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67"/>
  </p:notesMasterIdLst>
  <p:sldIdLst>
    <p:sldId id="256" r:id="rId3"/>
    <p:sldId id="258" r:id="rId4"/>
    <p:sldId id="260" r:id="rId5"/>
    <p:sldId id="259" r:id="rId6"/>
    <p:sldId id="261" r:id="rId7"/>
    <p:sldId id="264" r:id="rId8"/>
    <p:sldId id="266" r:id="rId9"/>
    <p:sldId id="267" r:id="rId10"/>
    <p:sldId id="268" r:id="rId11"/>
    <p:sldId id="269" r:id="rId12"/>
    <p:sldId id="271" r:id="rId13"/>
    <p:sldId id="272" r:id="rId14"/>
    <p:sldId id="273" r:id="rId15"/>
    <p:sldId id="274" r:id="rId16"/>
    <p:sldId id="275" r:id="rId17"/>
    <p:sldId id="257" r:id="rId18"/>
    <p:sldId id="309" r:id="rId19"/>
    <p:sldId id="280" r:id="rId20"/>
    <p:sldId id="281" r:id="rId21"/>
    <p:sldId id="282" r:id="rId22"/>
    <p:sldId id="296" r:id="rId23"/>
    <p:sldId id="297" r:id="rId24"/>
    <p:sldId id="298" r:id="rId25"/>
    <p:sldId id="299" r:id="rId26"/>
    <p:sldId id="300" r:id="rId27"/>
    <p:sldId id="301" r:id="rId28"/>
    <p:sldId id="830" r:id="rId29"/>
    <p:sldId id="831" r:id="rId30"/>
    <p:sldId id="277" r:id="rId31"/>
    <p:sldId id="279" r:id="rId32"/>
    <p:sldId id="286" r:id="rId33"/>
    <p:sldId id="311" r:id="rId34"/>
    <p:sldId id="312" r:id="rId35"/>
    <p:sldId id="313" r:id="rId36"/>
    <p:sldId id="314" r:id="rId37"/>
    <p:sldId id="315" r:id="rId38"/>
    <p:sldId id="325" r:id="rId39"/>
    <p:sldId id="316" r:id="rId40"/>
    <p:sldId id="283" r:id="rId41"/>
    <p:sldId id="284" r:id="rId42"/>
    <p:sldId id="317" r:id="rId43"/>
    <p:sldId id="318" r:id="rId44"/>
    <p:sldId id="828" r:id="rId45"/>
    <p:sldId id="829" r:id="rId46"/>
    <p:sldId id="320" r:id="rId47"/>
    <p:sldId id="321" r:id="rId48"/>
    <p:sldId id="322" r:id="rId49"/>
    <p:sldId id="270" r:id="rId50"/>
    <p:sldId id="323" r:id="rId51"/>
    <p:sldId id="324" r:id="rId52"/>
    <p:sldId id="310" r:id="rId53"/>
    <p:sldId id="287" r:id="rId54"/>
    <p:sldId id="288" r:id="rId55"/>
    <p:sldId id="289" r:id="rId56"/>
    <p:sldId id="290" r:id="rId57"/>
    <p:sldId id="291" r:id="rId58"/>
    <p:sldId id="305" r:id="rId59"/>
    <p:sldId id="306" r:id="rId60"/>
    <p:sldId id="308" r:id="rId61"/>
    <p:sldId id="292" r:id="rId62"/>
    <p:sldId id="867" r:id="rId63"/>
    <p:sldId id="293" r:id="rId64"/>
    <p:sldId id="295" r:id="rId65"/>
    <p:sldId id="294" r:id="rId6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AFF31A-1A42-4B28-B49B-E0B0C160BC00}">
  <a:tblStyle styleId="{A2AFF31A-1A42-4B28-B49B-E0B0C160BC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3" autoAdjust="0"/>
    <p:restoredTop sz="94660"/>
  </p:normalViewPr>
  <p:slideViewPr>
    <p:cSldViewPr snapToGrid="0">
      <p:cViewPr varScale="1">
        <p:scale>
          <a:sx n="126" d="100"/>
          <a:sy n="126" d="100"/>
        </p:scale>
        <p:origin x="4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b99d50a2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3b99d50a2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3b99d50a2_2_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3b99d50a2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3b99d50a2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3b99d50a2_2_1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33b99d50a2_2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3b99d50a2_2_1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3b99d50a2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b99d50a2_2_2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33b99d50a2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b99d50a2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33b99d50a2_2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3b99d50a2_2_2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17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b99d50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b99d50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b99d50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3b99d50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3b99d50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3b99d50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b99d50a2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3b99d50a2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b99d50a2_2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3b99d50a2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03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b99d50a2_2_2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33b99d50a2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98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3b99d50a2_2_3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33b99d50a2_2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d8631c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d8631c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131ee911_1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131ee911_1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d8631c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ed8631c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a06e2c82f03ef3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a06e2c82f03ef3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bbc355ec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bbc355ec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bdbd233c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bdbd233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3b99d50a2_2_2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33b99d50a2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b99d50a2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3b99d50a2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3b99d50a2_2_3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33b99d50a2_2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bbc355ec8_1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bbc355ec8_1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bbc355e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bbc355e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a06e2c82f03ef3e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a06e2c82f03ef3e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a06e2c82f03ef3e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a06e2c82f03ef3e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c131ee911_4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c131ee911_4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c131ee911_64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c131ee911_64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bbc355ec8_5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bbc355ec8_5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bbc355ec8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4bbc355ec8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b99d50a2_2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3b99d50a2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27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b99d50a2_2_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3b99d50a2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3b99d50a2_2_3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33b99d50a2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3b99d50a2_2_3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33b99d50a2_2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3b99d50a2_2_3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33b99d50a2_2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3b99d50a2_2_3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33b99d50a2_2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3b99d50a2_2_3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33b99d50a2_2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d4196ab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d4196a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d4196abf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d4196abf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d4196abf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d4196abf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3b99d50a2_2_3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33b99d50a2_2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3b99d50a2_2_3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33b99d50a2_2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3b99d50a2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3b99d50a2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3b99d50a2_2_4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g33b99d50a2_2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3b99d50a2_2_4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33b99d50a2_2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b99d50a2_2_1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3b99d50a2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b99d50a2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3b99d50a2_2_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3b99d50a2_2_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b99d50a2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3b99d50a2_2_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3b99d50a2_2_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b99d50a2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3b99d50a2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3b99d50a2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dirty="0"/>
          </a:p>
        </p:txBody>
      </p:sp>
      <p:sp>
        <p:nvSpPr>
          <p:cNvPr id="59" name="Google Shape;59;p1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900">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65" name="Google Shape;65;p1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69" name="Google Shape;69;p1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lstStyle>
            <a:lvl1pPr lvl="0" algn="l">
              <a:lnSpc>
                <a:spcPct val="90000"/>
              </a:lnSpc>
              <a:spcBef>
                <a:spcPts val="0"/>
              </a:spcBef>
              <a:spcAft>
                <a:spcPts val="0"/>
              </a:spcAft>
              <a:buClr>
                <a:schemeClr val="dk1"/>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2" name="Google Shape;72;p17"/>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73" name="Google Shape;73;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a:buClr>
                <a:srgbClr val="888888"/>
              </a:buClr>
              <a:buSzPts val="900"/>
              <a:buFont typeface="Calibri"/>
              <a:buNone/>
              <a:defRPr sz="900">
                <a:solidFill>
                  <a:srgbClr val="888888"/>
                </a:solidFill>
                <a:latin typeface="Calibri"/>
                <a:ea typeface="Calibri"/>
                <a:cs typeface="Calibri"/>
                <a:sym typeface="Calibri"/>
              </a:defRPr>
            </a:lvl1pPr>
            <a:lvl2pPr marL="0" lvl="1" indent="0" algn="r">
              <a:buClr>
                <a:srgbClr val="888888"/>
              </a:buClr>
              <a:buSzPts val="900"/>
              <a:buFont typeface="Calibri"/>
              <a:buNone/>
              <a:defRPr sz="900">
                <a:solidFill>
                  <a:srgbClr val="888888"/>
                </a:solidFill>
                <a:latin typeface="Calibri"/>
                <a:ea typeface="Calibri"/>
                <a:cs typeface="Calibri"/>
                <a:sym typeface="Calibri"/>
              </a:defRPr>
            </a:lvl2pPr>
            <a:lvl3pPr marL="0" lvl="2" indent="0" algn="r">
              <a:buClr>
                <a:srgbClr val="888888"/>
              </a:buClr>
              <a:buSzPts val="900"/>
              <a:buFont typeface="Calibri"/>
              <a:buNone/>
              <a:defRPr sz="900">
                <a:solidFill>
                  <a:srgbClr val="888888"/>
                </a:solidFill>
                <a:latin typeface="Calibri"/>
                <a:ea typeface="Calibri"/>
                <a:cs typeface="Calibri"/>
                <a:sym typeface="Calibri"/>
              </a:defRPr>
            </a:lvl3pPr>
            <a:lvl4pPr marL="0" lvl="3" indent="0" algn="r">
              <a:buClr>
                <a:srgbClr val="888888"/>
              </a:buClr>
              <a:buSzPts val="900"/>
              <a:buFont typeface="Calibri"/>
              <a:buNone/>
              <a:defRPr sz="900">
                <a:solidFill>
                  <a:srgbClr val="888888"/>
                </a:solidFill>
                <a:latin typeface="Calibri"/>
                <a:ea typeface="Calibri"/>
                <a:cs typeface="Calibri"/>
                <a:sym typeface="Calibri"/>
              </a:defRPr>
            </a:lvl4pPr>
            <a:lvl5pPr marL="0" lvl="4" indent="0" algn="r">
              <a:buClr>
                <a:srgbClr val="888888"/>
              </a:buClr>
              <a:buSzPts val="900"/>
              <a:buFont typeface="Calibri"/>
              <a:buNone/>
              <a:defRPr sz="900">
                <a:solidFill>
                  <a:srgbClr val="888888"/>
                </a:solidFill>
                <a:latin typeface="Calibri"/>
                <a:ea typeface="Calibri"/>
                <a:cs typeface="Calibri"/>
                <a:sym typeface="Calibri"/>
              </a:defRPr>
            </a:lvl5pPr>
            <a:lvl6pPr marL="0" lvl="5" indent="0" algn="r">
              <a:buClr>
                <a:srgbClr val="888888"/>
              </a:buClr>
              <a:buSzPts val="900"/>
              <a:buFont typeface="Calibri"/>
              <a:buNone/>
              <a:defRPr sz="900">
                <a:solidFill>
                  <a:srgbClr val="888888"/>
                </a:solidFill>
                <a:latin typeface="Calibri"/>
                <a:ea typeface="Calibri"/>
                <a:cs typeface="Calibri"/>
                <a:sym typeface="Calibri"/>
              </a:defRPr>
            </a:lvl6pPr>
            <a:lvl7pPr marL="0" lvl="6" indent="0" algn="r">
              <a:buClr>
                <a:srgbClr val="888888"/>
              </a:buClr>
              <a:buSzPts val="900"/>
              <a:buFont typeface="Calibri"/>
              <a:buNone/>
              <a:defRPr sz="900">
                <a:solidFill>
                  <a:srgbClr val="888888"/>
                </a:solidFill>
                <a:latin typeface="Calibri"/>
                <a:ea typeface="Calibri"/>
                <a:cs typeface="Calibri"/>
                <a:sym typeface="Calibri"/>
              </a:defRPr>
            </a:lvl7pPr>
            <a:lvl8pPr marL="0" lvl="7" indent="0" algn="r">
              <a:buClr>
                <a:srgbClr val="888888"/>
              </a:buClr>
              <a:buSzPts val="900"/>
              <a:buFont typeface="Calibri"/>
              <a:buNone/>
              <a:defRPr sz="900">
                <a:solidFill>
                  <a:srgbClr val="888888"/>
                </a:solidFill>
                <a:latin typeface="Calibri"/>
                <a:ea typeface="Calibri"/>
                <a:cs typeface="Calibri"/>
                <a:sym typeface="Calibri"/>
              </a:defRPr>
            </a:lvl8pPr>
            <a:lvl9pPr marL="0" lvl="8" indent="0" algn="r">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0" y="0"/>
            <a:ext cx="9126166" cy="5715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9"/>
          <p:cNvSpPr txBox="1">
            <a:spLocks noGrp="1"/>
          </p:cNvSpPr>
          <p:nvPr>
            <p:ph type="dt" idx="10"/>
          </p:nvPr>
        </p:nvSpPr>
        <p:spPr>
          <a:xfrm>
            <a:off x="7118349" y="4767262"/>
            <a:ext cx="102370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80" name="Google Shape;80;p19"/>
          <p:cNvSpPr txBox="1">
            <a:spLocks noGrp="1"/>
          </p:cNvSpPr>
          <p:nvPr>
            <p:ph type="sldNum" idx="12"/>
          </p:nvPr>
        </p:nvSpPr>
        <p:spPr>
          <a:xfrm>
            <a:off x="8020050" y="4767262"/>
            <a:ext cx="8128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2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4" name="Google Shape;84;p2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85" name="Google Shape;85;p2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1"/>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91" name="Google Shape;91;p2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99" name="Google Shape;99;p2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3600"/>
              <a:buFont typeface="Arial"/>
              <a:buNone/>
              <a:defRPr sz="3600">
                <a:solidFill>
                  <a:schemeClr val="dk1"/>
                </a:solidFill>
              </a:defRPr>
            </a:lvl2pPr>
            <a:lvl3pPr lvl="2" algn="ctr" rtl="0">
              <a:lnSpc>
                <a:spcPct val="100000"/>
              </a:lnSpc>
              <a:spcBef>
                <a:spcPts val="0"/>
              </a:spcBef>
              <a:spcAft>
                <a:spcPts val="0"/>
              </a:spcAft>
              <a:buClr>
                <a:schemeClr val="dk1"/>
              </a:buClr>
              <a:buSzPts val="3600"/>
              <a:buFont typeface="Arial"/>
              <a:buNone/>
              <a:defRPr sz="3600">
                <a:solidFill>
                  <a:schemeClr val="dk1"/>
                </a:solidFill>
              </a:defRPr>
            </a:lvl3pPr>
            <a:lvl4pPr lvl="3" algn="ctr" rtl="0">
              <a:lnSpc>
                <a:spcPct val="100000"/>
              </a:lnSpc>
              <a:spcBef>
                <a:spcPts val="0"/>
              </a:spcBef>
              <a:spcAft>
                <a:spcPts val="0"/>
              </a:spcAft>
              <a:buClr>
                <a:schemeClr val="dk1"/>
              </a:buClr>
              <a:buSzPts val="3600"/>
              <a:buFont typeface="Arial"/>
              <a:buNone/>
              <a:defRPr sz="3600">
                <a:solidFill>
                  <a:schemeClr val="dk1"/>
                </a:solidFill>
              </a:defRPr>
            </a:lvl4pPr>
            <a:lvl5pPr lvl="4" algn="ctr" rtl="0">
              <a:lnSpc>
                <a:spcPct val="100000"/>
              </a:lnSpc>
              <a:spcBef>
                <a:spcPts val="0"/>
              </a:spcBef>
              <a:spcAft>
                <a:spcPts val="0"/>
              </a:spcAft>
              <a:buClr>
                <a:schemeClr val="dk1"/>
              </a:buClr>
              <a:buSzPts val="3600"/>
              <a:buFont typeface="Arial"/>
              <a:buNone/>
              <a:defRPr sz="3600">
                <a:solidFill>
                  <a:schemeClr val="dk1"/>
                </a:solidFill>
              </a:defRPr>
            </a:lvl5pPr>
            <a:lvl6pPr lvl="5" algn="ctr" rtl="0">
              <a:lnSpc>
                <a:spcPct val="100000"/>
              </a:lnSpc>
              <a:spcBef>
                <a:spcPts val="0"/>
              </a:spcBef>
              <a:spcAft>
                <a:spcPts val="0"/>
              </a:spcAft>
              <a:buClr>
                <a:schemeClr val="dk1"/>
              </a:buClr>
              <a:buSzPts val="3600"/>
              <a:buFont typeface="Arial"/>
              <a:buNone/>
              <a:defRPr sz="3600">
                <a:solidFill>
                  <a:schemeClr val="dk1"/>
                </a:solidFill>
              </a:defRPr>
            </a:lvl6pPr>
            <a:lvl7pPr lvl="6" algn="ctr" rtl="0">
              <a:lnSpc>
                <a:spcPct val="100000"/>
              </a:lnSpc>
              <a:spcBef>
                <a:spcPts val="0"/>
              </a:spcBef>
              <a:spcAft>
                <a:spcPts val="0"/>
              </a:spcAft>
              <a:buClr>
                <a:schemeClr val="dk1"/>
              </a:buClr>
              <a:buSzPts val="3600"/>
              <a:buFont typeface="Arial"/>
              <a:buNone/>
              <a:defRPr sz="3600">
                <a:solidFill>
                  <a:schemeClr val="dk1"/>
                </a:solidFill>
              </a:defRPr>
            </a:lvl7pPr>
            <a:lvl8pPr lvl="7" algn="ctr" rtl="0">
              <a:lnSpc>
                <a:spcPct val="100000"/>
              </a:lnSpc>
              <a:spcBef>
                <a:spcPts val="0"/>
              </a:spcBef>
              <a:spcAft>
                <a:spcPts val="0"/>
              </a:spcAft>
              <a:buClr>
                <a:schemeClr val="dk1"/>
              </a:buClr>
              <a:buSzPts val="3600"/>
              <a:buFont typeface="Arial"/>
              <a:buNone/>
              <a:defRPr sz="3600">
                <a:solidFill>
                  <a:schemeClr val="dk1"/>
                </a:solidFill>
              </a:defRPr>
            </a:lvl8pPr>
            <a:lvl9pPr lvl="8" algn="ctr" rtl="0">
              <a:lnSpc>
                <a:spcPct val="100000"/>
              </a:lnSpc>
              <a:spcBef>
                <a:spcPts val="0"/>
              </a:spcBef>
              <a:spcAft>
                <a:spcPts val="0"/>
              </a:spcAft>
              <a:buClr>
                <a:schemeClr val="dk1"/>
              </a:buClr>
              <a:buSzPts val="3600"/>
              <a:buFont typeface="Arial"/>
              <a:buNone/>
              <a:defRPr sz="3600">
                <a:solidFill>
                  <a:schemeClr val="dk1"/>
                </a:solidFill>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55834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5/6/2019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1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r>
              <a:rPr lang="en-US"/>
              <a:t>2/13/2019</a:t>
            </a:r>
            <a:endParaRPr/>
          </a:p>
        </p:txBody>
      </p:sp>
      <p:sp>
        <p:nvSpPr>
          <p:cNvPr id="54" name="Google Shape;54;p1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p:nvPr/>
        </p:nvSpPr>
        <p:spPr>
          <a:xfrm>
            <a:off x="0" y="4898925"/>
            <a:ext cx="1837500" cy="2445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dirty="0">
                <a:solidFill>
                  <a:schemeClr val="lt1"/>
                </a:solidFill>
                <a:latin typeface="Calibri"/>
                <a:ea typeface="Calibri"/>
                <a:cs typeface="Calibri"/>
                <a:sym typeface="Calibri"/>
              </a:rPr>
              <a:t>Digital Science Center</a:t>
            </a:r>
            <a:endParaRPr sz="1100"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 id="2147483667" r:id="rId8"/>
    <p:sldLayoutId id="2147483670" r:id="rId9"/>
    <p:sldLayoutId id="2147483671" r:id="rId10"/>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gcf@indiana.edu"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jpeg"/><Relationship Id="rId2" Type="http://schemas.openxmlformats.org/officeDocument/2006/relationships/image" Target="../media/image13.wmf"/><Relationship Id="rId1" Type="http://schemas.openxmlformats.org/officeDocument/2006/relationships/slideLayout" Target="../slideLayouts/slideLayout15.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DSC-SPIDAL/twister2"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hyperlink" Target="https://groups.google.com/forum/#!forum/twister2" TargetMode="External"/><Relationship Id="rId4" Type="http://schemas.openxmlformats.org/officeDocument/2006/relationships/hyperlink" Target="https://twister2.gitbook.io/twister2"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15.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research/event/faculty-summit-201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3"/>
          <p:cNvSpPr txBox="1">
            <a:spLocks noGrp="1"/>
          </p:cNvSpPr>
          <p:nvPr>
            <p:ph type="title"/>
          </p:nvPr>
        </p:nvSpPr>
        <p:spPr>
          <a:xfrm>
            <a:off x="947261" y="243873"/>
            <a:ext cx="7778640" cy="671400"/>
          </a:xfrm>
          <a:prstGeom prst="rect">
            <a:avLst/>
          </a:prstGeom>
          <a:noFill/>
          <a:ln>
            <a:noFill/>
          </a:ln>
        </p:spPr>
        <p:txBody>
          <a:bodyPr spcFirstLastPara="1" wrap="square" lIns="68575" tIns="34275" rIns="68575" bIns="34275" anchor="b" anchorCtr="0">
            <a:noAutofit/>
          </a:bodyPr>
          <a:lstStyle/>
          <a:p>
            <a:r>
              <a:rPr lang="en-US" dirty="0"/>
              <a:t>Big Data System Environments</a:t>
            </a:r>
            <a:endParaRPr lang="en-US" b="0" dirty="0"/>
          </a:p>
        </p:txBody>
      </p:sp>
      <p:sp>
        <p:nvSpPr>
          <p:cNvPr id="107" name="Google Shape;107;p23"/>
          <p:cNvSpPr/>
          <p:nvPr/>
        </p:nvSpPr>
        <p:spPr>
          <a:xfrm>
            <a:off x="-155035" y="1831929"/>
            <a:ext cx="9134700" cy="715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400" b="1" i="0" u="none" strike="noStrike" cap="none" dirty="0">
                <a:solidFill>
                  <a:schemeClr val="tx1"/>
                </a:solidFill>
                <a:latin typeface="Calibri"/>
                <a:ea typeface="Calibri"/>
                <a:cs typeface="Calibri"/>
                <a:sym typeface="Calibri"/>
              </a:rPr>
              <a:t>Wellington, New Zealand</a:t>
            </a:r>
          </a:p>
          <a:p>
            <a:pPr marL="0" marR="0" lvl="0" indent="0" algn="ctr" rtl="0">
              <a:spcBef>
                <a:spcPts val="0"/>
              </a:spcBef>
              <a:spcAft>
                <a:spcPts val="0"/>
              </a:spcAft>
              <a:buNone/>
            </a:pPr>
            <a:r>
              <a:rPr lang="en" sz="2400" b="1" i="0" u="none" strike="noStrike" cap="none" dirty="0">
                <a:solidFill>
                  <a:schemeClr val="tx1"/>
                </a:solidFill>
                <a:latin typeface="Calibri"/>
                <a:ea typeface="Calibri"/>
                <a:cs typeface="Calibri"/>
                <a:sym typeface="Calibri"/>
              </a:rPr>
              <a:t>Geoffrey Fox, </a:t>
            </a:r>
            <a:r>
              <a:rPr lang="en-US" sz="2400" b="1" i="0" u="none" strike="noStrike" cap="none" dirty="0">
                <a:solidFill>
                  <a:schemeClr val="tx1"/>
                </a:solidFill>
                <a:latin typeface="Calibri"/>
                <a:ea typeface="Calibri"/>
                <a:cs typeface="Calibri"/>
                <a:sym typeface="Calibri"/>
              </a:rPr>
              <a:t>February 13</a:t>
            </a:r>
            <a:r>
              <a:rPr lang="en" sz="2400" b="1" i="0" u="none" strike="noStrike" cap="none" dirty="0">
                <a:solidFill>
                  <a:schemeClr val="tx1"/>
                </a:solidFill>
                <a:latin typeface="Calibri"/>
                <a:ea typeface="Calibri"/>
                <a:cs typeface="Calibri"/>
                <a:sym typeface="Calibri"/>
              </a:rPr>
              <a:t>, 2019</a:t>
            </a:r>
            <a:br>
              <a:rPr lang="en" sz="1800" b="1" i="0" u="none" strike="noStrike" cap="none" dirty="0">
                <a:solidFill>
                  <a:schemeClr val="tx1"/>
                </a:solidFill>
                <a:latin typeface="Calibri"/>
                <a:ea typeface="Calibri"/>
                <a:cs typeface="Calibri"/>
                <a:sym typeface="Calibri"/>
              </a:rPr>
            </a:br>
            <a:r>
              <a:rPr lang="en" sz="18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gcf@indiana.edu</a:t>
            </a:r>
            <a:r>
              <a:rPr lang="en" sz="1800" b="0" i="0" u="none" strike="noStrike" cap="none" dirty="0">
                <a:solidFill>
                  <a:schemeClr val="tx1"/>
                </a:solidFill>
                <a:latin typeface="Arial"/>
                <a:ea typeface="Arial"/>
                <a:cs typeface="Arial"/>
                <a:sym typeface="Arial"/>
              </a:rPr>
              <a:t>, </a:t>
            </a:r>
            <a:r>
              <a:rPr lang="en" sz="18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http://www.dsc.soic.indiana.edu/</a:t>
            </a:r>
            <a:r>
              <a:rPr lang="en" sz="1800" b="0" i="0" u="none" strike="noStrike" cap="none" dirty="0">
                <a:solidFill>
                  <a:schemeClr val="tx1"/>
                </a:solidFill>
                <a:latin typeface="Arial"/>
                <a:ea typeface="Arial"/>
                <a:cs typeface="Arial"/>
                <a:sym typeface="Arial"/>
              </a:rPr>
              <a:t>, </a:t>
            </a:r>
            <a:r>
              <a:rPr lang="en" sz="18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http://spidal.org</a:t>
            </a:r>
            <a:r>
              <a:rPr lang="en" sz="1800" b="0" i="0" u="none" strike="noStrike" cap="none" dirty="0">
                <a:solidFill>
                  <a:schemeClr val="tx1"/>
                </a:solidFill>
                <a:sym typeface="Arial"/>
              </a:rPr>
              <a:t>/</a:t>
            </a:r>
            <a:endParaRPr sz="1100" dirty="0">
              <a:solidFill>
                <a:schemeClr val="tx1"/>
              </a:solidFill>
            </a:endParaRPr>
          </a:p>
        </p:txBody>
      </p:sp>
      <p:sp>
        <p:nvSpPr>
          <p:cNvPr id="108" name="Google Shape;108;p2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chemeClr val="tx1"/>
                </a:solidFill>
              </a:rPr>
              <a:t>1</a:t>
            </a:fld>
            <a:endParaRPr sz="1100">
              <a:solidFill>
                <a:schemeClr val="tx1"/>
              </a:solidFill>
            </a:endParaRPr>
          </a:p>
        </p:txBody>
      </p:sp>
      <p:sp>
        <p:nvSpPr>
          <p:cNvPr id="109" name="Google Shape;109;p2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chemeClr val="tx1"/>
                </a:solidFill>
              </a:rPr>
              <a:t>2/13/2019</a:t>
            </a:r>
            <a:endParaRPr sz="1100">
              <a:solidFill>
                <a:schemeClr val="tx1"/>
              </a:solidFill>
            </a:endParaRPr>
          </a:p>
        </p:txBody>
      </p:sp>
      <p:sp>
        <p:nvSpPr>
          <p:cNvPr id="110" name="Google Shape;110;p23"/>
          <p:cNvSpPr txBox="1"/>
          <p:nvPr/>
        </p:nvSpPr>
        <p:spPr>
          <a:xfrm>
            <a:off x="2686427" y="3691055"/>
            <a:ext cx="3298678" cy="80868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400" b="1" i="0" u="none" strike="noStrike" cap="none" dirty="0">
              <a:solidFill>
                <a:schemeClr val="tx1"/>
              </a:solidFill>
              <a:latin typeface="Calibri"/>
              <a:ea typeface="Calibri"/>
              <a:cs typeface="Calibri"/>
              <a:sym typeface="Calibri"/>
            </a:endParaRPr>
          </a:p>
          <a:p>
            <a:pPr marL="0" marR="0" lvl="0" indent="0" algn="ctr" rtl="0">
              <a:spcBef>
                <a:spcPts val="0"/>
              </a:spcBef>
              <a:spcAft>
                <a:spcPts val="0"/>
              </a:spcAft>
              <a:buNone/>
            </a:pPr>
            <a:r>
              <a:rPr lang="en" sz="2000" b="1" i="0" u="none" strike="noStrike" cap="none" dirty="0">
                <a:solidFill>
                  <a:schemeClr val="tx1"/>
                </a:solidFill>
                <a:latin typeface="Calibri"/>
                <a:ea typeface="Calibri"/>
                <a:cs typeface="Calibri"/>
                <a:sym typeface="Calibri"/>
              </a:rPr>
              <a:t>Digital Science Center</a:t>
            </a:r>
            <a:endParaRPr sz="2000" b="0" i="0" u="none" strike="noStrike" cap="none" dirty="0">
              <a:solidFill>
                <a:schemeClr val="tx1"/>
              </a:solidFill>
              <a:sym typeface="Arial"/>
            </a:endParaRPr>
          </a:p>
          <a:p>
            <a:pPr marL="0" marR="0" lvl="0" indent="0" algn="l" rtl="0">
              <a:spcBef>
                <a:spcPts val="0"/>
              </a:spcBef>
              <a:spcAft>
                <a:spcPts val="0"/>
              </a:spcAft>
              <a:buNone/>
            </a:pPr>
            <a:endParaRPr sz="1400" dirty="0">
              <a:solidFill>
                <a:schemeClr val="tx1"/>
              </a:solidFill>
              <a:latin typeface="Calibri"/>
              <a:ea typeface="Calibri"/>
              <a:cs typeface="Calibri"/>
              <a:sym typeface="Calibri"/>
            </a:endParaRPr>
          </a:p>
        </p:txBody>
      </p:sp>
      <p:pic>
        <p:nvPicPr>
          <p:cNvPr id="1026" name="Picture 2" descr="cropped-mw2019_logo_large.jpg">
            <a:extLst>
              <a:ext uri="{FF2B5EF4-FFF2-40B4-BE49-F238E27FC236}">
                <a16:creationId xmlns:a16="http://schemas.microsoft.com/office/drawing/2014/main" id="{76FB4F3C-CFDA-4184-913B-5907AFD26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9691" y="944600"/>
            <a:ext cx="57721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lackandgold.co.nz/wp-content/uploads/2018/10/hs-waterfront-02-672x372.jpg">
            <a:extLst>
              <a:ext uri="{FF2B5EF4-FFF2-40B4-BE49-F238E27FC236}">
                <a16:creationId xmlns:a16="http://schemas.microsoft.com/office/drawing/2014/main" id="{0582463E-2F8F-440D-9D80-7BDBA3853B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213199"/>
            <a:ext cx="3066430" cy="1697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blackandgold.co.nz/wp-content/uploads/2018/10/tearo-conference-01-672x372.jpg">
            <a:extLst>
              <a:ext uri="{FF2B5EF4-FFF2-40B4-BE49-F238E27FC236}">
                <a16:creationId xmlns:a16="http://schemas.microsoft.com/office/drawing/2014/main" id="{2E790155-2CE4-4923-B478-F070F7D30C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5322" y="2953821"/>
            <a:ext cx="3298677" cy="1826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484761" y="3684492"/>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a:br>
            <a:r>
              <a:rPr lang="en" sz="4100"/>
              <a:t>Application Requirements</a:t>
            </a:r>
            <a:endParaRPr sz="4100" b="1">
              <a:latin typeface="Calibri"/>
              <a:ea typeface="Calibri"/>
              <a:cs typeface="Calibri"/>
              <a:sym typeface="Calibri"/>
            </a:endParaRPr>
          </a:p>
        </p:txBody>
      </p:sp>
      <p:grpSp>
        <p:nvGrpSpPr>
          <p:cNvPr id="226" name="Google Shape;226;p36"/>
          <p:cNvGrpSpPr/>
          <p:nvPr/>
        </p:nvGrpSpPr>
        <p:grpSpPr>
          <a:xfrm>
            <a:off x="2242325" y="584897"/>
            <a:ext cx="6901675" cy="1828778"/>
            <a:chOff x="1878142" y="136526"/>
            <a:chExt cx="9202233" cy="2438370"/>
          </a:xfrm>
        </p:grpSpPr>
        <p:grpSp>
          <p:nvGrpSpPr>
            <p:cNvPr id="227" name="Google Shape;227;p36"/>
            <p:cNvGrpSpPr/>
            <p:nvPr/>
          </p:nvGrpSpPr>
          <p:grpSpPr>
            <a:xfrm>
              <a:off x="1878142" y="136526"/>
              <a:ext cx="7886700" cy="2438370"/>
              <a:chOff x="1952787" y="200751"/>
              <a:chExt cx="7886700" cy="2438370"/>
            </a:xfrm>
          </p:grpSpPr>
          <p:pic>
            <p:nvPicPr>
              <p:cNvPr id="228" name="Google Shape;228;p36"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29" name="Google Shape;229;p36"/>
              <p:cNvSpPr/>
              <p:nvPr/>
            </p:nvSpPr>
            <p:spPr>
              <a:xfrm>
                <a:off x="3682453" y="2269821"/>
                <a:ext cx="38940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230" name="Google Shape;230;p36"/>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231" name="Google Shape;231;p3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10</a:t>
            </a:fld>
            <a:endParaRPr sz="1100">
              <a:solidFill>
                <a:srgbClr val="888888"/>
              </a:solidFill>
            </a:endParaRPr>
          </a:p>
        </p:txBody>
      </p:sp>
      <p:sp>
        <p:nvSpPr>
          <p:cNvPr id="232" name="Google Shape;232;p36"/>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pic>
        <p:nvPicPr>
          <p:cNvPr id="233" name="Google Shape;233;p36"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17741" y="0"/>
            <a:ext cx="3593059" cy="35930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684119" y="87616"/>
            <a:ext cx="7886700" cy="64861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a:t>Distinctive Features of Applications</a:t>
            </a:r>
            <a:endParaRPr sz="3600"/>
          </a:p>
        </p:txBody>
      </p:sp>
      <p:sp>
        <p:nvSpPr>
          <p:cNvPr id="247" name="Google Shape;247;p38"/>
          <p:cNvSpPr txBox="1">
            <a:spLocks noGrp="1"/>
          </p:cNvSpPr>
          <p:nvPr>
            <p:ph type="body" idx="1"/>
          </p:nvPr>
        </p:nvSpPr>
        <p:spPr>
          <a:xfrm>
            <a:off x="36525" y="673800"/>
            <a:ext cx="9107400" cy="32634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latin typeface="Arial"/>
                <a:ea typeface="Arial"/>
                <a:cs typeface="Arial"/>
                <a:sym typeface="Arial"/>
              </a:rPr>
              <a:t>Ratio of data to model sizes: vertical axis on next slide</a:t>
            </a:r>
            <a:endParaRPr sz="2400">
              <a:latin typeface="Arial"/>
              <a:ea typeface="Arial"/>
              <a:cs typeface="Arial"/>
              <a:sym typeface="Arial"/>
            </a:endParaRPr>
          </a:p>
          <a:p>
            <a:pPr marL="177800" lvl="0" indent="-190500" algn="l" rtl="0">
              <a:lnSpc>
                <a:spcPct val="90000"/>
              </a:lnSpc>
              <a:spcBef>
                <a:spcPts val="800"/>
              </a:spcBef>
              <a:spcAft>
                <a:spcPts val="0"/>
              </a:spcAft>
              <a:buClr>
                <a:schemeClr val="dk1"/>
              </a:buClr>
              <a:buSzPts val="2400"/>
              <a:buChar char="•"/>
            </a:pPr>
            <a:r>
              <a:rPr lang="en" sz="2400">
                <a:latin typeface="Arial"/>
                <a:ea typeface="Arial"/>
                <a:cs typeface="Arial"/>
                <a:sym typeface="Arial"/>
              </a:rPr>
              <a:t>Importance of Synchronization – ratio of inter-node communication to node computing: horizontal axis on next slide</a:t>
            </a:r>
            <a:endParaRPr sz="2400">
              <a:latin typeface="Arial"/>
              <a:ea typeface="Arial"/>
              <a:cs typeface="Arial"/>
              <a:sym typeface="Arial"/>
            </a:endParaRPr>
          </a:p>
          <a:p>
            <a:pPr marL="177800" lvl="0" indent="-190500" algn="l" rtl="0">
              <a:lnSpc>
                <a:spcPct val="100000"/>
              </a:lnSpc>
              <a:spcBef>
                <a:spcPts val="800"/>
              </a:spcBef>
              <a:spcAft>
                <a:spcPts val="0"/>
              </a:spcAft>
              <a:buClr>
                <a:schemeClr val="dk1"/>
              </a:buClr>
              <a:buSzPts val="2400"/>
              <a:buChar char="•"/>
            </a:pPr>
            <a:r>
              <a:rPr lang="en" sz="2400">
                <a:latin typeface="Arial"/>
                <a:ea typeface="Arial"/>
                <a:cs typeface="Arial"/>
                <a:sym typeface="Arial"/>
              </a:rPr>
              <a:t>Sparsity of Data or Model; impacts value of GPU’s or vector computing</a:t>
            </a:r>
            <a:endParaRPr sz="2400">
              <a:latin typeface="Arial"/>
              <a:ea typeface="Arial"/>
              <a:cs typeface="Arial"/>
              <a:sym typeface="Arial"/>
            </a:endParaRPr>
          </a:p>
          <a:p>
            <a:pPr marL="177800" lvl="0" indent="-190500" algn="l" rtl="0">
              <a:lnSpc>
                <a:spcPct val="90000"/>
              </a:lnSpc>
              <a:spcBef>
                <a:spcPts val="800"/>
              </a:spcBef>
              <a:spcAft>
                <a:spcPts val="0"/>
              </a:spcAft>
              <a:buClr>
                <a:schemeClr val="dk1"/>
              </a:buClr>
              <a:buSzPts val="2400"/>
              <a:buChar char="•"/>
            </a:pPr>
            <a:r>
              <a:rPr lang="en" sz="2400">
                <a:latin typeface="Arial"/>
                <a:ea typeface="Arial"/>
                <a:cs typeface="Arial"/>
                <a:sym typeface="Arial"/>
              </a:rPr>
              <a:t>Irregularity of Data or Model</a:t>
            </a:r>
            <a:endParaRPr sz="2400">
              <a:latin typeface="Arial"/>
              <a:ea typeface="Arial"/>
              <a:cs typeface="Arial"/>
              <a:sym typeface="Arial"/>
            </a:endParaRPr>
          </a:p>
          <a:p>
            <a:pPr marL="177800" lvl="0" indent="-190500" algn="l" rtl="0">
              <a:lnSpc>
                <a:spcPct val="90000"/>
              </a:lnSpc>
              <a:spcBef>
                <a:spcPts val="800"/>
              </a:spcBef>
              <a:spcAft>
                <a:spcPts val="0"/>
              </a:spcAft>
              <a:buClr>
                <a:schemeClr val="dk1"/>
              </a:buClr>
              <a:buSzPts val="2400"/>
              <a:buChar char="•"/>
            </a:pPr>
            <a:r>
              <a:rPr lang="en" sz="2400">
                <a:latin typeface="Arial"/>
                <a:ea typeface="Arial"/>
                <a:cs typeface="Arial"/>
                <a:sym typeface="Arial"/>
              </a:rPr>
              <a:t>Geographic distribution of Data as in edge computing; use of streaming (dynamic data) versus batch paradigms</a:t>
            </a:r>
            <a:endParaRPr sz="2400">
              <a:latin typeface="Arial"/>
              <a:ea typeface="Arial"/>
              <a:cs typeface="Arial"/>
              <a:sym typeface="Arial"/>
            </a:endParaRPr>
          </a:p>
          <a:p>
            <a:pPr marL="177800" lvl="0" indent="-190500" algn="l" rtl="0">
              <a:lnSpc>
                <a:spcPct val="90000"/>
              </a:lnSpc>
              <a:spcBef>
                <a:spcPts val="800"/>
              </a:spcBef>
              <a:spcAft>
                <a:spcPts val="0"/>
              </a:spcAft>
              <a:buClr>
                <a:schemeClr val="dk1"/>
              </a:buClr>
              <a:buSzPts val="2400"/>
              <a:buChar char="•"/>
            </a:pPr>
            <a:r>
              <a:rPr lang="en" sz="2400">
                <a:latin typeface="Arial"/>
                <a:ea typeface="Arial"/>
                <a:cs typeface="Arial"/>
                <a:sym typeface="Arial"/>
              </a:rPr>
              <a:t>Dynamic model structure as in some iterative algorithms </a:t>
            </a:r>
            <a:endParaRPr sz="2400">
              <a:latin typeface="Arial"/>
              <a:ea typeface="Arial"/>
              <a:cs typeface="Arial"/>
              <a:sym typeface="Arial"/>
            </a:endParaRPr>
          </a:p>
        </p:txBody>
      </p:sp>
      <p:sp>
        <p:nvSpPr>
          <p:cNvPr id="248" name="Google Shape;248;p38"/>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11</a:t>
            </a:fld>
            <a:endParaRPr sz="1100">
              <a:solidFill>
                <a:srgbClr val="888888"/>
              </a:solidFill>
            </a:endParaRPr>
          </a:p>
        </p:txBody>
      </p:sp>
      <p:sp>
        <p:nvSpPr>
          <p:cNvPr id="2" name="Date Placeholder 1">
            <a:extLst>
              <a:ext uri="{FF2B5EF4-FFF2-40B4-BE49-F238E27FC236}">
                <a16:creationId xmlns:a16="http://schemas.microsoft.com/office/drawing/2014/main" id="{7F1BF639-31BF-416B-99A9-A7E0F2CDBA66}"/>
              </a:ext>
            </a:extLst>
          </p:cNvPr>
          <p:cNvSpPr>
            <a:spLocks noGrp="1"/>
          </p:cNvSpPr>
          <p:nvPr>
            <p:ph type="dt" idx="10"/>
          </p:nvPr>
        </p:nvSpPr>
        <p:spPr/>
        <p:txBody>
          <a:bodyPr/>
          <a:lstStyle/>
          <a:p>
            <a:r>
              <a:rPr lang="en-US"/>
              <a:t>2/13/2019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217275" y="63648"/>
            <a:ext cx="8471707" cy="555496"/>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a:t>Big Data and Simulation Difficulty in Parallelism</a:t>
            </a:r>
            <a:br>
              <a:rPr lang="en" sz="3000"/>
            </a:br>
            <a:r>
              <a:rPr lang="en" sz="2100">
                <a:solidFill>
                  <a:srgbClr val="FF0000"/>
                </a:solidFill>
              </a:rPr>
              <a:t>Size of Synchronization constraints</a:t>
            </a:r>
            <a:endParaRPr sz="3000">
              <a:solidFill>
                <a:srgbClr val="FF0000"/>
              </a:solidFill>
            </a:endParaRPr>
          </a:p>
        </p:txBody>
      </p:sp>
      <p:grpSp>
        <p:nvGrpSpPr>
          <p:cNvPr id="254" name="Google Shape;254;p39"/>
          <p:cNvGrpSpPr/>
          <p:nvPr/>
        </p:nvGrpSpPr>
        <p:grpSpPr>
          <a:xfrm>
            <a:off x="781493" y="510778"/>
            <a:ext cx="7501713" cy="0"/>
            <a:chOff x="1041991" y="681037"/>
            <a:chExt cx="10002284" cy="0"/>
          </a:xfrm>
        </p:grpSpPr>
        <p:cxnSp>
          <p:nvCxnSpPr>
            <p:cNvPr id="255" name="Google Shape;255;p39"/>
            <p:cNvCxnSpPr/>
            <p:nvPr/>
          </p:nvCxnSpPr>
          <p:spPr>
            <a:xfrm>
              <a:off x="1041991" y="681037"/>
              <a:ext cx="1913861" cy="0"/>
            </a:xfrm>
            <a:prstGeom prst="straightConnector1">
              <a:avLst/>
            </a:prstGeom>
            <a:noFill/>
            <a:ln w="28575" cap="flat" cmpd="sng">
              <a:solidFill>
                <a:srgbClr val="FF0000"/>
              </a:solidFill>
              <a:prstDash val="solid"/>
              <a:miter lim="800000"/>
              <a:headEnd type="none" w="sm" len="sm"/>
              <a:tailEnd type="triangle" w="med" len="med"/>
            </a:ln>
          </p:spPr>
        </p:cxnSp>
        <p:cxnSp>
          <p:nvCxnSpPr>
            <p:cNvPr id="256" name="Google Shape;256;p39"/>
            <p:cNvCxnSpPr/>
            <p:nvPr/>
          </p:nvCxnSpPr>
          <p:spPr>
            <a:xfrm>
              <a:off x="9130414" y="681037"/>
              <a:ext cx="1913861" cy="0"/>
            </a:xfrm>
            <a:prstGeom prst="straightConnector1">
              <a:avLst/>
            </a:prstGeom>
            <a:noFill/>
            <a:ln w="28575" cap="flat" cmpd="sng">
              <a:solidFill>
                <a:srgbClr val="FF0000"/>
              </a:solidFill>
              <a:prstDash val="solid"/>
              <a:miter lim="800000"/>
              <a:headEnd type="none" w="sm" len="sm"/>
              <a:tailEnd type="triangle" w="med" len="med"/>
            </a:ln>
          </p:spPr>
        </p:cxnSp>
      </p:grpSp>
      <p:sp>
        <p:nvSpPr>
          <p:cNvPr id="257" name="Google Shape;257;p39"/>
          <p:cNvSpPr txBox="1"/>
          <p:nvPr/>
        </p:nvSpPr>
        <p:spPr>
          <a:xfrm>
            <a:off x="603864" y="2137327"/>
            <a:ext cx="2268938"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Pleasingly Parallel</a:t>
            </a:r>
            <a:endParaRPr sz="1100"/>
          </a:p>
          <a:p>
            <a:pPr marL="0" marR="0" lvl="0" indent="0" algn="l" rtl="0">
              <a:spcBef>
                <a:spcPts val="0"/>
              </a:spcBef>
              <a:spcAft>
                <a:spcPts val="0"/>
              </a:spcAft>
              <a:buNone/>
            </a:pPr>
            <a:r>
              <a:rPr lang="en" sz="1500" b="1">
                <a:solidFill>
                  <a:schemeClr val="dk1"/>
                </a:solidFill>
                <a:latin typeface="Calibri"/>
                <a:ea typeface="Calibri"/>
                <a:cs typeface="Calibri"/>
                <a:sym typeface="Calibri"/>
              </a:rPr>
              <a:t>Often independent events</a:t>
            </a:r>
            <a:endParaRPr sz="1100"/>
          </a:p>
        </p:txBody>
      </p:sp>
      <p:sp>
        <p:nvSpPr>
          <p:cNvPr id="258" name="Google Shape;258;p39"/>
          <p:cNvSpPr txBox="1"/>
          <p:nvPr/>
        </p:nvSpPr>
        <p:spPr>
          <a:xfrm>
            <a:off x="1075120" y="1482282"/>
            <a:ext cx="172136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MapReduce as in scalable databases</a:t>
            </a:r>
            <a:endParaRPr sz="1100"/>
          </a:p>
        </p:txBody>
      </p:sp>
      <p:sp>
        <p:nvSpPr>
          <p:cNvPr id="259" name="Google Shape;259;p39"/>
          <p:cNvSpPr txBox="1"/>
          <p:nvPr/>
        </p:nvSpPr>
        <p:spPr>
          <a:xfrm>
            <a:off x="5749290" y="2997604"/>
            <a:ext cx="2314575"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Structured Adaptive Sparse</a:t>
            </a:r>
            <a:endParaRPr sz="1100"/>
          </a:p>
        </p:txBody>
      </p:sp>
      <p:sp>
        <p:nvSpPr>
          <p:cNvPr id="260" name="Google Shape;260;p39"/>
          <p:cNvSpPr txBox="1"/>
          <p:nvPr/>
        </p:nvSpPr>
        <p:spPr>
          <a:xfrm>
            <a:off x="734770" y="598647"/>
            <a:ext cx="1450237"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Loosely Coupled</a:t>
            </a:r>
            <a:endParaRPr sz="1100"/>
          </a:p>
        </p:txBody>
      </p:sp>
      <p:sp>
        <p:nvSpPr>
          <p:cNvPr id="261" name="Google Shape;261;p39"/>
          <p:cNvSpPr txBox="1"/>
          <p:nvPr/>
        </p:nvSpPr>
        <p:spPr>
          <a:xfrm>
            <a:off x="7260265" y="3411261"/>
            <a:ext cx="1188188"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Largest scale simulations</a:t>
            </a:r>
            <a:endParaRPr sz="1100"/>
          </a:p>
        </p:txBody>
      </p:sp>
      <p:sp>
        <p:nvSpPr>
          <p:cNvPr id="262" name="Google Shape;262;p39"/>
          <p:cNvSpPr txBox="1"/>
          <p:nvPr/>
        </p:nvSpPr>
        <p:spPr>
          <a:xfrm>
            <a:off x="1335163" y="2793749"/>
            <a:ext cx="1660894"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Current major Big Data category</a:t>
            </a:r>
            <a:endParaRPr sz="1100"/>
          </a:p>
        </p:txBody>
      </p:sp>
      <p:sp>
        <p:nvSpPr>
          <p:cNvPr id="263" name="Google Shape;263;p39"/>
          <p:cNvSpPr txBox="1"/>
          <p:nvPr/>
        </p:nvSpPr>
        <p:spPr>
          <a:xfrm>
            <a:off x="721612" y="1038140"/>
            <a:ext cx="1660894"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6600CC"/>
                </a:solidFill>
                <a:latin typeface="Calibri"/>
                <a:ea typeface="Calibri"/>
                <a:cs typeface="Calibri"/>
                <a:sym typeface="Calibri"/>
              </a:rPr>
              <a:t>Commodity Clouds</a:t>
            </a:r>
            <a:endParaRPr sz="1100"/>
          </a:p>
        </p:txBody>
      </p:sp>
      <p:sp>
        <p:nvSpPr>
          <p:cNvPr id="264" name="Google Shape;264;p39"/>
          <p:cNvSpPr txBox="1"/>
          <p:nvPr/>
        </p:nvSpPr>
        <p:spPr>
          <a:xfrm>
            <a:off x="3248124" y="917314"/>
            <a:ext cx="2674531"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6600CC"/>
                </a:solidFill>
                <a:latin typeface="Calibri"/>
                <a:ea typeface="Calibri"/>
                <a:cs typeface="Calibri"/>
                <a:sym typeface="Calibri"/>
              </a:rPr>
              <a:t>HPC Clouds: Accelerators</a:t>
            </a:r>
            <a:endParaRPr sz="1100"/>
          </a:p>
          <a:p>
            <a:pPr marL="0" marR="0" lvl="0" indent="0" algn="ctr" rtl="0">
              <a:spcBef>
                <a:spcPts val="0"/>
              </a:spcBef>
              <a:spcAft>
                <a:spcPts val="0"/>
              </a:spcAft>
              <a:buNone/>
            </a:pPr>
            <a:r>
              <a:rPr lang="en" sz="1500" b="1">
                <a:solidFill>
                  <a:srgbClr val="6600CC"/>
                </a:solidFill>
                <a:latin typeface="Calibri"/>
                <a:ea typeface="Calibri"/>
                <a:cs typeface="Calibri"/>
                <a:sym typeface="Calibri"/>
              </a:rPr>
              <a:t>High Performance Interconnect</a:t>
            </a:r>
            <a:endParaRPr sz="1100"/>
          </a:p>
        </p:txBody>
      </p:sp>
      <p:sp>
        <p:nvSpPr>
          <p:cNvPr id="265" name="Google Shape;265;p39"/>
          <p:cNvSpPr txBox="1"/>
          <p:nvPr/>
        </p:nvSpPr>
        <p:spPr>
          <a:xfrm>
            <a:off x="6764115" y="4159925"/>
            <a:ext cx="2180489"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6600CC"/>
                </a:solidFill>
                <a:latin typeface="Calibri"/>
                <a:ea typeface="Calibri"/>
                <a:cs typeface="Calibri"/>
                <a:sym typeface="Calibri"/>
              </a:rPr>
              <a:t>Exascale Supercomputers</a:t>
            </a:r>
            <a:endParaRPr sz="1100"/>
          </a:p>
        </p:txBody>
      </p:sp>
      <p:sp>
        <p:nvSpPr>
          <p:cNvPr id="266" name="Google Shape;266;p39"/>
          <p:cNvSpPr txBox="1"/>
          <p:nvPr/>
        </p:nvSpPr>
        <p:spPr>
          <a:xfrm>
            <a:off x="3185668" y="1629649"/>
            <a:ext cx="1386332" cy="992579"/>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Global Machine Learning</a:t>
            </a:r>
            <a:endParaRPr sz="1100"/>
          </a:p>
          <a:p>
            <a:pPr marL="0" marR="0" lvl="0" indent="0" algn="l" rtl="0">
              <a:spcBef>
                <a:spcPts val="0"/>
              </a:spcBef>
              <a:spcAft>
                <a:spcPts val="0"/>
              </a:spcAft>
              <a:buNone/>
            </a:pPr>
            <a:r>
              <a:rPr lang="en" sz="1500" b="1">
                <a:solidFill>
                  <a:schemeClr val="dk1"/>
                </a:solidFill>
                <a:latin typeface="Calibri"/>
                <a:ea typeface="Calibri"/>
                <a:cs typeface="Calibri"/>
                <a:sym typeface="Calibri"/>
              </a:rPr>
              <a:t>e.g. parallel clustering </a:t>
            </a:r>
            <a:endParaRPr sz="1100"/>
          </a:p>
        </p:txBody>
      </p:sp>
      <p:sp>
        <p:nvSpPr>
          <p:cNvPr id="267" name="Google Shape;267;p39"/>
          <p:cNvSpPr txBox="1"/>
          <p:nvPr/>
        </p:nvSpPr>
        <p:spPr>
          <a:xfrm>
            <a:off x="4680872" y="1661256"/>
            <a:ext cx="1455553"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Deep Learning</a:t>
            </a:r>
            <a:endParaRPr sz="1100"/>
          </a:p>
        </p:txBody>
      </p:sp>
      <p:sp>
        <p:nvSpPr>
          <p:cNvPr id="268" name="Google Shape;268;p39"/>
          <p:cNvSpPr txBox="1"/>
          <p:nvPr/>
        </p:nvSpPr>
        <p:spPr>
          <a:xfrm>
            <a:off x="6158318" y="913544"/>
            <a:ext cx="2674531"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6600CC"/>
                </a:solidFill>
                <a:latin typeface="Calibri"/>
                <a:ea typeface="Calibri"/>
                <a:cs typeface="Calibri"/>
                <a:sym typeface="Calibri"/>
              </a:rPr>
              <a:t>HPC Clouds/Supercomputers</a:t>
            </a:r>
            <a:endParaRPr sz="1100"/>
          </a:p>
          <a:p>
            <a:pPr marL="0" marR="0" lvl="0" indent="0" algn="ctr" rtl="0">
              <a:spcBef>
                <a:spcPts val="0"/>
              </a:spcBef>
              <a:spcAft>
                <a:spcPts val="0"/>
              </a:spcAft>
              <a:buNone/>
            </a:pPr>
            <a:r>
              <a:rPr lang="en" sz="1500" b="1">
                <a:solidFill>
                  <a:srgbClr val="6600CC"/>
                </a:solidFill>
                <a:latin typeface="Calibri"/>
                <a:ea typeface="Calibri"/>
                <a:cs typeface="Calibri"/>
                <a:sym typeface="Calibri"/>
              </a:rPr>
              <a:t>Memory access also critical</a:t>
            </a:r>
            <a:endParaRPr sz="1100"/>
          </a:p>
        </p:txBody>
      </p:sp>
      <p:sp>
        <p:nvSpPr>
          <p:cNvPr id="269" name="Google Shape;269;p39"/>
          <p:cNvSpPr txBox="1"/>
          <p:nvPr/>
        </p:nvSpPr>
        <p:spPr>
          <a:xfrm>
            <a:off x="6262243" y="2402784"/>
            <a:ext cx="2521709"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Unstructured Adaptive Sparse</a:t>
            </a:r>
            <a:endParaRPr sz="1100"/>
          </a:p>
        </p:txBody>
      </p:sp>
      <p:sp>
        <p:nvSpPr>
          <p:cNvPr id="270" name="Google Shape;270;p39"/>
          <p:cNvSpPr txBox="1"/>
          <p:nvPr/>
        </p:nvSpPr>
        <p:spPr>
          <a:xfrm>
            <a:off x="7111483" y="1566574"/>
            <a:ext cx="172136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Graph Analytics e.g. subgraph mining</a:t>
            </a:r>
            <a:endParaRPr sz="1100"/>
          </a:p>
        </p:txBody>
      </p:sp>
      <p:sp>
        <p:nvSpPr>
          <p:cNvPr id="271" name="Google Shape;271;p39"/>
          <p:cNvSpPr txBox="1"/>
          <p:nvPr/>
        </p:nvSpPr>
        <p:spPr>
          <a:xfrm>
            <a:off x="6342653" y="1669840"/>
            <a:ext cx="505158"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LDA</a:t>
            </a:r>
            <a:endParaRPr sz="1100"/>
          </a:p>
        </p:txBody>
      </p:sp>
      <p:sp>
        <p:nvSpPr>
          <p:cNvPr id="272" name="Google Shape;272;p39"/>
          <p:cNvSpPr txBox="1"/>
          <p:nvPr/>
        </p:nvSpPr>
        <p:spPr>
          <a:xfrm>
            <a:off x="3568322" y="2720807"/>
            <a:ext cx="2007357"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Linear Algebra at core (often not sparse)</a:t>
            </a:r>
            <a:endParaRPr sz="1100"/>
          </a:p>
        </p:txBody>
      </p:sp>
      <p:cxnSp>
        <p:nvCxnSpPr>
          <p:cNvPr id="273" name="Google Shape;273;p39"/>
          <p:cNvCxnSpPr/>
          <p:nvPr/>
        </p:nvCxnSpPr>
        <p:spPr>
          <a:xfrm rot="10800000">
            <a:off x="217275" y="2022044"/>
            <a:ext cx="1" cy="2223803"/>
          </a:xfrm>
          <a:prstGeom prst="straightConnector1">
            <a:avLst/>
          </a:prstGeom>
          <a:noFill/>
          <a:ln w="28575" cap="flat" cmpd="sng">
            <a:solidFill>
              <a:srgbClr val="FF0000"/>
            </a:solidFill>
            <a:prstDash val="solid"/>
            <a:miter lim="800000"/>
            <a:headEnd type="none" w="sm" len="sm"/>
            <a:tailEnd type="triangle" w="med" len="med"/>
          </a:ln>
        </p:spPr>
      </p:cxnSp>
      <p:cxnSp>
        <p:nvCxnSpPr>
          <p:cNvPr id="274" name="Google Shape;274;p39"/>
          <p:cNvCxnSpPr/>
          <p:nvPr/>
        </p:nvCxnSpPr>
        <p:spPr>
          <a:xfrm rot="-5400000">
            <a:off x="-58631" y="984670"/>
            <a:ext cx="652436" cy="0"/>
          </a:xfrm>
          <a:prstGeom prst="straightConnector1">
            <a:avLst/>
          </a:prstGeom>
          <a:noFill/>
          <a:ln w="28575" cap="flat" cmpd="sng">
            <a:solidFill>
              <a:srgbClr val="FF0000"/>
            </a:solidFill>
            <a:prstDash val="solid"/>
            <a:miter lim="800000"/>
            <a:headEnd type="none" w="sm" len="sm"/>
            <a:tailEnd type="triangle" w="med" len="med"/>
          </a:ln>
        </p:spPr>
      </p:cxnSp>
      <p:sp>
        <p:nvSpPr>
          <p:cNvPr id="275" name="Google Shape;275;p39"/>
          <p:cNvSpPr txBox="1"/>
          <p:nvPr/>
        </p:nvSpPr>
        <p:spPr>
          <a:xfrm>
            <a:off x="57464" y="1427619"/>
            <a:ext cx="821930" cy="530915"/>
          </a:xfrm>
          <a:prstGeom prst="rect">
            <a:avLst/>
          </a:prstGeom>
          <a:noFill/>
          <a:ln w="1270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Size of Disk I/O</a:t>
            </a:r>
            <a:endParaRPr sz="1100"/>
          </a:p>
        </p:txBody>
      </p:sp>
      <p:sp>
        <p:nvSpPr>
          <p:cNvPr id="276" name="Google Shape;276;p39"/>
          <p:cNvSpPr txBox="1"/>
          <p:nvPr/>
        </p:nvSpPr>
        <p:spPr>
          <a:xfrm>
            <a:off x="6924325" y="589393"/>
            <a:ext cx="1450237" cy="300082"/>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FF0000"/>
                </a:solidFill>
                <a:latin typeface="Calibri"/>
                <a:ea typeface="Calibri"/>
                <a:cs typeface="Calibri"/>
                <a:sym typeface="Calibri"/>
              </a:rPr>
              <a:t>Tightly Coupled</a:t>
            </a:r>
            <a:endParaRPr sz="1100"/>
          </a:p>
        </p:txBody>
      </p:sp>
      <p:sp>
        <p:nvSpPr>
          <p:cNvPr id="277" name="Google Shape;277;p39"/>
          <p:cNvSpPr txBox="1"/>
          <p:nvPr/>
        </p:nvSpPr>
        <p:spPr>
          <a:xfrm>
            <a:off x="624281" y="3390587"/>
            <a:ext cx="1660892" cy="530915"/>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alibri"/>
                <a:ea typeface="Calibri"/>
                <a:cs typeface="Calibri"/>
                <a:sym typeface="Calibri"/>
              </a:rPr>
              <a:t>Parameter sweep simulations</a:t>
            </a:r>
            <a:endParaRPr sz="1100"/>
          </a:p>
        </p:txBody>
      </p:sp>
      <p:sp>
        <p:nvSpPr>
          <p:cNvPr id="278" name="Google Shape;278;p39"/>
          <p:cNvSpPr txBox="1">
            <a:spLocks noGrp="1"/>
          </p:cNvSpPr>
          <p:nvPr>
            <p:ph type="body" idx="1"/>
          </p:nvPr>
        </p:nvSpPr>
        <p:spPr>
          <a:xfrm>
            <a:off x="306821" y="3950122"/>
            <a:ext cx="6367749" cy="611783"/>
          </a:xfrm>
          <a:prstGeom prst="rect">
            <a:avLst/>
          </a:prstGeom>
          <a:noFill/>
          <a:ln w="19050"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0" lvl="0" indent="0" algn="ctr" rtl="0">
              <a:lnSpc>
                <a:spcPct val="100000"/>
              </a:lnSpc>
              <a:spcBef>
                <a:spcPts val="0"/>
              </a:spcBef>
              <a:spcAft>
                <a:spcPts val="0"/>
              </a:spcAft>
              <a:buClr>
                <a:schemeClr val="dk1"/>
              </a:buClr>
              <a:buSzPts val="1600"/>
              <a:buNone/>
            </a:pPr>
            <a:r>
              <a:rPr lang="en" sz="1600" b="1"/>
              <a:t>Just two problem characteristics</a:t>
            </a:r>
            <a:br>
              <a:rPr lang="en" sz="1100"/>
            </a:br>
            <a:r>
              <a:rPr lang="en" sz="1600" b="1"/>
              <a:t>There is also data/compute distribution seen in grid/edge computing</a:t>
            </a:r>
            <a:endParaRPr sz="1100"/>
          </a:p>
        </p:txBody>
      </p:sp>
      <p:sp>
        <p:nvSpPr>
          <p:cNvPr id="279" name="Google Shape;279;p39"/>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12</a:t>
            </a:fld>
            <a:endParaRPr sz="1100">
              <a:solidFill>
                <a:srgbClr val="888888"/>
              </a:solidFill>
            </a:endParaRPr>
          </a:p>
        </p:txBody>
      </p:sp>
      <p:sp>
        <p:nvSpPr>
          <p:cNvPr id="2" name="Date Placeholder 1">
            <a:extLst>
              <a:ext uri="{FF2B5EF4-FFF2-40B4-BE49-F238E27FC236}">
                <a16:creationId xmlns:a16="http://schemas.microsoft.com/office/drawing/2014/main" id="{D939A933-FEED-4EB8-9197-4F5C2A8ED627}"/>
              </a:ext>
            </a:extLst>
          </p:cNvPr>
          <p:cNvSpPr>
            <a:spLocks noGrp="1"/>
          </p:cNvSpPr>
          <p:nvPr>
            <p:ph type="dt" idx="10"/>
          </p:nvPr>
        </p:nvSpPr>
        <p:spPr/>
        <p:txBody>
          <a:bodyPr/>
          <a:lstStyle/>
          <a:p>
            <a:r>
              <a:rPr lang="en-US"/>
              <a:t>2/13/2019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84761" y="3684492"/>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a:br>
            <a:r>
              <a:rPr lang="en" sz="4100"/>
              <a:t>Comparing Spark, Flink and MPI</a:t>
            </a:r>
            <a:endParaRPr sz="4100" b="1">
              <a:latin typeface="Calibri"/>
              <a:ea typeface="Calibri"/>
              <a:cs typeface="Calibri"/>
              <a:sym typeface="Calibri"/>
            </a:endParaRPr>
          </a:p>
        </p:txBody>
      </p:sp>
      <p:grpSp>
        <p:nvGrpSpPr>
          <p:cNvPr id="285" name="Google Shape;285;p40"/>
          <p:cNvGrpSpPr/>
          <p:nvPr/>
        </p:nvGrpSpPr>
        <p:grpSpPr>
          <a:xfrm>
            <a:off x="2242325" y="584897"/>
            <a:ext cx="6901675" cy="1828778"/>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289" name="Google Shape;289;p40"/>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290" name="Google Shape;290;p4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13</a:t>
            </a:fld>
            <a:endParaRPr sz="1100">
              <a:solidFill>
                <a:srgbClr val="888888"/>
              </a:solidFill>
            </a:endParaRPr>
          </a:p>
        </p:txBody>
      </p:sp>
      <p:sp>
        <p:nvSpPr>
          <p:cNvPr id="291" name="Google Shape;291;p4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17741" y="0"/>
            <a:ext cx="3593059" cy="35930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282300" y="39725"/>
            <a:ext cx="8689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b="1">
                <a:latin typeface="Calibri"/>
                <a:ea typeface="Calibri"/>
                <a:cs typeface="Calibri"/>
                <a:sym typeface="Calibri"/>
              </a:rPr>
              <a:t>Machine Learning with MPI, Spark and Flink</a:t>
            </a:r>
            <a:endParaRPr sz="3600" b="1">
              <a:latin typeface="Calibri"/>
              <a:ea typeface="Calibri"/>
              <a:cs typeface="Calibri"/>
              <a:sym typeface="Calibri"/>
            </a:endParaRPr>
          </a:p>
        </p:txBody>
      </p:sp>
      <p:sp>
        <p:nvSpPr>
          <p:cNvPr id="298" name="Google Shape;298;p41"/>
          <p:cNvSpPr txBox="1">
            <a:spLocks noGrp="1"/>
          </p:cNvSpPr>
          <p:nvPr>
            <p:ph type="body" idx="1"/>
          </p:nvPr>
        </p:nvSpPr>
        <p:spPr>
          <a:xfrm>
            <a:off x="221761" y="889532"/>
            <a:ext cx="8438700" cy="3263400"/>
          </a:xfrm>
          <a:prstGeom prst="rect">
            <a:avLst/>
          </a:prstGeom>
          <a:noFill/>
          <a:ln>
            <a:noFill/>
          </a:ln>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Three algorithms implemented in three runtimes</a:t>
            </a:r>
            <a:endParaRPr sz="1800"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Multidimensional Scaling (MDS)</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Terasort</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K-Means (drop as no time and looked at later)</a:t>
            </a:r>
            <a:endParaRPr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Implementation in Java</a:t>
            </a:r>
            <a:endParaRPr sz="1800"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MDS is the most complex algorithm - three nested parallel loops</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K-Means - one parallel loop</a:t>
            </a:r>
            <a:endParaRPr dirty="0">
              <a:latin typeface="Arial"/>
              <a:ea typeface="Arial"/>
              <a:cs typeface="Arial"/>
              <a:sym typeface="Arial"/>
            </a:endParaRPr>
          </a:p>
          <a:p>
            <a:pPr marL="520700" lvl="1" indent="-177800" algn="l" rtl="0">
              <a:lnSpc>
                <a:spcPct val="100000"/>
              </a:lnSpc>
              <a:spcBef>
                <a:spcPts val="0"/>
              </a:spcBef>
              <a:spcAft>
                <a:spcPts val="0"/>
              </a:spcAft>
              <a:buClr>
                <a:schemeClr val="dk1"/>
              </a:buClr>
              <a:buSzPts val="1800"/>
              <a:buChar char="•"/>
            </a:pPr>
            <a:r>
              <a:rPr lang="en" dirty="0">
                <a:latin typeface="Arial"/>
                <a:ea typeface="Arial"/>
                <a:cs typeface="Arial"/>
                <a:sym typeface="Arial"/>
              </a:rPr>
              <a:t>Terasort - no iterations (</a:t>
            </a:r>
            <a:r>
              <a:rPr lang="en-US" dirty="0">
                <a:latin typeface="Arial"/>
                <a:ea typeface="Arial"/>
                <a:cs typeface="Arial"/>
                <a:sym typeface="Arial"/>
              </a:rPr>
              <a:t>see later)</a:t>
            </a:r>
            <a:endParaRPr dirty="0">
              <a:latin typeface="Arial"/>
              <a:ea typeface="Arial"/>
              <a:cs typeface="Arial"/>
              <a:sym typeface="Arial"/>
            </a:endParaRPr>
          </a:p>
          <a:p>
            <a:pPr marL="520700" lvl="1" indent="-63500" algn="l" rtl="0">
              <a:lnSpc>
                <a:spcPct val="100000"/>
              </a:lnSpc>
              <a:spcBef>
                <a:spcPts val="0"/>
              </a:spcBef>
              <a:spcAft>
                <a:spcPts val="0"/>
              </a:spcAft>
              <a:buClr>
                <a:schemeClr val="dk1"/>
              </a:buClr>
              <a:buSzPts val="1800"/>
              <a:buNone/>
            </a:pPr>
            <a:endParaRPr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With care, Java performance ~ C performance</a:t>
            </a:r>
            <a:endParaRPr sz="1800"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800"/>
              <a:buChar char="•"/>
            </a:pPr>
            <a:r>
              <a:rPr lang="en" sz="1800" dirty="0">
                <a:latin typeface="Arial"/>
                <a:ea typeface="Arial"/>
                <a:cs typeface="Arial"/>
                <a:sym typeface="Arial"/>
              </a:rPr>
              <a:t>Without care, Java performance &lt;&lt; C performance (details omitted)</a:t>
            </a:r>
            <a:endParaRPr sz="1800" dirty="0">
              <a:latin typeface="Arial"/>
              <a:ea typeface="Arial"/>
              <a:cs typeface="Arial"/>
              <a:sym typeface="Arial"/>
            </a:endParaRPr>
          </a:p>
          <a:p>
            <a:pPr marL="520700" lvl="1" indent="-25400" algn="l" rtl="0">
              <a:lnSpc>
                <a:spcPct val="100000"/>
              </a:lnSpc>
              <a:spcBef>
                <a:spcPts val="0"/>
              </a:spcBef>
              <a:spcAft>
                <a:spcPts val="0"/>
              </a:spcAft>
              <a:buClr>
                <a:schemeClr val="dk1"/>
              </a:buClr>
              <a:buSzPts val="2400"/>
              <a:buNone/>
            </a:pPr>
            <a:endParaRPr dirty="0">
              <a:latin typeface="Arial"/>
              <a:ea typeface="Arial"/>
              <a:cs typeface="Arial"/>
              <a:sym typeface="Arial"/>
            </a:endParaRPr>
          </a:p>
        </p:txBody>
      </p:sp>
      <p:sp>
        <p:nvSpPr>
          <p:cNvPr id="299" name="Google Shape;299;p4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14</a:t>
            </a:fld>
            <a:endParaRPr sz="1100">
              <a:solidFill>
                <a:srgbClr val="888888"/>
              </a:solidFill>
            </a:endParaRPr>
          </a:p>
        </p:txBody>
      </p:sp>
      <p:sp>
        <p:nvSpPr>
          <p:cNvPr id="300" name="Google Shape;300;p41"/>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48200" y="149300"/>
            <a:ext cx="8862300" cy="732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b="1">
                <a:latin typeface="Calibri"/>
                <a:ea typeface="Calibri"/>
                <a:cs typeface="Calibri"/>
                <a:sym typeface="Calibri"/>
              </a:rPr>
              <a:t>Multidimensional Scaling: </a:t>
            </a:r>
            <a:r>
              <a:rPr lang="en" sz="2700" b="1">
                <a:latin typeface="Calibri"/>
                <a:ea typeface="Calibri"/>
                <a:cs typeface="Calibri"/>
                <a:sym typeface="Calibri"/>
              </a:rPr>
              <a:t>3 Nested Parallel Sections</a:t>
            </a:r>
            <a:endParaRPr sz="1100" b="1">
              <a:latin typeface="Calibri"/>
              <a:ea typeface="Calibri"/>
              <a:cs typeface="Calibri"/>
              <a:sym typeface="Calibri"/>
            </a:endParaRPr>
          </a:p>
        </p:txBody>
      </p:sp>
      <p:pic>
        <p:nvPicPr>
          <p:cNvPr id="307" name="Google Shape;307;p42"/>
          <p:cNvPicPr preferRelativeResize="0"/>
          <p:nvPr/>
        </p:nvPicPr>
        <p:blipFill rotWithShape="1">
          <a:blip r:embed="rId3">
            <a:alphaModFix/>
          </a:blip>
          <a:srcRect/>
          <a:stretch/>
        </p:blipFill>
        <p:spPr>
          <a:xfrm>
            <a:off x="204346" y="970525"/>
            <a:ext cx="1980885" cy="3561829"/>
          </a:xfrm>
          <a:prstGeom prst="rect">
            <a:avLst/>
          </a:prstGeom>
          <a:noFill/>
          <a:ln>
            <a:noFill/>
          </a:ln>
        </p:spPr>
      </p:pic>
      <p:sp>
        <p:nvSpPr>
          <p:cNvPr id="308" name="Google Shape;308;p42"/>
          <p:cNvSpPr/>
          <p:nvPr/>
        </p:nvSpPr>
        <p:spPr>
          <a:xfrm>
            <a:off x="2368403" y="3252851"/>
            <a:ext cx="3074069" cy="7617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dirty="0">
                <a:solidFill>
                  <a:schemeClr val="dk1"/>
                </a:solidFill>
                <a:latin typeface="Calibri"/>
                <a:ea typeface="Calibri"/>
                <a:cs typeface="Calibri"/>
                <a:sym typeface="Calibri"/>
              </a:rPr>
              <a:t>MDS execution time on </a:t>
            </a:r>
            <a:r>
              <a:rPr lang="en" sz="1500" b="1" dirty="0">
                <a:solidFill>
                  <a:schemeClr val="dk1"/>
                </a:solidFill>
                <a:latin typeface="Calibri"/>
                <a:ea typeface="Calibri"/>
                <a:cs typeface="Calibri"/>
                <a:sym typeface="Calibri"/>
              </a:rPr>
              <a:t>16 nodes </a:t>
            </a:r>
            <a:r>
              <a:rPr lang="en" sz="1500" dirty="0">
                <a:solidFill>
                  <a:schemeClr val="dk1"/>
                </a:solidFill>
                <a:latin typeface="Calibri"/>
                <a:ea typeface="Calibri"/>
                <a:cs typeface="Calibri"/>
                <a:sym typeface="Calibri"/>
              </a:rPr>
              <a:t>with 20 processes in each node with varying number of points</a:t>
            </a:r>
            <a:endParaRPr sz="1100" dirty="0"/>
          </a:p>
        </p:txBody>
      </p:sp>
      <p:sp>
        <p:nvSpPr>
          <p:cNvPr id="309" name="Google Shape;309;p42"/>
          <p:cNvSpPr/>
          <p:nvPr/>
        </p:nvSpPr>
        <p:spPr>
          <a:xfrm>
            <a:off x="5900266" y="2888151"/>
            <a:ext cx="2755597" cy="9002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dirty="0">
                <a:solidFill>
                  <a:schemeClr val="dk1"/>
                </a:solidFill>
                <a:latin typeface="Calibri"/>
                <a:ea typeface="Calibri"/>
                <a:cs typeface="Calibri"/>
                <a:sym typeface="Calibri"/>
              </a:rPr>
              <a:t>MDS execution time with 32000 points on </a:t>
            </a:r>
            <a:r>
              <a:rPr lang="en" sz="1400" b="1" dirty="0">
                <a:solidFill>
                  <a:schemeClr val="dk1"/>
                </a:solidFill>
                <a:latin typeface="Calibri"/>
                <a:ea typeface="Calibri"/>
                <a:cs typeface="Calibri"/>
                <a:sym typeface="Calibri"/>
              </a:rPr>
              <a:t>varying number of nodes</a:t>
            </a:r>
            <a:r>
              <a:rPr lang="en" sz="1400" dirty="0">
                <a:solidFill>
                  <a:schemeClr val="dk1"/>
                </a:solidFill>
                <a:latin typeface="Calibri"/>
                <a:ea typeface="Calibri"/>
                <a:cs typeface="Calibri"/>
                <a:sym typeface="Calibri"/>
              </a:rPr>
              <a:t>. Each node runs 20 parallel tasks</a:t>
            </a:r>
            <a:endParaRPr sz="1100" dirty="0"/>
          </a:p>
          <a:p>
            <a:pPr marL="0" marR="0" lvl="0" indent="0" algn="ctr" rtl="0">
              <a:spcBef>
                <a:spcPts val="0"/>
              </a:spcBef>
              <a:spcAft>
                <a:spcPts val="0"/>
              </a:spcAft>
              <a:buNone/>
            </a:pPr>
            <a:r>
              <a:rPr lang="en" sz="1400" dirty="0">
                <a:solidFill>
                  <a:schemeClr val="dk1"/>
                </a:solidFill>
                <a:latin typeface="Calibri"/>
                <a:ea typeface="Calibri"/>
                <a:cs typeface="Calibri"/>
                <a:sym typeface="Calibri"/>
              </a:rPr>
              <a:t>Spark, Flink No Speedup</a:t>
            </a:r>
            <a:endParaRPr sz="1100" dirty="0"/>
          </a:p>
        </p:txBody>
      </p:sp>
      <p:grpSp>
        <p:nvGrpSpPr>
          <p:cNvPr id="310" name="Google Shape;310;p42"/>
          <p:cNvGrpSpPr/>
          <p:nvPr/>
        </p:nvGrpSpPr>
        <p:grpSpPr>
          <a:xfrm>
            <a:off x="2203442" y="792721"/>
            <a:ext cx="6586357" cy="2102072"/>
            <a:chOff x="3099000" y="1742516"/>
            <a:chExt cx="8781810" cy="2802764"/>
          </a:xfrm>
        </p:grpSpPr>
        <p:pic>
          <p:nvPicPr>
            <p:cNvPr id="311" name="Google Shape;311;p42"/>
            <p:cNvPicPr preferRelativeResize="0"/>
            <p:nvPr/>
          </p:nvPicPr>
          <p:blipFill rotWithShape="1">
            <a:blip r:embed="rId4">
              <a:alphaModFix/>
            </a:blip>
            <a:srcRect/>
            <a:stretch/>
          </p:blipFill>
          <p:spPr>
            <a:xfrm>
              <a:off x="7767080" y="1742516"/>
              <a:ext cx="4113730" cy="2793908"/>
            </a:xfrm>
            <a:prstGeom prst="rect">
              <a:avLst/>
            </a:prstGeom>
            <a:noFill/>
            <a:ln>
              <a:noFill/>
            </a:ln>
          </p:spPr>
        </p:pic>
        <p:pic>
          <p:nvPicPr>
            <p:cNvPr id="312" name="Google Shape;312;p42"/>
            <p:cNvPicPr preferRelativeResize="0"/>
            <p:nvPr/>
          </p:nvPicPr>
          <p:blipFill rotWithShape="1">
            <a:blip r:embed="rId5">
              <a:alphaModFix/>
            </a:blip>
            <a:srcRect/>
            <a:stretch/>
          </p:blipFill>
          <p:spPr>
            <a:xfrm>
              <a:off x="3099000" y="1742516"/>
              <a:ext cx="4664807" cy="2802764"/>
            </a:xfrm>
            <a:prstGeom prst="rect">
              <a:avLst/>
            </a:prstGeom>
            <a:noFill/>
            <a:ln>
              <a:noFill/>
            </a:ln>
          </p:spPr>
        </p:pic>
        <p:sp>
          <p:nvSpPr>
            <p:cNvPr id="313" name="Google Shape;313;p42"/>
            <p:cNvSpPr txBox="1"/>
            <p:nvPr/>
          </p:nvSpPr>
          <p:spPr>
            <a:xfrm>
              <a:off x="4598307" y="2303188"/>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rgbClr val="0070C0"/>
                  </a:solidFill>
                  <a:latin typeface="Calibri"/>
                  <a:ea typeface="Calibri"/>
                  <a:cs typeface="Calibri"/>
                  <a:sym typeface="Calibri"/>
                </a:rPr>
                <a:t>Flink</a:t>
              </a:r>
              <a:endParaRPr sz="1100"/>
            </a:p>
          </p:txBody>
        </p:sp>
        <p:sp>
          <p:nvSpPr>
            <p:cNvPr id="314" name="Google Shape;314;p42"/>
            <p:cNvSpPr txBox="1"/>
            <p:nvPr/>
          </p:nvSpPr>
          <p:spPr>
            <a:xfrm>
              <a:off x="4444973" y="2971728"/>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rgbClr val="7F7F7F"/>
                  </a:solidFill>
                  <a:latin typeface="Calibri"/>
                  <a:ea typeface="Calibri"/>
                  <a:cs typeface="Calibri"/>
                  <a:sym typeface="Calibri"/>
                </a:rPr>
                <a:t>Spark</a:t>
              </a:r>
              <a:endParaRPr sz="1100" dirty="0"/>
            </a:p>
          </p:txBody>
        </p:sp>
        <p:sp>
          <p:nvSpPr>
            <p:cNvPr id="315" name="Google Shape;315;p42"/>
            <p:cNvSpPr txBox="1"/>
            <p:nvPr/>
          </p:nvSpPr>
          <p:spPr>
            <a:xfrm>
              <a:off x="6161663" y="3483922"/>
              <a:ext cx="770021" cy="36933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rgbClr val="FF0000"/>
                  </a:solidFill>
                  <a:latin typeface="Calibri"/>
                  <a:ea typeface="Calibri"/>
                  <a:cs typeface="Calibri"/>
                  <a:sym typeface="Calibri"/>
                </a:rPr>
                <a:t>MPI</a:t>
              </a:r>
              <a:endParaRPr sz="1100" dirty="0"/>
            </a:p>
          </p:txBody>
        </p:sp>
      </p:grpSp>
      <p:sp>
        <p:nvSpPr>
          <p:cNvPr id="316" name="Google Shape;316;p42"/>
          <p:cNvSpPr txBox="1"/>
          <p:nvPr/>
        </p:nvSpPr>
        <p:spPr>
          <a:xfrm>
            <a:off x="2229637" y="2935372"/>
            <a:ext cx="3437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dirty="0">
                <a:solidFill>
                  <a:schemeClr val="dk1"/>
                </a:solidFill>
                <a:latin typeface="Calibri"/>
                <a:ea typeface="Calibri"/>
                <a:cs typeface="Calibri"/>
                <a:sym typeface="Calibri"/>
              </a:rPr>
              <a:t>MPI Factor of 20-200 Faster than Spark/Flink</a:t>
            </a:r>
            <a:endParaRPr sz="1100" dirty="0"/>
          </a:p>
        </p:txBody>
      </p:sp>
      <p:sp>
        <p:nvSpPr>
          <p:cNvPr id="318" name="Google Shape;318;p4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15</a:t>
            </a:fld>
            <a:endParaRPr sz="1100">
              <a:solidFill>
                <a:srgbClr val="888888"/>
              </a:solidFill>
            </a:endParaRPr>
          </a:p>
        </p:txBody>
      </p:sp>
      <p:sp>
        <p:nvSpPr>
          <p:cNvPr id="319" name="Google Shape;319;p4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
        <p:nvSpPr>
          <p:cNvPr id="2" name="TextBox 1">
            <a:extLst>
              <a:ext uri="{FF2B5EF4-FFF2-40B4-BE49-F238E27FC236}">
                <a16:creationId xmlns:a16="http://schemas.microsoft.com/office/drawing/2014/main" id="{7D0B4D15-0B7D-4A44-BCF3-16CA7431011A}"/>
              </a:ext>
            </a:extLst>
          </p:cNvPr>
          <p:cNvSpPr txBox="1"/>
          <p:nvPr/>
        </p:nvSpPr>
        <p:spPr>
          <a:xfrm>
            <a:off x="1995889" y="3960793"/>
            <a:ext cx="7148111" cy="954107"/>
          </a:xfrm>
          <a:prstGeom prst="rect">
            <a:avLst/>
          </a:prstGeom>
          <a:noFill/>
        </p:spPr>
        <p:txBody>
          <a:bodyPr wrap="none" rtlCol="0">
            <a:spAutoFit/>
          </a:bodyPr>
          <a:lstStyle/>
          <a:p>
            <a:pPr marL="285750" indent="-285750">
              <a:buFont typeface="Arial" panose="020B0604020202020204" pitchFamily="34" charset="0"/>
              <a:buChar char="•"/>
            </a:pPr>
            <a:r>
              <a:rPr lang="en-US" dirty="0"/>
              <a:t>Flink especially loses touch with relationship of computing and data location</a:t>
            </a:r>
          </a:p>
          <a:p>
            <a:pPr marL="285750" indent="-285750">
              <a:buFont typeface="Arial" panose="020B0604020202020204" pitchFamily="34" charset="0"/>
              <a:buChar char="•"/>
            </a:pPr>
            <a:r>
              <a:rPr lang="en-US" dirty="0"/>
              <a:t>In </a:t>
            </a:r>
            <a:r>
              <a:rPr lang="en-US" b="1" dirty="0"/>
              <a:t>open Wound Pragmas</a:t>
            </a:r>
            <a:r>
              <a:rPr lang="en-US" dirty="0"/>
              <a:t>, Twister2 uses Parallel First Touch and Owner Computes</a:t>
            </a:r>
          </a:p>
          <a:p>
            <a:pPr marL="285750" indent="-285750">
              <a:buFont typeface="Arial" panose="020B0604020202020204" pitchFamily="34" charset="0"/>
              <a:buChar char="•"/>
            </a:pPr>
            <a:r>
              <a:rPr lang="en-US" dirty="0"/>
              <a:t>Current Big Data systems use forgotten touch, owner forgets  and </a:t>
            </a:r>
            <a:br>
              <a:rPr lang="en-US" dirty="0"/>
            </a:br>
            <a:r>
              <a:rPr lang="en-US" dirty="0"/>
              <a:t>Tragedy of the Commons Computes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EC7BFEA6-9226-1943-90DE-080F87EA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1" y="126069"/>
            <a:ext cx="7628951" cy="471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4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84761" y="3684492"/>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dirty="0"/>
            </a:br>
            <a:r>
              <a:rPr lang="en-US" sz="4100" dirty="0"/>
              <a:t>Linking Machine Learning and HPC</a:t>
            </a:r>
            <a:endParaRPr sz="4100" b="1" dirty="0">
              <a:latin typeface="Calibri"/>
              <a:ea typeface="Calibri"/>
              <a:cs typeface="Calibri"/>
              <a:sym typeface="Calibri"/>
            </a:endParaRPr>
          </a:p>
        </p:txBody>
      </p:sp>
      <p:grpSp>
        <p:nvGrpSpPr>
          <p:cNvPr id="285" name="Google Shape;285;p40"/>
          <p:cNvGrpSpPr/>
          <p:nvPr/>
        </p:nvGrpSpPr>
        <p:grpSpPr>
          <a:xfrm>
            <a:off x="2242325" y="584897"/>
            <a:ext cx="6901675" cy="1828778"/>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289" name="Google Shape;289;p40"/>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290" name="Google Shape;290;p4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17</a:t>
            </a:fld>
            <a:endParaRPr sz="1100">
              <a:solidFill>
                <a:srgbClr val="888888"/>
              </a:solidFill>
            </a:endParaRPr>
          </a:p>
        </p:txBody>
      </p:sp>
      <p:sp>
        <p:nvSpPr>
          <p:cNvPr id="291" name="Google Shape;291;p4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17741" y="0"/>
            <a:ext cx="3593059" cy="3593059"/>
          </a:xfrm>
          <a:prstGeom prst="rect">
            <a:avLst/>
          </a:prstGeom>
          <a:noFill/>
          <a:ln>
            <a:noFill/>
          </a:ln>
        </p:spPr>
      </p:pic>
    </p:spTree>
    <p:extLst>
      <p:ext uri="{BB962C8B-B14F-4D97-AF65-F5344CB8AC3E}">
        <p14:creationId xmlns:p14="http://schemas.microsoft.com/office/powerpoint/2010/main" val="96889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3600">
                <a:latin typeface="Arial"/>
                <a:ea typeface="Arial"/>
                <a:cs typeface="Arial"/>
                <a:sym typeface="Arial"/>
              </a:rPr>
              <a:t>MLforHPC and HPCforML</a:t>
            </a:r>
            <a:endParaRPr sz="3600">
              <a:latin typeface="Arial"/>
              <a:ea typeface="Arial"/>
              <a:cs typeface="Arial"/>
              <a:sym typeface="Arial"/>
            </a:endParaRPr>
          </a:p>
        </p:txBody>
      </p:sp>
      <p:sp>
        <p:nvSpPr>
          <p:cNvPr id="372" name="Google Shape;372;p47"/>
          <p:cNvSpPr txBox="1">
            <a:spLocks noGrp="1"/>
          </p:cNvSpPr>
          <p:nvPr>
            <p:ph type="body" idx="1"/>
          </p:nvPr>
        </p:nvSpPr>
        <p:spPr>
          <a:xfrm>
            <a:off x="29600" y="780750"/>
            <a:ext cx="9080100" cy="34800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SzPts val="2400"/>
              <a:buChar char="•"/>
            </a:pPr>
            <a:r>
              <a:rPr lang="en" sz="2200" dirty="0">
                <a:latin typeface="Arial"/>
                <a:ea typeface="Arial"/>
                <a:cs typeface="Arial"/>
                <a:sym typeface="Arial"/>
              </a:rPr>
              <a:t>We tried to distinguish between different interfaces for ML/DL and HPC. </a:t>
            </a:r>
            <a:endParaRPr sz="22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200" b="1" dirty="0">
                <a:latin typeface="Arial"/>
                <a:ea typeface="Arial"/>
                <a:cs typeface="Arial"/>
                <a:sym typeface="Arial"/>
              </a:rPr>
              <a:t>HPCforML</a:t>
            </a:r>
            <a:r>
              <a:rPr lang="en" sz="2200" dirty="0">
                <a:latin typeface="Arial"/>
                <a:ea typeface="Arial"/>
                <a:cs typeface="Arial"/>
                <a:sym typeface="Arial"/>
              </a:rPr>
              <a:t>: Using HPC to execute and enhance ML performance, or using HPC simulations to train ML algorithms (theory guided machine learning), which are then used to understand experimental data or simulations.</a:t>
            </a:r>
            <a:endParaRPr sz="22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200" b="1" dirty="0">
                <a:latin typeface="Arial"/>
                <a:ea typeface="Arial"/>
                <a:cs typeface="Arial"/>
                <a:sym typeface="Arial"/>
              </a:rPr>
              <a:t>MLforHPC</a:t>
            </a:r>
            <a:r>
              <a:rPr lang="en" sz="2200" dirty="0">
                <a:latin typeface="Arial"/>
                <a:ea typeface="Arial"/>
                <a:cs typeface="Arial"/>
                <a:sym typeface="Arial"/>
              </a:rPr>
              <a:t>: Using ML to enhance HPC applications and systems</a:t>
            </a:r>
          </a:p>
          <a:p>
            <a:pPr lvl="0" indent="-381000">
              <a:lnSpc>
                <a:spcPct val="115000"/>
              </a:lnSpc>
              <a:spcBef>
                <a:spcPts val="0"/>
              </a:spcBef>
              <a:buSzPts val="2400"/>
            </a:pPr>
            <a:r>
              <a:rPr lang="en-US" sz="2200" dirty="0">
                <a:latin typeface="Arial"/>
                <a:ea typeface="Arial"/>
                <a:cs typeface="Arial"/>
                <a:sym typeface="Arial"/>
              </a:rPr>
              <a:t>A special case of </a:t>
            </a:r>
            <a:r>
              <a:rPr lang="en" sz="2200" dirty="0">
                <a:latin typeface="Arial"/>
                <a:ea typeface="Arial"/>
                <a:cs typeface="Arial"/>
                <a:sym typeface="Arial"/>
              </a:rPr>
              <a:t>Dean at NIPS 2017 – </a:t>
            </a:r>
            <a:r>
              <a:rPr lang="en-US" sz="2200" dirty="0">
                <a:latin typeface="Arial"/>
                <a:ea typeface="Arial"/>
                <a:cs typeface="Arial"/>
                <a:sym typeface="Arial"/>
              </a:rPr>
              <a:t>"</a:t>
            </a:r>
            <a:r>
              <a:rPr lang="en-US" sz="2200" i="1" dirty="0">
                <a:latin typeface="Arial"/>
                <a:ea typeface="Arial"/>
                <a:cs typeface="Arial"/>
                <a:sym typeface="Arial"/>
              </a:rPr>
              <a:t>Machine Learning for Systems and Systems for Machine Learning</a:t>
            </a:r>
            <a:r>
              <a:rPr lang="en-US" sz="2200" dirty="0">
                <a:latin typeface="Arial"/>
                <a:ea typeface="Arial"/>
                <a:cs typeface="Arial"/>
                <a:sym typeface="Arial"/>
              </a:rPr>
              <a:t>",</a:t>
            </a:r>
            <a:br>
              <a:rPr lang="en" sz="2200" dirty="0">
                <a:latin typeface="Arial"/>
                <a:ea typeface="Arial"/>
                <a:cs typeface="Arial"/>
                <a:sym typeface="Arial"/>
              </a:rPr>
            </a:br>
            <a:endParaRPr sz="2200" dirty="0">
              <a:latin typeface="Arial"/>
              <a:ea typeface="Arial"/>
              <a:cs typeface="Arial"/>
              <a:sym typeface="Arial"/>
            </a:endParaRPr>
          </a:p>
          <a:p>
            <a:pPr marL="0" lvl="0" indent="0" algn="l" rtl="0">
              <a:spcBef>
                <a:spcPts val="800"/>
              </a:spcBef>
              <a:spcAft>
                <a:spcPts val="0"/>
              </a:spcAft>
              <a:buNone/>
            </a:pPr>
            <a:endParaRPr sz="2200" dirty="0">
              <a:latin typeface="Arial"/>
              <a:ea typeface="Arial"/>
              <a:cs typeface="Arial"/>
              <a:sym typeface="Arial"/>
            </a:endParaRPr>
          </a:p>
        </p:txBody>
      </p:sp>
      <p:sp>
        <p:nvSpPr>
          <p:cNvPr id="2" name="Date Placeholder 1">
            <a:extLst>
              <a:ext uri="{FF2B5EF4-FFF2-40B4-BE49-F238E27FC236}">
                <a16:creationId xmlns:a16="http://schemas.microsoft.com/office/drawing/2014/main" id="{59F3AA69-0A17-4892-8EAE-56338CB8A816}"/>
              </a:ext>
            </a:extLst>
          </p:cNvPr>
          <p:cNvSpPr>
            <a:spLocks noGrp="1"/>
          </p:cNvSpPr>
          <p:nvPr>
            <p:ph type="dt" idx="10"/>
          </p:nvPr>
        </p:nvSpPr>
        <p:spPr/>
        <p:txBody>
          <a:bodyPr/>
          <a:lstStyle/>
          <a:p>
            <a:r>
              <a:rPr lang="en-US"/>
              <a:t>2/13/2019</a:t>
            </a:r>
          </a:p>
        </p:txBody>
      </p:sp>
      <p:sp>
        <p:nvSpPr>
          <p:cNvPr id="3" name="Slide Number Placeholder 2">
            <a:extLst>
              <a:ext uri="{FF2B5EF4-FFF2-40B4-BE49-F238E27FC236}">
                <a16:creationId xmlns:a16="http://schemas.microsoft.com/office/drawing/2014/main" id="{BC0BBEB2-7941-4420-9C07-A1E17D854B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 sz="3600">
                <a:latin typeface="Arial"/>
                <a:ea typeface="Arial"/>
                <a:cs typeface="Arial"/>
                <a:sym typeface="Arial"/>
              </a:rPr>
              <a:t>HPCforML in detail</a:t>
            </a:r>
            <a:endParaRPr sz="3600">
              <a:latin typeface="Arial"/>
              <a:ea typeface="Arial"/>
              <a:cs typeface="Arial"/>
              <a:sym typeface="Arial"/>
            </a:endParaRPr>
          </a:p>
        </p:txBody>
      </p:sp>
      <p:sp>
        <p:nvSpPr>
          <p:cNvPr id="378" name="Google Shape;378;p48"/>
          <p:cNvSpPr txBox="1">
            <a:spLocks noGrp="1"/>
          </p:cNvSpPr>
          <p:nvPr>
            <p:ph type="body" idx="1"/>
          </p:nvPr>
        </p:nvSpPr>
        <p:spPr>
          <a:xfrm>
            <a:off x="29600" y="780750"/>
            <a:ext cx="9080100" cy="34800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SzPts val="2400"/>
              <a:buFont typeface="Arial"/>
              <a:buChar char="•"/>
            </a:pPr>
            <a:r>
              <a:rPr lang="en" sz="2400">
                <a:highlight>
                  <a:srgbClr val="FFFFFF"/>
                </a:highlight>
                <a:latin typeface="Arial"/>
                <a:ea typeface="Arial"/>
                <a:cs typeface="Arial"/>
                <a:sym typeface="Arial"/>
              </a:rPr>
              <a:t>HPCforML can be further subdivided</a:t>
            </a:r>
            <a:endParaRPr sz="240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a:highlight>
                  <a:srgbClr val="FFFFFF"/>
                </a:highlight>
                <a:latin typeface="Arial"/>
                <a:ea typeface="Arial"/>
                <a:cs typeface="Arial"/>
                <a:sym typeface="Arial"/>
              </a:rPr>
              <a:t>HPCrunsML:</a:t>
            </a:r>
            <a:r>
              <a:rPr lang="en" sz="2400">
                <a:highlight>
                  <a:srgbClr val="FFFFFF"/>
                </a:highlight>
                <a:latin typeface="Arial"/>
                <a:ea typeface="Arial"/>
                <a:cs typeface="Arial"/>
                <a:sym typeface="Arial"/>
              </a:rPr>
              <a:t> Using HPC to execute ML with high performance</a:t>
            </a:r>
            <a:endParaRPr sz="240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a:highlight>
                  <a:srgbClr val="FFFFFF"/>
                </a:highlight>
                <a:latin typeface="Arial"/>
                <a:ea typeface="Arial"/>
                <a:cs typeface="Arial"/>
                <a:sym typeface="Arial"/>
              </a:rPr>
              <a:t>SimulationTrainedML:</a:t>
            </a:r>
            <a:r>
              <a:rPr lang="en" sz="2400">
                <a:highlight>
                  <a:srgbClr val="FFFFFF"/>
                </a:highlight>
                <a:latin typeface="Arial"/>
                <a:ea typeface="Arial"/>
                <a:cs typeface="Arial"/>
                <a:sym typeface="Arial"/>
              </a:rPr>
              <a:t> Using HPC simulations to train ML algorithms, which are then used to understand experimental data or simulations.</a:t>
            </a:r>
            <a:endParaRPr sz="240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a:solidFill>
                  <a:srgbClr val="FF0000"/>
                </a:solidFill>
                <a:highlight>
                  <a:srgbClr val="FFFFFF"/>
                </a:highlight>
                <a:latin typeface="Arial"/>
                <a:ea typeface="Arial"/>
                <a:cs typeface="Arial"/>
                <a:sym typeface="Arial"/>
              </a:rPr>
              <a:t>Twister2</a:t>
            </a:r>
            <a:r>
              <a:rPr lang="en" sz="2400">
                <a:highlight>
                  <a:srgbClr val="FFFFFF"/>
                </a:highlight>
                <a:latin typeface="Arial"/>
                <a:ea typeface="Arial"/>
                <a:cs typeface="Arial"/>
                <a:sym typeface="Arial"/>
              </a:rPr>
              <a:t> supports HPCrunsML by using high performance technology such as MPI</a:t>
            </a:r>
            <a:endParaRPr sz="240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715F5D84-D620-4FC8-B20E-D9042BE3692B}"/>
              </a:ext>
            </a:extLst>
          </p:cNvPr>
          <p:cNvSpPr>
            <a:spLocks noGrp="1"/>
          </p:cNvSpPr>
          <p:nvPr>
            <p:ph type="dt" idx="10"/>
          </p:nvPr>
        </p:nvSpPr>
        <p:spPr/>
        <p:txBody>
          <a:bodyPr/>
          <a:lstStyle/>
          <a:p>
            <a:r>
              <a:rPr lang="en-US"/>
              <a:t>2/13/2019</a:t>
            </a:r>
          </a:p>
        </p:txBody>
      </p:sp>
      <p:sp>
        <p:nvSpPr>
          <p:cNvPr id="3" name="Slide Number Placeholder 2">
            <a:extLst>
              <a:ext uri="{FF2B5EF4-FFF2-40B4-BE49-F238E27FC236}">
                <a16:creationId xmlns:a16="http://schemas.microsoft.com/office/drawing/2014/main" id="{06BE29A5-2547-489C-9A40-ED296DE4C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58585" y="3796148"/>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a:br>
            <a:r>
              <a:rPr lang="en" sz="4100"/>
              <a:t>Overall Global AI and Modeling Supercomputer GAIMSC</a:t>
            </a:r>
            <a:endParaRPr sz="4100" b="1">
              <a:latin typeface="Calibri"/>
              <a:ea typeface="Calibri"/>
              <a:cs typeface="Calibri"/>
              <a:sym typeface="Calibri"/>
            </a:endParaRPr>
          </a:p>
        </p:txBody>
      </p:sp>
      <p:grpSp>
        <p:nvGrpSpPr>
          <p:cNvPr id="122" name="Google Shape;122;p25"/>
          <p:cNvGrpSpPr/>
          <p:nvPr/>
        </p:nvGrpSpPr>
        <p:grpSpPr>
          <a:xfrm>
            <a:off x="2242325" y="584897"/>
            <a:ext cx="6901675" cy="1828778"/>
            <a:chOff x="1878142" y="136526"/>
            <a:chExt cx="9202233" cy="2438370"/>
          </a:xfrm>
        </p:grpSpPr>
        <p:grpSp>
          <p:nvGrpSpPr>
            <p:cNvPr id="123" name="Google Shape;123;p25"/>
            <p:cNvGrpSpPr/>
            <p:nvPr/>
          </p:nvGrpSpPr>
          <p:grpSpPr>
            <a:xfrm>
              <a:off x="1878142" y="136526"/>
              <a:ext cx="7886700" cy="2438370"/>
              <a:chOff x="1952787" y="200751"/>
              <a:chExt cx="7886700" cy="2438370"/>
            </a:xfrm>
          </p:grpSpPr>
          <p:pic>
            <p:nvPicPr>
              <p:cNvPr id="124" name="Google Shape;124;p25"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125" name="Google Shape;125;p25"/>
              <p:cNvSpPr/>
              <p:nvPr/>
            </p:nvSpPr>
            <p:spPr>
              <a:xfrm>
                <a:off x="3737553" y="2269821"/>
                <a:ext cx="39087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126" name="Google Shape;126;p25"/>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sp>
        <p:nvSpPr>
          <p:cNvPr id="127" name="Google Shape;127;p2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2</a:t>
            </a:fld>
            <a:endParaRPr sz="1100">
              <a:solidFill>
                <a:srgbClr val="888888"/>
              </a:solidFill>
            </a:endParaRPr>
          </a:p>
        </p:txBody>
      </p:sp>
      <p:sp>
        <p:nvSpPr>
          <p:cNvPr id="128" name="Google Shape;128;p2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pic>
        <p:nvPicPr>
          <p:cNvPr id="129" name="Google Shape;129;p25"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33447" y="0"/>
            <a:ext cx="3593059" cy="35930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title"/>
          </p:nvPr>
        </p:nvSpPr>
        <p:spPr>
          <a:xfrm>
            <a:off x="745700" y="-6"/>
            <a:ext cx="7886700" cy="994200"/>
          </a:xfrm>
          <a:prstGeom prst="rect">
            <a:avLst/>
          </a:prstGeom>
        </p:spPr>
        <p:txBody>
          <a:bodyPr spcFirstLastPara="1" wrap="square" lIns="68575" tIns="34275" rIns="68575" bIns="34275" anchor="ctr" anchorCtr="0">
            <a:noAutofit/>
          </a:bodyPr>
          <a:lstStyle/>
          <a:p>
            <a:pPr marL="0" lvl="0" indent="0" algn="ctr" rtl="0">
              <a:lnSpc>
                <a:spcPct val="115000"/>
              </a:lnSpc>
              <a:spcBef>
                <a:spcPts val="0"/>
              </a:spcBef>
              <a:spcAft>
                <a:spcPts val="0"/>
              </a:spcAft>
              <a:buNone/>
            </a:pPr>
            <a:r>
              <a:rPr lang="en" sz="3600">
                <a:latin typeface="Arial"/>
                <a:ea typeface="Arial"/>
                <a:cs typeface="Arial"/>
                <a:sym typeface="Arial"/>
              </a:rPr>
              <a:t>MLforHPC in detail</a:t>
            </a:r>
            <a:endParaRPr sz="3600">
              <a:latin typeface="Arial"/>
              <a:ea typeface="Arial"/>
              <a:cs typeface="Arial"/>
              <a:sym typeface="Arial"/>
            </a:endParaRPr>
          </a:p>
        </p:txBody>
      </p:sp>
      <p:sp>
        <p:nvSpPr>
          <p:cNvPr id="384" name="Google Shape;384;p49"/>
          <p:cNvSpPr txBox="1">
            <a:spLocks noGrp="1"/>
          </p:cNvSpPr>
          <p:nvPr>
            <p:ph type="body" idx="1"/>
          </p:nvPr>
        </p:nvSpPr>
        <p:spPr>
          <a:xfrm>
            <a:off x="29600" y="780750"/>
            <a:ext cx="9080100" cy="34800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SzPts val="1800"/>
              <a:buFont typeface="Arial"/>
              <a:buChar char="•"/>
            </a:pPr>
            <a:r>
              <a:rPr lang="en" sz="2400" dirty="0">
                <a:highlight>
                  <a:srgbClr val="FFFFFF"/>
                </a:highlight>
                <a:latin typeface="Arial"/>
                <a:ea typeface="Arial"/>
                <a:cs typeface="Arial"/>
                <a:sym typeface="Arial"/>
              </a:rPr>
              <a:t>MLforHPC can be further subdivided into several categories</a:t>
            </a:r>
            <a:r>
              <a:rPr lang="en" sz="1800" dirty="0">
                <a:highlight>
                  <a:srgbClr val="FFFFFF"/>
                </a:highlight>
                <a:latin typeface="Arial"/>
                <a:ea typeface="Arial"/>
                <a:cs typeface="Arial"/>
                <a:sym typeface="Arial"/>
              </a:rPr>
              <a:t>:</a:t>
            </a:r>
            <a:endParaRPr sz="1800"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highlight>
                  <a:srgbClr val="FFFFFF"/>
                </a:highlight>
                <a:latin typeface="Arial"/>
                <a:ea typeface="Arial"/>
                <a:cs typeface="Arial"/>
                <a:sym typeface="Arial"/>
              </a:rPr>
              <a:t>MLautotuning: </a:t>
            </a:r>
            <a:r>
              <a:rPr lang="en" dirty="0">
                <a:highlight>
                  <a:srgbClr val="FFFFFF"/>
                </a:highlight>
                <a:latin typeface="Arial"/>
                <a:ea typeface="Arial"/>
                <a:cs typeface="Arial"/>
                <a:sym typeface="Arial"/>
              </a:rPr>
              <a:t>Using ML to configure (autotune) ML or HPC simulations.</a:t>
            </a:r>
            <a:endParaRPr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highlight>
                  <a:srgbClr val="FFFFFF"/>
                </a:highlight>
                <a:latin typeface="Arial"/>
                <a:ea typeface="Arial"/>
                <a:cs typeface="Arial"/>
                <a:sym typeface="Arial"/>
              </a:rPr>
              <a:t>MLafterHPC: </a:t>
            </a:r>
            <a:r>
              <a:rPr lang="en" dirty="0">
                <a:highlight>
                  <a:srgbClr val="FFFFFF"/>
                </a:highlight>
                <a:latin typeface="Arial"/>
                <a:ea typeface="Arial"/>
                <a:cs typeface="Arial"/>
                <a:sym typeface="Arial"/>
              </a:rPr>
              <a:t>ML analyzing results of HPC as in trajectory analysis and structure identification in biomolecular simulations</a:t>
            </a:r>
            <a:endParaRPr dirty="0">
              <a:highlight>
                <a:srgbClr val="FFFFFF"/>
              </a:highlight>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b="1" dirty="0">
                <a:highlight>
                  <a:srgbClr val="FFFFFF"/>
                </a:highlight>
                <a:latin typeface="Arial"/>
                <a:ea typeface="Arial"/>
                <a:cs typeface="Arial"/>
                <a:sym typeface="Arial"/>
              </a:rPr>
              <a:t>MLaroundHPC: </a:t>
            </a:r>
            <a:r>
              <a:rPr lang="en" dirty="0">
                <a:highlight>
                  <a:srgbClr val="FFFFFF"/>
                </a:highlight>
                <a:latin typeface="Arial"/>
                <a:ea typeface="Arial"/>
                <a:cs typeface="Arial"/>
                <a:sym typeface="Arial"/>
              </a:rPr>
              <a:t>Using ML to learn from simulations and produce learned surrogates for the simulations. The same ML wrapper can also learn configurations as well as results</a:t>
            </a:r>
            <a:endParaRPr dirty="0">
              <a:highlight>
                <a:srgbClr val="FFFFFF"/>
              </a:highlight>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 b="1" dirty="0">
                <a:highlight>
                  <a:srgbClr val="FFFFFF"/>
                </a:highlight>
                <a:latin typeface="Arial"/>
                <a:ea typeface="Arial"/>
                <a:cs typeface="Arial"/>
                <a:sym typeface="Arial"/>
              </a:rPr>
              <a:t>MLControl: </a:t>
            </a:r>
            <a:r>
              <a:rPr lang="en" dirty="0">
                <a:highlight>
                  <a:srgbClr val="FFFFFF"/>
                </a:highlight>
                <a:latin typeface="Arial"/>
                <a:ea typeface="Arial"/>
                <a:cs typeface="Arial"/>
                <a:sym typeface="Arial"/>
              </a:rPr>
              <a:t>Using simulations (with HPC) in control of experiments and in objective driven computational campaigns. Here the simulation surrogates are very valuable to allow real-time predictions.</a:t>
            </a:r>
            <a:r>
              <a:rPr lang="en" sz="1100" dirty="0">
                <a:highlight>
                  <a:srgbClr val="FFFFFF"/>
                </a:highlight>
                <a:latin typeface="Arial"/>
                <a:ea typeface="Arial"/>
                <a:cs typeface="Arial"/>
                <a:sym typeface="Arial"/>
              </a:rPr>
              <a:t> </a:t>
            </a:r>
            <a:endParaRPr sz="2400" dirty="0">
              <a:highlight>
                <a:srgbClr val="FFFFFF"/>
              </a:highlight>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dirty="0">
                <a:solidFill>
                  <a:srgbClr val="FF0000"/>
                </a:solidFill>
                <a:highlight>
                  <a:srgbClr val="FFFFFF"/>
                </a:highlight>
                <a:latin typeface="Arial"/>
                <a:ea typeface="Arial"/>
                <a:cs typeface="Arial"/>
                <a:sym typeface="Arial"/>
              </a:rPr>
              <a:t>Twister2</a:t>
            </a:r>
            <a:r>
              <a:rPr lang="en" sz="2400" dirty="0">
                <a:highlight>
                  <a:srgbClr val="FFFFFF"/>
                </a:highlight>
                <a:latin typeface="Arial"/>
                <a:ea typeface="Arial"/>
                <a:cs typeface="Arial"/>
                <a:sym typeface="Arial"/>
              </a:rPr>
              <a:t> supports MLforHPC by allowing nodes of dataflow representation to be wrapped with ML</a:t>
            </a:r>
            <a:endParaRPr sz="2400" dirty="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512E05F6-7FC3-423A-AFB2-6625AE7F584F}"/>
              </a:ext>
            </a:extLst>
          </p:cNvPr>
          <p:cNvSpPr>
            <a:spLocks noGrp="1"/>
          </p:cNvSpPr>
          <p:nvPr>
            <p:ph type="dt" idx="10"/>
          </p:nvPr>
        </p:nvSpPr>
        <p:spPr/>
        <p:txBody>
          <a:bodyPr/>
          <a:lstStyle/>
          <a:p>
            <a:r>
              <a:rPr lang="en-US"/>
              <a:t>2/13/2019</a:t>
            </a:r>
          </a:p>
        </p:txBody>
      </p:sp>
      <p:sp>
        <p:nvSpPr>
          <p:cNvPr id="3" name="Slide Number Placeholder 2">
            <a:extLst>
              <a:ext uri="{FF2B5EF4-FFF2-40B4-BE49-F238E27FC236}">
                <a16:creationId xmlns:a16="http://schemas.microsoft.com/office/drawing/2014/main" id="{C6BEC55A-9DA7-4475-838C-1B38168287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0" y="38132"/>
            <a:ext cx="9144000" cy="1360563"/>
          </a:xfrm>
        </p:spPr>
        <p:txBody>
          <a:bodyPr/>
          <a:lstStyle/>
          <a:p>
            <a:r>
              <a:rPr lang="en-US" b="1" dirty="0" err="1"/>
              <a:t>MLAutotuned</a:t>
            </a:r>
            <a:r>
              <a:rPr lang="en-US" b="1" dirty="0"/>
              <a:t> HPC. </a:t>
            </a:r>
            <a:r>
              <a:rPr lang="en-US" sz="2400" b="1" dirty="0"/>
              <a:t>Machine Learning for Parameter Auto-tuning in Molecular Dynamics Simulations: Efficient Dynamics of Ions near Polarizable Nanoparticles</a:t>
            </a:r>
            <a:endParaRPr lang="en-US" sz="2400" dirty="0"/>
          </a:p>
        </p:txBody>
      </p:sp>
      <p:grpSp>
        <p:nvGrpSpPr>
          <p:cNvPr id="45" name="Group 44">
            <a:extLst>
              <a:ext uri="{FF2B5EF4-FFF2-40B4-BE49-F238E27FC236}">
                <a16:creationId xmlns:a16="http://schemas.microsoft.com/office/drawing/2014/main" id="{194AD95D-5390-44E7-B94C-BE1F795C9447}"/>
              </a:ext>
            </a:extLst>
          </p:cNvPr>
          <p:cNvGrpSpPr/>
          <p:nvPr/>
        </p:nvGrpSpPr>
        <p:grpSpPr>
          <a:xfrm>
            <a:off x="250194" y="2349808"/>
            <a:ext cx="8400445" cy="2140725"/>
            <a:chOff x="393035" y="2255520"/>
            <a:chExt cx="8400445" cy="2140725"/>
          </a:xfrm>
        </p:grpSpPr>
        <p:grpSp>
          <p:nvGrpSpPr>
            <p:cNvPr id="7" name="Group 6">
              <a:extLst>
                <a:ext uri="{FF2B5EF4-FFF2-40B4-BE49-F238E27FC236}">
                  <a16:creationId xmlns:a16="http://schemas.microsoft.com/office/drawing/2014/main" id="{2E4EAC03-E7FF-4EB4-9040-73936F493FF1}"/>
                </a:ext>
              </a:extLst>
            </p:cNvPr>
            <p:cNvGrpSpPr/>
            <p:nvPr/>
          </p:nvGrpSpPr>
          <p:grpSpPr>
            <a:xfrm>
              <a:off x="3621902" y="2255520"/>
              <a:ext cx="2641407" cy="2140725"/>
              <a:chOff x="4672584" y="3444601"/>
              <a:chExt cx="4251960" cy="3124185"/>
            </a:xfrm>
          </p:grpSpPr>
          <p:sp>
            <p:nvSpPr>
              <p:cNvPr id="9" name="Rectangle 8">
                <a:extLst>
                  <a:ext uri="{FF2B5EF4-FFF2-40B4-BE49-F238E27FC236}">
                    <a16:creationId xmlns:a16="http://schemas.microsoft.com/office/drawing/2014/main" id="{466DAE44-572E-47FF-A0C6-1C9FFD529B67}"/>
                  </a:ext>
                </a:extLst>
              </p:cNvPr>
              <p:cNvSpPr>
                <a:spLocks/>
              </p:cNvSpPr>
              <p:nvPr/>
            </p:nvSpPr>
            <p:spPr>
              <a:xfrm>
                <a:off x="4672584" y="3444601"/>
                <a:ext cx="4251960" cy="3017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319607B6-F986-47DF-93AA-AD4F5F5DED02}"/>
                  </a:ext>
                </a:extLst>
              </p:cNvPr>
              <p:cNvSpPr>
                <a:spLocks/>
              </p:cNvSpPr>
              <p:nvPr/>
            </p:nvSpPr>
            <p:spPr>
              <a:xfrm>
                <a:off x="4672584" y="3991253"/>
                <a:ext cx="4251960" cy="19110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0C576B65-6523-4523-B176-F2DC9D1C8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718" y="6151707"/>
                <a:ext cx="430128" cy="417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5E15289-B3B5-4CE8-A19B-D6DC57D3D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187" y="3934980"/>
                <a:ext cx="428659" cy="4185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0A9FA3B-C047-46AC-ACE0-EE1ADC875A16}"/>
                  </a:ext>
                </a:extLst>
              </p:cNvPr>
              <p:cNvSpPr/>
              <p:nvPr/>
            </p:nvSpPr>
            <p:spPr>
              <a:xfrm>
                <a:off x="6360969" y="3991253"/>
                <a:ext cx="598336" cy="19023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4" name="Freeform 9">
                <a:extLst>
                  <a:ext uri="{FF2B5EF4-FFF2-40B4-BE49-F238E27FC236}">
                    <a16:creationId xmlns:a16="http://schemas.microsoft.com/office/drawing/2014/main" id="{FA5D048A-8211-4F9D-B333-42B126325757}"/>
                  </a:ext>
                </a:extLst>
              </p:cNvPr>
              <p:cNvSpPr/>
              <p:nvPr/>
            </p:nvSpPr>
            <p:spPr>
              <a:xfrm>
                <a:off x="5925447" y="4100584"/>
                <a:ext cx="748937" cy="1674317"/>
              </a:xfrm>
              <a:custGeom>
                <a:avLst/>
                <a:gdLst>
                  <a:gd name="connsiteX0" fmla="*/ 598714 w 801188"/>
                  <a:gd name="connsiteY0" fmla="*/ 1476102 h 2333896"/>
                  <a:gd name="connsiteX1" fmla="*/ 494211 w 801188"/>
                  <a:gd name="connsiteY1" fmla="*/ 1240971 h 2333896"/>
                  <a:gd name="connsiteX2" fmla="*/ 585651 w 801188"/>
                  <a:gd name="connsiteY2" fmla="*/ 1005839 h 2333896"/>
                  <a:gd name="connsiteX3" fmla="*/ 572588 w 801188"/>
                  <a:gd name="connsiteY3" fmla="*/ 770708 h 2333896"/>
                  <a:gd name="connsiteX4" fmla="*/ 742405 w 801188"/>
                  <a:gd name="connsiteY4" fmla="*/ 509451 h 2333896"/>
                  <a:gd name="connsiteX5" fmla="*/ 742405 w 801188"/>
                  <a:gd name="connsiteY5" fmla="*/ 130628 h 2333896"/>
                  <a:gd name="connsiteX6" fmla="*/ 389708 w 801188"/>
                  <a:gd name="connsiteY6" fmla="*/ 39188 h 2333896"/>
                  <a:gd name="connsiteX7" fmla="*/ 180702 w 801188"/>
                  <a:gd name="connsiteY7" fmla="*/ 65314 h 2333896"/>
                  <a:gd name="connsiteX8" fmla="*/ 154576 w 801188"/>
                  <a:gd name="connsiteY8" fmla="*/ 431074 h 2333896"/>
                  <a:gd name="connsiteX9" fmla="*/ 219891 w 801188"/>
                  <a:gd name="connsiteY9" fmla="*/ 862148 h 2333896"/>
                  <a:gd name="connsiteX10" fmla="*/ 350519 w 801188"/>
                  <a:gd name="connsiteY10" fmla="*/ 1201782 h 2333896"/>
                  <a:gd name="connsiteX11" fmla="*/ 350519 w 801188"/>
                  <a:gd name="connsiteY11" fmla="*/ 1397725 h 2333896"/>
                  <a:gd name="connsiteX12" fmla="*/ 285205 w 801188"/>
                  <a:gd name="connsiteY12" fmla="*/ 1711234 h 2333896"/>
                  <a:gd name="connsiteX13" fmla="*/ 23948 w 801188"/>
                  <a:gd name="connsiteY13" fmla="*/ 2011679 h 2333896"/>
                  <a:gd name="connsiteX14" fmla="*/ 141514 w 801188"/>
                  <a:gd name="connsiteY14" fmla="*/ 2285999 h 2333896"/>
                  <a:gd name="connsiteX15" fmla="*/ 376645 w 801188"/>
                  <a:gd name="connsiteY15" fmla="*/ 2299062 h 2333896"/>
                  <a:gd name="connsiteX16" fmla="*/ 650965 w 801188"/>
                  <a:gd name="connsiteY16" fmla="*/ 2142308 h 2333896"/>
                  <a:gd name="connsiteX17" fmla="*/ 598714 w 801188"/>
                  <a:gd name="connsiteY17" fmla="*/ 1476102 h 23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1188" h="2333896">
                    <a:moveTo>
                      <a:pt x="598714" y="1476102"/>
                    </a:moveTo>
                    <a:cubicBezTo>
                      <a:pt x="572588" y="1325879"/>
                      <a:pt x="496388" y="1319348"/>
                      <a:pt x="494211" y="1240971"/>
                    </a:cubicBezTo>
                    <a:cubicBezTo>
                      <a:pt x="492034" y="1162594"/>
                      <a:pt x="572588" y="1084216"/>
                      <a:pt x="585651" y="1005839"/>
                    </a:cubicBezTo>
                    <a:cubicBezTo>
                      <a:pt x="598714" y="927462"/>
                      <a:pt x="546462" y="853439"/>
                      <a:pt x="572588" y="770708"/>
                    </a:cubicBezTo>
                    <a:cubicBezTo>
                      <a:pt x="598714" y="687977"/>
                      <a:pt x="714102" y="616131"/>
                      <a:pt x="742405" y="509451"/>
                    </a:cubicBezTo>
                    <a:cubicBezTo>
                      <a:pt x="770708" y="402771"/>
                      <a:pt x="801188" y="209005"/>
                      <a:pt x="742405" y="130628"/>
                    </a:cubicBezTo>
                    <a:cubicBezTo>
                      <a:pt x="683622" y="52251"/>
                      <a:pt x="483325" y="50074"/>
                      <a:pt x="389708" y="39188"/>
                    </a:cubicBezTo>
                    <a:cubicBezTo>
                      <a:pt x="296091" y="28302"/>
                      <a:pt x="219891" y="0"/>
                      <a:pt x="180702" y="65314"/>
                    </a:cubicBezTo>
                    <a:cubicBezTo>
                      <a:pt x="141513" y="130628"/>
                      <a:pt x="148045" y="298268"/>
                      <a:pt x="154576" y="431074"/>
                    </a:cubicBezTo>
                    <a:cubicBezTo>
                      <a:pt x="161107" y="563880"/>
                      <a:pt x="187234" y="733697"/>
                      <a:pt x="219891" y="862148"/>
                    </a:cubicBezTo>
                    <a:cubicBezTo>
                      <a:pt x="252548" y="990599"/>
                      <a:pt x="328748" y="1112519"/>
                      <a:pt x="350519" y="1201782"/>
                    </a:cubicBezTo>
                    <a:cubicBezTo>
                      <a:pt x="372290" y="1291045"/>
                      <a:pt x="361405" y="1312816"/>
                      <a:pt x="350519" y="1397725"/>
                    </a:cubicBezTo>
                    <a:cubicBezTo>
                      <a:pt x="339633" y="1482634"/>
                      <a:pt x="339634" y="1608908"/>
                      <a:pt x="285205" y="1711234"/>
                    </a:cubicBezTo>
                    <a:cubicBezTo>
                      <a:pt x="230776" y="1813560"/>
                      <a:pt x="47896" y="1915885"/>
                      <a:pt x="23948" y="2011679"/>
                    </a:cubicBezTo>
                    <a:cubicBezTo>
                      <a:pt x="0" y="2107473"/>
                      <a:pt x="82731" y="2238102"/>
                      <a:pt x="141514" y="2285999"/>
                    </a:cubicBezTo>
                    <a:cubicBezTo>
                      <a:pt x="200297" y="2333896"/>
                      <a:pt x="291737" y="2323010"/>
                      <a:pt x="376645" y="2299062"/>
                    </a:cubicBezTo>
                    <a:cubicBezTo>
                      <a:pt x="461553" y="2275114"/>
                      <a:pt x="613954" y="2277291"/>
                      <a:pt x="650965" y="2142308"/>
                    </a:cubicBezTo>
                    <a:cubicBezTo>
                      <a:pt x="687976" y="2007325"/>
                      <a:pt x="624840" y="1626325"/>
                      <a:pt x="598714" y="1476102"/>
                    </a:cubicBezTo>
                    <a:close/>
                  </a:path>
                </a:pathLst>
              </a:cu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5" name="Freeform 10">
                <a:extLst>
                  <a:ext uri="{FF2B5EF4-FFF2-40B4-BE49-F238E27FC236}">
                    <a16:creationId xmlns:a16="http://schemas.microsoft.com/office/drawing/2014/main" id="{DDBABEB2-55EF-4D24-B66B-1EABC95E1A94}"/>
                  </a:ext>
                </a:extLst>
              </p:cNvPr>
              <p:cNvSpPr/>
              <p:nvPr/>
            </p:nvSpPr>
            <p:spPr>
              <a:xfrm>
                <a:off x="6739508" y="4155249"/>
                <a:ext cx="789641" cy="1589977"/>
              </a:xfrm>
              <a:custGeom>
                <a:avLst/>
                <a:gdLst>
                  <a:gd name="connsiteX0" fmla="*/ 141514 w 844732"/>
                  <a:gd name="connsiteY0" fmla="*/ 2000794 h 2216331"/>
                  <a:gd name="connsiteX1" fmla="*/ 63137 w 844732"/>
                  <a:gd name="connsiteY1" fmla="*/ 1661160 h 2216331"/>
                  <a:gd name="connsiteX2" fmla="*/ 206828 w 844732"/>
                  <a:gd name="connsiteY2" fmla="*/ 1386840 h 2216331"/>
                  <a:gd name="connsiteX3" fmla="*/ 219891 w 844732"/>
                  <a:gd name="connsiteY3" fmla="*/ 1190897 h 2216331"/>
                  <a:gd name="connsiteX4" fmla="*/ 115388 w 844732"/>
                  <a:gd name="connsiteY4" fmla="*/ 890452 h 2216331"/>
                  <a:gd name="connsiteX5" fmla="*/ 115388 w 844732"/>
                  <a:gd name="connsiteY5" fmla="*/ 694509 h 2216331"/>
                  <a:gd name="connsiteX6" fmla="*/ 167640 w 844732"/>
                  <a:gd name="connsiteY6" fmla="*/ 381000 h 2216331"/>
                  <a:gd name="connsiteX7" fmla="*/ 23948 w 844732"/>
                  <a:gd name="connsiteY7" fmla="*/ 185057 h 2216331"/>
                  <a:gd name="connsiteX8" fmla="*/ 311331 w 844732"/>
                  <a:gd name="connsiteY8" fmla="*/ 15240 h 2216331"/>
                  <a:gd name="connsiteX9" fmla="*/ 664028 w 844732"/>
                  <a:gd name="connsiteY9" fmla="*/ 276497 h 2216331"/>
                  <a:gd name="connsiteX10" fmla="*/ 677091 w 844732"/>
                  <a:gd name="connsiteY10" fmla="*/ 524692 h 2216331"/>
                  <a:gd name="connsiteX11" fmla="*/ 794657 w 844732"/>
                  <a:gd name="connsiteY11" fmla="*/ 707572 h 2216331"/>
                  <a:gd name="connsiteX12" fmla="*/ 716280 w 844732"/>
                  <a:gd name="connsiteY12" fmla="*/ 1190897 h 2216331"/>
                  <a:gd name="connsiteX13" fmla="*/ 703217 w 844732"/>
                  <a:gd name="connsiteY13" fmla="*/ 1569720 h 2216331"/>
                  <a:gd name="connsiteX14" fmla="*/ 820783 w 844732"/>
                  <a:gd name="connsiteY14" fmla="*/ 1804852 h 2216331"/>
                  <a:gd name="connsiteX15" fmla="*/ 559525 w 844732"/>
                  <a:gd name="connsiteY15" fmla="*/ 2183674 h 2216331"/>
                  <a:gd name="connsiteX16" fmla="*/ 141514 w 844732"/>
                  <a:gd name="connsiteY16" fmla="*/ 2000794 h 221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4732" h="2216331">
                    <a:moveTo>
                      <a:pt x="141514" y="2000794"/>
                    </a:moveTo>
                    <a:cubicBezTo>
                      <a:pt x="58783" y="1913708"/>
                      <a:pt x="52251" y="1763486"/>
                      <a:pt x="63137" y="1661160"/>
                    </a:cubicBezTo>
                    <a:cubicBezTo>
                      <a:pt x="74023" y="1558834"/>
                      <a:pt x="180702" y="1465217"/>
                      <a:pt x="206828" y="1386840"/>
                    </a:cubicBezTo>
                    <a:cubicBezTo>
                      <a:pt x="232954" y="1308463"/>
                      <a:pt x="235131" y="1273628"/>
                      <a:pt x="219891" y="1190897"/>
                    </a:cubicBezTo>
                    <a:cubicBezTo>
                      <a:pt x="204651" y="1108166"/>
                      <a:pt x="132805" y="973183"/>
                      <a:pt x="115388" y="890452"/>
                    </a:cubicBezTo>
                    <a:cubicBezTo>
                      <a:pt x="97971" y="807721"/>
                      <a:pt x="106679" y="779418"/>
                      <a:pt x="115388" y="694509"/>
                    </a:cubicBezTo>
                    <a:cubicBezTo>
                      <a:pt x="124097" y="609600"/>
                      <a:pt x="182880" y="465909"/>
                      <a:pt x="167640" y="381000"/>
                    </a:cubicBezTo>
                    <a:cubicBezTo>
                      <a:pt x="152400" y="296091"/>
                      <a:pt x="0" y="246017"/>
                      <a:pt x="23948" y="185057"/>
                    </a:cubicBezTo>
                    <a:cubicBezTo>
                      <a:pt x="47896" y="124097"/>
                      <a:pt x="204651" y="0"/>
                      <a:pt x="311331" y="15240"/>
                    </a:cubicBezTo>
                    <a:cubicBezTo>
                      <a:pt x="418011" y="30480"/>
                      <a:pt x="603068" y="191588"/>
                      <a:pt x="664028" y="276497"/>
                    </a:cubicBezTo>
                    <a:cubicBezTo>
                      <a:pt x="724988" y="361406"/>
                      <a:pt x="655320" y="452846"/>
                      <a:pt x="677091" y="524692"/>
                    </a:cubicBezTo>
                    <a:cubicBezTo>
                      <a:pt x="698862" y="596538"/>
                      <a:pt x="788126" y="596538"/>
                      <a:pt x="794657" y="707572"/>
                    </a:cubicBezTo>
                    <a:cubicBezTo>
                      <a:pt x="801189" y="818606"/>
                      <a:pt x="731520" y="1047206"/>
                      <a:pt x="716280" y="1190897"/>
                    </a:cubicBezTo>
                    <a:cubicBezTo>
                      <a:pt x="701040" y="1334588"/>
                      <a:pt x="685800" y="1467394"/>
                      <a:pt x="703217" y="1569720"/>
                    </a:cubicBezTo>
                    <a:cubicBezTo>
                      <a:pt x="720634" y="1672046"/>
                      <a:pt x="844732" y="1702526"/>
                      <a:pt x="820783" y="1804852"/>
                    </a:cubicBezTo>
                    <a:cubicBezTo>
                      <a:pt x="796834" y="1907178"/>
                      <a:pt x="674914" y="2151017"/>
                      <a:pt x="559525" y="2183674"/>
                    </a:cubicBezTo>
                    <a:cubicBezTo>
                      <a:pt x="444136" y="2216331"/>
                      <a:pt x="224245" y="2087880"/>
                      <a:pt x="141514" y="2000794"/>
                    </a:cubicBezTo>
                    <a:close/>
                  </a:path>
                </a:pathLst>
              </a:cu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C9D29C47-58CA-4D29-A584-6A72013DD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183" y="5054889"/>
                <a:ext cx="459488" cy="4170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2F3E716-A596-4A19-9811-4CB3A4BCB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992" y="4734503"/>
                <a:ext cx="430127" cy="4401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DF2C470-3935-41D2-BE6F-972932049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032" y="5727412"/>
                <a:ext cx="399299" cy="41707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hannel.jpg">
              <a:extLst>
                <a:ext uri="{FF2B5EF4-FFF2-40B4-BE49-F238E27FC236}">
                  <a16:creationId xmlns:a16="http://schemas.microsoft.com/office/drawing/2014/main" id="{E5A622EB-D124-434C-879A-175AFA44F141}"/>
                </a:ext>
              </a:extLst>
            </p:cNvPr>
            <p:cNvPicPr>
              <a:picLocks noChangeAspect="1"/>
            </p:cNvPicPr>
            <p:nvPr/>
          </p:nvPicPr>
          <p:blipFill>
            <a:blip r:embed="rId7" cstate="print"/>
            <a:stretch>
              <a:fillRect/>
            </a:stretch>
          </p:blipFill>
          <p:spPr>
            <a:xfrm>
              <a:off x="393035" y="2255520"/>
              <a:ext cx="2952302" cy="2093334"/>
            </a:xfrm>
            <a:prstGeom prst="rect">
              <a:avLst/>
            </a:prstGeom>
          </p:spPr>
        </p:pic>
        <p:grpSp>
          <p:nvGrpSpPr>
            <p:cNvPr id="19" name="Group 18">
              <a:extLst>
                <a:ext uri="{FF2B5EF4-FFF2-40B4-BE49-F238E27FC236}">
                  <a16:creationId xmlns:a16="http://schemas.microsoft.com/office/drawing/2014/main" id="{ADB629BF-EF7A-4E28-8AEF-B8C762217E1B}"/>
                </a:ext>
              </a:extLst>
            </p:cNvPr>
            <p:cNvGrpSpPr/>
            <p:nvPr/>
          </p:nvGrpSpPr>
          <p:grpSpPr>
            <a:xfrm>
              <a:off x="6502519" y="2255520"/>
              <a:ext cx="2290961" cy="2067637"/>
              <a:chOff x="2286000" y="1143000"/>
              <a:chExt cx="4724400" cy="4572000"/>
            </a:xfrm>
          </p:grpSpPr>
          <p:sp>
            <p:nvSpPr>
              <p:cNvPr id="20" name="Oval 19">
                <a:extLst>
                  <a:ext uri="{FF2B5EF4-FFF2-40B4-BE49-F238E27FC236}">
                    <a16:creationId xmlns:a16="http://schemas.microsoft.com/office/drawing/2014/main" id="{7CBFC4D9-AE4C-4649-AEF5-942C51B918A2}"/>
                  </a:ext>
                </a:extLst>
              </p:cNvPr>
              <p:cNvSpPr/>
              <p:nvPr/>
            </p:nvSpPr>
            <p:spPr>
              <a:xfrm>
                <a:off x="2286000" y="1143000"/>
                <a:ext cx="4572000" cy="457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AEA224E0-1431-480A-B7E0-9729D30765CB}"/>
                  </a:ext>
                </a:extLst>
              </p:cNvPr>
              <p:cNvSpPr/>
              <p:nvPr/>
            </p:nvSpPr>
            <p:spPr>
              <a:xfrm>
                <a:off x="3657600" y="2514600"/>
                <a:ext cx="1828800" cy="1828800"/>
              </a:xfrm>
              <a:prstGeom prst="ellipse">
                <a:avLst/>
              </a:prstGeom>
              <a:solidFill>
                <a:schemeClr val="bg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Plus 3">
                <a:extLst>
                  <a:ext uri="{FF2B5EF4-FFF2-40B4-BE49-F238E27FC236}">
                    <a16:creationId xmlns:a16="http://schemas.microsoft.com/office/drawing/2014/main" id="{E63E7593-67A3-460C-97D2-48776EF7523F}"/>
                  </a:ext>
                </a:extLst>
              </p:cNvPr>
              <p:cNvSpPr/>
              <p:nvPr/>
            </p:nvSpPr>
            <p:spPr>
              <a:xfrm>
                <a:off x="5791200" y="25908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Minus 4">
                <a:extLst>
                  <a:ext uri="{FF2B5EF4-FFF2-40B4-BE49-F238E27FC236}">
                    <a16:creationId xmlns:a16="http://schemas.microsoft.com/office/drawing/2014/main" id="{DBB6FF2F-9F6A-4324-9562-282FD559A4F2}"/>
                  </a:ext>
                </a:extLst>
              </p:cNvPr>
              <p:cNvSpPr/>
              <p:nvPr/>
            </p:nvSpPr>
            <p:spPr>
              <a:xfrm>
                <a:off x="2590800" y="38862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Minus 5">
                <a:extLst>
                  <a:ext uri="{FF2B5EF4-FFF2-40B4-BE49-F238E27FC236}">
                    <a16:creationId xmlns:a16="http://schemas.microsoft.com/office/drawing/2014/main" id="{CDD118C0-2779-48B8-B751-EB8D5BC6E375}"/>
                  </a:ext>
                </a:extLst>
              </p:cNvPr>
              <p:cNvSpPr/>
              <p:nvPr/>
            </p:nvSpPr>
            <p:spPr>
              <a:xfrm>
                <a:off x="5867400" y="35052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Plus 6">
                <a:extLst>
                  <a:ext uri="{FF2B5EF4-FFF2-40B4-BE49-F238E27FC236}">
                    <a16:creationId xmlns:a16="http://schemas.microsoft.com/office/drawing/2014/main" id="{3447CC02-24AF-4AD1-9E64-286F0E8894CF}"/>
                  </a:ext>
                </a:extLst>
              </p:cNvPr>
              <p:cNvSpPr/>
              <p:nvPr/>
            </p:nvSpPr>
            <p:spPr>
              <a:xfrm>
                <a:off x="6217920" y="27432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Minus 7">
                <a:extLst>
                  <a:ext uri="{FF2B5EF4-FFF2-40B4-BE49-F238E27FC236}">
                    <a16:creationId xmlns:a16="http://schemas.microsoft.com/office/drawing/2014/main" id="{144022C3-AF87-4573-B201-E032E9C93AE2}"/>
                  </a:ext>
                </a:extLst>
              </p:cNvPr>
              <p:cNvSpPr/>
              <p:nvPr/>
            </p:nvSpPr>
            <p:spPr>
              <a:xfrm>
                <a:off x="3581400" y="19812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Plus 8">
                <a:extLst>
                  <a:ext uri="{FF2B5EF4-FFF2-40B4-BE49-F238E27FC236}">
                    <a16:creationId xmlns:a16="http://schemas.microsoft.com/office/drawing/2014/main" id="{82734439-9623-4B04-AF94-5CCB0BE31603}"/>
                  </a:ext>
                </a:extLst>
              </p:cNvPr>
              <p:cNvSpPr/>
              <p:nvPr/>
            </p:nvSpPr>
            <p:spPr>
              <a:xfrm>
                <a:off x="2895600" y="28194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Plus 9">
                <a:extLst>
                  <a:ext uri="{FF2B5EF4-FFF2-40B4-BE49-F238E27FC236}">
                    <a16:creationId xmlns:a16="http://schemas.microsoft.com/office/drawing/2014/main" id="{4FE2A027-32A6-4FFC-AF37-FB9BB7010006}"/>
                  </a:ext>
                </a:extLst>
              </p:cNvPr>
              <p:cNvSpPr/>
              <p:nvPr/>
            </p:nvSpPr>
            <p:spPr>
              <a:xfrm>
                <a:off x="5029200" y="17526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Plus 10">
                <a:extLst>
                  <a:ext uri="{FF2B5EF4-FFF2-40B4-BE49-F238E27FC236}">
                    <a16:creationId xmlns:a16="http://schemas.microsoft.com/office/drawing/2014/main" id="{AA2FEA8A-7F31-494C-91F5-1E4CCCBEA1A8}"/>
                  </a:ext>
                </a:extLst>
              </p:cNvPr>
              <p:cNvSpPr/>
              <p:nvPr/>
            </p:nvSpPr>
            <p:spPr>
              <a:xfrm>
                <a:off x="3810000" y="48006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Plus 11">
                <a:extLst>
                  <a:ext uri="{FF2B5EF4-FFF2-40B4-BE49-F238E27FC236}">
                    <a16:creationId xmlns:a16="http://schemas.microsoft.com/office/drawing/2014/main" id="{539DC509-6108-4948-BE9A-F39A6186F7F0}"/>
                  </a:ext>
                </a:extLst>
              </p:cNvPr>
              <p:cNvSpPr/>
              <p:nvPr/>
            </p:nvSpPr>
            <p:spPr>
              <a:xfrm>
                <a:off x="3429000" y="42672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Plus 12">
                <a:extLst>
                  <a:ext uri="{FF2B5EF4-FFF2-40B4-BE49-F238E27FC236}">
                    <a16:creationId xmlns:a16="http://schemas.microsoft.com/office/drawing/2014/main" id="{05732A65-E68A-40B3-ACFB-D1B4F16619D3}"/>
                  </a:ext>
                </a:extLst>
              </p:cNvPr>
              <p:cNvSpPr/>
              <p:nvPr/>
            </p:nvSpPr>
            <p:spPr>
              <a:xfrm>
                <a:off x="6553200" y="33528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Minus 13">
                <a:extLst>
                  <a:ext uri="{FF2B5EF4-FFF2-40B4-BE49-F238E27FC236}">
                    <a16:creationId xmlns:a16="http://schemas.microsoft.com/office/drawing/2014/main" id="{8598CD0F-5A25-44FD-9782-F41F3D5CDF0B}"/>
                  </a:ext>
                </a:extLst>
              </p:cNvPr>
              <p:cNvSpPr/>
              <p:nvPr/>
            </p:nvSpPr>
            <p:spPr>
              <a:xfrm>
                <a:off x="3429000" y="25908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Minus 14">
                <a:extLst>
                  <a:ext uri="{FF2B5EF4-FFF2-40B4-BE49-F238E27FC236}">
                    <a16:creationId xmlns:a16="http://schemas.microsoft.com/office/drawing/2014/main" id="{ACC48C78-3826-4C76-AC13-ABA1AB29B4A5}"/>
                  </a:ext>
                </a:extLst>
              </p:cNvPr>
              <p:cNvSpPr/>
              <p:nvPr/>
            </p:nvSpPr>
            <p:spPr>
              <a:xfrm>
                <a:off x="4724400" y="21336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Minus 15">
                <a:extLst>
                  <a:ext uri="{FF2B5EF4-FFF2-40B4-BE49-F238E27FC236}">
                    <a16:creationId xmlns:a16="http://schemas.microsoft.com/office/drawing/2014/main" id="{8C54CCC6-D985-491F-B90F-A70B0978C5A2}"/>
                  </a:ext>
                </a:extLst>
              </p:cNvPr>
              <p:cNvSpPr/>
              <p:nvPr/>
            </p:nvSpPr>
            <p:spPr>
              <a:xfrm>
                <a:off x="6324600" y="39624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Minus 16">
                <a:extLst>
                  <a:ext uri="{FF2B5EF4-FFF2-40B4-BE49-F238E27FC236}">
                    <a16:creationId xmlns:a16="http://schemas.microsoft.com/office/drawing/2014/main" id="{86D6B11B-2720-4DA5-8F8A-59625B2E7AE9}"/>
                  </a:ext>
                </a:extLst>
              </p:cNvPr>
              <p:cNvSpPr/>
              <p:nvPr/>
            </p:nvSpPr>
            <p:spPr>
              <a:xfrm>
                <a:off x="4648200" y="51054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6" name="Shape 20">
                <a:extLst>
                  <a:ext uri="{FF2B5EF4-FFF2-40B4-BE49-F238E27FC236}">
                    <a16:creationId xmlns:a16="http://schemas.microsoft.com/office/drawing/2014/main" id="{EEC71A82-1E0D-4F8D-8C3A-2BB19E3AF028}"/>
                  </a:ext>
                </a:extLst>
              </p:cNvPr>
              <p:cNvCxnSpPr/>
              <p:nvPr/>
            </p:nvCxnSpPr>
            <p:spPr>
              <a:xfrm rot="16200000" flipH="1">
                <a:off x="5257800" y="3962400"/>
                <a:ext cx="1524000" cy="1219200"/>
              </a:xfrm>
              <a:prstGeom prst="curvedConnector3">
                <a:avLst>
                  <a:gd name="adj1" fmla="val 381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22">
                <a:extLst>
                  <a:ext uri="{FF2B5EF4-FFF2-40B4-BE49-F238E27FC236}">
                    <a16:creationId xmlns:a16="http://schemas.microsoft.com/office/drawing/2014/main" id="{6BAC42D3-1384-4937-8A49-65A21EF3059A}"/>
                  </a:ext>
                </a:extLst>
              </p:cNvPr>
              <p:cNvCxnSpPr/>
              <p:nvPr/>
            </p:nvCxnSpPr>
            <p:spPr>
              <a:xfrm rot="16200000" flipH="1">
                <a:off x="6400800" y="4648200"/>
                <a:ext cx="838200" cy="381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Plus 35">
                <a:extLst>
                  <a:ext uri="{FF2B5EF4-FFF2-40B4-BE49-F238E27FC236}">
                    <a16:creationId xmlns:a16="http://schemas.microsoft.com/office/drawing/2014/main" id="{9C3CFE23-99B3-46D0-A21F-19B31BCDB391}"/>
                  </a:ext>
                </a:extLst>
              </p:cNvPr>
              <p:cNvSpPr/>
              <p:nvPr/>
            </p:nvSpPr>
            <p:spPr>
              <a:xfrm>
                <a:off x="4084320" y="35814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Minus 36">
                <a:extLst>
                  <a:ext uri="{FF2B5EF4-FFF2-40B4-BE49-F238E27FC236}">
                    <a16:creationId xmlns:a16="http://schemas.microsoft.com/office/drawing/2014/main" id="{CED22A0F-B16E-4215-B382-495A70719A63}"/>
                  </a:ext>
                </a:extLst>
              </p:cNvPr>
              <p:cNvSpPr/>
              <p:nvPr/>
            </p:nvSpPr>
            <p:spPr>
              <a:xfrm>
                <a:off x="4541520" y="35814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Minus 37">
                <a:extLst>
                  <a:ext uri="{FF2B5EF4-FFF2-40B4-BE49-F238E27FC236}">
                    <a16:creationId xmlns:a16="http://schemas.microsoft.com/office/drawing/2014/main" id="{F452A4E4-1374-4EFA-8759-BF5AE66C9AF2}"/>
                  </a:ext>
                </a:extLst>
              </p:cNvPr>
              <p:cNvSpPr/>
              <p:nvPr/>
            </p:nvSpPr>
            <p:spPr>
              <a:xfrm>
                <a:off x="4800600" y="32004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Minus 38">
                <a:extLst>
                  <a:ext uri="{FF2B5EF4-FFF2-40B4-BE49-F238E27FC236}">
                    <a16:creationId xmlns:a16="http://schemas.microsoft.com/office/drawing/2014/main" id="{E8123ADE-1786-4861-B801-4483DAF8288C}"/>
                  </a:ext>
                </a:extLst>
              </p:cNvPr>
              <p:cNvSpPr/>
              <p:nvPr/>
            </p:nvSpPr>
            <p:spPr>
              <a:xfrm>
                <a:off x="4343400" y="2971800"/>
                <a:ext cx="182880" cy="18288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Plus 39">
                <a:extLst>
                  <a:ext uri="{FF2B5EF4-FFF2-40B4-BE49-F238E27FC236}">
                    <a16:creationId xmlns:a16="http://schemas.microsoft.com/office/drawing/2014/main" id="{9C01A34B-C7A4-412A-BFDF-B1229537450F}"/>
                  </a:ext>
                </a:extLst>
              </p:cNvPr>
              <p:cNvSpPr/>
              <p:nvPr/>
            </p:nvSpPr>
            <p:spPr>
              <a:xfrm>
                <a:off x="4236720" y="32766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Plus 40">
                <a:extLst>
                  <a:ext uri="{FF2B5EF4-FFF2-40B4-BE49-F238E27FC236}">
                    <a16:creationId xmlns:a16="http://schemas.microsoft.com/office/drawing/2014/main" id="{163A93BA-60BC-450A-9930-CCF2FDD513E8}"/>
                  </a:ext>
                </a:extLst>
              </p:cNvPr>
              <p:cNvSpPr/>
              <p:nvPr/>
            </p:nvSpPr>
            <p:spPr>
              <a:xfrm>
                <a:off x="5105400" y="3733800"/>
                <a:ext cx="182880" cy="18288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46" name="Rectangle 45">
            <a:extLst>
              <a:ext uri="{FF2B5EF4-FFF2-40B4-BE49-F238E27FC236}">
                <a16:creationId xmlns:a16="http://schemas.microsoft.com/office/drawing/2014/main" id="{03172B35-58D5-4194-91B4-30AE0A31862E}"/>
              </a:ext>
            </a:extLst>
          </p:cNvPr>
          <p:cNvSpPr/>
          <p:nvPr/>
        </p:nvSpPr>
        <p:spPr>
          <a:xfrm>
            <a:off x="7042023" y="4330186"/>
            <a:ext cx="2034800" cy="307777"/>
          </a:xfrm>
          <a:prstGeom prst="rect">
            <a:avLst/>
          </a:prstGeom>
        </p:spPr>
        <p:txBody>
          <a:bodyPr wrap="square">
            <a:spAutoFit/>
          </a:bodyPr>
          <a:lstStyle/>
          <a:p>
            <a:r>
              <a:rPr lang="en-US" dirty="0"/>
              <a:t>Nature 444, 697 (2006)</a:t>
            </a:r>
          </a:p>
        </p:txBody>
      </p:sp>
      <p:sp>
        <p:nvSpPr>
          <p:cNvPr id="3" name="TextBox 2">
            <a:extLst>
              <a:ext uri="{FF2B5EF4-FFF2-40B4-BE49-F238E27FC236}">
                <a16:creationId xmlns:a16="http://schemas.microsoft.com/office/drawing/2014/main" id="{2086D43D-21EC-4255-A68A-F23FA6DB164E}"/>
              </a:ext>
            </a:extLst>
          </p:cNvPr>
          <p:cNvSpPr txBox="1"/>
          <p:nvPr/>
        </p:nvSpPr>
        <p:spPr>
          <a:xfrm>
            <a:off x="137246" y="1480117"/>
            <a:ext cx="5545707" cy="400110"/>
          </a:xfrm>
          <a:prstGeom prst="rect">
            <a:avLst/>
          </a:prstGeom>
          <a:noFill/>
        </p:spPr>
        <p:txBody>
          <a:bodyPr wrap="square" rtlCol="0">
            <a:spAutoFit/>
          </a:bodyPr>
          <a:lstStyle/>
          <a:p>
            <a:r>
              <a:rPr lang="en-US" sz="2000" dirty="0" err="1"/>
              <a:t>Jcs</a:t>
            </a:r>
            <a:r>
              <a:rPr lang="en-US" sz="2000" dirty="0"/>
              <a:t> </a:t>
            </a:r>
            <a:r>
              <a:rPr lang="en-US" sz="2000" dirty="0" err="1"/>
              <a:t>Kadupitiya</a:t>
            </a:r>
            <a:r>
              <a:rPr lang="en-US" sz="2000" dirty="0"/>
              <a:t>, Geoffrey Fox, Vikram </a:t>
            </a:r>
            <a:r>
              <a:rPr lang="en-US" sz="2000" dirty="0" err="1"/>
              <a:t>Jadhao</a:t>
            </a:r>
            <a:endParaRPr lang="en-US" sz="2000" dirty="0"/>
          </a:p>
        </p:txBody>
      </p:sp>
    </p:spTree>
    <p:extLst>
      <p:ext uri="{BB962C8B-B14F-4D97-AF65-F5344CB8AC3E}">
        <p14:creationId xmlns:p14="http://schemas.microsoft.com/office/powerpoint/2010/main" val="305748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95F8E7-90AD-42E1-AC1C-B2E7533D59F6}"/>
              </a:ext>
            </a:extLst>
          </p:cNvPr>
          <p:cNvGrpSpPr/>
          <p:nvPr/>
        </p:nvGrpSpPr>
        <p:grpSpPr>
          <a:xfrm>
            <a:off x="2912874" y="101599"/>
            <a:ext cx="2910841" cy="4455699"/>
            <a:chOff x="4767671" y="64970"/>
            <a:chExt cx="4194794" cy="6519535"/>
          </a:xfrm>
        </p:grpSpPr>
        <p:grpSp>
          <p:nvGrpSpPr>
            <p:cNvPr id="17" name="Group 16">
              <a:extLst>
                <a:ext uri="{FF2B5EF4-FFF2-40B4-BE49-F238E27FC236}">
                  <a16:creationId xmlns:a16="http://schemas.microsoft.com/office/drawing/2014/main" id="{3DB815B5-D42C-4DAA-B83C-36DB48782A68}"/>
                </a:ext>
              </a:extLst>
            </p:cNvPr>
            <p:cNvGrpSpPr/>
            <p:nvPr/>
          </p:nvGrpSpPr>
          <p:grpSpPr>
            <a:xfrm>
              <a:off x="5105400" y="1143000"/>
              <a:ext cx="3048000" cy="4144514"/>
              <a:chOff x="3276600" y="1113286"/>
              <a:chExt cx="3048000" cy="4144514"/>
            </a:xfrm>
          </p:grpSpPr>
          <p:grpSp>
            <p:nvGrpSpPr>
              <p:cNvPr id="21" name="Group 20">
                <a:extLst>
                  <a:ext uri="{FF2B5EF4-FFF2-40B4-BE49-F238E27FC236}">
                    <a16:creationId xmlns:a16="http://schemas.microsoft.com/office/drawing/2014/main" id="{EE12C767-ECF4-4948-9416-7B52F288B75F}"/>
                  </a:ext>
                </a:extLst>
              </p:cNvPr>
              <p:cNvGrpSpPr/>
              <p:nvPr/>
            </p:nvGrpSpPr>
            <p:grpSpPr>
              <a:xfrm>
                <a:off x="3291842" y="1113286"/>
                <a:ext cx="2103120" cy="1554480"/>
                <a:chOff x="3291843" y="1113286"/>
                <a:chExt cx="1645913" cy="1553714"/>
              </a:xfrm>
            </p:grpSpPr>
            <p:sp>
              <p:nvSpPr>
                <p:cNvPr id="27" name="Flowchart: Alternate Process 26">
                  <a:extLst>
                    <a:ext uri="{FF2B5EF4-FFF2-40B4-BE49-F238E27FC236}">
                      <a16:creationId xmlns:a16="http://schemas.microsoft.com/office/drawing/2014/main" id="{CE8C8DFC-6031-4E13-878B-2F97E895D96B}"/>
                    </a:ext>
                  </a:extLst>
                </p:cNvPr>
                <p:cNvSpPr>
                  <a:spLocks noChangeAspect="1"/>
                </p:cNvSpPr>
                <p:nvPr/>
              </p:nvSpPr>
              <p:spPr>
                <a:xfrm>
                  <a:off x="3291843" y="1113286"/>
                  <a:ext cx="1645913" cy="93735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Initial Charge Configuration and optimized induced charge distribution</a:t>
                  </a:r>
                </a:p>
              </p:txBody>
            </p:sp>
            <p:sp>
              <p:nvSpPr>
                <p:cNvPr id="28" name="Down Arrow 11">
                  <a:extLst>
                    <a:ext uri="{FF2B5EF4-FFF2-40B4-BE49-F238E27FC236}">
                      <a16:creationId xmlns:a16="http://schemas.microsoft.com/office/drawing/2014/main" id="{32BCBE5B-D52D-4B83-AE67-B0E55D6404BA}"/>
                    </a:ext>
                  </a:extLst>
                </p:cNvPr>
                <p:cNvSpPr/>
                <p:nvPr/>
              </p:nvSpPr>
              <p:spPr>
                <a:xfrm>
                  <a:off x="3872483" y="2084847"/>
                  <a:ext cx="484632" cy="5821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grpSp>
            <p:nvGrpSpPr>
              <p:cNvPr id="22" name="Group 21">
                <a:extLst>
                  <a:ext uri="{FF2B5EF4-FFF2-40B4-BE49-F238E27FC236}">
                    <a16:creationId xmlns:a16="http://schemas.microsoft.com/office/drawing/2014/main" id="{61C74B6B-A3C4-48C5-ACC6-06C6D563F783}"/>
                  </a:ext>
                </a:extLst>
              </p:cNvPr>
              <p:cNvGrpSpPr/>
              <p:nvPr/>
            </p:nvGrpSpPr>
            <p:grpSpPr>
              <a:xfrm>
                <a:off x="3276600" y="2712720"/>
                <a:ext cx="2103120" cy="1554480"/>
                <a:chOff x="3291843" y="1113286"/>
                <a:chExt cx="1645913" cy="1553714"/>
              </a:xfrm>
            </p:grpSpPr>
            <p:sp>
              <p:nvSpPr>
                <p:cNvPr id="25" name="Flowchart: Alternate Process 24">
                  <a:extLst>
                    <a:ext uri="{FF2B5EF4-FFF2-40B4-BE49-F238E27FC236}">
                      <a16:creationId xmlns:a16="http://schemas.microsoft.com/office/drawing/2014/main" id="{36452672-0DDF-46EB-9BF9-473928694017}"/>
                    </a:ext>
                  </a:extLst>
                </p:cNvPr>
                <p:cNvSpPr>
                  <a:spLocks noChangeAspect="1"/>
                </p:cNvSpPr>
                <p:nvPr/>
              </p:nvSpPr>
              <p:spPr>
                <a:xfrm>
                  <a:off x="3291843" y="1113286"/>
                  <a:ext cx="1645913" cy="93735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Compute </a:t>
                  </a:r>
                </a:p>
                <a:p>
                  <a:pPr algn="ctr">
                    <a:buFont typeface="Arial" pitchFamily="34" charset="0"/>
                    <a:buChar char="•"/>
                  </a:pPr>
                  <a:r>
                    <a:rPr lang="en-US" sz="1100" dirty="0">
                      <a:solidFill>
                        <a:schemeClr val="tx1"/>
                      </a:solidFill>
                    </a:rPr>
                    <a:t>Force on charges</a:t>
                  </a:r>
                </a:p>
                <a:p>
                  <a:pPr algn="ctr">
                    <a:buFont typeface="Arial" pitchFamily="34" charset="0"/>
                    <a:buChar char="•"/>
                  </a:pPr>
                  <a:r>
                    <a:rPr lang="en-US" sz="1100" dirty="0">
                      <a:solidFill>
                        <a:schemeClr val="tx1"/>
                      </a:solidFill>
                    </a:rPr>
                    <a:t>Force on additional degrees</a:t>
                  </a:r>
                </a:p>
              </p:txBody>
            </p:sp>
            <p:sp>
              <p:nvSpPr>
                <p:cNvPr id="26" name="Down Arrow 9">
                  <a:extLst>
                    <a:ext uri="{FF2B5EF4-FFF2-40B4-BE49-F238E27FC236}">
                      <a16:creationId xmlns:a16="http://schemas.microsoft.com/office/drawing/2014/main" id="{7347E313-051B-4FC8-8E82-9F8735907699}"/>
                    </a:ext>
                  </a:extLst>
                </p:cNvPr>
                <p:cNvSpPr/>
                <p:nvPr/>
              </p:nvSpPr>
              <p:spPr>
                <a:xfrm>
                  <a:off x="3872483" y="2084847"/>
                  <a:ext cx="484632" cy="5821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3" name="Flowchart: Alternate Process 22">
                <a:extLst>
                  <a:ext uri="{FF2B5EF4-FFF2-40B4-BE49-F238E27FC236}">
                    <a16:creationId xmlns:a16="http://schemas.microsoft.com/office/drawing/2014/main" id="{A31B0BD8-17B6-421B-8E14-B8487E06061C}"/>
                  </a:ext>
                </a:extLst>
              </p:cNvPr>
              <p:cNvSpPr>
                <a:spLocks noChangeAspect="1"/>
              </p:cNvSpPr>
              <p:nvPr/>
            </p:nvSpPr>
            <p:spPr>
              <a:xfrm>
                <a:off x="3276600" y="4319987"/>
                <a:ext cx="2103120" cy="937813"/>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Move charges and fake degrees</a:t>
                </a:r>
              </a:p>
            </p:txBody>
          </p:sp>
          <p:sp>
            <p:nvSpPr>
              <p:cNvPr id="24" name="U-Turn Arrow 7">
                <a:extLst>
                  <a:ext uri="{FF2B5EF4-FFF2-40B4-BE49-F238E27FC236}">
                    <a16:creationId xmlns:a16="http://schemas.microsoft.com/office/drawing/2014/main" id="{9534C605-EEEF-4BC3-A02F-9F0971C1CC4A}"/>
                  </a:ext>
                </a:extLst>
              </p:cNvPr>
              <p:cNvSpPr/>
              <p:nvPr/>
            </p:nvSpPr>
            <p:spPr>
              <a:xfrm rot="16200000" flipV="1">
                <a:off x="4815840" y="3489961"/>
                <a:ext cx="2103120" cy="914400"/>
              </a:xfrm>
              <a:prstGeom prst="uturnArrow">
                <a:avLst>
                  <a:gd name="adj1" fmla="val 25000"/>
                  <a:gd name="adj2" fmla="val 25000"/>
                  <a:gd name="adj3" fmla="val 25000"/>
                  <a:gd name="adj4" fmla="val 43750"/>
                  <a:gd name="adj5" fmla="val 100000"/>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tx1"/>
                  </a:solidFill>
                </a:endParaRPr>
              </a:p>
            </p:txBody>
          </p:sp>
        </p:grpSp>
        <p:sp>
          <p:nvSpPr>
            <p:cNvPr id="18" name="TextBox 49">
              <a:extLst>
                <a:ext uri="{FF2B5EF4-FFF2-40B4-BE49-F238E27FC236}">
                  <a16:creationId xmlns:a16="http://schemas.microsoft.com/office/drawing/2014/main" id="{88A8DDD4-97B2-48E8-8466-C80D6EDA4360}"/>
                </a:ext>
              </a:extLst>
            </p:cNvPr>
            <p:cNvSpPr txBox="1"/>
            <p:nvPr/>
          </p:nvSpPr>
          <p:spPr>
            <a:xfrm>
              <a:off x="5199149" y="64970"/>
              <a:ext cx="3646184" cy="9457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Electrostatics under Car-Parrinello</a:t>
              </a:r>
            </a:p>
            <a:p>
              <a:pPr algn="ctr"/>
              <a:r>
                <a:rPr lang="en-US" sz="1200" b="1" dirty="0"/>
                <a:t>inspired variational framework</a:t>
              </a:r>
            </a:p>
          </p:txBody>
        </p:sp>
        <p:sp>
          <p:nvSpPr>
            <p:cNvPr id="19" name="TextBox 26">
              <a:extLst>
                <a:ext uri="{FF2B5EF4-FFF2-40B4-BE49-F238E27FC236}">
                  <a16:creationId xmlns:a16="http://schemas.microsoft.com/office/drawing/2014/main" id="{B151708E-3097-46F1-8754-39F1F0D2C5AA}"/>
                </a:ext>
              </a:extLst>
            </p:cNvPr>
            <p:cNvSpPr txBox="1"/>
            <p:nvPr/>
          </p:nvSpPr>
          <p:spPr>
            <a:xfrm>
              <a:off x="4767671" y="5638800"/>
              <a:ext cx="4077662" cy="945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The electrostatic problem is solved </a:t>
              </a:r>
              <a:r>
                <a:rPr lang="en-US" sz="1200" i="1" dirty="0"/>
                <a:t>on the fly </a:t>
              </a:r>
              <a:r>
                <a:rPr lang="en-US" sz="1200" dirty="0"/>
                <a:t>in with energy conservation built-in the Lagrangian formalism.</a:t>
              </a:r>
            </a:p>
          </p:txBody>
        </p:sp>
        <p:sp>
          <p:nvSpPr>
            <p:cNvPr id="20" name="TextBox 27">
              <a:extLst>
                <a:ext uri="{FF2B5EF4-FFF2-40B4-BE49-F238E27FC236}">
                  <a16:creationId xmlns:a16="http://schemas.microsoft.com/office/drawing/2014/main" id="{9EF4DCEF-27D4-493C-8922-B33549FA4730}"/>
                </a:ext>
              </a:extLst>
            </p:cNvPr>
            <p:cNvSpPr txBox="1"/>
            <p:nvPr/>
          </p:nvSpPr>
          <p:spPr>
            <a:xfrm>
              <a:off x="7391400" y="1117938"/>
              <a:ext cx="1571065" cy="8584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t>Reduction to Surface problem</a:t>
              </a:r>
            </a:p>
          </p:txBody>
        </p:sp>
      </p:grpSp>
      <p:grpSp>
        <p:nvGrpSpPr>
          <p:cNvPr id="59" name="Group 58">
            <a:extLst>
              <a:ext uri="{FF2B5EF4-FFF2-40B4-BE49-F238E27FC236}">
                <a16:creationId xmlns:a16="http://schemas.microsoft.com/office/drawing/2014/main" id="{24942308-5200-42A1-A33F-1646CBB1F6DE}"/>
              </a:ext>
            </a:extLst>
          </p:cNvPr>
          <p:cNvGrpSpPr/>
          <p:nvPr/>
        </p:nvGrpSpPr>
        <p:grpSpPr>
          <a:xfrm>
            <a:off x="219793" y="96519"/>
            <a:ext cx="2757774" cy="4170682"/>
            <a:chOff x="219793" y="96519"/>
            <a:chExt cx="2757774" cy="4170682"/>
          </a:xfrm>
        </p:grpSpPr>
        <p:grpSp>
          <p:nvGrpSpPr>
            <p:cNvPr id="29" name="Group 28">
              <a:extLst>
                <a:ext uri="{FF2B5EF4-FFF2-40B4-BE49-F238E27FC236}">
                  <a16:creationId xmlns:a16="http://schemas.microsoft.com/office/drawing/2014/main" id="{6B8D8266-4A91-4848-B7B1-0C7E01426836}"/>
                </a:ext>
              </a:extLst>
            </p:cNvPr>
            <p:cNvGrpSpPr/>
            <p:nvPr/>
          </p:nvGrpSpPr>
          <p:grpSpPr>
            <a:xfrm>
              <a:off x="322234" y="634385"/>
              <a:ext cx="2655333" cy="3632816"/>
              <a:chOff x="3047985" y="762000"/>
              <a:chExt cx="4675169" cy="5781537"/>
            </a:xfrm>
          </p:grpSpPr>
          <p:sp>
            <p:nvSpPr>
              <p:cNvPr id="31" name="Rectangle 30">
                <a:extLst>
                  <a:ext uri="{FF2B5EF4-FFF2-40B4-BE49-F238E27FC236}">
                    <a16:creationId xmlns:a16="http://schemas.microsoft.com/office/drawing/2014/main" id="{28265B76-5D18-48E0-8F38-2C14080F544B}"/>
                  </a:ext>
                </a:extLst>
              </p:cNvPr>
              <p:cNvSpPr>
                <a:spLocks/>
              </p:cNvSpPr>
              <p:nvPr/>
            </p:nvSpPr>
            <p:spPr>
              <a:xfrm>
                <a:off x="3047985" y="2057391"/>
                <a:ext cx="2560320" cy="162763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rgbClr val="FF0000"/>
                  </a:solidFill>
                </a:endParaRPr>
              </a:p>
            </p:txBody>
          </p:sp>
          <p:grpSp>
            <p:nvGrpSpPr>
              <p:cNvPr id="32" name="Group 31">
                <a:extLst>
                  <a:ext uri="{FF2B5EF4-FFF2-40B4-BE49-F238E27FC236}">
                    <a16:creationId xmlns:a16="http://schemas.microsoft.com/office/drawing/2014/main" id="{406CE1B4-33DA-4508-8057-B043E858A177}"/>
                  </a:ext>
                </a:extLst>
              </p:cNvPr>
              <p:cNvGrpSpPr/>
              <p:nvPr/>
            </p:nvGrpSpPr>
            <p:grpSpPr>
              <a:xfrm>
                <a:off x="3276601" y="762000"/>
                <a:ext cx="3200401" cy="5781537"/>
                <a:chOff x="3276600" y="762000"/>
                <a:chExt cx="2590800" cy="5781537"/>
              </a:xfrm>
            </p:grpSpPr>
            <p:sp>
              <p:nvSpPr>
                <p:cNvPr id="35" name="Flowchart: Alternate Process 34">
                  <a:extLst>
                    <a:ext uri="{FF2B5EF4-FFF2-40B4-BE49-F238E27FC236}">
                      <a16:creationId xmlns:a16="http://schemas.microsoft.com/office/drawing/2014/main" id="{45EAD1FD-8479-4E7F-9997-29CC6A5C211F}"/>
                    </a:ext>
                  </a:extLst>
                </p:cNvPr>
                <p:cNvSpPr>
                  <a:spLocks noChangeAspect="1"/>
                </p:cNvSpPr>
                <p:nvPr/>
              </p:nvSpPr>
              <p:spPr>
                <a:xfrm>
                  <a:off x="3291843" y="762000"/>
                  <a:ext cx="1645913" cy="93735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Initial Charge Configuration</a:t>
                  </a:r>
                </a:p>
              </p:txBody>
            </p:sp>
            <p:sp>
              <p:nvSpPr>
                <p:cNvPr id="36" name="Down Arrow 51">
                  <a:extLst>
                    <a:ext uri="{FF2B5EF4-FFF2-40B4-BE49-F238E27FC236}">
                      <a16:creationId xmlns:a16="http://schemas.microsoft.com/office/drawing/2014/main" id="{AEE80466-1AF4-433F-A732-BBD8AF53A5B9}"/>
                    </a:ext>
                  </a:extLst>
                </p:cNvPr>
                <p:cNvSpPr/>
                <p:nvPr/>
              </p:nvSpPr>
              <p:spPr>
                <a:xfrm>
                  <a:off x="3872483" y="1733561"/>
                  <a:ext cx="484632" cy="5821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nvGrpSpPr>
                <p:cNvPr id="37" name="Group 36">
                  <a:extLst>
                    <a:ext uri="{FF2B5EF4-FFF2-40B4-BE49-F238E27FC236}">
                      <a16:creationId xmlns:a16="http://schemas.microsoft.com/office/drawing/2014/main" id="{84E2DBF8-9C3E-45C6-ACCF-FFD9022B5238}"/>
                    </a:ext>
                  </a:extLst>
                </p:cNvPr>
                <p:cNvGrpSpPr/>
                <p:nvPr/>
              </p:nvGrpSpPr>
              <p:grpSpPr>
                <a:xfrm>
                  <a:off x="3276600" y="4005072"/>
                  <a:ext cx="1645913" cy="1553713"/>
                  <a:chOff x="3733800" y="3566161"/>
                  <a:chExt cx="1645913" cy="1827898"/>
                </a:xfrm>
              </p:grpSpPr>
              <p:sp>
                <p:nvSpPr>
                  <p:cNvPr id="42" name="Flowchart: Alternate Process 41">
                    <a:extLst>
                      <a:ext uri="{FF2B5EF4-FFF2-40B4-BE49-F238E27FC236}">
                        <a16:creationId xmlns:a16="http://schemas.microsoft.com/office/drawing/2014/main" id="{05D6ABB6-798D-4278-9D5E-42296EA94D31}"/>
                      </a:ext>
                    </a:extLst>
                  </p:cNvPr>
                  <p:cNvSpPr>
                    <a:spLocks noChangeAspect="1"/>
                  </p:cNvSpPr>
                  <p:nvPr/>
                </p:nvSpPr>
                <p:spPr>
                  <a:xfrm>
                    <a:off x="3733800" y="3566161"/>
                    <a:ext cx="1645913" cy="1102766"/>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Compute Forces on charges</a:t>
                    </a:r>
                  </a:p>
                  <a:p>
                    <a:pPr algn="ctr"/>
                    <a:r>
                      <a:rPr lang="en-US" sz="1100" dirty="0">
                        <a:solidFill>
                          <a:schemeClr val="tx1"/>
                        </a:solidFill>
                      </a:rPr>
                      <a:t> </a:t>
                    </a:r>
                  </a:p>
                </p:txBody>
              </p:sp>
              <p:sp>
                <p:nvSpPr>
                  <p:cNvPr id="43" name="Down Arrow 58">
                    <a:extLst>
                      <a:ext uri="{FF2B5EF4-FFF2-40B4-BE49-F238E27FC236}">
                        <a16:creationId xmlns:a16="http://schemas.microsoft.com/office/drawing/2014/main" id="{846D5807-D396-4D8F-9F51-93254A59D915}"/>
                      </a:ext>
                    </a:extLst>
                  </p:cNvPr>
                  <p:cNvSpPr/>
                  <p:nvPr/>
                </p:nvSpPr>
                <p:spPr>
                  <a:xfrm>
                    <a:off x="4314440" y="4709173"/>
                    <a:ext cx="484632" cy="68488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38" name="Flowchart: Alternate Process 37">
                  <a:extLst>
                    <a:ext uri="{FF2B5EF4-FFF2-40B4-BE49-F238E27FC236}">
                      <a16:creationId xmlns:a16="http://schemas.microsoft.com/office/drawing/2014/main" id="{B81DE7FE-8E2C-47FD-B2EF-5F703E21A536}"/>
                    </a:ext>
                  </a:extLst>
                </p:cNvPr>
                <p:cNvSpPr>
                  <a:spLocks noChangeAspect="1"/>
                </p:cNvSpPr>
                <p:nvPr/>
              </p:nvSpPr>
              <p:spPr>
                <a:xfrm>
                  <a:off x="3276600" y="5606186"/>
                  <a:ext cx="1645913" cy="93735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Move Charges using the Forces.</a:t>
                  </a:r>
                </a:p>
              </p:txBody>
            </p:sp>
            <p:sp>
              <p:nvSpPr>
                <p:cNvPr id="39" name="U-Turn Arrow 8">
                  <a:extLst>
                    <a:ext uri="{FF2B5EF4-FFF2-40B4-BE49-F238E27FC236}">
                      <a16:creationId xmlns:a16="http://schemas.microsoft.com/office/drawing/2014/main" id="{AAECCC35-72B2-4DF5-A49A-8D790CA7876F}"/>
                    </a:ext>
                  </a:extLst>
                </p:cNvPr>
                <p:cNvSpPr/>
                <p:nvPr/>
              </p:nvSpPr>
              <p:spPr>
                <a:xfrm rot="16200000" flipV="1">
                  <a:off x="3672840" y="3937559"/>
                  <a:ext cx="3474720" cy="914400"/>
                </a:xfrm>
                <a:prstGeom prst="uturnArrow">
                  <a:avLst>
                    <a:gd name="adj1" fmla="val 25000"/>
                    <a:gd name="adj2" fmla="val 25000"/>
                    <a:gd name="adj3" fmla="val 25000"/>
                    <a:gd name="adj4" fmla="val 43750"/>
                    <a:gd name="adj5" fmla="val 100000"/>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tx1"/>
                    </a:solidFill>
                  </a:endParaRPr>
                </a:p>
              </p:txBody>
            </p:sp>
            <p:sp>
              <p:nvSpPr>
                <p:cNvPr id="40" name="Flowchart: Alternate Process 39">
                  <a:extLst>
                    <a:ext uri="{FF2B5EF4-FFF2-40B4-BE49-F238E27FC236}">
                      <a16:creationId xmlns:a16="http://schemas.microsoft.com/office/drawing/2014/main" id="{46FEA192-2AA0-4158-90A6-BE2F630B5000}"/>
                    </a:ext>
                  </a:extLst>
                </p:cNvPr>
                <p:cNvSpPr>
                  <a:spLocks noChangeAspect="1"/>
                </p:cNvSpPr>
                <p:nvPr/>
              </p:nvSpPr>
              <p:spPr>
                <a:xfrm>
                  <a:off x="3276600" y="2368296"/>
                  <a:ext cx="1645913" cy="93735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a:solidFill>
                        <a:schemeClr val="tx1"/>
                      </a:solidFill>
                    </a:rPr>
                    <a:t>Solve Poisson Equation</a:t>
                  </a:r>
                </a:p>
                <a:p>
                  <a:pPr algn="ctr"/>
                  <a:r>
                    <a:rPr lang="en-US" sz="1100" dirty="0">
                      <a:solidFill>
                        <a:schemeClr val="tx1"/>
                      </a:solidFill>
                    </a:rPr>
                    <a:t> </a:t>
                  </a:r>
                </a:p>
              </p:txBody>
            </p:sp>
            <p:sp>
              <p:nvSpPr>
                <p:cNvPr id="41" name="Down Arrow 56">
                  <a:extLst>
                    <a:ext uri="{FF2B5EF4-FFF2-40B4-BE49-F238E27FC236}">
                      <a16:creationId xmlns:a16="http://schemas.microsoft.com/office/drawing/2014/main" id="{92A3816E-DA31-4745-8BD5-74CBCA6F6CF6}"/>
                    </a:ext>
                  </a:extLst>
                </p:cNvPr>
                <p:cNvSpPr/>
                <p:nvPr/>
              </p:nvSpPr>
              <p:spPr>
                <a:xfrm>
                  <a:off x="3886200" y="3352800"/>
                  <a:ext cx="484632" cy="58215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pic>
            <p:nvPicPr>
              <p:cNvPr id="33" name="Picture 32">
                <a:extLst>
                  <a:ext uri="{FF2B5EF4-FFF2-40B4-BE49-F238E27FC236}">
                    <a16:creationId xmlns:a16="http://schemas.microsoft.com/office/drawing/2014/main" id="{2AB11186-429F-4D8C-B966-594E9D9F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591" y="4773612"/>
                <a:ext cx="1249363" cy="4079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850E2AE-365B-4E78-8370-21B7C2218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754" y="3195638"/>
                <a:ext cx="1930400" cy="36195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32">
              <a:extLst>
                <a:ext uri="{FF2B5EF4-FFF2-40B4-BE49-F238E27FC236}">
                  <a16:creationId xmlns:a16="http://schemas.microsoft.com/office/drawing/2014/main" id="{F00D4E15-04F9-4817-8A00-C7950B4D3F64}"/>
                </a:ext>
              </a:extLst>
            </p:cNvPr>
            <p:cNvSpPr txBox="1"/>
            <p:nvPr/>
          </p:nvSpPr>
          <p:spPr>
            <a:xfrm>
              <a:off x="219793" y="96519"/>
              <a:ext cx="241047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Electrostatics under</a:t>
              </a:r>
            </a:p>
            <a:p>
              <a:pPr algn="ctr"/>
              <a:r>
                <a:rPr lang="en-US" sz="1200" b="1" dirty="0"/>
                <a:t>conventional approach</a:t>
              </a:r>
            </a:p>
          </p:txBody>
        </p:sp>
      </p:grpSp>
      <p:grpSp>
        <p:nvGrpSpPr>
          <p:cNvPr id="60" name="Group 59">
            <a:extLst>
              <a:ext uri="{FF2B5EF4-FFF2-40B4-BE49-F238E27FC236}">
                <a16:creationId xmlns:a16="http://schemas.microsoft.com/office/drawing/2014/main" id="{794FB047-8FE1-4BA9-9187-4B48DFB12569}"/>
              </a:ext>
            </a:extLst>
          </p:cNvPr>
          <p:cNvGrpSpPr/>
          <p:nvPr/>
        </p:nvGrpSpPr>
        <p:grpSpPr>
          <a:xfrm>
            <a:off x="5303524" y="240098"/>
            <a:ext cx="3808457" cy="3321318"/>
            <a:chOff x="5335542" y="132079"/>
            <a:chExt cx="3808457" cy="3321318"/>
          </a:xfrm>
        </p:grpSpPr>
        <p:pic>
          <p:nvPicPr>
            <p:cNvPr id="44" name="Picture 43">
              <a:extLst>
                <a:ext uri="{FF2B5EF4-FFF2-40B4-BE49-F238E27FC236}">
                  <a16:creationId xmlns:a16="http://schemas.microsoft.com/office/drawing/2014/main" id="{95BBE0CC-DFF7-4C0C-9F37-D1C036BCECA9}"/>
                </a:ext>
              </a:extLst>
            </p:cNvPr>
            <p:cNvPicPr>
              <a:picLocks noChangeAspect="1"/>
            </p:cNvPicPr>
            <p:nvPr/>
          </p:nvPicPr>
          <p:blipFill>
            <a:blip r:embed="rId4"/>
            <a:stretch>
              <a:fillRect/>
            </a:stretch>
          </p:blipFill>
          <p:spPr>
            <a:xfrm>
              <a:off x="5335542" y="2039600"/>
              <a:ext cx="3808457" cy="1413797"/>
            </a:xfrm>
            <a:prstGeom prst="rect">
              <a:avLst/>
            </a:prstGeom>
          </p:spPr>
        </p:pic>
        <p:sp>
          <p:nvSpPr>
            <p:cNvPr id="58" name="TextBox 49">
              <a:extLst>
                <a:ext uri="{FF2B5EF4-FFF2-40B4-BE49-F238E27FC236}">
                  <a16:creationId xmlns:a16="http://schemas.microsoft.com/office/drawing/2014/main" id="{ABC71566-E8BF-4D68-B490-8C4F9327A2D9}"/>
                </a:ext>
              </a:extLst>
            </p:cNvPr>
            <p:cNvSpPr txBox="1"/>
            <p:nvPr/>
          </p:nvSpPr>
          <p:spPr>
            <a:xfrm>
              <a:off x="6245044" y="132079"/>
              <a:ext cx="253015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Integration of machine learning (ML) methods for parameter prediction in MD simulations by demonstrating how they were realized in MD simulations of ions near polarizable NPs.</a:t>
              </a:r>
            </a:p>
          </p:txBody>
        </p:sp>
      </p:grpSp>
    </p:spTree>
    <p:extLst>
      <p:ext uri="{BB962C8B-B14F-4D97-AF65-F5344CB8AC3E}">
        <p14:creationId xmlns:p14="http://schemas.microsoft.com/office/powerpoint/2010/main" val="420161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CAA1-A971-4C81-8E34-9497DD8328AC}"/>
              </a:ext>
            </a:extLst>
          </p:cNvPr>
          <p:cNvSpPr>
            <a:spLocks noGrp="1"/>
          </p:cNvSpPr>
          <p:nvPr>
            <p:ph type="title"/>
          </p:nvPr>
        </p:nvSpPr>
        <p:spPr>
          <a:xfrm>
            <a:off x="311700" y="73505"/>
            <a:ext cx="4576494" cy="463475"/>
          </a:xfrm>
        </p:spPr>
        <p:txBody>
          <a:bodyPr/>
          <a:lstStyle/>
          <a:p>
            <a:r>
              <a:rPr lang="en-US" sz="2400" b="1" dirty="0"/>
              <a:t>Results for </a:t>
            </a:r>
            <a:r>
              <a:rPr lang="en-US" sz="2400" b="1" dirty="0" err="1"/>
              <a:t>MLAutotuning</a:t>
            </a:r>
            <a:endParaRPr lang="en-US" sz="2400" b="1" dirty="0"/>
          </a:p>
        </p:txBody>
      </p:sp>
      <p:sp>
        <p:nvSpPr>
          <p:cNvPr id="9" name="Rectangle 8">
            <a:extLst>
              <a:ext uri="{FF2B5EF4-FFF2-40B4-BE49-F238E27FC236}">
                <a16:creationId xmlns:a16="http://schemas.microsoft.com/office/drawing/2014/main" id="{CE28F526-93DF-4CE6-9415-DD28DCC720AA}"/>
              </a:ext>
            </a:extLst>
          </p:cNvPr>
          <p:cNvSpPr/>
          <p:nvPr/>
        </p:nvSpPr>
        <p:spPr>
          <a:xfrm>
            <a:off x="-88958" y="3381166"/>
            <a:ext cx="9321916" cy="1492716"/>
          </a:xfrm>
          <a:prstGeom prst="rect">
            <a:avLst/>
          </a:prstGeom>
        </p:spPr>
        <p:txBody>
          <a:bodyPr wrap="square">
            <a:spAutoFit/>
          </a:bodyPr>
          <a:lstStyle/>
          <a:p>
            <a:pPr marL="171450" indent="-171450">
              <a:buFont typeface="Arial" panose="020B0604020202020204" pitchFamily="34" charset="0"/>
              <a:buChar char="•"/>
            </a:pPr>
            <a:r>
              <a:rPr lang="en-US" sz="1300" dirty="0"/>
              <a:t>An ANN based regression model was integrated with MD simulation and predicted excellent simulation environment 94:3% of the time; human operation is more like 20(student)-50(faculty)% and runs simulation slower to be safe.</a:t>
            </a:r>
          </a:p>
          <a:p>
            <a:pPr marL="171450" indent="-171450">
              <a:buFont typeface="Arial" panose="020B0604020202020204" pitchFamily="34" charset="0"/>
              <a:buChar char="•"/>
            </a:pPr>
            <a:r>
              <a:rPr lang="en-US" sz="1300" dirty="0"/>
              <a:t>Auto-tuning of parameters generated accurate dynamics of ions for  10 million steps while improving the stability.</a:t>
            </a:r>
          </a:p>
          <a:p>
            <a:pPr marL="171450" indent="-171450">
              <a:buFont typeface="Arial" panose="020B0604020202020204" pitchFamily="34" charset="0"/>
              <a:buChar char="•"/>
            </a:pPr>
            <a:r>
              <a:rPr lang="en-US" sz="1300" dirty="0"/>
              <a:t>The integration of ML-enhanced framework with hybrid OpenMP/MPI parallelization techniques reduced the computational time of simulating systems with 1000 of ions and induced charges from 1000 of hours to 10 of hours, yielding a maximum speedup of  3 from ML-only and a maximum speedup of  600 from the combination of ML and parallel computing methods.</a:t>
            </a:r>
          </a:p>
          <a:p>
            <a:pPr marL="171450" indent="-171450">
              <a:buFont typeface="Arial" panose="020B0604020202020204" pitchFamily="34" charset="0"/>
              <a:buChar char="•"/>
            </a:pPr>
            <a:r>
              <a:rPr lang="en-US" sz="1300" dirty="0"/>
              <a:t>The approach can be generalized to select optimal parameters in other MD applications &amp; energy minimization problems.</a:t>
            </a:r>
          </a:p>
        </p:txBody>
      </p:sp>
      <p:pic>
        <p:nvPicPr>
          <p:cNvPr id="10" name="Picture 9">
            <a:extLst>
              <a:ext uri="{FF2B5EF4-FFF2-40B4-BE49-F238E27FC236}">
                <a16:creationId xmlns:a16="http://schemas.microsoft.com/office/drawing/2014/main" id="{9FABA01C-F4DA-4C5A-8063-D4B5AEF4334E}"/>
              </a:ext>
            </a:extLst>
          </p:cNvPr>
          <p:cNvPicPr>
            <a:picLocks noChangeAspect="1"/>
          </p:cNvPicPr>
          <p:nvPr/>
        </p:nvPicPr>
        <p:blipFill rotWithShape="1">
          <a:blip r:embed="rId2"/>
          <a:srcRect b="42266"/>
          <a:stretch/>
        </p:blipFill>
        <p:spPr>
          <a:xfrm>
            <a:off x="137553" y="513189"/>
            <a:ext cx="2462394" cy="1693035"/>
          </a:xfrm>
          <a:prstGeom prst="rect">
            <a:avLst/>
          </a:prstGeom>
        </p:spPr>
      </p:pic>
      <p:sp>
        <p:nvSpPr>
          <p:cNvPr id="11" name="TextBox 10">
            <a:extLst>
              <a:ext uri="{FF2B5EF4-FFF2-40B4-BE49-F238E27FC236}">
                <a16:creationId xmlns:a16="http://schemas.microsoft.com/office/drawing/2014/main" id="{20733255-0C12-4A3F-A920-CEEBD302B1C7}"/>
              </a:ext>
            </a:extLst>
          </p:cNvPr>
          <p:cNvSpPr txBox="1"/>
          <p:nvPr/>
        </p:nvSpPr>
        <p:spPr>
          <a:xfrm>
            <a:off x="0" y="2206224"/>
            <a:ext cx="2462395" cy="1015663"/>
          </a:xfrm>
          <a:prstGeom prst="rect">
            <a:avLst/>
          </a:prstGeom>
          <a:noFill/>
        </p:spPr>
        <p:txBody>
          <a:bodyPr wrap="square" rtlCol="0">
            <a:spAutoFit/>
          </a:bodyPr>
          <a:lstStyle/>
          <a:p>
            <a:r>
              <a:rPr lang="en-US" sz="1200" dirty="0"/>
              <a:t>Quality of simulation measured by time simulated per step with increasing use of ML enhancements. (Larger is better).</a:t>
            </a:r>
            <a:br>
              <a:rPr lang="en-US" sz="1200" dirty="0"/>
            </a:br>
            <a:r>
              <a:rPr lang="en-US" sz="1200" dirty="0"/>
              <a:t>Inset is timestep used</a:t>
            </a:r>
          </a:p>
        </p:txBody>
      </p:sp>
      <p:pic>
        <p:nvPicPr>
          <p:cNvPr id="12" name="Picture 11">
            <a:extLst>
              <a:ext uri="{FF2B5EF4-FFF2-40B4-BE49-F238E27FC236}">
                <a16:creationId xmlns:a16="http://schemas.microsoft.com/office/drawing/2014/main" id="{862E98DB-A1D1-4B13-A4DF-4CE413DE3039}"/>
              </a:ext>
            </a:extLst>
          </p:cNvPr>
          <p:cNvPicPr>
            <a:picLocks noChangeAspect="1"/>
          </p:cNvPicPr>
          <p:nvPr/>
        </p:nvPicPr>
        <p:blipFill rotWithShape="1">
          <a:blip r:embed="rId3"/>
          <a:srcRect l="-653" t="4490" r="653" b="38772"/>
          <a:stretch/>
        </p:blipFill>
        <p:spPr>
          <a:xfrm>
            <a:off x="2591603" y="620060"/>
            <a:ext cx="2296591" cy="1503083"/>
          </a:xfrm>
          <a:prstGeom prst="rect">
            <a:avLst/>
          </a:prstGeom>
        </p:spPr>
      </p:pic>
      <p:sp>
        <p:nvSpPr>
          <p:cNvPr id="13" name="TextBox 12">
            <a:extLst>
              <a:ext uri="{FF2B5EF4-FFF2-40B4-BE49-F238E27FC236}">
                <a16:creationId xmlns:a16="http://schemas.microsoft.com/office/drawing/2014/main" id="{DBC61640-57FC-46F0-AF98-7427A3AB491E}"/>
              </a:ext>
            </a:extLst>
          </p:cNvPr>
          <p:cNvSpPr txBox="1"/>
          <p:nvPr/>
        </p:nvSpPr>
        <p:spPr>
          <a:xfrm>
            <a:off x="2664241" y="2084220"/>
            <a:ext cx="2151313" cy="1169551"/>
          </a:xfrm>
          <a:prstGeom prst="rect">
            <a:avLst/>
          </a:prstGeom>
          <a:noFill/>
        </p:spPr>
        <p:txBody>
          <a:bodyPr wrap="square" rtlCol="0">
            <a:spAutoFit/>
          </a:bodyPr>
          <a:lstStyle/>
          <a:p>
            <a:r>
              <a:rPr lang="en-US" dirty="0"/>
              <a:t>Key characteristics of simulated system showing greater stability for ML enabled adaptive approach.</a:t>
            </a:r>
          </a:p>
        </p:txBody>
      </p:sp>
      <p:pic>
        <p:nvPicPr>
          <p:cNvPr id="14" name="Picture 13">
            <a:extLst>
              <a:ext uri="{FF2B5EF4-FFF2-40B4-BE49-F238E27FC236}">
                <a16:creationId xmlns:a16="http://schemas.microsoft.com/office/drawing/2014/main" id="{0D96C57E-83CF-4C76-B7B6-72AD5FA4A453}"/>
              </a:ext>
            </a:extLst>
          </p:cNvPr>
          <p:cNvPicPr>
            <a:picLocks noChangeAspect="1"/>
          </p:cNvPicPr>
          <p:nvPr/>
        </p:nvPicPr>
        <p:blipFill rotWithShape="1">
          <a:blip r:embed="rId4"/>
          <a:srcRect b="39224"/>
          <a:stretch/>
        </p:blipFill>
        <p:spPr>
          <a:xfrm>
            <a:off x="4815554" y="52216"/>
            <a:ext cx="2274338" cy="1571486"/>
          </a:xfrm>
          <a:prstGeom prst="rect">
            <a:avLst/>
          </a:prstGeom>
        </p:spPr>
      </p:pic>
      <p:sp>
        <p:nvSpPr>
          <p:cNvPr id="15" name="TextBox 14">
            <a:extLst>
              <a:ext uri="{FF2B5EF4-FFF2-40B4-BE49-F238E27FC236}">
                <a16:creationId xmlns:a16="http://schemas.microsoft.com/office/drawing/2014/main" id="{F4D95F47-C6EC-4F20-849A-CECB73F71AC0}"/>
              </a:ext>
            </a:extLst>
          </p:cNvPr>
          <p:cNvSpPr txBox="1"/>
          <p:nvPr/>
        </p:nvSpPr>
        <p:spPr>
          <a:xfrm>
            <a:off x="4952488" y="1560318"/>
            <a:ext cx="2151313" cy="1600438"/>
          </a:xfrm>
          <a:prstGeom prst="rect">
            <a:avLst/>
          </a:prstGeom>
          <a:noFill/>
        </p:spPr>
        <p:txBody>
          <a:bodyPr wrap="square" rtlCol="0">
            <a:spAutoFit/>
          </a:bodyPr>
          <a:lstStyle/>
          <a:p>
            <a:r>
              <a:rPr lang="en-US" dirty="0"/>
              <a:t>Comparison of results for peak densities of counterions between adaptive (ML) and original non-adaptive cases (they look identical)</a:t>
            </a:r>
          </a:p>
        </p:txBody>
      </p:sp>
      <p:pic>
        <p:nvPicPr>
          <p:cNvPr id="16" name="Picture 15">
            <a:extLst>
              <a:ext uri="{FF2B5EF4-FFF2-40B4-BE49-F238E27FC236}">
                <a16:creationId xmlns:a16="http://schemas.microsoft.com/office/drawing/2014/main" id="{4641C022-1CD8-4AC1-BE89-FCD11DB5FED2}"/>
              </a:ext>
            </a:extLst>
          </p:cNvPr>
          <p:cNvPicPr>
            <a:picLocks noChangeAspect="1"/>
          </p:cNvPicPr>
          <p:nvPr/>
        </p:nvPicPr>
        <p:blipFill rotWithShape="1">
          <a:blip r:embed="rId5"/>
          <a:srcRect b="43241"/>
          <a:stretch/>
        </p:blipFill>
        <p:spPr>
          <a:xfrm>
            <a:off x="6993543" y="144210"/>
            <a:ext cx="2012904" cy="1422010"/>
          </a:xfrm>
          <a:prstGeom prst="rect">
            <a:avLst/>
          </a:prstGeom>
        </p:spPr>
      </p:pic>
      <p:sp>
        <p:nvSpPr>
          <p:cNvPr id="17" name="TextBox 16">
            <a:extLst>
              <a:ext uri="{FF2B5EF4-FFF2-40B4-BE49-F238E27FC236}">
                <a16:creationId xmlns:a16="http://schemas.microsoft.com/office/drawing/2014/main" id="{B1F4B1BB-79EF-43F4-95B7-F76758EA58D8}"/>
              </a:ext>
            </a:extLst>
          </p:cNvPr>
          <p:cNvSpPr txBox="1"/>
          <p:nvPr/>
        </p:nvSpPr>
        <p:spPr>
          <a:xfrm>
            <a:off x="7103801" y="1710376"/>
            <a:ext cx="1859483" cy="1600438"/>
          </a:xfrm>
          <a:prstGeom prst="rect">
            <a:avLst/>
          </a:prstGeom>
          <a:noFill/>
        </p:spPr>
        <p:txBody>
          <a:bodyPr wrap="square" rtlCol="0">
            <a:spAutoFit/>
          </a:bodyPr>
          <a:lstStyle/>
          <a:p>
            <a:r>
              <a:rPr lang="en-US" dirty="0"/>
              <a:t>Ionic densities from </a:t>
            </a:r>
            <a:r>
              <a:rPr lang="en-US" dirty="0" err="1"/>
              <a:t>MLAutotuned</a:t>
            </a:r>
            <a:r>
              <a:rPr lang="en-US" dirty="0"/>
              <a:t> system. Inset compares ML system results with those of slower original system</a:t>
            </a:r>
          </a:p>
        </p:txBody>
      </p:sp>
    </p:spTree>
    <p:extLst>
      <p:ext uri="{BB962C8B-B14F-4D97-AF65-F5344CB8AC3E}">
        <p14:creationId xmlns:p14="http://schemas.microsoft.com/office/powerpoint/2010/main" val="360635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311700" y="118652"/>
            <a:ext cx="8520600" cy="707450"/>
          </a:xfrm>
        </p:spPr>
        <p:txBody>
          <a:bodyPr/>
          <a:lstStyle/>
          <a:p>
            <a:r>
              <a:rPr lang="en-US" sz="1800" b="1" dirty="0" err="1"/>
              <a:t>MLaroundHPC</a:t>
            </a:r>
            <a:r>
              <a:rPr lang="en-US" sz="1800" b="1" dirty="0"/>
              <a:t>: Machine learning for performance enhancement with Surrogates of molecular dynamics simulations</a:t>
            </a:r>
            <a:endParaRPr lang="en-US" sz="1800" dirty="0"/>
          </a:p>
        </p:txBody>
      </p:sp>
      <p:sp>
        <p:nvSpPr>
          <p:cNvPr id="3" name="Text Placeholder 2">
            <a:extLst>
              <a:ext uri="{FF2B5EF4-FFF2-40B4-BE49-F238E27FC236}">
                <a16:creationId xmlns:a16="http://schemas.microsoft.com/office/drawing/2014/main" id="{7025D0C6-B917-4079-9697-9C30E4140C28}"/>
              </a:ext>
            </a:extLst>
          </p:cNvPr>
          <p:cNvSpPr>
            <a:spLocks noGrp="1"/>
          </p:cNvSpPr>
          <p:nvPr>
            <p:ph type="body" idx="1"/>
          </p:nvPr>
        </p:nvSpPr>
        <p:spPr>
          <a:xfrm>
            <a:off x="5104459" y="878601"/>
            <a:ext cx="3953181" cy="1288874"/>
          </a:xfrm>
        </p:spPr>
        <p:txBody>
          <a:bodyPr/>
          <a:lstStyle/>
          <a:p>
            <a:pPr marL="114300" indent="0">
              <a:buNone/>
            </a:pPr>
            <a:r>
              <a:rPr lang="en-US" sz="1300" dirty="0"/>
              <a:t>Integration of machine learning (ML) with the high-performance computing enabled simulation frameworks to enhance their performance and improve their usability for both research and education.</a:t>
            </a:r>
          </a:p>
        </p:txBody>
      </p:sp>
      <p:pic>
        <p:nvPicPr>
          <p:cNvPr id="6" name="Picture 5">
            <a:extLst>
              <a:ext uri="{FF2B5EF4-FFF2-40B4-BE49-F238E27FC236}">
                <a16:creationId xmlns:a16="http://schemas.microsoft.com/office/drawing/2014/main" id="{76AD03BA-1C47-4BFA-B7DB-51D6ABA411AB}"/>
              </a:ext>
            </a:extLst>
          </p:cNvPr>
          <p:cNvPicPr>
            <a:picLocks noChangeAspect="1"/>
          </p:cNvPicPr>
          <p:nvPr/>
        </p:nvPicPr>
        <p:blipFill>
          <a:blip r:embed="rId2"/>
          <a:stretch>
            <a:fillRect/>
          </a:stretch>
        </p:blipFill>
        <p:spPr>
          <a:xfrm>
            <a:off x="5225584" y="2345275"/>
            <a:ext cx="3275946" cy="1741592"/>
          </a:xfrm>
          <a:prstGeom prst="rect">
            <a:avLst/>
          </a:prstGeom>
        </p:spPr>
      </p:pic>
      <p:pic>
        <p:nvPicPr>
          <p:cNvPr id="7" name="Picture 6">
            <a:extLst>
              <a:ext uri="{FF2B5EF4-FFF2-40B4-BE49-F238E27FC236}">
                <a16:creationId xmlns:a16="http://schemas.microsoft.com/office/drawing/2014/main" id="{F9370402-0E6D-4C91-884F-3B58009CAE0C}"/>
              </a:ext>
            </a:extLst>
          </p:cNvPr>
          <p:cNvPicPr>
            <a:picLocks noChangeAspect="1"/>
          </p:cNvPicPr>
          <p:nvPr/>
        </p:nvPicPr>
        <p:blipFill>
          <a:blip r:embed="rId3"/>
          <a:stretch>
            <a:fillRect/>
          </a:stretch>
        </p:blipFill>
        <p:spPr>
          <a:xfrm>
            <a:off x="311700" y="749067"/>
            <a:ext cx="4664394" cy="3828246"/>
          </a:xfrm>
          <a:prstGeom prst="rect">
            <a:avLst/>
          </a:prstGeom>
        </p:spPr>
      </p:pic>
    </p:spTree>
    <p:extLst>
      <p:ext uri="{BB962C8B-B14F-4D97-AF65-F5344CB8AC3E}">
        <p14:creationId xmlns:p14="http://schemas.microsoft.com/office/powerpoint/2010/main" val="353935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28F526-93DF-4CE6-9415-DD28DCC720AA}"/>
              </a:ext>
            </a:extLst>
          </p:cNvPr>
          <p:cNvSpPr/>
          <p:nvPr/>
        </p:nvSpPr>
        <p:spPr>
          <a:xfrm>
            <a:off x="246623" y="2937276"/>
            <a:ext cx="8836010" cy="292388"/>
          </a:xfrm>
          <a:prstGeom prst="rect">
            <a:avLst/>
          </a:prstGeom>
        </p:spPr>
        <p:txBody>
          <a:bodyPr wrap="square">
            <a:spAutoFit/>
          </a:bodyPr>
          <a:lstStyle/>
          <a:p>
            <a:pPr marL="171450" indent="-171450">
              <a:buFont typeface="Arial" panose="020B0604020202020204" pitchFamily="34" charset="0"/>
              <a:buChar char="•"/>
            </a:pPr>
            <a:endParaRPr lang="en-US" sz="1300" dirty="0"/>
          </a:p>
        </p:txBody>
      </p:sp>
      <p:sp>
        <p:nvSpPr>
          <p:cNvPr id="3" name="Rectangle 2">
            <a:extLst>
              <a:ext uri="{FF2B5EF4-FFF2-40B4-BE49-F238E27FC236}">
                <a16:creationId xmlns:a16="http://schemas.microsoft.com/office/drawing/2014/main" id="{8E8FC40B-D11C-49D6-A98E-612E3ED25AEC}"/>
              </a:ext>
            </a:extLst>
          </p:cNvPr>
          <p:cNvSpPr/>
          <p:nvPr/>
        </p:nvSpPr>
        <p:spPr>
          <a:xfrm>
            <a:off x="1" y="3229664"/>
            <a:ext cx="9144000" cy="1384995"/>
          </a:xfrm>
          <a:prstGeom prst="rect">
            <a:avLst/>
          </a:prstGeom>
        </p:spPr>
        <p:txBody>
          <a:bodyPr wrap="square">
            <a:spAutoFit/>
          </a:bodyPr>
          <a:lstStyle/>
          <a:p>
            <a:pPr marL="285750" indent="-285750">
              <a:buFont typeface="Arial" panose="020B0604020202020204" pitchFamily="34" charset="0"/>
              <a:buChar char="•"/>
            </a:pPr>
            <a:r>
              <a:rPr lang="en-US" dirty="0"/>
              <a:t>We find that an artificial neural network based regression model successfully learns desired features associated with the output ionic density profiles (the contact, mid-point and peak densities) generating predictions for these quantities that are in excellent agreement with the results from explicit molecular dynamics simulations.</a:t>
            </a:r>
          </a:p>
          <a:p>
            <a:pPr marL="285750" indent="-285750">
              <a:buFont typeface="Arial" panose="020B0604020202020204" pitchFamily="34" charset="0"/>
              <a:buChar char="•"/>
            </a:pPr>
            <a:r>
              <a:rPr lang="en-US" dirty="0"/>
              <a:t>The integration of an ML layer enables real-time and anytime engagement with the simulation framework, thus enhancing the applicability for both research and educational use.</a:t>
            </a:r>
          </a:p>
        </p:txBody>
      </p:sp>
      <p:pic>
        <p:nvPicPr>
          <p:cNvPr id="17" name="Picture 16">
            <a:extLst>
              <a:ext uri="{FF2B5EF4-FFF2-40B4-BE49-F238E27FC236}">
                <a16:creationId xmlns:a16="http://schemas.microsoft.com/office/drawing/2014/main" id="{54CD3302-7958-4E6A-89CC-56ACC7C278E3}"/>
              </a:ext>
            </a:extLst>
          </p:cNvPr>
          <p:cNvPicPr>
            <a:picLocks noChangeAspect="1"/>
          </p:cNvPicPr>
          <p:nvPr/>
        </p:nvPicPr>
        <p:blipFill rotWithShape="1">
          <a:blip r:embed="rId2"/>
          <a:srcRect l="-1509" t="-1023" r="1509" b="30069"/>
          <a:stretch/>
        </p:blipFill>
        <p:spPr>
          <a:xfrm>
            <a:off x="0" y="0"/>
            <a:ext cx="3085032" cy="2102795"/>
          </a:xfrm>
          <a:prstGeom prst="rect">
            <a:avLst/>
          </a:prstGeom>
        </p:spPr>
      </p:pic>
      <p:sp>
        <p:nvSpPr>
          <p:cNvPr id="19" name="TextBox 18">
            <a:extLst>
              <a:ext uri="{FF2B5EF4-FFF2-40B4-BE49-F238E27FC236}">
                <a16:creationId xmlns:a16="http://schemas.microsoft.com/office/drawing/2014/main" id="{A5DC760B-6285-436B-9BBF-02F500EABE2B}"/>
              </a:ext>
            </a:extLst>
          </p:cNvPr>
          <p:cNvSpPr txBox="1"/>
          <p:nvPr/>
        </p:nvSpPr>
        <p:spPr>
          <a:xfrm>
            <a:off x="0" y="2151789"/>
            <a:ext cx="2905570" cy="954107"/>
          </a:xfrm>
          <a:prstGeom prst="rect">
            <a:avLst/>
          </a:prstGeom>
          <a:noFill/>
        </p:spPr>
        <p:txBody>
          <a:bodyPr wrap="square" rtlCol="0">
            <a:spAutoFit/>
          </a:bodyPr>
          <a:lstStyle/>
          <a:p>
            <a:r>
              <a:rPr lang="en-US" dirty="0"/>
              <a:t>Correlation between Molecular Dynamics simulations and Learnt Machine Learning Predictions for contact density</a:t>
            </a:r>
          </a:p>
        </p:txBody>
      </p:sp>
      <p:pic>
        <p:nvPicPr>
          <p:cNvPr id="20" name="Picture 19">
            <a:extLst>
              <a:ext uri="{FF2B5EF4-FFF2-40B4-BE49-F238E27FC236}">
                <a16:creationId xmlns:a16="http://schemas.microsoft.com/office/drawing/2014/main" id="{5DCBC3BB-9AC5-449E-983D-AF9018D45283}"/>
              </a:ext>
            </a:extLst>
          </p:cNvPr>
          <p:cNvPicPr>
            <a:picLocks noChangeAspect="1"/>
          </p:cNvPicPr>
          <p:nvPr/>
        </p:nvPicPr>
        <p:blipFill rotWithShape="1">
          <a:blip r:embed="rId3"/>
          <a:srcRect b="22969"/>
          <a:stretch/>
        </p:blipFill>
        <p:spPr>
          <a:xfrm>
            <a:off x="3078440" y="61985"/>
            <a:ext cx="2980530" cy="1978823"/>
          </a:xfrm>
          <a:prstGeom prst="rect">
            <a:avLst/>
          </a:prstGeom>
        </p:spPr>
      </p:pic>
      <p:sp>
        <p:nvSpPr>
          <p:cNvPr id="21" name="TextBox 20">
            <a:extLst>
              <a:ext uri="{FF2B5EF4-FFF2-40B4-BE49-F238E27FC236}">
                <a16:creationId xmlns:a16="http://schemas.microsoft.com/office/drawing/2014/main" id="{43E4421B-573F-4203-BDEC-C9241A225989}"/>
              </a:ext>
            </a:extLst>
          </p:cNvPr>
          <p:cNvSpPr txBox="1"/>
          <p:nvPr/>
        </p:nvSpPr>
        <p:spPr>
          <a:xfrm>
            <a:off x="3210326" y="2161948"/>
            <a:ext cx="2634997" cy="954107"/>
          </a:xfrm>
          <a:prstGeom prst="rect">
            <a:avLst/>
          </a:prstGeom>
          <a:noFill/>
        </p:spPr>
        <p:txBody>
          <a:bodyPr wrap="square" rtlCol="0">
            <a:spAutoFit/>
          </a:bodyPr>
          <a:lstStyle/>
          <a:p>
            <a:r>
              <a:rPr lang="en-US" dirty="0"/>
              <a:t>Dependence of contact densities on ion diameter and confinement length compared between ML and MD</a:t>
            </a:r>
          </a:p>
        </p:txBody>
      </p:sp>
      <p:pic>
        <p:nvPicPr>
          <p:cNvPr id="22" name="Picture 21">
            <a:extLst>
              <a:ext uri="{FF2B5EF4-FFF2-40B4-BE49-F238E27FC236}">
                <a16:creationId xmlns:a16="http://schemas.microsoft.com/office/drawing/2014/main" id="{8B83B55D-B940-4EA4-A5AC-862F707EC26A}"/>
              </a:ext>
            </a:extLst>
          </p:cNvPr>
          <p:cNvPicPr>
            <a:picLocks noChangeAspect="1"/>
          </p:cNvPicPr>
          <p:nvPr/>
        </p:nvPicPr>
        <p:blipFill rotWithShape="1">
          <a:blip r:embed="rId4"/>
          <a:srcRect l="4227" r="6100" b="19591"/>
          <a:stretch/>
        </p:blipFill>
        <p:spPr>
          <a:xfrm>
            <a:off x="5917189" y="61985"/>
            <a:ext cx="3093577" cy="2165265"/>
          </a:xfrm>
          <a:prstGeom prst="rect">
            <a:avLst/>
          </a:prstGeom>
        </p:spPr>
      </p:pic>
      <p:sp>
        <p:nvSpPr>
          <p:cNvPr id="23" name="TextBox 22">
            <a:extLst>
              <a:ext uri="{FF2B5EF4-FFF2-40B4-BE49-F238E27FC236}">
                <a16:creationId xmlns:a16="http://schemas.microsoft.com/office/drawing/2014/main" id="{5002735F-7BB6-4825-928A-28D60B284F26}"/>
              </a:ext>
            </a:extLst>
          </p:cNvPr>
          <p:cNvSpPr txBox="1"/>
          <p:nvPr/>
        </p:nvSpPr>
        <p:spPr>
          <a:xfrm>
            <a:off x="6150077" y="2161948"/>
            <a:ext cx="2747299" cy="954107"/>
          </a:xfrm>
          <a:prstGeom prst="rect">
            <a:avLst/>
          </a:prstGeom>
          <a:noFill/>
        </p:spPr>
        <p:txBody>
          <a:bodyPr wrap="square" rtlCol="0">
            <a:spAutoFit/>
          </a:bodyPr>
          <a:lstStyle/>
          <a:p>
            <a:r>
              <a:rPr lang="en-US" dirty="0"/>
              <a:t>Contact, peak and center point densities versus salt concentration compared between MD and ML inference</a:t>
            </a:r>
          </a:p>
        </p:txBody>
      </p:sp>
    </p:spTree>
    <p:extLst>
      <p:ext uri="{BB962C8B-B14F-4D97-AF65-F5344CB8AC3E}">
        <p14:creationId xmlns:p14="http://schemas.microsoft.com/office/powerpoint/2010/main" val="52390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D7130-D587-494A-9C99-009C7FE12FB4}"/>
              </a:ext>
            </a:extLst>
          </p:cNvPr>
          <p:cNvPicPr>
            <a:picLocks noChangeAspect="1"/>
          </p:cNvPicPr>
          <p:nvPr/>
        </p:nvPicPr>
        <p:blipFill>
          <a:blip r:embed="rId2"/>
          <a:stretch>
            <a:fillRect/>
          </a:stretch>
        </p:blipFill>
        <p:spPr>
          <a:xfrm>
            <a:off x="0" y="2248685"/>
            <a:ext cx="9144000" cy="1340363"/>
          </a:xfrm>
          <a:prstGeom prst="rect">
            <a:avLst/>
          </a:prstGeom>
        </p:spPr>
      </p:pic>
      <p:sp>
        <p:nvSpPr>
          <p:cNvPr id="3" name="Title 2">
            <a:extLst>
              <a:ext uri="{FF2B5EF4-FFF2-40B4-BE49-F238E27FC236}">
                <a16:creationId xmlns:a16="http://schemas.microsoft.com/office/drawing/2014/main" id="{1330A5CD-878B-4C84-96BA-6A32733A513A}"/>
              </a:ext>
            </a:extLst>
          </p:cNvPr>
          <p:cNvSpPr>
            <a:spLocks noGrp="1"/>
          </p:cNvSpPr>
          <p:nvPr>
            <p:ph type="title"/>
          </p:nvPr>
        </p:nvSpPr>
        <p:spPr>
          <a:xfrm>
            <a:off x="63872" y="0"/>
            <a:ext cx="8520600" cy="572700"/>
          </a:xfrm>
        </p:spPr>
        <p:txBody>
          <a:bodyPr/>
          <a:lstStyle/>
          <a:p>
            <a:r>
              <a:rPr lang="en-US" dirty="0"/>
              <a:t>Speedup of </a:t>
            </a:r>
            <a:r>
              <a:rPr lang="en" b="1" dirty="0">
                <a:highlight>
                  <a:srgbClr val="FFFFFF"/>
                </a:highlight>
              </a:rPr>
              <a:t>MLaroundHPC</a:t>
            </a:r>
            <a:endParaRPr lang="en-US" dirty="0"/>
          </a:p>
        </p:txBody>
      </p:sp>
      <p:sp>
        <p:nvSpPr>
          <p:cNvPr id="4" name="Text Placeholder 3">
            <a:extLst>
              <a:ext uri="{FF2B5EF4-FFF2-40B4-BE49-F238E27FC236}">
                <a16:creationId xmlns:a16="http://schemas.microsoft.com/office/drawing/2014/main" id="{0C433048-A4AA-497C-A09E-37287C17FA49}"/>
              </a:ext>
            </a:extLst>
          </p:cNvPr>
          <p:cNvSpPr>
            <a:spLocks noGrp="1"/>
          </p:cNvSpPr>
          <p:nvPr>
            <p:ph type="body" idx="1"/>
          </p:nvPr>
        </p:nvSpPr>
        <p:spPr>
          <a:xfrm>
            <a:off x="63872" y="547397"/>
            <a:ext cx="8520600" cy="1949649"/>
          </a:xfrm>
        </p:spPr>
        <p:txBody>
          <a:bodyPr/>
          <a:lstStyle/>
          <a:p>
            <a:r>
              <a:rPr lang="en-US" dirty="0" err="1"/>
              <a:t>T</a:t>
            </a:r>
            <a:r>
              <a:rPr lang="en-US" baseline="-25000" dirty="0" err="1"/>
              <a:t>seq</a:t>
            </a:r>
            <a:r>
              <a:rPr lang="en-US" baseline="-25000" dirty="0"/>
              <a:t> </a:t>
            </a:r>
            <a:r>
              <a:rPr lang="en-US" dirty="0"/>
              <a:t>is sequential time</a:t>
            </a:r>
          </a:p>
          <a:p>
            <a:r>
              <a:rPr lang="en-US" dirty="0" err="1"/>
              <a:t>T</a:t>
            </a:r>
            <a:r>
              <a:rPr lang="en-US" baseline="-25000" dirty="0" err="1"/>
              <a:t>train</a:t>
            </a:r>
            <a:r>
              <a:rPr lang="en-US" dirty="0"/>
              <a:t> time for a (parallel) simulation used in training ML</a:t>
            </a:r>
          </a:p>
          <a:p>
            <a:r>
              <a:rPr lang="en-US" dirty="0" err="1"/>
              <a:t>T</a:t>
            </a:r>
            <a:r>
              <a:rPr lang="en-US" baseline="-25000" dirty="0" err="1"/>
              <a:t>learn</a:t>
            </a:r>
            <a:r>
              <a:rPr lang="en-US" dirty="0"/>
              <a:t> is time per point to run machine learning</a:t>
            </a:r>
          </a:p>
          <a:p>
            <a:r>
              <a:rPr lang="en-US" dirty="0" err="1"/>
              <a:t>T</a:t>
            </a:r>
            <a:r>
              <a:rPr lang="en-US" baseline="-25000" dirty="0" err="1"/>
              <a:t>lookup</a:t>
            </a:r>
            <a:r>
              <a:rPr lang="en-US" dirty="0"/>
              <a:t> is time to run inference per instance</a:t>
            </a:r>
          </a:p>
          <a:p>
            <a:r>
              <a:rPr lang="en-US" dirty="0" err="1"/>
              <a:t>N</a:t>
            </a:r>
            <a:r>
              <a:rPr lang="en-US" baseline="-25000" dirty="0" err="1"/>
              <a:t>train</a:t>
            </a:r>
            <a:r>
              <a:rPr lang="en-US" dirty="0"/>
              <a:t> number of training samples</a:t>
            </a:r>
          </a:p>
          <a:p>
            <a:r>
              <a:rPr lang="en-US" dirty="0" err="1"/>
              <a:t>N</a:t>
            </a:r>
            <a:r>
              <a:rPr lang="en-US" baseline="-25000" dirty="0" err="1"/>
              <a:t>lookup</a:t>
            </a:r>
            <a:r>
              <a:rPr lang="en-US" dirty="0"/>
              <a:t> number of results looked up</a:t>
            </a:r>
            <a:br>
              <a:rPr lang="en-US" dirty="0"/>
            </a:br>
            <a:br>
              <a:rPr lang="en-US" dirty="0"/>
            </a:br>
            <a:br>
              <a:rPr lang="en-US" dirty="0"/>
            </a:br>
            <a:br>
              <a:rPr lang="en-US" dirty="0"/>
            </a:br>
            <a:endParaRPr lang="en-US" dirty="0"/>
          </a:p>
          <a:p>
            <a:r>
              <a:rPr lang="en-US" dirty="0"/>
              <a:t>Becomes </a:t>
            </a:r>
            <a:r>
              <a:rPr lang="en-US" dirty="0" err="1"/>
              <a:t>T</a:t>
            </a:r>
            <a:r>
              <a:rPr lang="en-US" baseline="-25000" dirty="0" err="1"/>
              <a:t>seq</a:t>
            </a:r>
            <a:r>
              <a:rPr lang="en-US" dirty="0"/>
              <a:t>/</a:t>
            </a:r>
            <a:r>
              <a:rPr lang="en-US" dirty="0" err="1"/>
              <a:t>T</a:t>
            </a:r>
            <a:r>
              <a:rPr lang="en-US" baseline="-25000" dirty="0" err="1"/>
              <a:t>train</a:t>
            </a:r>
            <a:r>
              <a:rPr lang="en-US" dirty="0"/>
              <a:t> if ML not used</a:t>
            </a:r>
          </a:p>
          <a:p>
            <a:r>
              <a:rPr lang="en-US" dirty="0"/>
              <a:t>Becomes </a:t>
            </a:r>
            <a:r>
              <a:rPr lang="en-US" dirty="0" err="1"/>
              <a:t>T</a:t>
            </a:r>
            <a:r>
              <a:rPr lang="en-US" baseline="-25000" dirty="0" err="1"/>
              <a:t>seq</a:t>
            </a:r>
            <a:r>
              <a:rPr lang="en-US" dirty="0"/>
              <a:t>/</a:t>
            </a:r>
            <a:r>
              <a:rPr lang="en-US" dirty="0" err="1"/>
              <a:t>T</a:t>
            </a:r>
            <a:r>
              <a:rPr lang="en-US" baseline="-25000" dirty="0" err="1"/>
              <a:t>lookup</a:t>
            </a:r>
            <a:r>
              <a:rPr lang="en-US" dirty="0"/>
              <a:t> (10</a:t>
            </a:r>
            <a:r>
              <a:rPr lang="en-US" baseline="30000" dirty="0"/>
              <a:t>5</a:t>
            </a:r>
            <a:r>
              <a:rPr lang="en-US" dirty="0"/>
              <a:t> faster in our case) if inference dominates (will overcome end of Moore’s law and win the race to </a:t>
            </a:r>
            <a:r>
              <a:rPr lang="en-US" dirty="0" err="1"/>
              <a:t>zettascale</a:t>
            </a:r>
            <a:r>
              <a:rPr lang="en-US" dirty="0"/>
              <a:t>)</a:t>
            </a:r>
          </a:p>
          <a:p>
            <a:r>
              <a:rPr lang="en-US" dirty="0"/>
              <a:t>This application deployed on </a:t>
            </a:r>
            <a:r>
              <a:rPr lang="en-US" dirty="0" err="1"/>
              <a:t>nanoHub</a:t>
            </a:r>
            <a:r>
              <a:rPr lang="en-US" dirty="0"/>
              <a:t> for high performance education use</a:t>
            </a:r>
          </a:p>
        </p:txBody>
      </p:sp>
      <p:sp>
        <p:nvSpPr>
          <p:cNvPr id="2" name="TextBox 1">
            <a:extLst>
              <a:ext uri="{FF2B5EF4-FFF2-40B4-BE49-F238E27FC236}">
                <a16:creationId xmlns:a16="http://schemas.microsoft.com/office/drawing/2014/main" id="{F8F72CAB-C3D3-4FD3-9D6D-8E5EACE1B040}"/>
              </a:ext>
            </a:extLst>
          </p:cNvPr>
          <p:cNvSpPr txBox="1"/>
          <p:nvPr/>
        </p:nvSpPr>
        <p:spPr>
          <a:xfrm>
            <a:off x="5498123" y="1879353"/>
            <a:ext cx="3150221" cy="369332"/>
          </a:xfrm>
          <a:prstGeom prst="rect">
            <a:avLst/>
          </a:prstGeom>
          <a:noFill/>
          <a:ln>
            <a:solidFill>
              <a:schemeClr val="tx1"/>
            </a:solidFill>
          </a:ln>
        </p:spPr>
        <p:txBody>
          <a:bodyPr wrap="none" rtlCol="0">
            <a:spAutoFit/>
          </a:bodyPr>
          <a:lstStyle/>
          <a:p>
            <a:r>
              <a:rPr lang="en-US" sz="1800" dirty="0" err="1"/>
              <a:t>N</a:t>
            </a:r>
            <a:r>
              <a:rPr lang="en-US" sz="1800" baseline="-25000" dirty="0" err="1"/>
              <a:t>train</a:t>
            </a:r>
            <a:r>
              <a:rPr lang="en-US" sz="1800" dirty="0"/>
              <a:t> is 7K to 16K in our work</a:t>
            </a:r>
          </a:p>
        </p:txBody>
      </p:sp>
    </p:spTree>
    <p:extLst>
      <p:ext uri="{BB962C8B-B14F-4D97-AF65-F5344CB8AC3E}">
        <p14:creationId xmlns:p14="http://schemas.microsoft.com/office/powerpoint/2010/main" val="1606025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466E-4942-409A-AD3A-A5FFC35F982C}"/>
              </a:ext>
            </a:extLst>
          </p:cNvPr>
          <p:cNvSpPr>
            <a:spLocks noGrp="1"/>
          </p:cNvSpPr>
          <p:nvPr>
            <p:ph type="title"/>
          </p:nvPr>
        </p:nvSpPr>
        <p:spPr>
          <a:xfrm>
            <a:off x="63871" y="116951"/>
            <a:ext cx="8520600" cy="841800"/>
          </a:xfrm>
        </p:spPr>
        <p:txBody>
          <a:bodyPr/>
          <a:lstStyle/>
          <a:p>
            <a:r>
              <a:rPr lang="en-US" b="1" dirty="0" err="1"/>
              <a:t>MLaroundHPC</a:t>
            </a:r>
            <a:r>
              <a:rPr lang="en-US" b="1" dirty="0"/>
              <a:t> Architecture: </a:t>
            </a:r>
            <a:br>
              <a:rPr lang="en-US" b="1" dirty="0"/>
            </a:br>
            <a:r>
              <a:rPr lang="en-US" b="1" dirty="0"/>
              <a:t>ML and MD intertwined</a:t>
            </a:r>
          </a:p>
        </p:txBody>
      </p:sp>
      <p:sp>
        <p:nvSpPr>
          <p:cNvPr id="7" name="Rectangle 6">
            <a:extLst>
              <a:ext uri="{FF2B5EF4-FFF2-40B4-BE49-F238E27FC236}">
                <a16:creationId xmlns:a16="http://schemas.microsoft.com/office/drawing/2014/main" id="{ED908248-BF50-4FEE-8DA8-DEE14297050D}"/>
              </a:ext>
            </a:extLst>
          </p:cNvPr>
          <p:cNvSpPr/>
          <p:nvPr/>
        </p:nvSpPr>
        <p:spPr>
          <a:xfrm>
            <a:off x="9144000" y="4709909"/>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Inference I</a:t>
            </a:r>
          </a:p>
        </p:txBody>
      </p:sp>
      <p:grpSp>
        <p:nvGrpSpPr>
          <p:cNvPr id="3" name="Group 2">
            <a:extLst>
              <a:ext uri="{FF2B5EF4-FFF2-40B4-BE49-F238E27FC236}">
                <a16:creationId xmlns:a16="http://schemas.microsoft.com/office/drawing/2014/main" id="{0F05CA96-A88A-4B8A-8C16-429FD88A4659}"/>
              </a:ext>
            </a:extLst>
          </p:cNvPr>
          <p:cNvGrpSpPr/>
          <p:nvPr/>
        </p:nvGrpSpPr>
        <p:grpSpPr>
          <a:xfrm>
            <a:off x="196690" y="1128045"/>
            <a:ext cx="8947310" cy="3315768"/>
            <a:chOff x="196690" y="1128045"/>
            <a:chExt cx="8947310" cy="3315768"/>
          </a:xfrm>
        </p:grpSpPr>
        <p:pic>
          <p:nvPicPr>
            <p:cNvPr id="4" name="Picture 3">
              <a:extLst>
                <a:ext uri="{FF2B5EF4-FFF2-40B4-BE49-F238E27FC236}">
                  <a16:creationId xmlns:a16="http://schemas.microsoft.com/office/drawing/2014/main" id="{480C01E1-33C2-4BEC-808A-00A59D36DF24}"/>
                </a:ext>
              </a:extLst>
            </p:cNvPr>
            <p:cNvPicPr>
              <a:picLocks noChangeAspect="1"/>
            </p:cNvPicPr>
            <p:nvPr/>
          </p:nvPicPr>
          <p:blipFill>
            <a:blip r:embed="rId2"/>
            <a:stretch>
              <a:fillRect/>
            </a:stretch>
          </p:blipFill>
          <p:spPr>
            <a:xfrm>
              <a:off x="196690" y="1128045"/>
              <a:ext cx="8947310" cy="3315768"/>
            </a:xfrm>
            <a:prstGeom prst="rect">
              <a:avLst/>
            </a:prstGeom>
          </p:spPr>
        </p:pic>
        <p:sp>
          <p:nvSpPr>
            <p:cNvPr id="5" name="Rectangle 4">
              <a:extLst>
                <a:ext uri="{FF2B5EF4-FFF2-40B4-BE49-F238E27FC236}">
                  <a16:creationId xmlns:a16="http://schemas.microsoft.com/office/drawing/2014/main" id="{DF7D0B8A-5512-4601-BB90-240CB5797202}"/>
                </a:ext>
              </a:extLst>
            </p:cNvPr>
            <p:cNvSpPr/>
            <p:nvPr/>
          </p:nvSpPr>
          <p:spPr>
            <a:xfrm>
              <a:off x="2414187" y="2870219"/>
              <a:ext cx="1525424" cy="1206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ML-Based Simulation Prediction </a:t>
              </a:r>
              <a:b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b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ANN Model</a:t>
              </a:r>
            </a:p>
          </p:txBody>
        </p:sp>
        <p:sp>
          <p:nvSpPr>
            <p:cNvPr id="6" name="Rectangle 5">
              <a:extLst>
                <a:ext uri="{FF2B5EF4-FFF2-40B4-BE49-F238E27FC236}">
                  <a16:creationId xmlns:a16="http://schemas.microsoft.com/office/drawing/2014/main" id="{4256DB3B-C396-42D9-ACC9-A312F7D66789}"/>
                </a:ext>
              </a:extLst>
            </p:cNvPr>
            <p:cNvSpPr/>
            <p:nvPr/>
          </p:nvSpPr>
          <p:spPr>
            <a:xfrm>
              <a:off x="4042160" y="2955031"/>
              <a:ext cx="1119500" cy="35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9144" rIns="0" bIns="9144"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Training</a:t>
              </a:r>
            </a:p>
          </p:txBody>
        </p:sp>
        <p:sp>
          <p:nvSpPr>
            <p:cNvPr id="8" name="Rectangle 7">
              <a:extLst>
                <a:ext uri="{FF2B5EF4-FFF2-40B4-BE49-F238E27FC236}">
                  <a16:creationId xmlns:a16="http://schemas.microsoft.com/office/drawing/2014/main" id="{B58B51A1-7D24-4C63-B42B-0CEF6AE2B378}"/>
                </a:ext>
              </a:extLst>
            </p:cNvPr>
            <p:cNvSpPr/>
            <p:nvPr/>
          </p:nvSpPr>
          <p:spPr>
            <a:xfrm>
              <a:off x="4042160" y="3376235"/>
              <a:ext cx="1119500" cy="63922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18288" tIns="9144" rIns="0" bIns="9144"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Inference</a:t>
              </a:r>
            </a:p>
          </p:txBody>
        </p:sp>
      </p:grpSp>
    </p:spTree>
    <p:extLst>
      <p:ext uri="{BB962C8B-B14F-4D97-AF65-F5344CB8AC3E}">
        <p14:creationId xmlns:p14="http://schemas.microsoft.com/office/powerpoint/2010/main" val="3641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E545-81B6-4FF0-AEE4-5D4D94D4E2CC}"/>
              </a:ext>
            </a:extLst>
          </p:cNvPr>
          <p:cNvSpPr>
            <a:spLocks noGrp="1"/>
          </p:cNvSpPr>
          <p:nvPr>
            <p:ph type="title"/>
          </p:nvPr>
        </p:nvSpPr>
        <p:spPr>
          <a:xfrm>
            <a:off x="106600" y="0"/>
            <a:ext cx="8904323" cy="841800"/>
          </a:xfrm>
        </p:spPr>
        <p:txBody>
          <a:bodyPr/>
          <a:lstStyle/>
          <a:p>
            <a:r>
              <a:rPr lang="en-US" b="1" dirty="0" err="1"/>
              <a:t>MLAutotuning</a:t>
            </a:r>
            <a:r>
              <a:rPr lang="en-US" b="1" dirty="0"/>
              <a:t>: Integration Architecture</a:t>
            </a:r>
          </a:p>
        </p:txBody>
      </p:sp>
      <p:sp>
        <p:nvSpPr>
          <p:cNvPr id="5" name="TextBox 49">
            <a:extLst>
              <a:ext uri="{FF2B5EF4-FFF2-40B4-BE49-F238E27FC236}">
                <a16:creationId xmlns:a16="http://schemas.microsoft.com/office/drawing/2014/main" id="{64B97556-BD2F-4BFD-A26F-D058DA879C30}"/>
              </a:ext>
            </a:extLst>
          </p:cNvPr>
          <p:cNvSpPr txBox="1"/>
          <p:nvPr/>
        </p:nvSpPr>
        <p:spPr>
          <a:xfrm>
            <a:off x="-26475" y="764523"/>
            <a:ext cx="903739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sym typeface="Arial"/>
              </a:rPr>
              <a:t>Integration of machine learning (ML) methods for parameter prediction in MD simulations by demonstrating how they were realized in MD simulations of ions near polarizable NPs. </a:t>
            </a:r>
            <a:br>
              <a:rPr kumimoji="0" lang="en-US" sz="1600" b="0" i="0" u="none" strike="noStrike" kern="1200" cap="none" spc="0" normalizeH="0" baseline="0" noProof="0" dirty="0">
                <a:ln>
                  <a:noFill/>
                </a:ln>
                <a:solidFill>
                  <a:srgbClr val="000000"/>
                </a:solidFill>
                <a:effectLst/>
                <a:uLnTx/>
                <a:uFillTx/>
                <a:latin typeface="Arial"/>
                <a:ea typeface="+mn-ea"/>
                <a:cs typeface="+mn-cs"/>
                <a:sym typeface="Arial"/>
              </a:rPr>
            </a:br>
            <a:r>
              <a:rPr kumimoji="0" lang="en-US" sz="1600" b="0" i="0" u="none" strike="noStrike" kern="1200" cap="none" spc="0" normalizeH="0" baseline="0" noProof="0" dirty="0">
                <a:ln>
                  <a:noFill/>
                </a:ln>
                <a:solidFill>
                  <a:srgbClr val="000000"/>
                </a:solidFill>
                <a:effectLst/>
                <a:uLnTx/>
                <a:uFillTx/>
                <a:latin typeface="Arial"/>
                <a:ea typeface="+mn-ea"/>
                <a:cs typeface="+mn-cs"/>
                <a:sym typeface="Arial"/>
              </a:rPr>
              <a:t>ML is before and after MD</a:t>
            </a:r>
          </a:p>
        </p:txBody>
      </p:sp>
      <p:grpSp>
        <p:nvGrpSpPr>
          <p:cNvPr id="9" name="Group 8">
            <a:extLst>
              <a:ext uri="{FF2B5EF4-FFF2-40B4-BE49-F238E27FC236}">
                <a16:creationId xmlns:a16="http://schemas.microsoft.com/office/drawing/2014/main" id="{1EF2AE87-F8A8-4C9C-8668-9FBD5FF878A3}"/>
              </a:ext>
            </a:extLst>
          </p:cNvPr>
          <p:cNvGrpSpPr/>
          <p:nvPr/>
        </p:nvGrpSpPr>
        <p:grpSpPr>
          <a:xfrm>
            <a:off x="0" y="1630386"/>
            <a:ext cx="7795062" cy="2893727"/>
            <a:chOff x="0" y="1630386"/>
            <a:chExt cx="7795062" cy="2893727"/>
          </a:xfrm>
        </p:grpSpPr>
        <p:pic>
          <p:nvPicPr>
            <p:cNvPr id="4" name="Picture 3">
              <a:extLst>
                <a:ext uri="{FF2B5EF4-FFF2-40B4-BE49-F238E27FC236}">
                  <a16:creationId xmlns:a16="http://schemas.microsoft.com/office/drawing/2014/main" id="{39CCEF7C-5791-48D6-BC69-0502B228CD6F}"/>
                </a:ext>
              </a:extLst>
            </p:cNvPr>
            <p:cNvPicPr>
              <a:picLocks noChangeAspect="1"/>
            </p:cNvPicPr>
            <p:nvPr/>
          </p:nvPicPr>
          <p:blipFill>
            <a:blip r:embed="rId2"/>
            <a:stretch>
              <a:fillRect/>
            </a:stretch>
          </p:blipFill>
          <p:spPr>
            <a:xfrm>
              <a:off x="0" y="1630386"/>
              <a:ext cx="7795062" cy="2893727"/>
            </a:xfrm>
            <a:prstGeom prst="rect">
              <a:avLst/>
            </a:prstGeom>
          </p:spPr>
        </p:pic>
        <p:sp>
          <p:nvSpPr>
            <p:cNvPr id="3" name="Rectangle 2">
              <a:extLst>
                <a:ext uri="{FF2B5EF4-FFF2-40B4-BE49-F238E27FC236}">
                  <a16:creationId xmlns:a16="http://schemas.microsoft.com/office/drawing/2014/main" id="{CC2963D1-6199-4040-B327-09964AC3F5A2}"/>
                </a:ext>
              </a:extLst>
            </p:cNvPr>
            <p:cNvSpPr/>
            <p:nvPr/>
          </p:nvSpPr>
          <p:spPr>
            <a:xfrm>
              <a:off x="1491241" y="2066508"/>
              <a:ext cx="1119499" cy="6425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ML-Based Simulation </a:t>
              </a:r>
              <a:r>
                <a:rPr kumimoji="0" lang="en-US" sz="1200" b="0" i="0" u="none" strike="noStrike" kern="0" cap="none" spc="0" normalizeH="0" baseline="0" noProof="0" dirty="0">
                  <a:ln>
                    <a:noFill/>
                  </a:ln>
                  <a:solidFill>
                    <a:srgbClr val="000000"/>
                  </a:solidFill>
                  <a:effectLst/>
                  <a:uLnTx/>
                  <a:uFillTx/>
                  <a:latin typeface="Arial"/>
                  <a:ea typeface="+mn-ea"/>
                  <a:cs typeface="+mn-cs"/>
                  <a:sym typeface="Arial"/>
                </a:rPr>
                <a:t>Configuration</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A7F3412E-164B-47A5-A9AC-FDC95AA2E05B}"/>
                </a:ext>
              </a:extLst>
            </p:cNvPr>
            <p:cNvSpPr/>
            <p:nvPr/>
          </p:nvSpPr>
          <p:spPr>
            <a:xfrm>
              <a:off x="1657884" y="384560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960EE418-779B-4F51-9B30-5685CC61BA69}"/>
                </a:ext>
              </a:extLst>
            </p:cNvPr>
            <p:cNvSpPr/>
            <p:nvPr/>
          </p:nvSpPr>
          <p:spPr>
            <a:xfrm>
              <a:off x="1640792" y="3443955"/>
              <a:ext cx="777667"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Testing</a:t>
              </a:r>
            </a:p>
          </p:txBody>
        </p:sp>
        <p:sp>
          <p:nvSpPr>
            <p:cNvPr id="8" name="Rectangle 7">
              <a:extLst>
                <a:ext uri="{FF2B5EF4-FFF2-40B4-BE49-F238E27FC236}">
                  <a16:creationId xmlns:a16="http://schemas.microsoft.com/office/drawing/2014/main" id="{AA40D442-9D4A-4DC2-B3A5-A9397E1CDFC4}"/>
                </a:ext>
              </a:extLst>
            </p:cNvPr>
            <p:cNvSpPr/>
            <p:nvPr/>
          </p:nvSpPr>
          <p:spPr>
            <a:xfrm>
              <a:off x="1589519" y="3811636"/>
              <a:ext cx="846032"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Training</a:t>
              </a:r>
            </a:p>
          </p:txBody>
        </p:sp>
        <p:sp>
          <p:nvSpPr>
            <p:cNvPr id="10" name="Rectangle 9">
              <a:extLst>
                <a:ext uri="{FF2B5EF4-FFF2-40B4-BE49-F238E27FC236}">
                  <a16:creationId xmlns:a16="http://schemas.microsoft.com/office/drawing/2014/main" id="{4626917A-4AD6-4993-BD11-6AFD4F77AD01}"/>
                </a:ext>
              </a:extLst>
            </p:cNvPr>
            <p:cNvSpPr/>
            <p:nvPr/>
          </p:nvSpPr>
          <p:spPr>
            <a:xfrm>
              <a:off x="1572427" y="2770014"/>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Inference I</a:t>
              </a:r>
            </a:p>
          </p:txBody>
        </p:sp>
        <p:sp>
          <p:nvSpPr>
            <p:cNvPr id="11" name="Rectangle 10">
              <a:extLst>
                <a:ext uri="{FF2B5EF4-FFF2-40B4-BE49-F238E27FC236}">
                  <a16:creationId xmlns:a16="http://schemas.microsoft.com/office/drawing/2014/main" id="{E4C02C65-6EBD-4D9F-9E7A-43BFB1D03BE2}"/>
                </a:ext>
              </a:extLst>
            </p:cNvPr>
            <p:cNvSpPr/>
            <p:nvPr/>
          </p:nvSpPr>
          <p:spPr>
            <a:xfrm>
              <a:off x="1606609" y="3108187"/>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FFFFFF"/>
                  </a:solidFill>
                  <a:effectLst/>
                  <a:uLnTx/>
                  <a:uFillTx/>
                  <a:latin typeface="Arial"/>
                  <a:ea typeface="+mn-ea"/>
                  <a:cs typeface="+mn-cs"/>
                  <a:sym typeface="Arial"/>
                </a:rPr>
                <a:t>Inference II</a:t>
              </a:r>
            </a:p>
          </p:txBody>
        </p:sp>
      </p:grpSp>
    </p:spTree>
    <p:extLst>
      <p:ext uri="{BB962C8B-B14F-4D97-AF65-F5344CB8AC3E}">
        <p14:creationId xmlns:p14="http://schemas.microsoft.com/office/powerpoint/2010/main" val="3071777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1640900" y="4084384"/>
            <a:ext cx="7886700" cy="763616"/>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dirty="0"/>
            </a:br>
            <a:r>
              <a:rPr lang="en" sz="4100" dirty="0"/>
              <a:t>Programming Environment for Global AI and Modeling Supercomputer GAIMSC </a:t>
            </a:r>
            <a:br>
              <a:rPr lang="en" sz="4100" dirty="0"/>
            </a:br>
            <a:r>
              <a:rPr lang="en" sz="4100" dirty="0"/>
              <a:t>HPCforML </a:t>
            </a:r>
            <a:r>
              <a:rPr lang="en-US" sz="4100" dirty="0"/>
              <a:t>and</a:t>
            </a:r>
            <a:r>
              <a:rPr lang="en" sz="4100" dirty="0"/>
              <a:t> MLforHPC</a:t>
            </a:r>
            <a:endParaRPr sz="4100" b="1" dirty="0">
              <a:latin typeface="Calibri"/>
              <a:ea typeface="Calibri"/>
              <a:cs typeface="Calibri"/>
              <a:sym typeface="Calibri"/>
            </a:endParaRPr>
          </a:p>
        </p:txBody>
      </p:sp>
      <p:sp>
        <p:nvSpPr>
          <p:cNvPr id="337" name="Google Shape;337;p4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29</a:t>
            </a:fld>
            <a:endParaRPr sz="1100">
              <a:solidFill>
                <a:srgbClr val="888888"/>
              </a:solidFill>
            </a:endParaRPr>
          </a:p>
        </p:txBody>
      </p:sp>
      <p:sp>
        <p:nvSpPr>
          <p:cNvPr id="338" name="Google Shape;338;p4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grpSp>
        <p:nvGrpSpPr>
          <p:cNvPr id="339" name="Google Shape;339;p44"/>
          <p:cNvGrpSpPr/>
          <p:nvPr/>
        </p:nvGrpSpPr>
        <p:grpSpPr>
          <a:xfrm>
            <a:off x="2242325" y="584897"/>
            <a:ext cx="6901675" cy="1828778"/>
            <a:chOff x="1878142" y="136526"/>
            <a:chExt cx="9202233" cy="2438370"/>
          </a:xfrm>
        </p:grpSpPr>
        <p:grpSp>
          <p:nvGrpSpPr>
            <p:cNvPr id="340" name="Google Shape;340;p44"/>
            <p:cNvGrpSpPr/>
            <p:nvPr/>
          </p:nvGrpSpPr>
          <p:grpSpPr>
            <a:xfrm>
              <a:off x="1878142" y="136526"/>
              <a:ext cx="7886700" cy="2438370"/>
              <a:chOff x="1952787" y="200751"/>
              <a:chExt cx="7886700" cy="2438370"/>
            </a:xfrm>
          </p:grpSpPr>
          <p:pic>
            <p:nvPicPr>
              <p:cNvPr id="341" name="Google Shape;341;p44"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342" name="Google Shape;342;p44"/>
              <p:cNvSpPr/>
              <p:nvPr/>
            </p:nvSpPr>
            <p:spPr>
              <a:xfrm>
                <a:off x="3670886" y="2269821"/>
                <a:ext cx="3830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343" name="Google Shape;343;p44"/>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pic>
        <p:nvPicPr>
          <p:cNvPr id="344" name="Google Shape;344;p44"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33447" y="0"/>
            <a:ext cx="3593059" cy="3593059"/>
          </a:xfrm>
          <a:prstGeom prst="rect">
            <a:avLst/>
          </a:prstGeom>
          <a:noFill/>
          <a:ln>
            <a:noFill/>
          </a:ln>
        </p:spPr>
      </p:pic>
    </p:spTree>
    <p:extLst>
      <p:ext uri="{BB962C8B-B14F-4D97-AF65-F5344CB8AC3E}">
        <p14:creationId xmlns:p14="http://schemas.microsoft.com/office/powerpoint/2010/main" val="352650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aa</a:t>
            </a:r>
            <a:endParaRPr sz="1100"/>
          </a:p>
        </p:txBody>
      </p:sp>
      <p:sp>
        <p:nvSpPr>
          <p:cNvPr id="146" name="Google Shape;146;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sz="1100"/>
              <a:t>aa</a:t>
            </a:r>
            <a:endParaRPr sz="1100"/>
          </a:p>
        </p:txBody>
      </p:sp>
      <p:pic>
        <p:nvPicPr>
          <p:cNvPr id="147" name="Google Shape;147;p27"/>
          <p:cNvPicPr preferRelativeResize="0"/>
          <p:nvPr/>
        </p:nvPicPr>
        <p:blipFill rotWithShape="1">
          <a:blip r:embed="rId3">
            <a:alphaModFix/>
          </a:blip>
          <a:srcRect/>
          <a:stretch/>
        </p:blipFill>
        <p:spPr>
          <a:xfrm>
            <a:off x="575072" y="167878"/>
            <a:ext cx="7993856" cy="4807744"/>
          </a:xfrm>
          <a:prstGeom prst="rect">
            <a:avLst/>
          </a:prstGeom>
          <a:noFill/>
          <a:ln>
            <a:noFill/>
          </a:ln>
        </p:spPr>
      </p:pic>
      <p:sp>
        <p:nvSpPr>
          <p:cNvPr id="148" name="Google Shape;148;p27"/>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3</a:t>
            </a:fld>
            <a:endParaRPr sz="1100">
              <a:solidFill>
                <a:srgbClr val="888888"/>
              </a:solidFill>
            </a:endParaRPr>
          </a:p>
        </p:txBody>
      </p:sp>
      <p:sp>
        <p:nvSpPr>
          <p:cNvPr id="2" name="Date Placeholder 1">
            <a:extLst>
              <a:ext uri="{FF2B5EF4-FFF2-40B4-BE49-F238E27FC236}">
                <a16:creationId xmlns:a16="http://schemas.microsoft.com/office/drawing/2014/main" id="{9B1C273E-CE56-4C2B-8AFB-232883B8250F}"/>
              </a:ext>
            </a:extLst>
          </p:cNvPr>
          <p:cNvSpPr>
            <a:spLocks noGrp="1"/>
          </p:cNvSpPr>
          <p:nvPr>
            <p:ph type="dt" idx="10"/>
          </p:nvPr>
        </p:nvSpPr>
        <p:spPr/>
        <p:txBody>
          <a:bodyPr/>
          <a:lstStyle/>
          <a:p>
            <a:r>
              <a:rPr lang="en-US"/>
              <a:t>2/13/2019</a:t>
            </a:r>
          </a:p>
        </p:txBody>
      </p:sp>
      <p:sp>
        <p:nvSpPr>
          <p:cNvPr id="7" name="Google Shape;140;p26">
            <a:extLst>
              <a:ext uri="{FF2B5EF4-FFF2-40B4-BE49-F238E27FC236}">
                <a16:creationId xmlns:a16="http://schemas.microsoft.com/office/drawing/2014/main" id="{F32D3A72-3C5B-4546-8BBB-F72FF1CC4C3F}"/>
              </a:ext>
            </a:extLst>
          </p:cNvPr>
          <p:cNvSpPr txBox="1"/>
          <p:nvPr/>
        </p:nvSpPr>
        <p:spPr>
          <a:xfrm>
            <a:off x="575072" y="128589"/>
            <a:ext cx="1862000"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dirty="0">
                <a:solidFill>
                  <a:schemeClr val="lt1"/>
                </a:solidFill>
                <a:latin typeface="Calibri"/>
                <a:ea typeface="Calibri"/>
                <a:cs typeface="Calibri"/>
                <a:sym typeface="Calibri"/>
              </a:rPr>
              <a:t>From Microsoft</a:t>
            </a:r>
            <a:endParaRP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0" y="-38801"/>
            <a:ext cx="9144000" cy="84929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Calibri"/>
              <a:buNone/>
            </a:pPr>
            <a:r>
              <a:rPr lang="en" sz="2700"/>
              <a:t>Ways of adding High Performance to </a:t>
            </a:r>
            <a:br>
              <a:rPr lang="en" sz="2700"/>
            </a:br>
            <a:r>
              <a:rPr lang="en" sz="2700"/>
              <a:t>Global AI (and Modeling) Supercomputer</a:t>
            </a:r>
            <a:endParaRPr sz="2700"/>
          </a:p>
        </p:txBody>
      </p:sp>
      <p:sp>
        <p:nvSpPr>
          <p:cNvPr id="365" name="Google Shape;365;p46"/>
          <p:cNvSpPr txBox="1">
            <a:spLocks noGrp="1"/>
          </p:cNvSpPr>
          <p:nvPr>
            <p:ph type="body" idx="1"/>
          </p:nvPr>
        </p:nvSpPr>
        <p:spPr>
          <a:xfrm>
            <a:off x="0" y="748975"/>
            <a:ext cx="9109500" cy="4120500"/>
          </a:xfrm>
          <a:prstGeom prst="rect">
            <a:avLst/>
          </a:prstGeom>
          <a:noFill/>
          <a:ln>
            <a:noFill/>
          </a:ln>
        </p:spPr>
        <p:txBody>
          <a:bodyPr spcFirstLastPara="1" wrap="square" lIns="68575" tIns="34275" rIns="68575" bIns="34275" anchor="t" anchorCtr="0">
            <a:noAutofit/>
          </a:bodyPr>
          <a:lstStyle/>
          <a:p>
            <a:pPr marL="177800" lvl="0" indent="-158750" algn="l" rtl="0">
              <a:lnSpc>
                <a:spcPct val="115000"/>
              </a:lnSpc>
              <a:spcBef>
                <a:spcPts val="0"/>
              </a:spcBef>
              <a:spcAft>
                <a:spcPts val="0"/>
              </a:spcAft>
              <a:buClr>
                <a:schemeClr val="dk1"/>
              </a:buClr>
              <a:buSzPts val="1900"/>
              <a:buChar char="•"/>
            </a:pPr>
            <a:r>
              <a:rPr lang="en" sz="1900">
                <a:latin typeface="Arial"/>
                <a:ea typeface="Arial"/>
                <a:cs typeface="Arial"/>
                <a:sym typeface="Arial"/>
              </a:rPr>
              <a:t>Fix performance issues in Spark, Heron, Hadoop, Flink etc.</a:t>
            </a:r>
            <a:endParaRPr sz="1900">
              <a:latin typeface="Arial"/>
              <a:ea typeface="Arial"/>
              <a:cs typeface="Arial"/>
              <a:sym typeface="Arial"/>
            </a:endParaRPr>
          </a:p>
          <a:p>
            <a:pPr marL="520700" lvl="1" indent="-184150" algn="l" rtl="0">
              <a:lnSpc>
                <a:spcPct val="115000"/>
              </a:lnSpc>
              <a:spcBef>
                <a:spcPts val="0"/>
              </a:spcBef>
              <a:spcAft>
                <a:spcPts val="0"/>
              </a:spcAft>
              <a:buClr>
                <a:schemeClr val="dk1"/>
              </a:buClr>
              <a:buSzPts val="1900"/>
              <a:buChar char="•"/>
            </a:pPr>
            <a:r>
              <a:rPr lang="en" sz="1900">
                <a:latin typeface="Arial"/>
                <a:ea typeface="Arial"/>
                <a:cs typeface="Arial"/>
                <a:sym typeface="Arial"/>
              </a:rPr>
              <a:t>Messy as some features of these big data systems intrinsically slow in some (not all) cases</a:t>
            </a:r>
            <a:endParaRPr sz="1900">
              <a:latin typeface="Arial"/>
              <a:ea typeface="Arial"/>
              <a:cs typeface="Arial"/>
              <a:sym typeface="Arial"/>
            </a:endParaRPr>
          </a:p>
          <a:p>
            <a:pPr marL="520700" lvl="1" indent="-184150" algn="l" rtl="0">
              <a:lnSpc>
                <a:spcPct val="115000"/>
              </a:lnSpc>
              <a:spcBef>
                <a:spcPts val="0"/>
              </a:spcBef>
              <a:spcAft>
                <a:spcPts val="0"/>
              </a:spcAft>
              <a:buClr>
                <a:schemeClr val="dk1"/>
              </a:buClr>
              <a:buSzPts val="1900"/>
              <a:buChar char="•"/>
            </a:pPr>
            <a:r>
              <a:rPr lang="en" sz="1900">
                <a:latin typeface="Arial"/>
                <a:ea typeface="Arial"/>
                <a:cs typeface="Arial"/>
                <a:sym typeface="Arial"/>
              </a:rPr>
              <a:t>All these systems are “monolithic” and difficult to deal with individual  components</a:t>
            </a:r>
            <a:endParaRPr sz="190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a:latin typeface="Arial"/>
                <a:ea typeface="Arial"/>
                <a:cs typeface="Arial"/>
                <a:sym typeface="Arial"/>
              </a:rPr>
              <a:t>Execute HPBDC from classic big data system with custom communication environment – approach of Harp for the relatively simple Hadoop environment</a:t>
            </a:r>
            <a:endParaRPr sz="190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a:latin typeface="Arial"/>
                <a:ea typeface="Arial"/>
                <a:cs typeface="Arial"/>
                <a:sym typeface="Arial"/>
              </a:rPr>
              <a:t>Provide a native Mesos/Yarn/Kubernetes/HDFS high performance execution environment with all capabilities of Spark, Hadoop and Heron – goal of Twister2</a:t>
            </a:r>
            <a:endParaRPr sz="190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a:latin typeface="Arial"/>
                <a:ea typeface="Arial"/>
                <a:cs typeface="Arial"/>
                <a:sym typeface="Arial"/>
              </a:rPr>
              <a:t>Execute with MPI in classic (Slurm, Lustre) HPC environment</a:t>
            </a:r>
            <a:endParaRPr sz="1900">
              <a:latin typeface="Arial"/>
              <a:ea typeface="Arial"/>
              <a:cs typeface="Arial"/>
              <a:sym typeface="Arial"/>
            </a:endParaRPr>
          </a:p>
          <a:p>
            <a:pPr marL="177800" lvl="0" indent="-158750" algn="l" rtl="0">
              <a:lnSpc>
                <a:spcPct val="115000"/>
              </a:lnSpc>
              <a:spcBef>
                <a:spcPts val="0"/>
              </a:spcBef>
              <a:spcAft>
                <a:spcPts val="0"/>
              </a:spcAft>
              <a:buClr>
                <a:schemeClr val="dk1"/>
              </a:buClr>
              <a:buSzPts val="1900"/>
              <a:buChar char="•"/>
            </a:pPr>
            <a:r>
              <a:rPr lang="en" sz="1900">
                <a:latin typeface="Arial"/>
                <a:ea typeface="Arial"/>
                <a:cs typeface="Arial"/>
                <a:sym typeface="Arial"/>
              </a:rPr>
              <a:t>Add modules to existing frameworks like Scikit-Learn or Tensorflow either as new capability or as a higher performance version of existing module.</a:t>
            </a:r>
            <a:endParaRPr sz="1900">
              <a:latin typeface="Arial"/>
              <a:ea typeface="Arial"/>
              <a:cs typeface="Arial"/>
              <a:sym typeface="Arial"/>
            </a:endParaRPr>
          </a:p>
          <a:p>
            <a:pPr marL="177800" lvl="0" indent="-38100" algn="l" rtl="0">
              <a:lnSpc>
                <a:spcPct val="115000"/>
              </a:lnSpc>
              <a:spcBef>
                <a:spcPts val="0"/>
              </a:spcBef>
              <a:spcAft>
                <a:spcPts val="0"/>
              </a:spcAft>
              <a:buClr>
                <a:schemeClr val="dk1"/>
              </a:buClr>
              <a:buSzPts val="2100"/>
              <a:buNone/>
            </a:pPr>
            <a:endParaRPr sz="1900">
              <a:latin typeface="Arial"/>
              <a:ea typeface="Arial"/>
              <a:cs typeface="Arial"/>
              <a:sym typeface="Arial"/>
            </a:endParaRPr>
          </a:p>
        </p:txBody>
      </p:sp>
      <p:sp>
        <p:nvSpPr>
          <p:cNvPr id="366" name="Google Shape;366;p4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30</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6571D5DE-07D1-4BE8-9ADE-0A9B91747ADC}"/>
              </a:ext>
            </a:extLst>
          </p:cNvPr>
          <p:cNvSpPr>
            <a:spLocks noGrp="1"/>
          </p:cNvSpPr>
          <p:nvPr>
            <p:ph type="dt" idx="10"/>
          </p:nvPr>
        </p:nvSpPr>
        <p:spPr/>
        <p:txBody>
          <a:bodyPr/>
          <a:lstStyle/>
          <a:p>
            <a:r>
              <a:rPr lang="en-US"/>
              <a:t>2/13/2019</a:t>
            </a:r>
          </a:p>
        </p:txBody>
      </p:sp>
    </p:spTree>
    <p:extLst>
      <p:ext uri="{BB962C8B-B14F-4D97-AF65-F5344CB8AC3E}">
        <p14:creationId xmlns:p14="http://schemas.microsoft.com/office/powerpoint/2010/main" val="335425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3"/>
          <p:cNvSpPr txBox="1">
            <a:spLocks noGrp="1"/>
          </p:cNvSpPr>
          <p:nvPr>
            <p:ph type="body" idx="1"/>
          </p:nvPr>
        </p:nvSpPr>
        <p:spPr>
          <a:xfrm>
            <a:off x="75750" y="422693"/>
            <a:ext cx="9126300" cy="4159500"/>
          </a:xfrm>
          <a:prstGeom prst="rect">
            <a:avLst/>
          </a:prstGeom>
          <a:noFill/>
          <a:ln>
            <a:noFill/>
          </a:ln>
        </p:spPr>
        <p:txBody>
          <a:bodyPr spcFirstLastPara="1" wrap="square" lIns="68575" tIns="34275" rIns="68575" bIns="34275" anchor="t" anchorCtr="0">
            <a:noAutofit/>
          </a:bodyPr>
          <a:lstStyle/>
          <a:p>
            <a:pPr marL="177800" lvl="0" indent="-177800" algn="l" rtl="0">
              <a:lnSpc>
                <a:spcPct val="112500"/>
              </a:lnSpc>
              <a:spcBef>
                <a:spcPts val="0"/>
              </a:spcBef>
              <a:spcAft>
                <a:spcPts val="0"/>
              </a:spcAft>
              <a:buClr>
                <a:schemeClr val="dk1"/>
              </a:buClr>
              <a:buSzPts val="1800"/>
              <a:buChar char="•"/>
            </a:pPr>
            <a:r>
              <a:rPr lang="en" sz="1800" b="1"/>
              <a:t>Harp-DAAL</a:t>
            </a:r>
            <a:r>
              <a:rPr lang="en" sz="1800"/>
              <a:t> with a kernel Machine Learning library exploiting the Intel node library DAAL and HPC communication collectives within the Hadoop ecosystem. </a:t>
            </a:r>
            <a:endParaRPr sz="1100"/>
          </a:p>
          <a:p>
            <a:pPr marL="520700" lvl="1" indent="-171450" algn="l" rtl="0">
              <a:lnSpc>
                <a:spcPct val="135000"/>
              </a:lnSpc>
              <a:spcBef>
                <a:spcPts val="400"/>
              </a:spcBef>
              <a:spcAft>
                <a:spcPts val="0"/>
              </a:spcAft>
              <a:buClr>
                <a:schemeClr val="dk1"/>
              </a:buClr>
              <a:buSzPts val="1500"/>
              <a:buChar char="•"/>
            </a:pPr>
            <a:r>
              <a:rPr lang="en" sz="1500"/>
              <a:t>Harp-DAAL supports all 5 classes of data-intensive AI first computation, from pleasingly parallel to machine learning and simulations. </a:t>
            </a:r>
            <a:endParaRPr sz="1100"/>
          </a:p>
          <a:p>
            <a:pPr marL="177800" lvl="0" indent="-177800" algn="l" rtl="0">
              <a:lnSpc>
                <a:spcPct val="112500"/>
              </a:lnSpc>
              <a:spcBef>
                <a:spcPts val="800"/>
              </a:spcBef>
              <a:spcAft>
                <a:spcPts val="0"/>
              </a:spcAft>
              <a:buClr>
                <a:schemeClr val="dk1"/>
              </a:buClr>
              <a:buSzPts val="1800"/>
              <a:buChar char="•"/>
            </a:pPr>
            <a:r>
              <a:rPr lang="en" sz="1800" b="1"/>
              <a:t>Twister2</a:t>
            </a:r>
            <a:r>
              <a:rPr lang="en" sz="1800"/>
              <a:t> is a toolkit of components that can be packaged in different ways</a:t>
            </a:r>
            <a:endParaRPr sz="1100"/>
          </a:p>
          <a:p>
            <a:pPr marL="520700" lvl="1" indent="-165100" algn="l" rtl="0">
              <a:lnSpc>
                <a:spcPct val="112500"/>
              </a:lnSpc>
              <a:spcBef>
                <a:spcPts val="400"/>
              </a:spcBef>
              <a:spcAft>
                <a:spcPts val="0"/>
              </a:spcAft>
              <a:buClr>
                <a:schemeClr val="dk1"/>
              </a:buClr>
              <a:buSzPts val="1600"/>
              <a:buChar char="•"/>
            </a:pPr>
            <a:r>
              <a:rPr lang="en" sz="1600"/>
              <a:t>Integrated batch or streaming data capabilities familiar from Apache Hadoop, Spark, Heron and Flink but with high performance. </a:t>
            </a:r>
            <a:endParaRPr sz="1600"/>
          </a:p>
          <a:p>
            <a:pPr marL="520700" lvl="1" indent="-165100" algn="l" rtl="0">
              <a:lnSpc>
                <a:spcPct val="112500"/>
              </a:lnSpc>
              <a:spcBef>
                <a:spcPts val="400"/>
              </a:spcBef>
              <a:spcAft>
                <a:spcPts val="0"/>
              </a:spcAft>
              <a:buClr>
                <a:schemeClr val="dk1"/>
              </a:buClr>
              <a:buSzPts val="1600"/>
              <a:buChar char="•"/>
            </a:pPr>
            <a:r>
              <a:rPr lang="en" sz="1600"/>
              <a:t>Separate bulk synchronous and data flow communication; </a:t>
            </a:r>
            <a:endParaRPr sz="1600"/>
          </a:p>
          <a:p>
            <a:pPr marL="520700" lvl="1" indent="-165100" algn="l" rtl="0">
              <a:lnSpc>
                <a:spcPct val="112500"/>
              </a:lnSpc>
              <a:spcBef>
                <a:spcPts val="400"/>
              </a:spcBef>
              <a:spcAft>
                <a:spcPts val="0"/>
              </a:spcAft>
              <a:buClr>
                <a:schemeClr val="dk1"/>
              </a:buClr>
              <a:buSzPts val="1600"/>
              <a:buChar char="•"/>
            </a:pPr>
            <a:r>
              <a:rPr lang="en" sz="1600"/>
              <a:t>Task management as in Mesos, Yarn and Kubernetes</a:t>
            </a:r>
            <a:endParaRPr sz="1600"/>
          </a:p>
          <a:p>
            <a:pPr marL="520700" lvl="1" indent="-165100" algn="l" rtl="0">
              <a:lnSpc>
                <a:spcPct val="112500"/>
              </a:lnSpc>
              <a:spcBef>
                <a:spcPts val="400"/>
              </a:spcBef>
              <a:spcAft>
                <a:spcPts val="0"/>
              </a:spcAft>
              <a:buClr>
                <a:schemeClr val="dk1"/>
              </a:buClr>
              <a:buSzPts val="1600"/>
              <a:buChar char="•"/>
            </a:pPr>
            <a:r>
              <a:rPr lang="en" sz="1600"/>
              <a:t>Dataflow graph execution models</a:t>
            </a:r>
            <a:endParaRPr sz="1600"/>
          </a:p>
          <a:p>
            <a:pPr marL="520700" lvl="1" indent="-165100" algn="l" rtl="0">
              <a:lnSpc>
                <a:spcPct val="112500"/>
              </a:lnSpc>
              <a:spcBef>
                <a:spcPts val="400"/>
              </a:spcBef>
              <a:spcAft>
                <a:spcPts val="0"/>
              </a:spcAft>
              <a:buClr>
                <a:schemeClr val="dk1"/>
              </a:buClr>
              <a:buSzPts val="1600"/>
              <a:buChar char="•"/>
            </a:pPr>
            <a:r>
              <a:rPr lang="en" sz="1600"/>
              <a:t>Launching of the Harp-DAAL  library with native Mesos/Kubernetes/HDFS environment</a:t>
            </a:r>
            <a:endParaRPr sz="1600"/>
          </a:p>
          <a:p>
            <a:pPr marL="520700" lvl="1" indent="-165100" algn="l" rtl="0">
              <a:lnSpc>
                <a:spcPct val="112500"/>
              </a:lnSpc>
              <a:spcBef>
                <a:spcPts val="400"/>
              </a:spcBef>
              <a:spcAft>
                <a:spcPts val="0"/>
              </a:spcAft>
              <a:buClr>
                <a:schemeClr val="dk1"/>
              </a:buClr>
              <a:buSzPts val="1600"/>
              <a:buChar char="•"/>
            </a:pPr>
            <a:r>
              <a:rPr lang="en" sz="1600"/>
              <a:t>Streaming and repository data access interfaces, </a:t>
            </a:r>
            <a:endParaRPr sz="1600"/>
          </a:p>
          <a:p>
            <a:pPr marL="520700" lvl="1" indent="-165100" algn="l" rtl="0">
              <a:lnSpc>
                <a:spcPct val="112500"/>
              </a:lnSpc>
              <a:spcBef>
                <a:spcPts val="500"/>
              </a:spcBef>
              <a:spcAft>
                <a:spcPts val="0"/>
              </a:spcAft>
              <a:buClr>
                <a:schemeClr val="dk1"/>
              </a:buClr>
              <a:buSzPts val="1600"/>
              <a:buChar char="•"/>
            </a:pPr>
            <a:r>
              <a:rPr lang="en" sz="1600"/>
              <a:t>In-memory databases and fault tolerance at dataflow nodes. (use RDD (Tsets) to do classic checkpoint-restart)</a:t>
            </a:r>
            <a:endParaRPr sz="1600"/>
          </a:p>
        </p:txBody>
      </p:sp>
      <p:sp>
        <p:nvSpPr>
          <p:cNvPr id="414" name="Google Shape;414;p53"/>
          <p:cNvSpPr txBox="1">
            <a:spLocks noGrp="1"/>
          </p:cNvSpPr>
          <p:nvPr>
            <p:ph type="title"/>
          </p:nvPr>
        </p:nvSpPr>
        <p:spPr>
          <a:xfrm>
            <a:off x="589396" y="0"/>
            <a:ext cx="8325900" cy="42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en" sz="2700"/>
              <a:t>Integrating HPC and Apache Programming Environments</a:t>
            </a:r>
            <a:endParaRPr sz="1100"/>
          </a:p>
        </p:txBody>
      </p:sp>
      <p:sp>
        <p:nvSpPr>
          <p:cNvPr id="415" name="Google Shape;415;p5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Calibri"/>
              <a:buNone/>
            </a:pPr>
            <a:fld id="{00000000-1234-1234-1234-123412341234}" type="slidenum">
              <a:rPr lang="en" sz="900" b="0" i="0" u="none" strike="noStrike" cap="none">
                <a:solidFill>
                  <a:srgbClr val="000000"/>
                </a:solidFill>
                <a:latin typeface="Calibri"/>
                <a:ea typeface="Calibri"/>
                <a:cs typeface="Calibri"/>
                <a:sym typeface="Calibri"/>
              </a:rPr>
              <a:t>31</a:t>
            </a:fld>
            <a:endParaRPr sz="900" b="0" i="0" u="none" strike="noStrike" cap="none">
              <a:solidFill>
                <a:srgbClr val="000000"/>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973050F2-CA7D-43CD-AF9D-099F1A923A44}"/>
              </a:ext>
            </a:extLst>
          </p:cNvPr>
          <p:cNvSpPr>
            <a:spLocks noGrp="1"/>
          </p:cNvSpPr>
          <p:nvPr>
            <p:ph type="dt" idx="10"/>
          </p:nvPr>
        </p:nvSpPr>
        <p:spPr/>
        <p:txBody>
          <a:bodyPr/>
          <a:lstStyle/>
          <a:p>
            <a:r>
              <a:rPr lang="en-US"/>
              <a:t>2/13/2019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281275" y="25545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dirty="0"/>
              <a:t>Twister2 Highlights I</a:t>
            </a:r>
            <a:endParaRPr b="1" dirty="0"/>
          </a:p>
        </p:txBody>
      </p:sp>
      <p:sp>
        <p:nvSpPr>
          <p:cNvPr id="267" name="Google Shape;267;p38"/>
          <p:cNvSpPr txBox="1">
            <a:spLocks noGrp="1"/>
          </p:cNvSpPr>
          <p:nvPr>
            <p:ph type="body" idx="1"/>
          </p:nvPr>
        </p:nvSpPr>
        <p:spPr>
          <a:xfrm>
            <a:off x="136309" y="898508"/>
            <a:ext cx="8520600" cy="374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“Big Data Programming Environment” such as Hadoop, Spark, Flink, Storm, Heron but with significant differences (improvements)</a:t>
            </a:r>
            <a:endParaRPr dirty="0"/>
          </a:p>
          <a:p>
            <a:pPr marL="457200" lvl="0" indent="-342900" algn="l" rtl="0">
              <a:spcBef>
                <a:spcPts val="0"/>
              </a:spcBef>
              <a:spcAft>
                <a:spcPts val="0"/>
              </a:spcAft>
              <a:buSzPts val="1800"/>
              <a:buChar char="●"/>
            </a:pPr>
            <a:r>
              <a:rPr lang="en" dirty="0"/>
              <a:t>Uses HPC wherever appropriate</a:t>
            </a:r>
            <a:endParaRPr dirty="0"/>
          </a:p>
          <a:p>
            <a:pPr marL="457200" lvl="0" indent="-342900" algn="l" rtl="0">
              <a:spcBef>
                <a:spcPts val="0"/>
              </a:spcBef>
              <a:spcAft>
                <a:spcPts val="0"/>
              </a:spcAft>
              <a:buSzPts val="1800"/>
              <a:buChar char="●"/>
            </a:pPr>
            <a:r>
              <a:rPr lang="en" dirty="0"/>
              <a:t>Links to “Apache Software” (Kafka, Hbase, Beam) wherever appropriate</a:t>
            </a:r>
            <a:endParaRPr dirty="0"/>
          </a:p>
          <a:p>
            <a:pPr marL="457200" lvl="0" indent="-342900" algn="l" rtl="0">
              <a:spcBef>
                <a:spcPts val="0"/>
              </a:spcBef>
              <a:spcAft>
                <a:spcPts val="0"/>
              </a:spcAft>
              <a:buSzPts val="1800"/>
              <a:buChar char="●"/>
            </a:pPr>
            <a:r>
              <a:rPr lang="en" dirty="0"/>
              <a:t>Runs preferably under Kubernetes and Mesos but Slurm supported</a:t>
            </a:r>
            <a:endParaRPr dirty="0"/>
          </a:p>
          <a:p>
            <a:pPr marL="457200" lvl="0" indent="-342900" algn="l" rtl="0">
              <a:spcBef>
                <a:spcPts val="0"/>
              </a:spcBef>
              <a:spcAft>
                <a:spcPts val="0"/>
              </a:spcAft>
              <a:buSzPts val="1800"/>
              <a:buChar char="●"/>
            </a:pPr>
            <a:r>
              <a:rPr lang="en" dirty="0"/>
              <a:t>Highlight is high performance dataflow supporting iteration, fine-grain, coarse grain, dynamic, synchronized, asynchronous, batch and streaming</a:t>
            </a:r>
            <a:endParaRPr dirty="0"/>
          </a:p>
          <a:p>
            <a:pPr marL="457200" lvl="0" indent="-342900" algn="l" rtl="0">
              <a:spcBef>
                <a:spcPts val="0"/>
              </a:spcBef>
              <a:spcAft>
                <a:spcPts val="0"/>
              </a:spcAft>
              <a:buSzPts val="1800"/>
              <a:buChar char="●"/>
            </a:pPr>
            <a:r>
              <a:rPr lang="en" dirty="0"/>
              <a:t>Two distinct communication environments</a:t>
            </a:r>
            <a:endParaRPr dirty="0"/>
          </a:p>
          <a:p>
            <a:pPr marL="914400" lvl="1" indent="-317500" algn="l" rtl="0">
              <a:spcBef>
                <a:spcPts val="0"/>
              </a:spcBef>
              <a:spcAft>
                <a:spcPts val="0"/>
              </a:spcAft>
              <a:buSzPts val="1400"/>
              <a:buChar char="○"/>
            </a:pPr>
            <a:r>
              <a:rPr lang="en" b="1" dirty="0"/>
              <a:t>DFW </a:t>
            </a:r>
            <a:r>
              <a:rPr lang="en" dirty="0"/>
              <a:t>Dataflow with distinct source and target tasks; data not message level</a:t>
            </a:r>
            <a:endParaRPr dirty="0"/>
          </a:p>
          <a:p>
            <a:pPr marL="914400" lvl="1" indent="-317500" algn="l" rtl="0">
              <a:spcBef>
                <a:spcPts val="0"/>
              </a:spcBef>
              <a:spcAft>
                <a:spcPts val="0"/>
              </a:spcAft>
              <a:buSzPts val="1400"/>
              <a:buChar char="○"/>
            </a:pPr>
            <a:r>
              <a:rPr lang="en" b="1" dirty="0"/>
              <a:t>BSP </a:t>
            </a:r>
            <a:r>
              <a:rPr lang="en" dirty="0"/>
              <a:t>for parallel programming; MPI is default</a:t>
            </a:r>
            <a:endParaRPr dirty="0"/>
          </a:p>
          <a:p>
            <a:pPr marL="457200" lvl="0" indent="-342900" algn="l" rtl="0">
              <a:spcBef>
                <a:spcPts val="0"/>
              </a:spcBef>
              <a:spcAft>
                <a:spcPts val="0"/>
              </a:spcAft>
              <a:buSzPts val="1800"/>
              <a:buChar char="●"/>
            </a:pPr>
            <a:r>
              <a:rPr lang="en" dirty="0"/>
              <a:t>Rich state model for objects supporting in-place, distributed, cached, RDD style persistence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8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Twister2 Highlights II</a:t>
            </a:r>
            <a:endParaRPr b="1"/>
          </a:p>
        </p:txBody>
      </p:sp>
      <p:sp>
        <p:nvSpPr>
          <p:cNvPr id="273" name="Google Shape;273;p39"/>
          <p:cNvSpPr txBox="1">
            <a:spLocks noGrp="1"/>
          </p:cNvSpPr>
          <p:nvPr>
            <p:ph type="body" idx="1"/>
          </p:nvPr>
        </p:nvSpPr>
        <p:spPr>
          <a:xfrm>
            <a:off x="203026" y="623899"/>
            <a:ext cx="8835038" cy="4360695"/>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400" dirty="0"/>
              <a:t>Can be a pure</a:t>
            </a:r>
            <a:r>
              <a:rPr lang="en" sz="2400" b="1" dirty="0"/>
              <a:t> batch engine</a:t>
            </a:r>
            <a:endParaRPr sz="2400" b="1" dirty="0"/>
          </a:p>
          <a:p>
            <a:pPr marL="914400" lvl="1" indent="-355600" algn="l" rtl="0">
              <a:spcBef>
                <a:spcPts val="0"/>
              </a:spcBef>
              <a:spcAft>
                <a:spcPts val="0"/>
              </a:spcAft>
              <a:buSzPts val="2000"/>
              <a:buChar char="○"/>
            </a:pPr>
            <a:r>
              <a:rPr lang="en" sz="2400" dirty="0"/>
              <a:t>Not built on top of a streaming engine </a:t>
            </a:r>
            <a:endParaRPr sz="2400" dirty="0"/>
          </a:p>
          <a:p>
            <a:pPr marL="457200" lvl="0" indent="-355600" algn="l" rtl="0">
              <a:spcBef>
                <a:spcPts val="0"/>
              </a:spcBef>
              <a:spcAft>
                <a:spcPts val="0"/>
              </a:spcAft>
              <a:buSzPts val="2000"/>
              <a:buChar char="●"/>
            </a:pPr>
            <a:r>
              <a:rPr lang="en" sz="2400" dirty="0"/>
              <a:t>Can be a pure </a:t>
            </a:r>
            <a:r>
              <a:rPr lang="en" sz="2400" b="1" dirty="0"/>
              <a:t>streaming engine</a:t>
            </a:r>
            <a:r>
              <a:rPr lang="en" sz="2400" dirty="0"/>
              <a:t> supporting Storm/Heron API</a:t>
            </a:r>
            <a:endParaRPr sz="2400" dirty="0"/>
          </a:p>
          <a:p>
            <a:pPr marL="914400" lvl="1" indent="-355600" algn="l" rtl="0">
              <a:spcBef>
                <a:spcPts val="0"/>
              </a:spcBef>
              <a:spcAft>
                <a:spcPts val="0"/>
              </a:spcAft>
              <a:buSzPts val="2000"/>
              <a:buChar char="○"/>
            </a:pPr>
            <a:r>
              <a:rPr lang="en" sz="2400" dirty="0"/>
              <a:t>Not built on on top of a batch engine </a:t>
            </a:r>
            <a:endParaRPr sz="2400" dirty="0"/>
          </a:p>
          <a:p>
            <a:pPr marL="457200" lvl="0" indent="-355600" algn="l" rtl="0">
              <a:spcBef>
                <a:spcPts val="0"/>
              </a:spcBef>
              <a:spcAft>
                <a:spcPts val="0"/>
              </a:spcAft>
              <a:buSzPts val="2000"/>
              <a:buChar char="●"/>
            </a:pPr>
            <a:r>
              <a:rPr lang="en" sz="2400" b="1" dirty="0"/>
              <a:t>Fault tolerance</a:t>
            </a:r>
            <a:r>
              <a:rPr lang="en" sz="2400" dirty="0"/>
              <a:t> as in Spark or MPI today; dataflow nodes define natural synchronization points</a:t>
            </a:r>
            <a:endParaRPr sz="2400" dirty="0"/>
          </a:p>
          <a:p>
            <a:pPr marL="457200" lvl="0" indent="-355600" algn="l" rtl="0">
              <a:spcBef>
                <a:spcPts val="0"/>
              </a:spcBef>
              <a:spcAft>
                <a:spcPts val="0"/>
              </a:spcAft>
              <a:buSzPts val="2000"/>
              <a:buChar char="●"/>
            </a:pPr>
            <a:r>
              <a:rPr lang="en" sz="2400" dirty="0"/>
              <a:t>Many </a:t>
            </a:r>
            <a:r>
              <a:rPr lang="en" sz="2400" b="1" dirty="0"/>
              <a:t>API’</a:t>
            </a:r>
            <a:r>
              <a:rPr lang="en" sz="2400" dirty="0"/>
              <a:t>s: Data (at many levels), Communication, Task </a:t>
            </a:r>
            <a:endParaRPr sz="2400" dirty="0"/>
          </a:p>
          <a:p>
            <a:pPr marL="914400" lvl="1" indent="-355600" algn="l" rtl="0">
              <a:spcBef>
                <a:spcPts val="0"/>
              </a:spcBef>
              <a:spcAft>
                <a:spcPts val="0"/>
              </a:spcAft>
              <a:buSzPts val="2000"/>
              <a:buChar char="○"/>
            </a:pPr>
            <a:r>
              <a:rPr lang="en" sz="2400" dirty="0"/>
              <a:t>High level (as in Spark) and low level (as in MPI)</a:t>
            </a:r>
            <a:endParaRPr sz="2400" dirty="0"/>
          </a:p>
          <a:p>
            <a:pPr marL="457200" lvl="0" indent="-355600" algn="l" rtl="0">
              <a:spcBef>
                <a:spcPts val="0"/>
              </a:spcBef>
              <a:spcAft>
                <a:spcPts val="0"/>
              </a:spcAft>
              <a:buSzPts val="2000"/>
              <a:buChar char="●"/>
            </a:pPr>
            <a:r>
              <a:rPr lang="en" sz="2400" dirty="0"/>
              <a:t>Component based architecture -- it is a</a:t>
            </a:r>
            <a:r>
              <a:rPr lang="en" sz="2400" b="1" dirty="0"/>
              <a:t> toolkit</a:t>
            </a:r>
            <a:endParaRPr sz="2400" b="1" dirty="0"/>
          </a:p>
          <a:p>
            <a:pPr marL="914400" lvl="1" indent="-342900" algn="l" rtl="0">
              <a:spcBef>
                <a:spcPts val="0"/>
              </a:spcBef>
              <a:spcAft>
                <a:spcPts val="0"/>
              </a:spcAft>
              <a:buSzPts val="1800"/>
              <a:buChar char="○"/>
            </a:pPr>
            <a:r>
              <a:rPr lang="en" sz="2000" dirty="0"/>
              <a:t>Defines the important layers of a distributed processing engine</a:t>
            </a:r>
            <a:endParaRPr sz="2000" dirty="0"/>
          </a:p>
          <a:p>
            <a:pPr marL="914400" lvl="1" indent="-342900" algn="l" rtl="0">
              <a:spcBef>
                <a:spcPts val="0"/>
              </a:spcBef>
              <a:spcAft>
                <a:spcPts val="0"/>
              </a:spcAft>
              <a:buSzPts val="1800"/>
              <a:buChar char="○"/>
            </a:pPr>
            <a:r>
              <a:rPr lang="en" sz="2000" dirty="0"/>
              <a:t>Implements these layers cleanly aiming at data analytics and with high performance</a:t>
            </a: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t>Twister2 Highlights III</a:t>
            </a:r>
            <a:endParaRPr b="1"/>
          </a:p>
          <a:p>
            <a:pPr marL="0" lvl="0" indent="0" algn="l" rtl="0">
              <a:spcBef>
                <a:spcPts val="0"/>
              </a:spcBef>
              <a:spcAft>
                <a:spcPts val="0"/>
              </a:spcAft>
              <a:buNone/>
            </a:pPr>
            <a:endParaRPr b="1"/>
          </a:p>
        </p:txBody>
      </p:sp>
      <p:sp>
        <p:nvSpPr>
          <p:cNvPr id="279" name="Google Shape;279;p40"/>
          <p:cNvSpPr txBox="1">
            <a:spLocks noGrp="1"/>
          </p:cNvSpPr>
          <p:nvPr>
            <p:ph type="body" idx="1"/>
          </p:nvPr>
        </p:nvSpPr>
        <p:spPr>
          <a:xfrm>
            <a:off x="239217" y="957328"/>
            <a:ext cx="8520600" cy="3664852"/>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800" dirty="0"/>
              <a:t>Key features of Twister2 are associated with its </a:t>
            </a:r>
            <a:r>
              <a:rPr lang="en" sz="2800" b="1" dirty="0"/>
              <a:t>dataflow</a:t>
            </a:r>
            <a:r>
              <a:rPr lang="en" sz="2800" dirty="0"/>
              <a:t> model</a:t>
            </a:r>
            <a:endParaRPr sz="2800" dirty="0"/>
          </a:p>
          <a:p>
            <a:pPr marL="914400" lvl="1" indent="-342900" algn="l" rtl="0">
              <a:spcBef>
                <a:spcPts val="0"/>
              </a:spcBef>
              <a:spcAft>
                <a:spcPts val="0"/>
              </a:spcAft>
              <a:buSzPts val="1800"/>
              <a:buChar char="○"/>
            </a:pPr>
            <a:r>
              <a:rPr lang="en" sz="2400" dirty="0"/>
              <a:t>Fast and functional inter-node linkage; distributed from edge to cloud or in-place between identical source and target tasks</a:t>
            </a:r>
            <a:endParaRPr sz="2400" b="1" dirty="0"/>
          </a:p>
          <a:p>
            <a:pPr marL="914400" lvl="1" indent="-342900" algn="l" rtl="0">
              <a:spcBef>
                <a:spcPts val="0"/>
              </a:spcBef>
              <a:spcAft>
                <a:spcPts val="0"/>
              </a:spcAft>
              <a:buSzPts val="1800"/>
              <a:buChar char="○"/>
            </a:pPr>
            <a:r>
              <a:rPr lang="en" sz="2400" dirty="0"/>
              <a:t>Streaming or Batch nodes (Storm persisent or Spark emphemeral model)</a:t>
            </a:r>
            <a:endParaRPr sz="2400" dirty="0"/>
          </a:p>
          <a:p>
            <a:pPr marL="914400" lvl="1" indent="-342900" algn="l" rtl="0">
              <a:spcBef>
                <a:spcPts val="0"/>
              </a:spcBef>
              <a:spcAft>
                <a:spcPts val="0"/>
              </a:spcAft>
              <a:buSzPts val="1800"/>
              <a:buChar char="○"/>
            </a:pPr>
            <a:r>
              <a:rPr lang="en" sz="2400" dirty="0"/>
              <a:t>Supports both Orchestration (as in Pegasus, Kepler, NiFi) or high performance streaming flow (as in Naiad) model</a:t>
            </a:r>
            <a:endParaRPr sz="2400" dirty="0"/>
          </a:p>
          <a:p>
            <a:pPr marL="914400" lvl="1" indent="-342900" algn="l" rtl="0">
              <a:spcBef>
                <a:spcPts val="0"/>
              </a:spcBef>
              <a:spcAft>
                <a:spcPts val="0"/>
              </a:spcAft>
              <a:buSzPts val="1800"/>
              <a:buChar char="○"/>
            </a:pPr>
            <a:r>
              <a:rPr lang="en" sz="2400" b="1" dirty="0"/>
              <a:t>Tset</a:t>
            </a:r>
            <a:r>
              <a:rPr lang="en" sz="2400" dirty="0"/>
              <a:t> Twister2 datasets like RDD define a full object state model supported across links of dataflow </a:t>
            </a:r>
            <a:endParaRPr sz="2400" dirty="0"/>
          </a:p>
          <a:p>
            <a:pPr marL="457200" lvl="0" indent="0" algn="l" rtl="0">
              <a:spcBef>
                <a:spcPts val="1600"/>
              </a:spcBef>
              <a:spcAft>
                <a:spcPts val="1600"/>
              </a:spcAft>
              <a:buNone/>
            </a:pPr>
            <a:endParaRP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27862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Some Choices in Dataflow Systems</a:t>
            </a:r>
            <a:endParaRPr b="1"/>
          </a:p>
        </p:txBody>
      </p:sp>
      <p:sp>
        <p:nvSpPr>
          <p:cNvPr id="285" name="Google Shape;285;p41"/>
          <p:cNvSpPr txBox="1">
            <a:spLocks noGrp="1"/>
          </p:cNvSpPr>
          <p:nvPr>
            <p:ph type="body" idx="1"/>
          </p:nvPr>
        </p:nvSpPr>
        <p:spPr>
          <a:xfrm>
            <a:off x="-6501" y="2456675"/>
            <a:ext cx="7160007" cy="220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Computations (maps) happen at nodes</a:t>
            </a:r>
            <a:endParaRPr dirty="0"/>
          </a:p>
          <a:p>
            <a:pPr marL="457200" lvl="0" indent="-342900" algn="l" rtl="0">
              <a:spcBef>
                <a:spcPts val="0"/>
              </a:spcBef>
              <a:spcAft>
                <a:spcPts val="0"/>
              </a:spcAft>
              <a:buSzPts val="1800"/>
              <a:buChar char="●"/>
            </a:pPr>
            <a:r>
              <a:rPr lang="en" dirty="0"/>
              <a:t>Generalized Communication happens on links</a:t>
            </a:r>
            <a:endParaRPr dirty="0"/>
          </a:p>
          <a:p>
            <a:pPr marL="914400" lvl="1" indent="-317500" algn="l" rtl="0">
              <a:spcBef>
                <a:spcPts val="0"/>
              </a:spcBef>
              <a:spcAft>
                <a:spcPts val="0"/>
              </a:spcAft>
              <a:buSzPts val="1400"/>
              <a:buChar char="○"/>
            </a:pPr>
            <a:r>
              <a:rPr lang="en" dirty="0"/>
              <a:t>Direct, Keyed, Collective (broadcast, reduce), Join</a:t>
            </a:r>
            <a:endParaRPr dirty="0"/>
          </a:p>
          <a:p>
            <a:pPr marL="457200" lvl="0" indent="-342900" algn="l" rtl="0">
              <a:spcBef>
                <a:spcPts val="0"/>
              </a:spcBef>
              <a:spcAft>
                <a:spcPts val="0"/>
              </a:spcAft>
              <a:buSzPts val="1800"/>
              <a:buChar char="●"/>
            </a:pPr>
            <a:r>
              <a:rPr lang="en" dirty="0"/>
              <a:t>In coarse-grain workflow, communication can be by disk</a:t>
            </a:r>
            <a:endParaRPr dirty="0"/>
          </a:p>
          <a:p>
            <a:pPr marL="457200" lvl="0" indent="-342900" algn="l" rtl="0">
              <a:spcBef>
                <a:spcPts val="0"/>
              </a:spcBef>
              <a:spcAft>
                <a:spcPts val="0"/>
              </a:spcAft>
              <a:buSzPts val="1800"/>
              <a:buChar char="●"/>
            </a:pPr>
            <a:r>
              <a:rPr lang="en" dirty="0"/>
              <a:t>In fine-grain dataflow (as in K-means), communication needs to be fast</a:t>
            </a:r>
            <a:endParaRPr dirty="0"/>
          </a:p>
          <a:p>
            <a:pPr marL="914400" lvl="1" indent="-317500" algn="l" rtl="0">
              <a:spcBef>
                <a:spcPts val="0"/>
              </a:spcBef>
              <a:spcAft>
                <a:spcPts val="0"/>
              </a:spcAft>
              <a:buSzPts val="1400"/>
              <a:buChar char="○"/>
            </a:pPr>
            <a:r>
              <a:rPr lang="en" dirty="0"/>
              <a:t>Caching and/or use in-place tasks</a:t>
            </a:r>
            <a:endParaRPr dirty="0"/>
          </a:p>
          <a:p>
            <a:pPr marL="457200" lvl="0" indent="-342900" algn="l" rtl="0">
              <a:spcBef>
                <a:spcPts val="0"/>
              </a:spcBef>
              <a:spcAft>
                <a:spcPts val="0"/>
              </a:spcAft>
              <a:buSzPts val="1800"/>
              <a:buChar char="●"/>
            </a:pPr>
            <a:r>
              <a:rPr lang="en" dirty="0"/>
              <a:t>In-place not natural for streaming as persistent nodes/tasks</a:t>
            </a:r>
            <a:endParaRPr dirty="0"/>
          </a:p>
        </p:txBody>
      </p:sp>
      <p:grpSp>
        <p:nvGrpSpPr>
          <p:cNvPr id="286" name="Google Shape;286;p41"/>
          <p:cNvGrpSpPr/>
          <p:nvPr/>
        </p:nvGrpSpPr>
        <p:grpSpPr>
          <a:xfrm>
            <a:off x="-6500" y="441425"/>
            <a:ext cx="9067800" cy="2140075"/>
            <a:chOff x="-6500" y="572700"/>
            <a:chExt cx="9067800" cy="2140075"/>
          </a:xfrm>
        </p:grpSpPr>
        <p:pic>
          <p:nvPicPr>
            <p:cNvPr id="287" name="Google Shape;287;p41"/>
            <p:cNvPicPr preferRelativeResize="0"/>
            <p:nvPr/>
          </p:nvPicPr>
          <p:blipFill>
            <a:blip r:embed="rId3">
              <a:alphaModFix/>
            </a:blip>
            <a:stretch>
              <a:fillRect/>
            </a:stretch>
          </p:blipFill>
          <p:spPr>
            <a:xfrm>
              <a:off x="69700" y="696679"/>
              <a:ext cx="8991600" cy="2016096"/>
            </a:xfrm>
            <a:prstGeom prst="rect">
              <a:avLst/>
            </a:prstGeom>
            <a:noFill/>
            <a:ln>
              <a:noFill/>
            </a:ln>
          </p:spPr>
        </p:pic>
        <p:sp>
          <p:nvSpPr>
            <p:cNvPr id="288" name="Google Shape;288;p41"/>
            <p:cNvSpPr txBox="1"/>
            <p:nvPr/>
          </p:nvSpPr>
          <p:spPr>
            <a:xfrm>
              <a:off x="-6500" y="572700"/>
              <a:ext cx="2310300" cy="4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NiFi</a:t>
              </a:r>
              <a:endParaRPr sz="1800" b="1">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Classic coarse-grain workflow </a:t>
              </a:r>
              <a:endParaRPr sz="1800" b="1">
                <a:latin typeface="Proxima Nova"/>
                <a:ea typeface="Proxima Nova"/>
                <a:cs typeface="Proxima Nova"/>
                <a:sym typeface="Proxima Nova"/>
              </a:endParaRPr>
            </a:p>
          </p:txBody>
        </p:sp>
      </p:grpSp>
      <p:grpSp>
        <p:nvGrpSpPr>
          <p:cNvPr id="289" name="Google Shape;289;p41"/>
          <p:cNvGrpSpPr/>
          <p:nvPr/>
        </p:nvGrpSpPr>
        <p:grpSpPr>
          <a:xfrm>
            <a:off x="7101650" y="2358357"/>
            <a:ext cx="2042350" cy="2785143"/>
            <a:chOff x="7000150" y="2387532"/>
            <a:chExt cx="2042350" cy="2785143"/>
          </a:xfrm>
        </p:grpSpPr>
        <p:pic>
          <p:nvPicPr>
            <p:cNvPr id="290" name="Google Shape;290;p41"/>
            <p:cNvPicPr preferRelativeResize="0"/>
            <p:nvPr/>
          </p:nvPicPr>
          <p:blipFill rotWithShape="1">
            <a:blip r:embed="rId4">
              <a:alphaModFix/>
            </a:blip>
            <a:srcRect l="6644" r="8060"/>
            <a:stretch/>
          </p:blipFill>
          <p:spPr>
            <a:xfrm>
              <a:off x="7000150" y="3118075"/>
              <a:ext cx="2042350" cy="2054600"/>
            </a:xfrm>
            <a:prstGeom prst="rect">
              <a:avLst/>
            </a:prstGeom>
            <a:noFill/>
            <a:ln>
              <a:noFill/>
            </a:ln>
          </p:spPr>
        </p:pic>
        <p:sp>
          <p:nvSpPr>
            <p:cNvPr id="291" name="Google Shape;291;p41"/>
            <p:cNvSpPr txBox="1"/>
            <p:nvPr/>
          </p:nvSpPr>
          <p:spPr>
            <a:xfrm>
              <a:off x="7295976" y="2387532"/>
              <a:ext cx="1682400" cy="572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Proxima Nova"/>
                  <a:ea typeface="Proxima Nova"/>
                  <a:cs typeface="Proxima Nova"/>
                  <a:sym typeface="Proxima Nova"/>
                </a:rPr>
                <a:t>K-means in Spark, Flink, Twister2</a:t>
              </a:r>
              <a:endParaRPr b="1" dirty="0">
                <a:latin typeface="Proxima Nova"/>
                <a:ea typeface="Proxima Nova"/>
                <a:cs typeface="Proxima Nova"/>
                <a:sym typeface="Proxima Nova"/>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222490" y="16624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Twister2 Logistics</a:t>
            </a:r>
            <a:endParaRPr b="1" dirty="0"/>
          </a:p>
        </p:txBody>
      </p:sp>
      <p:sp>
        <p:nvSpPr>
          <p:cNvPr id="297" name="Google Shape;297;p42"/>
          <p:cNvSpPr txBox="1">
            <a:spLocks noGrp="1"/>
          </p:cNvSpPr>
          <p:nvPr>
            <p:ph type="body" idx="1"/>
          </p:nvPr>
        </p:nvSpPr>
        <p:spPr>
          <a:xfrm>
            <a:off x="222490" y="738945"/>
            <a:ext cx="8520600" cy="3819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400" dirty="0"/>
              <a:t>Open Source - Apache Licence Version 2.0</a:t>
            </a:r>
            <a:endParaRPr sz="2400" dirty="0"/>
          </a:p>
          <a:p>
            <a:pPr marL="457200" lvl="0" indent="-355600" algn="l" rtl="0">
              <a:spcBef>
                <a:spcPts val="0"/>
              </a:spcBef>
              <a:spcAft>
                <a:spcPts val="0"/>
              </a:spcAft>
              <a:buSzPts val="2000"/>
              <a:buChar char="●"/>
            </a:pPr>
            <a:r>
              <a:rPr lang="en" sz="2400" dirty="0"/>
              <a:t>Github - </a:t>
            </a:r>
            <a:r>
              <a:rPr lang="en" sz="2400" u="sng" dirty="0">
                <a:solidFill>
                  <a:schemeClr val="hlink"/>
                </a:solidFill>
                <a:hlinkClick r:id="rId3"/>
              </a:rPr>
              <a:t>https://github.com/DSC-SPIDAL/twister2</a:t>
            </a:r>
            <a:endParaRPr sz="2400" dirty="0"/>
          </a:p>
          <a:p>
            <a:pPr marL="457200" lvl="0" indent="-355600" algn="l" rtl="0">
              <a:spcBef>
                <a:spcPts val="0"/>
              </a:spcBef>
              <a:spcAft>
                <a:spcPts val="0"/>
              </a:spcAft>
              <a:buSzPts val="2000"/>
              <a:buChar char="●"/>
            </a:pPr>
            <a:r>
              <a:rPr lang="en" sz="2400" dirty="0"/>
              <a:t>Documentation - </a:t>
            </a:r>
            <a:r>
              <a:rPr lang="en" sz="2400" u="sng" dirty="0">
                <a:solidFill>
                  <a:schemeClr val="hlink"/>
                </a:solidFill>
                <a:hlinkClick r:id="rId4"/>
              </a:rPr>
              <a:t>https://twister2.gitbook.io/twister2</a:t>
            </a:r>
            <a:r>
              <a:rPr lang="en" sz="2400" dirty="0"/>
              <a:t> with tutorial</a:t>
            </a:r>
            <a:endParaRPr sz="2400" dirty="0"/>
          </a:p>
          <a:p>
            <a:pPr marL="457200" lvl="0" indent="-355600" algn="l" rtl="0">
              <a:spcBef>
                <a:spcPts val="0"/>
              </a:spcBef>
              <a:spcAft>
                <a:spcPts val="0"/>
              </a:spcAft>
              <a:buSzPts val="2000"/>
              <a:buChar char="●"/>
            </a:pPr>
            <a:r>
              <a:rPr lang="en" sz="2400" dirty="0"/>
              <a:t>Developer Group - </a:t>
            </a:r>
            <a:r>
              <a:rPr lang="en" sz="2400" dirty="0">
                <a:solidFill>
                  <a:srgbClr val="24292E"/>
                </a:solidFill>
                <a:highlight>
                  <a:srgbClr val="FFFFFF"/>
                </a:highlight>
              </a:rPr>
              <a:t> </a:t>
            </a:r>
            <a:r>
              <a:rPr lang="en" sz="2400" u="sng" dirty="0">
                <a:solidFill>
                  <a:srgbClr val="0366D6"/>
                </a:solidFill>
                <a:highlight>
                  <a:srgbClr val="FFFFFF"/>
                </a:highlight>
                <a:hlinkClick r:id="rId5"/>
              </a:rPr>
              <a:t>twister2@googlegroups.com</a:t>
            </a:r>
            <a:r>
              <a:rPr lang="en" sz="2400" dirty="0"/>
              <a:t> – </a:t>
            </a:r>
            <a:r>
              <a:rPr lang="en-US" sz="2400" dirty="0"/>
              <a:t>India(1)</a:t>
            </a:r>
            <a:r>
              <a:rPr lang="en" sz="2400" dirty="0"/>
              <a:t> Sri Lanka(9) and Turkey(2)</a:t>
            </a:r>
            <a:endParaRPr sz="2400" dirty="0"/>
          </a:p>
          <a:p>
            <a:pPr marL="457200" lvl="0" indent="-355600" algn="l" rtl="0">
              <a:spcBef>
                <a:spcPts val="0"/>
              </a:spcBef>
              <a:spcAft>
                <a:spcPts val="0"/>
              </a:spcAft>
              <a:buSzPts val="2000"/>
              <a:buChar char="●"/>
            </a:pPr>
            <a:r>
              <a:rPr lang="en" sz="2400" dirty="0"/>
              <a:t>Started in the 4th Quarter of 2017; reversing previous philosophy which was to modify Hadoop, Spark, Heron; </a:t>
            </a:r>
            <a:endParaRPr sz="2400" dirty="0"/>
          </a:p>
          <a:p>
            <a:pPr marL="457200" lvl="0" indent="-355600" algn="l" rtl="0">
              <a:spcBef>
                <a:spcPts val="0"/>
              </a:spcBef>
              <a:spcAft>
                <a:spcPts val="0"/>
              </a:spcAft>
              <a:buSzPts val="2000"/>
              <a:buChar char="●"/>
            </a:pPr>
            <a:r>
              <a:rPr lang="en" sz="2400" dirty="0"/>
              <a:t>Bootstrapped using Heron code but that code now changed</a:t>
            </a:r>
            <a:endParaRPr sz="2400" dirty="0"/>
          </a:p>
          <a:p>
            <a:pPr marL="457200" lvl="0" indent="-355600" algn="l" rtl="0">
              <a:spcBef>
                <a:spcPts val="0"/>
              </a:spcBef>
              <a:spcAft>
                <a:spcPts val="0"/>
              </a:spcAft>
              <a:buSzPts val="2000"/>
              <a:buChar char="●"/>
            </a:pPr>
            <a:r>
              <a:rPr lang="en" sz="2400" dirty="0"/>
              <a:t>About 80000 Lines of Code (</a:t>
            </a:r>
            <a:r>
              <a:rPr lang="en-US" sz="2400" dirty="0"/>
              <a:t>plus 50,000 for </a:t>
            </a:r>
            <a:r>
              <a:rPr lang="en-US" sz="2400" dirty="0" err="1"/>
              <a:t>SPIDAL+Harp</a:t>
            </a:r>
            <a:r>
              <a:rPr lang="en-US" sz="2400" dirty="0"/>
              <a:t> </a:t>
            </a:r>
            <a:r>
              <a:rPr lang="en-US" sz="2400" dirty="0" err="1"/>
              <a:t>HPCforML</a:t>
            </a:r>
            <a:r>
              <a:rPr lang="en-US" sz="2400" dirty="0"/>
              <a:t>)</a:t>
            </a:r>
            <a:endParaRPr sz="2400" dirty="0"/>
          </a:p>
          <a:p>
            <a:pPr marL="914400" lvl="1" indent="-342900" algn="l" rtl="0">
              <a:spcBef>
                <a:spcPts val="0"/>
              </a:spcBef>
              <a:spcAft>
                <a:spcPts val="0"/>
              </a:spcAft>
              <a:buSzPts val="1800"/>
              <a:buChar char="○"/>
            </a:pPr>
            <a:r>
              <a:rPr lang="en" sz="2400" dirty="0"/>
              <a:t>Languages - Primarily Java with some Python</a:t>
            </a:r>
            <a:endParaRP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73E-095D-4D02-A0DB-ADA3FF7A0367}"/>
              </a:ext>
            </a:extLst>
          </p:cNvPr>
          <p:cNvSpPr>
            <a:spLocks noGrp="1"/>
          </p:cNvSpPr>
          <p:nvPr>
            <p:ph type="title"/>
          </p:nvPr>
        </p:nvSpPr>
        <p:spPr/>
        <p:txBody>
          <a:bodyPr/>
          <a:lstStyle/>
          <a:p>
            <a:r>
              <a:rPr lang="en-US" dirty="0"/>
              <a:t>Twister2 Team</a:t>
            </a:r>
          </a:p>
        </p:txBody>
      </p:sp>
      <p:sp>
        <p:nvSpPr>
          <p:cNvPr id="4" name="Slide Number Placeholder 3">
            <a:extLst>
              <a:ext uri="{FF2B5EF4-FFF2-40B4-BE49-F238E27FC236}">
                <a16:creationId xmlns:a16="http://schemas.microsoft.com/office/drawing/2014/main" id="{B4CD7DA5-0218-4744-B8F5-BCA2CBCD36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1026" name="Picture 2" descr="https://lh4.googleusercontent.com/HHKkppCiwSUIGjf5q_ZqZzV-dNyj8gl2oWaUDaSRLoZGnQ0dC4Rd7CStOPCjAnmBYwXifm9XT3mEbx8IIW1H_tF9U-EJ_M1966Q9winT8_GZCUbyjTWYgHPaPnV8J4xCNmQe0N5hJiM">
            <a:extLst>
              <a:ext uri="{FF2B5EF4-FFF2-40B4-BE49-F238E27FC236}">
                <a16:creationId xmlns:a16="http://schemas.microsoft.com/office/drawing/2014/main" id="{AA99C467-AFDB-4A41-BA8C-935913F2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6" y="1193257"/>
            <a:ext cx="1019318" cy="1716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nRXhBCN7WEMTrjwAdFpU1DceKKTQV7X_JTfx1n6z8IoUyDQaq_MKvBR3LVksW9-uCLjIeufqs0Fg4J41iqGgeEAuvYvPBvKQiqMB_Ki2GacIpre4GWESrBO5axLLvz_9NedsWCTr3OI">
            <a:extLst>
              <a:ext uri="{FF2B5EF4-FFF2-40B4-BE49-F238E27FC236}">
                <a16:creationId xmlns:a16="http://schemas.microsoft.com/office/drawing/2014/main" id="{6385D30B-83BC-4D88-9230-010BBBAB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632" y="1083574"/>
            <a:ext cx="149066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lVKbzWJ_QeUsiLaVr6vRNj15u1Y3pfB-kCuAQHyLuDKvlctX33DOEOA5rgVSp8rDGelUQ_KluQ6eZZzGcMj2xTCsuGzsXzli3sI09YtTgkgRTGBLCOUCUgtHnVVFOjKABisJGa2CvFU">
            <a:extLst>
              <a:ext uri="{FF2B5EF4-FFF2-40B4-BE49-F238E27FC236}">
                <a16:creationId xmlns:a16="http://schemas.microsoft.com/office/drawing/2014/main" id="{B0438ECE-D174-4A3D-9133-94D3F2B14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12" y="3172521"/>
            <a:ext cx="1350227" cy="1350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39wjUiaWT5Zg833U9AP47IbGbo_pUoC63v0hitI3-T2wvRFwEFekw3xXRj2WZgffMPAEntK9PL1RnjmwX0UHtnUAaTQPGwuzyZZ3eE2tnubXpYccFrIxlPyO_3TqZ52RCxEWjLmmrdY">
            <a:extLst>
              <a:ext uri="{FF2B5EF4-FFF2-40B4-BE49-F238E27FC236}">
                <a16:creationId xmlns:a16="http://schemas.microsoft.com/office/drawing/2014/main" id="{9D94B43D-4925-4F2A-8806-0F8D8DF80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091" y="3172521"/>
            <a:ext cx="1637371" cy="16373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4z7DXZsGm-fuINbSX_oI2iM3EvtPJMORTg-lKhUw1nDcOx16HF39ymv_cUGJReOnRCN8fjWLRtJmQKdufZLUj_0-siBKcgsqkA89x4GAP3iryvAiUkBOynclTN8DNFcItdoQu6rJ-2Y">
            <a:extLst>
              <a:ext uri="{FF2B5EF4-FFF2-40B4-BE49-F238E27FC236}">
                <a16:creationId xmlns:a16="http://schemas.microsoft.com/office/drawing/2014/main" id="{8CC19BB1-137C-4B47-B6EA-3C7E825E1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541" y="342947"/>
            <a:ext cx="1481253" cy="148125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3.googleusercontent.com/QLpdvGIIeqOVX4BcPL-rypDTyKD8TaeL4gigCts63Q09Ia9fSZKtjFFRlzqu6PwPgVtBQNJ7VWE5e75LVvWILKOLpcYJAKU9scDSZceAnUZmpTM_qWbGOapYuysq4LiYa9RySobb9nE">
            <a:extLst>
              <a:ext uri="{FF2B5EF4-FFF2-40B4-BE49-F238E27FC236}">
                <a16:creationId xmlns:a16="http://schemas.microsoft.com/office/drawing/2014/main" id="{84EC07C2-D370-4AE1-9706-4E4DE55343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2" r="25973" b="20336"/>
          <a:stretch/>
        </p:blipFill>
        <p:spPr bwMode="auto">
          <a:xfrm>
            <a:off x="4255122" y="1982268"/>
            <a:ext cx="1481254" cy="158054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4.googleusercontent.com/CPQQ_f__rGTf8lFFSSABKDEW0RlT_iXHGKSYVY459LQ6nt-gK2wFafoZbGsBzuEjTIGE3ReSlYnfzdHHBuTsr_rcYynR4qf176pLlnvH2rhA4hlrJqwK6ZiqSyvu09hDK-L0ozXhfsc">
            <a:extLst>
              <a:ext uri="{FF2B5EF4-FFF2-40B4-BE49-F238E27FC236}">
                <a16:creationId xmlns:a16="http://schemas.microsoft.com/office/drawing/2014/main" id="{EAD4E85D-F0AC-4198-836E-5E062A4E73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2410" y="3798123"/>
            <a:ext cx="1678259" cy="125869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4.googleusercontent.com/IAbC8YbkAxnHNRAZGNV_BdLUOHSkkNaYS6GztzfRdgtEnt0DGWwZX69WvcPFdjFW8ItywTDke0AcdBAe3_1WUGIahx-GMd5TCPUWLG80ZsYfIt3UOso5zGTndq6DpkEP93laTyn_dGE">
            <a:extLst>
              <a:ext uri="{FF2B5EF4-FFF2-40B4-BE49-F238E27FC236}">
                <a16:creationId xmlns:a16="http://schemas.microsoft.com/office/drawing/2014/main" id="{90AEF22C-A0A5-4CA2-A5D0-F0943C8B7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7622" y="1581916"/>
            <a:ext cx="1490662" cy="149066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qORgbhp-js10jUONJl0Cxx7M0TIMBfvAVDNc8ShjVPWnkrgKKIg-p0dXh_ItCSg6O0auvcciFp5-t6Dc_PwQlf9BT7-nkmn7iKojTilptxqbecf_UXh3Bc_30HkgS3eOhttkl_t-47Y">
            <a:extLst>
              <a:ext uri="{FF2B5EF4-FFF2-40B4-BE49-F238E27FC236}">
                <a16:creationId xmlns:a16="http://schemas.microsoft.com/office/drawing/2014/main" id="{0446B0CB-33D9-4A23-AFD9-33D65B32B6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2406" y="3217222"/>
            <a:ext cx="1481253" cy="1481253"/>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lh3.googleusercontent.com/U0XLyGgnJbGKaubXigY06zjrQZe5D9cesD9deyZdX28dQ_LQ4R8hfQ7787h8orl5rbUX3Nh0WpLm_Y4-24FGBKrYEXz1VHji-ui9k4eYzwlU6jFIcG-VFrYvqB44fyI4usc7vuGe36Q">
            <a:extLst>
              <a:ext uri="{FF2B5EF4-FFF2-40B4-BE49-F238E27FC236}">
                <a16:creationId xmlns:a16="http://schemas.microsoft.com/office/drawing/2014/main" id="{1B49C0E5-4E51-49EB-9A1E-FAA22B9456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8953" y="3640873"/>
            <a:ext cx="1361582" cy="136158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lh3.googleusercontent.com/cNao2-JIwh9KHw9lLcaNNL9pZkpAjnXfU0ZzvEkt-qzpYo4xPnuhHNkstidXbnKGupojEgyw3RpqRFerMUEytnh9GqEQpXWlOpV7auK-3w8AdjARWWi2qoxhTRI19ETX9OCgvn7Oz8A">
            <a:extLst>
              <a:ext uri="{FF2B5EF4-FFF2-40B4-BE49-F238E27FC236}">
                <a16:creationId xmlns:a16="http://schemas.microsoft.com/office/drawing/2014/main" id="{1E7CAC09-777B-447C-8D79-130C10C2DD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3023" y="2051630"/>
            <a:ext cx="1369277" cy="1369277"/>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lh5.googleusercontent.com/NqXTfp0CsAWVeRiZEsC2kLHaVFzOl_J-AwhwORRI2azn8WBmvmwNexIFbiQOXidp2k1hV3jMggzjA6fa2YQm1bx2_c2lXBmvfq4Gzbb0jY8nsor9hmcjl0WmO69aR77yvxZKY6MkCOs">
            <a:extLst>
              <a:ext uri="{FF2B5EF4-FFF2-40B4-BE49-F238E27FC236}">
                <a16:creationId xmlns:a16="http://schemas.microsoft.com/office/drawing/2014/main" id="{993F4BBC-92DB-4A8B-A7E5-6C1AC29B39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1068" y="114034"/>
            <a:ext cx="1424824" cy="135022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lh6.googleusercontent.com/JelQE0VDuRiyehzobE0067uoE2485BjzcfQ0JUfrPlOaKkYVLzCwGreDY5iTM-3UKaag10jmunIxaLQXKFKEH2Gd8lZL3dMxzfT_sgkqeoKUNdt-OWg7RNLN-7tqzgu4pWLnxq11BQs">
            <a:extLst>
              <a:ext uri="{FF2B5EF4-FFF2-40B4-BE49-F238E27FC236}">
                <a16:creationId xmlns:a16="http://schemas.microsoft.com/office/drawing/2014/main" id="{C67D95B5-7D81-49A5-A37B-0EEEBB0403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659" y="132749"/>
            <a:ext cx="1277746" cy="170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6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Big Data APIs</a:t>
            </a:r>
            <a:endParaRPr b="1"/>
          </a:p>
        </p:txBody>
      </p:sp>
      <p:pic>
        <p:nvPicPr>
          <p:cNvPr id="303" name="Google Shape;303;p43"/>
          <p:cNvPicPr preferRelativeResize="0"/>
          <p:nvPr/>
        </p:nvPicPr>
        <p:blipFill>
          <a:blip r:embed="rId3">
            <a:alphaModFix/>
          </a:blip>
          <a:stretch>
            <a:fillRect/>
          </a:stretch>
        </p:blipFill>
        <p:spPr>
          <a:xfrm>
            <a:off x="456200" y="1420625"/>
            <a:ext cx="4182476" cy="1221375"/>
          </a:xfrm>
          <a:prstGeom prst="rect">
            <a:avLst/>
          </a:prstGeom>
          <a:noFill/>
          <a:ln>
            <a:noFill/>
          </a:ln>
        </p:spPr>
      </p:pic>
      <p:sp>
        <p:nvSpPr>
          <p:cNvPr id="304" name="Google Shape;304;p43"/>
          <p:cNvSpPr txBox="1"/>
          <p:nvPr/>
        </p:nvSpPr>
        <p:spPr>
          <a:xfrm>
            <a:off x="474250" y="1091613"/>
            <a:ext cx="2322300" cy="1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Started with Map-Reduce</a:t>
            </a:r>
            <a:endParaRPr/>
          </a:p>
        </p:txBody>
      </p:sp>
      <p:sp>
        <p:nvSpPr>
          <p:cNvPr id="305" name="Google Shape;305;p43"/>
          <p:cNvSpPr txBox="1"/>
          <p:nvPr/>
        </p:nvSpPr>
        <p:spPr>
          <a:xfrm>
            <a:off x="284700" y="2712550"/>
            <a:ext cx="42726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Task Graph with computations on data in nodes</a:t>
            </a:r>
            <a:endParaRPr/>
          </a:p>
        </p:txBody>
      </p:sp>
      <p:sp>
        <p:nvSpPr>
          <p:cNvPr id="306" name="Google Shape;306;p43"/>
          <p:cNvSpPr txBox="1"/>
          <p:nvPr/>
        </p:nvSpPr>
        <p:spPr>
          <a:xfrm>
            <a:off x="4809125" y="1182750"/>
            <a:ext cx="39867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Different Data APIs in community </a:t>
            </a:r>
            <a:endParaRPr sz="1800"/>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Data transformation APIs </a:t>
            </a:r>
            <a:endParaRPr/>
          </a:p>
          <a:p>
            <a:pPr marL="914400" lvl="1" indent="-317500" algn="l" rtl="0">
              <a:spcBef>
                <a:spcPts val="0"/>
              </a:spcBef>
              <a:spcAft>
                <a:spcPts val="0"/>
              </a:spcAft>
              <a:buSzPts val="1400"/>
              <a:buChar char="○"/>
            </a:pPr>
            <a:r>
              <a:rPr lang="en"/>
              <a:t>Apache Crunch PCollections</a:t>
            </a:r>
            <a:endParaRPr/>
          </a:p>
          <a:p>
            <a:pPr marL="914400" lvl="1" indent="-317500" algn="l" rtl="0">
              <a:spcBef>
                <a:spcPts val="0"/>
              </a:spcBef>
              <a:spcAft>
                <a:spcPts val="0"/>
              </a:spcAft>
              <a:buSzPts val="1400"/>
              <a:buChar char="○"/>
            </a:pPr>
            <a:r>
              <a:rPr lang="en"/>
              <a:t>Apache Spark RDD</a:t>
            </a:r>
            <a:endParaRPr/>
          </a:p>
          <a:p>
            <a:pPr marL="914400" lvl="1" indent="-317500" algn="l" rtl="0">
              <a:spcBef>
                <a:spcPts val="0"/>
              </a:spcBef>
              <a:spcAft>
                <a:spcPts val="0"/>
              </a:spcAft>
              <a:buSzPts val="1400"/>
              <a:buChar char="○"/>
            </a:pPr>
            <a:r>
              <a:rPr lang="en"/>
              <a:t>Apache Flink DataSet</a:t>
            </a:r>
            <a:endParaRPr/>
          </a:p>
          <a:p>
            <a:pPr marL="914400" lvl="1" indent="-317500" algn="l" rtl="0">
              <a:spcBef>
                <a:spcPts val="0"/>
              </a:spcBef>
              <a:spcAft>
                <a:spcPts val="0"/>
              </a:spcAft>
              <a:buSzPts val="1400"/>
              <a:buChar char="○"/>
            </a:pPr>
            <a:r>
              <a:rPr lang="en"/>
              <a:t>Apache Beam PCollections</a:t>
            </a:r>
            <a:endParaRPr/>
          </a:p>
          <a:p>
            <a:pPr marL="914400" lvl="1" indent="-317500" algn="l" rtl="0">
              <a:spcBef>
                <a:spcPts val="0"/>
              </a:spcBef>
              <a:spcAft>
                <a:spcPts val="0"/>
              </a:spcAft>
              <a:buSzPts val="1400"/>
              <a:buChar char="○"/>
            </a:pPr>
            <a:r>
              <a:rPr lang="en"/>
              <a:t>Apache Storm Streamlets</a:t>
            </a:r>
            <a:endParaRPr/>
          </a:p>
          <a:p>
            <a:pPr marL="457200" lvl="0" indent="-317500" algn="l" rtl="0">
              <a:spcBef>
                <a:spcPts val="0"/>
              </a:spcBef>
              <a:spcAft>
                <a:spcPts val="0"/>
              </a:spcAft>
              <a:buSzPts val="1400"/>
              <a:buChar char="●"/>
            </a:pPr>
            <a:r>
              <a:rPr lang="en"/>
              <a:t>Apache Storm Task Graph</a:t>
            </a:r>
            <a:endParaRPr/>
          </a:p>
          <a:p>
            <a:pPr marL="457200" lvl="0" indent="-317500" algn="l" rtl="0">
              <a:spcBef>
                <a:spcPts val="0"/>
              </a:spcBef>
              <a:spcAft>
                <a:spcPts val="0"/>
              </a:spcAft>
              <a:buSzPts val="1400"/>
              <a:buChar char="●"/>
            </a:pPr>
            <a:r>
              <a:rPr lang="en"/>
              <a:t>SQL based APIs</a:t>
            </a:r>
            <a:endParaRPr/>
          </a:p>
        </p:txBody>
      </p:sp>
      <p:sp>
        <p:nvSpPr>
          <p:cNvPr id="307" name="Google Shape;307;p43"/>
          <p:cNvSpPr txBox="1"/>
          <p:nvPr/>
        </p:nvSpPr>
        <p:spPr>
          <a:xfrm>
            <a:off x="2712550" y="3854825"/>
            <a:ext cx="1665600" cy="1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43"/>
          <p:cNvSpPr txBox="1"/>
          <p:nvPr/>
        </p:nvSpPr>
        <p:spPr>
          <a:xfrm>
            <a:off x="393750" y="3987850"/>
            <a:ext cx="7364700" cy="518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High-level Data API hides communication and decomposition from the user</a:t>
            </a:r>
            <a:endParaRPr/>
          </a:p>
          <a:p>
            <a:pPr marL="457200" lvl="0" indent="-317500" algn="l" rtl="0">
              <a:spcBef>
                <a:spcPts val="0"/>
              </a:spcBef>
              <a:spcAft>
                <a:spcPts val="0"/>
              </a:spcAft>
              <a:buSzPts val="1400"/>
              <a:buChar char="●"/>
            </a:pPr>
            <a:r>
              <a:rPr lang="en"/>
              <a:t>Lower-level messaging and Task API’s offer harder to use more powerful capabilities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65075" y="-81300"/>
            <a:ext cx="9078900" cy="730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3200"/>
              <a:t>GAIMSC Programming Environment Components I</a:t>
            </a:r>
            <a:endParaRPr sz="3200"/>
          </a:p>
        </p:txBody>
      </p:sp>
      <p:graphicFrame>
        <p:nvGraphicFramePr>
          <p:cNvPr id="390" name="Google Shape;390;p50"/>
          <p:cNvGraphicFramePr/>
          <p:nvPr/>
        </p:nvGraphicFramePr>
        <p:xfrm>
          <a:off x="0" y="527335"/>
          <a:ext cx="9078925" cy="4520325"/>
        </p:xfrm>
        <a:graphic>
          <a:graphicData uri="http://schemas.openxmlformats.org/drawingml/2006/table">
            <a:tbl>
              <a:tblPr>
                <a:noFill/>
                <a:tableStyleId>{A2AFF31A-1A42-4B28-B49B-E0B0C160BC00}</a:tableStyleId>
              </a:tblPr>
              <a:tblGrid>
                <a:gridCol w="1502575">
                  <a:extLst>
                    <a:ext uri="{9D8B030D-6E8A-4147-A177-3AD203B41FA5}">
                      <a16:colId xmlns:a16="http://schemas.microsoft.com/office/drawing/2014/main" val="20000"/>
                    </a:ext>
                  </a:extLst>
                </a:gridCol>
                <a:gridCol w="1634100">
                  <a:extLst>
                    <a:ext uri="{9D8B030D-6E8A-4147-A177-3AD203B41FA5}">
                      <a16:colId xmlns:a16="http://schemas.microsoft.com/office/drawing/2014/main" val="20001"/>
                    </a:ext>
                  </a:extLst>
                </a:gridCol>
                <a:gridCol w="3202275">
                  <a:extLst>
                    <a:ext uri="{9D8B030D-6E8A-4147-A177-3AD203B41FA5}">
                      <a16:colId xmlns:a16="http://schemas.microsoft.com/office/drawing/2014/main" val="20002"/>
                    </a:ext>
                  </a:extLst>
                </a:gridCol>
                <a:gridCol w="2739975">
                  <a:extLst>
                    <a:ext uri="{9D8B030D-6E8A-4147-A177-3AD203B41FA5}">
                      <a16:colId xmlns:a16="http://schemas.microsoft.com/office/drawing/2014/main" val="20003"/>
                    </a:ext>
                  </a:extLst>
                </a:gridCol>
              </a:tblGrid>
              <a:tr h="295350">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Area</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Component</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Implementation</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Comments: User API</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4600">
                <a:tc rowSpan="3">
                  <a:txBody>
                    <a:bodyPr/>
                    <a:lstStyle/>
                    <a:p>
                      <a:pPr marL="0" marR="0" lvl="0" indent="0" algn="l" rtl="0">
                        <a:spcBef>
                          <a:spcPts val="0"/>
                        </a:spcBef>
                        <a:spcAft>
                          <a:spcPts val="0"/>
                        </a:spcAft>
                        <a:buNone/>
                      </a:pPr>
                      <a:r>
                        <a:rPr lang="en" sz="1400" b="1" u="none" strike="noStrike" cap="none">
                          <a:latin typeface="Arial"/>
                          <a:ea typeface="Arial"/>
                          <a:cs typeface="Arial"/>
                          <a:sym typeface="Arial"/>
                        </a:rPr>
                        <a:t>Architecture Specification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Coordination Points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300" u="none" strike="noStrike" cap="none">
                          <a:latin typeface="Arial"/>
                          <a:ea typeface="Arial"/>
                          <a:cs typeface="Arial"/>
                          <a:sym typeface="Arial"/>
                        </a:rPr>
                        <a:t>State and Configuration Management; Program, Data and Message Level</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cap="none">
                          <a:solidFill>
                            <a:srgbClr val="000000"/>
                          </a:solidFill>
                          <a:latin typeface="Arial"/>
                          <a:ea typeface="Arial"/>
                          <a:cs typeface="Arial"/>
                          <a:sym typeface="Arial"/>
                        </a:rPr>
                        <a:t>Change execution mode; save and reset state</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8510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Execution Semantics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Mapping of Resources to Bolts/Maps in Containers, Processes, Threads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Different systems make different choices - why?</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275">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Parallel Computing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Spark Flink Hadoop Pregel MPI modes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Owner Computes Rule</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5175">
                <a:tc>
                  <a:txBody>
                    <a:bodyPr/>
                    <a:lstStyle/>
                    <a:p>
                      <a:pPr marL="0" marR="0" lvl="0" indent="0" algn="l" rtl="0">
                        <a:spcBef>
                          <a:spcPts val="0"/>
                        </a:spcBef>
                        <a:spcAft>
                          <a:spcPts val="0"/>
                        </a:spcAft>
                        <a:buNone/>
                      </a:pPr>
                      <a:r>
                        <a:rPr lang="en" sz="1400" b="1" u="none" strike="noStrike" cap="none">
                          <a:latin typeface="Arial"/>
                          <a:ea typeface="Arial"/>
                          <a:cs typeface="Arial"/>
                          <a:sym typeface="Arial"/>
                        </a:rPr>
                        <a:t>Job Submission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(Dynamic/Static) Resource Allocation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Plugins for Slurm, Yarn, Mesos, Marathon, Aurora</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Client API (e.g. Python) for Job Management</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1250">
                <a:tc rowSpan="6">
                  <a:txBody>
                    <a:bodyPr/>
                    <a:lstStyle/>
                    <a:p>
                      <a:pPr marL="0" marR="0" lvl="0" indent="0" algn="l" rtl="0">
                        <a:spcBef>
                          <a:spcPts val="0"/>
                        </a:spcBef>
                        <a:spcAft>
                          <a:spcPts val="0"/>
                        </a:spcAft>
                        <a:buNone/>
                      </a:pPr>
                      <a:r>
                        <a:rPr lang="en" sz="1400" b="1" i="0" u="none" strike="noStrike" cap="none">
                          <a:solidFill>
                            <a:srgbClr val="000000"/>
                          </a:solidFill>
                          <a:latin typeface="Arial"/>
                          <a:ea typeface="Arial"/>
                          <a:cs typeface="Arial"/>
                          <a:sym typeface="Arial"/>
                        </a:rPr>
                        <a:t>Task System</a:t>
                      </a:r>
                      <a:endParaRPr sz="1400" b="1"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migration</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Monitoring of tasks and migrating tasks for better resource utilization </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6">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Task-based programming with Dynamic or Static Graph API; </a:t>
                      </a:r>
                      <a:endParaRPr sz="1100"/>
                    </a:p>
                    <a:p>
                      <a:pPr marL="0" marR="0" lvl="0" indent="0" algn="l" rtl="0">
                        <a:spcBef>
                          <a:spcPts val="0"/>
                        </a:spcBef>
                        <a:spcAft>
                          <a:spcPts val="0"/>
                        </a:spcAft>
                        <a:buNone/>
                      </a:pPr>
                      <a:endParaRPr sz="1400" u="none" strike="noStrike" cap="none">
                        <a:latin typeface="Arial"/>
                        <a:ea typeface="Arial"/>
                        <a:cs typeface="Arial"/>
                        <a:sym typeface="Arial"/>
                      </a:endParaRPr>
                    </a:p>
                    <a:p>
                      <a:pPr marL="0" marR="0" lvl="0" indent="0" algn="l" rtl="0">
                        <a:spcBef>
                          <a:spcPts val="0"/>
                        </a:spcBef>
                        <a:spcAft>
                          <a:spcPts val="0"/>
                        </a:spcAft>
                        <a:buNone/>
                      </a:pPr>
                      <a:r>
                        <a:rPr lang="en" sz="1400" u="none" strike="noStrike" cap="none">
                          <a:latin typeface="Arial"/>
                          <a:ea typeface="Arial"/>
                          <a:cs typeface="Arial"/>
                          <a:sym typeface="Arial"/>
                        </a:rPr>
                        <a:t>FaaS API; </a:t>
                      </a:r>
                      <a:endParaRPr sz="1100"/>
                    </a:p>
                    <a:p>
                      <a:pPr marL="0" marR="0" lvl="0" indent="0" algn="l" rtl="0">
                        <a:spcBef>
                          <a:spcPts val="0"/>
                        </a:spcBef>
                        <a:spcAft>
                          <a:spcPts val="0"/>
                        </a:spcAft>
                        <a:buNone/>
                      </a:pPr>
                      <a:endParaRPr sz="1400" u="none" strike="noStrike" cap="none">
                        <a:latin typeface="Arial"/>
                        <a:ea typeface="Arial"/>
                        <a:cs typeface="Arial"/>
                        <a:sym typeface="Arial"/>
                      </a:endParaRPr>
                    </a:p>
                    <a:p>
                      <a:pPr marL="0" marR="0" lvl="0" indent="0" algn="l" rtl="0">
                        <a:spcBef>
                          <a:spcPts val="0"/>
                        </a:spcBef>
                        <a:spcAft>
                          <a:spcPts val="0"/>
                        </a:spcAft>
                        <a:buNone/>
                      </a:pPr>
                      <a:r>
                        <a:rPr lang="en" sz="1400" u="none" strike="noStrike" cap="none">
                          <a:latin typeface="Arial"/>
                          <a:ea typeface="Arial"/>
                          <a:cs typeface="Arial"/>
                          <a:sym typeface="Arial"/>
                        </a:rPr>
                        <a:t>Support accelerators (CUDA,FPGA, KNL)</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9900">
                <a:tc vMerge="1">
                  <a:txBody>
                    <a:bodyPr/>
                    <a:lstStyle/>
                    <a:p>
                      <a:endParaRPr lang="en-US"/>
                    </a:p>
                  </a:txBody>
                  <a:tcPr/>
                </a:tc>
                <a:tc>
                  <a:txBody>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Elasticity</a:t>
                      </a:r>
                      <a:endParaRPr sz="1400" u="none" strike="noStrike" cap="none">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OpenWhisk</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6"/>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Streaming and FaaS Events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Heron, OpenWhisk, Kafka/RabbitMQ</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7"/>
                  </a:ext>
                </a:extLst>
              </a:tr>
              <a:tr h="2315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Execution </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Process, Threads, Queues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8"/>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Scheduling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200" u="none" strike="noStrike" cap="none">
                          <a:latin typeface="Arial"/>
                          <a:ea typeface="Arial"/>
                          <a:cs typeface="Arial"/>
                          <a:sym typeface="Arial"/>
                        </a:rPr>
                        <a:t>Dynamic Scheduling, Static Scheduling,</a:t>
                      </a:r>
                      <a:endParaRPr sz="1100"/>
                    </a:p>
                    <a:p>
                      <a:pPr marL="0" marR="0" lvl="0" indent="0" algn="l" rtl="0">
                        <a:spcBef>
                          <a:spcPts val="0"/>
                        </a:spcBef>
                        <a:spcAft>
                          <a:spcPts val="0"/>
                        </a:spcAft>
                        <a:buNone/>
                      </a:pPr>
                      <a:r>
                        <a:rPr lang="en" sz="1200" u="none" strike="noStrike" cap="none">
                          <a:latin typeface="Arial"/>
                          <a:ea typeface="Arial"/>
                          <a:cs typeface="Arial"/>
                          <a:sym typeface="Arial"/>
                        </a:rPr>
                        <a:t>Pluggable Scheduling Algorithms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9"/>
                  </a:ext>
                </a:extLst>
              </a:tr>
              <a:tr h="421250">
                <a:tc vMerge="1">
                  <a:txBody>
                    <a:bodyPr/>
                    <a:lstStyle/>
                    <a:p>
                      <a:endParaRPr lang="en-US"/>
                    </a:p>
                  </a:txBody>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Task Graph</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latin typeface="Arial"/>
                          <a:ea typeface="Arial"/>
                          <a:cs typeface="Arial"/>
                          <a:sym typeface="Arial"/>
                        </a:rPr>
                        <a:t>Static Graph, Dynamic Graph Generation</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391" name="Google Shape;391;p50"/>
          <p:cNvSpPr/>
          <p:nvPr/>
        </p:nvSpPr>
        <p:spPr>
          <a:xfrm>
            <a:off x="4170760" y="1198960"/>
            <a:ext cx="9144000" cy="342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92" name="Google Shape;392;p5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39</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0DEB86D8-0259-41A7-9DAF-C6E2E01528B9}"/>
              </a:ext>
            </a:extLst>
          </p:cNvPr>
          <p:cNvSpPr>
            <a:spLocks noGrp="1"/>
          </p:cNvSpPr>
          <p:nvPr>
            <p:ph type="dt" idx="10"/>
          </p:nvPr>
        </p:nvSpPr>
        <p:spPr/>
        <p:txBody>
          <a:bodyPr/>
          <a:lstStyle/>
          <a:p>
            <a:r>
              <a:rPr lang="en-US"/>
              <a:t>2/13/2019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aa</a:t>
            </a:r>
            <a:endParaRPr sz="1100"/>
          </a:p>
        </p:txBody>
      </p:sp>
      <p:sp>
        <p:nvSpPr>
          <p:cNvPr id="135" name="Google Shape;135;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en" sz="1100"/>
              <a:t>aa</a:t>
            </a:r>
            <a:endParaRPr sz="1100"/>
          </a:p>
        </p:txBody>
      </p:sp>
      <p:sp>
        <p:nvSpPr>
          <p:cNvPr id="136" name="Google Shape;136;p26"/>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4</a:t>
            </a:fld>
            <a:endParaRPr sz="1100">
              <a:solidFill>
                <a:srgbClr val="888888"/>
              </a:solidFill>
            </a:endParaRPr>
          </a:p>
        </p:txBody>
      </p:sp>
      <p:sp>
        <p:nvSpPr>
          <p:cNvPr id="137" name="Google Shape;137;p26"/>
          <p:cNvSpPr/>
          <p:nvPr/>
        </p:nvSpPr>
        <p:spPr>
          <a:xfrm>
            <a:off x="3120602" y="4821618"/>
            <a:ext cx="553526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a:solidFill>
                  <a:schemeClr val="hlink"/>
                </a:solidFill>
                <a:latin typeface="Calibri"/>
                <a:ea typeface="Calibri"/>
                <a:cs typeface="Calibri"/>
                <a:sym typeface="Calibri"/>
                <a:hlinkClick r:id="rId3"/>
              </a:rPr>
              <a:t>https://www.microsoft.com/en-us/research/event/faculty-summit-2018/</a:t>
            </a:r>
            <a:endParaRPr sz="1400">
              <a:solidFill>
                <a:schemeClr val="dk1"/>
              </a:solidFill>
              <a:latin typeface="Calibri"/>
              <a:ea typeface="Calibri"/>
              <a:cs typeface="Calibri"/>
              <a:sym typeface="Calibri"/>
            </a:endParaRPr>
          </a:p>
        </p:txBody>
      </p:sp>
      <p:grpSp>
        <p:nvGrpSpPr>
          <p:cNvPr id="138" name="Google Shape;138;p26"/>
          <p:cNvGrpSpPr/>
          <p:nvPr/>
        </p:nvGrpSpPr>
        <p:grpSpPr>
          <a:xfrm>
            <a:off x="118853" y="91678"/>
            <a:ext cx="8822531" cy="4661021"/>
            <a:chOff x="214312" y="295643"/>
            <a:chExt cx="11763375" cy="6214694"/>
          </a:xfrm>
        </p:grpSpPr>
        <p:pic>
          <p:nvPicPr>
            <p:cNvPr id="139" name="Google Shape;139;p26"/>
            <p:cNvPicPr preferRelativeResize="0"/>
            <p:nvPr/>
          </p:nvPicPr>
          <p:blipFill rotWithShape="1">
            <a:blip r:embed="rId4">
              <a:alphaModFix/>
            </a:blip>
            <a:srcRect/>
            <a:stretch/>
          </p:blipFill>
          <p:spPr>
            <a:xfrm>
              <a:off x="214312" y="347662"/>
              <a:ext cx="11763375" cy="6162675"/>
            </a:xfrm>
            <a:prstGeom prst="rect">
              <a:avLst/>
            </a:prstGeom>
            <a:noFill/>
            <a:ln>
              <a:noFill/>
            </a:ln>
          </p:spPr>
        </p:pic>
        <p:sp>
          <p:nvSpPr>
            <p:cNvPr id="140" name="Google Shape;140;p26"/>
            <p:cNvSpPr txBox="1"/>
            <p:nvPr/>
          </p:nvSpPr>
          <p:spPr>
            <a:xfrm>
              <a:off x="214312" y="295643"/>
              <a:ext cx="2482667" cy="52322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dirty="0">
                  <a:solidFill>
                    <a:schemeClr val="lt1"/>
                  </a:solidFill>
                  <a:latin typeface="Calibri"/>
                  <a:ea typeface="Calibri"/>
                  <a:cs typeface="Calibri"/>
                  <a:sym typeface="Calibri"/>
                </a:rPr>
                <a:t>From Microsoft</a:t>
              </a:r>
              <a:endParaRPr sz="1100" dirty="0"/>
            </a:p>
          </p:txBody>
        </p:sp>
      </p:grpSp>
      <p:sp>
        <p:nvSpPr>
          <p:cNvPr id="2" name="Date Placeholder 1">
            <a:extLst>
              <a:ext uri="{FF2B5EF4-FFF2-40B4-BE49-F238E27FC236}">
                <a16:creationId xmlns:a16="http://schemas.microsoft.com/office/drawing/2014/main" id="{AFDD0726-3CC8-4CC9-9F29-B8795CC2328F}"/>
              </a:ext>
            </a:extLst>
          </p:cNvPr>
          <p:cNvSpPr>
            <a:spLocks noGrp="1"/>
          </p:cNvSpPr>
          <p:nvPr>
            <p:ph type="dt" idx="10"/>
          </p:nvPr>
        </p:nvSpPr>
        <p:spPr/>
        <p:txBody>
          <a:bodyPr/>
          <a:lstStyle/>
          <a:p>
            <a:r>
              <a:rPr lang="en-US"/>
              <a:t>2/13/2019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xfrm>
            <a:off x="622525" y="-81302"/>
            <a:ext cx="8521474" cy="674426"/>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a:t>GAIMSC Programming Environment Components II</a:t>
            </a:r>
            <a:endParaRPr sz="1100"/>
          </a:p>
        </p:txBody>
      </p:sp>
      <p:graphicFrame>
        <p:nvGraphicFramePr>
          <p:cNvPr id="398" name="Google Shape;398;p51"/>
          <p:cNvGraphicFramePr/>
          <p:nvPr>
            <p:extLst>
              <p:ext uri="{D42A27DB-BD31-4B8C-83A1-F6EECF244321}">
                <p14:modId xmlns:p14="http://schemas.microsoft.com/office/powerpoint/2010/main" val="2692738330"/>
              </p:ext>
            </p:extLst>
          </p:nvPr>
        </p:nvGraphicFramePr>
        <p:xfrm>
          <a:off x="25" y="406875"/>
          <a:ext cx="9143975" cy="4995840"/>
        </p:xfrm>
        <a:graphic>
          <a:graphicData uri="http://schemas.openxmlformats.org/drawingml/2006/table">
            <a:tbl>
              <a:tblPr>
                <a:noFill/>
                <a:tableStyleId>{A2AFF31A-1A42-4B28-B49B-E0B0C160BC00}</a:tableStyleId>
              </a:tblPr>
              <a:tblGrid>
                <a:gridCol w="1395075">
                  <a:extLst>
                    <a:ext uri="{9D8B030D-6E8A-4147-A177-3AD203B41FA5}">
                      <a16:colId xmlns:a16="http://schemas.microsoft.com/office/drawing/2014/main" val="20000"/>
                    </a:ext>
                  </a:extLst>
                </a:gridCol>
                <a:gridCol w="1671325">
                  <a:extLst>
                    <a:ext uri="{9D8B030D-6E8A-4147-A177-3AD203B41FA5}">
                      <a16:colId xmlns:a16="http://schemas.microsoft.com/office/drawing/2014/main" val="20001"/>
                    </a:ext>
                  </a:extLst>
                </a:gridCol>
                <a:gridCol w="3156100">
                  <a:extLst>
                    <a:ext uri="{9D8B030D-6E8A-4147-A177-3AD203B41FA5}">
                      <a16:colId xmlns:a16="http://schemas.microsoft.com/office/drawing/2014/main" val="20002"/>
                    </a:ext>
                  </a:extLst>
                </a:gridCol>
                <a:gridCol w="2921475">
                  <a:extLst>
                    <a:ext uri="{9D8B030D-6E8A-4147-A177-3AD203B41FA5}">
                      <a16:colId xmlns:a16="http://schemas.microsoft.com/office/drawing/2014/main" val="20003"/>
                    </a:ext>
                  </a:extLst>
                </a:gridCol>
              </a:tblGrid>
              <a:tr h="277675">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Area</a:t>
                      </a:r>
                      <a:endParaRPr sz="1400" b="1"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Component</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Implementation</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400" b="1" i="0" u="none" strike="noStrike" cap="none">
                          <a:solidFill>
                            <a:srgbClr val="000000"/>
                          </a:solidFill>
                          <a:latin typeface="Arial"/>
                          <a:ea typeface="Arial"/>
                          <a:cs typeface="Arial"/>
                          <a:sym typeface="Arial"/>
                        </a:rPr>
                        <a:t>Comments</a:t>
                      </a:r>
                      <a:endParaRPr sz="1400" u="none" strike="noStrike" cap="none">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3775">
                <a:tc rowSpan="3">
                  <a:txBody>
                    <a:bodyPr/>
                    <a:lstStyle/>
                    <a:p>
                      <a:pPr marL="0" marR="0" lvl="0" indent="0" algn="l" rtl="0">
                        <a:spcBef>
                          <a:spcPts val="0"/>
                        </a:spcBef>
                        <a:spcAft>
                          <a:spcPts val="0"/>
                        </a:spcAft>
                        <a:buNone/>
                      </a:pPr>
                      <a:br>
                        <a:rPr lang="en" sz="1400" b="1" u="none" strike="noStrike" cap="none" dirty="0">
                          <a:latin typeface="Arial"/>
                          <a:ea typeface="Arial"/>
                          <a:cs typeface="Arial"/>
                          <a:sym typeface="Arial"/>
                        </a:rPr>
                      </a:br>
                      <a:r>
                        <a:rPr lang="en" sz="1300" b="1" i="0" u="none" strike="noStrike" cap="none" dirty="0">
                          <a:solidFill>
                            <a:srgbClr val="000000"/>
                          </a:solidFill>
                          <a:latin typeface="Arial"/>
                          <a:ea typeface="Arial"/>
                          <a:cs typeface="Arial"/>
                          <a:sym typeface="Arial"/>
                        </a:rPr>
                        <a:t>Communication</a:t>
                      </a:r>
                      <a:r>
                        <a:rPr lang="en" sz="1400" b="1" i="0" u="none" strike="noStrike" cap="none" dirty="0">
                          <a:solidFill>
                            <a:srgbClr val="000000"/>
                          </a:solidFill>
                          <a:latin typeface="Arial"/>
                          <a:ea typeface="Arial"/>
                          <a:cs typeface="Arial"/>
                          <a:sym typeface="Arial"/>
                        </a:rPr>
                        <a:t> API</a:t>
                      </a:r>
                      <a:endParaRPr sz="1400" b="1" u="none" strike="noStrike" cap="none" dirty="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u="none" strike="noStrike" cap="none">
                          <a:latin typeface="Arial"/>
                          <a:ea typeface="Arial"/>
                          <a:cs typeface="Arial"/>
                          <a:sym typeface="Arial"/>
                        </a:rPr>
                        <a:t>Messages</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Heron</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This is user level and could map to multiple communication systems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5550">
                <a:tc vMerge="1">
                  <a:txBody>
                    <a:bodyPr/>
                    <a:lstStyle/>
                    <a:p>
                      <a:endParaRPr lang="en-US"/>
                    </a:p>
                  </a:txBody>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Dataflow Communication</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Fine-Grain Twister2 Dataflow communications: MPI</a:t>
                      </a:r>
                      <a:r>
                        <a:rPr lang="en" sz="1400" b="0" i="0" u="none" strike="noStrike">
                          <a:solidFill>
                            <a:schemeClr val="dk1"/>
                          </a:solidFill>
                          <a:latin typeface="Arial"/>
                          <a:ea typeface="Arial"/>
                          <a:cs typeface="Arial"/>
                          <a:sym typeface="Arial"/>
                        </a:rPr>
                        <a:t>,</a:t>
                      </a:r>
                      <a:r>
                        <a:rPr lang="en" sz="1400" b="0" i="0" u="none" strike="noStrike">
                          <a:solidFill>
                            <a:srgbClr val="000000"/>
                          </a:solidFill>
                          <a:latin typeface="Arial"/>
                          <a:ea typeface="Arial"/>
                          <a:cs typeface="Arial"/>
                          <a:sym typeface="Arial"/>
                        </a:rPr>
                        <a:t>TCP and RMA</a:t>
                      </a:r>
                      <a:endParaRPr sz="1400">
                        <a:latin typeface="Arial"/>
                        <a:ea typeface="Arial"/>
                        <a:cs typeface="Arial"/>
                        <a:sym typeface="Arial"/>
                      </a:endParaRPr>
                    </a:p>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300" b="0" i="0" u="none" strike="noStrike">
                          <a:solidFill>
                            <a:srgbClr val="000000"/>
                          </a:solidFill>
                          <a:latin typeface="Arial"/>
                          <a:ea typeface="Arial"/>
                          <a:cs typeface="Arial"/>
                          <a:sym typeface="Arial"/>
                        </a:rPr>
                        <a:t>Coarse grain Dataflow from NiFi, Kepler?</a:t>
                      </a:r>
                      <a:endParaRPr sz="13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Streaming</a:t>
                      </a:r>
                      <a:r>
                        <a:rPr lang="en" sz="1400" b="0" i="0" u="none" strike="noStrike">
                          <a:solidFill>
                            <a:schemeClr val="dk1"/>
                          </a:solidFill>
                          <a:latin typeface="Arial"/>
                          <a:ea typeface="Arial"/>
                          <a:cs typeface="Arial"/>
                          <a:sym typeface="Arial"/>
                        </a:rPr>
                        <a:t>, </a:t>
                      </a:r>
                      <a:r>
                        <a:rPr lang="en" sz="1400" b="0" i="0" u="none" strike="noStrike">
                          <a:solidFill>
                            <a:srgbClr val="000000"/>
                          </a:solidFill>
                          <a:latin typeface="Arial"/>
                          <a:ea typeface="Arial"/>
                          <a:cs typeface="Arial"/>
                          <a:sym typeface="Arial"/>
                        </a:rPr>
                        <a:t>ETL data pipelines;</a:t>
                      </a:r>
                      <a:endParaRPr sz="1100"/>
                    </a:p>
                    <a:p>
                      <a:pPr marL="0" marR="0" lvl="0" indent="0" algn="l" rtl="0">
                        <a:spcBef>
                          <a:spcPts val="0"/>
                        </a:spcBef>
                        <a:spcAft>
                          <a:spcPts val="0"/>
                        </a:spcAft>
                        <a:buNone/>
                      </a:pPr>
                      <a:endParaRPr sz="14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Define new Dataflow communication</a:t>
                      </a:r>
                      <a:endParaRPr sz="1100"/>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API and library</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2525">
                <a:tc vMerge="1">
                  <a:txBody>
                    <a:bodyPr/>
                    <a:lstStyle/>
                    <a:p>
                      <a:endParaRPr lang="en-US"/>
                    </a:p>
                  </a:txBody>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BSP Communication</a:t>
                      </a:r>
                      <a:endParaRPr sz="1400">
                        <a:latin typeface="Arial"/>
                        <a:ea typeface="Arial"/>
                        <a:cs typeface="Arial"/>
                        <a:sym typeface="Arial"/>
                      </a:endParaRPr>
                    </a:p>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Map-Collective</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Conventional MPI, Harp</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MPI Point to Point and Collective API</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60875">
                <a:tc rowSpan="2">
                  <a:txBody>
                    <a:bodyPr/>
                    <a:lstStyle/>
                    <a:p>
                      <a:pPr marL="0" marR="0" lvl="0" indent="0" algn="l" rtl="0">
                        <a:spcBef>
                          <a:spcPts val="0"/>
                        </a:spcBef>
                        <a:spcAft>
                          <a:spcPts val="0"/>
                        </a:spcAft>
                        <a:buNone/>
                      </a:pPr>
                      <a:r>
                        <a:rPr lang="en" sz="1400" b="1" i="0" u="none" strike="noStrike">
                          <a:solidFill>
                            <a:srgbClr val="000000"/>
                          </a:solidFill>
                          <a:latin typeface="Arial"/>
                          <a:ea typeface="Arial"/>
                          <a:cs typeface="Arial"/>
                          <a:sym typeface="Arial"/>
                        </a:rPr>
                        <a:t>Data Access</a:t>
                      </a:r>
                      <a:endParaRPr sz="1400" b="1">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Static (Batch) Data</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File Systems, NoSQL, SQL</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 sz="1400">
                          <a:latin typeface="Arial"/>
                          <a:ea typeface="Arial"/>
                          <a:cs typeface="Arial"/>
                          <a:sym typeface="Arial"/>
                        </a:rPr>
                        <a:t>Data API</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7950">
                <a:tc vMerge="1">
                  <a:txBody>
                    <a:bodyPr/>
                    <a:lstStyle/>
                    <a:p>
                      <a:endParaRPr lang="en-US"/>
                    </a:p>
                  </a:txBody>
                  <a:tcPr/>
                </a:tc>
                <a:tc>
                  <a:txBody>
                    <a:bodyPr/>
                    <a:lstStyle/>
                    <a:p>
                      <a:pPr marL="0" marR="0" lvl="0" indent="0" algn="l" rtl="0">
                        <a:spcBef>
                          <a:spcPts val="0"/>
                        </a:spcBef>
                        <a:spcAft>
                          <a:spcPts val="0"/>
                        </a:spcAft>
                        <a:buNone/>
                      </a:pPr>
                      <a:r>
                        <a:rPr lang="en" sz="1400">
                          <a:latin typeface="Arial"/>
                          <a:ea typeface="Arial"/>
                          <a:cs typeface="Arial"/>
                          <a:sym typeface="Arial"/>
                        </a:rPr>
                        <a:t>Streaming Data</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Message Brokers, Spouts</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5"/>
                  </a:ext>
                </a:extLst>
              </a:tr>
              <a:tr h="476125">
                <a:tc>
                  <a:txBody>
                    <a:bodyPr/>
                    <a:lstStyle/>
                    <a:p>
                      <a:pPr marL="0" marR="0" lvl="0" indent="0" algn="l" rtl="0">
                        <a:spcBef>
                          <a:spcPts val="0"/>
                        </a:spcBef>
                        <a:spcAft>
                          <a:spcPts val="0"/>
                        </a:spcAft>
                        <a:buNone/>
                      </a:pPr>
                      <a:r>
                        <a:rPr lang="en" sz="1400" b="1">
                          <a:latin typeface="Arial"/>
                          <a:ea typeface="Arial"/>
                          <a:cs typeface="Arial"/>
                          <a:sym typeface="Arial"/>
                        </a:rPr>
                        <a:t>Data Management</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Distributed Data Set</a:t>
                      </a:r>
                      <a:endParaRPr sz="140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Relaxed Distributed Shared Memory(immutable data), </a:t>
                      </a:r>
                      <a:endParaRPr sz="1100"/>
                    </a:p>
                    <a:p>
                      <a:pPr marL="0" marR="0" lvl="0" indent="0" algn="l" rtl="0">
                        <a:spcBef>
                          <a:spcPts val="0"/>
                        </a:spcBef>
                        <a:spcAft>
                          <a:spcPts val="0"/>
                        </a:spcAft>
                        <a:buNone/>
                      </a:pPr>
                      <a:r>
                        <a:rPr lang="en" sz="1400">
                          <a:latin typeface="Arial"/>
                          <a:ea typeface="Arial"/>
                          <a:cs typeface="Arial"/>
                          <a:sym typeface="Arial"/>
                        </a:rPr>
                        <a:t>Mutable Distributed Data</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Data Transformation API; </a:t>
                      </a:r>
                      <a:endParaRPr sz="1100"/>
                    </a:p>
                    <a:p>
                      <a:pPr marL="0" marR="0" lvl="0" indent="0" algn="l" rtl="0">
                        <a:spcBef>
                          <a:spcPts val="0"/>
                        </a:spcBef>
                        <a:spcAft>
                          <a:spcPts val="0"/>
                        </a:spcAft>
                        <a:buNone/>
                      </a:pPr>
                      <a:endParaRPr sz="1400">
                        <a:latin typeface="Arial"/>
                        <a:ea typeface="Arial"/>
                        <a:cs typeface="Arial"/>
                        <a:sym typeface="Arial"/>
                      </a:endParaRPr>
                    </a:p>
                    <a:p>
                      <a:pPr marL="0" marR="0" lvl="0" indent="0" algn="l" rtl="0">
                        <a:spcBef>
                          <a:spcPts val="0"/>
                        </a:spcBef>
                        <a:spcAft>
                          <a:spcPts val="0"/>
                        </a:spcAft>
                        <a:buNone/>
                      </a:pPr>
                      <a:r>
                        <a:rPr lang="en" sz="1400">
                          <a:latin typeface="Arial"/>
                          <a:ea typeface="Arial"/>
                          <a:cs typeface="Arial"/>
                          <a:sym typeface="Arial"/>
                        </a:rPr>
                        <a:t>Spark RDD, Heron Streamlet</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76125">
                <a:tc>
                  <a:txBody>
                    <a:bodyPr/>
                    <a:lstStyle/>
                    <a:p>
                      <a:pPr marL="0" marR="0" lvl="0" indent="0" algn="l" rtl="0">
                        <a:spcBef>
                          <a:spcPts val="0"/>
                        </a:spcBef>
                        <a:spcAft>
                          <a:spcPts val="0"/>
                        </a:spcAft>
                        <a:buNone/>
                      </a:pPr>
                      <a:r>
                        <a:rPr lang="en" sz="1400" b="1">
                          <a:latin typeface="Arial"/>
                          <a:ea typeface="Arial"/>
                          <a:cs typeface="Arial"/>
                          <a:sym typeface="Arial"/>
                        </a:rPr>
                        <a:t>Fault Tolerance</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Check Pointing</a:t>
                      </a:r>
                      <a:endParaRPr sz="1100"/>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a:latin typeface="Arial"/>
                          <a:ea typeface="Arial"/>
                          <a:cs typeface="Arial"/>
                          <a:sym typeface="Arial"/>
                        </a:rPr>
                        <a:t>Upstream (streaming) backup; Lightweight; Coordination Points; Spark/Flink, MPI and Heron models</a:t>
                      </a:r>
                      <a:endParaRPr sz="1100"/>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Streaming and batch cases</a:t>
                      </a:r>
                      <a:endParaRPr sz="1100"/>
                    </a:p>
                    <a:p>
                      <a:pPr marL="0" marR="0" lvl="0" indent="0" algn="l" rtl="0">
                        <a:spcBef>
                          <a:spcPts val="0"/>
                        </a:spcBef>
                        <a:spcAft>
                          <a:spcPts val="0"/>
                        </a:spcAft>
                        <a:buNone/>
                      </a:pPr>
                      <a:r>
                        <a:rPr lang="en" sz="1400" b="0" i="0" u="none" strike="noStrike">
                          <a:solidFill>
                            <a:schemeClr val="dk1"/>
                          </a:solidFill>
                          <a:latin typeface="Arial"/>
                          <a:ea typeface="Arial"/>
                          <a:cs typeface="Arial"/>
                          <a:sym typeface="Arial"/>
                        </a:rPr>
                        <a:t>distinct; Crosses all components</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2525">
                <a:tc>
                  <a:txBody>
                    <a:bodyPr/>
                    <a:lstStyle/>
                    <a:p>
                      <a:pPr marL="0" marR="0" lvl="0" indent="0" algn="l" rtl="0">
                        <a:spcBef>
                          <a:spcPts val="0"/>
                        </a:spcBef>
                        <a:spcAft>
                          <a:spcPts val="0"/>
                        </a:spcAft>
                        <a:buNone/>
                      </a:pPr>
                      <a:r>
                        <a:rPr lang="en" sz="1400" b="1" i="0" u="none" strike="noStrike">
                          <a:solidFill>
                            <a:srgbClr val="000000"/>
                          </a:solidFill>
                          <a:latin typeface="Arial"/>
                          <a:ea typeface="Arial"/>
                          <a:cs typeface="Arial"/>
                          <a:sym typeface="Arial"/>
                        </a:rPr>
                        <a:t>Security</a:t>
                      </a:r>
                      <a:endParaRPr sz="1400" b="1">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dirty="0">
                          <a:solidFill>
                            <a:srgbClr val="000000"/>
                          </a:solidFill>
                          <a:latin typeface="Arial"/>
                          <a:ea typeface="Arial"/>
                          <a:cs typeface="Arial"/>
                          <a:sym typeface="Arial"/>
                        </a:rPr>
                        <a:t>Storage, Messaging, execution</a:t>
                      </a:r>
                      <a:endParaRPr sz="1400" dirty="0">
                        <a:latin typeface="Arial"/>
                        <a:ea typeface="Arial"/>
                        <a:cs typeface="Arial"/>
                        <a:sym typeface="Arial"/>
                      </a:endParaRPr>
                    </a:p>
                  </a:txBody>
                  <a:tcPr marL="68600" marR="12125" marT="12125" marB="121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Research needed</a:t>
                      </a:r>
                      <a:endParaRPr sz="140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400" b="0" i="0" u="none" strike="noStrike" dirty="0">
                          <a:solidFill>
                            <a:srgbClr val="000000"/>
                          </a:solidFill>
                          <a:latin typeface="Arial"/>
                          <a:ea typeface="Arial"/>
                          <a:cs typeface="Arial"/>
                          <a:sym typeface="Arial"/>
                        </a:rPr>
                        <a:t>Crosses all Components</a:t>
                      </a:r>
                      <a:endParaRPr sz="1400" dirty="0">
                        <a:latin typeface="Arial"/>
                        <a:ea typeface="Arial"/>
                        <a:cs typeface="Arial"/>
                        <a:sym typeface="Arial"/>
                      </a:endParaRPr>
                    </a:p>
                  </a:txBody>
                  <a:tcPr marL="68600" marR="12125" marT="12125" marB="121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399" name="Google Shape;399;p51"/>
          <p:cNvSpPr/>
          <p:nvPr/>
        </p:nvSpPr>
        <p:spPr>
          <a:xfrm>
            <a:off x="4170760" y="1198960"/>
            <a:ext cx="9144000" cy="342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400" name="Google Shape;400;p5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40</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A37D1C80-7B13-451B-8EC5-400813ADEA66}"/>
              </a:ext>
            </a:extLst>
          </p:cNvPr>
          <p:cNvSpPr>
            <a:spLocks noGrp="1"/>
          </p:cNvSpPr>
          <p:nvPr>
            <p:ph type="dt" idx="10"/>
          </p:nvPr>
        </p:nvSpPr>
        <p:spPr/>
        <p:txBody>
          <a:bodyPr/>
          <a:lstStyle/>
          <a:p>
            <a:r>
              <a:rPr lang="en-US"/>
              <a:t>2/13/2019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311700" y="16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Execution as a Graph for Data Analytics</a:t>
            </a:r>
            <a:endParaRPr b="1"/>
          </a:p>
        </p:txBody>
      </p:sp>
      <p:sp>
        <p:nvSpPr>
          <p:cNvPr id="314" name="Google Shape;314;p4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graph created by the user API can be executed using an event model</a:t>
            </a:r>
            <a:endParaRPr/>
          </a:p>
          <a:p>
            <a:pPr marL="457200" lvl="0" indent="-342900" algn="l" rtl="0">
              <a:spcBef>
                <a:spcPts val="0"/>
              </a:spcBef>
              <a:spcAft>
                <a:spcPts val="0"/>
              </a:spcAft>
              <a:buSzPts val="1800"/>
              <a:buChar char="●"/>
            </a:pPr>
            <a:r>
              <a:rPr lang="en"/>
              <a:t>The events flow through the edges of the graph as messages</a:t>
            </a:r>
            <a:endParaRPr/>
          </a:p>
          <a:p>
            <a:pPr marL="457200" lvl="0" indent="-342900" algn="l" rtl="0">
              <a:spcBef>
                <a:spcPts val="0"/>
              </a:spcBef>
              <a:spcAft>
                <a:spcPts val="0"/>
              </a:spcAft>
              <a:buSzPts val="1800"/>
              <a:buChar char="●"/>
            </a:pPr>
            <a:r>
              <a:rPr lang="en"/>
              <a:t>The compute units are executed upon arrival of events</a:t>
            </a:r>
            <a:endParaRPr/>
          </a:p>
          <a:p>
            <a:pPr marL="914400" lvl="1" indent="-317500" algn="l" rtl="0">
              <a:spcBef>
                <a:spcPts val="0"/>
              </a:spcBef>
              <a:spcAft>
                <a:spcPts val="0"/>
              </a:spcAft>
              <a:buSzPts val="1400"/>
              <a:buChar char="○"/>
            </a:pPr>
            <a:r>
              <a:rPr lang="en"/>
              <a:t>Supports Function as a Service</a:t>
            </a:r>
            <a:endParaRPr/>
          </a:p>
          <a:p>
            <a:pPr marL="457200" lvl="0" indent="-342900" algn="l" rtl="0">
              <a:spcBef>
                <a:spcPts val="0"/>
              </a:spcBef>
              <a:spcAft>
                <a:spcPts val="0"/>
              </a:spcAft>
              <a:buSzPts val="1800"/>
              <a:buChar char="●"/>
            </a:pPr>
            <a:r>
              <a:rPr lang="en"/>
              <a:t>Execution state can be checkpointed automatically with natural synchronization at node boundaries</a:t>
            </a:r>
            <a:endParaRPr/>
          </a:p>
          <a:p>
            <a:pPr marL="914400" lvl="1" indent="-317500" algn="l" rtl="0">
              <a:spcBef>
                <a:spcPts val="0"/>
              </a:spcBef>
              <a:spcAft>
                <a:spcPts val="0"/>
              </a:spcAft>
              <a:buSzPts val="1400"/>
              <a:buChar char="○"/>
            </a:pPr>
            <a:r>
              <a:rPr lang="en"/>
              <a:t>Fault tolerance</a:t>
            </a:r>
            <a:endParaRPr/>
          </a:p>
        </p:txBody>
      </p:sp>
      <p:grpSp>
        <p:nvGrpSpPr>
          <p:cNvPr id="2" name="Group 1">
            <a:extLst>
              <a:ext uri="{FF2B5EF4-FFF2-40B4-BE49-F238E27FC236}">
                <a16:creationId xmlns:a16="http://schemas.microsoft.com/office/drawing/2014/main" id="{97C2FBD9-6F87-4385-B3BB-0491DE867F49}"/>
              </a:ext>
            </a:extLst>
          </p:cNvPr>
          <p:cNvGrpSpPr/>
          <p:nvPr/>
        </p:nvGrpSpPr>
        <p:grpSpPr>
          <a:xfrm>
            <a:off x="767130" y="3405154"/>
            <a:ext cx="4454100" cy="1066175"/>
            <a:chOff x="767130" y="3405154"/>
            <a:chExt cx="4454100" cy="1066175"/>
          </a:xfrm>
        </p:grpSpPr>
        <p:sp>
          <p:nvSpPr>
            <p:cNvPr id="315" name="Google Shape;315;p44"/>
            <p:cNvSpPr/>
            <p:nvPr/>
          </p:nvSpPr>
          <p:spPr>
            <a:xfrm>
              <a:off x="767130" y="3997329"/>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Graph</a:t>
              </a:r>
              <a:endParaRPr sz="1200"/>
            </a:p>
          </p:txBody>
        </p:sp>
        <p:sp>
          <p:nvSpPr>
            <p:cNvPr id="316" name="Google Shape;316;p44"/>
            <p:cNvSpPr/>
            <p:nvPr/>
          </p:nvSpPr>
          <p:spPr>
            <a:xfrm>
              <a:off x="3360330" y="3997329"/>
              <a:ext cx="18609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Execution Graph (Plan)</a:t>
              </a:r>
              <a:endParaRPr sz="1200"/>
            </a:p>
          </p:txBody>
        </p:sp>
        <p:sp>
          <p:nvSpPr>
            <p:cNvPr id="317" name="Google Shape;317;p44"/>
            <p:cNvSpPr/>
            <p:nvPr/>
          </p:nvSpPr>
          <p:spPr>
            <a:xfrm>
              <a:off x="2059505" y="3405154"/>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Task Schedule</a:t>
              </a:r>
              <a:endParaRPr sz="1200" dirty="0"/>
            </a:p>
          </p:txBody>
        </p:sp>
        <p:cxnSp>
          <p:nvCxnSpPr>
            <p:cNvPr id="318" name="Google Shape;318;p44"/>
            <p:cNvCxnSpPr>
              <a:stCxn id="315" idx="0"/>
              <a:endCxn id="317" idx="1"/>
            </p:cNvCxnSpPr>
            <p:nvPr/>
          </p:nvCxnSpPr>
          <p:spPr>
            <a:xfrm rot="-5400000">
              <a:off x="1488330" y="3426129"/>
              <a:ext cx="355200" cy="787200"/>
            </a:xfrm>
            <a:prstGeom prst="curvedConnector2">
              <a:avLst/>
            </a:prstGeom>
            <a:noFill/>
            <a:ln w="9525" cap="flat" cmpd="sng">
              <a:solidFill>
                <a:srgbClr val="434343"/>
              </a:solidFill>
              <a:prstDash val="solid"/>
              <a:round/>
              <a:headEnd type="none" w="med" len="med"/>
              <a:tailEnd type="triangle" w="med" len="med"/>
            </a:ln>
          </p:spPr>
        </p:cxnSp>
        <p:cxnSp>
          <p:nvCxnSpPr>
            <p:cNvPr id="319" name="Google Shape;319;p44"/>
            <p:cNvCxnSpPr>
              <a:stCxn id="317" idx="3"/>
              <a:endCxn id="316" idx="0"/>
            </p:cNvCxnSpPr>
            <p:nvPr/>
          </p:nvCxnSpPr>
          <p:spPr>
            <a:xfrm>
              <a:off x="3069905" y="3642154"/>
              <a:ext cx="1221000" cy="355200"/>
            </a:xfrm>
            <a:prstGeom prst="curvedConnector2">
              <a:avLst/>
            </a:prstGeom>
            <a:noFill/>
            <a:ln w="9525" cap="flat" cmpd="sng">
              <a:solidFill>
                <a:srgbClr val="000000"/>
              </a:solidFill>
              <a:prstDash val="solid"/>
              <a:round/>
              <a:headEnd type="none" w="med" len="med"/>
              <a:tailEnd type="triangle" w="med" len="med"/>
            </a:ln>
          </p:spPr>
        </p:cxnSp>
        <p:cxnSp>
          <p:nvCxnSpPr>
            <p:cNvPr id="320" name="Google Shape;320;p44"/>
            <p:cNvCxnSpPr>
              <a:stCxn id="315" idx="3"/>
              <a:endCxn id="316" idx="1"/>
            </p:cNvCxnSpPr>
            <p:nvPr/>
          </p:nvCxnSpPr>
          <p:spPr>
            <a:xfrm>
              <a:off x="1777530" y="4234329"/>
              <a:ext cx="1582800" cy="0"/>
            </a:xfrm>
            <a:prstGeom prst="straightConnector1">
              <a:avLst/>
            </a:prstGeom>
            <a:noFill/>
            <a:ln w="9525" cap="flat" cmpd="sng">
              <a:solidFill>
                <a:srgbClr val="000000"/>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CD4394BC-CEAA-476B-B106-E8687D3E8F89}"/>
              </a:ext>
            </a:extLst>
          </p:cNvPr>
          <p:cNvGrpSpPr/>
          <p:nvPr/>
        </p:nvGrpSpPr>
        <p:grpSpPr>
          <a:xfrm>
            <a:off x="6183478" y="3022800"/>
            <a:ext cx="2592025" cy="1380050"/>
            <a:chOff x="6155600" y="2776100"/>
            <a:chExt cx="2592025" cy="1380050"/>
          </a:xfrm>
        </p:grpSpPr>
        <p:sp>
          <p:nvSpPr>
            <p:cNvPr id="321" name="Google Shape;321;p44"/>
            <p:cNvSpPr/>
            <p:nvPr/>
          </p:nvSpPr>
          <p:spPr>
            <a:xfrm>
              <a:off x="6155600"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322" name="Google Shape;322;p44"/>
            <p:cNvSpPr/>
            <p:nvPr/>
          </p:nvSpPr>
          <p:spPr>
            <a:xfrm>
              <a:off x="7306825"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323" name="Google Shape;323;p44"/>
            <p:cNvSpPr/>
            <p:nvPr/>
          </p:nvSpPr>
          <p:spPr>
            <a:xfrm>
              <a:off x="6777775" y="368215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R</a:t>
              </a:r>
              <a:endParaRPr/>
            </a:p>
          </p:txBody>
        </p:sp>
        <p:cxnSp>
          <p:nvCxnSpPr>
            <p:cNvPr id="324" name="Google Shape;324;p44"/>
            <p:cNvCxnSpPr>
              <a:stCxn id="321" idx="5"/>
              <a:endCxn id="323" idx="0"/>
            </p:cNvCxnSpPr>
            <p:nvPr/>
          </p:nvCxnSpPr>
          <p:spPr>
            <a:xfrm>
              <a:off x="6560184" y="3180684"/>
              <a:ext cx="454500" cy="501600"/>
            </a:xfrm>
            <a:prstGeom prst="straightConnector1">
              <a:avLst/>
            </a:prstGeom>
            <a:noFill/>
            <a:ln w="9525" cap="flat" cmpd="sng">
              <a:solidFill>
                <a:srgbClr val="000000"/>
              </a:solidFill>
              <a:prstDash val="solid"/>
              <a:round/>
              <a:headEnd type="none" w="med" len="med"/>
              <a:tailEnd type="triangle" w="med" len="med"/>
            </a:ln>
          </p:spPr>
        </p:cxnSp>
        <p:cxnSp>
          <p:nvCxnSpPr>
            <p:cNvPr id="325" name="Google Shape;325;p44"/>
            <p:cNvCxnSpPr>
              <a:stCxn id="322" idx="3"/>
              <a:endCxn id="323" idx="0"/>
            </p:cNvCxnSpPr>
            <p:nvPr/>
          </p:nvCxnSpPr>
          <p:spPr>
            <a:xfrm flipH="1">
              <a:off x="7014741" y="3180684"/>
              <a:ext cx="361500" cy="501600"/>
            </a:xfrm>
            <a:prstGeom prst="straightConnector1">
              <a:avLst/>
            </a:prstGeom>
            <a:noFill/>
            <a:ln w="9525" cap="flat" cmpd="sng">
              <a:solidFill>
                <a:srgbClr val="000000"/>
              </a:solidFill>
              <a:prstDash val="solid"/>
              <a:round/>
              <a:headEnd type="none" w="med" len="med"/>
              <a:tailEnd type="triangle" w="med" len="med"/>
            </a:ln>
          </p:spPr>
        </p:cxnSp>
        <p:sp>
          <p:nvSpPr>
            <p:cNvPr id="326" name="Google Shape;326;p44"/>
            <p:cNvSpPr txBox="1"/>
            <p:nvPr/>
          </p:nvSpPr>
          <p:spPr>
            <a:xfrm>
              <a:off x="7559925" y="3282250"/>
              <a:ext cx="11877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Events flow through edges</a:t>
              </a:r>
              <a:endParaRPr sz="1000"/>
            </a:p>
          </p:txBody>
        </p:sp>
        <p:sp>
          <p:nvSpPr>
            <p:cNvPr id="327" name="Google Shape;327;p44"/>
            <p:cNvSpPr/>
            <p:nvPr/>
          </p:nvSpPr>
          <p:spPr>
            <a:xfrm>
              <a:off x="6636375" y="35323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4"/>
            <p:cNvSpPr/>
            <p:nvPr/>
          </p:nvSpPr>
          <p:spPr>
            <a:xfrm>
              <a:off x="6483975" y="33037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p:nvPr/>
          </p:nvSpPr>
          <p:spPr>
            <a:xfrm>
              <a:off x="7251775" y="3540105"/>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7376325" y="3295788"/>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267096" y="18854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HPC APIs</a:t>
            </a:r>
            <a:endParaRPr dirty="0"/>
          </a:p>
        </p:txBody>
      </p:sp>
      <p:sp>
        <p:nvSpPr>
          <p:cNvPr id="336" name="Google Shape;336;p45"/>
          <p:cNvSpPr txBox="1">
            <a:spLocks noGrp="1"/>
          </p:cNvSpPr>
          <p:nvPr>
            <p:ph type="body" idx="1"/>
          </p:nvPr>
        </p:nvSpPr>
        <p:spPr>
          <a:xfrm>
            <a:off x="151000" y="863550"/>
            <a:ext cx="5777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Dominated by Message Passing Interface (MPI)</a:t>
            </a:r>
            <a:endParaRPr dirty="0"/>
          </a:p>
          <a:p>
            <a:pPr marL="914400" lvl="1" indent="-317500" algn="l" rtl="0">
              <a:spcBef>
                <a:spcPts val="0"/>
              </a:spcBef>
              <a:spcAft>
                <a:spcPts val="0"/>
              </a:spcAft>
              <a:buSzPts val="1400"/>
              <a:buChar char="○"/>
            </a:pPr>
            <a:r>
              <a:rPr lang="en" dirty="0"/>
              <a:t>Provides the most fundamental requirements in the most </a:t>
            </a:r>
            <a:br>
              <a:rPr lang="en" dirty="0"/>
            </a:br>
            <a:r>
              <a:rPr lang="en" dirty="0"/>
              <a:t>efficient ways possible</a:t>
            </a:r>
            <a:endParaRPr dirty="0"/>
          </a:p>
          <a:p>
            <a:pPr marL="1371600" lvl="2" indent="-317500" algn="l" rtl="0">
              <a:spcBef>
                <a:spcPts val="0"/>
              </a:spcBef>
              <a:spcAft>
                <a:spcPts val="0"/>
              </a:spcAft>
              <a:buSzPts val="1400"/>
              <a:buChar char="■"/>
            </a:pPr>
            <a:r>
              <a:rPr lang="en" dirty="0"/>
              <a:t>Communication between parallel workers</a:t>
            </a:r>
            <a:endParaRPr dirty="0"/>
          </a:p>
          <a:p>
            <a:pPr marL="1371600" lvl="2" indent="-317500" algn="l" rtl="0">
              <a:spcBef>
                <a:spcPts val="0"/>
              </a:spcBef>
              <a:spcAft>
                <a:spcPts val="0"/>
              </a:spcAft>
              <a:buSzPts val="1400"/>
              <a:buChar char="■"/>
            </a:pPr>
            <a:r>
              <a:rPr lang="en" dirty="0"/>
              <a:t>Managing of parallel processes</a:t>
            </a:r>
            <a:endParaRPr dirty="0"/>
          </a:p>
          <a:p>
            <a:pPr marL="457200" lvl="0" indent="-342900" algn="l" rtl="0">
              <a:spcBef>
                <a:spcPts val="0"/>
              </a:spcBef>
              <a:spcAft>
                <a:spcPts val="0"/>
              </a:spcAft>
              <a:buSzPts val="1800"/>
              <a:buChar char="●"/>
            </a:pPr>
            <a:r>
              <a:rPr lang="en" dirty="0"/>
              <a:t>HPC has task systems and Data APIs</a:t>
            </a:r>
            <a:endParaRPr dirty="0"/>
          </a:p>
          <a:p>
            <a:pPr marL="914400" lvl="1" indent="-317500" algn="l" rtl="0">
              <a:spcBef>
                <a:spcPts val="0"/>
              </a:spcBef>
              <a:spcAft>
                <a:spcPts val="0"/>
              </a:spcAft>
              <a:buSzPts val="1400"/>
              <a:buChar char="○"/>
            </a:pPr>
            <a:r>
              <a:rPr lang="en" dirty="0"/>
              <a:t>They are all built on top of parallel communication libraries</a:t>
            </a:r>
            <a:endParaRPr dirty="0"/>
          </a:p>
          <a:p>
            <a:pPr marL="914400" lvl="1" indent="-317500" algn="l" rtl="0">
              <a:spcBef>
                <a:spcPts val="0"/>
              </a:spcBef>
              <a:spcAft>
                <a:spcPts val="0"/>
              </a:spcAft>
              <a:buSzPts val="1400"/>
              <a:buChar char="○"/>
            </a:pPr>
            <a:r>
              <a:rPr lang="en" dirty="0"/>
              <a:t>Legion from Stanford on top of CUDA and active messages (GASNet)</a:t>
            </a:r>
            <a:endParaRPr dirty="0"/>
          </a:p>
          <a:p>
            <a:pPr marL="914400" lvl="1" indent="-317500" algn="l" rtl="0">
              <a:spcBef>
                <a:spcPts val="0"/>
              </a:spcBef>
              <a:spcAft>
                <a:spcPts val="0"/>
              </a:spcAft>
              <a:buSzPts val="1400"/>
              <a:buChar char="○"/>
            </a:pPr>
            <a:r>
              <a:rPr lang="en" dirty="0"/>
              <a:t>Actually HPC usually defines “model parameter” API’s and Big Data “Data” API’s</a:t>
            </a:r>
            <a:endParaRPr dirty="0"/>
          </a:p>
          <a:p>
            <a:pPr marL="914400" lvl="1" indent="-317500" algn="l" rtl="0">
              <a:spcBef>
                <a:spcPts val="0"/>
              </a:spcBef>
              <a:spcAft>
                <a:spcPts val="0"/>
              </a:spcAft>
              <a:buSzPts val="1400"/>
              <a:buChar char="○"/>
            </a:pPr>
            <a:r>
              <a:rPr lang="en" dirty="0"/>
              <a:t>One needs both data and model parameters treated similarily in many cases</a:t>
            </a: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337" name="Google Shape;337;p45"/>
          <p:cNvPicPr preferRelativeResize="0"/>
          <p:nvPr/>
        </p:nvPicPr>
        <p:blipFill>
          <a:blip r:embed="rId3">
            <a:alphaModFix/>
          </a:blip>
          <a:stretch>
            <a:fillRect/>
          </a:stretch>
        </p:blipFill>
        <p:spPr>
          <a:xfrm>
            <a:off x="5928700" y="807925"/>
            <a:ext cx="3238899" cy="2703201"/>
          </a:xfrm>
          <a:prstGeom prst="rect">
            <a:avLst/>
          </a:prstGeom>
          <a:noFill/>
          <a:ln>
            <a:noFill/>
          </a:ln>
        </p:spPr>
      </p:pic>
      <p:sp>
        <p:nvSpPr>
          <p:cNvPr id="338" name="Google Shape;338;p45"/>
          <p:cNvSpPr txBox="1"/>
          <p:nvPr/>
        </p:nvSpPr>
        <p:spPr>
          <a:xfrm>
            <a:off x="6211675" y="3467325"/>
            <a:ext cx="2174700" cy="1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Simple MPI Program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 y="457200"/>
            <a:ext cx="9144524" cy="4320778"/>
          </a:xfrm>
          <a:noFill/>
        </p:spPr>
        <p:txBody>
          <a:bodyPr>
            <a:noAutofit/>
          </a:bodyPr>
          <a:lstStyle/>
          <a:p>
            <a:pPr>
              <a:spcBef>
                <a:spcPts val="450"/>
              </a:spcBef>
            </a:pPr>
            <a:r>
              <a:rPr lang="en-US" dirty="0"/>
              <a:t>Need to discuss </a:t>
            </a:r>
            <a:r>
              <a:rPr lang="en-US" b="1" dirty="0">
                <a:solidFill>
                  <a:srgbClr val="C00000"/>
                </a:solidFill>
              </a:rPr>
              <a:t>Data </a:t>
            </a:r>
            <a:r>
              <a:rPr lang="en-US" dirty="0"/>
              <a:t>and </a:t>
            </a:r>
            <a:r>
              <a:rPr lang="en-US" b="1" dirty="0">
                <a:solidFill>
                  <a:srgbClr val="C00000"/>
                </a:solidFill>
              </a:rPr>
              <a:t>Model</a:t>
            </a:r>
            <a:r>
              <a:rPr lang="en-US" dirty="0"/>
              <a:t> as problems have both intermingled, but we can get insight by separating which allows better understanding of </a:t>
            </a:r>
            <a:r>
              <a:rPr lang="en-US" b="1" dirty="0">
                <a:solidFill>
                  <a:srgbClr val="C00000"/>
                </a:solidFill>
              </a:rPr>
              <a:t>Big Data - Big Simulation “convergence” (or differences!)</a:t>
            </a:r>
          </a:p>
          <a:p>
            <a:pPr>
              <a:spcBef>
                <a:spcPts val="450"/>
              </a:spcBef>
            </a:pPr>
            <a:r>
              <a:rPr lang="en-US" dirty="0"/>
              <a:t>The</a:t>
            </a:r>
            <a:r>
              <a:rPr lang="en-US" b="1" dirty="0">
                <a:solidFill>
                  <a:srgbClr val="C00000"/>
                </a:solidFill>
              </a:rPr>
              <a:t> Model</a:t>
            </a:r>
            <a:r>
              <a:rPr lang="en-US" dirty="0"/>
              <a:t> is a user construction and it has a “</a:t>
            </a:r>
            <a:r>
              <a:rPr lang="en-US" b="1" dirty="0">
                <a:solidFill>
                  <a:srgbClr val="C00000"/>
                </a:solidFill>
              </a:rPr>
              <a:t>concept</a:t>
            </a:r>
            <a:r>
              <a:rPr lang="en-US" dirty="0"/>
              <a:t>”,</a:t>
            </a:r>
            <a:r>
              <a:rPr lang="en-US" b="1" dirty="0">
                <a:solidFill>
                  <a:srgbClr val="C00000"/>
                </a:solidFill>
              </a:rPr>
              <a:t> parameters </a:t>
            </a:r>
            <a:r>
              <a:rPr lang="en-US" dirty="0"/>
              <a:t>and gives</a:t>
            </a:r>
            <a:r>
              <a:rPr lang="en-US" b="1" dirty="0">
                <a:solidFill>
                  <a:srgbClr val="C00000"/>
                </a:solidFill>
              </a:rPr>
              <a:t> results </a:t>
            </a:r>
            <a:r>
              <a:rPr lang="en-US" dirty="0"/>
              <a:t>determined by the computation. We use term “model” in a general fashion to cover all of these.</a:t>
            </a:r>
          </a:p>
          <a:p>
            <a:pPr>
              <a:spcBef>
                <a:spcPts val="450"/>
              </a:spcBef>
            </a:pPr>
            <a:r>
              <a:rPr lang="en-US" b="1" dirty="0">
                <a:solidFill>
                  <a:srgbClr val="C00000"/>
                </a:solidFill>
              </a:rPr>
              <a:t>Big Data </a:t>
            </a:r>
            <a:r>
              <a:rPr lang="en-US" dirty="0"/>
              <a:t>problems</a:t>
            </a:r>
            <a:r>
              <a:rPr lang="en-US" b="1" dirty="0">
                <a:solidFill>
                  <a:srgbClr val="C00000"/>
                </a:solidFill>
              </a:rPr>
              <a:t> </a:t>
            </a:r>
            <a:r>
              <a:rPr lang="en-US" dirty="0"/>
              <a:t>can be broken up into </a:t>
            </a:r>
            <a:r>
              <a:rPr lang="en-US" b="1" dirty="0">
                <a:solidFill>
                  <a:srgbClr val="C00000"/>
                </a:solidFill>
              </a:rPr>
              <a:t>Data </a:t>
            </a:r>
            <a:r>
              <a:rPr lang="en-US" dirty="0"/>
              <a:t>and </a:t>
            </a:r>
            <a:r>
              <a:rPr lang="en-US" b="1" dirty="0">
                <a:solidFill>
                  <a:srgbClr val="C00000"/>
                </a:solidFill>
              </a:rPr>
              <a:t>Model</a:t>
            </a:r>
          </a:p>
          <a:p>
            <a:pPr lvl="1">
              <a:spcBef>
                <a:spcPts val="450"/>
              </a:spcBef>
            </a:pPr>
            <a:r>
              <a:rPr lang="en-US" sz="2100" dirty="0"/>
              <a:t>For </a:t>
            </a:r>
            <a:r>
              <a:rPr lang="en-US" sz="2100" b="1" dirty="0">
                <a:solidFill>
                  <a:srgbClr val="C00000"/>
                </a:solidFill>
              </a:rPr>
              <a:t>clustering, </a:t>
            </a:r>
            <a:r>
              <a:rPr lang="en-US" sz="2100" dirty="0"/>
              <a:t>the model parameters are cluster centers while the data is set of points to be clustered</a:t>
            </a:r>
          </a:p>
          <a:p>
            <a:pPr lvl="1">
              <a:spcBef>
                <a:spcPts val="450"/>
              </a:spcBef>
            </a:pPr>
            <a:r>
              <a:rPr lang="en-US" sz="2100" dirty="0"/>
              <a:t>For </a:t>
            </a:r>
            <a:r>
              <a:rPr lang="en-US" sz="2100" b="1" dirty="0">
                <a:solidFill>
                  <a:srgbClr val="C00000"/>
                </a:solidFill>
              </a:rPr>
              <a:t>queries</a:t>
            </a:r>
            <a:r>
              <a:rPr lang="en-US" sz="2100" dirty="0"/>
              <a:t>, the model is structure of database and results of this query while the data is whole database queried and SQL query </a:t>
            </a:r>
          </a:p>
          <a:p>
            <a:pPr lvl="1">
              <a:spcBef>
                <a:spcPts val="450"/>
              </a:spcBef>
            </a:pPr>
            <a:r>
              <a:rPr lang="en-US" sz="2100" dirty="0"/>
              <a:t>For </a:t>
            </a:r>
            <a:r>
              <a:rPr lang="en-US" sz="2100" b="1" dirty="0">
                <a:solidFill>
                  <a:srgbClr val="C00000"/>
                </a:solidFill>
              </a:rPr>
              <a:t>deep learning </a:t>
            </a:r>
            <a:r>
              <a:rPr lang="en-US" sz="21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555914" y="16331"/>
            <a:ext cx="7886700" cy="578211"/>
          </a:xfrm>
        </p:spPr>
        <p:txBody>
          <a:bodyPr>
            <a:normAutofit/>
          </a:bodyPr>
          <a:lstStyle/>
          <a:p>
            <a:pPr algn="ctr"/>
            <a:r>
              <a:rPr lang="en-US" sz="2700"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pPr defTabSz="685800">
              <a:buClrTx/>
              <a:defRPr/>
            </a:pPr>
            <a:fld id="{82E86CF4-AA86-488B-9245-79D3DE5D9F5C}" type="slidenum">
              <a:rPr lang="en-US" sz="1350" kern="1200">
                <a:solidFill>
                  <a:prstClr val="black">
                    <a:tint val="75000"/>
                  </a:prstClr>
                </a:solidFill>
                <a:ea typeface="+mn-ea"/>
                <a:cs typeface="+mn-cs"/>
              </a:rPr>
              <a:pPr defTabSz="685800">
                <a:buClrTx/>
                <a:defRPr/>
              </a:pPr>
              <a:t>43</a:t>
            </a:fld>
            <a:endParaRPr lang="en-US" sz="1350" kern="1200">
              <a:solidFill>
                <a:prstClr val="black">
                  <a:tint val="75000"/>
                </a:prstClr>
              </a:solidFill>
              <a:ea typeface="+mn-ea"/>
              <a:cs typeface="+mn-cs"/>
            </a:endParaRPr>
          </a:p>
        </p:txBody>
      </p:sp>
    </p:spTree>
    <p:extLst>
      <p:ext uri="{BB962C8B-B14F-4D97-AF65-F5344CB8AC3E}">
        <p14:creationId xmlns:p14="http://schemas.microsoft.com/office/powerpoint/2010/main" val="2901508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7" y="669469"/>
            <a:ext cx="9067800" cy="4108509"/>
          </a:xfrm>
          <a:noFill/>
        </p:spPr>
        <p:txBody>
          <a:bodyPr>
            <a:normAutofit fontScale="92500" lnSpcReduction="10000"/>
          </a:bodyPr>
          <a:lstStyle/>
          <a:p>
            <a:r>
              <a:rPr lang="en-US" sz="1800" b="1" dirty="0">
                <a:solidFill>
                  <a:srgbClr val="C00000"/>
                </a:solidFill>
              </a:rPr>
              <a:t>Simulations</a:t>
            </a:r>
            <a:r>
              <a:rPr lang="en-US" sz="1800" dirty="0">
                <a:solidFill>
                  <a:srgbClr val="C00000"/>
                </a:solidFill>
              </a:rPr>
              <a:t> </a:t>
            </a:r>
            <a:r>
              <a:rPr lang="en-US" sz="1800" dirty="0"/>
              <a:t>can also be considered as </a:t>
            </a:r>
            <a:r>
              <a:rPr lang="en-US" sz="1800" b="1" dirty="0">
                <a:solidFill>
                  <a:srgbClr val="C00000"/>
                </a:solidFill>
              </a:rPr>
              <a:t>Data</a:t>
            </a:r>
            <a:r>
              <a:rPr lang="en-US" sz="1800" dirty="0"/>
              <a:t> plus </a:t>
            </a:r>
            <a:r>
              <a:rPr lang="en-US" sz="18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1800" b="1" dirty="0">
                <a:solidFill>
                  <a:srgbClr val="C00000"/>
                </a:solidFill>
              </a:rPr>
              <a:t>Big Data  </a:t>
            </a:r>
            <a:r>
              <a:rPr lang="en-US" sz="18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1800" b="1" dirty="0">
                <a:solidFill>
                  <a:srgbClr val="C00000"/>
                </a:solidFill>
              </a:rPr>
              <a:t>Data</a:t>
            </a:r>
            <a:r>
              <a:rPr lang="en-US" sz="1800" dirty="0"/>
              <a:t> often static between iterations (unless streaming); </a:t>
            </a:r>
            <a:r>
              <a:rPr lang="en-US" sz="1800" b="1" dirty="0">
                <a:solidFill>
                  <a:srgbClr val="C00000"/>
                </a:solidFill>
              </a:rPr>
              <a:t>Model parameters</a:t>
            </a:r>
            <a:r>
              <a:rPr lang="en-US" sz="1800" dirty="0"/>
              <a:t> vary between iterations</a:t>
            </a:r>
          </a:p>
          <a:p>
            <a:r>
              <a:rPr lang="en-US" sz="1800" b="1" dirty="0">
                <a:solidFill>
                  <a:srgbClr val="C00000"/>
                </a:solidFill>
              </a:rPr>
              <a:t>Data</a:t>
            </a:r>
            <a:r>
              <a:rPr lang="en-US" sz="1800" dirty="0"/>
              <a:t> and </a:t>
            </a:r>
            <a:r>
              <a:rPr lang="en-US" sz="1800" b="1" dirty="0">
                <a:solidFill>
                  <a:srgbClr val="C00000"/>
                </a:solidFill>
              </a:rPr>
              <a:t>Model Parameters </a:t>
            </a:r>
            <a:r>
              <a:rPr lang="en-US" sz="1800" dirty="0"/>
              <a:t>are often </a:t>
            </a:r>
            <a:r>
              <a:rPr lang="en-US" sz="1800" b="1" dirty="0"/>
              <a:t>confused </a:t>
            </a:r>
            <a:r>
              <a:rPr lang="en-US" sz="1800" dirty="0"/>
              <a:t>in papers as term data used to describe the parameters of models.</a:t>
            </a:r>
          </a:p>
          <a:p>
            <a:r>
              <a:rPr lang="en-US" sz="1800" b="1" dirty="0">
                <a:solidFill>
                  <a:srgbClr val="C00000"/>
                </a:solidFill>
              </a:rPr>
              <a:t>Models </a:t>
            </a:r>
            <a:r>
              <a:rPr lang="en-US" sz="1800" dirty="0"/>
              <a:t>in</a:t>
            </a:r>
            <a:r>
              <a:rPr lang="en-US" sz="1800" dirty="0">
                <a:solidFill>
                  <a:srgbClr val="C00000"/>
                </a:solidFill>
              </a:rPr>
              <a:t> </a:t>
            </a:r>
            <a:r>
              <a:rPr lang="en-US" sz="1800" b="1" dirty="0">
                <a:solidFill>
                  <a:srgbClr val="C00000"/>
                </a:solidFill>
              </a:rPr>
              <a:t>Big Data </a:t>
            </a:r>
            <a:r>
              <a:rPr lang="en-US" sz="1800" dirty="0"/>
              <a:t>and </a:t>
            </a:r>
            <a:r>
              <a:rPr lang="en-US" sz="1800" b="1" dirty="0">
                <a:solidFill>
                  <a:srgbClr val="C00000"/>
                </a:solidFill>
              </a:rPr>
              <a:t>Simulations </a:t>
            </a:r>
            <a:r>
              <a:rPr lang="en-US" sz="1800" dirty="0"/>
              <a:t>have many similarities and allow </a:t>
            </a:r>
            <a:r>
              <a:rPr lang="en-US" sz="1800" b="1" dirty="0">
                <a:solidFill>
                  <a:srgbClr val="C00000"/>
                </a:solidFill>
              </a:rPr>
              <a:t>convergence</a:t>
            </a:r>
          </a:p>
          <a:p>
            <a:r>
              <a:rPr lang="en-US" sz="1800" dirty="0"/>
              <a:t>Both </a:t>
            </a:r>
            <a:r>
              <a:rPr lang="en-US" sz="1800" b="1" dirty="0">
                <a:solidFill>
                  <a:srgbClr val="C00000"/>
                </a:solidFill>
              </a:rPr>
              <a:t>data</a:t>
            </a:r>
            <a:r>
              <a:rPr lang="en-US" sz="1800" b="1" dirty="0">
                <a:solidFill>
                  <a:srgbClr val="FF0000"/>
                </a:solidFill>
              </a:rPr>
              <a:t> </a:t>
            </a:r>
            <a:r>
              <a:rPr lang="en-US" sz="1800" dirty="0"/>
              <a:t>and </a:t>
            </a:r>
            <a:r>
              <a:rPr lang="en-US" sz="1800" b="1" dirty="0">
                <a:solidFill>
                  <a:srgbClr val="C00000"/>
                </a:solidFill>
              </a:rPr>
              <a:t>model </a:t>
            </a:r>
            <a:r>
              <a:rPr lang="en-US" sz="1800" dirty="0"/>
              <a:t>have non trivial </a:t>
            </a:r>
            <a:r>
              <a:rPr lang="en-US" sz="1800" b="1" dirty="0">
                <a:solidFill>
                  <a:srgbClr val="C00000"/>
                </a:solidFill>
              </a:rPr>
              <a:t>parallel computing </a:t>
            </a:r>
            <a:r>
              <a:rPr lang="en-US" sz="1800" dirty="0"/>
              <a:t>issues</a:t>
            </a:r>
          </a:p>
        </p:txBody>
      </p:sp>
      <p:sp>
        <p:nvSpPr>
          <p:cNvPr id="2" name="Title 1"/>
          <p:cNvSpPr>
            <a:spLocks noGrp="1"/>
          </p:cNvSpPr>
          <p:nvPr>
            <p:ph type="title"/>
          </p:nvPr>
        </p:nvSpPr>
        <p:spPr>
          <a:xfrm>
            <a:off x="665018" y="1"/>
            <a:ext cx="7886700" cy="722168"/>
          </a:xfrm>
        </p:spPr>
        <p:txBody>
          <a:bodyPr>
            <a:normAutofit/>
          </a:bodyPr>
          <a:lstStyle/>
          <a:p>
            <a:pPr algn="ctr"/>
            <a:r>
              <a:rPr lang="en-US" sz="2700"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0" y="-112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Twister2 Features by Level of Effort</a:t>
            </a:r>
            <a:endParaRPr b="1"/>
          </a:p>
        </p:txBody>
      </p:sp>
      <p:graphicFrame>
        <p:nvGraphicFramePr>
          <p:cNvPr id="356" name="Google Shape;356;p48"/>
          <p:cNvGraphicFramePr/>
          <p:nvPr/>
        </p:nvGraphicFramePr>
        <p:xfrm>
          <a:off x="0" y="416500"/>
          <a:ext cx="9144000" cy="4609150"/>
        </p:xfrm>
        <a:graphic>
          <a:graphicData uri="http://schemas.openxmlformats.org/drawingml/2006/table">
            <a:tbl>
              <a:tblPr>
                <a:noFill/>
              </a:tblPr>
              <a:tblGrid>
                <a:gridCol w="4911700">
                  <a:extLst>
                    <a:ext uri="{9D8B030D-6E8A-4147-A177-3AD203B41FA5}">
                      <a16:colId xmlns:a16="http://schemas.microsoft.com/office/drawing/2014/main" val="20000"/>
                    </a:ext>
                  </a:extLst>
                </a:gridCol>
                <a:gridCol w="2342375">
                  <a:extLst>
                    <a:ext uri="{9D8B030D-6E8A-4147-A177-3AD203B41FA5}">
                      <a16:colId xmlns:a16="http://schemas.microsoft.com/office/drawing/2014/main" val="20001"/>
                    </a:ext>
                  </a:extLst>
                </a:gridCol>
                <a:gridCol w="1889925">
                  <a:extLst>
                    <a:ext uri="{9D8B030D-6E8A-4147-A177-3AD203B41FA5}">
                      <a16:colId xmlns:a16="http://schemas.microsoft.com/office/drawing/2014/main" val="20002"/>
                    </a:ext>
                  </a:extLst>
                </a:gridCol>
              </a:tblGrid>
              <a:tr h="327825">
                <a:tc>
                  <a:txBody>
                    <a:bodyPr/>
                    <a:lstStyle/>
                    <a:p>
                      <a:pPr marL="0" lvl="0" indent="0" algn="l" rtl="0">
                        <a:spcBef>
                          <a:spcPts val="0"/>
                        </a:spcBef>
                        <a:spcAft>
                          <a:spcPts val="0"/>
                        </a:spcAft>
                        <a:buClr>
                          <a:srgbClr val="000000"/>
                        </a:buClr>
                        <a:buSzPts val="1100"/>
                        <a:buFont typeface="Arial"/>
                        <a:buNone/>
                      </a:pPr>
                      <a:r>
                        <a:rPr lang="en" b="1"/>
                        <a:t>Feature</a:t>
                      </a:r>
                      <a:endParaRPr b="1"/>
                    </a:p>
                  </a:txBody>
                  <a:tcPr marL="91425" marR="91425" marT="0" marB="91425"/>
                </a:tc>
                <a:tc>
                  <a:txBody>
                    <a:bodyPr/>
                    <a:lstStyle/>
                    <a:p>
                      <a:pPr marL="0" lvl="0" indent="0" algn="l" rtl="0">
                        <a:spcBef>
                          <a:spcPts val="0"/>
                        </a:spcBef>
                        <a:spcAft>
                          <a:spcPts val="0"/>
                        </a:spcAft>
                        <a:buNone/>
                      </a:pPr>
                      <a:r>
                        <a:rPr lang="en" b="1"/>
                        <a:t>Current Lines of Code</a:t>
                      </a:r>
                      <a:endParaRPr b="1"/>
                    </a:p>
                  </a:txBody>
                  <a:tcPr marL="91425" marR="91425" marT="0" marB="91425"/>
                </a:tc>
                <a:tc>
                  <a:txBody>
                    <a:bodyPr/>
                    <a:lstStyle/>
                    <a:p>
                      <a:pPr marL="0" lvl="0" indent="0" algn="l" rtl="0">
                        <a:spcBef>
                          <a:spcPts val="0"/>
                        </a:spcBef>
                        <a:spcAft>
                          <a:spcPts val="0"/>
                        </a:spcAft>
                        <a:buNone/>
                      </a:pPr>
                      <a:r>
                        <a:rPr lang="en" b="1"/>
                        <a:t>Near-term Addons</a:t>
                      </a:r>
                      <a:endParaRPr b="1"/>
                    </a:p>
                  </a:txBody>
                  <a:tcPr marL="91425" marR="91425" marT="0" marB="91425"/>
                </a:tc>
                <a:extLst>
                  <a:ext uri="{0D108BD9-81ED-4DB2-BD59-A6C34878D82A}">
                    <a16:rowId xmlns:a16="http://schemas.microsoft.com/office/drawing/2014/main" val="10000"/>
                  </a:ext>
                </a:extLst>
              </a:tr>
              <a:tr h="468550">
                <a:tc>
                  <a:txBody>
                    <a:bodyPr/>
                    <a:lstStyle/>
                    <a:p>
                      <a:pPr marL="0" lvl="0" indent="0" algn="l" rtl="0">
                        <a:spcBef>
                          <a:spcPts val="0"/>
                        </a:spcBef>
                        <a:spcAft>
                          <a:spcPts val="0"/>
                        </a:spcAft>
                        <a:buClr>
                          <a:srgbClr val="000000"/>
                        </a:buClr>
                        <a:buSzPts val="1100"/>
                        <a:buFont typeface="Arial"/>
                        <a:buNone/>
                      </a:pPr>
                      <a:r>
                        <a:rPr lang="en" b="1"/>
                        <a:t>Mesos+Kubernetes+Slurm  Integration + Resource and Job Management (Job master)</a:t>
                      </a:r>
                      <a:endParaRPr b="1"/>
                    </a:p>
                  </a:txBody>
                  <a:tcPr marL="91425" marR="91425" marT="0" marB="18275"/>
                </a:tc>
                <a:tc>
                  <a:txBody>
                    <a:bodyPr/>
                    <a:lstStyle/>
                    <a:p>
                      <a:pPr marL="0" lvl="0" indent="0" algn="l" rtl="0">
                        <a:spcBef>
                          <a:spcPts val="0"/>
                        </a:spcBef>
                        <a:spcAft>
                          <a:spcPts val="0"/>
                        </a:spcAft>
                        <a:buClr>
                          <a:srgbClr val="000000"/>
                        </a:buClr>
                        <a:buSzPts val="1100"/>
                        <a:buFont typeface="Arial"/>
                        <a:buNone/>
                      </a:pPr>
                      <a:r>
                        <a:rPr lang="en"/>
                        <a:t>15000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1"/>
                  </a:ext>
                </a:extLst>
              </a:tr>
              <a:tr h="269550">
                <a:tc>
                  <a:txBody>
                    <a:bodyPr/>
                    <a:lstStyle/>
                    <a:p>
                      <a:pPr marL="0" lvl="0" indent="0" algn="l" rtl="0">
                        <a:spcBef>
                          <a:spcPts val="0"/>
                        </a:spcBef>
                        <a:spcAft>
                          <a:spcPts val="0"/>
                        </a:spcAft>
                        <a:buNone/>
                      </a:pPr>
                      <a:r>
                        <a:rPr lang="en" b="1"/>
                        <a:t>Task system (scheduler + dataflow graph + executor) </a:t>
                      </a:r>
                      <a:endParaRPr b="1"/>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t>10000</a:t>
                      </a:r>
                      <a:endParaRPr/>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6175">
                <a:tc>
                  <a:txBody>
                    <a:bodyPr/>
                    <a:lstStyle/>
                    <a:p>
                      <a:pPr marL="0" lvl="0" indent="0" algn="l" rtl="0">
                        <a:spcBef>
                          <a:spcPts val="0"/>
                        </a:spcBef>
                        <a:spcAft>
                          <a:spcPts val="0"/>
                        </a:spcAft>
                        <a:buClr>
                          <a:srgbClr val="000000"/>
                        </a:buClr>
                        <a:buSzPts val="1100"/>
                        <a:buFont typeface="Arial"/>
                        <a:buNone/>
                      </a:pPr>
                      <a:r>
                        <a:rPr lang="en" b="1"/>
                        <a:t>DataFlow operators</a:t>
                      </a:r>
                      <a:r>
                        <a:rPr lang="en"/>
                        <a:t>, Twister:Net </a:t>
                      </a:r>
                      <a:endParaRPr b="1"/>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20000 </a:t>
                      </a: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9900">
                <a:tc>
                  <a:txBody>
                    <a:bodyPr/>
                    <a:lstStyle/>
                    <a:p>
                      <a:pPr marL="0" lvl="0" indent="0" algn="l" rtl="0">
                        <a:spcBef>
                          <a:spcPts val="0"/>
                        </a:spcBef>
                        <a:spcAft>
                          <a:spcPts val="0"/>
                        </a:spcAft>
                        <a:buClr>
                          <a:srgbClr val="000000"/>
                        </a:buClr>
                        <a:buSzPts val="1100"/>
                        <a:buFont typeface="Arial"/>
                        <a:buNone/>
                      </a:pPr>
                      <a:r>
                        <a:rPr lang="en" b="1"/>
                        <a:t>Fault tolerance</a:t>
                      </a:r>
                      <a:endParaRPr b="1"/>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2000</a:t>
                      </a:r>
                      <a:endParaRPr/>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3000</a:t>
                      </a:r>
                      <a:endParaRPr/>
                    </a:p>
                  </a:txBody>
                  <a:tcPr marL="91425" marR="91425" marT="0" marB="1827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285350">
                <a:tc>
                  <a:txBody>
                    <a:bodyPr/>
                    <a:lstStyle/>
                    <a:p>
                      <a:pPr marL="0" lvl="0" indent="0" algn="l" rtl="0">
                        <a:spcBef>
                          <a:spcPts val="0"/>
                        </a:spcBef>
                        <a:spcAft>
                          <a:spcPts val="0"/>
                        </a:spcAft>
                        <a:buNone/>
                      </a:pPr>
                      <a:r>
                        <a:rPr lang="en" b="1"/>
                        <a:t>Python API</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05"/>
                  </a:ext>
                </a:extLst>
              </a:tr>
              <a:tr h="301900">
                <a:tc>
                  <a:txBody>
                    <a:bodyPr/>
                    <a:lstStyle/>
                    <a:p>
                      <a:pPr marL="0" lvl="0" indent="0" algn="l" rtl="0">
                        <a:spcBef>
                          <a:spcPts val="0"/>
                        </a:spcBef>
                        <a:spcAft>
                          <a:spcPts val="0"/>
                        </a:spcAft>
                        <a:buNone/>
                      </a:pPr>
                      <a:r>
                        <a:rPr lang="en" b="1"/>
                        <a:t>Tset and Object State</a:t>
                      </a:r>
                      <a:endParaRPr b="1"/>
                    </a:p>
                  </a:txBody>
                  <a:tcPr marL="91425" marR="91425" marT="0" marB="18275"/>
                </a:tc>
                <a:tc>
                  <a:txBody>
                    <a:bodyPr/>
                    <a:lstStyle/>
                    <a:p>
                      <a:pPr marL="0" lvl="0" indent="0" algn="l" rtl="0">
                        <a:spcBef>
                          <a:spcPts val="0"/>
                        </a:spcBef>
                        <a:spcAft>
                          <a:spcPts val="0"/>
                        </a:spcAft>
                        <a:buNone/>
                      </a:pPr>
                      <a:r>
                        <a:rPr lang="en"/>
                        <a:t>2500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6"/>
                  </a:ext>
                </a:extLst>
              </a:tr>
              <a:tr h="277050">
                <a:tc>
                  <a:txBody>
                    <a:bodyPr/>
                    <a:lstStyle/>
                    <a:p>
                      <a:pPr marL="0" lvl="0" indent="0" algn="l" rtl="0">
                        <a:spcBef>
                          <a:spcPts val="0"/>
                        </a:spcBef>
                        <a:spcAft>
                          <a:spcPts val="0"/>
                        </a:spcAft>
                        <a:buNone/>
                      </a:pPr>
                      <a:r>
                        <a:rPr lang="en" b="1"/>
                        <a:t>Apache Storm Compatibility</a:t>
                      </a:r>
                      <a:endParaRPr b="1"/>
                    </a:p>
                  </a:txBody>
                  <a:tcPr marL="91425" marR="91425" marT="0" marB="18275"/>
                </a:tc>
                <a:tc>
                  <a:txBody>
                    <a:bodyPr/>
                    <a:lstStyle/>
                    <a:p>
                      <a:pPr marL="0" lvl="0" indent="0" algn="l" rtl="0">
                        <a:spcBef>
                          <a:spcPts val="0"/>
                        </a:spcBef>
                        <a:spcAft>
                          <a:spcPts val="0"/>
                        </a:spcAft>
                        <a:buNone/>
                      </a:pPr>
                      <a:r>
                        <a:rPr lang="en"/>
                        <a:t>2000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7"/>
                  </a:ext>
                </a:extLst>
              </a:tr>
              <a:tr h="243850">
                <a:tc>
                  <a:txBody>
                    <a:bodyPr/>
                    <a:lstStyle/>
                    <a:p>
                      <a:pPr marL="0" lvl="0" indent="0" algn="l" rtl="0">
                        <a:spcBef>
                          <a:spcPts val="0"/>
                        </a:spcBef>
                        <a:spcAft>
                          <a:spcPts val="0"/>
                        </a:spcAft>
                        <a:buNone/>
                      </a:pPr>
                      <a:r>
                        <a:rPr lang="en" b="1"/>
                        <a:t>Apache Beam Connection</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2000-5000</a:t>
                      </a:r>
                      <a:endParaRPr/>
                    </a:p>
                  </a:txBody>
                  <a:tcPr marL="91425" marR="91425" marT="0" marB="18275"/>
                </a:tc>
                <a:extLst>
                  <a:ext uri="{0D108BD9-81ED-4DB2-BD59-A6C34878D82A}">
                    <a16:rowId xmlns:a16="http://schemas.microsoft.com/office/drawing/2014/main" val="10008"/>
                  </a:ext>
                </a:extLst>
              </a:tr>
              <a:tr h="273350">
                <a:tc>
                  <a:txBody>
                    <a:bodyPr/>
                    <a:lstStyle/>
                    <a:p>
                      <a:pPr marL="0" lvl="0" indent="0" algn="l" rtl="0">
                        <a:spcBef>
                          <a:spcPts val="0"/>
                        </a:spcBef>
                        <a:spcAft>
                          <a:spcPts val="0"/>
                        </a:spcAft>
                        <a:buNone/>
                      </a:pPr>
                      <a:r>
                        <a:rPr lang="en" b="1"/>
                        <a:t>Connected (external) Dataflow</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4000-8000</a:t>
                      </a:r>
                      <a:endParaRPr/>
                    </a:p>
                  </a:txBody>
                  <a:tcPr marL="91425" marR="91425" marT="0" marB="18275"/>
                </a:tc>
                <a:extLst>
                  <a:ext uri="{0D108BD9-81ED-4DB2-BD59-A6C34878D82A}">
                    <a16:rowId xmlns:a16="http://schemas.microsoft.com/office/drawing/2014/main" val="10009"/>
                  </a:ext>
                </a:extLst>
              </a:tr>
              <a:tr h="281600">
                <a:tc>
                  <a:txBody>
                    <a:bodyPr/>
                    <a:lstStyle/>
                    <a:p>
                      <a:pPr marL="0" lvl="0" indent="0" algn="l" rtl="0">
                        <a:spcBef>
                          <a:spcPts val="0"/>
                        </a:spcBef>
                        <a:spcAft>
                          <a:spcPts val="0"/>
                        </a:spcAft>
                        <a:buNone/>
                      </a:pPr>
                      <a:r>
                        <a:rPr lang="en" b="1"/>
                        <a:t>Data Access API</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10"/>
                  </a:ext>
                </a:extLst>
              </a:tr>
              <a:tr h="310300">
                <a:tc>
                  <a:txBody>
                    <a:bodyPr/>
                    <a:lstStyle/>
                    <a:p>
                      <a:pPr marL="0" lvl="0" indent="0" algn="l" rtl="0">
                        <a:spcBef>
                          <a:spcPts val="0"/>
                        </a:spcBef>
                        <a:spcAft>
                          <a:spcPts val="0"/>
                        </a:spcAft>
                        <a:buNone/>
                      </a:pPr>
                      <a:r>
                        <a:rPr lang="en" b="1"/>
                        <a:t>Connectors ( RabbitMQ, MQTT, SQL, HBase etc.)</a:t>
                      </a:r>
                      <a:endParaRPr b="1"/>
                    </a:p>
                  </a:txBody>
                  <a:tcPr marL="91425" marR="91425" marT="0" marB="18275"/>
                </a:tc>
                <a:tc>
                  <a:txBody>
                    <a:bodyPr/>
                    <a:lstStyle/>
                    <a:p>
                      <a:pPr marL="0" lvl="0" indent="0" algn="l" rtl="0">
                        <a:spcBef>
                          <a:spcPts val="0"/>
                        </a:spcBef>
                        <a:spcAft>
                          <a:spcPts val="0"/>
                        </a:spcAft>
                        <a:buNone/>
                      </a:pPr>
                      <a:r>
                        <a:rPr lang="en"/>
                        <a:t>1000 (Kafka)</a:t>
                      </a:r>
                      <a:endParaRPr/>
                    </a:p>
                  </a:txBody>
                  <a:tcPr marL="91425" marR="91425" marT="0" marB="18275"/>
                </a:tc>
                <a:tc>
                  <a:txBody>
                    <a:bodyPr/>
                    <a:lstStyle/>
                    <a:p>
                      <a:pPr marL="0" lvl="0" indent="0" algn="l" rtl="0">
                        <a:spcBef>
                          <a:spcPts val="0"/>
                        </a:spcBef>
                        <a:spcAft>
                          <a:spcPts val="0"/>
                        </a:spcAft>
                        <a:buNone/>
                      </a:pPr>
                      <a:r>
                        <a:rPr lang="en"/>
                        <a:t>10000</a:t>
                      </a:r>
                      <a:endParaRPr/>
                    </a:p>
                  </a:txBody>
                  <a:tcPr marL="91425" marR="91425" marT="0" marB="18275"/>
                </a:tc>
                <a:extLst>
                  <a:ext uri="{0D108BD9-81ED-4DB2-BD59-A6C34878D82A}">
                    <a16:rowId xmlns:a16="http://schemas.microsoft.com/office/drawing/2014/main" val="10011"/>
                  </a:ext>
                </a:extLst>
              </a:tr>
              <a:tr h="310300">
                <a:tc>
                  <a:txBody>
                    <a:bodyPr/>
                    <a:lstStyle/>
                    <a:p>
                      <a:pPr marL="0" lvl="0" indent="0" algn="l" rtl="0">
                        <a:spcBef>
                          <a:spcPts val="0"/>
                        </a:spcBef>
                        <a:spcAft>
                          <a:spcPts val="0"/>
                        </a:spcAft>
                        <a:buNone/>
                      </a:pPr>
                      <a:r>
                        <a:rPr lang="en" b="1"/>
                        <a:t>Utilities and common code</a:t>
                      </a:r>
                      <a:endParaRPr b="1"/>
                    </a:p>
                  </a:txBody>
                  <a:tcPr marL="91425" marR="91425" marT="0" marB="18275"/>
                </a:tc>
                <a:tc>
                  <a:txBody>
                    <a:bodyPr/>
                    <a:lstStyle/>
                    <a:p>
                      <a:pPr marL="0" lvl="0" indent="0" algn="l" rtl="0">
                        <a:spcBef>
                          <a:spcPts val="0"/>
                        </a:spcBef>
                        <a:spcAft>
                          <a:spcPts val="0"/>
                        </a:spcAft>
                        <a:buNone/>
                      </a:pPr>
                      <a:r>
                        <a:rPr lang="en"/>
                        <a:t>9000 (5000 + 4000)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12"/>
                  </a:ext>
                </a:extLst>
              </a:tr>
              <a:tr h="298650">
                <a:tc>
                  <a:txBody>
                    <a:bodyPr/>
                    <a:lstStyle/>
                    <a:p>
                      <a:pPr marL="0" lvl="0" indent="0" algn="l" rtl="0">
                        <a:spcBef>
                          <a:spcPts val="0"/>
                        </a:spcBef>
                        <a:spcAft>
                          <a:spcPts val="0"/>
                        </a:spcAft>
                        <a:buNone/>
                      </a:pPr>
                      <a:r>
                        <a:rPr lang="en" b="1"/>
                        <a:t>Application Test code</a:t>
                      </a:r>
                      <a:endParaRPr b="1"/>
                    </a:p>
                  </a:txBody>
                  <a:tcPr marL="91425" marR="91425" marT="18275" marB="18275"/>
                </a:tc>
                <a:tc>
                  <a:txBody>
                    <a:bodyPr/>
                    <a:lstStyle/>
                    <a:p>
                      <a:pPr marL="0" lvl="0" indent="0" algn="l" rtl="0">
                        <a:spcBef>
                          <a:spcPts val="0"/>
                        </a:spcBef>
                        <a:spcAft>
                          <a:spcPts val="0"/>
                        </a:spcAft>
                        <a:buNone/>
                      </a:pPr>
                      <a:r>
                        <a:rPr lang="en"/>
                        <a:t>10000</a:t>
                      </a:r>
                      <a:endParaRPr/>
                    </a:p>
                  </a:txBody>
                  <a:tcPr marL="91425" marR="91425" marT="18275" marB="18275"/>
                </a:tc>
                <a:tc>
                  <a:txBody>
                    <a:bodyPr/>
                    <a:lstStyle/>
                    <a:p>
                      <a:pPr marL="0" lvl="0" indent="0" algn="l" rtl="0">
                        <a:spcBef>
                          <a:spcPts val="0"/>
                        </a:spcBef>
                        <a:spcAft>
                          <a:spcPts val="0"/>
                        </a:spcAft>
                        <a:buNone/>
                      </a:pPr>
                      <a:endParaRPr/>
                    </a:p>
                  </a:txBody>
                  <a:tcPr marL="91425" marR="91425" marT="18275" marB="18275"/>
                </a:tc>
                <a:extLst>
                  <a:ext uri="{0D108BD9-81ED-4DB2-BD59-A6C34878D82A}">
                    <a16:rowId xmlns:a16="http://schemas.microsoft.com/office/drawing/2014/main" val="10013"/>
                  </a:ext>
                </a:extLst>
              </a:tr>
              <a:tr h="384800">
                <a:tc>
                  <a:txBody>
                    <a:bodyPr/>
                    <a:lstStyle/>
                    <a:p>
                      <a:pPr marL="0" lvl="0" indent="0" algn="l" rtl="0">
                        <a:spcBef>
                          <a:spcPts val="0"/>
                        </a:spcBef>
                        <a:spcAft>
                          <a:spcPts val="0"/>
                        </a:spcAft>
                        <a:buNone/>
                      </a:pPr>
                      <a:r>
                        <a:rPr lang="en" b="1"/>
                        <a:t>Dashboard</a:t>
                      </a:r>
                      <a:endParaRPr b="1"/>
                    </a:p>
                  </a:txBody>
                  <a:tcPr marL="91425" marR="91425" marT="18275" marB="18275"/>
                </a:tc>
                <a:tc>
                  <a:txBody>
                    <a:bodyPr/>
                    <a:lstStyle/>
                    <a:p>
                      <a:pPr marL="0" lvl="0" indent="0" algn="l" rtl="0">
                        <a:spcBef>
                          <a:spcPts val="0"/>
                        </a:spcBef>
                        <a:spcAft>
                          <a:spcPts val="0"/>
                        </a:spcAft>
                        <a:buNone/>
                      </a:pPr>
                      <a:r>
                        <a:rPr lang="en"/>
                        <a:t>4000</a:t>
                      </a:r>
                      <a:endParaRPr/>
                    </a:p>
                  </a:txBody>
                  <a:tcPr marL="91425" marR="91425" marT="18275" marB="18275"/>
                </a:tc>
                <a:tc>
                  <a:txBody>
                    <a:bodyPr/>
                    <a:lstStyle/>
                    <a:p>
                      <a:pPr marL="0" lvl="0" indent="0" algn="l" rtl="0">
                        <a:spcBef>
                          <a:spcPts val="0"/>
                        </a:spcBef>
                        <a:spcAft>
                          <a:spcPts val="0"/>
                        </a:spcAft>
                        <a:buNone/>
                      </a:pPr>
                      <a:endParaRPr/>
                    </a:p>
                  </a:txBody>
                  <a:tcPr marL="91425" marR="91425" marT="18275" marB="18275"/>
                </a:tc>
                <a:extLst>
                  <a:ext uri="{0D108BD9-81ED-4DB2-BD59-A6C34878D82A}">
                    <a16:rowId xmlns:a16="http://schemas.microsoft.com/office/drawing/2014/main" val="1001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8565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Twister2 Implementation by Language</a:t>
            </a:r>
            <a:endParaRPr b="1"/>
          </a:p>
        </p:txBody>
      </p:sp>
      <p:graphicFrame>
        <p:nvGraphicFramePr>
          <p:cNvPr id="362" name="Google Shape;362;p49"/>
          <p:cNvGraphicFramePr/>
          <p:nvPr/>
        </p:nvGraphicFramePr>
        <p:xfrm>
          <a:off x="423025" y="955973"/>
          <a:ext cx="6289300" cy="3485855"/>
        </p:xfrm>
        <a:graphic>
          <a:graphicData uri="http://schemas.openxmlformats.org/drawingml/2006/table">
            <a:tbl>
              <a:tblPr>
                <a:noFill/>
              </a:tblPr>
              <a:tblGrid>
                <a:gridCol w="1296525">
                  <a:extLst>
                    <a:ext uri="{9D8B030D-6E8A-4147-A177-3AD203B41FA5}">
                      <a16:colId xmlns:a16="http://schemas.microsoft.com/office/drawing/2014/main" val="20000"/>
                    </a:ext>
                  </a:extLst>
                </a:gridCol>
                <a:gridCol w="909900">
                  <a:extLst>
                    <a:ext uri="{9D8B030D-6E8A-4147-A177-3AD203B41FA5}">
                      <a16:colId xmlns:a16="http://schemas.microsoft.com/office/drawing/2014/main" val="20001"/>
                    </a:ext>
                  </a:extLst>
                </a:gridCol>
                <a:gridCol w="1212500">
                  <a:extLst>
                    <a:ext uri="{9D8B030D-6E8A-4147-A177-3AD203B41FA5}">
                      <a16:colId xmlns:a16="http://schemas.microsoft.com/office/drawing/2014/main" val="20002"/>
                    </a:ext>
                  </a:extLst>
                </a:gridCol>
                <a:gridCol w="1565425">
                  <a:extLst>
                    <a:ext uri="{9D8B030D-6E8A-4147-A177-3AD203B41FA5}">
                      <a16:colId xmlns:a16="http://schemas.microsoft.com/office/drawing/2014/main" val="20003"/>
                    </a:ext>
                  </a:extLst>
                </a:gridCol>
                <a:gridCol w="1304950">
                  <a:extLst>
                    <a:ext uri="{9D8B030D-6E8A-4147-A177-3AD203B41FA5}">
                      <a16:colId xmlns:a16="http://schemas.microsoft.com/office/drawing/2014/main" val="20004"/>
                    </a:ext>
                  </a:extLst>
                </a:gridCol>
              </a:tblGrid>
              <a:tr h="239825">
                <a:tc>
                  <a:txBody>
                    <a:bodyPr/>
                    <a:lstStyle/>
                    <a:p>
                      <a:pPr marL="0" lvl="0" indent="0" algn="l" rtl="0">
                        <a:spcBef>
                          <a:spcPts val="0"/>
                        </a:spcBef>
                        <a:spcAft>
                          <a:spcPts val="0"/>
                        </a:spcAft>
                        <a:buClr>
                          <a:srgbClr val="000000"/>
                        </a:buClr>
                        <a:buSzPts val="1100"/>
                        <a:buFont typeface="Arial"/>
                        <a:buNone/>
                      </a:pPr>
                      <a:r>
                        <a:rPr lang="en" b="1"/>
                        <a:t>Language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Files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Blank Lines</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Comment Lines</a:t>
                      </a:r>
                      <a:endParaRPr b="1"/>
                    </a:p>
                  </a:txBody>
                  <a:tcPr marL="91425" marR="91425" marT="18275" marB="18275"/>
                </a:tc>
                <a:tc>
                  <a:txBody>
                    <a:bodyPr/>
                    <a:lstStyle/>
                    <a:p>
                      <a:pPr marL="0" lvl="0" indent="0" algn="l" rtl="0">
                        <a:spcBef>
                          <a:spcPts val="0"/>
                        </a:spcBef>
                        <a:spcAft>
                          <a:spcPts val="0"/>
                        </a:spcAft>
                        <a:buNone/>
                      </a:pPr>
                      <a:r>
                        <a:rPr lang="en" b="1"/>
                        <a:t>Line of Code </a:t>
                      </a:r>
                      <a:endParaRPr b="1"/>
                    </a:p>
                  </a:txBody>
                  <a:tcPr marL="91425" marR="91425" marT="18275" marB="18275"/>
                </a:tc>
                <a:extLst>
                  <a:ext uri="{0D108BD9-81ED-4DB2-BD59-A6C34878D82A}">
                    <a16:rowId xmlns:a16="http://schemas.microsoft.com/office/drawing/2014/main" val="10000"/>
                  </a:ext>
                </a:extLst>
              </a:tr>
              <a:tr h="308075">
                <a:tc>
                  <a:txBody>
                    <a:bodyPr/>
                    <a:lstStyle/>
                    <a:p>
                      <a:pPr marL="0" lvl="0" indent="0" algn="l" rtl="0">
                        <a:spcBef>
                          <a:spcPts val="0"/>
                        </a:spcBef>
                        <a:spcAft>
                          <a:spcPts val="0"/>
                        </a:spcAft>
                        <a:buClr>
                          <a:srgbClr val="000000"/>
                        </a:buClr>
                        <a:buSzPts val="1100"/>
                        <a:buFont typeface="Arial"/>
                        <a:buNone/>
                      </a:pPr>
                      <a:r>
                        <a:rPr lang="en" b="1"/>
                        <a:t>Java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916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16247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26415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66045</a:t>
                      </a:r>
                      <a:endParaRPr/>
                    </a:p>
                  </a:txBody>
                  <a:tcPr marL="91425" marR="91425" marT="18275" marB="18275"/>
                </a:tc>
                <a:extLst>
                  <a:ext uri="{0D108BD9-81ED-4DB2-BD59-A6C34878D82A}">
                    <a16:rowId xmlns:a16="http://schemas.microsoft.com/office/drawing/2014/main" val="10001"/>
                  </a:ext>
                </a:extLst>
              </a:tr>
              <a:tr h="308075">
                <a:tc>
                  <a:txBody>
                    <a:bodyPr/>
                    <a:lstStyle/>
                    <a:p>
                      <a:pPr marL="0" lvl="0" indent="0" algn="l" rtl="0">
                        <a:spcBef>
                          <a:spcPts val="0"/>
                        </a:spcBef>
                        <a:spcAft>
                          <a:spcPts val="0"/>
                        </a:spcAft>
                        <a:buClr>
                          <a:srgbClr val="000000"/>
                        </a:buClr>
                        <a:buSzPts val="1100"/>
                        <a:buFont typeface="Arial"/>
                        <a:buNone/>
                      </a:pPr>
                      <a:r>
                        <a:rPr lang="en" b="1"/>
                        <a:t>Python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 2240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3178</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6707</a:t>
                      </a:r>
                      <a:endParaRPr/>
                    </a:p>
                  </a:txBody>
                  <a:tcPr marL="91425" marR="91425" marT="18275" marB="18275"/>
                </a:tc>
                <a:extLst>
                  <a:ext uri="{0D108BD9-81ED-4DB2-BD59-A6C34878D82A}">
                    <a16:rowId xmlns:a16="http://schemas.microsoft.com/office/drawing/2014/main" val="10002"/>
                  </a:ext>
                </a:extLst>
              </a:tr>
              <a:tr h="308075">
                <a:tc>
                  <a:txBody>
                    <a:bodyPr/>
                    <a:lstStyle/>
                    <a:p>
                      <a:pPr marL="0" lvl="0" indent="0" algn="l" rtl="0">
                        <a:spcBef>
                          <a:spcPts val="0"/>
                        </a:spcBef>
                        <a:spcAft>
                          <a:spcPts val="0"/>
                        </a:spcAft>
                        <a:buClr>
                          <a:srgbClr val="000000"/>
                        </a:buClr>
                        <a:buSzPts val="1100"/>
                        <a:buFont typeface="Arial"/>
                        <a:buNone/>
                      </a:pPr>
                      <a:r>
                        <a:rPr lang="en" b="1"/>
                        <a:t>XML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3714</a:t>
                      </a:r>
                      <a:endParaRPr/>
                    </a:p>
                  </a:txBody>
                  <a:tcPr marL="91425" marR="91425" marT="18275" marB="18275"/>
                </a:tc>
                <a:extLst>
                  <a:ext uri="{0D108BD9-81ED-4DB2-BD59-A6C34878D82A}">
                    <a16:rowId xmlns:a16="http://schemas.microsoft.com/office/drawing/2014/main" val="10003"/>
                  </a:ext>
                </a:extLst>
              </a:tr>
              <a:tr h="308075">
                <a:tc>
                  <a:txBody>
                    <a:bodyPr/>
                    <a:lstStyle/>
                    <a:p>
                      <a:pPr marL="0" lvl="0" indent="0" algn="l" rtl="0">
                        <a:spcBef>
                          <a:spcPts val="0"/>
                        </a:spcBef>
                        <a:spcAft>
                          <a:spcPts val="0"/>
                        </a:spcAft>
                        <a:buClr>
                          <a:srgbClr val="000000"/>
                        </a:buClr>
                        <a:buSzPts val="1100"/>
                        <a:buFont typeface="Arial"/>
                        <a:buNone/>
                      </a:pPr>
                      <a:r>
                        <a:rPr lang="en" b="1"/>
                        <a:t>Javascript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217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2092</a:t>
                      </a:r>
                      <a:endParaRPr/>
                    </a:p>
                  </a:txBody>
                  <a:tcPr marL="91425" marR="91425" marT="18275" marB="18275"/>
                </a:tc>
                <a:extLst>
                  <a:ext uri="{0D108BD9-81ED-4DB2-BD59-A6C34878D82A}">
                    <a16:rowId xmlns:a16="http://schemas.microsoft.com/office/drawing/2014/main" val="10004"/>
                  </a:ext>
                </a:extLst>
              </a:tr>
              <a:tr h="444025">
                <a:tc>
                  <a:txBody>
                    <a:bodyPr/>
                    <a:lstStyle/>
                    <a:p>
                      <a:pPr marL="0" lvl="0" indent="0" algn="l" rtl="0">
                        <a:spcBef>
                          <a:spcPts val="0"/>
                        </a:spcBef>
                        <a:spcAft>
                          <a:spcPts val="0"/>
                        </a:spcAft>
                        <a:buClr>
                          <a:srgbClr val="000000"/>
                        </a:buClr>
                        <a:buSzPts val="1100"/>
                        <a:buFont typeface="Arial"/>
                        <a:buNone/>
                      </a:pPr>
                      <a:r>
                        <a:rPr lang="en" b="1"/>
                        <a:t>Bourne (Again) Shell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242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344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338  </a:t>
                      </a:r>
                      <a:endParaRPr/>
                    </a:p>
                  </a:txBody>
                  <a:tcPr marL="91425" marR="91425" marT="18275" marB="18275"/>
                </a:tc>
                <a:extLst>
                  <a:ext uri="{0D108BD9-81ED-4DB2-BD59-A6C34878D82A}">
                    <a16:rowId xmlns:a16="http://schemas.microsoft.com/office/drawing/2014/main" val="10005"/>
                  </a:ext>
                </a:extLst>
              </a:tr>
              <a:tr h="308075">
                <a:tc>
                  <a:txBody>
                    <a:bodyPr/>
                    <a:lstStyle/>
                    <a:p>
                      <a:pPr marL="0" lvl="0" indent="0" algn="l" rtl="0">
                        <a:spcBef>
                          <a:spcPts val="0"/>
                        </a:spcBef>
                        <a:spcAft>
                          <a:spcPts val="0"/>
                        </a:spcAft>
                        <a:buClr>
                          <a:srgbClr val="000000"/>
                        </a:buClr>
                        <a:buSzPts val="1100"/>
                        <a:buFont typeface="Arial"/>
                        <a:buNone/>
                      </a:pPr>
                      <a:r>
                        <a:rPr lang="en" b="1"/>
                        <a:t>YAML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727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812</a:t>
                      </a:r>
                      <a:endParaRPr/>
                    </a:p>
                  </a:txBody>
                  <a:tcPr marL="91425" marR="91425" marT="18275" marB="18275"/>
                </a:tc>
                <a:extLst>
                  <a:ext uri="{0D108BD9-81ED-4DB2-BD59-A6C34878D82A}">
                    <a16:rowId xmlns:a16="http://schemas.microsoft.com/office/drawing/2014/main" val="10006"/>
                  </a:ext>
                </a:extLst>
              </a:tr>
              <a:tr h="308075">
                <a:tc>
                  <a:txBody>
                    <a:bodyPr/>
                    <a:lstStyle/>
                    <a:p>
                      <a:pPr marL="0" lvl="0" indent="0" algn="l" rtl="0">
                        <a:spcBef>
                          <a:spcPts val="0"/>
                        </a:spcBef>
                        <a:spcAft>
                          <a:spcPts val="0"/>
                        </a:spcAft>
                        <a:buClr>
                          <a:srgbClr val="000000"/>
                        </a:buClr>
                        <a:buSzPts val="1100"/>
                        <a:buFont typeface="Arial"/>
                        <a:buNone/>
                      </a:pPr>
                      <a:r>
                        <a:rPr lang="en" b="1"/>
                        <a:t>SASS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12</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53</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423</a:t>
                      </a:r>
                      <a:endParaRPr/>
                    </a:p>
                  </a:txBody>
                  <a:tcPr marL="91425" marR="91425" marT="18275" marB="18275"/>
                </a:tc>
                <a:extLst>
                  <a:ext uri="{0D108BD9-81ED-4DB2-BD59-A6C34878D82A}">
                    <a16:rowId xmlns:a16="http://schemas.microsoft.com/office/drawing/2014/main" val="10007"/>
                  </a:ext>
                </a:extLst>
              </a:tr>
              <a:tr h="308075">
                <a:tc>
                  <a:txBody>
                    <a:bodyPr/>
                    <a:lstStyle/>
                    <a:p>
                      <a:pPr marL="0" lvl="0" indent="0" algn="l" rtl="0">
                        <a:spcBef>
                          <a:spcPts val="0"/>
                        </a:spcBef>
                        <a:spcAft>
                          <a:spcPts val="0"/>
                        </a:spcAft>
                        <a:buClr>
                          <a:srgbClr val="000000"/>
                        </a:buClr>
                        <a:buSzPts val="1100"/>
                        <a:buFont typeface="Arial"/>
                        <a:buNone/>
                      </a:pPr>
                      <a:r>
                        <a:rPr lang="en" b="1"/>
                        <a:t>Maven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12</a:t>
                      </a:r>
                      <a:endParaRPr/>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91</a:t>
                      </a:r>
                      <a:endParaRPr/>
                    </a:p>
                  </a:txBody>
                  <a:tcPr marL="91425" marR="91425" marT="18275" marB="18275"/>
                </a:tc>
                <a:extLst>
                  <a:ext uri="{0D108BD9-81ED-4DB2-BD59-A6C34878D82A}">
                    <a16:rowId xmlns:a16="http://schemas.microsoft.com/office/drawing/2014/main" val="10008"/>
                  </a:ext>
                </a:extLst>
              </a:tr>
              <a:tr h="308075">
                <a:tc>
                  <a:txBody>
                    <a:bodyPr/>
                    <a:lstStyle/>
                    <a:p>
                      <a:pPr marL="0" lvl="0" indent="0" algn="l" rtl="0">
                        <a:spcBef>
                          <a:spcPts val="0"/>
                        </a:spcBef>
                        <a:spcAft>
                          <a:spcPts val="0"/>
                        </a:spcAft>
                        <a:buClr>
                          <a:srgbClr val="000000"/>
                        </a:buClr>
                        <a:buSzPts val="1100"/>
                        <a:buFont typeface="Arial"/>
                        <a:buNone/>
                      </a:pPr>
                      <a:r>
                        <a:rPr lang="en" b="1"/>
                        <a:t>HTML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3</a:t>
                      </a:r>
                      <a:endParaRPr/>
                    </a:p>
                  </a:txBody>
                  <a:tcPr marL="91425" marR="91425" marT="18275" marB="18275"/>
                </a:tc>
                <a:tc>
                  <a:txBody>
                    <a:bodyPr/>
                    <a:lstStyle/>
                    <a:p>
                      <a:pPr marL="0" lvl="0" indent="0" algn="l" rtl="0">
                        <a:spcBef>
                          <a:spcPts val="0"/>
                        </a:spcBef>
                        <a:spcAft>
                          <a:spcPts val="0"/>
                        </a:spcAft>
                        <a:buNone/>
                      </a:pPr>
                      <a:r>
                        <a:rPr lang="en"/>
                        <a:t>20</a:t>
                      </a:r>
                      <a:endParaRPr/>
                    </a:p>
                  </a:txBody>
                  <a:tcPr marL="91425" marR="91425" marT="18275" marB="18275"/>
                </a:tc>
                <a:tc>
                  <a:txBody>
                    <a:bodyPr/>
                    <a:lstStyle/>
                    <a:p>
                      <a:pPr marL="0" lvl="0" indent="0" algn="l" rtl="0">
                        <a:spcBef>
                          <a:spcPts val="0"/>
                        </a:spcBef>
                        <a:spcAft>
                          <a:spcPts val="0"/>
                        </a:spcAft>
                        <a:buNone/>
                      </a:pPr>
                      <a:r>
                        <a:rPr lang="en"/>
                        <a:t>22</a:t>
                      </a:r>
                      <a:endParaRPr/>
                    </a:p>
                  </a:txBody>
                  <a:tcPr marL="91425" marR="91425" marT="18275" marB="18275"/>
                </a:tc>
                <a:extLst>
                  <a:ext uri="{0D108BD9-81ED-4DB2-BD59-A6C34878D82A}">
                    <a16:rowId xmlns:a16="http://schemas.microsoft.com/office/drawing/2014/main" val="10009"/>
                  </a:ext>
                </a:extLst>
              </a:tr>
              <a:tr h="308075">
                <a:tc>
                  <a:txBody>
                    <a:bodyPr/>
                    <a:lstStyle/>
                    <a:p>
                      <a:pPr marL="0" lvl="0" indent="0" algn="l" rtl="0">
                        <a:spcBef>
                          <a:spcPts val="0"/>
                        </a:spcBef>
                        <a:spcAft>
                          <a:spcPts val="0"/>
                        </a:spcAft>
                        <a:buClr>
                          <a:srgbClr val="000000"/>
                        </a:buClr>
                        <a:buSzPts val="1100"/>
                        <a:buFont typeface="Arial"/>
                        <a:buNone/>
                      </a:pPr>
                      <a:r>
                        <a:rPr lang="en" b="1"/>
                        <a:t>SUM: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1111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19579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31196</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80801</a:t>
                      </a:r>
                      <a:endParaRPr/>
                    </a:p>
                  </a:txBody>
                  <a:tcPr marL="91425" marR="91425" marT="18275" marB="18275"/>
                </a:tc>
                <a:extLst>
                  <a:ext uri="{0D108BD9-81ED-4DB2-BD59-A6C34878D82A}">
                    <a16:rowId xmlns:a16="http://schemas.microsoft.com/office/drawing/2014/main" val="10010"/>
                  </a:ext>
                </a:extLst>
              </a:tr>
            </a:tbl>
          </a:graphicData>
        </a:graphic>
      </p:graphicFrame>
      <p:sp>
        <p:nvSpPr>
          <p:cNvPr id="2" name="TextBox 1">
            <a:extLst>
              <a:ext uri="{FF2B5EF4-FFF2-40B4-BE49-F238E27FC236}">
                <a16:creationId xmlns:a16="http://schemas.microsoft.com/office/drawing/2014/main" id="{83C84863-6431-4996-9245-7939950389FE}"/>
              </a:ext>
            </a:extLst>
          </p:cNvPr>
          <p:cNvSpPr txBox="1"/>
          <p:nvPr/>
        </p:nvSpPr>
        <p:spPr>
          <a:xfrm>
            <a:off x="2687444" y="4783873"/>
            <a:ext cx="5489003" cy="307777"/>
          </a:xfrm>
          <a:prstGeom prst="rect">
            <a:avLst/>
          </a:prstGeom>
          <a:noFill/>
        </p:spPr>
        <p:txBody>
          <a:bodyPr wrap="none" rtlCol="0">
            <a:spAutoFit/>
          </a:bodyPr>
          <a:lstStyle/>
          <a:p>
            <a:r>
              <a:rPr lang="en-US" dirty="0"/>
              <a:t>Software Engineering will double amount of code with unit tests 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292250" y="235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Runtime Components</a:t>
            </a:r>
            <a:endParaRPr/>
          </a:p>
        </p:txBody>
      </p:sp>
      <p:grpSp>
        <p:nvGrpSpPr>
          <p:cNvPr id="368" name="Google Shape;368;p50"/>
          <p:cNvGrpSpPr/>
          <p:nvPr/>
        </p:nvGrpSpPr>
        <p:grpSpPr>
          <a:xfrm>
            <a:off x="2115675" y="1003475"/>
            <a:ext cx="5885450" cy="3687350"/>
            <a:chOff x="1658475" y="1003475"/>
            <a:chExt cx="5885450" cy="3687350"/>
          </a:xfrm>
        </p:grpSpPr>
        <p:grpSp>
          <p:nvGrpSpPr>
            <p:cNvPr id="369" name="Google Shape;369;p50"/>
            <p:cNvGrpSpPr/>
            <p:nvPr/>
          </p:nvGrpSpPr>
          <p:grpSpPr>
            <a:xfrm>
              <a:off x="1658475" y="1003475"/>
              <a:ext cx="5885450" cy="3290650"/>
              <a:chOff x="1495975" y="1048300"/>
              <a:chExt cx="5885450" cy="3290650"/>
            </a:xfrm>
          </p:grpSpPr>
          <p:sp>
            <p:nvSpPr>
              <p:cNvPr id="370" name="Google Shape;370;p50"/>
              <p:cNvSpPr/>
              <p:nvPr/>
            </p:nvSpPr>
            <p:spPr>
              <a:xfrm>
                <a:off x="1495975" y="2246725"/>
                <a:ext cx="3868800" cy="1272600"/>
              </a:xfrm>
              <a:prstGeom prst="roundRect">
                <a:avLst>
                  <a:gd name="adj" fmla="val 3604"/>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0"/>
              <p:cNvSpPr/>
              <p:nvPr/>
            </p:nvSpPr>
            <p:spPr>
              <a:xfrm>
                <a:off x="1495975" y="3620050"/>
                <a:ext cx="3868800" cy="322200"/>
              </a:xfrm>
              <a:prstGeom prst="roundRect">
                <a:avLst>
                  <a:gd name="adj" fmla="val 9558"/>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0"/>
              <p:cNvSpPr/>
              <p:nvPr/>
            </p:nvSpPr>
            <p:spPr>
              <a:xfrm>
                <a:off x="1557075" y="3648100"/>
                <a:ext cx="6342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Mesos</a:t>
                </a:r>
                <a:endParaRPr sz="1200"/>
              </a:p>
            </p:txBody>
          </p:sp>
          <p:sp>
            <p:nvSpPr>
              <p:cNvPr id="373" name="Google Shape;373;p50"/>
              <p:cNvSpPr/>
              <p:nvPr/>
            </p:nvSpPr>
            <p:spPr>
              <a:xfrm>
                <a:off x="2247900" y="3648100"/>
                <a:ext cx="9939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Kubernetes</a:t>
                </a:r>
                <a:endParaRPr sz="1200"/>
              </a:p>
            </p:txBody>
          </p:sp>
          <p:sp>
            <p:nvSpPr>
              <p:cNvPr id="374" name="Google Shape;374;p50"/>
              <p:cNvSpPr/>
              <p:nvPr/>
            </p:nvSpPr>
            <p:spPr>
              <a:xfrm>
                <a:off x="3298425" y="3650800"/>
                <a:ext cx="9627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Standalone</a:t>
                </a:r>
                <a:endParaRPr sz="1200"/>
              </a:p>
            </p:txBody>
          </p:sp>
          <p:sp>
            <p:nvSpPr>
              <p:cNvPr id="375" name="Google Shape;375;p50"/>
              <p:cNvSpPr/>
              <p:nvPr/>
            </p:nvSpPr>
            <p:spPr>
              <a:xfrm>
                <a:off x="1704175" y="2967588"/>
                <a:ext cx="1251600" cy="457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BSP Operations</a:t>
                </a:r>
                <a:endParaRPr sz="1200"/>
              </a:p>
            </p:txBody>
          </p:sp>
          <p:sp>
            <p:nvSpPr>
              <p:cNvPr id="376" name="Google Shape;376;p50"/>
              <p:cNvSpPr/>
              <p:nvPr/>
            </p:nvSpPr>
            <p:spPr>
              <a:xfrm>
                <a:off x="3063975" y="2966200"/>
                <a:ext cx="2211000" cy="457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Internal (fine grain) DataFlow and State Definition Operations </a:t>
                </a:r>
                <a:endParaRPr sz="1100"/>
              </a:p>
            </p:txBody>
          </p:sp>
          <p:sp>
            <p:nvSpPr>
              <p:cNvPr id="377" name="Google Shape;377;p50"/>
              <p:cNvSpPr/>
              <p:nvPr/>
            </p:nvSpPr>
            <p:spPr>
              <a:xfrm>
                <a:off x="3186325" y="2637188"/>
                <a:ext cx="2107200" cy="268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Task Graph System</a:t>
                </a:r>
                <a:endParaRPr sz="1200"/>
              </a:p>
            </p:txBody>
          </p:sp>
          <p:sp>
            <p:nvSpPr>
              <p:cNvPr id="378" name="Google Shape;378;p50"/>
              <p:cNvSpPr/>
              <p:nvPr/>
            </p:nvSpPr>
            <p:spPr>
              <a:xfrm>
                <a:off x="3180625" y="2283275"/>
                <a:ext cx="1008900" cy="293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TSet </a:t>
                </a:r>
                <a:endParaRPr sz="1200"/>
              </a:p>
            </p:txBody>
          </p:sp>
          <p:sp>
            <p:nvSpPr>
              <p:cNvPr id="379" name="Google Shape;379;p50"/>
              <p:cNvSpPr txBox="1"/>
              <p:nvPr/>
            </p:nvSpPr>
            <p:spPr>
              <a:xfrm>
                <a:off x="1569950" y="2307888"/>
                <a:ext cx="1613700" cy="1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Runtime</a:t>
                </a:r>
                <a:endParaRPr sz="1200"/>
              </a:p>
            </p:txBody>
          </p:sp>
          <p:sp>
            <p:nvSpPr>
              <p:cNvPr id="380" name="Google Shape;380;p50"/>
              <p:cNvSpPr txBox="1"/>
              <p:nvPr/>
            </p:nvSpPr>
            <p:spPr>
              <a:xfrm>
                <a:off x="5555325" y="3515050"/>
                <a:ext cx="1327800" cy="5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Resource API</a:t>
                </a:r>
                <a:endParaRPr/>
              </a:p>
            </p:txBody>
          </p:sp>
          <p:sp>
            <p:nvSpPr>
              <p:cNvPr id="381" name="Google Shape;381;p50"/>
              <p:cNvSpPr/>
              <p:nvPr/>
            </p:nvSpPr>
            <p:spPr>
              <a:xfrm>
                <a:off x="1542275" y="4048850"/>
                <a:ext cx="6108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HDFS</a:t>
                </a:r>
                <a:endParaRPr sz="1200"/>
              </a:p>
            </p:txBody>
          </p:sp>
          <p:sp>
            <p:nvSpPr>
              <p:cNvPr id="382" name="Google Shape;382;p50"/>
              <p:cNvSpPr/>
              <p:nvPr/>
            </p:nvSpPr>
            <p:spPr>
              <a:xfrm>
                <a:off x="2237575" y="4048850"/>
                <a:ext cx="741900" cy="268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NoSQL</a:t>
                </a:r>
                <a:endParaRPr sz="1200"/>
              </a:p>
            </p:txBody>
          </p:sp>
          <p:sp>
            <p:nvSpPr>
              <p:cNvPr id="383" name="Google Shape;383;p50"/>
              <p:cNvSpPr/>
              <p:nvPr/>
            </p:nvSpPr>
            <p:spPr>
              <a:xfrm>
                <a:off x="3063975" y="4048850"/>
                <a:ext cx="14898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Message Brokers</a:t>
                </a:r>
                <a:endParaRPr sz="1200"/>
              </a:p>
            </p:txBody>
          </p:sp>
          <p:sp>
            <p:nvSpPr>
              <p:cNvPr id="384" name="Google Shape;384;p50"/>
              <p:cNvSpPr/>
              <p:nvPr/>
            </p:nvSpPr>
            <p:spPr>
              <a:xfrm>
                <a:off x="1542275" y="1048300"/>
                <a:ext cx="3745500" cy="47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5" name="Google Shape;385;p50"/>
              <p:cNvSpPr/>
              <p:nvPr/>
            </p:nvSpPr>
            <p:spPr>
              <a:xfrm>
                <a:off x="1635275" y="1104581"/>
                <a:ext cx="1327800" cy="3825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a:t>Atomic Job Submission</a:t>
                </a:r>
                <a:endParaRPr sz="1200"/>
              </a:p>
            </p:txBody>
          </p:sp>
          <p:sp>
            <p:nvSpPr>
              <p:cNvPr id="386" name="Google Shape;386;p50"/>
              <p:cNvSpPr txBox="1"/>
              <p:nvPr/>
            </p:nvSpPr>
            <p:spPr>
              <a:xfrm>
                <a:off x="3467525" y="1104581"/>
                <a:ext cx="1654200" cy="394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Connected or External DataFlow</a:t>
                </a:r>
                <a:endParaRPr sz="1200"/>
              </a:p>
            </p:txBody>
          </p:sp>
          <p:sp>
            <p:nvSpPr>
              <p:cNvPr id="387" name="Google Shape;387;p50"/>
              <p:cNvSpPr txBox="1"/>
              <p:nvPr/>
            </p:nvSpPr>
            <p:spPr>
              <a:xfrm>
                <a:off x="5555325" y="3980325"/>
                <a:ext cx="1613700" cy="1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Data Access APIs</a:t>
                </a:r>
                <a:endParaRPr/>
              </a:p>
            </p:txBody>
          </p:sp>
          <p:sp>
            <p:nvSpPr>
              <p:cNvPr id="388" name="Google Shape;388;p50"/>
              <p:cNvSpPr/>
              <p:nvPr/>
            </p:nvSpPr>
            <p:spPr>
              <a:xfrm>
                <a:off x="1542275" y="1591475"/>
                <a:ext cx="3756900" cy="2451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Streaming, Batch and ML Applications</a:t>
                </a:r>
                <a:endParaRPr sz="1200"/>
              </a:p>
            </p:txBody>
          </p:sp>
          <p:sp>
            <p:nvSpPr>
              <p:cNvPr id="389" name="Google Shape;389;p50"/>
              <p:cNvSpPr txBox="1"/>
              <p:nvPr/>
            </p:nvSpPr>
            <p:spPr>
              <a:xfrm>
                <a:off x="5342925" y="1115675"/>
                <a:ext cx="2038500" cy="38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Orchestration API</a:t>
                </a:r>
                <a:endParaRPr/>
              </a:p>
            </p:txBody>
          </p:sp>
          <p:sp>
            <p:nvSpPr>
              <p:cNvPr id="390" name="Google Shape;390;p50"/>
              <p:cNvSpPr txBox="1"/>
              <p:nvPr/>
            </p:nvSpPr>
            <p:spPr>
              <a:xfrm>
                <a:off x="5195675" y="1838275"/>
                <a:ext cx="1809300" cy="35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User APIs</a:t>
                </a:r>
                <a:endParaRPr/>
              </a:p>
            </p:txBody>
          </p:sp>
          <p:sp>
            <p:nvSpPr>
              <p:cNvPr id="391" name="Google Shape;391;p50"/>
              <p:cNvSpPr/>
              <p:nvPr/>
            </p:nvSpPr>
            <p:spPr>
              <a:xfrm>
                <a:off x="2565875" y="1902275"/>
                <a:ext cx="901500" cy="2937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SQL API</a:t>
                </a:r>
                <a:endParaRPr sz="1200"/>
              </a:p>
            </p:txBody>
          </p:sp>
          <p:sp>
            <p:nvSpPr>
              <p:cNvPr id="392" name="Google Shape;392;p50"/>
              <p:cNvSpPr/>
              <p:nvPr/>
            </p:nvSpPr>
            <p:spPr>
              <a:xfrm>
                <a:off x="1542275" y="1902275"/>
                <a:ext cx="962700" cy="2937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Python API</a:t>
                </a:r>
                <a:endParaRPr sz="1200"/>
              </a:p>
            </p:txBody>
          </p:sp>
          <p:sp>
            <p:nvSpPr>
              <p:cNvPr id="393" name="Google Shape;393;p50"/>
              <p:cNvSpPr/>
              <p:nvPr/>
            </p:nvSpPr>
            <p:spPr>
              <a:xfrm>
                <a:off x="4625550" y="4043450"/>
                <a:ext cx="6981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Local </a:t>
                </a:r>
                <a:endParaRPr sz="1200"/>
              </a:p>
            </p:txBody>
          </p:sp>
          <p:sp>
            <p:nvSpPr>
              <p:cNvPr id="394" name="Google Shape;394;p50"/>
              <p:cNvSpPr/>
              <p:nvPr/>
            </p:nvSpPr>
            <p:spPr>
              <a:xfrm>
                <a:off x="4348550" y="3650800"/>
                <a:ext cx="9627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Slurm</a:t>
                </a:r>
                <a:endParaRPr sz="1200"/>
              </a:p>
            </p:txBody>
          </p:sp>
          <p:sp>
            <p:nvSpPr>
              <p:cNvPr id="395" name="Google Shape;395;p50"/>
              <p:cNvSpPr/>
              <p:nvPr/>
            </p:nvSpPr>
            <p:spPr>
              <a:xfrm>
                <a:off x="1495975" y="4016750"/>
                <a:ext cx="3868800" cy="322200"/>
              </a:xfrm>
              <a:prstGeom prst="roundRect">
                <a:avLst>
                  <a:gd name="adj" fmla="val 9558"/>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50"/>
            <p:cNvSpPr/>
            <p:nvPr/>
          </p:nvSpPr>
          <p:spPr>
            <a:xfrm>
              <a:off x="1697500" y="4446575"/>
              <a:ext cx="574500" cy="2010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397" name="Google Shape;397;p50"/>
            <p:cNvSpPr txBox="1"/>
            <p:nvPr/>
          </p:nvSpPr>
          <p:spPr>
            <a:xfrm>
              <a:off x="2353775" y="4368625"/>
              <a:ext cx="36168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Future Features: Python API critical</a:t>
              </a:r>
              <a:endParaRPr sz="1200"/>
            </a:p>
          </p:txBody>
        </p:sp>
      </p:grpSp>
      <p:sp>
        <p:nvSpPr>
          <p:cNvPr id="398" name="Google Shape;398;p50"/>
          <p:cNvSpPr/>
          <p:nvPr/>
        </p:nvSpPr>
        <p:spPr>
          <a:xfrm>
            <a:off x="4171075" y="1852625"/>
            <a:ext cx="831300" cy="293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Java APIs </a:t>
            </a:r>
            <a:endParaRPr sz="1000"/>
          </a:p>
        </p:txBody>
      </p:sp>
      <p:sp>
        <p:nvSpPr>
          <p:cNvPr id="399" name="Google Shape;399;p50"/>
          <p:cNvSpPr/>
          <p:nvPr/>
        </p:nvSpPr>
        <p:spPr>
          <a:xfrm>
            <a:off x="5094850" y="1852625"/>
            <a:ext cx="831300" cy="2937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Scala APIs </a:t>
            </a:r>
            <a:endParaRPr sz="1000"/>
          </a:p>
        </p:txBody>
      </p:sp>
      <p:sp>
        <p:nvSpPr>
          <p:cNvPr id="400" name="Google Shape;400;p50"/>
          <p:cNvSpPr/>
          <p:nvPr/>
        </p:nvSpPr>
        <p:spPr>
          <a:xfrm>
            <a:off x="4896500" y="2236850"/>
            <a:ext cx="957600" cy="293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State </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Twister2 APIs in Detail</a:t>
            </a:r>
            <a:endParaRPr/>
          </a:p>
        </p:txBody>
      </p:sp>
      <p:sp>
        <p:nvSpPr>
          <p:cNvPr id="406" name="Google Shape;406;p51"/>
          <p:cNvSpPr/>
          <p:nvPr/>
        </p:nvSpPr>
        <p:spPr>
          <a:xfrm>
            <a:off x="1741300" y="2593175"/>
            <a:ext cx="1341300" cy="2244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Worker</a:t>
            </a:r>
            <a:endParaRPr sz="1000"/>
          </a:p>
        </p:txBody>
      </p:sp>
      <p:sp>
        <p:nvSpPr>
          <p:cNvPr id="407" name="Google Shape;407;p51"/>
          <p:cNvSpPr/>
          <p:nvPr/>
        </p:nvSpPr>
        <p:spPr>
          <a:xfrm>
            <a:off x="1741300" y="2296725"/>
            <a:ext cx="1341300" cy="2616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BSP Operations</a:t>
            </a:r>
            <a:endParaRPr sz="1000"/>
          </a:p>
        </p:txBody>
      </p:sp>
      <p:sp>
        <p:nvSpPr>
          <p:cNvPr id="408" name="Google Shape;408;p51"/>
          <p:cNvSpPr/>
          <p:nvPr/>
        </p:nvSpPr>
        <p:spPr>
          <a:xfrm>
            <a:off x="1741300" y="2000275"/>
            <a:ext cx="1341300" cy="2616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Java API</a:t>
            </a:r>
            <a:endParaRPr sz="1000"/>
          </a:p>
        </p:txBody>
      </p:sp>
      <p:sp>
        <p:nvSpPr>
          <p:cNvPr id="409" name="Google Shape;409;p51"/>
          <p:cNvSpPr/>
          <p:nvPr/>
        </p:nvSpPr>
        <p:spPr>
          <a:xfrm>
            <a:off x="299275" y="2593175"/>
            <a:ext cx="1341300" cy="2244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Worker</a:t>
            </a:r>
            <a:endParaRPr sz="1000"/>
          </a:p>
        </p:txBody>
      </p:sp>
      <p:sp>
        <p:nvSpPr>
          <p:cNvPr id="410" name="Google Shape;410;p51"/>
          <p:cNvSpPr/>
          <p:nvPr/>
        </p:nvSpPr>
        <p:spPr>
          <a:xfrm>
            <a:off x="299275" y="2296725"/>
            <a:ext cx="1341300" cy="2616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DataFlow Operations</a:t>
            </a:r>
            <a:endParaRPr sz="900"/>
          </a:p>
        </p:txBody>
      </p:sp>
      <p:sp>
        <p:nvSpPr>
          <p:cNvPr id="411" name="Google Shape;411;p51"/>
          <p:cNvSpPr/>
          <p:nvPr/>
        </p:nvSpPr>
        <p:spPr>
          <a:xfrm>
            <a:off x="299275" y="2000275"/>
            <a:ext cx="1341300" cy="2616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Java API</a:t>
            </a:r>
            <a:endParaRPr sz="1000"/>
          </a:p>
        </p:txBody>
      </p:sp>
      <p:sp>
        <p:nvSpPr>
          <p:cNvPr id="412" name="Google Shape;412;p51"/>
          <p:cNvSpPr txBox="1"/>
          <p:nvPr/>
        </p:nvSpPr>
        <p:spPr>
          <a:xfrm>
            <a:off x="607350" y="1144200"/>
            <a:ext cx="2167200" cy="1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Operator Level APIs</a:t>
            </a:r>
            <a:endParaRPr/>
          </a:p>
        </p:txBody>
      </p:sp>
      <p:sp>
        <p:nvSpPr>
          <p:cNvPr id="413" name="Google Shape;413;p51"/>
          <p:cNvSpPr/>
          <p:nvPr/>
        </p:nvSpPr>
        <p:spPr>
          <a:xfrm>
            <a:off x="3564600" y="2901300"/>
            <a:ext cx="1341300" cy="2244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Worker</a:t>
            </a:r>
            <a:endParaRPr sz="1000"/>
          </a:p>
        </p:txBody>
      </p:sp>
      <p:sp>
        <p:nvSpPr>
          <p:cNvPr id="414" name="Google Shape;414;p51"/>
          <p:cNvSpPr/>
          <p:nvPr/>
        </p:nvSpPr>
        <p:spPr>
          <a:xfrm>
            <a:off x="3564600" y="2604850"/>
            <a:ext cx="13413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DataFlow Operations</a:t>
            </a:r>
            <a:endParaRPr sz="900"/>
          </a:p>
        </p:txBody>
      </p:sp>
      <p:sp>
        <p:nvSpPr>
          <p:cNvPr id="415" name="Google Shape;415;p51"/>
          <p:cNvSpPr/>
          <p:nvPr/>
        </p:nvSpPr>
        <p:spPr>
          <a:xfrm>
            <a:off x="3564600" y="2308400"/>
            <a:ext cx="13413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Task Graph</a:t>
            </a:r>
            <a:endParaRPr sz="1000"/>
          </a:p>
        </p:txBody>
      </p:sp>
      <p:sp>
        <p:nvSpPr>
          <p:cNvPr id="416" name="Google Shape;416;p51"/>
          <p:cNvSpPr/>
          <p:nvPr/>
        </p:nvSpPr>
        <p:spPr>
          <a:xfrm>
            <a:off x="3564600" y="2000275"/>
            <a:ext cx="1341300" cy="2616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Java API</a:t>
            </a:r>
            <a:endParaRPr sz="1000"/>
          </a:p>
        </p:txBody>
      </p:sp>
      <p:sp>
        <p:nvSpPr>
          <p:cNvPr id="417" name="Google Shape;417;p51"/>
          <p:cNvSpPr/>
          <p:nvPr/>
        </p:nvSpPr>
        <p:spPr>
          <a:xfrm>
            <a:off x="5187825" y="2901300"/>
            <a:ext cx="1450800" cy="2244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Worker</a:t>
            </a:r>
            <a:endParaRPr sz="1000"/>
          </a:p>
        </p:txBody>
      </p:sp>
      <p:sp>
        <p:nvSpPr>
          <p:cNvPr id="418" name="Google Shape;418;p51"/>
          <p:cNvSpPr/>
          <p:nvPr/>
        </p:nvSpPr>
        <p:spPr>
          <a:xfrm>
            <a:off x="5187825" y="2604850"/>
            <a:ext cx="14508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DataFlow Operations</a:t>
            </a:r>
            <a:endParaRPr sz="900"/>
          </a:p>
        </p:txBody>
      </p:sp>
      <p:sp>
        <p:nvSpPr>
          <p:cNvPr id="419" name="Google Shape;419;p51"/>
          <p:cNvSpPr/>
          <p:nvPr/>
        </p:nvSpPr>
        <p:spPr>
          <a:xfrm>
            <a:off x="5187825" y="2308400"/>
            <a:ext cx="14508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Task Graph</a:t>
            </a:r>
            <a:endParaRPr sz="1000"/>
          </a:p>
        </p:txBody>
      </p:sp>
      <p:sp>
        <p:nvSpPr>
          <p:cNvPr id="420" name="Google Shape;420;p51"/>
          <p:cNvSpPr/>
          <p:nvPr/>
        </p:nvSpPr>
        <p:spPr>
          <a:xfrm>
            <a:off x="5187825" y="2000275"/>
            <a:ext cx="14508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TSet</a:t>
            </a:r>
            <a:endParaRPr sz="1000"/>
          </a:p>
        </p:txBody>
      </p:sp>
      <p:sp>
        <p:nvSpPr>
          <p:cNvPr id="421" name="Google Shape;421;p51"/>
          <p:cNvSpPr/>
          <p:nvPr/>
        </p:nvSpPr>
        <p:spPr>
          <a:xfrm>
            <a:off x="5173275" y="1677750"/>
            <a:ext cx="669600" cy="2616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Java API</a:t>
            </a:r>
            <a:endParaRPr sz="900"/>
          </a:p>
        </p:txBody>
      </p:sp>
      <p:sp>
        <p:nvSpPr>
          <p:cNvPr id="422" name="Google Shape;422;p51"/>
          <p:cNvSpPr/>
          <p:nvPr/>
        </p:nvSpPr>
        <p:spPr>
          <a:xfrm>
            <a:off x="5903375" y="1677750"/>
            <a:ext cx="735000" cy="2616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Python API</a:t>
            </a:r>
            <a:endParaRPr sz="900"/>
          </a:p>
        </p:txBody>
      </p:sp>
      <p:sp>
        <p:nvSpPr>
          <p:cNvPr id="423" name="Google Shape;423;p51"/>
          <p:cNvSpPr/>
          <p:nvPr/>
        </p:nvSpPr>
        <p:spPr>
          <a:xfrm>
            <a:off x="6920400" y="2901300"/>
            <a:ext cx="1450800" cy="2244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Worker</a:t>
            </a:r>
            <a:endParaRPr sz="1000"/>
          </a:p>
        </p:txBody>
      </p:sp>
      <p:sp>
        <p:nvSpPr>
          <p:cNvPr id="424" name="Google Shape;424;p51"/>
          <p:cNvSpPr/>
          <p:nvPr/>
        </p:nvSpPr>
        <p:spPr>
          <a:xfrm>
            <a:off x="6920400" y="2604850"/>
            <a:ext cx="14508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DataFlow Operations</a:t>
            </a:r>
            <a:endParaRPr sz="900"/>
          </a:p>
        </p:txBody>
      </p:sp>
      <p:sp>
        <p:nvSpPr>
          <p:cNvPr id="425" name="Google Shape;425;p51"/>
          <p:cNvSpPr/>
          <p:nvPr/>
        </p:nvSpPr>
        <p:spPr>
          <a:xfrm>
            <a:off x="6920400" y="2308400"/>
            <a:ext cx="1450800" cy="2616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Task Graph</a:t>
            </a:r>
            <a:endParaRPr sz="1000"/>
          </a:p>
        </p:txBody>
      </p:sp>
      <p:sp>
        <p:nvSpPr>
          <p:cNvPr id="426" name="Google Shape;426;p51"/>
          <p:cNvSpPr/>
          <p:nvPr/>
        </p:nvSpPr>
        <p:spPr>
          <a:xfrm>
            <a:off x="6920400" y="2000275"/>
            <a:ext cx="1450800" cy="2616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SQL</a:t>
            </a:r>
            <a:endParaRPr sz="1000"/>
          </a:p>
        </p:txBody>
      </p:sp>
      <p:sp>
        <p:nvSpPr>
          <p:cNvPr id="427" name="Google Shape;427;p51"/>
          <p:cNvSpPr txBox="1"/>
          <p:nvPr/>
        </p:nvSpPr>
        <p:spPr>
          <a:xfrm>
            <a:off x="4461050" y="1115200"/>
            <a:ext cx="2806500" cy="1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APIs built on top of Task Graph</a:t>
            </a:r>
            <a:endParaRPr/>
          </a:p>
        </p:txBody>
      </p:sp>
      <p:sp>
        <p:nvSpPr>
          <p:cNvPr id="428" name="Google Shape;428;p51"/>
          <p:cNvSpPr txBox="1"/>
          <p:nvPr/>
        </p:nvSpPr>
        <p:spPr>
          <a:xfrm>
            <a:off x="311700" y="3298525"/>
            <a:ext cx="2736300" cy="1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Low level APIs with the most flexibility. Harder to program</a:t>
            </a:r>
            <a:endParaRPr/>
          </a:p>
        </p:txBody>
      </p:sp>
      <p:sp>
        <p:nvSpPr>
          <p:cNvPr id="429" name="Google Shape;429;p51"/>
          <p:cNvSpPr txBox="1"/>
          <p:nvPr/>
        </p:nvSpPr>
        <p:spPr>
          <a:xfrm>
            <a:off x="4461050" y="3284800"/>
            <a:ext cx="2736300" cy="1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Higher Level APIs based on Task Graph</a:t>
            </a:r>
            <a:endParaRPr/>
          </a:p>
        </p:txBody>
      </p:sp>
      <p:sp>
        <p:nvSpPr>
          <p:cNvPr id="430" name="Google Shape;430;p51"/>
          <p:cNvSpPr txBox="1"/>
          <p:nvPr/>
        </p:nvSpPr>
        <p:spPr>
          <a:xfrm>
            <a:off x="1762800" y="4232225"/>
            <a:ext cx="4944900" cy="1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APIs are built combining different components of the System</a:t>
            </a:r>
            <a:endParaRPr/>
          </a:p>
        </p:txBody>
      </p:sp>
      <p:sp>
        <p:nvSpPr>
          <p:cNvPr id="431" name="Google Shape;431;p51"/>
          <p:cNvSpPr/>
          <p:nvPr/>
        </p:nvSpPr>
        <p:spPr>
          <a:xfrm>
            <a:off x="7197350" y="4317450"/>
            <a:ext cx="407400" cy="1935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p>
        </p:txBody>
      </p:sp>
      <p:sp>
        <p:nvSpPr>
          <p:cNvPr id="432" name="Google Shape;432;p51"/>
          <p:cNvSpPr txBox="1"/>
          <p:nvPr/>
        </p:nvSpPr>
        <p:spPr>
          <a:xfrm>
            <a:off x="7652175" y="4228500"/>
            <a:ext cx="9678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Future</a:t>
            </a:r>
            <a:endParaRPr>
              <a:latin typeface="Proxima Nova"/>
              <a:ea typeface="Proxima Nova"/>
              <a:cs typeface="Proxima Nova"/>
              <a:sym typeface="Proxima Nov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p:nvPr/>
        </p:nvSpPr>
        <p:spPr>
          <a:xfrm>
            <a:off x="2356700" y="2817400"/>
            <a:ext cx="3437700" cy="311100"/>
          </a:xfrm>
          <a:prstGeom prst="roundRect">
            <a:avLst>
              <a:gd name="adj" fmla="val 16667"/>
            </a:avLst>
          </a:prstGeom>
          <a:solidFill>
            <a:srgbClr val="9FC5E8"/>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600"/>
          </a:p>
        </p:txBody>
      </p:sp>
      <p:sp>
        <p:nvSpPr>
          <p:cNvPr id="438" name="Google Shape;438;p52"/>
          <p:cNvSpPr/>
          <p:nvPr/>
        </p:nvSpPr>
        <p:spPr>
          <a:xfrm>
            <a:off x="2356700" y="2371500"/>
            <a:ext cx="3437700" cy="311100"/>
          </a:xfrm>
          <a:prstGeom prst="roundRect">
            <a:avLst>
              <a:gd name="adj" fmla="val 16667"/>
            </a:avLst>
          </a:prstGeom>
          <a:solidFill>
            <a:srgbClr val="9FC5E8"/>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600"/>
          </a:p>
        </p:txBody>
      </p:sp>
      <p:sp>
        <p:nvSpPr>
          <p:cNvPr id="439" name="Google Shape;439;p52"/>
          <p:cNvSpPr/>
          <p:nvPr/>
        </p:nvSpPr>
        <p:spPr>
          <a:xfrm>
            <a:off x="2356700" y="1925600"/>
            <a:ext cx="3437700" cy="311100"/>
          </a:xfrm>
          <a:prstGeom prst="roundRect">
            <a:avLst>
              <a:gd name="adj" fmla="val 16667"/>
            </a:avLst>
          </a:prstGeom>
          <a:solidFill>
            <a:srgbClr val="9FC5E8"/>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600"/>
          </a:p>
        </p:txBody>
      </p:sp>
      <p:sp>
        <p:nvSpPr>
          <p:cNvPr id="440" name="Google Shape;44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Twister2 API Levels</a:t>
            </a:r>
            <a:endParaRPr/>
          </a:p>
        </p:txBody>
      </p:sp>
      <p:sp>
        <p:nvSpPr>
          <p:cNvPr id="441" name="Google Shape;441;p52"/>
          <p:cNvSpPr/>
          <p:nvPr/>
        </p:nvSpPr>
        <p:spPr>
          <a:xfrm>
            <a:off x="1249550" y="1899500"/>
            <a:ext cx="1176900" cy="3633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TSet API</a:t>
            </a:r>
            <a:endParaRPr sz="1200"/>
          </a:p>
        </p:txBody>
      </p:sp>
      <p:sp>
        <p:nvSpPr>
          <p:cNvPr id="442" name="Google Shape;442;p52"/>
          <p:cNvSpPr/>
          <p:nvPr/>
        </p:nvSpPr>
        <p:spPr>
          <a:xfrm>
            <a:off x="1249550" y="2345400"/>
            <a:ext cx="1176900" cy="3633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Task API</a:t>
            </a:r>
            <a:endParaRPr sz="1200"/>
          </a:p>
        </p:txBody>
      </p:sp>
      <p:sp>
        <p:nvSpPr>
          <p:cNvPr id="443" name="Google Shape;443;p52"/>
          <p:cNvSpPr/>
          <p:nvPr/>
        </p:nvSpPr>
        <p:spPr>
          <a:xfrm>
            <a:off x="1249550" y="2791300"/>
            <a:ext cx="1176900" cy="3633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Operator API</a:t>
            </a:r>
            <a:endParaRPr sz="1200"/>
          </a:p>
        </p:txBody>
      </p:sp>
      <p:cxnSp>
        <p:nvCxnSpPr>
          <p:cNvPr id="444" name="Google Shape;444;p52"/>
          <p:cNvCxnSpPr/>
          <p:nvPr/>
        </p:nvCxnSpPr>
        <p:spPr>
          <a:xfrm rot="10800000">
            <a:off x="1025800" y="1943225"/>
            <a:ext cx="0" cy="1191300"/>
          </a:xfrm>
          <a:prstGeom prst="straightConnector1">
            <a:avLst/>
          </a:prstGeom>
          <a:noFill/>
          <a:ln w="38100" cap="flat" cmpd="sng">
            <a:solidFill>
              <a:srgbClr val="4A86E8"/>
            </a:solidFill>
            <a:prstDash val="solid"/>
            <a:round/>
            <a:headEnd type="none" w="med" len="med"/>
            <a:tailEnd type="stealth" w="med" len="med"/>
          </a:ln>
        </p:spPr>
      </p:cxnSp>
      <p:sp>
        <p:nvSpPr>
          <p:cNvPr id="445" name="Google Shape;445;p52"/>
          <p:cNvSpPr txBox="1"/>
          <p:nvPr/>
        </p:nvSpPr>
        <p:spPr>
          <a:xfrm rot="-5400000">
            <a:off x="203100" y="2345525"/>
            <a:ext cx="10026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Ease of Use</a:t>
            </a:r>
            <a:endParaRPr sz="1000">
              <a:latin typeface="Proxima Nova"/>
              <a:ea typeface="Proxima Nova"/>
              <a:cs typeface="Proxima Nova"/>
              <a:sym typeface="Proxima Nova"/>
            </a:endParaRPr>
          </a:p>
        </p:txBody>
      </p:sp>
      <p:sp>
        <p:nvSpPr>
          <p:cNvPr id="446" name="Google Shape;446;p52"/>
          <p:cNvSpPr txBox="1"/>
          <p:nvPr/>
        </p:nvSpPr>
        <p:spPr>
          <a:xfrm>
            <a:off x="2461250" y="1921675"/>
            <a:ext cx="32286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Easy to program functional API with type support</a:t>
            </a:r>
            <a:endParaRPr sz="1000">
              <a:latin typeface="Proxima Nova"/>
              <a:ea typeface="Proxima Nova"/>
              <a:cs typeface="Proxima Nova"/>
              <a:sym typeface="Proxima Nova"/>
            </a:endParaRPr>
          </a:p>
        </p:txBody>
      </p:sp>
      <p:sp>
        <p:nvSpPr>
          <p:cNvPr id="447" name="Google Shape;447;p52"/>
          <p:cNvSpPr txBox="1"/>
          <p:nvPr/>
        </p:nvSpPr>
        <p:spPr>
          <a:xfrm>
            <a:off x="2461250" y="2365025"/>
            <a:ext cx="32286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Abstracts the threads, messages. Intermediate API</a:t>
            </a:r>
            <a:endParaRPr sz="1000">
              <a:latin typeface="Proxima Nova"/>
              <a:ea typeface="Proxima Nova"/>
              <a:cs typeface="Proxima Nova"/>
              <a:sym typeface="Proxima Nova"/>
            </a:endParaRPr>
          </a:p>
        </p:txBody>
      </p:sp>
      <p:sp>
        <p:nvSpPr>
          <p:cNvPr id="448" name="Google Shape;448;p52"/>
          <p:cNvSpPr txBox="1"/>
          <p:nvPr/>
        </p:nvSpPr>
        <p:spPr>
          <a:xfrm>
            <a:off x="2477075" y="2799100"/>
            <a:ext cx="32286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User in full control, harder to program</a:t>
            </a:r>
            <a:endParaRPr sz="1000">
              <a:latin typeface="Proxima Nova"/>
              <a:ea typeface="Proxima Nova"/>
              <a:cs typeface="Proxima Nova"/>
              <a:sym typeface="Proxima Nova"/>
            </a:endParaRPr>
          </a:p>
        </p:txBody>
      </p:sp>
      <p:cxnSp>
        <p:nvCxnSpPr>
          <p:cNvPr id="449" name="Google Shape;449;p52"/>
          <p:cNvCxnSpPr/>
          <p:nvPr/>
        </p:nvCxnSpPr>
        <p:spPr>
          <a:xfrm>
            <a:off x="6016575" y="1931400"/>
            <a:ext cx="0" cy="1191300"/>
          </a:xfrm>
          <a:prstGeom prst="straightConnector1">
            <a:avLst/>
          </a:prstGeom>
          <a:noFill/>
          <a:ln w="38100" cap="flat" cmpd="sng">
            <a:solidFill>
              <a:srgbClr val="4A86E8"/>
            </a:solidFill>
            <a:prstDash val="solid"/>
            <a:round/>
            <a:headEnd type="none" w="med" len="med"/>
            <a:tailEnd type="stealth" w="med" len="med"/>
          </a:ln>
        </p:spPr>
      </p:cxnSp>
      <p:sp>
        <p:nvSpPr>
          <p:cNvPr id="450" name="Google Shape;450;p52"/>
          <p:cNvSpPr txBox="1"/>
          <p:nvPr/>
        </p:nvSpPr>
        <p:spPr>
          <a:xfrm rot="5398768">
            <a:off x="5526018" y="2505868"/>
            <a:ext cx="16737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Performance/Flexibility</a:t>
            </a:r>
            <a:endParaRPr sz="1000">
              <a:latin typeface="Proxima Nova"/>
              <a:ea typeface="Proxima Nova"/>
              <a:cs typeface="Proxima Nova"/>
              <a:sym typeface="Proxima Nova"/>
            </a:endParaRPr>
          </a:p>
        </p:txBody>
      </p:sp>
      <p:cxnSp>
        <p:nvCxnSpPr>
          <p:cNvPr id="451" name="Google Shape;451;p52"/>
          <p:cNvCxnSpPr/>
          <p:nvPr/>
        </p:nvCxnSpPr>
        <p:spPr>
          <a:xfrm>
            <a:off x="6645875" y="1943225"/>
            <a:ext cx="0" cy="1116300"/>
          </a:xfrm>
          <a:prstGeom prst="straightConnector1">
            <a:avLst/>
          </a:prstGeom>
          <a:noFill/>
          <a:ln w="38100" cap="flat" cmpd="sng">
            <a:solidFill>
              <a:srgbClr val="4A86E8"/>
            </a:solidFill>
            <a:prstDash val="solid"/>
            <a:round/>
            <a:headEnd type="stealth" w="med" len="med"/>
            <a:tailEnd type="stealth" w="med" len="med"/>
          </a:ln>
        </p:spPr>
      </p:cxnSp>
      <p:sp>
        <p:nvSpPr>
          <p:cNvPr id="452" name="Google Shape;452;p52"/>
          <p:cNvSpPr txBox="1"/>
          <p:nvPr/>
        </p:nvSpPr>
        <p:spPr>
          <a:xfrm>
            <a:off x="6874800" y="1808775"/>
            <a:ext cx="19701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Suitable for Simple Applications</a:t>
            </a:r>
            <a:endParaRPr sz="1000">
              <a:latin typeface="Proxima Nova"/>
              <a:ea typeface="Proxima Nova"/>
              <a:cs typeface="Proxima Nova"/>
              <a:sym typeface="Proxima Nova"/>
            </a:endParaRPr>
          </a:p>
          <a:p>
            <a:pPr marL="0" lvl="0" indent="0" algn="l" rtl="0">
              <a:spcBef>
                <a:spcPts val="0"/>
              </a:spcBef>
              <a:spcAft>
                <a:spcPts val="0"/>
              </a:spcAft>
              <a:buNone/>
            </a:pPr>
            <a:r>
              <a:rPr lang="en" sz="1000">
                <a:latin typeface="Proxima Nova"/>
                <a:ea typeface="Proxima Nova"/>
                <a:cs typeface="Proxima Nova"/>
                <a:sym typeface="Proxima Nova"/>
              </a:rPr>
              <a:t>Ex - Pleasingly Parallel </a:t>
            </a:r>
            <a:endParaRPr sz="1000">
              <a:latin typeface="Proxima Nova"/>
              <a:ea typeface="Proxima Nova"/>
              <a:cs typeface="Proxima Nova"/>
              <a:sym typeface="Proxima Nova"/>
            </a:endParaRPr>
          </a:p>
        </p:txBody>
      </p:sp>
      <p:sp>
        <p:nvSpPr>
          <p:cNvPr id="453" name="Google Shape;453;p52"/>
          <p:cNvSpPr txBox="1"/>
          <p:nvPr/>
        </p:nvSpPr>
        <p:spPr>
          <a:xfrm>
            <a:off x="6869100" y="2755575"/>
            <a:ext cx="2133900" cy="1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Proxima Nova"/>
                <a:ea typeface="Proxima Nova"/>
                <a:cs typeface="Proxima Nova"/>
                <a:sym typeface="Proxima Nova"/>
              </a:rPr>
              <a:t>Suitable for Complex Applications</a:t>
            </a:r>
            <a:endParaRPr sz="1000" dirty="0">
              <a:latin typeface="Proxima Nova"/>
              <a:ea typeface="Proxima Nova"/>
              <a:cs typeface="Proxima Nova"/>
              <a:sym typeface="Proxima Nova"/>
            </a:endParaRPr>
          </a:p>
          <a:p>
            <a:pPr marL="0" lvl="0" indent="0" algn="l" rtl="0">
              <a:spcBef>
                <a:spcPts val="0"/>
              </a:spcBef>
              <a:spcAft>
                <a:spcPts val="0"/>
              </a:spcAft>
              <a:buNone/>
            </a:pPr>
            <a:r>
              <a:rPr lang="en" sz="1000" dirty="0">
                <a:latin typeface="Proxima Nova"/>
                <a:ea typeface="Proxima Nova"/>
                <a:cs typeface="Proxima Nova"/>
                <a:sym typeface="Proxima Nova"/>
              </a:rPr>
              <a:t>Ex – </a:t>
            </a:r>
            <a:r>
              <a:rPr lang="en-US" sz="1000" dirty="0">
                <a:latin typeface="Proxima Nova"/>
                <a:ea typeface="Proxima Nova"/>
                <a:cs typeface="Proxima Nova"/>
                <a:sym typeface="Proxima Nova"/>
              </a:rPr>
              <a:t>Graph Analytics</a:t>
            </a:r>
            <a:endParaRPr sz="1000" dirty="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4324" y="165695"/>
            <a:ext cx="8318499" cy="84097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dirty="0"/>
              <a:t>Overall Global AI and Modeling Supercomputer GAIMSC Architecture</a:t>
            </a:r>
            <a:endParaRPr sz="1100" dirty="0"/>
          </a:p>
        </p:txBody>
      </p:sp>
      <p:sp>
        <p:nvSpPr>
          <p:cNvPr id="154" name="Google Shape;154;p28"/>
          <p:cNvSpPr txBox="1">
            <a:spLocks noGrp="1"/>
          </p:cNvSpPr>
          <p:nvPr>
            <p:ph type="body" idx="1"/>
          </p:nvPr>
        </p:nvSpPr>
        <p:spPr>
          <a:xfrm>
            <a:off x="0" y="1172376"/>
            <a:ext cx="8947200" cy="3828600"/>
          </a:xfrm>
          <a:prstGeom prst="rect">
            <a:avLst/>
          </a:prstGeom>
          <a:noFill/>
          <a:ln>
            <a:noFill/>
          </a:ln>
        </p:spPr>
        <p:txBody>
          <a:bodyPr spcFirstLastPara="1" wrap="square" lIns="68575" tIns="34275" rIns="68575" bIns="34275" anchor="t" anchorCtr="0">
            <a:noAutofit/>
          </a:bodyPr>
          <a:lstStyle/>
          <a:p>
            <a:pPr marL="177800" lvl="0" indent="-165100" algn="l" rtl="0">
              <a:lnSpc>
                <a:spcPct val="90000"/>
              </a:lnSpc>
              <a:spcBef>
                <a:spcPts val="0"/>
              </a:spcBef>
              <a:spcAft>
                <a:spcPts val="0"/>
              </a:spcAft>
              <a:buClr>
                <a:schemeClr val="dk1"/>
              </a:buClr>
              <a:buSzPts val="2000"/>
              <a:buChar char="•"/>
            </a:pPr>
            <a:r>
              <a:rPr lang="en" sz="2000" dirty="0"/>
              <a:t>There is only a cloud at the logical center but it’s physically distributed and owned by a few major players</a:t>
            </a:r>
            <a:endParaRPr sz="2000" dirty="0"/>
          </a:p>
          <a:p>
            <a:pPr marL="177800" lvl="0" indent="-165100" algn="l" rtl="0">
              <a:lnSpc>
                <a:spcPct val="90000"/>
              </a:lnSpc>
              <a:spcBef>
                <a:spcPts val="800"/>
              </a:spcBef>
              <a:spcAft>
                <a:spcPts val="0"/>
              </a:spcAft>
              <a:buClr>
                <a:schemeClr val="dk1"/>
              </a:buClr>
              <a:buSzPts val="2000"/>
              <a:buChar char="•"/>
            </a:pPr>
            <a:r>
              <a:rPr lang="en" sz="2000" dirty="0"/>
              <a:t>There is a very distributed set of devices surrounded by local Fog computing; this forms the logically and physically distribute edge</a:t>
            </a:r>
            <a:endParaRPr sz="2000" dirty="0"/>
          </a:p>
          <a:p>
            <a:pPr marL="177800" lvl="0" indent="-165100" algn="l" rtl="0">
              <a:lnSpc>
                <a:spcPct val="90000"/>
              </a:lnSpc>
              <a:spcBef>
                <a:spcPts val="800"/>
              </a:spcBef>
              <a:spcAft>
                <a:spcPts val="0"/>
              </a:spcAft>
              <a:buClr>
                <a:schemeClr val="dk1"/>
              </a:buClr>
              <a:buSzPts val="2000"/>
              <a:buChar char="•"/>
            </a:pPr>
            <a:r>
              <a:rPr lang="en" sz="2000" dirty="0"/>
              <a:t>The edge is structured and largely data</a:t>
            </a:r>
            <a:endParaRPr sz="2000" dirty="0"/>
          </a:p>
          <a:p>
            <a:pPr marL="520700" lvl="1" indent="-190500" algn="l" rtl="0">
              <a:lnSpc>
                <a:spcPct val="90000"/>
              </a:lnSpc>
              <a:spcBef>
                <a:spcPts val="400"/>
              </a:spcBef>
              <a:spcAft>
                <a:spcPts val="0"/>
              </a:spcAft>
              <a:buClr>
                <a:schemeClr val="dk1"/>
              </a:buClr>
              <a:buSzPts val="2000"/>
              <a:buChar char="•"/>
            </a:pPr>
            <a:r>
              <a:rPr lang="en" sz="2000" dirty="0"/>
              <a:t>These are two differences from the Grid of the past</a:t>
            </a:r>
            <a:endParaRPr sz="2000" dirty="0"/>
          </a:p>
          <a:p>
            <a:pPr marL="520700" lvl="1" indent="-190500" algn="l" rtl="0">
              <a:lnSpc>
                <a:spcPct val="90000"/>
              </a:lnSpc>
              <a:spcBef>
                <a:spcPts val="400"/>
              </a:spcBef>
              <a:spcAft>
                <a:spcPts val="0"/>
              </a:spcAft>
              <a:buClr>
                <a:schemeClr val="dk1"/>
              </a:buClr>
              <a:buSzPts val="2000"/>
              <a:buChar char="•"/>
            </a:pPr>
            <a:r>
              <a:rPr lang="en" sz="2000" dirty="0"/>
              <a:t>e.g. self driving car will have its own fog and will not share fog with truck that it is about to collide with</a:t>
            </a:r>
            <a:endParaRPr sz="2000" dirty="0"/>
          </a:p>
          <a:p>
            <a:pPr marL="177800" lvl="0" indent="-165100" algn="l" rtl="0">
              <a:lnSpc>
                <a:spcPct val="90000"/>
              </a:lnSpc>
              <a:spcBef>
                <a:spcPts val="800"/>
              </a:spcBef>
              <a:spcAft>
                <a:spcPts val="0"/>
              </a:spcAft>
              <a:buClr>
                <a:schemeClr val="dk1"/>
              </a:buClr>
              <a:buSzPts val="2000"/>
              <a:buChar char="•"/>
            </a:pPr>
            <a:r>
              <a:rPr lang="en" sz="2000" dirty="0"/>
              <a:t>The cloud and edge will both be very heterogeneous with varying accelerators, memory size and disk structure.</a:t>
            </a:r>
          </a:p>
          <a:p>
            <a:pPr marL="177800" lvl="0" indent="-165100" algn="l" rtl="0">
              <a:lnSpc>
                <a:spcPct val="90000"/>
              </a:lnSpc>
              <a:spcBef>
                <a:spcPts val="800"/>
              </a:spcBef>
              <a:spcAft>
                <a:spcPts val="0"/>
              </a:spcAft>
              <a:buClr>
                <a:schemeClr val="dk1"/>
              </a:buClr>
              <a:buSzPts val="2000"/>
              <a:buChar char="•"/>
            </a:pPr>
            <a:r>
              <a:rPr lang="en" sz="2000" b="1" dirty="0"/>
              <a:t>What is software model for GAIMSC</a:t>
            </a:r>
            <a:r>
              <a:rPr lang="en" sz="2000" dirty="0"/>
              <a:t>?</a:t>
            </a:r>
            <a:endParaRPr sz="2000" dirty="0"/>
          </a:p>
        </p:txBody>
      </p:sp>
      <p:sp>
        <p:nvSpPr>
          <p:cNvPr id="155" name="Google Shape;155;p28"/>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5</a:t>
            </a:fld>
            <a:endParaRPr sz="1100">
              <a:solidFill>
                <a:srgbClr val="888888"/>
              </a:solidFill>
            </a:endParaRPr>
          </a:p>
        </p:txBody>
      </p:sp>
      <p:sp>
        <p:nvSpPr>
          <p:cNvPr id="2" name="Date Placeholder 1">
            <a:extLst>
              <a:ext uri="{FF2B5EF4-FFF2-40B4-BE49-F238E27FC236}">
                <a16:creationId xmlns:a16="http://schemas.microsoft.com/office/drawing/2014/main" id="{5583AE7F-C13D-4F4D-8741-19808C9EDCAE}"/>
              </a:ext>
            </a:extLst>
          </p:cNvPr>
          <p:cNvSpPr>
            <a:spLocks noGrp="1"/>
          </p:cNvSpPr>
          <p:nvPr>
            <p:ph type="dt" idx="10"/>
          </p:nvPr>
        </p:nvSpPr>
        <p:spPr/>
        <p:txBody>
          <a:bodyPr/>
          <a:lstStyle/>
          <a:p>
            <a:r>
              <a:rPr lang="en-US"/>
              <a:t>2/13/2019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Runtime Process View</a:t>
            </a:r>
            <a:endParaRPr/>
          </a:p>
        </p:txBody>
      </p:sp>
      <p:sp>
        <p:nvSpPr>
          <p:cNvPr id="459" name="Google Shape;459;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Driver </a:t>
            </a:r>
            <a:endParaRPr/>
          </a:p>
          <a:p>
            <a:pPr marL="914400" lvl="1" indent="-317500" algn="l" rtl="0">
              <a:spcBef>
                <a:spcPts val="0"/>
              </a:spcBef>
              <a:spcAft>
                <a:spcPts val="0"/>
              </a:spcAft>
              <a:buSzPts val="1400"/>
              <a:buAutoNum type="alphaLcPeriod"/>
            </a:pPr>
            <a:r>
              <a:rPr lang="en"/>
              <a:t>User submits and controls the Job</a:t>
            </a:r>
            <a:endParaRPr/>
          </a:p>
          <a:p>
            <a:pPr marL="457200" lvl="0" indent="-342900" algn="l" rtl="0">
              <a:spcBef>
                <a:spcPts val="0"/>
              </a:spcBef>
              <a:spcAft>
                <a:spcPts val="0"/>
              </a:spcAft>
              <a:buSzPts val="1800"/>
              <a:buAutoNum type="arabicPeriod"/>
            </a:pPr>
            <a:r>
              <a:rPr lang="en"/>
              <a:t>Cluster Resources</a:t>
            </a:r>
            <a:endParaRPr/>
          </a:p>
          <a:p>
            <a:pPr marL="914400" lvl="1" indent="-317500" algn="l" rtl="0">
              <a:spcBef>
                <a:spcPts val="0"/>
              </a:spcBef>
              <a:spcAft>
                <a:spcPts val="0"/>
              </a:spcAft>
              <a:buSzPts val="1400"/>
              <a:buAutoNum type="alphaLcPeriod"/>
            </a:pPr>
            <a:r>
              <a:rPr lang="en"/>
              <a:t>Resources managed by a resource scheduler </a:t>
            </a:r>
            <a:br>
              <a:rPr lang="en"/>
            </a:br>
            <a:r>
              <a:rPr lang="en"/>
              <a:t>such as Mesos or Kubernetes</a:t>
            </a:r>
            <a:endParaRPr/>
          </a:p>
          <a:p>
            <a:pPr marL="457200" lvl="0" indent="-342900" algn="l" rtl="0">
              <a:spcBef>
                <a:spcPts val="0"/>
              </a:spcBef>
              <a:spcAft>
                <a:spcPts val="0"/>
              </a:spcAft>
              <a:buSzPts val="1800"/>
              <a:buAutoNum type="arabicPeriod"/>
            </a:pPr>
            <a:r>
              <a:rPr lang="en"/>
              <a:t>Resource Unit</a:t>
            </a:r>
            <a:endParaRPr/>
          </a:p>
          <a:p>
            <a:pPr marL="914400" lvl="1" indent="-317500" algn="l" rtl="0">
              <a:spcBef>
                <a:spcPts val="0"/>
              </a:spcBef>
              <a:spcAft>
                <a:spcPts val="0"/>
              </a:spcAft>
              <a:buSzPts val="1400"/>
              <a:buAutoNum type="alphaLcPeriod"/>
            </a:pPr>
            <a:r>
              <a:rPr lang="en"/>
              <a:t>A resource allocated by the scheduler: Core, </a:t>
            </a:r>
            <a:br>
              <a:rPr lang="en"/>
            </a:br>
            <a:r>
              <a:rPr lang="en"/>
              <a:t>Kubernetes Pod, Mesos Task, Compute Node</a:t>
            </a:r>
            <a:endParaRPr/>
          </a:p>
          <a:p>
            <a:pPr marL="457200" lvl="0" indent="-342900" algn="l" rtl="0">
              <a:spcBef>
                <a:spcPts val="0"/>
              </a:spcBef>
              <a:spcAft>
                <a:spcPts val="0"/>
              </a:spcAft>
              <a:buSzPts val="1800"/>
              <a:buAutoNum type="arabicPeriod"/>
            </a:pPr>
            <a:r>
              <a:rPr lang="en"/>
              <a:t>Worker Process</a:t>
            </a:r>
            <a:endParaRPr/>
          </a:p>
          <a:p>
            <a:pPr marL="914400" lvl="1" indent="-317500" algn="l" rtl="0">
              <a:spcBef>
                <a:spcPts val="0"/>
              </a:spcBef>
              <a:spcAft>
                <a:spcPts val="0"/>
              </a:spcAft>
              <a:buSzPts val="1400"/>
              <a:buAutoNum type="alphaLcPeriod"/>
            </a:pPr>
            <a:r>
              <a:rPr lang="en"/>
              <a:t>A Twister2 process that executes the user tasks</a:t>
            </a:r>
            <a:endParaRPr/>
          </a:p>
          <a:p>
            <a:pPr marL="457200" lvl="0" indent="-342900" algn="l" rtl="0">
              <a:spcBef>
                <a:spcPts val="0"/>
              </a:spcBef>
              <a:spcAft>
                <a:spcPts val="0"/>
              </a:spcAft>
              <a:buSzPts val="1800"/>
              <a:buAutoNum type="arabicPeriod"/>
            </a:pPr>
            <a:r>
              <a:rPr lang="en"/>
              <a:t>Task </a:t>
            </a:r>
            <a:endParaRPr/>
          </a:p>
          <a:p>
            <a:pPr marL="914400" lvl="1" indent="-317500" algn="l" rtl="0">
              <a:spcBef>
                <a:spcPts val="0"/>
              </a:spcBef>
              <a:spcAft>
                <a:spcPts val="0"/>
              </a:spcAft>
              <a:buSzPts val="1400"/>
              <a:buAutoNum type="alphaLcPeriod"/>
            </a:pPr>
            <a:r>
              <a:rPr lang="en"/>
              <a:t>Execution unit programmed by user</a:t>
            </a:r>
            <a:endParaRPr/>
          </a:p>
          <a:p>
            <a:pPr marL="0" lvl="0" indent="0" algn="l" rtl="0">
              <a:spcBef>
                <a:spcPts val="1600"/>
              </a:spcBef>
              <a:spcAft>
                <a:spcPts val="1600"/>
              </a:spcAft>
              <a:buNone/>
            </a:pPr>
            <a:endParaRPr/>
          </a:p>
        </p:txBody>
      </p:sp>
      <p:pic>
        <p:nvPicPr>
          <p:cNvPr id="460" name="Google Shape;460;p53"/>
          <p:cNvPicPr preferRelativeResize="0"/>
          <p:nvPr/>
        </p:nvPicPr>
        <p:blipFill rotWithShape="1">
          <a:blip r:embed="rId3">
            <a:alphaModFix/>
          </a:blip>
          <a:srcRect/>
          <a:stretch/>
        </p:blipFill>
        <p:spPr>
          <a:xfrm>
            <a:off x="5514448" y="1017725"/>
            <a:ext cx="3569101" cy="2494020"/>
          </a:xfrm>
          <a:prstGeom prst="rect">
            <a:avLst/>
          </a:prstGeom>
          <a:noFill/>
          <a:ln>
            <a:noFill/>
          </a:ln>
        </p:spPr>
      </p:pic>
      <p:sp>
        <p:nvSpPr>
          <p:cNvPr id="461" name="Google Shape;461;p53"/>
          <p:cNvSpPr txBox="1"/>
          <p:nvPr/>
        </p:nvSpPr>
        <p:spPr>
          <a:xfrm>
            <a:off x="5973525" y="3755525"/>
            <a:ext cx="26196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Every job runs in isolation (Dashboard is shared)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876870" y="2712353"/>
            <a:ext cx="7886700" cy="2164684"/>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100"/>
              <a:buFont typeface="Calibri"/>
              <a:buNone/>
            </a:pPr>
            <a:br>
              <a:rPr lang="en" sz="4100" dirty="0"/>
            </a:br>
            <a:r>
              <a:rPr lang="en-US" sz="4100" dirty="0"/>
              <a:t>Features of Twister2: </a:t>
            </a:r>
            <a:br>
              <a:rPr lang="en-US" sz="4100" dirty="0"/>
            </a:br>
            <a:r>
              <a:rPr lang="en-US" sz="4100" dirty="0" err="1"/>
              <a:t>HPCforML</a:t>
            </a:r>
            <a:r>
              <a:rPr lang="en-US" sz="4100" dirty="0"/>
              <a:t> (Harp, SPIDAL)</a:t>
            </a:r>
            <a:br>
              <a:rPr lang="en-US" sz="4100" dirty="0"/>
            </a:br>
            <a:r>
              <a:rPr lang="en-US" sz="4100" dirty="0"/>
              <a:t>DFW Communication </a:t>
            </a:r>
            <a:r>
              <a:rPr lang="en-US" sz="4100" dirty="0" err="1"/>
              <a:t>Twister:Net</a:t>
            </a:r>
            <a:br>
              <a:rPr lang="en-US" sz="4100" dirty="0"/>
            </a:br>
            <a:r>
              <a:rPr lang="en-US" sz="4100" dirty="0"/>
              <a:t>Dataflow in Twister2</a:t>
            </a:r>
            <a:endParaRPr sz="4100" b="1" dirty="0">
              <a:latin typeface="Calibri"/>
              <a:ea typeface="Calibri"/>
              <a:cs typeface="Calibri"/>
              <a:sym typeface="Calibri"/>
            </a:endParaRPr>
          </a:p>
        </p:txBody>
      </p:sp>
      <p:sp>
        <p:nvSpPr>
          <p:cNvPr id="337" name="Google Shape;337;p4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51</a:t>
            </a:fld>
            <a:endParaRPr sz="1100">
              <a:solidFill>
                <a:srgbClr val="888888"/>
              </a:solidFill>
            </a:endParaRPr>
          </a:p>
        </p:txBody>
      </p:sp>
      <p:sp>
        <p:nvSpPr>
          <p:cNvPr id="338" name="Google Shape;338;p4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grpSp>
        <p:nvGrpSpPr>
          <p:cNvPr id="339" name="Google Shape;339;p44"/>
          <p:cNvGrpSpPr/>
          <p:nvPr/>
        </p:nvGrpSpPr>
        <p:grpSpPr>
          <a:xfrm>
            <a:off x="2242325" y="584897"/>
            <a:ext cx="6901675" cy="1828778"/>
            <a:chOff x="1878142" y="136526"/>
            <a:chExt cx="9202233" cy="2438370"/>
          </a:xfrm>
        </p:grpSpPr>
        <p:grpSp>
          <p:nvGrpSpPr>
            <p:cNvPr id="340" name="Google Shape;340;p44"/>
            <p:cNvGrpSpPr/>
            <p:nvPr/>
          </p:nvGrpSpPr>
          <p:grpSpPr>
            <a:xfrm>
              <a:off x="1878142" y="136526"/>
              <a:ext cx="7886700" cy="2438370"/>
              <a:chOff x="1952787" y="200751"/>
              <a:chExt cx="7886700" cy="2438370"/>
            </a:xfrm>
          </p:grpSpPr>
          <p:pic>
            <p:nvPicPr>
              <p:cNvPr id="341" name="Google Shape;341;p44"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342" name="Google Shape;342;p44"/>
              <p:cNvSpPr/>
              <p:nvPr/>
            </p:nvSpPr>
            <p:spPr>
              <a:xfrm>
                <a:off x="3670886" y="2269821"/>
                <a:ext cx="38301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http://www.iterativemapreduce.org/</a:t>
                </a:r>
                <a:endParaRPr sz="1100"/>
              </a:p>
            </p:txBody>
          </p:sp>
        </p:grpSp>
        <p:sp>
          <p:nvSpPr>
            <p:cNvPr id="343" name="Google Shape;343;p44"/>
            <p:cNvSpPr/>
            <p:nvPr/>
          </p:nvSpPr>
          <p:spPr>
            <a:xfrm>
              <a:off x="8813036" y="240758"/>
              <a:ext cx="2267339" cy="178510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300" b="1">
                  <a:solidFill>
                    <a:srgbClr val="1E4E79"/>
                  </a:solidFill>
                  <a:latin typeface="Calibri"/>
                  <a:ea typeface="Calibri"/>
                  <a:cs typeface="Calibri"/>
                  <a:sym typeface="Calibri"/>
                </a:rPr>
                <a:t>2</a:t>
              </a:r>
              <a:endParaRPr sz="1100"/>
            </a:p>
          </p:txBody>
        </p:sp>
      </p:grpSp>
      <p:pic>
        <p:nvPicPr>
          <p:cNvPr id="344" name="Google Shape;344;p44"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340230" y="0"/>
            <a:ext cx="3455427" cy="2966224"/>
          </a:xfrm>
          <a:prstGeom prst="rect">
            <a:avLst/>
          </a:prstGeom>
          <a:noFill/>
          <a:ln>
            <a:noFill/>
          </a:ln>
        </p:spPr>
      </p:pic>
    </p:spTree>
    <p:extLst>
      <p:ext uri="{BB962C8B-B14F-4D97-AF65-F5344CB8AC3E}">
        <p14:creationId xmlns:p14="http://schemas.microsoft.com/office/powerpoint/2010/main" val="47808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title"/>
          </p:nvPr>
        </p:nvSpPr>
        <p:spPr>
          <a:xfrm>
            <a:off x="0" y="0"/>
            <a:ext cx="9143999" cy="49332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en" sz="2700" b="1">
                <a:latin typeface="Calibri"/>
                <a:ea typeface="Calibri"/>
                <a:cs typeface="Calibri"/>
                <a:sym typeface="Calibri"/>
              </a:rPr>
              <a:t>Qiu/Fox Core SPIDAL Parallel HPC Library with Collective Used</a:t>
            </a:r>
            <a:endParaRPr sz="1100"/>
          </a:p>
        </p:txBody>
      </p:sp>
      <p:sp>
        <p:nvSpPr>
          <p:cNvPr id="421" name="Google Shape;421;p54"/>
          <p:cNvSpPr txBox="1">
            <a:spLocks noGrp="1"/>
          </p:cNvSpPr>
          <p:nvPr>
            <p:ph type="body" idx="1"/>
          </p:nvPr>
        </p:nvSpPr>
        <p:spPr>
          <a:xfrm>
            <a:off x="83125" y="521125"/>
            <a:ext cx="4509600" cy="3966900"/>
          </a:xfrm>
          <a:prstGeom prst="rect">
            <a:avLst/>
          </a:prstGeom>
          <a:noFill/>
          <a:ln w="38100"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DA-MDS</a:t>
            </a:r>
            <a:r>
              <a:rPr lang="en" sz="1600">
                <a:solidFill>
                  <a:srgbClr val="C00000"/>
                </a:solidFill>
              </a:rPr>
              <a:t> </a:t>
            </a:r>
            <a:r>
              <a:rPr lang="en" sz="1600"/>
              <a:t>Rotate, AllReduce, Broadcast</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Directed Force Dimension Reduction </a:t>
            </a:r>
            <a:r>
              <a:rPr lang="en" sz="1600"/>
              <a:t>AllGather, Allreduce</a:t>
            </a:r>
            <a:endParaRPr sz="16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Irregular DAVS Clustering </a:t>
            </a:r>
            <a:r>
              <a:rPr lang="en" sz="1600"/>
              <a:t>Partial Rotate, AllReduce, Broadcast</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DA Semimetric Clustering (Deterministic Annealing) </a:t>
            </a:r>
            <a:r>
              <a:rPr lang="en" sz="1600"/>
              <a:t>Rotate, AllReduce, Broadcast</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K-means</a:t>
            </a:r>
            <a:r>
              <a:rPr lang="en" sz="1600">
                <a:solidFill>
                  <a:srgbClr val="C00000"/>
                </a:solidFill>
              </a:rPr>
              <a:t> </a:t>
            </a:r>
            <a:r>
              <a:rPr lang="en" sz="1600"/>
              <a:t>AllReduce, Broadcast, AllGather DAAL</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SVM</a:t>
            </a:r>
            <a:r>
              <a:rPr lang="en" sz="1600"/>
              <a:t> AllReduce, AllGather</a:t>
            </a:r>
            <a:endParaRPr sz="16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SubGraph Mining</a:t>
            </a:r>
            <a:r>
              <a:rPr lang="en" sz="1600" b="1"/>
              <a:t> </a:t>
            </a:r>
            <a:r>
              <a:rPr lang="en" sz="1600"/>
              <a:t>AllGather, AllReduce</a:t>
            </a:r>
            <a:endParaRPr sz="16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Latent Dirichlet Allocation </a:t>
            </a:r>
            <a:r>
              <a:rPr lang="en" sz="1600"/>
              <a:t>Rotate, AllReduce</a:t>
            </a:r>
            <a:endParaRPr sz="16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Matrix Factorization (SGD) </a:t>
            </a:r>
            <a:r>
              <a:rPr lang="en" sz="1600"/>
              <a:t>Rotate DAAL</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Recommender System (ALS)</a:t>
            </a:r>
            <a:r>
              <a:rPr lang="en" sz="1600" b="1"/>
              <a:t> </a:t>
            </a:r>
            <a:r>
              <a:rPr lang="en" sz="1600"/>
              <a:t>Rotate DAAL</a:t>
            </a:r>
            <a:endParaRPr sz="1100"/>
          </a:p>
          <a:p>
            <a:pPr marL="177800" lvl="0" indent="-177800" algn="l" rtl="0">
              <a:lnSpc>
                <a:spcPct val="115000"/>
              </a:lnSpc>
              <a:spcBef>
                <a:spcPts val="0"/>
              </a:spcBef>
              <a:spcAft>
                <a:spcPts val="0"/>
              </a:spcAft>
              <a:buClr>
                <a:srgbClr val="C00000"/>
              </a:buClr>
              <a:buSzPts val="1600"/>
              <a:buChar char="•"/>
            </a:pPr>
            <a:r>
              <a:rPr lang="en" sz="1600" b="1">
                <a:solidFill>
                  <a:srgbClr val="C00000"/>
                </a:solidFill>
              </a:rPr>
              <a:t>Singular Value Decomp SVD </a:t>
            </a:r>
            <a:r>
              <a:rPr lang="en" sz="1600"/>
              <a:t>AllGather DAAL</a:t>
            </a:r>
            <a:endParaRPr sz="1100"/>
          </a:p>
        </p:txBody>
      </p:sp>
      <p:sp>
        <p:nvSpPr>
          <p:cNvPr id="422" name="Google Shape;422;p54"/>
          <p:cNvSpPr txBox="1"/>
          <p:nvPr/>
        </p:nvSpPr>
        <p:spPr>
          <a:xfrm>
            <a:off x="4585500" y="492625"/>
            <a:ext cx="4509600" cy="3995400"/>
          </a:xfrm>
          <a:prstGeom prst="rect">
            <a:avLst/>
          </a:prstGeom>
          <a:noFill/>
          <a:ln w="38100" cap="flat" cmpd="sng">
            <a:solidFill>
              <a:schemeClr val="dk1"/>
            </a:solidFill>
            <a:prstDash val="solid"/>
            <a:round/>
            <a:headEnd type="none" w="sm" len="sm"/>
            <a:tailEnd type="none" w="sm" len="sm"/>
          </a:ln>
        </p:spPr>
        <p:txBody>
          <a:bodyPr spcFirstLastPara="1" wrap="square" lIns="68575" tIns="68575" rIns="68575" bIns="68575" anchor="t" anchorCtr="0">
            <a:noAutofit/>
          </a:bodyPr>
          <a:lstStyle/>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QR Decomposition (QR) </a:t>
            </a:r>
            <a:r>
              <a:rPr lang="en" sz="1700">
                <a:solidFill>
                  <a:schemeClr val="dk1"/>
                </a:solidFill>
                <a:latin typeface="Calibri"/>
                <a:ea typeface="Calibri"/>
                <a:cs typeface="Calibri"/>
                <a:sym typeface="Calibri"/>
              </a:rPr>
              <a:t>Reduce, Broadcast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Neural Network </a:t>
            </a:r>
            <a:r>
              <a:rPr lang="en" sz="1700">
                <a:solidFill>
                  <a:schemeClr val="dk1"/>
                </a:solidFill>
                <a:latin typeface="Calibri"/>
                <a:ea typeface="Calibri"/>
                <a:cs typeface="Calibri"/>
                <a:sym typeface="Calibri"/>
              </a:rPr>
              <a:t>AllReduce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Covariance</a:t>
            </a:r>
            <a:r>
              <a:rPr lang="en" sz="1700">
                <a:solidFill>
                  <a:schemeClr val="dk1"/>
                </a:solidFill>
                <a:latin typeface="Calibri"/>
                <a:ea typeface="Calibri"/>
                <a:cs typeface="Calibri"/>
                <a:sym typeface="Calibri"/>
              </a:rPr>
              <a:t> AllReduce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Low Order Moments </a:t>
            </a:r>
            <a:r>
              <a:rPr lang="en" sz="1700">
                <a:solidFill>
                  <a:schemeClr val="dk1"/>
                </a:solidFill>
                <a:latin typeface="Calibri"/>
                <a:ea typeface="Calibri"/>
                <a:cs typeface="Calibri"/>
                <a:sym typeface="Calibri"/>
              </a:rPr>
              <a:t>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Naive Bayes </a:t>
            </a:r>
            <a:r>
              <a:rPr lang="en" sz="1700">
                <a:solidFill>
                  <a:schemeClr val="dk1"/>
                </a:solidFill>
                <a:latin typeface="Calibri"/>
                <a:ea typeface="Calibri"/>
                <a:cs typeface="Calibri"/>
                <a:sym typeface="Calibri"/>
              </a:rPr>
              <a:t>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Linear Regression </a:t>
            </a:r>
            <a:r>
              <a:rPr lang="en" sz="1700">
                <a:solidFill>
                  <a:schemeClr val="dk1"/>
                </a:solidFill>
                <a:latin typeface="Calibri"/>
                <a:ea typeface="Calibri"/>
                <a:cs typeface="Calibri"/>
                <a:sym typeface="Calibri"/>
              </a:rPr>
              <a:t>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Ridge Regression </a:t>
            </a:r>
            <a:r>
              <a:rPr lang="en" sz="1700">
                <a:solidFill>
                  <a:schemeClr val="dk1"/>
                </a:solidFill>
                <a:latin typeface="Calibri"/>
                <a:ea typeface="Calibri"/>
                <a:cs typeface="Calibri"/>
                <a:sym typeface="Calibri"/>
              </a:rPr>
              <a:t>Reduce DAAL</a:t>
            </a:r>
            <a:endParaRPr sz="1100"/>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Multi-class Logistic Regression</a:t>
            </a:r>
            <a:r>
              <a:rPr lang="en" sz="1700" b="1">
                <a:solidFill>
                  <a:schemeClr val="dk1"/>
                </a:solidFill>
                <a:latin typeface="Calibri"/>
                <a:ea typeface="Calibri"/>
                <a:cs typeface="Calibri"/>
                <a:sym typeface="Calibri"/>
              </a:rPr>
              <a:t> </a:t>
            </a:r>
            <a:r>
              <a:rPr lang="en" sz="1700">
                <a:solidFill>
                  <a:schemeClr val="dk1"/>
                </a:solidFill>
                <a:latin typeface="Calibri"/>
                <a:ea typeface="Calibri"/>
                <a:cs typeface="Calibri"/>
                <a:sym typeface="Calibri"/>
              </a:rPr>
              <a:t>Regroup, Rotate, AllGather</a:t>
            </a:r>
            <a:endParaRPr sz="1700">
              <a:solidFill>
                <a:schemeClr val="dk1"/>
              </a:solidFill>
              <a:latin typeface="Calibri"/>
              <a:ea typeface="Calibri"/>
              <a:cs typeface="Calibri"/>
              <a:sym typeface="Calibri"/>
            </a:endParaRPr>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Random Forest </a:t>
            </a:r>
            <a:r>
              <a:rPr lang="en" sz="1700">
                <a:solidFill>
                  <a:schemeClr val="dk1"/>
                </a:solidFill>
                <a:latin typeface="Calibri"/>
                <a:ea typeface="Calibri"/>
                <a:cs typeface="Calibri"/>
                <a:sym typeface="Calibri"/>
              </a:rPr>
              <a:t>AllReduce</a:t>
            </a:r>
            <a:endParaRPr sz="1700">
              <a:solidFill>
                <a:schemeClr val="dk1"/>
              </a:solidFill>
              <a:latin typeface="Calibri"/>
              <a:ea typeface="Calibri"/>
              <a:cs typeface="Calibri"/>
              <a:sym typeface="Calibri"/>
            </a:endParaRPr>
          </a:p>
          <a:p>
            <a:pPr marL="177800" marR="0" lvl="0" indent="-184150" algn="l" rtl="0">
              <a:lnSpc>
                <a:spcPct val="115000"/>
              </a:lnSpc>
              <a:spcBef>
                <a:spcPts val="0"/>
              </a:spcBef>
              <a:spcAft>
                <a:spcPts val="0"/>
              </a:spcAft>
              <a:buClr>
                <a:srgbClr val="C00000"/>
              </a:buClr>
              <a:buSzPts val="1700"/>
              <a:buFont typeface="Arial"/>
              <a:buChar char="•"/>
            </a:pPr>
            <a:r>
              <a:rPr lang="en" sz="1700" b="1">
                <a:solidFill>
                  <a:srgbClr val="C00000"/>
                </a:solidFill>
                <a:latin typeface="Calibri"/>
                <a:ea typeface="Calibri"/>
                <a:cs typeface="Calibri"/>
                <a:sym typeface="Calibri"/>
              </a:rPr>
              <a:t>Principal Component Analysis (PCA) </a:t>
            </a:r>
            <a:r>
              <a:rPr lang="en" sz="1700">
                <a:solidFill>
                  <a:schemeClr val="dk1"/>
                </a:solidFill>
                <a:latin typeface="Calibri"/>
                <a:ea typeface="Calibri"/>
                <a:cs typeface="Calibri"/>
                <a:sym typeface="Calibri"/>
              </a:rPr>
              <a:t>AllReduce DAAL</a:t>
            </a:r>
            <a:endParaRPr sz="1100"/>
          </a:p>
        </p:txBody>
      </p:sp>
      <p:sp>
        <p:nvSpPr>
          <p:cNvPr id="423" name="Google Shape;423;p54"/>
          <p:cNvSpPr txBox="1"/>
          <p:nvPr/>
        </p:nvSpPr>
        <p:spPr>
          <a:xfrm>
            <a:off x="41325" y="4515825"/>
            <a:ext cx="9102600" cy="341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DAAL</a:t>
            </a:r>
            <a:r>
              <a:rPr lang="en" sz="1800">
                <a:solidFill>
                  <a:schemeClr val="dk1"/>
                </a:solidFill>
                <a:latin typeface="Calibri"/>
                <a:ea typeface="Calibri"/>
                <a:cs typeface="Calibri"/>
                <a:sym typeface="Calibri"/>
              </a:rPr>
              <a:t> implies integrated on node with Intel DAAL Optimized Data Analytics Library </a:t>
            </a:r>
            <a:endParaRPr sz="1100"/>
          </a:p>
        </p:txBody>
      </p:sp>
      <p:sp>
        <p:nvSpPr>
          <p:cNvPr id="424" name="Google Shape;424;p5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52</a:t>
            </a:fld>
            <a:endParaRPr sz="1100">
              <a:solidFill>
                <a:srgbClr val="888888"/>
              </a:solidFill>
            </a:endParaRPr>
          </a:p>
        </p:txBody>
      </p:sp>
      <p:sp>
        <p:nvSpPr>
          <p:cNvPr id="425" name="Google Shape;425;p5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p:nvPr/>
        </p:nvSpPr>
        <p:spPr>
          <a:xfrm>
            <a:off x="105798" y="4214698"/>
            <a:ext cx="8932500" cy="699000"/>
          </a:xfrm>
          <a:prstGeom prst="rect">
            <a:avLst/>
          </a:prstGeom>
          <a:noFill/>
          <a:ln>
            <a:noFill/>
          </a:ln>
        </p:spPr>
        <p:txBody>
          <a:bodyPr spcFirstLastPara="1" wrap="square" lIns="68575" tIns="34275" rIns="68575" bIns="34275" anchor="ctr" anchorCtr="0">
            <a:noAutofit/>
          </a:bodyPr>
          <a:lstStyle/>
          <a:p>
            <a:pPr marL="0" marR="0" lvl="0" indent="0" algn="l" rtl="0">
              <a:lnSpc>
                <a:spcPct val="70000"/>
              </a:lnSpc>
              <a:spcBef>
                <a:spcPts val="0"/>
              </a:spcBef>
              <a:spcAft>
                <a:spcPts val="0"/>
              </a:spcAft>
              <a:buClr>
                <a:srgbClr val="263338"/>
              </a:buClr>
              <a:buSzPts val="3100"/>
              <a:buFont typeface="Montserrat"/>
              <a:buNone/>
            </a:pPr>
            <a:r>
              <a:rPr lang="en" sz="2400" i="0" u="none" strike="noStrike" cap="none">
                <a:solidFill>
                  <a:srgbClr val="263338"/>
                </a:solidFill>
              </a:rPr>
              <a:t>Map Collective Run time merges MapReduce and HPC</a:t>
            </a:r>
            <a:endParaRPr sz="2400" i="0" u="none" strike="noStrike" cap="none">
              <a:solidFill>
                <a:srgbClr val="72A1A8"/>
              </a:solidFill>
            </a:endParaRPr>
          </a:p>
        </p:txBody>
      </p:sp>
      <p:sp>
        <p:nvSpPr>
          <p:cNvPr id="431" name="Google Shape;431;p55"/>
          <p:cNvSpPr/>
          <p:nvPr/>
        </p:nvSpPr>
        <p:spPr>
          <a:xfrm>
            <a:off x="4761461" y="1610398"/>
            <a:ext cx="1234440" cy="41148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allreduce</a:t>
            </a:r>
            <a:endParaRPr sz="1400" b="1" i="0" u="none" strike="noStrike" cap="none">
              <a:solidFill>
                <a:srgbClr val="244061"/>
              </a:solidFill>
              <a:latin typeface="Montserrat"/>
              <a:ea typeface="Montserrat"/>
              <a:cs typeface="Montserrat"/>
              <a:sym typeface="Montserrat"/>
            </a:endParaRPr>
          </a:p>
        </p:txBody>
      </p:sp>
      <p:pic>
        <p:nvPicPr>
          <p:cNvPr id="432" name="Google Shape;432;p55"/>
          <p:cNvPicPr preferRelativeResize="0"/>
          <p:nvPr/>
        </p:nvPicPr>
        <p:blipFill rotWithShape="1">
          <a:blip r:embed="rId3">
            <a:alphaModFix/>
          </a:blip>
          <a:srcRect/>
          <a:stretch/>
        </p:blipFill>
        <p:spPr>
          <a:xfrm>
            <a:off x="4308692" y="676981"/>
            <a:ext cx="2139976" cy="834816"/>
          </a:xfrm>
          <a:prstGeom prst="rect">
            <a:avLst/>
          </a:prstGeom>
          <a:solidFill>
            <a:srgbClr val="263338"/>
          </a:solidFill>
          <a:ln>
            <a:noFill/>
          </a:ln>
        </p:spPr>
      </p:pic>
      <p:sp>
        <p:nvSpPr>
          <p:cNvPr id="433" name="Google Shape;433;p55"/>
          <p:cNvSpPr/>
          <p:nvPr/>
        </p:nvSpPr>
        <p:spPr>
          <a:xfrm>
            <a:off x="2509653" y="1601836"/>
            <a:ext cx="1234440" cy="40503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reduce</a:t>
            </a:r>
            <a:endParaRPr sz="1100"/>
          </a:p>
        </p:txBody>
      </p:sp>
      <p:pic>
        <p:nvPicPr>
          <p:cNvPr id="434" name="Google Shape;434;p55"/>
          <p:cNvPicPr preferRelativeResize="0"/>
          <p:nvPr/>
        </p:nvPicPr>
        <p:blipFill rotWithShape="1">
          <a:blip r:embed="rId4">
            <a:alphaModFix/>
          </a:blip>
          <a:srcRect/>
          <a:stretch/>
        </p:blipFill>
        <p:spPr>
          <a:xfrm>
            <a:off x="88739" y="676981"/>
            <a:ext cx="2025811" cy="834816"/>
          </a:xfrm>
          <a:prstGeom prst="rect">
            <a:avLst/>
          </a:prstGeom>
          <a:solidFill>
            <a:srgbClr val="507A80"/>
          </a:solidFill>
          <a:ln>
            <a:noFill/>
          </a:ln>
        </p:spPr>
      </p:pic>
      <p:pic>
        <p:nvPicPr>
          <p:cNvPr id="435" name="Google Shape;435;p55"/>
          <p:cNvPicPr preferRelativeResize="0"/>
          <p:nvPr/>
        </p:nvPicPr>
        <p:blipFill rotWithShape="1">
          <a:blip r:embed="rId5">
            <a:alphaModFix/>
          </a:blip>
          <a:srcRect/>
          <a:stretch/>
        </p:blipFill>
        <p:spPr>
          <a:xfrm>
            <a:off x="2253918" y="676981"/>
            <a:ext cx="1869788" cy="796792"/>
          </a:xfrm>
          <a:prstGeom prst="rect">
            <a:avLst/>
          </a:prstGeom>
          <a:solidFill>
            <a:srgbClr val="507A80"/>
          </a:solidFill>
          <a:ln>
            <a:noFill/>
          </a:ln>
        </p:spPr>
      </p:pic>
      <p:sp>
        <p:nvSpPr>
          <p:cNvPr id="436" name="Google Shape;436;p55"/>
          <p:cNvSpPr/>
          <p:nvPr/>
        </p:nvSpPr>
        <p:spPr>
          <a:xfrm>
            <a:off x="7312369" y="3820987"/>
            <a:ext cx="1234440" cy="41148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rotate</a:t>
            </a:r>
            <a:endParaRPr sz="1100"/>
          </a:p>
        </p:txBody>
      </p:sp>
      <p:pic>
        <p:nvPicPr>
          <p:cNvPr id="437" name="Google Shape;437;p55"/>
          <p:cNvPicPr preferRelativeResize="0"/>
          <p:nvPr/>
        </p:nvPicPr>
        <p:blipFill rotWithShape="1">
          <a:blip r:embed="rId6">
            <a:alphaModFix/>
          </a:blip>
          <a:srcRect/>
          <a:stretch/>
        </p:blipFill>
        <p:spPr>
          <a:xfrm>
            <a:off x="6894792" y="2342479"/>
            <a:ext cx="2069594" cy="1255745"/>
          </a:xfrm>
          <a:prstGeom prst="rect">
            <a:avLst/>
          </a:prstGeom>
          <a:noFill/>
          <a:ln>
            <a:noFill/>
          </a:ln>
        </p:spPr>
      </p:pic>
      <p:sp>
        <p:nvSpPr>
          <p:cNvPr id="438" name="Google Shape;438;p55"/>
          <p:cNvSpPr/>
          <p:nvPr/>
        </p:nvSpPr>
        <p:spPr>
          <a:xfrm>
            <a:off x="4010142" y="3848998"/>
            <a:ext cx="1234440" cy="44923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push &amp; pull</a:t>
            </a:r>
            <a:endParaRPr sz="1100"/>
          </a:p>
        </p:txBody>
      </p:sp>
      <p:pic>
        <p:nvPicPr>
          <p:cNvPr id="439" name="Google Shape;439;p55"/>
          <p:cNvPicPr preferRelativeResize="0"/>
          <p:nvPr/>
        </p:nvPicPr>
        <p:blipFill rotWithShape="1">
          <a:blip r:embed="rId7">
            <a:alphaModFix/>
          </a:blip>
          <a:srcRect/>
          <a:stretch/>
        </p:blipFill>
        <p:spPr>
          <a:xfrm>
            <a:off x="2618096" y="2366070"/>
            <a:ext cx="2065684" cy="1517441"/>
          </a:xfrm>
          <a:prstGeom prst="rect">
            <a:avLst/>
          </a:prstGeom>
          <a:noFill/>
          <a:ln>
            <a:noFill/>
          </a:ln>
        </p:spPr>
      </p:pic>
      <p:pic>
        <p:nvPicPr>
          <p:cNvPr id="440" name="Google Shape;440;p55"/>
          <p:cNvPicPr preferRelativeResize="0"/>
          <p:nvPr/>
        </p:nvPicPr>
        <p:blipFill rotWithShape="1">
          <a:blip r:embed="rId8">
            <a:alphaModFix/>
          </a:blip>
          <a:srcRect/>
          <a:stretch/>
        </p:blipFill>
        <p:spPr>
          <a:xfrm>
            <a:off x="4761461" y="2342478"/>
            <a:ext cx="2055651" cy="1541032"/>
          </a:xfrm>
          <a:prstGeom prst="rect">
            <a:avLst/>
          </a:prstGeom>
          <a:noFill/>
          <a:ln>
            <a:noFill/>
          </a:ln>
        </p:spPr>
      </p:pic>
      <p:sp>
        <p:nvSpPr>
          <p:cNvPr id="441" name="Google Shape;441;p55"/>
          <p:cNvSpPr/>
          <p:nvPr/>
        </p:nvSpPr>
        <p:spPr>
          <a:xfrm>
            <a:off x="7183646" y="1698824"/>
            <a:ext cx="1234440" cy="4369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allgather</a:t>
            </a:r>
            <a:endParaRPr sz="1400" b="1" i="0" u="none" strike="noStrike" cap="none">
              <a:solidFill>
                <a:srgbClr val="244061"/>
              </a:solidFill>
              <a:latin typeface="Montserrat"/>
              <a:ea typeface="Montserrat"/>
              <a:cs typeface="Montserrat"/>
              <a:sym typeface="Montserrat"/>
            </a:endParaRPr>
          </a:p>
        </p:txBody>
      </p:sp>
      <p:sp>
        <p:nvSpPr>
          <p:cNvPr id="442" name="Google Shape;442;p55"/>
          <p:cNvSpPr/>
          <p:nvPr/>
        </p:nvSpPr>
        <p:spPr>
          <a:xfrm>
            <a:off x="413689" y="3837942"/>
            <a:ext cx="1234440" cy="4369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regroup</a:t>
            </a:r>
            <a:endParaRPr sz="1100"/>
          </a:p>
        </p:txBody>
      </p:sp>
      <p:pic>
        <p:nvPicPr>
          <p:cNvPr id="443" name="Google Shape;443;p55"/>
          <p:cNvPicPr preferRelativeResize="0"/>
          <p:nvPr/>
        </p:nvPicPr>
        <p:blipFill rotWithShape="1">
          <a:blip r:embed="rId9">
            <a:alphaModFix/>
          </a:blip>
          <a:srcRect/>
          <a:stretch/>
        </p:blipFill>
        <p:spPr>
          <a:xfrm>
            <a:off x="88739" y="2346350"/>
            <a:ext cx="2420914" cy="1528887"/>
          </a:xfrm>
          <a:prstGeom prst="rect">
            <a:avLst/>
          </a:prstGeom>
          <a:noFill/>
          <a:ln>
            <a:noFill/>
          </a:ln>
        </p:spPr>
      </p:pic>
      <p:pic>
        <p:nvPicPr>
          <p:cNvPr id="444" name="Google Shape;444;p55"/>
          <p:cNvPicPr preferRelativeResize="0"/>
          <p:nvPr/>
        </p:nvPicPr>
        <p:blipFill rotWithShape="1">
          <a:blip r:embed="rId10">
            <a:alphaModFix/>
          </a:blip>
          <a:srcRect/>
          <a:stretch/>
        </p:blipFill>
        <p:spPr>
          <a:xfrm>
            <a:off x="6637347" y="620351"/>
            <a:ext cx="2327038" cy="1195786"/>
          </a:xfrm>
          <a:prstGeom prst="rect">
            <a:avLst/>
          </a:prstGeom>
          <a:noFill/>
          <a:ln>
            <a:noFill/>
          </a:ln>
        </p:spPr>
      </p:pic>
      <p:sp>
        <p:nvSpPr>
          <p:cNvPr id="445" name="Google Shape;445;p55"/>
          <p:cNvSpPr/>
          <p:nvPr/>
        </p:nvSpPr>
        <p:spPr>
          <a:xfrm>
            <a:off x="413689" y="1601837"/>
            <a:ext cx="1234440" cy="40503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244061"/>
              </a:buClr>
              <a:buSzPts val="1400"/>
              <a:buFont typeface="Montserrat"/>
              <a:buNone/>
            </a:pPr>
            <a:r>
              <a:rPr lang="en" sz="1400" b="1" i="0" u="none" strike="noStrike" cap="none">
                <a:solidFill>
                  <a:srgbClr val="244061"/>
                </a:solidFill>
                <a:latin typeface="Montserrat"/>
                <a:ea typeface="Montserrat"/>
                <a:cs typeface="Montserrat"/>
                <a:sym typeface="Montserrat"/>
              </a:rPr>
              <a:t>broadcast</a:t>
            </a:r>
            <a:endParaRPr sz="1100"/>
          </a:p>
        </p:txBody>
      </p:sp>
      <p:sp>
        <p:nvSpPr>
          <p:cNvPr id="446" name="Google Shape;446;p55"/>
          <p:cNvSpPr txBox="1">
            <a:spLocks noGrp="1"/>
          </p:cNvSpPr>
          <p:nvPr>
            <p:ph type="title"/>
          </p:nvPr>
        </p:nvSpPr>
        <p:spPr>
          <a:xfrm>
            <a:off x="0" y="-26046"/>
            <a:ext cx="9126166" cy="571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3300"/>
              <a:t>Run time software for Harp</a:t>
            </a:r>
            <a:endParaRPr sz="1100"/>
          </a:p>
        </p:txBody>
      </p:sp>
      <p:sp>
        <p:nvSpPr>
          <p:cNvPr id="447" name="Google Shape;447;p55"/>
          <p:cNvSpPr txBox="1">
            <a:spLocks noGrp="1"/>
          </p:cNvSpPr>
          <p:nvPr>
            <p:ph type="sldNum" idx="12"/>
          </p:nvPr>
        </p:nvSpPr>
        <p:spPr>
          <a:xfrm>
            <a:off x="8020050" y="4767262"/>
            <a:ext cx="81280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53</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4E5AA6DA-94D7-4BE5-8C7D-8ED715A146CE}"/>
              </a:ext>
            </a:extLst>
          </p:cNvPr>
          <p:cNvSpPr>
            <a:spLocks noGrp="1"/>
          </p:cNvSpPr>
          <p:nvPr>
            <p:ph type="dt" idx="10"/>
          </p:nvPr>
        </p:nvSpPr>
        <p:spPr/>
        <p:txBody>
          <a:bodyPr/>
          <a:lstStyle/>
          <a:p>
            <a:r>
              <a:rPr lang="en-US"/>
              <a:t>2/13/2019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56"/>
          <p:cNvPicPr preferRelativeResize="0"/>
          <p:nvPr/>
        </p:nvPicPr>
        <p:blipFill rotWithShape="1">
          <a:blip r:embed="rId3">
            <a:alphaModFix/>
          </a:blip>
          <a:srcRect/>
          <a:stretch/>
        </p:blipFill>
        <p:spPr>
          <a:xfrm>
            <a:off x="75986" y="383054"/>
            <a:ext cx="8596423" cy="3117998"/>
          </a:xfrm>
          <a:prstGeom prst="rect">
            <a:avLst/>
          </a:prstGeom>
          <a:noFill/>
          <a:ln>
            <a:noFill/>
          </a:ln>
        </p:spPr>
      </p:pic>
      <p:grpSp>
        <p:nvGrpSpPr>
          <p:cNvPr id="453" name="Google Shape;453;p56"/>
          <p:cNvGrpSpPr/>
          <p:nvPr/>
        </p:nvGrpSpPr>
        <p:grpSpPr>
          <a:xfrm>
            <a:off x="75986" y="3179580"/>
            <a:ext cx="8756623" cy="1545361"/>
            <a:chOff x="119378" y="3761829"/>
            <a:chExt cx="11675497" cy="2060481"/>
          </a:xfrm>
        </p:grpSpPr>
        <p:sp>
          <p:nvSpPr>
            <p:cNvPr id="454" name="Google Shape;454;p56"/>
            <p:cNvSpPr txBox="1"/>
            <p:nvPr/>
          </p:nvSpPr>
          <p:spPr>
            <a:xfrm>
              <a:off x="119378" y="3893265"/>
              <a:ext cx="4255539" cy="1754326"/>
            </a:xfrm>
            <a:prstGeom prst="rect">
              <a:avLst/>
            </a:prstGeom>
            <a:noFill/>
            <a:ln>
              <a:noFill/>
            </a:ln>
          </p:spPr>
          <p:txBody>
            <a:bodyPr spcFirstLastPara="1" wrap="square" lIns="68575" tIns="34275" rIns="68575" bIns="34275" anchor="t" anchorCtr="0">
              <a:noAutofit/>
            </a:bodyPr>
            <a:lstStyle/>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Datasets: 5 million points, 10 thousand centroids, 10 feature dimensions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10 to 20 nodes of Intel KNL7250 processors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Harp-DAAL has 15x speedups over Spark MLlib</a:t>
              </a:r>
              <a:endParaRPr sz="1400" b="0" i="0" u="none" strike="noStrike" cap="none">
                <a:solidFill>
                  <a:srgbClr val="000000"/>
                </a:solidFill>
                <a:latin typeface="Calibri"/>
                <a:ea typeface="Calibri"/>
                <a:cs typeface="Calibri"/>
                <a:sym typeface="Calibri"/>
              </a:endParaRPr>
            </a:p>
          </p:txBody>
        </p:sp>
        <p:sp>
          <p:nvSpPr>
            <p:cNvPr id="455" name="Google Shape;455;p56"/>
            <p:cNvSpPr txBox="1"/>
            <p:nvPr/>
          </p:nvSpPr>
          <p:spPr>
            <a:xfrm>
              <a:off x="4211445" y="3761829"/>
              <a:ext cx="3665699" cy="2031325"/>
            </a:xfrm>
            <a:prstGeom prst="rect">
              <a:avLst/>
            </a:prstGeom>
            <a:noFill/>
            <a:ln>
              <a:noFill/>
            </a:ln>
          </p:spPr>
          <p:txBody>
            <a:bodyPr spcFirstLastPara="1" wrap="square" lIns="68575" tIns="34275" rIns="68575" bIns="34275" anchor="t" anchorCtr="0">
              <a:noAutofit/>
            </a:bodyPr>
            <a:lstStyle/>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Datasets: 500K or 1 million data points of feature dimension 300</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Running on single KNL 7250 (Harp-DAAL) vs. single K80 GPU (PyTorch)</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Harp-DAAL achieves 3x to 6x speedups  </a:t>
              </a:r>
              <a:endParaRPr sz="1100"/>
            </a:p>
          </p:txBody>
        </p:sp>
        <p:sp>
          <p:nvSpPr>
            <p:cNvPr id="456" name="Google Shape;456;p56"/>
            <p:cNvSpPr txBox="1"/>
            <p:nvPr/>
          </p:nvSpPr>
          <p:spPr>
            <a:xfrm>
              <a:off x="7877144" y="3790985"/>
              <a:ext cx="3917731" cy="2031325"/>
            </a:xfrm>
            <a:prstGeom prst="rect">
              <a:avLst/>
            </a:prstGeom>
            <a:noFill/>
            <a:ln>
              <a:noFill/>
            </a:ln>
          </p:spPr>
          <p:txBody>
            <a:bodyPr spcFirstLastPara="1" wrap="square" lIns="68575" tIns="34275" rIns="68575" bIns="34275" anchor="t" anchorCtr="0">
              <a:noAutofit/>
            </a:bodyPr>
            <a:lstStyle/>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Datasets: Twitter with 44 million vertices, 2 billion edges, subgraph templates of 10 to 12 vertices</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25 nodes of Intel Xeon E5 2670 </a:t>
              </a:r>
              <a:endParaRPr sz="1100"/>
            </a:p>
            <a:p>
              <a:pPr marL="215900" marR="0" lvl="0" indent="-2159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Calibri"/>
                  <a:ea typeface="Calibri"/>
                  <a:cs typeface="Calibri"/>
                  <a:sym typeface="Calibri"/>
                </a:rPr>
                <a:t>Harp-DAAL has 2x to 5x speedups over state-of-the-art MPI-Fascia solution </a:t>
              </a:r>
              <a:endParaRPr sz="1100"/>
            </a:p>
          </p:txBody>
        </p:sp>
      </p:grpSp>
      <p:sp>
        <p:nvSpPr>
          <p:cNvPr id="457" name="Google Shape;457;p56"/>
          <p:cNvSpPr txBox="1">
            <a:spLocks noGrp="1"/>
          </p:cNvSpPr>
          <p:nvPr>
            <p:ph type="title"/>
          </p:nvPr>
        </p:nvSpPr>
        <p:spPr>
          <a:xfrm>
            <a:off x="-48986" y="92269"/>
            <a:ext cx="937954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0000"/>
              </a:buClr>
              <a:buSzPts val="2400"/>
              <a:buFont typeface="Calibri"/>
              <a:buNone/>
            </a:pPr>
            <a:r>
              <a:rPr lang="en" sz="2400">
                <a:solidFill>
                  <a:srgbClr val="FF0000"/>
                </a:solidFill>
                <a:latin typeface="Calibri"/>
                <a:ea typeface="Calibri"/>
                <a:cs typeface="Calibri"/>
                <a:sym typeface="Calibri"/>
              </a:rPr>
              <a:t>      Harp v. Spark                   Harp v. Torch            Harp v. MPI</a:t>
            </a:r>
            <a:br>
              <a:rPr lang="en" sz="2400">
                <a:solidFill>
                  <a:srgbClr val="FF0000"/>
                </a:solidFill>
                <a:latin typeface="Calibri"/>
                <a:ea typeface="Calibri"/>
                <a:cs typeface="Calibri"/>
                <a:sym typeface="Calibri"/>
              </a:rPr>
            </a:br>
            <a:endParaRPr sz="3000">
              <a:solidFill>
                <a:srgbClr val="FF0000"/>
              </a:solidFill>
            </a:endParaRPr>
          </a:p>
        </p:txBody>
      </p:sp>
      <p:sp>
        <p:nvSpPr>
          <p:cNvPr id="458" name="Google Shape;458;p56"/>
          <p:cNvSpPr txBox="1">
            <a:spLocks noGrp="1"/>
          </p:cNvSpPr>
          <p:nvPr>
            <p:ph type="sldNum" idx="12"/>
          </p:nvPr>
        </p:nvSpPr>
        <p:spPr>
          <a:xfrm>
            <a:off x="8020050" y="4767262"/>
            <a:ext cx="81280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54</a:t>
            </a:fld>
            <a:endParaRPr sz="900" b="0" i="0" u="none" strike="noStrike" cap="none">
              <a:solidFill>
                <a:srgbClr val="888888"/>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9A15E682-5729-428B-A54A-B9CA7954BADC}"/>
              </a:ext>
            </a:extLst>
          </p:cNvPr>
          <p:cNvSpPr>
            <a:spLocks noGrp="1"/>
          </p:cNvSpPr>
          <p:nvPr>
            <p:ph type="dt" idx="10"/>
          </p:nvPr>
        </p:nvSpPr>
        <p:spPr/>
        <p:txBody>
          <a:bodyPr/>
          <a:lstStyle/>
          <a:p>
            <a:r>
              <a:rPr lang="en-US"/>
              <a:t>2/13/2019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title"/>
          </p:nvPr>
        </p:nvSpPr>
        <p:spPr>
          <a:xfrm>
            <a:off x="697230" y="1"/>
            <a:ext cx="7886700" cy="603631"/>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a:t>Twister2 Dataflow Communications</a:t>
            </a:r>
            <a:endParaRPr sz="3600"/>
          </a:p>
        </p:txBody>
      </p:sp>
      <p:sp>
        <p:nvSpPr>
          <p:cNvPr id="464" name="Google Shape;464;p57"/>
          <p:cNvSpPr txBox="1">
            <a:spLocks noGrp="1"/>
          </p:cNvSpPr>
          <p:nvPr>
            <p:ph type="body" idx="1"/>
          </p:nvPr>
        </p:nvSpPr>
        <p:spPr>
          <a:xfrm>
            <a:off x="69946" y="603631"/>
            <a:ext cx="8951441" cy="4228141"/>
          </a:xfrm>
          <a:prstGeom prst="rect">
            <a:avLst/>
          </a:prstGeom>
          <a:noFill/>
          <a:ln>
            <a:noFill/>
          </a:ln>
        </p:spPr>
        <p:txBody>
          <a:bodyPr spcFirstLastPara="1" wrap="square" lIns="68575" tIns="34275" rIns="68575" bIns="34275" anchor="t" anchorCtr="0">
            <a:noAutofit/>
          </a:bodyPr>
          <a:lstStyle/>
          <a:p>
            <a:pPr marL="177800" lvl="0" indent="-139700" algn="l" rtl="0">
              <a:lnSpc>
                <a:spcPct val="115000"/>
              </a:lnSpc>
              <a:spcBef>
                <a:spcPts val="0"/>
              </a:spcBef>
              <a:spcAft>
                <a:spcPts val="0"/>
              </a:spcAft>
              <a:buClr>
                <a:schemeClr val="dk1"/>
              </a:buClr>
              <a:buSzPts val="1600"/>
              <a:buChar char="•"/>
            </a:pPr>
            <a:r>
              <a:rPr lang="en" sz="1600" b="1">
                <a:latin typeface="Arial"/>
                <a:ea typeface="Arial"/>
                <a:cs typeface="Arial"/>
                <a:sym typeface="Arial"/>
              </a:rPr>
              <a:t>Twister:Net </a:t>
            </a:r>
            <a:r>
              <a:rPr lang="en" sz="1600">
                <a:latin typeface="Arial"/>
                <a:ea typeface="Arial"/>
                <a:cs typeface="Arial"/>
                <a:sym typeface="Arial"/>
              </a:rPr>
              <a:t>offers two communication models</a:t>
            </a:r>
            <a:endParaRPr sz="1600">
              <a:latin typeface="Arial"/>
              <a:ea typeface="Arial"/>
              <a:cs typeface="Arial"/>
              <a:sym typeface="Arial"/>
            </a:endParaRPr>
          </a:p>
          <a:p>
            <a:pPr marL="177800" lvl="0" indent="-139700" algn="l" rtl="0">
              <a:lnSpc>
                <a:spcPct val="115000"/>
              </a:lnSpc>
              <a:spcBef>
                <a:spcPts val="0"/>
              </a:spcBef>
              <a:spcAft>
                <a:spcPts val="0"/>
              </a:spcAft>
              <a:buClr>
                <a:schemeClr val="dk1"/>
              </a:buClr>
              <a:buSzPts val="1600"/>
              <a:buChar char="•"/>
            </a:pPr>
            <a:r>
              <a:rPr lang="en" sz="1600" b="1">
                <a:latin typeface="Arial"/>
                <a:ea typeface="Arial"/>
                <a:cs typeface="Arial"/>
                <a:sym typeface="Arial"/>
              </a:rPr>
              <a:t>BSP</a:t>
            </a:r>
            <a:r>
              <a:rPr lang="en" sz="1600">
                <a:latin typeface="Arial"/>
                <a:ea typeface="Arial"/>
                <a:cs typeface="Arial"/>
                <a:sym typeface="Arial"/>
              </a:rPr>
              <a:t> (Bulk Synchronous Processing) message-level communication using TCP or MPI separated from its task management plus extra Harp collectives</a:t>
            </a:r>
            <a:endParaRPr sz="1600">
              <a:latin typeface="Arial"/>
              <a:ea typeface="Arial"/>
              <a:cs typeface="Arial"/>
              <a:sym typeface="Arial"/>
            </a:endParaRPr>
          </a:p>
          <a:p>
            <a:pPr marL="177800" lvl="0" indent="-139700" algn="l" rtl="0">
              <a:lnSpc>
                <a:spcPct val="115000"/>
              </a:lnSpc>
              <a:spcBef>
                <a:spcPts val="0"/>
              </a:spcBef>
              <a:spcAft>
                <a:spcPts val="0"/>
              </a:spcAft>
              <a:buClr>
                <a:schemeClr val="dk1"/>
              </a:buClr>
              <a:buSzPts val="1600"/>
              <a:buChar char="•"/>
            </a:pPr>
            <a:r>
              <a:rPr lang="en" sz="1600" b="1">
                <a:latin typeface="Arial"/>
                <a:ea typeface="Arial"/>
                <a:cs typeface="Arial"/>
                <a:sym typeface="Arial"/>
              </a:rPr>
              <a:t>DFW </a:t>
            </a:r>
            <a:r>
              <a:rPr lang="en" sz="1600">
                <a:latin typeface="Arial"/>
                <a:ea typeface="Arial"/>
                <a:cs typeface="Arial"/>
                <a:sym typeface="Arial"/>
              </a:rPr>
              <a:t>a new </a:t>
            </a:r>
            <a:r>
              <a:rPr lang="en" sz="1600" b="1">
                <a:latin typeface="Arial"/>
                <a:ea typeface="Arial"/>
                <a:cs typeface="Arial"/>
                <a:sym typeface="Arial"/>
              </a:rPr>
              <a:t>Dataflow library </a:t>
            </a:r>
            <a:r>
              <a:rPr lang="en" sz="1600">
                <a:latin typeface="Arial"/>
                <a:ea typeface="Arial"/>
                <a:cs typeface="Arial"/>
                <a:sym typeface="Arial"/>
              </a:rPr>
              <a:t>built using MPI software but at data movement not message level</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Non-blocking</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Dynamic data sizes</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Streaming model</a:t>
            </a:r>
            <a:endParaRPr sz="1600">
              <a:latin typeface="Arial"/>
              <a:ea typeface="Arial"/>
              <a:cs typeface="Arial"/>
              <a:sym typeface="Arial"/>
            </a:endParaRPr>
          </a:p>
          <a:p>
            <a:pPr marL="863600" lvl="2" indent="-177800" algn="l" rtl="0">
              <a:lnSpc>
                <a:spcPct val="115000"/>
              </a:lnSpc>
              <a:spcBef>
                <a:spcPts val="0"/>
              </a:spcBef>
              <a:spcAft>
                <a:spcPts val="0"/>
              </a:spcAft>
              <a:buClr>
                <a:schemeClr val="dk1"/>
              </a:buClr>
              <a:buSzPts val="1600"/>
              <a:buChar char="•"/>
            </a:pPr>
            <a:r>
              <a:rPr lang="en" sz="1600">
                <a:latin typeface="Arial"/>
                <a:ea typeface="Arial"/>
                <a:cs typeface="Arial"/>
                <a:sym typeface="Arial"/>
              </a:rPr>
              <a:t>Batch case is represented as a finite stream</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The communications are between a set of </a:t>
            </a:r>
            <a:br>
              <a:rPr lang="en" sz="1600">
                <a:latin typeface="Arial"/>
                <a:ea typeface="Arial"/>
                <a:cs typeface="Arial"/>
                <a:sym typeface="Arial"/>
              </a:rPr>
            </a:br>
            <a:r>
              <a:rPr lang="en" sz="1600">
                <a:latin typeface="Arial"/>
                <a:ea typeface="Arial"/>
                <a:cs typeface="Arial"/>
                <a:sym typeface="Arial"/>
              </a:rPr>
              <a:t>tasks in an arbitrary task graph</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Key based communications</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Data-level Communications spilling to disks</a:t>
            </a:r>
            <a:endParaRPr sz="1600">
              <a:latin typeface="Arial"/>
              <a:ea typeface="Arial"/>
              <a:cs typeface="Arial"/>
              <a:sym typeface="Arial"/>
            </a:endParaRPr>
          </a:p>
          <a:p>
            <a:pPr marL="520700" lvl="1" indent="-165100" algn="l" rtl="0">
              <a:lnSpc>
                <a:spcPct val="115000"/>
              </a:lnSpc>
              <a:spcBef>
                <a:spcPts val="0"/>
              </a:spcBef>
              <a:spcAft>
                <a:spcPts val="0"/>
              </a:spcAft>
              <a:buClr>
                <a:schemeClr val="dk1"/>
              </a:buClr>
              <a:buSzPts val="1600"/>
              <a:buChar char="•"/>
            </a:pPr>
            <a:r>
              <a:rPr lang="en" sz="1600">
                <a:latin typeface="Arial"/>
                <a:ea typeface="Arial"/>
                <a:cs typeface="Arial"/>
                <a:sym typeface="Arial"/>
              </a:rPr>
              <a:t>Target tasks can be different from source tasks</a:t>
            </a:r>
            <a:endParaRPr sz="1600">
              <a:latin typeface="Arial"/>
              <a:ea typeface="Arial"/>
              <a:cs typeface="Arial"/>
              <a:sym typeface="Arial"/>
            </a:endParaRPr>
          </a:p>
          <a:p>
            <a:pPr marL="177800" lvl="0" indent="-38100" algn="l" rtl="0">
              <a:lnSpc>
                <a:spcPct val="115000"/>
              </a:lnSpc>
              <a:spcBef>
                <a:spcPts val="800"/>
              </a:spcBef>
              <a:spcAft>
                <a:spcPts val="0"/>
              </a:spcAft>
              <a:buClr>
                <a:schemeClr val="dk1"/>
              </a:buClr>
              <a:buSzPts val="2100"/>
              <a:buNone/>
            </a:pPr>
            <a:endParaRPr sz="1100"/>
          </a:p>
          <a:p>
            <a:pPr marL="177800" lvl="0" indent="-38100" algn="l" rtl="0">
              <a:lnSpc>
                <a:spcPct val="115000"/>
              </a:lnSpc>
              <a:spcBef>
                <a:spcPts val="800"/>
              </a:spcBef>
              <a:spcAft>
                <a:spcPts val="0"/>
              </a:spcAft>
              <a:buClr>
                <a:schemeClr val="dk1"/>
              </a:buClr>
              <a:buSzPts val="2100"/>
              <a:buNone/>
            </a:pPr>
            <a:endParaRPr sz="1100"/>
          </a:p>
          <a:p>
            <a:pPr marL="177800" lvl="0" indent="-38100" algn="l" rtl="0">
              <a:lnSpc>
                <a:spcPct val="115000"/>
              </a:lnSpc>
              <a:spcBef>
                <a:spcPts val="800"/>
              </a:spcBef>
              <a:spcAft>
                <a:spcPts val="0"/>
              </a:spcAft>
              <a:buClr>
                <a:schemeClr val="dk1"/>
              </a:buClr>
              <a:buSzPts val="2100"/>
              <a:buNone/>
            </a:pPr>
            <a:endParaRPr sz="1100"/>
          </a:p>
        </p:txBody>
      </p:sp>
      <p:grpSp>
        <p:nvGrpSpPr>
          <p:cNvPr id="465" name="Google Shape;465;p57"/>
          <p:cNvGrpSpPr/>
          <p:nvPr/>
        </p:nvGrpSpPr>
        <p:grpSpPr>
          <a:xfrm>
            <a:off x="4962698" y="1895444"/>
            <a:ext cx="4111356" cy="2644424"/>
            <a:chOff x="6616931" y="2527259"/>
            <a:chExt cx="5481808" cy="3525899"/>
          </a:xfrm>
        </p:grpSpPr>
        <p:pic>
          <p:nvPicPr>
            <p:cNvPr id="466" name="Google Shape;466;p57"/>
            <p:cNvPicPr preferRelativeResize="0"/>
            <p:nvPr/>
          </p:nvPicPr>
          <p:blipFill rotWithShape="1">
            <a:blip r:embed="rId3">
              <a:alphaModFix/>
            </a:blip>
            <a:srcRect/>
            <a:stretch/>
          </p:blipFill>
          <p:spPr>
            <a:xfrm>
              <a:off x="6616931" y="2527259"/>
              <a:ext cx="5481808" cy="3525899"/>
            </a:xfrm>
            <a:prstGeom prst="rect">
              <a:avLst/>
            </a:prstGeom>
            <a:noFill/>
            <a:ln>
              <a:noFill/>
            </a:ln>
          </p:spPr>
        </p:pic>
        <p:cxnSp>
          <p:nvCxnSpPr>
            <p:cNvPr id="467" name="Google Shape;467;p57"/>
            <p:cNvCxnSpPr/>
            <p:nvPr/>
          </p:nvCxnSpPr>
          <p:spPr>
            <a:xfrm>
              <a:off x="9349740" y="2857500"/>
              <a:ext cx="0" cy="2689860"/>
            </a:xfrm>
            <a:prstGeom prst="straightConnector1">
              <a:avLst/>
            </a:prstGeom>
            <a:noFill/>
            <a:ln w="76200" cap="flat" cmpd="sng">
              <a:solidFill>
                <a:schemeClr val="dk1"/>
              </a:solidFill>
              <a:prstDash val="solid"/>
              <a:miter lim="800000"/>
              <a:headEnd type="none" w="sm" len="sm"/>
              <a:tailEnd type="none" w="sm" len="sm"/>
            </a:ln>
          </p:spPr>
        </p:cxnSp>
      </p:grpSp>
      <p:sp>
        <p:nvSpPr>
          <p:cNvPr id="468" name="Google Shape;468;p57"/>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55</a:t>
            </a:fld>
            <a:endParaRPr sz="900" b="0" i="0" u="none" strike="noStrike" cap="none">
              <a:solidFill>
                <a:srgbClr val="888888"/>
              </a:solidFill>
              <a:latin typeface="Calibri"/>
              <a:ea typeface="Calibri"/>
              <a:cs typeface="Calibri"/>
              <a:sym typeface="Calibri"/>
            </a:endParaRPr>
          </a:p>
        </p:txBody>
      </p:sp>
      <p:sp>
        <p:nvSpPr>
          <p:cNvPr id="469" name="Google Shape;469;p57"/>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2/13/2019</a:t>
            </a:r>
            <a:endParaRPr sz="900" b="0" i="0" u="none" strike="noStrike" cap="none">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2C26C017-1BA7-4ACD-801A-B82F5371D387}"/>
              </a:ext>
            </a:extLst>
          </p:cNvPr>
          <p:cNvSpPr txBox="1"/>
          <p:nvPr/>
        </p:nvSpPr>
        <p:spPr>
          <a:xfrm>
            <a:off x="5133383" y="4633660"/>
            <a:ext cx="3797845" cy="523220"/>
          </a:xfrm>
          <a:prstGeom prst="rect">
            <a:avLst/>
          </a:prstGeom>
          <a:noFill/>
        </p:spPr>
        <p:txBody>
          <a:bodyPr wrap="square" rtlCol="0">
            <a:spAutoFit/>
          </a:bodyPr>
          <a:lstStyle/>
          <a:p>
            <a:r>
              <a:rPr lang="en-US" b="1" dirty="0"/>
              <a:t>          BSP</a:t>
            </a:r>
            <a:r>
              <a:rPr lang="en-US" dirty="0"/>
              <a:t>                 and               </a:t>
            </a:r>
            <a:r>
              <a:rPr lang="en-US" b="1" dirty="0"/>
              <a:t>DFW </a:t>
            </a:r>
            <a:br>
              <a:rPr lang="en-US" b="1" dirty="0"/>
            </a:br>
            <a:r>
              <a:rPr lang="en-US" dirty="0"/>
              <a:t>for Reduce Operation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58"/>
          <p:cNvPicPr preferRelativeResize="0"/>
          <p:nvPr/>
        </p:nvPicPr>
        <p:blipFill rotWithShape="1">
          <a:blip r:embed="rId3">
            <a:alphaModFix/>
          </a:blip>
          <a:srcRect/>
          <a:stretch/>
        </p:blipFill>
        <p:spPr>
          <a:xfrm>
            <a:off x="2446020" y="2556245"/>
            <a:ext cx="6657975" cy="2219324"/>
          </a:xfrm>
          <a:prstGeom prst="rect">
            <a:avLst/>
          </a:prstGeom>
          <a:noFill/>
          <a:ln>
            <a:noFill/>
          </a:ln>
        </p:spPr>
      </p:pic>
      <p:sp>
        <p:nvSpPr>
          <p:cNvPr id="475" name="Google Shape;475;p58"/>
          <p:cNvSpPr/>
          <p:nvPr/>
        </p:nvSpPr>
        <p:spPr>
          <a:xfrm>
            <a:off x="92676" y="2741269"/>
            <a:ext cx="2257255" cy="184666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Latency of Apache Heron and Twister:Net DFW (Dataflow) for Reduce, Broadcast and Partition operations in 16 nodes with 256-way parallelism</a:t>
            </a:r>
            <a:endParaRPr sz="1100"/>
          </a:p>
        </p:txBody>
      </p:sp>
      <p:sp>
        <p:nvSpPr>
          <p:cNvPr id="476" name="Google Shape;476;p58"/>
          <p:cNvSpPr txBox="1">
            <a:spLocks noGrp="1"/>
          </p:cNvSpPr>
          <p:nvPr>
            <p:ph type="title"/>
          </p:nvPr>
        </p:nvSpPr>
        <p:spPr>
          <a:xfrm>
            <a:off x="92676" y="116895"/>
            <a:ext cx="4411362" cy="71220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b="1"/>
              <a:t>Twister:Net and Apache Heron and Spark</a:t>
            </a:r>
            <a:endParaRPr sz="1100"/>
          </a:p>
        </p:txBody>
      </p:sp>
      <p:sp>
        <p:nvSpPr>
          <p:cNvPr id="477" name="Google Shape;477;p58"/>
          <p:cNvSpPr/>
          <p:nvPr/>
        </p:nvSpPr>
        <p:spPr>
          <a:xfrm>
            <a:off x="143045" y="896302"/>
            <a:ext cx="4103647" cy="1592743"/>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700"/>
              <a:buFont typeface="Calibri"/>
              <a:buNone/>
            </a:pPr>
            <a:r>
              <a:rPr lang="en" sz="1700" b="0" i="0" u="none" strike="noStrike" cap="none">
                <a:solidFill>
                  <a:srgbClr val="000000"/>
                </a:solidFill>
                <a:latin typeface="Calibri"/>
                <a:ea typeface="Calibri"/>
                <a:cs typeface="Calibri"/>
                <a:sym typeface="Calibri"/>
              </a:rPr>
              <a:t>Left: K-means job execution time on 16 nodes with varying centers, 2 million points with 320-way parallelism. Right: K-Means wth 4,8 and 16 nodes where each node having 20 tasks. 2 million points with 16000 centers used.</a:t>
            </a:r>
            <a:endParaRPr sz="1100"/>
          </a:p>
        </p:txBody>
      </p:sp>
      <p:pic>
        <p:nvPicPr>
          <p:cNvPr id="478" name="Google Shape;478;p58"/>
          <p:cNvPicPr preferRelativeResize="0"/>
          <p:nvPr/>
        </p:nvPicPr>
        <p:blipFill rotWithShape="1">
          <a:blip r:embed="rId4">
            <a:alphaModFix/>
          </a:blip>
          <a:srcRect/>
          <a:stretch/>
        </p:blipFill>
        <p:spPr>
          <a:xfrm>
            <a:off x="4426395" y="258439"/>
            <a:ext cx="4528413" cy="2264207"/>
          </a:xfrm>
          <a:prstGeom prst="rect">
            <a:avLst/>
          </a:prstGeom>
          <a:noFill/>
          <a:ln>
            <a:noFill/>
          </a:ln>
        </p:spPr>
      </p:pic>
      <p:sp>
        <p:nvSpPr>
          <p:cNvPr id="479" name="Google Shape;479;p58"/>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56</a:t>
            </a:fld>
            <a:endParaRPr sz="900" b="0" i="0" u="none" strike="noStrike" cap="none">
              <a:solidFill>
                <a:srgbClr val="888888"/>
              </a:solidFill>
              <a:latin typeface="Calibri"/>
              <a:ea typeface="Calibri"/>
              <a:cs typeface="Calibri"/>
              <a:sym typeface="Calibri"/>
            </a:endParaRPr>
          </a:p>
        </p:txBody>
      </p:sp>
      <p:sp>
        <p:nvSpPr>
          <p:cNvPr id="480" name="Google Shape;480;p58"/>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2/13/2019</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32" name="Google Shape;23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200">
                <a:solidFill>
                  <a:srgbClr val="3B454E"/>
                </a:solidFill>
                <a:highlight>
                  <a:schemeClr val="lt1"/>
                </a:highlight>
                <a:latin typeface="Roboto"/>
                <a:ea typeface="Roboto"/>
                <a:cs typeface="Roboto"/>
                <a:sym typeface="Roboto"/>
              </a:rPr>
              <a:t>Twister2 performance against Apache Flink and MPI for Terasort.</a:t>
            </a:r>
            <a:endParaRPr sz="1200">
              <a:solidFill>
                <a:srgbClr val="3B454E"/>
              </a:solidFill>
              <a:highlight>
                <a:schemeClr val="lt1"/>
              </a:highlight>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r>
              <a:rPr lang="en" sz="1200">
                <a:solidFill>
                  <a:srgbClr val="3B454E"/>
                </a:solidFill>
                <a:highlight>
                  <a:schemeClr val="lt1"/>
                </a:highlight>
                <a:latin typeface="Roboto"/>
                <a:ea typeface="Roboto"/>
                <a:cs typeface="Roboto"/>
                <a:sym typeface="Roboto"/>
              </a:rPr>
              <a:t>Notation :</a:t>
            </a:r>
            <a:br>
              <a:rPr lang="en" sz="1200">
                <a:solidFill>
                  <a:srgbClr val="3B454E"/>
                </a:solidFill>
                <a:highlight>
                  <a:schemeClr val="lt1"/>
                </a:highlight>
                <a:latin typeface="Roboto"/>
                <a:ea typeface="Roboto"/>
                <a:cs typeface="Roboto"/>
                <a:sym typeface="Roboto"/>
              </a:rPr>
            </a:br>
            <a:r>
              <a:rPr lang="en" sz="1000">
                <a:solidFill>
                  <a:srgbClr val="3B454E"/>
                </a:solidFill>
                <a:highlight>
                  <a:srgbClr val="F5F7F9"/>
                </a:highlight>
                <a:latin typeface="Courier New"/>
                <a:ea typeface="Courier New"/>
                <a:cs typeface="Courier New"/>
                <a:sym typeface="Courier New"/>
              </a:rPr>
              <a:t>DFW</a:t>
            </a:r>
            <a:r>
              <a:rPr lang="en" sz="1200">
                <a:solidFill>
                  <a:srgbClr val="3B454E"/>
                </a:solidFill>
                <a:highlight>
                  <a:schemeClr val="lt1"/>
                </a:highlight>
                <a:latin typeface="Roboto"/>
                <a:ea typeface="Roboto"/>
                <a:cs typeface="Roboto"/>
                <a:sym typeface="Roboto"/>
              </a:rPr>
              <a:t> refers to Twister2</a:t>
            </a:r>
            <a:br>
              <a:rPr lang="en" sz="1200">
                <a:solidFill>
                  <a:srgbClr val="3B454E"/>
                </a:solidFill>
                <a:highlight>
                  <a:schemeClr val="lt1"/>
                </a:highlight>
                <a:latin typeface="Roboto"/>
                <a:ea typeface="Roboto"/>
                <a:cs typeface="Roboto"/>
                <a:sym typeface="Roboto"/>
              </a:rPr>
            </a:br>
            <a:r>
              <a:rPr lang="en" sz="1000">
                <a:solidFill>
                  <a:srgbClr val="3B454E"/>
                </a:solidFill>
                <a:highlight>
                  <a:srgbClr val="F5F7F9"/>
                </a:highlight>
                <a:latin typeface="Courier New"/>
                <a:ea typeface="Courier New"/>
                <a:cs typeface="Courier New"/>
                <a:sym typeface="Courier New"/>
              </a:rPr>
              <a:t>BSP</a:t>
            </a:r>
            <a:r>
              <a:rPr lang="en" sz="1200">
                <a:solidFill>
                  <a:srgbClr val="3B454E"/>
                </a:solidFill>
                <a:highlight>
                  <a:schemeClr val="lt1"/>
                </a:highlight>
                <a:latin typeface="Roboto"/>
                <a:ea typeface="Roboto"/>
                <a:cs typeface="Roboto"/>
                <a:sym typeface="Roboto"/>
              </a:rPr>
              <a:t> refers to MPI (OpenMPI)</a:t>
            </a:r>
            <a:endParaRPr sz="1200">
              <a:solidFill>
                <a:srgbClr val="3B454E"/>
              </a:solidFill>
              <a:highlight>
                <a:schemeClr val="lt1"/>
              </a:highlight>
              <a:latin typeface="Roboto"/>
              <a:ea typeface="Roboto"/>
              <a:cs typeface="Roboto"/>
              <a:sym typeface="Roboto"/>
            </a:endParaRPr>
          </a:p>
          <a:p>
            <a:pPr marL="0" lvl="0" indent="0" algn="l" rtl="0">
              <a:spcBef>
                <a:spcPts val="1600"/>
              </a:spcBef>
              <a:spcAft>
                <a:spcPts val="1600"/>
              </a:spcAft>
              <a:buNone/>
            </a:pPr>
            <a:endParaRPr/>
          </a:p>
        </p:txBody>
      </p:sp>
      <p:pic>
        <p:nvPicPr>
          <p:cNvPr id="233" name="Google Shape;233;p31"/>
          <p:cNvPicPr preferRelativeResize="0"/>
          <p:nvPr/>
        </p:nvPicPr>
        <p:blipFill>
          <a:blip r:embed="rId3">
            <a:alphaModFix/>
          </a:blip>
          <a:stretch>
            <a:fillRect/>
          </a:stretch>
        </p:blipFill>
        <p:spPr>
          <a:xfrm>
            <a:off x="2453375" y="1826100"/>
            <a:ext cx="6553925" cy="29154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39" name="Google Shape;23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200">
                <a:solidFill>
                  <a:srgbClr val="3B454E"/>
                </a:solidFill>
                <a:highlight>
                  <a:schemeClr val="lt1"/>
                </a:highlight>
                <a:latin typeface="Roboto"/>
                <a:ea typeface="Roboto"/>
                <a:cs typeface="Roboto"/>
                <a:sym typeface="Roboto"/>
              </a:rPr>
              <a:t>Twister2 performance against Apache Flink for Reduce and partition operations in  32  nodes  with  640-way  parallelism.</a:t>
            </a:r>
            <a:endParaRPr sz="1200">
              <a:solidFill>
                <a:srgbClr val="3B454E"/>
              </a:solidFill>
              <a:highlight>
                <a:schemeClr val="lt1"/>
              </a:highlight>
              <a:latin typeface="Roboto"/>
              <a:ea typeface="Roboto"/>
              <a:cs typeface="Roboto"/>
              <a:sym typeface="Roboto"/>
            </a:endParaRPr>
          </a:p>
          <a:p>
            <a:pPr marL="0" lvl="0" indent="0" algn="l" rtl="0">
              <a:spcBef>
                <a:spcPts val="1600"/>
              </a:spcBef>
              <a:spcAft>
                <a:spcPts val="1600"/>
              </a:spcAft>
              <a:buNone/>
            </a:pPr>
            <a:r>
              <a:rPr lang="en" sz="1200">
                <a:solidFill>
                  <a:srgbClr val="3B454E"/>
                </a:solidFill>
                <a:highlight>
                  <a:schemeClr val="lt1"/>
                </a:highlight>
                <a:latin typeface="Roboto"/>
                <a:ea typeface="Roboto"/>
                <a:cs typeface="Roboto"/>
                <a:sym typeface="Roboto"/>
              </a:rPr>
              <a:t>Notation :</a:t>
            </a:r>
            <a:br>
              <a:rPr lang="en" sz="1200">
                <a:solidFill>
                  <a:srgbClr val="3B454E"/>
                </a:solidFill>
                <a:highlight>
                  <a:schemeClr val="lt1"/>
                </a:highlight>
                <a:latin typeface="Roboto"/>
                <a:ea typeface="Roboto"/>
                <a:cs typeface="Roboto"/>
                <a:sym typeface="Roboto"/>
              </a:rPr>
            </a:br>
            <a:r>
              <a:rPr lang="en" sz="1000">
                <a:solidFill>
                  <a:srgbClr val="3B454E"/>
                </a:solidFill>
                <a:highlight>
                  <a:srgbClr val="F5F7F9"/>
                </a:highlight>
                <a:latin typeface="Courier New"/>
                <a:ea typeface="Courier New"/>
                <a:cs typeface="Courier New"/>
                <a:sym typeface="Courier New"/>
              </a:rPr>
              <a:t>DFW</a:t>
            </a:r>
            <a:r>
              <a:rPr lang="en" sz="1200">
                <a:solidFill>
                  <a:srgbClr val="3B454E"/>
                </a:solidFill>
                <a:highlight>
                  <a:schemeClr val="lt1"/>
                </a:highlight>
                <a:latin typeface="Roboto"/>
                <a:ea typeface="Roboto"/>
                <a:cs typeface="Roboto"/>
                <a:sym typeface="Roboto"/>
              </a:rPr>
              <a:t> refers to Twister2</a:t>
            </a:r>
            <a:endParaRPr sz="1200">
              <a:solidFill>
                <a:srgbClr val="3B454E"/>
              </a:solidFill>
              <a:highlight>
                <a:schemeClr val="lt1"/>
              </a:highlight>
              <a:latin typeface="Roboto"/>
              <a:ea typeface="Roboto"/>
              <a:cs typeface="Roboto"/>
              <a:sym typeface="Roboto"/>
            </a:endParaRPr>
          </a:p>
        </p:txBody>
      </p:sp>
      <p:pic>
        <p:nvPicPr>
          <p:cNvPr id="240" name="Google Shape;240;p32"/>
          <p:cNvPicPr preferRelativeResize="0"/>
          <p:nvPr/>
        </p:nvPicPr>
        <p:blipFill>
          <a:blip r:embed="rId3">
            <a:alphaModFix/>
          </a:blip>
          <a:stretch>
            <a:fillRect/>
          </a:stretch>
        </p:blipFill>
        <p:spPr>
          <a:xfrm>
            <a:off x="2023925" y="1792575"/>
            <a:ext cx="6946749" cy="30874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53" name="Google Shape;25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Bandwidth   utilization   of   Flink, Twister2  and  OpenMPI  over  1Gbps,  10Gbps and IB</a:t>
            </a:r>
            <a:endParaRPr/>
          </a:p>
          <a:p>
            <a:pPr marL="0" lvl="0" indent="0" algn="l" rtl="0">
              <a:spcBef>
                <a:spcPts val="1600"/>
              </a:spcBef>
              <a:spcAft>
                <a:spcPts val="1600"/>
              </a:spcAft>
              <a:buClr>
                <a:srgbClr val="000000"/>
              </a:buClr>
              <a:buSzPts val="1100"/>
              <a:buFont typeface="Arial"/>
              <a:buNone/>
            </a:pPr>
            <a:r>
              <a:rPr lang="en" sz="1200">
                <a:solidFill>
                  <a:srgbClr val="3B454E"/>
                </a:solidFill>
                <a:highlight>
                  <a:schemeClr val="lt1"/>
                </a:highlight>
                <a:latin typeface="Roboto"/>
                <a:ea typeface="Roboto"/>
                <a:cs typeface="Roboto"/>
                <a:sym typeface="Roboto"/>
              </a:rPr>
              <a:t>Notation :</a:t>
            </a:r>
            <a:br>
              <a:rPr lang="en" sz="1200">
                <a:solidFill>
                  <a:srgbClr val="3B454E"/>
                </a:solidFill>
                <a:highlight>
                  <a:schemeClr val="lt1"/>
                </a:highlight>
                <a:latin typeface="Roboto"/>
                <a:ea typeface="Roboto"/>
                <a:cs typeface="Roboto"/>
                <a:sym typeface="Roboto"/>
              </a:rPr>
            </a:br>
            <a:r>
              <a:rPr lang="en" sz="1000">
                <a:solidFill>
                  <a:srgbClr val="3B454E"/>
                </a:solidFill>
                <a:highlight>
                  <a:srgbClr val="F5F7F9"/>
                </a:highlight>
                <a:latin typeface="Courier New"/>
                <a:ea typeface="Courier New"/>
                <a:cs typeface="Courier New"/>
                <a:sym typeface="Courier New"/>
              </a:rPr>
              <a:t>DFW</a:t>
            </a:r>
            <a:r>
              <a:rPr lang="en" sz="1200">
                <a:solidFill>
                  <a:srgbClr val="3B454E"/>
                </a:solidFill>
                <a:highlight>
                  <a:schemeClr val="lt1"/>
                </a:highlight>
                <a:latin typeface="Roboto"/>
                <a:ea typeface="Roboto"/>
                <a:cs typeface="Roboto"/>
                <a:sym typeface="Roboto"/>
              </a:rPr>
              <a:t> refers to Twister2</a:t>
            </a:r>
            <a:br>
              <a:rPr lang="en" sz="1200">
                <a:solidFill>
                  <a:srgbClr val="3B454E"/>
                </a:solidFill>
                <a:highlight>
                  <a:schemeClr val="lt1"/>
                </a:highlight>
                <a:latin typeface="Roboto"/>
                <a:ea typeface="Roboto"/>
                <a:cs typeface="Roboto"/>
                <a:sym typeface="Roboto"/>
              </a:rPr>
            </a:br>
            <a:r>
              <a:rPr lang="en" sz="1000">
                <a:solidFill>
                  <a:srgbClr val="3B454E"/>
                </a:solidFill>
                <a:highlight>
                  <a:srgbClr val="F5F7F9"/>
                </a:highlight>
                <a:latin typeface="Courier New"/>
                <a:ea typeface="Courier New"/>
                <a:cs typeface="Courier New"/>
                <a:sym typeface="Courier New"/>
              </a:rPr>
              <a:t>BSP</a:t>
            </a:r>
            <a:r>
              <a:rPr lang="en" sz="1200">
                <a:solidFill>
                  <a:srgbClr val="3B454E"/>
                </a:solidFill>
                <a:highlight>
                  <a:schemeClr val="lt1"/>
                </a:highlight>
                <a:latin typeface="Roboto"/>
                <a:ea typeface="Roboto"/>
                <a:cs typeface="Roboto"/>
                <a:sym typeface="Roboto"/>
              </a:rPr>
              <a:t> refers to MPI (OpenMPI)</a:t>
            </a:r>
            <a:endParaRPr/>
          </a:p>
        </p:txBody>
      </p:sp>
      <p:pic>
        <p:nvPicPr>
          <p:cNvPr id="254" name="Google Shape;254;p34"/>
          <p:cNvPicPr preferRelativeResize="0"/>
          <p:nvPr/>
        </p:nvPicPr>
        <p:blipFill>
          <a:blip r:embed="rId3">
            <a:alphaModFix/>
          </a:blip>
          <a:stretch>
            <a:fillRect/>
          </a:stretch>
        </p:blipFill>
        <p:spPr>
          <a:xfrm>
            <a:off x="4747275" y="1532900"/>
            <a:ext cx="4155344" cy="332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269232" y="46582"/>
            <a:ext cx="8509281" cy="640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 sz="3000"/>
              <a:t>Collaborating on the </a:t>
            </a:r>
            <a:br>
              <a:rPr lang="en" sz="3000"/>
            </a:br>
            <a:r>
              <a:rPr lang="en" sz="3000"/>
              <a:t>Global AI and Modeling Supercomputer GAIMSC </a:t>
            </a:r>
            <a:endParaRPr sz="1100"/>
          </a:p>
        </p:txBody>
      </p:sp>
      <p:sp>
        <p:nvSpPr>
          <p:cNvPr id="184" name="Google Shape;184;p31"/>
          <p:cNvSpPr txBox="1">
            <a:spLocks noGrp="1"/>
          </p:cNvSpPr>
          <p:nvPr>
            <p:ph type="body" idx="1"/>
          </p:nvPr>
        </p:nvSpPr>
        <p:spPr>
          <a:xfrm>
            <a:off x="0" y="732400"/>
            <a:ext cx="9144000" cy="4188600"/>
          </a:xfrm>
          <a:prstGeom prst="rect">
            <a:avLst/>
          </a:prstGeom>
          <a:noFill/>
          <a:ln>
            <a:noFill/>
          </a:ln>
        </p:spPr>
        <p:txBody>
          <a:bodyPr spcFirstLastPara="1" wrap="square" lIns="68575" tIns="34275" rIns="68575" bIns="34275" anchor="t" anchorCtr="0">
            <a:noAutofit/>
          </a:bodyPr>
          <a:lstStyle/>
          <a:p>
            <a:pPr marL="177800" lvl="0" indent="-171450" algn="l" rtl="0">
              <a:lnSpc>
                <a:spcPct val="100000"/>
              </a:lnSpc>
              <a:spcBef>
                <a:spcPts val="0"/>
              </a:spcBef>
              <a:spcAft>
                <a:spcPts val="0"/>
              </a:spcAft>
              <a:buClr>
                <a:schemeClr val="dk1"/>
              </a:buClr>
              <a:buSzPts val="1900"/>
              <a:buChar char="•"/>
            </a:pPr>
            <a:r>
              <a:rPr lang="en" sz="1900" dirty="0"/>
              <a:t>Microsoft says:</a:t>
            </a:r>
            <a:br>
              <a:rPr lang="en" sz="1900" dirty="0"/>
            </a:br>
            <a:br>
              <a:rPr lang="en" sz="1900" dirty="0"/>
            </a:br>
            <a:br>
              <a:rPr lang="en" sz="1900" dirty="0"/>
            </a:br>
            <a:br>
              <a:rPr lang="en" sz="1900" dirty="0"/>
            </a:br>
            <a:endParaRPr sz="1900" dirty="0"/>
          </a:p>
          <a:p>
            <a:pPr marL="177800" lvl="0" indent="-171450" algn="l" rtl="0">
              <a:lnSpc>
                <a:spcPct val="90000"/>
              </a:lnSpc>
              <a:spcBef>
                <a:spcPts val="800"/>
              </a:spcBef>
              <a:spcAft>
                <a:spcPts val="0"/>
              </a:spcAft>
              <a:buClr>
                <a:schemeClr val="dk1"/>
              </a:buClr>
              <a:buSzPts val="1900"/>
              <a:buChar char="•"/>
            </a:pPr>
            <a:r>
              <a:rPr lang="en" sz="1900" dirty="0"/>
              <a:t>We can only “play together” and link functionalities from Google, Amazon, Facebook, Microsoft, Academia if we have open API’s and open code to customize</a:t>
            </a:r>
            <a:endParaRPr sz="1100" dirty="0"/>
          </a:p>
          <a:p>
            <a:pPr marL="520700" lvl="1" indent="-184150" algn="l" rtl="0">
              <a:lnSpc>
                <a:spcPct val="90000"/>
              </a:lnSpc>
              <a:spcBef>
                <a:spcPts val="400"/>
              </a:spcBef>
              <a:spcAft>
                <a:spcPts val="0"/>
              </a:spcAft>
              <a:buClr>
                <a:schemeClr val="dk1"/>
              </a:buClr>
              <a:buSzPts val="1700"/>
              <a:buChar char="•"/>
            </a:pPr>
            <a:r>
              <a:rPr lang="en" sz="1700" b="1" dirty="0"/>
              <a:t>We must collaborate</a:t>
            </a:r>
            <a:endParaRPr sz="1100" dirty="0"/>
          </a:p>
          <a:p>
            <a:pPr marL="177800" lvl="0" indent="-171450" algn="l" rtl="0">
              <a:lnSpc>
                <a:spcPct val="90000"/>
              </a:lnSpc>
              <a:spcBef>
                <a:spcPts val="800"/>
              </a:spcBef>
              <a:spcAft>
                <a:spcPts val="0"/>
              </a:spcAft>
              <a:buClr>
                <a:srgbClr val="FF0000"/>
              </a:buClr>
              <a:buSzPts val="1900"/>
              <a:buChar char="•"/>
            </a:pPr>
            <a:r>
              <a:rPr lang="en" sz="1900" b="1" dirty="0">
                <a:solidFill>
                  <a:srgbClr val="FF0000"/>
                </a:solidFill>
              </a:rPr>
              <a:t>Open source Apache software</a:t>
            </a:r>
            <a:endParaRPr sz="1100" dirty="0"/>
          </a:p>
          <a:p>
            <a:pPr marL="177800" lvl="0" indent="-171450" algn="l" rtl="0">
              <a:lnSpc>
                <a:spcPct val="90000"/>
              </a:lnSpc>
              <a:spcBef>
                <a:spcPts val="800"/>
              </a:spcBef>
              <a:spcAft>
                <a:spcPts val="0"/>
              </a:spcAft>
              <a:buClr>
                <a:schemeClr val="dk1"/>
              </a:buClr>
              <a:buSzPts val="1900"/>
              <a:buChar char="•"/>
            </a:pPr>
            <a:r>
              <a:rPr lang="en" sz="1900" dirty="0"/>
              <a:t>Academia needs to use and define their own Apache projects</a:t>
            </a:r>
            <a:endParaRPr sz="1100" dirty="0"/>
          </a:p>
          <a:p>
            <a:pPr marL="177800" lvl="0" indent="-171450" algn="l" rtl="0">
              <a:lnSpc>
                <a:spcPct val="90000"/>
              </a:lnSpc>
              <a:spcBef>
                <a:spcPts val="800"/>
              </a:spcBef>
              <a:spcAft>
                <a:spcPts val="0"/>
              </a:spcAft>
              <a:buClr>
                <a:schemeClr val="dk1"/>
              </a:buClr>
              <a:buSzPts val="1900"/>
              <a:buChar char="•"/>
            </a:pPr>
            <a:r>
              <a:rPr lang="en" sz="1900" dirty="0"/>
              <a:t>We want to use AI and modeling supercomputer for AI-Driven </a:t>
            </a:r>
            <a:r>
              <a:rPr lang="en-US" sz="1900" dirty="0"/>
              <a:t>engineering and </a:t>
            </a:r>
            <a:r>
              <a:rPr lang="en" sz="1900" dirty="0"/>
              <a:t>science studying the early universe and the Higgs boson and not just producing annoying advertisements (goal of most elite CS researchers)</a:t>
            </a:r>
            <a:endParaRPr sz="1100" dirty="0"/>
          </a:p>
        </p:txBody>
      </p:sp>
      <p:pic>
        <p:nvPicPr>
          <p:cNvPr id="185" name="Google Shape;185;p31"/>
          <p:cNvPicPr preferRelativeResize="0"/>
          <p:nvPr/>
        </p:nvPicPr>
        <p:blipFill rotWithShape="1">
          <a:blip r:embed="rId3">
            <a:alphaModFix/>
          </a:blip>
          <a:srcRect/>
          <a:stretch/>
        </p:blipFill>
        <p:spPr>
          <a:xfrm>
            <a:off x="2595175" y="823735"/>
            <a:ext cx="4215445" cy="1438045"/>
          </a:xfrm>
          <a:prstGeom prst="rect">
            <a:avLst/>
          </a:prstGeom>
          <a:noFill/>
          <a:ln>
            <a:noFill/>
          </a:ln>
        </p:spPr>
      </p:pic>
      <p:sp>
        <p:nvSpPr>
          <p:cNvPr id="186" name="Google Shape;186;p3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6</a:t>
            </a:fld>
            <a:endParaRPr sz="1100">
              <a:solidFill>
                <a:srgbClr val="888888"/>
              </a:solidFill>
            </a:endParaRPr>
          </a:p>
        </p:txBody>
      </p:sp>
      <p:sp>
        <p:nvSpPr>
          <p:cNvPr id="2" name="Date Placeholder 1">
            <a:extLst>
              <a:ext uri="{FF2B5EF4-FFF2-40B4-BE49-F238E27FC236}">
                <a16:creationId xmlns:a16="http://schemas.microsoft.com/office/drawing/2014/main" id="{BF67239A-6F33-4B4A-97F3-7132C5502C4A}"/>
              </a:ext>
            </a:extLst>
          </p:cNvPr>
          <p:cNvSpPr>
            <a:spLocks noGrp="1"/>
          </p:cNvSpPr>
          <p:nvPr>
            <p:ph type="dt" idx="10"/>
          </p:nvPr>
        </p:nvSpPr>
        <p:spPr/>
        <p:txBody>
          <a:bodyPr/>
          <a:lstStyle/>
          <a:p>
            <a:r>
              <a:rPr lang="en-US"/>
              <a:t>2/13/2019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9"/>
          <p:cNvSpPr txBox="1">
            <a:spLocks noGrp="1"/>
          </p:cNvSpPr>
          <p:nvPr>
            <p:ph type="title"/>
          </p:nvPr>
        </p:nvSpPr>
        <p:spPr>
          <a:xfrm>
            <a:off x="628650" y="-89500"/>
            <a:ext cx="7886700" cy="641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600"/>
              <a:buFont typeface="Calibri"/>
              <a:buNone/>
            </a:pPr>
            <a:r>
              <a:rPr lang="en" sz="3600" b="1">
                <a:latin typeface="Calibri"/>
                <a:ea typeface="Calibri"/>
                <a:cs typeface="Calibri"/>
                <a:sym typeface="Calibri"/>
              </a:rPr>
              <a:t>Intelligent Dataflow Graph		</a:t>
            </a:r>
            <a:endParaRPr sz="1100"/>
          </a:p>
        </p:txBody>
      </p:sp>
      <p:sp>
        <p:nvSpPr>
          <p:cNvPr id="486" name="Google Shape;486;p59"/>
          <p:cNvSpPr txBox="1">
            <a:spLocks noGrp="1"/>
          </p:cNvSpPr>
          <p:nvPr>
            <p:ph type="body" idx="1"/>
          </p:nvPr>
        </p:nvSpPr>
        <p:spPr>
          <a:xfrm>
            <a:off x="0" y="345504"/>
            <a:ext cx="9144000" cy="3948900"/>
          </a:xfrm>
          <a:prstGeom prst="rect">
            <a:avLst/>
          </a:prstGeom>
          <a:noFill/>
          <a:ln>
            <a:noFill/>
          </a:ln>
        </p:spPr>
        <p:txBody>
          <a:bodyPr spcFirstLastPara="1" wrap="square" lIns="68575" tIns="34275" rIns="68575" bIns="34275" anchor="t" anchorCtr="0">
            <a:noAutofit/>
          </a:bodyPr>
          <a:lstStyle/>
          <a:p>
            <a:pPr marL="177800" lvl="0" indent="-177800" algn="l" rtl="0">
              <a:lnSpc>
                <a:spcPct val="100000"/>
              </a:lnSpc>
              <a:spcBef>
                <a:spcPts val="0"/>
              </a:spcBef>
              <a:spcAft>
                <a:spcPts val="0"/>
              </a:spcAft>
              <a:buClr>
                <a:schemeClr val="dk1"/>
              </a:buClr>
              <a:buSzPts val="2400"/>
              <a:buChar char="•"/>
            </a:pPr>
            <a:r>
              <a:rPr lang="en" sz="2400"/>
              <a:t>The dataflow graph specifies the distribution and interconnection of job components</a:t>
            </a:r>
            <a:endParaRPr sz="2400"/>
          </a:p>
          <a:p>
            <a:pPr marL="520700" lvl="1" indent="-165100" algn="l" rtl="0">
              <a:lnSpc>
                <a:spcPct val="100000"/>
              </a:lnSpc>
              <a:spcBef>
                <a:spcPts val="0"/>
              </a:spcBef>
              <a:spcAft>
                <a:spcPts val="0"/>
              </a:spcAft>
              <a:buClr>
                <a:schemeClr val="dk1"/>
              </a:buClr>
              <a:buSzPts val="2000"/>
              <a:buChar char="•"/>
            </a:pPr>
            <a:r>
              <a:rPr lang="en" sz="2000"/>
              <a:t>Hierarchical and Iterative</a:t>
            </a:r>
            <a:endParaRPr sz="2000"/>
          </a:p>
          <a:p>
            <a:pPr marL="177800" lvl="0" indent="-177800" algn="l" rtl="0">
              <a:lnSpc>
                <a:spcPct val="100000"/>
              </a:lnSpc>
              <a:spcBef>
                <a:spcPts val="0"/>
              </a:spcBef>
              <a:spcAft>
                <a:spcPts val="0"/>
              </a:spcAft>
              <a:buClr>
                <a:schemeClr val="dk1"/>
              </a:buClr>
              <a:buSzPts val="2400"/>
              <a:buChar char="•"/>
            </a:pPr>
            <a:r>
              <a:rPr lang="en" sz="2400"/>
              <a:t>Allow ML wrapping of component at each dataflow node</a:t>
            </a:r>
            <a:endParaRPr sz="2400"/>
          </a:p>
          <a:p>
            <a:pPr marL="177800" lvl="0" indent="-177800" algn="l" rtl="0">
              <a:lnSpc>
                <a:spcPct val="100000"/>
              </a:lnSpc>
              <a:spcBef>
                <a:spcPts val="0"/>
              </a:spcBef>
              <a:spcAft>
                <a:spcPts val="0"/>
              </a:spcAft>
              <a:buClr>
                <a:schemeClr val="dk1"/>
              </a:buClr>
              <a:buSzPts val="2400"/>
              <a:buChar char="•"/>
            </a:pPr>
            <a:r>
              <a:rPr lang="en" sz="2400"/>
              <a:t>Checkpoint </a:t>
            </a:r>
            <a:r>
              <a:rPr lang="en" sz="2400" b="1"/>
              <a:t>after each node of the dataflow graph </a:t>
            </a:r>
            <a:endParaRPr sz="2400"/>
          </a:p>
          <a:p>
            <a:pPr marL="520700" lvl="1" indent="-177800" algn="l" rtl="0">
              <a:lnSpc>
                <a:spcPct val="100000"/>
              </a:lnSpc>
              <a:spcBef>
                <a:spcPts val="0"/>
              </a:spcBef>
              <a:spcAft>
                <a:spcPts val="0"/>
              </a:spcAft>
              <a:buClr>
                <a:schemeClr val="dk1"/>
              </a:buClr>
              <a:buSzPts val="2000"/>
              <a:buChar char="•"/>
            </a:pPr>
            <a:r>
              <a:rPr lang="en" sz="2000"/>
              <a:t>Natural synchronization point</a:t>
            </a:r>
            <a:endParaRPr sz="2000"/>
          </a:p>
          <a:p>
            <a:pPr marL="520700" lvl="1" indent="-165100" algn="l" rtl="0">
              <a:lnSpc>
                <a:spcPct val="100000"/>
              </a:lnSpc>
              <a:spcBef>
                <a:spcPts val="0"/>
              </a:spcBef>
              <a:spcAft>
                <a:spcPts val="0"/>
              </a:spcAft>
              <a:buClr>
                <a:schemeClr val="dk1"/>
              </a:buClr>
              <a:buSzPts val="2000"/>
              <a:buChar char="•"/>
            </a:pPr>
            <a:r>
              <a:rPr lang="en" sz="2000"/>
              <a:t>Let’s allows user to choose when to checkpoint (not every stage)</a:t>
            </a:r>
            <a:endParaRPr sz="2000"/>
          </a:p>
          <a:p>
            <a:pPr marL="520700" lvl="1" indent="-165100" algn="l" rtl="0">
              <a:lnSpc>
                <a:spcPct val="100000"/>
              </a:lnSpc>
              <a:spcBef>
                <a:spcPts val="0"/>
              </a:spcBef>
              <a:spcAft>
                <a:spcPts val="0"/>
              </a:spcAft>
              <a:buClr>
                <a:schemeClr val="dk1"/>
              </a:buClr>
              <a:buSzPts val="2000"/>
              <a:buChar char="•"/>
            </a:pPr>
            <a:r>
              <a:rPr lang="en" sz="2000"/>
              <a:t>Save state as user specifies; Spark just saves Model state which is insufficient for complex algorithms</a:t>
            </a:r>
            <a:endParaRPr sz="2000"/>
          </a:p>
          <a:p>
            <a:pPr marL="177800" lvl="0" indent="-177800" algn="l" rtl="0">
              <a:lnSpc>
                <a:spcPct val="100000"/>
              </a:lnSpc>
              <a:spcBef>
                <a:spcPts val="0"/>
              </a:spcBef>
              <a:spcAft>
                <a:spcPts val="0"/>
              </a:spcAft>
              <a:buClr>
                <a:schemeClr val="dk1"/>
              </a:buClr>
              <a:buSzPts val="2400"/>
              <a:buChar char="•"/>
            </a:pPr>
            <a:r>
              <a:rPr lang="en" sz="2400"/>
              <a:t>Intelligent nodes support customization of checkpointing, ML, communication</a:t>
            </a:r>
            <a:endParaRPr sz="2400"/>
          </a:p>
          <a:p>
            <a:pPr marL="177800" lvl="0" indent="-177800" algn="l" rtl="0">
              <a:lnSpc>
                <a:spcPct val="100000"/>
              </a:lnSpc>
              <a:spcBef>
                <a:spcPts val="0"/>
              </a:spcBef>
              <a:spcAft>
                <a:spcPts val="0"/>
              </a:spcAft>
              <a:buClr>
                <a:schemeClr val="dk1"/>
              </a:buClr>
              <a:buSzPts val="2400"/>
              <a:buChar char="•"/>
            </a:pPr>
            <a:r>
              <a:rPr lang="en" sz="2400"/>
              <a:t>Nodes can be coarse (large jobs) or fine grain requiring different actions</a:t>
            </a:r>
            <a:endParaRPr sz="2400"/>
          </a:p>
        </p:txBody>
      </p:sp>
      <p:sp>
        <p:nvSpPr>
          <p:cNvPr id="487" name="Google Shape;487;p59"/>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60</a:t>
            </a:fld>
            <a:endParaRPr sz="900" b="0" i="0" u="none" strike="noStrike" cap="none">
              <a:solidFill>
                <a:srgbClr val="888888"/>
              </a:solidFill>
              <a:latin typeface="Calibri"/>
              <a:ea typeface="Calibri"/>
              <a:cs typeface="Calibri"/>
              <a:sym typeface="Calibri"/>
            </a:endParaRPr>
          </a:p>
        </p:txBody>
      </p:sp>
      <p:sp>
        <p:nvSpPr>
          <p:cNvPr id="488" name="Google Shape;488;p59"/>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2/13/2019</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5B876B-F886-4F9E-B85A-B740B4889A88}"/>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5/6/2019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28A9551-677E-411A-9F72-C54E63370E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61</a:t>
            </a:fld>
            <a:endParaRPr lang="en-US">
              <a:solidFill>
                <a:prstClr val="black">
                  <a:tint val="75000"/>
                </a:prstClr>
              </a:solidFill>
            </a:endParaRPr>
          </a:p>
        </p:txBody>
      </p:sp>
      <p:grpSp>
        <p:nvGrpSpPr>
          <p:cNvPr id="12" name="Group 11">
            <a:extLst>
              <a:ext uri="{FF2B5EF4-FFF2-40B4-BE49-F238E27FC236}">
                <a16:creationId xmlns:a16="http://schemas.microsoft.com/office/drawing/2014/main" id="{28950188-762F-4C77-8617-6197B314BF9C}"/>
              </a:ext>
            </a:extLst>
          </p:cNvPr>
          <p:cNvGrpSpPr/>
          <p:nvPr/>
        </p:nvGrpSpPr>
        <p:grpSpPr>
          <a:xfrm>
            <a:off x="-38170" y="16529"/>
            <a:ext cx="9143933" cy="5143462"/>
            <a:chOff x="-50893" y="22038"/>
            <a:chExt cx="12191910" cy="6857949"/>
          </a:xfrm>
        </p:grpSpPr>
        <p:grpSp>
          <p:nvGrpSpPr>
            <p:cNvPr id="10" name="Group 9">
              <a:extLst>
                <a:ext uri="{FF2B5EF4-FFF2-40B4-BE49-F238E27FC236}">
                  <a16:creationId xmlns:a16="http://schemas.microsoft.com/office/drawing/2014/main" id="{5050442C-0B36-47FC-A252-CB09BB51B625}"/>
                </a:ext>
              </a:extLst>
            </p:cNvPr>
            <p:cNvGrpSpPr/>
            <p:nvPr/>
          </p:nvGrpSpPr>
          <p:grpSpPr>
            <a:xfrm>
              <a:off x="-50893" y="22038"/>
              <a:ext cx="12191910" cy="6857949"/>
              <a:chOff x="-50893" y="21987"/>
              <a:chExt cx="12191910" cy="6857949"/>
            </a:xfrm>
          </p:grpSpPr>
          <p:pic>
            <p:nvPicPr>
              <p:cNvPr id="6" name="Picture 5">
                <a:extLst>
                  <a:ext uri="{FF2B5EF4-FFF2-40B4-BE49-F238E27FC236}">
                    <a16:creationId xmlns:a16="http://schemas.microsoft.com/office/drawing/2014/main" id="{17592B5E-7F85-4F8A-9761-E93C85ADD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3" y="21987"/>
                <a:ext cx="12191910" cy="6857949"/>
              </a:xfrm>
              <a:prstGeom prst="rect">
                <a:avLst/>
              </a:prstGeom>
            </p:spPr>
          </p:pic>
          <p:sp>
            <p:nvSpPr>
              <p:cNvPr id="7" name="TextBox 6">
                <a:extLst>
                  <a:ext uri="{FF2B5EF4-FFF2-40B4-BE49-F238E27FC236}">
                    <a16:creationId xmlns:a16="http://schemas.microsoft.com/office/drawing/2014/main" id="{87242153-F455-4D56-953C-59760A5E69B7}"/>
                  </a:ext>
                </a:extLst>
              </p:cNvPr>
              <p:cNvSpPr txBox="1"/>
              <p:nvPr/>
            </p:nvSpPr>
            <p:spPr>
              <a:xfrm>
                <a:off x="7884280" y="5136056"/>
                <a:ext cx="3283378" cy="338555"/>
              </a:xfrm>
              <a:prstGeom prst="rect">
                <a:avLst/>
              </a:prstGeom>
              <a:noFill/>
            </p:spPr>
            <p:txBody>
              <a:bodyPr wrap="none" rtlCol="0">
                <a:spAutoFit/>
              </a:bodyPr>
              <a:lstStyle/>
              <a:p>
                <a:r>
                  <a:rPr lang="en-US" sz="1050" dirty="0">
                    <a:latin typeface="Bahnschrift" panose="020B0502040204020203" pitchFamily="34" charset="0"/>
                    <a:cs typeface="Aparajita" panose="020B0502040204020203" pitchFamily="18" charset="0"/>
                  </a:rPr>
                  <a:t>Software model supported by Twister2</a:t>
                </a:r>
              </a:p>
            </p:txBody>
          </p:sp>
          <p:sp>
            <p:nvSpPr>
              <p:cNvPr id="8" name="TextBox 7">
                <a:extLst>
                  <a:ext uri="{FF2B5EF4-FFF2-40B4-BE49-F238E27FC236}">
                    <a16:creationId xmlns:a16="http://schemas.microsoft.com/office/drawing/2014/main" id="{C31684D2-DB14-4C79-AB11-548FEEC0CA6F}"/>
                  </a:ext>
                </a:extLst>
              </p:cNvPr>
              <p:cNvSpPr txBox="1"/>
              <p:nvPr/>
            </p:nvSpPr>
            <p:spPr>
              <a:xfrm>
                <a:off x="8168960" y="3572881"/>
                <a:ext cx="3169601" cy="553997"/>
              </a:xfrm>
              <a:prstGeom prst="rect">
                <a:avLst/>
              </a:prstGeom>
              <a:noFill/>
            </p:spPr>
            <p:txBody>
              <a:bodyPr wrap="square" rtlCol="0">
                <a:spAutoFit/>
              </a:bodyPr>
              <a:lstStyle/>
              <a:p>
                <a:r>
                  <a:rPr lang="en-US" sz="1050" dirty="0">
                    <a:latin typeface="Bahnschrift" panose="020B0502040204020203" pitchFamily="34" charset="0"/>
                    <a:cs typeface="Aparajita" panose="020B0502040204020203" pitchFamily="18" charset="0"/>
                  </a:rPr>
                  <a:t>Continually interacting in the Intelligent </a:t>
                </a:r>
                <a:r>
                  <a:rPr lang="en-US" sz="1050" dirty="0" err="1">
                    <a:latin typeface="Bahnschrift" panose="020B0502040204020203" pitchFamily="34" charset="0"/>
                    <a:cs typeface="Aparajita" panose="020B0502040204020203" pitchFamily="18" charset="0"/>
                  </a:rPr>
                  <a:t>Aether</a:t>
                </a:r>
                <a:r>
                  <a:rPr lang="en-US" sz="1050" dirty="0">
                    <a:latin typeface="Bahnschrift" panose="020B0502040204020203" pitchFamily="34" charset="0"/>
                    <a:cs typeface="Aparajita" panose="020B0502040204020203" pitchFamily="18" charset="0"/>
                  </a:rPr>
                  <a:t> with</a:t>
                </a:r>
              </a:p>
            </p:txBody>
          </p:sp>
          <p:sp>
            <p:nvSpPr>
              <p:cNvPr id="9" name="TextBox 8">
                <a:extLst>
                  <a:ext uri="{FF2B5EF4-FFF2-40B4-BE49-F238E27FC236}">
                    <a16:creationId xmlns:a16="http://schemas.microsoft.com/office/drawing/2014/main" id="{7E8B9403-B9FC-4524-888D-8EB96151B643}"/>
                  </a:ext>
                </a:extLst>
              </p:cNvPr>
              <p:cNvSpPr txBox="1"/>
              <p:nvPr/>
            </p:nvSpPr>
            <p:spPr>
              <a:xfrm>
                <a:off x="2160104" y="642731"/>
                <a:ext cx="1205887" cy="338555"/>
              </a:xfrm>
              <a:prstGeom prst="rect">
                <a:avLst/>
              </a:prstGeom>
              <a:noFill/>
            </p:spPr>
            <p:txBody>
              <a:bodyPr wrap="none" rtlCol="0">
                <a:spAutoFit/>
              </a:bodyPr>
              <a:lstStyle/>
              <a:p>
                <a:r>
                  <a:rPr lang="en-US" sz="1050" dirty="0"/>
                  <a:t>as a service</a:t>
                </a:r>
              </a:p>
            </p:txBody>
          </p:sp>
        </p:grpSp>
        <p:sp>
          <p:nvSpPr>
            <p:cNvPr id="11" name="TextBox 10">
              <a:extLst>
                <a:ext uri="{FF2B5EF4-FFF2-40B4-BE49-F238E27FC236}">
                  <a16:creationId xmlns:a16="http://schemas.microsoft.com/office/drawing/2014/main" id="{4DE6EF3C-0C8B-4F99-896B-FA95F6591C74}"/>
                </a:ext>
              </a:extLst>
            </p:cNvPr>
            <p:cNvSpPr txBox="1"/>
            <p:nvPr/>
          </p:nvSpPr>
          <p:spPr>
            <a:xfrm>
              <a:off x="10158382" y="6248424"/>
              <a:ext cx="823303" cy="338555"/>
            </a:xfrm>
            <a:prstGeom prst="rect">
              <a:avLst/>
            </a:prstGeom>
            <a:noFill/>
          </p:spPr>
          <p:txBody>
            <a:bodyPr wrap="none" rtlCol="0">
              <a:spAutoFit/>
            </a:bodyPr>
            <a:lstStyle/>
            <a:p>
              <a:r>
                <a:rPr lang="en-US" sz="1050" b="1" dirty="0"/>
                <a:t>(Omni)</a:t>
              </a:r>
            </a:p>
          </p:txBody>
        </p:sp>
      </p:grpSp>
    </p:spTree>
    <p:extLst>
      <p:ext uri="{BB962C8B-B14F-4D97-AF65-F5344CB8AC3E}">
        <p14:creationId xmlns:p14="http://schemas.microsoft.com/office/powerpoint/2010/main" val="1211903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0"/>
          <p:cNvSpPr txBox="1">
            <a:spLocks noGrp="1"/>
          </p:cNvSpPr>
          <p:nvPr>
            <p:ph type="title"/>
          </p:nvPr>
        </p:nvSpPr>
        <p:spPr>
          <a:xfrm>
            <a:off x="4714976" y="3748761"/>
            <a:ext cx="4479562"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100"/>
              <a:t>Dataflow at Different Grain sizes</a:t>
            </a:r>
            <a:endParaRPr sz="1100"/>
          </a:p>
        </p:txBody>
      </p:sp>
      <p:grpSp>
        <p:nvGrpSpPr>
          <p:cNvPr id="494" name="Google Shape;494;p60"/>
          <p:cNvGrpSpPr/>
          <p:nvPr/>
        </p:nvGrpSpPr>
        <p:grpSpPr>
          <a:xfrm>
            <a:off x="1414878" y="1741604"/>
            <a:ext cx="2925109" cy="3271264"/>
            <a:chOff x="2215309" y="1901031"/>
            <a:chExt cx="3900146" cy="4361685"/>
          </a:xfrm>
        </p:grpSpPr>
        <p:grpSp>
          <p:nvGrpSpPr>
            <p:cNvPr id="495" name="Google Shape;495;p60"/>
            <p:cNvGrpSpPr/>
            <p:nvPr/>
          </p:nvGrpSpPr>
          <p:grpSpPr>
            <a:xfrm>
              <a:off x="2687207" y="1901031"/>
              <a:ext cx="258742" cy="3277404"/>
              <a:chOff x="3733800" y="2133600"/>
              <a:chExt cx="228600" cy="2895600"/>
            </a:xfrm>
          </p:grpSpPr>
          <p:sp>
            <p:nvSpPr>
              <p:cNvPr id="496" name="Google Shape;496;p60"/>
              <p:cNvSpPr/>
              <p:nvPr/>
            </p:nvSpPr>
            <p:spPr>
              <a:xfrm>
                <a:off x="3733800" y="2133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497" name="Google Shape;497;p60"/>
              <p:cNvSpPr/>
              <p:nvPr/>
            </p:nvSpPr>
            <p:spPr>
              <a:xfrm>
                <a:off x="3733800" y="2514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498" name="Google Shape;498;p60"/>
              <p:cNvSpPr/>
              <p:nvPr/>
            </p:nvSpPr>
            <p:spPr>
              <a:xfrm>
                <a:off x="3733800" y="2895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499" name="Google Shape;499;p60"/>
              <p:cNvSpPr/>
              <p:nvPr/>
            </p:nvSpPr>
            <p:spPr>
              <a:xfrm>
                <a:off x="3733800" y="3276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500" name="Google Shape;500;p60"/>
              <p:cNvSpPr/>
              <p:nvPr/>
            </p:nvSpPr>
            <p:spPr>
              <a:xfrm>
                <a:off x="3733800" y="4038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501" name="Google Shape;501;p60"/>
              <p:cNvSpPr/>
              <p:nvPr/>
            </p:nvSpPr>
            <p:spPr>
              <a:xfrm>
                <a:off x="3733800" y="3657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502" name="Google Shape;502;p60"/>
              <p:cNvSpPr/>
              <p:nvPr/>
            </p:nvSpPr>
            <p:spPr>
              <a:xfrm>
                <a:off x="3733800" y="4419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sp>
            <p:nvSpPr>
              <p:cNvPr id="503" name="Google Shape;503;p60"/>
              <p:cNvSpPr/>
              <p:nvPr/>
            </p:nvSpPr>
            <p:spPr>
              <a:xfrm>
                <a:off x="3733800" y="4800600"/>
                <a:ext cx="228600" cy="228600"/>
              </a:xfrm>
              <a:prstGeom prst="rect">
                <a:avLst/>
              </a:prstGeom>
              <a:solidFill>
                <a:srgbClr val="C55A1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Arial"/>
                  <a:ea typeface="Arial"/>
                  <a:cs typeface="Arial"/>
                  <a:sym typeface="Arial"/>
                </a:endParaRPr>
              </a:p>
            </p:txBody>
          </p:sp>
        </p:grpSp>
        <p:sp>
          <p:nvSpPr>
            <p:cNvPr id="504" name="Google Shape;504;p60"/>
            <p:cNvSpPr/>
            <p:nvPr/>
          </p:nvSpPr>
          <p:spPr>
            <a:xfrm>
              <a:off x="4034837" y="3324114"/>
              <a:ext cx="431237" cy="431237"/>
            </a:xfrm>
            <a:prstGeom prst="ellipse">
              <a:avLst/>
            </a:prstGeom>
            <a:solidFill>
              <a:srgbClr val="F4B08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505" name="Google Shape;505;p60"/>
            <p:cNvGrpSpPr/>
            <p:nvPr/>
          </p:nvGrpSpPr>
          <p:grpSpPr>
            <a:xfrm>
              <a:off x="3121933" y="2053962"/>
              <a:ext cx="797806" cy="2971542"/>
              <a:chOff x="3192699" y="2182242"/>
              <a:chExt cx="704865" cy="2625370"/>
            </a:xfrm>
          </p:grpSpPr>
          <p:grpSp>
            <p:nvGrpSpPr>
              <p:cNvPr id="506" name="Google Shape;506;p60"/>
              <p:cNvGrpSpPr/>
              <p:nvPr/>
            </p:nvGrpSpPr>
            <p:grpSpPr>
              <a:xfrm>
                <a:off x="3192699" y="2182242"/>
                <a:ext cx="659034" cy="1236485"/>
                <a:chOff x="3143533" y="2159232"/>
                <a:chExt cx="659034" cy="1236485"/>
              </a:xfrm>
            </p:grpSpPr>
            <p:cxnSp>
              <p:nvCxnSpPr>
                <p:cNvPr id="507" name="Google Shape;507;p60"/>
                <p:cNvCxnSpPr/>
                <p:nvPr/>
              </p:nvCxnSpPr>
              <p:spPr>
                <a:xfrm>
                  <a:off x="3143533" y="3283612"/>
                  <a:ext cx="654184" cy="112105"/>
                </a:xfrm>
                <a:prstGeom prst="straightConnector1">
                  <a:avLst/>
                </a:prstGeom>
                <a:noFill/>
                <a:ln w="19050" cap="flat" cmpd="sng">
                  <a:solidFill>
                    <a:srgbClr val="C55A11"/>
                  </a:solidFill>
                  <a:prstDash val="solid"/>
                  <a:miter lim="800000"/>
                  <a:headEnd type="none" w="sm" len="sm"/>
                  <a:tailEnd type="triangle" w="med" len="med"/>
                </a:ln>
              </p:spPr>
            </p:cxnSp>
            <p:cxnSp>
              <p:nvCxnSpPr>
                <p:cNvPr id="508" name="Google Shape;508;p60"/>
                <p:cNvCxnSpPr/>
                <p:nvPr/>
              </p:nvCxnSpPr>
              <p:spPr>
                <a:xfrm>
                  <a:off x="3173002" y="2917330"/>
                  <a:ext cx="578884" cy="273254"/>
                </a:xfrm>
                <a:prstGeom prst="straightConnector1">
                  <a:avLst/>
                </a:prstGeom>
                <a:noFill/>
                <a:ln w="19050" cap="flat" cmpd="sng">
                  <a:solidFill>
                    <a:srgbClr val="C55A11"/>
                  </a:solidFill>
                  <a:prstDash val="solid"/>
                  <a:miter lim="800000"/>
                  <a:headEnd type="none" w="sm" len="sm"/>
                  <a:tailEnd type="triangle" w="med" len="med"/>
                </a:ln>
              </p:spPr>
            </p:cxnSp>
            <p:cxnSp>
              <p:nvCxnSpPr>
                <p:cNvPr id="509" name="Google Shape;509;p60"/>
                <p:cNvCxnSpPr/>
                <p:nvPr/>
              </p:nvCxnSpPr>
              <p:spPr>
                <a:xfrm>
                  <a:off x="3143533" y="2582291"/>
                  <a:ext cx="659034" cy="527650"/>
                </a:xfrm>
                <a:prstGeom prst="straightConnector1">
                  <a:avLst/>
                </a:prstGeom>
                <a:noFill/>
                <a:ln w="19050" cap="flat" cmpd="sng">
                  <a:solidFill>
                    <a:srgbClr val="C55A11"/>
                  </a:solidFill>
                  <a:prstDash val="solid"/>
                  <a:miter lim="800000"/>
                  <a:headEnd type="none" w="sm" len="sm"/>
                  <a:tailEnd type="triangle" w="med" len="med"/>
                </a:ln>
              </p:spPr>
            </p:cxnSp>
            <p:cxnSp>
              <p:nvCxnSpPr>
                <p:cNvPr id="510" name="Google Shape;510;p60"/>
                <p:cNvCxnSpPr/>
                <p:nvPr/>
              </p:nvCxnSpPr>
              <p:spPr>
                <a:xfrm>
                  <a:off x="3194904" y="2159232"/>
                  <a:ext cx="607663" cy="857681"/>
                </a:xfrm>
                <a:prstGeom prst="straightConnector1">
                  <a:avLst/>
                </a:prstGeom>
                <a:noFill/>
                <a:ln w="19050" cap="flat" cmpd="sng">
                  <a:solidFill>
                    <a:srgbClr val="C55A11"/>
                  </a:solidFill>
                  <a:prstDash val="solid"/>
                  <a:miter lim="800000"/>
                  <a:headEnd type="none" w="sm" len="sm"/>
                  <a:tailEnd type="triangle" w="med" len="med"/>
                </a:ln>
              </p:spPr>
            </p:cxnSp>
          </p:grpSp>
          <p:grpSp>
            <p:nvGrpSpPr>
              <p:cNvPr id="511" name="Google Shape;511;p60"/>
              <p:cNvGrpSpPr/>
              <p:nvPr/>
            </p:nvGrpSpPr>
            <p:grpSpPr>
              <a:xfrm rot="10800000" flipH="1">
                <a:off x="3238530" y="3571127"/>
                <a:ext cx="659034" cy="1236485"/>
                <a:chOff x="3143533" y="2159232"/>
                <a:chExt cx="659034" cy="1236485"/>
              </a:xfrm>
            </p:grpSpPr>
            <p:cxnSp>
              <p:nvCxnSpPr>
                <p:cNvPr id="512" name="Google Shape;512;p60"/>
                <p:cNvCxnSpPr/>
                <p:nvPr/>
              </p:nvCxnSpPr>
              <p:spPr>
                <a:xfrm>
                  <a:off x="3143533" y="3281417"/>
                  <a:ext cx="608353" cy="114300"/>
                </a:xfrm>
                <a:prstGeom prst="straightConnector1">
                  <a:avLst/>
                </a:prstGeom>
                <a:noFill/>
                <a:ln w="19050" cap="flat" cmpd="sng">
                  <a:solidFill>
                    <a:srgbClr val="C55A11"/>
                  </a:solidFill>
                  <a:prstDash val="solid"/>
                  <a:miter lim="800000"/>
                  <a:headEnd type="none" w="sm" len="sm"/>
                  <a:tailEnd type="triangle" w="med" len="med"/>
                </a:ln>
              </p:spPr>
            </p:cxnSp>
            <p:cxnSp>
              <p:nvCxnSpPr>
                <p:cNvPr id="513" name="Google Shape;513;p60"/>
                <p:cNvCxnSpPr/>
                <p:nvPr/>
              </p:nvCxnSpPr>
              <p:spPr>
                <a:xfrm>
                  <a:off x="3173002" y="2917330"/>
                  <a:ext cx="578884" cy="273254"/>
                </a:xfrm>
                <a:prstGeom prst="straightConnector1">
                  <a:avLst/>
                </a:prstGeom>
                <a:noFill/>
                <a:ln w="19050" cap="flat" cmpd="sng">
                  <a:solidFill>
                    <a:srgbClr val="C55A11"/>
                  </a:solidFill>
                  <a:prstDash val="solid"/>
                  <a:miter lim="800000"/>
                  <a:headEnd type="none" w="sm" len="sm"/>
                  <a:tailEnd type="triangle" w="med" len="med"/>
                </a:ln>
              </p:spPr>
            </p:cxnSp>
            <p:cxnSp>
              <p:nvCxnSpPr>
                <p:cNvPr id="514" name="Google Shape;514;p60"/>
                <p:cNvCxnSpPr/>
                <p:nvPr/>
              </p:nvCxnSpPr>
              <p:spPr>
                <a:xfrm>
                  <a:off x="3143533" y="2582291"/>
                  <a:ext cx="659034" cy="527650"/>
                </a:xfrm>
                <a:prstGeom prst="straightConnector1">
                  <a:avLst/>
                </a:prstGeom>
                <a:noFill/>
                <a:ln w="19050" cap="flat" cmpd="sng">
                  <a:solidFill>
                    <a:srgbClr val="C55A11"/>
                  </a:solidFill>
                  <a:prstDash val="solid"/>
                  <a:miter lim="800000"/>
                  <a:headEnd type="none" w="sm" len="sm"/>
                  <a:tailEnd type="triangle" w="med" len="med"/>
                </a:ln>
              </p:spPr>
            </p:cxnSp>
            <p:cxnSp>
              <p:nvCxnSpPr>
                <p:cNvPr id="515" name="Google Shape;515;p60"/>
                <p:cNvCxnSpPr/>
                <p:nvPr/>
              </p:nvCxnSpPr>
              <p:spPr>
                <a:xfrm>
                  <a:off x="3194904" y="2159232"/>
                  <a:ext cx="607663" cy="857681"/>
                </a:xfrm>
                <a:prstGeom prst="straightConnector1">
                  <a:avLst/>
                </a:prstGeom>
                <a:noFill/>
                <a:ln w="19050" cap="flat" cmpd="sng">
                  <a:solidFill>
                    <a:srgbClr val="C55A11"/>
                  </a:solidFill>
                  <a:prstDash val="solid"/>
                  <a:miter lim="800000"/>
                  <a:headEnd type="none" w="sm" len="sm"/>
                  <a:tailEnd type="triangle" w="med" len="med"/>
                </a:ln>
              </p:spPr>
            </p:cxnSp>
          </p:grpSp>
        </p:grpSp>
        <p:sp>
          <p:nvSpPr>
            <p:cNvPr id="516" name="Google Shape;516;p60"/>
            <p:cNvSpPr/>
            <p:nvPr/>
          </p:nvSpPr>
          <p:spPr>
            <a:xfrm>
              <a:off x="5684218" y="3324114"/>
              <a:ext cx="431237" cy="431237"/>
            </a:xfrm>
            <a:prstGeom prst="ellipse">
              <a:avLst/>
            </a:prstGeom>
            <a:solidFill>
              <a:srgbClr val="F4B08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cxnSp>
          <p:nvCxnSpPr>
            <p:cNvPr id="517" name="Google Shape;517;p60"/>
            <p:cNvCxnSpPr/>
            <p:nvPr/>
          </p:nvCxnSpPr>
          <p:spPr>
            <a:xfrm>
              <a:off x="4628495" y="3539733"/>
              <a:ext cx="892534" cy="0"/>
            </a:xfrm>
            <a:prstGeom prst="straightConnector1">
              <a:avLst/>
            </a:prstGeom>
            <a:noFill/>
            <a:ln w="38100" cap="flat" cmpd="sng">
              <a:solidFill>
                <a:srgbClr val="00B050"/>
              </a:solidFill>
              <a:prstDash val="solid"/>
              <a:miter lim="800000"/>
              <a:headEnd type="none" w="sm" len="sm"/>
              <a:tailEnd type="triangle" w="med" len="med"/>
            </a:ln>
          </p:spPr>
        </p:cxnSp>
        <p:cxnSp>
          <p:nvCxnSpPr>
            <p:cNvPr id="518" name="Google Shape;518;p60"/>
            <p:cNvCxnSpPr/>
            <p:nvPr/>
          </p:nvCxnSpPr>
          <p:spPr>
            <a:xfrm>
              <a:off x="5899837" y="3884723"/>
              <a:ext cx="0" cy="1962417"/>
            </a:xfrm>
            <a:prstGeom prst="straightConnector1">
              <a:avLst/>
            </a:prstGeom>
            <a:noFill/>
            <a:ln w="76200" cap="flat" cmpd="sng">
              <a:solidFill>
                <a:schemeClr val="dk1"/>
              </a:solidFill>
              <a:prstDash val="solid"/>
              <a:miter lim="800000"/>
              <a:headEnd type="none" w="sm" len="sm"/>
              <a:tailEnd type="triangle" w="med" len="med"/>
            </a:ln>
          </p:spPr>
        </p:cxnSp>
        <p:cxnSp>
          <p:nvCxnSpPr>
            <p:cNvPr id="519" name="Google Shape;519;p60"/>
            <p:cNvCxnSpPr/>
            <p:nvPr/>
          </p:nvCxnSpPr>
          <p:spPr>
            <a:xfrm rot="10800000">
              <a:off x="2215309" y="5775394"/>
              <a:ext cx="3684528" cy="0"/>
            </a:xfrm>
            <a:prstGeom prst="straightConnector1">
              <a:avLst/>
            </a:prstGeom>
            <a:noFill/>
            <a:ln w="76200" cap="flat" cmpd="sng">
              <a:solidFill>
                <a:schemeClr val="dk1"/>
              </a:solidFill>
              <a:prstDash val="solid"/>
              <a:miter lim="800000"/>
              <a:headEnd type="none" w="sm" len="sm"/>
              <a:tailEnd type="triangle" w="med" len="med"/>
            </a:ln>
          </p:spPr>
        </p:cxnSp>
        <p:cxnSp>
          <p:nvCxnSpPr>
            <p:cNvPr id="520" name="Google Shape;520;p60"/>
            <p:cNvCxnSpPr/>
            <p:nvPr/>
          </p:nvCxnSpPr>
          <p:spPr>
            <a:xfrm>
              <a:off x="2215309" y="3539733"/>
              <a:ext cx="34535" cy="2235661"/>
            </a:xfrm>
            <a:prstGeom prst="straightConnector1">
              <a:avLst/>
            </a:prstGeom>
            <a:noFill/>
            <a:ln w="76200" cap="flat" cmpd="sng">
              <a:solidFill>
                <a:schemeClr val="dk1"/>
              </a:solidFill>
              <a:prstDash val="solid"/>
              <a:miter lim="800000"/>
              <a:headEnd type="triangle" w="med" len="med"/>
              <a:tailEnd type="none" w="sm" len="sm"/>
            </a:ln>
          </p:spPr>
        </p:cxnSp>
        <p:cxnSp>
          <p:nvCxnSpPr>
            <p:cNvPr id="521" name="Google Shape;521;p60"/>
            <p:cNvCxnSpPr/>
            <p:nvPr/>
          </p:nvCxnSpPr>
          <p:spPr>
            <a:xfrm rot="10800000">
              <a:off x="2249844" y="3573048"/>
              <a:ext cx="416849" cy="0"/>
            </a:xfrm>
            <a:prstGeom prst="straightConnector1">
              <a:avLst/>
            </a:prstGeom>
            <a:noFill/>
            <a:ln w="76200" cap="flat" cmpd="sng">
              <a:solidFill>
                <a:schemeClr val="dk1"/>
              </a:solidFill>
              <a:prstDash val="solid"/>
              <a:miter lim="800000"/>
              <a:headEnd type="triangle" w="med" len="med"/>
              <a:tailEnd type="none" w="sm" len="sm"/>
            </a:ln>
          </p:spPr>
        </p:cxnSp>
        <p:sp>
          <p:nvSpPr>
            <p:cNvPr id="522" name="Google Shape;522;p60"/>
            <p:cNvSpPr txBox="1"/>
            <p:nvPr/>
          </p:nvSpPr>
          <p:spPr>
            <a:xfrm>
              <a:off x="4578299" y="3723835"/>
              <a:ext cx="993694" cy="41803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Reduce</a:t>
              </a:r>
              <a:endParaRPr sz="1100"/>
            </a:p>
          </p:txBody>
        </p:sp>
        <p:sp>
          <p:nvSpPr>
            <p:cNvPr id="523" name="Google Shape;523;p60"/>
            <p:cNvSpPr txBox="1"/>
            <p:nvPr/>
          </p:nvSpPr>
          <p:spPr>
            <a:xfrm>
              <a:off x="2681565" y="5155904"/>
              <a:ext cx="795565" cy="41803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Maps</a:t>
              </a:r>
              <a:endParaRPr sz="1100"/>
            </a:p>
          </p:txBody>
        </p:sp>
        <p:sp>
          <p:nvSpPr>
            <p:cNvPr id="524" name="Google Shape;524;p60"/>
            <p:cNvSpPr txBox="1"/>
            <p:nvPr/>
          </p:nvSpPr>
          <p:spPr>
            <a:xfrm>
              <a:off x="3158916" y="5844685"/>
              <a:ext cx="912265" cy="41803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Iterate</a:t>
              </a:r>
              <a:endParaRPr sz="1100"/>
            </a:p>
          </p:txBody>
        </p:sp>
        <p:sp>
          <p:nvSpPr>
            <p:cNvPr id="525" name="Google Shape;525;p60"/>
            <p:cNvSpPr txBox="1"/>
            <p:nvPr/>
          </p:nvSpPr>
          <p:spPr>
            <a:xfrm>
              <a:off x="4135252" y="2293180"/>
              <a:ext cx="1884362" cy="64633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Internal Execution</a:t>
              </a:r>
              <a:br>
                <a:rPr lang="en" sz="1400" b="0" i="0" u="none" strike="noStrike" cap="none">
                  <a:solidFill>
                    <a:srgbClr val="000000"/>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Dataflow Nodes</a:t>
              </a:r>
              <a:endParaRPr sz="1100"/>
            </a:p>
          </p:txBody>
        </p:sp>
        <p:sp>
          <p:nvSpPr>
            <p:cNvPr id="526" name="Google Shape;526;p60"/>
            <p:cNvSpPr txBox="1"/>
            <p:nvPr/>
          </p:nvSpPr>
          <p:spPr>
            <a:xfrm>
              <a:off x="3867865" y="4483232"/>
              <a:ext cx="1893621" cy="73155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HPC</a:t>
              </a:r>
              <a:br>
                <a:rPr lang="en" sz="1400" b="0" i="0" u="none" strike="noStrike" cap="none">
                  <a:solidFill>
                    <a:srgbClr val="000000"/>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Communication</a:t>
              </a:r>
              <a:endParaRPr sz="1100"/>
            </a:p>
          </p:txBody>
        </p:sp>
      </p:grpSp>
      <p:sp>
        <p:nvSpPr>
          <p:cNvPr id="527" name="Google Shape;527;p60"/>
          <p:cNvSpPr txBox="1"/>
          <p:nvPr/>
        </p:nvSpPr>
        <p:spPr>
          <a:xfrm>
            <a:off x="272425" y="0"/>
            <a:ext cx="6447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800" b="1" i="0" u="none" strike="noStrike" cap="none">
                <a:solidFill>
                  <a:srgbClr val="000000"/>
                </a:solidFill>
              </a:rPr>
              <a:t>Coarse Grain Dataflows links jobs in a pipeline</a:t>
            </a:r>
            <a:endParaRPr sz="1800"/>
          </a:p>
        </p:txBody>
      </p:sp>
      <p:sp>
        <p:nvSpPr>
          <p:cNvPr id="528" name="Google Shape;528;p60"/>
          <p:cNvSpPr txBox="1"/>
          <p:nvPr/>
        </p:nvSpPr>
        <p:spPr>
          <a:xfrm>
            <a:off x="761200" y="405050"/>
            <a:ext cx="14973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Data preparation</a:t>
            </a:r>
            <a:endParaRPr sz="1100"/>
          </a:p>
        </p:txBody>
      </p:sp>
      <p:grpSp>
        <p:nvGrpSpPr>
          <p:cNvPr id="529" name="Google Shape;529;p60"/>
          <p:cNvGrpSpPr/>
          <p:nvPr/>
        </p:nvGrpSpPr>
        <p:grpSpPr>
          <a:xfrm>
            <a:off x="47053" y="431944"/>
            <a:ext cx="8442107" cy="767792"/>
            <a:chOff x="82604" y="607824"/>
            <a:chExt cx="11256142" cy="1023722"/>
          </a:xfrm>
        </p:grpSpPr>
        <p:grpSp>
          <p:nvGrpSpPr>
            <p:cNvPr id="530" name="Google Shape;530;p60"/>
            <p:cNvGrpSpPr/>
            <p:nvPr/>
          </p:nvGrpSpPr>
          <p:grpSpPr>
            <a:xfrm>
              <a:off x="82604" y="607824"/>
              <a:ext cx="7821382" cy="1023722"/>
              <a:chOff x="3152320" y="178786"/>
              <a:chExt cx="7821382" cy="1023722"/>
            </a:xfrm>
          </p:grpSpPr>
          <p:sp>
            <p:nvSpPr>
              <p:cNvPr id="531" name="Google Shape;531;p60"/>
              <p:cNvSpPr/>
              <p:nvPr/>
            </p:nvSpPr>
            <p:spPr>
              <a:xfrm>
                <a:off x="3152320" y="178786"/>
                <a:ext cx="1023722" cy="1023722"/>
              </a:xfrm>
              <a:prstGeom prst="ellipse">
                <a:avLst/>
              </a:prstGeom>
              <a:solidFill>
                <a:srgbClr val="FF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2" name="Google Shape;532;p60"/>
              <p:cNvSpPr/>
              <p:nvPr/>
            </p:nvSpPr>
            <p:spPr>
              <a:xfrm>
                <a:off x="6551150" y="178786"/>
                <a:ext cx="1023722" cy="1023722"/>
              </a:xfrm>
              <a:prstGeom prst="ellipse">
                <a:avLst/>
              </a:prstGeom>
              <a:solidFill>
                <a:srgbClr val="FF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cxnSp>
            <p:nvCxnSpPr>
              <p:cNvPr id="533" name="Google Shape;533;p60"/>
              <p:cNvCxnSpPr/>
              <p:nvPr/>
            </p:nvCxnSpPr>
            <p:spPr>
              <a:xfrm>
                <a:off x="4186410" y="690647"/>
                <a:ext cx="2354372" cy="0"/>
              </a:xfrm>
              <a:prstGeom prst="straightConnector1">
                <a:avLst/>
              </a:prstGeom>
              <a:noFill/>
              <a:ln w="76200" cap="flat" cmpd="sng">
                <a:solidFill>
                  <a:srgbClr val="FF0000"/>
                </a:solidFill>
                <a:prstDash val="solid"/>
                <a:miter lim="800000"/>
                <a:headEnd type="none" w="sm" len="sm"/>
                <a:tailEnd type="triangle" w="med" len="med"/>
              </a:ln>
            </p:spPr>
          </p:cxnSp>
          <p:sp>
            <p:nvSpPr>
              <p:cNvPr id="534" name="Google Shape;534;p60"/>
              <p:cNvSpPr/>
              <p:nvPr/>
            </p:nvSpPr>
            <p:spPr>
              <a:xfrm>
                <a:off x="9949980" y="178786"/>
                <a:ext cx="1023722" cy="1023722"/>
              </a:xfrm>
              <a:prstGeom prst="ellipse">
                <a:avLst/>
              </a:prstGeom>
              <a:solidFill>
                <a:srgbClr val="FF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cxnSp>
            <p:nvCxnSpPr>
              <p:cNvPr id="535" name="Google Shape;535;p60"/>
              <p:cNvCxnSpPr/>
              <p:nvPr/>
            </p:nvCxnSpPr>
            <p:spPr>
              <a:xfrm>
                <a:off x="7585240" y="690647"/>
                <a:ext cx="2354372" cy="0"/>
              </a:xfrm>
              <a:prstGeom prst="straightConnector1">
                <a:avLst/>
              </a:prstGeom>
              <a:noFill/>
              <a:ln w="76200" cap="flat" cmpd="sng">
                <a:solidFill>
                  <a:srgbClr val="FF0000"/>
                </a:solidFill>
                <a:prstDash val="solid"/>
                <a:miter lim="800000"/>
                <a:headEnd type="none" w="sm" len="sm"/>
                <a:tailEnd type="triangle" w="med" len="med"/>
              </a:ln>
            </p:spPr>
          </p:cxnSp>
        </p:grpSp>
        <p:sp>
          <p:nvSpPr>
            <p:cNvPr id="536" name="Google Shape;536;p60"/>
            <p:cNvSpPr/>
            <p:nvPr/>
          </p:nvSpPr>
          <p:spPr>
            <a:xfrm>
              <a:off x="10315024" y="607824"/>
              <a:ext cx="1023722" cy="1023722"/>
            </a:xfrm>
            <a:prstGeom prst="ellipse">
              <a:avLst/>
            </a:prstGeom>
            <a:solidFill>
              <a:srgbClr val="FF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cxnSp>
          <p:nvCxnSpPr>
            <p:cNvPr id="537" name="Google Shape;537;p60"/>
            <p:cNvCxnSpPr/>
            <p:nvPr/>
          </p:nvCxnSpPr>
          <p:spPr>
            <a:xfrm>
              <a:off x="7960652" y="1119685"/>
              <a:ext cx="2354372" cy="0"/>
            </a:xfrm>
            <a:prstGeom prst="straightConnector1">
              <a:avLst/>
            </a:prstGeom>
            <a:noFill/>
            <a:ln w="76200" cap="flat" cmpd="sng">
              <a:solidFill>
                <a:srgbClr val="FF0000"/>
              </a:solidFill>
              <a:prstDash val="solid"/>
              <a:miter lim="800000"/>
              <a:headEnd type="none" w="sm" len="sm"/>
              <a:tailEnd type="triangle" w="med" len="med"/>
            </a:ln>
          </p:spPr>
        </p:cxnSp>
      </p:grpSp>
      <p:sp>
        <p:nvSpPr>
          <p:cNvPr id="538" name="Google Shape;538;p60"/>
          <p:cNvSpPr txBox="1"/>
          <p:nvPr/>
        </p:nvSpPr>
        <p:spPr>
          <a:xfrm>
            <a:off x="3350303" y="414450"/>
            <a:ext cx="1024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Clustering</a:t>
            </a:r>
            <a:endParaRPr sz="1100"/>
          </a:p>
        </p:txBody>
      </p:sp>
      <p:sp>
        <p:nvSpPr>
          <p:cNvPr id="539" name="Google Shape;539;p60"/>
          <p:cNvSpPr txBox="1"/>
          <p:nvPr/>
        </p:nvSpPr>
        <p:spPr>
          <a:xfrm>
            <a:off x="5919580" y="251325"/>
            <a:ext cx="12897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Dimension</a:t>
            </a:r>
            <a:endParaRPr sz="1100"/>
          </a:p>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Reduction</a:t>
            </a:r>
            <a:endParaRPr sz="1100"/>
          </a:p>
        </p:txBody>
      </p:sp>
      <p:sp>
        <p:nvSpPr>
          <p:cNvPr id="540" name="Google Shape;540;p60"/>
          <p:cNvSpPr txBox="1"/>
          <p:nvPr/>
        </p:nvSpPr>
        <p:spPr>
          <a:xfrm>
            <a:off x="7732725" y="158525"/>
            <a:ext cx="11358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Visualization</a:t>
            </a:r>
            <a:endParaRPr sz="1100"/>
          </a:p>
        </p:txBody>
      </p:sp>
      <p:sp>
        <p:nvSpPr>
          <p:cNvPr id="541" name="Google Shape;541;p60"/>
          <p:cNvSpPr txBox="1"/>
          <p:nvPr/>
        </p:nvSpPr>
        <p:spPr>
          <a:xfrm>
            <a:off x="75978" y="1285385"/>
            <a:ext cx="1677403" cy="173124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But internally to each job you can also elegantly express algorithm as dataflow but with more stringent performance constraints</a:t>
            </a:r>
            <a:endParaRPr sz="1100"/>
          </a:p>
        </p:txBody>
      </p:sp>
      <p:pic>
        <p:nvPicPr>
          <p:cNvPr id="542" name="Google Shape;542;p60" descr="Related image"/>
          <p:cNvPicPr preferRelativeResize="0"/>
          <p:nvPr/>
        </p:nvPicPr>
        <p:blipFill rotWithShape="1">
          <a:blip r:embed="rId3">
            <a:alphaModFix/>
          </a:blip>
          <a:srcRect/>
          <a:stretch/>
        </p:blipFill>
        <p:spPr>
          <a:xfrm rot="-735737">
            <a:off x="2578149" y="1278221"/>
            <a:ext cx="676668" cy="676668"/>
          </a:xfrm>
          <a:prstGeom prst="rect">
            <a:avLst/>
          </a:prstGeom>
          <a:noFill/>
          <a:ln>
            <a:noFill/>
          </a:ln>
        </p:spPr>
      </p:pic>
      <p:sp>
        <p:nvSpPr>
          <p:cNvPr id="543" name="Google Shape;543;p60"/>
          <p:cNvSpPr txBox="1"/>
          <p:nvPr/>
        </p:nvSpPr>
        <p:spPr>
          <a:xfrm>
            <a:off x="5273130" y="1777135"/>
            <a:ext cx="3660506" cy="1891859"/>
          </a:xfrm>
          <a:prstGeom prst="rect">
            <a:avLst/>
          </a:prstGeom>
          <a:noFill/>
          <a:ln>
            <a:noFill/>
          </a:ln>
        </p:spPr>
        <p:txBody>
          <a:bodyPr spcFirstLastPara="1" wrap="square" lIns="68575" tIns="34275" rIns="68575" bIns="34275" anchor="t" anchorCtr="0">
            <a:noAutofit/>
          </a:bodyPr>
          <a:lstStyle/>
          <a:p>
            <a:pPr marL="177800" marR="0" lvl="0" indent="-171450" algn="l" rtl="0">
              <a:lnSpc>
                <a:spcPct val="80000"/>
              </a:lnSpc>
              <a:spcBef>
                <a:spcPts val="0"/>
              </a:spcBef>
              <a:spcAft>
                <a:spcPts val="0"/>
              </a:spcAft>
              <a:buClr>
                <a:srgbClr val="000000"/>
              </a:buClr>
              <a:buSzPts val="1900"/>
              <a:buFont typeface="Arial"/>
              <a:buChar char="•"/>
            </a:pPr>
            <a:r>
              <a:rPr lang="en" sz="1900" b="0" i="0" u="none" strike="noStrike" cap="none">
                <a:solidFill>
                  <a:srgbClr val="000000"/>
                </a:solidFill>
                <a:latin typeface="Calibri"/>
                <a:ea typeface="Calibri"/>
                <a:cs typeface="Calibri"/>
                <a:sym typeface="Calibri"/>
              </a:rPr>
              <a:t>P = loadPoints()</a:t>
            </a:r>
            <a:endParaRPr sz="1100"/>
          </a:p>
          <a:p>
            <a:pPr marL="177800" marR="0" lvl="0" indent="-171450" algn="l" rtl="0">
              <a:lnSpc>
                <a:spcPct val="80000"/>
              </a:lnSpc>
              <a:spcBef>
                <a:spcPts val="800"/>
              </a:spcBef>
              <a:spcAft>
                <a:spcPts val="0"/>
              </a:spcAft>
              <a:buClr>
                <a:srgbClr val="000000"/>
              </a:buClr>
              <a:buSzPts val="1900"/>
              <a:buFont typeface="Arial"/>
              <a:buChar char="•"/>
            </a:pPr>
            <a:r>
              <a:rPr lang="en" sz="1900" b="0" i="0" u="none" strike="noStrike" cap="none">
                <a:solidFill>
                  <a:srgbClr val="000000"/>
                </a:solidFill>
                <a:latin typeface="Calibri"/>
                <a:ea typeface="Calibri"/>
                <a:cs typeface="Calibri"/>
                <a:sym typeface="Calibri"/>
              </a:rPr>
              <a:t>C = loadInitCenters()</a:t>
            </a:r>
            <a:endParaRPr sz="1100"/>
          </a:p>
          <a:p>
            <a:pPr marL="177800" marR="0" lvl="0" indent="-171450" algn="l" rtl="0">
              <a:lnSpc>
                <a:spcPct val="80000"/>
              </a:lnSpc>
              <a:spcBef>
                <a:spcPts val="800"/>
              </a:spcBef>
              <a:spcAft>
                <a:spcPts val="0"/>
              </a:spcAft>
              <a:buClr>
                <a:srgbClr val="000000"/>
              </a:buClr>
              <a:buSzPts val="1900"/>
              <a:buFont typeface="Arial"/>
              <a:buChar char="•"/>
            </a:pPr>
            <a:r>
              <a:rPr lang="en" sz="1900" b="0" i="0" u="none" strike="noStrike" cap="none">
                <a:solidFill>
                  <a:srgbClr val="000000"/>
                </a:solidFill>
                <a:latin typeface="Calibri"/>
                <a:ea typeface="Calibri"/>
                <a:cs typeface="Calibri"/>
                <a:sym typeface="Calibri"/>
              </a:rPr>
              <a:t>for (int i = 0; i &lt; 10; i++) {</a:t>
            </a:r>
            <a:endParaRPr sz="1100"/>
          </a:p>
          <a:p>
            <a:pPr marL="177800" marR="0" lvl="0" indent="-171450" algn="l" rtl="0">
              <a:lnSpc>
                <a:spcPct val="80000"/>
              </a:lnSpc>
              <a:spcBef>
                <a:spcPts val="800"/>
              </a:spcBef>
              <a:spcAft>
                <a:spcPts val="0"/>
              </a:spcAft>
              <a:buClr>
                <a:srgbClr val="000000"/>
              </a:buClr>
              <a:buSzPts val="1900"/>
              <a:buFont typeface="Arial"/>
              <a:buChar char="•"/>
            </a:pPr>
            <a:r>
              <a:rPr lang="en" sz="1900" b="0" i="0" u="none" strike="noStrike" cap="none">
                <a:solidFill>
                  <a:srgbClr val="000000"/>
                </a:solidFill>
                <a:latin typeface="Calibri"/>
                <a:ea typeface="Calibri"/>
                <a:cs typeface="Calibri"/>
                <a:sym typeface="Calibri"/>
              </a:rPr>
              <a:t>  T = P.map().withBroadcast(C)</a:t>
            </a:r>
            <a:endParaRPr sz="1100"/>
          </a:p>
          <a:p>
            <a:pPr marL="177800" marR="0" lvl="0" indent="-171450" algn="l" rtl="0">
              <a:lnSpc>
                <a:spcPct val="80000"/>
              </a:lnSpc>
              <a:spcBef>
                <a:spcPts val="800"/>
              </a:spcBef>
              <a:spcAft>
                <a:spcPts val="0"/>
              </a:spcAft>
              <a:buClr>
                <a:srgbClr val="000000"/>
              </a:buClr>
              <a:buSzPts val="1900"/>
              <a:buFont typeface="Arial"/>
              <a:buChar char="•"/>
            </a:pPr>
            <a:r>
              <a:rPr lang="en" sz="1900" b="0" i="0" u="none" strike="noStrike" cap="none">
                <a:solidFill>
                  <a:srgbClr val="000000"/>
                </a:solidFill>
                <a:latin typeface="Calibri"/>
                <a:ea typeface="Calibri"/>
                <a:cs typeface="Calibri"/>
                <a:sym typeface="Calibri"/>
              </a:rPr>
              <a:t>  C = T.reduce()     }</a:t>
            </a:r>
            <a:br>
              <a:rPr lang="en" sz="1900" b="0" i="0" u="none" strike="noStrike" cap="none">
                <a:solidFill>
                  <a:srgbClr val="000000"/>
                </a:solidFill>
                <a:latin typeface="Calibri"/>
                <a:ea typeface="Calibri"/>
                <a:cs typeface="Calibri"/>
                <a:sym typeface="Calibri"/>
              </a:rPr>
            </a:br>
            <a:endParaRPr sz="1900" b="0" i="0" u="none" strike="noStrike" cap="none">
              <a:solidFill>
                <a:srgbClr val="000000"/>
              </a:solidFill>
              <a:latin typeface="Calibri"/>
              <a:ea typeface="Calibri"/>
              <a:cs typeface="Calibri"/>
              <a:sym typeface="Calibri"/>
            </a:endParaRPr>
          </a:p>
        </p:txBody>
      </p:sp>
      <p:cxnSp>
        <p:nvCxnSpPr>
          <p:cNvPr id="544" name="Google Shape;544;p60"/>
          <p:cNvCxnSpPr/>
          <p:nvPr/>
        </p:nvCxnSpPr>
        <p:spPr>
          <a:xfrm>
            <a:off x="4740325" y="2571750"/>
            <a:ext cx="0" cy="637702"/>
          </a:xfrm>
          <a:prstGeom prst="straightConnector1">
            <a:avLst/>
          </a:prstGeom>
          <a:noFill/>
          <a:ln w="38100" cap="flat" cmpd="sng">
            <a:solidFill>
              <a:srgbClr val="7030A0"/>
            </a:solidFill>
            <a:prstDash val="solid"/>
            <a:miter lim="800000"/>
            <a:headEnd type="none" w="sm" len="sm"/>
            <a:tailEnd type="none" w="sm" len="sm"/>
          </a:ln>
        </p:spPr>
      </p:cxnSp>
      <p:cxnSp>
        <p:nvCxnSpPr>
          <p:cNvPr id="545" name="Google Shape;545;p60"/>
          <p:cNvCxnSpPr/>
          <p:nvPr/>
        </p:nvCxnSpPr>
        <p:spPr>
          <a:xfrm>
            <a:off x="4714197" y="3230197"/>
            <a:ext cx="386281" cy="0"/>
          </a:xfrm>
          <a:prstGeom prst="straightConnector1">
            <a:avLst/>
          </a:prstGeom>
          <a:noFill/>
          <a:ln w="38100" cap="flat" cmpd="sng">
            <a:solidFill>
              <a:srgbClr val="7030A0"/>
            </a:solidFill>
            <a:prstDash val="solid"/>
            <a:miter lim="800000"/>
            <a:headEnd type="triangle" w="med" len="med"/>
            <a:tailEnd type="none" w="sm" len="sm"/>
          </a:ln>
        </p:spPr>
      </p:cxnSp>
      <p:cxnSp>
        <p:nvCxnSpPr>
          <p:cNvPr id="546" name="Google Shape;546;p60"/>
          <p:cNvCxnSpPr/>
          <p:nvPr/>
        </p:nvCxnSpPr>
        <p:spPr>
          <a:xfrm>
            <a:off x="4743758" y="2571750"/>
            <a:ext cx="386281" cy="0"/>
          </a:xfrm>
          <a:prstGeom prst="straightConnector1">
            <a:avLst/>
          </a:prstGeom>
          <a:noFill/>
          <a:ln w="38100" cap="flat" cmpd="sng">
            <a:solidFill>
              <a:srgbClr val="7030A0"/>
            </a:solidFill>
            <a:prstDash val="solid"/>
            <a:miter lim="800000"/>
            <a:headEnd type="none" w="sm" len="sm"/>
            <a:tailEnd type="triangle" w="med" len="med"/>
          </a:ln>
        </p:spPr>
      </p:cxnSp>
      <p:sp>
        <p:nvSpPr>
          <p:cNvPr id="547" name="Google Shape;547;p60"/>
          <p:cNvSpPr txBox="1"/>
          <p:nvPr/>
        </p:nvSpPr>
        <p:spPr>
          <a:xfrm>
            <a:off x="4564790" y="3282648"/>
            <a:ext cx="810476"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7030A0"/>
              </a:buClr>
              <a:buSzPts val="1800"/>
              <a:buFont typeface="Calibri"/>
              <a:buNone/>
            </a:pPr>
            <a:r>
              <a:rPr lang="en" sz="1800" b="1" i="0" u="none" strike="noStrike" cap="none">
                <a:solidFill>
                  <a:srgbClr val="7030A0"/>
                </a:solidFill>
                <a:latin typeface="Calibri"/>
                <a:ea typeface="Calibri"/>
                <a:cs typeface="Calibri"/>
                <a:sym typeface="Calibri"/>
              </a:rPr>
              <a:t>Iterate</a:t>
            </a:r>
            <a:endParaRPr sz="1100"/>
          </a:p>
        </p:txBody>
      </p:sp>
      <p:sp>
        <p:nvSpPr>
          <p:cNvPr id="548" name="Google Shape;548;p60"/>
          <p:cNvSpPr txBox="1"/>
          <p:nvPr/>
        </p:nvSpPr>
        <p:spPr>
          <a:xfrm>
            <a:off x="4339988" y="1478055"/>
            <a:ext cx="3596465"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Corresponding to classic Spark K-means Dataflow</a:t>
            </a:r>
            <a:endParaRPr sz="1100"/>
          </a:p>
        </p:txBody>
      </p:sp>
      <p:sp>
        <p:nvSpPr>
          <p:cNvPr id="549" name="Google Shape;549;p60"/>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62</a:t>
            </a:fld>
            <a:endParaRPr sz="900" b="0" i="0" u="none" strike="noStrike" cap="none">
              <a:solidFill>
                <a:srgbClr val="888888"/>
              </a:solidFill>
              <a:latin typeface="Calibri"/>
              <a:ea typeface="Calibri"/>
              <a:cs typeface="Calibri"/>
              <a:sym typeface="Calibri"/>
            </a:endParaRPr>
          </a:p>
        </p:txBody>
      </p:sp>
      <p:sp>
        <p:nvSpPr>
          <p:cNvPr id="550" name="Google Shape;550;p60"/>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2/13/2019</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2"/>
          <p:cNvSpPr txBox="1">
            <a:spLocks noGrp="1"/>
          </p:cNvSpPr>
          <p:nvPr>
            <p:ph type="title"/>
          </p:nvPr>
        </p:nvSpPr>
        <p:spPr>
          <a:xfrm>
            <a:off x="628650" y="1"/>
            <a:ext cx="7886700" cy="74391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b="1">
                <a:latin typeface="Calibri"/>
                <a:ea typeface="Calibri"/>
                <a:cs typeface="Calibri"/>
                <a:sym typeface="Calibri"/>
              </a:rPr>
              <a:t>NiFi Coarse-grain Workflow</a:t>
            </a:r>
            <a:endParaRPr sz="3600"/>
          </a:p>
        </p:txBody>
      </p:sp>
      <p:pic>
        <p:nvPicPr>
          <p:cNvPr id="567" name="Google Shape;567;p62" descr="Figure 1: NiFi DataFlow showing PutESP and ListenESP processors"/>
          <p:cNvPicPr preferRelativeResize="0"/>
          <p:nvPr/>
        </p:nvPicPr>
        <p:blipFill rotWithShape="1">
          <a:blip r:embed="rId3">
            <a:alphaModFix/>
          </a:blip>
          <a:srcRect/>
          <a:stretch/>
        </p:blipFill>
        <p:spPr>
          <a:xfrm>
            <a:off x="0" y="630607"/>
            <a:ext cx="9144000" cy="4602956"/>
          </a:xfrm>
          <a:prstGeom prst="rect">
            <a:avLst/>
          </a:prstGeom>
          <a:noFill/>
          <a:ln>
            <a:noFill/>
          </a:ln>
        </p:spPr>
      </p:pic>
      <p:sp>
        <p:nvSpPr>
          <p:cNvPr id="568" name="Google Shape;568;p62"/>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b="0" i="0" u="none" strike="noStrike" cap="none">
                <a:solidFill>
                  <a:srgbClr val="888888"/>
                </a:solidFill>
                <a:latin typeface="Calibri"/>
                <a:ea typeface="Calibri"/>
                <a:cs typeface="Calibri"/>
                <a:sym typeface="Calibri"/>
              </a:rPr>
              <a:t>2/13/2019</a:t>
            </a:r>
            <a:endParaRPr sz="900" b="0" i="0" u="none" strike="noStrike" cap="none">
              <a:solidFill>
                <a:srgbClr val="888888"/>
              </a:solidFill>
              <a:latin typeface="Calibri"/>
              <a:ea typeface="Calibri"/>
              <a:cs typeface="Calibri"/>
              <a:sym typeface="Calibri"/>
            </a:endParaRPr>
          </a:p>
        </p:txBody>
      </p:sp>
      <p:sp>
        <p:nvSpPr>
          <p:cNvPr id="569" name="Google Shape;569;p62"/>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63</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1"/>
          <p:cNvSpPr txBox="1">
            <a:spLocks noGrp="1"/>
          </p:cNvSpPr>
          <p:nvPr>
            <p:ph type="title"/>
          </p:nvPr>
        </p:nvSpPr>
        <p:spPr>
          <a:xfrm>
            <a:off x="435983" y="29045"/>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latin typeface="Arial"/>
                <a:ea typeface="Arial"/>
                <a:cs typeface="Arial"/>
                <a:sym typeface="Arial"/>
              </a:rPr>
              <a:t>Workflow vs Dataflow: Different grain sizes and different performance trade-offs</a:t>
            </a:r>
            <a:endParaRPr sz="3000">
              <a:latin typeface="Arial"/>
              <a:ea typeface="Arial"/>
              <a:cs typeface="Arial"/>
              <a:sym typeface="Arial"/>
            </a:endParaRPr>
          </a:p>
        </p:txBody>
      </p:sp>
      <p:pic>
        <p:nvPicPr>
          <p:cNvPr id="556" name="Google Shape;556;p61"/>
          <p:cNvPicPr preferRelativeResize="0">
            <a:picLocks noGrp="1"/>
          </p:cNvPicPr>
          <p:nvPr>
            <p:ph type="body" idx="1"/>
          </p:nvPr>
        </p:nvPicPr>
        <p:blipFill rotWithShape="1">
          <a:blip r:embed="rId3">
            <a:alphaModFix/>
          </a:blip>
          <a:srcRect/>
          <a:stretch/>
        </p:blipFill>
        <p:spPr>
          <a:xfrm>
            <a:off x="4991756" y="1841594"/>
            <a:ext cx="3365355" cy="1989165"/>
          </a:xfrm>
          <a:prstGeom prst="rect">
            <a:avLst/>
          </a:prstGeom>
          <a:noFill/>
          <a:ln>
            <a:noFill/>
          </a:ln>
        </p:spPr>
      </p:pic>
      <p:sp>
        <p:nvSpPr>
          <p:cNvPr id="557" name="Google Shape;557;p61"/>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64</a:t>
            </a:fld>
            <a:endParaRPr sz="1100">
              <a:solidFill>
                <a:srgbClr val="888888"/>
              </a:solidFill>
            </a:endParaRPr>
          </a:p>
        </p:txBody>
      </p:sp>
      <p:pic>
        <p:nvPicPr>
          <p:cNvPr id="558" name="Google Shape;558;p61"/>
          <p:cNvPicPr preferRelativeResize="0"/>
          <p:nvPr/>
        </p:nvPicPr>
        <p:blipFill rotWithShape="1">
          <a:blip r:embed="rId4">
            <a:alphaModFix/>
          </a:blip>
          <a:srcRect/>
          <a:stretch/>
        </p:blipFill>
        <p:spPr>
          <a:xfrm>
            <a:off x="197242" y="1362919"/>
            <a:ext cx="4165852" cy="2053381"/>
          </a:xfrm>
          <a:prstGeom prst="rect">
            <a:avLst/>
          </a:prstGeom>
          <a:noFill/>
          <a:ln>
            <a:noFill/>
          </a:ln>
        </p:spPr>
      </p:pic>
      <p:sp>
        <p:nvSpPr>
          <p:cNvPr id="559" name="Google Shape;559;p61"/>
          <p:cNvSpPr txBox="1"/>
          <p:nvPr/>
        </p:nvSpPr>
        <p:spPr>
          <a:xfrm>
            <a:off x="197242" y="3675265"/>
            <a:ext cx="4425557" cy="90024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Coarse-grain Dataflow</a:t>
            </a:r>
            <a:endParaRPr sz="1100"/>
          </a:p>
          <a:p>
            <a:pPr marL="0" marR="0" lvl="0" indent="0" algn="l" rtl="0">
              <a:spcBef>
                <a:spcPts val="0"/>
              </a:spcBef>
              <a:spcAft>
                <a:spcPts val="0"/>
              </a:spcAft>
              <a:buNone/>
            </a:pPr>
            <a:r>
              <a:rPr lang="en" sz="1800">
                <a:solidFill>
                  <a:schemeClr val="dk1"/>
                </a:solidFill>
                <a:latin typeface="Calibri"/>
                <a:ea typeface="Calibri"/>
                <a:cs typeface="Calibri"/>
                <a:sym typeface="Calibri"/>
              </a:rPr>
              <a:t>Workflow Controlled by Workflow Engine or a Script</a:t>
            </a:r>
            <a:endParaRPr sz="1100"/>
          </a:p>
        </p:txBody>
      </p:sp>
      <p:sp>
        <p:nvSpPr>
          <p:cNvPr id="560" name="Google Shape;560;p61"/>
          <p:cNvSpPr txBox="1"/>
          <p:nvPr/>
        </p:nvSpPr>
        <p:spPr>
          <a:xfrm>
            <a:off x="4991756" y="3952264"/>
            <a:ext cx="4068683" cy="6232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alibri"/>
                <a:ea typeface="Calibri"/>
                <a:cs typeface="Calibri"/>
                <a:sym typeface="Calibri"/>
              </a:rPr>
              <a:t>Fine-grain dataflow </a:t>
            </a:r>
            <a:r>
              <a:rPr lang="en" sz="1800">
                <a:solidFill>
                  <a:schemeClr val="dk1"/>
                </a:solidFill>
                <a:latin typeface="Calibri"/>
                <a:ea typeface="Calibri"/>
                <a:cs typeface="Calibri"/>
                <a:sym typeface="Calibri"/>
              </a:rPr>
              <a:t>application running as a single job</a:t>
            </a:r>
            <a:endParaRPr sz="1100"/>
          </a:p>
        </p:txBody>
      </p:sp>
      <p:sp>
        <p:nvSpPr>
          <p:cNvPr id="561" name="Google Shape;561;p61"/>
          <p:cNvSpPr txBox="1"/>
          <p:nvPr/>
        </p:nvSpPr>
        <p:spPr>
          <a:xfrm>
            <a:off x="4991756" y="1362919"/>
            <a:ext cx="4006337"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The fine-grain dataflow can expand from Edge to Cloud</a:t>
            </a:r>
            <a:endParaRPr sz="1100"/>
          </a:p>
        </p:txBody>
      </p:sp>
      <p:sp>
        <p:nvSpPr>
          <p:cNvPr id="2" name="Date Placeholder 1">
            <a:extLst>
              <a:ext uri="{FF2B5EF4-FFF2-40B4-BE49-F238E27FC236}">
                <a16:creationId xmlns:a16="http://schemas.microsoft.com/office/drawing/2014/main" id="{14245259-85E6-47B1-AD07-A5B9AC2A3DCC}"/>
              </a:ext>
            </a:extLst>
          </p:cNvPr>
          <p:cNvSpPr>
            <a:spLocks noGrp="1"/>
          </p:cNvSpPr>
          <p:nvPr>
            <p:ph type="dt" idx="10"/>
          </p:nvPr>
        </p:nvSpPr>
        <p:spPr/>
        <p:txBody>
          <a:bodyPr/>
          <a:lstStyle/>
          <a:p>
            <a:r>
              <a:rPr lang="en-US"/>
              <a:t>2/13/2019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628650" y="1"/>
            <a:ext cx="7886700" cy="62345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a:t>Systems Challenges for GAIMSC</a:t>
            </a:r>
            <a:endParaRPr sz="3600"/>
          </a:p>
        </p:txBody>
      </p:sp>
      <p:sp>
        <p:nvSpPr>
          <p:cNvPr id="200" name="Google Shape;200;p33"/>
          <p:cNvSpPr txBox="1">
            <a:spLocks noGrp="1"/>
          </p:cNvSpPr>
          <p:nvPr>
            <p:ph type="body" idx="1"/>
          </p:nvPr>
        </p:nvSpPr>
        <p:spPr>
          <a:xfrm>
            <a:off x="0" y="549474"/>
            <a:ext cx="9065100" cy="4594025"/>
          </a:xfrm>
          <a:prstGeom prst="rect">
            <a:avLst/>
          </a:prstGeom>
          <a:noFill/>
          <a:ln>
            <a:noFill/>
          </a:ln>
        </p:spPr>
        <p:txBody>
          <a:bodyPr spcFirstLastPara="1" wrap="square" lIns="68575" tIns="34275" rIns="68575" bIns="34275" anchor="t" anchorCtr="0">
            <a:noAutofit/>
          </a:bodyPr>
          <a:lstStyle/>
          <a:p>
            <a:pPr marL="177800" lvl="0" indent="-139700" algn="l" rtl="0">
              <a:lnSpc>
                <a:spcPct val="100000"/>
              </a:lnSpc>
              <a:spcBef>
                <a:spcPts val="0"/>
              </a:spcBef>
              <a:spcAft>
                <a:spcPts val="0"/>
              </a:spcAft>
              <a:buClr>
                <a:schemeClr val="dk1"/>
              </a:buClr>
              <a:buSzPts val="1400"/>
              <a:buChar char="•"/>
            </a:pPr>
            <a:r>
              <a:rPr lang="en" sz="1600" dirty="0">
                <a:latin typeface="Arial"/>
                <a:ea typeface="Arial"/>
                <a:cs typeface="Arial"/>
                <a:sym typeface="Arial"/>
              </a:rPr>
              <a:t>Architecture of the Global AI and Modeling Supercomputer GAIMSC must reflect</a:t>
            </a:r>
            <a:endParaRPr sz="14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Global captures the need to mashup services from many different sources; </a:t>
            </a:r>
            <a:endParaRPr sz="14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AI captures the incredible progress in machine learning (ML); </a:t>
            </a:r>
            <a:endParaRPr sz="14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Modeling captures both traditional large-scale simulations and the models and digital twins needed for data interpretation; </a:t>
            </a:r>
            <a:endParaRPr sz="14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Supercomputer captures that everything is huge and needs to be done quickly and often in real time for streaming applications. </a:t>
            </a:r>
            <a:endParaRPr sz="1400" dirty="0">
              <a:latin typeface="Arial"/>
              <a:ea typeface="Arial"/>
              <a:cs typeface="Arial"/>
              <a:sym typeface="Arial"/>
            </a:endParaRPr>
          </a:p>
          <a:p>
            <a:pPr marL="177800" lvl="0" indent="-139700" algn="l" rtl="0">
              <a:lnSpc>
                <a:spcPct val="100000"/>
              </a:lnSpc>
              <a:spcBef>
                <a:spcPts val="0"/>
              </a:spcBef>
              <a:spcAft>
                <a:spcPts val="0"/>
              </a:spcAft>
              <a:buClr>
                <a:schemeClr val="dk1"/>
              </a:buClr>
              <a:buSzPts val="1400"/>
              <a:buChar char="•"/>
            </a:pPr>
            <a:r>
              <a:rPr lang="en" sz="1600" dirty="0">
                <a:latin typeface="Arial"/>
                <a:ea typeface="Arial"/>
                <a:cs typeface="Arial"/>
                <a:sym typeface="Arial"/>
              </a:rPr>
              <a:t>The GAIMSC includes an intelligent HPC cloud linked via an intelligent HPC Fog to an intelligent HPC edge. We consider this distributed environment as a set of computational and data-intensive nuggets swimming in an intelligent aether. </a:t>
            </a:r>
            <a:endParaRPr sz="14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We will use a </a:t>
            </a:r>
            <a:r>
              <a:rPr lang="en" sz="1400" b="1" dirty="0">
                <a:solidFill>
                  <a:srgbClr val="FF0000"/>
                </a:solidFill>
                <a:latin typeface="Arial"/>
                <a:ea typeface="Arial"/>
                <a:cs typeface="Arial"/>
                <a:sym typeface="Arial"/>
              </a:rPr>
              <a:t>dataflow graph </a:t>
            </a:r>
            <a:r>
              <a:rPr lang="en" sz="1400" dirty="0">
                <a:latin typeface="Arial"/>
                <a:ea typeface="Arial"/>
                <a:cs typeface="Arial"/>
                <a:sym typeface="Arial"/>
              </a:rPr>
              <a:t>to define a </a:t>
            </a:r>
            <a:r>
              <a:rPr lang="en-US" sz="1400" dirty="0">
                <a:latin typeface="Arial"/>
                <a:ea typeface="Arial"/>
                <a:cs typeface="Arial"/>
                <a:sym typeface="Arial"/>
              </a:rPr>
              <a:t>structure</a:t>
            </a:r>
            <a:r>
              <a:rPr lang="en" sz="1400" dirty="0">
                <a:latin typeface="Arial"/>
                <a:ea typeface="Arial"/>
                <a:cs typeface="Arial"/>
                <a:sym typeface="Arial"/>
              </a:rPr>
              <a:t> in the aether</a:t>
            </a:r>
            <a:endParaRPr sz="1400" dirty="0">
              <a:latin typeface="Arial"/>
              <a:ea typeface="Arial"/>
              <a:cs typeface="Arial"/>
              <a:sym typeface="Arial"/>
            </a:endParaRPr>
          </a:p>
          <a:p>
            <a:pPr marL="177800" lvl="0" indent="-139700" algn="l" rtl="0">
              <a:lnSpc>
                <a:spcPct val="100000"/>
              </a:lnSpc>
              <a:spcBef>
                <a:spcPts val="0"/>
              </a:spcBef>
              <a:spcAft>
                <a:spcPts val="0"/>
              </a:spcAft>
              <a:buClr>
                <a:schemeClr val="dk1"/>
              </a:buClr>
              <a:buSzPts val="1400"/>
              <a:buChar char="•"/>
            </a:pPr>
            <a:r>
              <a:rPr lang="en" sz="1600" dirty="0">
                <a:latin typeface="Arial"/>
                <a:ea typeface="Arial"/>
                <a:cs typeface="Arial"/>
                <a:sym typeface="Arial"/>
              </a:rPr>
              <a:t>GAIMSC requires parallel computing to achieve high performance on large ML and simulation nuggets and distributed system technology to build the aether and support the distributed but connected nuggets</a:t>
            </a:r>
            <a:r>
              <a:rPr lang="en" sz="1400" dirty="0">
                <a:latin typeface="Arial"/>
                <a:ea typeface="Arial"/>
                <a:cs typeface="Arial"/>
                <a:sym typeface="Arial"/>
              </a:rPr>
              <a:t>. </a:t>
            </a:r>
            <a:endParaRPr sz="1400" dirty="0">
              <a:latin typeface="Arial"/>
              <a:ea typeface="Arial"/>
              <a:cs typeface="Arial"/>
              <a:sym typeface="Arial"/>
            </a:endParaRPr>
          </a:p>
          <a:p>
            <a:pPr marL="177800" lvl="0" indent="-152400" algn="l" rtl="0">
              <a:lnSpc>
                <a:spcPct val="100000"/>
              </a:lnSpc>
              <a:spcBef>
                <a:spcPts val="0"/>
              </a:spcBef>
              <a:spcAft>
                <a:spcPts val="0"/>
              </a:spcAft>
              <a:buClr>
                <a:schemeClr val="dk1"/>
              </a:buClr>
              <a:buSzPts val="1600"/>
              <a:buChar char="•"/>
            </a:pPr>
            <a:r>
              <a:rPr lang="en" sz="1600" dirty="0">
                <a:latin typeface="Arial"/>
                <a:ea typeface="Arial"/>
                <a:cs typeface="Arial"/>
                <a:sym typeface="Arial"/>
              </a:rPr>
              <a:t>In the latter respect, the intelligent aether mimics a grid but it is a data grid where there are computations but typically those associated with data (often from edge devices). </a:t>
            </a:r>
            <a:endParaRPr sz="1600" dirty="0">
              <a:latin typeface="Arial"/>
              <a:ea typeface="Arial"/>
              <a:cs typeface="Arial"/>
              <a:sym typeface="Arial"/>
            </a:endParaRPr>
          </a:p>
          <a:p>
            <a:pPr marL="520700" lvl="1" indent="-165100" algn="l" rtl="0">
              <a:lnSpc>
                <a:spcPct val="100000"/>
              </a:lnSpc>
              <a:spcBef>
                <a:spcPts val="0"/>
              </a:spcBef>
              <a:spcAft>
                <a:spcPts val="0"/>
              </a:spcAft>
              <a:buClr>
                <a:schemeClr val="dk1"/>
              </a:buClr>
              <a:buSzPts val="1400"/>
              <a:buChar char="•"/>
            </a:pPr>
            <a:r>
              <a:rPr lang="en" sz="1400" dirty="0">
                <a:latin typeface="Arial"/>
                <a:ea typeface="Arial"/>
                <a:cs typeface="Arial"/>
                <a:sym typeface="Arial"/>
              </a:rPr>
              <a:t>So unlike the distributed simulation supercomputer that was often studied in previous grids, GAIMSC is a supercomputer aimed at very different data intensive AI-enriched problems.</a:t>
            </a:r>
            <a:endParaRPr sz="1400" dirty="0">
              <a:latin typeface="Arial"/>
              <a:ea typeface="Arial"/>
              <a:cs typeface="Arial"/>
              <a:sym typeface="Arial"/>
            </a:endParaRPr>
          </a:p>
        </p:txBody>
      </p:sp>
      <p:sp>
        <p:nvSpPr>
          <p:cNvPr id="201" name="Google Shape;201;p33"/>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
        <p:nvSpPr>
          <p:cNvPr id="202" name="Google Shape;202;p33"/>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7</a:t>
            </a:fld>
            <a:endParaRPr sz="1100">
              <a:solidFill>
                <a:srgbClr val="888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589200" y="71028"/>
            <a:ext cx="7886700" cy="623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3000"/>
              <a:t>Integration of Data and Model functions with ML wrappers in GAIMSC</a:t>
            </a:r>
            <a:endParaRPr sz="1100"/>
          </a:p>
        </p:txBody>
      </p:sp>
      <p:sp>
        <p:nvSpPr>
          <p:cNvPr id="209" name="Google Shape;209;p34"/>
          <p:cNvSpPr txBox="1">
            <a:spLocks noGrp="1"/>
          </p:cNvSpPr>
          <p:nvPr>
            <p:ph type="body" idx="1"/>
          </p:nvPr>
        </p:nvSpPr>
        <p:spPr>
          <a:xfrm>
            <a:off x="7" y="743903"/>
            <a:ext cx="9065100" cy="39846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1900"/>
              <a:buChar char="•"/>
            </a:pPr>
            <a:r>
              <a:rPr lang="en" sz="1900" dirty="0"/>
              <a:t>There is a increas</a:t>
            </a:r>
            <a:r>
              <a:rPr lang="en-US" sz="1900" dirty="0" err="1"/>
              <a:t>ing</a:t>
            </a:r>
            <a:r>
              <a:rPr lang="en-US" sz="1900" dirty="0"/>
              <a:t> use </a:t>
            </a:r>
            <a:r>
              <a:rPr lang="en" sz="1900" dirty="0"/>
              <a:t>in the integration of ML and simulations. </a:t>
            </a:r>
            <a:endParaRPr sz="1100" dirty="0"/>
          </a:p>
          <a:p>
            <a:pPr marL="177800" lvl="0" indent="-171450" algn="l" rtl="0">
              <a:lnSpc>
                <a:spcPct val="90000"/>
              </a:lnSpc>
              <a:spcBef>
                <a:spcPts val="800"/>
              </a:spcBef>
              <a:spcAft>
                <a:spcPts val="0"/>
              </a:spcAft>
              <a:buClr>
                <a:schemeClr val="dk1"/>
              </a:buClr>
              <a:buSzPts val="1900"/>
              <a:buChar char="•"/>
            </a:pPr>
            <a:r>
              <a:rPr lang="en" sz="1900" dirty="0"/>
              <a:t>ML can analyze results, guide the execution and set up initial configurations (auto-tuning). This is equally true for AI itself -- the GAIMSC will use itself to optimize its execution for both analytics and simulations. </a:t>
            </a:r>
          </a:p>
          <a:p>
            <a:pPr marL="635000" lvl="1" indent="-171450">
              <a:spcBef>
                <a:spcPts val="800"/>
              </a:spcBef>
              <a:buSzPts val="1900"/>
            </a:pPr>
            <a:r>
              <a:rPr lang="en" sz="1600" dirty="0"/>
              <a:t>See “</a:t>
            </a:r>
            <a:r>
              <a:rPr lang="en-US" sz="1600" dirty="0"/>
              <a:t>The Case for Learned Index Structures” from MIT and Google</a:t>
            </a:r>
            <a:r>
              <a:rPr lang="en" sz="1600" dirty="0"/>
              <a:t> </a:t>
            </a:r>
            <a:endParaRPr sz="1600" dirty="0"/>
          </a:p>
          <a:p>
            <a:pPr marL="177800" lvl="0" indent="-171450" algn="l" rtl="0">
              <a:lnSpc>
                <a:spcPct val="90000"/>
              </a:lnSpc>
              <a:spcBef>
                <a:spcPts val="800"/>
              </a:spcBef>
              <a:spcAft>
                <a:spcPts val="0"/>
              </a:spcAft>
              <a:buClr>
                <a:schemeClr val="dk1"/>
              </a:buClr>
              <a:buSzPts val="1900"/>
              <a:buChar char="•"/>
            </a:pPr>
            <a:r>
              <a:rPr lang="en" sz="1900" dirty="0"/>
              <a:t>In principle every transfer of control (job or function invocation, a link from device to the fog/cloud) should pass through an AI wrapper that learns from each call and can decide both if call needs to be executed (maybe we have learned the answer already and need not compute it) and how to optimize the call if it really needs to be executed.</a:t>
            </a:r>
            <a:endParaRPr sz="1100" dirty="0"/>
          </a:p>
          <a:p>
            <a:pPr marL="177800" lvl="0" indent="-171450" algn="l" rtl="0">
              <a:lnSpc>
                <a:spcPct val="90000"/>
              </a:lnSpc>
              <a:spcBef>
                <a:spcPts val="800"/>
              </a:spcBef>
              <a:spcAft>
                <a:spcPts val="0"/>
              </a:spcAft>
              <a:buClr>
                <a:schemeClr val="dk1"/>
              </a:buClr>
              <a:buSzPts val="1900"/>
              <a:buChar char="•"/>
            </a:pPr>
            <a:r>
              <a:rPr lang="en" sz="1900" dirty="0"/>
              <a:t>The digital continuum (proposed by BDEC2) is an intelligent aether learning from and informing the interconnected computational actions that are embedded in the aether. </a:t>
            </a:r>
            <a:endParaRPr sz="1100" dirty="0"/>
          </a:p>
          <a:p>
            <a:pPr marL="520700" lvl="1" indent="-184150" algn="l" rtl="0">
              <a:lnSpc>
                <a:spcPct val="90000"/>
              </a:lnSpc>
              <a:spcBef>
                <a:spcPts val="400"/>
              </a:spcBef>
              <a:spcAft>
                <a:spcPts val="0"/>
              </a:spcAft>
              <a:buClr>
                <a:schemeClr val="dk1"/>
              </a:buClr>
              <a:buSzPts val="1700"/>
              <a:buChar char="•"/>
            </a:pPr>
            <a:r>
              <a:rPr lang="en" sz="1700" dirty="0"/>
              <a:t>Implementing the intelligent aether embracing and extending the edge, fog, and cloud is a major research challenge where bold new ideas are needed! </a:t>
            </a:r>
            <a:endParaRPr sz="1100" dirty="0"/>
          </a:p>
          <a:p>
            <a:pPr marL="520700" lvl="1" indent="-184150" algn="l" rtl="0">
              <a:lnSpc>
                <a:spcPct val="90000"/>
              </a:lnSpc>
              <a:spcBef>
                <a:spcPts val="400"/>
              </a:spcBef>
              <a:spcAft>
                <a:spcPts val="0"/>
              </a:spcAft>
              <a:buClr>
                <a:schemeClr val="dk1"/>
              </a:buClr>
              <a:buSzPts val="1700"/>
              <a:buChar char="•"/>
            </a:pPr>
            <a:r>
              <a:rPr lang="en" sz="1700" dirty="0"/>
              <a:t>We need to understand how to make it easy to automatically wrap every nugget with ML.</a:t>
            </a:r>
            <a:endParaRPr sz="1100" dirty="0"/>
          </a:p>
        </p:txBody>
      </p:sp>
      <p:sp>
        <p:nvSpPr>
          <p:cNvPr id="210" name="Google Shape;210;p34"/>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
        <p:nvSpPr>
          <p:cNvPr id="211" name="Google Shape;211;p34"/>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8</a:t>
            </a:fld>
            <a:endParaRPr sz="1100">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628650" y="91679"/>
            <a:ext cx="7886700" cy="62345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600"/>
              <a:t>Implementing the GAIMSC</a:t>
            </a:r>
            <a:endParaRPr sz="3600"/>
          </a:p>
        </p:txBody>
      </p:sp>
      <p:sp>
        <p:nvSpPr>
          <p:cNvPr id="218" name="Google Shape;218;p35"/>
          <p:cNvSpPr txBox="1">
            <a:spLocks noGrp="1"/>
          </p:cNvSpPr>
          <p:nvPr>
            <p:ph type="body" idx="1"/>
          </p:nvPr>
        </p:nvSpPr>
        <p:spPr>
          <a:xfrm>
            <a:off x="-36368" y="644227"/>
            <a:ext cx="9065100" cy="4226875"/>
          </a:xfrm>
          <a:prstGeom prst="rect">
            <a:avLst/>
          </a:prstGeom>
          <a:noFill/>
          <a:ln>
            <a:noFill/>
          </a:ln>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800"/>
              <a:buChar char="•"/>
            </a:pPr>
            <a:r>
              <a:rPr lang="en-US" sz="1800" dirty="0">
                <a:latin typeface="Arial"/>
                <a:ea typeface="Arial"/>
                <a:cs typeface="Arial"/>
                <a:sym typeface="Arial"/>
              </a:rPr>
              <a:t>My recent research aims </a:t>
            </a:r>
            <a:r>
              <a:rPr lang="en" sz="1800" dirty="0">
                <a:latin typeface="Arial"/>
                <a:ea typeface="Arial"/>
                <a:cs typeface="Arial"/>
                <a:sym typeface="Arial"/>
              </a:rPr>
              <a:t>to </a:t>
            </a:r>
            <a:r>
              <a:rPr lang="en-US" sz="1800" dirty="0">
                <a:latin typeface="Arial"/>
                <a:ea typeface="Arial"/>
                <a:cs typeface="Arial"/>
                <a:sym typeface="Arial"/>
              </a:rPr>
              <a:t>make good use of</a:t>
            </a:r>
            <a:r>
              <a:rPr lang="en" sz="1800" dirty="0">
                <a:latin typeface="Arial"/>
                <a:ea typeface="Arial"/>
                <a:cs typeface="Arial"/>
                <a:sym typeface="Arial"/>
              </a:rPr>
              <a:t> high-performance technologies and yet preserve the key features of the Apache Big Data Software.  </a:t>
            </a:r>
          </a:p>
          <a:p>
            <a:pPr marL="635000" lvl="1" indent="-152400">
              <a:lnSpc>
                <a:spcPct val="100000"/>
              </a:lnSpc>
              <a:spcBef>
                <a:spcPts val="0"/>
              </a:spcBef>
              <a:buSzPts val="1800"/>
            </a:pPr>
            <a:r>
              <a:rPr lang="en" sz="1600" dirty="0">
                <a:latin typeface="Arial"/>
                <a:ea typeface="Arial"/>
                <a:cs typeface="Arial"/>
                <a:sym typeface="Arial"/>
              </a:rPr>
              <a:t>Originally aimed at using HPC to run Machine Learning but this is sort of understood and new focus is integration of ML, machine learning, clouds, edge</a:t>
            </a:r>
          </a:p>
          <a:p>
            <a:pPr marL="635000" lvl="1" indent="-152400">
              <a:lnSpc>
                <a:spcPct val="100000"/>
              </a:lnSpc>
              <a:spcBef>
                <a:spcPts val="0"/>
              </a:spcBef>
              <a:buSzPts val="1800"/>
            </a:pPr>
            <a:r>
              <a:rPr lang="en-US" sz="1600" dirty="0">
                <a:latin typeface="Arial"/>
                <a:ea typeface="Arial"/>
                <a:cs typeface="Arial"/>
                <a:sym typeface="Arial"/>
              </a:rPr>
              <a:t>We will describe Twister2 that</a:t>
            </a:r>
            <a:r>
              <a:rPr lang="en" sz="1600" dirty="0">
                <a:latin typeface="Arial"/>
                <a:ea typeface="Arial"/>
                <a:cs typeface="Arial"/>
                <a:sym typeface="Arial"/>
              </a:rPr>
              <a:t> seems well suited to build the prototype intelligent high-performance aether. </a:t>
            </a:r>
            <a:endParaRPr sz="1600" dirty="0">
              <a:latin typeface="Arial"/>
              <a:ea typeface="Arial"/>
              <a:cs typeface="Arial"/>
              <a:sym typeface="Arial"/>
            </a:endParaRPr>
          </a:p>
          <a:p>
            <a:pPr marL="177800" lvl="0" indent="-152400" algn="l" rtl="0">
              <a:lnSpc>
                <a:spcPct val="90000"/>
              </a:lnSpc>
              <a:spcBef>
                <a:spcPts val="800"/>
              </a:spcBef>
              <a:spcAft>
                <a:spcPts val="0"/>
              </a:spcAft>
              <a:buClr>
                <a:schemeClr val="dk1"/>
              </a:buClr>
              <a:buSzPts val="1800"/>
              <a:buChar char="•"/>
            </a:pPr>
            <a:r>
              <a:rPr lang="en" sz="1800" dirty="0">
                <a:latin typeface="Arial"/>
                <a:ea typeface="Arial"/>
                <a:cs typeface="Arial"/>
                <a:sym typeface="Arial"/>
              </a:rPr>
              <a:t>Note this will mix many relatively small nuggets with AI wrappers generating parallelism from the number of nuggets and not internally to the nugget and its wrapper. </a:t>
            </a:r>
            <a:endParaRPr sz="1800" dirty="0">
              <a:latin typeface="Arial"/>
              <a:ea typeface="Arial"/>
              <a:cs typeface="Arial"/>
              <a:sym typeface="Arial"/>
            </a:endParaRPr>
          </a:p>
          <a:p>
            <a:pPr marL="177800" lvl="0" indent="-152400" algn="l" rtl="0">
              <a:lnSpc>
                <a:spcPct val="90000"/>
              </a:lnSpc>
              <a:spcBef>
                <a:spcPts val="800"/>
              </a:spcBef>
              <a:spcAft>
                <a:spcPts val="0"/>
              </a:spcAft>
              <a:buClr>
                <a:schemeClr val="dk1"/>
              </a:buClr>
              <a:buSzPts val="1800"/>
              <a:buChar char="•"/>
            </a:pPr>
            <a:r>
              <a:rPr lang="en" sz="1800" dirty="0">
                <a:latin typeface="Arial"/>
                <a:ea typeface="Arial"/>
                <a:cs typeface="Arial"/>
                <a:sym typeface="Arial"/>
              </a:rPr>
              <a:t>However, there will be also large global jobs requiring internal parallelism for individual large-scale machine learning or simulation tasks. </a:t>
            </a:r>
            <a:endParaRPr sz="1800" dirty="0">
              <a:latin typeface="Arial"/>
              <a:ea typeface="Arial"/>
              <a:cs typeface="Arial"/>
              <a:sym typeface="Arial"/>
            </a:endParaRPr>
          </a:p>
          <a:p>
            <a:pPr marL="177800" lvl="0" indent="-152400" algn="l" rtl="0">
              <a:lnSpc>
                <a:spcPct val="90000"/>
              </a:lnSpc>
              <a:spcBef>
                <a:spcPts val="800"/>
              </a:spcBef>
              <a:spcAft>
                <a:spcPts val="0"/>
              </a:spcAft>
              <a:buClr>
                <a:schemeClr val="dk1"/>
              </a:buClr>
              <a:buSzPts val="1800"/>
              <a:buChar char="•"/>
            </a:pPr>
            <a:r>
              <a:rPr lang="en" sz="1800" dirty="0">
                <a:latin typeface="Arial"/>
                <a:ea typeface="Arial"/>
                <a:cs typeface="Arial"/>
                <a:sym typeface="Arial"/>
              </a:rPr>
              <a:t>Thus parallel computing and distributed systems (grids) must be linked in a </a:t>
            </a:r>
            <a:r>
              <a:rPr lang="en-US" sz="1800" dirty="0">
                <a:latin typeface="Arial"/>
                <a:ea typeface="Arial"/>
                <a:cs typeface="Arial"/>
                <a:sym typeface="Arial"/>
              </a:rPr>
              <a:t>clean</a:t>
            </a:r>
            <a:r>
              <a:rPr lang="en" sz="1800" dirty="0">
                <a:latin typeface="Arial"/>
                <a:ea typeface="Arial"/>
                <a:cs typeface="Arial"/>
                <a:sym typeface="Arial"/>
              </a:rPr>
              <a:t> fashion a</a:t>
            </a:r>
            <a:r>
              <a:rPr lang="en-US" sz="1800" dirty="0" err="1">
                <a:latin typeface="Arial"/>
                <a:ea typeface="Arial"/>
                <a:cs typeface="Arial"/>
                <a:sym typeface="Arial"/>
              </a:rPr>
              <a:t>nd</a:t>
            </a:r>
            <a:r>
              <a:rPr lang="en-US" sz="1800" dirty="0">
                <a:latin typeface="Arial"/>
                <a:ea typeface="Arial"/>
                <a:cs typeface="Arial"/>
                <a:sym typeface="Arial"/>
              </a:rPr>
              <a:t> </a:t>
            </a:r>
            <a:r>
              <a:rPr lang="en" sz="1800" dirty="0">
                <a:latin typeface="Arial"/>
                <a:ea typeface="Arial"/>
                <a:cs typeface="Arial"/>
                <a:sym typeface="Arial"/>
              </a:rPr>
              <a:t>the key parallel computing ideas needed for ML are closely related to those already developed for simulations.</a:t>
            </a:r>
            <a:endParaRPr sz="1800" dirty="0">
              <a:latin typeface="Arial"/>
              <a:ea typeface="Arial"/>
              <a:cs typeface="Arial"/>
              <a:sym typeface="Arial"/>
            </a:endParaRPr>
          </a:p>
        </p:txBody>
      </p:sp>
      <p:sp>
        <p:nvSpPr>
          <p:cNvPr id="219" name="Google Shape;219;p35"/>
          <p:cNvSpPr txBox="1">
            <a:spLocks noGrp="1"/>
          </p:cNvSpPr>
          <p:nvPr>
            <p:ph type="dt" idx="10"/>
          </p:nvPr>
        </p:nvSpPr>
        <p:spPr>
          <a:xfrm>
            <a:off x="7078570" y="4777978"/>
            <a:ext cx="969661"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sz="1100">
                <a:solidFill>
                  <a:srgbClr val="888888"/>
                </a:solidFill>
              </a:rPr>
              <a:t>2/13/2019</a:t>
            </a:r>
            <a:endParaRPr sz="1100">
              <a:solidFill>
                <a:srgbClr val="888888"/>
              </a:solidFill>
            </a:endParaRPr>
          </a:p>
        </p:txBody>
      </p:sp>
      <p:sp>
        <p:nvSpPr>
          <p:cNvPr id="220" name="Google Shape;220;p35"/>
          <p:cNvSpPr txBox="1">
            <a:spLocks noGrp="1"/>
          </p:cNvSpPr>
          <p:nvPr>
            <p:ph type="sldNum" idx="12"/>
          </p:nvPr>
        </p:nvSpPr>
        <p:spPr>
          <a:xfrm>
            <a:off x="8246603" y="4777978"/>
            <a:ext cx="81852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solidFill>
                  <a:srgbClr val="888888"/>
                </a:solidFill>
              </a:rPr>
              <a:t>9</a:t>
            </a:fld>
            <a:endParaRPr sz="1100">
              <a:solidFill>
                <a:srgbClr val="888888"/>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4693</Words>
  <Application>Microsoft Office PowerPoint</Application>
  <PresentationFormat>On-screen Show (16:9)</PresentationFormat>
  <Paragraphs>772</Paragraphs>
  <Slides>64</Slides>
  <Notes>51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Arial</vt:lpstr>
      <vt:lpstr>Bahnschrift</vt:lpstr>
      <vt:lpstr>Calibri</vt:lpstr>
      <vt:lpstr>Courier New</vt:lpstr>
      <vt:lpstr>Montserrat</vt:lpstr>
      <vt:lpstr>Proxima Nova</vt:lpstr>
      <vt:lpstr>Roboto</vt:lpstr>
      <vt:lpstr>Simple Light</vt:lpstr>
      <vt:lpstr>1_Office Theme</vt:lpstr>
      <vt:lpstr>Big Data System Environments</vt:lpstr>
      <vt:lpstr> Overall Global AI and Modeling Supercomputer GAIMSC</vt:lpstr>
      <vt:lpstr>aa</vt:lpstr>
      <vt:lpstr>aa</vt:lpstr>
      <vt:lpstr>Overall Global AI and Modeling Supercomputer GAIMSC Architecture</vt:lpstr>
      <vt:lpstr>Collaborating on the  Global AI and Modeling Supercomputer GAIMSC </vt:lpstr>
      <vt:lpstr>Systems Challenges for GAIMSC</vt:lpstr>
      <vt:lpstr>Integration of Data and Model functions with ML wrappers in GAIMSC</vt:lpstr>
      <vt:lpstr>Implementing the GAIMSC</vt:lpstr>
      <vt:lpstr> Application Requirements</vt:lpstr>
      <vt:lpstr>Distinctive Features of Applications</vt:lpstr>
      <vt:lpstr>Big Data and Simulation Difficulty in Parallelism Size of Synchronization constraints</vt:lpstr>
      <vt:lpstr> Comparing Spark, Flink and MPI</vt:lpstr>
      <vt:lpstr>Machine Learning with MPI, Spark and Flink</vt:lpstr>
      <vt:lpstr>Multidimensional Scaling: 3 Nested Parallel Sections</vt:lpstr>
      <vt:lpstr>PowerPoint Presentation</vt:lpstr>
      <vt:lpstr> Linking Machine Learning and HPC</vt:lpstr>
      <vt:lpstr>MLforHPC and HPCforML</vt:lpstr>
      <vt:lpstr>HPCforML in detail</vt:lpstr>
      <vt:lpstr>MLforHPC in detail</vt:lpstr>
      <vt:lpstr>MLAutotuned HPC. Machine Learning for Parameter Auto-tuning in Molecular Dynamics Simulations: Efficient Dynamics of Ions near Polarizable Nanoparticles</vt:lpstr>
      <vt:lpstr>PowerPoint Presentation</vt:lpstr>
      <vt:lpstr>Results for MLAutotuning</vt:lpstr>
      <vt:lpstr>MLaroundHPC: Machine learning for performance enhancement with Surrogates of molecular dynamics simulations</vt:lpstr>
      <vt:lpstr>PowerPoint Presentation</vt:lpstr>
      <vt:lpstr>Speedup of MLaroundHPC</vt:lpstr>
      <vt:lpstr>MLaroundHPC Architecture:  ML and MD intertwined</vt:lpstr>
      <vt:lpstr>MLAutotuning: Integration Architecture</vt:lpstr>
      <vt:lpstr> Programming Environment for Global AI and Modeling Supercomputer GAIMSC  HPCforML and MLforHPC</vt:lpstr>
      <vt:lpstr>Ways of adding High Performance to  Global AI (and Modeling) Supercomputer</vt:lpstr>
      <vt:lpstr>Integrating HPC and Apache Programming Environments</vt:lpstr>
      <vt:lpstr>Twister2 Highlights I</vt:lpstr>
      <vt:lpstr>Twister2 Highlights II</vt:lpstr>
      <vt:lpstr>Twister2 Highlights III </vt:lpstr>
      <vt:lpstr>Some Choices in Dataflow Systems</vt:lpstr>
      <vt:lpstr>Twister2 Logistics</vt:lpstr>
      <vt:lpstr>Twister2 Team</vt:lpstr>
      <vt:lpstr>Big Data APIs</vt:lpstr>
      <vt:lpstr>GAIMSC Programming Environment Components I</vt:lpstr>
      <vt:lpstr>GAIMSC Programming Environment Components II</vt:lpstr>
      <vt:lpstr>Execution as a Graph for Data Analytics</vt:lpstr>
      <vt:lpstr>HPC APIs</vt:lpstr>
      <vt:lpstr>Data and Model in Big Data and Simulations I</vt:lpstr>
      <vt:lpstr>Data and Model in Big Data and Simulations II</vt:lpstr>
      <vt:lpstr>Twister2 Features by Level of Effort</vt:lpstr>
      <vt:lpstr>Twister2 Implementation by Language</vt:lpstr>
      <vt:lpstr>Runtime Components</vt:lpstr>
      <vt:lpstr>Twister2 APIs in Detail</vt:lpstr>
      <vt:lpstr>Twister2 API Levels</vt:lpstr>
      <vt:lpstr>Runtime Process View</vt:lpstr>
      <vt:lpstr> Features of Twister2:  HPCforML (Harp, SPIDAL) DFW Communication Twister:Net Dataflow in Twister2</vt:lpstr>
      <vt:lpstr>Qiu/Fox Core SPIDAL Parallel HPC Library with Collective Used</vt:lpstr>
      <vt:lpstr>Run time software for Harp</vt:lpstr>
      <vt:lpstr>      Harp v. Spark                   Harp v. Torch            Harp v. MPI </vt:lpstr>
      <vt:lpstr>Twister2 Dataflow Communications</vt:lpstr>
      <vt:lpstr>Twister:Net and Apache Heron and Spark</vt:lpstr>
      <vt:lpstr>Results</vt:lpstr>
      <vt:lpstr>Results</vt:lpstr>
      <vt:lpstr>Results</vt:lpstr>
      <vt:lpstr>Intelligent Dataflow Graph  </vt:lpstr>
      <vt:lpstr>PowerPoint Presentation</vt:lpstr>
      <vt:lpstr>Dataflow at Different Grain sizes</vt:lpstr>
      <vt:lpstr>NiFi Coarse-grain Workflow</vt:lpstr>
      <vt:lpstr>Workflow vs Dataflow: Different grain sizes and different performance trade-offs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Backdrop on Big Data Systems for Twister2 Tutorial</dc:title>
  <cp:lastModifiedBy>Geoffrey Fox</cp:lastModifiedBy>
  <cp:revision>34</cp:revision>
  <dcterms:modified xsi:type="dcterms:W3CDTF">2019-05-06T14:14:53Z</dcterms:modified>
</cp:coreProperties>
</file>