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 id="2147483710" r:id="rId3"/>
    <p:sldMasterId id="2147483738" r:id="rId4"/>
    <p:sldMasterId id="2147483768" r:id="rId5"/>
    <p:sldMasterId id="2147483781" r:id="rId6"/>
    <p:sldMasterId id="2147483801" r:id="rId7"/>
    <p:sldMasterId id="2147483813" r:id="rId8"/>
    <p:sldMasterId id="2147483825" r:id="rId9"/>
    <p:sldMasterId id="2147483838" r:id="rId10"/>
    <p:sldMasterId id="2147483851" r:id="rId11"/>
    <p:sldMasterId id="2147483870" r:id="rId12"/>
    <p:sldMasterId id="2147483908" r:id="rId13"/>
    <p:sldMasterId id="2147483922" r:id="rId14"/>
  </p:sldMasterIdLst>
  <p:notesMasterIdLst>
    <p:notesMasterId r:id="rId52"/>
  </p:notesMasterIdLst>
  <p:sldIdLst>
    <p:sldId id="256" r:id="rId15"/>
    <p:sldId id="583" r:id="rId16"/>
    <p:sldId id="619" r:id="rId17"/>
    <p:sldId id="553" r:id="rId18"/>
    <p:sldId id="620" r:id="rId19"/>
    <p:sldId id="566" r:id="rId20"/>
    <p:sldId id="565" r:id="rId21"/>
    <p:sldId id="639" r:id="rId22"/>
    <p:sldId id="621" r:id="rId23"/>
    <p:sldId id="622" r:id="rId24"/>
    <p:sldId id="623" r:id="rId25"/>
    <p:sldId id="624" r:id="rId26"/>
    <p:sldId id="625" r:id="rId27"/>
    <p:sldId id="627" r:id="rId28"/>
    <p:sldId id="642" r:id="rId29"/>
    <p:sldId id="673" r:id="rId30"/>
    <p:sldId id="657" r:id="rId31"/>
    <p:sldId id="659" r:id="rId32"/>
    <p:sldId id="660" r:id="rId33"/>
    <p:sldId id="661" r:id="rId34"/>
    <p:sldId id="667" r:id="rId35"/>
    <p:sldId id="668" r:id="rId36"/>
    <p:sldId id="669" r:id="rId37"/>
    <p:sldId id="670" r:id="rId38"/>
    <p:sldId id="672" r:id="rId39"/>
    <p:sldId id="666" r:id="rId40"/>
    <p:sldId id="662" r:id="rId41"/>
    <p:sldId id="663" r:id="rId42"/>
    <p:sldId id="664" r:id="rId43"/>
    <p:sldId id="665" r:id="rId44"/>
    <p:sldId id="637" r:id="rId45"/>
    <p:sldId id="591" r:id="rId46"/>
    <p:sldId id="592" r:id="rId47"/>
    <p:sldId id="593" r:id="rId48"/>
    <p:sldId id="594" r:id="rId49"/>
    <p:sldId id="595" r:id="rId50"/>
    <p:sldId id="59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5754" autoAdjust="0"/>
  </p:normalViewPr>
  <p:slideViewPr>
    <p:cSldViewPr>
      <p:cViewPr varScale="1">
        <p:scale>
          <a:sx n="128" d="100"/>
          <a:sy n="128"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70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A7EAB-2799-42F2-BAB9-281FD94E21A4}" type="slidenum">
              <a:rPr lang="en-US">
                <a:solidFill>
                  <a:prstClr val="black"/>
                </a:solidFill>
              </a:rPr>
              <a:pPr/>
              <a:t>10</a:t>
            </a:fld>
            <a:endParaRPr lang="en-US">
              <a:solidFill>
                <a:prstClr val="black"/>
              </a:solidFill>
            </a:endParaRPr>
          </a:p>
        </p:txBody>
      </p:sp>
      <p:sp>
        <p:nvSpPr>
          <p:cNvPr id="2496514" name="Rectangle 2"/>
          <p:cNvSpPr>
            <a:spLocks noGrp="1" noRot="1" noChangeAspect="1" noChangeArrowheads="1" noTextEdit="1"/>
          </p:cNvSpPr>
          <p:nvPr>
            <p:ph type="sldImg"/>
          </p:nvPr>
        </p:nvSpPr>
        <p:spPr>
          <a:ln/>
        </p:spPr>
      </p:sp>
      <p:sp>
        <p:nvSpPr>
          <p:cNvPr id="249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3A51F-6F1A-44E7-9126-B579B2565D29}" type="slidenum">
              <a:rPr lang="en-US">
                <a:solidFill>
                  <a:prstClr val="black"/>
                </a:solidFill>
              </a:rPr>
              <a:pPr/>
              <a:t>11</a:t>
            </a:fld>
            <a:endParaRPr lang="en-US">
              <a:solidFill>
                <a:prstClr val="black"/>
              </a:solidFill>
            </a:endParaRPr>
          </a:p>
        </p:txBody>
      </p:sp>
      <p:sp>
        <p:nvSpPr>
          <p:cNvPr id="2512898" name="Rectangle 2"/>
          <p:cNvSpPr>
            <a:spLocks noGrp="1" noRot="1" noChangeAspect="1" noChangeArrowheads="1" noTextEdit="1"/>
          </p:cNvSpPr>
          <p:nvPr>
            <p:ph type="sldImg"/>
          </p:nvPr>
        </p:nvSpPr>
        <p:spPr>
          <a:ln/>
        </p:spPr>
      </p:sp>
      <p:sp>
        <p:nvSpPr>
          <p:cNvPr id="2512899"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A767AEA-5539-42FD-BE3A-E18C4743CE3C}"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StarGate</a:t>
            </a:r>
            <a:r>
              <a:rPr lang="en-US" baseline="0" dirty="0" smtClean="0"/>
              <a:t> demo at SC09 combined steps 5 and 6, using 10 </a:t>
            </a:r>
            <a:r>
              <a:rPr lang="en-US" baseline="0" dirty="0" err="1" smtClean="0"/>
              <a:t>Gbps</a:t>
            </a:r>
            <a:r>
              <a:rPr lang="en-US" baseline="0" dirty="0" smtClean="0"/>
              <a:t> </a:t>
            </a:r>
            <a:r>
              <a:rPr lang="en-US" baseline="0" dirty="0" err="1" smtClean="0"/>
              <a:t>ESnet</a:t>
            </a:r>
            <a:r>
              <a:rPr lang="en-US" baseline="0" dirty="0" smtClean="0"/>
              <a:t> connection and 10 </a:t>
            </a:r>
            <a:r>
              <a:rPr lang="en-US" baseline="0" dirty="0" err="1" smtClean="0"/>
              <a:t>Gbps</a:t>
            </a:r>
            <a:r>
              <a:rPr lang="en-US" baseline="0" dirty="0" smtClean="0"/>
              <a:t> Dynamic Circuit Network (DCN) – 150 TB was moved from NICS to ANL for rendering on GPU cluster, results were streamed to </a:t>
            </a:r>
            <a:r>
              <a:rPr lang="en-US" baseline="0" dirty="0" err="1" smtClean="0"/>
              <a:t>OptiPortal</a:t>
            </a:r>
            <a:r>
              <a:rPr lang="en-US" baseline="0" dirty="0" smtClean="0"/>
              <a:t> at SC – our network tradeoffs include similar options.</a:t>
            </a:r>
          </a:p>
          <a:p>
            <a:endParaRPr lang="en-US" baseline="0" dirty="0" smtClean="0"/>
          </a:p>
          <a:p>
            <a:r>
              <a:rPr lang="en-US" baseline="0" dirty="0" smtClean="0"/>
              <a:t>The full simulation takes 3 months real time at NICS, moving data to ANL takes 3 nights – moving the data is practical, if it can be made simple and reliable.</a:t>
            </a:r>
          </a:p>
          <a:p>
            <a:r>
              <a:rPr lang="en-US" smtClean="0"/>
              <a:t>http://www.lbl.gov/cs/Archive/news112009.html</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extLst>
      <p:ext uri="{BB962C8B-B14F-4D97-AF65-F5344CB8AC3E}">
        <p14:creationId xmlns:p14="http://schemas.microsoft.com/office/powerpoint/2010/main" val="111624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extLst>
      <p:ext uri="{BB962C8B-B14F-4D97-AF65-F5344CB8AC3E}">
        <p14:creationId xmlns:p14="http://schemas.microsoft.com/office/powerpoint/2010/main" val="128032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E75A1A-6F8B-4F5E-91DB-686FBE50DAC1}" type="slidenum">
              <a:rPr lang="en-US" b="1" smtClean="0">
                <a:solidFill>
                  <a:srgbClr val="000000"/>
                </a:solidFill>
              </a:rPr>
              <a:pPr/>
              <a:t>17</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194BB89-B0FC-4530-8ED7-E3B14D99EF0E}"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8F31A4A-9717-4130-A1B7-DED4054EBE17}"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1A5867-E282-4670-8DDB-32BF3D5B56BF}" type="slidenum">
              <a:rPr lang="en-US" sz="1200">
                <a:solidFill>
                  <a:prstClr val="black"/>
                </a:solidFill>
              </a:rPr>
              <a:pPr eaLnBrk="1" hangingPunct="1"/>
              <a:t>20</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22</a:t>
            </a:fld>
            <a:endParaRPr lang="en-US" b="1" dirty="0">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extLst>
      <p:ext uri="{BB962C8B-B14F-4D97-AF65-F5344CB8AC3E}">
        <p14:creationId xmlns:p14="http://schemas.microsoft.com/office/powerpoint/2010/main" val="365174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3A7F42-F70A-4EE7-8459-85C5AF032293}" type="slidenum">
              <a:rPr lang="en-US" sz="1200">
                <a:solidFill>
                  <a:prstClr val="black"/>
                </a:solidFill>
              </a:rPr>
              <a:pPr eaLnBrk="1" hangingPunct="1"/>
              <a:t>27</a:t>
            </a:fld>
            <a:endParaRPr lang="en-US"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8EB338-559F-4520-9118-EB7AB191DB7F}" type="slidenum">
              <a:rPr lang="en-US" sz="1200">
                <a:solidFill>
                  <a:prstClr val="black"/>
                </a:solidFill>
              </a:rPr>
              <a:pPr eaLnBrk="1" hangingPunct="1"/>
              <a:t>28</a:t>
            </a:fld>
            <a:endParaRPr lang="en-US" sz="1200">
              <a:solidFill>
                <a:prstClr val="black"/>
              </a:solidFill>
            </a:endParaRPr>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3844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category,</a:t>
            </a:r>
            <a:r>
              <a:rPr lang="en-US" baseline="0" dirty="0" smtClean="0"/>
              <a:t> give examples, e.g. Astronomy solon 20 TB night, </a:t>
            </a:r>
          </a:p>
          <a:p>
            <a:r>
              <a:rPr lang="en-US" dirty="0" smtClean="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8978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3DCAA1A-C362-4BF3-A61A-2A85217BB912}" type="slidenum">
              <a:rPr lang="en-US">
                <a:solidFill>
                  <a:prstClr val="black"/>
                </a:solidFill>
              </a:rPr>
              <a:pPr/>
              <a:t>6</a:t>
            </a:fld>
            <a:endParaRPr lang="en-US">
              <a:solidFill>
                <a:prstClr val="black"/>
              </a:solidFill>
            </a:endParaRPr>
          </a:p>
        </p:txBody>
      </p:sp>
      <p:sp>
        <p:nvSpPr>
          <p:cNvPr id="57347"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E6B0939-D785-48BF-A7DF-C5E898742F86}" type="slidenum">
              <a:rPr lang="en-US" sz="1200">
                <a:solidFill>
                  <a:prstClr val="black"/>
                </a:solidFill>
                <a:latin typeface="Times New Roman" pitchFamily="18" charset="0"/>
              </a:rPr>
              <a:pPr algn="r" eaLnBrk="0" fontAlgn="base" hangingPunct="0">
                <a:spcBef>
                  <a:spcPct val="0"/>
                </a:spcBef>
                <a:spcAft>
                  <a:spcPct val="0"/>
                </a:spcAft>
              </a:pPr>
              <a:t>6</a:t>
            </a:fld>
            <a:endParaRPr lang="en-US" sz="1200">
              <a:solidFill>
                <a:prstClr val="black"/>
              </a:solidFill>
              <a:latin typeface="Times New Roman" pitchFamily="18"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88A37D9-66D0-4F15-AD0C-AFF5B2B529C4}" type="slidenum">
              <a:rPr lang="en-US">
                <a:solidFill>
                  <a:prstClr val="black"/>
                </a:solidFill>
              </a:rPr>
              <a:pPr/>
              <a:t>7</a:t>
            </a:fld>
            <a:endParaRPr lang="en-US">
              <a:solidFill>
                <a:prstClr val="black"/>
              </a:solidFill>
            </a:endParaRPr>
          </a:p>
        </p:txBody>
      </p:sp>
      <p:sp>
        <p:nvSpPr>
          <p:cNvPr id="56323"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4DD2618-11A5-46B2-B0D1-BF0E192D878B}" type="slidenum">
              <a:rPr lang="en-US" sz="1200">
                <a:solidFill>
                  <a:prstClr val="black"/>
                </a:solidFill>
                <a:latin typeface="Times New Roman" pitchFamily="18" charset="0"/>
              </a:rPr>
              <a:pPr algn="r" eaLnBrk="0" fontAlgn="base" hangingPunct="0">
                <a:spcBef>
                  <a:spcPct val="0"/>
                </a:spcBef>
                <a:spcAft>
                  <a:spcPct val="0"/>
                </a:spcAft>
              </a:pPr>
              <a:t>7</a:t>
            </a:fld>
            <a:endParaRPr lang="en-US" sz="120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extLst>
      <p:ext uri="{BB962C8B-B14F-4D97-AF65-F5344CB8AC3E}">
        <p14:creationId xmlns:p14="http://schemas.microsoft.com/office/powerpoint/2010/main" val="176991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24E02-0EF6-43D8-8FD0-B9CA8C55491D}" type="slidenum">
              <a:rPr lang="en-US">
                <a:solidFill>
                  <a:prstClr val="black"/>
                </a:solidFill>
              </a:rPr>
              <a:pPr/>
              <a:t>9</a:t>
            </a:fld>
            <a:endParaRPr lang="en-US">
              <a:solidFill>
                <a:prstClr val="black"/>
              </a:solidFill>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1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66E5B5-948A-4988-907E-914267AA59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129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48683F-CD5C-4AF6-B1E0-7263B4EC0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57727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09681E-613E-40C2-91C8-CAFB9E1446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4182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7558FCB-F9E4-46B7-8840-286F4A9A41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771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8"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Arial" pitchFamily="34" charset="0"/>
                  <a:ea typeface="SimSun" charset="0"/>
                  <a:cs typeface="Arial" pitchFamily="34" charset="0"/>
                </a:rPr>
                <a:t>EGI-</a:t>
              </a:r>
              <a:r>
                <a:rPr lang="en-GB" sz="3200" b="1" dirty="0" err="1">
                  <a:solidFill>
                    <a:srgbClr val="FFFFFF"/>
                  </a:solidFill>
                  <a:latin typeface="Arial" pitchFamily="34" charset="0"/>
                  <a:ea typeface="SimSun" charset="0"/>
                  <a:cs typeface="Arial" pitchFamily="34" charset="0"/>
                </a:rPr>
                <a:t>InSPIRE</a:t>
              </a:r>
              <a:endParaRPr lang="en-GB" sz="3200" b="1" dirty="0">
                <a:solidFill>
                  <a:srgbClr val="FFFFFF"/>
                </a:solidFill>
                <a:latin typeface="Arial" pitchFamily="34" charset="0"/>
                <a:ea typeface="SimSun"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pic>
        <p:nvPicPr>
          <p:cNvPr id="16" name="Picture 1"/>
          <p:cNvPicPr>
            <a:picLocks noChangeAspect="1" noChangeArrowheads="1"/>
          </p:cNvPicPr>
          <p:nvPr userDrawn="1"/>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18" name="Group 21"/>
          <p:cNvGrpSpPr>
            <a:grpSpLocks/>
          </p:cNvGrpSpPr>
          <p:nvPr userDrawn="1"/>
        </p:nvGrpSpPr>
        <p:grpSpPr bwMode="auto">
          <a:xfrm>
            <a:off x="0" y="0"/>
            <a:ext cx="9215438" cy="1081088"/>
            <a:chOff x="-1" y="0"/>
            <a:chExt cx="9215439" cy="1081088"/>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20"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sp>
          <p:nvSpPr>
            <p:cNvPr id="23" name="Text Box 12"/>
            <p:cNvSpPr txBox="1">
              <a:spLocks noChangeArrowheads="1"/>
            </p:cNvSpPr>
            <p:nvPr userDrawn="1"/>
          </p:nvSpPr>
          <p:spPr bwMode="auto">
            <a:xfrm>
              <a:off x="6551613" y="503238"/>
              <a:ext cx="2663825" cy="577850"/>
            </a:xfrm>
            <a:prstGeom prst="rect">
              <a:avLst/>
            </a:prstGeom>
            <a:noFill/>
            <a:ln>
              <a:noFill/>
            </a:ln>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fontAlgn="base" hangingPunct="1">
                <a:spcBef>
                  <a:spcPct val="0"/>
                </a:spcBef>
                <a:spcAft>
                  <a:spcPct val="0"/>
                </a:spcAft>
                <a:defRPr/>
              </a:pPr>
              <a:r>
                <a:rPr lang="en-GB" sz="3200" b="1">
                  <a:solidFill>
                    <a:srgbClr val="FFFFFF"/>
                  </a:solidFill>
                  <a:ea typeface="SimSun" pitchFamily="2" charset="-122"/>
                  <a:cs typeface="Arial" pitchFamily="34" charset="0"/>
                </a:rPr>
                <a:t>EGI-InSPIRE</a:t>
              </a:r>
            </a:p>
          </p:txBody>
        </p:sp>
      </p:grpSp>
      <p:pic>
        <p:nvPicPr>
          <p:cNvPr id="24" name="Picture 3"/>
          <p:cNvPicPr>
            <a:picLocks noChangeAspect="1" noChangeArrowheads="1"/>
          </p:cNvPicPr>
          <p:nvPr userDrawn="1"/>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25" name="Picture 4"/>
          <p:cNvPicPr>
            <a:picLocks noChangeAspect="1" noChangeArrowheads="1"/>
          </p:cNvPicPr>
          <p:nvPr userDrawn="1"/>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26"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7"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1/10/2010</a:t>
            </a:r>
            <a:endParaRPr lang="en-US" dirty="0">
              <a:solidFill>
                <a:prstClr val="white"/>
              </a:solidFill>
            </a:endParaRPr>
          </a:p>
        </p:txBody>
      </p:sp>
      <p:sp>
        <p:nvSpPr>
          <p:cNvPr id="29"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30"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76101FC0-D9D0-49EF-9321-3A26CFA30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125512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6" name="Slide Number Placeholder 5"/>
          <p:cNvSpPr>
            <a:spLocks noGrp="1"/>
          </p:cNvSpPr>
          <p:nvPr>
            <p:ph type="sldNum" sz="quarter" idx="12"/>
          </p:nvPr>
        </p:nvSpPr>
        <p:spPr/>
        <p:txBody>
          <a:bodyPr/>
          <a:lstStyle>
            <a:lvl1pPr>
              <a:defRPr/>
            </a:lvl1pPr>
          </a:lstStyle>
          <a:p>
            <a:pPr>
              <a:defRPr/>
            </a:pPr>
            <a:fld id="{B766B822-0537-47F4-AF44-3AAE4040AAE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3671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5" name="Slide Number Placeholder 5"/>
          <p:cNvSpPr>
            <a:spLocks noGrp="1"/>
          </p:cNvSpPr>
          <p:nvPr>
            <p:ph type="sldNum" sz="quarter" idx="12"/>
          </p:nvPr>
        </p:nvSpPr>
        <p:spPr/>
        <p:txBody>
          <a:bodyPr/>
          <a:lstStyle>
            <a:lvl1pPr>
              <a:defRPr/>
            </a:lvl1pPr>
          </a:lstStyle>
          <a:p>
            <a:pPr>
              <a:defRPr/>
            </a:pPr>
            <a:fld id="{D9526476-F840-40C0-8DB5-D37D96D7452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18983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a:solidFill>
                  <a:prstClr val="white"/>
                </a:solidFill>
              </a:rPr>
              <a:t>1/10/2010</a:t>
            </a:r>
            <a:endParaRPr lang="en-GB">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r>
              <a:rPr lang="en-GB">
                <a:solidFill>
                  <a:prstClr val="white"/>
                </a:solidFill>
              </a:rPr>
              <a:t>NSF &amp; EC - Rome 2010</a:t>
            </a:r>
          </a:p>
        </p:txBody>
      </p:sp>
      <p:sp>
        <p:nvSpPr>
          <p:cNvPr id="5" name="Slide Number Placeholder 4"/>
          <p:cNvSpPr>
            <a:spLocks noGrp="1"/>
          </p:cNvSpPr>
          <p:nvPr>
            <p:ph type="sldNum" sz="quarter" idx="12"/>
          </p:nvPr>
        </p:nvSpPr>
        <p:spPr/>
        <p:txBody>
          <a:bodyPr/>
          <a:lstStyle>
            <a:lvl1pPr>
              <a:defRPr/>
            </a:lvl1pPr>
          </a:lstStyle>
          <a:p>
            <a:pPr>
              <a:defRPr/>
            </a:pPr>
            <a:fld id="{977D435D-5BF8-4B6E-B3BC-5C9FD3D93EA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49577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89136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73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50979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76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0925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442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39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177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8616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363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96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4390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BC0EE2-DAF8-4342-9223-ED079340C684}" type="datetimeFigureOut">
              <a:rPr lang="en-US"/>
              <a:pPr>
                <a:defRPr/>
              </a:pPr>
              <a:t>4/21/2011</a:t>
            </a:fld>
            <a:endParaRPr lang="en-US"/>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1021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4993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4958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0754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66796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6654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03979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59554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2410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3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7137AC-B625-4A6C-98F5-309E3787FD9D}" type="datetimeFigureOut">
              <a:rPr lang="en-US"/>
              <a:pPr>
                <a:defRPr/>
              </a:pPr>
              <a:t>4/21/2011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071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17925"/>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2813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93838"/>
            <a:ext cx="4037013" cy="4294187"/>
          </a:xfrm>
        </p:spPr>
        <p:txBody>
          <a:bodyPr/>
          <a:lstStyle/>
          <a:p>
            <a:pPr lvl="0"/>
            <a:endParaRPr lang="en-US" noProof="0"/>
          </a:p>
        </p:txBody>
      </p:sp>
      <p:sp>
        <p:nvSpPr>
          <p:cNvPr id="4" name="Text Placeholder 3"/>
          <p:cNvSpPr>
            <a:spLocks noGrp="1"/>
          </p:cNvSpPr>
          <p:nvPr>
            <p:ph type="body" sz="half" idx="2"/>
          </p:nvPr>
        </p:nvSpPr>
        <p:spPr>
          <a:xfrm>
            <a:off x="4646613" y="1493838"/>
            <a:ext cx="4037012" cy="429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74735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53088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0585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88205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870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36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24674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4742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926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9E328BF-0B24-4E73-AB37-EF8927C02686}" type="datetimeFigureOut">
              <a:rPr lang="en-US"/>
              <a:pPr>
                <a:defRPr/>
              </a:pPr>
              <a:t>4/21/2011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48157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7067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4781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071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17925"/>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69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40DFADD5-0630-440E-9367-A15E1C2942A5}" type="datetimeFigureOut">
              <a:rPr lang="en-US"/>
              <a:pPr>
                <a:defRPr/>
              </a:pPr>
              <a:t>4/21/2011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97F63F9-A379-49F0-85BB-F73D4A259F59}" type="datetimeFigureOut">
              <a:rPr lang="en-US"/>
              <a:pPr>
                <a:defRPr/>
              </a:pPr>
              <a:t>4/21/2011</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7401935-8BA3-4F7F-A87C-FB115F7123E8}" type="datetimeFigureOut">
              <a:rPr lang="en-US"/>
              <a:pPr>
                <a:defRPr/>
              </a:pPr>
              <a:t>4/21/2011</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3463E6F-E911-4387-920C-54D16410E55A}" type="datetimeFigureOut">
              <a:rPr lang="en-US"/>
              <a:pPr>
                <a:defRPr/>
              </a:pPr>
              <a:t>4/21/2011</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350D0C0-A935-49C6-8080-DA73E74AC13C}" type="datetimeFigureOut">
              <a:rPr lang="en-US"/>
              <a:pPr>
                <a:defRPr/>
              </a:pPr>
              <a:t>4/21/2011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677FCBC-8D43-4058-9E16-B041DF0B49AD}" type="datetimeFigureOut">
              <a:rPr lang="en-US"/>
              <a:pPr>
                <a:defRPr/>
              </a:pPr>
              <a:t>4/21/2011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2D9B638-28D1-4392-A6FD-08C0F966463E}" type="datetimeFigureOut">
              <a:rPr lang="en-US"/>
              <a:pPr>
                <a:defRPr/>
              </a:pPr>
              <a:t>4/21/2011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9D969FB-9B78-4FC5-9D2F-4DB9B3E42493}" type="datetimeFigureOut">
              <a:rPr lang="en-US"/>
              <a:pPr>
                <a:defRPr/>
              </a:pPr>
              <a:t>4/21/2011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smtClean="0"/>
            </a:lvl1pPr>
          </a:lstStyle>
          <a:p>
            <a:pPr>
              <a:defRPr/>
            </a:pPr>
            <a:fld id="{765D2C3D-D1D5-42E6-9FE9-72FDC5F73D3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F80EFB8F-595E-496D-B06D-07E4A398C9F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E298A3B6-651E-4483-A963-1B7D1FD06B1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3BB38671-5383-4EDB-92B1-D8B3882238A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AC6544FE-5ED7-4CF7-841D-6FD23E39F6A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CE631168-6EB1-469B-AAB1-B7082FA4E66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E5C96448-8B7C-462E-A414-AC99D60D120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B3F5D209-5A77-47E9-95BE-2C8254772BA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B79001B-63F2-4811-B7FD-B071D7A9238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B11CE7BD-EECC-4BE2-8A7F-C61F87CABB6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43E9337-181C-4694-9487-BE62963F76C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822D686-4602-41F7-A04C-34BBF912C6E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066800"/>
            <a:ext cx="441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2"/>
          <p:cNvSpPr>
            <a:spLocks noGrp="1" noChangeArrowheads="1"/>
          </p:cNvSpPr>
          <p:nvPr>
            <p:ph type="sldNum" sz="quarter" idx="12"/>
          </p:nvPr>
        </p:nvSpPr>
        <p:spPr>
          <a:ln/>
        </p:spPr>
        <p:txBody>
          <a:bodyPr/>
          <a:lstStyle>
            <a:lvl1pPr>
              <a:defRPr/>
            </a:lvl1pPr>
          </a:lstStyle>
          <a:p>
            <a:pPr>
              <a:defRPr/>
            </a:pPr>
            <a:fld id="{C63F4BEF-3367-4670-8B3E-CD44620C909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16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092200"/>
            <a:ext cx="8229600" cy="52832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9"/>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4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2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3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8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57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9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56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6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86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9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0719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4/21/2011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61922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4/21/2011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088066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4/21/2011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7996618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4/21/2011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5171233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4/21/2011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51231487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4/21/2011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4108119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4/21/2011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9137213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84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white"/>
                </a:solidFill>
              </a:rPr>
              <a:t>Jaliya Ekanayake - School of Informatics and Computing</a:t>
            </a:r>
            <a:endParaRPr lang="en-US" dirty="0">
              <a:solidFill>
                <a:prstClr val="white"/>
              </a:solidFill>
            </a:endParaRPr>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solidFill>
                  <a:prstClr val="white"/>
                </a:solidFill>
              </a:rPr>
              <a:pPr/>
              <a:t>‹#›</a:t>
            </a:fld>
            <a:endParaRPr lang="en-US" dirty="0">
              <a:solidFill>
                <a:prstClr val="white"/>
              </a:solidFill>
            </a:endParaRPr>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4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519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62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35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55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43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35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31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8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289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6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61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499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6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6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86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9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39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6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3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480804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82562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3284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06165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46255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51000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2591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05520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46604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39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43332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24248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8F323D-D80A-4F67-ADC7-AB9DEECD47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2090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FE3333-7ECE-4004-8E40-D67A11C5D8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36731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431F3A-7341-43D5-9CC1-5C4D40FAC8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1074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FCC483-A147-4BE1-9D0A-173683C431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80503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BB186-EB1D-4553-B351-EE972C721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190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BC12BDB-E1E8-405A-8D49-9232673C7F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40810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A5815D-5ECF-4628-B005-D591B554D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805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34966F-370C-4260-9CF9-2EC2FD706E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409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image" Target="../media/image14.jpeg"/><Relationship Id="rId5" Type="http://schemas.openxmlformats.org/officeDocument/2006/relationships/theme" Target="../theme/theme11.xml"/><Relationship Id="rId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8.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20.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9.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20.jpe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hyperlink" Target="https://portal.futuregrid.org/" TargetMode="External"/><Relationship Id="rId5" Type="http://schemas.openxmlformats.org/officeDocument/2006/relationships/slideLayout" Target="../slideLayouts/slideLayout55.xml"/><Relationship Id="rId10" Type="http://schemas.openxmlformats.org/officeDocument/2006/relationships/image" Target="../media/image8.png"/><Relationship Id="rId4" Type="http://schemas.openxmlformats.org/officeDocument/2006/relationships/slideLayout" Target="../slideLayouts/slideLayout54.xml"/><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3.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44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44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44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defRPr>
            </a:lvl1pPr>
          </a:lstStyle>
          <a:p>
            <a:pPr fontAlgn="base">
              <a:spcBef>
                <a:spcPct val="0"/>
              </a:spcBef>
              <a:spcAft>
                <a:spcPct val="0"/>
              </a:spcAft>
            </a:pPr>
            <a:endParaRPr lang="en-US" smtClean="0">
              <a:solidFill>
                <a:srgbClr val="000000"/>
              </a:solidFill>
            </a:endParaRPr>
          </a:p>
        </p:txBody>
      </p:sp>
      <p:sp>
        <p:nvSpPr>
          <p:cNvPr id="2494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pPr algn="ctr" fontAlgn="base">
              <a:spcBef>
                <a:spcPct val="0"/>
              </a:spcBef>
              <a:spcAft>
                <a:spcPct val="0"/>
              </a:spcAft>
            </a:pPr>
            <a:endParaRPr lang="en-US" smtClean="0">
              <a:solidFill>
                <a:srgbClr val="000000"/>
              </a:solidFill>
            </a:endParaRPr>
          </a:p>
        </p:txBody>
      </p:sp>
      <p:sp>
        <p:nvSpPr>
          <p:cNvPr id="24944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pPr fontAlgn="base">
              <a:spcBef>
                <a:spcPct val="0"/>
              </a:spcBef>
              <a:spcAft>
                <a:spcPct val="0"/>
              </a:spcAft>
            </a:pPr>
            <a:fld id="{AB81BCF0-48FD-45AE-B65D-662266C541E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275804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 charset="0"/>
        </a:defRPr>
      </a:lvl2pPr>
      <a:lvl3pPr algn="ctr" rtl="0" fontAlgn="base">
        <a:spcBef>
          <a:spcPct val="0"/>
        </a:spcBef>
        <a:spcAft>
          <a:spcPct val="0"/>
        </a:spcAft>
        <a:defRPr sz="4400">
          <a:solidFill>
            <a:schemeClr val="tx2"/>
          </a:solidFill>
          <a:latin typeface="Times" pitchFamily="1" charset="0"/>
        </a:defRPr>
      </a:lvl3pPr>
      <a:lvl4pPr algn="ctr" rtl="0" fontAlgn="base">
        <a:spcBef>
          <a:spcPct val="0"/>
        </a:spcBef>
        <a:spcAft>
          <a:spcPct val="0"/>
        </a:spcAft>
        <a:defRPr sz="4400">
          <a:solidFill>
            <a:schemeClr val="tx2"/>
          </a:solidFill>
          <a:latin typeface="Times" pitchFamily="1" charset="0"/>
        </a:defRPr>
      </a:lvl4pPr>
      <a:lvl5pPr algn="ctr" rtl="0" fontAlgn="base">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7188"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grpSp>
      <p:sp>
        <p:nvSpPr>
          <p:cNvPr id="7172"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1/10/2010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68048CB0-408C-4B2B-83AC-03D46ADC8A1B}" type="slidenum">
              <a:rPr lang="en-US">
                <a:solidFill>
                  <a:prstClr val="white"/>
                </a:solidFill>
              </a:rPr>
              <a:pPr>
                <a:defRPr/>
              </a:pPr>
              <a:t>‹#›</a:t>
            </a:fld>
            <a:endParaRPr lang="en-US" dirty="0">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3"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7184"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Tree>
    <p:extLst>
      <p:ext uri="{BB962C8B-B14F-4D97-AF65-F5344CB8AC3E}">
        <p14:creationId xmlns:p14="http://schemas.microsoft.com/office/powerpoint/2010/main" val="155696351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hf hdr="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2"/>
            <a:r>
              <a:rPr lang="en-US" smtClean="0"/>
              <a:t>Fourth level</a:t>
            </a:r>
          </a:p>
          <a:p>
            <a:pPr lvl="3"/>
            <a:r>
              <a:rPr lang="en-US" smtClean="0"/>
              <a:t>Fifth level</a:t>
            </a:r>
          </a:p>
        </p:txBody>
      </p:sp>
    </p:spTree>
    <p:extLst>
      <p:ext uri="{BB962C8B-B14F-4D97-AF65-F5344CB8AC3E}">
        <p14:creationId xmlns:p14="http://schemas.microsoft.com/office/powerpoint/2010/main" val="1634543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9" descr="content_page_01j_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781675"/>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content_page_01j_to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8"/>
          <p:cNvSpPr>
            <a:spLocks noGrp="1" noChangeArrowheads="1"/>
          </p:cNvSpPr>
          <p:nvPr>
            <p:ph type="body" idx="1"/>
          </p:nvPr>
        </p:nvSpPr>
        <p:spPr bwMode="auto">
          <a:xfrm>
            <a:off x="457200" y="1493838"/>
            <a:ext cx="8229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6106855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9" descr="content_page_01j_botto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781675"/>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content_page_01j_t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8"/>
          <p:cNvSpPr>
            <a:spLocks noGrp="1" noChangeArrowheads="1"/>
          </p:cNvSpPr>
          <p:nvPr>
            <p:ph type="body" idx="1"/>
          </p:nvPr>
        </p:nvSpPr>
        <p:spPr bwMode="auto">
          <a:xfrm>
            <a:off x="457200" y="1493838"/>
            <a:ext cx="8229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677126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F15D185D-804C-4415-953B-BCE67A486A33}" type="datetimeFigureOut">
              <a:rPr lang="en-US"/>
              <a:pPr defTabSz="457200" fontAlgn="base">
                <a:spcBef>
                  <a:spcPct val="0"/>
                </a:spcBef>
                <a:spcAft>
                  <a:spcPct val="0"/>
                </a:spcAft>
                <a:defRPr/>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3075"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endParaRPr lang="en-US">
              <a:solidFill>
                <a:srgbClr val="FFFFFF"/>
              </a:solidFill>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effectLst>
                  <a:outerShdw blurRad="38100" dist="38100" dir="2700000" algn="tl">
                    <a:srgbClr val="000000"/>
                  </a:outerShdw>
                </a:effectLst>
                <a:latin typeface="Verdana" pitchFamily="34" charset="0"/>
              </a:defRPr>
            </a:lvl1pPr>
          </a:lstStyle>
          <a:p>
            <a:pPr algn="ctr" fontAlgn="base">
              <a:spcBef>
                <a:spcPct val="0"/>
              </a:spcBef>
              <a:spcAft>
                <a:spcPct val="0"/>
              </a:spcAft>
              <a:defRPr/>
            </a:pPr>
            <a:endParaRPr lang="en-US">
              <a:solidFill>
                <a:srgbClr val="FFFFFF"/>
              </a:solidFill>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fld id="{2688BCCC-442B-4808-888D-0C3C14EC5DB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079"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p:nvPicPr>
        <p:blipFill>
          <a:blip r:embed="rId5" cstate="print"/>
          <a:stretch>
            <a:fillRect/>
          </a:stretch>
        </p:blipFill>
        <p:spPr>
          <a:xfrm>
            <a:off x="7543802" y="109252"/>
            <a:ext cx="1600199" cy="595345"/>
          </a:xfrm>
          <a:prstGeom prst="rect">
            <a:avLst/>
          </a:prstGeom>
        </p:spPr>
      </p:pic>
      <p:pic>
        <p:nvPicPr>
          <p:cNvPr id="15" name="Picture 14" descr="FS_PPT_Master.jpg"/>
          <p:cNvPicPr>
            <a:picLocks noChangeAspect="1"/>
          </p:cNvPicPr>
          <p:nvPr/>
        </p:nvPicPr>
        <p:blipFill>
          <a:blip r:embed="rId6" cstate="print"/>
          <a:srcRect b="3533"/>
          <a:stretch>
            <a:fillRect/>
          </a:stretch>
        </p:blipFill>
        <p:spPr>
          <a:xfrm>
            <a:off x="8686801" y="783819"/>
            <a:ext cx="457199" cy="409981"/>
          </a:xfrm>
          <a:prstGeom prst="rect">
            <a:avLst/>
          </a:prstGeom>
        </p:spPr>
      </p:pic>
      <p:cxnSp>
        <p:nvCxnSpPr>
          <p:cNvPr id="7" name="Straight Connector 6"/>
          <p:cNvCxnSpPr/>
          <p:nvPr/>
        </p:nvCxnSpPr>
        <p:spPr>
          <a:xfrm>
            <a:off x="0" y="6578600"/>
            <a:ext cx="6934200"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2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12954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p:nvPicPr>
        <p:blipFill>
          <a:blip r:embed="rId7" cstate="print"/>
          <a:stretch>
            <a:fillRect/>
          </a:stretch>
        </p:blipFill>
        <p:spPr>
          <a:xfrm>
            <a:off x="8208996" y="-25399"/>
            <a:ext cx="935004" cy="729996"/>
          </a:xfrm>
          <a:prstGeom prst="rect">
            <a:avLst/>
          </a:prstGeom>
        </p:spPr>
      </p:pic>
      <p:pic>
        <p:nvPicPr>
          <p:cNvPr id="19" name="Picture 18" descr="FS_PPT_Master.jpg"/>
          <p:cNvPicPr>
            <a:picLocks noChangeAspect="1"/>
          </p:cNvPicPr>
          <p:nvPr/>
        </p:nvPicPr>
        <p:blipFill>
          <a:blip r:embed="rId8" cstate="print"/>
          <a:srcRect b="3533"/>
          <a:stretch>
            <a:fillRect/>
          </a:stretch>
        </p:blipFill>
        <p:spPr>
          <a:xfrm>
            <a:off x="7848601" y="-25400"/>
            <a:ext cx="304799" cy="409981"/>
          </a:xfrm>
          <a:prstGeom prst="rect">
            <a:avLst/>
          </a:prstGeom>
        </p:spPr>
      </p:pic>
      <p:sp>
        <p:nvSpPr>
          <p:cNvPr id="9" name="TextBox 8"/>
          <p:cNvSpPr txBox="1"/>
          <p:nvPr/>
        </p:nvSpPr>
        <p:spPr>
          <a:xfrm>
            <a:off x="4419600" y="6514069"/>
            <a:ext cx="4800600" cy="276999"/>
          </a:xfrm>
          <a:prstGeom prst="rect">
            <a:avLst/>
          </a:prstGeom>
          <a:noFill/>
        </p:spPr>
        <p:txBody>
          <a:bodyPr wrap="square" rtlCol="0">
            <a:spAutoFit/>
          </a:bodyPr>
          <a:lstStyle/>
          <a:p>
            <a:pPr defTabSz="457200"/>
            <a:r>
              <a:rPr lang="en-US" sz="1200" i="1" dirty="0" smtClean="0">
                <a:solidFill>
                  <a:prstClr val="black"/>
                </a:solidFill>
                <a:latin typeface="Candara" pitchFamily="34" charset="0"/>
              </a:rPr>
              <a:t>Barga, Gannon: Cloud Computing Presentation, MSR Faculty Summit 2009</a:t>
            </a:r>
            <a:endParaRPr lang="en-US" sz="1200" i="1" dirty="0">
              <a:solidFill>
                <a:prstClr val="black"/>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1" r:id="rId2"/>
    <p:sldLayoutId id="2147483743" r:id="rId3"/>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8772709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9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4/21/2011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241697308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4CC8-CB97-4FFC-B09D-AAAA3F5FEE58}"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2710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715-30A8-46DA-AC9F-68C70606CC3E}" type="datetimeFigureOut">
              <a:rPr lang="en-US" smtClean="0">
                <a:solidFill>
                  <a:prstClr val="black">
                    <a:tint val="75000"/>
                  </a:prstClr>
                </a:solidFill>
              </a:rPr>
              <a:pPr/>
              <a:t>4/21/2011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70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smtClean="0">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smtClean="0">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smtClean="0">
                <a:solidFill>
                  <a:srgbClr val="009999"/>
                </a:solidFill>
              </a:rPr>
              <a:t>Fran Berman</a:t>
            </a:r>
          </a:p>
        </p:txBody>
      </p:sp>
    </p:spTree>
    <p:extLst>
      <p:ext uri="{BB962C8B-B14F-4D97-AF65-F5344CB8AC3E}">
        <p14:creationId xmlns:p14="http://schemas.microsoft.com/office/powerpoint/2010/main" val="287270137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0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9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image" Target="../media/image53.pn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notesSlide" Target="../notesSlides/notesSlide23.xml"/><Relationship Id="rId16" Type="http://schemas.openxmlformats.org/officeDocument/2006/relationships/image" Target="../media/image69.jpeg"/><Relationship Id="rId20" Type="http://schemas.openxmlformats.org/officeDocument/2006/relationships/image" Target="../media/image73.png"/><Relationship Id="rId1" Type="http://schemas.openxmlformats.org/officeDocument/2006/relationships/slideLayout" Target="../slideLayouts/slideLayout40.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png"/><Relationship Id="rId15" Type="http://schemas.openxmlformats.org/officeDocument/2006/relationships/image" Target="../media/image68.jpeg"/><Relationship Id="rId10" Type="http://schemas.openxmlformats.org/officeDocument/2006/relationships/image" Target="../media/image63.jpeg"/><Relationship Id="rId19" Type="http://schemas.openxmlformats.org/officeDocument/2006/relationships/image" Target="../media/image72.jpeg"/><Relationship Id="rId4" Type="http://schemas.openxmlformats.org/officeDocument/2006/relationships/image" Target="../media/image57.wmf"/><Relationship Id="rId9" Type="http://schemas.openxmlformats.org/officeDocument/2006/relationships/image" Target="../media/image62.jpeg"/><Relationship Id="rId14" Type="http://schemas.openxmlformats.org/officeDocument/2006/relationships/image" Target="../media/image67.jpeg"/><Relationship Id="rId22"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44.xml"/><Relationship Id="rId5" Type="http://schemas.openxmlformats.org/officeDocument/2006/relationships/image" Target="../media/image86.jpeg"/><Relationship Id="rId4" Type="http://schemas.openxmlformats.org/officeDocument/2006/relationships/image" Target="../media/image8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3" Type="http://schemas.openxmlformats.org/officeDocument/2006/relationships/hyperlink" Target="http://www.whyville.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research.microsoft.com/en-us/collaboration/fourthparadigm/default.aspx" TargetMode="External"/><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hyperlink" Target="http://techcrunch.com/2010/11/10/twitter-tv/" TargetMode="External"/><Relationship Id="rId5" Type="http://schemas.openxmlformats.org/officeDocument/2006/relationships/hyperlink" Target="http://www.ncbi.nlm.nih.gov/genbank/" TargetMode="External"/><Relationship Id="rId4" Type="http://schemas.openxmlformats.org/officeDocument/2006/relationships/hyperlink" Target="http://www.worldwidewebsize.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i="1" dirty="0" smtClean="0"/>
              <a:t>Cyberinfrastructure and Its </a:t>
            </a:r>
            <a:r>
              <a:rPr lang="en-US" sz="4000" b="1" i="1" dirty="0" smtClean="0"/>
              <a:t>Application</a:t>
            </a:r>
            <a:endParaRPr lang="en-US" sz="4000" dirty="0"/>
          </a:p>
        </p:txBody>
      </p:sp>
      <p:sp>
        <p:nvSpPr>
          <p:cNvPr id="3" name="Subtitle 2"/>
          <p:cNvSpPr>
            <a:spLocks noGrp="1"/>
          </p:cNvSpPr>
          <p:nvPr>
            <p:ph type="subTitle" idx="1"/>
          </p:nvPr>
        </p:nvSpPr>
        <p:spPr>
          <a:xfrm>
            <a:off x="228600" y="1905000"/>
            <a:ext cx="8686800" cy="1066800"/>
          </a:xfrm>
        </p:spPr>
        <p:txBody>
          <a:bodyPr>
            <a:noAutofit/>
          </a:bodyPr>
          <a:lstStyle/>
          <a:p>
            <a:r>
              <a:rPr lang="en-US" sz="2800" b="1" i="1" dirty="0" smtClean="0"/>
              <a:t>University of Arkansas Pine Bluff</a:t>
            </a:r>
            <a:endParaRPr lang="en-US" sz="2800" b="1" i="1" dirty="0"/>
          </a:p>
          <a:p>
            <a:r>
              <a:rPr lang="en-US" sz="2800" b="1" i="1" dirty="0" smtClean="0"/>
              <a:t>Cyberinfrastructure Day</a:t>
            </a:r>
          </a:p>
          <a:p>
            <a:r>
              <a:rPr lang="en-US" sz="2800" b="1" i="1" dirty="0" smtClean="0"/>
              <a:t>April 22 2011</a:t>
            </a:r>
            <a:endParaRPr lang="en-US" sz="2800" b="1" i="1" dirty="0" smtClean="0"/>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8"/>
          <p:cNvSpPr>
            <a:spLocks noGrp="1"/>
          </p:cNvSpPr>
          <p:nvPr>
            <p:ph type="sldNum" sz="quarter" idx="12"/>
          </p:nvPr>
        </p:nvSpPr>
        <p:spPr/>
        <p:txBody>
          <a:bodyPr/>
          <a:lstStyle/>
          <a:p>
            <a:fld id="{22DDB6FC-1EC0-4F28-9FDF-038C035F1A21}" type="slidenum">
              <a:rPr lang="en-US">
                <a:solidFill>
                  <a:srgbClr val="000000"/>
                </a:solidFill>
              </a:rPr>
              <a:pPr/>
              <a:t>10</a:t>
            </a:fld>
            <a:endParaRPr lang="en-US">
              <a:solidFill>
                <a:srgbClr val="000000"/>
              </a:solidFill>
            </a:endParaRPr>
          </a:p>
        </p:txBody>
      </p:sp>
      <p:sp>
        <p:nvSpPr>
          <p:cNvPr id="2495490" name="Rectangle 2"/>
          <p:cNvSpPr>
            <a:spLocks noGrp="1" noChangeArrowheads="1"/>
          </p:cNvSpPr>
          <p:nvPr>
            <p:ph type="title" sz="quarter"/>
          </p:nvPr>
        </p:nvSpPr>
        <p:spPr>
          <a:xfrm>
            <a:off x="533400" y="152400"/>
            <a:ext cx="8153400" cy="914400"/>
          </a:xfrm>
        </p:spPr>
        <p:txBody>
          <a:bodyPr/>
          <a:lstStyle/>
          <a:p>
            <a:r>
              <a:rPr lang="en-US" sz="3600"/>
              <a:t>Virtual Observatory Astronomy Grid</a:t>
            </a:r>
            <a:br>
              <a:rPr lang="en-US" sz="3600"/>
            </a:br>
            <a:r>
              <a:rPr lang="en-US" sz="3600"/>
              <a:t>Integrate Experiments</a:t>
            </a:r>
            <a:endParaRPr lang="en-US"/>
          </a:p>
        </p:txBody>
      </p:sp>
      <p:pic>
        <p:nvPicPr>
          <p:cNvPr id="2495491" name="Picture 3"/>
          <p:cNvPicPr>
            <a:picLocks noGrp="1" noChangeAspect="1" noChangeArrowheads="1"/>
          </p:cNvPicPr>
          <p:nvPr>
            <p:ph sz="quarter" idx="1"/>
          </p:nvPr>
        </p:nvPicPr>
        <p:blipFill>
          <a:blip r:embed="rId3">
            <a:lum bright="-10000" contrast="28000"/>
            <a:extLst>
              <a:ext uri="{28A0092B-C50C-407E-A947-70E740481C1C}">
                <a14:useLocalDpi xmlns:a14="http://schemas.microsoft.com/office/drawing/2010/main" val="0"/>
              </a:ext>
            </a:extLst>
          </a:blip>
          <a:srcRect/>
          <a:stretch>
            <a:fillRect/>
          </a:stretch>
        </p:blipFill>
        <p:spPr>
          <a:xfrm>
            <a:off x="381000" y="1227138"/>
            <a:ext cx="2743200" cy="2735262"/>
          </a:xfrm>
        </p:spPr>
      </p:pic>
      <p:pic>
        <p:nvPicPr>
          <p:cNvPr id="2495492" name="Picture 4"/>
          <p:cNvPicPr>
            <a:picLocks noGrp="1" noChangeAspect="1" noChangeArrowheads="1"/>
          </p:cNvPicPr>
          <p:nvPr>
            <p:ph sz="quarter" idx="2"/>
          </p:nvPr>
        </p:nvPicPr>
        <p:blipFill>
          <a:blip r:embed="rId4">
            <a:lum bright="-10000" contrast="28000"/>
            <a:extLst>
              <a:ext uri="{28A0092B-C50C-407E-A947-70E740481C1C}">
                <a14:useLocalDpi xmlns:a14="http://schemas.microsoft.com/office/drawing/2010/main" val="0"/>
              </a:ext>
            </a:extLst>
          </a:blip>
          <a:srcRect/>
          <a:stretch>
            <a:fillRect/>
          </a:stretch>
        </p:blipFill>
        <p:spPr>
          <a:xfrm>
            <a:off x="3200400" y="1247775"/>
            <a:ext cx="2895600" cy="2714625"/>
          </a:xfrm>
        </p:spPr>
      </p:pic>
      <p:pic>
        <p:nvPicPr>
          <p:cNvPr id="2495493" name="Picture 5"/>
          <p:cNvPicPr>
            <a:picLocks noGrp="1" noChangeAspect="1" noChangeArrowheads="1"/>
          </p:cNvPicPr>
          <p:nvPr>
            <p:ph sz="quarter" idx="3"/>
          </p:nvPr>
        </p:nvPicPr>
        <p:blipFill>
          <a:blip r:embed="rId5">
            <a:lum bright="-20000" contrast="10000"/>
            <a:extLst>
              <a:ext uri="{28A0092B-C50C-407E-A947-70E740481C1C}">
                <a14:useLocalDpi xmlns:a14="http://schemas.microsoft.com/office/drawing/2010/main" val="0"/>
              </a:ext>
            </a:extLst>
          </a:blip>
          <a:srcRect/>
          <a:stretch>
            <a:fillRect/>
          </a:stretch>
        </p:blipFill>
        <p:spPr>
          <a:xfrm>
            <a:off x="6172200" y="1219200"/>
            <a:ext cx="2725738" cy="2743200"/>
          </a:xfrm>
        </p:spPr>
      </p:pic>
      <p:sp>
        <p:nvSpPr>
          <p:cNvPr id="2495494" name="Text Box 6"/>
          <p:cNvSpPr txBox="1">
            <a:spLocks noChangeArrowheads="1"/>
          </p:cNvSpPr>
          <p:nvPr/>
        </p:nvSpPr>
        <p:spPr bwMode="auto">
          <a:xfrm>
            <a:off x="1295400" y="1219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Radio</a:t>
            </a:r>
          </a:p>
        </p:txBody>
      </p:sp>
      <p:sp>
        <p:nvSpPr>
          <p:cNvPr id="2495495" name="Text Box 7"/>
          <p:cNvSpPr txBox="1">
            <a:spLocks noChangeArrowheads="1"/>
          </p:cNvSpPr>
          <p:nvPr/>
        </p:nvSpPr>
        <p:spPr bwMode="auto">
          <a:xfrm>
            <a:off x="3733800" y="12192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Far-Infrared</a:t>
            </a:r>
          </a:p>
        </p:txBody>
      </p:sp>
      <p:sp>
        <p:nvSpPr>
          <p:cNvPr id="2495496" name="Text Box 8"/>
          <p:cNvSpPr txBox="1">
            <a:spLocks noChangeArrowheads="1"/>
          </p:cNvSpPr>
          <p:nvPr/>
        </p:nvSpPr>
        <p:spPr bwMode="auto">
          <a:xfrm>
            <a:off x="7010400" y="12192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Visible</a:t>
            </a:r>
          </a:p>
        </p:txBody>
      </p:sp>
      <p:pic>
        <p:nvPicPr>
          <p:cNvPr id="249549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038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498" name="Text Box 10"/>
          <p:cNvSpPr txBox="1">
            <a:spLocks noChangeArrowheads="1"/>
          </p:cNvSpPr>
          <p:nvPr/>
        </p:nvSpPr>
        <p:spPr bwMode="auto">
          <a:xfrm>
            <a:off x="415925" y="6348413"/>
            <a:ext cx="19399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Visible + X-ray</a:t>
            </a:r>
          </a:p>
        </p:txBody>
      </p:sp>
      <p:pic>
        <p:nvPicPr>
          <p:cNvPr id="249549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46538"/>
            <a:ext cx="5638800"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500" name="Text Box 12"/>
          <p:cNvSpPr txBox="1">
            <a:spLocks noChangeArrowheads="1"/>
          </p:cNvSpPr>
          <p:nvPr/>
        </p:nvSpPr>
        <p:spPr bwMode="auto">
          <a:xfrm>
            <a:off x="4727575" y="4038600"/>
            <a:ext cx="1292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Dust Map</a:t>
            </a:r>
          </a:p>
        </p:txBody>
      </p:sp>
      <p:sp>
        <p:nvSpPr>
          <p:cNvPr id="2495501" name="Text Box 13"/>
          <p:cNvSpPr txBox="1">
            <a:spLocks noChangeArrowheads="1"/>
          </p:cNvSpPr>
          <p:nvPr/>
        </p:nvSpPr>
        <p:spPr bwMode="auto">
          <a:xfrm>
            <a:off x="6405563" y="6354763"/>
            <a:ext cx="25098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Galaxy Density Map</a:t>
            </a:r>
          </a:p>
        </p:txBody>
      </p:sp>
    </p:spTree>
    <p:extLst>
      <p:ext uri="{BB962C8B-B14F-4D97-AF65-F5344CB8AC3E}">
        <p14:creationId xmlns:p14="http://schemas.microsoft.com/office/powerpoint/2010/main" val="118726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fld id="{5E4FD3F6-BD98-4413-9F3F-AB42BA0F4871}" type="slidenum">
              <a:rPr lang="en-US">
                <a:solidFill>
                  <a:srgbClr val="000000"/>
                </a:solidFill>
              </a:rPr>
              <a:pPr/>
              <a:t>11</a:t>
            </a:fld>
            <a:endParaRPr lang="en-US">
              <a:solidFill>
                <a:srgbClr val="000000"/>
              </a:solidFill>
            </a:endParaRPr>
          </a:p>
        </p:txBody>
      </p:sp>
      <p:sp>
        <p:nvSpPr>
          <p:cNvPr id="2511874" name="Rectangle 2"/>
          <p:cNvSpPr>
            <a:spLocks noGrp="1" noChangeArrowheads="1"/>
          </p:cNvSpPr>
          <p:nvPr>
            <p:ph type="title"/>
          </p:nvPr>
        </p:nvSpPr>
        <p:spPr>
          <a:xfrm>
            <a:off x="0" y="260350"/>
            <a:ext cx="9144000" cy="792163"/>
          </a:xfrm>
        </p:spPr>
        <p:txBody>
          <a:bodyPr/>
          <a:lstStyle/>
          <a:p>
            <a:r>
              <a:rPr lang="en-GB" sz="4000"/>
              <a:t> </a:t>
            </a:r>
            <a:r>
              <a:rPr lang="en-GB" sz="4000" b="1">
                <a:solidFill>
                  <a:srgbClr val="000099"/>
                </a:solidFill>
              </a:rPr>
              <a:t>Particle Physics at the CERN LHC</a:t>
            </a:r>
          </a:p>
        </p:txBody>
      </p:sp>
      <p:pic>
        <p:nvPicPr>
          <p:cNvPr id="25118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2341562" cy="2971800"/>
          </a:xfrm>
          <a:prstGeom prst="rect">
            <a:avLst/>
          </a:prstGeom>
          <a:noFill/>
          <a:extLst>
            <a:ext uri="{909E8E84-426E-40DD-AFC4-6F175D3DCCD1}">
              <a14:hiddenFill xmlns:a14="http://schemas.microsoft.com/office/drawing/2010/main">
                <a:solidFill>
                  <a:srgbClr val="FFFFFF"/>
                </a:solidFill>
              </a14:hiddenFill>
            </a:ext>
          </a:extLst>
        </p:spPr>
      </p:pic>
      <p:sp>
        <p:nvSpPr>
          <p:cNvPr id="2511876" name="Rectangle 4"/>
          <p:cNvSpPr>
            <a:spLocks noChangeArrowheads="1"/>
          </p:cNvSpPr>
          <p:nvPr/>
        </p:nvSpPr>
        <p:spPr bwMode="auto">
          <a:xfrm>
            <a:off x="663575" y="4508500"/>
            <a:ext cx="2971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solidFill>
                  <a:srgbClr val="000099"/>
                </a:solidFill>
                <a:cs typeface="Times New Roman" pitchFamily="18" charset="0"/>
              </a:rPr>
              <a:t>UA1 at CERN 1981-1989</a:t>
            </a:r>
          </a:p>
          <a:p>
            <a:pPr eaLnBrk="0" hangingPunct="0"/>
            <a:r>
              <a:rPr lang="en-GB">
                <a:solidFill>
                  <a:srgbClr val="000099"/>
                </a:solidFill>
                <a:cs typeface="Times New Roman" pitchFamily="18" charset="0"/>
              </a:rPr>
              <a:t>"hermetic detector"	</a:t>
            </a:r>
          </a:p>
        </p:txBody>
      </p:sp>
      <p:pic>
        <p:nvPicPr>
          <p:cNvPr id="25118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412875"/>
            <a:ext cx="3505200" cy="2479675"/>
          </a:xfrm>
          <a:prstGeom prst="rect">
            <a:avLst/>
          </a:prstGeom>
          <a:noFill/>
          <a:extLst>
            <a:ext uri="{909E8E84-426E-40DD-AFC4-6F175D3DCCD1}">
              <a14:hiddenFill xmlns:a14="http://schemas.microsoft.com/office/drawing/2010/main">
                <a:solidFill>
                  <a:srgbClr val="FFFFFF"/>
                </a:solidFill>
              </a14:hiddenFill>
            </a:ext>
          </a:extLst>
        </p:spPr>
      </p:pic>
      <p:sp>
        <p:nvSpPr>
          <p:cNvPr id="2511878" name="Rectangle 6"/>
          <p:cNvSpPr>
            <a:spLocks noChangeArrowheads="1"/>
          </p:cNvSpPr>
          <p:nvPr/>
        </p:nvSpPr>
        <p:spPr bwMode="auto">
          <a:xfrm>
            <a:off x="5148263" y="4221163"/>
            <a:ext cx="2562225" cy="59055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solidFill>
                  <a:srgbClr val="000099"/>
                </a:solidFill>
                <a:cs typeface="Times New Roman" pitchFamily="18" charset="0"/>
              </a:rPr>
              <a:t>ATLAS at LHC, 2006-2020</a:t>
            </a:r>
          </a:p>
          <a:p>
            <a:pPr eaLnBrk="0" hangingPunct="0"/>
            <a:r>
              <a:rPr lang="en-GB">
                <a:solidFill>
                  <a:srgbClr val="000099"/>
                </a:solidFill>
                <a:cs typeface="Times New Roman" pitchFamily="18" charset="0"/>
              </a:rPr>
              <a:t>150</a:t>
            </a:r>
            <a:r>
              <a:rPr lang="en-GB" baseline="-8000">
                <a:solidFill>
                  <a:srgbClr val="000099"/>
                </a:solidFill>
                <a:cs typeface="Times New Roman" pitchFamily="18" charset="0"/>
              </a:rPr>
              <a:t>*</a:t>
            </a:r>
            <a:r>
              <a:rPr lang="en-GB">
                <a:solidFill>
                  <a:srgbClr val="000099"/>
                </a:solidFill>
                <a:cs typeface="Times New Roman" pitchFamily="18" charset="0"/>
              </a:rPr>
              <a:t>10</a:t>
            </a:r>
            <a:r>
              <a:rPr lang="en-GB" baseline="30000">
                <a:solidFill>
                  <a:srgbClr val="000099"/>
                </a:solidFill>
                <a:cs typeface="Times New Roman" pitchFamily="18" charset="0"/>
              </a:rPr>
              <a:t>6</a:t>
            </a:r>
            <a:r>
              <a:rPr lang="en-GB">
                <a:solidFill>
                  <a:srgbClr val="000099"/>
                </a:solidFill>
                <a:cs typeface="Times New Roman" pitchFamily="18" charset="0"/>
              </a:rPr>
              <a:t> sensors</a:t>
            </a:r>
          </a:p>
        </p:txBody>
      </p:sp>
      <p:sp>
        <p:nvSpPr>
          <p:cNvPr id="2511879" name="Text Box 7"/>
          <p:cNvSpPr txBox="1">
            <a:spLocks noChangeArrowheads="1"/>
          </p:cNvSpPr>
          <p:nvPr/>
        </p:nvSpPr>
        <p:spPr bwMode="auto">
          <a:xfrm>
            <a:off x="1476375" y="5564188"/>
            <a:ext cx="619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2400">
              <a:solidFill>
                <a:srgbClr val="000000"/>
              </a:solidFill>
              <a:cs typeface="Times New Roman" pitchFamily="18" charset="0"/>
            </a:endParaRPr>
          </a:p>
        </p:txBody>
      </p:sp>
      <p:sp>
        <p:nvSpPr>
          <p:cNvPr id="2511880" name="Text Box 8"/>
          <p:cNvSpPr txBox="1">
            <a:spLocks noChangeArrowheads="1"/>
          </p:cNvSpPr>
          <p:nvPr/>
        </p:nvSpPr>
        <p:spPr bwMode="auto">
          <a:xfrm>
            <a:off x="684213" y="5373688"/>
            <a:ext cx="79914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Font typeface="Wingdings" pitchFamily="2" charset="2"/>
              <a:buNone/>
            </a:pPr>
            <a:r>
              <a:rPr lang="en-GB" sz="2800">
                <a:solidFill>
                  <a:srgbClr val="FF0000"/>
                </a:solidFill>
                <a:latin typeface="Arial" pitchFamily="34" charset="0"/>
                <a:cs typeface="Times New Roman" pitchFamily="18" charset="0"/>
              </a:rPr>
              <a:t>LHC experimental collaborations (e.g. ATLAS) typically involve over 100 institutes and over 1000 physicists world wide</a:t>
            </a:r>
          </a:p>
        </p:txBody>
      </p:sp>
    </p:spTree>
    <p:extLst>
      <p:ext uri="{BB962C8B-B14F-4D97-AF65-F5344CB8AC3E}">
        <p14:creationId xmlns:p14="http://schemas.microsoft.com/office/powerpoint/2010/main" val="26884969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trans.png"/>
          <p:cNvPicPr>
            <a:picLocks noChangeAspect="1"/>
          </p:cNvPicPr>
          <p:nvPr/>
        </p:nvPicPr>
        <p:blipFill>
          <a:blip r:embed="rId3" cstate="print"/>
          <a:srcRect t="18231" b="1567"/>
          <a:stretch>
            <a:fillRect/>
          </a:stretch>
        </p:blipFill>
        <p:spPr bwMode="auto">
          <a:xfrm>
            <a:off x="0" y="1046163"/>
            <a:ext cx="9144000" cy="5283200"/>
          </a:xfrm>
          <a:prstGeom prst="rect">
            <a:avLst/>
          </a:prstGeom>
          <a:noFill/>
          <a:ln w="9525">
            <a:noFill/>
            <a:miter lim="800000"/>
            <a:headEnd/>
            <a:tailEnd/>
          </a:ln>
        </p:spPr>
      </p:pic>
      <p:sp>
        <p:nvSpPr>
          <p:cNvPr id="29698" name="Title 5"/>
          <p:cNvSpPr>
            <a:spLocks noGrp="1"/>
          </p:cNvSpPr>
          <p:nvPr>
            <p:ph type="title"/>
          </p:nvPr>
        </p:nvSpPr>
        <p:spPr>
          <a:xfrm>
            <a:off x="1876425" y="115888"/>
            <a:ext cx="7345363" cy="865187"/>
          </a:xfrm>
        </p:spPr>
        <p:txBody>
          <a:bodyPr/>
          <a:lstStyle/>
          <a:p>
            <a:r>
              <a:rPr lang="en-GB" sz="4000" smtClean="0">
                <a:latin typeface="Arial" charset="0"/>
                <a:cs typeface="Arial" charset="0"/>
              </a:rPr>
              <a:t>European Grid Infrastructure</a:t>
            </a:r>
          </a:p>
        </p:txBody>
      </p:sp>
      <p:sp>
        <p:nvSpPr>
          <p:cNvPr id="2" name="Content Placeholder 6"/>
          <p:cNvSpPr>
            <a:spLocks noGrp="1"/>
          </p:cNvSpPr>
          <p:nvPr>
            <p:ph idx="1"/>
          </p:nvPr>
        </p:nvSpPr>
        <p:spPr>
          <a:xfrm>
            <a:off x="250825" y="1135063"/>
            <a:ext cx="8075613" cy="4525962"/>
          </a:xfrm>
        </p:spPr>
        <p:txBody>
          <a:bodyPr/>
          <a:lstStyle/>
          <a:p>
            <a:pPr marL="0" indent="0">
              <a:buFont typeface="Arial" pitchFamily="34" charset="0"/>
              <a:buNone/>
              <a:defRPr/>
            </a:pPr>
            <a:r>
              <a:rPr lang="en-GB" sz="1800" dirty="0" smtClean="0">
                <a:solidFill>
                  <a:schemeClr val="bg1"/>
                </a:solidFill>
              </a:rPr>
              <a:t>Status April 2010 (yearly increase)</a:t>
            </a:r>
          </a:p>
          <a:p>
            <a:pPr>
              <a:buFont typeface="Arial" pitchFamily="34" charset="0"/>
              <a:buChar char="•"/>
              <a:defRPr/>
            </a:pPr>
            <a:r>
              <a:rPr lang="en-GB" sz="1800" dirty="0" smtClean="0">
                <a:solidFill>
                  <a:schemeClr val="bg1"/>
                </a:solidFill>
              </a:rPr>
              <a:t>10000 users: +5%</a:t>
            </a:r>
          </a:p>
          <a:p>
            <a:pPr>
              <a:buFont typeface="Arial" pitchFamily="34" charset="0"/>
              <a:buChar char="•"/>
              <a:defRPr/>
            </a:pPr>
            <a:r>
              <a:rPr lang="en-GB" sz="1800" dirty="0" smtClean="0">
                <a:solidFill>
                  <a:schemeClr val="bg1"/>
                </a:solidFill>
              </a:rPr>
              <a:t>243020  LCPUs (cores): +75%</a:t>
            </a:r>
          </a:p>
          <a:p>
            <a:pPr>
              <a:buFont typeface="Arial" pitchFamily="34" charset="0"/>
              <a:buChar char="•"/>
              <a:defRPr/>
            </a:pPr>
            <a:r>
              <a:rPr lang="en-GB" sz="1800" dirty="0" smtClean="0">
                <a:solidFill>
                  <a:schemeClr val="bg1"/>
                </a:solidFill>
              </a:rPr>
              <a:t>40PB disk: +60%</a:t>
            </a:r>
          </a:p>
          <a:p>
            <a:pPr>
              <a:buFont typeface="Arial" pitchFamily="34" charset="0"/>
              <a:buChar char="•"/>
              <a:defRPr/>
            </a:pPr>
            <a:r>
              <a:rPr lang="en-GB" sz="1800" dirty="0" smtClean="0">
                <a:solidFill>
                  <a:schemeClr val="bg1"/>
                </a:solidFill>
              </a:rPr>
              <a:t>61PB tape: +56%</a:t>
            </a:r>
          </a:p>
          <a:p>
            <a:pPr>
              <a:buFont typeface="Arial" pitchFamily="34" charset="0"/>
              <a:buChar char="•"/>
              <a:defRPr/>
            </a:pPr>
            <a:r>
              <a:rPr lang="en-GB" sz="1800" dirty="0" smtClean="0">
                <a:solidFill>
                  <a:schemeClr val="bg1"/>
                </a:solidFill>
              </a:rPr>
              <a:t>15 million jobs/month: +10%</a:t>
            </a:r>
          </a:p>
          <a:p>
            <a:pPr>
              <a:buFont typeface="Arial" pitchFamily="34" charset="0"/>
              <a:buChar char="•"/>
              <a:defRPr/>
            </a:pPr>
            <a:r>
              <a:rPr lang="en-GB" sz="1800" dirty="0" smtClean="0">
                <a:solidFill>
                  <a:schemeClr val="bg1"/>
                </a:solidFill>
              </a:rPr>
              <a:t>317 sites: +18%</a:t>
            </a:r>
          </a:p>
          <a:p>
            <a:pPr>
              <a:buFont typeface="Arial" pitchFamily="34" charset="0"/>
              <a:buChar char="•"/>
              <a:defRPr/>
            </a:pPr>
            <a:r>
              <a:rPr lang="en-GB" sz="1800" dirty="0" smtClean="0">
                <a:solidFill>
                  <a:schemeClr val="bg1"/>
                </a:solidFill>
              </a:rPr>
              <a:t>52 countries: +8%</a:t>
            </a:r>
          </a:p>
          <a:p>
            <a:pPr>
              <a:buFont typeface="Arial" pitchFamily="34" charset="0"/>
              <a:buChar char="•"/>
              <a:defRPr/>
            </a:pPr>
            <a:r>
              <a:rPr lang="en-GB" sz="1800" dirty="0" smtClean="0">
                <a:solidFill>
                  <a:schemeClr val="bg1"/>
                </a:solidFill>
              </a:rPr>
              <a:t>175 VOs: +8%</a:t>
            </a:r>
          </a:p>
          <a:p>
            <a:pPr>
              <a:buFont typeface="Arial" pitchFamily="34" charset="0"/>
              <a:buChar char="•"/>
              <a:defRPr/>
            </a:pPr>
            <a:r>
              <a:rPr lang="en-GB" sz="1800" dirty="0" smtClean="0">
                <a:solidFill>
                  <a:schemeClr val="bg1"/>
                </a:solidFill>
              </a:rPr>
              <a:t>29 active VOs: </a:t>
            </a:r>
            <a:r>
              <a:rPr lang="en-GB" sz="1800" dirty="0" smtClean="0">
                <a:solidFill>
                  <a:schemeClr val="bg1"/>
                </a:solidFill>
                <a:sym typeface="Wingdings" pitchFamily="2" charset="2"/>
              </a:rPr>
              <a:t>+32%</a:t>
            </a:r>
            <a:endParaRPr lang="en-GB" sz="1800" dirty="0" smtClean="0">
              <a:solidFill>
                <a:schemeClr val="bg1"/>
              </a:solidFill>
            </a:endParaRPr>
          </a:p>
        </p:txBody>
      </p:sp>
      <p:sp>
        <p:nvSpPr>
          <p:cNvPr id="2970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19970FA-B77A-41E7-A3A1-E23D237FF2F6}" type="slidenum">
              <a:rPr lang="en-GB">
                <a:solidFill>
                  <a:prstClr val="white"/>
                </a:solidFill>
                <a:latin typeface="Arial" charset="0"/>
                <a:cs typeface="Arial" charset="0"/>
              </a:rPr>
              <a:pPr eaLnBrk="0" fontAlgn="base" hangingPunct="0">
                <a:spcBef>
                  <a:spcPct val="0"/>
                </a:spcBef>
                <a:spcAft>
                  <a:spcPct val="0"/>
                </a:spcAft>
              </a:pPr>
              <a:t>12</a:t>
            </a:fld>
            <a:endParaRPr lang="en-GB">
              <a:solidFill>
                <a:prstClr val="white"/>
              </a:solidFill>
              <a:latin typeface="Arial" charset="0"/>
              <a:cs typeface="Arial" charset="0"/>
            </a:endParaRPr>
          </a:p>
        </p:txBody>
      </p:sp>
      <p:sp>
        <p:nvSpPr>
          <p:cNvPr id="29701" name="Date Placeholder 5"/>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prstClr val="white"/>
                </a:solidFill>
                <a:latin typeface="Arial" charset="0"/>
                <a:cs typeface="Arial" charset="0"/>
              </a:rPr>
              <a:t>1/10/2010</a:t>
            </a:r>
          </a:p>
        </p:txBody>
      </p:sp>
      <p:sp>
        <p:nvSpPr>
          <p:cNvPr id="29702"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prstClr val="white"/>
                </a:solidFill>
                <a:latin typeface="Arial" charset="0"/>
                <a:cs typeface="Arial" charset="0"/>
              </a:rPr>
              <a:t>NSF &amp; EC - Rome 2010</a:t>
            </a:r>
          </a:p>
        </p:txBody>
      </p:sp>
    </p:spTree>
    <p:extLst>
      <p:ext uri="{BB962C8B-B14F-4D97-AF65-F5344CB8AC3E}">
        <p14:creationId xmlns:p14="http://schemas.microsoft.com/office/powerpoint/2010/main" val="3203436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2426"/>
            <a:ext cx="8839200" cy="535476"/>
          </a:xfrm>
        </p:spPr>
        <p:txBody>
          <a:bodyPr>
            <a:normAutofit fontScale="90000"/>
          </a:bodyPr>
          <a:lstStyle/>
          <a:p>
            <a:r>
              <a:rPr lang="en-US" sz="3200" dirty="0" smtClean="0"/>
              <a:t>TeraGrid Example: Astrophysics</a:t>
            </a:r>
            <a:endParaRPr lang="en-US" sz="3200" dirty="0"/>
          </a:p>
        </p:txBody>
      </p:sp>
      <p:sp>
        <p:nvSpPr>
          <p:cNvPr id="3" name="Content Placeholder 2"/>
          <p:cNvSpPr>
            <a:spLocks noGrp="1"/>
          </p:cNvSpPr>
          <p:nvPr>
            <p:ph sz="half" idx="1"/>
          </p:nvPr>
        </p:nvSpPr>
        <p:spPr>
          <a:xfrm>
            <a:off x="0" y="1143000"/>
            <a:ext cx="5486400" cy="2431297"/>
          </a:xfrm>
        </p:spPr>
        <p:txBody>
          <a:bodyPr>
            <a:noAutofit/>
          </a:bodyPr>
          <a:lstStyle/>
          <a:p>
            <a:r>
              <a:rPr lang="en-US" sz="2400" b="0" dirty="0" smtClean="0"/>
              <a:t>Science: MHD and star formation; cosmology at galactic scales (6-1500 </a:t>
            </a:r>
            <a:r>
              <a:rPr lang="en-US" sz="2400" b="0" dirty="0" err="1" smtClean="0"/>
              <a:t>Mpc</a:t>
            </a:r>
            <a:r>
              <a:rPr lang="en-US" sz="2400" b="0" dirty="0" smtClean="0"/>
              <a:t>) with various components: star formation, radiation diffusion, dark matter</a:t>
            </a:r>
          </a:p>
          <a:p>
            <a:r>
              <a:rPr lang="en-US" sz="2400" b="0" dirty="0" smtClean="0"/>
              <a:t>Application: </a:t>
            </a:r>
            <a:r>
              <a:rPr lang="en-US" sz="2400" b="0" dirty="0" err="1" smtClean="0"/>
              <a:t>Enzo</a:t>
            </a:r>
            <a:r>
              <a:rPr lang="en-US" sz="2400" b="0" dirty="0" smtClean="0"/>
              <a:t> (loosely similar to: GASOLINE, etc.)</a:t>
            </a:r>
          </a:p>
          <a:p>
            <a:r>
              <a:rPr lang="en-US" sz="2400" b="0" dirty="0" smtClean="0"/>
              <a:t>Science Users: Norman, </a:t>
            </a:r>
            <a:r>
              <a:rPr lang="en-US" sz="2400" b="0" dirty="0" err="1" smtClean="0"/>
              <a:t>Kritsuk</a:t>
            </a:r>
            <a:r>
              <a:rPr lang="en-US" sz="2400" b="0" dirty="0" smtClean="0"/>
              <a:t> (UCSD), </a:t>
            </a:r>
            <a:r>
              <a:rPr lang="en-US" sz="2400" b="0" dirty="0" err="1" smtClean="0"/>
              <a:t>Cen</a:t>
            </a:r>
            <a:r>
              <a:rPr lang="en-US" sz="2400" b="0" dirty="0" smtClean="0"/>
              <a:t>, </a:t>
            </a:r>
            <a:r>
              <a:rPr lang="en-US" sz="2400" b="0" dirty="0" err="1" smtClean="0"/>
              <a:t>Ostriker</a:t>
            </a:r>
            <a:r>
              <a:rPr lang="en-US" sz="2400" b="0" dirty="0" smtClean="0"/>
              <a:t>, Wise (Princeton),  Abel (Stanford), Burns (Colorado), Bryan (Columbia), O’Shea (Michigan State), Kentucky, Germany, UK, Denmark, etc.</a:t>
            </a:r>
          </a:p>
        </p:txBody>
      </p:sp>
      <p:pic>
        <p:nvPicPr>
          <p:cNvPr id="6" name="P 24"/>
          <p:cNvPicPr>
            <a:picLocks noChangeAspect="1"/>
          </p:cNvPicPr>
          <p:nvPr/>
        </p:nvPicPr>
        <p:blipFill>
          <a:blip r:embed="rId3" cstate="print"/>
          <a:srcRect l="16320" t="4356" r="16320"/>
          <a:stretch>
            <a:fillRect/>
          </a:stretch>
        </p:blipFill>
        <p:spPr bwMode="auto">
          <a:xfrm>
            <a:off x="5394454" y="1371600"/>
            <a:ext cx="3749546" cy="3989016"/>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40416152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4"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prstClr val="black"/>
                    </a:solidFill>
                    <a:latin typeface="Arial" pitchFamily="34" charset="0"/>
                    <a:cs typeface="Arial" pitchFamily="34" charset="0"/>
                  </a:rPr>
                  <a:t>Visualization</a:t>
                </a:r>
              </a:p>
              <a:p>
                <a:pPr algn="l"/>
                <a:r>
                  <a:rPr lang="en-US" sz="1000" dirty="0" smtClean="0">
                    <a:solidFill>
                      <a:prstClr val="black"/>
                    </a:solidFill>
                    <a:latin typeface="Arial" pitchFamily="34" charset="0"/>
                    <a:cs typeface="Arial" pitchFamily="34" charset="0"/>
                  </a:rPr>
                  <a:t>    </a:t>
                </a:r>
                <a:r>
                  <a:rPr lang="en-US" sz="1000" dirty="0" err="1" smtClean="0">
                    <a:solidFill>
                      <a:prstClr val="black"/>
                    </a:solidFill>
                    <a:latin typeface="Arial" pitchFamily="34" charset="0"/>
                    <a:cs typeface="Arial" pitchFamily="34" charset="0"/>
                  </a:rPr>
                  <a:t>Plotviz</a:t>
                </a:r>
                <a:endParaRPr lang="en-US" sz="1000" dirty="0">
                  <a:solidFill>
                    <a:prstClr val="black"/>
                  </a:solidFill>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Dissimilarity</a:t>
                </a:r>
              </a:p>
              <a:p>
                <a:pPr algn="l"/>
                <a:r>
                  <a:rPr lang="en-US" sz="1050" dirty="0" smtClean="0">
                    <a:solidFill>
                      <a:prstClr val="black"/>
                    </a:solidFill>
                  </a:rPr>
                  <a:t>Matrix</a:t>
                </a:r>
                <a:br>
                  <a:rPr lang="en-US" sz="1050" dirty="0" smtClean="0">
                    <a:solidFill>
                      <a:prstClr val="black"/>
                    </a:solidFill>
                  </a:rPr>
                </a:br>
                <a:endParaRPr lang="en-US" sz="1050" dirty="0" smtClean="0">
                  <a:solidFill>
                    <a:prstClr val="black"/>
                  </a:solidFill>
                </a:endParaRPr>
              </a:p>
              <a:p>
                <a:pPr algn="l"/>
                <a:r>
                  <a:rPr lang="en-US" sz="1000" smtClean="0">
                    <a:solidFill>
                      <a:prstClr val="black"/>
                    </a:solidFill>
                  </a:rPr>
                  <a:t>N(N-1)/</a:t>
                </a:r>
                <a:r>
                  <a:rPr lang="en-US" sz="1000" dirty="0" smtClean="0">
                    <a:solidFill>
                      <a:prstClr val="black"/>
                    </a:solidFill>
                  </a:rPr>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FASTA File</a:t>
                </a:r>
                <a:br>
                  <a:rPr lang="en-US" sz="1050" dirty="0" smtClean="0">
                    <a:solidFill>
                      <a:prstClr val="black"/>
                    </a:solidFill>
                  </a:rPr>
                </a:br>
                <a:r>
                  <a:rPr lang="en-US" sz="1050" dirty="0" smtClean="0">
                    <a:solidFill>
                      <a:prstClr val="black"/>
                    </a:solidFill>
                  </a:rPr>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a:solidFill>
                    <a:prstClr val="black"/>
                  </a:solidFill>
                </a:rPr>
                <a:t>Illumina</a:t>
              </a:r>
              <a:r>
                <a:rPr lang="en-US" dirty="0">
                  <a:solidFill>
                    <a:prstClr val="black"/>
                  </a:solidFill>
                </a:rPr>
                <a:t>/</a:t>
              </a:r>
              <a:r>
                <a:rPr lang="en-US" dirty="0" err="1">
                  <a:solidFill>
                    <a:prstClr val="black"/>
                  </a:solidFill>
                </a:rPr>
                <a:t>Solexa</a:t>
              </a:r>
              <a:r>
                <a:rPr lang="en-US" dirty="0">
                  <a:solidFill>
                    <a:prstClr val="black"/>
                  </a:solidFill>
                </a:rPr>
                <a:t>                     Roche/454 Life Sciences     Applied </a:t>
              </a:r>
              <a:r>
                <a:rPr lang="en-US" dirty="0" err="1">
                  <a:solidFill>
                    <a:prstClr val="black"/>
                  </a:solidFill>
                </a:rPr>
                <a:t>Biosystems</a:t>
              </a:r>
              <a:r>
                <a:rPr lang="en-US" dirty="0">
                  <a:solidFill>
                    <a:prstClr val="black"/>
                  </a:solidFill>
                </a:rPr>
                <a:t>/</a:t>
              </a:r>
              <a:r>
                <a:rPr lang="en-US" dirty="0" err="1">
                  <a:solidFill>
                    <a:prstClr val="black"/>
                  </a:solidFill>
                </a:rPr>
                <a:t>SOLiD</a:t>
              </a:r>
              <a:endParaRPr lang="en-US" dirty="0">
                <a:solidFill>
                  <a:prstClr val="black"/>
                </a:solidFill>
              </a:endParaRPr>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a:solidFill>
                  <a:prstClr val="black"/>
                </a:solidFill>
              </a:rPr>
              <a:t>Internet</a:t>
            </a:r>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Read Alignment</a:t>
            </a: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a:solidFill>
                  <a:prstClr val="black"/>
                </a:solidFill>
              </a:rPr>
              <a:t>~300 million base pairs per day leading to</a:t>
            </a:r>
          </a:p>
          <a:p>
            <a:r>
              <a:rPr lang="en-US" dirty="0">
                <a:solidFill>
                  <a:prstClr val="black"/>
                </a:solidFill>
              </a:rPr>
              <a:t>~3000 sequences per day per instrument</a:t>
            </a:r>
          </a:p>
          <a:p>
            <a:r>
              <a:rPr lang="en-US" dirty="0">
                <a:solidFill>
                  <a:prstClr val="black"/>
                </a:solidFill>
              </a:rPr>
              <a:t>? 500 instruments at ~0.5M</a:t>
            </a:r>
            <a:r>
              <a:rPr lang="en-US">
                <a:solidFill>
                  <a:prstClr val="black"/>
                </a:solidFill>
              </a:rPr>
              <a:t>$ each</a:t>
            </a:r>
            <a:endParaRPr lang="en-US" dirty="0">
              <a:solidFill>
                <a:prstClr val="black"/>
              </a:solidFill>
            </a:endParaRPr>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a:solidFill>
                  <a:srgbClr val="00B050"/>
                </a:solidFill>
              </a:rPr>
              <a:t>MapReduce</a:t>
            </a: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a:solidFill>
                  <a:srgbClr val="FF0000"/>
                </a:solidFill>
              </a:rPr>
              <a:t>MPI</a:t>
            </a:r>
          </a:p>
        </p:txBody>
      </p:sp>
    </p:spTree>
    <p:extLst>
      <p:ext uri="{BB962C8B-B14F-4D97-AF65-F5344CB8AC3E}">
        <p14:creationId xmlns:p14="http://schemas.microsoft.com/office/powerpoint/2010/main" val="34681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C:\Users\Geoffrey Fox\Desktop\mina1.bmp"/>
          <p:cNvPicPr>
            <a:picLocks noChangeAspect="1" noChangeArrowheads="1"/>
          </p:cNvPicPr>
          <p:nvPr/>
        </p:nvPicPr>
        <p:blipFill rotWithShape="1">
          <a:blip r:embed="rId3">
            <a:extLst>
              <a:ext uri="{28A0092B-C50C-407E-A947-70E740481C1C}">
                <a14:useLocalDpi xmlns:a14="http://schemas.microsoft.com/office/drawing/2010/main" val="0"/>
              </a:ext>
            </a:extLst>
          </a:blip>
          <a:srcRect r="43907" b="24581"/>
          <a:stretch/>
        </p:blipFill>
        <p:spPr bwMode="auto">
          <a:xfrm>
            <a:off x="-13447" y="0"/>
            <a:ext cx="9157447" cy="6858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6248400"/>
            <a:ext cx="3442417" cy="369332"/>
          </a:xfrm>
          <a:prstGeom prst="rect">
            <a:avLst/>
          </a:prstGeom>
          <a:noFill/>
        </p:spPr>
        <p:txBody>
          <a:bodyPr wrap="none" rtlCol="0">
            <a:spAutoFit/>
          </a:bodyPr>
          <a:lstStyle/>
          <a:p>
            <a:r>
              <a:rPr lang="en-US" dirty="0" smtClean="0">
                <a:solidFill>
                  <a:schemeClr val="bg1"/>
                </a:solidFill>
              </a:rPr>
              <a:t>100,043 Metagenomics Sequences</a:t>
            </a:r>
            <a:endParaRPr lang="en-US" dirty="0">
              <a:solidFill>
                <a:schemeClr val="bg1"/>
              </a:solidFill>
            </a:endParaRPr>
          </a:p>
        </p:txBody>
      </p:sp>
    </p:spTree>
    <p:extLst>
      <p:ext uri="{BB962C8B-B14F-4D97-AF65-F5344CB8AC3E}">
        <p14:creationId xmlns:p14="http://schemas.microsoft.com/office/powerpoint/2010/main" val="2252736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ECSU Cyberinfrastructure Day</a:t>
            </a:r>
            <a:endParaRPr lang="en-US" dirty="0"/>
          </a:p>
        </p:txBody>
      </p:sp>
      <p:pic>
        <p:nvPicPr>
          <p:cNvPr id="270338" name="Picture 2" descr="Presenters, Da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7845425" cy="4682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524000"/>
            <a:ext cx="1476366" cy="369332"/>
          </a:xfrm>
          <a:prstGeom prst="rect">
            <a:avLst/>
          </a:prstGeom>
          <a:noFill/>
        </p:spPr>
        <p:txBody>
          <a:bodyPr wrap="none" rtlCol="0">
            <a:spAutoFit/>
          </a:bodyPr>
          <a:lstStyle/>
          <a:p>
            <a:r>
              <a:rPr lang="en-US" b="1" dirty="0" smtClean="0"/>
              <a:t>Linda Hayden</a:t>
            </a:r>
            <a:endParaRPr lang="en-US" b="1" dirty="0"/>
          </a:p>
        </p:txBody>
      </p:sp>
    </p:spTree>
    <p:extLst>
      <p:ext uri="{BB962C8B-B14F-4D97-AF65-F5344CB8AC3E}">
        <p14:creationId xmlns:p14="http://schemas.microsoft.com/office/powerpoint/2010/main" val="9360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99F96EE9-80A2-4337-BB3B-8BDE320BC204}" type="slidenum">
              <a:rPr lang="en-US" smtClean="0">
                <a:solidFill>
                  <a:srgbClr val="000000"/>
                </a:solidFill>
              </a:rPr>
              <a:pPr/>
              <a:t>17</a:t>
            </a:fld>
            <a:endParaRPr lang="en-US" smtClean="0">
              <a:solidFill>
                <a:srgbClr val="000000"/>
              </a:solidFill>
            </a:endParaRPr>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914400" y="0"/>
            <a:ext cx="8229600" cy="6835533"/>
          </a:xfrm>
        </p:spPr>
      </p:pic>
      <p:sp>
        <p:nvSpPr>
          <p:cNvPr id="4" name="TextBox 3"/>
          <p:cNvSpPr txBox="1"/>
          <p:nvPr/>
        </p:nvSpPr>
        <p:spPr>
          <a:xfrm>
            <a:off x="0" y="1295400"/>
            <a:ext cx="2590800" cy="1938992"/>
          </a:xfrm>
          <a:prstGeom prst="rect">
            <a:avLst/>
          </a:prstGeom>
          <a:noFill/>
        </p:spPr>
        <p:txBody>
          <a:bodyPr wrap="square" rtlCol="0">
            <a:spAutoFit/>
          </a:bodyPr>
          <a:lstStyle/>
          <a:p>
            <a:r>
              <a:rPr lang="en-US" sz="2000" b="1" dirty="0" smtClean="0">
                <a:solidFill>
                  <a:srgbClr val="000000"/>
                </a:solidFill>
              </a:rPr>
              <a:t>Lightweight Cyberinfrastructure to support mobile Data gathering expeditions plus classic central resources (as a cloud)</a:t>
            </a:r>
          </a:p>
        </p:txBody>
      </p:sp>
      <p:sp>
        <p:nvSpPr>
          <p:cNvPr id="2" name="TextBox 1"/>
          <p:cNvSpPr txBox="1"/>
          <p:nvPr/>
        </p:nvSpPr>
        <p:spPr>
          <a:xfrm>
            <a:off x="76200" y="6458791"/>
            <a:ext cx="3474028" cy="369332"/>
          </a:xfrm>
          <a:prstGeom prst="rect">
            <a:avLst/>
          </a:prstGeom>
          <a:noFill/>
        </p:spPr>
        <p:txBody>
          <a:bodyPr wrap="none" rtlCol="0">
            <a:spAutoFit/>
          </a:bodyPr>
          <a:lstStyle/>
          <a:p>
            <a:r>
              <a:rPr lang="en-US" b="1" dirty="0" smtClean="0"/>
              <a:t>See talk by </a:t>
            </a:r>
            <a:r>
              <a:rPr lang="en-US" b="1" dirty="0" err="1" smtClean="0"/>
              <a:t>Je’aime</a:t>
            </a:r>
            <a:r>
              <a:rPr lang="en-US" b="1" dirty="0" smtClean="0"/>
              <a:t> Powell ECSU</a:t>
            </a:r>
            <a:endParaRPr lang="en-US" b="1" dirty="0"/>
          </a:p>
        </p:txBody>
      </p:sp>
    </p:spTree>
    <p:extLst>
      <p:ext uri="{BB962C8B-B14F-4D97-AF65-F5344CB8AC3E}">
        <p14:creationId xmlns:p14="http://schemas.microsoft.com/office/powerpoint/2010/main" val="1956294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2400"/>
            <a:ext cx="9144000" cy="838200"/>
          </a:xfrm>
        </p:spPr>
        <p:txBody>
          <a:bodyPr/>
          <a:lstStyle/>
          <a:p>
            <a:r>
              <a:rPr lang="en-US" sz="3200" smtClean="0">
                <a:ea typeface="ＭＳ Ｐゴシック" pitchFamily="34" charset="-128"/>
              </a:rPr>
              <a:t>Hidden Markov Method based  Layer Finding</a:t>
            </a:r>
          </a:p>
        </p:txBody>
      </p:sp>
      <p:grpSp>
        <p:nvGrpSpPr>
          <p:cNvPr id="15363" name="Group 5"/>
          <p:cNvGrpSpPr>
            <a:grpSpLocks/>
          </p:cNvGrpSpPr>
          <p:nvPr/>
        </p:nvGrpSpPr>
        <p:grpSpPr bwMode="auto">
          <a:xfrm>
            <a:off x="92075" y="828675"/>
            <a:ext cx="8959850" cy="1782763"/>
            <a:chOff x="182880" y="838200"/>
            <a:chExt cx="8961120" cy="1783080"/>
          </a:xfrm>
        </p:grpSpPr>
        <p:pic>
          <p:nvPicPr>
            <p:cNvPr id="15371" name="Picture 2"/>
            <p:cNvPicPr>
              <a:picLocks noChangeAspect="1" noChangeArrowheads="1"/>
            </p:cNvPicPr>
            <p:nvPr/>
          </p:nvPicPr>
          <p:blipFill>
            <a:blip r:embed="rId3">
              <a:extLst>
                <a:ext uri="{28A0092B-C50C-407E-A947-70E740481C1C}">
                  <a14:useLocalDpi xmlns:a14="http://schemas.microsoft.com/office/drawing/2010/main" val="0"/>
                </a:ext>
              </a:extLst>
            </a:blip>
            <a:srcRect b="47768"/>
            <a:stretch>
              <a:fillRect/>
            </a:stretch>
          </p:blipFill>
          <p:spPr bwMode="auto">
            <a:xfrm>
              <a:off x="182880" y="838200"/>
              <a:ext cx="4389120"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3"/>
            <p:cNvPicPr>
              <a:picLocks noChangeAspect="1" noChangeArrowheads="1"/>
            </p:cNvPicPr>
            <p:nvPr/>
          </p:nvPicPr>
          <p:blipFill>
            <a:blip r:embed="rId4">
              <a:extLst>
                <a:ext uri="{28A0092B-C50C-407E-A947-70E740481C1C}">
                  <a14:useLocalDpi xmlns:a14="http://schemas.microsoft.com/office/drawing/2010/main" val="0"/>
                </a:ext>
              </a:extLst>
            </a:blip>
            <a:srcRect b="47768"/>
            <a:stretch>
              <a:fillRect/>
            </a:stretch>
          </p:blipFill>
          <p:spPr bwMode="auto">
            <a:xfrm>
              <a:off x="4754880" y="838200"/>
              <a:ext cx="4389120"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4" name="Group 6"/>
          <p:cNvGrpSpPr>
            <a:grpSpLocks/>
          </p:cNvGrpSpPr>
          <p:nvPr/>
        </p:nvGrpSpPr>
        <p:grpSpPr bwMode="auto">
          <a:xfrm>
            <a:off x="111125" y="2743200"/>
            <a:ext cx="8940800" cy="1409700"/>
            <a:chOff x="110490" y="2743200"/>
            <a:chExt cx="8942070" cy="1409700"/>
          </a:xfrm>
        </p:grpSpPr>
        <p:pic>
          <p:nvPicPr>
            <p:cNvPr id="15369" name="Picture 4"/>
            <p:cNvPicPr>
              <a:picLocks noChangeAspect="1" noChangeArrowheads="1"/>
            </p:cNvPicPr>
            <p:nvPr/>
          </p:nvPicPr>
          <p:blipFill>
            <a:blip r:embed="rId5">
              <a:extLst>
                <a:ext uri="{28A0092B-C50C-407E-A947-70E740481C1C}">
                  <a14:useLocalDpi xmlns:a14="http://schemas.microsoft.com/office/drawing/2010/main" val="0"/>
                </a:ext>
              </a:extLst>
            </a:blip>
            <a:srcRect b="58705"/>
            <a:stretch>
              <a:fillRect/>
            </a:stretch>
          </p:blipFill>
          <p:spPr bwMode="auto">
            <a:xfrm>
              <a:off x="110490" y="2743200"/>
              <a:ext cx="438912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5"/>
            <p:cNvPicPr>
              <a:picLocks noChangeAspect="1" noChangeArrowheads="1"/>
            </p:cNvPicPr>
            <p:nvPr/>
          </p:nvPicPr>
          <p:blipFill>
            <a:blip r:embed="rId6">
              <a:extLst>
                <a:ext uri="{28A0092B-C50C-407E-A947-70E740481C1C}">
                  <a14:useLocalDpi xmlns:a14="http://schemas.microsoft.com/office/drawing/2010/main" val="0"/>
                </a:ext>
              </a:extLst>
            </a:blip>
            <a:srcRect b="58984"/>
            <a:stretch>
              <a:fillRect/>
            </a:stretch>
          </p:blipFill>
          <p:spPr bwMode="auto">
            <a:xfrm>
              <a:off x="4663440" y="2752725"/>
              <a:ext cx="438912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5" name="Group 7"/>
          <p:cNvGrpSpPr>
            <a:grpSpLocks/>
          </p:cNvGrpSpPr>
          <p:nvPr/>
        </p:nvGrpSpPr>
        <p:grpSpPr bwMode="auto">
          <a:xfrm>
            <a:off x="111125" y="4276725"/>
            <a:ext cx="8940800" cy="1533525"/>
            <a:chOff x="110490" y="2743200"/>
            <a:chExt cx="8942070" cy="1533525"/>
          </a:xfrm>
        </p:grpSpPr>
        <p:pic>
          <p:nvPicPr>
            <p:cNvPr id="15367" name="Picture 6"/>
            <p:cNvPicPr>
              <a:picLocks noChangeAspect="1" noChangeArrowheads="1"/>
            </p:cNvPicPr>
            <p:nvPr/>
          </p:nvPicPr>
          <p:blipFill>
            <a:blip r:embed="rId7">
              <a:extLst>
                <a:ext uri="{28A0092B-C50C-407E-A947-70E740481C1C}">
                  <a14:useLocalDpi xmlns:a14="http://schemas.microsoft.com/office/drawing/2010/main" val="0"/>
                </a:ext>
              </a:extLst>
            </a:blip>
            <a:srcRect b="55357"/>
            <a:stretch>
              <a:fillRect/>
            </a:stretch>
          </p:blipFill>
          <p:spPr bwMode="auto">
            <a:xfrm>
              <a:off x="110490" y="2752725"/>
              <a:ext cx="438912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7"/>
            <p:cNvPicPr>
              <a:picLocks noChangeAspect="1" noChangeArrowheads="1"/>
            </p:cNvPicPr>
            <p:nvPr/>
          </p:nvPicPr>
          <p:blipFill>
            <a:blip r:embed="rId8">
              <a:extLst>
                <a:ext uri="{28A0092B-C50C-407E-A947-70E740481C1C}">
                  <a14:useLocalDpi xmlns:a14="http://schemas.microsoft.com/office/drawing/2010/main" val="0"/>
                </a:ext>
              </a:extLst>
            </a:blip>
            <a:srcRect b="55078"/>
            <a:stretch>
              <a:fillRect/>
            </a:stretch>
          </p:blipFill>
          <p:spPr bwMode="auto">
            <a:xfrm>
              <a:off x="4663440" y="2743200"/>
              <a:ext cx="438912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366" name="TextBox 1"/>
          <p:cNvSpPr txBox="1">
            <a:spLocks noChangeArrowheads="1"/>
          </p:cNvSpPr>
          <p:nvPr/>
        </p:nvSpPr>
        <p:spPr bwMode="auto">
          <a:xfrm>
            <a:off x="111125" y="2066925"/>
            <a:ext cx="69342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smtClean="0">
                <a:solidFill>
                  <a:srgbClr val="000000"/>
                </a:solidFill>
              </a:rPr>
              <a:t>P. Felzenszwalb, O. Veksler, Tiered Scene Labeling with Dynamic Programming, IEEE Conference on Computer Vision and Pattern Recognition (CVPR), 2010</a:t>
            </a:r>
          </a:p>
        </p:txBody>
      </p:sp>
    </p:spTree>
    <p:extLst>
      <p:ext uri="{BB962C8B-B14F-4D97-AF65-F5344CB8AC3E}">
        <p14:creationId xmlns:p14="http://schemas.microsoft.com/office/powerpoint/2010/main" val="1135085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3863" y="152400"/>
            <a:ext cx="8229600" cy="838200"/>
          </a:xfrm>
        </p:spPr>
        <p:txBody>
          <a:bodyPr/>
          <a:lstStyle/>
          <a:p>
            <a:r>
              <a:rPr lang="en-US" b="1" smtClean="0">
                <a:ea typeface="ＭＳ Ｐゴシック" pitchFamily="34" charset="-128"/>
              </a:rPr>
              <a:t>Use of Tiled Screens</a:t>
            </a:r>
          </a:p>
        </p:txBody>
      </p:sp>
      <p:pic>
        <p:nvPicPr>
          <p:cNvPr id="24579" name="Picture 4" descr="C:\gcf\ptliupages\publications\presentations\DSCF1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1550"/>
            <a:ext cx="67056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65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extLst>
      <p:ext uri="{BB962C8B-B14F-4D97-AF65-F5344CB8AC3E}">
        <p14:creationId xmlns:p14="http://schemas.microsoft.com/office/powerpoint/2010/main" val="26264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2590800" y="2971800"/>
            <a:ext cx="5490149" cy="1143000"/>
          </a:xfrm>
        </p:spPr>
        <p:txBody>
          <a:bodyPr/>
          <a:lstStyle/>
          <a:p>
            <a:r>
              <a:rPr lang="en-US" sz="2400" dirty="0" smtClean="0">
                <a:latin typeface="+mn-lt"/>
                <a:ea typeface="ＭＳ Ｐゴシック" pitchFamily="34" charset="-128"/>
              </a:rPr>
              <a:t>Jerome Mitchell: Undergraduate ECSU, Masters Kansas, PhD Indiana</a:t>
            </a:r>
            <a:endParaRPr lang="en-US" sz="2400" dirty="0" smtClean="0">
              <a:latin typeface="+mn-lt"/>
              <a:ea typeface="ＭＳ Ｐゴシック" pitchFamily="34" charset="-128"/>
            </a:endParaRPr>
          </a:p>
        </p:txBody>
      </p:sp>
      <p:sp>
        <p:nvSpPr>
          <p:cNvPr id="6146" name="Content Placeholder 2"/>
          <p:cNvSpPr>
            <a:spLocks noGrp="1"/>
          </p:cNvSpPr>
          <p:nvPr>
            <p:ph idx="1"/>
          </p:nvPr>
        </p:nvSpPr>
        <p:spPr>
          <a:xfrm>
            <a:off x="76200" y="457200"/>
            <a:ext cx="8839200" cy="1786950"/>
          </a:xfrm>
        </p:spPr>
        <p:txBody>
          <a:bodyPr/>
          <a:lstStyle/>
          <a:p>
            <a:pPr marL="0" indent="0" algn="ctr">
              <a:buFontTx/>
              <a:buNone/>
            </a:pPr>
            <a:r>
              <a:rPr lang="en-US" sz="4400" dirty="0" smtClean="0">
                <a:ea typeface="ＭＳ Ｐゴシック" pitchFamily="34" charset="-128"/>
              </a:rPr>
              <a:t>ADMI </a:t>
            </a:r>
            <a:r>
              <a:rPr lang="en-US" sz="4400" dirty="0" smtClean="0">
                <a:ea typeface="ＭＳ Ｐゴシック" pitchFamily="34" charset="-128"/>
              </a:rPr>
              <a:t>Cloudy View on Computing</a:t>
            </a:r>
            <a:br>
              <a:rPr lang="en-US" sz="4400" dirty="0" smtClean="0">
                <a:ea typeface="ＭＳ Ｐゴシック" pitchFamily="34" charset="-128"/>
              </a:rPr>
            </a:br>
            <a:r>
              <a:rPr lang="en-US" sz="4400" dirty="0" smtClean="0">
                <a:ea typeface="ＭＳ Ｐゴシック" pitchFamily="34" charset="-128"/>
              </a:rPr>
              <a:t>Workshop</a:t>
            </a:r>
          </a:p>
          <a:p>
            <a:pPr marL="0" indent="0" algn="ctr">
              <a:buFontTx/>
              <a:buNone/>
            </a:pPr>
            <a:r>
              <a:rPr lang="en-US" dirty="0" smtClean="0">
                <a:ea typeface="ＭＳ Ｐゴシック" pitchFamily="34" charset="-128"/>
              </a:rPr>
              <a:t>Summer 2011</a:t>
            </a:r>
            <a:endParaRPr lang="en-US" dirty="0" smtClean="0">
              <a:ea typeface="ＭＳ Ｐゴシック" pitchFamily="34" charset="-128"/>
            </a:endParaRPr>
          </a:p>
        </p:txBody>
      </p:sp>
      <p:sp>
        <p:nvSpPr>
          <p:cNvPr id="2" name="AutoShape 4"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sp>
        <p:nvSpPr>
          <p:cNvPr id="3" name="AutoShape 6"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328613"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pic>
        <p:nvPicPr>
          <p:cNvPr id="6152" name="Picture 8" descr="http://nia.ecsu.edu/sp/0405/0405jem/images/j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819400"/>
            <a:ext cx="19050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82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103156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22</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extLst>
      <p:ext uri="{BB962C8B-B14F-4D97-AF65-F5344CB8AC3E}">
        <p14:creationId xmlns:p14="http://schemas.microsoft.com/office/powerpoint/2010/main" val="2474834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13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3"/>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3"/>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6" y="1676403"/>
            <a:ext cx="1343027" cy="1343024"/>
          </a:xfrm>
          <a:prstGeom prst="rect">
            <a:avLst/>
          </a:prstGeom>
          <a:noFill/>
          <a:ln w="9525">
            <a:noFill/>
            <a:miter lim="800000"/>
            <a:headEnd/>
            <a:tailEnd/>
          </a:ln>
        </p:spPr>
      </p:pic>
    </p:spTree>
    <p:extLst>
      <p:ext uri="{BB962C8B-B14F-4D97-AF65-F5344CB8AC3E}">
        <p14:creationId xmlns:p14="http://schemas.microsoft.com/office/powerpoint/2010/main" val="48981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76200"/>
            <a:ext cx="8229600" cy="1143000"/>
          </a:xfrm>
        </p:spPr>
        <p:txBody>
          <a:bodyPr/>
          <a:lstStyle/>
          <a:p>
            <a:r>
              <a:rPr lang="en-US" b="1" dirty="0" smtClean="0"/>
              <a:t>Clouds and Jobs</a:t>
            </a:r>
            <a:endParaRPr lang="en-US" b="1" dirty="0"/>
          </a:p>
        </p:txBody>
      </p:sp>
      <p:sp>
        <p:nvSpPr>
          <p:cNvPr id="3" name="Content Placeholder 2"/>
          <p:cNvSpPr>
            <a:spLocks noGrp="1"/>
          </p:cNvSpPr>
          <p:nvPr>
            <p:ph idx="1"/>
          </p:nvPr>
        </p:nvSpPr>
        <p:spPr>
          <a:xfrm>
            <a:off x="76200" y="1371600"/>
            <a:ext cx="8991600" cy="5334000"/>
          </a:xfrm>
        </p:spPr>
        <p:txBody>
          <a:bodyPr>
            <a:normAutofit fontScale="77500" lnSpcReduction="20000"/>
          </a:bodyPr>
          <a:lstStyle/>
          <a:p>
            <a:r>
              <a:rPr lang="en-US" dirty="0" smtClean="0"/>
              <a:t>Clouds </a:t>
            </a:r>
            <a:r>
              <a:rPr lang="en-US" dirty="0"/>
              <a:t>are a major industry thrust with a growing fraction of IT expenditure that IDC estimates will grow to $44.2 billion direct investment in </a:t>
            </a:r>
            <a:r>
              <a:rPr lang="en-US" dirty="0" smtClean="0"/>
              <a:t>2013 </a:t>
            </a:r>
            <a:r>
              <a:rPr lang="en-US" dirty="0"/>
              <a:t>while 15% of IT investment in 2011 will be related to cloud systems with a 30% growth in public </a:t>
            </a:r>
            <a:r>
              <a:rPr lang="en-US" dirty="0" smtClean="0"/>
              <a:t>sector.</a:t>
            </a:r>
          </a:p>
          <a:p>
            <a:r>
              <a:rPr lang="en-US" dirty="0" smtClean="0"/>
              <a:t>Gartner </a:t>
            </a:r>
            <a:r>
              <a:rPr lang="en-US" dirty="0"/>
              <a:t>also rates cloud computing high on list of critical emerging technologies with for example “Cloud Computing” and “Cloud Web Platforms” rated as transformational (their highest rating for impact) in the next 2-5 </a:t>
            </a:r>
            <a:r>
              <a:rPr lang="en-US" dirty="0" smtClean="0"/>
              <a:t>years.</a:t>
            </a:r>
          </a:p>
          <a:p>
            <a:r>
              <a:rPr lang="en-US" dirty="0" smtClean="0"/>
              <a:t>Correspondingly </a:t>
            </a:r>
            <a:r>
              <a:rPr lang="en-US" dirty="0"/>
              <a:t>there is and will continue to be major opportunities for new jobs in cloud computing with a recent European study estimating there will be 2.4 million new cloud computing jobs in Europe alone by </a:t>
            </a:r>
            <a:r>
              <a:rPr lang="en-US" dirty="0" smtClean="0"/>
              <a:t>2015. </a:t>
            </a:r>
          </a:p>
          <a:p>
            <a:r>
              <a:rPr lang="en-US" dirty="0"/>
              <a:t>C</a:t>
            </a:r>
            <a:r>
              <a:rPr lang="en-US" dirty="0" smtClean="0"/>
              <a:t>loud </a:t>
            </a:r>
            <a:r>
              <a:rPr lang="en-US" dirty="0"/>
              <a:t>computing is an attractive for projects focusing on workforce development. Note that the recently signed “America Competes Act</a:t>
            </a:r>
            <a:r>
              <a:rPr lang="en-US" dirty="0" smtClean="0"/>
              <a:t>” </a:t>
            </a:r>
            <a:r>
              <a:rPr lang="en-US" dirty="0"/>
              <a:t>calls out the importance of economic development in broader impact of NSF </a:t>
            </a:r>
            <a:r>
              <a:rPr lang="en-US" dirty="0" smtClean="0"/>
              <a:t>projects</a:t>
            </a:r>
            <a:endParaRPr lang="en-US" dirty="0"/>
          </a:p>
        </p:txBody>
      </p:sp>
    </p:spTree>
    <p:extLst>
      <p:ext uri="{BB962C8B-B14F-4D97-AF65-F5344CB8AC3E}">
        <p14:creationId xmlns:p14="http://schemas.microsoft.com/office/powerpoint/2010/main" val="8575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964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ea typeface="ＭＳ Ｐゴシック" pitchFamily="34" charset="-128"/>
              </a:rPr>
              <a:t>Workshop Details</a:t>
            </a:r>
          </a:p>
        </p:txBody>
      </p:sp>
      <p:sp>
        <p:nvSpPr>
          <p:cNvPr id="3" name="Content Placeholder 2"/>
          <p:cNvSpPr>
            <a:spLocks noGrp="1"/>
          </p:cNvSpPr>
          <p:nvPr>
            <p:ph idx="1"/>
          </p:nvPr>
        </p:nvSpPr>
        <p:spPr/>
        <p:txBody>
          <a:bodyPr/>
          <a:lstStyle/>
          <a:p>
            <a:pPr>
              <a:defRPr/>
            </a:pPr>
            <a:r>
              <a:rPr lang="en-US" sz="2400" dirty="0" smtClean="0">
                <a:cs typeface="Arial"/>
              </a:rPr>
              <a:t>Who:</a:t>
            </a:r>
          </a:p>
          <a:p>
            <a:pPr lvl="1">
              <a:defRPr/>
            </a:pPr>
            <a:r>
              <a:rPr lang="en-US" sz="1800" dirty="0" smtClean="0">
                <a:cs typeface="Arial"/>
              </a:rPr>
              <a:t> &gt; 10-12 Association </a:t>
            </a:r>
            <a:r>
              <a:rPr lang="en-US" sz="1800" dirty="0">
                <a:cs typeface="Arial"/>
              </a:rPr>
              <a:t>of Computer/Information Sciences and Engineering Departments at Minority </a:t>
            </a:r>
            <a:r>
              <a:rPr lang="en-US" sz="1800" dirty="0" smtClean="0">
                <a:cs typeface="Arial"/>
              </a:rPr>
              <a:t>Institutions (ADMI) faculty/students </a:t>
            </a:r>
          </a:p>
          <a:p>
            <a:pPr>
              <a:defRPr/>
            </a:pPr>
            <a:r>
              <a:rPr lang="en-US" sz="2400" dirty="0" smtClean="0">
                <a:cs typeface="Arial"/>
              </a:rPr>
              <a:t>Where:</a:t>
            </a:r>
          </a:p>
          <a:p>
            <a:pPr lvl="1">
              <a:defRPr/>
            </a:pPr>
            <a:r>
              <a:rPr lang="en-US" sz="1800" dirty="0" smtClean="0">
                <a:cs typeface="Arial"/>
              </a:rPr>
              <a:t> Elizabeth City State University (ECSU)</a:t>
            </a:r>
          </a:p>
          <a:p>
            <a:pPr>
              <a:defRPr/>
            </a:pPr>
            <a:r>
              <a:rPr lang="en-US" sz="2400" dirty="0" smtClean="0">
                <a:cs typeface="Arial"/>
              </a:rPr>
              <a:t>When:</a:t>
            </a:r>
          </a:p>
          <a:p>
            <a:pPr lvl="1">
              <a:defRPr/>
            </a:pPr>
            <a:r>
              <a:rPr lang="en-US" sz="2000" dirty="0" smtClean="0">
                <a:cs typeface="Arial"/>
              </a:rPr>
              <a:t> </a:t>
            </a:r>
            <a:r>
              <a:rPr lang="en-US" sz="1800" dirty="0" smtClean="0">
                <a:cs typeface="Arial"/>
              </a:rPr>
              <a:t>June 7 - July 5 2011</a:t>
            </a:r>
          </a:p>
          <a:p>
            <a:pPr>
              <a:defRPr/>
            </a:pPr>
            <a:r>
              <a:rPr lang="en-US" sz="2400" dirty="0" smtClean="0">
                <a:cs typeface="Arial"/>
              </a:rPr>
              <a:t>What:</a:t>
            </a:r>
            <a:r>
              <a:rPr lang="en-US" sz="1800" dirty="0" smtClean="0">
                <a:cs typeface="Arial"/>
              </a:rPr>
              <a:t> </a:t>
            </a:r>
          </a:p>
          <a:p>
            <a:pPr lvl="1">
              <a:defRPr/>
            </a:pPr>
            <a:r>
              <a:rPr lang="en-US" sz="1800" dirty="0" smtClean="0">
                <a:cs typeface="Arial"/>
              </a:rPr>
              <a:t>A Teach </a:t>
            </a:r>
            <a:r>
              <a:rPr lang="en-US" sz="1800" dirty="0">
                <a:cs typeface="Arial"/>
              </a:rPr>
              <a:t>-</a:t>
            </a:r>
            <a:r>
              <a:rPr lang="en-US" sz="1800" dirty="0" smtClean="0">
                <a:cs typeface="Arial"/>
              </a:rPr>
              <a:t> One - Teach - Many approach t</a:t>
            </a:r>
            <a:r>
              <a:rPr lang="en-US" sz="1800" dirty="0">
                <a:cs typeface="Arial"/>
              </a:rPr>
              <a:t>o</a:t>
            </a:r>
            <a:r>
              <a:rPr lang="en-US" sz="1800" dirty="0" smtClean="0">
                <a:cs typeface="Arial"/>
              </a:rPr>
              <a:t> cloud computing</a:t>
            </a:r>
            <a:endParaRPr lang="en-US" sz="1800" dirty="0">
              <a:cs typeface="Arial"/>
            </a:endParaRPr>
          </a:p>
          <a:p>
            <a:pPr lvl="2">
              <a:defRPr/>
            </a:pPr>
            <a:r>
              <a:rPr lang="en-US" sz="1400" dirty="0" smtClean="0">
                <a:cs typeface="Arial"/>
              </a:rPr>
              <a:t>Preliminary discussion </a:t>
            </a:r>
            <a:r>
              <a:rPr lang="en-US" sz="1400" dirty="0">
                <a:cs typeface="Arial"/>
              </a:rPr>
              <a:t>on workshop at ADMI 2011 Conference </a:t>
            </a:r>
            <a:r>
              <a:rPr lang="en-US" sz="1400" dirty="0" smtClean="0">
                <a:cs typeface="Arial"/>
              </a:rPr>
              <a:t>(April 14-16, 2011)</a:t>
            </a:r>
            <a:endParaRPr lang="en-US" sz="1400" dirty="0">
              <a:cs typeface="Arial"/>
            </a:endParaRPr>
          </a:p>
          <a:p>
            <a:pPr lvl="1">
              <a:defRPr/>
            </a:pPr>
            <a:endParaRPr lang="en-US" sz="1400" dirty="0" smtClean="0">
              <a:latin typeface="+mj-lt"/>
            </a:endParaRPr>
          </a:p>
          <a:p>
            <a:pPr lvl="1">
              <a:defRPr/>
            </a:pPr>
            <a:endParaRPr lang="en-US" sz="1400" dirty="0" smtClean="0">
              <a:latin typeface="+mj-lt"/>
            </a:endParaRPr>
          </a:p>
          <a:p>
            <a:pPr marL="0" indent="0">
              <a:buFontTx/>
              <a:buNone/>
              <a:defRPr/>
            </a:pPr>
            <a:r>
              <a:rPr lang="en-US" sz="1800" dirty="0" smtClean="0">
                <a:latin typeface="+mj-lt"/>
              </a:rPr>
              <a:t>	</a:t>
            </a:r>
          </a:p>
          <a:p>
            <a:pPr marL="0" indent="0">
              <a:buFontTx/>
              <a:buNone/>
              <a:defRPr/>
            </a:pPr>
            <a:endParaRPr lang="en-US" sz="1800" dirty="0" smtClean="0">
              <a:latin typeface="+mj-lt"/>
            </a:endParaRPr>
          </a:p>
        </p:txBody>
      </p:sp>
    </p:spTree>
    <p:extLst>
      <p:ext uri="{BB962C8B-B14F-4D97-AF65-F5344CB8AC3E}">
        <p14:creationId xmlns:p14="http://schemas.microsoft.com/office/powerpoint/2010/main" val="1794079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en-US" smtClean="0">
                <a:ea typeface="ＭＳ Ｐゴシック" pitchFamily="34" charset="-128"/>
              </a:rPr>
              <a:t>Workshop Purpose</a:t>
            </a:r>
          </a:p>
        </p:txBody>
      </p:sp>
      <p:sp>
        <p:nvSpPr>
          <p:cNvPr id="4099" name="Rectangle 3"/>
          <p:cNvSpPr>
            <a:spLocks noGrp="1" noChangeArrowheads="1"/>
          </p:cNvSpPr>
          <p:nvPr>
            <p:ph type="body" idx="1"/>
          </p:nvPr>
        </p:nvSpPr>
        <p:spPr/>
        <p:txBody>
          <a:bodyPr/>
          <a:lstStyle/>
          <a:p>
            <a:pPr eaLnBrk="1" hangingPunct="1">
              <a:defRPr/>
            </a:pPr>
            <a:r>
              <a:rPr lang="en-US" sz="2400" dirty="0" smtClean="0">
                <a:ea typeface="ＭＳ Ｐゴシック" charset="0"/>
              </a:rPr>
              <a:t>Introduce ADMI to the basics of the emerging Cloud Computing paradigm</a:t>
            </a:r>
          </a:p>
          <a:p>
            <a:pPr lvl="1" eaLnBrk="1" hangingPunct="1">
              <a:defRPr/>
            </a:pPr>
            <a:r>
              <a:rPr lang="en-US" sz="1800" dirty="0" smtClean="0">
                <a:ea typeface="ＭＳ Ｐゴシック" charset="0"/>
              </a:rPr>
              <a:t>Learn how it came about</a:t>
            </a:r>
          </a:p>
          <a:p>
            <a:pPr lvl="1" eaLnBrk="1" hangingPunct="1">
              <a:defRPr/>
            </a:pPr>
            <a:r>
              <a:rPr lang="en-US" sz="1800" dirty="0" smtClean="0">
                <a:ea typeface="ＭＳ Ｐゴシック" charset="0"/>
              </a:rPr>
              <a:t>Understand its enabling technologies </a:t>
            </a:r>
          </a:p>
          <a:p>
            <a:pPr lvl="1" eaLnBrk="1" hangingPunct="1">
              <a:defRPr/>
            </a:pPr>
            <a:r>
              <a:rPr lang="en-US" sz="1800" dirty="0" smtClean="0">
                <a:ea typeface="ＭＳ Ｐゴシック" charset="0"/>
              </a:rPr>
              <a:t>Understand the computer systems constraints, tradeoffs, and techniques of setting up and using cloud </a:t>
            </a:r>
          </a:p>
          <a:p>
            <a:pPr eaLnBrk="1" hangingPunct="1">
              <a:defRPr/>
            </a:pPr>
            <a:r>
              <a:rPr lang="en-US" sz="2200" dirty="0" smtClean="0">
                <a:ea typeface="ＭＳ Ｐゴシック" charset="0"/>
              </a:rPr>
              <a:t>Teach ADMI how to implement algorithms in the Cloud</a:t>
            </a:r>
          </a:p>
          <a:p>
            <a:pPr lvl="1">
              <a:defRPr/>
            </a:pPr>
            <a:r>
              <a:rPr lang="en-US" sz="1800" dirty="0" smtClean="0"/>
              <a:t>Gain </a:t>
            </a:r>
            <a:r>
              <a:rPr lang="en-US" sz="1800" dirty="0"/>
              <a:t>competence in </a:t>
            </a:r>
            <a:r>
              <a:rPr lang="en-US" sz="1800" dirty="0" smtClean="0"/>
              <a:t>cloud </a:t>
            </a:r>
            <a:r>
              <a:rPr lang="en-US" sz="1800" dirty="0"/>
              <a:t>programming </a:t>
            </a:r>
            <a:r>
              <a:rPr lang="en-US" sz="1800" dirty="0" smtClean="0"/>
              <a:t>models for </a:t>
            </a:r>
            <a:r>
              <a:rPr lang="en-US" sz="1800" dirty="0"/>
              <a:t>distributed processing of large datasets</a:t>
            </a:r>
            <a:r>
              <a:rPr lang="en-US" sz="1800" dirty="0" smtClean="0"/>
              <a:t>.</a:t>
            </a:r>
          </a:p>
          <a:p>
            <a:pPr lvl="1">
              <a:defRPr/>
            </a:pPr>
            <a:r>
              <a:rPr lang="en-US" sz="1800" dirty="0" smtClean="0"/>
              <a:t>Understand how different algorithms can be implemented and executed on cloud frameworks</a:t>
            </a:r>
          </a:p>
          <a:p>
            <a:pPr lvl="1">
              <a:defRPr/>
            </a:pPr>
            <a:r>
              <a:rPr lang="en-US" sz="1800" dirty="0"/>
              <a:t>E</a:t>
            </a:r>
            <a:r>
              <a:rPr lang="en-US" sz="1800" dirty="0" smtClean="0"/>
              <a:t>valuating the performance and identifying bottlenecks when mapping applications to the clouds</a:t>
            </a:r>
          </a:p>
          <a:p>
            <a:pPr lvl="1">
              <a:defRPr/>
            </a:pPr>
            <a:endParaRPr lang="en-US" sz="1400" dirty="0" smtClean="0"/>
          </a:p>
          <a:p>
            <a:pPr lvl="1">
              <a:defRPr/>
            </a:pPr>
            <a:endParaRPr lang="en-US" sz="1400" dirty="0" smtClean="0">
              <a:ea typeface="ＭＳ Ｐゴシック" charset="0"/>
            </a:endParaRPr>
          </a:p>
          <a:p>
            <a:pPr marL="457200" lvl="1" indent="0" eaLnBrk="1" hangingPunct="1">
              <a:buFontTx/>
              <a:buNone/>
              <a:defRPr/>
            </a:pPr>
            <a:endParaRPr lang="en-US" sz="1800" dirty="0">
              <a:ea typeface="ＭＳ Ｐゴシック" charset="0"/>
            </a:endParaRPr>
          </a:p>
        </p:txBody>
      </p:sp>
    </p:spTree>
    <p:extLst>
      <p:ext uri="{BB962C8B-B14F-4D97-AF65-F5344CB8AC3E}">
        <p14:creationId xmlns:p14="http://schemas.microsoft.com/office/powerpoint/2010/main" val="2820025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b="1" dirty="0"/>
              <a:t>Exploit electronic infrastructure to enhance learning</a:t>
            </a:r>
            <a:br>
              <a:rPr lang="en-US" b="1" dirty="0"/>
            </a:br>
            <a:endParaRPr lang="en-US" b="1" dirty="0"/>
          </a:p>
        </p:txBody>
      </p:sp>
      <p:sp>
        <p:nvSpPr>
          <p:cNvPr id="3" name="Content Placeholder 2"/>
          <p:cNvSpPr>
            <a:spLocks noGrp="1"/>
          </p:cNvSpPr>
          <p:nvPr>
            <p:ph idx="1"/>
          </p:nvPr>
        </p:nvSpPr>
        <p:spPr>
          <a:xfrm>
            <a:off x="76200" y="1371600"/>
            <a:ext cx="8991600" cy="5257800"/>
          </a:xfrm>
        </p:spPr>
        <p:txBody>
          <a:bodyPr>
            <a:normAutofit fontScale="85000" lnSpcReduction="20000"/>
          </a:bodyPr>
          <a:lstStyle/>
          <a:p>
            <a:r>
              <a:rPr lang="en-US" dirty="0" smtClean="0"/>
              <a:t>Several quite old approaches are critical and dominant</a:t>
            </a:r>
          </a:p>
          <a:p>
            <a:pPr lvl="1"/>
            <a:r>
              <a:rPr lang="en-US" dirty="0" smtClean="0"/>
              <a:t>“Just a bunch of web pages” aka digital library</a:t>
            </a:r>
          </a:p>
          <a:p>
            <a:pPr lvl="1"/>
            <a:r>
              <a:rPr lang="en-US" dirty="0" smtClean="0"/>
              <a:t>Video conferencing</a:t>
            </a:r>
          </a:p>
          <a:p>
            <a:pPr lvl="1"/>
            <a:r>
              <a:rPr lang="en-US" dirty="0" smtClean="0"/>
              <a:t>Shared material as in </a:t>
            </a:r>
            <a:r>
              <a:rPr lang="en-US" dirty="0" err="1" smtClean="0"/>
              <a:t>Webex</a:t>
            </a:r>
            <a:r>
              <a:rPr lang="en-US" dirty="0" smtClean="0"/>
              <a:t>, Adobe Connect</a:t>
            </a:r>
          </a:p>
          <a:p>
            <a:r>
              <a:rPr lang="en-US" dirty="0" smtClean="0"/>
              <a:t>Note asynchronous interaction via Twitter, Blackboard, Google docs etc. much easier (and successful) than synchronous (</a:t>
            </a:r>
            <a:r>
              <a:rPr lang="en-US" dirty="0" err="1" smtClean="0"/>
              <a:t>Polycom</a:t>
            </a:r>
            <a:r>
              <a:rPr lang="en-US" dirty="0" smtClean="0"/>
              <a:t>, access grid, </a:t>
            </a:r>
            <a:r>
              <a:rPr lang="en-US" dirty="0" err="1" smtClean="0"/>
              <a:t>Webex</a:t>
            </a:r>
            <a:r>
              <a:rPr lang="en-US" dirty="0" smtClean="0"/>
              <a:t>) approaches</a:t>
            </a:r>
          </a:p>
          <a:p>
            <a:r>
              <a:rPr lang="en-US" dirty="0" smtClean="0"/>
              <a:t>Interactive web learning environments such as </a:t>
            </a:r>
            <a:r>
              <a:rPr lang="en-US" dirty="0" smtClean="0">
                <a:hlinkClick r:id="rId3"/>
              </a:rPr>
              <a:t>www.whyville.net</a:t>
            </a:r>
            <a:endParaRPr lang="en-US" dirty="0" smtClean="0"/>
          </a:p>
          <a:p>
            <a:r>
              <a:rPr lang="en-US" dirty="0" smtClean="0"/>
              <a:t>Virtual worlds such as Second Life have not taken off but some think this will change as performance of clients and networks are improving dramatically (VRML failed ~1999)</a:t>
            </a:r>
          </a:p>
          <a:p>
            <a:r>
              <a:rPr lang="en-US" dirty="0" smtClean="0"/>
              <a:t>Must move to an environment consistent with world view of current students aka the “Twitter University”</a:t>
            </a:r>
            <a:endParaRPr lang="en-US" dirty="0"/>
          </a:p>
        </p:txBody>
      </p:sp>
    </p:spTree>
    <p:extLst>
      <p:ext uri="{BB962C8B-B14F-4D97-AF65-F5344CB8AC3E}">
        <p14:creationId xmlns:p14="http://schemas.microsoft.com/office/powerpoint/2010/main" val="113746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itchFamily="34" charset="0"/>
              </a:rPr>
              <a:t>Big Data in Many Domains</a:t>
            </a:r>
            <a:endParaRPr lang="en-US" dirty="0">
              <a:latin typeface="Candara" pitchFamily="34" charset="0"/>
            </a:endParaRPr>
          </a:p>
        </p:txBody>
      </p:sp>
      <p:sp>
        <p:nvSpPr>
          <p:cNvPr id="3" name="Content Placeholder 2"/>
          <p:cNvSpPr>
            <a:spLocks noGrp="1"/>
          </p:cNvSpPr>
          <p:nvPr>
            <p:ph idx="1"/>
          </p:nvPr>
        </p:nvSpPr>
        <p:spPr>
          <a:xfrm>
            <a:off x="0" y="609600"/>
            <a:ext cx="9067800" cy="5867400"/>
          </a:xfrm>
        </p:spPr>
        <p:txBody>
          <a:bodyPr>
            <a:normAutofit fontScale="85000" lnSpcReduction="20000"/>
          </a:bodyPr>
          <a:lstStyle/>
          <a:p>
            <a:pPr>
              <a:buFont typeface="Wingdings" pitchFamily="2" charset="2"/>
              <a:buChar char="Ø"/>
            </a:pPr>
            <a:r>
              <a:rPr lang="en-US" sz="2400" dirty="0" smtClean="0">
                <a:solidFill>
                  <a:srgbClr val="002060"/>
                </a:solidFill>
                <a:latin typeface="Candara" pitchFamily="34" charset="0"/>
              </a:rPr>
              <a:t>According to </a:t>
            </a:r>
            <a:r>
              <a:rPr lang="en-US" sz="2400" dirty="0" smtClean="0">
                <a:solidFill>
                  <a:srgbClr val="002060"/>
                </a:solidFill>
                <a:latin typeface="Candara" pitchFamily="34" charset="0"/>
                <a:hlinkClick r:id="rId3"/>
              </a:rPr>
              <a:t>one</a:t>
            </a:r>
            <a:r>
              <a:rPr lang="en-US" sz="2400" dirty="0" smtClean="0">
                <a:solidFill>
                  <a:srgbClr val="002060"/>
                </a:solidFill>
                <a:latin typeface="Candara" pitchFamily="34" charset="0"/>
              </a:rPr>
              <a:t> estimate, </a:t>
            </a:r>
            <a:r>
              <a:rPr lang="en-US" sz="2400" dirty="0" smtClean="0">
                <a:solidFill>
                  <a:srgbClr val="002060"/>
                </a:solidFill>
                <a:latin typeface="Candara" pitchFamily="34" charset="0"/>
              </a:rPr>
              <a:t>we </a:t>
            </a:r>
            <a:r>
              <a:rPr lang="en-US" sz="2400" dirty="0" smtClean="0">
                <a:solidFill>
                  <a:srgbClr val="002060"/>
                </a:solidFill>
                <a:latin typeface="Candara" pitchFamily="34" charset="0"/>
              </a:rPr>
              <a:t>created 150 exabytes (billion gigabytes) of data in 2005. This year, </a:t>
            </a:r>
            <a:r>
              <a:rPr lang="en-US" sz="2400" dirty="0" smtClean="0">
                <a:solidFill>
                  <a:srgbClr val="002060"/>
                </a:solidFill>
                <a:latin typeface="Candara" pitchFamily="34" charset="0"/>
              </a:rPr>
              <a:t>we </a:t>
            </a:r>
            <a:r>
              <a:rPr lang="en-US" sz="2400" dirty="0" smtClean="0">
                <a:solidFill>
                  <a:srgbClr val="002060"/>
                </a:solidFill>
                <a:latin typeface="Candara" pitchFamily="34" charset="0"/>
              </a:rPr>
              <a:t>will create 1,200 </a:t>
            </a:r>
            <a:r>
              <a:rPr lang="en-US" sz="2400" dirty="0" err="1" smtClean="0">
                <a:solidFill>
                  <a:srgbClr val="002060"/>
                </a:solidFill>
                <a:latin typeface="Candara" pitchFamily="34" charset="0"/>
              </a:rPr>
              <a:t>exabytes</a:t>
            </a:r>
            <a:endParaRPr lang="en-US" sz="2400" dirty="0" smtClean="0">
              <a:solidFill>
                <a:srgbClr val="002060"/>
              </a:solidFill>
              <a:latin typeface="Candara" pitchFamily="34" charset="0"/>
            </a:endParaRPr>
          </a:p>
          <a:p>
            <a:pPr>
              <a:buFont typeface="Wingdings" pitchFamily="2" charset="2"/>
              <a:buChar char="Ø"/>
            </a:pPr>
            <a:r>
              <a:rPr lang="en-US" sz="2400" dirty="0" smtClean="0"/>
              <a:t>PC’s have ~100 Gigabytes disk and 4 Gigabytes of memory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hlinkClick r:id="rId4"/>
              </a:rPr>
              <a:t>Size of the web </a:t>
            </a:r>
            <a:r>
              <a:rPr lang="en-US" sz="2400" dirty="0" smtClean="0">
                <a:solidFill>
                  <a:srgbClr val="002060"/>
                </a:solidFill>
                <a:latin typeface="Candara" pitchFamily="34" charset="0"/>
              </a:rPr>
              <a:t>~ 3 billion web </a:t>
            </a:r>
            <a:r>
              <a:rPr lang="en-US" sz="2400" dirty="0"/>
              <a:t>pages: MapReduce at Google was on </a:t>
            </a:r>
            <a:r>
              <a:rPr lang="en-US" sz="2400" dirty="0" smtClean="0"/>
              <a:t>average processing </a:t>
            </a:r>
            <a:r>
              <a:rPr lang="en-US" sz="2400" dirty="0"/>
              <a:t>20PB per day in January </a:t>
            </a:r>
            <a:r>
              <a:rPr lang="en-US" sz="2400" dirty="0" smtClean="0"/>
              <a:t>2008</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During 2009, American drone aircraft flying over Iraq and Afghanistan sent back around 24 years’ worth of video footage</a:t>
            </a:r>
          </a:p>
          <a:p>
            <a:pPr lvl="1">
              <a:buFont typeface="Wingdings" pitchFamily="2" charset="2"/>
              <a:buChar char="Ø"/>
            </a:pPr>
            <a:r>
              <a:rPr lang="en-US" sz="2000" dirty="0">
                <a:hlinkClick r:id="rId3"/>
              </a:rPr>
              <a:t>http://</a:t>
            </a:r>
            <a:r>
              <a:rPr lang="en-US" sz="2000" dirty="0" smtClean="0">
                <a:hlinkClick r:id="rId3"/>
              </a:rPr>
              <a:t>www.economist.com/node/15579717</a:t>
            </a:r>
            <a:endParaRPr lang="en-US" sz="2000" dirty="0" smtClean="0"/>
          </a:p>
          <a:p>
            <a:pPr lvl="1">
              <a:buFont typeface="Wingdings" pitchFamily="2" charset="2"/>
              <a:buChar char="Ø"/>
            </a:pPr>
            <a:r>
              <a:rPr lang="en-US" sz="2000" dirty="0"/>
              <a:t>New models being deployed this year will produce ten times as many data streams as their predecessors, and those in 2011 will produce 30 times as many</a:t>
            </a:r>
            <a:endParaRPr lang="en-US" sz="20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~108 million sequence records in </a:t>
            </a:r>
            <a:r>
              <a:rPr lang="en-US" sz="2400" dirty="0" smtClean="0">
                <a:solidFill>
                  <a:srgbClr val="002060"/>
                </a:solidFill>
                <a:latin typeface="Candara" pitchFamily="34" charset="0"/>
                <a:hlinkClick r:id="rId5"/>
              </a:rPr>
              <a:t>GenBank</a:t>
            </a:r>
            <a:r>
              <a:rPr lang="en-US" sz="2400" dirty="0" smtClean="0">
                <a:solidFill>
                  <a:srgbClr val="002060"/>
                </a:solidFill>
                <a:latin typeface="Candara" pitchFamily="34" charset="0"/>
              </a:rPr>
              <a:t> in 2009, doubling in every 18 months</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~20 million purchases at Wal-Mart a day</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90 million </a:t>
            </a:r>
            <a:r>
              <a:rPr lang="en-US" sz="2400" dirty="0" smtClean="0">
                <a:solidFill>
                  <a:srgbClr val="002060"/>
                </a:solidFill>
                <a:latin typeface="Candara" pitchFamily="34" charset="0"/>
                <a:hlinkClick r:id="rId6"/>
              </a:rPr>
              <a:t>Tweets a day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Astronomy, Particle Physics, Medical Records …</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t>Most scientific task shows CPU:IO ratio of 10000:1 – Dr. Jim Gray</a:t>
            </a:r>
          </a:p>
          <a:p>
            <a:pPr>
              <a:buFont typeface="Wingdings" pitchFamily="2" charset="2"/>
              <a:buChar char="Ø"/>
            </a:pPr>
            <a:endParaRPr lang="en-US" sz="600" dirty="0" smtClean="0"/>
          </a:p>
          <a:p>
            <a:pPr>
              <a:buFont typeface="Wingdings" pitchFamily="2" charset="2"/>
              <a:buChar char="Ø"/>
            </a:pPr>
            <a:r>
              <a:rPr lang="en-US" sz="2400" i="1" dirty="0" smtClean="0">
                <a:hlinkClick r:id="rId7"/>
              </a:rPr>
              <a:t>The </a:t>
            </a:r>
            <a:r>
              <a:rPr lang="en-US" sz="2400" i="1" dirty="0">
                <a:hlinkClick r:id="rId7"/>
              </a:rPr>
              <a:t>Fourth Paradigm: Data-Intensive Scientific </a:t>
            </a:r>
            <a:r>
              <a:rPr lang="en-US" sz="2400" i="1" dirty="0" smtClean="0">
                <a:hlinkClick r:id="rId7"/>
              </a:rPr>
              <a:t>Discovery</a:t>
            </a:r>
            <a:endParaRPr lang="en-US" sz="2400" i="1" dirty="0"/>
          </a:p>
          <a:p>
            <a:pPr>
              <a:buFont typeface="Wingdings" pitchFamily="2" charset="2"/>
              <a:buChar char="Ø"/>
            </a:pPr>
            <a:r>
              <a:rPr lang="en-US" sz="2400" i="1" dirty="0" smtClean="0"/>
              <a:t>Large </a:t>
            </a:r>
            <a:r>
              <a:rPr lang="en-US" sz="2400" i="1" dirty="0" smtClean="0"/>
              <a:t>Hadron Collider at CERN; 100 Petabytes to find Higgs Boson</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p:txBody>
      </p:sp>
    </p:spTree>
    <p:extLst>
      <p:ext uri="{BB962C8B-B14F-4D97-AF65-F5344CB8AC3E}">
        <p14:creationId xmlns:p14="http://schemas.microsoft.com/office/powerpoint/2010/main" val="2746600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Indiana Next Steps</a:t>
            </a:r>
            <a:endParaRPr lang="en-US" b="1" dirty="0"/>
          </a:p>
        </p:txBody>
      </p:sp>
      <p:sp>
        <p:nvSpPr>
          <p:cNvPr id="3" name="Content Placeholder 2"/>
          <p:cNvSpPr>
            <a:spLocks noGrp="1"/>
          </p:cNvSpPr>
          <p:nvPr>
            <p:ph idx="1"/>
          </p:nvPr>
        </p:nvSpPr>
        <p:spPr/>
        <p:txBody>
          <a:bodyPr/>
          <a:lstStyle/>
          <a:p>
            <a:r>
              <a:rPr lang="en-US" dirty="0" smtClean="0"/>
              <a:t>Develop Appliances (Virtual machine based preconfigured computer systems) to support programming laboratories</a:t>
            </a:r>
          </a:p>
          <a:p>
            <a:r>
              <a:rPr lang="en-US" dirty="0" smtClean="0"/>
              <a:t>Offer Cloud Computing course with</a:t>
            </a:r>
          </a:p>
          <a:p>
            <a:pPr lvl="1"/>
            <a:r>
              <a:rPr lang="en-US" dirty="0" smtClean="0"/>
              <a:t>Web portal support</a:t>
            </a:r>
          </a:p>
          <a:p>
            <a:pPr lvl="1"/>
            <a:r>
              <a:rPr lang="en-US" dirty="0" smtClean="0"/>
              <a:t>FutureGrid or Appliances locally</a:t>
            </a:r>
          </a:p>
          <a:p>
            <a:pPr lvl="1"/>
            <a:r>
              <a:rPr lang="en-US" dirty="0" smtClean="0"/>
              <a:t>Distance delivery</a:t>
            </a:r>
          </a:p>
          <a:p>
            <a:r>
              <a:rPr lang="en-US" dirty="0" smtClean="0"/>
              <a:t>Deliver first to ECSU, then other ADMI Schools</a:t>
            </a:r>
            <a:endParaRPr lang="en-US" dirty="0"/>
          </a:p>
        </p:txBody>
      </p:sp>
    </p:spTree>
    <p:extLst>
      <p:ext uri="{BB962C8B-B14F-4D97-AF65-F5344CB8AC3E}">
        <p14:creationId xmlns:p14="http://schemas.microsoft.com/office/powerpoint/2010/main" val="4064829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31</a:t>
            </a:fld>
            <a:endParaRPr lang="en-US">
              <a:solidFill>
                <a:prstClr val="black">
                  <a:tint val="75000"/>
                </a:prstClr>
              </a:solidFill>
            </a:endParaRPr>
          </a:p>
        </p:txBody>
      </p:sp>
      <p:sp>
        <p:nvSpPr>
          <p:cNvPr id="4" name="TextBox 3"/>
          <p:cNvSpPr txBox="1"/>
          <p:nvPr/>
        </p:nvSpPr>
        <p:spPr>
          <a:xfrm>
            <a:off x="4442534" y="2523023"/>
            <a:ext cx="2871492" cy="400110"/>
          </a:xfrm>
          <a:prstGeom prst="rect">
            <a:avLst/>
          </a:prstGeom>
          <a:noFill/>
        </p:spPr>
        <p:txBody>
          <a:bodyPr wrap="none" rtlCol="0">
            <a:spAutoFit/>
          </a:bodyPr>
          <a:lstStyle/>
          <a:p>
            <a:r>
              <a:rPr lang="en-US" sz="2000" b="1" dirty="0" smtClean="0">
                <a:latin typeface="Arial" pitchFamily="34" charset="0"/>
                <a:cs typeface="Arial" pitchFamily="34" charset="0"/>
              </a:rPr>
              <a:t>Talk by </a:t>
            </a:r>
            <a:r>
              <a:rPr lang="en-US" sz="2000" b="1" dirty="0">
                <a:latin typeface="Arial" pitchFamily="34" charset="0"/>
                <a:cs typeface="Arial" pitchFamily="34" charset="0"/>
              </a:rPr>
              <a:t>Jim Ferguson</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623697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76200" y="762000"/>
            <a:ext cx="9067800" cy="4525963"/>
          </a:xfrm>
        </p:spPr>
        <p:txBody>
          <a:bodyPr>
            <a:noAutofit/>
          </a:bodyPr>
          <a:lstStyle/>
          <a:p>
            <a:r>
              <a:rPr lang="en-US" sz="2800" dirty="0">
                <a:cs typeface="Arial" pitchFamily="34" charset="0"/>
              </a:rPr>
              <a:t>FutureGrid </a:t>
            </a:r>
            <a:r>
              <a:rPr lang="en-US" sz="2800" dirty="0" smtClean="0">
                <a:cs typeface="Arial" pitchFamily="34" charset="0"/>
              </a:rPr>
              <a:t>is a 4 year $15M project with 7 clusters at 5 sites across country with 8 funded partners</a:t>
            </a:r>
            <a:endParaRPr lang="en-US" sz="2800" dirty="0">
              <a:cs typeface="Arial" pitchFamily="34" charset="0"/>
            </a:endParaRPr>
          </a:p>
          <a:p>
            <a:r>
              <a:rPr lang="en-US" sz="2800" dirty="0" smtClean="0">
                <a:cs typeface="Times New Roman" pitchFamily="18" charset="0"/>
              </a:rPr>
              <a:t>FutureGrid is a flexible </a:t>
            </a:r>
            <a:r>
              <a:rPr lang="en-US" sz="2800" dirty="0" smtClean="0">
                <a:solidFill>
                  <a:srgbClr val="FF0000"/>
                </a:solidFill>
                <a:cs typeface="Times New Roman" pitchFamily="18" charset="0"/>
              </a:rPr>
              <a:t>testbed </a:t>
            </a:r>
            <a:r>
              <a:rPr lang="en-US" sz="2800" dirty="0" smtClean="0">
                <a:cs typeface="Times New Roman" pitchFamily="18" charset="0"/>
              </a:rPr>
              <a:t>s</a:t>
            </a:r>
            <a:r>
              <a:rPr lang="en-US" sz="2800" dirty="0" smtClean="0"/>
              <a:t>upporting </a:t>
            </a:r>
            <a:r>
              <a:rPr lang="en-US" sz="2800" dirty="0" smtClean="0">
                <a:solidFill>
                  <a:srgbClr val="FF0000"/>
                </a:solidFill>
              </a:rPr>
              <a:t>Computer Science </a:t>
            </a:r>
            <a:r>
              <a:rPr lang="en-US" sz="2800" dirty="0" smtClean="0"/>
              <a:t>and </a:t>
            </a:r>
            <a:r>
              <a:rPr lang="en-US" sz="2800" dirty="0" smtClean="0">
                <a:solidFill>
                  <a:srgbClr val="FF0000"/>
                </a:solidFill>
              </a:rPr>
              <a:t>Computational Science </a:t>
            </a:r>
            <a:r>
              <a:rPr lang="en-US" sz="2800" dirty="0" smtClean="0"/>
              <a:t>experiments in</a:t>
            </a:r>
            <a:endParaRPr lang="en-US" sz="2800" dirty="0" smtClean="0">
              <a:solidFill>
                <a:srgbClr val="FF0000"/>
              </a:solidFill>
            </a:endParaRPr>
          </a:p>
          <a:p>
            <a:pPr lvl="1"/>
            <a:r>
              <a:rPr lang="en-US" sz="2400" dirty="0"/>
              <a:t>Innovation and scientific understanding of </a:t>
            </a:r>
            <a:r>
              <a:rPr lang="en-US" sz="2400" dirty="0">
                <a:solidFill>
                  <a:srgbClr val="FF0000"/>
                </a:solidFill>
              </a:rPr>
              <a:t>distributed computing </a:t>
            </a:r>
            <a:r>
              <a:rPr lang="en-US" sz="2400" dirty="0" smtClean="0"/>
              <a:t>(cloud, grid) and </a:t>
            </a:r>
            <a:r>
              <a:rPr lang="en-US" sz="2400" dirty="0">
                <a:solidFill>
                  <a:srgbClr val="FF0000"/>
                </a:solidFill>
              </a:rPr>
              <a:t>parallel computing </a:t>
            </a:r>
            <a:r>
              <a:rPr lang="en-US" sz="2400" dirty="0"/>
              <a:t>paradigms</a:t>
            </a:r>
          </a:p>
          <a:p>
            <a:pPr lvl="1"/>
            <a:r>
              <a:rPr lang="en-US" sz="2400" dirty="0"/>
              <a:t>The engineering science of </a:t>
            </a:r>
            <a:r>
              <a:rPr lang="en-US" sz="2400" dirty="0">
                <a:solidFill>
                  <a:srgbClr val="FF0000"/>
                </a:solidFill>
              </a:rPr>
              <a:t>middleware</a:t>
            </a:r>
            <a:r>
              <a:rPr lang="en-US" sz="2400" dirty="0"/>
              <a:t> that enables these paradigms</a:t>
            </a:r>
          </a:p>
          <a:p>
            <a:pPr lvl="1"/>
            <a:r>
              <a:rPr lang="en-US" sz="2400" dirty="0"/>
              <a:t>The use and drivers of these paradigms by important </a:t>
            </a:r>
            <a:r>
              <a:rPr lang="en-US" sz="2400" dirty="0">
                <a:solidFill>
                  <a:srgbClr val="FF0000"/>
                </a:solidFill>
              </a:rPr>
              <a:t>applications</a:t>
            </a:r>
          </a:p>
          <a:p>
            <a:pPr lvl="1"/>
            <a:r>
              <a:rPr lang="en-US" sz="2400" dirty="0"/>
              <a:t>The </a:t>
            </a:r>
            <a:r>
              <a:rPr lang="en-US" sz="2400" dirty="0">
                <a:solidFill>
                  <a:srgbClr val="FF0000"/>
                </a:solidFill>
              </a:rPr>
              <a:t>education</a:t>
            </a:r>
            <a:r>
              <a:rPr lang="en-US" sz="2400" dirty="0"/>
              <a:t> of a new generation of students and workforce on the use of these paradigms and their </a:t>
            </a:r>
            <a:r>
              <a:rPr lang="en-US" sz="2400" dirty="0" smtClean="0"/>
              <a:t>applications</a:t>
            </a:r>
          </a:p>
          <a:p>
            <a:pPr lvl="1"/>
            <a:r>
              <a:rPr lang="en-US" sz="2400" dirty="0">
                <a:solidFill>
                  <a:srgbClr val="FF0000"/>
                </a:solidFill>
                <a:cs typeface="Times New Roman" pitchFamily="18" charset="0"/>
              </a:rPr>
              <a:t>interoperability</a:t>
            </a:r>
            <a:r>
              <a:rPr lang="en-US" sz="2400" dirty="0">
                <a:cs typeface="Times New Roman" pitchFamily="18" charset="0"/>
              </a:rPr>
              <a:t>, </a:t>
            </a:r>
            <a:r>
              <a:rPr lang="en-US" sz="2400" dirty="0">
                <a:solidFill>
                  <a:srgbClr val="FF0000"/>
                </a:solidFill>
                <a:cs typeface="Times New Roman" pitchFamily="18" charset="0"/>
              </a:rPr>
              <a:t>functionality</a:t>
            </a:r>
            <a:r>
              <a:rPr lang="en-US" sz="2400" dirty="0">
                <a:cs typeface="Times New Roman" pitchFamily="18" charset="0"/>
              </a:rPr>
              <a:t>, </a:t>
            </a:r>
            <a:r>
              <a:rPr lang="en-US" sz="2400" dirty="0">
                <a:solidFill>
                  <a:srgbClr val="FF0000"/>
                </a:solidFill>
                <a:cs typeface="Times New Roman" pitchFamily="18" charset="0"/>
              </a:rPr>
              <a:t>performance</a:t>
            </a:r>
            <a:r>
              <a:rPr lang="en-US" sz="2400" dirty="0">
                <a:cs typeface="Times New Roman" pitchFamily="18" charset="0"/>
              </a:rPr>
              <a:t> or </a:t>
            </a:r>
            <a:r>
              <a:rPr lang="en-US" sz="2400" dirty="0">
                <a:solidFill>
                  <a:srgbClr val="FF0000"/>
                </a:solidFill>
                <a:cs typeface="Times New Roman" pitchFamily="18" charset="0"/>
              </a:rPr>
              <a:t>evaluation</a:t>
            </a:r>
          </a:p>
          <a:p>
            <a:pPr lvl="1"/>
            <a:endParaRPr lang="en-US" sz="2400" dirty="0" smtClean="0"/>
          </a:p>
          <a:p>
            <a:endParaRPr lang="en-US" sz="2400" dirty="0" smtClean="0">
              <a:cs typeface="Times New Roman" pitchFamily="18" charset="0"/>
            </a:endParaRPr>
          </a:p>
        </p:txBody>
      </p:sp>
    </p:spTree>
    <p:extLst>
      <p:ext uri="{BB962C8B-B14F-4D97-AF65-F5344CB8AC3E}">
        <p14:creationId xmlns:p14="http://schemas.microsoft.com/office/powerpoint/2010/main" val="3287022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Hadoop, Dryad,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a:t>
            </a:r>
            <a:r>
              <a:rPr lang="en-US" sz="2000" dirty="0" err="1" smtClean="0">
                <a:latin typeface="Arial" pitchFamily="34" charset="0"/>
                <a:cs typeface="Arial" pitchFamily="34" charset="0"/>
              </a:rPr>
              <a:t>Xen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r>
              <a:rPr lang="en-US" sz="2400" dirty="0" smtClean="0">
                <a:latin typeface="Arial" pitchFamily="34" charset="0"/>
                <a:cs typeface="Arial" pitchFamily="34" charset="0"/>
              </a:rPr>
              <a:t>Growth comes from users depositing novel images in library</a:t>
            </a:r>
          </a:p>
          <a:p>
            <a:r>
              <a:rPr lang="en-US" sz="2400" dirty="0">
                <a:cs typeface="Times New Roman" pitchFamily="18" charset="0"/>
              </a:rPr>
              <a:t>Each use of FutureGrid is an</a:t>
            </a:r>
            <a:r>
              <a:rPr lang="en-US" sz="2400" dirty="0">
                <a:solidFill>
                  <a:srgbClr val="FF0000"/>
                </a:solidFill>
                <a:cs typeface="Times New Roman" pitchFamily="18" charset="0"/>
              </a:rPr>
              <a:t> experiment </a:t>
            </a:r>
            <a:r>
              <a:rPr lang="en-US" sz="2400" dirty="0">
                <a:cs typeface="Times New Roman" pitchFamily="18" charset="0"/>
              </a:rPr>
              <a:t>that is </a:t>
            </a:r>
            <a:r>
              <a:rPr lang="en-US" sz="2400" dirty="0">
                <a:solidFill>
                  <a:srgbClr val="FF0000"/>
                </a:solidFill>
                <a:cs typeface="Times New Roman" pitchFamily="18" charset="0"/>
              </a:rPr>
              <a:t>reproducible</a:t>
            </a:r>
          </a:p>
          <a:p>
            <a:r>
              <a:rPr lang="en-US" sz="2400" dirty="0" smtClean="0"/>
              <a:t>Developing </a:t>
            </a:r>
            <a:r>
              <a:rPr lang="en-US" sz="2400" dirty="0"/>
              <a:t>novel software to support these goals which build on Grid5000 in France</a:t>
            </a:r>
          </a:p>
          <a:p>
            <a:endParaRPr lang="en-US" sz="2400" dirty="0" smtClean="0">
              <a:latin typeface="Arial" pitchFamily="34" charset="0"/>
              <a:cs typeface="Arial" pitchFamily="34" charset="0"/>
            </a:endParaRPr>
          </a:p>
          <a:p>
            <a:pPr>
              <a:buNone/>
            </a:pPr>
            <a:endParaRPr lang="en-US" sz="2600" dirty="0"/>
          </a:p>
        </p:txBody>
      </p:sp>
      <p:grpSp>
        <p:nvGrpSpPr>
          <p:cNvPr id="17" name="Group 16"/>
          <p:cNvGrpSpPr/>
          <p:nvPr/>
        </p:nvGrpSpPr>
        <p:grpSpPr>
          <a:xfrm>
            <a:off x="678835" y="4809063"/>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2798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smtClean="0"/>
              <a:t>have FutureGrid hardware</a:t>
            </a:r>
            <a:endParaRPr lang="en-US" sz="2200" dirty="0"/>
          </a:p>
        </p:txBody>
      </p:sp>
    </p:spTree>
    <p:extLst>
      <p:ext uri="{BB962C8B-B14F-4D97-AF65-F5344CB8AC3E}">
        <p14:creationId xmlns:p14="http://schemas.microsoft.com/office/powerpoint/2010/main" val="3849317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713834"/>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3374523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304800" y="914400"/>
            <a:ext cx="8610600" cy="4525963"/>
          </a:xfrm>
        </p:spPr>
        <p:txBody>
          <a:bodyPr/>
          <a:lstStyle/>
          <a:p>
            <a:r>
              <a:rPr lang="en-US" b="1" dirty="0" smtClean="0"/>
              <a:t>Training Education and Outreach</a:t>
            </a:r>
          </a:p>
          <a:p>
            <a:pPr lvl="1"/>
            <a:r>
              <a:rPr lang="en-US" dirty="0" smtClean="0"/>
              <a:t>Semester and short events; promising for outreach</a:t>
            </a:r>
          </a:p>
          <a:p>
            <a:r>
              <a:rPr lang="en-US" b="1" dirty="0" smtClean="0"/>
              <a:t>Interoperability test-beds</a:t>
            </a:r>
          </a:p>
          <a:p>
            <a:pPr lvl="1"/>
            <a:r>
              <a:rPr lang="en-US" dirty="0" smtClean="0"/>
              <a:t>Grids and Clouds; OGF really needed this</a:t>
            </a:r>
          </a:p>
          <a:p>
            <a:r>
              <a:rPr lang="en-US" b="1" dirty="0" smtClean="0"/>
              <a:t>Domain Science applications</a:t>
            </a:r>
          </a:p>
          <a:p>
            <a:pPr lvl="1"/>
            <a:r>
              <a:rPr lang="en-US" dirty="0" smtClean="0"/>
              <a:t>Life science highlighted</a:t>
            </a:r>
          </a:p>
          <a:p>
            <a:r>
              <a:rPr lang="en-US" b="1" dirty="0" smtClean="0"/>
              <a:t>Computer science</a:t>
            </a:r>
          </a:p>
          <a:p>
            <a:pPr lvl="1"/>
            <a:r>
              <a:rPr lang="en-US" dirty="0" smtClean="0"/>
              <a:t>Largest current category</a:t>
            </a:r>
          </a:p>
          <a:p>
            <a:r>
              <a:rPr lang="en-US" b="1" dirty="0" smtClean="0"/>
              <a:t>Computer Systems Evaluation</a:t>
            </a:r>
          </a:p>
          <a:p>
            <a:pPr lvl="1"/>
            <a:r>
              <a:rPr lang="en-US" dirty="0" smtClean="0"/>
              <a:t>TeraGrid (TIS, TAS, XSEDE), OSG, EGI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3374059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838200"/>
          </a:xfrm>
        </p:spPr>
        <p:txBody>
          <a:bodyPr/>
          <a:lstStyle/>
          <a:p>
            <a:r>
              <a:rPr lang="en-US" b="1" dirty="0" smtClean="0"/>
              <a:t>Education &amp; Outreach on FutureGrid</a:t>
            </a:r>
            <a:endParaRPr lang="en-US" b="1" dirty="0"/>
          </a:p>
        </p:txBody>
      </p:sp>
      <p:sp>
        <p:nvSpPr>
          <p:cNvPr id="3" name="Content Placeholder 2"/>
          <p:cNvSpPr>
            <a:spLocks noGrp="1"/>
          </p:cNvSpPr>
          <p:nvPr>
            <p:ph idx="1"/>
          </p:nvPr>
        </p:nvSpPr>
        <p:spPr>
          <a:xfrm>
            <a:off x="0" y="1143000"/>
            <a:ext cx="9144000" cy="5486400"/>
          </a:xfrm>
        </p:spPr>
        <p:txBody>
          <a:bodyPr>
            <a:normAutofit/>
          </a:bodyPr>
          <a:lstStyle/>
          <a:p>
            <a:r>
              <a:rPr lang="en-US" sz="2400" dirty="0" smtClean="0"/>
              <a:t>Build up </a:t>
            </a:r>
            <a:r>
              <a:rPr lang="en-US" sz="2400" dirty="0" smtClean="0">
                <a:solidFill>
                  <a:srgbClr val="FF0000"/>
                </a:solidFill>
              </a:rPr>
              <a:t>tutorials</a:t>
            </a:r>
            <a:r>
              <a:rPr lang="en-US" sz="2400" dirty="0" smtClean="0"/>
              <a:t> on supported software</a:t>
            </a:r>
          </a:p>
          <a:p>
            <a:r>
              <a:rPr lang="en-US" sz="2400" dirty="0" smtClean="0"/>
              <a:t>Support development of curricula requiring privileges and </a:t>
            </a:r>
            <a:r>
              <a:rPr lang="en-US" sz="2400" dirty="0" smtClean="0">
                <a:solidFill>
                  <a:srgbClr val="FF0000"/>
                </a:solidFill>
              </a:rPr>
              <a:t>systems destruction capabilities </a:t>
            </a:r>
            <a:r>
              <a:rPr lang="en-US" sz="2400" dirty="0" smtClean="0"/>
              <a:t>that are hard on conventional TeraGrid</a:t>
            </a:r>
          </a:p>
          <a:p>
            <a:r>
              <a:rPr lang="en-US" sz="2400" dirty="0" smtClean="0"/>
              <a:t>Offer suite of </a:t>
            </a:r>
            <a:r>
              <a:rPr lang="en-US" sz="2400" dirty="0" smtClean="0">
                <a:solidFill>
                  <a:srgbClr val="FF0000"/>
                </a:solidFill>
              </a:rPr>
              <a:t>appliances</a:t>
            </a:r>
            <a:r>
              <a:rPr lang="en-US" sz="2400" dirty="0" smtClean="0"/>
              <a:t> (customized VM based images) supporting online laboratories</a:t>
            </a:r>
          </a:p>
          <a:p>
            <a:r>
              <a:rPr lang="en-US" sz="2400" dirty="0"/>
              <a:t>Supporting several workshops including </a:t>
            </a:r>
            <a:r>
              <a:rPr lang="en-US" sz="2400" dirty="0" smtClean="0">
                <a:solidFill>
                  <a:srgbClr val="FF0000"/>
                </a:solidFill>
              </a:rPr>
              <a:t>Virtual Summer School </a:t>
            </a:r>
            <a:r>
              <a:rPr lang="en-US" sz="2400" dirty="0" smtClean="0"/>
              <a:t>on “</a:t>
            </a:r>
            <a:r>
              <a:rPr lang="en-US" sz="2400" dirty="0" smtClean="0">
                <a:solidFill>
                  <a:srgbClr val="FF0000"/>
                </a:solidFill>
              </a:rPr>
              <a:t>Big Data</a:t>
            </a:r>
            <a:r>
              <a:rPr lang="en-US" sz="2400" dirty="0" smtClean="0"/>
              <a:t>” July 26-30 2010; </a:t>
            </a:r>
            <a:r>
              <a:rPr lang="en-US" sz="2400" dirty="0">
                <a:solidFill>
                  <a:srgbClr val="FF0000"/>
                </a:solidFill>
              </a:rPr>
              <a:t>TeraGrid ‘10 </a:t>
            </a:r>
            <a:r>
              <a:rPr lang="en-US" sz="2400" dirty="0"/>
              <a:t>“Cloud technologies, data-intensive science and the TG” </a:t>
            </a:r>
            <a:r>
              <a:rPr lang="en-US" sz="2400" dirty="0" smtClean="0"/>
              <a:t>August </a:t>
            </a:r>
            <a:r>
              <a:rPr lang="en-US" sz="2400" dirty="0"/>
              <a:t>2010; </a:t>
            </a:r>
            <a:r>
              <a:rPr lang="en-US" sz="2400" dirty="0" smtClean="0">
                <a:solidFill>
                  <a:srgbClr val="FF0000"/>
                </a:solidFill>
              </a:rPr>
              <a:t>CloudCom</a:t>
            </a:r>
            <a:r>
              <a:rPr lang="en-US" sz="2400" dirty="0" smtClean="0"/>
              <a:t> conference tutorials Nov 30-Dec 3 2010</a:t>
            </a:r>
          </a:p>
          <a:p>
            <a:r>
              <a:rPr lang="en-US" sz="2400" dirty="0" smtClean="0"/>
              <a:t>Experimental </a:t>
            </a:r>
            <a:r>
              <a:rPr lang="en-US" sz="2400" dirty="0" smtClean="0">
                <a:solidFill>
                  <a:srgbClr val="FF0000"/>
                </a:solidFill>
              </a:rPr>
              <a:t>class use </a:t>
            </a:r>
            <a:r>
              <a:rPr lang="en-US" sz="2400" dirty="0" smtClean="0"/>
              <a:t>at Indiana, Florida and LSU</a:t>
            </a:r>
          </a:p>
          <a:p>
            <a:r>
              <a:rPr lang="en-US" sz="2400" dirty="0" smtClean="0">
                <a:solidFill>
                  <a:srgbClr val="FF0000"/>
                </a:solidFill>
              </a:rPr>
              <a:t>ADMI</a:t>
            </a:r>
            <a:r>
              <a:rPr lang="en-US" sz="2400" dirty="0" smtClean="0"/>
              <a:t> </a:t>
            </a:r>
            <a:r>
              <a:rPr lang="en-US" sz="2400" dirty="0" smtClean="0"/>
              <a:t>Summer 2011 School on Clouds and REU program for Minority Serving </a:t>
            </a:r>
            <a:r>
              <a:rPr lang="en-US" sz="2400" dirty="0" smtClean="0"/>
              <a:t>Institutions</a:t>
            </a:r>
            <a:endParaRPr lang="en-US" sz="2400" dirty="0" smtClean="0"/>
          </a:p>
        </p:txBody>
      </p:sp>
    </p:spTree>
    <p:extLst>
      <p:ext uri="{BB962C8B-B14F-4D97-AF65-F5344CB8AC3E}">
        <p14:creationId xmlns:p14="http://schemas.microsoft.com/office/powerpoint/2010/main" val="3357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08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AA53467-3A83-4390-AFDC-39710604A0CA}" type="slidenum">
              <a:rPr lang="en-US">
                <a:solidFill>
                  <a:srgbClr val="FFFFFF"/>
                </a:solidFill>
              </a:rPr>
              <a:pPr>
                <a:defRPr/>
              </a:pPr>
              <a:t>6</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FF24BA25-D65D-403A-85C2-9B54B8BAC290}"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6</a:t>
            </a:fld>
            <a:endParaRPr lang="en-US" sz="1000">
              <a:solidFill>
                <a:srgbClr val="FFFFFF"/>
              </a:solidFill>
              <a:effectLst>
                <a:outerShdw blurRad="38100" dist="38100" dir="2700000" algn="tl">
                  <a:srgbClr val="000000"/>
                </a:outerShdw>
              </a:effectLst>
              <a:latin typeface="Verdana" pitchFamily="34" charset="0"/>
            </a:endParaRPr>
          </a:p>
        </p:txBody>
      </p:sp>
      <p:sp>
        <p:nvSpPr>
          <p:cNvPr id="26628" name="Rectangle 2"/>
          <p:cNvSpPr>
            <a:spLocks noGrp="1" noChangeArrowheads="1"/>
          </p:cNvSpPr>
          <p:nvPr>
            <p:ph type="title" idx="4294967295"/>
          </p:nvPr>
        </p:nvSpPr>
        <p:spPr>
          <a:xfrm>
            <a:off x="0" y="0"/>
            <a:ext cx="9144000" cy="838200"/>
          </a:xfrm>
        </p:spPr>
        <p:txBody>
          <a:bodyPr/>
          <a:lstStyle/>
          <a:p>
            <a:pPr eaLnBrk="1" hangingPunct="1"/>
            <a:r>
              <a:rPr lang="en-US" smtClean="0"/>
              <a:t>What is Cyberinfrastructure</a:t>
            </a:r>
          </a:p>
        </p:txBody>
      </p:sp>
      <p:sp>
        <p:nvSpPr>
          <p:cNvPr id="26629" name="Rectangle 3"/>
          <p:cNvSpPr>
            <a:spLocks noGrp="1" noChangeArrowheads="1"/>
          </p:cNvSpPr>
          <p:nvPr>
            <p:ph type="body" idx="4294967295"/>
          </p:nvPr>
        </p:nvSpPr>
        <p:spPr>
          <a:xfrm>
            <a:off x="0" y="990600"/>
            <a:ext cx="8991600" cy="5638800"/>
          </a:xfrm>
        </p:spPr>
        <p:txBody>
          <a:bodyPr/>
          <a:lstStyle/>
          <a:p>
            <a:pPr eaLnBrk="1" hangingPunct="1"/>
            <a:r>
              <a:rPr lang="en-US" sz="2400" smtClean="0"/>
              <a:t>Cyberinfrastructure is (from NSF) infrastructure that supports </a:t>
            </a:r>
            <a:r>
              <a:rPr lang="en-US" sz="2400" smtClean="0">
                <a:solidFill>
                  <a:srgbClr val="FFFF00"/>
                </a:solidFill>
              </a:rPr>
              <a:t>distributed research and learning</a:t>
            </a:r>
            <a:r>
              <a:rPr lang="en-US" sz="2400" smtClean="0"/>
              <a:t> (</a:t>
            </a:r>
            <a:r>
              <a:rPr lang="en-US" sz="2400" smtClean="0">
                <a:solidFill>
                  <a:srgbClr val="FFFF00"/>
                </a:solidFill>
              </a:rPr>
              <a:t>e-Science, e-Research, e-Education</a:t>
            </a:r>
            <a:r>
              <a:rPr lang="en-US" sz="2400" smtClean="0"/>
              <a:t>) </a:t>
            </a:r>
          </a:p>
          <a:p>
            <a:pPr lvl="1" eaLnBrk="1" hangingPunct="1"/>
            <a:r>
              <a:rPr lang="en-US" smtClean="0"/>
              <a:t>Links data, people, computers</a:t>
            </a:r>
          </a:p>
          <a:p>
            <a:pPr eaLnBrk="1" hangingPunct="1"/>
            <a:r>
              <a:rPr lang="en-US" sz="2400" smtClean="0"/>
              <a:t>Exploits </a:t>
            </a:r>
            <a:r>
              <a:rPr lang="en-US" sz="2400" smtClean="0">
                <a:solidFill>
                  <a:srgbClr val="FFFF00"/>
                </a:solidFill>
              </a:rPr>
              <a:t>Internet technology</a:t>
            </a:r>
            <a:r>
              <a:rPr lang="en-US" sz="2400" smtClean="0"/>
              <a:t> (</a:t>
            </a:r>
            <a:r>
              <a:rPr lang="en-US" sz="2400" smtClean="0">
                <a:solidFill>
                  <a:srgbClr val="FFFF00"/>
                </a:solidFill>
              </a:rPr>
              <a:t>Web2.0 </a:t>
            </a:r>
            <a:r>
              <a:rPr lang="en-US" sz="2400" smtClean="0"/>
              <a:t>and </a:t>
            </a:r>
            <a:r>
              <a:rPr lang="en-US" sz="2400" smtClean="0">
                <a:solidFill>
                  <a:srgbClr val="FFFF00"/>
                </a:solidFill>
              </a:rPr>
              <a:t>Clouds</a:t>
            </a:r>
            <a:r>
              <a:rPr lang="en-US" sz="2400" smtClean="0"/>
              <a:t>) adding (via </a:t>
            </a:r>
            <a:r>
              <a:rPr lang="en-US" sz="2400" smtClean="0">
                <a:solidFill>
                  <a:srgbClr val="FFFF00"/>
                </a:solidFill>
              </a:rPr>
              <a:t>Grid</a:t>
            </a:r>
            <a:r>
              <a:rPr lang="en-US" sz="2400" smtClean="0"/>
              <a:t> technology) management, security, supercomputers etc.</a:t>
            </a:r>
          </a:p>
          <a:p>
            <a:pPr eaLnBrk="1" hangingPunct="1"/>
            <a:r>
              <a:rPr lang="en-US" sz="2400" smtClean="0"/>
              <a:t>It has two aspects: </a:t>
            </a:r>
            <a:r>
              <a:rPr lang="en-US" sz="2400" smtClean="0">
                <a:solidFill>
                  <a:srgbClr val="FFFF00"/>
                </a:solidFill>
              </a:rPr>
              <a:t>parallel </a:t>
            </a:r>
            <a:r>
              <a:rPr lang="en-US" sz="2400" smtClean="0"/>
              <a:t>– low latency (microseconds) between nodes and </a:t>
            </a:r>
            <a:r>
              <a:rPr lang="en-US" sz="2400" smtClean="0">
                <a:solidFill>
                  <a:srgbClr val="FFFF00"/>
                </a:solidFill>
              </a:rPr>
              <a:t>distributed</a:t>
            </a:r>
            <a:r>
              <a:rPr lang="en-US" sz="2400" smtClean="0"/>
              <a:t> – highish latency (milliseconds) between nodes</a:t>
            </a:r>
          </a:p>
          <a:p>
            <a:pPr eaLnBrk="1" hangingPunct="1"/>
            <a:r>
              <a:rPr lang="en-US" sz="2400" smtClean="0"/>
              <a:t>Parallel needed to get </a:t>
            </a:r>
            <a:r>
              <a:rPr lang="en-US" sz="2400" smtClean="0">
                <a:solidFill>
                  <a:srgbClr val="FFFF00"/>
                </a:solidFill>
              </a:rPr>
              <a:t>high performance</a:t>
            </a:r>
            <a:r>
              <a:rPr lang="en-US" sz="2400" smtClean="0"/>
              <a:t> on </a:t>
            </a:r>
            <a:r>
              <a:rPr lang="en-US" sz="2400" smtClean="0">
                <a:solidFill>
                  <a:srgbClr val="FFFF00"/>
                </a:solidFill>
              </a:rPr>
              <a:t>individual</a:t>
            </a:r>
            <a:r>
              <a:rPr lang="en-US" sz="2400" smtClean="0"/>
              <a:t> large simulations, data analysis etc.; must </a:t>
            </a:r>
            <a:r>
              <a:rPr lang="en-US" sz="2400" smtClean="0">
                <a:solidFill>
                  <a:srgbClr val="FFFF00"/>
                </a:solidFill>
              </a:rPr>
              <a:t>decompose problem</a:t>
            </a:r>
          </a:p>
          <a:p>
            <a:pPr eaLnBrk="1" hangingPunct="1"/>
            <a:r>
              <a:rPr lang="en-US" sz="2400" smtClean="0"/>
              <a:t>Distributed aspect </a:t>
            </a:r>
            <a:r>
              <a:rPr lang="en-US" sz="2400" smtClean="0">
                <a:solidFill>
                  <a:srgbClr val="FFFF00"/>
                </a:solidFill>
              </a:rPr>
              <a:t>integrates</a:t>
            </a:r>
            <a:r>
              <a:rPr lang="en-US" sz="2400" smtClean="0"/>
              <a:t> already distinct components – especially natural for data (as in biology databases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AECA34B-1E70-44AC-AF18-D18AAA141874}" type="slidenum">
              <a:rPr lang="en-US">
                <a:solidFill>
                  <a:srgbClr val="FFFFFF"/>
                </a:solidFill>
              </a:rPr>
              <a:pPr>
                <a:defRPr/>
              </a:pPr>
              <a:t>7</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1604A382-AA86-498F-96D6-6858ABE77D05}"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7</a:t>
            </a:fld>
            <a:endParaRPr lang="en-US" sz="1000">
              <a:solidFill>
                <a:srgbClr val="FFFFFF"/>
              </a:solidFill>
              <a:effectLst>
                <a:outerShdw blurRad="38100" dist="38100" dir="2700000" algn="tl">
                  <a:srgbClr val="000000"/>
                </a:outerShdw>
              </a:effectLst>
              <a:latin typeface="Verdana" pitchFamily="34" charset="0"/>
            </a:endParaRPr>
          </a:p>
        </p:txBody>
      </p:sp>
      <p:sp>
        <p:nvSpPr>
          <p:cNvPr id="25604" name="Rectangle 2"/>
          <p:cNvSpPr>
            <a:spLocks noGrp="1" noChangeArrowheads="1"/>
          </p:cNvSpPr>
          <p:nvPr>
            <p:ph type="title" idx="4294967295"/>
          </p:nvPr>
        </p:nvSpPr>
        <p:spPr>
          <a:xfrm>
            <a:off x="0" y="0"/>
            <a:ext cx="9144000" cy="533400"/>
          </a:xfrm>
        </p:spPr>
        <p:txBody>
          <a:bodyPr/>
          <a:lstStyle/>
          <a:p>
            <a:pPr eaLnBrk="1" hangingPunct="1"/>
            <a:r>
              <a:rPr lang="en-US" sz="3600" smtClean="0"/>
              <a:t>e-moreorlessanything</a:t>
            </a:r>
          </a:p>
        </p:txBody>
      </p:sp>
      <p:sp>
        <p:nvSpPr>
          <p:cNvPr id="25605" name="Rectangle 3"/>
          <p:cNvSpPr>
            <a:spLocks noGrp="1" noChangeArrowheads="1"/>
          </p:cNvSpPr>
          <p:nvPr>
            <p:ph type="body" idx="4294967295"/>
          </p:nvPr>
        </p:nvSpPr>
        <p:spPr>
          <a:xfrm>
            <a:off x="0" y="609600"/>
            <a:ext cx="9144000" cy="6248400"/>
          </a:xfrm>
        </p:spPr>
        <p:txBody>
          <a:bodyPr/>
          <a:lstStyle/>
          <a:p>
            <a:pPr eaLnBrk="1" hangingPunct="1">
              <a:spcBef>
                <a:spcPct val="15000"/>
              </a:spcBef>
            </a:pPr>
            <a:r>
              <a:rPr lang="en-US" sz="2400" dirty="0" smtClean="0">
                <a:solidFill>
                  <a:srgbClr val="FFFF00"/>
                </a:solidFill>
              </a:rPr>
              <a:t> </a:t>
            </a:r>
            <a:r>
              <a:rPr lang="en-US" sz="2400" dirty="0" smtClean="0"/>
              <a:t>‘</a:t>
            </a:r>
            <a:r>
              <a:rPr lang="en-US" sz="2400" dirty="0" smtClean="0">
                <a:solidFill>
                  <a:srgbClr val="FFFF00"/>
                </a:solidFill>
              </a:rPr>
              <a:t>e-Science</a:t>
            </a:r>
            <a:r>
              <a:rPr lang="en-US" sz="2400" dirty="0" smtClean="0"/>
              <a:t> is about global collaboration in key areas of science, and the next generation of infrastructure that will enable it.’ from inventor of term </a:t>
            </a:r>
            <a:r>
              <a:rPr lang="en-US" sz="2400" dirty="0" smtClean="0">
                <a:solidFill>
                  <a:srgbClr val="FFFF00"/>
                </a:solidFill>
              </a:rPr>
              <a:t>John Taylor</a:t>
            </a:r>
            <a:r>
              <a:rPr lang="en-US" sz="2400" dirty="0" smtClean="0"/>
              <a:t> Director General of Research Councils UK, Office of Science and Technology</a:t>
            </a:r>
          </a:p>
          <a:p>
            <a:pPr eaLnBrk="1" hangingPunct="1">
              <a:spcBef>
                <a:spcPct val="15000"/>
              </a:spcBef>
            </a:pPr>
            <a:r>
              <a:rPr lang="en-US" sz="2400" dirty="0" smtClean="0"/>
              <a:t> </a:t>
            </a:r>
            <a:r>
              <a:rPr lang="en-US" sz="2400" dirty="0" smtClean="0">
                <a:solidFill>
                  <a:srgbClr val="FFFF00"/>
                </a:solidFill>
              </a:rPr>
              <a:t>e-Science</a:t>
            </a:r>
            <a:r>
              <a:rPr lang="en-US" sz="2400" dirty="0" smtClean="0"/>
              <a:t> is about developing tools and technologies that allow scientists to do ‘faster, better or different’ research</a:t>
            </a:r>
          </a:p>
          <a:p>
            <a:pPr eaLnBrk="1" hangingPunct="1">
              <a:spcBef>
                <a:spcPct val="15000"/>
              </a:spcBef>
            </a:pPr>
            <a:r>
              <a:rPr lang="en-US" sz="2400" dirty="0" smtClean="0"/>
              <a:t>Similarly</a:t>
            </a:r>
            <a:r>
              <a:rPr lang="en-US" sz="2400" dirty="0" smtClean="0">
                <a:solidFill>
                  <a:srgbClr val="FFFF00"/>
                </a:solidFill>
              </a:rPr>
              <a:t> e-Business</a:t>
            </a:r>
            <a:r>
              <a:rPr lang="en-US" sz="2400" dirty="0" smtClean="0"/>
              <a:t> captures the emerging view of corporations as dynamic </a:t>
            </a:r>
            <a:r>
              <a:rPr lang="en-US" sz="2400" dirty="0" smtClean="0">
                <a:solidFill>
                  <a:srgbClr val="FFFF00"/>
                </a:solidFill>
              </a:rPr>
              <a:t>virtual organizations</a:t>
            </a:r>
            <a:r>
              <a:rPr lang="en-US" sz="2400" dirty="0" smtClean="0"/>
              <a:t> linking employees, customers and stakeholders across the world. </a:t>
            </a:r>
          </a:p>
          <a:p>
            <a:pPr eaLnBrk="1" hangingPunct="1">
              <a:spcBef>
                <a:spcPct val="15000"/>
              </a:spcBef>
            </a:pPr>
            <a:r>
              <a:rPr lang="en-US" sz="2400" dirty="0" smtClean="0"/>
              <a:t>This generalizes to </a:t>
            </a:r>
            <a:r>
              <a:rPr lang="en-US" sz="2400" dirty="0" smtClean="0">
                <a:solidFill>
                  <a:srgbClr val="FFFF00"/>
                </a:solidFill>
              </a:rPr>
              <a:t>e-moreorlessanything </a:t>
            </a:r>
            <a:r>
              <a:rPr lang="en-US" sz="2400" dirty="0" smtClean="0"/>
              <a:t>including </a:t>
            </a:r>
            <a:r>
              <a:rPr lang="en-US" sz="2400" dirty="0" smtClean="0">
                <a:solidFill>
                  <a:srgbClr val="FFFF00"/>
                </a:solidFill>
              </a:rPr>
              <a:t>e-</a:t>
            </a:r>
            <a:r>
              <a:rPr lang="en-US" sz="2400" dirty="0" err="1" smtClean="0">
                <a:solidFill>
                  <a:srgbClr val="FFFF00"/>
                </a:solidFill>
              </a:rPr>
              <a:t>DigitalLibrary</a:t>
            </a:r>
            <a:r>
              <a:rPr lang="en-US" sz="2400" dirty="0" smtClean="0"/>
              <a:t>,</a:t>
            </a:r>
            <a:r>
              <a:rPr lang="en-US" sz="2400" dirty="0" smtClean="0">
                <a:solidFill>
                  <a:srgbClr val="FFFF00"/>
                </a:solidFill>
              </a:rPr>
              <a:t> </a:t>
            </a:r>
            <a:r>
              <a:rPr lang="en-US" sz="2400" dirty="0" smtClean="0">
                <a:solidFill>
                  <a:srgbClr val="FFFF00"/>
                </a:solidFill>
              </a:rPr>
              <a:t>e-</a:t>
            </a:r>
            <a:r>
              <a:rPr lang="en-US" sz="2400" dirty="0" err="1" smtClean="0">
                <a:solidFill>
                  <a:srgbClr val="FFFF00"/>
                </a:solidFill>
              </a:rPr>
              <a:t>FineArts</a:t>
            </a:r>
            <a:r>
              <a:rPr lang="en-US" sz="2400" dirty="0" smtClean="0"/>
              <a:t>,</a:t>
            </a:r>
            <a:r>
              <a:rPr lang="en-US" sz="2400" dirty="0" smtClean="0">
                <a:solidFill>
                  <a:srgbClr val="FFFF00"/>
                </a:solidFill>
              </a:rPr>
              <a:t> </a:t>
            </a:r>
            <a:r>
              <a:rPr lang="en-US" sz="2400" dirty="0" smtClean="0">
                <a:solidFill>
                  <a:srgbClr val="FFFF00"/>
                </a:solidFill>
              </a:rPr>
              <a:t>e-</a:t>
            </a:r>
            <a:r>
              <a:rPr lang="en-US" sz="2400" dirty="0" err="1" smtClean="0">
                <a:solidFill>
                  <a:srgbClr val="FFFF00"/>
                </a:solidFill>
              </a:rPr>
              <a:t>HavingFun</a:t>
            </a:r>
            <a:r>
              <a:rPr lang="en-US" sz="2400" dirty="0" smtClean="0">
                <a:solidFill>
                  <a:srgbClr val="FFFF00"/>
                </a:solidFill>
              </a:rPr>
              <a:t> </a:t>
            </a:r>
            <a:r>
              <a:rPr lang="en-US" sz="2400" dirty="0" smtClean="0"/>
              <a:t>and</a:t>
            </a:r>
            <a:r>
              <a:rPr lang="en-US" sz="2400" dirty="0" smtClean="0">
                <a:solidFill>
                  <a:srgbClr val="FFFF00"/>
                </a:solidFill>
              </a:rPr>
              <a:t> e-Education</a:t>
            </a:r>
          </a:p>
          <a:p>
            <a:pPr eaLnBrk="1" hangingPunct="1">
              <a:spcBef>
                <a:spcPct val="15000"/>
              </a:spcBef>
            </a:pPr>
            <a:r>
              <a:rPr lang="en-US" sz="2400" dirty="0" smtClean="0"/>
              <a:t>A </a:t>
            </a:r>
            <a:r>
              <a:rPr lang="en-US" sz="2400" dirty="0" smtClean="0">
                <a:solidFill>
                  <a:srgbClr val="FFFF00"/>
                </a:solidFill>
              </a:rPr>
              <a:t>deluge of data</a:t>
            </a:r>
            <a:r>
              <a:rPr lang="en-US" sz="2400" dirty="0" smtClean="0"/>
              <a:t> of unprecedented and inevitable size must be managed and understood.</a:t>
            </a:r>
          </a:p>
          <a:p>
            <a:pPr eaLnBrk="1" hangingPunct="1">
              <a:spcBef>
                <a:spcPct val="15000"/>
              </a:spcBef>
            </a:pPr>
            <a:r>
              <a:rPr lang="en-US" sz="2400" dirty="0" smtClean="0">
                <a:solidFill>
                  <a:srgbClr val="FFFF00"/>
                </a:solidFill>
              </a:rPr>
              <a:t>People </a:t>
            </a:r>
            <a:r>
              <a:rPr lang="en-US" sz="2400" dirty="0" smtClean="0"/>
              <a:t>(virtual organizations), </a:t>
            </a:r>
            <a:r>
              <a:rPr lang="en-US" sz="2400" dirty="0" smtClean="0">
                <a:solidFill>
                  <a:srgbClr val="FFFF00"/>
                </a:solidFill>
              </a:rPr>
              <a:t>computers</a:t>
            </a:r>
            <a:r>
              <a:rPr lang="en-US" sz="2400" dirty="0" smtClean="0"/>
              <a:t>, </a:t>
            </a:r>
            <a:r>
              <a:rPr lang="en-US" sz="2400" dirty="0" smtClean="0">
                <a:solidFill>
                  <a:srgbClr val="FFFF00"/>
                </a:solidFill>
              </a:rPr>
              <a:t>data</a:t>
            </a:r>
            <a:r>
              <a:rPr lang="en-US" sz="2400" dirty="0" smtClean="0"/>
              <a:t> (including </a:t>
            </a:r>
            <a:r>
              <a:rPr lang="en-US" sz="2400" dirty="0" smtClean="0">
                <a:solidFill>
                  <a:srgbClr val="FFFF00"/>
                </a:solidFill>
              </a:rPr>
              <a:t>sensors</a:t>
            </a:r>
            <a:r>
              <a:rPr lang="en-US" sz="2400" dirty="0" smtClean="0"/>
              <a:t> and </a:t>
            </a:r>
            <a:r>
              <a:rPr lang="en-US" sz="2400" dirty="0" smtClean="0">
                <a:solidFill>
                  <a:srgbClr val="FFFF00"/>
                </a:solidFill>
              </a:rPr>
              <a:t>instruments</a:t>
            </a:r>
            <a:r>
              <a:rPr lang="en-US" sz="2400" dirty="0" smtClean="0"/>
              <a:t>)</a:t>
            </a:r>
            <a:r>
              <a:rPr lang="en-US" sz="2400" dirty="0" smtClean="0">
                <a:solidFill>
                  <a:srgbClr val="FFFF00"/>
                </a:solidFill>
              </a:rPr>
              <a:t> </a:t>
            </a:r>
            <a:r>
              <a:rPr lang="en-US" sz="2400" dirty="0" smtClean="0"/>
              <a:t>must be linked via hardware and software </a:t>
            </a:r>
            <a:r>
              <a:rPr lang="en-US" sz="2400" dirty="0" smtClean="0">
                <a:solidFill>
                  <a:srgbClr val="FFFF00"/>
                </a:solidFill>
              </a:rPr>
              <a:t>networks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Span of Cyberinfrastructure</a:t>
            </a:r>
            <a:endParaRPr lang="en-US" dirty="0"/>
          </a:p>
        </p:txBody>
      </p:sp>
      <p:sp>
        <p:nvSpPr>
          <p:cNvPr id="4" name="Content Placeholder 3"/>
          <p:cNvSpPr>
            <a:spLocks noGrp="1"/>
          </p:cNvSpPr>
          <p:nvPr>
            <p:ph idx="1"/>
          </p:nvPr>
        </p:nvSpPr>
        <p:spPr>
          <a:xfrm>
            <a:off x="76200" y="914400"/>
            <a:ext cx="8991600" cy="5410200"/>
          </a:xfrm>
        </p:spPr>
        <p:txBody>
          <a:bodyPr/>
          <a:lstStyle/>
          <a:p>
            <a:r>
              <a:rPr lang="en-US" dirty="0" smtClean="0"/>
              <a:t>High definition videoconferencing linking people across the globe</a:t>
            </a:r>
          </a:p>
          <a:p>
            <a:r>
              <a:rPr lang="en-US" dirty="0" smtClean="0"/>
              <a:t>Digital Library of music, curriculum, scientific papers</a:t>
            </a:r>
          </a:p>
          <a:p>
            <a:r>
              <a:rPr lang="en-US" dirty="0" smtClean="0"/>
              <a:t>Flickr, </a:t>
            </a:r>
            <a:r>
              <a:rPr lang="en-US" dirty="0" err="1" smtClean="0"/>
              <a:t>Youtube</a:t>
            </a:r>
            <a:r>
              <a:rPr lang="en-US" dirty="0" smtClean="0"/>
              <a:t>, Amazon ….</a:t>
            </a:r>
          </a:p>
          <a:p>
            <a:r>
              <a:rPr lang="en-US" dirty="0" smtClean="0"/>
              <a:t>Simulating a new battery design (</a:t>
            </a:r>
            <a:r>
              <a:rPr lang="en-US" dirty="0" err="1" smtClean="0"/>
              <a:t>exascale</a:t>
            </a:r>
            <a:r>
              <a:rPr lang="en-US" dirty="0" smtClean="0"/>
              <a:t> problem)</a:t>
            </a:r>
          </a:p>
          <a:p>
            <a:r>
              <a:rPr lang="en-US" dirty="0" smtClean="0"/>
              <a:t>Sharing data from world’s telescopes</a:t>
            </a:r>
          </a:p>
          <a:p>
            <a:r>
              <a:rPr lang="en-US" dirty="0" smtClean="0"/>
              <a:t>Using cloud to analyze your personal genome</a:t>
            </a:r>
          </a:p>
          <a:p>
            <a:r>
              <a:rPr lang="en-US" dirty="0" smtClean="0"/>
              <a:t>Enabling all to be equal partners in creating knowledge and converting it to wisdom</a:t>
            </a:r>
          </a:p>
          <a:p>
            <a:r>
              <a:rPr lang="en-US" dirty="0" smtClean="0"/>
              <a:t>Analyzing Tweets…documents to discover which stocks will crash; how disease is spreading; linguistic inference; ranking of institutions</a:t>
            </a:r>
          </a:p>
          <a:p>
            <a:endParaRPr lang="en-US" dirty="0"/>
          </a:p>
        </p:txBody>
      </p:sp>
      <p:sp>
        <p:nvSpPr>
          <p:cNvPr id="2" name="Slide Number Placeholder 1"/>
          <p:cNvSpPr>
            <a:spLocks noGrp="1"/>
          </p:cNvSpPr>
          <p:nvPr>
            <p:ph type="sldNum" sz="quarter" idx="12"/>
          </p:nvPr>
        </p:nvSpPr>
        <p:spPr/>
        <p:txBody>
          <a:bodyPr/>
          <a:lstStyle/>
          <a:p>
            <a:pPr>
              <a:defRPr/>
            </a:pPr>
            <a:fld id="{E5C96448-8B7C-462E-A414-AC99D60D1205}"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2767536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2418" name="Picture 2" descr="Hubble Tele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71600"/>
            <a:ext cx="16891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7315200" y="17526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i="1" smtClean="0">
                <a:solidFill>
                  <a:srgbClr val="0033CC"/>
                </a:solidFill>
              </a:rPr>
              <a:t>Hubble Telescope</a:t>
            </a:r>
          </a:p>
        </p:txBody>
      </p:sp>
      <p:pic>
        <p:nvPicPr>
          <p:cNvPr id="2492420" name="Picture 4" descr="palomar_oschin1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3200400"/>
            <a:ext cx="1905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5638800" y="3657600"/>
            <a:ext cx="1241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US" sz="1600" i="1" smtClean="0">
                <a:solidFill>
                  <a:srgbClr val="0033CC"/>
                </a:solidFill>
              </a:rPr>
              <a:t>Palomar Telescope</a:t>
            </a:r>
          </a:p>
        </p:txBody>
      </p:sp>
      <p:pic>
        <p:nvPicPr>
          <p:cNvPr id="2492422" name="Picture 6" descr="Sl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244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7620000" y="52578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i="1" smtClean="0">
                <a:solidFill>
                  <a:srgbClr val="0033CC"/>
                </a:solidFill>
              </a:rPr>
              <a:t>Sloan Telescope</a:t>
            </a:r>
          </a:p>
        </p:txBody>
      </p:sp>
      <p:grpSp>
        <p:nvGrpSpPr>
          <p:cNvPr id="2492424" name="Group 8"/>
          <p:cNvGrpSpPr>
            <a:grpSpLocks/>
          </p:cNvGrpSpPr>
          <p:nvPr/>
        </p:nvGrpSpPr>
        <p:grpSpPr bwMode="auto">
          <a:xfrm>
            <a:off x="0" y="990600"/>
            <a:ext cx="5410200" cy="5257800"/>
            <a:chOff x="0" y="624"/>
            <a:chExt cx="3408"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grpSp>
          <p:nvGrpSpPr>
            <p:cNvPr id="2492427" name="Group 11"/>
            <p:cNvGrpSpPr>
              <a:grpSpLocks/>
            </p:cNvGrpSpPr>
            <p:nvPr/>
          </p:nvGrpSpPr>
          <p:grpSpPr bwMode="auto">
            <a:xfrm>
              <a:off x="384" y="864"/>
              <a:ext cx="2544" cy="2880"/>
              <a:chOff x="384" y="864"/>
              <a:chExt cx="2544" cy="2880"/>
            </a:xfrm>
          </p:grpSpPr>
          <p:pic>
            <p:nvPicPr>
              <p:cNvPr id="2492428" name="Picture 12" descr="S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672" y="1152"/>
                <a:ext cx="1872" cy="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b="1" smtClean="0">
                    <a:solidFill>
                      <a:srgbClr val="FFFFFF"/>
                    </a:solidFill>
                  </a:rPr>
                  <a:t>“</a:t>
                </a:r>
                <a:r>
                  <a:rPr lang="en-US" sz="1600" b="1" smtClean="0">
                    <a:solidFill>
                      <a:srgbClr val="FFFF66"/>
                    </a:solidFill>
                  </a:rPr>
                  <a:t>The Universe is now being explored systematically</a:t>
                </a:r>
                <a:r>
                  <a:rPr lang="en-US" sz="1600" b="1" smtClean="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pPr>
                <a:endParaRPr lang="en-US" sz="1600" b="1" smtClean="0">
                  <a:solidFill>
                    <a:srgbClr val="FFFFFF"/>
                  </a:solidFill>
                </a:endParaRPr>
              </a:p>
              <a:p>
                <a:pPr eaLnBrk="0" fontAlgn="base" hangingPunct="0">
                  <a:spcBef>
                    <a:spcPct val="0"/>
                  </a:spcBef>
                  <a:spcAft>
                    <a:spcPct val="0"/>
                  </a:spcAft>
                </a:pPr>
                <a:r>
                  <a:rPr lang="en-US" sz="1600" b="1" i="1" smtClean="0">
                    <a:solidFill>
                      <a:srgbClr val="FFCC00"/>
                    </a:solidFill>
                  </a:rPr>
                  <a:t>Towards a National Virtual Observatory</a:t>
                </a:r>
              </a:p>
              <a:p>
                <a:pPr lvl="1" eaLnBrk="0" fontAlgn="base" hangingPunct="0">
                  <a:lnSpc>
                    <a:spcPct val="85000"/>
                  </a:lnSpc>
                  <a:spcBef>
                    <a:spcPct val="50000"/>
                  </a:spcBef>
                  <a:spcAft>
                    <a:spcPct val="0"/>
                  </a:spcAft>
                  <a:buClr>
                    <a:srgbClr val="000000"/>
                  </a:buClr>
                  <a:buSzPct val="100000"/>
                  <a:buFontTx/>
                  <a:buChar char="•"/>
                </a:pPr>
                <a:endParaRPr lang="en-US" sz="1200" b="1" i="1" smtClean="0">
                  <a:solidFill>
                    <a:srgbClr val="FFCC00"/>
                  </a:solidFill>
                </a:endParaRPr>
              </a:p>
            </p:txBody>
          </p:sp>
        </p:grpSp>
      </p:grpSp>
      <p:sp>
        <p:nvSpPr>
          <p:cNvPr id="2492430" name="Rectangle 14"/>
          <p:cNvSpPr>
            <a:spLocks noGrp="1" noChangeArrowheads="1"/>
          </p:cNvSpPr>
          <p:nvPr>
            <p:ph type="title"/>
          </p:nvPr>
        </p:nvSpPr>
        <p:spPr/>
        <p:txBody>
          <a:bodyPr/>
          <a:lstStyle/>
          <a:p>
            <a:r>
              <a:rPr lang="en-US"/>
              <a:t>Tracking the Heavens</a:t>
            </a:r>
          </a:p>
        </p:txBody>
      </p:sp>
    </p:spTree>
    <p:extLst>
      <p:ext uri="{BB962C8B-B14F-4D97-AF65-F5344CB8AC3E}">
        <p14:creationId xmlns:p14="http://schemas.microsoft.com/office/powerpoint/2010/main" val="41304826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
  <a:themeElements>
    <a:clrScheme name="">
      <a:dk1>
        <a:srgbClr val="000000"/>
      </a:dk1>
      <a:lt1>
        <a:srgbClr val="FFFFFF"/>
      </a:lt1>
      <a:dk2>
        <a:srgbClr val="080551"/>
      </a:dk2>
      <a:lt2>
        <a:srgbClr val="777777"/>
      </a:lt2>
      <a:accent1>
        <a:srgbClr val="FFFFF7"/>
      </a:accent1>
      <a:accent2>
        <a:srgbClr val="2A24CC"/>
      </a:accent2>
      <a:accent3>
        <a:srgbClr val="FFFFFF"/>
      </a:accent3>
      <a:accent4>
        <a:srgbClr val="000000"/>
      </a:accent4>
      <a:accent5>
        <a:srgbClr val="FFFFFA"/>
      </a:accent5>
      <a:accent6>
        <a:srgbClr val="2520B9"/>
      </a:accent6>
      <a:hlink>
        <a:srgbClr val="510302"/>
      </a:hlink>
      <a:folHlink>
        <a:srgbClr val="5C0205"/>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F8E111"/>
        </a:dk1>
        <a:lt1>
          <a:srgbClr val="FFFF05"/>
        </a:lt1>
        <a:dk2>
          <a:srgbClr val="0B0C7A"/>
        </a:dk2>
        <a:lt2>
          <a:srgbClr val="FFFB0A"/>
        </a:lt2>
        <a:accent1>
          <a:srgbClr val="BBE0E3"/>
        </a:accent1>
        <a:accent2>
          <a:srgbClr val="333399"/>
        </a:accent2>
        <a:accent3>
          <a:srgbClr val="AAAABE"/>
        </a:accent3>
        <a:accent4>
          <a:srgbClr val="DADA03"/>
        </a:accent4>
        <a:accent5>
          <a:srgbClr val="DAEDEF"/>
        </a:accent5>
        <a:accent6>
          <a:srgbClr val="2D2D8A"/>
        </a:accent6>
        <a:hlink>
          <a:srgbClr val="F7FFD4"/>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23198</TotalTime>
  <Words>2459</Words>
  <Application>Microsoft Office PowerPoint</Application>
  <PresentationFormat>On-screen Show (4:3)</PresentationFormat>
  <Paragraphs>371</Paragraphs>
  <Slides>37</Slides>
  <Notes>37</Notes>
  <HiddenSlides>0</HiddenSlides>
  <MMClips>0</MMClips>
  <ScaleCrop>false</ScaleCrop>
  <HeadingPairs>
    <vt:vector size="4" baseType="variant">
      <vt:variant>
        <vt:lpstr>Theme</vt:lpstr>
      </vt:variant>
      <vt:variant>
        <vt:i4>14</vt:i4>
      </vt:variant>
      <vt:variant>
        <vt:lpstr>Slide Titles</vt:lpstr>
      </vt:variant>
      <vt:variant>
        <vt:i4>37</vt:i4>
      </vt:variant>
    </vt:vector>
  </HeadingPairs>
  <TitlesOfParts>
    <vt:vector size="51" baseType="lpstr">
      <vt:lpstr>Office Theme</vt:lpstr>
      <vt:lpstr>2_Office Theme</vt:lpstr>
      <vt:lpstr>Globe</vt:lpstr>
      <vt:lpstr>4_Office Theme</vt:lpstr>
      <vt:lpstr>7_Office Theme</vt:lpstr>
      <vt:lpstr>1_Office Theme</vt:lpstr>
      <vt:lpstr>3_Office Theme</vt:lpstr>
      <vt:lpstr>6_Office Theme</vt:lpstr>
      <vt:lpstr>1_NPACI/SDSC (logo) template</vt:lpstr>
      <vt:lpstr>Blank</vt:lpstr>
      <vt:lpstr>EG-InSPIRE</vt:lpstr>
      <vt:lpstr>Title Master</vt:lpstr>
      <vt:lpstr>Slide Master</vt:lpstr>
      <vt:lpstr>1_Slide Master</vt:lpstr>
      <vt:lpstr>Cyberinfrastructure and Its Application</vt:lpstr>
      <vt:lpstr>Important Trends</vt:lpstr>
      <vt:lpstr>Big Data in Many Domains</vt:lpstr>
      <vt:lpstr>PowerPoint Presentation</vt:lpstr>
      <vt:lpstr>PowerPoint Presentation</vt:lpstr>
      <vt:lpstr>What is Cyberinfrastructure</vt:lpstr>
      <vt:lpstr>e-moreorlessanything</vt:lpstr>
      <vt:lpstr>The Span of Cyberinfrastructure</vt:lpstr>
      <vt:lpstr>Tracking the Heavens</vt:lpstr>
      <vt:lpstr>Virtual Observatory Astronomy Grid Integrate Experiments</vt:lpstr>
      <vt:lpstr> Particle Physics at the CERN LHC</vt:lpstr>
      <vt:lpstr>European Grid Infrastructure</vt:lpstr>
      <vt:lpstr>TeraGrid Example: Astrophysics</vt:lpstr>
      <vt:lpstr>DNA Sequencing Pipeline</vt:lpstr>
      <vt:lpstr>PowerPoint Presentation</vt:lpstr>
      <vt:lpstr>ECSU Cyberinfrastructure Day</vt:lpstr>
      <vt:lpstr>PowerPoint Presentation</vt:lpstr>
      <vt:lpstr>Hidden Markov Method based  Layer Finding</vt:lpstr>
      <vt:lpstr>Use of Tiled Screens</vt:lpstr>
      <vt:lpstr>Jerome Mitchell: Undergraduate ECSU, Masters Kansas, PhD Indiana</vt:lpstr>
      <vt:lpstr>Data Centers Clouds &amp;  Economies of Scale I</vt:lpstr>
      <vt:lpstr>Data Centers, Clouds  &amp; Economies of Scale II</vt:lpstr>
      <vt:lpstr>X as a Service</vt:lpstr>
      <vt:lpstr>Sensors as a Service Cell phones are important sensor</vt:lpstr>
      <vt:lpstr>Clouds and Jobs</vt:lpstr>
      <vt:lpstr>PowerPoint Presentation</vt:lpstr>
      <vt:lpstr>Workshop Details</vt:lpstr>
      <vt:lpstr>Workshop Purpose</vt:lpstr>
      <vt:lpstr>Exploit electronic infrastructure to enhance learning </vt:lpstr>
      <vt:lpstr>Some Indiana Next Steps</vt:lpstr>
      <vt:lpstr>US Cyberinfrastructure Context</vt:lpstr>
      <vt:lpstr>FutureGrid key Concepts I</vt:lpstr>
      <vt:lpstr>FutureGrid key Concepts II</vt:lpstr>
      <vt:lpstr>FutureGrid Partners</vt:lpstr>
      <vt:lpstr>FutureGrid:  a Grid/Cloud/HPC Testbed</vt:lpstr>
      <vt:lpstr>5 Use Types for FutureGrid</vt:lpstr>
      <vt:lpstr>Education &amp; Outreach on FutureGrid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1027</cp:revision>
  <dcterms:created xsi:type="dcterms:W3CDTF">2009-02-17T15:34:47Z</dcterms:created>
  <dcterms:modified xsi:type="dcterms:W3CDTF">2011-04-22T14:31:02Z</dcterms:modified>
</cp:coreProperties>
</file>