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249" r:id="rId1"/>
  </p:sldMasterIdLst>
  <p:notesMasterIdLst>
    <p:notesMasterId r:id="rId133"/>
  </p:notesMasterIdLst>
  <p:sldIdLst>
    <p:sldId id="689" r:id="rId2"/>
    <p:sldId id="690" r:id="rId3"/>
    <p:sldId id="699" r:id="rId4"/>
    <p:sldId id="818" r:id="rId5"/>
    <p:sldId id="819" r:id="rId6"/>
    <p:sldId id="700" r:id="rId7"/>
    <p:sldId id="701" r:id="rId8"/>
    <p:sldId id="820" r:id="rId9"/>
    <p:sldId id="821" r:id="rId10"/>
    <p:sldId id="822" r:id="rId11"/>
    <p:sldId id="823" r:id="rId12"/>
    <p:sldId id="702" r:id="rId13"/>
    <p:sldId id="790" r:id="rId14"/>
    <p:sldId id="622" r:id="rId15"/>
    <p:sldId id="801" r:id="rId16"/>
    <p:sldId id="677" r:id="rId17"/>
    <p:sldId id="634" r:id="rId18"/>
    <p:sldId id="625" r:id="rId19"/>
    <p:sldId id="666" r:id="rId20"/>
    <p:sldId id="667" r:id="rId21"/>
    <p:sldId id="626" r:id="rId22"/>
    <p:sldId id="627" r:id="rId23"/>
    <p:sldId id="824" r:id="rId24"/>
    <p:sldId id="825" r:id="rId25"/>
    <p:sldId id="826" r:id="rId26"/>
    <p:sldId id="664" r:id="rId27"/>
    <p:sldId id="661" r:id="rId28"/>
    <p:sldId id="662" r:id="rId29"/>
    <p:sldId id="663" r:id="rId30"/>
    <p:sldId id="628" r:id="rId31"/>
    <p:sldId id="629" r:id="rId32"/>
    <p:sldId id="630" r:id="rId33"/>
    <p:sldId id="631" r:id="rId34"/>
    <p:sldId id="638" r:id="rId35"/>
    <p:sldId id="639" r:id="rId36"/>
    <p:sldId id="651" r:id="rId37"/>
    <p:sldId id="643" r:id="rId38"/>
    <p:sldId id="633" r:id="rId39"/>
    <p:sldId id="632" r:id="rId40"/>
    <p:sldId id="645" r:id="rId41"/>
    <p:sldId id="652" r:id="rId42"/>
    <p:sldId id="646" r:id="rId43"/>
    <p:sldId id="647" r:id="rId44"/>
    <p:sldId id="648" r:id="rId45"/>
    <p:sldId id="653" r:id="rId46"/>
    <p:sldId id="635" r:id="rId47"/>
    <p:sldId id="649" r:id="rId48"/>
    <p:sldId id="665" r:id="rId49"/>
    <p:sldId id="636" r:id="rId50"/>
    <p:sldId id="654" r:id="rId51"/>
    <p:sldId id="655" r:id="rId52"/>
    <p:sldId id="708" r:id="rId53"/>
    <p:sldId id="709" r:id="rId54"/>
    <p:sldId id="710" r:id="rId55"/>
    <p:sldId id="711" r:id="rId56"/>
    <p:sldId id="712" r:id="rId57"/>
    <p:sldId id="713" r:id="rId58"/>
    <p:sldId id="716" r:id="rId59"/>
    <p:sldId id="719" r:id="rId60"/>
    <p:sldId id="759" r:id="rId61"/>
    <p:sldId id="691" r:id="rId62"/>
    <p:sldId id="692" r:id="rId63"/>
    <p:sldId id="693" r:id="rId64"/>
    <p:sldId id="694" r:id="rId65"/>
    <p:sldId id="695" r:id="rId66"/>
    <p:sldId id="696" r:id="rId67"/>
    <p:sldId id="697" r:id="rId68"/>
    <p:sldId id="698" r:id="rId69"/>
    <p:sldId id="775" r:id="rId70"/>
    <p:sldId id="776" r:id="rId71"/>
    <p:sldId id="777" r:id="rId72"/>
    <p:sldId id="778" r:id="rId73"/>
    <p:sldId id="779" r:id="rId74"/>
    <p:sldId id="780" r:id="rId75"/>
    <p:sldId id="781" r:id="rId76"/>
    <p:sldId id="725" r:id="rId77"/>
    <p:sldId id="726" r:id="rId78"/>
    <p:sldId id="727" r:id="rId79"/>
    <p:sldId id="728" r:id="rId80"/>
    <p:sldId id="729" r:id="rId81"/>
    <p:sldId id="730" r:id="rId82"/>
    <p:sldId id="731" r:id="rId83"/>
    <p:sldId id="732" r:id="rId84"/>
    <p:sldId id="733" r:id="rId85"/>
    <p:sldId id="734" r:id="rId86"/>
    <p:sldId id="735" r:id="rId87"/>
    <p:sldId id="736" r:id="rId88"/>
    <p:sldId id="737" r:id="rId89"/>
    <p:sldId id="738" r:id="rId90"/>
    <p:sldId id="739" r:id="rId91"/>
    <p:sldId id="740" r:id="rId92"/>
    <p:sldId id="745" r:id="rId93"/>
    <p:sldId id="746" r:id="rId94"/>
    <p:sldId id="747" r:id="rId95"/>
    <p:sldId id="748" r:id="rId96"/>
    <p:sldId id="757" r:id="rId97"/>
    <p:sldId id="758" r:id="rId98"/>
    <p:sldId id="789" r:id="rId99"/>
    <p:sldId id="794" r:id="rId100"/>
    <p:sldId id="795" r:id="rId101"/>
    <p:sldId id="796" r:id="rId102"/>
    <p:sldId id="797" r:id="rId103"/>
    <p:sldId id="798" r:id="rId104"/>
    <p:sldId id="792" r:id="rId105"/>
    <p:sldId id="791" r:id="rId106"/>
    <p:sldId id="782" r:id="rId107"/>
    <p:sldId id="783" r:id="rId108"/>
    <p:sldId id="784" r:id="rId109"/>
    <p:sldId id="785" r:id="rId110"/>
    <p:sldId id="786" r:id="rId111"/>
    <p:sldId id="787" r:id="rId112"/>
    <p:sldId id="788" r:id="rId113"/>
    <p:sldId id="804" r:id="rId114"/>
    <p:sldId id="805" r:id="rId115"/>
    <p:sldId id="806" r:id="rId116"/>
    <p:sldId id="807" r:id="rId117"/>
    <p:sldId id="827" r:id="rId118"/>
    <p:sldId id="808" r:id="rId119"/>
    <p:sldId id="809" r:id="rId120"/>
    <p:sldId id="810" r:id="rId121"/>
    <p:sldId id="811" r:id="rId122"/>
    <p:sldId id="812" r:id="rId123"/>
    <p:sldId id="813" r:id="rId124"/>
    <p:sldId id="814" r:id="rId125"/>
    <p:sldId id="771" r:id="rId126"/>
    <p:sldId id="772" r:id="rId127"/>
    <p:sldId id="773" r:id="rId128"/>
    <p:sldId id="774" r:id="rId129"/>
    <p:sldId id="815" r:id="rId130"/>
    <p:sldId id="816" r:id="rId131"/>
    <p:sldId id="817" r:id="rId132"/>
  </p:sldIdLst>
  <p:sldSz cx="9144000" cy="6858000" type="screen4x3"/>
  <p:notesSz cx="6858000" cy="9144000"/>
  <p:custDataLst>
    <p:tags r:id="rId134"/>
  </p:custDataLst>
  <p:defaultTextStyle>
    <a:defPPr>
      <a:defRPr lang="en-US"/>
    </a:defPPr>
    <a:lvl1pPr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656">
          <p15:clr>
            <a:srgbClr val="A4A3A4"/>
          </p15:clr>
        </p15:guide>
        <p15:guide id="2" pos="2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110C"/>
    <a:srgbClr val="B30838"/>
    <a:srgbClr val="D6A300"/>
    <a:srgbClr val="0083E6"/>
    <a:srgbClr val="0033CC"/>
    <a:srgbClr val="F8F3D2"/>
    <a:srgbClr val="6D6E70"/>
    <a:srgbClr val="598EDD"/>
    <a:srgbClr val="A9C9FF"/>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51" autoAdjust="0"/>
    <p:restoredTop sz="94660"/>
  </p:normalViewPr>
  <p:slideViewPr>
    <p:cSldViewPr>
      <p:cViewPr varScale="1">
        <p:scale>
          <a:sx n="104" d="100"/>
          <a:sy n="104" d="100"/>
        </p:scale>
        <p:origin x="173" y="91"/>
      </p:cViewPr>
      <p:guideLst>
        <p:guide orient="horz" pos="656"/>
        <p:guide pos="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1668575090" y="2036290405"/>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ags" Target="tags/tag1.xml"/><Relationship Id="rId13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i="0">
                <a:latin typeface="Arial" pitchFamily="-111" charset="0"/>
                <a:ea typeface="ＭＳ Ｐゴシック" pitchFamily="-111" charset="-128"/>
                <a:cs typeface="ＭＳ Ｐゴシック" pitchFamily="-111" charset="-128"/>
              </a:defRPr>
            </a:lvl1pPr>
          </a:lstStyle>
          <a:p>
            <a:pPr>
              <a:defRPr/>
            </a:pPr>
            <a:endParaRPr lang="en-US"/>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i="0">
                <a:latin typeface="Arial" pitchFamily="-111" charset="0"/>
                <a:ea typeface="ＭＳ Ｐゴシック" pitchFamily="-111" charset="-128"/>
                <a:cs typeface="ＭＳ Ｐゴシック" pitchFamily="-111" charset="-128"/>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i="0">
                <a:latin typeface="Arial" pitchFamily="-111" charset="0"/>
                <a:ea typeface="ＭＳ Ｐゴシック" pitchFamily="-111" charset="-128"/>
                <a:cs typeface="ＭＳ Ｐゴシック" pitchFamily="-111" charset="-128"/>
              </a:defRPr>
            </a:lvl1pPr>
          </a:lstStyle>
          <a:p>
            <a:pPr>
              <a:defRPr/>
            </a:pPr>
            <a:endParaRPr 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i="0"/>
            </a:lvl1pPr>
          </a:lstStyle>
          <a:p>
            <a:pPr>
              <a:defRPr/>
            </a:pPr>
            <a:fld id="{63723C24-93D1-4A66-9504-E6BD833B167B}" type="slidenum">
              <a:rPr lang="en-US" altLang="en-US"/>
              <a:pPr>
                <a:defRPr/>
              </a:pPr>
              <a:t>‹#›</a:t>
            </a:fld>
            <a:endParaRPr lang="en-US" altLang="en-US"/>
          </a:p>
        </p:txBody>
      </p:sp>
    </p:spTree>
    <p:extLst>
      <p:ext uri="{BB962C8B-B14F-4D97-AF65-F5344CB8AC3E}">
        <p14:creationId xmlns:p14="http://schemas.microsoft.com/office/powerpoint/2010/main" val="9068306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3723C24-93D1-4A66-9504-E6BD833B167B}" type="slidenum">
              <a:rPr lang="en-US" altLang="en-US" smtClean="0"/>
              <a:pPr>
                <a:defRPr/>
              </a:pPr>
              <a:t>1</a:t>
            </a:fld>
            <a:endParaRPr lang="en-US" altLang="en-US"/>
          </a:p>
        </p:txBody>
      </p:sp>
    </p:spTree>
    <p:extLst>
      <p:ext uri="{BB962C8B-B14F-4D97-AF65-F5344CB8AC3E}">
        <p14:creationId xmlns:p14="http://schemas.microsoft.com/office/powerpoint/2010/main" val="663315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3D8143-D15D-4DF0-B208-8B2BDCDED102}"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643628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a:t>
            </a:r>
            <a:r>
              <a:rPr lang="en-US" baseline="0" dirty="0"/>
              <a:t> dwarfs are Ogres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Implement Ogres  in ABDS+</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59C080E-B00D-4181-91FC-08D9D4473EE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061299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723C24-93D1-4A66-9504-E6BD833B167B}" type="slidenum">
              <a:rPr lang="en-US" altLang="en-US" smtClean="0"/>
              <a:pPr>
                <a:defRPr/>
              </a:pPr>
              <a:t>38</a:t>
            </a:fld>
            <a:endParaRPr lang="en-US" altLang="en-US"/>
          </a:p>
        </p:txBody>
      </p:sp>
    </p:spTree>
    <p:extLst>
      <p:ext uri="{BB962C8B-B14F-4D97-AF65-F5344CB8AC3E}">
        <p14:creationId xmlns:p14="http://schemas.microsoft.com/office/powerpoint/2010/main" val="493333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a:t>
            </a:r>
            <a:r>
              <a:rPr lang="en-US" baseline="0" dirty="0"/>
              <a:t> dwarfs are Ogres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Implement Ogres  in ABDS+</a:t>
            </a:r>
          </a:p>
          <a:p>
            <a:endParaRPr lang="en-US" dirty="0"/>
          </a:p>
        </p:txBody>
      </p:sp>
      <p:sp>
        <p:nvSpPr>
          <p:cNvPr id="4" name="Slide Number Placeholder 3"/>
          <p:cNvSpPr>
            <a:spLocks noGrp="1"/>
          </p:cNvSpPr>
          <p:nvPr>
            <p:ph type="sldNum" sz="quarter" idx="10"/>
          </p:nvPr>
        </p:nvSpPr>
        <p:spPr/>
        <p:txBody>
          <a:bodyPr/>
          <a:lstStyle/>
          <a:p>
            <a:fld id="{359C080E-B00D-4181-91FC-08D9D4473EED}" type="slidenum">
              <a:rPr lang="en-US" smtClean="0"/>
              <a:t>42</a:t>
            </a:fld>
            <a:endParaRPr lang="en-US"/>
          </a:p>
        </p:txBody>
      </p:sp>
    </p:spTree>
    <p:extLst>
      <p:ext uri="{BB962C8B-B14F-4D97-AF65-F5344CB8AC3E}">
        <p14:creationId xmlns:p14="http://schemas.microsoft.com/office/powerpoint/2010/main" val="2559708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a:t>
            </a:r>
            <a:r>
              <a:rPr lang="en-US" baseline="0" dirty="0"/>
              <a:t> dwarfs are Ogres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Implement Ogres  in ABDS+</a:t>
            </a:r>
          </a:p>
          <a:p>
            <a:endParaRPr lang="en-US" dirty="0"/>
          </a:p>
        </p:txBody>
      </p:sp>
      <p:sp>
        <p:nvSpPr>
          <p:cNvPr id="4" name="Slide Number Placeholder 3"/>
          <p:cNvSpPr>
            <a:spLocks noGrp="1"/>
          </p:cNvSpPr>
          <p:nvPr>
            <p:ph type="sldNum" sz="quarter" idx="10"/>
          </p:nvPr>
        </p:nvSpPr>
        <p:spPr/>
        <p:txBody>
          <a:bodyPr/>
          <a:lstStyle/>
          <a:p>
            <a:fld id="{359C080E-B00D-4181-91FC-08D9D4473EED}" type="slidenum">
              <a:rPr lang="en-US" smtClean="0"/>
              <a:t>43</a:t>
            </a:fld>
            <a:endParaRPr lang="en-US"/>
          </a:p>
        </p:txBody>
      </p:sp>
    </p:spTree>
    <p:extLst>
      <p:ext uri="{BB962C8B-B14F-4D97-AF65-F5344CB8AC3E}">
        <p14:creationId xmlns:p14="http://schemas.microsoft.com/office/powerpoint/2010/main" val="327619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a:t>
            </a:r>
            <a:r>
              <a:rPr lang="en-US" baseline="0" dirty="0"/>
              <a:t> dwarfs are Ogres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Implement Ogres  in ABDS+</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59C080E-B00D-4181-91FC-08D9D4473EE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44291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a:t>
            </a:r>
            <a:r>
              <a:rPr lang="en-US" baseline="0" dirty="0"/>
              <a:t> dwarfs are Ogres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Implement Ogres  in ABDS+</a:t>
            </a:r>
          </a:p>
          <a:p>
            <a:endParaRPr lang="en-US" dirty="0"/>
          </a:p>
        </p:txBody>
      </p:sp>
      <p:sp>
        <p:nvSpPr>
          <p:cNvPr id="4" name="Slide Number Placeholder 3"/>
          <p:cNvSpPr>
            <a:spLocks noGrp="1"/>
          </p:cNvSpPr>
          <p:nvPr>
            <p:ph type="sldNum" sz="quarter" idx="10"/>
          </p:nvPr>
        </p:nvSpPr>
        <p:spPr/>
        <p:txBody>
          <a:bodyPr/>
          <a:lstStyle/>
          <a:p>
            <a:fld id="{359C080E-B00D-4181-91FC-08D9D4473EED}" type="slidenum">
              <a:rPr lang="en-US" smtClean="0"/>
              <a:t>50</a:t>
            </a:fld>
            <a:endParaRPr lang="en-US"/>
          </a:p>
        </p:txBody>
      </p:sp>
    </p:spTree>
    <p:extLst>
      <p:ext uri="{BB962C8B-B14F-4D97-AF65-F5344CB8AC3E}">
        <p14:creationId xmlns:p14="http://schemas.microsoft.com/office/powerpoint/2010/main" val="1972438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a:t>
            </a:r>
            <a:r>
              <a:rPr lang="en-US" baseline="0" dirty="0"/>
              <a:t> dwarfs are Ogres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Implement Ogres  in ABDS+</a:t>
            </a:r>
          </a:p>
          <a:p>
            <a:endParaRPr lang="en-US" dirty="0"/>
          </a:p>
        </p:txBody>
      </p:sp>
      <p:sp>
        <p:nvSpPr>
          <p:cNvPr id="4" name="Slide Number Placeholder 3"/>
          <p:cNvSpPr>
            <a:spLocks noGrp="1"/>
          </p:cNvSpPr>
          <p:nvPr>
            <p:ph type="sldNum" sz="quarter" idx="10"/>
          </p:nvPr>
        </p:nvSpPr>
        <p:spPr/>
        <p:txBody>
          <a:bodyPr/>
          <a:lstStyle/>
          <a:p>
            <a:fld id="{359C080E-B00D-4181-91FC-08D9D4473EED}" type="slidenum">
              <a:rPr lang="en-US" smtClean="0"/>
              <a:t>51</a:t>
            </a:fld>
            <a:endParaRPr lang="en-US"/>
          </a:p>
        </p:txBody>
      </p:sp>
    </p:spTree>
    <p:extLst>
      <p:ext uri="{BB962C8B-B14F-4D97-AF65-F5344CB8AC3E}">
        <p14:creationId xmlns:p14="http://schemas.microsoft.com/office/powerpoint/2010/main" val="1306342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65</a:t>
            </a:fld>
            <a:endParaRPr lang="en-US"/>
          </a:p>
        </p:txBody>
      </p:sp>
    </p:spTree>
    <p:extLst>
      <p:ext uri="{BB962C8B-B14F-4D97-AF65-F5344CB8AC3E}">
        <p14:creationId xmlns:p14="http://schemas.microsoft.com/office/powerpoint/2010/main" val="2951719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723C24-93D1-4A66-9504-E6BD833B167B}" type="slidenum">
              <a:rPr lang="en-US" altLang="en-US" smtClean="0"/>
              <a:pPr>
                <a:defRPr/>
              </a:pPr>
              <a:t>79</a:t>
            </a:fld>
            <a:endParaRPr lang="en-US" altLang="en-US"/>
          </a:p>
        </p:txBody>
      </p:sp>
    </p:spTree>
    <p:extLst>
      <p:ext uri="{BB962C8B-B14F-4D97-AF65-F5344CB8AC3E}">
        <p14:creationId xmlns:p14="http://schemas.microsoft.com/office/powerpoint/2010/main" val="1394784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59C080E-B00D-4181-91FC-08D9D4473EE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22972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r>
              <a:rPr lang="en-US" dirty="0"/>
              <a:t>Note the differences</a:t>
            </a:r>
            <a:r>
              <a:rPr lang="en-US" baseline="0" dirty="0"/>
              <a:t> in communication architectures</a:t>
            </a:r>
          </a:p>
          <a:p>
            <a:pPr marL="232943" indent="-232943">
              <a:buAutoNum type="arabicPeriod"/>
            </a:pPr>
            <a:r>
              <a:rPr lang="en-US" baseline="0" dirty="0"/>
              <a:t>Note times are in log scale</a:t>
            </a:r>
          </a:p>
          <a:p>
            <a:pPr marL="232943" indent="-232943">
              <a:buAutoNum type="arabicPeriod"/>
            </a:pPr>
            <a:r>
              <a:rPr lang="en-US" baseline="0" dirty="0"/>
              <a:t>Bars indicate compute only times, which is similar across these frameworks</a:t>
            </a:r>
          </a:p>
          <a:p>
            <a:pPr marL="232943" indent="-232943">
              <a:buAutoNum type="arabicPeriod"/>
            </a:pPr>
            <a:r>
              <a:rPr lang="en-US" baseline="0" dirty="0"/>
              <a:t>Overhead is dominated by communications in </a:t>
            </a:r>
            <a:r>
              <a:rPr lang="en-US" baseline="0" dirty="0" err="1"/>
              <a:t>Flink</a:t>
            </a:r>
            <a:r>
              <a:rPr lang="en-US" baseline="0" dirty="0"/>
              <a:t> and Spark</a:t>
            </a:r>
          </a:p>
          <a:p>
            <a:pPr marL="232943" indent="-232943">
              <a:buAutoNum type="arabicPeriod"/>
            </a:pPr>
            <a:endParaRPr lang="en-US" dirty="0"/>
          </a:p>
        </p:txBody>
      </p:sp>
      <p:sp>
        <p:nvSpPr>
          <p:cNvPr id="4" name="Slide Number Placeholder 3"/>
          <p:cNvSpPr>
            <a:spLocks noGrp="1"/>
          </p:cNvSpPr>
          <p:nvPr>
            <p:ph type="sldNum" sz="quarter" idx="10"/>
          </p:nvPr>
        </p:nvSpPr>
        <p:spPr/>
        <p:txBody>
          <a:bodyPr/>
          <a:lstStyle/>
          <a:p>
            <a:fld id="{629804DD-E327-412A-BEC9-AE4F0CAF37FE}" type="slidenum">
              <a:rPr lang="en-US" smtClean="0"/>
              <a:t>84</a:t>
            </a:fld>
            <a:endParaRPr lang="en-US"/>
          </a:p>
        </p:txBody>
      </p:sp>
    </p:spTree>
    <p:extLst>
      <p:ext uri="{BB962C8B-B14F-4D97-AF65-F5344CB8AC3E}">
        <p14:creationId xmlns:p14="http://schemas.microsoft.com/office/powerpoint/2010/main" val="1356753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r>
              <a:rPr lang="en-US" dirty="0"/>
              <a:t>Note the differences</a:t>
            </a:r>
            <a:r>
              <a:rPr lang="en-US" baseline="0" dirty="0"/>
              <a:t> in communication architectures</a:t>
            </a:r>
          </a:p>
          <a:p>
            <a:pPr marL="232943" indent="-232943">
              <a:buAutoNum type="arabicPeriod"/>
            </a:pPr>
            <a:r>
              <a:rPr lang="en-US" baseline="0" dirty="0"/>
              <a:t>Note times are in log scale</a:t>
            </a:r>
          </a:p>
          <a:p>
            <a:pPr marL="232943" indent="-232943">
              <a:buAutoNum type="arabicPeriod"/>
            </a:pPr>
            <a:r>
              <a:rPr lang="en-US" baseline="0" dirty="0"/>
              <a:t>Bars indicate compute only times, which is similar across these frameworks</a:t>
            </a:r>
          </a:p>
          <a:p>
            <a:pPr marL="232943" indent="-232943">
              <a:buAutoNum type="arabicPeriod"/>
            </a:pPr>
            <a:r>
              <a:rPr lang="en-US" baseline="0" dirty="0"/>
              <a:t>Overhead is dominated by communications in </a:t>
            </a:r>
            <a:r>
              <a:rPr lang="en-US" baseline="0" dirty="0" err="1"/>
              <a:t>Flink</a:t>
            </a:r>
            <a:r>
              <a:rPr lang="en-US" baseline="0" dirty="0"/>
              <a:t> and Spark</a:t>
            </a:r>
          </a:p>
          <a:p>
            <a:pPr marL="232943" indent="-232943">
              <a:buAutoNum type="arabicPeriod"/>
            </a:pPr>
            <a:endParaRPr lang="en-US" dirty="0"/>
          </a:p>
        </p:txBody>
      </p:sp>
      <p:sp>
        <p:nvSpPr>
          <p:cNvPr id="4" name="Slide Number Placeholder 3"/>
          <p:cNvSpPr>
            <a:spLocks noGrp="1"/>
          </p:cNvSpPr>
          <p:nvPr>
            <p:ph type="sldNum" sz="quarter" idx="10"/>
          </p:nvPr>
        </p:nvSpPr>
        <p:spPr/>
        <p:txBody>
          <a:bodyPr/>
          <a:lstStyle/>
          <a:p>
            <a:fld id="{629804DD-E327-412A-BEC9-AE4F0CAF37FE}" type="slidenum">
              <a:rPr lang="en-US" smtClean="0"/>
              <a:t>85</a:t>
            </a:fld>
            <a:endParaRPr lang="en-US"/>
          </a:p>
        </p:txBody>
      </p:sp>
    </p:spTree>
    <p:extLst>
      <p:ext uri="{BB962C8B-B14F-4D97-AF65-F5344CB8AC3E}">
        <p14:creationId xmlns:p14="http://schemas.microsoft.com/office/powerpoint/2010/main" val="2856849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r>
              <a:rPr lang="en-US" dirty="0"/>
              <a:t>Note the differences</a:t>
            </a:r>
            <a:r>
              <a:rPr lang="en-US" baseline="0" dirty="0"/>
              <a:t> in communication architectures</a:t>
            </a:r>
          </a:p>
          <a:p>
            <a:pPr marL="232943" indent="-232943">
              <a:buAutoNum type="arabicPeriod"/>
            </a:pPr>
            <a:r>
              <a:rPr lang="en-US" baseline="0" dirty="0"/>
              <a:t>Note times are in log scale</a:t>
            </a:r>
          </a:p>
          <a:p>
            <a:pPr marL="232943" indent="-232943">
              <a:buAutoNum type="arabicPeriod"/>
            </a:pPr>
            <a:r>
              <a:rPr lang="en-US" baseline="0" dirty="0"/>
              <a:t>Bars indicate compute only times, which is similar across these frameworks</a:t>
            </a:r>
          </a:p>
          <a:p>
            <a:pPr marL="232943" indent="-232943">
              <a:buAutoNum type="arabicPeriod"/>
            </a:pPr>
            <a:r>
              <a:rPr lang="en-US" baseline="0" dirty="0"/>
              <a:t>Overhead is dominated by communications in </a:t>
            </a:r>
            <a:r>
              <a:rPr lang="en-US" baseline="0" dirty="0" err="1"/>
              <a:t>Flink</a:t>
            </a:r>
            <a:r>
              <a:rPr lang="en-US" baseline="0" dirty="0"/>
              <a:t> and Spark</a:t>
            </a:r>
          </a:p>
          <a:p>
            <a:pPr marL="232943" indent="-232943">
              <a:buAutoNum type="arabicPeriod"/>
            </a:pPr>
            <a:endParaRPr lang="en-US" dirty="0"/>
          </a:p>
        </p:txBody>
      </p:sp>
      <p:sp>
        <p:nvSpPr>
          <p:cNvPr id="4" name="Slide Number Placeholder 3"/>
          <p:cNvSpPr>
            <a:spLocks noGrp="1"/>
          </p:cNvSpPr>
          <p:nvPr>
            <p:ph type="sldNum" sz="quarter" idx="10"/>
          </p:nvPr>
        </p:nvSpPr>
        <p:spPr/>
        <p:txBody>
          <a:bodyPr/>
          <a:lstStyle/>
          <a:p>
            <a:fld id="{629804DD-E327-412A-BEC9-AE4F0CAF37FE}" type="slidenum">
              <a:rPr lang="en-US" smtClean="0"/>
              <a:t>86</a:t>
            </a:fld>
            <a:endParaRPr lang="en-US"/>
          </a:p>
        </p:txBody>
      </p:sp>
    </p:spTree>
    <p:extLst>
      <p:ext uri="{BB962C8B-B14F-4D97-AF65-F5344CB8AC3E}">
        <p14:creationId xmlns:p14="http://schemas.microsoft.com/office/powerpoint/2010/main" val="38219009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723C24-93D1-4A66-9504-E6BD833B167B}" type="slidenum">
              <a:rPr lang="en-US" altLang="en-US" smtClean="0"/>
              <a:pPr>
                <a:defRPr/>
              </a:pPr>
              <a:t>89</a:t>
            </a:fld>
            <a:endParaRPr lang="en-US" altLang="en-US"/>
          </a:p>
        </p:txBody>
      </p:sp>
    </p:spTree>
    <p:extLst>
      <p:ext uri="{BB962C8B-B14F-4D97-AF65-F5344CB8AC3E}">
        <p14:creationId xmlns:p14="http://schemas.microsoft.com/office/powerpoint/2010/main" val="300773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Explanation of collective communication</a:t>
            </a:r>
            <a:r>
              <a:rPr lang="en-US" baseline="0" dirty="0"/>
              <a:t> operations</a:t>
            </a:r>
            <a:endParaRPr lang="en-US" dirty="0"/>
          </a:p>
        </p:txBody>
      </p:sp>
      <p:sp>
        <p:nvSpPr>
          <p:cNvPr id="4" name="Slide Number Placeholder 3"/>
          <p:cNvSpPr>
            <a:spLocks noGrp="1"/>
          </p:cNvSpPr>
          <p:nvPr>
            <p:ph type="sldNum" sz="quarter" idx="10"/>
          </p:nvPr>
        </p:nvSpPr>
        <p:spPr/>
        <p:txBody>
          <a:bodyPr/>
          <a:lstStyle/>
          <a:p>
            <a:pPr>
              <a:defRPr/>
            </a:pPr>
            <a:fld id="{63723C24-93D1-4A66-9504-E6BD833B167B}" type="slidenum">
              <a:rPr lang="en-US" altLang="en-US" smtClean="0"/>
              <a:pPr>
                <a:defRPr/>
              </a:pPr>
              <a:t>100</a:t>
            </a:fld>
            <a:endParaRPr lang="en-US" altLang="en-US"/>
          </a:p>
        </p:txBody>
      </p:sp>
    </p:spTree>
    <p:extLst>
      <p:ext uri="{BB962C8B-B14F-4D97-AF65-F5344CB8AC3E}">
        <p14:creationId xmlns:p14="http://schemas.microsoft.com/office/powerpoint/2010/main" val="23545816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execution time</a:t>
            </a:r>
            <a:r>
              <a:rPr lang="en-US" baseline="0" dirty="0"/>
              <a:t> comparison between Harp and </a:t>
            </a:r>
            <a:r>
              <a:rPr lang="en-US" baseline="0" dirty="0" err="1"/>
              <a:t>Petuum</a:t>
            </a:r>
            <a:r>
              <a:rPr lang="en-US" baseline="0" dirty="0"/>
              <a:t> when the model is converged</a:t>
            </a:r>
            <a:endParaRPr lang="en-US" dirty="0"/>
          </a:p>
        </p:txBody>
      </p:sp>
      <p:sp>
        <p:nvSpPr>
          <p:cNvPr id="4" name="Slide Number Placeholder 3"/>
          <p:cNvSpPr>
            <a:spLocks noGrp="1"/>
          </p:cNvSpPr>
          <p:nvPr>
            <p:ph type="sldNum" sz="quarter" idx="10"/>
          </p:nvPr>
        </p:nvSpPr>
        <p:spPr/>
        <p:txBody>
          <a:bodyPr/>
          <a:lstStyle/>
          <a:p>
            <a:pPr>
              <a:defRPr/>
            </a:pPr>
            <a:fld id="{63723C24-93D1-4A66-9504-E6BD833B167B}" type="slidenum">
              <a:rPr lang="en-US" altLang="en-US" smtClean="0"/>
              <a:pPr>
                <a:defRPr/>
              </a:pPr>
              <a:t>102</a:t>
            </a:fld>
            <a:endParaRPr lang="en-US" altLang="en-US"/>
          </a:p>
        </p:txBody>
      </p:sp>
    </p:spTree>
    <p:extLst>
      <p:ext uri="{BB962C8B-B14F-4D97-AF65-F5344CB8AC3E}">
        <p14:creationId xmlns:p14="http://schemas.microsoft.com/office/powerpoint/2010/main" val="1834906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execution time</a:t>
            </a:r>
            <a:r>
              <a:rPr lang="en-US" baseline="0" dirty="0"/>
              <a:t> comparison between Harp and NOMAD when the model is converged</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63723C24-93D1-4A66-9504-E6BD833B167B}" type="slidenum">
              <a:rPr lang="en-US" altLang="en-US" smtClean="0"/>
              <a:pPr>
                <a:defRPr/>
              </a:pPr>
              <a:t>103</a:t>
            </a:fld>
            <a:endParaRPr lang="en-US" altLang="en-US"/>
          </a:p>
        </p:txBody>
      </p:sp>
    </p:spTree>
    <p:extLst>
      <p:ext uri="{BB962C8B-B14F-4D97-AF65-F5344CB8AC3E}">
        <p14:creationId xmlns:p14="http://schemas.microsoft.com/office/powerpoint/2010/main" val="25643778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723C24-93D1-4A66-9504-E6BD833B167B}" type="slidenum">
              <a:rPr lang="en-US" altLang="en-US" smtClean="0"/>
              <a:pPr>
                <a:defRPr/>
              </a:pPr>
              <a:t>108</a:t>
            </a:fld>
            <a:endParaRPr lang="en-US" altLang="en-US"/>
          </a:p>
        </p:txBody>
      </p:sp>
    </p:spTree>
    <p:extLst>
      <p:ext uri="{BB962C8B-B14F-4D97-AF65-F5344CB8AC3E}">
        <p14:creationId xmlns:p14="http://schemas.microsoft.com/office/powerpoint/2010/main" val="26448447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723C24-93D1-4A66-9504-E6BD833B167B}" type="slidenum">
              <a:rPr lang="en-US" altLang="en-US" smtClean="0"/>
              <a:pPr>
                <a:defRPr/>
              </a:pPr>
              <a:t>110</a:t>
            </a:fld>
            <a:endParaRPr lang="en-US" altLang="en-US"/>
          </a:p>
        </p:txBody>
      </p:sp>
    </p:spTree>
    <p:extLst>
      <p:ext uri="{BB962C8B-B14F-4D97-AF65-F5344CB8AC3E}">
        <p14:creationId xmlns:p14="http://schemas.microsoft.com/office/powerpoint/2010/main" val="16435626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723C24-93D1-4A66-9504-E6BD833B167B}" type="slidenum">
              <a:rPr lang="en-US" altLang="en-US" smtClean="0"/>
              <a:pPr>
                <a:defRPr/>
              </a:pPr>
              <a:t>127</a:t>
            </a:fld>
            <a:endParaRPr lang="en-US" altLang="en-US"/>
          </a:p>
        </p:txBody>
      </p:sp>
    </p:spTree>
    <p:extLst>
      <p:ext uri="{BB962C8B-B14F-4D97-AF65-F5344CB8AC3E}">
        <p14:creationId xmlns:p14="http://schemas.microsoft.com/office/powerpoint/2010/main" val="2527208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59C080E-B00D-4181-91FC-08D9D4473EED}"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8414117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723C24-93D1-4A66-9504-E6BD833B167B}" type="slidenum">
              <a:rPr lang="en-US" altLang="en-US" smtClean="0"/>
              <a:pPr>
                <a:defRPr/>
              </a:pPr>
              <a:t>128</a:t>
            </a:fld>
            <a:endParaRPr lang="en-US" altLang="en-US"/>
          </a:p>
        </p:txBody>
      </p:sp>
    </p:spTree>
    <p:extLst>
      <p:ext uri="{BB962C8B-B14F-4D97-AF65-F5344CB8AC3E}">
        <p14:creationId xmlns:p14="http://schemas.microsoft.com/office/powerpoint/2010/main" val="3379415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9B4EB4-5598-40D3-88E5-16B91A0484D5}" type="slidenum">
              <a:rPr lang="en-US" smtClean="0"/>
              <a:pPr/>
              <a:t>19</a:t>
            </a:fld>
            <a:endParaRPr lang="en-US"/>
          </a:p>
        </p:txBody>
      </p:sp>
    </p:spTree>
    <p:extLst>
      <p:ext uri="{BB962C8B-B14F-4D97-AF65-F5344CB8AC3E}">
        <p14:creationId xmlns:p14="http://schemas.microsoft.com/office/powerpoint/2010/main" val="1438460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25</a:t>
            </a:fld>
            <a:endParaRPr lang="en-US"/>
          </a:p>
        </p:txBody>
      </p:sp>
    </p:spTree>
    <p:extLst>
      <p:ext uri="{BB962C8B-B14F-4D97-AF65-F5344CB8AC3E}">
        <p14:creationId xmlns:p14="http://schemas.microsoft.com/office/powerpoint/2010/main" val="3479275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27</a:t>
            </a:fld>
            <a:endParaRPr lang="en-US"/>
          </a:p>
        </p:txBody>
      </p:sp>
    </p:spTree>
    <p:extLst>
      <p:ext uri="{BB962C8B-B14F-4D97-AF65-F5344CB8AC3E}">
        <p14:creationId xmlns:p14="http://schemas.microsoft.com/office/powerpoint/2010/main" val="506576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28</a:t>
            </a:fld>
            <a:endParaRPr lang="en-US"/>
          </a:p>
        </p:txBody>
      </p:sp>
    </p:spTree>
    <p:extLst>
      <p:ext uri="{BB962C8B-B14F-4D97-AF65-F5344CB8AC3E}">
        <p14:creationId xmlns:p14="http://schemas.microsoft.com/office/powerpoint/2010/main" val="1037886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29</a:t>
            </a:fld>
            <a:endParaRPr lang="en-US"/>
          </a:p>
        </p:txBody>
      </p:sp>
    </p:spTree>
    <p:extLst>
      <p:ext uri="{BB962C8B-B14F-4D97-AF65-F5344CB8AC3E}">
        <p14:creationId xmlns:p14="http://schemas.microsoft.com/office/powerpoint/2010/main" val="2764909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3D8143-D15D-4DF0-B208-8B2BDCDED102}"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951756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26166" cy="762000"/>
          </a:xfrm>
        </p:spPr>
        <p:txBody>
          <a:bodyPr/>
          <a:lstStyle/>
          <a:p>
            <a:r>
              <a:rPr lang="en-US"/>
              <a:t>Click to edit Master title style</a:t>
            </a:r>
          </a:p>
        </p:txBody>
      </p:sp>
    </p:spTree>
    <p:extLst>
      <p:ext uri="{BB962C8B-B14F-4D97-AF65-F5344CB8AC3E}">
        <p14:creationId xmlns:p14="http://schemas.microsoft.com/office/powerpoint/2010/main" val="1903936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4954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70388"/>
            <a:ext cx="9067800" cy="51732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a:xfrm>
            <a:off x="0" y="0"/>
            <a:ext cx="9126166" cy="762000"/>
          </a:xfrm>
        </p:spPr>
        <p:txBody>
          <a:bodyPr/>
          <a:lstStyle/>
          <a:p>
            <a:r>
              <a:rPr lang="en-US"/>
              <a:t>Click to edit Master title style</a:t>
            </a:r>
          </a:p>
        </p:txBody>
      </p:sp>
    </p:spTree>
    <p:extLst>
      <p:ext uri="{BB962C8B-B14F-4D97-AF65-F5344CB8AC3E}">
        <p14:creationId xmlns:p14="http://schemas.microsoft.com/office/powerpoint/2010/main" val="2892798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5376" y="1143000"/>
            <a:ext cx="7886700" cy="2852737"/>
          </a:xfrm>
        </p:spPr>
        <p:txBody>
          <a:bodyPr anchor="ctr"/>
          <a:lstStyle>
            <a:lvl1pPr algn="ctr">
              <a:defRPr sz="4800"/>
            </a:lvl1pPr>
          </a:lstStyle>
          <a:p>
            <a:r>
              <a:rPr lang="en-US"/>
              <a:t>Click to edit Master title style</a:t>
            </a:r>
          </a:p>
        </p:txBody>
      </p:sp>
      <p:sp>
        <p:nvSpPr>
          <p:cNvPr id="3" name="Text Placeholder 2"/>
          <p:cNvSpPr>
            <a:spLocks noGrp="1"/>
          </p:cNvSpPr>
          <p:nvPr>
            <p:ph type="body" idx="1"/>
          </p:nvPr>
        </p:nvSpPr>
        <p:spPr>
          <a:xfrm>
            <a:off x="615376" y="3995737"/>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81313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33630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6" name="Rectangle 5"/>
          <p:cNvSpPr/>
          <p:nvPr userDrawn="1"/>
        </p:nvSpPr>
        <p:spPr bwMode="auto">
          <a:xfrm>
            <a:off x="0" y="0"/>
            <a:ext cx="9144000" cy="6858000"/>
          </a:xfrm>
          <a:prstGeom prst="rect">
            <a:avLst/>
          </a:prstGeom>
          <a:solidFill>
            <a:srgbClr val="F8F3D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pic>
        <p:nvPicPr>
          <p:cNvPr id="3" name="Picture 6" descr="Supercomputing-Background-1.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52091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6" name="Rectangle 5"/>
          <p:cNvSpPr/>
          <p:nvPr userDrawn="1"/>
        </p:nvSpPr>
        <p:spPr bwMode="auto">
          <a:xfrm>
            <a:off x="0" y="0"/>
            <a:ext cx="9144000" cy="6858000"/>
          </a:xfrm>
          <a:prstGeom prst="rect">
            <a:avLst/>
          </a:prstGeom>
          <a:solidFill>
            <a:srgbClr val="F8F3D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pic>
        <p:nvPicPr>
          <p:cNvPr id="3" name="Picture 6" descr="Supercomputing-Background-1.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5" name="Content Placeholder 2"/>
          <p:cNvSpPr>
            <a:spLocks noGrp="1"/>
          </p:cNvSpPr>
          <p:nvPr>
            <p:ph idx="1"/>
          </p:nvPr>
        </p:nvSpPr>
        <p:spPr>
          <a:xfrm>
            <a:off x="0" y="770388"/>
            <a:ext cx="9067800" cy="51732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4"/>
          <p:cNvSpPr>
            <a:spLocks noGrp="1"/>
          </p:cNvSpPr>
          <p:nvPr>
            <p:ph type="title"/>
          </p:nvPr>
        </p:nvSpPr>
        <p:spPr>
          <a:xfrm>
            <a:off x="0" y="0"/>
            <a:ext cx="9126166" cy="762000"/>
          </a:xfrm>
        </p:spPr>
        <p:txBody>
          <a:bodyPr/>
          <a:lstStyle/>
          <a:p>
            <a:r>
              <a:rPr lang="en-US"/>
              <a:t>Click to edit Master title style</a:t>
            </a:r>
          </a:p>
        </p:txBody>
      </p:sp>
    </p:spTree>
    <p:extLst>
      <p:ext uri="{BB962C8B-B14F-4D97-AF65-F5344CB8AC3E}">
        <p14:creationId xmlns:p14="http://schemas.microsoft.com/office/powerpoint/2010/main" val="4020757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rgbClr val="F8F3D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1027" name="Rectangle 2"/>
          <p:cNvSpPr>
            <a:spLocks noGrp="1" noChangeArrowheads="1"/>
          </p:cNvSpPr>
          <p:nvPr>
            <p:ph type="title"/>
          </p:nvPr>
        </p:nvSpPr>
        <p:spPr bwMode="auto">
          <a:xfrm>
            <a:off x="0" y="0"/>
            <a:ext cx="912616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8" name="Rectangle 3"/>
          <p:cNvSpPr>
            <a:spLocks noGrp="1" noChangeArrowheads="1"/>
          </p:cNvSpPr>
          <p:nvPr>
            <p:ph type="body" idx="1"/>
          </p:nvPr>
        </p:nvSpPr>
        <p:spPr bwMode="auto">
          <a:xfrm>
            <a:off x="0" y="1336674"/>
            <a:ext cx="9067800" cy="4293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6" name="Slide Number Placeholder 5"/>
          <p:cNvSpPr>
            <a:spLocks noGrp="1"/>
          </p:cNvSpPr>
          <p:nvPr>
            <p:ph type="sldNum" sz="quarter" idx="4"/>
          </p:nvPr>
        </p:nvSpPr>
        <p:spPr>
          <a:xfrm>
            <a:off x="6813160" y="6330042"/>
            <a:ext cx="656771" cy="293913"/>
          </a:xfrm>
          <a:prstGeom prst="rect">
            <a:avLst/>
          </a:prstGeom>
        </p:spPr>
        <p:txBody>
          <a:bodyPr anchor="ctr"/>
          <a:lstStyle>
            <a:lvl1pPr>
              <a:defRPr sz="2000" b="0">
                <a:solidFill>
                  <a:schemeClr val="bg2"/>
                </a:solidFill>
                <a:latin typeface="Franklin Gothic Medium" pitchFamily="34" charset="0"/>
              </a:defRPr>
            </a:lvl1pPr>
          </a:lstStyle>
          <a:p>
            <a:fld id="{C4B85148-DB98-4269-ACE6-2DF49F9918C9}" type="slidenum">
              <a:rPr lang="en-US" smtClean="0"/>
              <a:pPr/>
              <a:t>‹#›</a:t>
            </a:fld>
            <a:endParaRPr lang="en-US" dirty="0"/>
          </a:p>
        </p:txBody>
      </p:sp>
      <p:pic>
        <p:nvPicPr>
          <p:cNvPr id="4" name="Picture 3"/>
          <p:cNvPicPr>
            <a:picLocks noChangeAspect="1"/>
          </p:cNvPicPr>
          <p:nvPr/>
        </p:nvPicPr>
        <p:blipFill rotWithShape="1">
          <a:blip r:embed="rId9">
            <a:extLst>
              <a:ext uri="{28A0092B-C50C-407E-A947-70E740481C1C}">
                <a14:useLocalDpi xmlns:a14="http://schemas.microsoft.com/office/drawing/2010/main" val="0"/>
              </a:ext>
            </a:extLst>
          </a:blip>
          <a:srcRect t="4000" r="79700" b="4572"/>
          <a:stretch/>
        </p:blipFill>
        <p:spPr>
          <a:xfrm>
            <a:off x="7772400" y="5630126"/>
            <a:ext cx="1353766" cy="1227874"/>
          </a:xfrm>
          <a:prstGeom prst="rect">
            <a:avLst/>
          </a:prstGeom>
        </p:spPr>
      </p:pic>
      <p:pic>
        <p:nvPicPr>
          <p:cNvPr id="9" name="Picture 8"/>
          <p:cNvPicPr>
            <a:picLocks noChangeAspect="1"/>
          </p:cNvPicPr>
          <p:nvPr/>
        </p:nvPicPr>
        <p:blipFill rotWithShape="1">
          <a:blip r:embed="rId9">
            <a:extLst>
              <a:ext uri="{28A0092B-C50C-407E-A947-70E740481C1C}">
                <a14:useLocalDpi xmlns:a14="http://schemas.microsoft.com/office/drawing/2010/main" val="0"/>
              </a:ext>
            </a:extLst>
          </a:blip>
          <a:srcRect l="19772" t="28952" b="25334"/>
          <a:stretch/>
        </p:blipFill>
        <p:spPr>
          <a:xfrm>
            <a:off x="0" y="6095999"/>
            <a:ext cx="6640716" cy="762001"/>
          </a:xfrm>
          <a:prstGeom prst="rect">
            <a:avLst/>
          </a:prstGeom>
        </p:spPr>
      </p:pic>
      <p:sp>
        <p:nvSpPr>
          <p:cNvPr id="8" name="Rectangle 7"/>
          <p:cNvSpPr/>
          <p:nvPr userDrawn="1"/>
        </p:nvSpPr>
        <p:spPr bwMode="auto">
          <a:xfrm>
            <a:off x="-33269" y="-42437"/>
            <a:ext cx="9144000" cy="6858000"/>
          </a:xfrm>
          <a:prstGeom prst="rect">
            <a:avLst/>
          </a:prstGeom>
          <a:solidFill>
            <a:srgbClr val="F8F3D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dirty="0">
              <a:ln>
                <a:noFill/>
              </a:ln>
              <a:solidFill>
                <a:schemeClr val="tx1"/>
              </a:solidFill>
              <a:effectLst/>
              <a:latin typeface="Arial" charset="0"/>
              <a:ea typeface="ＭＳ Ｐゴシック" charset="-128"/>
            </a:endParaRPr>
          </a:p>
        </p:txBody>
      </p:sp>
      <p:pic>
        <p:nvPicPr>
          <p:cNvPr id="10" name="Picture 9"/>
          <p:cNvPicPr>
            <a:picLocks noChangeAspect="1"/>
          </p:cNvPicPr>
          <p:nvPr userDrawn="1"/>
        </p:nvPicPr>
        <p:blipFill rotWithShape="1">
          <a:blip r:embed="rId9">
            <a:extLst>
              <a:ext uri="{28A0092B-C50C-407E-A947-70E740481C1C}">
                <a14:useLocalDpi xmlns:a14="http://schemas.microsoft.com/office/drawing/2010/main" val="0"/>
              </a:ext>
            </a:extLst>
          </a:blip>
          <a:srcRect t="4000" r="79700" b="4572"/>
          <a:stretch/>
        </p:blipFill>
        <p:spPr>
          <a:xfrm>
            <a:off x="7772400" y="5630126"/>
            <a:ext cx="1353766" cy="1227874"/>
          </a:xfrm>
          <a:prstGeom prst="rect">
            <a:avLst/>
          </a:prstGeom>
        </p:spPr>
      </p:pic>
      <p:pic>
        <p:nvPicPr>
          <p:cNvPr id="11" name="Picture 10"/>
          <p:cNvPicPr>
            <a:picLocks noChangeAspect="1"/>
          </p:cNvPicPr>
          <p:nvPr userDrawn="1"/>
        </p:nvPicPr>
        <p:blipFill rotWithShape="1">
          <a:blip r:embed="rId9">
            <a:extLst>
              <a:ext uri="{28A0092B-C50C-407E-A947-70E740481C1C}">
                <a14:useLocalDpi xmlns:a14="http://schemas.microsoft.com/office/drawing/2010/main" val="0"/>
              </a:ext>
            </a:extLst>
          </a:blip>
          <a:srcRect l="19772" t="28952" b="25334"/>
          <a:stretch/>
        </p:blipFill>
        <p:spPr>
          <a:xfrm>
            <a:off x="0" y="6095999"/>
            <a:ext cx="6640716" cy="762001"/>
          </a:xfrm>
          <a:prstGeom prst="rect">
            <a:avLst/>
          </a:prstGeom>
        </p:spPr>
      </p:pic>
      <p:sp>
        <p:nvSpPr>
          <p:cNvPr id="12" name="Slide Number Placeholder 5"/>
          <p:cNvSpPr txBox="1">
            <a:spLocks/>
          </p:cNvSpPr>
          <p:nvPr userDrawn="1"/>
        </p:nvSpPr>
        <p:spPr>
          <a:xfrm>
            <a:off x="6640716" y="6095999"/>
            <a:ext cx="1207883" cy="369240"/>
          </a:xfrm>
          <a:prstGeom prst="rect">
            <a:avLst/>
          </a:prstGeom>
          <a:solidFill>
            <a:schemeClr val="bg1"/>
          </a:solidFill>
        </p:spPr>
        <p:txBody>
          <a:bodyPr anchor="ctr" anchorCtr="0"/>
          <a:lstStyle>
            <a:defPPr>
              <a:defRPr lang="en-US"/>
            </a:defPPr>
            <a:lvl1pPr algn="l" rtl="0" eaLnBrk="0" fontAlgn="base" hangingPunct="0">
              <a:spcBef>
                <a:spcPct val="0"/>
              </a:spcBef>
              <a:spcAft>
                <a:spcPct val="0"/>
              </a:spcAft>
              <a:defRPr sz="2000" b="0" i="1" kern="1200">
                <a:solidFill>
                  <a:schemeClr val="bg2"/>
                </a:solidFill>
                <a:latin typeface="Franklin Gothic Medium"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9pPr>
          </a:lstStyle>
          <a:p>
            <a:fld id="{C4B85148-DB98-4269-ACE6-2DF49F9918C9}" type="slidenum">
              <a:rPr lang="en-US" smtClean="0"/>
              <a:pPr/>
              <a:t>‹#›</a:t>
            </a:fld>
            <a:endParaRPr lang="en-US" dirty="0"/>
          </a:p>
        </p:txBody>
      </p:sp>
      <p:sp>
        <p:nvSpPr>
          <p:cNvPr id="5" name="TextBox 4"/>
          <p:cNvSpPr txBox="1"/>
          <p:nvPr userDrawn="1"/>
        </p:nvSpPr>
        <p:spPr>
          <a:xfrm>
            <a:off x="6482658" y="6465240"/>
            <a:ext cx="1447800" cy="400110"/>
          </a:xfrm>
          <a:prstGeom prst="rect">
            <a:avLst/>
          </a:prstGeom>
          <a:solidFill>
            <a:schemeClr val="bg1"/>
          </a:solidFill>
        </p:spPr>
        <p:txBody>
          <a:bodyPr wrap="square" rtlCol="0">
            <a:spAutoFit/>
          </a:bodyPr>
          <a:lstStyle/>
          <a:p>
            <a:r>
              <a:rPr lang="en-US" sz="2000" dirty="0">
                <a:solidFill>
                  <a:schemeClr val="bg2"/>
                </a:solidFill>
              </a:rPr>
              <a:t>Spidal.org</a:t>
            </a:r>
          </a:p>
        </p:txBody>
      </p:sp>
    </p:spTree>
    <p:extLst>
      <p:ext uri="{BB962C8B-B14F-4D97-AF65-F5344CB8AC3E}">
        <p14:creationId xmlns:p14="http://schemas.microsoft.com/office/powerpoint/2010/main" val="600536190"/>
      </p:ext>
    </p:extLst>
  </p:cSld>
  <p:clrMap bg1="lt1" tx1="dk1" bg2="lt2" tx2="dk2" accent1="accent1" accent2="accent2" accent3="accent3" accent4="accent4" accent5="accent5" accent6="accent6" hlink="hlink" folHlink="folHlink"/>
  <p:sldLayoutIdLst>
    <p:sldLayoutId id="2147484253" r:id="rId1"/>
    <p:sldLayoutId id="2147484251" r:id="rId2"/>
    <p:sldLayoutId id="2147484250" r:id="rId3"/>
    <p:sldLayoutId id="2147484257" r:id="rId4"/>
    <p:sldLayoutId id="2147484258" r:id="rId5"/>
    <p:sldLayoutId id="2147484259" r:id="rId6"/>
    <p:sldLayoutId id="2147484260" r:id="rId7"/>
  </p:sldLayoutIdLst>
  <p:hf hdr="0" ftr="0" dt="0"/>
  <p:txStyles>
    <p:titleStyle>
      <a:lvl1pPr algn="l" rtl="0" eaLnBrk="1" fontAlgn="base" hangingPunct="1">
        <a:spcBef>
          <a:spcPct val="0"/>
        </a:spcBef>
        <a:spcAft>
          <a:spcPct val="0"/>
        </a:spcAft>
        <a:defRPr sz="3400" b="1" i="0" u="none">
          <a:solidFill>
            <a:srgbClr val="B30838"/>
          </a:solidFill>
          <a:latin typeface="+mj-lt"/>
          <a:ea typeface="+mj-ea"/>
          <a:cs typeface="ＭＳ Ｐゴシック" pitchFamily="-107" charset="-128"/>
        </a:defRPr>
      </a:lvl1pPr>
      <a:lvl2pPr algn="l" rtl="0" eaLnBrk="1" fontAlgn="base" hangingPunct="1">
        <a:spcBef>
          <a:spcPct val="0"/>
        </a:spcBef>
        <a:spcAft>
          <a:spcPct val="0"/>
        </a:spcAft>
        <a:defRPr sz="3400" b="1">
          <a:solidFill>
            <a:srgbClr val="B30838"/>
          </a:solidFill>
          <a:latin typeface="Arial" charset="0"/>
          <a:ea typeface="ＭＳ Ｐゴシック" charset="-128"/>
          <a:cs typeface="ＭＳ Ｐゴシック" pitchFamily="-107" charset="-128"/>
        </a:defRPr>
      </a:lvl2pPr>
      <a:lvl3pPr algn="l" rtl="0" eaLnBrk="1" fontAlgn="base" hangingPunct="1">
        <a:spcBef>
          <a:spcPct val="0"/>
        </a:spcBef>
        <a:spcAft>
          <a:spcPct val="0"/>
        </a:spcAft>
        <a:defRPr sz="3400" b="1">
          <a:solidFill>
            <a:srgbClr val="B30838"/>
          </a:solidFill>
          <a:latin typeface="Arial" charset="0"/>
          <a:ea typeface="ＭＳ Ｐゴシック" charset="-128"/>
          <a:cs typeface="ＭＳ Ｐゴシック" pitchFamily="-107" charset="-128"/>
        </a:defRPr>
      </a:lvl3pPr>
      <a:lvl4pPr algn="l" rtl="0" eaLnBrk="1" fontAlgn="base" hangingPunct="1">
        <a:spcBef>
          <a:spcPct val="0"/>
        </a:spcBef>
        <a:spcAft>
          <a:spcPct val="0"/>
        </a:spcAft>
        <a:defRPr sz="3400" b="1">
          <a:solidFill>
            <a:srgbClr val="B30838"/>
          </a:solidFill>
          <a:latin typeface="Arial" charset="0"/>
          <a:ea typeface="ＭＳ Ｐゴシック" charset="-128"/>
          <a:cs typeface="ＭＳ Ｐゴシック" pitchFamily="-107" charset="-128"/>
        </a:defRPr>
      </a:lvl4pPr>
      <a:lvl5pPr algn="l" rtl="0" eaLnBrk="1" fontAlgn="base" hangingPunct="1">
        <a:spcBef>
          <a:spcPct val="0"/>
        </a:spcBef>
        <a:spcAft>
          <a:spcPct val="0"/>
        </a:spcAft>
        <a:defRPr sz="3400" b="1">
          <a:solidFill>
            <a:srgbClr val="B30838"/>
          </a:solidFill>
          <a:latin typeface="Arial" charset="0"/>
          <a:ea typeface="ＭＳ Ｐゴシック" charset="-128"/>
          <a:cs typeface="ＭＳ Ｐゴシック" pitchFamily="-107" charset="-128"/>
        </a:defRPr>
      </a:lvl5pPr>
      <a:lvl6pPr marL="457200" algn="l" rtl="0" eaLnBrk="1" fontAlgn="base" hangingPunct="1">
        <a:spcBef>
          <a:spcPct val="0"/>
        </a:spcBef>
        <a:spcAft>
          <a:spcPct val="0"/>
        </a:spcAft>
        <a:defRPr sz="3400" b="1">
          <a:solidFill>
            <a:schemeClr val="accent1"/>
          </a:solidFill>
          <a:latin typeface="Arial" charset="0"/>
          <a:ea typeface="ＭＳ Ｐゴシック" charset="-128"/>
        </a:defRPr>
      </a:lvl6pPr>
      <a:lvl7pPr marL="914400" algn="l" rtl="0" eaLnBrk="1" fontAlgn="base" hangingPunct="1">
        <a:spcBef>
          <a:spcPct val="0"/>
        </a:spcBef>
        <a:spcAft>
          <a:spcPct val="0"/>
        </a:spcAft>
        <a:defRPr sz="3400" b="1">
          <a:solidFill>
            <a:schemeClr val="accent1"/>
          </a:solidFill>
          <a:latin typeface="Arial" charset="0"/>
          <a:ea typeface="ＭＳ Ｐゴシック" charset="-128"/>
        </a:defRPr>
      </a:lvl7pPr>
      <a:lvl8pPr marL="1371600" algn="l" rtl="0" eaLnBrk="1" fontAlgn="base" hangingPunct="1">
        <a:spcBef>
          <a:spcPct val="0"/>
        </a:spcBef>
        <a:spcAft>
          <a:spcPct val="0"/>
        </a:spcAft>
        <a:defRPr sz="3400" b="1">
          <a:solidFill>
            <a:schemeClr val="accent1"/>
          </a:solidFill>
          <a:latin typeface="Arial" charset="0"/>
          <a:ea typeface="ＭＳ Ｐゴシック" charset="-128"/>
        </a:defRPr>
      </a:lvl8pPr>
      <a:lvl9pPr marL="1828800" algn="l" rtl="0" eaLnBrk="1" fontAlgn="base" hangingPunct="1">
        <a:spcBef>
          <a:spcPct val="0"/>
        </a:spcBef>
        <a:spcAft>
          <a:spcPct val="0"/>
        </a:spcAft>
        <a:defRPr sz="3400" b="1">
          <a:solidFill>
            <a:schemeClr val="accent1"/>
          </a:solidFill>
          <a:latin typeface="Arial" charset="0"/>
          <a:ea typeface="ＭＳ Ｐゴシック" charset="-128"/>
        </a:defRPr>
      </a:lvl9pPr>
    </p:titleStyle>
    <p:bodyStyle>
      <a:lvl1pPr marL="342900" indent="-342900" algn="l" rtl="0" eaLnBrk="1" fontAlgn="base" hangingPunct="1">
        <a:spcBef>
          <a:spcPct val="20000"/>
        </a:spcBef>
        <a:spcAft>
          <a:spcPct val="0"/>
        </a:spcAft>
        <a:buChar char="•"/>
        <a:defRPr sz="2000">
          <a:solidFill>
            <a:schemeClr val="tx1"/>
          </a:solidFill>
          <a:latin typeface="+mn-lt"/>
          <a:ea typeface="+mn-ea"/>
          <a:cs typeface="ＭＳ Ｐゴシック" pitchFamily="-107" charset="-128"/>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sz="1600">
          <a:solidFill>
            <a:schemeClr val="tx1"/>
          </a:solidFill>
          <a:latin typeface="+mn-lt"/>
          <a:ea typeface="+mn-ea"/>
        </a:defRPr>
      </a:lvl3pPr>
      <a:lvl4pPr marL="1600200" indent="-228600" algn="l" rtl="0" eaLnBrk="1" fontAlgn="base" hangingPunct="1">
        <a:spcBef>
          <a:spcPct val="20000"/>
        </a:spcBef>
        <a:spcAft>
          <a:spcPct val="0"/>
        </a:spcAft>
        <a:buChar char="–"/>
        <a:defRPr sz="1600">
          <a:solidFill>
            <a:schemeClr val="tx1"/>
          </a:solidFill>
          <a:latin typeface="+mn-lt"/>
          <a:ea typeface="+mn-ea"/>
        </a:defRPr>
      </a:lvl4pPr>
      <a:lvl5pPr marL="2057400" indent="-228600" algn="l" rtl="0" eaLnBrk="1" fontAlgn="base" hangingPunct="1">
        <a:spcBef>
          <a:spcPct val="20000"/>
        </a:spcBef>
        <a:spcAft>
          <a:spcPct val="0"/>
        </a:spcAft>
        <a:buChar char="»"/>
        <a:defRPr sz="16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cf@indiana.edu"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hyperlink" Target="http://hpc-abds.org/kaleidoscope/" TargetMode="External"/><Relationship Id="rId5" Type="http://schemas.openxmlformats.org/officeDocument/2006/relationships/hyperlink" Target="http://spidal.org/" TargetMode="External"/><Relationship Id="rId4" Type="http://schemas.openxmlformats.org/officeDocument/2006/relationships/hyperlink" Target="http://www.dsc.soic.indiana.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02.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66.emf"/><Relationship Id="rId7" Type="http://schemas.openxmlformats.org/officeDocument/2006/relationships/image" Target="../media/image70.emf"/><Relationship Id="rId2" Type="http://schemas.openxmlformats.org/officeDocument/2006/relationships/image" Target="../media/image65.emf"/><Relationship Id="rId1" Type="http://schemas.openxmlformats.org/officeDocument/2006/relationships/slideLayout" Target="../slideLayouts/slideLayout5.xml"/><Relationship Id="rId6" Type="http://schemas.openxmlformats.org/officeDocument/2006/relationships/image" Target="../media/image69.emf"/><Relationship Id="rId5" Type="http://schemas.openxmlformats.org/officeDocument/2006/relationships/image" Target="../media/image68.emf"/><Relationship Id="rId4" Type="http://schemas.openxmlformats.org/officeDocument/2006/relationships/image" Target="../media/image67.emf"/></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jpg"/><Relationship Id="rId4" Type="http://schemas.openxmlformats.org/officeDocument/2006/relationships/image" Target="../media/image5.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hyperlink" Target="https://docs.google.com/spreadsheets/d/1e8-pzWn-7lz47-gIAra0VzCX6IkAypa8Cu5YG5MES_4"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hyperlink" Target="https://youtu.be/iNN9KAsQ3G8?t=8m" TargetMode="Externa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jpg"/><Relationship Id="rId4" Type="http://schemas.openxmlformats.org/officeDocument/2006/relationships/image" Target="../media/image5.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hyperlink" Target="http://www.javagrande.org/" TargetMode="Externa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image" Target="../media/image75.wmf"/><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jpg"/><Relationship Id="rId4" Type="http://schemas.openxmlformats.org/officeDocument/2006/relationships/image" Target="../media/image5.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s://bigdatawg.nist.gov/"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hyperlink" Target="http://nvlpubs.nist.gov/nistpubs/SpecialPublications/NIST.SP.1500-3.pdf"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www.nap.edu/catalog.php?record_id=18374"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jpg"/><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3" Type="http://schemas.openxmlformats.org/officeDocument/2006/relationships/hyperlink" Target="https://spidal-gw.dsc.soic.indiana.edu/public/resultsets/1273112137" TargetMode="External"/><Relationship Id="rId7" Type="http://schemas.openxmlformats.org/officeDocument/2006/relationships/hyperlink" Target="https://github.com/DSC-SPIDAL/Harp" TargetMode="External"/><Relationship Id="rId2" Type="http://schemas.openxmlformats.org/officeDocument/2006/relationships/hyperlink" Target="https://dsc-spidal.github.io/tutorials/" TargetMode="External"/><Relationship Id="rId1" Type="http://schemas.openxmlformats.org/officeDocument/2006/relationships/slideLayout" Target="../slideLayouts/slideLayout3.xml"/><Relationship Id="rId6" Type="http://schemas.openxmlformats.org/officeDocument/2006/relationships/hyperlink" Target="https://spidal-gw.dsc.soic.indiana.edu/public/resultsets/1678860580" TargetMode="External"/><Relationship Id="rId5" Type="http://schemas.openxmlformats.org/officeDocument/2006/relationships/hyperlink" Target="https://spidal-gw.dsc.soic.indiana.edu/public/resultsets/1657429765" TargetMode="External"/><Relationship Id="rId4" Type="http://schemas.openxmlformats.org/officeDocument/2006/relationships/hyperlink" Target="https://spidal-gw.dsc.soic.indiana.edu/public/groupdashboard/Anna_GeneSeq"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jpg"/><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jpg"/><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jp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8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8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jpeg"/></Relationships>
</file>

<file path=ppt/slides/_rels/slide9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jpg"/><Relationship Id="rId4" Type="http://schemas.openxmlformats.org/officeDocument/2006/relationships/image" Target="../media/image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998" y="2765861"/>
            <a:ext cx="9144000" cy="2985433"/>
          </a:xfrm>
          <a:prstGeom prst="rect">
            <a:avLst/>
          </a:prstGeom>
        </p:spPr>
        <p:txBody>
          <a:bodyPr wrap="square">
            <a:spAutoFit/>
          </a:bodyPr>
          <a:lstStyle/>
          <a:p>
            <a:pPr lvl="0" algn="ctr" defTabSz="457200" eaLnBrk="1" fontAlgn="auto" hangingPunct="1">
              <a:spcBef>
                <a:spcPct val="20000"/>
              </a:spcBef>
              <a:spcAft>
                <a:spcPts val="0"/>
              </a:spcAft>
              <a:defRPr/>
            </a:pPr>
            <a:r>
              <a:rPr lang="en-US" sz="2000" b="1" i="0" dirty="0">
                <a:solidFill>
                  <a:prstClr val="black"/>
                </a:solidFill>
                <a:latin typeface="+mn-lt"/>
                <a:cs typeface="Times New Roman" pitchFamily="18" charset="0"/>
              </a:rPr>
              <a:t>Workshop on Big Data and Data Science</a:t>
            </a:r>
          </a:p>
          <a:p>
            <a:pPr lvl="0" algn="ctr" defTabSz="457200" eaLnBrk="1" fontAlgn="auto" hangingPunct="1">
              <a:spcBef>
                <a:spcPct val="20000"/>
              </a:spcBef>
              <a:spcAft>
                <a:spcPts val="0"/>
              </a:spcAft>
              <a:defRPr/>
            </a:pPr>
            <a:r>
              <a:rPr lang="en-US" sz="2000" b="1" i="0" dirty="0">
                <a:solidFill>
                  <a:prstClr val="black"/>
                </a:solidFill>
                <a:latin typeface="+mn-lt"/>
                <a:cs typeface="Times New Roman" pitchFamily="18" charset="0"/>
              </a:rPr>
              <a:t>Daresbury Laboratory (</a:t>
            </a:r>
            <a:r>
              <a:rPr lang="en-US" sz="2000" b="1" i="0" dirty="0" err="1">
                <a:solidFill>
                  <a:prstClr val="black"/>
                </a:solidFill>
                <a:latin typeface="+mn-lt"/>
                <a:cs typeface="Times New Roman" pitchFamily="18" charset="0"/>
              </a:rPr>
              <a:t>Hartree</a:t>
            </a:r>
            <a:r>
              <a:rPr lang="en-US" sz="2000" b="1" i="0" dirty="0">
                <a:solidFill>
                  <a:prstClr val="black"/>
                </a:solidFill>
                <a:latin typeface="+mn-lt"/>
                <a:cs typeface="Times New Roman" pitchFamily="18" charset="0"/>
              </a:rPr>
              <a:t> Centre)</a:t>
            </a:r>
          </a:p>
          <a:p>
            <a:pPr lvl="0" algn="ctr" defTabSz="457200" eaLnBrk="1" fontAlgn="auto" hangingPunct="1">
              <a:spcBef>
                <a:spcPct val="20000"/>
              </a:spcBef>
              <a:spcAft>
                <a:spcPts val="0"/>
              </a:spcAft>
              <a:defRPr/>
            </a:pPr>
            <a:r>
              <a:rPr lang="en-US" sz="2000" b="1" i="0" dirty="0">
                <a:solidFill>
                  <a:prstClr val="black"/>
                </a:solidFill>
                <a:latin typeface="+mn-lt"/>
                <a:cs typeface="Times New Roman" pitchFamily="18" charset="0"/>
              </a:rPr>
              <a:t>May 4</a:t>
            </a:r>
            <a:r>
              <a:rPr kumimoji="0" lang="en-US" sz="2000" b="1" i="0" u="none" strike="noStrike" kern="1200" cap="none" spc="0" normalizeH="0" baseline="0" noProof="0" dirty="0">
                <a:ln>
                  <a:noFill/>
                </a:ln>
                <a:solidFill>
                  <a:prstClr val="black"/>
                </a:solidFill>
                <a:effectLst/>
                <a:uLnTx/>
                <a:uFillTx/>
                <a:latin typeface="+mn-lt"/>
                <a:cs typeface="Times New Roman" pitchFamily="18" charset="0"/>
              </a:rPr>
              <a:t>, 2017</a:t>
            </a:r>
            <a:endParaRPr lang="en-US" sz="2000" i="0" dirty="0">
              <a:solidFill>
                <a:prstClr val="black"/>
              </a:solidFill>
              <a:latin typeface="+mn-lt"/>
              <a:hlinkClick r:id="rId3"/>
            </a:endParaRPr>
          </a:p>
          <a:p>
            <a:pPr marL="0" marR="0" lvl="0" indent="0" algn="ctr" defTabSz="4572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prstClr val="black"/>
                </a:solidFill>
                <a:effectLst/>
                <a:uLnTx/>
                <a:uFillTx/>
                <a:latin typeface="Arial"/>
                <a:cs typeface="+mn-cs"/>
                <a:hlinkClick r:id="rId3"/>
              </a:rPr>
              <a:t>gcf@indiana.edu</a:t>
            </a:r>
            <a:r>
              <a:rPr kumimoji="0" lang="en-US" sz="2000" b="0" i="0" u="none" strike="noStrike" kern="1200" cap="none" spc="0" normalizeH="0" baseline="0" noProof="0" dirty="0">
                <a:ln>
                  <a:noFill/>
                </a:ln>
                <a:solidFill>
                  <a:prstClr val="black"/>
                </a:solidFill>
                <a:effectLst/>
                <a:uLnTx/>
                <a:uFillTx/>
                <a:latin typeface="Arial"/>
                <a:cs typeface="+mn-cs"/>
              </a:rPr>
              <a:t>            </a:t>
            </a: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cs typeface="+mn-cs"/>
              </a:rPr>
              <a:t> </a:t>
            </a:r>
            <a:r>
              <a:rPr kumimoji="0" lang="en-US" sz="1800" b="0" i="0" u="none" strike="noStrike" kern="1200" cap="none" spc="0" normalizeH="0" baseline="0" noProof="0" dirty="0">
                <a:ln>
                  <a:noFill/>
                </a:ln>
                <a:solidFill>
                  <a:prstClr val="black"/>
                </a:solidFill>
                <a:effectLst/>
                <a:uLnTx/>
                <a:uFillTx/>
                <a:latin typeface="Arial"/>
                <a:cs typeface="+mn-cs"/>
                <a:hlinkClick r:id="rId4"/>
              </a:rPr>
              <a:t>http://www.dsc.soic.indiana.edu/</a:t>
            </a:r>
            <a:r>
              <a:rPr kumimoji="0" lang="en-US" sz="1800" b="0" i="0" u="none" strike="noStrike" kern="1200" cap="none" spc="0" normalizeH="0" baseline="0" noProof="0" dirty="0">
                <a:ln>
                  <a:noFill/>
                </a:ln>
                <a:solidFill>
                  <a:prstClr val="black"/>
                </a:solidFill>
                <a:effectLst/>
                <a:uLnTx/>
                <a:uFillTx/>
                <a:latin typeface="Arial"/>
                <a:cs typeface="+mn-cs"/>
              </a:rPr>
              <a:t>,    </a:t>
            </a:r>
            <a:r>
              <a:rPr kumimoji="0" lang="en-US" sz="1800" b="0" i="0" u="none" strike="noStrike" kern="1200" cap="none" spc="0" normalizeH="0" baseline="0" noProof="0" dirty="0">
                <a:ln>
                  <a:noFill/>
                </a:ln>
                <a:solidFill>
                  <a:prstClr val="black"/>
                </a:solidFill>
                <a:effectLst/>
                <a:uLnTx/>
                <a:uFillTx/>
                <a:latin typeface="Arial"/>
                <a:cs typeface="+mn-cs"/>
                <a:hlinkClick r:id="rId5"/>
              </a:rPr>
              <a:t>http://spidal.org/</a:t>
            </a:r>
            <a:r>
              <a:rPr kumimoji="0" lang="en-US" sz="1800" b="0" i="0" u="none" strike="noStrike" kern="1200" cap="none" spc="0" normalizeH="0" baseline="0" noProof="0" dirty="0">
                <a:ln>
                  <a:noFill/>
                </a:ln>
                <a:solidFill>
                  <a:prstClr val="black"/>
                </a:solidFill>
                <a:effectLst/>
                <a:uLnTx/>
                <a:uFillTx/>
                <a:latin typeface="Arial"/>
                <a:cs typeface="+mn-cs"/>
              </a:rPr>
              <a:t>    </a:t>
            </a:r>
            <a:r>
              <a:rPr kumimoji="0" lang="en-US" sz="1800" b="0" i="0" u="none" strike="noStrike" kern="1200" cap="none" spc="0" normalizeH="0" baseline="0" noProof="0" dirty="0">
                <a:ln>
                  <a:noFill/>
                </a:ln>
                <a:solidFill>
                  <a:srgbClr val="000000"/>
                </a:solidFill>
                <a:effectLst/>
                <a:uLnTx/>
                <a:uFillTx/>
                <a:latin typeface="Arial"/>
                <a:cs typeface="+mn-cs"/>
                <a:hlinkClick r:id="rId6"/>
              </a:rPr>
              <a:t>http://hpc-abds.org/kaleidoscope/</a:t>
            </a:r>
            <a:r>
              <a:rPr kumimoji="0" lang="en-US" sz="1800" b="0" i="0" u="none" strike="noStrike" kern="1200" cap="none" spc="0" normalizeH="0" baseline="0" noProof="0" dirty="0">
                <a:ln>
                  <a:noFill/>
                </a:ln>
                <a:solidFill>
                  <a:srgbClr val="000000"/>
                </a:solidFill>
                <a:effectLst/>
                <a:uLnTx/>
                <a:uFillTx/>
                <a:latin typeface="Arial"/>
                <a:cs typeface="+mn-cs"/>
              </a:rPr>
              <a:t> </a:t>
            </a:r>
            <a:endParaRPr kumimoji="0" lang="en-US" sz="1900" b="0" i="0" u="none" strike="noStrike" kern="1200" cap="none" spc="0" normalizeH="0" baseline="0" noProof="0" dirty="0">
              <a:ln>
                <a:noFill/>
              </a:ln>
              <a:solidFill>
                <a:prstClr val="black"/>
              </a:solidFill>
              <a:effectLst/>
              <a:uLnTx/>
              <a:uFillTx/>
              <a:latin typeface="Arial"/>
              <a:cs typeface="+mn-cs"/>
            </a:endParaRP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cs typeface="Times New Roman" pitchFamily="18" charset="0"/>
              </a:rPr>
              <a:t>Department of Intelligent Systems Engineering</a:t>
            </a: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cs typeface="Times New Roman" pitchFamily="18" charset="0"/>
              </a:rPr>
              <a:t>School of Informatics and Computing, Digital Science Center</a:t>
            </a: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cs typeface="Times New Roman" pitchFamily="18" charset="0"/>
              </a:rPr>
              <a:t>Indiana University Bloomington</a:t>
            </a:r>
            <a:endParaRPr kumimoji="0" lang="en-US" sz="2000" b="0" i="0" u="none" strike="noStrike" kern="1200" cap="none" spc="0" normalizeH="0" baseline="0" noProof="0" dirty="0">
              <a:ln>
                <a:noFill/>
              </a:ln>
              <a:solidFill>
                <a:prstClr val="black"/>
              </a:solidFill>
              <a:effectLst/>
              <a:uLnTx/>
              <a:uFillTx/>
              <a:latin typeface="Arial"/>
            </a:endParaRPr>
          </a:p>
        </p:txBody>
      </p:sp>
      <p:sp>
        <p:nvSpPr>
          <p:cNvPr id="8" name="Subtitle 2"/>
          <p:cNvSpPr txBox="1">
            <a:spLocks/>
          </p:cNvSpPr>
          <p:nvPr/>
        </p:nvSpPr>
        <p:spPr>
          <a:xfrm>
            <a:off x="10998" y="2362200"/>
            <a:ext cx="9144000" cy="408279"/>
          </a:xfrm>
          <a:prstGeom prst="rect">
            <a:avLst/>
          </a:prstGeom>
        </p:spPr>
        <p:txBody>
          <a:bodyPr>
            <a:noAutofit/>
          </a:bodyPr>
          <a:lstStyle>
            <a:lvl1pPr marL="342900" indent="-342900" algn="l" rtl="0" eaLnBrk="0" fontAlgn="base" hangingPunct="0">
              <a:spcBef>
                <a:spcPct val="20000"/>
              </a:spcBef>
              <a:spcAft>
                <a:spcPct val="0"/>
              </a:spcAft>
              <a:buChar char="•"/>
              <a:defRPr sz="2000">
                <a:solidFill>
                  <a:schemeClr val="tx1"/>
                </a:solidFill>
                <a:latin typeface="+mn-lt"/>
                <a:ea typeface="+mn-ea"/>
                <a:cs typeface="ＭＳ Ｐゴシック" pitchFamily="-107" charset="-128"/>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pPr>
            <a:endParaRPr lang="en-US" b="1" i="0" kern="0" dirty="0">
              <a:solidFill>
                <a:schemeClr val="bg1"/>
              </a:solidFill>
            </a:endParaRPr>
          </a:p>
        </p:txBody>
      </p:sp>
      <p:sp>
        <p:nvSpPr>
          <p:cNvPr id="2" name="Title 1"/>
          <p:cNvSpPr>
            <a:spLocks noGrp="1"/>
          </p:cNvSpPr>
          <p:nvPr>
            <p:ph type="title" idx="4294967295"/>
          </p:nvPr>
        </p:nvSpPr>
        <p:spPr>
          <a:xfrm>
            <a:off x="0" y="914400"/>
            <a:ext cx="9144000" cy="715973"/>
          </a:xfrm>
          <a:noFill/>
        </p:spPr>
        <p:txBody>
          <a:bodyPr/>
          <a:lstStyle/>
          <a:p>
            <a:pPr algn="ctr"/>
            <a:r>
              <a:rPr lang="en-US" sz="4000" dirty="0"/>
              <a:t>The High Performance Computing enhanced Apache Big Data Stack and Big Data </a:t>
            </a:r>
            <a:r>
              <a:rPr lang="en-US" sz="4000"/>
              <a:t>Ogres </a:t>
            </a:r>
            <a:br>
              <a:rPr lang="en-US" sz="4000"/>
            </a:br>
            <a:r>
              <a:rPr lang="en-US" sz="4000"/>
              <a:t>(Convergence Diamonds)</a:t>
            </a:r>
            <a:endParaRPr lang="en-US" sz="4000" dirty="0"/>
          </a:p>
        </p:txBody>
      </p:sp>
      <p:sp>
        <p:nvSpPr>
          <p:cNvPr id="3" name="Slide Number Placeholder 2"/>
          <p:cNvSpPr>
            <a:spLocks noGrp="1"/>
          </p:cNvSpPr>
          <p:nvPr>
            <p:ph type="sldNum" sz="quarter" idx="12"/>
          </p:nvPr>
        </p:nvSpPr>
        <p:spPr/>
        <p:txBody>
          <a:bodyPr/>
          <a:lstStyle/>
          <a:p>
            <a:fld id="{C4B85148-DB98-4269-ACE6-2DF49F9918C9}"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45837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r>
              <a:rPr lang="en-US" sz="2400" b="1" dirty="0"/>
              <a:t>Many applications </a:t>
            </a:r>
            <a:r>
              <a:rPr lang="en-US" sz="2400" dirty="0"/>
              <a:t>use </a:t>
            </a:r>
            <a:r>
              <a:rPr lang="en-US" sz="2400" b="1" dirty="0"/>
              <a:t>LML or Local machine Learning </a:t>
            </a:r>
            <a:r>
              <a:rPr lang="en-US" sz="2400" dirty="0"/>
              <a:t>where machine learning (often from R or Python or Matlab) is run separately on every data item such as on every image </a:t>
            </a:r>
          </a:p>
          <a:p>
            <a:r>
              <a:rPr lang="en-US" sz="2400" b="1" dirty="0"/>
              <a:t>But others </a:t>
            </a:r>
            <a:r>
              <a:rPr lang="en-US" sz="2400" dirty="0"/>
              <a:t>are</a:t>
            </a:r>
            <a:r>
              <a:rPr lang="en-US" sz="2400" b="1" dirty="0"/>
              <a:t> GML </a:t>
            </a:r>
            <a:r>
              <a:rPr lang="en-US" sz="2400" dirty="0"/>
              <a:t>Global Machine Learning where  machine learning is a basic algorithm run over all data items (over all nodes in computer)</a:t>
            </a:r>
          </a:p>
          <a:p>
            <a:pPr lvl="1"/>
            <a:r>
              <a:rPr lang="en-US" sz="2400" b="1" dirty="0"/>
              <a:t>maximum likelihood or </a:t>
            </a:r>
            <a:r>
              <a:rPr lang="en-US" sz="2400" b="1" dirty="0">
                <a:sym typeface="Symbol" panose="05050102010706020507" pitchFamily="18" charset="2"/>
              </a:rPr>
              <a:t></a:t>
            </a:r>
            <a:r>
              <a:rPr lang="en-US" sz="2400" b="1" baseline="30000" dirty="0">
                <a:sym typeface="Symbol" panose="05050102010706020507" pitchFamily="18" charset="2"/>
              </a:rPr>
              <a:t>2</a:t>
            </a:r>
            <a:r>
              <a:rPr lang="en-US" sz="2400" b="1" dirty="0">
                <a:sym typeface="Symbol" panose="05050102010706020507" pitchFamily="18" charset="2"/>
              </a:rPr>
              <a:t> </a:t>
            </a:r>
            <a:r>
              <a:rPr lang="en-US" sz="2400" dirty="0">
                <a:sym typeface="Symbol" panose="05050102010706020507" pitchFamily="18" charset="2"/>
              </a:rPr>
              <a:t>with a sum over the N data items – documents, sequences, items to be sold, images etc. and often links (point-pairs). </a:t>
            </a:r>
          </a:p>
          <a:p>
            <a:pPr lvl="1"/>
            <a:r>
              <a:rPr lang="en-US" sz="2400" b="1" dirty="0">
                <a:sym typeface="Symbol" panose="05050102010706020507" pitchFamily="18" charset="2"/>
              </a:rPr>
              <a:t>GML includes Graph analytics, clustering</a:t>
            </a:r>
            <a:r>
              <a:rPr lang="en-US" sz="2400" dirty="0">
                <a:sym typeface="Symbol" panose="05050102010706020507" pitchFamily="18" charset="2"/>
              </a:rPr>
              <a:t>/community detection, mixture models, topic determination, Multidimensional scaling, (</a:t>
            </a:r>
            <a:r>
              <a:rPr lang="en-US" sz="2400" b="1" dirty="0">
                <a:sym typeface="Symbol" panose="05050102010706020507" pitchFamily="18" charset="2"/>
              </a:rPr>
              <a:t>Deep</a:t>
            </a:r>
            <a:r>
              <a:rPr lang="en-US" sz="2400" dirty="0">
                <a:sym typeface="Symbol" panose="05050102010706020507" pitchFamily="18" charset="2"/>
              </a:rPr>
              <a:t>) </a:t>
            </a:r>
            <a:r>
              <a:rPr lang="en-US" sz="2400" b="1" dirty="0">
                <a:sym typeface="Symbol" panose="05050102010706020507" pitchFamily="18" charset="2"/>
              </a:rPr>
              <a:t>Learning Networks</a:t>
            </a:r>
          </a:p>
          <a:p>
            <a:r>
              <a:rPr lang="en-US" sz="2400" dirty="0">
                <a:sym typeface="Symbol" panose="05050102010706020507" pitchFamily="18" charset="2"/>
              </a:rPr>
              <a:t>Note Facebook may need lots of small graphs (one per person and ~LML) rather than one giant graph of connected people (GML)</a:t>
            </a:r>
          </a:p>
        </p:txBody>
      </p:sp>
      <p:sp>
        <p:nvSpPr>
          <p:cNvPr id="2" name="Title 1"/>
          <p:cNvSpPr>
            <a:spLocks noGrp="1"/>
          </p:cNvSpPr>
          <p:nvPr>
            <p:ph type="title"/>
          </p:nvPr>
        </p:nvSpPr>
        <p:spPr/>
        <p:txBody>
          <a:bodyPr>
            <a:normAutofit/>
          </a:bodyPr>
          <a:lstStyle/>
          <a:p>
            <a:pPr algn="ctr"/>
            <a:r>
              <a:rPr lang="en-US" b="1" dirty="0"/>
              <a:t>Local and Global Machine Learning</a:t>
            </a:r>
          </a:p>
        </p:txBody>
      </p:sp>
    </p:spTree>
    <p:extLst>
      <p:ext uri="{BB962C8B-B14F-4D97-AF65-F5344CB8AC3E}">
        <p14:creationId xmlns:p14="http://schemas.microsoft.com/office/powerpoint/2010/main" val="42632904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26166" cy="717082"/>
          </a:xfrm>
        </p:spPr>
        <p:txBody>
          <a:bodyPr/>
          <a:lstStyle/>
          <a:p>
            <a:pPr algn="ctr"/>
            <a:r>
              <a:rPr lang="en-US" dirty="0" err="1"/>
              <a:t>MapCollective</a:t>
            </a:r>
            <a:r>
              <a:rPr lang="en-US" dirty="0"/>
              <a:t> Model</a:t>
            </a:r>
            <a:br>
              <a:rPr lang="en-US" dirty="0"/>
            </a:br>
            <a:r>
              <a:rPr lang="en-US" dirty="0"/>
              <a:t>Collective Communication Operations</a:t>
            </a:r>
          </a:p>
        </p:txBody>
      </p:sp>
      <p:graphicFrame>
        <p:nvGraphicFramePr>
          <p:cNvPr id="7" name="Content Placeholder 4"/>
          <p:cNvGraphicFramePr>
            <a:graphicFrameLocks/>
          </p:cNvGraphicFramePr>
          <p:nvPr>
            <p:extLst>
              <p:ext uri="{D42A27DB-BD31-4B8C-83A1-F6EECF244321}">
                <p14:modId xmlns:p14="http://schemas.microsoft.com/office/powerpoint/2010/main" val="4088568672"/>
              </p:ext>
            </p:extLst>
          </p:nvPr>
        </p:nvGraphicFramePr>
        <p:xfrm>
          <a:off x="-36443" y="1143000"/>
          <a:ext cx="9162609" cy="4851400"/>
        </p:xfrm>
        <a:graphic>
          <a:graphicData uri="http://schemas.openxmlformats.org/drawingml/2006/table">
            <a:tbl>
              <a:tblPr firstRow="1" bandRow="1"/>
              <a:tblGrid>
                <a:gridCol w="3784555">
                  <a:extLst>
                    <a:ext uri="{9D8B030D-6E8A-4147-A177-3AD203B41FA5}">
                      <a16:colId xmlns:a16="http://schemas.microsoft.com/office/drawing/2014/main" val="20000"/>
                    </a:ext>
                  </a:extLst>
                </a:gridCol>
                <a:gridCol w="5378054">
                  <a:extLst>
                    <a:ext uri="{9D8B030D-6E8A-4147-A177-3AD203B41FA5}">
                      <a16:colId xmlns:a16="http://schemas.microsoft.com/office/drawing/2014/main" val="20001"/>
                    </a:ext>
                  </a:extLst>
                </a:gridCol>
              </a:tblGrid>
              <a:tr h="370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800" dirty="0"/>
                        <a:t>Collective Communication Operations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800" dirty="0"/>
                        <a:t>Description</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0000"/>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dirty="0"/>
                        <a:t>broadcast</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dirty="0"/>
                        <a:t>The master worker broadcasts the partitions to the tables on other workers.</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1"/>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dirty="0"/>
                        <a:t>reduce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dirty="0"/>
                        <a:t>The partitions from all the workers are reduced to the table on the master worker.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2"/>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dirty="0" err="1"/>
                        <a:t>allreduce</a:t>
                      </a:r>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dirty="0"/>
                        <a:t>The partitions from all the workers are reduced in tables</a:t>
                      </a:r>
                      <a:r>
                        <a:rPr lang="en-US" sz="1800" baseline="0" dirty="0"/>
                        <a:t> of </a:t>
                      </a:r>
                      <a:r>
                        <a:rPr lang="en-US" sz="1800" dirty="0"/>
                        <a:t>all the workers.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3"/>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dirty="0" err="1"/>
                        <a:t>allgather</a:t>
                      </a:r>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dirty="0"/>
                        <a:t>Partitions from all the workers are gathered in the tables of all the workers.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4"/>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dirty="0"/>
                        <a:t>regroup</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dirty="0"/>
                        <a:t>Regroup partitions on all the workers based on the partition ID.</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5"/>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dirty="0"/>
                        <a:t>push &amp; pull</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dirty="0"/>
                        <a:t>Partitions are pushed from local tables to the global table or pulled from the global table to local tables.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6"/>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dirty="0"/>
                        <a:t>rotate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dirty="0"/>
                        <a:t>Build a virtual ring topology, and rotate partitions from a worker to a neighbor worker.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2493257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3904" y="99816"/>
            <a:ext cx="4526280" cy="3685001"/>
            <a:chOff x="-2062186" y="1069879"/>
            <a:chExt cx="4526280" cy="3685001"/>
          </a:xfrm>
        </p:grpSpPr>
        <p:pic>
          <p:nvPicPr>
            <p:cNvPr id="6" name="Picture 5"/>
            <p:cNvPicPr>
              <a:picLocks noChangeAspect="1"/>
            </p:cNvPicPr>
            <p:nvPr/>
          </p:nvPicPr>
          <p:blipFill rotWithShape="1">
            <a:blip r:embed="rId2"/>
            <a:srcRect l="13496" t="15143" r="6905" b="47187"/>
            <a:stretch/>
          </p:blipFill>
          <p:spPr>
            <a:xfrm>
              <a:off x="-2062186" y="1069879"/>
              <a:ext cx="4526280" cy="3685001"/>
            </a:xfrm>
            <a:prstGeom prst="rect">
              <a:avLst/>
            </a:prstGeom>
          </p:spPr>
        </p:pic>
        <p:sp>
          <p:nvSpPr>
            <p:cNvPr id="12" name="TextBox 11"/>
            <p:cNvSpPr txBox="1"/>
            <p:nvPr/>
          </p:nvSpPr>
          <p:spPr>
            <a:xfrm>
              <a:off x="-566822" y="1374679"/>
              <a:ext cx="1133644"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ysClr val="windowText" lastClr="000000"/>
                  </a:solidFill>
                  <a:effectLst/>
                  <a:uLnTx/>
                  <a:uFillTx/>
                  <a:latin typeface="Arial" panose="020B0604020202020204" pitchFamily="34" charset="0"/>
                  <a:ea typeface="ＭＳ Ｐゴシック" panose="020B0600070205080204" pitchFamily="34" charset="-128"/>
                  <a:cs typeface="+mn-cs"/>
                </a:rPr>
                <a:t>Clueweb</a:t>
              </a:r>
              <a:endPar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ea typeface="ＭＳ Ｐゴシック" panose="020B0600070205080204" pitchFamily="34" charset="-128"/>
                <a:cs typeface="+mn-cs"/>
              </a:endParaRPr>
            </a:p>
          </p:txBody>
        </p:sp>
      </p:grpSp>
      <p:grpSp>
        <p:nvGrpSpPr>
          <p:cNvPr id="17" name="Group 16"/>
          <p:cNvGrpSpPr/>
          <p:nvPr/>
        </p:nvGrpSpPr>
        <p:grpSpPr>
          <a:xfrm>
            <a:off x="4719364" y="3486807"/>
            <a:ext cx="4423955" cy="3422468"/>
            <a:chOff x="4032068" y="1733006"/>
            <a:chExt cx="4423955" cy="3422468"/>
          </a:xfrm>
        </p:grpSpPr>
        <p:pic>
          <p:nvPicPr>
            <p:cNvPr id="7" name="Picture 6"/>
            <p:cNvPicPr>
              <a:picLocks noChangeAspect="1"/>
            </p:cNvPicPr>
            <p:nvPr/>
          </p:nvPicPr>
          <p:blipFill rotWithShape="1">
            <a:blip r:embed="rId3"/>
            <a:srcRect l="13926" t="27816" r="6518" b="12446"/>
            <a:stretch/>
          </p:blipFill>
          <p:spPr>
            <a:xfrm>
              <a:off x="4032068" y="1733006"/>
              <a:ext cx="4423955" cy="3422468"/>
            </a:xfrm>
            <a:prstGeom prst="rect">
              <a:avLst/>
            </a:prstGeom>
          </p:spPr>
        </p:pic>
        <p:sp>
          <p:nvSpPr>
            <p:cNvPr id="9" name="TextBox 8"/>
            <p:cNvSpPr txBox="1"/>
            <p:nvPr/>
          </p:nvSpPr>
          <p:spPr>
            <a:xfrm>
              <a:off x="5354058" y="1902059"/>
              <a:ext cx="889987"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ysClr val="windowText" lastClr="000000"/>
                  </a:solidFill>
                  <a:effectLst/>
                  <a:uLnTx/>
                  <a:uFillTx/>
                  <a:latin typeface="Arial" panose="020B0604020202020204" pitchFamily="34" charset="0"/>
                  <a:ea typeface="ＭＳ Ｐゴシック" panose="020B0600070205080204" pitchFamily="34" charset="-128"/>
                  <a:cs typeface="+mn-cs"/>
                </a:rPr>
                <a:t>enwiki</a:t>
              </a:r>
              <a:endPar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ea typeface="ＭＳ Ｐゴシック" panose="020B0600070205080204" pitchFamily="34" charset="-128"/>
                <a:cs typeface="+mn-cs"/>
              </a:endParaRPr>
            </a:p>
          </p:txBody>
        </p:sp>
      </p:grpSp>
      <p:grpSp>
        <p:nvGrpSpPr>
          <p:cNvPr id="16" name="Group 15"/>
          <p:cNvGrpSpPr/>
          <p:nvPr/>
        </p:nvGrpSpPr>
        <p:grpSpPr>
          <a:xfrm>
            <a:off x="-23904" y="3600017"/>
            <a:ext cx="4467497" cy="3309258"/>
            <a:chOff x="2050293" y="692330"/>
            <a:chExt cx="4467497" cy="3309258"/>
          </a:xfrm>
        </p:grpSpPr>
        <p:pic>
          <p:nvPicPr>
            <p:cNvPr id="8" name="Picture 7"/>
            <p:cNvPicPr>
              <a:picLocks noChangeAspect="1"/>
            </p:cNvPicPr>
            <p:nvPr/>
          </p:nvPicPr>
          <p:blipFill rotWithShape="1">
            <a:blip r:embed="rId4"/>
            <a:srcRect l="6004" t="55585" r="8718" b="9178"/>
            <a:stretch/>
          </p:blipFill>
          <p:spPr>
            <a:xfrm>
              <a:off x="2050293" y="692330"/>
              <a:ext cx="4467497" cy="3309258"/>
            </a:xfrm>
            <a:prstGeom prst="rect">
              <a:avLst/>
            </a:prstGeom>
          </p:spPr>
        </p:pic>
        <p:sp>
          <p:nvSpPr>
            <p:cNvPr id="10" name="TextBox 9"/>
            <p:cNvSpPr txBox="1"/>
            <p:nvPr/>
          </p:nvSpPr>
          <p:spPr>
            <a:xfrm>
              <a:off x="4795001" y="1825671"/>
              <a:ext cx="1056700"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ea typeface="ＭＳ Ｐゴシック" panose="020B0600070205080204" pitchFamily="34" charset="-128"/>
                  <a:cs typeface="+mn-cs"/>
                </a:rPr>
                <a:t>Bi-gram</a:t>
              </a:r>
            </a:p>
          </p:txBody>
        </p:sp>
      </p:grpSp>
      <p:grpSp>
        <p:nvGrpSpPr>
          <p:cNvPr id="15" name="Group 14"/>
          <p:cNvGrpSpPr/>
          <p:nvPr/>
        </p:nvGrpSpPr>
        <p:grpSpPr>
          <a:xfrm>
            <a:off x="4726379" y="173201"/>
            <a:ext cx="4417621" cy="3472995"/>
            <a:chOff x="-2886782" y="4270188"/>
            <a:chExt cx="4417621" cy="3472995"/>
          </a:xfrm>
        </p:grpSpPr>
        <p:pic>
          <p:nvPicPr>
            <p:cNvPr id="14" name="Picture 13"/>
            <p:cNvPicPr>
              <a:picLocks noChangeAspect="1"/>
            </p:cNvPicPr>
            <p:nvPr/>
          </p:nvPicPr>
          <p:blipFill rotWithShape="1">
            <a:blip r:embed="rId4"/>
            <a:srcRect l="6708" t="13686" r="8966" b="49335"/>
            <a:stretch/>
          </p:blipFill>
          <p:spPr>
            <a:xfrm>
              <a:off x="-2886782" y="4270188"/>
              <a:ext cx="4417621" cy="3472995"/>
            </a:xfrm>
            <a:prstGeom prst="rect">
              <a:avLst/>
            </a:prstGeom>
          </p:spPr>
        </p:pic>
        <p:sp>
          <p:nvSpPr>
            <p:cNvPr id="11" name="TextBox 10"/>
            <p:cNvSpPr txBox="1"/>
            <p:nvPr/>
          </p:nvSpPr>
          <p:spPr>
            <a:xfrm>
              <a:off x="-465480" y="5118599"/>
              <a:ext cx="1133644"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ysClr val="windowText" lastClr="000000"/>
                  </a:solidFill>
                  <a:effectLst/>
                  <a:uLnTx/>
                  <a:uFillTx/>
                  <a:latin typeface="Arial" panose="020B0604020202020204" pitchFamily="34" charset="0"/>
                  <a:ea typeface="ＭＳ Ｐゴシック" panose="020B0600070205080204" pitchFamily="34" charset="-128"/>
                  <a:cs typeface="+mn-cs"/>
                </a:rPr>
                <a:t>Clueweb</a:t>
              </a:r>
              <a:endPar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ea typeface="ＭＳ Ｐゴシック" panose="020B0600070205080204" pitchFamily="34" charset="-128"/>
                <a:cs typeface="+mn-cs"/>
              </a:endParaRPr>
            </a:p>
          </p:txBody>
        </p:sp>
      </p:grpSp>
      <p:sp>
        <p:nvSpPr>
          <p:cNvPr id="18" name="TextBox 17"/>
          <p:cNvSpPr txBox="1"/>
          <p:nvPr/>
        </p:nvSpPr>
        <p:spPr>
          <a:xfrm>
            <a:off x="-23904" y="-15130"/>
            <a:ext cx="8109912"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ea typeface="ＭＳ Ｐゴシック" panose="020B0600070205080204" pitchFamily="34" charset="-128"/>
                <a:cs typeface="+mn-cs"/>
              </a:rPr>
              <a:t>Latent Dirichlet Allocation on 100 Haswell nodes: </a:t>
            </a:r>
            <a:r>
              <a:rPr kumimoji="0" lang="en-US" sz="1800" b="1" i="0" u="none" strike="noStrike" kern="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red is Harp (</a:t>
            </a:r>
            <a:r>
              <a:rPr kumimoji="0" lang="en-US" sz="1800" b="1" i="0" u="none" strike="noStrike" kern="0" cap="none" spc="0" normalizeH="0" baseline="0" noProof="0" dirty="0" err="1">
                <a:ln>
                  <a:noFill/>
                </a:ln>
                <a:solidFill>
                  <a:srgbClr val="FF0000"/>
                </a:solidFill>
                <a:effectLst/>
                <a:uLnTx/>
                <a:uFillTx/>
                <a:latin typeface="Arial" panose="020B0604020202020204" pitchFamily="34" charset="0"/>
                <a:ea typeface="ＭＳ Ｐゴシック" panose="020B0600070205080204" pitchFamily="34" charset="-128"/>
                <a:cs typeface="+mn-cs"/>
              </a:rPr>
              <a:t>lgs</a:t>
            </a:r>
            <a:r>
              <a:rPr kumimoji="0" lang="en-US" sz="1800" b="1" i="0" u="none" strike="noStrike" kern="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 and </a:t>
            </a:r>
            <a:r>
              <a:rPr kumimoji="0" lang="en-US" sz="1800" b="1" i="0" u="none" strike="noStrike" kern="0" cap="none" spc="0" normalizeH="0" baseline="0" noProof="0" dirty="0" err="1">
                <a:ln>
                  <a:noFill/>
                </a:ln>
                <a:solidFill>
                  <a:srgbClr val="FF0000"/>
                </a:solidFill>
                <a:effectLst/>
                <a:uLnTx/>
                <a:uFillTx/>
                <a:latin typeface="Arial" panose="020B0604020202020204" pitchFamily="34" charset="0"/>
                <a:ea typeface="ＭＳ Ｐゴシック" panose="020B0600070205080204" pitchFamily="34" charset="-128"/>
                <a:cs typeface="+mn-cs"/>
              </a:rPr>
              <a:t>rtt</a:t>
            </a:r>
            <a:r>
              <a:rPr kumimoji="0" lang="en-US" sz="1800" b="1" i="0" u="none" strike="noStrike" kern="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a:t>
            </a:r>
          </a:p>
        </p:txBody>
      </p:sp>
    </p:spTree>
    <p:extLst>
      <p:ext uri="{BB962C8B-B14F-4D97-AF65-F5344CB8AC3E}">
        <p14:creationId xmlns:p14="http://schemas.microsoft.com/office/powerpoint/2010/main" val="6821755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9126166" cy="717082"/>
          </a:xfrm>
        </p:spPr>
        <p:txBody>
          <a:bodyPr/>
          <a:lstStyle/>
          <a:p>
            <a:r>
              <a:rPr lang="en-US" dirty="0"/>
              <a:t>Collapsed Gibbs Sampling for Latent </a:t>
            </a:r>
            <a:r>
              <a:rPr lang="en-US" dirty="0" err="1"/>
              <a:t>Dirichlet</a:t>
            </a:r>
            <a:r>
              <a:rPr lang="en-US" dirty="0"/>
              <a:t> Allocation</a:t>
            </a:r>
          </a:p>
        </p:txBody>
      </p:sp>
      <p:pic>
        <p:nvPicPr>
          <p:cNvPr id="8"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1676400"/>
            <a:ext cx="5486400" cy="4114800"/>
          </a:xfrm>
          <a:prstGeom prst="rect">
            <a:avLst/>
          </a:prstGeom>
        </p:spPr>
      </p:pic>
      <p:sp>
        <p:nvSpPr>
          <p:cNvPr id="9" name="TextBox 8"/>
          <p:cNvSpPr txBox="1"/>
          <p:nvPr/>
        </p:nvSpPr>
        <p:spPr>
          <a:xfrm>
            <a:off x="2514600" y="1355893"/>
            <a:ext cx="15240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rPr>
              <a:t>45% faster</a:t>
            </a:r>
          </a:p>
        </p:txBody>
      </p:sp>
      <p:sp>
        <p:nvSpPr>
          <p:cNvPr id="10" name="TextBox 9"/>
          <p:cNvSpPr txBox="1"/>
          <p:nvPr/>
        </p:nvSpPr>
        <p:spPr>
          <a:xfrm>
            <a:off x="5257800" y="1348749"/>
            <a:ext cx="15240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rPr>
              <a:t>18% faster</a:t>
            </a:r>
          </a:p>
        </p:txBody>
      </p:sp>
    </p:spTree>
    <p:extLst>
      <p:ext uri="{BB962C8B-B14F-4D97-AF65-F5344CB8AC3E}">
        <p14:creationId xmlns:p14="http://schemas.microsoft.com/office/powerpoint/2010/main" val="173235240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26166" cy="717082"/>
          </a:xfrm>
        </p:spPr>
        <p:txBody>
          <a:bodyPr/>
          <a:lstStyle/>
          <a:p>
            <a:r>
              <a:rPr lang="en-US" dirty="0"/>
              <a:t>Stochastic Gradient Descent for Matrix Factorization</a:t>
            </a:r>
          </a:p>
        </p:txBody>
      </p:sp>
      <p:pic>
        <p:nvPicPr>
          <p:cNvPr id="8"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1752600"/>
            <a:ext cx="5486400" cy="4114800"/>
          </a:xfrm>
          <a:prstGeom prst="rect">
            <a:avLst/>
          </a:prstGeom>
        </p:spPr>
      </p:pic>
      <p:sp>
        <p:nvSpPr>
          <p:cNvPr id="9" name="TextBox 8"/>
          <p:cNvSpPr txBox="1"/>
          <p:nvPr/>
        </p:nvSpPr>
        <p:spPr>
          <a:xfrm>
            <a:off x="2667000" y="1432093"/>
            <a:ext cx="15240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rPr>
              <a:t>58% faster</a:t>
            </a:r>
          </a:p>
        </p:txBody>
      </p:sp>
      <p:sp>
        <p:nvSpPr>
          <p:cNvPr id="10" name="TextBox 9"/>
          <p:cNvSpPr txBox="1"/>
          <p:nvPr/>
        </p:nvSpPr>
        <p:spPr>
          <a:xfrm>
            <a:off x="5410200" y="1424949"/>
            <a:ext cx="15240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rPr>
              <a:t>93% faster</a:t>
            </a:r>
          </a:p>
        </p:txBody>
      </p:sp>
    </p:spTree>
    <p:extLst>
      <p:ext uri="{BB962C8B-B14F-4D97-AF65-F5344CB8AC3E}">
        <p14:creationId xmlns:p14="http://schemas.microsoft.com/office/powerpoint/2010/main" val="16591773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1143000"/>
            <a:ext cx="5747401" cy="4841667"/>
          </a:xfrm>
          <a:prstGeom prst="rect">
            <a:avLst/>
          </a:prstGeom>
        </p:spPr>
      </p:pic>
      <p:sp>
        <p:nvSpPr>
          <p:cNvPr id="3" name="Title 2"/>
          <p:cNvSpPr>
            <a:spLocks noGrp="1"/>
          </p:cNvSpPr>
          <p:nvPr>
            <p:ph type="title"/>
          </p:nvPr>
        </p:nvSpPr>
        <p:spPr>
          <a:xfrm>
            <a:off x="0" y="213036"/>
            <a:ext cx="9126166" cy="762000"/>
          </a:xfrm>
        </p:spPr>
        <p:txBody>
          <a:bodyPr/>
          <a:lstStyle/>
          <a:p>
            <a:r>
              <a:rPr lang="en-US" dirty="0"/>
              <a:t>Hadoop + Harp + Intel DAAL High Performance node kernels</a:t>
            </a:r>
          </a:p>
        </p:txBody>
      </p:sp>
      <p:sp>
        <p:nvSpPr>
          <p:cNvPr id="4" name="TextBox 3"/>
          <p:cNvSpPr txBox="1"/>
          <p:nvPr/>
        </p:nvSpPr>
        <p:spPr>
          <a:xfrm>
            <a:off x="5899801" y="975036"/>
            <a:ext cx="3226365" cy="4524315"/>
          </a:xfrm>
          <a:prstGeom prst="rect">
            <a:avLst/>
          </a:prstGeom>
          <a:noFill/>
        </p:spPr>
        <p:txBody>
          <a:bodyPr wrap="square" rtlCol="0">
            <a:spAutoFit/>
          </a:bodyPr>
          <a:lstStyle/>
          <a:p>
            <a:pPr marL="342900" indent="-342900">
              <a:buFont typeface="Arial" panose="020B0604020202020204" pitchFamily="34" charset="0"/>
              <a:buChar char="•"/>
            </a:pPr>
            <a:r>
              <a:rPr lang="en-US" dirty="0"/>
              <a:t>Harp offers HPC internode performance</a:t>
            </a:r>
          </a:p>
          <a:p>
            <a:pPr marL="342900" indent="-342900">
              <a:buFont typeface="Arial" panose="020B0604020202020204" pitchFamily="34" charset="0"/>
              <a:buChar char="•"/>
            </a:pPr>
            <a:r>
              <a:rPr lang="en-US" dirty="0"/>
              <a:t>Integration with Hadoop</a:t>
            </a:r>
          </a:p>
          <a:p>
            <a:pPr marL="342900" indent="-342900">
              <a:buFont typeface="Arial" panose="020B0604020202020204" pitchFamily="34" charset="0"/>
              <a:buChar char="•"/>
            </a:pPr>
            <a:r>
              <a:rPr lang="en-US" dirty="0"/>
              <a:t>Science Big Data interfaces</a:t>
            </a:r>
          </a:p>
          <a:p>
            <a:pPr marL="342900" indent="-342900">
              <a:buFont typeface="Arial" panose="020B0604020202020204" pitchFamily="34" charset="0"/>
              <a:buChar char="•"/>
            </a:pPr>
            <a:r>
              <a:rPr lang="en-US" dirty="0"/>
              <a:t>Integration with Intel HPC node libraries </a:t>
            </a:r>
          </a:p>
          <a:p>
            <a:pPr marL="342900" indent="-342900">
              <a:buFont typeface="Arial" panose="020B0604020202020204" pitchFamily="34" charset="0"/>
              <a:buChar char="•"/>
            </a:pPr>
            <a:r>
              <a:rPr lang="en-US" dirty="0"/>
              <a:t>Asynchronous update models</a:t>
            </a:r>
          </a:p>
        </p:txBody>
      </p:sp>
    </p:spTree>
    <p:extLst>
      <p:ext uri="{BB962C8B-B14F-4D97-AF65-F5344CB8AC3E}">
        <p14:creationId xmlns:p14="http://schemas.microsoft.com/office/powerpoint/2010/main" val="4756345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718" y="0"/>
            <a:ext cx="9126166" cy="838200"/>
          </a:xfrm>
        </p:spPr>
        <p:txBody>
          <a:bodyPr/>
          <a:lstStyle/>
          <a:p>
            <a:r>
              <a:rPr lang="en-US" sz="2400" dirty="0">
                <a:solidFill>
                  <a:srgbClr val="7D110C"/>
                </a:solidFill>
              </a:rPr>
              <a:t>Knights Landing KNL Data Analytics: Harp, Spark, NOMAD</a:t>
            </a:r>
            <a:br>
              <a:rPr lang="en-US" sz="2400" dirty="0">
                <a:solidFill>
                  <a:srgbClr val="7D110C"/>
                </a:solidFill>
              </a:rPr>
            </a:br>
            <a:r>
              <a:rPr lang="en-US" sz="2400" dirty="0">
                <a:solidFill>
                  <a:srgbClr val="7D110C"/>
                </a:solidFill>
              </a:rPr>
              <a:t>Single Node and Cluster performance: 1.4GHz 68 core nodes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05858"/>
            <a:ext cx="3184561" cy="224739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2601" y="3539293"/>
            <a:ext cx="2893830" cy="210848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6431" y="3505200"/>
            <a:ext cx="2959857" cy="208881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69" y="1040490"/>
            <a:ext cx="3079457" cy="2150858"/>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2283" y="1071230"/>
            <a:ext cx="2947471" cy="2150858"/>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99754" y="1038334"/>
            <a:ext cx="2946130" cy="2095541"/>
          </a:xfrm>
          <a:prstGeom prst="rect">
            <a:avLst/>
          </a:prstGeom>
        </p:spPr>
      </p:pic>
      <p:sp>
        <p:nvSpPr>
          <p:cNvPr id="14" name="Rectangle 13"/>
          <p:cNvSpPr/>
          <p:nvPr/>
        </p:nvSpPr>
        <p:spPr>
          <a:xfrm>
            <a:off x="1676400" y="5697768"/>
            <a:ext cx="5583580" cy="369332"/>
          </a:xfrm>
          <a:prstGeom prst="rect">
            <a:avLst/>
          </a:prstGeom>
        </p:spPr>
        <p:txBody>
          <a:bodyPr wrap="none">
            <a:spAutoFit/>
          </a:bodyPr>
          <a:lstStyle/>
          <a:p>
            <a:r>
              <a:rPr lang="en-US" sz="1800" dirty="0"/>
              <a:t>Strong Scaling Single Node Core Parallelism Scaling</a:t>
            </a:r>
          </a:p>
        </p:txBody>
      </p:sp>
      <p:sp>
        <p:nvSpPr>
          <p:cNvPr id="15" name="Rectangle 14"/>
          <p:cNvSpPr/>
          <p:nvPr/>
        </p:nvSpPr>
        <p:spPr>
          <a:xfrm>
            <a:off x="1023722" y="3128270"/>
            <a:ext cx="7404591" cy="646331"/>
          </a:xfrm>
          <a:prstGeom prst="rect">
            <a:avLst/>
          </a:prstGeom>
        </p:spPr>
        <p:txBody>
          <a:bodyPr wrap="none">
            <a:spAutoFit/>
          </a:bodyPr>
          <a:lstStyle/>
          <a:p>
            <a:r>
              <a:rPr lang="en-US" sz="1800" dirty="0"/>
              <a:t>Strong Scaling Multi Node Parallelism Scaling - </a:t>
            </a:r>
            <a:r>
              <a:rPr lang="en-US" sz="1800" dirty="0" err="1"/>
              <a:t>Omnipath</a:t>
            </a:r>
            <a:r>
              <a:rPr lang="en-US" sz="1800" dirty="0"/>
              <a:t> Interconnect</a:t>
            </a:r>
          </a:p>
          <a:p>
            <a:endParaRPr lang="en-US" sz="1800" dirty="0"/>
          </a:p>
        </p:txBody>
      </p:sp>
      <p:sp>
        <p:nvSpPr>
          <p:cNvPr id="16" name="Rectangle 15"/>
          <p:cNvSpPr/>
          <p:nvPr/>
        </p:nvSpPr>
        <p:spPr>
          <a:xfrm>
            <a:off x="1111753" y="744165"/>
            <a:ext cx="6902659" cy="461665"/>
          </a:xfrm>
          <a:prstGeom prst="rect">
            <a:avLst/>
          </a:prstGeom>
        </p:spPr>
        <p:txBody>
          <a:bodyPr wrap="none">
            <a:spAutoFit/>
          </a:bodyPr>
          <a:lstStyle/>
          <a:p>
            <a:r>
              <a:rPr lang="en-US" b="1" i="0" dirty="0" err="1">
                <a:solidFill>
                  <a:srgbClr val="7D110C"/>
                </a:solidFill>
              </a:rPr>
              <a:t>Kmeans</a:t>
            </a:r>
            <a:r>
              <a:rPr lang="en-US" b="1" i="0" dirty="0">
                <a:solidFill>
                  <a:srgbClr val="7D110C"/>
                </a:solidFill>
              </a:rPr>
              <a:t>                      SGD                            ALS</a:t>
            </a:r>
          </a:p>
        </p:txBody>
      </p:sp>
      <p:cxnSp>
        <p:nvCxnSpPr>
          <p:cNvPr id="18" name="Straight Connector 17"/>
          <p:cNvCxnSpPr/>
          <p:nvPr/>
        </p:nvCxnSpPr>
        <p:spPr bwMode="auto">
          <a:xfrm flipV="1">
            <a:off x="0" y="3505200"/>
            <a:ext cx="9106288" cy="0"/>
          </a:xfrm>
          <a:prstGeom prst="line">
            <a:avLst/>
          </a:prstGeom>
          <a:solidFill>
            <a:schemeClr val="accent1"/>
          </a:solidFill>
          <a:ln w="76200" cap="flat" cmpd="sng" algn="ctr">
            <a:solidFill>
              <a:schemeClr val="accent1"/>
            </a:solidFill>
            <a:prstDash val="solid"/>
            <a:round/>
            <a:headEnd type="none" w="med" len="med"/>
            <a:tailEnd type="none" w="med" len="med"/>
          </a:ln>
          <a:effectLst/>
        </p:spPr>
      </p:cxnSp>
    </p:spTree>
    <p:extLst>
      <p:ext uri="{BB962C8B-B14F-4D97-AF65-F5344CB8AC3E}">
        <p14:creationId xmlns:p14="http://schemas.microsoft.com/office/powerpoint/2010/main" val="14590858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endParaRPr lang="en-US"/>
          </a:p>
        </p:txBody>
      </p:sp>
      <p:grpSp>
        <p:nvGrpSpPr>
          <p:cNvPr id="2" name="Group 1"/>
          <p:cNvGrpSpPr/>
          <p:nvPr/>
        </p:nvGrpSpPr>
        <p:grpSpPr>
          <a:xfrm>
            <a:off x="6474" y="0"/>
            <a:ext cx="9137526" cy="6858000"/>
            <a:chOff x="31026" y="1"/>
            <a:chExt cx="9137526" cy="6858000"/>
          </a:xfrm>
        </p:grpSpPr>
        <p:pic>
          <p:nvPicPr>
            <p:cNvPr id="15" name="Picture 14"/>
            <p:cNvPicPr/>
            <p:nvPr/>
          </p:nvPicPr>
          <p:blipFill rotWithShape="1">
            <a:blip r:embed="rId2" cstate="print">
              <a:extLst>
                <a:ext uri="{28A0092B-C50C-407E-A947-70E740481C1C}">
                  <a14:useLocalDpi xmlns:a14="http://schemas.microsoft.com/office/drawing/2010/main" val="0"/>
                </a:ext>
              </a:extLst>
            </a:blip>
            <a:srcRect b="43133"/>
            <a:stretch/>
          </p:blipFill>
          <p:spPr>
            <a:xfrm>
              <a:off x="31026" y="1"/>
              <a:ext cx="9137526" cy="6858000"/>
            </a:xfrm>
            <a:prstGeom prst="rect">
              <a:avLst/>
            </a:prstGeom>
          </p:spPr>
        </p:pic>
        <p:pic>
          <p:nvPicPr>
            <p:cNvPr id="7" name="Picture 6"/>
            <p:cNvPicPr>
              <a:picLocks noChangeAspect="1"/>
            </p:cNvPicPr>
            <p:nvPr/>
          </p:nvPicPr>
          <p:blipFill>
            <a:blip r:embed="rId3"/>
            <a:stretch>
              <a:fillRect/>
            </a:stretch>
          </p:blipFill>
          <p:spPr>
            <a:xfrm>
              <a:off x="1019679" y="2155520"/>
              <a:ext cx="1027410" cy="489994"/>
            </a:xfrm>
            <a:prstGeom prst="rect">
              <a:avLst/>
            </a:prstGeom>
          </p:spPr>
        </p:pic>
        <p:pic>
          <p:nvPicPr>
            <p:cNvPr id="9" name="Picture 2" descr="https://lh3.googleusercontent.com/-QTh7oYlVSfs/AAAAAAAAAAI/AAAAAAAAAl8/PD6AyVW6Tqs/s0-c-k-no-ns/phot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346053"/>
              <a:ext cx="847726" cy="8477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51663" t="21984" r="36829" b="19773"/>
            <a:stretch/>
          </p:blipFill>
          <p:spPr>
            <a:xfrm>
              <a:off x="7829640" y="2160096"/>
              <a:ext cx="952500" cy="970836"/>
            </a:xfrm>
            <a:prstGeom prst="rect">
              <a:avLst/>
            </a:prstGeom>
          </p:spPr>
        </p:pic>
        <p:pic>
          <p:nvPicPr>
            <p:cNvPr id="8" name="Picture 4" descr="Stony Brook University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9120" y="5814847"/>
              <a:ext cx="1054710" cy="870555"/>
            </a:xfrm>
            <a:prstGeom prst="rect">
              <a:avLst/>
            </a:prstGeom>
            <a:solidFill>
              <a:schemeClr val="bg1"/>
            </a:solidFill>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62768" t="17564" r="19740" b="18436"/>
            <a:stretch/>
          </p:blipFill>
          <p:spPr>
            <a:xfrm>
              <a:off x="7878754" y="355213"/>
              <a:ext cx="1138054" cy="838566"/>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19500" t="18519" r="62088" b="21296"/>
            <a:stretch/>
          </p:blipFill>
          <p:spPr>
            <a:xfrm>
              <a:off x="7147486" y="5694802"/>
              <a:ext cx="1504841" cy="990600"/>
            </a:xfrm>
            <a:prstGeom prst="rect">
              <a:avLst/>
            </a:prstGeom>
          </p:spPr>
        </p:pic>
        <p:sp>
          <p:nvSpPr>
            <p:cNvPr id="13" name="TextBox 12"/>
            <p:cNvSpPr txBox="1"/>
            <p:nvPr/>
          </p:nvSpPr>
          <p:spPr>
            <a:xfrm>
              <a:off x="7047905" y="4980402"/>
              <a:ext cx="2088802" cy="646331"/>
            </a:xfrm>
            <a:prstGeom prst="rect">
              <a:avLst/>
            </a:prstGeom>
            <a:solidFill>
              <a:schemeClr val="tx1"/>
            </a:solidFill>
          </p:spPr>
          <p:txBody>
            <a:bodyPr wrap="square" rtlCol="0">
              <a:spAutoFit/>
            </a:bodyPr>
            <a:lstStyle/>
            <a:p>
              <a:r>
                <a:rPr lang="en-US" sz="1800" b="1" i="0" dirty="0">
                  <a:solidFill>
                    <a:schemeClr val="bg1"/>
                  </a:solidFill>
                </a:rPr>
                <a:t>Software: MIDAS</a:t>
              </a:r>
              <a:br>
                <a:rPr lang="en-US" sz="1800" b="1" i="0" dirty="0">
                  <a:solidFill>
                    <a:schemeClr val="bg1"/>
                  </a:solidFill>
                </a:rPr>
              </a:br>
              <a:r>
                <a:rPr lang="en-US" sz="1800" b="1" i="0" dirty="0">
                  <a:solidFill>
                    <a:schemeClr val="bg1"/>
                  </a:solidFill>
                </a:rPr>
                <a:t>HPC-ABDS</a:t>
              </a:r>
            </a:p>
          </p:txBody>
        </p:sp>
      </p:grpSp>
      <p:sp>
        <p:nvSpPr>
          <p:cNvPr id="3" name="Rectangle 2"/>
          <p:cNvSpPr/>
          <p:nvPr/>
        </p:nvSpPr>
        <p:spPr>
          <a:xfrm>
            <a:off x="6474" y="0"/>
            <a:ext cx="4032126" cy="994888"/>
          </a:xfrm>
          <a:prstGeom prst="rect">
            <a:avLst/>
          </a:prstGeom>
          <a:solidFill>
            <a:schemeClr val="bg1"/>
          </a:solidFill>
        </p:spPr>
        <p:txBody>
          <a:bodyPr wrap="square">
            <a:spAutoFit/>
          </a:bodyPr>
          <a:lstStyle/>
          <a:p>
            <a:pPr marL="0" marR="0">
              <a:lnSpc>
                <a:spcPct val="115000"/>
              </a:lnSpc>
              <a:spcBef>
                <a:spcPts val="1800"/>
              </a:spcBef>
              <a:spcAft>
                <a:spcPts val="600"/>
              </a:spcAft>
            </a:pPr>
            <a:r>
              <a:rPr lang="en-US" sz="1700" b="1" dirty="0">
                <a:latin typeface="Times New Roman" panose="02020603050405020304" pitchFamily="18" charset="0"/>
              </a:rPr>
              <a:t>NSF 1443054: CIF21 DIBBs: Middleware and High Performance Analytics Libraries for Scalable Data Science</a:t>
            </a:r>
            <a:endParaRPr lang="en-US" sz="1700" b="1" dirty="0"/>
          </a:p>
        </p:txBody>
      </p:sp>
      <p:sp>
        <p:nvSpPr>
          <p:cNvPr id="6" name="Rectangle 5"/>
          <p:cNvSpPr/>
          <p:nvPr/>
        </p:nvSpPr>
        <p:spPr>
          <a:xfrm>
            <a:off x="0" y="5643999"/>
            <a:ext cx="2602159" cy="1200329"/>
          </a:xfrm>
          <a:prstGeom prst="rect">
            <a:avLst/>
          </a:prstGeom>
          <a:solidFill>
            <a:schemeClr val="bg1"/>
          </a:solidFill>
        </p:spPr>
        <p:txBody>
          <a:bodyPr wrap="square">
            <a:spAutoFit/>
          </a:bodyPr>
          <a:lstStyle/>
          <a:p>
            <a:r>
              <a:rPr lang="en-US" dirty="0"/>
              <a:t>Software Defined Systems</a:t>
            </a:r>
          </a:p>
          <a:p>
            <a:r>
              <a:rPr lang="en-US" dirty="0"/>
              <a:t>February 2017</a:t>
            </a:r>
          </a:p>
        </p:txBody>
      </p:sp>
      <p:sp>
        <p:nvSpPr>
          <p:cNvPr id="4" name="Slide Number Placeholder 3"/>
          <p:cNvSpPr>
            <a:spLocks noGrp="1"/>
          </p:cNvSpPr>
          <p:nvPr>
            <p:ph type="sldNum" sz="quarter" idx="4294967295"/>
          </p:nvPr>
        </p:nvSpPr>
        <p:spPr>
          <a:xfrm>
            <a:off x="6813160" y="6330042"/>
            <a:ext cx="656771" cy="293913"/>
          </a:xfrm>
        </p:spPr>
        <p:txBody>
          <a:bodyPr/>
          <a:lstStyle/>
          <a:p>
            <a:fld id="{C4B85148-DB98-4269-ACE6-2DF49F9918C9}" type="slidenum">
              <a:rPr lang="en-US" smtClean="0"/>
              <a:pPr/>
              <a:t>106</a:t>
            </a:fld>
            <a:endParaRPr lang="en-US" dirty="0"/>
          </a:p>
        </p:txBody>
      </p:sp>
    </p:spTree>
    <p:extLst>
      <p:ext uri="{BB962C8B-B14F-4D97-AF65-F5344CB8AC3E}">
        <p14:creationId xmlns:p14="http://schemas.microsoft.com/office/powerpoint/2010/main" val="31831814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376" y="1143001"/>
            <a:ext cx="7886700" cy="2286000"/>
          </a:xfrm>
        </p:spPr>
        <p:txBody>
          <a:bodyPr/>
          <a:lstStyle/>
          <a:p>
            <a:pPr algn="ctr"/>
            <a:r>
              <a:rPr lang="en-US" dirty="0"/>
              <a:t>Infrastructure Nexus</a:t>
            </a:r>
          </a:p>
        </p:txBody>
      </p:sp>
      <p:sp>
        <p:nvSpPr>
          <p:cNvPr id="3" name="Subtitle 2"/>
          <p:cNvSpPr>
            <a:spLocks noGrp="1"/>
          </p:cNvSpPr>
          <p:nvPr>
            <p:ph type="body" idx="1"/>
          </p:nvPr>
        </p:nvSpPr>
        <p:spPr>
          <a:xfrm>
            <a:off x="615376" y="3733800"/>
            <a:ext cx="7886700" cy="1500187"/>
          </a:xfrm>
        </p:spPr>
        <p:txBody>
          <a:bodyPr/>
          <a:lstStyle/>
          <a:p>
            <a:r>
              <a:rPr lang="en-US" sz="2400" dirty="0">
                <a:solidFill>
                  <a:schemeClr val="tx1"/>
                </a:solidFill>
              </a:rPr>
              <a:t>Software Defined Systems enable interoperability and reproducible computing</a:t>
            </a:r>
            <a:br>
              <a:rPr lang="en-US" sz="2400" dirty="0">
                <a:solidFill>
                  <a:schemeClr val="tx1"/>
                </a:solidFill>
              </a:rPr>
            </a:br>
            <a:r>
              <a:rPr lang="en-US" sz="2400" dirty="0">
                <a:solidFill>
                  <a:schemeClr val="tx1"/>
                </a:solidFill>
              </a:rPr>
              <a:t>DevOps</a:t>
            </a:r>
          </a:p>
          <a:p>
            <a:br>
              <a:rPr lang="en-US" sz="2400" dirty="0">
                <a:solidFill>
                  <a:schemeClr val="tx1"/>
                </a:solidFill>
              </a:rPr>
            </a:br>
            <a:r>
              <a:rPr lang="en-US" sz="2400" dirty="0">
                <a:solidFill>
                  <a:schemeClr val="tx1"/>
                </a:solidFill>
              </a:rPr>
              <a:t>Cloudmesh </a:t>
            </a:r>
            <a:r>
              <a:rPr lang="en-US" sz="2400" dirty="0" err="1">
                <a:solidFill>
                  <a:schemeClr val="tx1"/>
                </a:solidFill>
              </a:rPr>
              <a:t>HPCCloud</a:t>
            </a:r>
            <a:r>
              <a:rPr lang="en-US" sz="2400" dirty="0">
                <a:solidFill>
                  <a:schemeClr val="tx1"/>
                </a:solidFill>
              </a:rPr>
              <a:t> 2.0</a:t>
            </a:r>
          </a:p>
        </p:txBody>
      </p:sp>
    </p:spTree>
    <p:extLst>
      <p:ext uri="{BB962C8B-B14F-4D97-AF65-F5344CB8AC3E}">
        <p14:creationId xmlns:p14="http://schemas.microsoft.com/office/powerpoint/2010/main" val="333724569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26" y="-3018"/>
            <a:ext cx="8783893" cy="688818"/>
          </a:xfrm>
        </p:spPr>
        <p:txBody>
          <a:bodyPr/>
          <a:lstStyle/>
          <a:p>
            <a:r>
              <a:rPr lang="en-US" dirty="0" err="1"/>
              <a:t>HPCCloud</a:t>
            </a:r>
            <a:r>
              <a:rPr lang="en-US" dirty="0"/>
              <a:t> 2.0 Software Defined Systems</a:t>
            </a:r>
          </a:p>
        </p:txBody>
      </p:sp>
      <p:sp>
        <p:nvSpPr>
          <p:cNvPr id="3" name="Content Placeholder 2"/>
          <p:cNvSpPr>
            <a:spLocks noGrp="1"/>
          </p:cNvSpPr>
          <p:nvPr>
            <p:ph idx="1"/>
          </p:nvPr>
        </p:nvSpPr>
        <p:spPr>
          <a:xfrm>
            <a:off x="0" y="533400"/>
            <a:ext cx="9054220" cy="5562600"/>
          </a:xfrm>
        </p:spPr>
        <p:txBody>
          <a:bodyPr/>
          <a:lstStyle/>
          <a:p>
            <a:r>
              <a:rPr lang="en-US" sz="1800" dirty="0"/>
              <a:t>Significant advantages in specifying job software with scripts such as Chef, Puppet, Ansible – “</a:t>
            </a:r>
            <a:r>
              <a:rPr lang="en-US" sz="1800" b="1" dirty="0"/>
              <a:t>Software Defined Systems</a:t>
            </a:r>
            <a:r>
              <a:rPr lang="en-US" sz="1800" dirty="0"/>
              <a:t>” (SDS)</a:t>
            </a:r>
          </a:p>
          <a:p>
            <a:pPr lvl="1"/>
            <a:r>
              <a:rPr lang="en-US" sz="1800" dirty="0"/>
              <a:t>Choose Ansible as Python based</a:t>
            </a:r>
          </a:p>
          <a:p>
            <a:r>
              <a:rPr lang="en-US" sz="1800" dirty="0"/>
              <a:t>Less voluminous than machine images; easier to ensure latest version; easy to recreate image on demand after crashes</a:t>
            </a:r>
          </a:p>
          <a:p>
            <a:r>
              <a:rPr lang="en-US" sz="1800" dirty="0"/>
              <a:t>In work with NIST, we looked at </a:t>
            </a:r>
            <a:r>
              <a:rPr lang="en-US" sz="1800" b="1" dirty="0"/>
              <a:t>87 applications  </a:t>
            </a:r>
            <a:r>
              <a:rPr lang="en-US" sz="1800" dirty="0"/>
              <a:t>from two of our “big data on cloud” classes and from NIST itself (6)</a:t>
            </a:r>
          </a:p>
          <a:p>
            <a:r>
              <a:rPr lang="en-US" sz="1800" dirty="0"/>
              <a:t>The 6 NIST use cases need 27 </a:t>
            </a:r>
            <a:r>
              <a:rPr lang="en-US" sz="1800" b="1" dirty="0"/>
              <a:t>Ansible roles </a:t>
            </a:r>
            <a:r>
              <a:rPr lang="en-US" sz="1800" dirty="0"/>
              <a:t>(distinct software subsystems) and full set of 87 needed 62 separate roles (average 4.75 roles per use case)</a:t>
            </a:r>
          </a:p>
          <a:p>
            <a:r>
              <a:rPr lang="en-US" sz="1400" dirty="0">
                <a:hlinkClick r:id="rId3"/>
              </a:rPr>
              <a:t>https://docs.google.com/spreadsheets/d/1e8-pzWn-7lz47-gIAra0VzCX6IkAypa8Cu5YG5MES_4</a:t>
            </a:r>
            <a:endParaRPr lang="en-US" sz="1400" dirty="0"/>
          </a:p>
          <a:p>
            <a:r>
              <a:rPr lang="en-US" sz="1800" dirty="0"/>
              <a:t>With </a:t>
            </a:r>
            <a:r>
              <a:rPr lang="en-US" sz="1800" b="1" dirty="0"/>
              <a:t>NIST Public Big Data g</a:t>
            </a:r>
            <a:r>
              <a:rPr lang="en-US" sz="1800" dirty="0"/>
              <a:t>roup, looking at mapping SDS to system architecture</a:t>
            </a:r>
          </a:p>
          <a:p>
            <a:r>
              <a:rPr lang="en-US" sz="1800" dirty="0"/>
              <a:t>Preparing Ansible specifications of many subsystems and use cases</a:t>
            </a:r>
          </a:p>
          <a:p>
            <a:r>
              <a:rPr lang="en-US" sz="1800" dirty="0"/>
              <a:t>Note many public Ansible roles (Ansible Galaxy collection) do NOT expose full functionality of software and/or have errors</a:t>
            </a:r>
          </a:p>
          <a:p>
            <a:r>
              <a:rPr lang="en-US" sz="1800" dirty="0"/>
              <a:t>Microservices, </a:t>
            </a:r>
            <a:r>
              <a:rPr lang="en-US" sz="1800" dirty="0" err="1"/>
              <a:t>HPCCloud</a:t>
            </a:r>
            <a:r>
              <a:rPr lang="en-US" sz="1800" dirty="0"/>
              <a:t> 3.0 and </a:t>
            </a:r>
            <a:r>
              <a:rPr lang="en-US" sz="1800" b="1" dirty="0" err="1"/>
              <a:t>serverless</a:t>
            </a:r>
            <a:r>
              <a:rPr lang="en-US" sz="1800" b="1" dirty="0"/>
              <a:t> computing </a:t>
            </a:r>
            <a:r>
              <a:rPr lang="en-US" sz="1800" dirty="0"/>
              <a:t>build on SDS </a:t>
            </a:r>
            <a:r>
              <a:rPr lang="en-US" sz="1800" dirty="0">
                <a:hlinkClick r:id="rId4"/>
              </a:rPr>
              <a:t>https://youtu.be/iNN9KAsQ3G8?t=8m</a:t>
            </a:r>
            <a:r>
              <a:rPr lang="en-US" sz="1800" dirty="0"/>
              <a:t>  Amin </a:t>
            </a:r>
            <a:r>
              <a:rPr lang="en-US" sz="1800" dirty="0" err="1"/>
              <a:t>Vahdat</a:t>
            </a:r>
            <a:r>
              <a:rPr lang="en-US" sz="1800" dirty="0"/>
              <a:t> (Google)</a:t>
            </a:r>
          </a:p>
          <a:p>
            <a:pPr lvl="1"/>
            <a:r>
              <a:rPr lang="en-US" sz="1800" dirty="0"/>
              <a:t> Amazon Lambda, Google Cloud Functions, Microsoft Azure Functions, </a:t>
            </a:r>
            <a:br>
              <a:rPr lang="en-US" sz="1800" dirty="0"/>
            </a:br>
            <a:r>
              <a:rPr lang="en-US" sz="1800" dirty="0"/>
              <a:t>	   IBM </a:t>
            </a:r>
            <a:r>
              <a:rPr lang="en-US" sz="1800" dirty="0" err="1"/>
              <a:t>OpenWhisk</a:t>
            </a:r>
            <a:r>
              <a:rPr lang="en-US" sz="1800" dirty="0"/>
              <a:t>; WOSC2017 workshop June 2017</a:t>
            </a:r>
          </a:p>
        </p:txBody>
      </p:sp>
    </p:spTree>
    <p:extLst>
      <p:ext uri="{BB962C8B-B14F-4D97-AF65-F5344CB8AC3E}">
        <p14:creationId xmlns:p14="http://schemas.microsoft.com/office/powerpoint/2010/main" val="31525611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lstStyle/>
          <a:p>
            <a:pPr algn="ctr"/>
            <a:r>
              <a:rPr lang="en-US" sz="2800" dirty="0"/>
              <a:t>27 Ansible Roles and Re-use in 6 NIST use cases</a:t>
            </a:r>
          </a:p>
        </p:txBody>
      </p:sp>
      <p:graphicFrame>
        <p:nvGraphicFramePr>
          <p:cNvPr id="6" name="Table 5"/>
          <p:cNvGraphicFramePr>
            <a:graphicFrameLocks noGrp="1"/>
          </p:cNvGraphicFramePr>
          <p:nvPr>
            <p:extLst/>
          </p:nvPr>
        </p:nvGraphicFramePr>
        <p:xfrm>
          <a:off x="914400" y="533400"/>
          <a:ext cx="7585864" cy="5493963"/>
        </p:xfrm>
        <a:graphic>
          <a:graphicData uri="http://schemas.openxmlformats.org/drawingml/2006/table">
            <a:tbl>
              <a:tblPr/>
              <a:tblGrid>
                <a:gridCol w="224944">
                  <a:extLst>
                    <a:ext uri="{9D8B030D-6E8A-4147-A177-3AD203B41FA5}">
                      <a16:colId xmlns:a16="http://schemas.microsoft.com/office/drawing/2014/main" val="2065594103"/>
                    </a:ext>
                  </a:extLst>
                </a:gridCol>
                <a:gridCol w="1188720">
                  <a:extLst>
                    <a:ext uri="{9D8B030D-6E8A-4147-A177-3AD203B41FA5}">
                      <a16:colId xmlns:a16="http://schemas.microsoft.com/office/drawing/2014/main" val="363803126"/>
                    </a:ext>
                  </a:extLst>
                </a:gridCol>
                <a:gridCol w="228600">
                  <a:extLst>
                    <a:ext uri="{9D8B030D-6E8A-4147-A177-3AD203B41FA5}">
                      <a16:colId xmlns:a16="http://schemas.microsoft.com/office/drawing/2014/main" val="1968261979"/>
                    </a:ext>
                  </a:extLst>
                </a:gridCol>
                <a:gridCol w="228600">
                  <a:extLst>
                    <a:ext uri="{9D8B030D-6E8A-4147-A177-3AD203B41FA5}">
                      <a16:colId xmlns:a16="http://schemas.microsoft.com/office/drawing/2014/main" val="457253892"/>
                    </a:ext>
                  </a:extLst>
                </a:gridCol>
                <a:gridCol w="228600">
                  <a:extLst>
                    <a:ext uri="{9D8B030D-6E8A-4147-A177-3AD203B41FA5}">
                      <a16:colId xmlns:a16="http://schemas.microsoft.com/office/drawing/2014/main" val="2354771714"/>
                    </a:ext>
                  </a:extLst>
                </a:gridCol>
                <a:gridCol w="228600">
                  <a:extLst>
                    <a:ext uri="{9D8B030D-6E8A-4147-A177-3AD203B41FA5}">
                      <a16:colId xmlns:a16="http://schemas.microsoft.com/office/drawing/2014/main" val="3986870440"/>
                    </a:ext>
                  </a:extLst>
                </a:gridCol>
                <a:gridCol w="228600">
                  <a:extLst>
                    <a:ext uri="{9D8B030D-6E8A-4147-A177-3AD203B41FA5}">
                      <a16:colId xmlns:a16="http://schemas.microsoft.com/office/drawing/2014/main" val="1034462492"/>
                    </a:ext>
                  </a:extLst>
                </a:gridCol>
                <a:gridCol w="228600">
                  <a:extLst>
                    <a:ext uri="{9D8B030D-6E8A-4147-A177-3AD203B41FA5}">
                      <a16:colId xmlns:a16="http://schemas.microsoft.com/office/drawing/2014/main" val="2497691541"/>
                    </a:ext>
                  </a:extLst>
                </a:gridCol>
                <a:gridCol w="228600">
                  <a:extLst>
                    <a:ext uri="{9D8B030D-6E8A-4147-A177-3AD203B41FA5}">
                      <a16:colId xmlns:a16="http://schemas.microsoft.com/office/drawing/2014/main" val="1805184569"/>
                    </a:ext>
                  </a:extLst>
                </a:gridCol>
                <a:gridCol w="228600">
                  <a:extLst>
                    <a:ext uri="{9D8B030D-6E8A-4147-A177-3AD203B41FA5}">
                      <a16:colId xmlns:a16="http://schemas.microsoft.com/office/drawing/2014/main" val="4268597597"/>
                    </a:ext>
                  </a:extLst>
                </a:gridCol>
                <a:gridCol w="228600">
                  <a:extLst>
                    <a:ext uri="{9D8B030D-6E8A-4147-A177-3AD203B41FA5}">
                      <a16:colId xmlns:a16="http://schemas.microsoft.com/office/drawing/2014/main" val="2456850571"/>
                    </a:ext>
                  </a:extLst>
                </a:gridCol>
                <a:gridCol w="228600">
                  <a:extLst>
                    <a:ext uri="{9D8B030D-6E8A-4147-A177-3AD203B41FA5}">
                      <a16:colId xmlns:a16="http://schemas.microsoft.com/office/drawing/2014/main" val="857108355"/>
                    </a:ext>
                  </a:extLst>
                </a:gridCol>
                <a:gridCol w="228600">
                  <a:extLst>
                    <a:ext uri="{9D8B030D-6E8A-4147-A177-3AD203B41FA5}">
                      <a16:colId xmlns:a16="http://schemas.microsoft.com/office/drawing/2014/main" val="1977807900"/>
                    </a:ext>
                  </a:extLst>
                </a:gridCol>
                <a:gridCol w="228600">
                  <a:extLst>
                    <a:ext uri="{9D8B030D-6E8A-4147-A177-3AD203B41FA5}">
                      <a16:colId xmlns:a16="http://schemas.microsoft.com/office/drawing/2014/main" val="41135546"/>
                    </a:ext>
                  </a:extLst>
                </a:gridCol>
                <a:gridCol w="228600">
                  <a:extLst>
                    <a:ext uri="{9D8B030D-6E8A-4147-A177-3AD203B41FA5}">
                      <a16:colId xmlns:a16="http://schemas.microsoft.com/office/drawing/2014/main" val="3301843499"/>
                    </a:ext>
                  </a:extLst>
                </a:gridCol>
                <a:gridCol w="228600">
                  <a:extLst>
                    <a:ext uri="{9D8B030D-6E8A-4147-A177-3AD203B41FA5}">
                      <a16:colId xmlns:a16="http://schemas.microsoft.com/office/drawing/2014/main" val="352608705"/>
                    </a:ext>
                  </a:extLst>
                </a:gridCol>
                <a:gridCol w="228600">
                  <a:extLst>
                    <a:ext uri="{9D8B030D-6E8A-4147-A177-3AD203B41FA5}">
                      <a16:colId xmlns:a16="http://schemas.microsoft.com/office/drawing/2014/main" val="929604926"/>
                    </a:ext>
                  </a:extLst>
                </a:gridCol>
                <a:gridCol w="228600">
                  <a:extLst>
                    <a:ext uri="{9D8B030D-6E8A-4147-A177-3AD203B41FA5}">
                      <a16:colId xmlns:a16="http://schemas.microsoft.com/office/drawing/2014/main" val="1982377118"/>
                    </a:ext>
                  </a:extLst>
                </a:gridCol>
                <a:gridCol w="228600">
                  <a:extLst>
                    <a:ext uri="{9D8B030D-6E8A-4147-A177-3AD203B41FA5}">
                      <a16:colId xmlns:a16="http://schemas.microsoft.com/office/drawing/2014/main" val="759850317"/>
                    </a:ext>
                  </a:extLst>
                </a:gridCol>
                <a:gridCol w="228600">
                  <a:extLst>
                    <a:ext uri="{9D8B030D-6E8A-4147-A177-3AD203B41FA5}">
                      <a16:colId xmlns:a16="http://schemas.microsoft.com/office/drawing/2014/main" val="1354612369"/>
                    </a:ext>
                  </a:extLst>
                </a:gridCol>
                <a:gridCol w="228600">
                  <a:extLst>
                    <a:ext uri="{9D8B030D-6E8A-4147-A177-3AD203B41FA5}">
                      <a16:colId xmlns:a16="http://schemas.microsoft.com/office/drawing/2014/main" val="1612874759"/>
                    </a:ext>
                  </a:extLst>
                </a:gridCol>
                <a:gridCol w="228600">
                  <a:extLst>
                    <a:ext uri="{9D8B030D-6E8A-4147-A177-3AD203B41FA5}">
                      <a16:colId xmlns:a16="http://schemas.microsoft.com/office/drawing/2014/main" val="1906933339"/>
                    </a:ext>
                  </a:extLst>
                </a:gridCol>
                <a:gridCol w="228600">
                  <a:extLst>
                    <a:ext uri="{9D8B030D-6E8A-4147-A177-3AD203B41FA5}">
                      <a16:colId xmlns:a16="http://schemas.microsoft.com/office/drawing/2014/main" val="2604072208"/>
                    </a:ext>
                  </a:extLst>
                </a:gridCol>
                <a:gridCol w="228600">
                  <a:extLst>
                    <a:ext uri="{9D8B030D-6E8A-4147-A177-3AD203B41FA5}">
                      <a16:colId xmlns:a16="http://schemas.microsoft.com/office/drawing/2014/main" val="2855072405"/>
                    </a:ext>
                  </a:extLst>
                </a:gridCol>
                <a:gridCol w="228600">
                  <a:extLst>
                    <a:ext uri="{9D8B030D-6E8A-4147-A177-3AD203B41FA5}">
                      <a16:colId xmlns:a16="http://schemas.microsoft.com/office/drawing/2014/main" val="798228291"/>
                    </a:ext>
                  </a:extLst>
                </a:gridCol>
                <a:gridCol w="228600">
                  <a:extLst>
                    <a:ext uri="{9D8B030D-6E8A-4147-A177-3AD203B41FA5}">
                      <a16:colId xmlns:a16="http://schemas.microsoft.com/office/drawing/2014/main" val="1123405541"/>
                    </a:ext>
                  </a:extLst>
                </a:gridCol>
                <a:gridCol w="228600">
                  <a:extLst>
                    <a:ext uri="{9D8B030D-6E8A-4147-A177-3AD203B41FA5}">
                      <a16:colId xmlns:a16="http://schemas.microsoft.com/office/drawing/2014/main" val="615890104"/>
                    </a:ext>
                  </a:extLst>
                </a:gridCol>
                <a:gridCol w="228600">
                  <a:extLst>
                    <a:ext uri="{9D8B030D-6E8A-4147-A177-3AD203B41FA5}">
                      <a16:colId xmlns:a16="http://schemas.microsoft.com/office/drawing/2014/main" val="3527438378"/>
                    </a:ext>
                  </a:extLst>
                </a:gridCol>
                <a:gridCol w="228600">
                  <a:extLst>
                    <a:ext uri="{9D8B030D-6E8A-4147-A177-3AD203B41FA5}">
                      <a16:colId xmlns:a16="http://schemas.microsoft.com/office/drawing/2014/main" val="3346585715"/>
                    </a:ext>
                  </a:extLst>
                </a:gridCol>
              </a:tblGrid>
              <a:tr h="1122276">
                <a:tc>
                  <a:txBody>
                    <a:bodyPr/>
                    <a:lstStyle/>
                    <a:p>
                      <a:pPr algn="ctr" rtl="0" fontAlgn="b"/>
                      <a:r>
                        <a:rPr lang="en-US" sz="1050" dirty="0">
                          <a:solidFill>
                            <a:srgbClr val="000000"/>
                          </a:solidFill>
                          <a:effectLst/>
                          <a:latin typeface="+mn-lt"/>
                        </a:rPr>
                        <a:t>ID</a:t>
                      </a:r>
                    </a:p>
                  </a:txBody>
                  <a:tcPr marL="6279" marR="6279"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6E6"/>
                    </a:solidFill>
                  </a:tcPr>
                </a:tc>
                <a:tc>
                  <a:txBody>
                    <a:bodyPr/>
                    <a:lstStyle/>
                    <a:p>
                      <a:pPr rtl="0" fontAlgn="b"/>
                      <a:r>
                        <a:rPr lang="en-US" sz="1050" dirty="0">
                          <a:solidFill>
                            <a:srgbClr val="000000"/>
                          </a:solidFill>
                          <a:effectLst/>
                          <a:latin typeface="+mn-lt"/>
                        </a:rPr>
                        <a:t>6 NIST Use Cass</a:t>
                      </a:r>
                    </a:p>
                  </a:txBody>
                  <a:tcPr marL="6279" marR="627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6E6"/>
                    </a:solidFill>
                  </a:tcPr>
                </a:tc>
                <a:tc>
                  <a:txBody>
                    <a:bodyPr/>
                    <a:lstStyle/>
                    <a:p>
                      <a:pPr rtl="0" fontAlgn="b"/>
                      <a:r>
                        <a:rPr lang="en-US" sz="1050" dirty="0">
                          <a:solidFill>
                            <a:srgbClr val="000000"/>
                          </a:solidFill>
                          <a:effectLst/>
                          <a:latin typeface="+mn-lt"/>
                        </a:rPr>
                        <a:t>Hadoop</a:t>
                      </a:r>
                    </a:p>
                  </a:txBody>
                  <a:tcPr marL="6279" marR="6279" marT="0" marB="0" vert="vert27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6E6"/>
                    </a:solidFill>
                  </a:tcPr>
                </a:tc>
                <a:tc>
                  <a:txBody>
                    <a:bodyPr/>
                    <a:lstStyle/>
                    <a:p>
                      <a:pPr rtl="0" fontAlgn="b"/>
                      <a:r>
                        <a:rPr lang="en-US" sz="1050" dirty="0" err="1">
                          <a:solidFill>
                            <a:srgbClr val="000000"/>
                          </a:solidFill>
                          <a:effectLst/>
                          <a:latin typeface="+mn-lt"/>
                        </a:rPr>
                        <a:t>Mesos</a:t>
                      </a:r>
                      <a:endParaRPr lang="en-US" sz="1050" dirty="0">
                        <a:solidFill>
                          <a:srgbClr val="000000"/>
                        </a:solidFill>
                        <a:effectLst/>
                        <a:latin typeface="+mn-lt"/>
                      </a:endParaRPr>
                    </a:p>
                  </a:txBody>
                  <a:tcPr marL="6279" marR="6279" marT="0" marB="0" vert="vert27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6E6"/>
                    </a:solidFill>
                  </a:tcPr>
                </a:tc>
                <a:tc>
                  <a:txBody>
                    <a:bodyPr/>
                    <a:lstStyle/>
                    <a:p>
                      <a:pPr rtl="0" fontAlgn="b"/>
                      <a:r>
                        <a:rPr lang="en-US" sz="1050" dirty="0">
                          <a:solidFill>
                            <a:srgbClr val="000000"/>
                          </a:solidFill>
                          <a:effectLst/>
                          <a:latin typeface="+mn-lt"/>
                        </a:rPr>
                        <a:t>Spark</a:t>
                      </a:r>
                    </a:p>
                  </a:txBody>
                  <a:tcPr marL="6279" marR="6279" marT="0" marB="0" vert="vert27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6E6"/>
                    </a:solidFill>
                  </a:tcPr>
                </a:tc>
                <a:tc>
                  <a:txBody>
                    <a:bodyPr/>
                    <a:lstStyle/>
                    <a:p>
                      <a:pPr rtl="0" fontAlgn="b"/>
                      <a:r>
                        <a:rPr lang="en-US" sz="1050" dirty="0">
                          <a:solidFill>
                            <a:srgbClr val="000000"/>
                          </a:solidFill>
                          <a:effectLst/>
                          <a:latin typeface="+mn-lt"/>
                        </a:rPr>
                        <a:t>Storm</a:t>
                      </a:r>
                    </a:p>
                  </a:txBody>
                  <a:tcPr marL="6279" marR="6279" marT="0" marB="0" vert="vert27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6E6"/>
                    </a:solidFill>
                  </a:tcPr>
                </a:tc>
                <a:tc>
                  <a:txBody>
                    <a:bodyPr/>
                    <a:lstStyle/>
                    <a:p>
                      <a:pPr rtl="0" fontAlgn="b"/>
                      <a:r>
                        <a:rPr lang="en-US" sz="1050">
                          <a:solidFill>
                            <a:srgbClr val="000000"/>
                          </a:solidFill>
                          <a:effectLst/>
                          <a:latin typeface="+mn-lt"/>
                        </a:rPr>
                        <a:t>Pig</a:t>
                      </a:r>
                    </a:p>
                  </a:txBody>
                  <a:tcPr marL="6279" marR="6279" marT="0" marB="0" vert="vert27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6E6"/>
                    </a:solidFill>
                  </a:tcPr>
                </a:tc>
                <a:tc>
                  <a:txBody>
                    <a:bodyPr/>
                    <a:lstStyle/>
                    <a:p>
                      <a:pPr rtl="0" fontAlgn="b"/>
                      <a:r>
                        <a:rPr lang="en-US" sz="1050">
                          <a:solidFill>
                            <a:srgbClr val="000000"/>
                          </a:solidFill>
                          <a:effectLst/>
                          <a:latin typeface="+mn-lt"/>
                        </a:rPr>
                        <a:t>Hive</a:t>
                      </a:r>
                    </a:p>
                  </a:txBody>
                  <a:tcPr marL="6279" marR="6279" marT="0" marB="0" vert="vert27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6E6"/>
                    </a:solidFill>
                  </a:tcPr>
                </a:tc>
                <a:tc>
                  <a:txBody>
                    <a:bodyPr/>
                    <a:lstStyle/>
                    <a:p>
                      <a:pPr rtl="0" fontAlgn="b"/>
                      <a:r>
                        <a:rPr lang="en-US" sz="1050" dirty="0">
                          <a:solidFill>
                            <a:srgbClr val="000000"/>
                          </a:solidFill>
                          <a:effectLst/>
                          <a:latin typeface="+mn-lt"/>
                        </a:rPr>
                        <a:t>Drill</a:t>
                      </a:r>
                    </a:p>
                  </a:txBody>
                  <a:tcPr marL="6279" marR="6279" marT="0" marB="0" vert="vert27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6E6"/>
                    </a:solidFill>
                  </a:tcPr>
                </a:tc>
                <a:tc>
                  <a:txBody>
                    <a:bodyPr/>
                    <a:lstStyle/>
                    <a:p>
                      <a:pPr rtl="0" fontAlgn="b"/>
                      <a:r>
                        <a:rPr lang="en-US" sz="1050" dirty="0">
                          <a:solidFill>
                            <a:srgbClr val="000000"/>
                          </a:solidFill>
                          <a:effectLst/>
                          <a:latin typeface="+mn-lt"/>
                        </a:rPr>
                        <a:t>HDFS</a:t>
                      </a:r>
                    </a:p>
                  </a:txBody>
                  <a:tcPr marL="6279" marR="6279" marT="0" marB="0" vert="vert27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6E6"/>
                    </a:solidFill>
                  </a:tcPr>
                </a:tc>
                <a:tc>
                  <a:txBody>
                    <a:bodyPr/>
                    <a:lstStyle/>
                    <a:p>
                      <a:pPr rtl="0" fontAlgn="b"/>
                      <a:r>
                        <a:rPr lang="en-US" sz="1050">
                          <a:solidFill>
                            <a:srgbClr val="000000"/>
                          </a:solidFill>
                          <a:effectLst/>
                          <a:latin typeface="+mn-lt"/>
                        </a:rPr>
                        <a:t>HBase</a:t>
                      </a:r>
                    </a:p>
                  </a:txBody>
                  <a:tcPr marL="6279" marR="6279" marT="0" marB="0" vert="vert27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6E6"/>
                    </a:solidFill>
                  </a:tcPr>
                </a:tc>
                <a:tc>
                  <a:txBody>
                    <a:bodyPr/>
                    <a:lstStyle/>
                    <a:p>
                      <a:pPr rtl="0" fontAlgn="b"/>
                      <a:r>
                        <a:rPr lang="en-US" sz="1050">
                          <a:solidFill>
                            <a:srgbClr val="000000"/>
                          </a:solidFill>
                          <a:effectLst/>
                          <a:latin typeface="+mn-lt"/>
                        </a:rPr>
                        <a:t>Mysql</a:t>
                      </a:r>
                    </a:p>
                  </a:txBody>
                  <a:tcPr marL="6279" marR="6279" marT="0" marB="0" vert="vert27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6E6"/>
                    </a:solidFill>
                  </a:tcPr>
                </a:tc>
                <a:tc>
                  <a:txBody>
                    <a:bodyPr/>
                    <a:lstStyle/>
                    <a:p>
                      <a:pPr rtl="0" fontAlgn="b"/>
                      <a:r>
                        <a:rPr lang="en-US" sz="1050">
                          <a:solidFill>
                            <a:srgbClr val="000000"/>
                          </a:solidFill>
                          <a:effectLst/>
                          <a:latin typeface="+mn-lt"/>
                        </a:rPr>
                        <a:t>MongoDB</a:t>
                      </a:r>
                    </a:p>
                  </a:txBody>
                  <a:tcPr marL="6279" marR="6279" marT="0" marB="0" vert="vert27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6E6"/>
                    </a:solidFill>
                  </a:tcPr>
                </a:tc>
                <a:tc>
                  <a:txBody>
                    <a:bodyPr/>
                    <a:lstStyle/>
                    <a:p>
                      <a:pPr rtl="0" fontAlgn="b"/>
                      <a:r>
                        <a:rPr lang="en-US" sz="1050">
                          <a:solidFill>
                            <a:srgbClr val="000000"/>
                          </a:solidFill>
                          <a:effectLst/>
                          <a:latin typeface="+mn-lt"/>
                        </a:rPr>
                        <a:t>RethinkDB</a:t>
                      </a:r>
                    </a:p>
                  </a:txBody>
                  <a:tcPr marL="6279" marR="6279" marT="0" marB="0" vert="vert27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6E6"/>
                    </a:solidFill>
                  </a:tcPr>
                </a:tc>
                <a:tc>
                  <a:txBody>
                    <a:bodyPr/>
                    <a:lstStyle/>
                    <a:p>
                      <a:pPr rtl="0" fontAlgn="b"/>
                      <a:r>
                        <a:rPr lang="en-US" sz="1050" dirty="0">
                          <a:solidFill>
                            <a:srgbClr val="000000"/>
                          </a:solidFill>
                          <a:effectLst/>
                          <a:latin typeface="+mn-lt"/>
                        </a:rPr>
                        <a:t>Mahout</a:t>
                      </a:r>
                    </a:p>
                  </a:txBody>
                  <a:tcPr marL="6279" marR="6279" marT="0" marB="0" vert="vert27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6E6"/>
                    </a:solidFill>
                  </a:tcPr>
                </a:tc>
                <a:tc>
                  <a:txBody>
                    <a:bodyPr/>
                    <a:lstStyle/>
                    <a:p>
                      <a:pPr rtl="0" fontAlgn="b"/>
                      <a:r>
                        <a:rPr lang="en-US" sz="1050" dirty="0">
                          <a:solidFill>
                            <a:srgbClr val="000000"/>
                          </a:solidFill>
                          <a:effectLst/>
                          <a:latin typeface="+mn-lt"/>
                        </a:rPr>
                        <a:t>D3, Tableau</a:t>
                      </a:r>
                    </a:p>
                  </a:txBody>
                  <a:tcPr marL="6279" marR="6279" marT="0" marB="0" vert="vert27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6E6"/>
                    </a:solidFill>
                  </a:tcPr>
                </a:tc>
                <a:tc>
                  <a:txBody>
                    <a:bodyPr/>
                    <a:lstStyle/>
                    <a:p>
                      <a:pPr rtl="0" fontAlgn="b"/>
                      <a:r>
                        <a:rPr lang="en-US" sz="1050">
                          <a:solidFill>
                            <a:srgbClr val="000000"/>
                          </a:solidFill>
                          <a:effectLst/>
                          <a:latin typeface="+mn-lt"/>
                        </a:rPr>
                        <a:t>nltk</a:t>
                      </a:r>
                    </a:p>
                  </a:txBody>
                  <a:tcPr marL="6279" marR="6279" marT="0" marB="0" vert="vert27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6E6"/>
                    </a:solidFill>
                  </a:tcPr>
                </a:tc>
                <a:tc>
                  <a:txBody>
                    <a:bodyPr/>
                    <a:lstStyle/>
                    <a:p>
                      <a:pPr rtl="0" fontAlgn="b"/>
                      <a:r>
                        <a:rPr lang="en-US" sz="1050">
                          <a:solidFill>
                            <a:srgbClr val="000000"/>
                          </a:solidFill>
                          <a:effectLst/>
                          <a:latin typeface="+mn-lt"/>
                        </a:rPr>
                        <a:t>MLlib</a:t>
                      </a:r>
                    </a:p>
                  </a:txBody>
                  <a:tcPr marL="6279" marR="6279" marT="0" marB="0" vert="vert27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6E6"/>
                    </a:solidFill>
                  </a:tcPr>
                </a:tc>
                <a:tc>
                  <a:txBody>
                    <a:bodyPr/>
                    <a:lstStyle/>
                    <a:p>
                      <a:pPr rtl="0" fontAlgn="b"/>
                      <a:r>
                        <a:rPr lang="en-US" sz="1050">
                          <a:solidFill>
                            <a:srgbClr val="000000"/>
                          </a:solidFill>
                          <a:effectLst/>
                          <a:latin typeface="+mn-lt"/>
                        </a:rPr>
                        <a:t>Lucene/Solr</a:t>
                      </a:r>
                    </a:p>
                  </a:txBody>
                  <a:tcPr marL="6279" marR="6279" marT="0" marB="0" vert="vert27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6E6"/>
                    </a:solidFill>
                  </a:tcPr>
                </a:tc>
                <a:tc>
                  <a:txBody>
                    <a:bodyPr/>
                    <a:lstStyle/>
                    <a:p>
                      <a:pPr rtl="0" fontAlgn="b"/>
                      <a:r>
                        <a:rPr lang="en-US" sz="1050" dirty="0">
                          <a:solidFill>
                            <a:srgbClr val="000000"/>
                          </a:solidFill>
                          <a:effectLst/>
                          <a:latin typeface="+mn-lt"/>
                        </a:rPr>
                        <a:t>OpenCV</a:t>
                      </a:r>
                    </a:p>
                  </a:txBody>
                  <a:tcPr marL="6279" marR="6279" marT="0" marB="0" vert="vert27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6E6"/>
                    </a:solidFill>
                  </a:tcPr>
                </a:tc>
                <a:tc>
                  <a:txBody>
                    <a:bodyPr/>
                    <a:lstStyle/>
                    <a:p>
                      <a:pPr rtl="0" fontAlgn="b"/>
                      <a:r>
                        <a:rPr lang="en-US" sz="1050">
                          <a:solidFill>
                            <a:srgbClr val="000000"/>
                          </a:solidFill>
                          <a:effectLst/>
                          <a:latin typeface="+mn-lt"/>
                        </a:rPr>
                        <a:t>Python</a:t>
                      </a:r>
                    </a:p>
                  </a:txBody>
                  <a:tcPr marL="6279" marR="6279" marT="0" marB="0" vert="vert27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6E6"/>
                    </a:solidFill>
                  </a:tcPr>
                </a:tc>
                <a:tc>
                  <a:txBody>
                    <a:bodyPr/>
                    <a:lstStyle/>
                    <a:p>
                      <a:pPr rtl="0" fontAlgn="b"/>
                      <a:r>
                        <a:rPr lang="en-US" sz="1050">
                          <a:solidFill>
                            <a:srgbClr val="000000"/>
                          </a:solidFill>
                          <a:effectLst/>
                          <a:latin typeface="+mn-lt"/>
                        </a:rPr>
                        <a:t>Java</a:t>
                      </a:r>
                    </a:p>
                  </a:txBody>
                  <a:tcPr marL="6279" marR="6279" marT="0" marB="0" vert="vert27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6E6"/>
                    </a:solidFill>
                  </a:tcPr>
                </a:tc>
                <a:tc>
                  <a:txBody>
                    <a:bodyPr/>
                    <a:lstStyle/>
                    <a:p>
                      <a:pPr rtl="0" fontAlgn="b"/>
                      <a:r>
                        <a:rPr lang="en-US" sz="1050">
                          <a:solidFill>
                            <a:srgbClr val="000000"/>
                          </a:solidFill>
                          <a:effectLst/>
                          <a:latin typeface="+mn-lt"/>
                        </a:rPr>
                        <a:t>maven</a:t>
                      </a:r>
                    </a:p>
                  </a:txBody>
                  <a:tcPr marL="6279" marR="6279" marT="0" marB="0" vert="vert27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6E6"/>
                    </a:solidFill>
                  </a:tcPr>
                </a:tc>
                <a:tc>
                  <a:txBody>
                    <a:bodyPr/>
                    <a:lstStyle/>
                    <a:p>
                      <a:pPr rtl="0" fontAlgn="b"/>
                      <a:r>
                        <a:rPr lang="en-US" sz="1050">
                          <a:solidFill>
                            <a:srgbClr val="000000"/>
                          </a:solidFill>
                          <a:effectLst/>
                          <a:latin typeface="+mn-lt"/>
                        </a:rPr>
                        <a:t>Ganglia</a:t>
                      </a:r>
                    </a:p>
                  </a:txBody>
                  <a:tcPr marL="6279" marR="6279" marT="0" marB="0" vert="vert27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6E6"/>
                    </a:solidFill>
                  </a:tcPr>
                </a:tc>
                <a:tc>
                  <a:txBody>
                    <a:bodyPr/>
                    <a:lstStyle/>
                    <a:p>
                      <a:pPr rtl="0" fontAlgn="b"/>
                      <a:r>
                        <a:rPr lang="en-US" sz="1050">
                          <a:solidFill>
                            <a:srgbClr val="000000"/>
                          </a:solidFill>
                          <a:effectLst/>
                          <a:latin typeface="+mn-lt"/>
                        </a:rPr>
                        <a:t>Nagios</a:t>
                      </a:r>
                    </a:p>
                  </a:txBody>
                  <a:tcPr marL="6279" marR="6279" marT="0" marB="0" vert="vert27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6E6"/>
                    </a:solidFill>
                  </a:tcPr>
                </a:tc>
                <a:tc>
                  <a:txBody>
                    <a:bodyPr/>
                    <a:lstStyle/>
                    <a:p>
                      <a:pPr rtl="0" fontAlgn="b"/>
                      <a:r>
                        <a:rPr lang="en-US" sz="1050" dirty="0">
                          <a:solidFill>
                            <a:srgbClr val="000000"/>
                          </a:solidFill>
                          <a:effectLst/>
                          <a:latin typeface="+mn-lt"/>
                        </a:rPr>
                        <a:t>spark </a:t>
                      </a:r>
                      <a:r>
                        <a:rPr lang="en-US" sz="1050" dirty="0" err="1">
                          <a:solidFill>
                            <a:srgbClr val="000000"/>
                          </a:solidFill>
                          <a:effectLst/>
                          <a:latin typeface="+mn-lt"/>
                        </a:rPr>
                        <a:t>supervisord</a:t>
                      </a:r>
                      <a:endParaRPr lang="en-US" sz="1050" dirty="0">
                        <a:solidFill>
                          <a:srgbClr val="000000"/>
                        </a:solidFill>
                        <a:effectLst/>
                        <a:latin typeface="+mn-lt"/>
                      </a:endParaRPr>
                    </a:p>
                  </a:txBody>
                  <a:tcPr marL="6279" marR="6279" marT="0" marB="0" vert="vert27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6E6"/>
                    </a:solidFill>
                  </a:tcPr>
                </a:tc>
                <a:tc>
                  <a:txBody>
                    <a:bodyPr/>
                    <a:lstStyle/>
                    <a:p>
                      <a:pPr rtl="0" fontAlgn="b"/>
                      <a:r>
                        <a:rPr lang="en-US" sz="1050" dirty="0">
                          <a:solidFill>
                            <a:srgbClr val="000000"/>
                          </a:solidFill>
                          <a:effectLst/>
                          <a:latin typeface="+mn-lt"/>
                        </a:rPr>
                        <a:t>zookeeper</a:t>
                      </a:r>
                    </a:p>
                  </a:txBody>
                  <a:tcPr marL="6279" marR="6279" marT="0" marB="0" vert="vert27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6E6"/>
                    </a:solidFill>
                  </a:tcPr>
                </a:tc>
                <a:tc>
                  <a:txBody>
                    <a:bodyPr/>
                    <a:lstStyle/>
                    <a:p>
                      <a:pPr rtl="0" fontAlgn="b"/>
                      <a:r>
                        <a:rPr lang="en-US" sz="1050" dirty="0" err="1">
                          <a:solidFill>
                            <a:srgbClr val="000000"/>
                          </a:solidFill>
                          <a:effectLst/>
                          <a:latin typeface="+mn-lt"/>
                        </a:rPr>
                        <a:t>AlchemyAPI</a:t>
                      </a:r>
                      <a:endParaRPr lang="en-US" sz="1050" dirty="0">
                        <a:solidFill>
                          <a:srgbClr val="000000"/>
                        </a:solidFill>
                        <a:effectLst/>
                        <a:latin typeface="+mn-lt"/>
                      </a:endParaRPr>
                    </a:p>
                  </a:txBody>
                  <a:tcPr marL="6279" marR="6279" marT="0" marB="0" vert="vert27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6E6"/>
                    </a:solidFill>
                  </a:tcPr>
                </a:tc>
                <a:tc>
                  <a:txBody>
                    <a:bodyPr/>
                    <a:lstStyle/>
                    <a:p>
                      <a:pPr rtl="0" fontAlgn="b"/>
                      <a:r>
                        <a:rPr lang="en-US" sz="1050" dirty="0">
                          <a:solidFill>
                            <a:srgbClr val="000000"/>
                          </a:solidFill>
                          <a:effectLst/>
                          <a:latin typeface="+mn-lt"/>
                        </a:rPr>
                        <a:t>R</a:t>
                      </a:r>
                    </a:p>
                  </a:txBody>
                  <a:tcPr marL="6279" marR="6279" marT="0" marB="0" vert="vert27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6E6"/>
                    </a:solidFill>
                  </a:tcPr>
                </a:tc>
                <a:extLst>
                  <a:ext uri="{0D108BD9-81ED-4DB2-BD59-A6C34878D82A}">
                    <a16:rowId xmlns:a16="http://schemas.microsoft.com/office/drawing/2014/main" val="3480611803"/>
                  </a:ext>
                </a:extLst>
              </a:tr>
              <a:tr h="557365">
                <a:tc>
                  <a:txBody>
                    <a:bodyPr/>
                    <a:lstStyle/>
                    <a:p>
                      <a:pPr algn="ctr" rtl="0" fontAlgn="b"/>
                      <a:r>
                        <a:rPr lang="en-US" sz="1050" dirty="0">
                          <a:solidFill>
                            <a:srgbClr val="000000"/>
                          </a:solidFill>
                          <a:effectLst/>
                          <a:latin typeface="+mn-lt"/>
                        </a:rPr>
                        <a:t>1</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50" dirty="0">
                          <a:solidFill>
                            <a:srgbClr val="000000"/>
                          </a:solidFill>
                          <a:effectLst/>
                          <a:latin typeface="+mn-lt"/>
                        </a:rPr>
                        <a:t>NIST Fingerprint Matching</a:t>
                      </a:r>
                    </a:p>
                  </a:txBody>
                  <a:tcPr marL="6279" marR="627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dirty="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dirty="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dirty="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dirty="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dirty="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dirty="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dirty="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dirty="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dirty="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dirty="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567548954"/>
                  </a:ext>
                </a:extLst>
              </a:tr>
              <a:tr h="557365">
                <a:tc>
                  <a:txBody>
                    <a:bodyPr/>
                    <a:lstStyle/>
                    <a:p>
                      <a:pPr algn="ctr" rtl="0" fontAlgn="b"/>
                      <a:r>
                        <a:rPr lang="en-US" sz="1050" dirty="0">
                          <a:solidFill>
                            <a:srgbClr val="000000"/>
                          </a:solidFill>
                          <a:effectLst/>
                          <a:latin typeface="+mn-lt"/>
                        </a:rPr>
                        <a:t>2</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50" dirty="0">
                          <a:solidFill>
                            <a:srgbClr val="000000"/>
                          </a:solidFill>
                          <a:effectLst/>
                          <a:latin typeface="+mn-lt"/>
                        </a:rPr>
                        <a:t>Human and Face Detection</a:t>
                      </a:r>
                    </a:p>
                  </a:txBody>
                  <a:tcPr marL="6279" marR="627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dirty="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dirty="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dirty="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dirty="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dirty="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dirty="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solidFill>
                          <a:srgbClr val="000000"/>
                        </a:solidFill>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794433637"/>
                  </a:ext>
                </a:extLst>
              </a:tr>
              <a:tr h="371577">
                <a:tc>
                  <a:txBody>
                    <a:bodyPr/>
                    <a:lstStyle/>
                    <a:p>
                      <a:pPr algn="ctr" rtl="0" fontAlgn="b"/>
                      <a:r>
                        <a:rPr lang="en-US" sz="1050" dirty="0">
                          <a:solidFill>
                            <a:srgbClr val="000000"/>
                          </a:solidFill>
                          <a:effectLst/>
                          <a:latin typeface="+mn-lt"/>
                        </a:rPr>
                        <a:t>3</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50" dirty="0">
                          <a:solidFill>
                            <a:srgbClr val="000000"/>
                          </a:solidFill>
                          <a:effectLst/>
                          <a:latin typeface="+mn-lt"/>
                        </a:rPr>
                        <a:t>Twitter Analysis</a:t>
                      </a:r>
                    </a:p>
                  </a:txBody>
                  <a:tcPr marL="6279" marR="627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dirty="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dirty="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dirty="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841199886"/>
                  </a:ext>
                </a:extLst>
              </a:tr>
              <a:tr h="841707">
                <a:tc>
                  <a:txBody>
                    <a:bodyPr/>
                    <a:lstStyle/>
                    <a:p>
                      <a:pPr algn="ctr" rtl="0" fontAlgn="b"/>
                      <a:r>
                        <a:rPr lang="en-US" sz="1050" dirty="0">
                          <a:solidFill>
                            <a:srgbClr val="000000"/>
                          </a:solidFill>
                          <a:effectLst/>
                          <a:latin typeface="+mn-lt"/>
                        </a:rPr>
                        <a:t>4</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50" dirty="0">
                          <a:solidFill>
                            <a:srgbClr val="000000"/>
                          </a:solidFill>
                          <a:effectLst/>
                          <a:latin typeface="+mn-lt"/>
                        </a:rPr>
                        <a:t>Analytics for Healthcare Data/Health Informatics</a:t>
                      </a:r>
                    </a:p>
                  </a:txBody>
                  <a:tcPr marL="6279" marR="627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dirty="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dirty="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dirty="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dirty="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solidFill>
                          <a:srgbClr val="000000"/>
                        </a:solidFill>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639717774"/>
                  </a:ext>
                </a:extLst>
              </a:tr>
              <a:tr h="1114731">
                <a:tc>
                  <a:txBody>
                    <a:bodyPr/>
                    <a:lstStyle/>
                    <a:p>
                      <a:pPr algn="ctr" rtl="0" fontAlgn="b"/>
                      <a:r>
                        <a:rPr lang="en-US" sz="1050" dirty="0">
                          <a:solidFill>
                            <a:srgbClr val="000000"/>
                          </a:solidFill>
                          <a:effectLst/>
                          <a:latin typeface="+mn-lt"/>
                        </a:rPr>
                        <a:t>5</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50" dirty="0">
                          <a:solidFill>
                            <a:srgbClr val="000000"/>
                          </a:solidFill>
                          <a:effectLst/>
                          <a:latin typeface="+mn-lt"/>
                        </a:rPr>
                        <a:t>Spatial Big Data/Spatial Statistics/Geographic Information Systems</a:t>
                      </a:r>
                    </a:p>
                  </a:txBody>
                  <a:tcPr marL="6279" marR="627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dirty="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dirty="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dirty="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dirty="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35741984"/>
                  </a:ext>
                </a:extLst>
              </a:tr>
              <a:tr h="743154">
                <a:tc>
                  <a:txBody>
                    <a:bodyPr/>
                    <a:lstStyle/>
                    <a:p>
                      <a:pPr algn="ctr" rtl="0" fontAlgn="b"/>
                      <a:r>
                        <a:rPr lang="en-US" sz="1050" dirty="0">
                          <a:solidFill>
                            <a:srgbClr val="000000"/>
                          </a:solidFill>
                          <a:effectLst/>
                          <a:latin typeface="+mn-lt"/>
                        </a:rPr>
                        <a:t>6</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50" dirty="0">
                          <a:solidFill>
                            <a:srgbClr val="000000"/>
                          </a:solidFill>
                          <a:effectLst/>
                          <a:latin typeface="+mn-lt"/>
                        </a:rPr>
                        <a:t>Data Warehousing and Data Mining</a:t>
                      </a:r>
                    </a:p>
                  </a:txBody>
                  <a:tcPr marL="6279" marR="627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dirty="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dirty="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dirty="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dirty="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dirty="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dirty="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dirty="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dirty="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dirty="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dirty="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dirty="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dirty="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dirty="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dirty="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050" dirty="0">
                          <a:solidFill>
                            <a:srgbClr val="000000"/>
                          </a:solidFill>
                          <a:effectLst/>
                          <a:latin typeface="+mn-lt"/>
                        </a:rPr>
                        <a:t>x</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dirty="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endParaRPr lang="en-US" sz="1050" dirty="0">
                        <a:effectLst/>
                        <a:latin typeface="+mn-lt"/>
                      </a:endParaRP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622142303"/>
                  </a:ext>
                </a:extLst>
              </a:tr>
              <a:tr h="185788">
                <a:tc gridSpan="2">
                  <a:txBody>
                    <a:bodyPr/>
                    <a:lstStyle/>
                    <a:p>
                      <a:pPr algn="ctr" rtl="0" fontAlgn="b"/>
                      <a:r>
                        <a:rPr lang="en-US" sz="1050" dirty="0">
                          <a:solidFill>
                            <a:srgbClr val="000000"/>
                          </a:solidFill>
                          <a:effectLst/>
                          <a:latin typeface="+mn-lt"/>
                        </a:rPr>
                        <a:t>count</a:t>
                      </a:r>
                    </a:p>
                  </a:txBody>
                  <a:tcPr marL="6279" marR="6279"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b"/>
                      <a:r>
                        <a:rPr lang="en-US" sz="1050">
                          <a:solidFill>
                            <a:srgbClr val="000000"/>
                          </a:solidFill>
                          <a:effectLst/>
                          <a:latin typeface="+mn-lt"/>
                        </a:rPr>
                        <a:t>4</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98789"/>
                    </a:solidFill>
                  </a:tcPr>
                </a:tc>
                <a:tc>
                  <a:txBody>
                    <a:bodyPr/>
                    <a:lstStyle/>
                    <a:p>
                      <a:pPr algn="ctr" rtl="0" fontAlgn="b"/>
                      <a:r>
                        <a:rPr lang="en-US" sz="1050">
                          <a:solidFill>
                            <a:srgbClr val="000000"/>
                          </a:solidFill>
                          <a:effectLst/>
                          <a:latin typeface="+mn-lt"/>
                        </a:rPr>
                        <a:t>1</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DFE2"/>
                    </a:solidFill>
                  </a:tcPr>
                </a:tc>
                <a:tc>
                  <a:txBody>
                    <a:bodyPr/>
                    <a:lstStyle/>
                    <a:p>
                      <a:pPr algn="ctr" rtl="0" fontAlgn="b"/>
                      <a:r>
                        <a:rPr lang="en-US" sz="1050">
                          <a:solidFill>
                            <a:srgbClr val="000000"/>
                          </a:solidFill>
                          <a:effectLst/>
                          <a:latin typeface="+mn-lt"/>
                        </a:rPr>
                        <a:t>5</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8696B"/>
                    </a:solidFill>
                  </a:tcPr>
                </a:tc>
                <a:tc>
                  <a:txBody>
                    <a:bodyPr/>
                    <a:lstStyle/>
                    <a:p>
                      <a:pPr algn="ctr" rtl="0" fontAlgn="b"/>
                      <a:r>
                        <a:rPr lang="en-US" sz="1050">
                          <a:solidFill>
                            <a:srgbClr val="000000"/>
                          </a:solidFill>
                          <a:effectLst/>
                          <a:latin typeface="+mn-lt"/>
                        </a:rPr>
                        <a:t>1</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DFE2"/>
                    </a:solidFill>
                  </a:tcPr>
                </a:tc>
                <a:tc>
                  <a:txBody>
                    <a:bodyPr/>
                    <a:lstStyle/>
                    <a:p>
                      <a:pPr algn="ctr" rtl="0" fontAlgn="b"/>
                      <a:r>
                        <a:rPr lang="en-US" sz="1050">
                          <a:solidFill>
                            <a:srgbClr val="000000"/>
                          </a:solidFill>
                          <a:effectLst/>
                          <a:latin typeface="+mn-lt"/>
                        </a:rPr>
                        <a:t>1</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DFE2"/>
                    </a:solidFill>
                  </a:tcPr>
                </a:tc>
                <a:tc>
                  <a:txBody>
                    <a:bodyPr/>
                    <a:lstStyle/>
                    <a:p>
                      <a:pPr algn="ctr" rtl="0" fontAlgn="b"/>
                      <a:r>
                        <a:rPr lang="en-US" sz="1050">
                          <a:solidFill>
                            <a:srgbClr val="000000"/>
                          </a:solidFill>
                          <a:effectLst/>
                          <a:latin typeface="+mn-lt"/>
                        </a:rPr>
                        <a:t>2</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BC2C4"/>
                    </a:solidFill>
                  </a:tcPr>
                </a:tc>
                <a:tc>
                  <a:txBody>
                    <a:bodyPr/>
                    <a:lstStyle/>
                    <a:p>
                      <a:pPr algn="ctr" rtl="0" fontAlgn="b"/>
                      <a:r>
                        <a:rPr lang="en-US" sz="1050">
                          <a:solidFill>
                            <a:srgbClr val="000000"/>
                          </a:solidFill>
                          <a:effectLst/>
                          <a:latin typeface="+mn-lt"/>
                        </a:rPr>
                        <a:t>1</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DFE2"/>
                    </a:solidFill>
                  </a:tcPr>
                </a:tc>
                <a:tc>
                  <a:txBody>
                    <a:bodyPr/>
                    <a:lstStyle/>
                    <a:p>
                      <a:pPr algn="ctr" rtl="0" fontAlgn="b"/>
                      <a:r>
                        <a:rPr lang="en-US" sz="1050">
                          <a:solidFill>
                            <a:srgbClr val="000000"/>
                          </a:solidFill>
                          <a:effectLst/>
                          <a:latin typeface="+mn-lt"/>
                        </a:rPr>
                        <a:t>0</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FCFF"/>
                    </a:solidFill>
                  </a:tcPr>
                </a:tc>
                <a:tc>
                  <a:txBody>
                    <a:bodyPr/>
                    <a:lstStyle/>
                    <a:p>
                      <a:pPr algn="ctr" rtl="0" fontAlgn="b"/>
                      <a:r>
                        <a:rPr lang="en-US" sz="1050">
                          <a:solidFill>
                            <a:srgbClr val="000000"/>
                          </a:solidFill>
                          <a:effectLst/>
                          <a:latin typeface="+mn-lt"/>
                        </a:rPr>
                        <a:t>4</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98789"/>
                    </a:solidFill>
                  </a:tcPr>
                </a:tc>
                <a:tc>
                  <a:txBody>
                    <a:bodyPr/>
                    <a:lstStyle/>
                    <a:p>
                      <a:pPr algn="ctr" rtl="0" fontAlgn="b"/>
                      <a:r>
                        <a:rPr lang="en-US" sz="1050">
                          <a:solidFill>
                            <a:srgbClr val="000000"/>
                          </a:solidFill>
                          <a:effectLst/>
                          <a:latin typeface="+mn-lt"/>
                        </a:rPr>
                        <a:t>1</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DFE2"/>
                    </a:solidFill>
                  </a:tcPr>
                </a:tc>
                <a:tc>
                  <a:txBody>
                    <a:bodyPr/>
                    <a:lstStyle/>
                    <a:p>
                      <a:pPr algn="ctr" rtl="0" fontAlgn="b"/>
                      <a:r>
                        <a:rPr lang="en-US" sz="1050">
                          <a:solidFill>
                            <a:srgbClr val="000000"/>
                          </a:solidFill>
                          <a:effectLst/>
                          <a:latin typeface="+mn-lt"/>
                        </a:rPr>
                        <a:t>2</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BC2C4"/>
                    </a:solidFill>
                  </a:tcPr>
                </a:tc>
                <a:tc>
                  <a:txBody>
                    <a:bodyPr/>
                    <a:lstStyle/>
                    <a:p>
                      <a:pPr algn="ctr" rtl="0" fontAlgn="b"/>
                      <a:r>
                        <a:rPr lang="en-US" sz="1050">
                          <a:solidFill>
                            <a:srgbClr val="000000"/>
                          </a:solidFill>
                          <a:effectLst/>
                          <a:latin typeface="+mn-lt"/>
                        </a:rPr>
                        <a:t>0</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FCFF"/>
                    </a:solidFill>
                  </a:tcPr>
                </a:tc>
                <a:tc>
                  <a:txBody>
                    <a:bodyPr/>
                    <a:lstStyle/>
                    <a:p>
                      <a:pPr algn="ctr" rtl="0" fontAlgn="b"/>
                      <a:r>
                        <a:rPr lang="en-US" sz="1050">
                          <a:solidFill>
                            <a:srgbClr val="000000"/>
                          </a:solidFill>
                          <a:effectLst/>
                          <a:latin typeface="+mn-lt"/>
                        </a:rPr>
                        <a:t>3</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AA4A7"/>
                    </a:solidFill>
                  </a:tcPr>
                </a:tc>
                <a:tc>
                  <a:txBody>
                    <a:bodyPr/>
                    <a:lstStyle/>
                    <a:p>
                      <a:pPr algn="ctr" rtl="0" fontAlgn="b"/>
                      <a:r>
                        <a:rPr lang="en-US" sz="1050">
                          <a:solidFill>
                            <a:srgbClr val="000000"/>
                          </a:solidFill>
                          <a:effectLst/>
                          <a:latin typeface="+mn-lt"/>
                        </a:rPr>
                        <a:t>4</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98789"/>
                    </a:solidFill>
                  </a:tcPr>
                </a:tc>
                <a:tc>
                  <a:txBody>
                    <a:bodyPr/>
                    <a:lstStyle/>
                    <a:p>
                      <a:pPr algn="ctr" rtl="0" fontAlgn="b"/>
                      <a:r>
                        <a:rPr lang="en-US" sz="1050">
                          <a:solidFill>
                            <a:srgbClr val="000000"/>
                          </a:solidFill>
                          <a:effectLst/>
                          <a:latin typeface="+mn-lt"/>
                        </a:rPr>
                        <a:t>1</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DFE2"/>
                    </a:solidFill>
                  </a:tcPr>
                </a:tc>
                <a:tc>
                  <a:txBody>
                    <a:bodyPr/>
                    <a:lstStyle/>
                    <a:p>
                      <a:pPr algn="ctr" rtl="0" fontAlgn="b"/>
                      <a:r>
                        <a:rPr lang="en-US" sz="1050">
                          <a:solidFill>
                            <a:srgbClr val="000000"/>
                          </a:solidFill>
                          <a:effectLst/>
                          <a:latin typeface="+mn-lt"/>
                        </a:rPr>
                        <a:t>3</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AA4A7"/>
                    </a:solidFill>
                  </a:tcPr>
                </a:tc>
                <a:tc>
                  <a:txBody>
                    <a:bodyPr/>
                    <a:lstStyle/>
                    <a:p>
                      <a:pPr algn="ctr" rtl="0" fontAlgn="b"/>
                      <a:r>
                        <a:rPr lang="en-US" sz="1050">
                          <a:solidFill>
                            <a:srgbClr val="000000"/>
                          </a:solidFill>
                          <a:effectLst/>
                          <a:latin typeface="+mn-lt"/>
                        </a:rPr>
                        <a:t>2</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BC2C4"/>
                    </a:solidFill>
                  </a:tcPr>
                </a:tc>
                <a:tc>
                  <a:txBody>
                    <a:bodyPr/>
                    <a:lstStyle/>
                    <a:p>
                      <a:pPr algn="ctr" rtl="0" fontAlgn="b"/>
                      <a:r>
                        <a:rPr lang="en-US" sz="1050">
                          <a:solidFill>
                            <a:srgbClr val="000000"/>
                          </a:solidFill>
                          <a:effectLst/>
                          <a:latin typeface="+mn-lt"/>
                        </a:rPr>
                        <a:t>1</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DFE2"/>
                    </a:solidFill>
                  </a:tcPr>
                </a:tc>
                <a:tc>
                  <a:txBody>
                    <a:bodyPr/>
                    <a:lstStyle/>
                    <a:p>
                      <a:pPr algn="ctr" rtl="0" fontAlgn="b"/>
                      <a:r>
                        <a:rPr lang="en-US" sz="1050">
                          <a:solidFill>
                            <a:srgbClr val="000000"/>
                          </a:solidFill>
                          <a:effectLst/>
                          <a:latin typeface="+mn-lt"/>
                        </a:rPr>
                        <a:t>2</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BC2C4"/>
                    </a:solidFill>
                  </a:tcPr>
                </a:tc>
                <a:tc>
                  <a:txBody>
                    <a:bodyPr/>
                    <a:lstStyle/>
                    <a:p>
                      <a:pPr algn="ctr" rtl="0" fontAlgn="b"/>
                      <a:r>
                        <a:rPr lang="en-US" sz="1050">
                          <a:solidFill>
                            <a:srgbClr val="000000"/>
                          </a:solidFill>
                          <a:effectLst/>
                          <a:latin typeface="+mn-lt"/>
                        </a:rPr>
                        <a:t>5</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8696B"/>
                    </a:solidFill>
                  </a:tcPr>
                </a:tc>
                <a:tc>
                  <a:txBody>
                    <a:bodyPr/>
                    <a:lstStyle/>
                    <a:p>
                      <a:pPr algn="ctr" rtl="0" fontAlgn="b"/>
                      <a:r>
                        <a:rPr lang="en-US" sz="1050">
                          <a:solidFill>
                            <a:srgbClr val="000000"/>
                          </a:solidFill>
                          <a:effectLst/>
                          <a:latin typeface="+mn-lt"/>
                        </a:rPr>
                        <a:t>2</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BC2C4"/>
                    </a:solidFill>
                  </a:tcPr>
                </a:tc>
                <a:tc>
                  <a:txBody>
                    <a:bodyPr/>
                    <a:lstStyle/>
                    <a:p>
                      <a:pPr algn="ctr" rtl="0" fontAlgn="b"/>
                      <a:r>
                        <a:rPr lang="en-US" sz="1050">
                          <a:solidFill>
                            <a:srgbClr val="000000"/>
                          </a:solidFill>
                          <a:effectLst/>
                          <a:latin typeface="+mn-lt"/>
                        </a:rPr>
                        <a:t>3</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AA4A7"/>
                    </a:solidFill>
                  </a:tcPr>
                </a:tc>
                <a:tc>
                  <a:txBody>
                    <a:bodyPr/>
                    <a:lstStyle/>
                    <a:p>
                      <a:pPr algn="ctr" rtl="0" fontAlgn="b"/>
                      <a:r>
                        <a:rPr lang="en-US" sz="1050" dirty="0">
                          <a:solidFill>
                            <a:srgbClr val="000000"/>
                          </a:solidFill>
                          <a:effectLst/>
                          <a:latin typeface="+mn-lt"/>
                        </a:rPr>
                        <a:t>1</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DFE2"/>
                    </a:solidFill>
                  </a:tcPr>
                </a:tc>
                <a:tc>
                  <a:txBody>
                    <a:bodyPr/>
                    <a:lstStyle/>
                    <a:p>
                      <a:pPr algn="ctr" rtl="0" fontAlgn="b"/>
                      <a:r>
                        <a:rPr lang="en-US" sz="1050" dirty="0">
                          <a:solidFill>
                            <a:srgbClr val="000000"/>
                          </a:solidFill>
                          <a:effectLst/>
                          <a:latin typeface="+mn-lt"/>
                        </a:rPr>
                        <a:t>1</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DFE2"/>
                    </a:solidFill>
                  </a:tcPr>
                </a:tc>
                <a:tc>
                  <a:txBody>
                    <a:bodyPr/>
                    <a:lstStyle/>
                    <a:p>
                      <a:pPr algn="ctr" rtl="0" fontAlgn="b"/>
                      <a:r>
                        <a:rPr lang="en-US" sz="1050" dirty="0">
                          <a:solidFill>
                            <a:srgbClr val="000000"/>
                          </a:solidFill>
                          <a:effectLst/>
                          <a:latin typeface="+mn-lt"/>
                        </a:rPr>
                        <a:t>5</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8696B"/>
                    </a:solidFill>
                  </a:tcPr>
                </a:tc>
                <a:tc>
                  <a:txBody>
                    <a:bodyPr/>
                    <a:lstStyle/>
                    <a:p>
                      <a:pPr algn="ctr" rtl="0" fontAlgn="b"/>
                      <a:r>
                        <a:rPr lang="en-US" sz="1050" dirty="0">
                          <a:solidFill>
                            <a:srgbClr val="000000"/>
                          </a:solidFill>
                          <a:effectLst/>
                          <a:latin typeface="+mn-lt"/>
                        </a:rPr>
                        <a:t>1</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DFE2"/>
                    </a:solidFill>
                  </a:tcPr>
                </a:tc>
                <a:tc>
                  <a:txBody>
                    <a:bodyPr/>
                    <a:lstStyle/>
                    <a:p>
                      <a:pPr algn="ctr" rtl="0" fontAlgn="b"/>
                      <a:r>
                        <a:rPr lang="en-US" sz="1050" dirty="0">
                          <a:solidFill>
                            <a:srgbClr val="000000"/>
                          </a:solidFill>
                          <a:effectLst/>
                          <a:latin typeface="+mn-lt"/>
                        </a:rPr>
                        <a:t>1</a:t>
                      </a:r>
                    </a:p>
                  </a:txBody>
                  <a:tcPr marL="6279" marR="6279"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DFE2"/>
                    </a:solidFill>
                  </a:tcPr>
                </a:tc>
                <a:extLst>
                  <a:ext uri="{0D108BD9-81ED-4DB2-BD59-A6C34878D82A}">
                    <a16:rowId xmlns:a16="http://schemas.microsoft.com/office/drawing/2014/main" val="3659899721"/>
                  </a:ext>
                </a:extLst>
              </a:tr>
            </a:tbl>
          </a:graphicData>
        </a:graphic>
      </p:graphicFrame>
    </p:spTree>
    <p:extLst>
      <p:ext uri="{BB962C8B-B14F-4D97-AF65-F5344CB8AC3E}">
        <p14:creationId xmlns:p14="http://schemas.microsoft.com/office/powerpoint/2010/main" val="127335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B85148-DB98-4269-ACE6-2DF49F9918C9}" type="slidenum">
              <a:rPr lang="en-US" smtClean="0">
                <a:solidFill>
                  <a:prstClr val="black"/>
                </a:solidFill>
              </a:rPr>
              <a:pPr/>
              <a:t>11</a:t>
            </a:fld>
            <a:endParaRPr lang="en-US" dirty="0">
              <a:solidFill>
                <a:prstClr val="black"/>
              </a:solidFill>
            </a:endParaRPr>
          </a:p>
        </p:txBody>
      </p:sp>
      <p:sp>
        <p:nvSpPr>
          <p:cNvPr id="3" name="Content Placeholder 2"/>
          <p:cNvSpPr>
            <a:spLocks noGrp="1"/>
          </p:cNvSpPr>
          <p:nvPr>
            <p:ph idx="1"/>
          </p:nvPr>
        </p:nvSpPr>
        <p:spPr>
          <a:xfrm>
            <a:off x="0" y="609600"/>
            <a:ext cx="9067800" cy="5173212"/>
          </a:xfrm>
        </p:spPr>
        <p:txBody>
          <a:bodyPr/>
          <a:lstStyle/>
          <a:p>
            <a:r>
              <a:rPr lang="en-US" sz="1900" dirty="0"/>
              <a:t>Can </a:t>
            </a:r>
            <a:r>
              <a:rPr lang="en-US" sz="1900" b="1" dirty="0"/>
              <a:t>classify applications </a:t>
            </a:r>
            <a:r>
              <a:rPr lang="en-US" sz="1900" dirty="0"/>
              <a:t>from a uniform point of view and understand similarities and differences between simulation and data intensive applications</a:t>
            </a:r>
          </a:p>
          <a:p>
            <a:r>
              <a:rPr lang="en-US" sz="1900" dirty="0"/>
              <a:t>Can paral</a:t>
            </a:r>
            <a:r>
              <a:rPr lang="en-US" sz="1900" b="1" dirty="0"/>
              <a:t>lelize with high efficiency </a:t>
            </a:r>
            <a:r>
              <a:rPr lang="en-US" sz="1900" dirty="0"/>
              <a:t>all data analytics remember “Parallel Computing Works” (on all large problems)</a:t>
            </a:r>
          </a:p>
          <a:p>
            <a:r>
              <a:rPr lang="en-US" sz="1900" dirty="0"/>
              <a:t>In spite of many arguments, </a:t>
            </a:r>
            <a:r>
              <a:rPr lang="en-US" sz="1900" b="1" dirty="0"/>
              <a:t>Big data technology </a:t>
            </a:r>
            <a:r>
              <a:rPr lang="en-US" sz="1900" dirty="0"/>
              <a:t>like Spark, Flink, Hadoop, Storm, Heron are </a:t>
            </a:r>
            <a:r>
              <a:rPr lang="en-US" sz="1900" b="1" dirty="0"/>
              <a:t>not designed to support parallel computing </a:t>
            </a:r>
            <a:r>
              <a:rPr lang="en-US" sz="1900" dirty="0"/>
              <a:t>well and tend to get poor performance on those jobs needing tight task synchronization and/or use high performance hardware</a:t>
            </a:r>
          </a:p>
          <a:p>
            <a:pPr lvl="1"/>
            <a:r>
              <a:rPr lang="en-US" sz="1900" dirty="0"/>
              <a:t>They are nearer grid computing!</a:t>
            </a:r>
          </a:p>
          <a:p>
            <a:pPr lvl="1"/>
            <a:r>
              <a:rPr lang="en-US" sz="1900" b="1" dirty="0">
                <a:solidFill>
                  <a:srgbClr val="C00000"/>
                </a:solidFill>
              </a:rPr>
              <a:t>Huge success of unmodified Apache software says not so much classic parallel computing in commercial workloads; confirmed by success of clouds that typically have major overheads on parallel jobs</a:t>
            </a:r>
          </a:p>
          <a:p>
            <a:r>
              <a:rPr lang="en-US" sz="1900" dirty="0"/>
              <a:t>One can </a:t>
            </a:r>
            <a:r>
              <a:rPr lang="en-US" sz="1900" b="1" dirty="0"/>
              <a:t>add HPC and parallel computing to these Apache systems</a:t>
            </a:r>
            <a:r>
              <a:rPr lang="en-US" sz="1900" dirty="0"/>
              <a:t> at some cost in fault tolerance and ease of use</a:t>
            </a:r>
          </a:p>
          <a:p>
            <a:pPr lvl="1"/>
            <a:r>
              <a:rPr lang="en-US" sz="1900" b="1" dirty="0"/>
              <a:t>HPC-ABDS</a:t>
            </a:r>
            <a:r>
              <a:rPr lang="en-US" sz="1900" dirty="0"/>
              <a:t> is HPC Apache Big Data Stack Integration</a:t>
            </a:r>
          </a:p>
          <a:p>
            <a:pPr lvl="1"/>
            <a:r>
              <a:rPr lang="en-US" sz="1900" dirty="0"/>
              <a:t>Similarly can make Java run with performance similar to C.</a:t>
            </a:r>
          </a:p>
          <a:p>
            <a:r>
              <a:rPr lang="en-US" sz="1900" dirty="0"/>
              <a:t>Leads  to </a:t>
            </a:r>
            <a:r>
              <a:rPr lang="en-US" sz="1900" b="1" dirty="0"/>
              <a:t>HPC- Big Data Convergence</a:t>
            </a:r>
          </a:p>
          <a:p>
            <a:endParaRPr lang="en-US" sz="1900" dirty="0"/>
          </a:p>
        </p:txBody>
      </p:sp>
      <p:sp>
        <p:nvSpPr>
          <p:cNvPr id="4" name="Title 3"/>
          <p:cNvSpPr>
            <a:spLocks noGrp="1"/>
          </p:cNvSpPr>
          <p:nvPr>
            <p:ph type="title"/>
          </p:nvPr>
        </p:nvSpPr>
        <p:spPr/>
        <p:txBody>
          <a:bodyPr/>
          <a:lstStyle/>
          <a:p>
            <a:r>
              <a:rPr lang="en-US"/>
              <a:t>(IU) </a:t>
            </a:r>
            <a:r>
              <a:rPr lang="en-US" dirty="0"/>
              <a:t>Contributions</a:t>
            </a:r>
          </a:p>
        </p:txBody>
      </p:sp>
    </p:spTree>
    <p:extLst>
      <p:ext uri="{BB962C8B-B14F-4D97-AF65-F5344CB8AC3E}">
        <p14:creationId xmlns:p14="http://schemas.microsoft.com/office/powerpoint/2010/main" val="240184337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021"/>
            <a:ext cx="9144000" cy="740979"/>
          </a:xfrm>
        </p:spPr>
        <p:txBody>
          <a:bodyPr/>
          <a:lstStyle/>
          <a:p>
            <a:pPr algn="ctr"/>
            <a:r>
              <a:rPr lang="en-US" dirty="0"/>
              <a:t>Cloudmesh </a:t>
            </a:r>
            <a:r>
              <a:rPr lang="en-US" dirty="0" err="1"/>
              <a:t>HPCCloud</a:t>
            </a:r>
            <a:r>
              <a:rPr lang="en-US" dirty="0"/>
              <a:t> 2.0 DevOps Tool</a:t>
            </a:r>
          </a:p>
        </p:txBody>
      </p:sp>
      <p:sp>
        <p:nvSpPr>
          <p:cNvPr id="3" name="Content Placeholder 2"/>
          <p:cNvSpPr>
            <a:spLocks noGrp="1"/>
          </p:cNvSpPr>
          <p:nvPr>
            <p:ph idx="1"/>
          </p:nvPr>
        </p:nvSpPr>
        <p:spPr>
          <a:xfrm>
            <a:off x="0" y="609600"/>
            <a:ext cx="9144000" cy="5410200"/>
          </a:xfrm>
        </p:spPr>
        <p:txBody>
          <a:bodyPr>
            <a:noAutofit/>
          </a:bodyPr>
          <a:lstStyle/>
          <a:p>
            <a:pPr>
              <a:spcBef>
                <a:spcPts val="0"/>
              </a:spcBef>
            </a:pPr>
            <a:r>
              <a:rPr lang="en-US" sz="2100" b="1" dirty="0"/>
              <a:t>Model: </a:t>
            </a:r>
            <a:r>
              <a:rPr lang="en-US" sz="2100" dirty="0"/>
              <a:t>Define software configuration with tools like Ansible (Chef, Puppet); instantiate on a virtual cluster</a:t>
            </a:r>
          </a:p>
          <a:p>
            <a:pPr>
              <a:spcBef>
                <a:spcPts val="0"/>
              </a:spcBef>
            </a:pPr>
            <a:r>
              <a:rPr lang="en-US" sz="2100" b="1" dirty="0"/>
              <a:t>Save scripts not virtual machines </a:t>
            </a:r>
            <a:r>
              <a:rPr lang="en-US" sz="2100" dirty="0"/>
              <a:t>and let script build applications</a:t>
            </a:r>
          </a:p>
          <a:p>
            <a:pPr>
              <a:spcBef>
                <a:spcPts val="0"/>
              </a:spcBef>
            </a:pPr>
            <a:r>
              <a:rPr lang="en-US" sz="2100" b="1" dirty="0"/>
              <a:t>Cloudmesh</a:t>
            </a:r>
            <a:r>
              <a:rPr lang="en-US" sz="2100" dirty="0"/>
              <a:t> is an easy-to-use command line program/shell and portal to interface with heterogeneous infrastructures taking script as input</a:t>
            </a:r>
          </a:p>
          <a:p>
            <a:pPr lvl="1">
              <a:spcBef>
                <a:spcPts val="0"/>
              </a:spcBef>
            </a:pPr>
            <a:r>
              <a:rPr lang="en-US" sz="2100" dirty="0"/>
              <a:t>It first defines virtual cluster and then instantiates script on it</a:t>
            </a:r>
          </a:p>
          <a:p>
            <a:pPr lvl="1">
              <a:spcBef>
                <a:spcPts val="0"/>
              </a:spcBef>
            </a:pPr>
            <a:r>
              <a:rPr lang="en-US" sz="2100" dirty="0"/>
              <a:t>It has several common Ansible defined software built in</a:t>
            </a:r>
          </a:p>
          <a:p>
            <a:pPr>
              <a:spcBef>
                <a:spcPts val="0"/>
              </a:spcBef>
            </a:pPr>
            <a:r>
              <a:rPr lang="en-US" sz="2100" dirty="0"/>
              <a:t>Supports OpenStack, AWS, Azure, SDSC Comet, virtualbox, libcloud supported clouds as well as classic HPC and Docker infrastructures</a:t>
            </a:r>
          </a:p>
          <a:p>
            <a:pPr lvl="1">
              <a:spcBef>
                <a:spcPts val="0"/>
              </a:spcBef>
            </a:pPr>
            <a:r>
              <a:rPr lang="en-US" sz="2100" dirty="0"/>
              <a:t>Has an abstraction layer that makes it possible to integrate other IaaS frameworks</a:t>
            </a:r>
          </a:p>
          <a:p>
            <a:pPr>
              <a:spcBef>
                <a:spcPts val="0"/>
              </a:spcBef>
            </a:pPr>
            <a:r>
              <a:rPr lang="en-US" sz="2100" dirty="0"/>
              <a:t>Managing VMs across different IaaS providers is easier</a:t>
            </a:r>
          </a:p>
          <a:p>
            <a:pPr>
              <a:spcBef>
                <a:spcPts val="0"/>
              </a:spcBef>
            </a:pPr>
            <a:r>
              <a:rPr lang="en-US" sz="2100" dirty="0"/>
              <a:t>Demonstrated interaction with various cloud providers:</a:t>
            </a:r>
          </a:p>
          <a:p>
            <a:pPr lvl="1">
              <a:spcBef>
                <a:spcPts val="0"/>
              </a:spcBef>
            </a:pPr>
            <a:r>
              <a:rPr lang="en-US" sz="2100" dirty="0"/>
              <a:t>FutureSystems, Chameleon Cloud, Jetstream, </a:t>
            </a:r>
            <a:r>
              <a:rPr lang="en-US" sz="2100" dirty="0" err="1"/>
              <a:t>CloudLab</a:t>
            </a:r>
            <a:r>
              <a:rPr lang="en-US" sz="2100" dirty="0"/>
              <a:t>, </a:t>
            </a:r>
            <a:r>
              <a:rPr lang="en-US" sz="2100" dirty="0" err="1"/>
              <a:t>Cybera</a:t>
            </a:r>
            <a:r>
              <a:rPr lang="en-US" sz="2100" dirty="0"/>
              <a:t>, AWS, Azure, virtualbox</a:t>
            </a:r>
          </a:p>
          <a:p>
            <a:pPr>
              <a:spcBef>
                <a:spcPts val="0"/>
              </a:spcBef>
            </a:pPr>
            <a:r>
              <a:rPr lang="en-US" sz="2100" b="1" dirty="0"/>
              <a:t>Status: </a:t>
            </a:r>
            <a:r>
              <a:rPr lang="en-US" sz="2100" dirty="0"/>
              <a:t>AWS, and Azure, VirtualBox, Docker need improvements; we focus currently on SDSC Comet and NSF resources that use OpenStack</a:t>
            </a:r>
          </a:p>
        </p:txBody>
      </p:sp>
      <p:sp>
        <p:nvSpPr>
          <p:cNvPr id="5" name="TextBox 4"/>
          <p:cNvSpPr txBox="1"/>
          <p:nvPr/>
        </p:nvSpPr>
        <p:spPr>
          <a:xfrm>
            <a:off x="1524000" y="6198087"/>
            <a:ext cx="6710491" cy="461665"/>
          </a:xfrm>
          <a:prstGeom prst="rect">
            <a:avLst/>
          </a:prstGeom>
          <a:solidFill>
            <a:schemeClr val="tx1"/>
          </a:solidFill>
        </p:spPr>
        <p:txBody>
          <a:bodyPr wrap="none" rtlCol="0">
            <a:spAutoFit/>
          </a:bodyPr>
          <a:lstStyle/>
          <a:p>
            <a:r>
              <a:rPr lang="en-US" b="1" dirty="0">
                <a:solidFill>
                  <a:schemeClr val="tx2"/>
                </a:solidFill>
              </a:rPr>
              <a:t>Interoperability Layer to build </a:t>
            </a:r>
            <a:r>
              <a:rPr lang="en-US" b="1" dirty="0" err="1">
                <a:solidFill>
                  <a:schemeClr val="tx2"/>
                </a:solidFill>
              </a:rPr>
              <a:t>HPCCloud</a:t>
            </a:r>
            <a:r>
              <a:rPr lang="en-US" b="1" dirty="0">
                <a:solidFill>
                  <a:schemeClr val="tx2"/>
                </a:solidFill>
              </a:rPr>
              <a:t> 2.0 </a:t>
            </a:r>
          </a:p>
        </p:txBody>
      </p:sp>
    </p:spTree>
    <p:extLst>
      <p:ext uri="{BB962C8B-B14F-4D97-AF65-F5344CB8AC3E}">
        <p14:creationId xmlns:p14="http://schemas.microsoft.com/office/powerpoint/2010/main" val="37460949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3994" y="0"/>
            <a:ext cx="4339046" cy="793180"/>
          </a:xfrm>
        </p:spPr>
        <p:txBody>
          <a:bodyPr/>
          <a:lstStyle/>
          <a:p>
            <a:pPr algn="ctr"/>
            <a:r>
              <a:rPr lang="en-US" sz="2800" dirty="0"/>
              <a:t>Cloudmesh Architecture</a:t>
            </a:r>
          </a:p>
        </p:txBody>
      </p:sp>
      <p:sp>
        <p:nvSpPr>
          <p:cNvPr id="3" name="Content Placeholder 2"/>
          <p:cNvSpPr>
            <a:spLocks noGrp="1"/>
          </p:cNvSpPr>
          <p:nvPr>
            <p:ph idx="1"/>
          </p:nvPr>
        </p:nvSpPr>
        <p:spPr>
          <a:xfrm>
            <a:off x="0" y="3538083"/>
            <a:ext cx="9144000" cy="949325"/>
          </a:xfrm>
        </p:spPr>
        <p:txBody>
          <a:bodyPr/>
          <a:lstStyle/>
          <a:p>
            <a:r>
              <a:rPr lang="en-US" sz="1600" dirty="0"/>
              <a:t>We define a basic virtual cluster which is a set of instances with a common security context</a:t>
            </a:r>
          </a:p>
          <a:p>
            <a:r>
              <a:rPr lang="en-US" sz="1600" dirty="0"/>
              <a:t>We then add basic tools including languages Python Java etc.</a:t>
            </a:r>
          </a:p>
          <a:p>
            <a:r>
              <a:rPr lang="en-US" sz="1600" dirty="0"/>
              <a:t>Then add management tools such as Yarn, </a:t>
            </a:r>
            <a:r>
              <a:rPr lang="en-US" sz="1600" dirty="0" err="1"/>
              <a:t>Mesos</a:t>
            </a:r>
            <a:r>
              <a:rPr lang="en-US" sz="1600" dirty="0"/>
              <a:t>, Storm, </a:t>
            </a:r>
            <a:r>
              <a:rPr lang="en-US" sz="1600" dirty="0" err="1"/>
              <a:t>Slurm</a:t>
            </a:r>
            <a:r>
              <a:rPr lang="en-US" sz="1600" dirty="0"/>
              <a:t> </a:t>
            </a:r>
            <a:r>
              <a:rPr lang="en-US" sz="1600" dirty="0" err="1"/>
              <a:t>etc</a:t>
            </a:r>
            <a:r>
              <a:rPr lang="en-US" sz="1600" dirty="0"/>
              <a:t> …..</a:t>
            </a:r>
          </a:p>
          <a:p>
            <a:r>
              <a:rPr lang="en-US" sz="1600" dirty="0"/>
              <a:t>Then add roles for different HPC-ABDS PaaS subsystems such as Hbase, Spark</a:t>
            </a:r>
          </a:p>
          <a:p>
            <a:pPr lvl="1"/>
            <a:r>
              <a:rPr lang="en-US" sz="1600" dirty="0"/>
              <a:t>There will be dependencies e.g. Storm role uses Zookeeper</a:t>
            </a:r>
          </a:p>
          <a:p>
            <a:r>
              <a:rPr lang="en-US" sz="1600" dirty="0"/>
              <a:t>Any one project picks some of HPC-ABDS PaaS Ansible roles and adds &gt;=1 SaaS that are specific to their project and for example read project data and perform project analytics</a:t>
            </a:r>
          </a:p>
          <a:p>
            <a:r>
              <a:rPr lang="en-US" sz="1600" dirty="0"/>
              <a:t>E.g. there will be an OpenCV role used in Image processing applications</a:t>
            </a:r>
          </a:p>
        </p:txBody>
      </p:sp>
      <p:pic>
        <p:nvPicPr>
          <p:cNvPr id="6" name="Picture 5"/>
          <p:cNvPicPr>
            <a:picLocks noChangeAspect="1"/>
          </p:cNvPicPr>
          <p:nvPr/>
        </p:nvPicPr>
        <p:blipFill>
          <a:blip r:embed="rId2"/>
          <a:stretch>
            <a:fillRect/>
          </a:stretch>
        </p:blipFill>
        <p:spPr>
          <a:xfrm>
            <a:off x="5029200" y="715482"/>
            <a:ext cx="4019006" cy="2680295"/>
          </a:xfrm>
          <a:prstGeom prst="rect">
            <a:avLst/>
          </a:prstGeom>
        </p:spPr>
      </p:pic>
      <p:pic>
        <p:nvPicPr>
          <p:cNvPr id="7" name="Picture 6"/>
          <p:cNvPicPr>
            <a:picLocks noChangeAspect="1"/>
          </p:cNvPicPr>
          <p:nvPr/>
        </p:nvPicPr>
        <p:blipFill>
          <a:blip r:embed="rId3"/>
          <a:stretch>
            <a:fillRect/>
          </a:stretch>
        </p:blipFill>
        <p:spPr>
          <a:xfrm>
            <a:off x="1172391" y="52919"/>
            <a:ext cx="3429000" cy="3452428"/>
          </a:xfrm>
          <a:prstGeom prst="rect">
            <a:avLst/>
          </a:prstGeom>
        </p:spPr>
      </p:pic>
      <p:sp>
        <p:nvSpPr>
          <p:cNvPr id="8" name="TextBox 7"/>
          <p:cNvSpPr txBox="1"/>
          <p:nvPr/>
        </p:nvSpPr>
        <p:spPr>
          <a:xfrm flipH="1">
            <a:off x="102324" y="2646047"/>
            <a:ext cx="3002281" cy="830997"/>
          </a:xfrm>
          <a:prstGeom prst="rect">
            <a:avLst/>
          </a:prstGeom>
          <a:solidFill>
            <a:schemeClr val="tx2">
              <a:lumMod val="90000"/>
            </a:schemeClr>
          </a:solidFill>
        </p:spPr>
        <p:txBody>
          <a:bodyPr wrap="square" rtlCol="0">
            <a:spAutoFit/>
          </a:bodyPr>
          <a:lstStyle/>
          <a:p>
            <a:r>
              <a:rPr lang="en-US" dirty="0"/>
              <a:t>Software Engineering Process</a:t>
            </a:r>
          </a:p>
        </p:txBody>
      </p:sp>
    </p:spTree>
    <p:extLst>
      <p:ext uri="{BB962C8B-B14F-4D97-AF65-F5344CB8AC3E}">
        <p14:creationId xmlns:p14="http://schemas.microsoft.com/office/powerpoint/2010/main" val="13314137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endParaRPr lang="en-US"/>
          </a:p>
        </p:txBody>
      </p:sp>
      <p:grpSp>
        <p:nvGrpSpPr>
          <p:cNvPr id="2" name="Group 1"/>
          <p:cNvGrpSpPr/>
          <p:nvPr/>
        </p:nvGrpSpPr>
        <p:grpSpPr>
          <a:xfrm>
            <a:off x="6474" y="0"/>
            <a:ext cx="9137526" cy="6858000"/>
            <a:chOff x="31026" y="1"/>
            <a:chExt cx="9137526" cy="6858000"/>
          </a:xfrm>
        </p:grpSpPr>
        <p:pic>
          <p:nvPicPr>
            <p:cNvPr id="15" name="Picture 14"/>
            <p:cNvPicPr/>
            <p:nvPr/>
          </p:nvPicPr>
          <p:blipFill rotWithShape="1">
            <a:blip r:embed="rId2" cstate="print">
              <a:extLst>
                <a:ext uri="{28A0092B-C50C-407E-A947-70E740481C1C}">
                  <a14:useLocalDpi xmlns:a14="http://schemas.microsoft.com/office/drawing/2010/main" val="0"/>
                </a:ext>
              </a:extLst>
            </a:blip>
            <a:srcRect b="43133"/>
            <a:stretch/>
          </p:blipFill>
          <p:spPr>
            <a:xfrm>
              <a:off x="31026" y="1"/>
              <a:ext cx="9137526" cy="6858000"/>
            </a:xfrm>
            <a:prstGeom prst="rect">
              <a:avLst/>
            </a:prstGeom>
          </p:spPr>
        </p:pic>
        <p:pic>
          <p:nvPicPr>
            <p:cNvPr id="7" name="Picture 6"/>
            <p:cNvPicPr>
              <a:picLocks noChangeAspect="1"/>
            </p:cNvPicPr>
            <p:nvPr/>
          </p:nvPicPr>
          <p:blipFill>
            <a:blip r:embed="rId3"/>
            <a:stretch>
              <a:fillRect/>
            </a:stretch>
          </p:blipFill>
          <p:spPr>
            <a:xfrm>
              <a:off x="1019679" y="2155520"/>
              <a:ext cx="1027410" cy="489994"/>
            </a:xfrm>
            <a:prstGeom prst="rect">
              <a:avLst/>
            </a:prstGeom>
          </p:spPr>
        </p:pic>
        <p:pic>
          <p:nvPicPr>
            <p:cNvPr id="9" name="Picture 2" descr="https://lh3.googleusercontent.com/-QTh7oYlVSfs/AAAAAAAAAAI/AAAAAAAAAl8/PD6AyVW6Tqs/s0-c-k-no-ns/phot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346053"/>
              <a:ext cx="847726" cy="8477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51663" t="21984" r="36829" b="19773"/>
            <a:stretch/>
          </p:blipFill>
          <p:spPr>
            <a:xfrm>
              <a:off x="7829640" y="2160096"/>
              <a:ext cx="952500" cy="970836"/>
            </a:xfrm>
            <a:prstGeom prst="rect">
              <a:avLst/>
            </a:prstGeom>
          </p:spPr>
        </p:pic>
        <p:pic>
          <p:nvPicPr>
            <p:cNvPr id="8" name="Picture 4" descr="Stony Brook University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9120" y="5814847"/>
              <a:ext cx="1054710" cy="870555"/>
            </a:xfrm>
            <a:prstGeom prst="rect">
              <a:avLst/>
            </a:prstGeom>
            <a:solidFill>
              <a:schemeClr val="bg1"/>
            </a:solidFill>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62768" t="17564" r="19740" b="18436"/>
            <a:stretch/>
          </p:blipFill>
          <p:spPr>
            <a:xfrm>
              <a:off x="7878754" y="355213"/>
              <a:ext cx="1138054" cy="838566"/>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19500" t="18519" r="62088" b="21296"/>
            <a:stretch/>
          </p:blipFill>
          <p:spPr>
            <a:xfrm>
              <a:off x="7147486" y="5694802"/>
              <a:ext cx="1504841" cy="990600"/>
            </a:xfrm>
            <a:prstGeom prst="rect">
              <a:avLst/>
            </a:prstGeom>
          </p:spPr>
        </p:pic>
        <p:sp>
          <p:nvSpPr>
            <p:cNvPr id="13" name="TextBox 12"/>
            <p:cNvSpPr txBox="1"/>
            <p:nvPr/>
          </p:nvSpPr>
          <p:spPr>
            <a:xfrm>
              <a:off x="7047905" y="4980402"/>
              <a:ext cx="2088802" cy="646331"/>
            </a:xfrm>
            <a:prstGeom prst="rect">
              <a:avLst/>
            </a:prstGeom>
            <a:solidFill>
              <a:schemeClr val="tx1"/>
            </a:solidFill>
          </p:spPr>
          <p:txBody>
            <a:bodyPr wrap="square" rtlCol="0">
              <a:spAutoFit/>
            </a:bodyPr>
            <a:lstStyle/>
            <a:p>
              <a:r>
                <a:rPr lang="en-US" sz="1800" b="1" i="0" dirty="0">
                  <a:solidFill>
                    <a:schemeClr val="bg1"/>
                  </a:solidFill>
                </a:rPr>
                <a:t>Software: MIDAS</a:t>
              </a:r>
              <a:br>
                <a:rPr lang="en-US" sz="1800" b="1" i="0" dirty="0">
                  <a:solidFill>
                    <a:schemeClr val="bg1"/>
                  </a:solidFill>
                </a:rPr>
              </a:br>
              <a:r>
                <a:rPr lang="en-US" sz="1800" b="1" i="0" dirty="0">
                  <a:solidFill>
                    <a:schemeClr val="bg1"/>
                  </a:solidFill>
                </a:rPr>
                <a:t>HPC-ABDS</a:t>
              </a:r>
            </a:p>
          </p:txBody>
        </p:sp>
      </p:grpSp>
      <p:sp>
        <p:nvSpPr>
          <p:cNvPr id="3" name="Rectangle 2"/>
          <p:cNvSpPr/>
          <p:nvPr/>
        </p:nvSpPr>
        <p:spPr>
          <a:xfrm>
            <a:off x="6474" y="0"/>
            <a:ext cx="4032126" cy="994888"/>
          </a:xfrm>
          <a:prstGeom prst="rect">
            <a:avLst/>
          </a:prstGeom>
          <a:solidFill>
            <a:schemeClr val="bg1"/>
          </a:solidFill>
        </p:spPr>
        <p:txBody>
          <a:bodyPr wrap="square">
            <a:spAutoFit/>
          </a:bodyPr>
          <a:lstStyle/>
          <a:p>
            <a:pPr marL="0" marR="0">
              <a:lnSpc>
                <a:spcPct val="115000"/>
              </a:lnSpc>
              <a:spcBef>
                <a:spcPts val="1800"/>
              </a:spcBef>
              <a:spcAft>
                <a:spcPts val="600"/>
              </a:spcAft>
            </a:pPr>
            <a:r>
              <a:rPr lang="en-US" sz="1700" b="1" dirty="0">
                <a:latin typeface="Times New Roman" panose="02020603050405020304" pitchFamily="18" charset="0"/>
              </a:rPr>
              <a:t>NSF 1443054: CIF21 DIBBs: Middleware and High Performance Analytics Libraries for Scalable Data Science</a:t>
            </a:r>
            <a:endParaRPr lang="en-US" sz="1700" b="1" dirty="0"/>
          </a:p>
        </p:txBody>
      </p:sp>
      <p:sp>
        <p:nvSpPr>
          <p:cNvPr id="6" name="Rectangle 5"/>
          <p:cNvSpPr/>
          <p:nvPr/>
        </p:nvSpPr>
        <p:spPr>
          <a:xfrm>
            <a:off x="-11360" y="5673380"/>
            <a:ext cx="2525959" cy="1200329"/>
          </a:xfrm>
          <a:prstGeom prst="rect">
            <a:avLst/>
          </a:prstGeom>
          <a:solidFill>
            <a:schemeClr val="bg1"/>
          </a:solidFill>
        </p:spPr>
        <p:txBody>
          <a:bodyPr wrap="square">
            <a:spAutoFit/>
          </a:bodyPr>
          <a:lstStyle/>
          <a:p>
            <a:r>
              <a:rPr lang="en-US" dirty="0"/>
              <a:t>HPC Cloud</a:t>
            </a:r>
            <a:br>
              <a:rPr lang="en-US" dirty="0"/>
            </a:br>
            <a:r>
              <a:rPr lang="en-US" dirty="0"/>
              <a:t>Convergence</a:t>
            </a:r>
          </a:p>
          <a:p>
            <a:r>
              <a:rPr lang="en-US" dirty="0"/>
              <a:t>February 2017 II</a:t>
            </a:r>
          </a:p>
        </p:txBody>
      </p:sp>
      <p:sp>
        <p:nvSpPr>
          <p:cNvPr id="4" name="Slide Number Placeholder 3"/>
          <p:cNvSpPr>
            <a:spLocks noGrp="1"/>
          </p:cNvSpPr>
          <p:nvPr>
            <p:ph type="sldNum" sz="quarter" idx="4294967295"/>
          </p:nvPr>
        </p:nvSpPr>
        <p:spPr>
          <a:xfrm>
            <a:off x="6813160" y="6330042"/>
            <a:ext cx="656771" cy="293913"/>
          </a:xfrm>
        </p:spPr>
        <p:txBody>
          <a:bodyPr/>
          <a:lstStyle/>
          <a:p>
            <a:fld id="{C4B85148-DB98-4269-ACE6-2DF49F9918C9}" type="slidenum">
              <a:rPr lang="en-US" smtClean="0"/>
              <a:pPr/>
              <a:t>112</a:t>
            </a:fld>
            <a:endParaRPr lang="en-US" dirty="0"/>
          </a:p>
        </p:txBody>
      </p:sp>
    </p:spTree>
    <p:extLst>
      <p:ext uri="{BB962C8B-B14F-4D97-AF65-F5344CB8AC3E}">
        <p14:creationId xmlns:p14="http://schemas.microsoft.com/office/powerpoint/2010/main" val="245417575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01663" y="1223961"/>
            <a:ext cx="7886700" cy="1938337"/>
          </a:xfrm>
        </p:spPr>
        <p:txBody>
          <a:bodyPr/>
          <a:lstStyle/>
          <a:p>
            <a:r>
              <a:rPr lang="en-US" sz="5400" dirty="0"/>
              <a:t>Clouds, HPC Clouds</a:t>
            </a:r>
            <a:br>
              <a:rPr lang="en-US" sz="5400" dirty="0"/>
            </a:br>
            <a:r>
              <a:rPr lang="en-US" sz="5400" dirty="0"/>
              <a:t>Simulations, Big Data</a:t>
            </a:r>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4294967295"/>
          </p:nvPr>
        </p:nvSpPr>
        <p:spPr>
          <a:xfrm>
            <a:off x="8488363" y="6329363"/>
            <a:ext cx="655637" cy="295275"/>
          </a:xfrm>
        </p:spPr>
        <p:txBody>
          <a:bodyPr/>
          <a:lstStyle/>
          <a:p>
            <a:fld id="{C4B85148-DB98-4269-ACE6-2DF49F9918C9}" type="slidenum">
              <a:rPr lang="en-US" smtClean="0">
                <a:solidFill>
                  <a:prstClr val="black"/>
                </a:solidFill>
              </a:rPr>
              <a:pPr/>
              <a:t>113</a:t>
            </a:fld>
            <a:endParaRPr lang="en-US" dirty="0">
              <a:solidFill>
                <a:prstClr val="black"/>
              </a:solidFill>
            </a:endParaRPr>
          </a:p>
        </p:txBody>
      </p:sp>
    </p:spTree>
    <p:extLst>
      <p:ext uri="{BB962C8B-B14F-4D97-AF65-F5344CB8AC3E}">
        <p14:creationId xmlns:p14="http://schemas.microsoft.com/office/powerpoint/2010/main" val="416087841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4" y="609600"/>
            <a:ext cx="9067800" cy="4293451"/>
          </a:xfrm>
        </p:spPr>
        <p:txBody>
          <a:bodyPr/>
          <a:lstStyle/>
          <a:p>
            <a:r>
              <a:rPr lang="en-US" dirty="0"/>
              <a:t>“High Performance” seems natural for Big Data as this needs a lot of processing and HPC could do it faster?</a:t>
            </a:r>
          </a:p>
          <a:p>
            <a:r>
              <a:rPr lang="en-US" b="1" dirty="0"/>
              <a:t>Cons: </a:t>
            </a:r>
            <a:r>
              <a:rPr lang="en-US" dirty="0"/>
              <a:t>But much big data processing involves I/O of distributed data and this dominates over computing accelerated by HPC</a:t>
            </a:r>
          </a:p>
          <a:p>
            <a:pPr lvl="1"/>
            <a:r>
              <a:rPr lang="en-US" dirty="0"/>
              <a:t>Other problems (such as LHC data processing) are compute dominated but this is </a:t>
            </a:r>
            <a:r>
              <a:rPr lang="en-US" b="1" dirty="0"/>
              <a:t>pleasingly parallel </a:t>
            </a:r>
            <a:r>
              <a:rPr lang="en-US" dirty="0"/>
              <a:t>and so parallel computing and nifty HPC algorithms irrelevant</a:t>
            </a:r>
          </a:p>
          <a:p>
            <a:pPr lvl="1"/>
            <a:r>
              <a:rPr lang="en-US" dirty="0"/>
              <a:t>Other problems (like basic databases) are essentially </a:t>
            </a:r>
            <a:r>
              <a:rPr lang="en-US" b="1" dirty="0"/>
              <a:t>MapReduce</a:t>
            </a:r>
            <a:r>
              <a:rPr lang="en-US" dirty="0"/>
              <a:t> and also do not have tight synchronization constraints addressed by HPC</a:t>
            </a:r>
          </a:p>
          <a:p>
            <a:r>
              <a:rPr lang="en-US" b="1" dirty="0"/>
              <a:t>Pros: </a:t>
            </a:r>
            <a:r>
              <a:rPr lang="en-US" dirty="0"/>
              <a:t>Andrew Ng notes that a leading </a:t>
            </a:r>
            <a:r>
              <a:rPr lang="en-US" b="1" dirty="0"/>
              <a:t>machine learning </a:t>
            </a:r>
            <a:r>
              <a:rPr lang="en-US" dirty="0"/>
              <a:t>group must have both </a:t>
            </a:r>
            <a:r>
              <a:rPr lang="en-US" b="1" dirty="0"/>
              <a:t>deep learning </a:t>
            </a:r>
            <a:r>
              <a:rPr lang="en-US" dirty="0"/>
              <a:t>and </a:t>
            </a:r>
            <a:r>
              <a:rPr lang="en-US" b="1" dirty="0"/>
              <a:t>HPC</a:t>
            </a:r>
            <a:r>
              <a:rPr lang="en-US" dirty="0"/>
              <a:t> excellence.</a:t>
            </a:r>
          </a:p>
          <a:p>
            <a:pPr lvl="1"/>
            <a:r>
              <a:rPr lang="en-US" dirty="0"/>
              <a:t>Some machine learning like topic modelling (LDA), clustering, deep learning, dimension reduction, graph algorithms involve </a:t>
            </a:r>
            <a:r>
              <a:rPr lang="en-US" b="1" dirty="0"/>
              <a:t>Map-Collective </a:t>
            </a:r>
            <a:r>
              <a:rPr lang="en-US" dirty="0"/>
              <a:t>or </a:t>
            </a:r>
            <a:r>
              <a:rPr lang="en-US" b="1" dirty="0"/>
              <a:t>Map-Point to Point iterative </a:t>
            </a:r>
            <a:r>
              <a:rPr lang="en-US" dirty="0"/>
              <a:t>structure and benefit from HPC</a:t>
            </a:r>
          </a:p>
          <a:p>
            <a:pPr lvl="1"/>
            <a:r>
              <a:rPr lang="en-US" b="1" dirty="0"/>
              <a:t>HPC</a:t>
            </a:r>
            <a:r>
              <a:rPr lang="en-US" dirty="0"/>
              <a:t> (MPI) often large factors (10-100) </a:t>
            </a:r>
            <a:r>
              <a:rPr lang="en-US" b="1" dirty="0"/>
              <a:t>faster</a:t>
            </a:r>
            <a:r>
              <a:rPr lang="en-US" dirty="0"/>
              <a:t> </a:t>
            </a:r>
            <a:r>
              <a:rPr lang="en-US" b="1" dirty="0"/>
              <a:t>than Hadoop, Spark, Flink, Storm</a:t>
            </a:r>
          </a:p>
          <a:p>
            <a:endParaRPr lang="en-US" dirty="0"/>
          </a:p>
        </p:txBody>
      </p:sp>
      <p:sp>
        <p:nvSpPr>
          <p:cNvPr id="2" name="Title 1"/>
          <p:cNvSpPr>
            <a:spLocks noGrp="1"/>
          </p:cNvSpPr>
          <p:nvPr>
            <p:ph type="title"/>
          </p:nvPr>
        </p:nvSpPr>
        <p:spPr>
          <a:xfrm>
            <a:off x="0" y="0"/>
            <a:ext cx="9126166" cy="609600"/>
          </a:xfrm>
        </p:spPr>
        <p:txBody>
          <a:bodyPr/>
          <a:lstStyle/>
          <a:p>
            <a:r>
              <a:rPr lang="en-US" dirty="0"/>
              <a:t>Considerations on Big Data v. Clouds/HPC</a:t>
            </a:r>
          </a:p>
        </p:txBody>
      </p:sp>
    </p:spTree>
    <p:extLst>
      <p:ext uri="{BB962C8B-B14F-4D97-AF65-F5344CB8AC3E}">
        <p14:creationId xmlns:p14="http://schemas.microsoft.com/office/powerpoint/2010/main" val="173736224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0" y="636757"/>
            <a:ext cx="9067800" cy="4293451"/>
          </a:xfrm>
        </p:spPr>
        <p:txBody>
          <a:bodyPr/>
          <a:lstStyle/>
          <a:p>
            <a:r>
              <a:rPr lang="en-US" sz="1800" b="1" dirty="0"/>
              <a:t>Exascale</a:t>
            </a:r>
            <a:r>
              <a:rPr lang="en-US" sz="1800" dirty="0"/>
              <a:t> simulations needed as have differential equation based models that need </a:t>
            </a:r>
            <a:r>
              <a:rPr lang="en-US" sz="1800" b="1" dirty="0"/>
              <a:t>small space and time steps </a:t>
            </a:r>
            <a:r>
              <a:rPr lang="en-US" sz="1800" dirty="0"/>
              <a:t>and this leads to numerical formulations that need the memory and compute power of an exascale machine to solve </a:t>
            </a:r>
            <a:r>
              <a:rPr lang="en-US" sz="1800" b="1" dirty="0"/>
              <a:t>individual problems </a:t>
            </a:r>
            <a:r>
              <a:rPr lang="en-US" sz="1800" dirty="0"/>
              <a:t>(</a:t>
            </a:r>
            <a:r>
              <a:rPr lang="en-US" sz="1800" b="1" dirty="0"/>
              <a:t>capability computing</a:t>
            </a:r>
            <a:r>
              <a:rPr lang="en-US" sz="1800" dirty="0"/>
              <a:t>)</a:t>
            </a:r>
          </a:p>
          <a:p>
            <a:r>
              <a:rPr lang="en-US" sz="1800" dirty="0"/>
              <a:t>Big data problems do not have differential operators and it is not obvious that you need a full exascale system to address a single Big Data problem</a:t>
            </a:r>
          </a:p>
          <a:p>
            <a:r>
              <a:rPr lang="en-US" sz="1800" dirty="0"/>
              <a:t>Rather you will be running lots of jobs that are sometimes </a:t>
            </a:r>
            <a:r>
              <a:rPr lang="en-US" sz="1800" b="1" dirty="0"/>
              <a:t>pleasingly parallel/MapReduce</a:t>
            </a:r>
            <a:r>
              <a:rPr lang="en-US" sz="1800" dirty="0"/>
              <a:t> (</a:t>
            </a:r>
            <a:r>
              <a:rPr lang="en-US" sz="1800" b="1" dirty="0">
                <a:solidFill>
                  <a:srgbClr val="FF0000"/>
                </a:solidFill>
              </a:rPr>
              <a:t>Cloud</a:t>
            </a:r>
            <a:r>
              <a:rPr lang="en-US" sz="1800" dirty="0"/>
              <a:t>) and sometimes </a:t>
            </a:r>
            <a:r>
              <a:rPr lang="en-US" sz="1800" b="1" dirty="0"/>
              <a:t>small to medium size HPC jobs</a:t>
            </a:r>
            <a:r>
              <a:rPr lang="en-US" sz="1800" dirty="0"/>
              <a:t> which in </a:t>
            </a:r>
            <a:r>
              <a:rPr lang="en-US" sz="1800" b="1" dirty="0"/>
              <a:t>aggregate</a:t>
            </a:r>
            <a:r>
              <a:rPr lang="en-US" sz="1800" dirty="0"/>
              <a:t> are exascale (</a:t>
            </a:r>
            <a:r>
              <a:rPr lang="en-US" sz="1800" b="1" dirty="0">
                <a:solidFill>
                  <a:srgbClr val="FF0000"/>
                </a:solidFill>
              </a:rPr>
              <a:t>HPC Cloud</a:t>
            </a:r>
            <a:r>
              <a:rPr lang="en-US" sz="1800" dirty="0"/>
              <a:t>) (</a:t>
            </a:r>
            <a:r>
              <a:rPr lang="en-US" sz="1800" b="1" dirty="0"/>
              <a:t>capacity computing</a:t>
            </a:r>
            <a:r>
              <a:rPr lang="en-US" sz="1800" dirty="0"/>
              <a:t>)</a:t>
            </a:r>
          </a:p>
          <a:p>
            <a:pPr lvl="1"/>
            <a:r>
              <a:rPr lang="en-US" sz="1800" b="1" dirty="0"/>
              <a:t>Deep learning </a:t>
            </a:r>
            <a:r>
              <a:rPr lang="en-US" sz="1800" dirty="0"/>
              <a:t>doesn’t exhibit massive parallelism due to stochastic gradient descent using small mini-batches of training data</a:t>
            </a:r>
          </a:p>
          <a:p>
            <a:pPr lvl="1"/>
            <a:r>
              <a:rPr lang="en-US" sz="1800" dirty="0"/>
              <a:t>But deep learning does use </a:t>
            </a:r>
            <a:r>
              <a:rPr lang="en-US" sz="1800" b="1" dirty="0"/>
              <a:t>small </a:t>
            </a:r>
            <a:r>
              <a:rPr lang="en-US" sz="1800" dirty="0"/>
              <a:t>accelerator enhanced HPC clusters.</a:t>
            </a:r>
          </a:p>
          <a:p>
            <a:r>
              <a:rPr lang="en-US" sz="1800" dirty="0"/>
              <a:t>Note </a:t>
            </a:r>
            <a:r>
              <a:rPr lang="en-US" sz="1800" b="1" dirty="0"/>
              <a:t>modest size c</a:t>
            </a:r>
            <a:r>
              <a:rPr lang="en-US" sz="1800" dirty="0"/>
              <a:t>lusters need all the software, hardware and algorithm expertise of HPC.</a:t>
            </a:r>
          </a:p>
          <a:p>
            <a:r>
              <a:rPr lang="en-US" sz="1800" dirty="0"/>
              <a:t>Systems designed for exascale HPC simulations, should be well suited for </a:t>
            </a:r>
            <a:r>
              <a:rPr lang="en-US" sz="1800" b="1" dirty="0"/>
              <a:t>HPC cloud </a:t>
            </a:r>
            <a:r>
              <a:rPr lang="en-US" sz="1800" dirty="0"/>
              <a:t>if </a:t>
            </a:r>
            <a:r>
              <a:rPr lang="en-US" sz="1800" b="1" dirty="0"/>
              <a:t>I/O </a:t>
            </a:r>
            <a:r>
              <a:rPr lang="en-US" sz="1800" dirty="0"/>
              <a:t>handled correctly (as it is in traditional clouds)</a:t>
            </a:r>
          </a:p>
          <a:p>
            <a:r>
              <a:rPr lang="en-US" sz="1800" b="1" dirty="0" err="1"/>
              <a:t>HPCCloud</a:t>
            </a:r>
            <a:r>
              <a:rPr lang="en-US" sz="1800" b="1" dirty="0"/>
              <a:t> 2.0 </a:t>
            </a:r>
            <a:r>
              <a:rPr lang="en-US" sz="1800" dirty="0"/>
              <a:t>uses DevOps to automate deployment on </a:t>
            </a:r>
            <a:r>
              <a:rPr lang="en-US" sz="1800" b="1" dirty="0"/>
              <a:t>cloud or HPC</a:t>
            </a:r>
          </a:p>
          <a:p>
            <a:r>
              <a:rPr lang="en-US" sz="1800" b="1" dirty="0" err="1"/>
              <a:t>HPCCloud</a:t>
            </a:r>
            <a:r>
              <a:rPr lang="en-US" sz="1800" b="1" dirty="0"/>
              <a:t> 3.0 </a:t>
            </a:r>
            <a:r>
              <a:rPr lang="en-US" sz="1800" dirty="0"/>
              <a:t>uses SaaS to deliver </a:t>
            </a:r>
            <a:r>
              <a:rPr lang="en-US" sz="1800" b="1" dirty="0"/>
              <a:t>Wisdom/Insight as a Service</a:t>
            </a:r>
          </a:p>
        </p:txBody>
      </p:sp>
      <p:sp>
        <p:nvSpPr>
          <p:cNvPr id="5" name="Title 4"/>
          <p:cNvSpPr>
            <a:spLocks noGrp="1"/>
          </p:cNvSpPr>
          <p:nvPr>
            <p:ph type="title"/>
          </p:nvPr>
        </p:nvSpPr>
        <p:spPr>
          <a:xfrm>
            <a:off x="0" y="0"/>
            <a:ext cx="9126166" cy="636757"/>
          </a:xfrm>
        </p:spPr>
        <p:txBody>
          <a:bodyPr/>
          <a:lstStyle/>
          <a:p>
            <a:pPr algn="ctr"/>
            <a:r>
              <a:rPr lang="en-US" dirty="0"/>
              <a:t>Why HPC Cloud architectures?</a:t>
            </a:r>
          </a:p>
        </p:txBody>
      </p:sp>
      <p:sp>
        <p:nvSpPr>
          <p:cNvPr id="3" name="Slide Number Placeholder 2"/>
          <p:cNvSpPr>
            <a:spLocks noGrp="1"/>
          </p:cNvSpPr>
          <p:nvPr>
            <p:ph type="sldNum" sz="quarter" idx="4294967295"/>
          </p:nvPr>
        </p:nvSpPr>
        <p:spPr/>
        <p:txBody>
          <a:bodyPr/>
          <a:lstStyle/>
          <a:p>
            <a:fld id="{C4B85148-DB98-4269-ACE6-2DF49F9918C9}" type="slidenum">
              <a:rPr lang="en-US" smtClean="0">
                <a:solidFill>
                  <a:prstClr val="black"/>
                </a:solidFill>
              </a:rPr>
              <a:pPr/>
              <a:t>115</a:t>
            </a:fld>
            <a:endParaRPr lang="en-US" dirty="0">
              <a:solidFill>
                <a:prstClr val="black"/>
              </a:solidFill>
            </a:endParaRPr>
          </a:p>
        </p:txBody>
      </p:sp>
    </p:spTree>
    <p:extLst>
      <p:ext uri="{BB962C8B-B14F-4D97-AF65-F5344CB8AC3E}">
        <p14:creationId xmlns:p14="http://schemas.microsoft.com/office/powerpoint/2010/main" val="251556941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376" y="1143001"/>
            <a:ext cx="7886700" cy="2286000"/>
          </a:xfrm>
        </p:spPr>
        <p:txBody>
          <a:bodyPr/>
          <a:lstStyle/>
          <a:p>
            <a:pPr algn="ctr"/>
            <a:r>
              <a:rPr lang="en-US" dirty="0"/>
              <a:t>Comparison of Data Analytics with Simulation</a:t>
            </a:r>
          </a:p>
        </p:txBody>
      </p:sp>
      <p:sp>
        <p:nvSpPr>
          <p:cNvPr id="3" name="Subtitle 2"/>
          <p:cNvSpPr>
            <a:spLocks noGrp="1"/>
          </p:cNvSpPr>
          <p:nvPr>
            <p:ph type="body" idx="1"/>
          </p:nvPr>
        </p:nvSpPr>
        <p:spPr>
          <a:xfrm>
            <a:off x="615376" y="3733800"/>
            <a:ext cx="7886700" cy="1500187"/>
          </a:xfrm>
        </p:spPr>
        <p:txBody>
          <a:bodyPr/>
          <a:lstStyle/>
          <a:p>
            <a:endParaRPr lang="en-US" sz="2400" dirty="0">
              <a:solidFill>
                <a:schemeClr val="tx1"/>
              </a:solidFill>
            </a:endParaRPr>
          </a:p>
        </p:txBody>
      </p:sp>
    </p:spTree>
    <p:extLst>
      <p:ext uri="{BB962C8B-B14F-4D97-AF65-F5344CB8AC3E}">
        <p14:creationId xmlns:p14="http://schemas.microsoft.com/office/powerpoint/2010/main" val="287686803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0" y="609600"/>
            <a:ext cx="9067800" cy="5173212"/>
          </a:xfrm>
        </p:spPr>
        <p:txBody>
          <a:bodyPr/>
          <a:lstStyle/>
          <a:p>
            <a:r>
              <a:rPr lang="en-US" b="1" dirty="0"/>
              <a:t>Real-time</a:t>
            </a:r>
            <a:r>
              <a:rPr lang="en-US" dirty="0"/>
              <a:t> (</a:t>
            </a:r>
            <a:r>
              <a:rPr lang="en-US" b="1" dirty="0"/>
              <a:t>streaming</a:t>
            </a:r>
            <a:r>
              <a:rPr lang="en-US" dirty="0"/>
              <a:t>) data is increasingly common in scientific and engineering research, and it is ubiquitous in commercial Big Data (e.g., social network analysis, recommender systems and consumer behavior classification)</a:t>
            </a:r>
          </a:p>
          <a:p>
            <a:pPr lvl="1"/>
            <a:r>
              <a:rPr lang="en-US" dirty="0"/>
              <a:t>So far little use of commercial and Apache technology in analysis of scientific streaming data</a:t>
            </a:r>
          </a:p>
          <a:p>
            <a:r>
              <a:rPr lang="en-US" b="1" dirty="0"/>
              <a:t>Pleasingly parallel </a:t>
            </a:r>
            <a:r>
              <a:rPr lang="en-US" dirty="0"/>
              <a:t>applications important in science (long tail) and data communities</a:t>
            </a:r>
          </a:p>
          <a:p>
            <a:r>
              <a:rPr lang="en-US" b="1" dirty="0"/>
              <a:t>Commercial-Science application differences: </a:t>
            </a:r>
            <a:r>
              <a:rPr lang="en-US" dirty="0"/>
              <a:t>Search and recommender engines have different structure to deep learning, clustering, topic models, graph analyses such as subgraph mining</a:t>
            </a:r>
          </a:p>
          <a:p>
            <a:pPr lvl="1"/>
            <a:r>
              <a:rPr lang="en-US" dirty="0"/>
              <a:t>Latter very sensitive to communication and can be hard to parallelize</a:t>
            </a:r>
          </a:p>
          <a:p>
            <a:pPr lvl="1"/>
            <a:r>
              <a:rPr lang="en-US" dirty="0"/>
              <a:t>Search typically not as important in Science as in commercial use as search volume scales by number of users</a:t>
            </a:r>
          </a:p>
          <a:p>
            <a:r>
              <a:rPr lang="en-US" dirty="0"/>
              <a:t>Should discuss</a:t>
            </a:r>
            <a:r>
              <a:rPr lang="en-US" b="1" dirty="0"/>
              <a:t> data </a:t>
            </a:r>
            <a:r>
              <a:rPr lang="en-US" dirty="0"/>
              <a:t>and </a:t>
            </a:r>
            <a:r>
              <a:rPr lang="en-US" b="1" dirty="0"/>
              <a:t>model</a:t>
            </a:r>
            <a:r>
              <a:rPr lang="en-US" dirty="0"/>
              <a:t> separately</a:t>
            </a:r>
          </a:p>
          <a:p>
            <a:pPr lvl="1"/>
            <a:r>
              <a:rPr lang="en-US" dirty="0"/>
              <a:t>Term data often used rather sloppily and often refers to model</a:t>
            </a:r>
          </a:p>
        </p:txBody>
      </p:sp>
      <p:sp>
        <p:nvSpPr>
          <p:cNvPr id="6" name="Title 5"/>
          <p:cNvSpPr>
            <a:spLocks noGrp="1"/>
          </p:cNvSpPr>
          <p:nvPr>
            <p:ph type="title"/>
          </p:nvPr>
        </p:nvSpPr>
        <p:spPr/>
        <p:txBody>
          <a:bodyPr/>
          <a:lstStyle/>
          <a:p>
            <a:r>
              <a:rPr lang="en-US" dirty="0"/>
              <a:t>Structure of Applications</a:t>
            </a:r>
          </a:p>
        </p:txBody>
      </p:sp>
    </p:spTree>
    <p:extLst>
      <p:ext uri="{BB962C8B-B14F-4D97-AF65-F5344CB8AC3E}">
        <p14:creationId xmlns:p14="http://schemas.microsoft.com/office/powerpoint/2010/main" val="226192610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b="1" dirty="0"/>
              <a:t>Simulations (models) </a:t>
            </a:r>
            <a:r>
              <a:rPr lang="en-US" dirty="0"/>
              <a:t>produce</a:t>
            </a:r>
            <a:r>
              <a:rPr lang="en-US" b="1" dirty="0"/>
              <a:t> big data </a:t>
            </a:r>
            <a:r>
              <a:rPr lang="en-US" dirty="0"/>
              <a:t>as visualization of results – they are </a:t>
            </a:r>
            <a:r>
              <a:rPr lang="en-US" b="1" dirty="0"/>
              <a:t>data source</a:t>
            </a:r>
          </a:p>
          <a:p>
            <a:pPr lvl="1"/>
            <a:r>
              <a:rPr lang="en-US" b="1" dirty="0"/>
              <a:t>Or </a:t>
            </a:r>
            <a:r>
              <a:rPr lang="en-US" dirty="0"/>
              <a:t>consume often smallish data to define a simulation problem</a:t>
            </a:r>
          </a:p>
          <a:p>
            <a:pPr lvl="1"/>
            <a:r>
              <a:rPr lang="en-US" b="1" dirty="0"/>
              <a:t>HPC simulation </a:t>
            </a:r>
            <a:r>
              <a:rPr lang="en-US" dirty="0"/>
              <a:t>in (weather) data assimilation is </a:t>
            </a:r>
            <a:r>
              <a:rPr lang="en-US" b="1" dirty="0"/>
              <a:t>data + model</a:t>
            </a:r>
          </a:p>
          <a:p>
            <a:r>
              <a:rPr lang="en-US" b="1" dirty="0"/>
              <a:t>Pleasingly parallel </a:t>
            </a:r>
            <a:r>
              <a:rPr lang="en-US" dirty="0"/>
              <a:t>often important in both</a:t>
            </a:r>
          </a:p>
          <a:p>
            <a:r>
              <a:rPr lang="en-US" dirty="0"/>
              <a:t>Both are often </a:t>
            </a:r>
            <a:r>
              <a:rPr lang="en-US" b="1" dirty="0"/>
              <a:t>SPMD</a:t>
            </a:r>
            <a:r>
              <a:rPr lang="en-US" dirty="0"/>
              <a:t> and </a:t>
            </a:r>
            <a:r>
              <a:rPr lang="en-US" b="1" dirty="0"/>
              <a:t>BSP</a:t>
            </a:r>
          </a:p>
          <a:p>
            <a:pPr marL="342900" lvl="1" indent="-342900">
              <a:buFont typeface="Arial"/>
              <a:buChar char="•"/>
            </a:pPr>
            <a:r>
              <a:rPr lang="en-US" b="1" dirty="0"/>
              <a:t>Non-iterative MapReduce </a:t>
            </a:r>
            <a:r>
              <a:rPr lang="en-US" dirty="0"/>
              <a:t>is major big data paradigm</a:t>
            </a:r>
          </a:p>
          <a:p>
            <a:pPr lvl="1"/>
            <a:r>
              <a:rPr lang="en-US" sz="1800" dirty="0"/>
              <a:t>not a common simulation paradigm except where “Reduce” summarizes pleasingly parallel execution as in some Monte Carlos</a:t>
            </a:r>
          </a:p>
          <a:p>
            <a:r>
              <a:rPr lang="en-US" dirty="0"/>
              <a:t>Big Data often has </a:t>
            </a:r>
            <a:r>
              <a:rPr lang="en-US" b="1" dirty="0"/>
              <a:t>large collective communication</a:t>
            </a:r>
          </a:p>
          <a:p>
            <a:pPr lvl="1"/>
            <a:r>
              <a:rPr lang="en-US" sz="1800" dirty="0"/>
              <a:t>Classic simulation has a lot of smallish point-to-point messages</a:t>
            </a:r>
          </a:p>
          <a:p>
            <a:pPr lvl="1"/>
            <a:r>
              <a:rPr lang="en-US" sz="1800" dirty="0"/>
              <a:t>Motivates </a:t>
            </a:r>
            <a:r>
              <a:rPr lang="en-US" sz="1800" b="1" dirty="0" err="1"/>
              <a:t>MapCollective</a:t>
            </a:r>
            <a:r>
              <a:rPr lang="en-US" sz="1800" b="1" dirty="0"/>
              <a:t> </a:t>
            </a:r>
            <a:r>
              <a:rPr lang="en-US" sz="1800" dirty="0"/>
              <a:t>model</a:t>
            </a:r>
          </a:p>
          <a:p>
            <a:r>
              <a:rPr lang="en-US" dirty="0"/>
              <a:t>Simulations characterized often by </a:t>
            </a:r>
            <a:r>
              <a:rPr lang="en-US" b="1" dirty="0"/>
              <a:t>difference</a:t>
            </a:r>
            <a:r>
              <a:rPr lang="en-US" dirty="0"/>
              <a:t> or differential operators leading to nearest neighbor </a:t>
            </a:r>
            <a:r>
              <a:rPr lang="en-US" b="1" dirty="0"/>
              <a:t>sparsity</a:t>
            </a:r>
          </a:p>
          <a:p>
            <a:r>
              <a:rPr lang="en-US" sz="1800" dirty="0"/>
              <a:t>Some important </a:t>
            </a:r>
            <a:r>
              <a:rPr lang="en-US" sz="1800" b="1" dirty="0"/>
              <a:t>data analytics </a:t>
            </a:r>
            <a:r>
              <a:rPr lang="en-US" sz="1800" dirty="0"/>
              <a:t>can be </a:t>
            </a:r>
            <a:r>
              <a:rPr lang="en-US" sz="1800" b="1" dirty="0"/>
              <a:t>sparse</a:t>
            </a:r>
            <a:r>
              <a:rPr lang="en-US" sz="1800" dirty="0"/>
              <a:t> as in PageRank and “Bag of words” algorithms but many involve full matrix algorithm</a:t>
            </a:r>
          </a:p>
        </p:txBody>
      </p:sp>
      <p:sp>
        <p:nvSpPr>
          <p:cNvPr id="2" name="Title 1"/>
          <p:cNvSpPr>
            <a:spLocks noGrp="1"/>
          </p:cNvSpPr>
          <p:nvPr>
            <p:ph type="title"/>
          </p:nvPr>
        </p:nvSpPr>
        <p:spPr/>
        <p:txBody>
          <a:bodyPr>
            <a:noAutofit/>
          </a:bodyPr>
          <a:lstStyle/>
          <a:p>
            <a:pPr algn="ctr"/>
            <a:r>
              <a:rPr lang="en-US" sz="3000" b="1" dirty="0"/>
              <a:t>Comparison of Data Analytics with Simulation I</a:t>
            </a:r>
          </a:p>
        </p:txBody>
      </p:sp>
    </p:spTree>
    <p:extLst>
      <p:ext uri="{BB962C8B-B14F-4D97-AF65-F5344CB8AC3E}">
        <p14:creationId xmlns:p14="http://schemas.microsoft.com/office/powerpoint/2010/main" val="231184950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9144000" cy="6858000"/>
            <a:chOff x="0" y="0"/>
            <a:chExt cx="9144000" cy="6858000"/>
          </a:xfrm>
        </p:grpSpPr>
        <p:pic>
          <p:nvPicPr>
            <p:cNvPr id="1026" name="Picture 2" descr="http://bioengineering.skku.ac.kr/kosmos/tutorial_img/connection_rule.png"/>
            <p:cNvPicPr>
              <a:picLocks noChangeAspect="1" noChangeArrowheads="1"/>
            </p:cNvPicPr>
            <p:nvPr/>
          </p:nvPicPr>
          <p:blipFill rotWithShape="1">
            <a:blip r:embed="rId2">
              <a:extLst>
                <a:ext uri="{28A0092B-C50C-407E-A947-70E740481C1C}">
                  <a14:useLocalDpi xmlns:a14="http://schemas.microsoft.com/office/drawing/2010/main" val="0"/>
                </a:ext>
              </a:extLst>
            </a:blip>
            <a:srcRect l="51223"/>
            <a:stretch/>
          </p:blipFill>
          <p:spPr bwMode="auto">
            <a:xfrm>
              <a:off x="0" y="0"/>
              <a:ext cx="477879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files.ianrenton.com/sites/blog/2012/12/Screenshot-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880" y="1203242"/>
              <a:ext cx="4389120" cy="564999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7471508" y="1039446"/>
              <a:ext cx="0" cy="62523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3305908" y="966940"/>
              <a:ext cx="746369" cy="47706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3" name="Content Placeholder 2"/>
          <p:cNvSpPr>
            <a:spLocks noGrp="1"/>
          </p:cNvSpPr>
          <p:nvPr>
            <p:ph idx="4294967295"/>
          </p:nvPr>
        </p:nvSpPr>
        <p:spPr>
          <a:xfrm>
            <a:off x="4044950" y="0"/>
            <a:ext cx="5099050" cy="1192213"/>
          </a:xfrm>
          <a:solidFill>
            <a:schemeClr val="bg1">
              <a:lumMod val="65000"/>
            </a:schemeClr>
          </a:solidFill>
        </p:spPr>
        <p:txBody>
          <a:bodyPr>
            <a:normAutofit/>
          </a:bodyPr>
          <a:lstStyle/>
          <a:p>
            <a:pPr marL="0" indent="0">
              <a:buNone/>
            </a:pPr>
            <a:r>
              <a:rPr lang="en-US" dirty="0"/>
              <a:t>“Force Diagrams” for macromolecules and Facebook</a:t>
            </a:r>
          </a:p>
        </p:txBody>
      </p:sp>
      <p:sp>
        <p:nvSpPr>
          <p:cNvPr id="4" name="Slide Number Placeholder 3"/>
          <p:cNvSpPr>
            <a:spLocks noGrp="1"/>
          </p:cNvSpPr>
          <p:nvPr>
            <p:ph type="sldNum" sz="quarter" idx="4294967295"/>
          </p:nvPr>
        </p:nvSpPr>
        <p:spPr/>
        <p:txBody>
          <a:bodyPr/>
          <a:lstStyle/>
          <a:p>
            <a:fld id="{C4B85148-DB98-4269-ACE6-2DF49F9918C9}" type="slidenum">
              <a:rPr lang="en-US" smtClean="0">
                <a:solidFill>
                  <a:prstClr val="black"/>
                </a:solidFill>
              </a:rPr>
              <a:pPr/>
              <a:t>119</a:t>
            </a:fld>
            <a:endParaRPr lang="en-US" dirty="0">
              <a:solidFill>
                <a:prstClr val="black"/>
              </a:solidFill>
            </a:endParaRPr>
          </a:p>
        </p:txBody>
      </p:sp>
    </p:spTree>
    <p:extLst>
      <p:ext uri="{BB962C8B-B14F-4D97-AF65-F5344CB8AC3E}">
        <p14:creationId xmlns:p14="http://schemas.microsoft.com/office/powerpoint/2010/main" val="2633734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0"/>
            <a:ext cx="9067800" cy="5153962"/>
          </a:xfrm>
        </p:spPr>
        <p:txBody>
          <a:bodyPr/>
          <a:lstStyle/>
          <a:p>
            <a:r>
              <a:rPr lang="en-US" sz="2400" b="1" dirty="0"/>
              <a:t>Nexus 1: Applications </a:t>
            </a:r>
            <a:r>
              <a:rPr lang="en-US" sz="2400" dirty="0"/>
              <a:t>– Divide use cases into Data and Model and compare characteristics separately in these two components with 64 Convergence Diamonds (features)</a:t>
            </a:r>
          </a:p>
          <a:p>
            <a:r>
              <a:rPr lang="en-US" sz="2400" b="1" dirty="0"/>
              <a:t>Nexus 2: Software </a:t>
            </a:r>
            <a:r>
              <a:rPr lang="en-US" sz="2400" dirty="0"/>
              <a:t>– High Performance Computing (HPC) Enhanced Big Data Stack HPC-ABDS. 21 Layers adding high performance runtime to Apache systems (Hadoop is fast!). Establish principles to get good performance from Java or C programming languages</a:t>
            </a:r>
          </a:p>
          <a:p>
            <a:r>
              <a:rPr lang="en-US" sz="2400" b="1" dirty="0"/>
              <a:t>Nexus 3: Hardware </a:t>
            </a:r>
            <a:r>
              <a:rPr lang="en-US" sz="2400" dirty="0"/>
              <a:t>– Use Infrastructure as a Service IaaS and DevOps (</a:t>
            </a:r>
            <a:r>
              <a:rPr lang="en-US" sz="2400" b="1" dirty="0" err="1"/>
              <a:t>HPCCloud</a:t>
            </a:r>
            <a:r>
              <a:rPr lang="en-US" sz="2400" b="1" dirty="0"/>
              <a:t> 2.0</a:t>
            </a:r>
            <a:r>
              <a:rPr lang="en-US" sz="2400" dirty="0"/>
              <a:t>)</a:t>
            </a:r>
            <a:r>
              <a:rPr lang="en-US" sz="2400" b="1" dirty="0"/>
              <a:t> </a:t>
            </a:r>
            <a:r>
              <a:rPr lang="en-US" sz="2400" dirty="0"/>
              <a:t>to automate deployment of software defined systems on hardware designed for functionality and performance e.g. appropriate disks, interconnect, memory</a:t>
            </a:r>
          </a:p>
          <a:p>
            <a:r>
              <a:rPr lang="en-US" sz="2400" dirty="0"/>
              <a:t>Deliver </a:t>
            </a:r>
            <a:r>
              <a:rPr lang="en-US" sz="2400" b="1" dirty="0"/>
              <a:t>Solutions (wisdom) as a Service </a:t>
            </a:r>
            <a:r>
              <a:rPr lang="en-US" sz="2400" b="1" dirty="0" err="1"/>
              <a:t>HPCCloud</a:t>
            </a:r>
            <a:r>
              <a:rPr lang="en-US" sz="2400" b="1" dirty="0"/>
              <a:t> 3.0</a:t>
            </a:r>
            <a:endParaRPr lang="en-US" sz="2400" dirty="0"/>
          </a:p>
        </p:txBody>
      </p:sp>
      <p:sp>
        <p:nvSpPr>
          <p:cNvPr id="2" name="Title 1"/>
          <p:cNvSpPr>
            <a:spLocks noGrp="1"/>
          </p:cNvSpPr>
          <p:nvPr>
            <p:ph type="title"/>
          </p:nvPr>
        </p:nvSpPr>
        <p:spPr/>
        <p:txBody>
          <a:bodyPr/>
          <a:lstStyle/>
          <a:p>
            <a:pPr algn="ctr"/>
            <a:r>
              <a:rPr lang="en-US" sz="2800" dirty="0"/>
              <a:t>Convergence Points (Nexus) for</a:t>
            </a:r>
            <a:br>
              <a:rPr lang="en-US" sz="2800" dirty="0"/>
            </a:br>
            <a:r>
              <a:rPr lang="en-US" sz="2800" dirty="0"/>
              <a:t>HPC-Cloud-Big Data-Simulation</a:t>
            </a:r>
          </a:p>
        </p:txBody>
      </p:sp>
    </p:spTree>
    <p:extLst>
      <p:ext uri="{BB962C8B-B14F-4D97-AF65-F5344CB8AC3E}">
        <p14:creationId xmlns:p14="http://schemas.microsoft.com/office/powerpoint/2010/main" val="353298550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sz="2200" dirty="0"/>
              <a:t>There are similarities between some </a:t>
            </a:r>
            <a:r>
              <a:rPr lang="en-US" sz="2200" b="1" dirty="0"/>
              <a:t>graph problems and particle simulations </a:t>
            </a:r>
            <a:r>
              <a:rPr lang="en-US" sz="2200" dirty="0"/>
              <a:t>with a particular </a:t>
            </a:r>
            <a:r>
              <a:rPr lang="en-US" sz="2200" b="1" dirty="0"/>
              <a:t>cutoff force.</a:t>
            </a:r>
          </a:p>
          <a:p>
            <a:pPr lvl="1"/>
            <a:r>
              <a:rPr lang="en-US" sz="2200" dirty="0"/>
              <a:t>Both are </a:t>
            </a:r>
            <a:r>
              <a:rPr lang="en-US" sz="2200" b="1" dirty="0"/>
              <a:t>MapPoint-to-Point </a:t>
            </a:r>
            <a:r>
              <a:rPr lang="en-US" sz="2200" dirty="0"/>
              <a:t>problem architecture</a:t>
            </a:r>
          </a:p>
          <a:p>
            <a:r>
              <a:rPr lang="en-US" sz="2200" dirty="0"/>
              <a:t>Note many big data problems are “</a:t>
            </a:r>
            <a:r>
              <a:rPr lang="en-US" sz="2200" b="1" dirty="0"/>
              <a:t>long range force</a:t>
            </a:r>
            <a:r>
              <a:rPr lang="en-US" sz="2200" dirty="0"/>
              <a:t>” (as in gravitational simulations) as all points are linked.</a:t>
            </a:r>
          </a:p>
          <a:p>
            <a:pPr lvl="1"/>
            <a:r>
              <a:rPr lang="en-US" sz="2200" dirty="0"/>
              <a:t>Easiest to parallelize. Often full matrix algorithms</a:t>
            </a:r>
          </a:p>
          <a:p>
            <a:pPr lvl="1"/>
            <a:r>
              <a:rPr lang="en-US" sz="2200" dirty="0"/>
              <a:t>e.g. in DNA sequence studies, distance </a:t>
            </a:r>
            <a:r>
              <a:rPr lang="en-US" sz="2200" dirty="0">
                <a:sym typeface="Symbol"/>
              </a:rPr>
              <a:t></a:t>
            </a:r>
            <a:r>
              <a:rPr lang="en-US" sz="2200" dirty="0"/>
              <a:t>(</a:t>
            </a:r>
            <a:r>
              <a:rPr lang="en-US" sz="2200" i="1" dirty="0" err="1"/>
              <a:t>i</a:t>
            </a:r>
            <a:r>
              <a:rPr lang="en-US" sz="2200" dirty="0"/>
              <a:t>, </a:t>
            </a:r>
            <a:r>
              <a:rPr lang="en-US" sz="2200" i="1" dirty="0">
                <a:sym typeface="Symbol"/>
              </a:rPr>
              <a:t>j</a:t>
            </a:r>
            <a:r>
              <a:rPr lang="en-US" sz="2200" dirty="0"/>
              <a:t>) defined by BLAST, Smith-Waterman, etc., between all sequences </a:t>
            </a:r>
            <a:r>
              <a:rPr lang="en-US" sz="2200" i="1" dirty="0" err="1"/>
              <a:t>i</a:t>
            </a:r>
            <a:r>
              <a:rPr lang="en-US" sz="2200" dirty="0"/>
              <a:t>, </a:t>
            </a:r>
            <a:r>
              <a:rPr lang="en-US" sz="2200" i="1" dirty="0">
                <a:sym typeface="Symbol"/>
              </a:rPr>
              <a:t>j.</a:t>
            </a:r>
          </a:p>
          <a:p>
            <a:pPr lvl="1"/>
            <a:r>
              <a:rPr lang="en-US" sz="2200" dirty="0">
                <a:sym typeface="Symbol"/>
              </a:rPr>
              <a:t>Opportunity for “fast multipole” ideas in big data. See NRC report</a:t>
            </a:r>
            <a:endParaRPr lang="en-US" sz="2200" i="1" dirty="0">
              <a:sym typeface="Symbol"/>
            </a:endParaRPr>
          </a:p>
          <a:p>
            <a:r>
              <a:rPr lang="en-US" sz="2200" dirty="0">
                <a:sym typeface="Symbol"/>
              </a:rPr>
              <a:t>Current Ogres/Diamonds do not have facets to designate </a:t>
            </a:r>
            <a:r>
              <a:rPr lang="en-US" sz="2200" b="1" dirty="0">
                <a:sym typeface="Symbol"/>
              </a:rPr>
              <a:t>underlying hardware</a:t>
            </a:r>
            <a:r>
              <a:rPr lang="en-US" sz="2200" dirty="0">
                <a:sym typeface="Symbol"/>
              </a:rPr>
              <a:t>: GPU v. Many-core (Xeon Phi)  v. Multi-core as these define how maps processed; they keep map-X structure fixed; maybe should change as ability to exploit vector or SIMD parallelism could be a model facet.</a:t>
            </a:r>
          </a:p>
        </p:txBody>
      </p:sp>
      <p:sp>
        <p:nvSpPr>
          <p:cNvPr id="2" name="Title 1"/>
          <p:cNvSpPr>
            <a:spLocks noGrp="1"/>
          </p:cNvSpPr>
          <p:nvPr>
            <p:ph type="title"/>
          </p:nvPr>
        </p:nvSpPr>
        <p:spPr/>
        <p:txBody>
          <a:bodyPr>
            <a:normAutofit fontScale="90000"/>
          </a:bodyPr>
          <a:lstStyle/>
          <a:p>
            <a:pPr algn="ctr"/>
            <a:r>
              <a:rPr lang="en-US" sz="3100" b="1" dirty="0"/>
              <a:t>Comparison</a:t>
            </a:r>
            <a:r>
              <a:rPr lang="en-US" b="1" dirty="0"/>
              <a:t> of Data Analytics with Simulation II</a:t>
            </a:r>
          </a:p>
        </p:txBody>
      </p:sp>
    </p:spTree>
    <p:extLst>
      <p:ext uri="{BB962C8B-B14F-4D97-AF65-F5344CB8AC3E}">
        <p14:creationId xmlns:p14="http://schemas.microsoft.com/office/powerpoint/2010/main" val="311946603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sz="2100" dirty="0">
                <a:sym typeface="Symbol"/>
              </a:rPr>
              <a:t>In image-based </a:t>
            </a:r>
            <a:r>
              <a:rPr lang="en-US" sz="2100" b="1" dirty="0">
                <a:sym typeface="Symbol"/>
              </a:rPr>
              <a:t>deep learning</a:t>
            </a:r>
            <a:r>
              <a:rPr lang="en-US" sz="2100" dirty="0">
                <a:sym typeface="Symbol"/>
              </a:rPr>
              <a:t>, neural network weights are block sparse (corresponding to links to pixel blocks) but can be formulated as full matrix operations on GPUs and MPI in blocks.</a:t>
            </a:r>
          </a:p>
          <a:p>
            <a:r>
              <a:rPr lang="en-US" sz="2100" dirty="0"/>
              <a:t>In </a:t>
            </a:r>
            <a:r>
              <a:rPr lang="en-US" sz="2100" b="1" dirty="0"/>
              <a:t>HPC benchmarking</a:t>
            </a:r>
            <a:r>
              <a:rPr lang="en-US" sz="2100" dirty="0"/>
              <a:t>, </a:t>
            </a:r>
            <a:r>
              <a:rPr lang="en-US" sz="2100" dirty="0" err="1"/>
              <a:t>Linpack</a:t>
            </a:r>
            <a:r>
              <a:rPr lang="en-US" sz="2100" dirty="0"/>
              <a:t> being challenged by a new sparse conjugate gradient benchmark </a:t>
            </a:r>
            <a:r>
              <a:rPr lang="en-US" sz="2100" b="1" dirty="0"/>
              <a:t>HPCG</a:t>
            </a:r>
            <a:r>
              <a:rPr lang="en-US" sz="2100" dirty="0"/>
              <a:t>, while I am diligently using </a:t>
            </a:r>
            <a:r>
              <a:rPr lang="en-US" sz="2100" b="1" dirty="0"/>
              <a:t>non- sparse conjugate gradient solvers </a:t>
            </a:r>
            <a:r>
              <a:rPr lang="en-US" sz="2100" dirty="0"/>
              <a:t>in clustering and Multi-dimensional scaling.</a:t>
            </a:r>
          </a:p>
          <a:p>
            <a:r>
              <a:rPr lang="en-US" sz="2100" b="1" dirty="0"/>
              <a:t>Simulations</a:t>
            </a:r>
            <a:r>
              <a:rPr lang="en-US" sz="2100" dirty="0"/>
              <a:t> tend to need </a:t>
            </a:r>
            <a:r>
              <a:rPr lang="en-US" sz="2100" b="1" dirty="0"/>
              <a:t>high precision </a:t>
            </a:r>
            <a:r>
              <a:rPr lang="en-US" sz="2100" dirty="0"/>
              <a:t>and very accurate results – partly because of differential operators</a:t>
            </a:r>
          </a:p>
          <a:p>
            <a:r>
              <a:rPr lang="en-US" sz="2100" b="1" dirty="0"/>
              <a:t>Big Data </a:t>
            </a:r>
            <a:r>
              <a:rPr lang="en-US" sz="2100" dirty="0"/>
              <a:t>problems often don’t need </a:t>
            </a:r>
            <a:r>
              <a:rPr lang="en-US" sz="2100" b="1" dirty="0"/>
              <a:t>high accuracy </a:t>
            </a:r>
            <a:r>
              <a:rPr lang="en-US" sz="2100" dirty="0"/>
              <a:t>as seen in trend to low precision (16 or 32 bit) deep learning networks</a:t>
            </a:r>
          </a:p>
          <a:p>
            <a:pPr lvl="1"/>
            <a:r>
              <a:rPr lang="en-US" sz="2100" dirty="0"/>
              <a:t>There are no derivatives and the data has inevitable errors</a:t>
            </a:r>
          </a:p>
          <a:p>
            <a:r>
              <a:rPr lang="en-US" sz="2100" dirty="0"/>
              <a:t>Note parallel machine learning (GML not LML) ca</a:t>
            </a:r>
            <a:r>
              <a:rPr lang="en-US" sz="2100" b="1" dirty="0"/>
              <a:t>n benefit from HPC style interconnects </a:t>
            </a:r>
            <a:r>
              <a:rPr lang="en-US" sz="2100" dirty="0"/>
              <a:t>and </a:t>
            </a:r>
            <a:r>
              <a:rPr lang="en-US" sz="2100" b="1" dirty="0"/>
              <a:t>architectures </a:t>
            </a:r>
            <a:r>
              <a:rPr lang="en-US" sz="2100" dirty="0"/>
              <a:t>as seen in GPU-based deep learning </a:t>
            </a:r>
          </a:p>
          <a:p>
            <a:pPr lvl="1"/>
            <a:r>
              <a:rPr lang="en-US" sz="2100" dirty="0"/>
              <a:t>So commodity clouds not necessarily best but modern clouds fine</a:t>
            </a:r>
          </a:p>
          <a:p>
            <a:endParaRPr lang="en-US" sz="2100" dirty="0"/>
          </a:p>
        </p:txBody>
      </p:sp>
      <p:sp>
        <p:nvSpPr>
          <p:cNvPr id="2" name="Title 1"/>
          <p:cNvSpPr>
            <a:spLocks noGrp="1"/>
          </p:cNvSpPr>
          <p:nvPr>
            <p:ph type="title"/>
          </p:nvPr>
        </p:nvSpPr>
        <p:spPr/>
        <p:txBody>
          <a:bodyPr>
            <a:normAutofit fontScale="90000"/>
          </a:bodyPr>
          <a:lstStyle/>
          <a:p>
            <a:pPr algn="ctr"/>
            <a:r>
              <a:rPr lang="en-US" sz="3100" b="1" dirty="0"/>
              <a:t>Comparison</a:t>
            </a:r>
            <a:r>
              <a:rPr lang="en-US" b="1" dirty="0"/>
              <a:t> of Data Analytics with Simulation III</a:t>
            </a:r>
          </a:p>
        </p:txBody>
      </p:sp>
    </p:spTree>
    <p:extLst>
      <p:ext uri="{BB962C8B-B14F-4D97-AF65-F5344CB8AC3E}">
        <p14:creationId xmlns:p14="http://schemas.microsoft.com/office/powerpoint/2010/main" val="258790969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533" y="609600"/>
            <a:ext cx="9067800" cy="5153962"/>
          </a:xfrm>
        </p:spPr>
        <p:txBody>
          <a:bodyPr/>
          <a:lstStyle/>
          <a:p>
            <a:r>
              <a:rPr lang="en-US" b="1" dirty="0"/>
              <a:t>“Atomic” Job Size: </a:t>
            </a:r>
            <a:r>
              <a:rPr lang="en-US" dirty="0"/>
              <a:t>Very large jobs are critical aspects of leading edge simulation, whereas much data analysis is pleasing parallel and involves many quite small jobs. The latter follows from event structure of much observational science. </a:t>
            </a:r>
          </a:p>
          <a:p>
            <a:pPr lvl="1"/>
            <a:r>
              <a:rPr lang="en-US" dirty="0"/>
              <a:t>Accelerators produce a stream of particle collisions; telescopes, light sources or remote sensing a stream of images. The many events produced by modern instruments implies data analysis is a computationally intense problem but can be broken up into many quite small jobs. </a:t>
            </a:r>
          </a:p>
          <a:p>
            <a:pPr lvl="1"/>
            <a:r>
              <a:rPr lang="en-US" dirty="0"/>
              <a:t>Similarly the long tail of science produces streams of events from a multitude of small instruments</a:t>
            </a:r>
          </a:p>
          <a:p>
            <a:r>
              <a:rPr lang="en-US" b="1" dirty="0"/>
              <a:t>Why use HPC machines to analyze data and how large are they?</a:t>
            </a:r>
            <a:r>
              <a:rPr lang="en-US" dirty="0"/>
              <a:t> Some scientific data has been analyzed on HPC machines because the responsible organizations had such machines often purchased to satisfy simulation requirements. Whereas high end simulation requires HPC style machines, that is typically not true for data analysis; that is done on HPC machines because they are available</a:t>
            </a:r>
          </a:p>
          <a:p>
            <a:endParaRPr lang="en-US" dirty="0"/>
          </a:p>
          <a:p>
            <a:endParaRPr lang="en-US" dirty="0"/>
          </a:p>
          <a:p>
            <a:endParaRPr lang="en-US" dirty="0"/>
          </a:p>
        </p:txBody>
      </p:sp>
      <p:sp>
        <p:nvSpPr>
          <p:cNvPr id="6" name="Title 5"/>
          <p:cNvSpPr>
            <a:spLocks noGrp="1"/>
          </p:cNvSpPr>
          <p:nvPr>
            <p:ph type="title"/>
          </p:nvPr>
        </p:nvSpPr>
        <p:spPr>
          <a:xfrm>
            <a:off x="-10240" y="0"/>
            <a:ext cx="9126166" cy="609600"/>
          </a:xfrm>
        </p:spPr>
        <p:txBody>
          <a:bodyPr/>
          <a:lstStyle/>
          <a:p>
            <a:r>
              <a:rPr lang="en-US" dirty="0"/>
              <a:t>Implications of Big Data Requirements</a:t>
            </a:r>
          </a:p>
        </p:txBody>
      </p:sp>
    </p:spTree>
    <p:extLst>
      <p:ext uri="{BB962C8B-B14F-4D97-AF65-F5344CB8AC3E}">
        <p14:creationId xmlns:p14="http://schemas.microsoft.com/office/powerpoint/2010/main" val="262682725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US" b="1" dirty="0"/>
              <a:t>HPC/Science use of Big Data Technology now: </a:t>
            </a:r>
            <a:r>
              <a:rPr lang="en-US" dirty="0"/>
              <a:t>Some aspects of the Big Data stack are being adopted by the HPC community: Docker and Deep Learning are two examples. </a:t>
            </a:r>
          </a:p>
          <a:p>
            <a:r>
              <a:rPr lang="en-US" b="1" dirty="0"/>
              <a:t>Big Data use of HPC: </a:t>
            </a:r>
            <a:r>
              <a:rPr lang="en-US" dirty="0"/>
              <a:t>The Big Data community has used (small) HPC clusters for deep learning, and it uses GPUs and FPGAs for training deep learning systems</a:t>
            </a:r>
          </a:p>
          <a:p>
            <a:r>
              <a:rPr lang="en-US" b="1" dirty="0"/>
              <a:t>Docker v. OpenStack(hypervisor): </a:t>
            </a:r>
            <a:r>
              <a:rPr lang="en-US" dirty="0"/>
              <a:t>Docker (or equivalent) is quite likely to be the virtualization approach of choice (compared to say OpenStack) for both data and simulation applications. OpenStack is more complex than Docker and only clearly needed if you share at core level whereas large scale simulations and data analysis seem to just need node level sharing.</a:t>
            </a:r>
          </a:p>
          <a:p>
            <a:pPr lvl="1"/>
            <a:r>
              <a:rPr lang="en-US" dirty="0"/>
              <a:t>Parallel computing almost implies sharing at node not core level</a:t>
            </a:r>
          </a:p>
          <a:p>
            <a:r>
              <a:rPr lang="en-US" b="1" dirty="0"/>
              <a:t>Science use of Big Data: </a:t>
            </a:r>
            <a:r>
              <a:rPr lang="en-US" dirty="0"/>
              <a:t>Some fraction of the scientific community uses Big Data style analysis tools (Hadoop, Spark, Cassandra, Hbase ….)</a:t>
            </a:r>
          </a:p>
          <a:p>
            <a:endParaRPr lang="en-US" dirty="0"/>
          </a:p>
          <a:p>
            <a:endParaRPr lang="en-US" dirty="0"/>
          </a:p>
        </p:txBody>
      </p:sp>
      <p:sp>
        <p:nvSpPr>
          <p:cNvPr id="6" name="Title 5"/>
          <p:cNvSpPr>
            <a:spLocks noGrp="1"/>
          </p:cNvSpPr>
          <p:nvPr>
            <p:ph type="title"/>
          </p:nvPr>
        </p:nvSpPr>
        <p:spPr/>
        <p:txBody>
          <a:bodyPr/>
          <a:lstStyle/>
          <a:p>
            <a:r>
              <a:rPr lang="en-US" dirty="0"/>
              <a:t>Who uses What Software</a:t>
            </a:r>
          </a:p>
        </p:txBody>
      </p:sp>
    </p:spTree>
    <p:extLst>
      <p:ext uri="{BB962C8B-B14F-4D97-AF65-F5344CB8AC3E}">
        <p14:creationId xmlns:p14="http://schemas.microsoft.com/office/powerpoint/2010/main" val="337393682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US" sz="2400" dirty="0"/>
              <a:t>Language choice C++, Fortran, Java, Scala, Python, R, Matlab needs thought. This is a mixture of technical and social issues.</a:t>
            </a:r>
          </a:p>
          <a:p>
            <a:r>
              <a:rPr lang="en-US" sz="2400" b="1" dirty="0"/>
              <a:t>Java Grande </a:t>
            </a:r>
            <a:r>
              <a:rPr lang="en-US" sz="2400" dirty="0"/>
              <a:t>was a 1997-2000 activity to make Java run fast and web site still there! </a:t>
            </a:r>
            <a:r>
              <a:rPr lang="en-US" sz="2400" dirty="0">
                <a:hlinkClick r:id="rId2"/>
              </a:rPr>
              <a:t>http://www.javagrande.org/</a:t>
            </a:r>
            <a:r>
              <a:rPr lang="en-US" sz="2400" dirty="0"/>
              <a:t> </a:t>
            </a:r>
          </a:p>
          <a:p>
            <a:r>
              <a:rPr lang="en-US" sz="2400" dirty="0"/>
              <a:t>Basic Java now much better but object structure, dynamic memory allocation and Garbage collection have their overheads</a:t>
            </a:r>
          </a:p>
          <a:p>
            <a:r>
              <a:rPr lang="en-US" sz="2400" dirty="0"/>
              <a:t>Java virtual machine JVM dominant Big Data environment?</a:t>
            </a:r>
          </a:p>
          <a:p>
            <a:r>
              <a:rPr lang="en-US" sz="2400" dirty="0"/>
              <a:t>One can mix languages quite efficiently</a:t>
            </a:r>
          </a:p>
          <a:p>
            <a:pPr lvl="1"/>
            <a:r>
              <a:rPr lang="en-US" sz="2400" dirty="0"/>
              <a:t>Java MPI as binding to C++ version excellent</a:t>
            </a:r>
          </a:p>
          <a:p>
            <a:r>
              <a:rPr lang="en-US" sz="2400" dirty="0"/>
              <a:t>Scripting languages Python, R, Matlab address different requirements than Java, C++ ….</a:t>
            </a:r>
          </a:p>
          <a:p>
            <a:endParaRPr lang="en-US" sz="2400" dirty="0"/>
          </a:p>
        </p:txBody>
      </p:sp>
      <p:sp>
        <p:nvSpPr>
          <p:cNvPr id="6" name="Title 5"/>
          <p:cNvSpPr>
            <a:spLocks noGrp="1"/>
          </p:cNvSpPr>
          <p:nvPr>
            <p:ph type="title"/>
          </p:nvPr>
        </p:nvSpPr>
        <p:spPr/>
        <p:txBody>
          <a:bodyPr/>
          <a:lstStyle/>
          <a:p>
            <a:r>
              <a:rPr lang="en-US" dirty="0"/>
              <a:t>Choosing Languages</a:t>
            </a:r>
          </a:p>
        </p:txBody>
      </p:sp>
    </p:spTree>
    <p:extLst>
      <p:ext uri="{BB962C8B-B14F-4D97-AF65-F5344CB8AC3E}">
        <p14:creationId xmlns:p14="http://schemas.microsoft.com/office/powerpoint/2010/main" val="194019448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0136" y="304800"/>
            <a:ext cx="7886700" cy="2852737"/>
          </a:xfrm>
        </p:spPr>
        <p:txBody>
          <a:bodyPr>
            <a:normAutofit fontScale="90000"/>
          </a:bodyPr>
          <a:lstStyle/>
          <a:p>
            <a:pPr algn="ctr"/>
            <a:br>
              <a:rPr lang="en-US" b="1" dirty="0"/>
            </a:br>
            <a:r>
              <a:rPr lang="en-US" sz="4000" b="1" dirty="0" err="1"/>
              <a:t>HPCCloud</a:t>
            </a:r>
            <a:r>
              <a:rPr lang="en-US" sz="4000" b="1" dirty="0"/>
              <a:t> and Summary of </a:t>
            </a:r>
            <a:r>
              <a:rPr lang="en-US" sz="4000" dirty="0"/>
              <a:t>Big Data - Big Simulation Convergence</a:t>
            </a:r>
            <a:br>
              <a:rPr lang="en-US" dirty="0"/>
            </a:br>
            <a:endParaRPr lang="en-US" b="1" dirty="0"/>
          </a:p>
        </p:txBody>
      </p:sp>
      <p:sp>
        <p:nvSpPr>
          <p:cNvPr id="2" name="Subtitle 1"/>
          <p:cNvSpPr>
            <a:spLocks noGrp="1"/>
          </p:cNvSpPr>
          <p:nvPr>
            <p:ph type="body" idx="1"/>
          </p:nvPr>
        </p:nvSpPr>
        <p:spPr>
          <a:xfrm>
            <a:off x="600136" y="2514600"/>
            <a:ext cx="7886700" cy="1500187"/>
          </a:xfrm>
        </p:spPr>
        <p:txBody>
          <a:bodyPr/>
          <a:lstStyle/>
          <a:p>
            <a:r>
              <a:rPr lang="en-US" dirty="0"/>
              <a:t>HPC-Clouds convergence? (easier than converging higher levels in stack)</a:t>
            </a:r>
            <a:br>
              <a:rPr lang="en-US" dirty="0"/>
            </a:br>
            <a:r>
              <a:rPr lang="en-US" dirty="0"/>
              <a:t> </a:t>
            </a:r>
          </a:p>
          <a:p>
            <a:r>
              <a:rPr lang="en-US" dirty="0"/>
              <a:t>Can HPC continue to do it alone?</a:t>
            </a:r>
          </a:p>
          <a:p>
            <a:endParaRPr lang="en-US" sz="2400" dirty="0">
              <a:solidFill>
                <a:schemeClr val="tx1"/>
              </a:solidFill>
            </a:endParaRPr>
          </a:p>
          <a:p>
            <a:r>
              <a:rPr lang="en-US" sz="2400" dirty="0">
                <a:solidFill>
                  <a:schemeClr val="tx1"/>
                </a:solidFill>
              </a:rPr>
              <a:t>Convergence Ogres/Diamonds</a:t>
            </a:r>
          </a:p>
          <a:p>
            <a:r>
              <a:rPr lang="en-US" sz="2400" dirty="0">
                <a:solidFill>
                  <a:schemeClr val="tx1"/>
                </a:solidFill>
              </a:rPr>
              <a:t>HPC-ABDS Software on differently optimized hardware infrastructure</a:t>
            </a:r>
          </a:p>
          <a:p>
            <a:endParaRPr lang="en-US" sz="2400" dirty="0">
              <a:solidFill>
                <a:schemeClr val="tx1"/>
              </a:solidFill>
            </a:endParaRPr>
          </a:p>
        </p:txBody>
      </p:sp>
    </p:spTree>
    <p:extLst>
      <p:ext uri="{BB962C8B-B14F-4D97-AF65-F5344CB8AC3E}">
        <p14:creationId xmlns:p14="http://schemas.microsoft.com/office/powerpoint/2010/main" val="378529911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27" y="23569"/>
            <a:ext cx="8382000" cy="738432"/>
          </a:xfrm>
        </p:spPr>
        <p:txBody>
          <a:bodyPr/>
          <a:lstStyle/>
          <a:p>
            <a:pPr algn="ctr"/>
            <a:r>
              <a:rPr lang="en-US" dirty="0" err="1"/>
              <a:t>HPCCloud</a:t>
            </a:r>
            <a:r>
              <a:rPr lang="en-US" dirty="0"/>
              <a:t> Convergence Architecture</a:t>
            </a:r>
          </a:p>
        </p:txBody>
      </p:sp>
      <p:sp>
        <p:nvSpPr>
          <p:cNvPr id="3" name="Content Placeholder 2"/>
          <p:cNvSpPr>
            <a:spLocks noGrp="1"/>
          </p:cNvSpPr>
          <p:nvPr>
            <p:ph idx="1"/>
          </p:nvPr>
        </p:nvSpPr>
        <p:spPr>
          <a:xfrm>
            <a:off x="152400" y="650323"/>
            <a:ext cx="8868635" cy="880885"/>
          </a:xfrm>
        </p:spPr>
        <p:txBody>
          <a:bodyPr/>
          <a:lstStyle/>
          <a:p>
            <a:r>
              <a:rPr lang="en-US" dirty="0"/>
              <a:t>Running </a:t>
            </a:r>
            <a:r>
              <a:rPr lang="en-US" b="1" dirty="0"/>
              <a:t>same HPC-ABDS software </a:t>
            </a:r>
            <a:r>
              <a:rPr lang="en-US" dirty="0"/>
              <a:t>across all platforms but data management machine has different balance in I/O, Network and Compute from “model” machine</a:t>
            </a:r>
          </a:p>
          <a:p>
            <a:pPr lvl="1"/>
            <a:r>
              <a:rPr lang="en-US" dirty="0"/>
              <a:t>Note data storage approach: HDFS v. Object Store v. </a:t>
            </a:r>
            <a:r>
              <a:rPr lang="en-US" dirty="0" err="1"/>
              <a:t>Lustre</a:t>
            </a:r>
            <a:r>
              <a:rPr lang="en-US" dirty="0"/>
              <a:t> style file systems is still rather unclear</a:t>
            </a:r>
          </a:p>
          <a:p>
            <a:r>
              <a:rPr lang="en-US" b="1" dirty="0"/>
              <a:t>The Model </a:t>
            </a:r>
            <a:r>
              <a:rPr lang="en-US" dirty="0"/>
              <a:t>behaves similarly whether from </a:t>
            </a:r>
            <a:r>
              <a:rPr lang="en-US" b="1" dirty="0"/>
              <a:t>Big Data or Big Simulation</a:t>
            </a:r>
            <a:r>
              <a:rPr lang="en-US" dirty="0"/>
              <a:t>.</a:t>
            </a:r>
          </a:p>
        </p:txBody>
      </p:sp>
      <p:grpSp>
        <p:nvGrpSpPr>
          <p:cNvPr id="8" name="Group 7"/>
          <p:cNvGrpSpPr/>
          <p:nvPr/>
        </p:nvGrpSpPr>
        <p:grpSpPr>
          <a:xfrm>
            <a:off x="3016054" y="2673268"/>
            <a:ext cx="6102546" cy="3927828"/>
            <a:chOff x="1406781" y="2791636"/>
            <a:chExt cx="6102546" cy="3927828"/>
          </a:xfrm>
        </p:grpSpPr>
        <p:grpSp>
          <p:nvGrpSpPr>
            <p:cNvPr id="7" name="Group 6"/>
            <p:cNvGrpSpPr/>
            <p:nvPr/>
          </p:nvGrpSpPr>
          <p:grpSpPr>
            <a:xfrm>
              <a:off x="1413327" y="3581400"/>
              <a:ext cx="6096000" cy="3138064"/>
              <a:chOff x="1143000" y="1981200"/>
              <a:chExt cx="6096000" cy="3138064"/>
            </a:xfrm>
          </p:grpSpPr>
          <p:sp>
            <p:nvSpPr>
              <p:cNvPr id="6" name="Rectangle 5"/>
              <p:cNvSpPr/>
              <p:nvPr/>
            </p:nvSpPr>
            <p:spPr bwMode="auto">
              <a:xfrm>
                <a:off x="1143000" y="1981200"/>
                <a:ext cx="6096000" cy="305978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grpSp>
            <p:nvGrpSpPr>
              <p:cNvPr id="9" name="Group 8"/>
              <p:cNvGrpSpPr/>
              <p:nvPr/>
            </p:nvGrpSpPr>
            <p:grpSpPr>
              <a:xfrm>
                <a:off x="1218774" y="2121526"/>
                <a:ext cx="5924975" cy="2997738"/>
                <a:chOff x="2831085" y="4852658"/>
                <a:chExt cx="3476153" cy="1598110"/>
              </a:xfrm>
            </p:grpSpPr>
            <p:pic>
              <p:nvPicPr>
                <p:cNvPr id="11" name="Picture 10"/>
                <p:cNvPicPr>
                  <a:picLocks noChangeAspect="1"/>
                </p:cNvPicPr>
                <p:nvPr/>
              </p:nvPicPr>
              <p:blipFill>
                <a:blip r:embed="rId2"/>
                <a:stretch>
                  <a:fillRect/>
                </a:stretch>
              </p:blipFill>
              <p:spPr>
                <a:xfrm>
                  <a:off x="2831085" y="4852658"/>
                  <a:ext cx="1559433" cy="1556381"/>
                </a:xfrm>
                <a:prstGeom prst="rect">
                  <a:avLst/>
                </a:prstGeom>
              </p:spPr>
            </p:pic>
            <p:pic>
              <p:nvPicPr>
                <p:cNvPr id="12" name="Picture 11"/>
                <p:cNvPicPr>
                  <a:picLocks noChangeAspect="1"/>
                </p:cNvPicPr>
                <p:nvPr/>
              </p:nvPicPr>
              <p:blipFill>
                <a:blip r:embed="rId3"/>
                <a:stretch>
                  <a:fillRect/>
                </a:stretch>
              </p:blipFill>
              <p:spPr>
                <a:xfrm>
                  <a:off x="4769213" y="4852658"/>
                  <a:ext cx="1538025" cy="1598110"/>
                </a:xfrm>
                <a:prstGeom prst="rect">
                  <a:avLst/>
                </a:prstGeom>
              </p:spPr>
            </p:pic>
            <p:sp>
              <p:nvSpPr>
                <p:cNvPr id="13" name="Left-Right Arrow 12"/>
                <p:cNvSpPr/>
                <p:nvPr/>
              </p:nvSpPr>
              <p:spPr>
                <a:xfrm>
                  <a:off x="4284669" y="5113730"/>
                  <a:ext cx="587369" cy="220637"/>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4" name="Left-Right Arrow 13"/>
                <p:cNvSpPr/>
                <p:nvPr/>
              </p:nvSpPr>
              <p:spPr>
                <a:xfrm>
                  <a:off x="4284668" y="5501855"/>
                  <a:ext cx="587369" cy="220637"/>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5" name="Left-Right Arrow 14"/>
                <p:cNvSpPr/>
                <p:nvPr/>
              </p:nvSpPr>
              <p:spPr>
                <a:xfrm>
                  <a:off x="4284668" y="5893777"/>
                  <a:ext cx="587369" cy="220637"/>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grpSp>
        </p:grpSp>
        <p:sp>
          <p:nvSpPr>
            <p:cNvPr id="10" name="TextBox 9"/>
            <p:cNvSpPr txBox="1"/>
            <p:nvPr/>
          </p:nvSpPr>
          <p:spPr>
            <a:xfrm>
              <a:off x="1406781" y="2791636"/>
              <a:ext cx="6062878" cy="769441"/>
            </a:xfrm>
            <a:prstGeom prst="rect">
              <a:avLst/>
            </a:prstGeom>
            <a:solidFill>
              <a:schemeClr val="bg1"/>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Data</a:t>
              </a:r>
              <a:r>
                <a:rPr kumimoji="0" lang="en-US" sz="2000" b="0" i="0" u="none" strike="noStrike" kern="0" cap="none" spc="0" normalizeH="0" baseline="0" noProof="0" dirty="0">
                  <a:ln>
                    <a:noFill/>
                  </a:ln>
                  <a:solidFill>
                    <a:sysClr val="windowText" lastClr="000000"/>
                  </a:solidFill>
                  <a:effectLst/>
                  <a:uLnTx/>
                  <a:uFillTx/>
                </a:rPr>
                <a:t> Management                </a:t>
              </a:r>
              <a:r>
                <a:rPr kumimoji="0" lang="en-US" sz="2400" b="1" i="0" u="none" strike="noStrike" kern="0" cap="none" spc="0" normalizeH="0" baseline="0" noProof="0" dirty="0">
                  <a:ln>
                    <a:noFill/>
                  </a:ln>
                  <a:solidFill>
                    <a:sysClr val="windowText" lastClr="000000"/>
                  </a:solidFill>
                  <a:effectLst/>
                  <a:uLnTx/>
                  <a:uFillTx/>
                </a:rPr>
                <a:t>Model</a:t>
              </a:r>
              <a:r>
                <a:rPr kumimoji="0" lang="en-US" sz="2000" b="0" i="0" u="none" strike="noStrike" kern="0" cap="none" spc="0" normalizeH="0" baseline="0" noProof="0" dirty="0">
                  <a:ln>
                    <a:noFill/>
                  </a:ln>
                  <a:solidFill>
                    <a:sysClr val="windowText" lastClr="000000"/>
                  </a:solidFill>
                  <a:effectLst/>
                  <a:uLnTx/>
                  <a:uFillTx/>
                </a:rPr>
                <a:t> for Big Data </a:t>
              </a:r>
              <a:br>
                <a:rPr kumimoji="0" lang="en-US" sz="2000" b="0" i="0" u="none" strike="noStrike" kern="0" cap="none" spc="0" normalizeH="0" baseline="0" noProof="0" dirty="0">
                  <a:ln>
                    <a:noFill/>
                  </a:ln>
                  <a:solidFill>
                    <a:sysClr val="windowText" lastClr="000000"/>
                  </a:solidFill>
                  <a:effectLst/>
                  <a:uLnTx/>
                  <a:uFillTx/>
                </a:rPr>
              </a:br>
              <a:r>
                <a:rPr kumimoji="0" lang="en-US" sz="2000" b="0" i="0" u="none" strike="noStrike" kern="0" cap="none" spc="0" normalizeH="0" baseline="0" noProof="0" dirty="0">
                  <a:ln>
                    <a:noFill/>
                  </a:ln>
                  <a:solidFill>
                    <a:sysClr val="windowText" lastClr="000000"/>
                  </a:solidFill>
                  <a:effectLst/>
                  <a:uLnTx/>
                  <a:uFillTx/>
                </a:rPr>
                <a:t>                                                     and Big Simulation</a:t>
              </a:r>
            </a:p>
          </p:txBody>
        </p:sp>
      </p:grpSp>
      <p:sp>
        <p:nvSpPr>
          <p:cNvPr id="16" name="TextBox 15"/>
          <p:cNvSpPr txBox="1"/>
          <p:nvPr/>
        </p:nvSpPr>
        <p:spPr>
          <a:xfrm>
            <a:off x="171858" y="3057988"/>
            <a:ext cx="2784567" cy="2677656"/>
          </a:xfrm>
          <a:prstGeom prst="rect">
            <a:avLst/>
          </a:prstGeom>
          <a:noFill/>
        </p:spPr>
        <p:txBody>
          <a:bodyPr wrap="square" rtlCol="0">
            <a:spAutoFit/>
          </a:bodyPr>
          <a:lstStyle/>
          <a:p>
            <a:r>
              <a:rPr lang="en-US" b="1" i="0" dirty="0" err="1"/>
              <a:t>HPCCloud</a:t>
            </a:r>
            <a:r>
              <a:rPr lang="en-US" i="0" dirty="0"/>
              <a:t> Capacity-style Operational Model matches hardware features with application requirements</a:t>
            </a:r>
          </a:p>
        </p:txBody>
      </p:sp>
    </p:spTree>
    <p:extLst>
      <p:ext uri="{BB962C8B-B14F-4D97-AF65-F5344CB8AC3E}">
        <p14:creationId xmlns:p14="http://schemas.microsoft.com/office/powerpoint/2010/main" val="65573565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6" y="452120"/>
            <a:ext cx="9144000" cy="6405880"/>
          </a:xfrm>
          <a:noFill/>
        </p:spPr>
        <p:txBody>
          <a:bodyPr/>
          <a:lstStyle/>
          <a:p>
            <a:r>
              <a:rPr lang="en-US" sz="1600" b="1" dirty="0"/>
              <a:t>Applications, Benchmarks and Libraries</a:t>
            </a:r>
          </a:p>
          <a:p>
            <a:pPr lvl="1"/>
            <a:r>
              <a:rPr lang="en-US" sz="1600" dirty="0"/>
              <a:t>51 NIST Big Data Use Cases, 7 Computational Giants of the NRC Massive Data Analysis, 13 Berkeley dwarfs, 7 NAS parallel benchmarks</a:t>
            </a:r>
          </a:p>
          <a:p>
            <a:pPr lvl="1"/>
            <a:r>
              <a:rPr lang="en-US" sz="1600" dirty="0"/>
              <a:t>Unified discussion by separately discussing </a:t>
            </a:r>
            <a:r>
              <a:rPr lang="en-US" sz="1600" b="1" dirty="0"/>
              <a:t>data &amp; model </a:t>
            </a:r>
            <a:r>
              <a:rPr lang="en-US" sz="1600" dirty="0"/>
              <a:t>for each application;</a:t>
            </a:r>
          </a:p>
          <a:p>
            <a:pPr lvl="1"/>
            <a:r>
              <a:rPr lang="en-US" sz="1600" dirty="0"/>
              <a:t>64 facets– Convergence Diamonds -- characterize applications</a:t>
            </a:r>
          </a:p>
          <a:p>
            <a:pPr lvl="1"/>
            <a:r>
              <a:rPr lang="en-US" sz="1600" dirty="0"/>
              <a:t>Characterization identifies hardware and software features for each application across big data, simulation; “complete” set of benchmarks (NIST)</a:t>
            </a:r>
          </a:p>
          <a:p>
            <a:r>
              <a:rPr lang="en-US" sz="1600" dirty="0"/>
              <a:t>Exemplar Ogre and Convergence Diamond Features</a:t>
            </a:r>
          </a:p>
          <a:p>
            <a:pPr lvl="1"/>
            <a:r>
              <a:rPr lang="en-US" sz="1600" b="1" dirty="0"/>
              <a:t>Overall application structure </a:t>
            </a:r>
            <a:r>
              <a:rPr lang="en-US" sz="1600" dirty="0"/>
              <a:t>e.g. pleasingly parallel</a:t>
            </a:r>
          </a:p>
          <a:p>
            <a:pPr lvl="1"/>
            <a:r>
              <a:rPr lang="en-US" sz="1600" b="1" dirty="0"/>
              <a:t>Data Features </a:t>
            </a:r>
            <a:r>
              <a:rPr lang="en-US" sz="1600" dirty="0"/>
              <a:t>e.g. from IoT, stored in HDFS ….</a:t>
            </a:r>
          </a:p>
          <a:p>
            <a:pPr lvl="1"/>
            <a:r>
              <a:rPr lang="en-US" sz="1600" b="1" dirty="0"/>
              <a:t>Processing Features </a:t>
            </a:r>
            <a:r>
              <a:rPr lang="en-US" sz="1600" dirty="0"/>
              <a:t>e.g. uses neural nets or conjugate gradient</a:t>
            </a:r>
          </a:p>
          <a:p>
            <a:pPr lvl="1"/>
            <a:r>
              <a:rPr lang="en-US" sz="1600" b="1" dirty="0"/>
              <a:t>Execution Structure </a:t>
            </a:r>
            <a:r>
              <a:rPr lang="en-US" sz="1600" dirty="0"/>
              <a:t>e.g. data or model volume</a:t>
            </a:r>
          </a:p>
          <a:p>
            <a:r>
              <a:rPr lang="en-US" sz="1600" dirty="0"/>
              <a:t>Need to distinguish </a:t>
            </a:r>
            <a:r>
              <a:rPr lang="en-US" sz="1600" b="1" dirty="0"/>
              <a:t>data management </a:t>
            </a:r>
            <a:r>
              <a:rPr lang="en-US" sz="1600" dirty="0"/>
              <a:t>from </a:t>
            </a:r>
            <a:r>
              <a:rPr lang="en-US" sz="1600" b="1" dirty="0"/>
              <a:t>data analytics</a:t>
            </a:r>
          </a:p>
          <a:p>
            <a:r>
              <a:rPr lang="en-US" sz="1600" b="1" dirty="0"/>
              <a:t>Management </a:t>
            </a:r>
            <a:r>
              <a:rPr lang="en-US" sz="1600" dirty="0"/>
              <a:t>and</a:t>
            </a:r>
            <a:r>
              <a:rPr lang="en-US" sz="1600" b="1" dirty="0"/>
              <a:t> Search </a:t>
            </a:r>
            <a:r>
              <a:rPr lang="en-US" sz="1600" dirty="0"/>
              <a:t>I/O intensive and suitable for classic clouds</a:t>
            </a:r>
          </a:p>
          <a:p>
            <a:pPr lvl="1"/>
            <a:r>
              <a:rPr lang="en-US" sz="1600" dirty="0"/>
              <a:t>Science data has fewer users than commercial but </a:t>
            </a:r>
            <a:r>
              <a:rPr lang="en-US" sz="1600" b="1" dirty="0"/>
              <a:t>requirements </a:t>
            </a:r>
            <a:r>
              <a:rPr lang="en-US" sz="1600" dirty="0"/>
              <a:t>poorly understood</a:t>
            </a:r>
          </a:p>
          <a:p>
            <a:r>
              <a:rPr lang="en-US" sz="1600" b="1" dirty="0"/>
              <a:t>Analytics</a:t>
            </a:r>
            <a:r>
              <a:rPr lang="en-US" sz="1600" dirty="0"/>
              <a:t> has many features in common with large scale </a:t>
            </a:r>
            <a:r>
              <a:rPr lang="en-US" sz="1600" b="1" dirty="0"/>
              <a:t>simulations</a:t>
            </a:r>
          </a:p>
          <a:p>
            <a:pPr lvl="1"/>
            <a:r>
              <a:rPr lang="en-US" sz="1600" dirty="0"/>
              <a:t>Data analytics often </a:t>
            </a:r>
            <a:r>
              <a:rPr lang="en-US" sz="1600" b="1" dirty="0"/>
              <a:t>SPMD</a:t>
            </a:r>
            <a:r>
              <a:rPr lang="en-US" sz="1600" dirty="0"/>
              <a:t>, </a:t>
            </a:r>
            <a:r>
              <a:rPr lang="en-US" sz="1600" b="1" dirty="0"/>
              <a:t>BSP</a:t>
            </a:r>
            <a:r>
              <a:rPr lang="en-US" sz="1600" dirty="0"/>
              <a:t> and benefits from high performance networking and communication libraries.</a:t>
            </a:r>
          </a:p>
          <a:p>
            <a:pPr lvl="1"/>
            <a:r>
              <a:rPr lang="en-US" sz="1600" b="1" dirty="0"/>
              <a:t>Decompose Model </a:t>
            </a:r>
            <a:r>
              <a:rPr lang="en-US" sz="1600" dirty="0"/>
              <a:t>(as in simulation) and </a:t>
            </a:r>
            <a:r>
              <a:rPr lang="en-US" sz="1600" b="1" dirty="0"/>
              <a:t>Data</a:t>
            </a:r>
            <a:r>
              <a:rPr lang="en-US" sz="1600" dirty="0"/>
              <a:t> (bit different and confusing) across nodes of cluster</a:t>
            </a:r>
          </a:p>
          <a:p>
            <a:pPr lvl="1"/>
            <a:endParaRPr lang="en-US" sz="1600" dirty="0"/>
          </a:p>
          <a:p>
            <a:pPr lvl="1"/>
            <a:endParaRPr lang="en-US" sz="1600" dirty="0"/>
          </a:p>
        </p:txBody>
      </p:sp>
      <p:sp>
        <p:nvSpPr>
          <p:cNvPr id="2" name="Title 1"/>
          <p:cNvSpPr>
            <a:spLocks noGrp="1"/>
          </p:cNvSpPr>
          <p:nvPr>
            <p:ph type="title"/>
          </p:nvPr>
        </p:nvSpPr>
        <p:spPr>
          <a:xfrm>
            <a:off x="0" y="0"/>
            <a:ext cx="9144000" cy="533400"/>
          </a:xfrm>
        </p:spPr>
        <p:txBody>
          <a:bodyPr/>
          <a:lstStyle/>
          <a:p>
            <a:pPr algn="ctr"/>
            <a:r>
              <a:rPr lang="en-US" sz="3100" dirty="0"/>
              <a:t>Summary of Big Data HPC Convergence I</a:t>
            </a:r>
          </a:p>
        </p:txBody>
      </p:sp>
    </p:spTree>
    <p:extLst>
      <p:ext uri="{BB962C8B-B14F-4D97-AF65-F5344CB8AC3E}">
        <p14:creationId xmlns:p14="http://schemas.microsoft.com/office/powerpoint/2010/main" val="312188072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6" y="452120"/>
            <a:ext cx="9144000" cy="6405880"/>
          </a:xfrm>
          <a:noFill/>
        </p:spPr>
        <p:txBody>
          <a:bodyPr/>
          <a:lstStyle/>
          <a:p>
            <a:r>
              <a:rPr lang="en-US" sz="1800" b="1" dirty="0"/>
              <a:t>Software Architecture and its implementation</a:t>
            </a:r>
          </a:p>
          <a:p>
            <a:pPr lvl="1"/>
            <a:r>
              <a:rPr lang="en-US" sz="1800" b="1" dirty="0"/>
              <a:t>HPC-ABDS: </a:t>
            </a:r>
            <a:r>
              <a:rPr lang="en-US" sz="1800" dirty="0"/>
              <a:t>Cloud-HPC interoperable software: performance of HPC (High Performance Computing) and the rich functionality of the Apache Big Data Stack. </a:t>
            </a:r>
          </a:p>
          <a:p>
            <a:pPr lvl="1"/>
            <a:r>
              <a:rPr lang="en-US" sz="1800" b="1" dirty="0"/>
              <a:t>Added HPC </a:t>
            </a:r>
            <a:r>
              <a:rPr lang="en-US" sz="1800" dirty="0"/>
              <a:t>to Hadoop, Storm, Heron, Spark; could add to Beam and Flink</a:t>
            </a:r>
          </a:p>
          <a:p>
            <a:pPr lvl="1"/>
            <a:r>
              <a:rPr lang="en-US" sz="1800" dirty="0"/>
              <a:t>Could work in Apache model contributing code in different ways</a:t>
            </a:r>
          </a:p>
          <a:p>
            <a:pPr lvl="1"/>
            <a:r>
              <a:rPr lang="en-US" sz="1800" dirty="0"/>
              <a:t>One approach is an </a:t>
            </a:r>
            <a:r>
              <a:rPr lang="en-US" sz="1800" b="1" dirty="0"/>
              <a:t>HPC</a:t>
            </a:r>
            <a:r>
              <a:rPr lang="en-US" sz="1800" dirty="0"/>
              <a:t> project in </a:t>
            </a:r>
            <a:r>
              <a:rPr lang="en-US" sz="1800" b="1" dirty="0"/>
              <a:t>Apache Foundation</a:t>
            </a:r>
          </a:p>
          <a:p>
            <a:r>
              <a:rPr lang="en-US" sz="1800" b="1" dirty="0" err="1"/>
              <a:t>HPCCloud</a:t>
            </a:r>
            <a:r>
              <a:rPr lang="en-US" sz="1800" b="1" dirty="0"/>
              <a:t> runs same HPC-ABDS software across all </a:t>
            </a:r>
            <a:r>
              <a:rPr lang="en-US" sz="1800" dirty="0"/>
              <a:t>platforms but “data management” nodes have different balance in I/O, Network and Compute from “model” nodes</a:t>
            </a:r>
          </a:p>
          <a:p>
            <a:pPr lvl="1"/>
            <a:r>
              <a:rPr lang="en-US" sz="1800" dirty="0"/>
              <a:t>Optimize to data and model functions as specified by convergence diamonds rather than optimizing for simulation and big data</a:t>
            </a:r>
          </a:p>
          <a:p>
            <a:r>
              <a:rPr lang="en-US" sz="1800" b="1" dirty="0"/>
              <a:t>Convergence Language: </a:t>
            </a:r>
            <a:r>
              <a:rPr lang="en-US" sz="1800" dirty="0"/>
              <a:t>Make C++, Java, Scala, Python (R) … perform well</a:t>
            </a:r>
          </a:p>
          <a:p>
            <a:r>
              <a:rPr lang="en-US" sz="1800" b="1" dirty="0"/>
              <a:t>Training: </a:t>
            </a:r>
            <a:r>
              <a:rPr lang="en-US" sz="1800" dirty="0"/>
              <a:t>Students prefer to learn machine learning and clouds and need to be taught importance of HPC to Big Data</a:t>
            </a:r>
          </a:p>
          <a:p>
            <a:r>
              <a:rPr lang="en-US" sz="1800" b="1" dirty="0"/>
              <a:t>Sustainability: </a:t>
            </a:r>
            <a:r>
              <a:rPr lang="en-US" sz="1800" dirty="0"/>
              <a:t>research/HPC communities cannot afford to develop everything (hardware and software) from scratch</a:t>
            </a:r>
          </a:p>
          <a:p>
            <a:r>
              <a:rPr lang="en-US" sz="1800" b="1" dirty="0" err="1"/>
              <a:t>HPCCloud</a:t>
            </a:r>
            <a:r>
              <a:rPr lang="en-US" sz="1800" b="1" dirty="0"/>
              <a:t> 2.0 </a:t>
            </a:r>
            <a:r>
              <a:rPr lang="en-US" sz="1800" dirty="0"/>
              <a:t>uses DevOps to deploy HPC-ABDS on clouds or HPC</a:t>
            </a:r>
          </a:p>
          <a:p>
            <a:r>
              <a:rPr lang="en-US" sz="1800" b="1" dirty="0" err="1"/>
              <a:t>HPCCloud</a:t>
            </a:r>
            <a:r>
              <a:rPr lang="en-US" sz="1800" b="1" dirty="0"/>
              <a:t> 3.0 </a:t>
            </a:r>
            <a:r>
              <a:rPr lang="en-US" sz="1800" dirty="0"/>
              <a:t>delivers </a:t>
            </a:r>
            <a:r>
              <a:rPr lang="en-US" sz="1800" b="1" dirty="0"/>
              <a:t>Solutions as a Service</a:t>
            </a:r>
          </a:p>
        </p:txBody>
      </p:sp>
      <p:sp>
        <p:nvSpPr>
          <p:cNvPr id="2" name="Title 1"/>
          <p:cNvSpPr>
            <a:spLocks noGrp="1"/>
          </p:cNvSpPr>
          <p:nvPr>
            <p:ph type="title"/>
          </p:nvPr>
        </p:nvSpPr>
        <p:spPr>
          <a:xfrm>
            <a:off x="0" y="0"/>
            <a:ext cx="9144000" cy="533400"/>
          </a:xfrm>
        </p:spPr>
        <p:txBody>
          <a:bodyPr/>
          <a:lstStyle/>
          <a:p>
            <a:pPr algn="ctr"/>
            <a:r>
              <a:rPr lang="en-US" sz="3100" dirty="0"/>
              <a:t>Summary of Big Data HPC Convergence II</a:t>
            </a:r>
          </a:p>
        </p:txBody>
      </p:sp>
    </p:spTree>
    <p:extLst>
      <p:ext uri="{BB962C8B-B14F-4D97-AF65-F5344CB8AC3E}">
        <p14:creationId xmlns:p14="http://schemas.microsoft.com/office/powerpoint/2010/main" val="344161680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B85148-DB98-4269-ACE6-2DF49F9918C9}" type="slidenum">
              <a:rPr lang="en-US" smtClean="0">
                <a:solidFill>
                  <a:prstClr val="black"/>
                </a:solidFill>
              </a:rPr>
              <a:pPr/>
              <a:t>129</a:t>
            </a:fld>
            <a:endParaRPr lang="en-US" dirty="0">
              <a:solidFill>
                <a:prstClr val="black"/>
              </a:solidFill>
            </a:endParaRPr>
          </a:p>
        </p:txBody>
      </p:sp>
      <p:sp>
        <p:nvSpPr>
          <p:cNvPr id="3" name="Content Placeholder 2"/>
          <p:cNvSpPr>
            <a:spLocks noGrp="1"/>
          </p:cNvSpPr>
          <p:nvPr>
            <p:ph idx="1"/>
          </p:nvPr>
        </p:nvSpPr>
        <p:spPr/>
        <p:txBody>
          <a:bodyPr/>
          <a:lstStyle/>
          <a:p>
            <a:r>
              <a:rPr lang="en-US" dirty="0"/>
              <a:t>People ask me what is a cloud?</a:t>
            </a:r>
          </a:p>
          <a:p>
            <a:pPr lvl="1"/>
            <a:r>
              <a:rPr lang="en-US" dirty="0"/>
              <a:t>Clouds are gradually having all possible capabilities (GPU, fast networks, KNL, FPGA)</a:t>
            </a:r>
          </a:p>
          <a:p>
            <a:pPr lvl="1"/>
            <a:r>
              <a:rPr lang="en-US" dirty="0"/>
              <a:t>So all but largest supercomputing runs can be done on clouds</a:t>
            </a:r>
          </a:p>
          <a:p>
            <a:r>
              <a:rPr lang="en-US" dirty="0"/>
              <a:t>Interesting to </a:t>
            </a:r>
            <a:r>
              <a:rPr lang="en-US" b="1" dirty="0"/>
              <a:t>distinguish 3 system deployments</a:t>
            </a:r>
          </a:p>
          <a:p>
            <a:pPr lvl="1"/>
            <a:r>
              <a:rPr lang="en-US" b="1" dirty="0"/>
              <a:t>Pleasingly parallel: </a:t>
            </a:r>
            <a:r>
              <a:rPr lang="en-US" dirty="0"/>
              <a:t>Master-worker: Big Data and Simulations</a:t>
            </a:r>
          </a:p>
          <a:p>
            <a:pPr lvl="2"/>
            <a:r>
              <a:rPr lang="en-US" sz="1800" dirty="0"/>
              <a:t>Grid computing, long tail of science, was 20% in 1988- now much more</a:t>
            </a:r>
          </a:p>
          <a:p>
            <a:pPr lvl="1"/>
            <a:r>
              <a:rPr lang="en-US" b="1" dirty="0"/>
              <a:t>Intermediate size (virtual) clusters of synchronized nodes</a:t>
            </a:r>
            <a:r>
              <a:rPr lang="en-US" dirty="0"/>
              <a:t> run as pleasingly parallel components of a large machine: Big Data and Simulations</a:t>
            </a:r>
          </a:p>
          <a:p>
            <a:pPr lvl="2"/>
            <a:r>
              <a:rPr lang="en-US" sz="1800" dirty="0"/>
              <a:t>Capacity computing, Deep Learning</a:t>
            </a:r>
          </a:p>
          <a:p>
            <a:pPr lvl="1"/>
            <a:r>
              <a:rPr lang="en-US" b="1" dirty="0"/>
              <a:t>Giant (exascale) cluster of synchronized nodes</a:t>
            </a:r>
            <a:r>
              <a:rPr lang="en-US" dirty="0"/>
              <a:t>: Only simulations</a:t>
            </a:r>
          </a:p>
          <a:p>
            <a:r>
              <a:rPr lang="en-US" b="1" dirty="0"/>
              <a:t>Parallel Computing Technology </a:t>
            </a:r>
            <a:r>
              <a:rPr lang="en-US" dirty="0"/>
              <a:t>like MPI aimed at synchronized nodes</a:t>
            </a:r>
          </a:p>
          <a:p>
            <a:r>
              <a:rPr lang="en-US" b="1" dirty="0"/>
              <a:t>Grid computing </a:t>
            </a:r>
            <a:r>
              <a:rPr lang="en-US" dirty="0"/>
              <a:t>technology and </a:t>
            </a:r>
            <a:r>
              <a:rPr lang="en-US" b="1" dirty="0"/>
              <a:t>MapReduce</a:t>
            </a:r>
            <a:r>
              <a:rPr lang="en-US" dirty="0"/>
              <a:t> aimed at pleasingly parallel or essentially unsynchronized computing</a:t>
            </a:r>
          </a:p>
          <a:p>
            <a:pPr lvl="1"/>
            <a:endParaRPr lang="en-US" dirty="0"/>
          </a:p>
          <a:p>
            <a:endParaRPr lang="en-US" dirty="0"/>
          </a:p>
        </p:txBody>
      </p:sp>
      <p:sp>
        <p:nvSpPr>
          <p:cNvPr id="4" name="Title 3"/>
          <p:cNvSpPr>
            <a:spLocks noGrp="1"/>
          </p:cNvSpPr>
          <p:nvPr>
            <p:ph type="title"/>
          </p:nvPr>
        </p:nvSpPr>
        <p:spPr>
          <a:xfrm>
            <a:off x="838200" y="0"/>
            <a:ext cx="8287966" cy="762000"/>
          </a:xfrm>
        </p:spPr>
        <p:txBody>
          <a:bodyPr/>
          <a:lstStyle/>
          <a:p>
            <a:r>
              <a:rPr lang="en-US" dirty="0"/>
              <a:t>Some Points to Make I</a:t>
            </a:r>
          </a:p>
        </p:txBody>
      </p:sp>
    </p:spTree>
    <p:extLst>
      <p:ext uri="{BB962C8B-B14F-4D97-AF65-F5344CB8AC3E}">
        <p14:creationId xmlns:p14="http://schemas.microsoft.com/office/powerpoint/2010/main" val="1229929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endParaRPr lang="en-US"/>
          </a:p>
        </p:txBody>
      </p:sp>
      <p:grpSp>
        <p:nvGrpSpPr>
          <p:cNvPr id="2" name="Group 1"/>
          <p:cNvGrpSpPr/>
          <p:nvPr/>
        </p:nvGrpSpPr>
        <p:grpSpPr>
          <a:xfrm>
            <a:off x="6474" y="0"/>
            <a:ext cx="9137526" cy="6858000"/>
            <a:chOff x="31026" y="1"/>
            <a:chExt cx="9137526" cy="6858000"/>
          </a:xfrm>
        </p:grpSpPr>
        <p:pic>
          <p:nvPicPr>
            <p:cNvPr id="15" name="Picture 14"/>
            <p:cNvPicPr/>
            <p:nvPr/>
          </p:nvPicPr>
          <p:blipFill rotWithShape="1">
            <a:blip r:embed="rId2" cstate="print">
              <a:extLst>
                <a:ext uri="{28A0092B-C50C-407E-A947-70E740481C1C}">
                  <a14:useLocalDpi xmlns:a14="http://schemas.microsoft.com/office/drawing/2010/main" val="0"/>
                </a:ext>
              </a:extLst>
            </a:blip>
            <a:srcRect b="43133"/>
            <a:stretch/>
          </p:blipFill>
          <p:spPr>
            <a:xfrm>
              <a:off x="31026" y="1"/>
              <a:ext cx="9137526" cy="6858000"/>
            </a:xfrm>
            <a:prstGeom prst="rect">
              <a:avLst/>
            </a:prstGeom>
          </p:spPr>
        </p:pic>
        <p:pic>
          <p:nvPicPr>
            <p:cNvPr id="7" name="Picture 6"/>
            <p:cNvPicPr>
              <a:picLocks noChangeAspect="1"/>
            </p:cNvPicPr>
            <p:nvPr/>
          </p:nvPicPr>
          <p:blipFill>
            <a:blip r:embed="rId3"/>
            <a:stretch>
              <a:fillRect/>
            </a:stretch>
          </p:blipFill>
          <p:spPr>
            <a:xfrm>
              <a:off x="1019679" y="2155520"/>
              <a:ext cx="1027410" cy="489994"/>
            </a:xfrm>
            <a:prstGeom prst="rect">
              <a:avLst/>
            </a:prstGeom>
          </p:spPr>
        </p:pic>
        <p:pic>
          <p:nvPicPr>
            <p:cNvPr id="9" name="Picture 2" descr="https://lh3.googleusercontent.com/-QTh7oYlVSfs/AAAAAAAAAAI/AAAAAAAAAl8/PD6AyVW6Tqs/s0-c-k-no-ns/phot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346053"/>
              <a:ext cx="847726" cy="8477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51663" t="21984" r="36829" b="19773"/>
            <a:stretch/>
          </p:blipFill>
          <p:spPr>
            <a:xfrm>
              <a:off x="7829640" y="2160096"/>
              <a:ext cx="952500" cy="970836"/>
            </a:xfrm>
            <a:prstGeom prst="rect">
              <a:avLst/>
            </a:prstGeom>
          </p:spPr>
        </p:pic>
        <p:pic>
          <p:nvPicPr>
            <p:cNvPr id="8" name="Picture 4" descr="Stony Brook University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9120" y="5814847"/>
              <a:ext cx="1054710" cy="870555"/>
            </a:xfrm>
            <a:prstGeom prst="rect">
              <a:avLst/>
            </a:prstGeom>
            <a:solidFill>
              <a:schemeClr val="bg1"/>
            </a:solidFill>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62768" t="17564" r="19740" b="18436"/>
            <a:stretch/>
          </p:blipFill>
          <p:spPr>
            <a:xfrm>
              <a:off x="7878754" y="355213"/>
              <a:ext cx="1138054" cy="838566"/>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19500" t="18519" r="62088" b="21296"/>
            <a:stretch/>
          </p:blipFill>
          <p:spPr>
            <a:xfrm>
              <a:off x="7147486" y="5694802"/>
              <a:ext cx="1504841" cy="990600"/>
            </a:xfrm>
            <a:prstGeom prst="rect">
              <a:avLst/>
            </a:prstGeom>
          </p:spPr>
        </p:pic>
        <p:sp>
          <p:nvSpPr>
            <p:cNvPr id="13" name="TextBox 12"/>
            <p:cNvSpPr txBox="1"/>
            <p:nvPr/>
          </p:nvSpPr>
          <p:spPr>
            <a:xfrm>
              <a:off x="7047905" y="4980402"/>
              <a:ext cx="2088802" cy="646331"/>
            </a:xfrm>
            <a:prstGeom prst="rect">
              <a:avLst/>
            </a:prstGeom>
            <a:solidFill>
              <a:schemeClr val="tx1"/>
            </a:solidFill>
          </p:spPr>
          <p:txBody>
            <a:bodyPr wrap="square" rtlCol="0">
              <a:spAutoFit/>
            </a:bodyPr>
            <a:lstStyle/>
            <a:p>
              <a:r>
                <a:rPr lang="en-US" sz="1800" b="1" i="0" dirty="0">
                  <a:solidFill>
                    <a:schemeClr val="bg1"/>
                  </a:solidFill>
                </a:rPr>
                <a:t>Software: MIDAS</a:t>
              </a:r>
              <a:br>
                <a:rPr lang="en-US" sz="1800" b="1" i="0" dirty="0">
                  <a:solidFill>
                    <a:schemeClr val="bg1"/>
                  </a:solidFill>
                </a:rPr>
              </a:br>
              <a:r>
                <a:rPr lang="en-US" sz="1800" b="1" i="0" dirty="0">
                  <a:solidFill>
                    <a:schemeClr val="bg1"/>
                  </a:solidFill>
                </a:rPr>
                <a:t>HPC-ABDS</a:t>
              </a:r>
            </a:p>
          </p:txBody>
        </p:sp>
      </p:grpSp>
      <p:sp>
        <p:nvSpPr>
          <p:cNvPr id="3" name="Rectangle 2"/>
          <p:cNvSpPr/>
          <p:nvPr/>
        </p:nvSpPr>
        <p:spPr>
          <a:xfrm>
            <a:off x="6474" y="0"/>
            <a:ext cx="4032126" cy="994888"/>
          </a:xfrm>
          <a:prstGeom prst="rect">
            <a:avLst/>
          </a:prstGeom>
          <a:solidFill>
            <a:schemeClr val="bg1"/>
          </a:solidFill>
        </p:spPr>
        <p:txBody>
          <a:bodyPr wrap="square">
            <a:spAutoFit/>
          </a:bodyPr>
          <a:lstStyle/>
          <a:p>
            <a:pPr marL="0" marR="0">
              <a:lnSpc>
                <a:spcPct val="115000"/>
              </a:lnSpc>
              <a:spcBef>
                <a:spcPts val="1800"/>
              </a:spcBef>
              <a:spcAft>
                <a:spcPts val="600"/>
              </a:spcAft>
            </a:pPr>
            <a:r>
              <a:rPr lang="en-US" sz="1700" b="1" dirty="0">
                <a:latin typeface="Times New Roman" panose="02020603050405020304" pitchFamily="18" charset="0"/>
              </a:rPr>
              <a:t>NSF 1443054: CIF21 DIBBs: Middleware and High Performance Analytics Libraries for Scalable Data Science</a:t>
            </a:r>
            <a:endParaRPr lang="en-US" sz="1700" b="1" dirty="0"/>
          </a:p>
        </p:txBody>
      </p:sp>
      <p:sp>
        <p:nvSpPr>
          <p:cNvPr id="6" name="Rectangle 5"/>
          <p:cNvSpPr/>
          <p:nvPr/>
        </p:nvSpPr>
        <p:spPr>
          <a:xfrm>
            <a:off x="-11360" y="5673380"/>
            <a:ext cx="2221159" cy="1200329"/>
          </a:xfrm>
          <a:prstGeom prst="rect">
            <a:avLst/>
          </a:prstGeom>
          <a:solidFill>
            <a:schemeClr val="bg1"/>
          </a:solidFill>
        </p:spPr>
        <p:txBody>
          <a:bodyPr wrap="square">
            <a:spAutoFit/>
          </a:bodyPr>
          <a:lstStyle/>
          <a:p>
            <a:r>
              <a:rPr lang="en-US" dirty="0"/>
              <a:t>Big Data </a:t>
            </a:r>
            <a:br>
              <a:rPr lang="en-US" dirty="0"/>
            </a:br>
            <a:r>
              <a:rPr lang="en-US" dirty="0"/>
              <a:t>Use Cases February 2017</a:t>
            </a:r>
          </a:p>
        </p:txBody>
      </p:sp>
      <p:sp>
        <p:nvSpPr>
          <p:cNvPr id="4" name="Slide Number Placeholder 3"/>
          <p:cNvSpPr>
            <a:spLocks noGrp="1"/>
          </p:cNvSpPr>
          <p:nvPr>
            <p:ph type="sldNum" sz="quarter" idx="4294967295"/>
          </p:nvPr>
        </p:nvSpPr>
        <p:spPr>
          <a:xfrm>
            <a:off x="6813160" y="6330042"/>
            <a:ext cx="656771" cy="293913"/>
          </a:xfrm>
        </p:spPr>
        <p:txBody>
          <a:bodyPr/>
          <a:lstStyle/>
          <a:p>
            <a:fld id="{C4B85148-DB98-4269-ACE6-2DF49F9918C9}" type="slidenum">
              <a:rPr lang="en-US" smtClean="0"/>
              <a:pPr/>
              <a:t>13</a:t>
            </a:fld>
            <a:endParaRPr lang="en-US" dirty="0"/>
          </a:p>
        </p:txBody>
      </p:sp>
    </p:spTree>
    <p:extLst>
      <p:ext uri="{BB962C8B-B14F-4D97-AF65-F5344CB8AC3E}">
        <p14:creationId xmlns:p14="http://schemas.microsoft.com/office/powerpoint/2010/main" val="153296905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B85148-DB98-4269-ACE6-2DF49F9918C9}" type="slidenum">
              <a:rPr lang="en-US" smtClean="0">
                <a:solidFill>
                  <a:prstClr val="black"/>
                </a:solidFill>
              </a:rPr>
              <a:pPr/>
              <a:t>130</a:t>
            </a:fld>
            <a:endParaRPr lang="en-US" dirty="0">
              <a:solidFill>
                <a:prstClr val="black"/>
              </a:solidFill>
            </a:endParaRPr>
          </a:p>
        </p:txBody>
      </p:sp>
      <p:sp>
        <p:nvSpPr>
          <p:cNvPr id="3" name="Content Placeholder 2"/>
          <p:cNvSpPr>
            <a:spLocks noGrp="1"/>
          </p:cNvSpPr>
          <p:nvPr>
            <p:ph idx="1"/>
          </p:nvPr>
        </p:nvSpPr>
        <p:spPr>
          <a:xfrm>
            <a:off x="0" y="533400"/>
            <a:ext cx="9067800" cy="5173212"/>
          </a:xfrm>
        </p:spPr>
        <p:txBody>
          <a:bodyPr/>
          <a:lstStyle/>
          <a:p>
            <a:r>
              <a:rPr lang="en-US" dirty="0"/>
              <a:t>Need to </a:t>
            </a:r>
            <a:r>
              <a:rPr lang="en-US" b="1" dirty="0"/>
              <a:t>distinguish data intensive requirements</a:t>
            </a:r>
          </a:p>
          <a:p>
            <a:pPr lvl="1"/>
            <a:r>
              <a:rPr lang="en-US" sz="1800" b="1" dirty="0"/>
              <a:t>Independent Event-based </a:t>
            </a:r>
            <a:r>
              <a:rPr lang="en-US" sz="1800" dirty="0"/>
              <a:t>processing (present at start of most scientific data analysis)</a:t>
            </a:r>
          </a:p>
          <a:p>
            <a:pPr lvl="2"/>
            <a:r>
              <a:rPr lang="en-US" sz="1800" dirty="0"/>
              <a:t>Pleasingly Parallel with often Local Machine Learning</a:t>
            </a:r>
          </a:p>
          <a:p>
            <a:pPr lvl="1"/>
            <a:r>
              <a:rPr lang="en-US" sz="1800" b="1" dirty="0"/>
              <a:t>Database or data management functions</a:t>
            </a:r>
          </a:p>
          <a:p>
            <a:pPr lvl="2"/>
            <a:r>
              <a:rPr lang="en-US" sz="1800" dirty="0"/>
              <a:t>MapReduce style</a:t>
            </a:r>
          </a:p>
          <a:p>
            <a:pPr lvl="1"/>
            <a:r>
              <a:rPr lang="en-US" sz="1800" dirty="0"/>
              <a:t>Modest scale parallelism as in </a:t>
            </a:r>
            <a:r>
              <a:rPr lang="en-US" sz="1800" b="1" dirty="0"/>
              <a:t>deep learning on modest cluster </a:t>
            </a:r>
            <a:r>
              <a:rPr lang="en-US" sz="1800" dirty="0"/>
              <a:t>of GPU’s (64)</a:t>
            </a:r>
          </a:p>
          <a:p>
            <a:pPr lvl="2"/>
            <a:r>
              <a:rPr lang="en-US" sz="1800" dirty="0"/>
              <a:t>Traditional small GPU Cluster &lt;~ 16 nodes</a:t>
            </a:r>
          </a:p>
          <a:p>
            <a:pPr lvl="1"/>
            <a:r>
              <a:rPr lang="en-US" sz="1800" b="1" dirty="0"/>
              <a:t>Large but not exascale  scale parallelism with strong synchronization </a:t>
            </a:r>
            <a:r>
              <a:rPr lang="en-US" sz="1800" dirty="0"/>
              <a:t>as in clustering of whole dataset (?10,000 cores)</a:t>
            </a:r>
          </a:p>
          <a:p>
            <a:pPr lvl="2"/>
            <a:r>
              <a:rPr lang="en-US" sz="1800" dirty="0"/>
              <a:t>Traditional intermediate size HPC Cluster ~1024 nodes</a:t>
            </a:r>
          </a:p>
          <a:p>
            <a:pPr lvl="2"/>
            <a:r>
              <a:rPr lang="en-US" sz="1800" dirty="0"/>
              <a:t>Global Machine Learning</a:t>
            </a:r>
          </a:p>
          <a:p>
            <a:r>
              <a:rPr lang="en-US" dirty="0"/>
              <a:t>There are issues like </a:t>
            </a:r>
            <a:r>
              <a:rPr lang="en-US" b="1" dirty="0"/>
              <a:t>workflow</a:t>
            </a:r>
            <a:r>
              <a:rPr lang="en-US" dirty="0"/>
              <a:t> in common across science, commercial, simulations, big data, clouds, HPC</a:t>
            </a:r>
          </a:p>
          <a:p>
            <a:r>
              <a:rPr lang="en-US" dirty="0"/>
              <a:t>Growing interest in use of public clouds in USA Universities</a:t>
            </a:r>
          </a:p>
          <a:p>
            <a:r>
              <a:rPr lang="en-US" dirty="0"/>
              <a:t>Must have Cloud or HPC Cloud interoperability with local resources (often       		an HPC or HTC Cluster)</a:t>
            </a:r>
          </a:p>
          <a:p>
            <a:pPr lvl="1"/>
            <a:endParaRPr lang="en-US" dirty="0"/>
          </a:p>
          <a:p>
            <a:endParaRPr lang="en-US" dirty="0"/>
          </a:p>
        </p:txBody>
      </p:sp>
      <p:sp>
        <p:nvSpPr>
          <p:cNvPr id="4" name="Title 3"/>
          <p:cNvSpPr>
            <a:spLocks noGrp="1"/>
          </p:cNvSpPr>
          <p:nvPr>
            <p:ph type="title"/>
          </p:nvPr>
        </p:nvSpPr>
        <p:spPr>
          <a:xfrm>
            <a:off x="1143000" y="0"/>
            <a:ext cx="7983166" cy="762000"/>
          </a:xfrm>
        </p:spPr>
        <p:txBody>
          <a:bodyPr/>
          <a:lstStyle/>
          <a:p>
            <a:r>
              <a:rPr lang="en-US" dirty="0"/>
              <a:t>Some Points to Make II</a:t>
            </a:r>
          </a:p>
        </p:txBody>
      </p:sp>
    </p:spTree>
    <p:extLst>
      <p:ext uri="{BB962C8B-B14F-4D97-AF65-F5344CB8AC3E}">
        <p14:creationId xmlns:p14="http://schemas.microsoft.com/office/powerpoint/2010/main" val="201792111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B85148-DB98-4269-ACE6-2DF49F9918C9}" type="slidenum">
              <a:rPr lang="en-US" smtClean="0">
                <a:solidFill>
                  <a:prstClr val="black"/>
                </a:solidFill>
              </a:rPr>
              <a:pPr/>
              <a:t>131</a:t>
            </a:fld>
            <a:endParaRPr lang="en-US" dirty="0">
              <a:solidFill>
                <a:prstClr val="black"/>
              </a:solidFill>
            </a:endParaRPr>
          </a:p>
        </p:txBody>
      </p:sp>
      <p:sp>
        <p:nvSpPr>
          <p:cNvPr id="3" name="Content Placeholder 2"/>
          <p:cNvSpPr>
            <a:spLocks noGrp="1"/>
          </p:cNvSpPr>
          <p:nvPr>
            <p:ph idx="1"/>
          </p:nvPr>
        </p:nvSpPr>
        <p:spPr>
          <a:xfrm>
            <a:off x="0" y="609600"/>
            <a:ext cx="9067800" cy="5173212"/>
          </a:xfrm>
        </p:spPr>
        <p:txBody>
          <a:bodyPr/>
          <a:lstStyle/>
          <a:p>
            <a:r>
              <a:rPr lang="en-US" sz="1900" dirty="0"/>
              <a:t>Can </a:t>
            </a:r>
            <a:r>
              <a:rPr lang="en-US" sz="1900" b="1" dirty="0"/>
              <a:t>classify applications </a:t>
            </a:r>
            <a:r>
              <a:rPr lang="en-US" sz="1900" dirty="0"/>
              <a:t>from a uniform point of view and understand similarities and differences between simulation and data intensive applications</a:t>
            </a:r>
          </a:p>
          <a:p>
            <a:r>
              <a:rPr lang="en-US" sz="1900" dirty="0"/>
              <a:t>Can paral</a:t>
            </a:r>
            <a:r>
              <a:rPr lang="en-US" sz="1900" b="1" dirty="0"/>
              <a:t>lelize with high efficiency </a:t>
            </a:r>
            <a:r>
              <a:rPr lang="en-US" sz="1900" dirty="0"/>
              <a:t>all data analytics remember “Parallel Computing Works” (on all large problems)</a:t>
            </a:r>
          </a:p>
          <a:p>
            <a:r>
              <a:rPr lang="en-US" sz="1900" dirty="0"/>
              <a:t>In spite of many arguments, </a:t>
            </a:r>
            <a:r>
              <a:rPr lang="en-US" sz="1900" b="1" dirty="0"/>
              <a:t>Big data technology </a:t>
            </a:r>
            <a:r>
              <a:rPr lang="en-US" sz="1900" dirty="0"/>
              <a:t>like Spark, Flink, Hadoop, Storm, Heron are </a:t>
            </a:r>
            <a:r>
              <a:rPr lang="en-US" sz="1900" b="1" dirty="0"/>
              <a:t>not designed to support parallel computing </a:t>
            </a:r>
            <a:r>
              <a:rPr lang="en-US" sz="1900" dirty="0"/>
              <a:t>well and tend to get poor performance on those jobs needing tight task synchronization and/or use high performance hardware</a:t>
            </a:r>
          </a:p>
          <a:p>
            <a:pPr lvl="1"/>
            <a:r>
              <a:rPr lang="en-US" sz="1900" dirty="0"/>
              <a:t>They are nearer grid computing!</a:t>
            </a:r>
          </a:p>
          <a:p>
            <a:pPr lvl="1"/>
            <a:r>
              <a:rPr lang="en-US" sz="1900" b="1" dirty="0">
                <a:solidFill>
                  <a:srgbClr val="C00000"/>
                </a:solidFill>
              </a:rPr>
              <a:t>Huge success of unmodified Apache software says not so much classic parallel computing in commercial workloads; confirmed by success of clouds that typically have major overheads on parallel jobs</a:t>
            </a:r>
          </a:p>
          <a:p>
            <a:r>
              <a:rPr lang="en-US" sz="1900" dirty="0"/>
              <a:t>One can </a:t>
            </a:r>
            <a:r>
              <a:rPr lang="en-US" sz="1900" b="1" dirty="0"/>
              <a:t>add HPC and parallel computing to these Apache systems</a:t>
            </a:r>
            <a:r>
              <a:rPr lang="en-US" sz="1900" dirty="0"/>
              <a:t> at some cost in fault tolerance and ease of use</a:t>
            </a:r>
          </a:p>
          <a:p>
            <a:pPr lvl="1"/>
            <a:r>
              <a:rPr lang="en-US" sz="1900" b="1" dirty="0"/>
              <a:t>HPC-ABDS</a:t>
            </a:r>
            <a:r>
              <a:rPr lang="en-US" sz="1900" dirty="0"/>
              <a:t> is HPC Apache Big Data Stack Integration</a:t>
            </a:r>
          </a:p>
          <a:p>
            <a:pPr lvl="1"/>
            <a:r>
              <a:rPr lang="en-US" sz="1900" dirty="0"/>
              <a:t>Similarly can make Java run with performance similar to C.</a:t>
            </a:r>
          </a:p>
          <a:p>
            <a:r>
              <a:rPr lang="en-US" sz="1900" dirty="0"/>
              <a:t>Leads  to </a:t>
            </a:r>
            <a:r>
              <a:rPr lang="en-US" sz="1900" b="1" dirty="0"/>
              <a:t>HPC- Big Data Convergence</a:t>
            </a:r>
          </a:p>
          <a:p>
            <a:endParaRPr lang="en-US" sz="1900" dirty="0"/>
          </a:p>
        </p:txBody>
      </p:sp>
      <p:sp>
        <p:nvSpPr>
          <p:cNvPr id="4" name="Title 3"/>
          <p:cNvSpPr>
            <a:spLocks noGrp="1"/>
          </p:cNvSpPr>
          <p:nvPr>
            <p:ph type="title"/>
          </p:nvPr>
        </p:nvSpPr>
        <p:spPr/>
        <p:txBody>
          <a:bodyPr/>
          <a:lstStyle/>
          <a:p>
            <a:r>
              <a:rPr lang="en-US"/>
              <a:t>(IU) </a:t>
            </a:r>
            <a:r>
              <a:rPr lang="en-US" dirty="0"/>
              <a:t>Contributions</a:t>
            </a:r>
          </a:p>
        </p:txBody>
      </p:sp>
    </p:spTree>
    <p:extLst>
      <p:ext uri="{BB962C8B-B14F-4D97-AF65-F5344CB8AC3E}">
        <p14:creationId xmlns:p14="http://schemas.microsoft.com/office/powerpoint/2010/main" val="547808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285" y="228600"/>
            <a:ext cx="8305800" cy="2852737"/>
          </a:xfrm>
        </p:spPr>
        <p:txBody>
          <a:bodyPr/>
          <a:lstStyle/>
          <a:p>
            <a:pPr algn="ctr"/>
            <a:r>
              <a:rPr lang="en-US" sz="4800" dirty="0"/>
              <a:t>Application Nexus of HPC, Big Data, Simulation Convergence</a:t>
            </a:r>
          </a:p>
        </p:txBody>
      </p:sp>
      <p:sp>
        <p:nvSpPr>
          <p:cNvPr id="3" name="Subtitle 2"/>
          <p:cNvSpPr>
            <a:spLocks noGrp="1"/>
          </p:cNvSpPr>
          <p:nvPr>
            <p:ph type="body" idx="1"/>
          </p:nvPr>
        </p:nvSpPr>
        <p:spPr>
          <a:xfrm>
            <a:off x="298314" y="2819400"/>
            <a:ext cx="8540885" cy="1500187"/>
          </a:xfrm>
        </p:spPr>
        <p:txBody>
          <a:bodyPr/>
          <a:lstStyle/>
          <a:p>
            <a:pPr algn="l"/>
            <a:r>
              <a:rPr lang="en-US" sz="2400" b="1" dirty="0">
                <a:solidFill>
                  <a:schemeClr val="tx1"/>
                </a:solidFill>
              </a:rPr>
              <a:t>Use-case Data and Model</a:t>
            </a:r>
          </a:p>
          <a:p>
            <a:pPr algn="l"/>
            <a:r>
              <a:rPr lang="en-US" sz="2400" b="1" dirty="0">
                <a:solidFill>
                  <a:schemeClr val="tx1"/>
                </a:solidFill>
              </a:rPr>
              <a:t>NIST Collection</a:t>
            </a:r>
          </a:p>
          <a:p>
            <a:pPr algn="l"/>
            <a:r>
              <a:rPr lang="en-US" sz="2400" b="1" dirty="0">
                <a:solidFill>
                  <a:schemeClr val="tx1"/>
                </a:solidFill>
              </a:rPr>
              <a:t>Big Data Ogres</a:t>
            </a:r>
          </a:p>
          <a:p>
            <a:pPr algn="l"/>
            <a:r>
              <a:rPr lang="en-US" sz="2400" b="1" dirty="0">
                <a:solidFill>
                  <a:schemeClr val="tx1"/>
                </a:solidFill>
              </a:rPr>
              <a:t>Convergence Diamonds</a:t>
            </a:r>
          </a:p>
          <a:p>
            <a:r>
              <a:rPr lang="en-US" b="1" dirty="0">
                <a:solidFill>
                  <a:schemeClr val="tx1"/>
                </a:solidFill>
              </a:rPr>
              <a:t>2nd NIST Big Data Workshop </a:t>
            </a:r>
            <a:r>
              <a:rPr lang="en-US" dirty="0">
                <a:solidFill>
                  <a:schemeClr val="tx1"/>
                </a:solidFill>
              </a:rPr>
              <a:t>(more detail will be forthcoming) [June 1 and 2, 2017, Gaithersburg, Maryland] </a:t>
            </a:r>
            <a:r>
              <a:rPr lang="en-US" dirty="0">
                <a:solidFill>
                  <a:schemeClr val="tx1"/>
                </a:solidFill>
                <a:hlinkClick r:id="rId2"/>
              </a:rPr>
              <a:t>https://bigdatawg.nist.gov</a:t>
            </a:r>
            <a:r>
              <a:rPr lang="en-US" b="1" dirty="0">
                <a:solidFill>
                  <a:schemeClr val="tx1"/>
                </a:solidFill>
                <a:hlinkClick r:id="rId2"/>
              </a:rPr>
              <a:t>/</a:t>
            </a:r>
            <a:r>
              <a:rPr lang="en-US" b="1" dirty="0">
                <a:solidFill>
                  <a:schemeClr val="tx1"/>
                </a:solidFill>
              </a:rPr>
              <a:t> </a:t>
            </a:r>
            <a:endParaRPr lang="en-US" sz="2400" b="1" dirty="0">
              <a:solidFill>
                <a:schemeClr val="tx1"/>
              </a:solidFill>
            </a:endParaRPr>
          </a:p>
        </p:txBody>
      </p:sp>
    </p:spTree>
    <p:extLst>
      <p:ext uri="{BB962C8B-B14F-4D97-AF65-F5344CB8AC3E}">
        <p14:creationId xmlns:p14="http://schemas.microsoft.com/office/powerpoint/2010/main" val="3562795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560412" y="3417333"/>
            <a:ext cx="23175" cy="23333"/>
          </a:xfrm>
          <a:prstGeom prst="rect">
            <a:avLst/>
          </a:prstGeom>
        </p:spPr>
      </p:pic>
      <p:pic>
        <p:nvPicPr>
          <p:cNvPr id="9" name="Picture 8"/>
          <p:cNvPicPr>
            <a:picLocks noChangeAspect="1"/>
          </p:cNvPicPr>
          <p:nvPr/>
        </p:nvPicPr>
        <p:blipFill>
          <a:blip r:embed="rId3"/>
          <a:stretch>
            <a:fillRect/>
          </a:stretch>
        </p:blipFill>
        <p:spPr>
          <a:xfrm>
            <a:off x="0" y="304800"/>
            <a:ext cx="9144000" cy="5441292"/>
          </a:xfrm>
          <a:prstGeom prst="rect">
            <a:avLst/>
          </a:prstGeom>
        </p:spPr>
      </p:pic>
      <p:pic>
        <p:nvPicPr>
          <p:cNvPr id="11" name="Picture 10"/>
          <p:cNvPicPr>
            <a:picLocks noChangeAspect="1"/>
          </p:cNvPicPr>
          <p:nvPr/>
        </p:nvPicPr>
        <p:blipFill rotWithShape="1">
          <a:blip r:embed="rId4"/>
          <a:srcRect l="383" t="77706" r="-383"/>
          <a:stretch/>
        </p:blipFill>
        <p:spPr>
          <a:xfrm>
            <a:off x="-11588" y="5791200"/>
            <a:ext cx="9144000" cy="1066800"/>
          </a:xfrm>
          <a:prstGeom prst="rect">
            <a:avLst/>
          </a:prstGeom>
        </p:spPr>
      </p:pic>
    </p:spTree>
    <p:extLst>
      <p:ext uri="{BB962C8B-B14F-4D97-AF65-F5344CB8AC3E}">
        <p14:creationId xmlns:p14="http://schemas.microsoft.com/office/powerpoint/2010/main" val="292771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31639" t="12913" r="11218" b="1787"/>
          <a:stretch/>
        </p:blipFill>
        <p:spPr>
          <a:xfrm>
            <a:off x="16625" y="0"/>
            <a:ext cx="5006186" cy="6858000"/>
          </a:xfrm>
          <a:prstGeom prst="rect">
            <a:avLst/>
          </a:prstGeom>
        </p:spPr>
      </p:pic>
      <p:sp>
        <p:nvSpPr>
          <p:cNvPr id="7" name="Content Placeholder 6"/>
          <p:cNvSpPr>
            <a:spLocks noGrp="1"/>
          </p:cNvSpPr>
          <p:nvPr>
            <p:ph idx="1"/>
          </p:nvPr>
        </p:nvSpPr>
        <p:spPr>
          <a:xfrm>
            <a:off x="4953000" y="1065849"/>
            <a:ext cx="4191000" cy="5173212"/>
          </a:xfrm>
        </p:spPr>
        <p:txBody>
          <a:bodyPr>
            <a:normAutofit/>
          </a:bodyPr>
          <a:lstStyle/>
          <a:p>
            <a:r>
              <a:rPr lang="en-US" dirty="0"/>
              <a:t>26 fields completed for 51 areas</a:t>
            </a:r>
          </a:p>
          <a:p>
            <a:r>
              <a:rPr lang="en-US" b="1" dirty="0"/>
              <a:t>Government Operation: 4</a:t>
            </a:r>
            <a:endParaRPr lang="en-US" dirty="0"/>
          </a:p>
          <a:p>
            <a:r>
              <a:rPr lang="en-US" b="1" dirty="0"/>
              <a:t>Commercial: 8</a:t>
            </a:r>
          </a:p>
          <a:p>
            <a:r>
              <a:rPr lang="en-US" b="1" dirty="0"/>
              <a:t>Defense: 3</a:t>
            </a:r>
            <a:endParaRPr lang="en-US" dirty="0"/>
          </a:p>
          <a:p>
            <a:r>
              <a:rPr lang="en-US" b="1" dirty="0"/>
              <a:t>Healthcare and Life Sciences: 10</a:t>
            </a:r>
          </a:p>
          <a:p>
            <a:r>
              <a:rPr lang="en-US" b="1" dirty="0"/>
              <a:t>Deep Learning and Social Media: 6</a:t>
            </a:r>
            <a:endParaRPr lang="en-US" dirty="0"/>
          </a:p>
          <a:p>
            <a:r>
              <a:rPr lang="en-US" b="1" dirty="0"/>
              <a:t>The Ecosystem for Research: 4</a:t>
            </a:r>
          </a:p>
          <a:p>
            <a:r>
              <a:rPr lang="en-US" b="1" dirty="0"/>
              <a:t>Astronomy and Physics: 5</a:t>
            </a:r>
          </a:p>
          <a:p>
            <a:r>
              <a:rPr lang="en-US" b="1" dirty="0"/>
              <a:t>Earth, Environmental and Polar Science: 10</a:t>
            </a:r>
          </a:p>
          <a:p>
            <a:r>
              <a:rPr lang="en-US" b="1" dirty="0"/>
              <a:t>Energy: 1</a:t>
            </a:r>
            <a:endParaRPr lang="en-US" dirty="0"/>
          </a:p>
        </p:txBody>
      </p:sp>
      <p:sp>
        <p:nvSpPr>
          <p:cNvPr id="6" name="Title 5"/>
          <p:cNvSpPr>
            <a:spLocks noGrp="1"/>
          </p:cNvSpPr>
          <p:nvPr>
            <p:ph type="title"/>
          </p:nvPr>
        </p:nvSpPr>
        <p:spPr>
          <a:xfrm>
            <a:off x="5169262" y="190700"/>
            <a:ext cx="3944566" cy="762000"/>
          </a:xfrm>
        </p:spPr>
        <p:txBody>
          <a:bodyPr>
            <a:normAutofit fontScale="90000"/>
          </a:bodyPr>
          <a:lstStyle/>
          <a:p>
            <a:r>
              <a:rPr lang="en-US" sz="4000" b="1" dirty="0">
                <a:latin typeface="+mn-lt"/>
              </a:rPr>
              <a:t>Original Use Case Template</a:t>
            </a:r>
          </a:p>
        </p:txBody>
      </p:sp>
    </p:spTree>
    <p:extLst>
      <p:ext uri="{BB962C8B-B14F-4D97-AF65-F5344CB8AC3E}">
        <p14:creationId xmlns:p14="http://schemas.microsoft.com/office/powerpoint/2010/main" val="2942718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9426" t="10782" r="11658" b="1872"/>
          <a:stretch/>
        </p:blipFill>
        <p:spPr>
          <a:xfrm>
            <a:off x="0" y="0"/>
            <a:ext cx="4707172" cy="6858000"/>
          </a:xfrm>
          <a:prstGeom prst="rect">
            <a:avLst/>
          </a:prstGeom>
        </p:spPr>
      </p:pic>
      <p:pic>
        <p:nvPicPr>
          <p:cNvPr id="7" name="Picture 6"/>
          <p:cNvPicPr>
            <a:picLocks noChangeAspect="1"/>
          </p:cNvPicPr>
          <p:nvPr/>
        </p:nvPicPr>
        <p:blipFill rotWithShape="1">
          <a:blip r:embed="rId4"/>
          <a:srcRect l="9015" t="10458" r="11796" b="2694"/>
          <a:stretch/>
        </p:blipFill>
        <p:spPr>
          <a:xfrm>
            <a:off x="4420925" y="9939"/>
            <a:ext cx="4723075" cy="6858000"/>
          </a:xfrm>
          <a:prstGeom prst="rect">
            <a:avLst/>
          </a:prstGeom>
        </p:spPr>
      </p:pic>
      <p:sp>
        <p:nvSpPr>
          <p:cNvPr id="9" name="Rectangle 8"/>
          <p:cNvSpPr/>
          <p:nvPr/>
        </p:nvSpPr>
        <p:spPr>
          <a:xfrm>
            <a:off x="-103261" y="9939"/>
            <a:ext cx="4685898"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http://hpc-abds.org/kaleidoscope/survey/</a:t>
            </a:r>
          </a:p>
        </p:txBody>
      </p:sp>
      <p:sp>
        <p:nvSpPr>
          <p:cNvPr id="2" name="TextBox 1"/>
          <p:cNvSpPr txBox="1"/>
          <p:nvPr/>
        </p:nvSpPr>
        <p:spPr>
          <a:xfrm>
            <a:off x="1612825" y="4495800"/>
            <a:ext cx="2973125" cy="156966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Online Use Case Survey with </a:t>
            </a:r>
            <a:r>
              <a:rPr lang="en-US" b="1" i="0" kern="0" dirty="0">
                <a:solidFill>
                  <a:sysClr val="windowText" lastClr="000000"/>
                </a:solidFill>
              </a:rPr>
              <a:t>Google Forms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Offline: PDF forms</a:t>
            </a:r>
          </a:p>
        </p:txBody>
      </p:sp>
    </p:spTree>
    <p:extLst>
      <p:ext uri="{BB962C8B-B14F-4D97-AF65-F5344CB8AC3E}">
        <p14:creationId xmlns:p14="http://schemas.microsoft.com/office/powerpoint/2010/main" val="4182840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183" y="838200"/>
            <a:ext cx="9067800" cy="4293451"/>
          </a:xfrm>
        </p:spPr>
        <p:txBody>
          <a:bodyPr>
            <a:noAutofit/>
          </a:bodyPr>
          <a:lstStyle/>
          <a:p>
            <a:r>
              <a:rPr lang="en-US" sz="1600" b="1" dirty="0"/>
              <a:t>Government Operation(4): </a:t>
            </a:r>
            <a:r>
              <a:rPr lang="en-US" sz="1600" dirty="0"/>
              <a:t>National Archives and Records Administration, Census Bureau</a:t>
            </a:r>
          </a:p>
          <a:p>
            <a:r>
              <a:rPr lang="en-US" sz="1600" b="1" dirty="0"/>
              <a:t>Commercial(8): </a:t>
            </a:r>
            <a:r>
              <a:rPr lang="en-US" sz="1600" dirty="0"/>
              <a:t>Finance in Cloud, Cloud Backup, </a:t>
            </a:r>
            <a:r>
              <a:rPr lang="en-US" sz="1600" dirty="0" err="1"/>
              <a:t>Mendeley</a:t>
            </a:r>
            <a:r>
              <a:rPr lang="en-US" sz="1600" dirty="0"/>
              <a:t> (Citations), Netflix, Web Search, Digital Materials, Cargo shipping (as in UPS)</a:t>
            </a:r>
          </a:p>
          <a:p>
            <a:r>
              <a:rPr lang="en-US" sz="1600" b="1" dirty="0"/>
              <a:t>Defense(3): </a:t>
            </a:r>
            <a:r>
              <a:rPr lang="en-US" sz="1600" dirty="0"/>
              <a:t>Sensors, Image surveillance, Situation Assessment</a:t>
            </a:r>
          </a:p>
          <a:p>
            <a:r>
              <a:rPr lang="en-US" sz="1600" b="1" dirty="0"/>
              <a:t>Healthcare and Life Sciences(10): </a:t>
            </a:r>
            <a:r>
              <a:rPr lang="en-US" sz="1600" dirty="0"/>
              <a:t>Medical records, Graph and Probabilistic analysis, Pathology, </a:t>
            </a:r>
            <a:r>
              <a:rPr lang="en-US" sz="1600" dirty="0" err="1"/>
              <a:t>Bioimaging</a:t>
            </a:r>
            <a:r>
              <a:rPr lang="en-US" sz="1600" dirty="0"/>
              <a:t>, Genomics, Epidemiology, People Activity models, Biodiversity</a:t>
            </a:r>
          </a:p>
          <a:p>
            <a:r>
              <a:rPr lang="en-US" sz="1600" b="1" dirty="0"/>
              <a:t>Deep Learning and Social Media(6): </a:t>
            </a:r>
            <a:r>
              <a:rPr lang="en-US" sz="1600" dirty="0"/>
              <a:t>Driving Car, </a:t>
            </a:r>
            <a:r>
              <a:rPr lang="en-US" sz="1600" dirty="0" err="1"/>
              <a:t>Geolocate</a:t>
            </a:r>
            <a:r>
              <a:rPr lang="en-US" sz="1600" dirty="0"/>
              <a:t> images/cameras, Twitter, Crowd Sourcing, Network Science, NIST benchmark datasets</a:t>
            </a:r>
          </a:p>
          <a:p>
            <a:r>
              <a:rPr lang="en-US" sz="1600" b="1" dirty="0"/>
              <a:t>The Ecosystem for Research(4): </a:t>
            </a:r>
            <a:r>
              <a:rPr lang="en-US" sz="1600" dirty="0"/>
              <a:t>Metadata, Collaboration, Language Translation, Light source experiments</a:t>
            </a:r>
          </a:p>
          <a:p>
            <a:r>
              <a:rPr lang="en-US" sz="1600" b="1" dirty="0"/>
              <a:t>Astronomy and Physics(5): </a:t>
            </a:r>
            <a:r>
              <a:rPr lang="en-US" sz="1600" dirty="0"/>
              <a:t>Sky Surveys including comparison to simulation, Large Hadron Collider at CERN, Belle Accelerator II in Japan</a:t>
            </a:r>
          </a:p>
          <a:p>
            <a:r>
              <a:rPr lang="en-US" sz="1600" b="1" dirty="0"/>
              <a:t>Earth, Environmental and Polar Science(10): </a:t>
            </a:r>
            <a:r>
              <a:rPr lang="en-US" sz="1600" dirty="0"/>
              <a:t>Radar Scattering in Atmosphere, Earthquake, Ocean, Earth Observation, Ice sheet Radar scattering, Earth radar mapping, Climate simulation datasets, Atmospheric turbulence identification, Subsurface Biogeochemistry (microbes to watersheds), AmeriFlux and FLUXNET gas sensors</a:t>
            </a:r>
          </a:p>
          <a:p>
            <a:r>
              <a:rPr lang="en-US" sz="1600" b="1" dirty="0"/>
              <a:t>Energy(1): </a:t>
            </a:r>
            <a:r>
              <a:rPr lang="en-US" sz="1600" dirty="0"/>
              <a:t>Smart grid</a:t>
            </a:r>
          </a:p>
          <a:p>
            <a:r>
              <a:rPr lang="en-US" sz="1600" dirty="0"/>
              <a:t>Published by NIST as </a:t>
            </a:r>
            <a:r>
              <a:rPr lang="en-US" sz="1600" dirty="0">
                <a:hlinkClick r:id="rId3"/>
              </a:rPr>
              <a:t>http://nvlpubs.nist.gov/nistpubs/SpecialPublications/NIST.SP.1500-3.pdf</a:t>
            </a:r>
            <a:r>
              <a:rPr lang="en-US" sz="1600" dirty="0"/>
              <a:t> with common set of 26 features recorded for each use-case; “Version 2” being prepared</a:t>
            </a:r>
          </a:p>
          <a:p>
            <a:pPr marL="0" indent="0">
              <a:buNone/>
            </a:pPr>
            <a:endParaRPr lang="en-US" sz="1600" dirty="0"/>
          </a:p>
        </p:txBody>
      </p:sp>
      <p:sp>
        <p:nvSpPr>
          <p:cNvPr id="2" name="Title 1"/>
          <p:cNvSpPr>
            <a:spLocks noGrp="1"/>
          </p:cNvSpPr>
          <p:nvPr>
            <p:ph type="title"/>
          </p:nvPr>
        </p:nvSpPr>
        <p:spPr>
          <a:xfrm>
            <a:off x="0" y="0"/>
            <a:ext cx="9126166" cy="762000"/>
          </a:xfrm>
        </p:spPr>
        <p:txBody>
          <a:bodyPr>
            <a:noAutofit/>
          </a:bodyPr>
          <a:lstStyle/>
          <a:p>
            <a:pPr algn="ctr"/>
            <a:r>
              <a:rPr lang="en-US" sz="2800" b="1" dirty="0">
                <a:latin typeface="+mn-lt"/>
              </a:rPr>
              <a:t>51 Detailed Use Cases: </a:t>
            </a:r>
            <a:r>
              <a:rPr lang="en-US" sz="2400" b="1" dirty="0">
                <a:latin typeface="+mn-lt"/>
              </a:rPr>
              <a:t>Contributed July-September 2013</a:t>
            </a:r>
            <a:br>
              <a:rPr lang="en-US" sz="2400" b="1" dirty="0">
                <a:latin typeface="+mn-lt"/>
              </a:rPr>
            </a:br>
            <a:r>
              <a:rPr lang="en-US" sz="2400" b="1" dirty="0">
                <a:latin typeface="+mn-lt"/>
              </a:rPr>
              <a:t>Covers goals, data features such as 3 V’s, software, hardware</a:t>
            </a:r>
          </a:p>
        </p:txBody>
      </p:sp>
      <p:sp>
        <p:nvSpPr>
          <p:cNvPr id="4" name="TextBox 3"/>
          <p:cNvSpPr txBox="1"/>
          <p:nvPr/>
        </p:nvSpPr>
        <p:spPr>
          <a:xfrm>
            <a:off x="3352800" y="6156196"/>
            <a:ext cx="5791200" cy="400110"/>
          </a:xfrm>
          <a:prstGeom prst="rect">
            <a:avLst/>
          </a:prstGeom>
          <a:solidFill>
            <a:srgbClr val="2975A3"/>
          </a:solid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0" i="1" u="none" strike="noStrike" kern="0" cap="none" spc="0" normalizeH="0" baseline="0" noProof="0" dirty="0">
                <a:ln>
                  <a:noFill/>
                </a:ln>
                <a:solidFill>
                  <a:schemeClr val="bg1"/>
                </a:solidFill>
                <a:effectLst/>
                <a:uLnTx/>
                <a:uFillTx/>
                <a:cs typeface="Times New Roman" panose="02020603050405020304" pitchFamily="18" charset="0"/>
              </a:rPr>
              <a:t>26 Features for each use case</a:t>
            </a:r>
            <a:r>
              <a:rPr kumimoji="0" lang="en-US" sz="2000" b="0" i="1" u="none" strike="noStrike" kern="0" cap="none" spc="0" normalizeH="0" noProof="0" dirty="0">
                <a:ln>
                  <a:noFill/>
                </a:ln>
                <a:solidFill>
                  <a:schemeClr val="bg1"/>
                </a:solidFill>
                <a:effectLst/>
                <a:uLnTx/>
                <a:uFillTx/>
                <a:cs typeface="Times New Roman" panose="02020603050405020304" pitchFamily="18" charset="0"/>
              </a:rPr>
              <a:t> </a:t>
            </a:r>
            <a:r>
              <a:rPr kumimoji="0" lang="en-US" sz="2000" b="0" i="1" u="none" strike="noStrike" kern="0" cap="none" spc="0" normalizeH="0" baseline="0" noProof="0" dirty="0">
                <a:ln>
                  <a:noFill/>
                </a:ln>
                <a:solidFill>
                  <a:schemeClr val="bg1"/>
                </a:solidFill>
                <a:effectLst/>
                <a:uLnTx/>
                <a:uFillTx/>
                <a:cs typeface="Times New Roman" panose="02020603050405020304" pitchFamily="18" charset="0"/>
              </a:rPr>
              <a:t>Biased to science</a:t>
            </a:r>
          </a:p>
        </p:txBody>
      </p:sp>
    </p:spTree>
    <p:extLst>
      <p:ext uri="{BB962C8B-B14F-4D97-AF65-F5344CB8AC3E}">
        <p14:creationId xmlns:p14="http://schemas.microsoft.com/office/powerpoint/2010/main" val="2484338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9392" t="21131" r="9445" b="1397"/>
          <a:stretch/>
        </p:blipFill>
        <p:spPr>
          <a:xfrm>
            <a:off x="0" y="-99567"/>
            <a:ext cx="8821366" cy="6871012"/>
          </a:xfrm>
          <a:prstGeom prst="rect">
            <a:avLst/>
          </a:prstGeom>
        </p:spPr>
      </p:pic>
      <p:sp>
        <p:nvSpPr>
          <p:cNvPr id="8" name="TextBox 7"/>
          <p:cNvSpPr txBox="1"/>
          <p:nvPr/>
        </p:nvSpPr>
        <p:spPr>
          <a:xfrm>
            <a:off x="-23261" y="6396335"/>
            <a:ext cx="4953000" cy="461665"/>
          </a:xfrm>
          <a:prstGeom prst="rect">
            <a:avLst/>
          </a:prstGeom>
          <a:solidFill>
            <a:schemeClr val="bg1"/>
          </a:solidFill>
        </p:spPr>
        <p:txBody>
          <a:bodyPr wrap="square" rtlCol="0">
            <a:spAutoFit/>
          </a:bodyPr>
          <a:lstStyle/>
          <a:p>
            <a:r>
              <a:rPr lang="en-US" sz="2400" b="1" dirty="0"/>
              <a:t>Part of Property Summary Table</a:t>
            </a:r>
          </a:p>
        </p:txBody>
      </p:sp>
    </p:spTree>
    <p:extLst>
      <p:ext uri="{BB962C8B-B14F-4D97-AF65-F5344CB8AC3E}">
        <p14:creationId xmlns:p14="http://schemas.microsoft.com/office/powerpoint/2010/main" val="291880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sz="2400" dirty="0"/>
              <a:t>The Ogres are a way of analyzing the ecosystem of two prominent paradigms for data-intensive applications – for both High Performance Computing and the Apache-Hadoop paradigm. </a:t>
            </a:r>
          </a:p>
          <a:p>
            <a:r>
              <a:rPr lang="en-US" sz="2400" dirty="0"/>
              <a:t>They provide a means of understanding and characterizing the most common application workloads found across the two paradigms. </a:t>
            </a:r>
          </a:p>
          <a:p>
            <a:r>
              <a:rPr lang="en-US" sz="2400" dirty="0"/>
              <a:t>HPC-ABDS, the High Performance Computing (HPC) enhanced Apache Big Data Stack (ABDS) uses the major open source Big Data software environment but develops the principles allowing use of HPC software and hardware to achieve good performance.</a:t>
            </a:r>
          </a:p>
        </p:txBody>
      </p:sp>
      <p:sp>
        <p:nvSpPr>
          <p:cNvPr id="3" name="Title 2"/>
          <p:cNvSpPr>
            <a:spLocks noGrp="1"/>
          </p:cNvSpPr>
          <p:nvPr>
            <p:ph type="title"/>
          </p:nvPr>
        </p:nvSpPr>
        <p:spPr/>
        <p:txBody>
          <a:bodyPr/>
          <a:lstStyle/>
          <a:p>
            <a:pPr algn="ctr"/>
            <a:r>
              <a:rPr lang="en-US" dirty="0"/>
              <a:t>Abstract</a:t>
            </a:r>
          </a:p>
        </p:txBody>
      </p:sp>
      <p:sp>
        <p:nvSpPr>
          <p:cNvPr id="5" name="Slide Number Placeholder 4"/>
          <p:cNvSpPr>
            <a:spLocks noGrp="1"/>
          </p:cNvSpPr>
          <p:nvPr>
            <p:ph type="sldNum" sz="quarter" idx="12"/>
          </p:nvPr>
        </p:nvSpPr>
        <p:spPr/>
        <p:txBody>
          <a:bodyPr/>
          <a:lstStyle/>
          <a:p>
            <a:fld id="{C4B85148-DB98-4269-ACE6-2DF49F9918C9}"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032520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9067800" cy="5638800"/>
          </a:xfrm>
        </p:spPr>
        <p:txBody>
          <a:bodyPr>
            <a:noAutofit/>
          </a:bodyPr>
          <a:lstStyle/>
          <a:p>
            <a:r>
              <a:rPr lang="en-US" sz="1800" b="1" dirty="0">
                <a:solidFill>
                  <a:srgbClr val="006BB5"/>
                </a:solidFill>
              </a:rPr>
              <a:t>People</a:t>
            </a:r>
            <a:r>
              <a:rPr lang="en-US" sz="1800" dirty="0">
                <a:solidFill>
                  <a:srgbClr val="006BB5"/>
                </a:solidFill>
              </a:rPr>
              <a:t>: </a:t>
            </a:r>
            <a:r>
              <a:rPr lang="en-US" sz="1800" dirty="0"/>
              <a:t>either the users (but see below) or subjects of application and often both</a:t>
            </a:r>
          </a:p>
          <a:p>
            <a:r>
              <a:rPr lang="en-US" sz="1800" b="1" dirty="0">
                <a:solidFill>
                  <a:srgbClr val="006BB5"/>
                </a:solidFill>
              </a:rPr>
              <a:t>Decision makers </a:t>
            </a:r>
            <a:r>
              <a:rPr lang="en-US" sz="1800" dirty="0"/>
              <a:t>like researchers or doctors (users of application)</a:t>
            </a:r>
          </a:p>
          <a:p>
            <a:r>
              <a:rPr lang="en-US" sz="1800" b="1" dirty="0">
                <a:solidFill>
                  <a:srgbClr val="006BB5"/>
                </a:solidFill>
              </a:rPr>
              <a:t>Items</a:t>
            </a:r>
            <a:r>
              <a:rPr lang="en-US" sz="1800" dirty="0"/>
              <a:t> such as Images, EMR, Sequences below; observations or contents of online store</a:t>
            </a:r>
          </a:p>
          <a:p>
            <a:pPr lvl="1"/>
            <a:r>
              <a:rPr lang="en-US" sz="1800" b="1" dirty="0">
                <a:solidFill>
                  <a:srgbClr val="006BB5"/>
                </a:solidFill>
              </a:rPr>
              <a:t>Images </a:t>
            </a:r>
            <a:r>
              <a:rPr lang="en-US" sz="1800" dirty="0"/>
              <a:t>or “Electronic Information nuggets”</a:t>
            </a:r>
          </a:p>
          <a:p>
            <a:pPr lvl="1"/>
            <a:r>
              <a:rPr lang="en-US" sz="1800" b="1" dirty="0">
                <a:solidFill>
                  <a:srgbClr val="006BB5"/>
                </a:solidFill>
              </a:rPr>
              <a:t>EMR</a:t>
            </a:r>
            <a:r>
              <a:rPr lang="en-US" sz="1800" dirty="0"/>
              <a:t>: Electronic Medical Records (often similar to people parallelism)</a:t>
            </a:r>
          </a:p>
          <a:p>
            <a:pPr lvl="1"/>
            <a:r>
              <a:rPr lang="en-US" sz="1800" dirty="0"/>
              <a:t>Protein or Gene </a:t>
            </a:r>
            <a:r>
              <a:rPr lang="en-US" sz="1800" b="1" dirty="0">
                <a:solidFill>
                  <a:srgbClr val="006BB5"/>
                </a:solidFill>
              </a:rPr>
              <a:t>Sequences</a:t>
            </a:r>
            <a:r>
              <a:rPr lang="en-US" sz="1800" dirty="0"/>
              <a:t>;</a:t>
            </a:r>
          </a:p>
          <a:p>
            <a:pPr lvl="1"/>
            <a:r>
              <a:rPr lang="en-US" sz="1800" b="1" dirty="0">
                <a:solidFill>
                  <a:srgbClr val="006BB5"/>
                </a:solidFill>
              </a:rPr>
              <a:t>Material</a:t>
            </a:r>
            <a:r>
              <a:rPr lang="en-US" sz="1800" dirty="0"/>
              <a:t> properties, </a:t>
            </a:r>
            <a:r>
              <a:rPr lang="en-US" sz="1800" b="1" dirty="0">
                <a:solidFill>
                  <a:srgbClr val="006BB5"/>
                </a:solidFill>
              </a:rPr>
              <a:t>Manufactured Object </a:t>
            </a:r>
            <a:r>
              <a:rPr lang="en-US" sz="1800" dirty="0"/>
              <a:t>specifications, etc., in custom dataset</a:t>
            </a:r>
          </a:p>
          <a:p>
            <a:pPr lvl="1"/>
            <a:r>
              <a:rPr lang="en-US" sz="1800" b="1" dirty="0">
                <a:solidFill>
                  <a:srgbClr val="006BB5"/>
                </a:solidFill>
              </a:rPr>
              <a:t>Modelled</a:t>
            </a:r>
            <a:r>
              <a:rPr lang="en-US" sz="1800" b="1" dirty="0"/>
              <a:t> </a:t>
            </a:r>
            <a:r>
              <a:rPr lang="en-US" sz="1800" b="1" dirty="0">
                <a:solidFill>
                  <a:srgbClr val="006BB5"/>
                </a:solidFill>
              </a:rPr>
              <a:t>entities</a:t>
            </a:r>
            <a:r>
              <a:rPr lang="en-US" sz="1800" b="1" dirty="0"/>
              <a:t> </a:t>
            </a:r>
            <a:r>
              <a:rPr lang="en-US" sz="1800" dirty="0"/>
              <a:t>like vehicles and people</a:t>
            </a:r>
          </a:p>
          <a:p>
            <a:r>
              <a:rPr lang="en-US" sz="1800" b="1" dirty="0">
                <a:solidFill>
                  <a:srgbClr val="006BB5"/>
                </a:solidFill>
              </a:rPr>
              <a:t>Sensors</a:t>
            </a:r>
            <a:r>
              <a:rPr lang="en-US" sz="1800" dirty="0"/>
              <a:t> – Internet of Things</a:t>
            </a:r>
          </a:p>
          <a:p>
            <a:r>
              <a:rPr lang="en-US" sz="1800" b="1" dirty="0">
                <a:solidFill>
                  <a:srgbClr val="006BB5"/>
                </a:solidFill>
              </a:rPr>
              <a:t>Events</a:t>
            </a:r>
            <a:r>
              <a:rPr lang="en-US" sz="1800" dirty="0"/>
              <a:t> such as detected anomalies in telescope or credit card data or atmosphere</a:t>
            </a:r>
          </a:p>
          <a:p>
            <a:r>
              <a:rPr lang="en-US" sz="1800" b="1" dirty="0">
                <a:solidFill>
                  <a:srgbClr val="0070C0"/>
                </a:solidFill>
              </a:rPr>
              <a:t>(Complex) </a:t>
            </a:r>
            <a:r>
              <a:rPr lang="en-US" sz="1800" b="1" dirty="0">
                <a:solidFill>
                  <a:srgbClr val="006BB5"/>
                </a:solidFill>
              </a:rPr>
              <a:t>Nodes</a:t>
            </a:r>
            <a:r>
              <a:rPr lang="en-US" sz="1800" b="1" dirty="0"/>
              <a:t> </a:t>
            </a:r>
            <a:r>
              <a:rPr lang="en-US" sz="1800" dirty="0"/>
              <a:t>in RDF Graph</a:t>
            </a:r>
          </a:p>
          <a:p>
            <a:r>
              <a:rPr lang="en-US" sz="1800" b="1" dirty="0">
                <a:solidFill>
                  <a:srgbClr val="006BB5"/>
                </a:solidFill>
              </a:rPr>
              <a:t>Simple nodes </a:t>
            </a:r>
            <a:r>
              <a:rPr lang="en-US" sz="1800" dirty="0"/>
              <a:t>as in a learning network</a:t>
            </a:r>
          </a:p>
          <a:p>
            <a:r>
              <a:rPr lang="en-US" sz="1800" b="1" dirty="0">
                <a:solidFill>
                  <a:srgbClr val="006BB5"/>
                </a:solidFill>
              </a:rPr>
              <a:t>Tweets</a:t>
            </a:r>
            <a:r>
              <a:rPr lang="en-US" sz="1800" dirty="0"/>
              <a:t>, </a:t>
            </a:r>
            <a:r>
              <a:rPr lang="en-US" sz="1800" b="1" dirty="0">
                <a:solidFill>
                  <a:srgbClr val="006BB5"/>
                </a:solidFill>
              </a:rPr>
              <a:t>Blogs</a:t>
            </a:r>
            <a:r>
              <a:rPr lang="en-US" sz="1800" dirty="0"/>
              <a:t>, </a:t>
            </a:r>
            <a:r>
              <a:rPr lang="en-US" sz="1800" b="1" dirty="0">
                <a:solidFill>
                  <a:srgbClr val="006BB5"/>
                </a:solidFill>
              </a:rPr>
              <a:t>Documents</a:t>
            </a:r>
            <a:r>
              <a:rPr lang="en-US" sz="1800" dirty="0"/>
              <a:t>, </a:t>
            </a:r>
            <a:r>
              <a:rPr lang="en-US" sz="1800" b="1" dirty="0">
                <a:solidFill>
                  <a:srgbClr val="006BB5"/>
                </a:solidFill>
              </a:rPr>
              <a:t>Web Pages, </a:t>
            </a:r>
            <a:r>
              <a:rPr lang="en-US" sz="1800" dirty="0"/>
              <a:t>etc.</a:t>
            </a:r>
          </a:p>
          <a:p>
            <a:pPr lvl="1"/>
            <a:r>
              <a:rPr lang="en-US" sz="1800" dirty="0"/>
              <a:t>And characters/words in them</a:t>
            </a:r>
          </a:p>
          <a:p>
            <a:r>
              <a:rPr lang="en-US" sz="1800" b="1" dirty="0">
                <a:solidFill>
                  <a:srgbClr val="006BB5"/>
                </a:solidFill>
              </a:rPr>
              <a:t>Files</a:t>
            </a:r>
            <a:r>
              <a:rPr lang="en-US" sz="1800" dirty="0"/>
              <a:t> or data to be backed up, moved or assigned metadata</a:t>
            </a:r>
          </a:p>
          <a:p>
            <a:r>
              <a:rPr lang="en-US" sz="1800" b="1" dirty="0">
                <a:solidFill>
                  <a:srgbClr val="006BB5"/>
                </a:solidFill>
              </a:rPr>
              <a:t>Particles</a:t>
            </a:r>
            <a:r>
              <a:rPr lang="en-US" sz="1800" b="1" dirty="0"/>
              <a:t>/</a:t>
            </a:r>
            <a:r>
              <a:rPr lang="en-US" sz="1800" b="1" dirty="0">
                <a:solidFill>
                  <a:srgbClr val="006BB5"/>
                </a:solidFill>
              </a:rPr>
              <a:t>cells</a:t>
            </a:r>
            <a:r>
              <a:rPr lang="en-US" sz="1800" b="1" dirty="0"/>
              <a:t>/</a:t>
            </a:r>
            <a:r>
              <a:rPr lang="en-US" sz="1800" b="1" dirty="0">
                <a:solidFill>
                  <a:srgbClr val="006BB5"/>
                </a:solidFill>
              </a:rPr>
              <a:t>mesh</a:t>
            </a:r>
            <a:r>
              <a:rPr lang="en-US" sz="1800" b="1" dirty="0"/>
              <a:t> </a:t>
            </a:r>
            <a:r>
              <a:rPr lang="en-US" sz="1800" b="1" dirty="0">
                <a:solidFill>
                  <a:srgbClr val="006BB5"/>
                </a:solidFill>
              </a:rPr>
              <a:t>points</a:t>
            </a:r>
            <a:r>
              <a:rPr lang="en-US" sz="1800" b="1" dirty="0"/>
              <a:t> </a:t>
            </a:r>
            <a:r>
              <a:rPr lang="en-US" sz="1800" dirty="0"/>
              <a:t>as in parallel simulations</a:t>
            </a:r>
          </a:p>
          <a:p>
            <a:endParaRPr lang="en-US" sz="1800" dirty="0"/>
          </a:p>
        </p:txBody>
      </p:sp>
      <p:sp>
        <p:nvSpPr>
          <p:cNvPr id="2" name="Title 1"/>
          <p:cNvSpPr>
            <a:spLocks noGrp="1"/>
          </p:cNvSpPr>
          <p:nvPr>
            <p:ph type="title"/>
          </p:nvPr>
        </p:nvSpPr>
        <p:spPr>
          <a:xfrm>
            <a:off x="0" y="0"/>
            <a:ext cx="9126166" cy="457200"/>
          </a:xfrm>
        </p:spPr>
        <p:txBody>
          <a:bodyPr>
            <a:normAutofit fontScale="90000"/>
          </a:bodyPr>
          <a:lstStyle/>
          <a:p>
            <a:r>
              <a:rPr lang="en-US" b="1" dirty="0"/>
              <a:t>51 Use Cases: What is Parallelism Over?</a:t>
            </a:r>
          </a:p>
        </p:txBody>
      </p:sp>
    </p:spTree>
    <p:extLst>
      <p:ext uri="{BB962C8B-B14F-4D97-AF65-F5344CB8AC3E}">
        <p14:creationId xmlns:p14="http://schemas.microsoft.com/office/powerpoint/2010/main" val="36266249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sz="2200" b="1" dirty="0">
                <a:solidFill>
                  <a:srgbClr val="CC00FF"/>
                </a:solidFill>
              </a:rPr>
              <a:t>PP (26)</a:t>
            </a:r>
            <a:r>
              <a:rPr lang="en-US" sz="2200" dirty="0">
                <a:solidFill>
                  <a:srgbClr val="CC00FF"/>
                </a:solidFill>
              </a:rPr>
              <a:t> </a:t>
            </a:r>
            <a:r>
              <a:rPr lang="en-US" sz="2200" b="1" dirty="0"/>
              <a:t>“All” </a:t>
            </a:r>
            <a:r>
              <a:rPr lang="en-US" sz="2200" dirty="0"/>
              <a:t>Pleasingly Parallel or Map Only</a:t>
            </a:r>
          </a:p>
          <a:p>
            <a:r>
              <a:rPr lang="en-US" sz="2200" b="1" dirty="0">
                <a:solidFill>
                  <a:srgbClr val="CC00FF"/>
                </a:solidFill>
              </a:rPr>
              <a:t>MR (18) </a:t>
            </a:r>
            <a:r>
              <a:rPr lang="en-US" sz="2200" dirty="0"/>
              <a:t>Classic MapReduce MR (add </a:t>
            </a:r>
            <a:r>
              <a:rPr lang="en-US" sz="2200" dirty="0" err="1"/>
              <a:t>MRStat</a:t>
            </a:r>
            <a:r>
              <a:rPr lang="en-US" sz="2200" dirty="0"/>
              <a:t> below for full count)</a:t>
            </a:r>
          </a:p>
          <a:p>
            <a:r>
              <a:rPr lang="en-US" sz="2200" b="1" dirty="0" err="1">
                <a:solidFill>
                  <a:srgbClr val="CC00FF"/>
                </a:solidFill>
              </a:rPr>
              <a:t>MRStat</a:t>
            </a:r>
            <a:r>
              <a:rPr lang="en-US" sz="2200" b="1" dirty="0">
                <a:solidFill>
                  <a:srgbClr val="CC00FF"/>
                </a:solidFill>
              </a:rPr>
              <a:t> (7</a:t>
            </a:r>
            <a:r>
              <a:rPr lang="en-US" sz="2200" dirty="0"/>
              <a:t>) Simple version of MR where key computations are simple reduction as found in statistical averages such as histograms and averages</a:t>
            </a:r>
          </a:p>
          <a:p>
            <a:r>
              <a:rPr lang="en-US" sz="2200" b="1" dirty="0" err="1">
                <a:solidFill>
                  <a:srgbClr val="CC00FF"/>
                </a:solidFill>
              </a:rPr>
              <a:t>MRIter</a:t>
            </a:r>
            <a:r>
              <a:rPr lang="en-US" sz="2200" b="1" dirty="0">
                <a:solidFill>
                  <a:srgbClr val="CC00FF"/>
                </a:solidFill>
              </a:rPr>
              <a:t> (23</a:t>
            </a:r>
            <a:r>
              <a:rPr lang="en-US" sz="2200" dirty="0">
                <a:solidFill>
                  <a:srgbClr val="CC00FF"/>
                </a:solidFill>
              </a:rPr>
              <a:t>)</a:t>
            </a:r>
            <a:r>
              <a:rPr lang="en-US" sz="2200" dirty="0"/>
              <a:t> Iterative MapReduce or MPI (</a:t>
            </a:r>
            <a:r>
              <a:rPr lang="en-US" sz="2200" dirty="0" err="1"/>
              <a:t>Flink</a:t>
            </a:r>
            <a:r>
              <a:rPr lang="en-US" sz="2200" dirty="0"/>
              <a:t>, Spark, Twister)</a:t>
            </a:r>
          </a:p>
          <a:p>
            <a:r>
              <a:rPr lang="en-US" sz="2200" b="1" dirty="0">
                <a:solidFill>
                  <a:srgbClr val="CC00FF"/>
                </a:solidFill>
              </a:rPr>
              <a:t>Graph (9)</a:t>
            </a:r>
            <a:r>
              <a:rPr lang="en-US" sz="2200" dirty="0"/>
              <a:t> Complex graph data structure needed in analysis </a:t>
            </a:r>
          </a:p>
          <a:p>
            <a:r>
              <a:rPr lang="en-US" sz="2200" b="1" dirty="0">
                <a:solidFill>
                  <a:srgbClr val="CC00FF"/>
                </a:solidFill>
              </a:rPr>
              <a:t>Fusion (11)</a:t>
            </a:r>
            <a:r>
              <a:rPr lang="en-US" sz="2200" dirty="0"/>
              <a:t> Integrate diverse data to aid discovery/decision making; could involve sophisticated algorithms or could just be a portal</a:t>
            </a:r>
          </a:p>
          <a:p>
            <a:r>
              <a:rPr lang="en-US" sz="2200" b="1" dirty="0">
                <a:solidFill>
                  <a:srgbClr val="CC00FF"/>
                </a:solidFill>
              </a:rPr>
              <a:t>Streaming (41) </a:t>
            </a:r>
            <a:r>
              <a:rPr lang="en-US" sz="2200" dirty="0"/>
              <a:t>Some data comes in incrementally and is processed this way</a:t>
            </a:r>
          </a:p>
          <a:p>
            <a:r>
              <a:rPr lang="en-US" sz="2200" b="1" dirty="0">
                <a:solidFill>
                  <a:srgbClr val="CC00FF"/>
                </a:solidFill>
              </a:rPr>
              <a:t>Classify	(30) </a:t>
            </a:r>
            <a:r>
              <a:rPr lang="en-US" sz="2200" dirty="0"/>
              <a:t>Classification: divide data into categories</a:t>
            </a:r>
          </a:p>
          <a:p>
            <a:r>
              <a:rPr lang="en-US" sz="2200" b="1" dirty="0">
                <a:solidFill>
                  <a:srgbClr val="CC00FF"/>
                </a:solidFill>
              </a:rPr>
              <a:t>S/Q (12) </a:t>
            </a:r>
            <a:r>
              <a:rPr lang="en-US" sz="2200" dirty="0"/>
              <a:t>Index, Search and Query</a:t>
            </a:r>
          </a:p>
          <a:p>
            <a:endParaRPr lang="en-US" sz="2200" dirty="0"/>
          </a:p>
        </p:txBody>
      </p:sp>
      <p:sp>
        <p:nvSpPr>
          <p:cNvPr id="2" name="Title 1"/>
          <p:cNvSpPr>
            <a:spLocks noGrp="1"/>
          </p:cNvSpPr>
          <p:nvPr>
            <p:ph type="title"/>
          </p:nvPr>
        </p:nvSpPr>
        <p:spPr/>
        <p:txBody>
          <a:bodyPr>
            <a:noAutofit/>
          </a:bodyPr>
          <a:lstStyle/>
          <a:p>
            <a:pPr algn="ctr"/>
            <a:r>
              <a:rPr lang="en-US" b="1" dirty="0"/>
              <a:t>Sample Features of 51 Use Cases I</a:t>
            </a:r>
          </a:p>
        </p:txBody>
      </p:sp>
    </p:spTree>
    <p:extLst>
      <p:ext uri="{BB962C8B-B14F-4D97-AF65-F5344CB8AC3E}">
        <p14:creationId xmlns:p14="http://schemas.microsoft.com/office/powerpoint/2010/main" val="3410568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067800" cy="5638800"/>
          </a:xfrm>
        </p:spPr>
        <p:txBody>
          <a:bodyPr>
            <a:noAutofit/>
          </a:bodyPr>
          <a:lstStyle/>
          <a:p>
            <a:r>
              <a:rPr lang="en-US" b="1" dirty="0">
                <a:solidFill>
                  <a:srgbClr val="CC00FF"/>
                </a:solidFill>
              </a:rPr>
              <a:t>CF (4) </a:t>
            </a:r>
            <a:r>
              <a:rPr lang="en-US" dirty="0"/>
              <a:t>Collaborative Filtering for recommender engines</a:t>
            </a:r>
          </a:p>
          <a:p>
            <a:r>
              <a:rPr lang="en-US" b="1" dirty="0">
                <a:solidFill>
                  <a:srgbClr val="CC00FF"/>
                </a:solidFill>
              </a:rPr>
              <a:t>LML (36) </a:t>
            </a:r>
            <a:r>
              <a:rPr lang="en-US" dirty="0"/>
              <a:t>Local Machine Learning (Independent for each parallel entity) – application could have GML as well</a:t>
            </a:r>
          </a:p>
          <a:p>
            <a:r>
              <a:rPr lang="en-US" b="1" dirty="0">
                <a:solidFill>
                  <a:srgbClr val="CC00FF"/>
                </a:solidFill>
              </a:rPr>
              <a:t>GML (23) </a:t>
            </a:r>
            <a:r>
              <a:rPr lang="en-US" dirty="0"/>
              <a:t>Global Machine Learning: Deep Learning, Clustering, LDA, PLSI, MDS, </a:t>
            </a:r>
          </a:p>
          <a:p>
            <a:pPr lvl="1"/>
            <a:r>
              <a:rPr lang="en-US" sz="1800" dirty="0"/>
              <a:t>Large Scale Optimizations as in </a:t>
            </a:r>
            <a:r>
              <a:rPr lang="en-US" sz="1800" dirty="0" err="1"/>
              <a:t>Variational</a:t>
            </a:r>
            <a:r>
              <a:rPr lang="en-US" sz="1800" dirty="0"/>
              <a:t> Bayes, MCMC, Lifted Belief Propagation, Stochastic Gradient Descent, L-BFGS, </a:t>
            </a:r>
            <a:r>
              <a:rPr lang="en-US" sz="1800" dirty="0" err="1"/>
              <a:t>Levenberg</a:t>
            </a:r>
            <a:r>
              <a:rPr lang="en-US" sz="1800" dirty="0"/>
              <a:t>-Marquardt . Can call EGO or Exascale Global Optimization with scalable parallel algorithm</a:t>
            </a:r>
          </a:p>
          <a:p>
            <a:r>
              <a:rPr lang="en-US" b="1" dirty="0">
                <a:solidFill>
                  <a:srgbClr val="CC00FF"/>
                </a:solidFill>
              </a:rPr>
              <a:t>Workflow (51) </a:t>
            </a:r>
            <a:r>
              <a:rPr lang="en-US" dirty="0"/>
              <a:t>Universal </a:t>
            </a:r>
          </a:p>
          <a:p>
            <a:r>
              <a:rPr lang="en-US" b="1" dirty="0">
                <a:solidFill>
                  <a:srgbClr val="CC00FF"/>
                </a:solidFill>
              </a:rPr>
              <a:t>GIS (16) </a:t>
            </a:r>
            <a:r>
              <a:rPr lang="en-US" dirty="0"/>
              <a:t>Geotagged data and often displayed in ESRI, Microsoft Virtual Earth, Google Earth, </a:t>
            </a:r>
            <a:r>
              <a:rPr lang="en-US" dirty="0" err="1"/>
              <a:t>GeoServer</a:t>
            </a:r>
            <a:r>
              <a:rPr lang="en-US" dirty="0"/>
              <a:t> etc.</a:t>
            </a:r>
          </a:p>
          <a:p>
            <a:r>
              <a:rPr lang="en-US" b="1" dirty="0">
                <a:solidFill>
                  <a:srgbClr val="CC00FF"/>
                </a:solidFill>
              </a:rPr>
              <a:t>HPC	(5) </a:t>
            </a:r>
            <a:r>
              <a:rPr lang="en-US" dirty="0"/>
              <a:t>Classic large-scale simulation of cosmos, materials, etc. generating (visualization) data</a:t>
            </a:r>
          </a:p>
          <a:p>
            <a:r>
              <a:rPr lang="en-US" b="1" dirty="0">
                <a:solidFill>
                  <a:srgbClr val="CC00FF"/>
                </a:solidFill>
              </a:rPr>
              <a:t>Agent (2) </a:t>
            </a:r>
            <a:r>
              <a:rPr lang="en-US" dirty="0"/>
              <a:t>Simulations of models of data-defined macroscopic entities represented as agents</a:t>
            </a:r>
          </a:p>
          <a:p>
            <a:endParaRPr lang="en-US" dirty="0"/>
          </a:p>
        </p:txBody>
      </p:sp>
      <p:sp>
        <p:nvSpPr>
          <p:cNvPr id="2" name="Title 1"/>
          <p:cNvSpPr>
            <a:spLocks noGrp="1"/>
          </p:cNvSpPr>
          <p:nvPr>
            <p:ph type="title"/>
          </p:nvPr>
        </p:nvSpPr>
        <p:spPr>
          <a:xfrm>
            <a:off x="-58366" y="-76200"/>
            <a:ext cx="9126166" cy="762000"/>
          </a:xfrm>
        </p:spPr>
        <p:txBody>
          <a:bodyPr/>
          <a:lstStyle/>
          <a:p>
            <a:pPr algn="ctr"/>
            <a:r>
              <a:rPr lang="en-US" b="1" dirty="0"/>
              <a:t>Sample Features of 51 Use Cases II</a:t>
            </a:r>
            <a:endParaRPr lang="en-US" dirty="0"/>
          </a:p>
        </p:txBody>
      </p:sp>
    </p:spTree>
    <p:extLst>
      <p:ext uri="{BB962C8B-B14F-4D97-AF65-F5344CB8AC3E}">
        <p14:creationId xmlns:p14="http://schemas.microsoft.com/office/powerpoint/2010/main" val="1271102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1210"/>
            <a:ext cx="9126166" cy="762000"/>
          </a:xfrm>
        </p:spPr>
        <p:txBody>
          <a:bodyPr>
            <a:normAutofit fontScale="90000"/>
          </a:bodyPr>
          <a:lstStyle/>
          <a:p>
            <a:r>
              <a:rPr lang="en-US" b="1" dirty="0"/>
              <a:t>Typical Big Data Pattern 2. Perform real time analytics on data source streams and notify users when specified events occur</a:t>
            </a:r>
          </a:p>
        </p:txBody>
      </p:sp>
      <p:sp>
        <p:nvSpPr>
          <p:cNvPr id="4" name="Title 1"/>
          <p:cNvSpPr txBox="1">
            <a:spLocks/>
          </p:cNvSpPr>
          <p:nvPr/>
        </p:nvSpPr>
        <p:spPr>
          <a:xfrm>
            <a:off x="2514562" y="551184"/>
            <a:ext cx="7157545"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tx1"/>
              </a:solidFill>
              <a:effectLst/>
              <a:uLnTx/>
              <a:uFillTx/>
              <a:latin typeface="+mj-lt"/>
              <a:ea typeface="+mj-ea"/>
              <a:cs typeface="+mj-cs"/>
            </a:endParaRPr>
          </a:p>
        </p:txBody>
      </p:sp>
      <p:grpSp>
        <p:nvGrpSpPr>
          <p:cNvPr id="29" name="Group 28"/>
          <p:cNvGrpSpPr/>
          <p:nvPr/>
        </p:nvGrpSpPr>
        <p:grpSpPr>
          <a:xfrm>
            <a:off x="36897" y="1447800"/>
            <a:ext cx="8776134" cy="4650911"/>
            <a:chOff x="367866" y="1945789"/>
            <a:chExt cx="8776134" cy="4650911"/>
          </a:xfrm>
        </p:grpSpPr>
        <p:sp>
          <p:nvSpPr>
            <p:cNvPr id="5" name="TextBox 4"/>
            <p:cNvSpPr txBox="1"/>
            <p:nvPr/>
          </p:nvSpPr>
          <p:spPr>
            <a:xfrm>
              <a:off x="2857189" y="6196590"/>
              <a:ext cx="464067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Calibri" panose="020F0502020204030204" pitchFamily="34" charset="0"/>
                </a:rPr>
                <a:t>Storm (Heron), Kafka, Hbase, Zookeeper</a:t>
              </a:r>
            </a:p>
          </p:txBody>
        </p:sp>
        <p:grpSp>
          <p:nvGrpSpPr>
            <p:cNvPr id="6" name="Group 5"/>
            <p:cNvGrpSpPr/>
            <p:nvPr/>
          </p:nvGrpSpPr>
          <p:grpSpPr>
            <a:xfrm>
              <a:off x="367866" y="1945789"/>
              <a:ext cx="8776134" cy="4028173"/>
              <a:chOff x="457198" y="1223370"/>
              <a:chExt cx="8776134" cy="4028173"/>
            </a:xfrm>
          </p:grpSpPr>
          <p:sp>
            <p:nvSpPr>
              <p:cNvPr id="7" name="Oval 6"/>
              <p:cNvSpPr/>
              <p:nvPr/>
            </p:nvSpPr>
            <p:spPr>
              <a:xfrm>
                <a:off x="457200" y="2785241"/>
                <a:ext cx="2317531" cy="42041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rPr>
                  <a:t>Streaming Data</a:t>
                </a:r>
              </a:p>
            </p:txBody>
          </p:sp>
          <p:sp>
            <p:nvSpPr>
              <p:cNvPr id="8" name="Oval 7"/>
              <p:cNvSpPr/>
              <p:nvPr/>
            </p:nvSpPr>
            <p:spPr>
              <a:xfrm>
                <a:off x="457199" y="3505199"/>
                <a:ext cx="2317531" cy="42041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panose="020F0502020204030204" pitchFamily="34" charset="0"/>
                  </a:rPr>
                  <a:t>Streaming Data</a:t>
                </a:r>
                <a:endPar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endParaRPr>
              </a:p>
            </p:txBody>
          </p:sp>
          <p:sp>
            <p:nvSpPr>
              <p:cNvPr id="9" name="Oval 8"/>
              <p:cNvSpPr/>
              <p:nvPr/>
            </p:nvSpPr>
            <p:spPr>
              <a:xfrm>
                <a:off x="457198" y="4225157"/>
                <a:ext cx="2317531" cy="42041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panose="020F0502020204030204" pitchFamily="34" charset="0"/>
                  </a:rPr>
                  <a:t>Streaming Data</a:t>
                </a:r>
                <a:endPar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endParaRPr>
              </a:p>
            </p:txBody>
          </p:sp>
          <p:sp>
            <p:nvSpPr>
              <p:cNvPr id="10" name="Rounded Rectangle 9"/>
              <p:cNvSpPr/>
              <p:nvPr/>
            </p:nvSpPr>
            <p:spPr>
              <a:xfrm>
                <a:off x="3804744" y="3244070"/>
                <a:ext cx="1965435"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chemeClr val="bg1"/>
                    </a:solidFill>
                    <a:effectLst/>
                    <a:uLnTx/>
                    <a:uFillTx/>
                    <a:latin typeface="Calibri" panose="020F0502020204030204" pitchFamily="34" charset="0"/>
                  </a:rPr>
                  <a:t>Posted Data</a:t>
                </a:r>
              </a:p>
            </p:txBody>
          </p:sp>
          <p:sp>
            <p:nvSpPr>
              <p:cNvPr id="11" name="Rounded Rectangle 10"/>
              <p:cNvSpPr/>
              <p:nvPr/>
            </p:nvSpPr>
            <p:spPr>
              <a:xfrm>
                <a:off x="6574220" y="3244070"/>
                <a:ext cx="1965435"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chemeClr val="bg1"/>
                    </a:solidFill>
                    <a:effectLst/>
                    <a:uLnTx/>
                    <a:uFillTx/>
                    <a:latin typeface="Calibri" panose="020F0502020204030204" pitchFamily="34" charset="0"/>
                  </a:rPr>
                  <a:t>Identified Events</a:t>
                </a:r>
              </a:p>
            </p:txBody>
          </p:sp>
          <p:sp>
            <p:nvSpPr>
              <p:cNvPr id="12" name="Rounded Rectangle 11"/>
              <p:cNvSpPr/>
              <p:nvPr/>
            </p:nvSpPr>
            <p:spPr>
              <a:xfrm>
                <a:off x="5770179" y="1881352"/>
                <a:ext cx="1912883" cy="76725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rPr>
                  <a:t>Filter Identifying Events</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0709" y="1223370"/>
                <a:ext cx="1258709" cy="1361657"/>
              </a:xfrm>
              <a:prstGeom prst="rect">
                <a:avLst/>
              </a:prstGeom>
            </p:spPr>
          </p:pic>
          <p:cxnSp>
            <p:nvCxnSpPr>
              <p:cNvPr id="14" name="Straight Arrow Connector 13"/>
              <p:cNvCxnSpPr/>
              <p:nvPr/>
            </p:nvCxnSpPr>
            <p:spPr>
              <a:xfrm>
                <a:off x="4434098" y="1817031"/>
                <a:ext cx="1230978" cy="20792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2845040" y="3058510"/>
                <a:ext cx="912406" cy="344558"/>
              </a:xfrm>
              <a:prstGeom prst="straightConnector1">
                <a:avLst/>
              </a:prstGeom>
              <a:ln w="3810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2895780" y="3976513"/>
                <a:ext cx="861666" cy="458851"/>
              </a:xfrm>
              <a:prstGeom prst="straightConnector1">
                <a:avLst/>
              </a:prstGeom>
              <a:ln w="3810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946521" y="3695211"/>
                <a:ext cx="810925" cy="40389"/>
              </a:xfrm>
              <a:prstGeom prst="straightConnector1">
                <a:avLst/>
              </a:prstGeom>
              <a:ln w="3810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4873812" y="2407350"/>
                <a:ext cx="787007" cy="80707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7587200" y="2705783"/>
                <a:ext cx="95862" cy="53380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4652818" y="2492507"/>
                <a:ext cx="1782774" cy="99999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1" name="Rounded Rectangle 20"/>
              <p:cNvSpPr/>
              <p:nvPr/>
            </p:nvSpPr>
            <p:spPr>
              <a:xfrm>
                <a:off x="5049587" y="4605158"/>
                <a:ext cx="1965435"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chemeClr val="bg1"/>
                    </a:solidFill>
                    <a:effectLst/>
                    <a:uLnTx/>
                    <a:uFillTx/>
                    <a:latin typeface="Calibri" panose="020F0502020204030204" pitchFamily="34" charset="0"/>
                  </a:rPr>
                  <a:t>Repository</a:t>
                </a:r>
                <a:endParaRPr kumimoji="0" lang="en-US" sz="1800" b="0" i="0" u="none" strike="noStrike" kern="0" cap="none" spc="0" normalizeH="0" baseline="0" noProof="0" dirty="0">
                  <a:ln>
                    <a:noFill/>
                  </a:ln>
                  <a:solidFill>
                    <a:schemeClr val="bg1"/>
                  </a:solidFill>
                  <a:effectLst/>
                  <a:uLnTx/>
                  <a:uFillTx/>
                  <a:latin typeface="Calibri" panose="020F0502020204030204" pitchFamily="34" charset="0"/>
                </a:endParaRPr>
              </a:p>
            </p:txBody>
          </p:sp>
          <p:cxnSp>
            <p:nvCxnSpPr>
              <p:cNvPr id="22" name="Straight Arrow Connector 21"/>
              <p:cNvCxnSpPr/>
              <p:nvPr/>
            </p:nvCxnSpPr>
            <p:spPr>
              <a:xfrm flipH="1">
                <a:off x="6824480" y="4016062"/>
                <a:ext cx="333065" cy="561192"/>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4897821" y="4002368"/>
                <a:ext cx="434191" cy="57488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707599" y="1469442"/>
                <a:ext cx="135351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rPr>
                  <a:t>Specify filter</a:t>
                </a:r>
              </a:p>
            </p:txBody>
          </p:sp>
          <p:sp>
            <p:nvSpPr>
              <p:cNvPr id="25" name="TextBox 24"/>
              <p:cNvSpPr txBox="1"/>
              <p:nvPr/>
            </p:nvSpPr>
            <p:spPr>
              <a:xfrm>
                <a:off x="5618939" y="4239453"/>
                <a:ext cx="88434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rPr>
                  <a:t>Archive</a:t>
                </a:r>
              </a:p>
            </p:txBody>
          </p:sp>
          <p:sp>
            <p:nvSpPr>
              <p:cNvPr id="26" name="TextBox 25"/>
              <p:cNvSpPr txBox="1"/>
              <p:nvPr/>
            </p:nvSpPr>
            <p:spPr>
              <a:xfrm>
                <a:off x="7730510" y="2613076"/>
                <a:ext cx="1502822"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rPr>
                  <a:t>Post Selected Events</a:t>
                </a:r>
              </a:p>
            </p:txBody>
          </p:sp>
          <p:sp>
            <p:nvSpPr>
              <p:cNvPr id="27" name="TextBox 26"/>
              <p:cNvSpPr txBox="1"/>
              <p:nvPr/>
            </p:nvSpPr>
            <p:spPr>
              <a:xfrm>
                <a:off x="3346226" y="2649519"/>
                <a:ext cx="1623059"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rPr>
                  <a:t>Fetch streamed Data</a:t>
                </a:r>
              </a:p>
            </p:txBody>
          </p:sp>
        </p:grpSp>
      </p:grpSp>
    </p:spTree>
    <p:extLst>
      <p:ext uri="{BB962C8B-B14F-4D97-AF65-F5344CB8AC3E}">
        <p14:creationId xmlns:p14="http://schemas.microsoft.com/office/powerpoint/2010/main" val="2382387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26166" cy="1088725"/>
          </a:xfrm>
        </p:spPr>
        <p:txBody>
          <a:bodyPr>
            <a:noAutofit/>
          </a:bodyPr>
          <a:lstStyle/>
          <a:p>
            <a:r>
              <a:rPr lang="en-US" sz="2800" dirty="0"/>
              <a:t>Typical Big Data Pattern 5A</a:t>
            </a:r>
            <a:r>
              <a:rPr lang="en-US" sz="2800" b="1" dirty="0"/>
              <a:t>. Perform interactive analytics on observational scientific data</a:t>
            </a:r>
          </a:p>
        </p:txBody>
      </p:sp>
      <p:grpSp>
        <p:nvGrpSpPr>
          <p:cNvPr id="24" name="Group 23"/>
          <p:cNvGrpSpPr/>
          <p:nvPr/>
        </p:nvGrpSpPr>
        <p:grpSpPr>
          <a:xfrm>
            <a:off x="88786" y="1182767"/>
            <a:ext cx="8891927" cy="4911248"/>
            <a:chOff x="88786" y="1237402"/>
            <a:chExt cx="8891927" cy="4911248"/>
          </a:xfrm>
        </p:grpSpPr>
        <p:grpSp>
          <p:nvGrpSpPr>
            <p:cNvPr id="18" name="Group 17"/>
            <p:cNvGrpSpPr/>
            <p:nvPr/>
          </p:nvGrpSpPr>
          <p:grpSpPr>
            <a:xfrm>
              <a:off x="88786" y="1237402"/>
              <a:ext cx="8891927" cy="4911248"/>
              <a:chOff x="88786" y="1452250"/>
              <a:chExt cx="8891927" cy="4911248"/>
            </a:xfrm>
          </p:grpSpPr>
          <p:sp>
            <p:nvSpPr>
              <p:cNvPr id="4" name="Rounded Rectangle 3"/>
              <p:cNvSpPr/>
              <p:nvPr/>
            </p:nvSpPr>
            <p:spPr>
              <a:xfrm>
                <a:off x="2051283" y="2596806"/>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Calibri" panose="020F0502020204030204" pitchFamily="34" charset="0"/>
                  </a:rPr>
                  <a:t>Grid or Many Task Software, Hadoop, Spark, Giraph, Pig …</a:t>
                </a:r>
              </a:p>
            </p:txBody>
          </p:sp>
          <p:sp>
            <p:nvSpPr>
              <p:cNvPr id="5" name="Rounded Rectangle 4"/>
              <p:cNvSpPr/>
              <p:nvPr/>
            </p:nvSpPr>
            <p:spPr>
              <a:xfrm>
                <a:off x="2051283" y="3567333"/>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Calibri" panose="020F0502020204030204" pitchFamily="34" charset="0"/>
                  </a:rPr>
                  <a:t>Data Storage: HDFS, </a:t>
                </a:r>
                <a:r>
                  <a:rPr kumimoji="0" lang="en-US" sz="1800" b="0" i="0" u="none" strike="noStrike" kern="0" cap="none" spc="0" normalizeH="0" baseline="0" noProof="0" dirty="0" err="1">
                    <a:ln>
                      <a:noFill/>
                    </a:ln>
                    <a:solidFill>
                      <a:schemeClr val="bg1"/>
                    </a:solidFill>
                    <a:effectLst/>
                    <a:uLnTx/>
                    <a:uFillTx/>
                    <a:latin typeface="Calibri" panose="020F0502020204030204" pitchFamily="34" charset="0"/>
                  </a:rPr>
                  <a:t>Hbase</a:t>
                </a:r>
                <a:r>
                  <a:rPr kumimoji="0" lang="en-US" sz="1800" b="0" i="0" u="none" strike="noStrike" kern="0" cap="none" spc="0" normalizeH="0" baseline="0" noProof="0" dirty="0">
                    <a:ln>
                      <a:noFill/>
                    </a:ln>
                    <a:solidFill>
                      <a:schemeClr val="bg1"/>
                    </a:solidFill>
                    <a:effectLst/>
                    <a:uLnTx/>
                    <a:uFillTx/>
                    <a:latin typeface="Calibri" panose="020F0502020204030204" pitchFamily="34" charset="0"/>
                  </a:rPr>
                  <a:t>, File Collection </a:t>
                </a:r>
              </a:p>
            </p:txBody>
          </p:sp>
          <p:sp>
            <p:nvSpPr>
              <p:cNvPr id="6" name="Oval 5"/>
              <p:cNvSpPr/>
              <p:nvPr/>
            </p:nvSpPr>
            <p:spPr>
              <a:xfrm>
                <a:off x="88786" y="4550968"/>
                <a:ext cx="3769845" cy="69668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rPr>
                  <a:t>Streaming Twitter data for Social Networking</a:t>
                </a:r>
              </a:p>
            </p:txBody>
          </p:sp>
          <p:cxnSp>
            <p:nvCxnSpPr>
              <p:cNvPr id="7" name="Straight Arrow Connector 6"/>
              <p:cNvCxnSpPr/>
              <p:nvPr/>
            </p:nvCxnSpPr>
            <p:spPr>
              <a:xfrm flipV="1">
                <a:off x="5353559" y="4222575"/>
                <a:ext cx="17470" cy="56742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2653393" y="4186892"/>
                <a:ext cx="944798" cy="31939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 name="Rounded Rectangle 8"/>
              <p:cNvSpPr/>
              <p:nvPr/>
            </p:nvSpPr>
            <p:spPr>
              <a:xfrm>
                <a:off x="3193655" y="1505412"/>
                <a:ext cx="2434991"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Calibri" panose="020F0502020204030204" pitchFamily="34" charset="0"/>
                  </a:rPr>
                  <a:t>Science Analysis Code, Mahout, R, SPIDAL</a:t>
                </a:r>
              </a:p>
            </p:txBody>
          </p:sp>
          <p:sp>
            <p:nvSpPr>
              <p:cNvPr id="10" name="Up-Down Arrow 9"/>
              <p:cNvSpPr/>
              <p:nvPr/>
            </p:nvSpPr>
            <p:spPr>
              <a:xfrm rot="16200000">
                <a:off x="2376992" y="1661353"/>
                <a:ext cx="298475" cy="641317"/>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pitchFamily="34" charset="0"/>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553" y="1452250"/>
                <a:ext cx="1258709" cy="1361657"/>
              </a:xfrm>
              <a:prstGeom prst="rect">
                <a:avLst/>
              </a:prstGeom>
            </p:spPr>
          </p:pic>
          <p:sp>
            <p:nvSpPr>
              <p:cNvPr id="12" name="TextBox 11"/>
              <p:cNvSpPr txBox="1"/>
              <p:nvPr/>
            </p:nvSpPr>
            <p:spPr>
              <a:xfrm>
                <a:off x="5574895" y="4225688"/>
                <a:ext cx="340581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rPr>
                  <a:t>Transport batch of data to primary analysis data system</a:t>
                </a:r>
              </a:p>
            </p:txBody>
          </p:sp>
          <p:sp>
            <p:nvSpPr>
              <p:cNvPr id="13" name="Oval 12"/>
              <p:cNvSpPr/>
              <p:nvPr/>
            </p:nvSpPr>
            <p:spPr>
              <a:xfrm>
                <a:off x="641306" y="5527610"/>
                <a:ext cx="3769845" cy="71578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rPr>
                  <a:t>Record Scientific Data in “field”</a:t>
                </a:r>
              </a:p>
            </p:txBody>
          </p:sp>
          <p:sp>
            <p:nvSpPr>
              <p:cNvPr id="14" name="Can 13"/>
              <p:cNvSpPr/>
              <p:nvPr/>
            </p:nvSpPr>
            <p:spPr>
              <a:xfrm>
                <a:off x="5228740" y="4824793"/>
                <a:ext cx="1297827" cy="1538705"/>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rPr>
                  <a:t>Local Accumulate and initial computing</a:t>
                </a:r>
              </a:p>
            </p:txBody>
          </p:sp>
          <p:cxnSp>
            <p:nvCxnSpPr>
              <p:cNvPr id="15" name="Straight Arrow Connector 14"/>
              <p:cNvCxnSpPr/>
              <p:nvPr/>
            </p:nvCxnSpPr>
            <p:spPr>
              <a:xfrm>
                <a:off x="4490357" y="5861894"/>
                <a:ext cx="689328"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099728" y="4152344"/>
                <a:ext cx="161240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rPr>
                  <a:t>Direct Transfer</a:t>
                </a:r>
              </a:p>
            </p:txBody>
          </p:sp>
          <p:sp>
            <p:nvSpPr>
              <p:cNvPr id="17" name="TextBox 16"/>
              <p:cNvSpPr txBox="1"/>
              <p:nvPr/>
            </p:nvSpPr>
            <p:spPr>
              <a:xfrm>
                <a:off x="6631793" y="5043062"/>
                <a:ext cx="2281213"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rPr>
                  <a:t>NIST examples include  LHC, Remote Sensing, Astronomy and Bioinformatics</a:t>
                </a:r>
              </a:p>
            </p:txBody>
          </p:sp>
        </p:grpSp>
        <p:cxnSp>
          <p:nvCxnSpPr>
            <p:cNvPr id="20" name="Straight Arrow Connector 19"/>
            <p:cNvCxnSpPr/>
            <p:nvPr/>
          </p:nvCxnSpPr>
          <p:spPr>
            <a:xfrm>
              <a:off x="4557124" y="2928851"/>
              <a:ext cx="4716" cy="423633"/>
            </a:xfrm>
            <a:prstGeom prst="straightConnector1">
              <a:avLst/>
            </a:prstGeom>
            <a:ln w="38100">
              <a:solidFill>
                <a:schemeClr val="tx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4552408" y="1988729"/>
              <a:ext cx="4716" cy="423633"/>
            </a:xfrm>
            <a:prstGeom prst="straightConnector1">
              <a:avLst/>
            </a:prstGeom>
            <a:ln w="38100">
              <a:solidFill>
                <a:schemeClr val="tx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91857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77" y="75827"/>
            <a:ext cx="9126166" cy="762000"/>
          </a:xfrm>
        </p:spPr>
        <p:txBody>
          <a:bodyPr>
            <a:noAutofit/>
          </a:bodyPr>
          <a:lstStyle/>
          <a:p>
            <a:pPr marL="514350" indent="-514350"/>
            <a:r>
              <a:rPr lang="en-US" sz="3200" b="1" dirty="0"/>
              <a:t>6. Visualize data extracted from horizontally scalable Big Data store</a:t>
            </a:r>
          </a:p>
        </p:txBody>
      </p:sp>
      <p:sp>
        <p:nvSpPr>
          <p:cNvPr id="3" name="Rounded Rectangle 2"/>
          <p:cNvSpPr/>
          <p:nvPr/>
        </p:nvSpPr>
        <p:spPr>
          <a:xfrm>
            <a:off x="2228643" y="4431212"/>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i="0" dirty="0">
                <a:latin typeface="Calibri" panose="020F0502020204030204" pitchFamily="34" charset="0"/>
                <a:cs typeface="Calibri" panose="020F0502020204030204" pitchFamily="34" charset="0"/>
              </a:rPr>
              <a:t>Hadoop, Spark, Giraph, Pig …</a:t>
            </a:r>
          </a:p>
        </p:txBody>
      </p:sp>
      <p:sp>
        <p:nvSpPr>
          <p:cNvPr id="4" name="Rounded Rectangle 3"/>
          <p:cNvSpPr/>
          <p:nvPr/>
        </p:nvSpPr>
        <p:spPr>
          <a:xfrm>
            <a:off x="2228643" y="5288456"/>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i="0" dirty="0">
                <a:latin typeface="Calibri" panose="020F0502020204030204" pitchFamily="34" charset="0"/>
                <a:cs typeface="Calibri" panose="020F0502020204030204" pitchFamily="34" charset="0"/>
              </a:rPr>
              <a:t>Data Storage: </a:t>
            </a:r>
            <a:r>
              <a:rPr lang="en-US" sz="2000" i="0" dirty="0">
                <a:latin typeface="Calibri" panose="020F0502020204030204" pitchFamily="34" charset="0"/>
                <a:cs typeface="Calibri" panose="020F0502020204030204" pitchFamily="34" charset="0"/>
              </a:rPr>
              <a:t>HDFS</a:t>
            </a:r>
            <a:r>
              <a:rPr lang="en-US" i="0" dirty="0">
                <a:latin typeface="Calibri" panose="020F0502020204030204" pitchFamily="34" charset="0"/>
                <a:cs typeface="Calibri" panose="020F0502020204030204" pitchFamily="34" charset="0"/>
              </a:rPr>
              <a:t>, </a:t>
            </a:r>
            <a:r>
              <a:rPr lang="en-US" i="0" dirty="0" err="1">
                <a:latin typeface="Calibri" panose="020F0502020204030204" pitchFamily="34" charset="0"/>
                <a:cs typeface="Calibri" panose="020F0502020204030204" pitchFamily="34" charset="0"/>
              </a:rPr>
              <a:t>Hbase</a:t>
            </a:r>
            <a:r>
              <a:rPr lang="en-US" i="0" dirty="0">
                <a:latin typeface="Calibri" panose="020F0502020204030204" pitchFamily="34" charset="0"/>
                <a:cs typeface="Calibri" panose="020F0502020204030204" pitchFamily="34" charset="0"/>
              </a:rPr>
              <a:t> </a:t>
            </a:r>
          </a:p>
        </p:txBody>
      </p:sp>
      <p:grpSp>
        <p:nvGrpSpPr>
          <p:cNvPr id="5" name="Group 4"/>
          <p:cNvGrpSpPr/>
          <p:nvPr/>
        </p:nvGrpSpPr>
        <p:grpSpPr>
          <a:xfrm>
            <a:off x="762000" y="1219200"/>
            <a:ext cx="5613078" cy="869846"/>
            <a:chOff x="1609805" y="1758098"/>
            <a:chExt cx="5613078" cy="869846"/>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805" y="1758098"/>
              <a:ext cx="881148" cy="8561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9943" y="1758098"/>
              <a:ext cx="861850" cy="8374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0525" y="1758098"/>
              <a:ext cx="869846" cy="86984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895" y="1758098"/>
              <a:ext cx="881148" cy="85615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1033" y="1758098"/>
              <a:ext cx="861850" cy="8374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1615" y="1758098"/>
              <a:ext cx="869846" cy="869846"/>
            </a:xfrm>
            <a:prstGeom prst="rect">
              <a:avLst/>
            </a:prstGeom>
          </p:spPr>
        </p:pic>
      </p:grpSp>
      <p:grpSp>
        <p:nvGrpSpPr>
          <p:cNvPr id="20" name="Group 19"/>
          <p:cNvGrpSpPr/>
          <p:nvPr/>
        </p:nvGrpSpPr>
        <p:grpSpPr>
          <a:xfrm>
            <a:off x="2183266" y="3549530"/>
            <a:ext cx="5724298" cy="646385"/>
            <a:chOff x="2135871" y="3995128"/>
            <a:chExt cx="5724298" cy="646385"/>
          </a:xfrm>
        </p:grpSpPr>
        <p:sp>
          <p:nvSpPr>
            <p:cNvPr id="12" name="Rounded Rectangle 11"/>
            <p:cNvSpPr/>
            <p:nvPr/>
          </p:nvSpPr>
          <p:spPr>
            <a:xfrm>
              <a:off x="5894734" y="3995128"/>
              <a:ext cx="1965435"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i="0" dirty="0">
                  <a:latin typeface="Calibri" panose="020F0502020204030204" pitchFamily="34" charset="0"/>
                  <a:cs typeface="Calibri" panose="020F0502020204030204" pitchFamily="34" charset="0"/>
                </a:rPr>
                <a:t>Mahout, R</a:t>
              </a:r>
            </a:p>
          </p:txBody>
        </p:sp>
        <p:sp>
          <p:nvSpPr>
            <p:cNvPr id="15" name="Rounded Rectangle 14"/>
            <p:cNvSpPr/>
            <p:nvPr/>
          </p:nvSpPr>
          <p:spPr>
            <a:xfrm>
              <a:off x="2135871" y="3995128"/>
              <a:ext cx="2278475"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i="0" dirty="0">
                  <a:latin typeface="Calibri" panose="020F0502020204030204" pitchFamily="34" charset="0"/>
                  <a:cs typeface="Calibri" panose="020F0502020204030204" pitchFamily="34" charset="0"/>
                </a:rPr>
                <a:t>Prepare Interactive Visualization</a:t>
              </a:r>
            </a:p>
          </p:txBody>
        </p:sp>
        <p:sp>
          <p:nvSpPr>
            <p:cNvPr id="17" name="Left Arrow 16"/>
            <p:cNvSpPr/>
            <p:nvPr/>
          </p:nvSpPr>
          <p:spPr>
            <a:xfrm>
              <a:off x="4856918" y="4171175"/>
              <a:ext cx="595245" cy="29429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0">
                <a:latin typeface="Calibri" panose="020F0502020204030204" pitchFamily="34" charset="0"/>
                <a:cs typeface="Calibri" panose="020F0502020204030204" pitchFamily="34" charset="0"/>
              </a:endParaRPr>
            </a:p>
          </p:txBody>
        </p:sp>
      </p:grpSp>
      <p:sp>
        <p:nvSpPr>
          <p:cNvPr id="19" name="Rounded Rectangle 18"/>
          <p:cNvSpPr/>
          <p:nvPr/>
        </p:nvSpPr>
        <p:spPr>
          <a:xfrm>
            <a:off x="2047493" y="3046749"/>
            <a:ext cx="5995844" cy="297455"/>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000" b="1" i="0" dirty="0">
                <a:latin typeface="Calibri" panose="020F0502020204030204" pitchFamily="34" charset="0"/>
                <a:cs typeface="Calibri" panose="020F0502020204030204" pitchFamily="34" charset="0"/>
              </a:rPr>
              <a:t>Orchestration Layer</a:t>
            </a:r>
          </a:p>
        </p:txBody>
      </p:sp>
      <p:grpSp>
        <p:nvGrpSpPr>
          <p:cNvPr id="23" name="Group 22"/>
          <p:cNvGrpSpPr/>
          <p:nvPr/>
        </p:nvGrpSpPr>
        <p:grpSpPr>
          <a:xfrm>
            <a:off x="2113973" y="2195873"/>
            <a:ext cx="6079795" cy="830997"/>
            <a:chOff x="2976633" y="2611765"/>
            <a:chExt cx="6079795" cy="830997"/>
          </a:xfrm>
        </p:grpSpPr>
        <p:sp>
          <p:nvSpPr>
            <p:cNvPr id="13" name="Up-Down Arrow 12"/>
            <p:cNvSpPr/>
            <p:nvPr/>
          </p:nvSpPr>
          <p:spPr>
            <a:xfrm>
              <a:off x="2976633" y="2614272"/>
              <a:ext cx="298475" cy="641317"/>
            </a:xfrm>
            <a:prstGeom prst="up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i="0">
                <a:latin typeface="Calibri" panose="020F0502020204030204" pitchFamily="34" charset="0"/>
                <a:cs typeface="Calibri" panose="020F0502020204030204" pitchFamily="34" charset="0"/>
              </a:endParaRPr>
            </a:p>
          </p:txBody>
        </p:sp>
        <p:sp>
          <p:nvSpPr>
            <p:cNvPr id="18" name="Left Arrow 17"/>
            <p:cNvSpPr/>
            <p:nvPr/>
          </p:nvSpPr>
          <p:spPr>
            <a:xfrm rot="16200000">
              <a:off x="6343347" y="2787785"/>
              <a:ext cx="595245" cy="294290"/>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i="0">
                <a:latin typeface="Calibri" panose="020F0502020204030204" pitchFamily="34" charset="0"/>
                <a:cs typeface="Calibri" panose="020F0502020204030204" pitchFamily="34" charset="0"/>
              </a:endParaRPr>
            </a:p>
          </p:txBody>
        </p:sp>
        <p:sp>
          <p:nvSpPr>
            <p:cNvPr id="21" name="TextBox 20"/>
            <p:cNvSpPr txBox="1"/>
            <p:nvPr/>
          </p:nvSpPr>
          <p:spPr>
            <a:xfrm>
              <a:off x="6788115" y="2750264"/>
              <a:ext cx="2268313" cy="461665"/>
            </a:xfrm>
            <a:prstGeom prst="rect">
              <a:avLst/>
            </a:prstGeom>
            <a:noFill/>
          </p:spPr>
          <p:txBody>
            <a:bodyPr wrap="none" rtlCol="0">
              <a:spAutoFit/>
            </a:bodyPr>
            <a:lstStyle/>
            <a:p>
              <a:r>
                <a:rPr lang="en-US" i="0" dirty="0">
                  <a:latin typeface="Calibri" panose="020F0502020204030204" pitchFamily="34" charset="0"/>
                  <a:cs typeface="Calibri" panose="020F0502020204030204" pitchFamily="34" charset="0"/>
                </a:rPr>
                <a:t>Specify Analytics</a:t>
              </a:r>
            </a:p>
          </p:txBody>
        </p:sp>
        <p:sp>
          <p:nvSpPr>
            <p:cNvPr id="22" name="TextBox 21"/>
            <p:cNvSpPr txBox="1"/>
            <p:nvPr/>
          </p:nvSpPr>
          <p:spPr>
            <a:xfrm>
              <a:off x="3358860" y="2611765"/>
              <a:ext cx="1837479" cy="830997"/>
            </a:xfrm>
            <a:prstGeom prst="rect">
              <a:avLst/>
            </a:prstGeom>
            <a:noFill/>
          </p:spPr>
          <p:txBody>
            <a:bodyPr wrap="square" rtlCol="0">
              <a:spAutoFit/>
            </a:bodyPr>
            <a:lstStyle/>
            <a:p>
              <a:r>
                <a:rPr lang="en-US" i="0" dirty="0">
                  <a:latin typeface="Calibri" panose="020F0502020204030204" pitchFamily="34" charset="0"/>
                  <a:cs typeface="Calibri" panose="020F0502020204030204" pitchFamily="34" charset="0"/>
                </a:rPr>
                <a:t>Interactive Visualization</a:t>
              </a:r>
            </a:p>
          </p:txBody>
        </p:sp>
      </p:grpSp>
    </p:spTree>
    <p:extLst>
      <p:ext uri="{BB962C8B-B14F-4D97-AF65-F5344CB8AC3E}">
        <p14:creationId xmlns:p14="http://schemas.microsoft.com/office/powerpoint/2010/main" val="20688736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600" dirty="0"/>
              <a:t>Other Benchmark Sets</a:t>
            </a:r>
            <a:endParaRPr lang="en-US" sz="3600" b="1" dirty="0"/>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41016010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5250" y="527050"/>
            <a:ext cx="9048750" cy="1143000"/>
          </a:xfrm>
        </p:spPr>
        <p:txBody>
          <a:bodyPr>
            <a:normAutofit/>
          </a:bodyPr>
          <a:lstStyle/>
          <a:p>
            <a:r>
              <a:rPr lang="en-US" b="1" dirty="0"/>
              <a:t>7 Computational Giants of </a:t>
            </a:r>
            <a:br>
              <a:rPr lang="en-US" b="1" dirty="0"/>
            </a:br>
            <a:r>
              <a:rPr lang="en-US" b="1" dirty="0"/>
              <a:t>NRC Massive Data Analysis Report </a:t>
            </a:r>
          </a:p>
        </p:txBody>
      </p:sp>
      <p:sp>
        <p:nvSpPr>
          <p:cNvPr id="3" name="Content Placeholder 2"/>
          <p:cNvSpPr>
            <a:spLocks noGrp="1"/>
          </p:cNvSpPr>
          <p:nvPr>
            <p:ph idx="4294967295"/>
          </p:nvPr>
        </p:nvSpPr>
        <p:spPr>
          <a:xfrm>
            <a:off x="95250" y="2501900"/>
            <a:ext cx="9048750" cy="4525963"/>
          </a:xfrm>
        </p:spPr>
        <p:txBody>
          <a:bodyPr/>
          <a:lstStyle/>
          <a:p>
            <a:pPr marL="514350" indent="-514350">
              <a:buFont typeface="+mj-lt"/>
              <a:buAutoNum type="arabicParenR"/>
            </a:pPr>
            <a:r>
              <a:rPr lang="en-US" sz="2400" b="1" dirty="0">
                <a:solidFill>
                  <a:srgbClr val="CC00FF"/>
                </a:solidFill>
              </a:rPr>
              <a:t>G1:</a:t>
            </a:r>
            <a:r>
              <a:rPr lang="en-US" sz="2400" dirty="0"/>
              <a:t>	Basic Statistics e.g. </a:t>
            </a:r>
            <a:r>
              <a:rPr lang="en-US" sz="2400" dirty="0" err="1"/>
              <a:t>MRStat</a:t>
            </a:r>
            <a:endParaRPr lang="en-US" sz="2400" dirty="0"/>
          </a:p>
          <a:p>
            <a:pPr marL="514350" indent="-514350">
              <a:buFont typeface="+mj-lt"/>
              <a:buAutoNum type="arabicParenR"/>
            </a:pPr>
            <a:r>
              <a:rPr lang="en-US" sz="2400" b="1" dirty="0">
                <a:solidFill>
                  <a:srgbClr val="CC00FF"/>
                </a:solidFill>
              </a:rPr>
              <a:t>G2:</a:t>
            </a:r>
            <a:r>
              <a:rPr lang="en-US" sz="2400" dirty="0"/>
              <a:t>	Generalized N-Body Problems</a:t>
            </a:r>
          </a:p>
          <a:p>
            <a:pPr marL="514350" indent="-514350">
              <a:buFont typeface="+mj-lt"/>
              <a:buAutoNum type="arabicParenR"/>
            </a:pPr>
            <a:r>
              <a:rPr lang="en-US" sz="2400" b="1" dirty="0">
                <a:solidFill>
                  <a:srgbClr val="CC00FF"/>
                </a:solidFill>
              </a:rPr>
              <a:t>G3:</a:t>
            </a:r>
            <a:r>
              <a:rPr lang="en-US" sz="2400" dirty="0"/>
              <a:t>	Graph-Theoretic Computations</a:t>
            </a:r>
          </a:p>
          <a:p>
            <a:pPr marL="514350" indent="-514350">
              <a:buFont typeface="+mj-lt"/>
              <a:buAutoNum type="arabicParenR"/>
            </a:pPr>
            <a:r>
              <a:rPr lang="en-US" sz="2400" b="1" dirty="0">
                <a:solidFill>
                  <a:srgbClr val="CC00FF"/>
                </a:solidFill>
              </a:rPr>
              <a:t>G4:</a:t>
            </a:r>
            <a:r>
              <a:rPr lang="en-US" sz="2400" dirty="0"/>
              <a:t>	Linear Algebraic Computations</a:t>
            </a:r>
          </a:p>
          <a:p>
            <a:pPr marL="514350" indent="-514350">
              <a:buFont typeface="+mj-lt"/>
              <a:buAutoNum type="arabicParenR"/>
            </a:pPr>
            <a:r>
              <a:rPr lang="en-US" sz="2400" b="1" dirty="0">
                <a:solidFill>
                  <a:srgbClr val="CC00FF"/>
                </a:solidFill>
              </a:rPr>
              <a:t>G5:</a:t>
            </a:r>
            <a:r>
              <a:rPr lang="en-US" sz="2400" dirty="0"/>
              <a:t>	Optimizations e.g. Linear Programming</a:t>
            </a:r>
          </a:p>
          <a:p>
            <a:pPr marL="514350" indent="-514350">
              <a:buFont typeface="+mj-lt"/>
              <a:buAutoNum type="arabicParenR"/>
            </a:pPr>
            <a:r>
              <a:rPr lang="en-US" sz="2400" b="1" dirty="0">
                <a:solidFill>
                  <a:srgbClr val="CC00FF"/>
                </a:solidFill>
              </a:rPr>
              <a:t>G6:</a:t>
            </a:r>
            <a:r>
              <a:rPr lang="en-US" sz="2400" dirty="0"/>
              <a:t>	Integration e.g. LDA and other GML</a:t>
            </a:r>
          </a:p>
          <a:p>
            <a:pPr marL="514350" indent="-514350">
              <a:buFont typeface="+mj-lt"/>
              <a:buAutoNum type="arabicParenR"/>
            </a:pPr>
            <a:r>
              <a:rPr lang="en-US" sz="2400" b="1" dirty="0">
                <a:solidFill>
                  <a:srgbClr val="CC00FF"/>
                </a:solidFill>
              </a:rPr>
              <a:t>G7:</a:t>
            </a:r>
            <a:r>
              <a:rPr lang="en-US" sz="2400" dirty="0"/>
              <a:t>	Alignment Problems e.g. BLAST</a:t>
            </a:r>
          </a:p>
        </p:txBody>
      </p:sp>
      <p:sp>
        <p:nvSpPr>
          <p:cNvPr id="4" name="Rectangle 3"/>
          <p:cNvSpPr/>
          <p:nvPr/>
        </p:nvSpPr>
        <p:spPr>
          <a:xfrm>
            <a:off x="0" y="1854687"/>
            <a:ext cx="9144000" cy="461665"/>
          </a:xfrm>
          <a:prstGeom prst="rect">
            <a:avLst/>
          </a:prstGeom>
        </p:spPr>
        <p:txBody>
          <a:bodyPr wrap="square">
            <a:spAutoFit/>
          </a:bodyPr>
          <a:lstStyle/>
          <a:p>
            <a:r>
              <a:rPr lang="en-US" sz="2400" dirty="0">
                <a:solidFill>
                  <a:srgbClr val="000000"/>
                </a:solidFill>
                <a:latin typeface="Times New Roman" panose="02020603050405020304" pitchFamily="18" charset="0"/>
                <a:hlinkClick r:id="rId3"/>
              </a:rPr>
              <a:t>http://www.nap.edu/catalog.php?record_id=18374</a:t>
            </a:r>
            <a:r>
              <a:rPr lang="en-US" sz="2400" dirty="0">
                <a:solidFill>
                  <a:srgbClr val="000000"/>
                </a:solidFill>
                <a:latin typeface="Times New Roman" panose="02020603050405020304" pitchFamily="18" charset="0"/>
              </a:rPr>
              <a:t>   </a:t>
            </a:r>
            <a:r>
              <a:rPr lang="en-US" sz="2400" b="1" dirty="0">
                <a:solidFill>
                  <a:srgbClr val="C00000"/>
                </a:solidFill>
                <a:latin typeface="Times New Roman" panose="02020603050405020304" pitchFamily="18" charset="0"/>
              </a:rPr>
              <a:t>Big Data Models?</a:t>
            </a:r>
            <a:r>
              <a:rPr lang="en-US" sz="2400" dirty="0">
                <a:solidFill>
                  <a:srgbClr val="000000"/>
                </a:solidFill>
                <a:latin typeface="Times New Roman" panose="02020603050405020304" pitchFamily="18" charset="0"/>
              </a:rPr>
              <a:t>  </a:t>
            </a:r>
            <a:endParaRPr lang="en-US" sz="2000" dirty="0"/>
          </a:p>
        </p:txBody>
      </p:sp>
    </p:spTree>
    <p:extLst>
      <p:ext uri="{BB962C8B-B14F-4D97-AF65-F5344CB8AC3E}">
        <p14:creationId xmlns:p14="http://schemas.microsoft.com/office/powerpoint/2010/main" val="148897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sz="2800" b="1" dirty="0" err="1"/>
              <a:t>Linpack</a:t>
            </a:r>
            <a:r>
              <a:rPr lang="en-US" sz="2800" b="1" dirty="0"/>
              <a:t> </a:t>
            </a:r>
            <a:r>
              <a:rPr lang="en-US" sz="2800" dirty="0"/>
              <a:t>or HPL: Parallel LU factorization </a:t>
            </a:r>
            <a:br>
              <a:rPr lang="en-US" sz="2800" dirty="0"/>
            </a:br>
            <a:r>
              <a:rPr lang="en-US" sz="2800" dirty="0"/>
              <a:t>for solution of linear equations; </a:t>
            </a:r>
            <a:r>
              <a:rPr lang="en-US" sz="2800" b="1" dirty="0"/>
              <a:t>HPCG</a:t>
            </a:r>
          </a:p>
          <a:p>
            <a:r>
              <a:rPr lang="en-US" sz="2800" b="1" dirty="0"/>
              <a:t>NPB</a:t>
            </a:r>
            <a:r>
              <a:rPr lang="en-US" sz="2800" dirty="0"/>
              <a:t> version 1: Mainly classic HPC solver kernels</a:t>
            </a:r>
          </a:p>
          <a:p>
            <a:pPr lvl="1"/>
            <a:r>
              <a:rPr lang="en-US" sz="2400" dirty="0"/>
              <a:t>MG: </a:t>
            </a:r>
            <a:r>
              <a:rPr lang="en-US" sz="2400" dirty="0" err="1"/>
              <a:t>Multigrid</a:t>
            </a:r>
            <a:endParaRPr lang="en-US" sz="2400" dirty="0"/>
          </a:p>
          <a:p>
            <a:pPr lvl="1"/>
            <a:r>
              <a:rPr lang="en-US" sz="2400" dirty="0"/>
              <a:t>CG: Conjugate Gradient</a:t>
            </a:r>
          </a:p>
          <a:p>
            <a:pPr lvl="1"/>
            <a:r>
              <a:rPr lang="en-US" sz="2400" dirty="0"/>
              <a:t>FT: Fast Fourier Transform</a:t>
            </a:r>
          </a:p>
          <a:p>
            <a:pPr lvl="1"/>
            <a:r>
              <a:rPr lang="en-US" sz="2400" dirty="0"/>
              <a:t>IS: Integer sort</a:t>
            </a:r>
          </a:p>
          <a:p>
            <a:pPr lvl="1"/>
            <a:r>
              <a:rPr lang="en-US" sz="2400" dirty="0"/>
              <a:t>EP: Embarrassingly Parallel</a:t>
            </a:r>
          </a:p>
          <a:p>
            <a:pPr lvl="1"/>
            <a:r>
              <a:rPr lang="en-US" sz="2400" dirty="0"/>
              <a:t>BT: Block </a:t>
            </a:r>
            <a:r>
              <a:rPr lang="en-US" sz="2400" dirty="0" err="1"/>
              <a:t>Tridiagonal</a:t>
            </a:r>
            <a:endParaRPr lang="en-US" sz="2400" dirty="0"/>
          </a:p>
          <a:p>
            <a:pPr lvl="1"/>
            <a:r>
              <a:rPr lang="en-US" sz="2400" dirty="0"/>
              <a:t>SP: Scalar </a:t>
            </a:r>
            <a:r>
              <a:rPr lang="en-US" sz="2400" dirty="0" err="1"/>
              <a:t>Pentadiagonal</a:t>
            </a:r>
            <a:endParaRPr lang="en-US" sz="2400" dirty="0"/>
          </a:p>
          <a:p>
            <a:pPr lvl="1"/>
            <a:r>
              <a:rPr lang="en-US" sz="2400" dirty="0"/>
              <a:t> LU: Lower-Upper symmetric Gauss Seidel</a:t>
            </a:r>
          </a:p>
          <a:p>
            <a:pPr marL="457200" lvl="1" indent="0">
              <a:buNone/>
            </a:pPr>
            <a:endParaRPr lang="en-US" sz="2400" dirty="0"/>
          </a:p>
        </p:txBody>
      </p:sp>
      <p:sp>
        <p:nvSpPr>
          <p:cNvPr id="2" name="Title 1"/>
          <p:cNvSpPr>
            <a:spLocks noGrp="1"/>
          </p:cNvSpPr>
          <p:nvPr>
            <p:ph type="title"/>
          </p:nvPr>
        </p:nvSpPr>
        <p:spPr/>
        <p:txBody>
          <a:bodyPr/>
          <a:lstStyle/>
          <a:p>
            <a:pPr algn="ctr"/>
            <a:r>
              <a:rPr lang="en-US" b="1" dirty="0"/>
              <a:t>HPC (Simulation) Benchmark Classics</a:t>
            </a:r>
          </a:p>
        </p:txBody>
      </p:sp>
      <p:sp>
        <p:nvSpPr>
          <p:cNvPr id="6" name="Rectangle 5"/>
          <p:cNvSpPr/>
          <p:nvPr/>
        </p:nvSpPr>
        <p:spPr>
          <a:xfrm>
            <a:off x="5715000" y="2801053"/>
            <a:ext cx="3068469" cy="523220"/>
          </a:xfrm>
          <a:prstGeom prst="rect">
            <a:avLst/>
          </a:prstGeom>
        </p:spPr>
        <p:txBody>
          <a:bodyPr wrap="none">
            <a:spAutoFit/>
          </a:bodyPr>
          <a:lstStyle/>
          <a:p>
            <a:r>
              <a:rPr lang="en-US" sz="2800" b="1" dirty="0">
                <a:solidFill>
                  <a:srgbClr val="C00000"/>
                </a:solidFill>
                <a:latin typeface="Times New Roman" panose="02020603050405020304" pitchFamily="18" charset="0"/>
              </a:rPr>
              <a:t>Simulation Models</a:t>
            </a:r>
            <a:endParaRPr lang="en-US" sz="2800" dirty="0"/>
          </a:p>
        </p:txBody>
      </p:sp>
    </p:spTree>
    <p:extLst>
      <p:ext uri="{BB962C8B-B14F-4D97-AF65-F5344CB8AC3E}">
        <p14:creationId xmlns:p14="http://schemas.microsoft.com/office/powerpoint/2010/main" val="24574465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514350" indent="-514350">
              <a:buFont typeface="+mj-lt"/>
              <a:buAutoNum type="arabicParenR"/>
            </a:pPr>
            <a:r>
              <a:rPr lang="en-US" dirty="0">
                <a:solidFill>
                  <a:srgbClr val="0070C0"/>
                </a:solidFill>
              </a:rPr>
              <a:t>Dense Linear Algebra </a:t>
            </a:r>
          </a:p>
          <a:p>
            <a:pPr marL="514350" indent="-514350">
              <a:buFont typeface="+mj-lt"/>
              <a:buAutoNum type="arabicParenR"/>
            </a:pPr>
            <a:r>
              <a:rPr lang="en-US" dirty="0">
                <a:solidFill>
                  <a:srgbClr val="0070C0"/>
                </a:solidFill>
              </a:rPr>
              <a:t>Sparse Linear Algebra</a:t>
            </a:r>
          </a:p>
          <a:p>
            <a:pPr marL="514350" indent="-514350">
              <a:buFont typeface="+mj-lt"/>
              <a:buAutoNum type="arabicParenR"/>
            </a:pPr>
            <a:r>
              <a:rPr lang="en-US" dirty="0">
                <a:solidFill>
                  <a:srgbClr val="0070C0"/>
                </a:solidFill>
              </a:rPr>
              <a:t>Spectral Methods</a:t>
            </a:r>
          </a:p>
          <a:p>
            <a:pPr marL="514350" indent="-514350">
              <a:buFont typeface="+mj-lt"/>
              <a:buAutoNum type="arabicParenR"/>
            </a:pPr>
            <a:r>
              <a:rPr lang="en-US" dirty="0">
                <a:solidFill>
                  <a:srgbClr val="0070C0"/>
                </a:solidFill>
              </a:rPr>
              <a:t>N-Body Methods</a:t>
            </a:r>
          </a:p>
          <a:p>
            <a:pPr marL="514350" indent="-514350">
              <a:buFont typeface="+mj-lt"/>
              <a:buAutoNum type="arabicParenR"/>
            </a:pPr>
            <a:r>
              <a:rPr lang="en-US" dirty="0">
                <a:solidFill>
                  <a:srgbClr val="0070C0"/>
                </a:solidFill>
              </a:rPr>
              <a:t>Structured Grids</a:t>
            </a:r>
          </a:p>
          <a:p>
            <a:pPr marL="514350" indent="-514350">
              <a:buFont typeface="+mj-lt"/>
              <a:buAutoNum type="arabicParenR"/>
            </a:pPr>
            <a:r>
              <a:rPr lang="en-US" dirty="0">
                <a:solidFill>
                  <a:srgbClr val="0070C0"/>
                </a:solidFill>
              </a:rPr>
              <a:t>Unstructured Grids</a:t>
            </a:r>
          </a:p>
          <a:p>
            <a:pPr marL="514350" indent="-514350">
              <a:buFont typeface="+mj-lt"/>
              <a:buAutoNum type="arabicParenR"/>
            </a:pPr>
            <a:r>
              <a:rPr lang="en-US" dirty="0"/>
              <a:t>MapReduce</a:t>
            </a:r>
          </a:p>
          <a:p>
            <a:pPr marL="514350" indent="-514350">
              <a:buFont typeface="+mj-lt"/>
              <a:buAutoNum type="arabicParenR"/>
            </a:pPr>
            <a:r>
              <a:rPr lang="en-US" dirty="0"/>
              <a:t>Combinational Logic</a:t>
            </a:r>
          </a:p>
          <a:p>
            <a:pPr marL="514350" indent="-514350">
              <a:buFont typeface="+mj-lt"/>
              <a:buAutoNum type="arabicParenR"/>
            </a:pPr>
            <a:r>
              <a:rPr lang="en-US" dirty="0"/>
              <a:t>Graph Traversal</a:t>
            </a:r>
          </a:p>
          <a:p>
            <a:pPr marL="514350" indent="-514350">
              <a:buFont typeface="+mj-lt"/>
              <a:buAutoNum type="arabicParenR"/>
            </a:pPr>
            <a:r>
              <a:rPr lang="en-US" dirty="0"/>
              <a:t>Dynamic Programming</a:t>
            </a:r>
          </a:p>
          <a:p>
            <a:pPr marL="514350" indent="-514350">
              <a:buFont typeface="+mj-lt"/>
              <a:buAutoNum type="arabicParenR"/>
            </a:pPr>
            <a:r>
              <a:rPr lang="en-US" dirty="0"/>
              <a:t>Backtrack and </a:t>
            </a:r>
            <a:br>
              <a:rPr lang="en-US" dirty="0"/>
            </a:br>
            <a:r>
              <a:rPr lang="en-US" dirty="0"/>
              <a:t>Branch-and-Bound</a:t>
            </a:r>
          </a:p>
          <a:p>
            <a:pPr marL="514350" indent="-514350">
              <a:buFont typeface="+mj-lt"/>
              <a:buAutoNum type="arabicParenR"/>
            </a:pPr>
            <a:r>
              <a:rPr lang="en-US" dirty="0"/>
              <a:t>Graphical Models</a:t>
            </a:r>
          </a:p>
          <a:p>
            <a:pPr marL="514350" indent="-514350">
              <a:buFont typeface="+mj-lt"/>
              <a:buAutoNum type="arabicParenR"/>
            </a:pPr>
            <a:r>
              <a:rPr lang="en-US" dirty="0"/>
              <a:t>Finite State Machines</a:t>
            </a:r>
          </a:p>
        </p:txBody>
      </p:sp>
      <p:sp>
        <p:nvSpPr>
          <p:cNvPr id="2" name="Title 1"/>
          <p:cNvSpPr>
            <a:spLocks noGrp="1"/>
          </p:cNvSpPr>
          <p:nvPr>
            <p:ph type="title"/>
          </p:nvPr>
        </p:nvSpPr>
        <p:spPr/>
        <p:txBody>
          <a:bodyPr/>
          <a:lstStyle/>
          <a:p>
            <a:r>
              <a:rPr lang="en-US" b="1" dirty="0"/>
              <a:t>13 Berkeley Dwarfs</a:t>
            </a:r>
          </a:p>
        </p:txBody>
      </p:sp>
      <p:sp>
        <p:nvSpPr>
          <p:cNvPr id="4" name="TextBox 3"/>
          <p:cNvSpPr txBox="1"/>
          <p:nvPr/>
        </p:nvSpPr>
        <p:spPr>
          <a:xfrm>
            <a:off x="3505200" y="1318301"/>
            <a:ext cx="5475513" cy="4524315"/>
          </a:xfrm>
          <a:prstGeom prst="rect">
            <a:avLst/>
          </a:prstGeom>
          <a:noFill/>
        </p:spPr>
        <p:txBody>
          <a:bodyPr wrap="square" rtlCol="0">
            <a:spAutoFit/>
          </a:bodyPr>
          <a:lstStyle/>
          <a:p>
            <a:r>
              <a:rPr lang="en-US" sz="2400" dirty="0"/>
              <a:t>First 6 of these correspond to </a:t>
            </a:r>
            <a:r>
              <a:rPr lang="en-US" sz="2400" dirty="0" err="1"/>
              <a:t>Colella’s</a:t>
            </a:r>
            <a:r>
              <a:rPr lang="en-US" sz="2400" dirty="0"/>
              <a:t> original. (Classic simulations)</a:t>
            </a:r>
          </a:p>
          <a:p>
            <a:r>
              <a:rPr lang="en-US" sz="2400" dirty="0"/>
              <a:t>Monte Carlo dropped.</a:t>
            </a:r>
          </a:p>
          <a:p>
            <a:r>
              <a:rPr lang="en-US" sz="2400" dirty="0"/>
              <a:t>N-body methods are a subset of Particle in </a:t>
            </a:r>
            <a:r>
              <a:rPr lang="en-US" sz="2400" dirty="0" err="1"/>
              <a:t>Colella</a:t>
            </a:r>
            <a:r>
              <a:rPr lang="en-US" sz="2400" dirty="0"/>
              <a:t>.</a:t>
            </a:r>
            <a:br>
              <a:rPr lang="en-US" sz="2400" dirty="0"/>
            </a:br>
            <a:endParaRPr lang="en-US" sz="2400" dirty="0"/>
          </a:p>
          <a:p>
            <a:r>
              <a:rPr lang="en-US" sz="2400" dirty="0"/>
              <a:t>Note a little inconsistent in that MapReduce is a programming model and spectral method is a numerical method.</a:t>
            </a:r>
          </a:p>
          <a:p>
            <a:r>
              <a:rPr lang="en-US" sz="2400" dirty="0"/>
              <a:t>Need multiple facets to classify </a:t>
            </a:r>
            <a:r>
              <a:rPr lang="en-US" sz="2400"/>
              <a:t>use cases!</a:t>
            </a:r>
            <a:endParaRPr lang="en-US" sz="2400" dirty="0"/>
          </a:p>
        </p:txBody>
      </p:sp>
      <p:sp>
        <p:nvSpPr>
          <p:cNvPr id="7" name="Rectangle 6"/>
          <p:cNvSpPr/>
          <p:nvPr/>
        </p:nvSpPr>
        <p:spPr>
          <a:xfrm>
            <a:off x="3382237" y="694241"/>
            <a:ext cx="5721438" cy="461665"/>
          </a:xfrm>
          <a:prstGeom prst="rect">
            <a:avLst/>
          </a:prstGeom>
        </p:spPr>
        <p:txBody>
          <a:bodyPr wrap="none">
            <a:spAutoFit/>
          </a:bodyPr>
          <a:lstStyle/>
          <a:p>
            <a:r>
              <a:rPr lang="en-US" sz="2400" b="1" dirty="0">
                <a:solidFill>
                  <a:srgbClr val="C00000"/>
                </a:solidFill>
              </a:rPr>
              <a:t>Largely Models for Data or Simulation</a:t>
            </a:r>
          </a:p>
        </p:txBody>
      </p:sp>
    </p:spTree>
    <p:extLst>
      <p:ext uri="{BB962C8B-B14F-4D97-AF65-F5344CB8AC3E}">
        <p14:creationId xmlns:p14="http://schemas.microsoft.com/office/powerpoint/2010/main" val="1780151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94414" y="838200"/>
            <a:ext cx="8528624" cy="2852737"/>
          </a:xfrm>
        </p:spPr>
        <p:txBody>
          <a:bodyPr/>
          <a:lstStyle/>
          <a:p>
            <a:r>
              <a:rPr lang="en-US" sz="4800" dirty="0"/>
              <a:t>Underlying HPC Big Data Convergence Issues </a:t>
            </a:r>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33584894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600" dirty="0"/>
              <a:t>Classifying Use cases</a:t>
            </a:r>
            <a:endParaRPr lang="en-US" sz="3600" b="1" dirty="0"/>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23493986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49166"/>
            <a:ext cx="9067800" cy="4293451"/>
          </a:xfrm>
        </p:spPr>
        <p:txBody>
          <a:bodyPr/>
          <a:lstStyle/>
          <a:p>
            <a:pPr>
              <a:spcBef>
                <a:spcPts val="600"/>
              </a:spcBef>
            </a:pPr>
            <a:r>
              <a:rPr lang="en-US" dirty="0"/>
              <a:t>The </a:t>
            </a:r>
            <a:r>
              <a:rPr lang="en-US" b="1" dirty="0"/>
              <a:t>Big Data Ogres </a:t>
            </a:r>
            <a:r>
              <a:rPr lang="en-US" dirty="0"/>
              <a:t>built on a collection of 51 big data uses gathered by the NIST Public Working Group where 26 properties were gathered for each application. </a:t>
            </a:r>
          </a:p>
          <a:p>
            <a:pPr>
              <a:spcBef>
                <a:spcPts val="600"/>
              </a:spcBef>
            </a:pPr>
            <a:r>
              <a:rPr lang="en-US" dirty="0"/>
              <a:t>This information was combined with other studies including the </a:t>
            </a:r>
            <a:r>
              <a:rPr lang="en-US" b="1" dirty="0"/>
              <a:t>Berkeley dwarfs</a:t>
            </a:r>
            <a:r>
              <a:rPr lang="en-US" dirty="0"/>
              <a:t>, the </a:t>
            </a:r>
            <a:r>
              <a:rPr lang="en-US" b="1" dirty="0"/>
              <a:t>NAS parallel benchmarks </a:t>
            </a:r>
            <a:r>
              <a:rPr lang="en-US" dirty="0"/>
              <a:t>and the </a:t>
            </a:r>
            <a:r>
              <a:rPr lang="en-US" b="1" dirty="0"/>
              <a:t>Computational Giants of the NRC Massive Data Analysis Report</a:t>
            </a:r>
            <a:r>
              <a:rPr lang="en-US" dirty="0"/>
              <a:t>. </a:t>
            </a:r>
          </a:p>
          <a:p>
            <a:pPr>
              <a:spcBef>
                <a:spcPts val="600"/>
              </a:spcBef>
            </a:pPr>
            <a:r>
              <a:rPr lang="en-US" dirty="0"/>
              <a:t>The Ogre analysis led to a set of </a:t>
            </a:r>
            <a:r>
              <a:rPr lang="en-US" b="1" dirty="0"/>
              <a:t>50 features </a:t>
            </a:r>
            <a:r>
              <a:rPr lang="en-US" dirty="0"/>
              <a:t>divided into four views that could be used to categorize and distinguish between applications. </a:t>
            </a:r>
          </a:p>
          <a:p>
            <a:pPr>
              <a:spcBef>
                <a:spcPts val="600"/>
              </a:spcBef>
            </a:pPr>
            <a:r>
              <a:rPr lang="en-US" dirty="0"/>
              <a:t>The four views are </a:t>
            </a:r>
            <a:r>
              <a:rPr lang="en-US" b="1" dirty="0"/>
              <a:t>Problem Architecture </a:t>
            </a:r>
            <a:r>
              <a:rPr lang="en-US" dirty="0"/>
              <a:t>(Macro pattern); </a:t>
            </a:r>
            <a:r>
              <a:rPr lang="en-US" b="1" dirty="0"/>
              <a:t>Execution Features </a:t>
            </a:r>
            <a:r>
              <a:rPr lang="en-US" dirty="0"/>
              <a:t>(Micro patterns); </a:t>
            </a:r>
            <a:r>
              <a:rPr lang="en-US" b="1" dirty="0"/>
              <a:t>Data Source and Style</a:t>
            </a:r>
            <a:r>
              <a:rPr lang="en-US" dirty="0"/>
              <a:t>; and finally the </a:t>
            </a:r>
            <a:r>
              <a:rPr lang="en-US" b="1" dirty="0"/>
              <a:t>Processing View </a:t>
            </a:r>
            <a:r>
              <a:rPr lang="en-US" dirty="0"/>
              <a:t>or runtime features. </a:t>
            </a:r>
          </a:p>
          <a:p>
            <a:pPr>
              <a:spcBef>
                <a:spcPts val="600"/>
              </a:spcBef>
            </a:pPr>
            <a:r>
              <a:rPr lang="en-US" dirty="0"/>
              <a:t>We generalized this approach to integrate Big Data and Simulation applications into a single classification looking separately at </a:t>
            </a:r>
            <a:r>
              <a:rPr lang="en-US" b="1" dirty="0"/>
              <a:t>Data </a:t>
            </a:r>
            <a:r>
              <a:rPr lang="en-US" dirty="0"/>
              <a:t>and </a:t>
            </a:r>
            <a:r>
              <a:rPr lang="en-US" b="1" dirty="0"/>
              <a:t>Model</a:t>
            </a:r>
            <a:r>
              <a:rPr lang="en-US" dirty="0"/>
              <a:t>  with the total facets growing to 64 in number, called </a:t>
            </a:r>
            <a:r>
              <a:rPr lang="en-US" b="1" dirty="0"/>
              <a:t>convergence diamonds</a:t>
            </a:r>
            <a:r>
              <a:rPr lang="en-US" dirty="0"/>
              <a:t>, and split between the same 4 views.</a:t>
            </a:r>
          </a:p>
          <a:p>
            <a:pPr>
              <a:spcBef>
                <a:spcPts val="600"/>
              </a:spcBef>
            </a:pPr>
            <a:r>
              <a:rPr lang="en-US" dirty="0"/>
              <a:t>A mapping of facets into work of the SPIDAL project has been given.</a:t>
            </a:r>
          </a:p>
        </p:txBody>
      </p:sp>
      <p:sp>
        <p:nvSpPr>
          <p:cNvPr id="2" name="Title 1"/>
          <p:cNvSpPr>
            <a:spLocks noGrp="1"/>
          </p:cNvSpPr>
          <p:nvPr>
            <p:ph type="title"/>
          </p:nvPr>
        </p:nvSpPr>
        <p:spPr>
          <a:xfrm>
            <a:off x="0" y="0"/>
            <a:ext cx="9126166" cy="762000"/>
          </a:xfrm>
        </p:spPr>
        <p:txBody>
          <a:bodyPr/>
          <a:lstStyle/>
          <a:p>
            <a:r>
              <a:rPr lang="en-US" dirty="0"/>
              <a:t>Classifying Use Cases</a:t>
            </a:r>
          </a:p>
        </p:txBody>
      </p:sp>
    </p:spTree>
    <p:extLst>
      <p:ext uri="{BB962C8B-B14F-4D97-AF65-F5344CB8AC3E}">
        <p14:creationId xmlns:p14="http://schemas.microsoft.com/office/powerpoint/2010/main" val="2611584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9358" y="0"/>
            <a:ext cx="8922785" cy="6858000"/>
          </a:xfrm>
          <a:prstGeom prst="rect">
            <a:avLst/>
          </a:prstGeom>
          <a:solidFill>
            <a:schemeClr val="bg1"/>
          </a:solidFill>
        </p:spPr>
      </p:pic>
    </p:spTree>
    <p:extLst>
      <p:ext uri="{BB962C8B-B14F-4D97-AF65-F5344CB8AC3E}">
        <p14:creationId xmlns:p14="http://schemas.microsoft.com/office/powerpoint/2010/main" val="3794432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0" y="0"/>
            <a:ext cx="9126166" cy="707683"/>
          </a:xfrm>
        </p:spPr>
        <p:txBody>
          <a:bodyPr/>
          <a:lstStyle/>
          <a:p>
            <a:pPr algn="ctr"/>
            <a:r>
              <a:rPr lang="en-US" sz="2400" dirty="0"/>
              <a:t>64 Features in 4 views for Unified Classification of Big Data and Simulation Applications</a:t>
            </a:r>
          </a:p>
        </p:txBody>
      </p:sp>
      <p:grpSp>
        <p:nvGrpSpPr>
          <p:cNvPr id="12" name="Group 11"/>
          <p:cNvGrpSpPr/>
          <p:nvPr/>
        </p:nvGrpSpPr>
        <p:grpSpPr>
          <a:xfrm>
            <a:off x="5576" y="609600"/>
            <a:ext cx="9157607" cy="5368401"/>
            <a:chOff x="0" y="372985"/>
            <a:chExt cx="9157607" cy="5368401"/>
          </a:xfrm>
        </p:grpSpPr>
        <p:pic>
          <p:nvPicPr>
            <p:cNvPr id="4" name="Picture 3"/>
            <p:cNvPicPr>
              <a:picLocks noChangeAspect="1"/>
            </p:cNvPicPr>
            <p:nvPr/>
          </p:nvPicPr>
          <p:blipFill>
            <a:blip r:embed="rId2"/>
            <a:stretch>
              <a:fillRect/>
            </a:stretch>
          </p:blipFill>
          <p:spPr>
            <a:xfrm>
              <a:off x="0" y="372985"/>
              <a:ext cx="9144000" cy="5368401"/>
            </a:xfrm>
            <a:prstGeom prst="rect">
              <a:avLst/>
            </a:prstGeom>
          </p:spPr>
        </p:pic>
        <p:sp>
          <p:nvSpPr>
            <p:cNvPr id="5" name="Rectangle 4"/>
            <p:cNvSpPr/>
            <p:nvPr/>
          </p:nvSpPr>
          <p:spPr>
            <a:xfrm>
              <a:off x="0" y="823109"/>
              <a:ext cx="1497330"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Simulations</a:t>
              </a:r>
            </a:p>
          </p:txBody>
        </p:sp>
        <p:sp>
          <p:nvSpPr>
            <p:cNvPr id="6" name="Rectangle 5"/>
            <p:cNvSpPr/>
            <p:nvPr/>
          </p:nvSpPr>
          <p:spPr>
            <a:xfrm>
              <a:off x="1497397" y="852941"/>
              <a:ext cx="1485956" cy="53091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Analytics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ysClr val="windowText" lastClr="000000"/>
                  </a:solidFill>
                  <a:effectLst/>
                  <a:uLnTx/>
                  <a:uFillTx/>
                </a:rPr>
                <a:t>(Model for Big Data)</a:t>
              </a:r>
            </a:p>
          </p:txBody>
        </p:sp>
        <p:sp>
          <p:nvSpPr>
            <p:cNvPr id="7" name="Rectangle 6"/>
            <p:cNvSpPr/>
            <p:nvPr/>
          </p:nvSpPr>
          <p:spPr>
            <a:xfrm>
              <a:off x="3137862" y="372985"/>
              <a:ext cx="720090"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Both</a:t>
              </a:r>
            </a:p>
          </p:txBody>
        </p:sp>
        <p:sp>
          <p:nvSpPr>
            <p:cNvPr id="8" name="TextBox 7"/>
            <p:cNvSpPr txBox="1"/>
            <p:nvPr/>
          </p:nvSpPr>
          <p:spPr>
            <a:xfrm>
              <a:off x="375424" y="3832343"/>
              <a:ext cx="902811"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C00000"/>
                  </a:solidFill>
                  <a:effectLst/>
                  <a:uLnTx/>
                  <a:uFillTx/>
                </a:rPr>
                <a:t>(All Model)</a:t>
              </a:r>
            </a:p>
          </p:txBody>
        </p:sp>
        <p:sp>
          <p:nvSpPr>
            <p:cNvPr id="9" name="TextBox 8"/>
            <p:cNvSpPr txBox="1"/>
            <p:nvPr/>
          </p:nvSpPr>
          <p:spPr>
            <a:xfrm>
              <a:off x="2108755" y="5426306"/>
              <a:ext cx="1749197"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C00000"/>
                  </a:solidFill>
                  <a:effectLst/>
                  <a:uLnTx/>
                  <a:uFillTx/>
                </a:rPr>
                <a:t>(Nearly all </a:t>
              </a:r>
              <a:r>
                <a:rPr kumimoji="0" lang="en-US" sz="1100" b="1" i="0" u="none" strike="noStrike" kern="0" cap="none" spc="0" normalizeH="0" baseline="0" noProof="0" dirty="0" err="1">
                  <a:ln>
                    <a:noFill/>
                  </a:ln>
                  <a:solidFill>
                    <a:srgbClr val="C00000"/>
                  </a:solidFill>
                  <a:effectLst/>
                  <a:uLnTx/>
                  <a:uFillTx/>
                </a:rPr>
                <a:t>Data+Model</a:t>
              </a:r>
              <a:r>
                <a:rPr kumimoji="0" lang="en-US" sz="1400" b="1" i="0" u="none" strike="noStrike" kern="0" cap="none" spc="0" normalizeH="0" baseline="0" noProof="0" dirty="0">
                  <a:ln>
                    <a:noFill/>
                  </a:ln>
                  <a:solidFill>
                    <a:srgbClr val="C00000"/>
                  </a:solidFill>
                  <a:effectLst/>
                  <a:uLnTx/>
                  <a:uFillTx/>
                </a:rPr>
                <a:t>)</a:t>
              </a:r>
            </a:p>
          </p:txBody>
        </p:sp>
        <p:sp>
          <p:nvSpPr>
            <p:cNvPr id="10" name="TextBox 9"/>
            <p:cNvSpPr txBox="1"/>
            <p:nvPr/>
          </p:nvSpPr>
          <p:spPr>
            <a:xfrm>
              <a:off x="6782917" y="890009"/>
              <a:ext cx="1247457"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C00000"/>
                  </a:solidFill>
                  <a:effectLst/>
                  <a:uLnTx/>
                  <a:uFillTx/>
                </a:rPr>
                <a:t>(Nearly all Data)</a:t>
              </a:r>
            </a:p>
          </p:txBody>
        </p:sp>
        <p:sp>
          <p:nvSpPr>
            <p:cNvPr id="11" name="TextBox 10"/>
            <p:cNvSpPr txBox="1"/>
            <p:nvPr/>
          </p:nvSpPr>
          <p:spPr>
            <a:xfrm>
              <a:off x="7393983" y="5008367"/>
              <a:ext cx="1763624"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C00000"/>
                  </a:solidFill>
                  <a:effectLst/>
                  <a:uLnTx/>
                  <a:uFillTx/>
                </a:rPr>
                <a:t>(Mix of Data and Model)</a:t>
              </a:r>
            </a:p>
          </p:txBody>
        </p:sp>
      </p:grpSp>
    </p:spTree>
    <p:extLst>
      <p:ext uri="{BB962C8B-B14F-4D97-AF65-F5344CB8AC3E}">
        <p14:creationId xmlns:p14="http://schemas.microsoft.com/office/powerpoint/2010/main" val="24081101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 y="-30003"/>
            <a:ext cx="9144000" cy="672911"/>
          </a:xfrm>
        </p:spPr>
        <p:txBody>
          <a:bodyPr>
            <a:normAutofit fontScale="90000"/>
          </a:bodyPr>
          <a:lstStyle/>
          <a:p>
            <a:pPr algn="ctr"/>
            <a:r>
              <a:rPr lang="en-US" sz="3600" dirty="0">
                <a:latin typeface="+mn-lt"/>
              </a:rPr>
              <a:t>Convergence Diamonds </a:t>
            </a:r>
            <a:r>
              <a:rPr lang="en-US" sz="3600" b="1" dirty="0">
                <a:latin typeface="+mn-lt"/>
              </a:rPr>
              <a:t>and their 4 Views I</a:t>
            </a:r>
            <a:endParaRPr lang="en-US" sz="3100" b="1" dirty="0">
              <a:latin typeface="+mn-lt"/>
            </a:endParaRPr>
          </a:p>
        </p:txBody>
      </p:sp>
      <p:sp>
        <p:nvSpPr>
          <p:cNvPr id="3" name="Content Placeholder 2"/>
          <p:cNvSpPr>
            <a:spLocks noGrp="1"/>
          </p:cNvSpPr>
          <p:nvPr>
            <p:ph idx="1"/>
          </p:nvPr>
        </p:nvSpPr>
        <p:spPr>
          <a:xfrm>
            <a:off x="25400" y="533400"/>
            <a:ext cx="9144000" cy="5849332"/>
          </a:xfrm>
        </p:spPr>
        <p:txBody>
          <a:bodyPr>
            <a:noAutofit/>
          </a:bodyPr>
          <a:lstStyle/>
          <a:p>
            <a:pPr>
              <a:lnSpc>
                <a:spcPct val="100000"/>
              </a:lnSpc>
              <a:spcBef>
                <a:spcPts val="600"/>
              </a:spcBef>
            </a:pPr>
            <a:r>
              <a:rPr lang="en-US" sz="2400" dirty="0"/>
              <a:t>One </a:t>
            </a:r>
            <a:r>
              <a:rPr lang="en-US" sz="2400" b="1" dirty="0"/>
              <a:t>view</a:t>
            </a:r>
            <a:r>
              <a:rPr lang="en-US" sz="2400" dirty="0"/>
              <a:t> is the overall</a:t>
            </a:r>
            <a:r>
              <a:rPr lang="en-US" sz="2400" b="1" dirty="0">
                <a:solidFill>
                  <a:srgbClr val="00B0F0"/>
                </a:solidFill>
              </a:rPr>
              <a:t> </a:t>
            </a:r>
            <a:r>
              <a:rPr lang="en-US" sz="2400" b="1" dirty="0">
                <a:solidFill>
                  <a:srgbClr val="FF0000"/>
                </a:solidFill>
              </a:rPr>
              <a:t>problem architecture or </a:t>
            </a:r>
            <a:r>
              <a:rPr lang="en-US" sz="2400" b="1" dirty="0" err="1">
                <a:solidFill>
                  <a:srgbClr val="FF0000"/>
                </a:solidFill>
              </a:rPr>
              <a:t>macropatterns</a:t>
            </a:r>
            <a:r>
              <a:rPr lang="en-US" sz="2400" b="1" dirty="0">
                <a:solidFill>
                  <a:srgbClr val="FF0000"/>
                </a:solidFill>
              </a:rPr>
              <a:t> </a:t>
            </a:r>
            <a:r>
              <a:rPr lang="en-US" sz="2400" dirty="0"/>
              <a:t>which is naturally related to the machine architecture needed to support application. </a:t>
            </a:r>
          </a:p>
          <a:p>
            <a:pPr lvl="1">
              <a:spcBef>
                <a:spcPts val="600"/>
              </a:spcBef>
            </a:pPr>
            <a:r>
              <a:rPr lang="en-US" sz="2400" b="1" dirty="0"/>
              <a:t>Unchanged </a:t>
            </a:r>
            <a:r>
              <a:rPr lang="en-US" sz="2400" dirty="0"/>
              <a:t>from Ogres and describes properties of problem such as “Pleasing Parallel” or “Uses Collective Communication”</a:t>
            </a:r>
          </a:p>
          <a:p>
            <a:pPr>
              <a:lnSpc>
                <a:spcPct val="100000"/>
              </a:lnSpc>
              <a:spcBef>
                <a:spcPts val="600"/>
              </a:spcBef>
            </a:pPr>
            <a:r>
              <a:rPr lang="en-US" sz="2400" dirty="0"/>
              <a:t>The </a:t>
            </a:r>
            <a:r>
              <a:rPr lang="en-US" sz="2400" b="1" dirty="0">
                <a:solidFill>
                  <a:srgbClr val="FF0000"/>
                </a:solidFill>
              </a:rPr>
              <a:t>execution (computational) features or </a:t>
            </a:r>
            <a:r>
              <a:rPr lang="en-US" sz="2400" b="1" dirty="0" err="1">
                <a:solidFill>
                  <a:srgbClr val="FF0000"/>
                </a:solidFill>
              </a:rPr>
              <a:t>micropatterns</a:t>
            </a:r>
            <a:r>
              <a:rPr lang="en-US" sz="2400" b="1" dirty="0">
                <a:solidFill>
                  <a:srgbClr val="FF0000"/>
                </a:solidFill>
              </a:rPr>
              <a:t> </a:t>
            </a:r>
            <a:r>
              <a:rPr lang="en-US" sz="2400" b="1" dirty="0"/>
              <a:t>view</a:t>
            </a:r>
            <a:r>
              <a:rPr lang="en-US" sz="2400" dirty="0"/>
              <a:t>, describes issues such as I/O versus compute rates, iterative nature and regularity of computation and the classic V’s of Big Data: defining problem size, rate of change, etc.</a:t>
            </a:r>
          </a:p>
          <a:p>
            <a:pPr lvl="1">
              <a:spcBef>
                <a:spcPts val="600"/>
              </a:spcBef>
            </a:pPr>
            <a:r>
              <a:rPr lang="en-US" sz="2400" b="1" dirty="0"/>
              <a:t>Significant changes </a:t>
            </a:r>
            <a:r>
              <a:rPr lang="en-US" sz="2400" dirty="0"/>
              <a:t>from ogres to separate </a:t>
            </a:r>
            <a:r>
              <a:rPr lang="en-US" sz="2400" b="1" dirty="0">
                <a:solidFill>
                  <a:srgbClr val="FF0000"/>
                </a:solidFill>
                <a:cs typeface="ＭＳ Ｐゴシック" pitchFamily="-107" charset="-128"/>
              </a:rPr>
              <a:t>Data </a:t>
            </a:r>
            <a:r>
              <a:rPr lang="en-US" sz="2400" dirty="0"/>
              <a:t>and </a:t>
            </a:r>
            <a:r>
              <a:rPr lang="en-US" sz="2400" b="1" dirty="0">
                <a:solidFill>
                  <a:srgbClr val="FF0000"/>
                </a:solidFill>
                <a:cs typeface="ＭＳ Ｐゴシック" pitchFamily="-107" charset="-128"/>
              </a:rPr>
              <a:t>Model </a:t>
            </a:r>
            <a:r>
              <a:rPr lang="en-US" sz="2400" dirty="0"/>
              <a:t>and add characteristics of Simulation models. e.g. both model and data have “V’s”; Data Volume, Model Size</a:t>
            </a:r>
          </a:p>
          <a:p>
            <a:pPr lvl="1">
              <a:spcBef>
                <a:spcPts val="600"/>
              </a:spcBef>
            </a:pPr>
            <a:r>
              <a:rPr lang="en-US" sz="2200" i="1" dirty="0"/>
              <a:t>e.g. O(N</a:t>
            </a:r>
            <a:r>
              <a:rPr lang="en-US" sz="2200" i="1" baseline="30000" dirty="0"/>
              <a:t>2</a:t>
            </a:r>
            <a:r>
              <a:rPr lang="en-US" sz="2200" i="1" dirty="0"/>
              <a:t>) Algorithm </a:t>
            </a:r>
            <a:r>
              <a:rPr lang="en-US" sz="2200" dirty="0"/>
              <a:t>relevant to big data or big simulation model</a:t>
            </a:r>
          </a:p>
          <a:p>
            <a:pPr lvl="1">
              <a:spcBef>
                <a:spcPts val="600"/>
              </a:spcBef>
            </a:pPr>
            <a:endParaRPr lang="en-US" sz="2400" dirty="0"/>
          </a:p>
        </p:txBody>
      </p:sp>
    </p:spTree>
    <p:extLst>
      <p:ext uri="{BB962C8B-B14F-4D97-AF65-F5344CB8AC3E}">
        <p14:creationId xmlns:p14="http://schemas.microsoft.com/office/powerpoint/2010/main" val="2135366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 y="-30003"/>
            <a:ext cx="9144000" cy="672911"/>
          </a:xfrm>
        </p:spPr>
        <p:txBody>
          <a:bodyPr>
            <a:normAutofit fontScale="90000"/>
          </a:bodyPr>
          <a:lstStyle/>
          <a:p>
            <a:pPr algn="ctr"/>
            <a:r>
              <a:rPr lang="en-US" sz="3600" dirty="0">
                <a:latin typeface="+mn-lt"/>
              </a:rPr>
              <a:t>Convergence Diamonds </a:t>
            </a:r>
            <a:r>
              <a:rPr lang="en-US" sz="3600" b="1" dirty="0">
                <a:latin typeface="+mn-lt"/>
              </a:rPr>
              <a:t>and their 4 Views II</a:t>
            </a:r>
            <a:endParaRPr lang="en-US" sz="3100" b="1" dirty="0">
              <a:latin typeface="+mn-lt"/>
            </a:endParaRPr>
          </a:p>
        </p:txBody>
      </p:sp>
      <p:sp>
        <p:nvSpPr>
          <p:cNvPr id="3" name="Content Placeholder 2"/>
          <p:cNvSpPr>
            <a:spLocks noGrp="1"/>
          </p:cNvSpPr>
          <p:nvPr>
            <p:ph idx="1"/>
          </p:nvPr>
        </p:nvSpPr>
        <p:spPr>
          <a:xfrm>
            <a:off x="0" y="642908"/>
            <a:ext cx="9144000" cy="5849332"/>
          </a:xfrm>
        </p:spPr>
        <p:txBody>
          <a:bodyPr>
            <a:noAutofit/>
          </a:bodyPr>
          <a:lstStyle/>
          <a:p>
            <a:pPr>
              <a:spcBef>
                <a:spcPts val="600"/>
              </a:spcBef>
            </a:pPr>
            <a:r>
              <a:rPr lang="en-US" dirty="0"/>
              <a:t>The </a:t>
            </a:r>
            <a:r>
              <a:rPr lang="en-US" b="1" dirty="0">
                <a:solidFill>
                  <a:srgbClr val="FF0000"/>
                </a:solidFill>
              </a:rPr>
              <a:t>data source &amp; style</a:t>
            </a:r>
            <a:r>
              <a:rPr lang="en-US" dirty="0">
                <a:solidFill>
                  <a:srgbClr val="FF0000"/>
                </a:solidFill>
              </a:rPr>
              <a:t> </a:t>
            </a:r>
            <a:r>
              <a:rPr lang="en-US" b="1" dirty="0"/>
              <a:t>view</a:t>
            </a:r>
            <a:r>
              <a:rPr lang="en-US" dirty="0"/>
              <a:t> includes facets specifying how the data is collected, stored and accessed. Has classic database characteristics</a:t>
            </a:r>
          </a:p>
          <a:p>
            <a:pPr lvl="1">
              <a:spcBef>
                <a:spcPts val="600"/>
              </a:spcBef>
            </a:pPr>
            <a:r>
              <a:rPr lang="en-US" dirty="0"/>
              <a:t>Simulations can have facets here to describe input or output data</a:t>
            </a:r>
          </a:p>
          <a:p>
            <a:pPr lvl="1">
              <a:spcBef>
                <a:spcPts val="600"/>
              </a:spcBef>
            </a:pPr>
            <a:r>
              <a:rPr lang="en-US" dirty="0"/>
              <a:t>Examples: Streaming, files versus objects, HDFS v. </a:t>
            </a:r>
            <a:r>
              <a:rPr lang="en-US" dirty="0" err="1"/>
              <a:t>Lustre</a:t>
            </a:r>
            <a:endParaRPr lang="en-US" dirty="0"/>
          </a:p>
          <a:p>
            <a:pPr>
              <a:lnSpc>
                <a:spcPct val="100000"/>
              </a:lnSpc>
              <a:spcBef>
                <a:spcPts val="600"/>
              </a:spcBef>
            </a:pPr>
            <a:r>
              <a:rPr lang="en-US" sz="2000" b="1" dirty="0">
                <a:solidFill>
                  <a:srgbClr val="FF0000"/>
                </a:solidFill>
              </a:rPr>
              <a:t>Processing</a:t>
            </a:r>
            <a:r>
              <a:rPr lang="en-US" sz="2000" dirty="0"/>
              <a:t> </a:t>
            </a:r>
            <a:r>
              <a:rPr lang="en-US" sz="2000" b="1" dirty="0"/>
              <a:t>view</a:t>
            </a:r>
            <a:r>
              <a:rPr lang="en-US" sz="2000" dirty="0"/>
              <a:t> has model (not data) facets which describe types of processing steps including nature of algorithms and kernels by model e.g. Linear Programming, Learning, Maximum Likelihood, Spectral methods, Mesh type,</a:t>
            </a:r>
          </a:p>
          <a:p>
            <a:pPr lvl="1">
              <a:spcBef>
                <a:spcPts val="600"/>
              </a:spcBef>
            </a:pPr>
            <a:r>
              <a:rPr lang="en-US" dirty="0"/>
              <a:t>mix of Big Data Processing View and Big Simulation Processing View and includes some facets like “uses linear algebra” needed in both: has specifics of key simulation kernels and in particular  includes facets seen in NAS Parallel Benchmarks and Berkeley Dwarfs</a:t>
            </a:r>
          </a:p>
          <a:p>
            <a:pPr>
              <a:lnSpc>
                <a:spcPct val="100000"/>
              </a:lnSpc>
              <a:spcBef>
                <a:spcPts val="600"/>
              </a:spcBef>
            </a:pPr>
            <a:r>
              <a:rPr lang="en-US" sz="2000" b="1" dirty="0"/>
              <a:t>Instances of Diamonds </a:t>
            </a:r>
            <a:r>
              <a:rPr lang="en-US" sz="2000" dirty="0"/>
              <a:t>are particular problems and a set of Diamond instances that cover enough of the facets could form a comprehensive  </a:t>
            </a:r>
            <a:r>
              <a:rPr lang="en-US" sz="2000" b="1" dirty="0"/>
              <a:t>benchmark/mini-app</a:t>
            </a:r>
            <a:r>
              <a:rPr lang="en-US" sz="2000" dirty="0"/>
              <a:t> set</a:t>
            </a:r>
          </a:p>
          <a:p>
            <a:pPr>
              <a:lnSpc>
                <a:spcPct val="100000"/>
              </a:lnSpc>
              <a:spcBef>
                <a:spcPts val="600"/>
              </a:spcBef>
            </a:pPr>
            <a:r>
              <a:rPr lang="en-US" sz="2000" dirty="0"/>
              <a:t>Diamonds and their instances can be </a:t>
            </a:r>
            <a:r>
              <a:rPr lang="en-US" sz="2000" b="1" dirty="0"/>
              <a:t>atomic</a:t>
            </a:r>
            <a:r>
              <a:rPr lang="en-US" sz="2000" dirty="0"/>
              <a:t> or </a:t>
            </a:r>
            <a:r>
              <a:rPr lang="en-US" sz="2000" b="1" dirty="0"/>
              <a:t>composite</a:t>
            </a:r>
          </a:p>
        </p:txBody>
      </p:sp>
    </p:spTree>
    <p:extLst>
      <p:ext uri="{BB962C8B-B14F-4D97-AF65-F5344CB8AC3E}">
        <p14:creationId xmlns:p14="http://schemas.microsoft.com/office/powerpoint/2010/main" val="29537619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600" dirty="0"/>
              <a:t>Problem Architecture View</a:t>
            </a:r>
            <a:endParaRPr lang="en-US" sz="3600" b="1" dirty="0"/>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36970713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38" y="278823"/>
            <a:ext cx="9067800" cy="5173212"/>
          </a:xfrm>
        </p:spPr>
        <p:txBody>
          <a:bodyPr>
            <a:noAutofit/>
          </a:bodyPr>
          <a:lstStyle/>
          <a:p>
            <a:pPr marL="571500" indent="-514350">
              <a:buFont typeface="+mj-lt"/>
              <a:buAutoNum type="arabicPeriod"/>
            </a:pPr>
            <a:r>
              <a:rPr lang="en-US" sz="1700" b="1" dirty="0"/>
              <a:t>Pleasingly Parallel </a:t>
            </a:r>
            <a:r>
              <a:rPr lang="en-US" sz="1700" dirty="0"/>
              <a:t>– as in BLAST, Protein docking, some (bio-)imagery  including </a:t>
            </a:r>
            <a:r>
              <a:rPr lang="en-US" sz="1700" b="1" dirty="0"/>
              <a:t>Local Analytics or Machine Learning </a:t>
            </a:r>
            <a:r>
              <a:rPr lang="en-US" sz="1700" dirty="0"/>
              <a:t>– ML or filtering pleasingly parallel, as in bio-imagery, radar images (pleasingly parallel but sophisticated local analytics)</a:t>
            </a:r>
          </a:p>
          <a:p>
            <a:pPr marL="571500" indent="-514350">
              <a:buFont typeface="+mj-lt"/>
              <a:buAutoNum type="arabicPeriod"/>
            </a:pPr>
            <a:r>
              <a:rPr lang="en-US" sz="1700" b="1" dirty="0"/>
              <a:t>Classic MapReduce: </a:t>
            </a:r>
            <a:r>
              <a:rPr lang="en-US" sz="1700" dirty="0"/>
              <a:t>Search, Index and Query and Classification algorithms like collaborative filtering (G1 for </a:t>
            </a:r>
            <a:r>
              <a:rPr lang="en-US" sz="1700" dirty="0" err="1"/>
              <a:t>MRStat</a:t>
            </a:r>
            <a:r>
              <a:rPr lang="en-US" sz="1700" dirty="0"/>
              <a:t> in Features, G7)</a:t>
            </a:r>
          </a:p>
          <a:p>
            <a:pPr marL="571500" indent="-514350">
              <a:buFont typeface="+mj-lt"/>
              <a:buAutoNum type="arabicPeriod"/>
            </a:pPr>
            <a:r>
              <a:rPr lang="en-US" sz="1700" b="1" dirty="0"/>
              <a:t>Map-Collective: </a:t>
            </a:r>
            <a:r>
              <a:rPr lang="en-US" sz="1700" dirty="0"/>
              <a:t>Iterative maps + communication dominated by “collective” operations as in reduction, broadcast, gather, scatter. Common </a:t>
            </a:r>
            <a:r>
              <a:rPr lang="en-US" sz="1700" dirty="0" err="1"/>
              <a:t>datamining</a:t>
            </a:r>
            <a:r>
              <a:rPr lang="en-US" sz="1700" dirty="0"/>
              <a:t> pattern</a:t>
            </a:r>
          </a:p>
          <a:p>
            <a:pPr marL="571500" indent="-514350">
              <a:buFont typeface="+mj-lt"/>
              <a:buAutoNum type="arabicPeriod"/>
            </a:pPr>
            <a:r>
              <a:rPr lang="en-US" sz="1700" b="1" dirty="0"/>
              <a:t>Map-Point to Point: </a:t>
            </a:r>
            <a:r>
              <a:rPr lang="en-US" sz="1700" dirty="0"/>
              <a:t>Iterative maps + communication dominated by many small point to point messages as in graph algorithms</a:t>
            </a:r>
            <a:endParaRPr lang="en-US" sz="1700" b="1" dirty="0"/>
          </a:p>
          <a:p>
            <a:pPr marL="571500" indent="-514350">
              <a:buFont typeface="+mj-lt"/>
              <a:buAutoNum type="arabicPeriod"/>
            </a:pPr>
            <a:r>
              <a:rPr lang="en-US" sz="1700" b="1" dirty="0"/>
              <a:t>Map-Streaming: </a:t>
            </a:r>
            <a:r>
              <a:rPr lang="en-US" sz="1700" dirty="0"/>
              <a:t>Describes streaming, steering and assimilation problems </a:t>
            </a:r>
          </a:p>
          <a:p>
            <a:pPr marL="571500" indent="-514350">
              <a:buFont typeface="+mj-lt"/>
              <a:buAutoNum type="arabicPeriod"/>
            </a:pPr>
            <a:r>
              <a:rPr lang="en-US" sz="1700" b="1" dirty="0"/>
              <a:t>Shared Memory: </a:t>
            </a:r>
            <a:r>
              <a:rPr lang="en-US" sz="1700" dirty="0"/>
              <a:t>Some problems are asynchronous and are easier to parallelize on shared rather than distributed memory – see some graph algorithms</a:t>
            </a:r>
          </a:p>
          <a:p>
            <a:pPr marL="571500" indent="-514350">
              <a:buFont typeface="+mj-lt"/>
              <a:buAutoNum type="arabicPeriod"/>
            </a:pPr>
            <a:r>
              <a:rPr lang="en-US" sz="1700" b="1" dirty="0"/>
              <a:t>SPMD: </a:t>
            </a:r>
            <a:r>
              <a:rPr lang="en-US" sz="1700" dirty="0"/>
              <a:t>Single Program Multiple Data, common parallel programming feature</a:t>
            </a:r>
          </a:p>
          <a:p>
            <a:pPr marL="571500" indent="-514350">
              <a:buFont typeface="+mj-lt"/>
              <a:buAutoNum type="arabicPeriod"/>
            </a:pPr>
            <a:r>
              <a:rPr lang="en-US" sz="1700" b="1" dirty="0"/>
              <a:t>BSP or Bulk Synchronous Processing: </a:t>
            </a:r>
            <a:r>
              <a:rPr lang="en-US" sz="1700" dirty="0"/>
              <a:t>well-defined compute-communication phases</a:t>
            </a:r>
          </a:p>
          <a:p>
            <a:pPr marL="571500" indent="-514350">
              <a:buFont typeface="+mj-lt"/>
              <a:buAutoNum type="arabicPeriod"/>
            </a:pPr>
            <a:r>
              <a:rPr lang="en-US" sz="1700" b="1" dirty="0"/>
              <a:t>Fusion: </a:t>
            </a:r>
            <a:r>
              <a:rPr lang="en-US" sz="1700" dirty="0"/>
              <a:t>Knowledge discovery often involves fusion of multiple methods. </a:t>
            </a:r>
          </a:p>
          <a:p>
            <a:pPr marL="571500" indent="-514350">
              <a:buFont typeface="+mj-lt"/>
              <a:buAutoNum type="arabicPeriod"/>
            </a:pPr>
            <a:r>
              <a:rPr lang="en-US" sz="1700" b="1" dirty="0"/>
              <a:t>Dataflow: </a:t>
            </a:r>
            <a:r>
              <a:rPr lang="en-US" sz="1700" dirty="0"/>
              <a:t>Important application features often occurring in composite Ogres</a:t>
            </a:r>
          </a:p>
          <a:p>
            <a:pPr marL="571500" indent="-514350">
              <a:buFont typeface="+mj-lt"/>
              <a:buAutoNum type="arabicPeriod"/>
            </a:pPr>
            <a:r>
              <a:rPr lang="en-US" sz="1700" b="1" dirty="0"/>
              <a:t>Use Agents: </a:t>
            </a:r>
            <a:r>
              <a:rPr lang="en-US" sz="1700" dirty="0"/>
              <a:t>as in epidemiology (swarm approaches) This is </a:t>
            </a:r>
            <a:r>
              <a:rPr lang="en-US" sz="1700" b="1" dirty="0">
                <a:solidFill>
                  <a:srgbClr val="C00000"/>
                </a:solidFill>
              </a:rPr>
              <a:t>Model </a:t>
            </a:r>
            <a:r>
              <a:rPr lang="en-US" sz="1700" dirty="0"/>
              <a:t>only</a:t>
            </a:r>
          </a:p>
          <a:p>
            <a:pPr marL="571500" indent="-514350">
              <a:buFont typeface="+mj-lt"/>
              <a:buAutoNum type="arabicPeriod"/>
            </a:pPr>
            <a:r>
              <a:rPr lang="en-US" sz="1700" b="1" dirty="0"/>
              <a:t>Workflow: </a:t>
            </a:r>
            <a:r>
              <a:rPr lang="en-US" sz="1700" dirty="0"/>
              <a:t>All applications often involve orchestration (workflow) of multiple components</a:t>
            </a:r>
          </a:p>
        </p:txBody>
      </p:sp>
      <p:sp>
        <p:nvSpPr>
          <p:cNvPr id="2" name="Title 1"/>
          <p:cNvSpPr>
            <a:spLocks noGrp="1"/>
          </p:cNvSpPr>
          <p:nvPr>
            <p:ph type="title"/>
          </p:nvPr>
        </p:nvSpPr>
        <p:spPr>
          <a:xfrm>
            <a:off x="0" y="1"/>
            <a:ext cx="9126166" cy="381000"/>
          </a:xfrm>
        </p:spPr>
        <p:txBody>
          <a:bodyPr>
            <a:noAutofit/>
          </a:bodyPr>
          <a:lstStyle/>
          <a:p>
            <a:pPr algn="ctr"/>
            <a:r>
              <a:rPr lang="en-US" sz="2400" b="1" dirty="0">
                <a:solidFill>
                  <a:srgbClr val="C00000"/>
                </a:solidFill>
              </a:rPr>
              <a:t>Problem Architecture </a:t>
            </a:r>
            <a:r>
              <a:rPr lang="en-US" sz="2400" b="1" dirty="0">
                <a:solidFill>
                  <a:schemeClr val="tx1"/>
                </a:solidFill>
              </a:rPr>
              <a:t>View (Meta or </a:t>
            </a:r>
            <a:r>
              <a:rPr lang="en-US" sz="2400" b="1" dirty="0" err="1">
                <a:solidFill>
                  <a:schemeClr val="tx1"/>
                </a:solidFill>
              </a:rPr>
              <a:t>MacroPatterns</a:t>
            </a:r>
            <a:r>
              <a:rPr lang="en-US" sz="2400" b="1" dirty="0">
                <a:solidFill>
                  <a:schemeClr val="tx1"/>
                </a:solidFill>
              </a:rPr>
              <a:t>)</a:t>
            </a:r>
          </a:p>
        </p:txBody>
      </p:sp>
      <p:sp>
        <p:nvSpPr>
          <p:cNvPr id="6" name="TextBox 5"/>
          <p:cNvSpPr txBox="1"/>
          <p:nvPr/>
        </p:nvSpPr>
        <p:spPr>
          <a:xfrm>
            <a:off x="3566768" y="5787009"/>
            <a:ext cx="557723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C00000"/>
                </a:solidFill>
                <a:effectLst/>
                <a:uLnTx/>
                <a:uFillTx/>
              </a:rPr>
              <a:t>Most (11 of </a:t>
            </a:r>
            <a:r>
              <a:rPr kumimoji="0" lang="en-US" sz="1800" b="1" i="0" u="none" strike="noStrike" kern="0" cap="none" spc="0" normalizeH="0" baseline="0" noProof="0">
                <a:ln>
                  <a:noFill/>
                </a:ln>
                <a:solidFill>
                  <a:srgbClr val="C00000"/>
                </a:solidFill>
                <a:effectLst/>
                <a:uLnTx/>
                <a:uFillTx/>
              </a:rPr>
              <a:t>total 12) </a:t>
            </a:r>
            <a:r>
              <a:rPr kumimoji="0" lang="en-US" sz="1800" b="1" i="0" u="none" strike="noStrike" kern="0" cap="none" spc="0" normalizeH="0" baseline="0" noProof="0" dirty="0">
                <a:ln>
                  <a:noFill/>
                </a:ln>
                <a:solidFill>
                  <a:srgbClr val="C00000"/>
                </a:solidFill>
                <a:effectLst/>
                <a:uLnTx/>
                <a:uFillTx/>
              </a:rPr>
              <a:t>are properties of </a:t>
            </a:r>
            <a:r>
              <a:rPr kumimoji="0" lang="en-US" sz="1800" b="1" i="0" u="none" strike="noStrike" kern="0" cap="none" spc="0" normalizeH="0" baseline="0" noProof="0" dirty="0" err="1">
                <a:ln>
                  <a:noFill/>
                </a:ln>
                <a:solidFill>
                  <a:srgbClr val="C00000"/>
                </a:solidFill>
                <a:effectLst/>
                <a:uLnTx/>
                <a:uFillTx/>
              </a:rPr>
              <a:t>Data+Model</a:t>
            </a:r>
            <a:endParaRPr kumimoji="0" lang="en-US" sz="1800" b="1" i="0" u="none"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1515248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585" y="2590800"/>
            <a:ext cx="2277165" cy="1143000"/>
          </a:xfrm>
        </p:spPr>
        <p:txBody>
          <a:bodyPr/>
          <a:lstStyle/>
          <a:p>
            <a:r>
              <a:rPr lang="en-US" sz="2800" dirty="0"/>
              <a:t>6 Forms of MapReduce</a:t>
            </a:r>
            <a:br>
              <a:rPr lang="en-US" sz="2000" dirty="0"/>
            </a:br>
            <a:br>
              <a:rPr lang="en-US" sz="2000" b="0" dirty="0">
                <a:solidFill>
                  <a:schemeClr val="tx1"/>
                </a:solidFill>
              </a:rPr>
            </a:br>
            <a:r>
              <a:rPr lang="en-US" sz="2000" b="0" dirty="0">
                <a:solidFill>
                  <a:schemeClr val="tx1"/>
                </a:solidFill>
              </a:rPr>
              <a:t>Describes Architecture of </a:t>
            </a:r>
            <a:br>
              <a:rPr lang="en-US" sz="2000" b="0" dirty="0">
                <a:solidFill>
                  <a:schemeClr val="tx1"/>
                </a:solidFill>
              </a:rPr>
            </a:br>
            <a:r>
              <a:rPr lang="en-US" sz="2000" b="0" dirty="0">
                <a:solidFill>
                  <a:schemeClr val="tx1"/>
                </a:solidFill>
              </a:rPr>
              <a:t> - Problem (Model     reflecting data)</a:t>
            </a:r>
            <a:br>
              <a:rPr lang="en-US" sz="2000" b="0" dirty="0">
                <a:solidFill>
                  <a:schemeClr val="tx1"/>
                </a:solidFill>
              </a:rPr>
            </a:br>
            <a:r>
              <a:rPr lang="en-US" sz="2000" b="0" dirty="0">
                <a:solidFill>
                  <a:schemeClr val="tx1"/>
                </a:solidFill>
              </a:rPr>
              <a:t> - Machine</a:t>
            </a:r>
            <a:br>
              <a:rPr lang="en-US" sz="2000" b="0" dirty="0">
                <a:solidFill>
                  <a:schemeClr val="tx1"/>
                </a:solidFill>
              </a:rPr>
            </a:br>
            <a:r>
              <a:rPr lang="en-US" sz="2000" b="0" dirty="0">
                <a:solidFill>
                  <a:schemeClr val="tx1"/>
                </a:solidFill>
              </a:rPr>
              <a:t> - Software</a:t>
            </a:r>
            <a:br>
              <a:rPr lang="en-US" sz="2000" b="0" dirty="0">
                <a:solidFill>
                  <a:schemeClr val="tx1"/>
                </a:solidFill>
              </a:rPr>
            </a:br>
            <a:br>
              <a:rPr lang="en-US" sz="2000" b="0" dirty="0">
                <a:solidFill>
                  <a:schemeClr val="tx1"/>
                </a:solidFill>
              </a:rPr>
            </a:br>
            <a:r>
              <a:rPr lang="en-US" sz="2000" b="0" dirty="0">
                <a:solidFill>
                  <a:schemeClr val="tx1"/>
                </a:solidFill>
              </a:rPr>
              <a:t>2 important variants (software) of Iterative MapReduce and Map-Streaming</a:t>
            </a:r>
            <a:br>
              <a:rPr lang="en-US" sz="2000" b="0" dirty="0">
                <a:solidFill>
                  <a:schemeClr val="tx1"/>
                </a:solidFill>
              </a:rPr>
            </a:br>
            <a:r>
              <a:rPr lang="en-US" sz="2000" dirty="0">
                <a:solidFill>
                  <a:schemeClr val="tx1"/>
                </a:solidFill>
              </a:rPr>
              <a:t>a) “In-place” </a:t>
            </a:r>
            <a:r>
              <a:rPr lang="en-US" sz="2000" b="0" dirty="0">
                <a:solidFill>
                  <a:schemeClr val="tx1"/>
                </a:solidFill>
              </a:rPr>
              <a:t>HPC </a:t>
            </a:r>
            <a:br>
              <a:rPr lang="en-US" sz="2000" dirty="0">
                <a:solidFill>
                  <a:schemeClr val="tx1"/>
                </a:solidFill>
              </a:rPr>
            </a:br>
            <a:r>
              <a:rPr lang="en-US" sz="2000" dirty="0">
                <a:solidFill>
                  <a:schemeClr val="tx1"/>
                </a:solidFill>
              </a:rPr>
              <a:t>b) Flow </a:t>
            </a:r>
            <a:r>
              <a:rPr lang="en-US" sz="2000" b="0" dirty="0">
                <a:solidFill>
                  <a:schemeClr val="tx1"/>
                </a:solidFill>
              </a:rPr>
              <a:t>for model and data</a:t>
            </a:r>
            <a:br>
              <a:rPr lang="en-US" sz="2000" b="0" dirty="0">
                <a:solidFill>
                  <a:schemeClr val="tx1"/>
                </a:solidFill>
              </a:rPr>
            </a:br>
            <a:endParaRPr lang="en-US" sz="2000" b="0" dirty="0">
              <a:solidFill>
                <a:schemeClr val="tx1"/>
              </a:solidFill>
            </a:endParaRPr>
          </a:p>
        </p:txBody>
      </p:sp>
      <p:grpSp>
        <p:nvGrpSpPr>
          <p:cNvPr id="3" name="Group 2"/>
          <p:cNvGrpSpPr>
            <a:grpSpLocks noChangeAspect="1"/>
          </p:cNvGrpSpPr>
          <p:nvPr/>
        </p:nvGrpSpPr>
        <p:grpSpPr>
          <a:xfrm>
            <a:off x="2270580" y="0"/>
            <a:ext cx="6949620" cy="6766560"/>
            <a:chOff x="3522924" y="19792"/>
            <a:chExt cx="5638890" cy="5490359"/>
          </a:xfrm>
        </p:grpSpPr>
        <p:pic>
          <p:nvPicPr>
            <p:cNvPr id="18" name="Picture 17"/>
            <p:cNvPicPr>
              <a:picLocks noChangeAspect="1"/>
            </p:cNvPicPr>
            <p:nvPr/>
          </p:nvPicPr>
          <p:blipFill rotWithShape="1">
            <a:blip r:embed="rId3"/>
            <a:srcRect l="50000" t="394" r="-567" b="-394"/>
            <a:stretch/>
          </p:blipFill>
          <p:spPr>
            <a:xfrm>
              <a:off x="3522924" y="2676693"/>
              <a:ext cx="5638890" cy="2833458"/>
            </a:xfrm>
            <a:prstGeom prst="rect">
              <a:avLst/>
            </a:prstGeom>
          </p:spPr>
        </p:pic>
        <p:pic>
          <p:nvPicPr>
            <p:cNvPr id="19" name="Picture 18"/>
            <p:cNvPicPr>
              <a:picLocks noChangeAspect="1"/>
            </p:cNvPicPr>
            <p:nvPr/>
          </p:nvPicPr>
          <p:blipFill rotWithShape="1">
            <a:blip r:embed="rId3"/>
            <a:srcRect t="-394" r="49432" b="394"/>
            <a:stretch/>
          </p:blipFill>
          <p:spPr>
            <a:xfrm>
              <a:off x="3524072" y="19792"/>
              <a:ext cx="5556100" cy="2791857"/>
            </a:xfrm>
            <a:prstGeom prst="rect">
              <a:avLst/>
            </a:prstGeom>
          </p:spPr>
        </p:pic>
      </p:grpSp>
    </p:spTree>
    <p:extLst>
      <p:ext uri="{BB962C8B-B14F-4D97-AF65-F5344CB8AC3E}">
        <p14:creationId xmlns:p14="http://schemas.microsoft.com/office/powerpoint/2010/main" val="10489881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
            <a:ext cx="9067800" cy="4293451"/>
          </a:xfrm>
        </p:spPr>
        <p:txBody>
          <a:bodyPr/>
          <a:lstStyle/>
          <a:p>
            <a:r>
              <a:rPr lang="en-US" dirty="0"/>
              <a:t>The facets in the Problem architecture view include 5 very common ones describing synchronization structure of a parallel job: </a:t>
            </a:r>
          </a:p>
          <a:p>
            <a:pPr lvl="1"/>
            <a:r>
              <a:rPr lang="en-US" b="1" dirty="0" err="1"/>
              <a:t>MapOnly</a:t>
            </a:r>
            <a:r>
              <a:rPr lang="en-US" b="1" dirty="0"/>
              <a:t> or Pleasingly Parallel (PA1): </a:t>
            </a:r>
            <a:r>
              <a:rPr lang="en-US" dirty="0"/>
              <a:t>the processing of a collection of independent events; </a:t>
            </a:r>
          </a:p>
          <a:p>
            <a:pPr lvl="1"/>
            <a:r>
              <a:rPr lang="en-US" b="1" dirty="0"/>
              <a:t>MapReduce (PA2): </a:t>
            </a:r>
            <a:r>
              <a:rPr lang="en-US" dirty="0"/>
              <a:t>independent calculations (maps) followed by a final consolidation via MapReduce; </a:t>
            </a:r>
          </a:p>
          <a:p>
            <a:pPr lvl="1"/>
            <a:r>
              <a:rPr lang="en-US" b="1" dirty="0" err="1"/>
              <a:t>MapCollective</a:t>
            </a:r>
            <a:r>
              <a:rPr lang="en-US" b="1" dirty="0"/>
              <a:t> (PA3): </a:t>
            </a:r>
            <a:r>
              <a:rPr lang="en-US" dirty="0"/>
              <a:t>parallel machine learning dominated by scatter, gather, reduce and broadcast; </a:t>
            </a:r>
          </a:p>
          <a:p>
            <a:pPr lvl="1"/>
            <a:r>
              <a:rPr lang="en-US" b="1" dirty="0"/>
              <a:t>MapPoint-to-Point (PA4): </a:t>
            </a:r>
            <a:r>
              <a:rPr lang="en-US" dirty="0"/>
              <a:t>simulations or graph processing with many local linkages in points (nodes) of studied system. </a:t>
            </a:r>
          </a:p>
          <a:p>
            <a:pPr lvl="1"/>
            <a:r>
              <a:rPr lang="en-US" b="1" dirty="0" err="1"/>
              <a:t>MapStreaming</a:t>
            </a:r>
            <a:r>
              <a:rPr lang="en-US" b="1" dirty="0"/>
              <a:t> (PA5): </a:t>
            </a:r>
            <a:r>
              <a:rPr lang="en-US" dirty="0"/>
              <a:t>The fifth important problem architecture is seen in recent approaches to processing real-time data. </a:t>
            </a:r>
          </a:p>
          <a:p>
            <a:pPr lvl="1"/>
            <a:r>
              <a:rPr lang="en-US" dirty="0"/>
              <a:t>We do not focus on pure </a:t>
            </a:r>
            <a:r>
              <a:rPr lang="en-US" b="1" dirty="0"/>
              <a:t>shared memory architectures PA6 </a:t>
            </a:r>
            <a:r>
              <a:rPr lang="en-US" dirty="0"/>
              <a:t>but look at hybrid architectures with clusters of multicore nodes and find important performances issues dependent on the node programming model.</a:t>
            </a:r>
          </a:p>
          <a:p>
            <a:r>
              <a:rPr lang="en-US" dirty="0"/>
              <a:t>Most of our codes are </a:t>
            </a:r>
            <a:r>
              <a:rPr lang="en-US" b="1" dirty="0"/>
              <a:t>SPMD</a:t>
            </a:r>
            <a:r>
              <a:rPr lang="en-US" dirty="0"/>
              <a:t> (PA-7) and</a:t>
            </a:r>
            <a:r>
              <a:rPr lang="en-US" b="1" dirty="0"/>
              <a:t> BSP </a:t>
            </a:r>
            <a:r>
              <a:rPr lang="en-US" dirty="0"/>
              <a:t>(PA-8).</a:t>
            </a:r>
          </a:p>
          <a:p>
            <a:endParaRPr lang="en-US" dirty="0"/>
          </a:p>
        </p:txBody>
      </p:sp>
      <p:sp>
        <p:nvSpPr>
          <p:cNvPr id="2" name="Title 1"/>
          <p:cNvSpPr>
            <a:spLocks noGrp="1"/>
          </p:cNvSpPr>
          <p:nvPr>
            <p:ph type="title"/>
          </p:nvPr>
        </p:nvSpPr>
        <p:spPr>
          <a:xfrm>
            <a:off x="0" y="0"/>
            <a:ext cx="9126166" cy="609600"/>
          </a:xfrm>
        </p:spPr>
        <p:txBody>
          <a:bodyPr/>
          <a:lstStyle/>
          <a:p>
            <a:r>
              <a:rPr lang="en-US" dirty="0"/>
              <a:t>Examples in Problem Architecture View PA</a:t>
            </a:r>
          </a:p>
        </p:txBody>
      </p:sp>
    </p:spTree>
    <p:extLst>
      <p:ext uri="{BB962C8B-B14F-4D97-AF65-F5344CB8AC3E}">
        <p14:creationId xmlns:p14="http://schemas.microsoft.com/office/powerpoint/2010/main" val="2787303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85800"/>
            <a:ext cx="9067800" cy="4293451"/>
          </a:xfrm>
          <a:noFill/>
        </p:spPr>
        <p:txBody>
          <a:bodyPr/>
          <a:lstStyle/>
          <a:p>
            <a:pPr>
              <a:spcBef>
                <a:spcPts val="600"/>
              </a:spcBef>
            </a:pPr>
            <a:r>
              <a:rPr lang="en-US" sz="2300" dirty="0"/>
              <a:t>Need to discuss </a:t>
            </a:r>
            <a:r>
              <a:rPr lang="en-US" sz="2300" b="1" dirty="0">
                <a:solidFill>
                  <a:srgbClr val="C00000"/>
                </a:solidFill>
              </a:rPr>
              <a:t>Data </a:t>
            </a:r>
            <a:r>
              <a:rPr lang="en-US" sz="2300" dirty="0"/>
              <a:t>and </a:t>
            </a:r>
            <a:r>
              <a:rPr lang="en-US" sz="2300" b="1" dirty="0">
                <a:solidFill>
                  <a:srgbClr val="C00000"/>
                </a:solidFill>
              </a:rPr>
              <a:t>Model</a:t>
            </a:r>
            <a:r>
              <a:rPr lang="en-US" sz="2300" dirty="0"/>
              <a:t> as problems have both intermingled, but we can get insight by separating which allows better understanding of </a:t>
            </a:r>
            <a:r>
              <a:rPr lang="en-US" sz="2300" b="1" dirty="0">
                <a:solidFill>
                  <a:srgbClr val="C00000"/>
                </a:solidFill>
              </a:rPr>
              <a:t>Big Data - Big Simulation “convergence” (or differences!)</a:t>
            </a:r>
          </a:p>
          <a:p>
            <a:pPr>
              <a:spcBef>
                <a:spcPts val="600"/>
              </a:spcBef>
            </a:pPr>
            <a:r>
              <a:rPr lang="en-US" sz="2300" dirty="0"/>
              <a:t>The</a:t>
            </a:r>
            <a:r>
              <a:rPr lang="en-US" sz="2300" b="1" dirty="0">
                <a:solidFill>
                  <a:srgbClr val="C00000"/>
                </a:solidFill>
              </a:rPr>
              <a:t> Model</a:t>
            </a:r>
            <a:r>
              <a:rPr lang="en-US" sz="2300" dirty="0"/>
              <a:t> is a user construction and it has a “</a:t>
            </a:r>
            <a:r>
              <a:rPr lang="en-US" sz="2300" b="1" dirty="0">
                <a:solidFill>
                  <a:srgbClr val="C00000"/>
                </a:solidFill>
              </a:rPr>
              <a:t>concept</a:t>
            </a:r>
            <a:r>
              <a:rPr lang="en-US" sz="2300" dirty="0"/>
              <a:t>”,</a:t>
            </a:r>
            <a:r>
              <a:rPr lang="en-US" sz="2300" b="1" dirty="0">
                <a:solidFill>
                  <a:srgbClr val="C00000"/>
                </a:solidFill>
              </a:rPr>
              <a:t> parameters </a:t>
            </a:r>
            <a:r>
              <a:rPr lang="en-US" sz="2300" dirty="0"/>
              <a:t>and gives</a:t>
            </a:r>
            <a:r>
              <a:rPr lang="en-US" sz="2300" b="1" dirty="0">
                <a:solidFill>
                  <a:srgbClr val="C00000"/>
                </a:solidFill>
              </a:rPr>
              <a:t> results </a:t>
            </a:r>
            <a:r>
              <a:rPr lang="en-US" sz="2300" dirty="0"/>
              <a:t>determined by the computation. We use term “model” in a general fashion to cover all of these.</a:t>
            </a:r>
          </a:p>
          <a:p>
            <a:pPr>
              <a:spcBef>
                <a:spcPts val="600"/>
              </a:spcBef>
            </a:pPr>
            <a:r>
              <a:rPr lang="en-US" sz="2300" b="1" dirty="0">
                <a:solidFill>
                  <a:srgbClr val="C00000"/>
                </a:solidFill>
              </a:rPr>
              <a:t>Big Data </a:t>
            </a:r>
            <a:r>
              <a:rPr lang="en-US" sz="2300" dirty="0"/>
              <a:t>problems</a:t>
            </a:r>
            <a:r>
              <a:rPr lang="en-US" sz="2300" b="1" dirty="0">
                <a:solidFill>
                  <a:srgbClr val="C00000"/>
                </a:solidFill>
              </a:rPr>
              <a:t> </a:t>
            </a:r>
            <a:r>
              <a:rPr lang="en-US" sz="2300" dirty="0"/>
              <a:t>can be broken up into </a:t>
            </a:r>
            <a:r>
              <a:rPr lang="en-US" sz="2300" b="1" dirty="0">
                <a:solidFill>
                  <a:srgbClr val="C00000"/>
                </a:solidFill>
              </a:rPr>
              <a:t>Data </a:t>
            </a:r>
            <a:r>
              <a:rPr lang="en-US" sz="2300" dirty="0"/>
              <a:t>and </a:t>
            </a:r>
            <a:r>
              <a:rPr lang="en-US" sz="2300" b="1" dirty="0">
                <a:solidFill>
                  <a:srgbClr val="C00000"/>
                </a:solidFill>
              </a:rPr>
              <a:t>Model</a:t>
            </a:r>
          </a:p>
          <a:p>
            <a:pPr lvl="1">
              <a:spcBef>
                <a:spcPts val="600"/>
              </a:spcBef>
            </a:pPr>
            <a:r>
              <a:rPr lang="en-US" dirty="0"/>
              <a:t>For </a:t>
            </a:r>
            <a:r>
              <a:rPr lang="en-US" b="1" dirty="0">
                <a:solidFill>
                  <a:srgbClr val="C00000"/>
                </a:solidFill>
              </a:rPr>
              <a:t>clustering, </a:t>
            </a:r>
            <a:r>
              <a:rPr lang="en-US" dirty="0"/>
              <a:t>the model parameters are cluster centers while the data is set of points to be clustered</a:t>
            </a:r>
          </a:p>
          <a:p>
            <a:pPr lvl="1">
              <a:spcBef>
                <a:spcPts val="600"/>
              </a:spcBef>
            </a:pPr>
            <a:r>
              <a:rPr lang="en-US" dirty="0"/>
              <a:t>For </a:t>
            </a:r>
            <a:r>
              <a:rPr lang="en-US" b="1" dirty="0">
                <a:solidFill>
                  <a:srgbClr val="C00000"/>
                </a:solidFill>
              </a:rPr>
              <a:t>queries</a:t>
            </a:r>
            <a:r>
              <a:rPr lang="en-US" dirty="0"/>
              <a:t>, the model is structure of database and results of this query while the data is whole database queried and SQL query </a:t>
            </a:r>
          </a:p>
          <a:p>
            <a:pPr lvl="1">
              <a:spcBef>
                <a:spcPts val="600"/>
              </a:spcBef>
            </a:pPr>
            <a:r>
              <a:rPr lang="en-US" dirty="0"/>
              <a:t>For </a:t>
            </a:r>
            <a:r>
              <a:rPr lang="en-US" b="1" dirty="0">
                <a:solidFill>
                  <a:srgbClr val="C00000"/>
                </a:solidFill>
              </a:rPr>
              <a:t>deep learning </a:t>
            </a:r>
            <a:r>
              <a:rPr lang="en-US" dirty="0"/>
              <a:t>with ImageNet, the model is chosen network with model parameters as the network link weights. The data is set of images used for training or classification</a:t>
            </a:r>
          </a:p>
        </p:txBody>
      </p:sp>
      <p:sp>
        <p:nvSpPr>
          <p:cNvPr id="2" name="Title 1"/>
          <p:cNvSpPr>
            <a:spLocks noGrp="1"/>
          </p:cNvSpPr>
          <p:nvPr>
            <p:ph type="title"/>
          </p:nvPr>
        </p:nvSpPr>
        <p:spPr>
          <a:xfrm>
            <a:off x="0" y="0"/>
            <a:ext cx="9126166" cy="794599"/>
          </a:xfrm>
        </p:spPr>
        <p:txBody>
          <a:bodyPr/>
          <a:lstStyle/>
          <a:p>
            <a:pPr algn="ctr"/>
            <a:r>
              <a:rPr lang="en-US" sz="2800" dirty="0"/>
              <a:t>Data and Model in Big Data and Simulations I</a:t>
            </a:r>
          </a:p>
        </p:txBody>
      </p:sp>
    </p:spTree>
    <p:extLst>
      <p:ext uri="{BB962C8B-B14F-4D97-AF65-F5344CB8AC3E}">
        <p14:creationId xmlns:p14="http://schemas.microsoft.com/office/powerpoint/2010/main" val="2342398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lnSpcReduction="10000"/>
          </a:bodyPr>
          <a:lstStyle/>
          <a:p>
            <a:r>
              <a:rPr lang="en-US" b="1" dirty="0"/>
              <a:t>Problem </a:t>
            </a:r>
            <a:r>
              <a:rPr lang="en-US" dirty="0"/>
              <a:t>is </a:t>
            </a:r>
            <a:r>
              <a:rPr lang="en-US" b="1" dirty="0"/>
              <a:t>Model plus Data</a:t>
            </a:r>
          </a:p>
          <a:p>
            <a:r>
              <a:rPr lang="en-US" dirty="0"/>
              <a:t>In my old papers (especially book Parallel Computing Works!), I discussed computing as multiple complex systems mapped into each other</a:t>
            </a:r>
            <a:br>
              <a:rPr lang="en-US" dirty="0"/>
            </a:br>
            <a:br>
              <a:rPr lang="en-US" dirty="0"/>
            </a:br>
            <a:r>
              <a:rPr lang="en-US" sz="2800" b="1" dirty="0">
                <a:solidFill>
                  <a:srgbClr val="C00000"/>
                </a:solidFill>
              </a:rPr>
              <a:t>Problem </a:t>
            </a:r>
            <a:r>
              <a:rPr lang="en-US" sz="2800" b="1" dirty="0">
                <a:solidFill>
                  <a:srgbClr val="C00000"/>
                </a:solidFill>
                <a:sym typeface="Wingdings" panose="05000000000000000000" pitchFamily="2" charset="2"/>
              </a:rPr>
              <a:t> Numerical formulation  Software  Hardware</a:t>
            </a:r>
            <a:br>
              <a:rPr lang="en-US" sz="2400" b="1" dirty="0">
                <a:solidFill>
                  <a:srgbClr val="C00000"/>
                </a:solidFill>
                <a:sym typeface="Wingdings" panose="05000000000000000000" pitchFamily="2" charset="2"/>
              </a:rPr>
            </a:br>
            <a:endParaRPr lang="en-US" b="1" dirty="0">
              <a:solidFill>
                <a:srgbClr val="C00000"/>
              </a:solidFill>
              <a:sym typeface="Wingdings" panose="05000000000000000000" pitchFamily="2" charset="2"/>
            </a:endParaRPr>
          </a:p>
          <a:p>
            <a:r>
              <a:rPr lang="en-US" dirty="0"/>
              <a:t>Each of these 4 systems has an architecture that can be described in similar language</a:t>
            </a:r>
          </a:p>
          <a:p>
            <a:r>
              <a:rPr lang="en-US" dirty="0"/>
              <a:t>One gets an easy programming model if architecture of problem matches that of Software</a:t>
            </a:r>
          </a:p>
          <a:p>
            <a:r>
              <a:rPr lang="en-US" dirty="0"/>
              <a:t>One gets good performance if architecture of hardware matches that of software and problem</a:t>
            </a:r>
          </a:p>
          <a:p>
            <a:r>
              <a:rPr lang="en-US" dirty="0"/>
              <a:t>So “MapReduce” can be used as architecture of software (programming model) or “Numerical formulation of problem” </a:t>
            </a:r>
          </a:p>
        </p:txBody>
      </p:sp>
      <p:sp>
        <p:nvSpPr>
          <p:cNvPr id="5" name="Title 4"/>
          <p:cNvSpPr>
            <a:spLocks noGrp="1"/>
          </p:cNvSpPr>
          <p:nvPr>
            <p:ph type="title"/>
          </p:nvPr>
        </p:nvSpPr>
        <p:spPr/>
        <p:txBody>
          <a:bodyPr>
            <a:normAutofit fontScale="90000"/>
          </a:bodyPr>
          <a:lstStyle/>
          <a:p>
            <a:pPr marL="0" indent="0">
              <a:buNone/>
            </a:pPr>
            <a:r>
              <a:rPr lang="en-US" sz="3600" dirty="0"/>
              <a:t>Relation of Problem and Machine Architecture</a:t>
            </a:r>
          </a:p>
        </p:txBody>
      </p:sp>
    </p:spTree>
    <p:extLst>
      <p:ext uri="{BB962C8B-B14F-4D97-AF65-F5344CB8AC3E}">
        <p14:creationId xmlns:p14="http://schemas.microsoft.com/office/powerpoint/2010/main" val="24487002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600" dirty="0"/>
              <a:t>Processing View</a:t>
            </a:r>
            <a:endParaRPr lang="en-US" sz="3600" b="1" dirty="0"/>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9554463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spcBef>
                <a:spcPts val="200"/>
              </a:spcBef>
            </a:pPr>
            <a:r>
              <a:rPr lang="en-US" b="1" dirty="0"/>
              <a:t>Pr-1M Micro-benchmarks </a:t>
            </a:r>
            <a:r>
              <a:rPr lang="en-US" dirty="0"/>
              <a:t>ogres that exercise simple features of hardware such as communication, disk I/O, CPU, memory performance</a:t>
            </a:r>
          </a:p>
          <a:p>
            <a:pPr>
              <a:spcBef>
                <a:spcPts val="200"/>
              </a:spcBef>
            </a:pPr>
            <a:r>
              <a:rPr lang="en-US" b="1" dirty="0"/>
              <a:t>Pr-2M Local Analytics </a:t>
            </a:r>
            <a:r>
              <a:rPr lang="en-US" dirty="0"/>
              <a:t>executed on a single core or perhaps node</a:t>
            </a:r>
          </a:p>
          <a:p>
            <a:pPr>
              <a:spcBef>
                <a:spcPts val="200"/>
              </a:spcBef>
            </a:pPr>
            <a:r>
              <a:rPr lang="en-US" b="1" dirty="0"/>
              <a:t>Pr-3M Global Analytics </a:t>
            </a:r>
            <a:r>
              <a:rPr lang="en-US" dirty="0"/>
              <a:t>requiring iterative programming models (G5,G6) across multiple nodes of a parallel system</a:t>
            </a:r>
          </a:p>
          <a:p>
            <a:r>
              <a:rPr lang="en-US" b="1" dirty="0"/>
              <a:t>Pr-12M Uses Linear Algebra </a:t>
            </a:r>
            <a:r>
              <a:rPr lang="en-US" dirty="0"/>
              <a:t>common in Big Data and simulations</a:t>
            </a:r>
          </a:p>
          <a:p>
            <a:pPr lvl="1"/>
            <a:r>
              <a:rPr lang="en-US" dirty="0"/>
              <a:t>Subclasses like Full Matrix </a:t>
            </a:r>
          </a:p>
          <a:p>
            <a:pPr lvl="1"/>
            <a:r>
              <a:rPr lang="en-US" dirty="0"/>
              <a:t>Conjugate Gradient, </a:t>
            </a:r>
            <a:r>
              <a:rPr lang="en-US" dirty="0" err="1"/>
              <a:t>Krylov</a:t>
            </a:r>
            <a:r>
              <a:rPr lang="en-US" dirty="0"/>
              <a:t>, </a:t>
            </a:r>
            <a:r>
              <a:rPr lang="en-US" dirty="0" err="1"/>
              <a:t>Arnoldi</a:t>
            </a:r>
            <a:r>
              <a:rPr lang="en-US" dirty="0"/>
              <a:t> iterative subspace methods</a:t>
            </a:r>
          </a:p>
          <a:p>
            <a:pPr lvl="1"/>
            <a:r>
              <a:rPr lang="en-US" dirty="0"/>
              <a:t>Structured and unstructured sparse matrix methods</a:t>
            </a:r>
          </a:p>
          <a:p>
            <a:r>
              <a:rPr lang="en-US" b="1" dirty="0"/>
              <a:t>Pr-13M Graph Algorithms </a:t>
            </a:r>
            <a:r>
              <a:rPr lang="en-US" dirty="0"/>
              <a:t>(G3) Clear important class of algorithms -- as opposed to vector, grid, bag of words etc. – often hard especially in parallel </a:t>
            </a:r>
            <a:endParaRPr lang="en-US" b="1" dirty="0"/>
          </a:p>
          <a:p>
            <a:r>
              <a:rPr lang="en-US" b="1" dirty="0"/>
              <a:t>Pr-14M Visualization </a:t>
            </a:r>
            <a:r>
              <a:rPr lang="en-US" dirty="0"/>
              <a:t>is key application capability for big data and simulations</a:t>
            </a:r>
          </a:p>
          <a:p>
            <a:r>
              <a:rPr lang="en-US" b="1" dirty="0"/>
              <a:t>Pr-15M Core Libraries </a:t>
            </a:r>
            <a:r>
              <a:rPr lang="en-US" dirty="0"/>
              <a:t>Functions of general value such as Sorting, Math functions, Hashing</a:t>
            </a:r>
          </a:p>
        </p:txBody>
      </p:sp>
      <p:sp>
        <p:nvSpPr>
          <p:cNvPr id="2" name="Title 1"/>
          <p:cNvSpPr>
            <a:spLocks noGrp="1"/>
          </p:cNvSpPr>
          <p:nvPr>
            <p:ph type="title"/>
          </p:nvPr>
        </p:nvSpPr>
        <p:spPr/>
        <p:txBody>
          <a:bodyPr>
            <a:noAutofit/>
          </a:bodyPr>
          <a:lstStyle/>
          <a:p>
            <a:pPr algn="ctr"/>
            <a:r>
              <a:rPr lang="en-US" sz="2800" dirty="0">
                <a:solidFill>
                  <a:schemeClr val="tx1"/>
                </a:solidFill>
              </a:rPr>
              <a:t>Diamond Facets </a:t>
            </a:r>
            <a:r>
              <a:rPr lang="en-US" sz="2800" b="1" dirty="0">
                <a:solidFill>
                  <a:schemeClr val="tx1"/>
                </a:solidFill>
              </a:rPr>
              <a:t>in </a:t>
            </a:r>
            <a:r>
              <a:rPr lang="en-US" sz="2800" b="1" dirty="0">
                <a:solidFill>
                  <a:srgbClr val="C00000"/>
                </a:solidFill>
              </a:rPr>
              <a:t>Processing </a:t>
            </a:r>
            <a:r>
              <a:rPr lang="en-US" sz="2800" b="1" dirty="0">
                <a:solidFill>
                  <a:schemeClr val="tx1"/>
                </a:solidFill>
              </a:rPr>
              <a:t>(runtime) View I</a:t>
            </a:r>
            <a:br>
              <a:rPr lang="en-US" sz="2800" b="1" dirty="0">
                <a:solidFill>
                  <a:schemeClr val="tx1"/>
                </a:solidFill>
              </a:rPr>
            </a:br>
            <a:r>
              <a:rPr lang="en-US" sz="2800" dirty="0">
                <a:solidFill>
                  <a:schemeClr val="tx1"/>
                </a:solidFill>
              </a:rPr>
              <a:t>used in Big Data and Big Simulation</a:t>
            </a:r>
            <a:r>
              <a:rPr lang="en-US" sz="2800" b="1" dirty="0">
                <a:solidFill>
                  <a:schemeClr val="tx1"/>
                </a:solidFill>
              </a:rPr>
              <a:t> </a:t>
            </a:r>
          </a:p>
        </p:txBody>
      </p:sp>
    </p:spTree>
    <p:extLst>
      <p:ext uri="{BB962C8B-B14F-4D97-AF65-F5344CB8AC3E}">
        <p14:creationId xmlns:p14="http://schemas.microsoft.com/office/powerpoint/2010/main" val="37172934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sz="1800" b="1" dirty="0"/>
              <a:t>Pr-4M Basic Statistics (G1): </a:t>
            </a:r>
            <a:r>
              <a:rPr lang="en-US" sz="1800" dirty="0" err="1"/>
              <a:t>MRStat</a:t>
            </a:r>
            <a:r>
              <a:rPr lang="en-US" sz="1800" dirty="0"/>
              <a:t> in NIST problem features</a:t>
            </a:r>
          </a:p>
          <a:p>
            <a:r>
              <a:rPr lang="en-US" sz="1800" b="1" dirty="0"/>
              <a:t>Pr-5M Recommender Engine: </a:t>
            </a:r>
            <a:r>
              <a:rPr lang="en-US" sz="1800" dirty="0"/>
              <a:t>core to many e-commerce, media businesses; collaborative filtering key technology</a:t>
            </a:r>
          </a:p>
          <a:p>
            <a:r>
              <a:rPr lang="en-US" sz="1800" b="1" dirty="0"/>
              <a:t>Pr-6M Search/Query/Index: </a:t>
            </a:r>
            <a:r>
              <a:rPr lang="en-US" sz="1800" dirty="0"/>
              <a:t>Classic database which is well studied (</a:t>
            </a:r>
            <a:r>
              <a:rPr lang="en-US" sz="1800" dirty="0" err="1"/>
              <a:t>Baru</a:t>
            </a:r>
            <a:r>
              <a:rPr lang="en-US" sz="1800" dirty="0"/>
              <a:t>, </a:t>
            </a:r>
            <a:r>
              <a:rPr lang="en-US" sz="1800" dirty="0" err="1"/>
              <a:t>Rabl</a:t>
            </a:r>
            <a:r>
              <a:rPr lang="en-US" sz="1800" dirty="0"/>
              <a:t> tutorial)</a:t>
            </a:r>
          </a:p>
          <a:p>
            <a:r>
              <a:rPr lang="en-US" sz="1800" b="1" dirty="0"/>
              <a:t>Pr-7M Data Classification: </a:t>
            </a:r>
            <a:r>
              <a:rPr lang="en-US" sz="1800" dirty="0"/>
              <a:t>assigning items to categories based on many methods</a:t>
            </a:r>
          </a:p>
          <a:p>
            <a:pPr lvl="1"/>
            <a:r>
              <a:rPr lang="en-US" sz="1600" dirty="0"/>
              <a:t>MapReduce good in Alignment, Basic statistics, S/Q/I, Recommender, Classification</a:t>
            </a:r>
          </a:p>
          <a:p>
            <a:r>
              <a:rPr lang="en-US" sz="1800" b="1" dirty="0"/>
              <a:t>Pr-8M Learning </a:t>
            </a:r>
            <a:r>
              <a:rPr lang="en-US" sz="1800" dirty="0"/>
              <a:t>of growing importance due to Deep Learning success in speech recognition etc..</a:t>
            </a:r>
          </a:p>
          <a:p>
            <a:pPr>
              <a:spcBef>
                <a:spcPts val="200"/>
              </a:spcBef>
            </a:pPr>
            <a:r>
              <a:rPr lang="en-US" sz="1800" b="1" dirty="0"/>
              <a:t>Pr-9M Optimization Methodology: </a:t>
            </a:r>
            <a:r>
              <a:rPr lang="en-US" sz="1800" dirty="0"/>
              <a:t>overlapping categories including </a:t>
            </a:r>
          </a:p>
          <a:p>
            <a:pPr lvl="1"/>
            <a:r>
              <a:rPr lang="en-US" sz="1600" b="1" dirty="0"/>
              <a:t>Machine Learning</a:t>
            </a:r>
            <a:r>
              <a:rPr lang="en-US" sz="1600" dirty="0"/>
              <a:t>, </a:t>
            </a:r>
            <a:r>
              <a:rPr lang="en-US" sz="1600" b="1" dirty="0"/>
              <a:t>Nonlinear Optimization (G6), Maximum Likelihood</a:t>
            </a:r>
            <a:r>
              <a:rPr lang="en-US" sz="1600" dirty="0"/>
              <a:t> or </a:t>
            </a:r>
            <a:r>
              <a:rPr lang="en-US" sz="1600" b="1" dirty="0">
                <a:sym typeface="Symbol" panose="05050102010706020507" pitchFamily="18" charset="2"/>
              </a:rPr>
              <a:t></a:t>
            </a:r>
            <a:r>
              <a:rPr lang="en-US" sz="1600" b="1" baseline="30000" dirty="0">
                <a:sym typeface="Symbol" panose="05050102010706020507" pitchFamily="18" charset="2"/>
              </a:rPr>
              <a:t>2</a:t>
            </a:r>
            <a:r>
              <a:rPr lang="en-US" sz="1600" b="1" dirty="0">
                <a:sym typeface="Symbol" panose="05050102010706020507" pitchFamily="18" charset="2"/>
              </a:rPr>
              <a:t> least squares </a:t>
            </a:r>
            <a:r>
              <a:rPr lang="en-US" sz="1600" dirty="0">
                <a:sym typeface="Symbol" panose="05050102010706020507" pitchFamily="18" charset="2"/>
              </a:rPr>
              <a:t>minimizations, </a:t>
            </a:r>
            <a:r>
              <a:rPr lang="en-US" sz="1600" b="1" dirty="0"/>
              <a:t>Expectation Maximization </a:t>
            </a:r>
            <a:r>
              <a:rPr lang="en-US" sz="1600" dirty="0"/>
              <a:t>(often Steepest descent), </a:t>
            </a:r>
            <a:r>
              <a:rPr lang="en-US" sz="1600" b="1" dirty="0"/>
              <a:t>Combinatorial Optimization, Linear/Quadratic Programming (G5), Dynamic Programming</a:t>
            </a:r>
          </a:p>
          <a:p>
            <a:r>
              <a:rPr lang="en-US" sz="1800" b="1" dirty="0"/>
              <a:t>Pr-10M </a:t>
            </a:r>
            <a:r>
              <a:rPr lang="en-US" sz="1800" dirty="0"/>
              <a:t>Streaming Data or online Algorithms. Related to DDDAS (Dynamic Data-Driven Application Systems)</a:t>
            </a:r>
          </a:p>
          <a:p>
            <a:r>
              <a:rPr lang="en-US" sz="1800" b="1" dirty="0"/>
              <a:t>Pr-11M Data Alignment (G7) </a:t>
            </a:r>
            <a:r>
              <a:rPr lang="en-US" sz="1800" dirty="0"/>
              <a:t>as in BLAST compares samples with repository</a:t>
            </a:r>
          </a:p>
        </p:txBody>
      </p:sp>
      <p:sp>
        <p:nvSpPr>
          <p:cNvPr id="2" name="Title 1"/>
          <p:cNvSpPr>
            <a:spLocks noGrp="1"/>
          </p:cNvSpPr>
          <p:nvPr>
            <p:ph type="title"/>
          </p:nvPr>
        </p:nvSpPr>
        <p:spPr/>
        <p:txBody>
          <a:bodyPr>
            <a:noAutofit/>
          </a:bodyPr>
          <a:lstStyle/>
          <a:p>
            <a:pPr algn="ctr"/>
            <a:r>
              <a:rPr lang="en-US" sz="2800" dirty="0">
                <a:solidFill>
                  <a:schemeClr val="tx1"/>
                </a:solidFill>
              </a:rPr>
              <a:t>Diamond Facets in </a:t>
            </a:r>
            <a:r>
              <a:rPr lang="en-US" sz="2800" dirty="0">
                <a:solidFill>
                  <a:srgbClr val="C00000"/>
                </a:solidFill>
              </a:rPr>
              <a:t>Processing </a:t>
            </a:r>
            <a:r>
              <a:rPr lang="en-US" sz="2800" dirty="0">
                <a:solidFill>
                  <a:schemeClr val="tx1"/>
                </a:solidFill>
              </a:rPr>
              <a:t>(runtime) View II</a:t>
            </a:r>
            <a:br>
              <a:rPr lang="en-US" sz="2800" dirty="0">
                <a:solidFill>
                  <a:schemeClr val="tx1"/>
                </a:solidFill>
              </a:rPr>
            </a:br>
            <a:r>
              <a:rPr lang="en-US" sz="2800" dirty="0">
                <a:solidFill>
                  <a:schemeClr val="tx1"/>
                </a:solidFill>
              </a:rPr>
              <a:t>used in Big Data</a:t>
            </a:r>
            <a:endParaRPr lang="en-US" sz="2800" b="1" dirty="0">
              <a:solidFill>
                <a:schemeClr val="tx1"/>
              </a:solidFill>
            </a:endParaRPr>
          </a:p>
        </p:txBody>
      </p:sp>
    </p:spTree>
    <p:extLst>
      <p:ext uri="{BB962C8B-B14F-4D97-AF65-F5344CB8AC3E}">
        <p14:creationId xmlns:p14="http://schemas.microsoft.com/office/powerpoint/2010/main" val="1234970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sz="2400" b="1" dirty="0"/>
              <a:t>Pr-16M Iterative PDE Solvers: </a:t>
            </a:r>
            <a:r>
              <a:rPr lang="en-US" sz="2400" dirty="0"/>
              <a:t>Jacobi, Gauss Seidel etc.</a:t>
            </a:r>
          </a:p>
          <a:p>
            <a:r>
              <a:rPr lang="en-US" sz="2400" b="1" dirty="0"/>
              <a:t>Pr-17M Multiscale Method? </a:t>
            </a:r>
            <a:r>
              <a:rPr lang="en-US" sz="2400" dirty="0"/>
              <a:t>Multigrid and other variable resolution approaches</a:t>
            </a:r>
          </a:p>
          <a:p>
            <a:r>
              <a:rPr lang="en-US" sz="2400" b="1" dirty="0"/>
              <a:t>Pr-18M Spectral Methods </a:t>
            </a:r>
            <a:r>
              <a:rPr lang="en-US" sz="2400" dirty="0"/>
              <a:t>as in Fast Fourier Transform</a:t>
            </a:r>
          </a:p>
          <a:p>
            <a:r>
              <a:rPr lang="en-US" sz="2400" b="1" dirty="0"/>
              <a:t>Pr-19M N-body Methods </a:t>
            </a:r>
            <a:r>
              <a:rPr lang="en-US" sz="2400" dirty="0"/>
              <a:t>as in Fast multipole, Barnes-Hut</a:t>
            </a:r>
          </a:p>
          <a:p>
            <a:r>
              <a:rPr lang="en-US" sz="2400" b="1" dirty="0"/>
              <a:t>Pr-20M Both Particles and Fields </a:t>
            </a:r>
            <a:r>
              <a:rPr lang="en-US" sz="2400" dirty="0"/>
              <a:t>as in Particle in Cell method</a:t>
            </a:r>
          </a:p>
          <a:p>
            <a:r>
              <a:rPr lang="en-US" sz="2400" b="1" dirty="0"/>
              <a:t>Pr-21M Evolution of Discrete Systems </a:t>
            </a:r>
            <a:r>
              <a:rPr lang="en-US" sz="2400" dirty="0"/>
              <a:t>as in simulation of Electrical Grids, Chips, Biological Systems, Epidemiology. Needs Ordinary Differential Equation solvers</a:t>
            </a:r>
          </a:p>
          <a:p>
            <a:r>
              <a:rPr lang="en-US" sz="2400" b="1" dirty="0"/>
              <a:t>Pr-22M Nature of Mesh if used: </a:t>
            </a:r>
            <a:r>
              <a:rPr lang="en-US" sz="2400" dirty="0"/>
              <a:t>Structured, Unstructured, Adaptive</a:t>
            </a:r>
          </a:p>
        </p:txBody>
      </p:sp>
      <p:sp>
        <p:nvSpPr>
          <p:cNvPr id="2" name="Title 1"/>
          <p:cNvSpPr>
            <a:spLocks noGrp="1"/>
          </p:cNvSpPr>
          <p:nvPr>
            <p:ph type="title"/>
          </p:nvPr>
        </p:nvSpPr>
        <p:spPr/>
        <p:txBody>
          <a:bodyPr>
            <a:noAutofit/>
          </a:bodyPr>
          <a:lstStyle/>
          <a:p>
            <a:pPr algn="ctr"/>
            <a:r>
              <a:rPr lang="en-US" sz="2800" dirty="0">
                <a:solidFill>
                  <a:schemeClr val="tx1"/>
                </a:solidFill>
              </a:rPr>
              <a:t>Diamond Facets in </a:t>
            </a:r>
            <a:r>
              <a:rPr lang="en-US" sz="2800" dirty="0">
                <a:solidFill>
                  <a:srgbClr val="C00000"/>
                </a:solidFill>
              </a:rPr>
              <a:t>Processing </a:t>
            </a:r>
            <a:r>
              <a:rPr lang="en-US" sz="2800" dirty="0">
                <a:solidFill>
                  <a:schemeClr val="tx1"/>
                </a:solidFill>
              </a:rPr>
              <a:t>(runtime) View III</a:t>
            </a:r>
            <a:br>
              <a:rPr lang="en-US" sz="2800" dirty="0">
                <a:solidFill>
                  <a:schemeClr val="tx1"/>
                </a:solidFill>
              </a:rPr>
            </a:br>
            <a:r>
              <a:rPr lang="en-US" sz="2800" dirty="0">
                <a:solidFill>
                  <a:schemeClr val="tx1"/>
                </a:solidFill>
              </a:rPr>
              <a:t>used in Big Simulation </a:t>
            </a:r>
            <a:endParaRPr lang="en-US" sz="2800" b="1" dirty="0">
              <a:solidFill>
                <a:schemeClr val="tx1"/>
              </a:solidFill>
            </a:endParaRPr>
          </a:p>
        </p:txBody>
      </p:sp>
      <p:sp>
        <p:nvSpPr>
          <p:cNvPr id="6" name="TextBox 5"/>
          <p:cNvSpPr txBox="1"/>
          <p:nvPr/>
        </p:nvSpPr>
        <p:spPr>
          <a:xfrm>
            <a:off x="2594610" y="5558194"/>
            <a:ext cx="618630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C00000"/>
                </a:solidFill>
                <a:effectLst/>
                <a:uLnTx/>
                <a:uFillTx/>
              </a:rPr>
              <a:t>Covers NAS Parallel Benchmarks and Berkeley Dwarfs</a:t>
            </a:r>
          </a:p>
        </p:txBody>
      </p:sp>
    </p:spTree>
    <p:extLst>
      <p:ext uri="{BB962C8B-B14F-4D97-AF65-F5344CB8AC3E}">
        <p14:creationId xmlns:p14="http://schemas.microsoft.com/office/powerpoint/2010/main" val="14374477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600" dirty="0"/>
              <a:t>Execution View</a:t>
            </a:r>
            <a:endParaRPr lang="en-US" sz="3600" b="1" dirty="0"/>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492421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The Execution view is a mix of facets describing either data or model; PA was largely the overall </a:t>
            </a:r>
            <a:r>
              <a:rPr lang="en-US" dirty="0" err="1"/>
              <a:t>Data+Model</a:t>
            </a:r>
            <a:endParaRPr lang="en-US" dirty="0"/>
          </a:p>
          <a:p>
            <a:r>
              <a:rPr lang="en-US" b="1" dirty="0"/>
              <a:t>EV-M14 is Complexity of model </a:t>
            </a:r>
            <a:r>
              <a:rPr lang="en-US" dirty="0"/>
              <a:t>(O(N</a:t>
            </a:r>
            <a:r>
              <a:rPr lang="en-US" baseline="30000" dirty="0"/>
              <a:t>2</a:t>
            </a:r>
            <a:r>
              <a:rPr lang="en-US" dirty="0"/>
              <a:t>) for N points) seen in </a:t>
            </a:r>
            <a:r>
              <a:rPr lang="en-US" b="1" dirty="0"/>
              <a:t>the non-metric space models EV-M13</a:t>
            </a:r>
            <a:r>
              <a:rPr lang="en-US" dirty="0"/>
              <a:t> such as one gets with DNA sequences.</a:t>
            </a:r>
          </a:p>
          <a:p>
            <a:r>
              <a:rPr lang="en-US" b="1" dirty="0"/>
              <a:t>EV-M11</a:t>
            </a:r>
            <a:r>
              <a:rPr lang="en-US" dirty="0"/>
              <a:t> describes i</a:t>
            </a:r>
            <a:r>
              <a:rPr lang="en-US" b="1" dirty="0"/>
              <a:t>terative structure </a:t>
            </a:r>
            <a:r>
              <a:rPr lang="en-US" dirty="0"/>
              <a:t>distinguishing Spark, </a:t>
            </a:r>
            <a:r>
              <a:rPr lang="en-US" dirty="0" err="1"/>
              <a:t>Flink</a:t>
            </a:r>
            <a:r>
              <a:rPr lang="en-US" dirty="0"/>
              <a:t>, and Harp from the original Hadoop. </a:t>
            </a:r>
          </a:p>
          <a:p>
            <a:r>
              <a:rPr lang="en-US" dirty="0"/>
              <a:t>The facet</a:t>
            </a:r>
            <a:r>
              <a:rPr lang="en-US" b="1" dirty="0"/>
              <a:t> EV-M8 </a:t>
            </a:r>
            <a:r>
              <a:rPr lang="en-US" dirty="0"/>
              <a:t>describes the </a:t>
            </a:r>
            <a:r>
              <a:rPr lang="en-US" b="1" dirty="0"/>
              <a:t>communication structure </a:t>
            </a:r>
            <a:r>
              <a:rPr lang="en-US" dirty="0"/>
              <a:t>which is a focus of our research as much data analytics relies on </a:t>
            </a:r>
            <a:r>
              <a:rPr lang="en-US" b="1" dirty="0"/>
              <a:t>collective communication </a:t>
            </a:r>
            <a:r>
              <a:rPr lang="en-US" dirty="0"/>
              <a:t>which is in principle understood but we find that significant new work is needed compared to basic HPC releases  which tend to address point to point communication. </a:t>
            </a:r>
          </a:p>
          <a:p>
            <a:r>
              <a:rPr lang="en-US" dirty="0"/>
              <a:t>The </a:t>
            </a:r>
            <a:r>
              <a:rPr lang="en-US" b="1" dirty="0"/>
              <a:t>model size EV-M4 </a:t>
            </a:r>
            <a:r>
              <a:rPr lang="en-US" dirty="0"/>
              <a:t>and </a:t>
            </a:r>
            <a:r>
              <a:rPr lang="en-US" b="1" dirty="0"/>
              <a:t>data volume EV-D4 </a:t>
            </a:r>
            <a:r>
              <a:rPr lang="en-US" dirty="0"/>
              <a:t>are important in describing the algorithm performance as just like in simulation problems, the </a:t>
            </a:r>
            <a:r>
              <a:rPr lang="en-US" b="1" dirty="0"/>
              <a:t>grain size </a:t>
            </a:r>
            <a:r>
              <a:rPr lang="en-US" dirty="0"/>
              <a:t>(the number of model parameters held in the unit – thread or process – of parallel computing) is a critical measure of performance.</a:t>
            </a:r>
            <a:br>
              <a:rPr lang="en-US" dirty="0"/>
            </a:br>
            <a:endParaRPr lang="en-US" dirty="0"/>
          </a:p>
        </p:txBody>
      </p:sp>
      <p:sp>
        <p:nvSpPr>
          <p:cNvPr id="2" name="Title 1"/>
          <p:cNvSpPr>
            <a:spLocks noGrp="1"/>
          </p:cNvSpPr>
          <p:nvPr>
            <p:ph type="title"/>
          </p:nvPr>
        </p:nvSpPr>
        <p:spPr/>
        <p:txBody>
          <a:bodyPr/>
          <a:lstStyle/>
          <a:p>
            <a:pPr algn="ctr"/>
            <a:r>
              <a:rPr lang="en-US" dirty="0"/>
              <a:t>Examples in Execution View EV</a:t>
            </a:r>
          </a:p>
        </p:txBody>
      </p:sp>
    </p:spTree>
    <p:extLst>
      <p:ext uri="{BB962C8B-B14F-4D97-AF65-F5344CB8AC3E}">
        <p14:creationId xmlns:p14="http://schemas.microsoft.com/office/powerpoint/2010/main" val="40882571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514350" indent="-514350">
              <a:buFont typeface="+mj-lt"/>
              <a:buAutoNum type="arabicPeriod"/>
            </a:pPr>
            <a:r>
              <a:rPr lang="en-US" sz="1600" b="1" dirty="0"/>
              <a:t>Performance Metrics; </a:t>
            </a:r>
            <a:r>
              <a:rPr lang="en-US" sz="1600" dirty="0"/>
              <a:t>property found by benchmarking Diamond</a:t>
            </a:r>
          </a:p>
          <a:p>
            <a:pPr marL="514350" indent="-514350">
              <a:buFont typeface="+mj-lt"/>
              <a:buAutoNum type="arabicPeriod"/>
            </a:pPr>
            <a:r>
              <a:rPr lang="en-US" sz="1600" b="1" dirty="0"/>
              <a:t>Flops per byte; </a:t>
            </a:r>
            <a:r>
              <a:rPr lang="en-US" sz="1600" dirty="0"/>
              <a:t>memory or I/O</a:t>
            </a:r>
          </a:p>
          <a:p>
            <a:pPr marL="514350" indent="-514350">
              <a:buFont typeface="+mj-lt"/>
              <a:buAutoNum type="arabicPeriod"/>
            </a:pPr>
            <a:r>
              <a:rPr lang="en-US" sz="1600" b="1" dirty="0"/>
              <a:t>Execution Environment; Core libraries needed: </a:t>
            </a:r>
            <a:r>
              <a:rPr lang="en-US" sz="1600" dirty="0"/>
              <a:t>matrix-matrix/vector algebra, conjugate gradient, reduction, broadcast; Cloud, HPC etc.</a:t>
            </a:r>
          </a:p>
          <a:p>
            <a:pPr marL="514350" indent="-514350">
              <a:buFont typeface="+mj-lt"/>
              <a:buAutoNum type="arabicPeriod"/>
            </a:pPr>
            <a:r>
              <a:rPr lang="en-US" sz="1600" b="1" dirty="0"/>
              <a:t>Volume: </a:t>
            </a:r>
            <a:r>
              <a:rPr lang="en-US" sz="1600" dirty="0"/>
              <a:t>property of a Diamond instance: a) </a:t>
            </a:r>
            <a:r>
              <a:rPr lang="en-US" sz="1600" b="1" dirty="0">
                <a:solidFill>
                  <a:srgbClr val="C00000"/>
                </a:solidFill>
              </a:rPr>
              <a:t>Data</a:t>
            </a:r>
            <a:r>
              <a:rPr lang="en-US" sz="1600" dirty="0"/>
              <a:t> Volume and b) </a:t>
            </a:r>
            <a:r>
              <a:rPr lang="en-US" sz="1600" b="1" dirty="0">
                <a:solidFill>
                  <a:srgbClr val="C00000"/>
                </a:solidFill>
              </a:rPr>
              <a:t>Model </a:t>
            </a:r>
            <a:r>
              <a:rPr lang="en-US" sz="1600" dirty="0"/>
              <a:t>Size</a:t>
            </a:r>
          </a:p>
          <a:p>
            <a:pPr marL="514350" indent="-514350">
              <a:buFont typeface="+mj-lt"/>
              <a:buAutoNum type="arabicPeriod"/>
            </a:pPr>
            <a:r>
              <a:rPr lang="en-US" sz="1600" b="1" dirty="0"/>
              <a:t>Velocity: </a:t>
            </a:r>
            <a:r>
              <a:rPr lang="en-US" sz="1600" dirty="0"/>
              <a:t>qualitative property of Diamond with value associated with instance. Only </a:t>
            </a:r>
            <a:r>
              <a:rPr lang="en-US" sz="1600" b="1" dirty="0">
                <a:solidFill>
                  <a:srgbClr val="C00000"/>
                </a:solidFill>
              </a:rPr>
              <a:t>Data</a:t>
            </a:r>
          </a:p>
          <a:p>
            <a:pPr marL="514350" indent="-514350">
              <a:buFont typeface="+mj-lt"/>
              <a:buAutoNum type="arabicPeriod"/>
            </a:pPr>
            <a:r>
              <a:rPr lang="en-US" sz="1600" b="1" dirty="0"/>
              <a:t>Variety: </a:t>
            </a:r>
            <a:r>
              <a:rPr lang="en-US" sz="1600" dirty="0"/>
              <a:t>important property especially of composite Diamonds; </a:t>
            </a:r>
            <a:r>
              <a:rPr lang="en-US" sz="1600" b="1" dirty="0">
                <a:solidFill>
                  <a:srgbClr val="C00000"/>
                </a:solidFill>
              </a:rPr>
              <a:t>Data</a:t>
            </a:r>
            <a:r>
              <a:rPr lang="en-US" sz="1600" dirty="0"/>
              <a:t> and </a:t>
            </a:r>
            <a:r>
              <a:rPr lang="en-US" sz="1600" b="1" dirty="0">
                <a:solidFill>
                  <a:srgbClr val="C00000"/>
                </a:solidFill>
              </a:rPr>
              <a:t>Model</a:t>
            </a:r>
            <a:r>
              <a:rPr lang="en-US" sz="1600" dirty="0"/>
              <a:t> separately</a:t>
            </a:r>
          </a:p>
          <a:p>
            <a:pPr marL="514350" indent="-514350">
              <a:buFont typeface="+mj-lt"/>
              <a:buAutoNum type="arabicPeriod"/>
            </a:pPr>
            <a:r>
              <a:rPr lang="en-US" sz="1600" b="1" dirty="0"/>
              <a:t>Veracity: </a:t>
            </a:r>
            <a:r>
              <a:rPr lang="en-US" sz="1600" dirty="0"/>
              <a:t>important property of applications but not kernels;</a:t>
            </a:r>
          </a:p>
          <a:p>
            <a:pPr marL="514350" indent="-514350">
              <a:buFont typeface="+mj-lt"/>
              <a:buAutoNum type="arabicPeriod"/>
            </a:pPr>
            <a:r>
              <a:rPr lang="en-US" sz="1600" b="1" dirty="0">
                <a:solidFill>
                  <a:srgbClr val="C00000"/>
                </a:solidFill>
              </a:rPr>
              <a:t>Model</a:t>
            </a:r>
            <a:r>
              <a:rPr lang="en-US" sz="1600" b="1" dirty="0"/>
              <a:t> Communication Structure; </a:t>
            </a:r>
            <a:r>
              <a:rPr lang="en-US" sz="1600" dirty="0"/>
              <a:t>Interconnect requirements; Is communication BSP, Asynchronous, Pub-Sub, Collective, Point to Point? </a:t>
            </a:r>
          </a:p>
          <a:p>
            <a:pPr marL="514350" indent="-514350">
              <a:buFont typeface="+mj-lt"/>
              <a:buAutoNum type="arabicPeriod"/>
            </a:pPr>
            <a:r>
              <a:rPr lang="en-US" sz="1600" dirty="0"/>
              <a:t>Is </a:t>
            </a:r>
            <a:r>
              <a:rPr lang="en-US" sz="1600" b="1" dirty="0">
                <a:solidFill>
                  <a:srgbClr val="C00000"/>
                </a:solidFill>
              </a:rPr>
              <a:t>Data</a:t>
            </a:r>
            <a:r>
              <a:rPr lang="en-US" sz="1600" dirty="0"/>
              <a:t> and/or </a:t>
            </a:r>
            <a:r>
              <a:rPr lang="en-US" sz="1600" b="1" dirty="0">
                <a:solidFill>
                  <a:srgbClr val="C00000"/>
                </a:solidFill>
              </a:rPr>
              <a:t>Model</a:t>
            </a:r>
            <a:r>
              <a:rPr lang="en-US" sz="1600" dirty="0"/>
              <a:t> (graph) </a:t>
            </a:r>
            <a:r>
              <a:rPr lang="en-US" sz="1600" b="1" dirty="0"/>
              <a:t>static </a:t>
            </a:r>
            <a:r>
              <a:rPr lang="en-US" sz="1600" dirty="0"/>
              <a:t>or </a:t>
            </a:r>
            <a:r>
              <a:rPr lang="en-US" sz="1600" b="1" dirty="0"/>
              <a:t>dynamic?</a:t>
            </a:r>
          </a:p>
          <a:p>
            <a:pPr marL="514350" indent="-514350">
              <a:buFont typeface="+mj-lt"/>
              <a:buAutoNum type="arabicPeriod"/>
            </a:pPr>
            <a:r>
              <a:rPr lang="en-US" sz="1600" dirty="0"/>
              <a:t>Much </a:t>
            </a:r>
            <a:r>
              <a:rPr lang="en-US" sz="1600" b="1" dirty="0">
                <a:solidFill>
                  <a:srgbClr val="C00000"/>
                </a:solidFill>
              </a:rPr>
              <a:t>Data </a:t>
            </a:r>
            <a:r>
              <a:rPr lang="en-US" sz="1600" dirty="0"/>
              <a:t>and/or </a:t>
            </a:r>
            <a:r>
              <a:rPr lang="en-US" sz="1600" b="1" dirty="0">
                <a:solidFill>
                  <a:srgbClr val="C00000"/>
                </a:solidFill>
              </a:rPr>
              <a:t>Models</a:t>
            </a:r>
            <a:r>
              <a:rPr lang="en-US" sz="1600" dirty="0"/>
              <a:t> consist of a set of interconnected entities; is this </a:t>
            </a:r>
            <a:r>
              <a:rPr lang="en-US" sz="1600" b="1" dirty="0"/>
              <a:t>regular </a:t>
            </a:r>
            <a:r>
              <a:rPr lang="en-US" sz="1600" dirty="0"/>
              <a:t>as a set of pixels or is it a complicated </a:t>
            </a:r>
            <a:r>
              <a:rPr lang="en-US" sz="1600" b="1" dirty="0"/>
              <a:t>irregular graph?</a:t>
            </a:r>
          </a:p>
          <a:p>
            <a:pPr marL="514350" indent="-514350">
              <a:buFont typeface="+mj-lt"/>
              <a:buAutoNum type="arabicPeriod"/>
            </a:pPr>
            <a:r>
              <a:rPr lang="en-US" sz="1600" dirty="0"/>
              <a:t>Are </a:t>
            </a:r>
            <a:r>
              <a:rPr lang="en-US" sz="1600" b="1" dirty="0">
                <a:solidFill>
                  <a:srgbClr val="C00000"/>
                </a:solidFill>
              </a:rPr>
              <a:t>Models </a:t>
            </a:r>
            <a:r>
              <a:rPr lang="en-US" sz="1600" b="1" dirty="0"/>
              <a:t>Iterative </a:t>
            </a:r>
            <a:r>
              <a:rPr lang="en-US" sz="1600" dirty="0"/>
              <a:t>or</a:t>
            </a:r>
            <a:r>
              <a:rPr lang="en-US" sz="1600" b="1" dirty="0"/>
              <a:t> not?</a:t>
            </a:r>
          </a:p>
          <a:p>
            <a:pPr marL="514350" indent="-514350">
              <a:buFont typeface="+mj-lt"/>
              <a:buAutoNum type="arabicPeriod"/>
            </a:pPr>
            <a:r>
              <a:rPr lang="en-US" sz="1600" b="1" dirty="0">
                <a:solidFill>
                  <a:srgbClr val="C00000"/>
                </a:solidFill>
              </a:rPr>
              <a:t>Data</a:t>
            </a:r>
            <a:r>
              <a:rPr lang="en-US" sz="1600" b="1" dirty="0"/>
              <a:t> Abstraction: </a:t>
            </a:r>
            <a:r>
              <a:rPr lang="en-US" sz="1600" dirty="0"/>
              <a:t>key-value, pixel, graph(G3), vector, bags of words or items; </a:t>
            </a:r>
            <a:r>
              <a:rPr lang="en-US" sz="1600" b="1" dirty="0">
                <a:solidFill>
                  <a:srgbClr val="C00000"/>
                </a:solidFill>
              </a:rPr>
              <a:t>Model</a:t>
            </a:r>
            <a:r>
              <a:rPr lang="en-US" sz="1600" dirty="0"/>
              <a:t> can have same or different abstractions e.g. mesh points, finite element, Convolutional Network</a:t>
            </a:r>
          </a:p>
          <a:p>
            <a:pPr marL="514350" indent="-514350">
              <a:buFont typeface="+mj-lt"/>
              <a:buAutoNum type="arabicPeriod"/>
            </a:pPr>
            <a:r>
              <a:rPr lang="en-US" sz="1600" dirty="0"/>
              <a:t>Are </a:t>
            </a:r>
            <a:r>
              <a:rPr lang="en-US" sz="1600" b="1" dirty="0">
                <a:solidFill>
                  <a:srgbClr val="C00000"/>
                </a:solidFill>
              </a:rPr>
              <a:t>data</a:t>
            </a:r>
            <a:r>
              <a:rPr lang="en-US" sz="1600" dirty="0"/>
              <a:t> points in </a:t>
            </a:r>
            <a:r>
              <a:rPr lang="en-US" sz="1600" b="1" dirty="0"/>
              <a:t>metric or non-metric spaces? </a:t>
            </a:r>
            <a:r>
              <a:rPr lang="en-US" sz="1600" b="1" dirty="0">
                <a:solidFill>
                  <a:srgbClr val="C00000"/>
                </a:solidFill>
              </a:rPr>
              <a:t>Data</a:t>
            </a:r>
            <a:r>
              <a:rPr lang="en-US" sz="1600" b="1" dirty="0"/>
              <a:t> </a:t>
            </a:r>
            <a:r>
              <a:rPr lang="en-US" sz="1600" dirty="0"/>
              <a:t>and</a:t>
            </a:r>
            <a:r>
              <a:rPr lang="en-US" sz="1600" b="1" dirty="0"/>
              <a:t> </a:t>
            </a:r>
            <a:r>
              <a:rPr lang="en-US" sz="1600" b="1" dirty="0">
                <a:solidFill>
                  <a:srgbClr val="C00000"/>
                </a:solidFill>
              </a:rPr>
              <a:t>Model </a:t>
            </a:r>
            <a:r>
              <a:rPr lang="en-US" sz="1600" dirty="0"/>
              <a:t>separately?</a:t>
            </a:r>
          </a:p>
          <a:p>
            <a:pPr marL="514350" indent="-514350">
              <a:buFont typeface="+mj-lt"/>
              <a:buAutoNum type="arabicPeriod"/>
            </a:pPr>
            <a:r>
              <a:rPr lang="en-US" sz="1600" dirty="0"/>
              <a:t>Is</a:t>
            </a:r>
            <a:r>
              <a:rPr lang="en-US" sz="1600" b="1" dirty="0">
                <a:solidFill>
                  <a:srgbClr val="C00000"/>
                </a:solidFill>
              </a:rPr>
              <a:t> Model </a:t>
            </a:r>
            <a:r>
              <a:rPr lang="en-US" sz="1600" dirty="0"/>
              <a:t>algorithm </a:t>
            </a:r>
            <a:r>
              <a:rPr lang="en-US" sz="1600" b="1" dirty="0"/>
              <a:t>O(N</a:t>
            </a:r>
            <a:r>
              <a:rPr lang="en-US" sz="1600" b="1" baseline="30000" dirty="0"/>
              <a:t>2</a:t>
            </a:r>
            <a:r>
              <a:rPr lang="en-US" sz="1600" b="1" dirty="0"/>
              <a:t>) or O(N) </a:t>
            </a:r>
            <a:r>
              <a:rPr lang="en-US" sz="1600" dirty="0"/>
              <a:t>(up to logs) for N points per iteration (G2)</a:t>
            </a:r>
          </a:p>
          <a:p>
            <a:pPr>
              <a:buFont typeface="+mj-lt"/>
              <a:buAutoNum type="arabicPeriod"/>
            </a:pPr>
            <a:endParaRPr lang="en-US" sz="1600" dirty="0"/>
          </a:p>
        </p:txBody>
      </p:sp>
      <p:sp>
        <p:nvSpPr>
          <p:cNvPr id="2" name="Title 1"/>
          <p:cNvSpPr>
            <a:spLocks noGrp="1"/>
          </p:cNvSpPr>
          <p:nvPr>
            <p:ph type="title"/>
          </p:nvPr>
        </p:nvSpPr>
        <p:spPr/>
        <p:txBody>
          <a:bodyPr>
            <a:noAutofit/>
          </a:bodyPr>
          <a:lstStyle/>
          <a:p>
            <a:r>
              <a:rPr lang="en-US" sz="3200" b="1" dirty="0">
                <a:solidFill>
                  <a:schemeClr val="tx1"/>
                </a:solidFill>
              </a:rPr>
              <a:t>View for </a:t>
            </a:r>
            <a:r>
              <a:rPr lang="en-US" sz="3200" b="1" dirty="0" err="1">
                <a:solidFill>
                  <a:schemeClr val="tx1"/>
                </a:solidFill>
              </a:rPr>
              <a:t>Micropatterns</a:t>
            </a:r>
            <a:r>
              <a:rPr lang="en-US" sz="3200" b="1" dirty="0">
                <a:solidFill>
                  <a:schemeClr val="tx1"/>
                </a:solidFill>
              </a:rPr>
              <a:t> or </a:t>
            </a:r>
            <a:r>
              <a:rPr lang="en-US" sz="3200" b="1" dirty="0">
                <a:solidFill>
                  <a:srgbClr val="C00000"/>
                </a:solidFill>
              </a:rPr>
              <a:t>Execution Features</a:t>
            </a:r>
          </a:p>
        </p:txBody>
      </p:sp>
    </p:spTree>
    <p:extLst>
      <p:ext uri="{BB962C8B-B14F-4D97-AF65-F5344CB8AC3E}">
        <p14:creationId xmlns:p14="http://schemas.microsoft.com/office/powerpoint/2010/main" val="22154212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a:t>Data Source and Style View</a:t>
            </a:r>
            <a:endParaRPr lang="en-US" sz="3600" b="1" dirty="0"/>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25535900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067800" cy="5541745"/>
          </a:xfrm>
        </p:spPr>
        <p:txBody>
          <a:bodyPr/>
          <a:lstStyle/>
          <a:p>
            <a:r>
              <a:rPr lang="en-US" sz="2400" dirty="0"/>
              <a:t>We can highlight </a:t>
            </a:r>
            <a:r>
              <a:rPr lang="en-US" sz="2400" b="1" dirty="0"/>
              <a:t>DV-5 streaming </a:t>
            </a:r>
            <a:r>
              <a:rPr lang="en-US" sz="2400" dirty="0"/>
              <a:t>where there is a lot of recent progress;</a:t>
            </a:r>
          </a:p>
          <a:p>
            <a:r>
              <a:rPr lang="en-US" sz="2400" b="1" dirty="0"/>
              <a:t>DV-9 </a:t>
            </a:r>
            <a:r>
              <a:rPr lang="en-US" sz="2400" dirty="0"/>
              <a:t>categorizes our Biomolecular simulation application with </a:t>
            </a:r>
            <a:r>
              <a:rPr lang="en-US" sz="2400" b="1" dirty="0"/>
              <a:t>data produced by an HPC simulation</a:t>
            </a:r>
          </a:p>
          <a:p>
            <a:r>
              <a:rPr lang="en-US" sz="2400" b="1" dirty="0"/>
              <a:t>DV-10</a:t>
            </a:r>
            <a:r>
              <a:rPr lang="en-US" sz="2400" dirty="0"/>
              <a:t> is </a:t>
            </a:r>
            <a:r>
              <a:rPr lang="en-US" sz="2400" b="1" dirty="0"/>
              <a:t>Geospatial Information Systems </a:t>
            </a:r>
            <a:r>
              <a:rPr lang="en-US" sz="2400" dirty="0"/>
              <a:t>covered by our spatial algorithms. </a:t>
            </a:r>
          </a:p>
          <a:p>
            <a:r>
              <a:rPr lang="en-US" sz="2400" b="1" dirty="0"/>
              <a:t>DV-7 provenance</a:t>
            </a:r>
            <a:r>
              <a:rPr lang="en-US" sz="2400" dirty="0"/>
              <a:t>, is an example of an important feature that we are not covering. </a:t>
            </a:r>
          </a:p>
          <a:p>
            <a:r>
              <a:rPr lang="en-US" sz="2400" dirty="0"/>
              <a:t>The </a:t>
            </a:r>
            <a:r>
              <a:rPr lang="en-US" sz="2400" b="1" dirty="0"/>
              <a:t>data storage </a:t>
            </a:r>
            <a:r>
              <a:rPr lang="en-US" sz="2400" dirty="0"/>
              <a:t>and </a:t>
            </a:r>
            <a:r>
              <a:rPr lang="en-US" sz="2400" b="1" dirty="0"/>
              <a:t>access</a:t>
            </a:r>
            <a:r>
              <a:rPr lang="en-US" sz="2400" dirty="0"/>
              <a:t> </a:t>
            </a:r>
            <a:r>
              <a:rPr lang="en-US" sz="2400" b="1" dirty="0"/>
              <a:t>DV-3 and D-4 </a:t>
            </a:r>
            <a:r>
              <a:rPr lang="en-US" sz="2400" dirty="0"/>
              <a:t>is covered in our pilot data work. </a:t>
            </a:r>
          </a:p>
          <a:p>
            <a:r>
              <a:rPr lang="en-US" sz="2400" dirty="0"/>
              <a:t>The </a:t>
            </a:r>
            <a:r>
              <a:rPr lang="en-US" sz="2400" b="1" dirty="0"/>
              <a:t>Internet of Things DV-8 </a:t>
            </a:r>
            <a:r>
              <a:rPr lang="en-US" sz="2400" dirty="0"/>
              <a:t>is not a focus of our project although our recent streaming work relates to this and our addition of HPC to Apache Heron and Storm is an example of the value of HPC-ABDS to IoT.</a:t>
            </a:r>
            <a:br>
              <a:rPr lang="en-US" sz="2400" dirty="0"/>
            </a:br>
            <a:endParaRPr lang="en-US" sz="2400" dirty="0"/>
          </a:p>
        </p:txBody>
      </p:sp>
      <p:sp>
        <p:nvSpPr>
          <p:cNvPr id="2" name="Title 1"/>
          <p:cNvSpPr>
            <a:spLocks noGrp="1"/>
          </p:cNvSpPr>
          <p:nvPr>
            <p:ph type="title"/>
          </p:nvPr>
        </p:nvSpPr>
        <p:spPr>
          <a:xfrm>
            <a:off x="0" y="0"/>
            <a:ext cx="9126166" cy="609600"/>
          </a:xfrm>
        </p:spPr>
        <p:txBody>
          <a:bodyPr/>
          <a:lstStyle/>
          <a:p>
            <a:pPr algn="ctr"/>
            <a:r>
              <a:rPr lang="en-US" dirty="0"/>
              <a:t>Examples in Data View DV</a:t>
            </a:r>
          </a:p>
        </p:txBody>
      </p:sp>
    </p:spTree>
    <p:extLst>
      <p:ext uri="{BB962C8B-B14F-4D97-AF65-F5344CB8AC3E}">
        <p14:creationId xmlns:p14="http://schemas.microsoft.com/office/powerpoint/2010/main" val="2861823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89" y="-139499"/>
            <a:ext cx="9248775" cy="828675"/>
          </a:xfrm>
        </p:spPr>
        <p:txBody>
          <a:bodyPr/>
          <a:lstStyle/>
          <a:p>
            <a:pPr algn="ctr"/>
            <a:r>
              <a:rPr lang="en-US" sz="2800" dirty="0"/>
              <a:t>Data and Model in Big Data and Simulations II</a:t>
            </a:r>
          </a:p>
        </p:txBody>
      </p:sp>
      <p:sp>
        <p:nvSpPr>
          <p:cNvPr id="3" name="Content Placeholder 2"/>
          <p:cNvSpPr>
            <a:spLocks noGrp="1"/>
          </p:cNvSpPr>
          <p:nvPr>
            <p:ph idx="1"/>
          </p:nvPr>
        </p:nvSpPr>
        <p:spPr>
          <a:xfrm>
            <a:off x="10510" y="381000"/>
            <a:ext cx="9133490" cy="5562600"/>
          </a:xfrm>
          <a:noFill/>
        </p:spPr>
        <p:txBody>
          <a:bodyPr/>
          <a:lstStyle/>
          <a:p>
            <a:r>
              <a:rPr lang="en-US" sz="2200" b="1" dirty="0">
                <a:solidFill>
                  <a:srgbClr val="C00000"/>
                </a:solidFill>
              </a:rPr>
              <a:t>Simulations</a:t>
            </a:r>
            <a:r>
              <a:rPr lang="en-US" sz="2200" dirty="0">
                <a:solidFill>
                  <a:srgbClr val="C00000"/>
                </a:solidFill>
              </a:rPr>
              <a:t> </a:t>
            </a:r>
            <a:r>
              <a:rPr lang="en-US" sz="2200" dirty="0"/>
              <a:t>can also be considered as </a:t>
            </a:r>
            <a:r>
              <a:rPr lang="en-US" sz="2200" b="1" dirty="0">
                <a:solidFill>
                  <a:srgbClr val="C00000"/>
                </a:solidFill>
              </a:rPr>
              <a:t>Data</a:t>
            </a:r>
            <a:r>
              <a:rPr lang="en-US" sz="2200" dirty="0"/>
              <a:t> plus </a:t>
            </a:r>
            <a:r>
              <a:rPr lang="en-US" sz="2200" b="1" dirty="0">
                <a:solidFill>
                  <a:srgbClr val="C00000"/>
                </a:solidFill>
              </a:rPr>
              <a:t>Model</a:t>
            </a:r>
          </a:p>
          <a:p>
            <a:pPr lvl="1"/>
            <a:r>
              <a:rPr lang="en-US" sz="2200" b="1" dirty="0">
                <a:solidFill>
                  <a:srgbClr val="C00000"/>
                </a:solidFill>
              </a:rPr>
              <a:t>Model</a:t>
            </a:r>
            <a:r>
              <a:rPr lang="en-US" sz="2200" dirty="0"/>
              <a:t> can be formulation with particle dynamics or partial differential equations defined by parameters such as particle positions and discretized velocity, pressure, density values</a:t>
            </a:r>
          </a:p>
          <a:p>
            <a:pPr lvl="1"/>
            <a:r>
              <a:rPr lang="en-US" sz="2200" b="1" dirty="0">
                <a:solidFill>
                  <a:srgbClr val="C00000"/>
                </a:solidFill>
              </a:rPr>
              <a:t>Data</a:t>
            </a:r>
            <a:r>
              <a:rPr lang="en-US" sz="2200" dirty="0"/>
              <a:t> could be small when just boundary conditions </a:t>
            </a:r>
          </a:p>
          <a:p>
            <a:pPr lvl="1"/>
            <a:r>
              <a:rPr lang="en-US" sz="2200" b="1" dirty="0">
                <a:solidFill>
                  <a:srgbClr val="C00000"/>
                </a:solidFill>
              </a:rPr>
              <a:t>Data</a:t>
            </a:r>
            <a:r>
              <a:rPr lang="en-US" sz="2200" dirty="0"/>
              <a:t> large with data assimilation (weather forecasting) or when data visualizations are produced by simulation</a:t>
            </a:r>
          </a:p>
          <a:p>
            <a:r>
              <a:rPr lang="en-US" sz="2200" b="1" dirty="0">
                <a:solidFill>
                  <a:srgbClr val="C00000"/>
                </a:solidFill>
              </a:rPr>
              <a:t>Big Data  </a:t>
            </a:r>
            <a:r>
              <a:rPr lang="en-US" sz="2200" dirty="0"/>
              <a:t>implies Data is large but Model varies in size</a:t>
            </a:r>
          </a:p>
          <a:p>
            <a:pPr lvl="1"/>
            <a:r>
              <a:rPr lang="en-US" sz="2200" dirty="0"/>
              <a:t>e.g. </a:t>
            </a:r>
            <a:r>
              <a:rPr lang="en-US" sz="2200" b="1" dirty="0"/>
              <a:t>LDA</a:t>
            </a:r>
            <a:r>
              <a:rPr lang="en-US" sz="2200" dirty="0"/>
              <a:t> with many topics or </a:t>
            </a:r>
            <a:r>
              <a:rPr lang="en-US" sz="2200" b="1" dirty="0"/>
              <a:t>deep learning </a:t>
            </a:r>
            <a:r>
              <a:rPr lang="en-US" sz="2200" dirty="0"/>
              <a:t>has a large model</a:t>
            </a:r>
          </a:p>
          <a:p>
            <a:pPr lvl="1"/>
            <a:r>
              <a:rPr lang="en-US" sz="2200" b="1" dirty="0"/>
              <a:t>Clustering</a:t>
            </a:r>
            <a:r>
              <a:rPr lang="en-US" sz="2200" dirty="0"/>
              <a:t> or </a:t>
            </a:r>
            <a:r>
              <a:rPr lang="en-US" sz="2200" b="1" dirty="0"/>
              <a:t>Dimension reduction </a:t>
            </a:r>
            <a:r>
              <a:rPr lang="en-US" sz="2200" dirty="0"/>
              <a:t>can be quite small in model size</a:t>
            </a:r>
          </a:p>
          <a:p>
            <a:r>
              <a:rPr lang="en-US" sz="2200" b="1" dirty="0">
                <a:solidFill>
                  <a:srgbClr val="C00000"/>
                </a:solidFill>
              </a:rPr>
              <a:t>Data</a:t>
            </a:r>
            <a:r>
              <a:rPr lang="en-US" sz="2200" dirty="0"/>
              <a:t> often static between iterations (unless streaming); </a:t>
            </a:r>
            <a:r>
              <a:rPr lang="en-US" sz="2200" b="1" dirty="0">
                <a:solidFill>
                  <a:srgbClr val="C00000"/>
                </a:solidFill>
              </a:rPr>
              <a:t>Model parameters</a:t>
            </a:r>
            <a:r>
              <a:rPr lang="en-US" sz="2200" dirty="0"/>
              <a:t> vary between iterations</a:t>
            </a:r>
          </a:p>
          <a:p>
            <a:r>
              <a:rPr lang="en-US" sz="2200" b="1" dirty="0">
                <a:solidFill>
                  <a:srgbClr val="C00000"/>
                </a:solidFill>
              </a:rPr>
              <a:t>Data</a:t>
            </a:r>
            <a:r>
              <a:rPr lang="en-US" sz="2200" dirty="0"/>
              <a:t> and </a:t>
            </a:r>
            <a:r>
              <a:rPr lang="en-US" sz="2200" b="1" dirty="0">
                <a:solidFill>
                  <a:srgbClr val="C00000"/>
                </a:solidFill>
              </a:rPr>
              <a:t>Model Parameters </a:t>
            </a:r>
            <a:r>
              <a:rPr lang="en-US" sz="2200" dirty="0"/>
              <a:t>are often </a:t>
            </a:r>
            <a:r>
              <a:rPr lang="en-US" sz="2200" b="1" dirty="0"/>
              <a:t>confused </a:t>
            </a:r>
            <a:r>
              <a:rPr lang="en-US" sz="2200" dirty="0"/>
              <a:t>in papers as term data used to describe the parameters of models.</a:t>
            </a:r>
          </a:p>
        </p:txBody>
      </p:sp>
    </p:spTree>
    <p:extLst>
      <p:ext uri="{BB962C8B-B14F-4D97-AF65-F5344CB8AC3E}">
        <p14:creationId xmlns:p14="http://schemas.microsoft.com/office/powerpoint/2010/main" val="1136161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514350" indent="-514350">
              <a:spcBef>
                <a:spcPts val="200"/>
              </a:spcBef>
              <a:buFont typeface="+mj-lt"/>
              <a:buAutoNum type="romanLcPeriod"/>
            </a:pPr>
            <a:r>
              <a:rPr lang="en-US" b="1" dirty="0"/>
              <a:t>SQL </a:t>
            </a:r>
            <a:r>
              <a:rPr lang="en-US" b="1" dirty="0" err="1"/>
              <a:t>NewSQL</a:t>
            </a:r>
            <a:r>
              <a:rPr lang="en-US" b="1" dirty="0"/>
              <a:t> or NoSQL: </a:t>
            </a:r>
            <a:r>
              <a:rPr lang="en-US" dirty="0"/>
              <a:t>NoSQL includes Document, </a:t>
            </a:r>
            <a:br>
              <a:rPr lang="en-US" dirty="0"/>
            </a:br>
            <a:r>
              <a:rPr lang="en-US" dirty="0"/>
              <a:t>Column, Key-value, Graph, Triple store; </a:t>
            </a:r>
            <a:r>
              <a:rPr lang="en-US" dirty="0" err="1"/>
              <a:t>NewSQL</a:t>
            </a:r>
            <a:r>
              <a:rPr lang="en-US" dirty="0"/>
              <a:t> is SQL redone to exploit NoSQL performance</a:t>
            </a:r>
          </a:p>
          <a:p>
            <a:pPr marL="514350" indent="-514350">
              <a:spcBef>
                <a:spcPts val="200"/>
              </a:spcBef>
              <a:buFont typeface="+mj-lt"/>
              <a:buAutoNum type="romanLcPeriod"/>
            </a:pPr>
            <a:r>
              <a:rPr lang="en-US" dirty="0"/>
              <a:t>Other </a:t>
            </a:r>
            <a:r>
              <a:rPr lang="en-US" b="1" dirty="0"/>
              <a:t>Enterprise data systems: </a:t>
            </a:r>
            <a:r>
              <a:rPr lang="en-US" dirty="0"/>
              <a:t>10 examples from NIST integrate SQL/NoSQL</a:t>
            </a:r>
          </a:p>
          <a:p>
            <a:pPr marL="514350" indent="-514350">
              <a:spcBef>
                <a:spcPts val="200"/>
              </a:spcBef>
              <a:buFont typeface="+mj-lt"/>
              <a:buAutoNum type="romanLcPeriod"/>
            </a:pPr>
            <a:r>
              <a:rPr lang="en-US" b="1" dirty="0"/>
              <a:t>Set of Files or Objects: </a:t>
            </a:r>
            <a:r>
              <a:rPr lang="en-US" dirty="0"/>
              <a:t>as managed in </a:t>
            </a:r>
            <a:r>
              <a:rPr lang="en-US" dirty="0" err="1"/>
              <a:t>iRODS</a:t>
            </a:r>
            <a:r>
              <a:rPr lang="en-US" dirty="0"/>
              <a:t> and extremely common in scientific research</a:t>
            </a:r>
          </a:p>
          <a:p>
            <a:pPr marL="514350" indent="-514350">
              <a:spcBef>
                <a:spcPts val="200"/>
              </a:spcBef>
              <a:buFont typeface="+mj-lt"/>
              <a:buAutoNum type="romanLcPeriod"/>
            </a:pPr>
            <a:r>
              <a:rPr lang="en-US" b="1" dirty="0"/>
              <a:t>File systems, Object, Blob and Data-parallel </a:t>
            </a:r>
            <a:r>
              <a:rPr lang="en-US" dirty="0"/>
              <a:t>(HDFS) raw storage: Separated from computing or </a:t>
            </a:r>
            <a:r>
              <a:rPr lang="en-US" dirty="0" err="1"/>
              <a:t>colocated</a:t>
            </a:r>
            <a:r>
              <a:rPr lang="en-US" dirty="0"/>
              <a:t>? HDFS v </a:t>
            </a:r>
            <a:r>
              <a:rPr lang="en-US" dirty="0" err="1"/>
              <a:t>Lustre</a:t>
            </a:r>
            <a:r>
              <a:rPr lang="en-US" dirty="0"/>
              <a:t> v. </a:t>
            </a:r>
            <a:r>
              <a:rPr lang="en-US" dirty="0" err="1"/>
              <a:t>Openstack</a:t>
            </a:r>
            <a:r>
              <a:rPr lang="en-US" dirty="0"/>
              <a:t> Swift v. GPFS</a:t>
            </a:r>
          </a:p>
          <a:p>
            <a:pPr marL="514350" indent="-514350">
              <a:spcBef>
                <a:spcPts val="200"/>
              </a:spcBef>
              <a:buFont typeface="+mj-lt"/>
              <a:buAutoNum type="romanLcPeriod"/>
            </a:pPr>
            <a:r>
              <a:rPr lang="en-US" b="1" dirty="0"/>
              <a:t>Archive/Batched/Streaming: </a:t>
            </a:r>
            <a:r>
              <a:rPr lang="en-US" dirty="0"/>
              <a:t>Streaming is incremental update of datasets with new algorithms to achieve real-time response (G7); Before data gets to compute system, there is often an initial data gathering phase which is characterized by a block size and timing. Block size varies from month (Remote Sensing, Seismic) to day (genomic) to seconds or lower (Real time control, streaming)</a:t>
            </a:r>
          </a:p>
          <a:p>
            <a:pPr marL="914400" lvl="1" indent="-514350">
              <a:spcBef>
                <a:spcPts val="200"/>
              </a:spcBef>
              <a:buFont typeface="Arial" panose="020B0604020202020204" pitchFamily="34" charset="0"/>
              <a:buChar char="•"/>
            </a:pPr>
            <a:r>
              <a:rPr lang="en-US" dirty="0"/>
              <a:t>Streaming divided into categories overleaf</a:t>
            </a:r>
          </a:p>
        </p:txBody>
      </p:sp>
      <p:sp>
        <p:nvSpPr>
          <p:cNvPr id="2" name="Title 1"/>
          <p:cNvSpPr>
            <a:spLocks noGrp="1"/>
          </p:cNvSpPr>
          <p:nvPr>
            <p:ph type="title"/>
          </p:nvPr>
        </p:nvSpPr>
        <p:spPr>
          <a:xfrm>
            <a:off x="-29817" y="0"/>
            <a:ext cx="9126166" cy="762000"/>
          </a:xfrm>
        </p:spPr>
        <p:txBody>
          <a:bodyPr>
            <a:noAutofit/>
          </a:bodyPr>
          <a:lstStyle/>
          <a:p>
            <a:pPr algn="ctr"/>
            <a:r>
              <a:rPr lang="en-US" sz="3600" dirty="0">
                <a:solidFill>
                  <a:srgbClr val="C00000"/>
                </a:solidFill>
              </a:rPr>
              <a:t>Data Source and Style View I</a:t>
            </a:r>
            <a:endParaRPr lang="en-US" sz="3600" b="1" dirty="0">
              <a:solidFill>
                <a:srgbClr val="C00000"/>
              </a:solidFill>
            </a:endParaRPr>
          </a:p>
        </p:txBody>
      </p:sp>
    </p:spTree>
    <p:extLst>
      <p:ext uri="{BB962C8B-B14F-4D97-AF65-F5344CB8AC3E}">
        <p14:creationId xmlns:p14="http://schemas.microsoft.com/office/powerpoint/2010/main" val="36998213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067800" cy="5173212"/>
          </a:xfrm>
        </p:spPr>
        <p:txBody>
          <a:bodyPr>
            <a:noAutofit/>
          </a:bodyPr>
          <a:lstStyle/>
          <a:p>
            <a:pPr marL="285750">
              <a:buFont typeface="Arial" panose="020B0604020202020204" pitchFamily="34" charset="0"/>
              <a:buChar char="•"/>
            </a:pPr>
            <a:r>
              <a:rPr lang="en-US" sz="1800" b="1" dirty="0"/>
              <a:t>Streaming divided into 5 categories depending on event size and synchronization  and integration</a:t>
            </a:r>
          </a:p>
          <a:p>
            <a:pPr marL="685800" lvl="1">
              <a:buFont typeface="Arial" panose="020B0604020202020204" pitchFamily="34" charset="0"/>
              <a:buChar char="•"/>
            </a:pPr>
            <a:r>
              <a:rPr lang="en-US" sz="1600" dirty="0"/>
              <a:t>Set of independent events where precise time sequencing unimportant.</a:t>
            </a:r>
          </a:p>
          <a:p>
            <a:pPr marL="685800" lvl="1">
              <a:buFont typeface="Arial" panose="020B0604020202020204" pitchFamily="34" charset="0"/>
              <a:buChar char="•"/>
            </a:pPr>
            <a:r>
              <a:rPr lang="en-US" sz="1600" dirty="0"/>
              <a:t>Time series of connected small events where time ordering important.</a:t>
            </a:r>
          </a:p>
          <a:p>
            <a:pPr marL="685800" lvl="1">
              <a:buFont typeface="Arial" panose="020B0604020202020204" pitchFamily="34" charset="0"/>
              <a:buChar char="•"/>
            </a:pPr>
            <a:r>
              <a:rPr lang="en-US" sz="1600" dirty="0"/>
              <a:t>Set of independent large events where each event needs parallel processing with time sequencing not critical </a:t>
            </a:r>
          </a:p>
          <a:p>
            <a:pPr marL="685800" lvl="1">
              <a:buFont typeface="Arial" panose="020B0604020202020204" pitchFamily="34" charset="0"/>
              <a:buChar char="•"/>
            </a:pPr>
            <a:r>
              <a:rPr lang="en-US" sz="1600" dirty="0"/>
              <a:t>Set of connected large events where each event needs parallel processing with time sequencing critical. </a:t>
            </a:r>
          </a:p>
          <a:p>
            <a:pPr marL="685800" lvl="1">
              <a:buFont typeface="Arial" panose="020B0604020202020204" pitchFamily="34" charset="0"/>
              <a:buChar char="•"/>
            </a:pPr>
            <a:r>
              <a:rPr lang="en-US" sz="1600" dirty="0"/>
              <a:t>Stream of connected small or large events to be integrated in a complex way.</a:t>
            </a:r>
            <a:endParaRPr lang="en-US" b="1" dirty="0"/>
          </a:p>
          <a:p>
            <a:pPr marL="514350" indent="-514350">
              <a:spcBef>
                <a:spcPts val="200"/>
              </a:spcBef>
              <a:buFont typeface="+mj-lt"/>
              <a:buAutoNum type="romanLcPeriod" startAt="6"/>
            </a:pPr>
            <a:r>
              <a:rPr lang="en-US" sz="1800" b="1" dirty="0"/>
              <a:t>Shared/Dedicated/Transient/Permanent: </a:t>
            </a:r>
            <a:r>
              <a:rPr lang="en-US" sz="1800" dirty="0"/>
              <a:t>qualitative property of data; Other characteristics are needed for permanent auxiliary/comparison datasets and these could be interdisciplinary, implying nontrivial data movement/replication</a:t>
            </a:r>
          </a:p>
          <a:p>
            <a:pPr marL="514350" indent="-514350">
              <a:spcBef>
                <a:spcPts val="200"/>
              </a:spcBef>
              <a:buFont typeface="+mj-lt"/>
              <a:buAutoNum type="romanLcPeriod" startAt="6"/>
            </a:pPr>
            <a:r>
              <a:rPr lang="en-US" sz="1800" b="1" dirty="0"/>
              <a:t>Metadata/Provenance: </a:t>
            </a:r>
            <a:r>
              <a:rPr lang="en-US" sz="1800" dirty="0"/>
              <a:t>Clear qualitative property but not for kernels as important aspect of data collection process</a:t>
            </a:r>
          </a:p>
          <a:p>
            <a:pPr marL="514350" indent="-514350">
              <a:spcBef>
                <a:spcPts val="200"/>
              </a:spcBef>
              <a:buFont typeface="+mj-lt"/>
              <a:buAutoNum type="romanLcPeriod" startAt="6"/>
            </a:pPr>
            <a:r>
              <a:rPr lang="en-US" sz="1800" b="1" dirty="0"/>
              <a:t>Internet of Things: </a:t>
            </a:r>
            <a:r>
              <a:rPr lang="en-US" sz="1800" dirty="0"/>
              <a:t>24 to 50 Billion devices on Internet by 2020</a:t>
            </a:r>
          </a:p>
          <a:p>
            <a:pPr marL="514350" indent="-514350">
              <a:spcBef>
                <a:spcPts val="200"/>
              </a:spcBef>
              <a:buFont typeface="+mj-lt"/>
              <a:buAutoNum type="romanLcPeriod" startAt="6"/>
            </a:pPr>
            <a:r>
              <a:rPr lang="en-US" sz="1800" b="1" dirty="0"/>
              <a:t>HPC simulations: </a:t>
            </a:r>
            <a:r>
              <a:rPr lang="en-US" sz="1800" dirty="0"/>
              <a:t>generate major (visualization) output that often needs to be mined </a:t>
            </a:r>
          </a:p>
          <a:p>
            <a:pPr marL="514350" indent="-514350">
              <a:spcBef>
                <a:spcPts val="200"/>
              </a:spcBef>
              <a:buFont typeface="+mj-lt"/>
              <a:buAutoNum type="romanLcPeriod" startAt="6"/>
            </a:pPr>
            <a:r>
              <a:rPr lang="en-US" sz="1800" dirty="0"/>
              <a:t>Using </a:t>
            </a:r>
            <a:r>
              <a:rPr lang="en-US" sz="1800" b="1" dirty="0"/>
              <a:t>GIS:</a:t>
            </a:r>
            <a:r>
              <a:rPr lang="en-US" sz="1800" dirty="0"/>
              <a:t> Geographical Information Systems provide attractive access to geospatial data</a:t>
            </a:r>
            <a:br>
              <a:rPr lang="en-US" dirty="0"/>
            </a:br>
            <a:endParaRPr lang="en-US" dirty="0"/>
          </a:p>
        </p:txBody>
      </p:sp>
      <p:sp>
        <p:nvSpPr>
          <p:cNvPr id="2" name="Title 1"/>
          <p:cNvSpPr>
            <a:spLocks noGrp="1"/>
          </p:cNvSpPr>
          <p:nvPr>
            <p:ph type="title"/>
          </p:nvPr>
        </p:nvSpPr>
        <p:spPr/>
        <p:txBody>
          <a:bodyPr>
            <a:noAutofit/>
          </a:bodyPr>
          <a:lstStyle/>
          <a:p>
            <a:pPr algn="ctr"/>
            <a:r>
              <a:rPr lang="en-US" sz="3600" dirty="0">
                <a:solidFill>
                  <a:srgbClr val="C00000"/>
                </a:solidFill>
              </a:rPr>
              <a:t>Data Source and Style View II </a:t>
            </a:r>
          </a:p>
        </p:txBody>
      </p:sp>
    </p:spTree>
    <p:extLst>
      <p:ext uri="{BB962C8B-B14F-4D97-AF65-F5344CB8AC3E}">
        <p14:creationId xmlns:p14="http://schemas.microsoft.com/office/powerpoint/2010/main" val="39345736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94414" y="838200"/>
            <a:ext cx="8528624" cy="2852737"/>
          </a:xfrm>
        </p:spPr>
        <p:txBody>
          <a:bodyPr/>
          <a:lstStyle/>
          <a:p>
            <a:r>
              <a:rPr lang="en-US" sz="4800" dirty="0"/>
              <a:t>Examples of HPC Analytics</a:t>
            </a:r>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37661553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60167" y="0"/>
            <a:ext cx="8382000" cy="611642"/>
          </a:xfrm>
        </p:spPr>
        <p:txBody>
          <a:bodyPr/>
          <a:lstStyle/>
          <a:p>
            <a:pPr algn="ctr"/>
            <a:r>
              <a:rPr lang="en-US" dirty="0"/>
              <a:t>Clustering and Visualization</a:t>
            </a:r>
          </a:p>
        </p:txBody>
      </p:sp>
      <p:sp>
        <p:nvSpPr>
          <p:cNvPr id="7" name="Content Placeholder 6"/>
          <p:cNvSpPr>
            <a:spLocks noGrp="1"/>
          </p:cNvSpPr>
          <p:nvPr>
            <p:ph idx="1"/>
          </p:nvPr>
        </p:nvSpPr>
        <p:spPr>
          <a:xfrm>
            <a:off x="0" y="533400"/>
            <a:ext cx="9063440" cy="5334000"/>
          </a:xfrm>
        </p:spPr>
        <p:txBody>
          <a:bodyPr/>
          <a:lstStyle/>
          <a:p>
            <a:r>
              <a:rPr lang="en-US" b="1" dirty="0"/>
              <a:t>The SPIDAL Library </a:t>
            </a:r>
            <a:r>
              <a:rPr lang="en-US" dirty="0"/>
              <a:t>includes several clustering algorithms with sophisticated features</a:t>
            </a:r>
          </a:p>
          <a:p>
            <a:pPr lvl="1"/>
            <a:r>
              <a:rPr lang="en-US" dirty="0"/>
              <a:t>Deterministic Annealing</a:t>
            </a:r>
          </a:p>
          <a:p>
            <a:pPr lvl="1"/>
            <a:r>
              <a:rPr lang="en-US" dirty="0"/>
              <a:t>Radius cutoff in cluster membership</a:t>
            </a:r>
          </a:p>
          <a:p>
            <a:pPr lvl="1"/>
            <a:r>
              <a:rPr lang="en-US" dirty="0" err="1"/>
              <a:t>Elkans</a:t>
            </a:r>
            <a:r>
              <a:rPr lang="en-US" dirty="0"/>
              <a:t> algorithm using triangle inequality</a:t>
            </a:r>
          </a:p>
          <a:p>
            <a:r>
              <a:rPr lang="en-US" dirty="0"/>
              <a:t>They also cover two important cases</a:t>
            </a:r>
          </a:p>
          <a:p>
            <a:pPr lvl="1"/>
            <a:r>
              <a:rPr lang="en-US" dirty="0"/>
              <a:t>Points are </a:t>
            </a:r>
            <a:r>
              <a:rPr lang="en-US" b="1" dirty="0"/>
              <a:t>vectors </a:t>
            </a:r>
            <a:r>
              <a:rPr lang="en-US" dirty="0"/>
              <a:t>– algorithm O(N) for N points</a:t>
            </a:r>
          </a:p>
          <a:p>
            <a:pPr lvl="1"/>
            <a:r>
              <a:rPr lang="en-US" dirty="0"/>
              <a:t>Points </a:t>
            </a:r>
            <a:r>
              <a:rPr lang="en-US" b="1" dirty="0"/>
              <a:t>not vectors </a:t>
            </a:r>
            <a:r>
              <a:rPr lang="en-US" dirty="0"/>
              <a:t>– all we know is distance </a:t>
            </a:r>
            <a:r>
              <a:rPr lang="en-US" b="1" dirty="0">
                <a:solidFill>
                  <a:srgbClr val="FF0000"/>
                </a:solidFill>
                <a:sym typeface="Symbol"/>
              </a:rPr>
              <a:t></a:t>
            </a:r>
            <a:r>
              <a:rPr lang="en-US" b="1" dirty="0">
                <a:solidFill>
                  <a:srgbClr val="FF0000"/>
                </a:solidFill>
              </a:rPr>
              <a:t>(</a:t>
            </a:r>
            <a:r>
              <a:rPr lang="en-US" b="1" i="1" dirty="0" err="1">
                <a:solidFill>
                  <a:srgbClr val="FF0000"/>
                </a:solidFill>
              </a:rPr>
              <a:t>i</a:t>
            </a:r>
            <a:r>
              <a:rPr lang="en-US" b="1" dirty="0">
                <a:solidFill>
                  <a:srgbClr val="FF0000"/>
                </a:solidFill>
              </a:rPr>
              <a:t>, </a:t>
            </a:r>
            <a:r>
              <a:rPr lang="en-US" b="1" i="1" dirty="0">
                <a:solidFill>
                  <a:srgbClr val="FF0000"/>
                </a:solidFill>
              </a:rPr>
              <a:t>j</a:t>
            </a:r>
            <a:r>
              <a:rPr lang="en-US" b="1" dirty="0">
                <a:solidFill>
                  <a:srgbClr val="FF0000"/>
                </a:solidFill>
              </a:rPr>
              <a:t>) </a:t>
            </a:r>
            <a:r>
              <a:rPr lang="en-US" dirty="0"/>
              <a:t>between each pair of points </a:t>
            </a:r>
            <a:r>
              <a:rPr lang="en-US" i="1" dirty="0" err="1"/>
              <a:t>i</a:t>
            </a:r>
            <a:r>
              <a:rPr lang="en-US" dirty="0"/>
              <a:t> and </a:t>
            </a:r>
            <a:r>
              <a:rPr lang="en-US" i="1" dirty="0"/>
              <a:t>j</a:t>
            </a:r>
            <a:r>
              <a:rPr lang="en-US" dirty="0"/>
              <a:t>. algorithm O(N</a:t>
            </a:r>
            <a:r>
              <a:rPr lang="en-US" baseline="30000" dirty="0"/>
              <a:t>2</a:t>
            </a:r>
            <a:r>
              <a:rPr lang="en-US" dirty="0"/>
              <a:t>) for N points</a:t>
            </a:r>
          </a:p>
          <a:p>
            <a:r>
              <a:rPr lang="en-US" dirty="0"/>
              <a:t>We find </a:t>
            </a:r>
            <a:r>
              <a:rPr lang="en-US" b="1" dirty="0"/>
              <a:t>visualization</a:t>
            </a:r>
            <a:r>
              <a:rPr lang="en-US" dirty="0"/>
              <a:t> important to judge quality of clustering</a:t>
            </a:r>
          </a:p>
          <a:p>
            <a:r>
              <a:rPr lang="en-US" dirty="0"/>
              <a:t>As data typically not 2D or 3D, we use </a:t>
            </a:r>
            <a:r>
              <a:rPr lang="en-US" b="1" dirty="0"/>
              <a:t>dimension reduction </a:t>
            </a:r>
            <a:r>
              <a:rPr lang="en-US" dirty="0"/>
              <a:t>to project data so we can then view it</a:t>
            </a:r>
          </a:p>
          <a:p>
            <a:r>
              <a:rPr lang="en-US" dirty="0"/>
              <a:t>Have a browser viewer</a:t>
            </a:r>
            <a:r>
              <a:rPr lang="en-US" b="1" dirty="0"/>
              <a:t> </a:t>
            </a:r>
            <a:r>
              <a:rPr lang="en-US" b="1" dirty="0" err="1"/>
              <a:t>WebPlotViz</a:t>
            </a:r>
            <a:r>
              <a:rPr lang="en-US" b="1" dirty="0"/>
              <a:t> </a:t>
            </a:r>
            <a:r>
              <a:rPr lang="en-US" dirty="0"/>
              <a:t>that replaces an older Windows system</a:t>
            </a:r>
          </a:p>
          <a:p>
            <a:r>
              <a:rPr lang="en-US" dirty="0"/>
              <a:t>Clustering and Dimension Reduction are modest HPC applications</a:t>
            </a:r>
          </a:p>
          <a:p>
            <a:r>
              <a:rPr lang="en-US" dirty="0"/>
              <a:t>Calculating distance </a:t>
            </a:r>
            <a:r>
              <a:rPr lang="en-US" b="1" dirty="0">
                <a:solidFill>
                  <a:srgbClr val="FF0000"/>
                </a:solidFill>
                <a:sym typeface="Symbol"/>
              </a:rPr>
              <a:t></a:t>
            </a:r>
            <a:r>
              <a:rPr lang="en-US" b="1" dirty="0">
                <a:solidFill>
                  <a:srgbClr val="FF0000"/>
                </a:solidFill>
              </a:rPr>
              <a:t>(</a:t>
            </a:r>
            <a:r>
              <a:rPr lang="en-US" b="1" i="1" dirty="0" err="1">
                <a:solidFill>
                  <a:srgbClr val="FF0000"/>
                </a:solidFill>
              </a:rPr>
              <a:t>i</a:t>
            </a:r>
            <a:r>
              <a:rPr lang="en-US" b="1" dirty="0">
                <a:solidFill>
                  <a:srgbClr val="FF0000"/>
                </a:solidFill>
              </a:rPr>
              <a:t>, </a:t>
            </a:r>
            <a:r>
              <a:rPr lang="en-US" b="1" i="1" dirty="0">
                <a:solidFill>
                  <a:srgbClr val="FF0000"/>
                </a:solidFill>
              </a:rPr>
              <a:t>j</a:t>
            </a:r>
            <a:r>
              <a:rPr lang="en-US" b="1" dirty="0">
                <a:solidFill>
                  <a:srgbClr val="FF0000"/>
                </a:solidFill>
              </a:rPr>
              <a:t>) </a:t>
            </a:r>
            <a:r>
              <a:rPr lang="en-US" dirty="0"/>
              <a:t>is similar compute load but pleasingly parallel</a:t>
            </a:r>
          </a:p>
          <a:p>
            <a:pPr lvl="1"/>
            <a:endParaRPr lang="en-US" dirty="0"/>
          </a:p>
          <a:p>
            <a:pPr lvl="1"/>
            <a:endParaRPr lang="en-US" dirty="0"/>
          </a:p>
        </p:txBody>
      </p:sp>
      <p:sp>
        <p:nvSpPr>
          <p:cNvPr id="2" name="TextBox 1"/>
          <p:cNvSpPr txBox="1"/>
          <p:nvPr/>
        </p:nvSpPr>
        <p:spPr>
          <a:xfrm>
            <a:off x="382344" y="6149818"/>
            <a:ext cx="8744702" cy="461665"/>
          </a:xfrm>
          <a:prstGeom prst="rect">
            <a:avLst/>
          </a:prstGeom>
          <a:solidFill>
            <a:schemeClr val="bg1"/>
          </a:solidFill>
        </p:spPr>
        <p:txBody>
          <a:bodyPr wrap="none" rtlCol="0">
            <a:spAutoFit/>
          </a:bodyPr>
          <a:lstStyle/>
          <a:p>
            <a:r>
              <a:rPr lang="en-US" b="1" i="0" dirty="0">
                <a:solidFill>
                  <a:srgbClr val="C00000"/>
                </a:solidFill>
              </a:rPr>
              <a:t>All examples require HPC but largest size used ~600 cores</a:t>
            </a:r>
          </a:p>
        </p:txBody>
      </p:sp>
    </p:spTree>
    <p:extLst>
      <p:ext uri="{BB962C8B-B14F-4D97-AF65-F5344CB8AC3E}">
        <p14:creationId xmlns:p14="http://schemas.microsoft.com/office/powerpoint/2010/main" val="32120314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126" y="873981"/>
            <a:ext cx="9067800" cy="4759326"/>
          </a:xfrm>
        </p:spPr>
        <p:txBody>
          <a:bodyPr/>
          <a:lstStyle/>
          <a:p>
            <a:r>
              <a:rPr lang="en-US" dirty="0"/>
              <a:t>Input data</a:t>
            </a:r>
          </a:p>
          <a:p>
            <a:pPr lvl="1"/>
            <a:r>
              <a:rPr lang="en-US" dirty="0"/>
              <a:t>~7 million gene sequences in FASTA format.</a:t>
            </a:r>
          </a:p>
          <a:p>
            <a:r>
              <a:rPr lang="en-US" dirty="0"/>
              <a:t>Pre-processing</a:t>
            </a:r>
          </a:p>
          <a:p>
            <a:pPr lvl="1"/>
            <a:r>
              <a:rPr lang="en-US" dirty="0"/>
              <a:t>Input data filtered to locate unique sequences that appear multiple occasions in the input data, resulting in 170K gene sequences. </a:t>
            </a:r>
          </a:p>
          <a:p>
            <a:pPr lvl="1"/>
            <a:r>
              <a:rPr lang="en-US" dirty="0"/>
              <a:t>Smith–Waterman algorithm is applied to generate distance matrix for 170K gene sequences.</a:t>
            </a:r>
          </a:p>
          <a:p>
            <a:r>
              <a:rPr lang="en-US" dirty="0"/>
              <a:t>Clustering data with DAPWC</a:t>
            </a:r>
          </a:p>
          <a:p>
            <a:pPr lvl="1"/>
            <a:r>
              <a:rPr lang="en-US" dirty="0"/>
              <a:t>Run DAPWC iteratively to produce clean clustering for the data. Initial step of DAPWC is done with 8 clusters. Resulting clusters are visualized and further clustered using DAPWC with appropriate number of clusters that are determined through visualizing in </a:t>
            </a:r>
            <a:r>
              <a:rPr lang="en-US" dirty="0" err="1"/>
              <a:t>WebPlotViz</a:t>
            </a:r>
            <a:r>
              <a:rPr lang="en-US" dirty="0"/>
              <a:t>. </a:t>
            </a:r>
          </a:p>
          <a:p>
            <a:pPr lvl="1"/>
            <a:r>
              <a:rPr lang="en-US" dirty="0"/>
              <a:t>Resulting clusters are gathered and merged to produce the final clustering result. </a:t>
            </a:r>
          </a:p>
          <a:p>
            <a:pPr lvl="1"/>
            <a:endParaRPr lang="en-US" dirty="0"/>
          </a:p>
        </p:txBody>
      </p:sp>
      <p:sp>
        <p:nvSpPr>
          <p:cNvPr id="3" name="Title 2"/>
          <p:cNvSpPr>
            <a:spLocks noGrp="1"/>
          </p:cNvSpPr>
          <p:nvPr>
            <p:ph type="title"/>
          </p:nvPr>
        </p:nvSpPr>
        <p:spPr/>
        <p:txBody>
          <a:bodyPr/>
          <a:lstStyle/>
          <a:p>
            <a:r>
              <a:rPr lang="en-US" dirty="0"/>
              <a:t>Fungal Sequences</a:t>
            </a:r>
          </a:p>
        </p:txBody>
      </p:sp>
    </p:spTree>
    <p:extLst>
      <p:ext uri="{BB962C8B-B14F-4D97-AF65-F5344CB8AC3E}">
        <p14:creationId xmlns:p14="http://schemas.microsoft.com/office/powerpoint/2010/main" val="12319053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564" y="0"/>
            <a:ext cx="8151436"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382" y="0"/>
            <a:ext cx="7542000" cy="6858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548" y="40640"/>
            <a:ext cx="8925834" cy="68580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382" y="0"/>
            <a:ext cx="7920000" cy="6858000"/>
          </a:xfrm>
          <a:prstGeom prst="rect">
            <a:avLst/>
          </a:prstGeom>
        </p:spPr>
      </p:pic>
      <p:sp>
        <p:nvSpPr>
          <p:cNvPr id="11" name="TextBox 10"/>
          <p:cNvSpPr txBox="1"/>
          <p:nvPr/>
        </p:nvSpPr>
        <p:spPr>
          <a:xfrm flipH="1">
            <a:off x="39173" y="0"/>
            <a:ext cx="2133600" cy="830997"/>
          </a:xfrm>
          <a:prstGeom prst="rect">
            <a:avLst/>
          </a:prstGeom>
          <a:solidFill>
            <a:schemeClr val="bg1"/>
          </a:solidFill>
        </p:spPr>
        <p:txBody>
          <a:bodyPr wrap="square" rtlCol="0">
            <a:spAutoFit/>
          </a:bodyPr>
          <a:lstStyle/>
          <a:p>
            <a:r>
              <a:rPr lang="en-US" dirty="0"/>
              <a:t>170K Fungi sequences</a:t>
            </a:r>
          </a:p>
        </p:txBody>
      </p:sp>
    </p:spTree>
    <p:extLst>
      <p:ext uri="{BB962C8B-B14F-4D97-AF65-F5344CB8AC3E}">
        <p14:creationId xmlns:p14="http://schemas.microsoft.com/office/powerpoint/2010/main" val="306596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2D Vector Clustering with cutoff at 3 </a:t>
            </a:r>
            <a:r>
              <a:rPr lang="el-GR" dirty="0">
                <a:latin typeface="Century Gothic" panose="020B0502020202020204" pitchFamily="34" charset="0"/>
              </a:rPr>
              <a:t>σ</a:t>
            </a:r>
            <a:endParaRPr lang="en-US" dirty="0"/>
          </a:p>
        </p:txBody>
      </p:sp>
      <p:sp>
        <p:nvSpPr>
          <p:cNvPr id="20" name="TextBox 19"/>
          <p:cNvSpPr txBox="1"/>
          <p:nvPr/>
        </p:nvSpPr>
        <p:spPr>
          <a:xfrm>
            <a:off x="0" y="1248593"/>
            <a:ext cx="9191072" cy="646331"/>
          </a:xfrm>
          <a:prstGeom prst="rect">
            <a:avLst/>
          </a:prstGeom>
          <a:solidFill>
            <a:schemeClr val="tx1"/>
          </a:solidFill>
        </p:spPr>
        <p:txBody>
          <a:bodyPr wrap="square" rtlCol="0">
            <a:spAutoFit/>
          </a:bodyPr>
          <a:lstStyle/>
          <a:p>
            <a:r>
              <a:rPr lang="en-US" sz="1800" i="0" dirty="0">
                <a:solidFill>
                  <a:schemeClr val="bg1"/>
                </a:solidFill>
              </a:rPr>
              <a:t>LCMS Mass Spectrometer Peak Clustering. Charge 2 Sample with 10.9 million points and 420,000 clusters visualized in </a:t>
            </a:r>
            <a:r>
              <a:rPr lang="en-US" sz="1800" i="0" dirty="0" err="1">
                <a:solidFill>
                  <a:schemeClr val="bg1"/>
                </a:solidFill>
              </a:rPr>
              <a:t>WebPlotViz</a:t>
            </a:r>
            <a:endParaRPr lang="en-US" sz="1800" i="0" dirty="0">
              <a:solidFill>
                <a:schemeClr val="bg1"/>
              </a:solidFill>
            </a:endParaRPr>
          </a:p>
        </p:txBody>
      </p:sp>
      <p:pic>
        <p:nvPicPr>
          <p:cNvPr id="22" name="Picture 21"/>
          <p:cNvPicPr>
            <a:picLocks noChangeAspect="1"/>
          </p:cNvPicPr>
          <p:nvPr/>
        </p:nvPicPr>
        <p:blipFill rotWithShape="1">
          <a:blip r:embed="rId2">
            <a:extLst>
              <a:ext uri="{28A0092B-C50C-407E-A947-70E740481C1C}">
                <a14:useLocalDpi xmlns:a14="http://schemas.microsoft.com/office/drawing/2010/main" val="0"/>
              </a:ext>
            </a:extLst>
          </a:blip>
          <a:srcRect l="35833" r="26667"/>
          <a:stretch/>
        </p:blipFill>
        <p:spPr>
          <a:xfrm>
            <a:off x="0" y="1911088"/>
            <a:ext cx="9135702" cy="4978294"/>
          </a:xfrm>
          <a:prstGeom prst="rect">
            <a:avLst/>
          </a:prstGeom>
        </p:spPr>
      </p:pic>
      <p:sp>
        <p:nvSpPr>
          <p:cNvPr id="23" name="TextBox 22"/>
          <p:cNvSpPr txBox="1"/>
          <p:nvPr/>
        </p:nvSpPr>
        <p:spPr>
          <a:xfrm>
            <a:off x="196158" y="631429"/>
            <a:ext cx="8752113" cy="461665"/>
          </a:xfrm>
          <a:prstGeom prst="rect">
            <a:avLst/>
          </a:prstGeom>
          <a:noFill/>
        </p:spPr>
        <p:txBody>
          <a:bodyPr wrap="square" rtlCol="0">
            <a:spAutoFit/>
          </a:bodyPr>
          <a:lstStyle/>
          <a:p>
            <a:r>
              <a:rPr lang="en-US" dirty="0"/>
              <a:t>Orange Star – outside all clusters; yellow circle cluster centers</a:t>
            </a:r>
          </a:p>
        </p:txBody>
      </p:sp>
      <p:grpSp>
        <p:nvGrpSpPr>
          <p:cNvPr id="8" name="Group 7"/>
          <p:cNvGrpSpPr/>
          <p:nvPr/>
        </p:nvGrpSpPr>
        <p:grpSpPr>
          <a:xfrm>
            <a:off x="-61638" y="1885688"/>
            <a:ext cx="9144000" cy="4972312"/>
            <a:chOff x="16596" y="1885688"/>
            <a:chExt cx="9144000" cy="4972312"/>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96" y="3118152"/>
              <a:ext cx="9144000" cy="3739848"/>
            </a:xfrm>
            <a:prstGeom prst="rect">
              <a:avLst/>
            </a:prstGeom>
          </p:spPr>
        </p:pic>
        <p:sp>
          <p:nvSpPr>
            <p:cNvPr id="7" name="Rectangle 6"/>
            <p:cNvSpPr/>
            <p:nvPr/>
          </p:nvSpPr>
          <p:spPr bwMode="auto">
            <a:xfrm>
              <a:off x="16596" y="1885688"/>
              <a:ext cx="9135702" cy="1232464"/>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grpSp>
    </p:spTree>
    <p:extLst>
      <p:ext uri="{BB962C8B-B14F-4D97-AF65-F5344CB8AC3E}">
        <p14:creationId xmlns:p14="http://schemas.microsoft.com/office/powerpoint/2010/main" val="97612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41" y="55989"/>
            <a:ext cx="9126166" cy="717082"/>
          </a:xfrm>
        </p:spPr>
        <p:txBody>
          <a:bodyPr>
            <a:noAutofit/>
          </a:bodyPr>
          <a:lstStyle/>
          <a:p>
            <a:r>
              <a:rPr lang="en-US" sz="2800" dirty="0"/>
              <a:t>Relative Changes in Stock Values using one day values</a:t>
            </a:r>
          </a:p>
        </p:txBody>
      </p:sp>
      <p:pic>
        <p:nvPicPr>
          <p:cNvPr id="5" name="Picture 4"/>
          <p:cNvPicPr>
            <a:picLocks noChangeAspect="1"/>
          </p:cNvPicPr>
          <p:nvPr/>
        </p:nvPicPr>
        <p:blipFill rotWithShape="1">
          <a:blip r:embed="rId2"/>
          <a:srcRect l="10001" r="22166"/>
          <a:stretch/>
        </p:blipFill>
        <p:spPr>
          <a:xfrm>
            <a:off x="0" y="859360"/>
            <a:ext cx="9144000" cy="6036740"/>
          </a:xfrm>
          <a:prstGeom prst="rect">
            <a:avLst/>
          </a:prstGeom>
        </p:spPr>
      </p:pic>
      <p:sp>
        <p:nvSpPr>
          <p:cNvPr id="6" name="TextBox 5"/>
          <p:cNvSpPr txBox="1"/>
          <p:nvPr/>
        </p:nvSpPr>
        <p:spPr>
          <a:xfrm>
            <a:off x="7665190" y="1620685"/>
            <a:ext cx="857927" cy="300082"/>
          </a:xfrm>
          <a:prstGeom prst="rect">
            <a:avLst/>
          </a:prstGeom>
          <a:noFill/>
        </p:spPr>
        <p:txBody>
          <a:bodyPr wrap="none" rtlCol="0">
            <a:spAutoFit/>
          </a:bodyPr>
          <a:lstStyle/>
          <a:p>
            <a:r>
              <a:rPr lang="en-US" sz="1350" b="1" dirty="0">
                <a:solidFill>
                  <a:srgbClr val="FF99FF"/>
                </a:solidFill>
              </a:rPr>
              <a:t>Mid Cap</a:t>
            </a:r>
          </a:p>
        </p:txBody>
      </p:sp>
      <p:sp>
        <p:nvSpPr>
          <p:cNvPr id="7" name="Oval 6"/>
          <p:cNvSpPr>
            <a:spLocks noChangeAspect="1"/>
          </p:cNvSpPr>
          <p:nvPr/>
        </p:nvSpPr>
        <p:spPr bwMode="auto">
          <a:xfrm>
            <a:off x="7988287" y="1932198"/>
            <a:ext cx="182880" cy="182880"/>
          </a:xfrm>
          <a:prstGeom prst="ellipse">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8" name="TextBox 7"/>
          <p:cNvSpPr txBox="1"/>
          <p:nvPr/>
        </p:nvSpPr>
        <p:spPr>
          <a:xfrm>
            <a:off x="6010807" y="3535688"/>
            <a:ext cx="771365" cy="300082"/>
          </a:xfrm>
          <a:prstGeom prst="rect">
            <a:avLst/>
          </a:prstGeom>
          <a:noFill/>
        </p:spPr>
        <p:txBody>
          <a:bodyPr wrap="none" rtlCol="0">
            <a:spAutoFit/>
          </a:bodyPr>
          <a:lstStyle/>
          <a:p>
            <a:r>
              <a:rPr lang="en-US" sz="1350" b="1" dirty="0">
                <a:solidFill>
                  <a:srgbClr val="FFFF00"/>
                </a:solidFill>
              </a:rPr>
              <a:t>Energy</a:t>
            </a:r>
          </a:p>
        </p:txBody>
      </p:sp>
      <p:sp>
        <p:nvSpPr>
          <p:cNvPr id="9" name="Oval 8"/>
          <p:cNvSpPr>
            <a:spLocks noChangeAspect="1"/>
          </p:cNvSpPr>
          <p:nvPr/>
        </p:nvSpPr>
        <p:spPr bwMode="auto">
          <a:xfrm>
            <a:off x="6614160" y="3854870"/>
            <a:ext cx="182880" cy="182880"/>
          </a:xfrm>
          <a:prstGeom prst="ellipse">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10" name="Oval 9"/>
          <p:cNvSpPr>
            <a:spLocks noChangeAspect="1"/>
          </p:cNvSpPr>
          <p:nvPr/>
        </p:nvSpPr>
        <p:spPr bwMode="auto">
          <a:xfrm>
            <a:off x="6156273" y="2137228"/>
            <a:ext cx="182880" cy="182880"/>
          </a:xfrm>
          <a:prstGeom prst="ellipse">
            <a:avLst/>
          </a:prstGeom>
          <a:solidFill>
            <a:srgbClr val="B0FEC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11" name="Oval 10"/>
          <p:cNvSpPr>
            <a:spLocks noChangeAspect="1"/>
          </p:cNvSpPr>
          <p:nvPr/>
        </p:nvSpPr>
        <p:spPr bwMode="auto">
          <a:xfrm>
            <a:off x="6606540" y="1939818"/>
            <a:ext cx="182880" cy="182880"/>
          </a:xfrm>
          <a:prstGeom prst="ellipse">
            <a:avLst/>
          </a:prstGeom>
          <a:solidFill>
            <a:srgbClr val="00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12" name="TextBox 11"/>
          <p:cNvSpPr txBox="1"/>
          <p:nvPr/>
        </p:nvSpPr>
        <p:spPr>
          <a:xfrm>
            <a:off x="6442456" y="1635967"/>
            <a:ext cx="1032764" cy="276999"/>
          </a:xfrm>
          <a:prstGeom prst="rect">
            <a:avLst/>
          </a:prstGeom>
          <a:noFill/>
        </p:spPr>
        <p:txBody>
          <a:bodyPr wrap="square" rtlCol="0">
            <a:spAutoFit/>
          </a:bodyPr>
          <a:lstStyle/>
          <a:p>
            <a:r>
              <a:rPr lang="en-US" sz="1200" b="1" dirty="0">
                <a:solidFill>
                  <a:srgbClr val="00FF00"/>
                </a:solidFill>
              </a:rPr>
              <a:t>S&amp;P </a:t>
            </a:r>
          </a:p>
        </p:txBody>
      </p:sp>
      <p:sp>
        <p:nvSpPr>
          <p:cNvPr id="13" name="TextBox 12"/>
          <p:cNvSpPr txBox="1"/>
          <p:nvPr/>
        </p:nvSpPr>
        <p:spPr>
          <a:xfrm>
            <a:off x="6339153" y="2053395"/>
            <a:ext cx="1032764" cy="276999"/>
          </a:xfrm>
          <a:prstGeom prst="rect">
            <a:avLst/>
          </a:prstGeom>
          <a:noFill/>
        </p:spPr>
        <p:txBody>
          <a:bodyPr wrap="square" rtlCol="0">
            <a:spAutoFit/>
          </a:bodyPr>
          <a:lstStyle/>
          <a:p>
            <a:r>
              <a:rPr lang="en-US" sz="1200" b="1" dirty="0">
                <a:solidFill>
                  <a:srgbClr val="B0FEC4"/>
                </a:solidFill>
              </a:rPr>
              <a:t>Dow Jones</a:t>
            </a:r>
            <a:endParaRPr lang="en-US" sz="1200" b="1" dirty="0">
              <a:solidFill>
                <a:schemeClr val="accent1">
                  <a:lumMod val="20000"/>
                  <a:lumOff val="80000"/>
                </a:schemeClr>
              </a:solidFill>
            </a:endParaRPr>
          </a:p>
        </p:txBody>
      </p:sp>
      <p:sp>
        <p:nvSpPr>
          <p:cNvPr id="16" name="TextBox 15"/>
          <p:cNvSpPr txBox="1"/>
          <p:nvPr/>
        </p:nvSpPr>
        <p:spPr>
          <a:xfrm>
            <a:off x="2587764" y="2404548"/>
            <a:ext cx="838691" cy="300082"/>
          </a:xfrm>
          <a:prstGeom prst="rect">
            <a:avLst/>
          </a:prstGeom>
          <a:noFill/>
        </p:spPr>
        <p:txBody>
          <a:bodyPr wrap="none" rtlCol="0">
            <a:spAutoFit/>
          </a:bodyPr>
          <a:lstStyle/>
          <a:p>
            <a:r>
              <a:rPr lang="en-US" sz="1350" b="1" dirty="0">
                <a:solidFill>
                  <a:srgbClr val="00FFFF"/>
                </a:solidFill>
              </a:rPr>
              <a:t>Finance</a:t>
            </a:r>
          </a:p>
        </p:txBody>
      </p:sp>
      <p:sp>
        <p:nvSpPr>
          <p:cNvPr id="17" name="Oval 16"/>
          <p:cNvSpPr>
            <a:spLocks noChangeAspect="1"/>
          </p:cNvSpPr>
          <p:nvPr/>
        </p:nvSpPr>
        <p:spPr bwMode="auto">
          <a:xfrm>
            <a:off x="3643200" y="2267388"/>
            <a:ext cx="182880" cy="182880"/>
          </a:xfrm>
          <a:prstGeom prst="ellipse">
            <a:avLst/>
          </a:prstGeom>
          <a:solidFill>
            <a:srgbClr val="00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18" name="Date Placeholder 2"/>
          <p:cNvSpPr txBox="1">
            <a:spLocks/>
          </p:cNvSpPr>
          <p:nvPr/>
        </p:nvSpPr>
        <p:spPr>
          <a:xfrm>
            <a:off x="5715000" y="6274796"/>
            <a:ext cx="2057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398B3E-B74F-4582-A4A4-3AE16323AAE4}" type="datetime1">
              <a:rPr lang="en-US" smtClean="0"/>
              <a:pPr/>
              <a:t>1/20/2018</a:t>
            </a:fld>
            <a:endParaRPr lang="en-US"/>
          </a:p>
        </p:txBody>
      </p:sp>
      <p:sp>
        <p:nvSpPr>
          <p:cNvPr id="19" name="Slide Number Placeholder 3"/>
          <p:cNvSpPr txBox="1">
            <a:spLocks/>
          </p:cNvSpPr>
          <p:nvPr/>
        </p:nvSpPr>
        <p:spPr>
          <a:xfrm>
            <a:off x="8358414" y="6282483"/>
            <a:ext cx="656771" cy="300062"/>
          </a:xfrm>
          <a:prstGeom prst="rect">
            <a:avLst/>
          </a:prstGeom>
        </p:spPr>
        <p:txBody>
          <a:bodyPr/>
          <a:lstStyle>
            <a:defPPr>
              <a:defRPr lang="en-US"/>
            </a:defPPr>
            <a:lvl1pPr marL="0" algn="l" defTabSz="457200" rtl="0" eaLnBrk="1" latinLnBrk="0" hangingPunct="1">
              <a:defRPr sz="2000" b="0" i="1" kern="1200">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403DF6-46F5-4637-8175-331CACCBFD4C}" type="slidenum">
              <a:rPr lang="en-US" smtClean="0"/>
              <a:pPr/>
              <a:t>57</a:t>
            </a:fld>
            <a:endParaRPr lang="en-US"/>
          </a:p>
        </p:txBody>
      </p:sp>
      <p:pic>
        <p:nvPicPr>
          <p:cNvPr id="20" name="Picture 19"/>
          <p:cNvPicPr>
            <a:picLocks noChangeAspect="1"/>
          </p:cNvPicPr>
          <p:nvPr/>
        </p:nvPicPr>
        <p:blipFill rotWithShape="1">
          <a:blip r:embed="rId2"/>
          <a:srcRect l="10001" r="22166"/>
          <a:stretch/>
        </p:blipFill>
        <p:spPr>
          <a:xfrm>
            <a:off x="0" y="887798"/>
            <a:ext cx="9144000" cy="6036740"/>
          </a:xfrm>
          <a:prstGeom prst="rect">
            <a:avLst/>
          </a:prstGeom>
        </p:spPr>
      </p:pic>
      <p:grpSp>
        <p:nvGrpSpPr>
          <p:cNvPr id="31" name="Group 30"/>
          <p:cNvGrpSpPr/>
          <p:nvPr/>
        </p:nvGrpSpPr>
        <p:grpSpPr>
          <a:xfrm>
            <a:off x="2587764" y="1649123"/>
            <a:ext cx="5935353" cy="2417065"/>
            <a:chOff x="2587764" y="1649123"/>
            <a:chExt cx="5935353" cy="2417065"/>
          </a:xfrm>
        </p:grpSpPr>
        <p:sp>
          <p:nvSpPr>
            <p:cNvPr id="21" name="TextBox 20"/>
            <p:cNvSpPr txBox="1"/>
            <p:nvPr/>
          </p:nvSpPr>
          <p:spPr>
            <a:xfrm>
              <a:off x="7665190" y="1649123"/>
              <a:ext cx="857927" cy="300082"/>
            </a:xfrm>
            <a:prstGeom prst="rect">
              <a:avLst/>
            </a:prstGeom>
            <a:noFill/>
          </p:spPr>
          <p:txBody>
            <a:bodyPr wrap="none" rtlCol="0">
              <a:spAutoFit/>
            </a:bodyPr>
            <a:lstStyle/>
            <a:p>
              <a:r>
                <a:rPr lang="en-US" sz="1350" b="1" dirty="0">
                  <a:solidFill>
                    <a:srgbClr val="FF99FF"/>
                  </a:solidFill>
                </a:rPr>
                <a:t>Mid Cap</a:t>
              </a:r>
            </a:p>
          </p:txBody>
        </p:sp>
        <p:sp>
          <p:nvSpPr>
            <p:cNvPr id="22" name="Oval 21"/>
            <p:cNvSpPr>
              <a:spLocks noChangeAspect="1"/>
            </p:cNvSpPr>
            <p:nvPr/>
          </p:nvSpPr>
          <p:spPr bwMode="auto">
            <a:xfrm>
              <a:off x="7988287" y="1960636"/>
              <a:ext cx="182880" cy="182880"/>
            </a:xfrm>
            <a:prstGeom prst="ellipse">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23" name="TextBox 22"/>
            <p:cNvSpPr txBox="1"/>
            <p:nvPr/>
          </p:nvSpPr>
          <p:spPr>
            <a:xfrm>
              <a:off x="6010807" y="3564126"/>
              <a:ext cx="771365" cy="300082"/>
            </a:xfrm>
            <a:prstGeom prst="rect">
              <a:avLst/>
            </a:prstGeom>
            <a:noFill/>
          </p:spPr>
          <p:txBody>
            <a:bodyPr wrap="none" rtlCol="0">
              <a:spAutoFit/>
            </a:bodyPr>
            <a:lstStyle/>
            <a:p>
              <a:r>
                <a:rPr lang="en-US" sz="1350" b="1" dirty="0">
                  <a:solidFill>
                    <a:srgbClr val="FFFF00"/>
                  </a:solidFill>
                </a:rPr>
                <a:t>Energy</a:t>
              </a:r>
            </a:p>
          </p:txBody>
        </p:sp>
        <p:sp>
          <p:nvSpPr>
            <p:cNvPr id="24" name="Oval 23"/>
            <p:cNvSpPr>
              <a:spLocks noChangeAspect="1"/>
            </p:cNvSpPr>
            <p:nvPr/>
          </p:nvSpPr>
          <p:spPr bwMode="auto">
            <a:xfrm>
              <a:off x="6614160" y="3883308"/>
              <a:ext cx="182880" cy="182880"/>
            </a:xfrm>
            <a:prstGeom prst="ellipse">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25" name="Oval 24"/>
            <p:cNvSpPr>
              <a:spLocks noChangeAspect="1"/>
            </p:cNvSpPr>
            <p:nvPr/>
          </p:nvSpPr>
          <p:spPr bwMode="auto">
            <a:xfrm>
              <a:off x="6156273" y="2165666"/>
              <a:ext cx="182880" cy="182880"/>
            </a:xfrm>
            <a:prstGeom prst="ellipse">
              <a:avLst/>
            </a:prstGeom>
            <a:solidFill>
              <a:srgbClr val="B0FEC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26" name="Oval 25"/>
            <p:cNvSpPr>
              <a:spLocks noChangeAspect="1"/>
            </p:cNvSpPr>
            <p:nvPr/>
          </p:nvSpPr>
          <p:spPr bwMode="auto">
            <a:xfrm>
              <a:off x="6606540" y="1968256"/>
              <a:ext cx="182880" cy="182880"/>
            </a:xfrm>
            <a:prstGeom prst="ellipse">
              <a:avLst/>
            </a:prstGeom>
            <a:solidFill>
              <a:srgbClr val="00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27" name="TextBox 26"/>
            <p:cNvSpPr txBox="1"/>
            <p:nvPr/>
          </p:nvSpPr>
          <p:spPr>
            <a:xfrm>
              <a:off x="6442456" y="1664405"/>
              <a:ext cx="1032764" cy="276999"/>
            </a:xfrm>
            <a:prstGeom prst="rect">
              <a:avLst/>
            </a:prstGeom>
            <a:noFill/>
          </p:spPr>
          <p:txBody>
            <a:bodyPr wrap="square" rtlCol="0">
              <a:spAutoFit/>
            </a:bodyPr>
            <a:lstStyle/>
            <a:p>
              <a:r>
                <a:rPr lang="en-US" sz="1200" b="1" dirty="0">
                  <a:solidFill>
                    <a:srgbClr val="00FF00"/>
                  </a:solidFill>
                </a:rPr>
                <a:t>S&amp;P </a:t>
              </a:r>
            </a:p>
          </p:txBody>
        </p:sp>
        <p:sp>
          <p:nvSpPr>
            <p:cNvPr id="28" name="TextBox 27"/>
            <p:cNvSpPr txBox="1"/>
            <p:nvPr/>
          </p:nvSpPr>
          <p:spPr>
            <a:xfrm>
              <a:off x="6339153" y="2081833"/>
              <a:ext cx="1032764" cy="276999"/>
            </a:xfrm>
            <a:prstGeom prst="rect">
              <a:avLst/>
            </a:prstGeom>
            <a:noFill/>
          </p:spPr>
          <p:txBody>
            <a:bodyPr wrap="square" rtlCol="0">
              <a:spAutoFit/>
            </a:bodyPr>
            <a:lstStyle/>
            <a:p>
              <a:r>
                <a:rPr lang="en-US" sz="1200" b="1" dirty="0">
                  <a:solidFill>
                    <a:srgbClr val="B0FEC4"/>
                  </a:solidFill>
                </a:rPr>
                <a:t>Dow Jones</a:t>
              </a:r>
              <a:endParaRPr lang="en-US" sz="1200" b="1" dirty="0">
                <a:solidFill>
                  <a:schemeClr val="accent1">
                    <a:lumMod val="20000"/>
                    <a:lumOff val="80000"/>
                  </a:schemeClr>
                </a:solidFill>
              </a:endParaRPr>
            </a:p>
          </p:txBody>
        </p:sp>
        <p:sp>
          <p:nvSpPr>
            <p:cNvPr id="29" name="TextBox 28"/>
            <p:cNvSpPr txBox="1"/>
            <p:nvPr/>
          </p:nvSpPr>
          <p:spPr>
            <a:xfrm>
              <a:off x="2587764" y="2432986"/>
              <a:ext cx="838691" cy="300082"/>
            </a:xfrm>
            <a:prstGeom prst="rect">
              <a:avLst/>
            </a:prstGeom>
            <a:noFill/>
          </p:spPr>
          <p:txBody>
            <a:bodyPr wrap="none" rtlCol="0">
              <a:spAutoFit/>
            </a:bodyPr>
            <a:lstStyle/>
            <a:p>
              <a:r>
                <a:rPr lang="en-US" sz="1350" b="1" dirty="0">
                  <a:solidFill>
                    <a:srgbClr val="00FFFF"/>
                  </a:solidFill>
                </a:rPr>
                <a:t>Finance</a:t>
              </a:r>
            </a:p>
          </p:txBody>
        </p:sp>
        <p:sp>
          <p:nvSpPr>
            <p:cNvPr id="30" name="Oval 29"/>
            <p:cNvSpPr>
              <a:spLocks noChangeAspect="1"/>
            </p:cNvSpPr>
            <p:nvPr/>
          </p:nvSpPr>
          <p:spPr bwMode="auto">
            <a:xfrm>
              <a:off x="3643200" y="2295826"/>
              <a:ext cx="182880" cy="182880"/>
            </a:xfrm>
            <a:prstGeom prst="ellipse">
              <a:avLst/>
            </a:prstGeom>
            <a:solidFill>
              <a:srgbClr val="00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grpSp>
      <p:sp>
        <p:nvSpPr>
          <p:cNvPr id="32" name="TextBox 31"/>
          <p:cNvSpPr txBox="1"/>
          <p:nvPr/>
        </p:nvSpPr>
        <p:spPr>
          <a:xfrm>
            <a:off x="3526711" y="2583027"/>
            <a:ext cx="950901" cy="461665"/>
          </a:xfrm>
          <a:prstGeom prst="rect">
            <a:avLst/>
          </a:prstGeom>
          <a:noFill/>
        </p:spPr>
        <p:txBody>
          <a:bodyPr wrap="none" rtlCol="0">
            <a:spAutoFit/>
          </a:bodyPr>
          <a:lstStyle/>
          <a:p>
            <a:r>
              <a:rPr lang="en-US" sz="1200" dirty="0">
                <a:solidFill>
                  <a:schemeClr val="bg1"/>
                </a:solidFill>
              </a:rPr>
              <a:t>Origin</a:t>
            </a:r>
          </a:p>
          <a:p>
            <a:r>
              <a:rPr lang="en-US" sz="1200" dirty="0">
                <a:solidFill>
                  <a:schemeClr val="bg1"/>
                </a:solidFill>
              </a:rPr>
              <a:t>0% change</a:t>
            </a:r>
          </a:p>
        </p:txBody>
      </p:sp>
      <p:sp>
        <p:nvSpPr>
          <p:cNvPr id="33" name="TextBox 32"/>
          <p:cNvSpPr txBox="1"/>
          <p:nvPr/>
        </p:nvSpPr>
        <p:spPr>
          <a:xfrm>
            <a:off x="8523117" y="2201707"/>
            <a:ext cx="580608" cy="276999"/>
          </a:xfrm>
          <a:prstGeom prst="rect">
            <a:avLst/>
          </a:prstGeom>
          <a:noFill/>
        </p:spPr>
        <p:txBody>
          <a:bodyPr wrap="none" rtlCol="0">
            <a:spAutoFit/>
          </a:bodyPr>
          <a:lstStyle/>
          <a:p>
            <a:r>
              <a:rPr lang="en-US" sz="1200" dirty="0">
                <a:solidFill>
                  <a:srgbClr val="99CCFF"/>
                </a:solidFill>
              </a:rPr>
              <a:t>+10%</a:t>
            </a:r>
          </a:p>
        </p:txBody>
      </p:sp>
    </p:spTree>
    <p:extLst>
      <p:ext uri="{BB962C8B-B14F-4D97-AF65-F5344CB8AC3E}">
        <p14:creationId xmlns:p14="http://schemas.microsoft.com/office/powerpoint/2010/main" val="16728045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endParaRPr lang="en-US"/>
          </a:p>
        </p:txBody>
      </p:sp>
      <p:grpSp>
        <p:nvGrpSpPr>
          <p:cNvPr id="2" name="Group 1"/>
          <p:cNvGrpSpPr/>
          <p:nvPr/>
        </p:nvGrpSpPr>
        <p:grpSpPr>
          <a:xfrm>
            <a:off x="6474" y="0"/>
            <a:ext cx="9137526" cy="6858000"/>
            <a:chOff x="31026" y="1"/>
            <a:chExt cx="9137526" cy="6858000"/>
          </a:xfrm>
        </p:grpSpPr>
        <p:pic>
          <p:nvPicPr>
            <p:cNvPr id="15" name="Picture 14"/>
            <p:cNvPicPr/>
            <p:nvPr/>
          </p:nvPicPr>
          <p:blipFill rotWithShape="1">
            <a:blip r:embed="rId2" cstate="print">
              <a:extLst>
                <a:ext uri="{28A0092B-C50C-407E-A947-70E740481C1C}">
                  <a14:useLocalDpi xmlns:a14="http://schemas.microsoft.com/office/drawing/2010/main" val="0"/>
                </a:ext>
              </a:extLst>
            </a:blip>
            <a:srcRect b="43133"/>
            <a:stretch/>
          </p:blipFill>
          <p:spPr>
            <a:xfrm>
              <a:off x="31026" y="1"/>
              <a:ext cx="9137526" cy="6858000"/>
            </a:xfrm>
            <a:prstGeom prst="rect">
              <a:avLst/>
            </a:prstGeom>
          </p:spPr>
        </p:pic>
        <p:pic>
          <p:nvPicPr>
            <p:cNvPr id="7" name="Picture 6"/>
            <p:cNvPicPr>
              <a:picLocks noChangeAspect="1"/>
            </p:cNvPicPr>
            <p:nvPr/>
          </p:nvPicPr>
          <p:blipFill>
            <a:blip r:embed="rId3"/>
            <a:stretch>
              <a:fillRect/>
            </a:stretch>
          </p:blipFill>
          <p:spPr>
            <a:xfrm>
              <a:off x="1019679" y="2155520"/>
              <a:ext cx="1027410" cy="489994"/>
            </a:xfrm>
            <a:prstGeom prst="rect">
              <a:avLst/>
            </a:prstGeom>
          </p:spPr>
        </p:pic>
        <p:pic>
          <p:nvPicPr>
            <p:cNvPr id="9" name="Picture 2" descr="https://lh3.googleusercontent.com/-QTh7oYlVSfs/AAAAAAAAAAI/AAAAAAAAAl8/PD6AyVW6Tqs/s0-c-k-no-ns/phot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346053"/>
              <a:ext cx="847726" cy="8477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51663" t="21984" r="36829" b="19773"/>
            <a:stretch/>
          </p:blipFill>
          <p:spPr>
            <a:xfrm>
              <a:off x="7829640" y="2160096"/>
              <a:ext cx="952500" cy="970836"/>
            </a:xfrm>
            <a:prstGeom prst="rect">
              <a:avLst/>
            </a:prstGeom>
          </p:spPr>
        </p:pic>
        <p:pic>
          <p:nvPicPr>
            <p:cNvPr id="8" name="Picture 4" descr="Stony Brook University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9120" y="5814847"/>
              <a:ext cx="1054710" cy="870555"/>
            </a:xfrm>
            <a:prstGeom prst="rect">
              <a:avLst/>
            </a:prstGeom>
            <a:solidFill>
              <a:schemeClr val="bg1"/>
            </a:solidFill>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62768" t="17564" r="19740" b="18436"/>
            <a:stretch/>
          </p:blipFill>
          <p:spPr>
            <a:xfrm>
              <a:off x="7878754" y="355213"/>
              <a:ext cx="1138054" cy="838566"/>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19500" t="18519" r="62088" b="21296"/>
            <a:stretch/>
          </p:blipFill>
          <p:spPr>
            <a:xfrm>
              <a:off x="7147486" y="5694802"/>
              <a:ext cx="1504841" cy="990600"/>
            </a:xfrm>
            <a:prstGeom prst="rect">
              <a:avLst/>
            </a:prstGeom>
          </p:spPr>
        </p:pic>
        <p:sp>
          <p:nvSpPr>
            <p:cNvPr id="13" name="TextBox 12"/>
            <p:cNvSpPr txBox="1"/>
            <p:nvPr/>
          </p:nvSpPr>
          <p:spPr>
            <a:xfrm>
              <a:off x="7047905" y="4980402"/>
              <a:ext cx="2088802" cy="646331"/>
            </a:xfrm>
            <a:prstGeom prst="rect">
              <a:avLst/>
            </a:prstGeom>
            <a:solidFill>
              <a:schemeClr val="tx1"/>
            </a:solidFill>
          </p:spPr>
          <p:txBody>
            <a:bodyPr wrap="square" rtlCol="0">
              <a:spAutoFit/>
            </a:bodyPr>
            <a:lstStyle/>
            <a:p>
              <a:r>
                <a:rPr lang="en-US" sz="1800" b="1" i="0" dirty="0">
                  <a:solidFill>
                    <a:schemeClr val="bg1"/>
                  </a:solidFill>
                </a:rPr>
                <a:t>Software: MIDAS</a:t>
              </a:r>
              <a:br>
                <a:rPr lang="en-US" sz="1800" b="1" i="0" dirty="0">
                  <a:solidFill>
                    <a:schemeClr val="bg1"/>
                  </a:solidFill>
                </a:rPr>
              </a:br>
              <a:r>
                <a:rPr lang="en-US" sz="1800" b="1" i="0" dirty="0">
                  <a:solidFill>
                    <a:schemeClr val="bg1"/>
                  </a:solidFill>
                </a:rPr>
                <a:t>HPC-ABDS</a:t>
              </a:r>
            </a:p>
          </p:txBody>
        </p:sp>
      </p:grpSp>
      <p:sp>
        <p:nvSpPr>
          <p:cNvPr id="3" name="Rectangle 2"/>
          <p:cNvSpPr/>
          <p:nvPr/>
        </p:nvSpPr>
        <p:spPr>
          <a:xfrm>
            <a:off x="6474" y="0"/>
            <a:ext cx="4032126" cy="994888"/>
          </a:xfrm>
          <a:prstGeom prst="rect">
            <a:avLst/>
          </a:prstGeom>
          <a:solidFill>
            <a:schemeClr val="bg1"/>
          </a:solidFill>
        </p:spPr>
        <p:txBody>
          <a:bodyPr wrap="square">
            <a:spAutoFit/>
          </a:bodyPr>
          <a:lstStyle/>
          <a:p>
            <a:pPr marL="0" marR="0">
              <a:lnSpc>
                <a:spcPct val="115000"/>
              </a:lnSpc>
              <a:spcBef>
                <a:spcPts val="1800"/>
              </a:spcBef>
              <a:spcAft>
                <a:spcPts val="600"/>
              </a:spcAft>
            </a:pPr>
            <a:r>
              <a:rPr lang="en-US" sz="1700" b="1" dirty="0">
                <a:latin typeface="Times New Roman" panose="02020603050405020304" pitchFamily="18" charset="0"/>
              </a:rPr>
              <a:t>NSF 1443054: CIF21 DIBBs: Middleware and High Performance Analytics Libraries for Scalable Data Science</a:t>
            </a:r>
            <a:endParaRPr lang="en-US" sz="1700" b="1" dirty="0"/>
          </a:p>
        </p:txBody>
      </p:sp>
      <p:sp>
        <p:nvSpPr>
          <p:cNvPr id="6" name="Rectangle 5"/>
          <p:cNvSpPr/>
          <p:nvPr/>
        </p:nvSpPr>
        <p:spPr>
          <a:xfrm>
            <a:off x="-31391" y="6027003"/>
            <a:ext cx="2329733" cy="830997"/>
          </a:xfrm>
          <a:prstGeom prst="rect">
            <a:avLst/>
          </a:prstGeom>
          <a:solidFill>
            <a:schemeClr val="bg1"/>
          </a:solidFill>
        </p:spPr>
        <p:txBody>
          <a:bodyPr wrap="square">
            <a:spAutoFit/>
          </a:bodyPr>
          <a:lstStyle/>
          <a:p>
            <a:r>
              <a:rPr lang="en-US" dirty="0"/>
              <a:t>WebPlotViz: February 2017</a:t>
            </a:r>
          </a:p>
        </p:txBody>
      </p:sp>
      <p:sp>
        <p:nvSpPr>
          <p:cNvPr id="14" name="Rectangle 13"/>
          <p:cNvSpPr/>
          <p:nvPr/>
        </p:nvSpPr>
        <p:spPr>
          <a:xfrm>
            <a:off x="9787" y="5088032"/>
            <a:ext cx="2711320"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INSERT</a:t>
            </a:r>
          </a:p>
        </p:txBody>
      </p:sp>
    </p:spTree>
    <p:extLst>
      <p:ext uri="{BB962C8B-B14F-4D97-AF65-F5344CB8AC3E}">
        <p14:creationId xmlns:p14="http://schemas.microsoft.com/office/powerpoint/2010/main" val="14749105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0" y="0"/>
            <a:ext cx="9126166" cy="609600"/>
          </a:xfrm>
        </p:spPr>
        <p:txBody>
          <a:bodyPr/>
          <a:lstStyle/>
          <a:p>
            <a:r>
              <a:rPr lang="en-US" dirty="0"/>
              <a:t>Tutorials on using SPIDAL</a:t>
            </a:r>
          </a:p>
        </p:txBody>
      </p:sp>
      <p:sp>
        <p:nvSpPr>
          <p:cNvPr id="3" name="Content Placeholder 2"/>
          <p:cNvSpPr>
            <a:spLocks noGrp="1"/>
          </p:cNvSpPr>
          <p:nvPr>
            <p:ph idx="1"/>
          </p:nvPr>
        </p:nvSpPr>
        <p:spPr>
          <a:xfrm>
            <a:off x="-10240" y="595393"/>
            <a:ext cx="9067800" cy="5153962"/>
          </a:xfrm>
        </p:spPr>
        <p:txBody>
          <a:bodyPr/>
          <a:lstStyle/>
          <a:p>
            <a:r>
              <a:rPr lang="en-US" sz="2400" dirty="0"/>
              <a:t>DAMDS, Clustering, </a:t>
            </a:r>
            <a:r>
              <a:rPr lang="en-US" sz="2400" dirty="0" err="1"/>
              <a:t>WebPlotviz</a:t>
            </a:r>
            <a:r>
              <a:rPr lang="en-US" sz="2400" dirty="0"/>
              <a:t> </a:t>
            </a:r>
            <a:r>
              <a:rPr lang="en-US" sz="2400" dirty="0">
                <a:hlinkClick r:id="rId2"/>
              </a:rPr>
              <a:t>https://dsc-spidal.github.io/tutorials/</a:t>
            </a:r>
            <a:endParaRPr lang="en-US" sz="2400" dirty="0"/>
          </a:p>
          <a:p>
            <a:r>
              <a:rPr lang="en-US" sz="2400" dirty="0"/>
              <a:t>Active </a:t>
            </a:r>
            <a:r>
              <a:rPr lang="en-US" sz="2400" dirty="0" err="1"/>
              <a:t>WebPlotViz</a:t>
            </a:r>
            <a:r>
              <a:rPr lang="en-US" sz="2400" dirty="0"/>
              <a:t> for clustering plus DAMDS on fungi</a:t>
            </a:r>
          </a:p>
          <a:p>
            <a:pPr lvl="1"/>
            <a:r>
              <a:rPr lang="en-US" sz="2400" dirty="0">
                <a:hlinkClick r:id="rId3"/>
              </a:rPr>
              <a:t>https://spidal-gw.dsc.soic.indiana.edu/public/resultsets/1273112137</a:t>
            </a:r>
            <a:endParaRPr lang="en-US" sz="2400" dirty="0"/>
          </a:p>
          <a:p>
            <a:pPr lvl="1"/>
            <a:r>
              <a:rPr lang="en-US" sz="2400" dirty="0"/>
              <a:t>  </a:t>
            </a:r>
            <a:r>
              <a:rPr lang="en-US" sz="2400" dirty="0">
                <a:hlinkClick r:id="rId4"/>
              </a:rPr>
              <a:t>https://spidal-gw.dsc.soic.indiana.edu/public/groupdashboard/Anna_GeneSeq</a:t>
            </a:r>
            <a:endParaRPr lang="en-US" sz="2400" dirty="0"/>
          </a:p>
          <a:p>
            <a:r>
              <a:rPr lang="en-US" sz="2400" dirty="0"/>
              <a:t>Active </a:t>
            </a:r>
            <a:r>
              <a:rPr lang="en-US" sz="2400" dirty="0" err="1"/>
              <a:t>WebPlotViz</a:t>
            </a:r>
            <a:r>
              <a:rPr lang="en-US" sz="2400" dirty="0"/>
              <a:t> for 2D Proteomics </a:t>
            </a:r>
            <a:r>
              <a:rPr lang="en-US" sz="2400" dirty="0">
                <a:hlinkClick r:id="rId5"/>
              </a:rPr>
              <a:t>https://spidal-gw.dsc.soic.indiana.edu/public/resultsets/1657429765</a:t>
            </a:r>
            <a:endParaRPr lang="en-US" sz="2400" dirty="0"/>
          </a:p>
          <a:p>
            <a:r>
              <a:rPr lang="en-US" sz="2400" dirty="0"/>
              <a:t>Active </a:t>
            </a:r>
            <a:r>
              <a:rPr lang="en-US" sz="2400" dirty="0" err="1"/>
              <a:t>WebPlotViz</a:t>
            </a:r>
            <a:r>
              <a:rPr lang="en-US" sz="2400" dirty="0"/>
              <a:t> for Pathology Images </a:t>
            </a:r>
            <a:r>
              <a:rPr lang="en-US" sz="2400" dirty="0">
                <a:hlinkClick r:id="rId6"/>
              </a:rPr>
              <a:t>https://spidal-gw.dsc.soic.indiana.edu/public/resultsets/1678860580</a:t>
            </a:r>
            <a:r>
              <a:rPr lang="en-US" sz="2400" dirty="0"/>
              <a:t> </a:t>
            </a:r>
          </a:p>
          <a:p>
            <a:r>
              <a:rPr lang="en-US" sz="2400" dirty="0"/>
              <a:t>Harp </a:t>
            </a:r>
            <a:r>
              <a:rPr lang="en-US" sz="2400" dirty="0">
                <a:hlinkClick r:id="rId7"/>
              </a:rPr>
              <a:t>https://github.com/DSC-SPIDAL/Harp</a:t>
            </a:r>
            <a:r>
              <a:rPr lang="en-US" sz="2400" dirty="0"/>
              <a:t> </a:t>
            </a:r>
          </a:p>
          <a:p>
            <a:r>
              <a:rPr lang="en-US" sz="2400" dirty="0"/>
              <a:t>  </a:t>
            </a:r>
          </a:p>
          <a:p>
            <a:pPr lvl="1"/>
            <a:endParaRPr lang="en-US" sz="2400" dirty="0"/>
          </a:p>
        </p:txBody>
      </p:sp>
    </p:spTree>
    <p:extLst>
      <p:ext uri="{BB962C8B-B14F-4D97-AF65-F5344CB8AC3E}">
        <p14:creationId xmlns:p14="http://schemas.microsoft.com/office/powerpoint/2010/main" val="655496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40" y="838200"/>
            <a:ext cx="9067800" cy="5153962"/>
          </a:xfrm>
        </p:spPr>
        <p:txBody>
          <a:bodyPr/>
          <a:lstStyle/>
          <a:p>
            <a:r>
              <a:rPr lang="en-US" sz="2400" b="1" dirty="0"/>
              <a:t>Cloud 1.0</a:t>
            </a:r>
            <a:r>
              <a:rPr lang="en-US" sz="2400" dirty="0"/>
              <a:t>: IaaS PaaS </a:t>
            </a:r>
          </a:p>
          <a:p>
            <a:r>
              <a:rPr lang="en-US" sz="2400" b="1" dirty="0"/>
              <a:t>Cloud 2.0</a:t>
            </a:r>
            <a:r>
              <a:rPr lang="en-US" sz="2400" dirty="0"/>
              <a:t>: DevOps</a:t>
            </a:r>
          </a:p>
          <a:p>
            <a:r>
              <a:rPr lang="en-US" sz="2400" b="1" dirty="0"/>
              <a:t>Cloud 3.0</a:t>
            </a:r>
            <a:r>
              <a:rPr lang="en-US" sz="2400" dirty="0"/>
              <a:t>: Amin </a:t>
            </a:r>
            <a:r>
              <a:rPr lang="en-US" sz="2400" dirty="0" err="1"/>
              <a:t>Vahdat</a:t>
            </a:r>
            <a:r>
              <a:rPr lang="en-US" sz="2400" dirty="0"/>
              <a:t> from Google; Insight (Solution) as a Service from IBM; </a:t>
            </a:r>
            <a:r>
              <a:rPr lang="en-US" sz="2400" dirty="0" err="1"/>
              <a:t>serverless</a:t>
            </a:r>
            <a:r>
              <a:rPr lang="en-US" sz="2400" dirty="0"/>
              <a:t> computing</a:t>
            </a:r>
          </a:p>
          <a:p>
            <a:endParaRPr lang="en-US" sz="2400" dirty="0"/>
          </a:p>
          <a:p>
            <a:r>
              <a:rPr lang="en-US" sz="2400" b="1" dirty="0"/>
              <a:t>HPC 1.0 </a:t>
            </a:r>
            <a:r>
              <a:rPr lang="en-US" sz="2400" dirty="0"/>
              <a:t>and </a:t>
            </a:r>
            <a:r>
              <a:rPr lang="en-US" sz="2400" b="1" dirty="0"/>
              <a:t>Cloud 1.0 </a:t>
            </a:r>
            <a:r>
              <a:rPr lang="en-US" sz="2400" dirty="0"/>
              <a:t>separate ecosystems</a:t>
            </a:r>
          </a:p>
          <a:p>
            <a:r>
              <a:rPr lang="en-US" sz="2400" b="1" dirty="0" err="1"/>
              <a:t>HPCCloud</a:t>
            </a:r>
            <a:r>
              <a:rPr lang="en-US" sz="2400" dirty="0"/>
              <a:t> or </a:t>
            </a:r>
            <a:r>
              <a:rPr lang="en-US" sz="2400" b="1" dirty="0"/>
              <a:t>HPC-ABDS</a:t>
            </a:r>
            <a:r>
              <a:rPr lang="en-US" sz="2400" dirty="0"/>
              <a:t>: Take performance of HPC and functionality of Cloud (Big Data) systems</a:t>
            </a:r>
          </a:p>
          <a:p>
            <a:r>
              <a:rPr lang="en-US" sz="2400" b="1" dirty="0" err="1"/>
              <a:t>HPCCloud</a:t>
            </a:r>
            <a:r>
              <a:rPr lang="en-US" sz="2400" b="1" dirty="0"/>
              <a:t> 2.0 </a:t>
            </a:r>
            <a:r>
              <a:rPr lang="en-US" sz="2400" dirty="0"/>
              <a:t>Use DevOps to invoke HPC or Cloud software on VM, Docker, HPC infrastructure</a:t>
            </a:r>
          </a:p>
          <a:p>
            <a:r>
              <a:rPr lang="en-US" sz="2400" b="1" dirty="0" err="1"/>
              <a:t>HPCCloud</a:t>
            </a:r>
            <a:r>
              <a:rPr lang="en-US" sz="2400" b="1" dirty="0"/>
              <a:t> 3.0 </a:t>
            </a:r>
            <a:r>
              <a:rPr lang="en-US" sz="2400" dirty="0"/>
              <a:t>Automate Solution as a Service using HPC-ABDS on “correct” infrastructure</a:t>
            </a:r>
          </a:p>
          <a:p>
            <a:endParaRPr lang="en-US" sz="2400" dirty="0"/>
          </a:p>
        </p:txBody>
      </p:sp>
      <p:sp>
        <p:nvSpPr>
          <p:cNvPr id="2" name="Title 1"/>
          <p:cNvSpPr>
            <a:spLocks noGrp="1"/>
          </p:cNvSpPr>
          <p:nvPr>
            <p:ph type="title"/>
          </p:nvPr>
        </p:nvSpPr>
        <p:spPr/>
        <p:txBody>
          <a:bodyPr/>
          <a:lstStyle/>
          <a:p>
            <a:pPr algn="ctr"/>
            <a:r>
              <a:rPr lang="en-US" dirty="0"/>
              <a:t>HPC and/or Cloud 1.0 2.0 3.0</a:t>
            </a:r>
          </a:p>
        </p:txBody>
      </p:sp>
    </p:spTree>
    <p:extLst>
      <p:ext uri="{BB962C8B-B14F-4D97-AF65-F5344CB8AC3E}">
        <p14:creationId xmlns:p14="http://schemas.microsoft.com/office/powerpoint/2010/main" val="14691326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endParaRPr lang="en-US"/>
          </a:p>
        </p:txBody>
      </p:sp>
      <p:grpSp>
        <p:nvGrpSpPr>
          <p:cNvPr id="2" name="Group 1"/>
          <p:cNvGrpSpPr/>
          <p:nvPr/>
        </p:nvGrpSpPr>
        <p:grpSpPr>
          <a:xfrm>
            <a:off x="6474" y="0"/>
            <a:ext cx="9137526" cy="6858000"/>
            <a:chOff x="31026" y="1"/>
            <a:chExt cx="9137526" cy="6858000"/>
          </a:xfrm>
        </p:grpSpPr>
        <p:pic>
          <p:nvPicPr>
            <p:cNvPr id="15" name="Picture 14"/>
            <p:cNvPicPr/>
            <p:nvPr/>
          </p:nvPicPr>
          <p:blipFill rotWithShape="1">
            <a:blip r:embed="rId2" cstate="print">
              <a:extLst>
                <a:ext uri="{28A0092B-C50C-407E-A947-70E740481C1C}">
                  <a14:useLocalDpi xmlns:a14="http://schemas.microsoft.com/office/drawing/2010/main" val="0"/>
                </a:ext>
              </a:extLst>
            </a:blip>
            <a:srcRect b="43133"/>
            <a:stretch/>
          </p:blipFill>
          <p:spPr>
            <a:xfrm>
              <a:off x="31026" y="1"/>
              <a:ext cx="9137526" cy="6858000"/>
            </a:xfrm>
            <a:prstGeom prst="rect">
              <a:avLst/>
            </a:prstGeom>
          </p:spPr>
        </p:pic>
        <p:pic>
          <p:nvPicPr>
            <p:cNvPr id="7" name="Picture 6"/>
            <p:cNvPicPr>
              <a:picLocks noChangeAspect="1"/>
            </p:cNvPicPr>
            <p:nvPr/>
          </p:nvPicPr>
          <p:blipFill>
            <a:blip r:embed="rId3"/>
            <a:stretch>
              <a:fillRect/>
            </a:stretch>
          </p:blipFill>
          <p:spPr>
            <a:xfrm>
              <a:off x="1019679" y="2155520"/>
              <a:ext cx="1027410" cy="489994"/>
            </a:xfrm>
            <a:prstGeom prst="rect">
              <a:avLst/>
            </a:prstGeom>
          </p:spPr>
        </p:pic>
        <p:pic>
          <p:nvPicPr>
            <p:cNvPr id="9" name="Picture 2" descr="https://lh3.googleusercontent.com/-QTh7oYlVSfs/AAAAAAAAAAI/AAAAAAAAAl8/PD6AyVW6Tqs/s0-c-k-no-ns/phot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346053"/>
              <a:ext cx="847726" cy="8477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51663" t="21984" r="36829" b="19773"/>
            <a:stretch/>
          </p:blipFill>
          <p:spPr>
            <a:xfrm>
              <a:off x="7829640" y="2160096"/>
              <a:ext cx="952500" cy="970836"/>
            </a:xfrm>
            <a:prstGeom prst="rect">
              <a:avLst/>
            </a:prstGeom>
          </p:spPr>
        </p:pic>
        <p:pic>
          <p:nvPicPr>
            <p:cNvPr id="8" name="Picture 4" descr="Stony Brook University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9120" y="5814847"/>
              <a:ext cx="1054710" cy="870555"/>
            </a:xfrm>
            <a:prstGeom prst="rect">
              <a:avLst/>
            </a:prstGeom>
            <a:solidFill>
              <a:schemeClr val="bg1"/>
            </a:solidFill>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62768" t="17564" r="19740" b="18436"/>
            <a:stretch/>
          </p:blipFill>
          <p:spPr>
            <a:xfrm>
              <a:off x="7878754" y="355213"/>
              <a:ext cx="1138054" cy="838566"/>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19500" t="18519" r="62088" b="21296"/>
            <a:stretch/>
          </p:blipFill>
          <p:spPr>
            <a:xfrm>
              <a:off x="7147486" y="5694802"/>
              <a:ext cx="1504841" cy="990600"/>
            </a:xfrm>
            <a:prstGeom prst="rect">
              <a:avLst/>
            </a:prstGeom>
          </p:spPr>
        </p:pic>
        <p:sp>
          <p:nvSpPr>
            <p:cNvPr id="13" name="TextBox 12"/>
            <p:cNvSpPr txBox="1"/>
            <p:nvPr/>
          </p:nvSpPr>
          <p:spPr>
            <a:xfrm>
              <a:off x="7047905" y="4980402"/>
              <a:ext cx="2088802" cy="646331"/>
            </a:xfrm>
            <a:prstGeom prst="rect">
              <a:avLst/>
            </a:prstGeom>
            <a:solidFill>
              <a:schemeClr val="tx1"/>
            </a:solidFill>
          </p:spPr>
          <p:txBody>
            <a:bodyPr wrap="square" rtlCol="0">
              <a:spAutoFit/>
            </a:bodyPr>
            <a:lstStyle/>
            <a:p>
              <a:r>
                <a:rPr lang="en-US" sz="1800" b="1" i="0" dirty="0">
                  <a:solidFill>
                    <a:schemeClr val="bg1"/>
                  </a:solidFill>
                </a:rPr>
                <a:t>Software: MIDAS</a:t>
              </a:r>
              <a:br>
                <a:rPr lang="en-US" sz="1800" b="1" i="0" dirty="0">
                  <a:solidFill>
                    <a:schemeClr val="bg1"/>
                  </a:solidFill>
                </a:rPr>
              </a:br>
              <a:r>
                <a:rPr lang="en-US" sz="1800" b="1" i="0" dirty="0">
                  <a:solidFill>
                    <a:schemeClr val="bg1"/>
                  </a:solidFill>
                </a:rPr>
                <a:t>HPC-ABDS</a:t>
              </a:r>
            </a:p>
          </p:txBody>
        </p:sp>
      </p:grpSp>
      <p:sp>
        <p:nvSpPr>
          <p:cNvPr id="3" name="Rectangle 2"/>
          <p:cNvSpPr/>
          <p:nvPr/>
        </p:nvSpPr>
        <p:spPr>
          <a:xfrm>
            <a:off x="6474" y="0"/>
            <a:ext cx="4032126" cy="994888"/>
          </a:xfrm>
          <a:prstGeom prst="rect">
            <a:avLst/>
          </a:prstGeom>
          <a:solidFill>
            <a:schemeClr val="bg1"/>
          </a:solidFill>
        </p:spPr>
        <p:txBody>
          <a:bodyPr wrap="square">
            <a:spAutoFit/>
          </a:bodyPr>
          <a:lstStyle/>
          <a:p>
            <a:pPr marL="0" marR="0">
              <a:lnSpc>
                <a:spcPct val="115000"/>
              </a:lnSpc>
              <a:spcBef>
                <a:spcPts val="1800"/>
              </a:spcBef>
              <a:spcAft>
                <a:spcPts val="600"/>
              </a:spcAft>
            </a:pPr>
            <a:r>
              <a:rPr lang="en-US" sz="1700" b="1" dirty="0">
                <a:latin typeface="Times New Roman" panose="02020603050405020304" pitchFamily="18" charset="0"/>
              </a:rPr>
              <a:t>NSF 1443054: CIF21 DIBBs: Middleware and High Performance Analytics Libraries for Scalable Data Science</a:t>
            </a:r>
            <a:endParaRPr lang="en-US" sz="1700" b="1" dirty="0"/>
          </a:p>
        </p:txBody>
      </p:sp>
      <p:sp>
        <p:nvSpPr>
          <p:cNvPr id="6" name="Rectangle 5"/>
          <p:cNvSpPr/>
          <p:nvPr/>
        </p:nvSpPr>
        <p:spPr>
          <a:xfrm>
            <a:off x="-11360" y="5673380"/>
            <a:ext cx="2525959" cy="1200329"/>
          </a:xfrm>
          <a:prstGeom prst="rect">
            <a:avLst/>
          </a:prstGeom>
          <a:solidFill>
            <a:schemeClr val="bg1"/>
          </a:solidFill>
        </p:spPr>
        <p:txBody>
          <a:bodyPr wrap="square">
            <a:spAutoFit/>
          </a:bodyPr>
          <a:lstStyle/>
          <a:p>
            <a:r>
              <a:rPr lang="en-US" dirty="0"/>
              <a:t>HPC Cloud</a:t>
            </a:r>
            <a:br>
              <a:rPr lang="en-US" dirty="0"/>
            </a:br>
            <a:r>
              <a:rPr lang="en-US" dirty="0"/>
              <a:t>Convergence</a:t>
            </a:r>
          </a:p>
          <a:p>
            <a:r>
              <a:rPr lang="en-US" dirty="0"/>
              <a:t>February 2017 I</a:t>
            </a:r>
          </a:p>
        </p:txBody>
      </p:sp>
      <p:sp>
        <p:nvSpPr>
          <p:cNvPr id="4" name="Slide Number Placeholder 3"/>
          <p:cNvSpPr>
            <a:spLocks noGrp="1"/>
          </p:cNvSpPr>
          <p:nvPr>
            <p:ph type="sldNum" sz="quarter" idx="4294967295"/>
          </p:nvPr>
        </p:nvSpPr>
        <p:spPr>
          <a:xfrm>
            <a:off x="6813160" y="6330042"/>
            <a:ext cx="656771" cy="293913"/>
          </a:xfrm>
        </p:spPr>
        <p:txBody>
          <a:bodyPr/>
          <a:lstStyle/>
          <a:p>
            <a:fld id="{C4B85148-DB98-4269-ACE6-2DF49F9918C9}" type="slidenum">
              <a:rPr lang="en-US" smtClean="0"/>
              <a:pPr/>
              <a:t>60</a:t>
            </a:fld>
            <a:endParaRPr lang="en-US" dirty="0"/>
          </a:p>
        </p:txBody>
      </p:sp>
    </p:spTree>
    <p:extLst>
      <p:ext uri="{BB962C8B-B14F-4D97-AF65-F5344CB8AC3E}">
        <p14:creationId xmlns:p14="http://schemas.microsoft.com/office/powerpoint/2010/main" val="42234413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endParaRPr lang="en-US"/>
          </a:p>
        </p:txBody>
      </p:sp>
      <p:grpSp>
        <p:nvGrpSpPr>
          <p:cNvPr id="2" name="Group 1"/>
          <p:cNvGrpSpPr/>
          <p:nvPr/>
        </p:nvGrpSpPr>
        <p:grpSpPr>
          <a:xfrm>
            <a:off x="6474" y="0"/>
            <a:ext cx="9137526" cy="6858000"/>
            <a:chOff x="31026" y="1"/>
            <a:chExt cx="9137526" cy="6858000"/>
          </a:xfrm>
        </p:grpSpPr>
        <p:pic>
          <p:nvPicPr>
            <p:cNvPr id="15" name="Picture 14"/>
            <p:cNvPicPr/>
            <p:nvPr/>
          </p:nvPicPr>
          <p:blipFill rotWithShape="1">
            <a:blip r:embed="rId2" cstate="print">
              <a:extLst>
                <a:ext uri="{28A0092B-C50C-407E-A947-70E740481C1C}">
                  <a14:useLocalDpi xmlns:a14="http://schemas.microsoft.com/office/drawing/2010/main" val="0"/>
                </a:ext>
              </a:extLst>
            </a:blip>
            <a:srcRect b="43133"/>
            <a:stretch/>
          </p:blipFill>
          <p:spPr>
            <a:xfrm>
              <a:off x="31026" y="1"/>
              <a:ext cx="9137526" cy="6858000"/>
            </a:xfrm>
            <a:prstGeom prst="rect">
              <a:avLst/>
            </a:prstGeom>
          </p:spPr>
        </p:pic>
        <p:pic>
          <p:nvPicPr>
            <p:cNvPr id="7" name="Picture 6"/>
            <p:cNvPicPr>
              <a:picLocks noChangeAspect="1"/>
            </p:cNvPicPr>
            <p:nvPr/>
          </p:nvPicPr>
          <p:blipFill>
            <a:blip r:embed="rId3"/>
            <a:stretch>
              <a:fillRect/>
            </a:stretch>
          </p:blipFill>
          <p:spPr>
            <a:xfrm>
              <a:off x="1019679" y="2155520"/>
              <a:ext cx="1027410" cy="489994"/>
            </a:xfrm>
            <a:prstGeom prst="rect">
              <a:avLst/>
            </a:prstGeom>
          </p:spPr>
        </p:pic>
        <p:pic>
          <p:nvPicPr>
            <p:cNvPr id="9" name="Picture 2" descr="https://lh3.googleusercontent.com/-QTh7oYlVSfs/AAAAAAAAAAI/AAAAAAAAAl8/PD6AyVW6Tqs/s0-c-k-no-ns/phot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346053"/>
              <a:ext cx="847726" cy="8477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51663" t="21984" r="36829" b="19773"/>
            <a:stretch/>
          </p:blipFill>
          <p:spPr>
            <a:xfrm>
              <a:off x="7829640" y="2160096"/>
              <a:ext cx="952500" cy="970836"/>
            </a:xfrm>
            <a:prstGeom prst="rect">
              <a:avLst/>
            </a:prstGeom>
          </p:spPr>
        </p:pic>
        <p:pic>
          <p:nvPicPr>
            <p:cNvPr id="8" name="Picture 4" descr="Stony Brook University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9120" y="5814847"/>
              <a:ext cx="1054710" cy="870555"/>
            </a:xfrm>
            <a:prstGeom prst="rect">
              <a:avLst/>
            </a:prstGeom>
            <a:solidFill>
              <a:schemeClr val="bg1"/>
            </a:solidFill>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62768" t="17564" r="19740" b="18436"/>
            <a:stretch/>
          </p:blipFill>
          <p:spPr>
            <a:xfrm>
              <a:off x="7878754" y="355213"/>
              <a:ext cx="1138054" cy="838566"/>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19500" t="18519" r="62088" b="21296"/>
            <a:stretch/>
          </p:blipFill>
          <p:spPr>
            <a:xfrm>
              <a:off x="7147486" y="5694802"/>
              <a:ext cx="1504841" cy="990600"/>
            </a:xfrm>
            <a:prstGeom prst="rect">
              <a:avLst/>
            </a:prstGeom>
          </p:spPr>
        </p:pic>
        <p:sp>
          <p:nvSpPr>
            <p:cNvPr id="13" name="TextBox 12"/>
            <p:cNvSpPr txBox="1"/>
            <p:nvPr/>
          </p:nvSpPr>
          <p:spPr>
            <a:xfrm>
              <a:off x="7047905" y="4980402"/>
              <a:ext cx="2088802" cy="646331"/>
            </a:xfrm>
            <a:prstGeom prst="rect">
              <a:avLst/>
            </a:prstGeom>
            <a:solidFill>
              <a:schemeClr val="tx1"/>
            </a:solidFill>
          </p:spPr>
          <p:txBody>
            <a:bodyPr wrap="square" rtlCol="0">
              <a:spAutoFit/>
            </a:bodyPr>
            <a:lstStyle/>
            <a:p>
              <a:r>
                <a:rPr lang="en-US" sz="1800" b="1" i="0" dirty="0">
                  <a:solidFill>
                    <a:schemeClr val="bg1"/>
                  </a:solidFill>
                </a:rPr>
                <a:t>Software: MIDAS</a:t>
              </a:r>
              <a:br>
                <a:rPr lang="en-US" sz="1800" b="1" i="0" dirty="0">
                  <a:solidFill>
                    <a:schemeClr val="bg1"/>
                  </a:solidFill>
                </a:rPr>
              </a:br>
              <a:r>
                <a:rPr lang="en-US" sz="1800" b="1" i="0" dirty="0">
                  <a:solidFill>
                    <a:schemeClr val="bg1"/>
                  </a:solidFill>
                </a:rPr>
                <a:t>HPC-ABDS</a:t>
              </a:r>
            </a:p>
          </p:txBody>
        </p:sp>
      </p:grpSp>
      <p:sp>
        <p:nvSpPr>
          <p:cNvPr id="3" name="Rectangle 2"/>
          <p:cNvSpPr/>
          <p:nvPr/>
        </p:nvSpPr>
        <p:spPr>
          <a:xfrm>
            <a:off x="6474" y="0"/>
            <a:ext cx="4032126" cy="994888"/>
          </a:xfrm>
          <a:prstGeom prst="rect">
            <a:avLst/>
          </a:prstGeom>
          <a:solidFill>
            <a:schemeClr val="bg1"/>
          </a:solidFill>
        </p:spPr>
        <p:txBody>
          <a:bodyPr wrap="square">
            <a:spAutoFit/>
          </a:bodyPr>
          <a:lstStyle/>
          <a:p>
            <a:pPr marL="0" marR="0">
              <a:lnSpc>
                <a:spcPct val="115000"/>
              </a:lnSpc>
              <a:spcBef>
                <a:spcPts val="1800"/>
              </a:spcBef>
              <a:spcAft>
                <a:spcPts val="600"/>
              </a:spcAft>
            </a:pPr>
            <a:r>
              <a:rPr lang="en-US" sz="1700" b="1" dirty="0">
                <a:latin typeface="Times New Roman" panose="02020603050405020304" pitchFamily="18" charset="0"/>
              </a:rPr>
              <a:t>NSF 1443054: CIF21 DIBBs: Middleware and High Performance Analytics Libraries for Scalable Data Science</a:t>
            </a:r>
            <a:endParaRPr lang="en-US" sz="1700" b="1" dirty="0"/>
          </a:p>
        </p:txBody>
      </p:sp>
      <p:sp>
        <p:nvSpPr>
          <p:cNvPr id="6" name="Rectangle 5"/>
          <p:cNvSpPr/>
          <p:nvPr/>
        </p:nvSpPr>
        <p:spPr>
          <a:xfrm>
            <a:off x="0" y="5688953"/>
            <a:ext cx="2269264" cy="1200329"/>
          </a:xfrm>
          <a:prstGeom prst="rect">
            <a:avLst/>
          </a:prstGeom>
          <a:solidFill>
            <a:schemeClr val="bg1"/>
          </a:solidFill>
        </p:spPr>
        <p:txBody>
          <a:bodyPr wrap="square">
            <a:spAutoFit/>
          </a:bodyPr>
          <a:lstStyle/>
          <a:p>
            <a:r>
              <a:rPr lang="en-US" dirty="0"/>
              <a:t>General</a:t>
            </a:r>
          </a:p>
          <a:p>
            <a:r>
              <a:rPr lang="en-US" dirty="0"/>
              <a:t>HPC-ABDS</a:t>
            </a:r>
          </a:p>
          <a:p>
            <a:r>
              <a:rPr lang="en-US" dirty="0"/>
              <a:t>February 2017</a:t>
            </a:r>
          </a:p>
        </p:txBody>
      </p:sp>
    </p:spTree>
    <p:extLst>
      <p:ext uri="{BB962C8B-B14F-4D97-AF65-F5344CB8AC3E}">
        <p14:creationId xmlns:p14="http://schemas.microsoft.com/office/powerpoint/2010/main" val="4331918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886700" cy="2852737"/>
          </a:xfrm>
        </p:spPr>
        <p:txBody>
          <a:bodyPr/>
          <a:lstStyle/>
          <a:p>
            <a:pPr algn="ctr"/>
            <a:r>
              <a:rPr lang="en-US" sz="3600" dirty="0"/>
              <a:t>Software Nexus</a:t>
            </a:r>
            <a:br>
              <a:rPr lang="en-US" sz="3600" dirty="0"/>
            </a:br>
            <a:br>
              <a:rPr lang="en-US" sz="3600" dirty="0"/>
            </a:br>
            <a:r>
              <a:rPr lang="en-US" sz="2800" dirty="0">
                <a:solidFill>
                  <a:schemeClr val="tx1"/>
                </a:solidFill>
              </a:rPr>
              <a:t>Application Layer </a:t>
            </a:r>
            <a:r>
              <a:rPr lang="en-US" sz="2800" dirty="0">
                <a:solidFill>
                  <a:srgbClr val="FF0000"/>
                </a:solidFill>
              </a:rPr>
              <a:t>On</a:t>
            </a:r>
            <a:br>
              <a:rPr lang="en-US" sz="2800" dirty="0">
                <a:solidFill>
                  <a:schemeClr val="tx1"/>
                </a:solidFill>
              </a:rPr>
            </a:br>
            <a:r>
              <a:rPr lang="en-US" sz="2800" dirty="0">
                <a:solidFill>
                  <a:schemeClr val="tx1"/>
                </a:solidFill>
              </a:rPr>
              <a:t>Big Data Software Components for Programming and Data Processing </a:t>
            </a:r>
            <a:r>
              <a:rPr lang="en-US" sz="2800" dirty="0">
                <a:solidFill>
                  <a:srgbClr val="FF0000"/>
                </a:solidFill>
              </a:rPr>
              <a:t>On</a:t>
            </a:r>
            <a:br>
              <a:rPr lang="en-US" sz="2800" dirty="0">
                <a:solidFill>
                  <a:schemeClr val="tx1"/>
                </a:solidFill>
              </a:rPr>
            </a:br>
            <a:r>
              <a:rPr lang="en-US" sz="2800" dirty="0">
                <a:solidFill>
                  <a:schemeClr val="tx1"/>
                </a:solidFill>
              </a:rPr>
              <a:t>HPC for runtime </a:t>
            </a:r>
            <a:r>
              <a:rPr lang="en-US" sz="2800" dirty="0">
                <a:solidFill>
                  <a:srgbClr val="FF0000"/>
                </a:solidFill>
              </a:rPr>
              <a:t>On</a:t>
            </a:r>
            <a:br>
              <a:rPr lang="en-US" sz="2800" dirty="0">
                <a:solidFill>
                  <a:schemeClr val="tx1"/>
                </a:solidFill>
              </a:rPr>
            </a:br>
            <a:r>
              <a:rPr lang="en-US" sz="2800" dirty="0">
                <a:solidFill>
                  <a:schemeClr val="tx1"/>
                </a:solidFill>
              </a:rPr>
              <a:t>IaaS and DevOps Hardware and Systems</a:t>
            </a:r>
            <a:endParaRPr lang="en-US" dirty="0">
              <a:solidFill>
                <a:schemeClr val="tx1"/>
              </a:solidFill>
            </a:endParaRP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4595596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084" y="-664"/>
            <a:ext cx="9144000" cy="6858000"/>
          </a:xfrm>
          <a:prstGeom prst="rect">
            <a:avLst/>
          </a:prstGeom>
          <a:solidFill>
            <a:srgbClr val="FFFEC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i="1">
              <a:solidFill>
                <a:srgbClr val="000000"/>
              </a:solidFill>
            </a:endParaRPr>
          </a:p>
        </p:txBody>
      </p:sp>
      <p:grpSp>
        <p:nvGrpSpPr>
          <p:cNvPr id="40" name="Group 39"/>
          <p:cNvGrpSpPr/>
          <p:nvPr/>
        </p:nvGrpSpPr>
        <p:grpSpPr>
          <a:xfrm>
            <a:off x="100361" y="206941"/>
            <a:ext cx="9073432" cy="6442789"/>
            <a:chOff x="-2180" y="57306"/>
            <a:chExt cx="9073432" cy="6442789"/>
          </a:xfrm>
        </p:grpSpPr>
        <p:grpSp>
          <p:nvGrpSpPr>
            <p:cNvPr id="41" name="Group 40"/>
            <p:cNvGrpSpPr/>
            <p:nvPr/>
          </p:nvGrpSpPr>
          <p:grpSpPr>
            <a:xfrm>
              <a:off x="-2180" y="57306"/>
              <a:ext cx="9043639" cy="6442789"/>
              <a:chOff x="-2180" y="107183"/>
              <a:chExt cx="9043639" cy="6442789"/>
            </a:xfrm>
          </p:grpSpPr>
          <p:sp>
            <p:nvSpPr>
              <p:cNvPr id="43" name="Oval 42"/>
              <p:cNvSpPr/>
              <p:nvPr/>
            </p:nvSpPr>
            <p:spPr>
              <a:xfrm>
                <a:off x="4203354" y="433642"/>
                <a:ext cx="2127230" cy="5294212"/>
              </a:xfrm>
              <a:prstGeom prst="ellipse">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ED7D31">
                        <a:lumMod val="50000"/>
                      </a:srgbClr>
                    </a:solidFill>
                    <a:effectLst/>
                    <a:uLnTx/>
                    <a:uFillTx/>
                    <a:latin typeface="Calibri" panose="020F0502020204030204"/>
                    <a:ea typeface="+mn-ea"/>
                    <a:cs typeface="+mn-cs"/>
                  </a:rPr>
                  <a:t>HPC-ABDS Integrated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ED7D31">
                        <a:lumMod val="50000"/>
                      </a:srgbClr>
                    </a:solidFill>
                    <a:effectLst/>
                    <a:uLnTx/>
                    <a:uFillTx/>
                    <a:latin typeface="Calibri" panose="020F0502020204030204"/>
                    <a:ea typeface="+mn-ea"/>
                    <a:cs typeface="+mn-cs"/>
                  </a:rPr>
                  <a:t>Software</a:t>
                </a:r>
                <a:endParaRPr kumimoji="0" lang="en-US" sz="1800" b="0" i="0" u="none" strike="noStrike" kern="0" cap="none" spc="0" normalizeH="0" baseline="0" noProof="0" dirty="0">
                  <a:ln>
                    <a:noFill/>
                  </a:ln>
                  <a:solidFill>
                    <a:srgbClr val="ED7D31">
                      <a:lumMod val="50000"/>
                    </a:srgbClr>
                  </a:solidFill>
                  <a:effectLst/>
                  <a:uLnTx/>
                  <a:uFillTx/>
                  <a:latin typeface="Calibri" panose="020F0502020204030204"/>
                  <a:ea typeface="+mn-ea"/>
                  <a:cs typeface="+mn-cs"/>
                </a:endParaRPr>
              </a:p>
            </p:txBody>
          </p:sp>
          <p:sp>
            <p:nvSpPr>
              <p:cNvPr id="44" name="TextBox 43"/>
              <p:cNvSpPr txBox="1"/>
              <p:nvPr/>
            </p:nvSpPr>
            <p:spPr>
              <a:xfrm>
                <a:off x="-2180" y="107183"/>
                <a:ext cx="9043639" cy="644278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ED7D31">
                        <a:lumMod val="50000"/>
                      </a:srgbClr>
                    </a:solidFill>
                    <a:effectLst/>
                    <a:uLnTx/>
                    <a:uFillTx/>
                    <a:ea typeface="+mn-ea"/>
                    <a:cs typeface="Arial" panose="020B0604020202020204" pitchFamily="34" charset="0"/>
                  </a:rPr>
                  <a:t>	         </a:t>
                </a:r>
                <a:r>
                  <a:rPr kumimoji="0" lang="en-US" sz="2000" b="1" i="0" u="none" strike="noStrike" kern="0" cap="none" spc="0" normalizeH="0" baseline="0" noProof="0" dirty="0">
                    <a:ln>
                      <a:noFill/>
                    </a:ln>
                    <a:solidFill>
                      <a:srgbClr val="ED7D31">
                        <a:lumMod val="50000"/>
                      </a:srgbClr>
                    </a:solidFill>
                    <a:effectLst/>
                    <a:uLnTx/>
                    <a:uFillTx/>
                    <a:ea typeface="+mn-ea"/>
                    <a:cs typeface="Arial" panose="020B0604020202020204" pitchFamily="34" charset="0"/>
                  </a:rPr>
                  <a:t>Big Data ABDS	         </a:t>
                </a:r>
                <a:r>
                  <a:rPr kumimoji="0" lang="en-US" sz="2000" b="1" i="0" u="none" strike="noStrike" kern="0" cap="none" spc="0" normalizeH="0" baseline="0" noProof="0" dirty="0" err="1">
                    <a:ln>
                      <a:noFill/>
                    </a:ln>
                    <a:solidFill>
                      <a:srgbClr val="ED7D31">
                        <a:lumMod val="50000"/>
                      </a:srgbClr>
                    </a:solidFill>
                    <a:effectLst/>
                    <a:uLnTx/>
                    <a:uFillTx/>
                    <a:ea typeface="+mn-ea"/>
                    <a:cs typeface="Arial" panose="020B0604020202020204" pitchFamily="34" charset="0"/>
                  </a:rPr>
                  <a:t>HPCCloud</a:t>
                </a:r>
                <a:r>
                  <a:rPr kumimoji="0" lang="en-US" sz="2000" b="1" i="0" u="none" strike="noStrike" kern="0" cap="none" spc="0" normalizeH="0" baseline="0" noProof="0" dirty="0">
                    <a:ln>
                      <a:noFill/>
                    </a:ln>
                    <a:solidFill>
                      <a:srgbClr val="ED7D31">
                        <a:lumMod val="50000"/>
                      </a:srgbClr>
                    </a:solidFill>
                    <a:effectLst/>
                    <a:uLnTx/>
                    <a:uFillTx/>
                    <a:ea typeface="+mn-ea"/>
                    <a:cs typeface="Arial" panose="020B0604020202020204" pitchFamily="34" charset="0"/>
                  </a:rPr>
                  <a:t> 3.0         HPC, Cluster</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ED7D31">
                      <a:lumMod val="50000"/>
                    </a:srgbClr>
                  </a:solidFill>
                  <a:effectLst/>
                  <a:uLnTx/>
                  <a:uFillTx/>
                  <a:latin typeface="Calibri" panose="020F0502020204030204"/>
                  <a:ea typeface="+mn-ea"/>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ED7D31">
                        <a:lumMod val="50000"/>
                      </a:srgbClr>
                    </a:solidFill>
                    <a:effectLst/>
                    <a:uLnTx/>
                    <a:uFillTx/>
                    <a:latin typeface="Calibri" panose="020F0502020204030204"/>
                    <a:ea typeface="+mn-ea"/>
                  </a:rPr>
                  <a:t>17. Orchestration       </a:t>
                </a:r>
                <a:r>
                  <a:rPr kumimoji="0" lang="en-US" sz="1600" b="1" i="0" u="none" strike="noStrike" kern="0" cap="none" spc="0" normalizeH="0" baseline="0" noProof="0" dirty="0">
                    <a:ln>
                      <a:noFill/>
                    </a:ln>
                    <a:solidFill>
                      <a:prstClr val="black"/>
                    </a:solidFill>
                    <a:effectLst/>
                    <a:uLnTx/>
                    <a:uFillTx/>
                    <a:latin typeface="Calibri" panose="020F0502020204030204"/>
                    <a:ea typeface="+mn-ea"/>
                  </a:rPr>
                  <a:t>Beam, Crunch, </a:t>
                </a:r>
                <a:r>
                  <a:rPr kumimoji="0" lang="en-US" sz="1600" b="1" i="0" u="none" strike="noStrike" kern="0" cap="none" spc="0" normalizeH="0" baseline="0" noProof="0" dirty="0" err="1">
                    <a:ln>
                      <a:noFill/>
                    </a:ln>
                    <a:solidFill>
                      <a:prstClr val="black"/>
                    </a:solidFill>
                    <a:effectLst/>
                    <a:uLnTx/>
                    <a:uFillTx/>
                    <a:latin typeface="Calibri" panose="020F0502020204030204"/>
                    <a:ea typeface="+mn-ea"/>
                  </a:rPr>
                  <a:t>Tez</a:t>
                </a:r>
                <a:r>
                  <a:rPr kumimoji="0" lang="en-US" sz="1600" b="1" i="0" u="none" strike="noStrike" kern="0" cap="none" spc="0" normalizeH="0" baseline="0" noProof="0" dirty="0">
                    <a:ln>
                      <a:noFill/>
                    </a:ln>
                    <a:solidFill>
                      <a:prstClr val="black"/>
                    </a:solidFill>
                    <a:effectLst/>
                    <a:uLnTx/>
                    <a:uFillTx/>
                    <a:latin typeface="Calibri" panose="020F0502020204030204"/>
                    <a:ea typeface="+mn-ea"/>
                  </a:rPr>
                  <a:t>, Cloud Dataflow		  Kepler, Pegasus, </a:t>
                </a:r>
                <a:r>
                  <a:rPr kumimoji="0" lang="en-US" sz="1600" b="1" i="0" u="none" strike="noStrike" kern="0" cap="none" spc="0" normalizeH="0" baseline="0" noProof="0" dirty="0" err="1">
                    <a:ln>
                      <a:noFill/>
                    </a:ln>
                    <a:solidFill>
                      <a:prstClr val="black"/>
                    </a:solidFill>
                    <a:effectLst/>
                    <a:uLnTx/>
                    <a:uFillTx/>
                    <a:latin typeface="Calibri" panose="020F0502020204030204"/>
                    <a:ea typeface="+mn-ea"/>
                  </a:rPr>
                  <a:t>Taverna</a:t>
                </a:r>
                <a:endParaRPr kumimoji="0" lang="en-US" sz="1600" b="1" i="0" u="none" strike="noStrike" kern="0" cap="none" spc="0" normalizeH="0" baseline="0" noProof="0" dirty="0">
                  <a:ln>
                    <a:noFill/>
                  </a:ln>
                  <a:solidFill>
                    <a:prstClr val="black"/>
                  </a:solidFill>
                  <a:effectLst/>
                  <a:uLnTx/>
                  <a:uFillTx/>
                  <a:latin typeface="Calibri" panose="020F0502020204030204"/>
                  <a:ea typeface="+mn-ea"/>
                </a:endParaRPr>
              </a:p>
              <a:p>
                <a:pPr marL="0" marR="0" lvl="0" indent="0" defTabSz="914400" eaLnBrk="1" fontAlgn="auto" latinLnBrk="0" hangingPunct="1">
                  <a:lnSpc>
                    <a:spcPts val="800"/>
                  </a:lnSpc>
                  <a:spcBef>
                    <a:spcPts val="0"/>
                  </a:spcBef>
                  <a:spcAft>
                    <a:spcPts val="0"/>
                  </a:spcAft>
                  <a:buClrTx/>
                  <a:buSzTx/>
                  <a:buFontTx/>
                  <a:buNone/>
                  <a:tabLst/>
                  <a:defRPr/>
                </a:pPr>
                <a:endParaRPr kumimoji="0" lang="en-US" sz="800" b="1" i="0" u="none" strike="noStrike" kern="0" cap="none" spc="0" normalizeH="0" baseline="0" noProof="0" dirty="0">
                  <a:ln>
                    <a:noFill/>
                  </a:ln>
                  <a:solidFill>
                    <a:srgbClr val="ED7D31">
                      <a:lumMod val="50000"/>
                    </a:srgbClr>
                  </a:solidFill>
                  <a:effectLst/>
                  <a:uLnTx/>
                  <a:uFillTx/>
                  <a:latin typeface="Calibri" panose="020F0502020204030204"/>
                  <a:ea typeface="+mn-ea"/>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ED7D31">
                        <a:lumMod val="50000"/>
                      </a:srgbClr>
                    </a:solidFill>
                    <a:effectLst/>
                    <a:uLnTx/>
                    <a:uFillTx/>
                    <a:latin typeface="Calibri" panose="020F0502020204030204"/>
                    <a:ea typeface="+mn-ea"/>
                  </a:rPr>
                  <a:t>16. Libraries                 </a:t>
                </a:r>
                <a:r>
                  <a:rPr kumimoji="0" lang="en-US" sz="1600" b="1" i="0" u="none" strike="noStrike" kern="0" cap="none" spc="0" normalizeH="0" baseline="0" noProof="0" dirty="0" err="1">
                    <a:ln>
                      <a:noFill/>
                    </a:ln>
                    <a:solidFill>
                      <a:prstClr val="black"/>
                    </a:solidFill>
                    <a:effectLst/>
                    <a:uLnTx/>
                    <a:uFillTx/>
                    <a:latin typeface="Calibri" panose="020F0502020204030204"/>
                    <a:ea typeface="+mn-ea"/>
                  </a:rPr>
                  <a:t>MLlib</a:t>
                </a:r>
                <a:r>
                  <a:rPr kumimoji="0" lang="en-US" sz="1600" b="1" i="0" u="none" strike="noStrike" kern="0" cap="none" spc="0" normalizeH="0" baseline="0" noProof="0" dirty="0">
                    <a:ln>
                      <a:noFill/>
                    </a:ln>
                    <a:solidFill>
                      <a:prstClr val="black"/>
                    </a:solidFill>
                    <a:effectLst/>
                    <a:uLnTx/>
                    <a:uFillTx/>
                    <a:latin typeface="Calibri" panose="020F0502020204030204"/>
                    <a:ea typeface="+mn-ea"/>
                  </a:rPr>
                  <a:t>/Mahout, </a:t>
                </a:r>
                <a:r>
                  <a:rPr kumimoji="0" lang="en-US" sz="1600" b="1" i="0" u="none" strike="noStrike" kern="0" cap="none" spc="0" normalizeH="0" baseline="0" noProof="0" dirty="0" err="1">
                    <a:ln>
                      <a:noFill/>
                    </a:ln>
                    <a:solidFill>
                      <a:prstClr val="black"/>
                    </a:solidFill>
                    <a:effectLst/>
                    <a:uLnTx/>
                    <a:uFillTx/>
                    <a:latin typeface="Calibri" panose="020F0502020204030204"/>
                    <a:ea typeface="+mn-ea"/>
                  </a:rPr>
                  <a:t>TensorFlow</a:t>
                </a:r>
                <a:r>
                  <a:rPr kumimoji="0" lang="en-US" sz="1600" b="1" i="0" u="none" strike="noStrike" kern="0" cap="none" spc="0" normalizeH="0" baseline="0" noProof="0" dirty="0">
                    <a:ln>
                      <a:noFill/>
                    </a:ln>
                    <a:solidFill>
                      <a:prstClr val="black"/>
                    </a:solidFill>
                    <a:effectLst/>
                    <a:uLnTx/>
                    <a:uFillTx/>
                    <a:latin typeface="Calibri" panose="020F0502020204030204"/>
                    <a:ea typeface="+mn-ea"/>
                  </a:rPr>
                  <a:t>, CNTK, R, Python	   </a:t>
                </a:r>
                <a:r>
                  <a:rPr kumimoji="0" lang="en-US" sz="1600" b="1" i="0" u="none" strike="noStrike" kern="0" cap="none" spc="0" normalizeH="0" baseline="0" noProof="0" dirty="0" err="1">
                    <a:ln>
                      <a:noFill/>
                    </a:ln>
                    <a:solidFill>
                      <a:prstClr val="black"/>
                    </a:solidFill>
                    <a:effectLst/>
                    <a:uLnTx/>
                    <a:uFillTx/>
                    <a:latin typeface="Calibri" panose="020F0502020204030204"/>
                    <a:ea typeface="+mn-ea"/>
                  </a:rPr>
                  <a:t>ScaLAPACK</a:t>
                </a:r>
                <a:r>
                  <a:rPr kumimoji="0" lang="en-US" sz="1600" b="1" i="0" u="none" strike="noStrike" kern="0" cap="none" spc="0" normalizeH="0" baseline="0" noProof="0" dirty="0">
                    <a:ln>
                      <a:noFill/>
                    </a:ln>
                    <a:solidFill>
                      <a:prstClr val="black"/>
                    </a:solidFill>
                    <a:effectLst/>
                    <a:uLnTx/>
                    <a:uFillTx/>
                    <a:latin typeface="Calibri" panose="020F0502020204030204"/>
                    <a:ea typeface="+mn-ea"/>
                  </a:rPr>
                  <a:t>, </a:t>
                </a:r>
                <a:r>
                  <a:rPr kumimoji="0" lang="en-US" sz="1600" b="1" i="0" u="none" strike="noStrike" kern="0" cap="none" spc="0" normalizeH="0" baseline="0" noProof="0" dirty="0" err="1">
                    <a:ln>
                      <a:noFill/>
                    </a:ln>
                    <a:solidFill>
                      <a:prstClr val="black"/>
                    </a:solidFill>
                    <a:effectLst/>
                    <a:uLnTx/>
                    <a:uFillTx/>
                    <a:latin typeface="Calibri" panose="020F0502020204030204"/>
                    <a:ea typeface="+mn-ea"/>
                  </a:rPr>
                  <a:t>PETSc</a:t>
                </a:r>
                <a:r>
                  <a:rPr kumimoji="0" lang="en-US" sz="1600" b="1" i="0" u="none" strike="noStrike" kern="0" cap="none" spc="0" normalizeH="0" baseline="0" noProof="0" dirty="0">
                    <a:ln>
                      <a:noFill/>
                    </a:ln>
                    <a:solidFill>
                      <a:prstClr val="black"/>
                    </a:solidFill>
                    <a:effectLst/>
                    <a:uLnTx/>
                    <a:uFillTx/>
                    <a:latin typeface="Calibri" panose="020F0502020204030204"/>
                    <a:ea typeface="+mn-ea"/>
                  </a:rPr>
                  <a:t>, Matlab</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a:noFill/>
                  </a:ln>
                  <a:solidFill>
                    <a:srgbClr val="ED7D31">
                      <a:lumMod val="50000"/>
                    </a:srgbClr>
                  </a:solidFill>
                  <a:effectLst/>
                  <a:uLnTx/>
                  <a:uFillTx/>
                  <a:latin typeface="Calibri" panose="020F0502020204030204"/>
                  <a:ea typeface="+mn-ea"/>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ED7D31">
                        <a:lumMod val="50000"/>
                      </a:srgbClr>
                    </a:solidFill>
                    <a:effectLst/>
                    <a:uLnTx/>
                    <a:uFillTx/>
                    <a:latin typeface="Calibri" panose="020F0502020204030204"/>
                    <a:ea typeface="+mn-ea"/>
                  </a:rPr>
                  <a:t>15A. High Level Programming  </a:t>
                </a:r>
                <a:r>
                  <a:rPr kumimoji="0" lang="en-US" sz="1600" b="1" i="0" u="none" strike="noStrike" kern="0" cap="none" spc="0" normalizeH="0" baseline="0" noProof="0" dirty="0">
                    <a:ln>
                      <a:noFill/>
                    </a:ln>
                    <a:solidFill>
                      <a:prstClr val="black"/>
                    </a:solidFill>
                    <a:effectLst/>
                    <a:uLnTx/>
                    <a:uFillTx/>
                    <a:latin typeface="Calibri" panose="020F0502020204030204"/>
                    <a:ea typeface="+mn-ea"/>
                  </a:rPr>
                  <a:t>Pig, Hive, Drill			   Domain-specific Languages</a:t>
                </a:r>
                <a:endParaRPr kumimoji="0" lang="en-US" sz="1600" b="1" i="0" u="none" strike="noStrike" kern="0" cap="none" spc="0" normalizeH="0" baseline="0" noProof="0" dirty="0">
                  <a:ln>
                    <a:noFill/>
                  </a:ln>
                  <a:solidFill>
                    <a:srgbClr val="ED7D31">
                      <a:lumMod val="50000"/>
                    </a:srgbClr>
                  </a:solidFill>
                  <a:effectLst/>
                  <a:uLnTx/>
                  <a:uFillTx/>
                  <a:latin typeface="Calibri" panose="020F0502020204030204"/>
                  <a:ea typeface="+mn-ea"/>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a:noFill/>
                  </a:ln>
                  <a:solidFill>
                    <a:srgbClr val="ED7D31">
                      <a:lumMod val="50000"/>
                    </a:srgbClr>
                  </a:solidFill>
                  <a:effectLst/>
                  <a:uLnTx/>
                  <a:uFillTx/>
                  <a:latin typeface="Calibri" panose="020F0502020204030204"/>
                  <a:ea typeface="+mn-ea"/>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ED7D31">
                        <a:lumMod val="50000"/>
                      </a:srgbClr>
                    </a:solidFill>
                    <a:effectLst/>
                    <a:uLnTx/>
                    <a:uFillTx/>
                    <a:latin typeface="Calibri" panose="020F0502020204030204"/>
                    <a:ea typeface="+mn-ea"/>
                  </a:rPr>
                  <a:t>15B. Platform as a Service </a:t>
                </a:r>
                <a:r>
                  <a:rPr kumimoji="0" lang="en-US" sz="1600" b="1" i="0" u="none" strike="noStrike" kern="0" cap="none" spc="0" normalizeH="0" baseline="0" noProof="0" dirty="0">
                    <a:ln>
                      <a:noFill/>
                    </a:ln>
                    <a:solidFill>
                      <a:prstClr val="black"/>
                    </a:solidFill>
                    <a:effectLst/>
                    <a:uLnTx/>
                    <a:uFillTx/>
                    <a:latin typeface="Calibri" panose="020F0502020204030204"/>
                    <a:ea typeface="+mn-ea"/>
                  </a:rPr>
                  <a:t>App Engine, </a:t>
                </a:r>
                <a:r>
                  <a:rPr kumimoji="0" lang="en-US" sz="1600" b="1" i="0" u="none" strike="noStrike" kern="0" cap="none" spc="0" normalizeH="0" baseline="0" noProof="0" dirty="0" err="1">
                    <a:ln>
                      <a:noFill/>
                    </a:ln>
                    <a:solidFill>
                      <a:prstClr val="black"/>
                    </a:solidFill>
                    <a:effectLst/>
                    <a:uLnTx/>
                    <a:uFillTx/>
                    <a:latin typeface="Calibri" panose="020F0502020204030204"/>
                    <a:ea typeface="+mn-ea"/>
                  </a:rPr>
                  <a:t>BlueMix</a:t>
                </a:r>
                <a:r>
                  <a:rPr kumimoji="0" lang="en-US" sz="1600" b="1" i="0" u="none" strike="noStrike" kern="0" cap="none" spc="0" normalizeH="0" baseline="0" noProof="0" dirty="0">
                    <a:ln>
                      <a:noFill/>
                    </a:ln>
                    <a:solidFill>
                      <a:prstClr val="black"/>
                    </a:solidFill>
                    <a:effectLst/>
                    <a:uLnTx/>
                    <a:uFillTx/>
                    <a:latin typeface="Calibri" panose="020F0502020204030204"/>
                    <a:ea typeface="+mn-ea"/>
                  </a:rPr>
                  <a:t>, Elastic Beanstalk		     XSEDE Software Stack</a:t>
                </a:r>
                <a:br>
                  <a:rPr kumimoji="0" lang="en-US" sz="1600" b="1" i="0" u="none" strike="noStrike" kern="0" cap="none" spc="0" normalizeH="0" baseline="0" noProof="0" dirty="0">
                    <a:ln>
                      <a:noFill/>
                    </a:ln>
                    <a:solidFill>
                      <a:srgbClr val="ED7D31">
                        <a:lumMod val="50000"/>
                      </a:srgbClr>
                    </a:solidFill>
                    <a:effectLst/>
                    <a:uLnTx/>
                    <a:uFillTx/>
                    <a:latin typeface="Calibri" panose="020F0502020204030204"/>
                    <a:ea typeface="+mn-ea"/>
                  </a:rPr>
                </a:br>
                <a:endParaRPr kumimoji="0" lang="en-US" sz="800" b="1" i="0" u="none" strike="noStrike" kern="0" cap="none" spc="0" normalizeH="0" baseline="0" noProof="0" dirty="0">
                  <a:ln>
                    <a:noFill/>
                  </a:ln>
                  <a:solidFill>
                    <a:srgbClr val="ED7D31">
                      <a:lumMod val="50000"/>
                    </a:srgbClr>
                  </a:solidFill>
                  <a:effectLst/>
                  <a:uLnTx/>
                  <a:uFillTx/>
                  <a:latin typeface="Calibri" panose="020F0502020204030204"/>
                  <a:ea typeface="+mn-ea"/>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ED7D31">
                        <a:lumMod val="50000"/>
                      </a:srgbClr>
                    </a:solidFill>
                    <a:effectLst/>
                    <a:uLnTx/>
                    <a:uFillTx/>
                    <a:latin typeface="Calibri" panose="020F0502020204030204"/>
                    <a:ea typeface="+mn-ea"/>
                  </a:rPr>
                  <a:t>Languages</a:t>
                </a:r>
                <a:r>
                  <a:rPr kumimoji="0" lang="en-US" sz="1600" b="1" i="0" u="none" strike="noStrike" kern="0" cap="none" spc="0" normalizeH="0" baseline="0" noProof="0" dirty="0">
                    <a:ln>
                      <a:noFill/>
                    </a:ln>
                    <a:solidFill>
                      <a:prstClr val="black"/>
                    </a:solidFill>
                    <a:effectLst/>
                    <a:uLnTx/>
                    <a:uFillTx/>
                    <a:latin typeface="Calibri" panose="020F0502020204030204"/>
                    <a:ea typeface="+mn-ea"/>
                  </a:rPr>
                  <a:t>            Java, Erlang, Scala, Clojure, SQL, SPARQL, Python	           Fortran, C/C++, Python</a:t>
                </a:r>
                <a:endParaRPr kumimoji="0" lang="en-US" sz="1600" b="1" i="0" u="none" strike="noStrike" kern="0" cap="none" spc="0" normalizeH="0" baseline="0" noProof="0" dirty="0">
                  <a:ln>
                    <a:noFill/>
                  </a:ln>
                  <a:solidFill>
                    <a:srgbClr val="ED7D31">
                      <a:lumMod val="50000"/>
                    </a:srgbClr>
                  </a:solidFill>
                  <a:effectLst/>
                  <a:uLnTx/>
                  <a:uFillTx/>
                  <a:latin typeface="Calibri" panose="020F0502020204030204"/>
                  <a:ea typeface="+mn-ea"/>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a:noFill/>
                  </a:ln>
                  <a:solidFill>
                    <a:srgbClr val="ED7D31">
                      <a:lumMod val="50000"/>
                    </a:srgbClr>
                  </a:solidFill>
                  <a:effectLst/>
                  <a:uLnTx/>
                  <a:uFillTx/>
                  <a:latin typeface="Calibri" panose="020F0502020204030204"/>
                  <a:ea typeface="+mn-ea"/>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ED7D31">
                        <a:lumMod val="50000"/>
                      </a:srgbClr>
                    </a:solidFill>
                    <a:effectLst/>
                    <a:uLnTx/>
                    <a:uFillTx/>
                    <a:latin typeface="Calibri" panose="020F0502020204030204"/>
                    <a:ea typeface="+mn-ea"/>
                  </a:rPr>
                  <a:t>14B. Streaming	</a:t>
                </a:r>
                <a:r>
                  <a:rPr kumimoji="0" lang="en-US" sz="1600" b="1" i="0" u="none" strike="noStrike" kern="0" cap="none" spc="0" normalizeH="0" baseline="0" noProof="0" dirty="0">
                    <a:ln>
                      <a:noFill/>
                    </a:ln>
                    <a:solidFill>
                      <a:prstClr val="black"/>
                    </a:solidFill>
                    <a:effectLst/>
                    <a:uLnTx/>
                    <a:uFillTx/>
                    <a:latin typeface="Calibri" panose="020F0502020204030204"/>
                    <a:ea typeface="+mn-ea"/>
                  </a:rPr>
                  <a:t>Storm, Kafka, Kinesis</a:t>
                </a:r>
                <a:endParaRPr kumimoji="0" lang="en-US" sz="1600" b="1" i="0" u="none" strike="noStrike" kern="0" cap="none" spc="0" normalizeH="0" baseline="0" noProof="0" dirty="0">
                  <a:ln>
                    <a:noFill/>
                  </a:ln>
                  <a:solidFill>
                    <a:srgbClr val="ED7D31">
                      <a:lumMod val="50000"/>
                    </a:srgbClr>
                  </a:solidFill>
                  <a:effectLst/>
                  <a:uLnTx/>
                  <a:uFillTx/>
                  <a:latin typeface="Calibri" panose="020F0502020204030204"/>
                  <a:ea typeface="+mn-ea"/>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ED7D31">
                        <a:lumMod val="50000"/>
                      </a:srgbClr>
                    </a:solidFill>
                    <a:effectLst/>
                    <a:uLnTx/>
                    <a:uFillTx/>
                    <a:latin typeface="Calibri" panose="020F0502020204030204"/>
                    <a:ea typeface="+mn-ea"/>
                  </a:rPr>
                  <a:t>13,14A. Parallel Runtime</a:t>
                </a:r>
                <a:r>
                  <a:rPr kumimoji="0" lang="en-US" sz="1600" b="1" i="0" u="none" strike="noStrike" kern="0" cap="none" spc="0" normalizeH="0" baseline="0" noProof="0" dirty="0">
                    <a:ln>
                      <a:noFill/>
                    </a:ln>
                    <a:solidFill>
                      <a:prstClr val="black"/>
                    </a:solidFill>
                    <a:effectLst/>
                    <a:uLnTx/>
                    <a:uFillTx/>
                    <a:latin typeface="Calibri" panose="020F0502020204030204"/>
                    <a:ea typeface="+mn-ea"/>
                  </a:rPr>
                  <a:t>  Hadoop, MapReduce			         MPI/</a:t>
                </a:r>
                <a:r>
                  <a:rPr kumimoji="0" lang="en-US" sz="1600" b="1" i="0" u="none" strike="noStrike" kern="0" cap="none" spc="0" normalizeH="0" baseline="0" noProof="0" dirty="0" err="1">
                    <a:ln>
                      <a:noFill/>
                    </a:ln>
                    <a:solidFill>
                      <a:prstClr val="black"/>
                    </a:solidFill>
                    <a:effectLst/>
                    <a:uLnTx/>
                    <a:uFillTx/>
                    <a:latin typeface="Calibri" panose="020F0502020204030204"/>
                    <a:ea typeface="+mn-ea"/>
                  </a:rPr>
                  <a:t>OpenMP</a:t>
                </a:r>
                <a:r>
                  <a:rPr kumimoji="0" lang="en-US" sz="1600" b="1" i="0" u="none" strike="noStrike" kern="0" cap="none" spc="0" normalizeH="0" baseline="0" noProof="0" dirty="0">
                    <a:ln>
                      <a:noFill/>
                    </a:ln>
                    <a:solidFill>
                      <a:prstClr val="black"/>
                    </a:solidFill>
                    <a:effectLst/>
                    <a:uLnTx/>
                    <a:uFillTx/>
                    <a:latin typeface="Calibri" panose="020F0502020204030204"/>
                    <a:ea typeface="+mn-ea"/>
                  </a:rPr>
                  <a:t>/</a:t>
                </a:r>
                <a:r>
                  <a:rPr kumimoji="0" lang="en-US" sz="1600" b="1" i="0" u="none" strike="noStrike" kern="0" cap="none" spc="0" normalizeH="0" baseline="0" noProof="0" dirty="0" err="1">
                    <a:ln>
                      <a:noFill/>
                    </a:ln>
                    <a:solidFill>
                      <a:prstClr val="black"/>
                    </a:solidFill>
                    <a:effectLst/>
                    <a:uLnTx/>
                    <a:uFillTx/>
                    <a:latin typeface="Calibri" panose="020F0502020204030204"/>
                    <a:ea typeface="+mn-ea"/>
                  </a:rPr>
                  <a:t>OpenCL</a:t>
                </a:r>
                <a:endParaRPr kumimoji="0" lang="en-US" sz="1600" b="1" i="0" u="none" strike="noStrike" kern="0" cap="none" spc="0" normalizeH="0" baseline="0" noProof="0" dirty="0">
                  <a:ln>
                    <a:noFill/>
                  </a:ln>
                  <a:solidFill>
                    <a:srgbClr val="ED7D31">
                      <a:lumMod val="50000"/>
                    </a:srgbClr>
                  </a:solidFill>
                  <a:effectLst/>
                  <a:uLnTx/>
                  <a:uFillTx/>
                  <a:latin typeface="Calibri" panose="020F0502020204030204"/>
                  <a:ea typeface="+mn-ea"/>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ED7D31">
                        <a:lumMod val="50000"/>
                      </a:srgbClr>
                    </a:solidFill>
                    <a:effectLst/>
                    <a:uLnTx/>
                    <a:uFillTx/>
                    <a:latin typeface="Calibri" panose="020F0502020204030204"/>
                    <a:ea typeface="+mn-ea"/>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ED7D31">
                        <a:lumMod val="50000"/>
                      </a:srgbClr>
                    </a:solidFill>
                    <a:effectLst/>
                    <a:uLnTx/>
                    <a:uFillTx/>
                    <a:latin typeface="Calibri" panose="020F0502020204030204"/>
                    <a:ea typeface="+mn-ea"/>
                  </a:rPr>
                  <a:t>2. Coordination	</a:t>
                </a:r>
                <a:r>
                  <a:rPr kumimoji="0" lang="en-US" sz="1600" b="1" i="0" u="none" strike="noStrike" kern="0" cap="none" spc="0" normalizeH="0" baseline="0" noProof="0" dirty="0">
                    <a:ln>
                      <a:noFill/>
                    </a:ln>
                    <a:solidFill>
                      <a:prstClr val="black"/>
                    </a:solidFill>
                    <a:effectLst/>
                    <a:uLnTx/>
                    <a:uFillTx/>
                    <a:latin typeface="Calibri" panose="020F0502020204030204"/>
                    <a:ea typeface="+mn-ea"/>
                  </a:rPr>
                  <a:t>Zookeeper</a:t>
                </a:r>
                <a:endParaRPr kumimoji="0" lang="en-US" sz="1600" b="1" i="0" u="none" strike="noStrike" kern="0" cap="none" spc="0" normalizeH="0" baseline="0" noProof="0" dirty="0">
                  <a:ln>
                    <a:noFill/>
                  </a:ln>
                  <a:solidFill>
                    <a:srgbClr val="ED7D31">
                      <a:lumMod val="50000"/>
                    </a:srgbClr>
                  </a:solidFill>
                  <a:effectLst/>
                  <a:uLnTx/>
                  <a:uFillTx/>
                  <a:latin typeface="Calibri" panose="020F0502020204030204"/>
                  <a:ea typeface="+mn-ea"/>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ED7D31">
                        <a:lumMod val="50000"/>
                      </a:srgbClr>
                    </a:solidFill>
                    <a:effectLst/>
                    <a:uLnTx/>
                    <a:uFillTx/>
                    <a:latin typeface="Calibri" panose="020F0502020204030204"/>
                    <a:ea typeface="+mn-ea"/>
                  </a:rPr>
                  <a:t>12. Caching	</a:t>
                </a:r>
                <a:r>
                  <a:rPr kumimoji="0" lang="en-US" sz="1600" b="1" i="0" u="none" strike="noStrike" kern="0" cap="none" spc="0" normalizeH="0" baseline="0" noProof="0" dirty="0" err="1">
                    <a:ln>
                      <a:noFill/>
                    </a:ln>
                    <a:solidFill>
                      <a:prstClr val="black"/>
                    </a:solidFill>
                    <a:effectLst/>
                    <a:uLnTx/>
                    <a:uFillTx/>
                    <a:latin typeface="Calibri" panose="020F0502020204030204"/>
                    <a:ea typeface="+mn-ea"/>
                  </a:rPr>
                  <a:t>Memcached</a:t>
                </a:r>
                <a:endParaRPr kumimoji="0" lang="en-US" sz="1600" b="1" i="0" u="none" strike="noStrike" kern="0" cap="none" spc="0" normalizeH="0" baseline="0" noProof="0" dirty="0">
                  <a:ln>
                    <a:noFill/>
                  </a:ln>
                  <a:solidFill>
                    <a:srgbClr val="ED7D31">
                      <a:lumMod val="50000"/>
                    </a:srgbClr>
                  </a:solidFill>
                  <a:effectLst/>
                  <a:uLnTx/>
                  <a:uFillTx/>
                  <a:latin typeface="Calibri" panose="020F0502020204030204"/>
                  <a:ea typeface="+mn-ea"/>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a:noFill/>
                  </a:ln>
                  <a:solidFill>
                    <a:srgbClr val="ED7D31">
                      <a:lumMod val="50000"/>
                    </a:srgbClr>
                  </a:solidFill>
                  <a:effectLst/>
                  <a:uLnTx/>
                  <a:uFillTx/>
                  <a:latin typeface="Calibri" panose="020F0502020204030204"/>
                  <a:ea typeface="+mn-ea"/>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ED7D31">
                        <a:lumMod val="50000"/>
                      </a:srgbClr>
                    </a:solidFill>
                    <a:effectLst/>
                    <a:uLnTx/>
                    <a:uFillTx/>
                    <a:latin typeface="Calibri" panose="020F0502020204030204"/>
                    <a:ea typeface="+mn-ea"/>
                  </a:rPr>
                  <a:t>11. Data Management </a:t>
                </a:r>
                <a:r>
                  <a:rPr kumimoji="0" lang="en-US" sz="1600" b="1" i="0" u="none" strike="noStrike" kern="0" cap="none" spc="0" normalizeH="0" baseline="0" noProof="0" dirty="0">
                    <a:ln>
                      <a:noFill/>
                    </a:ln>
                    <a:solidFill>
                      <a:prstClr val="black"/>
                    </a:solidFill>
                    <a:effectLst/>
                    <a:uLnTx/>
                    <a:uFillTx/>
                    <a:latin typeface="Calibri" panose="020F0502020204030204"/>
                    <a:ea typeface="+mn-ea"/>
                  </a:rPr>
                  <a:t>Hbase, </a:t>
                </a:r>
                <a:r>
                  <a:rPr kumimoji="0" lang="en-US" sz="1600" b="1" i="0" u="none" strike="noStrike" kern="0" cap="none" spc="0" normalizeH="0" baseline="0" noProof="0" dirty="0" err="1">
                    <a:ln>
                      <a:noFill/>
                    </a:ln>
                    <a:solidFill>
                      <a:prstClr val="black"/>
                    </a:solidFill>
                    <a:effectLst/>
                    <a:uLnTx/>
                    <a:uFillTx/>
                    <a:latin typeface="Calibri" panose="020F0502020204030204"/>
                    <a:ea typeface="+mn-ea"/>
                  </a:rPr>
                  <a:t>Accumulo</a:t>
                </a:r>
                <a:r>
                  <a:rPr kumimoji="0" lang="en-US" sz="1600" b="1" i="0" u="none" strike="noStrike" kern="0" cap="none" spc="0" normalizeH="0" baseline="0" noProof="0" dirty="0">
                    <a:ln>
                      <a:noFill/>
                    </a:ln>
                    <a:solidFill>
                      <a:prstClr val="black"/>
                    </a:solidFill>
                    <a:effectLst/>
                    <a:uLnTx/>
                    <a:uFillTx/>
                    <a:latin typeface="Calibri" panose="020F0502020204030204"/>
                    <a:ea typeface="+mn-ea"/>
                  </a:rPr>
                  <a:t>, Neo4J, MySQL			</a:t>
                </a:r>
                <a:r>
                  <a:rPr kumimoji="0" lang="en-US" sz="1600" b="1" i="0" u="none" strike="noStrike" kern="0" cap="none" spc="0" normalizeH="0" baseline="0" noProof="0" dirty="0" err="1">
                    <a:ln>
                      <a:noFill/>
                    </a:ln>
                    <a:solidFill>
                      <a:prstClr val="black"/>
                    </a:solidFill>
                    <a:effectLst/>
                    <a:uLnTx/>
                    <a:uFillTx/>
                    <a:latin typeface="Calibri" panose="020F0502020204030204"/>
                    <a:ea typeface="+mn-ea"/>
                  </a:rPr>
                  <a:t>iRODS</a:t>
                </a:r>
                <a:endParaRPr kumimoji="0" lang="en-US" sz="1600" b="1" i="0" u="none" strike="noStrike" kern="0" cap="none" spc="0" normalizeH="0" baseline="0" noProof="0" dirty="0">
                  <a:ln>
                    <a:noFill/>
                  </a:ln>
                  <a:solidFill>
                    <a:srgbClr val="ED7D31">
                      <a:lumMod val="50000"/>
                    </a:srgbClr>
                  </a:solidFill>
                  <a:effectLst/>
                  <a:uLnTx/>
                  <a:uFillTx/>
                  <a:latin typeface="Calibri" panose="020F0502020204030204"/>
                  <a:ea typeface="+mn-ea"/>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ED7D31">
                        <a:lumMod val="50000"/>
                      </a:srgbClr>
                    </a:solidFill>
                    <a:effectLst/>
                    <a:uLnTx/>
                    <a:uFillTx/>
                    <a:latin typeface="Calibri" panose="020F0502020204030204"/>
                    <a:ea typeface="+mn-ea"/>
                  </a:rPr>
                  <a:t>10. Data Transfer	</a:t>
                </a:r>
                <a:r>
                  <a:rPr kumimoji="0" lang="en-US" sz="1600" b="1" i="0" u="none" strike="noStrike" kern="0" cap="none" spc="0" normalizeH="0" baseline="0" noProof="0" dirty="0" err="1">
                    <a:ln>
                      <a:noFill/>
                    </a:ln>
                    <a:solidFill>
                      <a:prstClr val="black"/>
                    </a:solidFill>
                    <a:effectLst/>
                    <a:uLnTx/>
                    <a:uFillTx/>
                    <a:latin typeface="Calibri" panose="020F0502020204030204"/>
                    <a:ea typeface="+mn-ea"/>
                  </a:rPr>
                  <a:t>Sqoop</a:t>
                </a:r>
                <a:r>
                  <a:rPr kumimoji="0" lang="en-US" sz="1600" b="1" i="0" u="none" strike="noStrike" kern="0" cap="none" spc="0" normalizeH="0" baseline="0" noProof="0" dirty="0">
                    <a:ln>
                      <a:noFill/>
                    </a:ln>
                    <a:solidFill>
                      <a:prstClr val="black"/>
                    </a:solidFill>
                    <a:effectLst/>
                    <a:uLnTx/>
                    <a:uFillTx/>
                    <a:latin typeface="Calibri" panose="020F0502020204030204"/>
                    <a:ea typeface="+mn-ea"/>
                  </a:rPr>
                  <a:t>						</a:t>
                </a:r>
                <a:r>
                  <a:rPr kumimoji="0" lang="en-US" sz="1600" b="1" i="0" u="none" strike="noStrike" kern="0" cap="none" spc="0" normalizeH="0" baseline="0" noProof="0" dirty="0" err="1">
                    <a:ln>
                      <a:noFill/>
                    </a:ln>
                    <a:solidFill>
                      <a:prstClr val="black"/>
                    </a:solidFill>
                    <a:effectLst/>
                    <a:uLnTx/>
                    <a:uFillTx/>
                    <a:latin typeface="Calibri" panose="020F0502020204030204"/>
                    <a:ea typeface="+mn-ea"/>
                  </a:rPr>
                  <a:t>GridFTP</a:t>
                </a:r>
                <a:endParaRPr kumimoji="0" lang="en-US" sz="1600" b="1" i="0" u="none" strike="noStrike" kern="0" cap="none" spc="0" normalizeH="0" baseline="0" noProof="0" dirty="0">
                  <a:ln>
                    <a:noFill/>
                  </a:ln>
                  <a:solidFill>
                    <a:prstClr val="black"/>
                  </a:solidFill>
                  <a:effectLst/>
                  <a:uLnTx/>
                  <a:uFillTx/>
                  <a:latin typeface="Calibri" panose="020F0502020204030204"/>
                  <a:ea typeface="+mn-ea"/>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a:noFill/>
                  </a:ln>
                  <a:solidFill>
                    <a:srgbClr val="ED7D31">
                      <a:lumMod val="50000"/>
                    </a:srgbClr>
                  </a:solidFill>
                  <a:effectLst/>
                  <a:uLnTx/>
                  <a:uFillTx/>
                  <a:latin typeface="Calibri" panose="020F0502020204030204"/>
                  <a:ea typeface="+mn-ea"/>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ED7D31">
                        <a:lumMod val="50000"/>
                      </a:srgbClr>
                    </a:solidFill>
                    <a:effectLst/>
                    <a:uLnTx/>
                    <a:uFillTx/>
                    <a:latin typeface="Calibri" panose="020F0502020204030204"/>
                    <a:ea typeface="+mn-ea"/>
                  </a:rPr>
                  <a:t>9. Scheduling	</a:t>
                </a:r>
                <a:r>
                  <a:rPr kumimoji="0" lang="en-US" sz="1600" b="1" i="0" u="none" strike="noStrike" kern="0" cap="none" spc="0" normalizeH="0" baseline="0" noProof="0" dirty="0">
                    <a:ln>
                      <a:noFill/>
                    </a:ln>
                    <a:solidFill>
                      <a:prstClr val="black"/>
                    </a:solidFill>
                    <a:effectLst/>
                    <a:uLnTx/>
                    <a:uFillTx/>
                    <a:latin typeface="Calibri" panose="020F0502020204030204"/>
                    <a:ea typeface="+mn-ea"/>
                  </a:rPr>
                  <a:t>Yarn, </a:t>
                </a:r>
                <a:r>
                  <a:rPr kumimoji="0" lang="en-US" sz="1600" b="1" i="0" u="none" strike="noStrike" kern="0" cap="none" spc="0" normalizeH="0" baseline="0" noProof="0" dirty="0" err="1">
                    <a:ln>
                      <a:noFill/>
                    </a:ln>
                    <a:solidFill>
                      <a:prstClr val="black"/>
                    </a:solidFill>
                    <a:effectLst/>
                    <a:uLnTx/>
                    <a:uFillTx/>
                    <a:latin typeface="Calibri" panose="020F0502020204030204"/>
                    <a:ea typeface="+mn-ea"/>
                  </a:rPr>
                  <a:t>Mesos</a:t>
                </a:r>
                <a:r>
                  <a:rPr kumimoji="0" lang="en-US" sz="1600" b="1" i="0" u="none" strike="noStrike" kern="0" cap="none" spc="0" normalizeH="0" baseline="0" noProof="0" dirty="0">
                    <a:ln>
                      <a:noFill/>
                    </a:ln>
                    <a:solidFill>
                      <a:prstClr val="black"/>
                    </a:solidFill>
                    <a:effectLst/>
                    <a:uLnTx/>
                    <a:uFillTx/>
                    <a:latin typeface="Calibri" panose="020F0502020204030204"/>
                    <a:ea typeface="+mn-ea"/>
                  </a:rPr>
                  <a:t>					</a:t>
                </a:r>
                <a:r>
                  <a:rPr kumimoji="0" lang="en-US" sz="1600" b="1" i="0" u="none" strike="noStrike" kern="0" cap="none" spc="0" normalizeH="0" baseline="0" noProof="0" dirty="0" err="1">
                    <a:ln>
                      <a:noFill/>
                    </a:ln>
                    <a:solidFill>
                      <a:prstClr val="black"/>
                    </a:solidFill>
                    <a:effectLst/>
                    <a:uLnTx/>
                    <a:uFillTx/>
                    <a:latin typeface="Calibri" panose="020F0502020204030204"/>
                    <a:ea typeface="+mn-ea"/>
                  </a:rPr>
                  <a:t>Slurm</a:t>
                </a:r>
                <a:endParaRPr kumimoji="0" lang="en-US" sz="1600" b="1" i="0" u="none" strike="noStrike" kern="0" cap="none" spc="0" normalizeH="0" baseline="0" noProof="0" dirty="0">
                  <a:ln>
                    <a:noFill/>
                  </a:ln>
                  <a:solidFill>
                    <a:srgbClr val="ED7D31">
                      <a:lumMod val="50000"/>
                    </a:srgbClr>
                  </a:solidFill>
                  <a:effectLst/>
                  <a:uLnTx/>
                  <a:uFillTx/>
                  <a:latin typeface="Calibri" panose="020F0502020204030204"/>
                  <a:ea typeface="+mn-ea"/>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a:noFill/>
                  </a:ln>
                  <a:solidFill>
                    <a:srgbClr val="ED7D31">
                      <a:lumMod val="50000"/>
                    </a:srgbClr>
                  </a:solidFill>
                  <a:effectLst/>
                  <a:uLnTx/>
                  <a:uFillTx/>
                  <a:latin typeface="Calibri" panose="020F0502020204030204"/>
                  <a:ea typeface="+mn-ea"/>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ED7D31">
                        <a:lumMod val="50000"/>
                      </a:srgbClr>
                    </a:solidFill>
                    <a:effectLst/>
                    <a:uLnTx/>
                    <a:uFillTx/>
                    <a:latin typeface="Calibri" panose="020F0502020204030204"/>
                    <a:ea typeface="+mn-ea"/>
                  </a:rPr>
                  <a:t>8. File Systems	</a:t>
                </a:r>
                <a:r>
                  <a:rPr kumimoji="0" lang="en-US" sz="1600" b="1" i="0" u="none" strike="noStrike" kern="0" cap="none" spc="0" normalizeH="0" baseline="0" noProof="0" dirty="0">
                    <a:ln>
                      <a:noFill/>
                    </a:ln>
                    <a:solidFill>
                      <a:prstClr val="black"/>
                    </a:solidFill>
                    <a:effectLst/>
                    <a:uLnTx/>
                    <a:uFillTx/>
                    <a:latin typeface="Calibri" panose="020F0502020204030204"/>
                    <a:ea typeface="+mn-ea"/>
                  </a:rPr>
                  <a:t>HDFS, Object Stores					</a:t>
                </a:r>
                <a:r>
                  <a:rPr kumimoji="0" lang="en-US" sz="1600" b="1" i="0" u="none" strike="noStrike" kern="0" cap="none" spc="0" normalizeH="0" baseline="0" noProof="0" dirty="0" err="1">
                    <a:ln>
                      <a:noFill/>
                    </a:ln>
                    <a:solidFill>
                      <a:prstClr val="black"/>
                    </a:solidFill>
                    <a:effectLst/>
                    <a:uLnTx/>
                    <a:uFillTx/>
                    <a:latin typeface="Calibri" panose="020F0502020204030204"/>
                    <a:ea typeface="+mn-ea"/>
                  </a:rPr>
                  <a:t>Lustre</a:t>
                </a:r>
                <a:endParaRPr kumimoji="0" lang="en-US" sz="1600" b="1" i="0" u="none" strike="noStrike" kern="0" cap="none" spc="0" normalizeH="0" baseline="0" noProof="0" dirty="0">
                  <a:ln>
                    <a:noFill/>
                  </a:ln>
                  <a:solidFill>
                    <a:srgbClr val="ED7D31">
                      <a:lumMod val="50000"/>
                    </a:srgbClr>
                  </a:solidFill>
                  <a:effectLst/>
                  <a:uLnTx/>
                  <a:uFillTx/>
                  <a:latin typeface="Calibri" panose="020F0502020204030204"/>
                  <a:ea typeface="+mn-ea"/>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a:noFill/>
                  </a:ln>
                  <a:solidFill>
                    <a:srgbClr val="ED7D31">
                      <a:lumMod val="50000"/>
                    </a:srgbClr>
                  </a:solidFill>
                  <a:effectLst/>
                  <a:uLnTx/>
                  <a:uFillTx/>
                  <a:latin typeface="Calibri" panose="020F0502020204030204"/>
                  <a:ea typeface="+mn-ea"/>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ED7D31">
                        <a:lumMod val="50000"/>
                      </a:srgbClr>
                    </a:solidFill>
                    <a:effectLst/>
                    <a:uLnTx/>
                    <a:uFillTx/>
                    <a:latin typeface="Calibri" panose="020F0502020204030204"/>
                    <a:ea typeface="+mn-ea"/>
                  </a:rPr>
                  <a:t>1, 11A Formats	</a:t>
                </a:r>
                <a:r>
                  <a:rPr kumimoji="0" lang="en-US" sz="1600" b="1" i="0" u="none" strike="noStrike" kern="0" cap="none" spc="0" normalizeH="0" baseline="0" noProof="0" dirty="0">
                    <a:ln>
                      <a:noFill/>
                    </a:ln>
                    <a:solidFill>
                      <a:prstClr val="black"/>
                    </a:solidFill>
                    <a:effectLst/>
                    <a:uLnTx/>
                    <a:uFillTx/>
                    <a:latin typeface="Calibri" panose="020F0502020204030204"/>
                    <a:ea typeface="+mn-ea"/>
                  </a:rPr>
                  <a:t>Thrift, </a:t>
                </a:r>
                <a:r>
                  <a:rPr kumimoji="0" lang="en-US" sz="1600" b="1" i="0" u="none" strike="noStrike" kern="0" cap="none" spc="0" normalizeH="0" baseline="0" noProof="0" dirty="0" err="1">
                    <a:ln>
                      <a:noFill/>
                    </a:ln>
                    <a:solidFill>
                      <a:prstClr val="black"/>
                    </a:solidFill>
                    <a:effectLst/>
                    <a:uLnTx/>
                    <a:uFillTx/>
                    <a:latin typeface="Calibri" panose="020F0502020204030204"/>
                    <a:ea typeface="+mn-ea"/>
                  </a:rPr>
                  <a:t>Protobuf</a:t>
                </a:r>
                <a:r>
                  <a:rPr kumimoji="0" lang="en-US" sz="1600" b="1" i="0" u="none" strike="noStrike" kern="0" cap="none" spc="0" normalizeH="0" baseline="0" noProof="0" dirty="0">
                    <a:ln>
                      <a:noFill/>
                    </a:ln>
                    <a:solidFill>
                      <a:prstClr val="black"/>
                    </a:solidFill>
                    <a:effectLst/>
                    <a:uLnTx/>
                    <a:uFillTx/>
                    <a:latin typeface="Calibri" panose="020F0502020204030204"/>
                    <a:ea typeface="+mn-ea"/>
                  </a:rPr>
                  <a:t>				        FITS, HDF</a:t>
                </a:r>
                <a:endParaRPr kumimoji="0" lang="en-US" sz="1600" b="1" i="0" u="none" strike="noStrike" kern="0" cap="none" spc="0" normalizeH="0" baseline="0" noProof="0" dirty="0">
                  <a:ln>
                    <a:noFill/>
                  </a:ln>
                  <a:solidFill>
                    <a:srgbClr val="ED7D31">
                      <a:lumMod val="50000"/>
                    </a:srgbClr>
                  </a:solidFill>
                  <a:effectLst/>
                  <a:uLnTx/>
                  <a:uFillTx/>
                  <a:latin typeface="Calibri" panose="020F0502020204030204"/>
                  <a:ea typeface="+mn-ea"/>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a:noFill/>
                  </a:ln>
                  <a:solidFill>
                    <a:srgbClr val="ED7D31">
                      <a:lumMod val="50000"/>
                    </a:srgbClr>
                  </a:solidFill>
                  <a:effectLst/>
                  <a:uLnTx/>
                  <a:uFillTx/>
                  <a:latin typeface="Calibri" panose="020F0502020204030204"/>
                  <a:ea typeface="+mn-ea"/>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ED7D31">
                        <a:lumMod val="50000"/>
                      </a:srgbClr>
                    </a:solidFill>
                    <a:effectLst/>
                    <a:uLnTx/>
                    <a:uFillTx/>
                    <a:latin typeface="Calibri" panose="020F0502020204030204"/>
                    <a:ea typeface="+mn-ea"/>
                  </a:rPr>
                  <a:t>5. </a:t>
                </a:r>
                <a:r>
                  <a:rPr kumimoji="0" lang="en-US" sz="1600" b="1" i="0" u="none" strike="noStrike" kern="0" cap="none" spc="0" normalizeH="0" baseline="0" noProof="0" dirty="0" err="1">
                    <a:ln>
                      <a:noFill/>
                    </a:ln>
                    <a:solidFill>
                      <a:srgbClr val="ED7D31">
                        <a:lumMod val="50000"/>
                      </a:srgbClr>
                    </a:solidFill>
                    <a:effectLst/>
                    <a:uLnTx/>
                    <a:uFillTx/>
                    <a:latin typeface="Calibri" panose="020F0502020204030204"/>
                    <a:ea typeface="+mn-ea"/>
                  </a:rPr>
                  <a:t>IaaS</a:t>
                </a:r>
                <a:r>
                  <a:rPr kumimoji="0" lang="en-US" sz="1600" b="1" i="0" u="none" strike="noStrike" kern="0" cap="none" spc="0" normalizeH="0" baseline="0" noProof="0" dirty="0">
                    <a:ln>
                      <a:noFill/>
                    </a:ln>
                    <a:solidFill>
                      <a:srgbClr val="ED7D31">
                        <a:lumMod val="50000"/>
                      </a:srgbClr>
                    </a:solidFill>
                    <a:effectLst/>
                    <a:uLnTx/>
                    <a:uFillTx/>
                    <a:latin typeface="Calibri" panose="020F0502020204030204"/>
                    <a:ea typeface="+mn-ea"/>
                  </a:rPr>
                  <a:t>		</a:t>
                </a:r>
                <a:r>
                  <a:rPr kumimoji="0" lang="en-US" sz="1600" b="1" i="0" u="none" strike="noStrike" kern="0" cap="none" spc="0" normalizeH="0" baseline="0" noProof="0" dirty="0" err="1">
                    <a:ln>
                      <a:noFill/>
                    </a:ln>
                    <a:solidFill>
                      <a:prstClr val="black"/>
                    </a:solidFill>
                    <a:effectLst/>
                    <a:uLnTx/>
                    <a:uFillTx/>
                    <a:latin typeface="Calibri" panose="020F0502020204030204"/>
                    <a:ea typeface="+mn-ea"/>
                  </a:rPr>
                  <a:t>OpenStack</a:t>
                </a:r>
                <a:r>
                  <a:rPr kumimoji="0" lang="en-US" sz="1600" b="1" i="0" u="none" strike="noStrike" kern="0" cap="none" spc="0" normalizeH="0" baseline="0" noProof="0" dirty="0">
                    <a:ln>
                      <a:noFill/>
                    </a:ln>
                    <a:solidFill>
                      <a:prstClr val="black"/>
                    </a:solidFill>
                    <a:effectLst/>
                    <a:uLnTx/>
                    <a:uFillTx/>
                    <a:latin typeface="Calibri" panose="020F0502020204030204"/>
                    <a:ea typeface="+mn-ea"/>
                  </a:rPr>
                  <a:t>	, </a:t>
                </a:r>
                <a:r>
                  <a:rPr kumimoji="0" lang="en-US" sz="1600" b="1" i="0" u="none" strike="noStrike" kern="0" cap="none" spc="0" normalizeH="0" baseline="0" noProof="0" dirty="0" err="1">
                    <a:ln>
                      <a:noFill/>
                    </a:ln>
                    <a:solidFill>
                      <a:prstClr val="black"/>
                    </a:solidFill>
                    <a:effectLst/>
                    <a:uLnTx/>
                    <a:uFillTx/>
                    <a:latin typeface="Calibri" panose="020F0502020204030204"/>
                    <a:ea typeface="+mn-ea"/>
                  </a:rPr>
                  <a:t>Docker</a:t>
                </a:r>
                <a:r>
                  <a:rPr kumimoji="0" lang="en-US" sz="1600" b="1" i="0" u="none" strike="noStrike" kern="0" cap="none" spc="0" normalizeH="0" baseline="0" noProof="0" dirty="0">
                    <a:ln>
                      <a:noFill/>
                    </a:ln>
                    <a:solidFill>
                      <a:srgbClr val="ED7D31">
                        <a:lumMod val="50000"/>
                      </a:srgbClr>
                    </a:solidFill>
                    <a:effectLst/>
                    <a:uLnTx/>
                    <a:uFillTx/>
                    <a:latin typeface="Calibri" panose="020F0502020204030204"/>
                    <a:ea typeface="+mn-ea"/>
                  </a:rPr>
                  <a:t>				</a:t>
                </a:r>
                <a:r>
                  <a:rPr kumimoji="0" lang="en-US" sz="1600" b="1" i="0" u="none" strike="noStrike" kern="0" cap="none" spc="0" normalizeH="0" baseline="0" noProof="0" dirty="0">
                    <a:ln>
                      <a:noFill/>
                    </a:ln>
                    <a:solidFill>
                      <a:prstClr val="black"/>
                    </a:solidFill>
                    <a:effectLst/>
                    <a:uLnTx/>
                    <a:uFillTx/>
                    <a:latin typeface="Calibri" panose="020F0502020204030204"/>
                    <a:ea typeface="+mn-ea"/>
                  </a:rPr>
                  <a:t>Linux, Bare-metal, SR-IOV</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ED7D31">
                      <a:lumMod val="50000"/>
                    </a:srgbClr>
                  </a:solidFill>
                  <a:effectLst/>
                  <a:uLnTx/>
                  <a:uFillTx/>
                  <a:latin typeface="Calibri" panose="020F0502020204030204"/>
                  <a:ea typeface="+mn-ea"/>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ED7D31">
                        <a:lumMod val="50000"/>
                      </a:srgbClr>
                    </a:solidFill>
                    <a:effectLst/>
                    <a:uLnTx/>
                    <a:uFillTx/>
                    <a:latin typeface="Calibri" panose="020F0502020204030204"/>
                    <a:ea typeface="+mn-ea"/>
                  </a:rPr>
                  <a:t>Infrastructure	CLOUDS	                               Clouds and/or HPC             SUPERCOMPUTERS</a:t>
                </a:r>
              </a:p>
            </p:txBody>
          </p:sp>
          <p:cxnSp>
            <p:nvCxnSpPr>
              <p:cNvPr id="45" name="Straight Arrow Connector 44"/>
              <p:cNvCxnSpPr/>
              <p:nvPr/>
            </p:nvCxnSpPr>
            <p:spPr>
              <a:xfrm>
                <a:off x="3766134" y="2672420"/>
                <a:ext cx="437220" cy="0"/>
              </a:xfrm>
              <a:prstGeom prst="straightConnector1">
                <a:avLst/>
              </a:prstGeom>
              <a:noFill/>
              <a:ln w="19050" cap="flat" cmpd="sng" algn="ctr">
                <a:solidFill>
                  <a:sysClr val="windowText" lastClr="000000"/>
                </a:solidFill>
                <a:prstDash val="solid"/>
                <a:miter lim="800000"/>
                <a:tailEnd type="triangle"/>
              </a:ln>
              <a:effectLst/>
            </p:spPr>
          </p:cxnSp>
          <p:cxnSp>
            <p:nvCxnSpPr>
              <p:cNvPr id="46" name="Straight Arrow Connector 45"/>
              <p:cNvCxnSpPr/>
              <p:nvPr/>
            </p:nvCxnSpPr>
            <p:spPr>
              <a:xfrm>
                <a:off x="2875032" y="3288380"/>
                <a:ext cx="1260240" cy="0"/>
              </a:xfrm>
              <a:prstGeom prst="straightConnector1">
                <a:avLst/>
              </a:prstGeom>
              <a:noFill/>
              <a:ln w="19050" cap="flat" cmpd="sng" algn="ctr">
                <a:solidFill>
                  <a:sysClr val="windowText" lastClr="000000"/>
                </a:solidFill>
                <a:prstDash val="solid"/>
                <a:miter lim="800000"/>
                <a:tailEnd type="triangle"/>
              </a:ln>
              <a:effectLst/>
            </p:spPr>
          </p:cxnSp>
          <p:cxnSp>
            <p:nvCxnSpPr>
              <p:cNvPr id="47" name="Straight Arrow Connector 46"/>
              <p:cNvCxnSpPr/>
              <p:nvPr/>
            </p:nvCxnSpPr>
            <p:spPr>
              <a:xfrm flipV="1">
                <a:off x="3032244" y="3521297"/>
                <a:ext cx="1131218" cy="2983"/>
              </a:xfrm>
              <a:prstGeom prst="straightConnector1">
                <a:avLst/>
              </a:prstGeom>
              <a:noFill/>
              <a:ln w="19050" cap="flat" cmpd="sng" algn="ctr">
                <a:solidFill>
                  <a:sysClr val="windowText" lastClr="000000"/>
                </a:solidFill>
                <a:prstDash val="solid"/>
                <a:miter lim="800000"/>
                <a:tailEnd type="triangle"/>
              </a:ln>
              <a:effectLst/>
            </p:spPr>
          </p:cxnSp>
          <p:cxnSp>
            <p:nvCxnSpPr>
              <p:cNvPr id="48" name="Straight Arrow Connector 47"/>
              <p:cNvCxnSpPr/>
              <p:nvPr/>
            </p:nvCxnSpPr>
            <p:spPr>
              <a:xfrm flipV="1">
                <a:off x="2914327" y="996969"/>
                <a:ext cx="1654628" cy="0"/>
              </a:xfrm>
              <a:prstGeom prst="straightConnector1">
                <a:avLst/>
              </a:prstGeom>
              <a:noFill/>
              <a:ln w="19050" cap="flat" cmpd="sng" algn="ctr">
                <a:solidFill>
                  <a:sysClr val="windowText" lastClr="000000"/>
                </a:solidFill>
                <a:prstDash val="solid"/>
                <a:miter lim="800000"/>
                <a:tailEnd type="triangle"/>
              </a:ln>
              <a:effectLst/>
            </p:spPr>
          </p:cxnSp>
          <p:cxnSp>
            <p:nvCxnSpPr>
              <p:cNvPr id="49" name="Straight Arrow Connector 48"/>
              <p:cNvCxnSpPr/>
              <p:nvPr/>
            </p:nvCxnSpPr>
            <p:spPr>
              <a:xfrm flipH="1" flipV="1">
                <a:off x="5883553" y="867574"/>
                <a:ext cx="573517" cy="0"/>
              </a:xfrm>
              <a:prstGeom prst="straightConnector1">
                <a:avLst/>
              </a:prstGeom>
              <a:noFill/>
              <a:ln w="19050" cap="flat" cmpd="sng" algn="ctr">
                <a:solidFill>
                  <a:sysClr val="windowText" lastClr="000000"/>
                </a:solidFill>
                <a:prstDash val="solid"/>
                <a:miter lim="800000"/>
                <a:tailEnd type="triangle"/>
              </a:ln>
              <a:effectLst/>
            </p:spPr>
          </p:cxnSp>
          <p:cxnSp>
            <p:nvCxnSpPr>
              <p:cNvPr id="50" name="Straight Arrow Connector 49"/>
              <p:cNvCxnSpPr/>
              <p:nvPr/>
            </p:nvCxnSpPr>
            <p:spPr>
              <a:xfrm>
                <a:off x="3974488" y="1601581"/>
                <a:ext cx="311272" cy="1739"/>
              </a:xfrm>
              <a:prstGeom prst="straightConnector1">
                <a:avLst/>
              </a:prstGeom>
              <a:noFill/>
              <a:ln w="19050" cap="flat" cmpd="sng" algn="ctr">
                <a:solidFill>
                  <a:sysClr val="windowText" lastClr="000000"/>
                </a:solidFill>
                <a:prstDash val="solid"/>
                <a:miter lim="800000"/>
                <a:tailEnd type="triangle"/>
              </a:ln>
              <a:effectLst/>
            </p:spPr>
          </p:cxnSp>
          <p:cxnSp>
            <p:nvCxnSpPr>
              <p:cNvPr id="51" name="Straight Arrow Connector 50"/>
              <p:cNvCxnSpPr/>
              <p:nvPr/>
            </p:nvCxnSpPr>
            <p:spPr>
              <a:xfrm flipH="1">
                <a:off x="6185617" y="1593863"/>
                <a:ext cx="289934" cy="1"/>
              </a:xfrm>
              <a:prstGeom prst="straightConnector1">
                <a:avLst/>
              </a:prstGeom>
              <a:noFill/>
              <a:ln w="19050" cap="flat" cmpd="sng" algn="ctr">
                <a:solidFill>
                  <a:sysClr val="windowText" lastClr="000000"/>
                </a:solidFill>
                <a:prstDash val="solid"/>
                <a:miter lim="800000"/>
                <a:tailEnd type="triangle"/>
              </a:ln>
              <a:effectLst/>
            </p:spPr>
          </p:cxnSp>
          <p:cxnSp>
            <p:nvCxnSpPr>
              <p:cNvPr id="52" name="Straight Arrow Connector 51"/>
              <p:cNvCxnSpPr/>
              <p:nvPr/>
            </p:nvCxnSpPr>
            <p:spPr>
              <a:xfrm>
                <a:off x="2897806" y="1333192"/>
                <a:ext cx="1554592" cy="0"/>
              </a:xfrm>
              <a:prstGeom prst="straightConnector1">
                <a:avLst/>
              </a:prstGeom>
              <a:noFill/>
              <a:ln w="19050" cap="flat" cmpd="sng" algn="ctr">
                <a:solidFill>
                  <a:sysClr val="windowText" lastClr="000000"/>
                </a:solidFill>
                <a:prstDash val="solid"/>
                <a:miter lim="800000"/>
                <a:tailEnd type="triangle"/>
              </a:ln>
              <a:effectLst/>
            </p:spPr>
          </p:cxnSp>
          <p:cxnSp>
            <p:nvCxnSpPr>
              <p:cNvPr id="53" name="Straight Arrow Connector 52"/>
              <p:cNvCxnSpPr/>
              <p:nvPr/>
            </p:nvCxnSpPr>
            <p:spPr>
              <a:xfrm flipH="1">
                <a:off x="6029545" y="1199378"/>
                <a:ext cx="410474" cy="0"/>
              </a:xfrm>
              <a:prstGeom prst="straightConnector1">
                <a:avLst/>
              </a:prstGeom>
              <a:noFill/>
              <a:ln w="19050" cap="flat" cmpd="sng" algn="ctr">
                <a:solidFill>
                  <a:sysClr val="windowText" lastClr="000000"/>
                </a:solidFill>
                <a:prstDash val="solid"/>
                <a:miter lim="800000"/>
                <a:tailEnd type="triangle"/>
              </a:ln>
              <a:effectLst/>
            </p:spPr>
          </p:cxnSp>
          <p:cxnSp>
            <p:nvCxnSpPr>
              <p:cNvPr id="54" name="Straight Arrow Connector 53"/>
              <p:cNvCxnSpPr/>
              <p:nvPr/>
            </p:nvCxnSpPr>
            <p:spPr>
              <a:xfrm flipV="1">
                <a:off x="2480644" y="2443501"/>
                <a:ext cx="1654628" cy="0"/>
              </a:xfrm>
              <a:prstGeom prst="straightConnector1">
                <a:avLst/>
              </a:prstGeom>
              <a:noFill/>
              <a:ln w="19050" cap="flat" cmpd="sng" algn="ctr">
                <a:solidFill>
                  <a:sysClr val="windowText" lastClr="000000"/>
                </a:solidFill>
                <a:prstDash val="solid"/>
                <a:miter lim="800000"/>
                <a:tailEnd type="triangle"/>
              </a:ln>
              <a:effectLst/>
            </p:spPr>
          </p:cxnSp>
          <p:cxnSp>
            <p:nvCxnSpPr>
              <p:cNvPr id="55" name="Straight Arrow Connector 54"/>
              <p:cNvCxnSpPr/>
              <p:nvPr/>
            </p:nvCxnSpPr>
            <p:spPr>
              <a:xfrm flipH="1">
                <a:off x="6301942" y="2335877"/>
                <a:ext cx="664500" cy="0"/>
              </a:xfrm>
              <a:prstGeom prst="straightConnector1">
                <a:avLst/>
              </a:prstGeom>
              <a:noFill/>
              <a:ln w="19050" cap="flat" cmpd="sng" algn="ctr">
                <a:solidFill>
                  <a:sysClr val="windowText" lastClr="000000"/>
                </a:solidFill>
                <a:prstDash val="solid"/>
                <a:miter lim="800000"/>
                <a:tailEnd type="triangle"/>
              </a:ln>
              <a:effectLst/>
            </p:spPr>
          </p:cxnSp>
          <p:cxnSp>
            <p:nvCxnSpPr>
              <p:cNvPr id="56" name="Straight Arrow Connector 55"/>
              <p:cNvCxnSpPr/>
              <p:nvPr/>
            </p:nvCxnSpPr>
            <p:spPr>
              <a:xfrm>
                <a:off x="2629920" y="2089434"/>
                <a:ext cx="1654628" cy="0"/>
              </a:xfrm>
              <a:prstGeom prst="straightConnector1">
                <a:avLst/>
              </a:prstGeom>
              <a:noFill/>
              <a:ln w="19050" cap="flat" cmpd="sng" algn="ctr">
                <a:solidFill>
                  <a:sysClr val="windowText" lastClr="000000"/>
                </a:solidFill>
                <a:prstDash val="solid"/>
                <a:miter lim="800000"/>
                <a:tailEnd type="triangle"/>
              </a:ln>
              <a:effectLst/>
            </p:spPr>
          </p:cxnSp>
          <p:cxnSp>
            <p:nvCxnSpPr>
              <p:cNvPr id="57" name="Straight Arrow Connector 56"/>
              <p:cNvCxnSpPr/>
              <p:nvPr/>
            </p:nvCxnSpPr>
            <p:spPr>
              <a:xfrm flipH="1" flipV="1">
                <a:off x="6241167" y="1945420"/>
                <a:ext cx="397702" cy="0"/>
              </a:xfrm>
              <a:prstGeom prst="straightConnector1">
                <a:avLst/>
              </a:prstGeom>
              <a:noFill/>
              <a:ln w="19050" cap="flat" cmpd="sng" algn="ctr">
                <a:solidFill>
                  <a:sysClr val="windowText" lastClr="000000"/>
                </a:solidFill>
                <a:prstDash val="solid"/>
                <a:miter lim="800000"/>
                <a:tailEnd type="triangle"/>
              </a:ln>
              <a:effectLst/>
            </p:spPr>
          </p:cxnSp>
          <p:cxnSp>
            <p:nvCxnSpPr>
              <p:cNvPr id="58" name="Straight Arrow Connector 57"/>
              <p:cNvCxnSpPr/>
              <p:nvPr/>
            </p:nvCxnSpPr>
            <p:spPr>
              <a:xfrm>
                <a:off x="4076377" y="2917747"/>
                <a:ext cx="573400" cy="0"/>
              </a:xfrm>
              <a:prstGeom prst="straightConnector1">
                <a:avLst/>
              </a:prstGeom>
              <a:noFill/>
              <a:ln w="19050" cap="flat" cmpd="sng" algn="ctr">
                <a:solidFill>
                  <a:sysClr val="windowText" lastClr="000000"/>
                </a:solidFill>
                <a:prstDash val="solid"/>
                <a:miter lim="800000"/>
                <a:tailEnd type="triangle"/>
              </a:ln>
              <a:effectLst/>
            </p:spPr>
          </p:cxnSp>
          <p:cxnSp>
            <p:nvCxnSpPr>
              <p:cNvPr id="59" name="Straight Arrow Connector 58"/>
              <p:cNvCxnSpPr/>
              <p:nvPr/>
            </p:nvCxnSpPr>
            <p:spPr>
              <a:xfrm flipH="1">
                <a:off x="6377694" y="2917747"/>
                <a:ext cx="410576" cy="0"/>
              </a:xfrm>
              <a:prstGeom prst="straightConnector1">
                <a:avLst/>
              </a:prstGeom>
              <a:noFill/>
              <a:ln w="19050" cap="flat" cmpd="sng" algn="ctr">
                <a:solidFill>
                  <a:sysClr val="windowText" lastClr="000000"/>
                </a:solidFill>
                <a:prstDash val="solid"/>
                <a:miter lim="800000"/>
                <a:tailEnd type="triangle"/>
              </a:ln>
              <a:effectLst/>
            </p:spPr>
          </p:cxnSp>
          <p:cxnSp>
            <p:nvCxnSpPr>
              <p:cNvPr id="60" name="Straight Arrow Connector 59"/>
              <p:cNvCxnSpPr/>
              <p:nvPr/>
            </p:nvCxnSpPr>
            <p:spPr>
              <a:xfrm>
                <a:off x="4844375" y="3891496"/>
                <a:ext cx="343697" cy="0"/>
              </a:xfrm>
              <a:prstGeom prst="straightConnector1">
                <a:avLst/>
              </a:prstGeom>
              <a:noFill/>
              <a:ln w="19050" cap="flat" cmpd="sng" algn="ctr">
                <a:solidFill>
                  <a:sysClr val="windowText" lastClr="000000"/>
                </a:solidFill>
                <a:prstDash val="solid"/>
                <a:miter lim="800000"/>
                <a:tailEnd type="triangle"/>
              </a:ln>
              <a:effectLst/>
            </p:spPr>
          </p:cxnSp>
          <p:cxnSp>
            <p:nvCxnSpPr>
              <p:cNvPr id="61" name="Straight Arrow Connector 60"/>
              <p:cNvCxnSpPr/>
              <p:nvPr/>
            </p:nvCxnSpPr>
            <p:spPr>
              <a:xfrm flipH="1">
                <a:off x="6324004" y="3891496"/>
                <a:ext cx="928532" cy="0"/>
              </a:xfrm>
              <a:prstGeom prst="straightConnector1">
                <a:avLst/>
              </a:prstGeom>
              <a:noFill/>
              <a:ln w="19050" cap="flat" cmpd="sng" algn="ctr">
                <a:solidFill>
                  <a:sysClr val="windowText" lastClr="000000"/>
                </a:solidFill>
                <a:prstDash val="solid"/>
                <a:miter lim="800000"/>
                <a:tailEnd type="triangle"/>
              </a:ln>
              <a:effectLst/>
            </p:spPr>
          </p:cxnSp>
          <p:cxnSp>
            <p:nvCxnSpPr>
              <p:cNvPr id="62" name="Straight Arrow Connector 61"/>
              <p:cNvCxnSpPr/>
              <p:nvPr/>
            </p:nvCxnSpPr>
            <p:spPr>
              <a:xfrm flipV="1">
                <a:off x="2629920" y="4124014"/>
                <a:ext cx="1654628" cy="0"/>
              </a:xfrm>
              <a:prstGeom prst="straightConnector1">
                <a:avLst/>
              </a:prstGeom>
              <a:noFill/>
              <a:ln w="19050" cap="flat" cmpd="sng" algn="ctr">
                <a:solidFill>
                  <a:sysClr val="windowText" lastClr="000000"/>
                </a:solidFill>
                <a:prstDash val="solid"/>
                <a:miter lim="800000"/>
                <a:tailEnd type="triangle"/>
              </a:ln>
              <a:effectLst/>
            </p:spPr>
          </p:cxnSp>
          <p:cxnSp>
            <p:nvCxnSpPr>
              <p:cNvPr id="63" name="Straight Arrow Connector 62"/>
              <p:cNvCxnSpPr/>
              <p:nvPr/>
            </p:nvCxnSpPr>
            <p:spPr>
              <a:xfrm flipH="1">
                <a:off x="6234190" y="4124014"/>
                <a:ext cx="1054561" cy="0"/>
              </a:xfrm>
              <a:prstGeom prst="straightConnector1">
                <a:avLst/>
              </a:prstGeom>
              <a:noFill/>
              <a:ln w="19050" cap="flat" cmpd="sng" algn="ctr">
                <a:solidFill>
                  <a:sysClr val="windowText" lastClr="000000"/>
                </a:solidFill>
                <a:prstDash val="solid"/>
                <a:miter lim="800000"/>
                <a:tailEnd type="triangle"/>
              </a:ln>
              <a:effectLst/>
            </p:spPr>
          </p:cxnSp>
          <p:cxnSp>
            <p:nvCxnSpPr>
              <p:cNvPr id="64" name="Straight Arrow Connector 63"/>
              <p:cNvCxnSpPr/>
              <p:nvPr/>
            </p:nvCxnSpPr>
            <p:spPr>
              <a:xfrm>
                <a:off x="3032244" y="4474426"/>
                <a:ext cx="1044133" cy="0"/>
              </a:xfrm>
              <a:prstGeom prst="straightConnector1">
                <a:avLst/>
              </a:prstGeom>
              <a:noFill/>
              <a:ln w="19050" cap="flat" cmpd="sng" algn="ctr">
                <a:solidFill>
                  <a:sysClr val="windowText" lastClr="000000"/>
                </a:solidFill>
                <a:prstDash val="solid"/>
                <a:miter lim="800000"/>
                <a:tailEnd type="triangle"/>
              </a:ln>
              <a:effectLst/>
            </p:spPr>
          </p:cxnSp>
          <p:cxnSp>
            <p:nvCxnSpPr>
              <p:cNvPr id="65" name="Straight Arrow Connector 64"/>
              <p:cNvCxnSpPr/>
              <p:nvPr/>
            </p:nvCxnSpPr>
            <p:spPr>
              <a:xfrm flipH="1">
                <a:off x="6167137" y="4474426"/>
                <a:ext cx="1121614" cy="0"/>
              </a:xfrm>
              <a:prstGeom prst="straightConnector1">
                <a:avLst/>
              </a:prstGeom>
              <a:noFill/>
              <a:ln w="19050" cap="flat" cmpd="sng" algn="ctr">
                <a:solidFill>
                  <a:sysClr val="windowText" lastClr="000000"/>
                </a:solidFill>
                <a:prstDash val="solid"/>
                <a:miter lim="800000"/>
                <a:tailEnd type="triangle"/>
              </a:ln>
              <a:effectLst/>
            </p:spPr>
          </p:cxnSp>
          <p:cxnSp>
            <p:nvCxnSpPr>
              <p:cNvPr id="66" name="Straight Arrow Connector 65"/>
              <p:cNvCxnSpPr/>
              <p:nvPr/>
            </p:nvCxnSpPr>
            <p:spPr>
              <a:xfrm>
                <a:off x="3670106" y="4874644"/>
                <a:ext cx="765266" cy="0"/>
              </a:xfrm>
              <a:prstGeom prst="straightConnector1">
                <a:avLst/>
              </a:prstGeom>
              <a:noFill/>
              <a:ln w="19050" cap="flat" cmpd="sng" algn="ctr">
                <a:solidFill>
                  <a:sysClr val="windowText" lastClr="000000"/>
                </a:solidFill>
                <a:prstDash val="solid"/>
                <a:miter lim="800000"/>
                <a:tailEnd type="triangle"/>
              </a:ln>
              <a:effectLst/>
            </p:spPr>
          </p:cxnSp>
          <p:cxnSp>
            <p:nvCxnSpPr>
              <p:cNvPr id="67" name="Straight Arrow Connector 66"/>
              <p:cNvCxnSpPr/>
              <p:nvPr/>
            </p:nvCxnSpPr>
            <p:spPr>
              <a:xfrm flipH="1">
                <a:off x="6029545" y="4881323"/>
                <a:ext cx="1259206" cy="0"/>
              </a:xfrm>
              <a:prstGeom prst="straightConnector1">
                <a:avLst/>
              </a:prstGeom>
              <a:noFill/>
              <a:ln w="19050" cap="flat" cmpd="sng" algn="ctr">
                <a:solidFill>
                  <a:sysClr val="windowText" lastClr="000000"/>
                </a:solidFill>
                <a:prstDash val="solid"/>
                <a:miter lim="800000"/>
                <a:tailEnd type="triangle"/>
              </a:ln>
              <a:effectLst/>
            </p:spPr>
          </p:cxnSp>
          <p:cxnSp>
            <p:nvCxnSpPr>
              <p:cNvPr id="68" name="Straight Arrow Connector 67"/>
              <p:cNvCxnSpPr/>
              <p:nvPr/>
            </p:nvCxnSpPr>
            <p:spPr>
              <a:xfrm flipV="1">
                <a:off x="2817311" y="5726991"/>
                <a:ext cx="2198913" cy="0"/>
              </a:xfrm>
              <a:prstGeom prst="straightConnector1">
                <a:avLst/>
              </a:prstGeom>
              <a:noFill/>
              <a:ln w="19050" cap="flat" cmpd="sng" algn="ctr">
                <a:solidFill>
                  <a:sysClr val="windowText" lastClr="000000"/>
                </a:solidFill>
                <a:prstDash val="solid"/>
                <a:miter lim="800000"/>
                <a:tailEnd type="triangle"/>
              </a:ln>
              <a:effectLst/>
            </p:spPr>
          </p:cxnSp>
          <p:cxnSp>
            <p:nvCxnSpPr>
              <p:cNvPr id="69" name="Straight Arrow Connector 68"/>
              <p:cNvCxnSpPr/>
              <p:nvPr/>
            </p:nvCxnSpPr>
            <p:spPr>
              <a:xfrm flipH="1">
                <a:off x="5562279" y="5717815"/>
                <a:ext cx="877740" cy="0"/>
              </a:xfrm>
              <a:prstGeom prst="straightConnector1">
                <a:avLst/>
              </a:prstGeom>
              <a:noFill/>
              <a:ln w="19050" cap="flat" cmpd="sng" algn="ctr">
                <a:solidFill>
                  <a:sysClr val="windowText" lastClr="000000"/>
                </a:solidFill>
                <a:prstDash val="solid"/>
                <a:miter lim="800000"/>
                <a:tailEnd type="triangle"/>
              </a:ln>
              <a:effectLst/>
            </p:spPr>
          </p:cxnSp>
          <p:cxnSp>
            <p:nvCxnSpPr>
              <p:cNvPr id="70" name="Straight Arrow Connector 69"/>
              <p:cNvCxnSpPr/>
              <p:nvPr/>
            </p:nvCxnSpPr>
            <p:spPr>
              <a:xfrm>
                <a:off x="3391443" y="5207430"/>
                <a:ext cx="1200260" cy="0"/>
              </a:xfrm>
              <a:prstGeom prst="straightConnector1">
                <a:avLst/>
              </a:prstGeom>
              <a:noFill/>
              <a:ln w="19050" cap="flat" cmpd="sng" algn="ctr">
                <a:solidFill>
                  <a:sysClr val="windowText" lastClr="000000"/>
                </a:solidFill>
                <a:prstDash val="solid"/>
                <a:miter lim="800000"/>
                <a:tailEnd type="triangle"/>
              </a:ln>
              <a:effectLst/>
            </p:spPr>
          </p:cxnSp>
          <p:cxnSp>
            <p:nvCxnSpPr>
              <p:cNvPr id="71" name="Straight Arrow Connector 70"/>
              <p:cNvCxnSpPr/>
              <p:nvPr/>
            </p:nvCxnSpPr>
            <p:spPr>
              <a:xfrm flipH="1">
                <a:off x="5911179" y="5207430"/>
                <a:ext cx="871622" cy="0"/>
              </a:xfrm>
              <a:prstGeom prst="straightConnector1">
                <a:avLst/>
              </a:prstGeom>
              <a:noFill/>
              <a:ln w="19050" cap="flat" cmpd="sng" algn="ctr">
                <a:solidFill>
                  <a:sysClr val="windowText" lastClr="000000"/>
                </a:solidFill>
                <a:prstDash val="solid"/>
                <a:miter lim="800000"/>
                <a:tailEnd type="triangle"/>
              </a:ln>
              <a:effectLst/>
            </p:spPr>
          </p:cxnSp>
        </p:grpSp>
        <p:sp>
          <p:nvSpPr>
            <p:cNvPr id="42" name="TextBox 41"/>
            <p:cNvSpPr txBox="1"/>
            <p:nvPr/>
          </p:nvSpPr>
          <p:spPr>
            <a:xfrm>
              <a:off x="6808132" y="2940147"/>
              <a:ext cx="2263120"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panose="020F0502020204030204"/>
                  <a:ea typeface="+mn-ea"/>
                </a:rPr>
                <a:t>CUDA, </a:t>
              </a:r>
              <a:r>
                <a:rPr kumimoji="0" lang="en-US" sz="1600" b="1" i="0" u="none" strike="noStrike" kern="0" cap="none" spc="0" normalizeH="0" baseline="0" noProof="0" dirty="0" err="1">
                  <a:ln>
                    <a:noFill/>
                  </a:ln>
                  <a:solidFill>
                    <a:prstClr val="black"/>
                  </a:solidFill>
                  <a:effectLst/>
                  <a:uLnTx/>
                  <a:uFillTx/>
                  <a:latin typeface="Calibri" panose="020F0502020204030204"/>
                  <a:ea typeface="+mn-ea"/>
                </a:rPr>
                <a:t>Exascale</a:t>
              </a:r>
              <a:r>
                <a:rPr kumimoji="0" lang="en-US" sz="1600" b="1" i="0" u="none" strike="noStrike" kern="0" cap="none" spc="0" normalizeH="0" baseline="0" noProof="0" dirty="0">
                  <a:ln>
                    <a:noFill/>
                  </a:ln>
                  <a:solidFill>
                    <a:prstClr val="black"/>
                  </a:solidFill>
                  <a:effectLst/>
                  <a:uLnTx/>
                  <a:uFillTx/>
                  <a:latin typeface="Calibri" panose="020F0502020204030204"/>
                  <a:ea typeface="+mn-ea"/>
                </a:rPr>
                <a:t> Runtime</a:t>
              </a:r>
            </a:p>
          </p:txBody>
        </p:sp>
      </p:grpSp>
    </p:spTree>
    <p:extLst>
      <p:ext uri="{BB962C8B-B14F-4D97-AF65-F5344CB8AC3E}">
        <p14:creationId xmlns:p14="http://schemas.microsoft.com/office/powerpoint/2010/main" val="38647070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3754"/>
            <a:ext cx="9144000" cy="338554"/>
          </a:xfrm>
          <a:prstGeom prst="rect">
            <a:avLst/>
          </a:prstGeom>
          <a:noFill/>
        </p:spPr>
        <p:txBody>
          <a:bodyPr wrap="square">
            <a:spAutoFit/>
          </a:bodyPr>
          <a:lstStyle/>
          <a:p>
            <a:pPr algn="ctr"/>
            <a:r>
              <a:rPr lang="en-US" sz="1600" b="1" dirty="0">
                <a:solidFill>
                  <a:srgbClr val="B50B27"/>
                </a:solidFill>
              </a:rPr>
              <a:t>HPC-ABDS</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6915"/>
          <a:stretch/>
        </p:blipFill>
        <p:spPr bwMode="auto">
          <a:xfrm>
            <a:off x="0" y="228600"/>
            <a:ext cx="9144000" cy="666491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615520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866" y="461409"/>
            <a:ext cx="4138060" cy="5153962"/>
          </a:xfrm>
          <a:ln>
            <a:solidFill>
              <a:schemeClr val="tx1"/>
            </a:solidFill>
          </a:ln>
        </p:spPr>
        <p:txBody>
          <a:bodyPr>
            <a:noAutofit/>
          </a:bodyPr>
          <a:lstStyle/>
          <a:p>
            <a:pPr>
              <a:spcBef>
                <a:spcPts val="225"/>
              </a:spcBef>
              <a:buFont typeface="+mj-lt"/>
              <a:buAutoNum type="arabicParenR"/>
            </a:pPr>
            <a:r>
              <a:rPr lang="en-US" sz="2200" dirty="0">
                <a:latin typeface="Calibri" panose="020F0502020204030204" pitchFamily="34" charset="0"/>
              </a:rPr>
              <a:t>Message Protocols:</a:t>
            </a:r>
          </a:p>
          <a:p>
            <a:pPr>
              <a:spcBef>
                <a:spcPts val="225"/>
              </a:spcBef>
              <a:buFont typeface="+mj-lt"/>
              <a:buAutoNum type="arabicParenR"/>
            </a:pPr>
            <a:r>
              <a:rPr lang="en-US" sz="2200" dirty="0">
                <a:latin typeface="Calibri" panose="020F0502020204030204" pitchFamily="34" charset="0"/>
              </a:rPr>
              <a:t>Distributed Coordination:</a:t>
            </a:r>
          </a:p>
          <a:p>
            <a:pPr>
              <a:spcBef>
                <a:spcPts val="225"/>
              </a:spcBef>
              <a:buFont typeface="+mj-lt"/>
              <a:buAutoNum type="arabicParenR"/>
            </a:pPr>
            <a:r>
              <a:rPr lang="en-US" sz="2200" dirty="0">
                <a:latin typeface="Calibri" panose="020F0502020204030204" pitchFamily="34" charset="0"/>
              </a:rPr>
              <a:t>Security &amp; Privacy:</a:t>
            </a:r>
          </a:p>
          <a:p>
            <a:pPr>
              <a:spcBef>
                <a:spcPts val="225"/>
              </a:spcBef>
              <a:buFont typeface="+mj-lt"/>
              <a:buAutoNum type="arabicParenR"/>
            </a:pPr>
            <a:r>
              <a:rPr lang="en-US" sz="2200" dirty="0">
                <a:latin typeface="Calibri" panose="020F0502020204030204" pitchFamily="34" charset="0"/>
              </a:rPr>
              <a:t>Monitoring: </a:t>
            </a:r>
          </a:p>
          <a:p>
            <a:pPr>
              <a:spcBef>
                <a:spcPts val="225"/>
              </a:spcBef>
              <a:buFont typeface="+mj-lt"/>
              <a:buAutoNum type="arabicParenR"/>
            </a:pPr>
            <a:r>
              <a:rPr lang="en-US" sz="2200" dirty="0" err="1">
                <a:latin typeface="Calibri" panose="020F0502020204030204" pitchFamily="34" charset="0"/>
              </a:rPr>
              <a:t>IaaS</a:t>
            </a:r>
            <a:r>
              <a:rPr lang="en-US" sz="2200" dirty="0">
                <a:latin typeface="Calibri" panose="020F0502020204030204" pitchFamily="34" charset="0"/>
              </a:rPr>
              <a:t> Management from HPC to hypervisors:</a:t>
            </a:r>
          </a:p>
          <a:p>
            <a:pPr>
              <a:spcBef>
                <a:spcPts val="225"/>
              </a:spcBef>
              <a:buFont typeface="+mj-lt"/>
              <a:buAutoNum type="arabicParenR"/>
            </a:pPr>
            <a:r>
              <a:rPr lang="en-US" sz="2200" dirty="0">
                <a:latin typeface="Calibri" panose="020F0502020204030204" pitchFamily="34" charset="0"/>
              </a:rPr>
              <a:t>DevOps: </a:t>
            </a:r>
          </a:p>
          <a:p>
            <a:pPr>
              <a:spcBef>
                <a:spcPts val="225"/>
              </a:spcBef>
              <a:buFont typeface="+mj-lt"/>
              <a:buAutoNum type="arabicParenR"/>
            </a:pPr>
            <a:r>
              <a:rPr lang="en-US" sz="2200" dirty="0">
                <a:latin typeface="Calibri" panose="020F0502020204030204" pitchFamily="34" charset="0"/>
              </a:rPr>
              <a:t>Interoperability:</a:t>
            </a:r>
          </a:p>
          <a:p>
            <a:pPr>
              <a:spcBef>
                <a:spcPts val="225"/>
              </a:spcBef>
              <a:buFont typeface="+mj-lt"/>
              <a:buAutoNum type="arabicParenR"/>
            </a:pPr>
            <a:r>
              <a:rPr lang="en-US" sz="2200" dirty="0">
                <a:latin typeface="Calibri" panose="020F0502020204030204" pitchFamily="34" charset="0"/>
              </a:rPr>
              <a:t>File systems: </a:t>
            </a:r>
          </a:p>
          <a:p>
            <a:pPr>
              <a:spcBef>
                <a:spcPts val="225"/>
              </a:spcBef>
              <a:buFont typeface="+mj-lt"/>
              <a:buAutoNum type="arabicParenR"/>
            </a:pPr>
            <a:r>
              <a:rPr lang="en-US" sz="2200" dirty="0">
                <a:latin typeface="Calibri" panose="020F0502020204030204" pitchFamily="34" charset="0"/>
              </a:rPr>
              <a:t>Cluster Resource Management: </a:t>
            </a:r>
          </a:p>
          <a:p>
            <a:pPr>
              <a:spcBef>
                <a:spcPts val="225"/>
              </a:spcBef>
              <a:buFont typeface="+mj-lt"/>
              <a:buAutoNum type="arabicParenR"/>
            </a:pPr>
            <a:r>
              <a:rPr lang="en-US" sz="2200" dirty="0">
                <a:latin typeface="Calibri" panose="020F0502020204030204" pitchFamily="34" charset="0"/>
              </a:rPr>
              <a:t> Data Transport: </a:t>
            </a:r>
          </a:p>
          <a:p>
            <a:pPr>
              <a:spcBef>
                <a:spcPts val="225"/>
              </a:spcBef>
              <a:buFont typeface="+mj-lt"/>
              <a:buAutoNum type="arabicParenR"/>
            </a:pPr>
            <a:r>
              <a:rPr lang="en-US" sz="2200" dirty="0">
                <a:latin typeface="Calibri" panose="020F0502020204030204" pitchFamily="34" charset="0"/>
              </a:rPr>
              <a:t> A) File management</a:t>
            </a:r>
            <a:br>
              <a:rPr lang="en-US" sz="2200" dirty="0">
                <a:latin typeface="Calibri" panose="020F0502020204030204" pitchFamily="34" charset="0"/>
              </a:rPr>
            </a:br>
            <a:r>
              <a:rPr lang="en-US" sz="2200" dirty="0">
                <a:latin typeface="Calibri" panose="020F0502020204030204" pitchFamily="34" charset="0"/>
              </a:rPr>
              <a:t>B) NoSQL</a:t>
            </a:r>
            <a:br>
              <a:rPr lang="en-US" sz="2200" dirty="0">
                <a:latin typeface="Calibri" panose="020F0502020204030204" pitchFamily="34" charset="0"/>
              </a:rPr>
            </a:br>
            <a:r>
              <a:rPr lang="en-US" sz="2200" dirty="0">
                <a:latin typeface="Calibri" panose="020F0502020204030204" pitchFamily="34" charset="0"/>
              </a:rPr>
              <a:t>C) SQL</a:t>
            </a:r>
          </a:p>
        </p:txBody>
      </p:sp>
      <p:sp>
        <p:nvSpPr>
          <p:cNvPr id="2" name="Title 1"/>
          <p:cNvSpPr>
            <a:spLocks noGrp="1"/>
          </p:cNvSpPr>
          <p:nvPr>
            <p:ph type="title"/>
          </p:nvPr>
        </p:nvSpPr>
        <p:spPr>
          <a:xfrm>
            <a:off x="-10240" y="0"/>
            <a:ext cx="9126166" cy="489483"/>
          </a:xfrm>
        </p:spPr>
        <p:txBody>
          <a:bodyPr>
            <a:noAutofit/>
          </a:bodyPr>
          <a:lstStyle/>
          <a:p>
            <a:r>
              <a:rPr lang="en-US" sz="2800" b="1" dirty="0"/>
              <a:t>Functionality of 21 HPC-ABDS Layers</a:t>
            </a:r>
          </a:p>
        </p:txBody>
      </p:sp>
      <p:sp>
        <p:nvSpPr>
          <p:cNvPr id="8" name="Content Placeholder 2"/>
          <p:cNvSpPr txBox="1">
            <a:spLocks/>
          </p:cNvSpPr>
          <p:nvPr/>
        </p:nvSpPr>
        <p:spPr bwMode="auto">
          <a:xfrm>
            <a:off x="4162925" y="461268"/>
            <a:ext cx="4953001" cy="560910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2000">
                <a:solidFill>
                  <a:schemeClr val="tx1"/>
                </a:solidFill>
                <a:latin typeface="+mn-lt"/>
                <a:ea typeface="+mn-ea"/>
                <a:cs typeface="ＭＳ Ｐゴシック" pitchFamily="-107" charset="-128"/>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spcBef>
                <a:spcPts val="225"/>
              </a:spcBef>
              <a:buFont typeface="+mj-lt"/>
              <a:buAutoNum type="arabicParenR" startAt="12"/>
            </a:pPr>
            <a:r>
              <a:rPr lang="en-US" sz="2200" i="0" kern="0" dirty="0">
                <a:latin typeface="Calibri" panose="020F0502020204030204" pitchFamily="34" charset="0"/>
              </a:rPr>
              <a:t> In-memory databases &amp; caches / Object-relational mapping / Extraction Tools</a:t>
            </a:r>
          </a:p>
          <a:p>
            <a:pPr>
              <a:spcBef>
                <a:spcPts val="225"/>
              </a:spcBef>
              <a:buFont typeface="+mj-lt"/>
              <a:buAutoNum type="arabicParenR" startAt="12"/>
            </a:pPr>
            <a:r>
              <a:rPr lang="en-US" sz="2200" i="0" kern="0" dirty="0">
                <a:latin typeface="Calibri" panose="020F0502020204030204" pitchFamily="34" charset="0"/>
              </a:rPr>
              <a:t> Inter process communication Collectives, point-to-point, publish-subscribe, MPI:</a:t>
            </a:r>
          </a:p>
          <a:p>
            <a:pPr>
              <a:spcBef>
                <a:spcPts val="225"/>
              </a:spcBef>
              <a:buFont typeface="+mj-lt"/>
              <a:buAutoNum type="arabicParenR" startAt="12"/>
            </a:pPr>
            <a:r>
              <a:rPr lang="en-US" sz="2200" i="0" kern="0" dirty="0">
                <a:latin typeface="Calibri" panose="020F0502020204030204" pitchFamily="34" charset="0"/>
              </a:rPr>
              <a:t> A) Basic Programming model and runtime, SPMD, MapReduce:</a:t>
            </a:r>
            <a:br>
              <a:rPr lang="en-US" sz="2200" i="0" kern="0" dirty="0">
                <a:latin typeface="Calibri" panose="020F0502020204030204" pitchFamily="34" charset="0"/>
              </a:rPr>
            </a:br>
            <a:r>
              <a:rPr lang="en-US" sz="2200" i="0" kern="0" dirty="0">
                <a:latin typeface="Calibri" panose="020F0502020204030204" pitchFamily="34" charset="0"/>
              </a:rPr>
              <a:t>B) Streaming:</a:t>
            </a:r>
          </a:p>
          <a:p>
            <a:pPr>
              <a:spcBef>
                <a:spcPts val="225"/>
              </a:spcBef>
              <a:buFont typeface="+mj-lt"/>
              <a:buAutoNum type="arabicParenR" startAt="12"/>
            </a:pPr>
            <a:r>
              <a:rPr lang="en-US" sz="2200" i="0" kern="0" dirty="0">
                <a:latin typeface="Calibri" panose="020F0502020204030204" pitchFamily="34" charset="0"/>
              </a:rPr>
              <a:t> A) High level Programming: </a:t>
            </a:r>
            <a:br>
              <a:rPr lang="en-US" sz="2200" i="0" kern="0" dirty="0">
                <a:latin typeface="Calibri" panose="020F0502020204030204" pitchFamily="34" charset="0"/>
              </a:rPr>
            </a:br>
            <a:r>
              <a:rPr lang="en-US" sz="2200" i="0" kern="0" dirty="0">
                <a:latin typeface="Calibri" panose="020F0502020204030204" pitchFamily="34" charset="0"/>
              </a:rPr>
              <a:t>B) Frameworks</a:t>
            </a:r>
          </a:p>
          <a:p>
            <a:pPr>
              <a:spcBef>
                <a:spcPts val="225"/>
              </a:spcBef>
              <a:buFont typeface="+mj-lt"/>
              <a:buAutoNum type="arabicParenR" startAt="12"/>
            </a:pPr>
            <a:r>
              <a:rPr lang="en-US" sz="2200" i="0" kern="0" dirty="0">
                <a:latin typeface="Calibri" panose="020F0502020204030204" pitchFamily="34" charset="0"/>
              </a:rPr>
              <a:t> Application and Analytics: </a:t>
            </a:r>
          </a:p>
          <a:p>
            <a:pPr>
              <a:spcBef>
                <a:spcPts val="225"/>
              </a:spcBef>
              <a:buFont typeface="+mj-lt"/>
              <a:buAutoNum type="arabicParenR" startAt="12"/>
            </a:pPr>
            <a:r>
              <a:rPr lang="en-US" sz="2200" i="0" kern="0" dirty="0">
                <a:latin typeface="Calibri" panose="020F0502020204030204" pitchFamily="34" charset="0"/>
              </a:rPr>
              <a:t> Workflow-Orchestration:</a:t>
            </a:r>
          </a:p>
        </p:txBody>
      </p:sp>
      <p:sp>
        <p:nvSpPr>
          <p:cNvPr id="9" name="TextBox 8"/>
          <p:cNvSpPr txBox="1"/>
          <p:nvPr/>
        </p:nvSpPr>
        <p:spPr>
          <a:xfrm>
            <a:off x="2708476" y="5498305"/>
            <a:ext cx="6400800" cy="1323439"/>
          </a:xfrm>
          <a:prstGeom prst="rect">
            <a:avLst/>
          </a:prstGeom>
          <a:solidFill>
            <a:srgbClr val="FFFFCC"/>
          </a:solidFill>
          <a:ln w="38100">
            <a:solidFill>
              <a:schemeClr val="tx1"/>
            </a:solidFill>
          </a:ln>
        </p:spPr>
        <p:txBody>
          <a:bodyPr wrap="square" rtlCol="0">
            <a:spAutoFit/>
          </a:bodyPr>
          <a:lstStyle/>
          <a:p>
            <a:r>
              <a:rPr lang="en-US" sz="2000" i="0" dirty="0">
                <a:latin typeface="+mn-lt"/>
              </a:rPr>
              <a:t>Lesson of large number (350). This is a rich software environment that HPC cannot “compete” with. Need to use and not regenerate</a:t>
            </a:r>
          </a:p>
          <a:p>
            <a:r>
              <a:rPr lang="en-US" sz="2000" i="0" dirty="0">
                <a:latin typeface="+mn-lt"/>
              </a:rPr>
              <a:t>Note level 13 </a:t>
            </a:r>
            <a:r>
              <a:rPr lang="en-US" sz="2000" i="0" kern="0" dirty="0">
                <a:latin typeface="+mn-lt"/>
              </a:rPr>
              <a:t> Inter process communication  added</a:t>
            </a:r>
            <a:endParaRPr lang="en-US" sz="2000" i="0" dirty="0">
              <a:latin typeface="+mn-lt"/>
            </a:endParaRPr>
          </a:p>
        </p:txBody>
      </p:sp>
    </p:spTree>
    <p:extLst>
      <p:ext uri="{BB962C8B-B14F-4D97-AF65-F5344CB8AC3E}">
        <p14:creationId xmlns:p14="http://schemas.microsoft.com/office/powerpoint/2010/main" val="38374209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92" y="-76200"/>
            <a:ext cx="9138138" cy="1143000"/>
          </a:xfrm>
        </p:spPr>
        <p:txBody>
          <a:bodyPr/>
          <a:lstStyle/>
          <a:p>
            <a:pPr algn="ctr"/>
            <a:r>
              <a:rPr lang="en-US" dirty="0"/>
              <a:t>Using “Apache” (Commercial Big Data) Data Systems for Science/Simulation</a:t>
            </a:r>
          </a:p>
        </p:txBody>
      </p:sp>
      <p:sp>
        <p:nvSpPr>
          <p:cNvPr id="3" name="Content Placeholder 2"/>
          <p:cNvSpPr>
            <a:spLocks noGrp="1"/>
          </p:cNvSpPr>
          <p:nvPr>
            <p:ph idx="1"/>
          </p:nvPr>
        </p:nvSpPr>
        <p:spPr>
          <a:xfrm>
            <a:off x="30744" y="914400"/>
            <a:ext cx="9138138" cy="4038600"/>
          </a:xfrm>
        </p:spPr>
        <p:txBody>
          <a:bodyPr/>
          <a:lstStyle/>
          <a:p>
            <a:r>
              <a:rPr lang="en-US" b="1" dirty="0"/>
              <a:t>Pro</a:t>
            </a:r>
            <a:r>
              <a:rPr lang="en-US" dirty="0"/>
              <a:t>: Use rich </a:t>
            </a:r>
            <a:r>
              <a:rPr lang="en-US" b="1" dirty="0"/>
              <a:t>functionality </a:t>
            </a:r>
            <a:r>
              <a:rPr lang="en-US" dirty="0"/>
              <a:t>and</a:t>
            </a:r>
            <a:r>
              <a:rPr lang="en-US" b="1" dirty="0"/>
              <a:t> usability </a:t>
            </a:r>
            <a:r>
              <a:rPr lang="en-US" dirty="0"/>
              <a:t>of ABDS (Apache Big Data Stack)</a:t>
            </a:r>
          </a:p>
          <a:p>
            <a:r>
              <a:rPr lang="en-US" b="1" dirty="0"/>
              <a:t>Pro</a:t>
            </a:r>
            <a:r>
              <a:rPr lang="en-US" dirty="0"/>
              <a:t>: </a:t>
            </a:r>
            <a:r>
              <a:rPr lang="en-US" b="1" dirty="0"/>
              <a:t>Sustainability</a:t>
            </a:r>
            <a:r>
              <a:rPr lang="en-US" dirty="0"/>
              <a:t> model of community open source</a:t>
            </a:r>
          </a:p>
          <a:p>
            <a:r>
              <a:rPr lang="en-US" b="1" dirty="0"/>
              <a:t>Con</a:t>
            </a:r>
            <a:r>
              <a:rPr lang="en-US" dirty="0"/>
              <a:t> (Pro for many commercial users): Optimized for </a:t>
            </a:r>
            <a:r>
              <a:rPr lang="en-US" b="1" dirty="0"/>
              <a:t>fault-tolerance</a:t>
            </a:r>
            <a:r>
              <a:rPr lang="en-US" dirty="0"/>
              <a:t> and </a:t>
            </a:r>
            <a:r>
              <a:rPr lang="en-US" b="1" dirty="0"/>
              <a:t>usability </a:t>
            </a:r>
            <a:r>
              <a:rPr lang="en-US" dirty="0"/>
              <a:t>and </a:t>
            </a:r>
            <a:r>
              <a:rPr lang="en-US" b="1" dirty="0"/>
              <a:t>not performance</a:t>
            </a:r>
          </a:p>
          <a:p>
            <a:r>
              <a:rPr lang="en-US" b="1" dirty="0"/>
              <a:t>Feature</a:t>
            </a:r>
            <a:r>
              <a:rPr lang="en-US" dirty="0"/>
              <a:t>: Naturally run on </a:t>
            </a:r>
            <a:r>
              <a:rPr lang="en-US" b="1" dirty="0"/>
              <a:t>clouds</a:t>
            </a:r>
            <a:r>
              <a:rPr lang="en-US" dirty="0"/>
              <a:t> and not </a:t>
            </a:r>
            <a:r>
              <a:rPr lang="en-US" b="1" dirty="0"/>
              <a:t>HPC platforms</a:t>
            </a:r>
          </a:p>
          <a:p>
            <a:r>
              <a:rPr lang="en-US" b="1" dirty="0"/>
              <a:t>Feature</a:t>
            </a:r>
            <a:r>
              <a:rPr lang="en-US" dirty="0"/>
              <a:t>: Cloud is </a:t>
            </a:r>
            <a:r>
              <a:rPr lang="en-US" b="1" dirty="0"/>
              <a:t>logically centralize</a:t>
            </a:r>
            <a:r>
              <a:rPr lang="en-US" dirty="0"/>
              <a:t>d, physically distributed but </a:t>
            </a:r>
            <a:r>
              <a:rPr lang="en-US" b="1" dirty="0"/>
              <a:t>science data </a:t>
            </a:r>
            <a:r>
              <a:rPr lang="en-US" dirty="0"/>
              <a:t>typically </a:t>
            </a:r>
            <a:r>
              <a:rPr lang="en-US" b="1" dirty="0"/>
              <a:t>distributed</a:t>
            </a:r>
            <a:r>
              <a:rPr lang="en-US" dirty="0"/>
              <a:t>.</a:t>
            </a:r>
          </a:p>
          <a:p>
            <a:r>
              <a:rPr lang="en-US" b="1" dirty="0"/>
              <a:t>Question</a:t>
            </a:r>
            <a:r>
              <a:rPr lang="en-US" dirty="0"/>
              <a:t>: how do </a:t>
            </a:r>
            <a:r>
              <a:rPr lang="en-US" b="1" dirty="0"/>
              <a:t>science data analysis requirements </a:t>
            </a:r>
            <a:r>
              <a:rPr lang="en-US" dirty="0"/>
              <a:t>differ from those commercially e.g. recommender systems heavily used commercially</a:t>
            </a:r>
          </a:p>
          <a:p>
            <a:r>
              <a:rPr lang="en-US" b="1" dirty="0"/>
              <a:t>Approach</a:t>
            </a:r>
            <a:r>
              <a:rPr lang="en-US" dirty="0"/>
              <a:t>: </a:t>
            </a:r>
            <a:r>
              <a:rPr lang="en-US" b="1" dirty="0"/>
              <a:t>HPC-ABDS</a:t>
            </a:r>
            <a:r>
              <a:rPr lang="en-US" dirty="0"/>
              <a:t> using HPC runtime and tools to enhance commercial data systems (ABDS on top of HPC)</a:t>
            </a:r>
          </a:p>
          <a:p>
            <a:pPr lvl="1"/>
            <a:r>
              <a:rPr lang="en-US" b="1" dirty="0"/>
              <a:t>Upper level software: </a:t>
            </a:r>
            <a:r>
              <a:rPr lang="en-US" dirty="0"/>
              <a:t>ABDS</a:t>
            </a:r>
          </a:p>
          <a:p>
            <a:pPr lvl="1"/>
            <a:r>
              <a:rPr lang="en-US" b="1" dirty="0"/>
              <a:t>Lower level runtime: </a:t>
            </a:r>
            <a:r>
              <a:rPr lang="en-US" dirty="0"/>
              <a:t>HPC</a:t>
            </a:r>
          </a:p>
          <a:p>
            <a:pPr lvl="1"/>
            <a:r>
              <a:rPr lang="en-US" b="1" dirty="0" err="1"/>
              <a:t>HPCCloud</a:t>
            </a:r>
            <a:r>
              <a:rPr lang="en-US" b="1" dirty="0"/>
              <a:t> Hardware: </a:t>
            </a:r>
            <a:r>
              <a:rPr lang="en-US" dirty="0"/>
              <a:t>HPC or classic cloud dependent on application requirements</a:t>
            </a:r>
          </a:p>
          <a:p>
            <a:endParaRPr lang="en-US" dirty="0"/>
          </a:p>
        </p:txBody>
      </p:sp>
    </p:spTree>
    <p:extLst>
      <p:ext uri="{BB962C8B-B14F-4D97-AF65-F5344CB8AC3E}">
        <p14:creationId xmlns:p14="http://schemas.microsoft.com/office/powerpoint/2010/main" val="40999337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1372"/>
            <a:ext cx="7433724" cy="685800"/>
          </a:xfrm>
        </p:spPr>
        <p:txBody>
          <a:bodyPr/>
          <a:lstStyle/>
          <a:p>
            <a:pPr algn="ctr"/>
            <a:r>
              <a:rPr lang="en-US" sz="3200" dirty="0"/>
              <a:t>HPC-ABDS SPIDAL Project Activities</a:t>
            </a:r>
          </a:p>
        </p:txBody>
      </p:sp>
      <p:sp>
        <p:nvSpPr>
          <p:cNvPr id="3" name="Content Placeholder 2"/>
          <p:cNvSpPr>
            <a:spLocks noGrp="1"/>
          </p:cNvSpPr>
          <p:nvPr>
            <p:ph idx="1"/>
          </p:nvPr>
        </p:nvSpPr>
        <p:spPr>
          <a:xfrm>
            <a:off x="-2177" y="706243"/>
            <a:ext cx="9144000" cy="5105400"/>
          </a:xfrm>
        </p:spPr>
        <p:txBody>
          <a:bodyPr/>
          <a:lstStyle/>
          <a:p>
            <a:r>
              <a:rPr lang="en-US" sz="1900" b="1" dirty="0">
                <a:solidFill>
                  <a:srgbClr val="00B050"/>
                </a:solidFill>
              </a:rPr>
              <a:t>Level 17: Orchestration</a:t>
            </a:r>
            <a:r>
              <a:rPr lang="en-US" sz="1900" dirty="0">
                <a:solidFill>
                  <a:srgbClr val="00B050"/>
                </a:solidFill>
              </a:rPr>
              <a:t>: Apache Beam (Google Cloud Dataflow) integrated with Heron/</a:t>
            </a:r>
            <a:r>
              <a:rPr lang="en-US" sz="1900" dirty="0" err="1">
                <a:solidFill>
                  <a:srgbClr val="00B050"/>
                </a:solidFill>
              </a:rPr>
              <a:t>Flink</a:t>
            </a:r>
            <a:r>
              <a:rPr lang="en-US" sz="1900" dirty="0">
                <a:solidFill>
                  <a:srgbClr val="00B050"/>
                </a:solidFill>
              </a:rPr>
              <a:t> and Cloudmesh on HPC cluster</a:t>
            </a:r>
          </a:p>
          <a:p>
            <a:r>
              <a:rPr lang="en-US" sz="1900" b="1" dirty="0"/>
              <a:t>Level 16: Applications: </a:t>
            </a:r>
            <a:r>
              <a:rPr lang="en-US" sz="1900" dirty="0"/>
              <a:t>Datamining for molecular dynamics, Image processing for remote sensing and pathology, graphs, streaming, bioinformatics, social media, financial informatics, text mining</a:t>
            </a:r>
          </a:p>
          <a:p>
            <a:r>
              <a:rPr lang="en-US" sz="1900" b="1" dirty="0"/>
              <a:t>Level 16: Algorithms: </a:t>
            </a:r>
            <a:r>
              <a:rPr lang="en-US" sz="1900" dirty="0"/>
              <a:t>Generic and custom for applications </a:t>
            </a:r>
            <a:r>
              <a:rPr lang="en-US" sz="1900" b="1" dirty="0"/>
              <a:t>SPIDAL</a:t>
            </a:r>
          </a:p>
          <a:p>
            <a:r>
              <a:rPr lang="en-US" sz="1900" b="1" dirty="0">
                <a:solidFill>
                  <a:srgbClr val="00B050"/>
                </a:solidFill>
              </a:rPr>
              <a:t>Level 14: Programming: </a:t>
            </a:r>
            <a:r>
              <a:rPr lang="en-US" sz="1900" dirty="0">
                <a:solidFill>
                  <a:srgbClr val="00B050"/>
                </a:solidFill>
              </a:rPr>
              <a:t>Storm, Heron (Twitter replaces Storm), Hadoop, Spark, </a:t>
            </a:r>
            <a:r>
              <a:rPr lang="en-US" sz="1900" dirty="0" err="1">
                <a:solidFill>
                  <a:srgbClr val="00B050"/>
                </a:solidFill>
              </a:rPr>
              <a:t>Flink</a:t>
            </a:r>
            <a:r>
              <a:rPr lang="en-US" sz="1900" dirty="0">
                <a:solidFill>
                  <a:srgbClr val="00B050"/>
                </a:solidFill>
              </a:rPr>
              <a:t>. Improve Inter- and Intra-node performance; science data structures</a:t>
            </a:r>
          </a:p>
          <a:p>
            <a:r>
              <a:rPr lang="en-US" sz="1900" b="1" dirty="0">
                <a:solidFill>
                  <a:srgbClr val="00B050"/>
                </a:solidFill>
              </a:rPr>
              <a:t>Level 13: Runtime Communication: </a:t>
            </a:r>
            <a:r>
              <a:rPr lang="en-US" sz="1900" dirty="0">
                <a:solidFill>
                  <a:srgbClr val="00B050"/>
                </a:solidFill>
              </a:rPr>
              <a:t>Enhanced Storm and Hadoop (Spark, </a:t>
            </a:r>
            <a:r>
              <a:rPr lang="en-US" sz="1900" dirty="0" err="1">
                <a:solidFill>
                  <a:srgbClr val="00B050"/>
                </a:solidFill>
              </a:rPr>
              <a:t>Flink</a:t>
            </a:r>
            <a:r>
              <a:rPr lang="en-US" sz="1900" dirty="0">
                <a:solidFill>
                  <a:srgbClr val="00B050"/>
                </a:solidFill>
              </a:rPr>
              <a:t>, </a:t>
            </a:r>
            <a:r>
              <a:rPr lang="en-US" sz="1900" dirty="0" err="1">
                <a:solidFill>
                  <a:srgbClr val="00B050"/>
                </a:solidFill>
              </a:rPr>
              <a:t>Giraph</a:t>
            </a:r>
            <a:r>
              <a:rPr lang="en-US" sz="1900" dirty="0">
                <a:solidFill>
                  <a:srgbClr val="00B050"/>
                </a:solidFill>
              </a:rPr>
              <a:t>) using HPC runtime technologies, Harp</a:t>
            </a:r>
          </a:p>
          <a:p>
            <a:r>
              <a:rPr lang="en-US" sz="1900" b="1" dirty="0">
                <a:solidFill>
                  <a:srgbClr val="00B050"/>
                </a:solidFill>
              </a:rPr>
              <a:t>Level 12: In-memory Database: </a:t>
            </a:r>
            <a:r>
              <a:rPr lang="en-US" sz="1900" dirty="0" err="1">
                <a:solidFill>
                  <a:srgbClr val="00B050"/>
                </a:solidFill>
              </a:rPr>
              <a:t>Redis</a:t>
            </a:r>
            <a:r>
              <a:rPr lang="en-US" sz="1900" dirty="0">
                <a:solidFill>
                  <a:srgbClr val="00B050"/>
                </a:solidFill>
              </a:rPr>
              <a:t> + Spark used in Pilot-Data Memory</a:t>
            </a:r>
          </a:p>
          <a:p>
            <a:r>
              <a:rPr lang="en-US" sz="1900" b="1" dirty="0">
                <a:solidFill>
                  <a:srgbClr val="00B050"/>
                </a:solidFill>
              </a:rPr>
              <a:t>Level 11: Data management: </a:t>
            </a:r>
            <a:r>
              <a:rPr lang="en-US" sz="1900" dirty="0">
                <a:solidFill>
                  <a:srgbClr val="00B050"/>
                </a:solidFill>
              </a:rPr>
              <a:t>Hbase and MongoDB integrated via use of Beam and other Apache tools; enhance Hbase</a:t>
            </a:r>
          </a:p>
          <a:p>
            <a:r>
              <a:rPr lang="en-US" sz="1900" b="1" dirty="0">
                <a:solidFill>
                  <a:srgbClr val="00B050"/>
                </a:solidFill>
              </a:rPr>
              <a:t>Level 9: Cluster Management: </a:t>
            </a:r>
            <a:r>
              <a:rPr lang="en-US" sz="1900" dirty="0">
                <a:solidFill>
                  <a:srgbClr val="00B050"/>
                </a:solidFill>
              </a:rPr>
              <a:t>Integrate Pilot Jobs with Yarn, </a:t>
            </a:r>
            <a:r>
              <a:rPr lang="en-US" sz="1900" dirty="0" err="1">
                <a:solidFill>
                  <a:srgbClr val="00B050"/>
                </a:solidFill>
              </a:rPr>
              <a:t>Mesos</a:t>
            </a:r>
            <a:r>
              <a:rPr lang="en-US" sz="1900" dirty="0">
                <a:solidFill>
                  <a:srgbClr val="00B050"/>
                </a:solidFill>
              </a:rPr>
              <a:t>, Spark, Hadoop; integrate Storm and Heron with </a:t>
            </a:r>
            <a:r>
              <a:rPr lang="en-US" sz="1900" dirty="0" err="1">
                <a:solidFill>
                  <a:srgbClr val="00B050"/>
                </a:solidFill>
              </a:rPr>
              <a:t>Slurm</a:t>
            </a:r>
            <a:endParaRPr lang="en-US" sz="1900" dirty="0">
              <a:solidFill>
                <a:srgbClr val="00B050"/>
              </a:solidFill>
            </a:endParaRPr>
          </a:p>
          <a:p>
            <a:r>
              <a:rPr lang="en-US" sz="1900" b="1" dirty="0">
                <a:solidFill>
                  <a:srgbClr val="00B050"/>
                </a:solidFill>
              </a:rPr>
              <a:t>Level 6: </a:t>
            </a:r>
            <a:r>
              <a:rPr lang="en-US" sz="1900" b="1" dirty="0" err="1">
                <a:solidFill>
                  <a:srgbClr val="00B050"/>
                </a:solidFill>
              </a:rPr>
              <a:t>DevOps</a:t>
            </a:r>
            <a:r>
              <a:rPr lang="en-US" sz="1900" b="1" dirty="0">
                <a:solidFill>
                  <a:srgbClr val="00B050"/>
                </a:solidFill>
              </a:rPr>
              <a:t>: </a:t>
            </a:r>
            <a:r>
              <a:rPr lang="en-US" sz="1900" dirty="0">
                <a:solidFill>
                  <a:srgbClr val="00B050"/>
                </a:solidFill>
              </a:rPr>
              <a:t>Python Cloudmesh virtual Cluster Interoperability</a:t>
            </a:r>
          </a:p>
          <a:p>
            <a:endParaRPr lang="en-US" sz="1900" dirty="0"/>
          </a:p>
          <a:p>
            <a:endParaRPr lang="en-US" sz="1900" dirty="0"/>
          </a:p>
          <a:p>
            <a:pPr lvl="1"/>
            <a:endParaRPr lang="en-US" sz="1900" dirty="0"/>
          </a:p>
        </p:txBody>
      </p:sp>
      <p:sp>
        <p:nvSpPr>
          <p:cNvPr id="6" name="TextBox 5"/>
          <p:cNvSpPr txBox="1"/>
          <p:nvPr/>
        </p:nvSpPr>
        <p:spPr>
          <a:xfrm>
            <a:off x="7241179" y="14004"/>
            <a:ext cx="1900644" cy="646331"/>
          </a:xfrm>
          <a:prstGeom prst="rect">
            <a:avLst/>
          </a:prstGeom>
          <a:noFill/>
        </p:spPr>
        <p:txBody>
          <a:bodyPr wrap="square" rtlCol="0">
            <a:spAutoFit/>
          </a:bodyPr>
          <a:lstStyle/>
          <a:p>
            <a:r>
              <a:rPr lang="en-US" sz="1800" dirty="0">
                <a:solidFill>
                  <a:srgbClr val="00B050"/>
                </a:solidFill>
              </a:rPr>
              <a:t>Green is MIDAS</a:t>
            </a:r>
          </a:p>
          <a:p>
            <a:r>
              <a:rPr lang="en-US" sz="1800" dirty="0"/>
              <a:t>Black is SPIDAL</a:t>
            </a:r>
          </a:p>
        </p:txBody>
      </p:sp>
    </p:spTree>
    <p:extLst>
      <p:ext uri="{BB962C8B-B14F-4D97-AF65-F5344CB8AC3E}">
        <p14:creationId xmlns:p14="http://schemas.microsoft.com/office/powerpoint/2010/main" val="26804407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07471"/>
            <a:ext cx="9069355" cy="807713"/>
          </a:xfrm>
        </p:spPr>
        <p:txBody>
          <a:bodyPr>
            <a:noAutofit/>
          </a:bodyPr>
          <a:lstStyle/>
          <a:p>
            <a:r>
              <a:rPr lang="en-US" sz="3200" b="1" dirty="0"/>
              <a:t>Exemplar Software for a Big Data Initiative</a:t>
            </a:r>
          </a:p>
        </p:txBody>
      </p:sp>
      <p:sp>
        <p:nvSpPr>
          <p:cNvPr id="5" name="Content Placeholder 4"/>
          <p:cNvSpPr>
            <a:spLocks noGrp="1"/>
          </p:cNvSpPr>
          <p:nvPr>
            <p:ph idx="1"/>
          </p:nvPr>
        </p:nvSpPr>
        <p:spPr>
          <a:xfrm>
            <a:off x="0" y="915184"/>
            <a:ext cx="9144000" cy="5786284"/>
          </a:xfrm>
        </p:spPr>
        <p:txBody>
          <a:bodyPr>
            <a:normAutofit/>
          </a:bodyPr>
          <a:lstStyle/>
          <a:p>
            <a:r>
              <a:rPr lang="en-US" b="1" dirty="0">
                <a:solidFill>
                  <a:srgbClr val="FF0000"/>
                </a:solidFill>
              </a:rPr>
              <a:t>Functionality of ABDS and Performance of HPC</a:t>
            </a:r>
          </a:p>
          <a:p>
            <a:r>
              <a:rPr lang="en-US" b="1" dirty="0"/>
              <a:t>Workflow: </a:t>
            </a:r>
            <a:r>
              <a:rPr lang="en-US" dirty="0"/>
              <a:t>Apache Beam, Crunch, Python or Kepler</a:t>
            </a:r>
          </a:p>
          <a:p>
            <a:r>
              <a:rPr lang="en-US" b="1" dirty="0"/>
              <a:t>Data Analytics: </a:t>
            </a:r>
            <a:r>
              <a:rPr lang="en-US" dirty="0"/>
              <a:t>Mahout, R, </a:t>
            </a:r>
            <a:r>
              <a:rPr lang="en-US" dirty="0" err="1"/>
              <a:t>ImageJ</a:t>
            </a:r>
            <a:r>
              <a:rPr lang="en-US" dirty="0"/>
              <a:t>, </a:t>
            </a:r>
            <a:r>
              <a:rPr lang="en-US" dirty="0" err="1"/>
              <a:t>Scalapack</a:t>
            </a:r>
            <a:r>
              <a:rPr lang="en-US" dirty="0"/>
              <a:t> </a:t>
            </a:r>
          </a:p>
          <a:p>
            <a:r>
              <a:rPr lang="en-US" b="1" dirty="0"/>
              <a:t>High level Programming: </a:t>
            </a:r>
            <a:r>
              <a:rPr lang="en-US" dirty="0"/>
              <a:t>Hive, Pig</a:t>
            </a:r>
          </a:p>
          <a:p>
            <a:r>
              <a:rPr lang="en-US" b="1" dirty="0"/>
              <a:t>Batch Parallel Programming model: </a:t>
            </a:r>
            <a:r>
              <a:rPr lang="en-US" dirty="0"/>
              <a:t>Hadoop, Spark, </a:t>
            </a:r>
            <a:r>
              <a:rPr lang="en-US" dirty="0" err="1"/>
              <a:t>Giraph</a:t>
            </a:r>
            <a:r>
              <a:rPr lang="en-US" dirty="0"/>
              <a:t>, Harp, MPI;</a:t>
            </a:r>
          </a:p>
          <a:p>
            <a:r>
              <a:rPr lang="en-US" b="1" dirty="0"/>
              <a:t>Streaming Programming model: </a:t>
            </a:r>
            <a:r>
              <a:rPr lang="en-US" dirty="0"/>
              <a:t>Storm, Kafka or </a:t>
            </a:r>
            <a:r>
              <a:rPr lang="en-US" dirty="0" err="1"/>
              <a:t>RabbitMQ</a:t>
            </a:r>
            <a:endParaRPr lang="en-US" dirty="0"/>
          </a:p>
          <a:p>
            <a:r>
              <a:rPr lang="en-US" b="1" dirty="0"/>
              <a:t>In-memory: </a:t>
            </a:r>
            <a:r>
              <a:rPr lang="en-US" dirty="0" err="1"/>
              <a:t>Memcached</a:t>
            </a:r>
            <a:endParaRPr lang="en-US" dirty="0"/>
          </a:p>
          <a:p>
            <a:r>
              <a:rPr lang="en-US" b="1" dirty="0"/>
              <a:t>Data Management: </a:t>
            </a:r>
            <a:r>
              <a:rPr lang="en-US" dirty="0" err="1"/>
              <a:t>Hbase</a:t>
            </a:r>
            <a:r>
              <a:rPr lang="en-US" dirty="0"/>
              <a:t>, </a:t>
            </a:r>
            <a:r>
              <a:rPr lang="en-US" dirty="0" err="1"/>
              <a:t>MongoDB</a:t>
            </a:r>
            <a:r>
              <a:rPr lang="en-US" dirty="0"/>
              <a:t>, MySQL </a:t>
            </a:r>
          </a:p>
          <a:p>
            <a:r>
              <a:rPr lang="en-US" b="1" dirty="0"/>
              <a:t>Distributed Coordination: </a:t>
            </a:r>
            <a:r>
              <a:rPr lang="en-US" dirty="0"/>
              <a:t>Zookeeper</a:t>
            </a:r>
          </a:p>
          <a:p>
            <a:r>
              <a:rPr lang="en-US" b="1" dirty="0"/>
              <a:t>Cluster Management: </a:t>
            </a:r>
            <a:r>
              <a:rPr lang="en-US" dirty="0"/>
              <a:t>Yarn, </a:t>
            </a:r>
            <a:r>
              <a:rPr lang="en-US" dirty="0" err="1"/>
              <a:t>Slurm</a:t>
            </a:r>
            <a:endParaRPr lang="en-US" dirty="0"/>
          </a:p>
          <a:p>
            <a:r>
              <a:rPr lang="en-US" b="1" dirty="0"/>
              <a:t>File Systems: </a:t>
            </a:r>
            <a:r>
              <a:rPr lang="en-US" dirty="0"/>
              <a:t>HDFS, Object store (Swift), </a:t>
            </a:r>
            <a:r>
              <a:rPr lang="en-US" dirty="0" err="1"/>
              <a:t>Lustre</a:t>
            </a:r>
            <a:endParaRPr lang="en-US" dirty="0"/>
          </a:p>
          <a:p>
            <a:r>
              <a:rPr lang="en-US" b="1" dirty="0"/>
              <a:t>DevOps: </a:t>
            </a:r>
            <a:r>
              <a:rPr lang="en-US" dirty="0" err="1"/>
              <a:t>Cloudmesh</a:t>
            </a:r>
            <a:r>
              <a:rPr lang="en-US" dirty="0"/>
              <a:t>, Chef, Puppet, Docker, Cobbler</a:t>
            </a:r>
          </a:p>
          <a:p>
            <a:r>
              <a:rPr lang="en-US" b="1" dirty="0" err="1"/>
              <a:t>IaaS</a:t>
            </a:r>
            <a:r>
              <a:rPr lang="en-US" b="1" dirty="0"/>
              <a:t>: </a:t>
            </a:r>
            <a:r>
              <a:rPr lang="en-US" dirty="0"/>
              <a:t>Amazon, Azure, OpenStack, </a:t>
            </a:r>
            <a:r>
              <a:rPr lang="en-US" dirty="0" err="1"/>
              <a:t>Docker</a:t>
            </a:r>
            <a:r>
              <a:rPr lang="en-US" dirty="0"/>
              <a:t>, SR-IOV</a:t>
            </a:r>
          </a:p>
          <a:p>
            <a:r>
              <a:rPr lang="en-US" b="1" dirty="0"/>
              <a:t>Monitoring: </a:t>
            </a:r>
            <a:r>
              <a:rPr lang="en-US" dirty="0"/>
              <a:t>Inca, Ganglia, Nagios</a:t>
            </a:r>
          </a:p>
        </p:txBody>
      </p:sp>
    </p:spTree>
    <p:extLst>
      <p:ext uri="{BB962C8B-B14F-4D97-AF65-F5344CB8AC3E}">
        <p14:creationId xmlns:p14="http://schemas.microsoft.com/office/powerpoint/2010/main" val="9150909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endParaRPr lang="en-US"/>
          </a:p>
        </p:txBody>
      </p:sp>
      <p:pic>
        <p:nvPicPr>
          <p:cNvPr id="15" name="Picture 14"/>
          <p:cNvPicPr/>
          <p:nvPr/>
        </p:nvPicPr>
        <p:blipFill rotWithShape="1">
          <a:blip r:embed="rId2" cstate="print">
            <a:extLst>
              <a:ext uri="{28A0092B-C50C-407E-A947-70E740481C1C}">
                <a14:useLocalDpi xmlns:a14="http://schemas.microsoft.com/office/drawing/2010/main" val="0"/>
              </a:ext>
            </a:extLst>
          </a:blip>
          <a:srcRect b="43133"/>
          <a:stretch/>
        </p:blipFill>
        <p:spPr>
          <a:xfrm>
            <a:off x="6474" y="0"/>
            <a:ext cx="9137526" cy="6858000"/>
          </a:xfrm>
          <a:prstGeom prst="rect">
            <a:avLst/>
          </a:prstGeom>
        </p:spPr>
      </p:pic>
      <p:pic>
        <p:nvPicPr>
          <p:cNvPr id="7" name="Picture 6"/>
          <p:cNvPicPr>
            <a:picLocks noChangeAspect="1"/>
          </p:cNvPicPr>
          <p:nvPr/>
        </p:nvPicPr>
        <p:blipFill>
          <a:blip r:embed="rId3"/>
          <a:stretch>
            <a:fillRect/>
          </a:stretch>
        </p:blipFill>
        <p:spPr>
          <a:xfrm>
            <a:off x="995127" y="2155519"/>
            <a:ext cx="1027410" cy="489994"/>
          </a:xfrm>
          <a:prstGeom prst="rect">
            <a:avLst/>
          </a:prstGeom>
        </p:spPr>
      </p:pic>
      <p:pic>
        <p:nvPicPr>
          <p:cNvPr id="9" name="Picture 2" descr="https://lh3.googleusercontent.com/-QTh7oYlVSfs/AAAAAAAAAAI/AAAAAAAAAl8/PD6AyVW6Tqs/s0-c-k-no-ns/phot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9648" y="346052"/>
            <a:ext cx="847726" cy="8477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51663" t="21984" r="36829" b="19773"/>
          <a:stretch/>
        </p:blipFill>
        <p:spPr>
          <a:xfrm>
            <a:off x="7805088" y="2160095"/>
            <a:ext cx="952500" cy="970836"/>
          </a:xfrm>
          <a:prstGeom prst="rect">
            <a:avLst/>
          </a:prstGeom>
        </p:spPr>
      </p:pic>
      <p:pic>
        <p:nvPicPr>
          <p:cNvPr id="8" name="Picture 4" descr="Stony Brook University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4568" y="5814846"/>
            <a:ext cx="1054710" cy="870555"/>
          </a:xfrm>
          <a:prstGeom prst="rect">
            <a:avLst/>
          </a:prstGeom>
          <a:solidFill>
            <a:schemeClr val="bg1"/>
          </a:solidFill>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62768" t="17564" r="19740" b="18436"/>
          <a:stretch/>
        </p:blipFill>
        <p:spPr>
          <a:xfrm>
            <a:off x="7854202" y="355212"/>
            <a:ext cx="1138054" cy="838566"/>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19500" t="18519" r="62088" b="21296"/>
          <a:stretch/>
        </p:blipFill>
        <p:spPr>
          <a:xfrm>
            <a:off x="7122934" y="5694801"/>
            <a:ext cx="1504841" cy="990600"/>
          </a:xfrm>
          <a:prstGeom prst="rect">
            <a:avLst/>
          </a:prstGeom>
        </p:spPr>
      </p:pic>
      <p:sp>
        <p:nvSpPr>
          <p:cNvPr id="13" name="TextBox 12"/>
          <p:cNvSpPr txBox="1"/>
          <p:nvPr/>
        </p:nvSpPr>
        <p:spPr>
          <a:xfrm>
            <a:off x="7023353" y="4980401"/>
            <a:ext cx="2088802" cy="646331"/>
          </a:xfrm>
          <a:prstGeom prst="rect">
            <a:avLst/>
          </a:prstGeom>
          <a:solidFill>
            <a:schemeClr val="tx1"/>
          </a:solidFill>
        </p:spPr>
        <p:txBody>
          <a:bodyPr wrap="square" rtlCol="0">
            <a:spAutoFit/>
          </a:bodyPr>
          <a:lstStyle/>
          <a:p>
            <a:r>
              <a:rPr lang="en-US" sz="1800" b="1" i="0" dirty="0">
                <a:solidFill>
                  <a:schemeClr val="bg1"/>
                </a:solidFill>
              </a:rPr>
              <a:t>Software: MIDAS</a:t>
            </a:r>
            <a:br>
              <a:rPr lang="en-US" sz="1800" b="1" i="0" dirty="0">
                <a:solidFill>
                  <a:schemeClr val="bg1"/>
                </a:solidFill>
              </a:rPr>
            </a:br>
            <a:r>
              <a:rPr lang="en-US" sz="1800" b="1" i="0" dirty="0">
                <a:solidFill>
                  <a:schemeClr val="bg1"/>
                </a:solidFill>
              </a:rPr>
              <a:t>HPC-ABDS</a:t>
            </a:r>
          </a:p>
        </p:txBody>
      </p:sp>
      <p:sp>
        <p:nvSpPr>
          <p:cNvPr id="3" name="Rectangle 2"/>
          <p:cNvSpPr/>
          <p:nvPr/>
        </p:nvSpPr>
        <p:spPr>
          <a:xfrm>
            <a:off x="6474" y="0"/>
            <a:ext cx="4032126" cy="994888"/>
          </a:xfrm>
          <a:prstGeom prst="rect">
            <a:avLst/>
          </a:prstGeom>
          <a:solidFill>
            <a:schemeClr val="bg1"/>
          </a:solidFill>
        </p:spPr>
        <p:txBody>
          <a:bodyPr wrap="square">
            <a:spAutoFit/>
          </a:bodyPr>
          <a:lstStyle/>
          <a:p>
            <a:pPr marL="0" marR="0">
              <a:lnSpc>
                <a:spcPct val="115000"/>
              </a:lnSpc>
              <a:spcBef>
                <a:spcPts val="1800"/>
              </a:spcBef>
              <a:spcAft>
                <a:spcPts val="600"/>
              </a:spcAft>
            </a:pPr>
            <a:r>
              <a:rPr lang="en-US" sz="1700" b="1" dirty="0">
                <a:latin typeface="Times New Roman" panose="02020603050405020304" pitchFamily="18" charset="0"/>
              </a:rPr>
              <a:t>NSF 1443054: CIF21 DIBBs: Middleware and High Performance Analytics Libraries for Scalable Data Science</a:t>
            </a:r>
            <a:endParaRPr lang="en-US" sz="1700" b="1" dirty="0"/>
          </a:p>
        </p:txBody>
      </p:sp>
      <p:sp>
        <p:nvSpPr>
          <p:cNvPr id="6" name="Rectangle 5"/>
          <p:cNvSpPr/>
          <p:nvPr/>
        </p:nvSpPr>
        <p:spPr>
          <a:xfrm>
            <a:off x="-1772" y="5649958"/>
            <a:ext cx="2221159" cy="1200329"/>
          </a:xfrm>
          <a:prstGeom prst="rect">
            <a:avLst/>
          </a:prstGeom>
          <a:solidFill>
            <a:schemeClr val="bg1"/>
          </a:solidFill>
        </p:spPr>
        <p:txBody>
          <a:bodyPr wrap="square">
            <a:spAutoFit/>
          </a:bodyPr>
          <a:lstStyle/>
          <a:p>
            <a:r>
              <a:rPr lang="en-US" dirty="0"/>
              <a:t>SPIDAL Java</a:t>
            </a:r>
          </a:p>
          <a:p>
            <a:r>
              <a:rPr lang="en-US" dirty="0"/>
              <a:t>Optimized</a:t>
            </a:r>
          </a:p>
          <a:p>
            <a:r>
              <a:rPr lang="en-US" dirty="0"/>
              <a:t>February 2017</a:t>
            </a:r>
          </a:p>
        </p:txBody>
      </p:sp>
    </p:spTree>
    <p:extLst>
      <p:ext uri="{BB962C8B-B14F-4D97-AF65-F5344CB8AC3E}">
        <p14:creationId xmlns:p14="http://schemas.microsoft.com/office/powerpoint/2010/main" val="1171505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40" y="609600"/>
            <a:ext cx="9067800" cy="5153962"/>
          </a:xfrm>
        </p:spPr>
        <p:txBody>
          <a:bodyPr/>
          <a:lstStyle/>
          <a:p>
            <a:r>
              <a:rPr lang="en-US" sz="1800" dirty="0"/>
              <a:t>Two major trends in computing systems are </a:t>
            </a:r>
          </a:p>
          <a:p>
            <a:pPr lvl="1"/>
            <a:r>
              <a:rPr lang="en-US" sz="1800" b="1" dirty="0"/>
              <a:t>Growth in high performance computing (HPC</a:t>
            </a:r>
            <a:r>
              <a:rPr lang="en-US" sz="1800" dirty="0"/>
              <a:t>) with an international exascale initiative (China in the lead)</a:t>
            </a:r>
          </a:p>
          <a:p>
            <a:pPr lvl="1"/>
            <a:r>
              <a:rPr lang="en-US" sz="1800" b="1" dirty="0"/>
              <a:t>Big data </a:t>
            </a:r>
            <a:r>
              <a:rPr lang="en-US" sz="1800" dirty="0"/>
              <a:t>phenomenon with an accompanying </a:t>
            </a:r>
            <a:r>
              <a:rPr lang="en-US" sz="1800" b="1" dirty="0"/>
              <a:t>cloud</a:t>
            </a:r>
            <a:r>
              <a:rPr lang="en-US" sz="1800" dirty="0"/>
              <a:t> infrastructure of well publicized dramatic and increasing size and sophistication.</a:t>
            </a:r>
          </a:p>
          <a:p>
            <a:r>
              <a:rPr lang="en-US" sz="1800" dirty="0"/>
              <a:t>Note “Big Data” largely an </a:t>
            </a:r>
            <a:r>
              <a:rPr lang="en-US" sz="1800" b="1" dirty="0"/>
              <a:t>industry initiative </a:t>
            </a:r>
            <a:r>
              <a:rPr lang="en-US" sz="1800" dirty="0"/>
              <a:t>although software used is often open source</a:t>
            </a:r>
          </a:p>
          <a:p>
            <a:pPr lvl="1"/>
            <a:r>
              <a:rPr lang="en-US" sz="1800" dirty="0"/>
              <a:t>So </a:t>
            </a:r>
            <a:r>
              <a:rPr lang="en-US" sz="1800" b="1" dirty="0"/>
              <a:t>HPC</a:t>
            </a:r>
            <a:r>
              <a:rPr lang="en-US" sz="1800" dirty="0"/>
              <a:t> labels overlaps with “</a:t>
            </a:r>
            <a:r>
              <a:rPr lang="en-US" sz="1800" b="1" dirty="0"/>
              <a:t>research</a:t>
            </a:r>
            <a:r>
              <a:rPr lang="en-US" sz="1800" dirty="0"/>
              <a:t>” e.g. HPC community largely responsible for Astronomy and Accelerator (LHC, Belle, BEPC ..) data analysis</a:t>
            </a:r>
          </a:p>
          <a:p>
            <a:r>
              <a:rPr lang="en-US" sz="1800" dirty="0"/>
              <a:t>Merge HPC and Big Data to get</a:t>
            </a:r>
          </a:p>
          <a:p>
            <a:pPr lvl="1"/>
            <a:r>
              <a:rPr lang="en-US" sz="1800" dirty="0"/>
              <a:t>More efficient sharing of </a:t>
            </a:r>
            <a:r>
              <a:rPr lang="en-US" sz="1800" b="1" dirty="0"/>
              <a:t>large scale resources </a:t>
            </a:r>
            <a:r>
              <a:rPr lang="en-US" sz="1800" dirty="0"/>
              <a:t>running simulations and data analytics as </a:t>
            </a:r>
            <a:r>
              <a:rPr lang="en-US" sz="1800" b="1" dirty="0" err="1"/>
              <a:t>HPCCloud</a:t>
            </a:r>
            <a:r>
              <a:rPr lang="en-US" sz="1800" b="1" dirty="0"/>
              <a:t> 3.0</a:t>
            </a:r>
          </a:p>
          <a:p>
            <a:pPr lvl="1"/>
            <a:r>
              <a:rPr lang="en-US" sz="1800" b="1" dirty="0"/>
              <a:t>Higher performance Big Data algorithms</a:t>
            </a:r>
          </a:p>
          <a:p>
            <a:pPr lvl="1"/>
            <a:r>
              <a:rPr lang="en-US" sz="1800" b="1" dirty="0"/>
              <a:t>Richer software environment </a:t>
            </a:r>
            <a:r>
              <a:rPr lang="en-US" sz="1800" dirty="0"/>
              <a:t>for research community building on many big data tools</a:t>
            </a:r>
          </a:p>
          <a:p>
            <a:pPr lvl="1"/>
            <a:r>
              <a:rPr lang="en-US" sz="1800" dirty="0"/>
              <a:t>Easier </a:t>
            </a:r>
            <a:r>
              <a:rPr lang="en-US" sz="1800" b="1" dirty="0"/>
              <a:t>sustainability model for HPC </a:t>
            </a:r>
            <a:r>
              <a:rPr lang="en-US" sz="1800" dirty="0"/>
              <a:t>– HPC does not have resources to build and maintain a full software stack</a:t>
            </a:r>
          </a:p>
          <a:p>
            <a:endParaRPr lang="en-US" sz="1800" dirty="0"/>
          </a:p>
          <a:p>
            <a:endParaRPr lang="en-US" sz="1800" dirty="0"/>
          </a:p>
        </p:txBody>
      </p:sp>
      <p:sp>
        <p:nvSpPr>
          <p:cNvPr id="2" name="Title 1"/>
          <p:cNvSpPr>
            <a:spLocks noGrp="1"/>
          </p:cNvSpPr>
          <p:nvPr>
            <p:ph type="title"/>
          </p:nvPr>
        </p:nvSpPr>
        <p:spPr>
          <a:xfrm>
            <a:off x="-10240" y="0"/>
            <a:ext cx="9126166" cy="609600"/>
          </a:xfrm>
        </p:spPr>
        <p:txBody>
          <a:bodyPr/>
          <a:lstStyle/>
          <a:p>
            <a:pPr algn="ctr"/>
            <a:r>
              <a:rPr lang="en-US" sz="3200" dirty="0"/>
              <a:t>Why Connect (“Converge”) Big Data and HPC</a:t>
            </a:r>
          </a:p>
        </p:txBody>
      </p:sp>
    </p:spTree>
    <p:extLst>
      <p:ext uri="{BB962C8B-B14F-4D97-AF65-F5344CB8AC3E}">
        <p14:creationId xmlns:p14="http://schemas.microsoft.com/office/powerpoint/2010/main" val="17412490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685800"/>
            <a:ext cx="9067800" cy="5715000"/>
          </a:xfrm>
        </p:spPr>
        <p:txBody>
          <a:bodyPr/>
          <a:lstStyle/>
          <a:p>
            <a:pPr>
              <a:spcBef>
                <a:spcPts val="0"/>
              </a:spcBef>
            </a:pPr>
            <a:r>
              <a:rPr lang="en-US" sz="2400" b="1" dirty="0"/>
              <a:t>Threads</a:t>
            </a:r>
          </a:p>
          <a:p>
            <a:pPr lvl="1">
              <a:spcBef>
                <a:spcPts val="0"/>
              </a:spcBef>
            </a:pPr>
            <a:r>
              <a:rPr lang="en-US" sz="2400" dirty="0"/>
              <a:t>Can threads “magically” speedup your application?</a:t>
            </a:r>
          </a:p>
          <a:p>
            <a:pPr>
              <a:spcBef>
                <a:spcPts val="1200"/>
              </a:spcBef>
            </a:pPr>
            <a:r>
              <a:rPr lang="en-US" sz="2400" b="1" dirty="0"/>
              <a:t>Affinity</a:t>
            </a:r>
          </a:p>
          <a:p>
            <a:pPr lvl="1">
              <a:spcBef>
                <a:spcPts val="0"/>
              </a:spcBef>
            </a:pPr>
            <a:r>
              <a:rPr lang="en-US" sz="2400" dirty="0"/>
              <a:t>How to place threads/processes across cores? </a:t>
            </a:r>
          </a:p>
          <a:p>
            <a:pPr lvl="1">
              <a:spcBef>
                <a:spcPts val="0"/>
              </a:spcBef>
            </a:pPr>
            <a:r>
              <a:rPr lang="en-US" sz="2400" dirty="0"/>
              <a:t>Why should we care?</a:t>
            </a:r>
          </a:p>
          <a:p>
            <a:pPr>
              <a:spcBef>
                <a:spcPts val="1200"/>
              </a:spcBef>
            </a:pPr>
            <a:r>
              <a:rPr lang="en-US" sz="2400" b="1" dirty="0"/>
              <a:t>Communication</a:t>
            </a:r>
          </a:p>
          <a:p>
            <a:pPr lvl="1">
              <a:spcBef>
                <a:spcPts val="0"/>
              </a:spcBef>
            </a:pPr>
            <a:r>
              <a:rPr lang="en-US" sz="2400" dirty="0"/>
              <a:t>Why Inter-Process Communication (IPC) is expensive?</a:t>
            </a:r>
          </a:p>
          <a:p>
            <a:pPr lvl="1">
              <a:spcBef>
                <a:spcPts val="0"/>
              </a:spcBef>
            </a:pPr>
            <a:r>
              <a:rPr lang="en-US" sz="2400" dirty="0"/>
              <a:t>How to improve?</a:t>
            </a:r>
          </a:p>
          <a:p>
            <a:pPr>
              <a:spcBef>
                <a:spcPts val="1200"/>
              </a:spcBef>
            </a:pPr>
            <a:r>
              <a:rPr lang="en-US" sz="2400" dirty="0"/>
              <a:t>Other factors</a:t>
            </a:r>
          </a:p>
          <a:p>
            <a:pPr lvl="1">
              <a:spcBef>
                <a:spcPts val="0"/>
              </a:spcBef>
            </a:pPr>
            <a:r>
              <a:rPr lang="en-US" sz="2400" dirty="0"/>
              <a:t>Garbage collection</a:t>
            </a:r>
          </a:p>
          <a:p>
            <a:pPr lvl="1">
              <a:spcBef>
                <a:spcPts val="0"/>
              </a:spcBef>
            </a:pPr>
            <a:r>
              <a:rPr lang="en-US" sz="2400" dirty="0"/>
              <a:t>Serialization/Deserialization</a:t>
            </a:r>
          </a:p>
          <a:p>
            <a:pPr lvl="1">
              <a:spcBef>
                <a:spcPts val="0"/>
              </a:spcBef>
            </a:pPr>
            <a:r>
              <a:rPr lang="en-US" sz="2400" dirty="0"/>
              <a:t>Memory references and cache</a:t>
            </a:r>
          </a:p>
          <a:p>
            <a:pPr lvl="1">
              <a:spcBef>
                <a:spcPts val="0"/>
              </a:spcBef>
            </a:pPr>
            <a:r>
              <a:rPr lang="en-US" sz="2400" dirty="0"/>
              <a:t>Data read/write</a:t>
            </a:r>
          </a:p>
          <a:p>
            <a:pPr>
              <a:spcBef>
                <a:spcPts val="0"/>
              </a:spcBef>
            </a:pPr>
            <a:endParaRPr lang="en-US" sz="2400" dirty="0"/>
          </a:p>
          <a:p>
            <a:pPr>
              <a:spcBef>
                <a:spcPts val="0"/>
              </a:spcBef>
            </a:pPr>
            <a:endParaRPr lang="en-US" sz="2400" dirty="0"/>
          </a:p>
          <a:p>
            <a:pPr>
              <a:spcBef>
                <a:spcPts val="0"/>
              </a:spcBef>
            </a:pPr>
            <a:endParaRPr lang="en-US" sz="2400" dirty="0"/>
          </a:p>
        </p:txBody>
      </p:sp>
      <p:sp>
        <p:nvSpPr>
          <p:cNvPr id="3" name="Title 2"/>
          <p:cNvSpPr>
            <a:spLocks noGrp="1"/>
          </p:cNvSpPr>
          <p:nvPr>
            <p:ph type="title"/>
          </p:nvPr>
        </p:nvSpPr>
        <p:spPr>
          <a:xfrm>
            <a:off x="0" y="0"/>
            <a:ext cx="9126166" cy="762000"/>
          </a:xfrm>
        </p:spPr>
        <p:txBody>
          <a:bodyPr/>
          <a:lstStyle/>
          <a:p>
            <a:r>
              <a:rPr lang="en-US" dirty="0"/>
              <a:t>Performance Factors</a:t>
            </a:r>
          </a:p>
        </p:txBody>
      </p:sp>
    </p:spTree>
    <p:extLst>
      <p:ext uri="{BB962C8B-B14F-4D97-AF65-F5344CB8AC3E}">
        <p14:creationId xmlns:p14="http://schemas.microsoft.com/office/powerpoint/2010/main" val="4404263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9894" y="1126289"/>
            <a:ext cx="8844210" cy="5250835"/>
          </a:xfrm>
        </p:spPr>
      </p:pic>
      <p:sp>
        <p:nvSpPr>
          <p:cNvPr id="11" name="TextBox 10"/>
          <p:cNvSpPr txBox="1"/>
          <p:nvPr/>
        </p:nvSpPr>
        <p:spPr>
          <a:xfrm>
            <a:off x="5105400" y="1295400"/>
            <a:ext cx="3310640" cy="646331"/>
          </a:xfrm>
          <a:prstGeom prst="rect">
            <a:avLst/>
          </a:prstGeom>
          <a:solidFill>
            <a:schemeClr val="bg1"/>
          </a:solidFill>
        </p:spPr>
        <p:txBody>
          <a:bodyPr wrap="square" rtlCol="0">
            <a:spAutoFit/>
          </a:bodyPr>
          <a:lstStyle/>
          <a:p>
            <a:r>
              <a:rPr lang="en-US" sz="1800" dirty="0"/>
              <a:t>Speedup compared to 1 process per node on 48 nodes</a:t>
            </a:r>
          </a:p>
        </p:txBody>
      </p:sp>
      <p:sp>
        <p:nvSpPr>
          <p:cNvPr id="17" name="Title 1"/>
          <p:cNvSpPr txBox="1">
            <a:spLocks/>
          </p:cNvSpPr>
          <p:nvPr/>
        </p:nvSpPr>
        <p:spPr bwMode="auto">
          <a:xfrm>
            <a:off x="0" y="156232"/>
            <a:ext cx="9143999" cy="724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400" b="1" i="0" u="none">
                <a:solidFill>
                  <a:srgbClr val="B30838"/>
                </a:solidFill>
                <a:latin typeface="+mj-lt"/>
                <a:ea typeface="+mj-ea"/>
                <a:cs typeface="ＭＳ Ｐゴシック" pitchFamily="-107" charset="-128"/>
              </a:defRPr>
            </a:lvl1pPr>
            <a:lvl2pPr algn="l" rtl="0" eaLnBrk="1" fontAlgn="base" hangingPunct="1">
              <a:spcBef>
                <a:spcPct val="0"/>
              </a:spcBef>
              <a:spcAft>
                <a:spcPct val="0"/>
              </a:spcAft>
              <a:defRPr sz="3400" b="1">
                <a:solidFill>
                  <a:srgbClr val="B30838"/>
                </a:solidFill>
                <a:latin typeface="Arial" charset="0"/>
                <a:ea typeface="ＭＳ Ｐゴシック" charset="-128"/>
                <a:cs typeface="ＭＳ Ｐゴシック" pitchFamily="-107" charset="-128"/>
              </a:defRPr>
            </a:lvl2pPr>
            <a:lvl3pPr algn="l" rtl="0" eaLnBrk="1" fontAlgn="base" hangingPunct="1">
              <a:spcBef>
                <a:spcPct val="0"/>
              </a:spcBef>
              <a:spcAft>
                <a:spcPct val="0"/>
              </a:spcAft>
              <a:defRPr sz="3400" b="1">
                <a:solidFill>
                  <a:srgbClr val="B30838"/>
                </a:solidFill>
                <a:latin typeface="Arial" charset="0"/>
                <a:ea typeface="ＭＳ Ｐゴシック" charset="-128"/>
                <a:cs typeface="ＭＳ Ｐゴシック" pitchFamily="-107" charset="-128"/>
              </a:defRPr>
            </a:lvl3pPr>
            <a:lvl4pPr algn="l" rtl="0" eaLnBrk="1" fontAlgn="base" hangingPunct="1">
              <a:spcBef>
                <a:spcPct val="0"/>
              </a:spcBef>
              <a:spcAft>
                <a:spcPct val="0"/>
              </a:spcAft>
              <a:defRPr sz="3400" b="1">
                <a:solidFill>
                  <a:srgbClr val="B30838"/>
                </a:solidFill>
                <a:latin typeface="Arial" charset="0"/>
                <a:ea typeface="ＭＳ Ｐゴシック" charset="-128"/>
                <a:cs typeface="ＭＳ Ｐゴシック" pitchFamily="-107" charset="-128"/>
              </a:defRPr>
            </a:lvl4pPr>
            <a:lvl5pPr algn="l" rtl="0" eaLnBrk="1" fontAlgn="base" hangingPunct="1">
              <a:spcBef>
                <a:spcPct val="0"/>
              </a:spcBef>
              <a:spcAft>
                <a:spcPct val="0"/>
              </a:spcAft>
              <a:defRPr sz="3400" b="1">
                <a:solidFill>
                  <a:srgbClr val="B30838"/>
                </a:solidFill>
                <a:latin typeface="Arial" charset="0"/>
                <a:ea typeface="ＭＳ Ｐゴシック" charset="-128"/>
                <a:cs typeface="ＭＳ Ｐゴシック" pitchFamily="-107" charset="-128"/>
              </a:defRPr>
            </a:lvl5pPr>
            <a:lvl6pPr marL="457200" algn="l" rtl="0" eaLnBrk="1" fontAlgn="base" hangingPunct="1">
              <a:spcBef>
                <a:spcPct val="0"/>
              </a:spcBef>
              <a:spcAft>
                <a:spcPct val="0"/>
              </a:spcAft>
              <a:defRPr sz="3400" b="1">
                <a:solidFill>
                  <a:schemeClr val="accent1"/>
                </a:solidFill>
                <a:latin typeface="Arial" charset="0"/>
                <a:ea typeface="ＭＳ Ｐゴシック" charset="-128"/>
              </a:defRPr>
            </a:lvl6pPr>
            <a:lvl7pPr marL="914400" algn="l" rtl="0" eaLnBrk="1" fontAlgn="base" hangingPunct="1">
              <a:spcBef>
                <a:spcPct val="0"/>
              </a:spcBef>
              <a:spcAft>
                <a:spcPct val="0"/>
              </a:spcAft>
              <a:defRPr sz="3400" b="1">
                <a:solidFill>
                  <a:schemeClr val="accent1"/>
                </a:solidFill>
                <a:latin typeface="Arial" charset="0"/>
                <a:ea typeface="ＭＳ Ｐゴシック" charset="-128"/>
              </a:defRPr>
            </a:lvl7pPr>
            <a:lvl8pPr marL="1371600" algn="l" rtl="0" eaLnBrk="1" fontAlgn="base" hangingPunct="1">
              <a:spcBef>
                <a:spcPct val="0"/>
              </a:spcBef>
              <a:spcAft>
                <a:spcPct val="0"/>
              </a:spcAft>
              <a:defRPr sz="3400" b="1">
                <a:solidFill>
                  <a:schemeClr val="accent1"/>
                </a:solidFill>
                <a:latin typeface="Arial" charset="0"/>
                <a:ea typeface="ＭＳ Ｐゴシック" charset="-128"/>
              </a:defRPr>
            </a:lvl8pPr>
            <a:lvl9pPr marL="1828800" algn="l" rtl="0" eaLnBrk="1" fontAlgn="base" hangingPunct="1">
              <a:spcBef>
                <a:spcPct val="0"/>
              </a:spcBef>
              <a:spcAft>
                <a:spcPct val="0"/>
              </a:spcAft>
              <a:defRPr sz="3400" b="1">
                <a:solidFill>
                  <a:schemeClr val="accent1"/>
                </a:solidFill>
                <a:latin typeface="Arial" charset="0"/>
                <a:ea typeface="ＭＳ Ｐゴシック" charset="-128"/>
              </a:defRPr>
            </a:lvl9pPr>
          </a:lstStyle>
          <a:p>
            <a:pPr algn="ctr"/>
            <a:r>
              <a:rPr lang="en-US" sz="3300" kern="0"/>
              <a:t>Java MPI performs better than FJ Threads</a:t>
            </a:r>
            <a:br>
              <a:rPr lang="en-US" kern="0"/>
            </a:br>
            <a:r>
              <a:rPr lang="en-US" sz="2400" b="0" kern="0"/>
              <a:t>128 24 core Haswell nodes on SPIDAL 200K DA-MDS Code</a:t>
            </a:r>
            <a:endParaRPr lang="en-US" b="0" kern="0" dirty="0"/>
          </a:p>
        </p:txBody>
      </p:sp>
      <p:sp>
        <p:nvSpPr>
          <p:cNvPr id="18" name="TextBox 17"/>
          <p:cNvSpPr txBox="1"/>
          <p:nvPr/>
        </p:nvSpPr>
        <p:spPr>
          <a:xfrm>
            <a:off x="7108012" y="2286000"/>
            <a:ext cx="1847071" cy="646331"/>
          </a:xfrm>
          <a:prstGeom prst="rect">
            <a:avLst/>
          </a:prstGeom>
          <a:solidFill>
            <a:schemeClr val="tx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B14F"/>
                </a:solidFill>
                <a:effectLst/>
                <a:uLnTx/>
                <a:uFillTx/>
              </a:rPr>
              <a:t>Best MPI; inter and intra node</a:t>
            </a:r>
          </a:p>
        </p:txBody>
      </p:sp>
      <p:sp>
        <p:nvSpPr>
          <p:cNvPr id="19" name="TextBox 18"/>
          <p:cNvSpPr txBox="1"/>
          <p:nvPr/>
        </p:nvSpPr>
        <p:spPr>
          <a:xfrm>
            <a:off x="6850950" y="3809386"/>
            <a:ext cx="1565090" cy="738664"/>
          </a:xfrm>
          <a:prstGeom prst="rect">
            <a:avLst/>
          </a:prstGeom>
          <a:solidFill>
            <a:schemeClr val="bg1"/>
          </a:solid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33CC"/>
                </a:solidFill>
                <a:effectLst/>
                <a:uLnTx/>
                <a:uFillTx/>
              </a:rPr>
              <a:t>MPI; inter/intra node; Java not optimized</a:t>
            </a:r>
          </a:p>
        </p:txBody>
      </p:sp>
      <p:sp>
        <p:nvSpPr>
          <p:cNvPr id="22" name="TextBox 21"/>
          <p:cNvSpPr txBox="1"/>
          <p:nvPr/>
        </p:nvSpPr>
        <p:spPr>
          <a:xfrm>
            <a:off x="5681765" y="4631590"/>
            <a:ext cx="2338369" cy="553998"/>
          </a:xfrm>
          <a:prstGeom prst="rect">
            <a:avLst/>
          </a:prstGeom>
          <a:solidFill>
            <a:schemeClr val="bg1"/>
          </a:solid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effectLst/>
                <a:uLnTx/>
                <a:uFillTx/>
              </a:rPr>
              <a:t>Best FJ Threads</a:t>
            </a:r>
            <a:r>
              <a:rPr kumimoji="0" lang="en-US" sz="1800" b="1" i="0" u="none" strike="noStrike" kern="0" cap="none" spc="0" normalizeH="0" noProof="0" dirty="0">
                <a:ln>
                  <a:noFill/>
                </a:ln>
                <a:effectLst/>
                <a:uLnTx/>
                <a:uFillTx/>
              </a:rPr>
              <a:t> </a:t>
            </a:r>
            <a:r>
              <a:rPr kumimoji="0" lang="en-US" sz="1800" b="1" i="0" u="none" strike="noStrike" kern="0" cap="none" spc="0" normalizeH="0" baseline="0" noProof="0" dirty="0">
                <a:ln>
                  <a:noFill/>
                </a:ln>
                <a:effectLst/>
                <a:uLnTx/>
                <a:uFillTx/>
              </a:rPr>
              <a:t>intra node;</a:t>
            </a:r>
            <a:r>
              <a:rPr kumimoji="0" lang="en-US" sz="1800" b="1" i="0" u="none" strike="noStrike" kern="0" cap="none" spc="0" normalizeH="0" noProof="0" dirty="0">
                <a:ln>
                  <a:noFill/>
                </a:ln>
                <a:effectLst/>
                <a:uLnTx/>
                <a:uFillTx/>
              </a:rPr>
              <a:t> </a:t>
            </a:r>
            <a:r>
              <a:rPr kumimoji="0" lang="en-US" sz="1800" b="1" i="0" u="none" strike="noStrike" kern="0" cap="none" spc="0" normalizeH="0" baseline="0" noProof="0" dirty="0">
                <a:ln>
                  <a:noFill/>
                </a:ln>
                <a:effectLst/>
                <a:uLnTx/>
                <a:uFillTx/>
              </a:rPr>
              <a:t>MPI inter node</a:t>
            </a:r>
          </a:p>
        </p:txBody>
      </p:sp>
      <p:sp>
        <p:nvSpPr>
          <p:cNvPr id="4" name="TextBox 3"/>
          <p:cNvSpPr txBox="1"/>
          <p:nvPr/>
        </p:nvSpPr>
        <p:spPr>
          <a:xfrm>
            <a:off x="1752600" y="3581400"/>
            <a:ext cx="4520286" cy="646331"/>
          </a:xfrm>
          <a:prstGeom prst="rect">
            <a:avLst/>
          </a:prstGeom>
          <a:solidFill>
            <a:schemeClr val="bg1"/>
          </a:solidFill>
        </p:spPr>
        <p:txBody>
          <a:bodyPr wrap="square" rtlCol="0">
            <a:spAutoFit/>
          </a:bodyPr>
          <a:lstStyle/>
          <a:p>
            <a:r>
              <a:rPr lang="en-US" sz="1800" b="1" i="0">
                <a:solidFill>
                  <a:srgbClr val="7030A0"/>
                </a:solidFill>
              </a:rPr>
              <a:t>BSP Threads </a:t>
            </a:r>
            <a:r>
              <a:rPr lang="en-US" sz="1800" b="1" i="0" dirty="0">
                <a:solidFill>
                  <a:srgbClr val="7030A0"/>
                </a:solidFill>
              </a:rPr>
              <a:t>are </a:t>
            </a:r>
            <a:r>
              <a:rPr lang="en-US" sz="1800" b="1" i="0">
                <a:solidFill>
                  <a:srgbClr val="7030A0"/>
                </a:solidFill>
              </a:rPr>
              <a:t>better than FJ and at best match Java MPI</a:t>
            </a:r>
          </a:p>
        </p:txBody>
      </p:sp>
    </p:spTree>
    <p:extLst>
      <p:ext uri="{BB962C8B-B14F-4D97-AF65-F5344CB8AC3E}">
        <p14:creationId xmlns:p14="http://schemas.microsoft.com/office/powerpoint/2010/main" val="68437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pPr algn="ctr"/>
            <a:r>
              <a:rPr lang="en-US" dirty="0"/>
              <a:t>Investigating Process and Thread Models</a:t>
            </a:r>
          </a:p>
        </p:txBody>
      </p:sp>
      <p:sp>
        <p:nvSpPr>
          <p:cNvPr id="3" name="Content Placeholder 2"/>
          <p:cNvSpPr>
            <a:spLocks noGrp="1"/>
          </p:cNvSpPr>
          <p:nvPr>
            <p:ph idx="1"/>
          </p:nvPr>
        </p:nvSpPr>
        <p:spPr>
          <a:xfrm>
            <a:off x="-39916" y="762000"/>
            <a:ext cx="3892201" cy="5181600"/>
          </a:xfrm>
        </p:spPr>
        <p:txBody>
          <a:bodyPr/>
          <a:lstStyle/>
          <a:p>
            <a:r>
              <a:rPr lang="en-US" b="1" dirty="0"/>
              <a:t>Fork Join (FJ) </a:t>
            </a:r>
            <a:r>
              <a:rPr lang="en-US" dirty="0"/>
              <a:t>Threads lower performance than </a:t>
            </a:r>
            <a:r>
              <a:rPr lang="en-US" b="1" dirty="0"/>
              <a:t>Bulk Synchronous Parallel (BSP) </a:t>
            </a:r>
          </a:p>
          <a:p>
            <a:r>
              <a:rPr lang="en-US" b="1" dirty="0"/>
              <a:t>LRT </a:t>
            </a:r>
            <a:r>
              <a:rPr lang="en-US" dirty="0"/>
              <a:t>is Long Running Threads</a:t>
            </a:r>
            <a:endParaRPr lang="en-US" b="1" dirty="0"/>
          </a:p>
          <a:p>
            <a:r>
              <a:rPr lang="en-US" b="1" dirty="0"/>
              <a:t>Results</a:t>
            </a:r>
          </a:p>
          <a:p>
            <a:pPr lvl="1"/>
            <a:r>
              <a:rPr lang="en-US" dirty="0"/>
              <a:t>Large effects for Java</a:t>
            </a:r>
          </a:p>
          <a:p>
            <a:pPr lvl="1"/>
            <a:r>
              <a:rPr lang="en-US" dirty="0"/>
              <a:t>Best affinity is process and thread binding to cores - CE</a:t>
            </a:r>
          </a:p>
          <a:p>
            <a:pPr lvl="1"/>
            <a:r>
              <a:rPr lang="en-US" dirty="0"/>
              <a:t>At best LRT mimics performance of “all processes”</a:t>
            </a:r>
            <a:br>
              <a:rPr lang="en-US" dirty="0"/>
            </a:br>
            <a:endParaRPr lang="en-US" dirty="0"/>
          </a:p>
          <a:p>
            <a:r>
              <a:rPr lang="en-US" b="1" dirty="0"/>
              <a:t>6 Thread/Process Affinity Models</a:t>
            </a:r>
          </a:p>
        </p:txBody>
      </p:sp>
      <p:grpSp>
        <p:nvGrpSpPr>
          <p:cNvPr id="7" name="Group 6"/>
          <p:cNvGrpSpPr/>
          <p:nvPr/>
        </p:nvGrpSpPr>
        <p:grpSpPr>
          <a:xfrm>
            <a:off x="4789397" y="1053889"/>
            <a:ext cx="943182" cy="3601107"/>
            <a:chOff x="0" y="247650"/>
            <a:chExt cx="762000" cy="3284220"/>
          </a:xfrm>
        </p:grpSpPr>
        <p:sp>
          <p:nvSpPr>
            <p:cNvPr id="8" name="Hexagon 7"/>
            <p:cNvSpPr/>
            <p:nvPr/>
          </p:nvSpPr>
          <p:spPr>
            <a:xfrm rot="5400000">
              <a:off x="7620" y="845821"/>
              <a:ext cx="739141" cy="670559"/>
            </a:xfrm>
            <a:prstGeom prst="hexagon">
              <a:avLst/>
            </a:prstGeom>
            <a:noFill/>
            <a:ln w="9525" cap="flat" cmpd="sng" algn="ctr">
              <a:solidFill>
                <a:sysClr val="windowText" lastClr="000000"/>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10" name="Hexagon 9"/>
            <p:cNvSpPr/>
            <p:nvPr/>
          </p:nvSpPr>
          <p:spPr>
            <a:xfrm rot="5400000">
              <a:off x="13801" y="1049190"/>
              <a:ext cx="731520" cy="271440"/>
            </a:xfrm>
            <a:prstGeom prst="hexagon">
              <a:avLst>
                <a:gd name="adj" fmla="val 63669"/>
                <a:gd name="vf" fmla="val 115470"/>
              </a:avLst>
            </a:prstGeom>
            <a:noFill/>
            <a:ln w="9525" cap="flat" cmpd="sng" algn="ctr">
              <a:solidFill>
                <a:sysClr val="windowText" lastClr="000000"/>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11" name="Rectangle 10"/>
            <p:cNvSpPr/>
            <p:nvPr/>
          </p:nvSpPr>
          <p:spPr>
            <a:xfrm>
              <a:off x="0" y="1032510"/>
              <a:ext cx="99060" cy="365761"/>
            </a:xfrm>
            <a:prstGeom prst="rect">
              <a:avLst/>
            </a:prstGeom>
            <a:solidFill>
              <a:srgbClr val="FF0000"/>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12" name="Rectangle 11"/>
            <p:cNvSpPr/>
            <p:nvPr/>
          </p:nvSpPr>
          <p:spPr>
            <a:xfrm>
              <a:off x="190501" y="1032510"/>
              <a:ext cx="99059" cy="365761"/>
            </a:xfrm>
            <a:prstGeom prst="rect">
              <a:avLst/>
            </a:prstGeom>
            <a:solidFill>
              <a:srgbClr val="FF0000"/>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13" name="Rectangle 12"/>
            <p:cNvSpPr/>
            <p:nvPr/>
          </p:nvSpPr>
          <p:spPr>
            <a:xfrm>
              <a:off x="464820" y="1032510"/>
              <a:ext cx="99060" cy="365761"/>
            </a:xfrm>
            <a:prstGeom prst="rect">
              <a:avLst/>
            </a:prstGeom>
            <a:solidFill>
              <a:srgbClr val="FF0000"/>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14" name="Rectangle 13"/>
            <p:cNvSpPr/>
            <p:nvPr/>
          </p:nvSpPr>
          <p:spPr>
            <a:xfrm>
              <a:off x="662940" y="1032510"/>
              <a:ext cx="99060" cy="365761"/>
            </a:xfrm>
            <a:prstGeom prst="rect">
              <a:avLst/>
            </a:prstGeom>
            <a:solidFill>
              <a:srgbClr val="FF0000"/>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cxnSp>
          <p:nvCxnSpPr>
            <p:cNvPr id="15" name="Straight Connector 14"/>
            <p:cNvCxnSpPr/>
            <p:nvPr/>
          </p:nvCxnSpPr>
          <p:spPr>
            <a:xfrm flipH="1">
              <a:off x="379560" y="247650"/>
              <a:ext cx="3810" cy="571500"/>
            </a:xfrm>
            <a:prstGeom prst="line">
              <a:avLst/>
            </a:prstGeom>
            <a:noFill/>
            <a:ln w="9525" cap="flat" cmpd="sng" algn="ctr">
              <a:solidFill>
                <a:sysClr val="windowText" lastClr="000000"/>
              </a:solidFill>
              <a:prstDash val="solid"/>
              <a:miter lim="800000"/>
            </a:ln>
            <a:effectLst/>
          </p:spPr>
        </p:cxnSp>
        <p:cxnSp>
          <p:nvCxnSpPr>
            <p:cNvPr id="17" name="Straight Connector 16"/>
            <p:cNvCxnSpPr/>
            <p:nvPr/>
          </p:nvCxnSpPr>
          <p:spPr>
            <a:xfrm>
              <a:off x="379560" y="1550670"/>
              <a:ext cx="0" cy="308610"/>
            </a:xfrm>
            <a:prstGeom prst="line">
              <a:avLst/>
            </a:prstGeom>
            <a:noFill/>
            <a:ln w="9525" cap="flat" cmpd="sng" algn="ctr">
              <a:solidFill>
                <a:sysClr val="windowText" lastClr="000000"/>
              </a:solidFill>
              <a:prstDash val="solid"/>
              <a:miter lim="800000"/>
            </a:ln>
            <a:effectLst/>
          </p:spPr>
        </p:cxnSp>
        <p:sp>
          <p:nvSpPr>
            <p:cNvPr id="18" name="Rectangle 17"/>
            <p:cNvSpPr/>
            <p:nvPr/>
          </p:nvSpPr>
          <p:spPr>
            <a:xfrm>
              <a:off x="111759" y="1501141"/>
              <a:ext cx="263822" cy="190499"/>
            </a:xfrm>
            <a:prstGeom prst="rect">
              <a:avLst/>
            </a:prstGeom>
            <a:no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19" name="Rectangle 18"/>
            <p:cNvSpPr/>
            <p:nvPr/>
          </p:nvSpPr>
          <p:spPr>
            <a:xfrm>
              <a:off x="99060" y="621030"/>
              <a:ext cx="263821" cy="190501"/>
            </a:xfrm>
            <a:prstGeom prst="rect">
              <a:avLst/>
            </a:prstGeom>
            <a:no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20" name="Hexagon 19"/>
            <p:cNvSpPr/>
            <p:nvPr/>
          </p:nvSpPr>
          <p:spPr>
            <a:xfrm rot="5400000">
              <a:off x="-93345" y="1994535"/>
              <a:ext cx="941070" cy="670561"/>
            </a:xfrm>
            <a:prstGeom prst="hexagon">
              <a:avLst/>
            </a:prstGeom>
            <a:noFill/>
            <a:ln w="9525" cap="flat" cmpd="sng" algn="ctr">
              <a:solidFill>
                <a:sysClr val="windowText" lastClr="000000"/>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21" name="Hexagon 20"/>
            <p:cNvSpPr/>
            <p:nvPr/>
          </p:nvSpPr>
          <p:spPr>
            <a:xfrm rot="5400000">
              <a:off x="-90974" y="2194095"/>
              <a:ext cx="941069" cy="271440"/>
            </a:xfrm>
            <a:prstGeom prst="hexagon">
              <a:avLst>
                <a:gd name="adj" fmla="val 63669"/>
                <a:gd name="vf" fmla="val 115470"/>
              </a:avLst>
            </a:prstGeom>
            <a:noFill/>
            <a:ln w="9525" cap="flat" cmpd="sng" algn="ctr">
              <a:solidFill>
                <a:sysClr val="windowText" lastClr="000000"/>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22" name="Rectangle 21"/>
            <p:cNvSpPr/>
            <p:nvPr/>
          </p:nvSpPr>
          <p:spPr>
            <a:xfrm>
              <a:off x="0" y="2129790"/>
              <a:ext cx="99060" cy="365761"/>
            </a:xfrm>
            <a:prstGeom prst="rect">
              <a:avLst/>
            </a:prstGeom>
            <a:solidFill>
              <a:srgbClr val="FF0000"/>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23" name="Rectangle 22"/>
            <p:cNvSpPr/>
            <p:nvPr/>
          </p:nvSpPr>
          <p:spPr>
            <a:xfrm>
              <a:off x="190501" y="2129790"/>
              <a:ext cx="99059" cy="365761"/>
            </a:xfrm>
            <a:prstGeom prst="rect">
              <a:avLst/>
            </a:prstGeom>
            <a:solidFill>
              <a:srgbClr val="FF0000"/>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24" name="Rectangle 23"/>
            <p:cNvSpPr/>
            <p:nvPr/>
          </p:nvSpPr>
          <p:spPr>
            <a:xfrm>
              <a:off x="464820" y="2129790"/>
              <a:ext cx="99060" cy="365761"/>
            </a:xfrm>
            <a:prstGeom prst="rect">
              <a:avLst/>
            </a:prstGeom>
            <a:solidFill>
              <a:srgbClr val="FF0000"/>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25" name="Rectangle 24"/>
            <p:cNvSpPr/>
            <p:nvPr/>
          </p:nvSpPr>
          <p:spPr>
            <a:xfrm>
              <a:off x="662940" y="2129790"/>
              <a:ext cx="99060" cy="365761"/>
            </a:xfrm>
            <a:prstGeom prst="rect">
              <a:avLst/>
            </a:prstGeom>
            <a:solidFill>
              <a:srgbClr val="FF0000"/>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26" name="Rectangle 25"/>
            <p:cNvSpPr/>
            <p:nvPr/>
          </p:nvSpPr>
          <p:spPr>
            <a:xfrm>
              <a:off x="243841" y="3341369"/>
              <a:ext cx="263821" cy="190501"/>
            </a:xfrm>
            <a:prstGeom prst="rect">
              <a:avLst/>
            </a:prstGeom>
            <a:no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cxnSp>
          <p:nvCxnSpPr>
            <p:cNvPr id="27" name="Straight Connector 26"/>
            <p:cNvCxnSpPr/>
            <p:nvPr/>
          </p:nvCxnSpPr>
          <p:spPr>
            <a:xfrm flipH="1">
              <a:off x="375751" y="2800350"/>
              <a:ext cx="3809" cy="541019"/>
            </a:xfrm>
            <a:prstGeom prst="line">
              <a:avLst/>
            </a:prstGeom>
            <a:noFill/>
            <a:ln w="9525" cap="flat" cmpd="sng" algn="ctr">
              <a:solidFill>
                <a:sysClr val="windowText" lastClr="000000"/>
              </a:solidFill>
              <a:prstDash val="solid"/>
              <a:miter lim="800000"/>
            </a:ln>
            <a:effectLst/>
          </p:spPr>
        </p:cxnSp>
        <p:sp>
          <p:nvSpPr>
            <p:cNvPr id="28" name="Rectangle 27"/>
            <p:cNvSpPr/>
            <p:nvPr/>
          </p:nvSpPr>
          <p:spPr>
            <a:xfrm>
              <a:off x="99060" y="3120389"/>
              <a:ext cx="263821" cy="190501"/>
            </a:xfrm>
            <a:prstGeom prst="rect">
              <a:avLst/>
            </a:prstGeom>
            <a:no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cxnSp>
          <p:nvCxnSpPr>
            <p:cNvPr id="29" name="Curved Connector 28"/>
            <p:cNvCxnSpPr/>
            <p:nvPr/>
          </p:nvCxnSpPr>
          <p:spPr>
            <a:xfrm flipH="1" flipV="1">
              <a:off x="362881" y="716280"/>
              <a:ext cx="12701" cy="880111"/>
            </a:xfrm>
            <a:prstGeom prst="curvedConnector3">
              <a:avLst>
                <a:gd name="adj1" fmla="val 4740000"/>
              </a:avLst>
            </a:prstGeom>
            <a:noFill/>
            <a:ln w="9525" cap="flat" cmpd="sng" algn="ctr">
              <a:solidFill>
                <a:srgbClr val="7030A0"/>
              </a:solidFill>
              <a:prstDash val="solid"/>
              <a:miter lim="800000"/>
              <a:tailEnd type="triangle"/>
            </a:ln>
            <a:effectLst/>
          </p:spPr>
        </p:cxnSp>
        <p:cxnSp>
          <p:nvCxnSpPr>
            <p:cNvPr id="30" name="Curved Connector 29"/>
            <p:cNvCxnSpPr/>
            <p:nvPr/>
          </p:nvCxnSpPr>
          <p:spPr>
            <a:xfrm flipV="1">
              <a:off x="362881" y="441961"/>
              <a:ext cx="12701" cy="2773679"/>
            </a:xfrm>
            <a:prstGeom prst="curvedConnector3">
              <a:avLst>
                <a:gd name="adj1" fmla="val 4980000"/>
              </a:avLst>
            </a:prstGeom>
            <a:noFill/>
            <a:ln w="9525" cap="flat" cmpd="sng" algn="ctr">
              <a:solidFill>
                <a:srgbClr val="7030A0"/>
              </a:solidFill>
              <a:prstDash val="solid"/>
              <a:miter lim="800000"/>
              <a:tailEnd type="triangle"/>
            </a:ln>
            <a:effectLst/>
          </p:spPr>
        </p:cxnSp>
        <p:sp>
          <p:nvSpPr>
            <p:cNvPr id="31" name="Rectangle 30"/>
            <p:cNvSpPr/>
            <p:nvPr/>
          </p:nvSpPr>
          <p:spPr>
            <a:xfrm>
              <a:off x="99060" y="346710"/>
              <a:ext cx="263821" cy="190501"/>
            </a:xfrm>
            <a:prstGeom prst="rect">
              <a:avLst/>
            </a:prstGeom>
            <a:no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32" name="Rectangle 31"/>
            <p:cNvSpPr/>
            <p:nvPr/>
          </p:nvSpPr>
          <p:spPr>
            <a:xfrm>
              <a:off x="358140" y="1642110"/>
              <a:ext cx="54864" cy="182880"/>
            </a:xfrm>
            <a:prstGeom prst="rect">
              <a:avLst/>
            </a:prstGeom>
            <a:solidFill>
              <a:srgbClr val="00B050"/>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33" name="Rectangle 32"/>
            <p:cNvSpPr/>
            <p:nvPr/>
          </p:nvSpPr>
          <p:spPr>
            <a:xfrm>
              <a:off x="358140" y="2815589"/>
              <a:ext cx="54864" cy="365761"/>
            </a:xfrm>
            <a:prstGeom prst="rect">
              <a:avLst/>
            </a:prstGeom>
            <a:solidFill>
              <a:srgbClr val="00B050"/>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34" name="Rectangle 33"/>
            <p:cNvSpPr/>
            <p:nvPr/>
          </p:nvSpPr>
          <p:spPr>
            <a:xfrm>
              <a:off x="358140" y="441961"/>
              <a:ext cx="54864" cy="274319"/>
            </a:xfrm>
            <a:prstGeom prst="rect">
              <a:avLst/>
            </a:prstGeom>
            <a:solidFill>
              <a:srgbClr val="00B050"/>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grpSp>
      <p:grpSp>
        <p:nvGrpSpPr>
          <p:cNvPr id="35" name="Group 34"/>
          <p:cNvGrpSpPr/>
          <p:nvPr/>
        </p:nvGrpSpPr>
        <p:grpSpPr>
          <a:xfrm>
            <a:off x="7173520" y="1091754"/>
            <a:ext cx="1745448" cy="3320940"/>
            <a:chOff x="2481213" y="213360"/>
            <a:chExt cx="1546860" cy="3322320"/>
          </a:xfrm>
        </p:grpSpPr>
        <p:sp>
          <p:nvSpPr>
            <p:cNvPr id="36" name="Hexagon 35"/>
            <p:cNvSpPr/>
            <p:nvPr/>
          </p:nvSpPr>
          <p:spPr>
            <a:xfrm rot="5400000">
              <a:off x="1829704" y="1188720"/>
              <a:ext cx="2655569" cy="1245870"/>
            </a:xfrm>
            <a:prstGeom prst="hexagon">
              <a:avLst/>
            </a:prstGeom>
            <a:noFill/>
            <a:ln w="9525" cap="flat" cmpd="sng" algn="ctr">
              <a:solidFill>
                <a:sysClr val="windowText" lastClr="000000"/>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37" name="Hexagon 36"/>
            <p:cNvSpPr/>
            <p:nvPr/>
          </p:nvSpPr>
          <p:spPr>
            <a:xfrm rot="5400000">
              <a:off x="1833978" y="1603546"/>
              <a:ext cx="2655570" cy="416219"/>
            </a:xfrm>
            <a:prstGeom prst="hexagon">
              <a:avLst>
                <a:gd name="adj" fmla="val 63669"/>
                <a:gd name="vf" fmla="val 115470"/>
              </a:avLst>
            </a:prstGeom>
            <a:noFill/>
            <a:ln w="9525" cap="flat" cmpd="sng" algn="ctr">
              <a:solidFill>
                <a:sysClr val="windowText" lastClr="000000"/>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38" name="Rectangle 37"/>
            <p:cNvSpPr/>
            <p:nvPr/>
          </p:nvSpPr>
          <p:spPr>
            <a:xfrm>
              <a:off x="2481213" y="1257301"/>
              <a:ext cx="99060" cy="365759"/>
            </a:xfrm>
            <a:prstGeom prst="rect">
              <a:avLst/>
            </a:prstGeom>
            <a:solidFill>
              <a:srgbClr val="FF0000"/>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cxnSp>
          <p:nvCxnSpPr>
            <p:cNvPr id="39" name="Straight Connector 38"/>
            <p:cNvCxnSpPr/>
            <p:nvPr/>
          </p:nvCxnSpPr>
          <p:spPr>
            <a:xfrm flipH="1">
              <a:off x="3161763" y="281940"/>
              <a:ext cx="1" cy="201931"/>
            </a:xfrm>
            <a:prstGeom prst="line">
              <a:avLst/>
            </a:prstGeom>
            <a:noFill/>
            <a:ln w="9525" cap="flat" cmpd="sng" algn="ctr">
              <a:solidFill>
                <a:sysClr val="windowText" lastClr="000000"/>
              </a:solidFill>
              <a:prstDash val="solid"/>
              <a:miter lim="800000"/>
            </a:ln>
            <a:effectLst/>
          </p:spPr>
        </p:cxnSp>
        <p:sp>
          <p:nvSpPr>
            <p:cNvPr id="40" name="Rectangle 39"/>
            <p:cNvSpPr/>
            <p:nvPr/>
          </p:nvSpPr>
          <p:spPr>
            <a:xfrm>
              <a:off x="2877453" y="213360"/>
              <a:ext cx="263821" cy="190501"/>
            </a:xfrm>
            <a:prstGeom prst="rect">
              <a:avLst/>
            </a:prstGeom>
            <a:noFill/>
            <a:ln w="9525"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41" name="Rectangle 40"/>
            <p:cNvSpPr/>
            <p:nvPr/>
          </p:nvSpPr>
          <p:spPr>
            <a:xfrm>
              <a:off x="3022233" y="3345181"/>
              <a:ext cx="263822" cy="190499"/>
            </a:xfrm>
            <a:prstGeom prst="rect">
              <a:avLst/>
            </a:prstGeom>
            <a:noFill/>
            <a:ln w="9525"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cxnSp>
          <p:nvCxnSpPr>
            <p:cNvPr id="42" name="Straight Connector 41"/>
            <p:cNvCxnSpPr/>
            <p:nvPr/>
          </p:nvCxnSpPr>
          <p:spPr>
            <a:xfrm flipH="1">
              <a:off x="3154144" y="3139441"/>
              <a:ext cx="7618" cy="205740"/>
            </a:xfrm>
            <a:prstGeom prst="line">
              <a:avLst/>
            </a:prstGeom>
            <a:noFill/>
            <a:ln w="9525" cap="flat" cmpd="sng" algn="ctr">
              <a:solidFill>
                <a:sysClr val="windowText" lastClr="000000"/>
              </a:solidFill>
              <a:prstDash val="solid"/>
              <a:miter lim="800000"/>
            </a:ln>
            <a:effectLst/>
          </p:spPr>
        </p:cxnSp>
        <p:sp>
          <p:nvSpPr>
            <p:cNvPr id="43" name="Rectangle 42"/>
            <p:cNvSpPr/>
            <p:nvPr/>
          </p:nvSpPr>
          <p:spPr>
            <a:xfrm>
              <a:off x="2877453" y="3284220"/>
              <a:ext cx="263821" cy="190501"/>
            </a:xfrm>
            <a:prstGeom prst="rect">
              <a:avLst/>
            </a:prstGeom>
            <a:noFill/>
            <a:ln w="9525"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44" name="Rectangle 43"/>
            <p:cNvSpPr/>
            <p:nvPr/>
          </p:nvSpPr>
          <p:spPr>
            <a:xfrm>
              <a:off x="2514571" y="1181101"/>
              <a:ext cx="263822" cy="190499"/>
            </a:xfrm>
            <a:prstGeom prst="rect">
              <a:avLst/>
            </a:prstGeom>
            <a:no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45" name="Rectangle 44"/>
            <p:cNvSpPr/>
            <p:nvPr/>
          </p:nvSpPr>
          <p:spPr>
            <a:xfrm>
              <a:off x="2514571" y="1577341"/>
              <a:ext cx="263822" cy="190499"/>
            </a:xfrm>
            <a:prstGeom prst="rect">
              <a:avLst/>
            </a:prstGeom>
            <a:no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cxnSp>
          <p:nvCxnSpPr>
            <p:cNvPr id="46" name="Curved Connector 45"/>
            <p:cNvCxnSpPr/>
            <p:nvPr/>
          </p:nvCxnSpPr>
          <p:spPr>
            <a:xfrm rot="10800000">
              <a:off x="2514571" y="1276350"/>
              <a:ext cx="12701" cy="396240"/>
            </a:xfrm>
            <a:prstGeom prst="curvedConnector3">
              <a:avLst>
                <a:gd name="adj1" fmla="val 1380000"/>
              </a:avLst>
            </a:prstGeom>
            <a:noFill/>
            <a:ln w="6350" cap="flat" cmpd="sng" algn="ctr">
              <a:solidFill>
                <a:srgbClr val="7030A0"/>
              </a:solidFill>
              <a:prstDash val="solid"/>
              <a:miter lim="800000"/>
              <a:tailEnd type="triangle"/>
            </a:ln>
            <a:effectLst/>
          </p:spPr>
        </p:cxnSp>
        <p:sp>
          <p:nvSpPr>
            <p:cNvPr id="47" name="Rectangle 46"/>
            <p:cNvSpPr/>
            <p:nvPr/>
          </p:nvSpPr>
          <p:spPr>
            <a:xfrm>
              <a:off x="2496452" y="2011681"/>
              <a:ext cx="99060" cy="365759"/>
            </a:xfrm>
            <a:prstGeom prst="rect">
              <a:avLst/>
            </a:prstGeom>
            <a:solidFill>
              <a:srgbClr val="FF0000"/>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48" name="Rectangle 47"/>
            <p:cNvSpPr/>
            <p:nvPr/>
          </p:nvSpPr>
          <p:spPr>
            <a:xfrm>
              <a:off x="2923172" y="2011681"/>
              <a:ext cx="99060" cy="365759"/>
            </a:xfrm>
            <a:prstGeom prst="rect">
              <a:avLst/>
            </a:prstGeom>
            <a:solidFill>
              <a:srgbClr val="FF0000"/>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49" name="Rectangle 48"/>
            <p:cNvSpPr/>
            <p:nvPr/>
          </p:nvSpPr>
          <p:spPr>
            <a:xfrm>
              <a:off x="3324154" y="2011681"/>
              <a:ext cx="99060" cy="365759"/>
            </a:xfrm>
            <a:prstGeom prst="rect">
              <a:avLst/>
            </a:prstGeom>
            <a:solidFill>
              <a:srgbClr val="FF0000"/>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50" name="Rectangle 49"/>
            <p:cNvSpPr/>
            <p:nvPr/>
          </p:nvSpPr>
          <p:spPr>
            <a:xfrm>
              <a:off x="3746133" y="2011681"/>
              <a:ext cx="99060" cy="365759"/>
            </a:xfrm>
            <a:prstGeom prst="rect">
              <a:avLst/>
            </a:prstGeom>
            <a:solidFill>
              <a:srgbClr val="FF0000"/>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51" name="Rectangle 50"/>
            <p:cNvSpPr/>
            <p:nvPr/>
          </p:nvSpPr>
          <p:spPr>
            <a:xfrm>
              <a:off x="2900314" y="1257301"/>
              <a:ext cx="99059" cy="365759"/>
            </a:xfrm>
            <a:prstGeom prst="rect">
              <a:avLst/>
            </a:prstGeom>
            <a:solidFill>
              <a:srgbClr val="FF0000"/>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52" name="Rectangle 51"/>
            <p:cNvSpPr/>
            <p:nvPr/>
          </p:nvSpPr>
          <p:spPr>
            <a:xfrm>
              <a:off x="2933672" y="1181101"/>
              <a:ext cx="263821" cy="190499"/>
            </a:xfrm>
            <a:prstGeom prst="rect">
              <a:avLst/>
            </a:prstGeom>
            <a:no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53" name="Rectangle 52"/>
            <p:cNvSpPr/>
            <p:nvPr/>
          </p:nvSpPr>
          <p:spPr>
            <a:xfrm>
              <a:off x="2933672" y="1577341"/>
              <a:ext cx="263821" cy="190499"/>
            </a:xfrm>
            <a:prstGeom prst="rect">
              <a:avLst/>
            </a:prstGeom>
            <a:no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cxnSp>
          <p:nvCxnSpPr>
            <p:cNvPr id="54" name="Curved Connector 53"/>
            <p:cNvCxnSpPr/>
            <p:nvPr/>
          </p:nvCxnSpPr>
          <p:spPr>
            <a:xfrm rot="10800000">
              <a:off x="2933672" y="1276350"/>
              <a:ext cx="12701" cy="396240"/>
            </a:xfrm>
            <a:prstGeom prst="curvedConnector3">
              <a:avLst>
                <a:gd name="adj1" fmla="val 1440000"/>
              </a:avLst>
            </a:prstGeom>
            <a:noFill/>
            <a:ln w="6350" cap="flat" cmpd="sng" algn="ctr">
              <a:solidFill>
                <a:srgbClr val="7030A0"/>
              </a:solidFill>
              <a:prstDash val="solid"/>
              <a:miter lim="800000"/>
              <a:tailEnd type="triangle"/>
            </a:ln>
            <a:effectLst/>
          </p:spPr>
        </p:cxnSp>
        <p:sp>
          <p:nvSpPr>
            <p:cNvPr id="55" name="Rectangle 54"/>
            <p:cNvSpPr/>
            <p:nvPr/>
          </p:nvSpPr>
          <p:spPr>
            <a:xfrm>
              <a:off x="3336515" y="1257301"/>
              <a:ext cx="99060" cy="365759"/>
            </a:xfrm>
            <a:prstGeom prst="rect">
              <a:avLst/>
            </a:prstGeom>
            <a:solidFill>
              <a:srgbClr val="FF0000"/>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56" name="Rectangle 55"/>
            <p:cNvSpPr/>
            <p:nvPr/>
          </p:nvSpPr>
          <p:spPr>
            <a:xfrm>
              <a:off x="3369874" y="1181101"/>
              <a:ext cx="263821" cy="190499"/>
            </a:xfrm>
            <a:prstGeom prst="rect">
              <a:avLst/>
            </a:prstGeom>
            <a:no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57" name="Rectangle 56"/>
            <p:cNvSpPr/>
            <p:nvPr/>
          </p:nvSpPr>
          <p:spPr>
            <a:xfrm>
              <a:off x="3369874" y="1577341"/>
              <a:ext cx="263821" cy="190499"/>
            </a:xfrm>
            <a:prstGeom prst="rect">
              <a:avLst/>
            </a:prstGeom>
            <a:no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cxnSp>
          <p:nvCxnSpPr>
            <p:cNvPr id="58" name="Curved Connector 57"/>
            <p:cNvCxnSpPr/>
            <p:nvPr/>
          </p:nvCxnSpPr>
          <p:spPr>
            <a:xfrm rot="10800000">
              <a:off x="3369874" y="1276350"/>
              <a:ext cx="12699" cy="396240"/>
            </a:xfrm>
            <a:prstGeom prst="curvedConnector3">
              <a:avLst>
                <a:gd name="adj1" fmla="val 1440000"/>
              </a:avLst>
            </a:prstGeom>
            <a:noFill/>
            <a:ln w="6350" cap="flat" cmpd="sng" algn="ctr">
              <a:solidFill>
                <a:srgbClr val="7030A0"/>
              </a:solidFill>
              <a:prstDash val="solid"/>
              <a:miter lim="800000"/>
              <a:tailEnd type="triangle"/>
            </a:ln>
            <a:effectLst/>
          </p:spPr>
        </p:cxnSp>
        <p:sp>
          <p:nvSpPr>
            <p:cNvPr id="59" name="Rectangle 58"/>
            <p:cNvSpPr/>
            <p:nvPr/>
          </p:nvSpPr>
          <p:spPr>
            <a:xfrm>
              <a:off x="3730893" y="1257301"/>
              <a:ext cx="99060" cy="365759"/>
            </a:xfrm>
            <a:prstGeom prst="rect">
              <a:avLst/>
            </a:prstGeom>
            <a:solidFill>
              <a:srgbClr val="FF0000"/>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60" name="Rectangle 59"/>
            <p:cNvSpPr/>
            <p:nvPr/>
          </p:nvSpPr>
          <p:spPr>
            <a:xfrm>
              <a:off x="3764252" y="1181101"/>
              <a:ext cx="263821" cy="190499"/>
            </a:xfrm>
            <a:prstGeom prst="rect">
              <a:avLst/>
            </a:prstGeom>
            <a:no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61" name="Rectangle 60"/>
            <p:cNvSpPr/>
            <p:nvPr/>
          </p:nvSpPr>
          <p:spPr>
            <a:xfrm>
              <a:off x="3764252" y="1577341"/>
              <a:ext cx="263821" cy="190499"/>
            </a:xfrm>
            <a:prstGeom prst="rect">
              <a:avLst/>
            </a:prstGeom>
            <a:no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cxnSp>
          <p:nvCxnSpPr>
            <p:cNvPr id="62" name="Curved Connector 61"/>
            <p:cNvCxnSpPr/>
            <p:nvPr/>
          </p:nvCxnSpPr>
          <p:spPr>
            <a:xfrm rot="10800000">
              <a:off x="3764252" y="1276350"/>
              <a:ext cx="12701" cy="396240"/>
            </a:xfrm>
            <a:prstGeom prst="curvedConnector3">
              <a:avLst>
                <a:gd name="adj1" fmla="val 1320000"/>
              </a:avLst>
            </a:prstGeom>
            <a:noFill/>
            <a:ln w="6350" cap="flat" cmpd="sng" algn="ctr">
              <a:solidFill>
                <a:srgbClr val="7030A0"/>
              </a:solidFill>
              <a:prstDash val="solid"/>
              <a:miter lim="800000"/>
              <a:tailEnd type="triangle"/>
            </a:ln>
            <a:effectLst/>
          </p:spPr>
        </p:cxnSp>
        <p:sp>
          <p:nvSpPr>
            <p:cNvPr id="63" name="Rectangle 62"/>
            <p:cNvSpPr/>
            <p:nvPr/>
          </p:nvSpPr>
          <p:spPr>
            <a:xfrm>
              <a:off x="2514571" y="777241"/>
              <a:ext cx="263822" cy="190499"/>
            </a:xfrm>
            <a:prstGeom prst="rect">
              <a:avLst/>
            </a:prstGeom>
            <a:no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64" name="Rectangle 63"/>
            <p:cNvSpPr/>
            <p:nvPr/>
          </p:nvSpPr>
          <p:spPr>
            <a:xfrm>
              <a:off x="2514571" y="2712721"/>
              <a:ext cx="263822" cy="190499"/>
            </a:xfrm>
            <a:prstGeom prst="rect">
              <a:avLst/>
            </a:prstGeom>
            <a:no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cxnSp>
          <p:nvCxnSpPr>
            <p:cNvPr id="65" name="Curved Connector 64"/>
            <p:cNvCxnSpPr/>
            <p:nvPr/>
          </p:nvCxnSpPr>
          <p:spPr>
            <a:xfrm rot="10800000">
              <a:off x="2514571" y="872490"/>
              <a:ext cx="12701" cy="1935480"/>
            </a:xfrm>
            <a:prstGeom prst="curvedConnector3">
              <a:avLst>
                <a:gd name="adj1" fmla="val 1800000"/>
              </a:avLst>
            </a:prstGeom>
            <a:noFill/>
            <a:ln w="6350" cap="flat" cmpd="sng" algn="ctr">
              <a:solidFill>
                <a:srgbClr val="7030A0"/>
              </a:solidFill>
              <a:prstDash val="solid"/>
              <a:miter lim="800000"/>
              <a:tailEnd type="triangle"/>
            </a:ln>
            <a:effectLst/>
          </p:spPr>
        </p:cxnSp>
        <p:sp>
          <p:nvSpPr>
            <p:cNvPr id="66" name="Rectangle 65"/>
            <p:cNvSpPr/>
            <p:nvPr/>
          </p:nvSpPr>
          <p:spPr>
            <a:xfrm>
              <a:off x="2933672" y="777241"/>
              <a:ext cx="263821" cy="190499"/>
            </a:xfrm>
            <a:prstGeom prst="rect">
              <a:avLst/>
            </a:prstGeom>
            <a:no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67" name="Rectangle 66"/>
            <p:cNvSpPr/>
            <p:nvPr/>
          </p:nvSpPr>
          <p:spPr>
            <a:xfrm>
              <a:off x="2933672" y="2712721"/>
              <a:ext cx="263821" cy="190499"/>
            </a:xfrm>
            <a:prstGeom prst="rect">
              <a:avLst/>
            </a:prstGeom>
            <a:no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cxnSp>
          <p:nvCxnSpPr>
            <p:cNvPr id="68" name="Curved Connector 67"/>
            <p:cNvCxnSpPr/>
            <p:nvPr/>
          </p:nvCxnSpPr>
          <p:spPr>
            <a:xfrm rot="10800000">
              <a:off x="2933672" y="872490"/>
              <a:ext cx="12701" cy="1935480"/>
            </a:xfrm>
            <a:prstGeom prst="curvedConnector3">
              <a:avLst>
                <a:gd name="adj1" fmla="val 1800000"/>
              </a:avLst>
            </a:prstGeom>
            <a:noFill/>
            <a:ln w="6350" cap="flat" cmpd="sng" algn="ctr">
              <a:solidFill>
                <a:srgbClr val="7030A0"/>
              </a:solidFill>
              <a:prstDash val="solid"/>
              <a:miter lim="800000"/>
              <a:tailEnd type="triangle"/>
            </a:ln>
            <a:effectLst/>
          </p:spPr>
        </p:cxnSp>
        <p:sp>
          <p:nvSpPr>
            <p:cNvPr id="69" name="Rectangle 68"/>
            <p:cNvSpPr/>
            <p:nvPr/>
          </p:nvSpPr>
          <p:spPr>
            <a:xfrm>
              <a:off x="3352772" y="777241"/>
              <a:ext cx="263821" cy="190499"/>
            </a:xfrm>
            <a:prstGeom prst="rect">
              <a:avLst/>
            </a:prstGeom>
            <a:no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70" name="Rectangle 69"/>
            <p:cNvSpPr/>
            <p:nvPr/>
          </p:nvSpPr>
          <p:spPr>
            <a:xfrm>
              <a:off x="3352772" y="2712721"/>
              <a:ext cx="263821" cy="190499"/>
            </a:xfrm>
            <a:prstGeom prst="rect">
              <a:avLst/>
            </a:prstGeom>
            <a:no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cxnSp>
          <p:nvCxnSpPr>
            <p:cNvPr id="71" name="Curved Connector 70"/>
            <p:cNvCxnSpPr/>
            <p:nvPr/>
          </p:nvCxnSpPr>
          <p:spPr>
            <a:xfrm rot="10800000">
              <a:off x="3352772" y="872490"/>
              <a:ext cx="12699" cy="1935480"/>
            </a:xfrm>
            <a:prstGeom prst="curvedConnector3">
              <a:avLst>
                <a:gd name="adj1" fmla="val 1800000"/>
              </a:avLst>
            </a:prstGeom>
            <a:noFill/>
            <a:ln w="6350" cap="flat" cmpd="sng" algn="ctr">
              <a:solidFill>
                <a:srgbClr val="7030A0"/>
              </a:solidFill>
              <a:prstDash val="solid"/>
              <a:miter lim="800000"/>
              <a:tailEnd type="triangle"/>
            </a:ln>
            <a:effectLst/>
          </p:spPr>
        </p:cxnSp>
        <p:sp>
          <p:nvSpPr>
            <p:cNvPr id="72" name="Rectangle 71"/>
            <p:cNvSpPr/>
            <p:nvPr/>
          </p:nvSpPr>
          <p:spPr>
            <a:xfrm>
              <a:off x="3764252" y="777241"/>
              <a:ext cx="263821" cy="190499"/>
            </a:xfrm>
            <a:prstGeom prst="rect">
              <a:avLst/>
            </a:prstGeom>
            <a:no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73" name="Rectangle 72"/>
            <p:cNvSpPr/>
            <p:nvPr/>
          </p:nvSpPr>
          <p:spPr>
            <a:xfrm>
              <a:off x="3764252" y="2712721"/>
              <a:ext cx="263821" cy="190499"/>
            </a:xfrm>
            <a:prstGeom prst="rect">
              <a:avLst/>
            </a:prstGeom>
            <a:no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cxnSp>
          <p:nvCxnSpPr>
            <p:cNvPr id="74" name="Curved Connector 73"/>
            <p:cNvCxnSpPr/>
            <p:nvPr/>
          </p:nvCxnSpPr>
          <p:spPr>
            <a:xfrm rot="10800000">
              <a:off x="3764252" y="872490"/>
              <a:ext cx="12701" cy="1935480"/>
            </a:xfrm>
            <a:prstGeom prst="curvedConnector3">
              <a:avLst>
                <a:gd name="adj1" fmla="val 1800000"/>
              </a:avLst>
            </a:prstGeom>
            <a:noFill/>
            <a:ln w="6350" cap="flat" cmpd="sng" algn="ctr">
              <a:solidFill>
                <a:srgbClr val="7030A0"/>
              </a:solidFill>
              <a:prstDash val="solid"/>
              <a:miter lim="800000"/>
              <a:tailEnd type="triangle"/>
            </a:ln>
            <a:effectLst/>
          </p:spPr>
        </p:cxnSp>
        <p:sp>
          <p:nvSpPr>
            <p:cNvPr id="75" name="Rectangle 74"/>
            <p:cNvSpPr/>
            <p:nvPr/>
          </p:nvSpPr>
          <p:spPr>
            <a:xfrm flipV="1">
              <a:off x="2496452" y="1630681"/>
              <a:ext cx="1356361" cy="27432"/>
            </a:xfrm>
            <a:prstGeom prst="rect">
              <a:avLst/>
            </a:prstGeom>
            <a:solidFill>
              <a:srgbClr val="00B0F0"/>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76" name="Rectangle 75"/>
            <p:cNvSpPr/>
            <p:nvPr/>
          </p:nvSpPr>
          <p:spPr>
            <a:xfrm>
              <a:off x="2509322" y="1775460"/>
              <a:ext cx="54864" cy="182881"/>
            </a:xfrm>
            <a:prstGeom prst="rect">
              <a:avLst/>
            </a:prstGeom>
            <a:solidFill>
              <a:srgbClr val="00B050"/>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77" name="Rectangle 76"/>
            <p:cNvSpPr/>
            <p:nvPr/>
          </p:nvSpPr>
          <p:spPr>
            <a:xfrm>
              <a:off x="2933672" y="1775460"/>
              <a:ext cx="54864" cy="182881"/>
            </a:xfrm>
            <a:prstGeom prst="rect">
              <a:avLst/>
            </a:prstGeom>
            <a:solidFill>
              <a:srgbClr val="00B050"/>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78" name="Rectangle 77"/>
            <p:cNvSpPr/>
            <p:nvPr/>
          </p:nvSpPr>
          <p:spPr>
            <a:xfrm>
              <a:off x="3352771" y="1775460"/>
              <a:ext cx="54864" cy="182881"/>
            </a:xfrm>
            <a:prstGeom prst="rect">
              <a:avLst/>
            </a:prstGeom>
            <a:solidFill>
              <a:srgbClr val="00B050"/>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79" name="Rectangle 78"/>
            <p:cNvSpPr/>
            <p:nvPr/>
          </p:nvSpPr>
          <p:spPr>
            <a:xfrm>
              <a:off x="3764251" y="1775460"/>
              <a:ext cx="54864" cy="182881"/>
            </a:xfrm>
            <a:prstGeom prst="rect">
              <a:avLst/>
            </a:prstGeom>
            <a:solidFill>
              <a:srgbClr val="00B050"/>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80" name="Rectangle 79"/>
            <p:cNvSpPr/>
            <p:nvPr/>
          </p:nvSpPr>
          <p:spPr>
            <a:xfrm flipV="1">
              <a:off x="2496452" y="2403348"/>
              <a:ext cx="1356361" cy="27432"/>
            </a:xfrm>
            <a:prstGeom prst="rect">
              <a:avLst/>
            </a:prstGeom>
            <a:solidFill>
              <a:srgbClr val="00B0F0"/>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81" name="Rectangle 80"/>
            <p:cNvSpPr/>
            <p:nvPr/>
          </p:nvSpPr>
          <p:spPr>
            <a:xfrm>
              <a:off x="2509322" y="941071"/>
              <a:ext cx="54864" cy="274320"/>
            </a:xfrm>
            <a:prstGeom prst="rect">
              <a:avLst/>
            </a:prstGeom>
            <a:solidFill>
              <a:srgbClr val="00B050"/>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82" name="Rectangle 81"/>
            <p:cNvSpPr/>
            <p:nvPr/>
          </p:nvSpPr>
          <p:spPr>
            <a:xfrm>
              <a:off x="2933672" y="941071"/>
              <a:ext cx="54864" cy="274320"/>
            </a:xfrm>
            <a:prstGeom prst="rect">
              <a:avLst/>
            </a:prstGeom>
            <a:solidFill>
              <a:srgbClr val="00B050"/>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83" name="Rectangle 82"/>
            <p:cNvSpPr/>
            <p:nvPr/>
          </p:nvSpPr>
          <p:spPr>
            <a:xfrm>
              <a:off x="3349554" y="941071"/>
              <a:ext cx="54864" cy="274320"/>
            </a:xfrm>
            <a:prstGeom prst="rect">
              <a:avLst/>
            </a:prstGeom>
            <a:solidFill>
              <a:srgbClr val="00B050"/>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84" name="Rectangle 83"/>
            <p:cNvSpPr/>
            <p:nvPr/>
          </p:nvSpPr>
          <p:spPr>
            <a:xfrm>
              <a:off x="3764251" y="941071"/>
              <a:ext cx="54864" cy="274320"/>
            </a:xfrm>
            <a:prstGeom prst="rect">
              <a:avLst/>
            </a:prstGeom>
            <a:solidFill>
              <a:srgbClr val="00B050"/>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85" name="Rectangle 84"/>
            <p:cNvSpPr/>
            <p:nvPr/>
          </p:nvSpPr>
          <p:spPr>
            <a:xfrm>
              <a:off x="2509322" y="2438401"/>
              <a:ext cx="54864" cy="365759"/>
            </a:xfrm>
            <a:prstGeom prst="rect">
              <a:avLst/>
            </a:prstGeom>
            <a:solidFill>
              <a:srgbClr val="00B050"/>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86" name="Rectangle 85"/>
            <p:cNvSpPr/>
            <p:nvPr/>
          </p:nvSpPr>
          <p:spPr>
            <a:xfrm>
              <a:off x="2933672" y="2438401"/>
              <a:ext cx="54864" cy="365759"/>
            </a:xfrm>
            <a:prstGeom prst="rect">
              <a:avLst/>
            </a:prstGeom>
            <a:solidFill>
              <a:srgbClr val="00B050"/>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87" name="Rectangle 86"/>
            <p:cNvSpPr/>
            <p:nvPr/>
          </p:nvSpPr>
          <p:spPr>
            <a:xfrm>
              <a:off x="3352772" y="2438401"/>
              <a:ext cx="54864" cy="365759"/>
            </a:xfrm>
            <a:prstGeom prst="rect">
              <a:avLst/>
            </a:prstGeom>
            <a:solidFill>
              <a:srgbClr val="00B050"/>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sp>
          <p:nvSpPr>
            <p:cNvPr id="88" name="Rectangle 87"/>
            <p:cNvSpPr/>
            <p:nvPr/>
          </p:nvSpPr>
          <p:spPr>
            <a:xfrm>
              <a:off x="3761034" y="2438401"/>
              <a:ext cx="54865" cy="365759"/>
            </a:xfrm>
            <a:prstGeom prst="rect">
              <a:avLst/>
            </a:prstGeom>
            <a:solidFill>
              <a:srgbClr val="00B050"/>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900" i="0" kern="0">
                <a:solidFill>
                  <a:sysClr val="window" lastClr="FFFFFF"/>
                </a:solidFill>
                <a:latin typeface="Calibri" panose="020F0502020204030204" pitchFamily="34" charset="0"/>
              </a:endParaRPr>
            </a:p>
          </p:txBody>
        </p:sp>
      </p:grpSp>
      <p:sp>
        <p:nvSpPr>
          <p:cNvPr id="93" name="Text Box 89"/>
          <p:cNvSpPr txBox="1"/>
          <p:nvPr/>
        </p:nvSpPr>
        <p:spPr>
          <a:xfrm>
            <a:off x="4641853" y="714318"/>
            <a:ext cx="1181679" cy="213360"/>
          </a:xfrm>
          <a:prstGeom prst="rect">
            <a:avLst/>
          </a:prstGeom>
          <a:solidFill>
            <a:schemeClr val="tx2"/>
          </a:solidFill>
          <a:ln w="6350">
            <a:noFill/>
          </a:ln>
          <a:effectLst/>
        </p:spPr>
        <p:txBody>
          <a:bodyPr rot="0" spcFirstLastPara="0" vert="horz" wrap="none" lIns="68580" tIns="34290" rIns="68580" bIns="34290" numCol="1" spcCol="0" rtlCol="0" fromWordArt="0" anchor="t" anchorCtr="0" forceAA="0" compatLnSpc="1">
            <a:prstTxWarp prst="textNoShape">
              <a:avLst/>
            </a:prstTxWarp>
            <a:noAutofit/>
          </a:bodyPr>
          <a:lstStyle/>
          <a:p>
            <a:pPr algn="ctr" defTabSz="685800" eaLnBrk="1" fontAlgn="auto" hangingPunct="1">
              <a:lnSpc>
                <a:spcPct val="107000"/>
              </a:lnSpc>
              <a:spcBef>
                <a:spcPts val="0"/>
              </a:spcBef>
              <a:spcAft>
                <a:spcPts val="600"/>
              </a:spcAft>
              <a:defRPr/>
            </a:pPr>
            <a:r>
              <a:rPr lang="en-US" sz="2000" b="1" i="0" kern="0" dirty="0">
                <a:solidFill>
                  <a:sysClr val="windowText" lastClr="000000"/>
                </a:solidFill>
                <a:ea typeface="Calibri" panose="020F0502020204030204" pitchFamily="34" charset="0"/>
                <a:cs typeface="Iskoola Pota" panose="020B0502040204020203" pitchFamily="34" charset="0"/>
              </a:rPr>
              <a:t>LRT-FJ</a:t>
            </a:r>
            <a:endParaRPr lang="en-US" sz="2000" b="1" i="0" kern="0" dirty="0">
              <a:solidFill>
                <a:sysClr val="windowText" lastClr="000000"/>
              </a:solidFill>
              <a:ea typeface="Calibri" panose="020F0502020204030204" pitchFamily="34" charset="0"/>
              <a:cs typeface="Arial Unicode MS" panose="020B0604020202020204" pitchFamily="34" charset="-128"/>
            </a:endParaRPr>
          </a:p>
        </p:txBody>
      </p:sp>
      <p:sp>
        <p:nvSpPr>
          <p:cNvPr id="94" name="Text Box 91"/>
          <p:cNvSpPr txBox="1"/>
          <p:nvPr/>
        </p:nvSpPr>
        <p:spPr>
          <a:xfrm>
            <a:off x="7514697" y="764297"/>
            <a:ext cx="829026" cy="209014"/>
          </a:xfrm>
          <a:prstGeom prst="rect">
            <a:avLst/>
          </a:prstGeom>
          <a:solidFill>
            <a:schemeClr val="tx2"/>
          </a:solidFill>
          <a:ln w="6350">
            <a:noFill/>
          </a:ln>
          <a:effectLst/>
        </p:spPr>
        <p:txBody>
          <a:bodyPr rot="0" spcFirstLastPara="0" vert="horz" wrap="none" lIns="68580" tIns="34290" rIns="68580" bIns="34290" numCol="1" spcCol="0" rtlCol="0" fromWordArt="0" anchor="t" anchorCtr="0" forceAA="0" compatLnSpc="1">
            <a:prstTxWarp prst="textNoShape">
              <a:avLst/>
            </a:prstTxWarp>
            <a:noAutofit/>
          </a:bodyPr>
          <a:lstStyle/>
          <a:p>
            <a:pPr defTabSz="685800" eaLnBrk="1" fontAlgn="auto" hangingPunct="1">
              <a:lnSpc>
                <a:spcPct val="107000"/>
              </a:lnSpc>
              <a:spcBef>
                <a:spcPts val="0"/>
              </a:spcBef>
              <a:spcAft>
                <a:spcPts val="600"/>
              </a:spcAft>
              <a:defRPr/>
            </a:pPr>
            <a:r>
              <a:rPr lang="en-US" sz="2000" b="1" i="0" kern="0" dirty="0">
                <a:solidFill>
                  <a:sysClr val="windowText" lastClr="000000"/>
                </a:solidFill>
                <a:latin typeface="+mj-lt"/>
                <a:ea typeface="Calibri" panose="020F0502020204030204" pitchFamily="34" charset="0"/>
                <a:cs typeface="Iskoola Pota" panose="020B0502040204020203" pitchFamily="34" charset="0"/>
              </a:rPr>
              <a:t>LRT-BSP</a:t>
            </a:r>
            <a:endParaRPr lang="en-US" sz="2000" b="1" i="0" kern="0" dirty="0">
              <a:solidFill>
                <a:sysClr val="windowText" lastClr="000000"/>
              </a:solidFill>
              <a:latin typeface="+mj-lt"/>
              <a:ea typeface="Calibri" panose="020F0502020204030204" pitchFamily="34" charset="0"/>
              <a:cs typeface="Arial Unicode MS" panose="020B0604020202020204" pitchFamily="34" charset="-128"/>
            </a:endParaRPr>
          </a:p>
        </p:txBody>
      </p:sp>
      <p:grpSp>
        <p:nvGrpSpPr>
          <p:cNvPr id="95" name="Group 94"/>
          <p:cNvGrpSpPr/>
          <p:nvPr/>
        </p:nvGrpSpPr>
        <p:grpSpPr>
          <a:xfrm>
            <a:off x="5793776" y="4070661"/>
            <a:ext cx="2874773" cy="1323439"/>
            <a:chOff x="592770" y="2424545"/>
            <a:chExt cx="2735862" cy="1764588"/>
          </a:xfrm>
        </p:grpSpPr>
        <p:sp>
          <p:nvSpPr>
            <p:cNvPr id="96" name="Rectangle 95"/>
            <p:cNvSpPr/>
            <p:nvPr/>
          </p:nvSpPr>
          <p:spPr>
            <a:xfrm>
              <a:off x="694416" y="2455553"/>
              <a:ext cx="41799" cy="208991"/>
            </a:xfrm>
            <a:prstGeom prst="rect">
              <a:avLst/>
            </a:prstGeom>
            <a:solidFill>
              <a:srgbClr val="00B050"/>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1050" b="1" i="0" kern="0">
                <a:solidFill>
                  <a:sysClr val="window" lastClr="FFFFFF"/>
                </a:solidFill>
              </a:endParaRPr>
            </a:p>
          </p:txBody>
        </p:sp>
        <p:sp>
          <p:nvSpPr>
            <p:cNvPr id="97" name="Rectangle 96"/>
            <p:cNvSpPr/>
            <p:nvPr/>
          </p:nvSpPr>
          <p:spPr>
            <a:xfrm>
              <a:off x="676356" y="2708436"/>
              <a:ext cx="75469" cy="208991"/>
            </a:xfrm>
            <a:prstGeom prst="rect">
              <a:avLst/>
            </a:prstGeom>
            <a:solidFill>
              <a:srgbClr val="FF0000"/>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1050" b="1" i="0" kern="0">
                <a:solidFill>
                  <a:sysClr val="window" lastClr="FFFFFF"/>
                </a:solidFill>
              </a:endParaRPr>
            </a:p>
          </p:txBody>
        </p:sp>
        <p:sp>
          <p:nvSpPr>
            <p:cNvPr id="98" name="TextBox 4"/>
            <p:cNvSpPr txBox="1"/>
            <p:nvPr/>
          </p:nvSpPr>
          <p:spPr>
            <a:xfrm>
              <a:off x="774027" y="2424545"/>
              <a:ext cx="2554605" cy="1764588"/>
            </a:xfrm>
            <a:prstGeom prst="rect">
              <a:avLst/>
            </a:prstGeom>
            <a:noFill/>
          </p:spPr>
          <p:txBody>
            <a:bodyPr wrap="square" rtlCol="0">
              <a:spAutoFit/>
            </a:bodyPr>
            <a:lstStyle/>
            <a:p>
              <a:pPr defTabSz="685800" eaLnBrk="1" fontAlgn="auto" hangingPunct="1">
                <a:spcBef>
                  <a:spcPts val="0"/>
                </a:spcBef>
                <a:spcAft>
                  <a:spcPts val="0"/>
                </a:spcAft>
                <a:defRPr/>
              </a:pPr>
              <a:r>
                <a:rPr lang="en-US" sz="1400" b="1" i="0" dirty="0">
                  <a:solidFill>
                    <a:srgbClr val="000000"/>
                  </a:solidFill>
                  <a:ea typeface="Times New Roman" panose="02020603050405020304" pitchFamily="18" charset="0"/>
                </a:rPr>
                <a:t>Serial work</a:t>
              </a:r>
              <a:endParaRPr lang="en-US" sz="1400" b="1" i="0" kern="0" dirty="0">
                <a:solidFill>
                  <a:sysClr val="windowText" lastClr="000000"/>
                </a:solidFill>
                <a:ea typeface="Times New Roman" panose="02020603050405020304" pitchFamily="18" charset="0"/>
              </a:endParaRPr>
            </a:p>
            <a:p>
              <a:pPr defTabSz="685800" eaLnBrk="1" fontAlgn="auto" hangingPunct="1">
                <a:spcBef>
                  <a:spcPts val="675"/>
                </a:spcBef>
                <a:spcAft>
                  <a:spcPts val="0"/>
                </a:spcAft>
                <a:defRPr/>
              </a:pPr>
              <a:r>
                <a:rPr lang="en-US" sz="1400" b="1" i="0" dirty="0">
                  <a:solidFill>
                    <a:srgbClr val="000000"/>
                  </a:solidFill>
                  <a:ea typeface="Times New Roman" panose="02020603050405020304" pitchFamily="18" charset="0"/>
                </a:rPr>
                <a:t>Non-trivial parallel work</a:t>
              </a:r>
              <a:endParaRPr lang="en-US" sz="1400" b="1" i="0" kern="0" dirty="0">
                <a:solidFill>
                  <a:sysClr val="windowText" lastClr="000000"/>
                </a:solidFill>
                <a:ea typeface="Times New Roman" panose="02020603050405020304" pitchFamily="18" charset="0"/>
              </a:endParaRPr>
            </a:p>
            <a:p>
              <a:pPr defTabSz="685800" eaLnBrk="1" fontAlgn="auto" hangingPunct="1">
                <a:spcBef>
                  <a:spcPts val="450"/>
                </a:spcBef>
                <a:spcAft>
                  <a:spcPts val="0"/>
                </a:spcAft>
                <a:defRPr/>
              </a:pPr>
              <a:r>
                <a:rPr lang="en-US" sz="1400" b="1" i="0" dirty="0">
                  <a:solidFill>
                    <a:srgbClr val="000000"/>
                  </a:solidFill>
                  <a:ea typeface="Times New Roman" panose="02020603050405020304" pitchFamily="18" charset="0"/>
                </a:rPr>
                <a:t>Busy thread synchronization</a:t>
              </a:r>
              <a:endParaRPr lang="en-US" sz="1400" b="1" i="0" kern="0" dirty="0">
                <a:solidFill>
                  <a:sysClr val="windowText" lastClr="000000"/>
                </a:solidFill>
                <a:ea typeface="Times New Roman" panose="02020603050405020304" pitchFamily="18" charset="0"/>
              </a:endParaRPr>
            </a:p>
          </p:txBody>
        </p:sp>
        <p:sp>
          <p:nvSpPr>
            <p:cNvPr id="99" name="Rectangle 98"/>
            <p:cNvSpPr/>
            <p:nvPr/>
          </p:nvSpPr>
          <p:spPr>
            <a:xfrm flipV="1">
              <a:off x="592770" y="3111845"/>
              <a:ext cx="208991" cy="20899"/>
            </a:xfrm>
            <a:prstGeom prst="rect">
              <a:avLst/>
            </a:prstGeom>
            <a:solidFill>
              <a:srgbClr val="00B0F0"/>
            </a:solidFill>
            <a:ln w="19050" cap="flat" cmpd="sng" algn="ctr">
              <a:solidFill>
                <a:srgbClr val="00B0F0"/>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eaLnBrk="1" fontAlgn="auto" hangingPunct="1">
                <a:spcBef>
                  <a:spcPts val="0"/>
                </a:spcBef>
                <a:spcAft>
                  <a:spcPts val="0"/>
                </a:spcAft>
                <a:defRPr/>
              </a:pPr>
              <a:endParaRPr lang="en-US" sz="1050" b="1" i="0" kern="0">
                <a:solidFill>
                  <a:sysClr val="window" lastClr="FFFFFF"/>
                </a:solidFill>
              </a:endParaRPr>
            </a:p>
          </p:txBody>
        </p:sp>
      </p:grpSp>
      <p:graphicFrame>
        <p:nvGraphicFramePr>
          <p:cNvPr id="100" name="Table 99"/>
          <p:cNvGraphicFramePr>
            <a:graphicFrameLocks noGrp="1"/>
          </p:cNvGraphicFramePr>
          <p:nvPr>
            <p:extLst/>
          </p:nvPr>
        </p:nvGraphicFramePr>
        <p:xfrm>
          <a:off x="4625989" y="5160497"/>
          <a:ext cx="3807239" cy="1341888"/>
        </p:xfrm>
        <a:graphic>
          <a:graphicData uri="http://schemas.openxmlformats.org/drawingml/2006/table">
            <a:tbl>
              <a:tblPr>
                <a:tableStyleId>{3C2FFA5D-87B4-456A-9821-1D502468CF0F}</a:tableStyleId>
              </a:tblPr>
              <a:tblGrid>
                <a:gridCol w="1438955">
                  <a:extLst>
                    <a:ext uri="{9D8B030D-6E8A-4147-A177-3AD203B41FA5}">
                      <a16:colId xmlns:a16="http://schemas.microsoft.com/office/drawing/2014/main" val="20000"/>
                    </a:ext>
                  </a:extLst>
                </a:gridCol>
                <a:gridCol w="788000">
                  <a:extLst>
                    <a:ext uri="{9D8B030D-6E8A-4147-A177-3AD203B41FA5}">
                      <a16:colId xmlns:a16="http://schemas.microsoft.com/office/drawing/2014/main" val="20001"/>
                    </a:ext>
                  </a:extLst>
                </a:gridCol>
                <a:gridCol w="770871">
                  <a:extLst>
                    <a:ext uri="{9D8B030D-6E8A-4147-A177-3AD203B41FA5}">
                      <a16:colId xmlns:a16="http://schemas.microsoft.com/office/drawing/2014/main" val="20002"/>
                    </a:ext>
                  </a:extLst>
                </a:gridCol>
                <a:gridCol w="809413">
                  <a:extLst>
                    <a:ext uri="{9D8B030D-6E8A-4147-A177-3AD203B41FA5}">
                      <a16:colId xmlns:a16="http://schemas.microsoft.com/office/drawing/2014/main" val="20003"/>
                    </a:ext>
                  </a:extLst>
                </a:gridCol>
              </a:tblGrid>
              <a:tr h="272033">
                <a:tc row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u="none" strike="noStrike" dirty="0">
                          <a:effectLst/>
                        </a:rPr>
                        <a:t>Threads Affinity </a:t>
                      </a:r>
                      <a:endParaRPr lang="en-US" sz="1200" b="1" i="0" u="none" strike="noStrike" dirty="0">
                        <a:solidFill>
                          <a:srgbClr val="000000"/>
                        </a:solidFill>
                        <a:effectLst/>
                        <a:latin typeface="Calibri" panose="020F0502020204030204" pitchFamily="34" charset="0"/>
                      </a:endParaRPr>
                    </a:p>
                  </a:txBody>
                  <a:tcPr marL="5715" marR="5715" marT="5715" marB="0" anchor="ctr"/>
                </a:tc>
                <a:tc gridSpan="3">
                  <a:txBody>
                    <a:bodyPr/>
                    <a:lstStyle/>
                    <a:p>
                      <a:pPr algn="ctr" fontAlgn="b"/>
                      <a:r>
                        <a:rPr lang="en-US" sz="1200" b="1" u="none" strike="noStrike" dirty="0">
                          <a:effectLst/>
                        </a:rPr>
                        <a:t>Processes Affinity</a:t>
                      </a:r>
                      <a:endParaRPr lang="en-US" sz="1200" b="1" i="0" u="none" strike="noStrike" dirty="0">
                        <a:solidFill>
                          <a:srgbClr val="000000"/>
                        </a:solidFill>
                        <a:effectLst/>
                        <a:latin typeface="Calibri" panose="020F0502020204030204" pitchFamily="34" charset="0"/>
                      </a:endParaRPr>
                    </a:p>
                  </a:txBody>
                  <a:tcPr marL="5715" marR="5715" marT="5715"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8624">
                <a:tc vMerge="1">
                  <a:txBody>
                    <a:bodyPr/>
                    <a:lstStyle/>
                    <a:p>
                      <a:pPr algn="ctr" fontAlgn="b"/>
                      <a:endParaRPr lang="en-US" sz="1400" b="0" i="0" u="none" strike="noStrike" dirty="0">
                        <a:solidFill>
                          <a:srgbClr val="000000"/>
                        </a:solidFill>
                        <a:effectLst/>
                        <a:latin typeface="Calibri" panose="020F0502020204030204" pitchFamily="34" charset="0"/>
                      </a:endParaRPr>
                    </a:p>
                  </a:txBody>
                  <a:tcPr marL="7620" marR="7620" marT="762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US" sz="1200" u="none" strike="noStrike" dirty="0">
                          <a:effectLst/>
                        </a:rPr>
                        <a:t>Cores</a:t>
                      </a:r>
                      <a:endParaRPr lang="en-US" sz="1200" b="1" i="0" u="none" strike="noStrike" dirty="0">
                        <a:solidFill>
                          <a:srgbClr val="000000"/>
                        </a:solidFill>
                        <a:effectLst/>
                        <a:latin typeface="Calibri" panose="020F0502020204030204" pitchFamily="34" charset="0"/>
                      </a:endParaRPr>
                    </a:p>
                  </a:txBody>
                  <a:tcPr marL="5715" marR="5715" marT="5715" marB="0" anchor="ctr"/>
                </a:tc>
                <a:tc>
                  <a:txBody>
                    <a:bodyPr/>
                    <a:lstStyle/>
                    <a:p>
                      <a:pPr algn="ctr" fontAlgn="b"/>
                      <a:r>
                        <a:rPr lang="en-US" sz="1200" u="none" strike="noStrike" dirty="0">
                          <a:effectLst/>
                        </a:rPr>
                        <a:t>Socket</a:t>
                      </a:r>
                      <a:endParaRPr lang="en-US" sz="1200" b="1" i="0" u="none" strike="noStrike" dirty="0">
                        <a:solidFill>
                          <a:srgbClr val="000000"/>
                        </a:solidFill>
                        <a:effectLst/>
                        <a:latin typeface="Calibri" panose="020F0502020204030204" pitchFamily="34" charset="0"/>
                      </a:endParaRPr>
                    </a:p>
                  </a:txBody>
                  <a:tcPr marL="5715" marR="5715" marT="5715" marB="0" anchor="ctr"/>
                </a:tc>
                <a:tc>
                  <a:txBody>
                    <a:bodyPr/>
                    <a:lstStyle/>
                    <a:p>
                      <a:pPr algn="ctr" fontAlgn="b"/>
                      <a:r>
                        <a:rPr lang="en-US" sz="1200" u="none" strike="noStrike" dirty="0">
                          <a:effectLst/>
                        </a:rPr>
                        <a:t>None (All)</a:t>
                      </a:r>
                      <a:endParaRPr lang="en-US" sz="1200" b="1" i="0" u="none" strike="noStrike" dirty="0">
                        <a:solidFill>
                          <a:srgbClr val="000000"/>
                        </a:solidFill>
                        <a:effectLst/>
                        <a:latin typeface="Calibri" panose="020F0502020204030204" pitchFamily="34" charset="0"/>
                      </a:endParaRPr>
                    </a:p>
                  </a:txBody>
                  <a:tcPr marL="5715" marR="5715" marT="5715" marB="0" anchor="ctr"/>
                </a:tc>
                <a:extLst>
                  <a:ext uri="{0D108BD9-81ED-4DB2-BD59-A6C34878D82A}">
                    <a16:rowId xmlns:a16="http://schemas.microsoft.com/office/drawing/2014/main" val="10001"/>
                  </a:ext>
                </a:extLst>
              </a:tr>
              <a:tr h="312607">
                <a:tc>
                  <a:txBody>
                    <a:bodyPr/>
                    <a:lstStyle/>
                    <a:p>
                      <a:pPr algn="ctr" fontAlgn="b"/>
                      <a:r>
                        <a:rPr lang="en-US" sz="1200" u="none" strike="noStrike" dirty="0">
                          <a:effectLst/>
                        </a:rPr>
                        <a:t>Inherit</a:t>
                      </a:r>
                      <a:endParaRPr lang="en-US" sz="1200" b="1" i="0" u="none" strike="noStrike" dirty="0">
                        <a:solidFill>
                          <a:srgbClr val="000000"/>
                        </a:solidFill>
                        <a:effectLst/>
                        <a:latin typeface="Calibri" panose="020F0502020204030204" pitchFamily="34" charset="0"/>
                      </a:endParaRPr>
                    </a:p>
                  </a:txBody>
                  <a:tcPr marL="5715" marR="5715" marT="5715" marB="0" anchor="ctr"/>
                </a:tc>
                <a:tc>
                  <a:txBody>
                    <a:bodyPr/>
                    <a:lstStyle/>
                    <a:p>
                      <a:pPr algn="ctr" fontAlgn="b"/>
                      <a:r>
                        <a:rPr lang="en-US" sz="1200" u="none" strike="noStrike" dirty="0">
                          <a:effectLst/>
                        </a:rPr>
                        <a:t>CI</a:t>
                      </a:r>
                      <a:endParaRPr lang="en-US" sz="1200" b="1" i="0" u="none" strike="noStrike" dirty="0">
                        <a:solidFill>
                          <a:srgbClr val="000000"/>
                        </a:solidFill>
                        <a:effectLst/>
                        <a:latin typeface="Calibri" panose="020F0502020204030204" pitchFamily="34" charset="0"/>
                      </a:endParaRPr>
                    </a:p>
                  </a:txBody>
                  <a:tcPr marL="5715" marR="5715" marT="5715" marB="0" anchor="ctr"/>
                </a:tc>
                <a:tc>
                  <a:txBody>
                    <a:bodyPr/>
                    <a:lstStyle/>
                    <a:p>
                      <a:pPr algn="ctr" fontAlgn="b"/>
                      <a:r>
                        <a:rPr lang="en-US" sz="1200" u="none" strike="noStrike" dirty="0">
                          <a:effectLst/>
                        </a:rPr>
                        <a:t>SI</a:t>
                      </a:r>
                      <a:endParaRPr lang="en-US" sz="1200" b="1" i="0" u="none" strike="noStrike" dirty="0">
                        <a:solidFill>
                          <a:srgbClr val="000000"/>
                        </a:solidFill>
                        <a:effectLst/>
                        <a:latin typeface="Calibri" panose="020F0502020204030204" pitchFamily="34" charset="0"/>
                      </a:endParaRPr>
                    </a:p>
                  </a:txBody>
                  <a:tcPr marL="5715" marR="5715" marT="5715" marB="0" anchor="ctr"/>
                </a:tc>
                <a:tc>
                  <a:txBody>
                    <a:bodyPr/>
                    <a:lstStyle/>
                    <a:p>
                      <a:pPr algn="ctr" fontAlgn="b"/>
                      <a:r>
                        <a:rPr lang="en-US" sz="1200" u="none" strike="noStrike" dirty="0">
                          <a:effectLst/>
                        </a:rPr>
                        <a:t>NI</a:t>
                      </a:r>
                      <a:endParaRPr lang="en-US" sz="1200" b="1" i="0" u="none" strike="noStrike" dirty="0">
                        <a:solidFill>
                          <a:srgbClr val="000000"/>
                        </a:solidFill>
                        <a:effectLst/>
                        <a:latin typeface="Calibri" panose="020F0502020204030204" pitchFamily="34" charset="0"/>
                      </a:endParaRPr>
                    </a:p>
                  </a:txBody>
                  <a:tcPr marL="5715" marR="5715" marT="5715" marB="0" anchor="ctr"/>
                </a:tc>
                <a:extLst>
                  <a:ext uri="{0D108BD9-81ED-4DB2-BD59-A6C34878D82A}">
                    <a16:rowId xmlns:a16="http://schemas.microsoft.com/office/drawing/2014/main" val="10002"/>
                  </a:ext>
                </a:extLst>
              </a:tr>
              <a:tr h="378624">
                <a:tc>
                  <a:txBody>
                    <a:bodyPr/>
                    <a:lstStyle/>
                    <a:p>
                      <a:pPr algn="ctr" fontAlgn="b"/>
                      <a:r>
                        <a:rPr lang="en-US" sz="1200" u="none" strike="noStrike" dirty="0">
                          <a:effectLst/>
                        </a:rPr>
                        <a:t>Explicit per core</a:t>
                      </a:r>
                      <a:endParaRPr lang="en-US" sz="1200" b="1" i="0" u="none" strike="noStrike" dirty="0">
                        <a:solidFill>
                          <a:srgbClr val="000000"/>
                        </a:solidFill>
                        <a:effectLst/>
                        <a:latin typeface="Calibri" panose="020F0502020204030204" pitchFamily="34" charset="0"/>
                      </a:endParaRPr>
                    </a:p>
                  </a:txBody>
                  <a:tcPr marL="5715" marR="5715" marT="5715" marB="0" anchor="ctr"/>
                </a:tc>
                <a:tc>
                  <a:txBody>
                    <a:bodyPr/>
                    <a:lstStyle/>
                    <a:p>
                      <a:pPr algn="ctr" fontAlgn="b"/>
                      <a:r>
                        <a:rPr lang="en-US" sz="1200" u="none" strike="noStrike" dirty="0">
                          <a:effectLst/>
                        </a:rPr>
                        <a:t>CE</a:t>
                      </a:r>
                      <a:endParaRPr lang="en-US" sz="1200" b="1" i="0" u="none" strike="noStrike" dirty="0">
                        <a:solidFill>
                          <a:srgbClr val="000000"/>
                        </a:solidFill>
                        <a:effectLst/>
                        <a:latin typeface="Calibri" panose="020F0502020204030204" pitchFamily="34" charset="0"/>
                      </a:endParaRPr>
                    </a:p>
                  </a:txBody>
                  <a:tcPr marL="5715" marR="5715" marT="5715" marB="0" anchor="ctr"/>
                </a:tc>
                <a:tc>
                  <a:txBody>
                    <a:bodyPr/>
                    <a:lstStyle/>
                    <a:p>
                      <a:pPr algn="ctr" fontAlgn="b"/>
                      <a:r>
                        <a:rPr lang="en-US" sz="1200" u="none" strike="noStrike" dirty="0">
                          <a:effectLst/>
                        </a:rPr>
                        <a:t>SE</a:t>
                      </a:r>
                      <a:endParaRPr lang="en-US" sz="1200" b="1" i="0" u="none" strike="noStrike" dirty="0">
                        <a:solidFill>
                          <a:srgbClr val="000000"/>
                        </a:solidFill>
                        <a:effectLst/>
                        <a:latin typeface="Calibri" panose="020F0502020204030204" pitchFamily="34" charset="0"/>
                      </a:endParaRPr>
                    </a:p>
                  </a:txBody>
                  <a:tcPr marL="5715" marR="5715" marT="5715" marB="0" anchor="ctr"/>
                </a:tc>
                <a:tc>
                  <a:txBody>
                    <a:bodyPr/>
                    <a:lstStyle/>
                    <a:p>
                      <a:pPr algn="ctr" fontAlgn="b"/>
                      <a:r>
                        <a:rPr lang="en-US" sz="1200" u="none" strike="noStrike" dirty="0">
                          <a:effectLst/>
                        </a:rPr>
                        <a:t>NE</a:t>
                      </a:r>
                      <a:endParaRPr lang="en-US" sz="1200" b="1" i="0" u="none" strike="noStrike" dirty="0">
                        <a:solidFill>
                          <a:srgbClr val="000000"/>
                        </a:solidFill>
                        <a:effectLst/>
                        <a:latin typeface="Calibri" panose="020F0502020204030204" pitchFamily="34" charset="0"/>
                      </a:endParaRPr>
                    </a:p>
                  </a:txBody>
                  <a:tcPr marL="5715" marR="5715" marT="5715" marB="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1500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4"/>
                                        </p:tgtEl>
                                        <p:attrNameLst>
                                          <p:attrName>style.visibility</p:attrName>
                                        </p:attrNameLst>
                                      </p:cBhvr>
                                      <p:to>
                                        <p:strVal val="visible"/>
                                      </p:to>
                                    </p:set>
                                    <p:animEffect transition="in" filter="fade">
                                      <p:cBhvr>
                                        <p:cTn id="13"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82" y="0"/>
            <a:ext cx="3103418" cy="1143000"/>
          </a:xfrm>
        </p:spPr>
        <p:txBody>
          <a:bodyPr/>
          <a:lstStyle/>
          <a:p>
            <a:r>
              <a:rPr lang="en-US" dirty="0"/>
              <a:t>Performance</a:t>
            </a:r>
            <a:br>
              <a:rPr lang="en-US" dirty="0"/>
            </a:br>
            <a:r>
              <a:rPr lang="en-US" dirty="0"/>
              <a:t>Sensitivity</a:t>
            </a:r>
          </a:p>
        </p:txBody>
      </p:sp>
      <p:sp>
        <p:nvSpPr>
          <p:cNvPr id="3" name="Content Placeholder 2"/>
          <p:cNvSpPr>
            <a:spLocks noGrp="1"/>
          </p:cNvSpPr>
          <p:nvPr>
            <p:ph idx="1"/>
          </p:nvPr>
        </p:nvSpPr>
        <p:spPr>
          <a:xfrm>
            <a:off x="20782" y="1136073"/>
            <a:ext cx="2970212" cy="3054927"/>
          </a:xfrm>
        </p:spPr>
        <p:txBody>
          <a:bodyPr/>
          <a:lstStyle/>
          <a:p>
            <a:r>
              <a:rPr lang="en-US" dirty="0" err="1"/>
              <a:t>Kmeans</a:t>
            </a:r>
            <a:r>
              <a:rPr lang="en-US" dirty="0"/>
              <a:t>: 1 million points and 1000 centers performance on 16 24 core nodes for LRT-FJ and LRT-BSP with varying affinity patterns (6 choices) over varying threads and processes</a:t>
            </a:r>
          </a:p>
          <a:p>
            <a:r>
              <a:rPr lang="en-US" dirty="0"/>
              <a:t>C less sensitive than Java</a:t>
            </a:r>
          </a:p>
          <a:p>
            <a:r>
              <a:rPr lang="en-US" dirty="0"/>
              <a:t>All processes less sensitive than all threads</a:t>
            </a:r>
          </a:p>
        </p:txBody>
      </p:sp>
      <p:pic>
        <p:nvPicPr>
          <p:cNvPr id="7" name="Content Placeholder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4108" y="530074"/>
            <a:ext cx="5704932" cy="3159326"/>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4108" y="3690555"/>
            <a:ext cx="5782965" cy="3160268"/>
          </a:xfrm>
          <a:prstGeom prst="rect">
            <a:avLst/>
          </a:prstGeom>
        </p:spPr>
      </p:pic>
      <p:sp>
        <p:nvSpPr>
          <p:cNvPr id="10" name="Rectangle 9"/>
          <p:cNvSpPr/>
          <p:nvPr/>
        </p:nvSpPr>
        <p:spPr>
          <a:xfrm>
            <a:off x="4114800" y="1447800"/>
            <a:ext cx="934902" cy="461665"/>
          </a:xfrm>
          <a:prstGeom prst="rect">
            <a:avLst/>
          </a:prstGeom>
        </p:spPr>
        <p:txBody>
          <a:bodyPr wrap="square">
            <a:spAutoFit/>
          </a:bodyPr>
          <a:lstStyle/>
          <a:p>
            <a:r>
              <a:rPr lang="en-US" b="1" dirty="0"/>
              <a:t>Java</a:t>
            </a:r>
          </a:p>
        </p:txBody>
      </p:sp>
      <p:sp>
        <p:nvSpPr>
          <p:cNvPr id="11" name="Rectangle 10"/>
          <p:cNvSpPr/>
          <p:nvPr/>
        </p:nvSpPr>
        <p:spPr>
          <a:xfrm>
            <a:off x="4191000" y="5039856"/>
            <a:ext cx="457200" cy="461665"/>
          </a:xfrm>
          <a:prstGeom prst="rect">
            <a:avLst/>
          </a:prstGeom>
        </p:spPr>
        <p:txBody>
          <a:bodyPr wrap="square">
            <a:spAutoFit/>
          </a:bodyPr>
          <a:lstStyle/>
          <a:p>
            <a:r>
              <a:rPr lang="en-US" b="1" dirty="0"/>
              <a:t>C</a:t>
            </a:r>
          </a:p>
        </p:txBody>
      </p:sp>
    </p:spTree>
    <p:extLst>
      <p:ext uri="{BB962C8B-B14F-4D97-AF65-F5344CB8AC3E}">
        <p14:creationId xmlns:p14="http://schemas.microsoft.com/office/powerpoint/2010/main" val="13753845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11" y="-17092"/>
            <a:ext cx="9144000" cy="1143000"/>
          </a:xfrm>
        </p:spPr>
        <p:txBody>
          <a:bodyPr/>
          <a:lstStyle/>
          <a:p>
            <a:pPr algn="ctr"/>
            <a:r>
              <a:rPr lang="en-US" dirty="0"/>
              <a:t>Performance Dependence on Number of Cores inside 24-core node (16 nodes total)</a:t>
            </a:r>
          </a:p>
        </p:txBody>
      </p:sp>
      <p:sp>
        <p:nvSpPr>
          <p:cNvPr id="3" name="Content Placeholder 2"/>
          <p:cNvSpPr>
            <a:spLocks noGrp="1"/>
          </p:cNvSpPr>
          <p:nvPr>
            <p:ph idx="1"/>
          </p:nvPr>
        </p:nvSpPr>
        <p:spPr>
          <a:xfrm>
            <a:off x="6251649" y="1125908"/>
            <a:ext cx="2954518" cy="4749169"/>
          </a:xfrm>
          <a:solidFill>
            <a:schemeClr val="bg1"/>
          </a:solidFill>
        </p:spPr>
        <p:txBody>
          <a:bodyPr/>
          <a:lstStyle/>
          <a:p>
            <a:r>
              <a:rPr lang="en-US" dirty="0"/>
              <a:t>All MPI internode</a:t>
            </a:r>
          </a:p>
          <a:p>
            <a:pPr marL="750888" lvl="1" indent="0">
              <a:buNone/>
            </a:pPr>
            <a:r>
              <a:rPr lang="en-US" dirty="0">
                <a:solidFill>
                  <a:srgbClr val="00B050"/>
                </a:solidFill>
              </a:rPr>
              <a:t>All Processes </a:t>
            </a:r>
            <a:endParaRPr lang="en-US" dirty="0"/>
          </a:p>
          <a:p>
            <a:r>
              <a:rPr lang="en-US" dirty="0"/>
              <a:t>LRT BSP Java</a:t>
            </a:r>
          </a:p>
          <a:p>
            <a:pPr marL="750888" lvl="1" indent="0">
              <a:buNone/>
            </a:pPr>
            <a:r>
              <a:rPr lang="en-US" dirty="0">
                <a:solidFill>
                  <a:srgbClr val="7030A0"/>
                </a:solidFill>
              </a:rPr>
              <a:t>All Threads internal to node</a:t>
            </a:r>
          </a:p>
          <a:p>
            <a:pPr marL="750888" lvl="1" indent="0">
              <a:buNone/>
            </a:pPr>
            <a:r>
              <a:rPr lang="en-US" dirty="0">
                <a:solidFill>
                  <a:srgbClr val="7030A0"/>
                </a:solidFill>
              </a:rPr>
              <a:t>Hybrid – Use one process per chip</a:t>
            </a:r>
            <a:endParaRPr lang="en-US" dirty="0"/>
          </a:p>
          <a:p>
            <a:r>
              <a:rPr lang="en-US" dirty="0"/>
              <a:t>LRT Fork Join Java </a:t>
            </a:r>
          </a:p>
          <a:p>
            <a:pPr marL="750888" lvl="1" indent="0">
              <a:buNone/>
            </a:pPr>
            <a:r>
              <a:rPr lang="en-US" dirty="0">
                <a:solidFill>
                  <a:srgbClr val="EE7D31"/>
                </a:solidFill>
              </a:rPr>
              <a:t>All Threads</a:t>
            </a:r>
          </a:p>
          <a:p>
            <a:pPr marL="750888" lvl="1" indent="0">
              <a:buNone/>
            </a:pPr>
            <a:r>
              <a:rPr lang="en-US" dirty="0">
                <a:solidFill>
                  <a:srgbClr val="EE7D31"/>
                </a:solidFill>
              </a:rPr>
              <a:t>Hybrid – Use one process per chip</a:t>
            </a:r>
          </a:p>
          <a:p>
            <a:r>
              <a:rPr lang="en-US" dirty="0"/>
              <a:t>Fork Join C</a:t>
            </a:r>
          </a:p>
          <a:p>
            <a:pPr marL="750888" indent="0">
              <a:buNone/>
            </a:pPr>
            <a:r>
              <a:rPr lang="en-US" dirty="0">
                <a:solidFill>
                  <a:srgbClr val="F9C545"/>
                </a:solidFill>
              </a:rPr>
              <a:t>All Threads</a:t>
            </a:r>
          </a:p>
        </p:txBody>
      </p:sp>
      <p:pic>
        <p:nvPicPr>
          <p:cNvPr id="15" name="Content Placeholder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3028" y="1065343"/>
            <a:ext cx="6195682" cy="4455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3"/>
          <a:stretch>
            <a:fillRect/>
          </a:stretch>
        </p:blipFill>
        <p:spPr>
          <a:xfrm>
            <a:off x="1219200" y="5261701"/>
            <a:ext cx="4434165" cy="1596299"/>
          </a:xfrm>
          <a:prstGeom prst="rect">
            <a:avLst/>
          </a:prstGeom>
        </p:spPr>
      </p:pic>
      <p:sp>
        <p:nvSpPr>
          <p:cNvPr id="17" name="TextBox 16"/>
          <p:cNvSpPr txBox="1"/>
          <p:nvPr/>
        </p:nvSpPr>
        <p:spPr>
          <a:xfrm>
            <a:off x="3448410" y="5727935"/>
            <a:ext cx="894242" cy="923330"/>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Century Schoolbook" panose="02040604050505020304"/>
                <a:ea typeface="+mn-ea"/>
              </a:rPr>
              <a:t>15x</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Century Schoolbook" panose="02040604050505020304"/>
                <a:ea typeface="+mn-ea"/>
              </a:rPr>
              <a:t>74x</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Century Schoolbook" panose="02040604050505020304"/>
                <a:ea typeface="+mn-ea"/>
              </a:rPr>
              <a:t>2.6x</a:t>
            </a:r>
          </a:p>
        </p:txBody>
      </p:sp>
      <p:cxnSp>
        <p:nvCxnSpPr>
          <p:cNvPr id="8" name="Straight Connector 7"/>
          <p:cNvCxnSpPr/>
          <p:nvPr/>
        </p:nvCxnSpPr>
        <p:spPr bwMode="auto">
          <a:xfrm>
            <a:off x="6387894" y="1722177"/>
            <a:ext cx="609600" cy="0"/>
          </a:xfrm>
          <a:prstGeom prst="line">
            <a:avLst/>
          </a:prstGeom>
          <a:solidFill>
            <a:schemeClr val="accent1"/>
          </a:solidFill>
          <a:ln w="28575" cap="flat" cmpd="sng" algn="ctr">
            <a:solidFill>
              <a:srgbClr val="00B14F"/>
            </a:solidFill>
            <a:prstDash val="solid"/>
            <a:round/>
            <a:headEnd type="none" w="med" len="med"/>
            <a:tailEnd type="none" w="med" len="med"/>
          </a:ln>
          <a:effectLst/>
        </p:spPr>
      </p:cxnSp>
      <p:sp>
        <p:nvSpPr>
          <p:cNvPr id="9" name="Oval 8"/>
          <p:cNvSpPr/>
          <p:nvPr/>
        </p:nvSpPr>
        <p:spPr bwMode="auto">
          <a:xfrm>
            <a:off x="6578394" y="1607877"/>
            <a:ext cx="228600" cy="228600"/>
          </a:xfrm>
          <a:prstGeom prst="ellipse">
            <a:avLst/>
          </a:prstGeom>
          <a:solidFill>
            <a:srgbClr val="00B14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cxnSp>
        <p:nvCxnSpPr>
          <p:cNvPr id="21" name="Straight Connector 20"/>
          <p:cNvCxnSpPr/>
          <p:nvPr/>
        </p:nvCxnSpPr>
        <p:spPr bwMode="auto">
          <a:xfrm>
            <a:off x="6387894" y="2515681"/>
            <a:ext cx="609600" cy="0"/>
          </a:xfrm>
          <a:prstGeom prst="line">
            <a:avLst/>
          </a:prstGeom>
          <a:solidFill>
            <a:schemeClr val="accent1"/>
          </a:solidFill>
          <a:ln w="28575" cap="flat" cmpd="sng" algn="ctr">
            <a:solidFill>
              <a:srgbClr val="7030A0"/>
            </a:solidFill>
            <a:prstDash val="solid"/>
            <a:round/>
            <a:headEnd type="none" w="med" len="med"/>
            <a:tailEnd type="none" w="med" len="med"/>
          </a:ln>
          <a:effectLst/>
        </p:spPr>
      </p:cxnSp>
      <p:sp>
        <p:nvSpPr>
          <p:cNvPr id="23" name="Oval 22"/>
          <p:cNvSpPr/>
          <p:nvPr/>
        </p:nvSpPr>
        <p:spPr bwMode="auto">
          <a:xfrm>
            <a:off x="6578394" y="2401381"/>
            <a:ext cx="228600" cy="228600"/>
          </a:xfrm>
          <a:prstGeom prst="ellipse">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cxnSp>
        <p:nvCxnSpPr>
          <p:cNvPr id="24" name="Straight Connector 23"/>
          <p:cNvCxnSpPr/>
          <p:nvPr/>
        </p:nvCxnSpPr>
        <p:spPr bwMode="auto">
          <a:xfrm>
            <a:off x="6387894" y="3125281"/>
            <a:ext cx="609600" cy="0"/>
          </a:xfrm>
          <a:prstGeom prst="line">
            <a:avLst/>
          </a:prstGeom>
          <a:solidFill>
            <a:schemeClr val="accent1"/>
          </a:solidFill>
          <a:ln w="28575" cap="flat" cmpd="sng" algn="ctr">
            <a:solidFill>
              <a:srgbClr val="7030A0"/>
            </a:solidFill>
            <a:prstDash val="sysDash"/>
            <a:round/>
            <a:headEnd type="none" w="med" len="med"/>
            <a:tailEnd type="none" w="med" len="med"/>
          </a:ln>
          <a:effectLst/>
        </p:spPr>
      </p:cxnSp>
      <p:sp>
        <p:nvSpPr>
          <p:cNvPr id="25" name="Triangle 24"/>
          <p:cNvSpPr/>
          <p:nvPr/>
        </p:nvSpPr>
        <p:spPr bwMode="auto">
          <a:xfrm>
            <a:off x="6578394" y="3010981"/>
            <a:ext cx="228600" cy="228600"/>
          </a:xfrm>
          <a:prstGeom prst="triangle">
            <a:avLst/>
          </a:prstGeom>
          <a:solidFill>
            <a:srgbClr val="7030A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cxnSp>
        <p:nvCxnSpPr>
          <p:cNvPr id="26" name="Straight Connector 25"/>
          <p:cNvCxnSpPr/>
          <p:nvPr/>
        </p:nvCxnSpPr>
        <p:spPr bwMode="auto">
          <a:xfrm>
            <a:off x="6387894" y="4576379"/>
            <a:ext cx="609600" cy="0"/>
          </a:xfrm>
          <a:prstGeom prst="line">
            <a:avLst/>
          </a:prstGeom>
          <a:solidFill>
            <a:schemeClr val="accent1"/>
          </a:solidFill>
          <a:ln w="28575" cap="flat" cmpd="sng" algn="ctr">
            <a:solidFill>
              <a:srgbClr val="EE7D31"/>
            </a:solidFill>
            <a:prstDash val="sysDash"/>
            <a:round/>
            <a:headEnd type="none" w="med" len="med"/>
            <a:tailEnd type="none" w="med" len="med"/>
          </a:ln>
          <a:effectLst/>
        </p:spPr>
      </p:cxnSp>
      <p:sp>
        <p:nvSpPr>
          <p:cNvPr id="27" name="Triangle 26"/>
          <p:cNvSpPr/>
          <p:nvPr/>
        </p:nvSpPr>
        <p:spPr bwMode="auto">
          <a:xfrm>
            <a:off x="6578394" y="4462079"/>
            <a:ext cx="228600" cy="228600"/>
          </a:xfrm>
          <a:prstGeom prst="triangle">
            <a:avLst/>
          </a:prstGeom>
          <a:solidFill>
            <a:srgbClr val="EE7D3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cxnSp>
        <p:nvCxnSpPr>
          <p:cNvPr id="28" name="Straight Connector 27"/>
          <p:cNvCxnSpPr/>
          <p:nvPr/>
        </p:nvCxnSpPr>
        <p:spPr bwMode="auto">
          <a:xfrm>
            <a:off x="6387894" y="4148311"/>
            <a:ext cx="609600" cy="0"/>
          </a:xfrm>
          <a:prstGeom prst="line">
            <a:avLst/>
          </a:prstGeom>
          <a:solidFill>
            <a:schemeClr val="accent1"/>
          </a:solidFill>
          <a:ln w="28575" cap="flat" cmpd="sng" algn="ctr">
            <a:solidFill>
              <a:srgbClr val="EE7D31"/>
            </a:solidFill>
            <a:prstDash val="solid"/>
            <a:round/>
            <a:headEnd type="none" w="med" len="med"/>
            <a:tailEnd type="none" w="med" len="med"/>
          </a:ln>
          <a:effectLst/>
        </p:spPr>
      </p:cxnSp>
      <p:sp>
        <p:nvSpPr>
          <p:cNvPr id="29" name="Oval 28"/>
          <p:cNvSpPr/>
          <p:nvPr/>
        </p:nvSpPr>
        <p:spPr bwMode="auto">
          <a:xfrm>
            <a:off x="6578394" y="4034011"/>
            <a:ext cx="228600" cy="228600"/>
          </a:xfrm>
          <a:prstGeom prst="ellipse">
            <a:avLst/>
          </a:prstGeom>
          <a:solidFill>
            <a:srgbClr val="EE7D3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cxnSp>
        <p:nvCxnSpPr>
          <p:cNvPr id="30" name="Straight Connector 29"/>
          <p:cNvCxnSpPr/>
          <p:nvPr/>
        </p:nvCxnSpPr>
        <p:spPr bwMode="auto">
          <a:xfrm>
            <a:off x="6387894" y="5530528"/>
            <a:ext cx="609600" cy="0"/>
          </a:xfrm>
          <a:prstGeom prst="line">
            <a:avLst/>
          </a:prstGeom>
          <a:solidFill>
            <a:schemeClr val="accent1"/>
          </a:solidFill>
          <a:ln w="28575" cap="flat" cmpd="sng" algn="ctr">
            <a:solidFill>
              <a:srgbClr val="F9C545"/>
            </a:solidFill>
            <a:prstDash val="solid"/>
            <a:round/>
            <a:headEnd type="none" w="med" len="med"/>
            <a:tailEnd type="none" w="med" len="med"/>
          </a:ln>
          <a:effectLst/>
        </p:spPr>
      </p:cxnSp>
      <p:sp>
        <p:nvSpPr>
          <p:cNvPr id="31" name="Oval 30"/>
          <p:cNvSpPr/>
          <p:nvPr/>
        </p:nvSpPr>
        <p:spPr bwMode="auto">
          <a:xfrm>
            <a:off x="6578394" y="5416228"/>
            <a:ext cx="228600" cy="228600"/>
          </a:xfrm>
          <a:prstGeom prst="ellipse">
            <a:avLst/>
          </a:prstGeom>
          <a:noFill/>
          <a:ln w="28575" cap="flat" cmpd="sng" algn="ctr">
            <a:solidFill>
              <a:srgbClr val="F9C54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Tree>
    <p:extLst>
      <p:ext uri="{BB962C8B-B14F-4D97-AF65-F5344CB8AC3E}">
        <p14:creationId xmlns:p14="http://schemas.microsoft.com/office/powerpoint/2010/main" val="199523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7929"/>
            <a:ext cx="8382000" cy="896471"/>
          </a:xfrm>
        </p:spPr>
        <p:txBody>
          <a:bodyPr/>
          <a:lstStyle/>
          <a:p>
            <a:pPr algn="ctr"/>
            <a:r>
              <a:rPr lang="en-US" dirty="0">
                <a:solidFill>
                  <a:srgbClr val="0083E6"/>
                </a:solidFill>
              </a:rPr>
              <a:t>Java</a:t>
            </a:r>
            <a:r>
              <a:rPr lang="en-US" dirty="0"/>
              <a:t> </a:t>
            </a:r>
            <a:r>
              <a:rPr lang="en-US" dirty="0">
                <a:solidFill>
                  <a:schemeClr val="tx1"/>
                </a:solidFill>
              </a:rPr>
              <a:t>versus</a:t>
            </a:r>
            <a:r>
              <a:rPr lang="en-US" dirty="0"/>
              <a:t> </a:t>
            </a:r>
            <a:r>
              <a:rPr lang="en-US" dirty="0">
                <a:solidFill>
                  <a:srgbClr val="7030A0"/>
                </a:solidFill>
              </a:rPr>
              <a:t>C</a:t>
            </a:r>
            <a:r>
              <a:rPr lang="en-US" dirty="0"/>
              <a:t> </a:t>
            </a:r>
            <a:r>
              <a:rPr lang="en-US" dirty="0">
                <a:solidFill>
                  <a:schemeClr val="tx1"/>
                </a:solidFill>
              </a:rPr>
              <a:t>Performance</a:t>
            </a:r>
          </a:p>
        </p:txBody>
      </p:sp>
      <p:sp>
        <p:nvSpPr>
          <p:cNvPr id="3" name="Content Placeholder 2"/>
          <p:cNvSpPr>
            <a:spLocks noGrp="1"/>
          </p:cNvSpPr>
          <p:nvPr>
            <p:ph idx="1"/>
          </p:nvPr>
        </p:nvSpPr>
        <p:spPr>
          <a:xfrm>
            <a:off x="271915" y="708224"/>
            <a:ext cx="8380412" cy="1195144"/>
          </a:xfrm>
        </p:spPr>
        <p:txBody>
          <a:bodyPr/>
          <a:lstStyle/>
          <a:p>
            <a:r>
              <a:rPr lang="en-US" dirty="0"/>
              <a:t>C and Java Comparable with Java doing better on larger problem sizes</a:t>
            </a:r>
          </a:p>
          <a:p>
            <a:r>
              <a:rPr lang="en-US" dirty="0"/>
              <a:t>All data from one million point dataset with varying number of centers on 16 nodes 24 core Haswell </a:t>
            </a:r>
          </a:p>
        </p:txBody>
      </p:sp>
      <p:pic>
        <p:nvPicPr>
          <p:cNvPr id="8" name="Picture 7"/>
          <p:cNvPicPr>
            <a:picLocks noChangeAspect="1"/>
          </p:cNvPicPr>
          <p:nvPr/>
        </p:nvPicPr>
        <p:blipFill>
          <a:blip r:embed="rId2"/>
          <a:stretch>
            <a:fillRect/>
          </a:stretch>
        </p:blipFill>
        <p:spPr>
          <a:xfrm>
            <a:off x="0" y="2121042"/>
            <a:ext cx="9144000" cy="4717364"/>
          </a:xfrm>
          <a:prstGeom prst="rect">
            <a:avLst/>
          </a:prstGeom>
        </p:spPr>
      </p:pic>
    </p:spTree>
    <p:extLst>
      <p:ext uri="{BB962C8B-B14F-4D97-AF65-F5344CB8AC3E}">
        <p14:creationId xmlns:p14="http://schemas.microsoft.com/office/powerpoint/2010/main" val="7429363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600" b="1" dirty="0"/>
              <a:t>HPC-ABDS </a:t>
            </a:r>
            <a:br>
              <a:rPr lang="en-US" sz="3600" b="1"/>
            </a:br>
            <a:r>
              <a:rPr lang="en-US" sz="3600" b="1"/>
              <a:t>Introduction</a:t>
            </a:r>
            <a:br>
              <a:rPr lang="en-US" sz="3600" b="1"/>
            </a:br>
            <a:r>
              <a:rPr lang="en-US" sz="3600" b="1"/>
              <a:t>DataFlow</a:t>
            </a:r>
            <a:r>
              <a:rPr lang="en-US" sz="3600" b="1" dirty="0"/>
              <a:t> and In-place Runtime</a:t>
            </a:r>
            <a:br>
              <a:rPr lang="en-US" sz="3600" b="1" dirty="0"/>
            </a:br>
            <a:br>
              <a:rPr lang="en-US" sz="3600" dirty="0"/>
            </a:br>
            <a:endParaRPr lang="en-US" sz="3600" b="1" dirty="0"/>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24258301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 y="-32657"/>
            <a:ext cx="9144000" cy="425669"/>
          </a:xfrm>
        </p:spPr>
        <p:txBody>
          <a:bodyPr/>
          <a:lstStyle/>
          <a:p>
            <a:pPr algn="ctr"/>
            <a:r>
              <a:rPr lang="en-US" dirty="0"/>
              <a:t>HPC-ABDS Parallel Computing</a:t>
            </a:r>
          </a:p>
        </p:txBody>
      </p:sp>
      <p:sp>
        <p:nvSpPr>
          <p:cNvPr id="3" name="Content Placeholder 2"/>
          <p:cNvSpPr>
            <a:spLocks noGrp="1"/>
          </p:cNvSpPr>
          <p:nvPr>
            <p:ph idx="1"/>
          </p:nvPr>
        </p:nvSpPr>
        <p:spPr>
          <a:xfrm>
            <a:off x="0" y="304800"/>
            <a:ext cx="9183240" cy="5562600"/>
          </a:xfrm>
        </p:spPr>
        <p:txBody>
          <a:bodyPr/>
          <a:lstStyle/>
          <a:p>
            <a:r>
              <a:rPr lang="en-US" dirty="0"/>
              <a:t>Both simulations and data analytics use similar </a:t>
            </a:r>
            <a:r>
              <a:rPr lang="en-US" b="1" dirty="0"/>
              <a:t>parallel computing </a:t>
            </a:r>
            <a:r>
              <a:rPr lang="en-US" dirty="0"/>
              <a:t>ideas</a:t>
            </a:r>
          </a:p>
          <a:p>
            <a:r>
              <a:rPr lang="en-US" dirty="0"/>
              <a:t>Both do </a:t>
            </a:r>
            <a:r>
              <a:rPr lang="en-US" b="1" dirty="0"/>
              <a:t>decomposition</a:t>
            </a:r>
            <a:r>
              <a:rPr lang="en-US" dirty="0"/>
              <a:t> of both model and data</a:t>
            </a:r>
          </a:p>
          <a:p>
            <a:r>
              <a:rPr lang="en-US" dirty="0"/>
              <a:t>Both tend use </a:t>
            </a:r>
            <a:r>
              <a:rPr lang="en-US" b="1" dirty="0"/>
              <a:t>SPMD </a:t>
            </a:r>
            <a:r>
              <a:rPr lang="en-US" dirty="0"/>
              <a:t>and often use</a:t>
            </a:r>
            <a:r>
              <a:rPr lang="en-US" b="1" dirty="0"/>
              <a:t> BSP </a:t>
            </a:r>
            <a:r>
              <a:rPr lang="en-US" dirty="0"/>
              <a:t>Bulk Synchronous Processing</a:t>
            </a:r>
          </a:p>
          <a:p>
            <a:r>
              <a:rPr lang="en-US" dirty="0"/>
              <a:t>One has computing (called </a:t>
            </a:r>
            <a:r>
              <a:rPr lang="en-US" b="1" dirty="0"/>
              <a:t>maps</a:t>
            </a:r>
            <a:r>
              <a:rPr lang="en-US" dirty="0"/>
              <a:t> in big data terminology) and </a:t>
            </a:r>
            <a:r>
              <a:rPr lang="en-US" b="1" dirty="0"/>
              <a:t>communication/reduction</a:t>
            </a:r>
            <a:r>
              <a:rPr lang="en-US" dirty="0"/>
              <a:t> (more generally collective) </a:t>
            </a:r>
            <a:r>
              <a:rPr lang="en-US" b="1" dirty="0"/>
              <a:t>phases</a:t>
            </a:r>
          </a:p>
          <a:p>
            <a:r>
              <a:rPr lang="en-US" b="1" dirty="0"/>
              <a:t>Big data </a:t>
            </a:r>
            <a:r>
              <a:rPr lang="en-US" dirty="0"/>
              <a:t>thinks of problems as </a:t>
            </a:r>
            <a:r>
              <a:rPr lang="en-US" b="1" dirty="0"/>
              <a:t>multiple linked queries </a:t>
            </a:r>
            <a:r>
              <a:rPr lang="en-US" dirty="0"/>
              <a:t>even when queries are small and uses </a:t>
            </a:r>
            <a:r>
              <a:rPr lang="en-US" b="1" dirty="0"/>
              <a:t>dataflow </a:t>
            </a:r>
            <a:r>
              <a:rPr lang="en-US" dirty="0"/>
              <a:t>model</a:t>
            </a:r>
          </a:p>
          <a:p>
            <a:r>
              <a:rPr lang="en-US" b="1" dirty="0"/>
              <a:t>Simulation</a:t>
            </a:r>
            <a:r>
              <a:rPr lang="en-US" dirty="0"/>
              <a:t> uses dataflow for multiple linked applications but small steps such as iterations are done </a:t>
            </a:r>
            <a:r>
              <a:rPr lang="en-US" b="1" dirty="0"/>
              <a:t>in place</a:t>
            </a:r>
          </a:p>
          <a:p>
            <a:r>
              <a:rPr lang="en-US" b="1" dirty="0"/>
              <a:t>Reduction</a:t>
            </a:r>
            <a:r>
              <a:rPr lang="en-US" dirty="0"/>
              <a:t> in HPC (</a:t>
            </a:r>
            <a:r>
              <a:rPr lang="en-US" b="1" dirty="0" err="1"/>
              <a:t>MPIReduce</a:t>
            </a:r>
            <a:r>
              <a:rPr lang="en-US" dirty="0"/>
              <a:t>) done as optimized tree or pipelined communication between same processes that did computing</a:t>
            </a:r>
          </a:p>
          <a:p>
            <a:r>
              <a:rPr lang="en-US" b="1" dirty="0"/>
              <a:t>Reduction</a:t>
            </a:r>
            <a:r>
              <a:rPr lang="en-US" dirty="0"/>
              <a:t> in Hadoop or </a:t>
            </a:r>
            <a:r>
              <a:rPr lang="en-US" dirty="0" err="1"/>
              <a:t>Flink</a:t>
            </a:r>
            <a:r>
              <a:rPr lang="en-US" dirty="0"/>
              <a:t> done as separate map and reduce processes using dataflow</a:t>
            </a:r>
          </a:p>
          <a:p>
            <a:pPr lvl="1"/>
            <a:r>
              <a:rPr lang="en-US" dirty="0"/>
              <a:t>This leads to 2 forms (</a:t>
            </a:r>
            <a:r>
              <a:rPr lang="en-US" b="1" dirty="0"/>
              <a:t>In-Place</a:t>
            </a:r>
            <a:r>
              <a:rPr lang="en-US" dirty="0"/>
              <a:t> and </a:t>
            </a:r>
            <a:r>
              <a:rPr lang="en-US" b="1" dirty="0"/>
              <a:t>Flow</a:t>
            </a:r>
            <a:r>
              <a:rPr lang="en-US" dirty="0"/>
              <a:t>) of </a:t>
            </a:r>
            <a:r>
              <a:rPr lang="en-US" b="1" dirty="0"/>
              <a:t>Map-X</a:t>
            </a:r>
            <a:r>
              <a:rPr lang="en-US" dirty="0"/>
              <a:t> mentioned in use-case (Ogres) section</a:t>
            </a:r>
          </a:p>
          <a:p>
            <a:r>
              <a:rPr lang="en-US" dirty="0"/>
              <a:t>Interesting </a:t>
            </a:r>
            <a:r>
              <a:rPr lang="en-US" b="1" dirty="0"/>
              <a:t>Fault Tolerance </a:t>
            </a:r>
            <a:r>
              <a:rPr lang="en-US" dirty="0"/>
              <a:t>issues highlighted by Hadoop-MPI comparisons – not discussed here!</a:t>
            </a:r>
          </a:p>
        </p:txBody>
      </p:sp>
    </p:spTree>
    <p:extLst>
      <p:ext uri="{BB962C8B-B14F-4D97-AF65-F5344CB8AC3E}">
        <p14:creationId xmlns:p14="http://schemas.microsoft.com/office/powerpoint/2010/main" val="20983737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Content Placeholder 65"/>
          <p:cNvSpPr>
            <a:spLocks noGrp="1"/>
          </p:cNvSpPr>
          <p:nvPr>
            <p:ph idx="1"/>
          </p:nvPr>
        </p:nvSpPr>
        <p:spPr>
          <a:xfrm>
            <a:off x="6195216" y="564913"/>
            <a:ext cx="2971800" cy="5153962"/>
          </a:xfrm>
        </p:spPr>
        <p:txBody>
          <a:bodyPr/>
          <a:lstStyle/>
          <a:p>
            <a:r>
              <a:rPr lang="en-US" dirty="0"/>
              <a:t>Separate Map and Reduce Tasks</a:t>
            </a:r>
          </a:p>
          <a:p>
            <a:r>
              <a:rPr lang="en-US" dirty="0"/>
              <a:t>MPI only has one sets of tasks for map and reduce</a:t>
            </a:r>
          </a:p>
          <a:p>
            <a:r>
              <a:rPr lang="en-US" dirty="0"/>
              <a:t>MPI gets efficiency by using shared memory intra-node (of 24 cores)</a:t>
            </a:r>
          </a:p>
          <a:p>
            <a:r>
              <a:rPr lang="en-US" dirty="0"/>
              <a:t>MPI achieves </a:t>
            </a:r>
            <a:r>
              <a:rPr lang="en-US" dirty="0" err="1"/>
              <a:t>AllReduce</a:t>
            </a:r>
            <a:r>
              <a:rPr lang="en-US" dirty="0"/>
              <a:t> by interleaving multiple binary trees</a:t>
            </a:r>
          </a:p>
          <a:p>
            <a:r>
              <a:rPr lang="en-US" dirty="0"/>
              <a:t>Switching tasks is expensive! (see later)</a:t>
            </a:r>
          </a:p>
        </p:txBody>
      </p:sp>
      <p:sp>
        <p:nvSpPr>
          <p:cNvPr id="65" name="Title 64"/>
          <p:cNvSpPr>
            <a:spLocks noGrp="1"/>
          </p:cNvSpPr>
          <p:nvPr>
            <p:ph type="title"/>
          </p:nvPr>
        </p:nvSpPr>
        <p:spPr/>
        <p:txBody>
          <a:bodyPr/>
          <a:lstStyle/>
          <a:p>
            <a:r>
              <a:rPr lang="en-US" sz="2400" dirty="0"/>
              <a:t>General Reduction in Hadoop, Spark, </a:t>
            </a:r>
            <a:r>
              <a:rPr lang="en-US" sz="2400" dirty="0" err="1"/>
              <a:t>Flink</a:t>
            </a:r>
            <a:br>
              <a:rPr lang="en-US" sz="2400" dirty="0"/>
            </a:br>
            <a:endParaRPr lang="en-US" sz="2400" dirty="0"/>
          </a:p>
        </p:txBody>
      </p:sp>
      <p:sp>
        <p:nvSpPr>
          <p:cNvPr id="51" name="TextBox 50"/>
          <p:cNvSpPr txBox="1"/>
          <p:nvPr/>
        </p:nvSpPr>
        <p:spPr>
          <a:xfrm>
            <a:off x="1504758" y="544860"/>
            <a:ext cx="2175459" cy="461665"/>
          </a:xfrm>
          <a:prstGeom prst="rect">
            <a:avLst/>
          </a:prstGeom>
          <a:noFill/>
        </p:spPr>
        <p:txBody>
          <a:bodyPr wrap="square" rtlCol="0">
            <a:spAutoFit/>
          </a:bodyPr>
          <a:lstStyle/>
          <a:p>
            <a:pPr eaLnBrk="1" fontAlgn="auto" hangingPunct="1">
              <a:spcBef>
                <a:spcPts val="0"/>
              </a:spcBef>
              <a:spcAft>
                <a:spcPts val="0"/>
              </a:spcAft>
            </a:pPr>
            <a:r>
              <a:rPr lang="en-US" b="1" i="0" dirty="0">
                <a:solidFill>
                  <a:prstClr val="black"/>
                </a:solidFill>
                <a:latin typeface="Calibri" panose="020F0502020204030204"/>
                <a:ea typeface="+mn-ea"/>
              </a:rPr>
              <a:t>Map Tasks</a:t>
            </a:r>
          </a:p>
        </p:txBody>
      </p:sp>
      <p:grpSp>
        <p:nvGrpSpPr>
          <p:cNvPr id="64" name="Group 63"/>
          <p:cNvGrpSpPr/>
          <p:nvPr/>
        </p:nvGrpSpPr>
        <p:grpSpPr>
          <a:xfrm>
            <a:off x="381000" y="1143000"/>
            <a:ext cx="5906872" cy="4336690"/>
            <a:chOff x="1713128" y="1091745"/>
            <a:chExt cx="5906872" cy="4336690"/>
          </a:xfrm>
        </p:grpSpPr>
        <p:sp>
          <p:nvSpPr>
            <p:cNvPr id="42" name="Oval 41"/>
            <p:cNvSpPr/>
            <p:nvPr/>
          </p:nvSpPr>
          <p:spPr>
            <a:xfrm>
              <a:off x="1713128" y="1091745"/>
              <a:ext cx="736846" cy="736846"/>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3" name="Oval 42"/>
            <p:cNvSpPr/>
            <p:nvPr/>
          </p:nvSpPr>
          <p:spPr>
            <a:xfrm>
              <a:off x="1713128" y="2593551"/>
              <a:ext cx="736846" cy="736846"/>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4" name="Oval 43"/>
            <p:cNvSpPr/>
            <p:nvPr/>
          </p:nvSpPr>
          <p:spPr>
            <a:xfrm>
              <a:off x="1713128" y="4095357"/>
              <a:ext cx="736846" cy="736846"/>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5" name="Oval 44"/>
            <p:cNvSpPr/>
            <p:nvPr/>
          </p:nvSpPr>
          <p:spPr>
            <a:xfrm>
              <a:off x="3832929" y="3181711"/>
              <a:ext cx="736846" cy="736846"/>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46" name="Straight Arrow Connector 45"/>
            <p:cNvCxnSpPr>
              <a:stCxn id="42" idx="6"/>
              <a:endCxn id="45" idx="2"/>
            </p:cNvCxnSpPr>
            <p:nvPr/>
          </p:nvCxnSpPr>
          <p:spPr>
            <a:xfrm>
              <a:off x="2449974" y="1460168"/>
              <a:ext cx="1382955" cy="2089966"/>
            </a:xfrm>
            <a:prstGeom prst="straightConnector1">
              <a:avLst/>
            </a:prstGeom>
            <a:noFill/>
            <a:ln w="19050" cap="flat" cmpd="sng" algn="ctr">
              <a:solidFill>
                <a:srgbClr val="5B9BD5"/>
              </a:solidFill>
              <a:prstDash val="solid"/>
              <a:miter lim="800000"/>
              <a:tailEnd type="triangle"/>
            </a:ln>
            <a:effectLst/>
          </p:spPr>
        </p:cxnSp>
        <p:cxnSp>
          <p:nvCxnSpPr>
            <p:cNvPr id="47" name="Straight Arrow Connector 46"/>
            <p:cNvCxnSpPr>
              <a:stCxn id="43" idx="6"/>
              <a:endCxn id="45" idx="2"/>
            </p:cNvCxnSpPr>
            <p:nvPr/>
          </p:nvCxnSpPr>
          <p:spPr>
            <a:xfrm>
              <a:off x="2449974" y="2961974"/>
              <a:ext cx="1382955" cy="588160"/>
            </a:xfrm>
            <a:prstGeom prst="straightConnector1">
              <a:avLst/>
            </a:prstGeom>
            <a:noFill/>
            <a:ln w="19050" cap="flat" cmpd="sng" algn="ctr">
              <a:solidFill>
                <a:srgbClr val="5B9BD5"/>
              </a:solidFill>
              <a:prstDash val="solid"/>
              <a:miter lim="800000"/>
              <a:tailEnd type="triangle"/>
            </a:ln>
            <a:effectLst/>
          </p:spPr>
        </p:cxnSp>
        <p:cxnSp>
          <p:nvCxnSpPr>
            <p:cNvPr id="48" name="Straight Arrow Connector 47"/>
            <p:cNvCxnSpPr>
              <a:stCxn id="44" idx="6"/>
              <a:endCxn id="45" idx="2"/>
            </p:cNvCxnSpPr>
            <p:nvPr/>
          </p:nvCxnSpPr>
          <p:spPr>
            <a:xfrm flipV="1">
              <a:off x="2449974" y="3550134"/>
              <a:ext cx="1382955" cy="913646"/>
            </a:xfrm>
            <a:prstGeom prst="straightConnector1">
              <a:avLst/>
            </a:prstGeom>
            <a:noFill/>
            <a:ln w="19050" cap="flat" cmpd="sng" algn="ctr">
              <a:solidFill>
                <a:srgbClr val="5B9BD5"/>
              </a:solidFill>
              <a:prstDash val="solid"/>
              <a:miter lim="800000"/>
              <a:tailEnd type="triangle"/>
            </a:ln>
            <a:effectLst/>
          </p:spPr>
        </p:cxnSp>
        <p:cxnSp>
          <p:nvCxnSpPr>
            <p:cNvPr id="49" name="Straight Connector 48"/>
            <p:cNvCxnSpPr>
              <a:stCxn id="44" idx="0"/>
              <a:endCxn id="43" idx="4"/>
            </p:cNvCxnSpPr>
            <p:nvPr/>
          </p:nvCxnSpPr>
          <p:spPr>
            <a:xfrm flipV="1">
              <a:off x="2081551" y="3330397"/>
              <a:ext cx="0" cy="764960"/>
            </a:xfrm>
            <a:prstGeom prst="line">
              <a:avLst/>
            </a:prstGeom>
            <a:noFill/>
            <a:ln w="6350" cap="flat" cmpd="sng" algn="ctr">
              <a:solidFill>
                <a:srgbClr val="5B9BD5"/>
              </a:solidFill>
              <a:prstDash val="dash"/>
              <a:miter lim="800000"/>
            </a:ln>
            <a:effectLst/>
          </p:spPr>
        </p:cxnSp>
        <p:cxnSp>
          <p:nvCxnSpPr>
            <p:cNvPr id="50" name="Straight Connector 49"/>
            <p:cNvCxnSpPr/>
            <p:nvPr/>
          </p:nvCxnSpPr>
          <p:spPr>
            <a:xfrm flipV="1">
              <a:off x="2081551" y="1828591"/>
              <a:ext cx="0" cy="764960"/>
            </a:xfrm>
            <a:prstGeom prst="line">
              <a:avLst/>
            </a:prstGeom>
            <a:noFill/>
            <a:ln w="6350" cap="flat" cmpd="sng" algn="ctr">
              <a:solidFill>
                <a:srgbClr val="5B9BD5"/>
              </a:solidFill>
              <a:prstDash val="dash"/>
              <a:miter lim="800000"/>
            </a:ln>
            <a:effectLst/>
          </p:spPr>
        </p:cxnSp>
        <p:sp>
          <p:nvSpPr>
            <p:cNvPr id="52" name="TextBox 51"/>
            <p:cNvSpPr txBox="1"/>
            <p:nvPr/>
          </p:nvSpPr>
          <p:spPr>
            <a:xfrm>
              <a:off x="3475350" y="1375959"/>
              <a:ext cx="2087250" cy="461665"/>
            </a:xfrm>
            <a:prstGeom prst="rect">
              <a:avLst/>
            </a:prstGeom>
            <a:noFill/>
          </p:spPr>
          <p:txBody>
            <a:bodyPr wrap="square" rtlCol="0">
              <a:spAutoFit/>
            </a:bodyPr>
            <a:lstStyle/>
            <a:p>
              <a:pPr eaLnBrk="1" fontAlgn="auto" hangingPunct="1">
                <a:spcBef>
                  <a:spcPts val="0"/>
                </a:spcBef>
                <a:spcAft>
                  <a:spcPts val="0"/>
                </a:spcAft>
              </a:pPr>
              <a:r>
                <a:rPr lang="en-US" b="1" i="0" dirty="0">
                  <a:solidFill>
                    <a:prstClr val="black"/>
                  </a:solidFill>
                  <a:latin typeface="Calibri" panose="020F0502020204030204"/>
                  <a:ea typeface="+mn-ea"/>
                </a:rPr>
                <a:t>Reduce Tasks</a:t>
              </a:r>
            </a:p>
          </p:txBody>
        </p:sp>
        <p:sp>
          <p:nvSpPr>
            <p:cNvPr id="54" name="Oval 53"/>
            <p:cNvSpPr/>
            <p:nvPr/>
          </p:nvSpPr>
          <p:spPr>
            <a:xfrm>
              <a:off x="3837623" y="2002745"/>
              <a:ext cx="736846" cy="736846"/>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55" name="Straight Arrow Connector 54"/>
            <p:cNvCxnSpPr>
              <a:stCxn id="42" idx="6"/>
              <a:endCxn id="54" idx="2"/>
            </p:cNvCxnSpPr>
            <p:nvPr/>
          </p:nvCxnSpPr>
          <p:spPr>
            <a:xfrm>
              <a:off x="2449974" y="1460168"/>
              <a:ext cx="1387649" cy="911000"/>
            </a:xfrm>
            <a:prstGeom prst="straightConnector1">
              <a:avLst/>
            </a:prstGeom>
            <a:noFill/>
            <a:ln w="19050" cap="flat" cmpd="sng" algn="ctr">
              <a:solidFill>
                <a:srgbClr val="5B9BD5"/>
              </a:solidFill>
              <a:prstDash val="solid"/>
              <a:miter lim="800000"/>
              <a:tailEnd type="triangle"/>
            </a:ln>
            <a:effectLst/>
          </p:spPr>
        </p:cxnSp>
        <p:cxnSp>
          <p:nvCxnSpPr>
            <p:cNvPr id="56" name="Straight Arrow Connector 55"/>
            <p:cNvCxnSpPr>
              <a:stCxn id="43" idx="6"/>
              <a:endCxn id="54" idx="2"/>
            </p:cNvCxnSpPr>
            <p:nvPr/>
          </p:nvCxnSpPr>
          <p:spPr>
            <a:xfrm flipV="1">
              <a:off x="2449974" y="2371168"/>
              <a:ext cx="1387649" cy="590806"/>
            </a:xfrm>
            <a:prstGeom prst="straightConnector1">
              <a:avLst/>
            </a:prstGeom>
            <a:noFill/>
            <a:ln w="19050" cap="flat" cmpd="sng" algn="ctr">
              <a:solidFill>
                <a:srgbClr val="5B9BD5"/>
              </a:solidFill>
              <a:prstDash val="solid"/>
              <a:miter lim="800000"/>
              <a:tailEnd type="triangle"/>
            </a:ln>
            <a:effectLst/>
          </p:spPr>
        </p:cxnSp>
        <p:cxnSp>
          <p:nvCxnSpPr>
            <p:cNvPr id="57" name="Straight Arrow Connector 56"/>
            <p:cNvCxnSpPr>
              <a:stCxn id="44" idx="6"/>
              <a:endCxn id="54" idx="2"/>
            </p:cNvCxnSpPr>
            <p:nvPr/>
          </p:nvCxnSpPr>
          <p:spPr>
            <a:xfrm flipV="1">
              <a:off x="2449974" y="2371168"/>
              <a:ext cx="1387649" cy="2092612"/>
            </a:xfrm>
            <a:prstGeom prst="straightConnector1">
              <a:avLst/>
            </a:prstGeom>
            <a:noFill/>
            <a:ln w="19050" cap="flat" cmpd="sng" algn="ctr">
              <a:solidFill>
                <a:srgbClr val="5B9BD5"/>
              </a:solidFill>
              <a:prstDash val="solid"/>
              <a:miter lim="800000"/>
              <a:tailEnd type="triangle"/>
            </a:ln>
            <a:effectLst/>
          </p:spPr>
        </p:cxnSp>
        <p:sp>
          <p:nvSpPr>
            <p:cNvPr id="58" name="TextBox 57"/>
            <p:cNvSpPr txBox="1"/>
            <p:nvPr/>
          </p:nvSpPr>
          <p:spPr>
            <a:xfrm>
              <a:off x="2521100" y="4412772"/>
              <a:ext cx="1418702" cy="1015663"/>
            </a:xfrm>
            <a:prstGeom prst="rect">
              <a:avLst/>
            </a:prstGeom>
            <a:noFill/>
          </p:spPr>
          <p:txBody>
            <a:bodyPr wrap="square" rtlCol="0">
              <a:spAutoFit/>
            </a:bodyPr>
            <a:lstStyle/>
            <a:p>
              <a:pPr eaLnBrk="1" fontAlgn="auto" hangingPunct="1">
                <a:spcBef>
                  <a:spcPts val="0"/>
                </a:spcBef>
                <a:spcAft>
                  <a:spcPts val="0"/>
                </a:spcAft>
              </a:pPr>
              <a:r>
                <a:rPr lang="en-US" sz="2000" i="0" dirty="0">
                  <a:solidFill>
                    <a:prstClr val="black"/>
                  </a:solidFill>
                  <a:latin typeface="Calibri" panose="020F0502020204030204"/>
                  <a:ea typeface="+mn-ea"/>
                </a:rPr>
                <a:t>Output partitioned with Key</a:t>
              </a:r>
            </a:p>
          </p:txBody>
        </p:sp>
        <p:sp>
          <p:nvSpPr>
            <p:cNvPr id="59" name="TextBox 58"/>
            <p:cNvSpPr txBox="1"/>
            <p:nvPr/>
          </p:nvSpPr>
          <p:spPr>
            <a:xfrm>
              <a:off x="4876800" y="2399866"/>
              <a:ext cx="2743200" cy="1938992"/>
            </a:xfrm>
            <a:prstGeom prst="rect">
              <a:avLst/>
            </a:prstGeom>
            <a:noFill/>
          </p:spPr>
          <p:txBody>
            <a:bodyPr wrap="square" rtlCol="0">
              <a:spAutoFit/>
            </a:bodyPr>
            <a:lstStyle/>
            <a:p>
              <a:r>
                <a:rPr lang="en-US" b="1" i="0" dirty="0">
                  <a:latin typeface="Calibri" panose="020F0502020204030204" pitchFamily="34" charset="0"/>
                </a:rPr>
                <a:t>Follow by Broadcast for </a:t>
              </a:r>
              <a:r>
                <a:rPr lang="en-US" b="1" i="0" dirty="0" err="1">
                  <a:latin typeface="Calibri" panose="020F0502020204030204" pitchFamily="34" charset="0"/>
                </a:rPr>
                <a:t>AllReduce</a:t>
              </a:r>
              <a:r>
                <a:rPr lang="en-US" b="1" i="0" dirty="0">
                  <a:latin typeface="Calibri" panose="020F0502020204030204" pitchFamily="34" charset="0"/>
                </a:rPr>
                <a:t> which is what most iterative algorithms use</a:t>
              </a:r>
            </a:p>
          </p:txBody>
        </p:sp>
      </p:grpSp>
    </p:spTree>
    <p:extLst>
      <p:ext uri="{BB962C8B-B14F-4D97-AF65-F5344CB8AC3E}">
        <p14:creationId xmlns:p14="http://schemas.microsoft.com/office/powerpoint/2010/main" val="20386132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24" y="163793"/>
            <a:ext cx="9143999" cy="753134"/>
          </a:xfrm>
        </p:spPr>
        <p:txBody>
          <a:bodyPr/>
          <a:lstStyle/>
          <a:p>
            <a:pPr algn="ctr"/>
            <a:r>
              <a:rPr lang="en-US" dirty="0"/>
              <a:t>HPC Runtime versus ABDS distributed Computing Model on Data Analytics</a:t>
            </a:r>
          </a:p>
        </p:txBody>
      </p:sp>
      <p:pic>
        <p:nvPicPr>
          <p:cNvPr id="114" name="Picture 1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2310118"/>
            <a:ext cx="5562600" cy="4522743"/>
          </a:xfrm>
          <a:prstGeom prst="rect">
            <a:avLst/>
          </a:prstGeom>
        </p:spPr>
      </p:pic>
      <p:sp>
        <p:nvSpPr>
          <p:cNvPr id="6" name="Rectangle 5"/>
          <p:cNvSpPr/>
          <p:nvPr/>
        </p:nvSpPr>
        <p:spPr>
          <a:xfrm>
            <a:off x="152400" y="1177898"/>
            <a:ext cx="5691285" cy="461665"/>
          </a:xfrm>
          <a:prstGeom prst="rect">
            <a:avLst/>
          </a:prstGeom>
        </p:spPr>
        <p:txBody>
          <a:bodyPr wrap="square">
            <a:spAutoFit/>
          </a:bodyPr>
          <a:lstStyle/>
          <a:p>
            <a:endParaRPr lang="en-US" dirty="0"/>
          </a:p>
        </p:txBody>
      </p:sp>
      <p:sp>
        <p:nvSpPr>
          <p:cNvPr id="7" name="TextBox 6"/>
          <p:cNvSpPr txBox="1"/>
          <p:nvPr/>
        </p:nvSpPr>
        <p:spPr>
          <a:xfrm>
            <a:off x="11723" y="1085513"/>
            <a:ext cx="9143999" cy="1200329"/>
          </a:xfrm>
          <a:prstGeom prst="rect">
            <a:avLst/>
          </a:prstGeom>
          <a:noFill/>
        </p:spPr>
        <p:txBody>
          <a:bodyPr wrap="square" rtlCol="0">
            <a:spAutoFit/>
          </a:bodyPr>
          <a:lstStyle/>
          <a:p>
            <a:r>
              <a:rPr lang="en-US" dirty="0"/>
              <a:t>Hadoop writes to disk and is slowest; Spark and Flink spawn many processes and do not support </a:t>
            </a:r>
            <a:r>
              <a:rPr lang="en-US" dirty="0" err="1"/>
              <a:t>allreduce</a:t>
            </a:r>
            <a:r>
              <a:rPr lang="en-US" dirty="0"/>
              <a:t> directly; MPI does in-place combined reduce/broadcast</a:t>
            </a:r>
          </a:p>
        </p:txBody>
      </p:sp>
    </p:spTree>
    <p:extLst>
      <p:ext uri="{BB962C8B-B14F-4D97-AF65-F5344CB8AC3E}">
        <p14:creationId xmlns:p14="http://schemas.microsoft.com/office/powerpoint/2010/main" val="308121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B85148-DB98-4269-ACE6-2DF49F9918C9}" type="slidenum">
              <a:rPr lang="en-US" smtClean="0">
                <a:solidFill>
                  <a:prstClr val="black"/>
                </a:solidFill>
              </a:rPr>
              <a:pPr/>
              <a:t>8</a:t>
            </a:fld>
            <a:endParaRPr lang="en-US" dirty="0">
              <a:solidFill>
                <a:prstClr val="black"/>
              </a:solidFill>
            </a:endParaRPr>
          </a:p>
        </p:txBody>
      </p:sp>
      <p:sp>
        <p:nvSpPr>
          <p:cNvPr id="3" name="Content Placeholder 2"/>
          <p:cNvSpPr>
            <a:spLocks noGrp="1"/>
          </p:cNvSpPr>
          <p:nvPr>
            <p:ph idx="1"/>
          </p:nvPr>
        </p:nvSpPr>
        <p:spPr>
          <a:xfrm>
            <a:off x="-23192" y="609600"/>
            <a:ext cx="9167191" cy="5173212"/>
          </a:xfrm>
        </p:spPr>
        <p:txBody>
          <a:bodyPr/>
          <a:lstStyle/>
          <a:p>
            <a:r>
              <a:rPr lang="en-US" dirty="0"/>
              <a:t>People ask me what is a cloud?</a:t>
            </a:r>
          </a:p>
          <a:p>
            <a:pPr lvl="1"/>
            <a:r>
              <a:rPr lang="en-US" dirty="0"/>
              <a:t>Clouds are gradually having all possible capabilities (GPU, fast networks, KNL, FPGA)</a:t>
            </a:r>
          </a:p>
          <a:p>
            <a:pPr lvl="1"/>
            <a:r>
              <a:rPr lang="en-US" dirty="0"/>
              <a:t>So all but largest supercomputing runs can be done on clouds</a:t>
            </a:r>
          </a:p>
          <a:p>
            <a:r>
              <a:rPr lang="en-US" dirty="0"/>
              <a:t>Interesting to </a:t>
            </a:r>
            <a:r>
              <a:rPr lang="en-US" b="1" dirty="0"/>
              <a:t>distinguish 3 system deployments</a:t>
            </a:r>
          </a:p>
          <a:p>
            <a:pPr lvl="1"/>
            <a:r>
              <a:rPr lang="en-US" b="1" dirty="0"/>
              <a:t>Pleasingly parallel: </a:t>
            </a:r>
            <a:r>
              <a:rPr lang="en-US" dirty="0"/>
              <a:t>Master-worker: Big Data and Simulations</a:t>
            </a:r>
          </a:p>
          <a:p>
            <a:pPr lvl="2"/>
            <a:r>
              <a:rPr lang="en-US" sz="1800" dirty="0"/>
              <a:t>Grid computing, long tail of science, was 20% in 1988- now much more</a:t>
            </a:r>
          </a:p>
          <a:p>
            <a:pPr lvl="1"/>
            <a:r>
              <a:rPr lang="en-US" b="1" dirty="0"/>
              <a:t>Intermediate size (virtual) clusters of synchronized nodes</a:t>
            </a:r>
            <a:r>
              <a:rPr lang="en-US" dirty="0"/>
              <a:t> run as pleasingly parallel parts of a large machine: Big Data and Simulations</a:t>
            </a:r>
          </a:p>
          <a:p>
            <a:pPr lvl="2"/>
            <a:r>
              <a:rPr lang="en-US" sz="1800" dirty="0"/>
              <a:t>Capacity computing, Deep Learning</a:t>
            </a:r>
          </a:p>
          <a:p>
            <a:pPr lvl="1"/>
            <a:r>
              <a:rPr lang="en-US" b="1" dirty="0"/>
              <a:t>Giant (exascale) cluster of synchronized nodes</a:t>
            </a:r>
            <a:r>
              <a:rPr lang="en-US" dirty="0"/>
              <a:t>: Only simulations</a:t>
            </a:r>
          </a:p>
          <a:p>
            <a:r>
              <a:rPr lang="en-US" b="1" dirty="0"/>
              <a:t>Parallel Computing Technology </a:t>
            </a:r>
            <a:r>
              <a:rPr lang="en-US" dirty="0"/>
              <a:t>like MPI aimed at synchronized nodes</a:t>
            </a:r>
          </a:p>
          <a:p>
            <a:r>
              <a:rPr lang="en-US" dirty="0"/>
              <a:t>“Define” MPI as </a:t>
            </a:r>
            <a:r>
              <a:rPr lang="en-US" b="1" dirty="0"/>
              <a:t>fastest, lowest latency </a:t>
            </a:r>
            <a:r>
              <a:rPr lang="en-US" dirty="0"/>
              <a:t>communication mechanism.</a:t>
            </a:r>
          </a:p>
          <a:p>
            <a:pPr lvl="1"/>
            <a:r>
              <a:rPr lang="en-US" dirty="0"/>
              <a:t>Distinct from “MPI Programming model”</a:t>
            </a:r>
          </a:p>
          <a:p>
            <a:r>
              <a:rPr lang="en-US" b="1" dirty="0"/>
              <a:t>Grid computing </a:t>
            </a:r>
            <a:r>
              <a:rPr lang="en-US" dirty="0"/>
              <a:t>technology and </a:t>
            </a:r>
            <a:r>
              <a:rPr lang="en-US" b="1" dirty="0"/>
              <a:t>MapReduce</a:t>
            </a:r>
            <a:r>
              <a:rPr lang="en-US" dirty="0"/>
              <a:t> aimed at pleasingly parallel or 		essentially unsynchronized computing</a:t>
            </a:r>
          </a:p>
          <a:p>
            <a:pPr lvl="1"/>
            <a:endParaRPr lang="en-US" dirty="0"/>
          </a:p>
          <a:p>
            <a:endParaRPr lang="en-US" dirty="0"/>
          </a:p>
        </p:txBody>
      </p:sp>
      <p:sp>
        <p:nvSpPr>
          <p:cNvPr id="4" name="Title 3"/>
          <p:cNvSpPr>
            <a:spLocks noGrp="1"/>
          </p:cNvSpPr>
          <p:nvPr>
            <p:ph type="title"/>
          </p:nvPr>
        </p:nvSpPr>
        <p:spPr>
          <a:xfrm>
            <a:off x="838200" y="0"/>
            <a:ext cx="8287966" cy="762000"/>
          </a:xfrm>
        </p:spPr>
        <p:txBody>
          <a:bodyPr/>
          <a:lstStyle/>
          <a:p>
            <a:r>
              <a:rPr lang="en-US" dirty="0"/>
              <a:t>Some Points to Make I</a:t>
            </a:r>
          </a:p>
        </p:txBody>
      </p:sp>
    </p:spTree>
    <p:extLst>
      <p:ext uri="{BB962C8B-B14F-4D97-AF65-F5344CB8AC3E}">
        <p14:creationId xmlns:p14="http://schemas.microsoft.com/office/powerpoint/2010/main" val="16928392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itle 64"/>
          <p:cNvSpPr>
            <a:spLocks noGrp="1"/>
          </p:cNvSpPr>
          <p:nvPr>
            <p:ph type="title"/>
          </p:nvPr>
        </p:nvSpPr>
        <p:spPr/>
        <p:txBody>
          <a:bodyPr/>
          <a:lstStyle/>
          <a:p>
            <a:pPr algn="ctr"/>
            <a:r>
              <a:rPr lang="en-US" sz="3200" dirty="0"/>
              <a:t>Illustration of In-Place </a:t>
            </a:r>
            <a:r>
              <a:rPr lang="en-US" sz="3200" dirty="0" err="1"/>
              <a:t>AllReduce</a:t>
            </a:r>
            <a:r>
              <a:rPr lang="en-US" sz="3200" dirty="0"/>
              <a:t> in MPI</a:t>
            </a:r>
          </a:p>
        </p:txBody>
      </p:sp>
      <p:pic>
        <p:nvPicPr>
          <p:cNvPr id="69" name="Picture 2" descr="http://cs.umw.edu/~finlayson/class/fall14/cpsc425/notes/images/all-reduc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3364"/>
            <a:ext cx="9144000" cy="5650223"/>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5552399" y="5364962"/>
            <a:ext cx="184731" cy="461665"/>
          </a:xfrm>
          <a:prstGeom prst="rect">
            <a:avLst/>
          </a:prstGeom>
          <a:noFill/>
        </p:spPr>
        <p:txBody>
          <a:bodyPr wrap="none" rtlCol="0">
            <a:spAutoFit/>
          </a:bodyPr>
          <a:lstStyle/>
          <a:p>
            <a:endParaRPr lang="en-US" b="1" i="0" dirty="0"/>
          </a:p>
        </p:txBody>
      </p:sp>
    </p:spTree>
    <p:extLst>
      <p:ext uri="{BB962C8B-B14F-4D97-AF65-F5344CB8AC3E}">
        <p14:creationId xmlns:p14="http://schemas.microsoft.com/office/powerpoint/2010/main" val="11256715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600" b="1" dirty="0"/>
              <a:t>HPC-ABDS </a:t>
            </a:r>
            <a:br>
              <a:rPr lang="en-US" sz="3600" b="1" dirty="0"/>
            </a:br>
            <a:r>
              <a:rPr lang="en-US" sz="3600" b="1" dirty="0"/>
              <a:t>Spark Flink MPI Comparison</a:t>
            </a:r>
            <a:br>
              <a:rPr lang="en-US" sz="3600" b="1" dirty="0"/>
            </a:br>
            <a:br>
              <a:rPr lang="en-US" sz="3600" dirty="0"/>
            </a:br>
            <a:endParaRPr lang="en-US" sz="3600" b="1" dirty="0"/>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18603599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Flink</a:t>
            </a:r>
            <a:r>
              <a:rPr lang="en-US" dirty="0"/>
              <a:t> MDS Dataflow Graph</a:t>
            </a:r>
          </a:p>
        </p:txBody>
      </p:sp>
      <p:pic>
        <p:nvPicPr>
          <p:cNvPr id="9"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8055" t="7789" r="50492" b="4412"/>
          <a:stretch/>
        </p:blipFill>
        <p:spPr>
          <a:xfrm>
            <a:off x="-47603" y="685800"/>
            <a:ext cx="9207026" cy="6100718"/>
          </a:xfrm>
          <a:prstGeom prst="rect">
            <a:avLst/>
          </a:prstGeom>
        </p:spPr>
      </p:pic>
    </p:spTree>
    <p:extLst>
      <p:ext uri="{BB962C8B-B14F-4D97-AF65-F5344CB8AC3E}">
        <p14:creationId xmlns:p14="http://schemas.microsoft.com/office/powerpoint/2010/main" val="28908340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1401138"/>
            <a:ext cx="3503494" cy="237945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442" y="1415792"/>
            <a:ext cx="3983641" cy="2393498"/>
          </a:xfrm>
          <a:prstGeom prst="rect">
            <a:avLst/>
          </a:prstGeom>
        </p:spPr>
      </p:pic>
      <p:sp>
        <p:nvSpPr>
          <p:cNvPr id="4" name="Rectangle 3"/>
          <p:cNvSpPr/>
          <p:nvPr/>
        </p:nvSpPr>
        <p:spPr>
          <a:xfrm>
            <a:off x="751738" y="3915028"/>
            <a:ext cx="3639047" cy="430887"/>
          </a:xfrm>
          <a:prstGeom prst="rect">
            <a:avLst/>
          </a:prstGeom>
        </p:spPr>
        <p:txBody>
          <a:bodyPr wrap="square">
            <a:spAutoFit/>
          </a:bodyPr>
          <a:lstStyle/>
          <a:p>
            <a:r>
              <a:rPr lang="en-US" sz="1100" dirty="0"/>
              <a:t>MDS execution time on 16 nodes with 20 processes in each node with varying number of points</a:t>
            </a:r>
          </a:p>
        </p:txBody>
      </p:sp>
      <p:sp>
        <p:nvSpPr>
          <p:cNvPr id="5" name="Rectangle 4"/>
          <p:cNvSpPr/>
          <p:nvPr/>
        </p:nvSpPr>
        <p:spPr>
          <a:xfrm>
            <a:off x="5410200" y="3886200"/>
            <a:ext cx="3487972" cy="430887"/>
          </a:xfrm>
          <a:prstGeom prst="rect">
            <a:avLst/>
          </a:prstGeom>
        </p:spPr>
        <p:txBody>
          <a:bodyPr wrap="square">
            <a:spAutoFit/>
          </a:bodyPr>
          <a:lstStyle/>
          <a:p>
            <a:r>
              <a:rPr lang="en-US" sz="1050" dirty="0"/>
              <a:t>MDS execution time with 32000 points on varying number of nodes. Each node runs 20 parallel tasks</a:t>
            </a:r>
          </a:p>
        </p:txBody>
      </p:sp>
      <p:sp>
        <p:nvSpPr>
          <p:cNvPr id="6" name="Title 1"/>
          <p:cNvSpPr txBox="1">
            <a:spLocks/>
          </p:cNvSpPr>
          <p:nvPr/>
        </p:nvSpPr>
        <p:spPr>
          <a:xfrm>
            <a:off x="0" y="-31282"/>
            <a:ext cx="9126166" cy="717082"/>
          </a:xfrm>
          <a:prstGeom prst="rect">
            <a:avLst/>
          </a:prstGeom>
        </p:spPr>
        <p:txBody>
          <a:bodyPr/>
          <a:lstStyle>
            <a:lvl1pPr algn="l" rtl="0" eaLnBrk="1" fontAlgn="base" hangingPunct="1">
              <a:spcBef>
                <a:spcPct val="0"/>
              </a:spcBef>
              <a:spcAft>
                <a:spcPct val="0"/>
              </a:spcAft>
              <a:defRPr sz="3400" b="1" i="0" u="none">
                <a:solidFill>
                  <a:srgbClr val="B30838"/>
                </a:solidFill>
                <a:latin typeface="+mj-lt"/>
                <a:ea typeface="+mj-ea"/>
                <a:cs typeface="ＭＳ Ｐゴシック" pitchFamily="-107" charset="-128"/>
              </a:defRPr>
            </a:lvl1pPr>
            <a:lvl2pPr algn="l" rtl="0" eaLnBrk="1" fontAlgn="base" hangingPunct="1">
              <a:spcBef>
                <a:spcPct val="0"/>
              </a:spcBef>
              <a:spcAft>
                <a:spcPct val="0"/>
              </a:spcAft>
              <a:defRPr sz="3400" b="1">
                <a:solidFill>
                  <a:srgbClr val="B30838"/>
                </a:solidFill>
                <a:latin typeface="Arial" charset="0"/>
                <a:ea typeface="ＭＳ Ｐゴシック" charset="-128"/>
                <a:cs typeface="ＭＳ Ｐゴシック" pitchFamily="-107" charset="-128"/>
              </a:defRPr>
            </a:lvl2pPr>
            <a:lvl3pPr algn="l" rtl="0" eaLnBrk="1" fontAlgn="base" hangingPunct="1">
              <a:spcBef>
                <a:spcPct val="0"/>
              </a:spcBef>
              <a:spcAft>
                <a:spcPct val="0"/>
              </a:spcAft>
              <a:defRPr sz="3400" b="1">
                <a:solidFill>
                  <a:srgbClr val="B30838"/>
                </a:solidFill>
                <a:latin typeface="Arial" charset="0"/>
                <a:ea typeface="ＭＳ Ｐゴシック" charset="-128"/>
                <a:cs typeface="ＭＳ Ｐゴシック" pitchFamily="-107" charset="-128"/>
              </a:defRPr>
            </a:lvl3pPr>
            <a:lvl4pPr algn="l" rtl="0" eaLnBrk="1" fontAlgn="base" hangingPunct="1">
              <a:spcBef>
                <a:spcPct val="0"/>
              </a:spcBef>
              <a:spcAft>
                <a:spcPct val="0"/>
              </a:spcAft>
              <a:defRPr sz="3400" b="1">
                <a:solidFill>
                  <a:srgbClr val="B30838"/>
                </a:solidFill>
                <a:latin typeface="Arial" charset="0"/>
                <a:ea typeface="ＭＳ Ｐゴシック" charset="-128"/>
                <a:cs typeface="ＭＳ Ｐゴシック" pitchFamily="-107" charset="-128"/>
              </a:defRPr>
            </a:lvl4pPr>
            <a:lvl5pPr algn="l" rtl="0" eaLnBrk="1" fontAlgn="base" hangingPunct="1">
              <a:spcBef>
                <a:spcPct val="0"/>
              </a:spcBef>
              <a:spcAft>
                <a:spcPct val="0"/>
              </a:spcAft>
              <a:defRPr sz="3400" b="1">
                <a:solidFill>
                  <a:srgbClr val="B30838"/>
                </a:solidFill>
                <a:latin typeface="Arial" charset="0"/>
                <a:ea typeface="ＭＳ Ｐゴシック" charset="-128"/>
                <a:cs typeface="ＭＳ Ｐゴシック" pitchFamily="-107" charset="-128"/>
              </a:defRPr>
            </a:lvl5pPr>
            <a:lvl6pPr marL="457200" algn="l" rtl="0" eaLnBrk="1" fontAlgn="base" hangingPunct="1">
              <a:spcBef>
                <a:spcPct val="0"/>
              </a:spcBef>
              <a:spcAft>
                <a:spcPct val="0"/>
              </a:spcAft>
              <a:defRPr sz="3400" b="1">
                <a:solidFill>
                  <a:schemeClr val="accent1"/>
                </a:solidFill>
                <a:latin typeface="Arial" charset="0"/>
                <a:ea typeface="ＭＳ Ｐゴシック" charset="-128"/>
              </a:defRPr>
            </a:lvl6pPr>
            <a:lvl7pPr marL="914400" algn="l" rtl="0" eaLnBrk="1" fontAlgn="base" hangingPunct="1">
              <a:spcBef>
                <a:spcPct val="0"/>
              </a:spcBef>
              <a:spcAft>
                <a:spcPct val="0"/>
              </a:spcAft>
              <a:defRPr sz="3400" b="1">
                <a:solidFill>
                  <a:schemeClr val="accent1"/>
                </a:solidFill>
                <a:latin typeface="Arial" charset="0"/>
                <a:ea typeface="ＭＳ Ｐゴシック" charset="-128"/>
              </a:defRPr>
            </a:lvl7pPr>
            <a:lvl8pPr marL="1371600" algn="l" rtl="0" eaLnBrk="1" fontAlgn="base" hangingPunct="1">
              <a:spcBef>
                <a:spcPct val="0"/>
              </a:spcBef>
              <a:spcAft>
                <a:spcPct val="0"/>
              </a:spcAft>
              <a:defRPr sz="3400" b="1">
                <a:solidFill>
                  <a:schemeClr val="accent1"/>
                </a:solidFill>
                <a:latin typeface="Arial" charset="0"/>
                <a:ea typeface="ＭＳ Ｐゴシック" charset="-128"/>
              </a:defRPr>
            </a:lvl8pPr>
            <a:lvl9pPr marL="1828800" algn="l" rtl="0" eaLnBrk="1" fontAlgn="base" hangingPunct="1">
              <a:spcBef>
                <a:spcPct val="0"/>
              </a:spcBef>
              <a:spcAft>
                <a:spcPct val="0"/>
              </a:spcAft>
              <a:defRPr sz="3400" b="1">
                <a:solidFill>
                  <a:schemeClr val="accent1"/>
                </a:solidFill>
                <a:latin typeface="Arial" charset="0"/>
                <a:ea typeface="ＭＳ Ｐゴシック" charset="-128"/>
              </a:defRPr>
            </a:lvl9pPr>
          </a:lstStyle>
          <a:p>
            <a:pPr algn="ctr"/>
            <a:r>
              <a:rPr lang="en-US" kern="0" dirty="0"/>
              <a:t>MDS Results with </a:t>
            </a:r>
            <a:r>
              <a:rPr lang="en-US" kern="0" dirty="0" err="1"/>
              <a:t>Flink</a:t>
            </a:r>
            <a:r>
              <a:rPr lang="en-US" kern="0" dirty="0"/>
              <a:t>, Spark and MPI</a:t>
            </a:r>
          </a:p>
        </p:txBody>
      </p:sp>
      <p:sp>
        <p:nvSpPr>
          <p:cNvPr id="9" name="TextBox 8"/>
          <p:cNvSpPr txBox="1"/>
          <p:nvPr/>
        </p:nvSpPr>
        <p:spPr>
          <a:xfrm>
            <a:off x="914400" y="4539282"/>
            <a:ext cx="7684476" cy="923330"/>
          </a:xfrm>
          <a:prstGeom prst="rect">
            <a:avLst/>
          </a:prstGeom>
          <a:noFill/>
        </p:spPr>
        <p:txBody>
          <a:bodyPr wrap="square" rtlCol="0">
            <a:spAutoFit/>
          </a:bodyPr>
          <a:lstStyle/>
          <a:p>
            <a:r>
              <a:rPr lang="en-US" sz="1800" dirty="0"/>
              <a:t>MDS performed poorly on </a:t>
            </a:r>
            <a:r>
              <a:rPr lang="en-US" sz="1800" dirty="0" err="1"/>
              <a:t>Flink</a:t>
            </a:r>
            <a:r>
              <a:rPr lang="en-US" sz="1800" dirty="0"/>
              <a:t> due to its lack of support for nested iterations. In </a:t>
            </a:r>
            <a:r>
              <a:rPr lang="en-US" sz="1800" dirty="0" err="1"/>
              <a:t>Flink</a:t>
            </a:r>
            <a:r>
              <a:rPr lang="en-US" sz="1800" dirty="0"/>
              <a:t> and Spark the algorithm doesn’t scale with the number of nodes.</a:t>
            </a:r>
          </a:p>
        </p:txBody>
      </p:sp>
    </p:spTree>
    <p:extLst>
      <p:ext uri="{BB962C8B-B14F-4D97-AF65-F5344CB8AC3E}">
        <p14:creationId xmlns:p14="http://schemas.microsoft.com/office/powerpoint/2010/main" val="35946028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K-Means Clustering in Spark, Flink, MPI</a:t>
            </a:r>
          </a:p>
        </p:txBody>
      </p:sp>
      <p:grpSp>
        <p:nvGrpSpPr>
          <p:cNvPr id="4" name="Group 3"/>
          <p:cNvGrpSpPr/>
          <p:nvPr/>
        </p:nvGrpSpPr>
        <p:grpSpPr>
          <a:xfrm>
            <a:off x="2057400" y="864322"/>
            <a:ext cx="4572000" cy="1380352"/>
            <a:chOff x="16322" y="660476"/>
            <a:chExt cx="9053250" cy="2676374"/>
          </a:xfrm>
        </p:grpSpPr>
        <p:grpSp>
          <p:nvGrpSpPr>
            <p:cNvPr id="12" name="Canvas 4"/>
            <p:cNvGrpSpPr/>
            <p:nvPr/>
          </p:nvGrpSpPr>
          <p:grpSpPr>
            <a:xfrm>
              <a:off x="16322" y="660476"/>
              <a:ext cx="9053250" cy="2676374"/>
              <a:chOff x="0" y="0"/>
              <a:chExt cx="4777740" cy="1752600"/>
            </a:xfrm>
          </p:grpSpPr>
          <p:sp>
            <p:nvSpPr>
              <p:cNvPr id="13" name="Rectangle 12"/>
              <p:cNvSpPr/>
              <p:nvPr/>
            </p:nvSpPr>
            <p:spPr>
              <a:xfrm>
                <a:off x="0" y="0"/>
                <a:ext cx="4777740" cy="1752600"/>
              </a:xfrm>
              <a:prstGeom prst="rect">
                <a:avLst/>
              </a:prstGeom>
              <a:solidFill>
                <a:schemeClr val="bg1"/>
              </a:solidFill>
            </p:spPr>
          </p:sp>
          <p:sp>
            <p:nvSpPr>
              <p:cNvPr id="14" name="Hexagon 13"/>
              <p:cNvSpPr/>
              <p:nvPr/>
            </p:nvSpPr>
            <p:spPr>
              <a:xfrm>
                <a:off x="1169997" y="609600"/>
                <a:ext cx="1100763" cy="640080"/>
              </a:xfrm>
              <a:prstGeom prst="hexagon">
                <a:avLst/>
              </a:prstGeom>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pPr>
                <a:r>
                  <a:rPr lang="en-US" sz="788" dirty="0">
                    <a:ea typeface="Calibri" panose="020F0502020204030204" pitchFamily="34" charset="0"/>
                    <a:cs typeface="Arial Unicode MS" panose="020B0604020202020204" pitchFamily="34" charset="-128"/>
                  </a:rPr>
                  <a:t>Map (nearest centroid calculation)</a:t>
                </a:r>
                <a:endParaRPr lang="en-US" sz="1050" dirty="0">
                  <a:ea typeface="Calibri" panose="020F0502020204030204" pitchFamily="34" charset="0"/>
                  <a:cs typeface="Arial Unicode MS" panose="020B0604020202020204" pitchFamily="34" charset="-128"/>
                </a:endParaRPr>
              </a:p>
            </p:txBody>
          </p:sp>
          <p:sp>
            <p:nvSpPr>
              <p:cNvPr id="15" name="Hexagon 14"/>
              <p:cNvSpPr/>
              <p:nvPr/>
            </p:nvSpPr>
            <p:spPr>
              <a:xfrm>
                <a:off x="2781300" y="609600"/>
                <a:ext cx="914400" cy="640080"/>
              </a:xfrm>
              <a:prstGeom prst="hexagon">
                <a:avLst/>
              </a:prstGeom>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pPr>
                <a:r>
                  <a:rPr lang="en-US" sz="788" dirty="0">
                    <a:ea typeface="Calibri" panose="020F0502020204030204" pitchFamily="34" charset="0"/>
                    <a:cs typeface="Arial Unicode MS" panose="020B0604020202020204" pitchFamily="34" charset="-128"/>
                  </a:rPr>
                  <a:t>Reduce (update centroids)</a:t>
                </a:r>
                <a:endParaRPr lang="en-US" sz="1050" dirty="0">
                  <a:ea typeface="Calibri" panose="020F0502020204030204" pitchFamily="34" charset="0"/>
                  <a:cs typeface="Arial Unicode MS" panose="020B0604020202020204" pitchFamily="34" charset="-128"/>
                </a:endParaRPr>
              </a:p>
            </p:txBody>
          </p:sp>
          <p:cxnSp>
            <p:nvCxnSpPr>
              <p:cNvPr id="16" name="Straight Arrow Connector 15"/>
              <p:cNvCxnSpPr>
                <a:stCxn id="14" idx="0"/>
                <a:endCxn id="15" idx="3"/>
              </p:cNvCxnSpPr>
              <p:nvPr/>
            </p:nvCxnSpPr>
            <p:spPr>
              <a:xfrm>
                <a:off x="2270760" y="929641"/>
                <a:ext cx="51054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7" name="Curved Connector 16"/>
              <p:cNvCxnSpPr>
                <a:stCxn id="23" idx="2"/>
                <a:endCxn id="14" idx="1"/>
              </p:cNvCxnSpPr>
              <p:nvPr/>
            </p:nvCxnSpPr>
            <p:spPr>
              <a:xfrm rot="5400000">
                <a:off x="3215555" y="66427"/>
                <a:ext cx="91441" cy="2275066"/>
              </a:xfrm>
              <a:prstGeom prst="curvedConnector3">
                <a:avLst>
                  <a:gd name="adj1" fmla="val 347464"/>
                </a:avLst>
              </a:prstGeom>
              <a:ln>
                <a:tailEnd type="triangle"/>
              </a:ln>
            </p:spPr>
            <p:style>
              <a:lnRef idx="1">
                <a:schemeClr val="accent2"/>
              </a:lnRef>
              <a:fillRef idx="0">
                <a:schemeClr val="accent2"/>
              </a:fillRef>
              <a:effectRef idx="0">
                <a:schemeClr val="accent2"/>
              </a:effectRef>
              <a:fontRef idx="minor">
                <a:schemeClr val="tx1"/>
              </a:fontRef>
            </p:style>
          </p:cxnSp>
          <p:sp>
            <p:nvSpPr>
              <p:cNvPr id="18" name="Rectangle 17"/>
              <p:cNvSpPr/>
              <p:nvPr/>
            </p:nvSpPr>
            <p:spPr>
              <a:xfrm>
                <a:off x="436153" y="0"/>
                <a:ext cx="668747" cy="45720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pPr>
                <a:r>
                  <a:rPr lang="en-US" sz="788">
                    <a:ea typeface="Calibri" panose="020F0502020204030204" pitchFamily="34" charset="0"/>
                    <a:cs typeface="Arial Unicode MS" panose="020B0604020202020204" pitchFamily="34" charset="-128"/>
                  </a:rPr>
                  <a:t>Data Set &lt;Points&gt;</a:t>
                </a:r>
                <a:endParaRPr lang="en-US" sz="1050">
                  <a:ea typeface="Calibri" panose="020F0502020204030204" pitchFamily="34" charset="0"/>
                  <a:cs typeface="Arial Unicode MS" panose="020B0604020202020204" pitchFamily="34" charset="-128"/>
                </a:endParaRPr>
              </a:p>
            </p:txBody>
          </p:sp>
          <p:cxnSp>
            <p:nvCxnSpPr>
              <p:cNvPr id="19" name="Straight Arrow Connector 18"/>
              <p:cNvCxnSpPr>
                <a:stCxn id="18" idx="3"/>
                <a:endCxn id="14" idx="4"/>
              </p:cNvCxnSpPr>
              <p:nvPr/>
            </p:nvCxnSpPr>
            <p:spPr>
              <a:xfrm>
                <a:off x="1104900" y="228601"/>
                <a:ext cx="212116" cy="381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Rectangle 19"/>
              <p:cNvSpPr/>
              <p:nvPr/>
            </p:nvSpPr>
            <p:spPr>
              <a:xfrm>
                <a:off x="0" y="701040"/>
                <a:ext cx="845821" cy="45720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pPr>
                <a:r>
                  <a:rPr lang="en-US" sz="788">
                    <a:ea typeface="Calibri" panose="020F0502020204030204" pitchFamily="34" charset="0"/>
                    <a:cs typeface="Arial Unicode MS" panose="020B0604020202020204" pitchFamily="34" charset="-128"/>
                  </a:rPr>
                  <a:t>Data Set &lt;Initial Centroids&gt;</a:t>
                </a:r>
                <a:endParaRPr lang="en-US" sz="1050">
                  <a:ea typeface="Calibri" panose="020F0502020204030204" pitchFamily="34" charset="0"/>
                  <a:cs typeface="Arial Unicode MS" panose="020B0604020202020204" pitchFamily="34" charset="-128"/>
                </a:endParaRPr>
              </a:p>
            </p:txBody>
          </p:sp>
          <p:cxnSp>
            <p:nvCxnSpPr>
              <p:cNvPr id="21" name="Straight Arrow Connector 20"/>
              <p:cNvCxnSpPr>
                <a:stCxn id="20" idx="3"/>
                <a:endCxn id="14" idx="3"/>
              </p:cNvCxnSpPr>
              <p:nvPr/>
            </p:nvCxnSpPr>
            <p:spPr>
              <a:xfrm>
                <a:off x="845821" y="929640"/>
                <a:ext cx="324176"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Rectangle 21"/>
              <p:cNvSpPr/>
              <p:nvPr/>
            </p:nvSpPr>
            <p:spPr>
              <a:xfrm>
                <a:off x="3604260" y="891540"/>
                <a:ext cx="144780" cy="99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a:p>
            </p:txBody>
          </p:sp>
          <p:sp>
            <p:nvSpPr>
              <p:cNvPr id="23" name="Rectangle 22"/>
              <p:cNvSpPr/>
              <p:nvPr/>
            </p:nvSpPr>
            <p:spPr>
              <a:xfrm>
                <a:off x="4019877" y="701040"/>
                <a:ext cx="757863" cy="45720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pPr>
                <a:r>
                  <a:rPr lang="en-US" sz="788" dirty="0">
                    <a:ea typeface="Calibri" panose="020F0502020204030204" pitchFamily="34" charset="0"/>
                    <a:cs typeface="Arial Unicode MS" panose="020B0604020202020204" pitchFamily="34" charset="-128"/>
                  </a:rPr>
                  <a:t>Data Set &lt;Updated Centroids&gt;</a:t>
                </a:r>
                <a:endParaRPr lang="en-US" sz="1050" dirty="0">
                  <a:ea typeface="Calibri" panose="020F0502020204030204" pitchFamily="34" charset="0"/>
                  <a:cs typeface="Arial Unicode MS" panose="020B0604020202020204" pitchFamily="34" charset="-128"/>
                </a:endParaRPr>
              </a:p>
            </p:txBody>
          </p:sp>
          <p:cxnSp>
            <p:nvCxnSpPr>
              <p:cNvPr id="24" name="Straight Arrow Connector 23"/>
              <p:cNvCxnSpPr>
                <a:stCxn id="15" idx="0"/>
                <a:endCxn id="23" idx="1"/>
              </p:cNvCxnSpPr>
              <p:nvPr/>
            </p:nvCxnSpPr>
            <p:spPr>
              <a:xfrm>
                <a:off x="3695699" y="929640"/>
                <a:ext cx="324178"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5" name="Text Box 105"/>
              <p:cNvSpPr txBox="1"/>
              <p:nvPr/>
            </p:nvSpPr>
            <p:spPr>
              <a:xfrm>
                <a:off x="2947670" y="1470656"/>
                <a:ext cx="572770" cy="23622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0" tIns="0" rIns="0" bIns="0" numCol="1" spcCol="0" rtlCol="0" fromWordArt="0" anchor="ctr" anchorCtr="0" forceAA="0" compatLnSpc="1">
                <a:prstTxWarp prst="textNoShape">
                  <a:avLst/>
                </a:prstTxWarp>
                <a:noAutofit/>
              </a:bodyPr>
              <a:lstStyle/>
              <a:p>
                <a:pPr>
                  <a:lnSpc>
                    <a:spcPct val="107000"/>
                  </a:lnSpc>
                  <a:spcAft>
                    <a:spcPts val="600"/>
                  </a:spcAft>
                </a:pPr>
                <a:r>
                  <a:rPr lang="en-US" sz="1050">
                    <a:ea typeface="Calibri" panose="020F0502020204030204" pitchFamily="34" charset="0"/>
                    <a:cs typeface="Arial Unicode MS" panose="020B0604020202020204" pitchFamily="34" charset="-128"/>
                  </a:rPr>
                  <a:t>Broadcast</a:t>
                </a:r>
              </a:p>
            </p:txBody>
          </p:sp>
        </p:grpSp>
        <p:sp>
          <p:nvSpPr>
            <p:cNvPr id="3" name="TextBox 2"/>
            <p:cNvSpPr txBox="1"/>
            <p:nvPr/>
          </p:nvSpPr>
          <p:spPr>
            <a:xfrm>
              <a:off x="4040562" y="899244"/>
              <a:ext cx="3475264" cy="634544"/>
            </a:xfrm>
            <a:prstGeom prst="rect">
              <a:avLst/>
            </a:prstGeom>
            <a:noFill/>
          </p:spPr>
          <p:txBody>
            <a:bodyPr wrap="none" rtlCol="0">
              <a:spAutoFit/>
            </a:bodyPr>
            <a:lstStyle/>
            <a:p>
              <a:r>
                <a:rPr lang="en-US" sz="1200" dirty="0"/>
                <a:t>Dataflow for K-means</a:t>
              </a:r>
            </a:p>
          </p:txBody>
        </p:sp>
      </p:grpSp>
      <p:pic>
        <p:nvPicPr>
          <p:cNvPr id="2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335" y="2423196"/>
            <a:ext cx="4077294" cy="2677746"/>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4217" y="2438400"/>
            <a:ext cx="3851081" cy="2711803"/>
          </a:xfrm>
          <a:prstGeom prst="rect">
            <a:avLst/>
          </a:prstGeom>
        </p:spPr>
      </p:pic>
      <p:sp>
        <p:nvSpPr>
          <p:cNvPr id="28" name="Rectangle 27"/>
          <p:cNvSpPr/>
          <p:nvPr/>
        </p:nvSpPr>
        <p:spPr>
          <a:xfrm>
            <a:off x="412923" y="5271576"/>
            <a:ext cx="4075706" cy="553998"/>
          </a:xfrm>
          <a:prstGeom prst="rect">
            <a:avLst/>
          </a:prstGeom>
        </p:spPr>
        <p:txBody>
          <a:bodyPr wrap="square">
            <a:spAutoFit/>
          </a:bodyPr>
          <a:lstStyle/>
          <a:p>
            <a:r>
              <a:rPr lang="en-US" sz="1000" dirty="0"/>
              <a:t>K-Means execution time on 16 nodes with 20 parallel tasks in each node with 10 million points and varying number of centroids. Each point has 100 attributes.</a:t>
            </a:r>
          </a:p>
        </p:txBody>
      </p:sp>
      <p:sp>
        <p:nvSpPr>
          <p:cNvPr id="29" name="Rectangle 28"/>
          <p:cNvSpPr/>
          <p:nvPr/>
        </p:nvSpPr>
        <p:spPr>
          <a:xfrm>
            <a:off x="4735766" y="5250183"/>
            <a:ext cx="4402372" cy="577081"/>
          </a:xfrm>
          <a:prstGeom prst="rect">
            <a:avLst/>
          </a:prstGeom>
        </p:spPr>
        <p:txBody>
          <a:bodyPr wrap="square">
            <a:spAutoFit/>
          </a:bodyPr>
          <a:lstStyle/>
          <a:p>
            <a:r>
              <a:rPr lang="en-US" sz="1050" dirty="0"/>
              <a:t>K-Means execution time on varying number of nodes with 20 processes in each node with 10 million points and 16000 centroids. Each point has 100 attributes.</a:t>
            </a:r>
          </a:p>
        </p:txBody>
      </p:sp>
    </p:spTree>
    <p:extLst>
      <p:ext uri="{BB962C8B-B14F-4D97-AF65-F5344CB8AC3E}">
        <p14:creationId xmlns:p14="http://schemas.microsoft.com/office/powerpoint/2010/main" val="6788388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K-Means Clustering in Spark, Flink, MPI</a:t>
            </a:r>
          </a:p>
        </p:txBody>
      </p:sp>
      <p:pic>
        <p:nvPicPr>
          <p:cNvPr id="30"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982" y="1025069"/>
            <a:ext cx="4050282" cy="2702927"/>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021968"/>
            <a:ext cx="3785170" cy="2706028"/>
          </a:xfrm>
          <a:prstGeom prst="rect">
            <a:avLst/>
          </a:prstGeom>
        </p:spPr>
      </p:pic>
      <p:sp>
        <p:nvSpPr>
          <p:cNvPr id="32" name="Rectangle 31"/>
          <p:cNvSpPr/>
          <p:nvPr/>
        </p:nvSpPr>
        <p:spPr>
          <a:xfrm>
            <a:off x="636880" y="3810000"/>
            <a:ext cx="3901384" cy="600164"/>
          </a:xfrm>
          <a:prstGeom prst="rect">
            <a:avLst/>
          </a:prstGeom>
        </p:spPr>
        <p:txBody>
          <a:bodyPr wrap="square">
            <a:spAutoFit/>
          </a:bodyPr>
          <a:lstStyle/>
          <a:p>
            <a:r>
              <a:rPr lang="en-US" sz="1100" dirty="0"/>
              <a:t>K-Means execution time on 8 nodes with 20 processes in each node with 1 million points and varying number of centroids. Each point has 2 attributes.</a:t>
            </a:r>
          </a:p>
        </p:txBody>
      </p:sp>
      <p:sp>
        <p:nvSpPr>
          <p:cNvPr id="33" name="Rectangle 32"/>
          <p:cNvSpPr/>
          <p:nvPr/>
        </p:nvSpPr>
        <p:spPr>
          <a:xfrm>
            <a:off x="4954547" y="3775623"/>
            <a:ext cx="3810000" cy="577081"/>
          </a:xfrm>
          <a:prstGeom prst="rect">
            <a:avLst/>
          </a:prstGeom>
        </p:spPr>
        <p:txBody>
          <a:bodyPr wrap="square">
            <a:spAutoFit/>
          </a:bodyPr>
          <a:lstStyle/>
          <a:p>
            <a:r>
              <a:rPr lang="en-US" sz="1050" dirty="0"/>
              <a:t>K-Means execution time on varying number of nodes with 20 processes in each node with 1 million points and 64000 centroids. Each point has 2 attributes.</a:t>
            </a:r>
          </a:p>
        </p:txBody>
      </p:sp>
      <p:sp>
        <p:nvSpPr>
          <p:cNvPr id="34" name="TextBox 33"/>
          <p:cNvSpPr txBox="1"/>
          <p:nvPr/>
        </p:nvSpPr>
        <p:spPr>
          <a:xfrm>
            <a:off x="838200" y="4492168"/>
            <a:ext cx="7684476" cy="1477328"/>
          </a:xfrm>
          <a:prstGeom prst="rect">
            <a:avLst/>
          </a:prstGeom>
          <a:noFill/>
        </p:spPr>
        <p:txBody>
          <a:bodyPr wrap="square" rtlCol="0">
            <a:spAutoFit/>
          </a:bodyPr>
          <a:lstStyle/>
          <a:p>
            <a:r>
              <a:rPr lang="en-US" sz="1800" dirty="0"/>
              <a:t>K-Means performed well on all three platforms when the computation time is high and communication time is low as illustrated in 10 million points and 10 iterations case. After lowering the computation and increasing the communication by setting the points to1 million and iterations to 100, the performance gap between MPI and the other two platforms increased.</a:t>
            </a:r>
          </a:p>
        </p:txBody>
      </p:sp>
    </p:spTree>
    <p:extLst>
      <p:ext uri="{BB962C8B-B14F-4D97-AF65-F5344CB8AC3E}">
        <p14:creationId xmlns:p14="http://schemas.microsoft.com/office/powerpoint/2010/main" val="13427902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Sorting 1Tb of records</a:t>
            </a:r>
          </a:p>
        </p:txBody>
      </p:sp>
      <p:sp>
        <p:nvSpPr>
          <p:cNvPr id="34" name="TextBox 33"/>
          <p:cNvSpPr txBox="1"/>
          <p:nvPr/>
        </p:nvSpPr>
        <p:spPr>
          <a:xfrm>
            <a:off x="378259" y="4167251"/>
            <a:ext cx="4184824" cy="923330"/>
          </a:xfrm>
          <a:prstGeom prst="rect">
            <a:avLst/>
          </a:prstGeom>
          <a:noFill/>
        </p:spPr>
        <p:txBody>
          <a:bodyPr wrap="square" rtlCol="0">
            <a:spAutoFit/>
          </a:bodyPr>
          <a:lstStyle/>
          <a:p>
            <a:r>
              <a:rPr lang="en-US" sz="1800" dirty="0"/>
              <a:t>All three platforms worked relatively well because of the bulk nature of the data transfer. </a:t>
            </a:r>
          </a:p>
        </p:txBody>
      </p:sp>
      <p:pic>
        <p:nvPicPr>
          <p:cNvPr id="8"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079825"/>
            <a:ext cx="3521177" cy="284700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5089" y="1109133"/>
            <a:ext cx="2057400" cy="882821"/>
          </a:xfrm>
          <a:prstGeom prst="rect">
            <a:avLst/>
          </a:prstGeom>
        </p:spPr>
      </p:pic>
      <p:sp>
        <p:nvSpPr>
          <p:cNvPr id="10" name="TextBox 9"/>
          <p:cNvSpPr txBox="1"/>
          <p:nvPr/>
        </p:nvSpPr>
        <p:spPr>
          <a:xfrm>
            <a:off x="5370011" y="2078602"/>
            <a:ext cx="3007555" cy="276999"/>
          </a:xfrm>
          <a:prstGeom prst="rect">
            <a:avLst/>
          </a:prstGeom>
          <a:noFill/>
        </p:spPr>
        <p:txBody>
          <a:bodyPr wrap="none" rtlCol="0">
            <a:spAutoFit/>
          </a:bodyPr>
          <a:lstStyle/>
          <a:p>
            <a:r>
              <a:rPr lang="en-US" sz="1200" dirty="0"/>
              <a:t>MPI Shuffling using a ring communication</a:t>
            </a:r>
          </a:p>
        </p:txBody>
      </p:sp>
      <p:sp>
        <p:nvSpPr>
          <p:cNvPr id="11" name="TextBox 10"/>
          <p:cNvSpPr txBox="1"/>
          <p:nvPr/>
        </p:nvSpPr>
        <p:spPr>
          <a:xfrm>
            <a:off x="1752600" y="3772713"/>
            <a:ext cx="1774451" cy="276999"/>
          </a:xfrm>
          <a:prstGeom prst="rect">
            <a:avLst/>
          </a:prstGeom>
          <a:noFill/>
        </p:spPr>
        <p:txBody>
          <a:bodyPr wrap="square" rtlCol="0">
            <a:spAutoFit/>
          </a:bodyPr>
          <a:lstStyle/>
          <a:p>
            <a:r>
              <a:rPr lang="en-US" sz="1200" dirty="0" err="1"/>
              <a:t>Terasort</a:t>
            </a:r>
            <a:r>
              <a:rPr lang="en-US" sz="1200" dirty="0"/>
              <a:t> flow</a:t>
            </a:r>
          </a:p>
        </p:txBody>
      </p:sp>
      <p:pic>
        <p:nvPicPr>
          <p:cNvPr id="12"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5586" y="2552870"/>
            <a:ext cx="3782613" cy="2486578"/>
          </a:xfrm>
          <a:prstGeom prst="rect">
            <a:avLst/>
          </a:prstGeom>
        </p:spPr>
      </p:pic>
      <p:sp>
        <p:nvSpPr>
          <p:cNvPr id="13" name="Rectangle 12"/>
          <p:cNvSpPr/>
          <p:nvPr/>
        </p:nvSpPr>
        <p:spPr>
          <a:xfrm>
            <a:off x="4191000" y="5156987"/>
            <a:ext cx="4876800" cy="738664"/>
          </a:xfrm>
          <a:prstGeom prst="rect">
            <a:avLst/>
          </a:prstGeom>
        </p:spPr>
        <p:txBody>
          <a:bodyPr wrap="square">
            <a:spAutoFit/>
          </a:bodyPr>
          <a:lstStyle/>
          <a:p>
            <a:r>
              <a:rPr lang="en-US" sz="1050" dirty="0" err="1"/>
              <a:t>Terasort</a:t>
            </a:r>
            <a:r>
              <a:rPr lang="en-US" sz="1050" dirty="0"/>
              <a:t> execution time in 64 and 32 nodes. Only MPI shows the sorting time and communication time as other two frameworks doesn't provide a viable method to accurately measure them. Sorting time includes data save time. MPI-IB - MPI with </a:t>
            </a:r>
            <a:r>
              <a:rPr lang="en-US" sz="1050" dirty="0" err="1"/>
              <a:t>Infiniband</a:t>
            </a:r>
            <a:endParaRPr lang="en-US" sz="1050" dirty="0"/>
          </a:p>
        </p:txBody>
      </p:sp>
    </p:spTree>
    <p:extLst>
      <p:ext uri="{BB962C8B-B14F-4D97-AF65-F5344CB8AC3E}">
        <p14:creationId xmlns:p14="http://schemas.microsoft.com/office/powerpoint/2010/main" val="34483198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600" b="1" dirty="0"/>
              <a:t>HPC-ABDS </a:t>
            </a:r>
            <a:br>
              <a:rPr lang="en-US" sz="3600" b="1" dirty="0"/>
            </a:br>
            <a:r>
              <a:rPr lang="en-US" sz="3600" b="1" dirty="0"/>
              <a:t>General Summary</a:t>
            </a:r>
            <a:br>
              <a:rPr lang="en-US" sz="3600" b="1" dirty="0"/>
            </a:br>
            <a:r>
              <a:rPr lang="en-US" sz="3600" b="1" dirty="0" err="1"/>
              <a:t>DataFlow</a:t>
            </a:r>
            <a:r>
              <a:rPr lang="en-US" sz="3600" b="1" dirty="0"/>
              <a:t> and In-place Runtime</a:t>
            </a:r>
            <a:br>
              <a:rPr lang="en-US" sz="3600" b="1" dirty="0"/>
            </a:br>
            <a:br>
              <a:rPr lang="en-US" sz="3600" dirty="0"/>
            </a:br>
            <a:endParaRPr lang="en-US" sz="3600" b="1" dirty="0"/>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28820744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
            <a:ext cx="9120352" cy="5638800"/>
          </a:xfrm>
        </p:spPr>
        <p:txBody>
          <a:bodyPr/>
          <a:lstStyle/>
          <a:p>
            <a:r>
              <a:rPr lang="en-US" sz="2200" b="1" dirty="0"/>
              <a:t>MPI</a:t>
            </a:r>
            <a:r>
              <a:rPr lang="en-US" sz="2200" dirty="0"/>
              <a:t> designed for fine grain case and typical of parallel computing used in large scale simulations</a:t>
            </a:r>
          </a:p>
          <a:p>
            <a:pPr lvl="1"/>
            <a:r>
              <a:rPr lang="en-US" sz="2200" b="1" dirty="0"/>
              <a:t>Only change in model parameters </a:t>
            </a:r>
            <a:r>
              <a:rPr lang="en-US" sz="2200" dirty="0"/>
              <a:t>are transmitted</a:t>
            </a:r>
          </a:p>
          <a:p>
            <a:pPr lvl="1"/>
            <a:r>
              <a:rPr lang="en-US" sz="2200" b="1" dirty="0"/>
              <a:t>In-place </a:t>
            </a:r>
            <a:r>
              <a:rPr lang="en-US" sz="2200" dirty="0"/>
              <a:t>implementation</a:t>
            </a:r>
          </a:p>
          <a:p>
            <a:pPr lvl="1"/>
            <a:r>
              <a:rPr lang="en-US" sz="2200" dirty="0"/>
              <a:t>Synchronization important as parallel computing</a:t>
            </a:r>
          </a:p>
          <a:p>
            <a:r>
              <a:rPr lang="en-US" sz="2200" b="1" dirty="0"/>
              <a:t>Dataflow</a:t>
            </a:r>
            <a:r>
              <a:rPr lang="en-US" sz="2200" dirty="0"/>
              <a:t> typical of distributed or Grid computing workflow paradigms</a:t>
            </a:r>
          </a:p>
          <a:p>
            <a:pPr lvl="1"/>
            <a:r>
              <a:rPr lang="en-US" sz="2200" dirty="0"/>
              <a:t>Data sometimes and model parameters certainly transmitted </a:t>
            </a:r>
          </a:p>
          <a:p>
            <a:pPr lvl="1"/>
            <a:r>
              <a:rPr lang="en-US" sz="2200" dirty="0"/>
              <a:t>If used in workflow, large amount of computing (&gt;&gt; communication) and no performance constraints from synchronization</a:t>
            </a:r>
          </a:p>
          <a:p>
            <a:pPr lvl="1"/>
            <a:r>
              <a:rPr lang="en-US" sz="2200" dirty="0"/>
              <a:t>Caching in iterative MapReduce avoids data communication and in fact systems like </a:t>
            </a:r>
            <a:r>
              <a:rPr lang="en-US" sz="2200" dirty="0" err="1"/>
              <a:t>TensorFlow</a:t>
            </a:r>
            <a:r>
              <a:rPr lang="en-US" sz="2200" dirty="0"/>
              <a:t>, Spark or Flink are called dataflow but usually implement </a:t>
            </a:r>
            <a:r>
              <a:rPr lang="en-US" sz="2200" b="1" dirty="0"/>
              <a:t>“model-parameter” flow</a:t>
            </a:r>
          </a:p>
          <a:p>
            <a:r>
              <a:rPr lang="en-US" sz="2200" b="1" dirty="0"/>
              <a:t>HPC-ABDS Plan: </a:t>
            </a:r>
            <a:r>
              <a:rPr lang="en-US" sz="2200" dirty="0"/>
              <a:t>Add in-place implementations to ABDS when best performance keeping ABDS Interface as in next slide</a:t>
            </a:r>
          </a:p>
          <a:p>
            <a:endParaRPr lang="en-US" sz="2200" b="1" dirty="0"/>
          </a:p>
        </p:txBody>
      </p:sp>
      <p:sp>
        <p:nvSpPr>
          <p:cNvPr id="6" name="Title 1"/>
          <p:cNvSpPr>
            <a:spLocks noGrp="1"/>
          </p:cNvSpPr>
          <p:nvPr>
            <p:ph type="title"/>
          </p:nvPr>
        </p:nvSpPr>
        <p:spPr>
          <a:xfrm>
            <a:off x="285367" y="12551"/>
            <a:ext cx="8382000" cy="673249"/>
          </a:xfrm>
        </p:spPr>
        <p:txBody>
          <a:bodyPr/>
          <a:lstStyle/>
          <a:p>
            <a:pPr algn="ctr"/>
            <a:r>
              <a:rPr lang="en-US" dirty="0"/>
              <a:t>HPC-ABDS Parallel Computing </a:t>
            </a:r>
          </a:p>
        </p:txBody>
      </p:sp>
    </p:spTree>
    <p:extLst>
      <p:ext uri="{BB962C8B-B14F-4D97-AF65-F5344CB8AC3E}">
        <p14:creationId xmlns:p14="http://schemas.microsoft.com/office/powerpoint/2010/main" val="28021701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40" y="738638"/>
            <a:ext cx="9067800" cy="1279904"/>
          </a:xfrm>
        </p:spPr>
        <p:txBody>
          <a:bodyPr/>
          <a:lstStyle/>
          <a:p>
            <a:r>
              <a:rPr lang="en-US" sz="2400" dirty="0"/>
              <a:t>Programs are broken up into parts</a:t>
            </a:r>
          </a:p>
          <a:p>
            <a:pPr lvl="1"/>
            <a:r>
              <a:rPr lang="en-US" sz="2400" dirty="0"/>
              <a:t>Functionally (coarse grain)</a:t>
            </a:r>
          </a:p>
          <a:p>
            <a:pPr lvl="1"/>
            <a:r>
              <a:rPr lang="en-US" sz="2400" dirty="0"/>
              <a:t>Data/model parameter decomposition (fine grain)</a:t>
            </a:r>
          </a:p>
        </p:txBody>
      </p:sp>
      <p:sp>
        <p:nvSpPr>
          <p:cNvPr id="2" name="Title 1"/>
          <p:cNvSpPr>
            <a:spLocks noGrp="1"/>
          </p:cNvSpPr>
          <p:nvPr>
            <p:ph type="title"/>
          </p:nvPr>
        </p:nvSpPr>
        <p:spPr/>
        <p:txBody>
          <a:bodyPr/>
          <a:lstStyle/>
          <a:p>
            <a:pPr algn="ctr"/>
            <a:r>
              <a:rPr lang="en-US" dirty="0"/>
              <a:t>Programming Model I</a:t>
            </a:r>
          </a:p>
        </p:txBody>
      </p:sp>
      <p:grpSp>
        <p:nvGrpSpPr>
          <p:cNvPr id="142" name="Group 141"/>
          <p:cNvGrpSpPr/>
          <p:nvPr/>
        </p:nvGrpSpPr>
        <p:grpSpPr>
          <a:xfrm>
            <a:off x="3372280" y="2126923"/>
            <a:ext cx="3044301" cy="3978803"/>
            <a:chOff x="825930" y="1594443"/>
            <a:chExt cx="3044301" cy="3978803"/>
          </a:xfrm>
        </p:grpSpPr>
        <p:grpSp>
          <p:nvGrpSpPr>
            <p:cNvPr id="15" name="Group 14"/>
            <p:cNvGrpSpPr/>
            <p:nvPr/>
          </p:nvGrpSpPr>
          <p:grpSpPr>
            <a:xfrm>
              <a:off x="825930" y="1594443"/>
              <a:ext cx="228600" cy="2895600"/>
              <a:chOff x="3733800" y="2133600"/>
              <a:chExt cx="228600" cy="2895600"/>
            </a:xfrm>
          </p:grpSpPr>
          <p:sp>
            <p:nvSpPr>
              <p:cNvPr id="16" name="Rectangle 15"/>
              <p:cNvSpPr/>
              <p:nvPr/>
            </p:nvSpPr>
            <p:spPr bwMode="auto">
              <a:xfrm>
                <a:off x="3733800" y="2133600"/>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17" name="Rectangle 16"/>
              <p:cNvSpPr/>
              <p:nvPr/>
            </p:nvSpPr>
            <p:spPr bwMode="auto">
              <a:xfrm>
                <a:off x="3733800" y="2514600"/>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18" name="Rectangle 17"/>
              <p:cNvSpPr/>
              <p:nvPr/>
            </p:nvSpPr>
            <p:spPr bwMode="auto">
              <a:xfrm>
                <a:off x="3733800" y="2895600"/>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19" name="Rectangle 18"/>
              <p:cNvSpPr/>
              <p:nvPr/>
            </p:nvSpPr>
            <p:spPr bwMode="auto">
              <a:xfrm>
                <a:off x="3733800" y="3276600"/>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20" name="Rectangle 19"/>
              <p:cNvSpPr/>
              <p:nvPr/>
            </p:nvSpPr>
            <p:spPr bwMode="auto">
              <a:xfrm>
                <a:off x="3733800" y="4038600"/>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21" name="Rectangle 20"/>
              <p:cNvSpPr/>
              <p:nvPr/>
            </p:nvSpPr>
            <p:spPr bwMode="auto">
              <a:xfrm>
                <a:off x="3733800" y="3657600"/>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22" name="Rectangle 21"/>
              <p:cNvSpPr/>
              <p:nvPr/>
            </p:nvSpPr>
            <p:spPr bwMode="auto">
              <a:xfrm>
                <a:off x="3733800" y="4419600"/>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23" name="Rectangle 22"/>
              <p:cNvSpPr/>
              <p:nvPr/>
            </p:nvSpPr>
            <p:spPr bwMode="auto">
              <a:xfrm>
                <a:off x="3733800" y="4800600"/>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grpSp>
        <p:cxnSp>
          <p:nvCxnSpPr>
            <p:cNvPr id="34" name="Straight Arrow Connector 33"/>
            <p:cNvCxnSpPr/>
            <p:nvPr/>
          </p:nvCxnSpPr>
          <p:spPr bwMode="auto">
            <a:xfrm>
              <a:off x="940230" y="1675804"/>
              <a:ext cx="0" cy="2814239"/>
            </a:xfrm>
            <a:prstGeom prst="straightConnector1">
              <a:avLst/>
            </a:prstGeom>
            <a:ln w="38100" cap="flat" cmpd="sng" algn="ctr">
              <a:solidFill>
                <a:srgbClr val="FFC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grpSp>
          <p:nvGrpSpPr>
            <p:cNvPr id="71" name="Group 70"/>
            <p:cNvGrpSpPr/>
            <p:nvPr/>
          </p:nvGrpSpPr>
          <p:grpSpPr>
            <a:xfrm>
              <a:off x="3441907" y="1594443"/>
              <a:ext cx="228600" cy="2895600"/>
              <a:chOff x="3733800" y="2133600"/>
              <a:chExt cx="228600" cy="2895600"/>
            </a:xfrm>
          </p:grpSpPr>
          <p:sp>
            <p:nvSpPr>
              <p:cNvPr id="73" name="Rectangle 72"/>
              <p:cNvSpPr/>
              <p:nvPr/>
            </p:nvSpPr>
            <p:spPr bwMode="auto">
              <a:xfrm>
                <a:off x="3733800" y="2133600"/>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74" name="Rectangle 73"/>
              <p:cNvSpPr/>
              <p:nvPr/>
            </p:nvSpPr>
            <p:spPr bwMode="auto">
              <a:xfrm>
                <a:off x="3733800" y="2514600"/>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75" name="Rectangle 74"/>
              <p:cNvSpPr/>
              <p:nvPr/>
            </p:nvSpPr>
            <p:spPr bwMode="auto">
              <a:xfrm>
                <a:off x="3733800" y="2895600"/>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76" name="Rectangle 75"/>
              <p:cNvSpPr/>
              <p:nvPr/>
            </p:nvSpPr>
            <p:spPr bwMode="auto">
              <a:xfrm>
                <a:off x="3733800" y="3276600"/>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77" name="Rectangle 76"/>
              <p:cNvSpPr/>
              <p:nvPr/>
            </p:nvSpPr>
            <p:spPr bwMode="auto">
              <a:xfrm>
                <a:off x="3733800" y="4038600"/>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78" name="Rectangle 77"/>
              <p:cNvSpPr/>
              <p:nvPr/>
            </p:nvSpPr>
            <p:spPr bwMode="auto">
              <a:xfrm>
                <a:off x="3733800" y="3657600"/>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79" name="Rectangle 78"/>
              <p:cNvSpPr/>
              <p:nvPr/>
            </p:nvSpPr>
            <p:spPr bwMode="auto">
              <a:xfrm>
                <a:off x="3733800" y="4419600"/>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80" name="Rectangle 79"/>
              <p:cNvSpPr/>
              <p:nvPr/>
            </p:nvSpPr>
            <p:spPr bwMode="auto">
              <a:xfrm>
                <a:off x="3733800" y="4800600"/>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grpSp>
        <p:cxnSp>
          <p:nvCxnSpPr>
            <p:cNvPr id="72" name="Straight Arrow Connector 71"/>
            <p:cNvCxnSpPr/>
            <p:nvPr/>
          </p:nvCxnSpPr>
          <p:spPr bwMode="auto">
            <a:xfrm>
              <a:off x="3556207" y="1675804"/>
              <a:ext cx="0" cy="2814239"/>
            </a:xfrm>
            <a:prstGeom prst="straightConnector1">
              <a:avLst/>
            </a:prstGeom>
            <a:ln w="38100" cap="flat" cmpd="sng" algn="ctr">
              <a:solidFill>
                <a:srgbClr val="FFC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grpSp>
          <p:nvGrpSpPr>
            <p:cNvPr id="92" name="Group 91"/>
            <p:cNvGrpSpPr/>
            <p:nvPr/>
          </p:nvGrpSpPr>
          <p:grpSpPr>
            <a:xfrm>
              <a:off x="1255383" y="1720849"/>
              <a:ext cx="677683" cy="2642788"/>
              <a:chOff x="1109553" y="1856100"/>
              <a:chExt cx="677683" cy="2642788"/>
            </a:xfrm>
          </p:grpSpPr>
          <p:cxnSp>
            <p:nvCxnSpPr>
              <p:cNvPr id="81" name="Straight Arrow Connector 80"/>
              <p:cNvCxnSpPr/>
              <p:nvPr/>
            </p:nvCxnSpPr>
            <p:spPr bwMode="auto">
              <a:xfrm>
                <a:off x="1109553" y="1856100"/>
                <a:ext cx="677683" cy="0"/>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4" name="Straight Arrow Connector 83"/>
              <p:cNvCxnSpPr/>
              <p:nvPr/>
            </p:nvCxnSpPr>
            <p:spPr bwMode="auto">
              <a:xfrm>
                <a:off x="1109553" y="2186449"/>
                <a:ext cx="677683" cy="0"/>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5" name="Straight Arrow Connector 84"/>
              <p:cNvCxnSpPr/>
              <p:nvPr/>
            </p:nvCxnSpPr>
            <p:spPr bwMode="auto">
              <a:xfrm>
                <a:off x="1109553" y="2516798"/>
                <a:ext cx="677683" cy="0"/>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6" name="Straight Arrow Connector 85"/>
              <p:cNvCxnSpPr/>
              <p:nvPr/>
            </p:nvCxnSpPr>
            <p:spPr bwMode="auto">
              <a:xfrm>
                <a:off x="1109553" y="2847147"/>
                <a:ext cx="677683" cy="0"/>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7" name="Straight Arrow Connector 86"/>
              <p:cNvCxnSpPr/>
              <p:nvPr/>
            </p:nvCxnSpPr>
            <p:spPr bwMode="auto">
              <a:xfrm>
                <a:off x="1109553" y="3177496"/>
                <a:ext cx="677683" cy="0"/>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8" name="Straight Arrow Connector 87"/>
              <p:cNvCxnSpPr/>
              <p:nvPr/>
            </p:nvCxnSpPr>
            <p:spPr bwMode="auto">
              <a:xfrm>
                <a:off x="1109553" y="3507845"/>
                <a:ext cx="677683" cy="0"/>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9" name="Straight Arrow Connector 88"/>
              <p:cNvCxnSpPr/>
              <p:nvPr/>
            </p:nvCxnSpPr>
            <p:spPr bwMode="auto">
              <a:xfrm>
                <a:off x="1109553" y="3838194"/>
                <a:ext cx="677683" cy="0"/>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90" name="Straight Arrow Connector 89"/>
              <p:cNvCxnSpPr/>
              <p:nvPr/>
            </p:nvCxnSpPr>
            <p:spPr bwMode="auto">
              <a:xfrm>
                <a:off x="1109553" y="4168543"/>
                <a:ext cx="677683" cy="0"/>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91" name="Straight Arrow Connector 90"/>
              <p:cNvCxnSpPr/>
              <p:nvPr/>
            </p:nvCxnSpPr>
            <p:spPr bwMode="auto">
              <a:xfrm>
                <a:off x="1109553" y="4498888"/>
                <a:ext cx="677683" cy="0"/>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94" name="Group 93"/>
            <p:cNvGrpSpPr/>
            <p:nvPr/>
          </p:nvGrpSpPr>
          <p:grpSpPr>
            <a:xfrm>
              <a:off x="2133919" y="1594443"/>
              <a:ext cx="228600" cy="2895600"/>
              <a:chOff x="3733800" y="2133600"/>
              <a:chExt cx="228600" cy="2895600"/>
            </a:xfrm>
          </p:grpSpPr>
          <p:sp>
            <p:nvSpPr>
              <p:cNvPr id="96" name="Rectangle 95"/>
              <p:cNvSpPr/>
              <p:nvPr/>
            </p:nvSpPr>
            <p:spPr bwMode="auto">
              <a:xfrm>
                <a:off x="3733800" y="2133600"/>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97" name="Rectangle 96"/>
              <p:cNvSpPr/>
              <p:nvPr/>
            </p:nvSpPr>
            <p:spPr bwMode="auto">
              <a:xfrm>
                <a:off x="3733800" y="2514600"/>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98" name="Rectangle 97"/>
              <p:cNvSpPr/>
              <p:nvPr/>
            </p:nvSpPr>
            <p:spPr bwMode="auto">
              <a:xfrm>
                <a:off x="3733800" y="2895600"/>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99" name="Rectangle 98"/>
              <p:cNvSpPr/>
              <p:nvPr/>
            </p:nvSpPr>
            <p:spPr bwMode="auto">
              <a:xfrm>
                <a:off x="3733800" y="3276600"/>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100" name="Rectangle 99"/>
              <p:cNvSpPr/>
              <p:nvPr/>
            </p:nvSpPr>
            <p:spPr bwMode="auto">
              <a:xfrm>
                <a:off x="3733800" y="4038600"/>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101" name="Rectangle 100"/>
              <p:cNvSpPr/>
              <p:nvPr/>
            </p:nvSpPr>
            <p:spPr bwMode="auto">
              <a:xfrm>
                <a:off x="3733800" y="3657600"/>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102" name="Rectangle 101"/>
              <p:cNvSpPr/>
              <p:nvPr/>
            </p:nvSpPr>
            <p:spPr bwMode="auto">
              <a:xfrm>
                <a:off x="3733800" y="4419600"/>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103" name="Rectangle 102"/>
              <p:cNvSpPr/>
              <p:nvPr/>
            </p:nvSpPr>
            <p:spPr bwMode="auto">
              <a:xfrm>
                <a:off x="3733800" y="4800600"/>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grpSp>
        <p:cxnSp>
          <p:nvCxnSpPr>
            <p:cNvPr id="95" name="Straight Arrow Connector 94"/>
            <p:cNvCxnSpPr/>
            <p:nvPr/>
          </p:nvCxnSpPr>
          <p:spPr bwMode="auto">
            <a:xfrm>
              <a:off x="2248219" y="1675804"/>
              <a:ext cx="0" cy="2814239"/>
            </a:xfrm>
            <a:prstGeom prst="straightConnector1">
              <a:avLst/>
            </a:prstGeom>
            <a:ln w="38100" cap="flat" cmpd="sng" algn="ctr">
              <a:solidFill>
                <a:srgbClr val="FFC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grpSp>
          <p:nvGrpSpPr>
            <p:cNvPr id="104" name="Group 103"/>
            <p:cNvGrpSpPr/>
            <p:nvPr/>
          </p:nvGrpSpPr>
          <p:grpSpPr>
            <a:xfrm>
              <a:off x="2563372" y="1720849"/>
              <a:ext cx="677683" cy="2642788"/>
              <a:chOff x="1109553" y="1856100"/>
              <a:chExt cx="677683" cy="2642788"/>
            </a:xfrm>
          </p:grpSpPr>
          <p:cxnSp>
            <p:nvCxnSpPr>
              <p:cNvPr id="105" name="Straight Arrow Connector 104"/>
              <p:cNvCxnSpPr/>
              <p:nvPr/>
            </p:nvCxnSpPr>
            <p:spPr bwMode="auto">
              <a:xfrm>
                <a:off x="1109553" y="1856100"/>
                <a:ext cx="677683" cy="0"/>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6" name="Straight Arrow Connector 105"/>
              <p:cNvCxnSpPr/>
              <p:nvPr/>
            </p:nvCxnSpPr>
            <p:spPr bwMode="auto">
              <a:xfrm>
                <a:off x="1109553" y="2186449"/>
                <a:ext cx="677683" cy="0"/>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7" name="Straight Arrow Connector 106"/>
              <p:cNvCxnSpPr/>
              <p:nvPr/>
            </p:nvCxnSpPr>
            <p:spPr bwMode="auto">
              <a:xfrm>
                <a:off x="1109553" y="2516798"/>
                <a:ext cx="677683" cy="0"/>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8" name="Straight Arrow Connector 107"/>
              <p:cNvCxnSpPr/>
              <p:nvPr/>
            </p:nvCxnSpPr>
            <p:spPr bwMode="auto">
              <a:xfrm>
                <a:off x="1109553" y="2847147"/>
                <a:ext cx="677683" cy="0"/>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9" name="Straight Arrow Connector 108"/>
              <p:cNvCxnSpPr/>
              <p:nvPr/>
            </p:nvCxnSpPr>
            <p:spPr bwMode="auto">
              <a:xfrm>
                <a:off x="1109553" y="3177496"/>
                <a:ext cx="677683" cy="0"/>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0" name="Straight Arrow Connector 109"/>
              <p:cNvCxnSpPr/>
              <p:nvPr/>
            </p:nvCxnSpPr>
            <p:spPr bwMode="auto">
              <a:xfrm>
                <a:off x="1109553" y="3507845"/>
                <a:ext cx="677683" cy="0"/>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1" name="Straight Arrow Connector 110"/>
              <p:cNvCxnSpPr/>
              <p:nvPr/>
            </p:nvCxnSpPr>
            <p:spPr bwMode="auto">
              <a:xfrm>
                <a:off x="1109553" y="3838194"/>
                <a:ext cx="677683" cy="0"/>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2" name="Straight Arrow Connector 111"/>
              <p:cNvCxnSpPr/>
              <p:nvPr/>
            </p:nvCxnSpPr>
            <p:spPr bwMode="auto">
              <a:xfrm>
                <a:off x="1109553" y="4168543"/>
                <a:ext cx="677683" cy="0"/>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3" name="Straight Arrow Connector 112"/>
              <p:cNvCxnSpPr/>
              <p:nvPr/>
            </p:nvCxnSpPr>
            <p:spPr bwMode="auto">
              <a:xfrm>
                <a:off x="1109553" y="4498888"/>
                <a:ext cx="677683" cy="0"/>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136" name="Group 135"/>
            <p:cNvGrpSpPr/>
            <p:nvPr/>
          </p:nvGrpSpPr>
          <p:grpSpPr>
            <a:xfrm>
              <a:off x="924205" y="4658209"/>
              <a:ext cx="2648026" cy="355454"/>
              <a:chOff x="1449129" y="4353639"/>
              <a:chExt cx="2648026" cy="355454"/>
            </a:xfrm>
          </p:grpSpPr>
          <p:cxnSp>
            <p:nvCxnSpPr>
              <p:cNvPr id="127" name="Straight Arrow Connector 126"/>
              <p:cNvCxnSpPr/>
              <p:nvPr/>
            </p:nvCxnSpPr>
            <p:spPr bwMode="auto">
              <a:xfrm flipV="1">
                <a:off x="1449129" y="4707499"/>
                <a:ext cx="2648026" cy="1594"/>
              </a:xfrm>
              <a:prstGeom prst="straightConnector1">
                <a:avLst/>
              </a:prstGeom>
              <a:ln w="38100" cap="flat" cmpd="sng" algn="ctr">
                <a:solidFill>
                  <a:srgbClr val="00B050"/>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cxnSp>
            <p:nvCxnSpPr>
              <p:cNvPr id="130" name="Straight Arrow Connector 129"/>
              <p:cNvCxnSpPr/>
              <p:nvPr/>
            </p:nvCxnSpPr>
            <p:spPr bwMode="auto">
              <a:xfrm flipH="1">
                <a:off x="1478017" y="4353639"/>
                <a:ext cx="0" cy="353860"/>
              </a:xfrm>
              <a:prstGeom prst="straightConnector1">
                <a:avLst/>
              </a:prstGeom>
              <a:ln w="38100" cap="flat" cmpd="sng" algn="ctr">
                <a:solidFill>
                  <a:srgbClr val="00B050"/>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cxnSp>
            <p:nvCxnSpPr>
              <p:cNvPr id="133" name="Straight Arrow Connector 132"/>
              <p:cNvCxnSpPr/>
              <p:nvPr/>
            </p:nvCxnSpPr>
            <p:spPr bwMode="auto">
              <a:xfrm flipH="1">
                <a:off x="4065106" y="4353639"/>
                <a:ext cx="0" cy="353860"/>
              </a:xfrm>
              <a:prstGeom prst="straightConnector1">
                <a:avLst/>
              </a:prstGeom>
              <a:ln w="38100" cap="flat" cmpd="sng" algn="ctr">
                <a:solidFill>
                  <a:srgbClr val="00B05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5" name="Straight Arrow Connector 134"/>
              <p:cNvCxnSpPr/>
              <p:nvPr/>
            </p:nvCxnSpPr>
            <p:spPr bwMode="auto">
              <a:xfrm flipH="1">
                <a:off x="2771561" y="4353639"/>
                <a:ext cx="0" cy="353860"/>
              </a:xfrm>
              <a:prstGeom prst="straightConnector1">
                <a:avLst/>
              </a:prstGeom>
              <a:ln w="38100" cap="flat" cmpd="sng" algn="ctr">
                <a:solidFill>
                  <a:srgbClr val="00B050"/>
                </a:solidFill>
                <a:prstDash val="solid"/>
                <a:round/>
                <a:headEnd type="triangle" w="med" len="med"/>
                <a:tailEnd type="triangle" w="med" len="med"/>
              </a:ln>
            </p:spPr>
            <p:style>
              <a:lnRef idx="0">
                <a:scrgbClr r="0" g="0" b="0"/>
              </a:lnRef>
              <a:fillRef idx="0">
                <a:scrgbClr r="0" g="0" b="0"/>
              </a:fillRef>
              <a:effectRef idx="0">
                <a:scrgbClr r="0" g="0" b="0"/>
              </a:effectRef>
              <a:fontRef idx="minor">
                <a:schemeClr val="tx1"/>
              </a:fontRef>
            </p:style>
          </p:cxnSp>
        </p:grpSp>
        <p:sp>
          <p:nvSpPr>
            <p:cNvPr id="138" name="TextBox 137"/>
            <p:cNvSpPr txBox="1"/>
            <p:nvPr/>
          </p:nvSpPr>
          <p:spPr>
            <a:xfrm>
              <a:off x="924205" y="5111581"/>
              <a:ext cx="2946026" cy="461665"/>
            </a:xfrm>
            <a:prstGeom prst="rect">
              <a:avLst/>
            </a:prstGeom>
            <a:noFill/>
          </p:spPr>
          <p:txBody>
            <a:bodyPr wrap="square" rtlCol="0">
              <a:spAutoFit/>
            </a:bodyPr>
            <a:lstStyle/>
            <a:p>
              <a:r>
                <a:rPr lang="en-US" b="1" i="0" dirty="0">
                  <a:solidFill>
                    <a:srgbClr val="00B050"/>
                  </a:solidFill>
                </a:rPr>
                <a:t>Possible Iteration</a:t>
              </a:r>
            </a:p>
          </p:txBody>
        </p:sp>
      </p:grpSp>
      <p:grpSp>
        <p:nvGrpSpPr>
          <p:cNvPr id="145" name="Group 144"/>
          <p:cNvGrpSpPr/>
          <p:nvPr/>
        </p:nvGrpSpPr>
        <p:grpSpPr>
          <a:xfrm>
            <a:off x="1257813" y="2706625"/>
            <a:ext cx="1496832" cy="3318112"/>
            <a:chOff x="6295028" y="456071"/>
            <a:chExt cx="1496832" cy="3318112"/>
          </a:xfrm>
        </p:grpSpPr>
        <p:grpSp>
          <p:nvGrpSpPr>
            <p:cNvPr id="128" name="Group 127"/>
            <p:cNvGrpSpPr/>
            <p:nvPr/>
          </p:nvGrpSpPr>
          <p:grpSpPr>
            <a:xfrm>
              <a:off x="6295028" y="456071"/>
              <a:ext cx="1496832" cy="2579725"/>
              <a:chOff x="6275568" y="456071"/>
              <a:chExt cx="1496832" cy="2579725"/>
            </a:xfrm>
          </p:grpSpPr>
          <p:sp>
            <p:nvSpPr>
              <p:cNvPr id="40" name="Rectangle 39"/>
              <p:cNvSpPr/>
              <p:nvPr/>
            </p:nvSpPr>
            <p:spPr bwMode="auto">
              <a:xfrm>
                <a:off x="6389868" y="456071"/>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1" name="Rectangle 40"/>
              <p:cNvSpPr/>
              <p:nvPr/>
            </p:nvSpPr>
            <p:spPr bwMode="auto">
              <a:xfrm>
                <a:off x="7239734" y="775505"/>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2" name="Rectangle 41"/>
              <p:cNvSpPr/>
              <p:nvPr/>
            </p:nvSpPr>
            <p:spPr bwMode="auto">
              <a:xfrm>
                <a:off x="6275568" y="1294271"/>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3" name="Rectangle 42"/>
              <p:cNvSpPr/>
              <p:nvPr/>
            </p:nvSpPr>
            <p:spPr bwMode="auto">
              <a:xfrm>
                <a:off x="6967780" y="1752035"/>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4" name="Rectangle 43"/>
              <p:cNvSpPr/>
              <p:nvPr/>
            </p:nvSpPr>
            <p:spPr bwMode="auto">
              <a:xfrm>
                <a:off x="7543800" y="2285435"/>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5" name="Rectangle 44"/>
              <p:cNvSpPr/>
              <p:nvPr/>
            </p:nvSpPr>
            <p:spPr bwMode="auto">
              <a:xfrm>
                <a:off x="7542486" y="1281040"/>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6" name="Rectangle 45"/>
              <p:cNvSpPr/>
              <p:nvPr/>
            </p:nvSpPr>
            <p:spPr bwMode="auto">
              <a:xfrm>
                <a:off x="6923268" y="2807196"/>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7" name="Rectangle 46"/>
              <p:cNvSpPr/>
              <p:nvPr/>
            </p:nvSpPr>
            <p:spPr bwMode="auto">
              <a:xfrm>
                <a:off x="6275568" y="2379650"/>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cxnSp>
            <p:nvCxnSpPr>
              <p:cNvPr id="39" name="Straight Arrow Connector 38"/>
              <p:cNvCxnSpPr/>
              <p:nvPr/>
            </p:nvCxnSpPr>
            <p:spPr bwMode="auto">
              <a:xfrm>
                <a:off x="6577161" y="554606"/>
                <a:ext cx="640080" cy="354538"/>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1" name="Straight Arrow Connector 50"/>
              <p:cNvCxnSpPr>
                <a:endCxn id="44" idx="1"/>
              </p:cNvCxnSpPr>
              <p:nvPr/>
            </p:nvCxnSpPr>
            <p:spPr bwMode="auto">
              <a:xfrm>
                <a:off x="6606644" y="685373"/>
                <a:ext cx="937156" cy="1714362"/>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2" name="Straight Arrow Connector 51"/>
              <p:cNvCxnSpPr>
                <a:endCxn id="45" idx="1"/>
              </p:cNvCxnSpPr>
              <p:nvPr/>
            </p:nvCxnSpPr>
            <p:spPr bwMode="auto">
              <a:xfrm>
                <a:off x="6513206" y="1354705"/>
                <a:ext cx="1029280" cy="40635"/>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3" name="Straight Arrow Connector 52"/>
              <p:cNvCxnSpPr>
                <a:endCxn id="44" idx="0"/>
              </p:cNvCxnSpPr>
              <p:nvPr/>
            </p:nvCxnSpPr>
            <p:spPr bwMode="auto">
              <a:xfrm>
                <a:off x="7089224" y="1885538"/>
                <a:ext cx="568876" cy="399897"/>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4" name="Straight Arrow Connector 53"/>
              <p:cNvCxnSpPr>
                <a:endCxn id="44" idx="2"/>
              </p:cNvCxnSpPr>
              <p:nvPr/>
            </p:nvCxnSpPr>
            <p:spPr bwMode="auto">
              <a:xfrm flipV="1">
                <a:off x="7122227" y="2514035"/>
                <a:ext cx="535873" cy="382594"/>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5" name="Straight Arrow Connector 54"/>
              <p:cNvCxnSpPr>
                <a:endCxn id="43" idx="2"/>
              </p:cNvCxnSpPr>
              <p:nvPr/>
            </p:nvCxnSpPr>
            <p:spPr bwMode="auto">
              <a:xfrm flipV="1">
                <a:off x="6382406" y="1980635"/>
                <a:ext cx="640080" cy="460006"/>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6" name="Straight Arrow Connector 55"/>
              <p:cNvCxnSpPr>
                <a:endCxn id="43" idx="3"/>
              </p:cNvCxnSpPr>
              <p:nvPr/>
            </p:nvCxnSpPr>
            <p:spPr bwMode="auto">
              <a:xfrm>
                <a:off x="6461390" y="1395151"/>
                <a:ext cx="548640" cy="471184"/>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7" name="Straight Arrow Connector 56"/>
              <p:cNvCxnSpPr/>
              <p:nvPr/>
            </p:nvCxnSpPr>
            <p:spPr bwMode="auto">
              <a:xfrm>
                <a:off x="6461390" y="2540861"/>
                <a:ext cx="548640" cy="380999"/>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
          <p:nvSpPr>
            <p:cNvPr id="141" name="TextBox 140"/>
            <p:cNvSpPr txBox="1"/>
            <p:nvPr/>
          </p:nvSpPr>
          <p:spPr>
            <a:xfrm>
              <a:off x="6314204" y="3312518"/>
              <a:ext cx="1458480" cy="461665"/>
            </a:xfrm>
            <a:prstGeom prst="rect">
              <a:avLst/>
            </a:prstGeom>
            <a:noFill/>
          </p:spPr>
          <p:txBody>
            <a:bodyPr wrap="square" rtlCol="0">
              <a:spAutoFit/>
            </a:bodyPr>
            <a:lstStyle/>
            <a:p>
              <a:r>
                <a:rPr lang="en-US" b="1" i="0" dirty="0">
                  <a:solidFill>
                    <a:srgbClr val="0070C0"/>
                  </a:solidFill>
                </a:rPr>
                <a:t>Dataflow</a:t>
              </a:r>
            </a:p>
          </p:txBody>
        </p:sp>
      </p:grpSp>
      <p:grpSp>
        <p:nvGrpSpPr>
          <p:cNvPr id="144" name="Group 143"/>
          <p:cNvGrpSpPr/>
          <p:nvPr/>
        </p:nvGrpSpPr>
        <p:grpSpPr>
          <a:xfrm>
            <a:off x="174886" y="2478025"/>
            <a:ext cx="818112" cy="3505590"/>
            <a:chOff x="4269055" y="1066235"/>
            <a:chExt cx="818112" cy="3505590"/>
          </a:xfrm>
        </p:grpSpPr>
        <p:grpSp>
          <p:nvGrpSpPr>
            <p:cNvPr id="140" name="Group 139"/>
            <p:cNvGrpSpPr/>
            <p:nvPr/>
          </p:nvGrpSpPr>
          <p:grpSpPr>
            <a:xfrm>
              <a:off x="4563811" y="1066235"/>
              <a:ext cx="228600" cy="2895600"/>
              <a:chOff x="5494187" y="426180"/>
              <a:chExt cx="228600" cy="2895600"/>
            </a:xfrm>
          </p:grpSpPr>
          <p:grpSp>
            <p:nvGrpSpPr>
              <p:cNvPr id="116" name="Group 115"/>
              <p:cNvGrpSpPr/>
              <p:nvPr/>
            </p:nvGrpSpPr>
            <p:grpSpPr>
              <a:xfrm>
                <a:off x="5494187" y="426180"/>
                <a:ext cx="228600" cy="2895600"/>
                <a:chOff x="3733800" y="2133600"/>
                <a:chExt cx="228600" cy="2895600"/>
              </a:xfrm>
            </p:grpSpPr>
            <p:sp>
              <p:nvSpPr>
                <p:cNvPr id="118" name="Rectangle 117"/>
                <p:cNvSpPr/>
                <p:nvPr/>
              </p:nvSpPr>
              <p:spPr bwMode="auto">
                <a:xfrm>
                  <a:off x="3733800" y="2133600"/>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119" name="Rectangle 118"/>
                <p:cNvSpPr/>
                <p:nvPr/>
              </p:nvSpPr>
              <p:spPr bwMode="auto">
                <a:xfrm>
                  <a:off x="3733800" y="2514600"/>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120" name="Rectangle 119"/>
                <p:cNvSpPr/>
                <p:nvPr/>
              </p:nvSpPr>
              <p:spPr bwMode="auto">
                <a:xfrm>
                  <a:off x="3733800" y="2895600"/>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121" name="Rectangle 120"/>
                <p:cNvSpPr/>
                <p:nvPr/>
              </p:nvSpPr>
              <p:spPr bwMode="auto">
                <a:xfrm>
                  <a:off x="3733800" y="3276600"/>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122" name="Rectangle 121"/>
                <p:cNvSpPr/>
                <p:nvPr/>
              </p:nvSpPr>
              <p:spPr bwMode="auto">
                <a:xfrm>
                  <a:off x="3733800" y="4038600"/>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123" name="Rectangle 122"/>
                <p:cNvSpPr/>
                <p:nvPr/>
              </p:nvSpPr>
              <p:spPr bwMode="auto">
                <a:xfrm>
                  <a:off x="3733800" y="3657600"/>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124" name="Rectangle 123"/>
                <p:cNvSpPr/>
                <p:nvPr/>
              </p:nvSpPr>
              <p:spPr bwMode="auto">
                <a:xfrm>
                  <a:off x="3733800" y="4419600"/>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125" name="Rectangle 124"/>
                <p:cNvSpPr/>
                <p:nvPr/>
              </p:nvSpPr>
              <p:spPr bwMode="auto">
                <a:xfrm>
                  <a:off x="3733800" y="4800600"/>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grpSp>
          <p:cxnSp>
            <p:nvCxnSpPr>
              <p:cNvPr id="117" name="Straight Arrow Connector 116"/>
              <p:cNvCxnSpPr/>
              <p:nvPr/>
            </p:nvCxnSpPr>
            <p:spPr bwMode="auto">
              <a:xfrm>
                <a:off x="5608487" y="507541"/>
                <a:ext cx="0" cy="2814239"/>
              </a:xfrm>
              <a:prstGeom prst="straightConnector1">
                <a:avLst/>
              </a:prstGeom>
              <a:ln w="38100" cap="flat" cmpd="sng" algn="ctr">
                <a:solidFill>
                  <a:srgbClr val="FFC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grpSp>
        <p:sp>
          <p:nvSpPr>
            <p:cNvPr id="143" name="TextBox 142"/>
            <p:cNvSpPr txBox="1"/>
            <p:nvPr/>
          </p:nvSpPr>
          <p:spPr>
            <a:xfrm>
              <a:off x="4269055" y="4110160"/>
              <a:ext cx="818112" cy="461665"/>
            </a:xfrm>
            <a:prstGeom prst="rect">
              <a:avLst/>
            </a:prstGeom>
            <a:noFill/>
          </p:spPr>
          <p:txBody>
            <a:bodyPr wrap="square" rtlCol="0">
              <a:spAutoFit/>
            </a:bodyPr>
            <a:lstStyle/>
            <a:p>
              <a:r>
                <a:rPr lang="en-US" b="1" i="0" dirty="0">
                  <a:solidFill>
                    <a:srgbClr val="FFC000"/>
                  </a:solidFill>
                </a:rPr>
                <a:t>MPI</a:t>
              </a:r>
            </a:p>
          </p:txBody>
        </p:sp>
      </p:grpSp>
      <p:sp>
        <p:nvSpPr>
          <p:cNvPr id="146" name="TextBox 145"/>
          <p:cNvSpPr txBox="1"/>
          <p:nvPr/>
        </p:nvSpPr>
        <p:spPr>
          <a:xfrm>
            <a:off x="6331157" y="2019056"/>
            <a:ext cx="2771890" cy="3416320"/>
          </a:xfrm>
          <a:prstGeom prst="rect">
            <a:avLst/>
          </a:prstGeom>
          <a:noFill/>
        </p:spPr>
        <p:txBody>
          <a:bodyPr wrap="square" rtlCol="0">
            <a:spAutoFit/>
          </a:bodyPr>
          <a:lstStyle/>
          <a:p>
            <a:pPr marL="342900" indent="-342900">
              <a:buFont typeface="Arial" panose="020B0604020202020204" pitchFamily="34" charset="0"/>
              <a:buChar char="•"/>
            </a:pPr>
            <a:r>
              <a:rPr lang="en-US" i="0" dirty="0"/>
              <a:t>Fine grain needs low latency or minimal data copying</a:t>
            </a:r>
          </a:p>
          <a:p>
            <a:pPr marL="342900" indent="-342900">
              <a:buFont typeface="Arial" panose="020B0604020202020204" pitchFamily="34" charset="0"/>
              <a:buChar char="•"/>
            </a:pPr>
            <a:r>
              <a:rPr lang="en-US" i="0" dirty="0"/>
              <a:t>Coarse grain has lower communication /</a:t>
            </a:r>
            <a:br>
              <a:rPr lang="en-US" i="0" dirty="0"/>
            </a:br>
            <a:r>
              <a:rPr lang="en-US" i="0" dirty="0"/>
              <a:t>compute cost </a:t>
            </a:r>
          </a:p>
        </p:txBody>
      </p:sp>
    </p:spTree>
    <p:extLst>
      <p:ext uri="{BB962C8B-B14F-4D97-AF65-F5344CB8AC3E}">
        <p14:creationId xmlns:p14="http://schemas.microsoft.com/office/powerpoint/2010/main" val="3475214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B85148-DB98-4269-ACE6-2DF49F9918C9}" type="slidenum">
              <a:rPr lang="en-US" smtClean="0">
                <a:solidFill>
                  <a:prstClr val="black"/>
                </a:solidFill>
              </a:rPr>
              <a:pPr/>
              <a:t>9</a:t>
            </a:fld>
            <a:endParaRPr lang="en-US" dirty="0">
              <a:solidFill>
                <a:prstClr val="black"/>
              </a:solidFill>
            </a:endParaRPr>
          </a:p>
        </p:txBody>
      </p:sp>
      <p:sp>
        <p:nvSpPr>
          <p:cNvPr id="3" name="Content Placeholder 2"/>
          <p:cNvSpPr>
            <a:spLocks noGrp="1"/>
          </p:cNvSpPr>
          <p:nvPr>
            <p:ph idx="1"/>
          </p:nvPr>
        </p:nvSpPr>
        <p:spPr>
          <a:xfrm>
            <a:off x="0" y="533400"/>
            <a:ext cx="9067800" cy="5173212"/>
          </a:xfrm>
        </p:spPr>
        <p:txBody>
          <a:bodyPr/>
          <a:lstStyle/>
          <a:p>
            <a:r>
              <a:rPr lang="en-US" dirty="0"/>
              <a:t>Need to </a:t>
            </a:r>
            <a:r>
              <a:rPr lang="en-US" b="1" dirty="0"/>
              <a:t>distinguish data intensive requirements</a:t>
            </a:r>
          </a:p>
          <a:p>
            <a:pPr lvl="1"/>
            <a:r>
              <a:rPr lang="en-US" sz="1800" b="1" dirty="0"/>
              <a:t>Independent Event-based </a:t>
            </a:r>
            <a:r>
              <a:rPr lang="en-US" sz="1800" dirty="0"/>
              <a:t>processing (present at start of most scientific data analysis)</a:t>
            </a:r>
          </a:p>
          <a:p>
            <a:pPr lvl="2"/>
            <a:r>
              <a:rPr lang="en-US" sz="1800" dirty="0"/>
              <a:t>Pleasingly Parallel with often Local Machine Learning</a:t>
            </a:r>
          </a:p>
          <a:p>
            <a:pPr lvl="1"/>
            <a:r>
              <a:rPr lang="en-US" sz="1800" b="1" dirty="0"/>
              <a:t>Database or data management functions</a:t>
            </a:r>
          </a:p>
          <a:p>
            <a:pPr lvl="2"/>
            <a:r>
              <a:rPr lang="en-US" sz="1800" dirty="0"/>
              <a:t>MapReduce style</a:t>
            </a:r>
          </a:p>
          <a:p>
            <a:pPr lvl="1"/>
            <a:r>
              <a:rPr lang="en-US" sz="1800" dirty="0"/>
              <a:t>Modest scale parallelism as in </a:t>
            </a:r>
            <a:r>
              <a:rPr lang="en-US" sz="1800" b="1" dirty="0"/>
              <a:t>deep learning on modest cluster </a:t>
            </a:r>
            <a:r>
              <a:rPr lang="en-US" sz="1800" dirty="0"/>
              <a:t>of GPU’s (64)</a:t>
            </a:r>
          </a:p>
          <a:p>
            <a:pPr lvl="2"/>
            <a:r>
              <a:rPr lang="en-US" sz="1800" dirty="0"/>
              <a:t>Traditional small GPU Cluster &lt;~ 16 nodes</a:t>
            </a:r>
          </a:p>
          <a:p>
            <a:pPr lvl="1"/>
            <a:r>
              <a:rPr lang="en-US" sz="1800" b="1" dirty="0"/>
              <a:t>Large but not exascale  scale parallelism with strong synchronization </a:t>
            </a:r>
            <a:r>
              <a:rPr lang="en-US" sz="1800" dirty="0"/>
              <a:t>as in clustering of whole dataset (?10,000 cores)</a:t>
            </a:r>
          </a:p>
          <a:p>
            <a:pPr lvl="2"/>
            <a:r>
              <a:rPr lang="en-US" sz="1800" dirty="0"/>
              <a:t>Traditional intermediate size HPC Cluster ~1024 nodes</a:t>
            </a:r>
          </a:p>
          <a:p>
            <a:pPr lvl="2"/>
            <a:r>
              <a:rPr lang="en-US" sz="1800" dirty="0"/>
              <a:t>Global Machine Learning</a:t>
            </a:r>
          </a:p>
          <a:p>
            <a:r>
              <a:rPr lang="en-US" dirty="0"/>
              <a:t>There are issues like </a:t>
            </a:r>
            <a:r>
              <a:rPr lang="en-US" b="1" dirty="0"/>
              <a:t>workflow</a:t>
            </a:r>
            <a:r>
              <a:rPr lang="en-US" dirty="0"/>
              <a:t> in common across science, commercial, simulations, big data, clouds, HPC</a:t>
            </a:r>
          </a:p>
          <a:p>
            <a:r>
              <a:rPr lang="en-US" dirty="0"/>
              <a:t>Growing interest in use of public clouds in USA Universities</a:t>
            </a:r>
          </a:p>
          <a:p>
            <a:r>
              <a:rPr lang="en-US" dirty="0"/>
              <a:t>Must have Cloud or HPC Cloud interoperability with local resources (often       		an HPC or HTC Cluster)</a:t>
            </a:r>
          </a:p>
          <a:p>
            <a:pPr lvl="1"/>
            <a:endParaRPr lang="en-US" dirty="0"/>
          </a:p>
          <a:p>
            <a:endParaRPr lang="en-US" dirty="0"/>
          </a:p>
        </p:txBody>
      </p:sp>
      <p:sp>
        <p:nvSpPr>
          <p:cNvPr id="4" name="Title 3"/>
          <p:cNvSpPr>
            <a:spLocks noGrp="1"/>
          </p:cNvSpPr>
          <p:nvPr>
            <p:ph type="title"/>
          </p:nvPr>
        </p:nvSpPr>
        <p:spPr>
          <a:xfrm>
            <a:off x="1143000" y="0"/>
            <a:ext cx="7983166" cy="762000"/>
          </a:xfrm>
        </p:spPr>
        <p:txBody>
          <a:bodyPr/>
          <a:lstStyle/>
          <a:p>
            <a:r>
              <a:rPr lang="en-US" dirty="0"/>
              <a:t>Some Points to Make II</a:t>
            </a:r>
          </a:p>
        </p:txBody>
      </p:sp>
    </p:spTree>
    <p:extLst>
      <p:ext uri="{BB962C8B-B14F-4D97-AF65-F5344CB8AC3E}">
        <p14:creationId xmlns:p14="http://schemas.microsoft.com/office/powerpoint/2010/main" val="27787460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609600"/>
            <a:ext cx="9067800" cy="5153962"/>
          </a:xfrm>
        </p:spPr>
        <p:txBody>
          <a:bodyPr/>
          <a:lstStyle/>
          <a:p>
            <a:r>
              <a:rPr lang="en-US" sz="2200" b="1" dirty="0"/>
              <a:t>MPI</a:t>
            </a:r>
            <a:r>
              <a:rPr lang="en-US" sz="2200" dirty="0"/>
              <a:t> designed for fine grain case and typical of parallel computing used in large scale simulations</a:t>
            </a:r>
          </a:p>
          <a:p>
            <a:pPr lvl="1"/>
            <a:r>
              <a:rPr lang="en-US" sz="2200" b="1" dirty="0"/>
              <a:t>Only change in model parameters </a:t>
            </a:r>
            <a:r>
              <a:rPr lang="en-US" sz="2200" dirty="0"/>
              <a:t>are transmitted</a:t>
            </a:r>
          </a:p>
          <a:p>
            <a:r>
              <a:rPr lang="en-US" sz="2200" b="1" dirty="0"/>
              <a:t>Dataflow</a:t>
            </a:r>
            <a:r>
              <a:rPr lang="en-US" sz="2200" dirty="0"/>
              <a:t> typical of distributed or Grid computing paradigms</a:t>
            </a:r>
          </a:p>
          <a:p>
            <a:pPr lvl="1"/>
            <a:r>
              <a:rPr lang="en-US" sz="2200" dirty="0"/>
              <a:t>Data sometimes and model parameters certainly transmitted </a:t>
            </a:r>
          </a:p>
          <a:p>
            <a:pPr lvl="1"/>
            <a:r>
              <a:rPr lang="en-US" sz="2200" dirty="0"/>
              <a:t>Caching in iterative MapReduce avoids data communication and in fact systems like </a:t>
            </a:r>
            <a:r>
              <a:rPr lang="en-US" sz="2200" dirty="0" err="1"/>
              <a:t>TensorFlow</a:t>
            </a:r>
            <a:r>
              <a:rPr lang="en-US" sz="2200" dirty="0"/>
              <a:t>, Spark or </a:t>
            </a:r>
            <a:r>
              <a:rPr lang="en-US" sz="2200" dirty="0" err="1"/>
              <a:t>Flink</a:t>
            </a:r>
            <a:r>
              <a:rPr lang="en-US" sz="2200" dirty="0"/>
              <a:t> are called dataflow but usually implement </a:t>
            </a:r>
            <a:r>
              <a:rPr lang="en-US" sz="2200" b="1" dirty="0"/>
              <a:t>“model-parameter” flow</a:t>
            </a:r>
          </a:p>
          <a:p>
            <a:r>
              <a:rPr lang="en-US" sz="2200" dirty="0"/>
              <a:t>Different </a:t>
            </a:r>
            <a:r>
              <a:rPr lang="en-US" sz="2200" b="1" dirty="0"/>
              <a:t>Communication/Compute ratios </a:t>
            </a:r>
            <a:r>
              <a:rPr lang="en-US" sz="2200" dirty="0"/>
              <a:t>seen in different cases with ratio (measuring overhead) larger when grain size smaller. Compare</a:t>
            </a:r>
          </a:p>
          <a:p>
            <a:pPr lvl="1"/>
            <a:r>
              <a:rPr lang="en-US" sz="2200" b="1" dirty="0"/>
              <a:t>Intra-job reduction such as </a:t>
            </a:r>
            <a:r>
              <a:rPr lang="en-US" sz="2200" b="1" dirty="0" err="1"/>
              <a:t>Kmeans</a:t>
            </a:r>
            <a:r>
              <a:rPr lang="en-US" sz="2200" dirty="0"/>
              <a:t> clustering accumulation of center changes at end of each iteration and </a:t>
            </a:r>
          </a:p>
          <a:p>
            <a:pPr lvl="1"/>
            <a:r>
              <a:rPr lang="en-US" sz="2200" b="1" dirty="0"/>
              <a:t>Inter-Job</a:t>
            </a:r>
            <a:r>
              <a:rPr lang="en-US" sz="2200" dirty="0"/>
              <a:t> Reduction as at end of a </a:t>
            </a:r>
            <a:r>
              <a:rPr lang="en-US" sz="2200" b="1" dirty="0"/>
              <a:t>query</a:t>
            </a:r>
            <a:r>
              <a:rPr lang="en-US" sz="2200" dirty="0"/>
              <a:t> or word count operation</a:t>
            </a:r>
          </a:p>
        </p:txBody>
      </p:sp>
      <p:sp>
        <p:nvSpPr>
          <p:cNvPr id="6" name="Title 1"/>
          <p:cNvSpPr>
            <a:spLocks noGrp="1"/>
          </p:cNvSpPr>
          <p:nvPr>
            <p:ph type="title"/>
          </p:nvPr>
        </p:nvSpPr>
        <p:spPr/>
        <p:txBody>
          <a:bodyPr/>
          <a:lstStyle/>
          <a:p>
            <a:pPr algn="ctr"/>
            <a:r>
              <a:rPr lang="en-US" dirty="0"/>
              <a:t>Programming Model II</a:t>
            </a:r>
          </a:p>
        </p:txBody>
      </p:sp>
    </p:spTree>
    <p:extLst>
      <p:ext uri="{BB962C8B-B14F-4D97-AF65-F5344CB8AC3E}">
        <p14:creationId xmlns:p14="http://schemas.microsoft.com/office/powerpoint/2010/main" val="23264675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85800"/>
            <a:ext cx="9067800" cy="5153962"/>
          </a:xfrm>
        </p:spPr>
        <p:txBody>
          <a:bodyPr/>
          <a:lstStyle/>
          <a:p>
            <a:r>
              <a:rPr lang="en-US" sz="2200" dirty="0"/>
              <a:t>Need to distinguish</a:t>
            </a:r>
          </a:p>
          <a:p>
            <a:pPr lvl="1"/>
            <a:r>
              <a:rPr lang="en-US" sz="2200" b="1" dirty="0"/>
              <a:t>Grain size </a:t>
            </a:r>
            <a:r>
              <a:rPr lang="en-US" sz="2200" dirty="0"/>
              <a:t>and </a:t>
            </a:r>
            <a:r>
              <a:rPr lang="en-US" sz="2200" b="1" dirty="0"/>
              <a:t>Communication/Compute ratio </a:t>
            </a:r>
            <a:r>
              <a:rPr lang="en-US" sz="2200" dirty="0"/>
              <a:t>(characteristic of problem or component (iteration) of problem)</a:t>
            </a:r>
          </a:p>
          <a:p>
            <a:pPr lvl="1"/>
            <a:r>
              <a:rPr lang="en-US" sz="2200" b="1" dirty="0" err="1"/>
              <a:t>DataFlow</a:t>
            </a:r>
            <a:r>
              <a:rPr lang="en-US" sz="2200" b="1" dirty="0"/>
              <a:t> </a:t>
            </a:r>
            <a:r>
              <a:rPr lang="en-US" sz="2200" dirty="0"/>
              <a:t>versus </a:t>
            </a:r>
            <a:r>
              <a:rPr lang="en-US" sz="2200" b="1" dirty="0"/>
              <a:t>“Model-parameter” Flow </a:t>
            </a:r>
            <a:r>
              <a:rPr lang="en-US" sz="2200" dirty="0"/>
              <a:t>(characteristic of algorithm)</a:t>
            </a:r>
          </a:p>
          <a:p>
            <a:pPr lvl="1"/>
            <a:r>
              <a:rPr lang="en-US" sz="2200" b="1" dirty="0"/>
              <a:t>In-Place </a:t>
            </a:r>
            <a:r>
              <a:rPr lang="en-US" sz="2200" dirty="0"/>
              <a:t>versus </a:t>
            </a:r>
            <a:r>
              <a:rPr lang="en-US" sz="2200" b="1" dirty="0"/>
              <a:t>Flow </a:t>
            </a:r>
            <a:r>
              <a:rPr lang="en-US" sz="2200" dirty="0"/>
              <a:t>Software implementations</a:t>
            </a:r>
          </a:p>
          <a:p>
            <a:r>
              <a:rPr lang="en-US" sz="2200" dirty="0"/>
              <a:t>Inefficient to use same mechanism independent of characteristics</a:t>
            </a:r>
          </a:p>
          <a:p>
            <a:r>
              <a:rPr lang="en-US" sz="2200" dirty="0"/>
              <a:t>Classic Dataflow is approach of Spark and </a:t>
            </a:r>
            <a:r>
              <a:rPr lang="en-US" sz="2200" dirty="0" err="1"/>
              <a:t>Flink</a:t>
            </a:r>
            <a:r>
              <a:rPr lang="en-US" sz="2200" dirty="0"/>
              <a:t> so need to add parallel in-place computing as done by </a:t>
            </a:r>
            <a:r>
              <a:rPr lang="en-US" sz="2200" b="1" dirty="0"/>
              <a:t>Harp for Hadoop</a:t>
            </a:r>
          </a:p>
          <a:p>
            <a:pPr lvl="1"/>
            <a:r>
              <a:rPr lang="en-US" sz="2200" b="1" dirty="0" err="1"/>
              <a:t>TensorFlow</a:t>
            </a:r>
            <a:r>
              <a:rPr lang="en-US" sz="2200" b="1" dirty="0"/>
              <a:t> </a:t>
            </a:r>
            <a:r>
              <a:rPr lang="en-US" sz="2200" dirty="0"/>
              <a:t>uses In-Place technology</a:t>
            </a:r>
          </a:p>
          <a:p>
            <a:r>
              <a:rPr lang="en-US" sz="2200" dirty="0"/>
              <a:t>Note parallel machine learning (GML not LML) ca</a:t>
            </a:r>
            <a:r>
              <a:rPr lang="en-US" sz="2200" b="1" dirty="0"/>
              <a:t>n benefit from HPC style interconnects </a:t>
            </a:r>
            <a:r>
              <a:rPr lang="en-US" sz="2200" dirty="0"/>
              <a:t>and </a:t>
            </a:r>
            <a:r>
              <a:rPr lang="en-US" sz="2200" b="1" dirty="0"/>
              <a:t>architectures </a:t>
            </a:r>
            <a:r>
              <a:rPr lang="en-US" sz="2200" dirty="0"/>
              <a:t>as seen in GPU-based deep learning </a:t>
            </a:r>
          </a:p>
          <a:p>
            <a:pPr lvl="1"/>
            <a:r>
              <a:rPr lang="en-US" sz="2200" dirty="0"/>
              <a:t>So commodity clouds not necessarily best</a:t>
            </a:r>
          </a:p>
        </p:txBody>
      </p:sp>
      <p:sp>
        <p:nvSpPr>
          <p:cNvPr id="6" name="Title 1"/>
          <p:cNvSpPr>
            <a:spLocks noGrp="1"/>
          </p:cNvSpPr>
          <p:nvPr>
            <p:ph type="title"/>
          </p:nvPr>
        </p:nvSpPr>
        <p:spPr/>
        <p:txBody>
          <a:bodyPr/>
          <a:lstStyle/>
          <a:p>
            <a:pPr algn="ctr"/>
            <a:r>
              <a:rPr lang="en-US" dirty="0"/>
              <a:t>Programming Model Summary</a:t>
            </a:r>
          </a:p>
        </p:txBody>
      </p:sp>
    </p:spTree>
    <p:extLst>
      <p:ext uri="{BB962C8B-B14F-4D97-AF65-F5344CB8AC3E}">
        <p14:creationId xmlns:p14="http://schemas.microsoft.com/office/powerpoint/2010/main" val="17598169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600" dirty="0"/>
              <a:t>Streaming Applications and Technology</a:t>
            </a:r>
            <a:endParaRPr lang="en-US" sz="3600" b="1"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6445690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1574"/>
            <a:ext cx="9144000" cy="1143000"/>
          </a:xfrm>
        </p:spPr>
        <p:txBody>
          <a:bodyPr/>
          <a:lstStyle/>
          <a:p>
            <a:pPr algn="ctr"/>
            <a:r>
              <a:rPr lang="en-US" sz="3200" dirty="0"/>
              <a:t>Adding HPC to Storm &amp; Heron for Streaming</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66173" y="2362201"/>
            <a:ext cx="1419490" cy="1500394"/>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240" y="2417127"/>
            <a:ext cx="2358526" cy="1463177"/>
          </a:xfrm>
          <a:prstGeom prst="rect">
            <a:avLst/>
          </a:prstGeom>
        </p:spPr>
      </p:pic>
      <p:sp>
        <p:nvSpPr>
          <p:cNvPr id="6" name="TextBox 5"/>
          <p:cNvSpPr txBox="1"/>
          <p:nvPr/>
        </p:nvSpPr>
        <p:spPr>
          <a:xfrm>
            <a:off x="2614864" y="3904958"/>
            <a:ext cx="1751969" cy="923330"/>
          </a:xfrm>
          <a:prstGeom prst="rect">
            <a:avLst/>
          </a:prstGeom>
          <a:noFill/>
        </p:spPr>
        <p:txBody>
          <a:bodyPr wrap="square" rtlCol="0">
            <a:spAutoFit/>
          </a:bodyPr>
          <a:lstStyle/>
          <a:p>
            <a:pPr algn="ctr"/>
            <a:r>
              <a:rPr lang="en-US" sz="1800" dirty="0"/>
              <a:t>Robot with a Laser Range Finder</a:t>
            </a:r>
          </a:p>
        </p:txBody>
      </p:sp>
      <p:sp>
        <p:nvSpPr>
          <p:cNvPr id="7" name="TextBox 6"/>
          <p:cNvSpPr txBox="1"/>
          <p:nvPr/>
        </p:nvSpPr>
        <p:spPr>
          <a:xfrm>
            <a:off x="179240" y="4016058"/>
            <a:ext cx="1736373" cy="646331"/>
          </a:xfrm>
          <a:prstGeom prst="rect">
            <a:avLst/>
          </a:prstGeom>
          <a:noFill/>
        </p:spPr>
        <p:txBody>
          <a:bodyPr wrap="none" rtlCol="0">
            <a:spAutoFit/>
          </a:bodyPr>
          <a:lstStyle/>
          <a:p>
            <a:r>
              <a:rPr lang="en-US" sz="1800" dirty="0"/>
              <a:t>Map Built from </a:t>
            </a:r>
            <a:br>
              <a:rPr lang="en-US" sz="1800" dirty="0"/>
            </a:br>
            <a:r>
              <a:rPr lang="en-US" sz="1800" dirty="0"/>
              <a:t>Robot data</a:t>
            </a:r>
          </a:p>
        </p:txBody>
      </p:sp>
      <p:sp>
        <p:nvSpPr>
          <p:cNvPr id="8" name="TextBox 7"/>
          <p:cNvSpPr txBox="1"/>
          <p:nvPr/>
        </p:nvSpPr>
        <p:spPr>
          <a:xfrm>
            <a:off x="1450474" y="1274127"/>
            <a:ext cx="3119572" cy="461665"/>
          </a:xfrm>
          <a:prstGeom prst="rect">
            <a:avLst/>
          </a:prstGeom>
          <a:noFill/>
        </p:spPr>
        <p:txBody>
          <a:bodyPr wrap="none" rtlCol="0">
            <a:spAutoFit/>
          </a:bodyPr>
          <a:lstStyle/>
          <a:p>
            <a:r>
              <a:rPr lang="en-US" dirty="0"/>
              <a:t>Robotics Applications</a:t>
            </a:r>
          </a:p>
        </p:txBody>
      </p:sp>
      <p:pic>
        <p:nvPicPr>
          <p:cNvPr id="9"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2378" y="2464793"/>
            <a:ext cx="2047363" cy="1365460"/>
          </a:xfrm>
          <a:prstGeom prst="rect">
            <a:avLst/>
          </a:prstGeom>
        </p:spPr>
      </p:pic>
      <p:sp>
        <p:nvSpPr>
          <p:cNvPr id="10" name="TextBox 9"/>
          <p:cNvSpPr txBox="1"/>
          <p:nvPr/>
        </p:nvSpPr>
        <p:spPr>
          <a:xfrm>
            <a:off x="4297863" y="3904958"/>
            <a:ext cx="2116333" cy="923330"/>
          </a:xfrm>
          <a:prstGeom prst="rect">
            <a:avLst/>
          </a:prstGeom>
          <a:noFill/>
        </p:spPr>
        <p:txBody>
          <a:bodyPr wrap="square" rtlCol="0">
            <a:spAutoFit/>
          </a:bodyPr>
          <a:lstStyle/>
          <a:p>
            <a:pPr algn="ctr"/>
            <a:r>
              <a:rPr lang="en-US" sz="1800" dirty="0"/>
              <a:t>Robots need to avoid collisions when they move</a:t>
            </a:r>
          </a:p>
        </p:txBody>
      </p:sp>
      <p:sp>
        <p:nvSpPr>
          <p:cNvPr id="11" name="Rectangle 10"/>
          <p:cNvSpPr/>
          <p:nvPr/>
        </p:nvSpPr>
        <p:spPr>
          <a:xfrm>
            <a:off x="4523935" y="1809557"/>
            <a:ext cx="1890261" cy="646331"/>
          </a:xfrm>
          <a:prstGeom prst="rect">
            <a:avLst/>
          </a:prstGeom>
        </p:spPr>
        <p:txBody>
          <a:bodyPr wrap="none">
            <a:spAutoFit/>
          </a:bodyPr>
          <a:lstStyle/>
          <a:p>
            <a:r>
              <a:rPr lang="en-US" sz="1800" dirty="0"/>
              <a:t>N-Body Collision</a:t>
            </a:r>
            <a:br>
              <a:rPr lang="en-US" sz="1800" dirty="0"/>
            </a:br>
            <a:r>
              <a:rPr lang="en-US" sz="1800" dirty="0"/>
              <a:t>Avoidance</a:t>
            </a:r>
          </a:p>
        </p:txBody>
      </p:sp>
      <p:sp>
        <p:nvSpPr>
          <p:cNvPr id="12" name="Rectangle 11"/>
          <p:cNvSpPr/>
          <p:nvPr/>
        </p:nvSpPr>
        <p:spPr>
          <a:xfrm>
            <a:off x="245104" y="1783632"/>
            <a:ext cx="4262705" cy="369332"/>
          </a:xfrm>
          <a:prstGeom prst="rect">
            <a:avLst/>
          </a:prstGeom>
        </p:spPr>
        <p:txBody>
          <a:bodyPr wrap="none">
            <a:spAutoFit/>
          </a:bodyPr>
          <a:lstStyle/>
          <a:p>
            <a:r>
              <a:rPr lang="en-US" sz="1800" dirty="0"/>
              <a:t>Simultaneous Localization and Mapping</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2099" y="2438045"/>
            <a:ext cx="2484277" cy="1317450"/>
          </a:xfrm>
          <a:prstGeom prst="rect">
            <a:avLst/>
          </a:prstGeom>
        </p:spPr>
      </p:pic>
      <p:sp>
        <p:nvSpPr>
          <p:cNvPr id="13" name="TextBox 12"/>
          <p:cNvSpPr txBox="1"/>
          <p:nvPr/>
        </p:nvSpPr>
        <p:spPr>
          <a:xfrm>
            <a:off x="6717435" y="1420347"/>
            <a:ext cx="2278942" cy="923330"/>
          </a:xfrm>
          <a:prstGeom prst="rect">
            <a:avLst/>
          </a:prstGeom>
          <a:noFill/>
        </p:spPr>
        <p:txBody>
          <a:bodyPr wrap="square" rtlCol="0">
            <a:spAutoFit/>
          </a:bodyPr>
          <a:lstStyle/>
          <a:p>
            <a:r>
              <a:rPr lang="en-US" sz="1800" dirty="0"/>
              <a:t>Time series data visualization in real time</a:t>
            </a:r>
          </a:p>
        </p:txBody>
      </p:sp>
      <p:sp>
        <p:nvSpPr>
          <p:cNvPr id="16" name="TextBox 15"/>
          <p:cNvSpPr txBox="1"/>
          <p:nvPr/>
        </p:nvSpPr>
        <p:spPr>
          <a:xfrm>
            <a:off x="6549499" y="4016058"/>
            <a:ext cx="2446877" cy="1477328"/>
          </a:xfrm>
          <a:prstGeom prst="rect">
            <a:avLst/>
          </a:prstGeom>
          <a:noFill/>
        </p:spPr>
        <p:txBody>
          <a:bodyPr wrap="square" rtlCol="0">
            <a:spAutoFit/>
          </a:bodyPr>
          <a:lstStyle/>
          <a:p>
            <a:r>
              <a:rPr lang="en-US" sz="1800" dirty="0"/>
              <a:t>Map High dimensional data to 3D visualizer</a:t>
            </a:r>
          </a:p>
          <a:p>
            <a:r>
              <a:rPr lang="en-US" sz="1800" dirty="0"/>
              <a:t>Apply to Stock market data tracking 6000 stocks</a:t>
            </a:r>
          </a:p>
        </p:txBody>
      </p:sp>
    </p:spTree>
    <p:extLst>
      <p:ext uri="{BB962C8B-B14F-4D97-AF65-F5344CB8AC3E}">
        <p14:creationId xmlns:p14="http://schemas.microsoft.com/office/powerpoint/2010/main" val="21385309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Data Pipeline</a:t>
            </a:r>
          </a:p>
        </p:txBody>
      </p:sp>
      <p:sp>
        <p:nvSpPr>
          <p:cNvPr id="2" name="TextBox 1"/>
          <p:cNvSpPr txBox="1"/>
          <p:nvPr/>
        </p:nvSpPr>
        <p:spPr>
          <a:xfrm>
            <a:off x="402938" y="5258897"/>
            <a:ext cx="3171922" cy="707886"/>
          </a:xfrm>
          <a:prstGeom prst="rect">
            <a:avLst/>
          </a:prstGeom>
          <a:noFill/>
        </p:spPr>
        <p:txBody>
          <a:bodyPr wrap="square" rtlCol="0">
            <a:spAutoFit/>
          </a:bodyPr>
          <a:lstStyle/>
          <a:p>
            <a:pPr algn="ctr"/>
            <a:r>
              <a:rPr lang="en-US" sz="2000" dirty="0"/>
              <a:t>Hosted on HPC and OpenStack cloud</a:t>
            </a:r>
          </a:p>
        </p:txBody>
      </p:sp>
      <p:sp>
        <p:nvSpPr>
          <p:cNvPr id="8" name="TextBox 7"/>
          <p:cNvSpPr txBox="1"/>
          <p:nvPr/>
        </p:nvSpPr>
        <p:spPr>
          <a:xfrm>
            <a:off x="645444" y="4123958"/>
            <a:ext cx="2829090" cy="1015663"/>
          </a:xfrm>
          <a:prstGeom prst="rect">
            <a:avLst/>
          </a:prstGeom>
          <a:noFill/>
        </p:spPr>
        <p:txBody>
          <a:bodyPr wrap="square" rtlCol="0">
            <a:spAutoFit/>
          </a:bodyPr>
          <a:lstStyle/>
          <a:p>
            <a:r>
              <a:rPr lang="en-US" sz="2000" dirty="0"/>
              <a:t>End to end delays without any processing is less than 10ms</a:t>
            </a:r>
          </a:p>
        </p:txBody>
      </p:sp>
      <p:sp>
        <p:nvSpPr>
          <p:cNvPr id="66" name="Rectangle 65"/>
          <p:cNvSpPr/>
          <p:nvPr/>
        </p:nvSpPr>
        <p:spPr>
          <a:xfrm>
            <a:off x="3026653" y="1529165"/>
            <a:ext cx="733245" cy="115162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7" name="Rectangle 66"/>
          <p:cNvSpPr/>
          <p:nvPr/>
        </p:nvSpPr>
        <p:spPr>
          <a:xfrm>
            <a:off x="1896165" y="1389306"/>
            <a:ext cx="185469" cy="1268083"/>
          </a:xfrm>
          <a:prstGeom prst="rect">
            <a:avLst/>
          </a:prstGeom>
          <a:solidFill>
            <a:schemeClr val="accent2"/>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8" name="Flowchart: Direct Access Storage 67"/>
          <p:cNvSpPr/>
          <p:nvPr/>
        </p:nvSpPr>
        <p:spPr>
          <a:xfrm>
            <a:off x="3095663" y="1702728"/>
            <a:ext cx="595223" cy="301924"/>
          </a:xfrm>
          <a:prstGeom prst="flowChartMagneticDrum">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9" name="Flowchart: Direct Access Storage 68"/>
          <p:cNvSpPr/>
          <p:nvPr/>
        </p:nvSpPr>
        <p:spPr>
          <a:xfrm>
            <a:off x="3091349" y="2255941"/>
            <a:ext cx="595223" cy="301924"/>
          </a:xfrm>
          <a:prstGeom prst="flowChartMagneticDrum">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70" name="Straight Arrow Connector 69"/>
          <p:cNvCxnSpPr/>
          <p:nvPr/>
        </p:nvCxnSpPr>
        <p:spPr>
          <a:xfrm>
            <a:off x="2261649" y="2315281"/>
            <a:ext cx="5348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3955499" y="2371693"/>
            <a:ext cx="67286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2595551" y="3167217"/>
            <a:ext cx="1764201" cy="646331"/>
          </a:xfrm>
          <a:prstGeom prst="rect">
            <a:avLst/>
          </a:prstGeom>
          <a:noFill/>
        </p:spPr>
        <p:txBody>
          <a:bodyPr wrap="none" rtlCol="0">
            <a:spAutoFit/>
          </a:bodyPr>
          <a:lstStyle/>
          <a:p>
            <a:pPr algn="ctr"/>
            <a:r>
              <a:rPr lang="en-US" dirty="0"/>
              <a:t>Message Brokers</a:t>
            </a:r>
          </a:p>
          <a:p>
            <a:pPr algn="ctr"/>
            <a:r>
              <a:rPr lang="en-US" dirty="0" err="1"/>
              <a:t>RabbitMQ</a:t>
            </a:r>
            <a:r>
              <a:rPr lang="en-US" dirty="0"/>
              <a:t>, Kafka</a:t>
            </a:r>
          </a:p>
        </p:txBody>
      </p:sp>
      <p:cxnSp>
        <p:nvCxnSpPr>
          <p:cNvPr id="73" name="Straight Arrow Connector 72"/>
          <p:cNvCxnSpPr/>
          <p:nvPr/>
        </p:nvCxnSpPr>
        <p:spPr>
          <a:xfrm>
            <a:off x="1342923" y="2315281"/>
            <a:ext cx="5068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1362777" y="2693590"/>
            <a:ext cx="1000787" cy="369332"/>
          </a:xfrm>
          <a:prstGeom prst="rect">
            <a:avLst/>
          </a:prstGeom>
          <a:noFill/>
        </p:spPr>
        <p:txBody>
          <a:bodyPr wrap="none" rtlCol="0">
            <a:spAutoFit/>
          </a:bodyPr>
          <a:lstStyle/>
          <a:p>
            <a:r>
              <a:rPr lang="en-US" dirty="0"/>
              <a:t>Gateway</a:t>
            </a:r>
          </a:p>
        </p:txBody>
      </p:sp>
      <p:pic>
        <p:nvPicPr>
          <p:cNvPr id="75" name="Picture 7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33" y="1623626"/>
            <a:ext cx="1325590" cy="994192"/>
          </a:xfrm>
          <a:prstGeom prst="rect">
            <a:avLst/>
          </a:prstGeom>
        </p:spPr>
      </p:pic>
      <p:sp>
        <p:nvSpPr>
          <p:cNvPr id="76" name="Rectangle 75"/>
          <p:cNvSpPr/>
          <p:nvPr/>
        </p:nvSpPr>
        <p:spPr>
          <a:xfrm>
            <a:off x="4959607" y="817571"/>
            <a:ext cx="4063438" cy="2560430"/>
          </a:xfrm>
          <a:prstGeom prst="rect">
            <a:avLst/>
          </a:prstGeom>
          <a:ln>
            <a:solidFill>
              <a:schemeClr val="tx1"/>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nvGrpSpPr>
          <p:cNvPr id="77" name="Group 76"/>
          <p:cNvGrpSpPr/>
          <p:nvPr/>
        </p:nvGrpSpPr>
        <p:grpSpPr>
          <a:xfrm>
            <a:off x="5128994" y="886616"/>
            <a:ext cx="3599875" cy="2393232"/>
            <a:chOff x="99493" y="1349741"/>
            <a:chExt cx="3599875" cy="2393232"/>
          </a:xfrm>
        </p:grpSpPr>
        <p:sp>
          <p:nvSpPr>
            <p:cNvPr id="78" name="Rectangle 77"/>
            <p:cNvSpPr/>
            <p:nvPr/>
          </p:nvSpPr>
          <p:spPr>
            <a:xfrm>
              <a:off x="581176" y="1725045"/>
              <a:ext cx="3118192" cy="201792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9" name="Rectangle 78"/>
            <p:cNvSpPr/>
            <p:nvPr/>
          </p:nvSpPr>
          <p:spPr>
            <a:xfrm>
              <a:off x="428776" y="1572645"/>
              <a:ext cx="3118192" cy="201792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0" name="Rectangle 79"/>
            <p:cNvSpPr/>
            <p:nvPr/>
          </p:nvSpPr>
          <p:spPr>
            <a:xfrm>
              <a:off x="276376" y="1420245"/>
              <a:ext cx="3118192" cy="201792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81" name="Group 80"/>
            <p:cNvGrpSpPr/>
            <p:nvPr/>
          </p:nvGrpSpPr>
          <p:grpSpPr>
            <a:xfrm>
              <a:off x="99493" y="1349741"/>
              <a:ext cx="3219690" cy="1939719"/>
              <a:chOff x="4000067" y="2504164"/>
              <a:chExt cx="3219690" cy="1939719"/>
            </a:xfrm>
          </p:grpSpPr>
          <p:sp>
            <p:nvSpPr>
              <p:cNvPr id="83" name="Rectangle 82"/>
              <p:cNvSpPr/>
              <p:nvPr/>
            </p:nvSpPr>
            <p:spPr>
              <a:xfrm>
                <a:off x="4000067" y="2504164"/>
                <a:ext cx="3159731" cy="193971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4" name="Rounded Rectangle 83"/>
              <p:cNvSpPr/>
              <p:nvPr/>
            </p:nvSpPr>
            <p:spPr>
              <a:xfrm>
                <a:off x="4523661" y="3578953"/>
                <a:ext cx="2161873" cy="302135"/>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5" name="Oval 84"/>
              <p:cNvSpPr/>
              <p:nvPr/>
            </p:nvSpPr>
            <p:spPr>
              <a:xfrm>
                <a:off x="5055385" y="3121308"/>
                <a:ext cx="194345" cy="194345"/>
              </a:xfrm>
              <a:prstGeom prst="ellipse">
                <a:avLst/>
              </a:prstGeom>
              <a:solidFill>
                <a:schemeClr val="accent1">
                  <a:lumMod val="40000"/>
                  <a:lumOff val="60000"/>
                </a:schemeClr>
              </a:solidFill>
              <a:ln>
                <a:solidFill>
                  <a:schemeClr val="accent1">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6" name="Oval 85"/>
              <p:cNvSpPr/>
              <p:nvPr/>
            </p:nvSpPr>
            <p:spPr>
              <a:xfrm>
                <a:off x="6320460" y="3639179"/>
                <a:ext cx="194345" cy="19434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7" name="Oval 86"/>
              <p:cNvSpPr/>
              <p:nvPr/>
            </p:nvSpPr>
            <p:spPr>
              <a:xfrm>
                <a:off x="4680787" y="3639179"/>
                <a:ext cx="194345" cy="19434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8" name="Oval 87"/>
              <p:cNvSpPr/>
              <p:nvPr/>
            </p:nvSpPr>
            <p:spPr>
              <a:xfrm>
                <a:off x="5767151" y="3624356"/>
                <a:ext cx="194345" cy="19434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9" name="Oval 88"/>
              <p:cNvSpPr/>
              <p:nvPr/>
            </p:nvSpPr>
            <p:spPr>
              <a:xfrm>
                <a:off x="5205418" y="3645205"/>
                <a:ext cx="194345" cy="19434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0" name="Oval 89"/>
              <p:cNvSpPr/>
              <p:nvPr/>
            </p:nvSpPr>
            <p:spPr>
              <a:xfrm>
                <a:off x="5202455" y="4143706"/>
                <a:ext cx="194345" cy="194345"/>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91" name="Straight Connector 90"/>
              <p:cNvCxnSpPr/>
              <p:nvPr/>
            </p:nvCxnSpPr>
            <p:spPr>
              <a:xfrm flipV="1">
                <a:off x="5579282" y="3875565"/>
                <a:ext cx="0" cy="199726"/>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92" name="Oval 91"/>
              <p:cNvSpPr/>
              <p:nvPr/>
            </p:nvSpPr>
            <p:spPr>
              <a:xfrm>
                <a:off x="6051496" y="2595285"/>
                <a:ext cx="194345" cy="19434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3" name="Oval 92"/>
              <p:cNvSpPr/>
              <p:nvPr/>
            </p:nvSpPr>
            <p:spPr>
              <a:xfrm>
                <a:off x="5956442" y="4143706"/>
                <a:ext cx="194345" cy="194345"/>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94" name="Oval 93"/>
              <p:cNvSpPr/>
              <p:nvPr/>
            </p:nvSpPr>
            <p:spPr>
              <a:xfrm>
                <a:off x="6059426" y="3132216"/>
                <a:ext cx="194345" cy="194345"/>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cxnSp>
            <p:nvCxnSpPr>
              <p:cNvPr id="95" name="Straight Arrow Connector 94"/>
              <p:cNvCxnSpPr>
                <a:stCxn id="102" idx="0"/>
                <a:endCxn id="104" idx="2"/>
              </p:cNvCxnSpPr>
              <p:nvPr/>
            </p:nvCxnSpPr>
            <p:spPr>
              <a:xfrm flipH="1" flipV="1">
                <a:off x="6124236" y="2850859"/>
                <a:ext cx="1664" cy="2250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6" name="Oval 95"/>
              <p:cNvSpPr/>
              <p:nvPr/>
            </p:nvSpPr>
            <p:spPr>
              <a:xfrm>
                <a:off x="5061801" y="2599373"/>
                <a:ext cx="194345" cy="194345"/>
              </a:xfrm>
              <a:prstGeom prst="ellipse">
                <a:avLst/>
              </a:prstGeom>
              <a:solidFill>
                <a:srgbClr val="00B0F0"/>
              </a:solidFill>
              <a:ln>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97" name="Straight Arrow Connector 96"/>
              <p:cNvCxnSpPr>
                <a:stCxn id="101" idx="0"/>
              </p:cNvCxnSpPr>
              <p:nvPr/>
            </p:nvCxnSpPr>
            <p:spPr>
              <a:xfrm flipH="1" flipV="1">
                <a:off x="5126576" y="2876391"/>
                <a:ext cx="4684" cy="1979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8" name="TextBox 97"/>
              <p:cNvSpPr txBox="1"/>
              <p:nvPr/>
            </p:nvSpPr>
            <p:spPr>
              <a:xfrm>
                <a:off x="4032719" y="2549058"/>
                <a:ext cx="696862" cy="369332"/>
              </a:xfrm>
              <a:prstGeom prst="rect">
                <a:avLst/>
              </a:prstGeom>
              <a:noFill/>
            </p:spPr>
            <p:txBody>
              <a:bodyPr wrap="square" rtlCol="0">
                <a:spAutoFit/>
              </a:bodyPr>
              <a:lstStyle/>
              <a:p>
                <a:r>
                  <a:rPr lang="en-US" sz="900" dirty="0"/>
                  <a:t>Sending to </a:t>
                </a:r>
              </a:p>
              <a:p>
                <a:r>
                  <a:rPr lang="en-US" sz="900" dirty="0"/>
                  <a:t>pub-sub</a:t>
                </a:r>
              </a:p>
            </p:txBody>
          </p:sp>
          <p:sp>
            <p:nvSpPr>
              <p:cNvPr id="99" name="TextBox 98"/>
              <p:cNvSpPr txBox="1"/>
              <p:nvPr/>
            </p:nvSpPr>
            <p:spPr>
              <a:xfrm>
                <a:off x="6522895" y="2521858"/>
                <a:ext cx="696862" cy="646331"/>
              </a:xfrm>
              <a:prstGeom prst="rect">
                <a:avLst/>
              </a:prstGeom>
              <a:noFill/>
            </p:spPr>
            <p:txBody>
              <a:bodyPr wrap="square" rtlCol="0">
                <a:spAutoFit/>
              </a:bodyPr>
              <a:lstStyle/>
              <a:p>
                <a:r>
                  <a:rPr lang="en-US" sz="900" dirty="0"/>
                  <a:t>Sending to </a:t>
                </a:r>
              </a:p>
              <a:p>
                <a:r>
                  <a:rPr lang="en-US" sz="900" dirty="0"/>
                  <a:t>Persisting </a:t>
                </a:r>
              </a:p>
              <a:p>
                <a:r>
                  <a:rPr lang="en-US" sz="900" dirty="0"/>
                  <a:t>storage</a:t>
                </a:r>
              </a:p>
            </p:txBody>
          </p:sp>
          <p:sp>
            <p:nvSpPr>
              <p:cNvPr id="100" name="Rounded Rectangle 99"/>
              <p:cNvSpPr/>
              <p:nvPr/>
            </p:nvSpPr>
            <p:spPr>
              <a:xfrm>
                <a:off x="4870639" y="4083140"/>
                <a:ext cx="1508510" cy="306081"/>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01" name="Rounded Rectangle 100"/>
              <p:cNvSpPr/>
              <p:nvPr/>
            </p:nvSpPr>
            <p:spPr>
              <a:xfrm>
                <a:off x="4763196" y="3074358"/>
                <a:ext cx="736127" cy="302135"/>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2" name="Rounded Rectangle 101"/>
              <p:cNvSpPr/>
              <p:nvPr/>
            </p:nvSpPr>
            <p:spPr>
              <a:xfrm>
                <a:off x="5757836" y="3075957"/>
                <a:ext cx="736127" cy="302135"/>
              </a:xfrm>
              <a:prstGeom prst="round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03" name="Rounded Rectangle 102"/>
              <p:cNvSpPr/>
              <p:nvPr/>
            </p:nvSpPr>
            <p:spPr>
              <a:xfrm>
                <a:off x="4750362" y="2562328"/>
                <a:ext cx="736127" cy="302135"/>
              </a:xfrm>
              <a:prstGeom prst="roundRect">
                <a:avLst/>
              </a:prstGeom>
              <a:no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4" name="Rounded Rectangle 103"/>
              <p:cNvSpPr/>
              <p:nvPr/>
            </p:nvSpPr>
            <p:spPr>
              <a:xfrm>
                <a:off x="5756172" y="2548724"/>
                <a:ext cx="736127" cy="302135"/>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05" name="Elbow Connector 104"/>
              <p:cNvCxnSpPr>
                <a:stCxn id="101" idx="1"/>
                <a:endCxn id="84" idx="1"/>
              </p:cNvCxnSpPr>
              <p:nvPr/>
            </p:nvCxnSpPr>
            <p:spPr>
              <a:xfrm rot="10800000" flipV="1">
                <a:off x="4523662" y="3225425"/>
                <a:ext cx="239535" cy="504595"/>
              </a:xfrm>
              <a:prstGeom prst="bentConnector3">
                <a:avLst>
                  <a:gd name="adj1" fmla="val 195435"/>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p:cNvCxnSpPr/>
              <p:nvPr/>
            </p:nvCxnSpPr>
            <p:spPr>
              <a:xfrm flipV="1">
                <a:off x="5133859" y="3344848"/>
                <a:ext cx="1804" cy="22840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7" name="Straight Arrow Connector 106"/>
              <p:cNvCxnSpPr>
                <a:endCxn id="102" idx="2"/>
              </p:cNvCxnSpPr>
              <p:nvPr/>
            </p:nvCxnSpPr>
            <p:spPr>
              <a:xfrm flipH="1" flipV="1">
                <a:off x="6125900" y="3378092"/>
                <a:ext cx="6172" cy="1798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8" name="TextBox 107"/>
              <p:cNvSpPr txBox="1"/>
              <p:nvPr/>
            </p:nvSpPr>
            <p:spPr>
              <a:xfrm>
                <a:off x="4039445" y="3992991"/>
                <a:ext cx="831193" cy="400110"/>
              </a:xfrm>
              <a:prstGeom prst="rect">
                <a:avLst/>
              </a:prstGeom>
              <a:noFill/>
            </p:spPr>
            <p:txBody>
              <a:bodyPr wrap="square" rtlCol="0">
                <a:spAutoFit/>
              </a:bodyPr>
              <a:lstStyle/>
              <a:p>
                <a:r>
                  <a:rPr lang="en-US" sz="1000" dirty="0"/>
                  <a:t>Streaming </a:t>
                </a:r>
              </a:p>
              <a:p>
                <a:r>
                  <a:rPr lang="en-US" sz="1000" dirty="0"/>
                  <a:t>workflow</a:t>
                </a:r>
              </a:p>
            </p:txBody>
          </p:sp>
        </p:grpSp>
        <p:sp>
          <p:nvSpPr>
            <p:cNvPr id="82" name="TextBox 81"/>
            <p:cNvSpPr txBox="1"/>
            <p:nvPr/>
          </p:nvSpPr>
          <p:spPr>
            <a:xfrm>
              <a:off x="2435235" y="2701609"/>
              <a:ext cx="993626" cy="584775"/>
            </a:xfrm>
            <a:prstGeom prst="rect">
              <a:avLst/>
            </a:prstGeom>
            <a:noFill/>
          </p:spPr>
          <p:txBody>
            <a:bodyPr wrap="square" rtlCol="0">
              <a:spAutoFit/>
            </a:bodyPr>
            <a:lstStyle/>
            <a:p>
              <a:r>
                <a:rPr lang="en-US" sz="800" dirty="0"/>
                <a:t>A stream application with some tasks running in parallel</a:t>
              </a:r>
            </a:p>
          </p:txBody>
        </p:sp>
      </p:grpSp>
      <p:sp>
        <p:nvSpPr>
          <p:cNvPr id="109" name="TextBox 108"/>
          <p:cNvSpPr txBox="1"/>
          <p:nvPr/>
        </p:nvSpPr>
        <p:spPr>
          <a:xfrm>
            <a:off x="8122026" y="1473203"/>
            <a:ext cx="736099" cy="553998"/>
          </a:xfrm>
          <a:prstGeom prst="rect">
            <a:avLst/>
          </a:prstGeom>
          <a:solidFill>
            <a:schemeClr val="bg1"/>
          </a:solidFill>
        </p:spPr>
        <p:txBody>
          <a:bodyPr wrap="none" rtlCol="0">
            <a:spAutoFit/>
          </a:bodyPr>
          <a:lstStyle/>
          <a:p>
            <a:r>
              <a:rPr lang="en-US" sz="1000" dirty="0"/>
              <a:t>Multiple </a:t>
            </a:r>
          </a:p>
          <a:p>
            <a:r>
              <a:rPr lang="en-US" sz="1000" dirty="0"/>
              <a:t>streaming </a:t>
            </a:r>
          </a:p>
          <a:p>
            <a:r>
              <a:rPr lang="en-US" sz="1000" dirty="0"/>
              <a:t>workflows</a:t>
            </a:r>
          </a:p>
        </p:txBody>
      </p:sp>
      <p:sp>
        <p:nvSpPr>
          <p:cNvPr id="110" name="TextBox 109"/>
          <p:cNvSpPr txBox="1"/>
          <p:nvPr/>
        </p:nvSpPr>
        <p:spPr>
          <a:xfrm>
            <a:off x="5565768" y="3436165"/>
            <a:ext cx="2190408" cy="369332"/>
          </a:xfrm>
          <a:prstGeom prst="rect">
            <a:avLst/>
          </a:prstGeom>
          <a:noFill/>
        </p:spPr>
        <p:txBody>
          <a:bodyPr wrap="none" rtlCol="0">
            <a:spAutoFit/>
          </a:bodyPr>
          <a:lstStyle/>
          <a:p>
            <a:r>
              <a:rPr lang="en-US" dirty="0"/>
              <a:t>Streaming Workflows</a:t>
            </a:r>
          </a:p>
        </p:txBody>
      </p:sp>
      <p:sp>
        <p:nvSpPr>
          <p:cNvPr id="111" name="TextBox 110"/>
          <p:cNvSpPr txBox="1"/>
          <p:nvPr/>
        </p:nvSpPr>
        <p:spPr>
          <a:xfrm>
            <a:off x="5339785" y="3898503"/>
            <a:ext cx="3659976" cy="461665"/>
          </a:xfrm>
          <a:prstGeom prst="rect">
            <a:avLst/>
          </a:prstGeom>
          <a:noFill/>
        </p:spPr>
        <p:txBody>
          <a:bodyPr wrap="none" rtlCol="0">
            <a:spAutoFit/>
          </a:bodyPr>
          <a:lstStyle/>
          <a:p>
            <a:r>
              <a:rPr lang="en-US" dirty="0"/>
              <a:t>Apache Heron and Storm</a:t>
            </a:r>
          </a:p>
        </p:txBody>
      </p:sp>
      <p:cxnSp>
        <p:nvCxnSpPr>
          <p:cNvPr id="112" name="Straight Arrow Connector 111"/>
          <p:cNvCxnSpPr/>
          <p:nvPr/>
        </p:nvCxnSpPr>
        <p:spPr>
          <a:xfrm flipH="1">
            <a:off x="1342923" y="1948240"/>
            <a:ext cx="4446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flipH="1">
            <a:off x="2261649" y="1969410"/>
            <a:ext cx="5348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flipH="1">
            <a:off x="3946621" y="2034567"/>
            <a:ext cx="67286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a:off x="2284562" y="2315190"/>
            <a:ext cx="5348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flipH="1">
            <a:off x="2284562" y="1969319"/>
            <a:ext cx="5348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flipH="1">
            <a:off x="3969534" y="2034476"/>
            <a:ext cx="67286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0" name="TextBox 119"/>
          <p:cNvSpPr txBox="1"/>
          <p:nvPr/>
        </p:nvSpPr>
        <p:spPr>
          <a:xfrm>
            <a:off x="4876800" y="4669470"/>
            <a:ext cx="3699669" cy="1323439"/>
          </a:xfrm>
          <a:prstGeom prst="rect">
            <a:avLst/>
          </a:prstGeom>
          <a:noFill/>
        </p:spPr>
        <p:txBody>
          <a:bodyPr wrap="square" rtlCol="0">
            <a:spAutoFit/>
          </a:bodyPr>
          <a:lstStyle/>
          <a:p>
            <a:pPr algn="ctr"/>
            <a:r>
              <a:rPr lang="en-US" sz="2000" dirty="0"/>
              <a:t>Storm does not support “real parallel processing” within bolts – add optimized inter-bolt communication</a:t>
            </a:r>
          </a:p>
        </p:txBody>
      </p:sp>
    </p:spTree>
    <p:extLst>
      <p:ext uri="{BB962C8B-B14F-4D97-AF65-F5344CB8AC3E}">
        <p14:creationId xmlns:p14="http://schemas.microsoft.com/office/powerpoint/2010/main" val="8328765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8" y="0"/>
            <a:ext cx="9126166" cy="1146136"/>
          </a:xfrm>
          <a:solidFill>
            <a:schemeClr val="bg1"/>
          </a:solidFill>
        </p:spPr>
        <p:txBody>
          <a:bodyPr/>
          <a:lstStyle/>
          <a:p>
            <a:r>
              <a:rPr lang="en-US" dirty="0"/>
              <a:t>Improvement of Storm (Heron) using HPC communication algorithms</a:t>
            </a:r>
          </a:p>
        </p:txBody>
      </p:sp>
      <p:grpSp>
        <p:nvGrpSpPr>
          <p:cNvPr id="14" name="Group 13"/>
          <p:cNvGrpSpPr/>
          <p:nvPr/>
        </p:nvGrpSpPr>
        <p:grpSpPr>
          <a:xfrm>
            <a:off x="217712" y="1716545"/>
            <a:ext cx="8106230" cy="5141455"/>
            <a:chOff x="217712" y="1716545"/>
            <a:chExt cx="8106230" cy="5141455"/>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6667" r="5832" b="5027"/>
            <a:stretch/>
          </p:blipFill>
          <p:spPr>
            <a:xfrm>
              <a:off x="217712" y="1716545"/>
              <a:ext cx="8106230" cy="5141455"/>
            </a:xfrm>
            <a:prstGeom prst="rect">
              <a:avLst/>
            </a:prstGeom>
          </p:spPr>
        </p:pic>
        <p:sp>
          <p:nvSpPr>
            <p:cNvPr id="9" name="TextBox 8"/>
            <p:cNvSpPr txBox="1"/>
            <p:nvPr/>
          </p:nvSpPr>
          <p:spPr>
            <a:xfrm>
              <a:off x="1272533" y="2286563"/>
              <a:ext cx="2142766" cy="461665"/>
            </a:xfrm>
            <a:prstGeom prst="rect">
              <a:avLst/>
            </a:prstGeom>
            <a:noFill/>
          </p:spPr>
          <p:txBody>
            <a:bodyPr wrap="none" rtlCol="0">
              <a:spAutoFit/>
            </a:bodyPr>
            <a:lstStyle/>
            <a:p>
              <a:r>
                <a:rPr lang="en-US" b="1" i="0" dirty="0"/>
                <a:t>Original Time</a:t>
              </a:r>
            </a:p>
          </p:txBody>
        </p:sp>
        <p:sp>
          <p:nvSpPr>
            <p:cNvPr id="10" name="TextBox 9"/>
            <p:cNvSpPr txBox="1"/>
            <p:nvPr/>
          </p:nvSpPr>
          <p:spPr>
            <a:xfrm>
              <a:off x="5618231" y="2286564"/>
              <a:ext cx="2250937" cy="461665"/>
            </a:xfrm>
            <a:prstGeom prst="rect">
              <a:avLst/>
            </a:prstGeom>
            <a:noFill/>
          </p:spPr>
          <p:txBody>
            <a:bodyPr wrap="none" rtlCol="0">
              <a:spAutoFit/>
            </a:bodyPr>
            <a:lstStyle/>
            <a:p>
              <a:r>
                <a:rPr lang="en-US" b="1" i="0" dirty="0"/>
                <a:t>Speedup Ring</a:t>
              </a:r>
            </a:p>
          </p:txBody>
        </p:sp>
        <p:sp>
          <p:nvSpPr>
            <p:cNvPr id="11" name="TextBox 10"/>
            <p:cNvSpPr txBox="1"/>
            <p:nvPr/>
          </p:nvSpPr>
          <p:spPr>
            <a:xfrm>
              <a:off x="5163458" y="6124191"/>
              <a:ext cx="2201885" cy="461665"/>
            </a:xfrm>
            <a:prstGeom prst="rect">
              <a:avLst/>
            </a:prstGeom>
            <a:noFill/>
          </p:spPr>
          <p:txBody>
            <a:bodyPr wrap="none" rtlCol="0">
              <a:spAutoFit/>
            </a:bodyPr>
            <a:lstStyle/>
            <a:p>
              <a:r>
                <a:rPr lang="en-US" b="1" i="0" dirty="0"/>
                <a:t>Speedup Tree</a:t>
              </a:r>
            </a:p>
          </p:txBody>
        </p:sp>
        <p:sp>
          <p:nvSpPr>
            <p:cNvPr id="12" name="TextBox 11"/>
            <p:cNvSpPr txBox="1"/>
            <p:nvPr/>
          </p:nvSpPr>
          <p:spPr>
            <a:xfrm>
              <a:off x="970347" y="6065018"/>
              <a:ext cx="2526654" cy="461665"/>
            </a:xfrm>
            <a:prstGeom prst="rect">
              <a:avLst/>
            </a:prstGeom>
            <a:noFill/>
          </p:spPr>
          <p:txBody>
            <a:bodyPr wrap="none" rtlCol="0">
              <a:spAutoFit/>
            </a:bodyPr>
            <a:lstStyle/>
            <a:p>
              <a:r>
                <a:rPr lang="en-US" b="1" i="0" dirty="0"/>
                <a:t>Speedup Binary</a:t>
              </a:r>
            </a:p>
          </p:txBody>
        </p:sp>
      </p:grpSp>
      <p:sp>
        <p:nvSpPr>
          <p:cNvPr id="8" name="Rectangle 7"/>
          <p:cNvSpPr/>
          <p:nvPr/>
        </p:nvSpPr>
        <p:spPr>
          <a:xfrm>
            <a:off x="2" y="1146136"/>
            <a:ext cx="9143998" cy="830997"/>
          </a:xfrm>
          <a:prstGeom prst="rect">
            <a:avLst/>
          </a:prstGeom>
          <a:solidFill>
            <a:schemeClr val="bg1"/>
          </a:solidFill>
        </p:spPr>
        <p:txBody>
          <a:bodyPr wrap="square">
            <a:spAutoFit/>
          </a:bodyPr>
          <a:lstStyle/>
          <a:p>
            <a:r>
              <a:rPr lang="en-US" sz="1600" dirty="0"/>
              <a:t>Latency of binary tree, flat tree and bi-directional ring implementations compared to serial implementation. Different lines show varying # of parallel tasks with either TCP communications and shared memory communications(SHM).</a:t>
            </a:r>
          </a:p>
        </p:txBody>
      </p:sp>
    </p:spTree>
    <p:extLst>
      <p:ext uri="{BB962C8B-B14F-4D97-AF65-F5344CB8AC3E}">
        <p14:creationId xmlns:p14="http://schemas.microsoft.com/office/powerpoint/2010/main" val="30993367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23391" y="128421"/>
            <a:ext cx="4552657" cy="461665"/>
          </a:xfrm>
          <a:prstGeom prst="rect">
            <a:avLst/>
          </a:prstGeom>
          <a:noFill/>
        </p:spPr>
        <p:txBody>
          <a:bodyPr wrap="none" rtlCol="0">
            <a:spAutoFit/>
          </a:bodyPr>
          <a:lstStyle/>
          <a:p>
            <a:r>
              <a:rPr lang="en-US" b="1" dirty="0"/>
              <a:t>Heron Streaming Architecture</a:t>
            </a:r>
          </a:p>
        </p:txBody>
      </p:sp>
      <p:grpSp>
        <p:nvGrpSpPr>
          <p:cNvPr id="7" name="Group 6"/>
          <p:cNvGrpSpPr/>
          <p:nvPr/>
        </p:nvGrpSpPr>
        <p:grpSpPr>
          <a:xfrm>
            <a:off x="1006511" y="763116"/>
            <a:ext cx="5947812" cy="2209800"/>
            <a:chOff x="228600" y="685800"/>
            <a:chExt cx="5947812" cy="220980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685800"/>
              <a:ext cx="5589898" cy="2209800"/>
            </a:xfrm>
            <a:prstGeom prst="rect">
              <a:avLst/>
            </a:prstGeom>
          </p:spPr>
        </p:pic>
        <p:sp>
          <p:nvSpPr>
            <p:cNvPr id="5" name="TextBox 4"/>
            <p:cNvSpPr txBox="1"/>
            <p:nvPr/>
          </p:nvSpPr>
          <p:spPr>
            <a:xfrm>
              <a:off x="4953000" y="692989"/>
              <a:ext cx="1223412" cy="369332"/>
            </a:xfrm>
            <a:prstGeom prst="rect">
              <a:avLst/>
            </a:prstGeom>
            <a:noFill/>
          </p:spPr>
          <p:txBody>
            <a:bodyPr wrap="none" rtlCol="0">
              <a:spAutoFit/>
            </a:bodyPr>
            <a:lstStyle/>
            <a:p>
              <a:r>
                <a:rPr lang="en-US" sz="1800" i="0" dirty="0"/>
                <a:t>Inter node</a:t>
              </a:r>
            </a:p>
          </p:txBody>
        </p:sp>
        <p:sp>
          <p:nvSpPr>
            <p:cNvPr id="6" name="TextBox 5"/>
            <p:cNvSpPr txBox="1"/>
            <p:nvPr/>
          </p:nvSpPr>
          <p:spPr>
            <a:xfrm>
              <a:off x="228600" y="1295400"/>
              <a:ext cx="1159292" cy="369332"/>
            </a:xfrm>
            <a:prstGeom prst="rect">
              <a:avLst/>
            </a:prstGeom>
            <a:noFill/>
          </p:spPr>
          <p:txBody>
            <a:bodyPr wrap="none" rtlCol="0">
              <a:spAutoFit/>
            </a:bodyPr>
            <a:lstStyle/>
            <a:p>
              <a:r>
                <a:rPr lang="en-US" sz="1800" i="0" dirty="0"/>
                <a:t>Intranode</a:t>
              </a:r>
            </a:p>
          </p:txBody>
        </p:sp>
      </p:grpSp>
      <p:grpSp>
        <p:nvGrpSpPr>
          <p:cNvPr id="10" name="Group 9"/>
          <p:cNvGrpSpPr/>
          <p:nvPr/>
        </p:nvGrpSpPr>
        <p:grpSpPr>
          <a:xfrm>
            <a:off x="1828800" y="3124200"/>
            <a:ext cx="5297883" cy="2546870"/>
            <a:chOff x="421257" y="2895600"/>
            <a:chExt cx="5297883" cy="254687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257" y="3200400"/>
              <a:ext cx="5297883" cy="1767993"/>
            </a:xfrm>
            <a:prstGeom prst="rect">
              <a:avLst/>
            </a:prstGeom>
          </p:spPr>
        </p:pic>
        <p:sp>
          <p:nvSpPr>
            <p:cNvPr id="8" name="TextBox 7"/>
            <p:cNvSpPr txBox="1"/>
            <p:nvPr/>
          </p:nvSpPr>
          <p:spPr>
            <a:xfrm>
              <a:off x="446330" y="2895600"/>
              <a:ext cx="4432239" cy="461665"/>
            </a:xfrm>
            <a:prstGeom prst="rect">
              <a:avLst/>
            </a:prstGeom>
            <a:noFill/>
          </p:spPr>
          <p:txBody>
            <a:bodyPr wrap="none" rtlCol="0">
              <a:spAutoFit/>
            </a:bodyPr>
            <a:lstStyle/>
            <a:p>
              <a:r>
                <a:rPr lang="en-US" b="1" dirty="0"/>
                <a:t>Typical Processing Topology</a:t>
              </a:r>
            </a:p>
          </p:txBody>
        </p:sp>
        <p:sp>
          <p:nvSpPr>
            <p:cNvPr id="9" name="TextBox 8"/>
            <p:cNvSpPr txBox="1"/>
            <p:nvPr/>
          </p:nvSpPr>
          <p:spPr>
            <a:xfrm>
              <a:off x="1190925" y="5042360"/>
              <a:ext cx="2763898" cy="400110"/>
            </a:xfrm>
            <a:prstGeom prst="rect">
              <a:avLst/>
            </a:prstGeom>
            <a:noFill/>
          </p:spPr>
          <p:txBody>
            <a:bodyPr wrap="none" rtlCol="0">
              <a:spAutoFit/>
            </a:bodyPr>
            <a:lstStyle/>
            <a:p>
              <a:r>
                <a:rPr lang="en-US" sz="2000" i="0" dirty="0"/>
                <a:t>Parallelism 2; 4 stages</a:t>
              </a:r>
            </a:p>
          </p:txBody>
        </p:sp>
      </p:grpSp>
      <p:sp>
        <p:nvSpPr>
          <p:cNvPr id="11" name="TextBox 10"/>
          <p:cNvSpPr txBox="1"/>
          <p:nvPr/>
        </p:nvSpPr>
        <p:spPr>
          <a:xfrm>
            <a:off x="7375585" y="415003"/>
            <a:ext cx="1752600" cy="1200329"/>
          </a:xfrm>
          <a:prstGeom prst="rect">
            <a:avLst/>
          </a:prstGeom>
          <a:noFill/>
        </p:spPr>
        <p:txBody>
          <a:bodyPr wrap="square" rtlCol="0">
            <a:spAutoFit/>
          </a:bodyPr>
          <a:lstStyle/>
          <a:p>
            <a:r>
              <a:rPr lang="en-US" b="1" i="0" dirty="0"/>
              <a:t>Add HPC</a:t>
            </a:r>
          </a:p>
          <a:p>
            <a:r>
              <a:rPr lang="en-US" i="0" dirty="0" err="1"/>
              <a:t>Infiniband</a:t>
            </a:r>
            <a:endParaRPr lang="en-US" i="0" dirty="0"/>
          </a:p>
          <a:p>
            <a:r>
              <a:rPr lang="en-US" i="0" dirty="0" err="1"/>
              <a:t>Omnipath</a:t>
            </a:r>
            <a:endParaRPr lang="en-US" i="0" dirty="0"/>
          </a:p>
        </p:txBody>
      </p:sp>
      <p:sp>
        <p:nvSpPr>
          <p:cNvPr id="12" name="Arrow: Left 11"/>
          <p:cNvSpPr/>
          <p:nvPr/>
        </p:nvSpPr>
        <p:spPr bwMode="auto">
          <a:xfrm>
            <a:off x="7017643" y="864956"/>
            <a:ext cx="294621" cy="249752"/>
          </a:xfrm>
          <a:prstGeom prst="lef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Tree>
    <p:extLst>
      <p:ext uri="{BB962C8B-B14F-4D97-AF65-F5344CB8AC3E}">
        <p14:creationId xmlns:p14="http://schemas.microsoft.com/office/powerpoint/2010/main" val="13442914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846" y="998590"/>
            <a:ext cx="3725587" cy="227936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85" y="3616085"/>
            <a:ext cx="3725587" cy="2238450"/>
          </a:xfrm>
          <a:prstGeom prst="rect">
            <a:avLst/>
          </a:prstGeom>
        </p:spPr>
      </p:pic>
      <p:sp>
        <p:nvSpPr>
          <p:cNvPr id="7" name="TextBox 6"/>
          <p:cNvSpPr txBox="1"/>
          <p:nvPr/>
        </p:nvSpPr>
        <p:spPr>
          <a:xfrm>
            <a:off x="1203046" y="5854535"/>
            <a:ext cx="2597186" cy="276999"/>
          </a:xfrm>
          <a:prstGeom prst="rect">
            <a:avLst/>
          </a:prstGeom>
          <a:noFill/>
        </p:spPr>
        <p:txBody>
          <a:bodyPr wrap="none" rtlCol="0">
            <a:spAutoFit/>
          </a:bodyPr>
          <a:lstStyle/>
          <a:p>
            <a:r>
              <a:rPr lang="en-US" sz="1200" dirty="0"/>
              <a:t>Parallelism of 2 and using  8 Nodes</a:t>
            </a:r>
          </a:p>
        </p:txBody>
      </p:sp>
      <p:sp>
        <p:nvSpPr>
          <p:cNvPr id="8" name="TextBox 7"/>
          <p:cNvSpPr txBox="1"/>
          <p:nvPr/>
        </p:nvSpPr>
        <p:spPr>
          <a:xfrm>
            <a:off x="304800" y="173191"/>
            <a:ext cx="3138800" cy="738664"/>
          </a:xfrm>
          <a:prstGeom prst="rect">
            <a:avLst/>
          </a:prstGeom>
          <a:noFill/>
        </p:spPr>
        <p:txBody>
          <a:bodyPr wrap="square" rtlCol="0">
            <a:spAutoFit/>
          </a:bodyPr>
          <a:lstStyle/>
          <a:p>
            <a:r>
              <a:rPr lang="en-US" sz="1400" dirty="0"/>
              <a:t>Intel </a:t>
            </a:r>
            <a:r>
              <a:rPr lang="en-US" sz="1400" dirty="0" err="1"/>
              <a:t>Haswell</a:t>
            </a:r>
            <a:r>
              <a:rPr lang="en-US" sz="1400" dirty="0"/>
              <a:t> Cluster with 2.4GHz Processors and 56Gbps </a:t>
            </a:r>
            <a:r>
              <a:rPr lang="en-US" sz="1400" dirty="0" err="1"/>
              <a:t>Infiniband</a:t>
            </a:r>
            <a:r>
              <a:rPr lang="en-US" sz="1400" dirty="0"/>
              <a:t> and 1Gbps Ethernet</a:t>
            </a:r>
          </a:p>
        </p:txBody>
      </p:sp>
      <p:sp>
        <p:nvSpPr>
          <p:cNvPr id="11" name="TextBox 10"/>
          <p:cNvSpPr txBox="1"/>
          <p:nvPr/>
        </p:nvSpPr>
        <p:spPr>
          <a:xfrm>
            <a:off x="5257800" y="5869320"/>
            <a:ext cx="2553904" cy="276999"/>
          </a:xfrm>
          <a:prstGeom prst="rect">
            <a:avLst/>
          </a:prstGeom>
          <a:noFill/>
        </p:spPr>
        <p:txBody>
          <a:bodyPr wrap="none" rtlCol="0">
            <a:spAutoFit/>
          </a:bodyPr>
          <a:lstStyle/>
          <a:p>
            <a:r>
              <a:rPr lang="en-US" sz="1200" dirty="0"/>
              <a:t>Parallelism of 2 and using 4 Nodes</a:t>
            </a:r>
          </a:p>
        </p:txBody>
      </p:sp>
      <p:sp>
        <p:nvSpPr>
          <p:cNvPr id="13" name="TextBox 12"/>
          <p:cNvSpPr txBox="1"/>
          <p:nvPr/>
        </p:nvSpPr>
        <p:spPr>
          <a:xfrm>
            <a:off x="3644012" y="3243522"/>
            <a:ext cx="2666114" cy="461665"/>
          </a:xfrm>
          <a:prstGeom prst="rect">
            <a:avLst/>
          </a:prstGeom>
          <a:noFill/>
        </p:spPr>
        <p:txBody>
          <a:bodyPr wrap="none" rtlCol="0">
            <a:spAutoFit/>
          </a:bodyPr>
          <a:lstStyle/>
          <a:p>
            <a:r>
              <a:rPr lang="en-US" b="1" dirty="0"/>
              <a:t>Small messages </a:t>
            </a:r>
          </a:p>
        </p:txBody>
      </p:sp>
      <p:sp>
        <p:nvSpPr>
          <p:cNvPr id="14" name="TextBox 13"/>
          <p:cNvSpPr txBox="1"/>
          <p:nvPr/>
        </p:nvSpPr>
        <p:spPr>
          <a:xfrm>
            <a:off x="3307210" y="311691"/>
            <a:ext cx="2683748" cy="461665"/>
          </a:xfrm>
          <a:prstGeom prst="rect">
            <a:avLst/>
          </a:prstGeom>
          <a:noFill/>
        </p:spPr>
        <p:txBody>
          <a:bodyPr wrap="none" rtlCol="0">
            <a:spAutoFit/>
          </a:bodyPr>
          <a:lstStyle/>
          <a:p>
            <a:r>
              <a:rPr lang="en-US" b="1" dirty="0"/>
              <a:t>Large messages </a:t>
            </a:r>
          </a:p>
        </p:txBody>
      </p:sp>
      <p:sp>
        <p:nvSpPr>
          <p:cNvPr id="15" name="TextBox 14"/>
          <p:cNvSpPr txBox="1"/>
          <p:nvPr/>
        </p:nvSpPr>
        <p:spPr>
          <a:xfrm>
            <a:off x="5903682" y="118459"/>
            <a:ext cx="3233129" cy="738664"/>
          </a:xfrm>
          <a:prstGeom prst="rect">
            <a:avLst/>
          </a:prstGeom>
          <a:noFill/>
        </p:spPr>
        <p:txBody>
          <a:bodyPr wrap="square" rtlCol="0">
            <a:spAutoFit/>
          </a:bodyPr>
          <a:lstStyle/>
          <a:p>
            <a:r>
              <a:rPr lang="en-US" sz="1400" dirty="0"/>
              <a:t>Intel KNL Cluster with 1.4GHz Processors and 100Gbps Omni-Path and 1Gbps Ethernet</a:t>
            </a: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3608278"/>
            <a:ext cx="3738582" cy="2246257"/>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5400" y="940889"/>
            <a:ext cx="3794050" cy="2321255"/>
          </a:xfrm>
          <a:prstGeom prst="rect">
            <a:avLst/>
          </a:prstGeom>
        </p:spPr>
      </p:pic>
      <p:sp>
        <p:nvSpPr>
          <p:cNvPr id="12" name="TextBox 11"/>
          <p:cNvSpPr txBox="1"/>
          <p:nvPr/>
        </p:nvSpPr>
        <p:spPr>
          <a:xfrm>
            <a:off x="0" y="6175353"/>
            <a:ext cx="8029796" cy="523220"/>
          </a:xfrm>
          <a:prstGeom prst="rect">
            <a:avLst/>
          </a:prstGeom>
          <a:solidFill>
            <a:schemeClr val="bg1"/>
          </a:solidFill>
        </p:spPr>
        <p:txBody>
          <a:bodyPr wrap="square" rtlCol="0">
            <a:spAutoFit/>
          </a:bodyPr>
          <a:lstStyle/>
          <a:p>
            <a:r>
              <a:rPr lang="en-US" sz="2800" dirty="0"/>
              <a:t>This is HPC Hardware and not parallel computing</a:t>
            </a:r>
          </a:p>
        </p:txBody>
      </p:sp>
    </p:spTree>
    <p:extLst>
      <p:ext uri="{BB962C8B-B14F-4D97-AF65-F5344CB8AC3E}">
        <p14:creationId xmlns:p14="http://schemas.microsoft.com/office/powerpoint/2010/main" val="23526592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endParaRPr lang="en-US"/>
          </a:p>
        </p:txBody>
      </p:sp>
      <p:grpSp>
        <p:nvGrpSpPr>
          <p:cNvPr id="2" name="Group 1"/>
          <p:cNvGrpSpPr/>
          <p:nvPr/>
        </p:nvGrpSpPr>
        <p:grpSpPr>
          <a:xfrm>
            <a:off x="6474" y="0"/>
            <a:ext cx="9137526" cy="6858000"/>
            <a:chOff x="31026" y="1"/>
            <a:chExt cx="9137526" cy="6858000"/>
          </a:xfrm>
        </p:grpSpPr>
        <p:pic>
          <p:nvPicPr>
            <p:cNvPr id="15" name="Picture 14"/>
            <p:cNvPicPr/>
            <p:nvPr/>
          </p:nvPicPr>
          <p:blipFill rotWithShape="1">
            <a:blip r:embed="rId2" cstate="print">
              <a:extLst>
                <a:ext uri="{28A0092B-C50C-407E-A947-70E740481C1C}">
                  <a14:useLocalDpi xmlns:a14="http://schemas.microsoft.com/office/drawing/2010/main" val="0"/>
                </a:ext>
              </a:extLst>
            </a:blip>
            <a:srcRect b="43133"/>
            <a:stretch/>
          </p:blipFill>
          <p:spPr>
            <a:xfrm>
              <a:off x="31026" y="1"/>
              <a:ext cx="9137526" cy="6858000"/>
            </a:xfrm>
            <a:prstGeom prst="rect">
              <a:avLst/>
            </a:prstGeom>
          </p:spPr>
        </p:pic>
        <p:pic>
          <p:nvPicPr>
            <p:cNvPr id="7" name="Picture 6"/>
            <p:cNvPicPr>
              <a:picLocks noChangeAspect="1"/>
            </p:cNvPicPr>
            <p:nvPr/>
          </p:nvPicPr>
          <p:blipFill>
            <a:blip r:embed="rId3"/>
            <a:stretch>
              <a:fillRect/>
            </a:stretch>
          </p:blipFill>
          <p:spPr>
            <a:xfrm>
              <a:off x="1019679" y="2155520"/>
              <a:ext cx="1027410" cy="489994"/>
            </a:xfrm>
            <a:prstGeom prst="rect">
              <a:avLst/>
            </a:prstGeom>
          </p:spPr>
        </p:pic>
        <p:pic>
          <p:nvPicPr>
            <p:cNvPr id="9" name="Picture 2" descr="https://lh3.googleusercontent.com/-QTh7oYlVSfs/AAAAAAAAAAI/AAAAAAAAAl8/PD6AyVW6Tqs/s0-c-k-no-ns/phot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346053"/>
              <a:ext cx="847726" cy="8477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51663" t="21984" r="36829" b="19773"/>
            <a:stretch/>
          </p:blipFill>
          <p:spPr>
            <a:xfrm>
              <a:off x="7829640" y="2160096"/>
              <a:ext cx="952500" cy="970836"/>
            </a:xfrm>
            <a:prstGeom prst="rect">
              <a:avLst/>
            </a:prstGeom>
          </p:spPr>
        </p:pic>
        <p:pic>
          <p:nvPicPr>
            <p:cNvPr id="8" name="Picture 4" descr="Stony Brook University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9120" y="5814847"/>
              <a:ext cx="1054710" cy="870555"/>
            </a:xfrm>
            <a:prstGeom prst="rect">
              <a:avLst/>
            </a:prstGeom>
            <a:solidFill>
              <a:schemeClr val="bg1"/>
            </a:solidFill>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62768" t="17564" r="19740" b="18436"/>
            <a:stretch/>
          </p:blipFill>
          <p:spPr>
            <a:xfrm>
              <a:off x="7878754" y="355213"/>
              <a:ext cx="1138054" cy="838566"/>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19500" t="18519" r="62088" b="21296"/>
            <a:stretch/>
          </p:blipFill>
          <p:spPr>
            <a:xfrm>
              <a:off x="7147486" y="5694802"/>
              <a:ext cx="1504841" cy="990600"/>
            </a:xfrm>
            <a:prstGeom prst="rect">
              <a:avLst/>
            </a:prstGeom>
          </p:spPr>
        </p:pic>
        <p:sp>
          <p:nvSpPr>
            <p:cNvPr id="13" name="TextBox 12"/>
            <p:cNvSpPr txBox="1"/>
            <p:nvPr/>
          </p:nvSpPr>
          <p:spPr>
            <a:xfrm>
              <a:off x="7047905" y="4980402"/>
              <a:ext cx="2088802" cy="646331"/>
            </a:xfrm>
            <a:prstGeom prst="rect">
              <a:avLst/>
            </a:prstGeom>
            <a:solidFill>
              <a:schemeClr val="tx1"/>
            </a:solidFill>
          </p:spPr>
          <p:txBody>
            <a:bodyPr wrap="square" rtlCol="0">
              <a:spAutoFit/>
            </a:bodyPr>
            <a:lstStyle/>
            <a:p>
              <a:r>
                <a:rPr lang="en-US" sz="1800" b="1" i="0" dirty="0">
                  <a:solidFill>
                    <a:schemeClr val="bg1"/>
                  </a:solidFill>
                </a:rPr>
                <a:t>Software: MIDAS</a:t>
              </a:r>
              <a:br>
                <a:rPr lang="en-US" sz="1800" b="1" i="0" dirty="0">
                  <a:solidFill>
                    <a:schemeClr val="bg1"/>
                  </a:solidFill>
                </a:rPr>
              </a:br>
              <a:r>
                <a:rPr lang="en-US" sz="1800" b="1" i="0" dirty="0">
                  <a:solidFill>
                    <a:schemeClr val="bg1"/>
                  </a:solidFill>
                </a:rPr>
                <a:t>HPC-ABDS</a:t>
              </a:r>
            </a:p>
          </p:txBody>
        </p:sp>
      </p:grpSp>
      <p:sp>
        <p:nvSpPr>
          <p:cNvPr id="3" name="Rectangle 2"/>
          <p:cNvSpPr/>
          <p:nvPr/>
        </p:nvSpPr>
        <p:spPr>
          <a:xfrm>
            <a:off x="6474" y="0"/>
            <a:ext cx="4032126" cy="994888"/>
          </a:xfrm>
          <a:prstGeom prst="rect">
            <a:avLst/>
          </a:prstGeom>
          <a:solidFill>
            <a:schemeClr val="bg1"/>
          </a:solidFill>
        </p:spPr>
        <p:txBody>
          <a:bodyPr wrap="square">
            <a:spAutoFit/>
          </a:bodyPr>
          <a:lstStyle/>
          <a:p>
            <a:pPr marL="0" marR="0">
              <a:lnSpc>
                <a:spcPct val="115000"/>
              </a:lnSpc>
              <a:spcBef>
                <a:spcPts val="1800"/>
              </a:spcBef>
              <a:spcAft>
                <a:spcPts val="600"/>
              </a:spcAft>
            </a:pPr>
            <a:r>
              <a:rPr lang="en-US" sz="1700" b="1" dirty="0">
                <a:latin typeface="Times New Roman" panose="02020603050405020304" pitchFamily="18" charset="0"/>
              </a:rPr>
              <a:t>NSF 1443054: CIF21 DIBBs: Middleware and High Performance Analytics Libraries for Scalable Data Science</a:t>
            </a:r>
            <a:endParaRPr lang="en-US" sz="1700" b="1" dirty="0"/>
          </a:p>
        </p:txBody>
      </p:sp>
      <p:sp>
        <p:nvSpPr>
          <p:cNvPr id="6" name="Rectangle 5"/>
          <p:cNvSpPr/>
          <p:nvPr/>
        </p:nvSpPr>
        <p:spPr>
          <a:xfrm>
            <a:off x="-11359" y="5673380"/>
            <a:ext cx="2309702" cy="1200329"/>
          </a:xfrm>
          <a:prstGeom prst="rect">
            <a:avLst/>
          </a:prstGeom>
          <a:solidFill>
            <a:schemeClr val="bg1"/>
          </a:solidFill>
        </p:spPr>
        <p:txBody>
          <a:bodyPr wrap="square">
            <a:spAutoFit/>
          </a:bodyPr>
          <a:lstStyle/>
          <a:p>
            <a:r>
              <a:rPr lang="en-US" dirty="0"/>
              <a:t>Harp HPC for Big Data</a:t>
            </a:r>
          </a:p>
          <a:p>
            <a:r>
              <a:rPr lang="en-US" dirty="0"/>
              <a:t>February 2017</a:t>
            </a:r>
          </a:p>
        </p:txBody>
      </p:sp>
    </p:spTree>
    <p:extLst>
      <p:ext uri="{BB962C8B-B14F-4D97-AF65-F5344CB8AC3E}">
        <p14:creationId xmlns:p14="http://schemas.microsoft.com/office/powerpoint/2010/main" val="34411324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980713" cy="914400"/>
          </a:xfrm>
        </p:spPr>
        <p:txBody>
          <a:bodyPr/>
          <a:lstStyle/>
          <a:p>
            <a:pPr algn="ctr"/>
            <a:r>
              <a:rPr lang="en-US" dirty="0"/>
              <a:t>Harp (Hadoop Plugin) brings HPC to ABDS </a:t>
            </a:r>
          </a:p>
        </p:txBody>
      </p:sp>
      <p:sp>
        <p:nvSpPr>
          <p:cNvPr id="3" name="Content Placeholder 2"/>
          <p:cNvSpPr>
            <a:spLocks noGrp="1"/>
          </p:cNvSpPr>
          <p:nvPr>
            <p:ph idx="1"/>
          </p:nvPr>
        </p:nvSpPr>
        <p:spPr>
          <a:xfrm>
            <a:off x="3313" y="572161"/>
            <a:ext cx="9144000" cy="1506273"/>
          </a:xfrm>
        </p:spPr>
        <p:txBody>
          <a:bodyPr/>
          <a:lstStyle/>
          <a:p>
            <a:r>
              <a:rPr lang="en-US" b="1" dirty="0"/>
              <a:t>Judy </a:t>
            </a:r>
            <a:r>
              <a:rPr lang="en-US" b="1" dirty="0" err="1"/>
              <a:t>Qiu</a:t>
            </a:r>
            <a:r>
              <a:rPr lang="en-US" b="1" dirty="0"/>
              <a:t>: Iterative HPC communication; scientific data abstractions</a:t>
            </a:r>
          </a:p>
          <a:p>
            <a:r>
              <a:rPr lang="en-US" dirty="0"/>
              <a:t>Careful support of distributed </a:t>
            </a:r>
            <a:r>
              <a:rPr lang="en-US" b="1" dirty="0"/>
              <a:t>data</a:t>
            </a:r>
            <a:r>
              <a:rPr lang="en-US" dirty="0"/>
              <a:t> AND </a:t>
            </a:r>
            <a:r>
              <a:rPr lang="en-US" b="1" dirty="0"/>
              <a:t>distributed model</a:t>
            </a:r>
          </a:p>
          <a:p>
            <a:r>
              <a:rPr lang="en-US" dirty="0"/>
              <a:t>Avoids parameter server approach but distributes model over worker nodes and supports collective communication to bring global model to each node</a:t>
            </a:r>
          </a:p>
          <a:p>
            <a:r>
              <a:rPr lang="en-US" dirty="0"/>
              <a:t>Integrated with Intel </a:t>
            </a:r>
            <a:r>
              <a:rPr lang="en-US" dirty="0" err="1"/>
              <a:t>DaaL</a:t>
            </a:r>
            <a:r>
              <a:rPr lang="en-US" dirty="0"/>
              <a:t> high performance node library</a:t>
            </a: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endParaRPr lang="en-US" dirty="0"/>
          </a:p>
          <a:p>
            <a:r>
              <a:rPr lang="en-US" dirty="0"/>
              <a:t>Applied first to Latent Dirichlet Allocation LDA with large model and data</a:t>
            </a:r>
          </a:p>
          <a:p>
            <a:r>
              <a:rPr lang="en-US" dirty="0"/>
              <a:t>Have also added </a:t>
            </a:r>
            <a:r>
              <a:rPr lang="en-US" b="1" dirty="0"/>
              <a:t>HPC</a:t>
            </a:r>
            <a:r>
              <a:rPr lang="en-US" dirty="0"/>
              <a:t> to Apache </a:t>
            </a:r>
            <a:r>
              <a:rPr lang="en-US" b="1" dirty="0"/>
              <a:t>Storm</a:t>
            </a:r>
            <a:r>
              <a:rPr lang="en-US" dirty="0"/>
              <a:t> and </a:t>
            </a:r>
            <a:r>
              <a:rPr lang="en-US" b="1" dirty="0"/>
              <a:t>Heron</a:t>
            </a:r>
          </a:p>
        </p:txBody>
      </p:sp>
      <p:grpSp>
        <p:nvGrpSpPr>
          <p:cNvPr id="9" name="Group 8"/>
          <p:cNvGrpSpPr/>
          <p:nvPr/>
        </p:nvGrpSpPr>
        <p:grpSpPr>
          <a:xfrm>
            <a:off x="30971" y="2362200"/>
            <a:ext cx="8918770" cy="3031342"/>
            <a:chOff x="152400" y="2686313"/>
            <a:chExt cx="8918770" cy="3031342"/>
          </a:xfrm>
        </p:grpSpPr>
        <p:grpSp>
          <p:nvGrpSpPr>
            <p:cNvPr id="10" name="Group 9"/>
            <p:cNvGrpSpPr/>
            <p:nvPr/>
          </p:nvGrpSpPr>
          <p:grpSpPr>
            <a:xfrm>
              <a:off x="152400" y="2686313"/>
              <a:ext cx="5464147" cy="3031342"/>
              <a:chOff x="619450" y="2618515"/>
              <a:chExt cx="5207216" cy="2548397"/>
            </a:xfrm>
          </p:grpSpPr>
          <p:sp>
            <p:nvSpPr>
              <p:cNvPr id="17" name="Rounded Rectangle 16"/>
              <p:cNvSpPr/>
              <p:nvPr/>
            </p:nvSpPr>
            <p:spPr>
              <a:xfrm>
                <a:off x="619450" y="3878661"/>
                <a:ext cx="2296904" cy="482803"/>
              </a:xfrm>
              <a:prstGeom prst="roundRect">
                <a:avLst/>
              </a:prstGeom>
              <a:solidFill>
                <a:srgbClr val="A5A5A5"/>
              </a:solidFill>
              <a:ln w="1905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Shuffle</a:t>
                </a:r>
              </a:p>
            </p:txBody>
          </p:sp>
          <p:grpSp>
            <p:nvGrpSpPr>
              <p:cNvPr id="18" name="Group 17"/>
              <p:cNvGrpSpPr/>
              <p:nvPr/>
            </p:nvGrpSpPr>
            <p:grpSpPr>
              <a:xfrm>
                <a:off x="3325523" y="3184456"/>
                <a:ext cx="2501143" cy="1558993"/>
                <a:chOff x="7121236" y="2211758"/>
                <a:chExt cx="4525819" cy="2166276"/>
              </a:xfrm>
            </p:grpSpPr>
            <p:sp>
              <p:nvSpPr>
                <p:cNvPr id="29" name="Rounded Rectangle 28"/>
                <p:cNvSpPr/>
                <p:nvPr/>
              </p:nvSpPr>
              <p:spPr>
                <a:xfrm>
                  <a:off x="7214931" y="2211758"/>
                  <a:ext cx="493643" cy="2166276"/>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M</a:t>
                  </a:r>
                </a:p>
              </p:txBody>
            </p:sp>
            <p:sp>
              <p:nvSpPr>
                <p:cNvPr id="30" name="Rounded Rectangle 29"/>
                <p:cNvSpPr/>
                <p:nvPr/>
              </p:nvSpPr>
              <p:spPr>
                <a:xfrm>
                  <a:off x="8224318" y="2211759"/>
                  <a:ext cx="493643" cy="2162314"/>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M</a:t>
                  </a:r>
                </a:p>
              </p:txBody>
            </p:sp>
            <p:sp>
              <p:nvSpPr>
                <p:cNvPr id="31" name="Rounded Rectangle 30"/>
                <p:cNvSpPr/>
                <p:nvPr/>
              </p:nvSpPr>
              <p:spPr>
                <a:xfrm>
                  <a:off x="9233706" y="2211758"/>
                  <a:ext cx="493643" cy="2166276"/>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M</a:t>
                  </a:r>
                </a:p>
              </p:txBody>
            </p:sp>
            <p:sp>
              <p:nvSpPr>
                <p:cNvPr id="32" name="Rounded Rectangle 31"/>
                <p:cNvSpPr/>
                <p:nvPr/>
              </p:nvSpPr>
              <p:spPr>
                <a:xfrm>
                  <a:off x="11079339" y="2211758"/>
                  <a:ext cx="493643" cy="2166276"/>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M</a:t>
                  </a:r>
                </a:p>
              </p:txBody>
            </p:sp>
            <p:cxnSp>
              <p:nvCxnSpPr>
                <p:cNvPr id="33" name="Straight Connector 32"/>
                <p:cNvCxnSpPr/>
                <p:nvPr/>
              </p:nvCxnSpPr>
              <p:spPr>
                <a:xfrm>
                  <a:off x="9992253" y="3313373"/>
                  <a:ext cx="918295" cy="0"/>
                </a:xfrm>
                <a:prstGeom prst="line">
                  <a:avLst/>
                </a:prstGeom>
                <a:noFill/>
                <a:ln w="50800" cap="rnd" cmpd="sng" algn="ctr">
                  <a:solidFill>
                    <a:srgbClr val="5B9BD5"/>
                  </a:solidFill>
                  <a:prstDash val="sysDot"/>
                  <a:round/>
                </a:ln>
                <a:effectLst/>
              </p:spPr>
            </p:cxnSp>
            <p:sp>
              <p:nvSpPr>
                <p:cNvPr id="34" name="Rounded Rectangle 33"/>
                <p:cNvSpPr/>
                <p:nvPr/>
              </p:nvSpPr>
              <p:spPr>
                <a:xfrm>
                  <a:off x="7121236" y="3477892"/>
                  <a:ext cx="4525819" cy="457578"/>
                </a:xfrm>
                <a:prstGeom prst="roundRect">
                  <a:avLst/>
                </a:prstGeom>
                <a:solidFill>
                  <a:srgbClr val="ED7D31"/>
                </a:solidFill>
                <a:ln w="1905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Collective Communication</a:t>
                  </a:r>
                </a:p>
              </p:txBody>
            </p:sp>
          </p:grpSp>
          <p:sp>
            <p:nvSpPr>
              <p:cNvPr id="19" name="Rounded Rectangle 18"/>
              <p:cNvSpPr/>
              <p:nvPr/>
            </p:nvSpPr>
            <p:spPr>
              <a:xfrm>
                <a:off x="845356" y="3005999"/>
                <a:ext cx="209689" cy="945553"/>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M</a:t>
                </a:r>
              </a:p>
            </p:txBody>
          </p:sp>
          <p:sp>
            <p:nvSpPr>
              <p:cNvPr id="20" name="Rounded Rectangle 19"/>
              <p:cNvSpPr/>
              <p:nvPr/>
            </p:nvSpPr>
            <p:spPr>
              <a:xfrm>
                <a:off x="1274123" y="3006000"/>
                <a:ext cx="209689" cy="943823"/>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M</a:t>
                </a:r>
              </a:p>
            </p:txBody>
          </p:sp>
          <p:sp>
            <p:nvSpPr>
              <p:cNvPr id="21" name="Rounded Rectangle 20"/>
              <p:cNvSpPr/>
              <p:nvPr/>
            </p:nvSpPr>
            <p:spPr>
              <a:xfrm>
                <a:off x="1702889" y="3005999"/>
                <a:ext cx="209689" cy="945553"/>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M</a:t>
                </a:r>
              </a:p>
            </p:txBody>
          </p:sp>
          <p:sp>
            <p:nvSpPr>
              <p:cNvPr id="22" name="Rounded Rectangle 21"/>
              <p:cNvSpPr/>
              <p:nvPr/>
            </p:nvSpPr>
            <p:spPr>
              <a:xfrm>
                <a:off x="2486875" y="3005999"/>
                <a:ext cx="209689" cy="945553"/>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M</a:t>
                </a:r>
              </a:p>
            </p:txBody>
          </p:sp>
          <p:cxnSp>
            <p:nvCxnSpPr>
              <p:cNvPr id="23" name="Straight Connector 22"/>
              <p:cNvCxnSpPr/>
              <p:nvPr/>
            </p:nvCxnSpPr>
            <p:spPr>
              <a:xfrm>
                <a:off x="2025104" y="3486841"/>
                <a:ext cx="390072" cy="0"/>
              </a:xfrm>
              <a:prstGeom prst="line">
                <a:avLst/>
              </a:prstGeom>
              <a:noFill/>
              <a:ln w="50800" cap="rnd" cmpd="sng" algn="ctr">
                <a:solidFill>
                  <a:srgbClr val="5B9BD5"/>
                </a:solidFill>
                <a:prstDash val="sysDot"/>
                <a:round/>
              </a:ln>
              <a:effectLst/>
            </p:spPr>
          </p:cxnSp>
          <p:sp>
            <p:nvSpPr>
              <p:cNvPr id="24" name="Rounded Rectangle 23"/>
              <p:cNvSpPr/>
              <p:nvPr/>
            </p:nvSpPr>
            <p:spPr>
              <a:xfrm>
                <a:off x="1361468" y="4221359"/>
                <a:ext cx="209689" cy="945553"/>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R</a:t>
                </a:r>
              </a:p>
            </p:txBody>
          </p:sp>
          <p:sp>
            <p:nvSpPr>
              <p:cNvPr id="25" name="Rounded Rectangle 24"/>
              <p:cNvSpPr/>
              <p:nvPr/>
            </p:nvSpPr>
            <p:spPr>
              <a:xfrm>
                <a:off x="2063514" y="4221359"/>
                <a:ext cx="209689" cy="945553"/>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R</a:t>
                </a:r>
              </a:p>
            </p:txBody>
          </p:sp>
          <p:sp>
            <p:nvSpPr>
              <p:cNvPr id="26" name="Right Arrow 25"/>
              <p:cNvSpPr/>
              <p:nvPr/>
            </p:nvSpPr>
            <p:spPr>
              <a:xfrm>
                <a:off x="2947163" y="3953854"/>
                <a:ext cx="368801" cy="271536"/>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
                  <a:cs typeface=""/>
                </a:endParaRPr>
              </a:p>
            </p:txBody>
          </p:sp>
          <p:sp>
            <p:nvSpPr>
              <p:cNvPr id="27" name="TextBox 26"/>
              <p:cNvSpPr txBox="1"/>
              <p:nvPr/>
            </p:nvSpPr>
            <p:spPr>
              <a:xfrm>
                <a:off x="3279801" y="2618515"/>
                <a:ext cx="2428589" cy="2846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MapCollective</a:t>
                </a:r>
                <a:r>
                  <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Model</a:t>
                </a:r>
              </a:p>
            </p:txBody>
          </p:sp>
          <p:sp>
            <p:nvSpPr>
              <p:cNvPr id="28" name="TextBox 27"/>
              <p:cNvSpPr txBox="1"/>
              <p:nvPr/>
            </p:nvSpPr>
            <p:spPr>
              <a:xfrm>
                <a:off x="822607" y="2621650"/>
                <a:ext cx="1970251" cy="2846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MapReduce</a:t>
                </a:r>
                <a:r>
                  <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Model</a:t>
                </a:r>
              </a:p>
            </p:txBody>
          </p:sp>
        </p:grpSp>
        <p:grpSp>
          <p:nvGrpSpPr>
            <p:cNvPr id="11" name="Group 10"/>
            <p:cNvGrpSpPr/>
            <p:nvPr/>
          </p:nvGrpSpPr>
          <p:grpSpPr>
            <a:xfrm>
              <a:off x="5771714" y="2686313"/>
              <a:ext cx="3299456" cy="2800087"/>
              <a:chOff x="4311196" y="1747347"/>
              <a:chExt cx="6044188" cy="4592122"/>
            </a:xfrm>
          </p:grpSpPr>
          <p:sp>
            <p:nvSpPr>
              <p:cNvPr id="12" name="Rectangle 11"/>
              <p:cNvSpPr/>
              <p:nvPr/>
            </p:nvSpPr>
            <p:spPr>
              <a:xfrm>
                <a:off x="4311196" y="5178056"/>
                <a:ext cx="6044188" cy="1161413"/>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YARN</a:t>
                </a:r>
              </a:p>
            </p:txBody>
          </p:sp>
          <p:sp>
            <p:nvSpPr>
              <p:cNvPr id="13" name="L-Shape 12"/>
              <p:cNvSpPr/>
              <p:nvPr/>
            </p:nvSpPr>
            <p:spPr>
              <a:xfrm>
                <a:off x="4311196" y="3454399"/>
                <a:ext cx="6044184" cy="1563233"/>
              </a:xfrm>
              <a:prstGeom prst="corner">
                <a:avLst>
                  <a:gd name="adj1" fmla="val 38508"/>
                  <a:gd name="adj2" fmla="val 175135"/>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white"/>
                    </a:solidFill>
                    <a:effectLst/>
                    <a:uLnTx/>
                    <a:uFillTx/>
                    <a:latin typeface="Calibri" panose="020F0502020204030204"/>
                    <a:ea typeface=""/>
                    <a:cs typeface=""/>
                  </a:rPr>
                  <a:t>MapReduce</a:t>
                </a: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 V2</a:t>
                </a:r>
              </a:p>
            </p:txBody>
          </p:sp>
          <p:sp>
            <p:nvSpPr>
              <p:cNvPr id="14" name="Rectangle 13"/>
              <p:cNvSpPr/>
              <p:nvPr/>
            </p:nvSpPr>
            <p:spPr>
              <a:xfrm>
                <a:off x="7031345" y="3454399"/>
                <a:ext cx="3324039" cy="922218"/>
              </a:xfrm>
              <a:prstGeom prst="rect">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Harp</a:t>
                </a:r>
              </a:p>
            </p:txBody>
          </p:sp>
          <p:sp>
            <p:nvSpPr>
              <p:cNvPr id="15" name="Rectangle 14"/>
              <p:cNvSpPr/>
              <p:nvPr/>
            </p:nvSpPr>
            <p:spPr>
              <a:xfrm>
                <a:off x="4311196" y="1747347"/>
                <a:ext cx="2607918" cy="1707052"/>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white"/>
                    </a:solidFill>
                    <a:effectLst/>
                    <a:uLnTx/>
                    <a:uFillTx/>
                    <a:latin typeface="Calibri" panose="020F0502020204030204"/>
                    <a:ea typeface=""/>
                    <a:cs typeface=""/>
                  </a:rPr>
                  <a:t>MapReduce</a:t>
                </a: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 Applications</a:t>
                </a:r>
              </a:p>
            </p:txBody>
          </p:sp>
          <p:sp>
            <p:nvSpPr>
              <p:cNvPr id="16" name="Rectangle 15"/>
              <p:cNvSpPr/>
              <p:nvPr/>
            </p:nvSpPr>
            <p:spPr>
              <a:xfrm>
                <a:off x="7031344" y="1751863"/>
                <a:ext cx="3324039" cy="1611161"/>
              </a:xfrm>
              <a:prstGeom prst="rect">
                <a:avLst/>
              </a:prstGeom>
              <a:solidFill>
                <a:srgbClr val="00B050"/>
              </a:solidFill>
              <a:ln w="12700" cap="flat" cmpd="sng" algn="ctr">
                <a:solidFill>
                  <a:srgbClr val="70AD47">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white"/>
                    </a:solidFill>
                    <a:effectLst/>
                    <a:uLnTx/>
                    <a:uFillTx/>
                    <a:latin typeface="Calibri" panose="020F0502020204030204"/>
                    <a:ea typeface=""/>
                    <a:cs typeface=""/>
                  </a:rPr>
                  <a:t>MapCollective</a:t>
                </a: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 Applications</a:t>
                </a:r>
              </a:p>
            </p:txBody>
          </p:sp>
        </p:grpSp>
      </p:grpSp>
    </p:spTree>
    <p:extLst>
      <p:ext uri="{BB962C8B-B14F-4D97-AF65-F5344CB8AC3E}">
        <p14:creationId xmlns:p14="http://schemas.microsoft.com/office/powerpoint/2010/main" val="23477173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8.0&quot;&gt;&lt;object type=&quot;1&quot; unique_id=&quot;10001&quot;&gt;&lt;object type=&quot;2&quot; unique_id=&quot;403135&quot;&gt;&lt;object type=&quot;3&quot; unique_id=&quot;592686&quot;&gt;&lt;property id=&quot;20148&quot; value=&quot;5&quot;/&gt;&lt;property id=&quot;20300&quot; value=&quot;Slide 7 - &amp;quot;HPC-ABDS Mapping of Activities&amp;quot;&quot;/&gt;&lt;property id=&quot;20307&quot; value=&quot;337&quot;/&gt;&lt;/object&gt;&lt;object type=&quot;3&quot; unique_id=&quot;605784&quot;&gt;&lt;property id=&quot;20148&quot; value=&quot;5&quot;/&gt;&lt;property id=&quot;20300&quot; value=&quot;Slide 9 - &amp;quot;Java MPI performs better than Threads 128 24-core Haswell nodes on SPIDAL DA-MDS Code&amp;quot;&quot;/&gt;&lt;property id=&quot;20307&quot; value=&quot;339&quot;/&gt;&lt;/object&gt;&lt;object type=&quot;3&quot; unique_id=&quot;605787&quot;&gt;&lt;property id=&quot;20148&quot; value=&quot;5&quot;/&gt;&lt;property id=&quot;20300&quot; value=&quot;Slide 3 - &amp;quot;Big Data - Big Simulation (Exascale) Convergence&amp;quot;&quot;/&gt;&lt;property id=&quot;20307&quot; value=&quot;375&quot;/&gt;&lt;/object&gt;&lt;object type=&quot;3&quot; unique_id=&quot;605788&quot;&gt;&lt;property id=&quot;20148&quot; value=&quot;5&quot;/&gt;&lt;property id=&quot;20300&quot; value=&quot;Slide 5 - &amp;quot;6 Forms of MapReduce  Cover “all” circumstances  Describes  - Problem (Model     reflecting data)  - Machine  - Sof&quot;/&gt;&lt;property id=&quot;20307&quot; value=&quot;377&quot;/&gt;&lt;/object&gt;&lt;object type=&quot;3&quot; unique_id=&quot;605789&quot;&gt;&lt;property id=&quot;20148&quot; value=&quot;5&quot;/&gt;&lt;property id=&quot;20300&quot; value=&quot;Slide 8&quot;/&gt;&lt;property id=&quot;20307&quot; value=&quot;378&quot;/&gt;&lt;/object&gt;&lt;object type=&quot;3&quot; unique_id=&quot;605790&quot;&gt;&lt;property id=&quot;20148&quot; value=&quot;5&quot;/&gt;&lt;property id=&quot;20300&quot; value=&quot;Slide 10 - &amp;quot;MIDAS: Software Activities in DIBBS&amp;quot;&quot;/&gt;&lt;property id=&quot;20307&quot; value=&quot;365&quot;/&gt;&lt;/object&gt;&lt;object type=&quot;3&quot; unique_id=&quot;605791&quot;&gt;&lt;property id=&quot;20148&quot; value=&quot;5&quot;/&gt;&lt;property id=&quot;20300&quot; value=&quot;Slide 11 - &amp;quot;Cloudmesh Client&amp;quot;&quot;/&gt;&lt;property id=&quot;20307&quot; value=&quot;354&quot;/&gt;&lt;/object&gt;&lt;object type=&quot;3&quot; unique_id=&quot;605792&quot;&gt;&lt;property id=&quot;20148&quot; value=&quot;5&quot;/&gt;&lt;property id=&quot;20300&quot; value=&quot;Slide 12 - &amp;quot;Cloudmesh Client - Architecture&amp;quot;&quot;/&gt;&lt;property id=&quot;20307&quot; value=&quot;355&quot;/&gt;&lt;/object&gt;&lt;object type=&quot;3&quot; unique_id=&quot;605793&quot;&gt;&lt;property id=&quot;20148&quot; value=&quot;5&quot;/&gt;&lt;property id=&quot;20300&quot; value=&quot;Slide 13 - &amp;quot;Cloudmesh Client – OSG management&amp;quot;&quot;/&gt;&lt;property id=&quot;20307&quot; value=&quot;360&quot;/&gt;&lt;/object&gt;&lt;object type=&quot;3&quot; unique_id=&quot;605794&quot;&gt;&lt;property id=&quot;20148&quot; value=&quot;5&quot;/&gt;&lt;property id=&quot;20300&quot; value=&quot;Slide 14 - &amp;quot;Cloudmesh Client –  In support of Experiment Workflow &amp;quot;&quot;/&gt;&lt;property id=&quot;20307&quot; value=&quot;361&quot;/&gt;&lt;/object&gt;&lt;object type=&quot;3&quot; unique_id=&quot;605795&quot;&gt;&lt;property id=&quot;20148&quot; value=&quot;5&quot;/&gt;&lt;property id=&quot;20300&quot; value=&quot;Slide 15 - &amp;quot;Pilot-Hadoop/Spark Architecture&amp;quot;&quot;/&gt;&lt;property id=&quot;20307&quot; value=&quot;366&quot;/&gt;&lt;/object&gt;&lt;object type=&quot;3&quot; unique_id=&quot;605796&quot;&gt;&lt;property id=&quot;20148&quot; value=&quot;5&quot;/&gt;&lt;property id=&quot;20300&quot; value=&quot;Slide 16 - &amp;quot;Pilot-Hadoop Example&amp;quot;&quot;/&gt;&lt;property id=&quot;20307&quot; value=&quot;367&quot;/&gt;&lt;/object&gt;&lt;object type=&quot;3&quot; unique_id=&quot;605797&quot;&gt;&lt;property id=&quot;20148&quot; value=&quot;5&quot;/&gt;&lt;property id=&quot;20300&quot; value=&quot;Slide 17 - &amp;quot;Pilot-Data/Memory for Iterative  Processing&amp;quot;&quot;/&gt;&lt;property id=&quot;20307&quot; value=&quot;368&quot;/&gt;&lt;/object&gt;&lt;object type=&quot;3&quot; unique_id=&quot;605798&quot;&gt;&lt;property id=&quot;20148&quot; value=&quot;5&quot;/&gt;&lt;property id=&quot;20300&quot; value=&quot;Slide 18 - &amp;quot;Harp Implementations &amp;quot;&quot;/&gt;&lt;property id=&quot;20307&quot; value=&quot;380&quot;/&gt;&lt;/object&gt;&lt;object type=&quot;3&quot; unique_id=&quot;605799&quot;&gt;&lt;property id=&quot;20148&quot; value=&quot;5&quot;/&gt;&lt;property id=&quot;20300&quot; value=&quot;Slide 19&quot;/&gt;&lt;property id=&quot;20307&quot; value=&quot;379&quot;/&gt;&lt;/object&gt;&lt;object type=&quot;3&quot; unique_id=&quot;605800&quot;&gt;&lt;property id=&quot;20148&quot; value=&quot;5&quot;/&gt;&lt;property id=&quot;20300&quot; value=&quot;Slide 20 - &amp;quot;Harp LDA on Big Red II Supercomputer (Cray)&amp;quot;&quot;/&gt;&lt;property id=&quot;20307&quot; value=&quot;381&quot;/&gt;&lt;/object&gt;&lt;object type=&quot;3&quot; unique_id=&quot;605801&quot;&gt;&lt;property id=&quot;20148&quot; value=&quot;5&quot;/&gt;&lt;property id=&quot;20300&quot; value=&quot;Slide 21 - &amp;quot;SPIDAL Algorithms – Subgraph mining&amp;quot;&quot;/&gt;&lt;property id=&quot;20307&quot; value=&quot;345&quot;/&gt;&lt;/object&gt;&lt;object type=&quot;3&quot; unique_id=&quot;605802&quot;&gt;&lt;property id=&quot;20148&quot; value=&quot;5&quot;/&gt;&lt;property id=&quot;20300&quot; value=&quot;Slide 22 - &amp;quot;SPIDAL Algorithms – Random Graph Generation&amp;quot;&quot;/&gt;&lt;property id=&quot;20307&quot; value=&quot;362&quot;/&gt;&lt;/object&gt;&lt;object type=&quot;3&quot; unique_id=&quot;605803&quot;&gt;&lt;property id=&quot;20148&quot; value=&quot;5&quot;/&gt;&lt;property id=&quot;20300&quot; value=&quot;Slide 23 - &amp;quot;SPIDAL Algorithms – Triangle Counting&amp;quot;&quot;/&gt;&lt;property id=&quot;20307&quot; value=&quot;363&quot;/&gt;&lt;/object&gt;&lt;object type=&quot;3&quot; unique_id=&quot;605804&quot;&gt;&lt;property id=&quot;20148&quot; value=&quot;5&quot;/&gt;&lt;property id=&quot;20300&quot; value=&quot;Slide 24 - &amp;quot;SPIDAL Algorithms – Core I&amp;quot;&quot;/&gt;&lt;property id=&quot;20307&quot; value=&quot;342&quot;/&gt;&lt;/object&gt;&lt;object type=&quot;3&quot; unique_id=&quot;605805&quot;&gt;&lt;property id=&quot;20148&quot; value=&quot;5&quot;/&gt;&lt;property id=&quot;20300&quot; value=&quot;Slide 25 - &amp;quot;SPIDAL Algorithms – Core II&amp;quot;&quot;/&gt;&lt;property id=&quot;20307&quot; value=&quot;364&quot;/&gt;&lt;/object&gt;&lt;object type=&quot;3&quot; unique_id=&quot;605806&quot;&gt;&lt;property id=&quot;20148&quot; value=&quot;5&quot;/&gt;&lt;property id=&quot;20300&quot; value=&quot;Slide 26 - &amp;quot;SPIDAL Algorithms – Optimization I&amp;quot;&quot;/&gt;&lt;property id=&quot;20307&quot; value=&quot;350&quot;/&gt;&lt;/object&gt;&lt;object type=&quot;3&quot; unique_id=&quot;605807&quot;&gt;&lt;property id=&quot;20148&quot; value=&quot;5&quot;/&gt;&lt;property id=&quot;20300&quot; value=&quot;Slide 27 - &amp;quot;SPIDAL Algorithms – Optimization II&amp;quot;&quot;/&gt;&lt;property id=&quot;20307&quot; value=&quot;351&quot;/&gt;&lt;/object&gt;&lt;object type=&quot;3&quot; unique_id=&quot;605808&quot;&gt;&lt;property id=&quot;20148&quot; value=&quot;5&quot;/&gt;&lt;property id=&quot;20300&quot; value=&quot;Slide 28 - &amp;quot;2D Radar Polar Remote Sensing&amp;quot;&quot;/&gt;&lt;property id=&quot;20307&quot; value=&quot;352&quot;/&gt;&lt;/object&gt;&lt;object type=&quot;3&quot; unique_id=&quot;605809&quot;&gt;&lt;property id=&quot;20148&quot; value=&quot;5&quot;/&gt;&lt;property id=&quot;20300&quot; value=&quot;Slide 29 - &amp;quot;Imaging Applications: Remote Sensing,  Pathology, Spatial  Systems &amp;quot;&quot;/&gt;&lt;property id=&quot;20307&quot; value=&quot;344&quot;/&gt;&lt;/object&gt;&lt;object type=&quot;3&quot; unique_id=&quot;605810&quot;&gt;&lt;property id=&quot;20148&quot; value=&quot;5&quot;/&gt;&lt;property id=&quot;20300&quot; value=&quot;Slide 30 - &amp;quot;Some Applications Enabled&amp;quot;&quot;/&gt;&lt;property id=&quot;20307&quot; value=&quot;341&quot;/&gt;&lt;/object&gt;&lt;object type=&quot;3&quot; unique_id=&quot;605811&quot;&gt;&lt;property id=&quot;20148&quot; value=&quot;5&quot;/&gt;&lt;property id=&quot;20300&quot; value=&quot;Slide 31 - &amp;quot;3D Radar Polar Remote Sensing&amp;quot;&quot;/&gt;&lt;property id=&quot;20307&quot; value=&quot;353&quot;/&gt;&lt;/object&gt;&lt;object type=&quot;3&quot; unique_id=&quot;605812&quot;&gt;&lt;property id=&quot;20148&quot; value=&quot;5&quot;/&gt;&lt;property id=&quot;20300&quot; value=&quot;Slide 32 - &amp;quot;Algorithms – Nuclei Segmentation for Pathology Images&amp;quot;&quot;/&gt;&lt;property id=&quot;20307&quot; value=&quot;346&quot;/&gt;&lt;/object&gt;&lt;object type=&quot;3&quot; unique_id=&quot;605813&quot;&gt;&lt;property id=&quot;20148&quot; value=&quot;5&quot;/&gt;&lt;property id=&quot;20300&quot; value=&quot;Slide 33 - &amp;quot;Algorithms – Spatial Querying Methods&amp;quot;&quot;/&gt;&lt;property id=&quot;20307&quot; value=&quot;347&quot;/&gt;&lt;/object&gt;&lt;object type=&quot;3&quot; unique_id=&quot;605814&quot;&gt;&lt;property id=&quot;20148&quot; value=&quot;5&quot;/&gt;&lt;property id=&quot;20300&quot; value=&quot;Slide 34 - &amp;quot;Enabled Applications – Digital Pathology&amp;quot;&quot;/&gt;&lt;property id=&quot;20307&quot; value=&quot;348&quot;/&gt;&lt;/object&gt;&lt;object type=&quot;3&quot; unique_id=&quot;605815&quot;&gt;&lt;property id=&quot;20148&quot; value=&quot;5&quot;/&gt;&lt;property id=&quot;20300&quot; value=&quot;Slide 35 - &amp;quot;Applications – Public Health&amp;quot;&quot;/&gt;&lt;property id=&quot;20307&quot; value=&quot;349&quot;/&gt;&lt;/object&gt;&lt;object type=&quot;3&quot; unique_id=&quot;605816&quot;&gt;&lt;property id=&quot;20148&quot; value=&quot;5&quot;/&gt;&lt;property id=&quot;20300&quot; value=&quot;Slide 36 - &amp;quot;Biomolecular Simulation Data Analysis&amp;quot;&quot;/&gt;&lt;property id=&quot;20307&quot; value=&quot;369&quot;/&gt;&lt;/object&gt;&lt;object type=&quot;3&quot; unique_id=&quot;605817&quot;&gt;&lt;property id=&quot;20148&quot; value=&quot;5&quot;/&gt;&lt;property id=&quot;20300&quot; value=&quot;Slide 37 - &amp;quot;RADICAL-Pilot Hausdorff distance: all-pairs problem&amp;#x0D; &amp;quot;&quot;/&gt;&lt;property id=&quot;20307&quot; value=&quot;370&quot;/&gt;&lt;/object&gt;&lt;object type=&quot;3&quot; unique_id=&quot;605818&quot;&gt;&lt;property id=&quot;20148&quot; value=&quot;5&quot;/&gt;&lt;property id=&quot;20300&quot; value=&quot;Slide 38 - &amp;quot;Classification of lipids in membranes&amp;quot;&quot;/&gt;&lt;property id=&quot;20307&quot; value=&quot;372&quot;/&gt;&lt;/object&gt;&lt;object type=&quot;3&quot; unique_id=&quot;605819&quot;&gt;&lt;property id=&quot;20148&quot; value=&quot;5&quot;/&gt;&lt;property id=&quot;20300&quot; value=&quot;Slide 39 - &amp;quot;LeafletFinder&amp;quot;&quot;/&gt;&lt;property id=&quot;20307&quot; value=&quot;373&quot;/&gt;&lt;/object&gt;&lt;object type=&quot;3&quot; unique_id=&quot;605820&quot;&gt;&lt;property id=&quot;20148&quot; value=&quot;5&quot;/&gt;&lt;property id=&quot;20300&quot; value=&quot;Slide 40&quot;/&gt;&lt;property id=&quot;20307&quot; value=&quot;374&quot;/&gt;&lt;/object&gt;&lt;object type=&quot;3&quot; unique_id=&quot;606129&quot;&gt;&lt;property id=&quot;20148&quot; value=&quot;5&quot;/&gt;&lt;property id=&quot;20300&quot; value=&quot;Slide 4 - &amp;quot;64 Features in 4 views for Unified Classification of Big Data and Simulation Applications&amp;quot;&quot;/&gt;&lt;property id=&quot;20307&quot; value=&quot;382&quot;/&gt;&lt;/object&gt;&lt;object type=&quot;3&quot; unique_id=&quot;606342&quot;&gt;&lt;property id=&quot;20148&quot; value=&quot;5&quot;/&gt;&lt;property id=&quot;20300&quot; value=&quot;Slide 1 - &amp;quot;NSF14-43054 started October 1, 2014 Datanet: CIF21 DIBBs: Middleware and High Performance Analytics Libraries for S&quot;/&gt;&lt;property id=&quot;20307&quot; value=&quot;384&quot;/&gt;&lt;/object&gt;&lt;object type=&quot;3&quot; unique_id=&quot;606343&quot;&gt;&lt;property id=&quot;20148&quot; value=&quot;5&quot;/&gt;&lt;property id=&quot;20300&quot; value=&quot;Slide 2 - &amp;quot;Some Important Components of SPIDAL Dibbs&amp;quot;&quot;/&gt;&lt;property id=&quot;20307&quot; value=&quot;383&quot;/&gt;&lt;/object&gt;&lt;object type=&quot;3&quot; unique_id=&quot;606472&quot;&gt;&lt;property id=&quot;20148&quot; value=&quot;5&quot;/&gt;&lt;property id=&quot;20300&quot; value=&quot;Slide 6&quot;/&gt;&lt;property id=&quot;20307&quot; value=&quot;385&quot;/&gt;&lt;/object&gt;&lt;/object&gt;&lt;object type=&quot;8&quot; unique_id=&quot;403143&quot;&gt;&lt;/object&gt;&lt;/object&gt;&lt;/database&gt;"/>
  <p:tag name="SECTOMILLISECCONVERTED" val="1"/>
</p:tagLst>
</file>

<file path=ppt/theme/theme1.xml><?xml version="1.0" encoding="utf-8"?>
<a:theme xmlns:a="http://schemas.openxmlformats.org/drawingml/2006/main" name="ThemeSPIDAL">
  <a:themeElements>
    <a:clrScheme name="Custom 2">
      <a:dk1>
        <a:srgbClr val="000000"/>
      </a:dk1>
      <a:lt1>
        <a:srgbClr val="FFFFFF"/>
      </a:lt1>
      <a:dk2>
        <a:srgbClr val="F8F3D2"/>
      </a:dk2>
      <a:lt2>
        <a:srgbClr val="B0B2B4"/>
      </a:lt2>
      <a:accent1>
        <a:srgbClr val="8E0C33"/>
      </a:accent1>
      <a:accent2>
        <a:srgbClr val="6D6E70"/>
      </a:accent2>
      <a:accent3>
        <a:srgbClr val="FFFFFF"/>
      </a:accent3>
      <a:accent4>
        <a:srgbClr val="000000"/>
      </a:accent4>
      <a:accent5>
        <a:srgbClr val="BFAAAA"/>
      </a:accent5>
      <a:accent6>
        <a:srgbClr val="626365"/>
      </a:accent6>
      <a:hlink>
        <a:srgbClr val="8E0C33"/>
      </a:hlink>
      <a:folHlink>
        <a:srgbClr val="6D6E7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F8F3D2"/>
        </a:dk2>
        <a:lt2>
          <a:srgbClr val="B0B2B4"/>
        </a:lt2>
        <a:accent1>
          <a:srgbClr val="7D110C"/>
        </a:accent1>
        <a:accent2>
          <a:srgbClr val="6D6E70"/>
        </a:accent2>
        <a:accent3>
          <a:srgbClr val="FFFFFF"/>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9F3D3"/>
        </a:lt1>
        <a:dk2>
          <a:srgbClr val="F8F3D2"/>
        </a:dk2>
        <a:lt2>
          <a:srgbClr val="B0B2B4"/>
        </a:lt2>
        <a:accent1>
          <a:srgbClr val="7D110C"/>
        </a:accent1>
        <a:accent2>
          <a:srgbClr val="6D6E70"/>
        </a:accent2>
        <a:accent3>
          <a:srgbClr val="FBF8E6"/>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SPIDAL" id="{7C01B97D-DF9F-4123-89DC-28F1F97B60D5}" vid="{A1043A46-8E94-4D5C-8449-A0EFCB429226}"/>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ThemeSPIDAL</Template>
  <TotalTime>34853</TotalTime>
  <Words>10966</Words>
  <Application>Microsoft Office PowerPoint</Application>
  <PresentationFormat>On-screen Show (4:3)</PresentationFormat>
  <Paragraphs>1231</Paragraphs>
  <Slides>131</Slides>
  <Notes>30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131</vt:i4>
      </vt:variant>
    </vt:vector>
  </HeadingPairs>
  <TitlesOfParts>
    <vt:vector size="143" baseType="lpstr">
      <vt:lpstr>Arial Unicode MS</vt:lpstr>
      <vt:lpstr>ＭＳ Ｐゴシック</vt:lpstr>
      <vt:lpstr>Arial</vt:lpstr>
      <vt:lpstr>Calibri</vt:lpstr>
      <vt:lpstr>Century Gothic</vt:lpstr>
      <vt:lpstr>Century Schoolbook</vt:lpstr>
      <vt:lpstr>Franklin Gothic Medium</vt:lpstr>
      <vt:lpstr>Iskoola Pota</vt:lpstr>
      <vt:lpstr>Symbol</vt:lpstr>
      <vt:lpstr>Times New Roman</vt:lpstr>
      <vt:lpstr>Wingdings</vt:lpstr>
      <vt:lpstr>ThemeSPIDAL</vt:lpstr>
      <vt:lpstr>The High Performance Computing enhanced Apache Big Data Stack and Big Data Ogres  (Convergence Diamonds)</vt:lpstr>
      <vt:lpstr>Abstract</vt:lpstr>
      <vt:lpstr>Underlying HPC Big Data Convergence Issues </vt:lpstr>
      <vt:lpstr>Data and Model in Big Data and Simulations I</vt:lpstr>
      <vt:lpstr>Data and Model in Big Data and Simulations II</vt:lpstr>
      <vt:lpstr>HPC and/or Cloud 1.0 2.0 3.0</vt:lpstr>
      <vt:lpstr>Why Connect (“Converge”) Big Data and HPC</vt:lpstr>
      <vt:lpstr>Some Points to Make I</vt:lpstr>
      <vt:lpstr>Some Points to Make II</vt:lpstr>
      <vt:lpstr>Local and Global Machine Learning</vt:lpstr>
      <vt:lpstr>(IU) Contributions</vt:lpstr>
      <vt:lpstr>Convergence Points (Nexus) for HPC-Cloud-Big Data-Simulation</vt:lpstr>
      <vt:lpstr>PowerPoint Presentation</vt:lpstr>
      <vt:lpstr>Application Nexus of HPC, Big Data, Simulation Convergence</vt:lpstr>
      <vt:lpstr>PowerPoint Presentation</vt:lpstr>
      <vt:lpstr>Original Use Case Template</vt:lpstr>
      <vt:lpstr>PowerPoint Presentation</vt:lpstr>
      <vt:lpstr>51 Detailed Use Cases: Contributed July-September 2013 Covers goals, data features such as 3 V’s, software, hardware</vt:lpstr>
      <vt:lpstr>PowerPoint Presentation</vt:lpstr>
      <vt:lpstr>51 Use Cases: What is Parallelism Over?</vt:lpstr>
      <vt:lpstr>Sample Features of 51 Use Cases I</vt:lpstr>
      <vt:lpstr>Sample Features of 51 Use Cases II</vt:lpstr>
      <vt:lpstr>Typical Big Data Pattern 2. Perform real time analytics on data source streams and notify users when specified events occur</vt:lpstr>
      <vt:lpstr>Typical Big Data Pattern 5A. Perform interactive analytics on observational scientific data</vt:lpstr>
      <vt:lpstr>6. Visualize data extracted from horizontally scalable Big Data store</vt:lpstr>
      <vt:lpstr>Other Benchmark Sets</vt:lpstr>
      <vt:lpstr>7 Computational Giants of  NRC Massive Data Analysis Report </vt:lpstr>
      <vt:lpstr>HPC (Simulation) Benchmark Classics</vt:lpstr>
      <vt:lpstr>13 Berkeley Dwarfs</vt:lpstr>
      <vt:lpstr>Classifying Use cases</vt:lpstr>
      <vt:lpstr>Classifying Use Cases</vt:lpstr>
      <vt:lpstr>PowerPoint Presentation</vt:lpstr>
      <vt:lpstr>64 Features in 4 views for Unified Classification of Big Data and Simulation Applications</vt:lpstr>
      <vt:lpstr>Convergence Diamonds and their 4 Views I</vt:lpstr>
      <vt:lpstr>Convergence Diamonds and their 4 Views II</vt:lpstr>
      <vt:lpstr>Problem Architecture View</vt:lpstr>
      <vt:lpstr>Problem Architecture View (Meta or MacroPatterns)</vt:lpstr>
      <vt:lpstr>6 Forms of MapReduce  Describes Architecture of   - Problem (Model     reflecting data)  - Machine  - Software  2 important variants (software) of Iterative MapReduce and Map-Streaming a) “In-place” HPC  b) Flow for model and data </vt:lpstr>
      <vt:lpstr>Examples in Problem Architecture View PA</vt:lpstr>
      <vt:lpstr>Relation of Problem and Machine Architecture</vt:lpstr>
      <vt:lpstr>Processing View</vt:lpstr>
      <vt:lpstr>Diamond Facets in Processing (runtime) View I used in Big Data and Big Simulation </vt:lpstr>
      <vt:lpstr>Diamond Facets in Processing (runtime) View II used in Big Data</vt:lpstr>
      <vt:lpstr>Diamond Facets in Processing (runtime) View III used in Big Simulation </vt:lpstr>
      <vt:lpstr>Execution View</vt:lpstr>
      <vt:lpstr>Examples in Execution View EV</vt:lpstr>
      <vt:lpstr>View for Micropatterns or Execution Features</vt:lpstr>
      <vt:lpstr>Data Source and Style View</vt:lpstr>
      <vt:lpstr>Examples in Data View DV</vt:lpstr>
      <vt:lpstr>Data Source and Style View I</vt:lpstr>
      <vt:lpstr>Data Source and Style View II </vt:lpstr>
      <vt:lpstr>Examples of HPC Analytics</vt:lpstr>
      <vt:lpstr>Clustering and Visualization</vt:lpstr>
      <vt:lpstr>Fungal Sequences</vt:lpstr>
      <vt:lpstr>PowerPoint Presentation</vt:lpstr>
      <vt:lpstr>2D Vector Clustering with cutoff at 3 σ</vt:lpstr>
      <vt:lpstr>Relative Changes in Stock Values using one day values</vt:lpstr>
      <vt:lpstr>PowerPoint Presentation</vt:lpstr>
      <vt:lpstr>Tutorials on using SPIDAL</vt:lpstr>
      <vt:lpstr>PowerPoint Presentation</vt:lpstr>
      <vt:lpstr>PowerPoint Presentation</vt:lpstr>
      <vt:lpstr>Software Nexus  Application Layer On Big Data Software Components for Programming and Data Processing On HPC for runtime On IaaS and DevOps Hardware and Systems</vt:lpstr>
      <vt:lpstr>PowerPoint Presentation</vt:lpstr>
      <vt:lpstr>PowerPoint Presentation</vt:lpstr>
      <vt:lpstr>Functionality of 21 HPC-ABDS Layers</vt:lpstr>
      <vt:lpstr>Using “Apache” (Commercial Big Data) Data Systems for Science/Simulation</vt:lpstr>
      <vt:lpstr>HPC-ABDS SPIDAL Project Activities</vt:lpstr>
      <vt:lpstr>Exemplar Software for a Big Data Initiative</vt:lpstr>
      <vt:lpstr>PowerPoint Presentation</vt:lpstr>
      <vt:lpstr>Performance Factors</vt:lpstr>
      <vt:lpstr>PowerPoint Presentation</vt:lpstr>
      <vt:lpstr>Investigating Process and Thread Models</vt:lpstr>
      <vt:lpstr>Performance Sensitivity</vt:lpstr>
      <vt:lpstr>Performance Dependence on Number of Cores inside 24-core node (16 nodes total)</vt:lpstr>
      <vt:lpstr>Java versus C Performance</vt:lpstr>
      <vt:lpstr>HPC-ABDS  Introduction DataFlow and In-place Runtime  </vt:lpstr>
      <vt:lpstr>HPC-ABDS Parallel Computing</vt:lpstr>
      <vt:lpstr>General Reduction in Hadoop, Spark, Flink </vt:lpstr>
      <vt:lpstr>HPC Runtime versus ABDS distributed Computing Model on Data Analytics</vt:lpstr>
      <vt:lpstr>Illustration of In-Place AllReduce in MPI</vt:lpstr>
      <vt:lpstr>HPC-ABDS  Spark Flink MPI Comparison  </vt:lpstr>
      <vt:lpstr>Flink MDS Dataflow Graph</vt:lpstr>
      <vt:lpstr>PowerPoint Presentation</vt:lpstr>
      <vt:lpstr>K-Means Clustering in Spark, Flink, MPI</vt:lpstr>
      <vt:lpstr>K-Means Clustering in Spark, Flink, MPI</vt:lpstr>
      <vt:lpstr>Sorting 1Tb of records</vt:lpstr>
      <vt:lpstr>HPC-ABDS  General Summary DataFlow and In-place Runtime  </vt:lpstr>
      <vt:lpstr>HPC-ABDS Parallel Computing </vt:lpstr>
      <vt:lpstr>Programming Model I</vt:lpstr>
      <vt:lpstr>Programming Model II</vt:lpstr>
      <vt:lpstr>Programming Model Summary</vt:lpstr>
      <vt:lpstr>Streaming Applications and Technology</vt:lpstr>
      <vt:lpstr>Adding HPC to Storm &amp; Heron for Streaming</vt:lpstr>
      <vt:lpstr>Data Pipeline</vt:lpstr>
      <vt:lpstr>Improvement of Storm (Heron) using HPC communication algorithms</vt:lpstr>
      <vt:lpstr>PowerPoint Presentation</vt:lpstr>
      <vt:lpstr>PowerPoint Presentation</vt:lpstr>
      <vt:lpstr>PowerPoint Presentation</vt:lpstr>
      <vt:lpstr>Harp (Hadoop Plugin) brings HPC to ABDS </vt:lpstr>
      <vt:lpstr>MapCollective Model Collective Communication Operations</vt:lpstr>
      <vt:lpstr>PowerPoint Presentation</vt:lpstr>
      <vt:lpstr>Collapsed Gibbs Sampling for Latent Dirichlet Allocation</vt:lpstr>
      <vt:lpstr>Stochastic Gradient Descent for Matrix Factorization</vt:lpstr>
      <vt:lpstr>Hadoop + Harp + Intel DAAL High Performance node kernels</vt:lpstr>
      <vt:lpstr>Knights Landing KNL Data Analytics: Harp, Spark, NOMAD Single Node and Cluster performance: 1.4GHz 68 core nodes</vt:lpstr>
      <vt:lpstr>PowerPoint Presentation</vt:lpstr>
      <vt:lpstr>Infrastructure Nexus</vt:lpstr>
      <vt:lpstr>HPCCloud 2.0 Software Defined Systems</vt:lpstr>
      <vt:lpstr>27 Ansible Roles and Re-use in 6 NIST use cases</vt:lpstr>
      <vt:lpstr>Cloudmesh HPCCloud 2.0 DevOps Tool</vt:lpstr>
      <vt:lpstr>Cloudmesh Architecture</vt:lpstr>
      <vt:lpstr>PowerPoint Presentation</vt:lpstr>
      <vt:lpstr>Clouds, HPC Clouds Simulations, Big Data</vt:lpstr>
      <vt:lpstr>Considerations on Big Data v. Clouds/HPC</vt:lpstr>
      <vt:lpstr>Why HPC Cloud architectures?</vt:lpstr>
      <vt:lpstr>Comparison of Data Analytics with Simulation</vt:lpstr>
      <vt:lpstr>Structure of Applications</vt:lpstr>
      <vt:lpstr>Comparison of Data Analytics with Simulation I</vt:lpstr>
      <vt:lpstr>PowerPoint Presentation</vt:lpstr>
      <vt:lpstr>Comparison of Data Analytics with Simulation II</vt:lpstr>
      <vt:lpstr>Comparison of Data Analytics with Simulation III</vt:lpstr>
      <vt:lpstr>Implications of Big Data Requirements</vt:lpstr>
      <vt:lpstr>Who uses What Software</vt:lpstr>
      <vt:lpstr>Choosing Languages</vt:lpstr>
      <vt:lpstr> HPCCloud and Summary of Big Data - Big Simulation Convergence </vt:lpstr>
      <vt:lpstr>HPCCloud Convergence Architecture</vt:lpstr>
      <vt:lpstr>Summary of Big Data HPC Convergence I</vt:lpstr>
      <vt:lpstr>Summary of Big Data HPC Convergence II</vt:lpstr>
      <vt:lpstr>Some Points to Make I</vt:lpstr>
      <vt:lpstr>Some Points to Make II</vt:lpstr>
      <vt:lpstr>(IU) Contributions</vt:lpstr>
    </vt:vector>
  </TitlesOfParts>
  <Company>Indiana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of Information Technology and The Indiana University School of Informatics</dc:title>
  <dc:creator>Neal Moore</dc:creator>
  <cp:lastModifiedBy>Geoffrey Fox</cp:lastModifiedBy>
  <cp:revision>739</cp:revision>
  <cp:lastPrinted>2009-05-27T19:00:23Z</cp:lastPrinted>
  <dcterms:created xsi:type="dcterms:W3CDTF">2011-04-26T20:44:01Z</dcterms:created>
  <dcterms:modified xsi:type="dcterms:W3CDTF">2018-01-21T04:13:53Z</dcterms:modified>
</cp:coreProperties>
</file>