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68"/>
  </p:notesMasterIdLst>
  <p:sldIdLst>
    <p:sldId id="689" r:id="rId2"/>
    <p:sldId id="605" r:id="rId3"/>
    <p:sldId id="690" r:id="rId4"/>
    <p:sldId id="696" r:id="rId5"/>
    <p:sldId id="697" r:id="rId6"/>
    <p:sldId id="691" r:id="rId7"/>
    <p:sldId id="692" r:id="rId8"/>
    <p:sldId id="693" r:id="rId9"/>
    <p:sldId id="694" r:id="rId10"/>
    <p:sldId id="695" r:id="rId11"/>
    <p:sldId id="740" r:id="rId12"/>
    <p:sldId id="741" r:id="rId13"/>
    <p:sldId id="742" r:id="rId14"/>
    <p:sldId id="743" r:id="rId15"/>
    <p:sldId id="744" r:id="rId16"/>
    <p:sldId id="745" r:id="rId17"/>
    <p:sldId id="746" r:id="rId18"/>
    <p:sldId id="622" r:id="rId19"/>
    <p:sldId id="739" r:id="rId20"/>
    <p:sldId id="623" r:id="rId21"/>
    <p:sldId id="624" r:id="rId22"/>
    <p:sldId id="677" r:id="rId23"/>
    <p:sldId id="626" r:id="rId24"/>
    <p:sldId id="627" r:id="rId25"/>
    <p:sldId id="628" r:id="rId26"/>
    <p:sldId id="629" r:id="rId27"/>
    <p:sldId id="630" r:id="rId28"/>
    <p:sldId id="631" r:id="rId29"/>
    <p:sldId id="638" r:id="rId30"/>
    <p:sldId id="639" r:id="rId31"/>
    <p:sldId id="651" r:id="rId32"/>
    <p:sldId id="644" r:id="rId33"/>
    <p:sldId id="633" r:id="rId34"/>
    <p:sldId id="705" r:id="rId35"/>
    <p:sldId id="706" r:id="rId36"/>
    <p:sldId id="707" r:id="rId37"/>
    <p:sldId id="708" r:id="rId38"/>
    <p:sldId id="709" r:id="rId39"/>
    <p:sldId id="710" r:id="rId40"/>
    <p:sldId id="711"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 id="725" r:id="rId55"/>
    <p:sldId id="726" r:id="rId56"/>
    <p:sldId id="728" r:id="rId57"/>
    <p:sldId id="729" r:id="rId58"/>
    <p:sldId id="730" r:id="rId59"/>
    <p:sldId id="731" r:id="rId60"/>
    <p:sldId id="732" r:id="rId61"/>
    <p:sldId id="733" r:id="rId62"/>
    <p:sldId id="734" r:id="rId63"/>
    <p:sldId id="735" r:id="rId64"/>
    <p:sldId id="736" r:id="rId65"/>
    <p:sldId id="737" r:id="rId66"/>
    <p:sldId id="738" r:id="rId67"/>
  </p:sldIdLst>
  <p:sldSz cx="9144000" cy="6858000" type="screen4x3"/>
  <p:notesSz cx="6858000" cy="9144000"/>
  <p:custDataLst>
    <p:tags r:id="rId69"/>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1" autoAdjust="0"/>
    <p:restoredTop sz="94660"/>
  </p:normalViewPr>
  <p:slideViewPr>
    <p:cSldViewPr>
      <p:cViewPr varScale="1">
        <p:scale>
          <a:sx n="96" d="100"/>
          <a:sy n="96" d="100"/>
        </p:scale>
        <p:origin x="1218" y="84"/>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66331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47</a:t>
            </a:fld>
            <a:endParaRPr lang="en-US" altLang="en-US"/>
          </a:p>
        </p:txBody>
      </p:sp>
    </p:spTree>
    <p:extLst>
      <p:ext uri="{BB962C8B-B14F-4D97-AF65-F5344CB8AC3E}">
        <p14:creationId xmlns:p14="http://schemas.microsoft.com/office/powerpoint/2010/main" val="196661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collective communication</a:t>
            </a:r>
            <a:r>
              <a:rPr lang="en-US" baseline="0" dirty="0"/>
              <a:t> operations</a:t>
            </a:r>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57</a:t>
            </a:fld>
            <a:endParaRPr lang="en-US" altLang="en-US"/>
          </a:p>
        </p:txBody>
      </p:sp>
    </p:spTree>
    <p:extLst>
      <p:ext uri="{BB962C8B-B14F-4D97-AF65-F5344CB8AC3E}">
        <p14:creationId xmlns:p14="http://schemas.microsoft.com/office/powerpoint/2010/main" val="17746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execution time</a:t>
            </a:r>
            <a:r>
              <a:rPr lang="en-US" baseline="0" dirty="0"/>
              <a:t> comparison between Harp and </a:t>
            </a:r>
            <a:r>
              <a:rPr lang="en-US" baseline="0" dirty="0" err="1"/>
              <a:t>Petuum</a:t>
            </a:r>
            <a:r>
              <a:rPr lang="en-US" baseline="0" dirty="0"/>
              <a:t> when the model is converged</a:t>
            </a:r>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59</a:t>
            </a:fld>
            <a:endParaRPr lang="en-US" altLang="en-US"/>
          </a:p>
        </p:txBody>
      </p:sp>
    </p:spTree>
    <p:extLst>
      <p:ext uri="{BB962C8B-B14F-4D97-AF65-F5344CB8AC3E}">
        <p14:creationId xmlns:p14="http://schemas.microsoft.com/office/powerpoint/2010/main" val="191918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execution time</a:t>
            </a:r>
            <a:r>
              <a:rPr lang="en-US" baseline="0" dirty="0"/>
              <a:t> comparison between Harp and NOMAD when the model is converged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60</a:t>
            </a:fld>
            <a:endParaRPr lang="en-US" altLang="en-US"/>
          </a:p>
        </p:txBody>
      </p:sp>
    </p:spTree>
    <p:extLst>
      <p:ext uri="{BB962C8B-B14F-4D97-AF65-F5344CB8AC3E}">
        <p14:creationId xmlns:p14="http://schemas.microsoft.com/office/powerpoint/2010/main" val="369101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65</a:t>
            </a:fld>
            <a:endParaRPr lang="en-US" altLang="en-US"/>
          </a:p>
        </p:txBody>
      </p:sp>
    </p:spTree>
    <p:extLst>
      <p:ext uri="{BB962C8B-B14F-4D97-AF65-F5344CB8AC3E}">
        <p14:creationId xmlns:p14="http://schemas.microsoft.com/office/powerpoint/2010/main" val="351968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66</a:t>
            </a:fld>
            <a:endParaRPr lang="en-US" altLang="en-US"/>
          </a:p>
        </p:txBody>
      </p:sp>
    </p:spTree>
    <p:extLst>
      <p:ext uri="{BB962C8B-B14F-4D97-AF65-F5344CB8AC3E}">
        <p14:creationId xmlns:p14="http://schemas.microsoft.com/office/powerpoint/2010/main" val="300177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14</a:t>
            </a:fld>
            <a:endParaRPr lang="en-US"/>
          </a:p>
        </p:txBody>
      </p:sp>
    </p:spTree>
    <p:extLst>
      <p:ext uri="{BB962C8B-B14F-4D97-AF65-F5344CB8AC3E}">
        <p14:creationId xmlns:p14="http://schemas.microsoft.com/office/powerpoint/2010/main" val="22444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95175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4362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33</a:t>
            </a:fld>
            <a:endParaRPr lang="en-US" altLang="en-US"/>
          </a:p>
        </p:txBody>
      </p:sp>
    </p:spTree>
    <p:extLst>
      <p:ext uri="{BB962C8B-B14F-4D97-AF65-F5344CB8AC3E}">
        <p14:creationId xmlns:p14="http://schemas.microsoft.com/office/powerpoint/2010/main" val="49333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37</a:t>
            </a:fld>
            <a:endParaRPr lang="en-US" altLang="en-US"/>
          </a:p>
        </p:txBody>
      </p:sp>
    </p:spTree>
    <p:extLst>
      <p:ext uri="{BB962C8B-B14F-4D97-AF65-F5344CB8AC3E}">
        <p14:creationId xmlns:p14="http://schemas.microsoft.com/office/powerpoint/2010/main" val="13148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42</a:t>
            </a:fld>
            <a:endParaRPr lang="en-US"/>
          </a:p>
        </p:txBody>
      </p:sp>
    </p:spTree>
    <p:extLst>
      <p:ext uri="{BB962C8B-B14F-4D97-AF65-F5344CB8AC3E}">
        <p14:creationId xmlns:p14="http://schemas.microsoft.com/office/powerpoint/2010/main" val="5766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43</a:t>
            </a:fld>
            <a:endParaRPr lang="en-US"/>
          </a:p>
        </p:txBody>
      </p:sp>
    </p:spTree>
    <p:extLst>
      <p:ext uri="{BB962C8B-B14F-4D97-AF65-F5344CB8AC3E}">
        <p14:creationId xmlns:p14="http://schemas.microsoft.com/office/powerpoint/2010/main" val="235351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44</a:t>
            </a:fld>
            <a:endParaRPr lang="en-US"/>
          </a:p>
        </p:txBody>
      </p:sp>
    </p:spTree>
    <p:extLst>
      <p:ext uri="{BB962C8B-B14F-4D97-AF65-F5344CB8AC3E}">
        <p14:creationId xmlns:p14="http://schemas.microsoft.com/office/powerpoint/2010/main" val="127880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90678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209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Content Placeholder 2"/>
          <p:cNvSpPr>
            <a:spLocks noGrp="1"/>
          </p:cNvSpPr>
          <p:nvPr>
            <p:ph idx="1"/>
          </p:nvPr>
        </p:nvSpPr>
        <p:spPr>
          <a:xfrm>
            <a:off x="0" y="770388"/>
            <a:ext cx="90678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4"/>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402075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6166" cy="1143000"/>
          </a:xfrm>
        </p:spPr>
        <p:txBody>
          <a:bodyPr/>
          <a:lstStyle/>
          <a:p>
            <a:r>
              <a:rPr lang="en-US" dirty="0"/>
              <a:t>Click to edit Master title style</a:t>
            </a:r>
          </a:p>
        </p:txBody>
      </p:sp>
    </p:spTree>
    <p:extLst>
      <p:ext uri="{BB962C8B-B14F-4D97-AF65-F5344CB8AC3E}">
        <p14:creationId xmlns:p14="http://schemas.microsoft.com/office/powerpoint/2010/main" val="275319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9">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 id="2147484259" r:id="rId5"/>
    <p:sldLayoutId id="2147484260" r:id="rId6"/>
    <p:sldLayoutId id="2147484261" r:id="rId7"/>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98" y="2566339"/>
            <a:ext cx="9144000" cy="3120854"/>
          </a:xfrm>
          <a:prstGeom prst="rect">
            <a:avLst/>
          </a:prstGeom>
        </p:spPr>
        <p:txBody>
          <a:bodyPr wrap="square">
            <a:spAutoFit/>
          </a:bodyPr>
          <a:lstStyle/>
          <a:p>
            <a:pPr lvl="0" algn="ctr" defTabSz="457200" eaLnBrk="1" fontAlgn="auto" hangingPunct="1">
              <a:spcBef>
                <a:spcPct val="20000"/>
              </a:spcBef>
              <a:spcAft>
                <a:spcPts val="0"/>
              </a:spcAft>
              <a:defRPr/>
            </a:pPr>
            <a:r>
              <a:rPr lang="en-US" b="1" i="0" dirty="0">
                <a:solidFill>
                  <a:prstClr val="black"/>
                </a:solidFill>
                <a:latin typeface="+mn-lt"/>
                <a:cs typeface="Times New Roman" pitchFamily="18" charset="0"/>
              </a:rPr>
              <a:t> Scientific Computing Department</a:t>
            </a:r>
          </a:p>
          <a:p>
            <a:pPr lvl="0" algn="ctr" defTabSz="457200" eaLnBrk="1" fontAlgn="auto" hangingPunct="1">
              <a:spcBef>
                <a:spcPct val="20000"/>
              </a:spcBef>
              <a:spcAft>
                <a:spcPts val="0"/>
              </a:spcAft>
              <a:defRPr/>
            </a:pPr>
            <a:r>
              <a:rPr lang="en-US" b="1" i="0" dirty="0">
                <a:solidFill>
                  <a:prstClr val="black"/>
                </a:solidFill>
                <a:latin typeface="+mn-lt"/>
                <a:cs typeface="Times New Roman" pitchFamily="18" charset="0"/>
              </a:rPr>
              <a:t>Rutherford Appleton Laboratory  May 3</a:t>
            </a:r>
            <a:r>
              <a:rPr kumimoji="0" lang="en-US" b="1" i="0" u="none" strike="noStrike" kern="1200" cap="none" spc="0" normalizeH="0" baseline="0" noProof="0" dirty="0">
                <a:ln>
                  <a:noFill/>
                </a:ln>
                <a:solidFill>
                  <a:prstClr val="black"/>
                </a:solidFill>
                <a:effectLst/>
                <a:uLnTx/>
                <a:uFillTx/>
                <a:latin typeface="+mn-lt"/>
                <a:cs typeface="Times New Roman" pitchFamily="18" charset="0"/>
              </a:rPr>
              <a:t>, 2017</a:t>
            </a:r>
            <a:endParaRPr lang="en-US" i="0" dirty="0">
              <a:solidFill>
                <a:prstClr val="black"/>
              </a:solidFill>
              <a:latin typeface="+mn-lt"/>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b="0" i="0" u="none" strike="noStrike" kern="1200" cap="none" spc="0" normalizeH="0" baseline="0" noProof="0" dirty="0">
              <a:ln>
                <a:noFill/>
              </a:ln>
              <a:solidFill>
                <a:prstClr val="black"/>
              </a:solidFill>
              <a:effectLst/>
              <a:uLnTx/>
              <a:uFillTx/>
              <a:latin typeface="Arial"/>
            </a:endParaRPr>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
        <p:nvSpPr>
          <p:cNvPr id="2" name="Title 1"/>
          <p:cNvSpPr>
            <a:spLocks noGrp="1"/>
          </p:cNvSpPr>
          <p:nvPr>
            <p:ph type="title" idx="4294967295"/>
          </p:nvPr>
        </p:nvSpPr>
        <p:spPr>
          <a:xfrm>
            <a:off x="0" y="914400"/>
            <a:ext cx="9144000" cy="715973"/>
          </a:xfrm>
          <a:noFill/>
        </p:spPr>
        <p:txBody>
          <a:bodyPr/>
          <a:lstStyle/>
          <a:p>
            <a:pPr algn="ctr"/>
            <a:r>
              <a:rPr lang="en-US" sz="4000" dirty="0"/>
              <a:t> Structure of Problems and its Relation to Software and Hardware</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 y="1143000"/>
            <a:ext cx="9067800" cy="4800600"/>
          </a:xfrm>
        </p:spPr>
        <p:txBody>
          <a:bodyPr/>
          <a:lstStyle/>
          <a:p>
            <a:r>
              <a:rPr lang="en-US" b="1" dirty="0"/>
              <a:t>Status of field: facts</a:t>
            </a:r>
          </a:p>
          <a:p>
            <a:pPr lvl="1"/>
            <a:r>
              <a:rPr lang="en-US" dirty="0"/>
              <a:t>Increasing use of public clouds suggests University Cluster – Cloud convergence; satisfied by HPC-Cloud convergence</a:t>
            </a:r>
          </a:p>
          <a:p>
            <a:pPr lvl="1"/>
            <a:r>
              <a:rPr lang="en-US" dirty="0"/>
              <a:t>Long Tail science pleasingly parallel</a:t>
            </a:r>
          </a:p>
          <a:p>
            <a:pPr lvl="1"/>
            <a:r>
              <a:rPr lang="en-US" dirty="0"/>
              <a:t>Precision Medicine currently pleasingly parallel?</a:t>
            </a:r>
          </a:p>
          <a:p>
            <a:pPr lvl="1"/>
            <a:r>
              <a:rPr lang="en-US" dirty="0"/>
              <a:t>Streaming data analysis largely pleasingly parallel?</a:t>
            </a:r>
          </a:p>
          <a:p>
            <a:r>
              <a:rPr lang="en-US" b="1" dirty="0"/>
              <a:t>Status of field: questions</a:t>
            </a:r>
          </a:p>
          <a:p>
            <a:pPr lvl="1"/>
            <a:r>
              <a:rPr lang="en-US" dirty="0"/>
              <a:t>What problems need to be solved?</a:t>
            </a:r>
          </a:p>
          <a:p>
            <a:pPr lvl="1"/>
            <a:r>
              <a:rPr lang="en-US" dirty="0"/>
              <a:t>What is pretty universally agreed?</a:t>
            </a:r>
          </a:p>
          <a:p>
            <a:pPr lvl="1"/>
            <a:r>
              <a:rPr lang="en-US" dirty="0"/>
              <a:t>What is understood (by some) but not broadly agreed?</a:t>
            </a:r>
          </a:p>
          <a:p>
            <a:pPr lvl="1"/>
            <a:r>
              <a:rPr lang="en-US" dirty="0"/>
              <a:t>What is  not understood and needs substantial more work?</a:t>
            </a:r>
          </a:p>
          <a:p>
            <a:pPr lvl="1"/>
            <a:r>
              <a:rPr lang="en-US" dirty="0"/>
              <a:t>Is there an interesting Big Data Exascale Convergence?</a:t>
            </a:r>
          </a:p>
          <a:p>
            <a:pPr lvl="1"/>
            <a:r>
              <a:rPr lang="en-US" dirty="0"/>
              <a:t>Role of Data Science? Curriculum of Data Science?</a:t>
            </a:r>
          </a:p>
          <a:p>
            <a:pPr lvl="1"/>
            <a:r>
              <a:rPr lang="en-US" dirty="0"/>
              <a:t>Role of Benchmarks</a:t>
            </a:r>
          </a:p>
          <a:p>
            <a:endParaRPr lang="en-US" dirty="0"/>
          </a:p>
          <a:p>
            <a:endParaRPr lang="en-US" dirty="0"/>
          </a:p>
        </p:txBody>
      </p:sp>
      <p:sp>
        <p:nvSpPr>
          <p:cNvPr id="2" name="Title 1"/>
          <p:cNvSpPr>
            <a:spLocks noGrp="1"/>
          </p:cNvSpPr>
          <p:nvPr>
            <p:ph type="title"/>
          </p:nvPr>
        </p:nvSpPr>
        <p:spPr>
          <a:xfrm>
            <a:off x="17834" y="146958"/>
            <a:ext cx="9126166" cy="762000"/>
          </a:xfrm>
        </p:spPr>
        <p:txBody>
          <a:bodyPr/>
          <a:lstStyle/>
          <a:p>
            <a:r>
              <a:rPr lang="en-US" dirty="0"/>
              <a:t>Some confusing issues; Missing Requirements; Missing Consensus IV</a:t>
            </a:r>
          </a:p>
        </p:txBody>
      </p:sp>
    </p:spTree>
    <p:extLst>
      <p:ext uri="{BB962C8B-B14F-4D97-AF65-F5344CB8AC3E}">
        <p14:creationId xmlns:p14="http://schemas.microsoft.com/office/powerpoint/2010/main" val="126579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886700" cy="2852737"/>
          </a:xfrm>
        </p:spPr>
        <p:txBody>
          <a:bodyPr/>
          <a:lstStyle/>
          <a:p>
            <a:pPr algn="ctr"/>
            <a:r>
              <a:rPr lang="en-US" sz="3600" dirty="0"/>
              <a:t>Software Nexus</a:t>
            </a:r>
            <a:br>
              <a:rPr lang="en-US" sz="3600" dirty="0"/>
            </a:br>
            <a:br>
              <a:rPr lang="en-US" sz="3600"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endParaRPr lang="en-US" dirty="0">
              <a:solidFill>
                <a:schemeClr val="tx1"/>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8920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grpSp>
        <p:nvGrpSpPr>
          <p:cNvPr id="40" name="Group 39"/>
          <p:cNvGrpSpPr/>
          <p:nvPr/>
        </p:nvGrpSpPr>
        <p:grpSpPr>
          <a:xfrm>
            <a:off x="0" y="97255"/>
            <a:ext cx="9071252" cy="6442789"/>
            <a:chOff x="0" y="97255"/>
            <a:chExt cx="9071252" cy="6442789"/>
          </a:xfrm>
        </p:grpSpPr>
        <p:grpSp>
          <p:nvGrpSpPr>
            <p:cNvPr id="41" name="Group 40"/>
            <p:cNvGrpSpPr/>
            <p:nvPr/>
          </p:nvGrpSpPr>
          <p:grpSpPr>
            <a:xfrm>
              <a:off x="0" y="97255"/>
              <a:ext cx="9043639" cy="6442789"/>
              <a:chOff x="0" y="147132"/>
              <a:chExt cx="9043639" cy="6442789"/>
            </a:xfrm>
          </p:grpSpPr>
          <p:sp>
            <p:nvSpPr>
              <p:cNvPr id="43" name="Oval 42"/>
              <p:cNvSpPr/>
              <p:nvPr/>
            </p:nvSpPr>
            <p:spPr>
              <a:xfrm>
                <a:off x="4203354" y="433642"/>
                <a:ext cx="2127230" cy="5294212"/>
              </a:xfrm>
              <a:prstGeom prst="ellips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D7D31">
                        <a:lumMod val="50000"/>
                      </a:srgbClr>
                    </a:solidFill>
                    <a:effectLst/>
                    <a:uLnTx/>
                    <a:uFillTx/>
                    <a:latin typeface="Calibri" panose="020F0502020204030204"/>
                    <a:ea typeface="+mn-ea"/>
                    <a:cs typeface="+mn-cs"/>
                  </a:rPr>
                  <a:t>HPC-ABDS </a:t>
                </a:r>
                <a:r>
                  <a:rPr kumimoji="0" lang="en-US" sz="1800" b="1" i="0" u="none" strike="noStrike" kern="0" cap="none" spc="0" normalizeH="0" baseline="0" noProof="0" dirty="0" err="1">
                    <a:ln>
                      <a:noFill/>
                    </a:ln>
                    <a:solidFill>
                      <a:srgbClr val="ED7D31">
                        <a:lumMod val="50000"/>
                      </a:srgbClr>
                    </a:solidFill>
                    <a:effectLst/>
                    <a:uLnTx/>
                    <a:uFillTx/>
                    <a:latin typeface="Calibri" panose="020F0502020204030204"/>
                    <a:ea typeface="+mn-ea"/>
                    <a:cs typeface="+mn-cs"/>
                  </a:rPr>
                  <a:t>IntegratedSoftware</a:t>
                </a:r>
                <a:endParaRPr kumimoji="0" lang="en-US" sz="1800" b="0" i="0" u="none" strike="noStrike" kern="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44" name="TextBox 43"/>
              <p:cNvSpPr txBox="1"/>
              <p:nvPr/>
            </p:nvSpPr>
            <p:spPr>
              <a:xfrm>
                <a:off x="0" y="147132"/>
                <a:ext cx="9043639" cy="64427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	         </a:t>
                </a:r>
                <a:r>
                  <a:rPr kumimoji="0" lang="en-US" sz="20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Big Data ABDS	         </a:t>
                </a:r>
                <a:r>
                  <a:rPr kumimoji="0" lang="en-US" sz="2000" b="1" i="0" u="none" strike="noStrike" kern="0" cap="none" spc="0" normalizeH="0" baseline="0" noProof="0" dirty="0" err="1">
                    <a:ln>
                      <a:noFill/>
                    </a:ln>
                    <a:solidFill>
                      <a:srgbClr val="ED7D31">
                        <a:lumMod val="50000"/>
                      </a:srgbClr>
                    </a:solidFill>
                    <a:effectLst/>
                    <a:uLnTx/>
                    <a:uFillTx/>
                    <a:ea typeface="+mn-ea"/>
                    <a:cs typeface="Arial" panose="020B0604020202020204" pitchFamily="34" charset="0"/>
                  </a:rPr>
                  <a:t>HPCCloud</a:t>
                </a:r>
                <a:r>
                  <a:rPr kumimoji="0" lang="en-US" sz="20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 3.0         HPC, Cluster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17. Orchestration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Beam, Crunch,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Tez</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Cloud Dataflow		  Kepler, Pegasus,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Taverna</a:t>
                </a:r>
                <a:endParaRPr kumimoji="0" lang="en-US" sz="1600" b="1" i="0" u="none" strike="noStrike" kern="0" cap="none" spc="0" normalizeH="0" baseline="0" noProof="0" dirty="0">
                  <a:ln>
                    <a:noFill/>
                  </a:ln>
                  <a:solidFill>
                    <a:prstClr val="black"/>
                  </a:solidFill>
                  <a:effectLst/>
                  <a:uLnTx/>
                  <a:uFillTx/>
                  <a:latin typeface="Calibri" panose="020F0502020204030204"/>
                  <a:ea typeface="+mn-ea"/>
                </a:endParaRPr>
              </a:p>
              <a:p>
                <a:pPr marL="0" marR="0" lvl="0" indent="0" defTabSz="914400" eaLnBrk="1" fontAlgn="auto" latinLnBrk="0" hangingPunct="1">
                  <a:lnSpc>
                    <a:spcPts val="8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16. Libraries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MLlib</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/Mahout,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TensorFlow</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CNTK, R, Python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ScaLAPACK</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PETSc</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Matlab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15A. High Level Programming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Pig, Hive, Drill			   Domain-specific Languages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15B. Platform as a Service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App Engine,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BlueMix</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Elastic Beanstalk		     XSEDE Software Stack</a:t>
                </a:r>
                <a:b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b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Languages</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Java, Erlang, Scala, Clojure, SQL, SPARQL, Python	           Fortran, C/C++, Python</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14B. Streaming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Storm, Kafka, Kinesis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13,14A. Parallel Runtime</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Hadoop, MapReduce			         MPI/</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OpenMP</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OpenCL</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2. Coordination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Zookeeper</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12. Caching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Memcached</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11. Data Management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Hbase,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Accumulo</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Neo4J, MySQL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iRODS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10. Data Transfer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Sqoop</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GridFTP</a:t>
                </a:r>
                <a:endParaRPr kumimoji="0" lang="en-US" sz="1600" b="1" i="0" u="none" strike="noStrike" kern="0" cap="none" spc="0" normalizeH="0" baseline="0" noProof="0" dirty="0">
                  <a:ln>
                    <a:noFill/>
                  </a:ln>
                  <a:solidFill>
                    <a:prstClr val="black"/>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9. Scheduling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Yarn,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Mesos</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Slurm</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8. File Systems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HDFS, Object Stores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Lustre</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 11A Formats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Thrift,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Protobuf</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FITS, HDF</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5. </a:t>
                </a:r>
                <a:r>
                  <a:rPr kumimoji="0" lang="en-US" sz="1600" b="1" i="0" u="none" strike="noStrike" kern="0" cap="none" spc="0" normalizeH="0" baseline="0" noProof="0" dirty="0" err="1">
                    <a:ln>
                      <a:noFill/>
                    </a:ln>
                    <a:solidFill>
                      <a:srgbClr val="ED7D31">
                        <a:lumMod val="50000"/>
                      </a:srgbClr>
                    </a:solidFill>
                    <a:effectLst/>
                    <a:uLnTx/>
                    <a:uFillTx/>
                    <a:latin typeface="Calibri" panose="020F0502020204030204"/>
                    <a:ea typeface="+mn-ea"/>
                  </a:rPr>
                  <a:t>IaaS</a:t>
                </a: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OpenStack</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Docker</a:t>
                </a: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Linux, Bare-metal, SR-IOV</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D7D31">
                        <a:lumMod val="50000"/>
                      </a:srgbClr>
                    </a:solidFill>
                    <a:effectLst/>
                    <a:uLnTx/>
                    <a:uFillTx/>
                    <a:latin typeface="Calibri" panose="020F0502020204030204"/>
                    <a:ea typeface="+mn-ea"/>
                  </a:rPr>
                  <a:t>Infrastructure	CLOUDS	                               Clouds and/or HPC             SUPERCOMPUTERS</a:t>
                </a:r>
              </a:p>
            </p:txBody>
          </p:sp>
          <p:cxnSp>
            <p:nvCxnSpPr>
              <p:cNvPr id="45" name="Straight Arrow Connector 44"/>
              <p:cNvCxnSpPr/>
              <p:nvPr/>
            </p:nvCxnSpPr>
            <p:spPr>
              <a:xfrm>
                <a:off x="3766134" y="2672420"/>
                <a:ext cx="437220" cy="0"/>
              </a:xfrm>
              <a:prstGeom prst="straightConnector1">
                <a:avLst/>
              </a:prstGeom>
              <a:noFill/>
              <a:ln w="19050" cap="flat" cmpd="sng" algn="ctr">
                <a:solidFill>
                  <a:sysClr val="windowText" lastClr="000000"/>
                </a:solidFill>
                <a:prstDash val="solid"/>
                <a:miter lim="800000"/>
                <a:tailEnd type="triangle"/>
              </a:ln>
              <a:effectLst/>
            </p:spPr>
          </p:cxnSp>
          <p:cxnSp>
            <p:nvCxnSpPr>
              <p:cNvPr id="46" name="Straight Arrow Connector 45"/>
              <p:cNvCxnSpPr/>
              <p:nvPr/>
            </p:nvCxnSpPr>
            <p:spPr>
              <a:xfrm>
                <a:off x="2875032" y="3288380"/>
                <a:ext cx="1260240" cy="0"/>
              </a:xfrm>
              <a:prstGeom prst="straightConnector1">
                <a:avLst/>
              </a:prstGeom>
              <a:noFill/>
              <a:ln w="19050" cap="flat" cmpd="sng" algn="ctr">
                <a:solidFill>
                  <a:sysClr val="windowText" lastClr="000000"/>
                </a:solidFill>
                <a:prstDash val="solid"/>
                <a:miter lim="800000"/>
                <a:tailEnd type="triangle"/>
              </a:ln>
              <a:effectLst/>
            </p:spPr>
          </p:cxnSp>
          <p:cxnSp>
            <p:nvCxnSpPr>
              <p:cNvPr id="47" name="Straight Arrow Connector 46"/>
              <p:cNvCxnSpPr/>
              <p:nvPr/>
            </p:nvCxnSpPr>
            <p:spPr>
              <a:xfrm flipV="1">
                <a:off x="3032244" y="3521297"/>
                <a:ext cx="1131218" cy="2983"/>
              </a:xfrm>
              <a:prstGeom prst="straightConnector1">
                <a:avLst/>
              </a:prstGeom>
              <a:noFill/>
              <a:ln w="19050" cap="flat" cmpd="sng" algn="ctr">
                <a:solidFill>
                  <a:sysClr val="windowText" lastClr="000000"/>
                </a:solidFill>
                <a:prstDash val="solid"/>
                <a:miter lim="800000"/>
                <a:tailEnd type="triangle"/>
              </a:ln>
              <a:effectLst/>
            </p:spPr>
          </p:cxnSp>
          <p:cxnSp>
            <p:nvCxnSpPr>
              <p:cNvPr id="48" name="Straight Arrow Connector 47"/>
              <p:cNvCxnSpPr/>
              <p:nvPr/>
            </p:nvCxnSpPr>
            <p:spPr>
              <a:xfrm flipV="1">
                <a:off x="2914327" y="996969"/>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49" name="Straight Arrow Connector 48"/>
              <p:cNvCxnSpPr/>
              <p:nvPr/>
            </p:nvCxnSpPr>
            <p:spPr>
              <a:xfrm flipH="1" flipV="1">
                <a:off x="5883553" y="867574"/>
                <a:ext cx="573517" cy="0"/>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p:nvPr/>
            </p:nvCxnSpPr>
            <p:spPr>
              <a:xfrm>
                <a:off x="3974488" y="1601581"/>
                <a:ext cx="311272" cy="1739"/>
              </a:xfrm>
              <a:prstGeom prst="straightConnector1">
                <a:avLst/>
              </a:prstGeom>
              <a:noFill/>
              <a:ln w="19050" cap="flat" cmpd="sng" algn="ctr">
                <a:solidFill>
                  <a:sysClr val="windowText" lastClr="000000"/>
                </a:solidFill>
                <a:prstDash val="solid"/>
                <a:miter lim="800000"/>
                <a:tailEnd type="triangle"/>
              </a:ln>
              <a:effectLst/>
            </p:spPr>
          </p:cxnSp>
          <p:cxnSp>
            <p:nvCxnSpPr>
              <p:cNvPr id="51" name="Straight Arrow Connector 50"/>
              <p:cNvCxnSpPr/>
              <p:nvPr/>
            </p:nvCxnSpPr>
            <p:spPr>
              <a:xfrm flipH="1">
                <a:off x="6185617" y="1593863"/>
                <a:ext cx="289934" cy="1"/>
              </a:xfrm>
              <a:prstGeom prst="straightConnector1">
                <a:avLst/>
              </a:prstGeom>
              <a:noFill/>
              <a:ln w="19050" cap="flat" cmpd="sng" algn="ctr">
                <a:solidFill>
                  <a:sysClr val="windowText" lastClr="000000"/>
                </a:solidFill>
                <a:prstDash val="solid"/>
                <a:miter lim="800000"/>
                <a:tailEnd type="triangle"/>
              </a:ln>
              <a:effectLst/>
            </p:spPr>
          </p:cxnSp>
          <p:cxnSp>
            <p:nvCxnSpPr>
              <p:cNvPr id="52" name="Straight Arrow Connector 51"/>
              <p:cNvCxnSpPr/>
              <p:nvPr/>
            </p:nvCxnSpPr>
            <p:spPr>
              <a:xfrm>
                <a:off x="2897806" y="1333192"/>
                <a:ext cx="1554592" cy="0"/>
              </a:xfrm>
              <a:prstGeom prst="straightConnector1">
                <a:avLst/>
              </a:prstGeom>
              <a:noFill/>
              <a:ln w="19050" cap="flat" cmpd="sng" algn="ctr">
                <a:solidFill>
                  <a:sysClr val="windowText" lastClr="000000"/>
                </a:solidFill>
                <a:prstDash val="solid"/>
                <a:miter lim="800000"/>
                <a:tailEnd type="triangle"/>
              </a:ln>
              <a:effectLst/>
            </p:spPr>
          </p:cxnSp>
          <p:cxnSp>
            <p:nvCxnSpPr>
              <p:cNvPr id="53" name="Straight Arrow Connector 52"/>
              <p:cNvCxnSpPr/>
              <p:nvPr/>
            </p:nvCxnSpPr>
            <p:spPr>
              <a:xfrm flipH="1">
                <a:off x="6029545" y="1199378"/>
                <a:ext cx="410474" cy="0"/>
              </a:xfrm>
              <a:prstGeom prst="straightConnector1">
                <a:avLst/>
              </a:prstGeom>
              <a:noFill/>
              <a:ln w="19050" cap="flat" cmpd="sng" algn="ctr">
                <a:solidFill>
                  <a:sysClr val="windowText" lastClr="000000"/>
                </a:solidFill>
                <a:prstDash val="solid"/>
                <a:miter lim="800000"/>
                <a:tailEnd type="triangle"/>
              </a:ln>
              <a:effectLst/>
            </p:spPr>
          </p:cxnSp>
          <p:cxnSp>
            <p:nvCxnSpPr>
              <p:cNvPr id="54" name="Straight Arrow Connector 53"/>
              <p:cNvCxnSpPr/>
              <p:nvPr/>
            </p:nvCxnSpPr>
            <p:spPr>
              <a:xfrm flipV="1">
                <a:off x="2480644" y="2443501"/>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5" name="Straight Arrow Connector 54"/>
              <p:cNvCxnSpPr/>
              <p:nvPr/>
            </p:nvCxnSpPr>
            <p:spPr>
              <a:xfrm flipH="1">
                <a:off x="6301942" y="2335877"/>
                <a:ext cx="664500" cy="0"/>
              </a:xfrm>
              <a:prstGeom prst="straightConnector1">
                <a:avLst/>
              </a:prstGeom>
              <a:noFill/>
              <a:ln w="19050" cap="flat" cmpd="sng" algn="ctr">
                <a:solidFill>
                  <a:sysClr val="windowText" lastClr="000000"/>
                </a:solidFill>
                <a:prstDash val="solid"/>
                <a:miter lim="800000"/>
                <a:tailEnd type="triangle"/>
              </a:ln>
              <a:effectLst/>
            </p:spPr>
          </p:cxnSp>
          <p:cxnSp>
            <p:nvCxnSpPr>
              <p:cNvPr id="56" name="Straight Arrow Connector 55"/>
              <p:cNvCxnSpPr/>
              <p:nvPr/>
            </p:nvCxnSpPr>
            <p:spPr>
              <a:xfrm>
                <a:off x="2629920" y="208943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7" name="Straight Arrow Connector 56"/>
              <p:cNvCxnSpPr/>
              <p:nvPr/>
            </p:nvCxnSpPr>
            <p:spPr>
              <a:xfrm flipH="1" flipV="1">
                <a:off x="6241167" y="1945420"/>
                <a:ext cx="397702" cy="0"/>
              </a:xfrm>
              <a:prstGeom prst="straightConnector1">
                <a:avLst/>
              </a:prstGeom>
              <a:noFill/>
              <a:ln w="19050" cap="flat" cmpd="sng" algn="ctr">
                <a:solidFill>
                  <a:sysClr val="windowText" lastClr="000000"/>
                </a:solidFill>
                <a:prstDash val="solid"/>
                <a:miter lim="800000"/>
                <a:tailEnd type="triangle"/>
              </a:ln>
              <a:effectLst/>
            </p:spPr>
          </p:cxnSp>
          <p:cxnSp>
            <p:nvCxnSpPr>
              <p:cNvPr id="58" name="Straight Arrow Connector 57"/>
              <p:cNvCxnSpPr/>
              <p:nvPr/>
            </p:nvCxnSpPr>
            <p:spPr>
              <a:xfrm>
                <a:off x="4076377" y="2917747"/>
                <a:ext cx="573400" cy="0"/>
              </a:xfrm>
              <a:prstGeom prst="straightConnector1">
                <a:avLst/>
              </a:prstGeom>
              <a:noFill/>
              <a:ln w="19050" cap="flat" cmpd="sng" algn="ctr">
                <a:solidFill>
                  <a:sysClr val="windowText" lastClr="000000"/>
                </a:solidFill>
                <a:prstDash val="solid"/>
                <a:miter lim="800000"/>
                <a:tailEnd type="triangle"/>
              </a:ln>
              <a:effectLst/>
            </p:spPr>
          </p:cxnSp>
          <p:cxnSp>
            <p:nvCxnSpPr>
              <p:cNvPr id="59" name="Straight Arrow Connector 58"/>
              <p:cNvCxnSpPr/>
              <p:nvPr/>
            </p:nvCxnSpPr>
            <p:spPr>
              <a:xfrm flipH="1">
                <a:off x="6377694" y="2917747"/>
                <a:ext cx="410576" cy="0"/>
              </a:xfrm>
              <a:prstGeom prst="straightConnector1">
                <a:avLst/>
              </a:prstGeom>
              <a:noFill/>
              <a:ln w="19050" cap="flat" cmpd="sng" algn="ctr">
                <a:solidFill>
                  <a:sysClr val="windowText" lastClr="000000"/>
                </a:solidFill>
                <a:prstDash val="solid"/>
                <a:miter lim="800000"/>
                <a:tailEnd type="triangle"/>
              </a:ln>
              <a:effectLst/>
            </p:spPr>
          </p:cxnSp>
          <p:cxnSp>
            <p:nvCxnSpPr>
              <p:cNvPr id="60" name="Straight Arrow Connector 59"/>
              <p:cNvCxnSpPr/>
              <p:nvPr/>
            </p:nvCxnSpPr>
            <p:spPr>
              <a:xfrm>
                <a:off x="4844375" y="3891496"/>
                <a:ext cx="343697" cy="0"/>
              </a:xfrm>
              <a:prstGeom prst="straightConnector1">
                <a:avLst/>
              </a:prstGeom>
              <a:noFill/>
              <a:ln w="19050" cap="flat" cmpd="sng" algn="ctr">
                <a:solidFill>
                  <a:sysClr val="windowText" lastClr="000000"/>
                </a:solidFill>
                <a:prstDash val="solid"/>
                <a:miter lim="800000"/>
                <a:tailEnd type="triangle"/>
              </a:ln>
              <a:effectLst/>
            </p:spPr>
          </p:cxnSp>
          <p:cxnSp>
            <p:nvCxnSpPr>
              <p:cNvPr id="61" name="Straight Arrow Connector 60"/>
              <p:cNvCxnSpPr/>
              <p:nvPr/>
            </p:nvCxnSpPr>
            <p:spPr>
              <a:xfrm flipH="1">
                <a:off x="6324004" y="3891496"/>
                <a:ext cx="928532" cy="0"/>
              </a:xfrm>
              <a:prstGeom prst="straightConnector1">
                <a:avLst/>
              </a:prstGeom>
              <a:noFill/>
              <a:ln w="19050" cap="flat" cmpd="sng" algn="ctr">
                <a:solidFill>
                  <a:sysClr val="windowText" lastClr="000000"/>
                </a:solidFill>
                <a:prstDash val="solid"/>
                <a:miter lim="800000"/>
                <a:tailEnd type="triangle"/>
              </a:ln>
              <a:effectLst/>
            </p:spPr>
          </p:cxnSp>
          <p:cxnSp>
            <p:nvCxnSpPr>
              <p:cNvPr id="62" name="Straight Arrow Connector 61"/>
              <p:cNvCxnSpPr/>
              <p:nvPr/>
            </p:nvCxnSpPr>
            <p:spPr>
              <a:xfrm flipV="1">
                <a:off x="2629920" y="412401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63" name="Straight Arrow Connector 62"/>
              <p:cNvCxnSpPr/>
              <p:nvPr/>
            </p:nvCxnSpPr>
            <p:spPr>
              <a:xfrm flipH="1">
                <a:off x="6234190" y="4124014"/>
                <a:ext cx="1054561" cy="0"/>
              </a:xfrm>
              <a:prstGeom prst="straightConnector1">
                <a:avLst/>
              </a:prstGeom>
              <a:noFill/>
              <a:ln w="19050" cap="flat" cmpd="sng" algn="ctr">
                <a:solidFill>
                  <a:sysClr val="windowText" lastClr="000000"/>
                </a:solidFill>
                <a:prstDash val="solid"/>
                <a:miter lim="800000"/>
                <a:tailEnd type="triangle"/>
              </a:ln>
              <a:effectLst/>
            </p:spPr>
          </p:cxnSp>
          <p:cxnSp>
            <p:nvCxnSpPr>
              <p:cNvPr id="64" name="Straight Arrow Connector 63"/>
              <p:cNvCxnSpPr/>
              <p:nvPr/>
            </p:nvCxnSpPr>
            <p:spPr>
              <a:xfrm>
                <a:off x="3032244" y="4474426"/>
                <a:ext cx="1044133" cy="0"/>
              </a:xfrm>
              <a:prstGeom prst="straightConnector1">
                <a:avLst/>
              </a:prstGeom>
              <a:noFill/>
              <a:ln w="19050" cap="flat" cmpd="sng" algn="ctr">
                <a:solidFill>
                  <a:sysClr val="windowText" lastClr="000000"/>
                </a:solidFill>
                <a:prstDash val="solid"/>
                <a:miter lim="800000"/>
                <a:tailEnd type="triangle"/>
              </a:ln>
              <a:effectLst/>
            </p:spPr>
          </p:cxnSp>
          <p:cxnSp>
            <p:nvCxnSpPr>
              <p:cNvPr id="65" name="Straight Arrow Connector 64"/>
              <p:cNvCxnSpPr/>
              <p:nvPr/>
            </p:nvCxnSpPr>
            <p:spPr>
              <a:xfrm flipH="1">
                <a:off x="6167137" y="4474426"/>
                <a:ext cx="1121614" cy="0"/>
              </a:xfrm>
              <a:prstGeom prst="straightConnector1">
                <a:avLst/>
              </a:prstGeom>
              <a:noFill/>
              <a:ln w="19050" cap="flat" cmpd="sng" algn="ctr">
                <a:solidFill>
                  <a:sysClr val="windowText" lastClr="000000"/>
                </a:solidFill>
                <a:prstDash val="solid"/>
                <a:miter lim="800000"/>
                <a:tailEnd type="triangle"/>
              </a:ln>
              <a:effectLst/>
            </p:spPr>
          </p:cxnSp>
          <p:cxnSp>
            <p:nvCxnSpPr>
              <p:cNvPr id="66" name="Straight Arrow Connector 65"/>
              <p:cNvCxnSpPr/>
              <p:nvPr/>
            </p:nvCxnSpPr>
            <p:spPr>
              <a:xfrm>
                <a:off x="3670106" y="4874644"/>
                <a:ext cx="765266" cy="0"/>
              </a:xfrm>
              <a:prstGeom prst="straightConnector1">
                <a:avLst/>
              </a:prstGeom>
              <a:noFill/>
              <a:ln w="19050" cap="flat" cmpd="sng" algn="ctr">
                <a:solidFill>
                  <a:sysClr val="windowText" lastClr="000000"/>
                </a:solidFill>
                <a:prstDash val="solid"/>
                <a:miter lim="800000"/>
                <a:tailEnd type="triangle"/>
              </a:ln>
              <a:effectLst/>
            </p:spPr>
          </p:cxnSp>
          <p:cxnSp>
            <p:nvCxnSpPr>
              <p:cNvPr id="67" name="Straight Arrow Connector 66"/>
              <p:cNvCxnSpPr/>
              <p:nvPr/>
            </p:nvCxnSpPr>
            <p:spPr>
              <a:xfrm flipH="1">
                <a:off x="6029545" y="4881323"/>
                <a:ext cx="1259206" cy="0"/>
              </a:xfrm>
              <a:prstGeom prst="straightConnector1">
                <a:avLst/>
              </a:prstGeom>
              <a:noFill/>
              <a:ln w="19050" cap="flat" cmpd="sng" algn="ctr">
                <a:solidFill>
                  <a:sysClr val="windowText" lastClr="000000"/>
                </a:solidFill>
                <a:prstDash val="solid"/>
                <a:miter lim="800000"/>
                <a:tailEnd type="triangle"/>
              </a:ln>
              <a:effectLst/>
            </p:spPr>
          </p:cxnSp>
          <p:cxnSp>
            <p:nvCxnSpPr>
              <p:cNvPr id="68" name="Straight Arrow Connector 67"/>
              <p:cNvCxnSpPr/>
              <p:nvPr/>
            </p:nvCxnSpPr>
            <p:spPr>
              <a:xfrm flipV="1">
                <a:off x="2817311" y="5726991"/>
                <a:ext cx="2198913" cy="0"/>
              </a:xfrm>
              <a:prstGeom prst="straightConnector1">
                <a:avLst/>
              </a:prstGeom>
              <a:noFill/>
              <a:ln w="19050" cap="flat" cmpd="sng" algn="ctr">
                <a:solidFill>
                  <a:sysClr val="windowText" lastClr="000000"/>
                </a:solidFill>
                <a:prstDash val="solid"/>
                <a:miter lim="800000"/>
                <a:tailEnd type="triangle"/>
              </a:ln>
              <a:effectLst/>
            </p:spPr>
          </p:cxnSp>
          <p:cxnSp>
            <p:nvCxnSpPr>
              <p:cNvPr id="69" name="Straight Arrow Connector 68"/>
              <p:cNvCxnSpPr/>
              <p:nvPr/>
            </p:nvCxnSpPr>
            <p:spPr>
              <a:xfrm flipH="1">
                <a:off x="5562279" y="5717815"/>
                <a:ext cx="877740" cy="0"/>
              </a:xfrm>
              <a:prstGeom prst="straightConnector1">
                <a:avLst/>
              </a:prstGeom>
              <a:noFill/>
              <a:ln w="19050" cap="flat" cmpd="sng" algn="ctr">
                <a:solidFill>
                  <a:sysClr val="windowText" lastClr="000000"/>
                </a:solidFill>
                <a:prstDash val="solid"/>
                <a:miter lim="800000"/>
                <a:tailEnd type="triangle"/>
              </a:ln>
              <a:effectLst/>
            </p:spPr>
          </p:cxnSp>
          <p:cxnSp>
            <p:nvCxnSpPr>
              <p:cNvPr id="70" name="Straight Arrow Connector 69"/>
              <p:cNvCxnSpPr/>
              <p:nvPr/>
            </p:nvCxnSpPr>
            <p:spPr>
              <a:xfrm>
                <a:off x="3391443" y="5207430"/>
                <a:ext cx="1200260" cy="0"/>
              </a:xfrm>
              <a:prstGeom prst="straightConnector1">
                <a:avLst/>
              </a:prstGeom>
              <a:noFill/>
              <a:ln w="19050" cap="flat" cmpd="sng" algn="ctr">
                <a:solidFill>
                  <a:sysClr val="windowText" lastClr="000000"/>
                </a:solidFill>
                <a:prstDash val="solid"/>
                <a:miter lim="800000"/>
                <a:tailEnd type="triangle"/>
              </a:ln>
              <a:effectLst/>
            </p:spPr>
          </p:cxnSp>
          <p:cxnSp>
            <p:nvCxnSpPr>
              <p:cNvPr id="71" name="Straight Arrow Connector 70"/>
              <p:cNvCxnSpPr/>
              <p:nvPr/>
            </p:nvCxnSpPr>
            <p:spPr>
              <a:xfrm flipH="1">
                <a:off x="5911179" y="5207430"/>
                <a:ext cx="871622" cy="0"/>
              </a:xfrm>
              <a:prstGeom prst="straightConnector1">
                <a:avLst/>
              </a:prstGeom>
              <a:noFill/>
              <a:ln w="19050" cap="flat" cmpd="sng" algn="ctr">
                <a:solidFill>
                  <a:sysClr val="windowText" lastClr="000000"/>
                </a:solidFill>
                <a:prstDash val="solid"/>
                <a:miter lim="800000"/>
                <a:tailEnd type="triangle"/>
              </a:ln>
              <a:effectLst/>
            </p:spPr>
          </p:cxnSp>
        </p:grpSp>
        <p:sp>
          <p:nvSpPr>
            <p:cNvPr id="42" name="TextBox 41"/>
            <p:cNvSpPr txBox="1"/>
            <p:nvPr/>
          </p:nvSpPr>
          <p:spPr>
            <a:xfrm>
              <a:off x="6808132" y="2940147"/>
              <a:ext cx="226312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rPr>
                <a:t>CUDA,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Exascale</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Runtime</a:t>
              </a:r>
            </a:p>
          </p:txBody>
        </p:sp>
      </p:grpSp>
    </p:spTree>
    <p:extLst>
      <p:ext uri="{BB962C8B-B14F-4D97-AF65-F5344CB8AC3E}">
        <p14:creationId xmlns:p14="http://schemas.microsoft.com/office/powerpoint/2010/main" val="150992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50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66" y="461409"/>
            <a:ext cx="4138060" cy="515396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2" name="Title 1"/>
          <p:cNvSpPr>
            <a:spLocks noGrp="1"/>
          </p:cNvSpPr>
          <p:nvPr>
            <p:ph type="title"/>
          </p:nvPr>
        </p:nvSpPr>
        <p:spPr>
          <a:xfrm>
            <a:off x="-10240" y="0"/>
            <a:ext cx="9126166" cy="489483"/>
          </a:xfrm>
        </p:spPr>
        <p:txBody>
          <a:bodyPr>
            <a:noAutofit/>
          </a:bodyPr>
          <a:lstStyle/>
          <a:p>
            <a:r>
              <a:rPr lang="en-US" sz="2800" b="1" dirty="0"/>
              <a:t>Functionality of 21 HPC-ABDS Layers</a:t>
            </a:r>
          </a:p>
        </p:txBody>
      </p:sp>
      <p:sp>
        <p:nvSpPr>
          <p:cNvPr id="8" name="Content Placeholder 2"/>
          <p:cNvSpPr txBox="1">
            <a:spLocks/>
          </p:cNvSpPr>
          <p:nvPr/>
        </p:nvSpPr>
        <p:spPr bwMode="auto">
          <a:xfrm>
            <a:off x="4162925" y="461268"/>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167099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2" y="-76200"/>
            <a:ext cx="9138138" cy="1143000"/>
          </a:xfrm>
        </p:spPr>
        <p:txBody>
          <a:bodyPr/>
          <a:lstStyle/>
          <a:p>
            <a:pPr algn="ctr"/>
            <a:r>
              <a:rPr lang="en-US" dirty="0"/>
              <a:t>Using “Apache” (Commercial Big Data) Data Systems for Science/Simulation</a:t>
            </a:r>
          </a:p>
        </p:txBody>
      </p:sp>
      <p:sp>
        <p:nvSpPr>
          <p:cNvPr id="3" name="Content Placeholder 2"/>
          <p:cNvSpPr>
            <a:spLocks noGrp="1"/>
          </p:cNvSpPr>
          <p:nvPr>
            <p:ph idx="1"/>
          </p:nvPr>
        </p:nvSpPr>
        <p:spPr>
          <a:xfrm>
            <a:off x="30744" y="914400"/>
            <a:ext cx="9138138" cy="4038600"/>
          </a:xfrm>
        </p:spPr>
        <p:txBody>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Tree>
    <p:extLst>
      <p:ext uri="{BB962C8B-B14F-4D97-AF65-F5344CB8AC3E}">
        <p14:creationId xmlns:p14="http://schemas.microsoft.com/office/powerpoint/2010/main" val="263937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1372"/>
            <a:ext cx="7433724" cy="685800"/>
          </a:xfrm>
        </p:spPr>
        <p:txBody>
          <a:bodyPr/>
          <a:lstStyle/>
          <a:p>
            <a:pPr algn="ctr"/>
            <a:r>
              <a:rPr lang="en-US" sz="3200" dirty="0"/>
              <a:t>HPC-ABDS SPIDAL Project Activities</a:t>
            </a:r>
          </a:p>
        </p:txBody>
      </p:sp>
      <p:sp>
        <p:nvSpPr>
          <p:cNvPr id="3" name="Content Placeholder 2"/>
          <p:cNvSpPr>
            <a:spLocks noGrp="1"/>
          </p:cNvSpPr>
          <p:nvPr>
            <p:ph idx="1"/>
          </p:nvPr>
        </p:nvSpPr>
        <p:spPr>
          <a:xfrm>
            <a:off x="-2177" y="706243"/>
            <a:ext cx="9144000" cy="5105400"/>
          </a:xfrm>
        </p:spPr>
        <p:txBody>
          <a:bodyPr/>
          <a:lstStyle/>
          <a:p>
            <a:r>
              <a:rPr lang="en-US" sz="1900" b="1" dirty="0">
                <a:solidFill>
                  <a:srgbClr val="00B050"/>
                </a:solidFill>
              </a:rPr>
              <a:t>Level 17: Orchestration</a:t>
            </a:r>
            <a:r>
              <a:rPr lang="en-US" sz="1900" dirty="0">
                <a:solidFill>
                  <a:srgbClr val="00B050"/>
                </a:solidFill>
              </a:rPr>
              <a:t>: Apache Beam (Google Cloud Dataflow) integrated with Heron/</a:t>
            </a:r>
            <a:r>
              <a:rPr lang="en-US" sz="1900" dirty="0" err="1">
                <a:solidFill>
                  <a:srgbClr val="00B050"/>
                </a:solidFill>
              </a:rPr>
              <a:t>Flink</a:t>
            </a:r>
            <a:r>
              <a:rPr lang="en-US" sz="1900" dirty="0">
                <a:solidFill>
                  <a:srgbClr val="00B050"/>
                </a:solidFill>
              </a:rPr>
              <a:t> and Cloudmesh on HPC cluster</a:t>
            </a:r>
          </a:p>
          <a:p>
            <a:r>
              <a:rPr lang="en-US" sz="1900" b="1" dirty="0"/>
              <a:t>Level 16: Applications: </a:t>
            </a:r>
            <a:r>
              <a:rPr lang="en-US" sz="1900" dirty="0"/>
              <a:t>Datamining for molecular dynamics, Image processing for remote sensing and pathology, graphs, streaming, bioinformatics, social media, financial informatics, text mining</a:t>
            </a:r>
          </a:p>
          <a:p>
            <a:r>
              <a:rPr lang="en-US" sz="1900" b="1" dirty="0"/>
              <a:t>Level 16: Algorithms: </a:t>
            </a:r>
            <a:r>
              <a:rPr lang="en-US" sz="1900" dirty="0"/>
              <a:t>Generic and custom for applications </a:t>
            </a:r>
            <a:r>
              <a:rPr lang="en-US" sz="1900" b="1" dirty="0"/>
              <a:t>SPIDAL</a:t>
            </a:r>
          </a:p>
          <a:p>
            <a:r>
              <a:rPr lang="en-US" sz="1900" b="1" dirty="0">
                <a:solidFill>
                  <a:srgbClr val="00B050"/>
                </a:solidFill>
              </a:rPr>
              <a:t>Level 14: Programming: </a:t>
            </a:r>
            <a:r>
              <a:rPr lang="en-US" sz="1900" dirty="0">
                <a:solidFill>
                  <a:srgbClr val="00B050"/>
                </a:solidFill>
              </a:rPr>
              <a:t>Storm, Heron (Twitter replaces Storm), Hadoop, Spark, </a:t>
            </a:r>
            <a:r>
              <a:rPr lang="en-US" sz="1900" dirty="0" err="1">
                <a:solidFill>
                  <a:srgbClr val="00B050"/>
                </a:solidFill>
              </a:rPr>
              <a:t>Flink</a:t>
            </a:r>
            <a:r>
              <a:rPr lang="en-US" sz="1900" dirty="0">
                <a:solidFill>
                  <a:srgbClr val="00B050"/>
                </a:solidFill>
              </a:rPr>
              <a:t>. Improve Inter- and Intra-node performance; science data structures</a:t>
            </a:r>
          </a:p>
          <a:p>
            <a:r>
              <a:rPr lang="en-US" sz="1900" b="1" dirty="0">
                <a:solidFill>
                  <a:srgbClr val="00B050"/>
                </a:solidFill>
              </a:rPr>
              <a:t>Level 13: Runtime Communication: </a:t>
            </a:r>
            <a:r>
              <a:rPr lang="en-US" sz="1900" dirty="0">
                <a:solidFill>
                  <a:srgbClr val="00B050"/>
                </a:solidFill>
              </a:rPr>
              <a:t>Enhanced Storm and Hadoop (Spark, </a:t>
            </a:r>
            <a:r>
              <a:rPr lang="en-US" sz="1900" dirty="0" err="1">
                <a:solidFill>
                  <a:srgbClr val="00B050"/>
                </a:solidFill>
              </a:rPr>
              <a:t>Flink</a:t>
            </a:r>
            <a:r>
              <a:rPr lang="en-US" sz="1900" dirty="0">
                <a:solidFill>
                  <a:srgbClr val="00B050"/>
                </a:solidFill>
              </a:rPr>
              <a:t>, </a:t>
            </a:r>
            <a:r>
              <a:rPr lang="en-US" sz="1900" dirty="0" err="1">
                <a:solidFill>
                  <a:srgbClr val="00B050"/>
                </a:solidFill>
              </a:rPr>
              <a:t>Giraph</a:t>
            </a:r>
            <a:r>
              <a:rPr lang="en-US" sz="1900" dirty="0">
                <a:solidFill>
                  <a:srgbClr val="00B050"/>
                </a:solidFill>
              </a:rPr>
              <a:t>) using HPC runtime technologies, Harp</a:t>
            </a:r>
          </a:p>
          <a:p>
            <a:r>
              <a:rPr lang="en-US" sz="1900" b="1" dirty="0">
                <a:solidFill>
                  <a:srgbClr val="00B050"/>
                </a:solidFill>
              </a:rPr>
              <a:t>Level 12: In-memory Database: </a:t>
            </a:r>
            <a:r>
              <a:rPr lang="en-US" sz="1900" dirty="0" err="1">
                <a:solidFill>
                  <a:srgbClr val="00B050"/>
                </a:solidFill>
              </a:rPr>
              <a:t>Redis</a:t>
            </a:r>
            <a:r>
              <a:rPr lang="en-US" sz="1900" dirty="0">
                <a:solidFill>
                  <a:srgbClr val="00B050"/>
                </a:solidFill>
              </a:rPr>
              <a:t> + Spark used in Pilot-Data Memory</a:t>
            </a:r>
          </a:p>
          <a:p>
            <a:r>
              <a:rPr lang="en-US" sz="1900" b="1" dirty="0">
                <a:solidFill>
                  <a:srgbClr val="00B050"/>
                </a:solidFill>
              </a:rPr>
              <a:t>Level 11: Data management: </a:t>
            </a:r>
            <a:r>
              <a:rPr lang="en-US" sz="1900" dirty="0">
                <a:solidFill>
                  <a:srgbClr val="00B050"/>
                </a:solidFill>
              </a:rPr>
              <a:t>Hbase and MongoDB integrated via use of Beam and other Apache tools; enhance Hbase</a:t>
            </a:r>
          </a:p>
          <a:p>
            <a:r>
              <a:rPr lang="en-US" sz="1900" b="1" dirty="0">
                <a:solidFill>
                  <a:srgbClr val="00B050"/>
                </a:solidFill>
              </a:rPr>
              <a:t>Level 9: Cluster Management: </a:t>
            </a:r>
            <a:r>
              <a:rPr lang="en-US" sz="1900" dirty="0">
                <a:solidFill>
                  <a:srgbClr val="00B050"/>
                </a:solidFill>
              </a:rPr>
              <a:t>Integrate Pilot Jobs with Yarn, </a:t>
            </a:r>
            <a:r>
              <a:rPr lang="en-US" sz="1900" dirty="0" err="1">
                <a:solidFill>
                  <a:srgbClr val="00B050"/>
                </a:solidFill>
              </a:rPr>
              <a:t>Mesos</a:t>
            </a:r>
            <a:r>
              <a:rPr lang="en-US" sz="1900" dirty="0">
                <a:solidFill>
                  <a:srgbClr val="00B050"/>
                </a:solidFill>
              </a:rPr>
              <a:t>, Spark, Hadoop; integrate Storm and Heron with </a:t>
            </a:r>
            <a:r>
              <a:rPr lang="en-US" sz="1900" dirty="0" err="1">
                <a:solidFill>
                  <a:srgbClr val="00B050"/>
                </a:solidFill>
              </a:rPr>
              <a:t>Slurm</a:t>
            </a:r>
            <a:endParaRPr lang="en-US" sz="1900" dirty="0">
              <a:solidFill>
                <a:srgbClr val="00B050"/>
              </a:solidFill>
            </a:endParaRPr>
          </a:p>
          <a:p>
            <a:r>
              <a:rPr lang="en-US" sz="1900" b="1" dirty="0">
                <a:solidFill>
                  <a:srgbClr val="00B050"/>
                </a:solidFill>
              </a:rPr>
              <a:t>Level 6: </a:t>
            </a:r>
            <a:r>
              <a:rPr lang="en-US" sz="1900" b="1" dirty="0" err="1">
                <a:solidFill>
                  <a:srgbClr val="00B050"/>
                </a:solidFill>
              </a:rPr>
              <a:t>DevOps</a:t>
            </a:r>
            <a:r>
              <a:rPr lang="en-US" sz="1900" b="1" dirty="0">
                <a:solidFill>
                  <a:srgbClr val="00B050"/>
                </a:solidFill>
              </a:rPr>
              <a:t>: </a:t>
            </a:r>
            <a:r>
              <a:rPr lang="en-US" sz="1900" dirty="0">
                <a:solidFill>
                  <a:srgbClr val="00B050"/>
                </a:solidFill>
              </a:rPr>
              <a:t>Python Cloudmesh virtual Cluster Interoperability</a:t>
            </a:r>
          </a:p>
          <a:p>
            <a:endParaRPr lang="en-US" sz="1900" dirty="0"/>
          </a:p>
          <a:p>
            <a:endParaRPr lang="en-US" sz="1900" dirty="0"/>
          </a:p>
          <a:p>
            <a:pPr lvl="1"/>
            <a:endParaRPr lang="en-US" sz="1900" dirty="0"/>
          </a:p>
        </p:txBody>
      </p:sp>
      <p:sp>
        <p:nvSpPr>
          <p:cNvPr id="6" name="TextBox 5"/>
          <p:cNvSpPr txBox="1"/>
          <p:nvPr/>
        </p:nvSpPr>
        <p:spPr>
          <a:xfrm>
            <a:off x="7241179" y="14004"/>
            <a:ext cx="1900644" cy="646331"/>
          </a:xfrm>
          <a:prstGeom prst="rect">
            <a:avLst/>
          </a:prstGeom>
          <a:noFill/>
        </p:spPr>
        <p:txBody>
          <a:bodyPr wrap="square" rtlCol="0">
            <a:spAutoFit/>
          </a:bodyPr>
          <a:lstStyle/>
          <a:p>
            <a:r>
              <a:rPr lang="en-US" sz="1800" dirty="0">
                <a:solidFill>
                  <a:srgbClr val="00B050"/>
                </a:solidFill>
              </a:rPr>
              <a:t>Green is MIDAS</a:t>
            </a:r>
          </a:p>
          <a:p>
            <a:r>
              <a:rPr lang="en-US" sz="1800" dirty="0"/>
              <a:t>Black is SPIDAL</a:t>
            </a:r>
          </a:p>
        </p:txBody>
      </p:sp>
    </p:spTree>
    <p:extLst>
      <p:ext uri="{BB962C8B-B14F-4D97-AF65-F5344CB8AC3E}">
        <p14:creationId xmlns:p14="http://schemas.microsoft.com/office/powerpoint/2010/main" val="36654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7471"/>
            <a:ext cx="9069355" cy="807713"/>
          </a:xfrm>
        </p:spPr>
        <p:txBody>
          <a:bodyPr>
            <a:noAutofit/>
          </a:bodyPr>
          <a:lstStyle/>
          <a:p>
            <a:r>
              <a:rPr lang="en-US" sz="3200" b="1" dirty="0"/>
              <a:t>Exemplar Software for a Big Data Initiative</a:t>
            </a:r>
          </a:p>
        </p:txBody>
      </p:sp>
      <p:sp>
        <p:nvSpPr>
          <p:cNvPr id="5" name="Content Placeholder 4"/>
          <p:cNvSpPr>
            <a:spLocks noGrp="1"/>
          </p:cNvSpPr>
          <p:nvPr>
            <p:ph idx="1"/>
          </p:nvPr>
        </p:nvSpPr>
        <p:spPr>
          <a:xfrm>
            <a:off x="0" y="915184"/>
            <a:ext cx="9144000" cy="5786284"/>
          </a:xfrm>
        </p:spPr>
        <p:txBody>
          <a:bodyPr>
            <a:normAutofit/>
          </a:bodyPr>
          <a:lstStyle/>
          <a:p>
            <a:r>
              <a:rPr lang="en-US" b="1" dirty="0">
                <a:solidFill>
                  <a:srgbClr val="FF0000"/>
                </a:solidFill>
              </a:rPr>
              <a:t>Functionality of ABDS and Performance of HPC</a:t>
            </a:r>
          </a:p>
          <a:p>
            <a:r>
              <a:rPr lang="en-US" b="1" dirty="0"/>
              <a:t>Workflow: </a:t>
            </a:r>
            <a:r>
              <a:rPr lang="en-US" dirty="0"/>
              <a:t>Apache Beam, Crunch, Python or Kepler</a:t>
            </a:r>
          </a:p>
          <a:p>
            <a:r>
              <a:rPr lang="en-US" b="1" dirty="0"/>
              <a:t>Data Analytics: </a:t>
            </a:r>
            <a:r>
              <a:rPr lang="en-US" dirty="0"/>
              <a:t>Mahout, R, </a:t>
            </a:r>
            <a:r>
              <a:rPr lang="en-US" dirty="0" err="1"/>
              <a:t>ImageJ</a:t>
            </a:r>
            <a:r>
              <a:rPr lang="en-US" dirty="0"/>
              <a:t>, </a:t>
            </a:r>
            <a:r>
              <a:rPr lang="en-US" dirty="0" err="1"/>
              <a:t>Scalapack</a:t>
            </a:r>
            <a:r>
              <a:rPr lang="en-US" dirty="0"/>
              <a:t> </a:t>
            </a:r>
          </a:p>
          <a:p>
            <a:r>
              <a:rPr lang="en-US" b="1" dirty="0"/>
              <a:t>High level Programming: </a:t>
            </a:r>
            <a:r>
              <a:rPr lang="en-US" dirty="0"/>
              <a:t>Hive, Pig</a:t>
            </a:r>
          </a:p>
          <a:p>
            <a:r>
              <a:rPr lang="en-US" b="1" dirty="0"/>
              <a:t>Batch Parallel Programming model: </a:t>
            </a:r>
            <a:r>
              <a:rPr lang="en-US" dirty="0"/>
              <a:t>Hadoop, Spark, </a:t>
            </a:r>
            <a:r>
              <a:rPr lang="en-US" dirty="0" err="1"/>
              <a:t>Giraph</a:t>
            </a:r>
            <a:r>
              <a:rPr lang="en-US" dirty="0"/>
              <a:t>, Harp, MPI;</a:t>
            </a:r>
          </a:p>
          <a:p>
            <a:r>
              <a:rPr lang="en-US" b="1" dirty="0"/>
              <a:t>Streaming Programming model: </a:t>
            </a:r>
            <a:r>
              <a:rPr lang="en-US" dirty="0"/>
              <a:t>Storm, Kafka or </a:t>
            </a:r>
            <a:r>
              <a:rPr lang="en-US" dirty="0" err="1"/>
              <a:t>RabbitMQ</a:t>
            </a:r>
            <a:endParaRPr lang="en-US" dirty="0"/>
          </a:p>
          <a:p>
            <a:r>
              <a:rPr lang="en-US" b="1" dirty="0"/>
              <a:t>In-memory: </a:t>
            </a:r>
            <a:r>
              <a:rPr lang="en-US" dirty="0" err="1"/>
              <a:t>Memcached</a:t>
            </a:r>
            <a:endParaRPr lang="en-US" dirty="0"/>
          </a:p>
          <a:p>
            <a:r>
              <a:rPr lang="en-US" b="1" dirty="0"/>
              <a:t>Data Management: </a:t>
            </a:r>
            <a:r>
              <a:rPr lang="en-US" dirty="0" err="1"/>
              <a:t>Hbase</a:t>
            </a:r>
            <a:r>
              <a:rPr lang="en-US" dirty="0"/>
              <a:t>, </a:t>
            </a:r>
            <a:r>
              <a:rPr lang="en-US" dirty="0" err="1"/>
              <a:t>MongoDB</a:t>
            </a:r>
            <a:r>
              <a:rPr lang="en-US" dirty="0"/>
              <a:t>, MySQL </a:t>
            </a:r>
          </a:p>
          <a:p>
            <a:r>
              <a:rPr lang="en-US" b="1" dirty="0"/>
              <a:t>Distributed Coordination: </a:t>
            </a:r>
            <a:r>
              <a:rPr lang="en-US" dirty="0"/>
              <a:t>Zookeeper</a:t>
            </a:r>
          </a:p>
          <a:p>
            <a:r>
              <a:rPr lang="en-US" b="1" dirty="0"/>
              <a:t>Cluster Management: </a:t>
            </a:r>
            <a:r>
              <a:rPr lang="en-US" dirty="0"/>
              <a:t>Yarn, </a:t>
            </a:r>
            <a:r>
              <a:rPr lang="en-US" dirty="0" err="1"/>
              <a:t>Slurm</a:t>
            </a:r>
            <a:endParaRPr lang="en-US" dirty="0"/>
          </a:p>
          <a:p>
            <a:r>
              <a:rPr lang="en-US" b="1" dirty="0"/>
              <a:t>File Systems: </a:t>
            </a:r>
            <a:r>
              <a:rPr lang="en-US" dirty="0"/>
              <a:t>HDFS, Object store (Swift),</a:t>
            </a:r>
            <a:r>
              <a:rPr lang="en-US" dirty="0" err="1"/>
              <a:t>Lustre</a:t>
            </a:r>
            <a:endParaRPr lang="en-US" dirty="0"/>
          </a:p>
          <a:p>
            <a:r>
              <a:rPr lang="en-US" b="1" dirty="0"/>
              <a:t>DevOps: </a:t>
            </a:r>
            <a:r>
              <a:rPr lang="en-US" dirty="0" err="1"/>
              <a:t>Cloudmesh</a:t>
            </a:r>
            <a:r>
              <a:rPr lang="en-US" dirty="0"/>
              <a:t>, Chef, Puppet, Docker, Cobbler</a:t>
            </a:r>
          </a:p>
          <a:p>
            <a:r>
              <a:rPr lang="en-US" b="1" dirty="0" err="1"/>
              <a:t>IaaS</a:t>
            </a:r>
            <a:r>
              <a:rPr lang="en-US" b="1" dirty="0"/>
              <a:t>: </a:t>
            </a:r>
            <a:r>
              <a:rPr lang="en-US" dirty="0"/>
              <a:t>Amazon, Azure, OpenStack, </a:t>
            </a:r>
            <a:r>
              <a:rPr lang="en-US" dirty="0" err="1"/>
              <a:t>Docker</a:t>
            </a:r>
            <a:r>
              <a:rPr lang="en-US" dirty="0"/>
              <a:t>, SR-IOV</a:t>
            </a:r>
          </a:p>
          <a:p>
            <a:r>
              <a:rPr lang="en-US" b="1" dirty="0"/>
              <a:t>Monitoring: </a:t>
            </a:r>
            <a:r>
              <a:rPr lang="en-US" dirty="0"/>
              <a:t>Inca, Ganglia, Nagios</a:t>
            </a:r>
          </a:p>
        </p:txBody>
      </p:sp>
    </p:spTree>
    <p:extLst>
      <p:ext uri="{BB962C8B-B14F-4D97-AF65-F5344CB8AC3E}">
        <p14:creationId xmlns:p14="http://schemas.microsoft.com/office/powerpoint/2010/main" val="189571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305800" cy="2852737"/>
          </a:xfrm>
        </p:spPr>
        <p:txBody>
          <a:bodyPr/>
          <a:lstStyle/>
          <a:p>
            <a:pPr algn="ctr"/>
            <a:r>
              <a:rPr lang="en-US" sz="4800" dirty="0"/>
              <a:t>Application Nexus of HPC, Big Data, Simulation Convergence</a:t>
            </a:r>
          </a:p>
        </p:txBody>
      </p:sp>
      <p:sp>
        <p:nvSpPr>
          <p:cNvPr id="3" name="Subtitle 2"/>
          <p:cNvSpPr>
            <a:spLocks noGrp="1"/>
          </p:cNvSpPr>
          <p:nvPr>
            <p:ph type="body"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Tree>
    <p:extLst>
      <p:ext uri="{BB962C8B-B14F-4D97-AF65-F5344CB8AC3E}">
        <p14:creationId xmlns:p14="http://schemas.microsoft.com/office/powerpoint/2010/main" val="356279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60412" y="3417333"/>
            <a:ext cx="23175" cy="23333"/>
          </a:xfrm>
          <a:prstGeom prst="rect">
            <a:avLst/>
          </a:prstGeom>
        </p:spPr>
      </p:pic>
      <p:pic>
        <p:nvPicPr>
          <p:cNvPr id="9" name="Picture 8"/>
          <p:cNvPicPr>
            <a:picLocks noChangeAspect="1"/>
          </p:cNvPicPr>
          <p:nvPr/>
        </p:nvPicPr>
        <p:blipFill>
          <a:blip r:embed="rId3"/>
          <a:stretch>
            <a:fillRect/>
          </a:stretch>
        </p:blipFill>
        <p:spPr>
          <a:xfrm>
            <a:off x="0" y="304800"/>
            <a:ext cx="9144000" cy="5441292"/>
          </a:xfrm>
          <a:prstGeom prst="rect">
            <a:avLst/>
          </a:prstGeom>
        </p:spPr>
      </p:pic>
      <p:pic>
        <p:nvPicPr>
          <p:cNvPr id="11" name="Picture 10"/>
          <p:cNvPicPr>
            <a:picLocks noChangeAspect="1"/>
          </p:cNvPicPr>
          <p:nvPr/>
        </p:nvPicPr>
        <p:blipFill rotWithShape="1">
          <a:blip r:embed="rId4"/>
          <a:srcRect l="383" t="77706" r="-383"/>
          <a:stretch/>
        </p:blipFill>
        <p:spPr>
          <a:xfrm>
            <a:off x="-11588" y="5791200"/>
            <a:ext cx="9144000" cy="1066800"/>
          </a:xfrm>
          <a:prstGeom prst="rect">
            <a:avLst/>
          </a:prstGeom>
        </p:spPr>
      </p:pic>
    </p:spTree>
    <p:extLst>
      <p:ext uri="{BB962C8B-B14F-4D97-AF65-F5344CB8AC3E}">
        <p14:creationId xmlns:p14="http://schemas.microsoft.com/office/powerpoint/2010/main" val="29277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6474" y="6027003"/>
            <a:ext cx="2016063" cy="830997"/>
          </a:xfrm>
          <a:prstGeom prst="rect">
            <a:avLst/>
          </a:prstGeom>
          <a:solidFill>
            <a:schemeClr val="bg1"/>
          </a:solidFill>
        </p:spPr>
        <p:txBody>
          <a:bodyPr wrap="square">
            <a:spAutoFit/>
          </a:bodyPr>
          <a:lstStyle/>
          <a:p>
            <a:r>
              <a:rPr lang="en-US" dirty="0"/>
              <a:t>RAL Talk May 3 2017</a:t>
            </a:r>
          </a:p>
        </p:txBody>
      </p:sp>
    </p:spTree>
    <p:extLst>
      <p:ext uri="{BB962C8B-B14F-4D97-AF65-F5344CB8AC3E}">
        <p14:creationId xmlns:p14="http://schemas.microsoft.com/office/powerpoint/2010/main" val="422344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4293451"/>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0" y="0"/>
            <a:ext cx="9126166" cy="794599"/>
          </a:xfrm>
        </p:spPr>
        <p:txBody>
          <a:bodyPr/>
          <a:lstStyle/>
          <a:p>
            <a:pPr algn="ctr"/>
            <a:r>
              <a:rPr lang="en-US" sz="2800" dirty="0"/>
              <a:t>Data and Model in Big Data and Simulations I</a:t>
            </a:r>
          </a:p>
        </p:txBody>
      </p:sp>
    </p:spTree>
    <p:extLst>
      <p:ext uri="{BB962C8B-B14F-4D97-AF65-F5344CB8AC3E}">
        <p14:creationId xmlns:p14="http://schemas.microsoft.com/office/powerpoint/2010/main" val="265644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200" b="1" dirty="0">
                <a:solidFill>
                  <a:srgbClr val="C00000"/>
                </a:solidFill>
              </a:rPr>
              <a:t>Simulations</a:t>
            </a:r>
            <a:r>
              <a:rPr lang="en-US" sz="2200" dirty="0">
                <a:solidFill>
                  <a:srgbClr val="C00000"/>
                </a:solidFill>
              </a:rPr>
              <a:t> </a:t>
            </a:r>
            <a:r>
              <a:rPr lang="en-US" sz="2200" dirty="0"/>
              <a:t>can also be considered as </a:t>
            </a:r>
            <a:r>
              <a:rPr lang="en-US" sz="2200" b="1" dirty="0">
                <a:solidFill>
                  <a:srgbClr val="C00000"/>
                </a:solidFill>
              </a:rPr>
              <a:t>Data</a:t>
            </a:r>
            <a:r>
              <a:rPr lang="en-US" sz="2200" dirty="0"/>
              <a:t> plus </a:t>
            </a:r>
            <a:r>
              <a:rPr lang="en-US" sz="2200" b="1" dirty="0">
                <a:solidFill>
                  <a:srgbClr val="C00000"/>
                </a:solidFill>
              </a:rPr>
              <a:t>Model</a:t>
            </a:r>
          </a:p>
          <a:p>
            <a:pPr lvl="1"/>
            <a:r>
              <a:rPr lang="en-US" sz="2200" b="1" dirty="0">
                <a:solidFill>
                  <a:srgbClr val="C00000"/>
                </a:solidFill>
              </a:rPr>
              <a:t>Model</a:t>
            </a:r>
            <a:r>
              <a:rPr lang="en-US" sz="2200" dirty="0"/>
              <a:t> can be formulation with particle dynamics or partial differential equations defined by parameters such as particle positions and discretized velocity, pressure, density values</a:t>
            </a:r>
          </a:p>
          <a:p>
            <a:pPr lvl="1"/>
            <a:r>
              <a:rPr lang="en-US" sz="2200" b="1" dirty="0">
                <a:solidFill>
                  <a:srgbClr val="C00000"/>
                </a:solidFill>
              </a:rPr>
              <a:t>Data</a:t>
            </a:r>
            <a:r>
              <a:rPr lang="en-US" sz="2200" dirty="0"/>
              <a:t> could be small when just boundary conditions </a:t>
            </a:r>
          </a:p>
          <a:p>
            <a:pPr lvl="1"/>
            <a:r>
              <a:rPr lang="en-US" sz="2200" b="1" dirty="0">
                <a:solidFill>
                  <a:srgbClr val="C00000"/>
                </a:solidFill>
              </a:rPr>
              <a:t>Data</a:t>
            </a:r>
            <a:r>
              <a:rPr lang="en-US" sz="2200" dirty="0"/>
              <a:t> large with data assimilation (weather forecasting) or when data visualizations are produced by simulation</a:t>
            </a:r>
          </a:p>
          <a:p>
            <a:r>
              <a:rPr lang="en-US" sz="2200" b="1" dirty="0">
                <a:solidFill>
                  <a:srgbClr val="C00000"/>
                </a:solidFill>
              </a:rPr>
              <a:t>Big Data  </a:t>
            </a:r>
            <a:r>
              <a:rPr lang="en-US" sz="2200" dirty="0"/>
              <a:t>implies Data is large but Model varies in size</a:t>
            </a:r>
          </a:p>
          <a:p>
            <a:pPr lvl="1"/>
            <a:r>
              <a:rPr lang="en-US" sz="2200" dirty="0"/>
              <a:t>e.g. </a:t>
            </a:r>
            <a:r>
              <a:rPr lang="en-US" sz="2200" b="1" dirty="0"/>
              <a:t>LDA</a:t>
            </a:r>
            <a:r>
              <a:rPr lang="en-US" sz="2200" dirty="0"/>
              <a:t> with many topics or </a:t>
            </a:r>
            <a:r>
              <a:rPr lang="en-US" sz="2200" b="1" dirty="0"/>
              <a:t>deep learning </a:t>
            </a:r>
            <a:r>
              <a:rPr lang="en-US" sz="2200" dirty="0"/>
              <a:t>has a large model</a:t>
            </a:r>
          </a:p>
          <a:p>
            <a:pPr lvl="1"/>
            <a:r>
              <a:rPr lang="en-US" sz="2200" b="1" dirty="0"/>
              <a:t>Clustering</a:t>
            </a:r>
            <a:r>
              <a:rPr lang="en-US" sz="2200" dirty="0"/>
              <a:t> or </a:t>
            </a:r>
            <a:r>
              <a:rPr lang="en-US" sz="2200" b="1" dirty="0"/>
              <a:t>Dimension reduction </a:t>
            </a:r>
            <a:r>
              <a:rPr lang="en-US" sz="2200" dirty="0"/>
              <a:t>can be quite small in model size</a:t>
            </a:r>
          </a:p>
          <a:p>
            <a:r>
              <a:rPr lang="en-US" sz="2200" b="1" dirty="0">
                <a:solidFill>
                  <a:srgbClr val="C00000"/>
                </a:solidFill>
              </a:rPr>
              <a:t>Data</a:t>
            </a:r>
            <a:r>
              <a:rPr lang="en-US" sz="2200" dirty="0"/>
              <a:t> often static between iterations (unless streaming); </a:t>
            </a:r>
            <a:r>
              <a:rPr lang="en-US" sz="2200" b="1" dirty="0">
                <a:solidFill>
                  <a:srgbClr val="C00000"/>
                </a:solidFill>
              </a:rPr>
              <a:t>Model parameters</a:t>
            </a:r>
            <a:r>
              <a:rPr lang="en-US" sz="2200" dirty="0"/>
              <a:t> vary between iterations</a:t>
            </a:r>
          </a:p>
          <a:p>
            <a:r>
              <a:rPr lang="en-US" sz="2200" b="1" dirty="0">
                <a:solidFill>
                  <a:srgbClr val="C00000"/>
                </a:solidFill>
              </a:rPr>
              <a:t>Data</a:t>
            </a:r>
            <a:r>
              <a:rPr lang="en-US" sz="2200" dirty="0"/>
              <a:t> and </a:t>
            </a:r>
            <a:r>
              <a:rPr lang="en-US" sz="2200" b="1" dirty="0">
                <a:solidFill>
                  <a:srgbClr val="C00000"/>
                </a:solidFill>
              </a:rPr>
              <a:t>Model Parameters </a:t>
            </a:r>
            <a:r>
              <a:rPr lang="en-US" sz="2200" dirty="0"/>
              <a:t>are often </a:t>
            </a:r>
            <a:r>
              <a:rPr lang="en-US" sz="2200" b="1" dirty="0"/>
              <a:t>confused </a:t>
            </a:r>
            <a:r>
              <a:rPr lang="en-US" sz="2200" dirty="0"/>
              <a:t>in papers as term data used to describe the parameters of models.</a:t>
            </a:r>
          </a:p>
        </p:txBody>
      </p:sp>
    </p:spTree>
    <p:extLst>
      <p:ext uri="{BB962C8B-B14F-4D97-AF65-F5344CB8AC3E}">
        <p14:creationId xmlns:p14="http://schemas.microsoft.com/office/powerpoint/2010/main" val="158266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16625" y="0"/>
            <a:ext cx="5006186" cy="6858000"/>
          </a:xfrm>
          <a:prstGeom prst="rect">
            <a:avLst/>
          </a:prstGeom>
        </p:spPr>
      </p:pic>
      <p:sp>
        <p:nvSpPr>
          <p:cNvPr id="7" name="Content Placeholder 6"/>
          <p:cNvSpPr>
            <a:spLocks noGrp="1"/>
          </p:cNvSpPr>
          <p:nvPr>
            <p:ph idx="1"/>
          </p:nvPr>
        </p:nvSpPr>
        <p:spPr>
          <a:xfrm>
            <a:off x="4953000" y="1065849"/>
            <a:ext cx="4191000" cy="5173212"/>
          </a:xfrm>
        </p:spPr>
        <p:txBody>
          <a:bodyPr>
            <a:normAutofit/>
          </a:bodyPr>
          <a:lstStyle/>
          <a:p>
            <a:r>
              <a:rPr lang="en-US" dirty="0"/>
              <a:t>26 fields completed for 51 areas</a:t>
            </a:r>
          </a:p>
          <a:p>
            <a:r>
              <a:rPr lang="en-US" b="1" dirty="0"/>
              <a:t>Government Operation: 4</a:t>
            </a:r>
            <a:endParaRPr lang="en-US" dirty="0"/>
          </a:p>
          <a:p>
            <a:r>
              <a:rPr lang="en-US" b="1" dirty="0"/>
              <a:t>Commercial: 8</a:t>
            </a:r>
          </a:p>
          <a:p>
            <a:r>
              <a:rPr lang="en-US" b="1" dirty="0"/>
              <a:t>Defense: 3</a:t>
            </a:r>
            <a:endParaRPr lang="en-US" dirty="0"/>
          </a:p>
          <a:p>
            <a:r>
              <a:rPr lang="en-US" b="1" dirty="0"/>
              <a:t>Healthcare and Life Sciences: 10</a:t>
            </a:r>
          </a:p>
          <a:p>
            <a:r>
              <a:rPr lang="en-US" b="1" dirty="0"/>
              <a:t>Deep Learning and Social Media: 6</a:t>
            </a:r>
            <a:endParaRPr lang="en-US" dirty="0"/>
          </a:p>
          <a:p>
            <a:r>
              <a:rPr lang="en-US" b="1" dirty="0"/>
              <a:t>The Ecosystem for Research: 4</a:t>
            </a:r>
          </a:p>
          <a:p>
            <a:r>
              <a:rPr lang="en-US" b="1" dirty="0"/>
              <a:t>Astronomy and Physics: 5</a:t>
            </a:r>
          </a:p>
          <a:p>
            <a:r>
              <a:rPr lang="en-US" b="1" dirty="0"/>
              <a:t>Earth, Environmental and Polar Science: 10</a:t>
            </a:r>
          </a:p>
          <a:p>
            <a:r>
              <a:rPr lang="en-US" b="1" dirty="0"/>
              <a:t>Energy: 1</a:t>
            </a:r>
            <a:endParaRPr lang="en-US" dirty="0"/>
          </a:p>
        </p:txBody>
      </p:sp>
      <p:sp>
        <p:nvSpPr>
          <p:cNvPr id="6" name="Title 5"/>
          <p:cNvSpPr>
            <a:spLocks noGrp="1"/>
          </p:cNvSpPr>
          <p:nvPr>
            <p:ph type="title"/>
          </p:nvPr>
        </p:nvSpPr>
        <p:spPr>
          <a:xfrm>
            <a:off x="5169262" y="190700"/>
            <a:ext cx="3944566" cy="762000"/>
          </a:xfrm>
        </p:spPr>
        <p:txBody>
          <a:bodyPr>
            <a:normAutofit fontScale="90000"/>
          </a:bodyPr>
          <a:lstStyle/>
          <a:p>
            <a:r>
              <a:rPr lang="en-US" sz="4000" b="1" dirty="0">
                <a:latin typeface="+mn-lt"/>
              </a:rPr>
              <a:t>Use Case Template</a:t>
            </a:r>
          </a:p>
        </p:txBody>
      </p:sp>
    </p:spTree>
    <p:extLst>
      <p:ext uri="{BB962C8B-B14F-4D97-AF65-F5344CB8AC3E}">
        <p14:creationId xmlns:p14="http://schemas.microsoft.com/office/powerpoint/2010/main" val="294271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2" name="Title 1"/>
          <p:cNvSpPr>
            <a:spLocks noGrp="1"/>
          </p:cNvSpPr>
          <p:nvPr>
            <p:ph type="title"/>
          </p:nvPr>
        </p:nvSpPr>
        <p:spPr/>
        <p:txBody>
          <a:bodyPr>
            <a:noAutofit/>
          </a:bodyPr>
          <a:lstStyle/>
          <a:p>
            <a:pPr algn="ctr"/>
            <a:r>
              <a:rPr lang="en-US" b="1" dirty="0"/>
              <a:t>Sample Features of 51 Use Cases I</a:t>
            </a:r>
          </a:p>
        </p:txBody>
      </p:sp>
    </p:spTree>
    <p:extLst>
      <p:ext uri="{BB962C8B-B14F-4D97-AF65-F5344CB8AC3E}">
        <p14:creationId xmlns:p14="http://schemas.microsoft.com/office/powerpoint/2010/main" val="341056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067800" cy="56388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2" name="Title 1"/>
          <p:cNvSpPr>
            <a:spLocks noGrp="1"/>
          </p:cNvSpPr>
          <p:nvPr>
            <p:ph type="title"/>
          </p:nvPr>
        </p:nvSpPr>
        <p:spPr>
          <a:xfrm>
            <a:off x="-58366" y="-76200"/>
            <a:ext cx="9126166" cy="762000"/>
          </a:xfrm>
        </p:spPr>
        <p:txBody>
          <a:bodyPr/>
          <a:lstStyle/>
          <a:p>
            <a:pPr algn="ctr"/>
            <a:r>
              <a:rPr lang="en-US" b="1" dirty="0"/>
              <a:t>Sample Features of 51 Use Cases II</a:t>
            </a:r>
            <a:endParaRPr lang="en-US" dirty="0"/>
          </a:p>
        </p:txBody>
      </p:sp>
    </p:spTree>
    <p:extLst>
      <p:ext uri="{BB962C8B-B14F-4D97-AF65-F5344CB8AC3E}">
        <p14:creationId xmlns:p14="http://schemas.microsoft.com/office/powerpoint/2010/main" val="127110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Classifying Use cases</a:t>
            </a:r>
            <a:endParaRPr lang="en-US" sz="3600" b="1"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4939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9166"/>
            <a:ext cx="9067800" cy="4293451"/>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2" name="Title 1"/>
          <p:cNvSpPr>
            <a:spLocks noGrp="1"/>
          </p:cNvSpPr>
          <p:nvPr>
            <p:ph type="title"/>
          </p:nvPr>
        </p:nvSpPr>
        <p:spPr>
          <a:xfrm>
            <a:off x="0" y="0"/>
            <a:ext cx="9126166" cy="762000"/>
          </a:xfrm>
        </p:spPr>
        <p:txBody>
          <a:bodyPr/>
          <a:lstStyle/>
          <a:p>
            <a:r>
              <a:rPr lang="en-US" dirty="0"/>
              <a:t>Classifying Use Cases</a:t>
            </a:r>
          </a:p>
        </p:txBody>
      </p:sp>
    </p:spTree>
    <p:extLst>
      <p:ext uri="{BB962C8B-B14F-4D97-AF65-F5344CB8AC3E}">
        <p14:creationId xmlns:p14="http://schemas.microsoft.com/office/powerpoint/2010/main" val="261158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9126166" cy="707683"/>
          </a:xfrm>
        </p:spPr>
        <p:txBody>
          <a:bodyPr/>
          <a:lstStyle/>
          <a:p>
            <a:pPr algn="ctr"/>
            <a:r>
              <a:rPr lang="en-US" sz="2400" dirty="0"/>
              <a:t>64 Features in 4 views for Unified Classification of Big Data and Simulation Applications</a:t>
            </a: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Tree>
    <p:extLst>
      <p:ext uri="{BB962C8B-B14F-4D97-AF65-F5344CB8AC3E}">
        <p14:creationId xmlns:p14="http://schemas.microsoft.com/office/powerpoint/2010/main" val="2408110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a:t>
            </a:r>
            <a:endParaRPr lang="en-US" sz="3100" b="1" dirty="0">
              <a:latin typeface="+mn-lt"/>
            </a:endParaRPr>
          </a:p>
        </p:txBody>
      </p:sp>
      <p:sp>
        <p:nvSpPr>
          <p:cNvPr id="3" name="Content Placeholder 2"/>
          <p:cNvSpPr>
            <a:spLocks noGrp="1"/>
          </p:cNvSpPr>
          <p:nvPr>
            <p:ph idx="1"/>
          </p:nvPr>
        </p:nvSpPr>
        <p:spPr>
          <a:xfrm>
            <a:off x="25400" y="533400"/>
            <a:ext cx="9144000" cy="5849332"/>
          </a:xfrm>
        </p:spPr>
        <p:txBody>
          <a:bodyPr>
            <a:noAutofit/>
          </a:bodyPr>
          <a:lstStyle/>
          <a:p>
            <a:pPr>
              <a:lnSpc>
                <a:spcPct val="100000"/>
              </a:lnSpc>
              <a:spcBef>
                <a:spcPts val="600"/>
              </a:spcBef>
            </a:pPr>
            <a:r>
              <a:rPr lang="en-US" sz="2400" dirty="0"/>
              <a:t>One </a:t>
            </a:r>
            <a:r>
              <a:rPr lang="en-US" sz="2400" b="1" dirty="0"/>
              <a:t>view</a:t>
            </a:r>
            <a:r>
              <a:rPr lang="en-US" sz="2400" dirty="0"/>
              <a:t> is the overall</a:t>
            </a:r>
            <a:r>
              <a:rPr lang="en-US" sz="2400" b="1" dirty="0">
                <a:solidFill>
                  <a:srgbClr val="00B0F0"/>
                </a:solidFill>
              </a:rPr>
              <a:t> </a:t>
            </a:r>
            <a:r>
              <a:rPr lang="en-US" sz="2400" b="1" dirty="0">
                <a:solidFill>
                  <a:srgbClr val="FF0000"/>
                </a:solidFill>
              </a:rPr>
              <a:t>problem architecture or </a:t>
            </a:r>
            <a:r>
              <a:rPr lang="en-US" sz="2400" b="1" dirty="0" err="1">
                <a:solidFill>
                  <a:srgbClr val="FF0000"/>
                </a:solidFill>
              </a:rPr>
              <a:t>macropatterns</a:t>
            </a:r>
            <a:r>
              <a:rPr lang="en-US" sz="2400" b="1" dirty="0">
                <a:solidFill>
                  <a:srgbClr val="FF0000"/>
                </a:solidFill>
              </a:rPr>
              <a:t> </a:t>
            </a:r>
            <a:r>
              <a:rPr lang="en-US" sz="2400" dirty="0"/>
              <a:t>which is naturally related to the machine architecture needed to support application. </a:t>
            </a:r>
          </a:p>
          <a:p>
            <a:pPr lvl="1">
              <a:spcBef>
                <a:spcPts val="600"/>
              </a:spcBef>
            </a:pPr>
            <a:r>
              <a:rPr lang="en-US" sz="2400" b="1" dirty="0"/>
              <a:t>Unchanged </a:t>
            </a:r>
            <a:r>
              <a:rPr lang="en-US" sz="2400" dirty="0"/>
              <a:t>from Ogres and describes properties of problem such as “Pleasing Parallel” or “Uses Collective Communication”</a:t>
            </a:r>
          </a:p>
          <a:p>
            <a:pPr>
              <a:lnSpc>
                <a:spcPct val="100000"/>
              </a:lnSpc>
              <a:spcBef>
                <a:spcPts val="600"/>
              </a:spcBef>
            </a:pPr>
            <a:r>
              <a:rPr lang="en-US" sz="2400" dirty="0"/>
              <a:t>The </a:t>
            </a:r>
            <a:r>
              <a:rPr lang="en-US" sz="2400" b="1" dirty="0">
                <a:solidFill>
                  <a:srgbClr val="FF0000"/>
                </a:solidFill>
              </a:rPr>
              <a:t>execution (computational) features or </a:t>
            </a:r>
            <a:r>
              <a:rPr lang="en-US" sz="2400" b="1" dirty="0" err="1">
                <a:solidFill>
                  <a:srgbClr val="FF0000"/>
                </a:solidFill>
              </a:rPr>
              <a:t>micropatterns</a:t>
            </a:r>
            <a:r>
              <a:rPr lang="en-US" sz="2400" b="1" dirty="0">
                <a:solidFill>
                  <a:srgbClr val="FF0000"/>
                </a:solidFill>
              </a:rPr>
              <a:t> </a:t>
            </a:r>
            <a:r>
              <a:rPr lang="en-US" sz="2400" b="1" dirty="0"/>
              <a:t>view</a:t>
            </a:r>
            <a:r>
              <a:rPr lang="en-US" sz="2400" dirty="0"/>
              <a:t>, describes issues such as I/O versus compute rates, iterative nature and regularity of computation and the classic V’s of Big Data: defining problem size, rate of change, etc.</a:t>
            </a:r>
          </a:p>
          <a:p>
            <a:pPr lvl="1">
              <a:spcBef>
                <a:spcPts val="600"/>
              </a:spcBef>
            </a:pPr>
            <a:r>
              <a:rPr lang="en-US" sz="2400" b="1" dirty="0"/>
              <a:t>Significant changes </a:t>
            </a:r>
            <a:r>
              <a:rPr lang="en-US" sz="2400" dirty="0"/>
              <a:t>from ogres to separate </a:t>
            </a:r>
            <a:r>
              <a:rPr lang="en-US" sz="2400" b="1" dirty="0">
                <a:solidFill>
                  <a:srgbClr val="FF0000"/>
                </a:solidFill>
                <a:cs typeface="ＭＳ Ｐゴシック" pitchFamily="-107" charset="-128"/>
              </a:rPr>
              <a:t>Data </a:t>
            </a:r>
            <a:r>
              <a:rPr lang="en-US" sz="2400" dirty="0"/>
              <a:t>and </a:t>
            </a:r>
            <a:r>
              <a:rPr lang="en-US" sz="2400" b="1" dirty="0">
                <a:solidFill>
                  <a:srgbClr val="FF0000"/>
                </a:solidFill>
                <a:cs typeface="ＭＳ Ｐゴシック" pitchFamily="-107" charset="-128"/>
              </a:rPr>
              <a:t>Model </a:t>
            </a:r>
            <a:r>
              <a:rPr lang="en-US" sz="2400" dirty="0"/>
              <a:t>and add characteristics of Simulation models. e.g. both model and data have “V’s”; Data Volume, Model Size</a:t>
            </a:r>
          </a:p>
          <a:p>
            <a:pPr lvl="1">
              <a:spcBef>
                <a:spcPts val="600"/>
              </a:spcBef>
            </a:pPr>
            <a:r>
              <a:rPr lang="en-US" sz="2200" i="1" dirty="0"/>
              <a:t>e.g. O(N</a:t>
            </a:r>
            <a:r>
              <a:rPr lang="en-US" sz="2200" i="1" baseline="30000" dirty="0"/>
              <a:t>2</a:t>
            </a:r>
            <a:r>
              <a:rPr lang="en-US" sz="2200" i="1" dirty="0"/>
              <a:t>) Algorithm </a:t>
            </a:r>
            <a:r>
              <a:rPr lang="en-US" sz="2200" dirty="0"/>
              <a:t>relevant to big data or big simulation model</a:t>
            </a:r>
          </a:p>
          <a:p>
            <a:pPr lvl="1">
              <a:spcBef>
                <a:spcPts val="600"/>
              </a:spcBef>
            </a:pPr>
            <a:endParaRPr lang="en-US" sz="2400" dirty="0"/>
          </a:p>
        </p:txBody>
      </p:sp>
    </p:spTree>
    <p:extLst>
      <p:ext uri="{BB962C8B-B14F-4D97-AF65-F5344CB8AC3E}">
        <p14:creationId xmlns:p14="http://schemas.microsoft.com/office/powerpoint/2010/main" val="21353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400" dirty="0"/>
              <a:t>We review classes of Big Data and simulation problems and the differences between Big Data and Simulation Fields. </a:t>
            </a:r>
          </a:p>
          <a:p>
            <a:r>
              <a:rPr lang="en-US" sz="2400" dirty="0"/>
              <a:t>We show how standard software like MPI Spark and Hadoop work badly or well on some important problem classes. </a:t>
            </a:r>
          </a:p>
          <a:p>
            <a:r>
              <a:rPr lang="en-US" sz="2400" dirty="0"/>
              <a:t>We use this to explain how one can merge software and ideas from HPC and the Apache Big Data stack to provide broadly high performance and high functionality systems.</a:t>
            </a:r>
          </a:p>
        </p:txBody>
      </p:sp>
      <p:sp>
        <p:nvSpPr>
          <p:cNvPr id="3" name="Title 2"/>
          <p:cNvSpPr>
            <a:spLocks noGrp="1"/>
          </p:cNvSpPr>
          <p:nvPr>
            <p:ph type="title"/>
          </p:nvPr>
        </p:nvSpPr>
        <p:spPr/>
        <p:txBody>
          <a:bodyPr/>
          <a:lstStyle/>
          <a:p>
            <a:r>
              <a:rPr lang="en-US" dirty="0"/>
              <a:t>Abstract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3252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II</a:t>
            </a:r>
            <a:endParaRPr lang="en-US" sz="3100" b="1" dirty="0">
              <a:latin typeface="+mn-lt"/>
            </a:endParaRPr>
          </a:p>
        </p:txBody>
      </p:sp>
      <p:sp>
        <p:nvSpPr>
          <p:cNvPr id="3" name="Content Placeholder 2"/>
          <p:cNvSpPr>
            <a:spLocks noGrp="1"/>
          </p:cNvSpPr>
          <p:nvPr>
            <p:ph idx="1"/>
          </p:nvPr>
        </p:nvSpPr>
        <p:spPr>
          <a:xfrm>
            <a:off x="0" y="642908"/>
            <a:ext cx="9144000" cy="5849332"/>
          </a:xfrm>
        </p:spPr>
        <p:txBody>
          <a:bodyPr>
            <a:noAutofit/>
          </a:bodyPr>
          <a:lstStyle/>
          <a:p>
            <a:pPr>
              <a:spcBef>
                <a:spcPts val="600"/>
              </a:spcBef>
            </a:pPr>
            <a:r>
              <a:rPr lang="en-US" dirty="0"/>
              <a:t>The </a:t>
            </a:r>
            <a:r>
              <a:rPr lang="en-US" b="1" dirty="0">
                <a:solidFill>
                  <a:srgbClr val="FF0000"/>
                </a:solidFill>
              </a:rPr>
              <a:t>data source &amp; style</a:t>
            </a:r>
            <a:r>
              <a:rPr lang="en-US" dirty="0">
                <a:solidFill>
                  <a:srgbClr val="FF0000"/>
                </a:solidFill>
              </a:rPr>
              <a:t> </a:t>
            </a:r>
            <a:r>
              <a:rPr lang="en-US" b="1" dirty="0"/>
              <a:t>view</a:t>
            </a:r>
            <a:r>
              <a:rPr lang="en-US" dirty="0"/>
              <a:t> includes facets specifying how the data is collected, stored and accessed. Has classic database characteristics</a:t>
            </a:r>
          </a:p>
          <a:p>
            <a:pPr lvl="1">
              <a:spcBef>
                <a:spcPts val="600"/>
              </a:spcBef>
            </a:pPr>
            <a:r>
              <a:rPr lang="en-US" dirty="0"/>
              <a:t>Simulations can have facets here to describe input or output data</a:t>
            </a:r>
          </a:p>
          <a:p>
            <a:pPr lvl="1">
              <a:spcBef>
                <a:spcPts val="600"/>
              </a:spcBef>
            </a:pPr>
            <a:r>
              <a:rPr lang="en-US" dirty="0"/>
              <a:t>Examples: Streaming, files versus objects, HDFS v. </a:t>
            </a:r>
            <a:r>
              <a:rPr lang="en-US" dirty="0" err="1"/>
              <a:t>Lustre</a:t>
            </a:r>
            <a:endParaRPr lang="en-US" dirty="0"/>
          </a:p>
          <a:p>
            <a:pPr>
              <a:lnSpc>
                <a:spcPct val="100000"/>
              </a:lnSpc>
              <a:spcBef>
                <a:spcPts val="600"/>
              </a:spcBef>
            </a:pPr>
            <a:r>
              <a:rPr lang="en-US" sz="2000" b="1" dirty="0">
                <a:solidFill>
                  <a:srgbClr val="FF0000"/>
                </a:solidFill>
              </a:rPr>
              <a:t>Processing</a:t>
            </a:r>
            <a:r>
              <a:rPr lang="en-US" sz="2000" dirty="0"/>
              <a:t> </a:t>
            </a:r>
            <a:r>
              <a:rPr lang="en-US" sz="2000" b="1" dirty="0"/>
              <a:t>view</a:t>
            </a:r>
            <a:r>
              <a:rPr lang="en-US" sz="20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lnSpc>
                <a:spcPct val="100000"/>
              </a:lnSpc>
              <a:spcBef>
                <a:spcPts val="600"/>
              </a:spcBef>
            </a:pPr>
            <a:r>
              <a:rPr lang="en-US" sz="2000" b="1" dirty="0"/>
              <a:t>Instances of Diamonds </a:t>
            </a:r>
            <a:r>
              <a:rPr lang="en-US" sz="2000" dirty="0"/>
              <a:t>are particular problems and a set of Diamond instances that cover enough of the facets could form a comprehensive  </a:t>
            </a:r>
            <a:r>
              <a:rPr lang="en-US" sz="2000" b="1" dirty="0"/>
              <a:t>benchmark/mini-app</a:t>
            </a:r>
            <a:r>
              <a:rPr lang="en-US" sz="2000" dirty="0"/>
              <a:t> set</a:t>
            </a:r>
          </a:p>
          <a:p>
            <a:pPr>
              <a:lnSpc>
                <a:spcPct val="100000"/>
              </a:lnSpc>
              <a:spcBef>
                <a:spcPts val="600"/>
              </a:spcBef>
            </a:pPr>
            <a:r>
              <a:rPr lang="en-US" sz="2000" dirty="0"/>
              <a:t>Diamonds and their instances can be </a:t>
            </a:r>
            <a:r>
              <a:rPr lang="en-US" sz="2000" b="1" dirty="0"/>
              <a:t>atomic</a:t>
            </a:r>
            <a:r>
              <a:rPr lang="en-US" sz="2000" dirty="0"/>
              <a:t> or </a:t>
            </a:r>
            <a:r>
              <a:rPr lang="en-US" sz="2000" b="1" dirty="0"/>
              <a:t>composite</a:t>
            </a:r>
          </a:p>
        </p:txBody>
      </p:sp>
    </p:spTree>
    <p:extLst>
      <p:ext uri="{BB962C8B-B14F-4D97-AF65-F5344CB8AC3E}">
        <p14:creationId xmlns:p14="http://schemas.microsoft.com/office/powerpoint/2010/main" val="2953761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Problem Architecture View</a:t>
            </a:r>
            <a:endParaRPr lang="en-US" sz="3600" b="1"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697071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5173212"/>
          </a:xfrm>
        </p:spPr>
        <p:txBody>
          <a:bodyPr>
            <a:normAutofit fontScale="92500"/>
          </a:bodyPr>
          <a:lstStyle/>
          <a:p>
            <a:r>
              <a:rPr lang="en-US" b="1" dirty="0"/>
              <a:t>Many applications </a:t>
            </a:r>
            <a:r>
              <a:rPr lang="en-US" dirty="0"/>
              <a:t>use </a:t>
            </a:r>
            <a:r>
              <a:rPr lang="en-US" b="1" dirty="0"/>
              <a:t>LML or Local machine Learning </a:t>
            </a:r>
            <a:r>
              <a:rPr lang="en-US" dirty="0"/>
              <a:t>where machine learning (often from R or Python or Matlab) is run separately on every data item such as on every image </a:t>
            </a:r>
          </a:p>
          <a:p>
            <a:r>
              <a:rPr lang="en-US" b="1" dirty="0"/>
              <a:t>But others </a:t>
            </a:r>
            <a:r>
              <a:rPr lang="en-US" dirty="0"/>
              <a:t>are</a:t>
            </a:r>
            <a:r>
              <a:rPr lang="en-US" b="1" dirty="0"/>
              <a:t> GML </a:t>
            </a:r>
            <a:r>
              <a:rPr lang="en-US" dirty="0"/>
              <a:t>Global Machine Learning where  machine learning is a basic algorithm run over all data items (over all nodes in computer)</a:t>
            </a:r>
          </a:p>
          <a:p>
            <a:pPr lvl="1"/>
            <a:r>
              <a:rPr lang="en-US" b="1" dirty="0"/>
              <a:t>maximum likelihood or </a:t>
            </a:r>
            <a:r>
              <a:rPr lang="en-US" b="1" dirty="0">
                <a:sym typeface="Symbol" panose="05050102010706020507" pitchFamily="18" charset="2"/>
              </a:rPr>
              <a:t></a:t>
            </a:r>
            <a:r>
              <a:rPr lang="en-US" b="1" baseline="30000" dirty="0">
                <a:sym typeface="Symbol" panose="05050102010706020507" pitchFamily="18" charset="2"/>
              </a:rPr>
              <a:t>2</a:t>
            </a:r>
            <a:r>
              <a:rPr lang="en-US" b="1" dirty="0">
                <a:sym typeface="Symbol" panose="05050102010706020507" pitchFamily="18" charset="2"/>
              </a:rPr>
              <a:t> </a:t>
            </a:r>
            <a:r>
              <a:rPr lang="en-US" dirty="0">
                <a:sym typeface="Symbol" panose="05050102010706020507" pitchFamily="18" charset="2"/>
              </a:rPr>
              <a:t>with a sum over the N data items – documents, sequences, items to be sold, images etc. and often links (point-pairs). </a:t>
            </a:r>
          </a:p>
          <a:p>
            <a:pPr lvl="1"/>
            <a:r>
              <a:rPr lang="en-US" b="1" dirty="0">
                <a:sym typeface="Symbol" panose="05050102010706020507" pitchFamily="18" charset="2"/>
              </a:rPr>
              <a:t>GML includes Graph analytics, clustering</a:t>
            </a:r>
            <a:r>
              <a:rPr lang="en-US" dirty="0">
                <a:sym typeface="Symbol" panose="05050102010706020507" pitchFamily="18" charset="2"/>
              </a:rPr>
              <a:t>/community detection, mixture models, topic determination, Multidimensional scaling, (</a:t>
            </a:r>
            <a:r>
              <a:rPr lang="en-US" b="1" dirty="0">
                <a:sym typeface="Symbol" panose="05050102010706020507" pitchFamily="18" charset="2"/>
              </a:rPr>
              <a:t>Deep</a:t>
            </a:r>
            <a:r>
              <a:rPr lang="en-US" dirty="0">
                <a:sym typeface="Symbol" panose="05050102010706020507" pitchFamily="18" charset="2"/>
              </a:rPr>
              <a:t>) </a:t>
            </a:r>
            <a:r>
              <a:rPr lang="en-US" b="1" dirty="0">
                <a:sym typeface="Symbol" panose="05050102010706020507" pitchFamily="18" charset="2"/>
              </a:rPr>
              <a:t>Learning Networks</a:t>
            </a:r>
          </a:p>
          <a:p>
            <a:r>
              <a:rPr lang="en-US" dirty="0">
                <a:sym typeface="Symbol" panose="05050102010706020507" pitchFamily="18" charset="2"/>
              </a:rPr>
              <a:t>Note Facebook may need lots of small graphs (one per person and ~LML) rather than one giant graph of connected people (GML)</a:t>
            </a:r>
          </a:p>
          <a:p>
            <a:r>
              <a:rPr lang="en-US" dirty="0">
                <a:sym typeface="Symbol" panose="05050102010706020507" pitchFamily="18" charset="2"/>
              </a:rPr>
              <a:t>Need </a:t>
            </a:r>
            <a:r>
              <a:rPr lang="en-US" b="1" dirty="0">
                <a:sym typeface="Symbol" panose="05050102010706020507" pitchFamily="18" charset="2"/>
              </a:rPr>
              <a:t>Pleasingly Parallel </a:t>
            </a:r>
            <a:r>
              <a:rPr lang="en-US" dirty="0">
                <a:sym typeface="Symbol" panose="05050102010706020507" pitchFamily="18" charset="2"/>
              </a:rPr>
              <a:t>or </a:t>
            </a:r>
            <a:r>
              <a:rPr lang="en-US" b="1" dirty="0">
                <a:sym typeface="Symbol" panose="05050102010706020507" pitchFamily="18" charset="2"/>
              </a:rPr>
              <a:t>Map-Reduce</a:t>
            </a:r>
            <a:r>
              <a:rPr lang="en-US" dirty="0">
                <a:sym typeface="Symbol" panose="05050102010706020507" pitchFamily="18" charset="2"/>
              </a:rPr>
              <a:t> (gather together results of lots of pleasingly parallel maps) for </a:t>
            </a:r>
            <a:r>
              <a:rPr lang="en-US" b="1" dirty="0">
                <a:sym typeface="Symbol" panose="05050102010706020507" pitchFamily="18" charset="2"/>
              </a:rPr>
              <a:t>LML</a:t>
            </a:r>
          </a:p>
          <a:p>
            <a:r>
              <a:rPr lang="en-US" dirty="0">
                <a:sym typeface="Symbol" panose="05050102010706020507" pitchFamily="18" charset="2"/>
              </a:rPr>
              <a:t>Need</a:t>
            </a:r>
            <a:r>
              <a:rPr lang="en-US" b="1" dirty="0">
                <a:sym typeface="Symbol" panose="05050102010706020507" pitchFamily="18" charset="2"/>
              </a:rPr>
              <a:t> Map-Collective </a:t>
            </a:r>
            <a:r>
              <a:rPr lang="en-US" dirty="0">
                <a:sym typeface="Symbol" panose="05050102010706020507" pitchFamily="18" charset="2"/>
              </a:rPr>
              <a:t>for parallel data analytics</a:t>
            </a:r>
          </a:p>
          <a:p>
            <a:r>
              <a:rPr lang="en-US" dirty="0">
                <a:sym typeface="Symbol" panose="05050102010706020507" pitchFamily="18" charset="2"/>
              </a:rPr>
              <a:t>Need </a:t>
            </a:r>
            <a:r>
              <a:rPr lang="en-US" b="1" dirty="0">
                <a:sym typeface="Symbol" panose="05050102010706020507" pitchFamily="18" charset="2"/>
              </a:rPr>
              <a:t>Map-Streaming</a:t>
            </a:r>
            <a:r>
              <a:rPr lang="en-US" dirty="0">
                <a:sym typeface="Symbol" panose="05050102010706020507" pitchFamily="18" charset="2"/>
              </a:rPr>
              <a:t> for much data collection</a:t>
            </a:r>
          </a:p>
        </p:txBody>
      </p:sp>
      <p:sp>
        <p:nvSpPr>
          <p:cNvPr id="2" name="Title 1"/>
          <p:cNvSpPr>
            <a:spLocks noGrp="1"/>
          </p:cNvSpPr>
          <p:nvPr>
            <p:ph type="title"/>
          </p:nvPr>
        </p:nvSpPr>
        <p:spPr/>
        <p:txBody>
          <a:bodyPr>
            <a:normAutofit/>
          </a:bodyPr>
          <a:lstStyle/>
          <a:p>
            <a:pPr algn="ctr"/>
            <a:r>
              <a:rPr lang="en-US" b="1" dirty="0"/>
              <a:t>Local and Global Machine Learning</a:t>
            </a:r>
          </a:p>
        </p:txBody>
      </p:sp>
    </p:spTree>
    <p:extLst>
      <p:ext uri="{BB962C8B-B14F-4D97-AF65-F5344CB8AC3E}">
        <p14:creationId xmlns:p14="http://schemas.microsoft.com/office/powerpoint/2010/main" val="385892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5" y="2590800"/>
            <a:ext cx="2277165" cy="114300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HPC-ABDS </a:t>
            </a:r>
            <a:br>
              <a:rPr lang="en-US" sz="3600" b="1"/>
            </a:br>
            <a:r>
              <a:rPr lang="en-US" sz="3600" b="1"/>
              <a:t>Introduction</a:t>
            </a:r>
            <a:br>
              <a:rPr lang="en-US" sz="3600" b="1"/>
            </a:br>
            <a:r>
              <a:rPr lang="en-US" sz="3600" b="1"/>
              <a:t>DataFlow</a:t>
            </a:r>
            <a:r>
              <a:rPr lang="en-US" sz="3600" b="1" dirty="0"/>
              <a:t> and In-place Runtime</a:t>
            </a:r>
            <a:br>
              <a:rPr lang="en-US" sz="3600" b="1"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425830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32657"/>
            <a:ext cx="9144000" cy="425669"/>
          </a:xfrm>
        </p:spPr>
        <p:txBody>
          <a:bodyPr/>
          <a:lstStyle/>
          <a:p>
            <a:pPr algn="ctr"/>
            <a:r>
              <a:rPr lang="en-US" dirty="0"/>
              <a:t>HPC-ABDS Parallel Computing</a:t>
            </a:r>
          </a:p>
        </p:txBody>
      </p:sp>
      <p:sp>
        <p:nvSpPr>
          <p:cNvPr id="3" name="Content Placeholder 2"/>
          <p:cNvSpPr>
            <a:spLocks noGrp="1"/>
          </p:cNvSpPr>
          <p:nvPr>
            <p:ph idx="1"/>
          </p:nvPr>
        </p:nvSpPr>
        <p:spPr>
          <a:xfrm>
            <a:off x="0" y="3048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in use-case (Ogres) section</a:t>
            </a:r>
          </a:p>
          <a:p>
            <a:r>
              <a:rPr lang="en-US" dirty="0"/>
              <a:t>Interesting </a:t>
            </a:r>
            <a:r>
              <a:rPr lang="en-US" b="1" dirty="0"/>
              <a:t>Fault Tolerance </a:t>
            </a:r>
            <a:r>
              <a:rPr lang="en-US" dirty="0"/>
              <a:t>issues highlighted by Hadoop-MPI comparisons – not discussed here!</a:t>
            </a:r>
          </a:p>
        </p:txBody>
      </p:sp>
    </p:spTree>
    <p:extLst>
      <p:ext uri="{BB962C8B-B14F-4D97-AF65-F5344CB8AC3E}">
        <p14:creationId xmlns:p14="http://schemas.microsoft.com/office/powerpoint/2010/main" val="209837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65"/>
          <p:cNvSpPr>
            <a:spLocks noGrp="1"/>
          </p:cNvSpPr>
          <p:nvPr>
            <p:ph idx="1"/>
          </p:nvPr>
        </p:nvSpPr>
        <p:spPr>
          <a:xfrm>
            <a:off x="6195216" y="564913"/>
            <a:ext cx="2971800" cy="5153962"/>
          </a:xfrm>
        </p:spPr>
        <p:txBody>
          <a:bodyPr/>
          <a:lstStyle/>
          <a:p>
            <a:r>
              <a:rPr lang="en-US" dirty="0"/>
              <a:t>Separate Map and Reduce Tasks</a:t>
            </a:r>
          </a:p>
          <a:p>
            <a:r>
              <a:rPr lang="en-US" dirty="0"/>
              <a:t>MPI only has one sets of tasks for map and reduce</a:t>
            </a:r>
          </a:p>
          <a:p>
            <a:r>
              <a:rPr lang="en-US" dirty="0"/>
              <a:t>MPI gets efficiency by using shared memory intra-node (of 24 cores)</a:t>
            </a:r>
          </a:p>
          <a:p>
            <a:r>
              <a:rPr lang="en-US" dirty="0"/>
              <a:t>MPI achieves </a:t>
            </a:r>
            <a:r>
              <a:rPr lang="en-US" dirty="0" err="1"/>
              <a:t>AllReduce</a:t>
            </a:r>
            <a:r>
              <a:rPr lang="en-US" dirty="0"/>
              <a:t> by interleaving multiple binary trees</a:t>
            </a:r>
          </a:p>
          <a:p>
            <a:r>
              <a:rPr lang="en-US" dirty="0"/>
              <a:t>Switching tasks is expensive! (see later)</a:t>
            </a:r>
          </a:p>
        </p:txBody>
      </p:sp>
      <p:sp>
        <p:nvSpPr>
          <p:cNvPr id="65" name="Title 64"/>
          <p:cNvSpPr>
            <a:spLocks noGrp="1"/>
          </p:cNvSpPr>
          <p:nvPr>
            <p:ph type="title"/>
          </p:nvPr>
        </p:nvSpPr>
        <p:spPr/>
        <p:txBody>
          <a:bodyPr/>
          <a:lstStyle/>
          <a:p>
            <a:r>
              <a:rPr lang="en-US" sz="2400" dirty="0"/>
              <a:t>General Reduction in Hadoop, Spark, </a:t>
            </a:r>
            <a:r>
              <a:rPr lang="en-US" sz="2400" dirty="0" err="1"/>
              <a:t>Flink</a:t>
            </a:r>
            <a:br>
              <a:rPr lang="en-US" sz="2400" dirty="0"/>
            </a:br>
            <a:endParaRPr lang="en-US" sz="2400" dirty="0"/>
          </a:p>
        </p:txBody>
      </p:sp>
      <p:sp>
        <p:nvSpPr>
          <p:cNvPr id="51" name="TextBox 50"/>
          <p:cNvSpPr txBox="1"/>
          <p:nvPr/>
        </p:nvSpPr>
        <p:spPr>
          <a:xfrm>
            <a:off x="1504758" y="544860"/>
            <a:ext cx="2175459" cy="461665"/>
          </a:xfrm>
          <a:prstGeom prst="rect">
            <a:avLst/>
          </a:prstGeom>
          <a:noFill/>
        </p:spPr>
        <p:txBody>
          <a:bodyPr wrap="square" rtlCol="0">
            <a:spAutoFit/>
          </a:bodyPr>
          <a:lstStyle/>
          <a:p>
            <a:pPr eaLnBrk="1" fontAlgn="auto" hangingPunct="1">
              <a:spcBef>
                <a:spcPts val="0"/>
              </a:spcBef>
              <a:spcAft>
                <a:spcPts val="0"/>
              </a:spcAft>
            </a:pPr>
            <a:r>
              <a:rPr lang="en-US" b="1" i="0" dirty="0">
                <a:solidFill>
                  <a:prstClr val="black"/>
                </a:solidFill>
                <a:latin typeface="Calibri" panose="020F0502020204030204"/>
                <a:ea typeface="+mn-ea"/>
              </a:rPr>
              <a:t>Map Tasks</a:t>
            </a:r>
          </a:p>
        </p:txBody>
      </p:sp>
      <p:grpSp>
        <p:nvGrpSpPr>
          <p:cNvPr id="64" name="Group 63"/>
          <p:cNvGrpSpPr/>
          <p:nvPr/>
        </p:nvGrpSpPr>
        <p:grpSpPr>
          <a:xfrm>
            <a:off x="381000" y="1143000"/>
            <a:ext cx="5906872" cy="4336690"/>
            <a:chOff x="1713128" y="1091745"/>
            <a:chExt cx="5906872" cy="4336690"/>
          </a:xfrm>
        </p:grpSpPr>
        <p:sp>
          <p:nvSpPr>
            <p:cNvPr id="42" name="Oval 41"/>
            <p:cNvSpPr/>
            <p:nvPr/>
          </p:nvSpPr>
          <p:spPr>
            <a:xfrm>
              <a:off x="1713128" y="1091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Oval 42"/>
            <p:cNvSpPr/>
            <p:nvPr/>
          </p:nvSpPr>
          <p:spPr>
            <a:xfrm>
              <a:off x="1713128" y="259355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Oval 43"/>
            <p:cNvSpPr/>
            <p:nvPr/>
          </p:nvSpPr>
          <p:spPr>
            <a:xfrm>
              <a:off x="1713128" y="4095357"/>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Oval 44"/>
            <p:cNvSpPr/>
            <p:nvPr/>
          </p:nvSpPr>
          <p:spPr>
            <a:xfrm>
              <a:off x="3832929" y="318171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46" name="Straight Arrow Connector 45"/>
            <p:cNvCxnSpPr>
              <a:stCxn id="42" idx="6"/>
              <a:endCxn id="45" idx="2"/>
            </p:cNvCxnSpPr>
            <p:nvPr/>
          </p:nvCxnSpPr>
          <p:spPr>
            <a:xfrm>
              <a:off x="2449974" y="1460168"/>
              <a:ext cx="1382955" cy="2089966"/>
            </a:xfrm>
            <a:prstGeom prst="straightConnector1">
              <a:avLst/>
            </a:prstGeom>
            <a:noFill/>
            <a:ln w="19050" cap="flat" cmpd="sng" algn="ctr">
              <a:solidFill>
                <a:srgbClr val="5B9BD5"/>
              </a:solidFill>
              <a:prstDash val="solid"/>
              <a:miter lim="800000"/>
              <a:tailEnd type="triangle"/>
            </a:ln>
            <a:effectLst/>
          </p:spPr>
        </p:cxnSp>
        <p:cxnSp>
          <p:nvCxnSpPr>
            <p:cNvPr id="47" name="Straight Arrow Connector 46"/>
            <p:cNvCxnSpPr>
              <a:stCxn id="43" idx="6"/>
              <a:endCxn id="45" idx="2"/>
            </p:cNvCxnSpPr>
            <p:nvPr/>
          </p:nvCxnSpPr>
          <p:spPr>
            <a:xfrm>
              <a:off x="2449974" y="2961974"/>
              <a:ext cx="1382955" cy="588160"/>
            </a:xfrm>
            <a:prstGeom prst="straightConnector1">
              <a:avLst/>
            </a:prstGeom>
            <a:noFill/>
            <a:ln w="19050" cap="flat" cmpd="sng" algn="ctr">
              <a:solidFill>
                <a:srgbClr val="5B9BD5"/>
              </a:solidFill>
              <a:prstDash val="solid"/>
              <a:miter lim="800000"/>
              <a:tailEnd type="triangle"/>
            </a:ln>
            <a:effectLst/>
          </p:spPr>
        </p:cxnSp>
        <p:cxnSp>
          <p:nvCxnSpPr>
            <p:cNvPr id="48" name="Straight Arrow Connector 47"/>
            <p:cNvCxnSpPr>
              <a:stCxn id="44" idx="6"/>
              <a:endCxn id="45" idx="2"/>
            </p:cNvCxnSpPr>
            <p:nvPr/>
          </p:nvCxnSpPr>
          <p:spPr>
            <a:xfrm flipV="1">
              <a:off x="2449974" y="3550134"/>
              <a:ext cx="1382955" cy="913646"/>
            </a:xfrm>
            <a:prstGeom prst="straightConnector1">
              <a:avLst/>
            </a:prstGeom>
            <a:noFill/>
            <a:ln w="19050" cap="flat" cmpd="sng" algn="ctr">
              <a:solidFill>
                <a:srgbClr val="5B9BD5"/>
              </a:solidFill>
              <a:prstDash val="solid"/>
              <a:miter lim="800000"/>
              <a:tailEnd type="triangle"/>
            </a:ln>
            <a:effectLst/>
          </p:spPr>
        </p:cxnSp>
        <p:cxnSp>
          <p:nvCxnSpPr>
            <p:cNvPr id="49" name="Straight Connector 48"/>
            <p:cNvCxnSpPr>
              <a:stCxn id="44" idx="0"/>
              <a:endCxn id="43" idx="4"/>
            </p:cNvCxnSpPr>
            <p:nvPr/>
          </p:nvCxnSpPr>
          <p:spPr>
            <a:xfrm flipV="1">
              <a:off x="2081551" y="3330397"/>
              <a:ext cx="0" cy="764960"/>
            </a:xfrm>
            <a:prstGeom prst="line">
              <a:avLst/>
            </a:prstGeom>
            <a:noFill/>
            <a:ln w="6350" cap="flat" cmpd="sng" algn="ctr">
              <a:solidFill>
                <a:srgbClr val="5B9BD5"/>
              </a:solidFill>
              <a:prstDash val="dash"/>
              <a:miter lim="800000"/>
            </a:ln>
            <a:effectLst/>
          </p:spPr>
        </p:cxnSp>
        <p:cxnSp>
          <p:nvCxnSpPr>
            <p:cNvPr id="50" name="Straight Connector 49"/>
            <p:cNvCxnSpPr/>
            <p:nvPr/>
          </p:nvCxnSpPr>
          <p:spPr>
            <a:xfrm flipV="1">
              <a:off x="2081551" y="1828591"/>
              <a:ext cx="0" cy="764960"/>
            </a:xfrm>
            <a:prstGeom prst="line">
              <a:avLst/>
            </a:prstGeom>
            <a:noFill/>
            <a:ln w="6350" cap="flat" cmpd="sng" algn="ctr">
              <a:solidFill>
                <a:srgbClr val="5B9BD5"/>
              </a:solidFill>
              <a:prstDash val="dash"/>
              <a:miter lim="800000"/>
            </a:ln>
            <a:effectLst/>
          </p:spPr>
        </p:cxnSp>
        <p:sp>
          <p:nvSpPr>
            <p:cNvPr id="52" name="TextBox 51"/>
            <p:cNvSpPr txBox="1"/>
            <p:nvPr/>
          </p:nvSpPr>
          <p:spPr>
            <a:xfrm>
              <a:off x="3475350" y="1375959"/>
              <a:ext cx="2087250" cy="461665"/>
            </a:xfrm>
            <a:prstGeom prst="rect">
              <a:avLst/>
            </a:prstGeom>
            <a:noFill/>
          </p:spPr>
          <p:txBody>
            <a:bodyPr wrap="square" rtlCol="0">
              <a:spAutoFit/>
            </a:bodyPr>
            <a:lstStyle/>
            <a:p>
              <a:pPr eaLnBrk="1" fontAlgn="auto" hangingPunct="1">
                <a:spcBef>
                  <a:spcPts val="0"/>
                </a:spcBef>
                <a:spcAft>
                  <a:spcPts val="0"/>
                </a:spcAft>
              </a:pPr>
              <a:r>
                <a:rPr lang="en-US" b="1" i="0" dirty="0">
                  <a:solidFill>
                    <a:prstClr val="black"/>
                  </a:solidFill>
                  <a:latin typeface="Calibri" panose="020F0502020204030204"/>
                  <a:ea typeface="+mn-ea"/>
                </a:rPr>
                <a:t>Reduce Tasks</a:t>
              </a:r>
            </a:p>
          </p:txBody>
        </p:sp>
        <p:sp>
          <p:nvSpPr>
            <p:cNvPr id="54" name="Oval 53"/>
            <p:cNvSpPr/>
            <p:nvPr/>
          </p:nvSpPr>
          <p:spPr>
            <a:xfrm>
              <a:off x="3837623" y="2002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Arrow Connector 54"/>
            <p:cNvCxnSpPr>
              <a:stCxn id="42" idx="6"/>
              <a:endCxn id="54" idx="2"/>
            </p:cNvCxnSpPr>
            <p:nvPr/>
          </p:nvCxnSpPr>
          <p:spPr>
            <a:xfrm>
              <a:off x="2449974" y="1460168"/>
              <a:ext cx="1387649" cy="911000"/>
            </a:xfrm>
            <a:prstGeom prst="straightConnector1">
              <a:avLst/>
            </a:prstGeom>
            <a:noFill/>
            <a:ln w="19050" cap="flat" cmpd="sng" algn="ctr">
              <a:solidFill>
                <a:srgbClr val="5B9BD5"/>
              </a:solidFill>
              <a:prstDash val="solid"/>
              <a:miter lim="800000"/>
              <a:tailEnd type="triangle"/>
            </a:ln>
            <a:effectLst/>
          </p:spPr>
        </p:cxnSp>
        <p:cxnSp>
          <p:nvCxnSpPr>
            <p:cNvPr id="56" name="Straight Arrow Connector 55"/>
            <p:cNvCxnSpPr>
              <a:stCxn id="43" idx="6"/>
              <a:endCxn id="54" idx="2"/>
            </p:cNvCxnSpPr>
            <p:nvPr/>
          </p:nvCxnSpPr>
          <p:spPr>
            <a:xfrm flipV="1">
              <a:off x="2449974" y="2371168"/>
              <a:ext cx="1387649" cy="590806"/>
            </a:xfrm>
            <a:prstGeom prst="straightConnector1">
              <a:avLst/>
            </a:prstGeom>
            <a:noFill/>
            <a:ln w="19050" cap="flat" cmpd="sng" algn="ctr">
              <a:solidFill>
                <a:srgbClr val="5B9BD5"/>
              </a:solidFill>
              <a:prstDash val="solid"/>
              <a:miter lim="800000"/>
              <a:tailEnd type="triangle"/>
            </a:ln>
            <a:effectLst/>
          </p:spPr>
        </p:cxnSp>
        <p:cxnSp>
          <p:nvCxnSpPr>
            <p:cNvPr id="57" name="Straight Arrow Connector 56"/>
            <p:cNvCxnSpPr>
              <a:stCxn id="44" idx="6"/>
              <a:endCxn id="54" idx="2"/>
            </p:cNvCxnSpPr>
            <p:nvPr/>
          </p:nvCxnSpPr>
          <p:spPr>
            <a:xfrm flipV="1">
              <a:off x="2449974" y="2371168"/>
              <a:ext cx="1387649" cy="2092612"/>
            </a:xfrm>
            <a:prstGeom prst="straightConnector1">
              <a:avLst/>
            </a:prstGeom>
            <a:noFill/>
            <a:ln w="19050" cap="flat" cmpd="sng" algn="ctr">
              <a:solidFill>
                <a:srgbClr val="5B9BD5"/>
              </a:solidFill>
              <a:prstDash val="solid"/>
              <a:miter lim="800000"/>
              <a:tailEnd type="triangle"/>
            </a:ln>
            <a:effectLst/>
          </p:spPr>
        </p:cxnSp>
        <p:sp>
          <p:nvSpPr>
            <p:cNvPr id="58" name="TextBox 57"/>
            <p:cNvSpPr txBox="1"/>
            <p:nvPr/>
          </p:nvSpPr>
          <p:spPr>
            <a:xfrm>
              <a:off x="2521100" y="4412772"/>
              <a:ext cx="1418702" cy="1015663"/>
            </a:xfrm>
            <a:prstGeom prst="rect">
              <a:avLst/>
            </a:prstGeom>
            <a:noFill/>
          </p:spPr>
          <p:txBody>
            <a:bodyPr wrap="square" rtlCol="0">
              <a:spAutoFit/>
            </a:bodyPr>
            <a:lstStyle/>
            <a:p>
              <a:pPr eaLnBrk="1" fontAlgn="auto" hangingPunct="1">
                <a:spcBef>
                  <a:spcPts val="0"/>
                </a:spcBef>
                <a:spcAft>
                  <a:spcPts val="0"/>
                </a:spcAft>
              </a:pPr>
              <a:r>
                <a:rPr lang="en-US" sz="2000" i="0" dirty="0">
                  <a:solidFill>
                    <a:prstClr val="black"/>
                  </a:solidFill>
                  <a:latin typeface="Calibri" panose="020F0502020204030204"/>
                  <a:ea typeface="+mn-ea"/>
                </a:rPr>
                <a:t>Output partitioned with Key</a:t>
              </a:r>
            </a:p>
          </p:txBody>
        </p:sp>
        <p:sp>
          <p:nvSpPr>
            <p:cNvPr id="59" name="TextBox 58"/>
            <p:cNvSpPr txBox="1"/>
            <p:nvPr/>
          </p:nvSpPr>
          <p:spPr>
            <a:xfrm>
              <a:off x="4876800" y="2399866"/>
              <a:ext cx="2743200" cy="1938992"/>
            </a:xfrm>
            <a:prstGeom prst="rect">
              <a:avLst/>
            </a:prstGeom>
            <a:noFill/>
          </p:spPr>
          <p:txBody>
            <a:bodyPr wrap="square" rtlCol="0">
              <a:spAutoFit/>
            </a:bodyPr>
            <a:lstStyle/>
            <a:p>
              <a:r>
                <a:rPr lang="en-US" b="1" i="0" dirty="0">
                  <a:latin typeface="Calibri" panose="020F0502020204030204" pitchFamily="34" charset="0"/>
                </a:rPr>
                <a:t>Follow by Broadcast for </a:t>
              </a:r>
              <a:r>
                <a:rPr lang="en-US" b="1" i="0" dirty="0" err="1">
                  <a:latin typeface="Calibri" panose="020F0502020204030204" pitchFamily="34" charset="0"/>
                </a:rPr>
                <a:t>AllReduce</a:t>
              </a:r>
              <a:r>
                <a:rPr lang="en-US" b="1" i="0" dirty="0">
                  <a:latin typeface="Calibri" panose="020F0502020204030204" pitchFamily="34" charset="0"/>
                </a:rPr>
                <a:t> which is what most iterative algorithms use</a:t>
              </a:r>
            </a:p>
          </p:txBody>
        </p:sp>
      </p:grpSp>
    </p:spTree>
    <p:extLst>
      <p:ext uri="{BB962C8B-B14F-4D97-AF65-F5344CB8AC3E}">
        <p14:creationId xmlns:p14="http://schemas.microsoft.com/office/powerpoint/2010/main" val="2038613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163793"/>
            <a:ext cx="9143999" cy="753134"/>
          </a:xfrm>
        </p:spPr>
        <p:txBody>
          <a:bodyPr/>
          <a:lstStyle/>
          <a:p>
            <a:pPr algn="ctr"/>
            <a:r>
              <a:rPr lang="en-US" dirty="0"/>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310118"/>
            <a:ext cx="5562600" cy="4522743"/>
          </a:xfrm>
          <a:prstGeom prst="rect">
            <a:avLst/>
          </a:prstGeom>
        </p:spPr>
      </p:pic>
      <p:sp>
        <p:nvSpPr>
          <p:cNvPr id="6" name="Rectangle 5"/>
          <p:cNvSpPr/>
          <p:nvPr/>
        </p:nvSpPr>
        <p:spPr>
          <a:xfrm>
            <a:off x="152400" y="1177898"/>
            <a:ext cx="5691285" cy="461665"/>
          </a:xfrm>
          <a:prstGeom prst="rect">
            <a:avLst/>
          </a:prstGeom>
        </p:spPr>
        <p:txBody>
          <a:bodyPr wrap="square">
            <a:spAutoFit/>
          </a:bodyPr>
          <a:lstStyle/>
          <a:p>
            <a:endParaRPr lang="en-US" dirty="0"/>
          </a:p>
        </p:txBody>
      </p:sp>
      <p:sp>
        <p:nvSpPr>
          <p:cNvPr id="7" name="TextBox 6"/>
          <p:cNvSpPr txBox="1"/>
          <p:nvPr/>
        </p:nvSpPr>
        <p:spPr>
          <a:xfrm>
            <a:off x="11723" y="1085513"/>
            <a:ext cx="9143999" cy="1200329"/>
          </a:xfrm>
          <a:prstGeom prst="rect">
            <a:avLst/>
          </a:prstGeom>
          <a:noFill/>
        </p:spPr>
        <p:txBody>
          <a:bodyPr wrap="square" rtlCol="0">
            <a:spAutoFit/>
          </a:bodyPr>
          <a:lstStyle/>
          <a:p>
            <a:r>
              <a:rPr lang="en-US" dirty="0"/>
              <a:t>Hadoop writes to disk and is slowest; Spark and Flink spawn many processes and do not support </a:t>
            </a:r>
            <a:r>
              <a:rPr lang="en-US" dirty="0" err="1"/>
              <a:t>allreduce</a:t>
            </a:r>
            <a:r>
              <a:rPr lang="en-US" dirty="0"/>
              <a:t> directly; MPI does in-place combined reduce/broadcast</a:t>
            </a:r>
          </a:p>
        </p:txBody>
      </p:sp>
    </p:spTree>
    <p:extLst>
      <p:ext uri="{BB962C8B-B14F-4D97-AF65-F5344CB8AC3E}">
        <p14:creationId xmlns:p14="http://schemas.microsoft.com/office/powerpoint/2010/main" val="308121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pPr algn="ctr"/>
            <a:r>
              <a:rPr lang="en-US" sz="3200" dirty="0"/>
              <a:t>Illustration of In-Place </a:t>
            </a:r>
            <a:r>
              <a:rPr lang="en-US" sz="3200" dirty="0" err="1"/>
              <a:t>AllReduce</a:t>
            </a:r>
            <a:r>
              <a:rPr lang="en-US" sz="3200" dirty="0"/>
              <a:t> in MPI</a:t>
            </a: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3364"/>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52399" y="5364962"/>
            <a:ext cx="184731" cy="461665"/>
          </a:xfrm>
          <a:prstGeom prst="rect">
            <a:avLst/>
          </a:prstGeom>
          <a:noFill/>
        </p:spPr>
        <p:txBody>
          <a:bodyPr wrap="none" rtlCol="0">
            <a:spAutoFit/>
          </a:bodyPr>
          <a:lstStyle/>
          <a:p>
            <a:endParaRPr lang="en-US" b="1" i="0" dirty="0"/>
          </a:p>
        </p:txBody>
      </p:sp>
    </p:spTree>
    <p:extLst>
      <p:ext uri="{BB962C8B-B14F-4D97-AF65-F5344CB8AC3E}">
        <p14:creationId xmlns:p14="http://schemas.microsoft.com/office/powerpoint/2010/main" val="1125671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HPC-ABDS </a:t>
            </a:r>
            <a:br>
              <a:rPr lang="en-US" sz="3600" b="1" dirty="0"/>
            </a:br>
            <a:r>
              <a:rPr lang="en-US" sz="3600" b="1" dirty="0"/>
              <a:t>Spark Flink MPI Comparison</a:t>
            </a:r>
            <a:br>
              <a:rPr lang="en-US" sz="3600" b="1"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86035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Need to </a:t>
            </a:r>
            <a:r>
              <a:rPr lang="en-US" b="1" dirty="0"/>
              <a:t>distinguish 3 system deployments</a:t>
            </a:r>
          </a:p>
          <a:p>
            <a:pPr lvl="1"/>
            <a:r>
              <a:rPr lang="en-US" dirty="0"/>
              <a:t>Pleasingly parallel: Master-worker</a:t>
            </a:r>
          </a:p>
          <a:p>
            <a:pPr lvl="1"/>
            <a:r>
              <a:rPr lang="en-US" dirty="0"/>
              <a:t>Intermediate (virtual) clusters of synchronized nodes run as pleasingly parallel components of a large machine</a:t>
            </a:r>
          </a:p>
          <a:p>
            <a:pPr lvl="1"/>
            <a:r>
              <a:rPr lang="en-US" dirty="0"/>
              <a:t>Giant (exascale) cluster of synchronized nodes</a:t>
            </a:r>
          </a:p>
          <a:p>
            <a:r>
              <a:rPr lang="en-US" dirty="0"/>
              <a:t>Need to </a:t>
            </a:r>
            <a:r>
              <a:rPr lang="en-US" b="1" dirty="0"/>
              <a:t>distinguish data intensive requirements</a:t>
            </a:r>
          </a:p>
          <a:p>
            <a:pPr lvl="1"/>
            <a:r>
              <a:rPr lang="en-US" dirty="0"/>
              <a:t>Database or data management functions</a:t>
            </a:r>
          </a:p>
          <a:p>
            <a:pPr lvl="1"/>
            <a:r>
              <a:rPr lang="en-US" dirty="0"/>
              <a:t>Event-based pleasingly parallel processing (present at start of most scientific data analysis)</a:t>
            </a:r>
          </a:p>
          <a:p>
            <a:pPr lvl="1"/>
            <a:r>
              <a:rPr lang="en-US" dirty="0"/>
              <a:t>Modest scale parallelism as in deep learning on modest cluster of GPU’s</a:t>
            </a:r>
          </a:p>
          <a:p>
            <a:pPr lvl="1"/>
            <a:r>
              <a:rPr lang="en-US" dirty="0"/>
              <a:t>Large scale parallelism as in clustering of whole dataset</a:t>
            </a:r>
          </a:p>
          <a:p>
            <a:r>
              <a:rPr lang="en-US" dirty="0"/>
              <a:t>There are issues like </a:t>
            </a:r>
            <a:r>
              <a:rPr lang="en-US" b="1" dirty="0"/>
              <a:t>workflow</a:t>
            </a:r>
            <a:r>
              <a:rPr lang="en-US" dirty="0"/>
              <a:t> in common across science, commercial, simulations, big data, clouds, HPC</a:t>
            </a:r>
          </a:p>
          <a:p>
            <a:pPr lvl="1"/>
            <a:endParaRPr lang="en-US" dirty="0"/>
          </a:p>
          <a:p>
            <a:endParaRPr lang="en-US" dirty="0"/>
          </a:p>
        </p:txBody>
      </p:sp>
      <p:sp>
        <p:nvSpPr>
          <p:cNvPr id="4" name="Title 3"/>
          <p:cNvSpPr>
            <a:spLocks noGrp="1"/>
          </p:cNvSpPr>
          <p:nvPr>
            <p:ph type="title"/>
          </p:nvPr>
        </p:nvSpPr>
        <p:spPr/>
        <p:txBody>
          <a:bodyPr/>
          <a:lstStyle/>
          <a:p>
            <a:r>
              <a:rPr lang="en-US" dirty="0"/>
              <a:t>Points to Make</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37865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Flink</a:t>
            </a:r>
            <a:r>
              <a:rPr lang="en-US" dirty="0"/>
              <a:t> MDS Dataflow Graph</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47603" y="685800"/>
            <a:ext cx="9207026" cy="6100718"/>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401138"/>
            <a:ext cx="3503494" cy="23794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42" y="1415792"/>
            <a:ext cx="3983641" cy="2393498"/>
          </a:xfrm>
          <a:prstGeom prst="rect">
            <a:avLst/>
          </a:prstGeom>
        </p:spPr>
      </p:pic>
      <p:sp>
        <p:nvSpPr>
          <p:cNvPr id="4" name="Rectangle 3"/>
          <p:cNvSpPr/>
          <p:nvPr/>
        </p:nvSpPr>
        <p:spPr>
          <a:xfrm>
            <a:off x="751738" y="3915028"/>
            <a:ext cx="3639047" cy="430887"/>
          </a:xfrm>
          <a:prstGeom prst="rect">
            <a:avLst/>
          </a:prstGeom>
        </p:spPr>
        <p:txBody>
          <a:bodyPr wrap="square">
            <a:spAutoFit/>
          </a:bodyPr>
          <a:lstStyle/>
          <a:p>
            <a:r>
              <a:rPr lang="en-US" sz="1100" dirty="0"/>
              <a:t>MDS execution time on 16 nodes with 20 processes in each node with varying number of points</a:t>
            </a:r>
          </a:p>
        </p:txBody>
      </p:sp>
      <p:sp>
        <p:nvSpPr>
          <p:cNvPr id="5" name="Rectangle 4"/>
          <p:cNvSpPr/>
          <p:nvPr/>
        </p:nvSpPr>
        <p:spPr>
          <a:xfrm>
            <a:off x="5410200" y="3886200"/>
            <a:ext cx="3487972" cy="430887"/>
          </a:xfrm>
          <a:prstGeom prst="rect">
            <a:avLst/>
          </a:prstGeom>
        </p:spPr>
        <p:txBody>
          <a:bodyPr wrap="square">
            <a:spAutoFit/>
          </a:bodyPr>
          <a:lstStyle/>
          <a:p>
            <a:r>
              <a:rPr lang="en-US" sz="1050" dirty="0"/>
              <a:t>MDS execution time with 32000 points on varying number of nodes. Each node runs 20 parallel tasks</a:t>
            </a:r>
          </a:p>
        </p:txBody>
      </p:sp>
      <p:sp>
        <p:nvSpPr>
          <p:cNvPr id="6" name="Title 1"/>
          <p:cNvSpPr txBox="1">
            <a:spLocks/>
          </p:cNvSpPr>
          <p:nvPr/>
        </p:nvSpPr>
        <p:spPr>
          <a:xfrm>
            <a:off x="0" y="-31282"/>
            <a:ext cx="9126166" cy="717082"/>
          </a:xfrm>
          <a:prstGeom prst="rect">
            <a:avLst/>
          </a:prstGeom>
        </p:spPr>
        <p:txBody>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kern="0" dirty="0"/>
              <a:t>MDS Results with </a:t>
            </a:r>
            <a:r>
              <a:rPr lang="en-US" kern="0" dirty="0" err="1"/>
              <a:t>Flink</a:t>
            </a:r>
            <a:r>
              <a:rPr lang="en-US" kern="0" dirty="0"/>
              <a:t>, Spark and MPI</a:t>
            </a:r>
          </a:p>
        </p:txBody>
      </p:sp>
      <p:sp>
        <p:nvSpPr>
          <p:cNvPr id="9" name="TextBox 8"/>
          <p:cNvSpPr txBox="1"/>
          <p:nvPr/>
        </p:nvSpPr>
        <p:spPr>
          <a:xfrm>
            <a:off x="914400" y="4539282"/>
            <a:ext cx="7684476" cy="923330"/>
          </a:xfrm>
          <a:prstGeom prst="rect">
            <a:avLst/>
          </a:prstGeom>
          <a:noFill/>
        </p:spPr>
        <p:txBody>
          <a:bodyPr wrap="square" rtlCol="0">
            <a:spAutoFit/>
          </a:bodyPr>
          <a:lstStyle/>
          <a:p>
            <a:r>
              <a:rPr lang="en-US" sz="1800" dirty="0"/>
              <a:t>MDS performed poorly on </a:t>
            </a:r>
            <a:r>
              <a:rPr lang="en-US" sz="1800" dirty="0" err="1"/>
              <a:t>Flink</a:t>
            </a:r>
            <a:r>
              <a:rPr lang="en-US" sz="1800" dirty="0"/>
              <a:t> due to its lack of support for nested iterations. In </a:t>
            </a:r>
            <a:r>
              <a:rPr lang="en-US" sz="1800" dirty="0" err="1"/>
              <a:t>Flink</a:t>
            </a:r>
            <a:r>
              <a:rPr lang="en-US" sz="1800" dirty="0"/>
              <a:t> and Spark the algorithm doesn’t scale with the number of nodes.</a:t>
            </a:r>
          </a:p>
        </p:txBody>
      </p:sp>
    </p:spTree>
    <p:extLst>
      <p:ext uri="{BB962C8B-B14F-4D97-AF65-F5344CB8AC3E}">
        <p14:creationId xmlns:p14="http://schemas.microsoft.com/office/powerpoint/2010/main" val="3594602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K-Means Clustering in Spark, Flink, MPI</a:t>
            </a:r>
          </a:p>
        </p:txBody>
      </p:sp>
      <p:grpSp>
        <p:nvGrpSpPr>
          <p:cNvPr id="4" name="Group 3"/>
          <p:cNvGrpSpPr/>
          <p:nvPr/>
        </p:nvGrpSpPr>
        <p:grpSpPr>
          <a:xfrm>
            <a:off x="2057400" y="864322"/>
            <a:ext cx="4572000" cy="1380352"/>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2" y="899244"/>
              <a:ext cx="3475264" cy="634544"/>
            </a:xfrm>
            <a:prstGeom prst="rect">
              <a:avLst/>
            </a:prstGeom>
            <a:noFill/>
          </p:spPr>
          <p:txBody>
            <a:bodyPr wrap="none" rtlCol="0">
              <a:spAutoFit/>
            </a:bodyPr>
            <a:lstStyle/>
            <a:p>
              <a:r>
                <a:rPr lang="en-US" sz="1200" dirty="0"/>
                <a:t>Dataflow for K-means</a:t>
              </a:r>
            </a:p>
          </p:txBody>
        </p:sp>
      </p:grpSp>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35" y="2423196"/>
            <a:ext cx="4077294" cy="267774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217" y="2438400"/>
            <a:ext cx="3851081" cy="2711803"/>
          </a:xfrm>
          <a:prstGeom prst="rect">
            <a:avLst/>
          </a:prstGeom>
        </p:spPr>
      </p:pic>
      <p:sp>
        <p:nvSpPr>
          <p:cNvPr id="28" name="Rectangle 27"/>
          <p:cNvSpPr/>
          <p:nvPr/>
        </p:nvSpPr>
        <p:spPr>
          <a:xfrm>
            <a:off x="412923" y="5271576"/>
            <a:ext cx="4075706" cy="553998"/>
          </a:xfrm>
          <a:prstGeom prst="rect">
            <a:avLst/>
          </a:prstGeom>
        </p:spPr>
        <p:txBody>
          <a:bodyPr wrap="square">
            <a:spAutoFit/>
          </a:bodyPr>
          <a:lstStyle/>
          <a:p>
            <a:r>
              <a:rPr lang="en-US" sz="1000" dirty="0"/>
              <a:t>K-Means execution time on 16 nodes with 20 parallel tasks in each node with 10 million points and varying number of centroids. Each point has 100 attributes.</a:t>
            </a:r>
          </a:p>
        </p:txBody>
      </p:sp>
      <p:sp>
        <p:nvSpPr>
          <p:cNvPr id="29" name="Rectangle 28"/>
          <p:cNvSpPr/>
          <p:nvPr/>
        </p:nvSpPr>
        <p:spPr>
          <a:xfrm>
            <a:off x="4735766" y="5250183"/>
            <a:ext cx="4402372" cy="577081"/>
          </a:xfrm>
          <a:prstGeom prst="rect">
            <a:avLst/>
          </a:prstGeom>
        </p:spPr>
        <p:txBody>
          <a:bodyPr wrap="square">
            <a:spAutoFit/>
          </a:bodyPr>
          <a:lstStyle/>
          <a:p>
            <a:r>
              <a:rPr lang="en-US" sz="1050" dirty="0"/>
              <a:t>K-Means execution time on varying number of nodes with 20 processes in each node with 10 million points and 16000 centroids. Each point has 100 attributes.</a:t>
            </a:r>
          </a:p>
        </p:txBody>
      </p:sp>
    </p:spTree>
    <p:extLst>
      <p:ext uri="{BB962C8B-B14F-4D97-AF65-F5344CB8AC3E}">
        <p14:creationId xmlns:p14="http://schemas.microsoft.com/office/powerpoint/2010/main" val="67883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82" y="1025069"/>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021968"/>
            <a:ext cx="3785170" cy="2706028"/>
          </a:xfrm>
          <a:prstGeom prst="rect">
            <a:avLst/>
          </a:prstGeom>
        </p:spPr>
      </p:pic>
      <p:sp>
        <p:nvSpPr>
          <p:cNvPr id="32" name="Rectangle 31"/>
          <p:cNvSpPr/>
          <p:nvPr/>
        </p:nvSpPr>
        <p:spPr>
          <a:xfrm>
            <a:off x="636880" y="3810000"/>
            <a:ext cx="3901384" cy="600164"/>
          </a:xfrm>
          <a:prstGeom prst="rect">
            <a:avLst/>
          </a:prstGeom>
        </p:spPr>
        <p:txBody>
          <a:bodyPr wrap="square">
            <a:spAutoFit/>
          </a:bodyPr>
          <a:lstStyle/>
          <a:p>
            <a:r>
              <a:rPr lang="en-US" sz="1100" dirty="0"/>
              <a:t>K-Means execution time on 8 nodes with 20 processes in each node with 1 million points and varying number of centroids. Each point has 2 attributes.</a:t>
            </a:r>
          </a:p>
        </p:txBody>
      </p:sp>
      <p:sp>
        <p:nvSpPr>
          <p:cNvPr id="33" name="Rectangle 32"/>
          <p:cNvSpPr/>
          <p:nvPr/>
        </p:nvSpPr>
        <p:spPr>
          <a:xfrm>
            <a:off x="4954547" y="3775623"/>
            <a:ext cx="3810000" cy="577081"/>
          </a:xfrm>
          <a:prstGeom prst="rect">
            <a:avLst/>
          </a:prstGeom>
        </p:spPr>
        <p:txBody>
          <a:bodyPr wrap="square">
            <a:spAutoFit/>
          </a:bodyPr>
          <a:lstStyle/>
          <a:p>
            <a:r>
              <a:rPr lang="en-US" sz="1050" dirty="0"/>
              <a:t>K-Means execution time on varying number of nodes with 20 processes in each node with 1 million points and 64000 centroids. Each point has 2 attributes.</a:t>
            </a:r>
          </a:p>
        </p:txBody>
      </p:sp>
      <p:sp>
        <p:nvSpPr>
          <p:cNvPr id="34" name="TextBox 33"/>
          <p:cNvSpPr txBox="1"/>
          <p:nvPr/>
        </p:nvSpPr>
        <p:spPr>
          <a:xfrm>
            <a:off x="838200" y="4492168"/>
            <a:ext cx="7684476" cy="1477328"/>
          </a:xfrm>
          <a:prstGeom prst="rect">
            <a:avLst/>
          </a:prstGeom>
          <a:noFill/>
        </p:spPr>
        <p:txBody>
          <a:bodyPr wrap="square" rtlCol="0">
            <a:spAutoFit/>
          </a:bodyPr>
          <a:lstStyle/>
          <a:p>
            <a:r>
              <a:rPr lang="en-US" sz="1800" dirty="0"/>
              <a:t>K-Means performed well on all three platforms when the computation time is high and communication time is low as illustrated in 10 million points and 10 iterations case. After lowering the computation and increasing the communication by setting the points to1 million and iterations to 100, the performance gap between MPI and the other two platforms increased.</a:t>
            </a:r>
          </a:p>
        </p:txBody>
      </p:sp>
    </p:spTree>
    <p:extLst>
      <p:ext uri="{BB962C8B-B14F-4D97-AF65-F5344CB8AC3E}">
        <p14:creationId xmlns:p14="http://schemas.microsoft.com/office/powerpoint/2010/main" val="1342790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Sorting 1Tb of records</a:t>
            </a:r>
          </a:p>
        </p:txBody>
      </p:sp>
      <p:sp>
        <p:nvSpPr>
          <p:cNvPr id="34" name="TextBox 33"/>
          <p:cNvSpPr txBox="1"/>
          <p:nvPr/>
        </p:nvSpPr>
        <p:spPr>
          <a:xfrm>
            <a:off x="378259" y="4167251"/>
            <a:ext cx="4184824" cy="923330"/>
          </a:xfrm>
          <a:prstGeom prst="rect">
            <a:avLst/>
          </a:prstGeom>
          <a:noFill/>
        </p:spPr>
        <p:txBody>
          <a:bodyPr wrap="square" rtlCol="0">
            <a:spAutoFit/>
          </a:bodyPr>
          <a:lstStyle/>
          <a:p>
            <a:r>
              <a:rPr lang="en-US" sz="1800" dirty="0"/>
              <a:t>All three platforms worked relatively well because of the bulk nature of the data transfer. </a:t>
            </a: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79825"/>
            <a:ext cx="3521177" cy="28470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089" y="1109133"/>
            <a:ext cx="2057400" cy="882821"/>
          </a:xfrm>
          <a:prstGeom prst="rect">
            <a:avLst/>
          </a:prstGeom>
        </p:spPr>
      </p:pic>
      <p:sp>
        <p:nvSpPr>
          <p:cNvPr id="10" name="TextBox 9"/>
          <p:cNvSpPr txBox="1"/>
          <p:nvPr/>
        </p:nvSpPr>
        <p:spPr>
          <a:xfrm>
            <a:off x="5370011" y="2078602"/>
            <a:ext cx="3007555" cy="276999"/>
          </a:xfrm>
          <a:prstGeom prst="rect">
            <a:avLst/>
          </a:prstGeom>
          <a:noFill/>
        </p:spPr>
        <p:txBody>
          <a:bodyPr wrap="none" rtlCol="0">
            <a:spAutoFit/>
          </a:bodyPr>
          <a:lstStyle/>
          <a:p>
            <a:r>
              <a:rPr lang="en-US" sz="1200" dirty="0"/>
              <a:t>MPI Shuffling using a ring communication</a:t>
            </a:r>
          </a:p>
        </p:txBody>
      </p:sp>
      <p:sp>
        <p:nvSpPr>
          <p:cNvPr id="11" name="TextBox 10"/>
          <p:cNvSpPr txBox="1"/>
          <p:nvPr/>
        </p:nvSpPr>
        <p:spPr>
          <a:xfrm>
            <a:off x="1752600" y="3772713"/>
            <a:ext cx="1774451" cy="276999"/>
          </a:xfrm>
          <a:prstGeom prst="rect">
            <a:avLst/>
          </a:prstGeom>
          <a:noFill/>
        </p:spPr>
        <p:txBody>
          <a:bodyPr wrap="square" rtlCol="0">
            <a:spAutoFit/>
          </a:bodyPr>
          <a:lstStyle/>
          <a:p>
            <a:r>
              <a:rPr lang="en-US" sz="1200" dirty="0" err="1"/>
              <a:t>Terasort</a:t>
            </a:r>
            <a:r>
              <a:rPr lang="en-US" sz="1200" dirty="0"/>
              <a:t> flow</a:t>
            </a:r>
          </a:p>
        </p:txBody>
      </p:sp>
      <p:pic>
        <p:nvPicPr>
          <p:cNvPr id="12"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586" y="2552870"/>
            <a:ext cx="3782613" cy="2486578"/>
          </a:xfrm>
          <a:prstGeom prst="rect">
            <a:avLst/>
          </a:prstGeom>
        </p:spPr>
      </p:pic>
      <p:sp>
        <p:nvSpPr>
          <p:cNvPr id="13" name="Rectangle 12"/>
          <p:cNvSpPr/>
          <p:nvPr/>
        </p:nvSpPr>
        <p:spPr>
          <a:xfrm>
            <a:off x="4191000" y="5156987"/>
            <a:ext cx="4876800" cy="738664"/>
          </a:xfrm>
          <a:prstGeom prst="rect">
            <a:avLst/>
          </a:prstGeom>
        </p:spPr>
        <p:txBody>
          <a:bodyPr wrap="square">
            <a:spAutoFit/>
          </a:bodyPr>
          <a:lstStyle/>
          <a:p>
            <a:r>
              <a:rPr lang="en-US" sz="1050" dirty="0" err="1"/>
              <a:t>Terasort</a:t>
            </a:r>
            <a:r>
              <a:rPr lang="en-US" sz="1050" dirty="0"/>
              <a:t> execution time in 64 and 32 nodes. Only MPI shows the sorting time and communication time as other two frameworks doesn't provide a viable method to accurately measure them. Sorting time includes data save time. MPI-IB - MPI with </a:t>
            </a:r>
            <a:r>
              <a:rPr lang="en-US" sz="1050" dirty="0" err="1"/>
              <a:t>Infiniband</a:t>
            </a:r>
            <a:endParaRPr lang="en-US" sz="1050" dirty="0"/>
          </a:p>
        </p:txBody>
      </p:sp>
    </p:spTree>
    <p:extLst>
      <p:ext uri="{BB962C8B-B14F-4D97-AF65-F5344CB8AC3E}">
        <p14:creationId xmlns:p14="http://schemas.microsoft.com/office/powerpoint/2010/main" val="3448319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HPC-ABDS </a:t>
            </a:r>
            <a:br>
              <a:rPr lang="en-US" sz="3600" b="1" dirty="0"/>
            </a:br>
            <a:r>
              <a:rPr lang="en-US" sz="3600" b="1" dirty="0"/>
              <a:t>General Summary</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82074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20352" cy="56388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pPr lvl="1"/>
            <a:r>
              <a:rPr lang="en-US" sz="2200" dirty="0"/>
              <a:t>Synchronization important as parallel computing</a:t>
            </a:r>
          </a:p>
          <a:p>
            <a:r>
              <a:rPr lang="en-US" sz="2200" b="1" dirty="0"/>
              <a:t>Dataflow</a:t>
            </a:r>
            <a:r>
              <a:rPr lang="en-US" sz="2200" dirty="0"/>
              <a:t> typical of distributed or Grid computing workflow paradigms</a:t>
            </a:r>
          </a:p>
          <a:p>
            <a:pPr lvl="1"/>
            <a:r>
              <a:rPr lang="en-US" sz="2200" dirty="0"/>
              <a:t>Data sometimes and model parameters certainly transmitted </a:t>
            </a:r>
          </a:p>
          <a:p>
            <a:pPr lvl="1"/>
            <a:r>
              <a:rPr lang="en-US" sz="2200" dirty="0"/>
              <a:t>If used in workflow, large amount of computing (&gt;&gt; communication) and no performance constraints from synchronization</a:t>
            </a:r>
          </a:p>
          <a:p>
            <a:pPr lvl="1"/>
            <a:r>
              <a:rPr lang="en-US" sz="2200" dirty="0"/>
              <a:t>Caching in iterative MapReduce avoids data communication and in fact systems like </a:t>
            </a:r>
            <a:r>
              <a:rPr lang="en-US" sz="2200" dirty="0" err="1"/>
              <a:t>TensorFlow</a:t>
            </a:r>
            <a:r>
              <a:rPr lang="en-US" sz="2200" dirty="0"/>
              <a:t>, Spark or Flink are called dataflow but usually implement </a:t>
            </a:r>
            <a:r>
              <a:rPr lang="en-US" sz="2200" b="1" dirty="0"/>
              <a:t>“model-parameter” flow</a:t>
            </a:r>
          </a:p>
          <a:p>
            <a:r>
              <a:rPr lang="en-US" sz="2200" b="1" dirty="0"/>
              <a:t>HPC-ABDS Plan: </a:t>
            </a:r>
            <a:r>
              <a:rPr lang="en-US" sz="2200" dirty="0"/>
              <a:t>Add in-place implementations to ABDS when best performance keeping ABDS Interface as in next slide</a:t>
            </a:r>
          </a:p>
          <a:p>
            <a:endParaRPr lang="en-US" sz="2200" b="1" dirty="0"/>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Tree>
    <p:extLst>
      <p:ext uri="{BB962C8B-B14F-4D97-AF65-F5344CB8AC3E}">
        <p14:creationId xmlns:p14="http://schemas.microsoft.com/office/powerpoint/2010/main" val="2802170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738638"/>
            <a:ext cx="9067800" cy="1279904"/>
          </a:xfrm>
        </p:spPr>
        <p:txBody>
          <a:bodyPr/>
          <a:lstStyle/>
          <a:p>
            <a:r>
              <a:rPr lang="en-US" sz="2400" dirty="0"/>
              <a:t>Programs are broken up into parts</a:t>
            </a:r>
          </a:p>
          <a:p>
            <a:pPr lvl="1"/>
            <a:r>
              <a:rPr lang="en-US" sz="2400" dirty="0"/>
              <a:t>Functionally (coarse grain)</a:t>
            </a:r>
          </a:p>
          <a:p>
            <a:pPr lvl="1"/>
            <a:r>
              <a:rPr lang="en-US" sz="2400" dirty="0"/>
              <a:t>Data/model parameter decomposition (fine grain)</a:t>
            </a:r>
          </a:p>
        </p:txBody>
      </p:sp>
      <p:sp>
        <p:nvSpPr>
          <p:cNvPr id="2" name="Title 1"/>
          <p:cNvSpPr>
            <a:spLocks noGrp="1"/>
          </p:cNvSpPr>
          <p:nvPr>
            <p:ph type="title"/>
          </p:nvPr>
        </p:nvSpPr>
        <p:spPr/>
        <p:txBody>
          <a:bodyPr/>
          <a:lstStyle/>
          <a:p>
            <a:pPr algn="ctr"/>
            <a:r>
              <a:rPr lang="en-US" dirty="0"/>
              <a:t>Programming Model I</a:t>
            </a:r>
          </a:p>
        </p:txBody>
      </p:sp>
      <p:grpSp>
        <p:nvGrpSpPr>
          <p:cNvPr id="142" name="Group 141"/>
          <p:cNvGrpSpPr/>
          <p:nvPr/>
        </p:nvGrpSpPr>
        <p:grpSpPr>
          <a:xfrm>
            <a:off x="3372280" y="2126923"/>
            <a:ext cx="3044301" cy="3978803"/>
            <a:chOff x="825930" y="1594443"/>
            <a:chExt cx="3044301" cy="3978803"/>
          </a:xfrm>
        </p:grpSpPr>
        <p:grpSp>
          <p:nvGrpSpPr>
            <p:cNvPr id="15" name="Group 14"/>
            <p:cNvGrpSpPr/>
            <p:nvPr/>
          </p:nvGrpSpPr>
          <p:grpSpPr>
            <a:xfrm>
              <a:off x="825930" y="1594443"/>
              <a:ext cx="228600" cy="2895600"/>
              <a:chOff x="3733800" y="2133600"/>
              <a:chExt cx="228600" cy="2895600"/>
            </a:xfrm>
          </p:grpSpPr>
          <p:sp>
            <p:nvSpPr>
              <p:cNvPr id="16" name="Rectangle 1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7" name="Rectangle 1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Rectangle 1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9" name="Rectangle 1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0" name="Rectangle 1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1" name="Rectangle 2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2" name="Rectangle 2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3" name="Rectangle 2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34" name="Straight Arrow Connector 33"/>
            <p:cNvCxnSpPr/>
            <p:nvPr/>
          </p:nvCxnSpPr>
          <p:spPr bwMode="auto">
            <a:xfrm>
              <a:off x="940230"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71" name="Group 70"/>
            <p:cNvGrpSpPr/>
            <p:nvPr/>
          </p:nvGrpSpPr>
          <p:grpSpPr>
            <a:xfrm>
              <a:off x="3441907" y="1594443"/>
              <a:ext cx="228600" cy="2895600"/>
              <a:chOff x="3733800" y="2133600"/>
              <a:chExt cx="228600" cy="2895600"/>
            </a:xfrm>
          </p:grpSpPr>
          <p:sp>
            <p:nvSpPr>
              <p:cNvPr id="73" name="Rectangle 72"/>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4" name="Rectangle 73"/>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5" name="Rectangle 74"/>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6" name="Rectangle 75"/>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7" name="Rectangle 76"/>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8" name="Rectangle 77"/>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9" name="Rectangle 78"/>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0" name="Rectangle 79"/>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72" name="Straight Arrow Connector 71"/>
            <p:cNvCxnSpPr/>
            <p:nvPr/>
          </p:nvCxnSpPr>
          <p:spPr bwMode="auto">
            <a:xfrm>
              <a:off x="3556207"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92" name="Group 91"/>
            <p:cNvGrpSpPr/>
            <p:nvPr/>
          </p:nvGrpSpPr>
          <p:grpSpPr>
            <a:xfrm>
              <a:off x="1255383" y="1720849"/>
              <a:ext cx="677683" cy="2642788"/>
              <a:chOff x="1109553" y="1856100"/>
              <a:chExt cx="677683" cy="2642788"/>
            </a:xfrm>
          </p:grpSpPr>
          <p:cxnSp>
            <p:nvCxnSpPr>
              <p:cNvPr id="81" name="Straight Arrow Connector 80"/>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Straight Arrow Connector 83"/>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Arrow Connector 84"/>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Arrow Connector 87"/>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Straight Arrow Connector 89"/>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1" name="Straight Arrow Connector 90"/>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94" name="Group 93"/>
            <p:cNvGrpSpPr/>
            <p:nvPr/>
          </p:nvGrpSpPr>
          <p:grpSpPr>
            <a:xfrm>
              <a:off x="2133919" y="1594443"/>
              <a:ext cx="228600" cy="2895600"/>
              <a:chOff x="3733800" y="2133600"/>
              <a:chExt cx="228600" cy="2895600"/>
            </a:xfrm>
          </p:grpSpPr>
          <p:sp>
            <p:nvSpPr>
              <p:cNvPr id="96" name="Rectangle 9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7" name="Rectangle 9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8" name="Rectangle 9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9" name="Rectangle 9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0" name="Rectangle 9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1" name="Rectangle 10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 name="Rectangle 10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3" name="Rectangle 10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95" name="Straight Arrow Connector 94"/>
            <p:cNvCxnSpPr/>
            <p:nvPr/>
          </p:nvCxnSpPr>
          <p:spPr bwMode="auto">
            <a:xfrm>
              <a:off x="2248219"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104" name="Group 103"/>
            <p:cNvGrpSpPr/>
            <p:nvPr/>
          </p:nvGrpSpPr>
          <p:grpSpPr>
            <a:xfrm>
              <a:off x="2563372" y="1720849"/>
              <a:ext cx="677683" cy="2642788"/>
              <a:chOff x="1109553" y="1856100"/>
              <a:chExt cx="677683" cy="2642788"/>
            </a:xfrm>
          </p:grpSpPr>
          <p:cxnSp>
            <p:nvCxnSpPr>
              <p:cNvPr id="105" name="Straight Arrow Connector 104"/>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Straight Arrow Connector 105"/>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Straight Arrow Connector 106"/>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Straight Arrow Connector 107"/>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9" name="Straight Arrow Connector 108"/>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Straight Arrow Connector 109"/>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Straight Arrow Connector 110"/>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2" name="Straight Arrow Connector 111"/>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3" name="Straight Arrow Connector 112"/>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36" name="Group 135"/>
            <p:cNvGrpSpPr/>
            <p:nvPr/>
          </p:nvGrpSpPr>
          <p:grpSpPr>
            <a:xfrm>
              <a:off x="924205" y="4658209"/>
              <a:ext cx="2648026" cy="355454"/>
              <a:chOff x="1449129" y="4353639"/>
              <a:chExt cx="2648026" cy="355454"/>
            </a:xfrm>
          </p:grpSpPr>
          <p:cxnSp>
            <p:nvCxnSpPr>
              <p:cNvPr id="127" name="Straight Arrow Connector 126"/>
              <p:cNvCxnSpPr/>
              <p:nvPr/>
            </p:nvCxnSpPr>
            <p:spPr bwMode="auto">
              <a:xfrm flipV="1">
                <a:off x="1449129" y="4707499"/>
                <a:ext cx="2648026" cy="1594"/>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0" name="Straight Arrow Connector 129"/>
              <p:cNvCxnSpPr/>
              <p:nvPr/>
            </p:nvCxnSpPr>
            <p:spPr bwMode="auto">
              <a:xfrm flipH="1">
                <a:off x="1478017" y="4353639"/>
                <a:ext cx="0" cy="353860"/>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Arrow Connector 132"/>
              <p:cNvCxnSpPr/>
              <p:nvPr/>
            </p:nvCxnSpPr>
            <p:spPr bwMode="auto">
              <a:xfrm flipH="1">
                <a:off x="4065106" y="4353639"/>
                <a:ext cx="0" cy="35386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5" name="Straight Arrow Connector 134"/>
              <p:cNvCxnSpPr/>
              <p:nvPr/>
            </p:nvCxnSpPr>
            <p:spPr bwMode="auto">
              <a:xfrm flipH="1">
                <a:off x="2771561" y="4353639"/>
                <a:ext cx="0" cy="353860"/>
              </a:xfrm>
              <a:prstGeom prst="straightConnector1">
                <a:avLst/>
              </a:prstGeom>
              <a:ln w="38100" cap="flat" cmpd="sng" algn="ctr">
                <a:solidFill>
                  <a:srgbClr val="00B050"/>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grpSp>
        <p:sp>
          <p:nvSpPr>
            <p:cNvPr id="138" name="TextBox 137"/>
            <p:cNvSpPr txBox="1"/>
            <p:nvPr/>
          </p:nvSpPr>
          <p:spPr>
            <a:xfrm>
              <a:off x="924205" y="5111581"/>
              <a:ext cx="2946026" cy="461665"/>
            </a:xfrm>
            <a:prstGeom prst="rect">
              <a:avLst/>
            </a:prstGeom>
            <a:noFill/>
          </p:spPr>
          <p:txBody>
            <a:bodyPr wrap="square" rtlCol="0">
              <a:spAutoFit/>
            </a:bodyPr>
            <a:lstStyle/>
            <a:p>
              <a:r>
                <a:rPr lang="en-US" b="1" i="0" dirty="0">
                  <a:solidFill>
                    <a:srgbClr val="00B050"/>
                  </a:solidFill>
                </a:rPr>
                <a:t>Possible Iteration</a:t>
              </a:r>
            </a:p>
          </p:txBody>
        </p:sp>
      </p:grpSp>
      <p:grpSp>
        <p:nvGrpSpPr>
          <p:cNvPr id="145" name="Group 144"/>
          <p:cNvGrpSpPr/>
          <p:nvPr/>
        </p:nvGrpSpPr>
        <p:grpSpPr>
          <a:xfrm>
            <a:off x="1257813" y="2706625"/>
            <a:ext cx="1496832" cy="3318112"/>
            <a:chOff x="6295028" y="456071"/>
            <a:chExt cx="1496832" cy="3318112"/>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314204" y="3312518"/>
              <a:ext cx="1458480" cy="461665"/>
            </a:xfrm>
            <a:prstGeom prst="rect">
              <a:avLst/>
            </a:prstGeom>
            <a:noFill/>
          </p:spPr>
          <p:txBody>
            <a:bodyPr wrap="square" rtlCol="0">
              <a:spAutoFit/>
            </a:bodyPr>
            <a:lstStyle/>
            <a:p>
              <a:r>
                <a:rPr lang="en-US" b="1" i="0" dirty="0">
                  <a:solidFill>
                    <a:srgbClr val="0070C0"/>
                  </a:solidFill>
                </a:rPr>
                <a:t>Dataflow</a:t>
              </a:r>
            </a:p>
          </p:txBody>
        </p:sp>
      </p:grpSp>
      <p:grpSp>
        <p:nvGrpSpPr>
          <p:cNvPr id="144" name="Group 143"/>
          <p:cNvGrpSpPr/>
          <p:nvPr/>
        </p:nvGrpSpPr>
        <p:grpSpPr>
          <a:xfrm>
            <a:off x="174886" y="2478025"/>
            <a:ext cx="818112" cy="3505590"/>
            <a:chOff x="4269055" y="1066235"/>
            <a:chExt cx="818112" cy="3505590"/>
          </a:xfrm>
        </p:grpSpPr>
        <p:grpSp>
          <p:nvGrpSpPr>
            <p:cNvPr id="140" name="Group 139"/>
            <p:cNvGrpSpPr/>
            <p:nvPr/>
          </p:nvGrpSpPr>
          <p:grpSpPr>
            <a:xfrm>
              <a:off x="4563811" y="1066235"/>
              <a:ext cx="228600" cy="2895600"/>
              <a:chOff x="5494187" y="426180"/>
              <a:chExt cx="228600" cy="2895600"/>
            </a:xfrm>
          </p:grpSpPr>
          <p:grpSp>
            <p:nvGrpSpPr>
              <p:cNvPr id="116" name="Group 115"/>
              <p:cNvGrpSpPr/>
              <p:nvPr/>
            </p:nvGrpSpPr>
            <p:grpSpPr>
              <a:xfrm>
                <a:off x="5494187" y="426180"/>
                <a:ext cx="228600" cy="2895600"/>
                <a:chOff x="3733800" y="2133600"/>
                <a:chExt cx="228600" cy="2895600"/>
              </a:xfrm>
            </p:grpSpPr>
            <p:sp>
              <p:nvSpPr>
                <p:cNvPr id="118" name="Rectangle 117"/>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9" name="Rectangle 118"/>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0" name="Rectangle 119"/>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1" name="Rectangle 120"/>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2" name="Rectangle 121"/>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3" name="Rectangle 122"/>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4" name="Rectangle 123"/>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5" name="Rectangle 124"/>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117" name="Straight Arrow Connector 116"/>
              <p:cNvCxnSpPr/>
              <p:nvPr/>
            </p:nvCxnSpPr>
            <p:spPr bwMode="auto">
              <a:xfrm>
                <a:off x="5608487" y="507541"/>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143" name="TextBox 142"/>
            <p:cNvSpPr txBox="1"/>
            <p:nvPr/>
          </p:nvSpPr>
          <p:spPr>
            <a:xfrm>
              <a:off x="4269055" y="4110160"/>
              <a:ext cx="818112" cy="461665"/>
            </a:xfrm>
            <a:prstGeom prst="rect">
              <a:avLst/>
            </a:prstGeom>
            <a:noFill/>
          </p:spPr>
          <p:txBody>
            <a:bodyPr wrap="square" rtlCol="0">
              <a:spAutoFit/>
            </a:bodyPr>
            <a:lstStyle/>
            <a:p>
              <a:r>
                <a:rPr lang="en-US" b="1" i="0" dirty="0">
                  <a:solidFill>
                    <a:srgbClr val="FFC000"/>
                  </a:solidFill>
                </a:rPr>
                <a:t>MPI</a:t>
              </a:r>
            </a:p>
          </p:txBody>
        </p:sp>
      </p:grpSp>
      <p:sp>
        <p:nvSpPr>
          <p:cNvPr id="146" name="TextBox 145"/>
          <p:cNvSpPr txBox="1"/>
          <p:nvPr/>
        </p:nvSpPr>
        <p:spPr>
          <a:xfrm>
            <a:off x="6331157" y="2019056"/>
            <a:ext cx="2771890" cy="3416320"/>
          </a:xfrm>
          <a:prstGeom prst="rect">
            <a:avLst/>
          </a:prstGeom>
          <a:noFill/>
        </p:spPr>
        <p:txBody>
          <a:bodyPr wrap="square" rtlCol="0">
            <a:spAutoFit/>
          </a:bodyPr>
          <a:lstStyle/>
          <a:p>
            <a:pPr marL="342900" indent="-342900">
              <a:buFont typeface="Arial" panose="020B0604020202020204" pitchFamily="34" charset="0"/>
              <a:buChar char="•"/>
            </a:pPr>
            <a:r>
              <a:rPr lang="en-US" i="0" dirty="0"/>
              <a:t>Fine grain needs low latency or minimal data copying</a:t>
            </a:r>
          </a:p>
          <a:p>
            <a:pPr marL="342900" indent="-342900">
              <a:buFont typeface="Arial" panose="020B0604020202020204" pitchFamily="34" charset="0"/>
              <a:buChar char="•"/>
            </a:pPr>
            <a:r>
              <a:rPr lang="en-US" i="0" dirty="0"/>
              <a:t>Coarse grain has lower communication /</a:t>
            </a:r>
            <a:br>
              <a:rPr lang="en-US" i="0" dirty="0"/>
            </a:br>
            <a:r>
              <a:rPr lang="en-US" i="0" dirty="0"/>
              <a:t>compute cost </a:t>
            </a:r>
          </a:p>
        </p:txBody>
      </p:sp>
    </p:spTree>
    <p:extLst>
      <p:ext uri="{BB962C8B-B14F-4D97-AF65-F5344CB8AC3E}">
        <p14:creationId xmlns:p14="http://schemas.microsoft.com/office/powerpoint/2010/main" val="3475214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9067800" cy="5153962"/>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r>
              <a:rPr lang="en-US" sz="2200" b="1" dirty="0"/>
              <a:t>Dataflow</a:t>
            </a:r>
            <a:r>
              <a:rPr lang="en-US" sz="2200" dirty="0"/>
              <a:t> typical of distributed or Grid computing paradigms</a:t>
            </a:r>
          </a:p>
          <a:p>
            <a:pPr lvl="1"/>
            <a:r>
              <a:rPr lang="en-US" sz="2200" dirty="0"/>
              <a:t>Data sometimes and model parameters certainly transmitted </a:t>
            </a:r>
          </a:p>
          <a:p>
            <a:pPr lvl="1"/>
            <a:r>
              <a:rPr lang="en-US" sz="2200" dirty="0"/>
              <a:t>Caching in iterative MapReduce avoids data communication and in fact systems like </a:t>
            </a:r>
            <a:r>
              <a:rPr lang="en-US" sz="2200" dirty="0" err="1"/>
              <a:t>TensorFlow</a:t>
            </a:r>
            <a:r>
              <a:rPr lang="en-US" sz="2200" dirty="0"/>
              <a:t>, Spark or </a:t>
            </a:r>
            <a:r>
              <a:rPr lang="en-US" sz="2200" dirty="0" err="1"/>
              <a:t>Flink</a:t>
            </a:r>
            <a:r>
              <a:rPr lang="en-US" sz="2200" dirty="0"/>
              <a:t> are called dataflow but usually implement </a:t>
            </a:r>
            <a:r>
              <a:rPr lang="en-US" sz="2200" b="1" dirty="0"/>
              <a:t>“model-parameter” flow</a:t>
            </a:r>
          </a:p>
          <a:p>
            <a:r>
              <a:rPr lang="en-US" sz="2200" dirty="0"/>
              <a:t>Different </a:t>
            </a:r>
            <a:r>
              <a:rPr lang="en-US" sz="2200" b="1" dirty="0"/>
              <a:t>Communication/Compute ratios </a:t>
            </a:r>
            <a:r>
              <a:rPr lang="en-US" sz="2200" dirty="0"/>
              <a:t>seen in different cases with ratio (measuring overhead) larger when grain size smaller. Compare</a:t>
            </a:r>
          </a:p>
          <a:p>
            <a:pPr lvl="1"/>
            <a:r>
              <a:rPr lang="en-US" sz="2200" b="1" dirty="0"/>
              <a:t>Intra-job reduction such as </a:t>
            </a:r>
            <a:r>
              <a:rPr lang="en-US" sz="2200" b="1" dirty="0" err="1"/>
              <a:t>Kmeans</a:t>
            </a:r>
            <a:r>
              <a:rPr lang="en-US" sz="2200" dirty="0"/>
              <a:t> clustering accumulation of center changes at end of each iteration and </a:t>
            </a:r>
          </a:p>
          <a:p>
            <a:pPr lvl="1"/>
            <a:r>
              <a:rPr lang="en-US" sz="2200" b="1" dirty="0"/>
              <a:t>Inter-Job</a:t>
            </a:r>
            <a:r>
              <a:rPr lang="en-US" sz="2200" dirty="0"/>
              <a:t> Reduction as at end of a </a:t>
            </a:r>
            <a:r>
              <a:rPr lang="en-US" sz="2200" b="1" dirty="0"/>
              <a:t>query</a:t>
            </a:r>
            <a:r>
              <a:rPr lang="en-US" sz="2200" dirty="0"/>
              <a:t> or word count operation</a:t>
            </a:r>
          </a:p>
        </p:txBody>
      </p:sp>
      <p:sp>
        <p:nvSpPr>
          <p:cNvPr id="6" name="Title 1"/>
          <p:cNvSpPr>
            <a:spLocks noGrp="1"/>
          </p:cNvSpPr>
          <p:nvPr>
            <p:ph type="title"/>
          </p:nvPr>
        </p:nvSpPr>
        <p:spPr/>
        <p:txBody>
          <a:bodyPr/>
          <a:lstStyle/>
          <a:p>
            <a:pPr algn="ctr"/>
            <a:r>
              <a:rPr lang="en-US" dirty="0"/>
              <a:t>Programming Model II</a:t>
            </a:r>
          </a:p>
        </p:txBody>
      </p:sp>
    </p:spTree>
    <p:extLst>
      <p:ext uri="{BB962C8B-B14F-4D97-AF65-F5344CB8AC3E}">
        <p14:creationId xmlns:p14="http://schemas.microsoft.com/office/powerpoint/2010/main" val="2326467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5153962"/>
          </a:xfrm>
        </p:spPr>
        <p:txBody>
          <a:bodyPr/>
          <a:lstStyle/>
          <a:p>
            <a:r>
              <a:rPr lang="en-US" sz="2200" dirty="0"/>
              <a:t>Need to distinguish</a:t>
            </a:r>
          </a:p>
          <a:p>
            <a:pPr lvl="1"/>
            <a:r>
              <a:rPr lang="en-US" sz="2200" b="1" dirty="0"/>
              <a:t>Grain size </a:t>
            </a:r>
            <a:r>
              <a:rPr lang="en-US" sz="2200" dirty="0"/>
              <a:t>and </a:t>
            </a:r>
            <a:r>
              <a:rPr lang="en-US" sz="2200" b="1" dirty="0"/>
              <a:t>Communication/Compute ratio </a:t>
            </a:r>
            <a:r>
              <a:rPr lang="en-US" sz="2200" dirty="0"/>
              <a:t>(characteristic of problem or component (iteration) of problem)</a:t>
            </a:r>
          </a:p>
          <a:p>
            <a:pPr lvl="1"/>
            <a:r>
              <a:rPr lang="en-US" sz="2200" b="1" dirty="0" err="1"/>
              <a:t>DataFlow</a:t>
            </a:r>
            <a:r>
              <a:rPr lang="en-US" sz="2200" b="1" dirty="0"/>
              <a:t> </a:t>
            </a:r>
            <a:r>
              <a:rPr lang="en-US" sz="2200" dirty="0"/>
              <a:t>versus </a:t>
            </a:r>
            <a:r>
              <a:rPr lang="en-US" sz="2200" b="1" dirty="0"/>
              <a:t>“Model-parameter” Flow </a:t>
            </a:r>
            <a:r>
              <a:rPr lang="en-US" sz="2200" dirty="0"/>
              <a:t>(characteristic of algorithm)</a:t>
            </a:r>
          </a:p>
          <a:p>
            <a:pPr lvl="1"/>
            <a:r>
              <a:rPr lang="en-US" sz="2200" b="1" dirty="0"/>
              <a:t>In-Place </a:t>
            </a:r>
            <a:r>
              <a:rPr lang="en-US" sz="2200" dirty="0"/>
              <a:t>versus </a:t>
            </a:r>
            <a:r>
              <a:rPr lang="en-US" sz="2200" b="1" dirty="0"/>
              <a:t>Flow </a:t>
            </a:r>
            <a:r>
              <a:rPr lang="en-US" sz="2200" dirty="0"/>
              <a:t>Software implementations</a:t>
            </a:r>
          </a:p>
          <a:p>
            <a:r>
              <a:rPr lang="en-US" sz="2200" dirty="0"/>
              <a:t>Inefficient to use same mechanism independent of characteristics</a:t>
            </a:r>
          </a:p>
          <a:p>
            <a:r>
              <a:rPr lang="en-US" sz="2200" dirty="0"/>
              <a:t>Classic Dataflow is approach of Spark and </a:t>
            </a:r>
            <a:r>
              <a:rPr lang="en-US" sz="2200" dirty="0" err="1"/>
              <a:t>Flink</a:t>
            </a:r>
            <a:r>
              <a:rPr lang="en-US" sz="2200" dirty="0"/>
              <a:t> so need to add parallel in-place computing as done by </a:t>
            </a:r>
            <a:r>
              <a:rPr lang="en-US" sz="2200" b="1" dirty="0"/>
              <a:t>Harp for Hadoop</a:t>
            </a:r>
          </a:p>
          <a:p>
            <a:pPr lvl="1"/>
            <a:r>
              <a:rPr lang="en-US" sz="2200" b="1" dirty="0" err="1"/>
              <a:t>TensorFlow</a:t>
            </a:r>
            <a:r>
              <a:rPr lang="en-US" sz="2200" b="1" dirty="0"/>
              <a:t> </a:t>
            </a:r>
            <a:r>
              <a:rPr lang="en-US" sz="2200" dirty="0"/>
              <a:t>uses In-Place technology</a:t>
            </a:r>
          </a:p>
          <a:p>
            <a:r>
              <a:rPr lang="en-US" sz="2200" dirty="0"/>
              <a:t>Note parallel machine learning (GML not LML) ca</a:t>
            </a:r>
            <a:r>
              <a:rPr lang="en-US" sz="2200" b="1" dirty="0"/>
              <a:t>n benefit from HPC style interconnects </a:t>
            </a:r>
            <a:r>
              <a:rPr lang="en-US" sz="2200" dirty="0"/>
              <a:t>and </a:t>
            </a:r>
            <a:r>
              <a:rPr lang="en-US" sz="2200" b="1" dirty="0"/>
              <a:t>architectures </a:t>
            </a:r>
            <a:r>
              <a:rPr lang="en-US" sz="2200" dirty="0"/>
              <a:t>as seen in GPU-based deep learning </a:t>
            </a:r>
          </a:p>
          <a:p>
            <a:pPr lvl="1"/>
            <a:r>
              <a:rPr lang="en-US" sz="2200" dirty="0"/>
              <a:t>So commodity clouds not necessarily best</a:t>
            </a:r>
          </a:p>
        </p:txBody>
      </p:sp>
      <p:sp>
        <p:nvSpPr>
          <p:cNvPr id="6" name="Title 1"/>
          <p:cNvSpPr>
            <a:spLocks noGrp="1"/>
          </p:cNvSpPr>
          <p:nvPr>
            <p:ph type="title"/>
          </p:nvPr>
        </p:nvSpPr>
        <p:spPr/>
        <p:txBody>
          <a:bodyPr/>
          <a:lstStyle/>
          <a:p>
            <a:pPr algn="ctr"/>
            <a:r>
              <a:rPr lang="en-US" dirty="0"/>
              <a:t>Programming Model Summary</a:t>
            </a:r>
          </a:p>
        </p:txBody>
      </p:sp>
    </p:spTree>
    <p:extLst>
      <p:ext uri="{BB962C8B-B14F-4D97-AF65-F5344CB8AC3E}">
        <p14:creationId xmlns:p14="http://schemas.microsoft.com/office/powerpoint/2010/main" val="17598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83" y="533400"/>
            <a:ext cx="9067800" cy="5173212"/>
          </a:xfrm>
        </p:spPr>
        <p:txBody>
          <a:bodyPr/>
          <a:lstStyle/>
          <a:p>
            <a:r>
              <a:rPr lang="en-US" sz="1900" dirty="0"/>
              <a:t>Can </a:t>
            </a:r>
            <a:r>
              <a:rPr lang="en-US" sz="1900" b="1" dirty="0"/>
              <a:t>classify applications </a:t>
            </a:r>
            <a:r>
              <a:rPr lang="en-US" sz="1900" dirty="0"/>
              <a:t>from a uniform point of view and understand similarities and differences between simulation and data intensive applications</a:t>
            </a:r>
          </a:p>
          <a:p>
            <a:r>
              <a:rPr lang="en-US" sz="1900" dirty="0"/>
              <a:t>Can paral</a:t>
            </a:r>
            <a:r>
              <a:rPr lang="en-US" sz="1900" b="1" dirty="0"/>
              <a:t>lelize with high efficiency </a:t>
            </a:r>
            <a:r>
              <a:rPr lang="en-US" sz="1900" dirty="0"/>
              <a:t>all data analytics remember “Parallel Computing Works” (on all large problems)</a:t>
            </a:r>
          </a:p>
          <a:p>
            <a:r>
              <a:rPr lang="en-US" sz="1900" dirty="0"/>
              <a:t>In spite of many arguments, </a:t>
            </a:r>
            <a:r>
              <a:rPr lang="en-US" sz="1900" b="1" dirty="0"/>
              <a:t>Big data technology </a:t>
            </a:r>
            <a:r>
              <a:rPr lang="en-US" sz="1900" dirty="0"/>
              <a:t>like Spark, Flink, Hadoop, Storm, Heron are </a:t>
            </a:r>
            <a:r>
              <a:rPr lang="en-US" sz="1900" b="1" dirty="0"/>
              <a:t>not designed to support parallel computing </a:t>
            </a:r>
            <a:r>
              <a:rPr lang="en-US" sz="1900" dirty="0"/>
              <a:t>well and tend to get poor performance on those jobs needing tight task synchronization and/or use high performance hardware</a:t>
            </a:r>
          </a:p>
          <a:p>
            <a:pPr lvl="1"/>
            <a:r>
              <a:rPr lang="en-US" sz="1900" dirty="0"/>
              <a:t>They are nearer grid computing!</a:t>
            </a:r>
          </a:p>
          <a:p>
            <a:pPr lvl="1"/>
            <a:r>
              <a:rPr lang="en-US" sz="1900" b="1" dirty="0">
                <a:solidFill>
                  <a:srgbClr val="C00000"/>
                </a:solidFill>
              </a:rPr>
              <a:t>Huge success of unmodified Apache software says not so much classic parallel computing in commercial workloads; confirmed by success of clouds that typically have major overheads on parallel jobs</a:t>
            </a:r>
          </a:p>
          <a:p>
            <a:r>
              <a:rPr lang="en-US" sz="1900" dirty="0"/>
              <a:t>One can </a:t>
            </a:r>
            <a:r>
              <a:rPr lang="en-US" sz="1900" b="1" dirty="0"/>
              <a:t>add HPC and parallel computing to these Apache systems</a:t>
            </a:r>
            <a:r>
              <a:rPr lang="en-US" sz="1900" dirty="0"/>
              <a:t> at some cost in fault tolerance and ease of use</a:t>
            </a:r>
          </a:p>
          <a:p>
            <a:pPr lvl="1"/>
            <a:r>
              <a:rPr lang="en-US" sz="1900" b="1" dirty="0"/>
              <a:t>HPC-ABDS</a:t>
            </a:r>
            <a:r>
              <a:rPr lang="en-US" sz="1900" dirty="0"/>
              <a:t> is HPC Apache Big Data Stack Integration</a:t>
            </a:r>
          </a:p>
          <a:p>
            <a:pPr lvl="1"/>
            <a:r>
              <a:rPr lang="en-US" sz="1900" dirty="0"/>
              <a:t>Similarly can make Java run with performance similar to C.</a:t>
            </a:r>
          </a:p>
          <a:p>
            <a:r>
              <a:rPr lang="en-US" sz="1900" dirty="0"/>
              <a:t>Leads  to </a:t>
            </a:r>
            <a:r>
              <a:rPr lang="en-US" sz="1900" b="1" dirty="0"/>
              <a:t>HPC- Big Data Convergence</a:t>
            </a:r>
          </a:p>
          <a:p>
            <a:endParaRPr lang="en-US" sz="1900" dirty="0"/>
          </a:p>
        </p:txBody>
      </p:sp>
      <p:sp>
        <p:nvSpPr>
          <p:cNvPr id="4" name="Title 3"/>
          <p:cNvSpPr>
            <a:spLocks noGrp="1"/>
          </p:cNvSpPr>
          <p:nvPr>
            <p:ph type="title"/>
          </p:nvPr>
        </p:nvSpPr>
        <p:spPr>
          <a:xfrm>
            <a:off x="685800" y="0"/>
            <a:ext cx="6096000" cy="685800"/>
          </a:xfrm>
        </p:spPr>
        <p:txBody>
          <a:bodyPr/>
          <a:lstStyle/>
          <a:p>
            <a:r>
              <a:rPr lang="en-US" dirty="0"/>
              <a:t>(IU) Contributions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12373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Streaming Applications and Technology</a:t>
            </a:r>
            <a:endParaRPr lang="en-US" sz="36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44569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574"/>
            <a:ext cx="9144000" cy="1143000"/>
          </a:xfrm>
        </p:spPr>
        <p:txBody>
          <a:bodyPr/>
          <a:lstStyle/>
          <a:p>
            <a:pPr algn="ctr"/>
            <a:r>
              <a:rPr lang="en-US" sz="3200" dirty="0"/>
              <a:t>Adding HPC to Storm &amp; Heron for Streaming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6173" y="2362201"/>
            <a:ext cx="1419490" cy="15003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40" y="2417127"/>
            <a:ext cx="2358526" cy="1463177"/>
          </a:xfrm>
          <a:prstGeom prst="rect">
            <a:avLst/>
          </a:prstGeom>
        </p:spPr>
      </p:pic>
      <p:sp>
        <p:nvSpPr>
          <p:cNvPr id="6" name="TextBox 5"/>
          <p:cNvSpPr txBox="1"/>
          <p:nvPr/>
        </p:nvSpPr>
        <p:spPr>
          <a:xfrm>
            <a:off x="2614864" y="3904958"/>
            <a:ext cx="1751969" cy="923330"/>
          </a:xfrm>
          <a:prstGeom prst="rect">
            <a:avLst/>
          </a:prstGeom>
          <a:noFill/>
        </p:spPr>
        <p:txBody>
          <a:bodyPr wrap="square" rtlCol="0">
            <a:spAutoFit/>
          </a:bodyPr>
          <a:lstStyle/>
          <a:p>
            <a:pPr algn="ctr"/>
            <a:r>
              <a:rPr lang="en-US" sz="1800" dirty="0"/>
              <a:t>Robot with a Laser Range Finder</a:t>
            </a:r>
          </a:p>
        </p:txBody>
      </p:sp>
      <p:sp>
        <p:nvSpPr>
          <p:cNvPr id="7" name="TextBox 6"/>
          <p:cNvSpPr txBox="1"/>
          <p:nvPr/>
        </p:nvSpPr>
        <p:spPr>
          <a:xfrm>
            <a:off x="179240" y="4016058"/>
            <a:ext cx="1736373" cy="646331"/>
          </a:xfrm>
          <a:prstGeom prst="rect">
            <a:avLst/>
          </a:prstGeom>
          <a:noFill/>
        </p:spPr>
        <p:txBody>
          <a:bodyPr wrap="none" rtlCol="0">
            <a:spAutoFit/>
          </a:bodyPr>
          <a:lstStyle/>
          <a:p>
            <a:r>
              <a:rPr lang="en-US" sz="1800" dirty="0"/>
              <a:t>Map Built from </a:t>
            </a:r>
            <a:br>
              <a:rPr lang="en-US" sz="1800" dirty="0"/>
            </a:br>
            <a:r>
              <a:rPr lang="en-US" sz="1800" dirty="0"/>
              <a:t>Robot data</a:t>
            </a:r>
          </a:p>
        </p:txBody>
      </p:sp>
      <p:sp>
        <p:nvSpPr>
          <p:cNvPr id="8" name="TextBox 7"/>
          <p:cNvSpPr txBox="1"/>
          <p:nvPr/>
        </p:nvSpPr>
        <p:spPr>
          <a:xfrm>
            <a:off x="1450474" y="1274127"/>
            <a:ext cx="3119572" cy="461665"/>
          </a:xfrm>
          <a:prstGeom prst="rect">
            <a:avLst/>
          </a:prstGeom>
          <a:noFill/>
        </p:spPr>
        <p:txBody>
          <a:bodyPr wrap="none" rtlCol="0">
            <a:spAutoFit/>
          </a:bodyPr>
          <a:lstStyle/>
          <a:p>
            <a:r>
              <a:rPr lang="en-US" dirty="0"/>
              <a:t>Robotics Applications</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378" y="2464793"/>
            <a:ext cx="2047363" cy="1365460"/>
          </a:xfrm>
          <a:prstGeom prst="rect">
            <a:avLst/>
          </a:prstGeom>
        </p:spPr>
      </p:pic>
      <p:sp>
        <p:nvSpPr>
          <p:cNvPr id="10" name="TextBox 9"/>
          <p:cNvSpPr txBox="1"/>
          <p:nvPr/>
        </p:nvSpPr>
        <p:spPr>
          <a:xfrm>
            <a:off x="4297863" y="3904958"/>
            <a:ext cx="2116333" cy="923330"/>
          </a:xfrm>
          <a:prstGeom prst="rect">
            <a:avLst/>
          </a:prstGeom>
          <a:noFill/>
        </p:spPr>
        <p:txBody>
          <a:bodyPr wrap="square" rtlCol="0">
            <a:spAutoFit/>
          </a:bodyPr>
          <a:lstStyle/>
          <a:p>
            <a:pPr algn="ctr"/>
            <a:r>
              <a:rPr lang="en-US" sz="1800" dirty="0"/>
              <a:t>Robots need to avoid collisions when they move</a:t>
            </a:r>
          </a:p>
        </p:txBody>
      </p:sp>
      <p:sp>
        <p:nvSpPr>
          <p:cNvPr id="11" name="Rectangle 10"/>
          <p:cNvSpPr/>
          <p:nvPr/>
        </p:nvSpPr>
        <p:spPr>
          <a:xfrm>
            <a:off x="4523935" y="1809557"/>
            <a:ext cx="1890261" cy="646331"/>
          </a:xfrm>
          <a:prstGeom prst="rect">
            <a:avLst/>
          </a:prstGeom>
        </p:spPr>
        <p:txBody>
          <a:bodyPr wrap="none">
            <a:spAutoFit/>
          </a:bodyPr>
          <a:lstStyle/>
          <a:p>
            <a:r>
              <a:rPr lang="en-US" sz="1800" dirty="0"/>
              <a:t>N-Body Collision</a:t>
            </a:r>
            <a:br>
              <a:rPr lang="en-US" sz="1800" dirty="0"/>
            </a:br>
            <a:r>
              <a:rPr lang="en-US" sz="1800" dirty="0"/>
              <a:t>Avoidance</a:t>
            </a:r>
          </a:p>
        </p:txBody>
      </p:sp>
      <p:sp>
        <p:nvSpPr>
          <p:cNvPr id="12" name="Rectangle 11"/>
          <p:cNvSpPr/>
          <p:nvPr/>
        </p:nvSpPr>
        <p:spPr>
          <a:xfrm>
            <a:off x="245104" y="1783632"/>
            <a:ext cx="4262705" cy="369332"/>
          </a:xfrm>
          <a:prstGeom prst="rect">
            <a:avLst/>
          </a:prstGeom>
        </p:spPr>
        <p:txBody>
          <a:bodyPr wrap="none">
            <a:spAutoFit/>
          </a:bodyPr>
          <a:lstStyle/>
          <a:p>
            <a:r>
              <a:rPr lang="en-US" sz="1800" dirty="0"/>
              <a:t>Simultaneous Localization and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099" y="2438045"/>
            <a:ext cx="2484277" cy="1317450"/>
          </a:xfrm>
          <a:prstGeom prst="rect">
            <a:avLst/>
          </a:prstGeom>
        </p:spPr>
      </p:pic>
      <p:sp>
        <p:nvSpPr>
          <p:cNvPr id="13" name="TextBox 12"/>
          <p:cNvSpPr txBox="1"/>
          <p:nvPr/>
        </p:nvSpPr>
        <p:spPr>
          <a:xfrm>
            <a:off x="6717435" y="1420347"/>
            <a:ext cx="2278942" cy="923330"/>
          </a:xfrm>
          <a:prstGeom prst="rect">
            <a:avLst/>
          </a:prstGeom>
          <a:noFill/>
        </p:spPr>
        <p:txBody>
          <a:bodyPr wrap="square" rtlCol="0">
            <a:spAutoFit/>
          </a:bodyPr>
          <a:lstStyle/>
          <a:p>
            <a:r>
              <a:rPr lang="en-US" sz="1800" dirty="0"/>
              <a:t>Time series data visualization in real time</a:t>
            </a:r>
          </a:p>
        </p:txBody>
      </p:sp>
      <p:sp>
        <p:nvSpPr>
          <p:cNvPr id="16" name="TextBox 15"/>
          <p:cNvSpPr txBox="1"/>
          <p:nvPr/>
        </p:nvSpPr>
        <p:spPr>
          <a:xfrm>
            <a:off x="6549499" y="4016058"/>
            <a:ext cx="2446877" cy="1477328"/>
          </a:xfrm>
          <a:prstGeom prst="rect">
            <a:avLst/>
          </a:prstGeom>
          <a:noFill/>
        </p:spPr>
        <p:txBody>
          <a:bodyPr wrap="square" rtlCol="0">
            <a:spAutoFit/>
          </a:bodyPr>
          <a:lstStyle/>
          <a:p>
            <a:r>
              <a:rPr lang="en-US" sz="1800" dirty="0"/>
              <a:t>Map High dimensional data to 3D visualizer</a:t>
            </a:r>
          </a:p>
          <a:p>
            <a:r>
              <a:rPr lang="en-US" sz="1800" dirty="0"/>
              <a:t>Apply to Stock market data tracking 6000 stocks</a:t>
            </a:r>
          </a:p>
        </p:txBody>
      </p:sp>
    </p:spTree>
    <p:extLst>
      <p:ext uri="{BB962C8B-B14F-4D97-AF65-F5344CB8AC3E}">
        <p14:creationId xmlns:p14="http://schemas.microsoft.com/office/powerpoint/2010/main" val="2138530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Pipeline</a:t>
            </a:r>
          </a:p>
        </p:txBody>
      </p:sp>
      <p:sp>
        <p:nvSpPr>
          <p:cNvPr id="2" name="TextBox 1"/>
          <p:cNvSpPr txBox="1"/>
          <p:nvPr/>
        </p:nvSpPr>
        <p:spPr>
          <a:xfrm>
            <a:off x="402938" y="5258897"/>
            <a:ext cx="3171922" cy="707886"/>
          </a:xfrm>
          <a:prstGeom prst="rect">
            <a:avLst/>
          </a:prstGeom>
          <a:noFill/>
        </p:spPr>
        <p:txBody>
          <a:bodyPr wrap="square" rtlCol="0">
            <a:spAutoFit/>
          </a:bodyPr>
          <a:lstStyle/>
          <a:p>
            <a:pPr algn="ctr"/>
            <a:r>
              <a:rPr lang="en-US" sz="2000" dirty="0"/>
              <a:t>Hosted on HPC and OpenStack cloud</a:t>
            </a:r>
          </a:p>
        </p:txBody>
      </p:sp>
      <p:sp>
        <p:nvSpPr>
          <p:cNvPr id="8" name="TextBox 7"/>
          <p:cNvSpPr txBox="1"/>
          <p:nvPr/>
        </p:nvSpPr>
        <p:spPr>
          <a:xfrm>
            <a:off x="645444" y="4123958"/>
            <a:ext cx="2829090" cy="1015663"/>
          </a:xfrm>
          <a:prstGeom prst="rect">
            <a:avLst/>
          </a:prstGeom>
          <a:noFill/>
        </p:spPr>
        <p:txBody>
          <a:bodyPr wrap="square" rtlCol="0">
            <a:spAutoFit/>
          </a:bodyPr>
          <a:lstStyle/>
          <a:p>
            <a:r>
              <a:rPr lang="en-US" sz="2000" dirty="0"/>
              <a:t>End to end delays without any processing is less than 10ms</a:t>
            </a:r>
          </a:p>
        </p:txBody>
      </p:sp>
      <p:sp>
        <p:nvSpPr>
          <p:cNvPr id="66" name="Rectangle 65"/>
          <p:cNvSpPr/>
          <p:nvPr/>
        </p:nvSpPr>
        <p:spPr>
          <a:xfrm>
            <a:off x="3026653"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1896165" y="1389306"/>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Flowchart: Direct Access Storage 67"/>
          <p:cNvSpPr/>
          <p:nvPr/>
        </p:nvSpPr>
        <p:spPr>
          <a:xfrm>
            <a:off x="3095663"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Flowchart: Direct Access Storage 68"/>
          <p:cNvSpPr/>
          <p:nvPr/>
        </p:nvSpPr>
        <p:spPr>
          <a:xfrm>
            <a:off x="3091349"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0" name="Straight Arrow Connector 69"/>
          <p:cNvCxnSpPr/>
          <p:nvPr/>
        </p:nvCxnSpPr>
        <p:spPr>
          <a:xfrm>
            <a:off x="2261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55499"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5551" y="3167217"/>
            <a:ext cx="1764201" cy="646331"/>
          </a:xfrm>
          <a:prstGeom prst="rect">
            <a:avLst/>
          </a:prstGeom>
          <a:noFill/>
        </p:spPr>
        <p:txBody>
          <a:bodyPr wrap="none" rtlCol="0">
            <a:spAutoFit/>
          </a:bodyPr>
          <a:lstStyle/>
          <a:p>
            <a:pPr algn="ctr"/>
            <a:r>
              <a:rPr lang="en-US" dirty="0"/>
              <a:t>Message Brokers</a:t>
            </a:r>
          </a:p>
          <a:p>
            <a:pPr algn="ctr"/>
            <a:r>
              <a:rPr lang="en-US" dirty="0" err="1"/>
              <a:t>RabbitMQ</a:t>
            </a:r>
            <a:r>
              <a:rPr lang="en-US" dirty="0"/>
              <a:t>, Kafka</a:t>
            </a:r>
          </a:p>
        </p:txBody>
      </p:sp>
      <p:cxnSp>
        <p:nvCxnSpPr>
          <p:cNvPr id="73" name="Straight Arrow Connector 72"/>
          <p:cNvCxnSpPr/>
          <p:nvPr/>
        </p:nvCxnSpPr>
        <p:spPr>
          <a:xfrm>
            <a:off x="1342923"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62777" y="2693590"/>
            <a:ext cx="1000787" cy="369332"/>
          </a:xfrm>
          <a:prstGeom prst="rect">
            <a:avLst/>
          </a:prstGeom>
          <a:noFill/>
        </p:spPr>
        <p:txBody>
          <a:bodyPr wrap="none" rtlCol="0">
            <a:spAutoFit/>
          </a:bodyPr>
          <a:lstStyle/>
          <a:p>
            <a:r>
              <a:rPr lang="en-US" dirty="0"/>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3" y="1623626"/>
            <a:ext cx="1325590" cy="994192"/>
          </a:xfrm>
          <a:prstGeom prst="rect">
            <a:avLst/>
          </a:prstGeom>
        </p:spPr>
      </p:pic>
      <p:sp>
        <p:nvSpPr>
          <p:cNvPr id="76" name="Rectangle 75"/>
          <p:cNvSpPr/>
          <p:nvPr/>
        </p:nvSpPr>
        <p:spPr>
          <a:xfrm>
            <a:off x="4959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7" name="Group 76"/>
          <p:cNvGrpSpPr/>
          <p:nvPr/>
        </p:nvGrpSpPr>
        <p:grpSpPr>
          <a:xfrm>
            <a:off x="5128994"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369332"/>
              </a:xfrm>
              <a:prstGeom prst="rect">
                <a:avLst/>
              </a:prstGeom>
              <a:noFill/>
            </p:spPr>
            <p:txBody>
              <a:bodyPr wrap="square" rtlCol="0">
                <a:spAutoFit/>
              </a:bodyPr>
              <a:lstStyle/>
              <a:p>
                <a:r>
                  <a:rPr lang="en-US" sz="900" dirty="0"/>
                  <a:t>Sending to </a:t>
                </a:r>
              </a:p>
              <a:p>
                <a:r>
                  <a:rPr lang="en-US" sz="900" dirty="0"/>
                  <a:t>pub-sub</a:t>
                </a:r>
              </a:p>
            </p:txBody>
          </p:sp>
          <p:sp>
            <p:nvSpPr>
              <p:cNvPr id="99" name="TextBox 98"/>
              <p:cNvSpPr txBox="1"/>
              <p:nvPr/>
            </p:nvSpPr>
            <p:spPr>
              <a:xfrm>
                <a:off x="6522895" y="2521858"/>
                <a:ext cx="696862" cy="646331"/>
              </a:xfrm>
              <a:prstGeom prst="rect">
                <a:avLst/>
              </a:prstGeom>
              <a:noFill/>
            </p:spPr>
            <p:txBody>
              <a:bodyPr wrap="square" rtlCol="0">
                <a:spAutoFit/>
              </a:bodyPr>
              <a:lstStyle/>
              <a:p>
                <a:r>
                  <a:rPr lang="en-US" sz="900" dirty="0"/>
                  <a:t>Sending to </a:t>
                </a:r>
              </a:p>
              <a:p>
                <a:r>
                  <a:rPr lang="en-US" sz="900" dirty="0"/>
                  <a:t>Persisting </a:t>
                </a:r>
              </a:p>
              <a:p>
                <a:r>
                  <a:rPr lang="en-US" sz="900" dirty="0"/>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r>
                  <a:rPr lang="en-US" sz="1000" dirty="0"/>
                  <a:t>Streaming </a:t>
                </a:r>
              </a:p>
              <a:p>
                <a:r>
                  <a:rPr lang="en-US" sz="1000" dirty="0"/>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r>
                <a:rPr lang="en-US" sz="800" dirty="0"/>
                <a:t>A stream application with some tasks running in parallel</a:t>
              </a:r>
            </a:p>
          </p:txBody>
        </p:sp>
      </p:grpSp>
      <p:sp>
        <p:nvSpPr>
          <p:cNvPr id="109" name="TextBox 108"/>
          <p:cNvSpPr txBox="1"/>
          <p:nvPr/>
        </p:nvSpPr>
        <p:spPr>
          <a:xfrm>
            <a:off x="8122026" y="1473203"/>
            <a:ext cx="736099" cy="553998"/>
          </a:xfrm>
          <a:prstGeom prst="rect">
            <a:avLst/>
          </a:prstGeom>
          <a:solidFill>
            <a:schemeClr val="bg1"/>
          </a:solidFill>
        </p:spPr>
        <p:txBody>
          <a:bodyPr wrap="none" rtlCol="0">
            <a:spAutoFit/>
          </a:bodyPr>
          <a:lstStyle/>
          <a:p>
            <a:r>
              <a:rPr lang="en-US" sz="1000" dirty="0"/>
              <a:t>Multiple </a:t>
            </a:r>
          </a:p>
          <a:p>
            <a:r>
              <a:rPr lang="en-US" sz="1000" dirty="0"/>
              <a:t>streaming </a:t>
            </a:r>
          </a:p>
          <a:p>
            <a:r>
              <a:rPr lang="en-US" sz="1000" dirty="0"/>
              <a:t>workflows</a:t>
            </a:r>
          </a:p>
        </p:txBody>
      </p:sp>
      <p:sp>
        <p:nvSpPr>
          <p:cNvPr id="110" name="TextBox 109"/>
          <p:cNvSpPr txBox="1"/>
          <p:nvPr/>
        </p:nvSpPr>
        <p:spPr>
          <a:xfrm>
            <a:off x="5565768" y="3436165"/>
            <a:ext cx="2190408" cy="369332"/>
          </a:xfrm>
          <a:prstGeom prst="rect">
            <a:avLst/>
          </a:prstGeom>
          <a:noFill/>
        </p:spPr>
        <p:txBody>
          <a:bodyPr wrap="none" rtlCol="0">
            <a:spAutoFit/>
          </a:bodyPr>
          <a:lstStyle/>
          <a:p>
            <a:r>
              <a:rPr lang="en-US" dirty="0"/>
              <a:t>Streaming Workflows</a:t>
            </a:r>
          </a:p>
        </p:txBody>
      </p:sp>
      <p:sp>
        <p:nvSpPr>
          <p:cNvPr id="111" name="TextBox 110"/>
          <p:cNvSpPr txBox="1"/>
          <p:nvPr/>
        </p:nvSpPr>
        <p:spPr>
          <a:xfrm>
            <a:off x="5339785" y="3898503"/>
            <a:ext cx="3659976" cy="461665"/>
          </a:xfrm>
          <a:prstGeom prst="rect">
            <a:avLst/>
          </a:prstGeom>
          <a:noFill/>
        </p:spPr>
        <p:txBody>
          <a:bodyPr wrap="none" rtlCol="0">
            <a:spAutoFit/>
          </a:bodyPr>
          <a:lstStyle/>
          <a:p>
            <a:r>
              <a:rPr lang="en-US" dirty="0"/>
              <a:t>Apache Heron and Storm</a:t>
            </a:r>
          </a:p>
        </p:txBody>
      </p:sp>
      <p:cxnSp>
        <p:nvCxnSpPr>
          <p:cNvPr id="112" name="Straight Arrow Connector 111"/>
          <p:cNvCxnSpPr/>
          <p:nvPr/>
        </p:nvCxnSpPr>
        <p:spPr>
          <a:xfrm flipH="1">
            <a:off x="1342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2261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3946621"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284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2284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969534"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876800" y="4669470"/>
            <a:ext cx="3699669" cy="1323439"/>
          </a:xfrm>
          <a:prstGeom prst="rect">
            <a:avLst/>
          </a:prstGeom>
          <a:noFill/>
        </p:spPr>
        <p:txBody>
          <a:bodyPr wrap="square" rtlCol="0">
            <a:spAutoFit/>
          </a:bodyPr>
          <a:lstStyle/>
          <a:p>
            <a:pPr algn="ctr"/>
            <a:r>
              <a:rPr lang="en-US" sz="2000" dirty="0"/>
              <a:t>Storm does not support “real parallel processing” within bolts – add optimized inter-bolt communication</a:t>
            </a:r>
          </a:p>
        </p:txBody>
      </p:sp>
    </p:spTree>
    <p:extLst>
      <p:ext uri="{BB962C8B-B14F-4D97-AF65-F5344CB8AC3E}">
        <p14:creationId xmlns:p14="http://schemas.microsoft.com/office/powerpoint/2010/main" val="832876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 y="0"/>
            <a:ext cx="9126166" cy="1146136"/>
          </a:xfrm>
          <a:solidFill>
            <a:schemeClr val="bg1"/>
          </a:solidFill>
        </p:spPr>
        <p:txBody>
          <a:bodyPr/>
          <a:lstStyle/>
          <a:p>
            <a:r>
              <a:rPr lang="en-US" dirty="0"/>
              <a:t>Improvement of Storm (Heron) using HPC communication algorithms</a:t>
            </a: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r>
                <a:rPr lang="en-US" b="1" i="0" dirty="0"/>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r>
                <a:rPr lang="en-US" b="1" i="0" dirty="0"/>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r>
                <a:rPr lang="en-US" b="1" i="0" dirty="0"/>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r>
                <a:rPr lang="en-US" b="1" i="0" dirty="0"/>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r>
              <a:rPr lang="en-US" sz="1600" dirty="0"/>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3099336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3391" y="128421"/>
            <a:ext cx="4552657" cy="461665"/>
          </a:xfrm>
          <a:prstGeom prst="rect">
            <a:avLst/>
          </a:prstGeom>
          <a:noFill/>
        </p:spPr>
        <p:txBody>
          <a:bodyPr wrap="none" rtlCol="0">
            <a:spAutoFit/>
          </a:bodyPr>
          <a:lstStyle/>
          <a:p>
            <a:r>
              <a:rPr lang="en-US" b="1" dirty="0"/>
              <a:t>Heron Streaming Architecture</a:t>
            </a:r>
          </a:p>
        </p:txBody>
      </p:sp>
      <p:grpSp>
        <p:nvGrpSpPr>
          <p:cNvPr id="7" name="Group 6"/>
          <p:cNvGrpSpPr/>
          <p:nvPr/>
        </p:nvGrpSpPr>
        <p:grpSpPr>
          <a:xfrm>
            <a:off x="1006511" y="763116"/>
            <a:ext cx="5947812" cy="2209800"/>
            <a:chOff x="228600" y="685800"/>
            <a:chExt cx="5947812" cy="22098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5589898" cy="2209800"/>
            </a:xfrm>
            <a:prstGeom prst="rect">
              <a:avLst/>
            </a:prstGeom>
          </p:spPr>
        </p:pic>
        <p:sp>
          <p:nvSpPr>
            <p:cNvPr id="5" name="TextBox 4"/>
            <p:cNvSpPr txBox="1"/>
            <p:nvPr/>
          </p:nvSpPr>
          <p:spPr>
            <a:xfrm>
              <a:off x="4953000" y="692989"/>
              <a:ext cx="1223412" cy="369332"/>
            </a:xfrm>
            <a:prstGeom prst="rect">
              <a:avLst/>
            </a:prstGeom>
            <a:noFill/>
          </p:spPr>
          <p:txBody>
            <a:bodyPr wrap="none" rtlCol="0">
              <a:spAutoFit/>
            </a:bodyPr>
            <a:lstStyle/>
            <a:p>
              <a:r>
                <a:rPr lang="en-US" sz="1800" i="0" dirty="0"/>
                <a:t>Inter node</a:t>
              </a:r>
            </a:p>
          </p:txBody>
        </p:sp>
        <p:sp>
          <p:nvSpPr>
            <p:cNvPr id="6" name="TextBox 5"/>
            <p:cNvSpPr txBox="1"/>
            <p:nvPr/>
          </p:nvSpPr>
          <p:spPr>
            <a:xfrm>
              <a:off x="228600" y="1295400"/>
              <a:ext cx="1159292" cy="369332"/>
            </a:xfrm>
            <a:prstGeom prst="rect">
              <a:avLst/>
            </a:prstGeom>
            <a:noFill/>
          </p:spPr>
          <p:txBody>
            <a:bodyPr wrap="none" rtlCol="0">
              <a:spAutoFit/>
            </a:bodyPr>
            <a:lstStyle/>
            <a:p>
              <a:r>
                <a:rPr lang="en-US" sz="1800" i="0" dirty="0"/>
                <a:t>Intranode</a:t>
              </a:r>
            </a:p>
          </p:txBody>
        </p:sp>
      </p:grpSp>
      <p:grpSp>
        <p:nvGrpSpPr>
          <p:cNvPr id="10" name="Group 9"/>
          <p:cNvGrpSpPr/>
          <p:nvPr/>
        </p:nvGrpSpPr>
        <p:grpSpPr>
          <a:xfrm>
            <a:off x="1828800" y="3124200"/>
            <a:ext cx="5297883" cy="2546870"/>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4432239" cy="461665"/>
            </a:xfrm>
            <a:prstGeom prst="rect">
              <a:avLst/>
            </a:prstGeom>
            <a:noFill/>
          </p:spPr>
          <p:txBody>
            <a:bodyPr wrap="none" rtlCol="0">
              <a:spAutoFit/>
            </a:bodyPr>
            <a:lstStyle/>
            <a:p>
              <a:r>
                <a:rPr lang="en-US" b="1" dirty="0"/>
                <a:t>Typical Processing Topology</a:t>
              </a:r>
            </a:p>
          </p:txBody>
        </p:sp>
        <p:sp>
          <p:nvSpPr>
            <p:cNvPr id="9" name="TextBox 8"/>
            <p:cNvSpPr txBox="1"/>
            <p:nvPr/>
          </p:nvSpPr>
          <p:spPr>
            <a:xfrm>
              <a:off x="1190925" y="5042360"/>
              <a:ext cx="2763898" cy="400110"/>
            </a:xfrm>
            <a:prstGeom prst="rect">
              <a:avLst/>
            </a:prstGeom>
            <a:noFill/>
          </p:spPr>
          <p:txBody>
            <a:bodyPr wrap="none" rtlCol="0">
              <a:spAutoFit/>
            </a:bodyPr>
            <a:lstStyle/>
            <a:p>
              <a:r>
                <a:rPr lang="en-US" sz="2000" i="0" dirty="0"/>
                <a:t>Parallelism 2; 4 stages</a:t>
              </a:r>
            </a:p>
          </p:txBody>
        </p:sp>
      </p:grpSp>
      <p:sp>
        <p:nvSpPr>
          <p:cNvPr id="11" name="TextBox 10"/>
          <p:cNvSpPr txBox="1"/>
          <p:nvPr/>
        </p:nvSpPr>
        <p:spPr>
          <a:xfrm>
            <a:off x="7375585" y="415003"/>
            <a:ext cx="1752600" cy="1200329"/>
          </a:xfrm>
          <a:prstGeom prst="rect">
            <a:avLst/>
          </a:prstGeom>
          <a:noFill/>
        </p:spPr>
        <p:txBody>
          <a:bodyPr wrap="square" rtlCol="0">
            <a:spAutoFit/>
          </a:bodyPr>
          <a:lstStyle/>
          <a:p>
            <a:r>
              <a:rPr lang="en-US" b="1" i="0" dirty="0"/>
              <a:t>Add HPC</a:t>
            </a:r>
          </a:p>
          <a:p>
            <a:r>
              <a:rPr lang="en-US" i="0" dirty="0" err="1"/>
              <a:t>Infiniband</a:t>
            </a:r>
            <a:endParaRPr lang="en-US" i="0" dirty="0"/>
          </a:p>
          <a:p>
            <a:r>
              <a:rPr lang="en-US" i="0" dirty="0" err="1"/>
              <a:t>Omnipath</a:t>
            </a:r>
            <a:endParaRPr lang="en-US" i="0" dirty="0"/>
          </a:p>
        </p:txBody>
      </p:sp>
      <p:sp>
        <p:nvSpPr>
          <p:cNvPr id="12" name="Arrow: Left 11"/>
          <p:cNvSpPr/>
          <p:nvPr/>
        </p:nvSpPr>
        <p:spPr bwMode="auto">
          <a:xfrm>
            <a:off x="7017643" y="864956"/>
            <a:ext cx="294621" cy="249752"/>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344291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46" y="998590"/>
            <a:ext cx="3725587" cy="22793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85" y="3616085"/>
            <a:ext cx="3725587" cy="2238450"/>
          </a:xfrm>
          <a:prstGeom prst="rect">
            <a:avLst/>
          </a:prstGeom>
        </p:spPr>
      </p:pic>
      <p:sp>
        <p:nvSpPr>
          <p:cNvPr id="7" name="TextBox 6"/>
          <p:cNvSpPr txBox="1"/>
          <p:nvPr/>
        </p:nvSpPr>
        <p:spPr>
          <a:xfrm>
            <a:off x="1203046" y="5854535"/>
            <a:ext cx="2597186" cy="276999"/>
          </a:xfrm>
          <a:prstGeom prst="rect">
            <a:avLst/>
          </a:prstGeom>
          <a:noFill/>
        </p:spPr>
        <p:txBody>
          <a:bodyPr wrap="none" rtlCol="0">
            <a:spAutoFit/>
          </a:bodyPr>
          <a:lstStyle/>
          <a:p>
            <a:r>
              <a:rPr lang="en-US" sz="1200" dirty="0"/>
              <a:t>Parallelism of 2 and using  8 Nodes</a:t>
            </a:r>
          </a:p>
        </p:txBody>
      </p:sp>
      <p:sp>
        <p:nvSpPr>
          <p:cNvPr id="8" name="TextBox 7"/>
          <p:cNvSpPr txBox="1"/>
          <p:nvPr/>
        </p:nvSpPr>
        <p:spPr>
          <a:xfrm>
            <a:off x="304800" y="173191"/>
            <a:ext cx="3138800" cy="738664"/>
          </a:xfrm>
          <a:prstGeom prst="rect">
            <a:avLst/>
          </a:prstGeom>
          <a:noFill/>
        </p:spPr>
        <p:txBody>
          <a:bodyPr wrap="square" rtlCol="0">
            <a:spAutoFit/>
          </a:bodyPr>
          <a:lstStyle/>
          <a:p>
            <a:r>
              <a:rPr lang="en-US" sz="1400" dirty="0"/>
              <a:t>Intel </a:t>
            </a:r>
            <a:r>
              <a:rPr lang="en-US" sz="1400" dirty="0" err="1"/>
              <a:t>Haswell</a:t>
            </a:r>
            <a:r>
              <a:rPr lang="en-US" sz="1400" dirty="0"/>
              <a:t> Cluster with 2.4GHz Processors and 56Gbps </a:t>
            </a:r>
            <a:r>
              <a:rPr lang="en-US" sz="1400" dirty="0" err="1"/>
              <a:t>Infiniband</a:t>
            </a:r>
            <a:r>
              <a:rPr lang="en-US" sz="1400" dirty="0"/>
              <a:t> and 1Gbps Ethernet</a:t>
            </a:r>
          </a:p>
        </p:txBody>
      </p:sp>
      <p:sp>
        <p:nvSpPr>
          <p:cNvPr id="11" name="TextBox 10"/>
          <p:cNvSpPr txBox="1"/>
          <p:nvPr/>
        </p:nvSpPr>
        <p:spPr>
          <a:xfrm>
            <a:off x="5257800" y="5869320"/>
            <a:ext cx="2553904" cy="276999"/>
          </a:xfrm>
          <a:prstGeom prst="rect">
            <a:avLst/>
          </a:prstGeom>
          <a:noFill/>
        </p:spPr>
        <p:txBody>
          <a:bodyPr wrap="none" rtlCol="0">
            <a:spAutoFit/>
          </a:bodyPr>
          <a:lstStyle/>
          <a:p>
            <a:r>
              <a:rPr lang="en-US" sz="1200" dirty="0"/>
              <a:t>Parallelism of 2 and using 4 Nodes</a:t>
            </a:r>
          </a:p>
        </p:txBody>
      </p:sp>
      <p:sp>
        <p:nvSpPr>
          <p:cNvPr id="13" name="TextBox 12"/>
          <p:cNvSpPr txBox="1"/>
          <p:nvPr/>
        </p:nvSpPr>
        <p:spPr>
          <a:xfrm>
            <a:off x="3644012" y="3243522"/>
            <a:ext cx="2666114" cy="461665"/>
          </a:xfrm>
          <a:prstGeom prst="rect">
            <a:avLst/>
          </a:prstGeom>
          <a:noFill/>
        </p:spPr>
        <p:txBody>
          <a:bodyPr wrap="none" rtlCol="0">
            <a:spAutoFit/>
          </a:bodyPr>
          <a:lstStyle/>
          <a:p>
            <a:r>
              <a:rPr lang="en-US" b="1" dirty="0"/>
              <a:t>Small messages </a:t>
            </a:r>
          </a:p>
        </p:txBody>
      </p:sp>
      <p:sp>
        <p:nvSpPr>
          <p:cNvPr id="14" name="TextBox 13"/>
          <p:cNvSpPr txBox="1"/>
          <p:nvPr/>
        </p:nvSpPr>
        <p:spPr>
          <a:xfrm>
            <a:off x="3307210" y="311691"/>
            <a:ext cx="2683748" cy="461665"/>
          </a:xfrm>
          <a:prstGeom prst="rect">
            <a:avLst/>
          </a:prstGeom>
          <a:noFill/>
        </p:spPr>
        <p:txBody>
          <a:bodyPr wrap="none" rtlCol="0">
            <a:spAutoFit/>
          </a:bodyPr>
          <a:lstStyle/>
          <a:p>
            <a:r>
              <a:rPr lang="en-US" b="1" dirty="0"/>
              <a:t>Large messages </a:t>
            </a:r>
          </a:p>
        </p:txBody>
      </p:sp>
      <p:sp>
        <p:nvSpPr>
          <p:cNvPr id="15" name="TextBox 14"/>
          <p:cNvSpPr txBox="1"/>
          <p:nvPr/>
        </p:nvSpPr>
        <p:spPr>
          <a:xfrm>
            <a:off x="5903682" y="118459"/>
            <a:ext cx="3233129" cy="738664"/>
          </a:xfrm>
          <a:prstGeom prst="rect">
            <a:avLst/>
          </a:prstGeom>
          <a:noFill/>
        </p:spPr>
        <p:txBody>
          <a:bodyPr wrap="square" rtlCol="0">
            <a:spAutoFit/>
          </a:bodyPr>
          <a:lstStyle/>
          <a:p>
            <a:r>
              <a:rPr lang="en-US" sz="1400" dirty="0"/>
              <a:t>Intel KNL Cluster with 1.4GHz Processors and 100Gbps Omni-Path and 1Gbps Ethernet</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608278"/>
            <a:ext cx="3738582" cy="224625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940889"/>
            <a:ext cx="3794050" cy="2321255"/>
          </a:xfrm>
          <a:prstGeom prst="rect">
            <a:avLst/>
          </a:prstGeom>
        </p:spPr>
      </p:pic>
      <p:sp>
        <p:nvSpPr>
          <p:cNvPr id="4" name="TextBox 3"/>
          <p:cNvSpPr txBox="1"/>
          <p:nvPr/>
        </p:nvSpPr>
        <p:spPr>
          <a:xfrm>
            <a:off x="0" y="6175353"/>
            <a:ext cx="8029796" cy="523220"/>
          </a:xfrm>
          <a:prstGeom prst="rect">
            <a:avLst/>
          </a:prstGeom>
          <a:solidFill>
            <a:schemeClr val="bg1"/>
          </a:solidFill>
        </p:spPr>
        <p:txBody>
          <a:bodyPr wrap="square" rtlCol="0">
            <a:spAutoFit/>
          </a:bodyPr>
          <a:lstStyle/>
          <a:p>
            <a:r>
              <a:rPr lang="en-US" sz="2800" dirty="0"/>
              <a:t>This is HPC Hardware and not parallel computing</a:t>
            </a:r>
          </a:p>
        </p:txBody>
      </p:sp>
    </p:spTree>
    <p:extLst>
      <p:ext uri="{BB962C8B-B14F-4D97-AF65-F5344CB8AC3E}">
        <p14:creationId xmlns:p14="http://schemas.microsoft.com/office/powerpoint/2010/main" val="2352659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3313" y="572161"/>
            <a:ext cx="9144000" cy="1506273"/>
          </a:xfrm>
        </p:spPr>
        <p:txBody>
          <a:bodyPr/>
          <a:lstStyle/>
          <a:p>
            <a:r>
              <a:rPr lang="en-US" b="1" dirty="0"/>
              <a:t>Judy </a:t>
            </a:r>
            <a:r>
              <a:rPr lang="en-US" b="1" dirty="0" err="1"/>
              <a:t>Qiu</a:t>
            </a:r>
            <a:r>
              <a:rPr lang="en-US" b="1" dirty="0"/>
              <a:t>: Iterative HPC communication; scientific data abstractions</a:t>
            </a:r>
          </a:p>
          <a:p>
            <a:r>
              <a:rPr lang="en-US" dirty="0"/>
              <a:t>Careful support of distributed </a:t>
            </a:r>
            <a:r>
              <a:rPr lang="en-US" b="1" dirty="0"/>
              <a:t>data</a:t>
            </a:r>
            <a:r>
              <a:rPr lang="en-US" dirty="0"/>
              <a:t> AND </a:t>
            </a:r>
            <a:r>
              <a:rPr lang="en-US" b="1" dirty="0"/>
              <a:t>distributed model</a:t>
            </a:r>
          </a:p>
          <a:p>
            <a:r>
              <a:rPr lang="en-US" dirty="0"/>
              <a:t>Avoids parameter server approach but distributes model over worker nodes and supports collective communication to bring global model to each node</a:t>
            </a:r>
          </a:p>
          <a:p>
            <a:r>
              <a:rPr lang="en-US" dirty="0"/>
              <a:t>Integrated with Intel </a:t>
            </a:r>
            <a:r>
              <a:rPr lang="en-US" dirty="0" err="1"/>
              <a:t>DaaL</a:t>
            </a:r>
            <a:r>
              <a:rPr lang="en-US" dirty="0"/>
              <a:t> high performance node library</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Applied first to Latent Dirichlet Allocation LDA with large model and data</a:t>
            </a:r>
          </a:p>
          <a:p>
            <a:r>
              <a:rPr lang="en-US" dirty="0"/>
              <a:t>Have also added </a:t>
            </a:r>
            <a:r>
              <a:rPr lang="en-US" b="1" dirty="0"/>
              <a:t>HPC</a:t>
            </a:r>
            <a:r>
              <a:rPr lang="en-US" dirty="0"/>
              <a:t> to Apache </a:t>
            </a:r>
            <a:r>
              <a:rPr lang="en-US" b="1" dirty="0"/>
              <a:t>Storm</a:t>
            </a:r>
            <a:r>
              <a:rPr lang="en-US" dirty="0"/>
              <a:t> and </a:t>
            </a:r>
            <a:r>
              <a:rPr lang="en-US" b="1" dirty="0"/>
              <a:t>Heron</a:t>
            </a:r>
          </a:p>
        </p:txBody>
      </p:sp>
      <p:grpSp>
        <p:nvGrpSpPr>
          <p:cNvPr id="9" name="Group 8"/>
          <p:cNvGrpSpPr/>
          <p:nvPr/>
        </p:nvGrpSpPr>
        <p:grpSpPr>
          <a:xfrm>
            <a:off x="30971" y="2362200"/>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MapCollective</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MapReduce</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2347717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26166" cy="717082"/>
          </a:xfrm>
        </p:spPr>
        <p:txBody>
          <a:bodyPr/>
          <a:lstStyle/>
          <a:p>
            <a:pPr algn="ctr"/>
            <a:r>
              <a:rPr lang="en-US" dirty="0" err="1"/>
              <a:t>MapCollective</a:t>
            </a:r>
            <a:r>
              <a:rPr lang="en-US" dirty="0"/>
              <a:t> Model</a:t>
            </a:r>
            <a:br>
              <a:rPr lang="en-US" dirty="0"/>
            </a:br>
            <a:r>
              <a:rPr lang="en-US" dirty="0"/>
              <a:t>Collective Communication Operations</a:t>
            </a:r>
          </a:p>
        </p:txBody>
      </p:sp>
      <p:graphicFrame>
        <p:nvGraphicFramePr>
          <p:cNvPr id="7" name="Content Placeholder 4"/>
          <p:cNvGraphicFramePr>
            <a:graphicFrameLocks/>
          </p:cNvGraphicFramePr>
          <p:nvPr>
            <p:extLst/>
          </p:nvPr>
        </p:nvGraphicFramePr>
        <p:xfrm>
          <a:off x="-36443" y="1143000"/>
          <a:ext cx="9162609" cy="4851400"/>
        </p:xfrm>
        <a:graphic>
          <a:graphicData uri="http://schemas.openxmlformats.org/drawingml/2006/table">
            <a:tbl>
              <a:tblPr firstRow="1" bandRow="1"/>
              <a:tblGrid>
                <a:gridCol w="3784555">
                  <a:extLst>
                    <a:ext uri="{9D8B030D-6E8A-4147-A177-3AD203B41FA5}">
                      <a16:colId xmlns:a16="http://schemas.microsoft.com/office/drawing/2014/main" val="20000"/>
                    </a:ext>
                  </a:extLst>
                </a:gridCol>
                <a:gridCol w="5378054">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t>Collective Communication Operations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broadcast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The master worker broadcasts the partitions to the tables on other workers.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reduce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The partitions from all the workers are reduced to the table on the master worker.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err="1"/>
                        <a:t>allreduce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The partitions from all the workers are reduced in tables</a:t>
                      </a:r>
                      <a:r>
                        <a:rPr lang="en-US" sz="1800" baseline="0" dirty="0"/>
                        <a:t> of </a:t>
                      </a:r>
                      <a:r>
                        <a:rPr lang="en-US" sz="1800" dirty="0"/>
                        <a:t>all the workers.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err="1"/>
                        <a:t>allgather</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Partitions from all the workers are gathered in the tables of all the workers.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regroup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Regroup partitions on all the workers based on the partition ID.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push &amp; pull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Partitions are pushed from local tables to the global table or pulled from the global table to local tables.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rotate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Build a virtual ring topology, and rotate partitions from a worker to a neighbor worker.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9325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Clueweb</a:t>
              </a:r>
              <a:endPar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enwiki</a:t>
              </a:r>
              <a:endPar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Clueweb</a:t>
              </a:r>
              <a:endPar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endParaRPr>
            </a:p>
          </p:txBody>
        </p:sp>
      </p:grpSp>
      <p:sp>
        <p:nvSpPr>
          <p:cNvPr id="18" name="TextBox 17"/>
          <p:cNvSpPr txBox="1"/>
          <p:nvPr/>
        </p:nvSpPr>
        <p:spPr>
          <a:xfrm>
            <a:off x="-23904" y="-15130"/>
            <a:ext cx="8109912"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34" charset="-128"/>
                <a:cs typeface="+mn-cs"/>
              </a:rPr>
              <a:t>Latent Dirichlet Allocation on 100 Haswell nodes: </a:t>
            </a:r>
            <a:r>
              <a:rPr kumimoji="0" lang="en-US" sz="18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red is Harp (</a:t>
            </a:r>
            <a:r>
              <a:rPr kumimoji="0" lang="en-US" sz="1800" b="1" i="0" u="none" strike="noStrike" kern="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34" charset="-128"/>
                <a:cs typeface="+mn-cs"/>
              </a:rPr>
              <a:t>lgs</a:t>
            </a:r>
            <a:r>
              <a:rPr kumimoji="0" lang="en-US" sz="18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 and </a:t>
            </a:r>
            <a:r>
              <a:rPr kumimoji="0" lang="en-US" sz="1800" b="1" i="0" u="none" strike="noStrike" kern="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34" charset="-128"/>
                <a:cs typeface="+mn-cs"/>
              </a:rPr>
              <a:t>rtt</a:t>
            </a:r>
            <a:r>
              <a:rPr kumimoji="0" lang="en-US" sz="18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a:t>
            </a:r>
          </a:p>
        </p:txBody>
      </p:sp>
    </p:spTree>
    <p:extLst>
      <p:ext uri="{BB962C8B-B14F-4D97-AF65-F5344CB8AC3E}">
        <p14:creationId xmlns:p14="http://schemas.microsoft.com/office/powerpoint/2010/main" val="68217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26166" cy="717082"/>
          </a:xfrm>
        </p:spPr>
        <p:txBody>
          <a:bodyPr/>
          <a:lstStyle/>
          <a:p>
            <a:r>
              <a:rPr lang="en-US" dirty="0"/>
              <a:t>Collapsed Gibbs Sampling for Latent </a:t>
            </a:r>
            <a:r>
              <a:rPr lang="en-US" dirty="0" err="1"/>
              <a:t>Dirichlet</a:t>
            </a:r>
            <a:r>
              <a:rPr lang="en-US" dirty="0"/>
              <a:t> Allocation</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76400"/>
            <a:ext cx="5486400" cy="4114800"/>
          </a:xfrm>
          <a:prstGeom prst="rect">
            <a:avLst/>
          </a:prstGeom>
        </p:spPr>
      </p:pic>
      <p:sp>
        <p:nvSpPr>
          <p:cNvPr id="9" name="TextBox 8"/>
          <p:cNvSpPr txBox="1"/>
          <p:nvPr/>
        </p:nvSpPr>
        <p:spPr>
          <a:xfrm>
            <a:off x="2514600" y="1355893"/>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45% faster</a:t>
            </a:r>
          </a:p>
        </p:txBody>
      </p:sp>
      <p:sp>
        <p:nvSpPr>
          <p:cNvPr id="10" name="TextBox 9"/>
          <p:cNvSpPr txBox="1"/>
          <p:nvPr/>
        </p:nvSpPr>
        <p:spPr>
          <a:xfrm>
            <a:off x="5257800" y="1348749"/>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18% faster</a:t>
            </a:r>
          </a:p>
        </p:txBody>
      </p:sp>
    </p:spTree>
    <p:extLst>
      <p:ext uri="{BB962C8B-B14F-4D97-AF65-F5344CB8AC3E}">
        <p14:creationId xmlns:p14="http://schemas.microsoft.com/office/powerpoint/2010/main" val="173235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414" y="838200"/>
            <a:ext cx="8528624" cy="2852737"/>
          </a:xfrm>
        </p:spPr>
        <p:txBody>
          <a:bodyPr/>
          <a:lstStyle/>
          <a:p>
            <a:r>
              <a:rPr lang="en-US" sz="4800" dirty="0"/>
              <a:t>Some Cosmic Issues in HPC – Big Data areas and their linkage</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034581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26166" cy="717082"/>
          </a:xfrm>
        </p:spPr>
        <p:txBody>
          <a:bodyPr/>
          <a:lstStyle/>
          <a:p>
            <a:r>
              <a:rPr lang="en-US" dirty="0"/>
              <a:t>Stochastic Gradient Descent for Matrix Factorization</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752600"/>
            <a:ext cx="5486400" cy="4114800"/>
          </a:xfrm>
          <a:prstGeom prst="rect">
            <a:avLst/>
          </a:prstGeom>
        </p:spPr>
      </p:pic>
      <p:sp>
        <p:nvSpPr>
          <p:cNvPr id="9" name="TextBox 8"/>
          <p:cNvSpPr txBox="1"/>
          <p:nvPr/>
        </p:nvSpPr>
        <p:spPr>
          <a:xfrm>
            <a:off x="2667000" y="1432093"/>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58% faster</a:t>
            </a:r>
          </a:p>
        </p:txBody>
      </p:sp>
      <p:sp>
        <p:nvSpPr>
          <p:cNvPr id="10" name="TextBox 9"/>
          <p:cNvSpPr txBox="1"/>
          <p:nvPr/>
        </p:nvSpPr>
        <p:spPr>
          <a:xfrm>
            <a:off x="5410200" y="1424949"/>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93% faster</a:t>
            </a:r>
          </a:p>
        </p:txBody>
      </p:sp>
    </p:spTree>
    <p:extLst>
      <p:ext uri="{BB962C8B-B14F-4D97-AF65-F5344CB8AC3E}">
        <p14:creationId xmlns:p14="http://schemas.microsoft.com/office/powerpoint/2010/main" val="1659177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143000"/>
            <a:ext cx="5747401" cy="4841667"/>
          </a:xfrm>
          <a:prstGeom prst="rect">
            <a:avLst/>
          </a:prstGeom>
        </p:spPr>
      </p:pic>
      <p:sp>
        <p:nvSpPr>
          <p:cNvPr id="3" name="Title 2"/>
          <p:cNvSpPr>
            <a:spLocks noGrp="1"/>
          </p:cNvSpPr>
          <p:nvPr>
            <p:ph type="title"/>
          </p:nvPr>
        </p:nvSpPr>
        <p:spPr>
          <a:xfrm>
            <a:off x="0" y="213036"/>
            <a:ext cx="9126166" cy="762000"/>
          </a:xfrm>
        </p:spPr>
        <p:txBody>
          <a:bodyPr/>
          <a:lstStyle/>
          <a:p>
            <a:r>
              <a:rPr lang="en-US" dirty="0"/>
              <a:t>Hadoop + Harp + Intel DAAL High Performance node kernels</a:t>
            </a:r>
          </a:p>
        </p:txBody>
      </p:sp>
      <p:sp>
        <p:nvSpPr>
          <p:cNvPr id="4" name="TextBox 3"/>
          <p:cNvSpPr txBox="1"/>
          <p:nvPr/>
        </p:nvSpPr>
        <p:spPr>
          <a:xfrm>
            <a:off x="5899801" y="975036"/>
            <a:ext cx="3226365" cy="4524315"/>
          </a:xfrm>
          <a:prstGeom prst="rect">
            <a:avLst/>
          </a:prstGeom>
          <a:noFill/>
        </p:spPr>
        <p:txBody>
          <a:bodyPr wrap="square" rtlCol="0">
            <a:spAutoFit/>
          </a:bodyPr>
          <a:lstStyle/>
          <a:p>
            <a:pPr marL="342900" indent="-342900">
              <a:buFont typeface="Arial" panose="020B0604020202020204" pitchFamily="34" charset="0"/>
              <a:buChar char="•"/>
            </a:pPr>
            <a:r>
              <a:rPr lang="en-US" dirty="0"/>
              <a:t>Harp offers HPC internode performance</a:t>
            </a:r>
          </a:p>
          <a:p>
            <a:pPr marL="342900" indent="-342900">
              <a:buFont typeface="Arial" panose="020B0604020202020204" pitchFamily="34" charset="0"/>
              <a:buChar char="•"/>
            </a:pPr>
            <a:r>
              <a:rPr lang="en-US" dirty="0"/>
              <a:t>Integration with Hadoop</a:t>
            </a:r>
          </a:p>
          <a:p>
            <a:pPr marL="342900" indent="-342900">
              <a:buFont typeface="Arial" panose="020B0604020202020204" pitchFamily="34" charset="0"/>
              <a:buChar char="•"/>
            </a:pPr>
            <a:r>
              <a:rPr lang="en-US" dirty="0"/>
              <a:t>Science Big Data interfaces</a:t>
            </a:r>
          </a:p>
          <a:p>
            <a:pPr marL="342900" indent="-342900">
              <a:buFont typeface="Arial" panose="020B0604020202020204" pitchFamily="34" charset="0"/>
              <a:buChar char="•"/>
            </a:pPr>
            <a:r>
              <a:rPr lang="en-US" dirty="0"/>
              <a:t>Integration with Intel HPC node libraries </a:t>
            </a:r>
          </a:p>
          <a:p>
            <a:pPr marL="342900" indent="-342900">
              <a:buFont typeface="Arial" panose="020B0604020202020204" pitchFamily="34" charset="0"/>
              <a:buChar char="•"/>
            </a:pPr>
            <a:r>
              <a:rPr lang="en-US" dirty="0"/>
              <a:t>Asynchronous update models</a:t>
            </a:r>
          </a:p>
        </p:txBody>
      </p:sp>
    </p:spTree>
    <p:extLst>
      <p:ext uri="{BB962C8B-B14F-4D97-AF65-F5344CB8AC3E}">
        <p14:creationId xmlns:p14="http://schemas.microsoft.com/office/powerpoint/2010/main" val="475634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18" y="0"/>
            <a:ext cx="9126166" cy="838200"/>
          </a:xfrm>
        </p:spPr>
        <p:txBody>
          <a:bodyPr/>
          <a:lstStyle/>
          <a:p>
            <a:r>
              <a:rPr lang="en-US" sz="2400" dirty="0">
                <a:solidFill>
                  <a:srgbClr val="7D110C"/>
                </a:solidFill>
              </a:rPr>
              <a:t>Knights Landing KNL Data Analytics: Harp, Spark, NOMAD</a:t>
            </a:r>
            <a:br>
              <a:rPr lang="en-US" sz="2400" dirty="0">
                <a:solidFill>
                  <a:srgbClr val="7D110C"/>
                </a:solidFill>
              </a:rPr>
            </a:br>
            <a:r>
              <a:rPr lang="en-US" sz="2400" dirty="0">
                <a:solidFill>
                  <a:srgbClr val="7D110C"/>
                </a:solidFill>
              </a:rPr>
              <a:t>Single Node and Cluster performance: 1.4GHz 68 core nodes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5858"/>
            <a:ext cx="3184561" cy="22473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601" y="3539293"/>
            <a:ext cx="2893830" cy="21084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431" y="3505200"/>
            <a:ext cx="2959857" cy="20888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9" y="1040490"/>
            <a:ext cx="3079457" cy="215085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2283" y="1071230"/>
            <a:ext cx="2947471" cy="21508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9754" y="1038334"/>
            <a:ext cx="2946130" cy="2095541"/>
          </a:xfrm>
          <a:prstGeom prst="rect">
            <a:avLst/>
          </a:prstGeom>
        </p:spPr>
      </p:pic>
      <p:sp>
        <p:nvSpPr>
          <p:cNvPr id="14" name="Rectangle 13"/>
          <p:cNvSpPr/>
          <p:nvPr/>
        </p:nvSpPr>
        <p:spPr>
          <a:xfrm>
            <a:off x="1676400" y="5697768"/>
            <a:ext cx="5583580" cy="369332"/>
          </a:xfrm>
          <a:prstGeom prst="rect">
            <a:avLst/>
          </a:prstGeom>
        </p:spPr>
        <p:txBody>
          <a:bodyPr wrap="none">
            <a:spAutoFit/>
          </a:bodyPr>
          <a:lstStyle/>
          <a:p>
            <a:r>
              <a:rPr lang="en-US" sz="1800" dirty="0"/>
              <a:t>Strong Scaling Single Node Core Parallelism Scaling</a:t>
            </a:r>
          </a:p>
        </p:txBody>
      </p:sp>
      <p:sp>
        <p:nvSpPr>
          <p:cNvPr id="15" name="Rectangle 14"/>
          <p:cNvSpPr/>
          <p:nvPr/>
        </p:nvSpPr>
        <p:spPr>
          <a:xfrm>
            <a:off x="1023722" y="3128270"/>
            <a:ext cx="7404591" cy="646331"/>
          </a:xfrm>
          <a:prstGeom prst="rect">
            <a:avLst/>
          </a:prstGeom>
        </p:spPr>
        <p:txBody>
          <a:bodyPr wrap="none">
            <a:spAutoFit/>
          </a:bodyPr>
          <a:lstStyle/>
          <a:p>
            <a:r>
              <a:rPr lang="en-US" sz="1800" dirty="0"/>
              <a:t>Strong Scaling Multi Node Parallelism Scaling - </a:t>
            </a:r>
            <a:r>
              <a:rPr lang="en-US" sz="1800" dirty="0" err="1"/>
              <a:t>Omnipath</a:t>
            </a:r>
            <a:r>
              <a:rPr lang="en-US" sz="1800" dirty="0"/>
              <a:t> Interconnect</a:t>
            </a:r>
          </a:p>
          <a:p>
            <a:endParaRPr lang="en-US" sz="1800" dirty="0"/>
          </a:p>
        </p:txBody>
      </p:sp>
      <p:sp>
        <p:nvSpPr>
          <p:cNvPr id="16" name="Rectangle 15"/>
          <p:cNvSpPr/>
          <p:nvPr/>
        </p:nvSpPr>
        <p:spPr>
          <a:xfrm>
            <a:off x="1111753" y="744165"/>
            <a:ext cx="6902659" cy="461665"/>
          </a:xfrm>
          <a:prstGeom prst="rect">
            <a:avLst/>
          </a:prstGeom>
        </p:spPr>
        <p:txBody>
          <a:bodyPr wrap="none">
            <a:spAutoFit/>
          </a:bodyPr>
          <a:lstStyle/>
          <a:p>
            <a:r>
              <a:rPr lang="en-US" b="1" i="0" dirty="0" err="1">
                <a:solidFill>
                  <a:srgbClr val="7D110C"/>
                </a:solidFill>
              </a:rPr>
              <a:t>Kmeans</a:t>
            </a:r>
            <a:r>
              <a:rPr lang="en-US" b="1" i="0" dirty="0">
                <a:solidFill>
                  <a:srgbClr val="7D110C"/>
                </a:solidFill>
              </a:rPr>
              <a:t>                      SGD                            ALS</a:t>
            </a:r>
          </a:p>
        </p:txBody>
      </p:sp>
      <p:cxnSp>
        <p:nvCxnSpPr>
          <p:cNvPr id="18" name="Straight Connector 17"/>
          <p:cNvCxnSpPr/>
          <p:nvPr/>
        </p:nvCxnSpPr>
        <p:spPr bwMode="auto">
          <a:xfrm flipV="1">
            <a:off x="0" y="3505200"/>
            <a:ext cx="9106288" cy="0"/>
          </a:xfrm>
          <a:prstGeom prst="line">
            <a:avLst/>
          </a:prstGeom>
          <a:solidFill>
            <a:schemeClr val="accent1"/>
          </a:solidFill>
          <a:ln w="762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459085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136" y="304800"/>
            <a:ext cx="7886700" cy="2852737"/>
          </a:xfrm>
        </p:spPr>
        <p:txBody>
          <a:bodyPr>
            <a:normAutofit fontScale="90000"/>
          </a:bodyPr>
          <a:lstStyle/>
          <a:p>
            <a:pPr algn="ctr"/>
            <a:br>
              <a:rPr lang="en-US" b="1" dirty="0"/>
            </a:br>
            <a:r>
              <a:rPr lang="en-US" sz="4000" b="1" dirty="0" err="1"/>
              <a:t>HPCCloud</a:t>
            </a:r>
            <a:r>
              <a:rPr lang="en-US" sz="4000" b="1" dirty="0"/>
              <a:t> and Summary of </a:t>
            </a:r>
            <a:r>
              <a:rPr lang="en-US" sz="4000" dirty="0"/>
              <a:t>Big Data - Big Simulation Convergence</a:t>
            </a:r>
            <a:br>
              <a:rPr lang="en-US" dirty="0"/>
            </a:br>
            <a:endParaRPr lang="en-US" b="1" dirty="0"/>
          </a:p>
        </p:txBody>
      </p:sp>
      <p:sp>
        <p:nvSpPr>
          <p:cNvPr id="2" name="Subtitle 1"/>
          <p:cNvSpPr>
            <a:spLocks noGrp="1"/>
          </p:cNvSpPr>
          <p:nvPr>
            <p:ph type="body" idx="1"/>
          </p:nvPr>
        </p:nvSpPr>
        <p:spPr>
          <a:xfrm>
            <a:off x="600136" y="2514600"/>
            <a:ext cx="7886700" cy="1500187"/>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Ogres/Diamonds</a:t>
            </a:r>
          </a:p>
          <a:p>
            <a:r>
              <a:rPr lang="en-US" sz="2400" dirty="0">
                <a:solidFill>
                  <a:schemeClr val="tx1"/>
                </a:solidFill>
              </a:rPr>
              <a:t>HPC-ABDS Software on differently optimized hardware infrastructure</a:t>
            </a:r>
          </a:p>
          <a:p>
            <a:endParaRPr lang="en-US" sz="2400" dirty="0">
              <a:solidFill>
                <a:schemeClr val="tx1"/>
              </a:solidFill>
            </a:endParaRPr>
          </a:p>
        </p:txBody>
      </p:sp>
    </p:spTree>
    <p:extLst>
      <p:ext uri="{BB962C8B-B14F-4D97-AF65-F5344CB8AC3E}">
        <p14:creationId xmlns:p14="http://schemas.microsoft.com/office/powerpoint/2010/main" val="3785299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9"/>
            <a:ext cx="8382000" cy="738432"/>
          </a:xfrm>
        </p:spPr>
        <p:txBody>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3016054" y="2673268"/>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
        <p:nvSpPr>
          <p:cNvPr id="16" name="TextBox 15"/>
          <p:cNvSpPr txBox="1"/>
          <p:nvPr/>
        </p:nvSpPr>
        <p:spPr>
          <a:xfrm>
            <a:off x="171858" y="3057988"/>
            <a:ext cx="2784567" cy="2677656"/>
          </a:xfrm>
          <a:prstGeom prst="rect">
            <a:avLst/>
          </a:prstGeom>
          <a:noFill/>
        </p:spPr>
        <p:txBody>
          <a:bodyPr wrap="square" rtlCol="0">
            <a:spAutoFit/>
          </a:bodyPr>
          <a:lstStyle/>
          <a:p>
            <a:r>
              <a:rPr lang="en-US" b="1" i="0" dirty="0" err="1"/>
              <a:t>HPCCloud</a:t>
            </a:r>
            <a:r>
              <a:rPr lang="en-US" i="0" dirty="0"/>
              <a:t> Capacity-style Operational Model matches hardware features with application requirements</a:t>
            </a:r>
          </a:p>
        </p:txBody>
      </p:sp>
    </p:spTree>
    <p:extLst>
      <p:ext uri="{BB962C8B-B14F-4D97-AF65-F5344CB8AC3E}">
        <p14:creationId xmlns:p14="http://schemas.microsoft.com/office/powerpoint/2010/main" val="655735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dirty="0"/>
              <a:t>Exemplar Ogre and Convergence Diamond Features</a:t>
            </a:r>
          </a:p>
          <a:p>
            <a:pPr lvl="1"/>
            <a:r>
              <a:rPr lang="en-US" sz="1600" b="1" dirty="0"/>
              <a:t>Overall application structure </a:t>
            </a:r>
            <a:r>
              <a:rPr lang="en-US" sz="1600" dirty="0"/>
              <a:t>e.g. pleasingly parallel</a:t>
            </a:r>
          </a:p>
          <a:p>
            <a:pPr lvl="1"/>
            <a:r>
              <a:rPr lang="en-US" sz="1600" b="1" dirty="0"/>
              <a:t>Data Features </a:t>
            </a:r>
            <a:r>
              <a:rPr lang="en-US" sz="1600" dirty="0"/>
              <a:t>e.g. from IoT, stored in HDFS ….</a:t>
            </a:r>
          </a:p>
          <a:p>
            <a:pPr lvl="1"/>
            <a:r>
              <a:rPr lang="en-US" sz="1600" b="1" dirty="0"/>
              <a:t>Processing Features </a:t>
            </a:r>
            <a:r>
              <a:rPr lang="en-US" sz="1600" dirty="0"/>
              <a:t>e.g. uses neural nets or conjugate gradient</a:t>
            </a:r>
          </a:p>
          <a:p>
            <a:pPr lvl="1"/>
            <a:r>
              <a:rPr lang="en-US" sz="1600" b="1" dirty="0"/>
              <a:t>Execution Structure </a:t>
            </a:r>
            <a:r>
              <a:rPr lang="en-US" sz="1600" dirty="0"/>
              <a:t>e.g. data or model volume</a:t>
            </a:r>
          </a:p>
          <a:p>
            <a:r>
              <a:rPr lang="en-US" sz="1600" dirty="0"/>
              <a:t>Need to distinguish </a:t>
            </a:r>
            <a:r>
              <a:rPr lang="en-US" sz="1600" b="1" dirty="0"/>
              <a:t>data management </a:t>
            </a:r>
            <a:r>
              <a:rPr lang="en-US" sz="1600" dirty="0"/>
              <a:t>from </a:t>
            </a:r>
            <a:r>
              <a:rPr lang="en-US" sz="1600" b="1" dirty="0"/>
              <a:t>data analytics</a:t>
            </a:r>
          </a:p>
          <a:p>
            <a:r>
              <a:rPr lang="en-US" sz="1600" b="1" dirty="0"/>
              <a:t>Management </a:t>
            </a:r>
            <a:r>
              <a:rPr lang="en-US" sz="1600" dirty="0"/>
              <a:t>and</a:t>
            </a:r>
            <a:r>
              <a:rPr lang="en-US" sz="1600" b="1" dirty="0"/>
              <a:t> Search </a:t>
            </a:r>
            <a:r>
              <a:rPr lang="en-US" sz="1600" dirty="0"/>
              <a:t>I/O intensive and suitable for classic clouds</a:t>
            </a:r>
          </a:p>
          <a:p>
            <a:pPr lvl="1"/>
            <a:r>
              <a:rPr lang="en-US" sz="1600" dirty="0"/>
              <a:t>Science data has fewer users than commercial but </a:t>
            </a:r>
            <a:r>
              <a:rPr lang="en-US" sz="1600" b="1" dirty="0"/>
              <a:t>requirements </a:t>
            </a:r>
            <a:r>
              <a:rPr lang="en-US" sz="1600" dirty="0"/>
              <a:t>poorly understood</a:t>
            </a:r>
          </a:p>
          <a:p>
            <a:r>
              <a:rPr lang="en-US" sz="1600" b="1" dirty="0"/>
              <a:t>Analytics</a:t>
            </a:r>
            <a:r>
              <a:rPr lang="en-US" sz="1600" dirty="0"/>
              <a:t> has many features in common with large scale </a:t>
            </a:r>
            <a:r>
              <a:rPr lang="en-US" sz="1600" b="1" dirty="0"/>
              <a:t>simulations</a:t>
            </a:r>
          </a:p>
          <a:p>
            <a:pPr lvl="1"/>
            <a:r>
              <a:rPr lang="en-US" sz="1600" dirty="0"/>
              <a:t>Data analytics often </a:t>
            </a:r>
            <a:r>
              <a:rPr lang="en-US" sz="1600" b="1" dirty="0"/>
              <a:t>SPMD</a:t>
            </a:r>
            <a:r>
              <a:rPr lang="en-US" sz="1600" dirty="0"/>
              <a:t>, </a:t>
            </a:r>
            <a:r>
              <a:rPr lang="en-US" sz="1600" b="1" dirty="0"/>
              <a:t>BSP</a:t>
            </a:r>
            <a:r>
              <a:rPr lang="en-US" sz="1600" dirty="0"/>
              <a:t> and benefits from high performance networking and communication libraries.</a:t>
            </a:r>
          </a:p>
          <a:p>
            <a:pPr lvl="1"/>
            <a:r>
              <a:rPr lang="en-US" sz="1600" b="1" dirty="0"/>
              <a:t>Decompose Model </a:t>
            </a:r>
            <a:r>
              <a:rPr lang="en-US" sz="1600" dirty="0"/>
              <a:t>(as in simulation) and </a:t>
            </a:r>
            <a:r>
              <a:rPr lang="en-US" sz="1600" b="1" dirty="0"/>
              <a:t>Data</a:t>
            </a:r>
            <a:r>
              <a:rPr lang="en-US" sz="1600" dirty="0"/>
              <a:t> (bit different and confusing) across nodes of cluster</a:t>
            </a:r>
          </a:p>
          <a:p>
            <a:pPr lvl="1"/>
            <a:endParaRPr lang="en-US" sz="1600" dirty="0"/>
          </a:p>
          <a:p>
            <a:pPr lvl="1"/>
            <a:endParaRPr lang="en-US" sz="1600" dirty="0"/>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a:t>
            </a:r>
          </a:p>
        </p:txBody>
      </p:sp>
    </p:spTree>
    <p:extLst>
      <p:ext uri="{BB962C8B-B14F-4D97-AF65-F5344CB8AC3E}">
        <p14:creationId xmlns:p14="http://schemas.microsoft.com/office/powerpoint/2010/main" val="3121880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could add to Beam and Flink</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a:t>
            </a:r>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II</a:t>
            </a:r>
          </a:p>
        </p:txBody>
      </p:sp>
    </p:spTree>
    <p:extLst>
      <p:ext uri="{BB962C8B-B14F-4D97-AF65-F5344CB8AC3E}">
        <p14:creationId xmlns:p14="http://schemas.microsoft.com/office/powerpoint/2010/main" val="344161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067800" cy="4953000"/>
          </a:xfrm>
        </p:spPr>
        <p:txBody>
          <a:bodyPr/>
          <a:lstStyle/>
          <a:p>
            <a:r>
              <a:rPr lang="en-US" b="1" dirty="0"/>
              <a:t>Different Problem Types</a:t>
            </a:r>
          </a:p>
          <a:p>
            <a:pPr lvl="1"/>
            <a:r>
              <a:rPr lang="en-US" dirty="0"/>
              <a:t>Data Management v. Data Analytics</a:t>
            </a:r>
          </a:p>
          <a:p>
            <a:pPr lvl="1"/>
            <a:r>
              <a:rPr lang="en-US" dirty="0"/>
              <a:t>Every problem has Data &amp; Model; which is Big/Important?</a:t>
            </a:r>
          </a:p>
          <a:p>
            <a:pPr lvl="1"/>
            <a:r>
              <a:rPr lang="en-US" dirty="0"/>
              <a:t>Streaming v Batch; Interactive v Batch</a:t>
            </a:r>
          </a:p>
          <a:p>
            <a:pPr lvl="1"/>
            <a:r>
              <a:rPr lang="en-US" dirty="0"/>
              <a:t>Science Requirements v. Commercial Requirements; are they similar?; what are important problems ; how big are they and are they </a:t>
            </a:r>
            <a:r>
              <a:rPr lang="en-US" b="1" dirty="0"/>
              <a:t>global</a:t>
            </a:r>
            <a:r>
              <a:rPr lang="en-US" dirty="0"/>
              <a:t> or </a:t>
            </a:r>
            <a:r>
              <a:rPr lang="en-US" b="1" dirty="0"/>
              <a:t>locally </a:t>
            </a:r>
            <a:r>
              <a:rPr lang="en-US" dirty="0"/>
              <a:t>parallel?</a:t>
            </a:r>
          </a:p>
          <a:p>
            <a:r>
              <a:rPr lang="en-US" b="1" dirty="0"/>
              <a:t>Broad Execution Issues</a:t>
            </a:r>
          </a:p>
          <a:p>
            <a:pPr lvl="1"/>
            <a:r>
              <a:rPr lang="en-US" dirty="0"/>
              <a:t>Pleasingly Parallel (Local Machine Learning) v. Global Machine Learning</a:t>
            </a:r>
          </a:p>
          <a:p>
            <a:pPr lvl="1"/>
            <a:r>
              <a:rPr lang="en-US" dirty="0"/>
              <a:t>Fine grain v. Coarse Grain parallelism; workflow (dataflow with directed graph) v. parallel computing (tight synchronization and ~BSP))</a:t>
            </a:r>
          </a:p>
          <a:p>
            <a:pPr lvl="1"/>
            <a:r>
              <a:rPr lang="en-US" dirty="0"/>
              <a:t>Threads v Processes</a:t>
            </a:r>
          </a:p>
          <a:p>
            <a:pPr lvl="1"/>
            <a:r>
              <a:rPr lang="en-US" dirty="0"/>
              <a:t>Objects v files; HDFS v </a:t>
            </a:r>
            <a:r>
              <a:rPr lang="en-US" dirty="0" err="1"/>
              <a:t>Lustre</a:t>
            </a:r>
            <a:endParaRPr lang="en-US" dirty="0"/>
          </a:p>
        </p:txBody>
      </p:sp>
      <p:sp>
        <p:nvSpPr>
          <p:cNvPr id="2" name="Title 1"/>
          <p:cNvSpPr>
            <a:spLocks noGrp="1"/>
          </p:cNvSpPr>
          <p:nvPr>
            <p:ph type="title"/>
          </p:nvPr>
        </p:nvSpPr>
        <p:spPr>
          <a:xfrm>
            <a:off x="-29183" y="149679"/>
            <a:ext cx="9126166" cy="762000"/>
          </a:xfrm>
        </p:spPr>
        <p:txBody>
          <a:bodyPr/>
          <a:lstStyle/>
          <a:p>
            <a:r>
              <a:rPr lang="en-US" dirty="0"/>
              <a:t>Some Confusing Issues; Missing Requirements; Missing Consensus I</a:t>
            </a:r>
          </a:p>
        </p:txBody>
      </p:sp>
    </p:spTree>
    <p:extLst>
      <p:ext uri="{BB962C8B-B14F-4D97-AF65-F5344CB8AC3E}">
        <p14:creationId xmlns:p14="http://schemas.microsoft.com/office/powerpoint/2010/main" val="42837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4724400"/>
          </a:xfrm>
        </p:spPr>
        <p:txBody>
          <a:bodyPr/>
          <a:lstStyle/>
          <a:p>
            <a:r>
              <a:rPr lang="en-US" b="1" dirty="0"/>
              <a:t>Qualitative Aspects of Approach</a:t>
            </a:r>
          </a:p>
          <a:p>
            <a:pPr lvl="1"/>
            <a:r>
              <a:rPr lang="en-US" dirty="0"/>
              <a:t>Need for Interdisciplinary Collaboration</a:t>
            </a:r>
          </a:p>
          <a:p>
            <a:pPr lvl="1"/>
            <a:r>
              <a:rPr lang="en-US" dirty="0"/>
              <a:t>Trade-off between Performance and Productivity</a:t>
            </a:r>
          </a:p>
          <a:p>
            <a:pPr lvl="1"/>
            <a:r>
              <a:rPr lang="en-US" dirty="0"/>
              <a:t>What about software sustainability? Should we do all with Apache?</a:t>
            </a:r>
          </a:p>
          <a:p>
            <a:pPr lvl="1"/>
            <a:r>
              <a:rPr lang="en-US" dirty="0"/>
              <a:t>Academic v. Industry; who is leading?</a:t>
            </a:r>
          </a:p>
          <a:p>
            <a:pPr lvl="1"/>
            <a:r>
              <a:rPr lang="en-US" dirty="0"/>
              <a:t>Why is Industry thriving ignoring HPC (except for deep learning)</a:t>
            </a:r>
          </a:p>
          <a:p>
            <a:r>
              <a:rPr lang="en-US" b="1" dirty="0"/>
              <a:t>Many choices in all parts of System</a:t>
            </a:r>
          </a:p>
          <a:p>
            <a:pPr lvl="1"/>
            <a:r>
              <a:rPr lang="en-US" dirty="0"/>
              <a:t>Virtualization: HPC v Docker v OpenStack (</a:t>
            </a:r>
            <a:r>
              <a:rPr lang="en-US" dirty="0" err="1"/>
              <a:t>OpenNebula</a:t>
            </a:r>
            <a:r>
              <a:rPr lang="en-US" dirty="0"/>
              <a:t>)</a:t>
            </a:r>
          </a:p>
          <a:p>
            <a:pPr lvl="1"/>
            <a:r>
              <a:rPr lang="en-US" dirty="0"/>
              <a:t>Apache Beam v. Kepler for orchestration and lots of other HPC v “Apache” or “Apache v Apache” choices e.g. Beam v. Crunch v. </a:t>
            </a:r>
            <a:r>
              <a:rPr lang="en-US" dirty="0" err="1"/>
              <a:t>NiFi</a:t>
            </a:r>
            <a:endParaRPr lang="en-US" dirty="0"/>
          </a:p>
          <a:p>
            <a:pPr lvl="1"/>
            <a:r>
              <a:rPr lang="en-US" dirty="0"/>
              <a:t>What Language should be used: Python/R/Matlab, C++, Java …</a:t>
            </a:r>
          </a:p>
          <a:p>
            <a:pPr lvl="1"/>
            <a:r>
              <a:rPr lang="en-US" dirty="0"/>
              <a:t>350 Software systems in HPC-ABDS collection with lots of choice</a:t>
            </a:r>
          </a:p>
          <a:p>
            <a:pPr lvl="1"/>
            <a:r>
              <a:rPr lang="en-US" dirty="0"/>
              <a:t>HPC simulation stack well defined and highly optimized; user makes few choices </a:t>
            </a:r>
          </a:p>
          <a:p>
            <a:pPr lvl="1"/>
            <a:endParaRPr lang="en-US" dirty="0"/>
          </a:p>
          <a:p>
            <a:endParaRPr lang="en-US" dirty="0"/>
          </a:p>
          <a:p>
            <a:pPr marL="0" indent="0">
              <a:buNone/>
            </a:pPr>
            <a:endParaRPr lang="en-US" dirty="0"/>
          </a:p>
          <a:p>
            <a:endParaRPr lang="en-US" dirty="0"/>
          </a:p>
        </p:txBody>
      </p:sp>
      <p:sp>
        <p:nvSpPr>
          <p:cNvPr id="2" name="Title 1"/>
          <p:cNvSpPr>
            <a:spLocks noGrp="1"/>
          </p:cNvSpPr>
          <p:nvPr>
            <p:ph type="title"/>
          </p:nvPr>
        </p:nvSpPr>
        <p:spPr>
          <a:xfrm>
            <a:off x="76200" y="152400"/>
            <a:ext cx="9126166" cy="762000"/>
          </a:xfrm>
        </p:spPr>
        <p:txBody>
          <a:bodyPr/>
          <a:lstStyle/>
          <a:p>
            <a:r>
              <a:rPr lang="en-US" dirty="0"/>
              <a:t>Some confusing issues; Missing Requirements; Missing Consensus II</a:t>
            </a:r>
          </a:p>
        </p:txBody>
      </p:sp>
    </p:spTree>
    <p:extLst>
      <p:ext uri="{BB962C8B-B14F-4D97-AF65-F5344CB8AC3E}">
        <p14:creationId xmlns:p14="http://schemas.microsoft.com/office/powerpoint/2010/main" val="406910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5325"/>
            <a:ext cx="9067800" cy="5173212"/>
          </a:xfrm>
        </p:spPr>
        <p:txBody>
          <a:bodyPr/>
          <a:lstStyle/>
          <a:p>
            <a:r>
              <a:rPr lang="en-US" b="1" dirty="0"/>
              <a:t>What is the appropriate hardware?</a:t>
            </a:r>
          </a:p>
          <a:p>
            <a:pPr lvl="1"/>
            <a:r>
              <a:rPr lang="en-US" dirty="0"/>
              <a:t>Depends on answers to “what are requirements” and software choices</a:t>
            </a:r>
          </a:p>
          <a:p>
            <a:pPr lvl="1"/>
            <a:r>
              <a:rPr lang="en-US" dirty="0"/>
              <a:t>What is flexible cost effective hardware; at universities? In public clouds? </a:t>
            </a:r>
          </a:p>
          <a:p>
            <a:pPr lvl="1"/>
            <a:r>
              <a:rPr lang="en-US" dirty="0"/>
              <a:t>HPC v. HTC (high throughput) v. Cloud</a:t>
            </a:r>
          </a:p>
          <a:p>
            <a:pPr lvl="1"/>
            <a:r>
              <a:rPr lang="en-US" dirty="0"/>
              <a:t>Value of GPU’s and other innovative node hardware</a:t>
            </a:r>
          </a:p>
          <a:p>
            <a:r>
              <a:rPr lang="en-US" b="1" dirty="0"/>
              <a:t>Miscellaneous Issues</a:t>
            </a:r>
          </a:p>
          <a:p>
            <a:pPr lvl="1"/>
            <a:r>
              <a:rPr lang="en-US" dirty="0"/>
              <a:t>Big Data Performance analysis often rudimentary (compared to HPC)</a:t>
            </a:r>
          </a:p>
          <a:p>
            <a:pPr lvl="1"/>
            <a:r>
              <a:rPr lang="en-US" dirty="0"/>
              <a:t>What is the Big Data Stack?</a:t>
            </a:r>
          </a:p>
          <a:p>
            <a:pPr lvl="1"/>
            <a:r>
              <a:rPr lang="en-US" dirty="0"/>
              <a:t>Trade-off between “integrated systems” versus using a collection of independent components</a:t>
            </a:r>
          </a:p>
          <a:p>
            <a:pPr lvl="1"/>
            <a:r>
              <a:rPr lang="en-US" dirty="0"/>
              <a:t>What are parallelization challenges? Library of “hand optimized” code versus automatic parallelization and domain specific libraries</a:t>
            </a:r>
          </a:p>
          <a:p>
            <a:pPr lvl="1"/>
            <a:r>
              <a:rPr lang="en-US" dirty="0"/>
              <a:t>Can DevOps be used more systematically to promote interoperability</a:t>
            </a:r>
          </a:p>
          <a:p>
            <a:pPr lvl="1"/>
            <a:r>
              <a:rPr lang="en-US" dirty="0"/>
              <a:t>Orchestration v. Management; TOSCA v. BPEL (Heat v. Beam)</a:t>
            </a:r>
          </a:p>
          <a:p>
            <a:endParaRPr lang="en-US" dirty="0"/>
          </a:p>
          <a:p>
            <a:endParaRPr lang="en-US" dirty="0"/>
          </a:p>
        </p:txBody>
      </p:sp>
      <p:sp>
        <p:nvSpPr>
          <p:cNvPr id="2" name="Title 1"/>
          <p:cNvSpPr>
            <a:spLocks noGrp="1"/>
          </p:cNvSpPr>
          <p:nvPr>
            <p:ph type="title"/>
          </p:nvPr>
        </p:nvSpPr>
        <p:spPr>
          <a:xfrm>
            <a:off x="45151" y="76200"/>
            <a:ext cx="9126166" cy="762000"/>
          </a:xfrm>
        </p:spPr>
        <p:txBody>
          <a:bodyPr/>
          <a:lstStyle/>
          <a:p>
            <a:r>
              <a:rPr lang="en-US" dirty="0"/>
              <a:t>Some confusing issues; Missing Requirements; Missing Consensus III</a:t>
            </a:r>
          </a:p>
        </p:txBody>
      </p:sp>
    </p:spTree>
    <p:extLst>
      <p:ext uri="{BB962C8B-B14F-4D97-AF65-F5344CB8AC3E}">
        <p14:creationId xmlns:p14="http://schemas.microsoft.com/office/powerpoint/2010/main" val="1931632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32408</TotalTime>
  <Words>5112</Words>
  <Application>Microsoft Office PowerPoint</Application>
  <PresentationFormat>On-screen Show (4:3)</PresentationFormat>
  <Paragraphs>557</Paragraphs>
  <Slides>66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 Unicode MS</vt:lpstr>
      <vt:lpstr>ＭＳ Ｐゴシック</vt:lpstr>
      <vt:lpstr>Arial</vt:lpstr>
      <vt:lpstr>Calibri</vt:lpstr>
      <vt:lpstr>Franklin Gothic Medium</vt:lpstr>
      <vt:lpstr>Symbol</vt:lpstr>
      <vt:lpstr>Times New Roman</vt:lpstr>
      <vt:lpstr>ThemeSPIDAL</vt:lpstr>
      <vt:lpstr> Structure of Problems and its Relation to Software and Hardware</vt:lpstr>
      <vt:lpstr>PowerPoint Presentation</vt:lpstr>
      <vt:lpstr>Abstract</vt:lpstr>
      <vt:lpstr>Points to Make</vt:lpstr>
      <vt:lpstr>(IU) Contributions</vt:lpstr>
      <vt:lpstr>Some Cosmic Issues in HPC – Big Data areas and their linkage</vt:lpstr>
      <vt:lpstr>Some Confusing Issues; Missing Requirements; Missing Consensus I</vt:lpstr>
      <vt:lpstr>Some confusing issues; Missing Requirements; Missing Consensus II</vt:lpstr>
      <vt:lpstr>Some confusing issues; Missing Requirements; Missing Consensus III</vt:lpstr>
      <vt:lpstr>Some confusing issues; Missing Requirements; Missing Consensus IV</vt:lpstr>
      <vt:lpstr>Software Nexus  Application Layer On Big Data Software Components for Programming and Data Processing On HPC for runtime On IaaS and DevOps Hardware and Systems</vt:lpstr>
      <vt:lpstr>PowerPoint Presentation</vt:lpstr>
      <vt:lpstr>PowerPoint Presentation</vt:lpstr>
      <vt:lpstr>Functionality of 21 HPC-ABDS Layers</vt:lpstr>
      <vt:lpstr>Using “Apache” (Commercial Big Data) Data Systems for Science/Simulation</vt:lpstr>
      <vt:lpstr>HPC-ABDS SPIDAL Project Activities</vt:lpstr>
      <vt:lpstr>Exemplar Software for a Big Data Initiative</vt:lpstr>
      <vt:lpstr>Application Nexus of HPC, Big Data, Simulation Convergence</vt:lpstr>
      <vt:lpstr>PowerPoint Presentation</vt:lpstr>
      <vt:lpstr>Data and Model in Big Data and Simulations I</vt:lpstr>
      <vt:lpstr>Data and Model in Big Data and Simulations II</vt:lpstr>
      <vt:lpstr>Use Case Template</vt:lpstr>
      <vt:lpstr>Sample Features of 51 Use Cases I</vt:lpstr>
      <vt:lpstr>Sample Features of 51 Use Cases II</vt:lpstr>
      <vt:lpstr>Classifying Use cases</vt:lpstr>
      <vt:lpstr>Classifying Use Cases</vt:lpstr>
      <vt:lpstr>PowerPoint Presentation</vt:lpstr>
      <vt:lpstr>64 Features in 4 views for Unified Classification of Big Data and Simulation Applications</vt:lpstr>
      <vt:lpstr>Convergence Diamonds and their 4 Views I</vt:lpstr>
      <vt:lpstr>Convergence Diamonds and their 4 Views II</vt:lpstr>
      <vt:lpstr>Problem Architecture View</vt:lpstr>
      <vt:lpstr>Local and Global Machine Learning</vt:lpstr>
      <vt:lpstr>6 Forms of MapReduce  Describes Architecture of   - Problem (Model     reflecting data)  - Machine  - Software  2 important variants (software) of Iterative MapReduce and Map-Streaming a) “In-place” HPC  b) Flow for model and data </vt:lpstr>
      <vt:lpstr>HPC-ABDS  Introduction DataFlow and In-place Runtime  </vt:lpstr>
      <vt:lpstr>HPC-ABDS Parallel Computing</vt:lpstr>
      <vt:lpstr>General Reduction in Hadoop, Spark, Flink </vt:lpstr>
      <vt:lpstr>HPC Runtime versus ABDS distributed Computing Model on Data Analytics</vt:lpstr>
      <vt:lpstr>Illustration of In-Place AllReduce in MPI</vt:lpstr>
      <vt:lpstr>HPC-ABDS  Spark Flink MPI Comparison  </vt:lpstr>
      <vt:lpstr>Flink MDS Dataflow Graph</vt:lpstr>
      <vt:lpstr>PowerPoint Presentation</vt:lpstr>
      <vt:lpstr>K-Means Clustering in Spark, Flink, MPI</vt:lpstr>
      <vt:lpstr>K-Means Clustering in Spark, Flink, MPI</vt:lpstr>
      <vt:lpstr>Sorting 1Tb of records</vt:lpstr>
      <vt:lpstr>HPC-ABDS  General Summary DataFlow and In-place Runtime  </vt:lpstr>
      <vt:lpstr>HPC-ABDS Parallel Computing </vt:lpstr>
      <vt:lpstr>Programming Model I</vt:lpstr>
      <vt:lpstr>Programming Model II</vt:lpstr>
      <vt:lpstr>Programming Model Summary</vt:lpstr>
      <vt:lpstr>Streaming Applications and Technology</vt:lpstr>
      <vt:lpstr>Adding HPC to Storm &amp; Heron for Streaming</vt:lpstr>
      <vt:lpstr>Data Pipeline</vt:lpstr>
      <vt:lpstr>Improvement of Storm (Heron) using HPC communication algorithms</vt:lpstr>
      <vt:lpstr>PowerPoint Presentation</vt:lpstr>
      <vt:lpstr>PowerPoint Presentation</vt:lpstr>
      <vt:lpstr>Harp (Hadoop Plugin) brings HPC to ABDS </vt:lpstr>
      <vt:lpstr>MapCollective Model Collective Communication Operations</vt:lpstr>
      <vt:lpstr>PowerPoint Presentation</vt:lpstr>
      <vt:lpstr>Collapsed Gibbs Sampling for Latent Dirichlet Allocation</vt:lpstr>
      <vt:lpstr>Stochastic Gradient Descent for Matrix Factorization</vt:lpstr>
      <vt:lpstr>Hadoop + Harp + Intel DAAL High Performance node kernels</vt:lpstr>
      <vt:lpstr>Knights Landing KNL Data Analytics: Harp, Spark, NOMAD Single Node and Cluster performance: 1.4GHz 68 core nodes</vt:lpstr>
      <vt:lpstr> HPCCloud and Summary of Big Data - Big Simulation Convergence </vt:lpstr>
      <vt:lpstr>HPCCloud Convergence Architecture</vt:lpstr>
      <vt:lpstr>Summary of Big Data HPC Convergence I</vt:lpstr>
      <vt:lpstr>Summary of Big Data HPC Convergence 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700</cp:revision>
  <cp:lastPrinted>2009-05-27T19:00:23Z</cp:lastPrinted>
  <dcterms:created xsi:type="dcterms:W3CDTF">2011-04-26T20:44:01Z</dcterms:created>
  <dcterms:modified xsi:type="dcterms:W3CDTF">2017-05-02T21:11:39Z</dcterms:modified>
</cp:coreProperties>
</file>