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92" r:id="rId3"/>
    <p:sldMasterId id="2147483716" r:id="rId4"/>
  </p:sldMasterIdLst>
  <p:notesMasterIdLst>
    <p:notesMasterId r:id="rId98"/>
  </p:notesMasterIdLst>
  <p:sldIdLst>
    <p:sldId id="297" r:id="rId5"/>
    <p:sldId id="414" r:id="rId6"/>
    <p:sldId id="495" r:id="rId7"/>
    <p:sldId id="399" r:id="rId8"/>
    <p:sldId id="400" r:id="rId9"/>
    <p:sldId id="299" r:id="rId10"/>
    <p:sldId id="402" r:id="rId11"/>
    <p:sldId id="403" r:id="rId12"/>
    <p:sldId id="404" r:id="rId13"/>
    <p:sldId id="494" r:id="rId14"/>
    <p:sldId id="493" r:id="rId15"/>
    <p:sldId id="350" r:id="rId16"/>
    <p:sldId id="416" r:id="rId17"/>
    <p:sldId id="408" r:id="rId18"/>
    <p:sldId id="410" r:id="rId19"/>
    <p:sldId id="444" r:id="rId20"/>
    <p:sldId id="445" r:id="rId21"/>
    <p:sldId id="412" r:id="rId22"/>
    <p:sldId id="417" r:id="rId23"/>
    <p:sldId id="320" r:id="rId24"/>
    <p:sldId id="324" r:id="rId25"/>
    <p:sldId id="325" r:id="rId26"/>
    <p:sldId id="326" r:id="rId27"/>
    <p:sldId id="391" r:id="rId28"/>
    <p:sldId id="327" r:id="rId29"/>
    <p:sldId id="397" r:id="rId30"/>
    <p:sldId id="454" r:id="rId31"/>
    <p:sldId id="419" r:id="rId32"/>
    <p:sldId id="292" r:id="rId33"/>
    <p:sldId id="376" r:id="rId34"/>
    <p:sldId id="302" r:id="rId35"/>
    <p:sldId id="301" r:id="rId36"/>
    <p:sldId id="384" r:id="rId37"/>
    <p:sldId id="310" r:id="rId38"/>
    <p:sldId id="438" r:id="rId39"/>
    <p:sldId id="439" r:id="rId40"/>
    <p:sldId id="440" r:id="rId41"/>
    <p:sldId id="441" r:id="rId42"/>
    <p:sldId id="442" r:id="rId43"/>
    <p:sldId id="487" r:id="rId44"/>
    <p:sldId id="488" r:id="rId45"/>
    <p:sldId id="489" r:id="rId46"/>
    <p:sldId id="490" r:id="rId47"/>
    <p:sldId id="422" r:id="rId48"/>
    <p:sldId id="339" r:id="rId49"/>
    <p:sldId id="340" r:id="rId50"/>
    <p:sldId id="341" r:id="rId51"/>
    <p:sldId id="342" r:id="rId52"/>
    <p:sldId id="343" r:id="rId53"/>
    <p:sldId id="344" r:id="rId54"/>
    <p:sldId id="449" r:id="rId55"/>
    <p:sldId id="425" r:id="rId56"/>
    <p:sldId id="450" r:id="rId57"/>
    <p:sldId id="451" r:id="rId58"/>
    <p:sldId id="452" r:id="rId59"/>
    <p:sldId id="426" r:id="rId60"/>
    <p:sldId id="427" r:id="rId61"/>
    <p:sldId id="428" r:id="rId62"/>
    <p:sldId id="446" r:id="rId63"/>
    <p:sldId id="437" r:id="rId64"/>
    <p:sldId id="455" r:id="rId65"/>
    <p:sldId id="478" r:id="rId66"/>
    <p:sldId id="479" r:id="rId67"/>
    <p:sldId id="480" r:id="rId68"/>
    <p:sldId id="477" r:id="rId69"/>
    <p:sldId id="476" r:id="rId70"/>
    <p:sldId id="470" r:id="rId71"/>
    <p:sldId id="471" r:id="rId72"/>
    <p:sldId id="472" r:id="rId73"/>
    <p:sldId id="473" r:id="rId74"/>
    <p:sldId id="474" r:id="rId75"/>
    <p:sldId id="475" r:id="rId76"/>
    <p:sldId id="482" r:id="rId77"/>
    <p:sldId id="483" r:id="rId78"/>
    <p:sldId id="464" r:id="rId79"/>
    <p:sldId id="465" r:id="rId80"/>
    <p:sldId id="466" r:id="rId81"/>
    <p:sldId id="467" r:id="rId82"/>
    <p:sldId id="468" r:id="rId83"/>
    <p:sldId id="469" r:id="rId84"/>
    <p:sldId id="456" r:id="rId85"/>
    <p:sldId id="457" r:id="rId86"/>
    <p:sldId id="458" r:id="rId87"/>
    <p:sldId id="459" r:id="rId88"/>
    <p:sldId id="460" r:id="rId89"/>
    <p:sldId id="461" r:id="rId90"/>
    <p:sldId id="462" r:id="rId91"/>
    <p:sldId id="463" r:id="rId92"/>
    <p:sldId id="484" r:id="rId93"/>
    <p:sldId id="485" r:id="rId94"/>
    <p:sldId id="486" r:id="rId95"/>
    <p:sldId id="491" r:id="rId96"/>
    <p:sldId id="492"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480"/>
    <a:srgbClr val="A613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83228" autoAdjust="0"/>
  </p:normalViewPr>
  <p:slideViewPr>
    <p:cSldViewPr>
      <p:cViewPr varScale="1">
        <p:scale>
          <a:sx n="95" d="100"/>
          <a:sy n="95" d="100"/>
        </p:scale>
        <p:origin x="-534" y="-90"/>
      </p:cViewPr>
      <p:guideLst>
        <p:guide orient="horz" pos="2160"/>
        <p:guide pos="2880"/>
      </p:guideLst>
    </p:cSldViewPr>
  </p:slideViewPr>
  <p:notesTextViewPr>
    <p:cViewPr>
      <p:scale>
        <a:sx n="1" d="1"/>
        <a:sy n="1" d="1"/>
      </p:scale>
      <p:origin x="0" y="0"/>
    </p:cViewPr>
  </p:notesTextViewPr>
  <p:notesViewPr>
    <p:cSldViewPr>
      <p:cViewPr varScale="1">
        <p:scale>
          <a:sx n="54" d="100"/>
          <a:sy n="54" d="100"/>
        </p:scale>
        <p:origin x="-19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D:\Fouttee%20&amp;%20Cyclone%20Merge%20and%20Gather%20Comparis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avidiaz:Documents:IM_Rain_times_paper_fixed.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javidiaz:Documents:IM_Rain_times_paper_fixed.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thilina\Dropbox\papers\Twister4AzureEScience\twister4azure_7_30.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javidiaz:Documents:IM_Rain_times_paper_fixed.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javidiaz:Documents:IM_Rain_times_paper_fixed.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00" baseline="0"/>
            </a:pPr>
            <a:r>
              <a:rPr lang="en-US" sz="1300" baseline="0"/>
              <a:t>Jitter versus Packet Number (Time)</a:t>
            </a:r>
          </a:p>
        </c:rich>
      </c:tx>
      <c:layout/>
      <c:overlay val="0"/>
    </c:title>
    <c:autoTitleDeleted val="0"/>
    <c:plotArea>
      <c:layout>
        <c:manualLayout>
          <c:layoutTarget val="inner"/>
          <c:xMode val="edge"/>
          <c:yMode val="edge"/>
          <c:x val="0.16143092907339099"/>
          <c:y val="0.148850043480343"/>
          <c:w val="0.75181354778772103"/>
          <c:h val="0.768335445411096"/>
        </c:manualLayout>
      </c:layout>
      <c:scatterChart>
        <c:scatterStyle val="smoothMarker"/>
        <c:varyColors val="0"/>
        <c:ser>
          <c:idx val="0"/>
          <c:order val="0"/>
          <c:tx>
            <c:v>10 Clients</c:v>
          </c:tx>
          <c:marker>
            <c:symbol val="none"/>
          </c:marker>
          <c:xVal>
            <c:numRef>
              <c:f>Results1!$A$70:$A$419</c:f>
              <c:numCache>
                <c:formatCode>General</c:formatCode>
                <c:ptCount val="3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numCache>
            </c:numRef>
          </c:xVal>
          <c:yVal>
            <c:numRef>
              <c:f>Results1!$B$70:$B$419</c:f>
              <c:numCache>
                <c:formatCode>General</c:formatCode>
                <c:ptCount val="350"/>
                <c:pt idx="0">
                  <c:v>0.84327404271156803</c:v>
                </c:pt>
                <c:pt idx="1">
                  <c:v>0.82019953226472497</c:v>
                </c:pt>
                <c:pt idx="2">
                  <c:v>0.52704627669473003</c:v>
                </c:pt>
                <c:pt idx="3">
                  <c:v>0.52223296786709295</c:v>
                </c:pt>
                <c:pt idx="4">
                  <c:v>0.51639777949432197</c:v>
                </c:pt>
                <c:pt idx="5">
                  <c:v>0.50452497910951299</c:v>
                </c:pt>
                <c:pt idx="6">
                  <c:v>0.483045891539648</c:v>
                </c:pt>
                <c:pt idx="7">
                  <c:v>0.50452497910951299</c:v>
                </c:pt>
                <c:pt idx="8">
                  <c:v>0.483045891539648</c:v>
                </c:pt>
                <c:pt idx="9">
                  <c:v>0.46709936649691403</c:v>
                </c:pt>
                <c:pt idx="10">
                  <c:v>0.63245553203367599</c:v>
                </c:pt>
                <c:pt idx="11">
                  <c:v>0.60302268915552704</c:v>
                </c:pt>
                <c:pt idx="12">
                  <c:v>0.47140452079103201</c:v>
                </c:pt>
                <c:pt idx="13">
                  <c:v>0.53935988997059403</c:v>
                </c:pt>
                <c:pt idx="14">
                  <c:v>0.56764621219754696</c:v>
                </c:pt>
                <c:pt idx="15">
                  <c:v>0.53935988997059403</c:v>
                </c:pt>
                <c:pt idx="16">
                  <c:v>0.66666666666666696</c:v>
                </c:pt>
                <c:pt idx="17">
                  <c:v>0.70064904974537101</c:v>
                </c:pt>
                <c:pt idx="18">
                  <c:v>0.63245553203367599</c:v>
                </c:pt>
                <c:pt idx="19">
                  <c:v>0.64666979068286301</c:v>
                </c:pt>
                <c:pt idx="20">
                  <c:v>0.73786478737262196</c:v>
                </c:pt>
                <c:pt idx="21">
                  <c:v>0.75075719352954795</c:v>
                </c:pt>
                <c:pt idx="22">
                  <c:v>0.82327260234856503</c:v>
                </c:pt>
                <c:pt idx="23">
                  <c:v>0.87386289750530299</c:v>
                </c:pt>
                <c:pt idx="24">
                  <c:v>0.82327260234856503</c:v>
                </c:pt>
                <c:pt idx="25">
                  <c:v>0.78624539310689601</c:v>
                </c:pt>
                <c:pt idx="26">
                  <c:v>0.82327260234856503</c:v>
                </c:pt>
                <c:pt idx="27">
                  <c:v>0.78624539310689601</c:v>
                </c:pt>
                <c:pt idx="28">
                  <c:v>0.87559503577091302</c:v>
                </c:pt>
                <c:pt idx="29">
                  <c:v>0.83120941459363396</c:v>
                </c:pt>
                <c:pt idx="30">
                  <c:v>0.81649658092772603</c:v>
                </c:pt>
                <c:pt idx="31">
                  <c:v>3.1130225008677819</c:v>
                </c:pt>
                <c:pt idx="32">
                  <c:v>3.1340424729448411</c:v>
                </c:pt>
                <c:pt idx="33">
                  <c:v>2.9756588269735209</c:v>
                </c:pt>
                <c:pt idx="34">
                  <c:v>3.1287200080686159</c:v>
                </c:pt>
                <c:pt idx="35">
                  <c:v>2.969542358374738</c:v>
                </c:pt>
                <c:pt idx="36">
                  <c:v>2.8982753492378861</c:v>
                </c:pt>
                <c:pt idx="37">
                  <c:v>2.7502066038093131</c:v>
                </c:pt>
                <c:pt idx="38">
                  <c:v>2.7968235951204061</c:v>
                </c:pt>
                <c:pt idx="39">
                  <c:v>2.6866674186027941</c:v>
                </c:pt>
                <c:pt idx="40">
                  <c:v>2.674987019698519</c:v>
                </c:pt>
                <c:pt idx="41">
                  <c:v>2.5831622621754242</c:v>
                </c:pt>
                <c:pt idx="42">
                  <c:v>0.69920589878010098</c:v>
                </c:pt>
                <c:pt idx="43">
                  <c:v>0.68755165095232895</c:v>
                </c:pt>
                <c:pt idx="44">
                  <c:v>0.52704627669473003</c:v>
                </c:pt>
                <c:pt idx="45">
                  <c:v>0.904534033733291</c:v>
                </c:pt>
                <c:pt idx="46">
                  <c:v>1.05934990547138</c:v>
                </c:pt>
                <c:pt idx="47">
                  <c:v>1.0787197799411881</c:v>
                </c:pt>
                <c:pt idx="48">
                  <c:v>1.1005049346146121</c:v>
                </c:pt>
                <c:pt idx="49">
                  <c:v>1.221027882936786</c:v>
                </c:pt>
                <c:pt idx="50">
                  <c:v>1.3498971154211059</c:v>
                </c:pt>
                <c:pt idx="51">
                  <c:v>1.293339581365726</c:v>
                </c:pt>
                <c:pt idx="52">
                  <c:v>1.418136492412172</c:v>
                </c:pt>
                <c:pt idx="53">
                  <c:v>1.3483997249264841</c:v>
                </c:pt>
                <c:pt idx="54">
                  <c:v>1.28668393770792</c:v>
                </c:pt>
                <c:pt idx="55">
                  <c:v>1.2504544628399561</c:v>
                </c:pt>
                <c:pt idx="56">
                  <c:v>0.69920589878010098</c:v>
                </c:pt>
                <c:pt idx="57">
                  <c:v>0.68755165095232895</c:v>
                </c:pt>
                <c:pt idx="58">
                  <c:v>0.51639777949432197</c:v>
                </c:pt>
                <c:pt idx="59">
                  <c:v>0.50452497910951299</c:v>
                </c:pt>
                <c:pt idx="60">
                  <c:v>0.51639777949432197</c:v>
                </c:pt>
                <c:pt idx="61">
                  <c:v>0.64666979068286301</c:v>
                </c:pt>
                <c:pt idx="62">
                  <c:v>0.67494855771055295</c:v>
                </c:pt>
                <c:pt idx="63">
                  <c:v>0.67419986246324204</c:v>
                </c:pt>
                <c:pt idx="64">
                  <c:v>0.67494855771055295</c:v>
                </c:pt>
                <c:pt idx="65">
                  <c:v>0.67419986246324204</c:v>
                </c:pt>
                <c:pt idx="66">
                  <c:v>1.33749350984926</c:v>
                </c:pt>
                <c:pt idx="67">
                  <c:v>1.2720777563426771</c:v>
                </c:pt>
                <c:pt idx="68">
                  <c:v>1.33749350984926</c:v>
                </c:pt>
                <c:pt idx="69">
                  <c:v>1.286291356787199</c:v>
                </c:pt>
                <c:pt idx="70">
                  <c:v>1.4298407059684839</c:v>
                </c:pt>
                <c:pt idx="71">
                  <c:v>1.361816968078108</c:v>
                </c:pt>
                <c:pt idx="72">
                  <c:v>1.316561177208766</c:v>
                </c:pt>
                <c:pt idx="73">
                  <c:v>1.2720777563426759</c:v>
                </c:pt>
                <c:pt idx="74">
                  <c:v>1.337493509849258</c:v>
                </c:pt>
                <c:pt idx="75">
                  <c:v>1.286291356787199</c:v>
                </c:pt>
                <c:pt idx="76">
                  <c:v>0.63245553203367599</c:v>
                </c:pt>
                <c:pt idx="77">
                  <c:v>0.70064904974537101</c:v>
                </c:pt>
                <c:pt idx="78">
                  <c:v>0.73786478737262196</c:v>
                </c:pt>
                <c:pt idx="79">
                  <c:v>0.70064904974537101</c:v>
                </c:pt>
                <c:pt idx="80">
                  <c:v>0.73786478737262196</c:v>
                </c:pt>
                <c:pt idx="81">
                  <c:v>0.75075719352954795</c:v>
                </c:pt>
                <c:pt idx="82">
                  <c:v>0.73786478737262196</c:v>
                </c:pt>
                <c:pt idx="83">
                  <c:v>0.77459666924148296</c:v>
                </c:pt>
                <c:pt idx="84">
                  <c:v>0.87559503577091302</c:v>
                </c:pt>
                <c:pt idx="85">
                  <c:v>1.009049958219026</c:v>
                </c:pt>
                <c:pt idx="86">
                  <c:v>1.1785113019775799</c:v>
                </c:pt>
                <c:pt idx="87">
                  <c:v>1.206045378311055</c:v>
                </c:pt>
                <c:pt idx="88">
                  <c:v>1.135292424395093</c:v>
                </c:pt>
                <c:pt idx="89">
                  <c:v>1.1361818036340361</c:v>
                </c:pt>
                <c:pt idx="90">
                  <c:v>0.99442892601175303</c:v>
                </c:pt>
                <c:pt idx="91">
                  <c:v>1</c:v>
                </c:pt>
                <c:pt idx="92">
                  <c:v>1.2292725943057179</c:v>
                </c:pt>
                <c:pt idx="93">
                  <c:v>1.1908743922772951</c:v>
                </c:pt>
                <c:pt idx="94">
                  <c:v>1.1005049346146121</c:v>
                </c:pt>
                <c:pt idx="95">
                  <c:v>1.0787197799411881</c:v>
                </c:pt>
                <c:pt idx="96">
                  <c:v>0.966091783079296</c:v>
                </c:pt>
                <c:pt idx="97">
                  <c:v>0.93419873299382805</c:v>
                </c:pt>
                <c:pt idx="98">
                  <c:v>0.84327404271156803</c:v>
                </c:pt>
                <c:pt idx="99">
                  <c:v>0.80903983495589105</c:v>
                </c:pt>
                <c:pt idx="100">
                  <c:v>0.84327404271156803</c:v>
                </c:pt>
                <c:pt idx="101">
                  <c:v>0.80903983495589105</c:v>
                </c:pt>
                <c:pt idx="102">
                  <c:v>0.82327260234856503</c:v>
                </c:pt>
                <c:pt idx="103">
                  <c:v>0.80903983495589105</c:v>
                </c:pt>
                <c:pt idx="104">
                  <c:v>0.82327260234856503</c:v>
                </c:pt>
                <c:pt idx="105">
                  <c:v>0.93419873299382805</c:v>
                </c:pt>
                <c:pt idx="106">
                  <c:v>0.966091783079296</c:v>
                </c:pt>
                <c:pt idx="107">
                  <c:v>0.92441627773717505</c:v>
                </c:pt>
                <c:pt idx="108">
                  <c:v>0.966091783079296</c:v>
                </c:pt>
                <c:pt idx="109">
                  <c:v>0.93419873299382805</c:v>
                </c:pt>
                <c:pt idx="110">
                  <c:v>0.84327404271156803</c:v>
                </c:pt>
                <c:pt idx="111">
                  <c:v>0.80903983495589105</c:v>
                </c:pt>
                <c:pt idx="112">
                  <c:v>0.73786478737262196</c:v>
                </c:pt>
                <c:pt idx="113">
                  <c:v>0.70064904974537101</c:v>
                </c:pt>
                <c:pt idx="114">
                  <c:v>0.66666666666666696</c:v>
                </c:pt>
                <c:pt idx="115">
                  <c:v>0.63245553203367599</c:v>
                </c:pt>
                <c:pt idx="116">
                  <c:v>0.47140452079103201</c:v>
                </c:pt>
                <c:pt idx="117">
                  <c:v>0.53935988997059403</c:v>
                </c:pt>
                <c:pt idx="118">
                  <c:v>0.56764621219754696</c:v>
                </c:pt>
                <c:pt idx="119">
                  <c:v>0.53935988997059403</c:v>
                </c:pt>
                <c:pt idx="120">
                  <c:v>0.63245553203367599</c:v>
                </c:pt>
                <c:pt idx="121">
                  <c:v>0.64666979068286301</c:v>
                </c:pt>
                <c:pt idx="122">
                  <c:v>0.69920589878010098</c:v>
                </c:pt>
                <c:pt idx="123">
                  <c:v>0.67419986246324204</c:v>
                </c:pt>
                <c:pt idx="124">
                  <c:v>0.63245553203367599</c:v>
                </c:pt>
                <c:pt idx="125">
                  <c:v>0.60302268915552704</c:v>
                </c:pt>
                <c:pt idx="126">
                  <c:v>0.47140452079103201</c:v>
                </c:pt>
                <c:pt idx="127">
                  <c:v>0.53935988997059403</c:v>
                </c:pt>
                <c:pt idx="128">
                  <c:v>0.82327260234856503</c:v>
                </c:pt>
                <c:pt idx="129">
                  <c:v>0.78624539310689701</c:v>
                </c:pt>
                <c:pt idx="130">
                  <c:v>0.82327260234856503</c:v>
                </c:pt>
                <c:pt idx="131">
                  <c:v>0.80903983495589105</c:v>
                </c:pt>
                <c:pt idx="132">
                  <c:v>0.69920589878010098</c:v>
                </c:pt>
                <c:pt idx="133">
                  <c:v>0.67419986246324204</c:v>
                </c:pt>
                <c:pt idx="134">
                  <c:v>0.67494855771055295</c:v>
                </c:pt>
                <c:pt idx="135">
                  <c:v>0.64666979068286301</c:v>
                </c:pt>
                <c:pt idx="136">
                  <c:v>0.56764621219754696</c:v>
                </c:pt>
                <c:pt idx="137">
                  <c:v>0.53935988997059403</c:v>
                </c:pt>
                <c:pt idx="138">
                  <c:v>0.42163702135578401</c:v>
                </c:pt>
                <c:pt idx="139">
                  <c:v>0.40451991747794502</c:v>
                </c:pt>
                <c:pt idx="140">
                  <c:v>0.316227766016838</c:v>
                </c:pt>
                <c:pt idx="141">
                  <c:v>0.30151134457776402</c:v>
                </c:pt>
                <c:pt idx="142">
                  <c:v>0.42163702135578401</c:v>
                </c:pt>
                <c:pt idx="143">
                  <c:v>0.53935988997059403</c:v>
                </c:pt>
                <c:pt idx="144">
                  <c:v>0.47140452079103201</c:v>
                </c:pt>
                <c:pt idx="145">
                  <c:v>0.53935988997059403</c:v>
                </c:pt>
                <c:pt idx="146">
                  <c:v>0.66666666666666696</c:v>
                </c:pt>
                <c:pt idx="147">
                  <c:v>0.63245553203367599</c:v>
                </c:pt>
                <c:pt idx="148">
                  <c:v>0.66666666666666696</c:v>
                </c:pt>
                <c:pt idx="149">
                  <c:v>0.63245553203367599</c:v>
                </c:pt>
                <c:pt idx="150">
                  <c:v>0.73786478737262196</c:v>
                </c:pt>
                <c:pt idx="151">
                  <c:v>0.70064904974537101</c:v>
                </c:pt>
                <c:pt idx="152">
                  <c:v>0.63245553203367599</c:v>
                </c:pt>
                <c:pt idx="153">
                  <c:v>0.60302268915552704</c:v>
                </c:pt>
                <c:pt idx="154">
                  <c:v>0.56764621219754696</c:v>
                </c:pt>
                <c:pt idx="155">
                  <c:v>0.53935988997059403</c:v>
                </c:pt>
                <c:pt idx="156">
                  <c:v>0.316227766016838</c:v>
                </c:pt>
                <c:pt idx="157">
                  <c:v>0.70064904974537101</c:v>
                </c:pt>
                <c:pt idx="158">
                  <c:v>0.81649658092772603</c:v>
                </c:pt>
                <c:pt idx="159">
                  <c:v>0.83120941459363396</c:v>
                </c:pt>
                <c:pt idx="160">
                  <c:v>1.0327955589886439</c:v>
                </c:pt>
                <c:pt idx="161">
                  <c:v>1.009049958219026</c:v>
                </c:pt>
                <c:pt idx="162">
                  <c:v>1.05934990547138</c:v>
                </c:pt>
                <c:pt idx="163">
                  <c:v>1.0269106361049409</c:v>
                </c:pt>
                <c:pt idx="164">
                  <c:v>1.080123449734643</c:v>
                </c:pt>
                <c:pt idx="165">
                  <c:v>1.0357254813546259</c:v>
                </c:pt>
                <c:pt idx="166">
                  <c:v>1.0749676997731401</c:v>
                </c:pt>
                <c:pt idx="167">
                  <c:v>1.0357254813546259</c:v>
                </c:pt>
                <c:pt idx="168">
                  <c:v>0.94868329805051399</c:v>
                </c:pt>
                <c:pt idx="169">
                  <c:v>0.92441627773717505</c:v>
                </c:pt>
                <c:pt idx="170">
                  <c:v>0.67494855771055295</c:v>
                </c:pt>
                <c:pt idx="171">
                  <c:v>0.64666979068286301</c:v>
                </c:pt>
                <c:pt idx="172">
                  <c:v>0.67494855771055295</c:v>
                </c:pt>
                <c:pt idx="173">
                  <c:v>0.67419986246324204</c:v>
                </c:pt>
                <c:pt idx="174">
                  <c:v>0.82327260234856503</c:v>
                </c:pt>
                <c:pt idx="175">
                  <c:v>0.80903983495589105</c:v>
                </c:pt>
                <c:pt idx="176">
                  <c:v>0.91893658347268103</c:v>
                </c:pt>
                <c:pt idx="177">
                  <c:v>1.0954451150103319</c:v>
                </c:pt>
                <c:pt idx="178">
                  <c:v>1.1005049346146121</c:v>
                </c:pt>
                <c:pt idx="179">
                  <c:v>1.809068067466582</c:v>
                </c:pt>
                <c:pt idx="180">
                  <c:v>2.013840995599093</c:v>
                </c:pt>
                <c:pt idx="181">
                  <c:v>1.916436086262016</c:v>
                </c:pt>
                <c:pt idx="182">
                  <c:v>2.1213203435596428</c:v>
                </c:pt>
                <c:pt idx="183">
                  <c:v>2.0626549528569851</c:v>
                </c:pt>
                <c:pt idx="184">
                  <c:v>2.162817093001109</c:v>
                </c:pt>
                <c:pt idx="185">
                  <c:v>2.0889318714683771</c:v>
                </c:pt>
                <c:pt idx="186">
                  <c:v>2.149935399546278</c:v>
                </c:pt>
                <c:pt idx="187">
                  <c:v>2.071450962709255</c:v>
                </c:pt>
                <c:pt idx="188">
                  <c:v>2.0575065816014599</c:v>
                </c:pt>
                <c:pt idx="189">
                  <c:v>1.963299634428084</c:v>
                </c:pt>
                <c:pt idx="190">
                  <c:v>0.78881063774661497</c:v>
                </c:pt>
                <c:pt idx="191">
                  <c:v>0.75075719352954795</c:v>
                </c:pt>
                <c:pt idx="192">
                  <c:v>0.42163702135578401</c:v>
                </c:pt>
                <c:pt idx="193">
                  <c:v>0.93419873299382805</c:v>
                </c:pt>
                <c:pt idx="194">
                  <c:v>1.0749676997731401</c:v>
                </c:pt>
                <c:pt idx="195">
                  <c:v>1.0269106361049409</c:v>
                </c:pt>
                <c:pt idx="196">
                  <c:v>1.135292424395093</c:v>
                </c:pt>
                <c:pt idx="197">
                  <c:v>1.1361818036340361</c:v>
                </c:pt>
                <c:pt idx="198">
                  <c:v>1.1972189997378651</c:v>
                </c:pt>
                <c:pt idx="199">
                  <c:v>1.1361818036340361</c:v>
                </c:pt>
                <c:pt idx="200">
                  <c:v>1.2292725943057179</c:v>
                </c:pt>
                <c:pt idx="201">
                  <c:v>1.286291356787199</c:v>
                </c:pt>
                <c:pt idx="202">
                  <c:v>1.3374935098492551</c:v>
                </c:pt>
                <c:pt idx="203">
                  <c:v>1.2720777563426759</c:v>
                </c:pt>
                <c:pt idx="204">
                  <c:v>0.87559503577091302</c:v>
                </c:pt>
                <c:pt idx="205">
                  <c:v>0.83120941459363396</c:v>
                </c:pt>
                <c:pt idx="206">
                  <c:v>0.78881063774661497</c:v>
                </c:pt>
                <c:pt idx="207">
                  <c:v>0.78624539310689701</c:v>
                </c:pt>
                <c:pt idx="208">
                  <c:v>0.84327404271156803</c:v>
                </c:pt>
                <c:pt idx="209">
                  <c:v>0.80903983495589105</c:v>
                </c:pt>
                <c:pt idx="210">
                  <c:v>0.82327260234856503</c:v>
                </c:pt>
                <c:pt idx="211">
                  <c:v>0.87386289750530299</c:v>
                </c:pt>
                <c:pt idx="212">
                  <c:v>0.78881063774661497</c:v>
                </c:pt>
                <c:pt idx="213">
                  <c:v>0.75075719352954795</c:v>
                </c:pt>
                <c:pt idx="214">
                  <c:v>0.66666666666666696</c:v>
                </c:pt>
                <c:pt idx="215">
                  <c:v>0.70064904974537101</c:v>
                </c:pt>
                <c:pt idx="216">
                  <c:v>0.483045891539648</c:v>
                </c:pt>
                <c:pt idx="217">
                  <c:v>2.071450962709255</c:v>
                </c:pt>
                <c:pt idx="218">
                  <c:v>2.1832697191750441</c:v>
                </c:pt>
                <c:pt idx="219">
                  <c:v>2.1489955370316158</c:v>
                </c:pt>
                <c:pt idx="220">
                  <c:v>2.233582075700129</c:v>
                </c:pt>
                <c:pt idx="221">
                  <c:v>2.1362669223756541</c:v>
                </c:pt>
                <c:pt idx="222">
                  <c:v>2.2509257354845489</c:v>
                </c:pt>
                <c:pt idx="223">
                  <c:v>2.1362669223756541</c:v>
                </c:pt>
                <c:pt idx="224">
                  <c:v>2.406010991015807</c:v>
                </c:pt>
                <c:pt idx="225">
                  <c:v>2.4233710555190009</c:v>
                </c:pt>
                <c:pt idx="226">
                  <c:v>2.54732975660571</c:v>
                </c:pt>
                <c:pt idx="227">
                  <c:v>2.4233710555190009</c:v>
                </c:pt>
                <c:pt idx="228">
                  <c:v>1.1595018087284059</c:v>
                </c:pt>
                <c:pt idx="229">
                  <c:v>1.167748416242284</c:v>
                </c:pt>
                <c:pt idx="230">
                  <c:v>1.333333333333333</c:v>
                </c:pt>
                <c:pt idx="231">
                  <c:v>1.264911064067352</c:v>
                </c:pt>
                <c:pt idx="232">
                  <c:v>1.3703203194063021</c:v>
                </c:pt>
                <c:pt idx="233">
                  <c:v>1.3280197150781921</c:v>
                </c:pt>
                <c:pt idx="234">
                  <c:v>1.33749350984926</c:v>
                </c:pt>
                <c:pt idx="235">
                  <c:v>1.368476259467907</c:v>
                </c:pt>
                <c:pt idx="236">
                  <c:v>1.33749350984926</c:v>
                </c:pt>
                <c:pt idx="237">
                  <c:v>1.368476259467907</c:v>
                </c:pt>
                <c:pt idx="238">
                  <c:v>1.35400640077266</c:v>
                </c:pt>
                <c:pt idx="239">
                  <c:v>1.293339581365726</c:v>
                </c:pt>
                <c:pt idx="240">
                  <c:v>0.94280904158206302</c:v>
                </c:pt>
                <c:pt idx="241">
                  <c:v>0.89442719099991597</c:v>
                </c:pt>
                <c:pt idx="242">
                  <c:v>0.87559503577091302</c:v>
                </c:pt>
                <c:pt idx="243">
                  <c:v>0.89442719099991597</c:v>
                </c:pt>
                <c:pt idx="244">
                  <c:v>0.87559503577091302</c:v>
                </c:pt>
                <c:pt idx="245">
                  <c:v>0.83120941459363396</c:v>
                </c:pt>
                <c:pt idx="246">
                  <c:v>0.78881063774661497</c:v>
                </c:pt>
                <c:pt idx="247">
                  <c:v>0.75075719352954795</c:v>
                </c:pt>
                <c:pt idx="248">
                  <c:v>0.73786478737262196</c:v>
                </c:pt>
                <c:pt idx="249">
                  <c:v>0.75075719352954795</c:v>
                </c:pt>
                <c:pt idx="250">
                  <c:v>0.67494855771055295</c:v>
                </c:pt>
                <c:pt idx="251">
                  <c:v>0.64666979068286301</c:v>
                </c:pt>
                <c:pt idx="252">
                  <c:v>0.67494855771055295</c:v>
                </c:pt>
                <c:pt idx="253">
                  <c:v>0.67419986246324204</c:v>
                </c:pt>
                <c:pt idx="254">
                  <c:v>0.78881063774661497</c:v>
                </c:pt>
                <c:pt idx="255">
                  <c:v>0.78624539310689601</c:v>
                </c:pt>
                <c:pt idx="256">
                  <c:v>0.82327260234856503</c:v>
                </c:pt>
                <c:pt idx="257">
                  <c:v>0.78624539310689701</c:v>
                </c:pt>
                <c:pt idx="258">
                  <c:v>0.69920589878010098</c:v>
                </c:pt>
                <c:pt idx="259">
                  <c:v>0.67419986246324204</c:v>
                </c:pt>
                <c:pt idx="260">
                  <c:v>0.67494855771055295</c:v>
                </c:pt>
                <c:pt idx="261">
                  <c:v>0.64666979068286301</c:v>
                </c:pt>
                <c:pt idx="262">
                  <c:v>0.69920589878010098</c:v>
                </c:pt>
                <c:pt idx="263">
                  <c:v>0.68755165095232895</c:v>
                </c:pt>
                <c:pt idx="264">
                  <c:v>0.91893658347268103</c:v>
                </c:pt>
                <c:pt idx="265">
                  <c:v>0.87386289750530299</c:v>
                </c:pt>
                <c:pt idx="266">
                  <c:v>0.94868329805051399</c:v>
                </c:pt>
                <c:pt idx="267">
                  <c:v>0.904534033733291</c:v>
                </c:pt>
                <c:pt idx="268">
                  <c:v>0.91893658347268103</c:v>
                </c:pt>
                <c:pt idx="269">
                  <c:v>0.87386289750530299</c:v>
                </c:pt>
                <c:pt idx="270">
                  <c:v>1.1005049346146121</c:v>
                </c:pt>
                <c:pt idx="271">
                  <c:v>1.044465935734187</c:v>
                </c:pt>
                <c:pt idx="272">
                  <c:v>1.1005049346146121</c:v>
                </c:pt>
                <c:pt idx="273">
                  <c:v>1.221027882936786</c:v>
                </c:pt>
                <c:pt idx="274">
                  <c:v>1.0749676997731401</c:v>
                </c:pt>
                <c:pt idx="275">
                  <c:v>1.0357254813546259</c:v>
                </c:pt>
                <c:pt idx="276">
                  <c:v>1.080123449734643</c:v>
                </c:pt>
                <c:pt idx="277">
                  <c:v>1.0357254813546259</c:v>
                </c:pt>
                <c:pt idx="278">
                  <c:v>1.080123449734643</c:v>
                </c:pt>
                <c:pt idx="279">
                  <c:v>1.2720777563426759</c:v>
                </c:pt>
                <c:pt idx="280">
                  <c:v>1.080123449734643</c:v>
                </c:pt>
                <c:pt idx="281">
                  <c:v>1.0357254813546259</c:v>
                </c:pt>
                <c:pt idx="282">
                  <c:v>1.080123449734643</c:v>
                </c:pt>
                <c:pt idx="283">
                  <c:v>1.0357254813546259</c:v>
                </c:pt>
                <c:pt idx="284">
                  <c:v>0.94868329805051399</c:v>
                </c:pt>
                <c:pt idx="285">
                  <c:v>0.92441627773717505</c:v>
                </c:pt>
                <c:pt idx="286">
                  <c:v>0.94868329805051399</c:v>
                </c:pt>
                <c:pt idx="287">
                  <c:v>1.0357254813546259</c:v>
                </c:pt>
                <c:pt idx="288">
                  <c:v>1.0749676997731401</c:v>
                </c:pt>
                <c:pt idx="289">
                  <c:v>1.0269106361049409</c:v>
                </c:pt>
                <c:pt idx="290">
                  <c:v>0.67494855771055295</c:v>
                </c:pt>
                <c:pt idx="291">
                  <c:v>0.64666979068286301</c:v>
                </c:pt>
                <c:pt idx="292">
                  <c:v>0.73786478737262196</c:v>
                </c:pt>
                <c:pt idx="293">
                  <c:v>0.77459666924148296</c:v>
                </c:pt>
                <c:pt idx="294">
                  <c:v>0.73786478737262196</c:v>
                </c:pt>
                <c:pt idx="295">
                  <c:v>0.70064904974537101</c:v>
                </c:pt>
                <c:pt idx="296">
                  <c:v>0.78881063774661497</c:v>
                </c:pt>
                <c:pt idx="297">
                  <c:v>0.75075719352954795</c:v>
                </c:pt>
                <c:pt idx="298">
                  <c:v>0.63245553203367599</c:v>
                </c:pt>
                <c:pt idx="299">
                  <c:v>0.64666979068286301</c:v>
                </c:pt>
                <c:pt idx="300">
                  <c:v>0.52704627669473003</c:v>
                </c:pt>
                <c:pt idx="301">
                  <c:v>0.52223296786709295</c:v>
                </c:pt>
                <c:pt idx="302">
                  <c:v>0.52704627669473003</c:v>
                </c:pt>
                <c:pt idx="303">
                  <c:v>0.52223296786709295</c:v>
                </c:pt>
                <c:pt idx="304">
                  <c:v>0.52704627669473003</c:v>
                </c:pt>
                <c:pt idx="305">
                  <c:v>0.52223296786709295</c:v>
                </c:pt>
                <c:pt idx="306">
                  <c:v>0.52704627669473003</c:v>
                </c:pt>
                <c:pt idx="307">
                  <c:v>0.52223296786709295</c:v>
                </c:pt>
                <c:pt idx="308">
                  <c:v>0.51639777949432197</c:v>
                </c:pt>
                <c:pt idx="309">
                  <c:v>0.50452497910951299</c:v>
                </c:pt>
                <c:pt idx="310">
                  <c:v>0.52704627669473003</c:v>
                </c:pt>
                <c:pt idx="311">
                  <c:v>0.52223296786709295</c:v>
                </c:pt>
                <c:pt idx="312">
                  <c:v>0.52704627669473003</c:v>
                </c:pt>
                <c:pt idx="313">
                  <c:v>0.52223296786709295</c:v>
                </c:pt>
                <c:pt idx="314">
                  <c:v>0.69920589878010098</c:v>
                </c:pt>
                <c:pt idx="315">
                  <c:v>0.68755165095232895</c:v>
                </c:pt>
                <c:pt idx="316">
                  <c:v>0.69920589878010098</c:v>
                </c:pt>
                <c:pt idx="317">
                  <c:v>0.68755165095232895</c:v>
                </c:pt>
                <c:pt idx="318">
                  <c:v>0.84327404271156803</c:v>
                </c:pt>
                <c:pt idx="319">
                  <c:v>0.82019953226472497</c:v>
                </c:pt>
                <c:pt idx="320">
                  <c:v>0.84327404271156803</c:v>
                </c:pt>
                <c:pt idx="321">
                  <c:v>0.93419873299382805</c:v>
                </c:pt>
                <c:pt idx="322">
                  <c:v>0.966091783079296</c:v>
                </c:pt>
                <c:pt idx="323">
                  <c:v>0.93419873299382805</c:v>
                </c:pt>
                <c:pt idx="324">
                  <c:v>0.84983658559879804</c:v>
                </c:pt>
                <c:pt idx="325">
                  <c:v>0.82019953226472497</c:v>
                </c:pt>
                <c:pt idx="326">
                  <c:v>0.84983658559879804</c:v>
                </c:pt>
                <c:pt idx="327">
                  <c:v>0.92441627773717505</c:v>
                </c:pt>
                <c:pt idx="328">
                  <c:v>0.73786478737262196</c:v>
                </c:pt>
                <c:pt idx="329">
                  <c:v>0.70064904974537101</c:v>
                </c:pt>
                <c:pt idx="330">
                  <c:v>0.73786478737262196</c:v>
                </c:pt>
                <c:pt idx="331">
                  <c:v>0.70064904974537101</c:v>
                </c:pt>
                <c:pt idx="332">
                  <c:v>0.73786478737262196</c:v>
                </c:pt>
                <c:pt idx="333">
                  <c:v>0.75075719352954795</c:v>
                </c:pt>
                <c:pt idx="334">
                  <c:v>0.73786478737262196</c:v>
                </c:pt>
                <c:pt idx="335">
                  <c:v>0.70064904974537101</c:v>
                </c:pt>
                <c:pt idx="336">
                  <c:v>0.66666666666666696</c:v>
                </c:pt>
                <c:pt idx="337">
                  <c:v>0.63245553203367599</c:v>
                </c:pt>
                <c:pt idx="338">
                  <c:v>0.56764621219754696</c:v>
                </c:pt>
                <c:pt idx="339">
                  <c:v>0.53935988997059403</c:v>
                </c:pt>
                <c:pt idx="340">
                  <c:v>0.42163702135578401</c:v>
                </c:pt>
                <c:pt idx="341">
                  <c:v>0.46709936649691403</c:v>
                </c:pt>
                <c:pt idx="342">
                  <c:v>0.42163702135578401</c:v>
                </c:pt>
                <c:pt idx="343">
                  <c:v>0.46709936649691403</c:v>
                </c:pt>
                <c:pt idx="344">
                  <c:v>0.483045891539648</c:v>
                </c:pt>
                <c:pt idx="345">
                  <c:v>0.46709936649691403</c:v>
                </c:pt>
                <c:pt idx="346">
                  <c:v>0.51639777949432197</c:v>
                </c:pt>
                <c:pt idx="347">
                  <c:v>0.68755165095232895</c:v>
                </c:pt>
                <c:pt idx="348">
                  <c:v>0.69920589878010098</c:v>
                </c:pt>
                <c:pt idx="349">
                  <c:v>0.67419986246324204</c:v>
                </c:pt>
              </c:numCache>
            </c:numRef>
          </c:yVal>
          <c:smooth val="1"/>
        </c:ser>
        <c:ser>
          <c:idx val="1"/>
          <c:order val="1"/>
          <c:tx>
            <c:v>50 Clients</c:v>
          </c:tx>
          <c:marker>
            <c:symbol val="none"/>
          </c:marker>
          <c:xVal>
            <c:numRef>
              <c:f>Results1!$A$70:$A$419</c:f>
              <c:numCache>
                <c:formatCode>General</c:formatCode>
                <c:ptCount val="3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numCache>
            </c:numRef>
          </c:xVal>
          <c:yVal>
            <c:numRef>
              <c:f>Results1!$C$70:$C$419</c:f>
              <c:numCache>
                <c:formatCode>General</c:formatCode>
                <c:ptCount val="350"/>
                <c:pt idx="0">
                  <c:v>9.37135114176297</c:v>
                </c:pt>
                <c:pt idx="1">
                  <c:v>9.37135114176297</c:v>
                </c:pt>
                <c:pt idx="2">
                  <c:v>9.2159282404613609</c:v>
                </c:pt>
                <c:pt idx="3">
                  <c:v>9.8115578103921237</c:v>
                </c:pt>
                <c:pt idx="4">
                  <c:v>4.3474130238568316</c:v>
                </c:pt>
                <c:pt idx="5">
                  <c:v>3.8815804341359028</c:v>
                </c:pt>
                <c:pt idx="6">
                  <c:v>3.8815804341359028</c:v>
                </c:pt>
                <c:pt idx="7">
                  <c:v>3.7844711945293259</c:v>
                </c:pt>
                <c:pt idx="8">
                  <c:v>3.6530048514126618</c:v>
                </c:pt>
                <c:pt idx="9">
                  <c:v>9.6976514911830254</c:v>
                </c:pt>
                <c:pt idx="10">
                  <c:v>9.6890545347715822</c:v>
                </c:pt>
                <c:pt idx="11">
                  <c:v>9.6614928683120471</c:v>
                </c:pt>
                <c:pt idx="12">
                  <c:v>9.6614928683120471</c:v>
                </c:pt>
                <c:pt idx="13">
                  <c:v>9.3594871654380771</c:v>
                </c:pt>
                <c:pt idx="14">
                  <c:v>9.0853973190193766</c:v>
                </c:pt>
                <c:pt idx="15">
                  <c:v>9.0945649214853095</c:v>
                </c:pt>
                <c:pt idx="16">
                  <c:v>9.4492798079477431</c:v>
                </c:pt>
                <c:pt idx="17">
                  <c:v>9.5271541746035933</c:v>
                </c:pt>
                <c:pt idx="18">
                  <c:v>12.4939985593084</c:v>
                </c:pt>
                <c:pt idx="19">
                  <c:v>9.7888825829214152</c:v>
                </c:pt>
                <c:pt idx="20">
                  <c:v>9.9157562607308076</c:v>
                </c:pt>
                <c:pt idx="21">
                  <c:v>9.7530621971882372</c:v>
                </c:pt>
                <c:pt idx="22">
                  <c:v>12.011568497818169</c:v>
                </c:pt>
                <c:pt idx="23">
                  <c:v>14.087031072743629</c:v>
                </c:pt>
                <c:pt idx="24">
                  <c:v>15.34094014213094</c:v>
                </c:pt>
                <c:pt idx="25">
                  <c:v>40.490876887406493</c:v>
                </c:pt>
                <c:pt idx="26">
                  <c:v>45.136952095200712</c:v>
                </c:pt>
                <c:pt idx="27">
                  <c:v>44.213622837813737</c:v>
                </c:pt>
                <c:pt idx="28">
                  <c:v>43.994444093670587</c:v>
                </c:pt>
                <c:pt idx="29">
                  <c:v>43.69909737181203</c:v>
                </c:pt>
                <c:pt idx="30">
                  <c:v>41.090820818712729</c:v>
                </c:pt>
                <c:pt idx="31">
                  <c:v>41.090820818712729</c:v>
                </c:pt>
                <c:pt idx="32">
                  <c:v>43.132354445358068</c:v>
                </c:pt>
                <c:pt idx="33">
                  <c:v>44.74135546548505</c:v>
                </c:pt>
                <c:pt idx="34">
                  <c:v>46.674285092424171</c:v>
                </c:pt>
                <c:pt idx="35">
                  <c:v>33.536878540231243</c:v>
                </c:pt>
                <c:pt idx="36">
                  <c:v>23.078609624980061</c:v>
                </c:pt>
                <c:pt idx="37">
                  <c:v>15.00703538714796</c:v>
                </c:pt>
                <c:pt idx="38">
                  <c:v>11.81524439019355</c:v>
                </c:pt>
                <c:pt idx="39">
                  <c:v>11.95407880181488</c:v>
                </c:pt>
                <c:pt idx="40">
                  <c:v>10.20021786259707</c:v>
                </c:pt>
                <c:pt idx="41">
                  <c:v>10.336558636434299</c:v>
                </c:pt>
                <c:pt idx="42">
                  <c:v>13.091557924437</c:v>
                </c:pt>
                <c:pt idx="43">
                  <c:v>12.780193008453869</c:v>
                </c:pt>
                <c:pt idx="44">
                  <c:v>11.510864433221339</c:v>
                </c:pt>
                <c:pt idx="45">
                  <c:v>10.48808848170151</c:v>
                </c:pt>
                <c:pt idx="46">
                  <c:v>10</c:v>
                </c:pt>
                <c:pt idx="47">
                  <c:v>10.20294075254777</c:v>
                </c:pt>
                <c:pt idx="48">
                  <c:v>10.20294075254777</c:v>
                </c:pt>
                <c:pt idx="49">
                  <c:v>10.5751280528102</c:v>
                </c:pt>
                <c:pt idx="50">
                  <c:v>10.89801205113422</c:v>
                </c:pt>
                <c:pt idx="51">
                  <c:v>10.9117673484485</c:v>
                </c:pt>
                <c:pt idx="52">
                  <c:v>8.6255434611391291</c:v>
                </c:pt>
                <c:pt idx="53">
                  <c:v>8.3957661287632899</c:v>
                </c:pt>
                <c:pt idx="54">
                  <c:v>8.3459903879381212</c:v>
                </c:pt>
                <c:pt idx="55">
                  <c:v>9.0308114560960409</c:v>
                </c:pt>
                <c:pt idx="56">
                  <c:v>9.0805041465524141</c:v>
                </c:pt>
                <c:pt idx="57">
                  <c:v>4.5264653858047899</c:v>
                </c:pt>
                <c:pt idx="58">
                  <c:v>4.3919117578668256</c:v>
                </c:pt>
                <c:pt idx="59">
                  <c:v>4.7900359543999684</c:v>
                </c:pt>
                <c:pt idx="60">
                  <c:v>5.2068331172711027</c:v>
                </c:pt>
                <c:pt idx="61">
                  <c:v>5.0210667303981458</c:v>
                </c:pt>
                <c:pt idx="62">
                  <c:v>5.0210667303981458</c:v>
                </c:pt>
                <c:pt idx="63">
                  <c:v>4.4771022374348846</c:v>
                </c:pt>
                <c:pt idx="64">
                  <c:v>3.8715486421958971</c:v>
                </c:pt>
                <c:pt idx="65">
                  <c:v>3.6953424138441551</c:v>
                </c:pt>
                <c:pt idx="66">
                  <c:v>3.65908306668336</c:v>
                </c:pt>
                <c:pt idx="67">
                  <c:v>4.2959929650263096</c:v>
                </c:pt>
                <c:pt idx="68">
                  <c:v>4.2895221179054426</c:v>
                </c:pt>
                <c:pt idx="69">
                  <c:v>4.4833023542919799</c:v>
                </c:pt>
                <c:pt idx="70">
                  <c:v>4.4969125210773466</c:v>
                </c:pt>
                <c:pt idx="71">
                  <c:v>8.8625303635273696</c:v>
                </c:pt>
                <c:pt idx="72">
                  <c:v>9.1311432897407609</c:v>
                </c:pt>
                <c:pt idx="73">
                  <c:v>9.1560544632135752</c:v>
                </c:pt>
                <c:pt idx="74">
                  <c:v>9.0184995056457904</c:v>
                </c:pt>
                <c:pt idx="75">
                  <c:v>8.8071940291256681</c:v>
                </c:pt>
                <c:pt idx="76">
                  <c:v>8.618455649231926</c:v>
                </c:pt>
                <c:pt idx="77">
                  <c:v>8.7964639360243968</c:v>
                </c:pt>
                <c:pt idx="78">
                  <c:v>8.710785141293389</c:v>
                </c:pt>
                <c:pt idx="79">
                  <c:v>8.6029710630171792</c:v>
                </c:pt>
                <c:pt idx="80">
                  <c:v>8.8040394769168948</c:v>
                </c:pt>
                <c:pt idx="81">
                  <c:v>3.95671019352638</c:v>
                </c:pt>
                <c:pt idx="82">
                  <c:v>3.40587727318528</c:v>
                </c:pt>
                <c:pt idx="83">
                  <c:v>9.6499856073582961</c:v>
                </c:pt>
                <c:pt idx="84">
                  <c:v>9.6586173383610596</c:v>
                </c:pt>
                <c:pt idx="85">
                  <c:v>9.5823912580431703</c:v>
                </c:pt>
                <c:pt idx="86">
                  <c:v>12.4011648198421</c:v>
                </c:pt>
                <c:pt idx="87">
                  <c:v>12.24245799575305</c:v>
                </c:pt>
                <c:pt idx="88">
                  <c:v>12.411911841273909</c:v>
                </c:pt>
                <c:pt idx="89">
                  <c:v>12.365273955719699</c:v>
                </c:pt>
                <c:pt idx="90">
                  <c:v>13.69874284580726</c:v>
                </c:pt>
                <c:pt idx="91">
                  <c:v>14.69731645951434</c:v>
                </c:pt>
                <c:pt idx="92">
                  <c:v>47.688340061044023</c:v>
                </c:pt>
                <c:pt idx="93">
                  <c:v>58.269584213759799</c:v>
                </c:pt>
                <c:pt idx="94">
                  <c:v>59.931071518314518</c:v>
                </c:pt>
                <c:pt idx="95">
                  <c:v>57.748593056454631</c:v>
                </c:pt>
                <c:pt idx="96">
                  <c:v>57.522555962374</c:v>
                </c:pt>
                <c:pt idx="97">
                  <c:v>57.304643984778593</c:v>
                </c:pt>
                <c:pt idx="98">
                  <c:v>58.227904726933879</c:v>
                </c:pt>
                <c:pt idx="99">
                  <c:v>59.611799726787872</c:v>
                </c:pt>
                <c:pt idx="100">
                  <c:v>62.475328463855767</c:v>
                </c:pt>
                <c:pt idx="101">
                  <c:v>64.905829219467407</c:v>
                </c:pt>
                <c:pt idx="102">
                  <c:v>53.652793237838253</c:v>
                </c:pt>
                <c:pt idx="103">
                  <c:v>39.997777716045952</c:v>
                </c:pt>
                <c:pt idx="104">
                  <c:v>26.108534151797102</c:v>
                </c:pt>
                <c:pt idx="105">
                  <c:v>13.21783307169186</c:v>
                </c:pt>
                <c:pt idx="106">
                  <c:v>3.3681514877517662</c:v>
                </c:pt>
                <c:pt idx="107">
                  <c:v>2.836272984824352</c:v>
                </c:pt>
                <c:pt idx="108">
                  <c:v>2.806737924669453</c:v>
                </c:pt>
                <c:pt idx="109">
                  <c:v>2.674987019698519</c:v>
                </c:pt>
                <c:pt idx="110">
                  <c:v>2.4944382578492941</c:v>
                </c:pt>
                <c:pt idx="111">
                  <c:v>2.0655911179772919</c:v>
                </c:pt>
                <c:pt idx="112">
                  <c:v>0.87559503577091302</c:v>
                </c:pt>
                <c:pt idx="113">
                  <c:v>0.87559503577091302</c:v>
                </c:pt>
                <c:pt idx="114">
                  <c:v>0.87559503577091302</c:v>
                </c:pt>
                <c:pt idx="115">
                  <c:v>0.94280904158206302</c:v>
                </c:pt>
                <c:pt idx="116">
                  <c:v>1.264911064067352</c:v>
                </c:pt>
                <c:pt idx="117">
                  <c:v>1.505545305418162</c:v>
                </c:pt>
                <c:pt idx="118">
                  <c:v>1.549193338482967</c:v>
                </c:pt>
                <c:pt idx="119">
                  <c:v>1.663329993316623</c:v>
                </c:pt>
                <c:pt idx="120">
                  <c:v>1.699673171197595</c:v>
                </c:pt>
                <c:pt idx="121">
                  <c:v>2.162817093001109</c:v>
                </c:pt>
                <c:pt idx="122">
                  <c:v>2.162817093001109</c:v>
                </c:pt>
                <c:pt idx="123">
                  <c:v>2.1832697191750441</c:v>
                </c:pt>
                <c:pt idx="124">
                  <c:v>2.1832697191750441</c:v>
                </c:pt>
                <c:pt idx="125">
                  <c:v>2.5819888974716112</c:v>
                </c:pt>
                <c:pt idx="126">
                  <c:v>2.6012817353502249</c:v>
                </c:pt>
                <c:pt idx="127">
                  <c:v>2.6161889160464762</c:v>
                </c:pt>
                <c:pt idx="128">
                  <c:v>2.877112750272012</c:v>
                </c:pt>
                <c:pt idx="129">
                  <c:v>3.0840089349920992</c:v>
                </c:pt>
                <c:pt idx="130">
                  <c:v>3.3065591380365991</c:v>
                </c:pt>
                <c:pt idx="131">
                  <c:v>3.4785054261852171</c:v>
                </c:pt>
                <c:pt idx="132">
                  <c:v>3.6147844564602551</c:v>
                </c:pt>
                <c:pt idx="133">
                  <c:v>3.917198545446023</c:v>
                </c:pt>
                <c:pt idx="134">
                  <c:v>4.0400770069668486</c:v>
                </c:pt>
                <c:pt idx="135">
                  <c:v>3.4334951418181561</c:v>
                </c:pt>
                <c:pt idx="136">
                  <c:v>3.4960294939005019</c:v>
                </c:pt>
                <c:pt idx="137">
                  <c:v>3.5962943891363151</c:v>
                </c:pt>
                <c:pt idx="138">
                  <c:v>3.5962943891363151</c:v>
                </c:pt>
                <c:pt idx="139">
                  <c:v>3.0713731999438521</c:v>
                </c:pt>
                <c:pt idx="140">
                  <c:v>3.0713731999438521</c:v>
                </c:pt>
                <c:pt idx="141">
                  <c:v>3.4399612400917161</c:v>
                </c:pt>
                <c:pt idx="142">
                  <c:v>5.0990195135927854</c:v>
                </c:pt>
                <c:pt idx="143">
                  <c:v>5.5986109388351348</c:v>
                </c:pt>
                <c:pt idx="144">
                  <c:v>5.3965009239526882</c:v>
                </c:pt>
                <c:pt idx="145">
                  <c:v>5.3965009239526882</c:v>
                </c:pt>
                <c:pt idx="146">
                  <c:v>5.1380930314660507</c:v>
                </c:pt>
                <c:pt idx="147">
                  <c:v>4.9035134795822106</c:v>
                </c:pt>
                <c:pt idx="148">
                  <c:v>4.6951511631090677</c:v>
                </c:pt>
                <c:pt idx="149">
                  <c:v>4.1311822359545767</c:v>
                </c:pt>
                <c:pt idx="150">
                  <c:v>4.0947120370871808</c:v>
                </c:pt>
                <c:pt idx="151">
                  <c:v>4.0947120370871808</c:v>
                </c:pt>
                <c:pt idx="152">
                  <c:v>3.5730472522297649</c:v>
                </c:pt>
                <c:pt idx="153">
                  <c:v>2.869378562220978</c:v>
                </c:pt>
                <c:pt idx="154">
                  <c:v>3.034981237357345</c:v>
                </c:pt>
                <c:pt idx="155">
                  <c:v>3.034981237357345</c:v>
                </c:pt>
                <c:pt idx="156">
                  <c:v>3.190262963734769</c:v>
                </c:pt>
                <c:pt idx="157">
                  <c:v>2.9814239699997191</c:v>
                </c:pt>
                <c:pt idx="158">
                  <c:v>3.3928028399998551</c:v>
                </c:pt>
                <c:pt idx="159">
                  <c:v>3.4976182372199118</c:v>
                </c:pt>
                <c:pt idx="160">
                  <c:v>3.5590260840104371</c:v>
                </c:pt>
                <c:pt idx="161">
                  <c:v>3.7058512292499439</c:v>
                </c:pt>
                <c:pt idx="162">
                  <c:v>3.8873012632302002</c:v>
                </c:pt>
                <c:pt idx="163">
                  <c:v>4.2373996218855199</c:v>
                </c:pt>
                <c:pt idx="164">
                  <c:v>4.541169697580373</c:v>
                </c:pt>
                <c:pt idx="165">
                  <c:v>4.8944412914607058</c:v>
                </c:pt>
                <c:pt idx="166">
                  <c:v>4.9721446300587662</c:v>
                </c:pt>
                <c:pt idx="167">
                  <c:v>4.9710271686152678</c:v>
                </c:pt>
                <c:pt idx="168">
                  <c:v>3.6893239368631092</c:v>
                </c:pt>
                <c:pt idx="169">
                  <c:v>2.6161889160464762</c:v>
                </c:pt>
                <c:pt idx="170">
                  <c:v>2.6161889160464762</c:v>
                </c:pt>
                <c:pt idx="171">
                  <c:v>9.8708324539186378</c:v>
                </c:pt>
                <c:pt idx="172">
                  <c:v>9.9783098101164729</c:v>
                </c:pt>
                <c:pt idx="173">
                  <c:v>9.803060746521977</c:v>
                </c:pt>
                <c:pt idx="174">
                  <c:v>9.6061323006597075</c:v>
                </c:pt>
                <c:pt idx="175">
                  <c:v>9.3547373619525587</c:v>
                </c:pt>
                <c:pt idx="176">
                  <c:v>9.6009258812771634</c:v>
                </c:pt>
                <c:pt idx="177">
                  <c:v>9.5358970911673193</c:v>
                </c:pt>
                <c:pt idx="178">
                  <c:v>9.5358970911673193</c:v>
                </c:pt>
                <c:pt idx="179">
                  <c:v>9.4991227665155069</c:v>
                </c:pt>
                <c:pt idx="180">
                  <c:v>9.7348172384830463</c:v>
                </c:pt>
                <c:pt idx="181">
                  <c:v>4.1365578819969491</c:v>
                </c:pt>
                <c:pt idx="182">
                  <c:v>3.7490739597339982</c:v>
                </c:pt>
                <c:pt idx="183">
                  <c:v>3.95671019352638</c:v>
                </c:pt>
                <c:pt idx="184">
                  <c:v>4.0565447804203449</c:v>
                </c:pt>
                <c:pt idx="185">
                  <c:v>10.411532067856299</c:v>
                </c:pt>
                <c:pt idx="186">
                  <c:v>10.00499875062461</c:v>
                </c:pt>
                <c:pt idx="187">
                  <c:v>9.9916631915479073</c:v>
                </c:pt>
                <c:pt idx="188">
                  <c:v>11.647126493498529</c:v>
                </c:pt>
                <c:pt idx="189">
                  <c:v>12.26059632408727</c:v>
                </c:pt>
                <c:pt idx="190">
                  <c:v>11.74544829095746</c:v>
                </c:pt>
                <c:pt idx="191">
                  <c:v>11.59501808728406</c:v>
                </c:pt>
                <c:pt idx="192">
                  <c:v>11.3548814759703</c:v>
                </c:pt>
                <c:pt idx="193">
                  <c:v>11.55662388223981</c:v>
                </c:pt>
                <c:pt idx="194">
                  <c:v>11.55662388223981</c:v>
                </c:pt>
                <c:pt idx="195">
                  <c:v>8.5511532685493528</c:v>
                </c:pt>
                <c:pt idx="196">
                  <c:v>11.81148217249263</c:v>
                </c:pt>
                <c:pt idx="197">
                  <c:v>13.5847136313006</c:v>
                </c:pt>
                <c:pt idx="198">
                  <c:v>15.061355996205799</c:v>
                </c:pt>
                <c:pt idx="199">
                  <c:v>14.561745927066729</c:v>
                </c:pt>
                <c:pt idx="200">
                  <c:v>15.017027372656379</c:v>
                </c:pt>
                <c:pt idx="201">
                  <c:v>14.743736900046001</c:v>
                </c:pt>
                <c:pt idx="202">
                  <c:v>15.51916378045043</c:v>
                </c:pt>
                <c:pt idx="203">
                  <c:v>15.799085768205421</c:v>
                </c:pt>
                <c:pt idx="204">
                  <c:v>15.85489759594107</c:v>
                </c:pt>
                <c:pt idx="205">
                  <c:v>15.061355996205799</c:v>
                </c:pt>
                <c:pt idx="206">
                  <c:v>14.578904089280661</c:v>
                </c:pt>
                <c:pt idx="207">
                  <c:v>13.15041190736371</c:v>
                </c:pt>
                <c:pt idx="208">
                  <c:v>9.2712219019693105</c:v>
                </c:pt>
                <c:pt idx="209">
                  <c:v>9.4422219607227724</c:v>
                </c:pt>
                <c:pt idx="210">
                  <c:v>9.4422219607227724</c:v>
                </c:pt>
                <c:pt idx="211">
                  <c:v>9.4050813688960506</c:v>
                </c:pt>
                <c:pt idx="212">
                  <c:v>8.8248386828189549</c:v>
                </c:pt>
                <c:pt idx="213">
                  <c:v>8.8944427094175555</c:v>
                </c:pt>
                <c:pt idx="214">
                  <c:v>8.9075498564108226</c:v>
                </c:pt>
                <c:pt idx="215">
                  <c:v>8.9169003084654452</c:v>
                </c:pt>
                <c:pt idx="216">
                  <c:v>8.6948260477136632</c:v>
                </c:pt>
                <c:pt idx="217">
                  <c:v>8.6948260477136632</c:v>
                </c:pt>
                <c:pt idx="218">
                  <c:v>8.6948260477136632</c:v>
                </c:pt>
                <c:pt idx="219">
                  <c:v>8.553102101317128</c:v>
                </c:pt>
                <c:pt idx="220">
                  <c:v>10.81203033662041</c:v>
                </c:pt>
                <c:pt idx="221">
                  <c:v>10.816140202904601</c:v>
                </c:pt>
                <c:pt idx="222">
                  <c:v>8.8543774484714604</c:v>
                </c:pt>
                <c:pt idx="223">
                  <c:v>8.5693251387336975</c:v>
                </c:pt>
                <c:pt idx="224">
                  <c:v>9.2879850703296576</c:v>
                </c:pt>
                <c:pt idx="225">
                  <c:v>9.5038004094268622</c:v>
                </c:pt>
                <c:pt idx="226">
                  <c:v>9.8257032544466991</c:v>
                </c:pt>
                <c:pt idx="227">
                  <c:v>13.436682791688</c:v>
                </c:pt>
                <c:pt idx="228">
                  <c:v>15.034774505939369</c:v>
                </c:pt>
                <c:pt idx="229">
                  <c:v>15.158422667869431</c:v>
                </c:pt>
                <c:pt idx="230">
                  <c:v>13.90603386224044</c:v>
                </c:pt>
                <c:pt idx="231">
                  <c:v>14.111067366511371</c:v>
                </c:pt>
                <c:pt idx="232">
                  <c:v>14.1770550146668</c:v>
                </c:pt>
                <c:pt idx="233">
                  <c:v>14.01626039839285</c:v>
                </c:pt>
                <c:pt idx="234">
                  <c:v>13.287002839032001</c:v>
                </c:pt>
                <c:pt idx="235">
                  <c:v>13.453211099543809</c:v>
                </c:pt>
                <c:pt idx="236">
                  <c:v>13.149144458861199</c:v>
                </c:pt>
                <c:pt idx="237">
                  <c:v>10.0934522229898</c:v>
                </c:pt>
                <c:pt idx="238">
                  <c:v>3.3665016461206929</c:v>
                </c:pt>
                <c:pt idx="239">
                  <c:v>3.3665016461206929</c:v>
                </c:pt>
                <c:pt idx="240">
                  <c:v>3.8643671323171849</c:v>
                </c:pt>
                <c:pt idx="241">
                  <c:v>3.9454615277134129</c:v>
                </c:pt>
                <c:pt idx="242">
                  <c:v>4.21109645262767</c:v>
                </c:pt>
                <c:pt idx="243">
                  <c:v>4.21109645262767</c:v>
                </c:pt>
                <c:pt idx="244">
                  <c:v>3.949683531626301</c:v>
                </c:pt>
                <c:pt idx="245">
                  <c:v>4.1952353926806074</c:v>
                </c:pt>
                <c:pt idx="246">
                  <c:v>4.21109645262767</c:v>
                </c:pt>
                <c:pt idx="247">
                  <c:v>4.527692569068706</c:v>
                </c:pt>
                <c:pt idx="248">
                  <c:v>4.5752959831395996</c:v>
                </c:pt>
                <c:pt idx="249">
                  <c:v>4.7010637094172667</c:v>
                </c:pt>
                <c:pt idx="250">
                  <c:v>4.3767060165786296</c:v>
                </c:pt>
                <c:pt idx="251">
                  <c:v>4.3011626335213133</c:v>
                </c:pt>
                <c:pt idx="252">
                  <c:v>4.0496913462633159</c:v>
                </c:pt>
                <c:pt idx="253">
                  <c:v>3.8528488738132989</c:v>
                </c:pt>
                <c:pt idx="254">
                  <c:v>3.6147844564602551</c:v>
                </c:pt>
                <c:pt idx="255">
                  <c:v>3.6147844564602551</c:v>
                </c:pt>
                <c:pt idx="256">
                  <c:v>3.6147844564602551</c:v>
                </c:pt>
                <c:pt idx="257">
                  <c:v>9.5481237249349942</c:v>
                </c:pt>
                <c:pt idx="258">
                  <c:v>9.6084453592775478</c:v>
                </c:pt>
                <c:pt idx="259">
                  <c:v>9.7689985839559483</c:v>
                </c:pt>
                <c:pt idx="260">
                  <c:v>9.8324858391852192</c:v>
                </c:pt>
                <c:pt idx="261">
                  <c:v>9.7689985839559483</c:v>
                </c:pt>
                <c:pt idx="262">
                  <c:v>9.7005154502222197</c:v>
                </c:pt>
                <c:pt idx="263">
                  <c:v>9.5574287569641054</c:v>
                </c:pt>
                <c:pt idx="264">
                  <c:v>9.5574287569641054</c:v>
                </c:pt>
                <c:pt idx="265">
                  <c:v>9.492101980067428</c:v>
                </c:pt>
                <c:pt idx="266">
                  <c:v>9.5108125602156388</c:v>
                </c:pt>
                <c:pt idx="267">
                  <c:v>3.2998316455372221</c:v>
                </c:pt>
                <c:pt idx="268">
                  <c:v>3.5339622081862871</c:v>
                </c:pt>
                <c:pt idx="269">
                  <c:v>3.1428932176861801</c:v>
                </c:pt>
                <c:pt idx="270">
                  <c:v>3.2403703492039302</c:v>
                </c:pt>
                <c:pt idx="271">
                  <c:v>3.2727833889689562</c:v>
                </c:pt>
                <c:pt idx="272">
                  <c:v>3.7118429085533471</c:v>
                </c:pt>
                <c:pt idx="273">
                  <c:v>4.0770359603788373</c:v>
                </c:pt>
                <c:pt idx="274">
                  <c:v>4.4733780424988803</c:v>
                </c:pt>
                <c:pt idx="275">
                  <c:v>4.3256341860022243</c:v>
                </c:pt>
                <c:pt idx="276">
                  <c:v>4.4783429475148031</c:v>
                </c:pt>
                <c:pt idx="277">
                  <c:v>4.3204937989385739</c:v>
                </c:pt>
                <c:pt idx="278">
                  <c:v>4.1109609582188877</c:v>
                </c:pt>
                <c:pt idx="279">
                  <c:v>4.1109609582188877</c:v>
                </c:pt>
                <c:pt idx="280">
                  <c:v>4.1109609582188877</c:v>
                </c:pt>
                <c:pt idx="281">
                  <c:v>9.7119628408587975</c:v>
                </c:pt>
                <c:pt idx="282">
                  <c:v>9.3832001174676272</c:v>
                </c:pt>
                <c:pt idx="283">
                  <c:v>9.4774586373258494</c:v>
                </c:pt>
                <c:pt idx="284">
                  <c:v>9.3932599949822198</c:v>
                </c:pt>
                <c:pt idx="285">
                  <c:v>9.1293178520875493</c:v>
                </c:pt>
                <c:pt idx="286">
                  <c:v>9.3932599949822198</c:v>
                </c:pt>
                <c:pt idx="287">
                  <c:v>9.3743147897741181</c:v>
                </c:pt>
                <c:pt idx="288">
                  <c:v>9.3029266601669196</c:v>
                </c:pt>
                <c:pt idx="289">
                  <c:v>9.3452305125841288</c:v>
                </c:pt>
                <c:pt idx="290">
                  <c:v>9.6815976642976302</c:v>
                </c:pt>
                <c:pt idx="291">
                  <c:v>3.665151201974258</c:v>
                </c:pt>
                <c:pt idx="292">
                  <c:v>3.645392830531283</c:v>
                </c:pt>
                <c:pt idx="293">
                  <c:v>4.2739521132865628</c:v>
                </c:pt>
                <c:pt idx="294">
                  <c:v>4.377975178854566</c:v>
                </c:pt>
                <c:pt idx="295">
                  <c:v>3.754996671103719</c:v>
                </c:pt>
                <c:pt idx="296">
                  <c:v>3.6817870057290869</c:v>
                </c:pt>
                <c:pt idx="297">
                  <c:v>3.6817870057290869</c:v>
                </c:pt>
                <c:pt idx="298">
                  <c:v>3.6147844564602551</c:v>
                </c:pt>
                <c:pt idx="299">
                  <c:v>3.7193189340702331</c:v>
                </c:pt>
                <c:pt idx="300">
                  <c:v>10.4456264106616</c:v>
                </c:pt>
                <c:pt idx="301">
                  <c:v>10.152175464730041</c:v>
                </c:pt>
                <c:pt idx="302">
                  <c:v>12.754519896012461</c:v>
                </c:pt>
                <c:pt idx="303">
                  <c:v>13.04522049555997</c:v>
                </c:pt>
                <c:pt idx="304">
                  <c:v>12.76975593606498</c:v>
                </c:pt>
                <c:pt idx="305">
                  <c:v>12.694705808153079</c:v>
                </c:pt>
                <c:pt idx="306">
                  <c:v>12.35403667722507</c:v>
                </c:pt>
                <c:pt idx="307">
                  <c:v>12.83398266755535</c:v>
                </c:pt>
                <c:pt idx="308">
                  <c:v>12.95976680174283</c:v>
                </c:pt>
                <c:pt idx="309">
                  <c:v>12.756262078768311</c:v>
                </c:pt>
                <c:pt idx="310">
                  <c:v>9.4216063740036748</c:v>
                </c:pt>
                <c:pt idx="311">
                  <c:v>9.4280904158206322</c:v>
                </c:pt>
                <c:pt idx="312">
                  <c:v>3.675746333890721</c:v>
                </c:pt>
                <c:pt idx="313">
                  <c:v>3.8930136855083828</c:v>
                </c:pt>
                <c:pt idx="314">
                  <c:v>4.2373996218855199</c:v>
                </c:pt>
                <c:pt idx="315">
                  <c:v>4.2959929650263096</c:v>
                </c:pt>
                <c:pt idx="316">
                  <c:v>4.442221666388714</c:v>
                </c:pt>
                <c:pt idx="317">
                  <c:v>4.3665394383500802</c:v>
                </c:pt>
                <c:pt idx="318">
                  <c:v>4.3665394383500802</c:v>
                </c:pt>
                <c:pt idx="319">
                  <c:v>4.6007245806140871</c:v>
                </c:pt>
                <c:pt idx="320">
                  <c:v>4.5227818381561908</c:v>
                </c:pt>
                <c:pt idx="321">
                  <c:v>4.6963342678684503</c:v>
                </c:pt>
                <c:pt idx="322">
                  <c:v>4.4334586448455306</c:v>
                </c:pt>
                <c:pt idx="323">
                  <c:v>3.881580434135901</c:v>
                </c:pt>
                <c:pt idx="324">
                  <c:v>3.7193189340702331</c:v>
                </c:pt>
                <c:pt idx="325">
                  <c:v>9.768998583955943</c:v>
                </c:pt>
                <c:pt idx="326">
                  <c:v>9.7616027827856673</c:v>
                </c:pt>
                <c:pt idx="327">
                  <c:v>9.9308721783246305</c:v>
                </c:pt>
                <c:pt idx="328">
                  <c:v>12.046668511344629</c:v>
                </c:pt>
                <c:pt idx="329">
                  <c:v>12.08718329471345</c:v>
                </c:pt>
                <c:pt idx="330">
                  <c:v>12.263767773404711</c:v>
                </c:pt>
                <c:pt idx="331">
                  <c:v>13.57939615741437</c:v>
                </c:pt>
                <c:pt idx="332">
                  <c:v>14.10437284438175</c:v>
                </c:pt>
                <c:pt idx="333">
                  <c:v>14.39753065247263</c:v>
                </c:pt>
                <c:pt idx="334">
                  <c:v>14.84886826963216</c:v>
                </c:pt>
                <c:pt idx="335">
                  <c:v>12.738829529347569</c:v>
                </c:pt>
                <c:pt idx="336">
                  <c:v>12.905209972892511</c:v>
                </c:pt>
                <c:pt idx="337">
                  <c:v>12.85820101465727</c:v>
                </c:pt>
                <c:pt idx="338">
                  <c:v>10.1044544632553</c:v>
                </c:pt>
                <c:pt idx="339">
                  <c:v>10.14834414517407</c:v>
                </c:pt>
                <c:pt idx="340">
                  <c:v>10.108302418199489</c:v>
                </c:pt>
                <c:pt idx="341">
                  <c:v>3.8137179293236221</c:v>
                </c:pt>
                <c:pt idx="342">
                  <c:v>3.93841479673118</c:v>
                </c:pt>
                <c:pt idx="343">
                  <c:v>3.9001424475410031</c:v>
                </c:pt>
                <c:pt idx="344">
                  <c:v>4.0674862562084222</c:v>
                </c:pt>
                <c:pt idx="345">
                  <c:v>4.2478752858863986</c:v>
                </c:pt>
                <c:pt idx="346">
                  <c:v>4.7246399039738716</c:v>
                </c:pt>
                <c:pt idx="347">
                  <c:v>4.8258562855610272</c:v>
                </c:pt>
                <c:pt idx="348">
                  <c:v>4.8258562855610272</c:v>
                </c:pt>
                <c:pt idx="349">
                  <c:v>4.6916000587338109</c:v>
                </c:pt>
              </c:numCache>
            </c:numRef>
          </c:yVal>
          <c:smooth val="1"/>
        </c:ser>
        <c:ser>
          <c:idx val="2"/>
          <c:order val="2"/>
          <c:tx>
            <c:v>100 Clients</c:v>
          </c:tx>
          <c:marker>
            <c:symbol val="none"/>
          </c:marker>
          <c:xVal>
            <c:numRef>
              <c:f>Results1!$A$70:$A$419</c:f>
              <c:numCache>
                <c:formatCode>General</c:formatCode>
                <c:ptCount val="3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numCache>
            </c:numRef>
          </c:xVal>
          <c:yVal>
            <c:numRef>
              <c:f>Results1!$D$70:$D$419</c:f>
              <c:numCache>
                <c:formatCode>General</c:formatCode>
                <c:ptCount val="350"/>
                <c:pt idx="0">
                  <c:v>9.9643810088178029</c:v>
                </c:pt>
                <c:pt idx="1">
                  <c:v>9.9643810088178029</c:v>
                </c:pt>
                <c:pt idx="2">
                  <c:v>9.9643810088178029</c:v>
                </c:pt>
                <c:pt idx="3">
                  <c:v>9.7273954490512029</c:v>
                </c:pt>
                <c:pt idx="4">
                  <c:v>9.6775800464555992</c:v>
                </c:pt>
                <c:pt idx="5">
                  <c:v>4.541169697580373</c:v>
                </c:pt>
                <c:pt idx="6">
                  <c:v>5.0870205206759058</c:v>
                </c:pt>
                <c:pt idx="7">
                  <c:v>5.6725459696487022</c:v>
                </c:pt>
                <c:pt idx="8">
                  <c:v>5.5787294451534599</c:v>
                </c:pt>
                <c:pt idx="9">
                  <c:v>7.3643284373616389</c:v>
                </c:pt>
                <c:pt idx="10">
                  <c:v>7.260241808033058</c:v>
                </c:pt>
                <c:pt idx="11">
                  <c:v>7.9169298201877316</c:v>
                </c:pt>
                <c:pt idx="12">
                  <c:v>7.7638764659014097</c:v>
                </c:pt>
                <c:pt idx="13">
                  <c:v>7.4535599249992988</c:v>
                </c:pt>
                <c:pt idx="14">
                  <c:v>7.7717436910901796</c:v>
                </c:pt>
                <c:pt idx="15">
                  <c:v>8.6255434611391237</c:v>
                </c:pt>
                <c:pt idx="16">
                  <c:v>9.1067740354822373</c:v>
                </c:pt>
                <c:pt idx="17">
                  <c:v>9.1802929026136049</c:v>
                </c:pt>
                <c:pt idx="18">
                  <c:v>9.2861904639810859</c:v>
                </c:pt>
                <c:pt idx="19">
                  <c:v>9.0731594399207065</c:v>
                </c:pt>
                <c:pt idx="20">
                  <c:v>8.7489681931324998</c:v>
                </c:pt>
                <c:pt idx="21">
                  <c:v>7.9693858678765848</c:v>
                </c:pt>
                <c:pt idx="22">
                  <c:v>6.935416353759881</c:v>
                </c:pt>
                <c:pt idx="23">
                  <c:v>7.3643284373616389</c:v>
                </c:pt>
                <c:pt idx="24">
                  <c:v>7.1499805749541876</c:v>
                </c:pt>
                <c:pt idx="25">
                  <c:v>7.0938157730675666</c:v>
                </c:pt>
                <c:pt idx="26">
                  <c:v>5.6656861896861157</c:v>
                </c:pt>
                <c:pt idx="27">
                  <c:v>5.9860949986893264</c:v>
                </c:pt>
                <c:pt idx="28">
                  <c:v>6.3210407019378971</c:v>
                </c:pt>
                <c:pt idx="29">
                  <c:v>5.8698854806167686</c:v>
                </c:pt>
                <c:pt idx="30">
                  <c:v>5.7629082164399472</c:v>
                </c:pt>
                <c:pt idx="31">
                  <c:v>5.2323778320929568</c:v>
                </c:pt>
                <c:pt idx="32">
                  <c:v>4.7199340861687658</c:v>
                </c:pt>
                <c:pt idx="33">
                  <c:v>4.8808013913928381</c:v>
                </c:pt>
                <c:pt idx="34">
                  <c:v>5.207899981971833</c:v>
                </c:pt>
                <c:pt idx="35">
                  <c:v>5.3841330675317511</c:v>
                </c:pt>
                <c:pt idx="36">
                  <c:v>4.4919681407794698</c:v>
                </c:pt>
                <c:pt idx="37">
                  <c:v>5.5065617423417903</c:v>
                </c:pt>
                <c:pt idx="38">
                  <c:v>5.873670062235365</c:v>
                </c:pt>
                <c:pt idx="39">
                  <c:v>5.9851668499902493</c:v>
                </c:pt>
                <c:pt idx="40">
                  <c:v>6.402256546631734</c:v>
                </c:pt>
                <c:pt idx="41">
                  <c:v>6.402256546631734</c:v>
                </c:pt>
                <c:pt idx="42">
                  <c:v>6.4773108274619284</c:v>
                </c:pt>
                <c:pt idx="43">
                  <c:v>6.100091074001365</c:v>
                </c:pt>
                <c:pt idx="44">
                  <c:v>7.0718534424230777</c:v>
                </c:pt>
                <c:pt idx="45">
                  <c:v>6.831300510639732</c:v>
                </c:pt>
                <c:pt idx="46">
                  <c:v>6.6038709187196476</c:v>
                </c:pt>
                <c:pt idx="47">
                  <c:v>9.3832001174676272</c:v>
                </c:pt>
                <c:pt idx="48">
                  <c:v>9.3244004871329107</c:v>
                </c:pt>
                <c:pt idx="49">
                  <c:v>9.1899703783829221</c:v>
                </c:pt>
                <c:pt idx="50">
                  <c:v>8.5634883857767523</c:v>
                </c:pt>
                <c:pt idx="51">
                  <c:v>8.6339124644881799</c:v>
                </c:pt>
                <c:pt idx="52">
                  <c:v>8.5764535535124047</c:v>
                </c:pt>
                <c:pt idx="53">
                  <c:v>12.66710525556473</c:v>
                </c:pt>
                <c:pt idx="54">
                  <c:v>12.456145292808509</c:v>
                </c:pt>
                <c:pt idx="55">
                  <c:v>12.320263344948801</c:v>
                </c:pt>
                <c:pt idx="56">
                  <c:v>12.233378746509709</c:v>
                </c:pt>
                <c:pt idx="57">
                  <c:v>10.674996747332321</c:v>
                </c:pt>
                <c:pt idx="58">
                  <c:v>10.435516278555649</c:v>
                </c:pt>
                <c:pt idx="59">
                  <c:v>10.1631141334184</c:v>
                </c:pt>
                <c:pt idx="60">
                  <c:v>10.29616973010406</c:v>
                </c:pt>
                <c:pt idx="61">
                  <c:v>10.13519719700718</c:v>
                </c:pt>
                <c:pt idx="62">
                  <c:v>9.8820825515452793</c:v>
                </c:pt>
                <c:pt idx="63">
                  <c:v>4.0770359603788373</c:v>
                </c:pt>
                <c:pt idx="64">
                  <c:v>4.0400770069668486</c:v>
                </c:pt>
                <c:pt idx="65">
                  <c:v>4.9620784175809041</c:v>
                </c:pt>
                <c:pt idx="66">
                  <c:v>5.7310072800899876</c:v>
                </c:pt>
                <c:pt idx="67">
                  <c:v>6.3674519585501708</c:v>
                </c:pt>
                <c:pt idx="68">
                  <c:v>6.2972657205771112</c:v>
                </c:pt>
                <c:pt idx="69">
                  <c:v>6.6466365763277366</c:v>
                </c:pt>
                <c:pt idx="70">
                  <c:v>5.1033757890679041</c:v>
                </c:pt>
                <c:pt idx="71">
                  <c:v>5.216427044549854</c:v>
                </c:pt>
                <c:pt idx="72">
                  <c:v>4.4020197384584456</c:v>
                </c:pt>
                <c:pt idx="73">
                  <c:v>4.4671641514002527</c:v>
                </c:pt>
                <c:pt idx="74">
                  <c:v>4.6916000587338127</c:v>
                </c:pt>
                <c:pt idx="75">
                  <c:v>6.3385943061358434</c:v>
                </c:pt>
                <c:pt idx="76">
                  <c:v>6.5565912552856984</c:v>
                </c:pt>
                <c:pt idx="77">
                  <c:v>6.2396581102920496</c:v>
                </c:pt>
                <c:pt idx="78">
                  <c:v>6.3078434420084397</c:v>
                </c:pt>
                <c:pt idx="79">
                  <c:v>7.5689423890586509</c:v>
                </c:pt>
                <c:pt idx="80">
                  <c:v>7.5638026885364402</c:v>
                </c:pt>
                <c:pt idx="81">
                  <c:v>7.2945946502263634</c:v>
                </c:pt>
                <c:pt idx="82">
                  <c:v>7.008724721532599</c:v>
                </c:pt>
                <c:pt idx="83">
                  <c:v>6.4841687550868423</c:v>
                </c:pt>
                <c:pt idx="84">
                  <c:v>7.1188326134119606</c:v>
                </c:pt>
                <c:pt idx="85">
                  <c:v>7.5726114679444896</c:v>
                </c:pt>
                <c:pt idx="86">
                  <c:v>7.6077445920442006</c:v>
                </c:pt>
                <c:pt idx="87">
                  <c:v>7.3037281195595201</c:v>
                </c:pt>
                <c:pt idx="88">
                  <c:v>6.497862896539309</c:v>
                </c:pt>
                <c:pt idx="89">
                  <c:v>6.0009258544920474</c:v>
                </c:pt>
                <c:pt idx="90">
                  <c:v>6.1689185077739097</c:v>
                </c:pt>
                <c:pt idx="91">
                  <c:v>9.4422219607227724</c:v>
                </c:pt>
                <c:pt idx="92">
                  <c:v>9.4422219607227671</c:v>
                </c:pt>
                <c:pt idx="93">
                  <c:v>9.9911071569782592</c:v>
                </c:pt>
                <c:pt idx="94">
                  <c:v>10.058164179743081</c:v>
                </c:pt>
                <c:pt idx="95">
                  <c:v>9.803060746521977</c:v>
                </c:pt>
                <c:pt idx="96">
                  <c:v>9.8070269591644212</c:v>
                </c:pt>
                <c:pt idx="97">
                  <c:v>9.6752835158000003</c:v>
                </c:pt>
                <c:pt idx="98">
                  <c:v>9.4803891153147148</c:v>
                </c:pt>
                <c:pt idx="99">
                  <c:v>9.1657575306742203</c:v>
                </c:pt>
                <c:pt idx="100">
                  <c:v>8.7743312502371804</c:v>
                </c:pt>
                <c:pt idx="101">
                  <c:v>6.494442068244032</c:v>
                </c:pt>
                <c:pt idx="102">
                  <c:v>5.07827617296351</c:v>
                </c:pt>
                <c:pt idx="103">
                  <c:v>5.3841330675317511</c:v>
                </c:pt>
                <c:pt idx="104">
                  <c:v>5.1650535116083542</c:v>
                </c:pt>
                <c:pt idx="105">
                  <c:v>5.2323778320929506</c:v>
                </c:pt>
                <c:pt idx="106">
                  <c:v>5.2715167541125139</c:v>
                </c:pt>
                <c:pt idx="107">
                  <c:v>5.2799410771122997</c:v>
                </c:pt>
                <c:pt idx="108">
                  <c:v>5.5737479909542644</c:v>
                </c:pt>
                <c:pt idx="109">
                  <c:v>5.5777335102271701</c:v>
                </c:pt>
                <c:pt idx="110">
                  <c:v>5.8319045869347947</c:v>
                </c:pt>
                <c:pt idx="111">
                  <c:v>8.6538366571647796</c:v>
                </c:pt>
                <c:pt idx="112">
                  <c:v>8.9293523468017142</c:v>
                </c:pt>
                <c:pt idx="113">
                  <c:v>8.8122389638250027</c:v>
                </c:pt>
                <c:pt idx="114">
                  <c:v>8.7152484505925258</c:v>
                </c:pt>
                <c:pt idx="115">
                  <c:v>8.7660963059074604</c:v>
                </c:pt>
                <c:pt idx="116">
                  <c:v>8.7717982446271723</c:v>
                </c:pt>
                <c:pt idx="117">
                  <c:v>8.9374368684638998</c:v>
                </c:pt>
                <c:pt idx="118">
                  <c:v>8.9069261439249257</c:v>
                </c:pt>
                <c:pt idx="119">
                  <c:v>8.9467560849977605</c:v>
                </c:pt>
                <c:pt idx="120">
                  <c:v>8.8794394217452997</c:v>
                </c:pt>
                <c:pt idx="121">
                  <c:v>4.4771022374348846</c:v>
                </c:pt>
                <c:pt idx="122">
                  <c:v>4.1419265512024168</c:v>
                </c:pt>
                <c:pt idx="123">
                  <c:v>3.8715486421958971</c:v>
                </c:pt>
                <c:pt idx="124">
                  <c:v>5.4047304383392794</c:v>
                </c:pt>
                <c:pt idx="125">
                  <c:v>6.100091074001365</c:v>
                </c:pt>
                <c:pt idx="126">
                  <c:v>6.100091074001365</c:v>
                </c:pt>
                <c:pt idx="127">
                  <c:v>5.8319045869347947</c:v>
                </c:pt>
                <c:pt idx="128">
                  <c:v>6.4195880795508309</c:v>
                </c:pt>
                <c:pt idx="129">
                  <c:v>6.4884512790033346</c:v>
                </c:pt>
                <c:pt idx="130">
                  <c:v>6.1680178699841974</c:v>
                </c:pt>
                <c:pt idx="131">
                  <c:v>5.4974741674902097</c:v>
                </c:pt>
                <c:pt idx="132">
                  <c:v>6.0267920340942771</c:v>
                </c:pt>
                <c:pt idx="133">
                  <c:v>6.4152595859836898</c:v>
                </c:pt>
                <c:pt idx="134">
                  <c:v>5.858517066820081</c:v>
                </c:pt>
                <c:pt idx="135">
                  <c:v>5.7348835113617476</c:v>
                </c:pt>
                <c:pt idx="136">
                  <c:v>7.0561242115547316</c:v>
                </c:pt>
                <c:pt idx="137">
                  <c:v>6.4368729468068064</c:v>
                </c:pt>
                <c:pt idx="138">
                  <c:v>6.1967733539318681</c:v>
                </c:pt>
                <c:pt idx="139">
                  <c:v>6.7206150512186467</c:v>
                </c:pt>
                <c:pt idx="140">
                  <c:v>6.7995097862517504</c:v>
                </c:pt>
                <c:pt idx="141">
                  <c:v>6.9570108523704297</c:v>
                </c:pt>
                <c:pt idx="142">
                  <c:v>7.3703610645762963</c:v>
                </c:pt>
                <c:pt idx="143">
                  <c:v>7.2793467350366639</c:v>
                </c:pt>
                <c:pt idx="144">
                  <c:v>7.1499805749541876</c:v>
                </c:pt>
                <c:pt idx="145">
                  <c:v>6.828046735503662</c:v>
                </c:pt>
                <c:pt idx="146">
                  <c:v>6.640783086353597</c:v>
                </c:pt>
                <c:pt idx="147">
                  <c:v>6.640783086353597</c:v>
                </c:pt>
                <c:pt idx="148">
                  <c:v>7.0521864221908741</c:v>
                </c:pt>
                <c:pt idx="149">
                  <c:v>8.1812794435426319</c:v>
                </c:pt>
                <c:pt idx="150">
                  <c:v>8.4169141877795308</c:v>
                </c:pt>
                <c:pt idx="151">
                  <c:v>7.781031065639338</c:v>
                </c:pt>
                <c:pt idx="152">
                  <c:v>7.0992957397195404</c:v>
                </c:pt>
                <c:pt idx="153">
                  <c:v>6.640783086353597</c:v>
                </c:pt>
                <c:pt idx="154">
                  <c:v>6.5828058860438334</c:v>
                </c:pt>
                <c:pt idx="155">
                  <c:v>6.9249949859588744</c:v>
                </c:pt>
                <c:pt idx="156">
                  <c:v>6.6374359172466226</c:v>
                </c:pt>
                <c:pt idx="157">
                  <c:v>7.008724721532599</c:v>
                </c:pt>
                <c:pt idx="158">
                  <c:v>6.0332412515993417</c:v>
                </c:pt>
                <c:pt idx="159">
                  <c:v>5.8963265400303841</c:v>
                </c:pt>
                <c:pt idx="160">
                  <c:v>6.5794292221201767</c:v>
                </c:pt>
                <c:pt idx="161">
                  <c:v>6.6699991670830743</c:v>
                </c:pt>
                <c:pt idx="162">
                  <c:v>6.8710342097177088</c:v>
                </c:pt>
                <c:pt idx="163">
                  <c:v>10.520350648993491</c:v>
                </c:pt>
                <c:pt idx="164">
                  <c:v>10.46475566418591</c:v>
                </c:pt>
                <c:pt idx="165">
                  <c:v>10.317730155201559</c:v>
                </c:pt>
                <c:pt idx="166">
                  <c:v>10.165846961490439</c:v>
                </c:pt>
                <c:pt idx="167">
                  <c:v>10.108302418199489</c:v>
                </c:pt>
                <c:pt idx="168">
                  <c:v>10.368756488176929</c:v>
                </c:pt>
                <c:pt idx="169">
                  <c:v>10.51136950586787</c:v>
                </c:pt>
                <c:pt idx="170">
                  <c:v>10.58562967213361</c:v>
                </c:pt>
                <c:pt idx="171">
                  <c:v>10.674996747332321</c:v>
                </c:pt>
                <c:pt idx="172">
                  <c:v>11.55662388223981</c:v>
                </c:pt>
                <c:pt idx="173">
                  <c:v>10.189319026422829</c:v>
                </c:pt>
                <c:pt idx="174">
                  <c:v>14.520483616066119</c:v>
                </c:pt>
                <c:pt idx="175">
                  <c:v>16.67366519728375</c:v>
                </c:pt>
                <c:pt idx="176">
                  <c:v>17.864925288272431</c:v>
                </c:pt>
                <c:pt idx="177">
                  <c:v>20.892582415776179</c:v>
                </c:pt>
                <c:pt idx="178">
                  <c:v>22.282279955157179</c:v>
                </c:pt>
                <c:pt idx="179">
                  <c:v>22.096002655080699</c:v>
                </c:pt>
                <c:pt idx="180">
                  <c:v>22.252340700849121</c:v>
                </c:pt>
                <c:pt idx="181">
                  <c:v>17.630781163761419</c:v>
                </c:pt>
                <c:pt idx="182">
                  <c:v>15.253779131014641</c:v>
                </c:pt>
                <c:pt idx="183">
                  <c:v>15.783254135668949</c:v>
                </c:pt>
                <c:pt idx="184">
                  <c:v>22.778157178412059</c:v>
                </c:pt>
                <c:pt idx="185">
                  <c:v>27.15797406942491</c:v>
                </c:pt>
                <c:pt idx="186">
                  <c:v>30.369026618872351</c:v>
                </c:pt>
                <c:pt idx="187">
                  <c:v>32.05966659561853</c:v>
                </c:pt>
                <c:pt idx="188">
                  <c:v>31.192769817521619</c:v>
                </c:pt>
                <c:pt idx="189">
                  <c:v>29.022787981553769</c:v>
                </c:pt>
                <c:pt idx="190">
                  <c:v>22.84464440033544</c:v>
                </c:pt>
                <c:pt idx="191">
                  <c:v>18.882384501022219</c:v>
                </c:pt>
                <c:pt idx="192">
                  <c:v>11.4968594745599</c:v>
                </c:pt>
                <c:pt idx="193">
                  <c:v>10.068653225619499</c:v>
                </c:pt>
                <c:pt idx="194">
                  <c:v>9.6632177755537416</c:v>
                </c:pt>
                <c:pt idx="195">
                  <c:v>9.2430153809962476</c:v>
                </c:pt>
                <c:pt idx="196">
                  <c:v>9.3666073544978552</c:v>
                </c:pt>
                <c:pt idx="197">
                  <c:v>11.03328298075116</c:v>
                </c:pt>
                <c:pt idx="198">
                  <c:v>13.005981529879071</c:v>
                </c:pt>
                <c:pt idx="199">
                  <c:v>11.62564215669636</c:v>
                </c:pt>
                <c:pt idx="200">
                  <c:v>11.458136361943369</c:v>
                </c:pt>
                <c:pt idx="201">
                  <c:v>11.286176402031719</c:v>
                </c:pt>
                <c:pt idx="202">
                  <c:v>10.76052456383465</c:v>
                </c:pt>
                <c:pt idx="203">
                  <c:v>11.09354166471045</c:v>
                </c:pt>
                <c:pt idx="204">
                  <c:v>11.43872564774785</c:v>
                </c:pt>
                <c:pt idx="205">
                  <c:v>11.700427342623</c:v>
                </c:pt>
                <c:pt idx="206">
                  <c:v>10.47801932088737</c:v>
                </c:pt>
                <c:pt idx="207">
                  <c:v>8.8600225733346747</c:v>
                </c:pt>
                <c:pt idx="208">
                  <c:v>5.2068331172711027</c:v>
                </c:pt>
                <c:pt idx="209">
                  <c:v>5.2334394893691956</c:v>
                </c:pt>
                <c:pt idx="210">
                  <c:v>5.1650535116083489</c:v>
                </c:pt>
                <c:pt idx="211">
                  <c:v>5.7154760664940794</c:v>
                </c:pt>
                <c:pt idx="212">
                  <c:v>5.9292120518291114</c:v>
                </c:pt>
                <c:pt idx="213">
                  <c:v>6.460134157533675</c:v>
                </c:pt>
                <c:pt idx="214">
                  <c:v>4.909175083453432</c:v>
                </c:pt>
                <c:pt idx="215">
                  <c:v>6.008327554319921</c:v>
                </c:pt>
                <c:pt idx="216">
                  <c:v>6.5353738310146516</c:v>
                </c:pt>
                <c:pt idx="217">
                  <c:v>6.7626424815550701</c:v>
                </c:pt>
                <c:pt idx="218">
                  <c:v>7.3098107590643782</c:v>
                </c:pt>
                <c:pt idx="219">
                  <c:v>7.3665912514993446</c:v>
                </c:pt>
                <c:pt idx="220">
                  <c:v>7.781031065639338</c:v>
                </c:pt>
                <c:pt idx="221">
                  <c:v>7.3037281195595201</c:v>
                </c:pt>
                <c:pt idx="222">
                  <c:v>8.4859360774820303</c:v>
                </c:pt>
                <c:pt idx="223">
                  <c:v>8.5900459189045595</c:v>
                </c:pt>
                <c:pt idx="224">
                  <c:v>8.1103500403976199</c:v>
                </c:pt>
                <c:pt idx="225">
                  <c:v>7.5748120622083954</c:v>
                </c:pt>
                <c:pt idx="226">
                  <c:v>7.7056977476266084</c:v>
                </c:pt>
                <c:pt idx="227">
                  <c:v>7.9169298201877316</c:v>
                </c:pt>
                <c:pt idx="228">
                  <c:v>7.2303373211612874</c:v>
                </c:pt>
                <c:pt idx="229">
                  <c:v>7.0875477658590302</c:v>
                </c:pt>
                <c:pt idx="230">
                  <c:v>6.9482211952252797</c:v>
                </c:pt>
                <c:pt idx="231">
                  <c:v>5.891613625409521</c:v>
                </c:pt>
                <c:pt idx="232">
                  <c:v>5.4047304383392794</c:v>
                </c:pt>
                <c:pt idx="233">
                  <c:v>5.2291915670057838</c:v>
                </c:pt>
                <c:pt idx="234">
                  <c:v>5.5337349251858976</c:v>
                </c:pt>
                <c:pt idx="235">
                  <c:v>6.3639610306789276</c:v>
                </c:pt>
                <c:pt idx="236">
                  <c:v>5.5617742972304542</c:v>
                </c:pt>
                <c:pt idx="237">
                  <c:v>5.6920997883030822</c:v>
                </c:pt>
                <c:pt idx="238">
                  <c:v>5.1693541397569378</c:v>
                </c:pt>
                <c:pt idx="239">
                  <c:v>6.7032330507996916</c:v>
                </c:pt>
                <c:pt idx="240">
                  <c:v>6.7032330507996916</c:v>
                </c:pt>
                <c:pt idx="241">
                  <c:v>6.4987178222579658</c:v>
                </c:pt>
                <c:pt idx="242">
                  <c:v>6.51920240520265</c:v>
                </c:pt>
                <c:pt idx="243">
                  <c:v>6.5962952565141517</c:v>
                </c:pt>
                <c:pt idx="244">
                  <c:v>6.8117545463705564</c:v>
                </c:pt>
                <c:pt idx="245">
                  <c:v>6.1427463998877014</c:v>
                </c:pt>
                <c:pt idx="246">
                  <c:v>5.5337349251858976</c:v>
                </c:pt>
                <c:pt idx="247">
                  <c:v>6.2146779660914193</c:v>
                </c:pt>
                <c:pt idx="248">
                  <c:v>5.9814528149754516</c:v>
                </c:pt>
                <c:pt idx="249">
                  <c:v>5.5817161837158631</c:v>
                </c:pt>
                <c:pt idx="250">
                  <c:v>5.4812812776251896</c:v>
                </c:pt>
                <c:pt idx="251">
                  <c:v>5.5176484524156164</c:v>
                </c:pt>
                <c:pt idx="252">
                  <c:v>5.8319045869347947</c:v>
                </c:pt>
                <c:pt idx="253">
                  <c:v>5.9777364723893038</c:v>
                </c:pt>
                <c:pt idx="254">
                  <c:v>5.9777364723893038</c:v>
                </c:pt>
                <c:pt idx="255">
                  <c:v>6.1182786250164636</c:v>
                </c:pt>
                <c:pt idx="256">
                  <c:v>5.3593117302711759</c:v>
                </c:pt>
                <c:pt idx="257">
                  <c:v>4.4534630719624619</c:v>
                </c:pt>
                <c:pt idx="258">
                  <c:v>7.8909230554268248</c:v>
                </c:pt>
                <c:pt idx="259">
                  <c:v>8.4221929052553364</c:v>
                </c:pt>
                <c:pt idx="260">
                  <c:v>8.5952183089074463</c:v>
                </c:pt>
                <c:pt idx="261">
                  <c:v>8.5641371103249195</c:v>
                </c:pt>
                <c:pt idx="262">
                  <c:v>8.3858346169133497</c:v>
                </c:pt>
                <c:pt idx="263">
                  <c:v>8.3166499665830997</c:v>
                </c:pt>
                <c:pt idx="264">
                  <c:v>8.3106357558653006</c:v>
                </c:pt>
                <c:pt idx="265">
                  <c:v>7.818070236460029</c:v>
                </c:pt>
                <c:pt idx="266">
                  <c:v>7.7093017409706697</c:v>
                </c:pt>
                <c:pt idx="267">
                  <c:v>7.8634174080569634</c:v>
                </c:pt>
                <c:pt idx="268">
                  <c:v>4.0947120370871808</c:v>
                </c:pt>
                <c:pt idx="269">
                  <c:v>4.8591265790377447</c:v>
                </c:pt>
                <c:pt idx="270">
                  <c:v>4.9620784175809041</c:v>
                </c:pt>
                <c:pt idx="271">
                  <c:v>5.8499762582614112</c:v>
                </c:pt>
                <c:pt idx="272">
                  <c:v>5.8698854806167686</c:v>
                </c:pt>
                <c:pt idx="273">
                  <c:v>6.100091074001365</c:v>
                </c:pt>
                <c:pt idx="274">
                  <c:v>6.1364122706639854</c:v>
                </c:pt>
                <c:pt idx="275">
                  <c:v>6.1364122706639854</c:v>
                </c:pt>
                <c:pt idx="276">
                  <c:v>6.8158312446506146</c:v>
                </c:pt>
                <c:pt idx="277">
                  <c:v>6.6866367563305786</c:v>
                </c:pt>
                <c:pt idx="278">
                  <c:v>9.8635130095158736</c:v>
                </c:pt>
                <c:pt idx="279">
                  <c:v>9.05599862583421</c:v>
                </c:pt>
                <c:pt idx="280">
                  <c:v>9.1195760135363066</c:v>
                </c:pt>
                <c:pt idx="281">
                  <c:v>8.8323898867243802</c:v>
                </c:pt>
                <c:pt idx="282">
                  <c:v>9.1584811938321788</c:v>
                </c:pt>
                <c:pt idx="283">
                  <c:v>9.1627264258819565</c:v>
                </c:pt>
                <c:pt idx="284">
                  <c:v>9.2616293262998681</c:v>
                </c:pt>
                <c:pt idx="285">
                  <c:v>9.6009258812771634</c:v>
                </c:pt>
                <c:pt idx="286">
                  <c:v>9.7188248032133693</c:v>
                </c:pt>
                <c:pt idx="287">
                  <c:v>9.7956906625084663</c:v>
                </c:pt>
                <c:pt idx="288">
                  <c:v>5.3009433122794301</c:v>
                </c:pt>
                <c:pt idx="289">
                  <c:v>4.9452558635075237</c:v>
                </c:pt>
                <c:pt idx="290">
                  <c:v>3.0568684048294288</c:v>
                </c:pt>
                <c:pt idx="291">
                  <c:v>3.1552425509864599</c:v>
                </c:pt>
                <c:pt idx="292">
                  <c:v>3.2727833889689562</c:v>
                </c:pt>
                <c:pt idx="293">
                  <c:v>3.2727833889689562</c:v>
                </c:pt>
                <c:pt idx="294">
                  <c:v>3.341656275960569</c:v>
                </c:pt>
                <c:pt idx="295">
                  <c:v>4.5655716448703796</c:v>
                </c:pt>
                <c:pt idx="296">
                  <c:v>3.8930136855083828</c:v>
                </c:pt>
                <c:pt idx="297">
                  <c:v>3.3681514877517662</c:v>
                </c:pt>
                <c:pt idx="298">
                  <c:v>2.710063549890378</c:v>
                </c:pt>
                <c:pt idx="299">
                  <c:v>2.6770630673681679</c:v>
                </c:pt>
                <c:pt idx="300">
                  <c:v>2.5407785333545991</c:v>
                </c:pt>
                <c:pt idx="301">
                  <c:v>3.9846929339382942</c:v>
                </c:pt>
                <c:pt idx="302">
                  <c:v>3.9846929339382942</c:v>
                </c:pt>
                <c:pt idx="303">
                  <c:v>4.1041983924323677</c:v>
                </c:pt>
                <c:pt idx="304">
                  <c:v>4.109609335312653</c:v>
                </c:pt>
                <c:pt idx="305">
                  <c:v>3.3015148038438338</c:v>
                </c:pt>
                <c:pt idx="306">
                  <c:v>4.2229531531066424</c:v>
                </c:pt>
                <c:pt idx="307">
                  <c:v>4.3474130238568307</c:v>
                </c:pt>
                <c:pt idx="308">
                  <c:v>5.1164223611599704</c:v>
                </c:pt>
                <c:pt idx="309">
                  <c:v>5.8204619900638299</c:v>
                </c:pt>
                <c:pt idx="310">
                  <c:v>6.040603354706291</c:v>
                </c:pt>
                <c:pt idx="311">
                  <c:v>5.2588549662027688</c:v>
                </c:pt>
                <c:pt idx="312">
                  <c:v>5.2588549662027688</c:v>
                </c:pt>
                <c:pt idx="313">
                  <c:v>4.9710271686152678</c:v>
                </c:pt>
                <c:pt idx="314">
                  <c:v>5.0122073203551958</c:v>
                </c:pt>
                <c:pt idx="315">
                  <c:v>4.9486249493055006</c:v>
                </c:pt>
                <c:pt idx="316">
                  <c:v>4.9486249493055006</c:v>
                </c:pt>
                <c:pt idx="317">
                  <c:v>5.0552502960343668</c:v>
                </c:pt>
                <c:pt idx="318">
                  <c:v>4.8636977245256068</c:v>
                </c:pt>
                <c:pt idx="319">
                  <c:v>4.4020197384584456</c:v>
                </c:pt>
                <c:pt idx="320">
                  <c:v>4.2163702135578403</c:v>
                </c:pt>
                <c:pt idx="321">
                  <c:v>3.860051813123754</c:v>
                </c:pt>
                <c:pt idx="322">
                  <c:v>3.8930136855083828</c:v>
                </c:pt>
                <c:pt idx="323">
                  <c:v>4.8316088877768699</c:v>
                </c:pt>
                <c:pt idx="324">
                  <c:v>4.8258562855610272</c:v>
                </c:pt>
                <c:pt idx="325">
                  <c:v>5.1088159097779169</c:v>
                </c:pt>
                <c:pt idx="326">
                  <c:v>4.8591265790377447</c:v>
                </c:pt>
                <c:pt idx="327">
                  <c:v>4.4919681407794698</c:v>
                </c:pt>
                <c:pt idx="328">
                  <c:v>5.0387388192769889</c:v>
                </c:pt>
                <c:pt idx="329">
                  <c:v>6.2039413995369834</c:v>
                </c:pt>
                <c:pt idx="330">
                  <c:v>6.1904945054674076</c:v>
                </c:pt>
                <c:pt idx="331">
                  <c:v>6.5861808187885149</c:v>
                </c:pt>
                <c:pt idx="332">
                  <c:v>6.5861808187885149</c:v>
                </c:pt>
                <c:pt idx="333">
                  <c:v>6.2538876797645706</c:v>
                </c:pt>
                <c:pt idx="334">
                  <c:v>6.3639610306789276</c:v>
                </c:pt>
                <c:pt idx="335">
                  <c:v>6.2012543533994444</c:v>
                </c:pt>
                <c:pt idx="336">
                  <c:v>5.9675045966560472</c:v>
                </c:pt>
                <c:pt idx="337">
                  <c:v>6.2012543533994444</c:v>
                </c:pt>
                <c:pt idx="338">
                  <c:v>11.33529394805838</c:v>
                </c:pt>
                <c:pt idx="339">
                  <c:v>14.173919711921609</c:v>
                </c:pt>
                <c:pt idx="340">
                  <c:v>14.063743772157149</c:v>
                </c:pt>
                <c:pt idx="341">
                  <c:v>13.46435623744741</c:v>
                </c:pt>
                <c:pt idx="342">
                  <c:v>12.877197762798479</c:v>
                </c:pt>
                <c:pt idx="343">
                  <c:v>12.368867728652001</c:v>
                </c:pt>
                <c:pt idx="344">
                  <c:v>11.56623438193165</c:v>
                </c:pt>
                <c:pt idx="345">
                  <c:v>10.57722921079891</c:v>
                </c:pt>
                <c:pt idx="346">
                  <c:v>10.309111396128079</c:v>
                </c:pt>
                <c:pt idx="347">
                  <c:v>10.528268824666499</c:v>
                </c:pt>
                <c:pt idx="348">
                  <c:v>8.4228525123288573</c:v>
                </c:pt>
                <c:pt idx="349">
                  <c:v>3.7727090178455822</c:v>
                </c:pt>
              </c:numCache>
            </c:numRef>
          </c:yVal>
          <c:smooth val="1"/>
        </c:ser>
        <c:ser>
          <c:idx val="3"/>
          <c:order val="3"/>
          <c:tx>
            <c:v>200 Clients</c:v>
          </c:tx>
          <c:marker>
            <c:symbol val="none"/>
          </c:marker>
          <c:xVal>
            <c:numRef>
              <c:f>Results1!$A$70:$A$419</c:f>
              <c:numCache>
                <c:formatCode>General</c:formatCode>
                <c:ptCount val="3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numCache>
            </c:numRef>
          </c:xVal>
          <c:yVal>
            <c:numRef>
              <c:f>Results1!$F$70:$F$419</c:f>
              <c:numCache>
                <c:formatCode>General</c:formatCode>
                <c:ptCount val="350"/>
                <c:pt idx="0">
                  <c:v>90.806329999999974</c:v>
                </c:pt>
                <c:pt idx="1">
                  <c:v>85.130549999999999</c:v>
                </c:pt>
                <c:pt idx="2">
                  <c:v>71.136879999999962</c:v>
                </c:pt>
                <c:pt idx="3">
                  <c:v>57.386020000000002</c:v>
                </c:pt>
                <c:pt idx="4">
                  <c:v>45.38782999999998</c:v>
                </c:pt>
                <c:pt idx="5">
                  <c:v>36.621789999999997</c:v>
                </c:pt>
                <c:pt idx="6">
                  <c:v>32.891069999999999</c:v>
                </c:pt>
                <c:pt idx="7">
                  <c:v>32.198169999999998</c:v>
                </c:pt>
                <c:pt idx="8">
                  <c:v>32.616289999999999</c:v>
                </c:pt>
                <c:pt idx="9">
                  <c:v>31.144110000000001</c:v>
                </c:pt>
                <c:pt idx="10">
                  <c:v>32.890560000000001</c:v>
                </c:pt>
                <c:pt idx="11">
                  <c:v>36.378259999999997</c:v>
                </c:pt>
                <c:pt idx="12">
                  <c:v>43.104649999999999</c:v>
                </c:pt>
                <c:pt idx="13">
                  <c:v>52.262270000000001</c:v>
                </c:pt>
                <c:pt idx="14">
                  <c:v>63.833460000000002</c:v>
                </c:pt>
                <c:pt idx="15">
                  <c:v>71.606639999999999</c:v>
                </c:pt>
                <c:pt idx="16">
                  <c:v>72.58099</c:v>
                </c:pt>
                <c:pt idx="17">
                  <c:v>72.722909999999999</c:v>
                </c:pt>
                <c:pt idx="18">
                  <c:v>73.76728</c:v>
                </c:pt>
                <c:pt idx="19">
                  <c:v>72.230800000000002</c:v>
                </c:pt>
                <c:pt idx="20">
                  <c:v>206.4417</c:v>
                </c:pt>
                <c:pt idx="21">
                  <c:v>264.21260000000001</c:v>
                </c:pt>
                <c:pt idx="22">
                  <c:v>295.4823999999997</c:v>
                </c:pt>
                <c:pt idx="23">
                  <c:v>306.38650000000001</c:v>
                </c:pt>
                <c:pt idx="24">
                  <c:v>300.60239999999999</c:v>
                </c:pt>
                <c:pt idx="25">
                  <c:v>281.09370000000001</c:v>
                </c:pt>
                <c:pt idx="26">
                  <c:v>246.04920000000001</c:v>
                </c:pt>
                <c:pt idx="27">
                  <c:v>184.77440000000001</c:v>
                </c:pt>
                <c:pt idx="28">
                  <c:v>155.33320000000001</c:v>
                </c:pt>
                <c:pt idx="29">
                  <c:v>107.76049999999999</c:v>
                </c:pt>
                <c:pt idx="30">
                  <c:v>111.8026</c:v>
                </c:pt>
                <c:pt idx="31">
                  <c:v>128.4426</c:v>
                </c:pt>
                <c:pt idx="32">
                  <c:v>135.5583</c:v>
                </c:pt>
                <c:pt idx="33">
                  <c:v>141.25319999999999</c:v>
                </c:pt>
                <c:pt idx="34">
                  <c:v>143.6233</c:v>
                </c:pt>
                <c:pt idx="35">
                  <c:v>145.34899999999999</c:v>
                </c:pt>
                <c:pt idx="36">
                  <c:v>142.81530000000001</c:v>
                </c:pt>
                <c:pt idx="37">
                  <c:v>139.34800000000001</c:v>
                </c:pt>
                <c:pt idx="38">
                  <c:v>119.4776</c:v>
                </c:pt>
                <c:pt idx="39">
                  <c:v>95.182220000000001</c:v>
                </c:pt>
                <c:pt idx="40">
                  <c:v>71.357010000000002</c:v>
                </c:pt>
                <c:pt idx="41">
                  <c:v>64.111789999999999</c:v>
                </c:pt>
                <c:pt idx="42">
                  <c:v>52.299250000000001</c:v>
                </c:pt>
                <c:pt idx="43">
                  <c:v>42.130090000000003</c:v>
                </c:pt>
                <c:pt idx="44">
                  <c:v>36.463679999999997</c:v>
                </c:pt>
                <c:pt idx="45">
                  <c:v>35.814340000000001</c:v>
                </c:pt>
                <c:pt idx="46">
                  <c:v>37.383299999999998</c:v>
                </c:pt>
                <c:pt idx="47">
                  <c:v>36.546619999999997</c:v>
                </c:pt>
                <c:pt idx="48">
                  <c:v>28.713329999999999</c:v>
                </c:pt>
                <c:pt idx="49">
                  <c:v>20.424659999999999</c:v>
                </c:pt>
                <c:pt idx="50">
                  <c:v>17.361840000000001</c:v>
                </c:pt>
                <c:pt idx="51">
                  <c:v>16.894770000000001</c:v>
                </c:pt>
                <c:pt idx="52">
                  <c:v>14.901529999999999</c:v>
                </c:pt>
                <c:pt idx="53">
                  <c:v>14.627219999999999</c:v>
                </c:pt>
                <c:pt idx="54">
                  <c:v>42.934190000000001</c:v>
                </c:pt>
                <c:pt idx="55">
                  <c:v>42.934190000000001</c:v>
                </c:pt>
                <c:pt idx="56">
                  <c:v>50.195620000000012</c:v>
                </c:pt>
                <c:pt idx="57">
                  <c:v>128.38929999999999</c:v>
                </c:pt>
                <c:pt idx="58">
                  <c:v>160.7441</c:v>
                </c:pt>
                <c:pt idx="59">
                  <c:v>170.69890000000001</c:v>
                </c:pt>
                <c:pt idx="60">
                  <c:v>172.60310000000001</c:v>
                </c:pt>
                <c:pt idx="61">
                  <c:v>163.98859999999999</c:v>
                </c:pt>
                <c:pt idx="62">
                  <c:v>148.1404</c:v>
                </c:pt>
                <c:pt idx="63">
                  <c:v>122.4511</c:v>
                </c:pt>
                <c:pt idx="64">
                  <c:v>235.81819999999999</c:v>
                </c:pt>
                <c:pt idx="65">
                  <c:v>271.49299999999971</c:v>
                </c:pt>
                <c:pt idx="66">
                  <c:v>282.37689999999992</c:v>
                </c:pt>
                <c:pt idx="67">
                  <c:v>300.96589999999992</c:v>
                </c:pt>
                <c:pt idx="68">
                  <c:v>308.6628</c:v>
                </c:pt>
                <c:pt idx="69">
                  <c:v>301.00060000000002</c:v>
                </c:pt>
                <c:pt idx="70">
                  <c:v>280.85539999999992</c:v>
                </c:pt>
                <c:pt idx="71">
                  <c:v>244.17959999999999</c:v>
                </c:pt>
                <c:pt idx="72">
                  <c:v>194.3486</c:v>
                </c:pt>
                <c:pt idx="73">
                  <c:v>97.50761</c:v>
                </c:pt>
                <c:pt idx="74">
                  <c:v>102.0615</c:v>
                </c:pt>
                <c:pt idx="75">
                  <c:v>104.3049</c:v>
                </c:pt>
                <c:pt idx="76">
                  <c:v>105.4862</c:v>
                </c:pt>
                <c:pt idx="77">
                  <c:v>104.57299999999999</c:v>
                </c:pt>
                <c:pt idx="78">
                  <c:v>96.850459999999998</c:v>
                </c:pt>
                <c:pt idx="79">
                  <c:v>89.264210000000006</c:v>
                </c:pt>
                <c:pt idx="80">
                  <c:v>82.718329999999995</c:v>
                </c:pt>
                <c:pt idx="81">
                  <c:v>82.90128</c:v>
                </c:pt>
                <c:pt idx="82">
                  <c:v>95.204809999999995</c:v>
                </c:pt>
                <c:pt idx="83">
                  <c:v>95.687219999999996</c:v>
                </c:pt>
                <c:pt idx="84">
                  <c:v>95.872889999999956</c:v>
                </c:pt>
                <c:pt idx="85">
                  <c:v>97.003779999999978</c:v>
                </c:pt>
                <c:pt idx="86">
                  <c:v>101.5853</c:v>
                </c:pt>
                <c:pt idx="87">
                  <c:v>105.8305</c:v>
                </c:pt>
                <c:pt idx="88">
                  <c:v>103.4449</c:v>
                </c:pt>
                <c:pt idx="89">
                  <c:v>100.1313</c:v>
                </c:pt>
                <c:pt idx="90">
                  <c:v>95.560860000000005</c:v>
                </c:pt>
                <c:pt idx="91">
                  <c:v>94.612429999999975</c:v>
                </c:pt>
                <c:pt idx="92">
                  <c:v>99.280969999999996</c:v>
                </c:pt>
                <c:pt idx="93">
                  <c:v>99.974720000000005</c:v>
                </c:pt>
                <c:pt idx="94">
                  <c:v>100.1233</c:v>
                </c:pt>
                <c:pt idx="95">
                  <c:v>100.31480000000001</c:v>
                </c:pt>
                <c:pt idx="96">
                  <c:v>98.222479999999962</c:v>
                </c:pt>
                <c:pt idx="97">
                  <c:v>92.924099999999996</c:v>
                </c:pt>
                <c:pt idx="98">
                  <c:v>84.282660000000007</c:v>
                </c:pt>
                <c:pt idx="99">
                  <c:v>67.696709999999982</c:v>
                </c:pt>
                <c:pt idx="100">
                  <c:v>67.332429999999974</c:v>
                </c:pt>
                <c:pt idx="101">
                  <c:v>70.057519999999997</c:v>
                </c:pt>
                <c:pt idx="102">
                  <c:v>60.592350000000003</c:v>
                </c:pt>
                <c:pt idx="103">
                  <c:v>53.549980000000012</c:v>
                </c:pt>
                <c:pt idx="104">
                  <c:v>49.316330000000001</c:v>
                </c:pt>
                <c:pt idx="105">
                  <c:v>44.833019999999998</c:v>
                </c:pt>
                <c:pt idx="106">
                  <c:v>44.904960000000003</c:v>
                </c:pt>
                <c:pt idx="107">
                  <c:v>49.723790000000001</c:v>
                </c:pt>
                <c:pt idx="108">
                  <c:v>58.692800000000013</c:v>
                </c:pt>
                <c:pt idx="109">
                  <c:v>62.323620000000012</c:v>
                </c:pt>
                <c:pt idx="110">
                  <c:v>62.09169</c:v>
                </c:pt>
                <c:pt idx="111">
                  <c:v>57.931089999999998</c:v>
                </c:pt>
                <c:pt idx="112">
                  <c:v>51.87688</c:v>
                </c:pt>
                <c:pt idx="113">
                  <c:v>47.376620000000003</c:v>
                </c:pt>
                <c:pt idx="114">
                  <c:v>47.930040000000012</c:v>
                </c:pt>
                <c:pt idx="115">
                  <c:v>52.53369</c:v>
                </c:pt>
                <c:pt idx="116">
                  <c:v>58.729230000000001</c:v>
                </c:pt>
                <c:pt idx="117">
                  <c:v>67.884619999999998</c:v>
                </c:pt>
                <c:pt idx="118">
                  <c:v>67.439269999999993</c:v>
                </c:pt>
                <c:pt idx="119">
                  <c:v>56.058400000000013</c:v>
                </c:pt>
                <c:pt idx="120">
                  <c:v>47.177680000000002</c:v>
                </c:pt>
                <c:pt idx="121">
                  <c:v>38.477120000000014</c:v>
                </c:pt>
                <c:pt idx="122">
                  <c:v>32.797190000000001</c:v>
                </c:pt>
                <c:pt idx="123">
                  <c:v>30.30658</c:v>
                </c:pt>
                <c:pt idx="124">
                  <c:v>27.45016</c:v>
                </c:pt>
                <c:pt idx="125">
                  <c:v>34.788890000000002</c:v>
                </c:pt>
                <c:pt idx="126">
                  <c:v>46.052630000000001</c:v>
                </c:pt>
                <c:pt idx="127">
                  <c:v>55.768970000000003</c:v>
                </c:pt>
                <c:pt idx="128">
                  <c:v>54.936430000000001</c:v>
                </c:pt>
                <c:pt idx="129">
                  <c:v>50.929140000000011</c:v>
                </c:pt>
                <c:pt idx="130">
                  <c:v>42.106349999999999</c:v>
                </c:pt>
                <c:pt idx="131">
                  <c:v>37.049520000000001</c:v>
                </c:pt>
                <c:pt idx="132">
                  <c:v>32.789729999999999</c:v>
                </c:pt>
                <c:pt idx="133">
                  <c:v>31.355309999999999</c:v>
                </c:pt>
                <c:pt idx="134">
                  <c:v>23.59754999999998</c:v>
                </c:pt>
                <c:pt idx="135">
                  <c:v>23.324760000000001</c:v>
                </c:pt>
                <c:pt idx="136">
                  <c:v>22.901720000000001</c:v>
                </c:pt>
                <c:pt idx="137">
                  <c:v>20.618490000000001</c:v>
                </c:pt>
                <c:pt idx="138">
                  <c:v>20.53425</c:v>
                </c:pt>
                <c:pt idx="139">
                  <c:v>19.73969</c:v>
                </c:pt>
                <c:pt idx="140">
                  <c:v>16.167529999999999</c:v>
                </c:pt>
                <c:pt idx="141">
                  <c:v>12.001849999999999</c:v>
                </c:pt>
                <c:pt idx="142">
                  <c:v>11.979609999999999</c:v>
                </c:pt>
                <c:pt idx="143">
                  <c:v>12.19472</c:v>
                </c:pt>
                <c:pt idx="144">
                  <c:v>17.527439999999999</c:v>
                </c:pt>
                <c:pt idx="145">
                  <c:v>17.486499999999982</c:v>
                </c:pt>
                <c:pt idx="146">
                  <c:v>17.493169999999999</c:v>
                </c:pt>
                <c:pt idx="147">
                  <c:v>17.133790000000001</c:v>
                </c:pt>
                <c:pt idx="148">
                  <c:v>16.916789999999999</c:v>
                </c:pt>
                <c:pt idx="149">
                  <c:v>16.42524999999997</c:v>
                </c:pt>
                <c:pt idx="150">
                  <c:v>16.42524999999997</c:v>
                </c:pt>
                <c:pt idx="151">
                  <c:v>16.24295</c:v>
                </c:pt>
                <c:pt idx="152">
                  <c:v>16.62528</c:v>
                </c:pt>
                <c:pt idx="153">
                  <c:v>18.973669999999981</c:v>
                </c:pt>
                <c:pt idx="154">
                  <c:v>13.23128</c:v>
                </c:pt>
                <c:pt idx="155">
                  <c:v>13.2598</c:v>
                </c:pt>
                <c:pt idx="156">
                  <c:v>14.181760000000001</c:v>
                </c:pt>
                <c:pt idx="157">
                  <c:v>14.512829999999999</c:v>
                </c:pt>
                <c:pt idx="158">
                  <c:v>14.512829999999999</c:v>
                </c:pt>
                <c:pt idx="159">
                  <c:v>14.17549</c:v>
                </c:pt>
                <c:pt idx="160">
                  <c:v>12.605549999999999</c:v>
                </c:pt>
                <c:pt idx="161">
                  <c:v>11.2492</c:v>
                </c:pt>
                <c:pt idx="162">
                  <c:v>10.490209999999999</c:v>
                </c:pt>
                <c:pt idx="163">
                  <c:v>7.6223359999999936</c:v>
                </c:pt>
                <c:pt idx="164">
                  <c:v>10.31719</c:v>
                </c:pt>
                <c:pt idx="165">
                  <c:v>12.70214</c:v>
                </c:pt>
                <c:pt idx="166">
                  <c:v>59.260249999999999</c:v>
                </c:pt>
                <c:pt idx="167">
                  <c:v>75.394149999999996</c:v>
                </c:pt>
                <c:pt idx="168">
                  <c:v>80.743759999999995</c:v>
                </c:pt>
                <c:pt idx="169">
                  <c:v>80.922179999999983</c:v>
                </c:pt>
                <c:pt idx="170">
                  <c:v>77.87318999999998</c:v>
                </c:pt>
                <c:pt idx="171">
                  <c:v>74.223389999999981</c:v>
                </c:pt>
                <c:pt idx="172">
                  <c:v>74.312329999999974</c:v>
                </c:pt>
                <c:pt idx="173">
                  <c:v>70.764790000000005</c:v>
                </c:pt>
                <c:pt idx="174">
                  <c:v>63.292620000000007</c:v>
                </c:pt>
                <c:pt idx="175">
                  <c:v>66.691749999999999</c:v>
                </c:pt>
                <c:pt idx="176">
                  <c:v>64.542839999999998</c:v>
                </c:pt>
                <c:pt idx="177">
                  <c:v>61.319200000000002</c:v>
                </c:pt>
                <c:pt idx="178">
                  <c:v>59.12473</c:v>
                </c:pt>
                <c:pt idx="179">
                  <c:v>58.635309999999997</c:v>
                </c:pt>
                <c:pt idx="180">
                  <c:v>60.09807</c:v>
                </c:pt>
                <c:pt idx="181">
                  <c:v>62.439660000000003</c:v>
                </c:pt>
                <c:pt idx="182">
                  <c:v>58.1068</c:v>
                </c:pt>
                <c:pt idx="183">
                  <c:v>73.699160000000006</c:v>
                </c:pt>
                <c:pt idx="184">
                  <c:v>76.689920000000001</c:v>
                </c:pt>
                <c:pt idx="185">
                  <c:v>76.959149999999994</c:v>
                </c:pt>
                <c:pt idx="186">
                  <c:v>76.959149999999994</c:v>
                </c:pt>
                <c:pt idx="187">
                  <c:v>80.416690000000003</c:v>
                </c:pt>
                <c:pt idx="188">
                  <c:v>80.476640000000003</c:v>
                </c:pt>
                <c:pt idx="189">
                  <c:v>77.461100000000002</c:v>
                </c:pt>
                <c:pt idx="190">
                  <c:v>69.382670000000005</c:v>
                </c:pt>
                <c:pt idx="191">
                  <c:v>54.776409999999998</c:v>
                </c:pt>
                <c:pt idx="192">
                  <c:v>55.373480000000001</c:v>
                </c:pt>
                <c:pt idx="193">
                  <c:v>60.424790000000002</c:v>
                </c:pt>
                <c:pt idx="194">
                  <c:v>72.780420000000007</c:v>
                </c:pt>
                <c:pt idx="195">
                  <c:v>76.425709999999981</c:v>
                </c:pt>
                <c:pt idx="196">
                  <c:v>76.52370999999998</c:v>
                </c:pt>
                <c:pt idx="197">
                  <c:v>76.088839999999962</c:v>
                </c:pt>
                <c:pt idx="198">
                  <c:v>164.0231</c:v>
                </c:pt>
                <c:pt idx="199">
                  <c:v>205.52629999999999</c:v>
                </c:pt>
                <c:pt idx="200">
                  <c:v>228.66329999999999</c:v>
                </c:pt>
                <c:pt idx="201">
                  <c:v>238.06950000000001</c:v>
                </c:pt>
                <c:pt idx="202">
                  <c:v>235.547</c:v>
                </c:pt>
                <c:pt idx="203">
                  <c:v>220.3494</c:v>
                </c:pt>
                <c:pt idx="204">
                  <c:v>183.6824</c:v>
                </c:pt>
                <c:pt idx="205">
                  <c:v>131.5086</c:v>
                </c:pt>
                <c:pt idx="206">
                  <c:v>105.4556</c:v>
                </c:pt>
                <c:pt idx="207">
                  <c:v>82.144930000000002</c:v>
                </c:pt>
                <c:pt idx="208">
                  <c:v>86.797079999999994</c:v>
                </c:pt>
                <c:pt idx="209">
                  <c:v>78.413430000000005</c:v>
                </c:pt>
                <c:pt idx="210">
                  <c:v>71.328349999999958</c:v>
                </c:pt>
                <c:pt idx="211">
                  <c:v>67.237889999999993</c:v>
                </c:pt>
                <c:pt idx="212">
                  <c:v>64.6096</c:v>
                </c:pt>
                <c:pt idx="213">
                  <c:v>63.532670000000003</c:v>
                </c:pt>
                <c:pt idx="214">
                  <c:v>66.954459999999997</c:v>
                </c:pt>
                <c:pt idx="215">
                  <c:v>71.686120000000003</c:v>
                </c:pt>
                <c:pt idx="216">
                  <c:v>84.902820000000006</c:v>
                </c:pt>
                <c:pt idx="217">
                  <c:v>97.597589999999997</c:v>
                </c:pt>
                <c:pt idx="218">
                  <c:v>112.45440000000001</c:v>
                </c:pt>
                <c:pt idx="219">
                  <c:v>108.78570000000001</c:v>
                </c:pt>
                <c:pt idx="220">
                  <c:v>100.7298</c:v>
                </c:pt>
                <c:pt idx="221">
                  <c:v>88.417000000000002</c:v>
                </c:pt>
                <c:pt idx="222">
                  <c:v>77.446759999999998</c:v>
                </c:pt>
                <c:pt idx="223">
                  <c:v>60.170589999999997</c:v>
                </c:pt>
                <c:pt idx="224">
                  <c:v>45.080669999999998</c:v>
                </c:pt>
                <c:pt idx="225">
                  <c:v>28.49269</c:v>
                </c:pt>
                <c:pt idx="226">
                  <c:v>23.90746</c:v>
                </c:pt>
                <c:pt idx="227">
                  <c:v>23.103870000000001</c:v>
                </c:pt>
                <c:pt idx="228">
                  <c:v>23.013280000000009</c:v>
                </c:pt>
                <c:pt idx="229">
                  <c:v>23.470079999999999</c:v>
                </c:pt>
                <c:pt idx="230">
                  <c:v>23.538150000000009</c:v>
                </c:pt>
                <c:pt idx="231">
                  <c:v>22.83175</c:v>
                </c:pt>
                <c:pt idx="232">
                  <c:v>22.479869999999991</c:v>
                </c:pt>
                <c:pt idx="233">
                  <c:v>9.0682599999999987</c:v>
                </c:pt>
                <c:pt idx="234">
                  <c:v>8.944271999999998</c:v>
                </c:pt>
                <c:pt idx="235">
                  <c:v>8.6442019999999982</c:v>
                </c:pt>
                <c:pt idx="236">
                  <c:v>8.6442019999999982</c:v>
                </c:pt>
                <c:pt idx="237">
                  <c:v>8.6126520000000006</c:v>
                </c:pt>
                <c:pt idx="238">
                  <c:v>8.5919860000000003</c:v>
                </c:pt>
                <c:pt idx="239">
                  <c:v>8.0560539999999996</c:v>
                </c:pt>
                <c:pt idx="240">
                  <c:v>8.0062480000000011</c:v>
                </c:pt>
                <c:pt idx="241">
                  <c:v>8.355969</c:v>
                </c:pt>
                <c:pt idx="242">
                  <c:v>3.836954999999997</c:v>
                </c:pt>
                <c:pt idx="243">
                  <c:v>5.3965009999999971</c:v>
                </c:pt>
                <c:pt idx="244">
                  <c:v>5.4211520000000002</c:v>
                </c:pt>
                <c:pt idx="245">
                  <c:v>5.2238769999999972</c:v>
                </c:pt>
                <c:pt idx="246">
                  <c:v>4.5704359999999973</c:v>
                </c:pt>
                <c:pt idx="247">
                  <c:v>4.5704359999999973</c:v>
                </c:pt>
                <c:pt idx="248">
                  <c:v>13.114879999999999</c:v>
                </c:pt>
                <c:pt idx="249">
                  <c:v>54.566580000000002</c:v>
                </c:pt>
                <c:pt idx="250">
                  <c:v>139.9128</c:v>
                </c:pt>
                <c:pt idx="251">
                  <c:v>173.04329999999999</c:v>
                </c:pt>
                <c:pt idx="252">
                  <c:v>187.0847</c:v>
                </c:pt>
                <c:pt idx="253">
                  <c:v>190.1943</c:v>
                </c:pt>
                <c:pt idx="254">
                  <c:v>183.38419999999999</c:v>
                </c:pt>
                <c:pt idx="255">
                  <c:v>169.18109999999999</c:v>
                </c:pt>
                <c:pt idx="256">
                  <c:v>147.77699999999999</c:v>
                </c:pt>
                <c:pt idx="257">
                  <c:v>118.5228</c:v>
                </c:pt>
                <c:pt idx="258">
                  <c:v>91.23845</c:v>
                </c:pt>
                <c:pt idx="259">
                  <c:v>94.248840000000001</c:v>
                </c:pt>
                <c:pt idx="260">
                  <c:v>94.557980000000001</c:v>
                </c:pt>
                <c:pt idx="261">
                  <c:v>94.26233999999998</c:v>
                </c:pt>
                <c:pt idx="262">
                  <c:v>94.592749999999981</c:v>
                </c:pt>
                <c:pt idx="263">
                  <c:v>94.813789999999983</c:v>
                </c:pt>
                <c:pt idx="264">
                  <c:v>81.069860000000006</c:v>
                </c:pt>
                <c:pt idx="265">
                  <c:v>99.070120000000003</c:v>
                </c:pt>
                <c:pt idx="266">
                  <c:v>110.85169999999999</c:v>
                </c:pt>
                <c:pt idx="267">
                  <c:v>136.01320000000001</c:v>
                </c:pt>
                <c:pt idx="268">
                  <c:v>167.59790000000001</c:v>
                </c:pt>
                <c:pt idx="269">
                  <c:v>199.61410000000001</c:v>
                </c:pt>
                <c:pt idx="270">
                  <c:v>411.64120000000008</c:v>
                </c:pt>
                <c:pt idx="271">
                  <c:v>504.7029</c:v>
                </c:pt>
                <c:pt idx="272">
                  <c:v>539.75840000000005</c:v>
                </c:pt>
                <c:pt idx="273">
                  <c:v>530.34599999999966</c:v>
                </c:pt>
                <c:pt idx="274">
                  <c:v>502.98869999999971</c:v>
                </c:pt>
                <c:pt idx="275">
                  <c:v>477.04820000000001</c:v>
                </c:pt>
                <c:pt idx="276">
                  <c:v>419.15640000000002</c:v>
                </c:pt>
                <c:pt idx="277">
                  <c:v>344.58690000000001</c:v>
                </c:pt>
                <c:pt idx="278">
                  <c:v>246.83070000000001</c:v>
                </c:pt>
                <c:pt idx="279">
                  <c:v>76.439949999999996</c:v>
                </c:pt>
                <c:pt idx="280">
                  <c:v>74.803739999999962</c:v>
                </c:pt>
                <c:pt idx="281">
                  <c:v>70.693470000000005</c:v>
                </c:pt>
                <c:pt idx="282">
                  <c:v>67.830179999999999</c:v>
                </c:pt>
                <c:pt idx="283">
                  <c:v>62.47213</c:v>
                </c:pt>
                <c:pt idx="284">
                  <c:v>58.105649999999997</c:v>
                </c:pt>
                <c:pt idx="285">
                  <c:v>51.284500000000001</c:v>
                </c:pt>
                <c:pt idx="286">
                  <c:v>46.691070000000003</c:v>
                </c:pt>
                <c:pt idx="287">
                  <c:v>43.922789999999999</c:v>
                </c:pt>
                <c:pt idx="288">
                  <c:v>47.202170000000002</c:v>
                </c:pt>
                <c:pt idx="289">
                  <c:v>48.344250000000002</c:v>
                </c:pt>
                <c:pt idx="290">
                  <c:v>48.561639999999997</c:v>
                </c:pt>
                <c:pt idx="291">
                  <c:v>45.119100000000003</c:v>
                </c:pt>
                <c:pt idx="292">
                  <c:v>43.866459999999996</c:v>
                </c:pt>
                <c:pt idx="293">
                  <c:v>44.344610000000003</c:v>
                </c:pt>
                <c:pt idx="294">
                  <c:v>48.016779999999997</c:v>
                </c:pt>
                <c:pt idx="295">
                  <c:v>52.023499999999999</c:v>
                </c:pt>
                <c:pt idx="296">
                  <c:v>55.936970000000002</c:v>
                </c:pt>
                <c:pt idx="297">
                  <c:v>79.935810000000004</c:v>
                </c:pt>
                <c:pt idx="298">
                  <c:v>99.187869999999975</c:v>
                </c:pt>
                <c:pt idx="299">
                  <c:v>113.8693</c:v>
                </c:pt>
                <c:pt idx="300">
                  <c:v>124.70959999999999</c:v>
                </c:pt>
                <c:pt idx="301">
                  <c:v>128.09909999999999</c:v>
                </c:pt>
                <c:pt idx="302">
                  <c:v>127.9679</c:v>
                </c:pt>
                <c:pt idx="303">
                  <c:v>126.55029999999999</c:v>
                </c:pt>
                <c:pt idx="304">
                  <c:v>122.6225</c:v>
                </c:pt>
                <c:pt idx="305">
                  <c:v>114.68389999999999</c:v>
                </c:pt>
                <c:pt idx="306">
                  <c:v>100.6477</c:v>
                </c:pt>
                <c:pt idx="307">
                  <c:v>100.7739</c:v>
                </c:pt>
                <c:pt idx="308">
                  <c:v>100.486</c:v>
                </c:pt>
                <c:pt idx="309">
                  <c:v>99.658579999999958</c:v>
                </c:pt>
                <c:pt idx="310">
                  <c:v>86.646730000000005</c:v>
                </c:pt>
                <c:pt idx="311">
                  <c:v>75.005849999999981</c:v>
                </c:pt>
                <c:pt idx="312">
                  <c:v>64.655069999999981</c:v>
                </c:pt>
                <c:pt idx="313">
                  <c:v>59.654649999999997</c:v>
                </c:pt>
                <c:pt idx="314">
                  <c:v>62.592149999999997</c:v>
                </c:pt>
                <c:pt idx="315">
                  <c:v>80.972489999999979</c:v>
                </c:pt>
                <c:pt idx="316">
                  <c:v>96.349419999999995</c:v>
                </c:pt>
                <c:pt idx="317">
                  <c:v>110.07250000000001</c:v>
                </c:pt>
                <c:pt idx="318">
                  <c:v>122.349</c:v>
                </c:pt>
                <c:pt idx="319">
                  <c:v>133.79849999999999</c:v>
                </c:pt>
                <c:pt idx="320">
                  <c:v>130.24610000000001</c:v>
                </c:pt>
                <c:pt idx="321">
                  <c:v>124.9978</c:v>
                </c:pt>
                <c:pt idx="322">
                  <c:v>117.5973</c:v>
                </c:pt>
                <c:pt idx="323">
                  <c:v>104.4297</c:v>
                </c:pt>
                <c:pt idx="324">
                  <c:v>84.294460000000001</c:v>
                </c:pt>
                <c:pt idx="325">
                  <c:v>70.391289999999998</c:v>
                </c:pt>
                <c:pt idx="326">
                  <c:v>58.874250000000004</c:v>
                </c:pt>
                <c:pt idx="327">
                  <c:v>61.101370000000003</c:v>
                </c:pt>
                <c:pt idx="328">
                  <c:v>62.721699999999998</c:v>
                </c:pt>
                <c:pt idx="329">
                  <c:v>66.629660000000001</c:v>
                </c:pt>
                <c:pt idx="330">
                  <c:v>67.692439999999962</c:v>
                </c:pt>
                <c:pt idx="331">
                  <c:v>66.317840000000004</c:v>
                </c:pt>
                <c:pt idx="332">
                  <c:v>59.725389999999997</c:v>
                </c:pt>
                <c:pt idx="333">
                  <c:v>47.367240000000002</c:v>
                </c:pt>
                <c:pt idx="334">
                  <c:v>48.614699999999999</c:v>
                </c:pt>
                <c:pt idx="335">
                  <c:v>48.710479999999997</c:v>
                </c:pt>
                <c:pt idx="336">
                  <c:v>51.363190000000003</c:v>
                </c:pt>
                <c:pt idx="337">
                  <c:v>48.589089999999999</c:v>
                </c:pt>
                <c:pt idx="338">
                  <c:v>48.969949999999997</c:v>
                </c:pt>
                <c:pt idx="339">
                  <c:v>44.696629999999999</c:v>
                </c:pt>
                <c:pt idx="340">
                  <c:v>40.426749999999998</c:v>
                </c:pt>
                <c:pt idx="341">
                  <c:v>34.998570000000001</c:v>
                </c:pt>
                <c:pt idx="342">
                  <c:v>32.215249999999997</c:v>
                </c:pt>
                <c:pt idx="343">
                  <c:v>30.456710000000001</c:v>
                </c:pt>
                <c:pt idx="344">
                  <c:v>34.279890000000002</c:v>
                </c:pt>
                <c:pt idx="345">
                  <c:v>28.47709</c:v>
                </c:pt>
                <c:pt idx="346">
                  <c:v>22.49173</c:v>
                </c:pt>
                <c:pt idx="347">
                  <c:v>19.4162</c:v>
                </c:pt>
                <c:pt idx="348">
                  <c:v>19.067129999999999</c:v>
                </c:pt>
                <c:pt idx="349">
                  <c:v>18.649100000000001</c:v>
                </c:pt>
              </c:numCache>
            </c:numRef>
          </c:yVal>
          <c:smooth val="1"/>
        </c:ser>
        <c:dLbls>
          <c:showLegendKey val="0"/>
          <c:showVal val="0"/>
          <c:showCatName val="0"/>
          <c:showSerName val="0"/>
          <c:showPercent val="0"/>
          <c:showBubbleSize val="0"/>
        </c:dLbls>
        <c:axId val="251561856"/>
        <c:axId val="254874752"/>
      </c:scatterChart>
      <c:valAx>
        <c:axId val="251561856"/>
        <c:scaling>
          <c:orientation val="minMax"/>
          <c:max val="350"/>
        </c:scaling>
        <c:delete val="0"/>
        <c:axPos val="b"/>
        <c:title>
          <c:tx>
            <c:rich>
              <a:bodyPr/>
              <a:lstStyle/>
              <a:p>
                <a:pPr>
                  <a:defRPr/>
                </a:pPr>
                <a:r>
                  <a:rPr lang="en-US"/>
                  <a:t>Packet</a:t>
                </a:r>
                <a:r>
                  <a:rPr lang="en-US" baseline="0"/>
                  <a:t> Number</a:t>
                </a:r>
                <a:endParaRPr lang="en-US"/>
              </a:p>
            </c:rich>
          </c:tx>
          <c:layout/>
          <c:overlay val="0"/>
        </c:title>
        <c:numFmt formatCode="General" sourceLinked="1"/>
        <c:majorTickMark val="out"/>
        <c:minorTickMark val="none"/>
        <c:tickLblPos val="nextTo"/>
        <c:crossAx val="254874752"/>
        <c:crosses val="autoZero"/>
        <c:crossBetween val="midCat"/>
      </c:valAx>
      <c:valAx>
        <c:axId val="254874752"/>
        <c:scaling>
          <c:logBase val="10"/>
          <c:orientation val="minMax"/>
          <c:min val="1"/>
        </c:scaling>
        <c:delete val="0"/>
        <c:axPos val="l"/>
        <c:majorGridlines/>
        <c:title>
          <c:tx>
            <c:rich>
              <a:bodyPr rot="-5400000" vert="horz"/>
              <a:lstStyle/>
              <a:p>
                <a:pPr>
                  <a:defRPr/>
                </a:pPr>
                <a:r>
                  <a:rPr lang="en-US"/>
                  <a:t>Jitter in ms</a:t>
                </a:r>
              </a:p>
            </c:rich>
          </c:tx>
          <c:layout/>
          <c:overlay val="0"/>
        </c:title>
        <c:numFmt formatCode="General" sourceLinked="1"/>
        <c:majorTickMark val="out"/>
        <c:minorTickMark val="none"/>
        <c:tickLblPos val="nextTo"/>
        <c:crossAx val="251561856"/>
        <c:crosses val="autoZero"/>
        <c:crossBetween val="midCat"/>
      </c:valAx>
    </c:plotArea>
    <c:legend>
      <c:legendPos val="r"/>
      <c:layout>
        <c:manualLayout>
          <c:xMode val="edge"/>
          <c:yMode val="edge"/>
          <c:x val="0"/>
          <c:y val="0.19263620528446601"/>
          <c:w val="0.23987455982589501"/>
          <c:h val="0.15423435994551299"/>
        </c:manualLayout>
      </c:layout>
      <c:overlay val="0"/>
      <c:spPr>
        <a:solidFill>
          <a:schemeClr val="bg1"/>
        </a:solidFill>
      </c:spPr>
      <c:txPr>
        <a:bodyPr/>
        <a:lstStyle/>
        <a:p>
          <a:pPr>
            <a:defRPr sz="800" baseline="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10" baseline="0"/>
            </a:pPr>
            <a:r>
              <a:rPr lang="en-US" sz="1310" baseline="0"/>
              <a:t>Single Broker Average Message Latency</a:t>
            </a:r>
          </a:p>
        </c:rich>
      </c:tx>
      <c:layout/>
      <c:overlay val="0"/>
    </c:title>
    <c:autoTitleDeleted val="0"/>
    <c:plotArea>
      <c:layout/>
      <c:scatterChart>
        <c:scatterStyle val="smoothMarker"/>
        <c:varyColors val="0"/>
        <c:ser>
          <c:idx val="2"/>
          <c:order val="0"/>
          <c:tx>
            <c:v>smoothy</c:v>
          </c:tx>
          <c:xVal>
            <c:numRef>
              <c:f>Results1!$A$3:$A$31</c:f>
              <c:numCache>
                <c:formatCode>General</c:formatCode>
                <c:ptCount val="29"/>
                <c:pt idx="0">
                  <c:v>20</c:v>
                </c:pt>
                <c:pt idx="1">
                  <c:v>30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170</c:v>
                </c:pt>
                <c:pt idx="16">
                  <c:v>180</c:v>
                </c:pt>
                <c:pt idx="17">
                  <c:v>190</c:v>
                </c:pt>
                <c:pt idx="18">
                  <c:v>200</c:v>
                </c:pt>
                <c:pt idx="19">
                  <c:v>210</c:v>
                </c:pt>
                <c:pt idx="20">
                  <c:v>220</c:v>
                </c:pt>
                <c:pt idx="21">
                  <c:v>230</c:v>
                </c:pt>
                <c:pt idx="22">
                  <c:v>240</c:v>
                </c:pt>
                <c:pt idx="23">
                  <c:v>250</c:v>
                </c:pt>
                <c:pt idx="24">
                  <c:v>260</c:v>
                </c:pt>
                <c:pt idx="25">
                  <c:v>270</c:v>
                </c:pt>
                <c:pt idx="26">
                  <c:v>280</c:v>
                </c:pt>
                <c:pt idx="27">
                  <c:v>290</c:v>
                </c:pt>
                <c:pt idx="28">
                  <c:v>300</c:v>
                </c:pt>
              </c:numCache>
            </c:numRef>
          </c:xVal>
          <c:yVal>
            <c:numRef>
              <c:f>Results1!$D$3:$D$30</c:f>
              <c:numCache>
                <c:formatCode>General</c:formatCode>
                <c:ptCount val="28"/>
                <c:pt idx="0">
                  <c:v>12.46666666666667</c:v>
                </c:pt>
                <c:pt idx="1">
                  <c:v>12.58</c:v>
                </c:pt>
                <c:pt idx="2">
                  <c:v>15.43333333333333</c:v>
                </c:pt>
                <c:pt idx="3">
                  <c:v>19.8533333333333</c:v>
                </c:pt>
                <c:pt idx="4">
                  <c:v>38.066666666666613</c:v>
                </c:pt>
                <c:pt idx="5">
                  <c:v>38.406666666666602</c:v>
                </c:pt>
                <c:pt idx="6">
                  <c:v>53.063333333333333</c:v>
                </c:pt>
                <c:pt idx="7">
                  <c:v>36.47</c:v>
                </c:pt>
                <c:pt idx="8">
                  <c:v>49.373333333333328</c:v>
                </c:pt>
                <c:pt idx="9">
                  <c:v>53.896666666666611</c:v>
                </c:pt>
                <c:pt idx="10">
                  <c:v>108.70666666666671</c:v>
                </c:pt>
                <c:pt idx="11">
                  <c:v>115.4233333333333</c:v>
                </c:pt>
                <c:pt idx="12">
                  <c:v>106.07</c:v>
                </c:pt>
                <c:pt idx="13">
                  <c:v>75.503333333333288</c:v>
                </c:pt>
                <c:pt idx="14">
                  <c:v>108.57</c:v>
                </c:pt>
                <c:pt idx="15">
                  <c:v>130.51333333333341</c:v>
                </c:pt>
                <c:pt idx="16">
                  <c:v>191.54333333333341</c:v>
                </c:pt>
                <c:pt idx="17">
                  <c:v>247.29333333333341</c:v>
                </c:pt>
                <c:pt idx="18">
                  <c:v>382.78666666666669</c:v>
                </c:pt>
                <c:pt idx="19">
                  <c:v>383.80999999999989</c:v>
                </c:pt>
                <c:pt idx="20">
                  <c:v>355.29333333333341</c:v>
                </c:pt>
                <c:pt idx="21">
                  <c:v>291.61666666666667</c:v>
                </c:pt>
                <c:pt idx="22">
                  <c:v>384.87000000000012</c:v>
                </c:pt>
                <c:pt idx="23">
                  <c:v>445.84666666666681</c:v>
                </c:pt>
                <c:pt idx="24">
                  <c:v>619</c:v>
                </c:pt>
                <c:pt idx="25">
                  <c:v>608.89</c:v>
                </c:pt>
                <c:pt idx="26">
                  <c:v>959.80666666666673</c:v>
                </c:pt>
                <c:pt idx="27">
                  <c:v>1094.77</c:v>
                </c:pt>
              </c:numCache>
            </c:numRef>
          </c:yVal>
          <c:smooth val="1"/>
        </c:ser>
        <c:dLbls>
          <c:showLegendKey val="0"/>
          <c:showVal val="0"/>
          <c:showCatName val="0"/>
          <c:showSerName val="0"/>
          <c:showPercent val="0"/>
          <c:showBubbleSize val="0"/>
        </c:dLbls>
        <c:axId val="254768640"/>
        <c:axId val="254770560"/>
      </c:scatterChart>
      <c:valAx>
        <c:axId val="254768640"/>
        <c:scaling>
          <c:orientation val="minMax"/>
          <c:max val="300"/>
        </c:scaling>
        <c:delete val="0"/>
        <c:axPos val="b"/>
        <c:title>
          <c:tx>
            <c:rich>
              <a:bodyPr/>
              <a:lstStyle/>
              <a:p>
                <a:pPr>
                  <a:defRPr/>
                </a:pPr>
                <a:r>
                  <a:rPr lang="en-US"/>
                  <a:t>Number</a:t>
                </a:r>
                <a:r>
                  <a:rPr lang="en-US" baseline="0"/>
                  <a:t> of Clients</a:t>
                </a:r>
                <a:endParaRPr lang="en-US"/>
              </a:p>
            </c:rich>
          </c:tx>
          <c:layout/>
          <c:overlay val="0"/>
        </c:title>
        <c:numFmt formatCode="General" sourceLinked="1"/>
        <c:majorTickMark val="out"/>
        <c:minorTickMark val="none"/>
        <c:tickLblPos val="nextTo"/>
        <c:crossAx val="254770560"/>
        <c:crosses val="autoZero"/>
        <c:crossBetween val="midCat"/>
      </c:valAx>
      <c:valAx>
        <c:axId val="254770560"/>
        <c:scaling>
          <c:orientation val="minMax"/>
        </c:scaling>
        <c:delete val="0"/>
        <c:axPos val="l"/>
        <c:majorGridlines/>
        <c:title>
          <c:tx>
            <c:rich>
              <a:bodyPr rot="-5400000" vert="horz"/>
              <a:lstStyle/>
              <a:p>
                <a:pPr>
                  <a:defRPr/>
                </a:pPr>
                <a:r>
                  <a:rPr lang="en-US"/>
                  <a:t>Lantemcy</a:t>
                </a:r>
                <a:r>
                  <a:rPr lang="en-US" baseline="0"/>
                  <a:t> in ms</a:t>
                </a:r>
                <a:endParaRPr lang="en-US"/>
              </a:p>
            </c:rich>
          </c:tx>
          <c:layout/>
          <c:overlay val="0"/>
        </c:title>
        <c:numFmt formatCode="General" sourceLinked="1"/>
        <c:majorTickMark val="out"/>
        <c:minorTickMark val="none"/>
        <c:tickLblPos val="nextTo"/>
        <c:crossAx val="254768640"/>
        <c:crosses val="autoZero"/>
        <c:crossBetween val="midCat"/>
      </c:valAx>
    </c:plotArea>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Kmeans, 600 MB centroids (150000 500D</a:t>
            </a:r>
            <a:r>
              <a:rPr lang="en-US" baseline="0"/>
              <a:t> points</a:t>
            </a:r>
            <a:r>
              <a:rPr lang="en-US"/>
              <a:t>), 640 data points, 80 nodes, 2 switches, MST Broadcasting, 50 iterations</a:t>
            </a:r>
          </a:p>
        </c:rich>
      </c:tx>
      <c:overlay val="0"/>
    </c:title>
    <c:autoTitleDeleted val="0"/>
    <c:plotArea>
      <c:layout/>
      <c:barChart>
        <c:barDir val="col"/>
        <c:grouping val="clustered"/>
        <c:varyColors val="1"/>
        <c:ser>
          <c:idx val="0"/>
          <c:order val="0"/>
          <c:invertIfNegative val="0"/>
          <c:dLbls>
            <c:showLegendKey val="0"/>
            <c:showVal val="1"/>
            <c:showCatName val="0"/>
            <c:showSerName val="0"/>
            <c:showPercent val="0"/>
            <c:showBubbleSize val="0"/>
            <c:showLeaderLines val="0"/>
          </c:dLbls>
          <c:cat>
            <c:strRef>
              <c:f>Sheet1!$A$2:$A$4</c:f>
              <c:strCache>
                <c:ptCount val="3"/>
                <c:pt idx="0">
                  <c:v>Circle</c:v>
                </c:pt>
                <c:pt idx="1">
                  <c:v>Fouettes (Direct Download)</c:v>
                </c:pt>
                <c:pt idx="2">
                  <c:v>Fouettes (MST Gather)</c:v>
                </c:pt>
              </c:strCache>
            </c:strRef>
          </c:cat>
          <c:val>
            <c:numRef>
              <c:f>Sheet1!$B$2:$B$4</c:f>
              <c:numCache>
                <c:formatCode>0.00</c:formatCode>
                <c:ptCount val="3"/>
                <c:pt idx="0">
                  <c:v>12675.407999999999</c:v>
                </c:pt>
                <c:pt idx="1">
                  <c:v>3054.9140000000002</c:v>
                </c:pt>
                <c:pt idx="2">
                  <c:v>3190.1669999999999</c:v>
                </c:pt>
              </c:numCache>
            </c:numRef>
          </c:val>
        </c:ser>
        <c:dLbls>
          <c:showLegendKey val="0"/>
          <c:showVal val="0"/>
          <c:showCatName val="0"/>
          <c:showSerName val="0"/>
          <c:showPercent val="0"/>
          <c:showBubbleSize val="0"/>
        </c:dLbls>
        <c:gapWidth val="150"/>
        <c:axId val="161403264"/>
        <c:axId val="161404800"/>
      </c:barChart>
      <c:catAx>
        <c:axId val="161403264"/>
        <c:scaling>
          <c:orientation val="minMax"/>
        </c:scaling>
        <c:delete val="0"/>
        <c:axPos val="b"/>
        <c:majorTickMark val="out"/>
        <c:minorTickMark val="none"/>
        <c:tickLblPos val="nextTo"/>
        <c:crossAx val="161404800"/>
        <c:crosses val="autoZero"/>
        <c:auto val="1"/>
        <c:lblAlgn val="ctr"/>
        <c:lblOffset val="100"/>
        <c:noMultiLvlLbl val="0"/>
      </c:catAx>
      <c:valAx>
        <c:axId val="161404800"/>
        <c:scaling>
          <c:orientation val="minMax"/>
        </c:scaling>
        <c:delete val="0"/>
        <c:axPos val="l"/>
        <c:majorGridlines/>
        <c:title>
          <c:tx>
            <c:rich>
              <a:bodyPr rot="-5400000" vert="horz"/>
              <a:lstStyle/>
              <a:p>
                <a:pPr>
                  <a:defRPr/>
                </a:pPr>
                <a:r>
                  <a:rPr lang="en-US"/>
                  <a:t>Total Execution Time (Unit: Seconds)</a:t>
                </a:r>
              </a:p>
            </c:rich>
          </c:tx>
          <c:overlay val="0"/>
        </c:title>
        <c:numFmt formatCode="0.00" sourceLinked="1"/>
        <c:majorTickMark val="out"/>
        <c:minorTickMark val="none"/>
        <c:tickLblPos val="nextTo"/>
        <c:crossAx val="161403264"/>
        <c:crosses val="autoZero"/>
        <c:crossBetween val="between"/>
      </c:valAx>
    </c:plotArea>
    <c:legend>
      <c:legendPos val="b"/>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Eucalyptus Deployment</a:t>
            </a:r>
          </a:p>
        </c:rich>
      </c:tx>
      <c:overlay val="0"/>
    </c:title>
    <c:autoTitleDeleted val="0"/>
    <c:plotArea>
      <c:layout>
        <c:manualLayout>
          <c:layoutTarget val="inner"/>
          <c:xMode val="edge"/>
          <c:yMode val="edge"/>
          <c:x val="0.11060604014891801"/>
          <c:y val="0.117808200262493"/>
          <c:w val="0.61358829910365598"/>
          <c:h val="0.70970464097431896"/>
        </c:manualLayout>
      </c:layout>
      <c:barChart>
        <c:barDir val="col"/>
        <c:grouping val="stacked"/>
        <c:varyColors val="0"/>
        <c:ser>
          <c:idx val="0"/>
          <c:order val="0"/>
          <c:tx>
            <c:strRef>
              <c:f>Eucalyptus_nowait!$B$5</c:f>
              <c:strCache>
                <c:ptCount val="1"/>
                <c:pt idx="0">
                  <c:v>Customize Image</c:v>
                </c:pt>
              </c:strCache>
            </c:strRef>
          </c:tx>
          <c:spPr>
            <a:solidFill>
              <a:srgbClr val="004586"/>
            </a:solidFill>
            <a:ln w="3175">
              <a:solidFill>
                <a:srgbClr val="000000"/>
              </a:solidFill>
              <a:prstDash val="solid"/>
            </a:ln>
          </c:spPr>
          <c:invertIfNegative val="0"/>
          <c:cat>
            <c:numRef>
              <c:f>Eucalyptus_nowait!$N$4:$Q$4</c:f>
              <c:numCache>
                <c:formatCode>General</c:formatCode>
                <c:ptCount val="4"/>
                <c:pt idx="0">
                  <c:v>1</c:v>
                </c:pt>
                <c:pt idx="1">
                  <c:v>2</c:v>
                </c:pt>
                <c:pt idx="2">
                  <c:v>4</c:v>
                </c:pt>
                <c:pt idx="3">
                  <c:v>8</c:v>
                </c:pt>
              </c:numCache>
            </c:numRef>
          </c:cat>
          <c:val>
            <c:numRef>
              <c:f>Eucalyptus_nowait!$N$5:$Q$5</c:f>
              <c:numCache>
                <c:formatCode>General</c:formatCode>
                <c:ptCount val="4"/>
                <c:pt idx="0">
                  <c:v>58.66431200505</c:v>
                </c:pt>
                <c:pt idx="1">
                  <c:v>119.54977079233331</c:v>
                </c:pt>
                <c:pt idx="2">
                  <c:v>228.26919764274999</c:v>
                </c:pt>
                <c:pt idx="3">
                  <c:v>406.11823876695831</c:v>
                </c:pt>
              </c:numCache>
            </c:numRef>
          </c:val>
        </c:ser>
        <c:ser>
          <c:idx val="1"/>
          <c:order val="1"/>
          <c:tx>
            <c:strRef>
              <c:f>Eucalyptus_nowait!$B$6</c:f>
              <c:strCache>
                <c:ptCount val="1"/>
                <c:pt idx="0">
                  <c:v>Retrieve Image from Server Side</c:v>
                </c:pt>
              </c:strCache>
            </c:strRef>
          </c:tx>
          <c:spPr>
            <a:solidFill>
              <a:srgbClr val="FF420E"/>
            </a:solidFill>
            <a:ln w="3175">
              <a:solidFill>
                <a:srgbClr val="000000"/>
              </a:solidFill>
              <a:prstDash val="solid"/>
            </a:ln>
          </c:spPr>
          <c:invertIfNegative val="0"/>
          <c:cat>
            <c:numRef>
              <c:f>Eucalyptus_nowait!$N$4:$Q$4</c:f>
              <c:numCache>
                <c:formatCode>General</c:formatCode>
                <c:ptCount val="4"/>
                <c:pt idx="0">
                  <c:v>1</c:v>
                </c:pt>
                <c:pt idx="1">
                  <c:v>2</c:v>
                </c:pt>
                <c:pt idx="2">
                  <c:v>4</c:v>
                </c:pt>
                <c:pt idx="3">
                  <c:v>8</c:v>
                </c:pt>
              </c:numCache>
            </c:numRef>
          </c:cat>
          <c:val>
            <c:numRef>
              <c:f>Eucalyptus_nowait!$N$6:$Q$6</c:f>
              <c:numCache>
                <c:formatCode>General</c:formatCode>
                <c:ptCount val="4"/>
                <c:pt idx="0">
                  <c:v>24.779690027249998</c:v>
                </c:pt>
                <c:pt idx="1">
                  <c:v>33.156143625583333</c:v>
                </c:pt>
                <c:pt idx="2">
                  <c:v>40.709154725058333</c:v>
                </c:pt>
                <c:pt idx="3">
                  <c:v>49.135092149183343</c:v>
                </c:pt>
              </c:numCache>
            </c:numRef>
          </c:val>
        </c:ser>
        <c:ser>
          <c:idx val="2"/>
          <c:order val="2"/>
          <c:tx>
            <c:strRef>
              <c:f>Eucalyptus_nowait!$B$7</c:f>
              <c:strCache>
                <c:ptCount val="1"/>
                <c:pt idx="0">
                  <c:v>Upload Image to Cloud Framework</c:v>
                </c:pt>
              </c:strCache>
            </c:strRef>
          </c:tx>
          <c:spPr>
            <a:solidFill>
              <a:srgbClr val="FFD320"/>
            </a:solidFill>
            <a:ln w="3175">
              <a:solidFill>
                <a:srgbClr val="000000"/>
              </a:solidFill>
              <a:prstDash val="solid"/>
            </a:ln>
          </c:spPr>
          <c:invertIfNegative val="0"/>
          <c:cat>
            <c:numRef>
              <c:f>Eucalyptus_nowait!$N$4:$Q$4</c:f>
              <c:numCache>
                <c:formatCode>General</c:formatCode>
                <c:ptCount val="4"/>
                <c:pt idx="0">
                  <c:v>1</c:v>
                </c:pt>
                <c:pt idx="1">
                  <c:v>2</c:v>
                </c:pt>
                <c:pt idx="2">
                  <c:v>4</c:v>
                </c:pt>
                <c:pt idx="3">
                  <c:v>8</c:v>
                </c:pt>
              </c:numCache>
            </c:numRef>
          </c:cat>
          <c:val>
            <c:numRef>
              <c:f>Eucalyptus_nowait!$N$7:$Q$7</c:f>
              <c:numCache>
                <c:formatCode>General</c:formatCode>
                <c:ptCount val="4"/>
                <c:pt idx="0">
                  <c:v>80.647147655499992</c:v>
                </c:pt>
                <c:pt idx="1">
                  <c:v>105.22885449735</c:v>
                </c:pt>
                <c:pt idx="2">
                  <c:v>101.0242214799667</c:v>
                </c:pt>
                <c:pt idx="3">
                  <c:v>104.7385145226292</c:v>
                </c:pt>
              </c:numCache>
            </c:numRef>
          </c:val>
        </c:ser>
        <c:dLbls>
          <c:showLegendKey val="0"/>
          <c:showVal val="0"/>
          <c:showCatName val="0"/>
          <c:showSerName val="0"/>
          <c:showPercent val="0"/>
          <c:showBubbleSize val="0"/>
        </c:dLbls>
        <c:gapWidth val="100"/>
        <c:overlap val="100"/>
        <c:axId val="188798080"/>
        <c:axId val="188800000"/>
      </c:barChart>
      <c:catAx>
        <c:axId val="188798080"/>
        <c:scaling>
          <c:orientation val="minMax"/>
        </c:scaling>
        <c:delete val="0"/>
        <c:axPos val="b"/>
        <c:title>
          <c:tx>
            <c:rich>
              <a:bodyPr/>
              <a:lstStyle/>
              <a:p>
                <a:pPr>
                  <a:defRPr sz="1600" b="1" i="0" u="none" strike="noStrike" baseline="0">
                    <a:solidFill>
                      <a:srgbClr val="000000"/>
                    </a:solidFill>
                    <a:latin typeface="Arial"/>
                    <a:ea typeface="Arial"/>
                    <a:cs typeface="Arial"/>
                  </a:defRPr>
                </a:pPr>
                <a:r>
                  <a:rPr lang="en-US"/>
                  <a:t>Number of Concurrent Requests</a:t>
                </a:r>
              </a:p>
            </c:rich>
          </c:tx>
          <c:layout>
            <c:manualLayout>
              <c:xMode val="edge"/>
              <c:yMode val="edge"/>
              <c:x val="0.207575719183586"/>
              <c:y val="0.899721448467965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88800000"/>
        <c:crossesAt val="0"/>
        <c:auto val="1"/>
        <c:lblAlgn val="ctr"/>
        <c:lblOffset val="100"/>
        <c:tickLblSkip val="1"/>
        <c:tickMarkSkip val="1"/>
        <c:noMultiLvlLbl val="0"/>
      </c:catAx>
      <c:valAx>
        <c:axId val="188800000"/>
        <c:scaling>
          <c:orientation val="minMax"/>
          <c:max val="900"/>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Time (s)</a:t>
                </a:r>
              </a:p>
            </c:rich>
          </c:tx>
          <c:layout>
            <c:manualLayout>
              <c:xMode val="edge"/>
              <c:yMode val="edge"/>
              <c:x val="1.9696966053916999E-2"/>
              <c:y val="0.34261838440111397"/>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88798080"/>
        <c:crosses val="autoZero"/>
        <c:crossBetween val="between"/>
      </c:valAx>
      <c:spPr>
        <a:noFill/>
        <a:ln w="3175">
          <a:solidFill>
            <a:srgbClr val="000000"/>
          </a:solidFill>
          <a:prstDash val="solid"/>
        </a:ln>
      </c:spPr>
    </c:plotArea>
    <c:legend>
      <c:legendPos val="r"/>
      <c:layout>
        <c:manualLayout>
          <c:xMode val="edge"/>
          <c:yMode val="edge"/>
          <c:x val="0.74837235041927996"/>
          <c:y val="0.36328267068327202"/>
          <c:w val="0.239523109723007"/>
          <c:h val="0.31359900508393401"/>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OpenStack Deployment</a:t>
            </a:r>
          </a:p>
        </c:rich>
      </c:tx>
      <c:overlay val="0"/>
    </c:title>
    <c:autoTitleDeleted val="0"/>
    <c:plotArea>
      <c:layout>
        <c:manualLayout>
          <c:layoutTarget val="inner"/>
          <c:xMode val="edge"/>
          <c:yMode val="edge"/>
          <c:x val="0.110438749593484"/>
          <c:y val="0.109322727903418"/>
          <c:w val="0.621756134655291"/>
          <c:h val="0.72384709490611099"/>
        </c:manualLayout>
      </c:layout>
      <c:barChart>
        <c:barDir val="col"/>
        <c:grouping val="stacked"/>
        <c:varyColors val="0"/>
        <c:ser>
          <c:idx val="0"/>
          <c:order val="0"/>
          <c:tx>
            <c:strRef>
              <c:f>deploy_openstack_nowait!$B$5</c:f>
              <c:strCache>
                <c:ptCount val="1"/>
                <c:pt idx="0">
                  <c:v>Customize Image</c:v>
                </c:pt>
              </c:strCache>
            </c:strRef>
          </c:tx>
          <c:spPr>
            <a:solidFill>
              <a:srgbClr val="004586"/>
            </a:solidFill>
            <a:ln w="3175">
              <a:solidFill>
                <a:srgbClr val="000000"/>
              </a:solidFill>
              <a:prstDash val="solid"/>
            </a:ln>
          </c:spPr>
          <c:invertIfNegative val="0"/>
          <c:cat>
            <c:numRef>
              <c:f>deploy_openstack_nowait!$O$4:$R$4</c:f>
              <c:numCache>
                <c:formatCode>General</c:formatCode>
                <c:ptCount val="4"/>
                <c:pt idx="0">
                  <c:v>1</c:v>
                </c:pt>
                <c:pt idx="1">
                  <c:v>2</c:v>
                </c:pt>
                <c:pt idx="2">
                  <c:v>4</c:v>
                </c:pt>
                <c:pt idx="3">
                  <c:v>8</c:v>
                </c:pt>
              </c:numCache>
            </c:numRef>
          </c:cat>
          <c:val>
            <c:numRef>
              <c:f>deploy_openstack_nowait!$O$5:$R$5</c:f>
              <c:numCache>
                <c:formatCode>General</c:formatCode>
                <c:ptCount val="4"/>
                <c:pt idx="0">
                  <c:v>73.618240674366675</c:v>
                </c:pt>
                <c:pt idx="1">
                  <c:v>118.8426550625</c:v>
                </c:pt>
                <c:pt idx="2">
                  <c:v>258.3079125880833</c:v>
                </c:pt>
                <c:pt idx="3">
                  <c:v>557.41023480853562</c:v>
                </c:pt>
              </c:numCache>
            </c:numRef>
          </c:val>
        </c:ser>
        <c:ser>
          <c:idx val="1"/>
          <c:order val="1"/>
          <c:tx>
            <c:strRef>
              <c:f>deploy_openstack_nowait!$B$6</c:f>
              <c:strCache>
                <c:ptCount val="1"/>
                <c:pt idx="0">
                  <c:v>Retrieve Image from Server Side</c:v>
                </c:pt>
              </c:strCache>
            </c:strRef>
          </c:tx>
          <c:spPr>
            <a:solidFill>
              <a:srgbClr val="FF420E"/>
            </a:solidFill>
            <a:ln w="3175">
              <a:solidFill>
                <a:srgbClr val="000000"/>
              </a:solidFill>
              <a:prstDash val="solid"/>
            </a:ln>
          </c:spPr>
          <c:invertIfNegative val="0"/>
          <c:cat>
            <c:numRef>
              <c:f>deploy_openstack_nowait!$O$4:$R$4</c:f>
              <c:numCache>
                <c:formatCode>General</c:formatCode>
                <c:ptCount val="4"/>
                <c:pt idx="0">
                  <c:v>1</c:v>
                </c:pt>
                <c:pt idx="1">
                  <c:v>2</c:v>
                </c:pt>
                <c:pt idx="2">
                  <c:v>4</c:v>
                </c:pt>
                <c:pt idx="3">
                  <c:v>8</c:v>
                </c:pt>
              </c:numCache>
            </c:numRef>
          </c:cat>
          <c:val>
            <c:numRef>
              <c:f>deploy_openstack_nowait!$O$6:$R$6</c:f>
              <c:numCache>
                <c:formatCode>General</c:formatCode>
                <c:ptCount val="4"/>
                <c:pt idx="0">
                  <c:v>25.381654342000001</c:v>
                </c:pt>
                <c:pt idx="1">
                  <c:v>29.90212114651667</c:v>
                </c:pt>
                <c:pt idx="2">
                  <c:v>41.764184455066683</c:v>
                </c:pt>
                <c:pt idx="3">
                  <c:v>58.928145527825002</c:v>
                </c:pt>
              </c:numCache>
            </c:numRef>
          </c:val>
        </c:ser>
        <c:ser>
          <c:idx val="2"/>
          <c:order val="2"/>
          <c:tx>
            <c:strRef>
              <c:f>deploy_openstack_nowait!$B$7</c:f>
              <c:strCache>
                <c:ptCount val="1"/>
                <c:pt idx="0">
                  <c:v>Upload Image to Cloud Framework</c:v>
                </c:pt>
              </c:strCache>
            </c:strRef>
          </c:tx>
          <c:spPr>
            <a:solidFill>
              <a:srgbClr val="FFD320"/>
            </a:solidFill>
            <a:ln w="3175">
              <a:solidFill>
                <a:srgbClr val="000000"/>
              </a:solidFill>
              <a:prstDash val="solid"/>
            </a:ln>
          </c:spPr>
          <c:invertIfNegative val="0"/>
          <c:cat>
            <c:numRef>
              <c:f>deploy_openstack_nowait!$O$4:$R$4</c:f>
              <c:numCache>
                <c:formatCode>General</c:formatCode>
                <c:ptCount val="4"/>
                <c:pt idx="0">
                  <c:v>1</c:v>
                </c:pt>
                <c:pt idx="1">
                  <c:v>2</c:v>
                </c:pt>
                <c:pt idx="2">
                  <c:v>4</c:v>
                </c:pt>
                <c:pt idx="3">
                  <c:v>8</c:v>
                </c:pt>
              </c:numCache>
            </c:numRef>
          </c:cat>
          <c:val>
            <c:numRef>
              <c:f>deploy_openstack_nowait!$O$7:$R$7</c:f>
              <c:numCache>
                <c:formatCode>General</c:formatCode>
                <c:ptCount val="4"/>
                <c:pt idx="0">
                  <c:v>89.567660331733336</c:v>
                </c:pt>
                <c:pt idx="1">
                  <c:v>100.69652044759999</c:v>
                </c:pt>
                <c:pt idx="2">
                  <c:v>141.71591929602499</c:v>
                </c:pt>
                <c:pt idx="3">
                  <c:v>171.0579775402035</c:v>
                </c:pt>
              </c:numCache>
            </c:numRef>
          </c:val>
        </c:ser>
        <c:dLbls>
          <c:showLegendKey val="0"/>
          <c:showVal val="0"/>
          <c:showCatName val="0"/>
          <c:showSerName val="0"/>
          <c:showPercent val="0"/>
          <c:showBubbleSize val="0"/>
        </c:dLbls>
        <c:gapWidth val="100"/>
        <c:overlap val="100"/>
        <c:axId val="161289344"/>
        <c:axId val="161291264"/>
      </c:barChart>
      <c:catAx>
        <c:axId val="161289344"/>
        <c:scaling>
          <c:orientation val="minMax"/>
        </c:scaling>
        <c:delete val="0"/>
        <c:axPos val="b"/>
        <c:title>
          <c:tx>
            <c:rich>
              <a:bodyPr/>
              <a:lstStyle/>
              <a:p>
                <a:pPr>
                  <a:defRPr sz="1600" b="1" i="0" u="none" strike="noStrike" baseline="0">
                    <a:solidFill>
                      <a:srgbClr val="000000"/>
                    </a:solidFill>
                    <a:latin typeface="Arial"/>
                    <a:ea typeface="Arial"/>
                    <a:cs typeface="Arial"/>
                  </a:defRPr>
                </a:pPr>
                <a:r>
                  <a:rPr lang="en-US"/>
                  <a:t>Number of Concurrent Requests</a:t>
                </a:r>
              </a:p>
            </c:rich>
          </c:tx>
          <c:layout>
            <c:manualLayout>
              <c:xMode val="edge"/>
              <c:yMode val="edge"/>
              <c:x val="0.20726176293571599"/>
              <c:y val="0.899721448467965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61291264"/>
        <c:crossesAt val="0"/>
        <c:auto val="1"/>
        <c:lblAlgn val="ctr"/>
        <c:lblOffset val="100"/>
        <c:tickLblSkip val="1"/>
        <c:tickMarkSkip val="1"/>
        <c:noMultiLvlLbl val="0"/>
      </c:catAx>
      <c:valAx>
        <c:axId val="161291264"/>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Time(s)</a:t>
                </a:r>
              </a:p>
            </c:rich>
          </c:tx>
          <c:layout>
            <c:manualLayout>
              <c:xMode val="edge"/>
              <c:yMode val="edge"/>
              <c:x val="1.96671745851409E-2"/>
              <c:y val="0.35097493036211702"/>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61289344"/>
        <c:crosses val="autoZero"/>
        <c:crossBetween val="between"/>
      </c:valAx>
      <c:spPr>
        <a:noFill/>
        <a:ln w="3175">
          <a:solidFill>
            <a:srgbClr val="000000"/>
          </a:solidFill>
          <a:prstDash val="solid"/>
        </a:ln>
      </c:spPr>
    </c:plotArea>
    <c:legend>
      <c:legendPos val="r"/>
      <c:layout>
        <c:manualLayout>
          <c:xMode val="edge"/>
          <c:yMode val="edge"/>
          <c:x val="0.73818697330340499"/>
          <c:y val="0.33705142530323301"/>
          <c:w val="0.24971846820035801"/>
          <c:h val="0.29308643355596697"/>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06992875890514"/>
          <c:y val="0.14473385826771654"/>
          <c:w val="0.81289960629921243"/>
          <c:h val="0.73444808982210552"/>
        </c:manualLayout>
      </c:layout>
      <c:scatterChart>
        <c:scatterStyle val="lineMarker"/>
        <c:varyColors val="0"/>
        <c:ser>
          <c:idx val="0"/>
          <c:order val="0"/>
          <c:tx>
            <c:strRef>
              <c:f>new_KMeans!$O$18</c:f>
              <c:strCache>
                <c:ptCount val="1"/>
                <c:pt idx="0">
                  <c:v>Twister4Azure</c:v>
                </c:pt>
              </c:strCache>
            </c:strRef>
          </c:tx>
          <c:xVal>
            <c:numRef>
              <c:f>new_KMeans!$N$19:$N$22</c:f>
              <c:numCache>
                <c:formatCode>General</c:formatCode>
                <c:ptCount val="4"/>
                <c:pt idx="0">
                  <c:v>32</c:v>
                </c:pt>
                <c:pt idx="1">
                  <c:v>64</c:v>
                </c:pt>
                <c:pt idx="2">
                  <c:v>128</c:v>
                </c:pt>
                <c:pt idx="3">
                  <c:v>256</c:v>
                </c:pt>
              </c:numCache>
            </c:numRef>
          </c:xVal>
          <c:yVal>
            <c:numRef>
              <c:f>new_KMeans!$O$19:$O$22</c:f>
              <c:numCache>
                <c:formatCode>General</c:formatCode>
                <c:ptCount val="4"/>
                <c:pt idx="0">
                  <c:v>32</c:v>
                </c:pt>
                <c:pt idx="1">
                  <c:v>62.580065285188553</c:v>
                </c:pt>
                <c:pt idx="2">
                  <c:v>110.88210342674564</c:v>
                </c:pt>
                <c:pt idx="3">
                  <c:v>164.06112995586679</c:v>
                </c:pt>
              </c:numCache>
            </c:numRef>
          </c:yVal>
          <c:smooth val="0"/>
        </c:ser>
        <c:ser>
          <c:idx val="1"/>
          <c:order val="1"/>
          <c:tx>
            <c:strRef>
              <c:f>new_KMeans!$P$18</c:f>
              <c:strCache>
                <c:ptCount val="1"/>
                <c:pt idx="0">
                  <c:v>Twister</c:v>
                </c:pt>
              </c:strCache>
            </c:strRef>
          </c:tx>
          <c:xVal>
            <c:numRef>
              <c:f>new_KMeans!$N$19:$N$22</c:f>
              <c:numCache>
                <c:formatCode>General</c:formatCode>
                <c:ptCount val="4"/>
                <c:pt idx="0">
                  <c:v>32</c:v>
                </c:pt>
                <c:pt idx="1">
                  <c:v>64</c:v>
                </c:pt>
                <c:pt idx="2">
                  <c:v>128</c:v>
                </c:pt>
                <c:pt idx="3">
                  <c:v>256</c:v>
                </c:pt>
              </c:numCache>
            </c:numRef>
          </c:xVal>
          <c:yVal>
            <c:numRef>
              <c:f>new_KMeans!$P$19:$P$22</c:f>
              <c:numCache>
                <c:formatCode>General</c:formatCode>
                <c:ptCount val="4"/>
                <c:pt idx="0">
                  <c:v>32</c:v>
                </c:pt>
                <c:pt idx="1">
                  <c:v>67.408282197346011</c:v>
                </c:pt>
                <c:pt idx="2">
                  <c:v>117.67738806849754</c:v>
                </c:pt>
                <c:pt idx="3">
                  <c:v>216.92446938610811</c:v>
                </c:pt>
              </c:numCache>
            </c:numRef>
          </c:yVal>
          <c:smooth val="0"/>
        </c:ser>
        <c:ser>
          <c:idx val="2"/>
          <c:order val="2"/>
          <c:tx>
            <c:strRef>
              <c:f>new_KMeans!$Q$18</c:f>
              <c:strCache>
                <c:ptCount val="1"/>
                <c:pt idx="0">
                  <c:v>Hadoop</c:v>
                </c:pt>
              </c:strCache>
            </c:strRef>
          </c:tx>
          <c:xVal>
            <c:numRef>
              <c:f>new_KMeans!$N$19:$N$22</c:f>
              <c:numCache>
                <c:formatCode>General</c:formatCode>
                <c:ptCount val="4"/>
                <c:pt idx="0">
                  <c:v>32</c:v>
                </c:pt>
                <c:pt idx="1">
                  <c:v>64</c:v>
                </c:pt>
                <c:pt idx="2">
                  <c:v>128</c:v>
                </c:pt>
                <c:pt idx="3">
                  <c:v>256</c:v>
                </c:pt>
              </c:numCache>
            </c:numRef>
          </c:xVal>
          <c:yVal>
            <c:numRef>
              <c:f>new_KMeans!$Q$19:$Q$22</c:f>
              <c:numCache>
                <c:formatCode>General</c:formatCode>
                <c:ptCount val="4"/>
                <c:pt idx="0">
                  <c:v>32</c:v>
                </c:pt>
                <c:pt idx="1">
                  <c:v>55.015973317780585</c:v>
                </c:pt>
                <c:pt idx="2">
                  <c:v>92.586022834341904</c:v>
                </c:pt>
                <c:pt idx="3">
                  <c:v>137.66608023818017</c:v>
                </c:pt>
              </c:numCache>
            </c:numRef>
          </c:yVal>
          <c:smooth val="0"/>
        </c:ser>
        <c:dLbls>
          <c:showLegendKey val="0"/>
          <c:showVal val="0"/>
          <c:showCatName val="0"/>
          <c:showSerName val="0"/>
          <c:showPercent val="0"/>
          <c:showBubbleSize val="0"/>
        </c:dLbls>
        <c:axId val="161334784"/>
        <c:axId val="161336704"/>
      </c:scatterChart>
      <c:valAx>
        <c:axId val="161334784"/>
        <c:scaling>
          <c:orientation val="minMax"/>
          <c:max val="256"/>
          <c:min val="32"/>
        </c:scaling>
        <c:delete val="0"/>
        <c:axPos val="b"/>
        <c:title>
          <c:tx>
            <c:rich>
              <a:bodyPr/>
              <a:lstStyle/>
              <a:p>
                <a:pPr>
                  <a:defRPr sz="1600"/>
                </a:pPr>
                <a:r>
                  <a:rPr lang="en-US" sz="1600" dirty="0"/>
                  <a:t>Number of </a:t>
                </a:r>
                <a:r>
                  <a:rPr lang="en-US" sz="1600" dirty="0" smtClean="0"/>
                  <a:t>Cores</a:t>
                </a:r>
                <a:endParaRPr lang="en-US" sz="1600" dirty="0"/>
              </a:p>
            </c:rich>
          </c:tx>
          <c:overlay val="0"/>
        </c:title>
        <c:numFmt formatCode="General" sourceLinked="1"/>
        <c:majorTickMark val="out"/>
        <c:minorTickMark val="none"/>
        <c:tickLblPos val="nextTo"/>
        <c:crossAx val="161336704"/>
        <c:crosses val="autoZero"/>
        <c:crossBetween val="midCat"/>
        <c:majorUnit val="32"/>
      </c:valAx>
      <c:valAx>
        <c:axId val="161336704"/>
        <c:scaling>
          <c:orientation val="minMax"/>
        </c:scaling>
        <c:delete val="0"/>
        <c:axPos val="l"/>
        <c:majorGridlines/>
        <c:title>
          <c:tx>
            <c:rich>
              <a:bodyPr rot="-5400000" vert="horz"/>
              <a:lstStyle/>
              <a:p>
                <a:pPr>
                  <a:defRPr/>
                </a:pPr>
                <a:r>
                  <a:rPr lang="en-US"/>
                  <a:t>Relative Speedup</a:t>
                </a:r>
              </a:p>
            </c:rich>
          </c:tx>
          <c:overlay val="0"/>
        </c:title>
        <c:numFmt formatCode="General" sourceLinked="1"/>
        <c:majorTickMark val="out"/>
        <c:minorTickMark val="none"/>
        <c:tickLblPos val="nextTo"/>
        <c:crossAx val="161334784"/>
        <c:crosses val="autoZero"/>
        <c:crossBetween val="midCat"/>
      </c:valAx>
    </c:plotArea>
    <c:legend>
      <c:legendPos val="r"/>
      <c:layout>
        <c:manualLayout>
          <c:xMode val="edge"/>
          <c:yMode val="edge"/>
          <c:x val="0.68245714821361614"/>
          <c:y val="0.59868328958880135"/>
          <c:w val="0.24600087489063868"/>
          <c:h val="0.25115157480314959"/>
        </c:manualLayout>
      </c:layout>
      <c:overlay val="0"/>
      <c:txPr>
        <a:bodyPr/>
        <a:lstStyle/>
        <a:p>
          <a:pPr>
            <a:defRPr sz="1800"/>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212098793335"/>
          <c:y val="6.4066852367687999E-2"/>
          <c:w val="0.62424230878567599"/>
          <c:h val="0.749303621169916"/>
        </c:manualLayout>
      </c:layout>
      <c:lineChart>
        <c:grouping val="standard"/>
        <c:varyColors val="0"/>
        <c:ser>
          <c:idx val="0"/>
          <c:order val="0"/>
          <c:tx>
            <c:strRef>
              <c:f>Generate_centos_2!$O$64</c:f>
              <c:strCache>
                <c:ptCount val="1"/>
                <c:pt idx="0">
                  <c:v>1 Compute Node</c:v>
                </c:pt>
              </c:strCache>
            </c:strRef>
          </c:tx>
          <c:spPr>
            <a:ln w="38100">
              <a:solidFill>
                <a:srgbClr val="004586"/>
              </a:solidFill>
              <a:prstDash val="solid"/>
            </a:ln>
          </c:spPr>
          <c:marker>
            <c:symbol val="square"/>
            <c:size val="7"/>
            <c:spPr>
              <a:solidFill>
                <a:srgbClr val="004586"/>
              </a:solidFill>
              <a:ln>
                <a:solidFill>
                  <a:srgbClr val="004586"/>
                </a:solidFill>
                <a:prstDash val="solid"/>
              </a:ln>
            </c:spPr>
          </c:marker>
          <c:cat>
            <c:numRef>
              <c:f>Generate_centos_2!$P$63:$S$63</c:f>
              <c:numCache>
                <c:formatCode>General</c:formatCode>
                <c:ptCount val="4"/>
                <c:pt idx="0">
                  <c:v>1</c:v>
                </c:pt>
                <c:pt idx="1">
                  <c:v>2</c:v>
                </c:pt>
                <c:pt idx="2">
                  <c:v>4</c:v>
                </c:pt>
                <c:pt idx="3">
                  <c:v>8</c:v>
                </c:pt>
              </c:numCache>
            </c:numRef>
          </c:cat>
          <c:val>
            <c:numRef>
              <c:f>Generate_centos_2!$P$64:$S$64</c:f>
              <c:numCache>
                <c:formatCode>General</c:formatCode>
                <c:ptCount val="4"/>
                <c:pt idx="0">
                  <c:v>400.622252543667</c:v>
                </c:pt>
                <c:pt idx="1">
                  <c:v>458.38250438366703</c:v>
                </c:pt>
                <c:pt idx="2">
                  <c:v>679.13140084350005</c:v>
                </c:pt>
                <c:pt idx="3">
                  <c:v>1033.61457783486</c:v>
                </c:pt>
              </c:numCache>
            </c:numRef>
          </c:val>
          <c:smooth val="0"/>
        </c:ser>
        <c:ser>
          <c:idx val="1"/>
          <c:order val="1"/>
          <c:tx>
            <c:strRef>
              <c:f>Generate_centos_2!$O$65</c:f>
              <c:strCache>
                <c:ptCount val="1"/>
                <c:pt idx="0">
                  <c:v>2 Compute Nodes</c:v>
                </c:pt>
              </c:strCache>
            </c:strRef>
          </c:tx>
          <c:spPr>
            <a:ln w="38100">
              <a:solidFill>
                <a:srgbClr val="FF420E"/>
              </a:solidFill>
              <a:prstDash val="solid"/>
            </a:ln>
          </c:spPr>
          <c:marker>
            <c:symbol val="diamond"/>
            <c:size val="7"/>
            <c:spPr>
              <a:solidFill>
                <a:srgbClr val="FF420E"/>
              </a:solidFill>
              <a:ln>
                <a:solidFill>
                  <a:srgbClr val="FF420E"/>
                </a:solidFill>
                <a:prstDash val="solid"/>
              </a:ln>
            </c:spPr>
          </c:marker>
          <c:cat>
            <c:numRef>
              <c:f>Generate_centos_2!$P$63:$S$63</c:f>
              <c:numCache>
                <c:formatCode>General</c:formatCode>
                <c:ptCount val="4"/>
                <c:pt idx="0">
                  <c:v>1</c:v>
                </c:pt>
                <c:pt idx="1">
                  <c:v>2</c:v>
                </c:pt>
                <c:pt idx="2">
                  <c:v>4</c:v>
                </c:pt>
                <c:pt idx="3">
                  <c:v>8</c:v>
                </c:pt>
              </c:numCache>
            </c:numRef>
          </c:cat>
          <c:val>
            <c:numRef>
              <c:f>Generate_centos_2!$P$65:$S$65</c:f>
              <c:numCache>
                <c:formatCode>General</c:formatCode>
                <c:ptCount val="4"/>
                <c:pt idx="0">
                  <c:v>428.26201128966699</c:v>
                </c:pt>
                <c:pt idx="1">
                  <c:v>452.94216481849998</c:v>
                </c:pt>
                <c:pt idx="2">
                  <c:v>489.22862237683302</c:v>
                </c:pt>
                <c:pt idx="3">
                  <c:v>881.20567764833299</c:v>
                </c:pt>
              </c:numCache>
            </c:numRef>
          </c:val>
          <c:smooth val="0"/>
        </c:ser>
        <c:ser>
          <c:idx val="2"/>
          <c:order val="2"/>
          <c:tx>
            <c:strRef>
              <c:f>Generate_centos_2!$O$66</c:f>
              <c:strCache>
                <c:ptCount val="1"/>
                <c:pt idx="0">
                  <c:v>4 Compute Nodes</c:v>
                </c:pt>
              </c:strCache>
            </c:strRef>
          </c:tx>
          <c:spPr>
            <a:ln w="38100">
              <a:solidFill>
                <a:srgbClr val="FFD320"/>
              </a:solidFill>
              <a:prstDash val="solid"/>
            </a:ln>
          </c:spPr>
          <c:marker>
            <c:symbol val="dash"/>
            <c:size val="7"/>
            <c:spPr>
              <a:noFill/>
              <a:ln>
                <a:solidFill>
                  <a:srgbClr val="FFD320"/>
                </a:solidFill>
                <a:prstDash val="solid"/>
              </a:ln>
            </c:spPr>
          </c:marker>
          <c:cat>
            <c:numRef>
              <c:f>Generate_centos_2!$P$63:$S$63</c:f>
              <c:numCache>
                <c:formatCode>General</c:formatCode>
                <c:ptCount val="4"/>
                <c:pt idx="0">
                  <c:v>1</c:v>
                </c:pt>
                <c:pt idx="1">
                  <c:v>2</c:v>
                </c:pt>
                <c:pt idx="2">
                  <c:v>4</c:v>
                </c:pt>
                <c:pt idx="3">
                  <c:v>8</c:v>
                </c:pt>
              </c:numCache>
            </c:numRef>
          </c:cat>
          <c:val>
            <c:numRef>
              <c:f>Generate_centos_2!$P$66:$S$66</c:f>
              <c:numCache>
                <c:formatCode>General</c:formatCode>
                <c:ptCount val="4"/>
                <c:pt idx="0">
                  <c:v>393.175437053</c:v>
                </c:pt>
                <c:pt idx="1">
                  <c:v>431.10038900366698</c:v>
                </c:pt>
                <c:pt idx="2">
                  <c:v>505.34706737608298</c:v>
                </c:pt>
                <c:pt idx="3">
                  <c:v>735.33664782833296</c:v>
                </c:pt>
              </c:numCache>
            </c:numRef>
          </c:val>
          <c:smooth val="0"/>
        </c:ser>
        <c:dLbls>
          <c:showLegendKey val="0"/>
          <c:showVal val="0"/>
          <c:showCatName val="0"/>
          <c:showSerName val="0"/>
          <c:showPercent val="0"/>
          <c:showBubbleSize val="0"/>
        </c:dLbls>
        <c:marker val="1"/>
        <c:smooth val="0"/>
        <c:axId val="191723008"/>
        <c:axId val="191729664"/>
      </c:lineChart>
      <c:catAx>
        <c:axId val="191723008"/>
        <c:scaling>
          <c:orientation val="minMax"/>
        </c:scaling>
        <c:delete val="0"/>
        <c:axPos val="b"/>
        <c:title>
          <c:tx>
            <c:rich>
              <a:bodyPr/>
              <a:lstStyle/>
              <a:p>
                <a:pPr>
                  <a:defRPr sz="1600" b="1" i="0" u="none" strike="noStrike" baseline="0">
                    <a:solidFill>
                      <a:srgbClr val="000000"/>
                    </a:solidFill>
                    <a:latin typeface="Arial"/>
                    <a:ea typeface="Arial"/>
                    <a:cs typeface="Arial"/>
                  </a:defRPr>
                </a:pPr>
                <a:r>
                  <a:rPr lang="en-US"/>
                  <a:t>Number of Concurrent Requests</a:t>
                </a:r>
              </a:p>
            </c:rich>
          </c:tx>
          <c:layout>
            <c:manualLayout>
              <c:xMode val="edge"/>
              <c:yMode val="edge"/>
              <c:x val="0.240909046351754"/>
              <c:y val="0.899721448467965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91729664"/>
        <c:crossesAt val="0"/>
        <c:auto val="1"/>
        <c:lblAlgn val="ctr"/>
        <c:lblOffset val="100"/>
        <c:tickLblSkip val="1"/>
        <c:tickMarkSkip val="1"/>
        <c:noMultiLvlLbl val="0"/>
      </c:catAx>
      <c:valAx>
        <c:axId val="191729664"/>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Time (s)</a:t>
                </a:r>
              </a:p>
            </c:rich>
          </c:tx>
          <c:layout>
            <c:manualLayout>
              <c:xMode val="edge"/>
              <c:yMode val="edge"/>
              <c:x val="1.9696966053916999E-2"/>
              <c:y val="0.34261838440111397"/>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91723008"/>
        <c:crosses val="autoZero"/>
        <c:crossBetween val="midCat"/>
      </c:valAx>
      <c:spPr>
        <a:noFill/>
        <a:ln w="3175">
          <a:solidFill>
            <a:srgbClr val="000000"/>
          </a:solidFill>
          <a:prstDash val="solid"/>
        </a:ln>
      </c:spPr>
    </c:plotArea>
    <c:legend>
      <c:legendPos val="r"/>
      <c:layout>
        <c:manualLayout>
          <c:xMode val="edge"/>
          <c:yMode val="edge"/>
          <c:x val="0.76666652486784503"/>
          <c:y val="0.35376044568245102"/>
          <c:w val="0.22424238276767"/>
          <c:h val="0.16991643454038999"/>
        </c:manualLayout>
      </c:layout>
      <c:overlay val="0"/>
      <c:spPr>
        <a:noFill/>
        <a:ln w="25400">
          <a:noFill/>
        </a:ln>
      </c:spPr>
      <c:txPr>
        <a:bodyPr/>
        <a:lstStyle/>
        <a:p>
          <a:pPr>
            <a:defRPr sz="1285"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93971861332601"/>
          <c:y val="6.0052276740993601E-2"/>
          <c:w val="0.54216847535338797"/>
          <c:h val="0.76501378630918004"/>
        </c:manualLayout>
      </c:layout>
      <c:barChart>
        <c:barDir val="col"/>
        <c:grouping val="stacked"/>
        <c:varyColors val="0"/>
        <c:ser>
          <c:idx val="0"/>
          <c:order val="0"/>
          <c:tx>
            <c:strRef>
              <c:f>HPC_and_oldresults!$A$19</c:f>
              <c:strCache>
                <c:ptCount val="1"/>
                <c:pt idx="0">
                  <c:v>Retrieve Image from Repository</c:v>
                </c:pt>
              </c:strCache>
            </c:strRef>
          </c:tx>
          <c:spPr>
            <a:solidFill>
              <a:srgbClr val="004586"/>
            </a:solidFill>
            <a:ln w="3175">
              <a:solidFill>
                <a:srgbClr val="000000"/>
              </a:solidFill>
              <a:prstDash val="solid"/>
            </a:ln>
          </c:spPr>
          <c:invertIfNegative val="0"/>
          <c:cat>
            <c:numRef>
              <c:f>HPC_and_oldresults!$B$7</c:f>
              <c:numCache>
                <c:formatCode>General</c:formatCode>
                <c:ptCount val="1"/>
                <c:pt idx="0">
                  <c:v>1</c:v>
                </c:pt>
              </c:numCache>
            </c:numRef>
          </c:cat>
          <c:val>
            <c:numRef>
              <c:f>HPC_and_oldresults!$B$19</c:f>
              <c:numCache>
                <c:formatCode>General</c:formatCode>
                <c:ptCount val="1"/>
                <c:pt idx="0">
                  <c:v>8.9949171543100004</c:v>
                </c:pt>
              </c:numCache>
            </c:numRef>
          </c:val>
        </c:ser>
        <c:ser>
          <c:idx val="1"/>
          <c:order val="1"/>
          <c:tx>
            <c:strRef>
              <c:f>HPC_and_oldresults!$A$20</c:f>
              <c:strCache>
                <c:ptCount val="1"/>
                <c:pt idx="0">
                  <c:v>Uncompress Image</c:v>
                </c:pt>
              </c:strCache>
            </c:strRef>
          </c:tx>
          <c:spPr>
            <a:solidFill>
              <a:srgbClr val="FF420E"/>
            </a:solidFill>
            <a:ln w="3175">
              <a:solidFill>
                <a:srgbClr val="000000"/>
              </a:solidFill>
              <a:prstDash val="solid"/>
            </a:ln>
          </c:spPr>
          <c:invertIfNegative val="0"/>
          <c:cat>
            <c:numRef>
              <c:f>HPC_and_oldresults!$B$7</c:f>
              <c:numCache>
                <c:formatCode>General</c:formatCode>
                <c:ptCount val="1"/>
                <c:pt idx="0">
                  <c:v>1</c:v>
                </c:pt>
              </c:numCache>
            </c:numRef>
          </c:cat>
          <c:val>
            <c:numRef>
              <c:f>HPC_and_oldresults!$B$20</c:f>
              <c:numCache>
                <c:formatCode>General</c:formatCode>
                <c:ptCount val="1"/>
                <c:pt idx="0">
                  <c:v>62.763322114899999</c:v>
                </c:pt>
              </c:numCache>
            </c:numRef>
          </c:val>
        </c:ser>
        <c:ser>
          <c:idx val="2"/>
          <c:order val="2"/>
          <c:tx>
            <c:strRef>
              <c:f>HPC_and_oldresults!$A$21</c:f>
              <c:strCache>
                <c:ptCount val="1"/>
                <c:pt idx="0">
                  <c:v>Retrieve Kernels and Update xCAT Tables</c:v>
                </c:pt>
              </c:strCache>
            </c:strRef>
          </c:tx>
          <c:spPr>
            <a:solidFill>
              <a:srgbClr val="FFD320"/>
            </a:solidFill>
            <a:ln w="3175">
              <a:solidFill>
                <a:srgbClr val="000000"/>
              </a:solidFill>
              <a:prstDash val="solid"/>
            </a:ln>
          </c:spPr>
          <c:invertIfNegative val="0"/>
          <c:cat>
            <c:numRef>
              <c:f>HPC_and_oldresults!$B$7</c:f>
              <c:numCache>
                <c:formatCode>General</c:formatCode>
                <c:ptCount val="1"/>
                <c:pt idx="0">
                  <c:v>1</c:v>
                </c:pt>
              </c:numCache>
            </c:numRef>
          </c:cat>
          <c:val>
            <c:numRef>
              <c:f>HPC_and_oldresults!$B$21</c:f>
              <c:numCache>
                <c:formatCode>General</c:formatCode>
                <c:ptCount val="1"/>
                <c:pt idx="0">
                  <c:v>16.276529073700001</c:v>
                </c:pt>
              </c:numCache>
            </c:numRef>
          </c:val>
        </c:ser>
        <c:ser>
          <c:idx val="3"/>
          <c:order val="3"/>
          <c:tx>
            <c:strRef>
              <c:f>HPC_and_oldresults!$A$22</c:f>
              <c:strCache>
                <c:ptCount val="1"/>
                <c:pt idx="0">
                  <c:v>Packimage (xCAT)</c:v>
                </c:pt>
              </c:strCache>
            </c:strRef>
          </c:tx>
          <c:spPr>
            <a:solidFill>
              <a:srgbClr val="579D1C"/>
            </a:solidFill>
            <a:ln w="3175">
              <a:solidFill>
                <a:srgbClr val="000000"/>
              </a:solidFill>
              <a:prstDash val="solid"/>
            </a:ln>
          </c:spPr>
          <c:invertIfNegative val="0"/>
          <c:cat>
            <c:numRef>
              <c:f>HPC_and_oldresults!$B$7</c:f>
              <c:numCache>
                <c:formatCode>General</c:formatCode>
                <c:ptCount val="1"/>
                <c:pt idx="0">
                  <c:v>1</c:v>
                </c:pt>
              </c:numCache>
            </c:numRef>
          </c:cat>
          <c:val>
            <c:numRef>
              <c:f>HPC_and_oldresults!$B$22</c:f>
              <c:numCache>
                <c:formatCode>General</c:formatCode>
                <c:ptCount val="1"/>
                <c:pt idx="0">
                  <c:v>31.084762096399999</c:v>
                </c:pt>
              </c:numCache>
            </c:numRef>
          </c:val>
        </c:ser>
        <c:dLbls>
          <c:showLegendKey val="0"/>
          <c:showVal val="0"/>
          <c:showCatName val="0"/>
          <c:showSerName val="0"/>
          <c:showPercent val="0"/>
          <c:showBubbleSize val="0"/>
        </c:dLbls>
        <c:gapWidth val="100"/>
        <c:overlap val="100"/>
        <c:axId val="194004096"/>
        <c:axId val="194006016"/>
      </c:barChart>
      <c:catAx>
        <c:axId val="194004096"/>
        <c:scaling>
          <c:orientation val="minMax"/>
        </c:scaling>
        <c:delete val="0"/>
        <c:axPos val="b"/>
        <c:title>
          <c:tx>
            <c:rich>
              <a:bodyPr/>
              <a:lstStyle/>
              <a:p>
                <a:pPr>
                  <a:defRPr sz="1600" b="1" i="0" u="none" strike="noStrike" baseline="0">
                    <a:solidFill>
                      <a:srgbClr val="000000"/>
                    </a:solidFill>
                    <a:latin typeface="Arial"/>
                    <a:ea typeface="Arial"/>
                    <a:cs typeface="Arial"/>
                  </a:defRPr>
                </a:pPr>
                <a:r>
                  <a:rPr lang="en-US"/>
                  <a:t>Number of Concurrent Requests</a:t>
                </a:r>
              </a:p>
            </c:rich>
          </c:tx>
          <c:layout>
            <c:manualLayout>
              <c:xMode val="edge"/>
              <c:yMode val="edge"/>
              <c:x val="0.189758966373686"/>
              <c:y val="0.9060060882228170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94006016"/>
        <c:crosses val="autoZero"/>
        <c:auto val="1"/>
        <c:lblAlgn val="ctr"/>
        <c:lblOffset val="100"/>
        <c:tickLblSkip val="1"/>
        <c:tickMarkSkip val="1"/>
        <c:noMultiLvlLbl val="0"/>
      </c:catAx>
      <c:valAx>
        <c:axId val="194006016"/>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Time (s)</a:t>
                </a:r>
              </a:p>
            </c:rich>
          </c:tx>
          <c:layout>
            <c:manualLayout>
              <c:xMode val="edge"/>
              <c:yMode val="edge"/>
              <c:x val="1.95783060544279E-2"/>
              <c:y val="0.3524807547840930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94004096"/>
        <c:crosses val="autoZero"/>
        <c:crossBetween val="between"/>
      </c:valAx>
      <c:spPr>
        <a:noFill/>
        <a:ln w="3175">
          <a:solidFill>
            <a:srgbClr val="000000"/>
          </a:solidFill>
          <a:prstDash val="solid"/>
        </a:ln>
      </c:spPr>
    </c:plotArea>
    <c:legend>
      <c:legendPos val="r"/>
      <c:layout>
        <c:manualLayout>
          <c:xMode val="edge"/>
          <c:yMode val="edge"/>
          <c:x val="0.66415638230789997"/>
          <c:y val="0.25326394973375599"/>
          <c:w val="0.326807108754681"/>
          <c:h val="0.37859044032365602"/>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9E325-90FF-42AA-B519-43744C7F5FEC}" type="doc">
      <dgm:prSet loTypeId="urn:microsoft.com/office/officeart/2005/8/layout/gear1" loCatId="cycle" qsTypeId="urn:microsoft.com/office/officeart/2005/8/quickstyle/simple4" qsCatId="simple" csTypeId="urn:microsoft.com/office/officeart/2005/8/colors/colorful2" csCatId="colorful" phldr="1"/>
      <dgm:spPr/>
    </dgm:pt>
    <dgm:pt modelId="{C28CBA46-91FB-40F3-A628-651FEF6505A4}">
      <dgm:prSet phldrT="[Text]"/>
      <dgm:spPr/>
      <dgm:t>
        <a:bodyPr/>
        <a:lstStyle/>
        <a:p>
          <a:r>
            <a:rPr lang="en-US" smtClean="0"/>
            <a:t> </a:t>
          </a:r>
          <a:endParaRPr lang="en-US" dirty="0"/>
        </a:p>
      </dgm:t>
    </dgm:pt>
    <dgm:pt modelId="{2327570F-ABC1-4DC5-862B-A8CAD462D337}" type="parTrans" cxnId="{82E9B860-E88E-420C-AD5E-42B3B36D5731}">
      <dgm:prSet/>
      <dgm:spPr/>
      <dgm:t>
        <a:bodyPr/>
        <a:lstStyle/>
        <a:p>
          <a:endParaRPr lang="en-US"/>
        </a:p>
      </dgm:t>
    </dgm:pt>
    <dgm:pt modelId="{5DE8E24B-17AF-40BA-8C0D-6EA0DB53EF33}" type="sibTrans" cxnId="{82E9B860-E88E-420C-AD5E-42B3B36D5731}">
      <dgm:prSet/>
      <dgm:spPr/>
      <dgm:t>
        <a:bodyPr/>
        <a:lstStyle/>
        <a:p>
          <a:endParaRPr lang="en-US"/>
        </a:p>
      </dgm:t>
    </dgm:pt>
    <dgm:pt modelId="{64E7D985-19D3-4D12-8DD4-79A246852F7C}">
      <dgm:prSet phldrT="[Text]"/>
      <dgm:spPr/>
      <dgm:t>
        <a:bodyPr/>
        <a:lstStyle/>
        <a:p>
          <a:r>
            <a:rPr lang="en-US" dirty="0" smtClean="0"/>
            <a:t> </a:t>
          </a:r>
          <a:endParaRPr lang="en-US" dirty="0"/>
        </a:p>
      </dgm:t>
    </dgm:pt>
    <dgm:pt modelId="{BE40E365-A8E0-4066-95BA-0D1881C5DDC7}" type="sibTrans" cxnId="{3608F8F6-6384-4618-BF52-EB36622889CC}">
      <dgm:prSet/>
      <dgm:spPr/>
      <dgm:t>
        <a:bodyPr/>
        <a:lstStyle/>
        <a:p>
          <a:endParaRPr lang="en-US"/>
        </a:p>
      </dgm:t>
    </dgm:pt>
    <dgm:pt modelId="{DB8444AA-0704-4EB4-B8BB-FF28679CC8A4}" type="parTrans" cxnId="{3608F8F6-6384-4618-BF52-EB36622889CC}">
      <dgm:prSet/>
      <dgm:spPr/>
      <dgm:t>
        <a:bodyPr/>
        <a:lstStyle/>
        <a:p>
          <a:endParaRPr lang="en-US"/>
        </a:p>
      </dgm:t>
    </dgm:pt>
    <dgm:pt modelId="{7E5B2486-365F-4902-9B4F-782CDB84C1B6}">
      <dgm:prSet phldrT="[Text]"/>
      <dgm:spPr/>
      <dgm:t>
        <a:bodyPr/>
        <a:lstStyle/>
        <a:p>
          <a:r>
            <a:rPr lang="en-US" dirty="0" smtClean="0"/>
            <a:t> </a:t>
          </a:r>
          <a:endParaRPr lang="en-US" dirty="0"/>
        </a:p>
      </dgm:t>
    </dgm:pt>
    <dgm:pt modelId="{3F14F4E4-8651-425E-B220-B778EE59893D}" type="sibTrans" cxnId="{B1340860-60AE-4A09-9A96-BA790E7A45C9}">
      <dgm:prSet/>
      <dgm:spPr/>
      <dgm:t>
        <a:bodyPr/>
        <a:lstStyle/>
        <a:p>
          <a:endParaRPr lang="en-US"/>
        </a:p>
      </dgm:t>
    </dgm:pt>
    <dgm:pt modelId="{303ECBFD-51AE-472B-B927-10CA82EC8B75}" type="parTrans" cxnId="{B1340860-60AE-4A09-9A96-BA790E7A45C9}">
      <dgm:prSet/>
      <dgm:spPr/>
      <dgm:t>
        <a:bodyPr/>
        <a:lstStyle/>
        <a:p>
          <a:endParaRPr lang="en-US"/>
        </a:p>
      </dgm:t>
    </dgm:pt>
    <dgm:pt modelId="{59924272-8EE5-4E54-86F9-3E6D04025004}" type="pres">
      <dgm:prSet presAssocID="{3AF9E325-90FF-42AA-B519-43744C7F5FEC}" presName="composite" presStyleCnt="0">
        <dgm:presLayoutVars>
          <dgm:chMax val="3"/>
          <dgm:animLvl val="lvl"/>
          <dgm:resizeHandles val="exact"/>
        </dgm:presLayoutVars>
      </dgm:prSet>
      <dgm:spPr/>
    </dgm:pt>
    <dgm:pt modelId="{1272E820-6FA3-47C2-9D51-81D45D983788}" type="pres">
      <dgm:prSet presAssocID="{C28CBA46-91FB-40F3-A628-651FEF6505A4}" presName="gear1" presStyleLbl="node1" presStyleIdx="0" presStyleCnt="3">
        <dgm:presLayoutVars>
          <dgm:chMax val="1"/>
          <dgm:bulletEnabled val="1"/>
        </dgm:presLayoutVars>
      </dgm:prSet>
      <dgm:spPr/>
      <dgm:t>
        <a:bodyPr/>
        <a:lstStyle/>
        <a:p>
          <a:endParaRPr lang="en-US"/>
        </a:p>
      </dgm:t>
    </dgm:pt>
    <dgm:pt modelId="{85BE17F5-B104-42DE-BA3E-6063A1EC77A7}" type="pres">
      <dgm:prSet presAssocID="{C28CBA46-91FB-40F3-A628-651FEF6505A4}" presName="gear1srcNode" presStyleLbl="node1" presStyleIdx="0" presStyleCnt="3"/>
      <dgm:spPr/>
      <dgm:t>
        <a:bodyPr/>
        <a:lstStyle/>
        <a:p>
          <a:endParaRPr lang="en-US"/>
        </a:p>
      </dgm:t>
    </dgm:pt>
    <dgm:pt modelId="{B61E837A-BA49-4017-BA60-FA2CD74AD679}" type="pres">
      <dgm:prSet presAssocID="{C28CBA46-91FB-40F3-A628-651FEF6505A4}" presName="gear1dstNode" presStyleLbl="node1" presStyleIdx="0" presStyleCnt="3"/>
      <dgm:spPr/>
      <dgm:t>
        <a:bodyPr/>
        <a:lstStyle/>
        <a:p>
          <a:endParaRPr lang="en-US"/>
        </a:p>
      </dgm:t>
    </dgm:pt>
    <dgm:pt modelId="{C635D7FC-BB98-49DB-AD9E-646C885914FB}" type="pres">
      <dgm:prSet presAssocID="{64E7D985-19D3-4D12-8DD4-79A246852F7C}" presName="gear2" presStyleLbl="node1" presStyleIdx="1" presStyleCnt="3">
        <dgm:presLayoutVars>
          <dgm:chMax val="1"/>
          <dgm:bulletEnabled val="1"/>
        </dgm:presLayoutVars>
      </dgm:prSet>
      <dgm:spPr/>
      <dgm:t>
        <a:bodyPr/>
        <a:lstStyle/>
        <a:p>
          <a:endParaRPr lang="en-US"/>
        </a:p>
      </dgm:t>
    </dgm:pt>
    <dgm:pt modelId="{CF8D61D2-9347-4194-BA15-27B0AC4D50D6}" type="pres">
      <dgm:prSet presAssocID="{64E7D985-19D3-4D12-8DD4-79A246852F7C}" presName="gear2srcNode" presStyleLbl="node1" presStyleIdx="1" presStyleCnt="3"/>
      <dgm:spPr/>
      <dgm:t>
        <a:bodyPr/>
        <a:lstStyle/>
        <a:p>
          <a:endParaRPr lang="en-US"/>
        </a:p>
      </dgm:t>
    </dgm:pt>
    <dgm:pt modelId="{BB524EDC-ECC9-4FCE-99D8-48C2D3B7BE14}" type="pres">
      <dgm:prSet presAssocID="{64E7D985-19D3-4D12-8DD4-79A246852F7C}" presName="gear2dstNode" presStyleLbl="node1" presStyleIdx="1" presStyleCnt="3"/>
      <dgm:spPr/>
      <dgm:t>
        <a:bodyPr/>
        <a:lstStyle/>
        <a:p>
          <a:endParaRPr lang="en-US"/>
        </a:p>
      </dgm:t>
    </dgm:pt>
    <dgm:pt modelId="{5140F291-ED28-498B-BAE6-9F621477E60F}" type="pres">
      <dgm:prSet presAssocID="{7E5B2486-365F-4902-9B4F-782CDB84C1B6}" presName="gear3" presStyleLbl="node1" presStyleIdx="2" presStyleCnt="3"/>
      <dgm:spPr/>
      <dgm:t>
        <a:bodyPr/>
        <a:lstStyle/>
        <a:p>
          <a:endParaRPr lang="en-US"/>
        </a:p>
      </dgm:t>
    </dgm:pt>
    <dgm:pt modelId="{F262F588-F893-422E-9A54-DC44037042AC}" type="pres">
      <dgm:prSet presAssocID="{7E5B2486-365F-4902-9B4F-782CDB84C1B6}" presName="gear3tx" presStyleLbl="node1" presStyleIdx="2" presStyleCnt="3">
        <dgm:presLayoutVars>
          <dgm:chMax val="1"/>
          <dgm:bulletEnabled val="1"/>
        </dgm:presLayoutVars>
      </dgm:prSet>
      <dgm:spPr/>
      <dgm:t>
        <a:bodyPr/>
        <a:lstStyle/>
        <a:p>
          <a:endParaRPr lang="en-US"/>
        </a:p>
      </dgm:t>
    </dgm:pt>
    <dgm:pt modelId="{BB8C5C0D-25FC-4441-AA1A-D0FB45BB7ECA}" type="pres">
      <dgm:prSet presAssocID="{7E5B2486-365F-4902-9B4F-782CDB84C1B6}" presName="gear3srcNode" presStyleLbl="node1" presStyleIdx="2" presStyleCnt="3"/>
      <dgm:spPr/>
      <dgm:t>
        <a:bodyPr/>
        <a:lstStyle/>
        <a:p>
          <a:endParaRPr lang="en-US"/>
        </a:p>
      </dgm:t>
    </dgm:pt>
    <dgm:pt modelId="{2CB5F1AB-6C9D-428B-BF86-D612FBCC8ADF}" type="pres">
      <dgm:prSet presAssocID="{7E5B2486-365F-4902-9B4F-782CDB84C1B6}" presName="gear3dstNode" presStyleLbl="node1" presStyleIdx="2" presStyleCnt="3"/>
      <dgm:spPr/>
      <dgm:t>
        <a:bodyPr/>
        <a:lstStyle/>
        <a:p>
          <a:endParaRPr lang="en-US"/>
        </a:p>
      </dgm:t>
    </dgm:pt>
    <dgm:pt modelId="{8F010314-54F9-414B-A14F-2DA6461EB11E}" type="pres">
      <dgm:prSet presAssocID="{5DE8E24B-17AF-40BA-8C0D-6EA0DB53EF33}" presName="connector1" presStyleLbl="sibTrans2D1" presStyleIdx="0" presStyleCnt="3"/>
      <dgm:spPr/>
      <dgm:t>
        <a:bodyPr/>
        <a:lstStyle/>
        <a:p>
          <a:endParaRPr lang="en-US"/>
        </a:p>
      </dgm:t>
    </dgm:pt>
    <dgm:pt modelId="{44D0B37B-6A70-4DFA-A98D-651290407B3A}" type="pres">
      <dgm:prSet presAssocID="{BE40E365-A8E0-4066-95BA-0D1881C5DDC7}" presName="connector2" presStyleLbl="sibTrans2D1" presStyleIdx="1" presStyleCnt="3"/>
      <dgm:spPr/>
      <dgm:t>
        <a:bodyPr/>
        <a:lstStyle/>
        <a:p>
          <a:endParaRPr lang="en-US"/>
        </a:p>
      </dgm:t>
    </dgm:pt>
    <dgm:pt modelId="{BD4931DA-6333-462C-9DEC-757480D4DE59}" type="pres">
      <dgm:prSet presAssocID="{3F14F4E4-8651-425E-B220-B778EE59893D}" presName="connector3" presStyleLbl="sibTrans2D1" presStyleIdx="2" presStyleCnt="3"/>
      <dgm:spPr/>
      <dgm:t>
        <a:bodyPr/>
        <a:lstStyle/>
        <a:p>
          <a:endParaRPr lang="en-US"/>
        </a:p>
      </dgm:t>
    </dgm:pt>
  </dgm:ptLst>
  <dgm:cxnLst>
    <dgm:cxn modelId="{3608F8F6-6384-4618-BF52-EB36622889CC}" srcId="{3AF9E325-90FF-42AA-B519-43744C7F5FEC}" destId="{64E7D985-19D3-4D12-8DD4-79A246852F7C}" srcOrd="1" destOrd="0" parTransId="{DB8444AA-0704-4EB4-B8BB-FF28679CC8A4}" sibTransId="{BE40E365-A8E0-4066-95BA-0D1881C5DDC7}"/>
    <dgm:cxn modelId="{A856BC14-03FF-4A74-80E4-C3E19402C7A4}" type="presOf" srcId="{64E7D985-19D3-4D12-8DD4-79A246852F7C}" destId="{CF8D61D2-9347-4194-BA15-27B0AC4D50D6}" srcOrd="1" destOrd="0" presId="urn:microsoft.com/office/officeart/2005/8/layout/gear1"/>
    <dgm:cxn modelId="{B6528BFB-D85F-4E6E-B043-384221C739B1}" type="presOf" srcId="{BE40E365-A8E0-4066-95BA-0D1881C5DDC7}" destId="{44D0B37B-6A70-4DFA-A98D-651290407B3A}" srcOrd="0" destOrd="0" presId="urn:microsoft.com/office/officeart/2005/8/layout/gear1"/>
    <dgm:cxn modelId="{29D69D58-7F62-43B5-BB73-741984D9A793}" type="presOf" srcId="{C28CBA46-91FB-40F3-A628-651FEF6505A4}" destId="{85BE17F5-B104-42DE-BA3E-6063A1EC77A7}" srcOrd="1" destOrd="0" presId="urn:microsoft.com/office/officeart/2005/8/layout/gear1"/>
    <dgm:cxn modelId="{F2936055-786D-4E1C-8EA3-5B7B500D881D}" type="presOf" srcId="{7E5B2486-365F-4902-9B4F-782CDB84C1B6}" destId="{BB8C5C0D-25FC-4441-AA1A-D0FB45BB7ECA}" srcOrd="2" destOrd="0" presId="urn:microsoft.com/office/officeart/2005/8/layout/gear1"/>
    <dgm:cxn modelId="{B1340860-60AE-4A09-9A96-BA790E7A45C9}" srcId="{3AF9E325-90FF-42AA-B519-43744C7F5FEC}" destId="{7E5B2486-365F-4902-9B4F-782CDB84C1B6}" srcOrd="2" destOrd="0" parTransId="{303ECBFD-51AE-472B-B927-10CA82EC8B75}" sibTransId="{3F14F4E4-8651-425E-B220-B778EE59893D}"/>
    <dgm:cxn modelId="{F00E3D52-5185-4D9C-A711-AFC399E6CBCD}" type="presOf" srcId="{7E5B2486-365F-4902-9B4F-782CDB84C1B6}" destId="{F262F588-F893-422E-9A54-DC44037042AC}" srcOrd="1" destOrd="0" presId="urn:microsoft.com/office/officeart/2005/8/layout/gear1"/>
    <dgm:cxn modelId="{12150561-D583-415F-BC71-8E940C52B6D4}" type="presOf" srcId="{64E7D985-19D3-4D12-8DD4-79A246852F7C}" destId="{BB524EDC-ECC9-4FCE-99D8-48C2D3B7BE14}" srcOrd="2" destOrd="0" presId="urn:microsoft.com/office/officeart/2005/8/layout/gear1"/>
    <dgm:cxn modelId="{82E9B860-E88E-420C-AD5E-42B3B36D5731}" srcId="{3AF9E325-90FF-42AA-B519-43744C7F5FEC}" destId="{C28CBA46-91FB-40F3-A628-651FEF6505A4}" srcOrd="0" destOrd="0" parTransId="{2327570F-ABC1-4DC5-862B-A8CAD462D337}" sibTransId="{5DE8E24B-17AF-40BA-8C0D-6EA0DB53EF33}"/>
    <dgm:cxn modelId="{09D3D1B2-E48E-406C-9858-4FFE58B9EF9E}" type="presOf" srcId="{5DE8E24B-17AF-40BA-8C0D-6EA0DB53EF33}" destId="{8F010314-54F9-414B-A14F-2DA6461EB11E}" srcOrd="0" destOrd="0" presId="urn:microsoft.com/office/officeart/2005/8/layout/gear1"/>
    <dgm:cxn modelId="{95F744A4-B24D-4119-8981-739F418295CC}" type="presOf" srcId="{64E7D985-19D3-4D12-8DD4-79A246852F7C}" destId="{C635D7FC-BB98-49DB-AD9E-646C885914FB}" srcOrd="0" destOrd="0" presId="urn:microsoft.com/office/officeart/2005/8/layout/gear1"/>
    <dgm:cxn modelId="{66676E2C-DCB3-402C-8504-3527B2BE6553}" type="presOf" srcId="{3AF9E325-90FF-42AA-B519-43744C7F5FEC}" destId="{59924272-8EE5-4E54-86F9-3E6D04025004}" srcOrd="0" destOrd="0" presId="urn:microsoft.com/office/officeart/2005/8/layout/gear1"/>
    <dgm:cxn modelId="{619DC18E-2D80-4AD0-86D1-DC04BB4DE6CD}" type="presOf" srcId="{7E5B2486-365F-4902-9B4F-782CDB84C1B6}" destId="{5140F291-ED28-498B-BAE6-9F621477E60F}" srcOrd="0" destOrd="0" presId="urn:microsoft.com/office/officeart/2005/8/layout/gear1"/>
    <dgm:cxn modelId="{CD0AD790-054F-4BBC-AF21-EC6261A6463B}" type="presOf" srcId="{7E5B2486-365F-4902-9B4F-782CDB84C1B6}" destId="{2CB5F1AB-6C9D-428B-BF86-D612FBCC8ADF}" srcOrd="3" destOrd="0" presId="urn:microsoft.com/office/officeart/2005/8/layout/gear1"/>
    <dgm:cxn modelId="{511615D1-9164-4FE6-8084-F08876E097E3}" type="presOf" srcId="{C28CBA46-91FB-40F3-A628-651FEF6505A4}" destId="{1272E820-6FA3-47C2-9D51-81D45D983788}" srcOrd="0" destOrd="0" presId="urn:microsoft.com/office/officeart/2005/8/layout/gear1"/>
    <dgm:cxn modelId="{6BD7C4E8-D393-44AC-ACAA-DD9C8D79C1ED}" type="presOf" srcId="{3F14F4E4-8651-425E-B220-B778EE59893D}" destId="{BD4931DA-6333-462C-9DEC-757480D4DE59}" srcOrd="0" destOrd="0" presId="urn:microsoft.com/office/officeart/2005/8/layout/gear1"/>
    <dgm:cxn modelId="{730655D5-66D9-4F17-9587-CCA10FFE3868}" type="presOf" srcId="{C28CBA46-91FB-40F3-A628-651FEF6505A4}" destId="{B61E837A-BA49-4017-BA60-FA2CD74AD679}" srcOrd="2" destOrd="0" presId="urn:microsoft.com/office/officeart/2005/8/layout/gear1"/>
    <dgm:cxn modelId="{9ADFFF3D-FF80-400F-BF66-056F1CEC9B5B}" type="presParOf" srcId="{59924272-8EE5-4E54-86F9-3E6D04025004}" destId="{1272E820-6FA3-47C2-9D51-81D45D983788}" srcOrd="0" destOrd="0" presId="urn:microsoft.com/office/officeart/2005/8/layout/gear1"/>
    <dgm:cxn modelId="{56931806-2521-4259-A96B-3991DCF90C87}" type="presParOf" srcId="{59924272-8EE5-4E54-86F9-3E6D04025004}" destId="{85BE17F5-B104-42DE-BA3E-6063A1EC77A7}" srcOrd="1" destOrd="0" presId="urn:microsoft.com/office/officeart/2005/8/layout/gear1"/>
    <dgm:cxn modelId="{6D0E293A-E38D-4489-BB17-E3AB01CAA8C2}" type="presParOf" srcId="{59924272-8EE5-4E54-86F9-3E6D04025004}" destId="{B61E837A-BA49-4017-BA60-FA2CD74AD679}" srcOrd="2" destOrd="0" presId="urn:microsoft.com/office/officeart/2005/8/layout/gear1"/>
    <dgm:cxn modelId="{7C97D32B-93AE-45F3-9816-E535D1DAED25}" type="presParOf" srcId="{59924272-8EE5-4E54-86F9-3E6D04025004}" destId="{C635D7FC-BB98-49DB-AD9E-646C885914FB}" srcOrd="3" destOrd="0" presId="urn:microsoft.com/office/officeart/2005/8/layout/gear1"/>
    <dgm:cxn modelId="{9708D364-CF92-4F8A-96FC-BED6877DC84F}" type="presParOf" srcId="{59924272-8EE5-4E54-86F9-3E6D04025004}" destId="{CF8D61D2-9347-4194-BA15-27B0AC4D50D6}" srcOrd="4" destOrd="0" presId="urn:microsoft.com/office/officeart/2005/8/layout/gear1"/>
    <dgm:cxn modelId="{CC41C742-87BA-466E-B8FB-F2DA82EDB96D}" type="presParOf" srcId="{59924272-8EE5-4E54-86F9-3E6D04025004}" destId="{BB524EDC-ECC9-4FCE-99D8-48C2D3B7BE14}" srcOrd="5" destOrd="0" presId="urn:microsoft.com/office/officeart/2005/8/layout/gear1"/>
    <dgm:cxn modelId="{F7E1AC37-0188-4F6A-82C7-239F814F3D35}" type="presParOf" srcId="{59924272-8EE5-4E54-86F9-3E6D04025004}" destId="{5140F291-ED28-498B-BAE6-9F621477E60F}" srcOrd="6" destOrd="0" presId="urn:microsoft.com/office/officeart/2005/8/layout/gear1"/>
    <dgm:cxn modelId="{EB803C05-8D04-4A35-83E6-93F321A57B75}" type="presParOf" srcId="{59924272-8EE5-4E54-86F9-3E6D04025004}" destId="{F262F588-F893-422E-9A54-DC44037042AC}" srcOrd="7" destOrd="0" presId="urn:microsoft.com/office/officeart/2005/8/layout/gear1"/>
    <dgm:cxn modelId="{D78CC01E-F565-4B6C-A502-BE2B8FB5B28F}" type="presParOf" srcId="{59924272-8EE5-4E54-86F9-3E6D04025004}" destId="{BB8C5C0D-25FC-4441-AA1A-D0FB45BB7ECA}" srcOrd="8" destOrd="0" presId="urn:microsoft.com/office/officeart/2005/8/layout/gear1"/>
    <dgm:cxn modelId="{B36B72D9-DBFF-424F-A584-B5DBD58BA132}" type="presParOf" srcId="{59924272-8EE5-4E54-86F9-3E6D04025004}" destId="{2CB5F1AB-6C9D-428B-BF86-D612FBCC8ADF}" srcOrd="9" destOrd="0" presId="urn:microsoft.com/office/officeart/2005/8/layout/gear1"/>
    <dgm:cxn modelId="{1002ADF0-60E2-4765-83DE-F74F9A2B2F4D}" type="presParOf" srcId="{59924272-8EE5-4E54-86F9-3E6D04025004}" destId="{8F010314-54F9-414B-A14F-2DA6461EB11E}" srcOrd="10" destOrd="0" presId="urn:microsoft.com/office/officeart/2005/8/layout/gear1"/>
    <dgm:cxn modelId="{B4D6FD1D-79AA-48AE-8232-59A758EAAEB6}" type="presParOf" srcId="{59924272-8EE5-4E54-86F9-3E6D04025004}" destId="{44D0B37B-6A70-4DFA-A98D-651290407B3A}" srcOrd="11" destOrd="0" presId="urn:microsoft.com/office/officeart/2005/8/layout/gear1"/>
    <dgm:cxn modelId="{F1CD110D-66C8-4B0E-BD1F-D40F6297A500}" type="presParOf" srcId="{59924272-8EE5-4E54-86F9-3E6D04025004}" destId="{BD4931DA-6333-462C-9DEC-757480D4DE5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F9E325-90FF-42AA-B519-43744C7F5FEC}" type="doc">
      <dgm:prSet loTypeId="urn:microsoft.com/office/officeart/2005/8/layout/gear1" loCatId="cycle" qsTypeId="urn:microsoft.com/office/officeart/2005/8/quickstyle/simple4" qsCatId="simple" csTypeId="urn:microsoft.com/office/officeart/2005/8/colors/colorful2" csCatId="colorful" phldr="1"/>
      <dgm:spPr/>
    </dgm:pt>
    <dgm:pt modelId="{C28CBA46-91FB-40F3-A628-651FEF6505A4}">
      <dgm:prSet phldrT="[Text]"/>
      <dgm:spPr/>
      <dgm:t>
        <a:bodyPr/>
        <a:lstStyle/>
        <a:p>
          <a:r>
            <a:rPr lang="en-US" smtClean="0"/>
            <a:t> </a:t>
          </a:r>
          <a:endParaRPr lang="en-US" dirty="0"/>
        </a:p>
      </dgm:t>
    </dgm:pt>
    <dgm:pt modelId="{2327570F-ABC1-4DC5-862B-A8CAD462D337}" type="parTrans" cxnId="{82E9B860-E88E-420C-AD5E-42B3B36D5731}">
      <dgm:prSet/>
      <dgm:spPr/>
      <dgm:t>
        <a:bodyPr/>
        <a:lstStyle/>
        <a:p>
          <a:endParaRPr lang="en-US"/>
        </a:p>
      </dgm:t>
    </dgm:pt>
    <dgm:pt modelId="{5DE8E24B-17AF-40BA-8C0D-6EA0DB53EF33}" type="sibTrans" cxnId="{82E9B860-E88E-420C-AD5E-42B3B36D5731}">
      <dgm:prSet/>
      <dgm:spPr/>
      <dgm:t>
        <a:bodyPr/>
        <a:lstStyle/>
        <a:p>
          <a:endParaRPr lang="en-US"/>
        </a:p>
      </dgm:t>
    </dgm:pt>
    <dgm:pt modelId="{64E7D985-19D3-4D12-8DD4-79A246852F7C}">
      <dgm:prSet phldrT="[Text]"/>
      <dgm:spPr/>
      <dgm:t>
        <a:bodyPr/>
        <a:lstStyle/>
        <a:p>
          <a:r>
            <a:rPr lang="en-US" dirty="0" smtClean="0"/>
            <a:t> </a:t>
          </a:r>
          <a:endParaRPr lang="en-US" dirty="0"/>
        </a:p>
      </dgm:t>
    </dgm:pt>
    <dgm:pt modelId="{BE40E365-A8E0-4066-95BA-0D1881C5DDC7}" type="sibTrans" cxnId="{3608F8F6-6384-4618-BF52-EB36622889CC}">
      <dgm:prSet/>
      <dgm:spPr/>
      <dgm:t>
        <a:bodyPr/>
        <a:lstStyle/>
        <a:p>
          <a:endParaRPr lang="en-US"/>
        </a:p>
      </dgm:t>
    </dgm:pt>
    <dgm:pt modelId="{DB8444AA-0704-4EB4-B8BB-FF28679CC8A4}" type="parTrans" cxnId="{3608F8F6-6384-4618-BF52-EB36622889CC}">
      <dgm:prSet/>
      <dgm:spPr/>
      <dgm:t>
        <a:bodyPr/>
        <a:lstStyle/>
        <a:p>
          <a:endParaRPr lang="en-US"/>
        </a:p>
      </dgm:t>
    </dgm:pt>
    <dgm:pt modelId="{7E5B2486-365F-4902-9B4F-782CDB84C1B6}">
      <dgm:prSet phldrT="[Text]"/>
      <dgm:spPr/>
      <dgm:t>
        <a:bodyPr/>
        <a:lstStyle/>
        <a:p>
          <a:r>
            <a:rPr lang="en-US" dirty="0" smtClean="0"/>
            <a:t> </a:t>
          </a:r>
          <a:endParaRPr lang="en-US" dirty="0"/>
        </a:p>
      </dgm:t>
    </dgm:pt>
    <dgm:pt modelId="{3F14F4E4-8651-425E-B220-B778EE59893D}" type="sibTrans" cxnId="{B1340860-60AE-4A09-9A96-BA790E7A45C9}">
      <dgm:prSet/>
      <dgm:spPr/>
      <dgm:t>
        <a:bodyPr/>
        <a:lstStyle/>
        <a:p>
          <a:endParaRPr lang="en-US"/>
        </a:p>
      </dgm:t>
    </dgm:pt>
    <dgm:pt modelId="{303ECBFD-51AE-472B-B927-10CA82EC8B75}" type="parTrans" cxnId="{B1340860-60AE-4A09-9A96-BA790E7A45C9}">
      <dgm:prSet/>
      <dgm:spPr/>
      <dgm:t>
        <a:bodyPr/>
        <a:lstStyle/>
        <a:p>
          <a:endParaRPr lang="en-US"/>
        </a:p>
      </dgm:t>
    </dgm:pt>
    <dgm:pt modelId="{59924272-8EE5-4E54-86F9-3E6D04025004}" type="pres">
      <dgm:prSet presAssocID="{3AF9E325-90FF-42AA-B519-43744C7F5FEC}" presName="composite" presStyleCnt="0">
        <dgm:presLayoutVars>
          <dgm:chMax val="3"/>
          <dgm:animLvl val="lvl"/>
          <dgm:resizeHandles val="exact"/>
        </dgm:presLayoutVars>
      </dgm:prSet>
      <dgm:spPr/>
    </dgm:pt>
    <dgm:pt modelId="{1272E820-6FA3-47C2-9D51-81D45D983788}" type="pres">
      <dgm:prSet presAssocID="{C28CBA46-91FB-40F3-A628-651FEF6505A4}" presName="gear1" presStyleLbl="node1" presStyleIdx="0" presStyleCnt="3">
        <dgm:presLayoutVars>
          <dgm:chMax val="1"/>
          <dgm:bulletEnabled val="1"/>
        </dgm:presLayoutVars>
      </dgm:prSet>
      <dgm:spPr/>
      <dgm:t>
        <a:bodyPr/>
        <a:lstStyle/>
        <a:p>
          <a:endParaRPr lang="en-US"/>
        </a:p>
      </dgm:t>
    </dgm:pt>
    <dgm:pt modelId="{85BE17F5-B104-42DE-BA3E-6063A1EC77A7}" type="pres">
      <dgm:prSet presAssocID="{C28CBA46-91FB-40F3-A628-651FEF6505A4}" presName="gear1srcNode" presStyleLbl="node1" presStyleIdx="0" presStyleCnt="3"/>
      <dgm:spPr/>
      <dgm:t>
        <a:bodyPr/>
        <a:lstStyle/>
        <a:p>
          <a:endParaRPr lang="en-US"/>
        </a:p>
      </dgm:t>
    </dgm:pt>
    <dgm:pt modelId="{B61E837A-BA49-4017-BA60-FA2CD74AD679}" type="pres">
      <dgm:prSet presAssocID="{C28CBA46-91FB-40F3-A628-651FEF6505A4}" presName="gear1dstNode" presStyleLbl="node1" presStyleIdx="0" presStyleCnt="3"/>
      <dgm:spPr/>
      <dgm:t>
        <a:bodyPr/>
        <a:lstStyle/>
        <a:p>
          <a:endParaRPr lang="en-US"/>
        </a:p>
      </dgm:t>
    </dgm:pt>
    <dgm:pt modelId="{C635D7FC-BB98-49DB-AD9E-646C885914FB}" type="pres">
      <dgm:prSet presAssocID="{64E7D985-19D3-4D12-8DD4-79A246852F7C}" presName="gear2" presStyleLbl="node1" presStyleIdx="1" presStyleCnt="3">
        <dgm:presLayoutVars>
          <dgm:chMax val="1"/>
          <dgm:bulletEnabled val="1"/>
        </dgm:presLayoutVars>
      </dgm:prSet>
      <dgm:spPr/>
      <dgm:t>
        <a:bodyPr/>
        <a:lstStyle/>
        <a:p>
          <a:endParaRPr lang="en-US"/>
        </a:p>
      </dgm:t>
    </dgm:pt>
    <dgm:pt modelId="{CF8D61D2-9347-4194-BA15-27B0AC4D50D6}" type="pres">
      <dgm:prSet presAssocID="{64E7D985-19D3-4D12-8DD4-79A246852F7C}" presName="gear2srcNode" presStyleLbl="node1" presStyleIdx="1" presStyleCnt="3"/>
      <dgm:spPr/>
      <dgm:t>
        <a:bodyPr/>
        <a:lstStyle/>
        <a:p>
          <a:endParaRPr lang="en-US"/>
        </a:p>
      </dgm:t>
    </dgm:pt>
    <dgm:pt modelId="{BB524EDC-ECC9-4FCE-99D8-48C2D3B7BE14}" type="pres">
      <dgm:prSet presAssocID="{64E7D985-19D3-4D12-8DD4-79A246852F7C}" presName="gear2dstNode" presStyleLbl="node1" presStyleIdx="1" presStyleCnt="3"/>
      <dgm:spPr/>
      <dgm:t>
        <a:bodyPr/>
        <a:lstStyle/>
        <a:p>
          <a:endParaRPr lang="en-US"/>
        </a:p>
      </dgm:t>
    </dgm:pt>
    <dgm:pt modelId="{5140F291-ED28-498B-BAE6-9F621477E60F}" type="pres">
      <dgm:prSet presAssocID="{7E5B2486-365F-4902-9B4F-782CDB84C1B6}" presName="gear3" presStyleLbl="node1" presStyleIdx="2" presStyleCnt="3"/>
      <dgm:spPr/>
      <dgm:t>
        <a:bodyPr/>
        <a:lstStyle/>
        <a:p>
          <a:endParaRPr lang="en-US"/>
        </a:p>
      </dgm:t>
    </dgm:pt>
    <dgm:pt modelId="{F262F588-F893-422E-9A54-DC44037042AC}" type="pres">
      <dgm:prSet presAssocID="{7E5B2486-365F-4902-9B4F-782CDB84C1B6}" presName="gear3tx" presStyleLbl="node1" presStyleIdx="2" presStyleCnt="3">
        <dgm:presLayoutVars>
          <dgm:chMax val="1"/>
          <dgm:bulletEnabled val="1"/>
        </dgm:presLayoutVars>
      </dgm:prSet>
      <dgm:spPr/>
      <dgm:t>
        <a:bodyPr/>
        <a:lstStyle/>
        <a:p>
          <a:endParaRPr lang="en-US"/>
        </a:p>
      </dgm:t>
    </dgm:pt>
    <dgm:pt modelId="{BB8C5C0D-25FC-4441-AA1A-D0FB45BB7ECA}" type="pres">
      <dgm:prSet presAssocID="{7E5B2486-365F-4902-9B4F-782CDB84C1B6}" presName="gear3srcNode" presStyleLbl="node1" presStyleIdx="2" presStyleCnt="3"/>
      <dgm:spPr/>
      <dgm:t>
        <a:bodyPr/>
        <a:lstStyle/>
        <a:p>
          <a:endParaRPr lang="en-US"/>
        </a:p>
      </dgm:t>
    </dgm:pt>
    <dgm:pt modelId="{2CB5F1AB-6C9D-428B-BF86-D612FBCC8ADF}" type="pres">
      <dgm:prSet presAssocID="{7E5B2486-365F-4902-9B4F-782CDB84C1B6}" presName="gear3dstNode" presStyleLbl="node1" presStyleIdx="2" presStyleCnt="3"/>
      <dgm:spPr/>
      <dgm:t>
        <a:bodyPr/>
        <a:lstStyle/>
        <a:p>
          <a:endParaRPr lang="en-US"/>
        </a:p>
      </dgm:t>
    </dgm:pt>
    <dgm:pt modelId="{8F010314-54F9-414B-A14F-2DA6461EB11E}" type="pres">
      <dgm:prSet presAssocID="{5DE8E24B-17AF-40BA-8C0D-6EA0DB53EF33}" presName="connector1" presStyleLbl="sibTrans2D1" presStyleIdx="0" presStyleCnt="3"/>
      <dgm:spPr/>
      <dgm:t>
        <a:bodyPr/>
        <a:lstStyle/>
        <a:p>
          <a:endParaRPr lang="en-US"/>
        </a:p>
      </dgm:t>
    </dgm:pt>
    <dgm:pt modelId="{44D0B37B-6A70-4DFA-A98D-651290407B3A}" type="pres">
      <dgm:prSet presAssocID="{BE40E365-A8E0-4066-95BA-0D1881C5DDC7}" presName="connector2" presStyleLbl="sibTrans2D1" presStyleIdx="1" presStyleCnt="3"/>
      <dgm:spPr/>
      <dgm:t>
        <a:bodyPr/>
        <a:lstStyle/>
        <a:p>
          <a:endParaRPr lang="en-US"/>
        </a:p>
      </dgm:t>
    </dgm:pt>
    <dgm:pt modelId="{BD4931DA-6333-462C-9DEC-757480D4DE59}" type="pres">
      <dgm:prSet presAssocID="{3F14F4E4-8651-425E-B220-B778EE59893D}" presName="connector3" presStyleLbl="sibTrans2D1" presStyleIdx="2" presStyleCnt="3"/>
      <dgm:spPr/>
      <dgm:t>
        <a:bodyPr/>
        <a:lstStyle/>
        <a:p>
          <a:endParaRPr lang="en-US"/>
        </a:p>
      </dgm:t>
    </dgm:pt>
  </dgm:ptLst>
  <dgm:cxnLst>
    <dgm:cxn modelId="{9D719A80-6317-430C-AF84-F0962F271002}" type="presOf" srcId="{7E5B2486-365F-4902-9B4F-782CDB84C1B6}" destId="{5140F291-ED28-498B-BAE6-9F621477E60F}" srcOrd="0" destOrd="0" presId="urn:microsoft.com/office/officeart/2005/8/layout/gear1"/>
    <dgm:cxn modelId="{82E9B860-E88E-420C-AD5E-42B3B36D5731}" srcId="{3AF9E325-90FF-42AA-B519-43744C7F5FEC}" destId="{C28CBA46-91FB-40F3-A628-651FEF6505A4}" srcOrd="0" destOrd="0" parTransId="{2327570F-ABC1-4DC5-862B-A8CAD462D337}" sibTransId="{5DE8E24B-17AF-40BA-8C0D-6EA0DB53EF33}"/>
    <dgm:cxn modelId="{E53099E9-7B86-4BD3-8F72-B6C9F907E417}" type="presOf" srcId="{64E7D985-19D3-4D12-8DD4-79A246852F7C}" destId="{CF8D61D2-9347-4194-BA15-27B0AC4D50D6}" srcOrd="1" destOrd="0" presId="urn:microsoft.com/office/officeart/2005/8/layout/gear1"/>
    <dgm:cxn modelId="{6A6BA84C-76D8-45FC-819E-3EAC5E4491E1}" type="presOf" srcId="{C28CBA46-91FB-40F3-A628-651FEF6505A4}" destId="{85BE17F5-B104-42DE-BA3E-6063A1EC77A7}" srcOrd="1" destOrd="0" presId="urn:microsoft.com/office/officeart/2005/8/layout/gear1"/>
    <dgm:cxn modelId="{37791E18-D4CE-420C-A894-C910246BD869}" type="presOf" srcId="{3F14F4E4-8651-425E-B220-B778EE59893D}" destId="{BD4931DA-6333-462C-9DEC-757480D4DE59}" srcOrd="0" destOrd="0" presId="urn:microsoft.com/office/officeart/2005/8/layout/gear1"/>
    <dgm:cxn modelId="{F7D8F71D-93F9-4713-8B1E-8B4070BA4EDA}" type="presOf" srcId="{BE40E365-A8E0-4066-95BA-0D1881C5DDC7}" destId="{44D0B37B-6A70-4DFA-A98D-651290407B3A}" srcOrd="0" destOrd="0" presId="urn:microsoft.com/office/officeart/2005/8/layout/gear1"/>
    <dgm:cxn modelId="{9970BA03-67B8-4406-8006-9380EA3A0BDA}" type="presOf" srcId="{64E7D985-19D3-4D12-8DD4-79A246852F7C}" destId="{C635D7FC-BB98-49DB-AD9E-646C885914FB}" srcOrd="0" destOrd="0" presId="urn:microsoft.com/office/officeart/2005/8/layout/gear1"/>
    <dgm:cxn modelId="{83652790-F8B6-47DF-90B3-A73FA6CB3091}" type="presOf" srcId="{C28CBA46-91FB-40F3-A628-651FEF6505A4}" destId="{B61E837A-BA49-4017-BA60-FA2CD74AD679}" srcOrd="2" destOrd="0" presId="urn:microsoft.com/office/officeart/2005/8/layout/gear1"/>
    <dgm:cxn modelId="{44DCFABC-6168-45E3-8611-4428F0904594}" type="presOf" srcId="{3AF9E325-90FF-42AA-B519-43744C7F5FEC}" destId="{59924272-8EE5-4E54-86F9-3E6D04025004}" srcOrd="0" destOrd="0" presId="urn:microsoft.com/office/officeart/2005/8/layout/gear1"/>
    <dgm:cxn modelId="{9F7302F3-254C-484C-AAE0-0DE25645800C}" type="presOf" srcId="{7E5B2486-365F-4902-9B4F-782CDB84C1B6}" destId="{2CB5F1AB-6C9D-428B-BF86-D612FBCC8ADF}" srcOrd="3" destOrd="0" presId="urn:microsoft.com/office/officeart/2005/8/layout/gear1"/>
    <dgm:cxn modelId="{B1340860-60AE-4A09-9A96-BA790E7A45C9}" srcId="{3AF9E325-90FF-42AA-B519-43744C7F5FEC}" destId="{7E5B2486-365F-4902-9B4F-782CDB84C1B6}" srcOrd="2" destOrd="0" parTransId="{303ECBFD-51AE-472B-B927-10CA82EC8B75}" sibTransId="{3F14F4E4-8651-425E-B220-B778EE59893D}"/>
    <dgm:cxn modelId="{F7DBFC86-88BF-4DA1-8EFC-924E0F3DD1C9}" type="presOf" srcId="{C28CBA46-91FB-40F3-A628-651FEF6505A4}" destId="{1272E820-6FA3-47C2-9D51-81D45D983788}" srcOrd="0" destOrd="0" presId="urn:microsoft.com/office/officeart/2005/8/layout/gear1"/>
    <dgm:cxn modelId="{193D8E3C-A8E5-4DBA-A11B-179DAE69E7A0}" type="presOf" srcId="{64E7D985-19D3-4D12-8DD4-79A246852F7C}" destId="{BB524EDC-ECC9-4FCE-99D8-48C2D3B7BE14}" srcOrd="2" destOrd="0" presId="urn:microsoft.com/office/officeart/2005/8/layout/gear1"/>
    <dgm:cxn modelId="{F1C09678-E831-42BB-91D5-3FC775ABC48D}" type="presOf" srcId="{5DE8E24B-17AF-40BA-8C0D-6EA0DB53EF33}" destId="{8F010314-54F9-414B-A14F-2DA6461EB11E}" srcOrd="0" destOrd="0" presId="urn:microsoft.com/office/officeart/2005/8/layout/gear1"/>
    <dgm:cxn modelId="{3608F8F6-6384-4618-BF52-EB36622889CC}" srcId="{3AF9E325-90FF-42AA-B519-43744C7F5FEC}" destId="{64E7D985-19D3-4D12-8DD4-79A246852F7C}" srcOrd="1" destOrd="0" parTransId="{DB8444AA-0704-4EB4-B8BB-FF28679CC8A4}" sibTransId="{BE40E365-A8E0-4066-95BA-0D1881C5DDC7}"/>
    <dgm:cxn modelId="{315A187A-E795-4E13-84BD-FDADE53B88A9}" type="presOf" srcId="{7E5B2486-365F-4902-9B4F-782CDB84C1B6}" destId="{F262F588-F893-422E-9A54-DC44037042AC}" srcOrd="1" destOrd="0" presId="urn:microsoft.com/office/officeart/2005/8/layout/gear1"/>
    <dgm:cxn modelId="{3B8B09BF-382C-43C1-92C3-9D4E88ABB407}" type="presOf" srcId="{7E5B2486-365F-4902-9B4F-782CDB84C1B6}" destId="{BB8C5C0D-25FC-4441-AA1A-D0FB45BB7ECA}" srcOrd="2" destOrd="0" presId="urn:microsoft.com/office/officeart/2005/8/layout/gear1"/>
    <dgm:cxn modelId="{B1550366-6E68-4C0A-A69C-7A972A56E9CC}" type="presParOf" srcId="{59924272-8EE5-4E54-86F9-3E6D04025004}" destId="{1272E820-6FA3-47C2-9D51-81D45D983788}" srcOrd="0" destOrd="0" presId="urn:microsoft.com/office/officeart/2005/8/layout/gear1"/>
    <dgm:cxn modelId="{BA730B32-C739-40E5-9AC7-9F97E2B72544}" type="presParOf" srcId="{59924272-8EE5-4E54-86F9-3E6D04025004}" destId="{85BE17F5-B104-42DE-BA3E-6063A1EC77A7}" srcOrd="1" destOrd="0" presId="urn:microsoft.com/office/officeart/2005/8/layout/gear1"/>
    <dgm:cxn modelId="{AAE47630-329F-45F9-BB1E-285D725E8148}" type="presParOf" srcId="{59924272-8EE5-4E54-86F9-3E6D04025004}" destId="{B61E837A-BA49-4017-BA60-FA2CD74AD679}" srcOrd="2" destOrd="0" presId="urn:microsoft.com/office/officeart/2005/8/layout/gear1"/>
    <dgm:cxn modelId="{6CC10FAB-6DFD-40C6-80BA-CB2A42E8765A}" type="presParOf" srcId="{59924272-8EE5-4E54-86F9-3E6D04025004}" destId="{C635D7FC-BB98-49DB-AD9E-646C885914FB}" srcOrd="3" destOrd="0" presId="urn:microsoft.com/office/officeart/2005/8/layout/gear1"/>
    <dgm:cxn modelId="{D2F697AA-D0AB-4ABF-859A-A452113EAA70}" type="presParOf" srcId="{59924272-8EE5-4E54-86F9-3E6D04025004}" destId="{CF8D61D2-9347-4194-BA15-27B0AC4D50D6}" srcOrd="4" destOrd="0" presId="urn:microsoft.com/office/officeart/2005/8/layout/gear1"/>
    <dgm:cxn modelId="{86534A1C-0F25-43FF-8D2E-469BEE423855}" type="presParOf" srcId="{59924272-8EE5-4E54-86F9-3E6D04025004}" destId="{BB524EDC-ECC9-4FCE-99D8-48C2D3B7BE14}" srcOrd="5" destOrd="0" presId="urn:microsoft.com/office/officeart/2005/8/layout/gear1"/>
    <dgm:cxn modelId="{D64AD435-5F4F-442D-A588-3B8FD3E7E13C}" type="presParOf" srcId="{59924272-8EE5-4E54-86F9-3E6D04025004}" destId="{5140F291-ED28-498B-BAE6-9F621477E60F}" srcOrd="6" destOrd="0" presId="urn:microsoft.com/office/officeart/2005/8/layout/gear1"/>
    <dgm:cxn modelId="{63A39874-44B2-44C7-943F-042EE2079F7B}" type="presParOf" srcId="{59924272-8EE5-4E54-86F9-3E6D04025004}" destId="{F262F588-F893-422E-9A54-DC44037042AC}" srcOrd="7" destOrd="0" presId="urn:microsoft.com/office/officeart/2005/8/layout/gear1"/>
    <dgm:cxn modelId="{39856859-B2AD-46DE-BD43-50E62C1BAF4F}" type="presParOf" srcId="{59924272-8EE5-4E54-86F9-3E6D04025004}" destId="{BB8C5C0D-25FC-4441-AA1A-D0FB45BB7ECA}" srcOrd="8" destOrd="0" presId="urn:microsoft.com/office/officeart/2005/8/layout/gear1"/>
    <dgm:cxn modelId="{FC41D0F9-CEA2-4DB9-84EE-76D2C24058B2}" type="presParOf" srcId="{59924272-8EE5-4E54-86F9-3E6D04025004}" destId="{2CB5F1AB-6C9D-428B-BF86-D612FBCC8ADF}" srcOrd="9" destOrd="0" presId="urn:microsoft.com/office/officeart/2005/8/layout/gear1"/>
    <dgm:cxn modelId="{529B956F-EF19-4210-862C-98DE815669BC}" type="presParOf" srcId="{59924272-8EE5-4E54-86F9-3E6D04025004}" destId="{8F010314-54F9-414B-A14F-2DA6461EB11E}" srcOrd="10" destOrd="0" presId="urn:microsoft.com/office/officeart/2005/8/layout/gear1"/>
    <dgm:cxn modelId="{6D232F71-D07E-4F12-9679-D05C7163EE46}" type="presParOf" srcId="{59924272-8EE5-4E54-86F9-3E6D04025004}" destId="{44D0B37B-6A70-4DFA-A98D-651290407B3A}" srcOrd="11" destOrd="0" presId="urn:microsoft.com/office/officeart/2005/8/layout/gear1"/>
    <dgm:cxn modelId="{02FA7409-782C-4272-A22F-88D645F0BA84}" type="presParOf" srcId="{59924272-8EE5-4E54-86F9-3E6D04025004}" destId="{BD4931DA-6333-462C-9DEC-757480D4DE59}"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F9E325-90FF-42AA-B519-43744C7F5FEC}" type="doc">
      <dgm:prSet loTypeId="urn:microsoft.com/office/officeart/2005/8/layout/gear1" loCatId="cycle" qsTypeId="urn:microsoft.com/office/officeart/2005/8/quickstyle/simple4" qsCatId="simple" csTypeId="urn:microsoft.com/office/officeart/2005/8/colors/colorful2" csCatId="colorful" phldr="1"/>
      <dgm:spPr/>
    </dgm:pt>
    <dgm:pt modelId="{C28CBA46-91FB-40F3-A628-651FEF6505A4}">
      <dgm:prSet phldrT="[Text]"/>
      <dgm:spPr/>
      <dgm:t>
        <a:bodyPr/>
        <a:lstStyle/>
        <a:p>
          <a:r>
            <a:rPr lang="en-US" smtClean="0"/>
            <a:t> </a:t>
          </a:r>
          <a:endParaRPr lang="en-US" dirty="0"/>
        </a:p>
      </dgm:t>
    </dgm:pt>
    <dgm:pt modelId="{2327570F-ABC1-4DC5-862B-A8CAD462D337}" type="parTrans" cxnId="{82E9B860-E88E-420C-AD5E-42B3B36D5731}">
      <dgm:prSet/>
      <dgm:spPr/>
      <dgm:t>
        <a:bodyPr/>
        <a:lstStyle/>
        <a:p>
          <a:endParaRPr lang="en-US"/>
        </a:p>
      </dgm:t>
    </dgm:pt>
    <dgm:pt modelId="{5DE8E24B-17AF-40BA-8C0D-6EA0DB53EF33}" type="sibTrans" cxnId="{82E9B860-E88E-420C-AD5E-42B3B36D5731}">
      <dgm:prSet/>
      <dgm:spPr/>
      <dgm:t>
        <a:bodyPr/>
        <a:lstStyle/>
        <a:p>
          <a:endParaRPr lang="en-US"/>
        </a:p>
      </dgm:t>
    </dgm:pt>
    <dgm:pt modelId="{64E7D985-19D3-4D12-8DD4-79A246852F7C}">
      <dgm:prSet phldrT="[Text]"/>
      <dgm:spPr/>
      <dgm:t>
        <a:bodyPr/>
        <a:lstStyle/>
        <a:p>
          <a:r>
            <a:rPr lang="en-US" dirty="0" smtClean="0"/>
            <a:t> </a:t>
          </a:r>
          <a:endParaRPr lang="en-US" dirty="0"/>
        </a:p>
      </dgm:t>
    </dgm:pt>
    <dgm:pt modelId="{BE40E365-A8E0-4066-95BA-0D1881C5DDC7}" type="sibTrans" cxnId="{3608F8F6-6384-4618-BF52-EB36622889CC}">
      <dgm:prSet/>
      <dgm:spPr/>
      <dgm:t>
        <a:bodyPr/>
        <a:lstStyle/>
        <a:p>
          <a:endParaRPr lang="en-US"/>
        </a:p>
      </dgm:t>
    </dgm:pt>
    <dgm:pt modelId="{DB8444AA-0704-4EB4-B8BB-FF28679CC8A4}" type="parTrans" cxnId="{3608F8F6-6384-4618-BF52-EB36622889CC}">
      <dgm:prSet/>
      <dgm:spPr/>
      <dgm:t>
        <a:bodyPr/>
        <a:lstStyle/>
        <a:p>
          <a:endParaRPr lang="en-US"/>
        </a:p>
      </dgm:t>
    </dgm:pt>
    <dgm:pt modelId="{7E5B2486-365F-4902-9B4F-782CDB84C1B6}">
      <dgm:prSet phldrT="[Text]"/>
      <dgm:spPr/>
      <dgm:t>
        <a:bodyPr/>
        <a:lstStyle/>
        <a:p>
          <a:r>
            <a:rPr lang="en-US" dirty="0" smtClean="0"/>
            <a:t> </a:t>
          </a:r>
          <a:endParaRPr lang="en-US" dirty="0"/>
        </a:p>
      </dgm:t>
    </dgm:pt>
    <dgm:pt modelId="{3F14F4E4-8651-425E-B220-B778EE59893D}" type="sibTrans" cxnId="{B1340860-60AE-4A09-9A96-BA790E7A45C9}">
      <dgm:prSet/>
      <dgm:spPr/>
      <dgm:t>
        <a:bodyPr/>
        <a:lstStyle/>
        <a:p>
          <a:endParaRPr lang="en-US"/>
        </a:p>
      </dgm:t>
    </dgm:pt>
    <dgm:pt modelId="{303ECBFD-51AE-472B-B927-10CA82EC8B75}" type="parTrans" cxnId="{B1340860-60AE-4A09-9A96-BA790E7A45C9}">
      <dgm:prSet/>
      <dgm:spPr/>
      <dgm:t>
        <a:bodyPr/>
        <a:lstStyle/>
        <a:p>
          <a:endParaRPr lang="en-US"/>
        </a:p>
      </dgm:t>
    </dgm:pt>
    <dgm:pt modelId="{59924272-8EE5-4E54-86F9-3E6D04025004}" type="pres">
      <dgm:prSet presAssocID="{3AF9E325-90FF-42AA-B519-43744C7F5FEC}" presName="composite" presStyleCnt="0">
        <dgm:presLayoutVars>
          <dgm:chMax val="3"/>
          <dgm:animLvl val="lvl"/>
          <dgm:resizeHandles val="exact"/>
        </dgm:presLayoutVars>
      </dgm:prSet>
      <dgm:spPr/>
    </dgm:pt>
    <dgm:pt modelId="{1272E820-6FA3-47C2-9D51-81D45D983788}" type="pres">
      <dgm:prSet presAssocID="{C28CBA46-91FB-40F3-A628-651FEF6505A4}" presName="gear1" presStyleLbl="node1" presStyleIdx="0" presStyleCnt="3">
        <dgm:presLayoutVars>
          <dgm:chMax val="1"/>
          <dgm:bulletEnabled val="1"/>
        </dgm:presLayoutVars>
      </dgm:prSet>
      <dgm:spPr/>
      <dgm:t>
        <a:bodyPr/>
        <a:lstStyle/>
        <a:p>
          <a:endParaRPr lang="en-US"/>
        </a:p>
      </dgm:t>
    </dgm:pt>
    <dgm:pt modelId="{85BE17F5-B104-42DE-BA3E-6063A1EC77A7}" type="pres">
      <dgm:prSet presAssocID="{C28CBA46-91FB-40F3-A628-651FEF6505A4}" presName="gear1srcNode" presStyleLbl="node1" presStyleIdx="0" presStyleCnt="3"/>
      <dgm:spPr/>
      <dgm:t>
        <a:bodyPr/>
        <a:lstStyle/>
        <a:p>
          <a:endParaRPr lang="en-US"/>
        </a:p>
      </dgm:t>
    </dgm:pt>
    <dgm:pt modelId="{B61E837A-BA49-4017-BA60-FA2CD74AD679}" type="pres">
      <dgm:prSet presAssocID="{C28CBA46-91FB-40F3-A628-651FEF6505A4}" presName="gear1dstNode" presStyleLbl="node1" presStyleIdx="0" presStyleCnt="3"/>
      <dgm:spPr/>
      <dgm:t>
        <a:bodyPr/>
        <a:lstStyle/>
        <a:p>
          <a:endParaRPr lang="en-US"/>
        </a:p>
      </dgm:t>
    </dgm:pt>
    <dgm:pt modelId="{C635D7FC-BB98-49DB-AD9E-646C885914FB}" type="pres">
      <dgm:prSet presAssocID="{64E7D985-19D3-4D12-8DD4-79A246852F7C}" presName="gear2" presStyleLbl="node1" presStyleIdx="1" presStyleCnt="3">
        <dgm:presLayoutVars>
          <dgm:chMax val="1"/>
          <dgm:bulletEnabled val="1"/>
        </dgm:presLayoutVars>
      </dgm:prSet>
      <dgm:spPr/>
      <dgm:t>
        <a:bodyPr/>
        <a:lstStyle/>
        <a:p>
          <a:endParaRPr lang="en-US"/>
        </a:p>
      </dgm:t>
    </dgm:pt>
    <dgm:pt modelId="{CF8D61D2-9347-4194-BA15-27B0AC4D50D6}" type="pres">
      <dgm:prSet presAssocID="{64E7D985-19D3-4D12-8DD4-79A246852F7C}" presName="gear2srcNode" presStyleLbl="node1" presStyleIdx="1" presStyleCnt="3"/>
      <dgm:spPr/>
      <dgm:t>
        <a:bodyPr/>
        <a:lstStyle/>
        <a:p>
          <a:endParaRPr lang="en-US"/>
        </a:p>
      </dgm:t>
    </dgm:pt>
    <dgm:pt modelId="{BB524EDC-ECC9-4FCE-99D8-48C2D3B7BE14}" type="pres">
      <dgm:prSet presAssocID="{64E7D985-19D3-4D12-8DD4-79A246852F7C}" presName="gear2dstNode" presStyleLbl="node1" presStyleIdx="1" presStyleCnt="3"/>
      <dgm:spPr/>
      <dgm:t>
        <a:bodyPr/>
        <a:lstStyle/>
        <a:p>
          <a:endParaRPr lang="en-US"/>
        </a:p>
      </dgm:t>
    </dgm:pt>
    <dgm:pt modelId="{5140F291-ED28-498B-BAE6-9F621477E60F}" type="pres">
      <dgm:prSet presAssocID="{7E5B2486-365F-4902-9B4F-782CDB84C1B6}" presName="gear3" presStyleLbl="node1" presStyleIdx="2" presStyleCnt="3"/>
      <dgm:spPr/>
      <dgm:t>
        <a:bodyPr/>
        <a:lstStyle/>
        <a:p>
          <a:endParaRPr lang="en-US"/>
        </a:p>
      </dgm:t>
    </dgm:pt>
    <dgm:pt modelId="{F262F588-F893-422E-9A54-DC44037042AC}" type="pres">
      <dgm:prSet presAssocID="{7E5B2486-365F-4902-9B4F-782CDB84C1B6}" presName="gear3tx" presStyleLbl="node1" presStyleIdx="2" presStyleCnt="3">
        <dgm:presLayoutVars>
          <dgm:chMax val="1"/>
          <dgm:bulletEnabled val="1"/>
        </dgm:presLayoutVars>
      </dgm:prSet>
      <dgm:spPr/>
      <dgm:t>
        <a:bodyPr/>
        <a:lstStyle/>
        <a:p>
          <a:endParaRPr lang="en-US"/>
        </a:p>
      </dgm:t>
    </dgm:pt>
    <dgm:pt modelId="{BB8C5C0D-25FC-4441-AA1A-D0FB45BB7ECA}" type="pres">
      <dgm:prSet presAssocID="{7E5B2486-365F-4902-9B4F-782CDB84C1B6}" presName="gear3srcNode" presStyleLbl="node1" presStyleIdx="2" presStyleCnt="3"/>
      <dgm:spPr/>
      <dgm:t>
        <a:bodyPr/>
        <a:lstStyle/>
        <a:p>
          <a:endParaRPr lang="en-US"/>
        </a:p>
      </dgm:t>
    </dgm:pt>
    <dgm:pt modelId="{2CB5F1AB-6C9D-428B-BF86-D612FBCC8ADF}" type="pres">
      <dgm:prSet presAssocID="{7E5B2486-365F-4902-9B4F-782CDB84C1B6}" presName="gear3dstNode" presStyleLbl="node1" presStyleIdx="2" presStyleCnt="3"/>
      <dgm:spPr/>
      <dgm:t>
        <a:bodyPr/>
        <a:lstStyle/>
        <a:p>
          <a:endParaRPr lang="en-US"/>
        </a:p>
      </dgm:t>
    </dgm:pt>
    <dgm:pt modelId="{8F010314-54F9-414B-A14F-2DA6461EB11E}" type="pres">
      <dgm:prSet presAssocID="{5DE8E24B-17AF-40BA-8C0D-6EA0DB53EF33}" presName="connector1" presStyleLbl="sibTrans2D1" presStyleIdx="0" presStyleCnt="3"/>
      <dgm:spPr/>
      <dgm:t>
        <a:bodyPr/>
        <a:lstStyle/>
        <a:p>
          <a:endParaRPr lang="en-US"/>
        </a:p>
      </dgm:t>
    </dgm:pt>
    <dgm:pt modelId="{44D0B37B-6A70-4DFA-A98D-651290407B3A}" type="pres">
      <dgm:prSet presAssocID="{BE40E365-A8E0-4066-95BA-0D1881C5DDC7}" presName="connector2" presStyleLbl="sibTrans2D1" presStyleIdx="1" presStyleCnt="3"/>
      <dgm:spPr/>
      <dgm:t>
        <a:bodyPr/>
        <a:lstStyle/>
        <a:p>
          <a:endParaRPr lang="en-US"/>
        </a:p>
      </dgm:t>
    </dgm:pt>
    <dgm:pt modelId="{BD4931DA-6333-462C-9DEC-757480D4DE59}" type="pres">
      <dgm:prSet presAssocID="{3F14F4E4-8651-425E-B220-B778EE59893D}" presName="connector3" presStyleLbl="sibTrans2D1" presStyleIdx="2" presStyleCnt="3"/>
      <dgm:spPr/>
      <dgm:t>
        <a:bodyPr/>
        <a:lstStyle/>
        <a:p>
          <a:endParaRPr lang="en-US"/>
        </a:p>
      </dgm:t>
    </dgm:pt>
  </dgm:ptLst>
  <dgm:cxnLst>
    <dgm:cxn modelId="{E124C040-895B-42B2-9DAE-0198030F7C8A}" type="presOf" srcId="{7E5B2486-365F-4902-9B4F-782CDB84C1B6}" destId="{BB8C5C0D-25FC-4441-AA1A-D0FB45BB7ECA}" srcOrd="2" destOrd="0" presId="urn:microsoft.com/office/officeart/2005/8/layout/gear1"/>
    <dgm:cxn modelId="{0E53B337-3709-45CF-85C6-FFBF2133CBF9}" type="presOf" srcId="{C28CBA46-91FB-40F3-A628-651FEF6505A4}" destId="{85BE17F5-B104-42DE-BA3E-6063A1EC77A7}" srcOrd="1" destOrd="0" presId="urn:microsoft.com/office/officeart/2005/8/layout/gear1"/>
    <dgm:cxn modelId="{CA7EA6C9-F626-420B-A406-77B37B605233}" type="presOf" srcId="{64E7D985-19D3-4D12-8DD4-79A246852F7C}" destId="{C635D7FC-BB98-49DB-AD9E-646C885914FB}" srcOrd="0" destOrd="0" presId="urn:microsoft.com/office/officeart/2005/8/layout/gear1"/>
    <dgm:cxn modelId="{82E9B860-E88E-420C-AD5E-42B3B36D5731}" srcId="{3AF9E325-90FF-42AA-B519-43744C7F5FEC}" destId="{C28CBA46-91FB-40F3-A628-651FEF6505A4}" srcOrd="0" destOrd="0" parTransId="{2327570F-ABC1-4DC5-862B-A8CAD462D337}" sibTransId="{5DE8E24B-17AF-40BA-8C0D-6EA0DB53EF33}"/>
    <dgm:cxn modelId="{CCE8C855-09BA-4E17-91EB-A350760BF049}" type="presOf" srcId="{5DE8E24B-17AF-40BA-8C0D-6EA0DB53EF33}" destId="{8F010314-54F9-414B-A14F-2DA6461EB11E}" srcOrd="0" destOrd="0" presId="urn:microsoft.com/office/officeart/2005/8/layout/gear1"/>
    <dgm:cxn modelId="{70A847A5-84B7-4F43-925E-D5A938AEFD4C}" type="presOf" srcId="{3AF9E325-90FF-42AA-B519-43744C7F5FEC}" destId="{59924272-8EE5-4E54-86F9-3E6D04025004}" srcOrd="0" destOrd="0" presId="urn:microsoft.com/office/officeart/2005/8/layout/gear1"/>
    <dgm:cxn modelId="{BB932894-1E95-4F80-BBB3-AFEE661E5888}" type="presOf" srcId="{7E5B2486-365F-4902-9B4F-782CDB84C1B6}" destId="{5140F291-ED28-498B-BAE6-9F621477E60F}" srcOrd="0" destOrd="0" presId="urn:microsoft.com/office/officeart/2005/8/layout/gear1"/>
    <dgm:cxn modelId="{8F97C561-24C4-4D40-BCA0-956F8E7F44FE}" type="presOf" srcId="{BE40E365-A8E0-4066-95BA-0D1881C5DDC7}" destId="{44D0B37B-6A70-4DFA-A98D-651290407B3A}" srcOrd="0" destOrd="0" presId="urn:microsoft.com/office/officeart/2005/8/layout/gear1"/>
    <dgm:cxn modelId="{903A4868-D0DF-4E99-910C-4BEA24718CE3}" type="presOf" srcId="{C28CBA46-91FB-40F3-A628-651FEF6505A4}" destId="{B61E837A-BA49-4017-BA60-FA2CD74AD679}" srcOrd="2" destOrd="0" presId="urn:microsoft.com/office/officeart/2005/8/layout/gear1"/>
    <dgm:cxn modelId="{EC4A34DE-F26A-40F6-B11B-BC877DF1E5CA}" type="presOf" srcId="{64E7D985-19D3-4D12-8DD4-79A246852F7C}" destId="{CF8D61D2-9347-4194-BA15-27B0AC4D50D6}" srcOrd="1" destOrd="0" presId="urn:microsoft.com/office/officeart/2005/8/layout/gear1"/>
    <dgm:cxn modelId="{611EC735-625F-4BFE-84AF-CB4EA74AF063}" type="presOf" srcId="{7E5B2486-365F-4902-9B4F-782CDB84C1B6}" destId="{F262F588-F893-422E-9A54-DC44037042AC}" srcOrd="1" destOrd="0" presId="urn:microsoft.com/office/officeart/2005/8/layout/gear1"/>
    <dgm:cxn modelId="{DF940779-B1DD-4CA0-B543-A8EADD40701D}" type="presOf" srcId="{7E5B2486-365F-4902-9B4F-782CDB84C1B6}" destId="{2CB5F1AB-6C9D-428B-BF86-D612FBCC8ADF}" srcOrd="3" destOrd="0" presId="urn:microsoft.com/office/officeart/2005/8/layout/gear1"/>
    <dgm:cxn modelId="{B1340860-60AE-4A09-9A96-BA790E7A45C9}" srcId="{3AF9E325-90FF-42AA-B519-43744C7F5FEC}" destId="{7E5B2486-365F-4902-9B4F-782CDB84C1B6}" srcOrd="2" destOrd="0" parTransId="{303ECBFD-51AE-472B-B927-10CA82EC8B75}" sibTransId="{3F14F4E4-8651-425E-B220-B778EE59893D}"/>
    <dgm:cxn modelId="{2E6CEC90-9E08-4F63-82CA-2299F7AB60A7}" type="presOf" srcId="{3F14F4E4-8651-425E-B220-B778EE59893D}" destId="{BD4931DA-6333-462C-9DEC-757480D4DE59}" srcOrd="0" destOrd="0" presId="urn:microsoft.com/office/officeart/2005/8/layout/gear1"/>
    <dgm:cxn modelId="{3608F8F6-6384-4618-BF52-EB36622889CC}" srcId="{3AF9E325-90FF-42AA-B519-43744C7F5FEC}" destId="{64E7D985-19D3-4D12-8DD4-79A246852F7C}" srcOrd="1" destOrd="0" parTransId="{DB8444AA-0704-4EB4-B8BB-FF28679CC8A4}" sibTransId="{BE40E365-A8E0-4066-95BA-0D1881C5DDC7}"/>
    <dgm:cxn modelId="{55F8F52E-C27A-446B-BFD1-C220D6602C70}" type="presOf" srcId="{64E7D985-19D3-4D12-8DD4-79A246852F7C}" destId="{BB524EDC-ECC9-4FCE-99D8-48C2D3B7BE14}" srcOrd="2" destOrd="0" presId="urn:microsoft.com/office/officeart/2005/8/layout/gear1"/>
    <dgm:cxn modelId="{03E235AA-3B09-4135-95DC-B58EC1BD9873}" type="presOf" srcId="{C28CBA46-91FB-40F3-A628-651FEF6505A4}" destId="{1272E820-6FA3-47C2-9D51-81D45D983788}" srcOrd="0" destOrd="0" presId="urn:microsoft.com/office/officeart/2005/8/layout/gear1"/>
    <dgm:cxn modelId="{3A1F78F4-BC98-4F73-BBD0-337267845E26}" type="presParOf" srcId="{59924272-8EE5-4E54-86F9-3E6D04025004}" destId="{1272E820-6FA3-47C2-9D51-81D45D983788}" srcOrd="0" destOrd="0" presId="urn:microsoft.com/office/officeart/2005/8/layout/gear1"/>
    <dgm:cxn modelId="{AB96E716-BC24-4641-AB2A-72C5B18B3DD3}" type="presParOf" srcId="{59924272-8EE5-4E54-86F9-3E6D04025004}" destId="{85BE17F5-B104-42DE-BA3E-6063A1EC77A7}" srcOrd="1" destOrd="0" presId="urn:microsoft.com/office/officeart/2005/8/layout/gear1"/>
    <dgm:cxn modelId="{63B76987-10A9-407E-8C5F-2749A3F9ED1E}" type="presParOf" srcId="{59924272-8EE5-4E54-86F9-3E6D04025004}" destId="{B61E837A-BA49-4017-BA60-FA2CD74AD679}" srcOrd="2" destOrd="0" presId="urn:microsoft.com/office/officeart/2005/8/layout/gear1"/>
    <dgm:cxn modelId="{5DC19B85-16DC-44CB-8899-97E342AE1A5F}" type="presParOf" srcId="{59924272-8EE5-4E54-86F9-3E6D04025004}" destId="{C635D7FC-BB98-49DB-AD9E-646C885914FB}" srcOrd="3" destOrd="0" presId="urn:microsoft.com/office/officeart/2005/8/layout/gear1"/>
    <dgm:cxn modelId="{48140ACF-F07F-482B-8B4A-477E3242BB43}" type="presParOf" srcId="{59924272-8EE5-4E54-86F9-3E6D04025004}" destId="{CF8D61D2-9347-4194-BA15-27B0AC4D50D6}" srcOrd="4" destOrd="0" presId="urn:microsoft.com/office/officeart/2005/8/layout/gear1"/>
    <dgm:cxn modelId="{F17173F4-584B-45BE-A59E-7B19F7555BFC}" type="presParOf" srcId="{59924272-8EE5-4E54-86F9-3E6D04025004}" destId="{BB524EDC-ECC9-4FCE-99D8-48C2D3B7BE14}" srcOrd="5" destOrd="0" presId="urn:microsoft.com/office/officeart/2005/8/layout/gear1"/>
    <dgm:cxn modelId="{59072977-DFDD-4D9F-B640-F875FCC3B7E3}" type="presParOf" srcId="{59924272-8EE5-4E54-86F9-3E6D04025004}" destId="{5140F291-ED28-498B-BAE6-9F621477E60F}" srcOrd="6" destOrd="0" presId="urn:microsoft.com/office/officeart/2005/8/layout/gear1"/>
    <dgm:cxn modelId="{332AC9A9-6043-4B95-812D-EB955F33B8B1}" type="presParOf" srcId="{59924272-8EE5-4E54-86F9-3E6D04025004}" destId="{F262F588-F893-422E-9A54-DC44037042AC}" srcOrd="7" destOrd="0" presId="urn:microsoft.com/office/officeart/2005/8/layout/gear1"/>
    <dgm:cxn modelId="{6E8D9EA0-B460-49EB-86C6-C6691B05EDE7}" type="presParOf" srcId="{59924272-8EE5-4E54-86F9-3E6D04025004}" destId="{BB8C5C0D-25FC-4441-AA1A-D0FB45BB7ECA}" srcOrd="8" destOrd="0" presId="urn:microsoft.com/office/officeart/2005/8/layout/gear1"/>
    <dgm:cxn modelId="{A49EA724-6C03-4286-9C89-D50270B4468D}" type="presParOf" srcId="{59924272-8EE5-4E54-86F9-3E6D04025004}" destId="{2CB5F1AB-6C9D-428B-BF86-D612FBCC8ADF}" srcOrd="9" destOrd="0" presId="urn:microsoft.com/office/officeart/2005/8/layout/gear1"/>
    <dgm:cxn modelId="{40CE19E8-06C6-4D80-8E99-6F5C64661FDF}" type="presParOf" srcId="{59924272-8EE5-4E54-86F9-3E6D04025004}" destId="{8F010314-54F9-414B-A14F-2DA6461EB11E}" srcOrd="10" destOrd="0" presId="urn:microsoft.com/office/officeart/2005/8/layout/gear1"/>
    <dgm:cxn modelId="{1E6C87E2-4A5B-4A66-AFC9-301A8883964F}" type="presParOf" srcId="{59924272-8EE5-4E54-86F9-3E6D04025004}" destId="{44D0B37B-6A70-4DFA-A98D-651290407B3A}" srcOrd="11" destOrd="0" presId="urn:microsoft.com/office/officeart/2005/8/layout/gear1"/>
    <dgm:cxn modelId="{9B797022-CC0C-4AB2-97E9-6B3D161D1239}" type="presParOf" srcId="{59924272-8EE5-4E54-86F9-3E6D04025004}" destId="{BD4931DA-6333-462C-9DEC-757480D4DE59}" srcOrd="12" destOrd="0" presId="urn:microsoft.com/office/officeart/2005/8/layout/gear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F9E325-90FF-42AA-B519-43744C7F5FEC}" type="doc">
      <dgm:prSet loTypeId="urn:microsoft.com/office/officeart/2005/8/layout/gear1" loCatId="cycle" qsTypeId="urn:microsoft.com/office/officeart/2005/8/quickstyle/simple4" qsCatId="simple" csTypeId="urn:microsoft.com/office/officeart/2005/8/colors/colorful2" csCatId="colorful" phldr="1"/>
      <dgm:spPr/>
    </dgm:pt>
    <dgm:pt modelId="{C28CBA46-91FB-40F3-A628-651FEF6505A4}">
      <dgm:prSet phldrT="[Text]"/>
      <dgm:spPr/>
      <dgm:t>
        <a:bodyPr/>
        <a:lstStyle/>
        <a:p>
          <a:r>
            <a:rPr lang="en-US" smtClean="0"/>
            <a:t> </a:t>
          </a:r>
          <a:endParaRPr lang="en-US" dirty="0"/>
        </a:p>
      </dgm:t>
    </dgm:pt>
    <dgm:pt modelId="{2327570F-ABC1-4DC5-862B-A8CAD462D337}" type="parTrans" cxnId="{82E9B860-E88E-420C-AD5E-42B3B36D5731}">
      <dgm:prSet/>
      <dgm:spPr/>
      <dgm:t>
        <a:bodyPr/>
        <a:lstStyle/>
        <a:p>
          <a:endParaRPr lang="en-US"/>
        </a:p>
      </dgm:t>
    </dgm:pt>
    <dgm:pt modelId="{5DE8E24B-17AF-40BA-8C0D-6EA0DB53EF33}" type="sibTrans" cxnId="{82E9B860-E88E-420C-AD5E-42B3B36D5731}">
      <dgm:prSet/>
      <dgm:spPr/>
      <dgm:t>
        <a:bodyPr/>
        <a:lstStyle/>
        <a:p>
          <a:endParaRPr lang="en-US"/>
        </a:p>
      </dgm:t>
    </dgm:pt>
    <dgm:pt modelId="{64E7D985-19D3-4D12-8DD4-79A246852F7C}">
      <dgm:prSet phldrT="[Text]"/>
      <dgm:spPr/>
      <dgm:t>
        <a:bodyPr/>
        <a:lstStyle/>
        <a:p>
          <a:r>
            <a:rPr lang="en-US" dirty="0" smtClean="0"/>
            <a:t> </a:t>
          </a:r>
          <a:endParaRPr lang="en-US" dirty="0"/>
        </a:p>
      </dgm:t>
    </dgm:pt>
    <dgm:pt modelId="{BE40E365-A8E0-4066-95BA-0D1881C5DDC7}" type="sibTrans" cxnId="{3608F8F6-6384-4618-BF52-EB36622889CC}">
      <dgm:prSet/>
      <dgm:spPr/>
      <dgm:t>
        <a:bodyPr/>
        <a:lstStyle/>
        <a:p>
          <a:endParaRPr lang="en-US"/>
        </a:p>
      </dgm:t>
    </dgm:pt>
    <dgm:pt modelId="{DB8444AA-0704-4EB4-B8BB-FF28679CC8A4}" type="parTrans" cxnId="{3608F8F6-6384-4618-BF52-EB36622889CC}">
      <dgm:prSet/>
      <dgm:spPr/>
      <dgm:t>
        <a:bodyPr/>
        <a:lstStyle/>
        <a:p>
          <a:endParaRPr lang="en-US"/>
        </a:p>
      </dgm:t>
    </dgm:pt>
    <dgm:pt modelId="{7E5B2486-365F-4902-9B4F-782CDB84C1B6}">
      <dgm:prSet phldrT="[Text]"/>
      <dgm:spPr/>
      <dgm:t>
        <a:bodyPr/>
        <a:lstStyle/>
        <a:p>
          <a:r>
            <a:rPr lang="en-US" dirty="0" smtClean="0"/>
            <a:t> </a:t>
          </a:r>
          <a:endParaRPr lang="en-US" dirty="0"/>
        </a:p>
      </dgm:t>
    </dgm:pt>
    <dgm:pt modelId="{3F14F4E4-8651-425E-B220-B778EE59893D}" type="sibTrans" cxnId="{B1340860-60AE-4A09-9A96-BA790E7A45C9}">
      <dgm:prSet/>
      <dgm:spPr/>
      <dgm:t>
        <a:bodyPr/>
        <a:lstStyle/>
        <a:p>
          <a:endParaRPr lang="en-US"/>
        </a:p>
      </dgm:t>
    </dgm:pt>
    <dgm:pt modelId="{303ECBFD-51AE-472B-B927-10CA82EC8B75}" type="parTrans" cxnId="{B1340860-60AE-4A09-9A96-BA790E7A45C9}">
      <dgm:prSet/>
      <dgm:spPr/>
      <dgm:t>
        <a:bodyPr/>
        <a:lstStyle/>
        <a:p>
          <a:endParaRPr lang="en-US"/>
        </a:p>
      </dgm:t>
    </dgm:pt>
    <dgm:pt modelId="{59924272-8EE5-4E54-86F9-3E6D04025004}" type="pres">
      <dgm:prSet presAssocID="{3AF9E325-90FF-42AA-B519-43744C7F5FEC}" presName="composite" presStyleCnt="0">
        <dgm:presLayoutVars>
          <dgm:chMax val="3"/>
          <dgm:animLvl val="lvl"/>
          <dgm:resizeHandles val="exact"/>
        </dgm:presLayoutVars>
      </dgm:prSet>
      <dgm:spPr/>
    </dgm:pt>
    <dgm:pt modelId="{1272E820-6FA3-47C2-9D51-81D45D983788}" type="pres">
      <dgm:prSet presAssocID="{C28CBA46-91FB-40F3-A628-651FEF6505A4}" presName="gear1" presStyleLbl="node1" presStyleIdx="0" presStyleCnt="3">
        <dgm:presLayoutVars>
          <dgm:chMax val="1"/>
          <dgm:bulletEnabled val="1"/>
        </dgm:presLayoutVars>
      </dgm:prSet>
      <dgm:spPr/>
      <dgm:t>
        <a:bodyPr/>
        <a:lstStyle/>
        <a:p>
          <a:endParaRPr lang="en-US"/>
        </a:p>
      </dgm:t>
    </dgm:pt>
    <dgm:pt modelId="{85BE17F5-B104-42DE-BA3E-6063A1EC77A7}" type="pres">
      <dgm:prSet presAssocID="{C28CBA46-91FB-40F3-A628-651FEF6505A4}" presName="gear1srcNode" presStyleLbl="node1" presStyleIdx="0" presStyleCnt="3"/>
      <dgm:spPr/>
      <dgm:t>
        <a:bodyPr/>
        <a:lstStyle/>
        <a:p>
          <a:endParaRPr lang="en-US"/>
        </a:p>
      </dgm:t>
    </dgm:pt>
    <dgm:pt modelId="{B61E837A-BA49-4017-BA60-FA2CD74AD679}" type="pres">
      <dgm:prSet presAssocID="{C28CBA46-91FB-40F3-A628-651FEF6505A4}" presName="gear1dstNode" presStyleLbl="node1" presStyleIdx="0" presStyleCnt="3"/>
      <dgm:spPr/>
      <dgm:t>
        <a:bodyPr/>
        <a:lstStyle/>
        <a:p>
          <a:endParaRPr lang="en-US"/>
        </a:p>
      </dgm:t>
    </dgm:pt>
    <dgm:pt modelId="{C635D7FC-BB98-49DB-AD9E-646C885914FB}" type="pres">
      <dgm:prSet presAssocID="{64E7D985-19D3-4D12-8DD4-79A246852F7C}" presName="gear2" presStyleLbl="node1" presStyleIdx="1" presStyleCnt="3">
        <dgm:presLayoutVars>
          <dgm:chMax val="1"/>
          <dgm:bulletEnabled val="1"/>
        </dgm:presLayoutVars>
      </dgm:prSet>
      <dgm:spPr/>
      <dgm:t>
        <a:bodyPr/>
        <a:lstStyle/>
        <a:p>
          <a:endParaRPr lang="en-US"/>
        </a:p>
      </dgm:t>
    </dgm:pt>
    <dgm:pt modelId="{CF8D61D2-9347-4194-BA15-27B0AC4D50D6}" type="pres">
      <dgm:prSet presAssocID="{64E7D985-19D3-4D12-8DD4-79A246852F7C}" presName="gear2srcNode" presStyleLbl="node1" presStyleIdx="1" presStyleCnt="3"/>
      <dgm:spPr/>
      <dgm:t>
        <a:bodyPr/>
        <a:lstStyle/>
        <a:p>
          <a:endParaRPr lang="en-US"/>
        </a:p>
      </dgm:t>
    </dgm:pt>
    <dgm:pt modelId="{BB524EDC-ECC9-4FCE-99D8-48C2D3B7BE14}" type="pres">
      <dgm:prSet presAssocID="{64E7D985-19D3-4D12-8DD4-79A246852F7C}" presName="gear2dstNode" presStyleLbl="node1" presStyleIdx="1" presStyleCnt="3"/>
      <dgm:spPr/>
      <dgm:t>
        <a:bodyPr/>
        <a:lstStyle/>
        <a:p>
          <a:endParaRPr lang="en-US"/>
        </a:p>
      </dgm:t>
    </dgm:pt>
    <dgm:pt modelId="{5140F291-ED28-498B-BAE6-9F621477E60F}" type="pres">
      <dgm:prSet presAssocID="{7E5B2486-365F-4902-9B4F-782CDB84C1B6}" presName="gear3" presStyleLbl="node1" presStyleIdx="2" presStyleCnt="3"/>
      <dgm:spPr/>
      <dgm:t>
        <a:bodyPr/>
        <a:lstStyle/>
        <a:p>
          <a:endParaRPr lang="en-US"/>
        </a:p>
      </dgm:t>
    </dgm:pt>
    <dgm:pt modelId="{F262F588-F893-422E-9A54-DC44037042AC}" type="pres">
      <dgm:prSet presAssocID="{7E5B2486-365F-4902-9B4F-782CDB84C1B6}" presName="gear3tx" presStyleLbl="node1" presStyleIdx="2" presStyleCnt="3">
        <dgm:presLayoutVars>
          <dgm:chMax val="1"/>
          <dgm:bulletEnabled val="1"/>
        </dgm:presLayoutVars>
      </dgm:prSet>
      <dgm:spPr/>
      <dgm:t>
        <a:bodyPr/>
        <a:lstStyle/>
        <a:p>
          <a:endParaRPr lang="en-US"/>
        </a:p>
      </dgm:t>
    </dgm:pt>
    <dgm:pt modelId="{BB8C5C0D-25FC-4441-AA1A-D0FB45BB7ECA}" type="pres">
      <dgm:prSet presAssocID="{7E5B2486-365F-4902-9B4F-782CDB84C1B6}" presName="gear3srcNode" presStyleLbl="node1" presStyleIdx="2" presStyleCnt="3"/>
      <dgm:spPr/>
      <dgm:t>
        <a:bodyPr/>
        <a:lstStyle/>
        <a:p>
          <a:endParaRPr lang="en-US"/>
        </a:p>
      </dgm:t>
    </dgm:pt>
    <dgm:pt modelId="{2CB5F1AB-6C9D-428B-BF86-D612FBCC8ADF}" type="pres">
      <dgm:prSet presAssocID="{7E5B2486-365F-4902-9B4F-782CDB84C1B6}" presName="gear3dstNode" presStyleLbl="node1" presStyleIdx="2" presStyleCnt="3"/>
      <dgm:spPr/>
      <dgm:t>
        <a:bodyPr/>
        <a:lstStyle/>
        <a:p>
          <a:endParaRPr lang="en-US"/>
        </a:p>
      </dgm:t>
    </dgm:pt>
    <dgm:pt modelId="{8F010314-54F9-414B-A14F-2DA6461EB11E}" type="pres">
      <dgm:prSet presAssocID="{5DE8E24B-17AF-40BA-8C0D-6EA0DB53EF33}" presName="connector1" presStyleLbl="sibTrans2D1" presStyleIdx="0" presStyleCnt="3"/>
      <dgm:spPr/>
      <dgm:t>
        <a:bodyPr/>
        <a:lstStyle/>
        <a:p>
          <a:endParaRPr lang="en-US"/>
        </a:p>
      </dgm:t>
    </dgm:pt>
    <dgm:pt modelId="{44D0B37B-6A70-4DFA-A98D-651290407B3A}" type="pres">
      <dgm:prSet presAssocID="{BE40E365-A8E0-4066-95BA-0D1881C5DDC7}" presName="connector2" presStyleLbl="sibTrans2D1" presStyleIdx="1" presStyleCnt="3"/>
      <dgm:spPr/>
      <dgm:t>
        <a:bodyPr/>
        <a:lstStyle/>
        <a:p>
          <a:endParaRPr lang="en-US"/>
        </a:p>
      </dgm:t>
    </dgm:pt>
    <dgm:pt modelId="{BD4931DA-6333-462C-9DEC-757480D4DE59}" type="pres">
      <dgm:prSet presAssocID="{3F14F4E4-8651-425E-B220-B778EE59893D}" presName="connector3" presStyleLbl="sibTrans2D1" presStyleIdx="2" presStyleCnt="3"/>
      <dgm:spPr/>
      <dgm:t>
        <a:bodyPr/>
        <a:lstStyle/>
        <a:p>
          <a:endParaRPr lang="en-US"/>
        </a:p>
      </dgm:t>
    </dgm:pt>
  </dgm:ptLst>
  <dgm:cxnLst>
    <dgm:cxn modelId="{82E9B860-E88E-420C-AD5E-42B3B36D5731}" srcId="{3AF9E325-90FF-42AA-B519-43744C7F5FEC}" destId="{C28CBA46-91FB-40F3-A628-651FEF6505A4}" srcOrd="0" destOrd="0" parTransId="{2327570F-ABC1-4DC5-862B-A8CAD462D337}" sibTransId="{5DE8E24B-17AF-40BA-8C0D-6EA0DB53EF33}"/>
    <dgm:cxn modelId="{337CEF37-95DA-4F53-9A56-B310B77B6BA8}" type="presOf" srcId="{C28CBA46-91FB-40F3-A628-651FEF6505A4}" destId="{85BE17F5-B104-42DE-BA3E-6063A1EC77A7}" srcOrd="1" destOrd="0" presId="urn:microsoft.com/office/officeart/2005/8/layout/gear1"/>
    <dgm:cxn modelId="{FA1F4E43-991A-486F-81B2-DB123C0DD904}" type="presOf" srcId="{64E7D985-19D3-4D12-8DD4-79A246852F7C}" destId="{C635D7FC-BB98-49DB-AD9E-646C885914FB}" srcOrd="0" destOrd="0" presId="urn:microsoft.com/office/officeart/2005/8/layout/gear1"/>
    <dgm:cxn modelId="{CC258C9E-8BC8-479B-A4A1-BF8913B3979F}" type="presOf" srcId="{5DE8E24B-17AF-40BA-8C0D-6EA0DB53EF33}" destId="{8F010314-54F9-414B-A14F-2DA6461EB11E}" srcOrd="0" destOrd="0" presId="urn:microsoft.com/office/officeart/2005/8/layout/gear1"/>
    <dgm:cxn modelId="{B7591310-CB05-4200-9989-E0E7AD35075D}" type="presOf" srcId="{7E5B2486-365F-4902-9B4F-782CDB84C1B6}" destId="{BB8C5C0D-25FC-4441-AA1A-D0FB45BB7ECA}" srcOrd="2" destOrd="0" presId="urn:microsoft.com/office/officeart/2005/8/layout/gear1"/>
    <dgm:cxn modelId="{BEA848FA-A385-44F1-BEA6-AF3EE3294C1B}" type="presOf" srcId="{BE40E365-A8E0-4066-95BA-0D1881C5DDC7}" destId="{44D0B37B-6A70-4DFA-A98D-651290407B3A}" srcOrd="0" destOrd="0" presId="urn:microsoft.com/office/officeart/2005/8/layout/gear1"/>
    <dgm:cxn modelId="{E992693C-E37D-4C75-BFCC-48B6CBEAEFE1}" type="presOf" srcId="{64E7D985-19D3-4D12-8DD4-79A246852F7C}" destId="{BB524EDC-ECC9-4FCE-99D8-48C2D3B7BE14}" srcOrd="2" destOrd="0" presId="urn:microsoft.com/office/officeart/2005/8/layout/gear1"/>
    <dgm:cxn modelId="{B1340860-60AE-4A09-9A96-BA790E7A45C9}" srcId="{3AF9E325-90FF-42AA-B519-43744C7F5FEC}" destId="{7E5B2486-365F-4902-9B4F-782CDB84C1B6}" srcOrd="2" destOrd="0" parTransId="{303ECBFD-51AE-472B-B927-10CA82EC8B75}" sibTransId="{3F14F4E4-8651-425E-B220-B778EE59893D}"/>
    <dgm:cxn modelId="{1214443E-4B35-4D69-92C9-0771E1F479C1}" type="presOf" srcId="{7E5B2486-365F-4902-9B4F-782CDB84C1B6}" destId="{2CB5F1AB-6C9D-428B-BF86-D612FBCC8ADF}" srcOrd="3" destOrd="0" presId="urn:microsoft.com/office/officeart/2005/8/layout/gear1"/>
    <dgm:cxn modelId="{2DEC968B-C5BF-480E-AF33-B19C1CAC5CF5}" type="presOf" srcId="{C28CBA46-91FB-40F3-A628-651FEF6505A4}" destId="{B61E837A-BA49-4017-BA60-FA2CD74AD679}" srcOrd="2" destOrd="0" presId="urn:microsoft.com/office/officeart/2005/8/layout/gear1"/>
    <dgm:cxn modelId="{4B37790D-52F2-4D16-9267-16F2D42DEA34}" type="presOf" srcId="{7E5B2486-365F-4902-9B4F-782CDB84C1B6}" destId="{5140F291-ED28-498B-BAE6-9F621477E60F}" srcOrd="0" destOrd="0" presId="urn:microsoft.com/office/officeart/2005/8/layout/gear1"/>
    <dgm:cxn modelId="{7F8524A2-E332-442F-AF56-18D084A24F23}" type="presOf" srcId="{C28CBA46-91FB-40F3-A628-651FEF6505A4}" destId="{1272E820-6FA3-47C2-9D51-81D45D983788}" srcOrd="0" destOrd="0" presId="urn:microsoft.com/office/officeart/2005/8/layout/gear1"/>
    <dgm:cxn modelId="{62EBBB29-A445-4466-9086-59945FD97F66}" type="presOf" srcId="{7E5B2486-365F-4902-9B4F-782CDB84C1B6}" destId="{F262F588-F893-422E-9A54-DC44037042AC}" srcOrd="1" destOrd="0" presId="urn:microsoft.com/office/officeart/2005/8/layout/gear1"/>
    <dgm:cxn modelId="{3608F8F6-6384-4618-BF52-EB36622889CC}" srcId="{3AF9E325-90FF-42AA-B519-43744C7F5FEC}" destId="{64E7D985-19D3-4D12-8DD4-79A246852F7C}" srcOrd="1" destOrd="0" parTransId="{DB8444AA-0704-4EB4-B8BB-FF28679CC8A4}" sibTransId="{BE40E365-A8E0-4066-95BA-0D1881C5DDC7}"/>
    <dgm:cxn modelId="{D839A99D-7176-43B3-A0A2-5E29D447172E}" type="presOf" srcId="{64E7D985-19D3-4D12-8DD4-79A246852F7C}" destId="{CF8D61D2-9347-4194-BA15-27B0AC4D50D6}" srcOrd="1" destOrd="0" presId="urn:microsoft.com/office/officeart/2005/8/layout/gear1"/>
    <dgm:cxn modelId="{024A5BC9-09DE-4F31-818E-0321F8C13610}" type="presOf" srcId="{3AF9E325-90FF-42AA-B519-43744C7F5FEC}" destId="{59924272-8EE5-4E54-86F9-3E6D04025004}" srcOrd="0" destOrd="0" presId="urn:microsoft.com/office/officeart/2005/8/layout/gear1"/>
    <dgm:cxn modelId="{3D44CE44-76CA-40E1-A4F9-DD289486A922}" type="presOf" srcId="{3F14F4E4-8651-425E-B220-B778EE59893D}" destId="{BD4931DA-6333-462C-9DEC-757480D4DE59}" srcOrd="0" destOrd="0" presId="urn:microsoft.com/office/officeart/2005/8/layout/gear1"/>
    <dgm:cxn modelId="{A0C60841-91BF-4DD5-86DA-0185DFD90698}" type="presParOf" srcId="{59924272-8EE5-4E54-86F9-3E6D04025004}" destId="{1272E820-6FA3-47C2-9D51-81D45D983788}" srcOrd="0" destOrd="0" presId="urn:microsoft.com/office/officeart/2005/8/layout/gear1"/>
    <dgm:cxn modelId="{E794E05F-7BFD-4C0D-A1EB-F61E0FF106C3}" type="presParOf" srcId="{59924272-8EE5-4E54-86F9-3E6D04025004}" destId="{85BE17F5-B104-42DE-BA3E-6063A1EC77A7}" srcOrd="1" destOrd="0" presId="urn:microsoft.com/office/officeart/2005/8/layout/gear1"/>
    <dgm:cxn modelId="{5F44A93C-8950-4D9D-9C11-AABD2C09603B}" type="presParOf" srcId="{59924272-8EE5-4E54-86F9-3E6D04025004}" destId="{B61E837A-BA49-4017-BA60-FA2CD74AD679}" srcOrd="2" destOrd="0" presId="urn:microsoft.com/office/officeart/2005/8/layout/gear1"/>
    <dgm:cxn modelId="{069586CB-340A-4EF7-B013-5CC4891D2D81}" type="presParOf" srcId="{59924272-8EE5-4E54-86F9-3E6D04025004}" destId="{C635D7FC-BB98-49DB-AD9E-646C885914FB}" srcOrd="3" destOrd="0" presId="urn:microsoft.com/office/officeart/2005/8/layout/gear1"/>
    <dgm:cxn modelId="{1E3449CD-5A5F-4441-949E-BC2DE5483D29}" type="presParOf" srcId="{59924272-8EE5-4E54-86F9-3E6D04025004}" destId="{CF8D61D2-9347-4194-BA15-27B0AC4D50D6}" srcOrd="4" destOrd="0" presId="urn:microsoft.com/office/officeart/2005/8/layout/gear1"/>
    <dgm:cxn modelId="{AB8E4CF5-DFE0-46D7-9460-B730B511C45D}" type="presParOf" srcId="{59924272-8EE5-4E54-86F9-3E6D04025004}" destId="{BB524EDC-ECC9-4FCE-99D8-48C2D3B7BE14}" srcOrd="5" destOrd="0" presId="urn:microsoft.com/office/officeart/2005/8/layout/gear1"/>
    <dgm:cxn modelId="{62171DCB-8321-4CC7-8A25-31EC12FEA9BD}" type="presParOf" srcId="{59924272-8EE5-4E54-86F9-3E6D04025004}" destId="{5140F291-ED28-498B-BAE6-9F621477E60F}" srcOrd="6" destOrd="0" presId="urn:microsoft.com/office/officeart/2005/8/layout/gear1"/>
    <dgm:cxn modelId="{9561859D-8726-4B1D-BD5E-387319193446}" type="presParOf" srcId="{59924272-8EE5-4E54-86F9-3E6D04025004}" destId="{F262F588-F893-422E-9A54-DC44037042AC}" srcOrd="7" destOrd="0" presId="urn:microsoft.com/office/officeart/2005/8/layout/gear1"/>
    <dgm:cxn modelId="{83975288-FAE3-4D77-A8D0-9C51F344D769}" type="presParOf" srcId="{59924272-8EE5-4E54-86F9-3E6D04025004}" destId="{BB8C5C0D-25FC-4441-AA1A-D0FB45BB7ECA}" srcOrd="8" destOrd="0" presId="urn:microsoft.com/office/officeart/2005/8/layout/gear1"/>
    <dgm:cxn modelId="{76D9D7AC-065E-41DB-9449-45676C5462B0}" type="presParOf" srcId="{59924272-8EE5-4E54-86F9-3E6D04025004}" destId="{2CB5F1AB-6C9D-428B-BF86-D612FBCC8ADF}" srcOrd="9" destOrd="0" presId="urn:microsoft.com/office/officeart/2005/8/layout/gear1"/>
    <dgm:cxn modelId="{AC232134-1FFA-4BDC-AAAC-A89AB50352F5}" type="presParOf" srcId="{59924272-8EE5-4E54-86F9-3E6D04025004}" destId="{8F010314-54F9-414B-A14F-2DA6461EB11E}" srcOrd="10" destOrd="0" presId="urn:microsoft.com/office/officeart/2005/8/layout/gear1"/>
    <dgm:cxn modelId="{8EB9382D-D5CB-410E-8C46-D9C7231F78A8}" type="presParOf" srcId="{59924272-8EE5-4E54-86F9-3E6D04025004}" destId="{44D0B37B-6A70-4DFA-A98D-651290407B3A}" srcOrd="11" destOrd="0" presId="urn:microsoft.com/office/officeart/2005/8/layout/gear1"/>
    <dgm:cxn modelId="{C9CD91FE-A961-441F-8717-E06E1FA8EB1C}" type="presParOf" srcId="{59924272-8EE5-4E54-86F9-3E6D04025004}" destId="{BD4931DA-6333-462C-9DEC-757480D4DE59}" srcOrd="12" destOrd="0" presId="urn:microsoft.com/office/officeart/2005/8/layout/gear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F9E325-90FF-42AA-B519-43744C7F5FEC}" type="doc">
      <dgm:prSet loTypeId="urn:microsoft.com/office/officeart/2005/8/layout/gear1" loCatId="cycle" qsTypeId="urn:microsoft.com/office/officeart/2005/8/quickstyle/simple4" qsCatId="simple" csTypeId="urn:microsoft.com/office/officeart/2005/8/colors/colorful2" csCatId="colorful" phldr="1"/>
      <dgm:spPr/>
    </dgm:pt>
    <dgm:pt modelId="{C28CBA46-91FB-40F3-A628-651FEF6505A4}">
      <dgm:prSet phldrT="[Text]"/>
      <dgm:spPr/>
      <dgm:t>
        <a:bodyPr/>
        <a:lstStyle/>
        <a:p>
          <a:r>
            <a:rPr lang="en-US" smtClean="0"/>
            <a:t> </a:t>
          </a:r>
          <a:endParaRPr lang="en-US" dirty="0"/>
        </a:p>
      </dgm:t>
    </dgm:pt>
    <dgm:pt modelId="{2327570F-ABC1-4DC5-862B-A8CAD462D337}" type="parTrans" cxnId="{82E9B860-E88E-420C-AD5E-42B3B36D5731}">
      <dgm:prSet/>
      <dgm:spPr/>
      <dgm:t>
        <a:bodyPr/>
        <a:lstStyle/>
        <a:p>
          <a:endParaRPr lang="en-US"/>
        </a:p>
      </dgm:t>
    </dgm:pt>
    <dgm:pt modelId="{5DE8E24B-17AF-40BA-8C0D-6EA0DB53EF33}" type="sibTrans" cxnId="{82E9B860-E88E-420C-AD5E-42B3B36D5731}">
      <dgm:prSet/>
      <dgm:spPr/>
      <dgm:t>
        <a:bodyPr/>
        <a:lstStyle/>
        <a:p>
          <a:endParaRPr lang="en-US"/>
        </a:p>
      </dgm:t>
    </dgm:pt>
    <dgm:pt modelId="{64E7D985-19D3-4D12-8DD4-79A246852F7C}">
      <dgm:prSet phldrT="[Text]"/>
      <dgm:spPr/>
      <dgm:t>
        <a:bodyPr/>
        <a:lstStyle/>
        <a:p>
          <a:r>
            <a:rPr lang="en-US" dirty="0" smtClean="0"/>
            <a:t> </a:t>
          </a:r>
          <a:endParaRPr lang="en-US" dirty="0"/>
        </a:p>
      </dgm:t>
    </dgm:pt>
    <dgm:pt modelId="{BE40E365-A8E0-4066-95BA-0D1881C5DDC7}" type="sibTrans" cxnId="{3608F8F6-6384-4618-BF52-EB36622889CC}">
      <dgm:prSet/>
      <dgm:spPr/>
      <dgm:t>
        <a:bodyPr/>
        <a:lstStyle/>
        <a:p>
          <a:endParaRPr lang="en-US"/>
        </a:p>
      </dgm:t>
    </dgm:pt>
    <dgm:pt modelId="{DB8444AA-0704-4EB4-B8BB-FF28679CC8A4}" type="parTrans" cxnId="{3608F8F6-6384-4618-BF52-EB36622889CC}">
      <dgm:prSet/>
      <dgm:spPr/>
      <dgm:t>
        <a:bodyPr/>
        <a:lstStyle/>
        <a:p>
          <a:endParaRPr lang="en-US"/>
        </a:p>
      </dgm:t>
    </dgm:pt>
    <dgm:pt modelId="{7E5B2486-365F-4902-9B4F-782CDB84C1B6}">
      <dgm:prSet phldrT="[Text]"/>
      <dgm:spPr/>
      <dgm:t>
        <a:bodyPr/>
        <a:lstStyle/>
        <a:p>
          <a:r>
            <a:rPr lang="en-US" dirty="0" smtClean="0"/>
            <a:t> </a:t>
          </a:r>
          <a:endParaRPr lang="en-US" dirty="0"/>
        </a:p>
      </dgm:t>
    </dgm:pt>
    <dgm:pt modelId="{3F14F4E4-8651-425E-B220-B778EE59893D}" type="sibTrans" cxnId="{B1340860-60AE-4A09-9A96-BA790E7A45C9}">
      <dgm:prSet/>
      <dgm:spPr/>
      <dgm:t>
        <a:bodyPr/>
        <a:lstStyle/>
        <a:p>
          <a:endParaRPr lang="en-US"/>
        </a:p>
      </dgm:t>
    </dgm:pt>
    <dgm:pt modelId="{303ECBFD-51AE-472B-B927-10CA82EC8B75}" type="parTrans" cxnId="{B1340860-60AE-4A09-9A96-BA790E7A45C9}">
      <dgm:prSet/>
      <dgm:spPr/>
      <dgm:t>
        <a:bodyPr/>
        <a:lstStyle/>
        <a:p>
          <a:endParaRPr lang="en-US"/>
        </a:p>
      </dgm:t>
    </dgm:pt>
    <dgm:pt modelId="{59924272-8EE5-4E54-86F9-3E6D04025004}" type="pres">
      <dgm:prSet presAssocID="{3AF9E325-90FF-42AA-B519-43744C7F5FEC}" presName="composite" presStyleCnt="0">
        <dgm:presLayoutVars>
          <dgm:chMax val="3"/>
          <dgm:animLvl val="lvl"/>
          <dgm:resizeHandles val="exact"/>
        </dgm:presLayoutVars>
      </dgm:prSet>
      <dgm:spPr/>
    </dgm:pt>
    <dgm:pt modelId="{1272E820-6FA3-47C2-9D51-81D45D983788}" type="pres">
      <dgm:prSet presAssocID="{C28CBA46-91FB-40F3-A628-651FEF6505A4}" presName="gear1" presStyleLbl="node1" presStyleIdx="0" presStyleCnt="3">
        <dgm:presLayoutVars>
          <dgm:chMax val="1"/>
          <dgm:bulletEnabled val="1"/>
        </dgm:presLayoutVars>
      </dgm:prSet>
      <dgm:spPr/>
      <dgm:t>
        <a:bodyPr/>
        <a:lstStyle/>
        <a:p>
          <a:endParaRPr lang="en-US"/>
        </a:p>
      </dgm:t>
    </dgm:pt>
    <dgm:pt modelId="{85BE17F5-B104-42DE-BA3E-6063A1EC77A7}" type="pres">
      <dgm:prSet presAssocID="{C28CBA46-91FB-40F3-A628-651FEF6505A4}" presName="gear1srcNode" presStyleLbl="node1" presStyleIdx="0" presStyleCnt="3"/>
      <dgm:spPr/>
      <dgm:t>
        <a:bodyPr/>
        <a:lstStyle/>
        <a:p>
          <a:endParaRPr lang="en-US"/>
        </a:p>
      </dgm:t>
    </dgm:pt>
    <dgm:pt modelId="{B61E837A-BA49-4017-BA60-FA2CD74AD679}" type="pres">
      <dgm:prSet presAssocID="{C28CBA46-91FB-40F3-A628-651FEF6505A4}" presName="gear1dstNode" presStyleLbl="node1" presStyleIdx="0" presStyleCnt="3"/>
      <dgm:spPr/>
      <dgm:t>
        <a:bodyPr/>
        <a:lstStyle/>
        <a:p>
          <a:endParaRPr lang="en-US"/>
        </a:p>
      </dgm:t>
    </dgm:pt>
    <dgm:pt modelId="{C635D7FC-BB98-49DB-AD9E-646C885914FB}" type="pres">
      <dgm:prSet presAssocID="{64E7D985-19D3-4D12-8DD4-79A246852F7C}" presName="gear2" presStyleLbl="node1" presStyleIdx="1" presStyleCnt="3">
        <dgm:presLayoutVars>
          <dgm:chMax val="1"/>
          <dgm:bulletEnabled val="1"/>
        </dgm:presLayoutVars>
      </dgm:prSet>
      <dgm:spPr/>
      <dgm:t>
        <a:bodyPr/>
        <a:lstStyle/>
        <a:p>
          <a:endParaRPr lang="en-US"/>
        </a:p>
      </dgm:t>
    </dgm:pt>
    <dgm:pt modelId="{CF8D61D2-9347-4194-BA15-27B0AC4D50D6}" type="pres">
      <dgm:prSet presAssocID="{64E7D985-19D3-4D12-8DD4-79A246852F7C}" presName="gear2srcNode" presStyleLbl="node1" presStyleIdx="1" presStyleCnt="3"/>
      <dgm:spPr/>
      <dgm:t>
        <a:bodyPr/>
        <a:lstStyle/>
        <a:p>
          <a:endParaRPr lang="en-US"/>
        </a:p>
      </dgm:t>
    </dgm:pt>
    <dgm:pt modelId="{BB524EDC-ECC9-4FCE-99D8-48C2D3B7BE14}" type="pres">
      <dgm:prSet presAssocID="{64E7D985-19D3-4D12-8DD4-79A246852F7C}" presName="gear2dstNode" presStyleLbl="node1" presStyleIdx="1" presStyleCnt="3"/>
      <dgm:spPr/>
      <dgm:t>
        <a:bodyPr/>
        <a:lstStyle/>
        <a:p>
          <a:endParaRPr lang="en-US"/>
        </a:p>
      </dgm:t>
    </dgm:pt>
    <dgm:pt modelId="{5140F291-ED28-498B-BAE6-9F621477E60F}" type="pres">
      <dgm:prSet presAssocID="{7E5B2486-365F-4902-9B4F-782CDB84C1B6}" presName="gear3" presStyleLbl="node1" presStyleIdx="2" presStyleCnt="3"/>
      <dgm:spPr/>
      <dgm:t>
        <a:bodyPr/>
        <a:lstStyle/>
        <a:p>
          <a:endParaRPr lang="en-US"/>
        </a:p>
      </dgm:t>
    </dgm:pt>
    <dgm:pt modelId="{F262F588-F893-422E-9A54-DC44037042AC}" type="pres">
      <dgm:prSet presAssocID="{7E5B2486-365F-4902-9B4F-782CDB84C1B6}" presName="gear3tx" presStyleLbl="node1" presStyleIdx="2" presStyleCnt="3">
        <dgm:presLayoutVars>
          <dgm:chMax val="1"/>
          <dgm:bulletEnabled val="1"/>
        </dgm:presLayoutVars>
      </dgm:prSet>
      <dgm:spPr/>
      <dgm:t>
        <a:bodyPr/>
        <a:lstStyle/>
        <a:p>
          <a:endParaRPr lang="en-US"/>
        </a:p>
      </dgm:t>
    </dgm:pt>
    <dgm:pt modelId="{BB8C5C0D-25FC-4441-AA1A-D0FB45BB7ECA}" type="pres">
      <dgm:prSet presAssocID="{7E5B2486-365F-4902-9B4F-782CDB84C1B6}" presName="gear3srcNode" presStyleLbl="node1" presStyleIdx="2" presStyleCnt="3"/>
      <dgm:spPr/>
      <dgm:t>
        <a:bodyPr/>
        <a:lstStyle/>
        <a:p>
          <a:endParaRPr lang="en-US"/>
        </a:p>
      </dgm:t>
    </dgm:pt>
    <dgm:pt modelId="{2CB5F1AB-6C9D-428B-BF86-D612FBCC8ADF}" type="pres">
      <dgm:prSet presAssocID="{7E5B2486-365F-4902-9B4F-782CDB84C1B6}" presName="gear3dstNode" presStyleLbl="node1" presStyleIdx="2" presStyleCnt="3"/>
      <dgm:spPr/>
      <dgm:t>
        <a:bodyPr/>
        <a:lstStyle/>
        <a:p>
          <a:endParaRPr lang="en-US"/>
        </a:p>
      </dgm:t>
    </dgm:pt>
    <dgm:pt modelId="{8F010314-54F9-414B-A14F-2DA6461EB11E}" type="pres">
      <dgm:prSet presAssocID="{5DE8E24B-17AF-40BA-8C0D-6EA0DB53EF33}" presName="connector1" presStyleLbl="sibTrans2D1" presStyleIdx="0" presStyleCnt="3"/>
      <dgm:spPr/>
      <dgm:t>
        <a:bodyPr/>
        <a:lstStyle/>
        <a:p>
          <a:endParaRPr lang="en-US"/>
        </a:p>
      </dgm:t>
    </dgm:pt>
    <dgm:pt modelId="{44D0B37B-6A70-4DFA-A98D-651290407B3A}" type="pres">
      <dgm:prSet presAssocID="{BE40E365-A8E0-4066-95BA-0D1881C5DDC7}" presName="connector2" presStyleLbl="sibTrans2D1" presStyleIdx="1" presStyleCnt="3"/>
      <dgm:spPr/>
      <dgm:t>
        <a:bodyPr/>
        <a:lstStyle/>
        <a:p>
          <a:endParaRPr lang="en-US"/>
        </a:p>
      </dgm:t>
    </dgm:pt>
    <dgm:pt modelId="{BD4931DA-6333-462C-9DEC-757480D4DE59}" type="pres">
      <dgm:prSet presAssocID="{3F14F4E4-8651-425E-B220-B778EE59893D}" presName="connector3" presStyleLbl="sibTrans2D1" presStyleIdx="2" presStyleCnt="3"/>
      <dgm:spPr/>
      <dgm:t>
        <a:bodyPr/>
        <a:lstStyle/>
        <a:p>
          <a:endParaRPr lang="en-US"/>
        </a:p>
      </dgm:t>
    </dgm:pt>
  </dgm:ptLst>
  <dgm:cxnLst>
    <dgm:cxn modelId="{CD68A9BD-6C34-4C6B-8F53-DBF53A34ECBC}" type="presOf" srcId="{7E5B2486-365F-4902-9B4F-782CDB84C1B6}" destId="{2CB5F1AB-6C9D-428B-BF86-D612FBCC8ADF}" srcOrd="3" destOrd="0" presId="urn:microsoft.com/office/officeart/2005/8/layout/gear1"/>
    <dgm:cxn modelId="{A2AF7CF8-A190-40A7-A933-E1F8B123C169}" type="presOf" srcId="{7E5B2486-365F-4902-9B4F-782CDB84C1B6}" destId="{F262F588-F893-422E-9A54-DC44037042AC}" srcOrd="1" destOrd="0" presId="urn:microsoft.com/office/officeart/2005/8/layout/gear1"/>
    <dgm:cxn modelId="{82E9B860-E88E-420C-AD5E-42B3B36D5731}" srcId="{3AF9E325-90FF-42AA-B519-43744C7F5FEC}" destId="{C28CBA46-91FB-40F3-A628-651FEF6505A4}" srcOrd="0" destOrd="0" parTransId="{2327570F-ABC1-4DC5-862B-A8CAD462D337}" sibTransId="{5DE8E24B-17AF-40BA-8C0D-6EA0DB53EF33}"/>
    <dgm:cxn modelId="{13E96723-F1E8-4884-9475-69B3C3AAFE2F}" type="presOf" srcId="{3AF9E325-90FF-42AA-B519-43744C7F5FEC}" destId="{59924272-8EE5-4E54-86F9-3E6D04025004}" srcOrd="0" destOrd="0" presId="urn:microsoft.com/office/officeart/2005/8/layout/gear1"/>
    <dgm:cxn modelId="{224CDD4B-4C91-4009-8B2E-D71CD5293A8E}" type="presOf" srcId="{7E5B2486-365F-4902-9B4F-782CDB84C1B6}" destId="{5140F291-ED28-498B-BAE6-9F621477E60F}" srcOrd="0" destOrd="0" presId="urn:microsoft.com/office/officeart/2005/8/layout/gear1"/>
    <dgm:cxn modelId="{9D2AA892-08B3-40D6-B403-E8C1AB3B98E3}" type="presOf" srcId="{64E7D985-19D3-4D12-8DD4-79A246852F7C}" destId="{BB524EDC-ECC9-4FCE-99D8-48C2D3B7BE14}" srcOrd="2" destOrd="0" presId="urn:microsoft.com/office/officeart/2005/8/layout/gear1"/>
    <dgm:cxn modelId="{206F42AE-3FF8-401C-937E-25CB8F07ABF0}" type="presOf" srcId="{5DE8E24B-17AF-40BA-8C0D-6EA0DB53EF33}" destId="{8F010314-54F9-414B-A14F-2DA6461EB11E}" srcOrd="0" destOrd="0" presId="urn:microsoft.com/office/officeart/2005/8/layout/gear1"/>
    <dgm:cxn modelId="{3EE3FE9C-16B4-46E0-A276-073DF27D1F09}" type="presOf" srcId="{C28CBA46-91FB-40F3-A628-651FEF6505A4}" destId="{B61E837A-BA49-4017-BA60-FA2CD74AD679}" srcOrd="2" destOrd="0" presId="urn:microsoft.com/office/officeart/2005/8/layout/gear1"/>
    <dgm:cxn modelId="{78F5F10A-3BEB-4B70-8164-E6EE3D130DAC}" type="presOf" srcId="{3F14F4E4-8651-425E-B220-B778EE59893D}" destId="{BD4931DA-6333-462C-9DEC-757480D4DE59}" srcOrd="0" destOrd="0" presId="urn:microsoft.com/office/officeart/2005/8/layout/gear1"/>
    <dgm:cxn modelId="{A3FF313B-CB96-493B-B5A4-991B9C724033}" type="presOf" srcId="{64E7D985-19D3-4D12-8DD4-79A246852F7C}" destId="{C635D7FC-BB98-49DB-AD9E-646C885914FB}" srcOrd="0" destOrd="0" presId="urn:microsoft.com/office/officeart/2005/8/layout/gear1"/>
    <dgm:cxn modelId="{7F21B195-7480-4A82-8C39-5D802E39AF7F}" type="presOf" srcId="{BE40E365-A8E0-4066-95BA-0D1881C5DDC7}" destId="{44D0B37B-6A70-4DFA-A98D-651290407B3A}" srcOrd="0" destOrd="0" presId="urn:microsoft.com/office/officeart/2005/8/layout/gear1"/>
    <dgm:cxn modelId="{2CDDFC03-CB9D-447A-B702-D1B47444A5A9}" type="presOf" srcId="{64E7D985-19D3-4D12-8DD4-79A246852F7C}" destId="{CF8D61D2-9347-4194-BA15-27B0AC4D50D6}" srcOrd="1" destOrd="0" presId="urn:microsoft.com/office/officeart/2005/8/layout/gear1"/>
    <dgm:cxn modelId="{BD2E2E78-71AA-4983-98EF-2BC47744475F}" type="presOf" srcId="{C28CBA46-91FB-40F3-A628-651FEF6505A4}" destId="{85BE17F5-B104-42DE-BA3E-6063A1EC77A7}" srcOrd="1" destOrd="0" presId="urn:microsoft.com/office/officeart/2005/8/layout/gear1"/>
    <dgm:cxn modelId="{B1340860-60AE-4A09-9A96-BA790E7A45C9}" srcId="{3AF9E325-90FF-42AA-B519-43744C7F5FEC}" destId="{7E5B2486-365F-4902-9B4F-782CDB84C1B6}" srcOrd="2" destOrd="0" parTransId="{303ECBFD-51AE-472B-B927-10CA82EC8B75}" sibTransId="{3F14F4E4-8651-425E-B220-B778EE59893D}"/>
    <dgm:cxn modelId="{E7268BCC-2081-4023-A140-552E67D081D0}" type="presOf" srcId="{7E5B2486-365F-4902-9B4F-782CDB84C1B6}" destId="{BB8C5C0D-25FC-4441-AA1A-D0FB45BB7ECA}" srcOrd="2" destOrd="0" presId="urn:microsoft.com/office/officeart/2005/8/layout/gear1"/>
    <dgm:cxn modelId="{3608F8F6-6384-4618-BF52-EB36622889CC}" srcId="{3AF9E325-90FF-42AA-B519-43744C7F5FEC}" destId="{64E7D985-19D3-4D12-8DD4-79A246852F7C}" srcOrd="1" destOrd="0" parTransId="{DB8444AA-0704-4EB4-B8BB-FF28679CC8A4}" sibTransId="{BE40E365-A8E0-4066-95BA-0D1881C5DDC7}"/>
    <dgm:cxn modelId="{281C1199-9106-4F70-B20A-4450DE256238}" type="presOf" srcId="{C28CBA46-91FB-40F3-A628-651FEF6505A4}" destId="{1272E820-6FA3-47C2-9D51-81D45D983788}" srcOrd="0" destOrd="0" presId="urn:microsoft.com/office/officeart/2005/8/layout/gear1"/>
    <dgm:cxn modelId="{6558B25A-5672-48A1-979E-EAB01F8022A2}" type="presParOf" srcId="{59924272-8EE5-4E54-86F9-3E6D04025004}" destId="{1272E820-6FA3-47C2-9D51-81D45D983788}" srcOrd="0" destOrd="0" presId="urn:microsoft.com/office/officeart/2005/8/layout/gear1"/>
    <dgm:cxn modelId="{9BED976E-0496-4503-9755-CCE44A653C86}" type="presParOf" srcId="{59924272-8EE5-4E54-86F9-3E6D04025004}" destId="{85BE17F5-B104-42DE-BA3E-6063A1EC77A7}" srcOrd="1" destOrd="0" presId="urn:microsoft.com/office/officeart/2005/8/layout/gear1"/>
    <dgm:cxn modelId="{8D7ACE6F-2C41-452F-9D18-BC6436846A7F}" type="presParOf" srcId="{59924272-8EE5-4E54-86F9-3E6D04025004}" destId="{B61E837A-BA49-4017-BA60-FA2CD74AD679}" srcOrd="2" destOrd="0" presId="urn:microsoft.com/office/officeart/2005/8/layout/gear1"/>
    <dgm:cxn modelId="{8F4807F2-3C19-47EA-B5D3-DA557F94D776}" type="presParOf" srcId="{59924272-8EE5-4E54-86F9-3E6D04025004}" destId="{C635D7FC-BB98-49DB-AD9E-646C885914FB}" srcOrd="3" destOrd="0" presId="urn:microsoft.com/office/officeart/2005/8/layout/gear1"/>
    <dgm:cxn modelId="{380E6276-43B4-44F1-9F08-2687A08FC2E3}" type="presParOf" srcId="{59924272-8EE5-4E54-86F9-3E6D04025004}" destId="{CF8D61D2-9347-4194-BA15-27B0AC4D50D6}" srcOrd="4" destOrd="0" presId="urn:microsoft.com/office/officeart/2005/8/layout/gear1"/>
    <dgm:cxn modelId="{5721CC42-A3B8-4D30-BD4D-4C26EEE0E601}" type="presParOf" srcId="{59924272-8EE5-4E54-86F9-3E6D04025004}" destId="{BB524EDC-ECC9-4FCE-99D8-48C2D3B7BE14}" srcOrd="5" destOrd="0" presId="urn:microsoft.com/office/officeart/2005/8/layout/gear1"/>
    <dgm:cxn modelId="{EDD8F7A7-308E-40F4-A5DE-996AB0E94F4E}" type="presParOf" srcId="{59924272-8EE5-4E54-86F9-3E6D04025004}" destId="{5140F291-ED28-498B-BAE6-9F621477E60F}" srcOrd="6" destOrd="0" presId="urn:microsoft.com/office/officeart/2005/8/layout/gear1"/>
    <dgm:cxn modelId="{54B99723-40F8-44F2-8F52-27BA640AE3C5}" type="presParOf" srcId="{59924272-8EE5-4E54-86F9-3E6D04025004}" destId="{F262F588-F893-422E-9A54-DC44037042AC}" srcOrd="7" destOrd="0" presId="urn:microsoft.com/office/officeart/2005/8/layout/gear1"/>
    <dgm:cxn modelId="{F76AB84C-6340-43F8-8643-9CEBF1A4CA10}" type="presParOf" srcId="{59924272-8EE5-4E54-86F9-3E6D04025004}" destId="{BB8C5C0D-25FC-4441-AA1A-D0FB45BB7ECA}" srcOrd="8" destOrd="0" presId="urn:microsoft.com/office/officeart/2005/8/layout/gear1"/>
    <dgm:cxn modelId="{150DA82F-8443-455D-B864-8416E43717C8}" type="presParOf" srcId="{59924272-8EE5-4E54-86F9-3E6D04025004}" destId="{2CB5F1AB-6C9D-428B-BF86-D612FBCC8ADF}" srcOrd="9" destOrd="0" presId="urn:microsoft.com/office/officeart/2005/8/layout/gear1"/>
    <dgm:cxn modelId="{84101DEF-A097-45B6-B4CF-3290A48305E8}" type="presParOf" srcId="{59924272-8EE5-4E54-86F9-3E6D04025004}" destId="{8F010314-54F9-414B-A14F-2DA6461EB11E}" srcOrd="10" destOrd="0" presId="urn:microsoft.com/office/officeart/2005/8/layout/gear1"/>
    <dgm:cxn modelId="{D4F5F96A-2B4F-4410-89B9-68F29B31426A}" type="presParOf" srcId="{59924272-8EE5-4E54-86F9-3E6D04025004}" destId="{44D0B37B-6A70-4DFA-A98D-651290407B3A}" srcOrd="11" destOrd="0" presId="urn:microsoft.com/office/officeart/2005/8/layout/gear1"/>
    <dgm:cxn modelId="{A5320183-D13C-4ACD-BC17-F4EF29059B1F}" type="presParOf" srcId="{59924272-8EE5-4E54-86F9-3E6D04025004}" destId="{BD4931DA-6333-462C-9DEC-757480D4DE59}" srcOrd="12" destOrd="0" presId="urn:microsoft.com/office/officeart/2005/8/layout/gear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F9E325-90FF-42AA-B519-43744C7F5FEC}" type="doc">
      <dgm:prSet loTypeId="urn:microsoft.com/office/officeart/2005/8/layout/gear1" loCatId="cycle" qsTypeId="urn:microsoft.com/office/officeart/2005/8/quickstyle/simple4" qsCatId="simple" csTypeId="urn:microsoft.com/office/officeart/2005/8/colors/colorful2" csCatId="colorful" phldr="1"/>
      <dgm:spPr/>
    </dgm:pt>
    <dgm:pt modelId="{C28CBA46-91FB-40F3-A628-651FEF6505A4}">
      <dgm:prSet phldrT="[Text]"/>
      <dgm:spPr/>
      <dgm:t>
        <a:bodyPr/>
        <a:lstStyle/>
        <a:p>
          <a:r>
            <a:rPr lang="en-US" smtClean="0"/>
            <a:t> </a:t>
          </a:r>
          <a:endParaRPr lang="en-US" dirty="0"/>
        </a:p>
      </dgm:t>
    </dgm:pt>
    <dgm:pt modelId="{2327570F-ABC1-4DC5-862B-A8CAD462D337}" type="parTrans" cxnId="{82E9B860-E88E-420C-AD5E-42B3B36D5731}">
      <dgm:prSet/>
      <dgm:spPr/>
      <dgm:t>
        <a:bodyPr/>
        <a:lstStyle/>
        <a:p>
          <a:endParaRPr lang="en-US"/>
        </a:p>
      </dgm:t>
    </dgm:pt>
    <dgm:pt modelId="{5DE8E24B-17AF-40BA-8C0D-6EA0DB53EF33}" type="sibTrans" cxnId="{82E9B860-E88E-420C-AD5E-42B3B36D5731}">
      <dgm:prSet/>
      <dgm:spPr/>
      <dgm:t>
        <a:bodyPr/>
        <a:lstStyle/>
        <a:p>
          <a:endParaRPr lang="en-US"/>
        </a:p>
      </dgm:t>
    </dgm:pt>
    <dgm:pt modelId="{64E7D985-19D3-4D12-8DD4-79A246852F7C}">
      <dgm:prSet phldrT="[Text]"/>
      <dgm:spPr/>
      <dgm:t>
        <a:bodyPr/>
        <a:lstStyle/>
        <a:p>
          <a:r>
            <a:rPr lang="en-US" dirty="0" smtClean="0"/>
            <a:t> </a:t>
          </a:r>
          <a:endParaRPr lang="en-US" dirty="0"/>
        </a:p>
      </dgm:t>
    </dgm:pt>
    <dgm:pt modelId="{BE40E365-A8E0-4066-95BA-0D1881C5DDC7}" type="sibTrans" cxnId="{3608F8F6-6384-4618-BF52-EB36622889CC}">
      <dgm:prSet/>
      <dgm:spPr/>
      <dgm:t>
        <a:bodyPr/>
        <a:lstStyle/>
        <a:p>
          <a:endParaRPr lang="en-US"/>
        </a:p>
      </dgm:t>
    </dgm:pt>
    <dgm:pt modelId="{DB8444AA-0704-4EB4-B8BB-FF28679CC8A4}" type="parTrans" cxnId="{3608F8F6-6384-4618-BF52-EB36622889CC}">
      <dgm:prSet/>
      <dgm:spPr/>
      <dgm:t>
        <a:bodyPr/>
        <a:lstStyle/>
        <a:p>
          <a:endParaRPr lang="en-US"/>
        </a:p>
      </dgm:t>
    </dgm:pt>
    <dgm:pt modelId="{7E5B2486-365F-4902-9B4F-782CDB84C1B6}">
      <dgm:prSet phldrT="[Text]"/>
      <dgm:spPr/>
      <dgm:t>
        <a:bodyPr/>
        <a:lstStyle/>
        <a:p>
          <a:r>
            <a:rPr lang="en-US" dirty="0" smtClean="0"/>
            <a:t> </a:t>
          </a:r>
          <a:endParaRPr lang="en-US" dirty="0"/>
        </a:p>
      </dgm:t>
    </dgm:pt>
    <dgm:pt modelId="{3F14F4E4-8651-425E-B220-B778EE59893D}" type="sibTrans" cxnId="{B1340860-60AE-4A09-9A96-BA790E7A45C9}">
      <dgm:prSet/>
      <dgm:spPr/>
      <dgm:t>
        <a:bodyPr/>
        <a:lstStyle/>
        <a:p>
          <a:endParaRPr lang="en-US"/>
        </a:p>
      </dgm:t>
    </dgm:pt>
    <dgm:pt modelId="{303ECBFD-51AE-472B-B927-10CA82EC8B75}" type="parTrans" cxnId="{B1340860-60AE-4A09-9A96-BA790E7A45C9}">
      <dgm:prSet/>
      <dgm:spPr/>
      <dgm:t>
        <a:bodyPr/>
        <a:lstStyle/>
        <a:p>
          <a:endParaRPr lang="en-US"/>
        </a:p>
      </dgm:t>
    </dgm:pt>
    <dgm:pt modelId="{59924272-8EE5-4E54-86F9-3E6D04025004}" type="pres">
      <dgm:prSet presAssocID="{3AF9E325-90FF-42AA-B519-43744C7F5FEC}" presName="composite" presStyleCnt="0">
        <dgm:presLayoutVars>
          <dgm:chMax val="3"/>
          <dgm:animLvl val="lvl"/>
          <dgm:resizeHandles val="exact"/>
        </dgm:presLayoutVars>
      </dgm:prSet>
      <dgm:spPr/>
    </dgm:pt>
    <dgm:pt modelId="{1272E820-6FA3-47C2-9D51-81D45D983788}" type="pres">
      <dgm:prSet presAssocID="{C28CBA46-91FB-40F3-A628-651FEF6505A4}" presName="gear1" presStyleLbl="node1" presStyleIdx="0" presStyleCnt="3">
        <dgm:presLayoutVars>
          <dgm:chMax val="1"/>
          <dgm:bulletEnabled val="1"/>
        </dgm:presLayoutVars>
      </dgm:prSet>
      <dgm:spPr/>
      <dgm:t>
        <a:bodyPr/>
        <a:lstStyle/>
        <a:p>
          <a:endParaRPr lang="en-US"/>
        </a:p>
      </dgm:t>
    </dgm:pt>
    <dgm:pt modelId="{85BE17F5-B104-42DE-BA3E-6063A1EC77A7}" type="pres">
      <dgm:prSet presAssocID="{C28CBA46-91FB-40F3-A628-651FEF6505A4}" presName="gear1srcNode" presStyleLbl="node1" presStyleIdx="0" presStyleCnt="3"/>
      <dgm:spPr/>
      <dgm:t>
        <a:bodyPr/>
        <a:lstStyle/>
        <a:p>
          <a:endParaRPr lang="en-US"/>
        </a:p>
      </dgm:t>
    </dgm:pt>
    <dgm:pt modelId="{B61E837A-BA49-4017-BA60-FA2CD74AD679}" type="pres">
      <dgm:prSet presAssocID="{C28CBA46-91FB-40F3-A628-651FEF6505A4}" presName="gear1dstNode" presStyleLbl="node1" presStyleIdx="0" presStyleCnt="3"/>
      <dgm:spPr/>
      <dgm:t>
        <a:bodyPr/>
        <a:lstStyle/>
        <a:p>
          <a:endParaRPr lang="en-US"/>
        </a:p>
      </dgm:t>
    </dgm:pt>
    <dgm:pt modelId="{C635D7FC-BB98-49DB-AD9E-646C885914FB}" type="pres">
      <dgm:prSet presAssocID="{64E7D985-19D3-4D12-8DD4-79A246852F7C}" presName="gear2" presStyleLbl="node1" presStyleIdx="1" presStyleCnt="3">
        <dgm:presLayoutVars>
          <dgm:chMax val="1"/>
          <dgm:bulletEnabled val="1"/>
        </dgm:presLayoutVars>
      </dgm:prSet>
      <dgm:spPr/>
      <dgm:t>
        <a:bodyPr/>
        <a:lstStyle/>
        <a:p>
          <a:endParaRPr lang="en-US"/>
        </a:p>
      </dgm:t>
    </dgm:pt>
    <dgm:pt modelId="{CF8D61D2-9347-4194-BA15-27B0AC4D50D6}" type="pres">
      <dgm:prSet presAssocID="{64E7D985-19D3-4D12-8DD4-79A246852F7C}" presName="gear2srcNode" presStyleLbl="node1" presStyleIdx="1" presStyleCnt="3"/>
      <dgm:spPr/>
      <dgm:t>
        <a:bodyPr/>
        <a:lstStyle/>
        <a:p>
          <a:endParaRPr lang="en-US"/>
        </a:p>
      </dgm:t>
    </dgm:pt>
    <dgm:pt modelId="{BB524EDC-ECC9-4FCE-99D8-48C2D3B7BE14}" type="pres">
      <dgm:prSet presAssocID="{64E7D985-19D3-4D12-8DD4-79A246852F7C}" presName="gear2dstNode" presStyleLbl="node1" presStyleIdx="1" presStyleCnt="3"/>
      <dgm:spPr/>
      <dgm:t>
        <a:bodyPr/>
        <a:lstStyle/>
        <a:p>
          <a:endParaRPr lang="en-US"/>
        </a:p>
      </dgm:t>
    </dgm:pt>
    <dgm:pt modelId="{5140F291-ED28-498B-BAE6-9F621477E60F}" type="pres">
      <dgm:prSet presAssocID="{7E5B2486-365F-4902-9B4F-782CDB84C1B6}" presName="gear3" presStyleLbl="node1" presStyleIdx="2" presStyleCnt="3"/>
      <dgm:spPr/>
      <dgm:t>
        <a:bodyPr/>
        <a:lstStyle/>
        <a:p>
          <a:endParaRPr lang="en-US"/>
        </a:p>
      </dgm:t>
    </dgm:pt>
    <dgm:pt modelId="{F262F588-F893-422E-9A54-DC44037042AC}" type="pres">
      <dgm:prSet presAssocID="{7E5B2486-365F-4902-9B4F-782CDB84C1B6}" presName="gear3tx" presStyleLbl="node1" presStyleIdx="2" presStyleCnt="3">
        <dgm:presLayoutVars>
          <dgm:chMax val="1"/>
          <dgm:bulletEnabled val="1"/>
        </dgm:presLayoutVars>
      </dgm:prSet>
      <dgm:spPr/>
      <dgm:t>
        <a:bodyPr/>
        <a:lstStyle/>
        <a:p>
          <a:endParaRPr lang="en-US"/>
        </a:p>
      </dgm:t>
    </dgm:pt>
    <dgm:pt modelId="{BB8C5C0D-25FC-4441-AA1A-D0FB45BB7ECA}" type="pres">
      <dgm:prSet presAssocID="{7E5B2486-365F-4902-9B4F-782CDB84C1B6}" presName="gear3srcNode" presStyleLbl="node1" presStyleIdx="2" presStyleCnt="3"/>
      <dgm:spPr/>
      <dgm:t>
        <a:bodyPr/>
        <a:lstStyle/>
        <a:p>
          <a:endParaRPr lang="en-US"/>
        </a:p>
      </dgm:t>
    </dgm:pt>
    <dgm:pt modelId="{2CB5F1AB-6C9D-428B-BF86-D612FBCC8ADF}" type="pres">
      <dgm:prSet presAssocID="{7E5B2486-365F-4902-9B4F-782CDB84C1B6}" presName="gear3dstNode" presStyleLbl="node1" presStyleIdx="2" presStyleCnt="3"/>
      <dgm:spPr/>
      <dgm:t>
        <a:bodyPr/>
        <a:lstStyle/>
        <a:p>
          <a:endParaRPr lang="en-US"/>
        </a:p>
      </dgm:t>
    </dgm:pt>
    <dgm:pt modelId="{8F010314-54F9-414B-A14F-2DA6461EB11E}" type="pres">
      <dgm:prSet presAssocID="{5DE8E24B-17AF-40BA-8C0D-6EA0DB53EF33}" presName="connector1" presStyleLbl="sibTrans2D1" presStyleIdx="0" presStyleCnt="3"/>
      <dgm:spPr/>
      <dgm:t>
        <a:bodyPr/>
        <a:lstStyle/>
        <a:p>
          <a:endParaRPr lang="en-US"/>
        </a:p>
      </dgm:t>
    </dgm:pt>
    <dgm:pt modelId="{44D0B37B-6A70-4DFA-A98D-651290407B3A}" type="pres">
      <dgm:prSet presAssocID="{BE40E365-A8E0-4066-95BA-0D1881C5DDC7}" presName="connector2" presStyleLbl="sibTrans2D1" presStyleIdx="1" presStyleCnt="3"/>
      <dgm:spPr/>
      <dgm:t>
        <a:bodyPr/>
        <a:lstStyle/>
        <a:p>
          <a:endParaRPr lang="en-US"/>
        </a:p>
      </dgm:t>
    </dgm:pt>
    <dgm:pt modelId="{BD4931DA-6333-462C-9DEC-757480D4DE59}" type="pres">
      <dgm:prSet presAssocID="{3F14F4E4-8651-425E-B220-B778EE59893D}" presName="connector3" presStyleLbl="sibTrans2D1" presStyleIdx="2" presStyleCnt="3"/>
      <dgm:spPr/>
      <dgm:t>
        <a:bodyPr/>
        <a:lstStyle/>
        <a:p>
          <a:endParaRPr lang="en-US"/>
        </a:p>
      </dgm:t>
    </dgm:pt>
  </dgm:ptLst>
  <dgm:cxnLst>
    <dgm:cxn modelId="{EC024706-F282-4691-BCCF-F658C8E6700E}" type="presOf" srcId="{7E5B2486-365F-4902-9B4F-782CDB84C1B6}" destId="{BB8C5C0D-25FC-4441-AA1A-D0FB45BB7ECA}" srcOrd="2" destOrd="0" presId="urn:microsoft.com/office/officeart/2005/8/layout/gear1"/>
    <dgm:cxn modelId="{82E9B860-E88E-420C-AD5E-42B3B36D5731}" srcId="{3AF9E325-90FF-42AA-B519-43744C7F5FEC}" destId="{C28CBA46-91FB-40F3-A628-651FEF6505A4}" srcOrd="0" destOrd="0" parTransId="{2327570F-ABC1-4DC5-862B-A8CAD462D337}" sibTransId="{5DE8E24B-17AF-40BA-8C0D-6EA0DB53EF33}"/>
    <dgm:cxn modelId="{8517AB4A-B223-4430-907E-6D910543E8F1}" type="presOf" srcId="{5DE8E24B-17AF-40BA-8C0D-6EA0DB53EF33}" destId="{8F010314-54F9-414B-A14F-2DA6461EB11E}" srcOrd="0" destOrd="0" presId="urn:microsoft.com/office/officeart/2005/8/layout/gear1"/>
    <dgm:cxn modelId="{62FCEAAA-FA5C-4452-90D6-9EDD8FE540D7}" type="presOf" srcId="{C28CBA46-91FB-40F3-A628-651FEF6505A4}" destId="{B61E837A-BA49-4017-BA60-FA2CD74AD679}" srcOrd="2" destOrd="0" presId="urn:microsoft.com/office/officeart/2005/8/layout/gear1"/>
    <dgm:cxn modelId="{C26B5340-E156-4CAA-A7FF-AA630AB08B6B}" type="presOf" srcId="{C28CBA46-91FB-40F3-A628-651FEF6505A4}" destId="{1272E820-6FA3-47C2-9D51-81D45D983788}" srcOrd="0" destOrd="0" presId="urn:microsoft.com/office/officeart/2005/8/layout/gear1"/>
    <dgm:cxn modelId="{1F290FDD-048A-466A-8A3C-E21882AB3A3E}" type="presOf" srcId="{3F14F4E4-8651-425E-B220-B778EE59893D}" destId="{BD4931DA-6333-462C-9DEC-757480D4DE59}" srcOrd="0" destOrd="0" presId="urn:microsoft.com/office/officeart/2005/8/layout/gear1"/>
    <dgm:cxn modelId="{C172D677-0479-412F-9877-DE15C07F3577}" type="presOf" srcId="{7E5B2486-365F-4902-9B4F-782CDB84C1B6}" destId="{5140F291-ED28-498B-BAE6-9F621477E60F}" srcOrd="0" destOrd="0" presId="urn:microsoft.com/office/officeart/2005/8/layout/gear1"/>
    <dgm:cxn modelId="{BACC44BF-2F72-42C0-9199-28E261F08F1F}" type="presOf" srcId="{3AF9E325-90FF-42AA-B519-43744C7F5FEC}" destId="{59924272-8EE5-4E54-86F9-3E6D04025004}" srcOrd="0" destOrd="0" presId="urn:microsoft.com/office/officeart/2005/8/layout/gear1"/>
    <dgm:cxn modelId="{5E9420A8-5135-4A8E-8073-849E409F3939}" type="presOf" srcId="{BE40E365-A8E0-4066-95BA-0D1881C5DDC7}" destId="{44D0B37B-6A70-4DFA-A98D-651290407B3A}" srcOrd="0" destOrd="0" presId="urn:microsoft.com/office/officeart/2005/8/layout/gear1"/>
    <dgm:cxn modelId="{38BEEE6D-CDE8-493E-A189-3A3AC37ED7A3}" type="presOf" srcId="{7E5B2486-365F-4902-9B4F-782CDB84C1B6}" destId="{2CB5F1AB-6C9D-428B-BF86-D612FBCC8ADF}" srcOrd="3" destOrd="0" presId="urn:microsoft.com/office/officeart/2005/8/layout/gear1"/>
    <dgm:cxn modelId="{E7561242-6038-46D5-A783-C7469C94A493}" type="presOf" srcId="{7E5B2486-365F-4902-9B4F-782CDB84C1B6}" destId="{F262F588-F893-422E-9A54-DC44037042AC}" srcOrd="1" destOrd="0" presId="urn:microsoft.com/office/officeart/2005/8/layout/gear1"/>
    <dgm:cxn modelId="{96793479-6ED1-4E27-A4D9-68E7AEABC849}" type="presOf" srcId="{64E7D985-19D3-4D12-8DD4-79A246852F7C}" destId="{C635D7FC-BB98-49DB-AD9E-646C885914FB}" srcOrd="0" destOrd="0" presId="urn:microsoft.com/office/officeart/2005/8/layout/gear1"/>
    <dgm:cxn modelId="{99A72B9F-FA5D-4533-A778-00DE5401096C}" type="presOf" srcId="{C28CBA46-91FB-40F3-A628-651FEF6505A4}" destId="{85BE17F5-B104-42DE-BA3E-6063A1EC77A7}" srcOrd="1" destOrd="0" presId="urn:microsoft.com/office/officeart/2005/8/layout/gear1"/>
    <dgm:cxn modelId="{B1340860-60AE-4A09-9A96-BA790E7A45C9}" srcId="{3AF9E325-90FF-42AA-B519-43744C7F5FEC}" destId="{7E5B2486-365F-4902-9B4F-782CDB84C1B6}" srcOrd="2" destOrd="0" parTransId="{303ECBFD-51AE-472B-B927-10CA82EC8B75}" sibTransId="{3F14F4E4-8651-425E-B220-B778EE59893D}"/>
    <dgm:cxn modelId="{E6155FDB-96E5-40CB-B6A2-74E0ED2FBB77}" type="presOf" srcId="{64E7D985-19D3-4D12-8DD4-79A246852F7C}" destId="{CF8D61D2-9347-4194-BA15-27B0AC4D50D6}" srcOrd="1" destOrd="0" presId="urn:microsoft.com/office/officeart/2005/8/layout/gear1"/>
    <dgm:cxn modelId="{084CC468-A5C2-4E87-A624-7070F7BFFFC8}" type="presOf" srcId="{64E7D985-19D3-4D12-8DD4-79A246852F7C}" destId="{BB524EDC-ECC9-4FCE-99D8-48C2D3B7BE14}" srcOrd="2" destOrd="0" presId="urn:microsoft.com/office/officeart/2005/8/layout/gear1"/>
    <dgm:cxn modelId="{3608F8F6-6384-4618-BF52-EB36622889CC}" srcId="{3AF9E325-90FF-42AA-B519-43744C7F5FEC}" destId="{64E7D985-19D3-4D12-8DD4-79A246852F7C}" srcOrd="1" destOrd="0" parTransId="{DB8444AA-0704-4EB4-B8BB-FF28679CC8A4}" sibTransId="{BE40E365-A8E0-4066-95BA-0D1881C5DDC7}"/>
    <dgm:cxn modelId="{9DF426E8-A69C-46A4-8652-6C992263F6E6}" type="presParOf" srcId="{59924272-8EE5-4E54-86F9-3E6D04025004}" destId="{1272E820-6FA3-47C2-9D51-81D45D983788}" srcOrd="0" destOrd="0" presId="urn:microsoft.com/office/officeart/2005/8/layout/gear1"/>
    <dgm:cxn modelId="{CA5D778F-A862-49C7-8A30-5BEDEA2C5A90}" type="presParOf" srcId="{59924272-8EE5-4E54-86F9-3E6D04025004}" destId="{85BE17F5-B104-42DE-BA3E-6063A1EC77A7}" srcOrd="1" destOrd="0" presId="urn:microsoft.com/office/officeart/2005/8/layout/gear1"/>
    <dgm:cxn modelId="{41987AE7-CC67-4E70-BCD7-C918E36325CD}" type="presParOf" srcId="{59924272-8EE5-4E54-86F9-3E6D04025004}" destId="{B61E837A-BA49-4017-BA60-FA2CD74AD679}" srcOrd="2" destOrd="0" presId="urn:microsoft.com/office/officeart/2005/8/layout/gear1"/>
    <dgm:cxn modelId="{877E30DC-4C54-4728-A96E-BFB5084429CA}" type="presParOf" srcId="{59924272-8EE5-4E54-86F9-3E6D04025004}" destId="{C635D7FC-BB98-49DB-AD9E-646C885914FB}" srcOrd="3" destOrd="0" presId="urn:microsoft.com/office/officeart/2005/8/layout/gear1"/>
    <dgm:cxn modelId="{D806B0EE-98AA-45D8-9806-469B11F810C6}" type="presParOf" srcId="{59924272-8EE5-4E54-86F9-3E6D04025004}" destId="{CF8D61D2-9347-4194-BA15-27B0AC4D50D6}" srcOrd="4" destOrd="0" presId="urn:microsoft.com/office/officeart/2005/8/layout/gear1"/>
    <dgm:cxn modelId="{46AD7176-3970-4694-AE37-6E91310D6DBC}" type="presParOf" srcId="{59924272-8EE5-4E54-86F9-3E6D04025004}" destId="{BB524EDC-ECC9-4FCE-99D8-48C2D3B7BE14}" srcOrd="5" destOrd="0" presId="urn:microsoft.com/office/officeart/2005/8/layout/gear1"/>
    <dgm:cxn modelId="{2265BEB8-283F-41A0-BA6D-5513606E2882}" type="presParOf" srcId="{59924272-8EE5-4E54-86F9-3E6D04025004}" destId="{5140F291-ED28-498B-BAE6-9F621477E60F}" srcOrd="6" destOrd="0" presId="urn:microsoft.com/office/officeart/2005/8/layout/gear1"/>
    <dgm:cxn modelId="{5A66F152-D28A-4D24-83EE-4D666BA19732}" type="presParOf" srcId="{59924272-8EE5-4E54-86F9-3E6D04025004}" destId="{F262F588-F893-422E-9A54-DC44037042AC}" srcOrd="7" destOrd="0" presId="urn:microsoft.com/office/officeart/2005/8/layout/gear1"/>
    <dgm:cxn modelId="{93DB8068-224E-4185-B52F-69D15391BA67}" type="presParOf" srcId="{59924272-8EE5-4E54-86F9-3E6D04025004}" destId="{BB8C5C0D-25FC-4441-AA1A-D0FB45BB7ECA}" srcOrd="8" destOrd="0" presId="urn:microsoft.com/office/officeart/2005/8/layout/gear1"/>
    <dgm:cxn modelId="{73157A3C-555B-463F-8DB0-3DCC0DABE188}" type="presParOf" srcId="{59924272-8EE5-4E54-86F9-3E6D04025004}" destId="{2CB5F1AB-6C9D-428B-BF86-D612FBCC8ADF}" srcOrd="9" destOrd="0" presId="urn:microsoft.com/office/officeart/2005/8/layout/gear1"/>
    <dgm:cxn modelId="{31B622D0-F841-4D6F-8A88-5FEB6BA97922}" type="presParOf" srcId="{59924272-8EE5-4E54-86F9-3E6D04025004}" destId="{8F010314-54F9-414B-A14F-2DA6461EB11E}" srcOrd="10" destOrd="0" presId="urn:microsoft.com/office/officeart/2005/8/layout/gear1"/>
    <dgm:cxn modelId="{93F57797-CA31-4B44-BFDC-386C7506F1F0}" type="presParOf" srcId="{59924272-8EE5-4E54-86F9-3E6D04025004}" destId="{44D0B37B-6A70-4DFA-A98D-651290407B3A}" srcOrd="11" destOrd="0" presId="urn:microsoft.com/office/officeart/2005/8/layout/gear1"/>
    <dgm:cxn modelId="{4CEC9753-FB0C-4D0F-8B95-B876AFF9F480}" type="presParOf" srcId="{59924272-8EE5-4E54-86F9-3E6D04025004}" destId="{BD4931DA-6333-462C-9DEC-757480D4DE59}" srcOrd="12" destOrd="0" presId="urn:microsoft.com/office/officeart/2005/8/layout/gear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2E820-6FA3-47C2-9D51-81D45D983788}">
      <dsp:nvSpPr>
        <dsp:cNvPr id="0" name=""/>
        <dsp:cNvSpPr/>
      </dsp:nvSpPr>
      <dsp:spPr>
        <a:xfrm>
          <a:off x="153100" y="153572"/>
          <a:ext cx="174289" cy="174289"/>
        </a:xfrm>
        <a:prstGeom prst="gear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smtClean="0"/>
            <a:t> </a:t>
          </a:r>
          <a:endParaRPr lang="en-US" sz="500" kern="1200" dirty="0"/>
        </a:p>
      </dsp:txBody>
      <dsp:txXfrm>
        <a:off x="188140" y="194398"/>
        <a:ext cx="104209" cy="89589"/>
      </dsp:txXfrm>
    </dsp:sp>
    <dsp:sp modelId="{C635D7FC-BB98-49DB-AD9E-646C885914FB}">
      <dsp:nvSpPr>
        <dsp:cNvPr id="0" name=""/>
        <dsp:cNvSpPr/>
      </dsp:nvSpPr>
      <dsp:spPr>
        <a:xfrm>
          <a:off x="51695" y="112376"/>
          <a:ext cx="126756" cy="126756"/>
        </a:xfrm>
        <a:prstGeom prst="gear6">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a:off x="83606" y="144480"/>
        <a:ext cx="62934" cy="62548"/>
      </dsp:txXfrm>
    </dsp:sp>
    <dsp:sp modelId="{5140F291-ED28-498B-BAE6-9F621477E60F}">
      <dsp:nvSpPr>
        <dsp:cNvPr id="0" name=""/>
        <dsp:cNvSpPr/>
      </dsp:nvSpPr>
      <dsp:spPr>
        <a:xfrm rot="20700000">
          <a:off x="122692" y="24928"/>
          <a:ext cx="124195" cy="124195"/>
        </a:xfrm>
        <a:prstGeom prst="gear6">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rot="-20700000">
        <a:off x="149931" y="52167"/>
        <a:ext cx="69715" cy="69715"/>
      </dsp:txXfrm>
    </dsp:sp>
    <dsp:sp modelId="{8F010314-54F9-414B-A14F-2DA6461EB11E}">
      <dsp:nvSpPr>
        <dsp:cNvPr id="0" name=""/>
        <dsp:cNvSpPr/>
      </dsp:nvSpPr>
      <dsp:spPr>
        <a:xfrm>
          <a:off x="118584" y="133844"/>
          <a:ext cx="223091" cy="223091"/>
        </a:xfrm>
        <a:prstGeom prst="circularArrow">
          <a:avLst>
            <a:gd name="adj1" fmla="val 4687"/>
            <a:gd name="adj2" fmla="val 299029"/>
            <a:gd name="adj3" fmla="val 2201173"/>
            <a:gd name="adj4" fmla="val 17636042"/>
            <a:gd name="adj5" fmla="val 546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D0B37B-6A70-4DFA-A98D-651290407B3A}">
      <dsp:nvSpPr>
        <dsp:cNvPr id="0" name=""/>
        <dsp:cNvSpPr/>
      </dsp:nvSpPr>
      <dsp:spPr>
        <a:xfrm>
          <a:off x="29247" y="99033"/>
          <a:ext cx="162089" cy="162089"/>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4931DA-6333-462C-9DEC-757480D4DE59}">
      <dsp:nvSpPr>
        <dsp:cNvPr id="0" name=""/>
        <dsp:cNvSpPr/>
      </dsp:nvSpPr>
      <dsp:spPr>
        <a:xfrm>
          <a:off x="93964" y="12427"/>
          <a:ext cx="174765" cy="174765"/>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2E820-6FA3-47C2-9D51-81D45D983788}">
      <dsp:nvSpPr>
        <dsp:cNvPr id="0" name=""/>
        <dsp:cNvSpPr/>
      </dsp:nvSpPr>
      <dsp:spPr>
        <a:xfrm>
          <a:off x="153100" y="153572"/>
          <a:ext cx="174289" cy="174289"/>
        </a:xfrm>
        <a:prstGeom prst="gear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smtClean="0"/>
            <a:t> </a:t>
          </a:r>
          <a:endParaRPr lang="en-US" sz="500" kern="1200" dirty="0"/>
        </a:p>
      </dsp:txBody>
      <dsp:txXfrm>
        <a:off x="188140" y="194398"/>
        <a:ext cx="104209" cy="89589"/>
      </dsp:txXfrm>
    </dsp:sp>
    <dsp:sp modelId="{C635D7FC-BB98-49DB-AD9E-646C885914FB}">
      <dsp:nvSpPr>
        <dsp:cNvPr id="0" name=""/>
        <dsp:cNvSpPr/>
      </dsp:nvSpPr>
      <dsp:spPr>
        <a:xfrm>
          <a:off x="51695" y="112376"/>
          <a:ext cx="126756" cy="126756"/>
        </a:xfrm>
        <a:prstGeom prst="gear6">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a:off x="83606" y="144480"/>
        <a:ext cx="62934" cy="62548"/>
      </dsp:txXfrm>
    </dsp:sp>
    <dsp:sp modelId="{5140F291-ED28-498B-BAE6-9F621477E60F}">
      <dsp:nvSpPr>
        <dsp:cNvPr id="0" name=""/>
        <dsp:cNvSpPr/>
      </dsp:nvSpPr>
      <dsp:spPr>
        <a:xfrm rot="20700000">
          <a:off x="122692" y="24928"/>
          <a:ext cx="124195" cy="124195"/>
        </a:xfrm>
        <a:prstGeom prst="gear6">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rot="-20700000">
        <a:off x="149931" y="52167"/>
        <a:ext cx="69715" cy="69715"/>
      </dsp:txXfrm>
    </dsp:sp>
    <dsp:sp modelId="{8F010314-54F9-414B-A14F-2DA6461EB11E}">
      <dsp:nvSpPr>
        <dsp:cNvPr id="0" name=""/>
        <dsp:cNvSpPr/>
      </dsp:nvSpPr>
      <dsp:spPr>
        <a:xfrm>
          <a:off x="118584" y="133844"/>
          <a:ext cx="223091" cy="223091"/>
        </a:xfrm>
        <a:prstGeom prst="circularArrow">
          <a:avLst>
            <a:gd name="adj1" fmla="val 4687"/>
            <a:gd name="adj2" fmla="val 299029"/>
            <a:gd name="adj3" fmla="val 2201173"/>
            <a:gd name="adj4" fmla="val 17636042"/>
            <a:gd name="adj5" fmla="val 546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D0B37B-6A70-4DFA-A98D-651290407B3A}">
      <dsp:nvSpPr>
        <dsp:cNvPr id="0" name=""/>
        <dsp:cNvSpPr/>
      </dsp:nvSpPr>
      <dsp:spPr>
        <a:xfrm>
          <a:off x="29247" y="99033"/>
          <a:ext cx="162089" cy="162089"/>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4931DA-6333-462C-9DEC-757480D4DE59}">
      <dsp:nvSpPr>
        <dsp:cNvPr id="0" name=""/>
        <dsp:cNvSpPr/>
      </dsp:nvSpPr>
      <dsp:spPr>
        <a:xfrm>
          <a:off x="93964" y="12427"/>
          <a:ext cx="174765" cy="174765"/>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2E820-6FA3-47C2-9D51-81D45D983788}">
      <dsp:nvSpPr>
        <dsp:cNvPr id="0" name=""/>
        <dsp:cNvSpPr/>
      </dsp:nvSpPr>
      <dsp:spPr>
        <a:xfrm>
          <a:off x="148200" y="167615"/>
          <a:ext cx="181133" cy="181133"/>
        </a:xfrm>
        <a:prstGeom prst="gear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smtClean="0"/>
            <a:t> </a:t>
          </a:r>
          <a:endParaRPr lang="en-US" sz="500" kern="1200" dirty="0"/>
        </a:p>
      </dsp:txBody>
      <dsp:txXfrm>
        <a:off x="184616" y="210045"/>
        <a:ext cx="108301" cy="93106"/>
      </dsp:txXfrm>
    </dsp:sp>
    <dsp:sp modelId="{C635D7FC-BB98-49DB-AD9E-646C885914FB}">
      <dsp:nvSpPr>
        <dsp:cNvPr id="0" name=""/>
        <dsp:cNvSpPr/>
      </dsp:nvSpPr>
      <dsp:spPr>
        <a:xfrm>
          <a:off x="42813" y="124802"/>
          <a:ext cx="131733" cy="131733"/>
        </a:xfrm>
        <a:prstGeom prst="gear6">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a:off x="75977" y="158167"/>
        <a:ext cx="65405" cy="65003"/>
      </dsp:txXfrm>
    </dsp:sp>
    <dsp:sp modelId="{5140F291-ED28-498B-BAE6-9F621477E60F}">
      <dsp:nvSpPr>
        <dsp:cNvPr id="0" name=""/>
        <dsp:cNvSpPr/>
      </dsp:nvSpPr>
      <dsp:spPr>
        <a:xfrm rot="20700000">
          <a:off x="116597" y="33919"/>
          <a:ext cx="129072" cy="129072"/>
        </a:xfrm>
        <a:prstGeom prst="gear6">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rot="-20700000">
        <a:off x="144907" y="62228"/>
        <a:ext cx="72453" cy="72453"/>
      </dsp:txXfrm>
    </dsp:sp>
    <dsp:sp modelId="{8F010314-54F9-414B-A14F-2DA6461EB11E}">
      <dsp:nvSpPr>
        <dsp:cNvPr id="0" name=""/>
        <dsp:cNvSpPr/>
      </dsp:nvSpPr>
      <dsp:spPr>
        <a:xfrm>
          <a:off x="112243" y="147086"/>
          <a:ext cx="231851" cy="231851"/>
        </a:xfrm>
        <a:prstGeom prst="circularArrow">
          <a:avLst>
            <a:gd name="adj1" fmla="val 4687"/>
            <a:gd name="adj2" fmla="val 299029"/>
            <a:gd name="adj3" fmla="val 2202327"/>
            <a:gd name="adj4" fmla="val 17646928"/>
            <a:gd name="adj5" fmla="val 546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D0B37B-6A70-4DFA-A98D-651290407B3A}">
      <dsp:nvSpPr>
        <dsp:cNvPr id="0" name=""/>
        <dsp:cNvSpPr/>
      </dsp:nvSpPr>
      <dsp:spPr>
        <a:xfrm>
          <a:off x="19483" y="111042"/>
          <a:ext cx="168454" cy="168454"/>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4931DA-6333-462C-9DEC-757480D4DE59}">
      <dsp:nvSpPr>
        <dsp:cNvPr id="0" name=""/>
        <dsp:cNvSpPr/>
      </dsp:nvSpPr>
      <dsp:spPr>
        <a:xfrm>
          <a:off x="86742" y="21035"/>
          <a:ext cx="181627" cy="181627"/>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2E820-6FA3-47C2-9D51-81D45D983788}">
      <dsp:nvSpPr>
        <dsp:cNvPr id="0" name=""/>
        <dsp:cNvSpPr/>
      </dsp:nvSpPr>
      <dsp:spPr>
        <a:xfrm>
          <a:off x="206378" y="204943"/>
          <a:ext cx="244434" cy="244434"/>
        </a:xfrm>
        <a:prstGeom prst="gear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smtClean="0"/>
            <a:t> </a:t>
          </a:r>
          <a:endParaRPr lang="en-US" sz="500" kern="1200" dirty="0"/>
        </a:p>
      </dsp:txBody>
      <dsp:txXfrm>
        <a:off x="255520" y="262200"/>
        <a:ext cx="146150" cy="125645"/>
      </dsp:txXfrm>
    </dsp:sp>
    <dsp:sp modelId="{C635D7FC-BB98-49DB-AD9E-646C885914FB}">
      <dsp:nvSpPr>
        <dsp:cNvPr id="0" name=""/>
        <dsp:cNvSpPr/>
      </dsp:nvSpPr>
      <dsp:spPr>
        <a:xfrm>
          <a:off x="64161" y="147167"/>
          <a:ext cx="177770" cy="177770"/>
        </a:xfrm>
        <a:prstGeom prst="gear6">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a:off x="108915" y="192192"/>
        <a:ext cx="88262" cy="87720"/>
      </dsp:txXfrm>
    </dsp:sp>
    <dsp:sp modelId="{5140F291-ED28-498B-BAE6-9F621477E60F}">
      <dsp:nvSpPr>
        <dsp:cNvPr id="0" name=""/>
        <dsp:cNvSpPr/>
      </dsp:nvSpPr>
      <dsp:spPr>
        <a:xfrm rot="20700000">
          <a:off x="163731" y="24523"/>
          <a:ext cx="174179" cy="174179"/>
        </a:xfrm>
        <a:prstGeom prst="gear6">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rot="-20700000">
        <a:off x="201934" y="62726"/>
        <a:ext cx="97773" cy="97773"/>
      </dsp:txXfrm>
    </dsp:sp>
    <dsp:sp modelId="{8F010314-54F9-414B-A14F-2DA6461EB11E}">
      <dsp:nvSpPr>
        <dsp:cNvPr id="0" name=""/>
        <dsp:cNvSpPr/>
      </dsp:nvSpPr>
      <dsp:spPr>
        <a:xfrm>
          <a:off x="162546" y="177787"/>
          <a:ext cx="312876" cy="312876"/>
        </a:xfrm>
        <a:prstGeom prst="circularArrow">
          <a:avLst>
            <a:gd name="adj1" fmla="val 4687"/>
            <a:gd name="adj2" fmla="val 299029"/>
            <a:gd name="adj3" fmla="val 2184418"/>
            <a:gd name="adj4" fmla="val 17253059"/>
            <a:gd name="adj5" fmla="val 546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D0B37B-6A70-4DFA-A98D-651290407B3A}">
      <dsp:nvSpPr>
        <dsp:cNvPr id="0" name=""/>
        <dsp:cNvSpPr/>
      </dsp:nvSpPr>
      <dsp:spPr>
        <a:xfrm>
          <a:off x="32679" y="123423"/>
          <a:ext cx="227324" cy="227324"/>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4931DA-6333-462C-9DEC-757480D4DE59}">
      <dsp:nvSpPr>
        <dsp:cNvPr id="0" name=""/>
        <dsp:cNvSpPr/>
      </dsp:nvSpPr>
      <dsp:spPr>
        <a:xfrm>
          <a:off x="123442" y="1962"/>
          <a:ext cx="245101" cy="245101"/>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2E820-6FA3-47C2-9D51-81D45D983788}">
      <dsp:nvSpPr>
        <dsp:cNvPr id="0" name=""/>
        <dsp:cNvSpPr/>
      </dsp:nvSpPr>
      <dsp:spPr>
        <a:xfrm>
          <a:off x="206378" y="204943"/>
          <a:ext cx="244434" cy="244434"/>
        </a:xfrm>
        <a:prstGeom prst="gear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smtClean="0"/>
            <a:t> </a:t>
          </a:r>
          <a:endParaRPr lang="en-US" sz="500" kern="1200" dirty="0"/>
        </a:p>
      </dsp:txBody>
      <dsp:txXfrm>
        <a:off x="255520" y="262200"/>
        <a:ext cx="146150" cy="125645"/>
      </dsp:txXfrm>
    </dsp:sp>
    <dsp:sp modelId="{C635D7FC-BB98-49DB-AD9E-646C885914FB}">
      <dsp:nvSpPr>
        <dsp:cNvPr id="0" name=""/>
        <dsp:cNvSpPr/>
      </dsp:nvSpPr>
      <dsp:spPr>
        <a:xfrm>
          <a:off x="64161" y="147167"/>
          <a:ext cx="177770" cy="177770"/>
        </a:xfrm>
        <a:prstGeom prst="gear6">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a:off x="108915" y="192192"/>
        <a:ext cx="88262" cy="87720"/>
      </dsp:txXfrm>
    </dsp:sp>
    <dsp:sp modelId="{5140F291-ED28-498B-BAE6-9F621477E60F}">
      <dsp:nvSpPr>
        <dsp:cNvPr id="0" name=""/>
        <dsp:cNvSpPr/>
      </dsp:nvSpPr>
      <dsp:spPr>
        <a:xfrm rot="20700000">
          <a:off x="163731" y="24523"/>
          <a:ext cx="174179" cy="174179"/>
        </a:xfrm>
        <a:prstGeom prst="gear6">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rot="-20700000">
        <a:off x="201934" y="62726"/>
        <a:ext cx="97773" cy="97773"/>
      </dsp:txXfrm>
    </dsp:sp>
    <dsp:sp modelId="{8F010314-54F9-414B-A14F-2DA6461EB11E}">
      <dsp:nvSpPr>
        <dsp:cNvPr id="0" name=""/>
        <dsp:cNvSpPr/>
      </dsp:nvSpPr>
      <dsp:spPr>
        <a:xfrm>
          <a:off x="162546" y="177787"/>
          <a:ext cx="312876" cy="312876"/>
        </a:xfrm>
        <a:prstGeom prst="circularArrow">
          <a:avLst>
            <a:gd name="adj1" fmla="val 4687"/>
            <a:gd name="adj2" fmla="val 299029"/>
            <a:gd name="adj3" fmla="val 2184418"/>
            <a:gd name="adj4" fmla="val 17253059"/>
            <a:gd name="adj5" fmla="val 546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D0B37B-6A70-4DFA-A98D-651290407B3A}">
      <dsp:nvSpPr>
        <dsp:cNvPr id="0" name=""/>
        <dsp:cNvSpPr/>
      </dsp:nvSpPr>
      <dsp:spPr>
        <a:xfrm>
          <a:off x="32679" y="123423"/>
          <a:ext cx="227324" cy="227324"/>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4931DA-6333-462C-9DEC-757480D4DE59}">
      <dsp:nvSpPr>
        <dsp:cNvPr id="0" name=""/>
        <dsp:cNvSpPr/>
      </dsp:nvSpPr>
      <dsp:spPr>
        <a:xfrm>
          <a:off x="123442" y="1962"/>
          <a:ext cx="245101" cy="245101"/>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2E820-6FA3-47C2-9D51-81D45D983788}">
      <dsp:nvSpPr>
        <dsp:cNvPr id="0" name=""/>
        <dsp:cNvSpPr/>
      </dsp:nvSpPr>
      <dsp:spPr>
        <a:xfrm>
          <a:off x="206378" y="204943"/>
          <a:ext cx="244434" cy="244434"/>
        </a:xfrm>
        <a:prstGeom prst="gear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smtClean="0"/>
            <a:t> </a:t>
          </a:r>
          <a:endParaRPr lang="en-US" sz="500" kern="1200" dirty="0"/>
        </a:p>
      </dsp:txBody>
      <dsp:txXfrm>
        <a:off x="255520" y="262200"/>
        <a:ext cx="146150" cy="125645"/>
      </dsp:txXfrm>
    </dsp:sp>
    <dsp:sp modelId="{C635D7FC-BB98-49DB-AD9E-646C885914FB}">
      <dsp:nvSpPr>
        <dsp:cNvPr id="0" name=""/>
        <dsp:cNvSpPr/>
      </dsp:nvSpPr>
      <dsp:spPr>
        <a:xfrm>
          <a:off x="64161" y="147167"/>
          <a:ext cx="177770" cy="177770"/>
        </a:xfrm>
        <a:prstGeom prst="gear6">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a:off x="108915" y="192192"/>
        <a:ext cx="88262" cy="87720"/>
      </dsp:txXfrm>
    </dsp:sp>
    <dsp:sp modelId="{5140F291-ED28-498B-BAE6-9F621477E60F}">
      <dsp:nvSpPr>
        <dsp:cNvPr id="0" name=""/>
        <dsp:cNvSpPr/>
      </dsp:nvSpPr>
      <dsp:spPr>
        <a:xfrm rot="20700000">
          <a:off x="163731" y="24523"/>
          <a:ext cx="174179" cy="174179"/>
        </a:xfrm>
        <a:prstGeom prst="gear6">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 </a:t>
          </a:r>
          <a:endParaRPr lang="en-US" sz="500" kern="1200" dirty="0"/>
        </a:p>
      </dsp:txBody>
      <dsp:txXfrm rot="-20700000">
        <a:off x="201934" y="62726"/>
        <a:ext cx="97773" cy="97773"/>
      </dsp:txXfrm>
    </dsp:sp>
    <dsp:sp modelId="{8F010314-54F9-414B-A14F-2DA6461EB11E}">
      <dsp:nvSpPr>
        <dsp:cNvPr id="0" name=""/>
        <dsp:cNvSpPr/>
      </dsp:nvSpPr>
      <dsp:spPr>
        <a:xfrm>
          <a:off x="162546" y="177787"/>
          <a:ext cx="312876" cy="312876"/>
        </a:xfrm>
        <a:prstGeom prst="circularArrow">
          <a:avLst>
            <a:gd name="adj1" fmla="val 4687"/>
            <a:gd name="adj2" fmla="val 299029"/>
            <a:gd name="adj3" fmla="val 2184418"/>
            <a:gd name="adj4" fmla="val 17253059"/>
            <a:gd name="adj5" fmla="val 546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D0B37B-6A70-4DFA-A98D-651290407B3A}">
      <dsp:nvSpPr>
        <dsp:cNvPr id="0" name=""/>
        <dsp:cNvSpPr/>
      </dsp:nvSpPr>
      <dsp:spPr>
        <a:xfrm>
          <a:off x="32679" y="123423"/>
          <a:ext cx="227324" cy="227324"/>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4931DA-6333-462C-9DEC-757480D4DE59}">
      <dsp:nvSpPr>
        <dsp:cNvPr id="0" name=""/>
        <dsp:cNvSpPr/>
      </dsp:nvSpPr>
      <dsp:spPr>
        <a:xfrm>
          <a:off x="123442" y="1962"/>
          <a:ext cx="245101" cy="245101"/>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 Id="rId4"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F740FA-A557-4E02-A15C-CF6E2E1ED376}" type="datetimeFigureOut">
              <a:rPr lang="en-US" smtClean="0"/>
              <a:pPr/>
              <a:t>7/25/2012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2EC38D-76F9-4D02-B218-3C9CB0039E20}" type="slidenum">
              <a:rPr lang="en-US" smtClean="0"/>
              <a:pPr/>
              <a:t>‹#›</a:t>
            </a:fld>
            <a:endParaRPr lang="en-US"/>
          </a:p>
        </p:txBody>
      </p:sp>
    </p:spTree>
    <p:extLst>
      <p:ext uri="{BB962C8B-B14F-4D97-AF65-F5344CB8AC3E}">
        <p14:creationId xmlns:p14="http://schemas.microsoft.com/office/powerpoint/2010/main" val="156223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8DB4C3-791F-4941-B41C-463985A9EE5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430353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4EC547-398A-4BEA-B97B-98F7CF26DFDE}"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~123 million sequence alignments, for under 30$ with zero up front hardware cost,</a:t>
            </a:r>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750698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D0B5E0-7156-4862-863D-0FB174F91A90}"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18472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current work, we extend MR4Azure to support iterative </a:t>
            </a:r>
            <a:r>
              <a:rPr lang="en-US" baseline="0" dirty="0" err="1" smtClean="0"/>
              <a:t>mapreduce</a:t>
            </a:r>
            <a:r>
              <a:rPr lang="en-US" baseline="0" dirty="0" smtClean="0"/>
              <a:t> computations. We added an additional merge step to the programming model, where the computations decides whether to go for a new iteration or not. We also support in-memory caching of static data between iterations and we developed a hybrid scheduling strategy to perform cache aware scheduling.</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29</a:t>
            </a:fld>
            <a:endParaRPr lang="en-US"/>
          </a:p>
        </p:txBody>
      </p:sp>
    </p:spTree>
    <p:extLst>
      <p:ext uri="{BB962C8B-B14F-4D97-AF65-F5344CB8AC3E}">
        <p14:creationId xmlns:p14="http://schemas.microsoft.com/office/powerpoint/2010/main" val="991893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FC2E7C-EC1E-402E-B503-5E9975690D03}" type="slidenum">
              <a:rPr lang="en-US" smtClean="0"/>
              <a:pPr/>
              <a:t>30</a:t>
            </a:fld>
            <a:endParaRPr lang="en-US"/>
          </a:p>
        </p:txBody>
      </p:sp>
    </p:spTree>
    <p:extLst>
      <p:ext uri="{BB962C8B-B14F-4D97-AF65-F5344CB8AC3E}">
        <p14:creationId xmlns:p14="http://schemas.microsoft.com/office/powerpoint/2010/main" val="323869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31</a:t>
            </a:fld>
            <a:endParaRPr lang="en-US"/>
          </a:p>
        </p:txBody>
      </p:sp>
    </p:spTree>
    <p:extLst>
      <p:ext uri="{BB962C8B-B14F-4D97-AF65-F5344CB8AC3E}">
        <p14:creationId xmlns:p14="http://schemas.microsoft.com/office/powerpoint/2010/main" val="1380571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32</a:t>
            </a:fld>
            <a:endParaRPr lang="en-US"/>
          </a:p>
        </p:txBody>
      </p:sp>
    </p:spTree>
    <p:extLst>
      <p:ext uri="{BB962C8B-B14F-4D97-AF65-F5344CB8AC3E}">
        <p14:creationId xmlns:p14="http://schemas.microsoft.com/office/powerpoint/2010/main" val="1116249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33</a:t>
            </a:fld>
            <a:endParaRPr lang="en-US"/>
          </a:p>
        </p:txBody>
      </p:sp>
    </p:spTree>
    <p:extLst>
      <p:ext uri="{BB962C8B-B14F-4D97-AF65-F5344CB8AC3E}">
        <p14:creationId xmlns:p14="http://schemas.microsoft.com/office/powerpoint/2010/main" val="92874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4</a:t>
            </a:fld>
            <a:endParaRPr lang="en-US"/>
          </a:p>
        </p:txBody>
      </p:sp>
    </p:spTree>
    <p:extLst>
      <p:ext uri="{BB962C8B-B14F-4D97-AF65-F5344CB8AC3E}">
        <p14:creationId xmlns:p14="http://schemas.microsoft.com/office/powerpoint/2010/main" val="3445644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A71EF7-631D-4D38-8978-F435F493C744}" type="slidenum">
              <a:rPr lang="en-US" smtClean="0"/>
              <a:t>34</a:t>
            </a:fld>
            <a:endParaRPr lang="en-US"/>
          </a:p>
        </p:txBody>
      </p:sp>
    </p:spTree>
    <p:extLst>
      <p:ext uri="{BB962C8B-B14F-4D97-AF65-F5344CB8AC3E}">
        <p14:creationId xmlns:p14="http://schemas.microsoft.com/office/powerpoint/2010/main" val="1633876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Java HPC Twister experiment was performed in a dedicated large-memory cluster of Intel(R) Xeon(R) CPU E5620 (2.4GHz) x 8 cores with 192GB memory per compute node and with Gigabit Ethernet on Linux. Java HPC Twister results do not include the initial data distribution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Azure large instances</a:t>
            </a:r>
            <a:r>
              <a:rPr lang="en-US" sz="1200" kern="1200" baseline="0" dirty="0" smtClean="0">
                <a:solidFill>
                  <a:schemeClr val="tx1"/>
                </a:solidFill>
                <a:effectLst/>
                <a:latin typeface="+mn-lt"/>
                <a:ea typeface="+mn-ea"/>
                <a:cs typeface="+mn-cs"/>
              </a:rPr>
              <a:t> with 4 workers per instances is used. M</a:t>
            </a:r>
            <a:r>
              <a:rPr lang="en-US" sz="1200" kern="1200" dirty="0" smtClean="0">
                <a:solidFill>
                  <a:schemeClr val="tx1"/>
                </a:solidFill>
                <a:effectLst/>
                <a:latin typeface="+mn-lt"/>
                <a:ea typeface="+mn-ea"/>
                <a:cs typeface="+mn-cs"/>
              </a:rPr>
              <a:t>emory</a:t>
            </a:r>
            <a:r>
              <a:rPr lang="en-US" sz="1200" kern="1200" baseline="0" dirty="0" smtClean="0">
                <a:solidFill>
                  <a:schemeClr val="tx1"/>
                </a:solidFill>
                <a:effectLst/>
                <a:latin typeface="+mn-lt"/>
                <a:ea typeface="+mn-ea"/>
                <a:cs typeface="+mn-cs"/>
              </a:rPr>
              <a:t> mapped based caching and </a:t>
            </a:r>
            <a:r>
              <a:rPr lang="en-US" sz="1200" kern="1200" baseline="0" dirty="0" err="1" smtClean="0">
                <a:solidFill>
                  <a:schemeClr val="tx1"/>
                </a:solidFill>
                <a:effectLst/>
                <a:latin typeface="+mn-lt"/>
                <a:ea typeface="+mn-ea"/>
                <a:cs typeface="+mn-cs"/>
              </a:rPr>
              <a:t>AllGather</a:t>
            </a:r>
            <a:r>
              <a:rPr lang="en-US" sz="1200" kern="1200" baseline="0" dirty="0" smtClean="0">
                <a:solidFill>
                  <a:schemeClr val="tx1"/>
                </a:solidFill>
                <a:effectLst/>
                <a:latin typeface="+mn-lt"/>
                <a:ea typeface="+mn-ea"/>
                <a:cs typeface="+mn-cs"/>
              </a:rPr>
              <a:t> primitive are used.</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Left: </a:t>
            </a:r>
            <a:r>
              <a:rPr lang="en-US" sz="1200" kern="1200" dirty="0" smtClean="0">
                <a:solidFill>
                  <a:schemeClr val="tx1"/>
                </a:solidFill>
                <a:effectLst/>
                <a:latin typeface="+mn-lt"/>
                <a:ea typeface="+mn-ea"/>
                <a:cs typeface="+mn-cs"/>
              </a:rPr>
              <a:t>Weak scaling where workload per core is ~constant. Ideal is a straight horizontal line. X axis is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Right: </a:t>
            </a:r>
            <a:r>
              <a:rPr lang="en-US" sz="1200" kern="1200" dirty="0" smtClean="0">
                <a:solidFill>
                  <a:schemeClr val="tx1"/>
                </a:solidFill>
                <a:effectLst/>
                <a:latin typeface="+mn-lt"/>
                <a:ea typeface="+mn-ea"/>
                <a:cs typeface="+mn-cs"/>
              </a:rPr>
              <a:t>Data size scaling with 128 Azure small instances/cores, 20 iterations.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Twister4Azure adjusted </a:t>
            </a:r>
            <a:r>
              <a:rPr lang="en-US" sz="1200" kern="1200" dirty="0" smtClean="0">
                <a:solidFill>
                  <a:schemeClr val="tx1"/>
                </a:solidFill>
                <a:effectLst/>
                <a:latin typeface="+mn-lt"/>
                <a:ea typeface="+mn-ea"/>
                <a:cs typeface="+mn-cs"/>
              </a:rPr>
              <a:t>(t</a:t>
            </a:r>
            <a:r>
              <a:rPr lang="en-US" sz="1200" kern="1200" baseline="-250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depicts the performance of Twister4Azure normalized according to the sequential MDS BC calculation and Stress calculation performance ratio between the Azure(</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 and Cluster(</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 environments used for Java HPC Twister. It is calculated using t</a:t>
            </a:r>
            <a:r>
              <a:rPr lang="en-US" sz="1200" kern="1200" baseline="-250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x (</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 This estimation however does not account for the overheads that remain constant irrespective of the computation time. Hence Twister4Azure seems to perform</a:t>
            </a:r>
            <a:r>
              <a:rPr lang="en-US" sz="1200" kern="1200" baseline="0" dirty="0" smtClean="0">
                <a:solidFill>
                  <a:schemeClr val="tx1"/>
                </a:solidFill>
                <a:effectLst/>
                <a:latin typeface="+mn-lt"/>
                <a:ea typeface="+mn-ea"/>
                <a:cs typeface="+mn-cs"/>
              </a:rPr>
              <a:t> better, but in reality when the task execution times become smaller, twister4Azure overheads will become relatively larger and the performance would not be as good as shown in the adjusted curve.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2EC38D-76F9-4D02-B218-3C9CB0039E20}" type="slidenum">
              <a:rPr lang="en-US" smtClean="0"/>
              <a:pPr/>
              <a:t>35</a:t>
            </a:fld>
            <a:endParaRPr lang="en-US"/>
          </a:p>
        </p:txBody>
      </p:sp>
    </p:spTree>
    <p:extLst>
      <p:ext uri="{BB962C8B-B14F-4D97-AF65-F5344CB8AC3E}">
        <p14:creationId xmlns:p14="http://schemas.microsoft.com/office/powerpoint/2010/main" val="3653291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Right(c): </a:t>
            </a:r>
            <a:r>
              <a:rPr lang="en-US" sz="1200" kern="1200" dirty="0" smtClean="0">
                <a:solidFill>
                  <a:schemeClr val="tx1"/>
                </a:solidFill>
                <a:effectLst/>
                <a:latin typeface="+mn-lt"/>
                <a:ea typeface="+mn-ea"/>
                <a:cs typeface="+mn-cs"/>
              </a:rPr>
              <a:t>Twister4Azure executing Map Task histogram for 128 million data points in 128 Azure small instances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5. </a:t>
            </a:r>
            <a:r>
              <a:rPr lang="en-US" sz="1200" kern="1200" dirty="0" err="1" smtClean="0">
                <a:solidFill>
                  <a:schemeClr val="tx1"/>
                </a:solidFill>
                <a:effectLst/>
                <a:latin typeface="+mn-lt"/>
                <a:ea typeface="+mn-ea"/>
                <a:cs typeface="+mn-cs"/>
              </a:rPr>
              <a:t>KMeansClustering</a:t>
            </a:r>
            <a:r>
              <a:rPr lang="en-US" sz="1200" kern="1200" dirty="0" smtClean="0">
                <a:solidFill>
                  <a:schemeClr val="tx1"/>
                </a:solidFill>
                <a:effectLst/>
                <a:latin typeface="+mn-lt"/>
                <a:ea typeface="+mn-ea"/>
                <a:cs typeface="+mn-cs"/>
              </a:rPr>
              <a:t> Scalability. </a:t>
            </a:r>
            <a:r>
              <a:rPr lang="en-US" sz="1200" b="1" kern="1200" dirty="0" smtClean="0">
                <a:solidFill>
                  <a:schemeClr val="tx1"/>
                </a:solidFill>
                <a:effectLst/>
                <a:latin typeface="+mn-lt"/>
                <a:ea typeface="+mn-ea"/>
                <a:cs typeface="+mn-cs"/>
              </a:rPr>
              <a:t>Left(a): </a:t>
            </a:r>
            <a:r>
              <a:rPr lang="en-US" sz="1200" kern="1200" dirty="0" smtClean="0">
                <a:solidFill>
                  <a:schemeClr val="tx1"/>
                </a:solidFill>
                <a:effectLst/>
                <a:latin typeface="+mn-lt"/>
                <a:ea typeface="+mn-ea"/>
                <a:cs typeface="+mn-cs"/>
              </a:rPr>
              <a:t>Relative parallel efficiency of strong scaling using 128 million data points.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Center(b):  </a:t>
            </a:r>
            <a:r>
              <a:rPr lang="en-US" sz="1200" kern="1200" dirty="0" smtClean="0">
                <a:solidFill>
                  <a:schemeClr val="tx1"/>
                </a:solidFill>
                <a:effectLst/>
                <a:latin typeface="+mn-lt"/>
                <a:ea typeface="+mn-ea"/>
                <a:cs typeface="+mn-cs"/>
              </a:rPr>
              <a:t>Weak scaling. Workload per core is kept constant (ideal is a straight horizontal line).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36</a:t>
            </a:fld>
            <a:endParaRPr lang="en-US"/>
          </a:p>
        </p:txBody>
      </p:sp>
    </p:spTree>
    <p:extLst>
      <p:ext uri="{BB962C8B-B14F-4D97-AF65-F5344CB8AC3E}">
        <p14:creationId xmlns:p14="http://schemas.microsoft.com/office/powerpoint/2010/main" val="3653291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With in-memory caching, </a:t>
            </a:r>
            <a:r>
              <a:rPr lang="en-US" sz="1200" kern="1200" dirty="0" err="1" smtClean="0">
                <a:solidFill>
                  <a:schemeClr val="tx1"/>
                </a:solidFill>
                <a:effectLst/>
                <a:latin typeface="+mn-lt"/>
                <a:ea typeface="+mn-ea"/>
                <a:cs typeface="+mn-cs"/>
              </a:rPr>
              <a:t>ocasional</a:t>
            </a:r>
            <a:r>
              <a:rPr lang="en-US" sz="1200" kern="1200" dirty="0" smtClean="0">
                <a:solidFill>
                  <a:schemeClr val="tx1"/>
                </a:solidFill>
                <a:effectLst/>
                <a:latin typeface="+mn-lt"/>
                <a:ea typeface="+mn-ea"/>
                <a:cs typeface="+mn-cs"/>
              </a:rPr>
              <a:t> non-deterministic fluctuations of the Map function execution times.</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Duplicate</a:t>
            </a:r>
            <a:r>
              <a:rPr lang="en-US" sz="1200" kern="1200" baseline="0" dirty="0" smtClean="0">
                <a:solidFill>
                  <a:schemeClr val="tx1"/>
                </a:solidFill>
                <a:effectLst/>
                <a:latin typeface="+mn-lt"/>
                <a:ea typeface="+mn-ea"/>
                <a:cs typeface="+mn-cs"/>
              </a:rPr>
              <a:t> executions do not work here, as duplicate data download is much more costly</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smtClean="0">
                <a:solidFill>
                  <a:schemeClr val="tx1"/>
                </a:solidFill>
                <a:effectLst/>
                <a:latin typeface="+mn-lt"/>
                <a:ea typeface="+mn-ea"/>
                <a:cs typeface="+mn-cs"/>
              </a:rPr>
              <a:t>Local disk-only caching is better in terms of Map function execution time, but the total execution time fluctuates. (total time includes reading data from disk and disk I/O seems to fluctuate)</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A memory-mapped file contains the contents of a file mapped to the virtual memory and can be read or modified directly through memory. </a:t>
            </a:r>
          </a:p>
          <a:p>
            <a:pPr marL="171450" indent="-171450">
              <a:buFont typeface="Arial" pitchFamily="34" charset="0"/>
              <a:buChar char="•"/>
            </a:pPr>
            <a:r>
              <a:rPr lang="en-US" sz="1200" kern="1200" dirty="0" smtClean="0">
                <a:solidFill>
                  <a:schemeClr val="tx1"/>
                </a:solidFill>
                <a:effectLst/>
                <a:latin typeface="+mn-lt"/>
                <a:ea typeface="+mn-ea"/>
                <a:cs typeface="+mn-cs"/>
              </a:rPr>
              <a:t>.NET framework version 4 introduces first class support for memory-mapped files to .NET world. </a:t>
            </a:r>
          </a:p>
          <a:p>
            <a:pPr marL="171450" indent="-171450">
              <a:buFont typeface="Arial" pitchFamily="34" charset="0"/>
              <a:buChar char="•"/>
            </a:pPr>
            <a:r>
              <a:rPr lang="en-US" sz="1200" kern="1200" dirty="0" smtClean="0">
                <a:solidFill>
                  <a:schemeClr val="tx1"/>
                </a:solidFill>
                <a:effectLst/>
                <a:latin typeface="+mn-lt"/>
                <a:ea typeface="+mn-ea"/>
                <a:cs typeface="+mn-cs"/>
              </a:rPr>
              <a:t>.NET memory mapped files facilitate the creation of a memory-mapped file directly in the memory, with no associated physical file</a:t>
            </a:r>
          </a:p>
          <a:p>
            <a:pPr marL="628650" lvl="1" indent="-171450">
              <a:buFont typeface="Arial" pitchFamily="34" charset="0"/>
              <a:buChar char="•"/>
            </a:pP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use this feature to </a:t>
            </a:r>
            <a:r>
              <a:rPr lang="en-US" sz="1200" kern="1200" dirty="0" smtClean="0">
                <a:solidFill>
                  <a:schemeClr val="tx1"/>
                </a:solidFill>
                <a:effectLst/>
                <a:latin typeface="+mn-lt"/>
                <a:ea typeface="+mn-ea"/>
                <a:cs typeface="+mn-cs"/>
              </a:rPr>
              <a:t>implement the Twister4Azure in-memory data cache.</a:t>
            </a:r>
          </a:p>
          <a:p>
            <a:pPr marL="628650" lvl="1" indent="-171450">
              <a:buFont typeface="Arial" pitchFamily="34" charset="0"/>
              <a:buChar char="•"/>
            </a:pPr>
            <a:r>
              <a:rPr lang="en-US" sz="1200" kern="1200" dirty="0" smtClean="0">
                <a:solidFill>
                  <a:schemeClr val="tx1"/>
                </a:solidFill>
                <a:effectLst/>
                <a:latin typeface="+mn-lt"/>
                <a:ea typeface="+mn-ea"/>
                <a:cs typeface="+mn-cs"/>
              </a:rPr>
              <a:t>In this implementation, Twister4Azure fetch the data directly to the memory-mapped file and the memory mapped file will be reused across the iterations. </a:t>
            </a:r>
          </a:p>
          <a:p>
            <a:pPr marL="628650" lvl="1" indent="-171450">
              <a:buFont typeface="Arial" pitchFamily="34" charset="0"/>
              <a:buChar char="•"/>
            </a:pP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With in-memory caching, the performance on larger Azure instances (with number of workers equal to the number of cores) was very unstable.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contrary, when using memory-mapped caching, the execution times were more stable on the larger instances than in smaller instances. </a:t>
            </a:r>
          </a:p>
          <a:p>
            <a:pPr marL="628650" lvl="1" indent="-171450">
              <a:buFont typeface="Arial" pitchFamily="34" charset="0"/>
              <a:buChar char="•"/>
            </a:pPr>
            <a:r>
              <a:rPr lang="en-US" sz="1200" kern="1200" dirty="0" smtClean="0">
                <a:solidFill>
                  <a:schemeClr val="tx1"/>
                </a:solidFill>
                <a:effectLst/>
                <a:latin typeface="+mn-lt"/>
                <a:ea typeface="+mn-ea"/>
                <a:cs typeface="+mn-cs"/>
              </a:rPr>
              <a:t>Usage of larger instances improves the data sharing across workers, facilitate better load balancing within the instances, provide better deployment stability, reduce the data broadcasting load and simplify the cluster monitoring.</a:t>
            </a:r>
          </a:p>
          <a:p>
            <a:pPr marL="457200" lvl="1" indent="0">
              <a:buFont typeface="Arial" pitchFamily="34" charset="0"/>
              <a:buNone/>
            </a:pP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The memory-mapped file based caching requires the data to be parsed (decoded) each time the data is used adding an overhead to the task execution times. In order to avoid duplicate loading of data products to memory, we use real time data parsing in the case of memory-mapped files. Hence, the parsing overhead becomes part of the Map function execution time.  However, we find that the execution time stability advantage outweighs the added cost. </a:t>
            </a:r>
          </a:p>
          <a:p>
            <a:endParaRPr lang="en-US" dirty="0"/>
          </a:p>
        </p:txBody>
      </p:sp>
      <p:sp>
        <p:nvSpPr>
          <p:cNvPr id="4" name="Slide Number Placeholder 3"/>
          <p:cNvSpPr>
            <a:spLocks noGrp="1"/>
          </p:cNvSpPr>
          <p:nvPr>
            <p:ph type="sldNum" sz="quarter" idx="10"/>
          </p:nvPr>
        </p:nvSpPr>
        <p:spPr/>
        <p:txBody>
          <a:bodyPr/>
          <a:lstStyle/>
          <a:p>
            <a:fld id="{90DDB8C1-3DD9-439C-905F-49C2EA35B296}" type="slidenum">
              <a:rPr lang="en-US" smtClean="0"/>
              <a:t>38</a:t>
            </a:fld>
            <a:endParaRPr lang="en-US"/>
          </a:p>
        </p:txBody>
      </p:sp>
    </p:spTree>
    <p:extLst>
      <p:ext uri="{BB962C8B-B14F-4D97-AF65-F5344CB8AC3E}">
        <p14:creationId xmlns:p14="http://schemas.microsoft.com/office/powerpoint/2010/main" val="2970972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42</a:t>
            </a:fld>
            <a:endParaRPr lang="en-US"/>
          </a:p>
        </p:txBody>
      </p:sp>
    </p:spTree>
    <p:extLst>
      <p:ext uri="{BB962C8B-B14F-4D97-AF65-F5344CB8AC3E}">
        <p14:creationId xmlns:p14="http://schemas.microsoft.com/office/powerpoint/2010/main" val="872164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26A48-FAFA-44C5-849D-076216A06894}" type="slidenum">
              <a:rPr lang="en-US" smtClean="0"/>
              <a:t>43</a:t>
            </a:fld>
            <a:endParaRPr lang="en-US"/>
          </a:p>
        </p:txBody>
      </p:sp>
    </p:spTree>
    <p:extLst>
      <p:ext uri="{BB962C8B-B14F-4D97-AF65-F5344CB8AC3E}">
        <p14:creationId xmlns:p14="http://schemas.microsoft.com/office/powerpoint/2010/main" val="1632101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47</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5</a:t>
            </a:fld>
            <a:endParaRPr lang="en-US"/>
          </a:p>
        </p:txBody>
      </p:sp>
    </p:spTree>
    <p:extLst>
      <p:ext uri="{BB962C8B-B14F-4D97-AF65-F5344CB8AC3E}">
        <p14:creationId xmlns:p14="http://schemas.microsoft.com/office/powerpoint/2010/main" val="2473710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D73186-C7E7-4D58-92F1-CA6E43EBF833}"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10000"/>
              </a:lnSpc>
              <a:buClr>
                <a:srgbClr val="000000"/>
              </a:buClr>
              <a:buFontTx/>
              <a:buChar char="•"/>
              <a:defRPr/>
            </a:pPr>
            <a:r>
              <a:rPr lang="en-US" dirty="0" smtClean="0">
                <a:solidFill>
                  <a:srgbClr val="000000"/>
                </a:solidFill>
                <a:latin typeface="Arial"/>
                <a:cs typeface="Arial"/>
              </a:rPr>
              <a:t>IM provides a unified environment to create and maintain VM and bare-metal images</a:t>
            </a:r>
            <a:endParaRPr lang="en-US" sz="800" dirty="0" smtClean="0">
              <a:latin typeface="Arial"/>
              <a:cs typeface="Arial"/>
            </a:endParaRPr>
          </a:p>
          <a:p>
            <a:pPr eaLnBrk="1" hangingPunct="1">
              <a:lnSpc>
                <a:spcPct val="110000"/>
              </a:lnSpc>
              <a:buClr>
                <a:srgbClr val="000000"/>
              </a:buClr>
              <a:buFontTx/>
              <a:buChar char="•"/>
              <a:defRPr/>
            </a:pPr>
            <a:r>
              <a:rPr lang="en-US" dirty="0" smtClean="0">
                <a:solidFill>
                  <a:srgbClr val="000000"/>
                </a:solidFill>
                <a:latin typeface="Arial"/>
                <a:cs typeface="Arial"/>
              </a:rPr>
              <a:t>Integrate images through a repository to instantiate services on demand with RAIN</a:t>
            </a:r>
            <a:endParaRPr lang="en-US" sz="800" dirty="0" smtClean="0">
              <a:latin typeface="Arial"/>
              <a:cs typeface="Arial"/>
            </a:endParaRPr>
          </a:p>
          <a:p>
            <a:pPr eaLnBrk="1" hangingPunct="1">
              <a:lnSpc>
                <a:spcPct val="110000"/>
              </a:lnSpc>
              <a:buClr>
                <a:srgbClr val="000000"/>
              </a:buClr>
              <a:buFontTx/>
              <a:buChar char="•"/>
              <a:defRPr/>
            </a:pPr>
            <a:r>
              <a:rPr lang="en-US" dirty="0" smtClean="0">
                <a:solidFill>
                  <a:srgbClr val="000000"/>
                </a:solidFill>
                <a:latin typeface="Arial"/>
                <a:cs typeface="Arial"/>
              </a:rPr>
              <a:t>Essentially enables the rapid development and deployment of Platform services on FutureGrid infrastructure</a:t>
            </a:r>
          </a:p>
          <a:p>
            <a:pPr>
              <a:defRPr/>
            </a:pPr>
            <a:endParaRPr lang="en-US" dirty="0"/>
          </a:p>
        </p:txBody>
      </p:sp>
      <p:sp>
        <p:nvSpPr>
          <p:cNvPr id="4" name="Slide Number Placeholder 3"/>
          <p:cNvSpPr>
            <a:spLocks noGrp="1"/>
          </p:cNvSpPr>
          <p:nvPr>
            <p:ph type="sldNum" sz="quarter" idx="5"/>
          </p:nvPr>
        </p:nvSpPr>
        <p:spPr/>
        <p:txBody>
          <a:bodyPr/>
          <a:lstStyle/>
          <a:p>
            <a:pPr>
              <a:defRPr/>
            </a:pPr>
            <a:fld id="{994E8C1E-09D6-F840-895C-8D2A417E56F8}" type="slidenum">
              <a:rPr lang="en-US" smtClean="0"/>
              <a:pPr>
                <a:defRPr/>
              </a:pPr>
              <a:t>52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a:cs typeface="Arial"/>
              </a:rPr>
              <a:t>Customizes images (network IP, DNS, file system table, kernel modules, </a:t>
            </a:r>
            <a:r>
              <a:rPr lang="en-US" sz="1200" dirty="0" err="1" smtClean="0">
                <a:latin typeface="Arial"/>
                <a:cs typeface="Arial"/>
              </a:rPr>
              <a:t>etc</a:t>
            </a:r>
            <a:r>
              <a:rPr lang="en-US" sz="1200" dirty="0" smtClean="0">
                <a:latin typeface="Arial"/>
                <a:cs typeface="Arial"/>
              </a:rPr>
              <a:t>) for specific infrastructures and and deploys them</a:t>
            </a:r>
          </a:p>
          <a:p>
            <a:endParaRPr lang="en-US" dirty="0"/>
          </a:p>
        </p:txBody>
      </p:sp>
      <p:sp>
        <p:nvSpPr>
          <p:cNvPr id="4" name="Slide Number Placeholder 3"/>
          <p:cNvSpPr>
            <a:spLocks noGrp="1"/>
          </p:cNvSpPr>
          <p:nvPr>
            <p:ph type="sldNum" sz="quarter" idx="10"/>
          </p:nvPr>
        </p:nvSpPr>
        <p:spPr/>
        <p:txBody>
          <a:bodyPr/>
          <a:lstStyle/>
          <a:p>
            <a:pPr>
              <a:defRPr/>
            </a:pPr>
            <a:fld id="{92BBE85E-8AA7-324E-9D23-2D79BD79C6A7}" type="slidenum">
              <a:rPr lang="en-US" smtClean="0"/>
              <a:pPr>
                <a:defRPr/>
              </a:pPr>
              <a:t>54</a:t>
            </a:fld>
            <a:endParaRPr lang="en-US"/>
          </a:p>
        </p:txBody>
      </p:sp>
    </p:spTree>
    <p:extLst>
      <p:ext uri="{BB962C8B-B14F-4D97-AF65-F5344CB8AC3E}">
        <p14:creationId xmlns:p14="http://schemas.microsoft.com/office/powerpoint/2010/main" val="3376626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651747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algn="r" rtl="0" fontAlgn="base">
              <a:spcBef>
                <a:spcPct val="0"/>
              </a:spcBef>
              <a:spcAft>
                <a:spcPct val="0"/>
              </a:spcAft>
            </a:pPr>
            <a:fld id="{C0374F37-399F-4EB6-BA69-485624029121}" type="slidenum">
              <a:rPr lang="en-US" sz="1200" b="1" kern="1200">
                <a:solidFill>
                  <a:prstClr val="black"/>
                </a:solidFill>
                <a:latin typeface="Times New Roman" pitchFamily="18" charset="0"/>
                <a:ea typeface="+mn-ea"/>
                <a:cs typeface="+mn-cs"/>
              </a:rPr>
              <a:pPr algn="r" rtl="0" fontAlgn="base">
                <a:spcBef>
                  <a:spcPct val="0"/>
                </a:spcBef>
                <a:spcAft>
                  <a:spcPct val="0"/>
                </a:spcAft>
              </a:pPr>
              <a:t>66</a:t>
            </a:fld>
            <a:endParaRPr lang="en-US" sz="1200" b="1" kern="1200">
              <a:solidFill>
                <a:prstClr val="black"/>
              </a:solidFill>
              <a:latin typeface="Times New Roman" pitchFamily="18" charset="0"/>
              <a:ea typeface="+mn-ea"/>
              <a:cs typeface="+mn-cs"/>
            </a:endParaRPr>
          </a:p>
        </p:txBody>
      </p:sp>
      <p:sp>
        <p:nvSpPr>
          <p:cNvPr id="4280322"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rtl="0" eaLnBrk="0" fontAlgn="base" hangingPunct="0">
              <a:spcBef>
                <a:spcPct val="0"/>
              </a:spcBef>
              <a:spcAft>
                <a:spcPct val="0"/>
              </a:spcAft>
            </a:pPr>
            <a:fld id="{EB91789D-98D0-40BB-9B4E-01A329F7C885}" type="slidenum">
              <a:rPr lang="en-US" sz="1200" kern="1200">
                <a:solidFill>
                  <a:prstClr val="black"/>
                </a:solidFill>
                <a:latin typeface="Times New Roman" pitchFamily="18" charset="0"/>
                <a:ea typeface="+mn-ea"/>
                <a:cs typeface="+mn-cs"/>
              </a:rPr>
              <a:pPr algn="r" rtl="0" eaLnBrk="0" fontAlgn="base" hangingPunct="0">
                <a:spcBef>
                  <a:spcPct val="0"/>
                </a:spcBef>
                <a:spcAft>
                  <a:spcPct val="0"/>
                </a:spcAft>
              </a:pPr>
              <a:t>66</a:t>
            </a:fld>
            <a:endParaRPr lang="en-US" sz="1200" kern="1200">
              <a:solidFill>
                <a:prstClr val="black"/>
              </a:solidFill>
              <a:latin typeface="Times New Roman" pitchFamily="18" charset="0"/>
              <a:ea typeface="+mn-ea"/>
              <a:cs typeface="+mn-cs"/>
            </a:endParaRPr>
          </a:p>
        </p:txBody>
      </p:sp>
      <p:sp>
        <p:nvSpPr>
          <p:cNvPr id="4280323" name="Rectangle 2"/>
          <p:cNvSpPr>
            <a:spLocks noGrp="1" noRot="1" noChangeAspect="1" noChangeArrowheads="1" noTextEdit="1"/>
          </p:cNvSpPr>
          <p:nvPr>
            <p:ph type="sldImg"/>
          </p:nvPr>
        </p:nvSpPr>
        <p:spPr>
          <a:ln/>
        </p:spPr>
      </p:sp>
      <p:sp>
        <p:nvSpPr>
          <p:cNvPr id="4280324"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Azure Queues</a:t>
            </a:r>
            <a:r>
              <a:rPr lang="en-US" baseline="0" dirty="0" smtClean="0"/>
              <a:t> for scheduling, Tables to store meta-data and monitoring data, Blobs for input/output/intermediate data storage. </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68</a:t>
            </a:fld>
            <a:endParaRPr lang="en-US"/>
          </a:p>
        </p:txBody>
      </p:sp>
    </p:spTree>
    <p:extLst>
      <p:ext uri="{BB962C8B-B14F-4D97-AF65-F5344CB8AC3E}">
        <p14:creationId xmlns:p14="http://schemas.microsoft.com/office/powerpoint/2010/main" val="3863360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42EC38D-76F9-4D02-B218-3C9CB0039E20}" type="slidenum">
              <a:rPr lang="en-US" smtClean="0"/>
              <a:pPr/>
              <a:t>69</a:t>
            </a:fld>
            <a:endParaRPr lang="en-US"/>
          </a:p>
        </p:txBody>
      </p:sp>
    </p:spTree>
    <p:extLst>
      <p:ext uri="{BB962C8B-B14F-4D97-AF65-F5344CB8AC3E}">
        <p14:creationId xmlns:p14="http://schemas.microsoft.com/office/powerpoint/2010/main" val="2152940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A71EF7-631D-4D38-8978-F435F493C744}" type="slidenum">
              <a:rPr lang="en-US" smtClean="0"/>
              <a:t>70</a:t>
            </a:fld>
            <a:endParaRPr lang="en-US"/>
          </a:p>
        </p:txBody>
      </p:sp>
    </p:spTree>
    <p:extLst>
      <p:ext uri="{BB962C8B-B14F-4D97-AF65-F5344CB8AC3E}">
        <p14:creationId xmlns:p14="http://schemas.microsoft.com/office/powerpoint/2010/main" val="3100649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Right(c): </a:t>
            </a:r>
            <a:r>
              <a:rPr lang="en-US" sz="1200" kern="1200" dirty="0" smtClean="0">
                <a:solidFill>
                  <a:schemeClr val="tx1"/>
                </a:solidFill>
                <a:effectLst/>
                <a:latin typeface="+mn-lt"/>
                <a:ea typeface="+mn-ea"/>
                <a:cs typeface="+mn-cs"/>
              </a:rPr>
              <a:t>Twister4Azure executing Map Task histogram for 128 million data points in 128 Azure small instances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5. </a:t>
            </a:r>
            <a:r>
              <a:rPr lang="en-US" sz="1200" kern="1200" dirty="0" err="1" smtClean="0">
                <a:solidFill>
                  <a:schemeClr val="tx1"/>
                </a:solidFill>
                <a:effectLst/>
                <a:latin typeface="+mn-lt"/>
                <a:ea typeface="+mn-ea"/>
                <a:cs typeface="+mn-cs"/>
              </a:rPr>
              <a:t>KMeansClustering</a:t>
            </a:r>
            <a:r>
              <a:rPr lang="en-US" sz="1200" kern="1200" dirty="0" smtClean="0">
                <a:solidFill>
                  <a:schemeClr val="tx1"/>
                </a:solidFill>
                <a:effectLst/>
                <a:latin typeface="+mn-lt"/>
                <a:ea typeface="+mn-ea"/>
                <a:cs typeface="+mn-cs"/>
              </a:rPr>
              <a:t> Scalability. </a:t>
            </a:r>
            <a:r>
              <a:rPr lang="en-US" sz="1200" b="1" kern="1200" dirty="0" smtClean="0">
                <a:solidFill>
                  <a:schemeClr val="tx1"/>
                </a:solidFill>
                <a:effectLst/>
                <a:latin typeface="+mn-lt"/>
                <a:ea typeface="+mn-ea"/>
                <a:cs typeface="+mn-cs"/>
              </a:rPr>
              <a:t>Left(a): </a:t>
            </a:r>
            <a:r>
              <a:rPr lang="en-US" sz="1200" kern="1200" dirty="0" smtClean="0">
                <a:solidFill>
                  <a:schemeClr val="tx1"/>
                </a:solidFill>
                <a:effectLst/>
                <a:latin typeface="+mn-lt"/>
                <a:ea typeface="+mn-ea"/>
                <a:cs typeface="+mn-cs"/>
              </a:rPr>
              <a:t>Relative parallel efficiency of strong scaling using 128 million data points.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Center(b):  </a:t>
            </a:r>
            <a:r>
              <a:rPr lang="en-US" sz="1200" kern="1200" dirty="0" smtClean="0">
                <a:solidFill>
                  <a:schemeClr val="tx1"/>
                </a:solidFill>
                <a:effectLst/>
                <a:latin typeface="+mn-lt"/>
                <a:ea typeface="+mn-ea"/>
                <a:cs typeface="+mn-cs"/>
              </a:rPr>
              <a:t>Weak scaling. Workload per core is kept constant (ideal is a straight horizontal line).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71</a:t>
            </a:fld>
            <a:endParaRPr lang="en-US"/>
          </a:p>
        </p:txBody>
      </p:sp>
    </p:spTree>
    <p:extLst>
      <p:ext uri="{BB962C8B-B14F-4D97-AF65-F5344CB8AC3E}">
        <p14:creationId xmlns:p14="http://schemas.microsoft.com/office/powerpoint/2010/main" val="365329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34315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speedup</a:t>
            </a:r>
            <a:r>
              <a:rPr lang="en-US" baseline="0" dirty="0" smtClean="0"/>
              <a:t> is for MDS with 128 cores (32 Azure large instances). The speedup will </a:t>
            </a:r>
            <a:r>
              <a:rPr lang="en-US" baseline="0" smtClean="0"/>
              <a:t>be much more </a:t>
            </a:r>
            <a:r>
              <a:rPr lang="en-US" baseline="0" dirty="0" smtClean="0"/>
              <a:t>when the computation becomes more fine grained (</a:t>
            </a:r>
            <a:r>
              <a:rPr lang="en-US" baseline="0" dirty="0" err="1" smtClean="0"/>
              <a:t>eg</a:t>
            </a:r>
            <a:r>
              <a:rPr lang="en-US" baseline="0" dirty="0" smtClean="0"/>
              <a:t>: if we use a smaller MDS data matrix).</a:t>
            </a:r>
            <a:endParaRPr lang="en-US" dirty="0"/>
          </a:p>
        </p:txBody>
      </p:sp>
      <p:sp>
        <p:nvSpPr>
          <p:cNvPr id="4" name="Slide Number Placeholder 3"/>
          <p:cNvSpPr>
            <a:spLocks noGrp="1"/>
          </p:cNvSpPr>
          <p:nvPr>
            <p:ph type="sldNum" sz="quarter" idx="10"/>
          </p:nvPr>
        </p:nvSpPr>
        <p:spPr/>
        <p:txBody>
          <a:bodyPr/>
          <a:lstStyle/>
          <a:p>
            <a:fld id="{90DDB8C1-3DD9-439C-905F-49C2EA35B296}" type="slidenum">
              <a:rPr lang="en-US" smtClean="0"/>
              <a:t>73</a:t>
            </a:fld>
            <a:endParaRPr lang="en-US"/>
          </a:p>
        </p:txBody>
      </p:sp>
    </p:spTree>
    <p:extLst>
      <p:ext uri="{BB962C8B-B14F-4D97-AF65-F5344CB8AC3E}">
        <p14:creationId xmlns:p14="http://schemas.microsoft.com/office/powerpoint/2010/main" val="416107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74</a:t>
            </a:fld>
            <a:endParaRPr lang="en-US"/>
          </a:p>
        </p:txBody>
      </p:sp>
    </p:spTree>
    <p:extLst>
      <p:ext uri="{BB962C8B-B14F-4D97-AF65-F5344CB8AC3E}">
        <p14:creationId xmlns:p14="http://schemas.microsoft.com/office/powerpoint/2010/main" val="3188138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26A48-FAFA-44C5-849D-076216A06894}" type="slidenum">
              <a:rPr lang="en-US" smtClean="0"/>
              <a:t>76</a:t>
            </a:fld>
            <a:endParaRPr lang="en-US"/>
          </a:p>
        </p:txBody>
      </p:sp>
    </p:spTree>
    <p:extLst>
      <p:ext uri="{BB962C8B-B14F-4D97-AF65-F5344CB8AC3E}">
        <p14:creationId xmlns:p14="http://schemas.microsoft.com/office/powerpoint/2010/main" val="1632101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78</a:t>
            </a:fld>
            <a:endParaRPr lang="en-US"/>
          </a:p>
        </p:txBody>
      </p:sp>
    </p:spTree>
    <p:extLst>
      <p:ext uri="{BB962C8B-B14F-4D97-AF65-F5344CB8AC3E}">
        <p14:creationId xmlns:p14="http://schemas.microsoft.com/office/powerpoint/2010/main" val="131425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80</a:t>
            </a:fld>
            <a:endParaRPr lang="en-US"/>
          </a:p>
        </p:txBody>
      </p:sp>
    </p:spTree>
    <p:extLst>
      <p:ext uri="{BB962C8B-B14F-4D97-AF65-F5344CB8AC3E}">
        <p14:creationId xmlns:p14="http://schemas.microsoft.com/office/powerpoint/2010/main" val="3108137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82</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85</a:t>
            </a:fld>
            <a:endParaRPr lang="en-US"/>
          </a:p>
        </p:txBody>
      </p:sp>
    </p:spTree>
    <p:extLst>
      <p:ext uri="{BB962C8B-B14F-4D97-AF65-F5344CB8AC3E}">
        <p14:creationId xmlns:p14="http://schemas.microsoft.com/office/powerpoint/2010/main" val="2026199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86</a:t>
            </a:fld>
            <a:endParaRPr lang="en-US"/>
          </a:p>
        </p:txBody>
      </p:sp>
    </p:spTree>
    <p:extLst>
      <p:ext uri="{BB962C8B-B14F-4D97-AF65-F5344CB8AC3E}">
        <p14:creationId xmlns:p14="http://schemas.microsoft.com/office/powerpoint/2010/main" val="202619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88</a:t>
            </a:fld>
            <a:endParaRPr lang="en-US"/>
          </a:p>
        </p:txBody>
      </p:sp>
    </p:spTree>
    <p:extLst>
      <p:ext uri="{BB962C8B-B14F-4D97-AF65-F5344CB8AC3E}">
        <p14:creationId xmlns:p14="http://schemas.microsoft.com/office/powerpoint/2010/main" val="1144839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OpenNebula</a:t>
            </a:r>
            <a:r>
              <a:rPr lang="en-US" baseline="0" dirty="0" smtClean="0"/>
              <a:t> is used to provide scalability and independence from the OS. Each time that we receive an image creation request, we boot a VM with the appropriate OS and create the image in that VM.</a:t>
            </a:r>
            <a:endParaRPr lang="en-US" dirty="0"/>
          </a:p>
        </p:txBody>
      </p:sp>
      <p:sp>
        <p:nvSpPr>
          <p:cNvPr id="4" name="Slide Number Placeholder 3"/>
          <p:cNvSpPr>
            <a:spLocks noGrp="1"/>
          </p:cNvSpPr>
          <p:nvPr>
            <p:ph type="sldNum" sz="quarter" idx="10"/>
          </p:nvPr>
        </p:nvSpPr>
        <p:spPr/>
        <p:txBody>
          <a:bodyPr/>
          <a:lstStyle/>
          <a:p>
            <a:pPr>
              <a:defRPr/>
            </a:pPr>
            <a:fld id="{92BBE85E-8AA7-324E-9D23-2D79BD79C6A7}" type="slidenum">
              <a:rPr lang="en-US" smtClean="0"/>
              <a:pPr>
                <a:defRPr/>
              </a:pPr>
              <a:t>92</a:t>
            </a:fld>
            <a:endParaRPr lang="en-US"/>
          </a:p>
        </p:txBody>
      </p:sp>
    </p:spTree>
    <p:extLst>
      <p:ext uri="{BB962C8B-B14F-4D97-AF65-F5344CB8AC3E}">
        <p14:creationId xmlns:p14="http://schemas.microsoft.com/office/powerpoint/2010/main" val="75776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CD0941-BBAD-4EF7-AB6D-111D6000CC49}" type="slidenum">
              <a:rPr lang="en-US">
                <a:solidFill>
                  <a:prstClr val="black"/>
                </a:solidFill>
              </a:rPr>
              <a:pPr/>
              <a:t>21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7/25/2012</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2648068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3C040E0-0610-409E-8CF7-FBD89E58EDE7}" type="datetime1">
              <a:rPr lang="en-US"/>
              <a:pPr/>
              <a:t>7/25/2012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http://futuregrid.org</a:t>
            </a:r>
          </a:p>
        </p:txBody>
      </p:sp>
      <p:sp>
        <p:nvSpPr>
          <p:cNvPr id="6" name="Slide Number Placeholder 5"/>
          <p:cNvSpPr>
            <a:spLocks noGrp="1"/>
          </p:cNvSpPr>
          <p:nvPr>
            <p:ph type="sldNum" sz="quarter" idx="12"/>
          </p:nvPr>
        </p:nvSpPr>
        <p:spPr/>
        <p:txBody>
          <a:bodyPr/>
          <a:lstStyle>
            <a:lvl1pPr>
              <a:defRPr/>
            </a:lvl1pPr>
          </a:lstStyle>
          <a:p>
            <a:fld id="{4F4BA79C-1AB2-465C-B64D-C3BDC5A89237}" type="slidenum">
              <a:rPr lang="en-US"/>
              <a:pPr/>
              <a:t>‹#›</a:t>
            </a:fld>
            <a:endParaRPr lang="en-US"/>
          </a:p>
        </p:txBody>
      </p:sp>
    </p:spTree>
    <p:extLst>
      <p:ext uri="{BB962C8B-B14F-4D97-AF65-F5344CB8AC3E}">
        <p14:creationId xmlns:p14="http://schemas.microsoft.com/office/powerpoint/2010/main" val="560872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9D0BC24-B970-4BFF-A4A1-154EFE859A7B}" type="datetime1">
              <a:rPr lang="en-US"/>
              <a:pPr/>
              <a:t>7/25/2012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http://futuregrid.org</a:t>
            </a:r>
          </a:p>
        </p:txBody>
      </p:sp>
      <p:sp>
        <p:nvSpPr>
          <p:cNvPr id="7" name="Slide Number Placeholder 5"/>
          <p:cNvSpPr>
            <a:spLocks noGrp="1"/>
          </p:cNvSpPr>
          <p:nvPr>
            <p:ph type="sldNum" sz="quarter" idx="12"/>
          </p:nvPr>
        </p:nvSpPr>
        <p:spPr/>
        <p:txBody>
          <a:bodyPr/>
          <a:lstStyle>
            <a:lvl1pPr>
              <a:defRPr/>
            </a:lvl1pPr>
          </a:lstStyle>
          <a:p>
            <a:fld id="{DDBD25B9-C8A2-4B31-A07E-F8E0B271C1E5}" type="slidenum">
              <a:rPr lang="en-US"/>
              <a:pPr/>
              <a:t>‹#›</a:t>
            </a:fld>
            <a:endParaRPr lang="en-US"/>
          </a:p>
        </p:txBody>
      </p:sp>
    </p:spTree>
    <p:extLst>
      <p:ext uri="{BB962C8B-B14F-4D97-AF65-F5344CB8AC3E}">
        <p14:creationId xmlns:p14="http://schemas.microsoft.com/office/powerpoint/2010/main" val="3006805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BE700C7-C1F2-4828-A1E5-32F045116C01}" type="datetime1">
              <a:rPr lang="en-US"/>
              <a:pPr/>
              <a:t>7/25/2012</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http://futuregrid.org</a:t>
            </a:r>
          </a:p>
        </p:txBody>
      </p:sp>
      <p:sp>
        <p:nvSpPr>
          <p:cNvPr id="9" name="Slide Number Placeholder 5"/>
          <p:cNvSpPr>
            <a:spLocks noGrp="1"/>
          </p:cNvSpPr>
          <p:nvPr>
            <p:ph type="sldNum" sz="quarter" idx="12"/>
          </p:nvPr>
        </p:nvSpPr>
        <p:spPr/>
        <p:txBody>
          <a:bodyPr/>
          <a:lstStyle>
            <a:lvl1pPr>
              <a:defRPr/>
            </a:lvl1pPr>
          </a:lstStyle>
          <a:p>
            <a:fld id="{C78A2DEB-C58B-4012-97C6-B168F993F074}" type="slidenum">
              <a:rPr lang="en-US"/>
              <a:pPr/>
              <a:t>‹#›</a:t>
            </a:fld>
            <a:endParaRPr lang="en-US"/>
          </a:p>
        </p:txBody>
      </p:sp>
    </p:spTree>
    <p:extLst>
      <p:ext uri="{BB962C8B-B14F-4D97-AF65-F5344CB8AC3E}">
        <p14:creationId xmlns:p14="http://schemas.microsoft.com/office/powerpoint/2010/main" val="1010520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2CB1851-E62C-4FF9-9E6A-F62EDDBDC873}" type="datetime1">
              <a:rPr lang="en-US"/>
              <a:pPr/>
              <a:t>7/25/2012</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http://futuregrid.org</a:t>
            </a:r>
          </a:p>
        </p:txBody>
      </p:sp>
      <p:sp>
        <p:nvSpPr>
          <p:cNvPr id="5" name="Slide Number Placeholder 5"/>
          <p:cNvSpPr>
            <a:spLocks noGrp="1"/>
          </p:cNvSpPr>
          <p:nvPr>
            <p:ph type="sldNum" sz="quarter" idx="12"/>
          </p:nvPr>
        </p:nvSpPr>
        <p:spPr/>
        <p:txBody>
          <a:bodyPr/>
          <a:lstStyle>
            <a:lvl1pPr>
              <a:defRPr/>
            </a:lvl1pPr>
          </a:lstStyle>
          <a:p>
            <a:fld id="{6B3B5131-F7AB-4E29-A874-03BF40D4E178}" type="slidenum">
              <a:rPr lang="en-US"/>
              <a:pPr/>
              <a:t>‹#›</a:t>
            </a:fld>
            <a:endParaRPr lang="en-US"/>
          </a:p>
        </p:txBody>
      </p:sp>
    </p:spTree>
    <p:extLst>
      <p:ext uri="{BB962C8B-B14F-4D97-AF65-F5344CB8AC3E}">
        <p14:creationId xmlns:p14="http://schemas.microsoft.com/office/powerpoint/2010/main" val="2946590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3FA3331-788E-4FEA-B33B-5293332056E6}" type="datetime1">
              <a:rPr lang="en-US"/>
              <a:pPr/>
              <a:t>7/25/2012</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http://futuregrid.org</a:t>
            </a:r>
          </a:p>
        </p:txBody>
      </p:sp>
      <p:sp>
        <p:nvSpPr>
          <p:cNvPr id="4" name="Slide Number Placeholder 5"/>
          <p:cNvSpPr>
            <a:spLocks noGrp="1"/>
          </p:cNvSpPr>
          <p:nvPr>
            <p:ph type="sldNum" sz="quarter" idx="12"/>
          </p:nvPr>
        </p:nvSpPr>
        <p:spPr/>
        <p:txBody>
          <a:bodyPr/>
          <a:lstStyle>
            <a:lvl1pPr>
              <a:defRPr/>
            </a:lvl1pPr>
          </a:lstStyle>
          <a:p>
            <a:fld id="{23EBF021-4FAE-4A37-AF68-848C56E06FB8}" type="slidenum">
              <a:rPr lang="en-US"/>
              <a:pPr/>
              <a:t>‹#›</a:t>
            </a:fld>
            <a:endParaRPr lang="en-US"/>
          </a:p>
        </p:txBody>
      </p:sp>
    </p:spTree>
    <p:extLst>
      <p:ext uri="{BB962C8B-B14F-4D97-AF65-F5344CB8AC3E}">
        <p14:creationId xmlns:p14="http://schemas.microsoft.com/office/powerpoint/2010/main" val="37026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C59FFBA-36B3-4778-BD0A-2EAF5664492C}" type="datetime1">
              <a:rPr lang="en-US"/>
              <a:pPr/>
              <a:t>7/25/2012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http://futuregrid.org</a:t>
            </a:r>
          </a:p>
        </p:txBody>
      </p:sp>
      <p:sp>
        <p:nvSpPr>
          <p:cNvPr id="7" name="Slide Number Placeholder 5"/>
          <p:cNvSpPr>
            <a:spLocks noGrp="1"/>
          </p:cNvSpPr>
          <p:nvPr>
            <p:ph type="sldNum" sz="quarter" idx="12"/>
          </p:nvPr>
        </p:nvSpPr>
        <p:spPr/>
        <p:txBody>
          <a:bodyPr/>
          <a:lstStyle>
            <a:lvl1pPr>
              <a:defRPr/>
            </a:lvl1pPr>
          </a:lstStyle>
          <a:p>
            <a:fld id="{4BCF5898-6011-4122-8256-B55C8162987B}" type="slidenum">
              <a:rPr lang="en-US"/>
              <a:pPr/>
              <a:t>‹#›</a:t>
            </a:fld>
            <a:endParaRPr lang="en-US"/>
          </a:p>
        </p:txBody>
      </p:sp>
    </p:spTree>
    <p:extLst>
      <p:ext uri="{BB962C8B-B14F-4D97-AF65-F5344CB8AC3E}">
        <p14:creationId xmlns:p14="http://schemas.microsoft.com/office/powerpoint/2010/main" val="2369575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C2DD60F-ACCD-45BE-8FCA-DE069F6DCCAB}" type="datetime1">
              <a:rPr lang="en-US"/>
              <a:pPr/>
              <a:t>7/25/2012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http://futuregrid.org</a:t>
            </a:r>
          </a:p>
        </p:txBody>
      </p:sp>
      <p:sp>
        <p:nvSpPr>
          <p:cNvPr id="7" name="Slide Number Placeholder 5"/>
          <p:cNvSpPr>
            <a:spLocks noGrp="1"/>
          </p:cNvSpPr>
          <p:nvPr>
            <p:ph type="sldNum" sz="quarter" idx="12"/>
          </p:nvPr>
        </p:nvSpPr>
        <p:spPr/>
        <p:txBody>
          <a:bodyPr/>
          <a:lstStyle>
            <a:lvl1pPr>
              <a:defRPr/>
            </a:lvl1pPr>
          </a:lstStyle>
          <a:p>
            <a:fld id="{0621E25C-DB47-43A7-A15B-1746E314E368}" type="slidenum">
              <a:rPr lang="en-US"/>
              <a:pPr/>
              <a:t>‹#›</a:t>
            </a:fld>
            <a:endParaRPr lang="en-US"/>
          </a:p>
        </p:txBody>
      </p:sp>
    </p:spTree>
    <p:extLst>
      <p:ext uri="{BB962C8B-B14F-4D97-AF65-F5344CB8AC3E}">
        <p14:creationId xmlns:p14="http://schemas.microsoft.com/office/powerpoint/2010/main" val="3184929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F7EC0E4-7C6A-45C4-B814-0669FCD7F542}" type="datetime1">
              <a:rPr lang="en-US"/>
              <a:pPr/>
              <a:t>7/25/2012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http://futuregrid.org</a:t>
            </a:r>
          </a:p>
        </p:txBody>
      </p:sp>
      <p:sp>
        <p:nvSpPr>
          <p:cNvPr id="6" name="Slide Number Placeholder 5"/>
          <p:cNvSpPr>
            <a:spLocks noGrp="1"/>
          </p:cNvSpPr>
          <p:nvPr>
            <p:ph type="sldNum" sz="quarter" idx="12"/>
          </p:nvPr>
        </p:nvSpPr>
        <p:spPr/>
        <p:txBody>
          <a:bodyPr/>
          <a:lstStyle>
            <a:lvl1pPr>
              <a:defRPr/>
            </a:lvl1pPr>
          </a:lstStyle>
          <a:p>
            <a:fld id="{E888B26E-29FB-493F-BC2D-0DDF0898AB4F}" type="slidenum">
              <a:rPr lang="en-US"/>
              <a:pPr/>
              <a:t>‹#›</a:t>
            </a:fld>
            <a:endParaRPr lang="en-US"/>
          </a:p>
        </p:txBody>
      </p:sp>
    </p:spTree>
    <p:extLst>
      <p:ext uri="{BB962C8B-B14F-4D97-AF65-F5344CB8AC3E}">
        <p14:creationId xmlns:p14="http://schemas.microsoft.com/office/powerpoint/2010/main" val="427342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AF639CA-722C-4799-A697-F21A59DA9A0E}" type="datetime1">
              <a:rPr lang="en-US"/>
              <a:pPr/>
              <a:t>7/25/2012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http://futuregrid.org</a:t>
            </a:r>
          </a:p>
        </p:txBody>
      </p:sp>
      <p:sp>
        <p:nvSpPr>
          <p:cNvPr id="6" name="Slide Number Placeholder 5"/>
          <p:cNvSpPr>
            <a:spLocks noGrp="1"/>
          </p:cNvSpPr>
          <p:nvPr>
            <p:ph type="sldNum" sz="quarter" idx="12"/>
          </p:nvPr>
        </p:nvSpPr>
        <p:spPr/>
        <p:txBody>
          <a:bodyPr/>
          <a:lstStyle>
            <a:lvl1pPr>
              <a:defRPr/>
            </a:lvl1pPr>
          </a:lstStyle>
          <a:p>
            <a:fld id="{E0F0BD35-6DDF-4F80-9530-2262D11BB5B8}" type="slidenum">
              <a:rPr lang="en-US"/>
              <a:pPr/>
              <a:t>‹#›</a:t>
            </a:fld>
            <a:endParaRPr lang="en-US"/>
          </a:p>
        </p:txBody>
      </p:sp>
    </p:spTree>
    <p:extLst>
      <p:ext uri="{BB962C8B-B14F-4D97-AF65-F5344CB8AC3E}">
        <p14:creationId xmlns:p14="http://schemas.microsoft.com/office/powerpoint/2010/main" val="2618853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ED54AF-81AF-4D72-B9E5-4DC3FBCB3C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966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7/25/2012</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549904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46EEC0-0553-4E28-97A1-94B2FD4255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45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F88BBE-F9F1-40CD-B0C2-2DC4CE5C97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7914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0248"/>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980248"/>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8EA73F-CBA0-480F-8620-5B946AF7BF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1565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94D644D-FCDB-4309-919A-DE501910A3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7201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ACBBB27-0738-4421-A873-1B7FC92589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536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357724C-6BFD-4CA5-867E-364EFF07E6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2661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3B404C-0F1D-4233-BDD4-75D734E73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737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en-US"/>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DE49C8-13D8-46F8-BA1B-4EDCD53720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8863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CA6C5E-C18E-4194-A779-26CD0419C2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386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8648"/>
            <a:ext cx="1943100" cy="548782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8648"/>
            <a:ext cx="5692140" cy="54878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FC2903-7AC9-44DB-B44D-04109C50FF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7/25/2012</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92663981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7/25/2012</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424148779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7/25/2012</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176782883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7/25/2012</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21877972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7/25/2012</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7965024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7/25/2012</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378508838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7/25/2012</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413657927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7/25/2012</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26374991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7/25/2012</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12754894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7/25/2012</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11396476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7/25/2012</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22506834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7/25/2012</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91908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B7E1BAC-2122-43F8-8F14-0D3EAC3ADBBC}" type="datetime1">
              <a:rPr lang="en-US"/>
              <a:pPr/>
              <a:t>7/25/2012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http://futuregrid.org</a:t>
            </a:r>
          </a:p>
        </p:txBody>
      </p:sp>
      <p:sp>
        <p:nvSpPr>
          <p:cNvPr id="6" name="Slide Number Placeholder 5"/>
          <p:cNvSpPr>
            <a:spLocks noGrp="1"/>
          </p:cNvSpPr>
          <p:nvPr>
            <p:ph type="sldNum" sz="quarter" idx="12"/>
          </p:nvPr>
        </p:nvSpPr>
        <p:spPr/>
        <p:txBody>
          <a:bodyPr/>
          <a:lstStyle>
            <a:lvl1pPr>
              <a:defRPr/>
            </a:lvl1pPr>
          </a:lstStyle>
          <a:p>
            <a:fld id="{7F858E66-1327-4F1D-8C5C-A65E7F69C833}" type="slidenum">
              <a:rPr lang="en-US"/>
              <a:pPr/>
              <a:t>‹#›</a:t>
            </a:fld>
            <a:endParaRPr lang="en-US"/>
          </a:p>
        </p:txBody>
      </p:sp>
    </p:spTree>
    <p:extLst>
      <p:ext uri="{BB962C8B-B14F-4D97-AF65-F5344CB8AC3E}">
        <p14:creationId xmlns:p14="http://schemas.microsoft.com/office/powerpoint/2010/main" val="2633871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0FA1DD9-6831-4907-AB6E-75F8D5B8D593}" type="datetime1">
              <a:rPr lang="en-US"/>
              <a:pPr/>
              <a:t>7/25/2012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http://futuregrid.org</a:t>
            </a:r>
          </a:p>
        </p:txBody>
      </p:sp>
      <p:sp>
        <p:nvSpPr>
          <p:cNvPr id="6" name="Slide Number Placeholder 5"/>
          <p:cNvSpPr>
            <a:spLocks noGrp="1"/>
          </p:cNvSpPr>
          <p:nvPr>
            <p:ph type="sldNum" sz="quarter" idx="12"/>
          </p:nvPr>
        </p:nvSpPr>
        <p:spPr/>
        <p:txBody>
          <a:bodyPr/>
          <a:lstStyle>
            <a:lvl1pPr>
              <a:defRPr/>
            </a:lvl1pPr>
          </a:lstStyle>
          <a:p>
            <a:fld id="{5D2065C8-3055-40ED-97C7-6BABE885B76D}" type="slidenum">
              <a:rPr lang="en-US"/>
              <a:pPr/>
              <a:t>‹#›</a:t>
            </a:fld>
            <a:endParaRPr lang="en-US"/>
          </a:p>
        </p:txBody>
      </p:sp>
    </p:spTree>
    <p:extLst>
      <p:ext uri="{BB962C8B-B14F-4D97-AF65-F5344CB8AC3E}">
        <p14:creationId xmlns:p14="http://schemas.microsoft.com/office/powerpoint/2010/main" val="3448471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portal.futuregrid.org/"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hyperlink" Target="https://portal.futuregrid.org/" TargetMode="External"/><Relationship Id="rId5" Type="http://schemas.openxmlformats.org/officeDocument/2006/relationships/slideLayout" Target="../slideLayouts/slideLayout34.xml"/><Relationship Id="rId10" Type="http://schemas.openxmlformats.org/officeDocument/2006/relationships/image" Target="../media/image2.png"/><Relationship Id="rId4" Type="http://schemas.openxmlformats.org/officeDocument/2006/relationships/slideLayout" Target="../slideLayouts/slideLayout3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7/25/2012</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pic>
        <p:nvPicPr>
          <p:cNvPr id="8" name="Picture 2" descr="Ho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7899" y="6181725"/>
            <a:ext cx="2446101"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358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772998E0-E3C3-467F-A859-F8BB242610B0}" type="datetime1">
              <a:rPr lang="en-US">
                <a:ea typeface="ＭＳ Ｐゴシック" pitchFamily="34" charset="-128"/>
              </a:rPr>
              <a:pPr defTabSz="457200" fontAlgn="base">
                <a:spcBef>
                  <a:spcPct val="0"/>
                </a:spcBef>
                <a:spcAft>
                  <a:spcPct val="0"/>
                </a:spcAft>
              </a:pPr>
              <a:t>7/25/2012</a:t>
            </a:fld>
            <a:endParaRPr lang="en-US">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100">
                <a:solidFill>
                  <a:srgbClr val="898989"/>
                </a:solidFill>
                <a:latin typeface="Calibri" charset="0"/>
                <a:ea typeface="ＭＳ Ｐゴシック" charset="0"/>
                <a:cs typeface="ＭＳ Ｐゴシック" charset="0"/>
              </a:defRPr>
            </a:lvl1pPr>
          </a:lstStyle>
          <a:p>
            <a:pPr defTabSz="457200" fontAlgn="base">
              <a:spcBef>
                <a:spcPct val="0"/>
              </a:spcBef>
              <a:spcAft>
                <a:spcPct val="0"/>
              </a:spcAft>
              <a:defRPr/>
            </a:pPr>
            <a:r>
              <a:rPr lang="en-US"/>
              <a:t>http://futuregrid.org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672DFEA6-E3AF-4A5B-A60D-C3AE484347DF}" type="slidenum">
              <a:rPr lang="en-US">
                <a:ea typeface="ＭＳ Ｐゴシック" pitchFamily="34" charset="-128"/>
              </a:rPr>
              <a:pPr defTabSz="457200" fontAlgn="base">
                <a:spcBef>
                  <a:spcPct val="0"/>
                </a:spcBef>
                <a:spcAft>
                  <a:spcPct val="0"/>
                </a:spcAft>
              </a:pPr>
              <a:t>‹#›</a:t>
            </a:fld>
            <a:endParaRPr lang="en-US">
              <a:ea typeface="ＭＳ Ｐゴシック" pitchFamily="34" charset="-128"/>
            </a:endParaRPr>
          </a:p>
        </p:txBody>
      </p:sp>
      <p:pic>
        <p:nvPicPr>
          <p:cNvPr id="1031" name="Picture 6" descr="pixture_reloaded_logo.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09925" y="6278563"/>
            <a:ext cx="7381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1230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8648"/>
            <a:ext cx="7772400" cy="1144429"/>
          </a:xfrm>
          <a:prstGeom prst="rect">
            <a:avLst/>
          </a:prstGeom>
          <a:noFill/>
          <a:ln w="9525">
            <a:noFill/>
            <a:miter lim="800000"/>
            <a:headEnd/>
            <a:tailEnd/>
          </a:ln>
          <a:effectLst/>
        </p:spPr>
        <p:txBody>
          <a:bodyPr vert="horz" wrap="square" lIns="82296" tIns="41148" rIns="82296" bIns="4114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0248"/>
            <a:ext cx="7772400" cy="4116229"/>
          </a:xfrm>
          <a:prstGeom prst="rect">
            <a:avLst/>
          </a:prstGeom>
          <a:noFill/>
          <a:ln w="9525">
            <a:noFill/>
            <a:miter lim="800000"/>
            <a:headEnd/>
            <a:tailEnd/>
          </a:ln>
          <a:effectLst/>
        </p:spPr>
        <p:txBody>
          <a:bodyPr vert="horz" wrap="square" lIns="82296" tIns="41148" rIns="82296" bIns="411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7925"/>
            <a:ext cx="1905953" cy="458628"/>
          </a:xfrm>
          <a:prstGeom prst="rect">
            <a:avLst/>
          </a:prstGeom>
          <a:noFill/>
          <a:ln w="9525">
            <a:noFill/>
            <a:miter lim="800000"/>
            <a:headEnd/>
            <a:tailEnd/>
          </a:ln>
          <a:effectLst/>
        </p:spPr>
        <p:txBody>
          <a:bodyPr vert="horz" wrap="square" lIns="82296" tIns="41148" rIns="82296" bIns="41148" numCol="1" anchor="t" anchorCtr="0" compatLnSpc="1">
            <a:prstTxWarp prst="textNoShape">
              <a:avLst/>
            </a:prstTxWarp>
          </a:bodyPr>
          <a:lstStyle>
            <a:lvl1pPr>
              <a:defRPr sz="1300"/>
            </a:lvl1pPr>
          </a:lstStyle>
          <a:p>
            <a:pPr fontAlgn="base">
              <a:spcBef>
                <a:spcPct val="0"/>
              </a:spcBef>
              <a:spcAft>
                <a:spcPct val="0"/>
              </a:spcAft>
            </a:pPr>
            <a:endParaRPr lang="en-US" smtClean="0">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3123248" y="6247925"/>
            <a:ext cx="2897505" cy="458628"/>
          </a:xfrm>
          <a:prstGeom prst="rect">
            <a:avLst/>
          </a:prstGeom>
          <a:noFill/>
          <a:ln w="9525">
            <a:noFill/>
            <a:miter lim="800000"/>
            <a:headEnd/>
            <a:tailEnd/>
          </a:ln>
          <a:effectLst/>
        </p:spPr>
        <p:txBody>
          <a:bodyPr vert="horz" wrap="square" lIns="82296" tIns="41148" rIns="82296" bIns="41148" numCol="1" anchor="t" anchorCtr="0" compatLnSpc="1">
            <a:prstTxWarp prst="textNoShape">
              <a:avLst/>
            </a:prstTxWarp>
          </a:bodyPr>
          <a:lstStyle>
            <a:lvl1pPr algn="ctr">
              <a:defRPr sz="1300"/>
            </a:lvl1pPr>
          </a:lstStyle>
          <a:p>
            <a:pPr fontAlgn="base">
              <a:spcBef>
                <a:spcPct val="0"/>
              </a:spcBef>
              <a:spcAft>
                <a:spcPct val="0"/>
              </a:spcAft>
            </a:pPr>
            <a:endParaRPr lang="en-US" smtClean="0">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6552248" y="6247925"/>
            <a:ext cx="1907382" cy="458628"/>
          </a:xfrm>
          <a:prstGeom prst="rect">
            <a:avLst/>
          </a:prstGeom>
          <a:noFill/>
          <a:ln w="9525">
            <a:noFill/>
            <a:miter lim="800000"/>
            <a:headEnd/>
            <a:tailEnd/>
          </a:ln>
          <a:effectLst/>
        </p:spPr>
        <p:txBody>
          <a:bodyPr vert="horz" wrap="square" lIns="82296" tIns="41148" rIns="82296" bIns="41148" numCol="1" anchor="t" anchorCtr="0" compatLnSpc="1">
            <a:prstTxWarp prst="textNoShape">
              <a:avLst/>
            </a:prstTxWarp>
          </a:bodyPr>
          <a:lstStyle>
            <a:lvl1pPr algn="r">
              <a:defRPr sz="1300"/>
            </a:lvl1pPr>
          </a:lstStyle>
          <a:p>
            <a:pPr fontAlgn="base">
              <a:spcBef>
                <a:spcPct val="0"/>
              </a:spcBef>
              <a:spcAft>
                <a:spcPct val="0"/>
              </a:spcAft>
            </a:pPr>
            <a:fld id="{9E4EF2DB-F545-4624-AD8C-FBEB4FC295F9}" type="slidenum">
              <a:rPr lang="en-US" smtClean="0">
                <a:solidFill>
                  <a:srgbClr val="000000"/>
                </a:solidFill>
                <a:ea typeface="ＭＳ Ｐゴシック" pitchFamily="34" charset="-128"/>
              </a:rPr>
              <a:pPr fontAlgn="base">
                <a:spcBef>
                  <a:spcPct val="0"/>
                </a:spcBef>
                <a:spcAft>
                  <a:spcPct val="0"/>
                </a:spcAft>
              </a:pPr>
              <a:t>‹#›</a:t>
            </a:fld>
            <a:endParaRPr lang="en-US" smtClean="0">
              <a:solidFill>
                <a:srgbClr val="000000"/>
              </a:solidFill>
              <a:ea typeface="ＭＳ Ｐゴシック" pitchFamily="34" charset="-128"/>
            </a:endParaRPr>
          </a:p>
        </p:txBody>
      </p:sp>
    </p:spTree>
    <p:extLst>
      <p:ext uri="{BB962C8B-B14F-4D97-AF65-F5344CB8AC3E}">
        <p14:creationId xmlns:p14="http://schemas.microsoft.com/office/powerpoint/2010/main" val="428338578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000">
          <a:solidFill>
            <a:schemeClr val="tx2"/>
          </a:solidFill>
          <a:latin typeface="Times New Roman" pitchFamily="18" charset="0"/>
        </a:defRPr>
      </a:lvl2pPr>
      <a:lvl3pPr algn="ctr" rtl="0" fontAlgn="base">
        <a:spcBef>
          <a:spcPct val="0"/>
        </a:spcBef>
        <a:spcAft>
          <a:spcPct val="0"/>
        </a:spcAft>
        <a:defRPr sz="4000">
          <a:solidFill>
            <a:schemeClr val="tx2"/>
          </a:solidFill>
          <a:latin typeface="Times New Roman" pitchFamily="18" charset="0"/>
        </a:defRPr>
      </a:lvl3pPr>
      <a:lvl4pPr algn="ctr" rtl="0" fontAlgn="base">
        <a:spcBef>
          <a:spcPct val="0"/>
        </a:spcBef>
        <a:spcAft>
          <a:spcPct val="0"/>
        </a:spcAft>
        <a:defRPr sz="4000">
          <a:solidFill>
            <a:schemeClr val="tx2"/>
          </a:solidFill>
          <a:latin typeface="Times New Roman" pitchFamily="18" charset="0"/>
        </a:defRPr>
      </a:lvl4pPr>
      <a:lvl5pPr algn="ctr" rtl="0" fontAlgn="base">
        <a:spcBef>
          <a:spcPct val="0"/>
        </a:spcBef>
        <a:spcAft>
          <a:spcPct val="0"/>
        </a:spcAft>
        <a:defRPr sz="4000">
          <a:solidFill>
            <a:schemeClr val="tx2"/>
          </a:solidFill>
          <a:latin typeface="Times New Roman" pitchFamily="18" charset="0"/>
        </a:defRPr>
      </a:lvl5pPr>
      <a:lvl6pPr marL="411480" algn="ctr" rtl="0" fontAlgn="base">
        <a:spcBef>
          <a:spcPct val="0"/>
        </a:spcBef>
        <a:spcAft>
          <a:spcPct val="0"/>
        </a:spcAft>
        <a:defRPr sz="4000">
          <a:solidFill>
            <a:schemeClr val="tx2"/>
          </a:solidFill>
          <a:latin typeface="Times New Roman" pitchFamily="18" charset="0"/>
        </a:defRPr>
      </a:lvl6pPr>
      <a:lvl7pPr marL="822960" algn="ctr" rtl="0" fontAlgn="base">
        <a:spcBef>
          <a:spcPct val="0"/>
        </a:spcBef>
        <a:spcAft>
          <a:spcPct val="0"/>
        </a:spcAft>
        <a:defRPr sz="4000">
          <a:solidFill>
            <a:schemeClr val="tx2"/>
          </a:solidFill>
          <a:latin typeface="Times New Roman" pitchFamily="18" charset="0"/>
        </a:defRPr>
      </a:lvl7pPr>
      <a:lvl8pPr marL="1234440" algn="ctr" rtl="0" fontAlgn="base">
        <a:spcBef>
          <a:spcPct val="0"/>
        </a:spcBef>
        <a:spcAft>
          <a:spcPct val="0"/>
        </a:spcAft>
        <a:defRPr sz="4000">
          <a:solidFill>
            <a:schemeClr val="tx2"/>
          </a:solidFill>
          <a:latin typeface="Times New Roman" pitchFamily="18" charset="0"/>
        </a:defRPr>
      </a:lvl8pPr>
      <a:lvl9pPr marL="1645920" algn="ctr" rtl="0" fontAlgn="base">
        <a:spcBef>
          <a:spcPct val="0"/>
        </a:spcBef>
        <a:spcAft>
          <a:spcPct val="0"/>
        </a:spcAft>
        <a:defRPr sz="4000">
          <a:solidFill>
            <a:schemeClr val="tx2"/>
          </a:solidFill>
          <a:latin typeface="Times New Roman" pitchFamily="18" charset="0"/>
        </a:defRPr>
      </a:lvl9pPr>
    </p:titleStyle>
    <p:bodyStyle>
      <a:lvl1pPr marL="308610" indent="-308610" algn="l" rtl="0" fontAlgn="base">
        <a:spcBef>
          <a:spcPct val="20000"/>
        </a:spcBef>
        <a:spcAft>
          <a:spcPct val="0"/>
        </a:spcAft>
        <a:buChar char="•"/>
        <a:defRPr sz="2900">
          <a:solidFill>
            <a:schemeClr val="tx1"/>
          </a:solidFill>
          <a:latin typeface="+mn-lt"/>
          <a:ea typeface="+mn-ea"/>
          <a:cs typeface="+mn-cs"/>
        </a:defRPr>
      </a:lvl1pPr>
      <a:lvl2pPr marL="668655" indent="-257175" algn="l" rtl="0" fontAlgn="base">
        <a:spcBef>
          <a:spcPct val="20000"/>
        </a:spcBef>
        <a:spcAft>
          <a:spcPct val="0"/>
        </a:spcAft>
        <a:buChar char="–"/>
        <a:defRPr sz="2500">
          <a:solidFill>
            <a:schemeClr val="tx1"/>
          </a:solidFill>
          <a:latin typeface="+mn-lt"/>
        </a:defRPr>
      </a:lvl2pPr>
      <a:lvl3pPr marL="1028700" indent="-205740" algn="l" rtl="0" fontAlgn="base">
        <a:spcBef>
          <a:spcPct val="20000"/>
        </a:spcBef>
        <a:spcAft>
          <a:spcPct val="0"/>
        </a:spcAft>
        <a:buChar char="•"/>
        <a:defRPr sz="2200">
          <a:solidFill>
            <a:schemeClr val="tx1"/>
          </a:solidFill>
          <a:latin typeface="+mn-lt"/>
        </a:defRPr>
      </a:lvl3pPr>
      <a:lvl4pPr marL="1440180" indent="-205740" algn="l" rtl="0" fontAlgn="base">
        <a:spcBef>
          <a:spcPct val="20000"/>
        </a:spcBef>
        <a:spcAft>
          <a:spcPct val="0"/>
        </a:spcAft>
        <a:buChar char="–"/>
        <a:defRPr sz="1800">
          <a:solidFill>
            <a:schemeClr val="tx1"/>
          </a:solidFill>
          <a:latin typeface="+mn-lt"/>
        </a:defRPr>
      </a:lvl4pPr>
      <a:lvl5pPr marL="1851660" indent="-205740" algn="l" rtl="0" fontAlgn="base">
        <a:spcBef>
          <a:spcPct val="20000"/>
        </a:spcBef>
        <a:spcAft>
          <a:spcPct val="0"/>
        </a:spcAft>
        <a:buChar char="»"/>
        <a:defRPr sz="1800">
          <a:solidFill>
            <a:schemeClr val="tx1"/>
          </a:solidFill>
          <a:latin typeface="+mn-lt"/>
        </a:defRPr>
      </a:lvl5pPr>
      <a:lvl6pPr marL="2263140" indent="-205740" algn="l" rtl="0" fontAlgn="base">
        <a:spcBef>
          <a:spcPct val="20000"/>
        </a:spcBef>
        <a:spcAft>
          <a:spcPct val="0"/>
        </a:spcAft>
        <a:buChar char="»"/>
        <a:defRPr sz="1800">
          <a:solidFill>
            <a:schemeClr val="tx1"/>
          </a:solidFill>
          <a:latin typeface="+mn-lt"/>
        </a:defRPr>
      </a:lvl6pPr>
      <a:lvl7pPr marL="2674620" indent="-205740" algn="l" rtl="0" fontAlgn="base">
        <a:spcBef>
          <a:spcPct val="20000"/>
        </a:spcBef>
        <a:spcAft>
          <a:spcPct val="0"/>
        </a:spcAft>
        <a:buChar char="»"/>
        <a:defRPr sz="1800">
          <a:solidFill>
            <a:schemeClr val="tx1"/>
          </a:solidFill>
          <a:latin typeface="+mn-lt"/>
        </a:defRPr>
      </a:lvl7pPr>
      <a:lvl8pPr marL="3086100" indent="-205740" algn="l" rtl="0" fontAlgn="base">
        <a:spcBef>
          <a:spcPct val="20000"/>
        </a:spcBef>
        <a:spcAft>
          <a:spcPct val="0"/>
        </a:spcAft>
        <a:buChar char="»"/>
        <a:defRPr sz="1800">
          <a:solidFill>
            <a:schemeClr val="tx1"/>
          </a:solidFill>
          <a:latin typeface="+mn-lt"/>
        </a:defRPr>
      </a:lvl8pPr>
      <a:lvl9pPr marL="3497580" indent="-205740" algn="l" rtl="0" fontAlgn="base">
        <a:spcBef>
          <a:spcPct val="20000"/>
        </a:spcBef>
        <a:spcAft>
          <a:spcPct val="0"/>
        </a:spcAft>
        <a:buChar char="»"/>
        <a:defRPr sz="1800">
          <a:solidFill>
            <a:schemeClr val="tx1"/>
          </a:solidFill>
          <a:latin typeface="+mn-lt"/>
        </a:defRPr>
      </a:lvl9pPr>
    </p:bodyStyle>
    <p:otherStyle>
      <a:defPPr>
        <a:defRPr lang="en-US"/>
      </a:defPPr>
      <a:lvl1pPr marL="0" algn="l" defTabSz="822960" rtl="0" eaLnBrk="1" latinLnBrk="0" hangingPunct="1">
        <a:defRPr sz="1600" kern="1200">
          <a:solidFill>
            <a:schemeClr val="tx1"/>
          </a:solidFill>
          <a:latin typeface="+mn-lt"/>
          <a:ea typeface="+mn-ea"/>
          <a:cs typeface="+mn-cs"/>
        </a:defRPr>
      </a:lvl1pPr>
      <a:lvl2pPr marL="411480" algn="l" defTabSz="822960" rtl="0" eaLnBrk="1" latinLnBrk="0" hangingPunct="1">
        <a:defRPr sz="1600" kern="1200">
          <a:solidFill>
            <a:schemeClr val="tx1"/>
          </a:solidFill>
          <a:latin typeface="+mn-lt"/>
          <a:ea typeface="+mn-ea"/>
          <a:cs typeface="+mn-cs"/>
        </a:defRPr>
      </a:lvl2pPr>
      <a:lvl3pPr marL="822960" algn="l" defTabSz="822960" rtl="0" eaLnBrk="1" latinLnBrk="0" hangingPunct="1">
        <a:defRPr sz="1600" kern="1200">
          <a:solidFill>
            <a:schemeClr val="tx1"/>
          </a:solidFill>
          <a:latin typeface="+mn-lt"/>
          <a:ea typeface="+mn-ea"/>
          <a:cs typeface="+mn-cs"/>
        </a:defRPr>
      </a:lvl3pPr>
      <a:lvl4pPr marL="1234440" algn="l" defTabSz="822960" rtl="0" eaLnBrk="1" latinLnBrk="0" hangingPunct="1">
        <a:defRPr sz="1600" kern="1200">
          <a:solidFill>
            <a:schemeClr val="tx1"/>
          </a:solidFill>
          <a:latin typeface="+mn-lt"/>
          <a:ea typeface="+mn-ea"/>
          <a:cs typeface="+mn-cs"/>
        </a:defRPr>
      </a:lvl4pPr>
      <a:lvl5pPr marL="1645920" algn="l" defTabSz="822960" rtl="0" eaLnBrk="1" latinLnBrk="0" hangingPunct="1">
        <a:defRPr sz="1600" kern="1200">
          <a:solidFill>
            <a:schemeClr val="tx1"/>
          </a:solidFill>
          <a:latin typeface="+mn-lt"/>
          <a:ea typeface="+mn-ea"/>
          <a:cs typeface="+mn-cs"/>
        </a:defRPr>
      </a:lvl5pPr>
      <a:lvl6pPr marL="2057400" algn="l" defTabSz="822960" rtl="0" eaLnBrk="1" latinLnBrk="0" hangingPunct="1">
        <a:defRPr sz="1600" kern="1200">
          <a:solidFill>
            <a:schemeClr val="tx1"/>
          </a:solidFill>
          <a:latin typeface="+mn-lt"/>
          <a:ea typeface="+mn-ea"/>
          <a:cs typeface="+mn-cs"/>
        </a:defRPr>
      </a:lvl6pPr>
      <a:lvl7pPr marL="2468880" algn="l" defTabSz="822960" rtl="0" eaLnBrk="1" latinLnBrk="0" hangingPunct="1">
        <a:defRPr sz="1600" kern="1200">
          <a:solidFill>
            <a:schemeClr val="tx1"/>
          </a:solidFill>
          <a:latin typeface="+mn-lt"/>
          <a:ea typeface="+mn-ea"/>
          <a:cs typeface="+mn-cs"/>
        </a:defRPr>
      </a:lvl7pPr>
      <a:lvl8pPr marL="2880360" algn="l" defTabSz="822960" rtl="0" eaLnBrk="1" latinLnBrk="0" hangingPunct="1">
        <a:defRPr sz="1600" kern="1200">
          <a:solidFill>
            <a:schemeClr val="tx1"/>
          </a:solidFill>
          <a:latin typeface="+mn-lt"/>
          <a:ea typeface="+mn-ea"/>
          <a:cs typeface="+mn-cs"/>
        </a:defRPr>
      </a:lvl8pPr>
      <a:lvl9pPr marL="3291840" algn="l" defTabSz="82296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7/25/2012</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30224476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salsahpc.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image" Target="../media/image16.png"/><Relationship Id="rId12"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11" Type="http://schemas.openxmlformats.org/officeDocument/2006/relationships/oleObject" Target="../embeddings/oleObject1.bin"/><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15.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emf"/></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2.xml"/><Relationship Id="rId7"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33.xml"/><Relationship Id="rId1" Type="http://schemas.openxmlformats.org/officeDocument/2006/relationships/vmlDrawing" Target="../drawings/vmlDrawing2.vml"/><Relationship Id="rId4" Type="http://schemas.openxmlformats.org/officeDocument/2006/relationships/image" Target="../media/image60.emf"/></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31.xml"/><Relationship Id="rId1" Type="http://schemas.openxmlformats.org/officeDocument/2006/relationships/vmlDrawing" Target="../drawings/vmlDrawing3.vml"/><Relationship Id="rId6" Type="http://schemas.openxmlformats.org/officeDocument/2006/relationships/image" Target="../media/image62.emf"/><Relationship Id="rId5" Type="http://schemas.openxmlformats.org/officeDocument/2006/relationships/package" Target="../embeddings/Microsoft_Excel_Worksheet5.xlsx"/><Relationship Id="rId4" Type="http://schemas.openxmlformats.org/officeDocument/2006/relationships/image" Target="../media/image61.emf"/></Relationships>
</file>

<file path=ppt/slides/_rels/slide5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71.jpeg"/><Relationship Id="rId2" Type="http://schemas.openxmlformats.org/officeDocument/2006/relationships/slideLayout" Target="../slideLayouts/slideLayout31.xml"/><Relationship Id="rId1" Type="http://schemas.openxmlformats.org/officeDocument/2006/relationships/vmlDrawing" Target="../drawings/vmlDrawing4.vml"/><Relationship Id="rId6" Type="http://schemas.openxmlformats.org/officeDocument/2006/relationships/image" Target="../media/image67.png"/><Relationship Id="rId11" Type="http://schemas.openxmlformats.org/officeDocument/2006/relationships/image" Target="../media/image69.png"/><Relationship Id="rId5" Type="http://schemas.openxmlformats.org/officeDocument/2006/relationships/oleObject" Target="../embeddings/oleObject3.bin"/><Relationship Id="rId10" Type="http://schemas.openxmlformats.org/officeDocument/2006/relationships/oleObject" Target="../embeddings/oleObject5.bin"/><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36.xml"/><Relationship Id="rId5" Type="http://schemas.openxmlformats.org/officeDocument/2006/relationships/image" Target="../media/image75.jpe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hyperlink" Target="http://salsahpc.indiana.edu/mapreduceroles4azure/" TargetMode="External"/><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1.xml"/><Relationship Id="rId1" Type="http://schemas.openxmlformats.org/officeDocument/2006/relationships/tags" Target="../tags/tag4.xml"/><Relationship Id="rId5" Type="http://schemas.openxmlformats.org/officeDocument/2006/relationships/image" Target="../media/image51.png"/><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hyperlink" Target="http://salsahpc.indiana.edu/twister4azure" TargetMode="External"/><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hyperlink" Target="http://www.google.com/green/pdfs/google-green-computing.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gif"/><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19100"/>
            <a:ext cx="8763000" cy="1470025"/>
          </a:xfrm>
        </p:spPr>
        <p:txBody>
          <a:bodyPr>
            <a:noAutofit/>
          </a:bodyPr>
          <a:lstStyle/>
          <a:p>
            <a:r>
              <a:rPr lang="en-US" sz="4800" dirty="0"/>
              <a:t>Advances in Clouds and their application to Data Intensive problems</a:t>
            </a:r>
            <a:endParaRPr lang="en-US" sz="4800" b="1" dirty="0"/>
          </a:p>
        </p:txBody>
      </p:sp>
      <p:sp>
        <p:nvSpPr>
          <p:cNvPr id="3" name="Subtitle 2"/>
          <p:cNvSpPr>
            <a:spLocks noGrp="1"/>
          </p:cNvSpPr>
          <p:nvPr>
            <p:ph type="subTitle" idx="1"/>
          </p:nvPr>
        </p:nvSpPr>
        <p:spPr>
          <a:xfrm>
            <a:off x="28575" y="2209800"/>
            <a:ext cx="9144000" cy="838200"/>
          </a:xfrm>
        </p:spPr>
        <p:txBody>
          <a:bodyPr>
            <a:noAutofit/>
          </a:bodyPr>
          <a:lstStyle/>
          <a:p>
            <a:r>
              <a:rPr lang="en-US" sz="2400" b="1" dirty="0" smtClean="0"/>
              <a:t>Electrical Engineering</a:t>
            </a:r>
          </a:p>
          <a:p>
            <a:r>
              <a:rPr lang="en-US" sz="2400" b="1" dirty="0" smtClean="0"/>
              <a:t>University of Southern California</a:t>
            </a:r>
            <a:endParaRPr lang="en-US" sz="2400" dirty="0"/>
          </a:p>
          <a:p>
            <a:r>
              <a:rPr lang="en-US" sz="2400" b="1" dirty="0" smtClean="0">
                <a:solidFill>
                  <a:schemeClr val="tx1"/>
                </a:solidFill>
              </a:rPr>
              <a:t>February 24 2012</a:t>
            </a:r>
            <a:endParaRPr lang="it-IT" sz="2400" b="1" dirty="0" smtClean="0">
              <a:solidFill>
                <a:schemeClr val="tx1"/>
              </a:solidFill>
            </a:endParaRPr>
          </a:p>
        </p:txBody>
      </p:sp>
      <p:sp>
        <p:nvSpPr>
          <p:cNvPr id="5" name="Subtitle 2"/>
          <p:cNvSpPr txBox="1">
            <a:spLocks/>
          </p:cNvSpPr>
          <p:nvPr/>
        </p:nvSpPr>
        <p:spPr>
          <a:xfrm>
            <a:off x="0" y="3581400"/>
            <a:ext cx="9144000" cy="4655270"/>
          </a:xfrm>
          <a:prstGeom prst="rect">
            <a:avLst/>
          </a:prstGeom>
        </p:spPr>
        <p:txBody>
          <a:bodyPr vert="horz" lIns="91440" tIns="45720" rIns="91440" bIns="45720" rtlCol="0">
            <a:normAutofit/>
          </a:bodyPr>
          <a:lstStyle/>
          <a:p>
            <a:pPr algn="ctr">
              <a:spcBef>
                <a:spcPct val="20000"/>
              </a:spcBef>
              <a:buFont typeface="Arial" pitchFamily="34" charset="0"/>
              <a:buNone/>
              <a:defRPr/>
            </a:pPr>
            <a:r>
              <a:rPr lang="en-US" sz="2400" b="1" dirty="0">
                <a:solidFill>
                  <a:prstClr val="black"/>
                </a:solidFill>
                <a:ea typeface="ＭＳ Ｐゴシック" charset="0"/>
                <a:cs typeface="ＭＳ Ｐゴシック" charset="0"/>
              </a:rPr>
              <a:t>Geoffrey Fox</a:t>
            </a:r>
          </a:p>
          <a:p>
            <a:pPr algn="ctr">
              <a:spcBef>
                <a:spcPct val="20000"/>
              </a:spcBef>
              <a:defRPr/>
            </a:pPr>
            <a:r>
              <a:rPr lang="en-US" sz="2000" dirty="0">
                <a:solidFill>
                  <a:prstClr val="black"/>
                </a:solidFill>
                <a:hlinkClick r:id="rId3"/>
              </a:rPr>
              <a:t>gcf@indiana.edu</a:t>
            </a:r>
            <a:r>
              <a:rPr lang="en-US" sz="2000" dirty="0">
                <a:solidFill>
                  <a:prstClr val="black"/>
                </a:solidFill>
              </a:rPr>
              <a:t>            </a:t>
            </a:r>
          </a:p>
          <a:p>
            <a:pPr algn="ctr">
              <a:spcBef>
                <a:spcPct val="20000"/>
              </a:spcBef>
              <a:defRPr/>
            </a:pPr>
            <a:r>
              <a:rPr lang="en-US" sz="2000" dirty="0">
                <a:solidFill>
                  <a:prstClr val="black"/>
                </a:solidFill>
              </a:rPr>
              <a:t> </a:t>
            </a:r>
            <a:r>
              <a:rPr lang="en-US" sz="2000" dirty="0">
                <a:solidFill>
                  <a:prstClr val="black"/>
                </a:solidFill>
                <a:hlinkClick r:id="rId4"/>
              </a:rPr>
              <a:t>http://www.infomall.org</a:t>
            </a:r>
            <a:r>
              <a:rPr lang="en-US" sz="2000" dirty="0">
                <a:solidFill>
                  <a:prstClr val="black"/>
                </a:solidFill>
              </a:rPr>
              <a:t>   </a:t>
            </a:r>
            <a:r>
              <a:rPr lang="en-US" sz="2000" dirty="0" smtClean="0">
                <a:solidFill>
                  <a:prstClr val="black"/>
                </a:solidFill>
              </a:rPr>
              <a:t>     </a:t>
            </a:r>
            <a:r>
              <a:rPr lang="en-US" sz="2000" dirty="0" smtClean="0">
                <a:solidFill>
                  <a:prstClr val="black"/>
                </a:solidFill>
                <a:hlinkClick r:id="rId5"/>
              </a:rPr>
              <a:t>http://www.salsahpc.org</a:t>
            </a:r>
            <a:r>
              <a:rPr lang="en-US" sz="2000" dirty="0" smtClean="0">
                <a:solidFill>
                  <a:prstClr val="black"/>
                </a:solidFill>
              </a:rPr>
              <a:t>  </a:t>
            </a:r>
            <a:endParaRPr lang="en-US" sz="2400" dirty="0">
              <a:solidFill>
                <a:prstClr val="black"/>
              </a:solidFill>
            </a:endParaRPr>
          </a:p>
          <a:p>
            <a:pPr algn="ctr">
              <a:spcBef>
                <a:spcPct val="20000"/>
              </a:spcBef>
            </a:pPr>
            <a:r>
              <a:rPr lang="en-US" sz="1900" dirty="0">
                <a:solidFill>
                  <a:prstClr val="black"/>
                </a:solidFill>
                <a:latin typeface="Times New Roman" pitchFamily="18" charset="0"/>
                <a:cs typeface="Times New Roman" pitchFamily="18" charset="0"/>
              </a:rPr>
              <a:t>Director, Digital Science Center, Pervasive Technology </a:t>
            </a:r>
            <a:r>
              <a:rPr lang="en-US" sz="1900" dirty="0" smtClean="0">
                <a:solidFill>
                  <a:prstClr val="black"/>
                </a:solidFill>
                <a:latin typeface="Times New Roman" pitchFamily="18" charset="0"/>
                <a:cs typeface="Times New Roman" pitchFamily="18" charset="0"/>
              </a:rPr>
              <a:t>Institute </a:t>
            </a:r>
            <a:endParaRPr lang="en-US" sz="1900" dirty="0">
              <a:solidFill>
                <a:prstClr val="black"/>
              </a:solidFill>
              <a:latin typeface="Times New Roman" pitchFamily="18" charset="0"/>
              <a:cs typeface="Times New Roman" pitchFamily="18" charset="0"/>
            </a:endParaRPr>
          </a:p>
          <a:p>
            <a:pPr algn="ctr">
              <a:spcBef>
                <a:spcPct val="20000"/>
              </a:spcBef>
            </a:pPr>
            <a:r>
              <a:rPr lang="en-US" sz="1900" dirty="0">
                <a:solidFill>
                  <a:prstClr val="black"/>
                </a:solidFill>
                <a:latin typeface="Times New Roman" pitchFamily="18" charset="0"/>
                <a:cs typeface="Times New Roman" pitchFamily="18" charset="0"/>
              </a:rPr>
              <a:t>Associate Dean for Research and Graduate Studies,  School of Informatics and Computing</a:t>
            </a:r>
          </a:p>
          <a:p>
            <a:pPr algn="ctr">
              <a:spcBef>
                <a:spcPct val="20000"/>
              </a:spcBef>
            </a:pPr>
            <a:r>
              <a:rPr lang="en-US" sz="1900" dirty="0">
                <a:solidFill>
                  <a:prstClr val="black"/>
                </a:solidFill>
                <a:latin typeface="Times New Roman" pitchFamily="18" charset="0"/>
                <a:cs typeface="Times New Roman" pitchFamily="18" charset="0"/>
              </a:rPr>
              <a:t>Indiana University </a:t>
            </a:r>
            <a:r>
              <a:rPr lang="en-US" sz="1900" dirty="0" smtClean="0">
                <a:solidFill>
                  <a:prstClr val="black"/>
                </a:solidFill>
                <a:latin typeface="Times New Roman" pitchFamily="18" charset="0"/>
                <a:cs typeface="Times New Roman" pitchFamily="18" charset="0"/>
              </a:rPr>
              <a:t>Bloomington</a:t>
            </a:r>
          </a:p>
          <a:p>
            <a:pPr algn="ctr">
              <a:spcBef>
                <a:spcPct val="20000"/>
              </a:spcBef>
            </a:pPr>
            <a:r>
              <a:rPr lang="en-US" sz="1900" b="1" dirty="0" smtClean="0">
                <a:solidFill>
                  <a:prstClr val="black"/>
                </a:solidFill>
                <a:latin typeface="Times New Roman" pitchFamily="18" charset="0"/>
                <a:cs typeface="Times New Roman" pitchFamily="18" charset="0"/>
              </a:rPr>
              <a:t>Work </a:t>
            </a:r>
            <a:r>
              <a:rPr lang="en-US" sz="1900" b="1" dirty="0">
                <a:solidFill>
                  <a:prstClr val="black"/>
                </a:solidFill>
                <a:latin typeface="Times New Roman" pitchFamily="18" charset="0"/>
                <a:cs typeface="Times New Roman" pitchFamily="18" charset="0"/>
              </a:rPr>
              <a:t>with </a:t>
            </a:r>
            <a:r>
              <a:rPr lang="en-US" sz="1900" b="1" dirty="0" smtClean="0">
                <a:solidFill>
                  <a:prstClr val="black"/>
                </a:solidFill>
                <a:latin typeface="Times New Roman" pitchFamily="18" charset="0"/>
                <a:cs typeface="Times New Roman" pitchFamily="18" charset="0"/>
              </a:rPr>
              <a:t>Judy Qiu and several students </a:t>
            </a:r>
            <a:endParaRPr lang="en-US" sz="2400" b="1" dirty="0">
              <a:solidFill>
                <a:prstClr val="black"/>
              </a:solidFill>
            </a:endParaRPr>
          </a:p>
        </p:txBody>
      </p:sp>
    </p:spTree>
    <p:extLst>
      <p:ext uri="{BB962C8B-B14F-4D97-AF65-F5344CB8AC3E}">
        <p14:creationId xmlns:p14="http://schemas.microsoft.com/office/powerpoint/2010/main" val="1353770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10</a:t>
            </a:fld>
            <a:endParaRPr lang="en-US"/>
          </a:p>
        </p:txBody>
      </p:sp>
      <p:pic>
        <p:nvPicPr>
          <p:cNvPr id="7170"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33796"/>
          <a:stretch/>
        </p:blipFill>
        <p:spPr bwMode="auto">
          <a:xfrm>
            <a:off x="-24063" y="120316"/>
            <a:ext cx="9165478" cy="6737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95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11</a:t>
            </a:fld>
            <a:endParaRPr lang="en-US"/>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004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143000"/>
          </a:xfrm>
        </p:spPr>
        <p:txBody>
          <a:bodyPr>
            <a:normAutofit/>
          </a:bodyPr>
          <a:lstStyle/>
          <a:p>
            <a:r>
              <a:rPr lang="en-US" sz="3200" b="1" dirty="0" smtClean="0"/>
              <a:t>2 Aspects of Cloud Computing: </a:t>
            </a:r>
            <a:br>
              <a:rPr lang="en-US" sz="3200" b="1" dirty="0" smtClean="0"/>
            </a:br>
            <a:r>
              <a:rPr lang="en-US" sz="3200" b="1" dirty="0" smtClean="0"/>
              <a:t>Infrastructure and Runtimes</a:t>
            </a:r>
            <a:endParaRPr lang="en-US" sz="3200" b="1" dirty="0"/>
          </a:p>
        </p:txBody>
      </p:sp>
      <p:sp>
        <p:nvSpPr>
          <p:cNvPr id="3" name="Content Placeholder 2"/>
          <p:cNvSpPr>
            <a:spLocks noGrp="1"/>
          </p:cNvSpPr>
          <p:nvPr>
            <p:ph idx="1"/>
          </p:nvPr>
        </p:nvSpPr>
        <p:spPr>
          <a:xfrm>
            <a:off x="0" y="1295400"/>
            <a:ext cx="8991600" cy="5562600"/>
          </a:xfrm>
        </p:spPr>
        <p:txBody>
          <a:bodyPr>
            <a:normAutofit/>
          </a:bodyPr>
          <a:lstStyle/>
          <a:p>
            <a:r>
              <a:rPr lang="en-US" sz="2400" dirty="0" smtClean="0">
                <a:solidFill>
                  <a:srgbClr val="FF0000"/>
                </a:solidFill>
              </a:rPr>
              <a:t>Cloud infrastructure: </a:t>
            </a:r>
            <a:r>
              <a:rPr lang="en-US" sz="2400" dirty="0" smtClean="0"/>
              <a:t>outsourcing of servers, computing, data, file space, utility computing, etc..</a:t>
            </a:r>
          </a:p>
          <a:p>
            <a:r>
              <a:rPr lang="en-US" sz="2400" dirty="0" smtClean="0">
                <a:solidFill>
                  <a:srgbClr val="FF0000"/>
                </a:solidFill>
              </a:rPr>
              <a:t>Cloud runtimes or Platform:</a:t>
            </a:r>
            <a:r>
              <a:rPr lang="en-US" sz="2400" dirty="0" smtClean="0">
                <a:solidFill>
                  <a:srgbClr val="DDF53D"/>
                </a:solidFill>
              </a:rPr>
              <a:t> </a:t>
            </a:r>
            <a:r>
              <a:rPr lang="en-US" sz="2400" dirty="0" smtClean="0"/>
              <a:t>tools to do data-parallel (and other) computations. Valid on Clouds and traditional clusters</a:t>
            </a:r>
          </a:p>
          <a:p>
            <a:pPr lvl="1"/>
            <a:r>
              <a:rPr lang="en-US" sz="2400" dirty="0" smtClean="0"/>
              <a:t>Apache </a:t>
            </a:r>
            <a:r>
              <a:rPr lang="en-US" sz="2400" dirty="0" err="1" smtClean="0"/>
              <a:t>Hadoop</a:t>
            </a:r>
            <a:r>
              <a:rPr lang="en-US" sz="2400" dirty="0" smtClean="0"/>
              <a:t>, Google </a:t>
            </a:r>
            <a:r>
              <a:rPr lang="en-US" sz="2400" b="1" dirty="0" smtClean="0"/>
              <a:t>MapReduce</a:t>
            </a:r>
            <a:r>
              <a:rPr lang="en-US" sz="2400" dirty="0" smtClean="0"/>
              <a:t>, Microsoft Dryad, </a:t>
            </a:r>
            <a:r>
              <a:rPr lang="en-US" sz="2400" dirty="0" err="1" smtClean="0"/>
              <a:t>Bigtable</a:t>
            </a:r>
            <a:r>
              <a:rPr lang="en-US" sz="2400" dirty="0" smtClean="0"/>
              <a:t>, Chubby and others </a:t>
            </a:r>
          </a:p>
          <a:p>
            <a:pPr lvl="1"/>
            <a:r>
              <a:rPr lang="en-US" sz="2400" dirty="0" smtClean="0"/>
              <a:t>MapReduce designed for information retrieval but is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b="1" dirty="0" smtClean="0"/>
              <a:t>Data Parallel File system </a:t>
            </a:r>
            <a:r>
              <a:rPr lang="en-US" sz="2400" dirty="0" smtClean="0"/>
              <a:t>as in HDFS and Bigtable</a:t>
            </a:r>
          </a:p>
        </p:txBody>
      </p:sp>
    </p:spTree>
    <p:extLst>
      <p:ext uri="{BB962C8B-B14F-4D97-AF65-F5344CB8AC3E}">
        <p14:creationId xmlns:p14="http://schemas.microsoft.com/office/powerpoint/2010/main" val="3481816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Internet of Things: Sensor Grids supported as pleasingly parallel applications on clouds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13</a:t>
            </a:fld>
            <a:endParaRPr lang="en-US"/>
          </a:p>
        </p:txBody>
      </p:sp>
    </p:spTree>
    <p:extLst>
      <p:ext uri="{BB962C8B-B14F-4D97-AF65-F5344CB8AC3E}">
        <p14:creationId xmlns:p14="http://schemas.microsoft.com/office/powerpoint/2010/main" val="3402478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067800" cy="914400"/>
          </a:xfrm>
        </p:spPr>
        <p:txBody>
          <a:bodyPr/>
          <a:lstStyle/>
          <a:p>
            <a:pPr lvl="1"/>
            <a:r>
              <a:rPr lang="en-US" sz="4000" dirty="0" smtClean="0"/>
              <a:t>Internet of Things: Sensor Grids</a:t>
            </a:r>
            <a:br>
              <a:rPr lang="en-US" sz="4000" dirty="0" smtClean="0"/>
            </a:br>
            <a:r>
              <a:rPr lang="en-US" sz="4000" dirty="0"/>
              <a:t>A pleasingly parallel </a:t>
            </a:r>
            <a:r>
              <a:rPr lang="en-US" sz="4000" dirty="0" smtClean="0"/>
              <a:t>example on Clouds</a:t>
            </a:r>
            <a:r>
              <a:rPr lang="en-US" sz="4000" dirty="0">
                <a:latin typeface="Times New Roman" pitchFamily="18" charset="0"/>
                <a:cs typeface="Times New Roman" pitchFamily="18" charset="0"/>
              </a:rPr>
              <a:t/>
            </a:r>
            <a:br>
              <a:rPr lang="en-US" sz="4000" dirty="0">
                <a:latin typeface="Times New Roman" pitchFamily="18" charset="0"/>
                <a:cs typeface="Times New Roman" pitchFamily="18" charset="0"/>
              </a:rPr>
            </a:br>
            <a:endParaRPr lang="en-US" sz="4000" dirty="0"/>
          </a:p>
        </p:txBody>
      </p:sp>
      <p:sp>
        <p:nvSpPr>
          <p:cNvPr id="3" name="Content Placeholder 2"/>
          <p:cNvSpPr>
            <a:spLocks noGrp="1"/>
          </p:cNvSpPr>
          <p:nvPr>
            <p:ph idx="1"/>
          </p:nvPr>
        </p:nvSpPr>
        <p:spPr>
          <a:xfrm>
            <a:off x="-3142" y="1219200"/>
            <a:ext cx="9144000" cy="4525963"/>
          </a:xfrm>
        </p:spPr>
        <p:txBody>
          <a:bodyPr/>
          <a:lstStyle/>
          <a:p>
            <a:pPr marL="742141" lvl="1" indent="-285438" defTabSz="913404" eaLnBrk="1" hangingPunct="1">
              <a:spcBef>
                <a:spcPts val="1200"/>
              </a:spcBef>
              <a:buBlip>
                <a:blip r:embed="rId2"/>
              </a:buBlip>
            </a:pPr>
            <a:r>
              <a:rPr lang="en-US" sz="2400" dirty="0" smtClean="0">
                <a:latin typeface="Times New Roman" pitchFamily="18" charset="0"/>
                <a:ea typeface="+mn-ea"/>
                <a:cs typeface="Times New Roman" pitchFamily="18" charset="0"/>
              </a:rPr>
              <a:t>A </a:t>
            </a:r>
            <a:r>
              <a:rPr lang="en-US" sz="2400" b="1" dirty="0" smtClean="0">
                <a:latin typeface="Times New Roman" pitchFamily="18" charset="0"/>
                <a:ea typeface="+mn-ea"/>
                <a:cs typeface="Times New Roman" pitchFamily="18" charset="0"/>
              </a:rPr>
              <a:t>sensor</a:t>
            </a:r>
            <a:r>
              <a:rPr lang="en-US" sz="2400" dirty="0" smtClean="0">
                <a:latin typeface="Times New Roman" pitchFamily="18" charset="0"/>
                <a:ea typeface="+mn-ea"/>
                <a:cs typeface="Times New Roman" pitchFamily="18" charset="0"/>
              </a:rPr>
              <a:t> (“</a:t>
            </a:r>
            <a:r>
              <a:rPr lang="en-US" sz="2400" b="1" dirty="0" smtClean="0">
                <a:latin typeface="Times New Roman" pitchFamily="18" charset="0"/>
                <a:ea typeface="+mn-ea"/>
                <a:cs typeface="Times New Roman" pitchFamily="18" charset="0"/>
              </a:rPr>
              <a:t>Thing</a:t>
            </a:r>
            <a:r>
              <a:rPr lang="en-US" sz="2400" dirty="0" smtClean="0">
                <a:latin typeface="Times New Roman" pitchFamily="18" charset="0"/>
                <a:ea typeface="+mn-ea"/>
                <a:cs typeface="Times New Roman" pitchFamily="18" charset="0"/>
              </a:rPr>
              <a:t>”) is any source or sink of time series</a:t>
            </a:r>
          </a:p>
          <a:p>
            <a:pPr marL="1142191" lvl="2" indent="-285438" defTabSz="913404" eaLnBrk="1" hangingPunct="1">
              <a:spcBef>
                <a:spcPts val="1200"/>
              </a:spcBef>
              <a:buBlip>
                <a:blip r:embed="rId2"/>
              </a:buBlip>
            </a:pPr>
            <a:r>
              <a:rPr lang="en-US" sz="2000" dirty="0" smtClean="0">
                <a:latin typeface="Times New Roman" pitchFamily="18" charset="0"/>
                <a:ea typeface="+mn-ea"/>
                <a:cs typeface="Times New Roman" pitchFamily="18" charset="0"/>
              </a:rPr>
              <a:t>In the thin client era, smart phones, Kindles, tablets, Kinects, web-cams are sensors</a:t>
            </a:r>
          </a:p>
          <a:p>
            <a:pPr marL="1142191" lvl="2" indent="-285438" defTabSz="913404" eaLnBrk="1" hangingPunct="1">
              <a:spcBef>
                <a:spcPts val="1200"/>
              </a:spcBef>
              <a:buBlip>
                <a:blip r:embed="rId2"/>
              </a:buBlip>
            </a:pPr>
            <a:r>
              <a:rPr lang="en-US" sz="2000" dirty="0" smtClean="0">
                <a:latin typeface="Times New Roman" pitchFamily="18" charset="0"/>
                <a:ea typeface="+mn-ea"/>
                <a:cs typeface="Times New Roman" pitchFamily="18" charset="0"/>
              </a:rPr>
              <a:t>Robots, distributed instruments such as environmental measures are sensors</a:t>
            </a:r>
          </a:p>
          <a:p>
            <a:pPr marL="1142191" lvl="2" indent="-285438" defTabSz="913404" eaLnBrk="1" hangingPunct="1">
              <a:spcBef>
                <a:spcPts val="1200"/>
              </a:spcBef>
              <a:buBlip>
                <a:blip r:embed="rId2"/>
              </a:buBlip>
            </a:pPr>
            <a:r>
              <a:rPr lang="en-US" sz="2000" dirty="0">
                <a:latin typeface="Times New Roman" pitchFamily="18" charset="0"/>
                <a:cs typeface="Times New Roman" pitchFamily="18" charset="0"/>
              </a:rPr>
              <a:t>Web pages, </a:t>
            </a:r>
            <a:r>
              <a:rPr lang="en-US" sz="2000" dirty="0" err="1">
                <a:latin typeface="Times New Roman" pitchFamily="18" charset="0"/>
                <a:cs typeface="Times New Roman" pitchFamily="18" charset="0"/>
              </a:rPr>
              <a:t>Googledocs</a:t>
            </a:r>
            <a:r>
              <a:rPr lang="en-US" sz="2000" dirty="0">
                <a:latin typeface="Times New Roman" pitchFamily="18" charset="0"/>
                <a:cs typeface="Times New Roman" pitchFamily="18" charset="0"/>
              </a:rPr>
              <a:t>, Office 365, WebEx are sensors</a:t>
            </a:r>
          </a:p>
          <a:p>
            <a:pPr marL="1142191" lvl="2" indent="-285438" defTabSz="913404" eaLnBrk="1" hangingPunct="1">
              <a:spcBef>
                <a:spcPts val="1200"/>
              </a:spcBef>
              <a:buBlip>
                <a:blip r:embed="rId2"/>
              </a:buBlip>
            </a:pPr>
            <a:r>
              <a:rPr lang="en-US" sz="2000" dirty="0" smtClean="0">
                <a:latin typeface="Times New Roman" pitchFamily="18" charset="0"/>
                <a:ea typeface="+mn-ea"/>
                <a:cs typeface="Times New Roman" pitchFamily="18" charset="0"/>
              </a:rPr>
              <a:t>Ubiquitous Cities/Homes are full of sensors</a:t>
            </a:r>
          </a:p>
          <a:p>
            <a:pPr marL="1142191" lvl="2" indent="-285438" defTabSz="913404" eaLnBrk="1" hangingPunct="1">
              <a:spcBef>
                <a:spcPts val="1200"/>
              </a:spcBef>
              <a:buBlip>
                <a:blip r:embed="rId2"/>
              </a:buBlip>
            </a:pPr>
            <a:r>
              <a:rPr lang="en-US" sz="2000" dirty="0" smtClean="0">
                <a:latin typeface="Times New Roman" pitchFamily="18" charset="0"/>
                <a:ea typeface="+mn-ea"/>
                <a:cs typeface="Times New Roman" pitchFamily="18" charset="0"/>
              </a:rPr>
              <a:t>They have IP address on Internet</a:t>
            </a:r>
          </a:p>
          <a:p>
            <a:pPr marL="742141" lvl="1" indent="-285438" defTabSz="913404" eaLnBrk="1" hangingPunct="1">
              <a:spcBef>
                <a:spcPts val="1200"/>
              </a:spcBef>
              <a:buBlip>
                <a:blip r:embed="rId2"/>
              </a:buBlip>
            </a:pPr>
            <a:r>
              <a:rPr lang="en-US" sz="2400" dirty="0" smtClean="0">
                <a:latin typeface="Times New Roman" pitchFamily="18" charset="0"/>
                <a:ea typeface="+mn-ea"/>
                <a:cs typeface="Times New Roman" pitchFamily="18" charset="0"/>
              </a:rPr>
              <a:t>Sensors – being intrinsically distributed are </a:t>
            </a:r>
            <a:r>
              <a:rPr lang="en-US" sz="2400" b="1" dirty="0" smtClean="0">
                <a:latin typeface="Times New Roman" pitchFamily="18" charset="0"/>
                <a:ea typeface="+mn-ea"/>
                <a:cs typeface="Times New Roman" pitchFamily="18" charset="0"/>
              </a:rPr>
              <a:t>Grids</a:t>
            </a:r>
          </a:p>
          <a:p>
            <a:pPr marL="742141" lvl="1" indent="-285438" defTabSz="913404" eaLnBrk="1" hangingPunct="1">
              <a:spcBef>
                <a:spcPts val="1200"/>
              </a:spcBef>
              <a:buBlip>
                <a:blip r:embed="rId2"/>
              </a:buBlip>
            </a:pPr>
            <a:r>
              <a:rPr lang="en-US" sz="2400" dirty="0" smtClean="0">
                <a:latin typeface="Times New Roman" pitchFamily="18" charset="0"/>
                <a:ea typeface="+mn-ea"/>
                <a:cs typeface="Times New Roman" pitchFamily="18" charset="0"/>
              </a:rPr>
              <a:t>However natural implementation uses </a:t>
            </a:r>
            <a:r>
              <a:rPr lang="en-US" sz="2400" b="1" dirty="0" smtClean="0">
                <a:latin typeface="Times New Roman" pitchFamily="18" charset="0"/>
                <a:ea typeface="+mn-ea"/>
                <a:cs typeface="Times New Roman" pitchFamily="18" charset="0"/>
              </a:rPr>
              <a:t>clouds</a:t>
            </a:r>
            <a:r>
              <a:rPr lang="en-US" sz="2400" dirty="0" smtClean="0">
                <a:latin typeface="Times New Roman" pitchFamily="18" charset="0"/>
                <a:ea typeface="+mn-ea"/>
                <a:cs typeface="Times New Roman" pitchFamily="18" charset="0"/>
              </a:rPr>
              <a:t> to consolidate and control and collaborate with sensors </a:t>
            </a:r>
          </a:p>
          <a:p>
            <a:pPr marL="742141" lvl="1" indent="-285438" defTabSz="913404" eaLnBrk="1" hangingPunct="1">
              <a:spcBef>
                <a:spcPts val="1200"/>
              </a:spcBef>
              <a:buBlip>
                <a:blip r:embed="rId2"/>
              </a:buBlip>
            </a:pPr>
            <a:r>
              <a:rPr lang="en-US" sz="2400" dirty="0" smtClean="0">
                <a:latin typeface="Times New Roman" pitchFamily="18" charset="0"/>
                <a:ea typeface="+mn-ea"/>
                <a:cs typeface="Times New Roman" pitchFamily="18" charset="0"/>
              </a:rPr>
              <a:t>Sensors </a:t>
            </a:r>
            <a:r>
              <a:rPr lang="en-US" sz="2400" dirty="0">
                <a:latin typeface="Times New Roman" pitchFamily="18" charset="0"/>
                <a:ea typeface="+mn-ea"/>
                <a:cs typeface="Times New Roman" pitchFamily="18" charset="0"/>
              </a:rPr>
              <a:t>are typically </a:t>
            </a:r>
            <a:r>
              <a:rPr lang="en-US" sz="2400" dirty="0" smtClean="0">
                <a:latin typeface="Times New Roman" pitchFamily="18" charset="0"/>
                <a:ea typeface="+mn-ea"/>
                <a:cs typeface="Times New Roman" pitchFamily="18" charset="0"/>
              </a:rPr>
              <a:t>“small” </a:t>
            </a:r>
            <a:r>
              <a:rPr lang="en-US" sz="2400" dirty="0">
                <a:latin typeface="Times New Roman" pitchFamily="18" charset="0"/>
                <a:ea typeface="+mn-ea"/>
                <a:cs typeface="Times New Roman" pitchFamily="18" charset="0"/>
              </a:rPr>
              <a:t>and have </a:t>
            </a:r>
            <a:r>
              <a:rPr lang="en-US" sz="2400" b="1" dirty="0">
                <a:latin typeface="Times New Roman" pitchFamily="18" charset="0"/>
                <a:ea typeface="+mn-ea"/>
                <a:cs typeface="Times New Roman" pitchFamily="18" charset="0"/>
              </a:rPr>
              <a:t>pleasingly parallel cloud implementations </a:t>
            </a:r>
            <a:endParaRPr lang="en-US" sz="2400" b="1" dirty="0" smtClean="0">
              <a:latin typeface="Times New Roman" pitchFamily="18" charset="0"/>
              <a:ea typeface="+mn-ea"/>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14</a:t>
            </a:fld>
            <a:endParaRPr lang="en-US"/>
          </a:p>
        </p:txBody>
      </p:sp>
    </p:spTree>
    <p:extLst>
      <p:ext uri="{BB962C8B-B14F-4D97-AF65-F5344CB8AC3E}">
        <p14:creationId xmlns:p14="http://schemas.microsoft.com/office/powerpoint/2010/main" val="3554517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1371600"/>
          </a:xfrm>
        </p:spPr>
        <p:txBody>
          <a:bodyPr>
            <a:normAutofit/>
          </a:bodyPr>
          <a:lstStyle/>
          <a:p>
            <a:r>
              <a:rPr lang="en-US" b="1" dirty="0" smtClean="0"/>
              <a:t>Sensors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3505203"/>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419600" y="1447800"/>
            <a:ext cx="1162050" cy="981076"/>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2362206" y="1524000"/>
            <a:ext cx="1266825" cy="847726"/>
          </a:xfrm>
          <a:prstGeom prst="rect">
            <a:avLst/>
          </a:prstGeom>
          <a:noFill/>
          <a:ln w="9525">
            <a:noFill/>
            <a:miter lim="800000"/>
            <a:headEnd/>
            <a:tailEnd/>
          </a:ln>
        </p:spPr>
      </p:pic>
      <p:sp>
        <p:nvSpPr>
          <p:cNvPr id="12" name="Oval 11"/>
          <p:cNvSpPr/>
          <p:nvPr/>
        </p:nvSpPr>
        <p:spPr>
          <a:xfrm flipV="1">
            <a:off x="4419600" y="4953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9436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810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810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772400" y="40386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4191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2514600"/>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4191000"/>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743200"/>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6019800"/>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743200"/>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7277100" y="331470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4419600"/>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5105400" y="5105400"/>
            <a:ext cx="1752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(MapReduce)</a:t>
            </a:r>
            <a:endParaRPr lang="en-US" sz="2000" b="1" dirty="0">
              <a:solidFill>
                <a:prstClr val="white"/>
              </a:solidFill>
            </a:endParaRPr>
          </a:p>
        </p:txBody>
      </p:sp>
      <p:pic>
        <p:nvPicPr>
          <p:cNvPr id="7169" name="Picture 1"/>
          <p:cNvPicPr>
            <a:picLocks noChangeAspect="1" noChangeArrowheads="1"/>
          </p:cNvPicPr>
          <p:nvPr/>
        </p:nvPicPr>
        <p:blipFill>
          <a:blip r:embed="rId7" cstate="print"/>
          <a:srcRect/>
          <a:stretch>
            <a:fillRect/>
          </a:stretch>
        </p:blipFill>
        <p:spPr bwMode="auto">
          <a:xfrm>
            <a:off x="1143000" y="3505200"/>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8" cstate="print"/>
          <a:srcRect/>
          <a:stretch>
            <a:fillRect/>
          </a:stretch>
        </p:blipFill>
        <p:spPr bwMode="auto">
          <a:xfrm>
            <a:off x="152400" y="5486400"/>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9" cstate="print"/>
          <a:srcRect/>
          <a:stretch>
            <a:fillRect/>
          </a:stretch>
        </p:blipFill>
        <p:spPr bwMode="auto">
          <a:xfrm>
            <a:off x="7086600" y="4724400"/>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10" cstate="print"/>
          <a:srcRect/>
          <a:stretch>
            <a:fillRect/>
          </a:stretch>
        </p:blipFill>
        <p:spPr bwMode="auto">
          <a:xfrm>
            <a:off x="6468998" y="1469135"/>
            <a:ext cx="1343027" cy="1343024"/>
          </a:xfrm>
          <a:prstGeom prst="rect">
            <a:avLst/>
          </a:prstGeom>
          <a:noFill/>
          <a:ln w="9525">
            <a:noFill/>
            <a:miter lim="800000"/>
            <a:headEnd/>
            <a:tailEnd/>
          </a:ln>
        </p:spPr>
      </p:pic>
      <p:sp>
        <p:nvSpPr>
          <p:cNvPr id="3" name="TextBox 2"/>
          <p:cNvSpPr txBox="1"/>
          <p:nvPr/>
        </p:nvSpPr>
        <p:spPr>
          <a:xfrm>
            <a:off x="161544" y="5038728"/>
            <a:ext cx="2758704" cy="461665"/>
          </a:xfrm>
          <a:prstGeom prst="rect">
            <a:avLst/>
          </a:prstGeom>
          <a:noFill/>
        </p:spPr>
        <p:txBody>
          <a:bodyPr wrap="none" rtlCol="0">
            <a:spAutoFit/>
          </a:bodyPr>
          <a:lstStyle/>
          <a:p>
            <a:r>
              <a:rPr lang="en-US" sz="2400" dirty="0" smtClean="0"/>
              <a:t>A larger sensor ………</a:t>
            </a:r>
            <a:endParaRPr lang="en-US" sz="2400" dirty="0"/>
          </a:p>
        </p:txBody>
      </p:sp>
      <p:sp>
        <p:nvSpPr>
          <p:cNvPr id="27" name="TextBox 26"/>
          <p:cNvSpPr txBox="1"/>
          <p:nvPr/>
        </p:nvSpPr>
        <p:spPr>
          <a:xfrm>
            <a:off x="6324600" y="1062335"/>
            <a:ext cx="1994457" cy="461665"/>
          </a:xfrm>
          <a:prstGeom prst="rect">
            <a:avLst/>
          </a:prstGeom>
          <a:noFill/>
        </p:spPr>
        <p:txBody>
          <a:bodyPr wrap="none" rtlCol="0">
            <a:spAutoFit/>
          </a:bodyPr>
          <a:lstStyle/>
          <a:p>
            <a:r>
              <a:rPr lang="en-US" sz="2400" dirty="0" smtClean="0"/>
              <a:t>Output Sensor</a:t>
            </a:r>
            <a:endParaRPr lang="en-US" sz="2400" dirty="0"/>
          </a:p>
        </p:txBody>
      </p:sp>
      <p:graphicFrame>
        <p:nvGraphicFramePr>
          <p:cNvPr id="5" name="Object 4"/>
          <p:cNvGraphicFramePr>
            <a:graphicFrameLocks noGrp="1" noChangeAspect="1"/>
          </p:cNvGraphicFramePr>
          <p:nvPr>
            <p:extLst>
              <p:ext uri="{D42A27DB-BD31-4B8C-83A1-F6EECF244321}">
                <p14:modId xmlns:p14="http://schemas.microsoft.com/office/powerpoint/2010/main" val="311470073"/>
              </p:ext>
            </p:extLst>
          </p:nvPr>
        </p:nvGraphicFramePr>
        <p:xfrm>
          <a:off x="190497" y="1502663"/>
          <a:ext cx="1905006" cy="1607771"/>
        </p:xfrm>
        <a:graphic>
          <a:graphicData uri="http://schemas.openxmlformats.org/presentationml/2006/ole">
            <mc:AlternateContent xmlns:mc="http://schemas.openxmlformats.org/markup-compatibility/2006">
              <mc:Choice xmlns:v="urn:schemas-microsoft-com:vml" Requires="v">
                <p:oleObj spid="_x0000_s2090" name="PhotoImpact" r:id="rId11" imgW="2685714" imgH="2266667" progId="">
                  <p:embed/>
                </p:oleObj>
              </mc:Choice>
              <mc:Fallback>
                <p:oleObj name="PhotoImpact" r:id="rId11" imgW="2685714" imgH="2266667" progId="">
                  <p:embed/>
                  <p:pic>
                    <p:nvPicPr>
                      <p:cNvPr id="0" name=""/>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497" y="1502663"/>
                        <a:ext cx="1905006" cy="160777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44424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More on Sensors</a:t>
            </a:r>
            <a:endParaRPr lang="en-US" dirty="0"/>
          </a:p>
        </p:txBody>
      </p:sp>
      <p:sp>
        <p:nvSpPr>
          <p:cNvPr id="5" name="Content Placeholder 4"/>
          <p:cNvSpPr>
            <a:spLocks noGrp="1"/>
          </p:cNvSpPr>
          <p:nvPr>
            <p:ph sz="half" idx="1"/>
          </p:nvPr>
        </p:nvSpPr>
        <p:spPr>
          <a:xfrm>
            <a:off x="76200" y="838200"/>
            <a:ext cx="5029200" cy="5486400"/>
          </a:xfrm>
        </p:spPr>
        <p:txBody>
          <a:bodyPr>
            <a:noAutofit/>
          </a:bodyPr>
          <a:lstStyle/>
          <a:p>
            <a:r>
              <a:rPr lang="en-US" sz="1400" b="1" dirty="0"/>
              <a:t>Hardware sensors</a:t>
            </a:r>
            <a:endParaRPr lang="en-US" sz="1400" dirty="0"/>
          </a:p>
          <a:p>
            <a:r>
              <a:rPr lang="en-US" sz="1400" dirty="0"/>
              <a:t>1.   GPS device</a:t>
            </a:r>
          </a:p>
          <a:p>
            <a:r>
              <a:rPr lang="en-US" sz="1400" dirty="0"/>
              <a:t>2.   RFID reader and tags’ signal strength</a:t>
            </a:r>
          </a:p>
          <a:p>
            <a:r>
              <a:rPr lang="en-US" sz="1400" dirty="0"/>
              <a:t>3.   Lego NXT Robots with:</a:t>
            </a:r>
          </a:p>
          <a:p>
            <a:r>
              <a:rPr lang="en-US" sz="1400" dirty="0"/>
              <a:t>	a.   Light		b.   Sound</a:t>
            </a:r>
          </a:p>
          <a:p>
            <a:r>
              <a:rPr lang="en-US" sz="1400" dirty="0"/>
              <a:t>	c.   Touch		d.   Ultrasonic</a:t>
            </a:r>
          </a:p>
          <a:p>
            <a:r>
              <a:rPr lang="en-US" sz="1400" dirty="0"/>
              <a:t>   </a:t>
            </a:r>
            <a:r>
              <a:rPr lang="en-US" sz="1400" dirty="0" smtClean="0"/>
              <a:t>e</a:t>
            </a:r>
            <a:r>
              <a:rPr lang="en-US" sz="1400" dirty="0"/>
              <a:t>.   Compass	</a:t>
            </a:r>
            <a:r>
              <a:rPr lang="en-US" sz="1400" dirty="0" smtClean="0"/>
              <a:t>	f</a:t>
            </a:r>
            <a:r>
              <a:rPr lang="en-US" sz="1400" dirty="0"/>
              <a:t>.   Gyro</a:t>
            </a:r>
          </a:p>
          <a:p>
            <a:r>
              <a:rPr lang="en-US" sz="1400" dirty="0"/>
              <a:t>	g.   Accelerometer	h.   Temperature</a:t>
            </a:r>
          </a:p>
          <a:p>
            <a:r>
              <a:rPr lang="en-US" sz="1400" dirty="0"/>
              <a:t>4.   Wii Remote Controller</a:t>
            </a:r>
          </a:p>
          <a:p>
            <a:r>
              <a:rPr lang="en-US" sz="1400" dirty="0"/>
              <a:t>5.   Android Phones and Tablets</a:t>
            </a:r>
          </a:p>
          <a:p>
            <a:r>
              <a:rPr lang="en-US" sz="1400" dirty="0"/>
              <a:t>6.   IP Cameras/microphones </a:t>
            </a:r>
            <a:r>
              <a:rPr lang="en-US" sz="1400" dirty="0" smtClean="0"/>
              <a:t>(RTSP</a:t>
            </a:r>
            <a:r>
              <a:rPr lang="en-US" sz="1400" dirty="0"/>
              <a:t>, </a:t>
            </a:r>
            <a:r>
              <a:rPr lang="en-US" sz="1400" dirty="0" smtClean="0"/>
              <a:t>RTMP,HTTP</a:t>
            </a:r>
            <a:r>
              <a:rPr lang="en-US" sz="1400" dirty="0"/>
              <a:t>)</a:t>
            </a:r>
          </a:p>
          <a:p>
            <a:r>
              <a:rPr lang="en-US" sz="1400" dirty="0"/>
              <a:t>7.   Web Cameras/microphones</a:t>
            </a:r>
          </a:p>
          <a:p>
            <a:r>
              <a:rPr lang="en-US" sz="1400" dirty="0"/>
              <a:t> </a:t>
            </a:r>
          </a:p>
          <a:p>
            <a:r>
              <a:rPr lang="en-US" sz="1400" b="1" dirty="0"/>
              <a:t>Computational services (software sensors)</a:t>
            </a:r>
            <a:endParaRPr lang="en-US" sz="1400" dirty="0"/>
          </a:p>
          <a:p>
            <a:r>
              <a:rPr lang="en-US" sz="1400" dirty="0"/>
              <a:t>1.   Video Edge Detection</a:t>
            </a:r>
          </a:p>
          <a:p>
            <a:r>
              <a:rPr lang="en-US" sz="1400" dirty="0"/>
              <a:t>2.   Video Face Detection</a:t>
            </a:r>
          </a:p>
          <a:p>
            <a:r>
              <a:rPr lang="en-US" sz="1400" dirty="0"/>
              <a:t>3.   Twitter Sensor</a:t>
            </a:r>
          </a:p>
          <a:p>
            <a:r>
              <a:rPr lang="en-US" sz="1400" dirty="0"/>
              <a:t>4.   Collaborative Sensors</a:t>
            </a:r>
          </a:p>
          <a:p>
            <a:r>
              <a:rPr lang="en-US" sz="1400" dirty="0"/>
              <a:t>       a. Chat (with language translation)</a:t>
            </a:r>
          </a:p>
          <a:p>
            <a:r>
              <a:rPr lang="en-US" sz="1400" dirty="0"/>
              <a:t>       b. File Transfer  </a:t>
            </a:r>
          </a:p>
          <a:p>
            <a:endParaRPr lang="en-US" sz="1400" dirty="0"/>
          </a:p>
        </p:txBody>
      </p:sp>
      <p:sp>
        <p:nvSpPr>
          <p:cNvPr id="6" name="Content Placeholder 5"/>
          <p:cNvSpPr>
            <a:spLocks noGrp="1"/>
          </p:cNvSpPr>
          <p:nvPr>
            <p:ph sz="half" idx="2"/>
          </p:nvPr>
        </p:nvSpPr>
        <p:spPr>
          <a:xfrm>
            <a:off x="4648200" y="990600"/>
            <a:ext cx="4038600" cy="4830763"/>
          </a:xfrm>
        </p:spPr>
        <p:txBody>
          <a:bodyPr>
            <a:noAutofit/>
          </a:bodyPr>
          <a:lstStyle/>
          <a:p>
            <a:pPr marL="0" indent="0" algn="ctr">
              <a:buNone/>
            </a:pPr>
            <a:r>
              <a:rPr lang="en-US" sz="1800" b="1" dirty="0" smtClean="0"/>
              <a:t>Future Work</a:t>
            </a:r>
            <a:endParaRPr lang="en-US" sz="1800" b="1"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a:p>
          <a:p>
            <a:pPr marL="0" indent="0" algn="ctr">
              <a:buNone/>
            </a:pPr>
            <a:r>
              <a:rPr lang="en-US" sz="1800" dirty="0" err="1" smtClean="0"/>
              <a:t>HexaCopter</a:t>
            </a:r>
            <a:r>
              <a:rPr lang="en-US" sz="1800" dirty="0" smtClean="0"/>
              <a:t> from </a:t>
            </a:r>
            <a:r>
              <a:rPr lang="en-US" sz="1800" dirty="0" err="1" smtClean="0"/>
              <a:t>jDrones</a:t>
            </a:r>
            <a:endParaRPr lang="en-US" sz="1800" dirty="0" smtClean="0"/>
          </a:p>
          <a:p>
            <a:pPr marL="0" indent="0" algn="ctr">
              <a:buNone/>
            </a:pPr>
            <a:endParaRPr lang="en-US" sz="1800" dirty="0" smtClean="0"/>
          </a:p>
          <a:p>
            <a:pPr marL="0" indent="0" algn="ctr">
              <a:buNone/>
            </a:pPr>
            <a:endParaRPr lang="en-US" sz="1800" dirty="0" smtClean="0"/>
          </a:p>
          <a:p>
            <a:pPr marL="0" indent="0" algn="ctr">
              <a:buNone/>
            </a:pPr>
            <a:endParaRPr lang="en-US" sz="1800" dirty="0"/>
          </a:p>
          <a:p>
            <a:pPr marL="0" indent="0" algn="ctr">
              <a:buNone/>
            </a:pPr>
            <a:endParaRPr lang="en-US" sz="1800" dirty="0" smtClean="0"/>
          </a:p>
          <a:p>
            <a:pPr marL="0" indent="0" algn="ctr">
              <a:buNone/>
            </a:pPr>
            <a:endParaRPr lang="en-US" sz="1800" dirty="0"/>
          </a:p>
          <a:p>
            <a:pPr marL="0" indent="0" algn="ctr">
              <a:buNone/>
            </a:pPr>
            <a:endParaRPr lang="en-US" sz="1800" dirty="0" smtClean="0"/>
          </a:p>
          <a:p>
            <a:pPr marL="0" indent="0" algn="ctr">
              <a:buNone/>
            </a:pPr>
            <a:endParaRPr lang="en-US" sz="1800" dirty="0" smtClean="0"/>
          </a:p>
          <a:p>
            <a:pPr marL="0" indent="0" algn="ctr">
              <a:buNone/>
            </a:pPr>
            <a:r>
              <a:rPr lang="en-US" sz="1800" dirty="0" err="1" smtClean="0"/>
              <a:t>TurtleBot</a:t>
            </a:r>
            <a:r>
              <a:rPr lang="en-US" sz="1800" dirty="0" smtClean="0"/>
              <a:t> from Willow Garage</a:t>
            </a:r>
            <a:endParaRPr lang="en-US" sz="1800" dirty="0"/>
          </a:p>
        </p:txBody>
      </p:sp>
      <p:pic>
        <p:nvPicPr>
          <p:cNvPr id="7" name="Picture 6" descr="C:\Users\rdhartma\Desktop\CTS 2012\achxkit1-2.jpg"/>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524001"/>
            <a:ext cx="2620141" cy="1524000"/>
          </a:xfrm>
          <a:prstGeom prst="rect">
            <a:avLst/>
          </a:prstGeom>
          <a:noFill/>
          <a:ln>
            <a:noFill/>
          </a:ln>
        </p:spPr>
      </p:pic>
      <p:pic>
        <p:nvPicPr>
          <p:cNvPr id="8" name="Picture 7" descr="C:\Users\rdhartma\Desktop\CTS 2012\TurtleBot-Front-640w.png"/>
          <p:cNvPicPr/>
          <p:nvPr/>
        </p:nvPicPr>
        <p:blipFill>
          <a:blip r:embed="rId3">
            <a:extLst>
              <a:ext uri="{28A0092B-C50C-407E-A947-70E740481C1C}">
                <a14:useLocalDpi xmlns:a14="http://schemas.microsoft.com/office/drawing/2010/main" val="0"/>
              </a:ext>
            </a:extLst>
          </a:blip>
          <a:srcRect/>
          <a:stretch>
            <a:fillRect/>
          </a:stretch>
        </p:blipFill>
        <p:spPr bwMode="auto">
          <a:xfrm>
            <a:off x="5410199" y="3505200"/>
            <a:ext cx="2620141" cy="1932305"/>
          </a:xfrm>
          <a:prstGeom prst="rect">
            <a:avLst/>
          </a:prstGeom>
          <a:noFill/>
          <a:ln>
            <a:noFill/>
          </a:ln>
        </p:spPr>
      </p:pic>
    </p:spTree>
    <p:extLst>
      <p:ext uri="{BB962C8B-B14F-4D97-AF65-F5344CB8AC3E}">
        <p14:creationId xmlns:p14="http://schemas.microsoft.com/office/powerpoint/2010/main" val="919088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52805" y="811212"/>
            <a:ext cx="6676390" cy="5531495"/>
          </a:xfrm>
          <a:prstGeom prst="rect">
            <a:avLst/>
          </a:prstGeom>
        </p:spPr>
      </p:pic>
      <p:sp>
        <p:nvSpPr>
          <p:cNvPr id="5" name="Title 1"/>
          <p:cNvSpPr txBox="1">
            <a:spLocks/>
          </p:cNvSpPr>
          <p:nvPr/>
        </p:nvSpPr>
        <p:spPr bwMode="auto">
          <a:xfrm>
            <a:off x="304800" y="76201"/>
            <a:ext cx="77724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err="1" smtClean="0"/>
              <a:t>IoT</a:t>
            </a:r>
            <a:r>
              <a:rPr lang="en-US" dirty="0" smtClean="0"/>
              <a:t> Architecture</a:t>
            </a:r>
            <a:endParaRPr lang="en-US" dirty="0"/>
          </a:p>
        </p:txBody>
      </p:sp>
    </p:spTree>
    <p:extLst>
      <p:ext uri="{BB962C8B-B14F-4D97-AF65-F5344CB8AC3E}">
        <p14:creationId xmlns:p14="http://schemas.microsoft.com/office/powerpoint/2010/main" val="3331307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
            <a:ext cx="9144000" cy="731520"/>
          </a:xfrm>
        </p:spPr>
        <p:txBody>
          <a:bodyPr/>
          <a:lstStyle/>
          <a:p>
            <a:r>
              <a:rPr lang="en-US" sz="4000" dirty="0" smtClean="0"/>
              <a:t>Performance of Pub-Sub Cloud Brokers</a:t>
            </a:r>
            <a:endParaRPr lang="en-US" sz="4000" dirty="0"/>
          </a:p>
        </p:txBody>
      </p:sp>
      <p:sp>
        <p:nvSpPr>
          <p:cNvPr id="3" name="Content Placeholder 2"/>
          <p:cNvSpPr>
            <a:spLocks noGrp="1"/>
          </p:cNvSpPr>
          <p:nvPr>
            <p:ph idx="1"/>
          </p:nvPr>
        </p:nvSpPr>
        <p:spPr>
          <a:xfrm>
            <a:off x="95026" y="990600"/>
            <a:ext cx="9067800" cy="1066800"/>
          </a:xfrm>
        </p:spPr>
        <p:txBody>
          <a:bodyPr/>
          <a:lstStyle/>
          <a:p>
            <a:r>
              <a:rPr lang="en-US" sz="2400" dirty="0" smtClean="0"/>
              <a:t>High end sensors equivalent to Kinect or MPEG4 </a:t>
            </a:r>
            <a:r>
              <a:rPr lang="en-US" sz="2400" dirty="0" err="1"/>
              <a:t>TRENDnet</a:t>
            </a:r>
            <a:r>
              <a:rPr lang="en-US" sz="2400" dirty="0"/>
              <a:t> TV-IP422WN camera </a:t>
            </a:r>
            <a:r>
              <a:rPr lang="en-US" sz="2400" dirty="0" smtClean="0"/>
              <a:t>at about 1.8Mbps per sensor instance</a:t>
            </a:r>
          </a:p>
          <a:p>
            <a:r>
              <a:rPr lang="en-US" sz="2400" dirty="0" smtClean="0"/>
              <a:t>OpenStack hosted sensors and middleware</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18</a:t>
            </a:fld>
            <a:endParaRPr lang="en-US"/>
          </a:p>
        </p:txBody>
      </p:sp>
      <p:graphicFrame>
        <p:nvGraphicFramePr>
          <p:cNvPr id="6" name="Content Placeholder 5"/>
          <p:cNvGraphicFramePr>
            <a:graphicFrameLocks/>
          </p:cNvGraphicFramePr>
          <p:nvPr>
            <p:extLst>
              <p:ext uri="{D42A27DB-BD31-4B8C-83A1-F6EECF244321}">
                <p14:modId xmlns:p14="http://schemas.microsoft.com/office/powerpoint/2010/main" val="2786754768"/>
              </p:ext>
            </p:extLst>
          </p:nvPr>
        </p:nvGraphicFramePr>
        <p:xfrm>
          <a:off x="4953000" y="22098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1367202679"/>
              </p:ext>
            </p:extLst>
          </p:nvPr>
        </p:nvGraphicFramePr>
        <p:xfrm>
          <a:off x="304800" y="22098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8678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MapReduce and Iterative MapReduce for non trivial parallel applications on Clouds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19</a:t>
            </a:fld>
            <a:endParaRPr lang="en-US"/>
          </a:p>
        </p:txBody>
      </p:sp>
    </p:spTree>
    <p:extLst>
      <p:ext uri="{BB962C8B-B14F-4D97-AF65-F5344CB8AC3E}">
        <p14:creationId xmlns:p14="http://schemas.microsoft.com/office/powerpoint/2010/main" val="7106621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12"/>
            <a:ext cx="8229600" cy="762000"/>
          </a:xfrm>
        </p:spPr>
        <p:txBody>
          <a:bodyPr/>
          <a:lstStyle/>
          <a:p>
            <a:r>
              <a:rPr lang="en-US" dirty="0" smtClean="0"/>
              <a:t>Topics Covered</a:t>
            </a:r>
            <a:endParaRPr lang="en-US" dirty="0"/>
          </a:p>
        </p:txBody>
      </p:sp>
      <p:sp>
        <p:nvSpPr>
          <p:cNvPr id="3" name="Content Placeholder 2"/>
          <p:cNvSpPr>
            <a:spLocks noGrp="1"/>
          </p:cNvSpPr>
          <p:nvPr>
            <p:ph idx="1"/>
          </p:nvPr>
        </p:nvSpPr>
        <p:spPr>
          <a:xfrm>
            <a:off x="36443" y="1066800"/>
            <a:ext cx="9140072" cy="5029200"/>
          </a:xfrm>
        </p:spPr>
        <p:txBody>
          <a:bodyPr/>
          <a:lstStyle/>
          <a:p>
            <a:r>
              <a:rPr lang="en-US" sz="2800" dirty="0" smtClean="0"/>
              <a:t>Broad Overview: Data Deluge to Clouds</a:t>
            </a:r>
          </a:p>
          <a:p>
            <a:r>
              <a:rPr lang="en-US" sz="2800" dirty="0" smtClean="0"/>
              <a:t>Internet </a:t>
            </a:r>
            <a:r>
              <a:rPr lang="en-US" sz="2800" dirty="0"/>
              <a:t>of Things: Sensor Grids supported as pleasingly parallel applications on </a:t>
            </a:r>
            <a:r>
              <a:rPr lang="en-US" sz="2800" dirty="0" smtClean="0"/>
              <a:t>clouds</a:t>
            </a:r>
          </a:p>
          <a:p>
            <a:r>
              <a:rPr lang="en-US" sz="2800" dirty="0"/>
              <a:t>MapReduce and Iterative MapReduce for non trivial parallel </a:t>
            </a:r>
            <a:r>
              <a:rPr lang="en-US" sz="2800" dirty="0" smtClean="0"/>
              <a:t>“analytics” </a:t>
            </a:r>
            <a:r>
              <a:rPr lang="en-US" sz="2800" dirty="0"/>
              <a:t>on </a:t>
            </a:r>
            <a:r>
              <a:rPr lang="en-US" sz="2800" dirty="0" smtClean="0"/>
              <a:t>Clouds</a:t>
            </a:r>
          </a:p>
          <a:p>
            <a:r>
              <a:rPr lang="en-US" sz="2800" dirty="0"/>
              <a:t>MapReduce and Twister on </a:t>
            </a:r>
            <a:r>
              <a:rPr lang="en-US" sz="2800" dirty="0" smtClean="0"/>
              <a:t>Azure</a:t>
            </a:r>
          </a:p>
          <a:p>
            <a:r>
              <a:rPr lang="en-US" sz="2800" dirty="0"/>
              <a:t>Clouds Grids and Supercomputers: Infrastructure and </a:t>
            </a:r>
            <a:r>
              <a:rPr lang="en-US" sz="2800" dirty="0" smtClean="0"/>
              <a:t>Applications</a:t>
            </a:r>
          </a:p>
          <a:p>
            <a:r>
              <a:rPr lang="en-US" sz="2800" dirty="0" smtClean="0"/>
              <a:t>FutureGrid</a:t>
            </a:r>
          </a:p>
          <a:p>
            <a:r>
              <a:rPr lang="en-US" sz="2800" dirty="0" smtClean="0"/>
              <a:t>Abstract Image management on FutureGrid</a:t>
            </a:r>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a:t>
            </a:fld>
            <a:endParaRPr lang="en-US"/>
          </a:p>
        </p:txBody>
      </p:sp>
    </p:spTree>
    <p:extLst>
      <p:ext uri="{BB962C8B-B14F-4D97-AF65-F5344CB8AC3E}">
        <p14:creationId xmlns:p14="http://schemas.microsoft.com/office/powerpoint/2010/main" val="1837766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533400"/>
          </a:xfrm>
        </p:spPr>
        <p:txBody>
          <a:bodyPr>
            <a:normAutofit/>
          </a:bodyPr>
          <a:lstStyle/>
          <a:p>
            <a:r>
              <a:rPr lang="en-US" sz="2400" b="1" dirty="0" smtClean="0"/>
              <a:t>MapReduce “File/Data Repository” Parallelism</a:t>
            </a:r>
            <a:endParaRPr lang="en-US" sz="2400" b="1" dirty="0"/>
          </a:p>
        </p:txBody>
      </p:sp>
      <p:grpSp>
        <p:nvGrpSpPr>
          <p:cNvPr id="3" name="Group 65"/>
          <p:cNvGrpSpPr/>
          <p:nvPr/>
        </p:nvGrpSpPr>
        <p:grpSpPr>
          <a:xfrm>
            <a:off x="228600" y="2819400"/>
            <a:ext cx="7620000" cy="3810000"/>
            <a:chOff x="228600" y="3048000"/>
            <a:chExt cx="7620000" cy="3810000"/>
          </a:xfrm>
        </p:grpSpPr>
        <p:grpSp>
          <p:nvGrpSpPr>
            <p:cNvPr id="4" name="Group 51"/>
            <p:cNvGrpSpPr/>
            <p:nvPr/>
          </p:nvGrpSpPr>
          <p:grpSpPr>
            <a:xfrm>
              <a:off x="228600" y="3048000"/>
              <a:ext cx="7620000" cy="3810000"/>
              <a:chOff x="228600" y="3048000"/>
              <a:chExt cx="7620000" cy="3810000"/>
            </a:xfrm>
          </p:grpSpPr>
          <p:pic>
            <p:nvPicPr>
              <p:cNvPr id="2050" name="Picture 2"/>
              <p:cNvPicPr>
                <a:picLocks noChangeAspect="1" noChangeArrowheads="1"/>
              </p:cNvPicPr>
              <p:nvPr/>
            </p:nvPicPr>
            <p:blipFill>
              <a:blip r:embed="rId3" cstate="print"/>
              <a:srcRect/>
              <a:stretch>
                <a:fillRect/>
              </a:stretch>
            </p:blipFill>
            <p:spPr bwMode="auto">
              <a:xfrm>
                <a:off x="228600" y="3048000"/>
                <a:ext cx="2857500" cy="3810000"/>
              </a:xfrm>
              <a:prstGeom prst="rect">
                <a:avLst/>
              </a:prstGeom>
              <a:noFill/>
              <a:ln w="9525">
                <a:noFill/>
                <a:miter lim="800000"/>
                <a:headEnd/>
                <a:tailEnd/>
              </a:ln>
              <a:effectLst/>
            </p:spPr>
          </p:pic>
          <p:grpSp>
            <p:nvGrpSpPr>
              <p:cNvPr id="9" name="Group 13"/>
              <p:cNvGrpSpPr/>
              <p:nvPr/>
            </p:nvGrpSpPr>
            <p:grpSpPr>
              <a:xfrm>
                <a:off x="3581400" y="3080658"/>
                <a:ext cx="457200" cy="3668485"/>
                <a:chOff x="3581400" y="3037115"/>
                <a:chExt cx="457200" cy="3668485"/>
              </a:xfrm>
              <a:solidFill>
                <a:srgbClr val="92D050"/>
              </a:solidFill>
            </p:grpSpPr>
            <p:sp>
              <p:nvSpPr>
                <p:cNvPr id="5" name="Oval 4"/>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7"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8"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1" name="Oval 1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2" name="Oval 11"/>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grpSp>
          <p:grpSp>
            <p:nvGrpSpPr>
              <p:cNvPr id="10" name="Group 14"/>
              <p:cNvGrpSpPr/>
              <p:nvPr/>
            </p:nvGrpSpPr>
            <p:grpSpPr>
              <a:xfrm>
                <a:off x="4838700" y="3080658"/>
                <a:ext cx="457200" cy="3668485"/>
                <a:chOff x="3581400" y="3037115"/>
                <a:chExt cx="457200" cy="3668485"/>
              </a:xfrm>
              <a:solidFill>
                <a:srgbClr val="92D050"/>
              </a:solidFill>
            </p:grpSpPr>
            <p:sp>
              <p:nvSpPr>
                <p:cNvPr id="16" name="Oval 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7" name="Oval 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8" name="Oval 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9" name="Oval 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0" name="Oval 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1" name="Oval 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grpSp>
          <p:grpSp>
            <p:nvGrpSpPr>
              <p:cNvPr id="13" name="Group 21"/>
              <p:cNvGrpSpPr/>
              <p:nvPr/>
            </p:nvGrpSpPr>
            <p:grpSpPr>
              <a:xfrm>
                <a:off x="6096000" y="3080658"/>
                <a:ext cx="457200" cy="3668485"/>
                <a:chOff x="3581400" y="3037115"/>
                <a:chExt cx="457200" cy="3668485"/>
              </a:xfrm>
              <a:solidFill>
                <a:srgbClr val="92D050"/>
              </a:solidFill>
            </p:grpSpPr>
            <p:sp>
              <p:nvSpPr>
                <p:cNvPr id="23" name="Oval 22"/>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4" name="Oval 23"/>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5" name="Oval 24"/>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6" name="Oval 25"/>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7" name="Oval 2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8" name="Oval 2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grpSp>
          <p:sp>
            <p:nvSpPr>
              <p:cNvPr id="29" name="Oval 28"/>
              <p:cNvSpPr/>
              <p:nvPr/>
            </p:nvSpPr>
            <p:spPr>
              <a:xfrm>
                <a:off x="7391400" y="3048000"/>
                <a:ext cx="457200" cy="3733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grpSp>
        <p:cxnSp>
          <p:nvCxnSpPr>
            <p:cNvPr id="54" name="Straight Arrow Connector 53"/>
            <p:cNvCxnSpPr/>
            <p:nvPr/>
          </p:nvCxnSpPr>
          <p:spPr>
            <a:xfrm>
              <a:off x="1219200" y="6553200"/>
              <a:ext cx="22860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47800" y="5867400"/>
              <a:ext cx="20574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24000" y="5257800"/>
              <a:ext cx="19812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33600" y="4572000"/>
              <a:ext cx="13716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38400" y="3963988"/>
              <a:ext cx="1066800" cy="37941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2667000" y="3276600"/>
              <a:ext cx="838200" cy="8382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72"/>
          <p:cNvGrpSpPr/>
          <p:nvPr/>
        </p:nvGrpSpPr>
        <p:grpSpPr>
          <a:xfrm>
            <a:off x="4114800" y="3048000"/>
            <a:ext cx="685800" cy="3278188"/>
            <a:chOff x="4114800" y="3276600"/>
            <a:chExt cx="685800" cy="3278188"/>
          </a:xfrm>
        </p:grpSpPr>
        <p:cxnSp>
          <p:nvCxnSpPr>
            <p:cNvPr id="55" name="Straight Arrow Connector 54"/>
            <p:cNvCxnSpPr/>
            <p:nvPr/>
          </p:nvCxnSpPr>
          <p:spPr>
            <a:xfrm>
              <a:off x="4114800" y="65532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114800" y="58978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52425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114800" y="458724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93192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14800" y="3276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p:cNvCxnSpPr/>
          <p:nvPr/>
        </p:nvCxnSpPr>
        <p:spPr>
          <a:xfrm>
            <a:off x="5334000" y="6324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34000" y="56692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334000" y="50139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6" idx="0"/>
          </p:cNvCxnSpPr>
          <p:nvPr/>
        </p:nvCxnSpPr>
        <p:spPr>
          <a:xfrm>
            <a:off x="5334000" y="4358640"/>
            <a:ext cx="762000" cy="6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28" idx="0"/>
          </p:cNvCxnSpPr>
          <p:nvPr/>
        </p:nvCxnSpPr>
        <p:spPr>
          <a:xfrm>
            <a:off x="5334000" y="3703320"/>
            <a:ext cx="762000" cy="1959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334000" y="30480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629400" y="3124200"/>
            <a:ext cx="838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629400" y="37338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629400" y="44196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629400" y="50292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29400" y="5410200"/>
            <a:ext cx="685800" cy="228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629400" y="59436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98"/>
          <p:cNvGrpSpPr/>
          <p:nvPr/>
        </p:nvGrpSpPr>
        <p:grpSpPr>
          <a:xfrm>
            <a:off x="228600" y="1218177"/>
            <a:ext cx="2743200" cy="915423"/>
            <a:chOff x="152400" y="1371600"/>
            <a:chExt cx="3048000" cy="1067823"/>
          </a:xfrm>
        </p:grpSpPr>
        <p:pic>
          <p:nvPicPr>
            <p:cNvPr id="2051" name="Picture 3"/>
            <p:cNvPicPr>
              <a:picLocks noChangeAspect="1" noChangeArrowheads="1"/>
            </p:cNvPicPr>
            <p:nvPr/>
          </p:nvPicPr>
          <p:blipFill>
            <a:blip r:embed="rId4" cstate="print"/>
            <a:srcRect/>
            <a:stretch>
              <a:fillRect/>
            </a:stretch>
          </p:blipFill>
          <p:spPr bwMode="auto">
            <a:xfrm>
              <a:off x="152400" y="1371600"/>
              <a:ext cx="1100137" cy="103542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t="42278"/>
            <a:stretch>
              <a:fillRect/>
            </a:stretch>
          </p:blipFill>
          <p:spPr bwMode="auto">
            <a:xfrm>
              <a:off x="1371600" y="1371600"/>
              <a:ext cx="1828800" cy="1067823"/>
            </a:xfrm>
            <a:prstGeom prst="rect">
              <a:avLst/>
            </a:prstGeom>
            <a:noFill/>
            <a:ln w="9525">
              <a:noFill/>
              <a:miter lim="800000"/>
              <a:headEnd/>
              <a:tailEnd/>
            </a:ln>
            <a:effectLst/>
          </p:spPr>
        </p:pic>
      </p:grpSp>
      <p:sp>
        <p:nvSpPr>
          <p:cNvPr id="100" name="TextBox 99"/>
          <p:cNvSpPr txBox="1"/>
          <p:nvPr/>
        </p:nvSpPr>
        <p:spPr>
          <a:xfrm>
            <a:off x="914400" y="838200"/>
            <a:ext cx="1390124" cy="369332"/>
          </a:xfrm>
          <a:prstGeom prst="rect">
            <a:avLst/>
          </a:prstGeom>
          <a:noFill/>
        </p:spPr>
        <p:txBody>
          <a:bodyPr wrap="none" rtlCol="0">
            <a:spAutoFit/>
          </a:bodyPr>
          <a:lstStyle/>
          <a:p>
            <a:pPr defTabSz="457200" fontAlgn="base">
              <a:spcBef>
                <a:spcPct val="0"/>
              </a:spcBef>
              <a:spcAft>
                <a:spcPct val="0"/>
              </a:spcAft>
            </a:pPr>
            <a:r>
              <a:rPr lang="en-US" dirty="0" smtClean="0">
                <a:solidFill>
                  <a:prstClr val="black"/>
                </a:solidFill>
                <a:latin typeface="Arial" pitchFamily="34" charset="0"/>
                <a:ea typeface="ＭＳ Ｐゴシック" pitchFamily="34" charset="-128"/>
                <a:cs typeface="Arial" pitchFamily="34" charset="0"/>
              </a:rPr>
              <a:t>Instruments</a:t>
            </a:r>
            <a:endParaRPr lang="en-US" dirty="0">
              <a:solidFill>
                <a:prstClr val="black"/>
              </a:solidFill>
              <a:latin typeface="Arial" pitchFamily="34" charset="0"/>
              <a:ea typeface="ＭＳ Ｐゴシック" pitchFamily="34" charset="-128"/>
              <a:cs typeface="Arial" pitchFamily="34" charset="0"/>
            </a:endParaRPr>
          </a:p>
        </p:txBody>
      </p:sp>
      <p:sp>
        <p:nvSpPr>
          <p:cNvPr id="101" name="TextBox 100"/>
          <p:cNvSpPr txBox="1"/>
          <p:nvPr/>
        </p:nvSpPr>
        <p:spPr>
          <a:xfrm>
            <a:off x="990600" y="2438400"/>
            <a:ext cx="748923" cy="369332"/>
          </a:xfrm>
          <a:prstGeom prst="rect">
            <a:avLst/>
          </a:prstGeom>
          <a:noFill/>
        </p:spPr>
        <p:txBody>
          <a:bodyPr wrap="none" rtlCol="0">
            <a:spAutoFit/>
          </a:bodyPr>
          <a:lstStyle/>
          <a:p>
            <a:pPr defTabSz="457200" fontAlgn="base">
              <a:spcBef>
                <a:spcPct val="0"/>
              </a:spcBef>
              <a:spcAft>
                <a:spcPct val="0"/>
              </a:spcAft>
            </a:pPr>
            <a:r>
              <a:rPr lang="en-US" dirty="0" smtClean="0">
                <a:solidFill>
                  <a:prstClr val="black"/>
                </a:solidFill>
                <a:latin typeface="Arial" pitchFamily="34" charset="0"/>
                <a:ea typeface="ＭＳ Ｐゴシック" pitchFamily="34" charset="-128"/>
                <a:cs typeface="Arial" pitchFamily="34" charset="0"/>
              </a:rPr>
              <a:t>Disks</a:t>
            </a:r>
            <a:endParaRPr lang="en-US" dirty="0">
              <a:solidFill>
                <a:prstClr val="black"/>
              </a:solidFill>
              <a:latin typeface="Arial" pitchFamily="34" charset="0"/>
              <a:ea typeface="ＭＳ Ｐゴシック" pitchFamily="34" charset="-128"/>
              <a:cs typeface="Arial" pitchFamily="34" charset="0"/>
            </a:endParaRPr>
          </a:p>
        </p:txBody>
      </p:sp>
      <p:cxnSp>
        <p:nvCxnSpPr>
          <p:cNvPr id="102" name="Straight Arrow Connector 101"/>
          <p:cNvCxnSpPr/>
          <p:nvPr/>
        </p:nvCxnSpPr>
        <p:spPr>
          <a:xfrm rot="5400000">
            <a:off x="380206"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905000"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429000" y="2373868"/>
            <a:ext cx="710451" cy="369332"/>
          </a:xfrm>
          <a:prstGeom prst="rect">
            <a:avLst/>
          </a:prstGeom>
          <a:noFill/>
        </p:spPr>
        <p:txBody>
          <a:bodyPr wrap="none" rtlCol="0">
            <a:spAutoFit/>
          </a:bodyPr>
          <a:lstStyle/>
          <a:p>
            <a:pPr defTabSz="457200" fontAlgn="base">
              <a:spcBef>
                <a:spcPct val="0"/>
              </a:spcBef>
              <a:spcAft>
                <a:spcPct val="0"/>
              </a:spcAft>
            </a:pPr>
            <a:r>
              <a:rPr lang="en-US" b="1" dirty="0" smtClean="0">
                <a:solidFill>
                  <a:srgbClr val="00B050"/>
                </a:solidFill>
                <a:latin typeface="Arial" pitchFamily="34" charset="0"/>
                <a:ea typeface="ＭＳ Ｐゴシック" pitchFamily="34" charset="-128"/>
              </a:rPr>
              <a:t>Map</a:t>
            </a:r>
            <a:r>
              <a:rPr lang="en-US" sz="2000" b="1" baseline="-25000" dirty="0" smtClean="0">
                <a:solidFill>
                  <a:srgbClr val="00B050"/>
                </a:solidFill>
                <a:latin typeface="Arial" pitchFamily="34" charset="0"/>
                <a:ea typeface="ＭＳ Ｐゴシック" pitchFamily="34" charset="-128"/>
              </a:rPr>
              <a:t>1</a:t>
            </a:r>
            <a:endParaRPr lang="en-US" b="1" baseline="-25000" dirty="0">
              <a:solidFill>
                <a:srgbClr val="00B050"/>
              </a:solidFill>
              <a:latin typeface="Arial" pitchFamily="34" charset="0"/>
              <a:ea typeface="ＭＳ Ｐゴシック" pitchFamily="34" charset="-128"/>
            </a:endParaRPr>
          </a:p>
        </p:txBody>
      </p:sp>
      <p:sp>
        <p:nvSpPr>
          <p:cNvPr id="109" name="TextBox 108"/>
          <p:cNvSpPr txBox="1"/>
          <p:nvPr/>
        </p:nvSpPr>
        <p:spPr>
          <a:xfrm>
            <a:off x="4724400" y="2373868"/>
            <a:ext cx="710451" cy="369332"/>
          </a:xfrm>
          <a:prstGeom prst="rect">
            <a:avLst/>
          </a:prstGeom>
          <a:noFill/>
        </p:spPr>
        <p:txBody>
          <a:bodyPr wrap="none" rtlCol="0">
            <a:spAutoFit/>
          </a:bodyPr>
          <a:lstStyle/>
          <a:p>
            <a:pPr defTabSz="457200" fontAlgn="base">
              <a:spcBef>
                <a:spcPct val="0"/>
              </a:spcBef>
              <a:spcAft>
                <a:spcPct val="0"/>
              </a:spcAft>
            </a:pPr>
            <a:r>
              <a:rPr lang="en-US" b="1" dirty="0" smtClean="0">
                <a:solidFill>
                  <a:srgbClr val="00B050"/>
                </a:solidFill>
                <a:latin typeface="Arial" pitchFamily="34" charset="0"/>
                <a:ea typeface="ＭＳ Ｐゴシック" pitchFamily="34" charset="-128"/>
              </a:rPr>
              <a:t>Map</a:t>
            </a:r>
            <a:r>
              <a:rPr lang="en-US" sz="2000" b="1" baseline="-25000" dirty="0" smtClean="0">
                <a:solidFill>
                  <a:srgbClr val="00B050"/>
                </a:solidFill>
                <a:latin typeface="Arial" pitchFamily="34" charset="0"/>
                <a:ea typeface="ＭＳ Ｐゴシック" pitchFamily="34" charset="-128"/>
              </a:rPr>
              <a:t>2</a:t>
            </a:r>
            <a:endParaRPr lang="en-US" b="1" baseline="-25000" dirty="0">
              <a:solidFill>
                <a:srgbClr val="00B050"/>
              </a:solidFill>
              <a:latin typeface="Arial" pitchFamily="34" charset="0"/>
              <a:ea typeface="ＭＳ Ｐゴシック" pitchFamily="34" charset="-128"/>
            </a:endParaRPr>
          </a:p>
        </p:txBody>
      </p:sp>
      <p:sp>
        <p:nvSpPr>
          <p:cNvPr id="110" name="TextBox 109"/>
          <p:cNvSpPr txBox="1"/>
          <p:nvPr/>
        </p:nvSpPr>
        <p:spPr>
          <a:xfrm>
            <a:off x="5943600" y="2373868"/>
            <a:ext cx="710451" cy="369332"/>
          </a:xfrm>
          <a:prstGeom prst="rect">
            <a:avLst/>
          </a:prstGeom>
          <a:noFill/>
        </p:spPr>
        <p:txBody>
          <a:bodyPr wrap="none" rtlCol="0">
            <a:spAutoFit/>
          </a:bodyPr>
          <a:lstStyle/>
          <a:p>
            <a:pPr defTabSz="457200" fontAlgn="base">
              <a:spcBef>
                <a:spcPct val="0"/>
              </a:spcBef>
              <a:spcAft>
                <a:spcPct val="0"/>
              </a:spcAft>
            </a:pPr>
            <a:r>
              <a:rPr lang="en-US" b="1" dirty="0" smtClean="0">
                <a:solidFill>
                  <a:srgbClr val="00B050"/>
                </a:solidFill>
                <a:latin typeface="Arial" pitchFamily="34" charset="0"/>
                <a:ea typeface="ＭＳ Ｐゴシック" pitchFamily="34" charset="-128"/>
              </a:rPr>
              <a:t>Map</a:t>
            </a:r>
            <a:r>
              <a:rPr lang="en-US" sz="2000" b="1" baseline="-25000" dirty="0" smtClean="0">
                <a:solidFill>
                  <a:srgbClr val="00B050"/>
                </a:solidFill>
                <a:latin typeface="Arial" pitchFamily="34" charset="0"/>
                <a:ea typeface="ＭＳ Ｐゴシック" pitchFamily="34" charset="-128"/>
              </a:rPr>
              <a:t>3</a:t>
            </a:r>
            <a:endParaRPr lang="en-US" b="1" baseline="-25000" dirty="0">
              <a:solidFill>
                <a:srgbClr val="00B050"/>
              </a:solidFill>
              <a:latin typeface="Arial" pitchFamily="34" charset="0"/>
              <a:ea typeface="ＭＳ Ｐゴシック" pitchFamily="34" charset="-128"/>
            </a:endParaRPr>
          </a:p>
        </p:txBody>
      </p:sp>
      <p:sp>
        <p:nvSpPr>
          <p:cNvPr id="111" name="TextBox 110"/>
          <p:cNvSpPr txBox="1"/>
          <p:nvPr/>
        </p:nvSpPr>
        <p:spPr>
          <a:xfrm>
            <a:off x="6858000" y="2209800"/>
            <a:ext cx="884986" cy="369332"/>
          </a:xfrm>
          <a:prstGeom prst="rect">
            <a:avLst/>
          </a:prstGeom>
          <a:noFill/>
        </p:spPr>
        <p:txBody>
          <a:bodyPr wrap="none" rtlCol="0">
            <a:spAutoFit/>
          </a:bodyPr>
          <a:lstStyle/>
          <a:p>
            <a:pPr defTabSz="457200" fontAlgn="base">
              <a:spcBef>
                <a:spcPct val="0"/>
              </a:spcBef>
              <a:spcAft>
                <a:spcPct val="0"/>
              </a:spcAft>
            </a:pPr>
            <a:r>
              <a:rPr lang="en-US" b="1" dirty="0" smtClean="0">
                <a:solidFill>
                  <a:srgbClr val="FFC000"/>
                </a:solidFill>
                <a:latin typeface="Arial" pitchFamily="34" charset="0"/>
                <a:ea typeface="ＭＳ Ｐゴシック" pitchFamily="34" charset="-128"/>
              </a:rPr>
              <a:t>Reduce</a:t>
            </a:r>
            <a:endParaRPr lang="en-US" b="1" baseline="-25000" dirty="0">
              <a:solidFill>
                <a:srgbClr val="FFC000"/>
              </a:solidFill>
              <a:latin typeface="Arial" pitchFamily="34" charset="0"/>
              <a:ea typeface="ＭＳ Ｐゴシック" pitchFamily="34" charset="-128"/>
            </a:endParaRPr>
          </a:p>
        </p:txBody>
      </p:sp>
      <p:sp>
        <p:nvSpPr>
          <p:cNvPr id="112" name="TextBox 111"/>
          <p:cNvSpPr txBox="1"/>
          <p:nvPr/>
        </p:nvSpPr>
        <p:spPr>
          <a:xfrm>
            <a:off x="4648200" y="1828800"/>
            <a:ext cx="1787669" cy="369332"/>
          </a:xfrm>
          <a:prstGeom prst="rect">
            <a:avLst/>
          </a:prstGeom>
          <a:noFill/>
        </p:spPr>
        <p:txBody>
          <a:bodyPr wrap="none" rtlCol="0">
            <a:spAutoFit/>
          </a:bodyPr>
          <a:lstStyle/>
          <a:p>
            <a:pPr defTabSz="457200" fontAlgn="base">
              <a:spcBef>
                <a:spcPct val="0"/>
              </a:spcBef>
              <a:spcAft>
                <a:spcPct val="0"/>
              </a:spcAft>
            </a:pPr>
            <a:r>
              <a:rPr lang="en-US" dirty="0" smtClean="0">
                <a:solidFill>
                  <a:prstClr val="black"/>
                </a:solidFill>
                <a:latin typeface="Arial" pitchFamily="34" charset="0"/>
                <a:ea typeface="ＭＳ Ｐゴシック" pitchFamily="34" charset="-128"/>
                <a:cs typeface="Arial" pitchFamily="34" charset="0"/>
              </a:rPr>
              <a:t>Communication</a:t>
            </a:r>
            <a:endParaRPr lang="en-US" dirty="0">
              <a:solidFill>
                <a:prstClr val="black"/>
              </a:solidFill>
              <a:latin typeface="Arial" pitchFamily="34" charset="0"/>
              <a:ea typeface="ＭＳ Ｐゴシック" pitchFamily="34" charset="-128"/>
              <a:cs typeface="Arial" pitchFamily="34" charset="0"/>
            </a:endParaRPr>
          </a:p>
        </p:txBody>
      </p:sp>
      <p:cxnSp>
        <p:nvCxnSpPr>
          <p:cNvPr id="114" name="Straight Arrow Connector 113"/>
          <p:cNvCxnSpPr/>
          <p:nvPr/>
        </p:nvCxnSpPr>
        <p:spPr>
          <a:xfrm rot="5400000">
            <a:off x="4114800"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34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77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3048000" y="457200"/>
            <a:ext cx="6096000" cy="923330"/>
          </a:xfrm>
          <a:prstGeom prst="rect">
            <a:avLst/>
          </a:prstGeom>
          <a:noFill/>
        </p:spPr>
        <p:txBody>
          <a:bodyPr wrap="square" rtlCol="0">
            <a:spAutoFit/>
          </a:bodyPr>
          <a:lstStyle/>
          <a:p>
            <a:pPr defTabSz="457200" fontAlgn="base">
              <a:spcBef>
                <a:spcPct val="0"/>
              </a:spcBef>
              <a:spcAft>
                <a:spcPct val="0"/>
              </a:spcAft>
            </a:pPr>
            <a:r>
              <a:rPr lang="en-US" b="1" dirty="0" smtClean="0">
                <a:solidFill>
                  <a:prstClr val="black"/>
                </a:solidFill>
                <a:latin typeface="Arial" pitchFamily="34" charset="0"/>
                <a:ea typeface="ＭＳ Ｐゴシック" pitchFamily="34" charset="-128"/>
              </a:rPr>
              <a:t>Map</a:t>
            </a:r>
            <a:r>
              <a:rPr lang="en-US" dirty="0" smtClean="0">
                <a:solidFill>
                  <a:prstClr val="black"/>
                </a:solidFill>
                <a:latin typeface="Arial" pitchFamily="34" charset="0"/>
                <a:ea typeface="ＭＳ Ｐゴシック" pitchFamily="34" charset="-128"/>
              </a:rPr>
              <a:t>      = (data parallel) computation reading and writing data</a:t>
            </a:r>
          </a:p>
          <a:p>
            <a:pPr defTabSz="457200" fontAlgn="base">
              <a:spcBef>
                <a:spcPct val="0"/>
              </a:spcBef>
              <a:spcAft>
                <a:spcPct val="0"/>
              </a:spcAft>
            </a:pPr>
            <a:r>
              <a:rPr lang="en-US" b="1" dirty="0" smtClean="0">
                <a:solidFill>
                  <a:prstClr val="black"/>
                </a:solidFill>
                <a:latin typeface="Arial" pitchFamily="34" charset="0"/>
                <a:ea typeface="ＭＳ Ｐゴシック" pitchFamily="34" charset="-128"/>
              </a:rPr>
              <a:t>Reduce</a:t>
            </a:r>
            <a:r>
              <a:rPr lang="en-US" dirty="0" smtClean="0">
                <a:solidFill>
                  <a:prstClr val="black"/>
                </a:solidFill>
                <a:latin typeface="Arial" pitchFamily="34" charset="0"/>
                <a:ea typeface="ＭＳ Ｐゴシック" pitchFamily="34" charset="-128"/>
              </a:rPr>
              <a:t> = Collective/Consolidation phase e.g. forming multiple global sums as in histogram</a:t>
            </a:r>
            <a:endParaRPr lang="en-US" dirty="0">
              <a:solidFill>
                <a:prstClr val="black"/>
              </a:solidFill>
              <a:latin typeface="Arial" pitchFamily="34" charset="0"/>
              <a:ea typeface="ＭＳ Ｐゴシック" pitchFamily="34" charset="-128"/>
            </a:endParaRPr>
          </a:p>
        </p:txBody>
      </p:sp>
      <p:sp>
        <p:nvSpPr>
          <p:cNvPr id="118" name="TextBox 117"/>
          <p:cNvSpPr txBox="1"/>
          <p:nvPr/>
        </p:nvSpPr>
        <p:spPr>
          <a:xfrm>
            <a:off x="8153400" y="2133600"/>
            <a:ext cx="848758" cy="646331"/>
          </a:xfrm>
          <a:prstGeom prst="rect">
            <a:avLst/>
          </a:prstGeom>
          <a:noFill/>
        </p:spPr>
        <p:txBody>
          <a:bodyPr wrap="none" rtlCol="0">
            <a:spAutoFit/>
          </a:bodyPr>
          <a:lstStyle/>
          <a:p>
            <a:pPr defTabSz="457200" fontAlgn="base">
              <a:spcBef>
                <a:spcPct val="0"/>
              </a:spcBef>
              <a:spcAft>
                <a:spcPct val="0"/>
              </a:spcAft>
            </a:pPr>
            <a:r>
              <a:rPr lang="en-US" b="1" dirty="0" smtClean="0">
                <a:solidFill>
                  <a:prstClr val="black"/>
                </a:solidFill>
                <a:latin typeface="Arial" pitchFamily="34" charset="0"/>
                <a:ea typeface="ＭＳ Ｐゴシック" pitchFamily="34" charset="-128"/>
              </a:rPr>
              <a:t>Portals</a:t>
            </a:r>
            <a:br>
              <a:rPr lang="en-US" b="1" dirty="0" smtClean="0">
                <a:solidFill>
                  <a:prstClr val="black"/>
                </a:solidFill>
                <a:latin typeface="Arial" pitchFamily="34" charset="0"/>
                <a:ea typeface="ＭＳ Ｐゴシック" pitchFamily="34" charset="-128"/>
              </a:rPr>
            </a:br>
            <a:r>
              <a:rPr lang="en-US" b="1" dirty="0" smtClean="0">
                <a:solidFill>
                  <a:prstClr val="black"/>
                </a:solidFill>
                <a:latin typeface="Arial" pitchFamily="34" charset="0"/>
                <a:ea typeface="ＭＳ Ｐゴシック" pitchFamily="34" charset="-128"/>
              </a:rPr>
              <a:t>/Users</a:t>
            </a:r>
            <a:endParaRPr lang="en-US" b="1" dirty="0">
              <a:solidFill>
                <a:prstClr val="black"/>
              </a:solidFill>
              <a:latin typeface="Arial" pitchFamily="34" charset="0"/>
              <a:ea typeface="ＭＳ Ｐゴシック" pitchFamily="34" charset="-128"/>
            </a:endParaRPr>
          </a:p>
        </p:txBody>
      </p:sp>
      <p:pic>
        <p:nvPicPr>
          <p:cNvPr id="2053" name="Picture 5"/>
          <p:cNvPicPr>
            <a:picLocks noChangeAspect="1" noChangeArrowheads="1"/>
          </p:cNvPicPr>
          <p:nvPr/>
        </p:nvPicPr>
        <p:blipFill>
          <a:blip r:embed="rId6" cstate="print"/>
          <a:srcRect/>
          <a:stretch>
            <a:fillRect/>
          </a:stretch>
        </p:blipFill>
        <p:spPr bwMode="auto">
          <a:xfrm>
            <a:off x="8229600" y="3124200"/>
            <a:ext cx="765149" cy="7715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flipH="1">
            <a:off x="8229600" y="4191000"/>
            <a:ext cx="762000" cy="762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a:stretch>
            <a:fillRect/>
          </a:stretch>
        </p:blipFill>
        <p:spPr bwMode="auto">
          <a:xfrm>
            <a:off x="8153400" y="5257800"/>
            <a:ext cx="866775" cy="733425"/>
          </a:xfrm>
          <a:prstGeom prst="rect">
            <a:avLst/>
          </a:prstGeom>
          <a:noFill/>
          <a:ln w="9525">
            <a:noFill/>
            <a:miter lim="800000"/>
            <a:headEnd/>
            <a:tailEnd/>
          </a:ln>
          <a:effectLst/>
        </p:spPr>
      </p:pic>
      <p:grpSp>
        <p:nvGrpSpPr>
          <p:cNvPr id="449" name="Group 448"/>
          <p:cNvGrpSpPr/>
          <p:nvPr/>
        </p:nvGrpSpPr>
        <p:grpSpPr>
          <a:xfrm>
            <a:off x="3505200" y="1752600"/>
            <a:ext cx="4648200" cy="4876800"/>
            <a:chOff x="3505200" y="1752600"/>
            <a:chExt cx="4648200" cy="4876800"/>
          </a:xfrm>
        </p:grpSpPr>
        <p:grpSp>
          <p:nvGrpSpPr>
            <p:cNvPr id="243" name="Group 242"/>
            <p:cNvGrpSpPr/>
            <p:nvPr/>
          </p:nvGrpSpPr>
          <p:grpSpPr>
            <a:xfrm>
              <a:off x="3505200" y="1752600"/>
              <a:ext cx="4648200" cy="4876800"/>
              <a:chOff x="381000" y="1219200"/>
              <a:chExt cx="4648200" cy="4876800"/>
            </a:xfrm>
          </p:grpSpPr>
          <p:grpSp>
            <p:nvGrpSpPr>
              <p:cNvPr id="244" name="Group 291"/>
              <p:cNvGrpSpPr/>
              <p:nvPr/>
            </p:nvGrpSpPr>
            <p:grpSpPr>
              <a:xfrm>
                <a:off x="381000" y="1219200"/>
                <a:ext cx="4648200" cy="4876800"/>
                <a:chOff x="228600" y="1905000"/>
                <a:chExt cx="4331278" cy="4724400"/>
              </a:xfrm>
            </p:grpSpPr>
            <p:grpSp>
              <p:nvGrpSpPr>
                <p:cNvPr id="271" name="Group 163"/>
                <p:cNvGrpSpPr/>
                <p:nvPr/>
              </p:nvGrpSpPr>
              <p:grpSpPr>
                <a:xfrm>
                  <a:off x="228600" y="1905000"/>
                  <a:ext cx="4331278" cy="4724400"/>
                  <a:chOff x="228600" y="1905000"/>
                  <a:chExt cx="4331278" cy="4724400"/>
                </a:xfrm>
              </p:grpSpPr>
              <p:sp>
                <p:nvSpPr>
                  <p:cNvPr id="273" name="Rectangle 272"/>
                  <p:cNvSpPr/>
                  <p:nvPr/>
                </p:nvSpPr>
                <p:spPr>
                  <a:xfrm>
                    <a:off x="228600" y="1905000"/>
                    <a:ext cx="4331278"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nvGrpSpPr>
                  <p:cNvPr id="274" name="Group 94"/>
                  <p:cNvGrpSpPr/>
                  <p:nvPr/>
                </p:nvGrpSpPr>
                <p:grpSpPr>
                  <a:xfrm>
                    <a:off x="304800" y="2895600"/>
                    <a:ext cx="685801" cy="3668485"/>
                    <a:chOff x="304800" y="2895600"/>
                    <a:chExt cx="685801" cy="3668485"/>
                  </a:xfrm>
                </p:grpSpPr>
                <p:grpSp>
                  <p:nvGrpSpPr>
                    <p:cNvPr id="307" name="Group 13"/>
                    <p:cNvGrpSpPr/>
                    <p:nvPr/>
                  </p:nvGrpSpPr>
                  <p:grpSpPr>
                    <a:xfrm>
                      <a:off x="304800" y="2895600"/>
                      <a:ext cx="457200" cy="3668485"/>
                      <a:chOff x="3581400" y="3037115"/>
                      <a:chExt cx="457200" cy="3668485"/>
                    </a:xfrm>
                    <a:solidFill>
                      <a:srgbClr val="92D050"/>
                    </a:solidFill>
                  </p:grpSpPr>
                  <p:sp>
                    <p:nvSpPr>
                      <p:cNvPr id="341" name="Oval 59"/>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4"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5"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6"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7" name="Oval 35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8" name="Oval 35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nvGrpSpPr>
                    <p:cNvPr id="308" name="Group 81"/>
                    <p:cNvGrpSpPr/>
                    <p:nvPr/>
                  </p:nvGrpSpPr>
                  <p:grpSpPr>
                    <a:xfrm>
                      <a:off x="838200" y="3048000"/>
                      <a:ext cx="152401" cy="838200"/>
                      <a:chOff x="838200" y="3048000"/>
                      <a:chExt cx="152401" cy="838200"/>
                    </a:xfrm>
                  </p:grpSpPr>
                  <p:cxnSp>
                    <p:nvCxnSpPr>
                      <p:cNvPr id="339" name="Straight Arrow Connector 57"/>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0" name="Straight Arrow Connector 58"/>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9" name="Group 82"/>
                    <p:cNvGrpSpPr/>
                    <p:nvPr/>
                  </p:nvGrpSpPr>
                  <p:grpSpPr>
                    <a:xfrm>
                      <a:off x="838200" y="4343400"/>
                      <a:ext cx="152401" cy="838200"/>
                      <a:chOff x="838200" y="3048000"/>
                      <a:chExt cx="152401" cy="838200"/>
                    </a:xfrm>
                  </p:grpSpPr>
                  <p:cxnSp>
                    <p:nvCxnSpPr>
                      <p:cNvPr id="325" name="Straight Arrow Connector 324"/>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2" name="Group 87"/>
                    <p:cNvGrpSpPr/>
                    <p:nvPr/>
                  </p:nvGrpSpPr>
                  <p:grpSpPr>
                    <a:xfrm>
                      <a:off x="838200" y="5638800"/>
                      <a:ext cx="152401" cy="838200"/>
                      <a:chOff x="838200" y="3048000"/>
                      <a:chExt cx="152401" cy="838200"/>
                    </a:xfrm>
                  </p:grpSpPr>
                  <p:cxnSp>
                    <p:nvCxnSpPr>
                      <p:cNvPr id="323" name="Straight Arrow Connector 322"/>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4" name="Straight Arrow Connector 323"/>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75" name="Group 95"/>
                  <p:cNvGrpSpPr/>
                  <p:nvPr/>
                </p:nvGrpSpPr>
                <p:grpSpPr>
                  <a:xfrm>
                    <a:off x="1143000" y="2895600"/>
                    <a:ext cx="685801" cy="3668485"/>
                    <a:chOff x="304800" y="2895600"/>
                    <a:chExt cx="685801" cy="3668485"/>
                  </a:xfrm>
                </p:grpSpPr>
                <p:grpSp>
                  <p:nvGrpSpPr>
                    <p:cNvPr id="283" name="Group 13"/>
                    <p:cNvGrpSpPr/>
                    <p:nvPr/>
                  </p:nvGrpSpPr>
                  <p:grpSpPr>
                    <a:xfrm>
                      <a:off x="304800" y="2895600"/>
                      <a:ext cx="457200" cy="3668485"/>
                      <a:chOff x="3581400" y="3037115"/>
                      <a:chExt cx="457200" cy="3668485"/>
                    </a:xfrm>
                    <a:solidFill>
                      <a:srgbClr val="92D050"/>
                    </a:solidFill>
                  </p:grpSpPr>
                  <p:sp>
                    <p:nvSpPr>
                      <p:cNvPr id="293" name="Oval 43"/>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96" name="Oval 44"/>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97" name="Oval 29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98" name="Oval 29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99" name="Oval 298"/>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06" name="Oval 305"/>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nvGrpSpPr>
                    <p:cNvPr id="284" name="Group 97"/>
                    <p:cNvGrpSpPr/>
                    <p:nvPr/>
                  </p:nvGrpSpPr>
                  <p:grpSpPr>
                    <a:xfrm>
                      <a:off x="838200" y="3048000"/>
                      <a:ext cx="152401" cy="838200"/>
                      <a:chOff x="838200" y="3048000"/>
                      <a:chExt cx="152401" cy="838200"/>
                    </a:xfrm>
                  </p:grpSpPr>
                  <p:cxnSp>
                    <p:nvCxnSpPr>
                      <p:cNvPr id="291" name="Straight Arrow Connector 4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92" name="Straight Arrow Connector 4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5" name="Group 98"/>
                    <p:cNvGrpSpPr/>
                    <p:nvPr/>
                  </p:nvGrpSpPr>
                  <p:grpSpPr>
                    <a:xfrm>
                      <a:off x="838200" y="4343400"/>
                      <a:ext cx="152401" cy="838200"/>
                      <a:chOff x="838200" y="3048000"/>
                      <a:chExt cx="152401" cy="838200"/>
                    </a:xfrm>
                  </p:grpSpPr>
                  <p:cxnSp>
                    <p:nvCxnSpPr>
                      <p:cNvPr id="289" name="Straight Arrow Connector 288"/>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6" name="Group 102"/>
                    <p:cNvGrpSpPr/>
                    <p:nvPr/>
                  </p:nvGrpSpPr>
                  <p:grpSpPr>
                    <a:xfrm>
                      <a:off x="838200" y="5638800"/>
                      <a:ext cx="152401" cy="838200"/>
                      <a:chOff x="838200" y="3048000"/>
                      <a:chExt cx="152401" cy="838200"/>
                    </a:xfrm>
                  </p:grpSpPr>
                  <p:cxnSp>
                    <p:nvCxnSpPr>
                      <p:cNvPr id="287" name="Straight Arrow Connector 286"/>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76" name="Group 13"/>
                  <p:cNvGrpSpPr/>
                  <p:nvPr/>
                </p:nvGrpSpPr>
                <p:grpSpPr>
                  <a:xfrm>
                    <a:off x="1981200" y="2895600"/>
                    <a:ext cx="457200" cy="3668485"/>
                    <a:chOff x="3581400" y="3037115"/>
                    <a:chExt cx="457200" cy="3668485"/>
                  </a:xfrm>
                  <a:solidFill>
                    <a:srgbClr val="92D050"/>
                  </a:solidFill>
                </p:grpSpPr>
                <p:sp>
                  <p:nvSpPr>
                    <p:cNvPr id="277" name="Oval 276"/>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78" name="Oval 277"/>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79" name="Oval 29"/>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80" name="Oval 279"/>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81" name="Oval 28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82" name="Oval 32"/>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sp>
              <p:nvSpPr>
                <p:cNvPr id="272" name="Rectangle 271"/>
                <p:cNvSpPr/>
                <p:nvPr/>
              </p:nvSpPr>
              <p:spPr>
                <a:xfrm>
                  <a:off x="228600" y="1905000"/>
                  <a:ext cx="397625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2000" b="1" dirty="0" smtClean="0">
                      <a:solidFill>
                        <a:prstClr val="black"/>
                      </a:solidFill>
                    </a:rPr>
                    <a:t>MPI or Iterative MapReduce</a:t>
                  </a:r>
                </a:p>
                <a:p>
                  <a:pPr defTabSz="457200" fontAlgn="base">
                    <a:spcBef>
                      <a:spcPct val="0"/>
                    </a:spcBef>
                    <a:spcAft>
                      <a:spcPct val="0"/>
                    </a:spcAft>
                  </a:pPr>
                  <a:r>
                    <a:rPr lang="en-US" dirty="0" smtClean="0">
                      <a:solidFill>
                        <a:prstClr val="black"/>
                      </a:solidFill>
                    </a:rPr>
                    <a:t>Map        Reduce      Map       Reduce     Map   </a:t>
                  </a:r>
                </a:p>
                <a:p>
                  <a:pPr defTabSz="457200" fontAlgn="base">
                    <a:spcBef>
                      <a:spcPct val="0"/>
                    </a:spcBef>
                    <a:spcAft>
                      <a:spcPct val="0"/>
                    </a:spcAft>
                  </a:pPr>
                  <a:r>
                    <a:rPr lang="en-US" dirty="0" smtClean="0">
                      <a:solidFill>
                        <a:prstClr val="black"/>
                      </a:solidFill>
                    </a:rPr>
                    <a:t>      </a:t>
                  </a:r>
                  <a:endParaRPr lang="en-US" dirty="0">
                    <a:solidFill>
                      <a:prstClr val="black"/>
                    </a:solidFill>
                  </a:endParaRPr>
                </a:p>
              </p:txBody>
            </p:sp>
          </p:grpSp>
          <p:grpSp>
            <p:nvGrpSpPr>
              <p:cNvPr id="245" name="Group 77"/>
              <p:cNvGrpSpPr/>
              <p:nvPr/>
            </p:nvGrpSpPr>
            <p:grpSpPr>
              <a:xfrm>
                <a:off x="2834269" y="2241755"/>
                <a:ext cx="817756" cy="3786823"/>
                <a:chOff x="2834269" y="2241755"/>
                <a:chExt cx="817756" cy="3786823"/>
              </a:xfrm>
            </p:grpSpPr>
            <p:cxnSp>
              <p:nvCxnSpPr>
                <p:cNvPr id="259" name="Straight Arrow Connector 258"/>
                <p:cNvCxnSpPr/>
                <p:nvPr/>
              </p:nvCxnSpPr>
              <p:spPr>
                <a:xfrm rot="16200000" flipH="1">
                  <a:off x="2483426" y="2749915"/>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rot="5400000" flipH="1" flipV="1">
                  <a:off x="2483425" y="2749915"/>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rot="16200000" flipH="1">
                  <a:off x="2483426" y="4087102"/>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rot="5400000" flipH="1" flipV="1">
                  <a:off x="2483425" y="4087102"/>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rot="16200000" flipH="1">
                  <a:off x="2483426" y="5424289"/>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rot="5400000" flipH="1" flipV="1">
                  <a:off x="2483425" y="5424289"/>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5" name="Oval 264"/>
                <p:cNvSpPr/>
                <p:nvPr/>
              </p:nvSpPr>
              <p:spPr>
                <a:xfrm rot="16200000">
                  <a:off x="3170724" y="554727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66" name="Oval 265"/>
                <p:cNvSpPr/>
                <p:nvPr/>
              </p:nvSpPr>
              <p:spPr>
                <a:xfrm rot="16200000">
                  <a:off x="3170724" y="488430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67" name="Oval 266"/>
                <p:cNvSpPr/>
                <p:nvPr/>
              </p:nvSpPr>
              <p:spPr>
                <a:xfrm rot="16200000">
                  <a:off x="3170724" y="422132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68" name="Oval 267"/>
                <p:cNvSpPr/>
                <p:nvPr/>
              </p:nvSpPr>
              <p:spPr>
                <a:xfrm rot="16200000">
                  <a:off x="3170724" y="355835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69" name="Oval 268"/>
                <p:cNvSpPr/>
                <p:nvPr/>
              </p:nvSpPr>
              <p:spPr>
                <a:xfrm rot="16200000">
                  <a:off x="3170724" y="223240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70" name="Oval 269"/>
                <p:cNvSpPr/>
                <p:nvPr/>
              </p:nvSpPr>
              <p:spPr>
                <a:xfrm rot="16200000">
                  <a:off x="3170724" y="289537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nvGrpSpPr>
              <p:cNvPr id="246" name="Group 78"/>
              <p:cNvGrpSpPr/>
              <p:nvPr/>
            </p:nvGrpSpPr>
            <p:grpSpPr>
              <a:xfrm>
                <a:off x="3733800" y="2286000"/>
                <a:ext cx="817756" cy="3786823"/>
                <a:chOff x="2834269" y="2241755"/>
                <a:chExt cx="817756" cy="3786823"/>
              </a:xfrm>
            </p:grpSpPr>
            <p:cxnSp>
              <p:nvCxnSpPr>
                <p:cNvPr id="247" name="Straight Arrow Connector 246"/>
                <p:cNvCxnSpPr/>
                <p:nvPr/>
              </p:nvCxnSpPr>
              <p:spPr>
                <a:xfrm rot="16200000" flipH="1">
                  <a:off x="2483426" y="2749915"/>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rot="5400000" flipH="1" flipV="1">
                  <a:off x="2483425" y="2749915"/>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rot="16200000" flipH="1">
                  <a:off x="2483426" y="4087102"/>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rot="5400000" flipH="1" flipV="1">
                  <a:off x="2483425" y="4087102"/>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rot="16200000" flipH="1">
                  <a:off x="2483426" y="5424289"/>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p:nvPr/>
              </p:nvCxnSpPr>
              <p:spPr>
                <a:xfrm rot="5400000" flipH="1" flipV="1">
                  <a:off x="2483425" y="5424289"/>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3" name="Oval 252"/>
                <p:cNvSpPr/>
                <p:nvPr/>
              </p:nvSpPr>
              <p:spPr>
                <a:xfrm rot="16200000">
                  <a:off x="3170724" y="554727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4" name="Oval 253"/>
                <p:cNvSpPr/>
                <p:nvPr/>
              </p:nvSpPr>
              <p:spPr>
                <a:xfrm rot="16200000">
                  <a:off x="3170724" y="488430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5" name="Oval 254"/>
                <p:cNvSpPr/>
                <p:nvPr/>
              </p:nvSpPr>
              <p:spPr>
                <a:xfrm rot="16200000">
                  <a:off x="3170724" y="422132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6" name="Oval 255"/>
                <p:cNvSpPr/>
                <p:nvPr/>
              </p:nvSpPr>
              <p:spPr>
                <a:xfrm rot="16200000">
                  <a:off x="3170724" y="355835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7" name="Oval 256"/>
                <p:cNvSpPr/>
                <p:nvPr/>
              </p:nvSpPr>
              <p:spPr>
                <a:xfrm rot="16200000">
                  <a:off x="3170724" y="223240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8" name="Oval 257"/>
                <p:cNvSpPr/>
                <p:nvPr/>
              </p:nvSpPr>
              <p:spPr>
                <a:xfrm rot="16200000">
                  <a:off x="3170724" y="289537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cxnSp>
          <p:nvCxnSpPr>
            <p:cNvPr id="359" name="Straight Arrow Connector 358"/>
            <p:cNvCxnSpPr/>
            <p:nvPr/>
          </p:nvCxnSpPr>
          <p:spPr>
            <a:xfrm rot="16200000" flipH="1">
              <a:off x="7772400" y="3276600"/>
              <a:ext cx="304800" cy="304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a:off x="7772400" y="3733800"/>
              <a:ext cx="304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6" name="Straight Arrow Connector 365"/>
            <p:cNvCxnSpPr/>
            <p:nvPr/>
          </p:nvCxnSpPr>
          <p:spPr>
            <a:xfrm>
              <a:off x="7772400" y="4419600"/>
              <a:ext cx="304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7" name="Straight Arrow Connector 366"/>
            <p:cNvCxnSpPr/>
            <p:nvPr/>
          </p:nvCxnSpPr>
          <p:spPr>
            <a:xfrm>
              <a:off x="7772400" y="5715000"/>
              <a:ext cx="304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8" name="Straight Arrow Connector 367"/>
            <p:cNvCxnSpPr/>
            <p:nvPr/>
          </p:nvCxnSpPr>
          <p:spPr>
            <a:xfrm flipV="1">
              <a:off x="7772400" y="6096000"/>
              <a:ext cx="381000" cy="304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70" name="Straight Arrow Connector 369"/>
            <p:cNvCxnSpPr/>
            <p:nvPr/>
          </p:nvCxnSpPr>
          <p:spPr>
            <a:xfrm flipV="1">
              <a:off x="7772400" y="4800600"/>
              <a:ext cx="381000" cy="304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468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dissolve">
                                      <p:cBhvr>
                                        <p:cTn id="7"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ctrTitle"/>
          </p:nvPr>
        </p:nvSpPr>
        <p:spPr>
          <a:xfrm>
            <a:off x="662940" y="617220"/>
            <a:ext cx="7600950" cy="1234440"/>
          </a:xfrm>
        </p:spPr>
        <p:txBody>
          <a:bodyPr lIns="0" tIns="0" rIns="0" bIns="0" anchor="t"/>
          <a:lstStyle/>
          <a:p>
            <a:pPr>
              <a:lnSpc>
                <a:spcPct val="95000"/>
              </a:lnSpc>
            </a:pPr>
            <a:r>
              <a:rPr lang="en-US" sz="4300" dirty="0">
                <a:solidFill>
                  <a:srgbClr val="000000"/>
                </a:solidFill>
                <a:latin typeface="Arial" pitchFamily="34" charset="0"/>
              </a:rPr>
              <a:t>Twister </a:t>
            </a:r>
            <a:r>
              <a:rPr lang="en-US" sz="4300" dirty="0" smtClean="0">
                <a:solidFill>
                  <a:srgbClr val="000000"/>
                </a:solidFill>
                <a:latin typeface="Arial" pitchFamily="34" charset="0"/>
              </a:rPr>
              <a:t>v0.9</a:t>
            </a:r>
            <a:br>
              <a:rPr lang="en-US" sz="4300" dirty="0" smtClean="0">
                <a:solidFill>
                  <a:srgbClr val="000000"/>
                </a:solidFill>
                <a:latin typeface="Arial" pitchFamily="34" charset="0"/>
              </a:rPr>
            </a:br>
            <a:r>
              <a:rPr lang="en-US" sz="1600" dirty="0" smtClean="0">
                <a:solidFill>
                  <a:srgbClr val="000000"/>
                </a:solidFill>
                <a:latin typeface="Arial" pitchFamily="34" charset="0"/>
              </a:rPr>
              <a:t>March 15, 2011</a:t>
            </a:r>
            <a:endParaRPr lang="en-US" sz="1600" dirty="0">
              <a:solidFill>
                <a:srgbClr val="000000"/>
              </a:solidFill>
              <a:latin typeface="Arial" pitchFamily="34" charset="0"/>
            </a:endParaRPr>
          </a:p>
        </p:txBody>
      </p:sp>
      <p:sp>
        <p:nvSpPr>
          <p:cNvPr id="2050" name="Rectangle 2"/>
          <p:cNvSpPr>
            <a:spLocks noGrp="1" noChangeArrowheads="1"/>
          </p:cNvSpPr>
          <p:nvPr>
            <p:ph type="subTitle" idx="1"/>
          </p:nvPr>
        </p:nvSpPr>
        <p:spPr>
          <a:xfrm>
            <a:off x="685800" y="1645920"/>
            <a:ext cx="7658100" cy="1085850"/>
          </a:xfrm>
        </p:spPr>
        <p:txBody>
          <a:bodyPr lIns="0" tIns="0" rIns="0" bIns="0"/>
          <a:lstStyle/>
          <a:p>
            <a:pPr lvl="1" indent="-308607" algn="l">
              <a:lnSpc>
                <a:spcPct val="95000"/>
              </a:lnSpc>
              <a:spcBef>
                <a:spcPct val="0"/>
              </a:spcBef>
              <a:buClr>
                <a:srgbClr val="000000"/>
              </a:buClr>
            </a:pPr>
            <a:r>
              <a:rPr lang="en-US" sz="2400" i="1" dirty="0">
                <a:solidFill>
                  <a:srgbClr val="000000"/>
                </a:solidFill>
                <a:latin typeface="Arial" pitchFamily="34" charset="0"/>
              </a:rPr>
              <a:t>New Interfaces for </a:t>
            </a:r>
            <a:r>
              <a:rPr lang="en-US" sz="2400" i="1" dirty="0" smtClean="0">
                <a:solidFill>
                  <a:srgbClr val="000000"/>
                </a:solidFill>
                <a:latin typeface="Arial" pitchFamily="34" charset="0"/>
              </a:rPr>
              <a:t>Iterative MapReduce Programming</a:t>
            </a:r>
          </a:p>
          <a:p>
            <a:pPr lvl="1" indent="-308607" algn="l">
              <a:lnSpc>
                <a:spcPct val="95000"/>
              </a:lnSpc>
              <a:spcBef>
                <a:spcPct val="0"/>
              </a:spcBef>
              <a:buClr>
                <a:srgbClr val="000000"/>
              </a:buClr>
            </a:pPr>
            <a:r>
              <a:rPr lang="en-US" dirty="0">
                <a:solidFill>
                  <a:srgbClr val="FF0000"/>
                </a:solidFill>
              </a:rPr>
              <a:t>http://www.iterativemapreduce.org</a:t>
            </a:r>
            <a:r>
              <a:rPr lang="en-US" dirty="0" smtClean="0">
                <a:solidFill>
                  <a:srgbClr val="FF0000"/>
                </a:solidFill>
              </a:rPr>
              <a:t>/</a:t>
            </a:r>
            <a:endParaRPr lang="en-US" dirty="0">
              <a:solidFill>
                <a:srgbClr val="FF0000"/>
              </a:solidFill>
            </a:endParaRPr>
          </a:p>
          <a:p>
            <a:pPr algn="r">
              <a:lnSpc>
                <a:spcPct val="95000"/>
              </a:lnSpc>
              <a:spcBef>
                <a:spcPct val="0"/>
              </a:spcBef>
            </a:pPr>
            <a:endParaRPr lang="en-US" sz="2400" dirty="0" smtClean="0">
              <a:solidFill>
                <a:srgbClr val="000000"/>
              </a:solidFill>
              <a:latin typeface="Arial" pitchFamily="34" charset="0"/>
            </a:endParaRPr>
          </a:p>
          <a:p>
            <a:pPr algn="r">
              <a:lnSpc>
                <a:spcPct val="95000"/>
              </a:lnSpc>
              <a:spcBef>
                <a:spcPct val="0"/>
              </a:spcBef>
            </a:pPr>
            <a:r>
              <a:rPr lang="en-US" sz="2400" dirty="0" smtClean="0">
                <a:solidFill>
                  <a:srgbClr val="000000"/>
                </a:solidFill>
                <a:latin typeface="Arial" pitchFamily="34" charset="0"/>
              </a:rPr>
              <a:t>SALSA Group</a:t>
            </a:r>
            <a:endParaRPr lang="en-US" sz="2400" dirty="0">
              <a:solidFill>
                <a:srgbClr val="000000"/>
              </a:solidFill>
              <a:latin typeface="Arial" pitchFamily="34" charset="0"/>
            </a:endParaRPr>
          </a:p>
          <a:p>
            <a:pPr algn="r">
              <a:lnSpc>
                <a:spcPct val="95000"/>
              </a:lnSpc>
              <a:spcBef>
                <a:spcPct val="0"/>
              </a:spcBef>
            </a:pPr>
            <a:endParaRPr lang="en-US" sz="2400" dirty="0">
              <a:solidFill>
                <a:srgbClr val="000000"/>
              </a:solidFill>
              <a:latin typeface="Arial" pitchFamily="34" charset="0"/>
            </a:endParaRPr>
          </a:p>
        </p:txBody>
      </p:sp>
      <p:sp>
        <p:nvSpPr>
          <p:cNvPr id="6" name="TextBox 5"/>
          <p:cNvSpPr txBox="1"/>
          <p:nvPr/>
        </p:nvSpPr>
        <p:spPr>
          <a:xfrm>
            <a:off x="603773" y="3220272"/>
            <a:ext cx="7932420" cy="1991314"/>
          </a:xfrm>
          <a:prstGeom prst="rect">
            <a:avLst/>
          </a:prstGeom>
          <a:noFill/>
        </p:spPr>
        <p:txBody>
          <a:bodyPr wrap="square" lIns="82295" tIns="41148" rIns="82295" bIns="41148" rtlCol="0">
            <a:spAutoFit/>
          </a:bodyPr>
          <a:lstStyle/>
          <a:p>
            <a:pPr fontAlgn="base">
              <a:spcBef>
                <a:spcPct val="0"/>
              </a:spcBef>
              <a:spcAft>
                <a:spcPct val="0"/>
              </a:spcAft>
            </a:pPr>
            <a:r>
              <a:rPr lang="en-US" sz="2500" dirty="0" smtClean="0">
                <a:solidFill>
                  <a:srgbClr val="000000"/>
                </a:solidFill>
                <a:ea typeface="ＭＳ Ｐゴシック" pitchFamily="34" charset="-128"/>
              </a:rPr>
              <a:t>Bingjing Zhang, Yang </a:t>
            </a:r>
            <a:r>
              <a:rPr lang="en-US" sz="2500" dirty="0" err="1" smtClean="0">
                <a:solidFill>
                  <a:srgbClr val="000000"/>
                </a:solidFill>
                <a:ea typeface="ＭＳ Ｐゴシック" pitchFamily="34" charset="-128"/>
              </a:rPr>
              <a:t>Ruan</a:t>
            </a:r>
            <a:r>
              <a:rPr lang="en-US" sz="2500" dirty="0" smtClean="0">
                <a:solidFill>
                  <a:srgbClr val="000000"/>
                </a:solidFill>
                <a:ea typeface="ＭＳ Ｐゴシック" pitchFamily="34" charset="-128"/>
              </a:rPr>
              <a:t>, </a:t>
            </a:r>
            <a:r>
              <a:rPr lang="en-US" sz="2500" dirty="0" err="1" smtClean="0">
                <a:solidFill>
                  <a:srgbClr val="000000"/>
                </a:solidFill>
                <a:ea typeface="ＭＳ Ｐゴシック" pitchFamily="34" charset="-128"/>
              </a:rPr>
              <a:t>Tak</a:t>
            </a:r>
            <a:r>
              <a:rPr lang="en-US" sz="2500" dirty="0" smtClean="0">
                <a:solidFill>
                  <a:srgbClr val="000000"/>
                </a:solidFill>
                <a:ea typeface="ＭＳ Ｐゴシック" pitchFamily="34" charset="-128"/>
              </a:rPr>
              <a:t>-Lon Wu, Judy Qiu, Adam Hughes, Geoffrey Fox, </a:t>
            </a:r>
            <a:r>
              <a:rPr lang="en-US" sz="2500" b="1" dirty="0" smtClean="0">
                <a:solidFill>
                  <a:srgbClr val="7030A0"/>
                </a:solidFill>
                <a:ea typeface="ＭＳ Ｐゴシック" pitchFamily="34" charset="-128"/>
              </a:rPr>
              <a:t>Applying Twister to Scientific Applications</a:t>
            </a:r>
            <a:r>
              <a:rPr lang="en-US" sz="2500" dirty="0" smtClean="0">
                <a:solidFill>
                  <a:srgbClr val="000000"/>
                </a:solidFill>
                <a:ea typeface="ＭＳ Ｐゴシック" pitchFamily="34" charset="-128"/>
              </a:rPr>
              <a:t>, Proceedings of IEEE </a:t>
            </a:r>
            <a:r>
              <a:rPr lang="en-US" sz="2500" dirty="0" err="1" smtClean="0">
                <a:solidFill>
                  <a:srgbClr val="000000"/>
                </a:solidFill>
                <a:ea typeface="ＭＳ Ｐゴシック" pitchFamily="34" charset="-128"/>
              </a:rPr>
              <a:t>CloudCom</a:t>
            </a:r>
            <a:r>
              <a:rPr lang="en-US" sz="2500" dirty="0" smtClean="0">
                <a:solidFill>
                  <a:srgbClr val="000000"/>
                </a:solidFill>
                <a:ea typeface="ＭＳ Ｐゴシック" pitchFamily="34" charset="-128"/>
              </a:rPr>
              <a:t> 2010 Conference, Indianapolis, November 30-December 3, 2010</a:t>
            </a:r>
          </a:p>
          <a:p>
            <a:pPr fontAlgn="base">
              <a:spcBef>
                <a:spcPct val="0"/>
              </a:spcBef>
              <a:spcAft>
                <a:spcPct val="0"/>
              </a:spcAft>
            </a:pPr>
            <a:endParaRPr lang="en-US" sz="2200" dirty="0" smtClean="0">
              <a:solidFill>
                <a:srgbClr val="000000"/>
              </a:solidFill>
              <a:ea typeface="ＭＳ Ｐゴシック" pitchFamily="34" charset="-128"/>
            </a:endParaRPr>
          </a:p>
        </p:txBody>
      </p:sp>
      <p:sp>
        <p:nvSpPr>
          <p:cNvPr id="2" name="TextBox 1"/>
          <p:cNvSpPr txBox="1"/>
          <p:nvPr/>
        </p:nvSpPr>
        <p:spPr>
          <a:xfrm>
            <a:off x="578043" y="4876800"/>
            <a:ext cx="6794296" cy="1938992"/>
          </a:xfrm>
          <a:prstGeom prst="rect">
            <a:avLst/>
          </a:prstGeom>
          <a:noFill/>
        </p:spPr>
        <p:txBody>
          <a:bodyPr wrap="none" rtlCol="0">
            <a:spAutoFit/>
          </a:bodyPr>
          <a:lstStyle/>
          <a:p>
            <a:r>
              <a:rPr lang="en-US" sz="2400" b="1" dirty="0">
                <a:solidFill>
                  <a:srgbClr val="000000"/>
                </a:solidFill>
                <a:ea typeface="ＭＳ Ｐゴシック" pitchFamily="34" charset="-128"/>
              </a:rPr>
              <a:t>Twister4Azure</a:t>
            </a:r>
            <a:r>
              <a:rPr lang="en-US" sz="2400" dirty="0">
                <a:solidFill>
                  <a:srgbClr val="000000"/>
                </a:solidFill>
                <a:ea typeface="ＭＳ Ｐゴシック" pitchFamily="34" charset="-128"/>
              </a:rPr>
              <a:t> </a:t>
            </a:r>
            <a:r>
              <a:rPr lang="en-US" sz="2400" dirty="0" smtClean="0">
                <a:solidFill>
                  <a:srgbClr val="000000"/>
                </a:solidFill>
                <a:ea typeface="ＭＳ Ｐゴシック" pitchFamily="34" charset="-128"/>
              </a:rPr>
              <a:t>released May 2011</a:t>
            </a:r>
          </a:p>
          <a:p>
            <a:r>
              <a:rPr lang="en-US" sz="2400" dirty="0">
                <a:solidFill>
                  <a:srgbClr val="FF0000"/>
                </a:solidFill>
                <a:ea typeface="ＭＳ Ｐゴシック" pitchFamily="34" charset="-128"/>
              </a:rPr>
              <a:t>http://</a:t>
            </a:r>
            <a:r>
              <a:rPr lang="en-US" sz="2400" dirty="0" smtClean="0">
                <a:solidFill>
                  <a:srgbClr val="FF0000"/>
                </a:solidFill>
                <a:ea typeface="ＭＳ Ｐゴシック" pitchFamily="34" charset="-128"/>
              </a:rPr>
              <a:t>salsahpc.indiana.edu/twister4azure/</a:t>
            </a:r>
            <a:endParaRPr lang="en-US" sz="2400" dirty="0" smtClean="0">
              <a:solidFill>
                <a:srgbClr val="000000"/>
              </a:solidFill>
              <a:ea typeface="ＭＳ Ｐゴシック" pitchFamily="34" charset="-128"/>
            </a:endParaRPr>
          </a:p>
          <a:p>
            <a:r>
              <a:rPr lang="en-US" sz="2400" b="1" dirty="0" smtClean="0">
                <a:solidFill>
                  <a:srgbClr val="000000"/>
                </a:solidFill>
                <a:ea typeface="ＭＳ Ｐゴシック" pitchFamily="34" charset="-128"/>
              </a:rPr>
              <a:t>MapReduceRoles4Azure </a:t>
            </a:r>
            <a:r>
              <a:rPr lang="en-US" sz="2400" dirty="0">
                <a:solidFill>
                  <a:srgbClr val="000000"/>
                </a:solidFill>
                <a:ea typeface="ＭＳ Ｐゴシック" pitchFamily="34" charset="-128"/>
              </a:rPr>
              <a:t>available </a:t>
            </a:r>
            <a:r>
              <a:rPr lang="en-US" sz="2400" dirty="0" smtClean="0">
                <a:solidFill>
                  <a:srgbClr val="000000"/>
                </a:solidFill>
                <a:ea typeface="ＭＳ Ｐゴシック" pitchFamily="34" charset="-128"/>
              </a:rPr>
              <a:t>for some time at</a:t>
            </a:r>
          </a:p>
          <a:p>
            <a:r>
              <a:rPr lang="en-US" sz="2400" dirty="0" smtClean="0">
                <a:solidFill>
                  <a:srgbClr val="FF0000"/>
                </a:solidFill>
                <a:ea typeface="ＭＳ Ｐゴシック" pitchFamily="34" charset="-128"/>
              </a:rPr>
              <a:t>http://</a:t>
            </a:r>
            <a:r>
              <a:rPr lang="en-US" sz="2400" dirty="0">
                <a:solidFill>
                  <a:srgbClr val="FF0000"/>
                </a:solidFill>
                <a:ea typeface="ＭＳ Ｐゴシック" pitchFamily="34" charset="-128"/>
              </a:rPr>
              <a:t>salsahpc.indiana.edu/mapreduceroles4azure/ </a:t>
            </a:r>
            <a:endParaRPr lang="en-US" sz="2400" dirty="0" smtClean="0">
              <a:solidFill>
                <a:srgbClr val="FF0000"/>
              </a:solidFill>
              <a:ea typeface="ＭＳ Ｐゴシック" pitchFamily="34" charset="-128"/>
            </a:endParaRPr>
          </a:p>
          <a:p>
            <a:r>
              <a:rPr lang="en-US" sz="2400" dirty="0" smtClean="0">
                <a:solidFill>
                  <a:srgbClr val="FF0000"/>
                </a:solidFill>
                <a:ea typeface="ＭＳ Ｐゴシック" pitchFamily="34" charset="-128"/>
              </a:rPr>
              <a:t>Microsoft Daytona project July 2011 is Azure version</a:t>
            </a:r>
            <a:endParaRPr lang="en-US" sz="2400" dirty="0">
              <a:solidFill>
                <a:srgbClr val="FF0000"/>
              </a:solidFill>
              <a:ea typeface="ＭＳ Ｐゴシック" pitchFamily="34" charset="-128"/>
            </a:endParaRPr>
          </a:p>
        </p:txBody>
      </p:sp>
    </p:spTree>
    <p:extLst>
      <p:ext uri="{BB962C8B-B14F-4D97-AF65-F5344CB8AC3E}">
        <p14:creationId xmlns:p14="http://schemas.microsoft.com/office/powerpoint/2010/main" val="38107210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1187150"/>
            <a:ext cx="5194428" cy="36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62955" y="106326"/>
            <a:ext cx="8229600" cy="808074"/>
          </a:xfrm>
        </p:spPr>
        <p:txBody>
          <a:bodyPr>
            <a:normAutofit/>
          </a:bodyPr>
          <a:lstStyle/>
          <a:p>
            <a:r>
              <a:rPr lang="en-US" b="1" dirty="0" smtClean="0"/>
              <a:t>K-Means Clustering</a:t>
            </a:r>
            <a:endParaRPr lang="en-US" b="1" dirty="0"/>
          </a:p>
        </p:txBody>
      </p:sp>
      <p:sp>
        <p:nvSpPr>
          <p:cNvPr id="3" name="Content Placeholder 2"/>
          <p:cNvSpPr>
            <a:spLocks noGrp="1"/>
          </p:cNvSpPr>
          <p:nvPr>
            <p:ph idx="1"/>
          </p:nvPr>
        </p:nvSpPr>
        <p:spPr>
          <a:xfrm>
            <a:off x="10633" y="4419600"/>
            <a:ext cx="8153400" cy="2438400"/>
          </a:xfrm>
        </p:spPr>
        <p:txBody>
          <a:bodyPr>
            <a:normAutofit/>
          </a:bodyPr>
          <a:lstStyle/>
          <a:p>
            <a:pPr>
              <a:lnSpc>
                <a:spcPct val="110000"/>
              </a:lnSpc>
            </a:pPr>
            <a:r>
              <a:rPr lang="en-US" sz="2100" dirty="0" smtClean="0">
                <a:solidFill>
                  <a:srgbClr val="002060"/>
                </a:solidFill>
              </a:rPr>
              <a:t>Iteratively refining operation</a:t>
            </a:r>
          </a:p>
          <a:p>
            <a:pPr>
              <a:lnSpc>
                <a:spcPct val="110000"/>
              </a:lnSpc>
            </a:pPr>
            <a:r>
              <a:rPr lang="en-US" sz="2100" dirty="0" smtClean="0"/>
              <a:t>Typical MapReduce runtimes incur extremely high overheads</a:t>
            </a:r>
          </a:p>
          <a:p>
            <a:pPr lvl="1">
              <a:lnSpc>
                <a:spcPct val="110000"/>
              </a:lnSpc>
            </a:pPr>
            <a:r>
              <a:rPr lang="en-US" sz="1700" dirty="0" smtClean="0">
                <a:solidFill>
                  <a:srgbClr val="002060"/>
                </a:solidFill>
              </a:rPr>
              <a:t>New maps/reducers/vertices in every iteration </a:t>
            </a:r>
          </a:p>
          <a:p>
            <a:pPr lvl="1">
              <a:lnSpc>
                <a:spcPct val="110000"/>
              </a:lnSpc>
            </a:pPr>
            <a:r>
              <a:rPr lang="en-US" sz="1700" dirty="0" smtClean="0">
                <a:solidFill>
                  <a:srgbClr val="002060"/>
                </a:solidFill>
              </a:rPr>
              <a:t>File system based communication</a:t>
            </a:r>
          </a:p>
          <a:p>
            <a:pPr>
              <a:lnSpc>
                <a:spcPct val="110000"/>
              </a:lnSpc>
            </a:pPr>
            <a:r>
              <a:rPr lang="en-US" sz="2100" dirty="0" smtClean="0">
                <a:solidFill>
                  <a:srgbClr val="002060"/>
                </a:solidFill>
              </a:rPr>
              <a:t>Long running tasks and faste</a:t>
            </a:r>
            <a:r>
              <a:rPr lang="en-US" sz="2100" dirty="0" smtClean="0"/>
              <a:t>r communication in Twister enables it to perform close to MPI</a:t>
            </a:r>
            <a:endParaRPr lang="en-US" sz="2100" dirty="0" smtClean="0">
              <a:solidFill>
                <a:srgbClr val="002060"/>
              </a:solidFill>
            </a:endParaRPr>
          </a:p>
          <a:p>
            <a:pPr lvl="1">
              <a:buNone/>
            </a:pPr>
            <a:endParaRPr lang="en-US" dirty="0" smtClean="0">
              <a:solidFill>
                <a:srgbClr val="002060"/>
              </a:solidFill>
            </a:endParaRPr>
          </a:p>
          <a:p>
            <a:endParaRPr lang="en-US" dirty="0" smtClean="0">
              <a:solidFill>
                <a:srgbClr val="002060"/>
              </a:solidFill>
            </a:endParaRPr>
          </a:p>
        </p:txBody>
      </p:sp>
      <p:sp>
        <p:nvSpPr>
          <p:cNvPr id="8" name="TextBox 7"/>
          <p:cNvSpPr txBox="1"/>
          <p:nvPr/>
        </p:nvSpPr>
        <p:spPr>
          <a:xfrm>
            <a:off x="5715000" y="2867761"/>
            <a:ext cx="2199833" cy="369332"/>
          </a:xfrm>
          <a:prstGeom prst="rect">
            <a:avLst/>
          </a:prstGeom>
          <a:noFill/>
        </p:spPr>
        <p:txBody>
          <a:bodyPr wrap="none" rtlCol="0">
            <a:spAutoFit/>
          </a:bodyPr>
          <a:lstStyle/>
          <a:p>
            <a:r>
              <a:rPr lang="en-US" dirty="0" smtClean="0">
                <a:solidFill>
                  <a:prstClr val="black"/>
                </a:solidFill>
                <a:ea typeface="ＭＳ Ｐゴシック" pitchFamily="34" charset="-128"/>
              </a:rPr>
              <a:t>Time for 20 iterations</a:t>
            </a:r>
            <a:endParaRPr lang="en-US" dirty="0">
              <a:solidFill>
                <a:prstClr val="black"/>
              </a:solidFill>
              <a:ea typeface="ＭＳ Ｐゴシック" pitchFamily="34" charset="-128"/>
            </a:endParaRPr>
          </a:p>
        </p:txBody>
      </p:sp>
      <p:grpSp>
        <p:nvGrpSpPr>
          <p:cNvPr id="9" name="Group 8"/>
          <p:cNvGrpSpPr/>
          <p:nvPr/>
        </p:nvGrpSpPr>
        <p:grpSpPr>
          <a:xfrm>
            <a:off x="118656" y="1291704"/>
            <a:ext cx="3657626" cy="3006613"/>
            <a:chOff x="118656" y="714154"/>
            <a:chExt cx="3657626" cy="3006613"/>
          </a:xfrm>
        </p:grpSpPr>
        <p:grpSp>
          <p:nvGrpSpPr>
            <p:cNvPr id="6" name="Group 5"/>
            <p:cNvGrpSpPr/>
            <p:nvPr/>
          </p:nvGrpSpPr>
          <p:grpSpPr>
            <a:xfrm>
              <a:off x="118656" y="1286391"/>
              <a:ext cx="1516998" cy="2278180"/>
              <a:chOff x="118656" y="1286391"/>
              <a:chExt cx="1516998" cy="2278180"/>
            </a:xfrm>
          </p:grpSpPr>
          <p:sp>
            <p:nvSpPr>
              <p:cNvPr id="7" name="Rounded Rectangle 6"/>
              <p:cNvSpPr/>
              <p:nvPr/>
            </p:nvSpPr>
            <p:spPr>
              <a:xfrm>
                <a:off x="280743" y="3226017"/>
                <a:ext cx="1354911" cy="338554"/>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9" name="Freeform 2058"/>
              <p:cNvSpPr/>
              <p:nvPr/>
            </p:nvSpPr>
            <p:spPr>
              <a:xfrm>
                <a:off x="118656" y="1286391"/>
                <a:ext cx="529930" cy="1924642"/>
              </a:xfrm>
              <a:custGeom>
                <a:avLst/>
                <a:gdLst>
                  <a:gd name="connsiteX0" fmla="*/ 529930 w 529930"/>
                  <a:gd name="connsiteY0" fmla="*/ 1924642 h 1924642"/>
                  <a:gd name="connsiteX1" fmla="*/ 62097 w 529930"/>
                  <a:gd name="connsiteY1" fmla="*/ 1531237 h 1924642"/>
                  <a:gd name="connsiteX2" fmla="*/ 30200 w 529930"/>
                  <a:gd name="connsiteY2" fmla="*/ 106474 h 1924642"/>
                  <a:gd name="connsiteX3" fmla="*/ 296014 w 529930"/>
                  <a:gd name="connsiteY3" fmla="*/ 212800 h 1924642"/>
                </a:gdLst>
                <a:ahLst/>
                <a:cxnLst>
                  <a:cxn ang="0">
                    <a:pos x="connsiteX0" y="connsiteY0"/>
                  </a:cxn>
                  <a:cxn ang="0">
                    <a:pos x="connsiteX1" y="connsiteY1"/>
                  </a:cxn>
                  <a:cxn ang="0">
                    <a:pos x="connsiteX2" y="connsiteY2"/>
                  </a:cxn>
                  <a:cxn ang="0">
                    <a:pos x="connsiteX3" y="connsiteY3"/>
                  </a:cxn>
                </a:cxnLst>
                <a:rect l="l" t="t" r="r" b="b"/>
                <a:pathLst>
                  <a:path w="529930" h="1924642">
                    <a:moveTo>
                      <a:pt x="529930" y="1924642"/>
                    </a:moveTo>
                    <a:cubicBezTo>
                      <a:pt x="337657" y="1879453"/>
                      <a:pt x="145385" y="1834265"/>
                      <a:pt x="62097" y="1531237"/>
                    </a:cubicBezTo>
                    <a:cubicBezTo>
                      <a:pt x="-21191" y="1228209"/>
                      <a:pt x="-8786" y="326213"/>
                      <a:pt x="30200" y="106474"/>
                    </a:cubicBezTo>
                    <a:cubicBezTo>
                      <a:pt x="69186" y="-113265"/>
                      <a:pt x="182600" y="49767"/>
                      <a:pt x="296014" y="212800"/>
                    </a:cubicBezTo>
                  </a:path>
                </a:pathLst>
              </a:cu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12" name="Group 11"/>
            <p:cNvGrpSpPr/>
            <p:nvPr/>
          </p:nvGrpSpPr>
          <p:grpSpPr>
            <a:xfrm>
              <a:off x="300990" y="714154"/>
              <a:ext cx="3475292" cy="3006613"/>
              <a:chOff x="205620" y="714154"/>
              <a:chExt cx="3475292" cy="3006613"/>
            </a:xfrm>
          </p:grpSpPr>
          <p:sp>
            <p:nvSpPr>
              <p:cNvPr id="14" name="Oval 13"/>
              <p:cNvSpPr/>
              <p:nvPr/>
            </p:nvSpPr>
            <p:spPr>
              <a:xfrm>
                <a:off x="205620" y="1497643"/>
                <a:ext cx="609600" cy="381000"/>
              </a:xfrm>
              <a:prstGeom prst="ellipse">
                <a:avLst/>
              </a:prstGeom>
              <a:solidFill>
                <a:srgbClr val="92D05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b="1" dirty="0">
                  <a:solidFill>
                    <a:prstClr val="black"/>
                  </a:solidFill>
                </a:endParaRPr>
              </a:p>
            </p:txBody>
          </p:sp>
          <p:pic>
            <p:nvPicPr>
              <p:cNvPr id="15" name="Picture 3" descr="C:\Users\jaliya\AppData\Local\Microsoft\Windows\Temporary Internet Files\Content.IE5\ZADX9HCR\MCj04325990000[1].png"/>
              <p:cNvPicPr>
                <a:picLocks noChangeAspect="1" noChangeArrowheads="1"/>
              </p:cNvPicPr>
              <p:nvPr/>
            </p:nvPicPr>
            <p:blipFill>
              <a:blip r:embed="rId4" cstate="print"/>
              <a:srcRect/>
              <a:stretch>
                <a:fillRect/>
              </a:stretch>
            </p:blipFill>
            <p:spPr bwMode="auto">
              <a:xfrm>
                <a:off x="205620" y="714154"/>
                <a:ext cx="609600" cy="609600"/>
              </a:xfrm>
              <a:prstGeom prst="rect">
                <a:avLst/>
              </a:prstGeom>
              <a:noFill/>
            </p:spPr>
          </p:pic>
          <p:cxnSp>
            <p:nvCxnSpPr>
              <p:cNvPr id="16" name="Straight Arrow Connector 15"/>
              <p:cNvCxnSpPr>
                <a:stCxn id="15" idx="2"/>
                <a:endCxn id="14" idx="0"/>
              </p:cNvCxnSpPr>
              <p:nvPr/>
            </p:nvCxnSpPr>
            <p:spPr>
              <a:xfrm>
                <a:off x="510420" y="1323754"/>
                <a:ext cx="0" cy="173889"/>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3" descr="C:\Users\jaliya\AppData\Local\Microsoft\Windows\Temporary Internet Files\Content.IE5\ZADX9HCR\MCj04325990000[1].png"/>
              <p:cNvPicPr>
                <a:picLocks noChangeAspect="1" noChangeArrowheads="1"/>
              </p:cNvPicPr>
              <p:nvPr/>
            </p:nvPicPr>
            <p:blipFill>
              <a:blip r:embed="rId4" cstate="print"/>
              <a:srcRect/>
              <a:stretch>
                <a:fillRect/>
              </a:stretch>
            </p:blipFill>
            <p:spPr bwMode="auto">
              <a:xfrm>
                <a:off x="1447800" y="737192"/>
                <a:ext cx="609600" cy="609600"/>
              </a:xfrm>
              <a:prstGeom prst="rect">
                <a:avLst/>
              </a:prstGeom>
              <a:noFill/>
            </p:spPr>
          </p:pic>
          <p:cxnSp>
            <p:nvCxnSpPr>
              <p:cNvPr id="18" name="Straight Arrow Connector 17"/>
              <p:cNvCxnSpPr>
                <a:stCxn id="17" idx="2"/>
              </p:cNvCxnSpPr>
              <p:nvPr/>
            </p:nvCxnSpPr>
            <p:spPr>
              <a:xfrm>
                <a:off x="1752600" y="1346792"/>
                <a:ext cx="0" cy="173889"/>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66800" y="1694094"/>
                <a:ext cx="152400" cy="45719"/>
                <a:chOff x="1417319" y="3060684"/>
                <a:chExt cx="152400" cy="45719"/>
              </a:xfrm>
            </p:grpSpPr>
            <p:sp>
              <p:nvSpPr>
                <p:cNvPr id="39" name="Oval 38"/>
                <p:cNvSpPr/>
                <p:nvPr/>
              </p:nvSpPr>
              <p:spPr>
                <a:xfrm>
                  <a:off x="1417319" y="3060684"/>
                  <a:ext cx="45719" cy="4571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1524000" y="3060684"/>
                  <a:ext cx="45719" cy="4571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0" name="Picture 3" descr="C:\Users\jaliya\AppData\Local\Microsoft\Windows\Temporary Internet Files\Content.IE5\ZADX9HCR\MCj04325990000[1].png"/>
              <p:cNvPicPr>
                <a:picLocks noChangeAspect="1" noChangeArrowheads="1"/>
              </p:cNvPicPr>
              <p:nvPr/>
            </p:nvPicPr>
            <p:blipFill>
              <a:blip r:embed="rId4" cstate="print"/>
              <a:srcRect/>
              <a:stretch>
                <a:fillRect/>
              </a:stretch>
            </p:blipFill>
            <p:spPr bwMode="auto">
              <a:xfrm>
                <a:off x="295275" y="2034362"/>
                <a:ext cx="412898" cy="412898"/>
              </a:xfrm>
              <a:prstGeom prst="rect">
                <a:avLst/>
              </a:prstGeom>
              <a:noFill/>
            </p:spPr>
          </p:pic>
          <p:cxnSp>
            <p:nvCxnSpPr>
              <p:cNvPr id="21" name="Straight Arrow Connector 20"/>
              <p:cNvCxnSpPr>
                <a:stCxn id="20" idx="2"/>
              </p:cNvCxnSpPr>
              <p:nvPr/>
            </p:nvCxnSpPr>
            <p:spPr>
              <a:xfrm>
                <a:off x="501724" y="2447260"/>
                <a:ext cx="179018" cy="200005"/>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3" descr="C:\Users\jaliya\AppData\Local\Microsoft\Windows\Temporary Internet Files\Content.IE5\ZADX9HCR\MCj04325990000[1].png"/>
              <p:cNvPicPr>
                <a:picLocks noChangeAspect="1" noChangeArrowheads="1"/>
              </p:cNvPicPr>
              <p:nvPr/>
            </p:nvPicPr>
            <p:blipFill>
              <a:blip r:embed="rId4" cstate="print"/>
              <a:srcRect/>
              <a:stretch>
                <a:fillRect/>
              </a:stretch>
            </p:blipFill>
            <p:spPr bwMode="auto">
              <a:xfrm>
                <a:off x="1537455" y="2057400"/>
                <a:ext cx="412898" cy="412898"/>
              </a:xfrm>
              <a:prstGeom prst="rect">
                <a:avLst/>
              </a:prstGeom>
              <a:noFill/>
            </p:spPr>
          </p:pic>
          <p:cxnSp>
            <p:nvCxnSpPr>
              <p:cNvPr id="23" name="Straight Arrow Connector 22"/>
              <p:cNvCxnSpPr/>
              <p:nvPr/>
            </p:nvCxnSpPr>
            <p:spPr>
              <a:xfrm flipH="1">
                <a:off x="1424488" y="2431448"/>
                <a:ext cx="225698" cy="215817"/>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77245" y="2596853"/>
                <a:ext cx="824827" cy="381000"/>
              </a:xfrm>
              <a:prstGeom prst="ellipse">
                <a:avLst/>
              </a:prstGeom>
              <a:solidFill>
                <a:srgbClr val="00B0F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b="1" dirty="0">
                  <a:solidFill>
                    <a:prstClr val="black"/>
                  </a:solidFill>
                </a:endParaRPr>
              </a:p>
            </p:txBody>
          </p:sp>
          <p:cxnSp>
            <p:nvCxnSpPr>
              <p:cNvPr id="25" name="Straight Arrow Connector 24"/>
              <p:cNvCxnSpPr/>
              <p:nvPr/>
            </p:nvCxnSpPr>
            <p:spPr>
              <a:xfrm>
                <a:off x="494693" y="1878643"/>
                <a:ext cx="0" cy="173889"/>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743904" y="1901681"/>
                <a:ext cx="0" cy="173889"/>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8932" y="1518866"/>
                <a:ext cx="562975" cy="338554"/>
              </a:xfrm>
              <a:prstGeom prst="rect">
                <a:avLst/>
              </a:prstGeom>
              <a:noFill/>
            </p:spPr>
            <p:txBody>
              <a:bodyPr wrap="none" rtlCol="0">
                <a:spAutoFit/>
              </a:bodyPr>
              <a:lstStyle/>
              <a:p>
                <a:r>
                  <a:rPr lang="en-US" sz="1600" b="1" dirty="0" smtClean="0">
                    <a:solidFill>
                      <a:prstClr val="black"/>
                    </a:solidFill>
                    <a:ea typeface="ＭＳ Ｐゴシック" pitchFamily="34" charset="-128"/>
                  </a:rPr>
                  <a:t>map</a:t>
                </a:r>
                <a:endParaRPr lang="en-US" sz="1600" b="1" dirty="0">
                  <a:solidFill>
                    <a:prstClr val="black"/>
                  </a:solidFill>
                  <a:ea typeface="ＭＳ Ｐゴシック" pitchFamily="34" charset="-128"/>
                </a:endParaRPr>
              </a:p>
            </p:txBody>
          </p:sp>
          <p:sp>
            <p:nvSpPr>
              <p:cNvPr id="29" name="Oval 28"/>
              <p:cNvSpPr/>
              <p:nvPr/>
            </p:nvSpPr>
            <p:spPr>
              <a:xfrm>
                <a:off x="1424488" y="1499458"/>
                <a:ext cx="609600" cy="381000"/>
              </a:xfrm>
              <a:prstGeom prst="ellipse">
                <a:avLst/>
              </a:prstGeom>
              <a:solidFill>
                <a:srgbClr val="92D05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b="1" dirty="0">
                  <a:solidFill>
                    <a:prstClr val="black"/>
                  </a:solidFill>
                </a:endParaRPr>
              </a:p>
            </p:txBody>
          </p:sp>
          <p:sp>
            <p:nvSpPr>
              <p:cNvPr id="30" name="TextBox 29"/>
              <p:cNvSpPr txBox="1"/>
              <p:nvPr/>
            </p:nvSpPr>
            <p:spPr>
              <a:xfrm>
                <a:off x="1447800" y="1520681"/>
                <a:ext cx="562975" cy="338554"/>
              </a:xfrm>
              <a:prstGeom prst="rect">
                <a:avLst/>
              </a:prstGeom>
              <a:noFill/>
            </p:spPr>
            <p:txBody>
              <a:bodyPr wrap="none" rtlCol="0">
                <a:spAutoFit/>
              </a:bodyPr>
              <a:lstStyle/>
              <a:p>
                <a:r>
                  <a:rPr lang="en-US" sz="1600" b="1" dirty="0" smtClean="0">
                    <a:solidFill>
                      <a:prstClr val="black"/>
                    </a:solidFill>
                    <a:ea typeface="ＭＳ Ｐゴシック" pitchFamily="34" charset="-128"/>
                  </a:rPr>
                  <a:t>map</a:t>
                </a:r>
                <a:endParaRPr lang="en-US" sz="1600" b="1" dirty="0">
                  <a:solidFill>
                    <a:prstClr val="black"/>
                  </a:solidFill>
                  <a:ea typeface="ＭＳ Ｐゴシック" pitchFamily="34" charset="-128"/>
                </a:endParaRPr>
              </a:p>
            </p:txBody>
          </p:sp>
          <p:sp>
            <p:nvSpPr>
              <p:cNvPr id="31" name="TextBox 30"/>
              <p:cNvSpPr txBox="1"/>
              <p:nvPr/>
            </p:nvSpPr>
            <p:spPr>
              <a:xfrm>
                <a:off x="708173" y="2608521"/>
                <a:ext cx="769057" cy="338554"/>
              </a:xfrm>
              <a:prstGeom prst="rect">
                <a:avLst/>
              </a:prstGeom>
              <a:noFill/>
            </p:spPr>
            <p:txBody>
              <a:bodyPr wrap="none" rtlCol="0">
                <a:spAutoFit/>
              </a:bodyPr>
              <a:lstStyle/>
              <a:p>
                <a:r>
                  <a:rPr lang="en-US" sz="1600" b="1" dirty="0" smtClean="0">
                    <a:solidFill>
                      <a:prstClr val="black"/>
                    </a:solidFill>
                    <a:ea typeface="ＭＳ Ｐゴシック" pitchFamily="34" charset="-128"/>
                  </a:rPr>
                  <a:t>reduce</a:t>
                </a:r>
                <a:endParaRPr lang="en-US" sz="1600" b="1" dirty="0">
                  <a:solidFill>
                    <a:prstClr val="black"/>
                  </a:solidFill>
                  <a:ea typeface="ＭＳ Ｐゴシック" pitchFamily="34" charset="-128"/>
                </a:endParaRPr>
              </a:p>
            </p:txBody>
          </p:sp>
          <p:cxnSp>
            <p:nvCxnSpPr>
              <p:cNvPr id="33" name="Straight Arrow Connector 32"/>
              <p:cNvCxnSpPr/>
              <p:nvPr/>
            </p:nvCxnSpPr>
            <p:spPr>
              <a:xfrm flipH="1">
                <a:off x="791907" y="2986801"/>
                <a:ext cx="141982" cy="215817"/>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057400" y="1085303"/>
                <a:ext cx="1623512" cy="1384995"/>
              </a:xfrm>
              <a:prstGeom prst="rect">
                <a:avLst/>
              </a:prstGeom>
              <a:noFill/>
            </p:spPr>
            <p:txBody>
              <a:bodyPr wrap="square" rtlCol="0">
                <a:spAutoFit/>
              </a:bodyPr>
              <a:lstStyle/>
              <a:p>
                <a:r>
                  <a:rPr lang="en-US" sz="1400" b="1" dirty="0" smtClean="0">
                    <a:solidFill>
                      <a:srgbClr val="002060"/>
                    </a:solidFill>
                    <a:ea typeface="ＭＳ Ｐゴシック" pitchFamily="34" charset="-128"/>
                  </a:rPr>
                  <a:t>Compute the distance to each data point from each cluster center and assign points to cluster centers</a:t>
                </a:r>
              </a:p>
            </p:txBody>
          </p:sp>
          <p:sp>
            <p:nvSpPr>
              <p:cNvPr id="37" name="TextBox 36"/>
              <p:cNvSpPr txBox="1"/>
              <p:nvPr/>
            </p:nvSpPr>
            <p:spPr>
              <a:xfrm>
                <a:off x="1537455" y="2571489"/>
                <a:ext cx="1762790" cy="523220"/>
              </a:xfrm>
              <a:prstGeom prst="rect">
                <a:avLst/>
              </a:prstGeom>
              <a:noFill/>
            </p:spPr>
            <p:txBody>
              <a:bodyPr wrap="none" rtlCol="0">
                <a:spAutoFit/>
              </a:bodyPr>
              <a:lstStyle/>
              <a:p>
                <a:r>
                  <a:rPr lang="en-US" sz="1400" b="1" dirty="0" smtClean="0">
                    <a:solidFill>
                      <a:srgbClr val="002060"/>
                    </a:solidFill>
                    <a:ea typeface="ＭＳ Ｐゴシック" pitchFamily="34" charset="-128"/>
                  </a:rPr>
                  <a:t>Compute new cluster</a:t>
                </a:r>
              </a:p>
              <a:p>
                <a:r>
                  <a:rPr lang="en-US" sz="1400" b="1" dirty="0" smtClean="0">
                    <a:solidFill>
                      <a:srgbClr val="002060"/>
                    </a:solidFill>
                    <a:ea typeface="ＭＳ Ｐゴシック" pitchFamily="34" charset="-128"/>
                  </a:rPr>
                  <a:t>centers</a:t>
                </a:r>
              </a:p>
            </p:txBody>
          </p:sp>
          <p:sp>
            <p:nvSpPr>
              <p:cNvPr id="38" name="TextBox 37"/>
              <p:cNvSpPr txBox="1"/>
              <p:nvPr/>
            </p:nvSpPr>
            <p:spPr>
              <a:xfrm>
                <a:off x="1517247" y="3197547"/>
                <a:ext cx="1823015" cy="523220"/>
              </a:xfrm>
              <a:prstGeom prst="rect">
                <a:avLst/>
              </a:prstGeom>
              <a:noFill/>
            </p:spPr>
            <p:txBody>
              <a:bodyPr wrap="square" rtlCol="0">
                <a:spAutoFit/>
              </a:bodyPr>
              <a:lstStyle/>
              <a:p>
                <a:r>
                  <a:rPr lang="en-US" sz="1400" b="1" dirty="0" smtClean="0">
                    <a:solidFill>
                      <a:srgbClr val="002060"/>
                    </a:solidFill>
                    <a:ea typeface="ＭＳ Ｐゴシック" pitchFamily="34" charset="-128"/>
                  </a:rPr>
                  <a:t>Compute new cluster centers</a:t>
                </a:r>
              </a:p>
            </p:txBody>
          </p:sp>
          <p:sp>
            <p:nvSpPr>
              <p:cNvPr id="32" name="TextBox 31"/>
              <p:cNvSpPr txBox="1"/>
              <p:nvPr/>
            </p:nvSpPr>
            <p:spPr>
              <a:xfrm>
                <a:off x="210215" y="3242846"/>
                <a:ext cx="1351075" cy="338554"/>
              </a:xfrm>
              <a:prstGeom prst="rect">
                <a:avLst/>
              </a:prstGeom>
              <a:noFill/>
            </p:spPr>
            <p:txBody>
              <a:bodyPr wrap="none" rtlCol="0">
                <a:spAutoFit/>
              </a:bodyPr>
              <a:lstStyle/>
              <a:p>
                <a:r>
                  <a:rPr lang="en-US" sz="1600" b="1" dirty="0" smtClean="0">
                    <a:solidFill>
                      <a:prstClr val="black"/>
                    </a:solidFill>
                    <a:ea typeface="ＭＳ Ｐゴシック" pitchFamily="34" charset="-128"/>
                  </a:rPr>
                  <a:t>User program</a:t>
                </a:r>
                <a:endParaRPr lang="en-US" sz="1600" b="1" dirty="0">
                  <a:solidFill>
                    <a:prstClr val="black"/>
                  </a:solidFill>
                  <a:ea typeface="ＭＳ Ｐゴシック" pitchFamily="34" charset="-128"/>
                </a:endParaRPr>
              </a:p>
            </p:txBody>
          </p:sp>
        </p:grpSp>
      </p:grpSp>
    </p:spTree>
    <p:extLst>
      <p:ext uri="{BB962C8B-B14F-4D97-AF65-F5344CB8AC3E}">
        <p14:creationId xmlns:p14="http://schemas.microsoft.com/office/powerpoint/2010/main" val="303402563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5791200" cy="762000"/>
          </a:xfrm>
        </p:spPr>
        <p:txBody>
          <a:bodyPr>
            <a:normAutofit/>
          </a:bodyPr>
          <a:lstStyle/>
          <a:p>
            <a:r>
              <a:rPr lang="en-US" sz="4000" b="1" dirty="0" smtClean="0"/>
              <a:t>Twister</a:t>
            </a:r>
            <a:endParaRPr lang="en-US" sz="4000" b="1" dirty="0"/>
          </a:p>
        </p:txBody>
      </p:sp>
      <p:sp>
        <p:nvSpPr>
          <p:cNvPr id="192" name="Content Placeholder 2"/>
          <p:cNvSpPr txBox="1">
            <a:spLocks/>
          </p:cNvSpPr>
          <p:nvPr/>
        </p:nvSpPr>
        <p:spPr>
          <a:xfrm>
            <a:off x="5715000" y="1219200"/>
            <a:ext cx="3429000" cy="2514600"/>
          </a:xfrm>
          <a:prstGeom prst="rect">
            <a:avLst/>
          </a:prstGeom>
        </p:spPr>
        <p:txBody>
          <a:bodyPr vert="horz" lIns="91435" tIns="45718" rIns="91435" bIns="45718" rtlCol="0">
            <a:normAutofit fontScale="40000" lnSpcReduction="20000"/>
          </a:bodyPr>
          <a:lstStyle/>
          <a:p>
            <a:pPr marL="342883" indent="-342883">
              <a:spcBef>
                <a:spcPct val="20000"/>
              </a:spcBef>
              <a:buFont typeface="Arial" pitchFamily="34" charset="0"/>
              <a:buChar char="•"/>
              <a:defRPr/>
            </a:pPr>
            <a:r>
              <a:rPr lang="en-US" sz="3500" dirty="0" smtClean="0">
                <a:solidFill>
                  <a:srgbClr val="990033"/>
                </a:solidFill>
                <a:ea typeface="ＭＳ Ｐゴシック" pitchFamily="34" charset="-128"/>
              </a:rPr>
              <a:t>Streaming based </a:t>
            </a:r>
            <a:r>
              <a:rPr lang="en-US" sz="3500" dirty="0" smtClean="0">
                <a:solidFill>
                  <a:prstClr val="black"/>
                </a:solidFill>
                <a:ea typeface="ＭＳ Ｐゴシック" pitchFamily="34" charset="-128"/>
              </a:rPr>
              <a:t>communication</a:t>
            </a:r>
          </a:p>
          <a:p>
            <a:pPr marL="342883" indent="-342883">
              <a:spcBef>
                <a:spcPct val="20000"/>
              </a:spcBef>
              <a:buFont typeface="Arial" pitchFamily="34" charset="0"/>
              <a:buChar char="•"/>
              <a:defRPr/>
            </a:pPr>
            <a:r>
              <a:rPr lang="en-US" sz="3500" dirty="0" smtClean="0">
                <a:solidFill>
                  <a:prstClr val="black"/>
                </a:solidFill>
                <a:ea typeface="ＭＳ Ｐゴシック" pitchFamily="34" charset="-128"/>
              </a:rPr>
              <a:t>Intermediate results are directly transferred from the map tasks to the reduce tasks – </a:t>
            </a:r>
            <a:r>
              <a:rPr lang="en-US" sz="3500" b="1" dirty="0" smtClean="0">
                <a:solidFill>
                  <a:prstClr val="black"/>
                </a:solidFill>
                <a:ea typeface="ＭＳ Ｐゴシック" pitchFamily="34" charset="-128"/>
              </a:rPr>
              <a:t>eliminates local files</a:t>
            </a:r>
          </a:p>
          <a:p>
            <a:pPr marL="342883" indent="-342883">
              <a:spcBef>
                <a:spcPct val="20000"/>
              </a:spcBef>
              <a:buFont typeface="Arial" pitchFamily="34" charset="0"/>
              <a:buChar char="•"/>
              <a:defRPr/>
            </a:pPr>
            <a:r>
              <a:rPr lang="en-US" sz="3500" dirty="0" smtClean="0">
                <a:solidFill>
                  <a:srgbClr val="990033"/>
                </a:solidFill>
                <a:ea typeface="ＭＳ Ｐゴシック" pitchFamily="34" charset="-128"/>
              </a:rPr>
              <a:t>Cacheable</a:t>
            </a:r>
            <a:r>
              <a:rPr lang="en-US" sz="3500" dirty="0" smtClean="0">
                <a:solidFill>
                  <a:srgbClr val="E4CFA0"/>
                </a:solidFill>
                <a:ea typeface="ＭＳ Ｐゴシック" pitchFamily="34" charset="-128"/>
              </a:rPr>
              <a:t> </a:t>
            </a:r>
            <a:r>
              <a:rPr lang="en-US" sz="3500" dirty="0" smtClean="0">
                <a:solidFill>
                  <a:prstClr val="black"/>
                </a:solidFill>
                <a:ea typeface="ＭＳ Ｐゴシック" pitchFamily="34" charset="-128"/>
              </a:rPr>
              <a:t>map/reduce tasks</a:t>
            </a:r>
          </a:p>
          <a:p>
            <a:pPr marL="569913" lvl="1" indent="-112713">
              <a:spcBef>
                <a:spcPct val="20000"/>
              </a:spcBef>
              <a:buFont typeface="Arial" pitchFamily="34" charset="0"/>
              <a:buChar char="•"/>
              <a:defRPr/>
            </a:pPr>
            <a:r>
              <a:rPr lang="en-US" sz="3500" dirty="0" smtClean="0">
                <a:solidFill>
                  <a:prstClr val="black"/>
                </a:solidFill>
                <a:ea typeface="ＭＳ Ｐゴシック" pitchFamily="34" charset="-128"/>
              </a:rPr>
              <a:t>Static data remains in memory</a:t>
            </a:r>
          </a:p>
          <a:p>
            <a:pPr marL="342883" indent="-342883">
              <a:spcBef>
                <a:spcPct val="20000"/>
              </a:spcBef>
              <a:buFont typeface="Arial" pitchFamily="34" charset="0"/>
              <a:buChar char="•"/>
              <a:defRPr/>
            </a:pPr>
            <a:r>
              <a:rPr lang="en-US" sz="3500" dirty="0" smtClean="0">
                <a:solidFill>
                  <a:srgbClr val="990033"/>
                </a:solidFill>
                <a:ea typeface="ＭＳ Ｐゴシック" pitchFamily="34" charset="-128"/>
              </a:rPr>
              <a:t>Combine </a:t>
            </a:r>
            <a:r>
              <a:rPr lang="en-US" sz="3500" dirty="0" smtClean="0">
                <a:solidFill>
                  <a:prstClr val="black"/>
                </a:solidFill>
                <a:ea typeface="ＭＳ Ｐゴシック" pitchFamily="34" charset="-128"/>
              </a:rPr>
              <a:t>phase to combine reductions</a:t>
            </a:r>
          </a:p>
          <a:p>
            <a:pPr marL="342883" indent="-342883">
              <a:spcBef>
                <a:spcPct val="20000"/>
              </a:spcBef>
              <a:buFont typeface="Arial" pitchFamily="34" charset="0"/>
              <a:buChar char="•"/>
              <a:defRPr/>
            </a:pPr>
            <a:r>
              <a:rPr lang="en-US" sz="3500" dirty="0" smtClean="0">
                <a:solidFill>
                  <a:prstClr val="black"/>
                </a:solidFill>
                <a:ea typeface="ＭＳ Ｐゴシック" pitchFamily="34" charset="-128"/>
              </a:rPr>
              <a:t>User Program is the </a:t>
            </a:r>
            <a:r>
              <a:rPr lang="en-US" sz="3500" b="1" dirty="0" smtClean="0">
                <a:solidFill>
                  <a:prstClr val="black"/>
                </a:solidFill>
                <a:ea typeface="ＭＳ Ｐゴシック" pitchFamily="34" charset="-128"/>
              </a:rPr>
              <a:t>composer</a:t>
            </a:r>
            <a:r>
              <a:rPr lang="en-US" sz="3500" dirty="0" smtClean="0">
                <a:solidFill>
                  <a:prstClr val="black"/>
                </a:solidFill>
                <a:ea typeface="ＭＳ Ｐゴシック" pitchFamily="34" charset="-128"/>
              </a:rPr>
              <a:t> of MapReduce computations</a:t>
            </a:r>
          </a:p>
          <a:p>
            <a:pPr marL="342883" indent="-342883">
              <a:spcBef>
                <a:spcPct val="20000"/>
              </a:spcBef>
              <a:buFont typeface="Arial" pitchFamily="34" charset="0"/>
              <a:buChar char="•"/>
              <a:defRPr/>
            </a:pPr>
            <a:r>
              <a:rPr lang="en-US" sz="3500" b="1" dirty="0" smtClean="0">
                <a:solidFill>
                  <a:srgbClr val="990033"/>
                </a:solidFill>
                <a:ea typeface="ＭＳ Ｐゴシック" pitchFamily="34" charset="-128"/>
              </a:rPr>
              <a:t>Extends</a:t>
            </a:r>
            <a:r>
              <a:rPr lang="en-US" sz="3500" b="1" dirty="0" smtClean="0">
                <a:solidFill>
                  <a:srgbClr val="E4CFA0"/>
                </a:solidFill>
                <a:ea typeface="ＭＳ Ｐゴシック" pitchFamily="34" charset="-128"/>
              </a:rPr>
              <a:t> </a:t>
            </a:r>
            <a:r>
              <a:rPr lang="en-US" sz="3500" b="1" dirty="0" smtClean="0">
                <a:solidFill>
                  <a:prstClr val="black"/>
                </a:solidFill>
                <a:ea typeface="ＭＳ Ｐゴシック" pitchFamily="34" charset="-128"/>
              </a:rPr>
              <a:t>the MapReduce model to </a:t>
            </a:r>
            <a:r>
              <a:rPr lang="en-US" sz="3500" b="1" dirty="0" smtClean="0">
                <a:solidFill>
                  <a:srgbClr val="00B0F0"/>
                </a:solidFill>
                <a:ea typeface="ＭＳ Ｐゴシック" pitchFamily="34" charset="-128"/>
              </a:rPr>
              <a:t>iterative</a:t>
            </a:r>
            <a:r>
              <a:rPr lang="en-US" sz="3500" b="1" dirty="0" smtClean="0">
                <a:solidFill>
                  <a:srgbClr val="E4CFA0"/>
                </a:solidFill>
                <a:ea typeface="ＭＳ Ｐゴシック" pitchFamily="34" charset="-128"/>
              </a:rPr>
              <a:t> </a:t>
            </a:r>
            <a:r>
              <a:rPr lang="en-US" sz="3500" b="1" dirty="0" smtClean="0">
                <a:solidFill>
                  <a:prstClr val="black"/>
                </a:solidFill>
                <a:ea typeface="ＭＳ Ｐゴシック" pitchFamily="34" charset="-128"/>
              </a:rPr>
              <a:t>computations</a:t>
            </a:r>
          </a:p>
          <a:p>
            <a:pPr marL="342883" indent="-342883">
              <a:spcBef>
                <a:spcPct val="20000"/>
              </a:spcBef>
              <a:defRPr/>
            </a:pPr>
            <a:endParaRPr lang="en-US" sz="3200" dirty="0" smtClean="0">
              <a:solidFill>
                <a:srgbClr val="E4CFA0"/>
              </a:solidFill>
              <a:ea typeface="ＭＳ Ｐゴシック" pitchFamily="34" charset="-128"/>
            </a:endParaRPr>
          </a:p>
          <a:p>
            <a:pPr marL="342883" indent="-342883">
              <a:spcBef>
                <a:spcPct val="20000"/>
              </a:spcBef>
              <a:buFont typeface="Arial" pitchFamily="34" charset="0"/>
              <a:buChar char="•"/>
              <a:defRPr/>
            </a:pPr>
            <a:endParaRPr lang="en-US" sz="3200" dirty="0">
              <a:solidFill>
                <a:srgbClr val="E4CFA0"/>
              </a:solidFill>
              <a:ea typeface="ＭＳ Ｐゴシック" pitchFamily="34" charset="-128"/>
            </a:endParaRPr>
          </a:p>
        </p:txBody>
      </p:sp>
      <p:grpSp>
        <p:nvGrpSpPr>
          <p:cNvPr id="3" name="Group 195"/>
          <p:cNvGrpSpPr/>
          <p:nvPr/>
        </p:nvGrpSpPr>
        <p:grpSpPr>
          <a:xfrm>
            <a:off x="304800" y="762000"/>
            <a:ext cx="3733800" cy="2413000"/>
            <a:chOff x="1371600" y="762000"/>
            <a:chExt cx="4572000" cy="2438400"/>
          </a:xfrm>
        </p:grpSpPr>
        <p:sp>
          <p:nvSpPr>
            <p:cNvPr id="197" name="Rounded Rectangle 196"/>
            <p:cNvSpPr/>
            <p:nvPr/>
          </p:nvSpPr>
          <p:spPr>
            <a:xfrm>
              <a:off x="1371600" y="1524000"/>
              <a:ext cx="1066800" cy="914400"/>
            </a:xfrm>
            <a:prstGeom prst="roundRect">
              <a:avLst>
                <a:gd name="adj" fmla="val 1287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dirty="0">
                <a:solidFill>
                  <a:prstClr val="black"/>
                </a:solidFill>
              </a:endParaRPr>
            </a:p>
          </p:txBody>
        </p:sp>
        <p:sp>
          <p:nvSpPr>
            <p:cNvPr id="198" name="Rounded Rectangle 197"/>
            <p:cNvSpPr/>
            <p:nvPr/>
          </p:nvSpPr>
          <p:spPr>
            <a:xfrm>
              <a:off x="1371600" y="762000"/>
              <a:ext cx="4495800" cy="38100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400" dirty="0">
                <a:solidFill>
                  <a:prstClr val="white"/>
                </a:solidFill>
              </a:endParaRPr>
            </a:p>
          </p:txBody>
        </p:sp>
        <p:sp>
          <p:nvSpPr>
            <p:cNvPr id="199" name="Rounded Rectangle 198"/>
            <p:cNvSpPr/>
            <p:nvPr/>
          </p:nvSpPr>
          <p:spPr>
            <a:xfrm>
              <a:off x="1371600" y="2743200"/>
              <a:ext cx="4495800" cy="4572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dirty="0">
                <a:solidFill>
                  <a:prstClr val="black"/>
                </a:solidFill>
              </a:endParaRPr>
            </a:p>
          </p:txBody>
        </p:sp>
        <p:sp>
          <p:nvSpPr>
            <p:cNvPr id="200" name="Rectangle 199"/>
            <p:cNvSpPr/>
            <p:nvPr/>
          </p:nvSpPr>
          <p:spPr>
            <a:xfrm>
              <a:off x="1447800" y="2819400"/>
              <a:ext cx="2209800" cy="304800"/>
            </a:xfrm>
            <a:prstGeom prst="rect">
              <a:avLst/>
            </a:prstGeom>
            <a:solidFill>
              <a:srgbClr val="E6CF7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rgbClr val="1F497D">
                      <a:lumMod val="75000"/>
                    </a:srgbClr>
                  </a:solidFill>
                </a:rPr>
                <a:t>Data Split</a:t>
              </a:r>
              <a:endParaRPr lang="en-US" sz="1400" b="1" dirty="0">
                <a:solidFill>
                  <a:srgbClr val="1F497D">
                    <a:lumMod val="75000"/>
                  </a:srgbClr>
                </a:solidFill>
              </a:endParaRPr>
            </a:p>
          </p:txBody>
        </p:sp>
        <p:sp>
          <p:nvSpPr>
            <p:cNvPr id="201" name="Rounded Rectangle 200"/>
            <p:cNvSpPr/>
            <p:nvPr/>
          </p:nvSpPr>
          <p:spPr>
            <a:xfrm>
              <a:off x="4038600" y="1524001"/>
              <a:ext cx="838200" cy="6858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400" dirty="0">
                <a:solidFill>
                  <a:prstClr val="black"/>
                </a:solidFill>
              </a:endParaRPr>
            </a:p>
          </p:txBody>
        </p:sp>
        <p:sp>
          <p:nvSpPr>
            <p:cNvPr id="202" name="Rounded Rectangle 201"/>
            <p:cNvSpPr/>
            <p:nvPr/>
          </p:nvSpPr>
          <p:spPr>
            <a:xfrm>
              <a:off x="5029200" y="1524000"/>
              <a:ext cx="838200" cy="6858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solidFill>
                  <a:prstClr val="black"/>
                </a:solidFill>
              </a:endParaRPr>
            </a:p>
          </p:txBody>
        </p:sp>
        <p:sp>
          <p:nvSpPr>
            <p:cNvPr id="203" name="Rectangle 202"/>
            <p:cNvSpPr/>
            <p:nvPr/>
          </p:nvSpPr>
          <p:spPr>
            <a:xfrm>
              <a:off x="1752600" y="15240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white"/>
                  </a:solidFill>
                </a:rPr>
                <a:t>D</a:t>
              </a:r>
              <a:endParaRPr lang="en-US" sz="1400" b="1" dirty="0">
                <a:solidFill>
                  <a:prstClr val="white"/>
                </a:solidFill>
              </a:endParaRPr>
            </a:p>
          </p:txBody>
        </p:sp>
        <p:sp>
          <p:nvSpPr>
            <p:cNvPr id="204" name="TextBox 203"/>
            <p:cNvSpPr txBox="1"/>
            <p:nvPr/>
          </p:nvSpPr>
          <p:spPr>
            <a:xfrm>
              <a:off x="4038600" y="1524001"/>
              <a:ext cx="834100" cy="497627"/>
            </a:xfrm>
            <a:prstGeom prst="rect">
              <a:avLst/>
            </a:prstGeom>
            <a:noFill/>
          </p:spPr>
          <p:txBody>
            <a:bodyPr wrap="square" rtlCol="0">
              <a:spAutoFit/>
            </a:bodyPr>
            <a:lstStyle/>
            <a:p>
              <a:pPr algn="ctr"/>
              <a:r>
                <a:rPr lang="en-US" sz="1300" b="1" dirty="0" smtClean="0">
                  <a:solidFill>
                    <a:srgbClr val="1F497D">
                      <a:lumMod val="75000"/>
                    </a:srgbClr>
                  </a:solidFill>
                  <a:ea typeface="ＭＳ Ｐゴシック" pitchFamily="34" charset="-128"/>
                </a:rPr>
                <a:t>MR</a:t>
              </a:r>
            </a:p>
            <a:p>
              <a:pPr algn="ctr"/>
              <a:r>
                <a:rPr lang="en-US" sz="1300" b="1" dirty="0" smtClean="0">
                  <a:solidFill>
                    <a:srgbClr val="1F497D">
                      <a:lumMod val="75000"/>
                    </a:srgbClr>
                  </a:solidFill>
                  <a:ea typeface="ＭＳ Ｐゴシック" pitchFamily="34" charset="-128"/>
                </a:rPr>
                <a:t>Driver</a:t>
              </a:r>
              <a:endParaRPr lang="en-US" sz="1300" b="1" dirty="0">
                <a:solidFill>
                  <a:srgbClr val="1F497D">
                    <a:lumMod val="75000"/>
                  </a:srgbClr>
                </a:solidFill>
                <a:ea typeface="ＭＳ Ｐゴシック" pitchFamily="34" charset="-128"/>
              </a:endParaRPr>
            </a:p>
          </p:txBody>
        </p:sp>
        <p:sp>
          <p:nvSpPr>
            <p:cNvPr id="205" name="TextBox 204"/>
            <p:cNvSpPr txBox="1"/>
            <p:nvPr/>
          </p:nvSpPr>
          <p:spPr>
            <a:xfrm>
              <a:off x="4953000" y="1524001"/>
              <a:ext cx="990600" cy="497627"/>
            </a:xfrm>
            <a:prstGeom prst="rect">
              <a:avLst/>
            </a:prstGeom>
            <a:noFill/>
          </p:spPr>
          <p:txBody>
            <a:bodyPr wrap="square" rtlCol="0">
              <a:spAutoFit/>
            </a:bodyPr>
            <a:lstStyle/>
            <a:p>
              <a:pPr algn="ctr"/>
              <a:r>
                <a:rPr lang="en-US" sz="1300" b="1" dirty="0" smtClean="0">
                  <a:solidFill>
                    <a:srgbClr val="1F497D">
                      <a:lumMod val="75000"/>
                    </a:srgbClr>
                  </a:solidFill>
                  <a:ea typeface="ＭＳ Ｐゴシック" pitchFamily="34" charset="-128"/>
                </a:rPr>
                <a:t>User</a:t>
              </a:r>
            </a:p>
            <a:p>
              <a:pPr algn="ctr"/>
              <a:r>
                <a:rPr lang="en-US" sz="1300" b="1" dirty="0" smtClean="0">
                  <a:solidFill>
                    <a:srgbClr val="1F497D">
                      <a:lumMod val="75000"/>
                    </a:srgbClr>
                  </a:solidFill>
                  <a:ea typeface="ＭＳ Ｐゴシック" pitchFamily="34" charset="-128"/>
                </a:rPr>
                <a:t>Program</a:t>
              </a:r>
              <a:endParaRPr lang="en-US" sz="1300" b="1" dirty="0">
                <a:solidFill>
                  <a:srgbClr val="1F497D">
                    <a:lumMod val="75000"/>
                  </a:srgbClr>
                </a:solidFill>
                <a:ea typeface="ＭＳ Ｐゴシック" pitchFamily="34" charset="-128"/>
              </a:endParaRPr>
            </a:p>
          </p:txBody>
        </p:sp>
        <p:sp>
          <p:nvSpPr>
            <p:cNvPr id="206" name="TextBox 205"/>
            <p:cNvSpPr txBox="1"/>
            <p:nvPr/>
          </p:nvSpPr>
          <p:spPr>
            <a:xfrm>
              <a:off x="1447800" y="762000"/>
              <a:ext cx="4495800" cy="311017"/>
            </a:xfrm>
            <a:prstGeom prst="rect">
              <a:avLst/>
            </a:prstGeom>
            <a:noFill/>
          </p:spPr>
          <p:txBody>
            <a:bodyPr wrap="square" rtlCol="0">
              <a:spAutoFit/>
            </a:bodyPr>
            <a:lstStyle/>
            <a:p>
              <a:pPr algn="ctr"/>
              <a:r>
                <a:rPr lang="en-US" sz="1400" b="1" dirty="0" smtClean="0">
                  <a:solidFill>
                    <a:srgbClr val="1F497D">
                      <a:lumMod val="75000"/>
                    </a:srgbClr>
                  </a:solidFill>
                  <a:ea typeface="ＭＳ Ｐゴシック" pitchFamily="34" charset="-128"/>
                </a:rPr>
                <a:t>Pub/Sub Broker Network</a:t>
              </a:r>
              <a:endParaRPr lang="en-US" sz="1400" b="1" dirty="0">
                <a:solidFill>
                  <a:srgbClr val="1F497D">
                    <a:lumMod val="75000"/>
                  </a:srgbClr>
                </a:solidFill>
                <a:ea typeface="ＭＳ Ｐゴシック" pitchFamily="34" charset="-128"/>
              </a:endParaRPr>
            </a:p>
          </p:txBody>
        </p:sp>
        <p:sp>
          <p:nvSpPr>
            <p:cNvPr id="207" name="Rounded Rectangle 206"/>
            <p:cNvSpPr/>
            <p:nvPr/>
          </p:nvSpPr>
          <p:spPr>
            <a:xfrm>
              <a:off x="2667000" y="1524000"/>
              <a:ext cx="1066800" cy="914400"/>
            </a:xfrm>
            <a:prstGeom prst="roundRect">
              <a:avLst>
                <a:gd name="adj" fmla="val 1287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dirty="0">
                <a:solidFill>
                  <a:prstClr val="black"/>
                </a:solidFill>
              </a:endParaRPr>
            </a:p>
          </p:txBody>
        </p:sp>
        <p:sp>
          <p:nvSpPr>
            <p:cNvPr id="208" name="Rectangle 207"/>
            <p:cNvSpPr/>
            <p:nvPr/>
          </p:nvSpPr>
          <p:spPr>
            <a:xfrm>
              <a:off x="3048000" y="15240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white"/>
                  </a:solidFill>
                </a:rPr>
                <a:t>D</a:t>
              </a:r>
              <a:endParaRPr lang="en-US" sz="1400" b="1" dirty="0">
                <a:solidFill>
                  <a:prstClr val="white"/>
                </a:solidFill>
              </a:endParaRPr>
            </a:p>
          </p:txBody>
        </p:sp>
        <p:cxnSp>
          <p:nvCxnSpPr>
            <p:cNvPr id="209" name="Straight Connector 208"/>
            <p:cNvCxnSpPr/>
            <p:nvPr/>
          </p:nvCxnSpPr>
          <p:spPr>
            <a:xfrm rot="5400000">
              <a:off x="3276600" y="2971800"/>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5400000">
              <a:off x="2667794" y="2971006"/>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5400000">
              <a:off x="2896394" y="2971006"/>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4038600" y="2743201"/>
              <a:ext cx="1296581" cy="311017"/>
            </a:xfrm>
            <a:prstGeom prst="rect">
              <a:avLst/>
            </a:prstGeom>
            <a:noFill/>
          </p:spPr>
          <p:txBody>
            <a:bodyPr wrap="none" rtlCol="0">
              <a:spAutoFit/>
            </a:bodyPr>
            <a:lstStyle/>
            <a:p>
              <a:r>
                <a:rPr lang="en-US" sz="1400" b="1" dirty="0" smtClean="0">
                  <a:solidFill>
                    <a:srgbClr val="1F497D">
                      <a:lumMod val="75000"/>
                    </a:srgbClr>
                  </a:solidFill>
                  <a:ea typeface="ＭＳ Ｐゴシック" pitchFamily="34" charset="-128"/>
                </a:rPr>
                <a:t>File System</a:t>
              </a:r>
              <a:endParaRPr lang="en-US" sz="1400" b="1" dirty="0">
                <a:solidFill>
                  <a:srgbClr val="1F497D">
                    <a:lumMod val="75000"/>
                  </a:srgbClr>
                </a:solidFill>
                <a:ea typeface="ＭＳ Ｐゴシック" pitchFamily="34" charset="-128"/>
              </a:endParaRPr>
            </a:p>
          </p:txBody>
        </p:sp>
        <p:cxnSp>
          <p:nvCxnSpPr>
            <p:cNvPr id="213" name="Straight Arrow Connector 212"/>
            <p:cNvCxnSpPr/>
            <p:nvPr/>
          </p:nvCxnSpPr>
          <p:spPr>
            <a:xfrm rot="5400000">
              <a:off x="16390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4" name="Straight Arrow Connector 213"/>
            <p:cNvCxnSpPr/>
            <p:nvPr/>
          </p:nvCxnSpPr>
          <p:spPr>
            <a:xfrm rot="5400000">
              <a:off x="30106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5" name="Straight Arrow Connector 214"/>
            <p:cNvCxnSpPr/>
            <p:nvPr/>
          </p:nvCxnSpPr>
          <p:spPr>
            <a:xfrm rot="5400000">
              <a:off x="43060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6" name="Straight Arrow Connector 215"/>
            <p:cNvCxnSpPr/>
            <p:nvPr/>
          </p:nvCxnSpPr>
          <p:spPr>
            <a:xfrm rot="5400000">
              <a:off x="52204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17" name="Up-Down Arrow 216"/>
            <p:cNvSpPr/>
            <p:nvPr/>
          </p:nvSpPr>
          <p:spPr>
            <a:xfrm>
              <a:off x="1828800" y="2438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18" name="Up-Down Arrow 217"/>
            <p:cNvSpPr/>
            <p:nvPr/>
          </p:nvSpPr>
          <p:spPr>
            <a:xfrm>
              <a:off x="3124200" y="2438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19" name="Up-Down Arrow 218"/>
            <p:cNvSpPr/>
            <p:nvPr/>
          </p:nvSpPr>
          <p:spPr>
            <a:xfrm>
              <a:off x="5334000" y="2209800"/>
              <a:ext cx="152400" cy="5334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20" name="Hexagon 219"/>
            <p:cNvSpPr/>
            <p:nvPr/>
          </p:nvSpPr>
          <p:spPr>
            <a:xfrm>
              <a:off x="14478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21" name="Oval 220"/>
            <p:cNvSpPr/>
            <p:nvPr/>
          </p:nvSpPr>
          <p:spPr>
            <a:xfrm>
              <a:off x="14478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22" name="Hexagon 221"/>
            <p:cNvSpPr/>
            <p:nvPr/>
          </p:nvSpPr>
          <p:spPr>
            <a:xfrm>
              <a:off x="20574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23" name="Oval 222"/>
            <p:cNvSpPr/>
            <p:nvPr/>
          </p:nvSpPr>
          <p:spPr>
            <a:xfrm>
              <a:off x="21336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24" name="Hexagon 223"/>
            <p:cNvSpPr/>
            <p:nvPr/>
          </p:nvSpPr>
          <p:spPr>
            <a:xfrm>
              <a:off x="27432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25" name="Oval 224"/>
            <p:cNvSpPr/>
            <p:nvPr/>
          </p:nvSpPr>
          <p:spPr>
            <a:xfrm>
              <a:off x="27432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26" name="Hexagon 225"/>
            <p:cNvSpPr/>
            <p:nvPr/>
          </p:nvSpPr>
          <p:spPr>
            <a:xfrm>
              <a:off x="33528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27" name="Oval 226"/>
            <p:cNvSpPr/>
            <p:nvPr/>
          </p:nvSpPr>
          <p:spPr>
            <a:xfrm>
              <a:off x="34290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28" name="Flowchart: Connector 227"/>
            <p:cNvSpPr/>
            <p:nvPr/>
          </p:nvSpPr>
          <p:spPr>
            <a:xfrm>
              <a:off x="1828800" y="19050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29" name="Flowchart: Connector 228"/>
            <p:cNvSpPr/>
            <p:nvPr/>
          </p:nvSpPr>
          <p:spPr>
            <a:xfrm>
              <a:off x="1905000" y="19050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30" name="Flowchart: Connector 229"/>
            <p:cNvSpPr/>
            <p:nvPr/>
          </p:nvSpPr>
          <p:spPr>
            <a:xfrm>
              <a:off x="1828800" y="2209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31" name="Flowchart: Connector 230"/>
            <p:cNvSpPr/>
            <p:nvPr/>
          </p:nvSpPr>
          <p:spPr>
            <a:xfrm>
              <a:off x="1905000" y="2209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nvGrpSpPr>
            <p:cNvPr id="4" name="Group 108"/>
            <p:cNvGrpSpPr/>
            <p:nvPr/>
          </p:nvGrpSpPr>
          <p:grpSpPr>
            <a:xfrm>
              <a:off x="2514600" y="1981200"/>
              <a:ext cx="121919" cy="45719"/>
              <a:chOff x="3200400" y="3352800"/>
              <a:chExt cx="121919" cy="45719"/>
            </a:xfrm>
          </p:grpSpPr>
          <p:sp>
            <p:nvSpPr>
              <p:cNvPr id="243" name="Flowchart: Connector 43"/>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44" name="Flowchart: Connector 44"/>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grpSp>
          <p:nvGrpSpPr>
            <p:cNvPr id="5" name="Group 45"/>
            <p:cNvGrpSpPr/>
            <p:nvPr/>
          </p:nvGrpSpPr>
          <p:grpSpPr>
            <a:xfrm>
              <a:off x="3124200" y="1905000"/>
              <a:ext cx="121919" cy="45719"/>
              <a:chOff x="3200400" y="3352800"/>
              <a:chExt cx="121919" cy="45719"/>
            </a:xfrm>
          </p:grpSpPr>
          <p:sp>
            <p:nvSpPr>
              <p:cNvPr id="241" name="Flowchart: Connector 240"/>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42" name="Flowchart: Connector 241"/>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grpSp>
          <p:nvGrpSpPr>
            <p:cNvPr id="6" name="Group 48"/>
            <p:cNvGrpSpPr/>
            <p:nvPr/>
          </p:nvGrpSpPr>
          <p:grpSpPr>
            <a:xfrm>
              <a:off x="3124200" y="2209800"/>
              <a:ext cx="121919" cy="45719"/>
              <a:chOff x="3200400" y="3352800"/>
              <a:chExt cx="121919" cy="45719"/>
            </a:xfrm>
          </p:grpSpPr>
          <p:sp>
            <p:nvSpPr>
              <p:cNvPr id="239" name="Flowchart: Connector 238"/>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40" name="Flowchart: Connector 239"/>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grpSp>
          <p:nvGrpSpPr>
            <p:cNvPr id="7" name="Group 51"/>
            <p:cNvGrpSpPr/>
            <p:nvPr/>
          </p:nvGrpSpPr>
          <p:grpSpPr>
            <a:xfrm>
              <a:off x="3200400" y="2971800"/>
              <a:ext cx="121919" cy="45719"/>
              <a:chOff x="3200400" y="3352800"/>
              <a:chExt cx="121919" cy="45719"/>
            </a:xfrm>
          </p:grpSpPr>
          <p:sp>
            <p:nvSpPr>
              <p:cNvPr id="237" name="Flowchart: Connector 236"/>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38" name="Flowchart: Connector 237"/>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sp>
          <p:nvSpPr>
            <p:cNvPr id="236" name="TextBox 235"/>
            <p:cNvSpPr txBox="1"/>
            <p:nvPr/>
          </p:nvSpPr>
          <p:spPr>
            <a:xfrm>
              <a:off x="1828801" y="1219201"/>
              <a:ext cx="1591458" cy="311017"/>
            </a:xfrm>
            <a:prstGeom prst="rect">
              <a:avLst/>
            </a:prstGeom>
            <a:noFill/>
          </p:spPr>
          <p:txBody>
            <a:bodyPr wrap="none" rtlCol="0">
              <a:spAutoFit/>
            </a:bodyPr>
            <a:lstStyle/>
            <a:p>
              <a:r>
                <a:rPr lang="en-US" sz="1400" b="1" dirty="0" smtClean="0">
                  <a:solidFill>
                    <a:prstClr val="black"/>
                  </a:solidFill>
                  <a:ea typeface="ＭＳ Ｐゴシック" pitchFamily="34" charset="-128"/>
                </a:rPr>
                <a:t>Worker Nodes</a:t>
              </a:r>
              <a:endParaRPr lang="en-US" sz="1400" b="1" dirty="0">
                <a:solidFill>
                  <a:prstClr val="black"/>
                </a:solidFill>
                <a:ea typeface="ＭＳ Ｐゴシック" pitchFamily="34" charset="-128"/>
              </a:endParaRPr>
            </a:p>
          </p:txBody>
        </p:sp>
      </p:grpSp>
      <p:sp>
        <p:nvSpPr>
          <p:cNvPr id="245" name="Hexagon 244"/>
          <p:cNvSpPr/>
          <p:nvPr/>
        </p:nvSpPr>
        <p:spPr>
          <a:xfrm>
            <a:off x="4029074" y="9652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46" name="Oval 245"/>
          <p:cNvSpPr/>
          <p:nvPr/>
        </p:nvSpPr>
        <p:spPr>
          <a:xfrm>
            <a:off x="4029074" y="13462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47" name="Up-Down Arrow 246"/>
          <p:cNvSpPr/>
          <p:nvPr/>
        </p:nvSpPr>
        <p:spPr>
          <a:xfrm>
            <a:off x="4105274" y="2184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b="1" dirty="0">
              <a:solidFill>
                <a:prstClr val="white"/>
              </a:solidFill>
            </a:endParaRPr>
          </a:p>
        </p:txBody>
      </p:sp>
      <p:sp>
        <p:nvSpPr>
          <p:cNvPr id="248" name="Rectangle 247"/>
          <p:cNvSpPr/>
          <p:nvPr/>
        </p:nvSpPr>
        <p:spPr>
          <a:xfrm>
            <a:off x="4029074" y="18034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prstClr val="white"/>
                </a:solidFill>
              </a:rPr>
              <a:t>D</a:t>
            </a:r>
            <a:endParaRPr lang="en-US" sz="1400" b="1" dirty="0">
              <a:solidFill>
                <a:prstClr val="white"/>
              </a:solidFill>
            </a:endParaRPr>
          </a:p>
        </p:txBody>
      </p:sp>
      <p:sp>
        <p:nvSpPr>
          <p:cNvPr id="249" name="TextBox 248"/>
          <p:cNvSpPr txBox="1"/>
          <p:nvPr/>
        </p:nvSpPr>
        <p:spPr>
          <a:xfrm>
            <a:off x="4333875" y="889000"/>
            <a:ext cx="1118501" cy="307773"/>
          </a:xfrm>
          <a:prstGeom prst="rect">
            <a:avLst/>
          </a:prstGeom>
          <a:noFill/>
        </p:spPr>
        <p:txBody>
          <a:bodyPr wrap="none" lIns="91435" tIns="45718" rIns="91435" bIns="45718" rtlCol="0">
            <a:spAutoFit/>
          </a:bodyPr>
          <a:lstStyle/>
          <a:p>
            <a:r>
              <a:rPr lang="en-US" sz="1400" b="1" dirty="0" smtClean="0">
                <a:solidFill>
                  <a:prstClr val="black"/>
                </a:solidFill>
                <a:ea typeface="ＭＳ Ｐゴシック" pitchFamily="34" charset="-128"/>
              </a:rPr>
              <a:t>Map Worker</a:t>
            </a:r>
            <a:endParaRPr lang="en-US" sz="1400" b="1" dirty="0">
              <a:solidFill>
                <a:prstClr val="black"/>
              </a:solidFill>
              <a:ea typeface="ＭＳ Ｐゴシック" pitchFamily="34" charset="-128"/>
            </a:endParaRPr>
          </a:p>
        </p:txBody>
      </p:sp>
      <p:sp>
        <p:nvSpPr>
          <p:cNvPr id="250" name="TextBox 249"/>
          <p:cNvSpPr txBox="1"/>
          <p:nvPr/>
        </p:nvSpPr>
        <p:spPr>
          <a:xfrm>
            <a:off x="4333875" y="1270000"/>
            <a:ext cx="1322660" cy="307773"/>
          </a:xfrm>
          <a:prstGeom prst="rect">
            <a:avLst/>
          </a:prstGeom>
          <a:noFill/>
        </p:spPr>
        <p:txBody>
          <a:bodyPr wrap="none" lIns="91435" tIns="45718" rIns="91435" bIns="45718" rtlCol="0">
            <a:spAutoFit/>
          </a:bodyPr>
          <a:lstStyle/>
          <a:p>
            <a:r>
              <a:rPr lang="en-US" sz="1400" b="1" dirty="0" smtClean="0">
                <a:solidFill>
                  <a:prstClr val="black"/>
                </a:solidFill>
                <a:ea typeface="ＭＳ Ｐゴシック" pitchFamily="34" charset="-128"/>
              </a:rPr>
              <a:t>Reduce Worker</a:t>
            </a:r>
            <a:endParaRPr lang="en-US" sz="1400" b="1" dirty="0">
              <a:solidFill>
                <a:prstClr val="black"/>
              </a:solidFill>
              <a:ea typeface="ＭＳ Ｐゴシック" pitchFamily="34" charset="-128"/>
            </a:endParaRPr>
          </a:p>
        </p:txBody>
      </p:sp>
      <p:sp>
        <p:nvSpPr>
          <p:cNvPr id="251" name="TextBox 250"/>
          <p:cNvSpPr txBox="1"/>
          <p:nvPr/>
        </p:nvSpPr>
        <p:spPr>
          <a:xfrm>
            <a:off x="4333875" y="1727200"/>
            <a:ext cx="1072719" cy="307773"/>
          </a:xfrm>
          <a:prstGeom prst="rect">
            <a:avLst/>
          </a:prstGeom>
          <a:noFill/>
        </p:spPr>
        <p:txBody>
          <a:bodyPr wrap="none" lIns="91435" tIns="45718" rIns="91435" bIns="45718" rtlCol="0">
            <a:spAutoFit/>
          </a:bodyPr>
          <a:lstStyle/>
          <a:p>
            <a:r>
              <a:rPr lang="en-US" sz="1400" b="1" dirty="0" smtClean="0">
                <a:solidFill>
                  <a:prstClr val="black"/>
                </a:solidFill>
                <a:ea typeface="ＭＳ Ｐゴシック" pitchFamily="34" charset="-128"/>
              </a:rPr>
              <a:t>MRDeamon</a:t>
            </a:r>
            <a:endParaRPr lang="en-US" sz="1400" b="1" dirty="0">
              <a:solidFill>
                <a:prstClr val="black"/>
              </a:solidFill>
              <a:ea typeface="ＭＳ Ｐゴシック" pitchFamily="34" charset="-128"/>
            </a:endParaRPr>
          </a:p>
        </p:txBody>
      </p:sp>
      <p:sp>
        <p:nvSpPr>
          <p:cNvPr id="252" name="TextBox 251"/>
          <p:cNvSpPr txBox="1"/>
          <p:nvPr/>
        </p:nvSpPr>
        <p:spPr>
          <a:xfrm>
            <a:off x="4333875" y="2108200"/>
            <a:ext cx="1441090" cy="307773"/>
          </a:xfrm>
          <a:prstGeom prst="rect">
            <a:avLst/>
          </a:prstGeom>
          <a:noFill/>
        </p:spPr>
        <p:txBody>
          <a:bodyPr wrap="none" lIns="91435" tIns="45718" rIns="91435" bIns="45718" rtlCol="0">
            <a:spAutoFit/>
          </a:bodyPr>
          <a:lstStyle/>
          <a:p>
            <a:r>
              <a:rPr lang="en-US" sz="1400" b="1" dirty="0" smtClean="0">
                <a:solidFill>
                  <a:prstClr val="black"/>
                </a:solidFill>
                <a:ea typeface="ＭＳ Ｐゴシック" pitchFamily="34" charset="-128"/>
              </a:rPr>
              <a:t>Data Read/Write</a:t>
            </a:r>
            <a:endParaRPr lang="en-US" sz="1400" b="1" dirty="0">
              <a:solidFill>
                <a:prstClr val="black"/>
              </a:solidFill>
              <a:ea typeface="ＭＳ Ｐゴシック" pitchFamily="34" charset="-128"/>
            </a:endParaRPr>
          </a:p>
        </p:txBody>
      </p:sp>
      <p:cxnSp>
        <p:nvCxnSpPr>
          <p:cNvPr id="253" name="Straight Arrow Connector 252"/>
          <p:cNvCxnSpPr/>
          <p:nvPr/>
        </p:nvCxnSpPr>
        <p:spPr>
          <a:xfrm rot="5400000">
            <a:off x="4029868" y="2793207"/>
            <a:ext cx="3048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54" name="TextBox 253"/>
          <p:cNvSpPr txBox="1"/>
          <p:nvPr/>
        </p:nvSpPr>
        <p:spPr>
          <a:xfrm>
            <a:off x="4333875" y="2565400"/>
            <a:ext cx="1364979" cy="307773"/>
          </a:xfrm>
          <a:prstGeom prst="rect">
            <a:avLst/>
          </a:prstGeom>
          <a:noFill/>
        </p:spPr>
        <p:txBody>
          <a:bodyPr wrap="none" lIns="91435" tIns="45718" rIns="91435" bIns="45718" rtlCol="0">
            <a:spAutoFit/>
          </a:bodyPr>
          <a:lstStyle/>
          <a:p>
            <a:r>
              <a:rPr lang="en-US" sz="1400" b="1" dirty="0" smtClean="0">
                <a:solidFill>
                  <a:prstClr val="black"/>
                </a:solidFill>
                <a:ea typeface="ＭＳ Ｐゴシック" pitchFamily="34" charset="-128"/>
              </a:rPr>
              <a:t>Communication</a:t>
            </a:r>
            <a:endParaRPr lang="en-US" sz="1400" b="1" dirty="0">
              <a:solidFill>
                <a:prstClr val="black"/>
              </a:solidFill>
              <a:ea typeface="ＭＳ Ｐゴシック" pitchFamily="34" charset="-128"/>
            </a:endParaRPr>
          </a:p>
        </p:txBody>
      </p:sp>
      <p:grpSp>
        <p:nvGrpSpPr>
          <p:cNvPr id="8" name="Group 148"/>
          <p:cNvGrpSpPr/>
          <p:nvPr/>
        </p:nvGrpSpPr>
        <p:grpSpPr>
          <a:xfrm>
            <a:off x="4648200" y="3598954"/>
            <a:ext cx="4191000" cy="2954245"/>
            <a:chOff x="1807721" y="808977"/>
            <a:chExt cx="4648200" cy="3370355"/>
          </a:xfrm>
        </p:grpSpPr>
        <p:grpSp>
          <p:nvGrpSpPr>
            <p:cNvPr id="9" name="Group 26"/>
            <p:cNvGrpSpPr/>
            <p:nvPr/>
          </p:nvGrpSpPr>
          <p:grpSpPr>
            <a:xfrm>
              <a:off x="2743200" y="808977"/>
              <a:ext cx="3712721" cy="3094411"/>
              <a:chOff x="304800" y="1694153"/>
              <a:chExt cx="3712721" cy="3094411"/>
            </a:xfrm>
          </p:grpSpPr>
          <p:sp>
            <p:nvSpPr>
              <p:cNvPr id="159" name="Arc 158"/>
              <p:cNvSpPr/>
              <p:nvPr/>
            </p:nvSpPr>
            <p:spPr>
              <a:xfrm rot="3177236">
                <a:off x="1648167" y="2620252"/>
                <a:ext cx="2942011" cy="1394613"/>
              </a:xfrm>
              <a:prstGeom prst="arc">
                <a:avLst>
                  <a:gd name="adj1" fmla="val 9813537"/>
                  <a:gd name="adj2" fmla="val 1099694"/>
                </a:avLst>
              </a:prstGeom>
              <a:ln w="508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endParaRPr>
              </a:p>
            </p:txBody>
          </p:sp>
          <p:sp>
            <p:nvSpPr>
              <p:cNvPr id="160" name="TextBox 159"/>
              <p:cNvSpPr txBox="1"/>
              <p:nvPr/>
            </p:nvSpPr>
            <p:spPr>
              <a:xfrm>
                <a:off x="664721" y="3323575"/>
                <a:ext cx="2590800" cy="35000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cs typeface="Courier New" pitchFamily="49" charset="0"/>
                  </a:rPr>
                  <a:t>Reduce (Key, List&lt;Value&gt;) </a:t>
                </a:r>
              </a:p>
            </p:txBody>
          </p:sp>
          <p:sp>
            <p:nvSpPr>
              <p:cNvPr id="161" name="TextBox 160"/>
              <p:cNvSpPr txBox="1"/>
              <p:nvPr/>
            </p:nvSpPr>
            <p:spPr>
              <a:xfrm>
                <a:off x="2264921" y="1694153"/>
                <a:ext cx="882047" cy="360424"/>
              </a:xfrm>
              <a:prstGeom prst="rect">
                <a:avLst/>
              </a:prstGeom>
              <a:noFill/>
            </p:spPr>
            <p:txBody>
              <a:bodyPr wrap="none" rtlCol="0">
                <a:spAutoFit/>
              </a:bodyPr>
              <a:lstStyle/>
              <a:p>
                <a:r>
                  <a:rPr lang="en-US" sz="1400" b="1" dirty="0" smtClean="0">
                    <a:solidFill>
                      <a:srgbClr val="C00000"/>
                    </a:solidFill>
                    <a:ea typeface="ＭＳ Ｐゴシック" pitchFamily="34" charset="-128"/>
                  </a:rPr>
                  <a:t>Iterate</a:t>
                </a:r>
                <a:endParaRPr lang="en-US" sz="1400" b="1" dirty="0">
                  <a:solidFill>
                    <a:srgbClr val="C00000"/>
                  </a:solidFill>
                  <a:ea typeface="ＭＳ Ｐゴシック" pitchFamily="34" charset="-128"/>
                </a:endParaRPr>
              </a:p>
            </p:txBody>
          </p:sp>
          <p:cxnSp>
            <p:nvCxnSpPr>
              <p:cNvPr id="162" name="Straight Arrow Connector 161"/>
              <p:cNvCxnSpPr/>
              <p:nvPr/>
            </p:nvCxnSpPr>
            <p:spPr>
              <a:xfrm rot="16200000" flipH="1">
                <a:off x="1296194" y="2972594"/>
                <a:ext cx="381000" cy="3794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304800" y="2667000"/>
                <a:ext cx="1916468" cy="360424"/>
              </a:xfrm>
              <a:prstGeom prst="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b="1" dirty="0" smtClean="0">
                    <a:solidFill>
                      <a:prstClr val="black"/>
                    </a:solidFill>
                    <a:cs typeface="Courier New" pitchFamily="49" charset="0"/>
                  </a:rPr>
                  <a:t>Map(Key, Value)  </a:t>
                </a:r>
              </a:p>
            </p:txBody>
          </p:sp>
          <p:sp>
            <p:nvSpPr>
              <p:cNvPr id="164" name="TextBox 163"/>
              <p:cNvSpPr txBox="1"/>
              <p:nvPr/>
            </p:nvSpPr>
            <p:spPr>
              <a:xfrm>
                <a:off x="1198120" y="4009377"/>
                <a:ext cx="2743199" cy="359669"/>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cs typeface="Courier New" pitchFamily="49" charset="0"/>
                  </a:rPr>
                  <a:t>Combine (Key, List&lt;Value&gt;)</a:t>
                </a:r>
                <a:endParaRPr lang="en-US" sz="1400" b="1" dirty="0">
                  <a:solidFill>
                    <a:prstClr val="black"/>
                  </a:solidFill>
                  <a:cs typeface="Courier New" pitchFamily="49" charset="0"/>
                </a:endParaRPr>
              </a:p>
            </p:txBody>
          </p:sp>
          <p:sp>
            <p:nvSpPr>
              <p:cNvPr id="165" name="Oval 164"/>
              <p:cNvSpPr/>
              <p:nvPr/>
            </p:nvSpPr>
            <p:spPr>
              <a:xfrm>
                <a:off x="2666999" y="2180576"/>
                <a:ext cx="1350522" cy="762000"/>
              </a:xfrm>
              <a:prstGeom prst="ellipse">
                <a:avLst/>
              </a:prstGeom>
              <a:ln w="25400"/>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solidFill>
                      <a:prstClr val="black"/>
                    </a:solidFill>
                  </a:rPr>
                  <a:t>User Program</a:t>
                </a:r>
                <a:endParaRPr lang="en-US" sz="1400" b="1" dirty="0">
                  <a:solidFill>
                    <a:prstClr val="black"/>
                  </a:solidFill>
                </a:endParaRPr>
              </a:p>
            </p:txBody>
          </p:sp>
          <p:cxnSp>
            <p:nvCxnSpPr>
              <p:cNvPr id="166" name="Straight Arrow Connector 165"/>
              <p:cNvCxnSpPr/>
              <p:nvPr/>
            </p:nvCxnSpPr>
            <p:spPr>
              <a:xfrm rot="16200000" flipH="1">
                <a:off x="1883921" y="3704576"/>
                <a:ext cx="3048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4550921" y="3810000"/>
              <a:ext cx="990600"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cs typeface="Courier New" pitchFamily="49" charset="0"/>
                </a:rPr>
                <a:t>Close()</a:t>
              </a:r>
              <a:endParaRPr lang="en-US" sz="1400" b="1" dirty="0">
                <a:solidFill>
                  <a:prstClr val="black"/>
                </a:solidFill>
                <a:cs typeface="Courier New" pitchFamily="49" charset="0"/>
              </a:endParaRPr>
            </a:p>
          </p:txBody>
        </p:sp>
        <p:sp>
          <p:nvSpPr>
            <p:cNvPr id="152" name="TextBox 151"/>
            <p:cNvSpPr txBox="1"/>
            <p:nvPr/>
          </p:nvSpPr>
          <p:spPr>
            <a:xfrm>
              <a:off x="3026922" y="1066801"/>
              <a:ext cx="1295400" cy="35112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cs typeface="Courier New" pitchFamily="49" charset="0"/>
                </a:rPr>
                <a:t>Configure()</a:t>
              </a:r>
              <a:endParaRPr lang="en-US" sz="1400" b="1" dirty="0">
                <a:solidFill>
                  <a:prstClr val="black"/>
                </a:solidFill>
                <a:cs typeface="Courier New" pitchFamily="49" charset="0"/>
              </a:endParaRPr>
            </a:p>
          </p:txBody>
        </p:sp>
        <p:cxnSp>
          <p:nvCxnSpPr>
            <p:cNvPr id="153" name="Straight Arrow Connector 152"/>
            <p:cNvCxnSpPr>
              <a:stCxn id="152" idx="2"/>
            </p:cNvCxnSpPr>
            <p:nvPr/>
          </p:nvCxnSpPr>
          <p:spPr>
            <a:xfrm rot="5400000">
              <a:off x="3489272" y="1596474"/>
              <a:ext cx="363895" cy="680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a:off x="4762479" y="3674642"/>
              <a:ext cx="345692" cy="68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5" name="Left Arrow Callout 154"/>
            <p:cNvSpPr/>
            <p:nvPr/>
          </p:nvSpPr>
          <p:spPr>
            <a:xfrm flipH="1">
              <a:off x="1807721" y="990600"/>
              <a:ext cx="1143000" cy="533400"/>
            </a:xfrm>
            <a:prstGeom prst="leftArrowCallout">
              <a:avLst>
                <a:gd name="adj1" fmla="val 25000"/>
                <a:gd name="adj2" fmla="val 25000"/>
                <a:gd name="adj3" fmla="val 25000"/>
                <a:gd name="adj4" fmla="val 7953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solidFill>
                    <a:prstClr val="black"/>
                  </a:solidFill>
                </a:rPr>
                <a:t>Static</a:t>
              </a:r>
            </a:p>
            <a:p>
              <a:pPr algn="ctr"/>
              <a:r>
                <a:rPr lang="en-US" sz="1400" b="1" dirty="0" smtClean="0">
                  <a:solidFill>
                    <a:prstClr val="black"/>
                  </a:solidFill>
                </a:rPr>
                <a:t>data</a:t>
              </a:r>
            </a:p>
          </p:txBody>
        </p:sp>
        <p:sp>
          <p:nvSpPr>
            <p:cNvPr id="156" name="Left Arrow Callout 155"/>
            <p:cNvSpPr/>
            <p:nvPr/>
          </p:nvSpPr>
          <p:spPr>
            <a:xfrm flipH="1">
              <a:off x="1828800" y="2256777"/>
              <a:ext cx="1143000" cy="533400"/>
            </a:xfrm>
            <a:prstGeom prst="leftArrowCallout">
              <a:avLst>
                <a:gd name="adj1" fmla="val 25000"/>
                <a:gd name="adj2" fmla="val 25000"/>
                <a:gd name="adj3" fmla="val 25000"/>
                <a:gd name="adj4" fmla="val 8075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400" b="1" dirty="0" smtClean="0">
                  <a:solidFill>
                    <a:prstClr val="black"/>
                  </a:solidFill>
                </a:rPr>
                <a:t>δ</a:t>
              </a:r>
              <a:r>
                <a:rPr lang="en-US" sz="1400" b="1" dirty="0" smtClean="0">
                  <a:solidFill>
                    <a:prstClr val="black"/>
                  </a:solidFill>
                </a:rPr>
                <a:t> flow</a:t>
              </a:r>
            </a:p>
          </p:txBody>
        </p:sp>
        <p:cxnSp>
          <p:nvCxnSpPr>
            <p:cNvPr id="157" name="Straight Arrow Connector 156"/>
            <p:cNvCxnSpPr>
              <a:stCxn id="156" idx="1"/>
            </p:cNvCxnSpPr>
            <p:nvPr/>
          </p:nvCxnSpPr>
          <p:spPr>
            <a:xfrm flipV="1">
              <a:off x="2971800" y="2256777"/>
              <a:ext cx="914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56" idx="1"/>
            </p:cNvCxnSpPr>
            <p:nvPr/>
          </p:nvCxnSpPr>
          <p:spPr>
            <a:xfrm>
              <a:off x="2971800" y="2523477"/>
              <a:ext cx="1371600" cy="448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67" name="Picture 3"/>
          <p:cNvPicPr>
            <a:picLocks noChangeAspect="1" noChangeArrowheads="1"/>
          </p:cNvPicPr>
          <p:nvPr/>
        </p:nvPicPr>
        <p:blipFill>
          <a:blip r:embed="rId3" cstate="print"/>
          <a:srcRect/>
          <a:stretch>
            <a:fillRect/>
          </a:stretch>
        </p:blipFill>
        <p:spPr bwMode="auto">
          <a:xfrm>
            <a:off x="381000" y="3505200"/>
            <a:ext cx="3962400" cy="2733798"/>
          </a:xfrm>
          <a:prstGeom prst="rect">
            <a:avLst/>
          </a:prstGeom>
          <a:noFill/>
          <a:ln w="12700">
            <a:solidFill>
              <a:schemeClr val="tx2">
                <a:lumMod val="50000"/>
              </a:schemeClr>
            </a:solidFill>
            <a:miter lim="800000"/>
            <a:headEnd/>
            <a:tailEnd/>
          </a:ln>
          <a:effectLst/>
        </p:spPr>
      </p:pic>
      <p:sp>
        <p:nvSpPr>
          <p:cNvPr id="168" name="TextBox 167"/>
          <p:cNvSpPr txBox="1"/>
          <p:nvPr/>
        </p:nvSpPr>
        <p:spPr>
          <a:xfrm>
            <a:off x="304800" y="6257835"/>
            <a:ext cx="4038600" cy="523220"/>
          </a:xfrm>
          <a:prstGeom prst="rect">
            <a:avLst/>
          </a:prstGeom>
          <a:noFill/>
        </p:spPr>
        <p:txBody>
          <a:bodyPr wrap="square" rtlCol="0">
            <a:spAutoFit/>
          </a:bodyPr>
          <a:lstStyle/>
          <a:p>
            <a:pPr algn="ctr"/>
            <a:r>
              <a:rPr lang="en-US" sz="1400" b="1" dirty="0" smtClean="0">
                <a:solidFill>
                  <a:prstClr val="black"/>
                </a:solidFill>
                <a:ea typeface="ＭＳ Ｐゴシック" pitchFamily="34" charset="-128"/>
              </a:rPr>
              <a:t>Different synchronization and intercommunication mechanisms used by the parallel runtimes</a:t>
            </a:r>
            <a:endParaRPr lang="en-US" sz="1400" b="1" dirty="0">
              <a:solidFill>
                <a:prstClr val="black"/>
              </a:solidFill>
              <a:ea typeface="ＭＳ Ｐゴシック" pitchFamily="34" charset="-128"/>
            </a:endParaRPr>
          </a:p>
        </p:txBody>
      </p:sp>
      <p:pic>
        <p:nvPicPr>
          <p:cNvPr id="1026" name="Picture 2" descr="D:\academic\phd\Publications\MapReduce++\logo.png"/>
          <p:cNvPicPr>
            <a:picLocks noChangeAspect="1" noChangeArrowheads="1"/>
          </p:cNvPicPr>
          <p:nvPr/>
        </p:nvPicPr>
        <p:blipFill>
          <a:blip r:embed="rId4" cstate="print"/>
          <a:srcRect/>
          <a:stretch>
            <a:fillRect/>
          </a:stretch>
        </p:blipFill>
        <p:spPr bwMode="auto">
          <a:xfrm>
            <a:off x="5791200" y="76200"/>
            <a:ext cx="501094" cy="609600"/>
          </a:xfrm>
          <a:prstGeom prst="rect">
            <a:avLst/>
          </a:prstGeom>
          <a:noFill/>
        </p:spPr>
      </p:pic>
      <p:pic>
        <p:nvPicPr>
          <p:cNvPr id="84" name="Picture 2" descr="D:\academic\phd\Publications\MapReduce++\logo.png"/>
          <p:cNvPicPr>
            <a:picLocks noChangeAspect="1" noChangeArrowheads="1"/>
          </p:cNvPicPr>
          <p:nvPr/>
        </p:nvPicPr>
        <p:blipFill>
          <a:blip r:embed="rId4" cstate="print"/>
          <a:srcRect/>
          <a:stretch>
            <a:fillRect/>
          </a:stretch>
        </p:blipFill>
        <p:spPr bwMode="auto">
          <a:xfrm>
            <a:off x="3429000" y="76200"/>
            <a:ext cx="501094" cy="609600"/>
          </a:xfrm>
          <a:prstGeom prst="rect">
            <a:avLst/>
          </a:prstGeom>
          <a:noFill/>
        </p:spPr>
      </p:pic>
    </p:spTree>
    <p:extLst>
      <p:ext uri="{BB962C8B-B14F-4D97-AF65-F5344CB8AC3E}">
        <p14:creationId xmlns:p14="http://schemas.microsoft.com/office/powerpoint/2010/main" val="88406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8438"/>
            <a:ext cx="8724900" cy="792162"/>
          </a:xfrm>
        </p:spPr>
        <p:txBody>
          <a:bodyPr>
            <a:normAutofit fontScale="90000"/>
          </a:bodyPr>
          <a:lstStyle/>
          <a:p>
            <a:r>
              <a:rPr lang="en-US" dirty="0" smtClean="0"/>
              <a:t>SWG Sequence Alignment Performance</a:t>
            </a:r>
            <a:endParaRPr lang="en-US" dirty="0"/>
          </a:p>
        </p:txBody>
      </p:sp>
      <p:pic>
        <p:nvPicPr>
          <p:cNvPr id="2050" name="Picture 2" descr="swg_all_in_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90600"/>
            <a:ext cx="9067800" cy="474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5867400"/>
            <a:ext cx="7658100" cy="369332"/>
          </a:xfrm>
          <a:prstGeom prst="rect">
            <a:avLst/>
          </a:prstGeom>
        </p:spPr>
        <p:txBody>
          <a:bodyPr wrap="square">
            <a:spAutoFit/>
          </a:bodyPr>
          <a:lstStyle/>
          <a:p>
            <a:pPr defTabSz="457200" fontAlgn="base">
              <a:spcBef>
                <a:spcPct val="0"/>
              </a:spcBef>
              <a:spcAft>
                <a:spcPct val="0"/>
              </a:spcAft>
            </a:pPr>
            <a:r>
              <a:rPr lang="en-US" dirty="0">
                <a:solidFill>
                  <a:prstClr val="black"/>
                </a:solidFill>
                <a:latin typeface="Arial" pitchFamily="34" charset="0"/>
                <a:ea typeface="ＭＳ Ｐゴシック" pitchFamily="34" charset="-128"/>
              </a:rPr>
              <a:t>Smith-Waterman-GOTOH to calculate all-pairs dissimilarity</a:t>
            </a:r>
          </a:p>
        </p:txBody>
      </p:sp>
    </p:spTree>
    <p:extLst>
      <p:ext uri="{BB962C8B-B14F-4D97-AF65-F5344CB8AC3E}">
        <p14:creationId xmlns:p14="http://schemas.microsoft.com/office/powerpoint/2010/main" val="427797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152400"/>
            <a:ext cx="6400800" cy="1200329"/>
          </a:xfrm>
          <a:prstGeom prst="rect">
            <a:avLst/>
          </a:prstGeom>
        </p:spPr>
        <p:txBody>
          <a:bodyPr wrap="square">
            <a:spAutoFit/>
          </a:bodyPr>
          <a:lstStyle/>
          <a:p>
            <a:pPr algn="ctr"/>
            <a:r>
              <a:rPr lang="en-US" sz="2400" b="1" dirty="0">
                <a:solidFill>
                  <a:prstClr val="black"/>
                </a:solidFill>
                <a:latin typeface="Arial" pitchFamily="34" charset="0"/>
                <a:ea typeface="ＭＳ Ｐゴシック" pitchFamily="34" charset="-128"/>
                <a:cs typeface="Arial" pitchFamily="34" charset="0"/>
              </a:rPr>
              <a:t>Performance of </a:t>
            </a:r>
            <a:r>
              <a:rPr lang="en-US" sz="2400" b="1" dirty="0" err="1">
                <a:solidFill>
                  <a:prstClr val="black"/>
                </a:solidFill>
                <a:latin typeface="Arial" pitchFamily="34" charset="0"/>
                <a:ea typeface="ＭＳ Ｐゴシック" pitchFamily="34" charset="-128"/>
                <a:cs typeface="Arial" pitchFamily="34" charset="0"/>
              </a:rPr>
              <a:t>Pagerank</a:t>
            </a:r>
            <a:r>
              <a:rPr lang="en-US" sz="2400" b="1" dirty="0">
                <a:solidFill>
                  <a:prstClr val="black"/>
                </a:solidFill>
                <a:latin typeface="Arial" pitchFamily="34" charset="0"/>
                <a:ea typeface="ＭＳ Ｐゴシック" pitchFamily="34" charset="-128"/>
                <a:cs typeface="Arial" pitchFamily="34" charset="0"/>
              </a:rPr>
              <a:t> using </a:t>
            </a:r>
            <a:br>
              <a:rPr lang="en-US" sz="2400" b="1" dirty="0">
                <a:solidFill>
                  <a:prstClr val="black"/>
                </a:solidFill>
                <a:latin typeface="Arial" pitchFamily="34" charset="0"/>
                <a:ea typeface="ＭＳ Ｐゴシック" pitchFamily="34" charset="-128"/>
                <a:cs typeface="Arial" pitchFamily="34" charset="0"/>
              </a:rPr>
            </a:br>
            <a:r>
              <a:rPr lang="en-US" sz="2400" b="1" dirty="0" err="1">
                <a:solidFill>
                  <a:prstClr val="black"/>
                </a:solidFill>
                <a:latin typeface="Arial" pitchFamily="34" charset="0"/>
                <a:ea typeface="ＭＳ Ｐゴシック" pitchFamily="34" charset="-128"/>
                <a:cs typeface="Arial" pitchFamily="34" charset="0"/>
              </a:rPr>
              <a:t>ClueWeb</a:t>
            </a:r>
            <a:r>
              <a:rPr lang="en-US" sz="2400" b="1" dirty="0">
                <a:solidFill>
                  <a:prstClr val="black"/>
                </a:solidFill>
                <a:latin typeface="Arial" pitchFamily="34" charset="0"/>
                <a:ea typeface="ＭＳ Ｐゴシック" pitchFamily="34" charset="-128"/>
                <a:cs typeface="Arial" pitchFamily="34" charset="0"/>
              </a:rPr>
              <a:t> Data (Time for 20 iterations)</a:t>
            </a:r>
            <a:r>
              <a:rPr lang="en-US" sz="2400" dirty="0">
                <a:solidFill>
                  <a:prstClr val="black"/>
                </a:solidFill>
                <a:latin typeface="Arial" pitchFamily="34" charset="0"/>
                <a:ea typeface="ＭＳ Ｐゴシック" pitchFamily="34" charset="-128"/>
                <a:cs typeface="Arial" pitchFamily="34" charset="0"/>
              </a:rPr>
              <a:t> </a:t>
            </a:r>
            <a:br>
              <a:rPr lang="en-US" sz="2400" dirty="0">
                <a:solidFill>
                  <a:prstClr val="black"/>
                </a:solidFill>
                <a:latin typeface="Arial" pitchFamily="34" charset="0"/>
                <a:ea typeface="ＭＳ Ｐゴシック" pitchFamily="34" charset="-128"/>
                <a:cs typeface="Arial" pitchFamily="34" charset="0"/>
              </a:rPr>
            </a:br>
            <a:r>
              <a:rPr lang="en-US" sz="2400" dirty="0">
                <a:solidFill>
                  <a:prstClr val="black"/>
                </a:solidFill>
                <a:latin typeface="Arial" pitchFamily="34" charset="0"/>
                <a:ea typeface="ＭＳ Ｐゴシック" pitchFamily="34" charset="-128"/>
                <a:cs typeface="Arial" pitchFamily="34" charset="0"/>
              </a:rPr>
              <a:t>using </a:t>
            </a:r>
            <a:r>
              <a:rPr lang="fr-FR" sz="2400" dirty="0">
                <a:solidFill>
                  <a:prstClr val="black"/>
                </a:solidFill>
                <a:latin typeface="Arial" pitchFamily="34" charset="0"/>
                <a:ea typeface="ＭＳ Ｐゴシック" pitchFamily="34" charset="-128"/>
                <a:cs typeface="Arial" pitchFamily="34" charset="0"/>
              </a:rPr>
              <a:t>32 </a:t>
            </a:r>
            <a:r>
              <a:rPr lang="fr-FR" sz="2400" dirty="0" err="1">
                <a:solidFill>
                  <a:prstClr val="black"/>
                </a:solidFill>
                <a:latin typeface="Arial" pitchFamily="34" charset="0"/>
                <a:ea typeface="ＭＳ Ｐゴシック" pitchFamily="34" charset="-128"/>
                <a:cs typeface="Arial" pitchFamily="34" charset="0"/>
              </a:rPr>
              <a:t>nodes</a:t>
            </a:r>
            <a:r>
              <a:rPr lang="fr-FR" sz="2400" dirty="0">
                <a:solidFill>
                  <a:prstClr val="black"/>
                </a:solidFill>
                <a:latin typeface="Arial" pitchFamily="34" charset="0"/>
                <a:ea typeface="ＭＳ Ｐゴシック" pitchFamily="34" charset="-128"/>
                <a:cs typeface="Arial" pitchFamily="34" charset="0"/>
              </a:rPr>
              <a:t> (256 CPU </a:t>
            </a:r>
            <a:r>
              <a:rPr lang="fr-FR" sz="2400" dirty="0" err="1">
                <a:solidFill>
                  <a:prstClr val="black"/>
                </a:solidFill>
                <a:latin typeface="Arial" pitchFamily="34" charset="0"/>
                <a:ea typeface="ＭＳ Ｐゴシック" pitchFamily="34" charset="-128"/>
                <a:cs typeface="Arial" pitchFamily="34" charset="0"/>
              </a:rPr>
              <a:t>cores</a:t>
            </a:r>
            <a:r>
              <a:rPr lang="fr-FR" sz="2400" dirty="0">
                <a:solidFill>
                  <a:prstClr val="black"/>
                </a:solidFill>
                <a:latin typeface="Arial" pitchFamily="34" charset="0"/>
                <a:ea typeface="ＭＳ Ｐゴシック" pitchFamily="34" charset="-128"/>
                <a:cs typeface="Arial" pitchFamily="34" charset="0"/>
              </a:rPr>
              <a:t>) of Crevasse</a:t>
            </a:r>
            <a:endParaRPr lang="en-US" sz="2400" dirty="0">
              <a:solidFill>
                <a:prstClr val="black"/>
              </a:solidFill>
              <a:latin typeface="Arial" pitchFamily="34" charset="0"/>
              <a:ea typeface="ＭＳ Ｐゴシック" pitchFamily="34" charset="-128"/>
              <a:cs typeface="Arial" pitchFamily="34" charset="0"/>
            </a:endParaRPr>
          </a:p>
        </p:txBody>
      </p:sp>
      <p:pic>
        <p:nvPicPr>
          <p:cNvPr id="1026" name="Picture 2" descr="C:\Users\Geoffrey Fox\Desktop\pagrank-hadoop-twister.png"/>
          <p:cNvPicPr>
            <a:picLocks noChangeAspect="1" noChangeArrowheads="1"/>
          </p:cNvPicPr>
          <p:nvPr/>
        </p:nvPicPr>
        <p:blipFill>
          <a:blip r:embed="rId3" cstate="print"/>
          <a:srcRect/>
          <a:stretch>
            <a:fillRect/>
          </a:stretch>
        </p:blipFill>
        <p:spPr bwMode="auto">
          <a:xfrm>
            <a:off x="762000" y="1524000"/>
            <a:ext cx="7990807" cy="5334000"/>
          </a:xfrm>
          <a:prstGeom prst="rect">
            <a:avLst/>
          </a:prstGeom>
          <a:noFill/>
        </p:spPr>
      </p:pic>
    </p:spTree>
    <p:extLst>
      <p:ext uri="{BB962C8B-B14F-4D97-AF65-F5344CB8AC3E}">
        <p14:creationId xmlns:p14="http://schemas.microsoft.com/office/powerpoint/2010/main" val="29260948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42"/>
            <a:ext cx="8229600" cy="974558"/>
          </a:xfrm>
        </p:spPr>
        <p:txBody>
          <a:bodyPr/>
          <a:lstStyle/>
          <a:p>
            <a:r>
              <a:rPr lang="en-US" dirty="0" smtClean="0"/>
              <a:t>Map Collective Model (Judy Qiu)</a:t>
            </a:r>
            <a:endParaRPr lang="en-US" dirty="0"/>
          </a:p>
        </p:txBody>
      </p:sp>
      <p:sp>
        <p:nvSpPr>
          <p:cNvPr id="3" name="Content Placeholder 2"/>
          <p:cNvSpPr>
            <a:spLocks noGrp="1"/>
          </p:cNvSpPr>
          <p:nvPr>
            <p:ph idx="1"/>
          </p:nvPr>
        </p:nvSpPr>
        <p:spPr>
          <a:xfrm>
            <a:off x="228600" y="762000"/>
            <a:ext cx="8229600" cy="685800"/>
          </a:xfrm>
        </p:spPr>
        <p:txBody>
          <a:bodyPr/>
          <a:lstStyle/>
          <a:p>
            <a:r>
              <a:rPr lang="en-US" dirty="0" smtClean="0"/>
              <a:t>Combine MPI and MapReduce ideas</a:t>
            </a:r>
          </a:p>
          <a:p>
            <a:r>
              <a:rPr lang="en-US" dirty="0" smtClean="0"/>
              <a:t>Implement collectives optimally on Infiniband, Azure, Amazon ……</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26</a:t>
            </a:fld>
            <a:endParaRPr lang="en-US"/>
          </a:p>
        </p:txBody>
      </p:sp>
      <p:grpSp>
        <p:nvGrpSpPr>
          <p:cNvPr id="43" name="Group 42"/>
          <p:cNvGrpSpPr/>
          <p:nvPr/>
        </p:nvGrpSpPr>
        <p:grpSpPr>
          <a:xfrm>
            <a:off x="1288507" y="1961650"/>
            <a:ext cx="5112293" cy="4439150"/>
            <a:chOff x="956357" y="1691945"/>
            <a:chExt cx="5112293" cy="4439150"/>
          </a:xfrm>
        </p:grpSpPr>
        <p:sp>
          <p:nvSpPr>
            <p:cNvPr id="5" name="Arc 4"/>
            <p:cNvSpPr/>
            <p:nvPr/>
          </p:nvSpPr>
          <p:spPr>
            <a:xfrm rot="900000">
              <a:off x="4158248" y="1691945"/>
              <a:ext cx="1910402" cy="4439150"/>
            </a:xfrm>
            <a:prstGeom prst="arc">
              <a:avLst>
                <a:gd name="adj1" fmla="val 13843730"/>
                <a:gd name="adj2" fmla="val 6352167"/>
              </a:avLst>
            </a:prstGeom>
            <a:ln w="25400">
              <a:head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prstClr val="black"/>
                </a:solidFill>
              </a:endParaRPr>
            </a:p>
          </p:txBody>
        </p:sp>
        <p:sp>
          <p:nvSpPr>
            <p:cNvPr id="6" name="TextBox 92"/>
            <p:cNvSpPr txBox="1"/>
            <p:nvPr/>
          </p:nvSpPr>
          <p:spPr>
            <a:xfrm>
              <a:off x="3653705" y="2587679"/>
              <a:ext cx="6848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Input</a:t>
              </a:r>
              <a:endParaRPr lang="en-US" dirty="0">
                <a:solidFill>
                  <a:prstClr val="black"/>
                </a:solidFill>
              </a:endParaRPr>
            </a:p>
          </p:txBody>
        </p:sp>
        <p:cxnSp>
          <p:nvCxnSpPr>
            <p:cNvPr id="7" name="Straight Arrow Connector 6"/>
            <p:cNvCxnSpPr>
              <a:endCxn id="14" idx="0"/>
            </p:cNvCxnSpPr>
            <p:nvPr/>
          </p:nvCxnSpPr>
          <p:spPr>
            <a:xfrm flipH="1">
              <a:off x="3647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50110" y="3493902"/>
              <a:ext cx="77997" cy="39229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5" idx="0"/>
            </p:cNvCxnSpPr>
            <p:nvPr/>
          </p:nvCxnSpPr>
          <p:spPr>
            <a:xfrm flipH="1">
              <a:off x="4028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034705" y="3494671"/>
              <a:ext cx="1588" cy="391529"/>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16" idx="0"/>
            </p:cNvCxnSpPr>
            <p:nvPr/>
          </p:nvCxnSpPr>
          <p:spPr>
            <a:xfrm flipH="1">
              <a:off x="4866678" y="2983811"/>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6" idx="4"/>
            </p:cNvCxnSpPr>
            <p:nvPr/>
          </p:nvCxnSpPr>
          <p:spPr>
            <a:xfrm flipH="1">
              <a:off x="4712353" y="3516417"/>
              <a:ext cx="154325" cy="369783"/>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495078" y="3211617"/>
              <a:ext cx="1524000" cy="305594"/>
              <a:chOff x="3501305" y="3211617"/>
              <a:chExt cx="1524000" cy="305594"/>
            </a:xfrm>
          </p:grpSpPr>
          <p:sp>
            <p:nvSpPr>
              <p:cNvPr id="14" name="Oval 13"/>
              <p:cNvSpPr/>
              <p:nvPr/>
            </p:nvSpPr>
            <p:spPr>
              <a:xfrm>
                <a:off x="3501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5" name="Oval 14"/>
              <p:cNvSpPr/>
              <p:nvPr/>
            </p:nvSpPr>
            <p:spPr>
              <a:xfrm>
                <a:off x="3882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6" name="Oval 15"/>
              <p:cNvSpPr/>
              <p:nvPr/>
            </p:nvSpPr>
            <p:spPr>
              <a:xfrm>
                <a:off x="4720505" y="3211617"/>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7" name="Oval 16"/>
              <p:cNvSpPr/>
              <p:nvPr/>
            </p:nvSpPr>
            <p:spPr>
              <a:xfrm>
                <a:off x="43395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8" name="Oval 17"/>
              <p:cNvSpPr/>
              <p:nvPr/>
            </p:nvSpPr>
            <p:spPr>
              <a:xfrm>
                <a:off x="44919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19" name="TextBox 135"/>
            <p:cNvSpPr txBox="1"/>
            <p:nvPr/>
          </p:nvSpPr>
          <p:spPr>
            <a:xfrm>
              <a:off x="2500113" y="3225864"/>
              <a:ext cx="60144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map</a:t>
              </a:r>
              <a:endParaRPr lang="en-US" dirty="0">
                <a:solidFill>
                  <a:prstClr val="black"/>
                </a:solidFill>
              </a:endParaRPr>
            </a:p>
          </p:txBody>
        </p:sp>
        <p:sp>
          <p:nvSpPr>
            <p:cNvPr id="20" name="Oval 19"/>
            <p:cNvSpPr/>
            <p:nvPr/>
          </p:nvSpPr>
          <p:spPr>
            <a:xfrm>
              <a:off x="37338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21" name="Oval 20"/>
            <p:cNvSpPr/>
            <p:nvPr/>
          </p:nvSpPr>
          <p:spPr>
            <a:xfrm>
              <a:off x="43434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cxnSp>
          <p:nvCxnSpPr>
            <p:cNvPr id="22" name="Straight Arrow Connector 21"/>
            <p:cNvCxnSpPr/>
            <p:nvPr/>
          </p:nvCxnSpPr>
          <p:spPr>
            <a:xfrm>
              <a:off x="4491904"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37726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43822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4108098" y="4648200"/>
              <a:ext cx="198119" cy="45719"/>
              <a:chOff x="7696200" y="2743200"/>
              <a:chExt cx="198119" cy="45719"/>
            </a:xfrm>
          </p:grpSpPr>
          <p:sp>
            <p:nvSpPr>
              <p:cNvPr id="26" name="Oval 25"/>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7" name="Oval 26"/>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28" name="TextBox 150"/>
            <p:cNvSpPr txBox="1"/>
            <p:nvPr/>
          </p:nvSpPr>
          <p:spPr>
            <a:xfrm>
              <a:off x="1471413" y="4483768"/>
              <a:ext cx="2057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Generalized Reduce</a:t>
              </a:r>
              <a:endParaRPr lang="en-US" dirty="0">
                <a:solidFill>
                  <a:prstClr val="black"/>
                </a:solidFill>
              </a:endParaRPr>
            </a:p>
          </p:txBody>
        </p:sp>
        <p:cxnSp>
          <p:nvCxnSpPr>
            <p:cNvPr id="29" name="Straight Arrow Connector 28"/>
            <p:cNvCxnSpPr/>
            <p:nvPr/>
          </p:nvCxnSpPr>
          <p:spPr>
            <a:xfrm>
              <a:off x="3887788"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498163" y="3962400"/>
              <a:ext cx="1517831" cy="260523"/>
              <a:chOff x="3511369" y="3962400"/>
              <a:chExt cx="1517831" cy="260523"/>
            </a:xfrm>
          </p:grpSpPr>
          <p:sp>
            <p:nvSpPr>
              <p:cNvPr id="31" name="Hexagon 30"/>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Hexagon 31"/>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Hexagon 32"/>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Hexagon 33"/>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5" name="TextBox 92"/>
            <p:cNvSpPr txBox="1"/>
            <p:nvPr/>
          </p:nvSpPr>
          <p:spPr>
            <a:xfrm>
              <a:off x="956357" y="3849469"/>
              <a:ext cx="2145203"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Initial Collective Step</a:t>
              </a:r>
              <a:br>
                <a:rPr lang="en-US" dirty="0" smtClean="0">
                  <a:solidFill>
                    <a:prstClr val="black"/>
                  </a:solidFill>
                </a:rPr>
              </a:br>
              <a:r>
                <a:rPr lang="en-US" dirty="0" smtClean="0">
                  <a:solidFill>
                    <a:prstClr val="black"/>
                  </a:solidFill>
                </a:rPr>
                <a:t>Network of Brokers</a:t>
              </a:r>
              <a:endParaRPr lang="en-US" dirty="0">
                <a:solidFill>
                  <a:prstClr val="black"/>
                </a:solidFill>
              </a:endParaRPr>
            </a:p>
          </p:txBody>
        </p:sp>
        <p:grpSp>
          <p:nvGrpSpPr>
            <p:cNvPr id="36" name="Group 35"/>
            <p:cNvGrpSpPr/>
            <p:nvPr/>
          </p:nvGrpSpPr>
          <p:grpSpPr>
            <a:xfrm>
              <a:off x="3498163" y="5105400"/>
              <a:ext cx="1517831" cy="260523"/>
              <a:chOff x="3511369" y="3962400"/>
              <a:chExt cx="1517831" cy="260523"/>
            </a:xfrm>
          </p:grpSpPr>
          <p:sp>
            <p:nvSpPr>
              <p:cNvPr id="37" name="Hexagon 36"/>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Hexagon 37"/>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Hexagon 38"/>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Hexagon 39"/>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1" name="TextBox 92"/>
            <p:cNvSpPr txBox="1"/>
            <p:nvPr/>
          </p:nvSpPr>
          <p:spPr>
            <a:xfrm>
              <a:off x="1108756" y="4939145"/>
              <a:ext cx="2063450"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Final Collective Step</a:t>
              </a:r>
              <a:br>
                <a:rPr lang="en-US" dirty="0" smtClean="0">
                  <a:solidFill>
                    <a:prstClr val="black"/>
                  </a:solidFill>
                </a:rPr>
              </a:br>
              <a:r>
                <a:rPr lang="en-US" dirty="0" smtClean="0">
                  <a:solidFill>
                    <a:prstClr val="black"/>
                  </a:solidFill>
                </a:rPr>
                <a:t>Network of Brokers</a:t>
              </a:r>
              <a:endParaRPr lang="en-US" dirty="0">
                <a:solidFill>
                  <a:prstClr val="black"/>
                </a:solidFill>
              </a:endParaRPr>
            </a:p>
          </p:txBody>
        </p:sp>
        <p:sp>
          <p:nvSpPr>
            <p:cNvPr id="42" name="TextBox 135"/>
            <p:cNvSpPr txBox="1"/>
            <p:nvPr/>
          </p:nvSpPr>
          <p:spPr>
            <a:xfrm>
              <a:off x="5015994" y="2209800"/>
              <a:ext cx="80599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Iterate</a:t>
              </a:r>
              <a:endParaRPr lang="en-US" dirty="0">
                <a:solidFill>
                  <a:prstClr val="black"/>
                </a:solidFill>
              </a:endParaRPr>
            </a:p>
          </p:txBody>
        </p:sp>
      </p:grpSp>
      <p:sp>
        <p:nvSpPr>
          <p:cNvPr id="44" name="TextBox 43"/>
          <p:cNvSpPr txBox="1"/>
          <p:nvPr/>
        </p:nvSpPr>
        <p:spPr>
          <a:xfrm>
            <a:off x="20782" y="3647005"/>
            <a:ext cx="1363643" cy="2308324"/>
          </a:xfrm>
          <a:prstGeom prst="rect">
            <a:avLst/>
          </a:prstGeom>
          <a:noFill/>
        </p:spPr>
        <p:txBody>
          <a:bodyPr wrap="none" rtlCol="0">
            <a:spAutoFit/>
          </a:bodyPr>
          <a:lstStyle/>
          <a:p>
            <a:r>
              <a:rPr lang="en-US" sz="1600" b="1" dirty="0" smtClean="0"/>
              <a:t>Compute</a:t>
            </a:r>
          </a:p>
          <a:p>
            <a:endParaRPr lang="en-US" sz="1600" b="1" dirty="0"/>
          </a:p>
          <a:p>
            <a:endParaRPr lang="en-US" sz="1600" b="1" dirty="0"/>
          </a:p>
          <a:p>
            <a:r>
              <a:rPr lang="en-US" sz="1600" b="1" dirty="0" smtClean="0"/>
              <a:t>Communicate</a:t>
            </a:r>
          </a:p>
          <a:p>
            <a:endParaRPr lang="en-US" sz="1600" b="1" dirty="0"/>
          </a:p>
          <a:p>
            <a:r>
              <a:rPr lang="en-US" sz="1600" b="1" dirty="0" smtClean="0"/>
              <a:t>Compute</a:t>
            </a:r>
            <a:endParaRPr lang="en-US" sz="1600" b="1" dirty="0"/>
          </a:p>
          <a:p>
            <a:endParaRPr lang="en-US" sz="1600" b="1" dirty="0"/>
          </a:p>
          <a:p>
            <a:r>
              <a:rPr lang="en-US" sz="1600" b="1" dirty="0"/>
              <a:t>Communicate</a:t>
            </a:r>
          </a:p>
          <a:p>
            <a:endParaRPr lang="en-US" sz="1600" b="1" dirty="0"/>
          </a:p>
        </p:txBody>
      </p:sp>
      <p:sp>
        <p:nvSpPr>
          <p:cNvPr id="45" name="TextBox 44"/>
          <p:cNvSpPr txBox="1"/>
          <p:nvPr/>
        </p:nvSpPr>
        <p:spPr>
          <a:xfrm>
            <a:off x="4537728" y="3509603"/>
            <a:ext cx="4572000" cy="2862322"/>
          </a:xfrm>
          <a:prstGeom prst="rect">
            <a:avLst/>
          </a:prstGeom>
          <a:solidFill>
            <a:schemeClr val="bg1"/>
          </a:solidFill>
        </p:spPr>
        <p:txBody>
          <a:bodyPr wrap="square" rtlCol="0">
            <a:spAutoFit/>
          </a:bodyPr>
          <a:lstStyle/>
          <a:p>
            <a:r>
              <a:rPr lang="en-US" dirty="0" smtClean="0"/>
              <a:t>Most Parallel Programs consist of loosely synchronized succession of compute-communicate stages.</a:t>
            </a:r>
          </a:p>
          <a:p>
            <a:endParaRPr lang="en-US" dirty="0"/>
          </a:p>
          <a:p>
            <a:r>
              <a:rPr lang="en-US" dirty="0" smtClean="0"/>
              <a:t>MPI Collectives supported this</a:t>
            </a:r>
          </a:p>
          <a:p>
            <a:endParaRPr lang="en-US" dirty="0"/>
          </a:p>
          <a:p>
            <a:r>
              <a:rPr lang="en-US" dirty="0" smtClean="0"/>
              <a:t>MapReduce shows how high-level collective patterns can improve the MPI model – this broad idea actually well used in classic parallel computing </a:t>
            </a:r>
            <a:endParaRPr lang="en-US" dirty="0"/>
          </a:p>
        </p:txBody>
      </p:sp>
    </p:spTree>
    <p:extLst>
      <p:ext uri="{BB962C8B-B14F-4D97-AF65-F5344CB8AC3E}">
        <p14:creationId xmlns:p14="http://schemas.microsoft.com/office/powerpoint/2010/main" val="196024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45"/>
            <a:ext cx="8229600" cy="1143000"/>
          </a:xfrm>
        </p:spPr>
        <p:txBody>
          <a:bodyPr/>
          <a:lstStyle/>
          <a:p>
            <a:r>
              <a:rPr lang="en-US" dirty="0" smtClean="0"/>
              <a:t>Execution Time Improvements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64843304"/>
              </p:ext>
            </p:extLst>
          </p:nvPr>
        </p:nvGraphicFramePr>
        <p:xfrm>
          <a:off x="457200" y="914400"/>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62000" y="5562600"/>
            <a:ext cx="7494552" cy="646331"/>
          </a:xfrm>
          <a:prstGeom prst="rect">
            <a:avLst/>
          </a:prstGeom>
          <a:noFill/>
        </p:spPr>
        <p:txBody>
          <a:bodyPr wrap="none" rtlCol="0">
            <a:spAutoFit/>
          </a:bodyPr>
          <a:lstStyle/>
          <a:p>
            <a:r>
              <a:rPr lang="en-US" dirty="0" smtClean="0"/>
              <a:t>Applying well known </a:t>
            </a:r>
            <a:r>
              <a:rPr lang="en-US" dirty="0" err="1" smtClean="0"/>
              <a:t>polyalgorithm</a:t>
            </a:r>
            <a:r>
              <a:rPr lang="en-US" dirty="0" smtClean="0"/>
              <a:t> approach to MPI to (Iterative) MapReduce</a:t>
            </a:r>
          </a:p>
          <a:p>
            <a:r>
              <a:rPr lang="en-US" dirty="0" smtClean="0"/>
              <a:t>Looking at best Infiniband approaches</a:t>
            </a:r>
            <a:endParaRPr lang="en-US" dirty="0"/>
          </a:p>
        </p:txBody>
      </p:sp>
    </p:spTree>
    <p:extLst>
      <p:ext uri="{BB962C8B-B14F-4D97-AF65-F5344CB8AC3E}">
        <p14:creationId xmlns:p14="http://schemas.microsoft.com/office/powerpoint/2010/main" val="38269724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Twister on Azure</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28</a:t>
            </a:fld>
            <a:endParaRPr lang="en-US"/>
          </a:p>
        </p:txBody>
      </p:sp>
    </p:spTree>
    <p:extLst>
      <p:ext uri="{BB962C8B-B14F-4D97-AF65-F5344CB8AC3E}">
        <p14:creationId xmlns:p14="http://schemas.microsoft.com/office/powerpoint/2010/main" val="40664579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
            <a:ext cx="8229600" cy="990600"/>
          </a:xfrm>
        </p:spPr>
        <p:txBody>
          <a:bodyPr>
            <a:normAutofit/>
          </a:bodyPr>
          <a:lstStyle/>
          <a:p>
            <a:r>
              <a:rPr lang="en-US" sz="4000" dirty="0" smtClean="0"/>
              <a:t>High Level Flow Twister4Azure</a:t>
            </a:r>
            <a:endParaRPr lang="en-US" sz="4000" dirty="0"/>
          </a:p>
        </p:txBody>
      </p:sp>
      <p:sp>
        <p:nvSpPr>
          <p:cNvPr id="5" name="Rectangle 4"/>
          <p:cNvSpPr/>
          <p:nvPr/>
        </p:nvSpPr>
        <p:spPr>
          <a:xfrm>
            <a:off x="152400" y="4152327"/>
            <a:ext cx="8839200" cy="2831544"/>
          </a:xfrm>
          <a:prstGeom prst="rect">
            <a:avLst/>
          </a:prstGeom>
        </p:spPr>
        <p:txBody>
          <a:bodyPr wrap="square">
            <a:spAutoFit/>
          </a:bodyPr>
          <a:lstStyle/>
          <a:p>
            <a:pPr marL="514350" indent="-514350">
              <a:spcBef>
                <a:spcPts val="300"/>
              </a:spcBef>
              <a:buClr>
                <a:srgbClr val="C00000"/>
              </a:buClr>
              <a:buFont typeface="Wingdings" pitchFamily="2" charset="2"/>
              <a:buChar char="§"/>
            </a:pPr>
            <a:r>
              <a:rPr lang="en-US" sz="2400" dirty="0">
                <a:solidFill>
                  <a:srgbClr val="1F497D"/>
                </a:solidFill>
              </a:rPr>
              <a:t>Merge Step</a:t>
            </a:r>
          </a:p>
          <a:p>
            <a:pPr marL="514350" indent="-514350">
              <a:spcBef>
                <a:spcPts val="300"/>
              </a:spcBef>
              <a:buClr>
                <a:srgbClr val="C00000"/>
              </a:buClr>
              <a:buFont typeface="Wingdings" pitchFamily="2" charset="2"/>
              <a:buChar char="§"/>
            </a:pPr>
            <a:r>
              <a:rPr lang="en-US" sz="2400" dirty="0">
                <a:solidFill>
                  <a:srgbClr val="1F497D"/>
                </a:solidFill>
              </a:rPr>
              <a:t>In-Memory Caching of static data</a:t>
            </a:r>
          </a:p>
          <a:p>
            <a:pPr marL="514350" indent="-514350">
              <a:spcBef>
                <a:spcPts val="300"/>
              </a:spcBef>
              <a:buClr>
                <a:srgbClr val="C00000"/>
              </a:buClr>
              <a:buFont typeface="Wingdings" pitchFamily="2" charset="2"/>
              <a:buChar char="§"/>
            </a:pPr>
            <a:r>
              <a:rPr lang="en-US" sz="2400" dirty="0">
                <a:solidFill>
                  <a:srgbClr val="1F497D"/>
                </a:solidFill>
              </a:rPr>
              <a:t>Cache aware </a:t>
            </a:r>
            <a:r>
              <a:rPr lang="en-US" sz="2400" dirty="0" smtClean="0">
                <a:solidFill>
                  <a:srgbClr val="1F497D"/>
                </a:solidFill>
              </a:rPr>
              <a:t>scheduling</a:t>
            </a:r>
          </a:p>
          <a:p>
            <a:pPr marL="514350" indent="-514350">
              <a:spcBef>
                <a:spcPts val="300"/>
              </a:spcBef>
              <a:buClr>
                <a:srgbClr val="C00000"/>
              </a:buClr>
              <a:buFont typeface="Wingdings" pitchFamily="2" charset="2"/>
              <a:buChar char="§"/>
            </a:pPr>
            <a:r>
              <a:rPr lang="en-US" sz="2400" dirty="0"/>
              <a:t>Azure </a:t>
            </a:r>
            <a:r>
              <a:rPr lang="en-US" sz="2400" b="1" dirty="0">
                <a:solidFill>
                  <a:srgbClr val="FF0000"/>
                </a:solidFill>
              </a:rPr>
              <a:t>Queues</a:t>
            </a:r>
            <a:r>
              <a:rPr lang="en-US" sz="2400" dirty="0"/>
              <a:t> for scheduling,</a:t>
            </a:r>
            <a:r>
              <a:rPr lang="en-US" sz="2400" b="1" dirty="0">
                <a:solidFill>
                  <a:srgbClr val="FF0000"/>
                </a:solidFill>
              </a:rPr>
              <a:t> Tables </a:t>
            </a:r>
            <a:r>
              <a:rPr lang="en-US" sz="2400" dirty="0"/>
              <a:t>to store meta-data and monitoring data, </a:t>
            </a:r>
            <a:r>
              <a:rPr lang="en-US" sz="2400" b="1" dirty="0">
                <a:solidFill>
                  <a:srgbClr val="FF0000"/>
                </a:solidFill>
              </a:rPr>
              <a:t>Blobs</a:t>
            </a:r>
            <a:r>
              <a:rPr lang="en-US" sz="2400" dirty="0"/>
              <a:t> for input/output/intermediate data storage. </a:t>
            </a:r>
          </a:p>
          <a:p>
            <a:pPr marL="514350" indent="-514350">
              <a:spcBef>
                <a:spcPts val="300"/>
              </a:spcBef>
              <a:buClr>
                <a:srgbClr val="C00000"/>
              </a:buClr>
              <a:buFont typeface="Wingdings" pitchFamily="2" charset="2"/>
              <a:buChar char="§"/>
            </a:pPr>
            <a:endParaRPr lang="en-US" sz="2400" dirty="0">
              <a:solidFill>
                <a:srgbClr val="1F497D"/>
              </a:solidFill>
            </a:endParaRPr>
          </a:p>
        </p:txBody>
      </p:sp>
      <p:grpSp>
        <p:nvGrpSpPr>
          <p:cNvPr id="6" name="Group 5"/>
          <p:cNvGrpSpPr/>
          <p:nvPr/>
        </p:nvGrpSpPr>
        <p:grpSpPr>
          <a:xfrm>
            <a:off x="888452" y="1085328"/>
            <a:ext cx="7720177" cy="2876457"/>
            <a:chOff x="1371600" y="2161519"/>
            <a:chExt cx="7720177" cy="2876457"/>
          </a:xfrm>
        </p:grpSpPr>
        <p:grpSp>
          <p:nvGrpSpPr>
            <p:cNvPr id="7" name="Group 6"/>
            <p:cNvGrpSpPr/>
            <p:nvPr/>
          </p:nvGrpSpPr>
          <p:grpSpPr>
            <a:xfrm>
              <a:off x="4572000" y="2723921"/>
              <a:ext cx="1295400" cy="1618966"/>
              <a:chOff x="4011304" y="2209800"/>
              <a:chExt cx="1295400" cy="1618966"/>
            </a:xfrm>
          </p:grpSpPr>
          <p:sp>
            <p:nvSpPr>
              <p:cNvPr id="55" name="Rounded Rectangle 54"/>
              <p:cNvSpPr/>
              <p:nvPr/>
            </p:nvSpPr>
            <p:spPr>
              <a:xfrm>
                <a:off x="4011304" y="2209800"/>
                <a:ext cx="1295400" cy="1618966"/>
              </a:xfrm>
              <a:prstGeom prst="round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56" name="Group 55"/>
              <p:cNvGrpSpPr/>
              <p:nvPr/>
            </p:nvGrpSpPr>
            <p:grpSpPr>
              <a:xfrm>
                <a:off x="4191000" y="2394136"/>
                <a:ext cx="962430" cy="457200"/>
                <a:chOff x="4191000" y="2394136"/>
                <a:chExt cx="962430" cy="457200"/>
              </a:xfrm>
            </p:grpSpPr>
            <p:grpSp>
              <p:nvGrpSpPr>
                <p:cNvPr id="63" name="Group 62"/>
                <p:cNvGrpSpPr/>
                <p:nvPr/>
              </p:nvGrpSpPr>
              <p:grpSpPr>
                <a:xfrm>
                  <a:off x="4191000" y="2394136"/>
                  <a:ext cx="914400" cy="457200"/>
                  <a:chOff x="4191000" y="2394136"/>
                  <a:chExt cx="914400" cy="457200"/>
                </a:xfrm>
              </p:grpSpPr>
              <p:sp>
                <p:nvSpPr>
                  <p:cNvPr id="65" name="Rounded Rectangle 64"/>
                  <p:cNvSpPr/>
                  <p:nvPr/>
                </p:nvSpPr>
                <p:spPr>
                  <a:xfrm>
                    <a:off x="4191000" y="2394136"/>
                    <a:ext cx="914400" cy="4572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graphicFrame>
                <p:nvGraphicFramePr>
                  <p:cNvPr id="66" name="Diagram 65"/>
                  <p:cNvGraphicFramePr/>
                  <p:nvPr>
                    <p:extLst>
                      <p:ext uri="{D42A27DB-BD31-4B8C-83A1-F6EECF244321}">
                        <p14:modId xmlns:p14="http://schemas.microsoft.com/office/powerpoint/2010/main" val="2338963280"/>
                      </p:ext>
                    </p:extLst>
                  </p:nvPr>
                </p:nvGraphicFramePr>
                <p:xfrm>
                  <a:off x="4191000" y="2496220"/>
                  <a:ext cx="381000" cy="35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64" name="TextBox 63"/>
                <p:cNvSpPr txBox="1"/>
                <p:nvPr/>
              </p:nvSpPr>
              <p:spPr>
                <a:xfrm>
                  <a:off x="4343400" y="2404646"/>
                  <a:ext cx="810030" cy="338554"/>
                </a:xfrm>
                <a:prstGeom prst="rect">
                  <a:avLst/>
                </a:prstGeom>
                <a:noFill/>
              </p:spPr>
              <p:txBody>
                <a:bodyPr wrap="none" rtlCol="0">
                  <a:spAutoFit/>
                </a:bodyPr>
                <a:lstStyle/>
                <a:p>
                  <a:r>
                    <a:rPr lang="en-US" sz="1600" b="1" dirty="0" smtClean="0"/>
                    <a:t>Reduce</a:t>
                  </a:r>
                  <a:endParaRPr lang="en-US" sz="1600" b="1" dirty="0"/>
                </a:p>
              </p:txBody>
            </p:sp>
          </p:grpSp>
          <p:grpSp>
            <p:nvGrpSpPr>
              <p:cNvPr id="57" name="Group 56"/>
              <p:cNvGrpSpPr/>
              <p:nvPr/>
            </p:nvGrpSpPr>
            <p:grpSpPr>
              <a:xfrm>
                <a:off x="4191000" y="3200400"/>
                <a:ext cx="962430" cy="457200"/>
                <a:chOff x="4191000" y="2394136"/>
                <a:chExt cx="962430" cy="457200"/>
              </a:xfrm>
            </p:grpSpPr>
            <p:grpSp>
              <p:nvGrpSpPr>
                <p:cNvPr id="59" name="Group 58"/>
                <p:cNvGrpSpPr/>
                <p:nvPr/>
              </p:nvGrpSpPr>
              <p:grpSpPr>
                <a:xfrm>
                  <a:off x="4191000" y="2394136"/>
                  <a:ext cx="914400" cy="457200"/>
                  <a:chOff x="4191000" y="2394136"/>
                  <a:chExt cx="914400" cy="457200"/>
                </a:xfrm>
              </p:grpSpPr>
              <p:sp>
                <p:nvSpPr>
                  <p:cNvPr id="61" name="Rounded Rectangle 60"/>
                  <p:cNvSpPr/>
                  <p:nvPr/>
                </p:nvSpPr>
                <p:spPr>
                  <a:xfrm>
                    <a:off x="4191000" y="2394136"/>
                    <a:ext cx="914400" cy="4572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graphicFrame>
                <p:nvGraphicFramePr>
                  <p:cNvPr id="62" name="Diagram 61"/>
                  <p:cNvGraphicFramePr/>
                  <p:nvPr>
                    <p:extLst>
                      <p:ext uri="{D42A27DB-BD31-4B8C-83A1-F6EECF244321}">
                        <p14:modId xmlns:p14="http://schemas.microsoft.com/office/powerpoint/2010/main" val="3319412827"/>
                      </p:ext>
                    </p:extLst>
                  </p:nvPr>
                </p:nvGraphicFramePr>
                <p:xfrm>
                  <a:off x="4191000" y="2496220"/>
                  <a:ext cx="381000" cy="3551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60" name="TextBox 59"/>
                <p:cNvSpPr txBox="1"/>
                <p:nvPr/>
              </p:nvSpPr>
              <p:spPr>
                <a:xfrm>
                  <a:off x="4343400" y="2404646"/>
                  <a:ext cx="810030" cy="338554"/>
                </a:xfrm>
                <a:prstGeom prst="rect">
                  <a:avLst/>
                </a:prstGeom>
                <a:noFill/>
              </p:spPr>
              <p:txBody>
                <a:bodyPr wrap="none" rtlCol="0">
                  <a:spAutoFit/>
                </a:bodyPr>
                <a:lstStyle/>
                <a:p>
                  <a:r>
                    <a:rPr lang="en-US" sz="1600" b="1" dirty="0" smtClean="0"/>
                    <a:t>Reduce</a:t>
                  </a:r>
                  <a:endParaRPr lang="en-US" sz="1600" b="1" dirty="0"/>
                </a:p>
              </p:txBody>
            </p:sp>
          </p:grpSp>
          <p:cxnSp>
            <p:nvCxnSpPr>
              <p:cNvPr id="58" name="Straight Connector 57"/>
              <p:cNvCxnSpPr/>
              <p:nvPr/>
            </p:nvCxnSpPr>
            <p:spPr>
              <a:xfrm>
                <a:off x="4636475" y="2912246"/>
                <a:ext cx="0" cy="22860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6248400" y="3123687"/>
              <a:ext cx="1752600" cy="840142"/>
              <a:chOff x="5943600" y="2895600"/>
              <a:chExt cx="1752600" cy="840142"/>
            </a:xfrm>
          </p:grpSpPr>
          <p:sp>
            <p:nvSpPr>
              <p:cNvPr id="49" name="Rounded Rectangle 48"/>
              <p:cNvSpPr/>
              <p:nvPr/>
            </p:nvSpPr>
            <p:spPr>
              <a:xfrm>
                <a:off x="5971770" y="2971800"/>
                <a:ext cx="1114830" cy="5776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graphicFrame>
            <p:nvGraphicFramePr>
              <p:cNvPr id="50" name="Diagram 49"/>
              <p:cNvGraphicFramePr/>
              <p:nvPr>
                <p:extLst>
                  <p:ext uri="{D42A27DB-BD31-4B8C-83A1-F6EECF244321}">
                    <p14:modId xmlns:p14="http://schemas.microsoft.com/office/powerpoint/2010/main" val="2032597527"/>
                  </p:ext>
                </p:extLst>
              </p:nvPr>
            </p:nvGraphicFramePr>
            <p:xfrm>
              <a:off x="5971771" y="3164161"/>
              <a:ext cx="352829" cy="38530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51" name="TextBox 50"/>
              <p:cNvSpPr txBox="1"/>
              <p:nvPr/>
            </p:nvSpPr>
            <p:spPr>
              <a:xfrm>
                <a:off x="5943600" y="2895600"/>
                <a:ext cx="736292" cy="338554"/>
              </a:xfrm>
              <a:prstGeom prst="rect">
                <a:avLst/>
              </a:prstGeom>
              <a:noFill/>
            </p:spPr>
            <p:txBody>
              <a:bodyPr wrap="none" rtlCol="0">
                <a:spAutoFit/>
              </a:bodyPr>
              <a:lstStyle/>
              <a:p>
                <a:r>
                  <a:rPr lang="en-US" sz="1600" b="1" dirty="0" smtClean="0"/>
                  <a:t>Merge</a:t>
                </a:r>
                <a:endParaRPr lang="en-US" sz="1600" b="1" dirty="0"/>
              </a:p>
            </p:txBody>
          </p:sp>
          <p:sp>
            <p:nvSpPr>
              <p:cNvPr id="52" name="Right Arrow Callout 51"/>
              <p:cNvSpPr/>
              <p:nvPr/>
            </p:nvSpPr>
            <p:spPr>
              <a:xfrm>
                <a:off x="6324600" y="3200400"/>
                <a:ext cx="1371600" cy="311624"/>
              </a:xfrm>
              <a:prstGeom prst="rightArrowCallout">
                <a:avLst>
                  <a:gd name="adj1" fmla="val 50000"/>
                  <a:gd name="adj2" fmla="val 40271"/>
                  <a:gd name="adj3" fmla="val 19897"/>
                  <a:gd name="adj4" fmla="val 51183"/>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a:p>
            </p:txBody>
          </p:sp>
          <p:sp>
            <p:nvSpPr>
              <p:cNvPr id="53" name="Rectangle 52"/>
              <p:cNvSpPr/>
              <p:nvPr/>
            </p:nvSpPr>
            <p:spPr>
              <a:xfrm>
                <a:off x="6270008" y="3151496"/>
                <a:ext cx="866814" cy="415498"/>
              </a:xfrm>
              <a:prstGeom prst="rect">
                <a:avLst/>
              </a:prstGeom>
            </p:spPr>
            <p:txBody>
              <a:bodyPr wrap="square">
                <a:spAutoFit/>
              </a:bodyPr>
              <a:lstStyle/>
              <a:p>
                <a:pPr algn="ctr"/>
                <a:r>
                  <a:rPr lang="en-US" sz="1050" b="1" dirty="0"/>
                  <a:t>Add Iteration?</a:t>
                </a:r>
              </a:p>
            </p:txBody>
          </p:sp>
          <p:sp>
            <p:nvSpPr>
              <p:cNvPr id="54" name="TextBox 53"/>
              <p:cNvSpPr txBox="1"/>
              <p:nvPr/>
            </p:nvSpPr>
            <p:spPr>
              <a:xfrm>
                <a:off x="7136822" y="3427965"/>
                <a:ext cx="399468" cy="307777"/>
              </a:xfrm>
              <a:prstGeom prst="rect">
                <a:avLst/>
              </a:prstGeom>
              <a:noFill/>
            </p:spPr>
            <p:txBody>
              <a:bodyPr wrap="none" rtlCol="0">
                <a:spAutoFit/>
              </a:bodyPr>
              <a:lstStyle/>
              <a:p>
                <a:r>
                  <a:rPr lang="en-US" sz="1400" b="1" dirty="0" smtClean="0"/>
                  <a:t>No</a:t>
                </a:r>
                <a:endParaRPr lang="en-US" sz="1400" b="1" dirty="0"/>
              </a:p>
            </p:txBody>
          </p:sp>
        </p:grpSp>
        <p:grpSp>
          <p:nvGrpSpPr>
            <p:cNvPr id="9" name="Group 8"/>
            <p:cNvGrpSpPr/>
            <p:nvPr/>
          </p:nvGrpSpPr>
          <p:grpSpPr>
            <a:xfrm>
              <a:off x="2297928" y="2161519"/>
              <a:ext cx="1927192" cy="2714768"/>
              <a:chOff x="1383528" y="2009632"/>
              <a:chExt cx="1927192" cy="2714768"/>
            </a:xfrm>
          </p:grpSpPr>
          <p:sp>
            <p:nvSpPr>
              <p:cNvPr id="22" name="Rounded Rectangle 21"/>
              <p:cNvSpPr/>
              <p:nvPr/>
            </p:nvSpPr>
            <p:spPr>
              <a:xfrm>
                <a:off x="1383528" y="2009632"/>
                <a:ext cx="1927192" cy="2714768"/>
              </a:xfrm>
              <a:prstGeom prst="roundRect">
                <a:avLst/>
              </a:prstGeom>
              <a:ln w="28575">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3" name="Group 22"/>
              <p:cNvGrpSpPr/>
              <p:nvPr/>
            </p:nvGrpSpPr>
            <p:grpSpPr>
              <a:xfrm>
                <a:off x="1494942" y="2186250"/>
                <a:ext cx="1705458" cy="480750"/>
                <a:chOff x="1371600" y="2262450"/>
                <a:chExt cx="1705458" cy="480750"/>
              </a:xfrm>
            </p:grpSpPr>
            <p:sp>
              <p:nvSpPr>
                <p:cNvPr id="42" name="Rounded Rectangle 41"/>
                <p:cNvSpPr/>
                <p:nvPr/>
              </p:nvSpPr>
              <p:spPr>
                <a:xfrm>
                  <a:off x="1371600" y="2286000"/>
                  <a:ext cx="8382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aphicFrame>
              <p:nvGraphicFramePr>
                <p:cNvPr id="43" name="Diagram 42"/>
                <p:cNvGraphicFramePr/>
                <p:nvPr>
                  <p:extLst>
                    <p:ext uri="{D42A27DB-BD31-4B8C-83A1-F6EECF244321}">
                      <p14:modId xmlns:p14="http://schemas.microsoft.com/office/powerpoint/2010/main" val="1711840344"/>
                    </p:ext>
                  </p:extLst>
                </p:nvPr>
              </p:nvGraphicFramePr>
              <p:xfrm>
                <a:off x="1371600" y="2276098"/>
                <a:ext cx="457200" cy="46710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44" name="TextBox 43"/>
                <p:cNvSpPr txBox="1"/>
                <p:nvPr/>
              </p:nvSpPr>
              <p:spPr>
                <a:xfrm>
                  <a:off x="1680279" y="2262450"/>
                  <a:ext cx="575799" cy="338554"/>
                </a:xfrm>
                <a:prstGeom prst="rect">
                  <a:avLst/>
                </a:prstGeom>
                <a:noFill/>
              </p:spPr>
              <p:txBody>
                <a:bodyPr wrap="none" rtlCol="0">
                  <a:spAutoFit/>
                </a:bodyPr>
                <a:lstStyle/>
                <a:p>
                  <a:r>
                    <a:rPr lang="en-US" sz="1600" b="1" dirty="0" smtClean="0"/>
                    <a:t>Map</a:t>
                  </a:r>
                  <a:endParaRPr lang="en-US" sz="1600" b="1" dirty="0"/>
                </a:p>
              </p:txBody>
            </p:sp>
            <p:grpSp>
              <p:nvGrpSpPr>
                <p:cNvPr id="45" name="Group 44"/>
                <p:cNvGrpSpPr/>
                <p:nvPr/>
              </p:nvGrpSpPr>
              <p:grpSpPr>
                <a:xfrm>
                  <a:off x="2320120" y="2369024"/>
                  <a:ext cx="756938" cy="291072"/>
                  <a:chOff x="2340592" y="2362200"/>
                  <a:chExt cx="756938" cy="291072"/>
                </a:xfrm>
              </p:grpSpPr>
              <p:sp>
                <p:nvSpPr>
                  <p:cNvPr id="47" name="Rounded Rectangle 46"/>
                  <p:cNvSpPr/>
                  <p:nvPr/>
                </p:nvSpPr>
                <p:spPr>
                  <a:xfrm>
                    <a:off x="2374710" y="2362200"/>
                    <a:ext cx="688700" cy="291072"/>
                  </a:xfrm>
                  <a:prstGeom prst="roundRect">
                    <a:avLst/>
                  </a:prstGeom>
                  <a:ln>
                    <a:solidFill>
                      <a:srgbClr val="CC33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8" name="TextBox 47"/>
                  <p:cNvSpPr txBox="1"/>
                  <p:nvPr/>
                </p:nvSpPr>
                <p:spPr>
                  <a:xfrm>
                    <a:off x="2340592" y="2362625"/>
                    <a:ext cx="756938" cy="276999"/>
                  </a:xfrm>
                  <a:prstGeom prst="rect">
                    <a:avLst/>
                  </a:prstGeom>
                  <a:noFill/>
                  <a:ln>
                    <a:noFill/>
                  </a:ln>
                </p:spPr>
                <p:txBody>
                  <a:bodyPr wrap="none" rtlCol="0">
                    <a:spAutoFit/>
                  </a:bodyPr>
                  <a:lstStyle/>
                  <a:p>
                    <a:r>
                      <a:rPr lang="en-US" sz="1200" b="1" dirty="0" smtClean="0"/>
                      <a:t>Combine</a:t>
                    </a:r>
                    <a:endParaRPr lang="en-US" sz="1200" b="1" dirty="0"/>
                  </a:p>
                </p:txBody>
              </p:sp>
            </p:grpSp>
            <p:sp>
              <p:nvSpPr>
                <p:cNvPr id="46" name="Right Arrow 45"/>
                <p:cNvSpPr/>
                <p:nvPr/>
              </p:nvSpPr>
              <p:spPr>
                <a:xfrm>
                  <a:off x="2174544" y="2416792"/>
                  <a:ext cx="228600" cy="16927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4" name="Group 23"/>
              <p:cNvGrpSpPr/>
              <p:nvPr/>
            </p:nvGrpSpPr>
            <p:grpSpPr>
              <a:xfrm>
                <a:off x="1524000" y="2743200"/>
                <a:ext cx="1705458" cy="480750"/>
                <a:chOff x="1371600" y="2262450"/>
                <a:chExt cx="1705458" cy="480750"/>
              </a:xfrm>
            </p:grpSpPr>
            <p:sp>
              <p:nvSpPr>
                <p:cNvPr id="35" name="Rounded Rectangle 34"/>
                <p:cNvSpPr/>
                <p:nvPr/>
              </p:nvSpPr>
              <p:spPr>
                <a:xfrm>
                  <a:off x="1371600" y="2286000"/>
                  <a:ext cx="8382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aphicFrame>
              <p:nvGraphicFramePr>
                <p:cNvPr id="36" name="Diagram 35"/>
                <p:cNvGraphicFramePr/>
                <p:nvPr>
                  <p:extLst>
                    <p:ext uri="{D42A27DB-BD31-4B8C-83A1-F6EECF244321}">
                      <p14:modId xmlns:p14="http://schemas.microsoft.com/office/powerpoint/2010/main" val="1463851254"/>
                    </p:ext>
                  </p:extLst>
                </p:nvPr>
              </p:nvGraphicFramePr>
              <p:xfrm>
                <a:off x="1371600" y="2276098"/>
                <a:ext cx="457200" cy="46710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37" name="TextBox 36"/>
                <p:cNvSpPr txBox="1"/>
                <p:nvPr/>
              </p:nvSpPr>
              <p:spPr>
                <a:xfrm>
                  <a:off x="1680279" y="2262450"/>
                  <a:ext cx="575799" cy="338554"/>
                </a:xfrm>
                <a:prstGeom prst="rect">
                  <a:avLst/>
                </a:prstGeom>
                <a:noFill/>
              </p:spPr>
              <p:txBody>
                <a:bodyPr wrap="none" rtlCol="0">
                  <a:spAutoFit/>
                </a:bodyPr>
                <a:lstStyle/>
                <a:p>
                  <a:r>
                    <a:rPr lang="en-US" sz="1600" b="1" dirty="0" smtClean="0"/>
                    <a:t>Map</a:t>
                  </a:r>
                  <a:endParaRPr lang="en-US" sz="1600" b="1" dirty="0"/>
                </a:p>
              </p:txBody>
            </p:sp>
            <p:grpSp>
              <p:nvGrpSpPr>
                <p:cNvPr id="38" name="Group 37"/>
                <p:cNvGrpSpPr/>
                <p:nvPr/>
              </p:nvGrpSpPr>
              <p:grpSpPr>
                <a:xfrm>
                  <a:off x="2320120" y="2369024"/>
                  <a:ext cx="756938" cy="291072"/>
                  <a:chOff x="2340592" y="2362200"/>
                  <a:chExt cx="756938" cy="291072"/>
                </a:xfrm>
              </p:grpSpPr>
              <p:sp>
                <p:nvSpPr>
                  <p:cNvPr id="40" name="Rounded Rectangle 39"/>
                  <p:cNvSpPr/>
                  <p:nvPr/>
                </p:nvSpPr>
                <p:spPr>
                  <a:xfrm>
                    <a:off x="2374710" y="2362200"/>
                    <a:ext cx="688700" cy="291072"/>
                  </a:xfrm>
                  <a:prstGeom prst="roundRect">
                    <a:avLst/>
                  </a:prstGeom>
                  <a:ln>
                    <a:solidFill>
                      <a:srgbClr val="CC33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1" name="TextBox 40"/>
                  <p:cNvSpPr txBox="1"/>
                  <p:nvPr/>
                </p:nvSpPr>
                <p:spPr>
                  <a:xfrm>
                    <a:off x="2340592" y="2362625"/>
                    <a:ext cx="756938" cy="276999"/>
                  </a:xfrm>
                  <a:prstGeom prst="rect">
                    <a:avLst/>
                  </a:prstGeom>
                  <a:noFill/>
                  <a:ln>
                    <a:noFill/>
                  </a:ln>
                </p:spPr>
                <p:txBody>
                  <a:bodyPr wrap="none" rtlCol="0">
                    <a:spAutoFit/>
                  </a:bodyPr>
                  <a:lstStyle/>
                  <a:p>
                    <a:r>
                      <a:rPr lang="en-US" sz="1200" b="1" dirty="0" smtClean="0"/>
                      <a:t>Combine</a:t>
                    </a:r>
                    <a:endParaRPr lang="en-US" sz="1200" b="1" dirty="0"/>
                  </a:p>
                </p:txBody>
              </p:sp>
            </p:grpSp>
            <p:sp>
              <p:nvSpPr>
                <p:cNvPr id="39" name="Right Arrow 38"/>
                <p:cNvSpPr/>
                <p:nvPr/>
              </p:nvSpPr>
              <p:spPr>
                <a:xfrm>
                  <a:off x="2174544" y="2416792"/>
                  <a:ext cx="228600" cy="16927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5" name="Group 24"/>
              <p:cNvGrpSpPr/>
              <p:nvPr/>
            </p:nvGrpSpPr>
            <p:grpSpPr>
              <a:xfrm>
                <a:off x="1524000" y="3657600"/>
                <a:ext cx="1705458" cy="480750"/>
                <a:chOff x="1371600" y="2262450"/>
                <a:chExt cx="1705458" cy="480750"/>
              </a:xfrm>
            </p:grpSpPr>
            <p:sp>
              <p:nvSpPr>
                <p:cNvPr id="28" name="Rounded Rectangle 27"/>
                <p:cNvSpPr/>
                <p:nvPr/>
              </p:nvSpPr>
              <p:spPr>
                <a:xfrm>
                  <a:off x="1371600" y="2286000"/>
                  <a:ext cx="8382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aphicFrame>
              <p:nvGraphicFramePr>
                <p:cNvPr id="29" name="Diagram 28"/>
                <p:cNvGraphicFramePr/>
                <p:nvPr>
                  <p:extLst>
                    <p:ext uri="{D42A27DB-BD31-4B8C-83A1-F6EECF244321}">
                      <p14:modId xmlns:p14="http://schemas.microsoft.com/office/powerpoint/2010/main" val="4233274949"/>
                    </p:ext>
                  </p:extLst>
                </p:nvPr>
              </p:nvGraphicFramePr>
              <p:xfrm>
                <a:off x="1371600" y="2276098"/>
                <a:ext cx="457200" cy="46710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30" name="TextBox 29"/>
                <p:cNvSpPr txBox="1"/>
                <p:nvPr/>
              </p:nvSpPr>
              <p:spPr>
                <a:xfrm>
                  <a:off x="1680279" y="2262450"/>
                  <a:ext cx="575799" cy="338554"/>
                </a:xfrm>
                <a:prstGeom prst="rect">
                  <a:avLst/>
                </a:prstGeom>
                <a:noFill/>
              </p:spPr>
              <p:txBody>
                <a:bodyPr wrap="none" rtlCol="0">
                  <a:spAutoFit/>
                </a:bodyPr>
                <a:lstStyle/>
                <a:p>
                  <a:r>
                    <a:rPr lang="en-US" sz="1600" b="1" dirty="0" smtClean="0"/>
                    <a:t>Map</a:t>
                  </a:r>
                  <a:endParaRPr lang="en-US" sz="1600" b="1" dirty="0"/>
                </a:p>
              </p:txBody>
            </p:sp>
            <p:grpSp>
              <p:nvGrpSpPr>
                <p:cNvPr id="31" name="Group 30"/>
                <p:cNvGrpSpPr/>
                <p:nvPr/>
              </p:nvGrpSpPr>
              <p:grpSpPr>
                <a:xfrm>
                  <a:off x="2320120" y="2369024"/>
                  <a:ext cx="756938" cy="291072"/>
                  <a:chOff x="2340592" y="2362200"/>
                  <a:chExt cx="756938" cy="291072"/>
                </a:xfrm>
              </p:grpSpPr>
              <p:sp>
                <p:nvSpPr>
                  <p:cNvPr id="33" name="Rounded Rectangle 32"/>
                  <p:cNvSpPr/>
                  <p:nvPr/>
                </p:nvSpPr>
                <p:spPr>
                  <a:xfrm>
                    <a:off x="2374710" y="2362200"/>
                    <a:ext cx="688700" cy="291072"/>
                  </a:xfrm>
                  <a:prstGeom prst="roundRect">
                    <a:avLst/>
                  </a:prstGeom>
                  <a:ln>
                    <a:solidFill>
                      <a:srgbClr val="CC33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4" name="TextBox 33"/>
                  <p:cNvSpPr txBox="1"/>
                  <p:nvPr/>
                </p:nvSpPr>
                <p:spPr>
                  <a:xfrm>
                    <a:off x="2340592" y="2362625"/>
                    <a:ext cx="756938" cy="276999"/>
                  </a:xfrm>
                  <a:prstGeom prst="rect">
                    <a:avLst/>
                  </a:prstGeom>
                  <a:noFill/>
                  <a:ln>
                    <a:noFill/>
                  </a:ln>
                </p:spPr>
                <p:txBody>
                  <a:bodyPr wrap="none" rtlCol="0">
                    <a:spAutoFit/>
                  </a:bodyPr>
                  <a:lstStyle/>
                  <a:p>
                    <a:r>
                      <a:rPr lang="en-US" sz="1200" b="1" dirty="0" smtClean="0"/>
                      <a:t>Combine</a:t>
                    </a:r>
                    <a:endParaRPr lang="en-US" sz="1200" b="1" dirty="0"/>
                  </a:p>
                </p:txBody>
              </p:sp>
            </p:grpSp>
            <p:sp>
              <p:nvSpPr>
                <p:cNvPr id="32" name="Right Arrow 31"/>
                <p:cNvSpPr/>
                <p:nvPr/>
              </p:nvSpPr>
              <p:spPr>
                <a:xfrm>
                  <a:off x="2174544" y="2416792"/>
                  <a:ext cx="228600" cy="16927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cxnSp>
            <p:nvCxnSpPr>
              <p:cNvPr id="26" name="Straight Connector 25"/>
              <p:cNvCxnSpPr/>
              <p:nvPr/>
            </p:nvCxnSpPr>
            <p:spPr>
              <a:xfrm>
                <a:off x="2408478" y="3236845"/>
                <a:ext cx="3708" cy="45720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575783" y="4238389"/>
                <a:ext cx="1553058" cy="2905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Cache</a:t>
                </a:r>
                <a:endParaRPr lang="en-US" dirty="0"/>
              </a:p>
            </p:txBody>
          </p:sp>
        </p:grpSp>
        <p:grpSp>
          <p:nvGrpSpPr>
            <p:cNvPr id="10" name="Group 9"/>
            <p:cNvGrpSpPr/>
            <p:nvPr/>
          </p:nvGrpSpPr>
          <p:grpSpPr>
            <a:xfrm>
              <a:off x="1676400" y="3546298"/>
              <a:ext cx="5360504" cy="1491678"/>
              <a:chOff x="762000" y="3394411"/>
              <a:chExt cx="5360504" cy="1491678"/>
            </a:xfrm>
          </p:grpSpPr>
          <p:cxnSp>
            <p:nvCxnSpPr>
              <p:cNvPr id="18" name="Straight Connector 17"/>
              <p:cNvCxnSpPr/>
              <p:nvPr/>
            </p:nvCxnSpPr>
            <p:spPr>
              <a:xfrm>
                <a:off x="6088049" y="3581400"/>
                <a:ext cx="0" cy="1295400"/>
              </a:xfrm>
              <a:prstGeom prst="line">
                <a:avLst/>
              </a:prstGeom>
              <a:ln w="76200"/>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H="1">
                <a:off x="762000" y="4874150"/>
                <a:ext cx="5360504" cy="2650"/>
              </a:xfrm>
              <a:prstGeom prst="line">
                <a:avLst/>
              </a:prstGeom>
              <a:ln w="76200"/>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H="1">
                <a:off x="801755" y="3450866"/>
                <a:ext cx="9278" cy="1435223"/>
              </a:xfrm>
              <a:prstGeom prst="line">
                <a:avLst/>
              </a:prstGeom>
              <a:ln w="76200"/>
            </p:spPr>
            <p:style>
              <a:lnRef idx="3">
                <a:schemeClr val="dk1"/>
              </a:lnRef>
              <a:fillRef idx="0">
                <a:schemeClr val="dk1"/>
              </a:fillRef>
              <a:effectRef idx="2">
                <a:schemeClr val="dk1"/>
              </a:effectRef>
              <a:fontRef idx="minor">
                <a:schemeClr val="tx1"/>
              </a:fontRef>
            </p:style>
          </p:cxnSp>
          <p:sp>
            <p:nvSpPr>
              <p:cNvPr id="21" name="Right Arrow 20"/>
              <p:cNvSpPr/>
              <p:nvPr/>
            </p:nvSpPr>
            <p:spPr>
              <a:xfrm>
                <a:off x="791218" y="3394411"/>
                <a:ext cx="685138" cy="18698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1" name="TextBox 10"/>
            <p:cNvSpPr txBox="1"/>
            <p:nvPr/>
          </p:nvSpPr>
          <p:spPr>
            <a:xfrm>
              <a:off x="6540823" y="4148930"/>
              <a:ext cx="425181" cy="307777"/>
            </a:xfrm>
            <a:prstGeom prst="rect">
              <a:avLst/>
            </a:prstGeom>
            <a:noFill/>
          </p:spPr>
          <p:txBody>
            <a:bodyPr wrap="none" rtlCol="0">
              <a:spAutoFit/>
            </a:bodyPr>
            <a:lstStyle/>
            <a:p>
              <a:r>
                <a:rPr lang="en-US" sz="1400" b="1" dirty="0" smtClean="0"/>
                <a:t>Yes</a:t>
              </a:r>
              <a:endParaRPr lang="en-US" sz="1400" b="1" dirty="0"/>
            </a:p>
          </p:txBody>
        </p:sp>
        <p:sp>
          <p:nvSpPr>
            <p:cNvPr id="12" name="Striped Right Arrow 11"/>
            <p:cNvSpPr/>
            <p:nvPr/>
          </p:nvSpPr>
          <p:spPr>
            <a:xfrm>
              <a:off x="5714126" y="3239642"/>
              <a:ext cx="618101" cy="501075"/>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Striped Right Arrow 12"/>
            <p:cNvSpPr/>
            <p:nvPr/>
          </p:nvSpPr>
          <p:spPr>
            <a:xfrm>
              <a:off x="4080680" y="3123687"/>
              <a:ext cx="647159" cy="717881"/>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Notched Right Arrow 14"/>
            <p:cNvSpPr/>
            <p:nvPr/>
          </p:nvSpPr>
          <p:spPr>
            <a:xfrm>
              <a:off x="1371600" y="2788105"/>
              <a:ext cx="1002529" cy="359132"/>
            </a:xfrm>
            <a:prstGeom prst="notch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6" name="TextBox 15"/>
            <p:cNvSpPr txBox="1"/>
            <p:nvPr/>
          </p:nvSpPr>
          <p:spPr>
            <a:xfrm>
              <a:off x="1447800" y="2842637"/>
              <a:ext cx="699230" cy="261610"/>
            </a:xfrm>
            <a:prstGeom prst="rect">
              <a:avLst/>
            </a:prstGeom>
            <a:noFill/>
          </p:spPr>
          <p:txBody>
            <a:bodyPr wrap="none" rtlCol="0">
              <a:spAutoFit/>
            </a:bodyPr>
            <a:lstStyle/>
            <a:p>
              <a:r>
                <a:rPr lang="en-US" sz="1100" b="1" dirty="0" smtClean="0"/>
                <a:t>Job Start</a:t>
              </a:r>
              <a:endParaRPr lang="en-US" sz="1100" b="1" dirty="0"/>
            </a:p>
          </p:txBody>
        </p:sp>
        <p:sp>
          <p:nvSpPr>
            <p:cNvPr id="17" name="TextBox 16"/>
            <p:cNvSpPr txBox="1"/>
            <p:nvPr/>
          </p:nvSpPr>
          <p:spPr>
            <a:xfrm>
              <a:off x="8179348" y="3452911"/>
              <a:ext cx="912429" cy="307777"/>
            </a:xfrm>
            <a:prstGeom prst="rect">
              <a:avLst/>
            </a:prstGeom>
            <a:noFill/>
          </p:spPr>
          <p:txBody>
            <a:bodyPr wrap="none" rtlCol="0">
              <a:spAutoFit/>
            </a:bodyPr>
            <a:lstStyle/>
            <a:p>
              <a:r>
                <a:rPr lang="en-US" sz="1400" b="1" dirty="0" smtClean="0"/>
                <a:t>Job Finish</a:t>
              </a:r>
              <a:endParaRPr lang="en-US" sz="1400" b="1" dirty="0"/>
            </a:p>
          </p:txBody>
        </p:sp>
      </p:grpSp>
    </p:spTree>
    <p:extLst>
      <p:ext uri="{BB962C8B-B14F-4D97-AF65-F5344CB8AC3E}">
        <p14:creationId xmlns:p14="http://schemas.microsoft.com/office/powerpoint/2010/main" val="3664763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Broad Overview: </a:t>
            </a:r>
            <a:r>
              <a:rPr lang="en-US" dirty="0" smtClean="0"/>
              <a:t/>
            </a:r>
            <a:br>
              <a:rPr lang="en-US" dirty="0" smtClean="0"/>
            </a:br>
            <a:r>
              <a:rPr lang="en-US" dirty="0" smtClean="0"/>
              <a:t>Data </a:t>
            </a:r>
            <a:r>
              <a:rPr lang="en-US" dirty="0"/>
              <a:t>Deluge to </a:t>
            </a:r>
            <a:r>
              <a:rPr lang="en-US" dirty="0" smtClean="0"/>
              <a:t>Clouds</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3</a:t>
            </a:fld>
            <a:endParaRPr lang="en-US"/>
          </a:p>
        </p:txBody>
      </p:sp>
    </p:spTree>
    <p:extLst>
      <p:ext uri="{BB962C8B-B14F-4D97-AF65-F5344CB8AC3E}">
        <p14:creationId xmlns:p14="http://schemas.microsoft.com/office/powerpoint/2010/main" val="2510522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16" y="21771"/>
            <a:ext cx="8229600" cy="892629"/>
          </a:xfrm>
        </p:spPr>
        <p:txBody>
          <a:bodyPr>
            <a:normAutofit/>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Simple Performance Comparisons</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13" name="Group 12"/>
          <p:cNvGrpSpPr/>
          <p:nvPr/>
        </p:nvGrpSpPr>
        <p:grpSpPr>
          <a:xfrm>
            <a:off x="76200" y="3497813"/>
            <a:ext cx="4597928" cy="2617178"/>
            <a:chOff x="407590" y="3810000"/>
            <a:chExt cx="5307409" cy="26670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90" y="4142228"/>
              <a:ext cx="5307409" cy="2334772"/>
            </a:xfrm>
            <a:prstGeom prst="rect">
              <a:avLst/>
            </a:prstGeom>
            <a:ln w="3175">
              <a:solidFill>
                <a:schemeClr val="tx1"/>
              </a:solidFill>
            </a:ln>
            <a:effectLst/>
          </p:spPr>
        </p:pic>
        <p:sp>
          <p:nvSpPr>
            <p:cNvPr id="8" name="Rectangle 7"/>
            <p:cNvSpPr/>
            <p:nvPr/>
          </p:nvSpPr>
          <p:spPr>
            <a:xfrm>
              <a:off x="1890140" y="3810000"/>
              <a:ext cx="2342308" cy="338554"/>
            </a:xfrm>
            <a:prstGeom prst="rect">
              <a:avLst/>
            </a:prstGeom>
          </p:spPr>
          <p:txBody>
            <a:bodyPr wrap="none">
              <a:spAutoFit/>
            </a:bodyPr>
            <a:lstStyle/>
            <a:p>
              <a:r>
                <a:rPr lang="en-US" sz="1600" b="1" dirty="0" smtClean="0">
                  <a:cs typeface="Arial" pitchFamily="34" charset="0"/>
                </a:rPr>
                <a:t>Cap3 Sequence Assembly</a:t>
              </a:r>
              <a:endParaRPr lang="en-US" sz="1600" b="1" dirty="0"/>
            </a:p>
          </p:txBody>
        </p:sp>
      </p:grpSp>
      <p:sp>
        <p:nvSpPr>
          <p:cNvPr id="9" name="Rectangle 8"/>
          <p:cNvSpPr/>
          <p:nvPr/>
        </p:nvSpPr>
        <p:spPr>
          <a:xfrm>
            <a:off x="4953000" y="3234154"/>
            <a:ext cx="4071937" cy="338554"/>
          </a:xfrm>
          <a:prstGeom prst="rect">
            <a:avLst/>
          </a:prstGeom>
        </p:spPr>
        <p:txBody>
          <a:bodyPr wrap="square">
            <a:spAutoFit/>
          </a:bodyPr>
          <a:lstStyle/>
          <a:p>
            <a:pPr algn="ctr"/>
            <a:r>
              <a:rPr lang="en-US" sz="1600" b="1" dirty="0" smtClean="0">
                <a:cs typeface="Arial" pitchFamily="34" charset="0"/>
              </a:rPr>
              <a:t>Smith Waterman Sequence Alignment</a:t>
            </a:r>
            <a:endParaRPr lang="en-US" sz="1600" b="1" dirty="0"/>
          </a:p>
        </p:txBody>
      </p:sp>
      <p:pic>
        <p:nvPicPr>
          <p:cNvPr id="10" name="Picture 9" descr="D:\academic\phd\Publications\CloudComp09\figures\cap3.png"/>
          <p:cNvPicPr>
            <a:picLocks noChangeAspect="1" noChangeArrowheads="1"/>
          </p:cNvPicPr>
          <p:nvPr/>
        </p:nvPicPr>
        <p:blipFill>
          <a:blip r:embed="rId5" cstate="print"/>
          <a:srcRect/>
          <a:stretch>
            <a:fillRect/>
          </a:stretch>
        </p:blipFill>
        <p:spPr bwMode="auto">
          <a:xfrm>
            <a:off x="400565" y="1022801"/>
            <a:ext cx="1719648"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848271"/>
            <a:ext cx="6960238" cy="200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794200" y="2758524"/>
            <a:ext cx="2194768" cy="338554"/>
          </a:xfrm>
          <a:prstGeom prst="rect">
            <a:avLst/>
          </a:prstGeom>
        </p:spPr>
        <p:txBody>
          <a:bodyPr wrap="none">
            <a:spAutoFit/>
          </a:bodyPr>
          <a:lstStyle/>
          <a:p>
            <a:r>
              <a:rPr lang="en-US" sz="1600" b="1" dirty="0" smtClean="0">
                <a:cs typeface="Arial" pitchFamily="34" charset="0"/>
              </a:rPr>
              <a:t>BLAST Sequence Search</a:t>
            </a:r>
            <a:endParaRPr lang="en-US" sz="1600" b="1" dirty="0"/>
          </a:p>
        </p:txBody>
      </p:sp>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497813"/>
            <a:ext cx="437673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89451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53"/>
            <a:ext cx="8229600" cy="944562"/>
          </a:xfrm>
        </p:spPr>
        <p:txBody>
          <a:bodyPr/>
          <a:lstStyle/>
          <a:p>
            <a:r>
              <a:rPr lang="en-US" dirty="0"/>
              <a:t>Look at one problem in </a:t>
            </a:r>
            <a:r>
              <a:rPr lang="en-US" dirty="0" smtClean="0"/>
              <a:t>detail</a:t>
            </a:r>
            <a:endParaRPr lang="en-US" dirty="0"/>
          </a:p>
        </p:txBody>
      </p:sp>
      <p:sp>
        <p:nvSpPr>
          <p:cNvPr id="3" name="Content Placeholder 2"/>
          <p:cNvSpPr>
            <a:spLocks noGrp="1"/>
          </p:cNvSpPr>
          <p:nvPr>
            <p:ph idx="1"/>
          </p:nvPr>
        </p:nvSpPr>
        <p:spPr>
          <a:xfrm>
            <a:off x="76200" y="937418"/>
            <a:ext cx="9144000" cy="5158582"/>
          </a:xfrm>
        </p:spPr>
        <p:txBody>
          <a:bodyPr/>
          <a:lstStyle/>
          <a:p>
            <a:r>
              <a:rPr lang="en-US" sz="2800" dirty="0"/>
              <a:t>Visualizing </a:t>
            </a:r>
            <a:r>
              <a:rPr lang="en-US" sz="2800" dirty="0" smtClean="0"/>
              <a:t>Metagenomics where sequences are ~1000 dimensions</a:t>
            </a:r>
          </a:p>
          <a:p>
            <a:r>
              <a:rPr lang="en-US" sz="2800" dirty="0" smtClean="0"/>
              <a:t>Map sequences to 3D so you can visualize</a:t>
            </a:r>
          </a:p>
          <a:p>
            <a:r>
              <a:rPr lang="en-US" sz="2800" dirty="0" smtClean="0"/>
              <a:t>Minimize Stress</a:t>
            </a:r>
          </a:p>
          <a:p>
            <a:endParaRPr lang="en-US" sz="2800" dirty="0"/>
          </a:p>
          <a:p>
            <a:r>
              <a:rPr lang="en-US" sz="2800" dirty="0" smtClean="0"/>
              <a:t>Improve with deterministic annealing (gives lower stress with less variation between random starts)</a:t>
            </a:r>
          </a:p>
          <a:p>
            <a:r>
              <a:rPr lang="en-US" sz="2800" dirty="0" smtClean="0"/>
              <a:t>Need to </a:t>
            </a:r>
            <a:r>
              <a:rPr lang="en-US" sz="2800" dirty="0" smtClean="0">
                <a:solidFill>
                  <a:srgbClr val="FF0000"/>
                </a:solidFill>
              </a:rPr>
              <a:t>iterate</a:t>
            </a:r>
            <a:r>
              <a:rPr lang="en-US" sz="2800" dirty="0" smtClean="0"/>
              <a:t> Expectation Maximization </a:t>
            </a:r>
          </a:p>
          <a:p>
            <a:r>
              <a:rPr lang="en-US" sz="2800" dirty="0" smtClean="0"/>
              <a:t>N</a:t>
            </a:r>
            <a:r>
              <a:rPr lang="en-US" sz="2800" baseline="30000" dirty="0" smtClean="0"/>
              <a:t>2</a:t>
            </a:r>
            <a:r>
              <a:rPr lang="en-US" sz="2800" dirty="0" smtClean="0"/>
              <a:t> dissimilarities (Smith Waterman, Needleman-</a:t>
            </a:r>
            <a:r>
              <a:rPr lang="en-US" sz="2800" dirty="0" err="1" smtClean="0"/>
              <a:t>Wunsch</a:t>
            </a:r>
            <a:r>
              <a:rPr lang="en-US" sz="2800" dirty="0" smtClean="0"/>
              <a:t>, Blast) </a:t>
            </a:r>
            <a:r>
              <a:rPr lang="en-US" sz="2800" dirty="0" smtClean="0">
                <a:sym typeface="Symbol"/>
              </a:rPr>
              <a:t></a:t>
            </a:r>
            <a:r>
              <a:rPr lang="en-US" sz="2800" i="1" baseline="-25000" dirty="0" smtClean="0">
                <a:sym typeface="Symbol"/>
              </a:rPr>
              <a:t>i j</a:t>
            </a:r>
            <a:endParaRPr lang="en-US" sz="2800" i="1" baseline="-25000" dirty="0" smtClean="0"/>
          </a:p>
          <a:p>
            <a:r>
              <a:rPr lang="en-US" sz="2800" dirty="0" smtClean="0"/>
              <a:t>Communicate N positions </a:t>
            </a:r>
            <a:r>
              <a:rPr lang="en-US" sz="2800" b="1" u="sng" dirty="0" smtClean="0"/>
              <a:t>X</a:t>
            </a:r>
            <a:r>
              <a:rPr lang="en-US" sz="2800" dirty="0" smtClean="0"/>
              <a:t> between steps</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31</a:t>
            </a:fld>
            <a:endParaRPr lang="en-US"/>
          </a:p>
        </p:txBody>
      </p:sp>
      <p:pic>
        <p:nvPicPr>
          <p:cNvPr id="5" name="Picture 4" descr="MDS_eqs.png"/>
          <p:cNvPicPr>
            <a:picLocks noChangeAspect="1"/>
          </p:cNvPicPr>
          <p:nvPr/>
        </p:nvPicPr>
        <p:blipFill rotWithShape="1">
          <a:blip r:embed="rId3" cstate="print"/>
          <a:srcRect r="22783" b="50000"/>
          <a:stretch/>
        </p:blipFill>
        <p:spPr>
          <a:xfrm>
            <a:off x="2971800" y="2514600"/>
            <a:ext cx="5586650" cy="914400"/>
          </a:xfrm>
          <a:prstGeom prst="rect">
            <a:avLst/>
          </a:prstGeom>
        </p:spPr>
      </p:pic>
    </p:spTree>
    <p:extLst>
      <p:ext uri="{BB962C8B-B14F-4D97-AF65-F5344CB8AC3E}">
        <p14:creationId xmlns:p14="http://schemas.microsoft.com/office/powerpoint/2010/main" val="12929925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C:\Users\Geoffrey Fox\Desktop\mina1.bmp"/>
          <p:cNvPicPr>
            <a:picLocks noChangeAspect="1" noChangeArrowheads="1"/>
          </p:cNvPicPr>
          <p:nvPr/>
        </p:nvPicPr>
        <p:blipFill rotWithShape="1">
          <a:blip r:embed="rId3">
            <a:extLst>
              <a:ext uri="{28A0092B-C50C-407E-A947-70E740481C1C}">
                <a14:useLocalDpi xmlns:a14="http://schemas.microsoft.com/office/drawing/2010/main" val="0"/>
              </a:ext>
            </a:extLst>
          </a:blip>
          <a:srcRect r="43907" b="24581"/>
          <a:stretch/>
        </p:blipFill>
        <p:spPr bwMode="auto">
          <a:xfrm>
            <a:off x="-13447" y="0"/>
            <a:ext cx="9157447" cy="6858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6248400"/>
            <a:ext cx="4833183" cy="369332"/>
          </a:xfrm>
          <a:prstGeom prst="rect">
            <a:avLst/>
          </a:prstGeom>
          <a:noFill/>
        </p:spPr>
        <p:txBody>
          <a:bodyPr wrap="none" rtlCol="0">
            <a:spAutoFit/>
          </a:bodyPr>
          <a:lstStyle/>
          <a:p>
            <a:r>
              <a:rPr lang="en-US" dirty="0" smtClean="0">
                <a:solidFill>
                  <a:schemeClr val="bg1"/>
                </a:solidFill>
              </a:rPr>
              <a:t>100,043 Metagenomics Sequences mapped to 3D</a:t>
            </a:r>
            <a:endParaRPr lang="en-US" dirty="0">
              <a:solidFill>
                <a:schemeClr val="bg1"/>
              </a:solidFill>
            </a:endParaRPr>
          </a:p>
        </p:txBody>
      </p:sp>
    </p:spTree>
    <p:extLst>
      <p:ext uri="{BB962C8B-B14F-4D97-AF65-F5344CB8AC3E}">
        <p14:creationId xmlns:p14="http://schemas.microsoft.com/office/powerpoint/2010/main" val="18413939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850134"/>
          </a:xfrm>
        </p:spPr>
        <p:txBody>
          <a:bodyPr/>
          <a:lstStyle/>
          <a:p>
            <a:r>
              <a:rPr lang="en-US" dirty="0" smtClean="0"/>
              <a:t>440K Interpolated</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33</a:t>
            </a:fld>
            <a:endParaRPr lang="en-US"/>
          </a:p>
        </p:txBody>
      </p:sp>
      <p:pic>
        <p:nvPicPr>
          <p:cNvPr id="7170" name="Picture 2" descr="C:\Users\Geoffrey Fox\Desktop\Talk\Haixu440KInterpola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2534"/>
            <a:ext cx="9144000" cy="585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2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Multi-Dimensional-Scaling</a:t>
            </a:r>
            <a:endParaRPr lang="en-US" dirty="0"/>
          </a:p>
        </p:txBody>
      </p:sp>
      <p:sp>
        <p:nvSpPr>
          <p:cNvPr id="3" name="Content Placeholder 2"/>
          <p:cNvSpPr>
            <a:spLocks noGrp="1"/>
          </p:cNvSpPr>
          <p:nvPr>
            <p:ph idx="1"/>
          </p:nvPr>
        </p:nvSpPr>
        <p:spPr>
          <a:xfrm>
            <a:off x="0" y="1265237"/>
            <a:ext cx="8686800" cy="4525963"/>
          </a:xfrm>
        </p:spPr>
        <p:txBody>
          <a:bodyPr/>
          <a:lstStyle/>
          <a:p>
            <a:r>
              <a:rPr lang="en-US" dirty="0" smtClean="0"/>
              <a:t>Many iterations</a:t>
            </a:r>
          </a:p>
          <a:p>
            <a:r>
              <a:rPr lang="en-US" dirty="0" smtClean="0"/>
              <a:t>Memory &amp; Data intensive</a:t>
            </a:r>
          </a:p>
          <a:p>
            <a:r>
              <a:rPr lang="en-US" dirty="0" smtClean="0"/>
              <a:t>3 Map Reduce jobs per iteration</a:t>
            </a:r>
          </a:p>
          <a:p>
            <a:r>
              <a:rPr lang="en-US" u="sng" dirty="0" err="1" smtClean="0"/>
              <a:t>X</a:t>
            </a:r>
            <a:r>
              <a:rPr lang="en-US" baseline="-25000" dirty="0" err="1" smtClean="0"/>
              <a:t>k</a:t>
            </a:r>
            <a:r>
              <a:rPr lang="en-US" dirty="0" smtClean="0"/>
              <a:t> </a:t>
            </a:r>
            <a:r>
              <a:rPr lang="en-US" dirty="0"/>
              <a:t>= </a:t>
            </a:r>
            <a:r>
              <a:rPr lang="en-US" dirty="0" err="1"/>
              <a:t>invV</a:t>
            </a:r>
            <a:r>
              <a:rPr lang="en-US" dirty="0"/>
              <a:t> * </a:t>
            </a:r>
            <a:r>
              <a:rPr lang="en-US" dirty="0" smtClean="0"/>
              <a:t>B(</a:t>
            </a:r>
            <a:r>
              <a:rPr lang="en-US" u="sng" dirty="0" smtClean="0"/>
              <a:t>X</a:t>
            </a:r>
            <a:r>
              <a:rPr lang="en-US" baseline="-25000" dirty="0" smtClean="0"/>
              <a:t>(k-1)</a:t>
            </a:r>
            <a:r>
              <a:rPr lang="en-US" dirty="0" smtClean="0"/>
              <a:t>) </a:t>
            </a:r>
            <a:r>
              <a:rPr lang="en-US" dirty="0"/>
              <a:t>* </a:t>
            </a:r>
            <a:r>
              <a:rPr lang="en-US" u="sng" dirty="0" smtClean="0"/>
              <a:t>X</a:t>
            </a:r>
            <a:r>
              <a:rPr lang="en-US" baseline="-25000" dirty="0" smtClean="0"/>
              <a:t>(k-1)</a:t>
            </a:r>
          </a:p>
          <a:p>
            <a:r>
              <a:rPr lang="en-US" dirty="0" smtClean="0"/>
              <a:t>2 matrix vector multiplications termed BC and X</a:t>
            </a:r>
          </a:p>
          <a:p>
            <a:endParaRPr lang="en-US" dirty="0" smtClean="0"/>
          </a:p>
          <a:p>
            <a:endParaRPr lang="en-US" dirty="0"/>
          </a:p>
        </p:txBody>
      </p:sp>
      <p:grpSp>
        <p:nvGrpSpPr>
          <p:cNvPr id="10" name="Group 9"/>
          <p:cNvGrpSpPr/>
          <p:nvPr/>
        </p:nvGrpSpPr>
        <p:grpSpPr>
          <a:xfrm>
            <a:off x="1066800" y="4267200"/>
            <a:ext cx="2057400" cy="838200"/>
            <a:chOff x="1066800" y="4267200"/>
            <a:chExt cx="2057400" cy="838200"/>
          </a:xfrm>
        </p:grpSpPr>
        <p:sp>
          <p:nvSpPr>
            <p:cNvPr id="4" name="Rectangle 3"/>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rgbClr val="FF0000"/>
                  </a:solidFill>
                </a:rPr>
                <a:t>BC: </a:t>
              </a:r>
              <a:r>
                <a:rPr lang="en-US" b="1" dirty="0" smtClean="0"/>
                <a:t>Calculate BX </a:t>
              </a:r>
              <a:endParaRPr lang="en-US" b="1" dirty="0"/>
            </a:p>
          </p:txBody>
        </p:sp>
        <p:sp>
          <p:nvSpPr>
            <p:cNvPr id="5" name="Rectangle 4"/>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t>Map</a:t>
              </a:r>
              <a:endParaRPr lang="en-US" sz="1400" b="1" dirty="0"/>
            </a:p>
          </p:txBody>
        </p:sp>
        <p:sp>
          <p:nvSpPr>
            <p:cNvPr id="6" name="Rectangle 5"/>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50" b="1" dirty="0" smtClean="0"/>
                <a:t>Reduce</a:t>
              </a:r>
              <a:endParaRPr lang="en-US" b="1" dirty="0"/>
            </a:p>
          </p:txBody>
        </p:sp>
        <p:sp>
          <p:nvSpPr>
            <p:cNvPr id="7" name="Rectangle 6"/>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smtClean="0"/>
                <a:t>Merge</a:t>
              </a:r>
              <a:endParaRPr lang="en-US" sz="1600" b="1" dirty="0"/>
            </a:p>
          </p:txBody>
        </p:sp>
        <p:sp>
          <p:nvSpPr>
            <p:cNvPr id="8" name="Right Arrow 7"/>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ight Arrow 8"/>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3581400" y="4267200"/>
            <a:ext cx="2057400" cy="838200"/>
            <a:chOff x="1066800" y="4267200"/>
            <a:chExt cx="2057400" cy="838200"/>
          </a:xfrm>
        </p:grpSpPr>
        <p:sp>
          <p:nvSpPr>
            <p:cNvPr id="12" name="Rectangle 11"/>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rgbClr val="FF0000"/>
                  </a:solidFill>
                </a:rPr>
                <a:t>X: </a:t>
              </a:r>
              <a:r>
                <a:rPr lang="en-US" b="1" dirty="0" smtClean="0"/>
                <a:t>Calculate </a:t>
              </a:r>
              <a:r>
                <a:rPr lang="en-US" b="1" dirty="0" err="1" smtClean="0"/>
                <a:t>invV</a:t>
              </a:r>
              <a:r>
                <a:rPr lang="en-US" b="1" dirty="0" smtClean="0"/>
                <a:t> (BX)</a:t>
              </a:r>
              <a:endParaRPr lang="en-US" b="1" dirty="0"/>
            </a:p>
          </p:txBody>
        </p:sp>
        <p:sp>
          <p:nvSpPr>
            <p:cNvPr id="13" name="Rectangle 12"/>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t>Map</a:t>
              </a:r>
              <a:endParaRPr lang="en-US" sz="1400" b="1" dirty="0"/>
            </a:p>
          </p:txBody>
        </p:sp>
        <p:sp>
          <p:nvSpPr>
            <p:cNvPr id="14" name="Rectangle 13"/>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50" b="1" dirty="0" smtClean="0"/>
                <a:t>Reduce</a:t>
              </a:r>
              <a:endParaRPr lang="en-US" b="1" dirty="0"/>
            </a:p>
          </p:txBody>
        </p:sp>
        <p:sp>
          <p:nvSpPr>
            <p:cNvPr id="15" name="Rectangle 14"/>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smtClean="0"/>
                <a:t>Merge</a:t>
              </a:r>
              <a:endParaRPr lang="en-US" sz="1600" b="1" dirty="0"/>
            </a:p>
          </p:txBody>
        </p:sp>
        <p:sp>
          <p:nvSpPr>
            <p:cNvPr id="16" name="Right Arrow 15"/>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ight Arrow 16"/>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8" name="Group 17"/>
          <p:cNvGrpSpPr/>
          <p:nvPr/>
        </p:nvGrpSpPr>
        <p:grpSpPr>
          <a:xfrm>
            <a:off x="6096000" y="4267200"/>
            <a:ext cx="2057400" cy="838200"/>
            <a:chOff x="1066800" y="4267200"/>
            <a:chExt cx="2057400" cy="838200"/>
          </a:xfrm>
        </p:grpSpPr>
        <p:sp>
          <p:nvSpPr>
            <p:cNvPr id="19" name="Rectangle 18"/>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t>Calculate </a:t>
              </a:r>
              <a:r>
                <a:rPr lang="en-US" b="1" dirty="0" smtClean="0">
                  <a:solidFill>
                    <a:srgbClr val="FF0000"/>
                  </a:solidFill>
                </a:rPr>
                <a:t>Stress</a:t>
              </a:r>
              <a:endParaRPr lang="en-US" b="1" dirty="0">
                <a:solidFill>
                  <a:srgbClr val="FF0000"/>
                </a:solidFill>
              </a:endParaRPr>
            </a:p>
          </p:txBody>
        </p:sp>
        <p:sp>
          <p:nvSpPr>
            <p:cNvPr id="20" name="Rectangle 19"/>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t>Map</a:t>
              </a:r>
              <a:endParaRPr lang="en-US" sz="1400" b="1" dirty="0"/>
            </a:p>
          </p:txBody>
        </p:sp>
        <p:sp>
          <p:nvSpPr>
            <p:cNvPr id="21" name="Rectangle 20"/>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50" b="1" dirty="0" smtClean="0"/>
                <a:t>Reduce</a:t>
              </a:r>
              <a:endParaRPr lang="en-US" b="1" dirty="0"/>
            </a:p>
          </p:txBody>
        </p:sp>
        <p:sp>
          <p:nvSpPr>
            <p:cNvPr id="22" name="Rectangle 21"/>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smtClean="0"/>
                <a:t>Merge</a:t>
              </a:r>
              <a:endParaRPr lang="en-US" sz="1600" b="1" dirty="0"/>
            </a:p>
          </p:txBody>
        </p:sp>
        <p:sp>
          <p:nvSpPr>
            <p:cNvPr id="23" name="Right Arrow 22"/>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ight Arrow 23"/>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25" name="Right Arrow 24"/>
          <p:cNvSpPr/>
          <p:nvPr/>
        </p:nvSpPr>
        <p:spPr>
          <a:xfrm>
            <a:off x="3091543" y="4572000"/>
            <a:ext cx="566057"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ight Arrow 25"/>
          <p:cNvSpPr/>
          <p:nvPr/>
        </p:nvSpPr>
        <p:spPr>
          <a:xfrm>
            <a:off x="5606143" y="4572000"/>
            <a:ext cx="566057"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Elbow Connector 28"/>
          <p:cNvCxnSpPr>
            <a:stCxn id="19" idx="3"/>
            <a:endCxn id="4" idx="1"/>
          </p:cNvCxnSpPr>
          <p:nvPr/>
        </p:nvCxnSpPr>
        <p:spPr>
          <a:xfrm flipH="1">
            <a:off x="1066800" y="4686300"/>
            <a:ext cx="7086600" cy="12700"/>
          </a:xfrm>
          <a:prstGeom prst="bentConnector5">
            <a:avLst>
              <a:gd name="adj1" fmla="val -7527"/>
              <a:gd name="adj2" fmla="val 8357142"/>
              <a:gd name="adj3" fmla="val 10553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047917" y="5483423"/>
            <a:ext cx="1209883" cy="307777"/>
          </a:xfrm>
          <a:prstGeom prst="rect">
            <a:avLst/>
          </a:prstGeom>
          <a:noFill/>
        </p:spPr>
        <p:txBody>
          <a:bodyPr wrap="none" rtlCol="0">
            <a:spAutoFit/>
          </a:bodyPr>
          <a:lstStyle/>
          <a:p>
            <a:r>
              <a:rPr lang="en-US" sz="1400" b="1" dirty="0" smtClean="0"/>
              <a:t>New Iteration</a:t>
            </a:r>
            <a:endParaRPr lang="en-US" sz="1400" b="1" dirty="0"/>
          </a:p>
        </p:txBody>
      </p:sp>
    </p:spTree>
    <p:extLst>
      <p:ext uri="{BB962C8B-B14F-4D97-AF65-F5344CB8AC3E}">
        <p14:creationId xmlns:p14="http://schemas.microsoft.com/office/powerpoint/2010/main" val="1491536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1" y="1907875"/>
            <a:ext cx="4650903" cy="30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525" y="1905001"/>
            <a:ext cx="4441475" cy="289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229600" cy="1143000"/>
          </a:xfrm>
        </p:spPr>
        <p:txBody>
          <a:bodyPr>
            <a:noAutofit/>
          </a:bodyPr>
          <a:lstStyle/>
          <a:p>
            <a:r>
              <a:rPr lang="en-US" sz="3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latin typeface="Century Gothic" pitchFamily="34" charset="0"/>
              </a:rPr>
              <a:t>Performance – Multi Dimensional Scaling</a:t>
            </a:r>
          </a:p>
        </p:txBody>
      </p:sp>
      <p:grpSp>
        <p:nvGrpSpPr>
          <p:cNvPr id="3" name="Group 2"/>
          <p:cNvGrpSpPr/>
          <p:nvPr/>
        </p:nvGrpSpPr>
        <p:grpSpPr>
          <a:xfrm>
            <a:off x="7572094" y="7848600"/>
            <a:ext cx="6096000" cy="2625485"/>
            <a:chOff x="2895600" y="1219200"/>
            <a:chExt cx="6096000" cy="2625485"/>
          </a:xfrm>
        </p:grpSpPr>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5600" y="1268361"/>
              <a:ext cx="2906057" cy="19320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9800" y="1219200"/>
              <a:ext cx="2971800"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p:cNvSpPr/>
            <p:nvPr/>
          </p:nvSpPr>
          <p:spPr>
            <a:xfrm>
              <a:off x="3379295" y="3259910"/>
              <a:ext cx="2473754" cy="584775"/>
            </a:xfrm>
            <a:prstGeom prst="rect">
              <a:avLst/>
            </a:prstGeom>
          </p:spPr>
          <p:txBody>
            <a:bodyPr wrap="none">
              <a:spAutoFit/>
            </a:bodyPr>
            <a:lstStyle/>
            <a:p>
              <a:r>
                <a:rPr lang="en-US" sz="1600" b="1" dirty="0">
                  <a:cs typeface="Arial" pitchFamily="34" charset="0"/>
                </a:rPr>
                <a:t>Performance </a:t>
              </a:r>
              <a:r>
                <a:rPr lang="en-US" sz="1600" b="1" dirty="0" smtClean="0">
                  <a:solidFill>
                    <a:prstClr val="black"/>
                  </a:solidFill>
                  <a:cs typeface="Arial" pitchFamily="34" charset="0"/>
                </a:rPr>
                <a:t>with/without</a:t>
              </a:r>
            </a:p>
            <a:p>
              <a:pPr algn="ctr"/>
              <a:r>
                <a:rPr lang="en-US" sz="1600" b="1" dirty="0" smtClean="0">
                  <a:solidFill>
                    <a:prstClr val="black"/>
                  </a:solidFill>
                  <a:cs typeface="Arial" pitchFamily="34" charset="0"/>
                </a:rPr>
                <a:t> </a:t>
              </a:r>
              <a:r>
                <a:rPr lang="en-US" sz="1600" b="1" dirty="0">
                  <a:solidFill>
                    <a:prstClr val="black"/>
                  </a:solidFill>
                  <a:cs typeface="Arial" pitchFamily="34" charset="0"/>
                </a:rPr>
                <a:t>data </a:t>
              </a:r>
              <a:r>
                <a:rPr lang="en-US" sz="1600" b="1" dirty="0" smtClean="0">
                  <a:solidFill>
                    <a:prstClr val="black"/>
                  </a:solidFill>
                  <a:cs typeface="Arial" pitchFamily="34" charset="0"/>
                </a:rPr>
                <a:t>caching </a:t>
              </a:r>
              <a:endParaRPr lang="en-US" sz="1600" b="1" dirty="0"/>
            </a:p>
          </p:txBody>
        </p:sp>
        <p:sp>
          <p:nvSpPr>
            <p:cNvPr id="11" name="Rectangle 10"/>
            <p:cNvSpPr/>
            <p:nvPr/>
          </p:nvSpPr>
          <p:spPr>
            <a:xfrm>
              <a:off x="5853049" y="3259910"/>
              <a:ext cx="3000501" cy="338554"/>
            </a:xfrm>
            <a:prstGeom prst="rect">
              <a:avLst/>
            </a:prstGeom>
          </p:spPr>
          <p:txBody>
            <a:bodyPr wrap="none">
              <a:spAutoFit/>
            </a:bodyPr>
            <a:lstStyle/>
            <a:p>
              <a:r>
                <a:rPr lang="en-US" sz="1600" b="1" dirty="0" smtClean="0">
                  <a:cs typeface="Arial" pitchFamily="34" charset="0"/>
                </a:rPr>
                <a:t>Speedup gained using data cache</a:t>
              </a:r>
              <a:endParaRPr lang="en-US" sz="1600" b="1" dirty="0"/>
            </a:p>
          </p:txBody>
        </p:sp>
      </p:grpSp>
      <p:grpSp>
        <p:nvGrpSpPr>
          <p:cNvPr id="7" name="Group 6"/>
          <p:cNvGrpSpPr/>
          <p:nvPr/>
        </p:nvGrpSpPr>
        <p:grpSpPr>
          <a:xfrm>
            <a:off x="4980127" y="10494218"/>
            <a:ext cx="6708960" cy="2510413"/>
            <a:chOff x="303633" y="3864818"/>
            <a:chExt cx="6708960" cy="2510413"/>
          </a:xfrm>
        </p:grpSpPr>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5377" y="3864818"/>
              <a:ext cx="3017216" cy="19811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3633" y="3864818"/>
              <a:ext cx="3429000" cy="2057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1241926" y="6019800"/>
              <a:ext cx="1552413" cy="338554"/>
            </a:xfrm>
            <a:prstGeom prst="rect">
              <a:avLst/>
            </a:prstGeom>
          </p:spPr>
          <p:txBody>
            <a:bodyPr wrap="none">
              <a:spAutoFit/>
            </a:bodyPr>
            <a:lstStyle/>
            <a:p>
              <a:r>
                <a:rPr lang="en-US" sz="1600" b="1" dirty="0" smtClean="0">
                  <a:cs typeface="Arial" pitchFamily="34" charset="0"/>
                </a:rPr>
                <a:t>Scaling speedup</a:t>
              </a:r>
              <a:endParaRPr lang="en-US" sz="1600" b="1" dirty="0"/>
            </a:p>
          </p:txBody>
        </p:sp>
        <p:sp>
          <p:nvSpPr>
            <p:cNvPr id="13" name="Rectangle 12"/>
            <p:cNvSpPr/>
            <p:nvPr/>
          </p:nvSpPr>
          <p:spPr>
            <a:xfrm>
              <a:off x="4077152" y="6036677"/>
              <a:ext cx="2853666" cy="338554"/>
            </a:xfrm>
            <a:prstGeom prst="rect">
              <a:avLst/>
            </a:prstGeom>
          </p:spPr>
          <p:txBody>
            <a:bodyPr wrap="none">
              <a:spAutoFit/>
            </a:bodyPr>
            <a:lstStyle/>
            <a:p>
              <a:r>
                <a:rPr lang="en-US" sz="1600" b="1" dirty="0" smtClean="0">
                  <a:cs typeface="Arial" pitchFamily="34" charset="0"/>
                </a:rPr>
                <a:t>Increasing number of iterations</a:t>
              </a:r>
              <a:endParaRPr lang="en-US" sz="1600" b="1" dirty="0"/>
            </a:p>
          </p:txBody>
        </p:sp>
      </p:grpSp>
      <p:pic>
        <p:nvPicPr>
          <p:cNvPr id="14" name="Picture 13" descr="k-means.png"/>
          <p:cNvPicPr>
            <a:picLocks noChangeAspect="1"/>
          </p:cNvPicPr>
          <p:nvPr/>
        </p:nvPicPr>
        <p:blipFill>
          <a:blip r:embed="rId10" cstate="print"/>
          <a:stretch>
            <a:fillRect/>
          </a:stretch>
        </p:blipFill>
        <p:spPr>
          <a:xfrm>
            <a:off x="4980127" y="8044010"/>
            <a:ext cx="2405563" cy="20145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Rectangle 20"/>
          <p:cNvSpPr/>
          <p:nvPr/>
        </p:nvSpPr>
        <p:spPr>
          <a:xfrm>
            <a:off x="533400" y="5057448"/>
            <a:ext cx="3429000" cy="307777"/>
          </a:xfrm>
          <a:prstGeom prst="rect">
            <a:avLst/>
          </a:prstGeom>
        </p:spPr>
        <p:txBody>
          <a:bodyPr wrap="square">
            <a:spAutoFit/>
          </a:bodyPr>
          <a:lstStyle/>
          <a:p>
            <a:pPr algn="ctr"/>
            <a:r>
              <a:rPr lang="en-US" sz="1400" b="1" dirty="0" smtClean="0">
                <a:cs typeface="Arial" pitchFamily="34" charset="0"/>
              </a:rPr>
              <a:t>Weak Scaling</a:t>
            </a:r>
            <a:endParaRPr lang="en-US" sz="1400" b="1" dirty="0"/>
          </a:p>
        </p:txBody>
      </p:sp>
      <p:sp>
        <p:nvSpPr>
          <p:cNvPr id="22" name="Rectangle 21"/>
          <p:cNvSpPr/>
          <p:nvPr/>
        </p:nvSpPr>
        <p:spPr>
          <a:xfrm>
            <a:off x="5343531" y="4978280"/>
            <a:ext cx="3429000" cy="307777"/>
          </a:xfrm>
          <a:prstGeom prst="rect">
            <a:avLst/>
          </a:prstGeom>
        </p:spPr>
        <p:txBody>
          <a:bodyPr wrap="square">
            <a:spAutoFit/>
          </a:bodyPr>
          <a:lstStyle/>
          <a:p>
            <a:pPr algn="ctr"/>
            <a:r>
              <a:rPr lang="en-US" sz="1400" b="1" dirty="0" smtClean="0">
                <a:cs typeface="Arial" pitchFamily="34" charset="0"/>
              </a:rPr>
              <a:t>Data Size Scaling</a:t>
            </a:r>
            <a:endParaRPr lang="en-US" sz="1400" b="1" dirty="0"/>
          </a:p>
        </p:txBody>
      </p:sp>
      <p:sp>
        <p:nvSpPr>
          <p:cNvPr id="27" name="Rounded Rectangular Callout 26"/>
          <p:cNvSpPr/>
          <p:nvPr/>
        </p:nvSpPr>
        <p:spPr>
          <a:xfrm>
            <a:off x="5343531" y="3809999"/>
            <a:ext cx="3493413" cy="439387"/>
          </a:xfrm>
          <a:prstGeom prst="wedgeRoundRectCallout">
            <a:avLst>
              <a:gd name="adj1" fmla="val -25674"/>
              <a:gd name="adj2" fmla="val -12823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smtClean="0"/>
              <a:t>Performance adjusted for sequential performance difference</a:t>
            </a:r>
            <a:endParaRPr lang="en-US" sz="1600" b="1" dirty="0"/>
          </a:p>
        </p:txBody>
      </p:sp>
    </p:spTree>
    <p:custDataLst>
      <p:tags r:id="rId1"/>
    </p:custDataLst>
    <p:extLst>
      <p:ext uri="{BB962C8B-B14F-4D97-AF65-F5344CB8AC3E}">
        <p14:creationId xmlns:p14="http://schemas.microsoft.com/office/powerpoint/2010/main" val="3138316085"/>
      </p:ext>
    </p:extLst>
  </p:cSld>
  <p:clrMapOvr>
    <a:masterClrMapping/>
  </p:clrMapOvr>
  <mc:AlternateContent xmlns:mc="http://schemas.openxmlformats.org/markup-compatibility/2006" xmlns:p14="http://schemas.microsoft.com/office/powerpoint/2010/main">
    <mc:Choice Requires="p14">
      <p:transition spd="slow" p14:dur="2000" advTm="6859"/>
    </mc:Choice>
    <mc:Fallback xmlns="">
      <p:transition spd="slow" advTm="68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0"/>
                                  </p:stCondLst>
                                  <p:childTnLst>
                                    <p:set>
                                      <p:cBhvr>
                                        <p:cTn id="6" dur="1" fill="hold">
                                          <p:stCondLst>
                                            <p:cond delay="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scene3d>
              <a:camera prst="orthographicFront"/>
              <a:lightRig rig="flat" dir="tl">
                <a:rot lat="0" lon="0" rev="6600000"/>
              </a:lightRig>
            </a:scene3d>
            <a:sp3d extrusionH="25400" contourW="8890">
              <a:contourClr>
                <a:schemeClr val="accent2">
                  <a:shade val="75000"/>
                </a:schemeClr>
              </a:contourClr>
            </a:sp3d>
          </a:bodyPr>
          <a:lstStyle/>
          <a:p>
            <a:r>
              <a:rPr 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latin typeface="Century Gothic" pitchFamily="34" charset="0"/>
              </a:rPr>
              <a:t>Performance – </a:t>
            </a:r>
            <a:r>
              <a:rPr lang="en-US" sz="36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latin typeface="Century Gothic" pitchFamily="34" charset="0"/>
              </a:rPr>
              <a:t>Kmeans</a:t>
            </a:r>
            <a:r>
              <a:rPr 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latin typeface="Century Gothic" pitchFamily="34" charset="0"/>
              </a:rPr>
              <a:t> Clustering</a:t>
            </a:r>
            <a:endParaRPr 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latin typeface="Century Gothic" pitchFamily="34" charset="0"/>
            </a:endParaRPr>
          </a:p>
        </p:txBody>
      </p:sp>
      <p:grpSp>
        <p:nvGrpSpPr>
          <p:cNvPr id="3" name="Group 2"/>
          <p:cNvGrpSpPr/>
          <p:nvPr/>
        </p:nvGrpSpPr>
        <p:grpSpPr>
          <a:xfrm>
            <a:off x="7572094" y="7848600"/>
            <a:ext cx="6096000" cy="2625485"/>
            <a:chOff x="2895600" y="1219200"/>
            <a:chExt cx="6096000" cy="2625485"/>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5600" y="1268361"/>
              <a:ext cx="2906057" cy="19320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9800" y="1219200"/>
              <a:ext cx="2971800"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p:cNvSpPr/>
            <p:nvPr/>
          </p:nvSpPr>
          <p:spPr>
            <a:xfrm>
              <a:off x="3379295" y="3259910"/>
              <a:ext cx="2473754" cy="584775"/>
            </a:xfrm>
            <a:prstGeom prst="rect">
              <a:avLst/>
            </a:prstGeom>
          </p:spPr>
          <p:txBody>
            <a:bodyPr wrap="none">
              <a:spAutoFit/>
            </a:bodyPr>
            <a:lstStyle/>
            <a:p>
              <a:r>
                <a:rPr lang="en-US" sz="1600" b="1" dirty="0">
                  <a:cs typeface="Arial" pitchFamily="34" charset="0"/>
                </a:rPr>
                <a:t>Performance </a:t>
              </a:r>
              <a:r>
                <a:rPr lang="en-US" sz="1600" b="1" dirty="0" smtClean="0">
                  <a:solidFill>
                    <a:prstClr val="black"/>
                  </a:solidFill>
                  <a:cs typeface="Arial" pitchFamily="34" charset="0"/>
                </a:rPr>
                <a:t>with/without</a:t>
              </a:r>
            </a:p>
            <a:p>
              <a:pPr algn="ctr"/>
              <a:r>
                <a:rPr lang="en-US" sz="1600" b="1" dirty="0" smtClean="0">
                  <a:solidFill>
                    <a:prstClr val="black"/>
                  </a:solidFill>
                  <a:cs typeface="Arial" pitchFamily="34" charset="0"/>
                </a:rPr>
                <a:t> </a:t>
              </a:r>
              <a:r>
                <a:rPr lang="en-US" sz="1600" b="1" dirty="0">
                  <a:solidFill>
                    <a:prstClr val="black"/>
                  </a:solidFill>
                  <a:cs typeface="Arial" pitchFamily="34" charset="0"/>
                </a:rPr>
                <a:t>data </a:t>
              </a:r>
              <a:r>
                <a:rPr lang="en-US" sz="1600" b="1" dirty="0" smtClean="0">
                  <a:solidFill>
                    <a:prstClr val="black"/>
                  </a:solidFill>
                  <a:cs typeface="Arial" pitchFamily="34" charset="0"/>
                </a:rPr>
                <a:t>caching </a:t>
              </a:r>
              <a:endParaRPr lang="en-US" sz="1600" b="1" dirty="0"/>
            </a:p>
          </p:txBody>
        </p:sp>
        <p:sp>
          <p:nvSpPr>
            <p:cNvPr id="11" name="Rectangle 10"/>
            <p:cNvSpPr/>
            <p:nvPr/>
          </p:nvSpPr>
          <p:spPr>
            <a:xfrm>
              <a:off x="5853049" y="3259910"/>
              <a:ext cx="3000501" cy="338554"/>
            </a:xfrm>
            <a:prstGeom prst="rect">
              <a:avLst/>
            </a:prstGeom>
          </p:spPr>
          <p:txBody>
            <a:bodyPr wrap="none">
              <a:spAutoFit/>
            </a:bodyPr>
            <a:lstStyle/>
            <a:p>
              <a:r>
                <a:rPr lang="en-US" sz="1600" b="1" dirty="0" smtClean="0">
                  <a:cs typeface="Arial" pitchFamily="34" charset="0"/>
                </a:rPr>
                <a:t>Speedup gained using data cache</a:t>
              </a:r>
              <a:endParaRPr lang="en-US" sz="1600" b="1" dirty="0"/>
            </a:p>
          </p:txBody>
        </p:sp>
      </p:grpSp>
      <p:grpSp>
        <p:nvGrpSpPr>
          <p:cNvPr id="7" name="Group 6"/>
          <p:cNvGrpSpPr/>
          <p:nvPr/>
        </p:nvGrpSpPr>
        <p:grpSpPr>
          <a:xfrm>
            <a:off x="4980127" y="10494218"/>
            <a:ext cx="6708960" cy="2510413"/>
            <a:chOff x="303633" y="3864818"/>
            <a:chExt cx="6708960" cy="2510413"/>
          </a:xfrm>
        </p:grpSpPr>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5377" y="3864818"/>
              <a:ext cx="3017216" cy="19811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3633" y="3864818"/>
              <a:ext cx="3429000" cy="2057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1241926" y="6019800"/>
              <a:ext cx="1552413" cy="338554"/>
            </a:xfrm>
            <a:prstGeom prst="rect">
              <a:avLst/>
            </a:prstGeom>
          </p:spPr>
          <p:txBody>
            <a:bodyPr wrap="none">
              <a:spAutoFit/>
            </a:bodyPr>
            <a:lstStyle/>
            <a:p>
              <a:r>
                <a:rPr lang="en-US" sz="1600" b="1" dirty="0" smtClean="0">
                  <a:cs typeface="Arial" pitchFamily="34" charset="0"/>
                </a:rPr>
                <a:t>Scaling speedup</a:t>
              </a:r>
              <a:endParaRPr lang="en-US" sz="1600" b="1" dirty="0"/>
            </a:p>
          </p:txBody>
        </p:sp>
        <p:sp>
          <p:nvSpPr>
            <p:cNvPr id="13" name="Rectangle 12"/>
            <p:cNvSpPr/>
            <p:nvPr/>
          </p:nvSpPr>
          <p:spPr>
            <a:xfrm>
              <a:off x="4077152" y="6036677"/>
              <a:ext cx="2853666" cy="338554"/>
            </a:xfrm>
            <a:prstGeom prst="rect">
              <a:avLst/>
            </a:prstGeom>
          </p:spPr>
          <p:txBody>
            <a:bodyPr wrap="none">
              <a:spAutoFit/>
            </a:bodyPr>
            <a:lstStyle/>
            <a:p>
              <a:r>
                <a:rPr lang="en-US" sz="1600" b="1" dirty="0" smtClean="0">
                  <a:cs typeface="Arial" pitchFamily="34" charset="0"/>
                </a:rPr>
                <a:t>Increasing number of iterations</a:t>
              </a:r>
              <a:endParaRPr lang="en-US" sz="1600" b="1" dirty="0"/>
            </a:p>
          </p:txBody>
        </p:sp>
      </p:grpSp>
      <p:pic>
        <p:nvPicPr>
          <p:cNvPr id="14" name="Picture 13" descr="k-means.png"/>
          <p:cNvPicPr>
            <a:picLocks noChangeAspect="1"/>
          </p:cNvPicPr>
          <p:nvPr/>
        </p:nvPicPr>
        <p:blipFill>
          <a:blip r:embed="rId8" cstate="print"/>
          <a:stretch>
            <a:fillRect/>
          </a:stretch>
        </p:blipFill>
        <p:spPr>
          <a:xfrm>
            <a:off x="4980127" y="8044010"/>
            <a:ext cx="2405563" cy="20145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Rectangle 18"/>
          <p:cNvSpPr/>
          <p:nvPr/>
        </p:nvSpPr>
        <p:spPr>
          <a:xfrm>
            <a:off x="5257800" y="3291328"/>
            <a:ext cx="3429000" cy="307777"/>
          </a:xfrm>
          <a:prstGeom prst="rect">
            <a:avLst/>
          </a:prstGeom>
        </p:spPr>
        <p:txBody>
          <a:bodyPr wrap="square">
            <a:spAutoFit/>
          </a:bodyPr>
          <a:lstStyle/>
          <a:p>
            <a:pPr algn="ctr"/>
            <a:r>
              <a:rPr lang="en-US" sz="1400" b="1" dirty="0" smtClean="0">
                <a:cs typeface="Arial" pitchFamily="34" charset="0"/>
              </a:rPr>
              <a:t>Number of Executing Map Task Histogram</a:t>
            </a:r>
            <a:endParaRPr lang="en-US" sz="1400" b="1" dirty="0"/>
          </a:p>
        </p:txBody>
      </p:sp>
      <p:sp>
        <p:nvSpPr>
          <p:cNvPr id="20" name="Rectangle 19"/>
          <p:cNvSpPr/>
          <p:nvPr/>
        </p:nvSpPr>
        <p:spPr>
          <a:xfrm>
            <a:off x="457200" y="6313566"/>
            <a:ext cx="3429000" cy="307777"/>
          </a:xfrm>
          <a:prstGeom prst="rect">
            <a:avLst/>
          </a:prstGeom>
        </p:spPr>
        <p:txBody>
          <a:bodyPr wrap="square">
            <a:spAutoFit/>
          </a:bodyPr>
          <a:lstStyle/>
          <a:p>
            <a:pPr algn="ctr"/>
            <a:r>
              <a:rPr lang="en-US" sz="1400" b="1" dirty="0" smtClean="0">
                <a:cs typeface="Arial" pitchFamily="34" charset="0"/>
              </a:rPr>
              <a:t>Strong Scaling with 128M </a:t>
            </a:r>
            <a:r>
              <a:rPr lang="en-US" sz="1400" b="1" dirty="0">
                <a:cs typeface="Arial" pitchFamily="34" charset="0"/>
              </a:rPr>
              <a:t>D</a:t>
            </a:r>
            <a:r>
              <a:rPr lang="en-US" sz="1400" b="1" dirty="0" smtClean="0">
                <a:cs typeface="Arial" pitchFamily="34" charset="0"/>
              </a:rPr>
              <a:t>ata </a:t>
            </a:r>
            <a:r>
              <a:rPr lang="en-US" sz="1400" b="1" dirty="0">
                <a:cs typeface="Arial" pitchFamily="34" charset="0"/>
              </a:rPr>
              <a:t>P</a:t>
            </a:r>
            <a:r>
              <a:rPr lang="en-US" sz="1400" b="1" dirty="0" smtClean="0">
                <a:cs typeface="Arial" pitchFamily="34" charset="0"/>
              </a:rPr>
              <a:t>oints</a:t>
            </a:r>
            <a:endParaRPr lang="en-US" sz="1400" b="1" dirty="0"/>
          </a:p>
        </p:txBody>
      </p:sp>
      <p:sp>
        <p:nvSpPr>
          <p:cNvPr id="21" name="Rectangle 20"/>
          <p:cNvSpPr/>
          <p:nvPr/>
        </p:nvSpPr>
        <p:spPr>
          <a:xfrm>
            <a:off x="5143500" y="6461500"/>
            <a:ext cx="3429000" cy="307777"/>
          </a:xfrm>
          <a:prstGeom prst="rect">
            <a:avLst/>
          </a:prstGeom>
        </p:spPr>
        <p:txBody>
          <a:bodyPr wrap="square">
            <a:spAutoFit/>
          </a:bodyPr>
          <a:lstStyle/>
          <a:p>
            <a:pPr algn="ctr"/>
            <a:r>
              <a:rPr lang="en-US" sz="1400" b="1" dirty="0" smtClean="0">
                <a:cs typeface="Arial" pitchFamily="34" charset="0"/>
              </a:rPr>
              <a:t>Weak Scaling</a:t>
            </a:r>
            <a:endParaRPr lang="en-US" sz="1400" b="1" dirty="0"/>
          </a:p>
        </p:txBody>
      </p:sp>
      <p:sp>
        <p:nvSpPr>
          <p:cNvPr id="22" name="Rectangle 21"/>
          <p:cNvSpPr/>
          <p:nvPr/>
        </p:nvSpPr>
        <p:spPr>
          <a:xfrm>
            <a:off x="990600" y="3283270"/>
            <a:ext cx="3429000" cy="307777"/>
          </a:xfrm>
          <a:prstGeom prst="rect">
            <a:avLst/>
          </a:prstGeom>
        </p:spPr>
        <p:txBody>
          <a:bodyPr wrap="square">
            <a:spAutoFit/>
          </a:bodyPr>
          <a:lstStyle/>
          <a:p>
            <a:pPr algn="ctr"/>
            <a:r>
              <a:rPr lang="en-US" sz="1400" b="1" dirty="0" smtClean="0">
                <a:cs typeface="Arial" pitchFamily="34" charset="0"/>
              </a:rPr>
              <a:t>Task Execution Time Histogram</a:t>
            </a:r>
            <a:endParaRPr lang="en-US" sz="1400" b="1" dirty="0"/>
          </a:p>
        </p:txBody>
      </p:sp>
      <p:pic>
        <p:nvPicPr>
          <p:cNvPr id="9"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600" y="1287068"/>
            <a:ext cx="8229600" cy="202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400" y="3687112"/>
            <a:ext cx="9109075" cy="278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ed Rectangular Callout 15"/>
          <p:cNvSpPr/>
          <p:nvPr/>
        </p:nvSpPr>
        <p:spPr>
          <a:xfrm>
            <a:off x="373084" y="1067373"/>
            <a:ext cx="2895600" cy="439387"/>
          </a:xfrm>
          <a:prstGeom prst="wedgeRoundRectCallout">
            <a:avLst>
              <a:gd name="adj1" fmla="val -21252"/>
              <a:gd name="adj2" fmla="val 11925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smtClean="0"/>
              <a:t>First iteration performs the initial data fetch</a:t>
            </a:r>
            <a:endParaRPr lang="en-US" sz="1600" b="1" dirty="0"/>
          </a:p>
        </p:txBody>
      </p:sp>
      <p:sp>
        <p:nvSpPr>
          <p:cNvPr id="23" name="Rounded Rectangular Callout 22"/>
          <p:cNvSpPr/>
          <p:nvPr/>
        </p:nvSpPr>
        <p:spPr>
          <a:xfrm>
            <a:off x="5246826" y="847681"/>
            <a:ext cx="2895600" cy="439387"/>
          </a:xfrm>
          <a:prstGeom prst="wedgeRoundRectCallout">
            <a:avLst>
              <a:gd name="adj1" fmla="val -22482"/>
              <a:gd name="adj2" fmla="val 9763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smtClean="0"/>
              <a:t>Overhead between iterations</a:t>
            </a:r>
            <a:endParaRPr lang="en-US" sz="1600" b="1" dirty="0"/>
          </a:p>
        </p:txBody>
      </p:sp>
      <p:sp>
        <p:nvSpPr>
          <p:cNvPr id="24" name="Rounded Rectangular Callout 23"/>
          <p:cNvSpPr/>
          <p:nvPr/>
        </p:nvSpPr>
        <p:spPr>
          <a:xfrm>
            <a:off x="1257300" y="5082056"/>
            <a:ext cx="2895600" cy="439387"/>
          </a:xfrm>
          <a:prstGeom prst="wedgeRoundRectCallout">
            <a:avLst>
              <a:gd name="adj1" fmla="val -22893"/>
              <a:gd name="adj2" fmla="val -12669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smtClean="0"/>
              <a:t>Scales better than </a:t>
            </a:r>
            <a:r>
              <a:rPr lang="en-US" sz="1600" b="1" dirty="0" err="1" smtClean="0"/>
              <a:t>Hadoop</a:t>
            </a:r>
            <a:r>
              <a:rPr lang="en-US" sz="1600" b="1" dirty="0" smtClean="0"/>
              <a:t> on bare metal </a:t>
            </a:r>
            <a:endParaRPr lang="en-US" sz="1600" b="1" dirty="0"/>
          </a:p>
        </p:txBody>
      </p:sp>
    </p:spTree>
    <p:custDataLst>
      <p:tags r:id="rId1"/>
    </p:custDataLst>
    <p:extLst>
      <p:ext uri="{BB962C8B-B14F-4D97-AF65-F5344CB8AC3E}">
        <p14:creationId xmlns:p14="http://schemas.microsoft.com/office/powerpoint/2010/main" val="2537389255"/>
      </p:ext>
    </p:extLst>
  </p:cSld>
  <p:clrMapOvr>
    <a:masterClrMapping/>
  </p:clrMapOvr>
  <mc:AlternateContent xmlns:mc="http://schemas.openxmlformats.org/markup-compatibility/2006" xmlns:p14="http://schemas.microsoft.com/office/powerpoint/2010/main">
    <mc:Choice Requires="p14">
      <p:transition spd="slow" p14:dur="2000" advTm="6859"/>
    </mc:Choice>
    <mc:Fallback xmlns="">
      <p:transition spd="slow" advTm="68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Caching</a:t>
            </a:r>
            <a:endParaRPr lang="en-US" dirty="0"/>
          </a:p>
        </p:txBody>
      </p:sp>
      <p:sp>
        <p:nvSpPr>
          <p:cNvPr id="3" name="Content Placeholder 2"/>
          <p:cNvSpPr>
            <a:spLocks noGrp="1"/>
          </p:cNvSpPr>
          <p:nvPr>
            <p:ph idx="1"/>
          </p:nvPr>
        </p:nvSpPr>
        <p:spPr/>
        <p:txBody>
          <a:bodyPr/>
          <a:lstStyle/>
          <a:p>
            <a:r>
              <a:rPr lang="en-US" dirty="0" smtClean="0"/>
              <a:t>In-memory and disk caching</a:t>
            </a:r>
          </a:p>
          <a:p>
            <a:pPr lvl="1"/>
            <a:r>
              <a:rPr lang="en-US" dirty="0" smtClean="0"/>
              <a:t>Loop-invariant data</a:t>
            </a:r>
          </a:p>
          <a:p>
            <a:pPr lvl="1"/>
            <a:r>
              <a:rPr lang="en-US" dirty="0" smtClean="0"/>
              <a:t>Any other shared data (</a:t>
            </a:r>
            <a:r>
              <a:rPr lang="en-US" dirty="0" err="1" smtClean="0"/>
              <a:t>eg</a:t>
            </a:r>
            <a:r>
              <a:rPr lang="en-US" dirty="0" smtClean="0"/>
              <a:t>: broadcast data)</a:t>
            </a:r>
          </a:p>
          <a:p>
            <a:pPr marL="342900" lvl="1" indent="-342900">
              <a:buFont typeface="Arial" pitchFamily="34" charset="0"/>
              <a:buChar char="•"/>
            </a:pPr>
            <a:r>
              <a:rPr lang="en-US" dirty="0" smtClean="0"/>
              <a:t>Loop-invariant and other shared data </a:t>
            </a:r>
            <a:r>
              <a:rPr lang="en-US" dirty="0"/>
              <a:t>(</a:t>
            </a:r>
            <a:r>
              <a:rPr lang="en-US" dirty="0" err="1"/>
              <a:t>eg</a:t>
            </a:r>
            <a:r>
              <a:rPr lang="en-US" dirty="0"/>
              <a:t>: broadcast data</a:t>
            </a:r>
            <a:r>
              <a:rPr lang="en-US" dirty="0" smtClean="0"/>
              <a:t>)</a:t>
            </a:r>
          </a:p>
          <a:p>
            <a:pPr marL="742950" lvl="2" indent="-342900"/>
            <a:r>
              <a:rPr lang="en-US" dirty="0" smtClean="0"/>
              <a:t>Disk Caching – up to 50% speedups over non-cached</a:t>
            </a:r>
          </a:p>
          <a:p>
            <a:pPr marL="742950" lvl="2" indent="-342900"/>
            <a:r>
              <a:rPr lang="en-US" dirty="0" smtClean="0"/>
              <a:t>In-Memory – up to 22% speedups over disk caching</a:t>
            </a:r>
          </a:p>
          <a:p>
            <a:pPr marL="342900" lvl="1" indent="-342900"/>
            <a:r>
              <a:rPr lang="en-US" dirty="0" smtClean="0"/>
              <a:t>Least Recently </a:t>
            </a:r>
            <a:r>
              <a:rPr lang="en-US" dirty="0"/>
              <a:t>U</a:t>
            </a:r>
            <a:r>
              <a:rPr lang="en-US" dirty="0" smtClean="0"/>
              <a:t>sed (LRU) cache invalidation</a:t>
            </a:r>
            <a:endParaRPr lang="en-US" dirty="0"/>
          </a:p>
          <a:p>
            <a:endParaRPr lang="en-US" dirty="0" smtClean="0"/>
          </a:p>
          <a:p>
            <a:endParaRPr lang="en-US" dirty="0" smtClean="0"/>
          </a:p>
        </p:txBody>
      </p:sp>
    </p:spTree>
    <p:extLst>
      <p:ext uri="{BB962C8B-B14F-4D97-AF65-F5344CB8AC3E}">
        <p14:creationId xmlns:p14="http://schemas.microsoft.com/office/powerpoint/2010/main" val="34477075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Memory Caching performance anomaly</a:t>
            </a:r>
            <a:endParaRPr lang="en-US" dirty="0"/>
          </a:p>
        </p:txBody>
      </p:sp>
      <p:sp>
        <p:nvSpPr>
          <p:cNvPr id="3" name="Content Placeholder 2"/>
          <p:cNvSpPr>
            <a:spLocks noGrp="1"/>
          </p:cNvSpPr>
          <p:nvPr>
            <p:ph idx="1"/>
          </p:nvPr>
        </p:nvSpPr>
        <p:spPr>
          <a:xfrm>
            <a:off x="457200" y="1600200"/>
            <a:ext cx="4800600" cy="3200399"/>
          </a:xfrm>
        </p:spPr>
        <p:txBody>
          <a:bodyPr>
            <a:normAutofit fontScale="70000" lnSpcReduction="20000"/>
          </a:bodyPr>
          <a:lstStyle/>
          <a:p>
            <a:r>
              <a:rPr lang="en-US" dirty="0" smtClean="0"/>
              <a:t>In-Memory caching</a:t>
            </a:r>
          </a:p>
          <a:p>
            <a:pPr lvl="1"/>
            <a:r>
              <a:rPr lang="en-US" dirty="0" smtClean="0"/>
              <a:t>Inconsistencies with high memory applications</a:t>
            </a:r>
          </a:p>
          <a:p>
            <a:r>
              <a:rPr lang="en-US" dirty="0" smtClean="0"/>
              <a:t>Disk caching</a:t>
            </a:r>
          </a:p>
          <a:p>
            <a:pPr lvl="1"/>
            <a:r>
              <a:rPr lang="en-US" dirty="0" smtClean="0"/>
              <a:t>performance inconsistencies with disk I/O</a:t>
            </a:r>
          </a:p>
          <a:p>
            <a:r>
              <a:rPr lang="en-US" dirty="0" err="1" smtClean="0"/>
              <a:t>.Net</a:t>
            </a:r>
            <a:r>
              <a:rPr lang="en-US" dirty="0" smtClean="0"/>
              <a:t> Memory Mapped file based caching</a:t>
            </a:r>
          </a:p>
          <a:p>
            <a:pPr lvl="1"/>
            <a:r>
              <a:rPr lang="en-US" dirty="0" smtClean="0"/>
              <a:t>Stable performance </a:t>
            </a:r>
          </a:p>
          <a:p>
            <a:pPr lvl="1"/>
            <a:r>
              <a:rPr lang="en-US" dirty="0" smtClean="0"/>
              <a:t>Works better on larger instances</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268648273"/>
              </p:ext>
            </p:extLst>
          </p:nvPr>
        </p:nvGraphicFramePr>
        <p:xfrm>
          <a:off x="457200" y="4800600"/>
          <a:ext cx="8229598" cy="1971561"/>
        </p:xfrm>
        <a:graphic>
          <a:graphicData uri="http://schemas.openxmlformats.org/drawingml/2006/table">
            <a:tbl>
              <a:tblPr firstRow="1" firstCol="1" bandRow="1">
                <a:tableStyleId>{5C22544A-7EE6-4342-B048-85BDC9FD1C3A}</a:tableStyleId>
              </a:tblPr>
              <a:tblGrid>
                <a:gridCol w="1447800"/>
                <a:gridCol w="810249"/>
                <a:gridCol w="912579"/>
                <a:gridCol w="772184"/>
                <a:gridCol w="842383"/>
                <a:gridCol w="842383"/>
                <a:gridCol w="776862"/>
                <a:gridCol w="912579"/>
                <a:gridCol w="912579"/>
              </a:tblGrid>
              <a:tr h="251932">
                <a:tc rowSpan="2">
                  <a:txBody>
                    <a:bodyPr/>
                    <a:lstStyle/>
                    <a:p>
                      <a:pPr marL="0" marR="0">
                        <a:spcBef>
                          <a:spcPts val="0"/>
                        </a:spcBef>
                        <a:spcAft>
                          <a:spcPts val="0"/>
                        </a:spcAft>
                      </a:pPr>
                      <a:r>
                        <a:rPr lang="en-US" sz="1400" dirty="0">
                          <a:effectLst/>
                        </a:rPr>
                        <a:t>Mechanism</a:t>
                      </a:r>
                      <a:endParaRPr lang="en-US" sz="1400" b="1" dirty="0">
                        <a:solidFill>
                          <a:srgbClr val="000000"/>
                        </a:solidFill>
                        <a:effectLst/>
                        <a:latin typeface="Calibri"/>
                        <a:ea typeface="Times New Roman"/>
                        <a:cs typeface="Times New Roman"/>
                      </a:endParaRPr>
                    </a:p>
                  </a:txBody>
                  <a:tcPr marL="68580" marR="68580" marT="0" marB="0" anchor="b"/>
                </a:tc>
                <a:tc rowSpan="2">
                  <a:txBody>
                    <a:bodyPr/>
                    <a:lstStyle/>
                    <a:p>
                      <a:pPr marL="0" marR="0">
                        <a:spcBef>
                          <a:spcPts val="0"/>
                        </a:spcBef>
                        <a:spcAft>
                          <a:spcPts val="0"/>
                        </a:spcAft>
                      </a:pPr>
                      <a:r>
                        <a:rPr lang="en-US" sz="1400">
                          <a:effectLst/>
                        </a:rPr>
                        <a:t>Instance Type</a:t>
                      </a:r>
                      <a:endParaRPr lang="en-US" sz="1400" b="1">
                        <a:solidFill>
                          <a:srgbClr val="000000"/>
                        </a:solidFill>
                        <a:effectLst/>
                        <a:latin typeface="Calibri"/>
                        <a:ea typeface="Times New Roman"/>
                        <a:cs typeface="Times New Roman"/>
                      </a:endParaRPr>
                    </a:p>
                  </a:txBody>
                  <a:tcPr marL="68580" marR="68580" marT="0" marB="0" anchor="b"/>
                </a:tc>
                <a:tc rowSpan="2">
                  <a:txBody>
                    <a:bodyPr/>
                    <a:lstStyle/>
                    <a:p>
                      <a:pPr marL="0" marR="0">
                        <a:spcBef>
                          <a:spcPts val="0"/>
                        </a:spcBef>
                        <a:spcAft>
                          <a:spcPts val="0"/>
                        </a:spcAft>
                      </a:pPr>
                      <a:r>
                        <a:rPr lang="en-US" sz="1400">
                          <a:effectLst/>
                        </a:rPr>
                        <a:t>Total Execution Time (s)</a:t>
                      </a:r>
                      <a:endParaRPr lang="en-US" sz="1400" b="1">
                        <a:solidFill>
                          <a:srgbClr val="000000"/>
                        </a:solidFill>
                        <a:effectLst/>
                        <a:latin typeface="Calibri"/>
                        <a:ea typeface="Times New Roman"/>
                        <a:cs typeface="Times New Roman"/>
                      </a:endParaRPr>
                    </a:p>
                  </a:txBody>
                  <a:tcPr marL="68580" marR="68580" marT="0" marB="0" anchor="b"/>
                </a:tc>
                <a:tc gridSpan="3">
                  <a:txBody>
                    <a:bodyPr/>
                    <a:lstStyle/>
                    <a:p>
                      <a:pPr marL="0" marR="0" algn="ctr">
                        <a:spcBef>
                          <a:spcPts val="0"/>
                        </a:spcBef>
                        <a:spcAft>
                          <a:spcPts val="0"/>
                        </a:spcAft>
                      </a:pPr>
                      <a:r>
                        <a:rPr lang="en-US" sz="1400">
                          <a:effectLst/>
                        </a:rPr>
                        <a:t>Task Time (BCCalc)</a:t>
                      </a:r>
                      <a:endParaRPr lang="en-US" sz="1100">
                        <a:effectLst/>
                        <a:latin typeface="Times New Roman"/>
                        <a:ea typeface="SimSun"/>
                      </a:endParaRPr>
                    </a:p>
                  </a:txBody>
                  <a:tcPr marL="68580" marR="68580" marT="0" marB="0" anchor="b"/>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400">
                          <a:effectLst/>
                        </a:rPr>
                        <a:t>Map F</a:t>
                      </a:r>
                      <a:r>
                        <a:rPr lang="en-US" sz="1400" baseline="30000">
                          <a:effectLst/>
                        </a:rPr>
                        <a:t>n</a:t>
                      </a:r>
                      <a:r>
                        <a:rPr lang="en-US" sz="1400">
                          <a:effectLst/>
                        </a:rPr>
                        <a:t> Time (BCCalc)</a:t>
                      </a:r>
                      <a:endParaRPr lang="en-US" sz="1100">
                        <a:effectLst/>
                        <a:latin typeface="Times New Roman"/>
                        <a:ea typeface="SimSun"/>
                      </a:endParaRPr>
                    </a:p>
                  </a:txBody>
                  <a:tcPr marL="68580" marR="68580" marT="0" marB="0" anchor="b"/>
                </a:tc>
                <a:tc hMerge="1">
                  <a:txBody>
                    <a:bodyPr/>
                    <a:lstStyle/>
                    <a:p>
                      <a:endParaRPr lang="en-US"/>
                    </a:p>
                  </a:txBody>
                  <a:tcPr/>
                </a:tc>
                <a:tc hMerge="1">
                  <a:txBody>
                    <a:bodyPr/>
                    <a:lstStyle/>
                    <a:p>
                      <a:endParaRPr lang="en-US"/>
                    </a:p>
                  </a:txBody>
                  <a:tcPr/>
                </a:tc>
              </a:tr>
              <a:tr h="67754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a:effectLst/>
                        </a:rPr>
                        <a:t>Average (ms)</a:t>
                      </a:r>
                      <a:endParaRPr lang="en-US" sz="1400" b="1">
                        <a:solidFill>
                          <a:srgbClr val="000000"/>
                        </a:solidFill>
                        <a:effectLst/>
                        <a:latin typeface="Calibri"/>
                        <a:ea typeface="Times New Roman"/>
                        <a:cs typeface="Times New Roman"/>
                      </a:endParaRPr>
                    </a:p>
                  </a:txBody>
                  <a:tcPr marL="68580" marR="68580" marT="0" marB="0" anchor="b"/>
                </a:tc>
                <a:tc>
                  <a:txBody>
                    <a:bodyPr/>
                    <a:lstStyle/>
                    <a:p>
                      <a:pPr marL="0" marR="0">
                        <a:spcBef>
                          <a:spcPts val="0"/>
                        </a:spcBef>
                        <a:spcAft>
                          <a:spcPts val="0"/>
                        </a:spcAft>
                      </a:pPr>
                      <a:r>
                        <a:rPr lang="en-US" sz="1400" dirty="0">
                          <a:effectLst/>
                        </a:rPr>
                        <a:t>STDEV (</a:t>
                      </a:r>
                      <a:r>
                        <a:rPr lang="en-US" sz="1400" dirty="0" err="1">
                          <a:effectLst/>
                        </a:rPr>
                        <a:t>ms</a:t>
                      </a:r>
                      <a:r>
                        <a:rPr lang="en-US" sz="1400" dirty="0">
                          <a:effectLst/>
                        </a:rPr>
                        <a:t>)</a:t>
                      </a:r>
                      <a:endParaRPr lang="en-US" sz="1400" b="1" dirty="0">
                        <a:solidFill>
                          <a:srgbClr val="000000"/>
                        </a:solidFill>
                        <a:effectLst/>
                        <a:latin typeface="Calibri"/>
                        <a:ea typeface="Times New Roman"/>
                        <a:cs typeface="Times New Roman"/>
                      </a:endParaRPr>
                    </a:p>
                  </a:txBody>
                  <a:tcPr marL="68580" marR="68580" marT="0" marB="0" anchor="b"/>
                </a:tc>
                <a:tc>
                  <a:txBody>
                    <a:bodyPr/>
                    <a:lstStyle/>
                    <a:p>
                      <a:pPr marL="0" marR="0">
                        <a:spcBef>
                          <a:spcPts val="0"/>
                        </a:spcBef>
                        <a:spcAft>
                          <a:spcPts val="0"/>
                        </a:spcAft>
                      </a:pPr>
                      <a:r>
                        <a:rPr lang="en-US" sz="1400">
                          <a:effectLst/>
                        </a:rPr>
                        <a:t># of slow tasks</a:t>
                      </a:r>
                      <a:endParaRPr lang="en-US" sz="1400" b="1">
                        <a:solidFill>
                          <a:srgbClr val="000000"/>
                        </a:solidFill>
                        <a:effectLst/>
                        <a:latin typeface="Calibri"/>
                        <a:ea typeface="Times New Roman"/>
                        <a:cs typeface="Times New Roman"/>
                      </a:endParaRPr>
                    </a:p>
                  </a:txBody>
                  <a:tcPr marL="68580" marR="68580" marT="0" marB="0" anchor="b"/>
                </a:tc>
                <a:tc>
                  <a:txBody>
                    <a:bodyPr/>
                    <a:lstStyle/>
                    <a:p>
                      <a:pPr marL="0" marR="0">
                        <a:spcBef>
                          <a:spcPts val="0"/>
                        </a:spcBef>
                        <a:spcAft>
                          <a:spcPts val="0"/>
                        </a:spcAft>
                      </a:pPr>
                      <a:r>
                        <a:rPr lang="en-US" sz="1400">
                          <a:effectLst/>
                        </a:rPr>
                        <a:t>Average (ms)</a:t>
                      </a:r>
                      <a:endParaRPr lang="en-US" sz="1400" b="1">
                        <a:solidFill>
                          <a:srgbClr val="000000"/>
                        </a:solidFill>
                        <a:effectLst/>
                        <a:latin typeface="Calibri"/>
                        <a:ea typeface="Times New Roman"/>
                        <a:cs typeface="Times New Roman"/>
                      </a:endParaRPr>
                    </a:p>
                  </a:txBody>
                  <a:tcPr marL="68580" marR="68580" marT="0" marB="0" anchor="b"/>
                </a:tc>
                <a:tc>
                  <a:txBody>
                    <a:bodyPr/>
                    <a:lstStyle/>
                    <a:p>
                      <a:pPr marL="0" marR="0">
                        <a:spcBef>
                          <a:spcPts val="0"/>
                        </a:spcBef>
                        <a:spcAft>
                          <a:spcPts val="0"/>
                        </a:spcAft>
                      </a:pPr>
                      <a:r>
                        <a:rPr lang="en-US" sz="1400">
                          <a:effectLst/>
                        </a:rPr>
                        <a:t> STDEV (ms)</a:t>
                      </a:r>
                      <a:endParaRPr lang="en-US" sz="1400" b="1">
                        <a:solidFill>
                          <a:srgbClr val="000000"/>
                        </a:solidFill>
                        <a:effectLst/>
                        <a:latin typeface="Calibri"/>
                        <a:ea typeface="Times New Roman"/>
                        <a:cs typeface="Times New Roman"/>
                      </a:endParaRPr>
                    </a:p>
                  </a:txBody>
                  <a:tcPr marL="68580" marR="68580" marT="0" marB="0" anchor="b"/>
                </a:tc>
                <a:tc>
                  <a:txBody>
                    <a:bodyPr/>
                    <a:lstStyle/>
                    <a:p>
                      <a:pPr marL="0" marR="0">
                        <a:spcBef>
                          <a:spcPts val="0"/>
                        </a:spcBef>
                        <a:spcAft>
                          <a:spcPts val="0"/>
                        </a:spcAft>
                      </a:pPr>
                      <a:r>
                        <a:rPr lang="en-US" sz="1400">
                          <a:effectLst/>
                        </a:rPr>
                        <a:t># of slow tasks</a:t>
                      </a:r>
                      <a:endParaRPr lang="en-US" sz="1400" b="1">
                        <a:solidFill>
                          <a:srgbClr val="000000"/>
                        </a:solidFill>
                        <a:effectLst/>
                        <a:latin typeface="Calibri"/>
                        <a:ea typeface="Times New Roman"/>
                        <a:cs typeface="Times New Roman"/>
                      </a:endParaRPr>
                    </a:p>
                  </a:txBody>
                  <a:tcPr marL="68580" marR="68580" marT="0" marB="0" anchor="b"/>
                </a:tc>
              </a:tr>
              <a:tr h="286287">
                <a:tc>
                  <a:txBody>
                    <a:bodyPr/>
                    <a:lstStyle/>
                    <a:p>
                      <a:pPr marL="0" marR="0">
                        <a:spcBef>
                          <a:spcPts val="0"/>
                        </a:spcBef>
                        <a:spcAft>
                          <a:spcPts val="0"/>
                        </a:spcAft>
                      </a:pPr>
                      <a:r>
                        <a:rPr lang="en-US" sz="1400" dirty="0">
                          <a:effectLst/>
                        </a:rPr>
                        <a:t>Disk Cache only</a:t>
                      </a:r>
                      <a:endParaRPr lang="en-US" sz="1400" b="1" dirty="0">
                        <a:solidFill>
                          <a:srgbClr val="000000"/>
                        </a:solidFill>
                        <a:effectLst/>
                        <a:latin typeface="Calibri"/>
                        <a:ea typeface="Times New Roman"/>
                        <a:cs typeface="Times New Roman"/>
                      </a:endParaRPr>
                    </a:p>
                  </a:txBody>
                  <a:tcPr marL="68580" marR="68580" marT="0" marB="0" anchor="b"/>
                </a:tc>
                <a:tc>
                  <a:txBody>
                    <a:bodyPr/>
                    <a:lstStyle/>
                    <a:p>
                      <a:pPr marL="0" marR="0" algn="l">
                        <a:spcBef>
                          <a:spcPts val="0"/>
                        </a:spcBef>
                        <a:spcAft>
                          <a:spcPts val="0"/>
                        </a:spcAft>
                      </a:pPr>
                      <a:r>
                        <a:rPr lang="en-US" sz="1400" dirty="0">
                          <a:effectLst/>
                        </a:rPr>
                        <a:t>small * 1 </a:t>
                      </a:r>
                      <a:endParaRPr lang="en-US" sz="110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a:effectLst/>
                        </a:rPr>
                        <a:t>2676</a:t>
                      </a:r>
                      <a:endParaRPr lang="en-US" sz="1100">
                        <a:effectLst/>
                        <a:latin typeface="Times New Roman"/>
                        <a:ea typeface="SimSun"/>
                      </a:endParaRPr>
                    </a:p>
                  </a:txBody>
                  <a:tcPr marL="68580" marR="68580" marT="0" marB="0" anchor="b"/>
                </a:tc>
                <a:tc>
                  <a:txBody>
                    <a:bodyPr/>
                    <a:lstStyle/>
                    <a:p>
                      <a:pPr marL="0" marR="0" algn="r">
                        <a:spcBef>
                          <a:spcPts val="0"/>
                        </a:spcBef>
                        <a:spcAft>
                          <a:spcPts val="0"/>
                        </a:spcAft>
                      </a:pPr>
                      <a:r>
                        <a:rPr lang="en-US" sz="1400">
                          <a:effectLst/>
                        </a:rPr>
                        <a:t>6,390</a:t>
                      </a:r>
                      <a:endParaRPr lang="en-US" sz="1100">
                        <a:effectLst/>
                        <a:latin typeface="Times New Roman"/>
                        <a:ea typeface="SimSun"/>
                      </a:endParaRPr>
                    </a:p>
                  </a:txBody>
                  <a:tcPr marL="68580" marR="68580" marT="0" marB="0" anchor="b"/>
                </a:tc>
                <a:tc>
                  <a:txBody>
                    <a:bodyPr/>
                    <a:lstStyle/>
                    <a:p>
                      <a:pPr marL="0" marR="0" algn="r">
                        <a:spcBef>
                          <a:spcPts val="0"/>
                        </a:spcBef>
                        <a:spcAft>
                          <a:spcPts val="0"/>
                        </a:spcAft>
                      </a:pPr>
                      <a:r>
                        <a:rPr lang="en-US" sz="1400" b="1" dirty="0">
                          <a:solidFill>
                            <a:srgbClr val="FF0000"/>
                          </a:solidFill>
                          <a:effectLst/>
                        </a:rPr>
                        <a:t>750</a:t>
                      </a:r>
                      <a:endParaRPr lang="en-US" sz="1100" b="1" dirty="0">
                        <a:solidFill>
                          <a:srgbClr val="FF0000"/>
                        </a:solidFill>
                        <a:effectLst/>
                        <a:latin typeface="Times New Roman"/>
                        <a:ea typeface="SimSun"/>
                      </a:endParaRPr>
                    </a:p>
                  </a:txBody>
                  <a:tcPr marL="68580" marR="68580" marT="0" marB="0" anchor="b"/>
                </a:tc>
                <a:tc>
                  <a:txBody>
                    <a:bodyPr/>
                    <a:lstStyle/>
                    <a:p>
                      <a:pPr marL="0" marR="0" algn="r">
                        <a:spcBef>
                          <a:spcPts val="0"/>
                        </a:spcBef>
                        <a:spcAft>
                          <a:spcPts val="0"/>
                        </a:spcAft>
                      </a:pPr>
                      <a:r>
                        <a:rPr lang="en-US" sz="1400" b="1" dirty="0">
                          <a:solidFill>
                            <a:srgbClr val="FF0000"/>
                          </a:solidFill>
                          <a:effectLst/>
                        </a:rPr>
                        <a:t>40</a:t>
                      </a:r>
                      <a:endParaRPr lang="en-US" sz="1100" b="1" dirty="0">
                        <a:solidFill>
                          <a:srgbClr val="FF0000"/>
                        </a:solidFill>
                        <a:effectLst/>
                        <a:latin typeface="Times New Roman"/>
                        <a:ea typeface="SimSun"/>
                      </a:endParaRPr>
                    </a:p>
                  </a:txBody>
                  <a:tcPr marL="68580" marR="68580" marT="0" marB="0" anchor="b"/>
                </a:tc>
                <a:tc>
                  <a:txBody>
                    <a:bodyPr/>
                    <a:lstStyle/>
                    <a:p>
                      <a:pPr marL="0" marR="0" algn="r">
                        <a:spcBef>
                          <a:spcPts val="0"/>
                        </a:spcBef>
                        <a:spcAft>
                          <a:spcPts val="0"/>
                        </a:spcAft>
                      </a:pPr>
                      <a:r>
                        <a:rPr lang="en-US" sz="1400">
                          <a:effectLst/>
                        </a:rPr>
                        <a:t>3,662</a:t>
                      </a:r>
                      <a:endParaRPr lang="en-US" sz="1100">
                        <a:effectLst/>
                        <a:latin typeface="Times New Roman"/>
                        <a:ea typeface="SimSun"/>
                      </a:endParaRPr>
                    </a:p>
                  </a:txBody>
                  <a:tcPr marL="68580" marR="68580" marT="0" marB="0" anchor="b"/>
                </a:tc>
                <a:tc>
                  <a:txBody>
                    <a:bodyPr/>
                    <a:lstStyle/>
                    <a:p>
                      <a:pPr marL="0" marR="0" algn="r">
                        <a:spcBef>
                          <a:spcPts val="0"/>
                        </a:spcBef>
                        <a:spcAft>
                          <a:spcPts val="0"/>
                        </a:spcAft>
                      </a:pPr>
                      <a:r>
                        <a:rPr lang="en-US" sz="1400">
                          <a:effectLst/>
                        </a:rPr>
                        <a:t>131</a:t>
                      </a:r>
                      <a:endParaRPr lang="en-US" sz="1100">
                        <a:effectLst/>
                        <a:latin typeface="Times New Roman"/>
                        <a:ea typeface="SimSun"/>
                      </a:endParaRPr>
                    </a:p>
                  </a:txBody>
                  <a:tcPr marL="68580" marR="68580" marT="0" marB="0" anchor="b"/>
                </a:tc>
                <a:tc>
                  <a:txBody>
                    <a:bodyPr/>
                    <a:lstStyle/>
                    <a:p>
                      <a:pPr marL="0" marR="0" algn="r">
                        <a:spcBef>
                          <a:spcPts val="0"/>
                        </a:spcBef>
                        <a:spcAft>
                          <a:spcPts val="0"/>
                        </a:spcAft>
                      </a:pPr>
                      <a:r>
                        <a:rPr lang="en-US" sz="1400" dirty="0">
                          <a:effectLst/>
                        </a:rPr>
                        <a:t>0</a:t>
                      </a:r>
                      <a:endParaRPr lang="en-US" sz="1100" dirty="0">
                        <a:effectLst/>
                        <a:latin typeface="Times New Roman"/>
                        <a:ea typeface="SimSun"/>
                      </a:endParaRPr>
                    </a:p>
                  </a:txBody>
                  <a:tcPr marL="68580" marR="68580" marT="0" marB="0" anchor="b"/>
                </a:tc>
              </a:tr>
              <a:tr h="286287">
                <a:tc>
                  <a:txBody>
                    <a:bodyPr/>
                    <a:lstStyle/>
                    <a:p>
                      <a:pPr marL="0" marR="0" algn="just">
                        <a:spcBef>
                          <a:spcPts val="0"/>
                        </a:spcBef>
                        <a:spcAft>
                          <a:spcPts val="0"/>
                        </a:spcAft>
                      </a:pPr>
                      <a:r>
                        <a:rPr lang="en-US" sz="1400" dirty="0">
                          <a:effectLst/>
                        </a:rPr>
                        <a:t>In-Memory Cache</a:t>
                      </a:r>
                      <a:endParaRPr lang="en-US" sz="1100" dirty="0">
                        <a:effectLst/>
                        <a:latin typeface="Times New Roman"/>
                        <a:ea typeface="SimSun"/>
                      </a:endParaRPr>
                    </a:p>
                  </a:txBody>
                  <a:tcPr marL="68580" marR="68580" marT="0" marB="0" anchor="b"/>
                </a:tc>
                <a:tc>
                  <a:txBody>
                    <a:bodyPr/>
                    <a:lstStyle/>
                    <a:p>
                      <a:pPr marL="0" marR="0" algn="l">
                        <a:spcBef>
                          <a:spcPts val="0"/>
                        </a:spcBef>
                        <a:spcAft>
                          <a:spcPts val="0"/>
                        </a:spcAft>
                      </a:pPr>
                      <a:r>
                        <a:rPr lang="en-US" sz="1400" dirty="0">
                          <a:effectLst/>
                        </a:rPr>
                        <a:t>small * 1 </a:t>
                      </a:r>
                      <a:endParaRPr lang="en-US" sz="110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dirty="0">
                          <a:effectLst/>
                        </a:rPr>
                        <a:t>2072</a:t>
                      </a:r>
                      <a:endParaRPr lang="en-US" sz="110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dirty="0">
                          <a:effectLst/>
                        </a:rPr>
                        <a:t>4,052</a:t>
                      </a:r>
                      <a:endParaRPr lang="en-US" sz="110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b="0" dirty="0">
                          <a:effectLst/>
                        </a:rPr>
                        <a:t>895</a:t>
                      </a:r>
                      <a:endParaRPr lang="en-US" sz="1100" b="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b="0" dirty="0">
                          <a:effectLst/>
                        </a:rPr>
                        <a:t>140</a:t>
                      </a:r>
                      <a:endParaRPr lang="en-US" sz="1100" b="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dirty="0">
                          <a:effectLst/>
                        </a:rPr>
                        <a:t>3,924</a:t>
                      </a:r>
                      <a:endParaRPr lang="en-US" sz="110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b="1" dirty="0">
                          <a:solidFill>
                            <a:srgbClr val="FF0000"/>
                          </a:solidFill>
                          <a:effectLst/>
                        </a:rPr>
                        <a:t>877</a:t>
                      </a:r>
                      <a:endParaRPr lang="en-US" sz="1100" b="1" dirty="0">
                        <a:solidFill>
                          <a:srgbClr val="FF0000"/>
                        </a:solidFill>
                        <a:effectLst/>
                        <a:latin typeface="Times New Roman"/>
                        <a:ea typeface="SimSun"/>
                      </a:endParaRPr>
                    </a:p>
                  </a:txBody>
                  <a:tcPr marL="68580" marR="68580" marT="0" marB="0" anchor="b"/>
                </a:tc>
                <a:tc>
                  <a:txBody>
                    <a:bodyPr/>
                    <a:lstStyle/>
                    <a:p>
                      <a:pPr marL="0" marR="0" algn="r">
                        <a:spcBef>
                          <a:spcPts val="0"/>
                        </a:spcBef>
                        <a:spcAft>
                          <a:spcPts val="0"/>
                        </a:spcAft>
                      </a:pPr>
                      <a:r>
                        <a:rPr lang="en-US" sz="1400" b="1" dirty="0">
                          <a:solidFill>
                            <a:srgbClr val="FF0000"/>
                          </a:solidFill>
                          <a:effectLst/>
                        </a:rPr>
                        <a:t>143</a:t>
                      </a:r>
                      <a:endParaRPr lang="en-US" sz="1100" b="1" dirty="0">
                        <a:solidFill>
                          <a:srgbClr val="FF0000"/>
                        </a:solidFill>
                        <a:effectLst/>
                        <a:latin typeface="Times New Roman"/>
                        <a:ea typeface="SimSun"/>
                      </a:endParaRPr>
                    </a:p>
                  </a:txBody>
                  <a:tcPr marL="68580" marR="68580" marT="0" marB="0" anchor="b"/>
                </a:tc>
              </a:tr>
              <a:tr h="469510">
                <a:tc>
                  <a:txBody>
                    <a:bodyPr/>
                    <a:lstStyle/>
                    <a:p>
                      <a:pPr marL="0" marR="0" algn="just">
                        <a:spcBef>
                          <a:spcPts val="0"/>
                        </a:spcBef>
                        <a:spcAft>
                          <a:spcPts val="0"/>
                        </a:spcAft>
                      </a:pPr>
                      <a:r>
                        <a:rPr lang="en-US" sz="1400" dirty="0">
                          <a:effectLst/>
                        </a:rPr>
                        <a:t>Memory Mapped File (MMF) Cache</a:t>
                      </a:r>
                      <a:endParaRPr lang="en-US" sz="1100" dirty="0">
                        <a:effectLst/>
                        <a:latin typeface="Times New Roman"/>
                        <a:ea typeface="SimSun"/>
                      </a:endParaRPr>
                    </a:p>
                  </a:txBody>
                  <a:tcPr marL="68580" marR="68580" marT="0" marB="0" anchor="b"/>
                </a:tc>
                <a:tc>
                  <a:txBody>
                    <a:bodyPr/>
                    <a:lstStyle/>
                    <a:p>
                      <a:pPr marL="0" marR="0" algn="l">
                        <a:spcBef>
                          <a:spcPts val="0"/>
                        </a:spcBef>
                        <a:spcAft>
                          <a:spcPts val="0"/>
                        </a:spcAft>
                      </a:pPr>
                      <a:r>
                        <a:rPr lang="en-US" sz="1400" dirty="0">
                          <a:effectLst/>
                        </a:rPr>
                        <a:t>large * 4 </a:t>
                      </a:r>
                      <a:endParaRPr lang="en-US" sz="110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a:effectLst/>
                        </a:rPr>
                        <a:t>1876</a:t>
                      </a:r>
                      <a:endParaRPr lang="en-US" sz="1100">
                        <a:effectLst/>
                        <a:latin typeface="Times New Roman"/>
                        <a:ea typeface="SimSun"/>
                      </a:endParaRPr>
                    </a:p>
                  </a:txBody>
                  <a:tcPr marL="68580" marR="68580" marT="0" marB="0" anchor="b"/>
                </a:tc>
                <a:tc>
                  <a:txBody>
                    <a:bodyPr/>
                    <a:lstStyle/>
                    <a:p>
                      <a:pPr marL="0" marR="0" algn="r">
                        <a:spcBef>
                          <a:spcPts val="0"/>
                        </a:spcBef>
                        <a:spcAft>
                          <a:spcPts val="0"/>
                        </a:spcAft>
                      </a:pPr>
                      <a:r>
                        <a:rPr lang="en-US" sz="1400">
                          <a:effectLst/>
                        </a:rPr>
                        <a:t>5,052</a:t>
                      </a:r>
                      <a:endParaRPr lang="en-US" sz="1100">
                        <a:effectLst/>
                        <a:latin typeface="Times New Roman"/>
                        <a:ea typeface="SimSun"/>
                      </a:endParaRPr>
                    </a:p>
                  </a:txBody>
                  <a:tcPr marL="68580" marR="68580" marT="0" marB="0" anchor="b"/>
                </a:tc>
                <a:tc>
                  <a:txBody>
                    <a:bodyPr/>
                    <a:lstStyle/>
                    <a:p>
                      <a:pPr marL="0" marR="0" algn="r">
                        <a:spcBef>
                          <a:spcPts val="0"/>
                        </a:spcBef>
                        <a:spcAft>
                          <a:spcPts val="0"/>
                        </a:spcAft>
                      </a:pPr>
                      <a:r>
                        <a:rPr lang="en-US" sz="1400" dirty="0">
                          <a:effectLst/>
                        </a:rPr>
                        <a:t>371</a:t>
                      </a:r>
                      <a:endParaRPr lang="en-US" sz="110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dirty="0">
                          <a:effectLst/>
                        </a:rPr>
                        <a:t>6</a:t>
                      </a:r>
                      <a:endParaRPr lang="en-US" sz="1100" dirty="0">
                        <a:effectLst/>
                        <a:latin typeface="Times New Roman"/>
                        <a:ea typeface="SimSun"/>
                      </a:endParaRPr>
                    </a:p>
                  </a:txBody>
                  <a:tcPr marL="68580" marR="68580" marT="0" marB="0" anchor="b"/>
                </a:tc>
                <a:tc>
                  <a:txBody>
                    <a:bodyPr/>
                    <a:lstStyle/>
                    <a:p>
                      <a:pPr marL="0" marR="0" algn="r">
                        <a:spcBef>
                          <a:spcPts val="0"/>
                        </a:spcBef>
                        <a:spcAft>
                          <a:spcPts val="0"/>
                        </a:spcAft>
                      </a:pPr>
                      <a:r>
                        <a:rPr lang="en-US" sz="1400">
                          <a:effectLst/>
                        </a:rPr>
                        <a:t>4,928</a:t>
                      </a:r>
                      <a:endParaRPr lang="en-US" sz="1100">
                        <a:effectLst/>
                        <a:latin typeface="Times New Roman"/>
                        <a:ea typeface="SimSun"/>
                      </a:endParaRPr>
                    </a:p>
                  </a:txBody>
                  <a:tcPr marL="68580" marR="68580" marT="0" marB="0" anchor="b"/>
                </a:tc>
                <a:tc>
                  <a:txBody>
                    <a:bodyPr/>
                    <a:lstStyle/>
                    <a:p>
                      <a:pPr marL="0" marR="0" algn="r">
                        <a:spcBef>
                          <a:spcPts val="0"/>
                        </a:spcBef>
                        <a:spcAft>
                          <a:spcPts val="0"/>
                        </a:spcAft>
                      </a:pPr>
                      <a:r>
                        <a:rPr lang="en-US" sz="1400" b="1" dirty="0">
                          <a:solidFill>
                            <a:srgbClr val="FF0000"/>
                          </a:solidFill>
                          <a:effectLst/>
                        </a:rPr>
                        <a:t>357</a:t>
                      </a:r>
                      <a:endParaRPr lang="en-US" sz="1100" b="1" dirty="0">
                        <a:solidFill>
                          <a:srgbClr val="FF0000"/>
                        </a:solidFill>
                        <a:effectLst/>
                        <a:latin typeface="Times New Roman"/>
                        <a:ea typeface="SimSun"/>
                      </a:endParaRPr>
                    </a:p>
                  </a:txBody>
                  <a:tcPr marL="68580" marR="68580" marT="0" marB="0" anchor="b"/>
                </a:tc>
                <a:tc>
                  <a:txBody>
                    <a:bodyPr/>
                    <a:lstStyle/>
                    <a:p>
                      <a:pPr marL="0" marR="0" algn="r">
                        <a:spcBef>
                          <a:spcPts val="0"/>
                        </a:spcBef>
                        <a:spcAft>
                          <a:spcPts val="0"/>
                        </a:spcAft>
                      </a:pPr>
                      <a:r>
                        <a:rPr lang="en-US" sz="1400" b="1" dirty="0">
                          <a:solidFill>
                            <a:srgbClr val="FF0000"/>
                          </a:solidFill>
                          <a:effectLst/>
                        </a:rPr>
                        <a:t>4</a:t>
                      </a:r>
                      <a:endParaRPr lang="en-US" sz="1100" b="1" dirty="0">
                        <a:solidFill>
                          <a:srgbClr val="FF0000"/>
                        </a:solidFill>
                        <a:effectLst/>
                        <a:latin typeface="Times New Roman"/>
                        <a:ea typeface="SimSun"/>
                      </a:endParaRPr>
                    </a:p>
                  </a:txBody>
                  <a:tcPr marL="68580" marR="68580" marT="0" marB="0" anchor="b"/>
                </a:tc>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371600"/>
            <a:ext cx="353060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5061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Iterative </a:t>
            </a:r>
            <a:r>
              <a:rPr lang="en-US" dirty="0" err="1" smtClean="0"/>
              <a:t>MapReduce</a:t>
            </a:r>
            <a:r>
              <a:rPr lang="en-US" dirty="0" smtClean="0"/>
              <a:t> Collective Communication Operations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Supports common higher-level communication patterns</a:t>
            </a:r>
          </a:p>
          <a:p>
            <a:pPr lvl="1"/>
            <a:r>
              <a:rPr lang="en-US" dirty="0" smtClean="0"/>
              <a:t>Substitutes certain steps of the computation</a:t>
            </a:r>
          </a:p>
          <a:p>
            <a:r>
              <a:rPr lang="en-US" dirty="0" smtClean="0"/>
              <a:t>Framework can optimize these operations transparently to users</a:t>
            </a:r>
          </a:p>
          <a:p>
            <a:r>
              <a:rPr lang="en-US" dirty="0" smtClean="0"/>
              <a:t>Ease </a:t>
            </a:r>
            <a:r>
              <a:rPr lang="en-US" dirty="0"/>
              <a:t>of </a:t>
            </a:r>
            <a:r>
              <a:rPr lang="en-US" dirty="0" smtClean="0"/>
              <a:t>use</a:t>
            </a:r>
          </a:p>
          <a:p>
            <a:pPr lvl="1"/>
            <a:r>
              <a:rPr lang="en-US" dirty="0" smtClean="0"/>
              <a:t>Don’t have to implement the steps substituted by these operations</a:t>
            </a:r>
          </a:p>
          <a:p>
            <a:r>
              <a:rPr lang="en-US" dirty="0" err="1"/>
              <a:t>SumReduce</a:t>
            </a:r>
            <a:endParaRPr lang="en-US" dirty="0"/>
          </a:p>
          <a:p>
            <a:pPr lvl="1"/>
            <a:r>
              <a:rPr lang="en-US" dirty="0"/>
              <a:t>Addition of single value </a:t>
            </a:r>
            <a:r>
              <a:rPr lang="en-US" dirty="0" smtClean="0"/>
              <a:t>numerical outputs of Map Tasks</a:t>
            </a:r>
          </a:p>
          <a:p>
            <a:r>
              <a:rPr lang="en-US" dirty="0" err="1" smtClean="0"/>
              <a:t>AllGather</a:t>
            </a:r>
            <a:endParaRPr lang="en-US" dirty="0" smtClean="0"/>
          </a:p>
          <a:p>
            <a:pPr lvl="1"/>
            <a:r>
              <a:rPr lang="en-US" dirty="0" smtClean="0"/>
              <a:t>Already 8% improvement in execution time</a:t>
            </a:r>
          </a:p>
          <a:p>
            <a:pPr lvl="1"/>
            <a:endParaRPr lang="en-US" dirty="0"/>
          </a:p>
          <a:p>
            <a:endParaRPr lang="en-US" dirty="0"/>
          </a:p>
        </p:txBody>
      </p:sp>
    </p:spTree>
    <p:extLst>
      <p:ext uri="{BB962C8B-B14F-4D97-AF65-F5344CB8AC3E}">
        <p14:creationId xmlns:p14="http://schemas.microsoft.com/office/powerpoint/2010/main" val="3035662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Some Trends</a:t>
            </a:r>
            <a:endParaRPr lang="en-US" dirty="0"/>
          </a:p>
        </p:txBody>
      </p:sp>
      <p:sp>
        <p:nvSpPr>
          <p:cNvPr id="3" name="Content Placeholder 2"/>
          <p:cNvSpPr>
            <a:spLocks noGrp="1"/>
          </p:cNvSpPr>
          <p:nvPr>
            <p:ph idx="1"/>
          </p:nvPr>
        </p:nvSpPr>
        <p:spPr>
          <a:xfrm>
            <a:off x="0" y="1066800"/>
            <a:ext cx="9144000" cy="5638800"/>
          </a:xfrm>
        </p:spPr>
        <p:txBody>
          <a:bodyPr/>
          <a:lstStyle/>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The Data Deluge</a:t>
            </a:r>
            <a:r>
              <a:rPr lang="en-US" sz="2400" dirty="0">
                <a:solidFill>
                  <a:srgbClr val="FF0000"/>
                </a:solidFill>
                <a:latin typeface="Times New Roman" pitchFamily="18" charset="0"/>
                <a:ea typeface="+mn-ea"/>
                <a:cs typeface="Times New Roman" pitchFamily="18" charset="0"/>
              </a:rPr>
              <a:t> </a:t>
            </a:r>
            <a:r>
              <a:rPr lang="en-US" sz="2400" dirty="0">
                <a:latin typeface="Times New Roman" pitchFamily="18" charset="0"/>
                <a:ea typeface="+mn-ea"/>
                <a:cs typeface="Times New Roman" pitchFamily="18" charset="0"/>
              </a:rPr>
              <a:t>is clear trend from Commercial (Amazon, e-commerce) , Community (Facebook, Search) and Scientific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Light weight clients </a:t>
            </a:r>
            <a:r>
              <a:rPr lang="en-US" sz="2400" dirty="0">
                <a:latin typeface="Times New Roman" pitchFamily="18" charset="0"/>
                <a:ea typeface="+mn-ea"/>
                <a:cs typeface="Times New Roman" pitchFamily="18" charset="0"/>
              </a:rPr>
              <a:t>from smartphones, tablets to sensors</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Multicore </a:t>
            </a:r>
            <a:r>
              <a:rPr lang="en-US" sz="2400" dirty="0" smtClean="0">
                <a:latin typeface="Times New Roman" pitchFamily="18" charset="0"/>
                <a:ea typeface="+mn-ea"/>
                <a:cs typeface="Times New Roman" pitchFamily="18" charset="0"/>
              </a:rPr>
              <a:t>reawakening parallel computing</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Exascale </a:t>
            </a:r>
            <a:r>
              <a:rPr lang="en-US" sz="2400" b="1" dirty="0">
                <a:latin typeface="Times New Roman" pitchFamily="18" charset="0"/>
                <a:ea typeface="+mn-ea"/>
                <a:cs typeface="Times New Roman" pitchFamily="18" charset="0"/>
              </a:rPr>
              <a:t>initiatives </a:t>
            </a:r>
            <a:r>
              <a:rPr lang="en-US" sz="2400" dirty="0">
                <a:latin typeface="Times New Roman" pitchFamily="18" charset="0"/>
                <a:ea typeface="+mn-ea"/>
                <a:cs typeface="Times New Roman" pitchFamily="18" charset="0"/>
              </a:rPr>
              <a:t>will continue drive to high end with a simulation orientation</a:t>
            </a:r>
          </a:p>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Clouds </a:t>
            </a:r>
            <a:r>
              <a:rPr lang="en-US" sz="2400" b="1" dirty="0">
                <a:latin typeface="Times New Roman" pitchFamily="18" charset="0"/>
                <a:ea typeface="+mn-ea"/>
                <a:cs typeface="Times New Roman" pitchFamily="18" charset="0"/>
              </a:rPr>
              <a:t>with cheaper, greener, easier to use </a:t>
            </a:r>
            <a:r>
              <a:rPr lang="en-US" sz="2400" dirty="0">
                <a:latin typeface="Times New Roman" pitchFamily="18" charset="0"/>
                <a:ea typeface="+mn-ea"/>
                <a:cs typeface="Times New Roman" pitchFamily="18" charset="0"/>
              </a:rPr>
              <a:t>IT for (some)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New jobs </a:t>
            </a:r>
            <a:r>
              <a:rPr lang="en-US" sz="2400" dirty="0">
                <a:latin typeface="Times New Roman" pitchFamily="18" charset="0"/>
                <a:ea typeface="+mn-ea"/>
                <a:cs typeface="Times New Roman" pitchFamily="18" charset="0"/>
              </a:rPr>
              <a:t>associated with new curricula</a:t>
            </a: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Clouds as a distributed system</a:t>
            </a:r>
            <a:r>
              <a:rPr lang="en-US" sz="2000" dirty="0">
                <a:latin typeface="Times New Roman" pitchFamily="18" charset="0"/>
                <a:ea typeface="+mn-ea"/>
                <a:cs typeface="Times New Roman" pitchFamily="18" charset="0"/>
              </a:rPr>
              <a:t> (classic CS courses)</a:t>
            </a:r>
          </a:p>
          <a:p>
            <a:pPr marL="1142191" lvl="2" indent="-285438" defTabSz="913404" eaLnBrk="1" hangingPunct="1">
              <a:lnSpc>
                <a:spcPct val="80000"/>
              </a:lnSpc>
              <a:spcBef>
                <a:spcPts val="1200"/>
              </a:spcBef>
              <a:buBlip>
                <a:blip r:embed="rId3"/>
              </a:buBlip>
            </a:pPr>
            <a:r>
              <a:rPr lang="en-US" sz="2000" b="1" dirty="0">
                <a:solidFill>
                  <a:srgbClr val="FF0000"/>
                </a:solidFill>
                <a:latin typeface="Times New Roman" pitchFamily="18" charset="0"/>
                <a:ea typeface="+mn-ea"/>
                <a:cs typeface="Times New Roman" pitchFamily="18" charset="0"/>
              </a:rPr>
              <a:t>Data </a:t>
            </a:r>
            <a:r>
              <a:rPr lang="en-US" sz="2000" b="1" dirty="0" smtClean="0">
                <a:solidFill>
                  <a:srgbClr val="FF0000"/>
                </a:solidFill>
                <a:latin typeface="Times New Roman" pitchFamily="18" charset="0"/>
                <a:ea typeface="+mn-ea"/>
                <a:cs typeface="Times New Roman" pitchFamily="18" charset="0"/>
              </a:rPr>
              <a:t>Analytics </a:t>
            </a:r>
            <a:r>
              <a:rPr lang="en-US" sz="2000" dirty="0" smtClean="0">
                <a:latin typeface="Times New Roman" pitchFamily="18" charset="0"/>
                <a:ea typeface="+mn-ea"/>
                <a:cs typeface="Times New Roman" pitchFamily="18" charset="0"/>
              </a:rPr>
              <a:t>(Important theme at SC11)</a:t>
            </a:r>
            <a:endParaRPr lang="en-US" sz="2000" dirty="0">
              <a:latin typeface="Times New Roman" pitchFamily="18" charset="0"/>
              <a:ea typeface="+mn-ea"/>
              <a:cs typeface="Times New Roman" pitchFamily="18" charset="0"/>
            </a:endParaRP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Network/Web </a:t>
            </a:r>
            <a:r>
              <a:rPr lang="en-US" sz="2000" b="1" dirty="0" smtClean="0">
                <a:latin typeface="Times New Roman" pitchFamily="18" charset="0"/>
                <a:ea typeface="+mn-ea"/>
                <a:cs typeface="Times New Roman" pitchFamily="18" charset="0"/>
              </a:rPr>
              <a:t>Science</a:t>
            </a:r>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a:t>
            </a:fld>
            <a:endParaRPr lang="en-US"/>
          </a:p>
        </p:txBody>
      </p:sp>
    </p:spTree>
    <p:extLst>
      <p:ext uri="{BB962C8B-B14F-4D97-AF65-F5344CB8AC3E}">
        <p14:creationId xmlns:p14="http://schemas.microsoft.com/office/powerpoint/2010/main" val="2248523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Clouds Grids and Supercomputers: Infrastructure and Applications</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40</a:t>
            </a:fld>
            <a:endParaRPr lang="en-US"/>
          </a:p>
        </p:txBody>
      </p:sp>
    </p:spTree>
    <p:extLst>
      <p:ext uri="{BB962C8B-B14F-4D97-AF65-F5344CB8AC3E}">
        <p14:creationId xmlns:p14="http://schemas.microsoft.com/office/powerpoint/2010/main" val="24860801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101009" y="609600"/>
            <a:ext cx="9042991" cy="4495800"/>
          </a:xfrm>
        </p:spPr>
        <p:txBody>
          <a:bodyPr/>
          <a:lstStyle/>
          <a:p>
            <a:r>
              <a:rPr lang="en-US" sz="2800" b="1" dirty="0"/>
              <a:t>Workflow</a:t>
            </a:r>
            <a:r>
              <a:rPr lang="en-US" sz="2800" dirty="0"/>
              <a:t> and </a:t>
            </a:r>
            <a:r>
              <a:rPr lang="en-US" sz="2800" b="1" dirty="0"/>
              <a:t>Services</a:t>
            </a:r>
          </a:p>
          <a:p>
            <a:r>
              <a:rPr lang="en-US" sz="2800" b="1" dirty="0" smtClean="0"/>
              <a:t>Pleasingly parallel </a:t>
            </a:r>
            <a:r>
              <a:rPr lang="en-US" sz="2800" dirty="0" smtClean="0"/>
              <a:t>applications of all sorts analyzing roughly independent data or spawning independent simulations including</a:t>
            </a:r>
          </a:p>
          <a:p>
            <a:pPr lvl="1"/>
            <a:r>
              <a:rPr lang="en-US" b="1" dirty="0" smtClean="0"/>
              <a:t>Long tail </a:t>
            </a:r>
            <a:r>
              <a:rPr lang="en-US" dirty="0" smtClean="0"/>
              <a:t>of science</a:t>
            </a:r>
          </a:p>
          <a:p>
            <a:pPr lvl="1"/>
            <a:r>
              <a:rPr lang="en-US" dirty="0" smtClean="0"/>
              <a:t>Integration of distributed </a:t>
            </a:r>
            <a:r>
              <a:rPr lang="en-US" b="1" dirty="0" smtClean="0"/>
              <a:t>sensor </a:t>
            </a:r>
            <a:r>
              <a:rPr lang="en-US" dirty="0" smtClean="0"/>
              <a:t>data</a:t>
            </a:r>
          </a:p>
          <a:p>
            <a:r>
              <a:rPr lang="en-US" sz="2800" b="1" dirty="0" smtClean="0"/>
              <a:t>Science Gateways </a:t>
            </a:r>
            <a:r>
              <a:rPr lang="en-US" sz="2800" dirty="0" smtClean="0"/>
              <a:t>and portals</a:t>
            </a:r>
          </a:p>
          <a:p>
            <a:r>
              <a:rPr lang="en-US" sz="2800" b="1" dirty="0" smtClean="0"/>
              <a:t>Commercial and Science Data analytics </a:t>
            </a:r>
            <a:r>
              <a:rPr lang="en-US" sz="2800" dirty="0" smtClean="0"/>
              <a:t>that can use MapReduce </a:t>
            </a:r>
            <a:r>
              <a:rPr lang="en-US" sz="2800" b="1" dirty="0" smtClean="0"/>
              <a:t>(</a:t>
            </a:r>
            <a:r>
              <a:rPr lang="en-US" sz="2800" dirty="0" smtClean="0"/>
              <a:t>some of such apps) or its</a:t>
            </a:r>
            <a:r>
              <a:rPr lang="en-US" sz="2800" b="1" dirty="0" smtClean="0"/>
              <a:t> iterative </a:t>
            </a:r>
            <a:r>
              <a:rPr lang="en-US" sz="2800" dirty="0" smtClean="0"/>
              <a:t>variants (most</a:t>
            </a:r>
            <a:r>
              <a:rPr lang="en-US" sz="2800" dirty="0"/>
              <a:t> </a:t>
            </a:r>
            <a:r>
              <a:rPr lang="en-US" sz="2800" dirty="0" smtClean="0"/>
              <a:t>analytic apps)</a:t>
            </a:r>
          </a:p>
          <a:p>
            <a:r>
              <a:rPr lang="en-US" sz="2800" dirty="0" smtClean="0"/>
              <a:t>Note Data Analysis </a:t>
            </a:r>
            <a:r>
              <a:rPr lang="en-US" sz="2800" dirty="0"/>
              <a:t>requirements not well articulated in many fields – See http://www.delsall.org for life sciences</a:t>
            </a:r>
          </a:p>
          <a:p>
            <a:endParaRPr lang="en-US" sz="2800" dirty="0" smtClean="0"/>
          </a:p>
        </p:txBody>
      </p:sp>
      <p:sp>
        <p:nvSpPr>
          <p:cNvPr id="4" name="Slide Number Placeholder 3"/>
          <p:cNvSpPr>
            <a:spLocks noGrp="1"/>
          </p:cNvSpPr>
          <p:nvPr>
            <p:ph type="sldNum" sz="quarter" idx="12"/>
          </p:nvPr>
        </p:nvSpPr>
        <p:spPr/>
        <p:txBody>
          <a:bodyPr/>
          <a:lstStyle/>
          <a:p>
            <a:fld id="{94CC141A-9CC6-41A7-A7D0-011D836CC6E2}" type="slidenum">
              <a:rPr lang="en-US" smtClean="0"/>
              <a:pPr/>
              <a:t>41</a:t>
            </a:fld>
            <a:endParaRPr lang="en-US"/>
          </a:p>
        </p:txBody>
      </p:sp>
    </p:spTree>
    <p:extLst>
      <p:ext uri="{BB962C8B-B14F-4D97-AF65-F5344CB8AC3E}">
        <p14:creationId xmlns:p14="http://schemas.microsoft.com/office/powerpoint/2010/main" val="3118450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b="1" dirty="0" smtClean="0"/>
              <a:t>Clouds and Grids/HPC</a:t>
            </a:r>
            <a:endParaRPr lang="en-US" b="1" dirty="0"/>
          </a:p>
        </p:txBody>
      </p:sp>
      <p:sp>
        <p:nvSpPr>
          <p:cNvPr id="3" name="Content Placeholder 2"/>
          <p:cNvSpPr>
            <a:spLocks noGrp="1"/>
          </p:cNvSpPr>
          <p:nvPr>
            <p:ph idx="1"/>
          </p:nvPr>
        </p:nvSpPr>
        <p:spPr>
          <a:xfrm>
            <a:off x="0" y="838200"/>
            <a:ext cx="8991600" cy="5715000"/>
          </a:xfrm>
        </p:spPr>
        <p:txBody>
          <a:bodyPr>
            <a:noAutofit/>
          </a:bodyPr>
          <a:lstStyle/>
          <a:p>
            <a:pPr>
              <a:spcBef>
                <a:spcPts val="300"/>
              </a:spcBef>
            </a:pPr>
            <a:r>
              <a:rPr lang="en-US" sz="2800" dirty="0" smtClean="0"/>
              <a:t>Synchronization/communication Performance</a:t>
            </a:r>
            <a:br>
              <a:rPr lang="en-US" sz="2800" dirty="0" smtClean="0"/>
            </a:br>
            <a:r>
              <a:rPr lang="en-US" sz="2800" b="1" dirty="0" smtClean="0"/>
              <a:t>Grids &gt; Clouds &gt; HPC Systems</a:t>
            </a:r>
          </a:p>
          <a:p>
            <a:pPr>
              <a:spcBef>
                <a:spcPts val="300"/>
              </a:spcBef>
            </a:pPr>
            <a:r>
              <a:rPr lang="en-US" sz="2800" dirty="0" smtClean="0"/>
              <a:t>Clouds appear to execute effectively Grid workloads but are not easily used for closely coupled HPC applications</a:t>
            </a:r>
          </a:p>
          <a:p>
            <a:pPr>
              <a:spcBef>
                <a:spcPts val="300"/>
              </a:spcBef>
            </a:pPr>
            <a:r>
              <a:rPr lang="en-US" sz="2800" b="1" dirty="0" smtClean="0"/>
              <a:t>Service Oriented Architectures </a:t>
            </a:r>
            <a:r>
              <a:rPr lang="en-US" sz="2800" dirty="0" smtClean="0"/>
              <a:t>and </a:t>
            </a:r>
            <a:r>
              <a:rPr lang="en-US" sz="2800" b="1" dirty="0" smtClean="0"/>
              <a:t>workflow </a:t>
            </a:r>
            <a:r>
              <a:rPr lang="en-US" sz="2800" dirty="0" smtClean="0"/>
              <a:t>appear to work similarly in both grids and clouds</a:t>
            </a:r>
          </a:p>
          <a:p>
            <a:pPr>
              <a:spcBef>
                <a:spcPts val="300"/>
              </a:spcBef>
            </a:pPr>
            <a:r>
              <a:rPr lang="en-US" sz="2800" dirty="0" smtClean="0"/>
              <a:t>Assume for immediate future, science supported by a mixture of</a:t>
            </a:r>
          </a:p>
          <a:p>
            <a:pPr lvl="1">
              <a:spcBef>
                <a:spcPts val="300"/>
              </a:spcBef>
            </a:pPr>
            <a:r>
              <a:rPr lang="en-US" dirty="0" smtClean="0"/>
              <a:t>Clouds – data analysis (and pleasingly parallel)</a:t>
            </a:r>
          </a:p>
          <a:p>
            <a:pPr lvl="1">
              <a:spcBef>
                <a:spcPts val="300"/>
              </a:spcBef>
            </a:pPr>
            <a:r>
              <a:rPr lang="en-US" dirty="0" smtClean="0"/>
              <a:t>Grids/High Throughput Systems (moving to clouds  as convenient)</a:t>
            </a:r>
          </a:p>
          <a:p>
            <a:pPr lvl="1">
              <a:spcBef>
                <a:spcPts val="300"/>
              </a:spcBef>
            </a:pPr>
            <a:r>
              <a:rPr lang="en-US" dirty="0" smtClean="0"/>
              <a:t>Supercomputers (“MPI Engines”) going to exascale</a:t>
            </a:r>
            <a:endParaRPr lang="en-US" dirty="0"/>
          </a:p>
        </p:txBody>
      </p:sp>
    </p:spTree>
    <p:extLst>
      <p:ext uri="{BB962C8B-B14F-4D97-AF65-F5344CB8AC3E}">
        <p14:creationId xmlns:p14="http://schemas.microsoft.com/office/powerpoint/2010/main" val="165247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334579" y="6474146"/>
            <a:ext cx="2514459" cy="429512"/>
          </a:xfrm>
        </p:spPr>
        <p:txBody>
          <a:bodyPr/>
          <a:lstStyle/>
          <a:p>
            <a:fld id="{94CC141A-9CC6-41A7-A7D0-011D836CC6E2}" type="slidenum">
              <a:rPr lang="en-US" smtClean="0"/>
              <a:pPr/>
              <a:t>43</a:t>
            </a:fld>
            <a:endParaRPr lang="en-US"/>
          </a:p>
        </p:txBody>
      </p:sp>
      <p:grpSp>
        <p:nvGrpSpPr>
          <p:cNvPr id="5" name="Canvas 17"/>
          <p:cNvGrpSpPr/>
          <p:nvPr/>
        </p:nvGrpSpPr>
        <p:grpSpPr>
          <a:xfrm>
            <a:off x="0" y="685800"/>
            <a:ext cx="9159814" cy="6195894"/>
            <a:chOff x="0" y="0"/>
            <a:chExt cx="6191250" cy="3514725"/>
          </a:xfrm>
          <a:effectLst>
            <a:outerShdw blurRad="50800" dist="38100" dir="2700000" algn="tl" rotWithShape="0">
              <a:prstClr val="black">
                <a:alpha val="40000"/>
              </a:prstClr>
            </a:outerShdw>
          </a:effectLst>
        </p:grpSpPr>
        <p:sp>
          <p:nvSpPr>
            <p:cNvPr id="6" name="Rectangle 5"/>
            <p:cNvSpPr/>
            <p:nvPr/>
          </p:nvSpPr>
          <p:spPr>
            <a:xfrm>
              <a:off x="4607862" y="543201"/>
              <a:ext cx="1383363"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7" name="Rectangle 6"/>
            <p:cNvSpPr/>
            <p:nvPr/>
          </p:nvSpPr>
          <p:spPr>
            <a:xfrm>
              <a:off x="0" y="0"/>
              <a:ext cx="6191250" cy="3514725"/>
            </a:xfrm>
            <a:prstGeom prst="rect">
              <a:avLst/>
            </a:prstGeom>
          </p:spPr>
          <p:style>
            <a:lnRef idx="1">
              <a:schemeClr val="dk1"/>
            </a:lnRef>
            <a:fillRef idx="2">
              <a:schemeClr val="dk1"/>
            </a:fillRef>
            <a:effectRef idx="1">
              <a:schemeClr val="dk1"/>
            </a:effectRef>
            <a:fontRef idx="minor">
              <a:schemeClr val="dk1"/>
            </a:fontRef>
          </p:style>
        </p:sp>
        <p:sp>
          <p:nvSpPr>
            <p:cNvPr id="8" name="Rectangle 7"/>
            <p:cNvSpPr/>
            <p:nvPr/>
          </p:nvSpPr>
          <p:spPr>
            <a:xfrm>
              <a:off x="90090" y="57151"/>
              <a:ext cx="1356156"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(a) Map Only</a:t>
              </a:r>
              <a:endParaRPr lang="en-US" sz="2400" b="1" dirty="0">
                <a:effectLst/>
                <a:ea typeface="Times New Roman"/>
                <a:cs typeface="Times New Roman"/>
              </a:endParaRPr>
            </a:p>
          </p:txBody>
        </p:sp>
        <p:sp>
          <p:nvSpPr>
            <p:cNvPr id="9" name="Rectangle 8"/>
            <p:cNvSpPr/>
            <p:nvPr/>
          </p:nvSpPr>
          <p:spPr>
            <a:xfrm>
              <a:off x="4607862" y="57151"/>
              <a:ext cx="1383363"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27432"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(d) Loosely Synchronous</a:t>
              </a:r>
              <a:endParaRPr lang="en-US" sz="2800" b="1" dirty="0">
                <a:effectLst/>
                <a:latin typeface="Times New Roman"/>
                <a:ea typeface="Times New Roman"/>
              </a:endParaRPr>
            </a:p>
          </p:txBody>
        </p:sp>
        <p:sp>
          <p:nvSpPr>
            <p:cNvPr id="10" name="Rectangle 9"/>
            <p:cNvSpPr/>
            <p:nvPr/>
          </p:nvSpPr>
          <p:spPr>
            <a:xfrm>
              <a:off x="2979435" y="57151"/>
              <a:ext cx="1628427"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(c) Iterative MapReduce</a:t>
              </a:r>
              <a:endParaRPr lang="en-US" sz="2800" b="1" dirty="0">
                <a:effectLst/>
                <a:latin typeface="Times New Roman"/>
                <a:ea typeface="Times New Roman"/>
              </a:endParaRPr>
            </a:p>
          </p:txBody>
        </p:sp>
        <p:sp>
          <p:nvSpPr>
            <p:cNvPr id="11" name="Rectangle 10"/>
            <p:cNvSpPr/>
            <p:nvPr/>
          </p:nvSpPr>
          <p:spPr>
            <a:xfrm>
              <a:off x="1446245" y="57150"/>
              <a:ext cx="1533193" cy="487752"/>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a:solidFill>
                    <a:srgbClr val="000000"/>
                  </a:solidFill>
                  <a:effectLst/>
                  <a:latin typeface="Arial"/>
                  <a:ea typeface="Times New Roman"/>
                  <a:cs typeface="Times New Roman"/>
                </a:rPr>
                <a:t>(b) Classic MapReduce</a:t>
              </a:r>
              <a:endParaRPr lang="en-US" sz="2800" b="1">
                <a:effectLst/>
                <a:latin typeface="Times New Roman"/>
                <a:ea typeface="Times New Roman"/>
              </a:endParaRPr>
            </a:p>
          </p:txBody>
        </p:sp>
        <p:sp>
          <p:nvSpPr>
            <p:cNvPr id="12" name="Rectangle 11"/>
            <p:cNvSpPr/>
            <p:nvPr/>
          </p:nvSpPr>
          <p:spPr>
            <a:xfrm>
              <a:off x="90090" y="544901"/>
              <a:ext cx="1356155" cy="1359905"/>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13" name="Rectangle 12"/>
            <p:cNvSpPr/>
            <p:nvPr/>
          </p:nvSpPr>
          <p:spPr>
            <a:xfrm>
              <a:off x="1452542" y="546757"/>
              <a:ext cx="1533192"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4" name="Group 13"/>
            <p:cNvGrpSpPr/>
            <p:nvPr/>
          </p:nvGrpSpPr>
          <p:grpSpPr>
            <a:xfrm>
              <a:off x="1488648" y="592084"/>
              <a:ext cx="1621694" cy="1252943"/>
              <a:chOff x="4697170" y="1719596"/>
              <a:chExt cx="1622044" cy="1316378"/>
            </a:xfrm>
          </p:grpSpPr>
          <p:sp>
            <p:nvSpPr>
              <p:cNvPr id="78" name="TextBox 36"/>
              <p:cNvSpPr txBox="1"/>
              <p:nvPr/>
            </p:nvSpPr>
            <p:spPr>
              <a:xfrm>
                <a:off x="5197273" y="1719596"/>
                <a:ext cx="52635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79" name="Oval 78"/>
              <p:cNvSpPr/>
              <p:nvPr/>
            </p:nvSpPr>
            <p:spPr>
              <a:xfrm>
                <a:off x="5672629"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0" name="Straight Arrow Connector 79"/>
              <p:cNvCxnSpPr/>
              <p:nvPr/>
            </p:nvCxnSpPr>
            <p:spPr>
              <a:xfrm>
                <a:off x="5786879" y="1893768"/>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81" name="Group 80"/>
              <p:cNvGrpSpPr/>
              <p:nvPr/>
            </p:nvGrpSpPr>
            <p:grpSpPr>
              <a:xfrm>
                <a:off x="5358435" y="2227111"/>
                <a:ext cx="170613" cy="18288"/>
                <a:chOff x="661555" y="648462"/>
                <a:chExt cx="170688" cy="18288"/>
              </a:xfrm>
            </p:grpSpPr>
            <p:sp>
              <p:nvSpPr>
                <p:cNvPr id="101" name="Oval 100"/>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2" name="Oval 101"/>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82" name="TextBox 48"/>
              <p:cNvSpPr txBox="1"/>
              <p:nvPr/>
            </p:nvSpPr>
            <p:spPr>
              <a:xfrm>
                <a:off x="5834738" y="2005819"/>
                <a:ext cx="45383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83" name="Straight Arrow Connector 82"/>
              <p:cNvCxnSpPr>
                <a:stCxn id="79" idx="4"/>
                <a:endCxn id="91" idx="7"/>
              </p:cNvCxnSpPr>
              <p:nvPr/>
            </p:nvCxnSpPr>
            <p:spPr>
              <a:xfrm flipH="1">
                <a:off x="5723633" y="2349380"/>
                <a:ext cx="6324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4" name="Oval 83"/>
              <p:cNvSpPr/>
              <p:nvPr/>
            </p:nvSpPr>
            <p:spPr>
              <a:xfrm>
                <a:off x="4697170"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5" name="Straight Arrow Connector 84"/>
              <p:cNvCxnSpPr/>
              <p:nvPr/>
            </p:nvCxnSpPr>
            <p:spPr>
              <a:xfrm>
                <a:off x="4811421"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6" name="Straight Arrow Connector 85"/>
              <p:cNvCxnSpPr>
                <a:stCxn id="84" idx="4"/>
                <a:endCxn id="90" idx="1"/>
              </p:cNvCxnSpPr>
              <p:nvPr/>
            </p:nvCxnSpPr>
            <p:spPr>
              <a:xfrm>
                <a:off x="4811421" y="2349380"/>
                <a:ext cx="186638"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7" name="Oval 86"/>
              <p:cNvSpPr/>
              <p:nvPr/>
            </p:nvSpPr>
            <p:spPr>
              <a:xfrm>
                <a:off x="4966474"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8" name="Straight Arrow Connector 87"/>
              <p:cNvCxnSpPr/>
              <p:nvPr/>
            </p:nvCxnSpPr>
            <p:spPr>
              <a:xfrm>
                <a:off x="5080724"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9" name="Straight Arrow Connector 88"/>
              <p:cNvCxnSpPr>
                <a:stCxn id="87" idx="4"/>
                <a:endCxn id="90" idx="0"/>
              </p:cNvCxnSpPr>
              <p:nvPr/>
            </p:nvCxnSpPr>
            <p:spPr>
              <a:xfrm flipH="1">
                <a:off x="5078657" y="2349380"/>
                <a:ext cx="2068" cy="23778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0" name="Oval 89"/>
              <p:cNvSpPr/>
              <p:nvPr/>
            </p:nvSpPr>
            <p:spPr>
              <a:xfrm>
                <a:off x="4964674" y="258716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91" name="Oval 90"/>
              <p:cNvSpPr/>
              <p:nvPr/>
            </p:nvSpPr>
            <p:spPr>
              <a:xfrm>
                <a:off x="5529053" y="257861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92" name="Group 91"/>
              <p:cNvGrpSpPr/>
              <p:nvPr/>
            </p:nvGrpSpPr>
            <p:grpSpPr>
              <a:xfrm>
                <a:off x="5291814" y="2739565"/>
                <a:ext cx="170184" cy="17780"/>
                <a:chOff x="0" y="0"/>
                <a:chExt cx="170688" cy="18288"/>
              </a:xfrm>
            </p:grpSpPr>
            <p:sp>
              <p:nvSpPr>
                <p:cNvPr id="99" name="Oval 98"/>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0" name="Oval 99"/>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93" name="Straight Arrow Connector 92"/>
              <p:cNvCxnSpPr>
                <a:stCxn id="84" idx="4"/>
                <a:endCxn id="91" idx="1"/>
              </p:cNvCxnSpPr>
              <p:nvPr/>
            </p:nvCxnSpPr>
            <p:spPr>
              <a:xfrm>
                <a:off x="4811421" y="2349380"/>
                <a:ext cx="75101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87" idx="4"/>
                <a:endCxn id="91" idx="0"/>
              </p:cNvCxnSpPr>
              <p:nvPr/>
            </p:nvCxnSpPr>
            <p:spPr>
              <a:xfrm>
                <a:off x="5080725" y="2349380"/>
                <a:ext cx="562311" cy="22923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79" idx="4"/>
                <a:endCxn id="90" idx="7"/>
              </p:cNvCxnSpPr>
              <p:nvPr/>
            </p:nvCxnSpPr>
            <p:spPr>
              <a:xfrm flipH="1">
                <a:off x="5159254" y="2349380"/>
                <a:ext cx="627626"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6" name="TextBox 48"/>
              <p:cNvSpPr txBox="1"/>
              <p:nvPr/>
            </p:nvSpPr>
            <p:spPr>
              <a:xfrm>
                <a:off x="5732474" y="2578274"/>
                <a:ext cx="58674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97" name="Straight Arrow Connector 96"/>
              <p:cNvCxnSpPr>
                <a:stCxn id="90" idx="4"/>
              </p:cNvCxnSpPr>
              <p:nvPr/>
            </p:nvCxnSpPr>
            <p:spPr>
              <a:xfrm>
                <a:off x="5078657" y="2815764"/>
                <a:ext cx="2068" cy="22021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8" name="Straight Arrow Connector 97"/>
              <p:cNvCxnSpPr>
                <a:stCxn id="91" idx="4"/>
              </p:cNvCxnSpPr>
              <p:nvPr/>
            </p:nvCxnSpPr>
            <p:spPr>
              <a:xfrm flipH="1">
                <a:off x="5641120" y="2807214"/>
                <a:ext cx="1916" cy="22876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5" name="Rectangle 14"/>
            <p:cNvSpPr/>
            <p:nvPr/>
          </p:nvSpPr>
          <p:spPr>
            <a:xfrm>
              <a:off x="2979316" y="543201"/>
              <a:ext cx="1628546"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6" name="Group 15"/>
            <p:cNvGrpSpPr/>
            <p:nvPr/>
          </p:nvGrpSpPr>
          <p:grpSpPr>
            <a:xfrm>
              <a:off x="2967247" y="539684"/>
              <a:ext cx="1564537" cy="1366075"/>
              <a:chOff x="4658943" y="1765169"/>
              <a:chExt cx="1564875" cy="1435231"/>
            </a:xfrm>
          </p:grpSpPr>
          <p:sp>
            <p:nvSpPr>
              <p:cNvPr id="51" name="Arc 50"/>
              <p:cNvSpPr/>
              <p:nvPr/>
            </p:nvSpPr>
            <p:spPr>
              <a:xfrm rot="1016732">
                <a:off x="5498175" y="1860873"/>
                <a:ext cx="725643" cy="1339527"/>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52" name="TextBox 36"/>
              <p:cNvSpPr txBox="1"/>
              <p:nvPr/>
            </p:nvSpPr>
            <p:spPr>
              <a:xfrm>
                <a:off x="4843706" y="1765169"/>
                <a:ext cx="526326"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53" name="Oval 52"/>
              <p:cNvSpPr/>
              <p:nvPr/>
            </p:nvSpPr>
            <p:spPr>
              <a:xfrm>
                <a:off x="5785757"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4" name="Straight Arrow Connector 53"/>
              <p:cNvCxnSpPr/>
              <p:nvPr/>
            </p:nvCxnSpPr>
            <p:spPr>
              <a:xfrm>
                <a:off x="5900000" y="1986945"/>
                <a:ext cx="0" cy="226984"/>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5471591" y="2320247"/>
                <a:ext cx="170604" cy="18286"/>
                <a:chOff x="661269" y="507515"/>
                <a:chExt cx="170688" cy="18288"/>
              </a:xfrm>
            </p:grpSpPr>
            <p:sp>
              <p:nvSpPr>
                <p:cNvPr id="76" name="Oval 75"/>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7" name="Oval 76"/>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56" name="TextBox 48"/>
              <p:cNvSpPr txBox="1"/>
              <p:nvPr/>
            </p:nvSpPr>
            <p:spPr>
              <a:xfrm>
                <a:off x="5202023" y="2002630"/>
                <a:ext cx="473549" cy="303986"/>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map</a:t>
                </a:r>
                <a:endParaRPr lang="en-US" sz="2000">
                  <a:effectLst/>
                  <a:latin typeface="Times New Roman"/>
                  <a:ea typeface="Times New Roman"/>
                </a:endParaRPr>
              </a:p>
            </p:txBody>
          </p:sp>
          <p:cxnSp>
            <p:nvCxnSpPr>
              <p:cNvPr id="57" name="Straight Arrow Connector 56"/>
              <p:cNvCxnSpPr/>
              <p:nvPr/>
            </p:nvCxnSpPr>
            <p:spPr>
              <a:xfrm flipH="1">
                <a:off x="5836758" y="2442501"/>
                <a:ext cx="63243"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8" name="Oval 57"/>
              <p:cNvSpPr/>
              <p:nvPr/>
            </p:nvSpPr>
            <p:spPr>
              <a:xfrm>
                <a:off x="4810359"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9" name="Straight Arrow Connector 58"/>
              <p:cNvCxnSpPr/>
              <p:nvPr/>
            </p:nvCxnSpPr>
            <p:spPr>
              <a:xfrm>
                <a:off x="4924603"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0" name="Straight Arrow Connector 59"/>
              <p:cNvCxnSpPr/>
              <p:nvPr/>
            </p:nvCxnSpPr>
            <p:spPr>
              <a:xfrm>
                <a:off x="4924603" y="2442501"/>
                <a:ext cx="186626"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1" name="Oval 60"/>
              <p:cNvSpPr/>
              <p:nvPr/>
            </p:nvSpPr>
            <p:spPr>
              <a:xfrm>
                <a:off x="5079646"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62" name="Straight Arrow Connector 61"/>
              <p:cNvCxnSpPr/>
              <p:nvPr/>
            </p:nvCxnSpPr>
            <p:spPr>
              <a:xfrm>
                <a:off x="5193889"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3" name="Straight Arrow Connector 62"/>
              <p:cNvCxnSpPr/>
              <p:nvPr/>
            </p:nvCxnSpPr>
            <p:spPr>
              <a:xfrm flipH="1">
                <a:off x="5191822" y="2442501"/>
                <a:ext cx="2068" cy="23775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5077846" y="2680256"/>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65" name="Oval 64"/>
              <p:cNvSpPr/>
              <p:nvPr/>
            </p:nvSpPr>
            <p:spPr>
              <a:xfrm>
                <a:off x="5642190" y="2671707"/>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66" name="Group 65"/>
              <p:cNvGrpSpPr/>
              <p:nvPr/>
            </p:nvGrpSpPr>
            <p:grpSpPr>
              <a:xfrm>
                <a:off x="5404973" y="2832638"/>
                <a:ext cx="170175" cy="17778"/>
                <a:chOff x="594644" y="1019969"/>
                <a:chExt cx="170688" cy="18288"/>
              </a:xfrm>
            </p:grpSpPr>
            <p:sp>
              <p:nvSpPr>
                <p:cNvPr id="74" name="Oval 73"/>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5" name="Oval 74"/>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67" name="Straight Arrow Connector 66"/>
              <p:cNvCxnSpPr/>
              <p:nvPr/>
            </p:nvCxnSpPr>
            <p:spPr>
              <a:xfrm>
                <a:off x="4924603" y="2442501"/>
                <a:ext cx="750970"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8" name="Straight Arrow Connector 67"/>
              <p:cNvCxnSpPr/>
              <p:nvPr/>
            </p:nvCxnSpPr>
            <p:spPr>
              <a:xfrm>
                <a:off x="5193890" y="2442501"/>
                <a:ext cx="562276" cy="229206"/>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flipH="1">
                <a:off x="5272414" y="2442501"/>
                <a:ext cx="627587"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0" name="TextBox 48"/>
              <p:cNvSpPr txBox="1"/>
              <p:nvPr/>
            </p:nvSpPr>
            <p:spPr>
              <a:xfrm>
                <a:off x="4658943" y="2789025"/>
                <a:ext cx="586704"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71" name="Straight Arrow Connector 70"/>
              <p:cNvCxnSpPr/>
              <p:nvPr/>
            </p:nvCxnSpPr>
            <p:spPr>
              <a:xfrm>
                <a:off x="5191822" y="2908828"/>
                <a:ext cx="2068" cy="22018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72" name="Straight Arrow Connector 71"/>
              <p:cNvCxnSpPr/>
              <p:nvPr/>
            </p:nvCxnSpPr>
            <p:spPr>
              <a:xfrm flipH="1">
                <a:off x="5754250" y="2900279"/>
                <a:ext cx="1916" cy="22873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3" name="TextBox 36"/>
              <p:cNvSpPr txBox="1"/>
              <p:nvPr/>
            </p:nvSpPr>
            <p:spPr>
              <a:xfrm>
                <a:off x="5318971" y="1778126"/>
                <a:ext cx="71437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Iterations</a:t>
                </a:r>
                <a:endParaRPr lang="en-US" sz="2000" dirty="0">
                  <a:effectLst/>
                  <a:latin typeface="Times New Roman"/>
                  <a:ea typeface="Times New Roman"/>
                </a:endParaRPr>
              </a:p>
            </p:txBody>
          </p:sp>
        </p:grpSp>
        <p:grpSp>
          <p:nvGrpSpPr>
            <p:cNvPr id="17" name="Group 16"/>
            <p:cNvGrpSpPr/>
            <p:nvPr/>
          </p:nvGrpSpPr>
          <p:grpSpPr>
            <a:xfrm>
              <a:off x="187860" y="632890"/>
              <a:ext cx="1204219" cy="1250507"/>
              <a:chOff x="5025142" y="1886585"/>
              <a:chExt cx="1204480" cy="1313815"/>
            </a:xfrm>
          </p:grpSpPr>
          <p:sp>
            <p:nvSpPr>
              <p:cNvPr id="36" name="TextBox 36"/>
              <p:cNvSpPr txBox="1"/>
              <p:nvPr/>
            </p:nvSpPr>
            <p:spPr>
              <a:xfrm>
                <a:off x="5372372" y="1886585"/>
                <a:ext cx="485013"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Input</a:t>
                </a:r>
                <a:endParaRPr lang="en-US" sz="2000" dirty="0">
                  <a:effectLst/>
                  <a:latin typeface="Times New Roman"/>
                  <a:ea typeface="Times New Roman"/>
                </a:endParaRPr>
              </a:p>
            </p:txBody>
          </p:sp>
          <p:sp>
            <p:nvSpPr>
              <p:cNvPr id="37" name="Oval 36"/>
              <p:cNvSpPr/>
              <p:nvPr/>
            </p:nvSpPr>
            <p:spPr>
              <a:xfrm>
                <a:off x="600102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38" name="Straight Arrow Connector 37"/>
              <p:cNvCxnSpPr>
                <a:endCxn id="37" idx="0"/>
              </p:cNvCxnSpPr>
              <p:nvPr/>
            </p:nvCxnSpPr>
            <p:spPr>
              <a:xfrm>
                <a:off x="6115322" y="2201704"/>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9" name="TextBox 45"/>
              <p:cNvSpPr txBox="1"/>
              <p:nvPr/>
            </p:nvSpPr>
            <p:spPr>
              <a:xfrm>
                <a:off x="5368042" y="2962910"/>
                <a:ext cx="56451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Output</a:t>
                </a:r>
                <a:endParaRPr lang="en-US" sz="2000">
                  <a:effectLst/>
                  <a:latin typeface="Times New Roman"/>
                  <a:ea typeface="Times New Roman"/>
                </a:endParaRPr>
              </a:p>
            </p:txBody>
          </p:sp>
          <p:grpSp>
            <p:nvGrpSpPr>
              <p:cNvPr id="40" name="Group 39"/>
              <p:cNvGrpSpPr/>
              <p:nvPr/>
            </p:nvGrpSpPr>
            <p:grpSpPr>
              <a:xfrm>
                <a:off x="5686697" y="2535047"/>
                <a:ext cx="170688" cy="18288"/>
                <a:chOff x="2753360" y="2094366"/>
                <a:chExt cx="170688" cy="18288"/>
              </a:xfrm>
            </p:grpSpPr>
            <p:sp>
              <p:nvSpPr>
                <p:cNvPr id="49" name="Oval 48"/>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50" name="Oval 49"/>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grpSp>
          <p:sp>
            <p:nvSpPr>
              <p:cNvPr id="41" name="TextBox 48"/>
              <p:cNvSpPr txBox="1"/>
              <p:nvPr/>
            </p:nvSpPr>
            <p:spPr>
              <a:xfrm>
                <a:off x="5572397" y="2200910"/>
                <a:ext cx="43053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42" name="Straight Arrow Connector 41"/>
              <p:cNvCxnSpPr>
                <a:stCxn id="37" idx="4"/>
              </p:cNvCxnSpPr>
              <p:nvPr/>
            </p:nvCxnSpPr>
            <p:spPr>
              <a:xfrm>
                <a:off x="6115322" y="2657316"/>
                <a:ext cx="0" cy="24005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3" name="Oval 42"/>
              <p:cNvSpPr/>
              <p:nvPr/>
            </p:nvSpPr>
            <p:spPr>
              <a:xfrm>
                <a:off x="502514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44" name="Straight Arrow Connector 43"/>
              <p:cNvCxnSpPr/>
              <p:nvPr/>
            </p:nvCxnSpPr>
            <p:spPr>
              <a:xfrm>
                <a:off x="513944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5" name="Straight Arrow Connector 44"/>
              <p:cNvCxnSpPr/>
              <p:nvPr/>
            </p:nvCxnSpPr>
            <p:spPr>
              <a:xfrm>
                <a:off x="513944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6" name="Oval 45"/>
              <p:cNvSpPr/>
              <p:nvPr/>
            </p:nvSpPr>
            <p:spPr>
              <a:xfrm>
                <a:off x="529456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dirty="0">
                    <a:effectLst/>
                    <a:latin typeface="Times New Roman"/>
                    <a:ea typeface="Times New Roman"/>
                  </a:rPr>
                  <a:t> </a:t>
                </a:r>
                <a:endParaRPr lang="en-US" sz="1200" dirty="0">
                  <a:effectLst/>
                  <a:latin typeface="Times New Roman"/>
                  <a:ea typeface="Times New Roman"/>
                </a:endParaRPr>
              </a:p>
            </p:txBody>
          </p:sp>
          <p:cxnSp>
            <p:nvCxnSpPr>
              <p:cNvPr id="47" name="Straight Arrow Connector 46"/>
              <p:cNvCxnSpPr/>
              <p:nvPr/>
            </p:nvCxnSpPr>
            <p:spPr>
              <a:xfrm>
                <a:off x="540886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8" name="Straight Arrow Connector 47"/>
              <p:cNvCxnSpPr/>
              <p:nvPr/>
            </p:nvCxnSpPr>
            <p:spPr>
              <a:xfrm>
                <a:off x="540886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8" name="Rectangle 17"/>
            <p:cNvSpPr/>
            <p:nvPr/>
          </p:nvSpPr>
          <p:spPr>
            <a:xfrm>
              <a:off x="4820094" y="696000"/>
              <a:ext cx="989087" cy="97576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19" name="Arc 18"/>
            <p:cNvSpPr/>
            <p:nvPr/>
          </p:nvSpPr>
          <p:spPr>
            <a:xfrm flipV="1">
              <a:off x="4772025" y="1094688"/>
              <a:ext cx="1123950" cy="435169"/>
            </a:xfrm>
            <a:prstGeom prst="arc">
              <a:avLst>
                <a:gd name="adj1" fmla="val 10327336"/>
                <a:gd name="adj2" fmla="val 598130"/>
              </a:avLst>
            </a:prstGeom>
            <a:no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20" name="Arc 19"/>
            <p:cNvSpPr/>
            <p:nvPr/>
          </p:nvSpPr>
          <p:spPr>
            <a:xfrm rot="16200000" flipV="1">
              <a:off x="4893613" y="958004"/>
              <a:ext cx="1107331" cy="457101"/>
            </a:xfrm>
            <a:prstGeom prst="arc">
              <a:avLst>
                <a:gd name="adj1" fmla="val 10327336"/>
                <a:gd name="adj2" fmla="val 598130"/>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21" name="Straight Connector 20"/>
            <p:cNvCxnSpPr/>
            <p:nvPr/>
          </p:nvCxnSpPr>
          <p:spPr>
            <a:xfrm>
              <a:off x="5199713" y="709945"/>
              <a:ext cx="0" cy="969137"/>
            </a:xfrm>
            <a:prstGeom prst="line">
              <a:avLst/>
            </a:prstGeom>
            <a:ln/>
          </p:spPr>
          <p:style>
            <a:lnRef idx="1">
              <a:schemeClr val="dk1"/>
            </a:lnRef>
            <a:fillRef idx="2">
              <a:schemeClr val="dk1"/>
            </a:fillRef>
            <a:effectRef idx="1">
              <a:schemeClr val="dk1"/>
            </a:effectRef>
            <a:fontRef idx="minor">
              <a:schemeClr val="dk1"/>
            </a:fontRef>
          </p:style>
        </p:cxnSp>
        <p:cxnSp>
          <p:nvCxnSpPr>
            <p:cNvPr id="22" name="Straight Connector 21"/>
            <p:cNvCxnSpPr/>
            <p:nvPr/>
          </p:nvCxnSpPr>
          <p:spPr>
            <a:xfrm>
              <a:off x="4820094" y="1055038"/>
              <a:ext cx="989087" cy="0"/>
            </a:xfrm>
            <a:prstGeom prst="line">
              <a:avLst/>
            </a:prstGeom>
            <a:ln/>
          </p:spPr>
          <p:style>
            <a:lnRef idx="1">
              <a:schemeClr val="dk1"/>
            </a:lnRef>
            <a:fillRef idx="2">
              <a:schemeClr val="dk1"/>
            </a:fillRef>
            <a:effectRef idx="1">
              <a:schemeClr val="dk1"/>
            </a:effectRef>
            <a:fontRef idx="minor">
              <a:schemeClr val="dk1"/>
            </a:fontRef>
          </p:style>
        </p:cxnSp>
        <p:cxnSp>
          <p:nvCxnSpPr>
            <p:cNvPr id="23" name="Straight Connector 22"/>
            <p:cNvCxnSpPr/>
            <p:nvPr/>
          </p:nvCxnSpPr>
          <p:spPr>
            <a:xfrm>
              <a:off x="4820094" y="1343640"/>
              <a:ext cx="989087" cy="0"/>
            </a:xfrm>
            <a:prstGeom prst="line">
              <a:avLst/>
            </a:prstGeom>
            <a:ln/>
          </p:spPr>
          <p:style>
            <a:lnRef idx="1">
              <a:schemeClr val="dk1"/>
            </a:lnRef>
            <a:fillRef idx="2">
              <a:schemeClr val="dk1"/>
            </a:fillRef>
            <a:effectRef idx="1">
              <a:schemeClr val="dk1"/>
            </a:effectRef>
            <a:fontRef idx="minor">
              <a:schemeClr val="dk1"/>
            </a:fontRef>
          </p:style>
        </p:cxnSp>
        <p:sp>
          <p:nvSpPr>
            <p:cNvPr id="24" name="TextBox 144"/>
            <p:cNvSpPr txBox="1"/>
            <p:nvPr/>
          </p:nvSpPr>
          <p:spPr>
            <a:xfrm>
              <a:off x="5170030" y="980998"/>
              <a:ext cx="369490" cy="406763"/>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800" kern="1200">
                  <a:solidFill>
                    <a:srgbClr val="000000"/>
                  </a:solidFill>
                  <a:effectLst/>
                  <a:latin typeface="Calibri"/>
                  <a:ea typeface="Times New Roman"/>
                  <a:cs typeface="Times New Roman"/>
                </a:rPr>
                <a:t>P</a:t>
              </a:r>
              <a:r>
                <a:rPr lang="en-US" sz="1800" kern="1200" baseline="-25000">
                  <a:solidFill>
                    <a:srgbClr val="000000"/>
                  </a:solidFill>
                  <a:effectLst/>
                  <a:latin typeface="Calibri"/>
                  <a:ea typeface="Times New Roman"/>
                  <a:cs typeface="Times New Roman"/>
                </a:rPr>
                <a:t>ij</a:t>
              </a:r>
              <a:endParaRPr lang="en-US" sz="1200">
                <a:effectLst/>
                <a:latin typeface="Times New Roman"/>
                <a:ea typeface="Times New Roman"/>
              </a:endParaRPr>
            </a:p>
          </p:txBody>
        </p:sp>
        <p:cxnSp>
          <p:nvCxnSpPr>
            <p:cNvPr id="25" name="Straight Arrow Connector 24"/>
            <p:cNvCxnSpPr/>
            <p:nvPr/>
          </p:nvCxnSpPr>
          <p:spPr>
            <a:xfrm rot="5400000" flipH="1" flipV="1">
              <a:off x="5273170" y="862346"/>
              <a:ext cx="217585" cy="15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Straight Arrow Connector 25"/>
            <p:cNvCxnSpPr/>
            <p:nvPr/>
          </p:nvCxnSpPr>
          <p:spPr>
            <a:xfrm rot="10800000">
              <a:off x="4918111" y="1198583"/>
              <a:ext cx="228551" cy="1511"/>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7" name="Straight Connector 26"/>
            <p:cNvCxnSpPr/>
            <p:nvPr/>
          </p:nvCxnSpPr>
          <p:spPr>
            <a:xfrm>
              <a:off x="5503294" y="709017"/>
              <a:ext cx="0" cy="968856"/>
            </a:xfrm>
            <a:prstGeom prst="line">
              <a:avLst/>
            </a:prstGeom>
            <a:ln/>
          </p:spPr>
          <p:style>
            <a:lnRef idx="1">
              <a:schemeClr val="dk1"/>
            </a:lnRef>
            <a:fillRef idx="2">
              <a:schemeClr val="dk1"/>
            </a:fillRef>
            <a:effectRef idx="1">
              <a:schemeClr val="dk1"/>
            </a:effectRef>
            <a:fontRef idx="minor">
              <a:schemeClr val="dk1"/>
            </a:fontRef>
          </p:style>
        </p:cxnSp>
        <p:sp>
          <p:nvSpPr>
            <p:cNvPr id="28" name="Rectangle 27"/>
            <p:cNvSpPr/>
            <p:nvPr/>
          </p:nvSpPr>
          <p:spPr>
            <a:xfrm>
              <a:off x="90090" y="1904806"/>
              <a:ext cx="1360465" cy="118430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BLAST Analysis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Smith-Waterman Distances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Parametric sweeps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PolarGrid Matlab data analysis</a:t>
              </a:r>
              <a:endParaRPr lang="en-US" sz="1400" dirty="0">
                <a:effectLst/>
                <a:latin typeface="Arial" pitchFamily="34" charset="0"/>
                <a:ea typeface="Times New Roman"/>
                <a:cs typeface="Arial" pitchFamily="34" charset="0"/>
              </a:endParaRPr>
            </a:p>
          </p:txBody>
        </p:sp>
        <p:sp>
          <p:nvSpPr>
            <p:cNvPr id="29" name="Rectangle 28"/>
            <p:cNvSpPr/>
            <p:nvPr/>
          </p:nvSpPr>
          <p:spPr>
            <a:xfrm>
              <a:off x="1446245" y="1906661"/>
              <a:ext cx="1533071" cy="118236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High Energy Physics (HEP) Histograms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search</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sorting</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Information retrieval</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0" name="Rectangle 29"/>
            <p:cNvSpPr/>
            <p:nvPr/>
          </p:nvSpPr>
          <p:spPr>
            <a:xfrm>
              <a:off x="4607862" y="1900603"/>
              <a:ext cx="1383363" cy="118233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nSpc>
                  <a:spcPct val="150000"/>
                </a:lnSpc>
                <a:spcBef>
                  <a:spcPts val="0"/>
                </a:spcBef>
                <a:spcAft>
                  <a:spcPts val="0"/>
                </a:spcAft>
              </a:pPr>
              <a:r>
                <a:rPr lang="en-US" sz="1600">
                  <a:solidFill>
                    <a:srgbClr val="000000"/>
                  </a:solidFill>
                  <a:effectLst/>
                  <a:latin typeface="Arial" pitchFamily="34" charset="0"/>
                  <a:ea typeface="Times New Roman"/>
                  <a:cs typeface="Arial" pitchFamily="34" charset="0"/>
                </a:rPr>
                <a:t>Many MPI scientific applications such as solving differential equations and particle dynamics</a:t>
              </a:r>
              <a:endParaRPr lang="en-US" sz="1600">
                <a:effectLst/>
                <a:latin typeface="Arial" pitchFamily="34" charset="0"/>
                <a:ea typeface="Times New Roman"/>
                <a:cs typeface="Arial" pitchFamily="34" charset="0"/>
              </a:endParaRPr>
            </a:p>
            <a:p>
              <a:pPr marL="0" marR="0">
                <a:lnSpc>
                  <a:spcPct val="150000"/>
                </a:lnSpc>
                <a:spcBef>
                  <a:spcPts val="0"/>
                </a:spcBef>
                <a:spcAft>
                  <a:spcPts val="0"/>
                </a:spcAft>
              </a:pPr>
              <a:r>
                <a:rPr lang="en-US" sz="1600">
                  <a:effectLst/>
                  <a:latin typeface="Arial" pitchFamily="34" charset="0"/>
                  <a:ea typeface="Times New Roman"/>
                  <a:cs typeface="Arial" pitchFamily="34" charset="0"/>
                </a:rPr>
                <a:t> </a:t>
              </a:r>
            </a:p>
          </p:txBody>
        </p:sp>
        <p:sp>
          <p:nvSpPr>
            <p:cNvPr id="31" name="Rectangle 30"/>
            <p:cNvSpPr/>
            <p:nvPr/>
          </p:nvSpPr>
          <p:spPr>
            <a:xfrm>
              <a:off x="90090" y="3090860"/>
              <a:ext cx="4517773" cy="3632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600" b="1" dirty="0">
                  <a:solidFill>
                    <a:srgbClr val="000000"/>
                  </a:solidFill>
                  <a:effectLst/>
                  <a:latin typeface="Arial"/>
                  <a:ea typeface="Times New Roman"/>
                </a:rPr>
                <a:t>Domain of MapReduce and Iterative Extensions</a:t>
              </a:r>
              <a:endParaRPr lang="en-US" b="1" dirty="0">
                <a:effectLst/>
                <a:latin typeface="Times New Roman"/>
                <a:ea typeface="Times New Roman"/>
              </a:endParaRPr>
            </a:p>
          </p:txBody>
        </p:sp>
        <p:sp>
          <p:nvSpPr>
            <p:cNvPr id="32" name="Rectangle 31"/>
            <p:cNvSpPr/>
            <p:nvPr/>
          </p:nvSpPr>
          <p:spPr>
            <a:xfrm>
              <a:off x="4607862" y="3089107"/>
              <a:ext cx="1383363" cy="364957"/>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400" b="1" dirty="0">
                  <a:solidFill>
                    <a:srgbClr val="000000"/>
                  </a:solidFill>
                  <a:effectLst/>
                  <a:latin typeface="Arial"/>
                  <a:ea typeface="Times New Roman"/>
                </a:rPr>
                <a:t>MPI</a:t>
              </a:r>
              <a:endParaRPr lang="en-US" sz="1600" b="1" dirty="0">
                <a:effectLst/>
                <a:latin typeface="Times New Roman"/>
                <a:ea typeface="Times New Roman"/>
              </a:endParaRPr>
            </a:p>
          </p:txBody>
        </p:sp>
        <p:cxnSp>
          <p:nvCxnSpPr>
            <p:cNvPr id="33" name="Straight Arrow Connector 32"/>
            <p:cNvCxnSpPr/>
            <p:nvPr/>
          </p:nvCxnSpPr>
          <p:spPr>
            <a:xfrm>
              <a:off x="4208035" y="3274350"/>
              <a:ext cx="29507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4" name="Straight Arrow Connector 33"/>
            <p:cNvCxnSpPr/>
            <p:nvPr/>
          </p:nvCxnSpPr>
          <p:spPr>
            <a:xfrm flipH="1">
              <a:off x="175816" y="3265284"/>
              <a:ext cx="28140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5" name="Rectangle 34"/>
            <p:cNvSpPr/>
            <p:nvPr/>
          </p:nvSpPr>
          <p:spPr>
            <a:xfrm>
              <a:off x="2979437" y="1906662"/>
              <a:ext cx="1628425" cy="117628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Expectation maximization clustering e.g. </a:t>
              </a:r>
              <a:r>
                <a:rPr lang="en-US" sz="1400" dirty="0" err="1">
                  <a:solidFill>
                    <a:srgbClr val="000000"/>
                  </a:solidFill>
                  <a:effectLst/>
                  <a:latin typeface="Arial" pitchFamily="34" charset="0"/>
                  <a:ea typeface="Times New Roman"/>
                  <a:cs typeface="Arial" pitchFamily="34" charset="0"/>
                </a:rPr>
                <a:t>Kmeans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Linear Algebra</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err="1">
                  <a:solidFill>
                    <a:srgbClr val="000000"/>
                  </a:solidFill>
                  <a:effectLst/>
                  <a:latin typeface="Arial" pitchFamily="34" charset="0"/>
                  <a:ea typeface="Times New Roman"/>
                  <a:cs typeface="Arial" pitchFamily="34" charset="0"/>
                </a:rPr>
                <a:t>Multimensional</a:t>
              </a:r>
              <a:r>
                <a:rPr lang="en-US" sz="1400" dirty="0">
                  <a:solidFill>
                    <a:srgbClr val="000000"/>
                  </a:solidFill>
                  <a:effectLst/>
                  <a:latin typeface="Arial" pitchFamily="34" charset="0"/>
                  <a:ea typeface="Times New Roman"/>
                  <a:cs typeface="Arial" pitchFamily="34" charset="0"/>
                </a:rPr>
                <a:t> Scaling</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Page Rank</a:t>
              </a:r>
              <a:endParaRPr lang="en-US" sz="1400" dirty="0">
                <a:effectLst/>
                <a:latin typeface="Arial" pitchFamily="34" charset="0"/>
                <a:ea typeface="Times New Roman"/>
                <a:cs typeface="Arial" pitchFamily="34" charset="0"/>
              </a:endParaRPr>
            </a:p>
            <a:p>
              <a:pPr marL="0" marR="0">
                <a:lnSpc>
                  <a:spcPct val="115000"/>
                </a:lnSpc>
                <a:spcBef>
                  <a:spcPts val="0"/>
                </a:spcBef>
                <a:spcAft>
                  <a:spcPts val="0"/>
                </a:spcAft>
              </a:pPr>
              <a:r>
                <a:rPr lang="en-US" sz="1400" dirty="0">
                  <a:solidFill>
                    <a:srgbClr val="000000"/>
                  </a:solidFill>
                  <a:effectLst/>
                  <a:latin typeface="Arial" pitchFamily="34" charset="0"/>
                  <a:ea typeface="Times New Roman"/>
                  <a:cs typeface="Arial" pitchFamily="34" charset="0"/>
                </a:rPr>
                <a:t> </a:t>
              </a:r>
              <a:endParaRPr lang="en-US" sz="1400" dirty="0">
                <a:effectLst/>
                <a:latin typeface="Arial" pitchFamily="34" charset="0"/>
                <a:ea typeface="Times New Roman"/>
                <a:cs typeface="Arial" pitchFamily="34" charset="0"/>
              </a:endParaRPr>
            </a:p>
          </p:txBody>
        </p:sp>
      </p:grpSp>
      <p:sp>
        <p:nvSpPr>
          <p:cNvPr id="3" name="Title 2"/>
          <p:cNvSpPr>
            <a:spLocks noGrp="1"/>
          </p:cNvSpPr>
          <p:nvPr>
            <p:ph type="title"/>
          </p:nvPr>
        </p:nvSpPr>
        <p:spPr>
          <a:xfrm>
            <a:off x="457200" y="0"/>
            <a:ext cx="8229600" cy="685800"/>
          </a:xfrm>
        </p:spPr>
        <p:txBody>
          <a:bodyPr/>
          <a:lstStyle/>
          <a:p>
            <a:r>
              <a:rPr lang="en-US" dirty="0" smtClean="0"/>
              <a:t>Application Classification</a:t>
            </a:r>
            <a:endParaRPr lang="en-US" dirty="0"/>
          </a:p>
        </p:txBody>
      </p:sp>
    </p:spTree>
    <p:extLst>
      <p:ext uri="{BB962C8B-B14F-4D97-AF65-F5344CB8AC3E}">
        <p14:creationId xmlns:p14="http://schemas.microsoft.com/office/powerpoint/2010/main" val="3131966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FutureGrid in a Nutshell</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44</a:t>
            </a:fld>
            <a:endParaRPr lang="en-US"/>
          </a:p>
        </p:txBody>
      </p:sp>
    </p:spTree>
    <p:extLst>
      <p:ext uri="{BB962C8B-B14F-4D97-AF65-F5344CB8AC3E}">
        <p14:creationId xmlns:p14="http://schemas.microsoft.com/office/powerpoint/2010/main" val="4066457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5867400" cy="914400"/>
          </a:xfrm>
        </p:spPr>
        <p:txBody>
          <a:bodyPr>
            <a:normAutofit fontScale="90000"/>
          </a:bodyPr>
          <a:lstStyle/>
          <a:p>
            <a:r>
              <a:rPr lang="en-US" b="1" smtClean="0"/>
              <a:t>FutureGrid key </a:t>
            </a:r>
            <a:r>
              <a:rPr lang="en-US" b="1" dirty="0" smtClean="0"/>
              <a:t>Concepts I</a:t>
            </a:r>
            <a:endParaRPr lang="en-US" b="1" dirty="0"/>
          </a:p>
        </p:txBody>
      </p:sp>
      <p:sp>
        <p:nvSpPr>
          <p:cNvPr id="3" name="Content Placeholder 2"/>
          <p:cNvSpPr>
            <a:spLocks noGrp="1"/>
          </p:cNvSpPr>
          <p:nvPr>
            <p:ph idx="1"/>
          </p:nvPr>
        </p:nvSpPr>
        <p:spPr>
          <a:xfrm>
            <a:off x="0" y="762000"/>
            <a:ext cx="9144000" cy="4525963"/>
          </a:xfrm>
        </p:spPr>
        <p:txBody>
          <a:bodyPr>
            <a:noAutofit/>
          </a:bodyPr>
          <a:lstStyle/>
          <a:p>
            <a:r>
              <a:rPr lang="en-US" sz="2500" dirty="0" smtClean="0">
                <a:cs typeface="Times New Roman" pitchFamily="18" charset="0"/>
              </a:rPr>
              <a:t>FutureGrid is an </a:t>
            </a:r>
            <a:r>
              <a:rPr lang="en-US" sz="2500" dirty="0" smtClean="0">
                <a:solidFill>
                  <a:srgbClr val="FF0000"/>
                </a:solidFill>
                <a:cs typeface="Times New Roman" pitchFamily="18" charset="0"/>
              </a:rPr>
              <a:t>international testbed </a:t>
            </a:r>
            <a:r>
              <a:rPr lang="en-US" sz="2500" dirty="0" smtClean="0">
                <a:cs typeface="Times New Roman" pitchFamily="18" charset="0"/>
              </a:rPr>
              <a:t>modeled on Grid5000</a:t>
            </a:r>
          </a:p>
          <a:p>
            <a:r>
              <a:rPr lang="en-US" sz="2500" dirty="0" smtClean="0"/>
              <a:t>Supporting international </a:t>
            </a:r>
            <a:r>
              <a:rPr lang="en-US" sz="2500" dirty="0" smtClean="0">
                <a:solidFill>
                  <a:srgbClr val="FF0000"/>
                </a:solidFill>
              </a:rPr>
              <a:t>Computer Science </a:t>
            </a:r>
            <a:r>
              <a:rPr lang="en-US" sz="2500" dirty="0" smtClean="0"/>
              <a:t>and </a:t>
            </a:r>
            <a:r>
              <a:rPr lang="en-US" sz="2500" dirty="0" smtClean="0">
                <a:solidFill>
                  <a:srgbClr val="FF0000"/>
                </a:solidFill>
              </a:rPr>
              <a:t>Computational Science </a:t>
            </a:r>
            <a:r>
              <a:rPr lang="en-US" sz="2500" dirty="0" smtClean="0"/>
              <a:t>research in cloud, grid and parallel computing (HPC)</a:t>
            </a:r>
            <a:endParaRPr lang="en-US" sz="2500" dirty="0" smtClean="0">
              <a:solidFill>
                <a:srgbClr val="FF0000"/>
              </a:solidFill>
            </a:endParaRPr>
          </a:p>
          <a:p>
            <a:pPr lvl="1"/>
            <a:r>
              <a:rPr lang="en-US" sz="2500" dirty="0" smtClean="0"/>
              <a:t>Industry and Academia</a:t>
            </a:r>
          </a:p>
          <a:p>
            <a:pPr lvl="1"/>
            <a:r>
              <a:rPr lang="en-US" sz="2400" dirty="0"/>
              <a:t>Note much of current use Education, Computer Science Systems and </a:t>
            </a:r>
            <a:r>
              <a:rPr lang="en-US" sz="2400" dirty="0" smtClean="0"/>
              <a:t>Biology/Bioinformatics</a:t>
            </a:r>
            <a:endParaRPr lang="en-US" sz="2500" dirty="0" smtClean="0"/>
          </a:p>
          <a:p>
            <a:r>
              <a:rPr lang="en-US" sz="2500" dirty="0" smtClean="0">
                <a:cs typeface="Times New Roman" pitchFamily="18" charset="0"/>
              </a:rPr>
              <a:t>The FutureGrid testbed provides to its users:</a:t>
            </a:r>
          </a:p>
          <a:p>
            <a:pPr lvl="1"/>
            <a:r>
              <a:rPr lang="en-US" sz="2500" dirty="0" smtClean="0">
                <a:cs typeface="Times New Roman" pitchFamily="18" charset="0"/>
              </a:rPr>
              <a:t>A flexible development and testing platform for middleware and application users looking at </a:t>
            </a:r>
            <a:r>
              <a:rPr lang="en-US" sz="2500" dirty="0" smtClean="0">
                <a:solidFill>
                  <a:srgbClr val="FF0000"/>
                </a:solidFill>
                <a:cs typeface="Times New Roman" pitchFamily="18" charset="0"/>
              </a:rPr>
              <a:t>interoperability</a:t>
            </a:r>
            <a:r>
              <a:rPr lang="en-US" sz="2500" dirty="0" smtClean="0">
                <a:cs typeface="Times New Roman" pitchFamily="18" charset="0"/>
              </a:rPr>
              <a:t>, </a:t>
            </a:r>
            <a:r>
              <a:rPr lang="en-US" sz="2500" dirty="0" smtClean="0">
                <a:solidFill>
                  <a:srgbClr val="FF0000"/>
                </a:solidFill>
                <a:cs typeface="Times New Roman" pitchFamily="18" charset="0"/>
              </a:rPr>
              <a:t>functionality</a:t>
            </a:r>
            <a:r>
              <a:rPr lang="en-US" sz="2500" dirty="0" smtClean="0">
                <a:cs typeface="Times New Roman" pitchFamily="18" charset="0"/>
              </a:rPr>
              <a:t>, </a:t>
            </a:r>
            <a:r>
              <a:rPr lang="en-US" sz="2500" dirty="0" smtClean="0">
                <a:solidFill>
                  <a:srgbClr val="FF0000"/>
                </a:solidFill>
                <a:cs typeface="Times New Roman" pitchFamily="18" charset="0"/>
              </a:rPr>
              <a:t>performance</a:t>
            </a:r>
            <a:r>
              <a:rPr lang="en-US" sz="2500" dirty="0" smtClean="0">
                <a:cs typeface="Times New Roman" pitchFamily="18" charset="0"/>
              </a:rPr>
              <a:t> or </a:t>
            </a:r>
            <a:r>
              <a:rPr lang="en-US" sz="2500" dirty="0" smtClean="0">
                <a:solidFill>
                  <a:srgbClr val="FF0000"/>
                </a:solidFill>
                <a:cs typeface="Times New Roman" pitchFamily="18" charset="0"/>
              </a:rPr>
              <a:t>evaluation</a:t>
            </a:r>
          </a:p>
          <a:p>
            <a:pPr lvl="1"/>
            <a:r>
              <a:rPr lang="en-US" sz="2500" dirty="0" smtClean="0">
                <a:cs typeface="Times New Roman" pitchFamily="18" charset="0"/>
              </a:rPr>
              <a:t>Each use of FutureGrid is an</a:t>
            </a:r>
            <a:r>
              <a:rPr lang="en-US" sz="2500" dirty="0" smtClean="0">
                <a:solidFill>
                  <a:srgbClr val="FF0000"/>
                </a:solidFill>
                <a:cs typeface="Times New Roman" pitchFamily="18" charset="0"/>
              </a:rPr>
              <a:t> experiment </a:t>
            </a:r>
            <a:r>
              <a:rPr lang="en-US" sz="2500" dirty="0" smtClean="0">
                <a:cs typeface="Times New Roman" pitchFamily="18" charset="0"/>
              </a:rPr>
              <a:t>that is </a:t>
            </a:r>
            <a:r>
              <a:rPr lang="en-US" sz="2500" dirty="0" smtClean="0">
                <a:solidFill>
                  <a:srgbClr val="FF0000"/>
                </a:solidFill>
                <a:cs typeface="Times New Roman" pitchFamily="18" charset="0"/>
              </a:rPr>
              <a:t>reproducible</a:t>
            </a:r>
          </a:p>
          <a:p>
            <a:pPr lvl="1"/>
            <a:r>
              <a:rPr lang="en-US" sz="2500" dirty="0" smtClean="0">
                <a:cs typeface="Times New Roman" pitchFamily="18" charset="0"/>
              </a:rPr>
              <a:t>A rich </a:t>
            </a:r>
            <a:r>
              <a:rPr lang="en-US" sz="2500" dirty="0" smtClean="0">
                <a:solidFill>
                  <a:srgbClr val="FF0000"/>
                </a:solidFill>
                <a:cs typeface="Times New Roman" pitchFamily="18" charset="0"/>
              </a:rPr>
              <a:t>education and teaching </a:t>
            </a:r>
            <a:r>
              <a:rPr lang="en-US" sz="2500" dirty="0" smtClean="0">
                <a:cs typeface="Times New Roman" pitchFamily="18" charset="0"/>
              </a:rPr>
              <a:t>platform for advanced cyberinfrastructure (computer science) classes</a:t>
            </a:r>
            <a:endParaRPr lang="en-US" sz="2500" dirty="0" smtClean="0"/>
          </a:p>
          <a:p>
            <a:endParaRPr lang="en-US" sz="25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101025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b="1" dirty="0" smtClean="0"/>
              <a:t>FutureGrid key Concepts II</a:t>
            </a:r>
            <a:endParaRPr lang="en-US" b="1" dirty="0"/>
          </a:p>
        </p:txBody>
      </p:sp>
      <p:sp>
        <p:nvSpPr>
          <p:cNvPr id="3" name="Content Placeholder 2"/>
          <p:cNvSpPr>
            <a:spLocks noGrp="1"/>
          </p:cNvSpPr>
          <p:nvPr>
            <p:ph idx="1"/>
          </p:nvPr>
        </p:nvSpPr>
        <p:spPr>
          <a:xfrm>
            <a:off x="0" y="914400"/>
            <a:ext cx="9144000" cy="5943600"/>
          </a:xfrm>
        </p:spPr>
        <p:txBody>
          <a:bodyPr>
            <a:noAutofit/>
          </a:bodyPr>
          <a:lstStyle/>
          <a:p>
            <a:r>
              <a:rPr lang="en-US" sz="2400" dirty="0" smtClean="0">
                <a:latin typeface="Arial" pitchFamily="34" charset="0"/>
                <a:cs typeface="Arial" pitchFamily="34" charset="0"/>
              </a:rPr>
              <a:t>Rather than loading images onto VM’s, FutureGrid supports </a:t>
            </a:r>
            <a:r>
              <a:rPr lang="en-US" sz="2400" dirty="0" smtClean="0">
                <a:solidFill>
                  <a:srgbClr val="FF0000"/>
                </a:solidFill>
                <a:latin typeface="Arial" pitchFamily="34" charset="0"/>
                <a:cs typeface="Arial" pitchFamily="34" charset="0"/>
              </a:rPr>
              <a:t>Cloud, Grid and Parallel computing </a:t>
            </a:r>
            <a:r>
              <a:rPr lang="en-US" sz="2400" dirty="0" smtClean="0">
                <a:latin typeface="Arial" pitchFamily="34" charset="0"/>
                <a:cs typeface="Arial" pitchFamily="34" charset="0"/>
              </a:rPr>
              <a:t>environments by </a:t>
            </a:r>
            <a:r>
              <a:rPr lang="en-US" sz="2400" dirty="0" smtClean="0">
                <a:solidFill>
                  <a:srgbClr val="FF0000"/>
                </a:solidFill>
                <a:latin typeface="Arial" pitchFamily="34" charset="0"/>
                <a:cs typeface="Arial" pitchFamily="34" charset="0"/>
              </a:rPr>
              <a:t>dynamically provisioning </a:t>
            </a:r>
            <a:r>
              <a:rPr lang="en-US" sz="2400" dirty="0" smtClean="0">
                <a:latin typeface="Arial" pitchFamily="34" charset="0"/>
                <a:cs typeface="Arial" pitchFamily="34" charset="0"/>
              </a:rPr>
              <a:t>software as needed onto “bare-metal” using Moab/xCAT </a:t>
            </a:r>
          </a:p>
          <a:p>
            <a:pPr lvl="1"/>
            <a:r>
              <a:rPr lang="en-US" sz="2000" dirty="0" smtClean="0">
                <a:solidFill>
                  <a:srgbClr val="FF0000"/>
                </a:solidFill>
                <a:latin typeface="Arial" pitchFamily="34" charset="0"/>
                <a:cs typeface="Arial" pitchFamily="34" charset="0"/>
              </a:rPr>
              <a:t>Image library </a:t>
            </a:r>
            <a:r>
              <a:rPr lang="en-US" sz="2000" dirty="0" smtClean="0">
                <a:latin typeface="Arial" pitchFamily="34" charset="0"/>
                <a:cs typeface="Arial" pitchFamily="34" charset="0"/>
              </a:rPr>
              <a:t>for MPI, </a:t>
            </a:r>
            <a:r>
              <a:rPr lang="en-US" sz="2000" dirty="0" err="1" smtClean="0">
                <a:latin typeface="Arial" pitchFamily="34" charset="0"/>
                <a:cs typeface="Arial" pitchFamily="34" charset="0"/>
              </a:rPr>
              <a:t>OpenMP</a:t>
            </a:r>
            <a:r>
              <a:rPr lang="en-US" sz="2000" dirty="0" smtClean="0">
                <a:latin typeface="Arial" pitchFamily="34" charset="0"/>
                <a:cs typeface="Arial" pitchFamily="34" charset="0"/>
              </a:rPr>
              <a:t>, Hadoop, Dryad, </a:t>
            </a:r>
            <a:r>
              <a:rPr lang="en-US" sz="2000" dirty="0" err="1" smtClean="0">
                <a:latin typeface="Arial" pitchFamily="34" charset="0"/>
                <a:cs typeface="Arial" pitchFamily="34" charset="0"/>
              </a:rPr>
              <a:t>gLite</a:t>
            </a:r>
            <a:r>
              <a:rPr lang="en-US" sz="2000" dirty="0" smtClean="0">
                <a:latin typeface="Arial" pitchFamily="34" charset="0"/>
                <a:cs typeface="Arial" pitchFamily="34" charset="0"/>
              </a:rPr>
              <a:t>, Unicore, Globus, Xen, </a:t>
            </a:r>
            <a:r>
              <a:rPr lang="en-US" sz="2000" dirty="0" err="1" smtClean="0">
                <a:latin typeface="Arial" pitchFamily="34" charset="0"/>
                <a:cs typeface="Arial" pitchFamily="34" charset="0"/>
              </a:rPr>
              <a:t>ScaleMP</a:t>
            </a:r>
            <a:r>
              <a:rPr lang="en-US" sz="2000" dirty="0" smtClean="0">
                <a:latin typeface="Arial" pitchFamily="34" charset="0"/>
                <a:cs typeface="Arial" pitchFamily="34" charset="0"/>
              </a:rPr>
              <a:t> (distributed Shared Memory), </a:t>
            </a:r>
            <a:r>
              <a:rPr lang="en-US" sz="2000" dirty="0" smtClean="0">
                <a:solidFill>
                  <a:srgbClr val="FF0000"/>
                </a:solidFill>
                <a:latin typeface="Arial" pitchFamily="34" charset="0"/>
                <a:cs typeface="Arial" pitchFamily="34" charset="0"/>
              </a:rPr>
              <a:t>Nimbus</a:t>
            </a:r>
            <a:r>
              <a:rPr lang="en-US" sz="2000" dirty="0" smtClean="0">
                <a:latin typeface="Arial" pitchFamily="34" charset="0"/>
                <a:cs typeface="Arial" pitchFamily="34" charset="0"/>
              </a:rPr>
              <a:t>, </a:t>
            </a:r>
            <a:r>
              <a:rPr lang="en-US" sz="2000" dirty="0" smtClean="0">
                <a:solidFill>
                  <a:srgbClr val="FF0000"/>
                </a:solidFill>
                <a:latin typeface="Arial" pitchFamily="34" charset="0"/>
                <a:cs typeface="Arial" pitchFamily="34" charset="0"/>
              </a:rPr>
              <a:t>Eucalyptus</a:t>
            </a:r>
            <a:r>
              <a:rPr lang="en-US" sz="2000" dirty="0" smtClean="0">
                <a:latin typeface="Arial" pitchFamily="34" charset="0"/>
                <a:cs typeface="Arial" pitchFamily="34" charset="0"/>
              </a:rPr>
              <a:t>, </a:t>
            </a:r>
            <a:r>
              <a:rPr lang="en-US" sz="2000" dirty="0" smtClean="0">
                <a:solidFill>
                  <a:srgbClr val="FF0000"/>
                </a:solidFill>
                <a:latin typeface="Arial" pitchFamily="34" charset="0"/>
                <a:cs typeface="Arial" pitchFamily="34" charset="0"/>
              </a:rPr>
              <a:t>OpenStack</a:t>
            </a:r>
            <a:r>
              <a:rPr lang="en-US" sz="2000" dirty="0" smtClean="0">
                <a:latin typeface="Arial" pitchFamily="34" charset="0"/>
                <a:cs typeface="Arial" pitchFamily="34" charset="0"/>
              </a:rPr>
              <a:t>, KVM, Windows …..</a:t>
            </a:r>
          </a:p>
          <a:p>
            <a:r>
              <a:rPr lang="en-US" sz="2400" dirty="0" smtClean="0">
                <a:latin typeface="Arial" pitchFamily="34" charset="0"/>
                <a:cs typeface="Arial" pitchFamily="34" charset="0"/>
              </a:rPr>
              <a:t>Growth comes from users depositing novel images in library</a:t>
            </a:r>
          </a:p>
          <a:p>
            <a:r>
              <a:rPr lang="en-US" sz="2400" dirty="0" smtClean="0">
                <a:latin typeface="Arial" pitchFamily="34" charset="0"/>
                <a:cs typeface="Arial" pitchFamily="34" charset="0"/>
              </a:rPr>
              <a:t>FutureGrid has ~4000 (will grow to ~5000) distributed cores with a dedicated network and a Spirent XGEM network fault and delay generator</a:t>
            </a:r>
          </a:p>
          <a:p>
            <a:pPr>
              <a:buNone/>
            </a:pPr>
            <a:endParaRPr lang="en-US" sz="2600" dirty="0"/>
          </a:p>
        </p:txBody>
      </p:sp>
      <p:grpSp>
        <p:nvGrpSpPr>
          <p:cNvPr id="17" name="Group 16"/>
          <p:cNvGrpSpPr/>
          <p:nvPr/>
        </p:nvGrpSpPr>
        <p:grpSpPr>
          <a:xfrm>
            <a:off x="1066800" y="5181600"/>
            <a:ext cx="7716157" cy="1415034"/>
            <a:chOff x="457200" y="5334000"/>
            <a:chExt cx="7716157" cy="1415034"/>
          </a:xfrm>
        </p:grpSpPr>
        <p:grpSp>
          <p:nvGrpSpPr>
            <p:cNvPr id="8" name="Group 7"/>
            <p:cNvGrpSpPr/>
            <p:nvPr/>
          </p:nvGrpSpPr>
          <p:grpSpPr>
            <a:xfrm>
              <a:off x="838200" y="5334000"/>
              <a:ext cx="4648200" cy="519351"/>
              <a:chOff x="1143000" y="5419457"/>
              <a:chExt cx="4648200" cy="519351"/>
            </a:xfrm>
          </p:grpSpPr>
          <p:sp>
            <p:nvSpPr>
              <p:cNvPr id="4" name="Oval 3"/>
              <p:cNvSpPr/>
              <p:nvPr/>
            </p:nvSpPr>
            <p:spPr>
              <a:xfrm>
                <a:off x="11430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prstClr val="black"/>
                    </a:solidFill>
                  </a:rPr>
                  <a:t>Image1</a:t>
                </a:r>
                <a:endParaRPr lang="en-US" dirty="0">
                  <a:solidFill>
                    <a:prstClr val="black"/>
                  </a:solidFill>
                </a:endParaRPr>
              </a:p>
            </p:txBody>
          </p:sp>
          <p:sp>
            <p:nvSpPr>
              <p:cNvPr id="5" name="Oval 4"/>
              <p:cNvSpPr/>
              <p:nvPr/>
            </p:nvSpPr>
            <p:spPr>
              <a:xfrm>
                <a:off x="2559778"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prstClr val="black"/>
                    </a:solidFill>
                  </a:rPr>
                  <a:t>Image2</a:t>
                </a:r>
                <a:endParaRPr lang="en-US" dirty="0">
                  <a:solidFill>
                    <a:prstClr val="black"/>
                  </a:solidFill>
                </a:endParaRPr>
              </a:p>
            </p:txBody>
          </p:sp>
          <p:sp>
            <p:nvSpPr>
              <p:cNvPr id="6" name="Oval 5"/>
              <p:cNvSpPr/>
              <p:nvPr/>
            </p:nvSpPr>
            <p:spPr>
              <a:xfrm>
                <a:off x="44958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err="1" smtClean="0">
                    <a:solidFill>
                      <a:prstClr val="black"/>
                    </a:solidFill>
                  </a:rPr>
                  <a:t>ImageN</a:t>
                </a:r>
                <a:endParaRPr lang="en-US" dirty="0">
                  <a:solidFill>
                    <a:prstClr val="black"/>
                  </a:solidFill>
                </a:endParaRPr>
              </a:p>
            </p:txBody>
          </p:sp>
          <p:sp>
            <p:nvSpPr>
              <p:cNvPr id="7" name="TextBox 6"/>
              <p:cNvSpPr txBox="1"/>
              <p:nvPr/>
            </p:nvSpPr>
            <p:spPr>
              <a:xfrm>
                <a:off x="3976556" y="5448300"/>
                <a:ext cx="397866" cy="461665"/>
              </a:xfrm>
              <a:prstGeom prst="rect">
                <a:avLst/>
              </a:prstGeom>
              <a:noFill/>
            </p:spPr>
            <p:txBody>
              <a:bodyPr wrap="none" rtlCol="0">
                <a:spAutoFit/>
              </a:bodyPr>
              <a:lstStyle/>
              <a:p>
                <a:r>
                  <a:rPr lang="en-US" sz="2400" dirty="0" smtClean="0">
                    <a:solidFill>
                      <a:prstClr val="black"/>
                    </a:solidFill>
                  </a:rPr>
                  <a:t>…</a:t>
                </a:r>
                <a:endParaRPr lang="en-US" sz="2400" dirty="0">
                  <a:solidFill>
                    <a:prstClr val="black"/>
                  </a:solidFill>
                </a:endParaRPr>
              </a:p>
            </p:txBody>
          </p:sp>
        </p:grpSp>
        <p:cxnSp>
          <p:nvCxnSpPr>
            <p:cNvPr id="10" name="Straight Arrow Connector 9"/>
            <p:cNvCxnSpPr/>
            <p:nvPr/>
          </p:nvCxnSpPr>
          <p:spPr>
            <a:xfrm>
              <a:off x="4114800" y="60198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990600" y="59436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05400" y="6286500"/>
              <a:ext cx="636713" cy="369332"/>
            </a:xfrm>
            <a:prstGeom prst="rect">
              <a:avLst/>
            </a:prstGeom>
            <a:noFill/>
          </p:spPr>
          <p:txBody>
            <a:bodyPr wrap="none" rtlCol="0">
              <a:spAutoFit/>
            </a:bodyPr>
            <a:lstStyle/>
            <a:p>
              <a:r>
                <a:rPr lang="en-US" dirty="0" smtClean="0">
                  <a:solidFill>
                    <a:prstClr val="black"/>
                  </a:solidFill>
                </a:rPr>
                <a:t>Load</a:t>
              </a:r>
              <a:endParaRPr lang="en-US" dirty="0">
                <a:solidFill>
                  <a:prstClr val="black"/>
                </a:solidFill>
              </a:endParaRPr>
            </a:p>
          </p:txBody>
        </p:sp>
        <p:sp>
          <p:nvSpPr>
            <p:cNvPr id="15" name="TextBox 14"/>
            <p:cNvSpPr txBox="1"/>
            <p:nvPr/>
          </p:nvSpPr>
          <p:spPr>
            <a:xfrm>
              <a:off x="457200" y="6286500"/>
              <a:ext cx="878767" cy="369332"/>
            </a:xfrm>
            <a:prstGeom prst="rect">
              <a:avLst/>
            </a:prstGeom>
            <a:noFill/>
          </p:spPr>
          <p:txBody>
            <a:bodyPr wrap="none" rtlCol="0">
              <a:spAutoFit/>
            </a:bodyPr>
            <a:lstStyle/>
            <a:p>
              <a:r>
                <a:rPr lang="en-US" dirty="0" smtClean="0">
                  <a:solidFill>
                    <a:prstClr val="black"/>
                  </a:solidFill>
                </a:rPr>
                <a:t>Choose</a:t>
              </a:r>
              <a:endParaRPr lang="en-US" dirty="0">
                <a:solidFill>
                  <a:prstClr val="black"/>
                </a:solidFill>
              </a:endParaRPr>
            </a:p>
          </p:txBody>
        </p:sp>
        <p:cxnSp>
          <p:nvCxnSpPr>
            <p:cNvPr id="16" name="Straight Arrow Connector 15"/>
            <p:cNvCxnSpPr/>
            <p:nvPr/>
          </p:nvCxnSpPr>
          <p:spPr>
            <a:xfrm>
              <a:off x="6705600" y="6470372"/>
              <a:ext cx="762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620000" y="6286500"/>
              <a:ext cx="553357" cy="369332"/>
            </a:xfrm>
            <a:prstGeom prst="rect">
              <a:avLst/>
            </a:prstGeom>
            <a:noFill/>
          </p:spPr>
          <p:txBody>
            <a:bodyPr wrap="none" rtlCol="0">
              <a:spAutoFit/>
            </a:bodyPr>
            <a:lstStyle/>
            <a:p>
              <a:r>
                <a:rPr lang="en-US" dirty="0" smtClean="0">
                  <a:solidFill>
                    <a:prstClr val="black"/>
                  </a:solidFill>
                </a:rPr>
                <a:t>Run</a:t>
              </a:r>
              <a:endParaRPr lang="en-US" dirty="0">
                <a:solidFill>
                  <a:prstClr val="black"/>
                </a:solidFill>
              </a:endParaRPr>
            </a:p>
          </p:txBody>
        </p:sp>
        <p:pic>
          <p:nvPicPr>
            <p:cNvPr id="63490" name="Picture 2" descr="http://www.clusterconnection.com/wp-content/uploads/2009/05/cluster-300x302.jpg"/>
            <p:cNvPicPr>
              <a:picLocks noChangeAspect="1" noChangeArrowheads="1"/>
            </p:cNvPicPr>
            <p:nvPr/>
          </p:nvPicPr>
          <p:blipFill>
            <a:blip r:embed="rId3" cstate="print"/>
            <a:srcRect/>
            <a:stretch>
              <a:fillRect/>
            </a:stretch>
          </p:blipFill>
          <p:spPr bwMode="auto">
            <a:xfrm>
              <a:off x="5791200" y="5943600"/>
              <a:ext cx="800100" cy="805434"/>
            </a:xfrm>
            <a:prstGeom prst="rect">
              <a:avLst/>
            </a:prstGeom>
            <a:noFill/>
          </p:spPr>
        </p:pic>
      </p:grpSp>
    </p:spTree>
    <p:extLst>
      <p:ext uri="{BB962C8B-B14F-4D97-AF65-F5344CB8AC3E}">
        <p14:creationId xmlns:p14="http://schemas.microsoft.com/office/powerpoint/2010/main" val="1462188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961130203"/>
              </p:ext>
            </p:extLst>
          </p:nvPr>
        </p:nvGraphicFramePr>
        <p:xfrm>
          <a:off x="1219200" y="1676400"/>
          <a:ext cx="3733800" cy="3505200"/>
        </p:xfrm>
        <a:graphic>
          <a:graphicData uri="http://schemas.openxmlformats.org/drawingml/2006/table">
            <a:tbl>
              <a:tblPr firstRow="1" bandRow="1">
                <a:tableStyleId>{5C22544A-7EE6-4342-B048-85BDC9FD1C3A}</a:tableStyleId>
              </a:tblPr>
              <a:tblGrid>
                <a:gridCol w="1295400"/>
                <a:gridCol w="762000"/>
                <a:gridCol w="1676400"/>
              </a:tblGrid>
              <a:tr h="142240">
                <a:tc>
                  <a:txBody>
                    <a:bodyPr/>
                    <a:lstStyle/>
                    <a:p>
                      <a:endParaRPr lang="en-US" dirty="0"/>
                    </a:p>
                  </a:txBody>
                  <a:tcPr/>
                </a:tc>
                <a:tc>
                  <a:txBody>
                    <a:bodyPr/>
                    <a:lstStyle/>
                    <a:p>
                      <a:r>
                        <a:rPr lang="en-US" dirty="0" smtClean="0"/>
                        <a:t>Cores</a:t>
                      </a:r>
                      <a:endParaRPr lang="en-US" dirty="0"/>
                    </a:p>
                  </a:txBody>
                  <a:tcPr/>
                </a:tc>
                <a:tc>
                  <a:txBody>
                    <a:bodyPr/>
                    <a:lstStyle/>
                    <a:p>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11TF IU</a:t>
                      </a:r>
                    </a:p>
                  </a:txBody>
                  <a:tcPr/>
                </a:tc>
                <a:tc>
                  <a:txBody>
                    <a:bodyPr/>
                    <a:lstStyle/>
                    <a:p>
                      <a:r>
                        <a:rPr lang="en-US" dirty="0" smtClean="0"/>
                        <a:t>1024</a:t>
                      </a:r>
                      <a:endParaRPr lang="en-US" dirty="0"/>
                    </a:p>
                  </a:txBody>
                  <a:tcPr/>
                </a:tc>
                <a:tc>
                  <a:txBody>
                    <a:bodyPr/>
                    <a:lstStyle/>
                    <a:p>
                      <a:r>
                        <a:rPr lang="en-US" dirty="0" smtClean="0"/>
                        <a:t>IBM</a:t>
                      </a:r>
                      <a:endParaRPr lang="en-US" dirty="0"/>
                    </a:p>
                  </a:txBody>
                  <a:tcPr/>
                </a:tc>
              </a:tr>
              <a:tr h="370840">
                <a:tc>
                  <a:txBody>
                    <a:bodyPr/>
                    <a:lstStyle/>
                    <a:p>
                      <a:r>
                        <a:rPr lang="en-US" dirty="0" smtClean="0"/>
                        <a:t>4TF IU</a:t>
                      </a:r>
                      <a:endParaRPr lang="en-US" dirty="0"/>
                    </a:p>
                  </a:txBody>
                  <a:tcPr/>
                </a:tc>
                <a:tc>
                  <a:txBody>
                    <a:bodyPr/>
                    <a:lstStyle/>
                    <a:p>
                      <a:r>
                        <a:rPr lang="en-US" dirty="0" smtClean="0"/>
                        <a:t>192</a:t>
                      </a:r>
                      <a:endParaRPr lang="en-US" dirty="0"/>
                    </a:p>
                  </a:txBody>
                  <a:tcPr/>
                </a:tc>
                <a:tc>
                  <a:txBody>
                    <a:bodyPr/>
                    <a:lstStyle/>
                    <a:p>
                      <a:r>
                        <a:rPr lang="en-US" dirty="0" smtClean="0"/>
                        <a:t>12 TB Disk </a:t>
                      </a:r>
                    </a:p>
                    <a:p>
                      <a:r>
                        <a:rPr lang="en-US" dirty="0" smtClean="0"/>
                        <a:t>192 GB </a:t>
                      </a:r>
                      <a:r>
                        <a:rPr lang="en-US" dirty="0" err="1" smtClean="0"/>
                        <a:t>mem</a:t>
                      </a:r>
                      <a:r>
                        <a:rPr lang="en-US" dirty="0" smtClean="0"/>
                        <a:t>, </a:t>
                      </a:r>
                    </a:p>
                    <a:p>
                      <a:r>
                        <a:rPr lang="en-US" dirty="0" smtClean="0"/>
                        <a:t>GPU on 8 nodes</a:t>
                      </a:r>
                      <a:endParaRPr lang="en-US" dirty="0"/>
                    </a:p>
                  </a:txBody>
                  <a:tcPr/>
                </a:tc>
              </a:tr>
              <a:tr h="370840">
                <a:tc>
                  <a:txBody>
                    <a:bodyPr/>
                    <a:lstStyle/>
                    <a:p>
                      <a:r>
                        <a:rPr lang="en-US" dirty="0" smtClean="0"/>
                        <a:t>6TF IU</a:t>
                      </a:r>
                      <a:endParaRPr lang="en-US" dirty="0"/>
                    </a:p>
                  </a:txBody>
                  <a:tcPr/>
                </a:tc>
                <a:tc>
                  <a:txBody>
                    <a:bodyPr/>
                    <a:lstStyle/>
                    <a:p>
                      <a:r>
                        <a:rPr lang="en-US" dirty="0" smtClean="0"/>
                        <a:t>672</a:t>
                      </a:r>
                      <a:endParaRPr lang="en-US" dirty="0"/>
                    </a:p>
                  </a:txBody>
                  <a:tcPr/>
                </a:tc>
                <a:tc>
                  <a:txBody>
                    <a:bodyPr/>
                    <a:lstStyle/>
                    <a:p>
                      <a:r>
                        <a:rPr lang="en-US" dirty="0" smtClean="0"/>
                        <a:t>Cray XT5M</a:t>
                      </a:r>
                      <a:endParaRPr lang="en-US" dirty="0"/>
                    </a:p>
                  </a:txBody>
                  <a:tcPr/>
                </a:tc>
              </a:tr>
              <a:tr h="370840">
                <a:tc>
                  <a:txBody>
                    <a:bodyPr/>
                    <a:lstStyle/>
                    <a:p>
                      <a:r>
                        <a:rPr lang="en-US" dirty="0" smtClean="0"/>
                        <a:t>8TF TACC</a:t>
                      </a:r>
                      <a:endParaRPr lang="en-US" dirty="0"/>
                    </a:p>
                  </a:txBody>
                  <a:tcPr/>
                </a:tc>
                <a:tc>
                  <a:txBody>
                    <a:bodyPr/>
                    <a:lstStyle/>
                    <a:p>
                      <a:r>
                        <a:rPr lang="en-US" dirty="0" smtClean="0"/>
                        <a:t>768</a:t>
                      </a:r>
                      <a:endParaRPr lang="en-US" dirty="0"/>
                    </a:p>
                  </a:txBody>
                  <a:tcPr/>
                </a:tc>
                <a:tc>
                  <a:txBody>
                    <a:bodyPr/>
                    <a:lstStyle/>
                    <a:p>
                      <a:r>
                        <a:rPr lang="en-US" dirty="0" smtClean="0"/>
                        <a:t>Dell</a:t>
                      </a:r>
                      <a:endParaRPr lang="en-US" dirty="0"/>
                    </a:p>
                  </a:txBody>
                  <a:tcPr/>
                </a:tc>
              </a:tr>
              <a:tr h="370840">
                <a:tc>
                  <a:txBody>
                    <a:bodyPr/>
                    <a:lstStyle/>
                    <a:p>
                      <a:r>
                        <a:rPr lang="en-US" dirty="0" smtClean="0"/>
                        <a:t>7TF SDSC</a:t>
                      </a:r>
                      <a:endParaRPr lang="en-US" dirty="0"/>
                    </a:p>
                  </a:txBody>
                  <a:tcPr/>
                </a:tc>
                <a:tc>
                  <a:txBody>
                    <a:bodyPr/>
                    <a:lstStyle/>
                    <a:p>
                      <a:r>
                        <a:rPr lang="en-US" dirty="0" smtClean="0"/>
                        <a:t>672</a:t>
                      </a:r>
                      <a:endParaRPr lang="en-US" dirty="0"/>
                    </a:p>
                  </a:txBody>
                  <a:tcPr/>
                </a:tc>
                <a:tc>
                  <a:txBody>
                    <a:bodyPr/>
                    <a:lstStyle/>
                    <a:p>
                      <a:r>
                        <a:rPr lang="en-US" dirty="0" smtClean="0"/>
                        <a:t>IBM</a:t>
                      </a:r>
                      <a:endParaRPr lang="en-US" dirty="0"/>
                    </a:p>
                  </a:txBody>
                  <a:tcPr/>
                </a:tc>
              </a:tr>
              <a:tr h="370840">
                <a:tc>
                  <a:txBody>
                    <a:bodyPr/>
                    <a:lstStyle/>
                    <a:p>
                      <a:r>
                        <a:rPr lang="en-US" dirty="0" smtClean="0"/>
                        <a:t>2TF Florida</a:t>
                      </a:r>
                      <a:endParaRPr lang="en-US" dirty="0"/>
                    </a:p>
                  </a:txBody>
                  <a:tcPr/>
                </a:tc>
                <a:tc>
                  <a:txBody>
                    <a:bodyPr/>
                    <a:lstStyle/>
                    <a:p>
                      <a:r>
                        <a:rPr lang="en-US" dirty="0" smtClean="0"/>
                        <a:t>256</a:t>
                      </a:r>
                      <a:endParaRPr lang="en-US" dirty="0"/>
                    </a:p>
                  </a:txBody>
                  <a:tcPr/>
                </a:tc>
                <a:tc>
                  <a:txBody>
                    <a:bodyPr/>
                    <a:lstStyle/>
                    <a:p>
                      <a:r>
                        <a:rPr lang="en-US" dirty="0" smtClean="0"/>
                        <a:t>IBM</a:t>
                      </a:r>
                      <a:endParaRPr lang="en-US" dirty="0"/>
                    </a:p>
                  </a:txBody>
                  <a:tcPr/>
                </a:tc>
              </a:tr>
              <a:tr h="370840">
                <a:tc>
                  <a:txBody>
                    <a:bodyPr/>
                    <a:lstStyle/>
                    <a:p>
                      <a:r>
                        <a:rPr lang="en-US" dirty="0" smtClean="0"/>
                        <a:t>7TF Chicago</a:t>
                      </a:r>
                      <a:endParaRPr lang="en-US" dirty="0"/>
                    </a:p>
                  </a:txBody>
                  <a:tcPr/>
                </a:tc>
                <a:tc>
                  <a:txBody>
                    <a:bodyPr/>
                    <a:lstStyle/>
                    <a:p>
                      <a:r>
                        <a:rPr lang="en-US" dirty="0" smtClean="0"/>
                        <a:t>672</a:t>
                      </a:r>
                      <a:endParaRPr lang="en-US" dirty="0"/>
                    </a:p>
                  </a:txBody>
                  <a:tcPr/>
                </a:tc>
                <a:tc>
                  <a:txBody>
                    <a:bodyPr/>
                    <a:lstStyle/>
                    <a:p>
                      <a:r>
                        <a:rPr lang="en-US" dirty="0" smtClean="0"/>
                        <a:t>IBM</a:t>
                      </a:r>
                      <a:endParaRPr lang="en-US" dirty="0"/>
                    </a:p>
                  </a:txBody>
                  <a:tcPr/>
                </a:tc>
              </a:tr>
            </a:tbl>
          </a:graphicData>
        </a:graphic>
      </p:graphicFrame>
      <p:sp>
        <p:nvSpPr>
          <p:cNvPr id="2" name="Title 1"/>
          <p:cNvSpPr>
            <a:spLocks noGrp="1"/>
          </p:cNvSpPr>
          <p:nvPr>
            <p:ph type="title"/>
          </p:nvPr>
        </p:nvSpPr>
        <p:spPr>
          <a:xfrm>
            <a:off x="0" y="121953"/>
            <a:ext cx="9144000" cy="944847"/>
          </a:xfrm>
        </p:spPr>
        <p:txBody>
          <a:bodyPr/>
          <a:lstStyle/>
          <a:p>
            <a:r>
              <a:rPr lang="en-US" b="1" dirty="0" smtClean="0"/>
              <a:t>FutureGrid: </a:t>
            </a:r>
            <a:br>
              <a:rPr lang="en-US" b="1" dirty="0" smtClean="0"/>
            </a:br>
            <a:r>
              <a:rPr lang="en-US" b="1" dirty="0" smtClean="0"/>
              <a:t>a Grid/Cloud/HPC Testbed</a:t>
            </a:r>
            <a:endParaRPr lang="en-US" b="1" dirty="0"/>
          </a:p>
        </p:txBody>
      </p:sp>
      <p:grpSp>
        <p:nvGrpSpPr>
          <p:cNvPr id="3" name="Group 2"/>
          <p:cNvGrpSpPr/>
          <p:nvPr/>
        </p:nvGrpSpPr>
        <p:grpSpPr>
          <a:xfrm>
            <a:off x="0" y="1371600"/>
            <a:ext cx="9144000" cy="4839366"/>
            <a:chOff x="0" y="1371600"/>
            <a:chExt cx="9144000" cy="4839366"/>
          </a:xfrm>
        </p:grpSpPr>
        <p:pic>
          <p:nvPicPr>
            <p:cNvPr id="31" name="Picture 2" descr="C:\Users\Geoffrey Fox\Desktop\AzaleaDskT\FutureGrid\gtb network v16_revised.png"/>
            <p:cNvPicPr>
              <a:picLocks noChangeAspect="1" noChangeArrowheads="1"/>
            </p:cNvPicPr>
            <p:nvPr/>
          </p:nvPicPr>
          <p:blipFill>
            <a:blip r:embed="rId3" cstate="print"/>
            <a:srcRect/>
            <a:stretch>
              <a:fillRect/>
            </a:stretch>
          </p:blipFill>
          <p:spPr bwMode="auto">
            <a:xfrm>
              <a:off x="0" y="1371600"/>
              <a:ext cx="9144000" cy="4839366"/>
            </a:xfrm>
            <a:prstGeom prst="rect">
              <a:avLst/>
            </a:prstGeom>
            <a:noFill/>
          </p:spPr>
        </p:pic>
        <p:grpSp>
          <p:nvGrpSpPr>
            <p:cNvPr id="32" name="Group 11"/>
            <p:cNvGrpSpPr/>
            <p:nvPr/>
          </p:nvGrpSpPr>
          <p:grpSpPr>
            <a:xfrm>
              <a:off x="227427" y="5393741"/>
              <a:ext cx="2853768" cy="626059"/>
              <a:chOff x="152400" y="6172200"/>
              <a:chExt cx="2820573" cy="646331"/>
            </a:xfrm>
          </p:grpSpPr>
          <p:sp>
            <p:nvSpPr>
              <p:cNvPr id="34" name="TextBox 33"/>
              <p:cNvSpPr txBox="1"/>
              <p:nvPr/>
            </p:nvSpPr>
            <p:spPr>
              <a:xfrm>
                <a:off x="838200" y="6172200"/>
                <a:ext cx="835485" cy="646331"/>
              </a:xfrm>
              <a:prstGeom prst="rect">
                <a:avLst/>
              </a:prstGeom>
              <a:noFill/>
            </p:spPr>
            <p:txBody>
              <a:bodyPr wrap="none" rtlCol="0">
                <a:spAutoFit/>
              </a:bodyPr>
              <a:lstStyle/>
              <a:p>
                <a:pPr defTabSz="457200"/>
                <a:r>
                  <a:rPr lang="en-US" dirty="0">
                    <a:solidFill>
                      <a:prstClr val="black"/>
                    </a:solidFill>
                  </a:rPr>
                  <a:t>Private</a:t>
                </a:r>
                <a:br>
                  <a:rPr lang="en-US" dirty="0">
                    <a:solidFill>
                      <a:prstClr val="black"/>
                    </a:solidFill>
                  </a:rPr>
                </a:br>
                <a:r>
                  <a:rPr lang="en-US" dirty="0">
                    <a:solidFill>
                      <a:prstClr val="black"/>
                    </a:solidFill>
                  </a:rPr>
                  <a:t>Public</a:t>
                </a:r>
              </a:p>
            </p:txBody>
          </p:sp>
          <p:cxnSp>
            <p:nvCxnSpPr>
              <p:cNvPr id="35" name="Straight Connector 34"/>
              <p:cNvCxnSpPr/>
              <p:nvPr/>
            </p:nvCxnSpPr>
            <p:spPr>
              <a:xfrm>
                <a:off x="152400" y="64008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52400" y="6629400"/>
                <a:ext cx="4572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76400" y="6324600"/>
                <a:ext cx="1296573" cy="369332"/>
              </a:xfrm>
              <a:prstGeom prst="rect">
                <a:avLst/>
              </a:prstGeom>
              <a:noFill/>
            </p:spPr>
            <p:txBody>
              <a:bodyPr wrap="none" rtlCol="0">
                <a:spAutoFit/>
              </a:bodyPr>
              <a:lstStyle/>
              <a:p>
                <a:pPr defTabSz="457200"/>
                <a:r>
                  <a:rPr lang="en-US" dirty="0">
                    <a:solidFill>
                      <a:prstClr val="black"/>
                    </a:solidFill>
                  </a:rPr>
                  <a:t>FG Network</a:t>
                </a:r>
              </a:p>
            </p:txBody>
          </p:sp>
        </p:grpSp>
        <p:sp>
          <p:nvSpPr>
            <p:cNvPr id="33" name="TextBox 32"/>
            <p:cNvSpPr txBox="1"/>
            <p:nvPr/>
          </p:nvSpPr>
          <p:spPr>
            <a:xfrm>
              <a:off x="6927574" y="4839743"/>
              <a:ext cx="1832820" cy="553998"/>
            </a:xfrm>
            <a:prstGeom prst="rect">
              <a:avLst/>
            </a:prstGeom>
            <a:noFill/>
          </p:spPr>
          <p:txBody>
            <a:bodyPr wrap="square" rtlCol="0">
              <a:spAutoFit/>
            </a:bodyPr>
            <a:lstStyle/>
            <a:p>
              <a:pPr defTabSz="457200"/>
              <a:r>
                <a:rPr lang="en-US" sz="1600" b="1" dirty="0">
                  <a:solidFill>
                    <a:prstClr val="black"/>
                  </a:solidFill>
                </a:rPr>
                <a:t>NID</a:t>
              </a:r>
              <a:r>
                <a:rPr lang="en-US" sz="1400" dirty="0">
                  <a:solidFill>
                    <a:prstClr val="black"/>
                  </a:solidFill>
                </a:rPr>
                <a:t>: Network Impairment Device</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5434" y="2790470"/>
              <a:ext cx="2062069" cy="20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5791200" y="5540923"/>
            <a:ext cx="2862579" cy="1200329"/>
          </a:xfrm>
          <a:prstGeom prst="rect">
            <a:avLst/>
          </a:prstGeom>
          <a:solidFill>
            <a:schemeClr val="bg1"/>
          </a:solidFill>
        </p:spPr>
        <p:txBody>
          <a:bodyPr wrap="none" rtlCol="0">
            <a:spAutoFit/>
          </a:bodyPr>
          <a:lstStyle/>
          <a:p>
            <a:r>
              <a:rPr lang="en-US" dirty="0" smtClean="0"/>
              <a:t>Upgrades include</a:t>
            </a:r>
            <a:br>
              <a:rPr lang="en-US" dirty="0" smtClean="0"/>
            </a:br>
            <a:r>
              <a:rPr lang="en-US" dirty="0" smtClean="0"/>
              <a:t>Larger memory 192GB/node</a:t>
            </a:r>
          </a:p>
          <a:p>
            <a:r>
              <a:rPr lang="en-US" dirty="0" smtClean="0"/>
              <a:t>12 TB disk per node</a:t>
            </a:r>
          </a:p>
          <a:p>
            <a:r>
              <a:rPr lang="en-US" dirty="0" smtClean="0"/>
              <a:t>GPU                         </a:t>
            </a:r>
            <a:r>
              <a:rPr lang="en-US" dirty="0" err="1" smtClean="0"/>
              <a:t>ScaleMP</a:t>
            </a:r>
            <a:endParaRPr lang="en-US" dirty="0"/>
          </a:p>
        </p:txBody>
      </p:sp>
    </p:spTree>
    <p:extLst>
      <p:ext uri="{BB962C8B-B14F-4D97-AF65-F5344CB8AC3E}">
        <p14:creationId xmlns:p14="http://schemas.microsoft.com/office/powerpoint/2010/main" val="10563736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smtClean="0"/>
              <a:t>FutureGrid Partners</a:t>
            </a:r>
            <a:endParaRPr lang="en-US" b="1" dirty="0"/>
          </a:p>
        </p:txBody>
      </p:sp>
      <p:sp>
        <p:nvSpPr>
          <p:cNvPr id="5" name="Content Placeholder 4"/>
          <p:cNvSpPr>
            <a:spLocks noGrp="1"/>
          </p:cNvSpPr>
          <p:nvPr>
            <p:ph idx="1"/>
          </p:nvPr>
        </p:nvSpPr>
        <p:spPr>
          <a:xfrm>
            <a:off x="0" y="685801"/>
            <a:ext cx="9144000" cy="5562600"/>
          </a:xfrm>
        </p:spPr>
        <p:txBody>
          <a:bodyPr>
            <a:noAutofit/>
          </a:bodyPr>
          <a:lstStyle/>
          <a:p>
            <a:r>
              <a:rPr lang="en-US" sz="2200" dirty="0" smtClean="0">
                <a:solidFill>
                  <a:srgbClr val="00B0F0"/>
                </a:solidFill>
              </a:rPr>
              <a:t> </a:t>
            </a:r>
            <a:r>
              <a:rPr lang="en-US" sz="2200" dirty="0" smtClean="0">
                <a:solidFill>
                  <a:srgbClr val="FF0000"/>
                </a:solidFill>
              </a:rPr>
              <a:t>Indiana University </a:t>
            </a:r>
            <a:r>
              <a:rPr lang="en-US" sz="2200" dirty="0" smtClean="0"/>
              <a:t>(Architecture, core software, Support)</a:t>
            </a:r>
          </a:p>
          <a:p>
            <a:r>
              <a:rPr lang="en-US" sz="2200" dirty="0" smtClean="0">
                <a:solidFill>
                  <a:srgbClr val="FF0000"/>
                </a:solidFill>
              </a:rPr>
              <a:t>Purdue University </a:t>
            </a:r>
            <a:r>
              <a:rPr lang="en-US" sz="2200" dirty="0" smtClean="0"/>
              <a:t>(HTC Hardware)</a:t>
            </a:r>
          </a:p>
          <a:p>
            <a:r>
              <a:rPr lang="en-US" sz="2200" dirty="0" smtClean="0">
                <a:solidFill>
                  <a:srgbClr val="FF0000"/>
                </a:solidFill>
              </a:rPr>
              <a:t>San Diego Supercomputer Center </a:t>
            </a:r>
            <a:r>
              <a:rPr lang="en-US" sz="2200" dirty="0" smtClean="0"/>
              <a:t>at University of California San Diego (INCA, Monitoring)</a:t>
            </a:r>
          </a:p>
          <a:p>
            <a:r>
              <a:rPr lang="en-US" sz="2200" dirty="0" smtClean="0">
                <a:solidFill>
                  <a:srgbClr val="FF0000"/>
                </a:solidFill>
              </a:rPr>
              <a:t>University of Chicago</a:t>
            </a:r>
            <a:r>
              <a:rPr lang="en-US" sz="2200" dirty="0" smtClean="0"/>
              <a:t>/Argonne National Labs (Nimbus)</a:t>
            </a:r>
          </a:p>
          <a:p>
            <a:r>
              <a:rPr lang="en-US" sz="2200" dirty="0" smtClean="0">
                <a:solidFill>
                  <a:srgbClr val="FF0000"/>
                </a:solidFill>
              </a:rPr>
              <a:t>University of Florida </a:t>
            </a:r>
            <a:r>
              <a:rPr lang="en-US" sz="2200" dirty="0" smtClean="0"/>
              <a:t>(</a:t>
            </a:r>
            <a:r>
              <a:rPr lang="en-US" sz="2200" dirty="0" err="1" smtClean="0"/>
              <a:t>ViNE</a:t>
            </a:r>
            <a:r>
              <a:rPr lang="en-US" sz="2200" dirty="0" smtClean="0"/>
              <a:t>, Education and Outreach)</a:t>
            </a:r>
          </a:p>
          <a:p>
            <a:r>
              <a:rPr lang="en-US" sz="2200" dirty="0" smtClean="0"/>
              <a:t>University of Southern California Information Sciences (Pegasus to manage experiments) </a:t>
            </a:r>
          </a:p>
          <a:p>
            <a:r>
              <a:rPr lang="en-US" sz="2200" dirty="0" smtClean="0"/>
              <a:t>University of Tennessee Knoxville (Benchmarking)</a:t>
            </a:r>
          </a:p>
          <a:p>
            <a:r>
              <a:rPr lang="en-US" sz="2200" dirty="0" smtClean="0">
                <a:solidFill>
                  <a:srgbClr val="FF0000"/>
                </a:solidFill>
              </a:rPr>
              <a:t>University of Texas at Austin</a:t>
            </a:r>
            <a:r>
              <a:rPr lang="en-US" sz="2200" dirty="0" smtClean="0"/>
              <a:t>/Texas Advanced Computing Center (Portal)</a:t>
            </a:r>
          </a:p>
          <a:p>
            <a:r>
              <a:rPr lang="en-US" sz="2200" dirty="0" smtClean="0"/>
              <a:t>University of Virginia (OGF, Advisory Board and allocation)</a:t>
            </a:r>
          </a:p>
          <a:p>
            <a:r>
              <a:rPr lang="en-US" sz="2200" dirty="0" smtClean="0"/>
              <a:t>Center for Information Services and GWT-TUD from </a:t>
            </a:r>
            <a:r>
              <a:rPr lang="en-US" sz="2200" dirty="0" err="1" smtClean="0"/>
              <a:t>Technische</a:t>
            </a:r>
            <a:r>
              <a:rPr lang="en-US" sz="2200" dirty="0" smtClean="0"/>
              <a:t> </a:t>
            </a:r>
            <a:r>
              <a:rPr lang="en-US" sz="2200" dirty="0" err="1" smtClean="0"/>
              <a:t>Universtität</a:t>
            </a:r>
            <a:r>
              <a:rPr lang="en-US" sz="2200" dirty="0" smtClean="0"/>
              <a:t> Dresden. (VAMPIR)</a:t>
            </a:r>
            <a:endParaRPr lang="en-US" sz="2200" b="1" dirty="0" smtClean="0">
              <a:solidFill>
                <a:schemeClr val="accent1">
                  <a:lumMod val="60000"/>
                  <a:lumOff val="40000"/>
                </a:schemeClr>
              </a:solidFill>
            </a:endParaRPr>
          </a:p>
          <a:p>
            <a:r>
              <a:rPr lang="en-US" sz="2200" dirty="0" smtClean="0">
                <a:solidFill>
                  <a:srgbClr val="FF0000"/>
                </a:solidFill>
              </a:rPr>
              <a:t>Red institutions </a:t>
            </a:r>
            <a:r>
              <a:rPr lang="en-US" sz="2200" smtClean="0"/>
              <a:t>have FutureGrid hardware</a:t>
            </a:r>
            <a:endParaRPr lang="en-US" sz="2200" dirty="0"/>
          </a:p>
        </p:txBody>
      </p:sp>
    </p:spTree>
    <p:extLst>
      <p:ext uri="{BB962C8B-B14F-4D97-AF65-F5344CB8AC3E}">
        <p14:creationId xmlns:p14="http://schemas.microsoft.com/office/powerpoint/2010/main" val="27299768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5 Use Types for FutureGrid</a:t>
            </a:r>
            <a:endParaRPr lang="en-US" dirty="0"/>
          </a:p>
        </p:txBody>
      </p:sp>
      <p:sp>
        <p:nvSpPr>
          <p:cNvPr id="3" name="Content Placeholder 2"/>
          <p:cNvSpPr>
            <a:spLocks noGrp="1"/>
          </p:cNvSpPr>
          <p:nvPr>
            <p:ph idx="1"/>
          </p:nvPr>
        </p:nvSpPr>
        <p:spPr>
          <a:xfrm>
            <a:off x="0" y="762000"/>
            <a:ext cx="9144000" cy="4525963"/>
          </a:xfrm>
        </p:spPr>
        <p:txBody>
          <a:bodyPr/>
          <a:lstStyle/>
          <a:p>
            <a:pPr>
              <a:spcBef>
                <a:spcPts val="0"/>
              </a:spcBef>
            </a:pPr>
            <a:r>
              <a:rPr lang="en-US" sz="2800" b="1" dirty="0" smtClean="0"/>
              <a:t>~122 </a:t>
            </a:r>
            <a:r>
              <a:rPr lang="en-US" sz="2800" dirty="0" smtClean="0"/>
              <a:t>approved projects over last 12 months</a:t>
            </a:r>
          </a:p>
          <a:p>
            <a:pPr>
              <a:spcBef>
                <a:spcPts val="0"/>
              </a:spcBef>
            </a:pPr>
            <a:r>
              <a:rPr lang="en-US" sz="2800" b="1" dirty="0" smtClean="0"/>
              <a:t>Training Education and Outreach </a:t>
            </a:r>
            <a:r>
              <a:rPr lang="en-US" sz="2800" b="1" dirty="0" smtClean="0">
                <a:solidFill>
                  <a:srgbClr val="FF0000"/>
                </a:solidFill>
              </a:rPr>
              <a:t>(11%)</a:t>
            </a:r>
          </a:p>
          <a:p>
            <a:pPr lvl="1">
              <a:spcBef>
                <a:spcPts val="0"/>
              </a:spcBef>
            </a:pPr>
            <a:r>
              <a:rPr lang="en-US" sz="2400" dirty="0" smtClean="0"/>
              <a:t>Semester and short events; promising for non research intensive universities</a:t>
            </a:r>
          </a:p>
          <a:p>
            <a:pPr>
              <a:spcBef>
                <a:spcPts val="0"/>
              </a:spcBef>
            </a:pPr>
            <a:r>
              <a:rPr lang="en-US" sz="2800" b="1" dirty="0" smtClean="0"/>
              <a:t>Interoperability test-beds </a:t>
            </a:r>
            <a:r>
              <a:rPr lang="en-US" sz="2800" b="1" dirty="0" smtClean="0">
                <a:solidFill>
                  <a:srgbClr val="FF0000"/>
                </a:solidFill>
              </a:rPr>
              <a:t>(3%)</a:t>
            </a:r>
          </a:p>
          <a:p>
            <a:pPr lvl="1">
              <a:spcBef>
                <a:spcPts val="0"/>
              </a:spcBef>
            </a:pPr>
            <a:r>
              <a:rPr lang="en-US" sz="2400" dirty="0" smtClean="0"/>
              <a:t>Grids and Clouds; </a:t>
            </a:r>
            <a:r>
              <a:rPr lang="en-US" sz="2400" b="1" dirty="0" smtClean="0"/>
              <a:t>Standards</a:t>
            </a:r>
            <a:r>
              <a:rPr lang="en-US" sz="2400" dirty="0" smtClean="0"/>
              <a:t>; Open Grid Forum OGF really needs</a:t>
            </a:r>
          </a:p>
          <a:p>
            <a:pPr>
              <a:spcBef>
                <a:spcPts val="0"/>
              </a:spcBef>
            </a:pPr>
            <a:r>
              <a:rPr lang="en-US" sz="2800" b="1" dirty="0" smtClean="0"/>
              <a:t>Domain Science applications </a:t>
            </a:r>
            <a:r>
              <a:rPr lang="en-US" sz="2800" b="1" dirty="0" smtClean="0">
                <a:solidFill>
                  <a:srgbClr val="FF0000"/>
                </a:solidFill>
              </a:rPr>
              <a:t>(34%)</a:t>
            </a:r>
          </a:p>
          <a:p>
            <a:pPr lvl="1">
              <a:spcBef>
                <a:spcPts val="0"/>
              </a:spcBef>
            </a:pPr>
            <a:r>
              <a:rPr lang="en-US" sz="2400" dirty="0" smtClean="0"/>
              <a:t>Life sciences highlighted </a:t>
            </a:r>
            <a:r>
              <a:rPr lang="en-US" sz="2400" dirty="0" smtClean="0">
                <a:solidFill>
                  <a:srgbClr val="FF0000"/>
                </a:solidFill>
              </a:rPr>
              <a:t>(17%)</a:t>
            </a:r>
          </a:p>
          <a:p>
            <a:pPr marL="342900" lvl="1" indent="-342900">
              <a:spcBef>
                <a:spcPts val="0"/>
              </a:spcBef>
              <a:buFont typeface="Arial" pitchFamily="34" charset="0"/>
              <a:buChar char="•"/>
            </a:pPr>
            <a:r>
              <a:rPr lang="en-US" sz="2800" b="1" dirty="0" smtClean="0"/>
              <a:t>Computer science </a:t>
            </a:r>
            <a:r>
              <a:rPr lang="en-US" sz="2400" b="1" dirty="0">
                <a:solidFill>
                  <a:srgbClr val="FF0000"/>
                </a:solidFill>
              </a:rPr>
              <a:t>(41</a:t>
            </a:r>
            <a:r>
              <a:rPr lang="en-US" sz="2400" b="1" dirty="0" smtClean="0">
                <a:solidFill>
                  <a:srgbClr val="FF0000"/>
                </a:solidFill>
              </a:rPr>
              <a:t>%)</a:t>
            </a:r>
            <a:endParaRPr lang="en-US" sz="2800" b="1" dirty="0" smtClean="0">
              <a:solidFill>
                <a:srgbClr val="FF0000"/>
              </a:solidFill>
            </a:endParaRPr>
          </a:p>
          <a:p>
            <a:pPr lvl="1">
              <a:spcBef>
                <a:spcPts val="0"/>
              </a:spcBef>
            </a:pPr>
            <a:r>
              <a:rPr lang="en-US" sz="2400" dirty="0" smtClean="0"/>
              <a:t>Largest current category</a:t>
            </a:r>
          </a:p>
          <a:p>
            <a:pPr>
              <a:spcBef>
                <a:spcPts val="0"/>
              </a:spcBef>
            </a:pPr>
            <a:r>
              <a:rPr lang="en-US" sz="2800" b="1" dirty="0" smtClean="0"/>
              <a:t>Computer Systems Evaluation </a:t>
            </a:r>
            <a:r>
              <a:rPr lang="en-US" sz="2800" b="1" dirty="0" smtClean="0">
                <a:solidFill>
                  <a:srgbClr val="FF0000"/>
                </a:solidFill>
              </a:rPr>
              <a:t>(29%)</a:t>
            </a:r>
          </a:p>
          <a:p>
            <a:pPr lvl="1">
              <a:spcBef>
                <a:spcPts val="0"/>
              </a:spcBef>
            </a:pPr>
            <a:r>
              <a:rPr lang="en-US" sz="2400" dirty="0" smtClean="0"/>
              <a:t>TeraGrid (TIS, TAS, XSEDE), OSG, EGI, Campuses</a:t>
            </a:r>
          </a:p>
          <a:p>
            <a:pPr>
              <a:spcBef>
                <a:spcPts val="0"/>
              </a:spcBef>
            </a:pPr>
            <a:r>
              <a:rPr lang="en-US" sz="2800" dirty="0" smtClean="0"/>
              <a:t>Clouds are meant to need less support than other models; FutureGrid needs more </a:t>
            </a:r>
            <a:r>
              <a:rPr lang="en-US" sz="2800" b="1" dirty="0" smtClean="0"/>
              <a:t>user support </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49</a:t>
            </a:fld>
            <a:endParaRPr lang="en-US"/>
          </a:p>
        </p:txBody>
      </p:sp>
    </p:spTree>
    <p:extLst>
      <p:ext uri="{BB962C8B-B14F-4D97-AF65-F5344CB8AC3E}">
        <p14:creationId xmlns:p14="http://schemas.microsoft.com/office/powerpoint/2010/main" val="2820789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Some Data sizes</a:t>
            </a:r>
            <a:endParaRPr lang="en-US" dirty="0"/>
          </a:p>
        </p:txBody>
      </p:sp>
      <p:sp>
        <p:nvSpPr>
          <p:cNvPr id="3" name="Content Placeholder 2"/>
          <p:cNvSpPr>
            <a:spLocks noGrp="1"/>
          </p:cNvSpPr>
          <p:nvPr>
            <p:ph idx="1"/>
          </p:nvPr>
        </p:nvSpPr>
        <p:spPr>
          <a:xfrm>
            <a:off x="0" y="685800"/>
            <a:ext cx="9144000" cy="5486400"/>
          </a:xfrm>
        </p:spPr>
        <p:txBody>
          <a:bodyPr/>
          <a:lstStyle/>
          <a:p>
            <a:pPr marL="742141" lvl="1" indent="-285438" defTabSz="913404" eaLnBrk="1" hangingPunct="1">
              <a:lnSpc>
                <a:spcPct val="80000"/>
              </a:lnSpc>
              <a:spcBef>
                <a:spcPts val="1200"/>
              </a:spcBef>
              <a:buBlip>
                <a:blip r:embed="rId3"/>
              </a:buBlip>
            </a:pPr>
            <a:r>
              <a:rPr lang="en-US" sz="2600" dirty="0">
                <a:latin typeface="Times New Roman" pitchFamily="18" charset="0"/>
                <a:ea typeface="+mn-ea"/>
                <a:cs typeface="Times New Roman" pitchFamily="18" charset="0"/>
              </a:rPr>
              <a:t>~40 10</a:t>
            </a:r>
            <a:r>
              <a:rPr lang="en-US" sz="2600" baseline="30000" dirty="0">
                <a:latin typeface="Times New Roman" pitchFamily="18" charset="0"/>
                <a:ea typeface="+mn-ea"/>
                <a:cs typeface="Times New Roman" pitchFamily="18" charset="0"/>
              </a:rPr>
              <a:t>9 </a:t>
            </a:r>
            <a:r>
              <a:rPr lang="en-US" sz="2600" b="1" dirty="0">
                <a:latin typeface="Times New Roman" pitchFamily="18" charset="0"/>
                <a:ea typeface="+mn-ea"/>
                <a:cs typeface="Times New Roman" pitchFamily="18" charset="0"/>
              </a:rPr>
              <a:t>Web pages </a:t>
            </a:r>
            <a:r>
              <a:rPr lang="en-US" sz="2600" dirty="0">
                <a:latin typeface="Times New Roman" pitchFamily="18" charset="0"/>
                <a:ea typeface="+mn-ea"/>
                <a:cs typeface="Times New Roman" pitchFamily="18" charset="0"/>
              </a:rPr>
              <a:t>at ~300 kilobytes each = 10 Petabytes</a:t>
            </a:r>
          </a:p>
          <a:p>
            <a:pPr marL="742141" lvl="1" indent="-285438" defTabSz="913404" eaLnBrk="1" hangingPunct="1">
              <a:lnSpc>
                <a:spcPct val="80000"/>
              </a:lnSpc>
              <a:spcBef>
                <a:spcPts val="1200"/>
              </a:spcBef>
              <a:buBlip>
                <a:blip r:embed="rId3"/>
              </a:buBlip>
            </a:pPr>
            <a:r>
              <a:rPr lang="en-US" sz="2600" b="1" dirty="0" err="1">
                <a:latin typeface="Times New Roman" pitchFamily="18" charset="0"/>
                <a:ea typeface="+mn-ea"/>
                <a:cs typeface="Times New Roman" pitchFamily="18" charset="0"/>
              </a:rPr>
              <a:t>Youtube</a:t>
            </a:r>
            <a:r>
              <a:rPr lang="en-US" sz="2600" dirty="0">
                <a:latin typeface="Times New Roman" pitchFamily="18" charset="0"/>
                <a:ea typeface="+mn-ea"/>
                <a:cs typeface="Times New Roman" pitchFamily="18" charset="0"/>
              </a:rPr>
              <a:t> 48 hours video uploaded per minute; </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in 2 months in 2010, uploaded  more than total NBC ABC CBS</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~2.5 petabytes per year uploaded?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LHC</a:t>
            </a:r>
            <a:r>
              <a:rPr lang="en-US" sz="2600" dirty="0">
                <a:latin typeface="Times New Roman" pitchFamily="18" charset="0"/>
                <a:ea typeface="+mn-ea"/>
                <a:cs typeface="Times New Roman" pitchFamily="18" charset="0"/>
              </a:rPr>
              <a:t> 15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Radiology</a:t>
            </a:r>
            <a:r>
              <a:rPr lang="en-US" sz="2600" dirty="0">
                <a:latin typeface="Times New Roman" pitchFamily="18" charset="0"/>
                <a:ea typeface="+mn-ea"/>
                <a:cs typeface="Times New Roman" pitchFamily="18" charset="0"/>
              </a:rPr>
              <a:t> 69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Square Kilometer Array Telescope </a:t>
            </a:r>
            <a:r>
              <a:rPr lang="en-US" sz="2600" dirty="0">
                <a:latin typeface="Times New Roman" pitchFamily="18" charset="0"/>
                <a:ea typeface="+mn-ea"/>
                <a:cs typeface="Times New Roman" pitchFamily="18" charset="0"/>
              </a:rPr>
              <a:t>will be 100 terabits/second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 Observation </a:t>
            </a:r>
            <a:r>
              <a:rPr lang="en-US" sz="2600" dirty="0">
                <a:latin typeface="Times New Roman" pitchFamily="18" charset="0"/>
                <a:ea typeface="+mn-ea"/>
                <a:cs typeface="Times New Roman" pitchFamily="18" charset="0"/>
              </a:rPr>
              <a:t>becoming ~4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Earthquake Science </a:t>
            </a:r>
            <a:r>
              <a:rPr lang="en-US" sz="2600" dirty="0">
                <a:latin typeface="Times New Roman" pitchFamily="18" charset="0"/>
                <a:ea typeface="+mn-ea"/>
                <a:cs typeface="Times New Roman" pitchFamily="18" charset="0"/>
              </a:rPr>
              <a:t>– few terabytes </a:t>
            </a:r>
            <a:r>
              <a:rPr lang="en-US" sz="2600" b="1" dirty="0">
                <a:latin typeface="Times New Roman" pitchFamily="18" charset="0"/>
                <a:ea typeface="+mn-ea"/>
                <a:cs typeface="Times New Roman" pitchFamily="18" charset="0"/>
              </a:rPr>
              <a:t>total</a:t>
            </a:r>
            <a:r>
              <a:rPr lang="en-US" sz="2600" dirty="0">
                <a:latin typeface="Times New Roman" pitchFamily="18" charset="0"/>
                <a:ea typeface="+mn-ea"/>
                <a:cs typeface="Times New Roman" pitchFamily="18" charset="0"/>
              </a:rPr>
              <a:t> today</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PolarGrid</a:t>
            </a:r>
            <a:r>
              <a:rPr lang="en-US" sz="2600" dirty="0">
                <a:latin typeface="Times New Roman" pitchFamily="18" charset="0"/>
                <a:ea typeface="+mn-ea"/>
                <a:cs typeface="Times New Roman" pitchFamily="18" charset="0"/>
              </a:rPr>
              <a:t> – 100’s terabytes/year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Exascale simulation </a:t>
            </a:r>
            <a:r>
              <a:rPr lang="en-US" sz="2600" dirty="0">
                <a:latin typeface="Times New Roman" pitchFamily="18" charset="0"/>
                <a:ea typeface="+mn-ea"/>
                <a:cs typeface="Times New Roman" pitchFamily="18" charset="0"/>
              </a:rPr>
              <a:t>data dumps – terabytes/second</a:t>
            </a:r>
          </a:p>
          <a:p>
            <a:pPr marL="0" indent="0">
              <a:buNone/>
            </a:pPr>
            <a:endParaRPr lang="en-US" sz="2600" dirty="0" smtClean="0">
              <a:latin typeface="Times New Roman" pitchFamily="18" charset="0"/>
              <a:cs typeface="Times New Roman" pitchFamily="18" charset="0"/>
            </a:endParaRPr>
          </a:p>
          <a:p>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5</a:t>
            </a:fld>
            <a:endParaRPr lang="en-US"/>
          </a:p>
        </p:txBody>
      </p:sp>
    </p:spTree>
    <p:extLst>
      <p:ext uri="{BB962C8B-B14F-4D97-AF65-F5344CB8AC3E}">
        <p14:creationId xmlns:p14="http://schemas.microsoft.com/office/powerpoint/2010/main" val="31576444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20" y="152400"/>
            <a:ext cx="5488399" cy="762000"/>
          </a:xfrm>
        </p:spPr>
        <p:txBody>
          <a:bodyPr/>
          <a:lstStyle/>
          <a:p>
            <a:r>
              <a:rPr lang="en-US" b="1" dirty="0" smtClean="0"/>
              <a:t>Software Components</a:t>
            </a:r>
            <a:endParaRPr lang="en-US" b="1" dirty="0"/>
          </a:p>
        </p:txBody>
      </p:sp>
      <p:sp>
        <p:nvSpPr>
          <p:cNvPr id="3" name="Content Placeholder 2"/>
          <p:cNvSpPr>
            <a:spLocks noGrp="1"/>
          </p:cNvSpPr>
          <p:nvPr>
            <p:ph idx="1"/>
          </p:nvPr>
        </p:nvSpPr>
        <p:spPr>
          <a:xfrm>
            <a:off x="0" y="914400"/>
            <a:ext cx="9144000" cy="5562600"/>
          </a:xfrm>
        </p:spPr>
        <p:txBody>
          <a:bodyPr>
            <a:normAutofit fontScale="92500" lnSpcReduction="10000"/>
          </a:bodyPr>
          <a:lstStyle/>
          <a:p>
            <a:r>
              <a:rPr lang="en-US" dirty="0" smtClean="0">
                <a:solidFill>
                  <a:srgbClr val="FF0000"/>
                </a:solidFill>
              </a:rPr>
              <a:t>Portals</a:t>
            </a:r>
            <a:r>
              <a:rPr lang="en-US" dirty="0" smtClean="0"/>
              <a:t> including “Support” “use FutureGrid” “Outreach”</a:t>
            </a:r>
          </a:p>
          <a:p>
            <a:r>
              <a:rPr lang="en-US" dirty="0" smtClean="0">
                <a:solidFill>
                  <a:srgbClr val="FF0000"/>
                </a:solidFill>
              </a:rPr>
              <a:t>Monitoring</a:t>
            </a:r>
            <a:r>
              <a:rPr lang="en-US" dirty="0" smtClean="0"/>
              <a:t> – INCA, Power (</a:t>
            </a:r>
            <a:r>
              <a:rPr lang="en-US" dirty="0" err="1" smtClean="0"/>
              <a:t>GreenIT</a:t>
            </a:r>
            <a:r>
              <a:rPr lang="en-US" dirty="0" smtClean="0"/>
              <a:t>)</a:t>
            </a:r>
          </a:p>
          <a:p>
            <a:r>
              <a:rPr lang="en-US" b="1" dirty="0" smtClean="0">
                <a:solidFill>
                  <a:srgbClr val="FF0000"/>
                </a:solidFill>
              </a:rPr>
              <a:t>Experiment</a:t>
            </a:r>
            <a:r>
              <a:rPr lang="en-US" b="1" dirty="0" smtClean="0"/>
              <a:t> </a:t>
            </a:r>
            <a:r>
              <a:rPr lang="en-US" b="1" dirty="0" smtClean="0">
                <a:solidFill>
                  <a:srgbClr val="FF0000"/>
                </a:solidFill>
              </a:rPr>
              <a:t>Manager</a:t>
            </a:r>
            <a:r>
              <a:rPr lang="en-US" dirty="0" smtClean="0"/>
              <a:t>: specify/workflow</a:t>
            </a:r>
          </a:p>
          <a:p>
            <a:r>
              <a:rPr lang="en-US" dirty="0" smtClean="0">
                <a:solidFill>
                  <a:srgbClr val="FF0000"/>
                </a:solidFill>
              </a:rPr>
              <a:t>Image</a:t>
            </a:r>
            <a:r>
              <a:rPr lang="en-US" dirty="0" smtClean="0"/>
              <a:t> Generation and Repository</a:t>
            </a:r>
          </a:p>
          <a:p>
            <a:r>
              <a:rPr lang="en-US" dirty="0" err="1" smtClean="0">
                <a:solidFill>
                  <a:srgbClr val="FF0000"/>
                </a:solidFill>
              </a:rPr>
              <a:t>Intercloud</a:t>
            </a:r>
            <a:r>
              <a:rPr lang="en-US" dirty="0" smtClean="0"/>
              <a:t> Networking </a:t>
            </a:r>
            <a:r>
              <a:rPr lang="en-US" dirty="0" err="1" smtClean="0"/>
              <a:t>ViNE</a:t>
            </a:r>
            <a:endParaRPr lang="en-US" dirty="0" smtClean="0"/>
          </a:p>
          <a:p>
            <a:r>
              <a:rPr lang="en-US" dirty="0" smtClean="0">
                <a:solidFill>
                  <a:srgbClr val="FF0000"/>
                </a:solidFill>
              </a:rPr>
              <a:t>Virtual Clusters </a:t>
            </a:r>
            <a:r>
              <a:rPr lang="en-US" dirty="0" smtClean="0"/>
              <a:t>built with virtual networks</a:t>
            </a:r>
          </a:p>
          <a:p>
            <a:r>
              <a:rPr lang="en-US" dirty="0" smtClean="0">
                <a:solidFill>
                  <a:srgbClr val="FF0000"/>
                </a:solidFill>
              </a:rPr>
              <a:t>Performance</a:t>
            </a:r>
            <a:r>
              <a:rPr lang="en-US" dirty="0" smtClean="0"/>
              <a:t> library </a:t>
            </a:r>
          </a:p>
          <a:p>
            <a:r>
              <a:rPr lang="fr-FR" b="1" dirty="0" err="1" smtClean="0">
                <a:solidFill>
                  <a:srgbClr val="FF0000"/>
                </a:solidFill>
              </a:rPr>
              <a:t>Rain</a:t>
            </a:r>
            <a:r>
              <a:rPr lang="fr-FR" dirty="0" smtClean="0"/>
              <a:t> or </a:t>
            </a:r>
            <a:r>
              <a:rPr lang="fr-FR" b="1" dirty="0" err="1" smtClean="0"/>
              <a:t>R</a:t>
            </a:r>
            <a:r>
              <a:rPr lang="fr-FR" dirty="0" err="1" smtClean="0"/>
              <a:t>untime</a:t>
            </a:r>
            <a:r>
              <a:rPr lang="fr-FR" dirty="0" smtClean="0"/>
              <a:t> </a:t>
            </a:r>
            <a:r>
              <a:rPr lang="fr-FR" b="1" dirty="0" smtClean="0"/>
              <a:t>A</a:t>
            </a:r>
            <a:r>
              <a:rPr lang="fr-FR" dirty="0" smtClean="0"/>
              <a:t>daptable </a:t>
            </a:r>
            <a:r>
              <a:rPr lang="fr-FR" b="1" dirty="0" err="1" smtClean="0"/>
              <a:t>I</a:t>
            </a:r>
            <a:r>
              <a:rPr lang="fr-FR" dirty="0" err="1" smtClean="0"/>
              <a:t>nsertio</a:t>
            </a:r>
            <a:r>
              <a:rPr lang="fr-FR" b="1" dirty="0" err="1" smtClean="0"/>
              <a:t>N</a:t>
            </a:r>
            <a:r>
              <a:rPr lang="fr-FR" dirty="0" smtClean="0"/>
              <a:t> Service for</a:t>
            </a:r>
            <a:r>
              <a:rPr lang="en-US" dirty="0" smtClean="0"/>
              <a:t> images</a:t>
            </a:r>
          </a:p>
          <a:p>
            <a:r>
              <a:rPr lang="en-US" dirty="0" smtClean="0">
                <a:solidFill>
                  <a:srgbClr val="FF0000"/>
                </a:solidFill>
              </a:rPr>
              <a:t>Security</a:t>
            </a:r>
            <a:r>
              <a:rPr lang="en-US" dirty="0" smtClean="0"/>
              <a:t> Authentication, Authorization,</a:t>
            </a:r>
          </a:p>
          <a:p>
            <a:endParaRPr lang="en-US" dirty="0" smtClean="0"/>
          </a:p>
          <a:p>
            <a:endParaRPr lang="en-US" dirty="0"/>
          </a:p>
        </p:txBody>
      </p:sp>
      <p:sp>
        <p:nvSpPr>
          <p:cNvPr id="4" name="TextBox 3"/>
          <p:cNvSpPr txBox="1"/>
          <p:nvPr/>
        </p:nvSpPr>
        <p:spPr>
          <a:xfrm>
            <a:off x="7086600" y="3072318"/>
            <a:ext cx="1981200" cy="1754326"/>
          </a:xfrm>
          <a:prstGeom prst="rect">
            <a:avLst/>
          </a:prstGeom>
          <a:noFill/>
        </p:spPr>
        <p:txBody>
          <a:bodyPr wrap="square" rtlCol="0">
            <a:spAutoFit/>
          </a:bodyPr>
          <a:lstStyle/>
          <a:p>
            <a:r>
              <a:rPr lang="en-US" b="1" dirty="0" smtClean="0">
                <a:solidFill>
                  <a:srgbClr val="FF0000"/>
                </a:solidFill>
              </a:rPr>
              <a:t>“Research”</a:t>
            </a:r>
          </a:p>
          <a:p>
            <a:endParaRPr lang="en-US" b="1" dirty="0">
              <a:solidFill>
                <a:srgbClr val="FF0000"/>
              </a:solidFill>
            </a:endParaRPr>
          </a:p>
          <a:p>
            <a:r>
              <a:rPr lang="en-US" b="1" dirty="0" smtClean="0">
                <a:solidFill>
                  <a:srgbClr val="FF0000"/>
                </a:solidFill>
              </a:rPr>
              <a:t>Above and below</a:t>
            </a:r>
            <a:br>
              <a:rPr lang="en-US" b="1" dirty="0" smtClean="0">
                <a:solidFill>
                  <a:srgbClr val="FF0000"/>
                </a:solidFill>
              </a:rPr>
            </a:br>
            <a:endParaRPr lang="en-US" b="1" dirty="0" smtClean="0">
              <a:solidFill>
                <a:srgbClr val="FF0000"/>
              </a:solidFill>
            </a:endParaRPr>
          </a:p>
          <a:p>
            <a:r>
              <a:rPr lang="en-US" b="1" dirty="0" smtClean="0">
                <a:solidFill>
                  <a:srgbClr val="FF0000"/>
                </a:solidFill>
              </a:rPr>
              <a:t>Nimbus OpenStack Eucalyptus</a:t>
            </a:r>
            <a:endParaRPr lang="en-US" b="1" dirty="0">
              <a:solidFill>
                <a:srgbClr val="FF0000"/>
              </a:solidFill>
            </a:endParaRPr>
          </a:p>
        </p:txBody>
      </p:sp>
      <p:cxnSp>
        <p:nvCxnSpPr>
          <p:cNvPr id="6" name="Straight Arrow Connector 5"/>
          <p:cNvCxnSpPr/>
          <p:nvPr/>
        </p:nvCxnSpPr>
        <p:spPr>
          <a:xfrm>
            <a:off x="5532912" y="2743200"/>
            <a:ext cx="1553688" cy="914400"/>
          </a:xfrm>
          <a:prstGeom prst="straightConnector1">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572000" y="3949481"/>
            <a:ext cx="3962400" cy="877163"/>
          </a:xfrm>
          <a:prstGeom prst="straightConnector1">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20451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76200"/>
            <a:ext cx="8229600" cy="1143000"/>
          </a:xfrm>
        </p:spPr>
        <p:txBody>
          <a:bodyPr/>
          <a:lstStyle/>
          <a:p>
            <a:r>
              <a:rPr lang="en-US" dirty="0" smtClean="0">
                <a:latin typeface="Arial" charset="0"/>
                <a:cs typeface="Arial" charset="0"/>
              </a:rPr>
              <a:t>RAIN related Terminology</a:t>
            </a:r>
            <a:endParaRPr lang="en-US" dirty="0">
              <a:latin typeface="Arial" charset="0"/>
              <a:cs typeface="Arial" charset="0"/>
            </a:endParaRPr>
          </a:p>
        </p:txBody>
      </p:sp>
      <p:sp>
        <p:nvSpPr>
          <p:cNvPr id="4" name="Content Placeholder 3"/>
          <p:cNvSpPr>
            <a:spLocks noGrp="1"/>
          </p:cNvSpPr>
          <p:nvPr>
            <p:ph idx="1"/>
          </p:nvPr>
        </p:nvSpPr>
        <p:spPr>
          <a:xfrm>
            <a:off x="251460" y="1165860"/>
            <a:ext cx="8778240" cy="5143500"/>
          </a:xfrm>
        </p:spPr>
        <p:txBody>
          <a:bodyPr>
            <a:normAutofit fontScale="62500" lnSpcReduction="20000"/>
          </a:bodyPr>
          <a:lstStyle/>
          <a:p>
            <a:pPr>
              <a:lnSpc>
                <a:spcPct val="120000"/>
              </a:lnSpc>
              <a:defRPr/>
            </a:pPr>
            <a:r>
              <a:rPr lang="en-US" b="1" dirty="0" smtClean="0">
                <a:latin typeface="Arial"/>
                <a:cs typeface="Arial"/>
              </a:rPr>
              <a:t>Image Management </a:t>
            </a:r>
            <a:r>
              <a:rPr lang="en-US" dirty="0" smtClean="0">
                <a:latin typeface="Arial"/>
                <a:cs typeface="Arial"/>
              </a:rPr>
              <a:t>provides the low level software (create</a:t>
            </a:r>
            <a:r>
              <a:rPr lang="en-US" dirty="0">
                <a:latin typeface="Arial"/>
                <a:cs typeface="Arial"/>
              </a:rPr>
              <a:t>, customize, store</a:t>
            </a:r>
            <a:r>
              <a:rPr lang="en-US" dirty="0" smtClean="0">
                <a:latin typeface="Arial"/>
                <a:cs typeface="Arial"/>
              </a:rPr>
              <a:t>, </a:t>
            </a:r>
            <a:r>
              <a:rPr lang="en-US" dirty="0">
                <a:latin typeface="Arial"/>
                <a:cs typeface="Arial"/>
              </a:rPr>
              <a:t>share and </a:t>
            </a:r>
            <a:r>
              <a:rPr lang="en-US" dirty="0" smtClean="0">
                <a:latin typeface="Arial"/>
                <a:cs typeface="Arial"/>
              </a:rPr>
              <a:t>deploy images) needed to achieve Dynamic Provisioning and Rain</a:t>
            </a:r>
          </a:p>
          <a:p>
            <a:pPr>
              <a:lnSpc>
                <a:spcPct val="120000"/>
              </a:lnSpc>
              <a:defRPr/>
            </a:pPr>
            <a:r>
              <a:rPr lang="en-US" b="1" dirty="0" smtClean="0">
                <a:latin typeface="Arial"/>
                <a:cs typeface="Arial"/>
              </a:rPr>
              <a:t>Abstract Image Management </a:t>
            </a:r>
            <a:r>
              <a:rPr lang="en-US" dirty="0" smtClean="0">
                <a:latin typeface="Arial"/>
                <a:cs typeface="Arial"/>
              </a:rPr>
              <a:t>stores templates to create images suitable for different environments</a:t>
            </a:r>
          </a:p>
          <a:p>
            <a:pPr>
              <a:lnSpc>
                <a:spcPct val="120000"/>
              </a:lnSpc>
              <a:defRPr/>
            </a:pPr>
            <a:endParaRPr lang="en-US" dirty="0" smtClean="0">
              <a:latin typeface="Arial"/>
              <a:cs typeface="Arial"/>
            </a:endParaRPr>
          </a:p>
          <a:p>
            <a:pPr>
              <a:lnSpc>
                <a:spcPct val="120000"/>
              </a:lnSpc>
              <a:defRPr/>
            </a:pPr>
            <a:r>
              <a:rPr lang="en-US" b="1" dirty="0" smtClean="0">
                <a:latin typeface="Arial"/>
                <a:cs typeface="Arial"/>
              </a:rPr>
              <a:t>Dynamic Provisioning</a:t>
            </a:r>
            <a:r>
              <a:rPr lang="en-US" dirty="0" smtClean="0">
                <a:latin typeface="Arial"/>
                <a:cs typeface="Arial"/>
              </a:rPr>
              <a:t> is in charge of providing machines with the requested OS. The requested OS must have been previously deployed in the infrastructure</a:t>
            </a:r>
          </a:p>
          <a:p>
            <a:pPr>
              <a:lnSpc>
                <a:spcPct val="120000"/>
              </a:lnSpc>
              <a:defRPr/>
            </a:pPr>
            <a:endParaRPr lang="en-US" b="1" dirty="0" smtClean="0">
              <a:latin typeface="Arial"/>
              <a:cs typeface="Arial"/>
            </a:endParaRPr>
          </a:p>
          <a:p>
            <a:pPr>
              <a:lnSpc>
                <a:spcPct val="120000"/>
              </a:lnSpc>
              <a:defRPr/>
            </a:pPr>
            <a:r>
              <a:rPr lang="en-US" b="1" dirty="0" smtClean="0">
                <a:latin typeface="Arial"/>
                <a:cs typeface="Arial"/>
              </a:rPr>
              <a:t>RAIN</a:t>
            </a:r>
            <a:r>
              <a:rPr lang="en-US" dirty="0" smtClean="0">
                <a:latin typeface="Arial"/>
                <a:cs typeface="Arial"/>
              </a:rPr>
              <a:t> is our highest level component that uses Dynamic Provisioning and Image Management to provide custom environments that may or may not exits. Therefore, a Rain request may involve the creation, deployment and provision of one or more images in a set of machines</a:t>
            </a:r>
            <a:endParaRPr lang="en-US" dirty="0">
              <a:latin typeface="Arial"/>
              <a:cs typeface="Arial"/>
            </a:endParaRPr>
          </a:p>
        </p:txBody>
      </p:sp>
    </p:spTree>
    <p:extLst>
      <p:ext uri="{BB962C8B-B14F-4D97-AF65-F5344CB8AC3E}">
        <p14:creationId xmlns:p14="http://schemas.microsoft.com/office/powerpoint/2010/main" val="2668865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4"/>
          <p:cNvSpPr>
            <a:spLocks noGrp="1"/>
          </p:cNvSpPr>
          <p:nvPr>
            <p:ph type="title"/>
          </p:nvPr>
        </p:nvSpPr>
        <p:spPr/>
        <p:txBody>
          <a:bodyPr/>
          <a:lstStyle/>
          <a:p>
            <a:pPr eaLnBrk="1" hangingPunct="1"/>
            <a:r>
              <a:rPr lang="en-US">
                <a:latin typeface="Arial" charset="0"/>
                <a:cs typeface="Arial" charset="0"/>
              </a:rPr>
              <a:t>Architecture</a:t>
            </a:r>
          </a:p>
        </p:txBody>
      </p:sp>
      <p:pic>
        <p:nvPicPr>
          <p:cNvPr id="1843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32" r="-281"/>
          <a:stretch>
            <a:fillRect/>
          </a:stretch>
        </p:blipFill>
        <p:spPr>
          <a:xfrm>
            <a:off x="1828800" y="1303020"/>
            <a:ext cx="5404962" cy="4964907"/>
          </a:xfrm>
        </p:spPr>
      </p:pic>
    </p:spTree>
    <p:extLst>
      <p:ext uri="{BB962C8B-B14F-4D97-AF65-F5344CB8AC3E}">
        <p14:creationId xmlns:p14="http://schemas.microsoft.com/office/powerpoint/2010/main" val="39148994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7"/>
          <p:cNvSpPr>
            <a:spLocks noGrp="1"/>
          </p:cNvSpPr>
          <p:nvPr>
            <p:ph type="title"/>
          </p:nvPr>
        </p:nvSpPr>
        <p:spPr/>
        <p:txBody>
          <a:bodyPr/>
          <a:lstStyle/>
          <a:p>
            <a:pPr eaLnBrk="1" hangingPunct="1"/>
            <a:r>
              <a:rPr lang="en-US">
                <a:latin typeface="Arial" charset="0"/>
                <a:cs typeface="Arial" charset="0"/>
              </a:rPr>
              <a:t>Image Generation</a:t>
            </a:r>
          </a:p>
        </p:txBody>
      </p:sp>
      <p:sp>
        <p:nvSpPr>
          <p:cNvPr id="3" name="Content Placeholder 2"/>
          <p:cNvSpPr>
            <a:spLocks noGrp="1"/>
          </p:cNvSpPr>
          <p:nvPr>
            <p:ph sz="half" idx="1"/>
          </p:nvPr>
        </p:nvSpPr>
        <p:spPr>
          <a:xfrm>
            <a:off x="251460" y="1577340"/>
            <a:ext cx="4251960" cy="4594860"/>
          </a:xfrm>
        </p:spPr>
        <p:txBody>
          <a:bodyPr>
            <a:normAutofit lnSpcReduction="10000"/>
          </a:bodyPr>
          <a:lstStyle/>
          <a:p>
            <a:pPr marL="342893" lvl="1" indent="-285747" defTabSz="457196" eaLnBrk="1" hangingPunct="1">
              <a:lnSpc>
                <a:spcPct val="110000"/>
              </a:lnSpc>
              <a:buClr>
                <a:srgbClr val="000000"/>
              </a:buClr>
              <a:buSzPct val="100000"/>
              <a:buFontTx/>
              <a:buChar char="•"/>
              <a:defRPr/>
            </a:pPr>
            <a:r>
              <a:rPr lang="en-US" dirty="0">
                <a:latin typeface="Arial"/>
                <a:cs typeface="Arial"/>
              </a:rPr>
              <a:t>Creates and customizes images according to </a:t>
            </a:r>
            <a:r>
              <a:rPr lang="en-US" dirty="0" smtClean="0">
                <a:latin typeface="Arial"/>
                <a:cs typeface="Arial"/>
              </a:rPr>
              <a:t>user</a:t>
            </a:r>
            <a:r>
              <a:rPr lang="en-US" sz="2300" dirty="0">
                <a:solidFill>
                  <a:srgbClr val="000000"/>
                </a:solidFill>
                <a:latin typeface="Arial"/>
                <a:cs typeface="Arial"/>
              </a:rPr>
              <a:t>:</a:t>
            </a:r>
            <a:endParaRPr lang="en-US" sz="2300" dirty="0">
              <a:latin typeface="Arial"/>
              <a:cs typeface="Arial"/>
            </a:endParaRPr>
          </a:p>
          <a:p>
            <a:pPr marL="742938" lvl="1" indent="-228597" defTabSz="457196" eaLnBrk="1" hangingPunct="1">
              <a:lnSpc>
                <a:spcPct val="110000"/>
              </a:lnSpc>
              <a:buClr>
                <a:srgbClr val="000000"/>
              </a:buClr>
              <a:buSzPct val="80000"/>
              <a:buFont typeface="Courier New" charset="0"/>
              <a:buChar char="o"/>
              <a:defRPr/>
            </a:pPr>
            <a:r>
              <a:rPr lang="en-US" sz="2200" dirty="0">
                <a:solidFill>
                  <a:srgbClr val="000000"/>
                </a:solidFill>
                <a:latin typeface="Arial"/>
                <a:cs typeface="Arial"/>
              </a:rPr>
              <a:t>OS type</a:t>
            </a:r>
            <a:endParaRPr lang="en-US" sz="2200" dirty="0">
              <a:latin typeface="Arial"/>
              <a:cs typeface="Arial"/>
            </a:endParaRPr>
          </a:p>
          <a:p>
            <a:pPr marL="742938" lvl="1" indent="-228597" defTabSz="457196" eaLnBrk="1" hangingPunct="1">
              <a:lnSpc>
                <a:spcPct val="110000"/>
              </a:lnSpc>
              <a:buClr>
                <a:srgbClr val="000000"/>
              </a:buClr>
              <a:buSzPct val="80000"/>
              <a:buFont typeface="Courier New" charset="0"/>
              <a:buChar char="o"/>
              <a:defRPr/>
            </a:pPr>
            <a:r>
              <a:rPr lang="en-US" sz="2200" dirty="0">
                <a:solidFill>
                  <a:srgbClr val="000000"/>
                </a:solidFill>
                <a:latin typeface="Arial"/>
                <a:cs typeface="Arial"/>
              </a:rPr>
              <a:t>OS version</a:t>
            </a:r>
            <a:endParaRPr lang="en-US" sz="2200" dirty="0">
              <a:latin typeface="Arial"/>
              <a:cs typeface="Arial"/>
            </a:endParaRPr>
          </a:p>
          <a:p>
            <a:pPr marL="742938" lvl="1" indent="-228597" defTabSz="457196" eaLnBrk="1" hangingPunct="1">
              <a:lnSpc>
                <a:spcPct val="110000"/>
              </a:lnSpc>
              <a:buClr>
                <a:srgbClr val="000000"/>
              </a:buClr>
              <a:buSzPct val="80000"/>
              <a:buFont typeface="Courier New" charset="0"/>
              <a:buChar char="o"/>
              <a:defRPr/>
            </a:pPr>
            <a:r>
              <a:rPr lang="en-US" sz="2200" dirty="0">
                <a:solidFill>
                  <a:srgbClr val="000000"/>
                </a:solidFill>
                <a:latin typeface="Arial"/>
                <a:cs typeface="Arial"/>
              </a:rPr>
              <a:t>Architecture</a:t>
            </a:r>
            <a:endParaRPr lang="en-US" sz="2200" dirty="0">
              <a:latin typeface="Arial"/>
              <a:cs typeface="Arial"/>
            </a:endParaRPr>
          </a:p>
          <a:p>
            <a:pPr marL="742938" lvl="1" indent="-228597" defTabSz="457196" eaLnBrk="1" hangingPunct="1">
              <a:lnSpc>
                <a:spcPct val="110000"/>
              </a:lnSpc>
              <a:buClr>
                <a:srgbClr val="000000"/>
              </a:buClr>
              <a:buSzPct val="80000"/>
              <a:buFont typeface="Courier New" charset="0"/>
              <a:buChar char="o"/>
              <a:defRPr/>
            </a:pPr>
            <a:r>
              <a:rPr lang="en-US" sz="2200" dirty="0">
                <a:solidFill>
                  <a:srgbClr val="000000"/>
                </a:solidFill>
                <a:latin typeface="Arial"/>
                <a:cs typeface="Arial"/>
              </a:rPr>
              <a:t>Software Packages</a:t>
            </a:r>
            <a:endParaRPr lang="en-US" sz="2200" dirty="0">
              <a:latin typeface="Arial"/>
              <a:cs typeface="Arial"/>
            </a:endParaRPr>
          </a:p>
          <a:p>
            <a:pPr marL="342893" indent="-285747" defTabSz="457196" eaLnBrk="1" hangingPunct="1">
              <a:lnSpc>
                <a:spcPct val="110000"/>
              </a:lnSpc>
              <a:buClr>
                <a:srgbClr val="000000"/>
              </a:buClr>
              <a:buSzPct val="100000"/>
              <a:buFontTx/>
              <a:buChar char="•"/>
              <a:defRPr/>
            </a:pPr>
            <a:r>
              <a:rPr lang="en-US" sz="2300" dirty="0">
                <a:solidFill>
                  <a:srgbClr val="000000"/>
                </a:solidFill>
                <a:latin typeface="Arial"/>
                <a:cs typeface="Arial"/>
              </a:rPr>
              <a:t>Image is stored in the Image Repository or returned to the users</a:t>
            </a:r>
            <a:endParaRPr lang="en-US" sz="2300" dirty="0">
              <a:latin typeface="Arial"/>
              <a:cs typeface="Arial"/>
            </a:endParaRPr>
          </a:p>
          <a:p>
            <a:pPr marL="342893" indent="-285747" defTabSz="457196" eaLnBrk="1" hangingPunct="1">
              <a:lnSpc>
                <a:spcPct val="110000"/>
              </a:lnSpc>
              <a:buClr>
                <a:srgbClr val="000000"/>
              </a:buClr>
              <a:buSzPct val="100000"/>
              <a:buFontTx/>
              <a:buChar char="•"/>
              <a:defRPr/>
            </a:pPr>
            <a:r>
              <a:rPr lang="en-US" sz="2300" dirty="0">
                <a:latin typeface="Arial"/>
                <a:cs typeface="Arial"/>
              </a:rPr>
              <a:t>Images are not aimed to any specific infrastructure</a:t>
            </a:r>
          </a:p>
        </p:txBody>
      </p:sp>
      <p:pic>
        <p:nvPicPr>
          <p:cNvPr id="19460"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rcRect l="4863" t="-218" b="-259"/>
          <a:stretch>
            <a:fillRect/>
          </a:stretch>
        </p:blipFill>
        <p:spPr>
          <a:xfrm>
            <a:off x="4640580" y="1234440"/>
            <a:ext cx="4320540" cy="5180648"/>
          </a:xfrm>
        </p:spPr>
      </p:pic>
    </p:spTree>
    <p:extLst>
      <p:ext uri="{BB962C8B-B14F-4D97-AF65-F5344CB8AC3E}">
        <p14:creationId xmlns:p14="http://schemas.microsoft.com/office/powerpoint/2010/main" val="28887668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457200" y="274320"/>
            <a:ext cx="8229600" cy="754380"/>
          </a:xfrm>
        </p:spPr>
        <p:txBody>
          <a:bodyPr lIns="0" tIns="0" rIns="0" bIns="0"/>
          <a:lstStyle/>
          <a:p>
            <a:pPr eaLnBrk="1" hangingPunct="1">
              <a:lnSpc>
                <a:spcPct val="95000"/>
              </a:lnSpc>
            </a:pPr>
            <a:r>
              <a:rPr lang="en-US" dirty="0">
                <a:solidFill>
                  <a:srgbClr val="000000"/>
                </a:solidFill>
                <a:latin typeface="Arial" charset="0"/>
                <a:cs typeface="Arial" charset="0"/>
              </a:rPr>
              <a:t>Image Deployment</a:t>
            </a:r>
          </a:p>
        </p:txBody>
      </p:sp>
      <p:sp>
        <p:nvSpPr>
          <p:cNvPr id="2" name="Content Placeholder 1"/>
          <p:cNvSpPr>
            <a:spLocks noGrp="1"/>
          </p:cNvSpPr>
          <p:nvPr>
            <p:ph idx="1"/>
          </p:nvPr>
        </p:nvSpPr>
        <p:spPr>
          <a:xfrm>
            <a:off x="320040" y="1234440"/>
            <a:ext cx="4732020" cy="5006340"/>
          </a:xfrm>
        </p:spPr>
        <p:txBody>
          <a:bodyPr>
            <a:noAutofit/>
          </a:bodyPr>
          <a:lstStyle/>
          <a:p>
            <a:pPr eaLnBrk="1" hangingPunct="1">
              <a:defRPr/>
            </a:pPr>
            <a:r>
              <a:rPr lang="en-US" sz="2300" dirty="0">
                <a:latin typeface="Arial"/>
                <a:cs typeface="Arial"/>
              </a:rPr>
              <a:t>Customizes images for specific infrastructures and deploys them</a:t>
            </a:r>
          </a:p>
          <a:p>
            <a:pPr marL="341472" lvl="1" indent="-341472" eaLnBrk="1" hangingPunct="1">
              <a:buFont typeface="Arial" charset="0"/>
              <a:buChar char="•"/>
              <a:defRPr/>
            </a:pPr>
            <a:r>
              <a:rPr lang="en-US" sz="2300" dirty="0">
                <a:latin typeface="Arial"/>
                <a:cs typeface="Arial"/>
              </a:rPr>
              <a:t>Decides if an image is secure enough to be deployed or if it needs additional security tests</a:t>
            </a:r>
          </a:p>
          <a:p>
            <a:pPr eaLnBrk="1" hangingPunct="1">
              <a:defRPr/>
            </a:pPr>
            <a:r>
              <a:rPr lang="en-US" sz="2300" dirty="0">
                <a:latin typeface="Arial"/>
                <a:cs typeface="Arial"/>
              </a:rPr>
              <a:t>Two main infrastructures types</a:t>
            </a:r>
          </a:p>
          <a:p>
            <a:pPr lvl="1" eaLnBrk="1" hangingPunct="1">
              <a:defRPr/>
            </a:pPr>
            <a:r>
              <a:rPr lang="en-US" sz="2200" dirty="0">
                <a:latin typeface="Arial"/>
                <a:cs typeface="Arial"/>
              </a:rPr>
              <a:t>HPC deployment: Create network bootable images that can run in bare metal machines</a:t>
            </a:r>
          </a:p>
          <a:p>
            <a:pPr lvl="1" eaLnBrk="1" hangingPunct="1">
              <a:defRPr/>
            </a:pPr>
            <a:r>
              <a:rPr lang="en-US" sz="2200" dirty="0">
                <a:latin typeface="Arial"/>
                <a:cs typeface="Arial"/>
              </a:rPr>
              <a:t>Cloud deployment: Convert the images in VMs</a:t>
            </a:r>
          </a:p>
        </p:txBody>
      </p:sp>
      <p:pic>
        <p:nvPicPr>
          <p:cNvPr id="8" name="Picture 7"/>
          <p:cNvPicPr>
            <a:picLocks noChangeAspect="1"/>
          </p:cNvPicPr>
          <p:nvPr/>
        </p:nvPicPr>
        <p:blipFill>
          <a:blip r:embed="rId3"/>
          <a:stretch>
            <a:fillRect/>
          </a:stretch>
        </p:blipFill>
        <p:spPr>
          <a:xfrm>
            <a:off x="4983480" y="980188"/>
            <a:ext cx="3977640" cy="5384489"/>
          </a:xfrm>
          <a:prstGeom prst="rect">
            <a:avLst/>
          </a:prstGeom>
        </p:spPr>
      </p:pic>
    </p:spTree>
    <p:extLst>
      <p:ext uri="{BB962C8B-B14F-4D97-AF65-F5344CB8AC3E}">
        <p14:creationId xmlns:p14="http://schemas.microsoft.com/office/powerpoint/2010/main" val="944385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04800" y="228600"/>
            <a:ext cx="8610600" cy="1143000"/>
          </a:xfrm>
        </p:spPr>
        <p:txBody>
          <a:bodyPr/>
          <a:lstStyle/>
          <a:p>
            <a:pPr eaLnBrk="1" hangingPunct="1"/>
            <a:r>
              <a:rPr lang="en-US" dirty="0">
                <a:latin typeface="Arial" charset="0"/>
                <a:cs typeface="Arial" charset="0"/>
              </a:rPr>
              <a:t>Image Repository </a:t>
            </a:r>
            <a:r>
              <a:rPr lang="en-US" dirty="0" smtClean="0">
                <a:latin typeface="Arial" charset="0"/>
                <a:cs typeface="Arial" charset="0"/>
              </a:rPr>
              <a:t>Architecture</a:t>
            </a:r>
            <a:endParaRPr lang="en-US" dirty="0">
              <a:latin typeface="Arial" charset="0"/>
              <a:cs typeface="Arial" charset="0"/>
            </a:endParaRPr>
          </a:p>
        </p:txBody>
      </p:sp>
      <p:pic>
        <p:nvPicPr>
          <p:cNvPr id="225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330" r="330"/>
          <a:stretch>
            <a:fillRect/>
          </a:stretch>
        </p:blipFill>
        <p:spPr>
          <a:xfrm>
            <a:off x="1280160" y="1440180"/>
            <a:ext cx="6613684" cy="4910614"/>
          </a:xfrm>
        </p:spPr>
      </p:pic>
    </p:spTree>
    <p:extLst>
      <p:ext uri="{BB962C8B-B14F-4D97-AF65-F5344CB8AC3E}">
        <p14:creationId xmlns:p14="http://schemas.microsoft.com/office/powerpoint/2010/main" val="22812336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Generation</a:t>
            </a:r>
            <a:endParaRPr lang="en-US" dirty="0"/>
          </a:p>
        </p:txBody>
      </p:sp>
      <p:sp>
        <p:nvSpPr>
          <p:cNvPr id="5" name="Footer Placeholder 4"/>
          <p:cNvSpPr>
            <a:spLocks noGrp="1"/>
          </p:cNvSpPr>
          <p:nvPr>
            <p:ph type="ftr" sz="quarter" idx="4294967295"/>
          </p:nvPr>
        </p:nvSpPr>
        <p:spPr>
          <a:xfrm>
            <a:off x="3794359" y="6345079"/>
            <a:ext cx="2897505" cy="328613"/>
          </a:xfrm>
          <a:prstGeom prst="rect">
            <a:avLst/>
          </a:prstGeom>
        </p:spPr>
        <p:txBody>
          <a:bodyPr lIns="82296" tIns="41148" rIns="82296" bIns="41148"/>
          <a:lstStyle/>
          <a:p>
            <a:pPr>
              <a:defRPr/>
            </a:pPr>
            <a:r>
              <a:rPr lang="en-US" smtClean="0"/>
              <a:t>https://portal.futuregrid.org</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236186523"/>
              </p:ext>
            </p:extLst>
          </p:nvPr>
        </p:nvGraphicFramePr>
        <p:xfrm>
          <a:off x="1993107" y="3743325"/>
          <a:ext cx="5319236" cy="3047524"/>
        </p:xfrm>
        <a:graphic>
          <a:graphicData uri="http://schemas.openxmlformats.org/presentationml/2006/ole">
            <mc:AlternateContent xmlns:mc="http://schemas.openxmlformats.org/markup-compatibility/2006">
              <mc:Choice xmlns:v="urn:schemas-microsoft-com:vml" Requires="v">
                <p:oleObj spid="_x0000_s3103" name="Worksheet" r:id="rId3" imgW="6515100" imgH="3873500" progId="Excel.Sheet.12">
                  <p:embed/>
                </p:oleObj>
              </mc:Choice>
              <mc:Fallback>
                <p:oleObj name="Worksheet" r:id="rId3" imgW="6515100" imgH="3873500" progId="Excel.Sheet.12">
                  <p:embed/>
                  <p:pic>
                    <p:nvPicPr>
                      <p:cNvPr id="0" name=""/>
                      <p:cNvPicPr/>
                      <p:nvPr/>
                    </p:nvPicPr>
                    <p:blipFill>
                      <a:blip r:embed="rId4"/>
                      <a:stretch>
                        <a:fillRect/>
                      </a:stretch>
                    </p:blipFill>
                    <p:spPr>
                      <a:xfrm>
                        <a:off x="1993107" y="3743325"/>
                        <a:ext cx="5319236" cy="3047524"/>
                      </a:xfrm>
                      <a:prstGeom prst="rect">
                        <a:avLst/>
                      </a:prstGeom>
                    </p:spPr>
                  </p:pic>
                </p:oleObj>
              </mc:Fallback>
            </mc:AlternateContent>
          </a:graphicData>
        </a:graphic>
      </p:graphicFrame>
      <p:sp>
        <p:nvSpPr>
          <p:cNvPr id="8" name="Content Placeholder 2"/>
          <p:cNvSpPr>
            <a:spLocks noGrp="1"/>
          </p:cNvSpPr>
          <p:nvPr>
            <p:ph sz="half" idx="1"/>
          </p:nvPr>
        </p:nvSpPr>
        <p:spPr>
          <a:xfrm>
            <a:off x="251460" y="1577340"/>
            <a:ext cx="8468201" cy="4594860"/>
          </a:xfrm>
        </p:spPr>
        <p:txBody>
          <a:bodyPr>
            <a:normAutofit/>
          </a:bodyPr>
          <a:lstStyle/>
          <a:p>
            <a:pPr marL="342893" lvl="1" indent="-285747" defTabSz="457196">
              <a:lnSpc>
                <a:spcPct val="110000"/>
              </a:lnSpc>
              <a:buClr>
                <a:srgbClr val="000000"/>
              </a:buClr>
              <a:buSzPct val="100000"/>
              <a:buFontTx/>
              <a:buChar char="•"/>
              <a:defRPr/>
            </a:pPr>
            <a:r>
              <a:rPr lang="en-US" sz="2900" dirty="0">
                <a:latin typeface="Arial"/>
                <a:cs typeface="Arial"/>
              </a:rPr>
              <a:t>Creates and customizes images according to user requirements</a:t>
            </a:r>
          </a:p>
          <a:p>
            <a:pPr marL="342893" lvl="1" indent="-285747" defTabSz="457196" eaLnBrk="1" hangingPunct="1">
              <a:lnSpc>
                <a:spcPct val="110000"/>
              </a:lnSpc>
              <a:buClr>
                <a:srgbClr val="000000"/>
              </a:buClr>
              <a:buSzPct val="100000"/>
              <a:buFontTx/>
              <a:buChar char="•"/>
              <a:defRPr/>
            </a:pPr>
            <a:r>
              <a:rPr lang="en-US" sz="2900" dirty="0">
                <a:latin typeface="Arial"/>
                <a:cs typeface="Arial"/>
              </a:rPr>
              <a:t>Images are not aimed to any specific infrastructure</a:t>
            </a:r>
          </a:p>
        </p:txBody>
      </p:sp>
    </p:spTree>
    <p:extLst>
      <p:ext uri="{BB962C8B-B14F-4D97-AF65-F5344CB8AC3E}">
        <p14:creationId xmlns:p14="http://schemas.microsoft.com/office/powerpoint/2010/main" val="7630613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p:txBody>
          <a:bodyPr lIns="0" tIns="0" rIns="0" bIns="0"/>
          <a:lstStyle/>
          <a:p>
            <a:pPr eaLnBrk="1" hangingPunct="1">
              <a:lnSpc>
                <a:spcPct val="95000"/>
              </a:lnSpc>
            </a:pPr>
            <a:r>
              <a:rPr lang="en-US">
                <a:solidFill>
                  <a:srgbClr val="000000"/>
                </a:solidFill>
                <a:latin typeface="Arial" charset="0"/>
                <a:cs typeface="Arial" charset="0"/>
              </a:rPr>
              <a:t>Image Deployment</a:t>
            </a:r>
          </a:p>
        </p:txBody>
      </p:sp>
      <p:sp>
        <p:nvSpPr>
          <p:cNvPr id="22531" name="Content Placeholder 1"/>
          <p:cNvSpPr>
            <a:spLocks noGrp="1"/>
          </p:cNvSpPr>
          <p:nvPr>
            <p:ph idx="1"/>
          </p:nvPr>
        </p:nvSpPr>
        <p:spPr>
          <a:xfrm>
            <a:off x="457200" y="1600200"/>
            <a:ext cx="8229600" cy="4640580"/>
          </a:xfrm>
        </p:spPr>
        <p:txBody>
          <a:bodyPr/>
          <a:lstStyle/>
          <a:p>
            <a:pPr eaLnBrk="1" hangingPunct="1"/>
            <a:r>
              <a:rPr lang="en-US" dirty="0">
                <a:latin typeface="Arial" charset="0"/>
                <a:cs typeface="Arial" charset="0"/>
              </a:rPr>
              <a:t>Customizes </a:t>
            </a:r>
            <a:r>
              <a:rPr lang="en-US" dirty="0" smtClean="0">
                <a:latin typeface="Arial" charset="0"/>
                <a:cs typeface="Arial" charset="0"/>
              </a:rPr>
              <a:t>and </a:t>
            </a:r>
            <a:r>
              <a:rPr lang="en-US" dirty="0">
                <a:latin typeface="Arial" charset="0"/>
                <a:cs typeface="Arial" charset="0"/>
              </a:rPr>
              <a:t>deploys images for specific infrastructures </a:t>
            </a:r>
          </a:p>
          <a:p>
            <a:pPr eaLnBrk="1" hangingPunct="1"/>
            <a:r>
              <a:rPr lang="en-US" dirty="0">
                <a:latin typeface="Arial" charset="0"/>
                <a:cs typeface="Arial" charset="0"/>
              </a:rPr>
              <a:t>Two main infrastructures </a:t>
            </a:r>
            <a:r>
              <a:rPr lang="en-US" dirty="0" smtClean="0">
                <a:latin typeface="Arial" charset="0"/>
                <a:cs typeface="Arial" charset="0"/>
              </a:rPr>
              <a:t>types:</a:t>
            </a:r>
            <a:endParaRPr lang="en-US" dirty="0">
              <a:latin typeface="Arial" charset="0"/>
              <a:cs typeface="Arial" charset="0"/>
            </a:endParaRPr>
          </a:p>
        </p:txBody>
      </p:sp>
      <p:sp>
        <p:nvSpPr>
          <p:cNvPr id="3" name="Footer Placeholder 2"/>
          <p:cNvSpPr>
            <a:spLocks noGrp="1"/>
          </p:cNvSpPr>
          <p:nvPr>
            <p:ph type="ftr" sz="quarter" idx="4294967295"/>
          </p:nvPr>
        </p:nvSpPr>
        <p:spPr>
          <a:xfrm>
            <a:off x="3664744" y="6345079"/>
            <a:ext cx="2897505" cy="328613"/>
          </a:xfrm>
          <a:prstGeom prst="rect">
            <a:avLst/>
          </a:prstGeom>
        </p:spPr>
        <p:txBody>
          <a:bodyPr lIns="82296" tIns="41148" rIns="82296" bIns="41148"/>
          <a:lstStyle/>
          <a:p>
            <a:pPr>
              <a:defRPr/>
            </a:pPr>
            <a:r>
              <a:rPr lang="en-US"/>
              <a:t>http://futuregrid.org</a:t>
            </a:r>
            <a:endParaRPr lang="en-US" dirty="0"/>
          </a:p>
        </p:txBody>
      </p:sp>
      <p:sp>
        <p:nvSpPr>
          <p:cNvPr id="5" name="Footer Placeholder 3"/>
          <p:cNvSpPr txBox="1">
            <a:spLocks/>
          </p:cNvSpPr>
          <p:nvPr/>
        </p:nvSpPr>
        <p:spPr bwMode="auto">
          <a:xfrm>
            <a:off x="3664744" y="6345079"/>
            <a:ext cx="2897505" cy="328613"/>
          </a:xfrm>
          <a:prstGeom prst="rect">
            <a:avLst/>
          </a:prstGeom>
          <a:noFill/>
          <a:ln w="9525">
            <a:noFill/>
            <a:miter lim="800000"/>
            <a:headEnd/>
            <a:tailEnd/>
          </a:ln>
          <a:effectLst/>
        </p:spPr>
        <p:txBody>
          <a:bodyPr vert="horz" wrap="square" lIns="82296" tIns="41148" rIns="82296" bIns="41148" numCol="1" anchor="t" anchorCtr="0" compatLnSpc="1">
            <a:prstTxWarp prst="textNoShape">
              <a:avLst/>
            </a:prstTxWarp>
          </a:bodyPr>
          <a:lstStyle>
            <a:defPPr>
              <a:defRPr lang="en-US"/>
            </a:defPPr>
            <a:lvl1pPr algn="ctr" rtl="0" fontAlgn="base">
              <a:spcBef>
                <a:spcPct val="0"/>
              </a:spcBef>
              <a:spcAft>
                <a:spcPct val="0"/>
              </a:spcAft>
              <a:defRPr lang="en-US" sz="1400" b="1" kern="1200" smtClean="0">
                <a:solidFill>
                  <a:schemeClr val="bg2"/>
                </a:solidFill>
                <a:latin typeface="Arial"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Arial"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Arial"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Arial"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Arial" charset="0"/>
              </a:defRPr>
            </a:lvl5pPr>
            <a:lvl6pPr marL="2286000" algn="l" defTabSz="457200" rtl="0" eaLnBrk="1" latinLnBrk="0" hangingPunct="1">
              <a:defRPr sz="2400" kern="1200">
                <a:solidFill>
                  <a:schemeClr val="tx1"/>
                </a:solidFill>
                <a:latin typeface="Times New Roman" charset="0"/>
                <a:ea typeface="ＭＳ Ｐゴシック" charset="0"/>
                <a:cs typeface="Arial" charset="0"/>
              </a:defRPr>
            </a:lvl6pPr>
            <a:lvl7pPr marL="2743200" algn="l" defTabSz="457200" rtl="0" eaLnBrk="1" latinLnBrk="0" hangingPunct="1">
              <a:defRPr sz="2400" kern="1200">
                <a:solidFill>
                  <a:schemeClr val="tx1"/>
                </a:solidFill>
                <a:latin typeface="Times New Roman" charset="0"/>
                <a:ea typeface="ＭＳ Ｐゴシック" charset="0"/>
                <a:cs typeface="Arial" charset="0"/>
              </a:defRPr>
            </a:lvl7pPr>
            <a:lvl8pPr marL="3200400" algn="l" defTabSz="457200" rtl="0" eaLnBrk="1" latinLnBrk="0" hangingPunct="1">
              <a:defRPr sz="2400" kern="1200">
                <a:solidFill>
                  <a:schemeClr val="tx1"/>
                </a:solidFill>
                <a:latin typeface="Times New Roman" charset="0"/>
                <a:ea typeface="ＭＳ Ｐゴシック" charset="0"/>
                <a:cs typeface="Arial" charset="0"/>
              </a:defRPr>
            </a:lvl8pPr>
            <a:lvl9pPr marL="3657600" algn="l" defTabSz="457200" rtl="0" eaLnBrk="1" latinLnBrk="0" hangingPunct="1">
              <a:defRPr sz="2400" kern="1200">
                <a:solidFill>
                  <a:schemeClr val="tx1"/>
                </a:solidFill>
                <a:latin typeface="Times New Roman" charset="0"/>
                <a:ea typeface="ＭＳ Ｐゴシック" charset="0"/>
                <a:cs typeface="Arial" charset="0"/>
              </a:defRPr>
            </a:lvl9pPr>
          </a:lstStyle>
          <a:p>
            <a:pPr>
              <a:defRPr/>
            </a:pPr>
            <a:r>
              <a:rPr lang="en-US" smtClean="0"/>
              <a:t>https://portal.futuregrid.org</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825794452"/>
              </p:ext>
            </p:extLst>
          </p:nvPr>
        </p:nvGraphicFramePr>
        <p:xfrm>
          <a:off x="57150" y="3781902"/>
          <a:ext cx="4239102" cy="2920365"/>
        </p:xfrm>
        <a:graphic>
          <a:graphicData uri="http://schemas.openxmlformats.org/presentationml/2006/ole">
            <mc:AlternateContent xmlns:mc="http://schemas.openxmlformats.org/markup-compatibility/2006">
              <mc:Choice xmlns:v="urn:schemas-microsoft-com:vml" Requires="v">
                <p:oleObj spid="_x0000_s4156" name="Worksheet" r:id="rId3" imgW="4521200" imgH="3111500" progId="Excel.Sheet.12">
                  <p:embed/>
                </p:oleObj>
              </mc:Choice>
              <mc:Fallback>
                <p:oleObj name="Worksheet" r:id="rId3" imgW="4521200" imgH="3111500" progId="Excel.Sheet.12">
                  <p:embed/>
                  <p:pic>
                    <p:nvPicPr>
                      <p:cNvPr id="0" name=""/>
                      <p:cNvPicPr/>
                      <p:nvPr/>
                    </p:nvPicPr>
                    <p:blipFill>
                      <a:blip r:embed="rId4"/>
                      <a:stretch>
                        <a:fillRect/>
                      </a:stretch>
                    </p:blipFill>
                    <p:spPr>
                      <a:xfrm>
                        <a:off x="57150" y="3781902"/>
                        <a:ext cx="4239102" cy="292036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91620955"/>
              </p:ext>
            </p:extLst>
          </p:nvPr>
        </p:nvGraphicFramePr>
        <p:xfrm>
          <a:off x="4377578" y="3753036"/>
          <a:ext cx="4646295" cy="2921794"/>
        </p:xfrm>
        <a:graphic>
          <a:graphicData uri="http://schemas.openxmlformats.org/presentationml/2006/ole">
            <mc:AlternateContent xmlns:mc="http://schemas.openxmlformats.org/markup-compatibility/2006">
              <mc:Choice xmlns:v="urn:schemas-microsoft-com:vml" Requires="v">
                <p:oleObj spid="_x0000_s4157" name="Worksheet" r:id="rId5" imgW="5270500" imgH="3314700" progId="Excel.Sheet.12">
                  <p:embed/>
                </p:oleObj>
              </mc:Choice>
              <mc:Fallback>
                <p:oleObj name="Worksheet" r:id="rId5" imgW="5270500" imgH="3314700" progId="Excel.Sheet.12">
                  <p:embed/>
                  <p:pic>
                    <p:nvPicPr>
                      <p:cNvPr id="0" name=""/>
                      <p:cNvPicPr/>
                      <p:nvPr/>
                    </p:nvPicPr>
                    <p:blipFill>
                      <a:blip r:embed="rId6"/>
                      <a:stretch>
                        <a:fillRect/>
                      </a:stretch>
                    </p:blipFill>
                    <p:spPr>
                      <a:xfrm>
                        <a:off x="4377578" y="3753036"/>
                        <a:ext cx="4646295" cy="2921794"/>
                      </a:xfrm>
                      <a:prstGeom prst="rect">
                        <a:avLst/>
                      </a:prstGeom>
                    </p:spPr>
                  </p:pic>
                </p:oleObj>
              </mc:Fallback>
            </mc:AlternateContent>
          </a:graphicData>
        </a:graphic>
      </p:graphicFrame>
      <p:sp>
        <p:nvSpPr>
          <p:cNvPr id="2" name="TextBox 1"/>
          <p:cNvSpPr txBox="1"/>
          <p:nvPr/>
        </p:nvSpPr>
        <p:spPr>
          <a:xfrm>
            <a:off x="877990" y="3364193"/>
            <a:ext cx="2527481" cy="360099"/>
          </a:xfrm>
          <a:prstGeom prst="rect">
            <a:avLst/>
          </a:prstGeom>
          <a:noFill/>
        </p:spPr>
        <p:txBody>
          <a:bodyPr wrap="square" lIns="82296" tIns="41148" rIns="82296" bIns="41148" rtlCol="0">
            <a:spAutoFit/>
          </a:bodyPr>
          <a:lstStyle/>
          <a:p>
            <a:r>
              <a:rPr lang="en-US" b="1" dirty="0" smtClean="0"/>
              <a:t>HPC Deployment</a:t>
            </a:r>
            <a:endParaRPr lang="en-US" b="1" dirty="0"/>
          </a:p>
        </p:txBody>
      </p:sp>
      <p:sp>
        <p:nvSpPr>
          <p:cNvPr id="9" name="TextBox 8"/>
          <p:cNvSpPr txBox="1"/>
          <p:nvPr/>
        </p:nvSpPr>
        <p:spPr>
          <a:xfrm>
            <a:off x="5414494" y="3364193"/>
            <a:ext cx="2527481" cy="360099"/>
          </a:xfrm>
          <a:prstGeom prst="rect">
            <a:avLst/>
          </a:prstGeom>
          <a:noFill/>
        </p:spPr>
        <p:txBody>
          <a:bodyPr wrap="square" lIns="82296" tIns="41148" rIns="82296" bIns="41148" rtlCol="0">
            <a:spAutoFit/>
          </a:bodyPr>
          <a:lstStyle/>
          <a:p>
            <a:r>
              <a:rPr lang="en-US" b="1" dirty="0" smtClean="0"/>
              <a:t>Cloud Deployment</a:t>
            </a:r>
            <a:endParaRPr lang="en-US" b="1" dirty="0"/>
          </a:p>
        </p:txBody>
      </p:sp>
    </p:spTree>
    <p:extLst>
      <p:ext uri="{BB962C8B-B14F-4D97-AF65-F5344CB8AC3E}">
        <p14:creationId xmlns:p14="http://schemas.microsoft.com/office/powerpoint/2010/main" val="21031064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Dynamic Provisioning Scalability Test</a:t>
            </a:r>
            <a:endParaRPr lang="en-US" dirty="0"/>
          </a:p>
        </p:txBody>
      </p:sp>
      <p:grpSp>
        <p:nvGrpSpPr>
          <p:cNvPr id="6" name="Group 5"/>
          <p:cNvGrpSpPr/>
          <p:nvPr/>
        </p:nvGrpSpPr>
        <p:grpSpPr>
          <a:xfrm>
            <a:off x="304800" y="1828800"/>
            <a:ext cx="8717767" cy="4525963"/>
            <a:chOff x="304800" y="1828800"/>
            <a:chExt cx="8717767" cy="4525963"/>
          </a:xfrm>
        </p:grpSpPr>
        <p:pic>
          <p:nvPicPr>
            <p:cNvPr id="5" name="Content Placeholder 3"/>
            <p:cNvPicPr>
              <a:picLocks noChangeAspect="1"/>
            </p:cNvPicPr>
            <p:nvPr/>
          </p:nvPicPr>
          <p:blipFill>
            <a:blip r:embed="rId2"/>
            <a:srcRect l="-5494" r="-5494"/>
            <a:stretch>
              <a:fillRect/>
            </a:stretch>
          </p:blipFill>
          <p:spPr bwMode="auto">
            <a:xfrm>
              <a:off x="304800" y="1828800"/>
              <a:ext cx="8229600" cy="4525963"/>
            </a:xfrm>
            <a:prstGeom prst="rect">
              <a:avLst/>
            </a:prstGeom>
            <a:noFill/>
            <a:ln w="9525">
              <a:noFill/>
              <a:miter lim="800000"/>
              <a:headEnd/>
              <a:tailEnd/>
            </a:ln>
          </p:spPr>
        </p:pic>
        <p:sp>
          <p:nvSpPr>
            <p:cNvPr id="3" name="TextBox 2"/>
            <p:cNvSpPr txBox="1"/>
            <p:nvPr/>
          </p:nvSpPr>
          <p:spPr>
            <a:xfrm>
              <a:off x="6858000" y="3440668"/>
              <a:ext cx="2164567" cy="369332"/>
            </a:xfrm>
            <a:prstGeom prst="rect">
              <a:avLst/>
            </a:prstGeom>
            <a:solidFill>
              <a:schemeClr val="bg1"/>
            </a:solidFill>
          </p:spPr>
          <p:txBody>
            <a:bodyPr wrap="none" rtlCol="0">
              <a:spAutoFit/>
            </a:bodyPr>
            <a:lstStyle/>
            <a:p>
              <a:r>
                <a:rPr lang="en-US" dirty="0" smtClean="0"/>
                <a:t>HPC including reboot</a:t>
              </a:r>
              <a:endParaRPr lang="en-US" dirty="0"/>
            </a:p>
          </p:txBody>
        </p:sp>
      </p:grpSp>
    </p:spTree>
    <p:extLst>
      <p:ext uri="{BB962C8B-B14F-4D97-AF65-F5344CB8AC3E}">
        <p14:creationId xmlns:p14="http://schemas.microsoft.com/office/powerpoint/2010/main" val="34026022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880632946"/>
              </p:ext>
            </p:extLst>
          </p:nvPr>
        </p:nvGraphicFramePr>
        <p:xfrm>
          <a:off x="1005840" y="3403903"/>
          <a:ext cx="6926580" cy="34407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818017023"/>
              </p:ext>
            </p:extLst>
          </p:nvPr>
        </p:nvGraphicFramePr>
        <p:xfrm>
          <a:off x="1005840" y="0"/>
          <a:ext cx="7063740" cy="35060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6436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gcf\aaaJanMarch2011\cost_per_megaba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775"/>
            <a:ext cx="9067800" cy="68008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1400" y="2518258"/>
            <a:ext cx="4292600" cy="1692771"/>
          </a:xfrm>
          <a:prstGeom prst="rect">
            <a:avLst/>
          </a:prstGeom>
          <a:solidFill>
            <a:schemeClr val="bg1"/>
          </a:solidFill>
        </p:spPr>
        <p:txBody>
          <a:bodyPr wrap="square" rtlCol="0">
            <a:spAutoFit/>
          </a:bodyPr>
          <a:lstStyle/>
          <a:p>
            <a:r>
              <a:rPr lang="en-US" sz="2800" dirty="0" smtClean="0"/>
              <a:t>Why need cost effective </a:t>
            </a:r>
          </a:p>
          <a:p>
            <a:r>
              <a:rPr lang="en-US" sz="2800" dirty="0" smtClean="0"/>
              <a:t>Computing!</a:t>
            </a:r>
          </a:p>
          <a:p>
            <a:r>
              <a:rPr lang="en-US" sz="2400" dirty="0" smtClean="0"/>
              <a:t>Full Personal Genomics: 3 petabytes per day</a:t>
            </a:r>
            <a:endParaRPr lang="en-US" sz="2400" dirty="0"/>
          </a:p>
        </p:txBody>
      </p:sp>
    </p:spTree>
    <p:extLst>
      <p:ext uri="{BB962C8B-B14F-4D97-AF65-F5344CB8AC3E}">
        <p14:creationId xmlns:p14="http://schemas.microsoft.com/office/powerpoint/2010/main" val="34287061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43"/>
            <a:ext cx="8229600" cy="1143000"/>
          </a:xfrm>
        </p:spPr>
        <p:txBody>
          <a:bodyPr/>
          <a:lstStyle/>
          <a:p>
            <a:r>
              <a:rPr lang="en-US" dirty="0" smtClean="0"/>
              <a:t>FutureGrid in a nutshell</a:t>
            </a:r>
            <a:endParaRPr lang="en-US" dirty="0"/>
          </a:p>
        </p:txBody>
      </p:sp>
      <p:sp>
        <p:nvSpPr>
          <p:cNvPr id="3" name="Content Placeholder 2"/>
          <p:cNvSpPr>
            <a:spLocks noGrp="1"/>
          </p:cNvSpPr>
          <p:nvPr>
            <p:ph idx="1"/>
          </p:nvPr>
        </p:nvSpPr>
        <p:spPr>
          <a:xfrm>
            <a:off x="0" y="912725"/>
            <a:ext cx="9118600" cy="5943600"/>
          </a:xfrm>
        </p:spPr>
        <p:txBody>
          <a:bodyPr>
            <a:normAutofit/>
          </a:bodyPr>
          <a:lstStyle/>
          <a:p>
            <a:r>
              <a:rPr lang="en-US" sz="2600" dirty="0">
                <a:latin typeface="Times New Roman" pitchFamily="18" charset="0"/>
                <a:cs typeface="Times New Roman" pitchFamily="18" charset="0"/>
              </a:rPr>
              <a:t>The FutureGrid project </a:t>
            </a:r>
            <a:r>
              <a:rPr lang="en-US" sz="2600" dirty="0">
                <a:solidFill>
                  <a:srgbClr val="FF0000"/>
                </a:solidFill>
                <a:latin typeface="Times New Roman" pitchFamily="18" charset="0"/>
                <a:cs typeface="Times New Roman" pitchFamily="18" charset="0"/>
              </a:rPr>
              <a:t>mission</a:t>
            </a:r>
            <a:r>
              <a:rPr lang="en-US" sz="2600" dirty="0">
                <a:latin typeface="Times New Roman" pitchFamily="18" charset="0"/>
                <a:cs typeface="Times New Roman" pitchFamily="18" charset="0"/>
              </a:rPr>
              <a:t> is to </a:t>
            </a:r>
            <a:r>
              <a:rPr lang="en-US" sz="2600" dirty="0">
                <a:solidFill>
                  <a:srgbClr val="FF0000"/>
                </a:solidFill>
                <a:latin typeface="Times New Roman" pitchFamily="18" charset="0"/>
                <a:cs typeface="Times New Roman" pitchFamily="18" charset="0"/>
              </a:rPr>
              <a:t>enable experimental work </a:t>
            </a:r>
            <a:r>
              <a:rPr lang="en-US" sz="2600" dirty="0">
                <a:latin typeface="Times New Roman" pitchFamily="18" charset="0"/>
                <a:cs typeface="Times New Roman" pitchFamily="18" charset="0"/>
              </a:rPr>
              <a:t>that advances:</a:t>
            </a:r>
          </a:p>
          <a:p>
            <a:pPr marL="914400" lvl="1" indent="-457200">
              <a:buFont typeface="+mj-lt"/>
              <a:buAutoNum type="alphaLcParenR"/>
            </a:pPr>
            <a:r>
              <a:rPr lang="en-US" sz="2200" dirty="0" smtClean="0">
                <a:latin typeface="Times New Roman" pitchFamily="18" charset="0"/>
                <a:cs typeface="Times New Roman" pitchFamily="18" charset="0"/>
              </a:rPr>
              <a:t>Innovation </a:t>
            </a:r>
            <a:r>
              <a:rPr lang="en-US" sz="2200" dirty="0">
                <a:latin typeface="Times New Roman" pitchFamily="18" charset="0"/>
                <a:cs typeface="Times New Roman" pitchFamily="18" charset="0"/>
              </a:rPr>
              <a:t>and scientific understanding of </a:t>
            </a:r>
            <a:r>
              <a:rPr lang="en-US" sz="2200" dirty="0">
                <a:solidFill>
                  <a:srgbClr val="FF0000"/>
                </a:solidFill>
                <a:latin typeface="Times New Roman" pitchFamily="18" charset="0"/>
                <a:cs typeface="Times New Roman" pitchFamily="18" charset="0"/>
              </a:rPr>
              <a:t>distributed computing and parallel </a:t>
            </a:r>
            <a:r>
              <a:rPr lang="en-US" sz="2200" dirty="0" smtClean="0">
                <a:solidFill>
                  <a:srgbClr val="FF0000"/>
                </a:solidFill>
                <a:latin typeface="Times New Roman" pitchFamily="18" charset="0"/>
                <a:cs typeface="Times New Roman" pitchFamily="18" charset="0"/>
              </a:rPr>
              <a:t>computing paradigms</a:t>
            </a:r>
            <a:r>
              <a:rPr lang="en-US" sz="2200" dirty="0">
                <a:solidFill>
                  <a:srgbClr val="FF0000"/>
                </a:solidFill>
                <a:latin typeface="Times New Roman" pitchFamily="18" charset="0"/>
                <a:cs typeface="Times New Roman" pitchFamily="18" charset="0"/>
              </a:rPr>
              <a:t>,</a:t>
            </a:r>
          </a:p>
          <a:p>
            <a:pPr marL="914400" lvl="1" indent="-457200">
              <a:buFont typeface="+mj-lt"/>
              <a:buAutoNum type="alphaLcParenR"/>
            </a:pPr>
            <a:r>
              <a:rPr lang="en-US" sz="2200" dirty="0" smtClean="0">
                <a:latin typeface="Times New Roman" pitchFamily="18" charset="0"/>
                <a:cs typeface="Times New Roman" pitchFamily="18" charset="0"/>
              </a:rPr>
              <a:t>The </a:t>
            </a:r>
            <a:r>
              <a:rPr lang="en-US" sz="2200" dirty="0">
                <a:solidFill>
                  <a:srgbClr val="FF0000"/>
                </a:solidFill>
                <a:latin typeface="Times New Roman" pitchFamily="18" charset="0"/>
                <a:cs typeface="Times New Roman" pitchFamily="18" charset="0"/>
              </a:rPr>
              <a:t>engineering science of middleware </a:t>
            </a:r>
            <a:r>
              <a:rPr lang="en-US" sz="2200" dirty="0">
                <a:latin typeface="Times New Roman" pitchFamily="18" charset="0"/>
                <a:cs typeface="Times New Roman" pitchFamily="18" charset="0"/>
              </a:rPr>
              <a:t>that enables these paradigms,</a:t>
            </a:r>
          </a:p>
          <a:p>
            <a:pPr marL="914400" lvl="1" indent="-457200">
              <a:buFont typeface="+mj-lt"/>
              <a:buAutoNum type="alphaLcParenR"/>
            </a:pPr>
            <a:r>
              <a:rPr lang="en-US" sz="2200" dirty="0" smtClean="0">
                <a:latin typeface="Times New Roman" pitchFamily="18" charset="0"/>
                <a:cs typeface="Times New Roman" pitchFamily="18" charset="0"/>
              </a:rPr>
              <a:t>The </a:t>
            </a:r>
            <a:r>
              <a:rPr lang="en-US" sz="2200" dirty="0">
                <a:latin typeface="Times New Roman" pitchFamily="18" charset="0"/>
                <a:cs typeface="Times New Roman" pitchFamily="18" charset="0"/>
              </a:rPr>
              <a:t>use and drivers of these paradigms by </a:t>
            </a:r>
            <a:r>
              <a:rPr lang="en-US" sz="2200" dirty="0">
                <a:solidFill>
                  <a:srgbClr val="FF0000"/>
                </a:solidFill>
                <a:latin typeface="Times New Roman" pitchFamily="18" charset="0"/>
                <a:cs typeface="Times New Roman" pitchFamily="18" charset="0"/>
              </a:rPr>
              <a:t>important applications</a:t>
            </a:r>
            <a:r>
              <a:rPr lang="en-US" sz="2200" dirty="0">
                <a:latin typeface="Times New Roman" pitchFamily="18" charset="0"/>
                <a:cs typeface="Times New Roman" pitchFamily="18" charset="0"/>
              </a:rPr>
              <a:t>, and,</a:t>
            </a:r>
          </a:p>
          <a:p>
            <a:pPr marL="914400" lvl="1" indent="-457200">
              <a:buFont typeface="+mj-lt"/>
              <a:buAutoNum type="alphaLcParenR"/>
            </a:pPr>
            <a:r>
              <a:rPr lang="en-US" sz="2200" dirty="0" smtClean="0">
                <a:latin typeface="Times New Roman" pitchFamily="18" charset="0"/>
                <a:cs typeface="Times New Roman" pitchFamily="18" charset="0"/>
              </a:rPr>
              <a:t>The </a:t>
            </a:r>
            <a:r>
              <a:rPr lang="en-US" sz="2200" dirty="0">
                <a:solidFill>
                  <a:srgbClr val="FF0000"/>
                </a:solidFill>
                <a:latin typeface="Times New Roman" pitchFamily="18" charset="0"/>
                <a:cs typeface="Times New Roman" pitchFamily="18" charset="0"/>
              </a:rPr>
              <a:t>education </a:t>
            </a:r>
            <a:r>
              <a:rPr lang="en-US" sz="2200" dirty="0">
                <a:latin typeface="Times New Roman" pitchFamily="18" charset="0"/>
                <a:cs typeface="Times New Roman" pitchFamily="18" charset="0"/>
              </a:rPr>
              <a:t>of a new generation of students and workforce on the use of </a:t>
            </a:r>
            <a:r>
              <a:rPr lang="en-US" sz="2200" dirty="0" smtClean="0">
                <a:latin typeface="Times New Roman" pitchFamily="18" charset="0"/>
                <a:cs typeface="Times New Roman" pitchFamily="18" charset="0"/>
              </a:rPr>
              <a:t>these paradigms </a:t>
            </a:r>
            <a:r>
              <a:rPr lang="en-US" sz="2200" dirty="0">
                <a:latin typeface="Times New Roman" pitchFamily="18" charset="0"/>
                <a:cs typeface="Times New Roman" pitchFamily="18" charset="0"/>
              </a:rPr>
              <a:t>and their applications</a:t>
            </a:r>
            <a:r>
              <a:rPr lang="en-US" sz="2200" dirty="0" smtClean="0">
                <a:latin typeface="Times New Roman" pitchFamily="18" charset="0"/>
                <a:cs typeface="Times New Roman" pitchFamily="18" charset="0"/>
              </a:rPr>
              <a:t>.</a:t>
            </a:r>
          </a:p>
          <a:p>
            <a:pPr marL="514350" indent="-457200"/>
            <a:r>
              <a:rPr lang="en-US" sz="2800" dirty="0" smtClean="0">
                <a:latin typeface="Times New Roman" pitchFamily="18" charset="0"/>
                <a:cs typeface="Times New Roman" pitchFamily="18" charset="0"/>
              </a:rPr>
              <a:t>The </a:t>
            </a:r>
            <a:r>
              <a:rPr lang="en-US" sz="2800" dirty="0" smtClean="0">
                <a:solidFill>
                  <a:srgbClr val="FF0000"/>
                </a:solidFill>
                <a:latin typeface="Times New Roman" pitchFamily="18" charset="0"/>
                <a:cs typeface="Times New Roman" pitchFamily="18" charset="0"/>
              </a:rPr>
              <a:t>implementation</a:t>
            </a:r>
            <a:r>
              <a:rPr lang="en-US" sz="2800" dirty="0" smtClean="0">
                <a:latin typeface="Times New Roman" pitchFamily="18" charset="0"/>
                <a:cs typeface="Times New Roman" pitchFamily="18" charset="0"/>
              </a:rPr>
              <a:t> of mission includes</a:t>
            </a:r>
          </a:p>
          <a:p>
            <a:pPr lvl="1">
              <a:buFont typeface="Arial" pitchFamily="34" charset="0"/>
              <a:buChar char="•"/>
            </a:pPr>
            <a:r>
              <a:rPr lang="en-US" sz="2400" dirty="0" smtClean="0">
                <a:solidFill>
                  <a:srgbClr val="FF0000"/>
                </a:solidFill>
                <a:latin typeface="Times New Roman" pitchFamily="18" charset="0"/>
                <a:cs typeface="Times New Roman" pitchFamily="18" charset="0"/>
              </a:rPr>
              <a:t>Distributed flexible hardware </a:t>
            </a:r>
            <a:r>
              <a:rPr lang="en-US" sz="2400" dirty="0" smtClean="0">
                <a:latin typeface="Times New Roman" pitchFamily="18" charset="0"/>
                <a:cs typeface="Times New Roman" pitchFamily="18" charset="0"/>
              </a:rPr>
              <a:t>with supported use</a:t>
            </a:r>
          </a:p>
          <a:p>
            <a:pPr lvl="1">
              <a:buFont typeface="Arial" pitchFamily="34" charset="0"/>
              <a:buChar char="•"/>
            </a:pPr>
            <a:r>
              <a:rPr lang="en-US" sz="2400" dirty="0" smtClean="0">
                <a:solidFill>
                  <a:srgbClr val="FF0000"/>
                </a:solidFill>
                <a:latin typeface="Times New Roman" pitchFamily="18" charset="0"/>
                <a:cs typeface="Times New Roman" pitchFamily="18" charset="0"/>
              </a:rPr>
              <a:t>Identified IaaS and </a:t>
            </a:r>
            <a:r>
              <a:rPr lang="en-US" sz="2400" dirty="0" err="1" smtClean="0">
                <a:solidFill>
                  <a:srgbClr val="FF0000"/>
                </a:solidFill>
                <a:latin typeface="Times New Roman" pitchFamily="18" charset="0"/>
                <a:cs typeface="Times New Roman" pitchFamily="18" charset="0"/>
              </a:rPr>
              <a:t>PaaS</a:t>
            </a:r>
            <a:r>
              <a:rPr lang="en-US" sz="2400" dirty="0" smtClean="0">
                <a:solidFill>
                  <a:srgbClr val="FF0000"/>
                </a:solidFill>
                <a:latin typeface="Times New Roman" pitchFamily="18" charset="0"/>
                <a:cs typeface="Times New Roman" pitchFamily="18" charset="0"/>
              </a:rPr>
              <a:t> “core” software </a:t>
            </a:r>
            <a:r>
              <a:rPr lang="en-US" sz="2400" dirty="0" smtClean="0">
                <a:latin typeface="Times New Roman" pitchFamily="18" charset="0"/>
                <a:cs typeface="Times New Roman" pitchFamily="18" charset="0"/>
              </a:rPr>
              <a:t>with supported use</a:t>
            </a:r>
          </a:p>
          <a:p>
            <a:pPr lvl="2"/>
            <a:r>
              <a:rPr lang="en-US" dirty="0">
                <a:latin typeface="Times New Roman" pitchFamily="18" charset="0"/>
                <a:cs typeface="Times New Roman" pitchFamily="18" charset="0"/>
              </a:rPr>
              <a:t>G</a:t>
            </a:r>
            <a:r>
              <a:rPr lang="en-US" dirty="0" smtClean="0">
                <a:latin typeface="Times New Roman" pitchFamily="18" charset="0"/>
                <a:cs typeface="Times New Roman" pitchFamily="18" charset="0"/>
              </a:rPr>
              <a:t>rowing list of software from FG partners and users</a:t>
            </a:r>
          </a:p>
          <a:p>
            <a:pPr lvl="1">
              <a:buFont typeface="Arial" pitchFamily="34" charset="0"/>
              <a:buChar char="•"/>
            </a:pPr>
            <a:r>
              <a:rPr lang="en-US" sz="2400" dirty="0" smtClean="0">
                <a:solidFill>
                  <a:srgbClr val="FF0000"/>
                </a:solidFill>
                <a:latin typeface="Times New Roman" pitchFamily="18" charset="0"/>
                <a:cs typeface="Times New Roman" pitchFamily="18" charset="0"/>
              </a:rPr>
              <a:t>Outreach</a:t>
            </a:r>
          </a:p>
          <a:p>
            <a:pPr lvl="1">
              <a:buFont typeface="Arial" pitchFamily="34" charset="0"/>
              <a:buChar char="•"/>
            </a:pP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173770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6600" dirty="0"/>
              <a:t>EXTRAS</a:t>
            </a:r>
            <a:br>
              <a:rPr lang="en-US" sz="6600" dirty="0"/>
            </a:br>
            <a:endParaRPr lang="en-US" sz="6600" dirty="0"/>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61</a:t>
            </a:fld>
            <a:endParaRPr lang="en-US"/>
          </a:p>
        </p:txBody>
      </p:sp>
    </p:spTree>
    <p:extLst>
      <p:ext uri="{BB962C8B-B14F-4D97-AF65-F5344CB8AC3E}">
        <p14:creationId xmlns:p14="http://schemas.microsoft.com/office/powerpoint/2010/main" val="39011993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smtClean="0"/>
              <a:t>Genomics in Personal Health</a:t>
            </a:r>
            <a:endParaRPr lang="en-US" dirty="0"/>
          </a:p>
        </p:txBody>
      </p:sp>
      <p:sp>
        <p:nvSpPr>
          <p:cNvPr id="3" name="Content Placeholder 2"/>
          <p:cNvSpPr>
            <a:spLocks noGrp="1"/>
          </p:cNvSpPr>
          <p:nvPr>
            <p:ph idx="1"/>
          </p:nvPr>
        </p:nvSpPr>
        <p:spPr>
          <a:xfrm>
            <a:off x="76200" y="762000"/>
            <a:ext cx="9067800" cy="5943600"/>
          </a:xfrm>
        </p:spPr>
        <p:txBody>
          <a:bodyPr/>
          <a:lstStyle/>
          <a:p>
            <a:pPr marL="742141" lvl="1" indent="-285438" defTabSz="913404" eaLnBrk="1" hangingPunct="1">
              <a:lnSpc>
                <a:spcPct val="80000"/>
              </a:lnSpc>
              <a:spcBef>
                <a:spcPts val="1200"/>
              </a:spcBef>
              <a:buBlip>
                <a:blip r:embed="rId2"/>
              </a:buBlip>
            </a:pPr>
            <a:r>
              <a:rPr lang="en-US" sz="3600" dirty="0">
                <a:latin typeface="Times New Roman" pitchFamily="18" charset="0"/>
                <a:ea typeface="+mn-ea"/>
                <a:cs typeface="Times New Roman" pitchFamily="18" charset="0"/>
              </a:rPr>
              <a:t>Suppose you measured everybody’s genome every 2 years</a:t>
            </a:r>
          </a:p>
          <a:p>
            <a:pPr marL="1142191" lvl="2" indent="-285438" defTabSz="913404" eaLnBrk="1" hangingPunct="1">
              <a:lnSpc>
                <a:spcPct val="80000"/>
              </a:lnSpc>
              <a:spcBef>
                <a:spcPts val="1200"/>
              </a:spcBef>
              <a:buBlip>
                <a:blip r:embed="rId2"/>
              </a:buBlip>
            </a:pPr>
            <a:r>
              <a:rPr lang="en-US" sz="3200" dirty="0">
                <a:latin typeface="Times New Roman" pitchFamily="18" charset="0"/>
                <a:ea typeface="+mn-ea"/>
                <a:cs typeface="Times New Roman" pitchFamily="18" charset="0"/>
              </a:rPr>
              <a:t>30 </a:t>
            </a:r>
            <a:r>
              <a:rPr lang="en-US" sz="3200" dirty="0" err="1">
                <a:latin typeface="Times New Roman" pitchFamily="18" charset="0"/>
                <a:ea typeface="+mn-ea"/>
                <a:cs typeface="Times New Roman" pitchFamily="18" charset="0"/>
              </a:rPr>
              <a:t>petabits</a:t>
            </a:r>
            <a:r>
              <a:rPr lang="en-US" sz="3200" dirty="0">
                <a:latin typeface="Times New Roman" pitchFamily="18" charset="0"/>
                <a:ea typeface="+mn-ea"/>
                <a:cs typeface="Times New Roman" pitchFamily="18" charset="0"/>
              </a:rPr>
              <a:t> of new gene data per day </a:t>
            </a:r>
          </a:p>
          <a:p>
            <a:pPr marL="1142191" lvl="2" indent="-285438" defTabSz="913404" eaLnBrk="1" hangingPunct="1">
              <a:lnSpc>
                <a:spcPct val="80000"/>
              </a:lnSpc>
              <a:spcBef>
                <a:spcPts val="1200"/>
              </a:spcBef>
              <a:buBlip>
                <a:blip r:embed="rId2"/>
              </a:buBlip>
            </a:pPr>
            <a:r>
              <a:rPr lang="en-US" sz="3200" dirty="0">
                <a:latin typeface="Times New Roman" pitchFamily="18" charset="0"/>
                <a:ea typeface="+mn-ea"/>
                <a:cs typeface="Times New Roman" pitchFamily="18" charset="0"/>
              </a:rPr>
              <a:t>factor of 100 more for raw reads with coverage</a:t>
            </a:r>
          </a:p>
          <a:p>
            <a:pPr marL="742141" lvl="1" indent="-285438" defTabSz="913404" eaLnBrk="1" hangingPunct="1">
              <a:lnSpc>
                <a:spcPct val="80000"/>
              </a:lnSpc>
              <a:spcBef>
                <a:spcPts val="1200"/>
              </a:spcBef>
              <a:buBlip>
                <a:blip r:embed="rId2"/>
              </a:buBlip>
            </a:pPr>
            <a:r>
              <a:rPr lang="en-GB" sz="3600" dirty="0">
                <a:latin typeface="Times New Roman" pitchFamily="18" charset="0"/>
                <a:ea typeface="+mn-ea"/>
                <a:cs typeface="Times New Roman" pitchFamily="18" charset="0"/>
              </a:rPr>
              <a:t>Data surely distributed</a:t>
            </a:r>
          </a:p>
          <a:p>
            <a:pPr marL="742141" lvl="1" indent="-285438" defTabSz="913404" eaLnBrk="1" hangingPunct="1">
              <a:lnSpc>
                <a:spcPct val="80000"/>
              </a:lnSpc>
              <a:spcBef>
                <a:spcPts val="1200"/>
              </a:spcBef>
              <a:buBlip>
                <a:blip r:embed="rId2"/>
              </a:buBlip>
            </a:pPr>
            <a:r>
              <a:rPr lang="en-GB" sz="3600" dirty="0" smtClean="0">
                <a:latin typeface="Times New Roman" pitchFamily="18" charset="0"/>
                <a:ea typeface="+mn-ea"/>
                <a:cs typeface="Times New Roman" pitchFamily="18" charset="0"/>
              </a:rPr>
              <a:t>1.5*10</a:t>
            </a:r>
            <a:r>
              <a:rPr lang="en-GB" sz="3600" baseline="30000" dirty="0" smtClean="0">
                <a:latin typeface="Times New Roman" pitchFamily="18" charset="0"/>
                <a:ea typeface="+mn-ea"/>
                <a:cs typeface="Times New Roman" pitchFamily="18" charset="0"/>
              </a:rPr>
              <a:t>8</a:t>
            </a:r>
            <a:r>
              <a:rPr lang="en-GB" sz="3600" dirty="0" smtClean="0">
                <a:latin typeface="Times New Roman" pitchFamily="18" charset="0"/>
                <a:ea typeface="+mn-ea"/>
                <a:cs typeface="Times New Roman" pitchFamily="18" charset="0"/>
              </a:rPr>
              <a:t> </a:t>
            </a:r>
            <a:r>
              <a:rPr lang="en-GB" sz="3600" dirty="0">
                <a:latin typeface="Times New Roman" pitchFamily="18" charset="0"/>
                <a:ea typeface="+mn-ea"/>
                <a:cs typeface="Times New Roman" pitchFamily="18" charset="0"/>
              </a:rPr>
              <a:t>to </a:t>
            </a:r>
            <a:r>
              <a:rPr lang="en-GB" sz="3600" dirty="0" smtClean="0">
                <a:latin typeface="Times New Roman" pitchFamily="18" charset="0"/>
                <a:ea typeface="+mn-ea"/>
                <a:cs typeface="Times New Roman" pitchFamily="18" charset="0"/>
              </a:rPr>
              <a:t>1.5*10</a:t>
            </a:r>
            <a:r>
              <a:rPr lang="en-GB" sz="3600" baseline="30000" dirty="0" smtClean="0">
                <a:latin typeface="Times New Roman" pitchFamily="18" charset="0"/>
                <a:ea typeface="+mn-ea"/>
                <a:cs typeface="Times New Roman" pitchFamily="18" charset="0"/>
              </a:rPr>
              <a:t>10</a:t>
            </a:r>
            <a:r>
              <a:rPr lang="en-GB" sz="3600" dirty="0" smtClean="0">
                <a:latin typeface="Times New Roman" pitchFamily="18" charset="0"/>
                <a:ea typeface="+mn-ea"/>
                <a:cs typeface="Times New Roman" pitchFamily="18" charset="0"/>
              </a:rPr>
              <a:t> </a:t>
            </a:r>
            <a:r>
              <a:rPr lang="en-GB" sz="3600" dirty="0">
                <a:latin typeface="Times New Roman" pitchFamily="18" charset="0"/>
                <a:ea typeface="+mn-ea"/>
                <a:cs typeface="Times New Roman" pitchFamily="18" charset="0"/>
              </a:rPr>
              <a:t>continuously running present day cores to perform a simple Blast analysis on this data</a:t>
            </a:r>
          </a:p>
          <a:p>
            <a:pPr marL="1142191" lvl="2" indent="-285438" defTabSz="913404" eaLnBrk="1" hangingPunct="1">
              <a:lnSpc>
                <a:spcPct val="80000"/>
              </a:lnSpc>
              <a:spcBef>
                <a:spcPts val="1200"/>
              </a:spcBef>
              <a:buBlip>
                <a:blip r:embed="rId2"/>
              </a:buBlip>
            </a:pPr>
            <a:r>
              <a:rPr lang="en-GB" sz="3200" dirty="0">
                <a:latin typeface="Times New Roman" pitchFamily="18" charset="0"/>
                <a:ea typeface="+mn-ea"/>
                <a:cs typeface="Times New Roman" pitchFamily="18" charset="0"/>
              </a:rPr>
              <a:t>Amount depends on clever hashing and maybe Blast not good enough as field gets more </a:t>
            </a:r>
            <a:r>
              <a:rPr lang="en-GB" sz="3200" dirty="0" smtClean="0">
                <a:latin typeface="Times New Roman" pitchFamily="18" charset="0"/>
                <a:ea typeface="+mn-ea"/>
                <a:cs typeface="Times New Roman" pitchFamily="18" charset="0"/>
              </a:rPr>
              <a:t>sophisticated</a:t>
            </a:r>
            <a:endParaRPr lang="en-GB" sz="3200" dirty="0">
              <a:latin typeface="Times New Roman" pitchFamily="18" charset="0"/>
              <a:ea typeface="+mn-ea"/>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62</a:t>
            </a:fld>
            <a:endParaRPr lang="en-US"/>
          </a:p>
        </p:txBody>
      </p:sp>
    </p:spTree>
    <p:extLst>
      <p:ext uri="{BB962C8B-B14F-4D97-AF65-F5344CB8AC3E}">
        <p14:creationId xmlns:p14="http://schemas.microsoft.com/office/powerpoint/2010/main" val="27446444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0" y="76200"/>
            <a:ext cx="8229600" cy="838200"/>
          </a:xfrm>
        </p:spPr>
        <p:txBody>
          <a:bodyPr/>
          <a:lstStyle/>
          <a:p>
            <a:r>
              <a:rPr lang="en-US" b="1" dirty="0" smtClean="0"/>
              <a:t>Clouds and Jobs</a:t>
            </a:r>
            <a:endParaRPr lang="en-US" b="1" dirty="0"/>
          </a:p>
        </p:txBody>
      </p:sp>
      <p:sp>
        <p:nvSpPr>
          <p:cNvPr id="3" name="Content Placeholder 2"/>
          <p:cNvSpPr>
            <a:spLocks noGrp="1"/>
          </p:cNvSpPr>
          <p:nvPr>
            <p:ph idx="1"/>
          </p:nvPr>
        </p:nvSpPr>
        <p:spPr>
          <a:xfrm>
            <a:off x="125681" y="914400"/>
            <a:ext cx="8991600" cy="5334000"/>
          </a:xfrm>
        </p:spPr>
        <p:txBody>
          <a:bodyPr>
            <a:normAutofit fontScale="77500" lnSpcReduction="20000"/>
          </a:bodyPr>
          <a:lstStyle/>
          <a:p>
            <a:r>
              <a:rPr lang="en-US" b="1" dirty="0" smtClean="0"/>
              <a:t>Clouds</a:t>
            </a:r>
            <a:r>
              <a:rPr lang="en-US" dirty="0" smtClean="0"/>
              <a:t> </a:t>
            </a:r>
            <a:r>
              <a:rPr lang="en-US" dirty="0"/>
              <a:t>are a major industry thrust with a growing fraction of IT expenditure that IDC estimates will grow to </a:t>
            </a:r>
            <a:r>
              <a:rPr lang="en-US" b="1" dirty="0"/>
              <a:t>$44.2 billion direct investment in </a:t>
            </a:r>
            <a:r>
              <a:rPr lang="en-US" b="1" dirty="0" smtClean="0"/>
              <a:t>2013</a:t>
            </a:r>
            <a:r>
              <a:rPr lang="en-US" dirty="0" smtClean="0"/>
              <a:t> </a:t>
            </a:r>
            <a:r>
              <a:rPr lang="en-US" dirty="0"/>
              <a:t>while </a:t>
            </a:r>
            <a:r>
              <a:rPr lang="en-US" dirty="0">
                <a:solidFill>
                  <a:srgbClr val="FF0000"/>
                </a:solidFill>
              </a:rPr>
              <a:t>15% of IT investment in 2011 </a:t>
            </a:r>
            <a:r>
              <a:rPr lang="en-US" dirty="0"/>
              <a:t>will be related to cloud systems with a 30% growth in public </a:t>
            </a:r>
            <a:r>
              <a:rPr lang="en-US" dirty="0" smtClean="0"/>
              <a:t>sector.</a:t>
            </a:r>
          </a:p>
          <a:p>
            <a:r>
              <a:rPr lang="en-US" dirty="0" smtClean="0"/>
              <a:t>Gartner </a:t>
            </a:r>
            <a:r>
              <a:rPr lang="en-US" dirty="0"/>
              <a:t>also rates cloud computing high on list of critical emerging technologies with for example “</a:t>
            </a:r>
            <a:r>
              <a:rPr lang="en-US" dirty="0">
                <a:solidFill>
                  <a:srgbClr val="FF0000"/>
                </a:solidFill>
              </a:rPr>
              <a:t>Cloud Computing</a:t>
            </a:r>
            <a:r>
              <a:rPr lang="en-US" dirty="0"/>
              <a:t>” and “</a:t>
            </a:r>
            <a:r>
              <a:rPr lang="en-US" dirty="0">
                <a:solidFill>
                  <a:srgbClr val="FF0000"/>
                </a:solidFill>
              </a:rPr>
              <a:t>Cloud Web Platforms</a:t>
            </a:r>
            <a:r>
              <a:rPr lang="en-US" dirty="0"/>
              <a:t>” rated as </a:t>
            </a:r>
            <a:r>
              <a:rPr lang="en-US" dirty="0">
                <a:solidFill>
                  <a:srgbClr val="FF0000"/>
                </a:solidFill>
              </a:rPr>
              <a:t>transformational</a:t>
            </a:r>
            <a:r>
              <a:rPr lang="en-US" dirty="0"/>
              <a:t> (their highest rating for impact) in the next 2-5 </a:t>
            </a:r>
            <a:r>
              <a:rPr lang="en-US" dirty="0" smtClean="0"/>
              <a:t>years.</a:t>
            </a:r>
          </a:p>
          <a:p>
            <a:r>
              <a:rPr lang="en-US" dirty="0" smtClean="0"/>
              <a:t>Correspondingly </a:t>
            </a:r>
            <a:r>
              <a:rPr lang="en-US" dirty="0"/>
              <a:t>there is and will continue to be major opportunities for </a:t>
            </a:r>
            <a:r>
              <a:rPr lang="en-US" dirty="0">
                <a:solidFill>
                  <a:srgbClr val="FF0000"/>
                </a:solidFill>
              </a:rPr>
              <a:t>new jobs in cloud computing </a:t>
            </a:r>
            <a:r>
              <a:rPr lang="en-US" dirty="0"/>
              <a:t>with a recent European study estimating there will be </a:t>
            </a:r>
            <a:r>
              <a:rPr lang="en-US" b="1" dirty="0"/>
              <a:t>2.4 million new cloud computing jobs in Europe alone by </a:t>
            </a:r>
            <a:r>
              <a:rPr lang="en-US" b="1" dirty="0" smtClean="0"/>
              <a:t>2015</a:t>
            </a:r>
            <a:r>
              <a:rPr lang="en-US" dirty="0" smtClean="0"/>
              <a:t>. </a:t>
            </a:r>
          </a:p>
          <a:p>
            <a:r>
              <a:rPr lang="en-US" dirty="0"/>
              <a:t>C</a:t>
            </a:r>
            <a:r>
              <a:rPr lang="en-US" dirty="0" smtClean="0"/>
              <a:t>loud </a:t>
            </a:r>
            <a:r>
              <a:rPr lang="en-US" dirty="0"/>
              <a:t>computing </a:t>
            </a:r>
            <a:r>
              <a:rPr lang="en-US" dirty="0" smtClean="0"/>
              <a:t>spans research and economy and so attractive component of </a:t>
            </a:r>
            <a:r>
              <a:rPr lang="en-US" b="1" dirty="0" smtClean="0">
                <a:solidFill>
                  <a:srgbClr val="FF0000"/>
                </a:solidFill>
              </a:rPr>
              <a:t>curriculum</a:t>
            </a:r>
            <a:r>
              <a:rPr lang="en-US" b="1" dirty="0" smtClean="0"/>
              <a:t> </a:t>
            </a:r>
            <a:r>
              <a:rPr lang="en-US" dirty="0" smtClean="0"/>
              <a:t>for students that mix “going on to PhD” or “graduating and working in industry” (as at Indiana University where most CS Masters students go to industry)</a:t>
            </a:r>
            <a:endParaRPr lang="en-US" dirty="0"/>
          </a:p>
        </p:txBody>
      </p:sp>
    </p:spTree>
    <p:extLst>
      <p:ext uri="{BB962C8B-B14F-4D97-AF65-F5344CB8AC3E}">
        <p14:creationId xmlns:p14="http://schemas.microsoft.com/office/powerpoint/2010/main" val="37213555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64</a:t>
            </a:fld>
            <a:endParaRPr lang="en-US"/>
          </a:p>
        </p:txBody>
      </p:sp>
      <p:grpSp>
        <p:nvGrpSpPr>
          <p:cNvPr id="5" name="Group 16"/>
          <p:cNvGrpSpPr/>
          <p:nvPr/>
        </p:nvGrpSpPr>
        <p:grpSpPr>
          <a:xfrm>
            <a:off x="8389" y="32448"/>
            <a:ext cx="9144000" cy="6858000"/>
            <a:chOff x="0" y="0"/>
            <a:chExt cx="9144000" cy="6858000"/>
          </a:xfrm>
        </p:grpSpPr>
        <p:grpSp>
          <p:nvGrpSpPr>
            <p:cNvPr id="6" name="Group 14"/>
            <p:cNvGrpSpPr/>
            <p:nvPr/>
          </p:nvGrpSpPr>
          <p:grpSpPr>
            <a:xfrm>
              <a:off x="0" y="0"/>
              <a:ext cx="9144000" cy="6858000"/>
              <a:chOff x="0" y="0"/>
              <a:chExt cx="9144000" cy="6858000"/>
            </a:xfrm>
          </p:grpSpPr>
          <p:grpSp>
            <p:nvGrpSpPr>
              <p:cNvPr id="8" name="Group 12"/>
              <p:cNvGrpSpPr/>
              <p:nvPr/>
            </p:nvGrpSpPr>
            <p:grpSpPr>
              <a:xfrm>
                <a:off x="0" y="0"/>
                <a:ext cx="9144000" cy="6858000"/>
                <a:chOff x="0" y="0"/>
                <a:chExt cx="9144000" cy="6858000"/>
              </a:xfrm>
            </p:grpSpPr>
            <p:pic>
              <p:nvPicPr>
                <p:cNvPr id="10" name="Picture 4" descr="Gartner Emerging Technology Benefit Matrix 2010"/>
                <p:cNvPicPr>
                  <a:picLocks noChangeAspect="1" noChangeArrowheads="1"/>
                </p:cNvPicPr>
                <p:nvPr/>
              </p:nvPicPr>
              <p:blipFill>
                <a:blip r:embed="rId2" cstate="print"/>
                <a:srcRect/>
                <a:stretch>
                  <a:fillRect/>
                </a:stretch>
              </p:blipFill>
              <p:spPr bwMode="auto">
                <a:xfrm>
                  <a:off x="976312" y="0"/>
                  <a:ext cx="8167688" cy="6858000"/>
                </a:xfrm>
                <a:prstGeom prst="rect">
                  <a:avLst/>
                </a:prstGeom>
                <a:noFill/>
              </p:spPr>
            </p:pic>
            <p:sp>
              <p:nvSpPr>
                <p:cNvPr id="11" name="Rectangle 10"/>
                <p:cNvSpPr/>
                <p:nvPr/>
              </p:nvSpPr>
              <p:spPr>
                <a:xfrm>
                  <a:off x="0" y="685800"/>
                  <a:ext cx="25146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1" dirty="0" smtClean="0">
                    <a:solidFill>
                      <a:prstClr val="black"/>
                    </a:solidFill>
                  </a:endParaRPr>
                </a:p>
                <a:p>
                  <a:pPr algn="ctr"/>
                  <a:r>
                    <a:rPr lang="en-US" sz="2400" b="1" dirty="0" smtClean="0">
                      <a:solidFill>
                        <a:prstClr val="black"/>
                      </a:solidFill>
                    </a:rPr>
                    <a:t>Transformational</a:t>
                  </a: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High</a:t>
                  </a: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Moderate</a:t>
                  </a: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Low</a:t>
                  </a:r>
                </a:p>
              </p:txBody>
            </p:sp>
          </p:grpSp>
          <p:sp>
            <p:nvSpPr>
              <p:cNvPr id="9" name="TextBox 8"/>
              <p:cNvSpPr txBox="1"/>
              <p:nvPr/>
            </p:nvSpPr>
            <p:spPr>
              <a:xfrm>
                <a:off x="4191000" y="838200"/>
                <a:ext cx="1524000" cy="1015663"/>
              </a:xfrm>
              <a:prstGeom prst="rect">
                <a:avLst/>
              </a:prstGeom>
              <a:solidFill>
                <a:srgbClr val="D9A40D"/>
              </a:solidFill>
            </p:spPr>
            <p:txBody>
              <a:bodyPr wrap="square" lIns="0" rIns="0" rtlCol="0">
                <a:spAutoFit/>
              </a:bodyPr>
              <a:lstStyle/>
              <a:p>
                <a:r>
                  <a:rPr lang="en-US" sz="1200" b="1" dirty="0" smtClean="0">
                    <a:solidFill>
                      <a:prstClr val="black"/>
                    </a:solidFill>
                  </a:rPr>
                  <a:t>Cloud Computing</a:t>
                </a:r>
              </a:p>
              <a:p>
                <a:endParaRPr lang="en-US" sz="1200" b="1" dirty="0" smtClean="0">
                  <a:solidFill>
                    <a:prstClr val="black"/>
                  </a:solidFill>
                </a:endParaRPr>
              </a:p>
              <a:p>
                <a:r>
                  <a:rPr lang="en-US" sz="1200" b="1" dirty="0" smtClean="0">
                    <a:solidFill>
                      <a:prstClr val="black"/>
                    </a:solidFill>
                  </a:rPr>
                  <a:t>Cloud Web Platforms</a:t>
                </a:r>
              </a:p>
              <a:p>
                <a:endParaRPr lang="en-US" sz="1200" b="1" dirty="0" smtClean="0">
                  <a:solidFill>
                    <a:prstClr val="black"/>
                  </a:solidFill>
                </a:endParaRPr>
              </a:p>
              <a:p>
                <a:r>
                  <a:rPr lang="en-US" sz="1200" b="1" dirty="0" smtClean="0">
                    <a:solidFill>
                      <a:prstClr val="black"/>
                    </a:solidFill>
                  </a:rPr>
                  <a:t>Media Tablet</a:t>
                </a:r>
                <a:endParaRPr lang="en-US" sz="1200" b="1" dirty="0">
                  <a:solidFill>
                    <a:prstClr val="black"/>
                  </a:solidFill>
                </a:endParaRPr>
              </a:p>
            </p:txBody>
          </p:sp>
        </p:grpSp>
        <p:sp>
          <p:nvSpPr>
            <p:cNvPr id="7" name="Left Arrow 6"/>
            <p:cNvSpPr/>
            <p:nvPr/>
          </p:nvSpPr>
          <p:spPr>
            <a:xfrm rot="18900000" flipV="1">
              <a:off x="5150656" y="197971"/>
              <a:ext cx="978716" cy="533400"/>
            </a:xfrm>
            <a:prstGeom prst="leftArrow">
              <a:avLst/>
            </a:prstGeom>
            <a:solidFill>
              <a:srgbClr val="D9A40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 name="Group 11"/>
          <p:cNvGrpSpPr/>
          <p:nvPr/>
        </p:nvGrpSpPr>
        <p:grpSpPr>
          <a:xfrm>
            <a:off x="28574" y="43344"/>
            <a:ext cx="9115426" cy="6665734"/>
            <a:chOff x="28574" y="43344"/>
            <a:chExt cx="9115426" cy="6665734"/>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4" y="43344"/>
              <a:ext cx="9115426" cy="666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81400" y="339234"/>
              <a:ext cx="1755648" cy="1892808"/>
            </a:xfrm>
            <a:prstGeom prst="rect">
              <a:avLst/>
            </a:prstGeom>
            <a:solidFill>
              <a:srgbClr val="E68900"/>
            </a:solidFill>
          </p:spPr>
          <p:txBody>
            <a:bodyPr wrap="square" rtlCol="0">
              <a:spAutoFit/>
            </a:bodyPr>
            <a:lstStyle/>
            <a:p>
              <a:r>
                <a:rPr lang="en-US" sz="1200" dirty="0" smtClean="0">
                  <a:solidFill>
                    <a:schemeClr val="bg1"/>
                  </a:solidFill>
                </a:rPr>
                <a:t>“Big Data” and Extreme</a:t>
              </a:r>
            </a:p>
            <a:p>
              <a:r>
                <a:rPr lang="en-US" sz="1200" dirty="0" smtClean="0">
                  <a:solidFill>
                    <a:schemeClr val="bg1"/>
                  </a:solidFill>
                </a:rPr>
                <a:t>Information Processing and Management</a:t>
              </a:r>
            </a:p>
            <a:p>
              <a:endParaRPr lang="en-US" sz="1200" dirty="0">
                <a:solidFill>
                  <a:schemeClr val="bg1"/>
                </a:solidFill>
              </a:endParaRPr>
            </a:p>
            <a:p>
              <a:r>
                <a:rPr lang="en-US" sz="1200" dirty="0" smtClean="0">
                  <a:solidFill>
                    <a:schemeClr val="bg1"/>
                  </a:solidFill>
                </a:rPr>
                <a:t>Cloud Computing</a:t>
              </a:r>
            </a:p>
            <a:p>
              <a:endParaRPr lang="en-US" sz="1200" dirty="0">
                <a:solidFill>
                  <a:schemeClr val="bg1"/>
                </a:solidFill>
              </a:endParaRPr>
            </a:p>
            <a:p>
              <a:r>
                <a:rPr lang="en-US" sz="1200" dirty="0" smtClean="0">
                  <a:solidFill>
                    <a:schemeClr val="bg1"/>
                  </a:solidFill>
                </a:rPr>
                <a:t>In-memory Database Management Systems</a:t>
              </a:r>
            </a:p>
            <a:p>
              <a:endParaRPr lang="en-US" sz="1200" dirty="0">
                <a:solidFill>
                  <a:schemeClr val="bg1"/>
                </a:solidFill>
              </a:endParaRPr>
            </a:p>
            <a:p>
              <a:r>
                <a:rPr lang="en-US" sz="1200" dirty="0" smtClean="0">
                  <a:solidFill>
                    <a:schemeClr val="bg1"/>
                  </a:solidFill>
                </a:rPr>
                <a:t>Media Tablet</a:t>
              </a:r>
              <a:endParaRPr lang="en-US" sz="1200" dirty="0">
                <a:solidFill>
                  <a:schemeClr val="bg1"/>
                </a:solidFill>
              </a:endParaRPr>
            </a:p>
          </p:txBody>
        </p:sp>
        <p:sp>
          <p:nvSpPr>
            <p:cNvPr id="14" name="TextBox 13"/>
            <p:cNvSpPr txBox="1"/>
            <p:nvPr/>
          </p:nvSpPr>
          <p:spPr>
            <a:xfrm>
              <a:off x="3581400" y="2305066"/>
              <a:ext cx="1755648" cy="1631216"/>
            </a:xfrm>
            <a:prstGeom prst="rect">
              <a:avLst/>
            </a:prstGeom>
            <a:solidFill>
              <a:srgbClr val="D6A300"/>
            </a:solidFill>
          </p:spPr>
          <p:txBody>
            <a:bodyPr wrap="square" rtlCol="0">
              <a:spAutoFit/>
            </a:bodyPr>
            <a:lstStyle/>
            <a:p>
              <a:pPr>
                <a:lnSpc>
                  <a:spcPts val="1200"/>
                </a:lnSpc>
              </a:pPr>
              <a:r>
                <a:rPr lang="en-US" sz="1200" dirty="0" smtClean="0">
                  <a:solidFill>
                    <a:schemeClr val="bg1"/>
                  </a:solidFill>
                </a:rPr>
                <a:t>Cloud/Web Platforms</a:t>
              </a:r>
            </a:p>
            <a:p>
              <a:pPr>
                <a:lnSpc>
                  <a:spcPts val="1200"/>
                </a:lnSpc>
              </a:pPr>
              <a:endParaRPr lang="en-US" sz="1200" dirty="0">
                <a:solidFill>
                  <a:schemeClr val="bg1"/>
                </a:solidFill>
              </a:endParaRPr>
            </a:p>
            <a:p>
              <a:pPr>
                <a:lnSpc>
                  <a:spcPts val="1200"/>
                </a:lnSpc>
              </a:pPr>
              <a:r>
                <a:rPr lang="en-US" sz="1200" dirty="0" smtClean="0">
                  <a:solidFill>
                    <a:schemeClr val="bg1"/>
                  </a:solidFill>
                </a:rPr>
                <a:t>Private Cloud Computing</a:t>
              </a:r>
            </a:p>
            <a:p>
              <a:pPr>
                <a:lnSpc>
                  <a:spcPts val="1200"/>
                </a:lnSpc>
              </a:pPr>
              <a:endParaRPr lang="en-US" sz="1200" dirty="0">
                <a:solidFill>
                  <a:schemeClr val="bg1"/>
                </a:solidFill>
              </a:endParaRPr>
            </a:p>
            <a:p>
              <a:pPr>
                <a:lnSpc>
                  <a:spcPts val="1200"/>
                </a:lnSpc>
              </a:pPr>
              <a:r>
                <a:rPr lang="en-US" sz="1200" dirty="0" smtClean="0">
                  <a:solidFill>
                    <a:schemeClr val="bg1"/>
                  </a:solidFill>
                </a:rPr>
                <a:t>QR/Color Bar Code</a:t>
              </a:r>
            </a:p>
            <a:p>
              <a:pPr>
                <a:lnSpc>
                  <a:spcPts val="1200"/>
                </a:lnSpc>
              </a:pPr>
              <a:endParaRPr lang="en-US" sz="1200" dirty="0" smtClean="0">
                <a:solidFill>
                  <a:schemeClr val="bg1"/>
                </a:solidFill>
              </a:endParaRPr>
            </a:p>
            <a:p>
              <a:pPr>
                <a:lnSpc>
                  <a:spcPts val="1200"/>
                </a:lnSpc>
              </a:pPr>
              <a:r>
                <a:rPr lang="en-US" sz="1200" dirty="0" smtClean="0">
                  <a:solidFill>
                    <a:schemeClr val="bg1"/>
                  </a:solidFill>
                </a:rPr>
                <a:t>Social Analytics</a:t>
              </a:r>
            </a:p>
            <a:p>
              <a:pPr>
                <a:lnSpc>
                  <a:spcPts val="1200"/>
                </a:lnSpc>
              </a:pPr>
              <a:endParaRPr lang="en-US" sz="1200" dirty="0">
                <a:solidFill>
                  <a:schemeClr val="bg1"/>
                </a:solidFill>
              </a:endParaRPr>
            </a:p>
            <a:p>
              <a:pPr>
                <a:lnSpc>
                  <a:spcPts val="1200"/>
                </a:lnSpc>
              </a:pPr>
              <a:r>
                <a:rPr lang="en-US" sz="1200" dirty="0" smtClean="0">
                  <a:solidFill>
                    <a:schemeClr val="bg1"/>
                  </a:solidFill>
                </a:rPr>
                <a:t>Wireless Power</a:t>
              </a:r>
            </a:p>
            <a:p>
              <a:pPr>
                <a:lnSpc>
                  <a:spcPts val="1200"/>
                </a:lnSpc>
              </a:pPr>
              <a:endParaRPr lang="en-US" sz="1200" dirty="0">
                <a:solidFill>
                  <a:schemeClr val="bg1"/>
                </a:solidFill>
              </a:endParaRPr>
            </a:p>
          </p:txBody>
        </p:sp>
      </p:grpSp>
    </p:spTree>
    <p:extLst>
      <p:ext uri="{BB962C8B-B14F-4D97-AF65-F5344CB8AC3E}">
        <p14:creationId xmlns:p14="http://schemas.microsoft.com/office/powerpoint/2010/main" val="46690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65</a:t>
            </a:fld>
            <a:endParaRPr lang="en-US"/>
          </a:p>
        </p:txBody>
      </p:sp>
      <p:graphicFrame>
        <p:nvGraphicFramePr>
          <p:cNvPr id="7" name="Object 4"/>
          <p:cNvGraphicFramePr>
            <a:graphicFrameLocks noChangeAspect="1"/>
          </p:cNvGraphicFramePr>
          <p:nvPr>
            <p:extLst>
              <p:ext uri="{D42A27DB-BD31-4B8C-83A1-F6EECF244321}">
                <p14:modId xmlns:p14="http://schemas.microsoft.com/office/powerpoint/2010/main" val="848373005"/>
              </p:ext>
            </p:extLst>
          </p:nvPr>
        </p:nvGraphicFramePr>
        <p:xfrm>
          <a:off x="6400800" y="228600"/>
          <a:ext cx="2543175" cy="2276475"/>
        </p:xfrm>
        <a:graphic>
          <a:graphicData uri="http://schemas.openxmlformats.org/presentationml/2006/ole">
            <mc:AlternateContent xmlns:mc="http://schemas.openxmlformats.org/markup-compatibility/2006">
              <mc:Choice xmlns:v="urn:schemas-microsoft-com:vml" Requires="v">
                <p:oleObj spid="_x0000_s5174" name="PhotoImpact" r:id="rId3" imgW="2542857" imgH="2276190" progId="PI3.Image">
                  <p:embed/>
                </p:oleObj>
              </mc:Choice>
              <mc:Fallback>
                <p:oleObj name="PhotoImpact" r:id="rId3" imgW="2542857" imgH="2276190"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28600"/>
                        <a:ext cx="25431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6"/>
          <p:cNvGraphicFramePr>
            <a:graphicFrameLocks noChangeAspect="1"/>
          </p:cNvGraphicFramePr>
          <p:nvPr>
            <p:extLst>
              <p:ext uri="{D42A27DB-BD31-4B8C-83A1-F6EECF244321}">
                <p14:modId xmlns:p14="http://schemas.microsoft.com/office/powerpoint/2010/main" val="267300584"/>
              </p:ext>
            </p:extLst>
          </p:nvPr>
        </p:nvGraphicFramePr>
        <p:xfrm>
          <a:off x="7034211" y="5019675"/>
          <a:ext cx="1857375" cy="1838325"/>
        </p:xfrm>
        <a:graphic>
          <a:graphicData uri="http://schemas.openxmlformats.org/presentationml/2006/ole">
            <mc:AlternateContent xmlns:mc="http://schemas.openxmlformats.org/markup-compatibility/2006">
              <mc:Choice xmlns:v="urn:schemas-microsoft-com:vml" Requires="v">
                <p:oleObj spid="_x0000_s5175" name="PhotoImpact" r:id="rId5" imgW="1857143" imgH="1838095" progId="PI3.Image">
                  <p:embed/>
                </p:oleObj>
              </mc:Choice>
              <mc:Fallback>
                <p:oleObj name="PhotoImpact" r:id="rId5" imgW="1857143" imgH="1838095" progId="PI3.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4211" y="5019675"/>
                        <a:ext cx="185737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7"/>
          <p:cNvGraphicFramePr>
            <a:graphicFrameLocks noChangeAspect="1"/>
          </p:cNvGraphicFramePr>
          <p:nvPr>
            <p:extLst>
              <p:ext uri="{D42A27DB-BD31-4B8C-83A1-F6EECF244321}">
                <p14:modId xmlns:p14="http://schemas.microsoft.com/office/powerpoint/2010/main" val="3401964817"/>
              </p:ext>
            </p:extLst>
          </p:nvPr>
        </p:nvGraphicFramePr>
        <p:xfrm>
          <a:off x="5194299" y="5054346"/>
          <a:ext cx="1193800" cy="971550"/>
        </p:xfrm>
        <a:graphic>
          <a:graphicData uri="http://schemas.openxmlformats.org/presentationml/2006/ole">
            <mc:AlternateContent xmlns:mc="http://schemas.openxmlformats.org/markup-compatibility/2006">
              <mc:Choice xmlns:v="urn:schemas-microsoft-com:vml" Requires="v">
                <p:oleObj spid="_x0000_s5176" name="PhotoImpact" r:id="rId7" imgW="1777778" imgH="1447619" progId="PI3.Image">
                  <p:embed/>
                </p:oleObj>
              </mc:Choice>
              <mc:Fallback>
                <p:oleObj name="PhotoImpact" r:id="rId7" imgW="1777778" imgH="1447619" progId="PI3.Imag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4299" y="5054346"/>
                        <a:ext cx="11938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2714625"/>
            <a:ext cx="1752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Text Box 10"/>
          <p:cNvSpPr txBox="1">
            <a:spLocks noChangeArrowheads="1"/>
          </p:cNvSpPr>
          <p:nvPr/>
        </p:nvSpPr>
        <p:spPr bwMode="auto">
          <a:xfrm>
            <a:off x="6865937" y="3798888"/>
            <a:ext cx="2193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600" b="1">
                <a:solidFill>
                  <a:schemeClr val="tx1"/>
                </a:solidFill>
                <a:latin typeface="Times New Roman" pitchFamily="18" charset="0"/>
              </a:defRPr>
            </a:lvl1pPr>
            <a:lvl2pPr marL="742950" indent="-285750" eaLnBrk="0" hangingPunct="0">
              <a:defRPr sz="1600" b="1">
                <a:solidFill>
                  <a:schemeClr val="tx1"/>
                </a:solidFill>
                <a:latin typeface="Times New Roman" pitchFamily="18" charset="0"/>
              </a:defRPr>
            </a:lvl2pPr>
            <a:lvl3pPr marL="1143000" indent="-228600" eaLnBrk="0" hangingPunct="0">
              <a:defRPr sz="1600" b="1">
                <a:solidFill>
                  <a:schemeClr val="tx1"/>
                </a:solidFill>
                <a:latin typeface="Times New Roman" pitchFamily="18" charset="0"/>
              </a:defRPr>
            </a:lvl3pPr>
            <a:lvl4pPr marL="1600200" indent="-228600" eaLnBrk="0" hangingPunct="0">
              <a:defRPr sz="1600" b="1">
                <a:solidFill>
                  <a:schemeClr val="tx1"/>
                </a:solidFill>
                <a:latin typeface="Times New Roman" pitchFamily="18" charset="0"/>
              </a:defRPr>
            </a:lvl4pPr>
            <a:lvl5pPr marL="2057400" indent="-228600" eaLnBrk="0" hangingPunct="0">
              <a:defRPr sz="1600" b="1">
                <a:solidFill>
                  <a:schemeClr val="tx1"/>
                </a:solidFill>
                <a:latin typeface="Times New Roman" pitchFamily="18" charset="0"/>
              </a:defRPr>
            </a:lvl5pPr>
            <a:lvl6pPr marL="2514600" indent="-228600" algn="ctr" eaLnBrk="0" fontAlgn="base" hangingPunct="0">
              <a:spcBef>
                <a:spcPct val="0"/>
              </a:spcBef>
              <a:spcAft>
                <a:spcPct val="0"/>
              </a:spcAft>
              <a:defRPr sz="1600" b="1">
                <a:solidFill>
                  <a:schemeClr val="tx1"/>
                </a:solidFill>
                <a:latin typeface="Times New Roman" pitchFamily="18" charset="0"/>
              </a:defRPr>
            </a:lvl6pPr>
            <a:lvl7pPr marL="2971800" indent="-228600" algn="ctr" eaLnBrk="0" fontAlgn="base" hangingPunct="0">
              <a:spcBef>
                <a:spcPct val="0"/>
              </a:spcBef>
              <a:spcAft>
                <a:spcPct val="0"/>
              </a:spcAft>
              <a:defRPr sz="1600" b="1">
                <a:solidFill>
                  <a:schemeClr val="tx1"/>
                </a:solidFill>
                <a:latin typeface="Times New Roman" pitchFamily="18" charset="0"/>
              </a:defRPr>
            </a:lvl7pPr>
            <a:lvl8pPr marL="3429000" indent="-228600" algn="ctr" eaLnBrk="0" fontAlgn="base" hangingPunct="0">
              <a:spcBef>
                <a:spcPct val="0"/>
              </a:spcBef>
              <a:spcAft>
                <a:spcPct val="0"/>
              </a:spcAft>
              <a:defRPr sz="1600" b="1">
                <a:solidFill>
                  <a:schemeClr val="tx1"/>
                </a:solidFill>
                <a:latin typeface="Times New Roman" pitchFamily="18" charset="0"/>
              </a:defRPr>
            </a:lvl8pPr>
            <a:lvl9pPr marL="3886200" indent="-228600" algn="ctr" eaLnBrk="0" fontAlgn="base" hangingPunct="0">
              <a:spcBef>
                <a:spcPct val="0"/>
              </a:spcBef>
              <a:spcAft>
                <a:spcPct val="0"/>
              </a:spcAft>
              <a:defRPr sz="1600" b="1">
                <a:solidFill>
                  <a:schemeClr val="tx1"/>
                </a:solidFill>
                <a:latin typeface="Times New Roman" pitchFamily="18" charset="0"/>
              </a:defRPr>
            </a:lvl9pPr>
          </a:lstStyle>
          <a:p>
            <a:pPr eaLnBrk="1" hangingPunct="1"/>
            <a:r>
              <a:rPr lang="en-US" dirty="0"/>
              <a:t>Laptop for PowerPoint</a:t>
            </a:r>
          </a:p>
        </p:txBody>
      </p:sp>
      <p:grpSp>
        <p:nvGrpSpPr>
          <p:cNvPr id="15" name="Group 14"/>
          <p:cNvGrpSpPr/>
          <p:nvPr/>
        </p:nvGrpSpPr>
        <p:grpSpPr>
          <a:xfrm>
            <a:off x="0" y="3200400"/>
            <a:ext cx="4876800" cy="3657600"/>
            <a:chOff x="0" y="3200400"/>
            <a:chExt cx="4876800" cy="3657600"/>
          </a:xfrm>
        </p:grpSpPr>
        <p:graphicFrame>
          <p:nvGraphicFramePr>
            <p:cNvPr id="8" name="Object 5"/>
            <p:cNvGraphicFramePr>
              <a:graphicFrameLocks noChangeAspect="1"/>
            </p:cNvGraphicFramePr>
            <p:nvPr>
              <p:extLst>
                <p:ext uri="{D42A27DB-BD31-4B8C-83A1-F6EECF244321}">
                  <p14:modId xmlns:p14="http://schemas.microsoft.com/office/powerpoint/2010/main" val="1677716734"/>
                </p:ext>
              </p:extLst>
            </p:nvPr>
          </p:nvGraphicFramePr>
          <p:xfrm>
            <a:off x="0" y="3200400"/>
            <a:ext cx="4876800" cy="3657600"/>
          </p:xfrm>
          <a:graphic>
            <a:graphicData uri="http://schemas.openxmlformats.org/presentationml/2006/ole">
              <mc:AlternateContent xmlns:mc="http://schemas.openxmlformats.org/markup-compatibility/2006">
                <mc:Choice xmlns:v="urn:schemas-microsoft-com:vml" Requires="v">
                  <p:oleObj spid="_x0000_s5177" name="PhotoImpact" r:id="rId10" imgW="20723810" imgH="15542857" progId="PI3.Image">
                    <p:embed/>
                  </p:oleObj>
                </mc:Choice>
                <mc:Fallback>
                  <p:oleObj name="PhotoImpact" r:id="rId10" imgW="20723810" imgH="15542857" progId="PI3.Imag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004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8"/>
            <p:cNvSpPr txBox="1">
              <a:spLocks noChangeArrowheads="1"/>
            </p:cNvSpPr>
            <p:nvPr/>
          </p:nvSpPr>
          <p:spPr bwMode="auto">
            <a:xfrm>
              <a:off x="838200" y="6324600"/>
              <a:ext cx="3813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600" b="1">
                  <a:solidFill>
                    <a:schemeClr val="tx1"/>
                  </a:solidFill>
                  <a:latin typeface="Times New Roman" pitchFamily="18" charset="0"/>
                </a:defRPr>
              </a:lvl1pPr>
              <a:lvl2pPr marL="742950" indent="-285750" eaLnBrk="0" hangingPunct="0">
                <a:defRPr sz="1600" b="1">
                  <a:solidFill>
                    <a:schemeClr val="tx1"/>
                  </a:solidFill>
                  <a:latin typeface="Times New Roman" pitchFamily="18" charset="0"/>
                </a:defRPr>
              </a:lvl2pPr>
              <a:lvl3pPr marL="1143000" indent="-228600" eaLnBrk="0" hangingPunct="0">
                <a:defRPr sz="1600" b="1">
                  <a:solidFill>
                    <a:schemeClr val="tx1"/>
                  </a:solidFill>
                  <a:latin typeface="Times New Roman" pitchFamily="18" charset="0"/>
                </a:defRPr>
              </a:lvl3pPr>
              <a:lvl4pPr marL="1600200" indent="-228600" eaLnBrk="0" hangingPunct="0">
                <a:defRPr sz="1600" b="1">
                  <a:solidFill>
                    <a:schemeClr val="tx1"/>
                  </a:solidFill>
                  <a:latin typeface="Times New Roman" pitchFamily="18" charset="0"/>
                </a:defRPr>
              </a:lvl4pPr>
              <a:lvl5pPr marL="2057400" indent="-228600" eaLnBrk="0" hangingPunct="0">
                <a:defRPr sz="1600" b="1">
                  <a:solidFill>
                    <a:schemeClr val="tx1"/>
                  </a:solidFill>
                  <a:latin typeface="Times New Roman" pitchFamily="18" charset="0"/>
                </a:defRPr>
              </a:lvl5pPr>
              <a:lvl6pPr marL="2514600" indent="-228600" algn="ctr" eaLnBrk="0" fontAlgn="base" hangingPunct="0">
                <a:spcBef>
                  <a:spcPct val="0"/>
                </a:spcBef>
                <a:spcAft>
                  <a:spcPct val="0"/>
                </a:spcAft>
                <a:defRPr sz="1600" b="1">
                  <a:solidFill>
                    <a:schemeClr val="tx1"/>
                  </a:solidFill>
                  <a:latin typeface="Times New Roman" pitchFamily="18" charset="0"/>
                </a:defRPr>
              </a:lvl6pPr>
              <a:lvl7pPr marL="2971800" indent="-228600" algn="ctr" eaLnBrk="0" fontAlgn="base" hangingPunct="0">
                <a:spcBef>
                  <a:spcPct val="0"/>
                </a:spcBef>
                <a:spcAft>
                  <a:spcPct val="0"/>
                </a:spcAft>
                <a:defRPr sz="1600" b="1">
                  <a:solidFill>
                    <a:schemeClr val="tx1"/>
                  </a:solidFill>
                  <a:latin typeface="Times New Roman" pitchFamily="18" charset="0"/>
                </a:defRPr>
              </a:lvl7pPr>
              <a:lvl8pPr marL="3429000" indent="-228600" algn="ctr" eaLnBrk="0" fontAlgn="base" hangingPunct="0">
                <a:spcBef>
                  <a:spcPct val="0"/>
                </a:spcBef>
                <a:spcAft>
                  <a:spcPct val="0"/>
                </a:spcAft>
                <a:defRPr sz="1600" b="1">
                  <a:solidFill>
                    <a:schemeClr val="tx1"/>
                  </a:solidFill>
                  <a:latin typeface="Times New Roman" pitchFamily="18" charset="0"/>
                </a:defRPr>
              </a:lvl8pPr>
              <a:lvl9pPr marL="3886200" indent="-228600" algn="ctr" eaLnBrk="0" fontAlgn="base" hangingPunct="0">
                <a:spcBef>
                  <a:spcPct val="0"/>
                </a:spcBef>
                <a:spcAft>
                  <a:spcPct val="0"/>
                </a:spcAft>
                <a:defRPr sz="1600" b="1">
                  <a:solidFill>
                    <a:schemeClr val="tx1"/>
                  </a:solidFill>
                  <a:latin typeface="Times New Roman" pitchFamily="18" charset="0"/>
                </a:defRPr>
              </a:lvl9pPr>
            </a:lstStyle>
            <a:p>
              <a:pPr eaLnBrk="1" hangingPunct="1"/>
              <a:r>
                <a:rPr lang="en-US" dirty="0"/>
                <a:t>Lego Robot             GPS          Nokia </a:t>
              </a:r>
              <a:r>
                <a:rPr lang="en-US" dirty="0" smtClean="0"/>
                <a:t>N800</a:t>
              </a:r>
              <a:endParaRPr lang="en-US" dirty="0"/>
            </a:p>
          </p:txBody>
        </p:sp>
      </p:grpSp>
      <p:sp>
        <p:nvSpPr>
          <p:cNvPr id="16" name="Rectangle 15"/>
          <p:cNvSpPr/>
          <p:nvPr/>
        </p:nvSpPr>
        <p:spPr>
          <a:xfrm>
            <a:off x="5299911" y="6019800"/>
            <a:ext cx="982577" cy="369332"/>
          </a:xfrm>
          <a:prstGeom prst="rect">
            <a:avLst/>
          </a:prstGeom>
        </p:spPr>
        <p:txBody>
          <a:bodyPr wrap="none">
            <a:spAutoFit/>
          </a:bodyPr>
          <a:lstStyle/>
          <a:p>
            <a:r>
              <a:rPr lang="en-US" dirty="0"/>
              <a:t>RFID </a:t>
            </a:r>
            <a:r>
              <a:rPr lang="en-US" dirty="0" smtClean="0"/>
              <a:t>Tag</a:t>
            </a:r>
            <a:endParaRPr lang="en-US" dirty="0"/>
          </a:p>
        </p:txBody>
      </p:sp>
      <p:sp>
        <p:nvSpPr>
          <p:cNvPr id="17" name="Rectangle 16"/>
          <p:cNvSpPr/>
          <p:nvPr/>
        </p:nvSpPr>
        <p:spPr>
          <a:xfrm>
            <a:off x="4169016" y="2057400"/>
            <a:ext cx="1221809" cy="369332"/>
          </a:xfrm>
          <a:prstGeom prst="rect">
            <a:avLst/>
          </a:prstGeom>
        </p:spPr>
        <p:txBody>
          <a:bodyPr wrap="none">
            <a:spAutoFit/>
          </a:bodyPr>
          <a:lstStyle/>
          <a:p>
            <a:r>
              <a:rPr lang="en-US" dirty="0" smtClean="0"/>
              <a:t>Cellphones</a:t>
            </a:r>
            <a:endParaRPr lang="en-US" dirty="0"/>
          </a:p>
        </p:txBody>
      </p:sp>
      <p:pic>
        <p:nvPicPr>
          <p:cNvPr id="5122" name="Picture 2" descr="http://reviews.cnet.com/i/tim/2010/06/14/product_005_540x33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46895"/>
            <a:ext cx="3463236" cy="216773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24425" y="3008900"/>
            <a:ext cx="17335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7696959" y="4557784"/>
            <a:ext cx="1333185" cy="369332"/>
          </a:xfrm>
          <a:prstGeom prst="rect">
            <a:avLst/>
          </a:prstGeom>
        </p:spPr>
        <p:txBody>
          <a:bodyPr wrap="none">
            <a:spAutoFit/>
          </a:bodyPr>
          <a:lstStyle/>
          <a:p>
            <a:r>
              <a:rPr lang="en-US" dirty="0" smtClean="0"/>
              <a:t>RFID </a:t>
            </a:r>
            <a:r>
              <a:rPr lang="en-US" dirty="0"/>
              <a:t>Reader</a:t>
            </a:r>
          </a:p>
        </p:txBody>
      </p:sp>
      <p:sp>
        <p:nvSpPr>
          <p:cNvPr id="23" name="Rectangle 22"/>
          <p:cNvSpPr/>
          <p:nvPr/>
        </p:nvSpPr>
        <p:spPr>
          <a:xfrm>
            <a:off x="5124607" y="4388120"/>
            <a:ext cx="2088970" cy="369332"/>
          </a:xfrm>
          <a:prstGeom prst="rect">
            <a:avLst/>
          </a:prstGeom>
        </p:spPr>
        <p:txBody>
          <a:bodyPr wrap="none">
            <a:spAutoFit/>
          </a:bodyPr>
          <a:lstStyle/>
          <a:p>
            <a:r>
              <a:rPr lang="en-US" dirty="0" smtClean="0"/>
              <a:t>Surveillance Camera</a:t>
            </a:r>
            <a:endParaRPr lang="en-US" dirty="0"/>
          </a:p>
        </p:txBody>
      </p:sp>
      <p:sp>
        <p:nvSpPr>
          <p:cNvPr id="2" name="Title 1"/>
          <p:cNvSpPr>
            <a:spLocks noGrp="1"/>
          </p:cNvSpPr>
          <p:nvPr>
            <p:ph type="title"/>
          </p:nvPr>
        </p:nvSpPr>
        <p:spPr>
          <a:xfrm>
            <a:off x="457200" y="-23327"/>
            <a:ext cx="8229600" cy="785327"/>
          </a:xfrm>
        </p:spPr>
        <p:txBody>
          <a:bodyPr/>
          <a:lstStyle/>
          <a:p>
            <a:r>
              <a:rPr lang="en-US" dirty="0" smtClean="0"/>
              <a:t>Some Sensors</a:t>
            </a:r>
            <a:endParaRPr lang="en-US" dirty="0"/>
          </a:p>
        </p:txBody>
      </p:sp>
      <p:pic>
        <p:nvPicPr>
          <p:cNvPr id="19" name="Picture 5"/>
          <p:cNvPicPr>
            <a:picLocks noChangeAspect="1" noChangeArrowheads="1"/>
          </p:cNvPicPr>
          <p:nvPr/>
        </p:nvPicPr>
        <p:blipFill>
          <a:blip r:embed="rId14" cstate="print"/>
          <a:srcRect/>
          <a:stretch>
            <a:fillRect/>
          </a:stretch>
        </p:blipFill>
        <p:spPr bwMode="auto">
          <a:xfrm>
            <a:off x="4296817" y="838200"/>
            <a:ext cx="1162050" cy="981076"/>
          </a:xfrm>
          <a:prstGeom prst="rect">
            <a:avLst/>
          </a:prstGeom>
          <a:noFill/>
          <a:ln w="9525">
            <a:noFill/>
            <a:miter lim="800000"/>
            <a:headEnd/>
            <a:tailEnd/>
          </a:ln>
        </p:spPr>
      </p:pic>
    </p:spTree>
    <p:extLst>
      <p:ext uri="{BB962C8B-B14F-4D97-AF65-F5344CB8AC3E}">
        <p14:creationId xmlns:p14="http://schemas.microsoft.com/office/powerpoint/2010/main" val="25462793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9299" name="Rectangle 2"/>
          <p:cNvSpPr>
            <a:spLocks noGrp="1" noChangeArrowheads="1"/>
          </p:cNvSpPr>
          <p:nvPr>
            <p:ph type="title" idx="4294967295"/>
          </p:nvPr>
        </p:nvSpPr>
        <p:spPr>
          <a:xfrm>
            <a:off x="0" y="0"/>
            <a:ext cx="9144000" cy="685800"/>
          </a:xfrm>
        </p:spPr>
        <p:txBody>
          <a:bodyPr/>
          <a:lstStyle/>
          <a:p>
            <a:r>
              <a:rPr lang="en-US" sz="3200" b="1" dirty="0" smtClean="0">
                <a:solidFill>
                  <a:schemeClr val="tx1"/>
                </a:solidFill>
              </a:rPr>
              <a:t>Real-Time GPS Sensor Data-Mining</a:t>
            </a:r>
            <a:endParaRPr lang="en-US" sz="3200" b="1" dirty="0">
              <a:solidFill>
                <a:schemeClr val="tx1"/>
              </a:solidFill>
            </a:endParaRPr>
          </a:p>
        </p:txBody>
      </p:sp>
      <p:sp>
        <p:nvSpPr>
          <p:cNvPr id="4279300" name="Rectangle 3"/>
          <p:cNvSpPr>
            <a:spLocks noGrp="1" noChangeArrowheads="1"/>
          </p:cNvSpPr>
          <p:nvPr>
            <p:ph type="body" idx="4294967295"/>
          </p:nvPr>
        </p:nvSpPr>
        <p:spPr>
          <a:xfrm>
            <a:off x="2819400" y="609600"/>
            <a:ext cx="6324600" cy="1143000"/>
          </a:xfrm>
        </p:spPr>
        <p:txBody>
          <a:bodyPr>
            <a:noAutofit/>
          </a:bodyPr>
          <a:lstStyle/>
          <a:p>
            <a:pPr>
              <a:buNone/>
            </a:pPr>
            <a:r>
              <a:rPr lang="en-US" sz="2400" dirty="0">
                <a:solidFill>
                  <a:schemeClr val="tx1"/>
                </a:solidFill>
              </a:rPr>
              <a:t>S</a:t>
            </a:r>
            <a:r>
              <a:rPr lang="en-US" sz="2400" dirty="0" smtClean="0">
                <a:solidFill>
                  <a:schemeClr val="tx1"/>
                </a:solidFill>
              </a:rPr>
              <a:t>ervices process </a:t>
            </a:r>
            <a:r>
              <a:rPr lang="en-US" sz="2400" dirty="0">
                <a:solidFill>
                  <a:schemeClr val="tx1"/>
                </a:solidFill>
              </a:rPr>
              <a:t>real time data from ~70 GPS Sensors in Southern California </a:t>
            </a:r>
            <a:endParaRPr lang="en-US" sz="2400" dirty="0" smtClean="0">
              <a:solidFill>
                <a:schemeClr val="tx1"/>
              </a:solidFill>
            </a:endParaRPr>
          </a:p>
          <a:p>
            <a:pPr>
              <a:buNone/>
            </a:pPr>
            <a:r>
              <a:rPr lang="en-US" sz="2400" dirty="0" smtClean="0">
                <a:solidFill>
                  <a:srgbClr val="C00000"/>
                </a:solidFill>
              </a:rPr>
              <a:t>Brokers and Services on Clouds </a:t>
            </a:r>
            <a:r>
              <a:rPr lang="en-US" sz="2400" dirty="0" smtClean="0"/>
              <a:t>– no major performance issues  </a:t>
            </a:r>
            <a:endParaRPr lang="en-US" sz="2400" dirty="0">
              <a:solidFill>
                <a:schemeClr val="tx1"/>
              </a:solidFill>
            </a:endParaRPr>
          </a:p>
        </p:txBody>
      </p:sp>
      <p:sp>
        <p:nvSpPr>
          <p:cNvPr id="23"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rtl="0" fontAlgn="base">
              <a:spcBef>
                <a:spcPct val="0"/>
              </a:spcBef>
              <a:spcAft>
                <a:spcPct val="0"/>
              </a:spcAft>
              <a:defRPr/>
            </a:pPr>
            <a:fld id="{9E1390E5-D15A-4A29-8FC6-3B736F0D31F8}" type="slidenum">
              <a:rPr lang="en-US" sz="1000" kern="1200">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66</a:t>
            </a:fld>
            <a:endParaRPr lang="en-US" sz="1000" kern="1200">
              <a:effectLst>
                <a:outerShdw blurRad="38100" dist="38100" dir="2700000" algn="tl">
                  <a:srgbClr val="000000"/>
                </a:outerShdw>
              </a:effectLst>
              <a:latin typeface="Verdana" pitchFamily="34" charset="0"/>
              <a:ea typeface="+mn-ea"/>
              <a:cs typeface="+mn-cs"/>
            </a:endParaRPr>
          </a:p>
        </p:txBody>
      </p:sp>
      <p:grpSp>
        <p:nvGrpSpPr>
          <p:cNvPr id="2" name="Group 4"/>
          <p:cNvGrpSpPr>
            <a:grpSpLocks/>
          </p:cNvGrpSpPr>
          <p:nvPr/>
        </p:nvGrpSpPr>
        <p:grpSpPr bwMode="auto">
          <a:xfrm>
            <a:off x="0" y="609600"/>
            <a:ext cx="2819400" cy="5962650"/>
            <a:chOff x="144" y="432"/>
            <a:chExt cx="1776" cy="3756"/>
          </a:xfrm>
        </p:grpSpPr>
        <p:pic>
          <p:nvPicPr>
            <p:cNvPr id="4279302" name="Picture 5" descr="gps-filters1"/>
            <p:cNvPicPr>
              <a:picLocks noChangeAspect="1" noChangeArrowheads="1"/>
            </p:cNvPicPr>
            <p:nvPr/>
          </p:nvPicPr>
          <p:blipFill>
            <a:blip r:embed="rId3" cstate="print"/>
            <a:srcRect r="55421" b="46240"/>
            <a:stretch>
              <a:fillRect/>
            </a:stretch>
          </p:blipFill>
          <p:spPr bwMode="auto">
            <a:xfrm>
              <a:off x="144" y="432"/>
              <a:ext cx="1776" cy="1008"/>
            </a:xfrm>
            <a:prstGeom prst="rect">
              <a:avLst/>
            </a:prstGeom>
            <a:noFill/>
            <a:ln w="9525">
              <a:noFill/>
              <a:miter lim="800000"/>
              <a:headEnd/>
              <a:tailEnd/>
            </a:ln>
          </p:spPr>
        </p:pic>
        <p:sp>
          <p:nvSpPr>
            <p:cNvPr id="4279303" name="Line 6"/>
            <p:cNvSpPr>
              <a:spLocks noChangeShapeType="1"/>
            </p:cNvSpPr>
            <p:nvPr/>
          </p:nvSpPr>
          <p:spPr bwMode="auto">
            <a:xfrm>
              <a:off x="1008" y="1440"/>
              <a:ext cx="0" cy="2448"/>
            </a:xfrm>
            <a:prstGeom prst="line">
              <a:avLst/>
            </a:prstGeom>
            <a:noFill/>
            <a:ln w="38100">
              <a:solidFill>
                <a:schemeClr val="tx1"/>
              </a:solidFill>
              <a:round/>
              <a:headEnd/>
              <a:tailEnd type="triangle" w="med" len="med"/>
            </a:ln>
          </p:spPr>
          <p:txBody>
            <a:bodyPr wrap="square" anchor="ctr">
              <a:spAutoFit/>
            </a:bodyPr>
            <a:lstStyle/>
            <a:p>
              <a:pPr algn="ctr" rtl="0" fontAlgn="base">
                <a:spcBef>
                  <a:spcPct val="0"/>
                </a:spcBef>
                <a:spcAft>
                  <a:spcPct val="0"/>
                </a:spcAft>
              </a:pPr>
              <a:endParaRPr lang="en-US" sz="1600" b="1" kern="1200">
                <a:latin typeface="Times New Roman" pitchFamily="18" charset="0"/>
                <a:ea typeface="+mn-ea"/>
                <a:cs typeface="+mn-cs"/>
              </a:endParaRPr>
            </a:p>
          </p:txBody>
        </p:sp>
        <p:sp>
          <p:nvSpPr>
            <p:cNvPr id="4279304" name="Oval 7"/>
            <p:cNvSpPr>
              <a:spLocks noChangeArrowheads="1"/>
            </p:cNvSpPr>
            <p:nvPr/>
          </p:nvSpPr>
          <p:spPr bwMode="auto">
            <a:xfrm>
              <a:off x="240" y="1671"/>
              <a:ext cx="1584" cy="518"/>
            </a:xfrm>
            <a:prstGeom prst="ellipse">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rtl="0" fontAlgn="base">
                <a:spcBef>
                  <a:spcPct val="0"/>
                </a:spcBef>
                <a:spcAft>
                  <a:spcPct val="0"/>
                </a:spcAft>
              </a:pPr>
              <a:r>
                <a:rPr lang="en-US" sz="1600" b="1" kern="1200" dirty="0">
                  <a:latin typeface="Times New Roman" pitchFamily="18" charset="0"/>
                  <a:ea typeface="+mn-ea"/>
                  <a:cs typeface="+mn-cs"/>
                </a:rPr>
                <a:t>Streaming Data</a:t>
              </a:r>
            </a:p>
            <a:p>
              <a:pPr algn="ctr" rtl="0" fontAlgn="base">
                <a:spcBef>
                  <a:spcPct val="0"/>
                </a:spcBef>
                <a:spcAft>
                  <a:spcPct val="0"/>
                </a:spcAft>
              </a:pPr>
              <a:r>
                <a:rPr lang="en-US" sz="1600" b="1" kern="1200" dirty="0">
                  <a:latin typeface="Times New Roman" pitchFamily="18" charset="0"/>
                  <a:ea typeface="+mn-ea"/>
                  <a:cs typeface="+mn-cs"/>
                </a:rPr>
                <a:t>Support</a:t>
              </a:r>
            </a:p>
          </p:txBody>
        </p:sp>
        <p:sp>
          <p:nvSpPr>
            <p:cNvPr id="4279305" name="Oval 8"/>
            <p:cNvSpPr>
              <a:spLocks noChangeArrowheads="1"/>
            </p:cNvSpPr>
            <p:nvPr/>
          </p:nvSpPr>
          <p:spPr bwMode="auto">
            <a:xfrm>
              <a:off x="240" y="2352"/>
              <a:ext cx="1584" cy="518"/>
            </a:xfrm>
            <a:prstGeom prst="ellipse">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rtl="0" fontAlgn="base">
                <a:spcBef>
                  <a:spcPct val="0"/>
                </a:spcBef>
                <a:spcAft>
                  <a:spcPct val="0"/>
                </a:spcAft>
              </a:pPr>
              <a:r>
                <a:rPr lang="en-US" sz="1600" b="1" kern="1200" dirty="0">
                  <a:latin typeface="Times New Roman" pitchFamily="18" charset="0"/>
                  <a:ea typeface="+mn-ea"/>
                  <a:cs typeface="+mn-cs"/>
                </a:rPr>
                <a:t>Transformations</a:t>
              </a:r>
            </a:p>
            <a:p>
              <a:pPr algn="ctr" rtl="0" fontAlgn="base">
                <a:spcBef>
                  <a:spcPct val="0"/>
                </a:spcBef>
                <a:spcAft>
                  <a:spcPct val="0"/>
                </a:spcAft>
              </a:pPr>
              <a:r>
                <a:rPr lang="en-US" sz="1600" b="1" kern="1200" dirty="0">
                  <a:latin typeface="Times New Roman" pitchFamily="18" charset="0"/>
                  <a:ea typeface="+mn-ea"/>
                  <a:cs typeface="+mn-cs"/>
                </a:rPr>
                <a:t>Data Checking</a:t>
              </a:r>
            </a:p>
          </p:txBody>
        </p:sp>
        <p:sp>
          <p:nvSpPr>
            <p:cNvPr id="4279306" name="Oval 9"/>
            <p:cNvSpPr>
              <a:spLocks noChangeArrowheads="1"/>
            </p:cNvSpPr>
            <p:nvPr/>
          </p:nvSpPr>
          <p:spPr bwMode="auto">
            <a:xfrm>
              <a:off x="240" y="3120"/>
              <a:ext cx="1584" cy="518"/>
            </a:xfrm>
            <a:prstGeom prst="ellipse">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rtl="0" fontAlgn="base">
                <a:spcBef>
                  <a:spcPct val="0"/>
                </a:spcBef>
                <a:spcAft>
                  <a:spcPct val="0"/>
                </a:spcAft>
              </a:pPr>
              <a:r>
                <a:rPr lang="en-US" sz="1600" b="1" kern="1200" dirty="0">
                  <a:latin typeface="Times New Roman" pitchFamily="18" charset="0"/>
                  <a:ea typeface="+mn-ea"/>
                  <a:cs typeface="+mn-cs"/>
                </a:rPr>
                <a:t>Hidden Markov</a:t>
              </a:r>
              <a:br>
                <a:rPr lang="en-US" sz="1600" b="1" kern="1200" dirty="0">
                  <a:latin typeface="Times New Roman" pitchFamily="18" charset="0"/>
                  <a:ea typeface="+mn-ea"/>
                  <a:cs typeface="+mn-cs"/>
                </a:rPr>
              </a:br>
              <a:r>
                <a:rPr lang="en-US" sz="1600" b="1" kern="1200" dirty="0" err="1">
                  <a:latin typeface="Times New Roman" pitchFamily="18" charset="0"/>
                  <a:ea typeface="+mn-ea"/>
                  <a:cs typeface="+mn-cs"/>
                </a:rPr>
                <a:t>Datamining</a:t>
              </a:r>
              <a:r>
                <a:rPr lang="en-US" sz="1600" b="1" kern="1200" dirty="0">
                  <a:latin typeface="Times New Roman" pitchFamily="18" charset="0"/>
                  <a:ea typeface="+mn-ea"/>
                  <a:cs typeface="+mn-cs"/>
                </a:rPr>
                <a:t> (JPL)</a:t>
              </a:r>
            </a:p>
          </p:txBody>
        </p:sp>
        <p:sp>
          <p:nvSpPr>
            <p:cNvPr id="4279307" name="Oval 10"/>
            <p:cNvSpPr>
              <a:spLocks noChangeArrowheads="1"/>
            </p:cNvSpPr>
            <p:nvPr/>
          </p:nvSpPr>
          <p:spPr bwMode="auto">
            <a:xfrm>
              <a:off x="240" y="3888"/>
              <a:ext cx="1584" cy="300"/>
            </a:xfrm>
            <a:prstGeom prst="ellipse">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rtl="0" fontAlgn="base">
                <a:spcBef>
                  <a:spcPct val="0"/>
                </a:spcBef>
                <a:spcAft>
                  <a:spcPct val="0"/>
                </a:spcAft>
              </a:pPr>
              <a:r>
                <a:rPr lang="en-US" sz="1600" b="1" kern="1200" dirty="0">
                  <a:latin typeface="Times New Roman" pitchFamily="18" charset="0"/>
                  <a:ea typeface="+mn-ea"/>
                  <a:cs typeface="+mn-cs"/>
                </a:rPr>
                <a:t>Display (GIS)</a:t>
              </a:r>
            </a:p>
          </p:txBody>
        </p:sp>
      </p:grpSp>
      <p:sp>
        <p:nvSpPr>
          <p:cNvPr id="4279308" name="Text Box 11"/>
          <p:cNvSpPr txBox="1">
            <a:spLocks noChangeArrowheads="1"/>
          </p:cNvSpPr>
          <p:nvPr/>
        </p:nvSpPr>
        <p:spPr bwMode="auto">
          <a:xfrm>
            <a:off x="1600200" y="2209800"/>
            <a:ext cx="1209185" cy="338554"/>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1600" b="1" dirty="0" smtClean="0">
                <a:latin typeface="Times New Roman" pitchFamily="18" charset="0"/>
              </a:rPr>
              <a:t>CRTN </a:t>
            </a:r>
            <a:r>
              <a:rPr lang="en-US" sz="1600" b="1" kern="1200" dirty="0" smtClean="0">
                <a:latin typeface="Times New Roman" pitchFamily="18" charset="0"/>
                <a:ea typeface="+mn-ea"/>
                <a:cs typeface="+mn-cs"/>
              </a:rPr>
              <a:t>GPS</a:t>
            </a:r>
            <a:endParaRPr lang="en-US" sz="1600" b="1" kern="1200" dirty="0">
              <a:latin typeface="Times New Roman" pitchFamily="18" charset="0"/>
              <a:ea typeface="+mn-ea"/>
              <a:cs typeface="+mn-cs"/>
            </a:endParaRPr>
          </a:p>
        </p:txBody>
      </p:sp>
      <p:cxnSp>
        <p:nvCxnSpPr>
          <p:cNvPr id="4279309" name="AutoShape 14"/>
          <p:cNvCxnSpPr>
            <a:cxnSpLocks noChangeShapeType="1"/>
          </p:cNvCxnSpPr>
          <p:nvPr/>
        </p:nvCxnSpPr>
        <p:spPr bwMode="auto">
          <a:xfrm flipV="1">
            <a:off x="2667000" y="5448300"/>
            <a:ext cx="762000" cy="1152525"/>
          </a:xfrm>
          <a:prstGeom prst="bentConnector3">
            <a:avLst>
              <a:gd name="adj1" fmla="val 50000"/>
            </a:avLst>
          </a:prstGeom>
          <a:noFill/>
          <a:ln w="9525">
            <a:solidFill>
              <a:schemeClr val="tx1"/>
            </a:solidFill>
            <a:miter lim="800000"/>
            <a:headEnd type="triangle" w="med" len="med"/>
            <a:tailEnd type="triangle" w="med" len="med"/>
          </a:ln>
        </p:spPr>
      </p:cxnSp>
      <p:cxnSp>
        <p:nvCxnSpPr>
          <p:cNvPr id="4279310" name="AutoShape 15"/>
          <p:cNvCxnSpPr>
            <a:cxnSpLocks noChangeShapeType="1"/>
            <a:stCxn id="4279306" idx="6"/>
          </p:cNvCxnSpPr>
          <p:nvPr/>
        </p:nvCxnSpPr>
        <p:spPr bwMode="auto">
          <a:xfrm flipV="1">
            <a:off x="2686050" y="2525713"/>
            <a:ext cx="666750" cy="2762250"/>
          </a:xfrm>
          <a:prstGeom prst="bentConnector3">
            <a:avLst>
              <a:gd name="adj1" fmla="val 48569"/>
            </a:avLst>
          </a:prstGeom>
          <a:noFill/>
          <a:ln w="9525">
            <a:solidFill>
              <a:schemeClr val="tx1"/>
            </a:solidFill>
            <a:miter lim="800000"/>
            <a:headEnd/>
            <a:tailEnd type="triangle" w="med" len="med"/>
          </a:ln>
        </p:spPr>
      </p:cxnSp>
      <p:sp>
        <p:nvSpPr>
          <p:cNvPr id="4279311" name="Text Box 16"/>
          <p:cNvSpPr txBox="1">
            <a:spLocks noChangeArrowheads="1"/>
          </p:cNvSpPr>
          <p:nvPr/>
        </p:nvSpPr>
        <p:spPr bwMode="auto">
          <a:xfrm>
            <a:off x="3810000" y="2362200"/>
            <a:ext cx="1236236" cy="338554"/>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1600" b="1" kern="1200" dirty="0">
                <a:latin typeface="Times New Roman" pitchFamily="18" charset="0"/>
                <a:ea typeface="+mn-ea"/>
                <a:cs typeface="+mn-cs"/>
              </a:rPr>
              <a:t>Earthquake</a:t>
            </a:r>
          </a:p>
        </p:txBody>
      </p:sp>
      <p:sp>
        <p:nvSpPr>
          <p:cNvPr id="4279312" name="Line 17"/>
          <p:cNvSpPr>
            <a:spLocks noChangeShapeType="1"/>
          </p:cNvSpPr>
          <p:nvPr/>
        </p:nvSpPr>
        <p:spPr bwMode="auto">
          <a:xfrm>
            <a:off x="5105400" y="2057400"/>
            <a:ext cx="1295400" cy="152400"/>
          </a:xfrm>
          <a:prstGeom prst="line">
            <a:avLst/>
          </a:prstGeom>
          <a:noFill/>
          <a:ln w="9525">
            <a:solidFill>
              <a:schemeClr val="bg2"/>
            </a:solidFill>
            <a:round/>
            <a:headEnd/>
            <a:tailEnd type="triangle" w="med" len="med"/>
          </a:ln>
        </p:spPr>
        <p:txBody>
          <a:bodyPr anchor="ctr">
            <a:spAutoFit/>
          </a:bodyPr>
          <a:lstStyle/>
          <a:p>
            <a:pPr algn="ctr" rtl="0" fontAlgn="base">
              <a:spcBef>
                <a:spcPct val="0"/>
              </a:spcBef>
              <a:spcAft>
                <a:spcPct val="0"/>
              </a:spcAft>
            </a:pPr>
            <a:endParaRPr lang="en-US" sz="1600" b="1" kern="1200">
              <a:latin typeface="Times New Roman" pitchFamily="18" charset="0"/>
              <a:ea typeface="+mn-ea"/>
              <a:cs typeface="+mn-cs"/>
            </a:endParaRPr>
          </a:p>
        </p:txBody>
      </p:sp>
      <p:pic>
        <p:nvPicPr>
          <p:cNvPr id="4279314" name="Picture 12"/>
          <p:cNvPicPr>
            <a:picLocks noChangeAspect="1" noChangeArrowheads="1"/>
          </p:cNvPicPr>
          <p:nvPr/>
        </p:nvPicPr>
        <p:blipFill>
          <a:blip r:embed="rId4" cstate="print"/>
          <a:srcRect l="665" t="24306" r="48795" b="26476"/>
          <a:stretch>
            <a:fillRect/>
          </a:stretch>
        </p:blipFill>
        <p:spPr bwMode="auto">
          <a:xfrm>
            <a:off x="3413125" y="4492625"/>
            <a:ext cx="3902075" cy="2092325"/>
          </a:xfrm>
          <a:prstGeom prst="rect">
            <a:avLst/>
          </a:prstGeom>
          <a:noFill/>
          <a:ln w="9525">
            <a:noFill/>
            <a:miter lim="800000"/>
            <a:headEnd/>
            <a:tailEnd/>
          </a:ln>
        </p:spPr>
      </p:pic>
      <p:pic>
        <p:nvPicPr>
          <p:cNvPr id="4279315" name="Picture 13"/>
          <p:cNvPicPr>
            <a:picLocks noChangeAspect="1" noChangeArrowheads="1"/>
          </p:cNvPicPr>
          <p:nvPr/>
        </p:nvPicPr>
        <p:blipFill>
          <a:blip r:embed="rId5" cstate="print"/>
          <a:srcRect l="4649" t="33530" r="5859"/>
          <a:stretch>
            <a:fillRect/>
          </a:stretch>
        </p:blipFill>
        <p:spPr bwMode="auto">
          <a:xfrm>
            <a:off x="3200400" y="2303462"/>
            <a:ext cx="4800600" cy="1963738"/>
          </a:xfrm>
          <a:prstGeom prst="rect">
            <a:avLst/>
          </a:prstGeom>
          <a:noFill/>
          <a:ln w="9525">
            <a:solidFill>
              <a:schemeClr val="tx1"/>
            </a:solidFill>
            <a:miter lim="800000"/>
            <a:headEnd/>
            <a:tailEnd/>
          </a:ln>
        </p:spPr>
      </p:pic>
      <p:sp>
        <p:nvSpPr>
          <p:cNvPr id="4279316" name="Text Box 18"/>
          <p:cNvSpPr txBox="1">
            <a:spLocks noChangeArrowheads="1"/>
          </p:cNvSpPr>
          <p:nvPr/>
        </p:nvSpPr>
        <p:spPr bwMode="auto">
          <a:xfrm>
            <a:off x="7391400" y="6172200"/>
            <a:ext cx="1082675" cy="336550"/>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none">
            <a:spAutoFit/>
          </a:bodyPr>
          <a:lstStyle/>
          <a:p>
            <a:pPr algn="ctr" rtl="0" fontAlgn="base">
              <a:spcBef>
                <a:spcPct val="0"/>
              </a:spcBef>
              <a:spcAft>
                <a:spcPct val="0"/>
              </a:spcAft>
            </a:pPr>
            <a:r>
              <a:rPr lang="en-US" sz="1600" b="1" kern="1200" dirty="0">
                <a:latin typeface="Times New Roman" pitchFamily="18" charset="0"/>
                <a:ea typeface="+mn-ea"/>
                <a:cs typeface="+mn-cs"/>
              </a:rPr>
              <a:t>Real Time</a:t>
            </a:r>
          </a:p>
        </p:txBody>
      </p:sp>
      <p:sp>
        <p:nvSpPr>
          <p:cNvPr id="4279317" name="Text Box 19"/>
          <p:cNvSpPr txBox="1">
            <a:spLocks noChangeArrowheads="1"/>
          </p:cNvSpPr>
          <p:nvPr/>
        </p:nvSpPr>
        <p:spPr bwMode="auto">
          <a:xfrm>
            <a:off x="7010400" y="3903662"/>
            <a:ext cx="957263" cy="338138"/>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none">
            <a:spAutoFit/>
          </a:bodyPr>
          <a:lstStyle/>
          <a:p>
            <a:pPr algn="ctr" rtl="0" fontAlgn="base">
              <a:spcBef>
                <a:spcPct val="0"/>
              </a:spcBef>
              <a:spcAft>
                <a:spcPct val="0"/>
              </a:spcAft>
            </a:pPr>
            <a:r>
              <a:rPr lang="en-US" sz="1600" b="1" kern="1200" dirty="0">
                <a:latin typeface="Times New Roman" pitchFamily="18" charset="0"/>
                <a:ea typeface="+mn-ea"/>
                <a:cs typeface="+mn-cs"/>
              </a:rPr>
              <a:t>Archival</a:t>
            </a:r>
          </a:p>
        </p:txBody>
      </p:sp>
    </p:spTree>
    <p:extLst>
      <p:ext uri="{BB962C8B-B14F-4D97-AF65-F5344CB8AC3E}">
        <p14:creationId xmlns:p14="http://schemas.microsoft.com/office/powerpoint/2010/main" val="1669566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MapReduce and Twister on Azure</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67</a:t>
            </a:fld>
            <a:endParaRPr lang="en-US"/>
          </a:p>
        </p:txBody>
      </p:sp>
    </p:spTree>
    <p:extLst>
      <p:ext uri="{BB962C8B-B14F-4D97-AF65-F5344CB8AC3E}">
        <p14:creationId xmlns:p14="http://schemas.microsoft.com/office/powerpoint/2010/main" val="9353090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59" y="0"/>
            <a:ext cx="8229600" cy="762000"/>
          </a:xfrm>
        </p:spPr>
        <p:txBody>
          <a:bodyPr>
            <a:normAutofit/>
          </a:bodyPr>
          <a:lstStyle/>
          <a:p>
            <a:r>
              <a:rPr lang="en-US" sz="3200" b="1" dirty="0" smtClean="0"/>
              <a:t>MapReduceRoles4Azure Architecture</a:t>
            </a:r>
            <a:endParaRPr lang="en-US" sz="3200" b="1"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8067"/>
            <a:ext cx="8989254" cy="512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 y="5638800"/>
            <a:ext cx="8244817" cy="923330"/>
          </a:xfrm>
          <a:prstGeom prst="rect">
            <a:avLst/>
          </a:prstGeom>
          <a:noFill/>
        </p:spPr>
        <p:txBody>
          <a:bodyPr wrap="square" rtlCol="0">
            <a:spAutoFit/>
          </a:bodyPr>
          <a:lstStyle/>
          <a:p>
            <a:r>
              <a:rPr lang="en-US" dirty="0"/>
              <a:t>Azure </a:t>
            </a:r>
            <a:r>
              <a:rPr lang="en-US" b="1" dirty="0">
                <a:solidFill>
                  <a:srgbClr val="FF0000"/>
                </a:solidFill>
              </a:rPr>
              <a:t>Queues</a:t>
            </a:r>
            <a:r>
              <a:rPr lang="en-US" dirty="0"/>
              <a:t> for scheduling,</a:t>
            </a:r>
            <a:r>
              <a:rPr lang="en-US" b="1" dirty="0">
                <a:solidFill>
                  <a:srgbClr val="FF0000"/>
                </a:solidFill>
              </a:rPr>
              <a:t> Tables </a:t>
            </a:r>
            <a:r>
              <a:rPr lang="en-US" dirty="0"/>
              <a:t>to store meta-data and monitoring data, </a:t>
            </a:r>
            <a:r>
              <a:rPr lang="en-US" b="1" dirty="0">
                <a:solidFill>
                  <a:srgbClr val="FF0000"/>
                </a:solidFill>
              </a:rPr>
              <a:t>Blobs</a:t>
            </a:r>
            <a:r>
              <a:rPr lang="en-US" dirty="0"/>
              <a:t> for input/output/intermediate data storage. </a:t>
            </a:r>
          </a:p>
          <a:p>
            <a:endParaRPr lang="en-US" dirty="0"/>
          </a:p>
        </p:txBody>
      </p:sp>
    </p:spTree>
    <p:extLst>
      <p:ext uri="{BB962C8B-B14F-4D97-AF65-F5344CB8AC3E}">
        <p14:creationId xmlns:p14="http://schemas.microsoft.com/office/powerpoint/2010/main" val="37169131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MapReduceRoles4Azure</a:t>
            </a:r>
            <a:endParaRPr lang="en-US" dirty="0"/>
          </a:p>
        </p:txBody>
      </p:sp>
      <p:sp>
        <p:nvSpPr>
          <p:cNvPr id="3" name="Content Placeholder 2"/>
          <p:cNvSpPr>
            <a:spLocks noGrp="1"/>
          </p:cNvSpPr>
          <p:nvPr>
            <p:ph idx="1"/>
          </p:nvPr>
        </p:nvSpPr>
        <p:spPr>
          <a:xfrm>
            <a:off x="76200" y="990600"/>
            <a:ext cx="8991600" cy="5257800"/>
          </a:xfrm>
        </p:spPr>
        <p:txBody>
          <a:bodyPr>
            <a:normAutofit fontScale="92500" lnSpcReduction="10000"/>
          </a:bodyPr>
          <a:lstStyle/>
          <a:p>
            <a:r>
              <a:rPr lang="en-US" sz="2800" dirty="0">
                <a:latin typeface="+mj-lt"/>
              </a:rPr>
              <a:t>Use distributed, highly scalable and highly available  cloud services as the building blocks.</a:t>
            </a:r>
          </a:p>
          <a:p>
            <a:pPr lvl="1"/>
            <a:r>
              <a:rPr lang="en-US" sz="2400" b="1" dirty="0">
                <a:latin typeface="+mj-lt"/>
              </a:rPr>
              <a:t>Azure Queues </a:t>
            </a:r>
            <a:r>
              <a:rPr lang="en-US" sz="2400" dirty="0">
                <a:latin typeface="+mj-lt"/>
              </a:rPr>
              <a:t>for task scheduling.</a:t>
            </a:r>
          </a:p>
          <a:p>
            <a:pPr lvl="1"/>
            <a:r>
              <a:rPr lang="en-US" sz="2400" b="1" dirty="0">
                <a:latin typeface="+mj-lt"/>
              </a:rPr>
              <a:t>Azure Blob storage</a:t>
            </a:r>
            <a:r>
              <a:rPr lang="en-US" sz="2400" dirty="0">
                <a:latin typeface="+mj-lt"/>
              </a:rPr>
              <a:t> for input, output and intermediate data storage.</a:t>
            </a:r>
          </a:p>
          <a:p>
            <a:pPr lvl="1"/>
            <a:r>
              <a:rPr lang="en-US" sz="2400" b="1" dirty="0">
                <a:latin typeface="+mj-lt"/>
              </a:rPr>
              <a:t>Azure Tables </a:t>
            </a:r>
            <a:r>
              <a:rPr lang="en-US" sz="2400" dirty="0">
                <a:latin typeface="+mj-lt"/>
              </a:rPr>
              <a:t>for meta-data storage and monitoring</a:t>
            </a:r>
          </a:p>
          <a:p>
            <a:r>
              <a:rPr lang="en-US" sz="2800" dirty="0">
                <a:latin typeface="+mj-lt"/>
              </a:rPr>
              <a:t>Utilize eventually-consistent , high-latency  cloud services effectively to deliver performance comparable to traditional MapReduce runtimes.</a:t>
            </a:r>
          </a:p>
          <a:p>
            <a:r>
              <a:rPr lang="en-US" sz="2800" dirty="0">
                <a:latin typeface="+mj-lt"/>
              </a:rPr>
              <a:t>Minimal management and maintenance overhead</a:t>
            </a:r>
          </a:p>
          <a:p>
            <a:r>
              <a:rPr lang="en-US" sz="2800" dirty="0" smtClean="0">
                <a:latin typeface="+mj-lt"/>
              </a:rPr>
              <a:t>Supports </a:t>
            </a:r>
            <a:r>
              <a:rPr lang="en-US" sz="2800" dirty="0">
                <a:latin typeface="+mj-lt"/>
              </a:rPr>
              <a:t>dynamically scaling up and down of the compute resources</a:t>
            </a:r>
            <a:r>
              <a:rPr lang="en-US" sz="2800" dirty="0" smtClean="0">
                <a:latin typeface="+mj-lt"/>
              </a:rPr>
              <a:t>.</a:t>
            </a:r>
          </a:p>
          <a:p>
            <a:r>
              <a:rPr lang="en-US" sz="2800" dirty="0" smtClean="0">
                <a:latin typeface="+mj-lt"/>
              </a:rPr>
              <a:t>MapReduce fault tolerance</a:t>
            </a:r>
          </a:p>
          <a:p>
            <a:r>
              <a:rPr lang="en-US" dirty="0">
                <a:hlinkClick r:id="rId3"/>
              </a:rPr>
              <a:t>http://salsahpc.indiana.edu/mapreduceroles4azure/</a:t>
            </a:r>
            <a:endParaRPr lang="en-US" dirty="0">
              <a:latin typeface="+mj-lt"/>
            </a:endParaRPr>
          </a:p>
        </p:txBody>
      </p:sp>
    </p:spTree>
    <p:extLst>
      <p:ext uri="{BB962C8B-B14F-4D97-AF65-F5344CB8AC3E}">
        <p14:creationId xmlns:p14="http://schemas.microsoft.com/office/powerpoint/2010/main" val="659778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84" y="152400"/>
            <a:ext cx="9144000" cy="1143000"/>
          </a:xfrm>
        </p:spPr>
        <p:txBody>
          <a:bodyPr/>
          <a:lstStyle/>
          <a:p>
            <a:r>
              <a:rPr lang="en-US" dirty="0" smtClean="0"/>
              <a:t>Clouds Offer </a:t>
            </a:r>
            <a:r>
              <a:rPr lang="en-US" sz="3600" b="0" dirty="0"/>
              <a:t>From different points of view</a:t>
            </a:r>
            <a:br>
              <a:rPr lang="en-US" sz="3600" b="0" dirty="0"/>
            </a:br>
            <a:endParaRPr lang="en-US" b="0" dirty="0"/>
          </a:p>
        </p:txBody>
      </p:sp>
      <p:sp>
        <p:nvSpPr>
          <p:cNvPr id="4" name="Content Placeholder 3"/>
          <p:cNvSpPr>
            <a:spLocks noGrp="1"/>
          </p:cNvSpPr>
          <p:nvPr>
            <p:ph idx="1"/>
          </p:nvPr>
        </p:nvSpPr>
        <p:spPr>
          <a:xfrm>
            <a:off x="152400" y="1143000"/>
            <a:ext cx="8839200" cy="4572000"/>
          </a:xfrm>
        </p:spPr>
        <p:txBody>
          <a:bodyPr/>
          <a:lstStyle/>
          <a:p>
            <a:r>
              <a:rPr lang="en-US" sz="2400" b="1" dirty="0" smtClean="0"/>
              <a:t>Features from NIST</a:t>
            </a:r>
            <a:r>
              <a:rPr lang="en-US" sz="2400" b="1" dirty="0"/>
              <a:t>: </a:t>
            </a:r>
            <a:endParaRPr lang="en-US" sz="2400" b="1" dirty="0" smtClean="0"/>
          </a:p>
          <a:p>
            <a:pPr lvl="1">
              <a:lnSpc>
                <a:spcPts val="2500"/>
              </a:lnSpc>
            </a:pPr>
            <a:r>
              <a:rPr lang="en-US" sz="2400" dirty="0" smtClean="0"/>
              <a:t>On-demand </a:t>
            </a:r>
            <a:r>
              <a:rPr lang="en-US" sz="2400" dirty="0"/>
              <a:t>service (elastic); </a:t>
            </a:r>
            <a:endParaRPr lang="en-US" sz="2400" dirty="0" smtClean="0"/>
          </a:p>
          <a:p>
            <a:pPr lvl="1">
              <a:lnSpc>
                <a:spcPts val="2500"/>
              </a:lnSpc>
            </a:pPr>
            <a:r>
              <a:rPr lang="en-US" sz="2400" dirty="0" smtClean="0"/>
              <a:t>Broad </a:t>
            </a:r>
            <a:r>
              <a:rPr lang="en-US" sz="2400" dirty="0"/>
              <a:t>network access; </a:t>
            </a:r>
            <a:endParaRPr lang="en-US" sz="2400" dirty="0" smtClean="0"/>
          </a:p>
          <a:p>
            <a:pPr lvl="1">
              <a:lnSpc>
                <a:spcPts val="2500"/>
              </a:lnSpc>
            </a:pPr>
            <a:r>
              <a:rPr lang="en-US" sz="2400" dirty="0" smtClean="0"/>
              <a:t>Resource </a:t>
            </a:r>
            <a:r>
              <a:rPr lang="en-US" sz="2400" dirty="0"/>
              <a:t>pooling; </a:t>
            </a:r>
            <a:endParaRPr lang="en-US" sz="2400" dirty="0" smtClean="0"/>
          </a:p>
          <a:p>
            <a:pPr lvl="1">
              <a:lnSpc>
                <a:spcPts val="2500"/>
              </a:lnSpc>
            </a:pPr>
            <a:r>
              <a:rPr lang="en-US" sz="2400" dirty="0" smtClean="0"/>
              <a:t>Flexible </a:t>
            </a:r>
            <a:r>
              <a:rPr lang="en-US" sz="2400" dirty="0"/>
              <a:t>resource allocation; </a:t>
            </a:r>
            <a:endParaRPr lang="en-US" sz="2400" dirty="0" smtClean="0"/>
          </a:p>
          <a:p>
            <a:pPr lvl="1">
              <a:lnSpc>
                <a:spcPts val="2500"/>
              </a:lnSpc>
            </a:pPr>
            <a:r>
              <a:rPr lang="en-US" sz="2400" dirty="0" smtClean="0"/>
              <a:t>Measured </a:t>
            </a:r>
            <a:r>
              <a:rPr lang="en-US" sz="2400" dirty="0"/>
              <a:t>service</a:t>
            </a:r>
          </a:p>
          <a:p>
            <a:r>
              <a:rPr lang="en-US" sz="2400" b="1" dirty="0"/>
              <a:t>Economies of </a:t>
            </a:r>
            <a:r>
              <a:rPr lang="en-US" sz="2400" b="1" dirty="0" smtClean="0"/>
              <a:t>scale </a:t>
            </a:r>
            <a:r>
              <a:rPr lang="en-US" sz="2400" dirty="0" smtClean="0"/>
              <a:t>in performance and electrical power </a:t>
            </a:r>
            <a:r>
              <a:rPr lang="en-US" sz="2400" b="1" dirty="0" smtClean="0"/>
              <a:t>(Green IT)</a:t>
            </a:r>
            <a:endParaRPr lang="en-US" sz="2400" b="1" dirty="0"/>
          </a:p>
          <a:p>
            <a:r>
              <a:rPr lang="en-US" sz="2400" dirty="0"/>
              <a:t>Powerful new </a:t>
            </a:r>
            <a:r>
              <a:rPr lang="en-US" sz="2400" b="1" dirty="0"/>
              <a:t>software </a:t>
            </a:r>
            <a:r>
              <a:rPr lang="en-US" sz="2400" b="1" dirty="0" smtClean="0"/>
              <a:t>models </a:t>
            </a:r>
          </a:p>
          <a:p>
            <a:pPr lvl="1"/>
            <a:r>
              <a:rPr lang="en-US" sz="2400" b="1" dirty="0" smtClean="0"/>
              <a:t>Platform as a Service </a:t>
            </a:r>
            <a:r>
              <a:rPr lang="en-US" sz="2400" dirty="0" smtClean="0"/>
              <a:t>is not an alternative to </a:t>
            </a:r>
            <a:r>
              <a:rPr lang="en-US" sz="2400" b="1" dirty="0" smtClean="0"/>
              <a:t>Infrastructure as a Service – </a:t>
            </a:r>
            <a:r>
              <a:rPr lang="en-US" sz="2400" dirty="0" smtClean="0"/>
              <a:t>it is instead an incredible valued added</a:t>
            </a:r>
          </a:p>
          <a:p>
            <a:pPr lvl="1"/>
            <a:r>
              <a:rPr lang="en-US" sz="2400" dirty="0" smtClean="0"/>
              <a:t>Amazon is as much </a:t>
            </a:r>
            <a:r>
              <a:rPr lang="en-US" sz="2400" dirty="0" err="1" smtClean="0"/>
              <a:t>PaaS</a:t>
            </a:r>
            <a:r>
              <a:rPr lang="en-US" sz="2400" dirty="0" smtClean="0"/>
              <a:t> as Azure </a:t>
            </a:r>
            <a:endParaRPr lang="en-US" sz="2400" dirty="0"/>
          </a:p>
          <a:p>
            <a:endParaRPr lang="en-US"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7</a:t>
            </a:fld>
            <a:endParaRPr lang="en-US"/>
          </a:p>
        </p:txBody>
      </p:sp>
    </p:spTree>
    <p:extLst>
      <p:ext uri="{BB962C8B-B14F-4D97-AF65-F5344CB8AC3E}">
        <p14:creationId xmlns:p14="http://schemas.microsoft.com/office/powerpoint/2010/main" val="35593971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lstStyle/>
          <a:p>
            <a:r>
              <a:rPr lang="en-US" dirty="0" smtClean="0"/>
              <a:t>Cache aware scheduling</a:t>
            </a:r>
            <a:endParaRPr lang="en-US" dirty="0"/>
          </a:p>
        </p:txBody>
      </p:sp>
      <p:sp>
        <p:nvSpPr>
          <p:cNvPr id="3" name="Content Placeholder 2"/>
          <p:cNvSpPr>
            <a:spLocks noGrp="1"/>
          </p:cNvSpPr>
          <p:nvPr>
            <p:ph idx="1"/>
          </p:nvPr>
        </p:nvSpPr>
        <p:spPr>
          <a:xfrm>
            <a:off x="0" y="1219200"/>
            <a:ext cx="4953000" cy="5029200"/>
          </a:xfrm>
        </p:spPr>
        <p:txBody>
          <a:bodyPr>
            <a:normAutofit fontScale="92500" lnSpcReduction="20000"/>
          </a:bodyPr>
          <a:lstStyle/>
          <a:p>
            <a:r>
              <a:rPr lang="en-US" dirty="0" smtClean="0"/>
              <a:t>New Job (1</a:t>
            </a:r>
            <a:r>
              <a:rPr lang="en-US" baseline="30000" dirty="0" smtClean="0"/>
              <a:t>st</a:t>
            </a:r>
            <a:r>
              <a:rPr lang="en-US" dirty="0" smtClean="0"/>
              <a:t> iteration)</a:t>
            </a:r>
          </a:p>
          <a:p>
            <a:pPr lvl="1"/>
            <a:r>
              <a:rPr lang="en-US" dirty="0" smtClean="0"/>
              <a:t>Through queues</a:t>
            </a:r>
          </a:p>
          <a:p>
            <a:r>
              <a:rPr lang="en-US" dirty="0" smtClean="0"/>
              <a:t>New iteration</a:t>
            </a:r>
          </a:p>
          <a:p>
            <a:pPr lvl="1"/>
            <a:r>
              <a:rPr lang="en-US" dirty="0" smtClean="0"/>
              <a:t>Publish entry to Job Bulletin Board</a:t>
            </a:r>
          </a:p>
          <a:p>
            <a:pPr lvl="1"/>
            <a:r>
              <a:rPr lang="en-US" dirty="0" smtClean="0"/>
              <a:t>Workers pick tasks based on in-memory data cache and execution history (</a:t>
            </a:r>
            <a:r>
              <a:rPr lang="en-US" dirty="0" err="1" smtClean="0"/>
              <a:t>MapTask</a:t>
            </a:r>
            <a:r>
              <a:rPr lang="en-US" dirty="0" smtClean="0"/>
              <a:t> Meta-Data cache) </a:t>
            </a:r>
          </a:p>
          <a:p>
            <a:pPr lvl="1"/>
            <a:r>
              <a:rPr lang="en-US" dirty="0" smtClean="0"/>
              <a:t>Any tasks that do not get scheduled through the bulletin board will be added to the queue.</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600200"/>
            <a:ext cx="474939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70351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296" y="144068"/>
            <a:ext cx="8229600" cy="770332"/>
          </a:xfrm>
        </p:spPr>
        <p:txBody>
          <a:bodyPr>
            <a:noAutofit/>
            <a:scene3d>
              <a:camera prst="orthographicFront"/>
              <a:lightRig rig="flat" dir="tl">
                <a:rot lat="0" lon="0" rev="6600000"/>
              </a:lightRig>
            </a:scene3d>
            <a:sp3d extrusionH="25400" contourW="8890">
              <a:contourClr>
                <a:schemeClr val="accent2">
                  <a:shade val="75000"/>
                </a:schemeClr>
              </a:contourClr>
            </a:sp3d>
          </a:bodyPr>
          <a:lstStyle/>
          <a:p>
            <a:r>
              <a:rPr 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Century Gothic" pitchFamily="34" charset="0"/>
              </a:rPr>
              <a:t>Performance – </a:t>
            </a:r>
            <a:r>
              <a:rPr lang="en-US" sz="36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Century Gothic" pitchFamily="34" charset="0"/>
              </a:rPr>
              <a:t>Kmeans</a:t>
            </a:r>
            <a:r>
              <a:rPr 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Century Gothic" pitchFamily="34" charset="0"/>
              </a:rPr>
              <a:t> Clustering</a:t>
            </a:r>
            <a:endParaRPr 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Century Gothic" pitchFamily="34" charset="0"/>
            </a:endParaRPr>
          </a:p>
        </p:txBody>
      </p:sp>
      <p:sp>
        <p:nvSpPr>
          <p:cNvPr id="19" name="Rectangle 18"/>
          <p:cNvSpPr/>
          <p:nvPr/>
        </p:nvSpPr>
        <p:spPr>
          <a:xfrm>
            <a:off x="5257800" y="2842460"/>
            <a:ext cx="3429000" cy="307777"/>
          </a:xfrm>
          <a:prstGeom prst="rect">
            <a:avLst/>
          </a:prstGeom>
        </p:spPr>
        <p:txBody>
          <a:bodyPr wrap="square">
            <a:spAutoFit/>
          </a:bodyPr>
          <a:lstStyle/>
          <a:p>
            <a:pPr algn="ctr"/>
            <a:r>
              <a:rPr lang="en-US" sz="1400" b="1" dirty="0" smtClean="0">
                <a:cs typeface="Arial" pitchFamily="34" charset="0"/>
              </a:rPr>
              <a:t>Number of Executing Map Task Histogram</a:t>
            </a:r>
            <a:endParaRPr lang="en-US" sz="1400" b="1" dirty="0"/>
          </a:p>
        </p:txBody>
      </p:sp>
      <p:sp>
        <p:nvSpPr>
          <p:cNvPr id="20" name="Rectangle 19"/>
          <p:cNvSpPr/>
          <p:nvPr/>
        </p:nvSpPr>
        <p:spPr>
          <a:xfrm>
            <a:off x="457200" y="5864698"/>
            <a:ext cx="3429000" cy="307777"/>
          </a:xfrm>
          <a:prstGeom prst="rect">
            <a:avLst/>
          </a:prstGeom>
        </p:spPr>
        <p:txBody>
          <a:bodyPr wrap="square">
            <a:spAutoFit/>
          </a:bodyPr>
          <a:lstStyle/>
          <a:p>
            <a:pPr algn="ctr"/>
            <a:r>
              <a:rPr lang="en-US" sz="1400" b="1" dirty="0" smtClean="0">
                <a:cs typeface="Arial" pitchFamily="34" charset="0"/>
              </a:rPr>
              <a:t>Strong Scaling with 128M </a:t>
            </a:r>
            <a:r>
              <a:rPr lang="en-US" sz="1400" b="1" dirty="0">
                <a:cs typeface="Arial" pitchFamily="34" charset="0"/>
              </a:rPr>
              <a:t>D</a:t>
            </a:r>
            <a:r>
              <a:rPr lang="en-US" sz="1400" b="1" dirty="0" smtClean="0">
                <a:cs typeface="Arial" pitchFamily="34" charset="0"/>
              </a:rPr>
              <a:t>ata </a:t>
            </a:r>
            <a:r>
              <a:rPr lang="en-US" sz="1400" b="1" dirty="0">
                <a:cs typeface="Arial" pitchFamily="34" charset="0"/>
              </a:rPr>
              <a:t>P</a:t>
            </a:r>
            <a:r>
              <a:rPr lang="en-US" sz="1400" b="1" dirty="0" smtClean="0">
                <a:cs typeface="Arial" pitchFamily="34" charset="0"/>
              </a:rPr>
              <a:t>oints</a:t>
            </a:r>
            <a:endParaRPr lang="en-US" sz="1400" b="1" dirty="0"/>
          </a:p>
        </p:txBody>
      </p:sp>
      <p:sp>
        <p:nvSpPr>
          <p:cNvPr id="21" name="Rectangle 20"/>
          <p:cNvSpPr/>
          <p:nvPr/>
        </p:nvSpPr>
        <p:spPr>
          <a:xfrm>
            <a:off x="5143500" y="6012632"/>
            <a:ext cx="3429000" cy="307777"/>
          </a:xfrm>
          <a:prstGeom prst="rect">
            <a:avLst/>
          </a:prstGeom>
        </p:spPr>
        <p:txBody>
          <a:bodyPr wrap="square">
            <a:spAutoFit/>
          </a:bodyPr>
          <a:lstStyle/>
          <a:p>
            <a:pPr algn="ctr"/>
            <a:r>
              <a:rPr lang="en-US" sz="1400" b="1" dirty="0" smtClean="0">
                <a:cs typeface="Arial" pitchFamily="34" charset="0"/>
              </a:rPr>
              <a:t>Weak Scaling</a:t>
            </a:r>
            <a:endParaRPr lang="en-US" sz="1400" b="1" dirty="0"/>
          </a:p>
        </p:txBody>
      </p:sp>
      <p:sp>
        <p:nvSpPr>
          <p:cNvPr id="22" name="Rectangle 21"/>
          <p:cNvSpPr/>
          <p:nvPr/>
        </p:nvSpPr>
        <p:spPr>
          <a:xfrm>
            <a:off x="990600" y="2834402"/>
            <a:ext cx="3429000" cy="307777"/>
          </a:xfrm>
          <a:prstGeom prst="rect">
            <a:avLst/>
          </a:prstGeom>
        </p:spPr>
        <p:txBody>
          <a:bodyPr wrap="square">
            <a:spAutoFit/>
          </a:bodyPr>
          <a:lstStyle/>
          <a:p>
            <a:pPr algn="ctr"/>
            <a:r>
              <a:rPr lang="en-US" sz="1400" b="1" dirty="0" smtClean="0">
                <a:cs typeface="Arial" pitchFamily="34" charset="0"/>
              </a:rPr>
              <a:t>Task Execution Time Histogram</a:t>
            </a:r>
            <a:endParaRPr lang="en-US" sz="1400" b="1"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8229600" cy="202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38244"/>
            <a:ext cx="9109075" cy="278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01514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err="1" smtClean="0"/>
              <a:t>Kmeans</a:t>
            </a:r>
            <a:r>
              <a:rPr lang="en-US" dirty="0" smtClean="0"/>
              <a:t> Speedup from 32 cores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846628712"/>
              </p:ext>
            </p:extLst>
          </p:nvPr>
        </p:nvGraphicFramePr>
        <p:xfrm>
          <a:off x="685800" y="457200"/>
          <a:ext cx="7467600"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91034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AllGather</a:t>
            </a:r>
            <a:endParaRPr lang="en-US" dirty="0"/>
          </a:p>
        </p:txBody>
      </p:sp>
      <p:sp>
        <p:nvSpPr>
          <p:cNvPr id="3" name="Content Placeholder 2"/>
          <p:cNvSpPr>
            <a:spLocks noGrp="1"/>
          </p:cNvSpPr>
          <p:nvPr>
            <p:ph idx="1"/>
          </p:nvPr>
        </p:nvSpPr>
        <p:spPr>
          <a:xfrm>
            <a:off x="457200" y="1295400"/>
            <a:ext cx="8229600" cy="2667000"/>
          </a:xfrm>
        </p:spPr>
        <p:txBody>
          <a:bodyPr>
            <a:normAutofit fontScale="70000" lnSpcReduction="20000"/>
          </a:bodyPr>
          <a:lstStyle/>
          <a:p>
            <a:r>
              <a:rPr lang="en-US" dirty="0" smtClean="0"/>
              <a:t>Broadcasts </a:t>
            </a:r>
            <a:r>
              <a:rPr lang="en-US" dirty="0"/>
              <a:t>the Map </a:t>
            </a:r>
            <a:r>
              <a:rPr lang="en-US" dirty="0" smtClean="0"/>
              <a:t>outputs to all other nodes</a:t>
            </a:r>
          </a:p>
          <a:p>
            <a:r>
              <a:rPr lang="en-US" dirty="0" smtClean="0"/>
              <a:t>Assembles </a:t>
            </a:r>
            <a:r>
              <a:rPr lang="en-US" dirty="0"/>
              <a:t>them together in the recipient nodes </a:t>
            </a:r>
            <a:endParaRPr lang="en-US" dirty="0" smtClean="0"/>
          </a:p>
          <a:p>
            <a:r>
              <a:rPr lang="en-US" dirty="0" smtClean="0"/>
              <a:t>Schedules </a:t>
            </a:r>
            <a:r>
              <a:rPr lang="en-US" dirty="0"/>
              <a:t>the next iteration </a:t>
            </a:r>
            <a:r>
              <a:rPr lang="en-US" dirty="0" smtClean="0"/>
              <a:t>of </a:t>
            </a:r>
            <a:r>
              <a:rPr lang="en-US" dirty="0"/>
              <a:t>the </a:t>
            </a:r>
            <a:r>
              <a:rPr lang="en-US" dirty="0" smtClean="0"/>
              <a:t>application</a:t>
            </a:r>
          </a:p>
          <a:p>
            <a:r>
              <a:rPr lang="en-US" dirty="0" smtClean="0"/>
              <a:t>Eliminates the shuffle, reduce, merge overhead</a:t>
            </a:r>
          </a:p>
          <a:p>
            <a:r>
              <a:rPr lang="en-US" dirty="0" smtClean="0"/>
              <a:t>Currently implemented using Azure inter-role TCP based all-to-all broadcast</a:t>
            </a:r>
          </a:p>
          <a:p>
            <a:r>
              <a:rPr lang="en-US" dirty="0" smtClean="0"/>
              <a:t>We have noticed up to 8% speedup</a:t>
            </a:r>
          </a:p>
          <a:p>
            <a:pPr lvl="1"/>
            <a:r>
              <a:rPr lang="en-US" dirty="0" smtClean="0"/>
              <a:t>much larger improvement in terms of reduction of overhead</a:t>
            </a:r>
          </a:p>
          <a:p>
            <a:pPr marL="0" indent="0">
              <a:buNone/>
            </a:pP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862" y="3821430"/>
            <a:ext cx="6463937" cy="3036570"/>
          </a:xfrm>
          <a:prstGeom prst="rect">
            <a:avLst/>
          </a:prstGeom>
          <a:noFill/>
        </p:spPr>
      </p:pic>
    </p:spTree>
    <p:extLst>
      <p:ext uri="{BB962C8B-B14F-4D97-AF65-F5344CB8AC3E}">
        <p14:creationId xmlns:p14="http://schemas.microsoft.com/office/powerpoint/2010/main" val="3233950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dirty="0"/>
              <a:t>Twister4Azure </a:t>
            </a:r>
            <a:r>
              <a:rPr lang="en-US" dirty="0" smtClean="0"/>
              <a:t>Conclusions</a:t>
            </a:r>
            <a:endParaRPr lang="en-US" dirty="0"/>
          </a:p>
        </p:txBody>
      </p:sp>
      <p:sp>
        <p:nvSpPr>
          <p:cNvPr id="3" name="Content Placeholder 2"/>
          <p:cNvSpPr>
            <a:spLocks noGrp="1"/>
          </p:cNvSpPr>
          <p:nvPr>
            <p:ph idx="1"/>
          </p:nvPr>
        </p:nvSpPr>
        <p:spPr>
          <a:xfrm>
            <a:off x="76200" y="990600"/>
            <a:ext cx="8991600" cy="4525963"/>
          </a:xfrm>
        </p:spPr>
        <p:txBody>
          <a:bodyPr>
            <a:noAutofit/>
          </a:bodyPr>
          <a:lstStyle/>
          <a:p>
            <a:r>
              <a:rPr lang="en-US" sz="2800" dirty="0" smtClean="0">
                <a:latin typeface="+mn-lt"/>
              </a:rPr>
              <a:t>Twister4Azure enables users </a:t>
            </a:r>
            <a:r>
              <a:rPr lang="en-US" sz="2800" dirty="0">
                <a:latin typeface="+mn-lt"/>
              </a:rPr>
              <a:t>to easily and efficiently perform large scale iterative data analysis and scientific computations on Azure </a:t>
            </a:r>
            <a:r>
              <a:rPr lang="en-US" sz="2800" dirty="0" smtClean="0">
                <a:latin typeface="+mn-lt"/>
              </a:rPr>
              <a:t>cloud. </a:t>
            </a:r>
          </a:p>
          <a:p>
            <a:pPr lvl="1"/>
            <a:r>
              <a:rPr lang="en-US" sz="2400" dirty="0" smtClean="0"/>
              <a:t>Supports classic and iterative MapReduce</a:t>
            </a:r>
          </a:p>
          <a:p>
            <a:pPr lvl="1"/>
            <a:r>
              <a:rPr lang="en-US" sz="2400" dirty="0" smtClean="0">
                <a:solidFill>
                  <a:srgbClr val="FF0000"/>
                </a:solidFill>
                <a:latin typeface="+mn-lt"/>
              </a:rPr>
              <a:t>Non pleasingly parallel use of Azure</a:t>
            </a:r>
          </a:p>
          <a:p>
            <a:r>
              <a:rPr lang="en-US" sz="2800" dirty="0" smtClean="0">
                <a:latin typeface="+mn-lt"/>
              </a:rPr>
              <a:t>Utilizes </a:t>
            </a:r>
            <a:r>
              <a:rPr lang="en-US" sz="2800" dirty="0">
                <a:latin typeface="+mn-lt"/>
              </a:rPr>
              <a:t>a </a:t>
            </a:r>
            <a:r>
              <a:rPr lang="en-US" sz="2800" dirty="0" smtClean="0">
                <a:latin typeface="+mn-lt"/>
              </a:rPr>
              <a:t>hybrid </a:t>
            </a:r>
            <a:r>
              <a:rPr lang="en-US" sz="2800" dirty="0">
                <a:latin typeface="+mn-lt"/>
              </a:rPr>
              <a:t>scheduling mechanism </a:t>
            </a:r>
            <a:r>
              <a:rPr lang="en-US" sz="2800" dirty="0" smtClean="0">
                <a:latin typeface="+mn-lt"/>
              </a:rPr>
              <a:t>to </a:t>
            </a:r>
            <a:r>
              <a:rPr lang="en-US" sz="2800" dirty="0">
                <a:latin typeface="+mn-lt"/>
              </a:rPr>
              <a:t>provide the caching of static data across </a:t>
            </a:r>
            <a:r>
              <a:rPr lang="en-US" sz="2800" dirty="0" smtClean="0">
                <a:latin typeface="+mn-lt"/>
              </a:rPr>
              <a:t>iterations. </a:t>
            </a:r>
          </a:p>
          <a:p>
            <a:r>
              <a:rPr lang="en-US" sz="2800" dirty="0" smtClean="0"/>
              <a:t>Should integrate with workflow systems</a:t>
            </a:r>
          </a:p>
          <a:p>
            <a:r>
              <a:rPr lang="en-US" sz="2800" dirty="0" smtClean="0">
                <a:latin typeface="+mn-lt"/>
              </a:rPr>
              <a:t>Plenty of testing and improvements needed!</a:t>
            </a:r>
          </a:p>
          <a:p>
            <a:r>
              <a:rPr lang="en-US" sz="2800" dirty="0" smtClean="0"/>
              <a:t>Open source: </a:t>
            </a:r>
            <a:r>
              <a:rPr lang="en-US" sz="2800" dirty="0" smtClean="0">
                <a:latin typeface="+mn-lt"/>
              </a:rPr>
              <a:t>Please use</a:t>
            </a:r>
            <a:r>
              <a:rPr lang="en-US" sz="2800" dirty="0">
                <a:latin typeface="+mn-lt"/>
              </a:rPr>
              <a:t> </a:t>
            </a:r>
            <a:r>
              <a:rPr lang="en-US" sz="2400" dirty="0" smtClean="0">
                <a:solidFill>
                  <a:schemeClr val="tx2"/>
                </a:solidFill>
                <a:latin typeface="+mn-lt"/>
                <a:hlinkClick r:id="rId3"/>
              </a:rPr>
              <a:t>http://salsahpc.indiana.edu/twister4azure</a:t>
            </a:r>
            <a:endParaRPr lang="en-US" sz="2400" dirty="0" smtClean="0">
              <a:solidFill>
                <a:schemeClr val="tx2"/>
              </a:solidFill>
              <a:latin typeface="+mn-lt"/>
            </a:endParaRPr>
          </a:p>
        </p:txBody>
      </p:sp>
    </p:spTree>
    <p:extLst>
      <p:ext uri="{BB962C8B-B14F-4D97-AF65-F5344CB8AC3E}">
        <p14:creationId xmlns:p14="http://schemas.microsoft.com/office/powerpoint/2010/main" val="29036636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Summary of</a:t>
            </a:r>
            <a:br>
              <a:rPr lang="en-US" dirty="0" smtClean="0"/>
            </a:br>
            <a:r>
              <a:rPr lang="en-US" dirty="0" smtClean="0"/>
              <a:t>Applications Suitable for Clouds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75</a:t>
            </a:fld>
            <a:endParaRPr lang="en-US"/>
          </a:p>
        </p:txBody>
      </p:sp>
    </p:spTree>
    <p:extLst>
      <p:ext uri="{BB962C8B-B14F-4D97-AF65-F5344CB8AC3E}">
        <p14:creationId xmlns:p14="http://schemas.microsoft.com/office/powerpoint/2010/main" val="27541375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334579" y="6474146"/>
            <a:ext cx="2514459" cy="429512"/>
          </a:xfrm>
        </p:spPr>
        <p:txBody>
          <a:bodyPr/>
          <a:lstStyle/>
          <a:p>
            <a:fld id="{94CC141A-9CC6-41A7-A7D0-011D836CC6E2}" type="slidenum">
              <a:rPr lang="en-US" smtClean="0"/>
              <a:pPr/>
              <a:t>76</a:t>
            </a:fld>
            <a:endParaRPr lang="en-US"/>
          </a:p>
        </p:txBody>
      </p:sp>
      <p:grpSp>
        <p:nvGrpSpPr>
          <p:cNvPr id="5" name="Canvas 17"/>
          <p:cNvGrpSpPr/>
          <p:nvPr/>
        </p:nvGrpSpPr>
        <p:grpSpPr>
          <a:xfrm>
            <a:off x="0" y="685800"/>
            <a:ext cx="9159814" cy="6195894"/>
            <a:chOff x="0" y="0"/>
            <a:chExt cx="6191250" cy="3514725"/>
          </a:xfrm>
          <a:effectLst>
            <a:outerShdw blurRad="50800" dist="38100" dir="2700000" algn="tl" rotWithShape="0">
              <a:prstClr val="black">
                <a:alpha val="40000"/>
              </a:prstClr>
            </a:outerShdw>
          </a:effectLst>
        </p:grpSpPr>
        <p:sp>
          <p:nvSpPr>
            <p:cNvPr id="6" name="Rectangle 5"/>
            <p:cNvSpPr/>
            <p:nvPr/>
          </p:nvSpPr>
          <p:spPr>
            <a:xfrm>
              <a:off x="4607862" y="543201"/>
              <a:ext cx="1383363"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7" name="Rectangle 6"/>
            <p:cNvSpPr/>
            <p:nvPr/>
          </p:nvSpPr>
          <p:spPr>
            <a:xfrm>
              <a:off x="0" y="0"/>
              <a:ext cx="6191250" cy="3514725"/>
            </a:xfrm>
            <a:prstGeom prst="rect">
              <a:avLst/>
            </a:prstGeom>
          </p:spPr>
          <p:style>
            <a:lnRef idx="1">
              <a:schemeClr val="dk1"/>
            </a:lnRef>
            <a:fillRef idx="2">
              <a:schemeClr val="dk1"/>
            </a:fillRef>
            <a:effectRef idx="1">
              <a:schemeClr val="dk1"/>
            </a:effectRef>
            <a:fontRef idx="minor">
              <a:schemeClr val="dk1"/>
            </a:fontRef>
          </p:style>
        </p:sp>
        <p:sp>
          <p:nvSpPr>
            <p:cNvPr id="8" name="Rectangle 7"/>
            <p:cNvSpPr/>
            <p:nvPr/>
          </p:nvSpPr>
          <p:spPr>
            <a:xfrm>
              <a:off x="90090" y="57151"/>
              <a:ext cx="1356156"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(a) Map Only</a:t>
              </a:r>
              <a:endParaRPr lang="en-US" sz="2400" b="1" dirty="0">
                <a:effectLst/>
                <a:ea typeface="Times New Roman"/>
                <a:cs typeface="Times New Roman"/>
              </a:endParaRPr>
            </a:p>
          </p:txBody>
        </p:sp>
        <p:sp>
          <p:nvSpPr>
            <p:cNvPr id="9" name="Rectangle 8"/>
            <p:cNvSpPr/>
            <p:nvPr/>
          </p:nvSpPr>
          <p:spPr>
            <a:xfrm>
              <a:off x="4607862" y="57151"/>
              <a:ext cx="1383363"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27432"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(d) Loosely Synchronous</a:t>
              </a:r>
              <a:endParaRPr lang="en-US" sz="2800" b="1" dirty="0">
                <a:effectLst/>
                <a:latin typeface="Times New Roman"/>
                <a:ea typeface="Times New Roman"/>
              </a:endParaRPr>
            </a:p>
          </p:txBody>
        </p:sp>
        <p:sp>
          <p:nvSpPr>
            <p:cNvPr id="10" name="Rectangle 9"/>
            <p:cNvSpPr/>
            <p:nvPr/>
          </p:nvSpPr>
          <p:spPr>
            <a:xfrm>
              <a:off x="2979435" y="57151"/>
              <a:ext cx="1628427"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(c) Iterative MapReduce</a:t>
              </a:r>
              <a:endParaRPr lang="en-US" sz="2800" b="1" dirty="0">
                <a:effectLst/>
                <a:latin typeface="Times New Roman"/>
                <a:ea typeface="Times New Roman"/>
              </a:endParaRPr>
            </a:p>
          </p:txBody>
        </p:sp>
        <p:sp>
          <p:nvSpPr>
            <p:cNvPr id="11" name="Rectangle 10"/>
            <p:cNvSpPr/>
            <p:nvPr/>
          </p:nvSpPr>
          <p:spPr>
            <a:xfrm>
              <a:off x="1446245" y="57150"/>
              <a:ext cx="1533193" cy="487752"/>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a:solidFill>
                    <a:srgbClr val="000000"/>
                  </a:solidFill>
                  <a:effectLst/>
                  <a:latin typeface="Arial"/>
                  <a:ea typeface="Times New Roman"/>
                  <a:cs typeface="Times New Roman"/>
                </a:rPr>
                <a:t>(b) Classic MapReduce</a:t>
              </a:r>
              <a:endParaRPr lang="en-US" sz="2800" b="1">
                <a:effectLst/>
                <a:latin typeface="Times New Roman"/>
                <a:ea typeface="Times New Roman"/>
              </a:endParaRPr>
            </a:p>
          </p:txBody>
        </p:sp>
        <p:sp>
          <p:nvSpPr>
            <p:cNvPr id="12" name="Rectangle 11"/>
            <p:cNvSpPr/>
            <p:nvPr/>
          </p:nvSpPr>
          <p:spPr>
            <a:xfrm>
              <a:off x="90090" y="544901"/>
              <a:ext cx="1356155" cy="1359905"/>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13" name="Rectangle 12"/>
            <p:cNvSpPr/>
            <p:nvPr/>
          </p:nvSpPr>
          <p:spPr>
            <a:xfrm>
              <a:off x="1452542" y="546757"/>
              <a:ext cx="1533192"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4" name="Group 13"/>
            <p:cNvGrpSpPr/>
            <p:nvPr/>
          </p:nvGrpSpPr>
          <p:grpSpPr>
            <a:xfrm>
              <a:off x="1488648" y="592084"/>
              <a:ext cx="1621694" cy="1252943"/>
              <a:chOff x="4697170" y="1719596"/>
              <a:chExt cx="1622044" cy="1316378"/>
            </a:xfrm>
          </p:grpSpPr>
          <p:sp>
            <p:nvSpPr>
              <p:cNvPr id="78" name="TextBox 36"/>
              <p:cNvSpPr txBox="1"/>
              <p:nvPr/>
            </p:nvSpPr>
            <p:spPr>
              <a:xfrm>
                <a:off x="5197273" y="1719596"/>
                <a:ext cx="52635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79" name="Oval 78"/>
              <p:cNvSpPr/>
              <p:nvPr/>
            </p:nvSpPr>
            <p:spPr>
              <a:xfrm>
                <a:off x="5672629"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0" name="Straight Arrow Connector 79"/>
              <p:cNvCxnSpPr/>
              <p:nvPr/>
            </p:nvCxnSpPr>
            <p:spPr>
              <a:xfrm>
                <a:off x="5786879" y="1893768"/>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81" name="Group 80"/>
              <p:cNvGrpSpPr/>
              <p:nvPr/>
            </p:nvGrpSpPr>
            <p:grpSpPr>
              <a:xfrm>
                <a:off x="5358435" y="2227111"/>
                <a:ext cx="170613" cy="18288"/>
                <a:chOff x="661555" y="648462"/>
                <a:chExt cx="170688" cy="18288"/>
              </a:xfrm>
            </p:grpSpPr>
            <p:sp>
              <p:nvSpPr>
                <p:cNvPr id="101" name="Oval 100"/>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2" name="Oval 101"/>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82" name="TextBox 48"/>
              <p:cNvSpPr txBox="1"/>
              <p:nvPr/>
            </p:nvSpPr>
            <p:spPr>
              <a:xfrm>
                <a:off x="5834738" y="2005819"/>
                <a:ext cx="45383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83" name="Straight Arrow Connector 82"/>
              <p:cNvCxnSpPr>
                <a:stCxn id="79" idx="4"/>
                <a:endCxn id="91" idx="7"/>
              </p:cNvCxnSpPr>
              <p:nvPr/>
            </p:nvCxnSpPr>
            <p:spPr>
              <a:xfrm flipH="1">
                <a:off x="5723633" y="2349380"/>
                <a:ext cx="6324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4" name="Oval 83"/>
              <p:cNvSpPr/>
              <p:nvPr/>
            </p:nvSpPr>
            <p:spPr>
              <a:xfrm>
                <a:off x="4697170"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5" name="Straight Arrow Connector 84"/>
              <p:cNvCxnSpPr/>
              <p:nvPr/>
            </p:nvCxnSpPr>
            <p:spPr>
              <a:xfrm>
                <a:off x="4811421"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6" name="Straight Arrow Connector 85"/>
              <p:cNvCxnSpPr>
                <a:stCxn id="84" idx="4"/>
                <a:endCxn id="90" idx="1"/>
              </p:cNvCxnSpPr>
              <p:nvPr/>
            </p:nvCxnSpPr>
            <p:spPr>
              <a:xfrm>
                <a:off x="4811421" y="2349380"/>
                <a:ext cx="186638"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7" name="Oval 86"/>
              <p:cNvSpPr/>
              <p:nvPr/>
            </p:nvSpPr>
            <p:spPr>
              <a:xfrm>
                <a:off x="4966474"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8" name="Straight Arrow Connector 87"/>
              <p:cNvCxnSpPr/>
              <p:nvPr/>
            </p:nvCxnSpPr>
            <p:spPr>
              <a:xfrm>
                <a:off x="5080724"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9" name="Straight Arrow Connector 88"/>
              <p:cNvCxnSpPr>
                <a:stCxn id="87" idx="4"/>
                <a:endCxn id="90" idx="0"/>
              </p:cNvCxnSpPr>
              <p:nvPr/>
            </p:nvCxnSpPr>
            <p:spPr>
              <a:xfrm flipH="1">
                <a:off x="5078657" y="2349380"/>
                <a:ext cx="2068" cy="23778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0" name="Oval 89"/>
              <p:cNvSpPr/>
              <p:nvPr/>
            </p:nvSpPr>
            <p:spPr>
              <a:xfrm>
                <a:off x="4964674" y="258716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91" name="Oval 90"/>
              <p:cNvSpPr/>
              <p:nvPr/>
            </p:nvSpPr>
            <p:spPr>
              <a:xfrm>
                <a:off x="5529053" y="257861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92" name="Group 91"/>
              <p:cNvGrpSpPr/>
              <p:nvPr/>
            </p:nvGrpSpPr>
            <p:grpSpPr>
              <a:xfrm>
                <a:off x="5291814" y="2739565"/>
                <a:ext cx="170184" cy="17780"/>
                <a:chOff x="0" y="0"/>
                <a:chExt cx="170688" cy="18288"/>
              </a:xfrm>
            </p:grpSpPr>
            <p:sp>
              <p:nvSpPr>
                <p:cNvPr id="99" name="Oval 98"/>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0" name="Oval 99"/>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93" name="Straight Arrow Connector 92"/>
              <p:cNvCxnSpPr>
                <a:stCxn id="84" idx="4"/>
                <a:endCxn id="91" idx="1"/>
              </p:cNvCxnSpPr>
              <p:nvPr/>
            </p:nvCxnSpPr>
            <p:spPr>
              <a:xfrm>
                <a:off x="4811421" y="2349380"/>
                <a:ext cx="75101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87" idx="4"/>
                <a:endCxn id="91" idx="0"/>
              </p:cNvCxnSpPr>
              <p:nvPr/>
            </p:nvCxnSpPr>
            <p:spPr>
              <a:xfrm>
                <a:off x="5080725" y="2349380"/>
                <a:ext cx="562311" cy="22923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79" idx="4"/>
                <a:endCxn id="90" idx="7"/>
              </p:cNvCxnSpPr>
              <p:nvPr/>
            </p:nvCxnSpPr>
            <p:spPr>
              <a:xfrm flipH="1">
                <a:off x="5159254" y="2349380"/>
                <a:ext cx="627626"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6" name="TextBox 48"/>
              <p:cNvSpPr txBox="1"/>
              <p:nvPr/>
            </p:nvSpPr>
            <p:spPr>
              <a:xfrm>
                <a:off x="5732474" y="2578274"/>
                <a:ext cx="58674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97" name="Straight Arrow Connector 96"/>
              <p:cNvCxnSpPr>
                <a:stCxn id="90" idx="4"/>
              </p:cNvCxnSpPr>
              <p:nvPr/>
            </p:nvCxnSpPr>
            <p:spPr>
              <a:xfrm>
                <a:off x="5078657" y="2815764"/>
                <a:ext cx="2068" cy="22021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8" name="Straight Arrow Connector 97"/>
              <p:cNvCxnSpPr>
                <a:stCxn id="91" idx="4"/>
              </p:cNvCxnSpPr>
              <p:nvPr/>
            </p:nvCxnSpPr>
            <p:spPr>
              <a:xfrm flipH="1">
                <a:off x="5641120" y="2807214"/>
                <a:ext cx="1916" cy="22876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5" name="Rectangle 14"/>
            <p:cNvSpPr/>
            <p:nvPr/>
          </p:nvSpPr>
          <p:spPr>
            <a:xfrm>
              <a:off x="2979316" y="543201"/>
              <a:ext cx="1628546"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6" name="Group 15"/>
            <p:cNvGrpSpPr/>
            <p:nvPr/>
          </p:nvGrpSpPr>
          <p:grpSpPr>
            <a:xfrm>
              <a:off x="2967247" y="539684"/>
              <a:ext cx="1564537" cy="1366075"/>
              <a:chOff x="4658943" y="1765169"/>
              <a:chExt cx="1564875" cy="1435231"/>
            </a:xfrm>
          </p:grpSpPr>
          <p:sp>
            <p:nvSpPr>
              <p:cNvPr id="51" name="Arc 50"/>
              <p:cNvSpPr/>
              <p:nvPr/>
            </p:nvSpPr>
            <p:spPr>
              <a:xfrm rot="1016732">
                <a:off x="5498175" y="1860873"/>
                <a:ext cx="725643" cy="1339527"/>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52" name="TextBox 36"/>
              <p:cNvSpPr txBox="1"/>
              <p:nvPr/>
            </p:nvSpPr>
            <p:spPr>
              <a:xfrm>
                <a:off x="4843706" y="1765169"/>
                <a:ext cx="526326"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53" name="Oval 52"/>
              <p:cNvSpPr/>
              <p:nvPr/>
            </p:nvSpPr>
            <p:spPr>
              <a:xfrm>
                <a:off x="5785757"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4" name="Straight Arrow Connector 53"/>
              <p:cNvCxnSpPr/>
              <p:nvPr/>
            </p:nvCxnSpPr>
            <p:spPr>
              <a:xfrm>
                <a:off x="5900000" y="1986945"/>
                <a:ext cx="0" cy="226984"/>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5471591" y="2320247"/>
                <a:ext cx="170604" cy="18286"/>
                <a:chOff x="661269" y="507515"/>
                <a:chExt cx="170688" cy="18288"/>
              </a:xfrm>
            </p:grpSpPr>
            <p:sp>
              <p:nvSpPr>
                <p:cNvPr id="76" name="Oval 75"/>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7" name="Oval 76"/>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56" name="TextBox 48"/>
              <p:cNvSpPr txBox="1"/>
              <p:nvPr/>
            </p:nvSpPr>
            <p:spPr>
              <a:xfrm>
                <a:off x="5202023" y="2002630"/>
                <a:ext cx="473549" cy="303986"/>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map</a:t>
                </a:r>
                <a:endParaRPr lang="en-US" sz="2000">
                  <a:effectLst/>
                  <a:latin typeface="Times New Roman"/>
                  <a:ea typeface="Times New Roman"/>
                </a:endParaRPr>
              </a:p>
            </p:txBody>
          </p:sp>
          <p:cxnSp>
            <p:nvCxnSpPr>
              <p:cNvPr id="57" name="Straight Arrow Connector 56"/>
              <p:cNvCxnSpPr/>
              <p:nvPr/>
            </p:nvCxnSpPr>
            <p:spPr>
              <a:xfrm flipH="1">
                <a:off x="5836758" y="2442501"/>
                <a:ext cx="63243"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8" name="Oval 57"/>
              <p:cNvSpPr/>
              <p:nvPr/>
            </p:nvSpPr>
            <p:spPr>
              <a:xfrm>
                <a:off x="4810359"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9" name="Straight Arrow Connector 58"/>
              <p:cNvCxnSpPr/>
              <p:nvPr/>
            </p:nvCxnSpPr>
            <p:spPr>
              <a:xfrm>
                <a:off x="4924603"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0" name="Straight Arrow Connector 59"/>
              <p:cNvCxnSpPr/>
              <p:nvPr/>
            </p:nvCxnSpPr>
            <p:spPr>
              <a:xfrm>
                <a:off x="4924603" y="2442501"/>
                <a:ext cx="186626"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1" name="Oval 60"/>
              <p:cNvSpPr/>
              <p:nvPr/>
            </p:nvSpPr>
            <p:spPr>
              <a:xfrm>
                <a:off x="5079646"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62" name="Straight Arrow Connector 61"/>
              <p:cNvCxnSpPr/>
              <p:nvPr/>
            </p:nvCxnSpPr>
            <p:spPr>
              <a:xfrm>
                <a:off x="5193889"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3" name="Straight Arrow Connector 62"/>
              <p:cNvCxnSpPr/>
              <p:nvPr/>
            </p:nvCxnSpPr>
            <p:spPr>
              <a:xfrm flipH="1">
                <a:off x="5191822" y="2442501"/>
                <a:ext cx="2068" cy="23775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5077846" y="2680256"/>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65" name="Oval 64"/>
              <p:cNvSpPr/>
              <p:nvPr/>
            </p:nvSpPr>
            <p:spPr>
              <a:xfrm>
                <a:off x="5642190" y="2671707"/>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66" name="Group 65"/>
              <p:cNvGrpSpPr/>
              <p:nvPr/>
            </p:nvGrpSpPr>
            <p:grpSpPr>
              <a:xfrm>
                <a:off x="5404973" y="2832638"/>
                <a:ext cx="170175" cy="17778"/>
                <a:chOff x="594644" y="1019969"/>
                <a:chExt cx="170688" cy="18288"/>
              </a:xfrm>
            </p:grpSpPr>
            <p:sp>
              <p:nvSpPr>
                <p:cNvPr id="74" name="Oval 73"/>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5" name="Oval 74"/>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67" name="Straight Arrow Connector 66"/>
              <p:cNvCxnSpPr/>
              <p:nvPr/>
            </p:nvCxnSpPr>
            <p:spPr>
              <a:xfrm>
                <a:off x="4924603" y="2442501"/>
                <a:ext cx="750970"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8" name="Straight Arrow Connector 67"/>
              <p:cNvCxnSpPr/>
              <p:nvPr/>
            </p:nvCxnSpPr>
            <p:spPr>
              <a:xfrm>
                <a:off x="5193890" y="2442501"/>
                <a:ext cx="562276" cy="229206"/>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flipH="1">
                <a:off x="5272414" y="2442501"/>
                <a:ext cx="627587"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0" name="TextBox 48"/>
              <p:cNvSpPr txBox="1"/>
              <p:nvPr/>
            </p:nvSpPr>
            <p:spPr>
              <a:xfrm>
                <a:off x="4658943" y="2789025"/>
                <a:ext cx="586704"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71" name="Straight Arrow Connector 70"/>
              <p:cNvCxnSpPr/>
              <p:nvPr/>
            </p:nvCxnSpPr>
            <p:spPr>
              <a:xfrm>
                <a:off x="5191822" y="2908828"/>
                <a:ext cx="2068" cy="22018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72" name="Straight Arrow Connector 71"/>
              <p:cNvCxnSpPr/>
              <p:nvPr/>
            </p:nvCxnSpPr>
            <p:spPr>
              <a:xfrm flipH="1">
                <a:off x="5754250" y="2900279"/>
                <a:ext cx="1916" cy="22873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3" name="TextBox 36"/>
              <p:cNvSpPr txBox="1"/>
              <p:nvPr/>
            </p:nvSpPr>
            <p:spPr>
              <a:xfrm>
                <a:off x="5318971" y="1778126"/>
                <a:ext cx="71437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Iterations</a:t>
                </a:r>
                <a:endParaRPr lang="en-US" sz="2000" dirty="0">
                  <a:effectLst/>
                  <a:latin typeface="Times New Roman"/>
                  <a:ea typeface="Times New Roman"/>
                </a:endParaRPr>
              </a:p>
            </p:txBody>
          </p:sp>
        </p:grpSp>
        <p:grpSp>
          <p:nvGrpSpPr>
            <p:cNvPr id="17" name="Group 16"/>
            <p:cNvGrpSpPr/>
            <p:nvPr/>
          </p:nvGrpSpPr>
          <p:grpSpPr>
            <a:xfrm>
              <a:off x="187860" y="632890"/>
              <a:ext cx="1204219" cy="1250507"/>
              <a:chOff x="5025142" y="1886585"/>
              <a:chExt cx="1204480" cy="1313815"/>
            </a:xfrm>
          </p:grpSpPr>
          <p:sp>
            <p:nvSpPr>
              <p:cNvPr id="36" name="TextBox 36"/>
              <p:cNvSpPr txBox="1"/>
              <p:nvPr/>
            </p:nvSpPr>
            <p:spPr>
              <a:xfrm>
                <a:off x="5372372" y="1886585"/>
                <a:ext cx="485013"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Input</a:t>
                </a:r>
                <a:endParaRPr lang="en-US" sz="2000" dirty="0">
                  <a:effectLst/>
                  <a:latin typeface="Times New Roman"/>
                  <a:ea typeface="Times New Roman"/>
                </a:endParaRPr>
              </a:p>
            </p:txBody>
          </p:sp>
          <p:sp>
            <p:nvSpPr>
              <p:cNvPr id="37" name="Oval 36"/>
              <p:cNvSpPr/>
              <p:nvPr/>
            </p:nvSpPr>
            <p:spPr>
              <a:xfrm>
                <a:off x="600102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38" name="Straight Arrow Connector 37"/>
              <p:cNvCxnSpPr>
                <a:endCxn id="37" idx="0"/>
              </p:cNvCxnSpPr>
              <p:nvPr/>
            </p:nvCxnSpPr>
            <p:spPr>
              <a:xfrm>
                <a:off x="6115322" y="2201704"/>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9" name="TextBox 45"/>
              <p:cNvSpPr txBox="1"/>
              <p:nvPr/>
            </p:nvSpPr>
            <p:spPr>
              <a:xfrm>
                <a:off x="5368042" y="2962910"/>
                <a:ext cx="56451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Output</a:t>
                </a:r>
                <a:endParaRPr lang="en-US" sz="2000">
                  <a:effectLst/>
                  <a:latin typeface="Times New Roman"/>
                  <a:ea typeface="Times New Roman"/>
                </a:endParaRPr>
              </a:p>
            </p:txBody>
          </p:sp>
          <p:grpSp>
            <p:nvGrpSpPr>
              <p:cNvPr id="40" name="Group 39"/>
              <p:cNvGrpSpPr/>
              <p:nvPr/>
            </p:nvGrpSpPr>
            <p:grpSpPr>
              <a:xfrm>
                <a:off x="5686697" y="2535047"/>
                <a:ext cx="170688" cy="18288"/>
                <a:chOff x="2753360" y="2094366"/>
                <a:chExt cx="170688" cy="18288"/>
              </a:xfrm>
            </p:grpSpPr>
            <p:sp>
              <p:nvSpPr>
                <p:cNvPr id="49" name="Oval 48"/>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50" name="Oval 49"/>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grpSp>
          <p:sp>
            <p:nvSpPr>
              <p:cNvPr id="41" name="TextBox 48"/>
              <p:cNvSpPr txBox="1"/>
              <p:nvPr/>
            </p:nvSpPr>
            <p:spPr>
              <a:xfrm>
                <a:off x="5572397" y="2200910"/>
                <a:ext cx="43053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42" name="Straight Arrow Connector 41"/>
              <p:cNvCxnSpPr>
                <a:stCxn id="37" idx="4"/>
              </p:cNvCxnSpPr>
              <p:nvPr/>
            </p:nvCxnSpPr>
            <p:spPr>
              <a:xfrm>
                <a:off x="6115322" y="2657316"/>
                <a:ext cx="0" cy="24005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3" name="Oval 42"/>
              <p:cNvSpPr/>
              <p:nvPr/>
            </p:nvSpPr>
            <p:spPr>
              <a:xfrm>
                <a:off x="502514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44" name="Straight Arrow Connector 43"/>
              <p:cNvCxnSpPr/>
              <p:nvPr/>
            </p:nvCxnSpPr>
            <p:spPr>
              <a:xfrm>
                <a:off x="513944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5" name="Straight Arrow Connector 44"/>
              <p:cNvCxnSpPr/>
              <p:nvPr/>
            </p:nvCxnSpPr>
            <p:spPr>
              <a:xfrm>
                <a:off x="513944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6" name="Oval 45"/>
              <p:cNvSpPr/>
              <p:nvPr/>
            </p:nvSpPr>
            <p:spPr>
              <a:xfrm>
                <a:off x="529456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dirty="0">
                    <a:effectLst/>
                    <a:latin typeface="Times New Roman"/>
                    <a:ea typeface="Times New Roman"/>
                  </a:rPr>
                  <a:t> </a:t>
                </a:r>
                <a:endParaRPr lang="en-US" sz="1200" dirty="0">
                  <a:effectLst/>
                  <a:latin typeface="Times New Roman"/>
                  <a:ea typeface="Times New Roman"/>
                </a:endParaRPr>
              </a:p>
            </p:txBody>
          </p:sp>
          <p:cxnSp>
            <p:nvCxnSpPr>
              <p:cNvPr id="47" name="Straight Arrow Connector 46"/>
              <p:cNvCxnSpPr/>
              <p:nvPr/>
            </p:nvCxnSpPr>
            <p:spPr>
              <a:xfrm>
                <a:off x="540886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8" name="Straight Arrow Connector 47"/>
              <p:cNvCxnSpPr/>
              <p:nvPr/>
            </p:nvCxnSpPr>
            <p:spPr>
              <a:xfrm>
                <a:off x="540886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8" name="Rectangle 17"/>
            <p:cNvSpPr/>
            <p:nvPr/>
          </p:nvSpPr>
          <p:spPr>
            <a:xfrm>
              <a:off x="4820094" y="696000"/>
              <a:ext cx="989087" cy="97576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19" name="Arc 18"/>
            <p:cNvSpPr/>
            <p:nvPr/>
          </p:nvSpPr>
          <p:spPr>
            <a:xfrm flipV="1">
              <a:off x="4772025" y="1094688"/>
              <a:ext cx="1123950" cy="435169"/>
            </a:xfrm>
            <a:prstGeom prst="arc">
              <a:avLst>
                <a:gd name="adj1" fmla="val 10327336"/>
                <a:gd name="adj2" fmla="val 598130"/>
              </a:avLst>
            </a:prstGeom>
            <a:no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20" name="Arc 19"/>
            <p:cNvSpPr/>
            <p:nvPr/>
          </p:nvSpPr>
          <p:spPr>
            <a:xfrm rot="16200000" flipV="1">
              <a:off x="4893613" y="958004"/>
              <a:ext cx="1107331" cy="457101"/>
            </a:xfrm>
            <a:prstGeom prst="arc">
              <a:avLst>
                <a:gd name="adj1" fmla="val 10327336"/>
                <a:gd name="adj2" fmla="val 598130"/>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21" name="Straight Connector 20"/>
            <p:cNvCxnSpPr/>
            <p:nvPr/>
          </p:nvCxnSpPr>
          <p:spPr>
            <a:xfrm>
              <a:off x="5199713" y="709945"/>
              <a:ext cx="0" cy="969137"/>
            </a:xfrm>
            <a:prstGeom prst="line">
              <a:avLst/>
            </a:prstGeom>
            <a:ln/>
          </p:spPr>
          <p:style>
            <a:lnRef idx="1">
              <a:schemeClr val="dk1"/>
            </a:lnRef>
            <a:fillRef idx="2">
              <a:schemeClr val="dk1"/>
            </a:fillRef>
            <a:effectRef idx="1">
              <a:schemeClr val="dk1"/>
            </a:effectRef>
            <a:fontRef idx="minor">
              <a:schemeClr val="dk1"/>
            </a:fontRef>
          </p:style>
        </p:cxnSp>
        <p:cxnSp>
          <p:nvCxnSpPr>
            <p:cNvPr id="22" name="Straight Connector 21"/>
            <p:cNvCxnSpPr/>
            <p:nvPr/>
          </p:nvCxnSpPr>
          <p:spPr>
            <a:xfrm>
              <a:off x="4820094" y="1055038"/>
              <a:ext cx="989087" cy="0"/>
            </a:xfrm>
            <a:prstGeom prst="line">
              <a:avLst/>
            </a:prstGeom>
            <a:ln/>
          </p:spPr>
          <p:style>
            <a:lnRef idx="1">
              <a:schemeClr val="dk1"/>
            </a:lnRef>
            <a:fillRef idx="2">
              <a:schemeClr val="dk1"/>
            </a:fillRef>
            <a:effectRef idx="1">
              <a:schemeClr val="dk1"/>
            </a:effectRef>
            <a:fontRef idx="minor">
              <a:schemeClr val="dk1"/>
            </a:fontRef>
          </p:style>
        </p:cxnSp>
        <p:cxnSp>
          <p:nvCxnSpPr>
            <p:cNvPr id="23" name="Straight Connector 22"/>
            <p:cNvCxnSpPr/>
            <p:nvPr/>
          </p:nvCxnSpPr>
          <p:spPr>
            <a:xfrm>
              <a:off x="4820094" y="1343640"/>
              <a:ext cx="989087" cy="0"/>
            </a:xfrm>
            <a:prstGeom prst="line">
              <a:avLst/>
            </a:prstGeom>
            <a:ln/>
          </p:spPr>
          <p:style>
            <a:lnRef idx="1">
              <a:schemeClr val="dk1"/>
            </a:lnRef>
            <a:fillRef idx="2">
              <a:schemeClr val="dk1"/>
            </a:fillRef>
            <a:effectRef idx="1">
              <a:schemeClr val="dk1"/>
            </a:effectRef>
            <a:fontRef idx="minor">
              <a:schemeClr val="dk1"/>
            </a:fontRef>
          </p:style>
        </p:cxnSp>
        <p:sp>
          <p:nvSpPr>
            <p:cNvPr id="24" name="TextBox 144"/>
            <p:cNvSpPr txBox="1"/>
            <p:nvPr/>
          </p:nvSpPr>
          <p:spPr>
            <a:xfrm>
              <a:off x="5170030" y="980998"/>
              <a:ext cx="369490" cy="406763"/>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800" kern="1200">
                  <a:solidFill>
                    <a:srgbClr val="000000"/>
                  </a:solidFill>
                  <a:effectLst/>
                  <a:latin typeface="Calibri"/>
                  <a:ea typeface="Times New Roman"/>
                  <a:cs typeface="Times New Roman"/>
                </a:rPr>
                <a:t>P</a:t>
              </a:r>
              <a:r>
                <a:rPr lang="en-US" sz="1800" kern="1200" baseline="-25000">
                  <a:solidFill>
                    <a:srgbClr val="000000"/>
                  </a:solidFill>
                  <a:effectLst/>
                  <a:latin typeface="Calibri"/>
                  <a:ea typeface="Times New Roman"/>
                  <a:cs typeface="Times New Roman"/>
                </a:rPr>
                <a:t>ij</a:t>
              </a:r>
              <a:endParaRPr lang="en-US" sz="1200">
                <a:effectLst/>
                <a:latin typeface="Times New Roman"/>
                <a:ea typeface="Times New Roman"/>
              </a:endParaRPr>
            </a:p>
          </p:txBody>
        </p:sp>
        <p:cxnSp>
          <p:nvCxnSpPr>
            <p:cNvPr id="25" name="Straight Arrow Connector 24"/>
            <p:cNvCxnSpPr/>
            <p:nvPr/>
          </p:nvCxnSpPr>
          <p:spPr>
            <a:xfrm rot="5400000" flipH="1" flipV="1">
              <a:off x="5273170" y="862346"/>
              <a:ext cx="217585" cy="15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Straight Arrow Connector 25"/>
            <p:cNvCxnSpPr/>
            <p:nvPr/>
          </p:nvCxnSpPr>
          <p:spPr>
            <a:xfrm rot="10800000">
              <a:off x="4918111" y="1198583"/>
              <a:ext cx="228551" cy="1511"/>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7" name="Straight Connector 26"/>
            <p:cNvCxnSpPr/>
            <p:nvPr/>
          </p:nvCxnSpPr>
          <p:spPr>
            <a:xfrm>
              <a:off x="5503294" y="709017"/>
              <a:ext cx="0" cy="968856"/>
            </a:xfrm>
            <a:prstGeom prst="line">
              <a:avLst/>
            </a:prstGeom>
            <a:ln/>
          </p:spPr>
          <p:style>
            <a:lnRef idx="1">
              <a:schemeClr val="dk1"/>
            </a:lnRef>
            <a:fillRef idx="2">
              <a:schemeClr val="dk1"/>
            </a:fillRef>
            <a:effectRef idx="1">
              <a:schemeClr val="dk1"/>
            </a:effectRef>
            <a:fontRef idx="minor">
              <a:schemeClr val="dk1"/>
            </a:fontRef>
          </p:style>
        </p:cxnSp>
        <p:sp>
          <p:nvSpPr>
            <p:cNvPr id="28" name="Rectangle 27"/>
            <p:cNvSpPr/>
            <p:nvPr/>
          </p:nvSpPr>
          <p:spPr>
            <a:xfrm>
              <a:off x="90090" y="1904806"/>
              <a:ext cx="1360465" cy="118430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BLAST Analysis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Smith-Waterman Distances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Parametric sweeps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PolarGrid Matlab data analysis</a:t>
              </a:r>
              <a:endParaRPr lang="en-US" sz="1400" dirty="0">
                <a:effectLst/>
                <a:latin typeface="Arial" pitchFamily="34" charset="0"/>
                <a:ea typeface="Times New Roman"/>
                <a:cs typeface="Arial" pitchFamily="34" charset="0"/>
              </a:endParaRPr>
            </a:p>
          </p:txBody>
        </p:sp>
        <p:sp>
          <p:nvSpPr>
            <p:cNvPr id="29" name="Rectangle 28"/>
            <p:cNvSpPr/>
            <p:nvPr/>
          </p:nvSpPr>
          <p:spPr>
            <a:xfrm>
              <a:off x="1446245" y="1906661"/>
              <a:ext cx="1533071" cy="118236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High Energy Physics (HEP) Histograms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search</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sorting</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Information retrieval</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0" name="Rectangle 29"/>
            <p:cNvSpPr/>
            <p:nvPr/>
          </p:nvSpPr>
          <p:spPr>
            <a:xfrm>
              <a:off x="4607862" y="1900603"/>
              <a:ext cx="1383363" cy="118233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nSpc>
                  <a:spcPct val="150000"/>
                </a:lnSpc>
                <a:spcBef>
                  <a:spcPts val="0"/>
                </a:spcBef>
                <a:spcAft>
                  <a:spcPts val="0"/>
                </a:spcAft>
              </a:pPr>
              <a:r>
                <a:rPr lang="en-US" sz="1600">
                  <a:solidFill>
                    <a:srgbClr val="000000"/>
                  </a:solidFill>
                  <a:effectLst/>
                  <a:latin typeface="Arial" pitchFamily="34" charset="0"/>
                  <a:ea typeface="Times New Roman"/>
                  <a:cs typeface="Arial" pitchFamily="34" charset="0"/>
                </a:rPr>
                <a:t>Many MPI scientific applications such as solving differential equations and particle dynamics</a:t>
              </a:r>
              <a:endParaRPr lang="en-US" sz="1600">
                <a:effectLst/>
                <a:latin typeface="Arial" pitchFamily="34" charset="0"/>
                <a:ea typeface="Times New Roman"/>
                <a:cs typeface="Arial" pitchFamily="34" charset="0"/>
              </a:endParaRPr>
            </a:p>
            <a:p>
              <a:pPr marL="0" marR="0">
                <a:lnSpc>
                  <a:spcPct val="150000"/>
                </a:lnSpc>
                <a:spcBef>
                  <a:spcPts val="0"/>
                </a:spcBef>
                <a:spcAft>
                  <a:spcPts val="0"/>
                </a:spcAft>
              </a:pPr>
              <a:r>
                <a:rPr lang="en-US" sz="1600">
                  <a:effectLst/>
                  <a:latin typeface="Arial" pitchFamily="34" charset="0"/>
                  <a:ea typeface="Times New Roman"/>
                  <a:cs typeface="Arial" pitchFamily="34" charset="0"/>
                </a:rPr>
                <a:t> </a:t>
              </a:r>
            </a:p>
          </p:txBody>
        </p:sp>
        <p:sp>
          <p:nvSpPr>
            <p:cNvPr id="31" name="Rectangle 30"/>
            <p:cNvSpPr/>
            <p:nvPr/>
          </p:nvSpPr>
          <p:spPr>
            <a:xfrm>
              <a:off x="90090" y="3090860"/>
              <a:ext cx="4517773" cy="3632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600" b="1" dirty="0">
                  <a:solidFill>
                    <a:srgbClr val="000000"/>
                  </a:solidFill>
                  <a:effectLst/>
                  <a:latin typeface="Arial"/>
                  <a:ea typeface="Times New Roman"/>
                </a:rPr>
                <a:t>Domain of MapReduce and Iterative Extensions</a:t>
              </a:r>
              <a:endParaRPr lang="en-US" b="1" dirty="0">
                <a:effectLst/>
                <a:latin typeface="Times New Roman"/>
                <a:ea typeface="Times New Roman"/>
              </a:endParaRPr>
            </a:p>
          </p:txBody>
        </p:sp>
        <p:sp>
          <p:nvSpPr>
            <p:cNvPr id="32" name="Rectangle 31"/>
            <p:cNvSpPr/>
            <p:nvPr/>
          </p:nvSpPr>
          <p:spPr>
            <a:xfrm>
              <a:off x="4607862" y="3089107"/>
              <a:ext cx="1383363" cy="364957"/>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400" b="1" dirty="0">
                  <a:solidFill>
                    <a:srgbClr val="000000"/>
                  </a:solidFill>
                  <a:effectLst/>
                  <a:latin typeface="Arial"/>
                  <a:ea typeface="Times New Roman"/>
                </a:rPr>
                <a:t>MPI</a:t>
              </a:r>
              <a:endParaRPr lang="en-US" sz="1600" b="1" dirty="0">
                <a:effectLst/>
                <a:latin typeface="Times New Roman"/>
                <a:ea typeface="Times New Roman"/>
              </a:endParaRPr>
            </a:p>
          </p:txBody>
        </p:sp>
        <p:cxnSp>
          <p:nvCxnSpPr>
            <p:cNvPr id="33" name="Straight Arrow Connector 32"/>
            <p:cNvCxnSpPr/>
            <p:nvPr/>
          </p:nvCxnSpPr>
          <p:spPr>
            <a:xfrm>
              <a:off x="4208035" y="3274350"/>
              <a:ext cx="29507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4" name="Straight Arrow Connector 33"/>
            <p:cNvCxnSpPr/>
            <p:nvPr/>
          </p:nvCxnSpPr>
          <p:spPr>
            <a:xfrm flipH="1">
              <a:off x="175816" y="3265284"/>
              <a:ext cx="28140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5" name="Rectangle 34"/>
            <p:cNvSpPr/>
            <p:nvPr/>
          </p:nvSpPr>
          <p:spPr>
            <a:xfrm>
              <a:off x="2979437" y="1906662"/>
              <a:ext cx="1628425" cy="117628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Expectation maximization clustering e.g. </a:t>
              </a:r>
              <a:r>
                <a:rPr lang="en-US" sz="1400" dirty="0" err="1">
                  <a:solidFill>
                    <a:srgbClr val="000000"/>
                  </a:solidFill>
                  <a:effectLst/>
                  <a:latin typeface="Arial" pitchFamily="34" charset="0"/>
                  <a:ea typeface="Times New Roman"/>
                  <a:cs typeface="Arial" pitchFamily="34" charset="0"/>
                </a:rPr>
                <a:t>Kmeans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Linear Algebra</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err="1">
                  <a:solidFill>
                    <a:srgbClr val="000000"/>
                  </a:solidFill>
                  <a:effectLst/>
                  <a:latin typeface="Arial" pitchFamily="34" charset="0"/>
                  <a:ea typeface="Times New Roman"/>
                  <a:cs typeface="Arial" pitchFamily="34" charset="0"/>
                </a:rPr>
                <a:t>Multimensional</a:t>
              </a:r>
              <a:r>
                <a:rPr lang="en-US" sz="1400" dirty="0">
                  <a:solidFill>
                    <a:srgbClr val="000000"/>
                  </a:solidFill>
                  <a:effectLst/>
                  <a:latin typeface="Arial" pitchFamily="34" charset="0"/>
                  <a:ea typeface="Times New Roman"/>
                  <a:cs typeface="Arial" pitchFamily="34" charset="0"/>
                </a:rPr>
                <a:t> Scaling</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Page Rank</a:t>
              </a:r>
              <a:endParaRPr lang="en-US" sz="1400" dirty="0">
                <a:effectLst/>
                <a:latin typeface="Arial" pitchFamily="34" charset="0"/>
                <a:ea typeface="Times New Roman"/>
                <a:cs typeface="Arial" pitchFamily="34" charset="0"/>
              </a:endParaRPr>
            </a:p>
            <a:p>
              <a:pPr marL="0" marR="0">
                <a:lnSpc>
                  <a:spcPct val="115000"/>
                </a:lnSpc>
                <a:spcBef>
                  <a:spcPts val="0"/>
                </a:spcBef>
                <a:spcAft>
                  <a:spcPts val="0"/>
                </a:spcAft>
              </a:pPr>
              <a:r>
                <a:rPr lang="en-US" sz="1400" dirty="0">
                  <a:solidFill>
                    <a:srgbClr val="000000"/>
                  </a:solidFill>
                  <a:effectLst/>
                  <a:latin typeface="Arial" pitchFamily="34" charset="0"/>
                  <a:ea typeface="Times New Roman"/>
                  <a:cs typeface="Arial" pitchFamily="34" charset="0"/>
                </a:rPr>
                <a:t> </a:t>
              </a:r>
              <a:endParaRPr lang="en-US" sz="1400" dirty="0">
                <a:effectLst/>
                <a:latin typeface="Arial" pitchFamily="34" charset="0"/>
                <a:ea typeface="Times New Roman"/>
                <a:cs typeface="Arial" pitchFamily="34" charset="0"/>
              </a:endParaRPr>
            </a:p>
          </p:txBody>
        </p:sp>
      </p:grpSp>
      <p:sp>
        <p:nvSpPr>
          <p:cNvPr id="3" name="Title 2"/>
          <p:cNvSpPr>
            <a:spLocks noGrp="1"/>
          </p:cNvSpPr>
          <p:nvPr>
            <p:ph type="title"/>
          </p:nvPr>
        </p:nvSpPr>
        <p:spPr>
          <a:xfrm>
            <a:off x="457200" y="0"/>
            <a:ext cx="8229600" cy="685800"/>
          </a:xfrm>
        </p:spPr>
        <p:txBody>
          <a:bodyPr/>
          <a:lstStyle/>
          <a:p>
            <a:r>
              <a:rPr lang="en-US" dirty="0" smtClean="0"/>
              <a:t>Application Classification</a:t>
            </a:r>
            <a:endParaRPr lang="en-US" dirty="0"/>
          </a:p>
        </p:txBody>
      </p:sp>
    </p:spTree>
    <p:extLst>
      <p:ext uri="{BB962C8B-B14F-4D97-AF65-F5344CB8AC3E}">
        <p14:creationId xmlns:p14="http://schemas.microsoft.com/office/powerpoint/2010/main" val="16440919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Expectation Maximization and Iterative MapReduce</a:t>
            </a:r>
            <a:endParaRPr lang="en-US" dirty="0"/>
          </a:p>
        </p:txBody>
      </p:sp>
      <p:sp>
        <p:nvSpPr>
          <p:cNvPr id="3" name="Content Placeholder 2"/>
          <p:cNvSpPr>
            <a:spLocks noGrp="1"/>
          </p:cNvSpPr>
          <p:nvPr>
            <p:ph idx="1"/>
          </p:nvPr>
        </p:nvSpPr>
        <p:spPr>
          <a:xfrm>
            <a:off x="152400" y="1295400"/>
            <a:ext cx="8763000" cy="4648200"/>
          </a:xfrm>
        </p:spPr>
        <p:txBody>
          <a:bodyPr/>
          <a:lstStyle/>
          <a:p>
            <a:r>
              <a:rPr lang="en-US" sz="2800" b="1" dirty="0" smtClean="0"/>
              <a:t>Clustering</a:t>
            </a:r>
            <a:r>
              <a:rPr lang="en-US" sz="2800" dirty="0" smtClean="0"/>
              <a:t> and </a:t>
            </a:r>
            <a:r>
              <a:rPr lang="en-US" sz="2800" b="1" dirty="0" smtClean="0"/>
              <a:t>Multidimensional Scaling </a:t>
            </a:r>
            <a:r>
              <a:rPr lang="en-US" sz="2800" dirty="0" smtClean="0"/>
              <a:t>are both EM (</a:t>
            </a:r>
            <a:r>
              <a:rPr lang="en-US" sz="2800" b="1" dirty="0" smtClean="0"/>
              <a:t>expectation maximization</a:t>
            </a:r>
            <a:r>
              <a:rPr lang="en-US" sz="2800" dirty="0" smtClean="0"/>
              <a:t>) using deterministic annealing for improved performance</a:t>
            </a:r>
          </a:p>
          <a:p>
            <a:r>
              <a:rPr lang="en-US" sz="2800" b="1" dirty="0" smtClean="0"/>
              <a:t>EM </a:t>
            </a:r>
            <a:r>
              <a:rPr lang="en-US" sz="2800" dirty="0" smtClean="0"/>
              <a:t>tends to be </a:t>
            </a:r>
            <a:r>
              <a:rPr lang="en-US" sz="2800" b="1" dirty="0" smtClean="0"/>
              <a:t>good</a:t>
            </a:r>
            <a:r>
              <a:rPr lang="en-US" sz="2800" dirty="0" smtClean="0"/>
              <a:t> for </a:t>
            </a:r>
            <a:r>
              <a:rPr lang="en-US" sz="2800" b="1" dirty="0" smtClean="0"/>
              <a:t>clouds</a:t>
            </a:r>
            <a:r>
              <a:rPr lang="en-US" sz="2800" dirty="0" smtClean="0"/>
              <a:t> and </a:t>
            </a:r>
            <a:r>
              <a:rPr lang="en-US" sz="2800" b="1" dirty="0" smtClean="0"/>
              <a:t>Iterative MapReduce</a:t>
            </a:r>
          </a:p>
          <a:p>
            <a:pPr lvl="1"/>
            <a:r>
              <a:rPr lang="en-US" sz="2400" dirty="0" smtClean="0"/>
              <a:t>Quite </a:t>
            </a:r>
            <a:r>
              <a:rPr lang="en-US" sz="2400" b="1" dirty="0" smtClean="0"/>
              <a:t>complicated computations </a:t>
            </a:r>
            <a:r>
              <a:rPr lang="en-US" sz="2400" dirty="0" smtClean="0"/>
              <a:t>(so compute largish compared to communicate)</a:t>
            </a:r>
          </a:p>
          <a:p>
            <a:pPr lvl="1"/>
            <a:r>
              <a:rPr lang="en-US" sz="2400" dirty="0" smtClean="0"/>
              <a:t>Communication is </a:t>
            </a:r>
            <a:r>
              <a:rPr lang="en-US" sz="2400" b="1" dirty="0" smtClean="0"/>
              <a:t>Reduction</a:t>
            </a:r>
            <a:r>
              <a:rPr lang="en-US" sz="2400" dirty="0" smtClean="0"/>
              <a:t> operations (global sums in our case)</a:t>
            </a:r>
          </a:p>
          <a:p>
            <a:pPr lvl="1"/>
            <a:r>
              <a:rPr lang="en-US" sz="2400" dirty="0" smtClean="0"/>
              <a:t>See also </a:t>
            </a:r>
            <a:r>
              <a:rPr lang="en-US" sz="2400" b="1" dirty="0" smtClean="0"/>
              <a:t>Latent Dirichlet Allocation </a:t>
            </a:r>
            <a:r>
              <a:rPr lang="en-US" sz="2400" dirty="0" smtClean="0"/>
              <a:t>and related Information Retrieval algorithms similar structure</a:t>
            </a:r>
          </a:p>
          <a:p>
            <a:pPr lvl="1"/>
            <a:endParaRPr lang="en-US" sz="2400" dirty="0" smtClean="0"/>
          </a:p>
          <a:p>
            <a:pPr lvl="1"/>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77</a:t>
            </a:fld>
            <a:endParaRPr lang="en-US"/>
          </a:p>
        </p:txBody>
      </p:sp>
    </p:spTree>
    <p:extLst>
      <p:ext uri="{BB962C8B-B14F-4D97-AF65-F5344CB8AC3E}">
        <p14:creationId xmlns:p14="http://schemas.microsoft.com/office/powerpoint/2010/main" val="32051574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0" y="1524000"/>
            <a:ext cx="9122229" cy="4525963"/>
          </a:xfrm>
        </p:spPr>
        <p:txBody>
          <a:bodyPr/>
          <a:lstStyle/>
          <a:p>
            <a:pPr marL="514350" indent="-514350">
              <a:buFont typeface="+mj-lt"/>
              <a:buAutoNum type="arabicParenR"/>
            </a:pPr>
            <a:r>
              <a:rPr lang="en-US" sz="3000" b="1" dirty="0" smtClean="0">
                <a:solidFill>
                  <a:srgbClr val="FF0000"/>
                </a:solidFill>
              </a:rPr>
              <a:t>A(k</a:t>
            </a:r>
            <a:r>
              <a:rPr lang="en-US" sz="3000" b="1" dirty="0">
                <a:solidFill>
                  <a:srgbClr val="FF0000"/>
                </a:solidFill>
              </a:rPr>
              <a:t>) = - 0.5 </a:t>
            </a:r>
            <a:r>
              <a:rPr lang="en-US" sz="3000" b="1" dirty="0">
                <a:solidFill>
                  <a:srgbClr val="FF0000"/>
                </a:solidFill>
                <a:sym typeface="Symbol"/>
              </a:rPr>
              <a:t></a:t>
            </a:r>
            <a:r>
              <a:rPr lang="en-US" sz="3000" b="1" i="1" baseline="-25000" dirty="0">
                <a:solidFill>
                  <a:srgbClr val="FF0000"/>
                </a:solidFill>
              </a:rPr>
              <a:t>i</a:t>
            </a:r>
            <a:r>
              <a:rPr lang="en-US" sz="3000" b="1" baseline="-25000" dirty="0">
                <a:solidFill>
                  <a:srgbClr val="FF0000"/>
                </a:solidFill>
              </a:rPr>
              <a:t>=1</a:t>
            </a:r>
            <a:r>
              <a:rPr lang="en-US" sz="3000" b="1" baseline="30000" dirty="0">
                <a:solidFill>
                  <a:srgbClr val="FF0000"/>
                </a:solidFill>
              </a:rPr>
              <a:t>N</a:t>
            </a:r>
            <a:r>
              <a:rPr lang="en-US" sz="3000" b="1" dirty="0">
                <a:solidFill>
                  <a:srgbClr val="FF0000"/>
                </a:solidFill>
              </a:rPr>
              <a:t> </a:t>
            </a:r>
            <a:r>
              <a:rPr lang="en-US" sz="3000" b="1" dirty="0">
                <a:solidFill>
                  <a:srgbClr val="FF0000"/>
                </a:solidFill>
                <a:sym typeface="Symbol"/>
              </a:rPr>
              <a:t></a:t>
            </a:r>
            <a:r>
              <a:rPr lang="en-US" sz="3000" b="1" i="1" baseline="-25000" dirty="0">
                <a:solidFill>
                  <a:srgbClr val="FF0000"/>
                </a:solidFill>
              </a:rPr>
              <a:t>j</a:t>
            </a:r>
            <a:r>
              <a:rPr lang="en-US" sz="3000" b="1" baseline="-25000" dirty="0">
                <a:solidFill>
                  <a:srgbClr val="FF0000"/>
                </a:solidFill>
              </a:rPr>
              <a:t>=1</a:t>
            </a:r>
            <a:r>
              <a:rPr lang="en-US" sz="3000" b="1" baseline="30000" dirty="0">
                <a:solidFill>
                  <a:srgbClr val="FF0000"/>
                </a:solidFill>
              </a:rPr>
              <a:t>N</a:t>
            </a:r>
            <a:r>
              <a:rPr lang="en-US" sz="3000" b="1" dirty="0">
                <a:solidFill>
                  <a:srgbClr val="FF0000"/>
                </a:solidFill>
              </a:rPr>
              <a:t> </a:t>
            </a:r>
            <a:r>
              <a:rPr lang="en-US" sz="3000" b="1" dirty="0" smtClean="0">
                <a:solidFill>
                  <a:srgbClr val="FF0000"/>
                </a:solidFill>
                <a:sym typeface="Symbol"/>
              </a:rPr>
              <a:t></a:t>
            </a:r>
            <a:r>
              <a:rPr lang="en-US" sz="3000" b="1" dirty="0" smtClean="0">
                <a:solidFill>
                  <a:srgbClr val="FF0000"/>
                </a:solidFill>
              </a:rPr>
              <a:t>(</a:t>
            </a:r>
            <a:r>
              <a:rPr lang="en-US" sz="3000" b="1" i="1" dirty="0">
                <a:solidFill>
                  <a:srgbClr val="FF0000"/>
                </a:solidFill>
              </a:rPr>
              <a:t>i</a:t>
            </a:r>
            <a:r>
              <a:rPr lang="en-US" sz="3000" b="1" dirty="0">
                <a:solidFill>
                  <a:srgbClr val="FF0000"/>
                </a:solidFill>
              </a:rPr>
              <a:t>, </a:t>
            </a:r>
            <a:r>
              <a:rPr lang="en-US" sz="3000" b="1" i="1" dirty="0">
                <a:solidFill>
                  <a:srgbClr val="FF0000"/>
                </a:solidFill>
              </a:rPr>
              <a:t>j</a:t>
            </a:r>
            <a:r>
              <a:rPr lang="en-US" sz="3000" b="1" dirty="0">
                <a:solidFill>
                  <a:srgbClr val="FF0000"/>
                </a:solidFill>
              </a:rPr>
              <a:t>) &lt;</a:t>
            </a:r>
            <a:r>
              <a:rPr lang="en-US" sz="3000" b="1" dirty="0" err="1">
                <a:solidFill>
                  <a:srgbClr val="FF0000"/>
                </a:solidFill>
              </a:rPr>
              <a:t>M</a:t>
            </a:r>
            <a:r>
              <a:rPr lang="en-US" sz="3000" b="1" i="1" baseline="-25000" dirty="0" err="1">
                <a:solidFill>
                  <a:srgbClr val="FF0000"/>
                </a:solidFill>
              </a:rPr>
              <a:t>i</a:t>
            </a:r>
            <a:r>
              <a:rPr lang="en-US" sz="3000" b="1" dirty="0">
                <a:solidFill>
                  <a:srgbClr val="FF0000"/>
                </a:solidFill>
              </a:rPr>
              <a:t>(</a:t>
            </a:r>
            <a:r>
              <a:rPr lang="en-US" sz="3000" b="1" i="1" dirty="0">
                <a:solidFill>
                  <a:srgbClr val="FF0000"/>
                </a:solidFill>
              </a:rPr>
              <a:t>k</a:t>
            </a:r>
            <a:r>
              <a:rPr lang="en-US" sz="3000" b="1" dirty="0">
                <a:solidFill>
                  <a:srgbClr val="FF0000"/>
                </a:solidFill>
              </a:rPr>
              <a:t>)&gt; &lt;</a:t>
            </a:r>
            <a:r>
              <a:rPr lang="en-US" sz="3000" b="1" dirty="0" err="1">
                <a:solidFill>
                  <a:srgbClr val="FF0000"/>
                </a:solidFill>
              </a:rPr>
              <a:t>M</a:t>
            </a:r>
            <a:r>
              <a:rPr lang="en-US" sz="3000" b="1" i="1" baseline="-25000" dirty="0" err="1">
                <a:solidFill>
                  <a:srgbClr val="FF0000"/>
                </a:solidFill>
              </a:rPr>
              <a:t>j</a:t>
            </a:r>
            <a:r>
              <a:rPr lang="en-US" sz="3000" b="1" dirty="0">
                <a:solidFill>
                  <a:srgbClr val="FF0000"/>
                </a:solidFill>
              </a:rPr>
              <a:t>(</a:t>
            </a:r>
            <a:r>
              <a:rPr lang="en-US" sz="3000" b="1" i="1" dirty="0">
                <a:solidFill>
                  <a:srgbClr val="FF0000"/>
                </a:solidFill>
              </a:rPr>
              <a:t>k</a:t>
            </a:r>
            <a:r>
              <a:rPr lang="en-US" sz="3000" b="1" dirty="0">
                <a:solidFill>
                  <a:srgbClr val="FF0000"/>
                </a:solidFill>
              </a:rPr>
              <a:t>)&gt; / &lt;C(k)&gt;</a:t>
            </a:r>
            <a:r>
              <a:rPr lang="en-US" sz="3000" b="1" baseline="30000" dirty="0" smtClean="0">
                <a:solidFill>
                  <a:srgbClr val="FF0000"/>
                </a:solidFill>
              </a:rPr>
              <a:t>2</a:t>
            </a:r>
            <a:endParaRPr lang="en-US" b="1" baseline="30000" dirty="0">
              <a:solidFill>
                <a:srgbClr val="FF0000"/>
              </a:solidFill>
            </a:endParaRPr>
          </a:p>
          <a:p>
            <a:pPr marL="514350" indent="-514350">
              <a:buFont typeface="+mj-lt"/>
              <a:buAutoNum type="arabicParenR"/>
            </a:pPr>
            <a:r>
              <a:rPr lang="en-US" b="1" dirty="0" smtClean="0">
                <a:solidFill>
                  <a:srgbClr val="FF0000"/>
                </a:solidFill>
              </a:rPr>
              <a:t>B</a:t>
            </a:r>
            <a:r>
              <a:rPr lang="en-US" b="1" baseline="-25000" dirty="0">
                <a:solidFill>
                  <a:srgbClr val="FF0000"/>
                </a:solidFill>
                <a:sym typeface="Symbol"/>
              </a:rPr>
              <a:t></a:t>
            </a:r>
            <a:r>
              <a:rPr lang="en-US" b="1" dirty="0">
                <a:solidFill>
                  <a:srgbClr val="FF0000"/>
                </a:solidFill>
              </a:rPr>
              <a:t>(k) =  </a:t>
            </a:r>
            <a:r>
              <a:rPr lang="en-US" b="1" dirty="0">
                <a:solidFill>
                  <a:srgbClr val="FF0000"/>
                </a:solidFill>
                <a:sym typeface="Symbol"/>
              </a:rPr>
              <a:t></a:t>
            </a:r>
            <a:r>
              <a:rPr lang="en-US" b="1" i="1" baseline="-25000" dirty="0">
                <a:solidFill>
                  <a:srgbClr val="FF0000"/>
                </a:solidFill>
              </a:rPr>
              <a:t>i</a:t>
            </a:r>
            <a:r>
              <a:rPr lang="en-US" b="1" baseline="-25000" dirty="0">
                <a:solidFill>
                  <a:srgbClr val="FF0000"/>
                </a:solidFill>
              </a:rPr>
              <a:t>=1</a:t>
            </a:r>
            <a:r>
              <a:rPr lang="en-US" b="1" baseline="30000" dirty="0">
                <a:solidFill>
                  <a:srgbClr val="FF0000"/>
                </a:solidFill>
              </a:rPr>
              <a:t>N</a:t>
            </a:r>
            <a:r>
              <a:rPr lang="en-US" b="1" dirty="0">
                <a:solidFill>
                  <a:srgbClr val="FF0000"/>
                </a:solidFill>
              </a:rPr>
              <a:t> </a:t>
            </a:r>
            <a:r>
              <a:rPr lang="en-US" b="1" dirty="0" smtClean="0">
                <a:solidFill>
                  <a:srgbClr val="FF0000"/>
                </a:solidFill>
                <a:sym typeface="Symbol"/>
              </a:rPr>
              <a:t></a:t>
            </a:r>
            <a:r>
              <a:rPr lang="en-US" b="1" dirty="0" smtClean="0">
                <a:solidFill>
                  <a:srgbClr val="FF0000"/>
                </a:solidFill>
              </a:rPr>
              <a:t>(</a:t>
            </a:r>
            <a:r>
              <a:rPr lang="en-US" b="1" i="1" dirty="0">
                <a:solidFill>
                  <a:srgbClr val="FF0000"/>
                </a:solidFill>
              </a:rPr>
              <a:t>i</a:t>
            </a:r>
            <a:r>
              <a:rPr lang="en-US" b="1" dirty="0">
                <a:solidFill>
                  <a:srgbClr val="FF0000"/>
                </a:solidFill>
              </a:rPr>
              <a:t>, </a:t>
            </a:r>
            <a:r>
              <a:rPr lang="en-US" b="1" i="1" dirty="0">
                <a:solidFill>
                  <a:srgbClr val="FF0000"/>
                </a:solidFill>
                <a:sym typeface="Symbol"/>
              </a:rPr>
              <a:t></a:t>
            </a:r>
            <a:r>
              <a:rPr lang="en-US" b="1" dirty="0">
                <a:solidFill>
                  <a:srgbClr val="FF0000"/>
                </a:solidFill>
              </a:rPr>
              <a:t>) &lt;</a:t>
            </a:r>
            <a:r>
              <a:rPr lang="en-US" b="1" dirty="0" err="1">
                <a:solidFill>
                  <a:srgbClr val="FF0000"/>
                </a:solidFill>
              </a:rPr>
              <a:t>M</a:t>
            </a:r>
            <a:r>
              <a:rPr lang="en-US" b="1" i="1" baseline="-25000" dirty="0" err="1">
                <a:solidFill>
                  <a:srgbClr val="FF0000"/>
                </a:solidFill>
              </a:rPr>
              <a:t>i</a:t>
            </a:r>
            <a:r>
              <a:rPr lang="en-US" b="1" dirty="0">
                <a:solidFill>
                  <a:srgbClr val="FF0000"/>
                </a:solidFill>
              </a:rPr>
              <a:t>(</a:t>
            </a:r>
            <a:r>
              <a:rPr lang="en-US" b="1" i="1" dirty="0">
                <a:solidFill>
                  <a:srgbClr val="FF0000"/>
                </a:solidFill>
              </a:rPr>
              <a:t>k</a:t>
            </a:r>
            <a:r>
              <a:rPr lang="en-US" b="1" dirty="0">
                <a:solidFill>
                  <a:srgbClr val="FF0000"/>
                </a:solidFill>
              </a:rPr>
              <a:t>)&gt; / &lt;C(k)&gt;	</a:t>
            </a:r>
            <a:endParaRPr lang="en-US" b="1" dirty="0" smtClean="0">
              <a:solidFill>
                <a:srgbClr val="FF0000"/>
              </a:solidFill>
            </a:endParaRPr>
          </a:p>
          <a:p>
            <a:pPr marL="514350" indent="-514350">
              <a:buFont typeface="+mj-lt"/>
              <a:buAutoNum type="arabicParenR"/>
            </a:pPr>
            <a:r>
              <a:rPr lang="en-US" b="1" dirty="0">
                <a:solidFill>
                  <a:srgbClr val="FF0000"/>
                </a:solidFill>
                <a:sym typeface="Symbol"/>
              </a:rPr>
              <a:t></a:t>
            </a:r>
            <a:r>
              <a:rPr lang="en-US" b="1" baseline="-25000" dirty="0">
                <a:solidFill>
                  <a:srgbClr val="FF0000"/>
                </a:solidFill>
                <a:sym typeface="Symbol"/>
              </a:rPr>
              <a:t></a:t>
            </a:r>
            <a:r>
              <a:rPr lang="en-US" b="1" dirty="0">
                <a:solidFill>
                  <a:srgbClr val="FF0000"/>
                </a:solidFill>
              </a:rPr>
              <a:t>(</a:t>
            </a:r>
            <a:r>
              <a:rPr lang="en-US" b="1" i="1" dirty="0">
                <a:solidFill>
                  <a:srgbClr val="FF0000"/>
                </a:solidFill>
              </a:rPr>
              <a:t>k</a:t>
            </a:r>
            <a:r>
              <a:rPr lang="en-US" b="1" dirty="0">
                <a:solidFill>
                  <a:srgbClr val="FF0000"/>
                </a:solidFill>
              </a:rPr>
              <a:t>) = (B</a:t>
            </a:r>
            <a:r>
              <a:rPr lang="en-US" b="1" baseline="-25000" dirty="0">
                <a:solidFill>
                  <a:srgbClr val="FF0000"/>
                </a:solidFill>
                <a:sym typeface="Symbol"/>
              </a:rPr>
              <a:t></a:t>
            </a:r>
            <a:r>
              <a:rPr lang="en-US" b="1" dirty="0">
                <a:solidFill>
                  <a:srgbClr val="FF0000"/>
                </a:solidFill>
              </a:rPr>
              <a:t>(k) + A(k))</a:t>
            </a:r>
            <a:r>
              <a:rPr lang="en-US" b="1" dirty="0"/>
              <a:t>			</a:t>
            </a:r>
            <a:endParaRPr lang="en-US" b="1" dirty="0" smtClean="0"/>
          </a:p>
          <a:p>
            <a:pPr marL="514350" indent="-514350">
              <a:buFont typeface="+mj-lt"/>
              <a:buAutoNum type="arabicParenR"/>
            </a:pPr>
            <a:r>
              <a:rPr lang="en-US" sz="3100" b="1" dirty="0" smtClean="0"/>
              <a:t>&lt;</a:t>
            </a:r>
            <a:r>
              <a:rPr lang="en-US" sz="3100" b="1" dirty="0" err="1" smtClean="0"/>
              <a:t>M</a:t>
            </a:r>
            <a:r>
              <a:rPr lang="en-US" sz="3100" b="1" i="1" baseline="-25000" dirty="0" err="1" smtClean="0"/>
              <a:t>i</a:t>
            </a:r>
            <a:r>
              <a:rPr lang="en-US" sz="3100" b="1" dirty="0" smtClean="0"/>
              <a:t>(</a:t>
            </a:r>
            <a:r>
              <a:rPr lang="en-US" sz="3100" b="1" i="1" dirty="0" smtClean="0"/>
              <a:t>k</a:t>
            </a:r>
            <a:r>
              <a:rPr lang="en-US" sz="3100" b="1" dirty="0" smtClean="0"/>
              <a:t>)&gt; </a:t>
            </a:r>
            <a:r>
              <a:rPr lang="en-US" sz="3100" b="1" dirty="0"/>
              <a:t>= </a:t>
            </a:r>
            <a:r>
              <a:rPr lang="en-US" sz="3100" b="1" dirty="0" smtClean="0"/>
              <a:t>p(k</a:t>
            </a:r>
            <a:r>
              <a:rPr lang="en-US" sz="3100" b="1" dirty="0"/>
              <a:t>) </a:t>
            </a:r>
            <a:r>
              <a:rPr lang="en-US" sz="3100" b="1" dirty="0" err="1"/>
              <a:t>exp</a:t>
            </a:r>
            <a:r>
              <a:rPr lang="en-US" sz="3100" b="1" dirty="0"/>
              <a:t>( -</a:t>
            </a:r>
            <a:r>
              <a:rPr lang="en-US" sz="3100" b="1" dirty="0">
                <a:sym typeface="Symbol"/>
              </a:rPr>
              <a:t></a:t>
            </a:r>
            <a:r>
              <a:rPr lang="en-US" sz="3100" b="1" i="1" baseline="-25000" dirty="0"/>
              <a:t>i</a:t>
            </a:r>
            <a:r>
              <a:rPr lang="en-US" sz="3100" b="1" dirty="0"/>
              <a:t>(</a:t>
            </a:r>
            <a:r>
              <a:rPr lang="en-US" sz="3100" b="1" i="1" dirty="0"/>
              <a:t>k</a:t>
            </a:r>
            <a:r>
              <a:rPr lang="en-US" sz="3100" b="1" dirty="0"/>
              <a:t>)/T </a:t>
            </a:r>
            <a:r>
              <a:rPr lang="en-US" sz="3100" b="1" dirty="0" smtClean="0"/>
              <a:t>)/</a:t>
            </a:r>
            <a:br>
              <a:rPr lang="en-US" sz="3100" b="1" dirty="0" smtClean="0"/>
            </a:br>
            <a:r>
              <a:rPr lang="en-US" sz="3100" b="1" dirty="0" smtClean="0">
                <a:sym typeface="Symbol"/>
              </a:rPr>
              <a:t></a:t>
            </a:r>
            <a:r>
              <a:rPr lang="en-US" sz="3100" b="1" baseline="-25000" dirty="0" smtClean="0"/>
              <a:t>k’=</a:t>
            </a:r>
            <a:r>
              <a:rPr lang="en-US" sz="3100" b="1" baseline="-25000" dirty="0"/>
              <a:t>1</a:t>
            </a:r>
            <a:r>
              <a:rPr lang="en-US" sz="3100" b="1" baseline="30000" dirty="0"/>
              <a:t>K</a:t>
            </a:r>
            <a:r>
              <a:rPr lang="en-US" sz="3100" b="1" dirty="0"/>
              <a:t> </a:t>
            </a:r>
            <a:r>
              <a:rPr lang="en-US" sz="3100" b="1" dirty="0" smtClean="0"/>
              <a:t>p(k’) </a:t>
            </a:r>
            <a:r>
              <a:rPr lang="en-US" sz="3100" b="1" dirty="0" err="1" smtClean="0"/>
              <a:t>exp</a:t>
            </a:r>
            <a:r>
              <a:rPr lang="en-US" sz="3100" b="1" dirty="0" smtClean="0"/>
              <a:t>(-</a:t>
            </a:r>
            <a:r>
              <a:rPr lang="en-US" sz="3100" b="1" dirty="0">
                <a:sym typeface="Symbol"/>
              </a:rPr>
              <a:t></a:t>
            </a:r>
            <a:r>
              <a:rPr lang="en-US" sz="3100" b="1" i="1" baseline="-25000" dirty="0" smtClean="0"/>
              <a:t>i</a:t>
            </a:r>
            <a:r>
              <a:rPr lang="en-US" sz="3100" b="1" dirty="0" smtClean="0"/>
              <a:t>(</a:t>
            </a:r>
            <a:r>
              <a:rPr lang="en-US" sz="3100" b="1" i="1" dirty="0" smtClean="0"/>
              <a:t>k’</a:t>
            </a:r>
            <a:r>
              <a:rPr lang="en-US" sz="3100" b="1" dirty="0" smtClean="0"/>
              <a:t>)/T)</a:t>
            </a:r>
          </a:p>
          <a:p>
            <a:pPr marL="514350" indent="-514350">
              <a:buFont typeface="+mj-lt"/>
              <a:buAutoNum type="arabicParenR"/>
            </a:pPr>
            <a:r>
              <a:rPr lang="en-US" b="1" dirty="0" smtClean="0"/>
              <a:t>C(k</a:t>
            </a:r>
            <a:r>
              <a:rPr lang="en-US" b="1" dirty="0"/>
              <a:t>) = </a:t>
            </a:r>
            <a:r>
              <a:rPr lang="en-US" b="1" dirty="0">
                <a:sym typeface="Symbol"/>
              </a:rPr>
              <a:t></a:t>
            </a:r>
            <a:r>
              <a:rPr lang="en-US" b="1" i="1" baseline="-25000" dirty="0"/>
              <a:t>i</a:t>
            </a:r>
            <a:r>
              <a:rPr lang="en-US" b="1" baseline="-25000" dirty="0"/>
              <a:t>=1</a:t>
            </a:r>
            <a:r>
              <a:rPr lang="en-US" b="1" baseline="30000" dirty="0"/>
              <a:t>N</a:t>
            </a:r>
            <a:r>
              <a:rPr lang="en-US" b="1" dirty="0"/>
              <a:t> </a:t>
            </a:r>
            <a:r>
              <a:rPr lang="en-US" b="1" dirty="0" smtClean="0"/>
              <a:t>&lt;</a:t>
            </a:r>
            <a:r>
              <a:rPr lang="en-US" b="1" dirty="0" err="1" smtClean="0"/>
              <a:t>M</a:t>
            </a:r>
            <a:r>
              <a:rPr lang="en-US" b="1" i="1" baseline="-25000" dirty="0" err="1" smtClean="0"/>
              <a:t>i</a:t>
            </a:r>
            <a:r>
              <a:rPr lang="en-US" b="1" dirty="0" smtClean="0"/>
              <a:t>(</a:t>
            </a:r>
            <a:r>
              <a:rPr lang="en-US" b="1" i="1" dirty="0" smtClean="0"/>
              <a:t>k</a:t>
            </a:r>
            <a:r>
              <a:rPr lang="en-US" b="1" dirty="0" smtClean="0"/>
              <a:t>)&gt;</a:t>
            </a:r>
          </a:p>
          <a:p>
            <a:pPr marL="514350" indent="-514350">
              <a:buFont typeface="+mj-lt"/>
              <a:buAutoNum type="arabicParenR"/>
            </a:pPr>
            <a:r>
              <a:rPr lang="en-US" b="1" dirty="0"/>
              <a:t>p(k) </a:t>
            </a:r>
            <a:r>
              <a:rPr lang="en-US" b="1" dirty="0" smtClean="0"/>
              <a:t>= </a:t>
            </a:r>
            <a:r>
              <a:rPr lang="en-US" b="1" dirty="0"/>
              <a:t>C(k) / N	</a:t>
            </a:r>
          </a:p>
          <a:p>
            <a:r>
              <a:rPr lang="en-US" b="1" dirty="0" smtClean="0"/>
              <a:t>Loop to converge variables; decrease T from </a:t>
            </a:r>
            <a:r>
              <a:rPr lang="en-US" b="1" dirty="0" smtClean="0">
                <a:sym typeface="Symbol"/>
              </a:rPr>
              <a:t>; split centers by halving p(k) </a:t>
            </a:r>
            <a:endParaRPr lang="en-US" b="1" dirty="0" smtClean="0"/>
          </a:p>
        </p:txBody>
      </p:sp>
      <p:sp>
        <p:nvSpPr>
          <p:cNvPr id="2" name="Title 1"/>
          <p:cNvSpPr>
            <a:spLocks noGrp="1"/>
          </p:cNvSpPr>
          <p:nvPr>
            <p:ph type="title"/>
          </p:nvPr>
        </p:nvSpPr>
        <p:spPr>
          <a:xfrm>
            <a:off x="-3958" y="228600"/>
            <a:ext cx="9144000" cy="1143000"/>
          </a:xfrm>
        </p:spPr>
        <p:txBody>
          <a:bodyPr/>
          <a:lstStyle/>
          <a:p>
            <a:r>
              <a:rPr lang="en-US" dirty="0" smtClean="0"/>
              <a:t>DA-PWC EM Steps (</a:t>
            </a:r>
            <a:r>
              <a:rPr lang="en-US" dirty="0" smtClean="0">
                <a:solidFill>
                  <a:srgbClr val="FF0000"/>
                </a:solidFill>
              </a:rPr>
              <a:t>E is red</a:t>
            </a:r>
            <a:r>
              <a:rPr lang="en-US" dirty="0" smtClean="0"/>
              <a:t>, M Black)</a:t>
            </a:r>
            <a:br>
              <a:rPr lang="en-US" dirty="0" smtClean="0"/>
            </a:br>
            <a:r>
              <a:rPr lang="en-US" dirty="0" smtClean="0"/>
              <a:t>k runs over clusters; </a:t>
            </a:r>
            <a:r>
              <a:rPr lang="en-US" dirty="0" err="1" smtClean="0"/>
              <a:t>i,j</a:t>
            </a:r>
            <a:r>
              <a:rPr lang="en-US" dirty="0" smtClean="0"/>
              <a:t>,</a:t>
            </a:r>
            <a:r>
              <a:rPr lang="en-US" baseline="-25000" dirty="0">
                <a:solidFill>
                  <a:srgbClr val="FF0000"/>
                </a:solidFill>
                <a:sym typeface="Symbol"/>
              </a:rPr>
              <a:t> </a:t>
            </a:r>
            <a:r>
              <a:rPr lang="en-US" dirty="0">
                <a:sym typeface="Symbol"/>
              </a:rPr>
              <a:t></a:t>
            </a:r>
            <a:r>
              <a:rPr lang="en-US" dirty="0" smtClean="0"/>
              <a:t> points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78</a:t>
            </a:fld>
            <a:endParaRPr lang="en-US"/>
          </a:p>
        </p:txBody>
      </p:sp>
      <p:sp>
        <p:nvSpPr>
          <p:cNvPr id="5" name="TextBox 4"/>
          <p:cNvSpPr txBox="1"/>
          <p:nvPr/>
        </p:nvSpPr>
        <p:spPr>
          <a:xfrm>
            <a:off x="5410200" y="3581400"/>
            <a:ext cx="3581400" cy="1569660"/>
          </a:xfrm>
          <a:prstGeom prst="rect">
            <a:avLst/>
          </a:prstGeom>
          <a:noFill/>
          <a:ln w="12700">
            <a:solidFill>
              <a:schemeClr val="tx1"/>
            </a:solidFill>
          </a:ln>
        </p:spPr>
        <p:txBody>
          <a:bodyPr wrap="square" rtlCol="0">
            <a:spAutoFit/>
          </a:bodyPr>
          <a:lstStyle/>
          <a:p>
            <a:r>
              <a:rPr lang="en-US" sz="2400" b="1" dirty="0" smtClean="0"/>
              <a:t>Steps 1 global sum (reduction)</a:t>
            </a:r>
          </a:p>
          <a:p>
            <a:r>
              <a:rPr lang="en-US" sz="2400" b="1" dirty="0" smtClean="0"/>
              <a:t>Step 1, 2, 5 local sum if </a:t>
            </a:r>
            <a:r>
              <a:rPr lang="en-US" sz="2400" b="1" dirty="0"/>
              <a:t>&lt;</a:t>
            </a:r>
            <a:r>
              <a:rPr lang="en-US" sz="2400" b="1" dirty="0" err="1"/>
              <a:t>M</a:t>
            </a:r>
            <a:r>
              <a:rPr lang="en-US" sz="2400" b="1" baseline="-25000" dirty="0" err="1"/>
              <a:t>i</a:t>
            </a:r>
            <a:r>
              <a:rPr lang="en-US" sz="2400" b="1" dirty="0"/>
              <a:t>(k)&gt; </a:t>
            </a:r>
            <a:r>
              <a:rPr lang="en-US" sz="2400" b="1" dirty="0" smtClean="0"/>
              <a:t>broadcast</a:t>
            </a:r>
          </a:p>
        </p:txBody>
      </p:sp>
    </p:spTree>
    <p:extLst>
      <p:ext uri="{BB962C8B-B14F-4D97-AF65-F5344CB8AC3E}">
        <p14:creationId xmlns:p14="http://schemas.microsoft.com/office/powerpoint/2010/main" val="17686563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smtClean="0"/>
              <a:t>What can we learn?</a:t>
            </a:r>
            <a:endParaRPr lang="en-US" dirty="0"/>
          </a:p>
        </p:txBody>
      </p:sp>
      <p:sp>
        <p:nvSpPr>
          <p:cNvPr id="3" name="Content Placeholder 2"/>
          <p:cNvSpPr>
            <a:spLocks noGrp="1"/>
          </p:cNvSpPr>
          <p:nvPr>
            <p:ph idx="1"/>
          </p:nvPr>
        </p:nvSpPr>
        <p:spPr>
          <a:xfrm>
            <a:off x="152400" y="1143000"/>
            <a:ext cx="8839200" cy="4525963"/>
          </a:xfrm>
        </p:spPr>
        <p:txBody>
          <a:bodyPr/>
          <a:lstStyle/>
          <a:p>
            <a:r>
              <a:rPr lang="en-US" dirty="0" smtClean="0"/>
              <a:t>There are many </a:t>
            </a:r>
            <a:r>
              <a:rPr lang="en-US" b="1" dirty="0" smtClean="0"/>
              <a:t>pleasingly parallel data analysis </a:t>
            </a:r>
            <a:r>
              <a:rPr lang="en-US" dirty="0" smtClean="0"/>
              <a:t>algorithms which are super for clouds</a:t>
            </a:r>
          </a:p>
          <a:p>
            <a:pPr lvl="1"/>
            <a:r>
              <a:rPr lang="en-US" dirty="0" smtClean="0"/>
              <a:t>Remember SWG computation longer than other parts of analysis</a:t>
            </a:r>
          </a:p>
          <a:p>
            <a:r>
              <a:rPr lang="en-US" dirty="0" smtClean="0"/>
              <a:t>There are interesting data mining algorithms needing </a:t>
            </a:r>
            <a:r>
              <a:rPr lang="en-US" b="1" dirty="0" smtClean="0"/>
              <a:t>iterative parallel run times</a:t>
            </a:r>
          </a:p>
          <a:p>
            <a:r>
              <a:rPr lang="en-US" dirty="0" smtClean="0"/>
              <a:t>There are </a:t>
            </a:r>
            <a:r>
              <a:rPr lang="en-US" b="1" dirty="0" smtClean="0"/>
              <a:t>linear algebra </a:t>
            </a:r>
            <a:r>
              <a:rPr lang="en-US" dirty="0" smtClean="0"/>
              <a:t>algorithms with flaky compute/communication ratios</a:t>
            </a:r>
          </a:p>
          <a:p>
            <a:r>
              <a:rPr lang="en-US" b="1" dirty="0" smtClean="0"/>
              <a:t>Expectation Maximization </a:t>
            </a:r>
            <a:r>
              <a:rPr lang="en-US" dirty="0" smtClean="0"/>
              <a:t>good for Iterative MapReduce</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79</a:t>
            </a:fld>
            <a:endParaRPr lang="en-US"/>
          </a:p>
        </p:txBody>
      </p:sp>
    </p:spTree>
    <p:extLst>
      <p:ext uri="{BB962C8B-B14F-4D97-AF65-F5344CB8AC3E}">
        <p14:creationId xmlns:p14="http://schemas.microsoft.com/office/powerpoint/2010/main" val="1754213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The Google </a:t>
            </a:r>
            <a:r>
              <a:rPr lang="en-US" dirty="0" err="1" smtClean="0"/>
              <a:t>gmail</a:t>
            </a:r>
            <a:r>
              <a:rPr lang="en-US" dirty="0" smtClean="0"/>
              <a:t> example</a:t>
            </a:r>
            <a:endParaRPr lang="en-US" dirty="0"/>
          </a:p>
        </p:txBody>
      </p:sp>
      <p:sp>
        <p:nvSpPr>
          <p:cNvPr id="3" name="Content Placeholder 2"/>
          <p:cNvSpPr>
            <a:spLocks noGrp="1"/>
          </p:cNvSpPr>
          <p:nvPr>
            <p:ph idx="1"/>
          </p:nvPr>
        </p:nvSpPr>
        <p:spPr>
          <a:xfrm>
            <a:off x="34962" y="1219200"/>
            <a:ext cx="8991600" cy="1219200"/>
          </a:xfrm>
        </p:spPr>
        <p:txBody>
          <a:bodyPr/>
          <a:lstStyle/>
          <a:p>
            <a:r>
              <a:rPr lang="en-US" sz="2400" dirty="0" smtClean="0">
                <a:hlinkClick r:id="rId2"/>
              </a:rPr>
              <a:t>http://www.google.com/green/pdfs/google-green-computing.pdf</a:t>
            </a:r>
            <a:endParaRPr lang="en-US" sz="2400" dirty="0" smtClean="0"/>
          </a:p>
          <a:p>
            <a:r>
              <a:rPr lang="en-US" sz="2400" dirty="0" smtClean="0"/>
              <a:t>Clouds win by efficient resource use and efficient data centers  </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88005955"/>
              </p:ext>
            </p:extLst>
          </p:nvPr>
        </p:nvGraphicFramePr>
        <p:xfrm>
          <a:off x="22412" y="2362200"/>
          <a:ext cx="8991598" cy="2903750"/>
        </p:xfrm>
        <a:graphic>
          <a:graphicData uri="http://schemas.openxmlformats.org/drawingml/2006/table">
            <a:tbl>
              <a:tblPr firstRow="1" bandRow="1">
                <a:tableStyleId>{073A0DAA-6AF3-43AB-8588-CEC1D06C72B9}</a:tableStyleId>
              </a:tblPr>
              <a:tblGrid>
                <a:gridCol w="1284514"/>
                <a:gridCol w="1284514"/>
                <a:gridCol w="1284514"/>
                <a:gridCol w="1099458"/>
                <a:gridCol w="1524000"/>
                <a:gridCol w="1230084"/>
                <a:gridCol w="1284514"/>
              </a:tblGrid>
              <a:tr h="855722">
                <a:tc>
                  <a:txBody>
                    <a:bodyPr/>
                    <a:lstStyle/>
                    <a:p>
                      <a:pPr algn="ctr"/>
                      <a:r>
                        <a:rPr lang="en-US" dirty="0" smtClean="0"/>
                        <a:t>Business</a:t>
                      </a:r>
                      <a:r>
                        <a:rPr lang="en-US" baseline="0" dirty="0" smtClean="0"/>
                        <a:t> Type</a:t>
                      </a:r>
                      <a:endParaRPr lang="en-US" dirty="0"/>
                    </a:p>
                  </a:txBody>
                  <a:tcPr/>
                </a:tc>
                <a:tc>
                  <a:txBody>
                    <a:bodyPr/>
                    <a:lstStyle/>
                    <a:p>
                      <a:pPr algn="ctr"/>
                      <a:r>
                        <a:rPr lang="en-US" dirty="0" smtClean="0"/>
                        <a:t>Number of users</a:t>
                      </a:r>
                      <a:endParaRPr lang="en-US" dirty="0"/>
                    </a:p>
                  </a:txBody>
                  <a:tcPr/>
                </a:tc>
                <a:tc>
                  <a:txBody>
                    <a:bodyPr/>
                    <a:lstStyle/>
                    <a:p>
                      <a:pPr algn="ctr"/>
                      <a:r>
                        <a:rPr lang="en-US" dirty="0" smtClean="0"/>
                        <a:t># servers</a:t>
                      </a:r>
                      <a:endParaRPr lang="en-US" dirty="0"/>
                    </a:p>
                  </a:txBody>
                  <a:tcPr/>
                </a:tc>
                <a:tc>
                  <a:txBody>
                    <a:bodyPr/>
                    <a:lstStyle/>
                    <a:p>
                      <a:pPr algn="ctr"/>
                      <a:r>
                        <a:rPr lang="en-US" dirty="0" smtClean="0"/>
                        <a:t>IT Power per user</a:t>
                      </a:r>
                      <a:endParaRPr lang="en-US" dirty="0"/>
                    </a:p>
                  </a:txBody>
                  <a:tcPr/>
                </a:tc>
                <a:tc>
                  <a:txBody>
                    <a:bodyPr/>
                    <a:lstStyle/>
                    <a:p>
                      <a:pPr algn="ctr"/>
                      <a:r>
                        <a:rPr lang="en-US" dirty="0" smtClean="0"/>
                        <a:t>PUE (Power Usage effectiveness)</a:t>
                      </a:r>
                      <a:endParaRPr lang="en-US" dirty="0"/>
                    </a:p>
                  </a:txBody>
                  <a:tcPr/>
                </a:tc>
                <a:tc>
                  <a:txBody>
                    <a:bodyPr/>
                    <a:lstStyle/>
                    <a:p>
                      <a:pPr algn="ctr"/>
                      <a:r>
                        <a:rPr lang="en-US" dirty="0" smtClean="0"/>
                        <a:t>Total Power per user</a:t>
                      </a:r>
                      <a:endParaRPr lang="en-US" dirty="0"/>
                    </a:p>
                  </a:txBody>
                  <a:tcPr/>
                </a:tc>
                <a:tc>
                  <a:txBody>
                    <a:bodyPr/>
                    <a:lstStyle/>
                    <a:p>
                      <a:pPr algn="ctr"/>
                      <a:r>
                        <a:rPr lang="en-US" dirty="0" smtClean="0"/>
                        <a:t>Annual Energy per user</a:t>
                      </a:r>
                      <a:endParaRPr lang="en-US" dirty="0"/>
                    </a:p>
                  </a:txBody>
                  <a:tcPr/>
                </a:tc>
              </a:tr>
              <a:tr h="347043">
                <a:tc>
                  <a:txBody>
                    <a:bodyPr/>
                    <a:lstStyle/>
                    <a:p>
                      <a:pPr algn="ctr"/>
                      <a:r>
                        <a:rPr lang="en-US" dirty="0" smtClean="0"/>
                        <a:t>Small</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8W</a:t>
                      </a:r>
                      <a:endParaRPr lang="en-US" dirty="0"/>
                    </a:p>
                  </a:txBody>
                  <a:tcPr/>
                </a:tc>
                <a:tc>
                  <a:txBody>
                    <a:bodyPr/>
                    <a:lstStyle/>
                    <a:p>
                      <a:pPr algn="ctr"/>
                      <a:r>
                        <a:rPr lang="en-US" dirty="0" smtClean="0"/>
                        <a:t>2.5</a:t>
                      </a:r>
                      <a:endParaRPr lang="en-US" dirty="0"/>
                    </a:p>
                  </a:txBody>
                  <a:tcPr/>
                </a:tc>
                <a:tc>
                  <a:txBody>
                    <a:bodyPr/>
                    <a:lstStyle/>
                    <a:p>
                      <a:pPr algn="ctr"/>
                      <a:r>
                        <a:rPr lang="en-US" dirty="0" smtClean="0"/>
                        <a:t>20W</a:t>
                      </a:r>
                      <a:endParaRPr lang="en-US" dirty="0"/>
                    </a:p>
                  </a:txBody>
                  <a:tcPr/>
                </a:tc>
                <a:tc>
                  <a:txBody>
                    <a:bodyPr/>
                    <a:lstStyle/>
                    <a:p>
                      <a:pPr algn="ctr"/>
                      <a:r>
                        <a:rPr lang="en-US" dirty="0" smtClean="0"/>
                        <a:t>175 kWh</a:t>
                      </a:r>
                      <a:endParaRPr lang="en-US" dirty="0"/>
                    </a:p>
                  </a:txBody>
                  <a:tcPr/>
                </a:tc>
              </a:tr>
              <a:tr h="347043">
                <a:tc>
                  <a:txBody>
                    <a:bodyPr/>
                    <a:lstStyle/>
                    <a:p>
                      <a:pPr algn="ctr"/>
                      <a:r>
                        <a:rPr lang="en-US" dirty="0" smtClean="0"/>
                        <a:t>Medium</a:t>
                      </a:r>
                      <a:endParaRPr lang="en-US" dirty="0"/>
                    </a:p>
                  </a:txBody>
                  <a:tcPr/>
                </a:tc>
                <a:tc>
                  <a:txBody>
                    <a:bodyPr/>
                    <a:lstStyle/>
                    <a:p>
                      <a:pPr algn="ctr"/>
                      <a:r>
                        <a:rPr lang="en-US" dirty="0" smtClean="0"/>
                        <a:t>500</a:t>
                      </a:r>
                      <a:endParaRPr lang="en-US" dirty="0"/>
                    </a:p>
                  </a:txBody>
                  <a:tcPr/>
                </a:tc>
                <a:tc>
                  <a:txBody>
                    <a:bodyPr/>
                    <a:lstStyle/>
                    <a:p>
                      <a:pPr algn="ctr"/>
                      <a:r>
                        <a:rPr lang="en-US" dirty="0" smtClean="0"/>
                        <a:t>2</a:t>
                      </a:r>
                      <a:endParaRPr lang="en-US" dirty="0"/>
                    </a:p>
                  </a:txBody>
                  <a:tcPr/>
                </a:tc>
                <a:tc>
                  <a:txBody>
                    <a:bodyPr/>
                    <a:lstStyle/>
                    <a:p>
                      <a:pPr algn="ctr"/>
                      <a:r>
                        <a:rPr lang="en-US" dirty="0" smtClean="0"/>
                        <a:t>1.8W</a:t>
                      </a:r>
                      <a:endParaRPr lang="en-US" dirty="0"/>
                    </a:p>
                  </a:txBody>
                  <a:tcPr/>
                </a:tc>
                <a:tc>
                  <a:txBody>
                    <a:bodyPr/>
                    <a:lstStyle/>
                    <a:p>
                      <a:pPr algn="ctr"/>
                      <a:r>
                        <a:rPr lang="en-US" dirty="0" smtClean="0"/>
                        <a:t>1.8</a:t>
                      </a:r>
                      <a:endParaRPr lang="en-US" dirty="0"/>
                    </a:p>
                  </a:txBody>
                  <a:tcPr/>
                </a:tc>
                <a:tc>
                  <a:txBody>
                    <a:bodyPr/>
                    <a:lstStyle/>
                    <a:p>
                      <a:pPr algn="ctr"/>
                      <a:r>
                        <a:rPr lang="en-US" dirty="0" smtClean="0"/>
                        <a:t>3.2W</a:t>
                      </a:r>
                      <a:endParaRPr lang="en-US" dirty="0"/>
                    </a:p>
                  </a:txBody>
                  <a:tcPr/>
                </a:tc>
                <a:tc>
                  <a:txBody>
                    <a:bodyPr/>
                    <a:lstStyle/>
                    <a:p>
                      <a:pPr algn="ctr"/>
                      <a:r>
                        <a:rPr lang="en-US" dirty="0" smtClean="0"/>
                        <a:t>28.4 kWh</a:t>
                      </a:r>
                      <a:endParaRPr lang="en-US" dirty="0"/>
                    </a:p>
                  </a:txBody>
                  <a:tcPr/>
                </a:tc>
              </a:tr>
              <a:tr h="487680">
                <a:tc>
                  <a:txBody>
                    <a:bodyPr/>
                    <a:lstStyle/>
                    <a:p>
                      <a:pPr algn="ctr"/>
                      <a:r>
                        <a:rPr lang="en-US" dirty="0" smtClean="0"/>
                        <a:t>Large</a:t>
                      </a:r>
                      <a:endParaRPr lang="en-US" dirty="0"/>
                    </a:p>
                  </a:txBody>
                  <a:tcPr/>
                </a:tc>
                <a:tc>
                  <a:txBody>
                    <a:bodyPr/>
                    <a:lstStyle/>
                    <a:p>
                      <a:pPr algn="ctr"/>
                      <a:r>
                        <a:rPr lang="en-US" dirty="0" smtClean="0"/>
                        <a:t>10000</a:t>
                      </a:r>
                      <a:endParaRPr lang="en-US" dirty="0"/>
                    </a:p>
                  </a:txBody>
                  <a:tcPr/>
                </a:tc>
                <a:tc>
                  <a:txBody>
                    <a:bodyPr/>
                    <a:lstStyle/>
                    <a:p>
                      <a:pPr algn="ctr"/>
                      <a:r>
                        <a:rPr lang="en-US" dirty="0" smtClean="0"/>
                        <a:t>12</a:t>
                      </a:r>
                      <a:endParaRPr lang="en-US" dirty="0"/>
                    </a:p>
                  </a:txBody>
                  <a:tcPr/>
                </a:tc>
                <a:tc>
                  <a:txBody>
                    <a:bodyPr/>
                    <a:lstStyle/>
                    <a:p>
                      <a:pPr algn="ctr"/>
                      <a:r>
                        <a:rPr lang="en-US" dirty="0" smtClean="0"/>
                        <a:t>0.54W</a:t>
                      </a:r>
                      <a:endParaRPr lang="en-US" dirty="0"/>
                    </a:p>
                  </a:txBody>
                  <a:tcPr/>
                </a:tc>
                <a:tc>
                  <a:txBody>
                    <a:bodyPr/>
                    <a:lstStyle/>
                    <a:p>
                      <a:pPr algn="ctr"/>
                      <a:r>
                        <a:rPr lang="en-US" dirty="0" smtClean="0"/>
                        <a:t>1.6</a:t>
                      </a:r>
                      <a:endParaRPr lang="en-US" dirty="0"/>
                    </a:p>
                  </a:txBody>
                  <a:tcPr/>
                </a:tc>
                <a:tc>
                  <a:txBody>
                    <a:bodyPr/>
                    <a:lstStyle/>
                    <a:p>
                      <a:pPr algn="ctr"/>
                      <a:r>
                        <a:rPr lang="en-US" dirty="0" smtClean="0"/>
                        <a:t>0.9W</a:t>
                      </a:r>
                      <a:endParaRPr lang="en-US" dirty="0"/>
                    </a:p>
                  </a:txBody>
                  <a:tcPr/>
                </a:tc>
                <a:tc>
                  <a:txBody>
                    <a:bodyPr/>
                    <a:lstStyle/>
                    <a:p>
                      <a:pPr algn="ctr"/>
                      <a:r>
                        <a:rPr lang="en-US" dirty="0" smtClean="0"/>
                        <a:t>7.6 kWh</a:t>
                      </a:r>
                      <a:endParaRPr lang="en-US" dirty="0"/>
                    </a:p>
                  </a:txBody>
                  <a:tcPr/>
                </a:tc>
              </a:tr>
              <a:tr h="770150">
                <a:tc>
                  <a:txBody>
                    <a:bodyPr/>
                    <a:lstStyle/>
                    <a:p>
                      <a:pPr algn="ctr"/>
                      <a:r>
                        <a:rPr lang="en-US" dirty="0" smtClean="0">
                          <a:solidFill>
                            <a:srgbClr val="FF0000"/>
                          </a:solidFill>
                        </a:rPr>
                        <a:t>Gmail (Cloud)</a:t>
                      </a:r>
                      <a:endParaRPr lang="en-US" dirty="0">
                        <a:solidFill>
                          <a:srgbClr val="FF0000"/>
                        </a:solidFill>
                      </a:endParaRPr>
                    </a:p>
                  </a:txBody>
                  <a:tcPr/>
                </a:tc>
                <a:tc>
                  <a:txBody>
                    <a:bodyPr/>
                    <a:lstStyle/>
                    <a:p>
                      <a:pPr algn="ctr"/>
                      <a:r>
                        <a:rPr lang="en-US" sz="2400" b="1" dirty="0" smtClean="0">
                          <a:solidFill>
                            <a:srgbClr val="FF0000"/>
                          </a:solidFill>
                          <a:sym typeface="Symbol"/>
                        </a:rPr>
                        <a:t></a:t>
                      </a:r>
                      <a:endParaRPr lang="en-US" sz="2400" b="1"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sym typeface="Symbol"/>
                        </a:rPr>
                        <a:t></a:t>
                      </a:r>
                      <a:endParaRPr lang="en-US" sz="2400" b="1" dirty="0" smtClean="0">
                        <a:solidFill>
                          <a:srgbClr val="FF0000"/>
                        </a:solidFill>
                      </a:endParaRPr>
                    </a:p>
                  </a:txBody>
                  <a:tcPr/>
                </a:tc>
                <a:tc>
                  <a:txBody>
                    <a:bodyPr/>
                    <a:lstStyle/>
                    <a:p>
                      <a:pPr algn="ctr"/>
                      <a:r>
                        <a:rPr lang="en-US" dirty="0" smtClean="0">
                          <a:solidFill>
                            <a:srgbClr val="FF0000"/>
                          </a:solidFill>
                        </a:rPr>
                        <a:t>&lt; 0.22W</a:t>
                      </a:r>
                      <a:endParaRPr lang="en-US" dirty="0">
                        <a:solidFill>
                          <a:srgbClr val="FF0000"/>
                        </a:solidFill>
                      </a:endParaRPr>
                    </a:p>
                  </a:txBody>
                  <a:tcPr/>
                </a:tc>
                <a:tc>
                  <a:txBody>
                    <a:bodyPr/>
                    <a:lstStyle/>
                    <a:p>
                      <a:pPr algn="ctr"/>
                      <a:r>
                        <a:rPr lang="en-US" dirty="0" smtClean="0">
                          <a:solidFill>
                            <a:srgbClr val="FF0000"/>
                          </a:solidFill>
                        </a:rPr>
                        <a:t>1.16</a:t>
                      </a:r>
                      <a:endParaRPr lang="en-US" dirty="0">
                        <a:solidFill>
                          <a:srgbClr val="FF0000"/>
                        </a:solidFill>
                      </a:endParaRPr>
                    </a:p>
                  </a:txBody>
                  <a:tcPr/>
                </a:tc>
                <a:tc>
                  <a:txBody>
                    <a:bodyPr/>
                    <a:lstStyle/>
                    <a:p>
                      <a:pPr algn="ctr"/>
                      <a:r>
                        <a:rPr lang="en-US" dirty="0" smtClean="0">
                          <a:solidFill>
                            <a:srgbClr val="FF0000"/>
                          </a:solidFill>
                        </a:rPr>
                        <a:t>&lt; 0.25W</a:t>
                      </a:r>
                      <a:endParaRPr lang="en-US" dirty="0">
                        <a:solidFill>
                          <a:srgbClr val="FF0000"/>
                        </a:solidFill>
                      </a:endParaRPr>
                    </a:p>
                  </a:txBody>
                  <a:tcPr/>
                </a:tc>
                <a:tc>
                  <a:txBody>
                    <a:bodyPr/>
                    <a:lstStyle/>
                    <a:p>
                      <a:pPr algn="ctr"/>
                      <a:r>
                        <a:rPr lang="en-US" dirty="0" smtClean="0">
                          <a:solidFill>
                            <a:srgbClr val="FF0000"/>
                          </a:solidFill>
                        </a:rPr>
                        <a:t>&lt; 2.2 kWh</a:t>
                      </a:r>
                      <a:endParaRPr lang="en-US" dirty="0">
                        <a:solidFill>
                          <a:srgbClr val="FF0000"/>
                        </a:solidFill>
                      </a:endParaRPr>
                    </a:p>
                  </a:txBody>
                  <a:tcPr/>
                </a:tc>
              </a:tr>
            </a:tbl>
          </a:graphicData>
        </a:graphic>
      </p:graphicFrame>
    </p:spTree>
    <p:extLst>
      <p:ext uri="{BB962C8B-B14F-4D97-AF65-F5344CB8AC3E}">
        <p14:creationId xmlns:p14="http://schemas.microsoft.com/office/powerpoint/2010/main" val="439293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fontScale="90000"/>
          </a:bodyPr>
          <a:lstStyle/>
          <a:p>
            <a:r>
              <a:rPr lang="en-US" b="1" dirty="0" smtClean="0"/>
              <a:t>Research Issues for (Iterative) MapReduce </a:t>
            </a:r>
            <a:endParaRPr lang="en-US" b="1" dirty="0"/>
          </a:p>
        </p:txBody>
      </p:sp>
      <p:sp>
        <p:nvSpPr>
          <p:cNvPr id="3" name="Content Placeholder 2"/>
          <p:cNvSpPr>
            <a:spLocks noGrp="1"/>
          </p:cNvSpPr>
          <p:nvPr>
            <p:ph idx="1"/>
          </p:nvPr>
        </p:nvSpPr>
        <p:spPr>
          <a:xfrm>
            <a:off x="-4011" y="990600"/>
            <a:ext cx="9144000" cy="5562600"/>
          </a:xfrm>
        </p:spPr>
        <p:txBody>
          <a:bodyPr>
            <a:normAutofit fontScale="70000" lnSpcReduction="20000"/>
          </a:bodyPr>
          <a:lstStyle/>
          <a:p>
            <a:r>
              <a:rPr lang="en-US" dirty="0"/>
              <a:t>Quantify and </a:t>
            </a:r>
            <a:r>
              <a:rPr lang="en-US" dirty="0" smtClean="0"/>
              <a:t>Extend that </a:t>
            </a:r>
            <a:r>
              <a:rPr lang="en-US" dirty="0" smtClean="0">
                <a:solidFill>
                  <a:srgbClr val="FF0000"/>
                </a:solidFill>
              </a:rPr>
              <a:t>Data analysis for Science </a:t>
            </a:r>
            <a:r>
              <a:rPr lang="en-US" dirty="0" smtClean="0"/>
              <a:t>seems to work well on Iterative MapReduce and clouds so far. </a:t>
            </a:r>
          </a:p>
          <a:p>
            <a:pPr lvl="1"/>
            <a:r>
              <a:rPr lang="en-US" dirty="0" smtClean="0">
                <a:solidFill>
                  <a:srgbClr val="FF0000"/>
                </a:solidFill>
              </a:rPr>
              <a:t>Iterative MapReduce (Map Collective) </a:t>
            </a:r>
            <a:r>
              <a:rPr lang="en-US" dirty="0" smtClean="0"/>
              <a:t>spans all architectures as unifying idea</a:t>
            </a:r>
          </a:p>
          <a:p>
            <a:r>
              <a:rPr lang="en-US" dirty="0" smtClean="0">
                <a:solidFill>
                  <a:srgbClr val="FF0000"/>
                </a:solidFill>
              </a:rPr>
              <a:t>Performance</a:t>
            </a:r>
            <a:r>
              <a:rPr lang="en-US" dirty="0" smtClean="0"/>
              <a:t> and </a:t>
            </a:r>
            <a:r>
              <a:rPr lang="en-US" dirty="0" smtClean="0">
                <a:solidFill>
                  <a:srgbClr val="FF0000"/>
                </a:solidFill>
              </a:rPr>
              <a:t>Fault Tolerance </a:t>
            </a:r>
            <a:r>
              <a:rPr lang="en-US" dirty="0" smtClean="0"/>
              <a:t>Trade-offs; </a:t>
            </a:r>
          </a:p>
          <a:p>
            <a:pPr lvl="1"/>
            <a:r>
              <a:rPr lang="en-US" dirty="0" smtClean="0"/>
              <a:t>Writing to disk each iteration (as in Hadoop) naturally lowers performance but increases fault-tolerance</a:t>
            </a:r>
          </a:p>
          <a:p>
            <a:pPr lvl="1"/>
            <a:r>
              <a:rPr lang="en-US" dirty="0" smtClean="0"/>
              <a:t>Integration of </a:t>
            </a:r>
            <a:r>
              <a:rPr lang="en-US" dirty="0" smtClean="0">
                <a:solidFill>
                  <a:srgbClr val="FF0000"/>
                </a:solidFill>
              </a:rPr>
              <a:t>GPU</a:t>
            </a:r>
            <a:r>
              <a:rPr lang="en-US" dirty="0" smtClean="0"/>
              <a:t>’s</a:t>
            </a:r>
          </a:p>
          <a:p>
            <a:r>
              <a:rPr lang="en-US" dirty="0" smtClean="0">
                <a:solidFill>
                  <a:srgbClr val="FF0000"/>
                </a:solidFill>
              </a:rPr>
              <a:t>Security</a:t>
            </a:r>
            <a:r>
              <a:rPr lang="en-US" dirty="0" smtClean="0"/>
              <a:t> and Privacy technology and policy essential for use in many biomedical applications</a:t>
            </a:r>
          </a:p>
          <a:p>
            <a:r>
              <a:rPr lang="en-US" dirty="0" smtClean="0">
                <a:solidFill>
                  <a:srgbClr val="FF0000"/>
                </a:solidFill>
              </a:rPr>
              <a:t>Storage</a:t>
            </a:r>
            <a:r>
              <a:rPr lang="en-US" dirty="0" smtClean="0"/>
              <a:t>: multi-user data parallel file systems have </a:t>
            </a:r>
            <a:r>
              <a:rPr lang="en-US" dirty="0" smtClean="0">
                <a:solidFill>
                  <a:srgbClr val="FF0000"/>
                </a:solidFill>
              </a:rPr>
              <a:t>scheduling</a:t>
            </a:r>
            <a:r>
              <a:rPr lang="en-US" dirty="0" smtClean="0"/>
              <a:t> and management </a:t>
            </a:r>
          </a:p>
          <a:p>
            <a:pPr lvl="1"/>
            <a:r>
              <a:rPr lang="en-US" dirty="0" smtClean="0"/>
              <a:t>NOSQL and </a:t>
            </a:r>
            <a:r>
              <a:rPr lang="en-US" dirty="0" err="1" smtClean="0"/>
              <a:t>SciDB</a:t>
            </a:r>
            <a:r>
              <a:rPr lang="en-US" dirty="0" smtClean="0"/>
              <a:t> on virtualized and HPC systems</a:t>
            </a:r>
          </a:p>
          <a:p>
            <a:r>
              <a:rPr lang="en-US" dirty="0" smtClean="0">
                <a:solidFill>
                  <a:srgbClr val="FF0000"/>
                </a:solidFill>
              </a:rPr>
              <a:t>Data parallel Data analysis languages</a:t>
            </a:r>
            <a:r>
              <a:rPr lang="en-US" dirty="0" smtClean="0"/>
              <a:t>: Sawzall and Pig Latin more successful than HPF?</a:t>
            </a:r>
          </a:p>
          <a:p>
            <a:r>
              <a:rPr lang="en-US" dirty="0" smtClean="0">
                <a:solidFill>
                  <a:srgbClr val="FF0000"/>
                </a:solidFill>
              </a:rPr>
              <a:t>Scheduling: </a:t>
            </a:r>
            <a:r>
              <a:rPr lang="en-US" dirty="0" smtClean="0"/>
              <a:t>How does research here fit into scheduling built into clouds and Iterative MapReduce (Hadoop)</a:t>
            </a:r>
          </a:p>
          <a:p>
            <a:pPr lvl="1"/>
            <a:r>
              <a:rPr lang="en-US" dirty="0" smtClean="0"/>
              <a:t>important load balancing issues  for MapReduce for heterogeneous workloads</a:t>
            </a:r>
          </a:p>
          <a:p>
            <a:endParaRPr lang="en-US" dirty="0" smtClean="0"/>
          </a:p>
          <a:p>
            <a:endParaRPr lang="en-US" dirty="0" smtClean="0"/>
          </a:p>
          <a:p>
            <a:endParaRPr lang="en-US" dirty="0"/>
          </a:p>
        </p:txBody>
      </p:sp>
    </p:spTree>
    <p:extLst>
      <p:ext uri="{BB962C8B-B14F-4D97-AF65-F5344CB8AC3E}">
        <p14:creationId xmlns:p14="http://schemas.microsoft.com/office/powerpoint/2010/main" val="10362480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Architecture of Data-Intensive  Clouds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81</a:t>
            </a:fld>
            <a:endParaRPr lang="en-US"/>
          </a:p>
        </p:txBody>
      </p:sp>
    </p:spTree>
    <p:extLst>
      <p:ext uri="{BB962C8B-B14F-4D97-AF65-F5344CB8AC3E}">
        <p14:creationId xmlns:p14="http://schemas.microsoft.com/office/powerpoint/2010/main" val="22057343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752600"/>
            <a:ext cx="8252644" cy="584775"/>
          </a:xfrm>
          <a:prstGeom prst="rect">
            <a:avLst/>
          </a:prstGeom>
          <a:solidFill>
            <a:schemeClr val="tx1"/>
          </a:solidFill>
        </p:spPr>
        <p:txBody>
          <a:bodyPr wrap="none" rtlCol="0">
            <a:spAutoFit/>
          </a:bodyPr>
          <a:lstStyle/>
          <a:p>
            <a:r>
              <a:rPr lang="en-US" sz="3200" b="1" dirty="0" smtClean="0">
                <a:ln w="1905"/>
                <a:solidFill>
                  <a:prstClr val="white"/>
                </a:solidFill>
                <a:effectLst>
                  <a:innerShdw blurRad="69850" dist="43180" dir="5400000">
                    <a:srgbClr val="000000">
                      <a:alpha val="65000"/>
                    </a:srgbClr>
                  </a:innerShdw>
                </a:effectLst>
              </a:rPr>
              <a:t>Components of a Scientific Computing Platform</a:t>
            </a:r>
            <a:endParaRPr lang="en-US" sz="3200" b="1" dirty="0">
              <a:ln w="1905"/>
              <a:solidFill>
                <a:prstClr val="white"/>
              </a:solidFill>
              <a:effectLst>
                <a:innerShdw blurRad="69850" dist="43180" dir="5400000">
                  <a:srgbClr val="000000">
                    <a:alpha val="65000"/>
                  </a:srgbClr>
                </a:inn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668157481"/>
              </p:ext>
            </p:extLst>
          </p:nvPr>
        </p:nvGraphicFramePr>
        <p:xfrm>
          <a:off x="0" y="174847"/>
          <a:ext cx="9144000" cy="6487667"/>
        </p:xfrm>
        <a:graphic>
          <a:graphicData uri="http://schemas.openxmlformats.org/drawingml/2006/table">
            <a:tbl>
              <a:tblPr/>
              <a:tblGrid>
                <a:gridCol w="9144000"/>
              </a:tblGrid>
              <a:tr h="380999">
                <a:tc>
                  <a:txBody>
                    <a:bodyPr/>
                    <a:lstStyle/>
                    <a:p>
                      <a:pPr marL="0" marR="0" algn="just">
                        <a:lnSpc>
                          <a:spcPct val="115000"/>
                        </a:lnSpc>
                        <a:spcBef>
                          <a:spcPts val="0"/>
                        </a:spcBef>
                        <a:spcAft>
                          <a:spcPts val="0"/>
                        </a:spcAft>
                      </a:pPr>
                      <a:r>
                        <a:rPr lang="en-US" sz="1800" b="1" dirty="0">
                          <a:solidFill>
                            <a:srgbClr val="FF0000"/>
                          </a:solidFill>
                          <a:latin typeface="Calibri"/>
                          <a:ea typeface="Calibri"/>
                          <a:cs typeface="Times New Roman"/>
                        </a:rPr>
                        <a:t>Authentication and Authorization:</a:t>
                      </a:r>
                      <a:r>
                        <a:rPr lang="en-US" sz="1800" dirty="0">
                          <a:solidFill>
                            <a:srgbClr val="FF0000"/>
                          </a:solidFill>
                          <a:latin typeface="Calibri"/>
                          <a:ea typeface="Calibri"/>
                          <a:cs typeface="Times New Roman"/>
                        </a:rPr>
                        <a:t> </a:t>
                      </a:r>
                      <a:r>
                        <a:rPr lang="en-US" sz="1800" dirty="0">
                          <a:latin typeface="Calibri"/>
                          <a:ea typeface="Calibri"/>
                          <a:cs typeface="Times New Roman"/>
                        </a:rPr>
                        <a:t>Provide single sign in </a:t>
                      </a:r>
                      <a:r>
                        <a:rPr lang="en-US" sz="1800" dirty="0" smtClean="0">
                          <a:latin typeface="Calibri"/>
                          <a:ea typeface="Calibri"/>
                          <a:cs typeface="Times New Roman"/>
                        </a:rPr>
                        <a:t>to</a:t>
                      </a:r>
                      <a:r>
                        <a:rPr lang="en-US" sz="1800" baseline="0" dirty="0" smtClean="0">
                          <a:latin typeface="Calibri"/>
                          <a:ea typeface="Calibri"/>
                          <a:cs typeface="Times New Roman"/>
                        </a:rPr>
                        <a:t> All system architectures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800">
                <a:tc>
                  <a:txBody>
                    <a:bodyPr/>
                    <a:lstStyle/>
                    <a:p>
                      <a:pPr marL="0" marR="0">
                        <a:lnSpc>
                          <a:spcPct val="115000"/>
                        </a:lnSpc>
                        <a:spcBef>
                          <a:spcPts val="0"/>
                        </a:spcBef>
                        <a:spcAft>
                          <a:spcPts val="0"/>
                        </a:spcAft>
                      </a:pPr>
                      <a:r>
                        <a:rPr lang="en-US" sz="1800" b="1" dirty="0" smtClean="0">
                          <a:solidFill>
                            <a:srgbClr val="FF0000"/>
                          </a:solidFill>
                          <a:latin typeface="Calibri"/>
                          <a:ea typeface="Calibri"/>
                          <a:cs typeface="Times New Roman"/>
                        </a:rPr>
                        <a:t>Workflow:</a:t>
                      </a:r>
                      <a:r>
                        <a:rPr lang="en-US" sz="1800" dirty="0" smtClean="0">
                          <a:solidFill>
                            <a:srgbClr val="FF0000"/>
                          </a:solidFill>
                          <a:latin typeface="Calibri"/>
                          <a:ea typeface="Calibri"/>
                          <a:cs typeface="Times New Roman"/>
                        </a:rPr>
                        <a:t> </a:t>
                      </a:r>
                      <a:r>
                        <a:rPr lang="en-US" sz="1800" dirty="0" smtClean="0">
                          <a:latin typeface="Calibri"/>
                          <a:ea typeface="Calibri"/>
                          <a:cs typeface="Times New Roman"/>
                        </a:rPr>
                        <a:t>Support workflows that link job components between Grids and Clouds.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9664">
                <a:tc>
                  <a:txBody>
                    <a:bodyPr/>
                    <a:lstStyle/>
                    <a:p>
                      <a:pPr marL="0" marR="0">
                        <a:lnSpc>
                          <a:spcPct val="115000"/>
                        </a:lnSpc>
                        <a:spcBef>
                          <a:spcPts val="0"/>
                        </a:spcBef>
                        <a:spcAft>
                          <a:spcPts val="0"/>
                        </a:spcAft>
                      </a:pPr>
                      <a:r>
                        <a:rPr lang="en-US" sz="1800" b="1" dirty="0" smtClean="0">
                          <a:solidFill>
                            <a:srgbClr val="FF0000"/>
                          </a:solidFill>
                          <a:latin typeface="Calibri"/>
                          <a:ea typeface="Calibri"/>
                          <a:cs typeface="Times New Roman"/>
                        </a:rPr>
                        <a:t>Provenance: </a:t>
                      </a:r>
                      <a:r>
                        <a:rPr lang="en-US" sz="1800" dirty="0" smtClean="0">
                          <a:latin typeface="Calibri"/>
                          <a:ea typeface="Calibri"/>
                          <a:cs typeface="Times New Roman"/>
                        </a:rPr>
                        <a:t>Continues</a:t>
                      </a:r>
                      <a:r>
                        <a:rPr lang="en-US" sz="1800" baseline="0" dirty="0" smtClean="0">
                          <a:latin typeface="Calibri"/>
                          <a:ea typeface="Calibri"/>
                          <a:cs typeface="Times New Roman"/>
                        </a:rPr>
                        <a:t> to be critical to record all processing and data sources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Data Transport:</a:t>
                      </a:r>
                      <a:r>
                        <a:rPr lang="en-US" sz="1800" dirty="0">
                          <a:solidFill>
                            <a:srgbClr val="FF0000"/>
                          </a:solidFill>
                          <a:latin typeface="Calibri"/>
                          <a:ea typeface="Calibri"/>
                          <a:cs typeface="Times New Roman"/>
                        </a:rPr>
                        <a:t> </a:t>
                      </a:r>
                      <a:r>
                        <a:rPr lang="en-US" sz="1800" dirty="0">
                          <a:latin typeface="Calibri"/>
                          <a:ea typeface="Calibri"/>
                          <a:cs typeface="Times New Roman"/>
                        </a:rPr>
                        <a:t>Transport data between job components </a:t>
                      </a:r>
                      <a:r>
                        <a:rPr lang="en-US" sz="1800" dirty="0" smtClean="0">
                          <a:latin typeface="Calibri"/>
                          <a:ea typeface="Calibri"/>
                          <a:cs typeface="Times New Roman"/>
                        </a:rPr>
                        <a:t>on</a:t>
                      </a:r>
                      <a:r>
                        <a:rPr lang="en-US" sz="1800" baseline="0" dirty="0" smtClean="0">
                          <a:latin typeface="Calibri"/>
                          <a:ea typeface="Calibri"/>
                          <a:cs typeface="Times New Roman"/>
                        </a:rPr>
                        <a:t> </a:t>
                      </a:r>
                      <a:r>
                        <a:rPr lang="en-US" sz="1800" dirty="0" smtClean="0">
                          <a:latin typeface="Calibri"/>
                          <a:ea typeface="Calibri"/>
                          <a:cs typeface="Times New Roman"/>
                        </a:rPr>
                        <a:t>Grids </a:t>
                      </a:r>
                      <a:r>
                        <a:rPr lang="en-US" sz="1800" dirty="0">
                          <a:latin typeface="Calibri"/>
                          <a:ea typeface="Calibri"/>
                          <a:cs typeface="Times New Roman"/>
                        </a:rPr>
                        <a:t>and Commercial Clouds respecting custom storage </a:t>
                      </a:r>
                      <a:r>
                        <a:rPr lang="en-US" sz="1800" dirty="0" smtClean="0">
                          <a:latin typeface="Calibri"/>
                          <a:ea typeface="Calibri"/>
                          <a:cs typeface="Times New Roman"/>
                        </a:rPr>
                        <a:t>patterns like Lustre v HDFS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Program Library: </a:t>
                      </a:r>
                      <a:r>
                        <a:rPr lang="en-US" sz="1800" dirty="0">
                          <a:latin typeface="Calibri"/>
                          <a:ea typeface="Calibri"/>
                          <a:cs typeface="Times New Roman"/>
                        </a:rPr>
                        <a:t>Store Images and other Program </a:t>
                      </a:r>
                      <a:r>
                        <a:rPr lang="en-US" sz="1800" dirty="0" smtClean="0">
                          <a:latin typeface="Calibri"/>
                          <a:ea typeface="Calibri"/>
                          <a:cs typeface="Times New Roman"/>
                        </a:rPr>
                        <a:t>material</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Blob: </a:t>
                      </a:r>
                      <a:r>
                        <a:rPr lang="en-US" sz="1800" dirty="0">
                          <a:latin typeface="Calibri"/>
                          <a:ea typeface="Calibri"/>
                          <a:cs typeface="Times New Roman"/>
                        </a:rPr>
                        <a:t>Basic storage concept similar to Azure Blob or Amazon S3</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DPFS Data Parallel File System: </a:t>
                      </a:r>
                      <a:r>
                        <a:rPr lang="en-US" sz="1800" dirty="0">
                          <a:latin typeface="Calibri"/>
                          <a:ea typeface="Calibri"/>
                          <a:cs typeface="Times New Roman"/>
                        </a:rPr>
                        <a:t>Support of file systems like Google (MapReduce), HDFS (Hadoop) or Cosmos (dryad) with compute-data affinity optimized for data processing</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Table: </a:t>
                      </a:r>
                      <a:r>
                        <a:rPr lang="en-US" sz="1800" dirty="0">
                          <a:latin typeface="Calibri"/>
                          <a:ea typeface="Calibri"/>
                          <a:cs typeface="Times New Roman"/>
                        </a:rPr>
                        <a:t>Support of Table Data structures modeled on  Apache </a:t>
                      </a:r>
                      <a:r>
                        <a:rPr lang="en-US" sz="1800" dirty="0" err="1" smtClean="0">
                          <a:latin typeface="Calibri"/>
                          <a:ea typeface="Calibri"/>
                          <a:cs typeface="Times New Roman"/>
                        </a:rPr>
                        <a:t>Hbase</a:t>
                      </a:r>
                      <a:r>
                        <a:rPr lang="en-US" sz="1800" dirty="0" smtClean="0">
                          <a:latin typeface="Calibri"/>
                          <a:ea typeface="Calibri"/>
                          <a:cs typeface="Times New Roman"/>
                        </a:rPr>
                        <a:t>/</a:t>
                      </a:r>
                      <a:r>
                        <a:rPr lang="en-US" sz="1800" dirty="0" err="1" smtClean="0">
                          <a:latin typeface="Calibri"/>
                          <a:ea typeface="Calibri"/>
                          <a:cs typeface="Times New Roman"/>
                        </a:rPr>
                        <a:t>CouchDB</a:t>
                      </a:r>
                      <a:r>
                        <a:rPr lang="en-US" sz="1800" dirty="0" smtClean="0">
                          <a:latin typeface="Calibri"/>
                          <a:ea typeface="Calibri"/>
                          <a:cs typeface="Times New Roman"/>
                        </a:rPr>
                        <a:t> </a:t>
                      </a:r>
                      <a:r>
                        <a:rPr lang="en-US" sz="1800" dirty="0">
                          <a:latin typeface="Calibri"/>
                          <a:ea typeface="Calibri"/>
                          <a:cs typeface="Times New Roman"/>
                        </a:rPr>
                        <a:t>or Amazon SimpleDB/Azure </a:t>
                      </a:r>
                      <a:r>
                        <a:rPr lang="en-US" sz="1800" dirty="0" smtClean="0">
                          <a:latin typeface="Calibri"/>
                          <a:ea typeface="Calibri"/>
                          <a:cs typeface="Times New Roman"/>
                        </a:rPr>
                        <a:t>Table. There is “Big” and “Little” tables – generally NOSQL</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1172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SQL: </a:t>
                      </a:r>
                      <a:r>
                        <a:rPr lang="en-US" sz="1800" dirty="0">
                          <a:latin typeface="Calibri"/>
                          <a:ea typeface="Calibri"/>
                          <a:cs typeface="Times New Roman"/>
                        </a:rPr>
                        <a:t>Relational Database</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Queues: </a:t>
                      </a:r>
                      <a:r>
                        <a:rPr lang="en-US" sz="1800" dirty="0">
                          <a:latin typeface="Calibri"/>
                          <a:ea typeface="Calibri"/>
                          <a:cs typeface="Times New Roman"/>
                        </a:rPr>
                        <a:t>Publish Subscribe based queuing system</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Worker Role: </a:t>
                      </a:r>
                      <a:r>
                        <a:rPr lang="en-US" sz="1800" dirty="0">
                          <a:latin typeface="Calibri"/>
                          <a:ea typeface="Calibri"/>
                          <a:cs typeface="Times New Roman"/>
                        </a:rPr>
                        <a:t>This concept is implicitly used in both Amazon and TeraGrid but was </a:t>
                      </a:r>
                      <a:r>
                        <a:rPr lang="en-US" sz="1800" dirty="0" smtClean="0">
                          <a:latin typeface="Calibri"/>
                          <a:ea typeface="Calibri"/>
                          <a:cs typeface="Times New Roman"/>
                        </a:rPr>
                        <a:t>(first) </a:t>
                      </a:r>
                      <a:r>
                        <a:rPr lang="en-US" sz="1800" dirty="0">
                          <a:latin typeface="Calibri"/>
                          <a:ea typeface="Calibri"/>
                          <a:cs typeface="Times New Roman"/>
                        </a:rPr>
                        <a:t>introduced as a high level construct by </a:t>
                      </a:r>
                      <a:r>
                        <a:rPr lang="en-US" sz="1800" dirty="0" smtClean="0">
                          <a:latin typeface="Calibri"/>
                          <a:ea typeface="Calibri"/>
                          <a:cs typeface="Times New Roman"/>
                        </a:rPr>
                        <a:t>Azure. Naturally support </a:t>
                      </a:r>
                      <a:r>
                        <a:rPr lang="en-US" sz="1800" b="1" dirty="0" smtClean="0">
                          <a:solidFill>
                            <a:srgbClr val="FF0000"/>
                          </a:solidFill>
                          <a:latin typeface="Calibri"/>
                          <a:ea typeface="Calibri"/>
                          <a:cs typeface="Times New Roman"/>
                        </a:rPr>
                        <a:t>Elastic Utility Computing</a:t>
                      </a:r>
                      <a:endParaRPr lang="en-US" sz="1800" b="1" dirty="0">
                        <a:solidFill>
                          <a:srgbClr val="FF0000"/>
                        </a:solidFill>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MapReduce: </a:t>
                      </a:r>
                      <a:r>
                        <a:rPr lang="en-US" sz="1800" dirty="0">
                          <a:latin typeface="Calibri"/>
                          <a:ea typeface="Calibri"/>
                          <a:cs typeface="Times New Roman"/>
                        </a:rPr>
                        <a:t>Support MapReduce Programming model including Hadoop on Linux, Dryad on Windows HPCS and Twister on Windows and </a:t>
                      </a:r>
                      <a:r>
                        <a:rPr lang="en-US" sz="1800" dirty="0" smtClean="0">
                          <a:latin typeface="Calibri"/>
                          <a:ea typeface="Calibri"/>
                          <a:cs typeface="Times New Roman"/>
                        </a:rPr>
                        <a:t>Linux. Need</a:t>
                      </a:r>
                      <a:r>
                        <a:rPr lang="en-US" sz="1800" baseline="0" dirty="0" smtClean="0">
                          <a:latin typeface="Calibri"/>
                          <a:ea typeface="Calibri"/>
                          <a:cs typeface="Times New Roman"/>
                        </a:rPr>
                        <a:t> Iteration for Datamining</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8404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Software as a Service: </a:t>
                      </a:r>
                      <a:r>
                        <a:rPr lang="en-US" sz="1800" dirty="0">
                          <a:latin typeface="Calibri"/>
                          <a:ea typeface="Calibri"/>
                          <a:cs typeface="Times New Roman"/>
                        </a:rPr>
                        <a:t>This concept is shared between Clouds and </a:t>
                      </a:r>
                      <a:r>
                        <a:rPr lang="en-US" sz="1800" dirty="0" smtClean="0">
                          <a:latin typeface="Calibri"/>
                          <a:ea typeface="Calibri"/>
                          <a:cs typeface="Times New Roman"/>
                        </a:rPr>
                        <a:t>Grids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Web Role: </a:t>
                      </a:r>
                      <a:r>
                        <a:rPr lang="en-US" sz="1800" dirty="0">
                          <a:latin typeface="Calibri"/>
                          <a:ea typeface="Calibri"/>
                          <a:cs typeface="Times New Roman"/>
                        </a:rPr>
                        <a:t>This is used in Azure to describe </a:t>
                      </a:r>
                      <a:r>
                        <a:rPr lang="en-US" sz="1800" dirty="0" smtClean="0">
                          <a:latin typeface="Calibri"/>
                          <a:ea typeface="Calibri"/>
                          <a:cs typeface="Times New Roman"/>
                        </a:rPr>
                        <a:t>user interface and </a:t>
                      </a:r>
                      <a:r>
                        <a:rPr lang="en-US" sz="1800" dirty="0">
                          <a:latin typeface="Calibri"/>
                          <a:ea typeface="Calibri"/>
                          <a:cs typeface="Times New Roman"/>
                        </a:rPr>
                        <a:t>can be supported </a:t>
                      </a:r>
                      <a:r>
                        <a:rPr lang="en-US" sz="1800" dirty="0" smtClean="0">
                          <a:latin typeface="Calibri"/>
                          <a:ea typeface="Calibri"/>
                          <a:cs typeface="Times New Roman"/>
                        </a:rPr>
                        <a:t>by</a:t>
                      </a:r>
                      <a:r>
                        <a:rPr lang="en-US" sz="1800" baseline="0" dirty="0" smtClean="0">
                          <a:latin typeface="Calibri"/>
                          <a:ea typeface="Calibri"/>
                          <a:cs typeface="Times New Roman"/>
                        </a:rPr>
                        <a:t> portals in Grid or HPC systems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5847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668"/>
            <a:ext cx="8229600" cy="806532"/>
          </a:xfrm>
        </p:spPr>
        <p:txBody>
          <a:bodyPr/>
          <a:lstStyle/>
          <a:p>
            <a:r>
              <a:rPr lang="en-US" dirty="0" smtClean="0"/>
              <a:t>Architecture of Data Repositories?</a:t>
            </a:r>
            <a:endParaRPr lang="en-US" dirty="0"/>
          </a:p>
        </p:txBody>
      </p:sp>
      <p:sp>
        <p:nvSpPr>
          <p:cNvPr id="4" name="Content Placeholder 3"/>
          <p:cNvSpPr>
            <a:spLocks noGrp="1"/>
          </p:cNvSpPr>
          <p:nvPr>
            <p:ph idx="1"/>
          </p:nvPr>
        </p:nvSpPr>
        <p:spPr>
          <a:xfrm>
            <a:off x="152400" y="762000"/>
            <a:ext cx="8991600" cy="4525963"/>
          </a:xfrm>
        </p:spPr>
        <p:txBody>
          <a:bodyPr/>
          <a:lstStyle/>
          <a:p>
            <a:r>
              <a:rPr lang="en-US" dirty="0" smtClean="0"/>
              <a:t>Traditionally governments set up repositories for data associated with particular missions</a:t>
            </a:r>
          </a:p>
          <a:p>
            <a:pPr lvl="1"/>
            <a:r>
              <a:rPr lang="en-US" dirty="0" smtClean="0"/>
              <a:t>For example EOSDIS, </a:t>
            </a:r>
            <a:r>
              <a:rPr lang="en-US" dirty="0" err="1" smtClean="0"/>
              <a:t>GenBank</a:t>
            </a:r>
            <a:r>
              <a:rPr lang="en-US" dirty="0" smtClean="0"/>
              <a:t>, NSIDC, IPAC for Earth Observation , Gene, Polar Science and Infrared astronomy</a:t>
            </a:r>
          </a:p>
          <a:p>
            <a:pPr lvl="1"/>
            <a:r>
              <a:rPr lang="en-US" dirty="0" smtClean="0"/>
              <a:t>LHC/OSG computing grids for particle physics</a:t>
            </a:r>
          </a:p>
          <a:p>
            <a:r>
              <a:rPr lang="en-US" dirty="0" smtClean="0"/>
              <a:t>This is complicated by volume of data deluge, distributed instruments as in gene sequencers (maybe centralize?) and need for complicated intense computing</a:t>
            </a:r>
            <a:endParaRPr lang="en-US"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83</a:t>
            </a:fld>
            <a:endParaRPr lang="en-US"/>
          </a:p>
        </p:txBody>
      </p:sp>
    </p:spTree>
    <p:extLst>
      <p:ext uri="{BB962C8B-B14F-4D97-AF65-F5344CB8AC3E}">
        <p14:creationId xmlns:p14="http://schemas.microsoft.com/office/powerpoint/2010/main" val="13090138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4" y="152400"/>
            <a:ext cx="9144000" cy="1143000"/>
          </a:xfrm>
        </p:spPr>
        <p:txBody>
          <a:bodyPr/>
          <a:lstStyle/>
          <a:p>
            <a:r>
              <a:rPr lang="en-US" sz="4000" dirty="0" smtClean="0"/>
              <a:t>Clouds as Support for Data Repositories?</a:t>
            </a:r>
            <a:endParaRPr lang="en-US" sz="4000" dirty="0"/>
          </a:p>
        </p:txBody>
      </p:sp>
      <p:sp>
        <p:nvSpPr>
          <p:cNvPr id="3" name="Content Placeholder 2"/>
          <p:cNvSpPr>
            <a:spLocks noGrp="1"/>
          </p:cNvSpPr>
          <p:nvPr>
            <p:ph idx="1"/>
          </p:nvPr>
        </p:nvSpPr>
        <p:spPr>
          <a:xfrm>
            <a:off x="152400" y="1143000"/>
            <a:ext cx="8839200" cy="4525963"/>
          </a:xfrm>
        </p:spPr>
        <p:txBody>
          <a:bodyPr/>
          <a:lstStyle/>
          <a:p>
            <a:r>
              <a:rPr lang="en-US" dirty="0" smtClean="0"/>
              <a:t>The data deluge needs cost effective computing</a:t>
            </a:r>
          </a:p>
          <a:p>
            <a:pPr lvl="1"/>
            <a:r>
              <a:rPr lang="en-US" dirty="0" smtClean="0"/>
              <a:t>Clouds are by definition cheapest</a:t>
            </a:r>
          </a:p>
          <a:p>
            <a:r>
              <a:rPr lang="en-US" dirty="0" smtClean="0"/>
              <a:t>Shared resources essential (to be cost effective and large)</a:t>
            </a:r>
          </a:p>
          <a:p>
            <a:pPr lvl="1"/>
            <a:r>
              <a:rPr lang="en-US" dirty="0" smtClean="0"/>
              <a:t>Can’t have every scientists downloading petabytes to </a:t>
            </a:r>
            <a:r>
              <a:rPr lang="en-US" smtClean="0"/>
              <a:t>personal cluster</a:t>
            </a:r>
            <a:endParaRPr lang="en-US" dirty="0" smtClean="0"/>
          </a:p>
          <a:p>
            <a:r>
              <a:rPr lang="en-US" dirty="0" smtClean="0"/>
              <a:t>Need to reconcile distributed (initial source of ) data with shared  computing</a:t>
            </a:r>
          </a:p>
          <a:p>
            <a:pPr lvl="1"/>
            <a:r>
              <a:rPr lang="en-US" dirty="0" smtClean="0"/>
              <a:t>Can move data to (disciple specific) clouds</a:t>
            </a:r>
          </a:p>
          <a:p>
            <a:pPr lvl="1"/>
            <a:r>
              <a:rPr lang="en-US" dirty="0" smtClean="0"/>
              <a:t>How do you deal with multi-disciplinary studies</a:t>
            </a:r>
          </a:p>
          <a:p>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84</a:t>
            </a:fld>
            <a:endParaRPr lang="en-US"/>
          </a:p>
        </p:txBody>
      </p:sp>
    </p:spTree>
    <p:extLst>
      <p:ext uri="{BB962C8B-B14F-4D97-AF65-F5344CB8AC3E}">
        <p14:creationId xmlns:p14="http://schemas.microsoft.com/office/powerpoint/2010/main" val="10575897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762000"/>
          </a:xfrm>
        </p:spPr>
        <p:txBody>
          <a:bodyPr>
            <a:normAutofit/>
          </a:bodyPr>
          <a:lstStyle/>
          <a:p>
            <a:r>
              <a:rPr lang="en-US" b="1" dirty="0" smtClean="0"/>
              <a:t>Traditional File System?</a:t>
            </a:r>
            <a:endParaRPr lang="en-US" b="1" dirty="0"/>
          </a:p>
        </p:txBody>
      </p:sp>
      <p:sp>
        <p:nvSpPr>
          <p:cNvPr id="23" name="Content Placeholder 22"/>
          <p:cNvSpPr>
            <a:spLocks noGrp="1"/>
          </p:cNvSpPr>
          <p:nvPr>
            <p:ph idx="1"/>
          </p:nvPr>
        </p:nvSpPr>
        <p:spPr>
          <a:xfrm>
            <a:off x="278956" y="4680860"/>
            <a:ext cx="8229600" cy="1719940"/>
          </a:xfrm>
        </p:spPr>
        <p:txBody>
          <a:bodyPr>
            <a:normAutofit fontScale="70000" lnSpcReduction="20000"/>
          </a:bodyPr>
          <a:lstStyle/>
          <a:p>
            <a:r>
              <a:rPr lang="en-US" dirty="0" smtClean="0"/>
              <a:t>Typically a shared file system (Lustre, NFS …) used to support high performance computing</a:t>
            </a:r>
          </a:p>
          <a:p>
            <a:r>
              <a:rPr lang="en-US" dirty="0" smtClean="0"/>
              <a:t>Big advantages in flexible computing on shared data but doesn’t “</a:t>
            </a:r>
            <a:r>
              <a:rPr lang="en-US" b="1" dirty="0" smtClean="0"/>
              <a:t>bring computing to data</a:t>
            </a:r>
            <a:r>
              <a:rPr lang="en-US" dirty="0" smtClean="0"/>
              <a:t>”</a:t>
            </a:r>
          </a:p>
          <a:p>
            <a:r>
              <a:rPr lang="en-US" dirty="0" smtClean="0"/>
              <a:t>Object stores similar to this?</a:t>
            </a:r>
            <a:endParaRPr lang="en-US" dirty="0"/>
          </a:p>
        </p:txBody>
      </p:sp>
      <p:grpSp>
        <p:nvGrpSpPr>
          <p:cNvPr id="22" name="Group 21"/>
          <p:cNvGrpSpPr/>
          <p:nvPr/>
        </p:nvGrpSpPr>
        <p:grpSpPr>
          <a:xfrm>
            <a:off x="289274" y="1041118"/>
            <a:ext cx="7772400" cy="3639742"/>
            <a:chOff x="228600" y="1894341"/>
            <a:chExt cx="7772400" cy="3639742"/>
          </a:xfrm>
        </p:grpSpPr>
        <p:grpSp>
          <p:nvGrpSpPr>
            <p:cNvPr id="206" name="Group 205"/>
            <p:cNvGrpSpPr/>
            <p:nvPr/>
          </p:nvGrpSpPr>
          <p:grpSpPr>
            <a:xfrm>
              <a:off x="2833514" y="1894341"/>
              <a:ext cx="1447800" cy="3124200"/>
              <a:chOff x="1562100" y="2286000"/>
              <a:chExt cx="1447800" cy="3124200"/>
            </a:xfrm>
          </p:grpSpPr>
          <p:grpSp>
            <p:nvGrpSpPr>
              <p:cNvPr id="207" name="Group 206"/>
              <p:cNvGrpSpPr/>
              <p:nvPr/>
            </p:nvGrpSpPr>
            <p:grpSpPr>
              <a:xfrm>
                <a:off x="1562100" y="2286000"/>
                <a:ext cx="1447800" cy="838200"/>
                <a:chOff x="1562100" y="2103137"/>
                <a:chExt cx="1447800" cy="8382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t>
                      </a:r>
                      <a:endParaRPr lang="en-US" b="1" dirty="0"/>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447800" cy="838200"/>
                <a:chOff x="1562100" y="2103137"/>
                <a:chExt cx="1447800" cy="8382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t>
                      </a:r>
                      <a:endParaRPr lang="en-US" b="1" dirty="0"/>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447800" cy="838200"/>
                <a:chOff x="1562100" y="2103137"/>
                <a:chExt cx="1447800" cy="8382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t>
                      </a:r>
                      <a:endParaRPr lang="en-US" b="1" dirty="0"/>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562100" y="48006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t>
                    </a:r>
                    <a:endParaRPr lang="en-US" b="1" dirty="0"/>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5" name="TextBox 504"/>
            <p:cNvSpPr txBox="1"/>
            <p:nvPr/>
          </p:nvSpPr>
          <p:spPr>
            <a:xfrm>
              <a:off x="5769772" y="4980085"/>
              <a:ext cx="1774653" cy="369332"/>
            </a:xfrm>
            <a:prstGeom prst="rect">
              <a:avLst/>
            </a:prstGeom>
            <a:noFill/>
          </p:spPr>
          <p:txBody>
            <a:bodyPr wrap="none" rtlCol="0">
              <a:spAutoFit/>
            </a:bodyPr>
            <a:lstStyle/>
            <a:p>
              <a:r>
                <a:rPr lang="en-US" b="1" dirty="0" smtClean="0"/>
                <a:t>Compute Cluster</a:t>
              </a:r>
              <a:endParaRPr lang="en-US" b="1" dirty="0"/>
            </a:p>
          </p:txBody>
        </p:sp>
        <p:grpSp>
          <p:nvGrpSpPr>
            <p:cNvPr id="16" name="Group 15"/>
            <p:cNvGrpSpPr/>
            <p:nvPr/>
          </p:nvGrpSpPr>
          <p:grpSpPr>
            <a:xfrm>
              <a:off x="5232378" y="2174089"/>
              <a:ext cx="2768622" cy="2564704"/>
              <a:chOff x="3713724" y="2020475"/>
              <a:chExt cx="2768622" cy="2564704"/>
            </a:xfrm>
          </p:grpSpPr>
          <p:grpSp>
            <p:nvGrpSpPr>
              <p:cNvPr id="15" name="Group 14"/>
              <p:cNvGrpSpPr/>
              <p:nvPr/>
            </p:nvGrpSpPr>
            <p:grpSpPr>
              <a:xfrm>
                <a:off x="3713724" y="2046572"/>
                <a:ext cx="762000" cy="2538607"/>
                <a:chOff x="3713724" y="2046572"/>
                <a:chExt cx="762000" cy="2538607"/>
              </a:xfrm>
            </p:grpSpPr>
            <p:grpSp>
              <p:nvGrpSpPr>
                <p:cNvPr id="13" name="Group 12"/>
                <p:cNvGrpSpPr/>
                <p:nvPr/>
              </p:nvGrpSpPr>
              <p:grpSpPr>
                <a:xfrm>
                  <a:off x="3713724" y="2046572"/>
                  <a:ext cx="762000" cy="696108"/>
                  <a:chOff x="3733800" y="2046572"/>
                  <a:chExt cx="762000" cy="696108"/>
                </a:xfrm>
              </p:grpSpPr>
              <p:sp>
                <p:nvSpPr>
                  <p:cNvPr id="458" name="Oval 457"/>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16" name="Straight Connector 51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713724" y="2724508"/>
                  <a:ext cx="762000" cy="696108"/>
                  <a:chOff x="3733800" y="2046572"/>
                  <a:chExt cx="762000" cy="696108"/>
                </a:xfrm>
              </p:grpSpPr>
              <p:sp>
                <p:nvSpPr>
                  <p:cNvPr id="519" name="Oval 51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20" name="Straight Connector 51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2" name="Group 521"/>
                <p:cNvGrpSpPr/>
                <p:nvPr/>
              </p:nvGrpSpPr>
              <p:grpSpPr>
                <a:xfrm>
                  <a:off x="3713724" y="3420996"/>
                  <a:ext cx="762000" cy="696108"/>
                  <a:chOff x="3733800" y="2046572"/>
                  <a:chExt cx="762000" cy="696108"/>
                </a:xfrm>
              </p:grpSpPr>
              <p:sp>
                <p:nvSpPr>
                  <p:cNvPr id="523" name="Oval 52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24" name="Straight Connector 52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6" name="Group 525"/>
                <p:cNvGrpSpPr/>
                <p:nvPr/>
              </p:nvGrpSpPr>
              <p:grpSpPr>
                <a:xfrm>
                  <a:off x="3713724" y="4127979"/>
                  <a:ext cx="762000" cy="457200"/>
                  <a:chOff x="3733800" y="2046572"/>
                  <a:chExt cx="762000" cy="457200"/>
                </a:xfrm>
              </p:grpSpPr>
              <p:sp>
                <p:nvSpPr>
                  <p:cNvPr id="527" name="Oval 52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28" name="Straight Connector 52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30" name="Group 529"/>
              <p:cNvGrpSpPr/>
              <p:nvPr/>
            </p:nvGrpSpPr>
            <p:grpSpPr>
              <a:xfrm>
                <a:off x="4501146" y="2037012"/>
                <a:ext cx="762000" cy="2538607"/>
                <a:chOff x="3713724" y="2046572"/>
                <a:chExt cx="762000" cy="2538607"/>
              </a:xfrm>
            </p:grpSpPr>
            <p:grpSp>
              <p:nvGrpSpPr>
                <p:cNvPr id="531" name="Group 530"/>
                <p:cNvGrpSpPr/>
                <p:nvPr/>
              </p:nvGrpSpPr>
              <p:grpSpPr>
                <a:xfrm>
                  <a:off x="3713724" y="2046572"/>
                  <a:ext cx="762000" cy="696108"/>
                  <a:chOff x="3733800" y="2046572"/>
                  <a:chExt cx="762000" cy="696108"/>
                </a:xfrm>
              </p:grpSpPr>
              <p:sp>
                <p:nvSpPr>
                  <p:cNvPr id="543" name="Oval 54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44" name="Straight Connector 54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2" name="Group 531"/>
                <p:cNvGrpSpPr/>
                <p:nvPr/>
              </p:nvGrpSpPr>
              <p:grpSpPr>
                <a:xfrm>
                  <a:off x="3713724" y="2724508"/>
                  <a:ext cx="762000" cy="696108"/>
                  <a:chOff x="3733800" y="2046572"/>
                  <a:chExt cx="762000" cy="696108"/>
                </a:xfrm>
              </p:grpSpPr>
              <p:sp>
                <p:nvSpPr>
                  <p:cNvPr id="540" name="Oval 539"/>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41" name="Straight Connector 540"/>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3" name="Group 532"/>
                <p:cNvGrpSpPr/>
                <p:nvPr/>
              </p:nvGrpSpPr>
              <p:grpSpPr>
                <a:xfrm>
                  <a:off x="3713724" y="3420996"/>
                  <a:ext cx="762000" cy="696108"/>
                  <a:chOff x="3733800" y="2046572"/>
                  <a:chExt cx="762000" cy="696108"/>
                </a:xfrm>
              </p:grpSpPr>
              <p:sp>
                <p:nvSpPr>
                  <p:cNvPr id="537" name="Oval 53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38" name="Straight Connector 53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4" name="Group 533"/>
                <p:cNvGrpSpPr/>
                <p:nvPr/>
              </p:nvGrpSpPr>
              <p:grpSpPr>
                <a:xfrm>
                  <a:off x="3713724" y="4127979"/>
                  <a:ext cx="762000" cy="457200"/>
                  <a:chOff x="3733800" y="2046572"/>
                  <a:chExt cx="762000" cy="457200"/>
                </a:xfrm>
              </p:grpSpPr>
              <p:sp>
                <p:nvSpPr>
                  <p:cNvPr id="535" name="Oval 53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36" name="Straight Connector 53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6" name="Group 545"/>
              <p:cNvGrpSpPr/>
              <p:nvPr/>
            </p:nvGrpSpPr>
            <p:grpSpPr>
              <a:xfrm>
                <a:off x="5263146" y="2020475"/>
                <a:ext cx="762000" cy="2538607"/>
                <a:chOff x="3713724" y="2046572"/>
                <a:chExt cx="762000" cy="2538607"/>
              </a:xfrm>
            </p:grpSpPr>
            <p:grpSp>
              <p:nvGrpSpPr>
                <p:cNvPr id="547" name="Group 546"/>
                <p:cNvGrpSpPr/>
                <p:nvPr/>
              </p:nvGrpSpPr>
              <p:grpSpPr>
                <a:xfrm>
                  <a:off x="3713724" y="2046572"/>
                  <a:ext cx="762000" cy="696108"/>
                  <a:chOff x="3733800" y="2046572"/>
                  <a:chExt cx="762000" cy="696108"/>
                </a:xfrm>
              </p:grpSpPr>
              <p:sp>
                <p:nvSpPr>
                  <p:cNvPr id="559" name="Oval 55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60" name="Straight Connector 55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8" name="Group 547"/>
                <p:cNvGrpSpPr/>
                <p:nvPr/>
              </p:nvGrpSpPr>
              <p:grpSpPr>
                <a:xfrm>
                  <a:off x="3713724" y="2724508"/>
                  <a:ext cx="762000" cy="696108"/>
                  <a:chOff x="3733800" y="2046572"/>
                  <a:chExt cx="762000" cy="696108"/>
                </a:xfrm>
              </p:grpSpPr>
              <p:sp>
                <p:nvSpPr>
                  <p:cNvPr id="556" name="Oval 555"/>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57" name="Straight Connector 556"/>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9" name="Group 548"/>
                <p:cNvGrpSpPr/>
                <p:nvPr/>
              </p:nvGrpSpPr>
              <p:grpSpPr>
                <a:xfrm>
                  <a:off x="3713724" y="3420996"/>
                  <a:ext cx="762000" cy="696108"/>
                  <a:chOff x="3733800" y="2046572"/>
                  <a:chExt cx="762000" cy="696108"/>
                </a:xfrm>
              </p:grpSpPr>
              <p:sp>
                <p:nvSpPr>
                  <p:cNvPr id="553" name="Oval 55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54" name="Straight Connector 55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0" name="Group 549"/>
                <p:cNvGrpSpPr/>
                <p:nvPr/>
              </p:nvGrpSpPr>
              <p:grpSpPr>
                <a:xfrm>
                  <a:off x="3713724" y="4127979"/>
                  <a:ext cx="762000" cy="457200"/>
                  <a:chOff x="3733800" y="2046572"/>
                  <a:chExt cx="762000" cy="457200"/>
                </a:xfrm>
              </p:grpSpPr>
              <p:sp>
                <p:nvSpPr>
                  <p:cNvPr id="551" name="Oval 550"/>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52" name="Straight Connector 551"/>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2" name="Group 561"/>
              <p:cNvGrpSpPr/>
              <p:nvPr/>
            </p:nvGrpSpPr>
            <p:grpSpPr>
              <a:xfrm>
                <a:off x="6025146" y="2037012"/>
                <a:ext cx="457200" cy="2538607"/>
                <a:chOff x="3713724" y="2046572"/>
                <a:chExt cx="457200" cy="2538607"/>
              </a:xfrm>
            </p:grpSpPr>
            <p:grpSp>
              <p:nvGrpSpPr>
                <p:cNvPr id="563" name="Group 562"/>
                <p:cNvGrpSpPr/>
                <p:nvPr/>
              </p:nvGrpSpPr>
              <p:grpSpPr>
                <a:xfrm>
                  <a:off x="3713724" y="2046572"/>
                  <a:ext cx="457200" cy="696108"/>
                  <a:chOff x="3733800" y="2046572"/>
                  <a:chExt cx="457200" cy="696108"/>
                </a:xfrm>
              </p:grpSpPr>
              <p:sp>
                <p:nvSpPr>
                  <p:cNvPr id="575" name="Oval 57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77" name="Straight Connector 57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4" name="Group 563"/>
                <p:cNvGrpSpPr/>
                <p:nvPr/>
              </p:nvGrpSpPr>
              <p:grpSpPr>
                <a:xfrm>
                  <a:off x="3713724" y="2724508"/>
                  <a:ext cx="457200" cy="696108"/>
                  <a:chOff x="3733800" y="2046572"/>
                  <a:chExt cx="457200" cy="696108"/>
                </a:xfrm>
              </p:grpSpPr>
              <p:sp>
                <p:nvSpPr>
                  <p:cNvPr id="572" name="Oval 571"/>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74" name="Straight Connector 573"/>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5" name="Group 564"/>
                <p:cNvGrpSpPr/>
                <p:nvPr/>
              </p:nvGrpSpPr>
              <p:grpSpPr>
                <a:xfrm>
                  <a:off x="3713724" y="3420996"/>
                  <a:ext cx="457200" cy="696108"/>
                  <a:chOff x="3733800" y="2046572"/>
                  <a:chExt cx="457200" cy="696108"/>
                </a:xfrm>
              </p:grpSpPr>
              <p:sp>
                <p:nvSpPr>
                  <p:cNvPr id="569" name="Oval 56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71" name="Straight Connector 57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7" name="Oval 566"/>
                <p:cNvSpPr/>
                <p:nvPr/>
              </p:nvSpPr>
              <p:spPr>
                <a:xfrm>
                  <a:off x="3713724" y="4127979"/>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grpSp>
        <p:sp>
          <p:nvSpPr>
            <p:cNvPr id="18" name="Left-Right Arrow 17"/>
            <p:cNvSpPr/>
            <p:nvPr/>
          </p:nvSpPr>
          <p:spPr>
            <a:xfrm>
              <a:off x="4281314"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Left-Right Arrow 578"/>
            <p:cNvSpPr/>
            <p:nvPr/>
          </p:nvSpPr>
          <p:spPr>
            <a:xfrm>
              <a:off x="1772779"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228600" y="2971800"/>
              <a:ext cx="1466924" cy="914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t>Archive</a:t>
              </a:r>
              <a:endParaRPr lang="en-US" b="1" dirty="0"/>
            </a:p>
          </p:txBody>
        </p:sp>
        <p:sp>
          <p:nvSpPr>
            <p:cNvPr id="580" name="TextBox 579"/>
            <p:cNvSpPr txBox="1"/>
            <p:nvPr/>
          </p:nvSpPr>
          <p:spPr>
            <a:xfrm>
              <a:off x="2774282" y="5164751"/>
              <a:ext cx="1566263" cy="369332"/>
            </a:xfrm>
            <a:prstGeom prst="rect">
              <a:avLst/>
            </a:prstGeom>
            <a:noFill/>
          </p:spPr>
          <p:txBody>
            <a:bodyPr wrap="none" rtlCol="0">
              <a:spAutoFit/>
            </a:bodyPr>
            <a:lstStyle/>
            <a:p>
              <a:r>
                <a:rPr lang="en-US" b="1" dirty="0" smtClean="0"/>
                <a:t>Storage Nodes</a:t>
              </a:r>
              <a:endParaRPr lang="en-US" b="1" dirty="0"/>
            </a:p>
          </p:txBody>
        </p:sp>
      </p:grpSp>
    </p:spTree>
    <p:extLst>
      <p:ext uri="{BB962C8B-B14F-4D97-AF65-F5344CB8AC3E}">
        <p14:creationId xmlns:p14="http://schemas.microsoft.com/office/powerpoint/2010/main" val="22444571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736154"/>
          </a:xfrm>
        </p:spPr>
        <p:txBody>
          <a:bodyPr>
            <a:noAutofit/>
          </a:bodyPr>
          <a:lstStyle/>
          <a:p>
            <a:r>
              <a:rPr lang="en-US" b="1" dirty="0" smtClean="0"/>
              <a:t>Data Parallel File System?</a:t>
            </a:r>
            <a:endParaRPr lang="en-US" b="1" dirty="0"/>
          </a:p>
        </p:txBody>
      </p:sp>
      <p:sp>
        <p:nvSpPr>
          <p:cNvPr id="25" name="Content Placeholder 24"/>
          <p:cNvSpPr>
            <a:spLocks noGrp="1"/>
          </p:cNvSpPr>
          <p:nvPr>
            <p:ph idx="1"/>
          </p:nvPr>
        </p:nvSpPr>
        <p:spPr>
          <a:xfrm>
            <a:off x="414585" y="6248400"/>
            <a:ext cx="8229600" cy="514668"/>
          </a:xfrm>
          <a:solidFill>
            <a:schemeClr val="bg1"/>
          </a:solidFill>
        </p:spPr>
        <p:txBody>
          <a:bodyPr>
            <a:normAutofit/>
          </a:bodyPr>
          <a:lstStyle/>
          <a:p>
            <a:r>
              <a:rPr lang="en-US" sz="2400" dirty="0" smtClean="0"/>
              <a:t>No archival storage and computing brought to data</a:t>
            </a:r>
            <a:endParaRPr lang="en-US" sz="2400" dirty="0"/>
          </a:p>
        </p:txBody>
      </p:sp>
      <p:grpSp>
        <p:nvGrpSpPr>
          <p:cNvPr id="24" name="Group 23"/>
          <p:cNvGrpSpPr/>
          <p:nvPr/>
        </p:nvGrpSpPr>
        <p:grpSpPr>
          <a:xfrm>
            <a:off x="152400" y="756223"/>
            <a:ext cx="8305800" cy="5568377"/>
            <a:chOff x="152400" y="926440"/>
            <a:chExt cx="8305800" cy="5568377"/>
          </a:xfrm>
        </p:grpSpPr>
        <p:grpSp>
          <p:nvGrpSpPr>
            <p:cNvPr id="503" name="Group 502"/>
            <p:cNvGrpSpPr/>
            <p:nvPr/>
          </p:nvGrpSpPr>
          <p:grpSpPr>
            <a:xfrm>
              <a:off x="1778572" y="2200602"/>
              <a:ext cx="6679628" cy="3124200"/>
              <a:chOff x="1245172" y="2286000"/>
              <a:chExt cx="6679628" cy="3124200"/>
            </a:xfrm>
          </p:grpSpPr>
          <p:grpSp>
            <p:nvGrpSpPr>
              <p:cNvPr id="205" name="Group 204"/>
              <p:cNvGrpSpPr/>
              <p:nvPr/>
            </p:nvGrpSpPr>
            <p:grpSpPr>
              <a:xfrm>
                <a:off x="4724400" y="2286000"/>
                <a:ext cx="1752600" cy="3124200"/>
                <a:chOff x="1562100" y="2286000"/>
                <a:chExt cx="1752600" cy="3124200"/>
              </a:xfrm>
            </p:grpSpPr>
            <p:grpSp>
              <p:nvGrpSpPr>
                <p:cNvPr id="128" name="Group 127"/>
                <p:cNvGrpSpPr/>
                <p:nvPr/>
              </p:nvGrpSpPr>
              <p:grpSpPr>
                <a:xfrm>
                  <a:off x="1562100" y="2286000"/>
                  <a:ext cx="1752600" cy="838200"/>
                  <a:chOff x="1562100" y="2103137"/>
                  <a:chExt cx="1752600" cy="838200"/>
                </a:xfrm>
              </p:grpSpPr>
              <p:grpSp>
                <p:nvGrpSpPr>
                  <p:cNvPr id="125" name="Group 124"/>
                  <p:cNvGrpSpPr/>
                  <p:nvPr/>
                </p:nvGrpSpPr>
                <p:grpSpPr>
                  <a:xfrm>
                    <a:off x="1562100" y="2103137"/>
                    <a:ext cx="1752600" cy="609600"/>
                    <a:chOff x="1562100" y="2103137"/>
                    <a:chExt cx="1752600" cy="609600"/>
                  </a:xfrm>
                </p:grpSpPr>
                <p:grpSp>
                  <p:nvGrpSpPr>
                    <p:cNvPr id="60" name="Group 59"/>
                    <p:cNvGrpSpPr/>
                    <p:nvPr/>
                  </p:nvGrpSpPr>
                  <p:grpSpPr>
                    <a:xfrm>
                      <a:off x="1562100" y="2103137"/>
                      <a:ext cx="1447800" cy="609600"/>
                      <a:chOff x="1562100" y="2103137"/>
                      <a:chExt cx="1447800" cy="609600"/>
                    </a:xfrm>
                  </p:grpSpPr>
                  <p:grpSp>
                    <p:nvGrpSpPr>
                      <p:cNvPr id="58" name="Group 57"/>
                      <p:cNvGrpSpPr/>
                      <p:nvPr/>
                    </p:nvGrpSpPr>
                    <p:grpSpPr>
                      <a:xfrm>
                        <a:off x="1562100" y="2103137"/>
                        <a:ext cx="1447800" cy="609600"/>
                        <a:chOff x="838200" y="2130534"/>
                        <a:chExt cx="1447800" cy="609600"/>
                      </a:xfrm>
                    </p:grpSpPr>
                    <p:sp>
                      <p:nvSpPr>
                        <p:cNvPr id="11" name="Oval 1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9" name="Group 9"/>
                        <p:cNvGrpSpPr>
                          <a:grpSpLocks/>
                        </p:cNvGrpSpPr>
                        <p:nvPr/>
                      </p:nvGrpSpPr>
                      <p:grpSpPr bwMode="auto">
                        <a:xfrm>
                          <a:off x="838200" y="2130534"/>
                          <a:ext cx="742513" cy="609600"/>
                          <a:chOff x="506" y="717"/>
                          <a:chExt cx="790" cy="445"/>
                        </a:xfrm>
                      </p:grpSpPr>
                      <p:sp>
                        <p:nvSpPr>
                          <p:cNvPr id="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56" name="Straight Connector 5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4" name="Straight Connector 12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1562100" y="3962400"/>
                  <a:ext cx="1752600" cy="838200"/>
                  <a:chOff x="1562100" y="2103137"/>
                  <a:chExt cx="1752600" cy="838200"/>
                </a:xfrm>
              </p:grpSpPr>
              <p:grpSp>
                <p:nvGrpSpPr>
                  <p:cNvPr id="130" name="Group 129"/>
                  <p:cNvGrpSpPr/>
                  <p:nvPr/>
                </p:nvGrpSpPr>
                <p:grpSpPr>
                  <a:xfrm>
                    <a:off x="1562100" y="2103137"/>
                    <a:ext cx="1752600" cy="609600"/>
                    <a:chOff x="1562100" y="2103137"/>
                    <a:chExt cx="1752600" cy="609600"/>
                  </a:xfrm>
                </p:grpSpPr>
                <p:grpSp>
                  <p:nvGrpSpPr>
                    <p:cNvPr id="132" name="Group 131"/>
                    <p:cNvGrpSpPr/>
                    <p:nvPr/>
                  </p:nvGrpSpPr>
                  <p:grpSpPr>
                    <a:xfrm>
                      <a:off x="1562100" y="2103137"/>
                      <a:ext cx="1447800" cy="609600"/>
                      <a:chOff x="1562100" y="2103137"/>
                      <a:chExt cx="1447800" cy="609600"/>
                    </a:xfrm>
                  </p:grpSpPr>
                  <p:grpSp>
                    <p:nvGrpSpPr>
                      <p:cNvPr id="134" name="Group 133"/>
                      <p:cNvGrpSpPr/>
                      <p:nvPr/>
                    </p:nvGrpSpPr>
                    <p:grpSpPr>
                      <a:xfrm>
                        <a:off x="1562100" y="2103137"/>
                        <a:ext cx="1447800" cy="609600"/>
                        <a:chOff x="838200" y="2130534"/>
                        <a:chExt cx="1447800" cy="609600"/>
                      </a:xfrm>
                    </p:grpSpPr>
                    <p:sp>
                      <p:nvSpPr>
                        <p:cNvPr id="136" name="Oval 13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137" name="Group 9"/>
                        <p:cNvGrpSpPr>
                          <a:grpSpLocks/>
                        </p:cNvGrpSpPr>
                        <p:nvPr/>
                      </p:nvGrpSpPr>
                      <p:grpSpPr bwMode="auto">
                        <a:xfrm>
                          <a:off x="838200" y="2130534"/>
                          <a:ext cx="742513" cy="609600"/>
                          <a:chOff x="506" y="717"/>
                          <a:chExt cx="790" cy="445"/>
                        </a:xfrm>
                      </p:grpSpPr>
                      <p:sp>
                        <p:nvSpPr>
                          <p:cNvPr id="13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4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4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4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4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14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4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14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14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14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14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5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5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5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5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138" name="Straight Connector 13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3" name="Straight Connector 13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1562100" y="3124200"/>
                  <a:ext cx="1752600" cy="838200"/>
                  <a:chOff x="1562100" y="2103137"/>
                  <a:chExt cx="1752600" cy="838200"/>
                </a:xfrm>
              </p:grpSpPr>
              <p:grpSp>
                <p:nvGrpSpPr>
                  <p:cNvPr id="155" name="Group 154"/>
                  <p:cNvGrpSpPr/>
                  <p:nvPr/>
                </p:nvGrpSpPr>
                <p:grpSpPr>
                  <a:xfrm>
                    <a:off x="1562100" y="2103137"/>
                    <a:ext cx="1752600" cy="609600"/>
                    <a:chOff x="1562100" y="2103137"/>
                    <a:chExt cx="1752600" cy="609600"/>
                  </a:xfrm>
                </p:grpSpPr>
                <p:grpSp>
                  <p:nvGrpSpPr>
                    <p:cNvPr id="157" name="Group 156"/>
                    <p:cNvGrpSpPr/>
                    <p:nvPr/>
                  </p:nvGrpSpPr>
                  <p:grpSpPr>
                    <a:xfrm>
                      <a:off x="1562100" y="2103137"/>
                      <a:ext cx="1447800" cy="609600"/>
                      <a:chOff x="1562100" y="2103137"/>
                      <a:chExt cx="1447800" cy="609600"/>
                    </a:xfrm>
                  </p:grpSpPr>
                  <p:grpSp>
                    <p:nvGrpSpPr>
                      <p:cNvPr id="159" name="Group 158"/>
                      <p:cNvGrpSpPr/>
                      <p:nvPr/>
                    </p:nvGrpSpPr>
                    <p:grpSpPr>
                      <a:xfrm>
                        <a:off x="1562100" y="2103137"/>
                        <a:ext cx="1447800" cy="609600"/>
                        <a:chOff x="838200" y="2130534"/>
                        <a:chExt cx="1447800" cy="609600"/>
                      </a:xfrm>
                    </p:grpSpPr>
                    <p:sp>
                      <p:nvSpPr>
                        <p:cNvPr id="161" name="Oval 1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162" name="Group 9"/>
                        <p:cNvGrpSpPr>
                          <a:grpSpLocks/>
                        </p:cNvGrpSpPr>
                        <p:nvPr/>
                      </p:nvGrpSpPr>
                      <p:grpSpPr bwMode="auto">
                        <a:xfrm>
                          <a:off x="838200" y="2130534"/>
                          <a:ext cx="742513" cy="609600"/>
                          <a:chOff x="506" y="717"/>
                          <a:chExt cx="790" cy="445"/>
                        </a:xfrm>
                      </p:grpSpPr>
                      <p:sp>
                        <p:nvSpPr>
                          <p:cNvPr id="1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1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1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1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1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1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163" name="Straight Connector 1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8" name="Straight Connector 157"/>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6" name="Straight Connector 1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p:nvGrpSpPr>
              <p:grpSpPr>
                <a:xfrm>
                  <a:off x="1562100" y="4800600"/>
                  <a:ext cx="1752600" cy="609600"/>
                  <a:chOff x="1486335" y="4953000"/>
                  <a:chExt cx="1752600" cy="609600"/>
                </a:xfrm>
              </p:grpSpPr>
              <p:grpSp>
                <p:nvGrpSpPr>
                  <p:cNvPr id="182" name="Group 181"/>
                  <p:cNvGrpSpPr/>
                  <p:nvPr/>
                </p:nvGrpSpPr>
                <p:grpSpPr>
                  <a:xfrm>
                    <a:off x="1486335" y="4953000"/>
                    <a:ext cx="1447800" cy="609600"/>
                    <a:chOff x="1562100" y="2103137"/>
                    <a:chExt cx="1447800" cy="609600"/>
                  </a:xfrm>
                </p:grpSpPr>
                <p:grpSp>
                  <p:nvGrpSpPr>
                    <p:cNvPr id="184" name="Group 183"/>
                    <p:cNvGrpSpPr/>
                    <p:nvPr/>
                  </p:nvGrpSpPr>
                  <p:grpSpPr>
                    <a:xfrm>
                      <a:off x="1562100" y="2103137"/>
                      <a:ext cx="1447800" cy="609600"/>
                      <a:chOff x="838200" y="2130534"/>
                      <a:chExt cx="1447800" cy="609600"/>
                    </a:xfrm>
                  </p:grpSpPr>
                  <p:sp>
                    <p:nvSpPr>
                      <p:cNvPr id="186" name="Oval 1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187" name="Group 9"/>
                      <p:cNvGrpSpPr>
                        <a:grpSpLocks/>
                      </p:cNvGrpSpPr>
                      <p:nvPr/>
                    </p:nvGrpSpPr>
                    <p:grpSpPr bwMode="auto">
                      <a:xfrm>
                        <a:off x="838200" y="2130534"/>
                        <a:ext cx="742513" cy="609600"/>
                        <a:chOff x="506" y="717"/>
                        <a:chExt cx="790" cy="445"/>
                      </a:xfrm>
                    </p:grpSpPr>
                    <p:sp>
                      <p:nvSpPr>
                        <p:cNvPr id="1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1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1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1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1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1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188" name="Straight Connector 1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5" name="Rectangle 1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3" name="Straight Connector 182"/>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6" name="Group 205"/>
              <p:cNvGrpSpPr/>
              <p:nvPr/>
            </p:nvGrpSpPr>
            <p:grpSpPr>
              <a:xfrm>
                <a:off x="1245172" y="2286000"/>
                <a:ext cx="1752600" cy="3124200"/>
                <a:chOff x="1562100" y="2286000"/>
                <a:chExt cx="1752600" cy="3124200"/>
              </a:xfrm>
            </p:grpSpPr>
            <p:grpSp>
              <p:nvGrpSpPr>
                <p:cNvPr id="207" name="Group 206"/>
                <p:cNvGrpSpPr/>
                <p:nvPr/>
              </p:nvGrpSpPr>
              <p:grpSpPr>
                <a:xfrm>
                  <a:off x="1562100" y="2286000"/>
                  <a:ext cx="1752600" cy="838200"/>
                  <a:chOff x="1562100" y="2103137"/>
                  <a:chExt cx="1752600" cy="838200"/>
                </a:xfrm>
              </p:grpSpPr>
              <p:grpSp>
                <p:nvGrpSpPr>
                  <p:cNvPr id="281" name="Group 280"/>
                  <p:cNvGrpSpPr/>
                  <p:nvPr/>
                </p:nvGrpSpPr>
                <p:grpSpPr>
                  <a:xfrm>
                    <a:off x="1562100" y="2103137"/>
                    <a:ext cx="1752600" cy="609600"/>
                    <a:chOff x="1562100" y="2103137"/>
                    <a:chExt cx="1752600" cy="6096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4" name="Straight Connector 28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752600" cy="838200"/>
                  <a:chOff x="1562100" y="2103137"/>
                  <a:chExt cx="1752600" cy="838200"/>
                </a:xfrm>
              </p:grpSpPr>
              <p:grpSp>
                <p:nvGrpSpPr>
                  <p:cNvPr id="257" name="Group 256"/>
                  <p:cNvGrpSpPr/>
                  <p:nvPr/>
                </p:nvGrpSpPr>
                <p:grpSpPr>
                  <a:xfrm>
                    <a:off x="1562100" y="2103137"/>
                    <a:ext cx="1752600" cy="609600"/>
                    <a:chOff x="1562100" y="2103137"/>
                    <a:chExt cx="1752600" cy="6096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0" name="Straight Connector 259"/>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752600" cy="838200"/>
                  <a:chOff x="1562100" y="2103137"/>
                  <a:chExt cx="1752600" cy="838200"/>
                </a:xfrm>
              </p:grpSpPr>
              <p:grpSp>
                <p:nvGrpSpPr>
                  <p:cNvPr id="233" name="Group 232"/>
                  <p:cNvGrpSpPr/>
                  <p:nvPr/>
                </p:nvGrpSpPr>
                <p:grpSpPr>
                  <a:xfrm>
                    <a:off x="1562100" y="2103137"/>
                    <a:ext cx="1752600" cy="609600"/>
                    <a:chOff x="1562100" y="2103137"/>
                    <a:chExt cx="1752600" cy="6096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6" name="Straight Connector 235"/>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562100" y="4800600"/>
                  <a:ext cx="1752600" cy="609600"/>
                  <a:chOff x="1486335" y="4953000"/>
                  <a:chExt cx="1752600" cy="609600"/>
                </a:xfrm>
              </p:grpSpPr>
              <p:grpSp>
                <p:nvGrpSpPr>
                  <p:cNvPr id="211" name="Group 210"/>
                  <p:cNvGrpSpPr/>
                  <p:nvPr/>
                </p:nvGrpSpPr>
                <p:grpSpPr>
                  <a:xfrm>
                    <a:off x="1486335" y="49530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2" name="Straight Connector 211"/>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p:nvGrpSpPr>
            <p:grpSpPr>
              <a:xfrm>
                <a:off x="2971800" y="2286000"/>
                <a:ext cx="1752600" cy="3124200"/>
                <a:chOff x="1562100" y="2286000"/>
                <a:chExt cx="1752600" cy="3124200"/>
              </a:xfrm>
            </p:grpSpPr>
            <p:grpSp>
              <p:nvGrpSpPr>
                <p:cNvPr id="306" name="Group 305"/>
                <p:cNvGrpSpPr/>
                <p:nvPr/>
              </p:nvGrpSpPr>
              <p:grpSpPr>
                <a:xfrm>
                  <a:off x="1562100" y="2286000"/>
                  <a:ext cx="1752600" cy="838200"/>
                  <a:chOff x="1562100" y="2103137"/>
                  <a:chExt cx="1752600" cy="838200"/>
                </a:xfrm>
              </p:grpSpPr>
              <p:grpSp>
                <p:nvGrpSpPr>
                  <p:cNvPr id="380" name="Group 379"/>
                  <p:cNvGrpSpPr/>
                  <p:nvPr/>
                </p:nvGrpSpPr>
                <p:grpSpPr>
                  <a:xfrm>
                    <a:off x="1562100" y="2103137"/>
                    <a:ext cx="1752600" cy="609600"/>
                    <a:chOff x="1562100" y="2103137"/>
                    <a:chExt cx="1752600" cy="609600"/>
                  </a:xfrm>
                </p:grpSpPr>
                <p:grpSp>
                  <p:nvGrpSpPr>
                    <p:cNvPr id="382" name="Group 381"/>
                    <p:cNvGrpSpPr/>
                    <p:nvPr/>
                  </p:nvGrpSpPr>
                  <p:grpSpPr>
                    <a:xfrm>
                      <a:off x="1562100" y="2103137"/>
                      <a:ext cx="1447800" cy="609600"/>
                      <a:chOff x="1562100" y="2103137"/>
                      <a:chExt cx="1447800" cy="609600"/>
                    </a:xfrm>
                  </p:grpSpPr>
                  <p:grpSp>
                    <p:nvGrpSpPr>
                      <p:cNvPr id="384" name="Group 383"/>
                      <p:cNvGrpSpPr/>
                      <p:nvPr/>
                    </p:nvGrpSpPr>
                    <p:grpSpPr>
                      <a:xfrm>
                        <a:off x="1562100" y="2103137"/>
                        <a:ext cx="1447800" cy="609600"/>
                        <a:chOff x="838200" y="2130534"/>
                        <a:chExt cx="1447800" cy="609600"/>
                      </a:xfrm>
                    </p:grpSpPr>
                    <p:sp>
                      <p:nvSpPr>
                        <p:cNvPr id="386" name="Oval 3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87" name="Group 9"/>
                        <p:cNvGrpSpPr>
                          <a:grpSpLocks/>
                        </p:cNvGrpSpPr>
                        <p:nvPr/>
                      </p:nvGrpSpPr>
                      <p:grpSpPr bwMode="auto">
                        <a:xfrm>
                          <a:off x="838200" y="2130534"/>
                          <a:ext cx="742513" cy="609600"/>
                          <a:chOff x="506" y="717"/>
                          <a:chExt cx="790" cy="445"/>
                        </a:xfrm>
                      </p:grpSpPr>
                      <p:sp>
                        <p:nvSpPr>
                          <p:cNvPr id="3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3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3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3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3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388" name="Straight Connector 3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5" name="Rectangle 3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3" name="Straight Connector 38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1" name="Straight Connector 38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p:nvGrpSpPr>
              <p:grpSpPr>
                <a:xfrm>
                  <a:off x="1562100" y="3962400"/>
                  <a:ext cx="1752600" cy="838200"/>
                  <a:chOff x="1562100" y="2103137"/>
                  <a:chExt cx="1752600" cy="838200"/>
                </a:xfrm>
              </p:grpSpPr>
              <p:grpSp>
                <p:nvGrpSpPr>
                  <p:cNvPr id="356" name="Group 355"/>
                  <p:cNvGrpSpPr/>
                  <p:nvPr/>
                </p:nvGrpSpPr>
                <p:grpSpPr>
                  <a:xfrm>
                    <a:off x="1562100" y="2103137"/>
                    <a:ext cx="1752600" cy="609600"/>
                    <a:chOff x="1562100" y="2103137"/>
                    <a:chExt cx="1752600" cy="609600"/>
                  </a:xfrm>
                </p:grpSpPr>
                <p:grpSp>
                  <p:nvGrpSpPr>
                    <p:cNvPr id="358" name="Group 357"/>
                    <p:cNvGrpSpPr/>
                    <p:nvPr/>
                  </p:nvGrpSpPr>
                  <p:grpSpPr>
                    <a:xfrm>
                      <a:off x="1562100" y="2103137"/>
                      <a:ext cx="1447800" cy="609600"/>
                      <a:chOff x="1562100" y="2103137"/>
                      <a:chExt cx="1447800" cy="609600"/>
                    </a:xfrm>
                  </p:grpSpPr>
                  <p:grpSp>
                    <p:nvGrpSpPr>
                      <p:cNvPr id="360" name="Group 359"/>
                      <p:cNvGrpSpPr/>
                      <p:nvPr/>
                    </p:nvGrpSpPr>
                    <p:grpSpPr>
                      <a:xfrm>
                        <a:off x="1562100" y="2103137"/>
                        <a:ext cx="1447800" cy="609600"/>
                        <a:chOff x="838200" y="2130534"/>
                        <a:chExt cx="1447800" cy="609600"/>
                      </a:xfrm>
                    </p:grpSpPr>
                    <p:sp>
                      <p:nvSpPr>
                        <p:cNvPr id="362" name="Oval 361"/>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63" name="Group 9"/>
                        <p:cNvGrpSpPr>
                          <a:grpSpLocks/>
                        </p:cNvGrpSpPr>
                        <p:nvPr/>
                      </p:nvGrpSpPr>
                      <p:grpSpPr bwMode="auto">
                        <a:xfrm>
                          <a:off x="838200" y="2130534"/>
                          <a:ext cx="742513" cy="609600"/>
                          <a:chOff x="506" y="717"/>
                          <a:chExt cx="790" cy="445"/>
                        </a:xfrm>
                      </p:grpSpPr>
                      <p:sp>
                        <p:nvSpPr>
                          <p:cNvPr id="365"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66"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67"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68"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69"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370"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71"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372"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373"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374"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75"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76"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77"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78"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79"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364" name="Straight Connector 363"/>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1" name="Rectangle 360"/>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9" name="Straight Connector 358"/>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7" name="Straight Connector 356"/>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1562100" y="3124200"/>
                  <a:ext cx="1752600" cy="838200"/>
                  <a:chOff x="1562100" y="2103137"/>
                  <a:chExt cx="1752600" cy="838200"/>
                </a:xfrm>
              </p:grpSpPr>
              <p:grpSp>
                <p:nvGrpSpPr>
                  <p:cNvPr id="332" name="Group 331"/>
                  <p:cNvGrpSpPr/>
                  <p:nvPr/>
                </p:nvGrpSpPr>
                <p:grpSpPr>
                  <a:xfrm>
                    <a:off x="1562100" y="2103137"/>
                    <a:ext cx="1752600" cy="609600"/>
                    <a:chOff x="1562100" y="2103137"/>
                    <a:chExt cx="1752600" cy="609600"/>
                  </a:xfrm>
                </p:grpSpPr>
                <p:grpSp>
                  <p:nvGrpSpPr>
                    <p:cNvPr id="334" name="Group 333"/>
                    <p:cNvGrpSpPr/>
                    <p:nvPr/>
                  </p:nvGrpSpPr>
                  <p:grpSpPr>
                    <a:xfrm>
                      <a:off x="1562100" y="2103137"/>
                      <a:ext cx="1447800" cy="609600"/>
                      <a:chOff x="1562100" y="2103137"/>
                      <a:chExt cx="1447800" cy="609600"/>
                    </a:xfrm>
                  </p:grpSpPr>
                  <p:grpSp>
                    <p:nvGrpSpPr>
                      <p:cNvPr id="336" name="Group 335"/>
                      <p:cNvGrpSpPr/>
                      <p:nvPr/>
                    </p:nvGrpSpPr>
                    <p:grpSpPr>
                      <a:xfrm>
                        <a:off x="1562100" y="2103137"/>
                        <a:ext cx="1447800" cy="609600"/>
                        <a:chOff x="838200" y="2130534"/>
                        <a:chExt cx="1447800" cy="609600"/>
                      </a:xfrm>
                    </p:grpSpPr>
                    <p:sp>
                      <p:nvSpPr>
                        <p:cNvPr id="338" name="Oval 337"/>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39" name="Group 9"/>
                        <p:cNvGrpSpPr>
                          <a:grpSpLocks/>
                        </p:cNvGrpSpPr>
                        <p:nvPr/>
                      </p:nvGrpSpPr>
                      <p:grpSpPr bwMode="auto">
                        <a:xfrm>
                          <a:off x="838200" y="2130534"/>
                          <a:ext cx="742513" cy="609600"/>
                          <a:chOff x="506" y="717"/>
                          <a:chExt cx="790" cy="445"/>
                        </a:xfrm>
                      </p:grpSpPr>
                      <p:sp>
                        <p:nvSpPr>
                          <p:cNvPr id="341"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42"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43"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44"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45"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346"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47"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348"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349"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350"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51"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52"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53"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54"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55"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340" name="Straight Connector 339"/>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7" name="Rectangle 336"/>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5" name="Straight Connector 334"/>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3" name="Straight Connector 332"/>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 name="Group 308"/>
                <p:cNvGrpSpPr/>
                <p:nvPr/>
              </p:nvGrpSpPr>
              <p:grpSpPr>
                <a:xfrm>
                  <a:off x="1562100" y="4800600"/>
                  <a:ext cx="1752600" cy="609600"/>
                  <a:chOff x="1486335" y="4953000"/>
                  <a:chExt cx="1752600" cy="609600"/>
                </a:xfrm>
              </p:grpSpPr>
              <p:grpSp>
                <p:nvGrpSpPr>
                  <p:cNvPr id="310" name="Group 309"/>
                  <p:cNvGrpSpPr/>
                  <p:nvPr/>
                </p:nvGrpSpPr>
                <p:grpSpPr>
                  <a:xfrm>
                    <a:off x="1486335" y="4953000"/>
                    <a:ext cx="1447800" cy="609600"/>
                    <a:chOff x="1562100" y="2103137"/>
                    <a:chExt cx="1447800" cy="609600"/>
                  </a:xfrm>
                </p:grpSpPr>
                <p:grpSp>
                  <p:nvGrpSpPr>
                    <p:cNvPr id="312" name="Group 311"/>
                    <p:cNvGrpSpPr/>
                    <p:nvPr/>
                  </p:nvGrpSpPr>
                  <p:grpSpPr>
                    <a:xfrm>
                      <a:off x="1562100" y="2103137"/>
                      <a:ext cx="1447800" cy="609600"/>
                      <a:chOff x="838200" y="2130534"/>
                      <a:chExt cx="1447800" cy="609600"/>
                    </a:xfrm>
                  </p:grpSpPr>
                  <p:sp>
                    <p:nvSpPr>
                      <p:cNvPr id="314" name="Oval 313"/>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15" name="Group 9"/>
                      <p:cNvGrpSpPr>
                        <a:grpSpLocks/>
                      </p:cNvGrpSpPr>
                      <p:nvPr/>
                    </p:nvGrpSpPr>
                    <p:grpSpPr bwMode="auto">
                      <a:xfrm>
                        <a:off x="838200" y="2130534"/>
                        <a:ext cx="742513" cy="609600"/>
                        <a:chOff x="506" y="717"/>
                        <a:chExt cx="790" cy="445"/>
                      </a:xfrm>
                    </p:grpSpPr>
                    <p:sp>
                      <p:nvSpPr>
                        <p:cNvPr id="317"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18"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19"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20"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21"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322"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23"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324"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325"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326"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27"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28"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29"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30"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31"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316" name="Straight Connector 31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3" name="Rectangle 312"/>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1" name="Straight Connector 310"/>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04" name="Group 403"/>
              <p:cNvGrpSpPr/>
              <p:nvPr/>
            </p:nvGrpSpPr>
            <p:grpSpPr>
              <a:xfrm>
                <a:off x="6477000" y="2286000"/>
                <a:ext cx="1447800" cy="3124200"/>
                <a:chOff x="1562100" y="2286000"/>
                <a:chExt cx="1447800" cy="3124200"/>
              </a:xfrm>
            </p:grpSpPr>
            <p:grpSp>
              <p:nvGrpSpPr>
                <p:cNvPr id="405" name="Group 404"/>
                <p:cNvGrpSpPr/>
                <p:nvPr/>
              </p:nvGrpSpPr>
              <p:grpSpPr>
                <a:xfrm>
                  <a:off x="1562100" y="2286000"/>
                  <a:ext cx="1447800" cy="838200"/>
                  <a:chOff x="1562100" y="2103137"/>
                  <a:chExt cx="1447800" cy="838200"/>
                </a:xfrm>
              </p:grpSpPr>
              <p:grpSp>
                <p:nvGrpSpPr>
                  <p:cNvPr id="481" name="Group 480"/>
                  <p:cNvGrpSpPr/>
                  <p:nvPr/>
                </p:nvGrpSpPr>
                <p:grpSpPr>
                  <a:xfrm>
                    <a:off x="1562100" y="2103137"/>
                    <a:ext cx="1447800" cy="609600"/>
                    <a:chOff x="1562100" y="2103137"/>
                    <a:chExt cx="1447800" cy="609600"/>
                  </a:xfrm>
                </p:grpSpPr>
                <p:grpSp>
                  <p:nvGrpSpPr>
                    <p:cNvPr id="483" name="Group 482"/>
                    <p:cNvGrpSpPr/>
                    <p:nvPr/>
                  </p:nvGrpSpPr>
                  <p:grpSpPr>
                    <a:xfrm>
                      <a:off x="1562100" y="2103137"/>
                      <a:ext cx="1447800" cy="609600"/>
                      <a:chOff x="838200" y="2130534"/>
                      <a:chExt cx="1447800" cy="609600"/>
                    </a:xfrm>
                  </p:grpSpPr>
                  <p:sp>
                    <p:nvSpPr>
                      <p:cNvPr id="485" name="Oval 48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486" name="Group 9"/>
                      <p:cNvGrpSpPr>
                        <a:grpSpLocks/>
                      </p:cNvGrpSpPr>
                      <p:nvPr/>
                    </p:nvGrpSpPr>
                    <p:grpSpPr bwMode="auto">
                      <a:xfrm>
                        <a:off x="838200" y="2130534"/>
                        <a:ext cx="742513" cy="609600"/>
                        <a:chOff x="506" y="717"/>
                        <a:chExt cx="790" cy="445"/>
                      </a:xfrm>
                    </p:grpSpPr>
                    <p:sp>
                      <p:nvSpPr>
                        <p:cNvPr id="48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8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9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9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9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9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9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9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9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9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49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9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50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50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50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487" name="Straight Connector 48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4" name="Rectangle 48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0" name="Straight Connector 479"/>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6" name="Group 405"/>
                <p:cNvGrpSpPr/>
                <p:nvPr/>
              </p:nvGrpSpPr>
              <p:grpSpPr>
                <a:xfrm>
                  <a:off x="1562100" y="3962400"/>
                  <a:ext cx="1447800" cy="838200"/>
                  <a:chOff x="1562100" y="2103137"/>
                  <a:chExt cx="1447800" cy="838200"/>
                </a:xfrm>
              </p:grpSpPr>
              <p:grpSp>
                <p:nvGrpSpPr>
                  <p:cNvPr id="457" name="Group 456"/>
                  <p:cNvGrpSpPr/>
                  <p:nvPr/>
                </p:nvGrpSpPr>
                <p:grpSpPr>
                  <a:xfrm>
                    <a:off x="1562100" y="2103137"/>
                    <a:ext cx="1447800" cy="609600"/>
                    <a:chOff x="1562100" y="2103137"/>
                    <a:chExt cx="1447800" cy="609600"/>
                  </a:xfrm>
                </p:grpSpPr>
                <p:grpSp>
                  <p:nvGrpSpPr>
                    <p:cNvPr id="459" name="Group 458"/>
                    <p:cNvGrpSpPr/>
                    <p:nvPr/>
                  </p:nvGrpSpPr>
                  <p:grpSpPr>
                    <a:xfrm>
                      <a:off x="1562100" y="2103137"/>
                      <a:ext cx="1447800" cy="609600"/>
                      <a:chOff x="838200" y="2130534"/>
                      <a:chExt cx="1447800" cy="609600"/>
                    </a:xfrm>
                  </p:grpSpPr>
                  <p:sp>
                    <p:nvSpPr>
                      <p:cNvPr id="461" name="Oval 4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462" name="Group 9"/>
                      <p:cNvGrpSpPr>
                        <a:grpSpLocks/>
                      </p:cNvGrpSpPr>
                      <p:nvPr/>
                    </p:nvGrpSpPr>
                    <p:grpSpPr bwMode="auto">
                      <a:xfrm>
                        <a:off x="838200" y="2130534"/>
                        <a:ext cx="742513" cy="609600"/>
                        <a:chOff x="506" y="717"/>
                        <a:chExt cx="790" cy="445"/>
                      </a:xfrm>
                    </p:grpSpPr>
                    <p:sp>
                      <p:nvSpPr>
                        <p:cNvPr id="4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4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463" name="Straight Connector 4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0" name="Rectangle 4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6" name="Straight Connector 4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 name="Group 406"/>
                <p:cNvGrpSpPr/>
                <p:nvPr/>
              </p:nvGrpSpPr>
              <p:grpSpPr>
                <a:xfrm>
                  <a:off x="1562100" y="3124200"/>
                  <a:ext cx="1447800" cy="838200"/>
                  <a:chOff x="1562100" y="2103137"/>
                  <a:chExt cx="1447800" cy="838200"/>
                </a:xfrm>
              </p:grpSpPr>
              <p:grpSp>
                <p:nvGrpSpPr>
                  <p:cNvPr id="433" name="Group 432"/>
                  <p:cNvGrpSpPr/>
                  <p:nvPr/>
                </p:nvGrpSpPr>
                <p:grpSpPr>
                  <a:xfrm>
                    <a:off x="1562100" y="2103137"/>
                    <a:ext cx="1447800" cy="609600"/>
                    <a:chOff x="1562100" y="2103137"/>
                    <a:chExt cx="1447800" cy="609600"/>
                  </a:xfrm>
                </p:grpSpPr>
                <p:grpSp>
                  <p:nvGrpSpPr>
                    <p:cNvPr id="435" name="Group 434"/>
                    <p:cNvGrpSpPr/>
                    <p:nvPr/>
                  </p:nvGrpSpPr>
                  <p:grpSpPr>
                    <a:xfrm>
                      <a:off x="1562100" y="2103137"/>
                      <a:ext cx="1447800" cy="609600"/>
                      <a:chOff x="838200" y="2130534"/>
                      <a:chExt cx="1447800" cy="609600"/>
                    </a:xfrm>
                  </p:grpSpPr>
                  <p:sp>
                    <p:nvSpPr>
                      <p:cNvPr id="437" name="Oval 43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438" name="Group 9"/>
                      <p:cNvGrpSpPr>
                        <a:grpSpLocks/>
                      </p:cNvGrpSpPr>
                      <p:nvPr/>
                    </p:nvGrpSpPr>
                    <p:grpSpPr bwMode="auto">
                      <a:xfrm>
                        <a:off x="838200" y="2130534"/>
                        <a:ext cx="742513" cy="609600"/>
                        <a:chOff x="506" y="717"/>
                        <a:chExt cx="790" cy="445"/>
                      </a:xfrm>
                    </p:grpSpPr>
                    <p:sp>
                      <p:nvSpPr>
                        <p:cNvPr id="4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4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439" name="Straight Connector 43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6" name="Rectangle 43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2" name="Straight Connector 43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9" name="Group 408"/>
                <p:cNvGrpSpPr/>
                <p:nvPr/>
              </p:nvGrpSpPr>
              <p:grpSpPr>
                <a:xfrm>
                  <a:off x="1562100" y="4800600"/>
                  <a:ext cx="1447800" cy="609600"/>
                  <a:chOff x="1562100" y="2103137"/>
                  <a:chExt cx="1447800" cy="609600"/>
                </a:xfrm>
              </p:grpSpPr>
              <p:grpSp>
                <p:nvGrpSpPr>
                  <p:cNvPr id="411" name="Group 410"/>
                  <p:cNvGrpSpPr/>
                  <p:nvPr/>
                </p:nvGrpSpPr>
                <p:grpSpPr>
                  <a:xfrm>
                    <a:off x="1562100" y="2103137"/>
                    <a:ext cx="1447800" cy="609600"/>
                    <a:chOff x="838200" y="2130534"/>
                    <a:chExt cx="1447800" cy="609600"/>
                  </a:xfrm>
                </p:grpSpPr>
                <p:sp>
                  <p:nvSpPr>
                    <p:cNvPr id="413" name="Oval 41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414" name="Group 9"/>
                    <p:cNvGrpSpPr>
                      <a:grpSpLocks/>
                    </p:cNvGrpSpPr>
                    <p:nvPr/>
                  </p:nvGrpSpPr>
                  <p:grpSpPr bwMode="auto">
                    <a:xfrm>
                      <a:off x="838200" y="2130534"/>
                      <a:ext cx="742513" cy="609600"/>
                      <a:chOff x="506" y="717"/>
                      <a:chExt cx="790" cy="445"/>
                    </a:xfrm>
                  </p:grpSpPr>
                  <p:sp>
                    <p:nvSpPr>
                      <p:cNvPr id="41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1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1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1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2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2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2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2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2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2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42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2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2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2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3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415" name="Straight Connector 41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2" name="Rectangle 41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 name="Group 19"/>
            <p:cNvGrpSpPr/>
            <p:nvPr/>
          </p:nvGrpSpPr>
          <p:grpSpPr>
            <a:xfrm>
              <a:off x="1262755" y="5334000"/>
              <a:ext cx="6197382" cy="1160817"/>
              <a:chOff x="964674" y="5334000"/>
              <a:chExt cx="6197382" cy="1160817"/>
            </a:xfrm>
          </p:grpSpPr>
          <p:grpSp>
            <p:nvGrpSpPr>
              <p:cNvPr id="12" name="Group 11"/>
              <p:cNvGrpSpPr/>
              <p:nvPr/>
            </p:nvGrpSpPr>
            <p:grpSpPr>
              <a:xfrm>
                <a:off x="964674" y="5422240"/>
                <a:ext cx="2156983" cy="1072577"/>
                <a:chOff x="1224819" y="5588445"/>
                <a:chExt cx="2156983" cy="1072577"/>
              </a:xfrm>
            </p:grpSpPr>
            <p:sp>
              <p:nvSpPr>
                <p:cNvPr id="3" name="Parallelogram 2"/>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File1</a:t>
                  </a:r>
                  <a:endParaRPr lang="en-US" sz="1400" b="1" dirty="0">
                    <a:solidFill>
                      <a:schemeClr val="tx1"/>
                    </a:solidFill>
                  </a:endParaRPr>
                </a:p>
              </p:txBody>
            </p:sp>
            <p:grpSp>
              <p:nvGrpSpPr>
                <p:cNvPr id="7" name="Group 6"/>
                <p:cNvGrpSpPr/>
                <p:nvPr/>
              </p:nvGrpSpPr>
              <p:grpSpPr>
                <a:xfrm>
                  <a:off x="2766361" y="5588445"/>
                  <a:ext cx="615441" cy="1072577"/>
                  <a:chOff x="2766361" y="5588445"/>
                  <a:chExt cx="615441" cy="1072577"/>
                </a:xfrm>
              </p:grpSpPr>
              <p:sp>
                <p:nvSpPr>
                  <p:cNvPr id="5" name="Parallelogram 4"/>
                  <p:cNvSpPr/>
                  <p:nvPr/>
                </p:nvSpPr>
                <p:spPr>
                  <a:xfrm>
                    <a:off x="2809955" y="5588445"/>
                    <a:ext cx="547884" cy="253109"/>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smtClean="0">
                        <a:solidFill>
                          <a:schemeClr val="tx1"/>
                        </a:solidFill>
                      </a:rPr>
                      <a:t>Block1</a:t>
                    </a:r>
                    <a:endParaRPr lang="en-US" sz="1100" b="1" dirty="0">
                      <a:solidFill>
                        <a:schemeClr val="tx1"/>
                      </a:solidFill>
                    </a:endParaRPr>
                  </a:p>
                </p:txBody>
              </p:sp>
              <p:sp>
                <p:nvSpPr>
                  <p:cNvPr id="408" name="Parallelogram 407"/>
                  <p:cNvSpPr/>
                  <p:nvPr/>
                </p:nvSpPr>
                <p:spPr>
                  <a:xfrm>
                    <a:off x="2809955" y="5893245"/>
                    <a:ext cx="547884" cy="253109"/>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smtClean="0">
                        <a:solidFill>
                          <a:schemeClr val="tx1"/>
                        </a:solidFill>
                      </a:rPr>
                      <a:t>Block2</a:t>
                    </a:r>
                    <a:endParaRPr lang="en-US" sz="1100" b="1" dirty="0">
                      <a:solidFill>
                        <a:schemeClr val="tx1"/>
                      </a:solidFill>
                    </a:endParaRPr>
                  </a:p>
                </p:txBody>
              </p:sp>
              <p:sp>
                <p:nvSpPr>
                  <p:cNvPr id="410" name="Parallelogram 409"/>
                  <p:cNvSpPr/>
                  <p:nvPr/>
                </p:nvSpPr>
                <p:spPr>
                  <a:xfrm>
                    <a:off x="2809955" y="6409729"/>
                    <a:ext cx="571847" cy="251293"/>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smtClean="0">
                        <a:solidFill>
                          <a:schemeClr val="tx1"/>
                        </a:solidFill>
                      </a:rPr>
                      <a:t>BlockN</a:t>
                    </a:r>
                    <a:endParaRPr lang="en-US" sz="1100" b="1" dirty="0">
                      <a:solidFill>
                        <a:schemeClr val="tx1"/>
                      </a:solidFill>
                    </a:endParaRPr>
                  </a:p>
                </p:txBody>
              </p:sp>
              <p:sp>
                <p:nvSpPr>
                  <p:cNvPr id="6" name="TextBox 5"/>
                  <p:cNvSpPr txBox="1"/>
                  <p:nvPr/>
                </p:nvSpPr>
                <p:spPr>
                  <a:xfrm>
                    <a:off x="2766361" y="5979467"/>
                    <a:ext cx="611065" cy="461665"/>
                  </a:xfrm>
                  <a:prstGeom prst="rect">
                    <a:avLst/>
                  </a:prstGeom>
                  <a:noFill/>
                </p:spPr>
                <p:txBody>
                  <a:bodyPr wrap="none" rtlCol="0">
                    <a:spAutoFit/>
                  </a:bodyPr>
                  <a:lstStyle/>
                  <a:p>
                    <a:r>
                      <a:rPr lang="en-US" sz="2400" dirty="0" smtClean="0"/>
                      <a:t>……</a:t>
                    </a:r>
                    <a:endParaRPr lang="en-US" sz="2400" dirty="0"/>
                  </a:p>
                </p:txBody>
              </p:sp>
            </p:grpSp>
            <p:cxnSp>
              <p:nvCxnSpPr>
                <p:cNvPr id="9" name="Straight Arrow Connector 8"/>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207119" y="58535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00200" y="6058858"/>
                <a:ext cx="957763" cy="369332"/>
              </a:xfrm>
              <a:prstGeom prst="rect">
                <a:avLst/>
              </a:prstGeom>
              <a:noFill/>
            </p:spPr>
            <p:txBody>
              <a:bodyPr wrap="none" rtlCol="0">
                <a:spAutoFit/>
              </a:bodyPr>
              <a:lstStyle/>
              <a:p>
                <a:r>
                  <a:rPr lang="en-US" dirty="0" smtClean="0"/>
                  <a:t>Breakup</a:t>
                </a:r>
                <a:endParaRPr lang="en-US" dirty="0"/>
              </a:p>
            </p:txBody>
          </p:sp>
          <p:sp>
            <p:nvSpPr>
              <p:cNvPr id="431" name="TextBox 430"/>
              <p:cNvSpPr txBox="1"/>
              <p:nvPr/>
            </p:nvSpPr>
            <p:spPr>
              <a:xfrm>
                <a:off x="3699621" y="5957434"/>
                <a:ext cx="2092881" cy="369332"/>
              </a:xfrm>
              <a:prstGeom prst="rect">
                <a:avLst/>
              </a:prstGeom>
              <a:noFill/>
            </p:spPr>
            <p:txBody>
              <a:bodyPr wrap="none" rtlCol="0">
                <a:spAutoFit/>
              </a:bodyPr>
              <a:lstStyle/>
              <a:p>
                <a:r>
                  <a:rPr lang="en-US" dirty="0" smtClean="0"/>
                  <a:t>Replicate each block</a:t>
                </a:r>
                <a:endParaRPr lang="en-US" dirty="0"/>
              </a:p>
            </p:txBody>
          </p:sp>
          <p:cxnSp>
            <p:nvCxnSpPr>
              <p:cNvPr id="19" name="Straight Connector 18"/>
              <p:cNvCxnSpPr/>
              <p:nvPr/>
            </p:nvCxnSpPr>
            <p:spPr>
              <a:xfrm flipV="1">
                <a:off x="3571796" y="5343108"/>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flipV="1">
                <a:off x="5335080" y="5334000"/>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V="1">
                <a:off x="7155477" y="5356515"/>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a:off x="152400" y="926440"/>
              <a:ext cx="2156983" cy="1072577"/>
              <a:chOff x="1224819" y="5588445"/>
              <a:chExt cx="2156983" cy="1072577"/>
            </a:xfrm>
          </p:grpSpPr>
          <p:sp>
            <p:nvSpPr>
              <p:cNvPr id="509" name="Parallelogram 508"/>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File1</a:t>
                </a:r>
                <a:endParaRPr lang="en-US" sz="1400" b="1" dirty="0">
                  <a:solidFill>
                    <a:schemeClr val="tx1"/>
                  </a:solidFill>
                </a:endParaRPr>
              </a:p>
            </p:txBody>
          </p:sp>
          <p:grpSp>
            <p:nvGrpSpPr>
              <p:cNvPr id="510" name="Group 509"/>
              <p:cNvGrpSpPr/>
              <p:nvPr/>
            </p:nvGrpSpPr>
            <p:grpSpPr>
              <a:xfrm>
                <a:off x="2766361" y="5588445"/>
                <a:ext cx="615441" cy="1072577"/>
                <a:chOff x="2766361" y="5588445"/>
                <a:chExt cx="615441" cy="1072577"/>
              </a:xfrm>
            </p:grpSpPr>
            <p:sp>
              <p:nvSpPr>
                <p:cNvPr id="512" name="Parallelogram 511"/>
                <p:cNvSpPr/>
                <p:nvPr/>
              </p:nvSpPr>
              <p:spPr>
                <a:xfrm>
                  <a:off x="2809955" y="5588445"/>
                  <a:ext cx="547884" cy="253109"/>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smtClean="0">
                      <a:solidFill>
                        <a:schemeClr val="tx1"/>
                      </a:solidFill>
                    </a:rPr>
                    <a:t>Block1</a:t>
                  </a:r>
                  <a:endParaRPr lang="en-US" sz="1100" b="1" dirty="0">
                    <a:solidFill>
                      <a:schemeClr val="tx1"/>
                    </a:solidFill>
                  </a:endParaRPr>
                </a:p>
              </p:txBody>
            </p:sp>
            <p:sp>
              <p:nvSpPr>
                <p:cNvPr id="513" name="Parallelogram 512"/>
                <p:cNvSpPr/>
                <p:nvPr/>
              </p:nvSpPr>
              <p:spPr>
                <a:xfrm>
                  <a:off x="2809955" y="5893245"/>
                  <a:ext cx="547884" cy="253109"/>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smtClean="0">
                      <a:solidFill>
                        <a:schemeClr val="tx1"/>
                      </a:solidFill>
                    </a:rPr>
                    <a:t>Block2</a:t>
                  </a:r>
                  <a:endParaRPr lang="en-US" sz="1100" b="1" dirty="0">
                    <a:solidFill>
                      <a:schemeClr val="tx1"/>
                    </a:solidFill>
                  </a:endParaRPr>
                </a:p>
              </p:txBody>
            </p:sp>
            <p:sp>
              <p:nvSpPr>
                <p:cNvPr id="514" name="Parallelogram 513"/>
                <p:cNvSpPr/>
                <p:nvPr/>
              </p:nvSpPr>
              <p:spPr>
                <a:xfrm>
                  <a:off x="2809955" y="6409729"/>
                  <a:ext cx="571847" cy="251293"/>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smtClean="0">
                      <a:solidFill>
                        <a:schemeClr val="tx1"/>
                      </a:solidFill>
                    </a:rPr>
                    <a:t>BlockN</a:t>
                  </a:r>
                  <a:endParaRPr lang="en-US" sz="1100" b="1" dirty="0">
                    <a:solidFill>
                      <a:schemeClr val="tx1"/>
                    </a:solidFill>
                  </a:endParaRPr>
                </a:p>
              </p:txBody>
            </p:sp>
            <p:sp>
              <p:nvSpPr>
                <p:cNvPr id="515" name="TextBox 514"/>
                <p:cNvSpPr txBox="1"/>
                <p:nvPr/>
              </p:nvSpPr>
              <p:spPr>
                <a:xfrm>
                  <a:off x="2766361" y="5979467"/>
                  <a:ext cx="611065" cy="461665"/>
                </a:xfrm>
                <a:prstGeom prst="rect">
                  <a:avLst/>
                </a:prstGeom>
                <a:noFill/>
              </p:spPr>
              <p:txBody>
                <a:bodyPr wrap="none" rtlCol="0">
                  <a:spAutoFit/>
                </a:bodyPr>
                <a:lstStyle/>
                <a:p>
                  <a:r>
                    <a:rPr lang="en-US" sz="2400" dirty="0" smtClean="0"/>
                    <a:t>……</a:t>
                  </a:r>
                  <a:endParaRPr lang="en-US" sz="2400" dirty="0"/>
                </a:p>
              </p:txBody>
            </p:sp>
          </p:grpSp>
          <p:cxnSp>
            <p:nvCxnSpPr>
              <p:cNvPr id="511" name="Straight Arrow Connector 510"/>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82" name="Straight Connector 481"/>
            <p:cNvCxnSpPr/>
            <p:nvPr/>
          </p:nvCxnSpPr>
          <p:spPr>
            <a:xfrm>
              <a:off x="2394845" y="13577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4" name="TextBox 503"/>
            <p:cNvSpPr txBox="1"/>
            <p:nvPr/>
          </p:nvSpPr>
          <p:spPr>
            <a:xfrm>
              <a:off x="787926" y="1563058"/>
              <a:ext cx="957763" cy="369332"/>
            </a:xfrm>
            <a:prstGeom prst="rect">
              <a:avLst/>
            </a:prstGeom>
            <a:noFill/>
          </p:spPr>
          <p:txBody>
            <a:bodyPr wrap="none" rtlCol="0">
              <a:spAutoFit/>
            </a:bodyPr>
            <a:lstStyle/>
            <a:p>
              <a:r>
                <a:rPr lang="en-US" dirty="0" smtClean="0"/>
                <a:t>Breakup</a:t>
              </a:r>
              <a:endParaRPr lang="en-US" dirty="0"/>
            </a:p>
          </p:txBody>
        </p:sp>
        <p:sp>
          <p:nvSpPr>
            <p:cNvPr id="505" name="TextBox 504"/>
            <p:cNvSpPr txBox="1"/>
            <p:nvPr/>
          </p:nvSpPr>
          <p:spPr>
            <a:xfrm>
              <a:off x="3275577" y="948130"/>
              <a:ext cx="2092881" cy="369332"/>
            </a:xfrm>
            <a:prstGeom prst="rect">
              <a:avLst/>
            </a:prstGeom>
            <a:noFill/>
          </p:spPr>
          <p:txBody>
            <a:bodyPr wrap="none" rtlCol="0">
              <a:spAutoFit/>
            </a:bodyPr>
            <a:lstStyle/>
            <a:p>
              <a:r>
                <a:rPr lang="en-US" dirty="0" smtClean="0"/>
                <a:t>Replicate each block</a:t>
              </a:r>
              <a:endParaRPr lang="en-US" dirty="0"/>
            </a:p>
          </p:txBody>
        </p:sp>
        <p:cxnSp>
          <p:nvCxnSpPr>
            <p:cNvPr id="506" name="Straight Connector 505"/>
            <p:cNvCxnSpPr/>
            <p:nvPr/>
          </p:nvCxnSpPr>
          <p:spPr>
            <a:xfrm flipV="1">
              <a:off x="2185544" y="1389817"/>
              <a:ext cx="580557" cy="8107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3954937" y="1380709"/>
              <a:ext cx="574448" cy="1823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a:stCxn id="500" idx="4"/>
            </p:cNvCxnSpPr>
            <p:nvPr/>
          </p:nvCxnSpPr>
          <p:spPr>
            <a:xfrm flipH="1" flipV="1">
              <a:off x="6349782" y="1403224"/>
              <a:ext cx="1025295" cy="10466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13598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048000"/>
            <a:ext cx="7772400" cy="1470025"/>
          </a:xfrm>
        </p:spPr>
        <p:txBody>
          <a:bodyPr/>
          <a:lstStyle/>
          <a:p>
            <a:r>
              <a:rPr lang="en-US" dirty="0" smtClean="0"/>
              <a:t>Summary of</a:t>
            </a:r>
            <a:br>
              <a:rPr lang="en-US" dirty="0" smtClean="0"/>
            </a:br>
            <a:r>
              <a:rPr lang="en-US" dirty="0" smtClean="0"/>
              <a:t>Data-Intensive Applications on Clouds</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87</a:t>
            </a:fld>
            <a:endParaRPr lang="en-US"/>
          </a:p>
        </p:txBody>
      </p:sp>
    </p:spTree>
    <p:extLst>
      <p:ext uri="{BB962C8B-B14F-4D97-AF65-F5344CB8AC3E}">
        <p14:creationId xmlns:p14="http://schemas.microsoft.com/office/powerpoint/2010/main" val="2709351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670"/>
            <a:ext cx="8229600" cy="880730"/>
          </a:xfrm>
        </p:spPr>
        <p:txBody>
          <a:bodyPr/>
          <a:lstStyle/>
          <a:p>
            <a:r>
              <a:rPr lang="en-US" dirty="0" smtClean="0"/>
              <a:t>Summarizing Guiding Principles</a:t>
            </a:r>
            <a:endParaRPr lang="en-US" dirty="0"/>
          </a:p>
        </p:txBody>
      </p:sp>
      <p:sp>
        <p:nvSpPr>
          <p:cNvPr id="3" name="Content Placeholder 2"/>
          <p:cNvSpPr>
            <a:spLocks noGrp="1"/>
          </p:cNvSpPr>
          <p:nvPr>
            <p:ph idx="1"/>
          </p:nvPr>
        </p:nvSpPr>
        <p:spPr>
          <a:xfrm>
            <a:off x="76200" y="685800"/>
            <a:ext cx="8839200" cy="4525963"/>
          </a:xfrm>
        </p:spPr>
        <p:txBody>
          <a:bodyPr/>
          <a:lstStyle/>
          <a:p>
            <a:r>
              <a:rPr lang="en-US" sz="2400" dirty="0" smtClean="0"/>
              <a:t>Clouds may not be suitable for everything but they are suitable for majority of data intensive applications</a:t>
            </a:r>
          </a:p>
          <a:p>
            <a:pPr lvl="1"/>
            <a:r>
              <a:rPr lang="en-US" sz="2000" dirty="0" smtClean="0"/>
              <a:t>Solving partial differential equations on 100,000 cores probably needs classic MPI engines</a:t>
            </a:r>
          </a:p>
          <a:p>
            <a:r>
              <a:rPr lang="en-US" sz="2400" dirty="0" smtClean="0"/>
              <a:t>Cost effectiveness, elasticity and quality programming model will drive use of clouds in many areas such as genomics</a:t>
            </a:r>
          </a:p>
          <a:p>
            <a:r>
              <a:rPr lang="en-US" sz="2400" dirty="0" smtClean="0"/>
              <a:t>Need to solve issues of</a:t>
            </a:r>
          </a:p>
          <a:p>
            <a:pPr lvl="1"/>
            <a:r>
              <a:rPr lang="en-US" sz="2000" dirty="0" smtClean="0"/>
              <a:t>Security-privacy-trust for sensitive data</a:t>
            </a:r>
          </a:p>
          <a:p>
            <a:pPr lvl="1"/>
            <a:r>
              <a:rPr lang="en-US" sz="2000" dirty="0" smtClean="0"/>
              <a:t>How to store data – “data parallel file systems” (HDFS), Object Stores, or classic HPC approach with shared file systems with Lustre etc.</a:t>
            </a:r>
          </a:p>
          <a:p>
            <a:r>
              <a:rPr lang="en-US" sz="2400" dirty="0" smtClean="0"/>
              <a:t>Programming model which is likely to be </a:t>
            </a:r>
            <a:r>
              <a:rPr lang="en-US" sz="2400" b="1" dirty="0" smtClean="0">
                <a:solidFill>
                  <a:srgbClr val="FF0000"/>
                </a:solidFill>
              </a:rPr>
              <a:t>MapReduce</a:t>
            </a:r>
            <a:r>
              <a:rPr lang="en-US" sz="2400" dirty="0" smtClean="0"/>
              <a:t> based </a:t>
            </a:r>
          </a:p>
          <a:p>
            <a:pPr lvl="1"/>
            <a:r>
              <a:rPr lang="en-US" sz="2000" dirty="0" smtClean="0"/>
              <a:t>Look at high level languages</a:t>
            </a:r>
          </a:p>
          <a:p>
            <a:pPr lvl="1"/>
            <a:r>
              <a:rPr lang="en-US" sz="2000" dirty="0" smtClean="0"/>
              <a:t>Compare with databases (</a:t>
            </a:r>
            <a:r>
              <a:rPr lang="en-US" sz="2000" dirty="0" err="1" smtClean="0"/>
              <a:t>SciDB</a:t>
            </a:r>
            <a:r>
              <a:rPr lang="en-US" sz="2000" dirty="0" smtClean="0"/>
              <a:t>?)</a:t>
            </a:r>
          </a:p>
          <a:p>
            <a:pPr lvl="1"/>
            <a:r>
              <a:rPr lang="en-US" sz="2000" b="1" dirty="0" smtClean="0">
                <a:solidFill>
                  <a:srgbClr val="FF0000"/>
                </a:solidFill>
              </a:rPr>
              <a:t>Must support iteration to do “real parallel computing”</a:t>
            </a:r>
          </a:p>
          <a:p>
            <a:pPr lvl="1"/>
            <a:r>
              <a:rPr lang="en-US" sz="2000" b="1" dirty="0" smtClean="0">
                <a:solidFill>
                  <a:srgbClr val="FF0000"/>
                </a:solidFill>
              </a:rPr>
              <a:t>Need Cloud-HPC Cluster Interoperability</a:t>
            </a:r>
            <a:endParaRPr lang="en-US" sz="2000" b="1" dirty="0">
              <a:solidFill>
                <a:srgbClr val="FF0000"/>
              </a:solidFill>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88</a:t>
            </a:fld>
            <a:endParaRPr lang="en-US"/>
          </a:p>
        </p:txBody>
      </p:sp>
    </p:spTree>
    <p:extLst>
      <p:ext uri="{BB962C8B-B14F-4D97-AF65-F5344CB8AC3E}">
        <p14:creationId xmlns:p14="http://schemas.microsoft.com/office/powerpoint/2010/main" val="2795512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FutureGrid in a Nutshell</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89</a:t>
            </a:fld>
            <a:endParaRPr lang="en-US"/>
          </a:p>
        </p:txBody>
      </p:sp>
    </p:spTree>
    <p:extLst>
      <p:ext uri="{BB962C8B-B14F-4D97-AF65-F5344CB8AC3E}">
        <p14:creationId xmlns:p14="http://schemas.microsoft.com/office/powerpoint/2010/main" val="161842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7322" y="47020"/>
            <a:ext cx="9144000" cy="6808803"/>
            <a:chOff x="-1524000" y="1418353"/>
            <a:chExt cx="9144000" cy="6808803"/>
          </a:xfrm>
        </p:grpSpPr>
        <p:grpSp>
          <p:nvGrpSpPr>
            <p:cNvPr id="15" name="Group 14"/>
            <p:cNvGrpSpPr/>
            <p:nvPr/>
          </p:nvGrpSpPr>
          <p:grpSpPr>
            <a:xfrm>
              <a:off x="-1524000" y="1418353"/>
              <a:ext cx="9144000" cy="6808803"/>
              <a:chOff x="-29547" y="17106"/>
              <a:chExt cx="9144000" cy="6808803"/>
            </a:xfrm>
          </p:grpSpPr>
          <p:pic>
            <p:nvPicPr>
              <p:cNvPr id="322562" name="Picture 2"/>
              <p:cNvPicPr>
                <a:picLocks noChangeAspect="1" noChangeArrowheads="1"/>
              </p:cNvPicPr>
              <p:nvPr/>
            </p:nvPicPr>
            <p:blipFill>
              <a:blip r:embed="rId3" cstate="print"/>
              <a:srcRect/>
              <a:stretch>
                <a:fillRect/>
              </a:stretch>
            </p:blipFill>
            <p:spPr bwMode="auto">
              <a:xfrm>
                <a:off x="-29547" y="17106"/>
                <a:ext cx="9144000" cy="6808803"/>
              </a:xfrm>
              <a:prstGeom prst="rect">
                <a:avLst/>
              </a:prstGeom>
              <a:noFill/>
              <a:ln w="9525">
                <a:noFill/>
                <a:miter lim="800000"/>
                <a:headEnd/>
                <a:tailEnd/>
              </a:ln>
            </p:spPr>
          </p:pic>
          <p:sp>
            <p:nvSpPr>
              <p:cNvPr id="23" name="Left Arrow 22"/>
              <p:cNvSpPr/>
              <p:nvPr/>
            </p:nvSpPr>
            <p:spPr>
              <a:xfrm rot="458922" flipV="1">
                <a:off x="4082642" y="170534"/>
                <a:ext cx="978716" cy="500017"/>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Left Arrow 23"/>
              <p:cNvSpPr/>
              <p:nvPr/>
            </p:nvSpPr>
            <p:spPr>
              <a:xfrm rot="21310827" flipV="1">
                <a:off x="4439118" y="1027066"/>
                <a:ext cx="988237" cy="506208"/>
              </a:xfrm>
              <a:prstGeom prst="leftArrow">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 name="TextBox 3"/>
            <p:cNvSpPr txBox="1"/>
            <p:nvPr/>
          </p:nvSpPr>
          <p:spPr>
            <a:xfrm>
              <a:off x="4267200" y="1891937"/>
              <a:ext cx="3047437" cy="923330"/>
            </a:xfrm>
            <a:prstGeom prst="rect">
              <a:avLst/>
            </a:prstGeom>
            <a:noFill/>
          </p:spPr>
          <p:txBody>
            <a:bodyPr wrap="none" rtlCol="0">
              <a:spAutoFit/>
            </a:bodyPr>
            <a:lstStyle/>
            <a:p>
              <a:r>
                <a:rPr lang="en-US" dirty="0" smtClean="0">
                  <a:solidFill>
                    <a:prstClr val="black"/>
                  </a:solidFill>
                </a:rPr>
                <a:t>Gartner 2009 Hype Curve</a:t>
              </a:r>
            </a:p>
            <a:p>
              <a:r>
                <a:rPr lang="en-US" dirty="0" smtClean="0">
                  <a:solidFill>
                    <a:srgbClr val="FF0000"/>
                  </a:solidFill>
                </a:rPr>
                <a:t>Clouds, Web2.0, Green IT</a:t>
              </a:r>
            </a:p>
            <a:p>
              <a:r>
                <a:rPr lang="en-US" dirty="0" smtClean="0">
                  <a:solidFill>
                    <a:srgbClr val="FF0000"/>
                  </a:solidFill>
                </a:rPr>
                <a:t>Service Oriented Architectures</a:t>
              </a:r>
            </a:p>
          </p:txBody>
        </p:sp>
      </p:grpSp>
      <p:sp>
        <p:nvSpPr>
          <p:cNvPr id="2" name="Title 1"/>
          <p:cNvSpPr>
            <a:spLocks noGrp="1"/>
          </p:cNvSpPr>
          <p:nvPr>
            <p:ph type="title"/>
          </p:nvPr>
        </p:nvSpPr>
        <p:spPr/>
        <p:txBody>
          <a:bodyPr/>
          <a:lstStyle/>
          <a:p>
            <a:endParaRPr lang="en-US" dirty="0"/>
          </a:p>
        </p:txBody>
      </p:sp>
      <p:sp>
        <p:nvSpPr>
          <p:cNvPr id="5" name="5-Point Star 4"/>
          <p:cNvSpPr/>
          <p:nvPr/>
        </p:nvSpPr>
        <p:spPr>
          <a:xfrm>
            <a:off x="2286000" y="762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5-Point Star 6"/>
          <p:cNvSpPr/>
          <p:nvPr/>
        </p:nvSpPr>
        <p:spPr>
          <a:xfrm>
            <a:off x="6096000" y="2819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5-Point Star 8"/>
          <p:cNvSpPr/>
          <p:nvPr/>
        </p:nvSpPr>
        <p:spPr>
          <a:xfrm>
            <a:off x="4419600" y="3581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18"/>
          <p:cNvGrpSpPr/>
          <p:nvPr/>
        </p:nvGrpSpPr>
        <p:grpSpPr>
          <a:xfrm>
            <a:off x="0" y="76200"/>
            <a:ext cx="9144000" cy="6096000"/>
            <a:chOff x="0" y="0"/>
            <a:chExt cx="9144000" cy="6096000"/>
          </a:xfrm>
        </p:grpSpPr>
        <p:pic>
          <p:nvPicPr>
            <p:cNvPr id="108546" name="Picture 2" descr="http://weareorganizedchaos.com/wp-content/uploads/2010/08/Gartner-Hype-Cycle-Emerging-Technology-2010.jpg"/>
            <p:cNvPicPr>
              <a:picLocks noChangeAspect="1" noChangeArrowheads="1"/>
            </p:cNvPicPr>
            <p:nvPr/>
          </p:nvPicPr>
          <p:blipFill>
            <a:blip r:embed="rId4" cstate="print"/>
            <a:srcRect r="10000" b="6412"/>
            <a:stretch>
              <a:fillRect/>
            </a:stretch>
          </p:blipFill>
          <p:spPr bwMode="auto">
            <a:xfrm>
              <a:off x="0" y="0"/>
              <a:ext cx="9144000" cy="6096000"/>
            </a:xfrm>
            <a:prstGeom prst="rect">
              <a:avLst/>
            </a:prstGeom>
            <a:noFill/>
          </p:spPr>
        </p:pic>
        <p:sp>
          <p:nvSpPr>
            <p:cNvPr id="18" name="Left Arrow 17"/>
            <p:cNvSpPr/>
            <p:nvPr/>
          </p:nvSpPr>
          <p:spPr>
            <a:xfrm flipV="1">
              <a:off x="5181600" y="609600"/>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p:cNvGrpSpPr/>
          <p:nvPr/>
        </p:nvGrpSpPr>
        <p:grpSpPr>
          <a:xfrm>
            <a:off x="10886" y="81232"/>
            <a:ext cx="9144000" cy="6834674"/>
            <a:chOff x="2428" y="49197"/>
            <a:chExt cx="9144000" cy="6858000"/>
          </a:xfrm>
        </p:grpSpPr>
        <p:pic>
          <p:nvPicPr>
            <p:cNvPr id="1026" name="Picture 2" descr="http://www.gartner.com/hc/images/215650_00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 y="4919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Left Arrow 18"/>
            <p:cNvSpPr/>
            <p:nvPr/>
          </p:nvSpPr>
          <p:spPr>
            <a:xfrm rot="540000" flipV="1">
              <a:off x="5020171" y="809919"/>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Left Arrow 19"/>
            <p:cNvSpPr/>
            <p:nvPr/>
          </p:nvSpPr>
          <p:spPr>
            <a:xfrm rot="21180000" flipV="1">
              <a:off x="5152745" y="211710"/>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Left Arrow 20"/>
            <p:cNvSpPr/>
            <p:nvPr/>
          </p:nvSpPr>
          <p:spPr>
            <a:xfrm rot="-1320000" flipV="1">
              <a:off x="4997041" y="2939486"/>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7986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43"/>
            <a:ext cx="8229600" cy="1143000"/>
          </a:xfrm>
        </p:spPr>
        <p:txBody>
          <a:bodyPr/>
          <a:lstStyle/>
          <a:p>
            <a:r>
              <a:rPr lang="en-US" dirty="0" smtClean="0"/>
              <a:t>What is FutureGrid?</a:t>
            </a:r>
            <a:endParaRPr lang="en-US" dirty="0"/>
          </a:p>
        </p:txBody>
      </p:sp>
      <p:sp>
        <p:nvSpPr>
          <p:cNvPr id="3" name="Content Placeholder 2"/>
          <p:cNvSpPr>
            <a:spLocks noGrp="1"/>
          </p:cNvSpPr>
          <p:nvPr>
            <p:ph idx="1"/>
          </p:nvPr>
        </p:nvSpPr>
        <p:spPr>
          <a:xfrm>
            <a:off x="25400" y="914400"/>
            <a:ext cx="9118600" cy="5943600"/>
          </a:xfrm>
        </p:spPr>
        <p:txBody>
          <a:bodyPr>
            <a:normAutofit/>
          </a:bodyPr>
          <a:lstStyle/>
          <a:p>
            <a:r>
              <a:rPr lang="en-US" sz="2600" dirty="0">
                <a:latin typeface="Times New Roman" pitchFamily="18" charset="0"/>
                <a:cs typeface="Times New Roman" pitchFamily="18" charset="0"/>
              </a:rPr>
              <a:t>The FutureGrid project mission is to </a:t>
            </a:r>
            <a:r>
              <a:rPr lang="en-US" sz="2600" dirty="0">
                <a:solidFill>
                  <a:srgbClr val="FF0000"/>
                </a:solidFill>
                <a:latin typeface="Times New Roman" pitchFamily="18" charset="0"/>
                <a:cs typeface="Times New Roman" pitchFamily="18" charset="0"/>
              </a:rPr>
              <a:t>enable experimental work </a:t>
            </a:r>
            <a:r>
              <a:rPr lang="en-US" sz="2600" dirty="0">
                <a:latin typeface="Times New Roman" pitchFamily="18" charset="0"/>
                <a:cs typeface="Times New Roman" pitchFamily="18" charset="0"/>
              </a:rPr>
              <a:t>that advances:</a:t>
            </a:r>
          </a:p>
          <a:p>
            <a:pPr marL="914400" lvl="1" indent="-457200">
              <a:buFont typeface="+mj-lt"/>
              <a:buAutoNum type="alphaLcParenR"/>
            </a:pPr>
            <a:r>
              <a:rPr lang="en-US" sz="2200" dirty="0" smtClean="0">
                <a:latin typeface="Times New Roman" pitchFamily="18" charset="0"/>
                <a:cs typeface="Times New Roman" pitchFamily="18" charset="0"/>
              </a:rPr>
              <a:t>Innovation </a:t>
            </a:r>
            <a:r>
              <a:rPr lang="en-US" sz="2200" dirty="0">
                <a:latin typeface="Times New Roman" pitchFamily="18" charset="0"/>
                <a:cs typeface="Times New Roman" pitchFamily="18" charset="0"/>
              </a:rPr>
              <a:t>and scientific understanding of </a:t>
            </a:r>
            <a:r>
              <a:rPr lang="en-US" sz="2200" dirty="0">
                <a:solidFill>
                  <a:srgbClr val="FF0000"/>
                </a:solidFill>
                <a:latin typeface="Times New Roman" pitchFamily="18" charset="0"/>
                <a:cs typeface="Times New Roman" pitchFamily="18" charset="0"/>
              </a:rPr>
              <a:t>distributed computing and parallel </a:t>
            </a:r>
            <a:r>
              <a:rPr lang="en-US" sz="2200" dirty="0" smtClean="0">
                <a:solidFill>
                  <a:srgbClr val="FF0000"/>
                </a:solidFill>
                <a:latin typeface="Times New Roman" pitchFamily="18" charset="0"/>
                <a:cs typeface="Times New Roman" pitchFamily="18" charset="0"/>
              </a:rPr>
              <a:t>computing paradigms</a:t>
            </a:r>
            <a:r>
              <a:rPr lang="en-US" sz="2200" dirty="0">
                <a:latin typeface="Times New Roman" pitchFamily="18" charset="0"/>
                <a:cs typeface="Times New Roman" pitchFamily="18" charset="0"/>
              </a:rPr>
              <a:t>,</a:t>
            </a:r>
          </a:p>
          <a:p>
            <a:pPr marL="914400" lvl="1" indent="-457200">
              <a:buFont typeface="+mj-lt"/>
              <a:buAutoNum type="alphaLcParenR"/>
            </a:pPr>
            <a:r>
              <a:rPr lang="en-US" sz="2200" dirty="0" smtClean="0">
                <a:latin typeface="Times New Roman" pitchFamily="18" charset="0"/>
                <a:cs typeface="Times New Roman" pitchFamily="18" charset="0"/>
              </a:rPr>
              <a:t>The </a:t>
            </a:r>
            <a:r>
              <a:rPr lang="en-US" sz="2200" dirty="0">
                <a:solidFill>
                  <a:srgbClr val="FF0000"/>
                </a:solidFill>
                <a:latin typeface="Times New Roman" pitchFamily="18" charset="0"/>
                <a:cs typeface="Times New Roman" pitchFamily="18" charset="0"/>
              </a:rPr>
              <a:t>engineering science of middleware </a:t>
            </a:r>
            <a:r>
              <a:rPr lang="en-US" sz="2200" dirty="0">
                <a:latin typeface="Times New Roman" pitchFamily="18" charset="0"/>
                <a:cs typeface="Times New Roman" pitchFamily="18" charset="0"/>
              </a:rPr>
              <a:t>that enables these paradigms,</a:t>
            </a:r>
          </a:p>
          <a:p>
            <a:pPr marL="914400" lvl="1" indent="-457200">
              <a:buFont typeface="+mj-lt"/>
              <a:buAutoNum type="alphaLcParenR"/>
            </a:pPr>
            <a:r>
              <a:rPr lang="en-US" sz="2200" dirty="0" smtClean="0">
                <a:latin typeface="Times New Roman" pitchFamily="18" charset="0"/>
                <a:cs typeface="Times New Roman" pitchFamily="18" charset="0"/>
              </a:rPr>
              <a:t>The </a:t>
            </a:r>
            <a:r>
              <a:rPr lang="en-US" sz="2200" dirty="0">
                <a:latin typeface="Times New Roman" pitchFamily="18" charset="0"/>
                <a:cs typeface="Times New Roman" pitchFamily="18" charset="0"/>
              </a:rPr>
              <a:t>use and drivers of these paradigms by </a:t>
            </a:r>
            <a:r>
              <a:rPr lang="en-US" sz="2200" dirty="0">
                <a:solidFill>
                  <a:srgbClr val="FF0000"/>
                </a:solidFill>
                <a:latin typeface="Times New Roman" pitchFamily="18" charset="0"/>
                <a:cs typeface="Times New Roman" pitchFamily="18" charset="0"/>
              </a:rPr>
              <a:t>important applications</a:t>
            </a:r>
            <a:r>
              <a:rPr lang="en-US" sz="2200" dirty="0">
                <a:latin typeface="Times New Roman" pitchFamily="18" charset="0"/>
                <a:cs typeface="Times New Roman" pitchFamily="18" charset="0"/>
              </a:rPr>
              <a:t>, and,</a:t>
            </a:r>
          </a:p>
          <a:p>
            <a:pPr marL="914400" lvl="1" indent="-457200">
              <a:buFont typeface="+mj-lt"/>
              <a:buAutoNum type="alphaLcParenR"/>
            </a:pPr>
            <a:r>
              <a:rPr lang="en-US" sz="2200" dirty="0" smtClean="0">
                <a:latin typeface="Times New Roman" pitchFamily="18" charset="0"/>
                <a:cs typeface="Times New Roman" pitchFamily="18" charset="0"/>
              </a:rPr>
              <a:t>The </a:t>
            </a:r>
            <a:r>
              <a:rPr lang="en-US" sz="2200" dirty="0">
                <a:solidFill>
                  <a:srgbClr val="FF0000"/>
                </a:solidFill>
                <a:latin typeface="Times New Roman" pitchFamily="18" charset="0"/>
                <a:cs typeface="Times New Roman" pitchFamily="18" charset="0"/>
              </a:rPr>
              <a:t>education</a:t>
            </a:r>
            <a:r>
              <a:rPr lang="en-US" sz="2200" dirty="0">
                <a:latin typeface="Times New Roman" pitchFamily="18" charset="0"/>
                <a:cs typeface="Times New Roman" pitchFamily="18" charset="0"/>
              </a:rPr>
              <a:t> of a new generation of students and workforce on the use of </a:t>
            </a:r>
            <a:r>
              <a:rPr lang="en-US" sz="2200" dirty="0" smtClean="0">
                <a:latin typeface="Times New Roman" pitchFamily="18" charset="0"/>
                <a:cs typeface="Times New Roman" pitchFamily="18" charset="0"/>
              </a:rPr>
              <a:t>these paradigms </a:t>
            </a:r>
            <a:r>
              <a:rPr lang="en-US" sz="2200" dirty="0">
                <a:latin typeface="Times New Roman" pitchFamily="18" charset="0"/>
                <a:cs typeface="Times New Roman" pitchFamily="18" charset="0"/>
              </a:rPr>
              <a:t>and their applications</a:t>
            </a:r>
            <a:r>
              <a:rPr lang="en-US" sz="2200" dirty="0" smtClean="0">
                <a:latin typeface="Times New Roman" pitchFamily="18" charset="0"/>
                <a:cs typeface="Times New Roman" pitchFamily="18" charset="0"/>
              </a:rPr>
              <a:t>.</a:t>
            </a:r>
          </a:p>
          <a:p>
            <a:pPr marL="514350" indent="-457200"/>
            <a:r>
              <a:rPr lang="en-US" sz="2800" dirty="0" smtClean="0">
                <a:latin typeface="Times New Roman" pitchFamily="18" charset="0"/>
                <a:cs typeface="Times New Roman" pitchFamily="18" charset="0"/>
              </a:rPr>
              <a:t>The implementation of mission includes</a:t>
            </a:r>
          </a:p>
          <a:p>
            <a:pPr lvl="1">
              <a:buFont typeface="Arial" pitchFamily="34" charset="0"/>
              <a:buChar char="•"/>
            </a:pPr>
            <a:r>
              <a:rPr lang="en-US" sz="2400" dirty="0" smtClean="0">
                <a:solidFill>
                  <a:srgbClr val="FF0000"/>
                </a:solidFill>
                <a:latin typeface="Times New Roman" pitchFamily="18" charset="0"/>
                <a:cs typeface="Times New Roman" pitchFamily="18" charset="0"/>
              </a:rPr>
              <a:t>Distributed flexible hardware </a:t>
            </a:r>
            <a:r>
              <a:rPr lang="en-US" sz="2400" dirty="0" smtClean="0">
                <a:latin typeface="Times New Roman" pitchFamily="18" charset="0"/>
                <a:cs typeface="Times New Roman" pitchFamily="18" charset="0"/>
              </a:rPr>
              <a:t>with supported use</a:t>
            </a:r>
          </a:p>
          <a:p>
            <a:pPr lvl="1">
              <a:buFont typeface="Arial" pitchFamily="34" charset="0"/>
              <a:buChar char="•"/>
            </a:pPr>
            <a:r>
              <a:rPr lang="en-US" sz="2400" dirty="0" smtClean="0">
                <a:latin typeface="Times New Roman" pitchFamily="18" charset="0"/>
                <a:cs typeface="Times New Roman" pitchFamily="18" charset="0"/>
              </a:rPr>
              <a:t>Identified </a:t>
            </a:r>
            <a:r>
              <a:rPr lang="en-US" sz="2400" dirty="0" smtClean="0">
                <a:solidFill>
                  <a:srgbClr val="FF0000"/>
                </a:solidFill>
                <a:latin typeface="Times New Roman" pitchFamily="18" charset="0"/>
                <a:cs typeface="Times New Roman" pitchFamily="18" charset="0"/>
              </a:rPr>
              <a:t>IaaS and </a:t>
            </a:r>
            <a:r>
              <a:rPr lang="en-US" sz="2400" dirty="0" err="1" smtClean="0">
                <a:solidFill>
                  <a:srgbClr val="FF0000"/>
                </a:solidFill>
                <a:latin typeface="Times New Roman" pitchFamily="18" charset="0"/>
                <a:cs typeface="Times New Roman" pitchFamily="18" charset="0"/>
              </a:rPr>
              <a:t>PaaS</a:t>
            </a:r>
            <a:r>
              <a:rPr lang="en-US" sz="2400" dirty="0" smtClean="0">
                <a:solidFill>
                  <a:srgbClr val="FF0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“core” software with supported use</a:t>
            </a:r>
          </a:p>
          <a:p>
            <a:pPr lvl="2"/>
            <a:r>
              <a:rPr lang="en-US" dirty="0" smtClean="0">
                <a:latin typeface="Times New Roman" pitchFamily="18" charset="0"/>
                <a:cs typeface="Times New Roman" pitchFamily="18" charset="0"/>
              </a:rPr>
              <a:t>Expect growing list of software from FG partners and users</a:t>
            </a:r>
          </a:p>
          <a:p>
            <a:pPr lvl="1">
              <a:buFont typeface="Arial" pitchFamily="34" charset="0"/>
              <a:buChar char="•"/>
            </a:pPr>
            <a:r>
              <a:rPr lang="en-US" sz="2400" dirty="0" smtClean="0">
                <a:solidFill>
                  <a:srgbClr val="FF0000"/>
                </a:solidFill>
                <a:latin typeface="Times New Roman" pitchFamily="18" charset="0"/>
                <a:cs typeface="Times New Roman" pitchFamily="18" charset="0"/>
              </a:rPr>
              <a:t>Outreach</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10378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latin typeface="Arial" charset="0"/>
                <a:cs typeface="Arial" charset="0"/>
              </a:rPr>
              <a:t>Motivation for RAIN</a:t>
            </a:r>
            <a:endParaRPr lang="en-US" dirty="0">
              <a:latin typeface="Arial" charset="0"/>
              <a:cs typeface="Arial" charset="0"/>
            </a:endParaRPr>
          </a:p>
        </p:txBody>
      </p:sp>
      <p:sp>
        <p:nvSpPr>
          <p:cNvPr id="3" name="Content Placeholder 2"/>
          <p:cNvSpPr>
            <a:spLocks noGrp="1"/>
          </p:cNvSpPr>
          <p:nvPr>
            <p:ph idx="1"/>
          </p:nvPr>
        </p:nvSpPr>
        <p:spPr>
          <a:xfrm>
            <a:off x="457200" y="1600200"/>
            <a:ext cx="8229600" cy="4777740"/>
          </a:xfrm>
        </p:spPr>
        <p:txBody>
          <a:bodyPr>
            <a:normAutofit fontScale="92500"/>
          </a:bodyPr>
          <a:lstStyle/>
          <a:p>
            <a:pPr>
              <a:lnSpc>
                <a:spcPct val="110000"/>
              </a:lnSpc>
              <a:defRPr/>
            </a:pPr>
            <a:r>
              <a:rPr lang="en-US" sz="3600" dirty="0">
                <a:solidFill>
                  <a:srgbClr val="000000"/>
                </a:solidFill>
                <a:latin typeface="Arial"/>
                <a:cs typeface="Arial"/>
              </a:rPr>
              <a:t>Provide users with the ability to easily create their own computational environments (OS, packages, software)</a:t>
            </a:r>
          </a:p>
          <a:p>
            <a:pPr>
              <a:lnSpc>
                <a:spcPct val="110000"/>
              </a:lnSpc>
              <a:defRPr/>
            </a:pPr>
            <a:r>
              <a:rPr lang="en-US" sz="3600" dirty="0">
                <a:solidFill>
                  <a:srgbClr val="000000"/>
                </a:solidFill>
                <a:latin typeface="Arial"/>
                <a:cs typeface="Arial"/>
              </a:rPr>
              <a:t>Users can deploy and run their environments in both bare-metal and virtualized infrastructures like Amazon, OpenStack, Eucalyptus, Nimbus or OpenNebula</a:t>
            </a:r>
          </a:p>
        </p:txBody>
      </p:sp>
    </p:spTree>
    <p:extLst>
      <p:ext uri="{BB962C8B-B14F-4D97-AF65-F5344CB8AC3E}">
        <p14:creationId xmlns:p14="http://schemas.microsoft.com/office/powerpoint/2010/main" val="5646654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Scalability </a:t>
            </a:r>
            <a:r>
              <a:rPr lang="en-US" dirty="0" smtClean="0"/>
              <a:t>of Image </a:t>
            </a:r>
            <a:r>
              <a:rPr lang="en-US" dirty="0"/>
              <a:t>Generation</a:t>
            </a:r>
          </a:p>
        </p:txBody>
      </p:sp>
      <p:sp>
        <p:nvSpPr>
          <p:cNvPr id="3" name="Content Placeholder 2"/>
          <p:cNvSpPr>
            <a:spLocks noGrp="1"/>
          </p:cNvSpPr>
          <p:nvPr>
            <p:ph idx="1"/>
          </p:nvPr>
        </p:nvSpPr>
        <p:spPr/>
        <p:txBody>
          <a:bodyPr/>
          <a:lstStyle/>
          <a:p>
            <a:r>
              <a:rPr lang="en-US" sz="2500" dirty="0"/>
              <a:t>Concurrent </a:t>
            </a:r>
            <a:r>
              <a:rPr lang="en-US" sz="2500" dirty="0" err="1"/>
              <a:t>CentOS</a:t>
            </a:r>
            <a:r>
              <a:rPr lang="en-US" sz="2500" dirty="0"/>
              <a:t> image creation requests </a:t>
            </a:r>
          </a:p>
          <a:p>
            <a:r>
              <a:rPr lang="en-US" sz="2500" dirty="0"/>
              <a:t>Increasing number of </a:t>
            </a:r>
            <a:r>
              <a:rPr lang="en-US" sz="2500" dirty="0" err="1"/>
              <a:t>OpenNebula</a:t>
            </a:r>
            <a:r>
              <a:rPr lang="en-US" sz="2500" dirty="0"/>
              <a:t> compute nodes to scale</a:t>
            </a:r>
          </a:p>
          <a:p>
            <a:pPr marL="0" indent="0">
              <a:buNone/>
            </a:pPr>
            <a:endParaRPr lang="en-US" sz="2500" dirty="0"/>
          </a:p>
        </p:txBody>
      </p:sp>
      <p:sp>
        <p:nvSpPr>
          <p:cNvPr id="4" name="Footer Placeholder 3"/>
          <p:cNvSpPr>
            <a:spLocks noGrp="1"/>
          </p:cNvSpPr>
          <p:nvPr>
            <p:ph type="ftr" sz="quarter" idx="4294967295"/>
          </p:nvPr>
        </p:nvSpPr>
        <p:spPr>
          <a:xfrm>
            <a:off x="3124677" y="6356509"/>
            <a:ext cx="2894648" cy="364331"/>
          </a:xfrm>
          <a:prstGeom prst="rect">
            <a:avLst/>
          </a:prstGeom>
        </p:spPr>
        <p:txBody>
          <a:bodyPr lIns="82296" tIns="41148" rIns="82296" bIns="41148"/>
          <a:lstStyle/>
          <a:p>
            <a:pPr>
              <a:defRPr/>
            </a:pPr>
            <a:r>
              <a:rPr lang="en-US" smtClean="0"/>
              <a:t>http://futuregrid.org</a:t>
            </a:r>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584246651"/>
              </p:ext>
            </p:extLst>
          </p:nvPr>
        </p:nvGraphicFramePr>
        <p:xfrm>
          <a:off x="731520" y="2747176"/>
          <a:ext cx="7749540" cy="41041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24648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HPC Deployment</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745508601"/>
              </p:ext>
            </p:extLst>
          </p:nvPr>
        </p:nvGraphicFramePr>
        <p:xfrm>
          <a:off x="1005840" y="1645920"/>
          <a:ext cx="7589520" cy="4377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89040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0.7|0.7|0.8"/>
</p:tagLst>
</file>

<file path=ppt/tags/tag2.xml><?xml version="1.0" encoding="utf-8"?>
<p:tagLst xmlns:a="http://schemas.openxmlformats.org/drawingml/2006/main" xmlns:r="http://schemas.openxmlformats.org/officeDocument/2006/relationships" xmlns:p="http://schemas.openxmlformats.org/presentationml/2006/main">
  <p:tag name="TIMING" val="|0.7|1|0.8"/>
</p:tagLst>
</file>

<file path=ppt/tags/tag3.xml><?xml version="1.0" encoding="utf-8"?>
<p:tagLst xmlns:a="http://schemas.openxmlformats.org/drawingml/2006/main" xmlns:r="http://schemas.openxmlformats.org/officeDocument/2006/relationships" xmlns:p="http://schemas.openxmlformats.org/presentationml/2006/main">
  <p:tag name="TIMING" val="|0.7|1|0.8"/>
</p:tagLst>
</file>

<file path=ppt/tags/tag4.xml><?xml version="1.0" encoding="utf-8"?>
<p:tagLst xmlns:a="http://schemas.openxmlformats.org/drawingml/2006/main" xmlns:r="http://schemas.openxmlformats.org/officeDocument/2006/relationships" xmlns:p="http://schemas.openxmlformats.org/presentationml/2006/main">
  <p:tag name="TIMING" val="|0.7|1|0.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11421</TotalTime>
  <Words>5751</Words>
  <Application>Microsoft Office PowerPoint</Application>
  <PresentationFormat>On-screen Show (4:3)</PresentationFormat>
  <Paragraphs>1152</Paragraphs>
  <Slides>93</Slides>
  <Notes>49</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93</vt:i4>
      </vt:variant>
    </vt:vector>
  </HeadingPairs>
  <TitlesOfParts>
    <vt:vector size="99" baseType="lpstr">
      <vt:lpstr>1_Office Theme</vt:lpstr>
      <vt:lpstr>Office Theme</vt:lpstr>
      <vt:lpstr>Default Design</vt:lpstr>
      <vt:lpstr>3_Office Theme</vt:lpstr>
      <vt:lpstr>PhotoImpact</vt:lpstr>
      <vt:lpstr>Worksheet</vt:lpstr>
      <vt:lpstr>Advances in Clouds and their application to Data Intensive problems</vt:lpstr>
      <vt:lpstr>Topics Covered</vt:lpstr>
      <vt:lpstr>Broad Overview:  Data Deluge to Clouds</vt:lpstr>
      <vt:lpstr>Some Trends</vt:lpstr>
      <vt:lpstr>Some Data sizes</vt:lpstr>
      <vt:lpstr>PowerPoint Presentation</vt:lpstr>
      <vt:lpstr>Clouds Offer From different points of view </vt:lpstr>
      <vt:lpstr>The Google gmail example</vt:lpstr>
      <vt:lpstr>PowerPoint Presentation</vt:lpstr>
      <vt:lpstr>PowerPoint Presentation</vt:lpstr>
      <vt:lpstr>Jobs v. Countries</vt:lpstr>
      <vt:lpstr>2 Aspects of Cloud Computing:  Infrastructure and Runtimes</vt:lpstr>
      <vt:lpstr>Internet of Things: Sensor Grids supported as pleasingly parallel applications on clouds </vt:lpstr>
      <vt:lpstr>Internet of Things: Sensor Grids A pleasingly parallel example on Clouds </vt:lpstr>
      <vt:lpstr>Sensors as a Service</vt:lpstr>
      <vt:lpstr>More on Sensors</vt:lpstr>
      <vt:lpstr>PowerPoint Presentation</vt:lpstr>
      <vt:lpstr>Performance of Pub-Sub Cloud Brokers</vt:lpstr>
      <vt:lpstr>MapReduce and Iterative MapReduce for non trivial parallel applications on Clouds </vt:lpstr>
      <vt:lpstr>MapReduce “File/Data Repository” Parallelism</vt:lpstr>
      <vt:lpstr>Twister v0.9 March 15, 2011</vt:lpstr>
      <vt:lpstr>K-Means Clustering</vt:lpstr>
      <vt:lpstr>Twister</vt:lpstr>
      <vt:lpstr>SWG Sequence Alignment Performance</vt:lpstr>
      <vt:lpstr>PowerPoint Presentation</vt:lpstr>
      <vt:lpstr>Map Collective Model (Judy Qiu)</vt:lpstr>
      <vt:lpstr>Execution Time Improvements</vt:lpstr>
      <vt:lpstr>Twister on Azure</vt:lpstr>
      <vt:lpstr>High Level Flow Twister4Azure</vt:lpstr>
      <vt:lpstr>Simple Performance Comparisons</vt:lpstr>
      <vt:lpstr>Look at one problem in detail</vt:lpstr>
      <vt:lpstr>PowerPoint Presentation</vt:lpstr>
      <vt:lpstr>440K Interpolated</vt:lpstr>
      <vt:lpstr>Multi-Dimensional-Scaling</vt:lpstr>
      <vt:lpstr>Performance – Multi Dimensional Scaling</vt:lpstr>
      <vt:lpstr>Performance – Kmeans Clustering</vt:lpstr>
      <vt:lpstr>Data Caching</vt:lpstr>
      <vt:lpstr>Memory Caching performance anomaly</vt:lpstr>
      <vt:lpstr>Iterative MapReduce Collective Communication Operations</vt:lpstr>
      <vt:lpstr>Clouds Grids and Supercomputers: Infrastructure and Applications </vt:lpstr>
      <vt:lpstr>What Applications work in Clouds</vt:lpstr>
      <vt:lpstr>Clouds and Grids/HPC</vt:lpstr>
      <vt:lpstr>Application Classification</vt:lpstr>
      <vt:lpstr>FutureGrid in a Nutshell</vt:lpstr>
      <vt:lpstr>FutureGrid key Concepts I</vt:lpstr>
      <vt:lpstr>FutureGrid key Concepts II</vt:lpstr>
      <vt:lpstr>FutureGrid:  a Grid/Cloud/HPC Testbed</vt:lpstr>
      <vt:lpstr>FutureGrid Partners</vt:lpstr>
      <vt:lpstr>5 Use Types for FutureGrid</vt:lpstr>
      <vt:lpstr>Software Components</vt:lpstr>
      <vt:lpstr>RAIN related Terminology</vt:lpstr>
      <vt:lpstr>Architecture</vt:lpstr>
      <vt:lpstr>Image Generation</vt:lpstr>
      <vt:lpstr>Image Deployment</vt:lpstr>
      <vt:lpstr>Image Repository Architecture</vt:lpstr>
      <vt:lpstr>Image Generation</vt:lpstr>
      <vt:lpstr>Image Deployment</vt:lpstr>
      <vt:lpstr>Dynamic Provisioning Scalability Test</vt:lpstr>
      <vt:lpstr>PowerPoint Presentation</vt:lpstr>
      <vt:lpstr>FutureGrid in a nutshell</vt:lpstr>
      <vt:lpstr>EXTRAS </vt:lpstr>
      <vt:lpstr>Genomics in Personal Health</vt:lpstr>
      <vt:lpstr>Clouds and Jobs</vt:lpstr>
      <vt:lpstr>PowerPoint Presentation</vt:lpstr>
      <vt:lpstr>Some Sensors</vt:lpstr>
      <vt:lpstr>Real-Time GPS Sensor Data-Mining</vt:lpstr>
      <vt:lpstr>MapReduce and Twister on Azure</vt:lpstr>
      <vt:lpstr>MapReduceRoles4Azure Architecture</vt:lpstr>
      <vt:lpstr>MapReduceRoles4Azure</vt:lpstr>
      <vt:lpstr>Cache aware scheduling</vt:lpstr>
      <vt:lpstr>Performance – Kmeans Clustering</vt:lpstr>
      <vt:lpstr>Kmeans Speedup from 32 cores</vt:lpstr>
      <vt:lpstr>AllGather</vt:lpstr>
      <vt:lpstr>Twister4Azure Conclusions</vt:lpstr>
      <vt:lpstr>Summary of Applications Suitable for Clouds </vt:lpstr>
      <vt:lpstr>Application Classification</vt:lpstr>
      <vt:lpstr>Expectation Maximization and Iterative MapReduce</vt:lpstr>
      <vt:lpstr>DA-PWC EM Steps (E is red, M Black) k runs over clusters; i,j,  points</vt:lpstr>
      <vt:lpstr>What can we learn?</vt:lpstr>
      <vt:lpstr>Research Issues for (Iterative) MapReduce </vt:lpstr>
      <vt:lpstr>Architecture of Data-Intensive  Clouds </vt:lpstr>
      <vt:lpstr>PowerPoint Presentation</vt:lpstr>
      <vt:lpstr>Architecture of Data Repositories?</vt:lpstr>
      <vt:lpstr>Clouds as Support for Data Repositories?</vt:lpstr>
      <vt:lpstr>Traditional File System?</vt:lpstr>
      <vt:lpstr>Data Parallel File System?</vt:lpstr>
      <vt:lpstr>Summary of Data-Intensive Applications on Clouds </vt:lpstr>
      <vt:lpstr>Summarizing Guiding Principles</vt:lpstr>
      <vt:lpstr>FutureGrid in a Nutshell</vt:lpstr>
      <vt:lpstr>What is FutureGrid?</vt:lpstr>
      <vt:lpstr>Motivation for RAIN</vt:lpstr>
      <vt:lpstr>Scalability of Image Generation</vt:lpstr>
      <vt:lpstr>HPC Deployment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Choi, Jong Youl</dc:creator>
  <cp:lastModifiedBy>Geoffrey Fox</cp:lastModifiedBy>
  <cp:revision>680</cp:revision>
  <dcterms:created xsi:type="dcterms:W3CDTF">2010-11-02T19:01:47Z</dcterms:created>
  <dcterms:modified xsi:type="dcterms:W3CDTF">2012-07-25T17:33:09Z</dcterms:modified>
</cp:coreProperties>
</file>