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24.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82" r:id="rId3"/>
    <p:sldMasterId id="2147483727" r:id="rId4"/>
    <p:sldMasterId id="2147483735" r:id="rId5"/>
    <p:sldMasterId id="2147483736" r:id="rId6"/>
    <p:sldMasterId id="2147483740" r:id="rId7"/>
    <p:sldMasterId id="2147483742" r:id="rId8"/>
    <p:sldMasterId id="2147483743" r:id="rId9"/>
    <p:sldMasterId id="2147483890" r:id="rId10"/>
    <p:sldMasterId id="2147483904" r:id="rId11"/>
    <p:sldMasterId id="2147484125" r:id="rId12"/>
    <p:sldMasterId id="2147484137" r:id="rId13"/>
    <p:sldMasterId id="2147484151" r:id="rId14"/>
    <p:sldMasterId id="2147484165" r:id="rId15"/>
    <p:sldMasterId id="2147484179" r:id="rId16"/>
    <p:sldMasterId id="2147484193" r:id="rId17"/>
    <p:sldMasterId id="2147484207" r:id="rId18"/>
    <p:sldMasterId id="2147484219" r:id="rId19"/>
  </p:sldMasterIdLst>
  <p:notesMasterIdLst>
    <p:notesMasterId r:id="rId54"/>
  </p:notesMasterIdLst>
  <p:sldIdLst>
    <p:sldId id="1110" r:id="rId20"/>
    <p:sldId id="1167" r:id="rId21"/>
    <p:sldId id="1168" r:id="rId22"/>
    <p:sldId id="1299" r:id="rId23"/>
    <p:sldId id="1328" r:id="rId24"/>
    <p:sldId id="1287" r:id="rId25"/>
    <p:sldId id="1264" r:id="rId26"/>
    <p:sldId id="1302" r:id="rId27"/>
    <p:sldId id="1330" r:id="rId28"/>
    <p:sldId id="1321" r:id="rId29"/>
    <p:sldId id="1329" r:id="rId30"/>
    <p:sldId id="1331" r:id="rId31"/>
    <p:sldId id="1332" r:id="rId32"/>
    <p:sldId id="1333" r:id="rId33"/>
    <p:sldId id="1322" r:id="rId34"/>
    <p:sldId id="1323" r:id="rId35"/>
    <p:sldId id="1324" r:id="rId36"/>
    <p:sldId id="1325" r:id="rId37"/>
    <p:sldId id="1277" r:id="rId38"/>
    <p:sldId id="1281" r:id="rId39"/>
    <p:sldId id="1268" r:id="rId40"/>
    <p:sldId id="1326" r:id="rId41"/>
    <p:sldId id="1327" r:id="rId42"/>
    <p:sldId id="1319" r:id="rId43"/>
    <p:sldId id="1269" r:id="rId44"/>
    <p:sldId id="1270" r:id="rId45"/>
    <p:sldId id="1271" r:id="rId46"/>
    <p:sldId id="1300" r:id="rId47"/>
    <p:sldId id="1304" r:id="rId48"/>
    <p:sldId id="1305" r:id="rId49"/>
    <p:sldId id="1240" r:id="rId50"/>
    <p:sldId id="1262" r:id="rId51"/>
    <p:sldId id="1261" r:id="rId52"/>
    <p:sldId id="1298" r:id="rId53"/>
  </p:sldIdLst>
  <p:sldSz cx="9144000" cy="6858000" type="screen4x3"/>
  <p:notesSz cx="6858000" cy="9077325"/>
  <p:defaultTextStyle>
    <a:defPPr>
      <a:defRPr lang="en-US"/>
    </a:defPPr>
    <a:lvl1pPr algn="ctr" rtl="0" fontAlgn="base">
      <a:spcBef>
        <a:spcPct val="0"/>
      </a:spcBef>
      <a:spcAft>
        <a:spcPct val="0"/>
      </a:spcAft>
      <a:defRPr sz="1600" b="1" kern="1200">
        <a:solidFill>
          <a:schemeClr val="tx1"/>
        </a:solidFill>
        <a:latin typeface="Times New Roman" pitchFamily="18" charset="0"/>
        <a:ea typeface="+mn-ea"/>
        <a:cs typeface="+mn-cs"/>
      </a:defRPr>
    </a:lvl1pPr>
    <a:lvl2pPr marL="457200" algn="ctr" rtl="0" fontAlgn="base">
      <a:spcBef>
        <a:spcPct val="0"/>
      </a:spcBef>
      <a:spcAft>
        <a:spcPct val="0"/>
      </a:spcAft>
      <a:defRPr sz="1600" b="1" kern="1200">
        <a:solidFill>
          <a:schemeClr val="tx1"/>
        </a:solidFill>
        <a:latin typeface="Times New Roman" pitchFamily="18" charset="0"/>
        <a:ea typeface="+mn-ea"/>
        <a:cs typeface="+mn-cs"/>
      </a:defRPr>
    </a:lvl2pPr>
    <a:lvl3pPr marL="914400" algn="ctr" rtl="0" fontAlgn="base">
      <a:spcBef>
        <a:spcPct val="0"/>
      </a:spcBef>
      <a:spcAft>
        <a:spcPct val="0"/>
      </a:spcAft>
      <a:defRPr sz="1600" b="1" kern="1200">
        <a:solidFill>
          <a:schemeClr val="tx1"/>
        </a:solidFill>
        <a:latin typeface="Times New Roman" pitchFamily="18" charset="0"/>
        <a:ea typeface="+mn-ea"/>
        <a:cs typeface="+mn-cs"/>
      </a:defRPr>
    </a:lvl3pPr>
    <a:lvl4pPr marL="1371600" algn="ctr" rtl="0" fontAlgn="base">
      <a:spcBef>
        <a:spcPct val="0"/>
      </a:spcBef>
      <a:spcAft>
        <a:spcPct val="0"/>
      </a:spcAft>
      <a:defRPr sz="1600" b="1" kern="1200">
        <a:solidFill>
          <a:schemeClr val="tx1"/>
        </a:solidFill>
        <a:latin typeface="Times New Roman" pitchFamily="18" charset="0"/>
        <a:ea typeface="+mn-ea"/>
        <a:cs typeface="+mn-cs"/>
      </a:defRPr>
    </a:lvl4pPr>
    <a:lvl5pPr marL="1828800" algn="ctr" rtl="0" fontAlgn="base">
      <a:spcBef>
        <a:spcPct val="0"/>
      </a:spcBef>
      <a:spcAft>
        <a:spcPct val="0"/>
      </a:spcAft>
      <a:defRPr sz="1600" b="1" kern="1200">
        <a:solidFill>
          <a:schemeClr val="tx1"/>
        </a:solidFill>
        <a:latin typeface="Times New Roman" pitchFamily="18" charset="0"/>
        <a:ea typeface="+mn-ea"/>
        <a:cs typeface="+mn-cs"/>
      </a:defRPr>
    </a:lvl5pPr>
    <a:lvl6pPr marL="2286000" algn="l" defTabSz="914400" rtl="0" eaLnBrk="1" latinLnBrk="0" hangingPunct="1">
      <a:defRPr sz="1600" b="1" kern="1200">
        <a:solidFill>
          <a:schemeClr val="tx1"/>
        </a:solidFill>
        <a:latin typeface="Times New Roman" pitchFamily="18" charset="0"/>
        <a:ea typeface="+mn-ea"/>
        <a:cs typeface="+mn-cs"/>
      </a:defRPr>
    </a:lvl6pPr>
    <a:lvl7pPr marL="2743200" algn="l" defTabSz="914400" rtl="0" eaLnBrk="1" latinLnBrk="0" hangingPunct="1">
      <a:defRPr sz="1600" b="1" kern="1200">
        <a:solidFill>
          <a:schemeClr val="tx1"/>
        </a:solidFill>
        <a:latin typeface="Times New Roman" pitchFamily="18" charset="0"/>
        <a:ea typeface="+mn-ea"/>
        <a:cs typeface="+mn-cs"/>
      </a:defRPr>
    </a:lvl7pPr>
    <a:lvl8pPr marL="3200400" algn="l" defTabSz="914400" rtl="0" eaLnBrk="1" latinLnBrk="0" hangingPunct="1">
      <a:defRPr sz="1600" b="1" kern="1200">
        <a:solidFill>
          <a:schemeClr val="tx1"/>
        </a:solidFill>
        <a:latin typeface="Times New Roman" pitchFamily="18" charset="0"/>
        <a:ea typeface="+mn-ea"/>
        <a:cs typeface="+mn-cs"/>
      </a:defRPr>
    </a:lvl8pPr>
    <a:lvl9pPr marL="3657600" algn="l" defTabSz="914400" rtl="0" eaLnBrk="1" latinLnBrk="0" hangingPunct="1">
      <a:defRPr sz="16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66"/>
    <a:srgbClr val="FFFF00"/>
    <a:srgbClr val="0033CC"/>
    <a:srgbClr val="00FF00"/>
    <a:srgbClr val="FF0000"/>
    <a:srgbClr val="008000"/>
    <a:srgbClr val="0066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47" autoAdjust="0"/>
    <p:restoredTop sz="99500" autoAdjust="0"/>
  </p:normalViewPr>
  <p:slideViewPr>
    <p:cSldViewPr>
      <p:cViewPr varScale="1">
        <p:scale>
          <a:sx n="102" d="100"/>
          <a:sy n="102" d="100"/>
        </p:scale>
        <p:origin x="-24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1854" y="-102"/>
      </p:cViewPr>
      <p:guideLst>
        <p:guide orient="horz" pos="2859"/>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smtClean="0"/>
            </a:lvl1pPr>
          </a:lstStyle>
          <a:p>
            <a:pPr>
              <a:defRPr/>
            </a:pPr>
            <a:endParaRPr lang="en-US"/>
          </a:p>
        </p:txBody>
      </p:sp>
      <p:sp>
        <p:nvSpPr>
          <p:cNvPr id="14131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smtClean="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685800" y="4311650"/>
            <a:ext cx="5486400" cy="408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1318" name="Rectangle 6"/>
          <p:cNvSpPr>
            <a:spLocks noGrp="1" noChangeArrowheads="1"/>
          </p:cNvSpPr>
          <p:nvPr>
            <p:ph type="ftr" sz="quarter" idx="4"/>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smtClean="0"/>
            </a:lvl1pPr>
          </a:lstStyle>
          <a:p>
            <a:pPr>
              <a:defRPr/>
            </a:pPr>
            <a:endParaRPr lang="en-US"/>
          </a:p>
        </p:txBody>
      </p:sp>
      <p:sp>
        <p:nvSpPr>
          <p:cNvPr id="141319" name="Rectangle 7"/>
          <p:cNvSpPr>
            <a:spLocks noGrp="1" noChangeArrowheads="1"/>
          </p:cNvSpPr>
          <p:nvPr>
            <p:ph type="sldNum" sz="quarter" idx="5"/>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smtClean="0"/>
            </a:lvl1pPr>
          </a:lstStyle>
          <a:p>
            <a:pPr>
              <a:defRPr/>
            </a:pPr>
            <a:fld id="{662CCD20-670A-4CCE-8CAE-D16DFABAC0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97165AE-368C-49CB-980B-41B9B26C6FBA}" type="slidenum">
              <a:rPr lang="en-US"/>
              <a:pPr/>
              <a:t>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algn="r" rtl="0" fontAlgn="base">
              <a:spcBef>
                <a:spcPct val="0"/>
              </a:spcBef>
              <a:spcAft>
                <a:spcPct val="0"/>
              </a:spcAft>
            </a:pPr>
            <a:fld id="{BFC99470-7501-4C26-9C87-2B26D24044E6}" type="slidenum">
              <a:rPr lang="en-US" sz="1200" b="1" kern="1200">
                <a:solidFill>
                  <a:srgbClr val="000000"/>
                </a:solidFill>
                <a:latin typeface="Times New Roman" pitchFamily="18" charset="0"/>
                <a:ea typeface="+mn-ea"/>
                <a:cs typeface="+mn-cs"/>
              </a:rPr>
              <a:pPr algn="r" rtl="0" fontAlgn="base">
                <a:spcBef>
                  <a:spcPct val="0"/>
                </a:spcBef>
                <a:spcAft>
                  <a:spcPct val="0"/>
                </a:spcAft>
              </a:pPr>
              <a:t>10</a:t>
            </a:fld>
            <a:endParaRPr lang="en-US" sz="1200" b="1" kern="1200">
              <a:solidFill>
                <a:srgbClr val="000000"/>
              </a:solidFill>
              <a:latin typeface="Times New Roman" pitchFamily="18" charset="0"/>
              <a:ea typeface="+mn-ea"/>
              <a:cs typeface="+mn-cs"/>
            </a:endParaRP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11</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62050" y="682625"/>
            <a:ext cx="4533900" cy="3400425"/>
          </a:xfrm>
          <a:ln/>
        </p:spPr>
      </p:sp>
      <p:sp>
        <p:nvSpPr>
          <p:cNvPr id="153603" name="Rectangle 3"/>
          <p:cNvSpPr>
            <a:spLocks noGrp="1" noChangeArrowheads="1"/>
          </p:cNvSpPr>
          <p:nvPr>
            <p:ph type="body" idx="1"/>
          </p:nvPr>
        </p:nvSpPr>
        <p:spPr>
          <a:xfrm>
            <a:off x="914400" y="4310063"/>
            <a:ext cx="5029200" cy="4084637"/>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algn="r" rtl="0" fontAlgn="base">
              <a:spcBef>
                <a:spcPct val="0"/>
              </a:spcBef>
              <a:spcAft>
                <a:spcPct val="0"/>
              </a:spcAft>
            </a:pPr>
            <a:fld id="{45FD12FA-65B7-4346-904D-9850E8404146}" type="slidenum">
              <a:rPr lang="en-US" sz="1200" b="1" kern="1200">
                <a:solidFill>
                  <a:prstClr val="black"/>
                </a:solidFill>
                <a:latin typeface="Times New Roman" pitchFamily="18" charset="0"/>
                <a:ea typeface="+mn-ea"/>
                <a:cs typeface="+mn-cs"/>
              </a:rPr>
              <a:pPr algn="r" rtl="0" fontAlgn="base">
                <a:spcBef>
                  <a:spcPct val="0"/>
                </a:spcBef>
                <a:spcAft>
                  <a:spcPct val="0"/>
                </a:spcAft>
              </a:pPr>
              <a:t>15</a:t>
            </a:fld>
            <a:endParaRPr lang="en-US" sz="1200" b="1" kern="1200">
              <a:solidFill>
                <a:prstClr val="black"/>
              </a:solidFill>
              <a:latin typeface="Times New Roman" pitchFamily="18" charset="0"/>
              <a:ea typeface="+mn-ea"/>
              <a:cs typeface="+mn-cs"/>
            </a:endParaRPr>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algn="r" rtl="0" fontAlgn="base">
              <a:spcBef>
                <a:spcPct val="0"/>
              </a:spcBef>
              <a:spcAft>
                <a:spcPct val="0"/>
              </a:spcAft>
            </a:pPr>
            <a:fld id="{0DDD9E22-CC5B-42D9-822A-5FE10572E125}" type="slidenum">
              <a:rPr lang="en-US" sz="1200" b="1" kern="1200">
                <a:solidFill>
                  <a:prstClr val="black"/>
                </a:solidFill>
                <a:latin typeface="Times New Roman" pitchFamily="18" charset="0"/>
                <a:ea typeface="+mn-ea"/>
                <a:cs typeface="+mn-cs"/>
              </a:rPr>
              <a:pPr algn="r" rtl="0" fontAlgn="base">
                <a:spcBef>
                  <a:spcPct val="0"/>
                </a:spcBef>
                <a:spcAft>
                  <a:spcPct val="0"/>
                </a:spcAft>
              </a:pPr>
              <a:t>16</a:t>
            </a:fld>
            <a:endParaRPr lang="en-US" sz="1200" b="1" kern="1200">
              <a:solidFill>
                <a:prstClr val="black"/>
              </a:solidFill>
              <a:latin typeface="Times New Roman" pitchFamily="18" charset="0"/>
              <a:ea typeface="+mn-ea"/>
              <a:cs typeface="+mn-cs"/>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xfrm>
            <a:off x="914400" y="4311650"/>
            <a:ext cx="5029200" cy="4084638"/>
          </a:xfrm>
          <a:noFill/>
          <a:ln/>
        </p:spPr>
        <p:txBody>
          <a:bodyPr/>
          <a:lstStyle/>
          <a:p>
            <a:pPr eaLnBrk="1" hangingPunct="1">
              <a:lnSpc>
                <a:spcPct val="105000"/>
              </a:lnSpc>
            </a:pPr>
            <a:r>
              <a:rPr lang="en-US" sz="800" b="1" smtClean="0"/>
              <a:t>2007 NOAA and University of Oklahoma Hazardous Weather Testbed (HWT) Spring Experiment</a:t>
            </a:r>
            <a:r>
              <a:rPr lang="en-US" sz="700" smtClean="0"/>
              <a:t> </a:t>
            </a:r>
          </a:p>
          <a:p>
            <a:pPr eaLnBrk="1" hangingPunct="1">
              <a:lnSpc>
                <a:spcPct val="105000"/>
              </a:lnSpc>
            </a:pPr>
            <a:r>
              <a:rPr lang="en-US" sz="700" b="1" i="1" smtClean="0">
                <a:solidFill>
                  <a:schemeClr val="bg1"/>
                </a:solidFill>
              </a:rPr>
              <a:t>Major goal: assess how well ensemble forecasting works to predict thunderstorms, including the supercells that spawn tornados.</a:t>
            </a:r>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algn="r" rtl="0" fontAlgn="base">
              <a:spcBef>
                <a:spcPct val="0"/>
              </a:spcBef>
              <a:spcAft>
                <a:spcPct val="0"/>
              </a:spcAft>
            </a:pPr>
            <a:fld id="{7B120CE8-B742-42D8-87EE-4F4AA3CD1A68}" type="slidenum">
              <a:rPr lang="en-US" sz="1200" b="1" kern="1200">
                <a:solidFill>
                  <a:srgbClr val="000000"/>
                </a:solidFill>
                <a:latin typeface="Times New Roman" pitchFamily="18" charset="0"/>
                <a:ea typeface="+mn-ea"/>
                <a:cs typeface="+mn-cs"/>
              </a:rPr>
              <a:pPr algn="r" rtl="0" fontAlgn="base">
                <a:spcBef>
                  <a:spcPct val="0"/>
                </a:spcBef>
                <a:spcAft>
                  <a:spcPct val="0"/>
                </a:spcAft>
              </a:pPr>
              <a:t>17</a:t>
            </a:fld>
            <a:endParaRPr lang="en-US" sz="1200" b="1" kern="1200">
              <a:solidFill>
                <a:srgbClr val="000000"/>
              </a:solidFill>
              <a:latin typeface="Times New Roman" pitchFamily="18" charset="0"/>
              <a:ea typeface="+mn-ea"/>
              <a:cs typeface="+mn-cs"/>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xfrm>
            <a:off x="914400" y="4311650"/>
            <a:ext cx="5029200" cy="4084638"/>
          </a:xfrm>
          <a:noFill/>
          <a:ln/>
        </p:spPr>
        <p:txBody>
          <a:bodyPr/>
          <a:lstStyle/>
          <a:p>
            <a:pPr eaLnBrk="1" hangingPunct="1"/>
            <a:r>
              <a:rPr lang="en-US" b="1" smtClean="0"/>
              <a:t>It</a:t>
            </a:r>
            <a:r>
              <a:rPr lang="en-US" b="1" smtClean="0">
                <a:ea typeface="ヒラギノ角ゴ Pro W3" pitchFamily="-64" charset="-128"/>
              </a:rPr>
              <a:t>ﾕ</a:t>
            </a:r>
            <a:r>
              <a:rPr lang="en-US" b="1" smtClean="0"/>
              <a:t>s a toy that most kids have played with at one time or another, but the findings of Northeastern University Computer Science professor Gene Cooperman and graduate student Dan Kunkle are not child</a:t>
            </a:r>
            <a:r>
              <a:rPr lang="en-US" b="1" smtClean="0">
                <a:ea typeface="ヒラギノ角ゴ Pro W3" pitchFamily="-64" charset="-128"/>
              </a:rPr>
              <a:t>ﾕ</a:t>
            </a:r>
            <a:r>
              <a:rPr lang="en-US" b="1" smtClean="0"/>
              <a:t>s play. The two have proven that 26 moves suffice to solve any configuration of a Rubik's cube </a:t>
            </a:r>
            <a:r>
              <a:rPr lang="en-US" b="1" smtClean="0">
                <a:ea typeface="ヒラギノ角ゴ Pro W3" pitchFamily="-64" charset="-128"/>
              </a:rPr>
              <a:t>ﾐ</a:t>
            </a:r>
            <a:r>
              <a:rPr lang="en-US" b="1" smtClean="0"/>
              <a:t> a new record. Historically the best that had been proved was 27 moves.</a:t>
            </a:r>
            <a:endParaRPr lang="en-US" smtClean="0"/>
          </a:p>
          <a:p>
            <a:pPr eaLnBrk="1" hangingPunct="1"/>
            <a:r>
              <a:rPr lang="en-US" smtClean="0"/>
              <a:t>Why the fascination with the popular puzzle? </a:t>
            </a:r>
            <a:r>
              <a:rPr lang="en-US" smtClean="0">
                <a:ea typeface="ヒラギノ角ゴ Pro W3" pitchFamily="-64" charset="-128"/>
              </a:rPr>
              <a:t>ﾒ</a:t>
            </a:r>
            <a:r>
              <a:rPr lang="en-US" smtClean="0"/>
              <a:t>The Rubik's cube is a testing ground for problems of search and enumeration,</a:t>
            </a:r>
            <a:r>
              <a:rPr lang="en-US" smtClean="0">
                <a:ea typeface="ヒラギノ角ゴ Pro W3" pitchFamily="-64" charset="-128"/>
              </a:rPr>
              <a:t>ﾓ</a:t>
            </a:r>
            <a:r>
              <a:rPr lang="en-US" smtClean="0"/>
              <a:t> says Cooperman. </a:t>
            </a:r>
            <a:r>
              <a:rPr lang="en-US" smtClean="0">
                <a:ea typeface="ヒラギノ角ゴ Pro W3" pitchFamily="-64" charset="-128"/>
              </a:rPr>
              <a:t>ﾒ</a:t>
            </a:r>
            <a:r>
              <a:rPr lang="en-US" smtClean="0"/>
              <a:t>Search and enumeration is a large research area encompassing many researchers working in different disciplines </a:t>
            </a:r>
            <a:r>
              <a:rPr lang="en-US" smtClean="0">
                <a:ea typeface="ヒラギノ角ゴ Pro W3" pitchFamily="-64" charset="-128"/>
              </a:rPr>
              <a:t>ﾐ</a:t>
            </a:r>
            <a:r>
              <a:rPr lang="en-US" smtClean="0"/>
              <a:t> from artificial intelligence to operations. The Rubik's cube allows researchers from different disciplines to compare their methods on a single, well-known problem.</a:t>
            </a:r>
            <a:r>
              <a:rPr lang="en-US" smtClean="0">
                <a:ea typeface="ヒラギノ角ゴ Pro W3" pitchFamily="-64" charset="-128"/>
              </a:rPr>
              <a:t>ﾓ</a:t>
            </a:r>
            <a:r>
              <a:rPr lang="en-US" smtClean="0"/>
              <a:t> Cooperman and Kunkle were able to accomplish this new record through two primary techniques: They used 7 terabytes of distributed disk as an extension to RAM, in order to hold some large tables and developed a new, </a:t>
            </a:r>
            <a:r>
              <a:rPr lang="en-US" smtClean="0">
                <a:ea typeface="ヒラギノ角ゴ Pro W3" pitchFamily="-64" charset="-128"/>
              </a:rPr>
              <a:t>ﾒ</a:t>
            </a:r>
            <a:r>
              <a:rPr lang="en-US" smtClean="0"/>
              <a:t>faster faster</a:t>
            </a:r>
            <a:r>
              <a:rPr lang="en-US" smtClean="0">
                <a:ea typeface="ヒラギノ角ゴ Pro W3" pitchFamily="-64" charset="-128"/>
              </a:rPr>
              <a:t>ﾓ</a:t>
            </a:r>
            <a:r>
              <a:rPr lang="en-US" smtClean="0"/>
              <a:t> way of computing moves, and even whole groups of moves, by using mathematical group theory. </a:t>
            </a:r>
          </a:p>
          <a:p>
            <a:pPr eaLnBrk="1" hangingPunct="1"/>
            <a:endParaRPr lang="en-US" smtClean="0"/>
          </a:p>
          <a:p>
            <a:pPr eaLnBrk="1" hangingPunct="1"/>
            <a:r>
              <a:rPr lang="en-US" smtClean="0"/>
              <a:t>Rubik's Cube, invented in the late 1970s by Erno Rubik of Hungary, is perhaps the most famous combinatorial puzzle of its time. Its packaging boasts billions of combinations, which is actually an understatement. In fact, there are more than 43 quintillion (4.3252 x 10**19) different states that can be reached from any given configuration.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algn="r" rtl="0" fontAlgn="base">
              <a:spcBef>
                <a:spcPct val="0"/>
              </a:spcBef>
              <a:spcAft>
                <a:spcPct val="0"/>
              </a:spcAft>
            </a:pPr>
            <a:fld id="{E196E14F-B8ED-4D15-BAF6-4FFDE3AB06CD}" type="slidenum">
              <a:rPr lang="en-US" sz="1200" b="1" kern="1200">
                <a:solidFill>
                  <a:prstClr val="black"/>
                </a:solidFill>
                <a:latin typeface="Times New Roman" pitchFamily="18" charset="0"/>
                <a:ea typeface="+mn-ea"/>
                <a:cs typeface="+mn-cs"/>
              </a:rPr>
              <a:pPr algn="r" rtl="0" fontAlgn="base">
                <a:spcBef>
                  <a:spcPct val="0"/>
                </a:spcBef>
                <a:spcAft>
                  <a:spcPct val="0"/>
                </a:spcAft>
              </a:pPr>
              <a:t>18</a:t>
            </a:fld>
            <a:endParaRPr lang="en-US" sz="1200" b="1" kern="1200">
              <a:solidFill>
                <a:prstClr val="black"/>
              </a:solidFill>
              <a:latin typeface="Times New Roman" pitchFamily="18" charset="0"/>
              <a:ea typeface="+mn-ea"/>
              <a:cs typeface="+mn-cs"/>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60EC1E-FBA8-4397-85B9-61E3FCC78493}" type="slidenum">
              <a:rPr lang="en-US"/>
              <a:pPr/>
              <a:t>19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pPr/>
              <a:t>2</a:t>
            </a:fld>
            <a:endParaRPr lang="en-US"/>
          </a:p>
        </p:txBody>
      </p:sp>
      <p:sp>
        <p:nvSpPr>
          <p:cNvPr id="56323"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4DD2618-11A5-46B2-B0D1-BF0E192D878B}" type="slidenum">
              <a:rPr lang="en-US" sz="1200" b="0"/>
              <a:pPr algn="r" eaLnBrk="0" hangingPunct="0"/>
              <a:t>2</a:t>
            </a:fld>
            <a:endParaRPr lang="en-US" sz="1200" b="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95CFFBC-196D-40F9-92BC-63243A13985B}" type="slidenum">
              <a:rPr lang="en-US"/>
              <a:pPr/>
              <a:t>20</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1294813-1355-4E8A-AAD2-6DB171AF5E98}" type="slidenum">
              <a:rPr lang="en-US"/>
              <a:pPr/>
              <a:t>21</a:t>
            </a:fld>
            <a:endParaRPr lang="en-US"/>
          </a:p>
        </p:txBody>
      </p:sp>
      <p:sp>
        <p:nvSpPr>
          <p:cNvPr id="69635" name="Rectangle 2"/>
          <p:cNvSpPr>
            <a:spLocks noGrp="1" noRot="1" noChangeAspect="1" noChangeArrowheads="1" noTextEdit="1"/>
          </p:cNvSpPr>
          <p:nvPr>
            <p:ph type="sldImg"/>
          </p:nvPr>
        </p:nvSpPr>
        <p:spPr>
          <a:xfrm>
            <a:off x="1400175" y="749300"/>
            <a:ext cx="4071938" cy="3054350"/>
          </a:xfrm>
          <a:ln/>
        </p:spPr>
      </p:sp>
      <p:sp>
        <p:nvSpPr>
          <p:cNvPr id="69636" name="Rectangle 3"/>
          <p:cNvSpPr>
            <a:spLocks noGrp="1" noChangeArrowheads="1"/>
          </p:cNvSpPr>
          <p:nvPr>
            <p:ph type="body" idx="1"/>
          </p:nvPr>
        </p:nvSpPr>
        <p:spPr>
          <a:xfrm>
            <a:off x="685800" y="4311650"/>
            <a:ext cx="5486400" cy="4086225"/>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algn="r" rtl="0" fontAlgn="base">
              <a:spcBef>
                <a:spcPct val="0"/>
              </a:spcBef>
              <a:spcAft>
                <a:spcPct val="0"/>
              </a:spcAft>
            </a:pPr>
            <a:fld id="{C373D105-5273-488E-B6AE-E8221161DF86}" type="slidenum">
              <a:rPr lang="en-US" sz="1200" b="1" kern="1200">
                <a:solidFill>
                  <a:prstClr val="black"/>
                </a:solidFill>
                <a:latin typeface="Times New Roman" pitchFamily="18" charset="0"/>
                <a:ea typeface="+mn-ea"/>
                <a:cs typeface="+mn-cs"/>
              </a:rPr>
              <a:pPr algn="r" rtl="0" fontAlgn="base">
                <a:spcBef>
                  <a:spcPct val="0"/>
                </a:spcBef>
                <a:spcAft>
                  <a:spcPct val="0"/>
                </a:spcAft>
              </a:pPr>
              <a:t>22</a:t>
            </a:fld>
            <a:endParaRPr lang="en-US" sz="1200" b="1" kern="1200">
              <a:solidFill>
                <a:prstClr val="black"/>
              </a:solidFill>
              <a:latin typeface="Times New Roman" pitchFamily="18" charset="0"/>
              <a:ea typeface="+mn-ea"/>
              <a:cs typeface="+mn-cs"/>
            </a:endParaRPr>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algn="r" rtl="0" fontAlgn="base">
              <a:spcBef>
                <a:spcPct val="0"/>
              </a:spcBef>
              <a:spcAft>
                <a:spcPct val="0"/>
              </a:spcAft>
            </a:pPr>
            <a:fld id="{2317F17F-0D15-47B1-B4BF-6787925CF131}" type="slidenum">
              <a:rPr lang="en-US" sz="1200" b="1" kern="1200">
                <a:solidFill>
                  <a:srgbClr val="000000"/>
                </a:solidFill>
                <a:latin typeface="Times New Roman" pitchFamily="18" charset="0"/>
                <a:ea typeface="+mn-ea"/>
                <a:cs typeface="+mn-cs"/>
              </a:rPr>
              <a:pPr algn="r" rtl="0" fontAlgn="base">
                <a:spcBef>
                  <a:spcPct val="0"/>
                </a:spcBef>
                <a:spcAft>
                  <a:spcPct val="0"/>
                </a:spcAft>
              </a:pPr>
              <a:t>23</a:t>
            </a:fld>
            <a:endParaRPr lang="en-US" sz="1200" b="1" kern="1200">
              <a:solidFill>
                <a:srgbClr val="000000"/>
              </a:solidFill>
              <a:latin typeface="Times New Roman" pitchFamily="18" charset="0"/>
              <a:ea typeface="+mn-ea"/>
              <a:cs typeface="+mn-cs"/>
            </a:endParaRPr>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E833BC4-D872-4088-B196-A126D34FC916}" type="slidenum">
              <a:rPr lang="en-US"/>
              <a:pPr/>
              <a:t>25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5396B23-9CED-46DD-82F5-1236BFD0801B}" type="slidenum">
              <a:rPr lang="en-US"/>
              <a:pPr/>
              <a:t>26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0B09A7E-AD98-48C0-9F2E-252C6ABDD2A7}" type="slidenum">
              <a:rPr lang="en-US"/>
              <a:pPr/>
              <a:t>27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p>
        </p:txBody>
      </p:sp>
      <p:sp>
        <p:nvSpPr>
          <p:cNvPr id="75780" name="Slide Number Placeholder 3"/>
          <p:cNvSpPr>
            <a:spLocks noGrp="1"/>
          </p:cNvSpPr>
          <p:nvPr>
            <p:ph type="sldNum" sz="quarter" idx="5"/>
          </p:nvPr>
        </p:nvSpPr>
        <p:spPr>
          <a:noFill/>
        </p:spPr>
        <p:txBody>
          <a:bodyPr/>
          <a:lstStyle/>
          <a:p>
            <a:fld id="{0D439E78-177B-4374-BB95-2FD6FE5B0E0A}"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2B707AE-48C2-42CE-81FA-2DDE23A4EEE9}" type="slidenum">
              <a:rPr lang="en-US" b="1">
                <a:solidFill>
                  <a:srgbClr val="000000"/>
                </a:solidFill>
              </a:rPr>
              <a:pPr/>
              <a:t>29</a:t>
            </a:fld>
            <a:endParaRPr lang="en-US" b="1">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pPr/>
              <a:t>3</a:t>
            </a:fld>
            <a:endParaRPr lang="en-US"/>
          </a:p>
        </p:txBody>
      </p:sp>
      <p:sp>
        <p:nvSpPr>
          <p:cNvPr id="57347"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E6B0939-D785-48BF-A7DF-C5E898742F86}" type="slidenum">
              <a:rPr lang="en-US" sz="1200" b="0"/>
              <a:pPr algn="r" eaLnBrk="0" hangingPunct="0"/>
              <a:t>3</a:t>
            </a:fld>
            <a:endParaRPr lang="en-US" sz="1200" b="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C989D0A-B75F-4476-9169-7AD7CE2036DD}" type="slidenum">
              <a:rPr lang="en-US" b="1">
                <a:solidFill>
                  <a:srgbClr val="000000"/>
                </a:solidFill>
              </a:rPr>
              <a:pPr/>
              <a:t>30</a:t>
            </a:fld>
            <a:endParaRPr lang="en-US" b="1">
              <a:solidFill>
                <a:srgbClr val="000000"/>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2BE644B-BB9E-4BB7-ABF5-EC61A25D6235}" type="slidenum">
              <a:rPr lang="en-US"/>
              <a:pPr/>
              <a:t>31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B11E542-1F5B-420F-BA53-89A119DE31B9}" type="slidenum">
              <a:rPr lang="en-US"/>
              <a:pPr/>
              <a:t>32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02F2C53-7AB1-42F6-ADFD-F2DBBE0BBBBE}" type="slidenum">
              <a:rPr lang="en-US"/>
              <a:pPr/>
              <a:t>33</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5854F00-982E-4819-B9DB-64882B48E789}" type="slidenum">
              <a:rPr lang="en-US"/>
              <a:pPr/>
              <a:t>34</a:t>
            </a:fld>
            <a:endParaRPr lang="en-US"/>
          </a:p>
        </p:txBody>
      </p:sp>
      <p:sp>
        <p:nvSpPr>
          <p:cNvPr id="84995" name="Rectangle 2"/>
          <p:cNvSpPr>
            <a:spLocks noGrp="1" noRot="1" noChangeAspect="1" noChangeArrowheads="1" noTextEdit="1"/>
          </p:cNvSpPr>
          <p:nvPr>
            <p:ph type="sldImg"/>
          </p:nvPr>
        </p:nvSpPr>
        <p:spPr>
          <a:xfrm>
            <a:off x="1162050" y="681038"/>
            <a:ext cx="4538663" cy="3403600"/>
          </a:xfrm>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p>
        </p:txBody>
      </p:sp>
      <p:sp>
        <p:nvSpPr>
          <p:cNvPr id="59396" name="Slide Number Placeholder 3"/>
          <p:cNvSpPr>
            <a:spLocks noGrp="1"/>
          </p:cNvSpPr>
          <p:nvPr>
            <p:ph type="sldNum" sz="quarter" idx="5"/>
          </p:nvPr>
        </p:nvSpPr>
        <p:spPr>
          <a:noFill/>
        </p:spPr>
        <p:txBody>
          <a:bodyPr/>
          <a:lstStyle/>
          <a:p>
            <a:fld id="{03CF6497-C256-4F3D-9C94-DA0B55325A1D}"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AB083F0-C8F7-49D5-A0A0-05C3A75935F6}" type="slidenum">
              <a:rPr lang="en-US"/>
              <a:pPr/>
              <a:t>6</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DD72B59-F188-4A9A-880E-EBE9FDE85621}" type="slidenum">
              <a:rPr lang="en-US"/>
              <a:pPr/>
              <a:t>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21C6BD33-4E3A-4C9A-9AF2-FF2BBBBF6A3D}" type="slidenum">
              <a:rPr lang="en-US" b="1">
                <a:solidFill>
                  <a:srgbClr val="000000"/>
                </a:solidFill>
              </a:rPr>
              <a:pPr/>
              <a:t>8</a:t>
            </a:fld>
            <a:endParaRPr lang="en-US" b="1">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370173B2-124D-4BC8-AF9F-167E85A21D5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9</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defRPr/>
            </a:pPr>
            <a:fld id="{CCD7DCE3-0AA0-4055-9167-F833C76F21C7}"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defRPr/>
            </a:pPr>
            <a:fld id="{B8FF4320-D732-4923-8944-7CFF99BE459D}"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defRPr/>
            </a:pPr>
            <a:fld id="{E98152B2-B50D-4952-A659-8EE097198223}"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defRPr/>
            </a:pPr>
            <a:fld id="{46492AF4-7676-4F7A-B93F-47E8D419A8C9}"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4E13B0DD-0DF6-4FF1-A5AE-6BF5B51F071F}"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6F82FA9-F80C-45A5-BE78-57E0BE589E2C}"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3BF3DB0-5550-44BF-ADBC-7DF05DA5A300}"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997AEB3-2055-4262-B42C-5BFFCC5270B3}"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C55A699-1350-46F1-8B74-C04AE439DE4A}"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10AAB9C-AA4C-418D-AFB0-037D0FEE558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CB826814-D5B5-4BC5-AF6A-2DAF9FAFF961}"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EA9EA60F-8C0E-4B9B-A590-C56C28598228}"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A965998-76B2-4B7C-8486-C6C144B9F43D}"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172D779-A6E9-433F-894F-61C0EA3D7C9B}"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EA274A2-3711-490B-83E8-477BDBCCCCDB}"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FA00CBB4-8087-4CE4-977C-18391181842C}"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C2CB12DF-1F2B-42F3-ACBB-F858D22E54DD}"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userDrawn="1"/>
        </p:nvSpPr>
        <p:spPr bwMode="auto">
          <a:xfrm>
            <a:off x="3352800" y="6586538"/>
            <a:ext cx="5791200" cy="304800"/>
          </a:xfrm>
          <a:prstGeom prst="rect">
            <a:avLst/>
          </a:prstGeom>
          <a:noFill/>
          <a:ln w="9525">
            <a:noFill/>
            <a:miter lim="800000"/>
            <a:headEnd/>
            <a:tailEnd/>
          </a:ln>
          <a:effectLst/>
        </p:spPr>
        <p:txBody>
          <a:bodyPr>
            <a:spAutoFit/>
          </a:bodyPr>
          <a:lstStyle/>
          <a:p>
            <a:pPr algn="dist" eaLnBrk="0" hangingPunct="0">
              <a:spcBef>
                <a:spcPct val="50000"/>
              </a:spcBef>
              <a:defRPr/>
            </a:pPr>
            <a:r>
              <a:rPr kumimoji="1" lang="en-US" sz="1400">
                <a:solidFill>
                  <a:srgbClr val="FFFFFF"/>
                </a:solidFill>
                <a:latin typeface="Verdana" pitchFamily="34" charset="0"/>
              </a:rPr>
              <a:t>C</a:t>
            </a:r>
            <a:r>
              <a:rPr kumimoji="1" lang="en-US" sz="1200">
                <a:solidFill>
                  <a:srgbClr val="FFFFFF"/>
                </a:solidFill>
                <a:latin typeface="Verdana" pitchFamily="34" charset="0"/>
              </a:rPr>
              <a:t>YBERINFRASTRUCTURE </a:t>
            </a:r>
            <a:r>
              <a:rPr kumimoji="1" lang="en-US" sz="1400">
                <a:solidFill>
                  <a:srgbClr val="FFFFFF"/>
                </a:solidFill>
                <a:latin typeface="Verdana" pitchFamily="34" charset="0"/>
              </a:rPr>
              <a:t>C</a:t>
            </a:r>
            <a:r>
              <a:rPr kumimoji="1" lang="en-US" sz="1200">
                <a:solidFill>
                  <a:srgbClr val="FFFFFF"/>
                </a:solidFill>
                <a:latin typeface="Verdana" pitchFamily="34" charset="0"/>
              </a:rPr>
              <a:t>ENTER FOR</a:t>
            </a:r>
            <a:r>
              <a:rPr kumimoji="1" lang="en-US" sz="1400">
                <a:solidFill>
                  <a:srgbClr val="FFFFFF"/>
                </a:solidFill>
                <a:latin typeface="Verdana" pitchFamily="34" charset="0"/>
              </a:rPr>
              <a:t> P</a:t>
            </a:r>
            <a:r>
              <a:rPr kumimoji="1" lang="en-US" sz="1200">
                <a:solidFill>
                  <a:srgbClr val="FFFFFF"/>
                </a:solidFill>
                <a:latin typeface="Verdana" pitchFamily="34" charset="0"/>
              </a:rPr>
              <a:t>OLAR</a:t>
            </a:r>
            <a:r>
              <a:rPr kumimoji="1" lang="en-US" sz="1400">
                <a:solidFill>
                  <a:srgbClr val="FFFFFF"/>
                </a:solidFill>
                <a:latin typeface="Verdana" pitchFamily="34" charset="0"/>
              </a:rPr>
              <a:t> S</a:t>
            </a:r>
            <a:r>
              <a:rPr kumimoji="1" lang="en-US" sz="1200">
                <a:solidFill>
                  <a:srgbClr val="FFFFFF"/>
                </a:solidFill>
                <a:latin typeface="Verdana" pitchFamily="34" charset="0"/>
              </a:rPr>
              <a:t>CIENCE </a:t>
            </a:r>
            <a:r>
              <a:rPr kumimoji="1" lang="en-US" sz="1400">
                <a:solidFill>
                  <a:srgbClr val="FFFFFF"/>
                </a:solidFill>
                <a:latin typeface="Verdana" pitchFamily="34" charset="0"/>
              </a:rPr>
              <a:t>(CICPS)</a:t>
            </a:r>
          </a:p>
        </p:txBody>
      </p:sp>
      <p:sp>
        <p:nvSpPr>
          <p:cNvPr id="4414466" name="Rectangle 2"/>
          <p:cNvSpPr>
            <a:spLocks noGrp="1" noChangeArrowheads="1"/>
          </p:cNvSpPr>
          <p:nvPr>
            <p:ph type="ctrTitle" sz="quarter"/>
          </p:nvPr>
        </p:nvSpPr>
        <p:spPr>
          <a:xfrm>
            <a:off x="685800" y="3429000"/>
            <a:ext cx="7772400" cy="1143000"/>
          </a:xfrm>
        </p:spPr>
        <p:txBody>
          <a:bodyPr/>
          <a:lstStyle>
            <a:lvl1pPr>
              <a:defRPr/>
            </a:lvl1pPr>
          </a:lstStyle>
          <a:p>
            <a:r>
              <a:rPr lang="en-US"/>
              <a:t>Click to edit Master title style</a:t>
            </a:r>
          </a:p>
        </p:txBody>
      </p:sp>
      <p:sp>
        <p:nvSpPr>
          <p:cNvPr id="4414467" name="Rectangle 3"/>
          <p:cNvSpPr>
            <a:spLocks noGrp="1" noChangeArrowheads="1"/>
          </p:cNvSpPr>
          <p:nvPr>
            <p:ph type="subTitle" sz="quarter" idx="1"/>
          </p:nvPr>
        </p:nvSpPr>
        <p:spPr>
          <a:xfrm>
            <a:off x="1371600" y="4648200"/>
            <a:ext cx="6400800" cy="1752600"/>
          </a:xfrm>
        </p:spPr>
        <p:txBody>
          <a:bodyPr anchor="ctr"/>
          <a:lstStyle>
            <a:lvl1pPr marL="0" indent="0" algn="ctr">
              <a:buFontTx/>
              <a:buNone/>
              <a:defRPr/>
            </a:lvl1pPr>
          </a:lstStyle>
          <a:p>
            <a:r>
              <a:rPr lang="en-US"/>
              <a:t>Click to edit Master subtitle style</a:t>
            </a:r>
          </a:p>
        </p:txBody>
      </p:sp>
      <p:sp>
        <p:nvSpPr>
          <p:cNvPr id="5" name="Rectangle 4"/>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defRPr/>
            </a:pPr>
            <a:fld id="{3C95B78F-FE99-4BD0-AF69-6C0BA72599F2}"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A4ABF4A-8123-4A06-AA58-D0F9BF962FA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3F9792-DD21-4CE4-BAB7-1C2C11A2C2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5AC1C0F-C73D-4DBF-9F32-263F58EF2DC9}"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87F35F0-F19B-4E53-BA9D-08B539D3D2CA}"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D0661DF-B854-41B6-8185-70FC5A3ABA26}"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1559939-C97A-4BB8-A823-E1513143DF1F}"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B77E003-F644-49C4-B9AF-F26EF07FE35B}"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CB8D08A-4420-42B4-8292-3908793CCC6A}"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1297B55-5C16-4F4F-AECC-DD74DEEBB1AD}"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36AC2B5-13C6-49A8-9F57-FCE18B85D783}"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566C898E-DFB5-464F-A695-D5A819EF624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F22290C-7FF8-4817-9191-4F7CBD97E3A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A2EAA7F-35B9-4092-8A1E-59E72F43837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08BCD2-83C3-4640-9608-8C49000D0B1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2BA8201-68C3-4A0B-BD3E-7387FFF7A48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96BB57-F910-4791-B2C9-0D263CC8654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F34DCB-8FCE-42E2-8959-8A5AA859BE3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FB270C-4861-4DE4-A5F9-D7E3DCB5D61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9F5EB49-D465-49A0-A46B-FB1943CFDDE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B126E3-B5D6-403A-879E-5C8A90ED8E6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8096E6-865A-4C7F-BC43-71B384CD237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lgn="r" rtl="0" fontAlgn="base">
              <a:spcBef>
                <a:spcPct val="0"/>
              </a:spcBef>
              <a:spcAft>
                <a:spcPct val="0"/>
              </a:spcAft>
              <a:defRPr/>
            </a:pPr>
            <a:fld id="{72576762-2E84-4A62-A21F-25F788C453E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6413"/>
          </a:xfrm>
          <a:prstGeom prst="rect">
            <a:avLst/>
          </a:prstGeom>
          <a:solidFill>
            <a:srgbClr val="CCECFF"/>
          </a:solidFill>
          <a:ln w="9525">
            <a:noFill/>
            <a:miter lim="800000"/>
            <a:headEnd/>
            <a:tailEnd/>
          </a:ln>
          <a:effectLst/>
        </p:spPr>
        <p:txBody>
          <a:bodyPr wrap="none" anchor="ctr"/>
          <a:lstStyle/>
          <a:p>
            <a:pPr>
              <a:defRPr/>
            </a:pPr>
            <a:endParaRPr lang="en-US"/>
          </a:p>
        </p:txBody>
      </p:sp>
      <p:sp>
        <p:nvSpPr>
          <p:cNvPr id="3" name="Oval 3"/>
          <p:cNvSpPr>
            <a:spLocks noChangeArrowheads="1"/>
          </p:cNvSpPr>
          <p:nvPr userDrawn="1"/>
        </p:nvSpPr>
        <p:spPr bwMode="auto">
          <a:xfrm>
            <a:off x="2286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4" name="Oval 4"/>
          <p:cNvSpPr>
            <a:spLocks noChangeArrowheads="1"/>
          </p:cNvSpPr>
          <p:nvPr userDrawn="1"/>
        </p:nvSpPr>
        <p:spPr bwMode="auto">
          <a:xfrm>
            <a:off x="5334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5" name="Oval 5"/>
          <p:cNvSpPr>
            <a:spLocks noChangeArrowheads="1"/>
          </p:cNvSpPr>
          <p:nvPr userDrawn="1"/>
        </p:nvSpPr>
        <p:spPr bwMode="auto">
          <a:xfrm>
            <a:off x="8382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6" name="Oval 6"/>
          <p:cNvSpPr>
            <a:spLocks noChangeArrowheads="1"/>
          </p:cNvSpPr>
          <p:nvPr userDrawn="1"/>
        </p:nvSpPr>
        <p:spPr bwMode="auto">
          <a:xfrm>
            <a:off x="2286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7" name="Oval 7"/>
          <p:cNvSpPr>
            <a:spLocks noChangeArrowheads="1"/>
          </p:cNvSpPr>
          <p:nvPr userDrawn="1"/>
        </p:nvSpPr>
        <p:spPr bwMode="auto">
          <a:xfrm>
            <a:off x="5334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8" name="Oval 8"/>
          <p:cNvSpPr>
            <a:spLocks noChangeArrowheads="1"/>
          </p:cNvSpPr>
          <p:nvPr userDrawn="1"/>
        </p:nvSpPr>
        <p:spPr bwMode="auto">
          <a:xfrm>
            <a:off x="8382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9" name="Oval 9"/>
          <p:cNvSpPr>
            <a:spLocks noChangeArrowheads="1"/>
          </p:cNvSpPr>
          <p:nvPr userDrawn="1"/>
        </p:nvSpPr>
        <p:spPr bwMode="auto">
          <a:xfrm>
            <a:off x="2286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0" name="Oval 10"/>
          <p:cNvSpPr>
            <a:spLocks noChangeArrowheads="1"/>
          </p:cNvSpPr>
          <p:nvPr userDrawn="1"/>
        </p:nvSpPr>
        <p:spPr bwMode="auto">
          <a:xfrm>
            <a:off x="5334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1" name="Oval 11"/>
          <p:cNvSpPr>
            <a:spLocks noChangeArrowheads="1"/>
          </p:cNvSpPr>
          <p:nvPr userDrawn="1"/>
        </p:nvSpPr>
        <p:spPr bwMode="auto">
          <a:xfrm>
            <a:off x="11430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2" name="Oval 12"/>
          <p:cNvSpPr>
            <a:spLocks noChangeArrowheads="1"/>
          </p:cNvSpPr>
          <p:nvPr userDrawn="1"/>
        </p:nvSpPr>
        <p:spPr bwMode="auto">
          <a:xfrm>
            <a:off x="228600" y="11430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3" name="Oval 13"/>
          <p:cNvSpPr>
            <a:spLocks noChangeArrowheads="1"/>
          </p:cNvSpPr>
          <p:nvPr userDrawn="1"/>
        </p:nvSpPr>
        <p:spPr bwMode="auto">
          <a:xfrm>
            <a:off x="1524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4" name="Oval 14"/>
          <p:cNvSpPr>
            <a:spLocks noChangeArrowheads="1"/>
          </p:cNvSpPr>
          <p:nvPr userDrawn="1"/>
        </p:nvSpPr>
        <p:spPr bwMode="auto">
          <a:xfrm>
            <a:off x="3810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5" name="Rectangle 15"/>
          <p:cNvSpPr>
            <a:spLocks noChangeArrowheads="1"/>
          </p:cNvSpPr>
          <p:nvPr userDrawn="1"/>
        </p:nvSpPr>
        <p:spPr bwMode="auto">
          <a:xfrm>
            <a:off x="461963" y="5157788"/>
            <a:ext cx="4456112" cy="914400"/>
          </a:xfrm>
          <a:prstGeom prst="rect">
            <a:avLst/>
          </a:prstGeom>
          <a:noFill/>
          <a:ln w="9525">
            <a:noFill/>
            <a:miter lim="800000"/>
            <a:headEnd/>
            <a:tailEnd/>
          </a:ln>
          <a:effectLst/>
        </p:spPr>
        <p:txBody>
          <a:bodyPr/>
          <a:lstStyle/>
          <a:p>
            <a:pPr algn="l" eaLnBrk="0" hangingPunct="0">
              <a:defRPr/>
            </a:pPr>
            <a:r>
              <a:rPr lang="en-US" sz="2400" b="0"/>
              <a:t>EGA Discussion</a:t>
            </a:r>
          </a:p>
          <a:p>
            <a:pPr algn="l" eaLnBrk="0" hangingPunct="0">
              <a:defRPr/>
            </a:pPr>
            <a:r>
              <a:rPr lang="en-US" sz="2400" b="0"/>
              <a:t>November 2004</a:t>
            </a:r>
          </a:p>
        </p:txBody>
      </p:sp>
      <p:sp>
        <p:nvSpPr>
          <p:cNvPr id="16" name="Text Box 16"/>
          <p:cNvSpPr txBox="1">
            <a:spLocks noChangeArrowheads="1"/>
          </p:cNvSpPr>
          <p:nvPr userDrawn="1"/>
        </p:nvSpPr>
        <p:spPr bwMode="auto">
          <a:xfrm>
            <a:off x="231775" y="2038350"/>
            <a:ext cx="6491288" cy="427038"/>
          </a:xfrm>
          <a:prstGeom prst="rect">
            <a:avLst/>
          </a:prstGeom>
          <a:noFill/>
          <a:ln w="9525">
            <a:noFill/>
            <a:miter lim="800000"/>
            <a:headEnd/>
            <a:tailEnd/>
          </a:ln>
          <a:effectLst/>
        </p:spPr>
        <p:txBody>
          <a:bodyPr>
            <a:spAutoFit/>
          </a:bodyPr>
          <a:lstStyle/>
          <a:p>
            <a:pPr>
              <a:spcBef>
                <a:spcPct val="50000"/>
              </a:spcBef>
              <a:defRPr/>
            </a:pPr>
            <a:r>
              <a:rPr lang="en-US" sz="2200" b="0">
                <a:solidFill>
                  <a:srgbClr val="808080"/>
                </a:solidFill>
                <a:latin typeface="Futura Bk" pitchFamily="34" charset="0"/>
              </a:rPr>
              <a:t>Promoting and Standardizing Grid Computing</a:t>
            </a:r>
            <a:r>
              <a:rPr lang="en-US" sz="2200" b="0">
                <a:solidFill>
                  <a:srgbClr val="808080"/>
                </a:solidFill>
              </a:rPr>
              <a:t> </a:t>
            </a:r>
          </a:p>
        </p:txBody>
      </p:sp>
      <p:sp>
        <p:nvSpPr>
          <p:cNvPr id="17" name="WordArt 17"/>
          <p:cNvSpPr>
            <a:spLocks noChangeArrowheads="1" noChangeShapeType="1" noTextEdit="1"/>
          </p:cNvSpPr>
          <p:nvPr userDrawn="1"/>
        </p:nvSpPr>
        <p:spPr bwMode="auto">
          <a:xfrm>
            <a:off x="42306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Forum</a:t>
            </a:r>
          </a:p>
        </p:txBody>
      </p:sp>
      <p:sp>
        <p:nvSpPr>
          <p:cNvPr id="18" name="WordArt 18"/>
          <p:cNvSpPr>
            <a:spLocks noChangeArrowheads="1" noChangeShapeType="1" noTextEdit="1"/>
          </p:cNvSpPr>
          <p:nvPr userDrawn="1"/>
        </p:nvSpPr>
        <p:spPr bwMode="auto">
          <a:xfrm>
            <a:off x="6492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Global</a:t>
            </a:r>
          </a:p>
        </p:txBody>
      </p:sp>
      <p:sp>
        <p:nvSpPr>
          <p:cNvPr id="19" name="WordArt 19"/>
          <p:cNvSpPr>
            <a:spLocks noChangeArrowheads="1" noChangeShapeType="1" noTextEdit="1"/>
          </p:cNvSpPr>
          <p:nvPr userDrawn="1"/>
        </p:nvSpPr>
        <p:spPr bwMode="auto">
          <a:xfrm>
            <a:off x="2782888" y="1047750"/>
            <a:ext cx="13716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chemeClr val="hlink">
                    <a:alpha val="70195"/>
                  </a:schemeClr>
                </a:solidFill>
                <a:latin typeface="Haettenschweiler"/>
              </a:rPr>
              <a:t>Grid</a:t>
            </a:r>
          </a:p>
        </p:txBody>
      </p:sp>
      <p:pic>
        <p:nvPicPr>
          <p:cNvPr id="20" name="Picture 20"/>
          <p:cNvPicPr>
            <a:picLocks noChangeAspect="1" noChangeArrowheads="1"/>
          </p:cNvPicPr>
          <p:nvPr userDrawn="1"/>
        </p:nvPicPr>
        <p:blipFill>
          <a:blip r:embed="rId3"/>
          <a:srcRect/>
          <a:stretch>
            <a:fillRect/>
          </a:stretch>
        </p:blipFill>
        <p:spPr bwMode="auto">
          <a:xfrm>
            <a:off x="8108950" y="165100"/>
            <a:ext cx="841375" cy="920750"/>
          </a:xfrm>
          <a:prstGeom prst="rect">
            <a:avLst/>
          </a:prstGeom>
          <a:noFill/>
          <a:ln w="9525">
            <a:noFill/>
            <a:miter lim="800000"/>
            <a:headEnd/>
            <a:tailEnd/>
          </a:ln>
        </p:spPr>
      </p:pic>
      <p:sp>
        <p:nvSpPr>
          <p:cNvPr id="21" name="Rectangle 21"/>
          <p:cNvSpPr>
            <a:spLocks noChangeArrowheads="1"/>
          </p:cNvSpPr>
          <p:nvPr userDrawn="1"/>
        </p:nvSpPr>
        <p:spPr bwMode="auto">
          <a:xfrm>
            <a:off x="0" y="0"/>
            <a:ext cx="155575" cy="6858000"/>
          </a:xfrm>
          <a:prstGeom prst="rect">
            <a:avLst/>
          </a:prstGeom>
          <a:solidFill>
            <a:srgbClr val="B2B2B2"/>
          </a:solidFill>
          <a:ln w="9525">
            <a:noFill/>
            <a:miter lim="800000"/>
            <a:headEnd/>
            <a:tailEnd/>
          </a:ln>
          <a:effec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309177-BF98-4B3A-9B97-1A54B23CB06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893A5D7-FC13-4365-AE0F-BCD6E0B96F3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74E66B-FA3E-4733-ABD7-18C57D87DD4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597D3A-9671-4933-95B8-46E5D2D5D2F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F44281D-F7F3-42C6-859C-28D8CB9A0E9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045F230-863B-4F60-B3EA-008703DD1A5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C034F3A-54E7-4914-96EF-3D7E7E0E656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13393-C6AE-4EA6-A614-53A7E93468B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8D869A-5414-4B0E-A9E9-7A13BD76A4B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F18BE6B-17DC-4576-AC23-5091C3BC053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35ABB2A-AEB8-44D3-A10C-984EADC80E63}" type="slidenum">
              <a:rPr lang="en-US"/>
              <a:pPr>
                <a:defRPr/>
              </a:pPr>
              <a:t>‹#›</a:t>
            </a:fld>
            <a:endParaRPr lang="en-US"/>
          </a:p>
        </p:txBody>
      </p:sp>
    </p:spTree>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47FF89-6E65-4396-9F71-5AFDB6B5876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CC5A9-EE70-49F4-87BC-FEE69763A19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92E469C-5651-4DF0-85F9-04901D2CA40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A09D65B-6D22-4F41-9BCD-7E5A128B41E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A62C85-8E76-432A-AB27-6C64B13D4D3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BC43CD-15C6-4A42-800D-3C29ED6EDF4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8AE4A6-CCD2-4C51-AFBA-0D14F074D4D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66A9804-CB09-4AF8-8CBA-CEEBB1ACD9DC}"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710FA26-234F-48FA-B7D7-2FD60048419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4FF9235-ECF4-4266-B8BA-08004A5F4CA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D263620-9684-42ED-84A2-4E0B883DF788}" type="slidenum">
              <a:rPr lang="en-US"/>
              <a:pPr>
                <a:defRPr/>
              </a:pPr>
              <a:t>‹#›</a:t>
            </a:fld>
            <a:endParaRPr lang="en-US"/>
          </a:p>
        </p:txBody>
      </p:sp>
    </p:spTree>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40C5E74-44A3-4510-B792-0DAE5FC2B99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B92CD0-E68E-42BD-BF7E-C64D8694BBA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974E969-EB33-4A31-AE0A-41C7F0D3C0F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7EBACCE-6D7B-43A8-A0B5-ADC9AA7701F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543C755-9C1B-4CD7-AD44-E864D71B020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ABF82B6-D150-43B5-8448-646C94DED8E3}"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0B66E51-C5E1-43EB-A3E8-1631DC9A917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BE75EDA-7855-4E7B-9013-026A595866C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D52E000-0AED-4CE7-9702-63D070445B7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0AF4CA-C0B1-499B-B08C-88733DAD1861}"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87500"/>
            <a:ext cx="4227513"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1587500"/>
            <a:ext cx="4227512"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CAB17A9-9319-4C6A-A76B-2D6C6F0FDE98}" type="slidenum">
              <a:rPr lang="en-US"/>
              <a:pPr>
                <a:defRPr/>
              </a:pPr>
              <a:t>‹#›</a:t>
            </a:fld>
            <a:endParaRPr lang="en-US"/>
          </a:p>
        </p:txBody>
      </p:sp>
    </p:spTree>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5470225-B449-4706-BE06-9128A7630FF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B32D8C1-9925-41BF-B2CE-6F244E57B94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3EAC742-D1BE-4555-AD81-8D459B1E5D5D}"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97E407C-70DB-4954-B5D9-D71B44C6856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879D27-8457-4069-AA1B-3B93011D634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E43A608-64C1-4E86-B986-6A2DA05F3A6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68C951-98F4-4F00-BE51-C14C5F5DE19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33C3AB-199D-4967-9E89-5E8E1B033C2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lgn="r" rtl="0" fontAlgn="base">
              <a:spcBef>
                <a:spcPct val="0"/>
              </a:spcBef>
              <a:spcAft>
                <a:spcPct val="0"/>
              </a:spcAft>
              <a:defRPr/>
            </a:pPr>
            <a:fld id="{96C3DAA8-9E00-4746-B8EF-CCEC0ECF55E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F1EFFC-F25D-4A48-9EBC-B66D9ABA6BD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CCCE56D-8D30-44B9-9808-D10E3DC45CD6}" type="slidenum">
              <a:rPr lang="en-US"/>
              <a:pPr>
                <a:defRPr/>
              </a:pPr>
              <a:t>‹#›</a:t>
            </a:fld>
            <a:endParaRPr lang="en-US"/>
          </a:p>
        </p:txBody>
      </p:sp>
    </p:spTree>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BF40A5C-BE0F-4620-A8BB-1B8DE6611C8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65148E-A6F5-43B9-8249-349548ADF39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61B72F-23DA-4AC4-87C4-40CACF53B2C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620B69-7D65-493B-A517-48171C31A07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307F72-E8B1-4590-A030-60103368AE7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75DCDD-4125-4B49-BCB4-122F3EE1238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A4BB890-AB95-4590-B139-0175B932AFC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6B3CAD2-010E-4E62-BAD4-4C017ADD34A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C7A6EF-C396-461C-9260-CFDC10FC5AA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F89381-D983-4706-B1EB-ABDE7021419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1DB9AE60-2831-4966-820B-0A1D83E94E4D}" type="slidenum">
              <a:rPr lang="en-US"/>
              <a:pPr>
                <a:defRPr/>
              </a:pPr>
              <a:t>‹#›</a:t>
            </a:fld>
            <a:endParaRPr lang="en-US"/>
          </a:p>
        </p:txBody>
      </p:sp>
    </p:spTree>
  </p:cSld>
  <p:clrMapOvr>
    <a:masterClrMapping/>
  </p:clrMapOvr>
  <p:transition>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226E00-B00E-42C2-9277-4C068BAE9B1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ABF82B6-D150-43B5-8448-646C94DED8E3}"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0B66E51-C5E1-43EB-A3E8-1631DC9A917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BE75EDA-7855-4E7B-9013-026A595866C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D52E000-0AED-4CE7-9702-63D070445B7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0AF4CA-C0B1-499B-B08C-88733DAD1861}"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5470225-B449-4706-BE06-9128A7630FF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B32D8C1-9925-41BF-B2CE-6F244E57B94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3EAC742-D1BE-4555-AD81-8D459B1E5D5D}"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97E407C-70DB-4954-B5D9-D71B44C6856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10D4BDF-573E-4EC1-A2B8-AA648EA0D1ED}" type="slidenum">
              <a:rPr lang="en-US"/>
              <a:pPr>
                <a:defRPr/>
              </a:pPr>
              <a:t>‹#›</a:t>
            </a:fld>
            <a:endParaRPr lang="en-US"/>
          </a:p>
        </p:txBody>
      </p:sp>
    </p:spTree>
  </p:cSld>
  <p:clrMapOvr>
    <a:masterClrMapping/>
  </p:clrMapOvr>
  <p:transition>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879D27-8457-4069-AA1B-3B93011D634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E43A608-64C1-4E86-B986-6A2DA05F3A6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68C951-98F4-4F00-BE51-C14C5F5DE19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33C3AB-199D-4967-9E89-5E8E1B033C2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41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741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fld id="{0AFFC70E-4EFB-4B57-9122-A7D98231866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F5BBFCE-F254-42AD-9901-C2EB4992D90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C3C05BD-CFD8-4C42-90FA-4EBBCAAAB7B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A2FB7-4804-4CEA-B4F2-BB9039A3E02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E5D9E8D-CEDA-4CC3-92D4-A27693229B55}"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B55DE3-4EE7-405C-AAFF-79A41FAE15F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1BDE11-ADA0-4862-B6A5-42C88850E3F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3855E8-CE3F-4E25-909D-2DF63573170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9DBF103-2533-4EFF-89EF-E657BC2149D3}"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E26EA53-7E81-493A-9C3D-7B64096D983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BF0CC29-4B3E-470A-863E-14E0125F48A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9E868D-CA31-433E-BD03-283DBC507AC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1F6A5EF-402E-4CBF-B235-9A85473AB3BE}" type="slidenum">
              <a:rPr lang="en-US"/>
              <a:pPr>
                <a:defRPr/>
              </a:pPr>
              <a:t>‹#›</a:t>
            </a:fld>
            <a:endParaRPr lang="en-US"/>
          </a:p>
        </p:txBody>
      </p:sp>
    </p:spTree>
  </p:cSld>
  <p:clrMapOvr>
    <a:masterClrMapping/>
  </p:clrMapOvr>
  <p:transition>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FD7D920-0AB6-4926-AAB6-9A3FA9A8867F}"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E906CE-C43D-4343-BC1C-B0B3D523041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25BB670-F78D-4ACC-B013-D6F6ECE3A57C}"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BDBAE3-6293-406C-ABF4-6091C2EC089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9FCF1F-C004-440C-AEC4-E48D4722D9B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EFFEE4-84A2-493E-8425-EAB10F116B9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B1B715C-D08D-4EDB-A6E2-D5C05CD5DAC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895F2AC-43EB-48AC-9647-39D6E396024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800D34-659E-4A80-B1C0-C8CA4B8EEEDD}"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3/26/2009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86325-3E82-4CE7-A072-1D4BE44EC56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0FE4CDA-D57B-4D5D-9680-B479F11E244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1464232-CAAE-48C8-B8B7-230EFFAF9A0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2288BA-C9CB-45D1-897A-03F5DF4FE9F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7ED1CF3-27C7-440D-A2AA-B897E4C9A1F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A246C5-FEE1-436A-9EEB-B4E6607F62B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46E5E45-0F49-440D-BC6C-17D85E566BBD}" type="slidenum">
              <a:rPr lang="en-US"/>
              <a:pPr>
                <a:defRPr/>
              </a:pPr>
              <a:t>‹#›</a:t>
            </a:fld>
            <a:endParaRPr lang="en-US"/>
          </a:p>
        </p:txBody>
      </p:sp>
    </p:spTree>
  </p:cSld>
  <p:clrMapOvr>
    <a:masterClrMapping/>
  </p:clrMapOvr>
  <p:transition>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E6AF7A0-C943-4321-9BD1-158ADDBC682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C95F79C-D588-4A10-A4C8-CF5435D9247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DC8813F-2AF9-4574-8394-ECE88CBFC15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F2E178-B492-4B01-8502-4D54D7B28F1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3955286-44E8-42F9-A152-4B2D70EA58D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B4BE4D-B95C-49AE-BF3B-8D6EA3A6D04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BDC440E-4BB8-49FB-9E7B-DA0BDD989A2B}" type="slidenum">
              <a:rPr lang="en-US"/>
              <a:pPr>
                <a:defRPr/>
              </a:pPr>
              <a:t>‹#›</a:t>
            </a:fld>
            <a:endParaRPr lang="en-US"/>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4963" y="114300"/>
            <a:ext cx="2151062" cy="6500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14300"/>
            <a:ext cx="6303963" cy="6500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99A016A-4C66-485C-A650-504EC93A40D8}" type="slidenum">
              <a:rPr lang="en-US"/>
              <a:pPr>
                <a:defRPr/>
              </a:pPr>
              <a:t>‹#›</a:t>
            </a:fld>
            <a:endParaRPr lang="en-US"/>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56903B9-6DDE-48A0-BFCC-25433AC8519E}" type="slidenum">
              <a:rPr lang="en-US"/>
              <a:pPr>
                <a:defRPr/>
              </a:pPr>
              <a:t>‹#›</a:t>
            </a:fld>
            <a:r>
              <a:rPr lang="en-US"/>
              <a:t> of 14</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EA6633-5058-4F4A-AE89-9589B2E2B2BC}" type="slidenum">
              <a:rPr lang="en-US"/>
              <a:pPr>
                <a:defRPr/>
              </a:pPr>
              <a:t>‹#›</a:t>
            </a:fld>
            <a:r>
              <a:rPr lang="en-US"/>
              <a:t> of 14</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C6418050-B9B6-45DD-B066-75848E35C86E}" type="slidenum">
              <a:rPr lang="en-US"/>
              <a:pPr>
                <a:defRPr/>
              </a:pPr>
              <a:t>‹#›</a:t>
            </a:fld>
            <a:r>
              <a:rPr lang="en-US"/>
              <a:t> of 14</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B52E861-350B-4AC8-A86D-E0461B673116}" type="slidenum">
              <a:rPr lang="en-US"/>
              <a:pPr>
                <a:defRPr/>
              </a:pPr>
              <a:t>‹#›</a:t>
            </a:fld>
            <a:r>
              <a:rPr lang="en-US"/>
              <a:t> of 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4795C25-6233-4739-8082-977D26F94975}" type="slidenum">
              <a:rPr lang="en-US"/>
              <a:pPr>
                <a:defRPr/>
              </a:pPr>
              <a:t>‹#›</a:t>
            </a:fld>
            <a:r>
              <a:rPr lang="en-US"/>
              <a:t> of 14</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1E159A5-5F0C-4517-80EB-E96867AA839D}" type="slidenum">
              <a:rPr lang="en-US"/>
              <a:pPr>
                <a:defRPr/>
              </a:pPr>
              <a:t>‹#›</a:t>
            </a:fld>
            <a:r>
              <a:rPr lang="en-US"/>
              <a:t> of 14</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5E1EE44F-A1A2-4753-81CF-A00C3E69DA8B}" type="slidenum">
              <a:rPr lang="en-US"/>
              <a:pPr>
                <a:defRPr/>
              </a:pPr>
              <a:t>‹#›</a:t>
            </a:fld>
            <a:r>
              <a:rPr lang="en-US"/>
              <a:t> of 14</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9E11165A-0E30-49ED-B4F0-8B89195E20C2}" type="slidenum">
              <a:rPr lang="en-US"/>
              <a:pPr>
                <a:defRPr/>
              </a:pPr>
              <a:t>‹#›</a:t>
            </a:fld>
            <a:r>
              <a:rPr lang="en-US"/>
              <a:t> of 14</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FBD4A2-0265-42FE-848B-636FBB64494E}" type="slidenum">
              <a:rPr lang="en-US"/>
              <a:pPr>
                <a:defRPr/>
              </a:pPr>
              <a:t>‹#›</a:t>
            </a:fld>
            <a:r>
              <a:rPr lang="en-US"/>
              <a:t> of 14</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C6F57C-FAF4-4E51-A6A5-F0C764B67FA8}" type="slidenum">
              <a:rPr lang="en-US"/>
              <a:pPr>
                <a:defRPr/>
              </a:pPr>
              <a:t>‹#›</a:t>
            </a:fld>
            <a:r>
              <a:rPr lang="en-US"/>
              <a:t> of 14</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08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0D49A-F27D-4B83-B90A-5C3B4DC12BA6}" type="slidenum">
              <a:rPr lang="en-US"/>
              <a:pPr>
                <a:defRPr/>
              </a:pPr>
              <a:t>‹#›</a:t>
            </a:fld>
            <a:r>
              <a:rPr lang="en-US"/>
              <a:t> of 14</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2281F4-2156-472F-B2F3-7EA3D8AA1E78}"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72CC1F-14D3-4D43-8476-FA70924C473B}"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3CE0F5A-66F7-4C07-9291-AA590607CAA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7C3149B-92EE-455A-BDFB-C44AEE89DC53}"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C1F6B37-F821-4A32-A040-850EE2CD3CBC}"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4539F5D-2136-4E17-B173-63CFE9359B70}"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F3F97A2-DC8E-425B-B52A-21514DDF2185}"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A79F483-2FA7-4D07-B37C-9AA1DC1D9EC0}"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7A01A97-D2CF-4215-A5A0-E4689BFD0DDB}"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655E17-8F70-43FC-BA2C-604491DB2A4B}"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73A9DC3-63FE-471E-97E2-675C0721FB02}"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CE39AE8A-BCDC-459A-8B1E-9D602B29959E}"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46B846A-9262-495F-8FCC-01BBBFB9D6B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BE975F15-5C17-4021-9C7C-1A31256C39EC}"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2CF93FC6-85B7-459D-8F19-DE3B6C1937F0}"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2952C9B-96C5-4805-9DB7-EAAB261456BC}"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7069E9DF-792D-483E-8016-BEA4D614393A}"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08846BF-04E1-4FD6-89CF-E921B4BFB22C}"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0824421-037E-46B2-9671-4C45C52157E3}"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81AA1C3-CE10-47F5-8A0B-D8ED0AC4637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AA362BD-8BF6-4503-AEA8-14FD5802FB63}"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716C7FF-D0F8-4C8F-B01A-3AB014648297}"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3429000"/>
            <a:ext cx="8026400"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4421635"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4421636" name="Rectangle 4"/>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bwMode="auto">
          <a:xfrm>
            <a:off x="3810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l" eaLnBrk="0" hangingPunct="0">
              <a:defRPr sz="1400" b="0" smtClean="0"/>
            </a:lvl1pPr>
          </a:lstStyle>
          <a:p>
            <a:pPr>
              <a:defRPr/>
            </a:pPr>
            <a:endParaRPr lang="en-US"/>
          </a:p>
        </p:txBody>
      </p:sp>
      <p:sp>
        <p:nvSpPr>
          <p:cNvPr id="6"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eaLnBrk="0" hangingPunct="0">
              <a:defRPr sz="1400" b="0" smtClean="0"/>
            </a:lvl1pPr>
          </a:lstStyle>
          <a:p>
            <a:pPr>
              <a:defRPr/>
            </a:pPr>
            <a:endParaRPr lang="en-US"/>
          </a:p>
        </p:txBody>
      </p:sp>
      <p:sp>
        <p:nvSpPr>
          <p:cNvPr id="7" name="Rectangle 7"/>
          <p:cNvSpPr>
            <a:spLocks noGrp="1" noChangeArrowheads="1"/>
          </p:cNvSpPr>
          <p:nvPr>
            <p:ph type="sldNum" sz="quarter" idx="12"/>
          </p:nvPr>
        </p:nvSpPr>
        <p:spPr bwMode="auto">
          <a:xfrm>
            <a:off x="68580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0" hangingPunct="0">
              <a:defRPr sz="1400" b="0" smtClean="0"/>
            </a:lvl1pPr>
          </a:lstStyle>
          <a:p>
            <a:pPr>
              <a:defRPr/>
            </a:pPr>
            <a:fld id="{C8C933D3-76AE-470E-8628-942325984D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0574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04800"/>
            <a:ext cx="60198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7B234-95F6-4F44-AD15-43E9FEFB2801}"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18B54E-9A7B-480F-BF6E-D1835F9F15F2}"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5E48-F769-4EB3-9BCB-4FC59F7D5828}"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4B410A-42EF-493C-AD26-1BA814D35D94}"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B806A-5955-43A9-A9E2-55186B62232F}"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7A6EC3-C355-4034-9C01-F072FE4E6897}"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06FB7-1924-4238-AE33-8E1E510ED01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A57B9-3574-4CA9-BA5B-BDAD326CEE84}"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D5F-8051-4EC4-BE50-6DBCC53FB5EC}"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CE610-E1D6-4502-B950-32EBFFC95ED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BB015-13E8-4980-B152-0543D2CB87B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32FEFC-7DD4-4260-AF44-26D6EC908DB6}"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E3FE16A-2674-404D-AB5F-C94240C85A01}"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6189663"/>
            <a:ext cx="9144000" cy="668337"/>
            <a:chOff x="0" y="3899"/>
            <a:chExt cx="5760" cy="421"/>
          </a:xfrm>
        </p:grpSpPr>
        <p:sp>
          <p:nvSpPr>
            <p:cNvPr id="5"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defRPr/>
              </a:pPr>
              <a:endParaRPr lang="en-US"/>
            </a:p>
          </p:txBody>
        </p:sp>
        <p:grpSp>
          <p:nvGrpSpPr>
            <p:cNvPr id="6" name="Group 4"/>
            <p:cNvGrpSpPr>
              <a:grpSpLocks/>
            </p:cNvGrpSpPr>
            <p:nvPr userDrawn="1"/>
          </p:nvGrpSpPr>
          <p:grpSpPr bwMode="auto">
            <a:xfrm>
              <a:off x="69" y="3899"/>
              <a:ext cx="5691" cy="421"/>
              <a:chOff x="69" y="3899"/>
              <a:chExt cx="5691" cy="421"/>
            </a:xfrm>
          </p:grpSpPr>
          <p:pic>
            <p:nvPicPr>
              <p:cNvPr id="7" name="Picture 5" descr="Found4Inn_Gateways"/>
              <p:cNvPicPr>
                <a:picLocks noChangeAspect="1" noChangeArrowheads="1"/>
              </p:cNvPicPr>
              <p:nvPr userDrawn="1"/>
            </p:nvPicPr>
            <p:blipFill>
              <a:blip r:embed="rId2"/>
              <a:srcRect/>
              <a:stretch>
                <a:fillRect/>
              </a:stretch>
            </p:blipFill>
            <p:spPr bwMode="auto">
              <a:xfrm>
                <a:off x="518" y="3899"/>
                <a:ext cx="5242" cy="421"/>
              </a:xfrm>
              <a:prstGeom prst="rect">
                <a:avLst/>
              </a:prstGeom>
              <a:noFill/>
              <a:ln w="9525">
                <a:noFill/>
                <a:miter lim="800000"/>
                <a:headEnd/>
                <a:tailEnd/>
              </a:ln>
            </p:spPr>
          </p:pic>
          <p:pic>
            <p:nvPicPr>
              <p:cNvPr id="8" name="Picture 6" descr="IUwordmark"/>
              <p:cNvPicPr>
                <a:picLocks noChangeAspect="1" noChangeArrowheads="1"/>
              </p:cNvPicPr>
              <p:nvPr userDrawn="1"/>
            </p:nvPicPr>
            <p:blipFill>
              <a:blip r:embed="rId3"/>
              <a:srcRect/>
              <a:stretch>
                <a:fillRect/>
              </a:stretch>
            </p:blipFill>
            <p:spPr bwMode="auto">
              <a:xfrm>
                <a:off x="69" y="4104"/>
                <a:ext cx="1152" cy="177"/>
              </a:xfrm>
              <a:prstGeom prst="rect">
                <a:avLst/>
              </a:prstGeom>
              <a:noFill/>
              <a:ln w="9525">
                <a:noFill/>
                <a:miter lim="800000"/>
                <a:headEnd/>
                <a:tailEnd/>
              </a:ln>
            </p:spPr>
          </p:pic>
        </p:grpSp>
      </p:grpSp>
      <p:grpSp>
        <p:nvGrpSpPr>
          <p:cNvPr id="9" name="Group 7"/>
          <p:cNvGrpSpPr>
            <a:grpSpLocks/>
          </p:cNvGrpSpPr>
          <p:nvPr/>
        </p:nvGrpSpPr>
        <p:grpSpPr bwMode="auto">
          <a:xfrm>
            <a:off x="0" y="0"/>
            <a:ext cx="9148763" cy="6851650"/>
            <a:chOff x="1" y="0"/>
            <a:chExt cx="5763" cy="4316"/>
          </a:xfrm>
        </p:grpSpPr>
        <p:sp>
          <p:nvSpPr>
            <p:cNvPr id="10"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2"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3" name="Group 11"/>
            <p:cNvGrpSpPr>
              <a:grpSpLocks/>
            </p:cNvGrpSpPr>
            <p:nvPr/>
          </p:nvGrpSpPr>
          <p:grpSpPr bwMode="auto">
            <a:xfrm>
              <a:off x="288" y="0"/>
              <a:ext cx="5098" cy="4316"/>
              <a:chOff x="288" y="0"/>
              <a:chExt cx="5098" cy="4316"/>
            </a:xfrm>
          </p:grpSpPr>
          <p:sp>
            <p:nvSpPr>
              <p:cNvPr id="33"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1"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2"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3"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4"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6"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7"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8"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9"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20"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21"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22"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23"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5" name="Group 36"/>
            <p:cNvGrpSpPr>
              <a:grpSpLocks/>
            </p:cNvGrpSpPr>
            <p:nvPr/>
          </p:nvGrpSpPr>
          <p:grpSpPr bwMode="auto">
            <a:xfrm>
              <a:off x="1" y="392"/>
              <a:ext cx="5758" cy="1571"/>
              <a:chOff x="1" y="392"/>
              <a:chExt cx="5758" cy="1571"/>
            </a:xfrm>
          </p:grpSpPr>
          <p:sp>
            <p:nvSpPr>
              <p:cNvPr id="28"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9"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30"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31"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32"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6"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7"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4546604" name="Rectangle 44"/>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546605" name="Rectangle 4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6" name="Rectangle 46"/>
          <p:cNvSpPr>
            <a:spLocks noGrp="1" noChangeArrowheads="1"/>
          </p:cNvSpPr>
          <p:nvPr>
            <p:ph type="sldNum" sz="quarter" idx="10"/>
          </p:nvPr>
        </p:nvSpPr>
        <p:spPr>
          <a:xfrm>
            <a:off x="4856163" y="6502400"/>
            <a:ext cx="2133600" cy="355600"/>
          </a:xfrm>
        </p:spPr>
        <p:txBody>
          <a:bodyPr/>
          <a:lstStyle>
            <a:lvl1pPr>
              <a:defRPr smtClean="0"/>
            </a:lvl1pPr>
          </a:lstStyle>
          <a:p>
            <a:pPr>
              <a:defRPr/>
            </a:pPr>
            <a:fld id="{3518AABE-33BB-40AB-AB6C-DD7AF13B104C}"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defRPr/>
            </a:pPr>
            <a:fld id="{33759A7D-3084-43F1-9E99-F363603F9FDC}"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5"/>
          <p:cNvSpPr>
            <a:spLocks noGrp="1" noChangeArrowheads="1"/>
          </p:cNvSpPr>
          <p:nvPr>
            <p:ph type="sldNum" sz="quarter" idx="10"/>
          </p:nvPr>
        </p:nvSpPr>
        <p:spPr>
          <a:ln/>
        </p:spPr>
        <p:txBody>
          <a:bodyPr/>
          <a:lstStyle>
            <a:lvl1pPr>
              <a:defRPr/>
            </a:lvl1pPr>
          </a:lstStyle>
          <a:p>
            <a:pPr>
              <a:defRPr/>
            </a:pPr>
            <a:fld id="{9A68EEAC-C93D-46AE-A04B-BC2D12985007}"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5"/>
          <p:cNvSpPr>
            <a:spLocks noGrp="1" noChangeArrowheads="1"/>
          </p:cNvSpPr>
          <p:nvPr>
            <p:ph type="sldNum" sz="quarter" idx="10"/>
          </p:nvPr>
        </p:nvSpPr>
        <p:spPr>
          <a:ln/>
        </p:spPr>
        <p:txBody>
          <a:bodyPr/>
          <a:lstStyle>
            <a:lvl1pPr>
              <a:defRPr/>
            </a:lvl1pPr>
          </a:lstStyle>
          <a:p>
            <a:pPr>
              <a:defRPr/>
            </a:pPr>
            <a:fld id="{48FEDBAD-77FC-4332-86D9-61EB4D533AA0}"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5"/>
          <p:cNvSpPr>
            <a:spLocks noGrp="1" noChangeArrowheads="1"/>
          </p:cNvSpPr>
          <p:nvPr>
            <p:ph type="sldNum" sz="quarter" idx="10"/>
          </p:nvPr>
        </p:nvSpPr>
        <p:spPr>
          <a:ln/>
        </p:spPr>
        <p:txBody>
          <a:bodyPr/>
          <a:lstStyle>
            <a:lvl1pPr>
              <a:defRPr/>
            </a:lvl1pPr>
          </a:lstStyle>
          <a:p>
            <a:pPr>
              <a:defRPr/>
            </a:pPr>
            <a:fld id="{30336007-DBD5-4C71-89B5-D72E978BA47D}"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5"/>
          <p:cNvSpPr>
            <a:spLocks noGrp="1" noChangeArrowheads="1"/>
          </p:cNvSpPr>
          <p:nvPr>
            <p:ph type="sldNum" sz="quarter" idx="10"/>
          </p:nvPr>
        </p:nvSpPr>
        <p:spPr>
          <a:ln/>
        </p:spPr>
        <p:txBody>
          <a:bodyPr/>
          <a:lstStyle>
            <a:lvl1pPr>
              <a:defRPr/>
            </a:lvl1pPr>
          </a:lstStyle>
          <a:p>
            <a:pPr>
              <a:defRPr/>
            </a:pPr>
            <a:fld id="{7CA8396B-18E7-464B-899B-D7500CB06CA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sldNum" sz="quarter" idx="10"/>
          </p:nvPr>
        </p:nvSpPr>
        <p:spPr>
          <a:ln/>
        </p:spPr>
        <p:txBody>
          <a:bodyPr/>
          <a:lstStyle>
            <a:lvl1pPr>
              <a:defRPr/>
            </a:lvl1pPr>
          </a:lstStyle>
          <a:p>
            <a:pPr>
              <a:defRPr/>
            </a:pPr>
            <a:fld id="{1DDD32DE-7D53-4DFB-99F9-0DA53F6BAB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15.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11.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11.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image" Target="../media/image11.png"/><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9.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2.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308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3095"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a:defRPr/>
            </a:pPr>
            <a:fld id="{2688BCCC-442B-4808-888D-0C3C14EC5DB0}" type="slidenum">
              <a:rPr lang="en-US"/>
              <a:pPr>
                <a:defRPr/>
              </a:pPr>
              <a:t>‹#›</a:t>
            </a:fld>
            <a:endParaRPr lang="en-US"/>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4"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14347"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14359"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1433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solidFill>
                  <a:srgbClr val="FFFFFF"/>
                </a:solidFill>
                <a:effectLst>
                  <a:outerShdw blurRad="38100" dist="38100" dir="2700000" algn="tl">
                    <a:srgbClr val="000000"/>
                  </a:outerShdw>
                </a:effectLst>
                <a:latin typeface="Verdana" pitchFamily="34" charset="0"/>
              </a:defRPr>
            </a:lvl1pPr>
          </a:lstStyle>
          <a:p>
            <a:pPr>
              <a:defRPr/>
            </a:pPr>
            <a:endParaRPr lang="en-US"/>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solidFill>
                  <a:srgbClr val="FFFFFF"/>
                </a:solidFill>
                <a:effectLst>
                  <a:outerShdw blurRad="38100" dist="38100" dir="2700000" algn="tl">
                    <a:srgbClr val="000000"/>
                  </a:outerShdw>
                </a:effectLst>
                <a:latin typeface="Verdana" pitchFamily="34" charset="0"/>
              </a:defRPr>
            </a:lvl1pPr>
          </a:lstStyle>
          <a:p>
            <a:pPr>
              <a:defRPr/>
            </a:pPr>
            <a:endParaRPr lang="en-US"/>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solidFill>
                  <a:srgbClr val="FFFFFF"/>
                </a:solidFill>
                <a:effectLst>
                  <a:outerShdw blurRad="38100" dist="38100" dir="2700000" algn="tl">
                    <a:srgbClr val="000000"/>
                  </a:outerShdw>
                </a:effectLst>
                <a:latin typeface="Verdana" pitchFamily="34" charset="0"/>
              </a:defRPr>
            </a:lvl1pPr>
          </a:lstStyle>
          <a:p>
            <a:pPr>
              <a:defRPr/>
            </a:pPr>
            <a:fld id="{AA6B7773-3DA3-48AC-AA4F-D54BE9F02F47}" type="slidenum">
              <a:rPr lang="en-US"/>
              <a:pPr>
                <a:defRPr/>
              </a:pPr>
              <a:t>‹#›</a:t>
            </a:fld>
            <a:endParaRPr lang="en-US"/>
          </a:p>
        </p:txBody>
      </p:sp>
      <p:sp>
        <p:nvSpPr>
          <p:cNvPr id="1434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9"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logo"/>
          <p:cNvPicPr>
            <a:picLocks noChangeAspect="1" noChangeArrowheads="1"/>
          </p:cNvPicPr>
          <p:nvPr userDrawn="1"/>
        </p:nvPicPr>
        <p:blipFill>
          <a:blip r:embed="rId13"/>
          <a:srcRect/>
          <a:stretch>
            <a:fillRect/>
          </a:stretch>
        </p:blipFill>
        <p:spPr bwMode="auto">
          <a:xfrm>
            <a:off x="7029450" y="5410200"/>
            <a:ext cx="2114550" cy="1238250"/>
          </a:xfrm>
          <a:prstGeom prst="rect">
            <a:avLst/>
          </a:prstGeom>
          <a:noFill/>
          <a:ln w="9525">
            <a:noFill/>
            <a:miter lim="800000"/>
            <a:headEnd/>
            <a:tailEnd/>
          </a:ln>
        </p:spPr>
      </p:pic>
      <p:pic>
        <p:nvPicPr>
          <p:cNvPr id="15363" name="Picture 3" descr="btm"/>
          <p:cNvPicPr>
            <a:picLocks noChangeAspect="1" noChangeArrowheads="1"/>
          </p:cNvPicPr>
          <p:nvPr userDrawn="1"/>
        </p:nvPicPr>
        <p:blipFill>
          <a:blip r:embed="rId14"/>
          <a:srcRect/>
          <a:stretch>
            <a:fillRect/>
          </a:stretch>
        </p:blipFill>
        <p:spPr bwMode="auto">
          <a:xfrm>
            <a:off x="0" y="6629400"/>
            <a:ext cx="9140825" cy="228600"/>
          </a:xfrm>
          <a:prstGeom prst="rect">
            <a:avLst/>
          </a:prstGeom>
          <a:noFill/>
          <a:ln w="9525">
            <a:noFill/>
            <a:miter lim="800000"/>
            <a:headEnd/>
            <a:tailEnd/>
          </a:ln>
        </p:spPr>
      </p:pic>
      <p:pic>
        <p:nvPicPr>
          <p:cNvPr id="15364" name="Picture 4" descr="btm"/>
          <p:cNvPicPr>
            <a:picLocks noChangeAspect="1" noChangeArrowheads="1"/>
          </p:cNvPicPr>
          <p:nvPr userDrawn="1"/>
        </p:nvPicPr>
        <p:blipFill>
          <a:blip r:embed="rId14"/>
          <a:srcRect/>
          <a:stretch>
            <a:fillRect/>
          </a:stretch>
        </p:blipFill>
        <p:spPr bwMode="auto">
          <a:xfrm>
            <a:off x="0" y="92075"/>
            <a:ext cx="9140825" cy="136525"/>
          </a:xfrm>
          <a:prstGeom prst="rect">
            <a:avLst/>
          </a:prstGeom>
          <a:noFill/>
          <a:ln w="9525">
            <a:noFill/>
            <a:miter lim="800000"/>
            <a:headEnd/>
            <a:tailEnd/>
          </a:ln>
        </p:spPr>
      </p:pic>
      <p:sp>
        <p:nvSpPr>
          <p:cNvPr id="15365" name="Rectangle 5"/>
          <p:cNvSpPr>
            <a:spLocks noGrp="1" noChangeArrowheads="1"/>
          </p:cNvSpPr>
          <p:nvPr>
            <p:ph type="title"/>
          </p:nvPr>
        </p:nvSpPr>
        <p:spPr bwMode="auto">
          <a:xfrm>
            <a:off x="685800" y="28575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5366" name="Rectangle 6"/>
          <p:cNvSpPr>
            <a:spLocks noGrp="1" noChangeArrowheads="1"/>
          </p:cNvSpPr>
          <p:nvPr>
            <p:ph type="body" idx="1"/>
          </p:nvPr>
        </p:nvSpPr>
        <p:spPr bwMode="auto">
          <a:xfrm>
            <a:off x="685800" y="165735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13447" name="Rectangle 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b="0" smtClean="0">
                <a:solidFill>
                  <a:srgbClr val="FFFFFF"/>
                </a:solidFill>
              </a:defRPr>
            </a:lvl1pPr>
          </a:lstStyle>
          <a:p>
            <a:pPr>
              <a:defRPr/>
            </a:pPr>
            <a:endParaRPr lang="en-US"/>
          </a:p>
        </p:txBody>
      </p:sp>
      <p:sp>
        <p:nvSpPr>
          <p:cNvPr id="4413448" name="Rectangle 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b="0" smtClean="0">
                <a:solidFill>
                  <a:srgbClr val="FFFFFF"/>
                </a:solidFill>
              </a:defRPr>
            </a:lvl1pPr>
          </a:lstStyle>
          <a:p>
            <a:pPr>
              <a:defRPr/>
            </a:pPr>
            <a:endParaRPr lang="en-US"/>
          </a:p>
        </p:txBody>
      </p:sp>
      <p:sp>
        <p:nvSpPr>
          <p:cNvPr id="4413449" name="Rectangle 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rgbClr val="FFFFFF"/>
                </a:solidFill>
              </a:defRPr>
            </a:lvl1pPr>
          </a:lstStyle>
          <a:p>
            <a:pPr>
              <a:defRPr/>
            </a:pPr>
            <a:fld id="{F4E4AF2B-042B-4806-B522-68E7355E39F8}" type="slidenum">
              <a:rPr lang="en-US"/>
              <a:pPr>
                <a:defRPr/>
              </a:pPr>
              <a:t>‹#›</a:t>
            </a:fld>
            <a:endParaRPr lang="en-US"/>
          </a:p>
        </p:txBody>
      </p:sp>
      <p:sp>
        <p:nvSpPr>
          <p:cNvPr id="4413450" name="Text Box 10"/>
          <p:cNvSpPr txBox="1">
            <a:spLocks noChangeArrowheads="1"/>
          </p:cNvSpPr>
          <p:nvPr userDrawn="1"/>
        </p:nvSpPr>
        <p:spPr bwMode="auto">
          <a:xfrm>
            <a:off x="3352800" y="6586538"/>
            <a:ext cx="5791200" cy="274637"/>
          </a:xfrm>
          <a:prstGeom prst="rect">
            <a:avLst/>
          </a:prstGeom>
          <a:noFill/>
          <a:ln w="9525">
            <a:noFill/>
            <a:miter lim="800000"/>
            <a:headEnd/>
            <a:tailEnd/>
          </a:ln>
          <a:effectLst/>
        </p:spPr>
        <p:txBody>
          <a:bodyPr>
            <a:spAutoFit/>
          </a:bodyPr>
          <a:lstStyle/>
          <a:p>
            <a:pPr algn="dist" eaLnBrk="0" hangingPunct="0">
              <a:spcBef>
                <a:spcPct val="50000"/>
              </a:spcBef>
              <a:defRPr/>
            </a:pPr>
            <a:r>
              <a:rPr kumimoji="1" lang="en-US" sz="1200">
                <a:solidFill>
                  <a:srgbClr val="FFFFFF"/>
                </a:solidFill>
                <a:latin typeface="Arial" charset="0"/>
              </a:rPr>
              <a:t>C</a:t>
            </a:r>
            <a:r>
              <a:rPr kumimoji="1" lang="en-US" sz="1000">
                <a:solidFill>
                  <a:srgbClr val="FFFFFF"/>
                </a:solidFill>
                <a:latin typeface="Arial" charset="0"/>
              </a:rPr>
              <a:t>YBERINFRASTRUCTURE </a:t>
            </a:r>
            <a:r>
              <a:rPr kumimoji="1" lang="en-US" sz="1200">
                <a:solidFill>
                  <a:srgbClr val="FFFFFF"/>
                </a:solidFill>
                <a:latin typeface="Arial" charset="0"/>
              </a:rPr>
              <a:t>C</a:t>
            </a:r>
            <a:r>
              <a:rPr kumimoji="1" lang="en-US" sz="1000">
                <a:solidFill>
                  <a:srgbClr val="FFFFFF"/>
                </a:solidFill>
                <a:latin typeface="Arial" charset="0"/>
              </a:rPr>
              <a:t>ENTER FOR</a:t>
            </a:r>
            <a:r>
              <a:rPr kumimoji="1" lang="en-US" sz="1200">
                <a:solidFill>
                  <a:srgbClr val="FFFFFF"/>
                </a:solidFill>
                <a:latin typeface="Arial" charset="0"/>
              </a:rPr>
              <a:t> P</a:t>
            </a:r>
            <a:r>
              <a:rPr kumimoji="1" lang="en-US" sz="1000">
                <a:solidFill>
                  <a:srgbClr val="FFFFFF"/>
                </a:solidFill>
                <a:latin typeface="Arial" charset="0"/>
              </a:rPr>
              <a:t>OLAR</a:t>
            </a:r>
            <a:r>
              <a:rPr kumimoji="1" lang="en-US" sz="1200">
                <a:solidFill>
                  <a:srgbClr val="FFFFFF"/>
                </a:solidFill>
                <a:latin typeface="Arial" charset="0"/>
              </a:rPr>
              <a:t> S</a:t>
            </a:r>
            <a:r>
              <a:rPr kumimoji="1" lang="en-US" sz="1000">
                <a:solidFill>
                  <a:srgbClr val="FFFFFF"/>
                </a:solidFill>
                <a:latin typeface="Arial" charset="0"/>
              </a:rPr>
              <a:t>CIENCE </a:t>
            </a:r>
            <a:r>
              <a:rPr kumimoji="1" lang="en-US" sz="1200">
                <a:solidFill>
                  <a:srgbClr val="FFFFFF"/>
                </a:solidFill>
                <a:latin typeface="Arial" charset="0"/>
              </a:rPr>
              <a:t>(CICPS)</a:t>
            </a:r>
          </a:p>
        </p:txBody>
      </p:sp>
    </p:spTree>
  </p:cSld>
  <p:clrMap bg1="dk2" tx1="lt1" bg2="dk1" tx2="lt2" accent1="accent1" accent2="accent2" accent3="accent3" accent4="accent4" accent5="accent5" accent6="accent6" hlink="hlink" folHlink="folHlink"/>
  <p:sldLayoutIdLst>
    <p:sldLayoutId id="214748410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hf hdr="0" ftr="0" dt="0"/>
  <p:txStyles>
    <p:titleStyle>
      <a:lvl1pPr algn="ctr" rtl="0" eaLnBrk="0" fontAlgn="base" hangingPunct="0">
        <a:spcBef>
          <a:spcPct val="0"/>
        </a:spcBef>
        <a:spcAft>
          <a:spcPct val="0"/>
        </a:spcAft>
        <a:defRPr kumimoji="1" sz="4400">
          <a:solidFill>
            <a:schemeClr val="hlink"/>
          </a:solidFill>
          <a:latin typeface="+mj-lt"/>
          <a:ea typeface="+mj-ea"/>
          <a:cs typeface="+mj-cs"/>
        </a:defRPr>
      </a:lvl1pPr>
      <a:lvl2pPr algn="ctr" rtl="0" eaLnBrk="0" fontAlgn="base" hangingPunct="0">
        <a:spcBef>
          <a:spcPct val="0"/>
        </a:spcBef>
        <a:spcAft>
          <a:spcPct val="0"/>
        </a:spcAft>
        <a:defRPr kumimoji="1" sz="4400">
          <a:solidFill>
            <a:schemeClr val="hlink"/>
          </a:solidFill>
          <a:latin typeface="Times New Roman" pitchFamily="18" charset="0"/>
        </a:defRPr>
      </a:lvl2pPr>
      <a:lvl3pPr algn="ctr" rtl="0" eaLnBrk="0" fontAlgn="base" hangingPunct="0">
        <a:spcBef>
          <a:spcPct val="0"/>
        </a:spcBef>
        <a:spcAft>
          <a:spcPct val="0"/>
        </a:spcAft>
        <a:defRPr kumimoji="1" sz="4400">
          <a:solidFill>
            <a:schemeClr val="hlink"/>
          </a:solidFill>
          <a:latin typeface="Times New Roman" pitchFamily="18" charset="0"/>
        </a:defRPr>
      </a:lvl3pPr>
      <a:lvl4pPr algn="ctr" rtl="0" eaLnBrk="0" fontAlgn="base" hangingPunct="0">
        <a:spcBef>
          <a:spcPct val="0"/>
        </a:spcBef>
        <a:spcAft>
          <a:spcPct val="0"/>
        </a:spcAft>
        <a:defRPr kumimoji="1" sz="4400">
          <a:solidFill>
            <a:schemeClr val="hlink"/>
          </a:solidFill>
          <a:latin typeface="Times New Roman" pitchFamily="18" charset="0"/>
        </a:defRPr>
      </a:lvl4pPr>
      <a:lvl5pPr algn="ctr" rtl="0" eaLnBrk="0" fontAlgn="base" hangingPunct="0">
        <a:spcBef>
          <a:spcPct val="0"/>
        </a:spcBef>
        <a:spcAft>
          <a:spcPct val="0"/>
        </a:spcAft>
        <a:defRPr kumimoji="1" sz="4400">
          <a:solidFill>
            <a:schemeClr val="hlink"/>
          </a:solidFill>
          <a:latin typeface="Times New Roman" pitchFamily="18" charset="0"/>
        </a:defRPr>
      </a:lvl5pPr>
      <a:lvl6pPr marL="457200" algn="ctr" rtl="0" fontAlgn="base">
        <a:spcBef>
          <a:spcPct val="0"/>
        </a:spcBef>
        <a:spcAft>
          <a:spcPct val="0"/>
        </a:spcAft>
        <a:defRPr kumimoji="1" sz="4400">
          <a:solidFill>
            <a:schemeClr val="hlink"/>
          </a:solidFill>
          <a:latin typeface="Times New Roman" pitchFamily="18" charset="0"/>
        </a:defRPr>
      </a:lvl6pPr>
      <a:lvl7pPr marL="914400" algn="ctr" rtl="0" fontAlgn="base">
        <a:spcBef>
          <a:spcPct val="0"/>
        </a:spcBef>
        <a:spcAft>
          <a:spcPct val="0"/>
        </a:spcAft>
        <a:defRPr kumimoji="1" sz="4400">
          <a:solidFill>
            <a:schemeClr val="hlink"/>
          </a:solidFill>
          <a:latin typeface="Times New Roman" pitchFamily="18" charset="0"/>
        </a:defRPr>
      </a:lvl7pPr>
      <a:lvl8pPr marL="1371600" algn="ctr" rtl="0" fontAlgn="base">
        <a:spcBef>
          <a:spcPct val="0"/>
        </a:spcBef>
        <a:spcAft>
          <a:spcPct val="0"/>
        </a:spcAft>
        <a:defRPr kumimoji="1" sz="4400">
          <a:solidFill>
            <a:schemeClr val="hlink"/>
          </a:solidFill>
          <a:latin typeface="Times New Roman" pitchFamily="18" charset="0"/>
        </a:defRPr>
      </a:lvl8pPr>
      <a:lvl9pPr marL="1828800" algn="ctr" rtl="0" fontAlgn="base">
        <a:spcBef>
          <a:spcPct val="0"/>
        </a:spcBef>
        <a:spcAft>
          <a:spcPct val="0"/>
        </a:spcAft>
        <a:defRPr kumimoji="1" sz="44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hlink"/>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hlink"/>
          </a:solidFill>
          <a:latin typeface="+mn-lt"/>
        </a:defRPr>
      </a:lvl2pPr>
      <a:lvl3pPr marL="1143000" indent="-228600" algn="l" rtl="0" eaLnBrk="0" fontAlgn="base" hangingPunct="0">
        <a:spcBef>
          <a:spcPct val="20000"/>
        </a:spcBef>
        <a:spcAft>
          <a:spcPct val="0"/>
        </a:spcAft>
        <a:buClr>
          <a:schemeClr val="hlink"/>
        </a:buClr>
        <a:buChar char="•"/>
        <a:defRPr kumimoji="1" sz="2400">
          <a:solidFill>
            <a:schemeClr val="hlink"/>
          </a:solidFill>
          <a:latin typeface="+mn-lt"/>
        </a:defRPr>
      </a:lvl3pPr>
      <a:lvl4pPr marL="1600200" indent="-228600" algn="l" rtl="0" eaLnBrk="0" fontAlgn="base" hangingPunct="0">
        <a:spcBef>
          <a:spcPct val="20000"/>
        </a:spcBef>
        <a:spcAft>
          <a:spcPct val="0"/>
        </a:spcAft>
        <a:buClr>
          <a:schemeClr val="tx1"/>
        </a:buClr>
        <a:buChar char="•"/>
        <a:defRPr kumimoji="1" sz="2000">
          <a:solidFill>
            <a:schemeClr val="hlink"/>
          </a:solidFill>
          <a:latin typeface="+mn-lt"/>
        </a:defRPr>
      </a:lvl4pPr>
      <a:lvl5pPr marL="2057400" indent="-228600" algn="l" rtl="0" eaLnBrk="0" fontAlgn="base" hangingPunct="0">
        <a:spcBef>
          <a:spcPct val="20000"/>
        </a:spcBef>
        <a:spcAft>
          <a:spcPct val="0"/>
        </a:spcAft>
        <a:buClr>
          <a:schemeClr val="tx2"/>
        </a:buClr>
        <a:buChar char="•"/>
        <a:defRPr kumimoji="1" sz="2000">
          <a:solidFill>
            <a:schemeClr val="hlink"/>
          </a:solidFill>
          <a:latin typeface="+mn-lt"/>
        </a:defRPr>
      </a:lvl5pPr>
      <a:lvl6pPr marL="2514600" indent="-228600" algn="l" rtl="0" fontAlgn="base">
        <a:spcBef>
          <a:spcPct val="20000"/>
        </a:spcBef>
        <a:spcAft>
          <a:spcPct val="0"/>
        </a:spcAft>
        <a:buClr>
          <a:schemeClr val="tx2"/>
        </a:buClr>
        <a:buChar char="•"/>
        <a:defRPr kumimoji="1" sz="2000">
          <a:solidFill>
            <a:schemeClr val="hlink"/>
          </a:solidFill>
          <a:latin typeface="+mn-lt"/>
        </a:defRPr>
      </a:lvl6pPr>
      <a:lvl7pPr marL="2971800" indent="-228600" algn="l" rtl="0" fontAlgn="base">
        <a:spcBef>
          <a:spcPct val="20000"/>
        </a:spcBef>
        <a:spcAft>
          <a:spcPct val="0"/>
        </a:spcAft>
        <a:buClr>
          <a:schemeClr val="tx2"/>
        </a:buClr>
        <a:buChar char="•"/>
        <a:defRPr kumimoji="1" sz="2000">
          <a:solidFill>
            <a:schemeClr val="hlink"/>
          </a:solidFill>
          <a:latin typeface="+mn-lt"/>
        </a:defRPr>
      </a:lvl7pPr>
      <a:lvl8pPr marL="3429000" indent="-228600" algn="l" rtl="0" fontAlgn="base">
        <a:spcBef>
          <a:spcPct val="20000"/>
        </a:spcBef>
        <a:spcAft>
          <a:spcPct val="0"/>
        </a:spcAft>
        <a:buClr>
          <a:schemeClr val="tx2"/>
        </a:buClr>
        <a:buChar char="•"/>
        <a:defRPr kumimoji="1" sz="2000">
          <a:solidFill>
            <a:schemeClr val="hlink"/>
          </a:solidFill>
          <a:latin typeface="+mn-lt"/>
        </a:defRPr>
      </a:lvl8pPr>
      <a:lvl9pPr marL="3886200" indent="-228600" algn="l" rtl="0" fontAlgn="base">
        <a:spcBef>
          <a:spcPct val="20000"/>
        </a:spcBef>
        <a:spcAft>
          <a:spcPct val="0"/>
        </a:spcAft>
        <a:buClr>
          <a:schemeClr val="tx2"/>
        </a:buClr>
        <a:buChar char="•"/>
        <a:defRPr kumimoji="1"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102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dirty="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dirty="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BE34431C-4618-4C33-9455-B333F3E9F8AA}" type="slidenum">
              <a:rPr lang="en-US" kern="1200">
                <a:solidFill>
                  <a:srgbClr val="FFFFFF"/>
                </a:solidFill>
                <a:ea typeface="+mn-ea"/>
                <a:cs typeface="+mn-cs"/>
              </a:rPr>
              <a:pPr rtl="0" fontAlgn="base">
                <a:spcBef>
                  <a:spcPct val="0"/>
                </a:spcBef>
                <a:spcAft>
                  <a:spcPct val="0"/>
                </a:spcAft>
                <a:defRPr/>
              </a:pPr>
              <a:t>‹#›</a:t>
            </a:fld>
            <a:endParaRPr lang="en-US" kern="1200" dirty="0">
              <a:solidFill>
                <a:srgbClr val="FFFFFF"/>
              </a:solidFill>
              <a:ea typeface="+mn-ea"/>
              <a:cs typeface="+mn-cs"/>
            </a:endParaRPr>
          </a:p>
        </p:txBody>
      </p:sp>
      <p:sp>
        <p:nvSpPr>
          <p:cNvPr id="103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433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solidFill>
                  <a:srgbClr val="FFFFFF"/>
                </a:solidFill>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solidFill>
                  <a:srgbClr val="FFFFFF"/>
                </a:solidFill>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solidFill>
                  <a:srgbClr val="FFFFFF"/>
                </a:solidFill>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8424A676-92E6-4B7D-876F-3ADA3965F818}" type="slidenum">
              <a:rPr lang="en-US" kern="1200">
                <a:ea typeface="+mn-ea"/>
                <a:cs typeface="+mn-cs"/>
              </a:rPr>
              <a:pPr rtl="0" fontAlgn="base">
                <a:spcBef>
                  <a:spcPct val="0"/>
                </a:spcBef>
                <a:spcAft>
                  <a:spcPct val="0"/>
                </a:spcAft>
                <a:defRPr/>
              </a:pPr>
              <a:t>‹#›</a:t>
            </a:fld>
            <a:endParaRPr lang="en-US" kern="1200">
              <a:ea typeface="+mn-ea"/>
              <a:cs typeface="+mn-cs"/>
            </a:endParaRPr>
          </a:p>
        </p:txBody>
      </p:sp>
      <p:sp>
        <p:nvSpPr>
          <p:cNvPr id="1434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rtl="0" fontAlgn="base">
              <a:spcBef>
                <a:spcPct val="0"/>
              </a:spcBef>
              <a:spcAft>
                <a:spcPct val="0"/>
              </a:spcAft>
              <a:defRPr/>
            </a:pPr>
            <a:endParaRPr lang="en-US" kern="1200">
              <a:solidFill>
                <a:srgbClr val="000000"/>
              </a:solidFill>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lgn="ctr" rtl="0" fontAlgn="base">
              <a:spcBef>
                <a:spcPct val="0"/>
              </a:spcBef>
              <a:spcAft>
                <a:spcPct val="0"/>
              </a:spcAft>
              <a:defRPr/>
            </a:pPr>
            <a:endParaRPr lang="en-US" kern="1200">
              <a:solidFill>
                <a:srgbClr val="000000"/>
              </a:solidFill>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rtl="0" fontAlgn="base">
              <a:spcBef>
                <a:spcPct val="0"/>
              </a:spcBef>
              <a:spcAft>
                <a:spcPct val="0"/>
              </a:spcAft>
              <a:defRPr/>
            </a:pPr>
            <a:fld id="{2EA606F7-5EAF-44B2-AFA5-1B636A6600F3}" type="slidenum">
              <a:rPr lang="en-US" kern="1200">
                <a:solidFill>
                  <a:srgbClr val="000000"/>
                </a:solidFill>
                <a:latin typeface="Arial"/>
                <a:cs typeface="+mn-cs"/>
              </a:rPr>
              <a:pPr rtl="0" fontAlgn="base">
                <a:spcBef>
                  <a:spcPct val="0"/>
                </a:spcBef>
                <a:spcAft>
                  <a:spcPct val="0"/>
                </a:spcAft>
                <a:defRPr/>
              </a:pPr>
              <a:t>‹#›</a:t>
            </a:fld>
            <a:endParaRPr lang="en-US" kern="1200">
              <a:solidFill>
                <a:srgbClr val="000000"/>
              </a:solidFill>
              <a:latin typeface="Arial"/>
              <a:cs typeface="+mn-cs"/>
            </a:endParaRPr>
          </a:p>
        </p:txBody>
      </p:sp>
      <p:pic>
        <p:nvPicPr>
          <p:cNvPr id="1127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solidFill>
                  <a:srgbClr val="000000"/>
                </a:solidFill>
                <a:latin typeface="+mn-lt"/>
                <a:ea typeface="+mn-ea"/>
              </a:defRPr>
            </a:lvl1pPr>
          </a:lstStyle>
          <a:p>
            <a:pPr rtl="0" fontAlgn="base">
              <a:spcBef>
                <a:spcPct val="0"/>
              </a:spcBef>
              <a:spcAft>
                <a:spcPct val="0"/>
              </a:spcAft>
              <a:defRPr/>
            </a:pPr>
            <a:endParaRPr lang="en-US" kern="1200">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solidFill>
                  <a:srgbClr val="000000"/>
                </a:solidFill>
                <a:latin typeface="+mn-lt"/>
                <a:ea typeface="+mn-ea"/>
              </a:defRPr>
            </a:lvl1pPr>
          </a:lstStyle>
          <a:p>
            <a:pPr algn="ctr" rtl="0" fontAlgn="base">
              <a:spcBef>
                <a:spcPct val="0"/>
              </a:spcBef>
              <a:spcAft>
                <a:spcPct val="0"/>
              </a:spcAft>
              <a:defRPr/>
            </a:pPr>
            <a:endParaRPr lang="en-US" kern="1200">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solidFill>
                  <a:srgbClr val="000000"/>
                </a:solidFill>
                <a:latin typeface="+mn-lt"/>
                <a:ea typeface="+mn-ea"/>
              </a:defRPr>
            </a:lvl1pPr>
          </a:lstStyle>
          <a:p>
            <a:pPr rtl="0" fontAlgn="base">
              <a:spcBef>
                <a:spcPct val="0"/>
              </a:spcBef>
              <a:spcAft>
                <a:spcPct val="0"/>
              </a:spcAft>
              <a:defRPr/>
            </a:pPr>
            <a:fld id="{16D33248-0E92-475F-AB2B-4F4529A83042}" type="slidenum">
              <a:rPr lang="en-US" kern="1200">
                <a:latin typeface="Arial"/>
                <a:cs typeface="+mn-cs"/>
              </a:rPr>
              <a:pPr rtl="0" fontAlgn="base">
                <a:spcBef>
                  <a:spcPct val="0"/>
                </a:spcBef>
                <a:spcAft>
                  <a:spcPct val="0"/>
                </a:spcAft>
                <a:defRPr/>
              </a:pPr>
              <a:t>‹#›</a:t>
            </a:fld>
            <a:endParaRPr lang="en-US" kern="1200">
              <a:latin typeface="Arial"/>
              <a:cs typeface="+mn-cs"/>
            </a:endParaRPr>
          </a:p>
        </p:txBody>
      </p:sp>
      <p:pic>
        <p:nvPicPr>
          <p:cNvPr id="1639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48BC5CB5-9BE7-4690-9CD9-ED6301D39D7E}"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solidFill>
                  <a:srgbClr val="000000"/>
                </a:solidFill>
                <a:latin typeface="+mn-lt"/>
                <a:ea typeface="+mn-ea"/>
              </a:defRPr>
            </a:lvl1pPr>
          </a:lstStyle>
          <a:p>
            <a:pPr rtl="0" fontAlgn="base">
              <a:spcBef>
                <a:spcPct val="0"/>
              </a:spcBef>
              <a:spcAft>
                <a:spcPct val="0"/>
              </a:spcAft>
              <a:defRPr/>
            </a:pPr>
            <a:endParaRPr lang="en-US" kern="1200">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solidFill>
                  <a:srgbClr val="000000"/>
                </a:solidFill>
                <a:latin typeface="+mn-lt"/>
                <a:ea typeface="+mn-ea"/>
              </a:defRPr>
            </a:lvl1pPr>
          </a:lstStyle>
          <a:p>
            <a:pPr algn="ctr" rtl="0" fontAlgn="base">
              <a:spcBef>
                <a:spcPct val="0"/>
              </a:spcBef>
              <a:spcAft>
                <a:spcPct val="0"/>
              </a:spcAft>
              <a:defRPr/>
            </a:pPr>
            <a:endParaRPr lang="en-US" kern="1200">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solidFill>
                  <a:srgbClr val="000000"/>
                </a:solidFill>
                <a:latin typeface="+mn-lt"/>
                <a:ea typeface="+mn-ea"/>
              </a:defRPr>
            </a:lvl1pPr>
          </a:lstStyle>
          <a:p>
            <a:pPr rtl="0" fontAlgn="base">
              <a:spcBef>
                <a:spcPct val="0"/>
              </a:spcBef>
              <a:spcAft>
                <a:spcPct val="0"/>
              </a:spcAft>
              <a:defRPr/>
            </a:pPr>
            <a:fld id="{16D33248-0E92-475F-AB2B-4F4529A83042}" type="slidenum">
              <a:rPr lang="en-US" kern="1200">
                <a:latin typeface="Arial"/>
                <a:cs typeface="+mn-cs"/>
              </a:rPr>
              <a:pPr rtl="0" fontAlgn="base">
                <a:spcBef>
                  <a:spcPct val="0"/>
                </a:spcBef>
                <a:spcAft>
                  <a:spcPct val="0"/>
                </a:spcAft>
                <a:defRPr/>
              </a:pPr>
              <a:t>‹#›</a:t>
            </a:fld>
            <a:endParaRPr lang="en-US" kern="1200">
              <a:latin typeface="Arial"/>
              <a:cs typeface="+mn-cs"/>
            </a:endParaRPr>
          </a:p>
        </p:txBody>
      </p:sp>
      <p:pic>
        <p:nvPicPr>
          <p:cNvPr id="1639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730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730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731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638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731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A44E84FE-E951-440B-BFDA-9DC49C38AC98}" type="datetimeFigureOut">
              <a:rPr lang="en-US" kern="1200">
                <a:solidFill>
                  <a:srgbClr val="FFFFFF"/>
                </a:solidFill>
                <a:ea typeface="+mn-ea"/>
                <a:cs typeface="+mn-cs"/>
              </a:rPr>
              <a:pPr rtl="0" fontAlgn="base">
                <a:spcBef>
                  <a:spcPct val="0"/>
                </a:spcBef>
                <a:spcAft>
                  <a:spcPct val="0"/>
                </a:spcAft>
                <a:defRPr/>
              </a:pPr>
              <a:t>3/26/2009</a:t>
            </a:fld>
            <a:endParaRPr lang="en-US" kern="1200">
              <a:solidFill>
                <a:srgbClr val="FFFFFF"/>
              </a:solidFill>
              <a:ea typeface="+mn-ea"/>
              <a:cs typeface="+mn-cs"/>
            </a:endParaRPr>
          </a:p>
        </p:txBody>
      </p:sp>
      <p:sp>
        <p:nvSpPr>
          <p:cNvPr id="4731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731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08B91EBD-6B88-469D-B19F-931BE6E8FBF0}"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1639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09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12A8C385-A513-41CE-85D5-C6BD8DB26B60}" type="slidenum">
              <a:rPr lang="en-US" kern="1200">
                <a:solidFill>
                  <a:srgbClr val="FFFFFF"/>
                </a:solidFill>
                <a:ea typeface="+mn-ea"/>
                <a:cs typeface="+mn-cs"/>
              </a:rPr>
              <a:pPr rtl="0" fontAlgn="base">
                <a:spcBef>
                  <a:spcPct val="0"/>
                </a:spcBef>
                <a:spcAft>
                  <a:spcPct val="0"/>
                </a:spcAft>
                <a:defRPr/>
              </a:pPr>
              <a:t>‹#›</a:t>
            </a:fld>
            <a:endParaRPr lang="en-US" kern="1200" dirty="0">
              <a:solidFill>
                <a:srgbClr val="FFFFFF"/>
              </a:solidFill>
              <a:ea typeface="+mn-ea"/>
              <a:cs typeface="+mn-cs"/>
            </a:endParaRPr>
          </a:p>
        </p:txBody>
      </p:sp>
      <p:sp>
        <p:nvSpPr>
          <p:cNvPr id="410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8600" y="114300"/>
            <a:ext cx="78295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228600" y="1587500"/>
            <a:ext cx="8607425" cy="5027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2452" name="Rectangle 4"/>
          <p:cNvSpPr>
            <a:spLocks noGrp="1" noChangeArrowheads="1"/>
          </p:cNvSpPr>
          <p:nvPr>
            <p:ph type="ftr" sz="quarter" idx="3"/>
          </p:nvPr>
        </p:nvSpPr>
        <p:spPr bwMode="auto">
          <a:xfrm>
            <a:off x="2133600" y="6629400"/>
            <a:ext cx="4457700"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endParaRPr lang="en-US"/>
          </a:p>
        </p:txBody>
      </p:sp>
      <p:sp>
        <p:nvSpPr>
          <p:cNvPr id="872453" name="Rectangle 5"/>
          <p:cNvSpPr>
            <a:spLocks noChangeArrowheads="1"/>
          </p:cNvSpPr>
          <p:nvPr/>
        </p:nvSpPr>
        <p:spPr bwMode="ltGray">
          <a:xfrm>
            <a:off x="187325" y="1257300"/>
            <a:ext cx="8782050" cy="84138"/>
          </a:xfrm>
          <a:prstGeom prst="rect">
            <a:avLst/>
          </a:prstGeom>
          <a:solidFill>
            <a:srgbClr val="2990CA"/>
          </a:solidFill>
          <a:ln w="9525">
            <a:noFill/>
            <a:miter lim="800000"/>
            <a:headEnd/>
            <a:tailEnd/>
          </a:ln>
          <a:effectLst/>
        </p:spPr>
        <p:txBody>
          <a:bodyPr wrap="none" anchor="ctr"/>
          <a:lstStyle/>
          <a:p>
            <a:pPr>
              <a:defRPr/>
            </a:pPr>
            <a:endParaRPr lang="en-US"/>
          </a:p>
        </p:txBody>
      </p:sp>
      <p:sp>
        <p:nvSpPr>
          <p:cNvPr id="872454" name="Rectangle 6"/>
          <p:cNvSpPr>
            <a:spLocks noGrp="1" noChangeArrowheads="1"/>
          </p:cNvSpPr>
          <p:nvPr>
            <p:ph type="sldNum" sz="quarter" idx="4"/>
          </p:nvPr>
        </p:nvSpPr>
        <p:spPr bwMode="auto">
          <a:xfrm>
            <a:off x="8226425" y="6629400"/>
            <a:ext cx="758825"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fld id="{87121ECD-7FD9-4F52-8F2D-EA473CE8D6DB}" type="slidenum">
              <a:rPr lang="en-US"/>
              <a:pPr>
                <a:defRPr/>
              </a:pPr>
              <a:t>‹#›</a:t>
            </a:fld>
            <a:endParaRPr lang="en-US"/>
          </a:p>
        </p:txBody>
      </p:sp>
      <p:pic>
        <p:nvPicPr>
          <p:cNvPr id="4103" name="Picture 7" descr="GGF-logo"/>
          <p:cNvPicPr>
            <a:picLocks noChangeAspect="1" noChangeArrowheads="1"/>
          </p:cNvPicPr>
          <p:nvPr userDrawn="1"/>
        </p:nvPicPr>
        <p:blipFill>
          <a:blip r:embed="rId13"/>
          <a:srcRect/>
          <a:stretch>
            <a:fillRect/>
          </a:stretch>
        </p:blipFill>
        <p:spPr bwMode="auto">
          <a:xfrm>
            <a:off x="8150225" y="165100"/>
            <a:ext cx="838200" cy="947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6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Futura Bk" pitchFamily="34" charset="0"/>
        </a:defRPr>
      </a:lvl2pPr>
      <a:lvl3pPr algn="l" rtl="0" eaLnBrk="0" fontAlgn="base" hangingPunct="0">
        <a:lnSpc>
          <a:spcPct val="90000"/>
        </a:lnSpc>
        <a:spcBef>
          <a:spcPct val="0"/>
        </a:spcBef>
        <a:spcAft>
          <a:spcPct val="0"/>
        </a:spcAft>
        <a:defRPr sz="3600">
          <a:solidFill>
            <a:schemeClr val="tx2"/>
          </a:solidFill>
          <a:latin typeface="Futura Bk" pitchFamily="34" charset="0"/>
        </a:defRPr>
      </a:lvl3pPr>
      <a:lvl4pPr algn="l" rtl="0" eaLnBrk="0" fontAlgn="base" hangingPunct="0">
        <a:lnSpc>
          <a:spcPct val="90000"/>
        </a:lnSpc>
        <a:spcBef>
          <a:spcPct val="0"/>
        </a:spcBef>
        <a:spcAft>
          <a:spcPct val="0"/>
        </a:spcAft>
        <a:defRPr sz="3600">
          <a:solidFill>
            <a:schemeClr val="tx2"/>
          </a:solidFill>
          <a:latin typeface="Futura Bk" pitchFamily="34" charset="0"/>
        </a:defRPr>
      </a:lvl4pPr>
      <a:lvl5pPr algn="l" rtl="0" eaLnBrk="0" fontAlgn="base" hangingPunct="0">
        <a:lnSpc>
          <a:spcPct val="90000"/>
        </a:lnSpc>
        <a:spcBef>
          <a:spcPct val="0"/>
        </a:spcBef>
        <a:spcAft>
          <a:spcPct val="0"/>
        </a:spcAft>
        <a:defRPr sz="3600">
          <a:solidFill>
            <a:schemeClr val="tx2"/>
          </a:solidFill>
          <a:latin typeface="Futura Bk" pitchFamily="34" charset="0"/>
        </a:defRPr>
      </a:lvl5pPr>
      <a:lvl6pPr marL="457200" algn="l" rtl="0" fontAlgn="base">
        <a:lnSpc>
          <a:spcPct val="90000"/>
        </a:lnSpc>
        <a:spcBef>
          <a:spcPct val="0"/>
        </a:spcBef>
        <a:spcAft>
          <a:spcPct val="0"/>
        </a:spcAft>
        <a:defRPr sz="3600">
          <a:solidFill>
            <a:schemeClr val="tx2"/>
          </a:solidFill>
          <a:latin typeface="Futura Bk" pitchFamily="34" charset="0"/>
        </a:defRPr>
      </a:lvl6pPr>
      <a:lvl7pPr marL="914400" algn="l" rtl="0" fontAlgn="base">
        <a:lnSpc>
          <a:spcPct val="90000"/>
        </a:lnSpc>
        <a:spcBef>
          <a:spcPct val="0"/>
        </a:spcBef>
        <a:spcAft>
          <a:spcPct val="0"/>
        </a:spcAft>
        <a:defRPr sz="3600">
          <a:solidFill>
            <a:schemeClr val="tx2"/>
          </a:solidFill>
          <a:latin typeface="Futura Bk" pitchFamily="34" charset="0"/>
        </a:defRPr>
      </a:lvl7pPr>
      <a:lvl8pPr marL="1371600" algn="l" rtl="0" fontAlgn="base">
        <a:lnSpc>
          <a:spcPct val="90000"/>
        </a:lnSpc>
        <a:spcBef>
          <a:spcPct val="0"/>
        </a:spcBef>
        <a:spcAft>
          <a:spcPct val="0"/>
        </a:spcAft>
        <a:defRPr sz="3600">
          <a:solidFill>
            <a:schemeClr val="tx2"/>
          </a:solidFill>
          <a:latin typeface="Futura Bk" pitchFamily="34" charset="0"/>
        </a:defRPr>
      </a:lvl8pPr>
      <a:lvl9pPr marL="1828800" algn="l" rtl="0" fontAlgn="base">
        <a:lnSpc>
          <a:spcPct val="90000"/>
        </a:lnSpc>
        <a:spcBef>
          <a:spcPct val="0"/>
        </a:spcBef>
        <a:spcAft>
          <a:spcPct val="0"/>
        </a:spcAft>
        <a:defRPr sz="3600">
          <a:solidFill>
            <a:schemeClr val="tx2"/>
          </a:solidFill>
          <a:latin typeface="Futura Bk" pitchFamily="34" charset="0"/>
        </a:defRPr>
      </a:lvl9pPr>
    </p:titleStyle>
    <p:bodyStyle>
      <a:lvl1pPr marL="228600" indent="-228600" algn="l" rtl="0" eaLnBrk="0" fontAlgn="base" hangingPunct="0">
        <a:lnSpc>
          <a:spcPct val="90000"/>
        </a:lnSpc>
        <a:spcBef>
          <a:spcPct val="30000"/>
        </a:spcBef>
        <a:spcAft>
          <a:spcPct val="10000"/>
        </a:spcAft>
        <a:buClr>
          <a:srgbClr val="B2B3B5"/>
        </a:buClr>
        <a:buSzPct val="75000"/>
        <a:buChar char="•"/>
        <a:defRPr sz="2800">
          <a:solidFill>
            <a:schemeClr val="tx1"/>
          </a:solidFill>
          <a:latin typeface="+mn-lt"/>
          <a:ea typeface="+mn-ea"/>
          <a:cs typeface="+mn-cs"/>
        </a:defRPr>
      </a:lvl1pPr>
      <a:lvl2pPr marL="571500" indent="-228600" algn="l" rtl="0" eaLnBrk="0" fontAlgn="base" hangingPunct="0">
        <a:lnSpc>
          <a:spcPct val="90000"/>
        </a:lnSpc>
        <a:spcBef>
          <a:spcPct val="10000"/>
        </a:spcBef>
        <a:spcAft>
          <a:spcPct val="10000"/>
        </a:spcAft>
        <a:buClr>
          <a:srgbClr val="B2B3B5"/>
        </a:buClr>
        <a:buFont typeface="Arial" charset="0"/>
        <a:buChar char="−"/>
        <a:defRPr sz="2400">
          <a:solidFill>
            <a:schemeClr val="tx1"/>
          </a:solidFill>
          <a:latin typeface="+mn-lt"/>
        </a:defRPr>
      </a:lvl2pPr>
      <a:lvl3pPr marL="9144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3pPr>
      <a:lvl4pPr marL="1257300" indent="-228600" algn="l" rtl="0" eaLnBrk="0" fontAlgn="base" hangingPunct="0">
        <a:lnSpc>
          <a:spcPct val="90000"/>
        </a:lnSpc>
        <a:spcBef>
          <a:spcPct val="10000"/>
        </a:spcBef>
        <a:spcAft>
          <a:spcPct val="10000"/>
        </a:spcAft>
        <a:buClr>
          <a:srgbClr val="B2B3B5"/>
        </a:buClr>
        <a:buFont typeface="Arial" charset="0"/>
        <a:buChar char="−"/>
        <a:defRPr sz="2000">
          <a:solidFill>
            <a:schemeClr val="tx1"/>
          </a:solidFill>
          <a:latin typeface="+mn-lt"/>
        </a:defRPr>
      </a:lvl4pPr>
      <a:lvl5pPr marL="16002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5pPr>
      <a:lvl6pPr marL="2057400" indent="-228600" algn="l" rtl="0" fontAlgn="base">
        <a:lnSpc>
          <a:spcPct val="90000"/>
        </a:lnSpc>
        <a:spcBef>
          <a:spcPct val="10000"/>
        </a:spcBef>
        <a:spcAft>
          <a:spcPct val="10000"/>
        </a:spcAft>
        <a:buClr>
          <a:srgbClr val="B2B3B5"/>
        </a:buClr>
        <a:buChar char="•"/>
        <a:defRPr sz="2000">
          <a:solidFill>
            <a:schemeClr val="tx1"/>
          </a:solidFill>
          <a:latin typeface="+mn-lt"/>
        </a:defRPr>
      </a:lvl6pPr>
      <a:lvl7pPr marL="2514600" indent="-228600" algn="l" rtl="0" fontAlgn="base">
        <a:lnSpc>
          <a:spcPct val="90000"/>
        </a:lnSpc>
        <a:spcBef>
          <a:spcPct val="10000"/>
        </a:spcBef>
        <a:spcAft>
          <a:spcPct val="10000"/>
        </a:spcAft>
        <a:buClr>
          <a:srgbClr val="B2B3B5"/>
        </a:buClr>
        <a:buChar char="•"/>
        <a:defRPr sz="2000">
          <a:solidFill>
            <a:schemeClr val="tx1"/>
          </a:solidFill>
          <a:latin typeface="+mn-lt"/>
        </a:defRPr>
      </a:lvl7pPr>
      <a:lvl8pPr marL="2971800" indent="-228600" algn="l" rtl="0" fontAlgn="base">
        <a:lnSpc>
          <a:spcPct val="90000"/>
        </a:lnSpc>
        <a:spcBef>
          <a:spcPct val="10000"/>
        </a:spcBef>
        <a:spcAft>
          <a:spcPct val="10000"/>
        </a:spcAft>
        <a:buClr>
          <a:srgbClr val="B2B3B5"/>
        </a:buClr>
        <a:buChar char="•"/>
        <a:defRPr sz="2000">
          <a:solidFill>
            <a:schemeClr val="tx1"/>
          </a:solidFill>
          <a:latin typeface="+mn-lt"/>
        </a:defRPr>
      </a:lvl8pPr>
      <a:lvl9pPr marL="3429000" indent="-228600" algn="l" rtl="0" fontAlgn="base">
        <a:lnSpc>
          <a:spcPct val="90000"/>
        </a:lnSpc>
        <a:spcBef>
          <a:spcPct val="10000"/>
        </a:spcBef>
        <a:spcAft>
          <a:spcPct val="10000"/>
        </a:spcAft>
        <a:buClr>
          <a:srgbClr val="B2B3B5"/>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52400" y="304800"/>
            <a:ext cx="8839200" cy="10414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52400" y="1600200"/>
            <a:ext cx="8839200" cy="43434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w="12700">
            <a:noFill/>
            <a:miter lim="800000"/>
            <a:headEnd/>
            <a:tailEnd/>
          </a:ln>
          <a:effectLst/>
        </p:spPr>
        <p:txBody>
          <a:bodyPr wrap="none" anchor="ctr"/>
          <a:lstStyle/>
          <a:p>
            <a:pPr>
              <a:defRPr/>
            </a:pPr>
            <a:endParaRPr lang="en-US"/>
          </a:p>
        </p:txBody>
      </p:sp>
      <p:sp>
        <p:nvSpPr>
          <p:cNvPr id="1803269" name="Text Box 5"/>
          <p:cNvSpPr txBox="1">
            <a:spLocks noChangeArrowheads="1"/>
          </p:cNvSpPr>
          <p:nvPr userDrawn="1"/>
        </p:nvSpPr>
        <p:spPr bwMode="auto">
          <a:xfrm>
            <a:off x="4572000" y="6553200"/>
            <a:ext cx="3200400" cy="152400"/>
          </a:xfrm>
          <a:prstGeom prst="rect">
            <a:avLst/>
          </a:prstGeom>
          <a:noFill/>
          <a:ln w="12700">
            <a:noFill/>
            <a:miter lim="800000"/>
            <a:headEnd/>
            <a:tailEnd/>
          </a:ln>
          <a:effectLst/>
        </p:spPr>
        <p:txBody>
          <a:bodyPr lIns="0" tIns="0" rIns="0" bIns="0">
            <a:spAutoFit/>
          </a:bodyPr>
          <a:lstStyle/>
          <a:p>
            <a:pPr algn="r" eaLnBrk="0" hangingPunct="0">
              <a:defRPr/>
            </a:pPr>
            <a:r>
              <a:rPr lang="en-US" sz="1000">
                <a:latin typeface="Arial"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w="12700">
            <a:noFill/>
            <a:miter lim="800000"/>
            <a:headEnd/>
            <a:tailEnd/>
          </a:ln>
          <a:effectLst/>
        </p:spPr>
        <p:txBody>
          <a:bodyPr lIns="0" tIns="0" rIns="0" bIns="0">
            <a:spAutoFit/>
          </a:bodyPr>
          <a:lstStyle/>
          <a:p>
            <a:pPr algn="l" eaLnBrk="0" hangingPunct="0">
              <a:defRPr/>
            </a:pPr>
            <a:r>
              <a:rPr lang="en-US" sz="1000">
                <a:latin typeface="Arial" charset="0"/>
              </a:rPr>
              <a:t>SAN DIEGO SUPERCOMPUTER CENTER</a:t>
            </a:r>
          </a:p>
        </p:txBody>
      </p:sp>
      <p:pic>
        <p:nvPicPr>
          <p:cNvPr id="5127" name="Picture 7"/>
          <p:cNvPicPr>
            <a:picLocks noChangeAspect="1" noChangeArrowheads="1"/>
          </p:cNvPicPr>
          <p:nvPr/>
        </p:nvPicPr>
        <p:blipFill>
          <a:blip r:embed="rId13"/>
          <a:srcRect/>
          <a:stretch>
            <a:fillRect/>
          </a:stretch>
        </p:blipFill>
        <p:spPr bwMode="auto">
          <a:xfrm>
            <a:off x="8040688" y="6270625"/>
            <a:ext cx="804862" cy="422275"/>
          </a:xfrm>
          <a:prstGeom prst="rect">
            <a:avLst/>
          </a:prstGeom>
          <a:noFill/>
          <a:ln w="9525">
            <a:noFill/>
            <a:miter lim="800000"/>
            <a:headEnd/>
            <a:tailEnd/>
          </a:ln>
        </p:spPr>
      </p:pic>
      <p:pic>
        <p:nvPicPr>
          <p:cNvPr id="5128" name="Picture 8" descr="SDSC_logo 1"/>
          <p:cNvPicPr>
            <a:picLocks noChangeAspect="1" noChangeArrowheads="1"/>
          </p:cNvPicPr>
          <p:nvPr userDrawn="1"/>
        </p:nvPicPr>
        <p:blipFill>
          <a:blip r:embed="rId14"/>
          <a:srcRect/>
          <a:stretch>
            <a:fillRect/>
          </a:stretch>
        </p:blipFill>
        <p:spPr bwMode="auto">
          <a:xfrm>
            <a:off x="228600" y="6172200"/>
            <a:ext cx="952500" cy="495300"/>
          </a:xfrm>
          <a:prstGeom prst="rect">
            <a:avLst/>
          </a:prstGeom>
          <a:noFill/>
          <a:ln w="9525">
            <a:noFill/>
            <a:miter lim="800000"/>
            <a:headEnd/>
            <a:tailEnd/>
          </a:ln>
        </p:spPr>
      </p:pic>
      <p:sp>
        <p:nvSpPr>
          <p:cNvPr id="1803273" name="Text Box 9"/>
          <p:cNvSpPr txBox="1">
            <a:spLocks noChangeArrowheads="1"/>
          </p:cNvSpPr>
          <p:nvPr userDrawn="1"/>
        </p:nvSpPr>
        <p:spPr bwMode="auto">
          <a:xfrm>
            <a:off x="3200400" y="6521450"/>
            <a:ext cx="1436688" cy="336550"/>
          </a:xfrm>
          <a:prstGeom prst="rect">
            <a:avLst/>
          </a:prstGeom>
          <a:noFill/>
          <a:ln w="9525">
            <a:noFill/>
            <a:miter lim="800000"/>
            <a:headEnd/>
            <a:tailEnd/>
          </a:ln>
          <a:effectLst/>
        </p:spPr>
        <p:txBody>
          <a:bodyPr wrap="none">
            <a:spAutoFit/>
          </a:bodyPr>
          <a:lstStyle/>
          <a:p>
            <a:pPr algn="l" eaLnBrk="0" hangingPunct="0">
              <a:defRPr/>
            </a:pPr>
            <a:r>
              <a:rPr lang="en-US" i="1">
                <a:solidFill>
                  <a:srgbClr val="009999"/>
                </a:solidFill>
                <a:latin typeface="Helvetica" pitchFamily="34" charset="0"/>
              </a:rPr>
              <a:t>Fran Berman</a:t>
            </a: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txStyles>
    <p:titleStyle>
      <a:lvl1pPr algn="ctr" rtl="0" eaLnBrk="0" fontAlgn="base" hangingPunct="0">
        <a:lnSpc>
          <a:spcPct val="95000"/>
        </a:lnSpc>
        <a:spcBef>
          <a:spcPct val="0"/>
        </a:spcBef>
        <a:spcAft>
          <a:spcPct val="0"/>
        </a:spcAft>
        <a:defRPr sz="3600" b="1" i="1">
          <a:solidFill>
            <a:srgbClr val="000099"/>
          </a:solidFill>
          <a:latin typeface="+mj-lt"/>
          <a:ea typeface="+mj-ea"/>
          <a:cs typeface="+mj-cs"/>
        </a:defRPr>
      </a:lvl1pPr>
      <a:lvl2pPr algn="ctr" rtl="0" eaLnBrk="0" fontAlgn="base" hangingPunct="0">
        <a:lnSpc>
          <a:spcPct val="95000"/>
        </a:lnSpc>
        <a:spcBef>
          <a:spcPct val="0"/>
        </a:spcBef>
        <a:spcAft>
          <a:spcPct val="0"/>
        </a:spcAft>
        <a:defRPr sz="3600" b="1" i="1">
          <a:solidFill>
            <a:srgbClr val="000099"/>
          </a:solidFill>
          <a:latin typeface="Helvetica" pitchFamily="34" charset="0"/>
        </a:defRPr>
      </a:lvl2pPr>
      <a:lvl3pPr algn="ctr" rtl="0" eaLnBrk="0" fontAlgn="base" hangingPunct="0">
        <a:lnSpc>
          <a:spcPct val="95000"/>
        </a:lnSpc>
        <a:spcBef>
          <a:spcPct val="0"/>
        </a:spcBef>
        <a:spcAft>
          <a:spcPct val="0"/>
        </a:spcAft>
        <a:defRPr sz="3600" b="1" i="1">
          <a:solidFill>
            <a:srgbClr val="000099"/>
          </a:solidFill>
          <a:latin typeface="Helvetica" pitchFamily="34" charset="0"/>
        </a:defRPr>
      </a:lvl3pPr>
      <a:lvl4pPr algn="ctr" rtl="0" eaLnBrk="0" fontAlgn="base" hangingPunct="0">
        <a:lnSpc>
          <a:spcPct val="95000"/>
        </a:lnSpc>
        <a:spcBef>
          <a:spcPct val="0"/>
        </a:spcBef>
        <a:spcAft>
          <a:spcPct val="0"/>
        </a:spcAft>
        <a:defRPr sz="3600" b="1" i="1">
          <a:solidFill>
            <a:srgbClr val="000099"/>
          </a:solidFill>
          <a:latin typeface="Helvetica" pitchFamily="34" charset="0"/>
        </a:defRPr>
      </a:lvl4pPr>
      <a:lvl5pPr algn="ctr" rtl="0" eaLnBrk="0" fontAlgn="base" hangingPunct="0">
        <a:lnSpc>
          <a:spcPct val="95000"/>
        </a:lnSpc>
        <a:spcBef>
          <a:spcPct val="0"/>
        </a:spcBef>
        <a:spcAft>
          <a:spcPct val="0"/>
        </a:spcAft>
        <a:defRPr sz="3600" b="1" i="1">
          <a:solidFill>
            <a:srgbClr val="000099"/>
          </a:solidFill>
          <a:latin typeface="Helvetica" pitchFamily="34" charset="0"/>
        </a:defRPr>
      </a:lvl5pPr>
      <a:lvl6pPr marL="457200" algn="ctr" rtl="0" fontAlgn="base">
        <a:lnSpc>
          <a:spcPct val="95000"/>
        </a:lnSpc>
        <a:spcBef>
          <a:spcPct val="0"/>
        </a:spcBef>
        <a:spcAft>
          <a:spcPct val="0"/>
        </a:spcAft>
        <a:defRPr sz="3600" b="1" i="1">
          <a:solidFill>
            <a:srgbClr val="000099"/>
          </a:solidFill>
          <a:latin typeface="Helvetica" pitchFamily="34" charset="0"/>
        </a:defRPr>
      </a:lvl6pPr>
      <a:lvl7pPr marL="914400" algn="ctr" rtl="0" fontAlgn="base">
        <a:lnSpc>
          <a:spcPct val="95000"/>
        </a:lnSpc>
        <a:spcBef>
          <a:spcPct val="0"/>
        </a:spcBef>
        <a:spcAft>
          <a:spcPct val="0"/>
        </a:spcAft>
        <a:defRPr sz="3600" b="1" i="1">
          <a:solidFill>
            <a:srgbClr val="000099"/>
          </a:solidFill>
          <a:latin typeface="Helvetica" pitchFamily="34" charset="0"/>
        </a:defRPr>
      </a:lvl7pPr>
      <a:lvl8pPr marL="1371600" algn="ctr" rtl="0" fontAlgn="base">
        <a:lnSpc>
          <a:spcPct val="95000"/>
        </a:lnSpc>
        <a:spcBef>
          <a:spcPct val="0"/>
        </a:spcBef>
        <a:spcAft>
          <a:spcPct val="0"/>
        </a:spcAft>
        <a:defRPr sz="3600" b="1" i="1">
          <a:solidFill>
            <a:srgbClr val="000099"/>
          </a:solidFill>
          <a:latin typeface="Helvetica" pitchFamily="34" charset="0"/>
        </a:defRPr>
      </a:lvl8pPr>
      <a:lvl9pPr marL="1828800" algn="ctr" rtl="0" fontAlgn="base">
        <a:lnSpc>
          <a:spcPct val="95000"/>
        </a:lnSpc>
        <a:spcBef>
          <a:spcPct val="0"/>
        </a:spcBef>
        <a:spcAft>
          <a:spcPct val="0"/>
        </a:spcAft>
        <a:defRPr sz="3600" b="1" i="1">
          <a:solidFill>
            <a:srgbClr val="000099"/>
          </a:solidFill>
          <a:latin typeface="Helvetica" pitchFamily="34" charset="0"/>
        </a:defRPr>
      </a:lvl9pPr>
    </p:titleStyle>
    <p:bodyStyle>
      <a:lvl1pPr marL="342900" indent="-342900" algn="l" rtl="0" eaLnBrk="0" fontAlgn="base" hangingPunct="0">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eaLnBrk="0" fontAlgn="base" hangingPunct="0">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500188"/>
            <a:ext cx="8229600" cy="428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28100" name="Rectangle 4"/>
          <p:cNvSpPr>
            <a:spLocks noGrp="1" noChangeArrowheads="1"/>
          </p:cNvSpPr>
          <p:nvPr>
            <p:ph type="sldNum" sz="quarter" idx="4"/>
          </p:nvPr>
        </p:nvSpPr>
        <p:spPr bwMode="auto">
          <a:xfrm>
            <a:off x="7848600" y="5562600"/>
            <a:ext cx="137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Arial" charset="0"/>
              </a:defRPr>
            </a:lvl1pPr>
          </a:lstStyle>
          <a:p>
            <a:pPr>
              <a:defRPr/>
            </a:pPr>
            <a:fld id="{A9EB3120-3206-4357-A29A-439FB7502A39}" type="slidenum">
              <a:rPr lang="en-US"/>
              <a:pPr>
                <a:defRPr/>
              </a:pPr>
              <a:t>‹#›</a:t>
            </a:fld>
            <a:r>
              <a:rPr lang="en-US"/>
              <a:t> of 14</a:t>
            </a:r>
          </a:p>
        </p:txBody>
      </p:sp>
      <p:pic>
        <p:nvPicPr>
          <p:cNvPr id="7173" name="Picture 5" descr="nsf"/>
          <p:cNvPicPr>
            <a:picLocks noChangeAspect="1" noChangeArrowheads="1"/>
          </p:cNvPicPr>
          <p:nvPr userDrawn="1"/>
        </p:nvPicPr>
        <p:blipFill>
          <a:blip r:embed="rId13">
            <a:clrChange>
              <a:clrFrom>
                <a:srgbClr val="FEFEFE"/>
              </a:clrFrom>
              <a:clrTo>
                <a:srgbClr val="FEFEFE">
                  <a:alpha val="0"/>
                </a:srgbClr>
              </a:clrTo>
            </a:clrChange>
          </a:blip>
          <a:srcRect/>
          <a:stretch>
            <a:fillRect/>
          </a:stretch>
        </p:blipFill>
        <p:spPr bwMode="auto">
          <a:xfrm>
            <a:off x="182563" y="5910263"/>
            <a:ext cx="990600" cy="947737"/>
          </a:xfrm>
          <a:prstGeom prst="rect">
            <a:avLst/>
          </a:prstGeom>
          <a:noFill/>
          <a:ln w="9525">
            <a:noFill/>
            <a:miter lim="800000"/>
            <a:headEnd/>
            <a:tailEnd/>
          </a:ln>
        </p:spPr>
      </p:pic>
      <p:sp>
        <p:nvSpPr>
          <p:cNvPr id="4228102" name="Rectangle 6"/>
          <p:cNvSpPr>
            <a:spLocks noChangeArrowheads="1"/>
          </p:cNvSpPr>
          <p:nvPr userDrawn="1"/>
        </p:nvSpPr>
        <p:spPr bwMode="auto">
          <a:xfrm>
            <a:off x="228600" y="228600"/>
            <a:ext cx="8683625" cy="5640388"/>
          </a:xfrm>
          <a:prstGeom prst="rect">
            <a:avLst/>
          </a:prstGeom>
          <a:noFill/>
          <a:ln w="57150" cmpd="thinThick">
            <a:solidFill>
              <a:srgbClr val="CDA246"/>
            </a:solidFill>
            <a:miter lim="800000"/>
            <a:headEnd/>
            <a:tailEnd/>
          </a:ln>
          <a:effectLst/>
        </p:spPr>
        <p:txBody>
          <a:bodyPr wrap="none" anchor="ctr"/>
          <a:lstStyle/>
          <a:p>
            <a:pPr>
              <a:defRPr/>
            </a:pPr>
            <a:endParaRPr lang="en-US"/>
          </a:p>
        </p:txBody>
      </p:sp>
      <p:pic>
        <p:nvPicPr>
          <p:cNvPr id="7175" name="Picture 7" descr="CReSIS_logo_color"/>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3381375" y="5803900"/>
            <a:ext cx="2422525" cy="990600"/>
          </a:xfrm>
          <a:prstGeom prst="rect">
            <a:avLst/>
          </a:prstGeom>
          <a:noFill/>
          <a:ln w="9525">
            <a:noFill/>
            <a:miter lim="800000"/>
            <a:headEnd/>
            <a:tailEnd/>
          </a:ln>
        </p:spPr>
      </p:pic>
      <p:pic>
        <p:nvPicPr>
          <p:cNvPr id="7176" name="Picture 8" descr="KTEC_logoFull_color_b"/>
          <p:cNvPicPr>
            <a:picLocks noChangeAspect="1" noChangeArrowheads="1"/>
          </p:cNvPicPr>
          <p:nvPr userDrawn="1"/>
        </p:nvPicPr>
        <p:blipFill>
          <a:blip r:embed="rId15"/>
          <a:srcRect/>
          <a:stretch>
            <a:fillRect/>
          </a:stretch>
        </p:blipFill>
        <p:spPr bwMode="auto">
          <a:xfrm>
            <a:off x="7162800" y="6170613"/>
            <a:ext cx="1133475" cy="458787"/>
          </a:xfrm>
          <a:prstGeom prst="rect">
            <a:avLst/>
          </a:prstGeom>
          <a:noFill/>
          <a:ln w="9525">
            <a:noFill/>
            <a:miter lim="800000"/>
            <a:headEnd/>
            <a:tailEnd/>
          </a:ln>
        </p:spPr>
      </p:pic>
      <p:pic>
        <p:nvPicPr>
          <p:cNvPr id="7177" name="Picture 9" descr="nasa-logo"/>
          <p:cNvPicPr>
            <a:picLocks noChangeAspect="1" noChangeArrowheads="1"/>
          </p:cNvPicPr>
          <p:nvPr userDrawn="1"/>
        </p:nvPicPr>
        <p:blipFill>
          <a:blip r:embed="rId16"/>
          <a:srcRect/>
          <a:stretch>
            <a:fillRect/>
          </a:stretch>
        </p:blipFill>
        <p:spPr bwMode="auto">
          <a:xfrm>
            <a:off x="8305800" y="6096000"/>
            <a:ext cx="639763" cy="547688"/>
          </a:xfrm>
          <a:prstGeom prst="rect">
            <a:avLst/>
          </a:prstGeom>
          <a:noFill/>
          <a:ln w="9525">
            <a:noFill/>
            <a:miter lim="800000"/>
            <a:headEnd/>
            <a:tailEnd/>
          </a:ln>
        </p:spPr>
      </p:pic>
      <p:sp>
        <p:nvSpPr>
          <p:cNvPr id="4228106" name="Line 10"/>
          <p:cNvSpPr>
            <a:spLocks noChangeShapeType="1"/>
          </p:cNvSpPr>
          <p:nvPr userDrawn="1"/>
        </p:nvSpPr>
        <p:spPr bwMode="auto">
          <a:xfrm>
            <a:off x="228600" y="1363663"/>
            <a:ext cx="8686800" cy="0"/>
          </a:xfrm>
          <a:prstGeom prst="line">
            <a:avLst/>
          </a:prstGeom>
          <a:noFill/>
          <a:ln w="57150" cmpd="thickThin">
            <a:solidFill>
              <a:srgbClr val="CC99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34" charset="0"/>
        </a:defRPr>
      </a:lvl2pPr>
      <a:lvl3pPr algn="ctr" rtl="0" eaLnBrk="0" fontAlgn="base" hangingPunct="0">
        <a:spcBef>
          <a:spcPct val="0"/>
        </a:spcBef>
        <a:spcAft>
          <a:spcPct val="0"/>
        </a:spcAft>
        <a:defRPr sz="4400">
          <a:solidFill>
            <a:schemeClr val="tx2"/>
          </a:solidFill>
          <a:latin typeface="Century Gothic" pitchFamily="34" charset="0"/>
        </a:defRPr>
      </a:lvl3pPr>
      <a:lvl4pPr algn="ctr" rtl="0" eaLnBrk="0" fontAlgn="base" hangingPunct="0">
        <a:spcBef>
          <a:spcPct val="0"/>
        </a:spcBef>
        <a:spcAft>
          <a:spcPct val="0"/>
        </a:spcAft>
        <a:defRPr sz="4400">
          <a:solidFill>
            <a:schemeClr val="tx2"/>
          </a:solidFill>
          <a:latin typeface="Century Gothic" pitchFamily="34" charset="0"/>
        </a:defRPr>
      </a:lvl4pPr>
      <a:lvl5pPr algn="ctr" rtl="0" eaLnBrk="0" fontAlgn="base" hangingPunct="0">
        <a:spcBef>
          <a:spcPct val="0"/>
        </a:spcBef>
        <a:spcAft>
          <a:spcPct val="0"/>
        </a:spcAft>
        <a:defRPr sz="4400">
          <a:solidFill>
            <a:schemeClr val="tx2"/>
          </a:solidFill>
          <a:latin typeface="Century Gothic" pitchFamily="34" charset="0"/>
        </a:defRPr>
      </a:lvl5pPr>
      <a:lvl6pPr marL="457200" algn="ctr" rtl="0" fontAlgn="base">
        <a:spcBef>
          <a:spcPct val="0"/>
        </a:spcBef>
        <a:spcAft>
          <a:spcPct val="0"/>
        </a:spcAft>
        <a:defRPr sz="4400">
          <a:solidFill>
            <a:schemeClr val="tx2"/>
          </a:solidFill>
          <a:latin typeface="Century Gothic" pitchFamily="34" charset="0"/>
        </a:defRPr>
      </a:lvl6pPr>
      <a:lvl7pPr marL="914400" algn="ctr" rtl="0" fontAlgn="base">
        <a:spcBef>
          <a:spcPct val="0"/>
        </a:spcBef>
        <a:spcAft>
          <a:spcPct val="0"/>
        </a:spcAft>
        <a:defRPr sz="4400">
          <a:solidFill>
            <a:schemeClr val="tx2"/>
          </a:solidFill>
          <a:latin typeface="Century Gothic" pitchFamily="34" charset="0"/>
        </a:defRPr>
      </a:lvl7pPr>
      <a:lvl8pPr marL="1371600" algn="ctr" rtl="0" fontAlgn="base">
        <a:spcBef>
          <a:spcPct val="0"/>
        </a:spcBef>
        <a:spcAft>
          <a:spcPct val="0"/>
        </a:spcAft>
        <a:defRPr sz="4400">
          <a:solidFill>
            <a:schemeClr val="tx2"/>
          </a:solidFill>
          <a:latin typeface="Century Gothic" pitchFamily="34" charset="0"/>
        </a:defRPr>
      </a:lvl8pPr>
      <a:lvl9pPr marL="1828800" algn="ctr" rtl="0" fontAlgn="base">
        <a:spcBef>
          <a:spcPct val="0"/>
        </a:spcBef>
        <a:spcAft>
          <a:spcPct val="0"/>
        </a:spcAft>
        <a:defRPr sz="44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8924C731-FD80-4608-8248-0A01089780E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7" name="Slide Number Placeholder 5"/>
          <p:cNvSpPr>
            <a:spLocks noGrp="1"/>
          </p:cNvSpPr>
          <p:nvPr>
            <p:ph type="sldNum" sz="quarter" idx="4"/>
          </p:nvPr>
        </p:nvSpPr>
        <p:spPr>
          <a:xfrm>
            <a:off x="8458200" y="6492875"/>
            <a:ext cx="40005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AD1DD6A7-31A3-475B-913B-03DF5DF9A9B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0610" name="Line 2"/>
          <p:cNvSpPr>
            <a:spLocks noChangeShapeType="1"/>
          </p:cNvSpPr>
          <p:nvPr/>
        </p:nvSpPr>
        <p:spPr bwMode="auto">
          <a:xfrm>
            <a:off x="0" y="1295400"/>
            <a:ext cx="9144000" cy="0"/>
          </a:xfrm>
          <a:prstGeom prst="line">
            <a:avLst/>
          </a:prstGeom>
          <a:noFill/>
          <a:ln w="50800">
            <a:solidFill>
              <a:srgbClr val="990000"/>
            </a:solidFill>
            <a:round/>
            <a:headEnd type="none" w="sm" len="sm"/>
            <a:tailEnd type="none" w="sm" len="sm"/>
          </a:ln>
          <a:effectLst/>
        </p:spPr>
        <p:txBody>
          <a:bodyPr wrap="none" anchor="ctr"/>
          <a:lstStyle/>
          <a:p>
            <a:pPr>
              <a:defRPr/>
            </a:pPr>
            <a:endParaRPr lang="en-US"/>
          </a:p>
        </p:txBody>
      </p:sp>
      <p:sp>
        <p:nvSpPr>
          <p:cNvPr id="10243" name="Rectangle 3"/>
          <p:cNvSpPr>
            <a:spLocks noGrp="1" noChangeArrowheads="1"/>
          </p:cNvSpPr>
          <p:nvPr>
            <p:ph type="title"/>
          </p:nvPr>
        </p:nvSpPr>
        <p:spPr bwMode="auto">
          <a:xfrm>
            <a:off x="1295400" y="304800"/>
            <a:ext cx="6248400" cy="8763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533400" y="1676400"/>
            <a:ext cx="82296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Fourth Level</a:t>
            </a:r>
          </a:p>
          <a:p>
            <a:pPr lvl="4"/>
            <a:r>
              <a:rPr lang="en-US" smtClean="0"/>
              <a:t>Fifth Level</a:t>
            </a:r>
          </a:p>
        </p:txBody>
      </p:sp>
      <p:pic>
        <p:nvPicPr>
          <p:cNvPr id="10245" name="Picture 5" descr="caltech_logo"/>
          <p:cNvPicPr>
            <a:picLocks noChangeAspect="1" noChangeArrowheads="1"/>
          </p:cNvPicPr>
          <p:nvPr/>
        </p:nvPicPr>
        <p:blipFill>
          <a:blip r:embed="rId13"/>
          <a:srcRect/>
          <a:stretch>
            <a:fillRect/>
          </a:stretch>
        </p:blipFill>
        <p:spPr bwMode="auto">
          <a:xfrm>
            <a:off x="7927975" y="152400"/>
            <a:ext cx="1004888" cy="1143000"/>
          </a:xfrm>
          <a:prstGeom prst="rect">
            <a:avLst/>
          </a:prstGeom>
          <a:noFill/>
          <a:ln w="9525">
            <a:noFill/>
            <a:miter lim="800000"/>
            <a:headEnd/>
            <a:tailEnd/>
          </a:ln>
        </p:spPr>
      </p:pic>
      <p:pic>
        <p:nvPicPr>
          <p:cNvPr id="10246" name="Picture 6" descr="icfalogo"/>
          <p:cNvPicPr>
            <a:picLocks noChangeAspect="1" noChangeArrowheads="1"/>
          </p:cNvPicPr>
          <p:nvPr userDrawn="1"/>
        </p:nvPicPr>
        <p:blipFill>
          <a:blip r:embed="rId14"/>
          <a:srcRect l="28235" r="28235" b="28799"/>
          <a:stretch>
            <a:fillRect/>
          </a:stretch>
        </p:blipFill>
        <p:spPr bwMode="auto">
          <a:xfrm>
            <a:off x="0" y="0"/>
            <a:ext cx="1406525" cy="1098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6"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0" fontAlgn="base" hangingPunct="0">
        <a:spcBef>
          <a:spcPct val="0"/>
        </a:spcBef>
        <a:spcAft>
          <a:spcPct val="0"/>
        </a:spcAft>
        <a:defRPr sz="3000" b="1" i="1">
          <a:solidFill>
            <a:srgbClr val="000066"/>
          </a:solidFill>
          <a:latin typeface="+mj-lt"/>
          <a:ea typeface="+mj-ea"/>
          <a:cs typeface="+mj-cs"/>
        </a:defRPr>
      </a:lvl1pPr>
      <a:lvl2pPr algn="l" rtl="0" eaLnBrk="0" fontAlgn="base" hangingPunct="0">
        <a:spcBef>
          <a:spcPct val="0"/>
        </a:spcBef>
        <a:spcAft>
          <a:spcPct val="0"/>
        </a:spcAft>
        <a:defRPr sz="3000" b="1" i="1">
          <a:solidFill>
            <a:srgbClr val="000066"/>
          </a:solidFill>
          <a:latin typeface="Times New Roman" pitchFamily="18" charset="0"/>
        </a:defRPr>
      </a:lvl2pPr>
      <a:lvl3pPr algn="l" rtl="0" eaLnBrk="0" fontAlgn="base" hangingPunct="0">
        <a:spcBef>
          <a:spcPct val="0"/>
        </a:spcBef>
        <a:spcAft>
          <a:spcPct val="0"/>
        </a:spcAft>
        <a:defRPr sz="3000" b="1" i="1">
          <a:solidFill>
            <a:srgbClr val="000066"/>
          </a:solidFill>
          <a:latin typeface="Times New Roman" pitchFamily="18" charset="0"/>
        </a:defRPr>
      </a:lvl3pPr>
      <a:lvl4pPr algn="l" rtl="0" eaLnBrk="0" fontAlgn="base" hangingPunct="0">
        <a:spcBef>
          <a:spcPct val="0"/>
        </a:spcBef>
        <a:spcAft>
          <a:spcPct val="0"/>
        </a:spcAft>
        <a:defRPr sz="3000" b="1" i="1">
          <a:solidFill>
            <a:srgbClr val="000066"/>
          </a:solidFill>
          <a:latin typeface="Times New Roman" pitchFamily="18" charset="0"/>
        </a:defRPr>
      </a:lvl4pPr>
      <a:lvl5pPr algn="l" rtl="0" eaLnBrk="0" fontAlgn="base" hangingPunct="0">
        <a:spcBef>
          <a:spcPct val="0"/>
        </a:spcBef>
        <a:spcAft>
          <a:spcPct val="0"/>
        </a:spcAft>
        <a:defRPr sz="3000" b="1" i="1">
          <a:solidFill>
            <a:srgbClr val="000066"/>
          </a:solidFill>
          <a:latin typeface="Times New Roman" pitchFamily="18" charset="0"/>
        </a:defRPr>
      </a:lvl5pPr>
      <a:lvl6pPr marL="457200" algn="l" rtl="0" fontAlgn="base">
        <a:spcBef>
          <a:spcPct val="0"/>
        </a:spcBef>
        <a:spcAft>
          <a:spcPct val="0"/>
        </a:spcAft>
        <a:defRPr sz="3000" b="1" i="1">
          <a:solidFill>
            <a:srgbClr val="000066"/>
          </a:solidFill>
          <a:latin typeface="Times New Roman" pitchFamily="18" charset="0"/>
        </a:defRPr>
      </a:lvl6pPr>
      <a:lvl7pPr marL="914400" algn="l" rtl="0" fontAlgn="base">
        <a:spcBef>
          <a:spcPct val="0"/>
        </a:spcBef>
        <a:spcAft>
          <a:spcPct val="0"/>
        </a:spcAft>
        <a:defRPr sz="3000" b="1" i="1">
          <a:solidFill>
            <a:srgbClr val="000066"/>
          </a:solidFill>
          <a:latin typeface="Times New Roman" pitchFamily="18" charset="0"/>
        </a:defRPr>
      </a:lvl7pPr>
      <a:lvl8pPr marL="1371600" algn="l" rtl="0" fontAlgn="base">
        <a:spcBef>
          <a:spcPct val="0"/>
        </a:spcBef>
        <a:spcAft>
          <a:spcPct val="0"/>
        </a:spcAft>
        <a:defRPr sz="3000" b="1" i="1">
          <a:solidFill>
            <a:srgbClr val="000066"/>
          </a:solidFill>
          <a:latin typeface="Times New Roman" pitchFamily="18" charset="0"/>
        </a:defRPr>
      </a:lvl8pPr>
      <a:lvl9pPr marL="1828800" algn="l" rtl="0" fontAlgn="base">
        <a:spcBef>
          <a:spcPct val="0"/>
        </a:spcBef>
        <a:spcAft>
          <a:spcPct val="0"/>
        </a:spcAft>
        <a:defRPr sz="3000" b="1" i="1">
          <a:solidFill>
            <a:srgbClr val="000066"/>
          </a:solidFill>
          <a:latin typeface="Times New Roman" pitchFamily="18" charset="0"/>
        </a:defRPr>
      </a:lvl9pPr>
    </p:titleStyle>
    <p:bodyStyle>
      <a:lvl1pPr marL="342900" indent="-3429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SzPct val="90000"/>
        <a:buFont typeface="Wingdings" pitchFamily="2" charset="2"/>
        <a:buChar char="r"/>
        <a:defRPr sz="2400" b="1">
          <a:solidFill>
            <a:schemeClr val="tx1"/>
          </a:solidFill>
          <a:latin typeface="+mn-lt"/>
        </a:defRPr>
      </a:lvl2pPr>
      <a:lvl3pPr marL="1143000" indent="-228600" algn="l" rtl="0" eaLnBrk="0" fontAlgn="base" hangingPunct="0">
        <a:spcBef>
          <a:spcPct val="20000"/>
        </a:spcBef>
        <a:spcAft>
          <a:spcPct val="0"/>
        </a:spcAft>
        <a:buClr>
          <a:srgbClr val="800000"/>
        </a:buClr>
        <a:buSzPct val="90000"/>
        <a:buFont typeface="Wingdings" pitchFamily="2" charset="2"/>
        <a:buChar char="è"/>
        <a:defRPr sz="2400" b="1">
          <a:solidFill>
            <a:schemeClr val="tx1"/>
          </a:solidFill>
          <a:latin typeface="+mn-lt"/>
        </a:defRPr>
      </a:lvl3pPr>
      <a:lvl4pPr marL="1600200" indent="-2286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defRPr>
      </a:lvl4pPr>
      <a:lvl5pPr marL="2057400" indent="-228600" algn="l" rtl="0" eaLnBrk="0" fontAlgn="base" hangingPunct="0">
        <a:spcBef>
          <a:spcPct val="20000"/>
        </a:spcBef>
        <a:spcAft>
          <a:spcPct val="0"/>
        </a:spcAft>
        <a:buClr>
          <a:srgbClr val="800000"/>
        </a:buClr>
        <a:buSzPct val="90000"/>
        <a:buFont typeface="Wingdings" pitchFamily="2" charset="2"/>
        <a:buChar char="u"/>
        <a:defRPr sz="2400" b="1">
          <a:solidFill>
            <a:schemeClr val="tx1"/>
          </a:solidFill>
          <a:latin typeface="+mn-lt"/>
        </a:defRPr>
      </a:lvl5pPr>
      <a:lvl6pPr marL="25146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6pPr>
      <a:lvl7pPr marL="29718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7pPr>
      <a:lvl8pPr marL="34290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8pPr>
      <a:lvl9pPr marL="3886200" indent="-228600" algn="l" rtl="0" fontAlgn="base">
        <a:spcBef>
          <a:spcPct val="20000"/>
        </a:spcBef>
        <a:spcAft>
          <a:spcPct val="0"/>
        </a:spcAft>
        <a:buClr>
          <a:srgbClr val="800000"/>
        </a:buClr>
        <a:buSzPct val="90000"/>
        <a:buFont typeface="Wingdings" pitchFamily="2" charset="2"/>
        <a:buChar char="u"/>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a:defRPr/>
            </a:pPr>
            <a:endParaRPr lang="en-US"/>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defRPr/>
            </a:pPr>
            <a:endParaRPr lang="en-US"/>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a:defRPr/>
            </a:pPr>
            <a:fld id="{5C61D14A-09F5-4DCB-8C3E-3A80CF77131C}" type="slidenum">
              <a:rPr lang="en-US"/>
              <a:pPr>
                <a:defRPr/>
              </a:pPr>
              <a:t>‹#›</a:t>
            </a:fld>
            <a:endParaRPr lang="en-US"/>
          </a:p>
        </p:txBody>
      </p:sp>
      <p:pic>
        <p:nvPicPr>
          <p:cNvPr id="1127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290" name="Group 2"/>
          <p:cNvGrpSpPr>
            <a:grpSpLocks/>
          </p:cNvGrpSpPr>
          <p:nvPr userDrawn="1"/>
        </p:nvGrpSpPr>
        <p:grpSpPr bwMode="auto">
          <a:xfrm>
            <a:off x="0" y="6189663"/>
            <a:ext cx="9144000" cy="668337"/>
            <a:chOff x="0" y="3899"/>
            <a:chExt cx="5760" cy="421"/>
          </a:xfrm>
        </p:grpSpPr>
        <p:sp>
          <p:nvSpPr>
            <p:cNvPr id="4545539"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defRPr/>
              </a:pPr>
              <a:endParaRPr lang="en-US"/>
            </a:p>
          </p:txBody>
        </p:sp>
        <p:grpSp>
          <p:nvGrpSpPr>
            <p:cNvPr id="12332" name="Group 4"/>
            <p:cNvGrpSpPr>
              <a:grpSpLocks/>
            </p:cNvGrpSpPr>
            <p:nvPr userDrawn="1"/>
          </p:nvGrpSpPr>
          <p:grpSpPr bwMode="auto">
            <a:xfrm>
              <a:off x="69" y="3899"/>
              <a:ext cx="5691" cy="421"/>
              <a:chOff x="69" y="3899"/>
              <a:chExt cx="5691" cy="421"/>
            </a:xfrm>
          </p:grpSpPr>
          <p:pic>
            <p:nvPicPr>
              <p:cNvPr id="12333" name="Picture 5" descr="Found4Inn_Gateways"/>
              <p:cNvPicPr>
                <a:picLocks noChangeAspect="1" noChangeArrowheads="1"/>
              </p:cNvPicPr>
              <p:nvPr userDrawn="1"/>
            </p:nvPicPr>
            <p:blipFill>
              <a:blip r:embed="rId13"/>
              <a:srcRect/>
              <a:stretch>
                <a:fillRect/>
              </a:stretch>
            </p:blipFill>
            <p:spPr bwMode="auto">
              <a:xfrm>
                <a:off x="518" y="3899"/>
                <a:ext cx="5242" cy="421"/>
              </a:xfrm>
              <a:prstGeom prst="rect">
                <a:avLst/>
              </a:prstGeom>
              <a:noFill/>
              <a:ln w="9525">
                <a:noFill/>
                <a:miter lim="800000"/>
                <a:headEnd/>
                <a:tailEnd/>
              </a:ln>
            </p:spPr>
          </p:pic>
          <p:pic>
            <p:nvPicPr>
              <p:cNvPr id="12334" name="Picture 6" descr="IUwordmark"/>
              <p:cNvPicPr>
                <a:picLocks noChangeAspect="1" noChangeArrowheads="1"/>
              </p:cNvPicPr>
              <p:nvPr userDrawn="1"/>
            </p:nvPicPr>
            <p:blipFill>
              <a:blip r:embed="rId14"/>
              <a:srcRect/>
              <a:stretch>
                <a:fillRect/>
              </a:stretch>
            </p:blipFill>
            <p:spPr bwMode="auto">
              <a:xfrm>
                <a:off x="69" y="4104"/>
                <a:ext cx="1152" cy="177"/>
              </a:xfrm>
              <a:prstGeom prst="rect">
                <a:avLst/>
              </a:prstGeom>
              <a:noFill/>
              <a:ln w="9525">
                <a:noFill/>
                <a:miter lim="800000"/>
                <a:headEnd/>
                <a:tailEnd/>
              </a:ln>
            </p:spPr>
          </p:pic>
        </p:grpSp>
      </p:grpSp>
      <p:grpSp>
        <p:nvGrpSpPr>
          <p:cNvPr id="12291" name="Group 7"/>
          <p:cNvGrpSpPr>
            <a:grpSpLocks/>
          </p:cNvGrpSpPr>
          <p:nvPr/>
        </p:nvGrpSpPr>
        <p:grpSpPr bwMode="auto">
          <a:xfrm>
            <a:off x="1588" y="0"/>
            <a:ext cx="9148762" cy="6851650"/>
            <a:chOff x="1" y="0"/>
            <a:chExt cx="5763" cy="4316"/>
          </a:xfrm>
        </p:grpSpPr>
        <p:sp>
          <p:nvSpPr>
            <p:cNvPr id="4545544"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545545"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545546"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2298" name="Group 11"/>
            <p:cNvGrpSpPr>
              <a:grpSpLocks/>
            </p:cNvGrpSpPr>
            <p:nvPr/>
          </p:nvGrpSpPr>
          <p:grpSpPr bwMode="auto">
            <a:xfrm>
              <a:off x="288" y="0"/>
              <a:ext cx="5098" cy="4316"/>
              <a:chOff x="288" y="0"/>
              <a:chExt cx="5098" cy="4316"/>
            </a:xfrm>
          </p:grpSpPr>
          <p:sp>
            <p:nvSpPr>
              <p:cNvPr id="4545548"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49"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0"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1"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2"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3"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4"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5"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6"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7"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8"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59"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545560"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4545561"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545562"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545563"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545564"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4545565"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4545566"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545567"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4545568"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4545569"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4545570"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4545571"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12310" name="Group 36"/>
            <p:cNvGrpSpPr>
              <a:grpSpLocks/>
            </p:cNvGrpSpPr>
            <p:nvPr/>
          </p:nvGrpSpPr>
          <p:grpSpPr bwMode="auto">
            <a:xfrm>
              <a:off x="1" y="392"/>
              <a:ext cx="5758" cy="1571"/>
              <a:chOff x="1" y="392"/>
              <a:chExt cx="5758" cy="1571"/>
            </a:xfrm>
          </p:grpSpPr>
          <p:sp>
            <p:nvSpPr>
              <p:cNvPr id="4545573"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4545574"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4545575"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4545576"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4545577"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4545578"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4545579"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2292" name="Rectangle 44"/>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45581" name="Rectangle 45"/>
          <p:cNvSpPr>
            <a:spLocks noGrp="1" noChangeArrowheads="1"/>
          </p:cNvSpPr>
          <p:nvPr>
            <p:ph type="sldNum" sz="quarter" idx="4"/>
          </p:nvPr>
        </p:nvSpPr>
        <p:spPr bwMode="auto">
          <a:xfrm>
            <a:off x="4910138"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CC"/>
                </a:solidFill>
                <a:effectLst>
                  <a:outerShdw blurRad="38100" dist="38100" dir="2700000" algn="tl">
                    <a:srgbClr val="000000"/>
                  </a:outerShdw>
                </a:effectLst>
                <a:latin typeface="Verdana" pitchFamily="34" charset="0"/>
                <a:ea typeface="ＭＳ Ｐゴシック" pitchFamily="-112" charset="-128"/>
              </a:defRPr>
            </a:lvl1pPr>
          </a:lstStyle>
          <a:p>
            <a:pPr>
              <a:defRPr/>
            </a:pPr>
            <a:fld id="{483698ED-CD07-4B14-B25F-60A3F4DCBE93}" type="slidenum">
              <a:rPr lang="en-US"/>
              <a:pPr>
                <a:defRPr/>
              </a:pPr>
              <a:t>‹#›</a:t>
            </a:fld>
            <a:endParaRPr lang="en-US"/>
          </a:p>
        </p:txBody>
      </p:sp>
      <p:sp>
        <p:nvSpPr>
          <p:cNvPr id="12294" name="Rectangle 46"/>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7"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cid:image004.jpg@01C81706.CD3CDDE0" TargetMode="External"/><Relationship Id="rId5" Type="http://schemas.openxmlformats.org/officeDocument/2006/relationships/image" Target="../media/image16.jpeg"/><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4.xml"/><Relationship Id="rId1" Type="http://schemas.openxmlformats.org/officeDocument/2006/relationships/slideLayout" Target="../slideLayouts/slideLayout2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7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53.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1.xml"/><Relationship Id="rId1" Type="http://schemas.openxmlformats.org/officeDocument/2006/relationships/slideLayout" Target="../slideLayouts/slideLayout74.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9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7.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file:///C:\gcf\ptliupages\publications\presentations\Nokia%20Talk%20on%20Phoenix.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wmf"/></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94.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Grp="1" noChangeArrowheads="1"/>
          </p:cNvSpPr>
          <p:nvPr>
            <p:ph type="sldNum" sz="quarter" idx="12"/>
          </p:nvPr>
        </p:nvSpPr>
        <p:spPr/>
        <p:txBody>
          <a:bodyPr/>
          <a:lstStyle/>
          <a:p>
            <a:pPr>
              <a:defRPr/>
            </a:pPr>
            <a:fld id="{62FB1FEB-8F41-46CC-BD99-3C9CAEE2DF01}" type="slidenum">
              <a:rPr lang="en-US"/>
              <a:pPr>
                <a:defRPr/>
              </a:pPr>
              <a:t>1</a:t>
            </a:fld>
            <a:endParaRPr lang="en-US"/>
          </a:p>
        </p:txBody>
      </p:sp>
      <p:sp>
        <p:nvSpPr>
          <p:cNvPr id="24579" name="Rectangle 2"/>
          <p:cNvSpPr>
            <a:spLocks noGrp="1" noChangeArrowheads="1"/>
          </p:cNvSpPr>
          <p:nvPr>
            <p:ph type="ctrTitle"/>
          </p:nvPr>
        </p:nvSpPr>
        <p:spPr>
          <a:xfrm>
            <a:off x="0" y="228600"/>
            <a:ext cx="8915400" cy="1889125"/>
          </a:xfrm>
        </p:spPr>
        <p:txBody>
          <a:bodyPr/>
          <a:lstStyle/>
          <a:p>
            <a:pPr eaLnBrk="1" hangingPunct="1"/>
            <a:r>
              <a:rPr lang="en-US" sz="4800" dirty="0" smtClean="0"/>
              <a:t>Cyberinfrastructure and its Applications</a:t>
            </a:r>
          </a:p>
        </p:txBody>
      </p:sp>
      <p:sp>
        <p:nvSpPr>
          <p:cNvPr id="24580" name="Rectangle 3"/>
          <p:cNvSpPr>
            <a:spLocks noGrp="1" noChangeArrowheads="1"/>
          </p:cNvSpPr>
          <p:nvPr>
            <p:ph type="subTitle" idx="1"/>
          </p:nvPr>
        </p:nvSpPr>
        <p:spPr>
          <a:xfrm>
            <a:off x="0" y="2438400"/>
            <a:ext cx="9144000" cy="3429000"/>
          </a:xfrm>
        </p:spPr>
        <p:txBody>
          <a:bodyPr/>
          <a:lstStyle/>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University of Texas Pan American</a:t>
            </a: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Cyberinfrastructure Day</a:t>
            </a: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March 27 2009</a:t>
            </a:r>
          </a:p>
          <a:p>
            <a:pPr eaLnBrk="1" hangingPunct="1">
              <a:lnSpc>
                <a:spcPct val="90000"/>
              </a:lnSpc>
            </a:pPr>
            <a:endParaRPr lang="en-US" sz="2000" dirty="0" smtClean="0">
              <a:latin typeface="Arial Unicode MS" pitchFamily="34" charset="-128"/>
              <a:ea typeface="Arial Unicode MS" pitchFamily="34" charset="-128"/>
              <a:cs typeface="Arial Unicode MS" pitchFamily="34" charset="-128"/>
            </a:endParaRP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Geoffrey </a:t>
            </a:r>
            <a:r>
              <a:rPr lang="en-US" sz="2000" dirty="0" smtClean="0">
                <a:latin typeface="Arial Unicode MS" pitchFamily="34" charset="-128"/>
                <a:ea typeface="Arial Unicode MS" pitchFamily="34" charset="-128"/>
                <a:cs typeface="Arial Unicode MS" pitchFamily="34" charset="-128"/>
              </a:rPr>
              <a:t>Fox</a:t>
            </a:r>
          </a:p>
          <a:p>
            <a:pPr eaLnBrk="1" hangingPunct="1">
              <a:lnSpc>
                <a:spcPct val="90000"/>
              </a:lnSpc>
            </a:pPr>
            <a:r>
              <a:rPr lang="en-US" sz="2000" dirty="0" smtClean="0">
                <a:solidFill>
                  <a:schemeClr val="tx1"/>
                </a:solidFill>
                <a:latin typeface="Arial Unicode MS" pitchFamily="34" charset="-128"/>
                <a:ea typeface="Arial Unicode MS" pitchFamily="34" charset="-128"/>
                <a:cs typeface="Arial Unicode MS" pitchFamily="34" charset="-128"/>
              </a:rPr>
              <a:t>Co-founder MSI-CIEC</a:t>
            </a:r>
            <a:endParaRPr lang="en-US" sz="2000" dirty="0" smtClean="0">
              <a:solidFill>
                <a:schemeClr val="tx1"/>
              </a:solidFill>
              <a:latin typeface="Arial" charset="0"/>
            </a:endParaRPr>
          </a:p>
          <a:p>
            <a:pPr eaLnBrk="1" hangingPunct="1">
              <a:lnSpc>
                <a:spcPct val="90000"/>
              </a:lnSpc>
            </a:pPr>
            <a:r>
              <a:rPr lang="en-US" sz="2000" dirty="0" smtClean="0">
                <a:solidFill>
                  <a:schemeClr val="tx1"/>
                </a:solidFill>
                <a:latin typeface="Arial" charset="0"/>
              </a:rPr>
              <a:t>Computer Science, Informatics, Physics</a:t>
            </a:r>
          </a:p>
          <a:p>
            <a:pPr eaLnBrk="1" hangingPunct="1">
              <a:lnSpc>
                <a:spcPct val="90000"/>
              </a:lnSpc>
            </a:pPr>
            <a:r>
              <a:rPr lang="en-US" sz="2000" dirty="0" smtClean="0">
                <a:solidFill>
                  <a:schemeClr val="tx1"/>
                </a:solidFill>
                <a:latin typeface="Arial" charset="0"/>
              </a:rPr>
              <a:t>Chair Informatics Department</a:t>
            </a:r>
          </a:p>
          <a:p>
            <a:pPr eaLnBrk="1" hangingPunct="1">
              <a:lnSpc>
                <a:spcPct val="90000"/>
              </a:lnSpc>
            </a:pPr>
            <a:r>
              <a:rPr lang="en-US" sz="2000" dirty="0" smtClean="0">
                <a:solidFill>
                  <a:schemeClr val="tx1"/>
                </a:solidFill>
                <a:latin typeface="Arial" charset="0"/>
              </a:rPr>
              <a:t>Director Community Grids Laboratory and Digital Science Center</a:t>
            </a:r>
          </a:p>
          <a:p>
            <a:pPr eaLnBrk="1" hangingPunct="1">
              <a:lnSpc>
                <a:spcPct val="90000"/>
              </a:lnSpc>
            </a:pPr>
            <a:r>
              <a:rPr lang="en-US" sz="2000" dirty="0" smtClean="0">
                <a:solidFill>
                  <a:schemeClr val="tx1"/>
                </a:solidFill>
                <a:latin typeface="Arial" charset="0"/>
              </a:rPr>
              <a:t>Indiana University Bloomington IN 47404</a:t>
            </a:r>
          </a:p>
          <a:p>
            <a:pPr eaLnBrk="1" hangingPunct="1">
              <a:lnSpc>
                <a:spcPct val="90000"/>
              </a:lnSpc>
            </a:pPr>
            <a:endParaRPr lang="en-US" sz="2000" dirty="0" smtClean="0">
              <a:latin typeface="Arial" charset="0"/>
            </a:endParaRPr>
          </a:p>
          <a:p>
            <a:pPr eaLnBrk="1" hangingPunct="1">
              <a:lnSpc>
                <a:spcPct val="90000"/>
              </a:lnSpc>
            </a:pPr>
            <a:r>
              <a:rPr lang="en-US" sz="2000" dirty="0" smtClean="0">
                <a:latin typeface="Arial" charset="0"/>
                <a:hlinkClick r:id="rId3"/>
              </a:rPr>
              <a:t>gcf@indiana.edu</a:t>
            </a:r>
            <a:endParaRPr lang="en-US" sz="2000" dirty="0" smtClean="0">
              <a:latin typeface="Arial" charset="0"/>
            </a:endParaRPr>
          </a:p>
          <a:p>
            <a:pPr eaLnBrk="1" hangingPunct="1">
              <a:lnSpc>
                <a:spcPct val="90000"/>
              </a:lnSpc>
            </a:pPr>
            <a:r>
              <a:rPr lang="en-US" sz="2000" dirty="0" smtClean="0">
                <a:latin typeface="Arial" charset="0"/>
                <a:hlinkClick r:id="rId4"/>
              </a:rPr>
              <a:t>http://www.infomall.org</a:t>
            </a:r>
            <a:endParaRPr lang="en-US" sz="2000" dirty="0" smtClean="0">
              <a:latin typeface="Arial" charset="0"/>
            </a:endParaRPr>
          </a:p>
        </p:txBody>
      </p:sp>
      <p:sp>
        <p:nvSpPr>
          <p:cNvPr id="24581" name="Text Box 6"/>
          <p:cNvSpPr txBox="1">
            <a:spLocks noChangeArrowheads="1"/>
          </p:cNvSpPr>
          <p:nvPr/>
        </p:nvSpPr>
        <p:spPr bwMode="auto">
          <a:xfrm>
            <a:off x="898525" y="3871913"/>
            <a:ext cx="184150" cy="336550"/>
          </a:xfrm>
          <a:prstGeom prst="rect">
            <a:avLst/>
          </a:prstGeom>
          <a:noFill/>
          <a:ln w="9525" algn="ctr">
            <a:noFill/>
            <a:miter lim="800000"/>
            <a:headEnd/>
            <a:tailEnd/>
          </a:ln>
        </p:spPr>
        <p:txBody>
          <a:bodyPr wrap="none">
            <a:spAutoFit/>
          </a:bodyPr>
          <a:lstStyle/>
          <a:p>
            <a:endParaRPr lang="en-US"/>
          </a:p>
        </p:txBody>
      </p:sp>
      <p:pic>
        <p:nvPicPr>
          <p:cNvPr id="6" name="Content Placeholder 3" descr="logoRed_msi-ciec.tif"/>
          <p:cNvPicPr>
            <a:picLocks/>
          </p:cNvPicPr>
          <p:nvPr/>
        </p:nvPicPr>
        <p:blipFill>
          <a:blip r:embed="rId5" r:link="rId6"/>
          <a:srcRect/>
          <a:stretch>
            <a:fillRect/>
          </a:stretch>
        </p:blipFill>
        <p:spPr bwMode="auto">
          <a:xfrm>
            <a:off x="0" y="5867400"/>
            <a:ext cx="18288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lgn="r" rtl="0" fontAlgn="base">
              <a:spcBef>
                <a:spcPct val="0"/>
              </a:spcBef>
              <a:spcAft>
                <a:spcPct val="0"/>
              </a:spcAft>
              <a:defRPr/>
            </a:pPr>
            <a:fld id="{41F0A483-88B7-42DF-BDB6-05D5DE62709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10</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2771" name="Rectangle 2"/>
          <p:cNvSpPr>
            <a:spLocks noGrp="1" noChangeArrowheads="1"/>
          </p:cNvSpPr>
          <p:nvPr>
            <p:ph type="title"/>
          </p:nvPr>
        </p:nvSpPr>
        <p:spPr/>
        <p:txBody>
          <a:bodyPr/>
          <a:lstStyle/>
          <a:p>
            <a:pPr eaLnBrk="1" hangingPunct="1"/>
            <a:r>
              <a:rPr lang="en-US" sz="2800" smtClean="0"/>
              <a:t>Virtualization important</a:t>
            </a:r>
            <a:br>
              <a:rPr lang="en-US" sz="2800" smtClean="0"/>
            </a:br>
            <a:r>
              <a:rPr lang="en-US" sz="2800" smtClean="0"/>
              <a:t>both Inter-CPUs (Clouds) and intra-CPU (VMWare)</a:t>
            </a:r>
          </a:p>
        </p:txBody>
      </p:sp>
      <p:pic>
        <p:nvPicPr>
          <p:cNvPr id="32772" name="Picture 3"/>
          <p:cNvPicPr>
            <a:picLocks noChangeAspect="1" noChangeArrowheads="1"/>
          </p:cNvPicPr>
          <p:nvPr/>
        </p:nvPicPr>
        <p:blipFill>
          <a:blip r:embed="rId3"/>
          <a:srcRect/>
          <a:stretch>
            <a:fillRect/>
          </a:stretch>
        </p:blipFill>
        <p:spPr bwMode="auto">
          <a:xfrm>
            <a:off x="0" y="1116013"/>
            <a:ext cx="8680450" cy="5741987"/>
          </a:xfrm>
          <a:prstGeom prst="rect">
            <a:avLst/>
          </a:prstGeom>
          <a:noFill/>
          <a:ln w="9525" algn="ctr">
            <a:noFill/>
            <a:miter lim="800000"/>
            <a:headEnd/>
            <a:tailEnd/>
          </a:ln>
        </p:spPr>
      </p:pic>
      <p:sp>
        <p:nvSpPr>
          <p:cNvPr id="32773" name="Text Box 4"/>
          <p:cNvSpPr txBox="1">
            <a:spLocks noChangeArrowheads="1"/>
          </p:cNvSpPr>
          <p:nvPr/>
        </p:nvSpPr>
        <p:spPr bwMode="auto">
          <a:xfrm>
            <a:off x="17463" y="5999163"/>
            <a:ext cx="2374900" cy="45720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2400" b="1" kern="1200" dirty="0">
                <a:solidFill>
                  <a:srgbClr val="FFFF00"/>
                </a:solidFill>
                <a:latin typeface="Times New Roman" pitchFamily="18" charset="0"/>
                <a:ea typeface="+mn-ea"/>
                <a:cs typeface="+mn-cs"/>
              </a:rPr>
              <a:t>Science Gateway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endParaRPr lang="en-US" sz="3600" dirty="0" smtClean="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11</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lstStyle/>
          <a:p>
            <a:r>
              <a:rPr lang="en-US" sz="2400" dirty="0" smtClean="0"/>
              <a:t>Exploit the Internet by allowing one to build giant data centers with 100,000’s of computers; ~ 200-1000 to a shipping container</a:t>
            </a:r>
          </a:p>
          <a:p>
            <a:r>
              <a:rPr lang="en-US" sz="2400" dirty="0" smtClean="0"/>
              <a:t>“Microsoft </a:t>
            </a:r>
            <a:r>
              <a:rPr lang="en-US" sz="2400" dirty="0" smtClean="0"/>
              <a:t>will cram between 150 and 220 shipping containers filled with data center gear into a new 500,000 square foot </a:t>
            </a:r>
            <a:r>
              <a:rPr lang="en-US" sz="2400" dirty="0" smtClean="0"/>
              <a:t>Chicago facility</a:t>
            </a:r>
            <a:r>
              <a:rPr lang="en-US" sz="2400" dirty="0" smtClean="0"/>
              <a:t>. This move marks the most significant, public use of the shipping container systems popularized by the likes of Sun Microsystems and </a:t>
            </a:r>
            <a:r>
              <a:rPr lang="en-US" sz="2400" dirty="0" err="1" smtClean="0"/>
              <a:t>Rackable</a:t>
            </a:r>
            <a:r>
              <a:rPr lang="en-US" sz="2400" dirty="0" smtClean="0"/>
              <a:t> Systems to date</a:t>
            </a:r>
            <a:r>
              <a:rPr lang="en-US" sz="2400" dirty="0" smtClean="0"/>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hide Complexity</a:t>
            </a:r>
            <a:endParaRPr lang="en-US" dirty="0"/>
          </a:p>
        </p:txBody>
      </p:sp>
      <p:sp>
        <p:nvSpPr>
          <p:cNvPr id="3" name="Content Placeholder 2"/>
          <p:cNvSpPr>
            <a:spLocks noGrp="1"/>
          </p:cNvSpPr>
          <p:nvPr>
            <p:ph idx="1"/>
          </p:nvPr>
        </p:nvSpPr>
        <p:spPr>
          <a:xfrm>
            <a:off x="0" y="914400"/>
            <a:ext cx="8991600" cy="5410200"/>
          </a:xfrm>
        </p:spPr>
        <p:txBody>
          <a:bodyPr/>
          <a:lstStyle/>
          <a:p>
            <a:r>
              <a:rPr lang="en-US" dirty="0" smtClean="0"/>
              <a:t>Build portals around all computing capability</a:t>
            </a:r>
          </a:p>
          <a:p>
            <a:r>
              <a:rPr lang="en-US" dirty="0" smtClean="0">
                <a:solidFill>
                  <a:srgbClr val="FFFF00"/>
                </a:solidFill>
              </a:rPr>
              <a:t>SaaS</a:t>
            </a:r>
            <a:r>
              <a:rPr lang="en-US" dirty="0" smtClean="0"/>
              <a:t>: </a:t>
            </a:r>
            <a:r>
              <a:rPr lang="en-US" dirty="0" smtClean="0">
                <a:solidFill>
                  <a:srgbClr val="FFFF00"/>
                </a:solidFill>
              </a:rPr>
              <a:t>Software</a:t>
            </a:r>
            <a:r>
              <a:rPr lang="en-US" dirty="0" smtClean="0"/>
              <a:t> as a </a:t>
            </a:r>
            <a:r>
              <a:rPr lang="en-US" dirty="0" smtClean="0">
                <a:solidFill>
                  <a:srgbClr val="FFFF00"/>
                </a:solidFill>
              </a:rPr>
              <a:t>Service</a:t>
            </a:r>
          </a:p>
          <a:p>
            <a:r>
              <a:rPr lang="en-US" dirty="0" smtClean="0">
                <a:solidFill>
                  <a:srgbClr val="FFFF00"/>
                </a:solidFill>
              </a:rPr>
              <a:t>IaaS</a:t>
            </a:r>
            <a:r>
              <a:rPr lang="en-US" dirty="0" smtClean="0"/>
              <a:t>: </a:t>
            </a:r>
            <a:r>
              <a:rPr lang="en-US" dirty="0" smtClean="0">
                <a:solidFill>
                  <a:srgbClr val="FFFF00"/>
                </a:solidFill>
              </a:rPr>
              <a:t>Infrastructure</a:t>
            </a:r>
            <a:r>
              <a:rPr lang="en-US" dirty="0" smtClean="0"/>
              <a:t> as a </a:t>
            </a:r>
            <a:r>
              <a:rPr lang="en-US" dirty="0" smtClean="0">
                <a:solidFill>
                  <a:srgbClr val="FFFF00"/>
                </a:solidFill>
              </a:rPr>
              <a:t>Service</a:t>
            </a:r>
            <a:r>
              <a:rPr lang="en-US" dirty="0" smtClean="0"/>
              <a:t> or </a:t>
            </a:r>
            <a:r>
              <a:rPr lang="en-US" dirty="0" smtClean="0">
                <a:solidFill>
                  <a:srgbClr val="FFFF00"/>
                </a:solidFill>
              </a:rPr>
              <a:t>HaaS</a:t>
            </a:r>
            <a:r>
              <a:rPr lang="en-US" dirty="0" smtClean="0"/>
              <a:t>: </a:t>
            </a:r>
            <a:r>
              <a:rPr lang="en-US" dirty="0" smtClean="0">
                <a:solidFill>
                  <a:srgbClr val="FFFF00"/>
                </a:solidFill>
              </a:rPr>
              <a:t>Hardware</a:t>
            </a:r>
            <a:r>
              <a:rPr lang="en-US" dirty="0" smtClean="0"/>
              <a:t> as a </a:t>
            </a:r>
            <a:r>
              <a:rPr lang="en-US" dirty="0" smtClean="0">
                <a:solidFill>
                  <a:srgbClr val="FFFF00"/>
                </a:solidFill>
              </a:rPr>
              <a:t>Service</a:t>
            </a:r>
          </a:p>
          <a:p>
            <a:r>
              <a:rPr lang="en-US" dirty="0" smtClean="0">
                <a:solidFill>
                  <a:srgbClr val="FFFF00"/>
                </a:solidFill>
              </a:rPr>
              <a:t>PaaS</a:t>
            </a:r>
            <a:r>
              <a:rPr lang="en-US" dirty="0" smtClean="0"/>
              <a:t>: </a:t>
            </a:r>
            <a:r>
              <a:rPr lang="en-US" dirty="0" smtClean="0">
                <a:solidFill>
                  <a:srgbClr val="FFFF00"/>
                </a:solidFill>
              </a:rPr>
              <a:t>Platform</a:t>
            </a:r>
            <a:r>
              <a:rPr lang="en-US" dirty="0" smtClean="0"/>
              <a:t> as a </a:t>
            </a:r>
            <a:r>
              <a:rPr lang="en-US" dirty="0" smtClean="0">
                <a:solidFill>
                  <a:srgbClr val="FFFF00"/>
                </a:solidFill>
              </a:rPr>
              <a:t>Service </a:t>
            </a:r>
            <a:r>
              <a:rPr lang="en-US" dirty="0" smtClean="0"/>
              <a:t>delivers </a:t>
            </a:r>
            <a:r>
              <a:rPr lang="en-US" dirty="0" smtClean="0">
                <a:solidFill>
                  <a:srgbClr val="FFFF00"/>
                </a:solidFill>
              </a:rPr>
              <a:t>SaaS on </a:t>
            </a:r>
            <a:r>
              <a:rPr lang="en-US" dirty="0" smtClean="0">
                <a:solidFill>
                  <a:srgbClr val="FFFF00"/>
                </a:solidFill>
              </a:rPr>
              <a:t>IaaS</a:t>
            </a:r>
          </a:p>
          <a:p>
            <a:r>
              <a:rPr lang="en-US" dirty="0" smtClean="0">
                <a:solidFill>
                  <a:srgbClr val="FFFF00"/>
                </a:solidFill>
              </a:rPr>
              <a:t>Cyberinfrastructure </a:t>
            </a:r>
            <a:r>
              <a:rPr lang="en-US" dirty="0" smtClean="0"/>
              <a:t>is</a:t>
            </a:r>
            <a:r>
              <a:rPr lang="en-US" dirty="0" smtClean="0">
                <a:solidFill>
                  <a:srgbClr val="FFFF00"/>
                </a:solidFill>
              </a:rPr>
              <a:t> “Research as a Service”</a:t>
            </a:r>
            <a:endParaRPr lang="en-US" dirty="0" smtClean="0">
              <a:solidFill>
                <a:srgbClr val="FFFF00"/>
              </a:solidFill>
            </a:endParaRPr>
          </a:p>
          <a:p>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12</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a:t>
            </a:r>
            <a:r>
              <a:rPr lang="en-US" sz="2000" dirty="0" smtClean="0"/>
              <a:t>computers </a:t>
            </a:r>
            <a:r>
              <a:rPr lang="en-US" sz="2000" dirty="0" smtClean="0"/>
              <a:t>on </a:t>
            </a:r>
            <a:r>
              <a:rPr lang="en-US" sz="2000" dirty="0" smtClean="0"/>
              <a:t>the banks of the Columbia River, in The </a:t>
            </a:r>
            <a:r>
              <a:rPr lang="en-US" sz="2000" dirty="0" err="1" smtClean="0"/>
              <a:t>Dalles</a:t>
            </a:r>
            <a:r>
              <a:rPr lang="en-US" sz="2000" dirty="0" smtClean="0"/>
              <a:t>, </a:t>
            </a:r>
            <a:r>
              <a:rPr lang="en-US" sz="2000" dirty="0" smtClean="0"/>
              <a:t>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52400"/>
            <a:ext cx="9144000" cy="762000"/>
          </a:xfrm>
        </p:spPr>
        <p:txBody>
          <a:bodyPr/>
          <a:lstStyle/>
          <a:p>
            <a:pPr eaLnBrk="1" hangingPunct="1"/>
            <a:r>
              <a:rPr lang="en-US" smtClean="0"/>
              <a:t>Intel’s Projection</a:t>
            </a:r>
          </a:p>
        </p:txBody>
      </p:sp>
      <p:pic>
        <p:nvPicPr>
          <p:cNvPr id="72707" name="Picture 3"/>
          <p:cNvPicPr>
            <a:picLocks noChangeAspect="1" noChangeArrowheads="1"/>
          </p:cNvPicPr>
          <p:nvPr/>
        </p:nvPicPr>
        <p:blipFill>
          <a:blip r:embed="rId3"/>
          <a:srcRect l="4112" t="20338" r="4587" b="14125"/>
          <a:stretch>
            <a:fillRect/>
          </a:stretch>
        </p:blipFill>
        <p:spPr bwMode="auto">
          <a:xfrm>
            <a:off x="0" y="914400"/>
            <a:ext cx="9144000" cy="5659438"/>
          </a:xfrm>
          <a:prstGeom prst="rect">
            <a:avLst/>
          </a:prstGeom>
          <a:noFill/>
          <a:ln w="9525" algn="ctr">
            <a:noFill/>
            <a:miter lim="800000"/>
            <a:headEnd/>
            <a:tailEnd/>
          </a:ln>
        </p:spPr>
      </p:pic>
      <p:sp>
        <p:nvSpPr>
          <p:cNvPr id="72708" name="TextBox 4"/>
          <p:cNvSpPr txBox="1">
            <a:spLocks noChangeArrowheads="1"/>
          </p:cNvSpPr>
          <p:nvPr/>
        </p:nvSpPr>
        <p:spPr bwMode="auto">
          <a:xfrm>
            <a:off x="4660900" y="4267200"/>
            <a:ext cx="4406900" cy="1784350"/>
          </a:xfrm>
          <a:prstGeom prst="rect">
            <a:avLst/>
          </a:prstGeom>
          <a:noFill/>
          <a:ln w="38100">
            <a:solidFill>
              <a:schemeClr val="bg2"/>
            </a:solidFill>
            <a:miter lim="800000"/>
            <a:headEnd/>
            <a:tailEnd/>
          </a:ln>
        </p:spPr>
        <p:txBody>
          <a:bodyPr>
            <a:spAutoFit/>
          </a:bodyPr>
          <a:lstStyle/>
          <a:p>
            <a:pPr algn="l" rtl="0" fontAlgn="base">
              <a:spcBef>
                <a:spcPct val="0"/>
              </a:spcBef>
              <a:spcAft>
                <a:spcPct val="0"/>
              </a:spcAft>
            </a:pPr>
            <a:r>
              <a:rPr lang="en-US" sz="1600" b="1" kern="1200">
                <a:solidFill>
                  <a:srgbClr val="003B76"/>
                </a:solidFill>
                <a:latin typeface="Times New Roman" pitchFamily="18" charset="0"/>
                <a:ea typeface="+mn-ea"/>
                <a:cs typeface="+mn-cs"/>
              </a:rPr>
              <a:t>Technology might support:</a:t>
            </a:r>
          </a:p>
          <a:p>
            <a:pPr algn="l" rtl="0" fontAlgn="base">
              <a:spcBef>
                <a:spcPct val="0"/>
              </a:spcBef>
              <a:spcAft>
                <a:spcPct val="0"/>
              </a:spcAft>
            </a:pPr>
            <a:r>
              <a:rPr lang="en-US" sz="1600" b="1" kern="1200">
                <a:solidFill>
                  <a:srgbClr val="003B76"/>
                </a:solidFill>
                <a:latin typeface="Times New Roman" pitchFamily="18" charset="0"/>
                <a:ea typeface="+mn-ea"/>
                <a:cs typeface="+mn-cs"/>
              </a:rPr>
              <a:t>2010: 16—64 cores      200GF—1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2013: 64—256 cores    500GF– 4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2016: 256--1024 cores   2 TF– 20 TF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0" y="0"/>
            <a:ext cx="9220200" cy="6842125"/>
          </a:xfrm>
          <a:prstGeom prst="rect">
            <a:avLst/>
          </a:prstGeom>
          <a:noFill/>
          <a:ln w="9525" algn="ctr">
            <a:noFill/>
            <a:miter lim="800000"/>
            <a:headEnd/>
            <a:tailEnd/>
          </a:ln>
        </p:spPr>
      </p:pic>
      <p:sp>
        <p:nvSpPr>
          <p:cNvPr id="73731" name="Rectangle 3"/>
          <p:cNvSpPr>
            <a:spLocks noGrp="1" noChangeArrowheads="1"/>
          </p:cNvSpPr>
          <p:nvPr>
            <p:ph type="title" idx="4294967295"/>
          </p:nvPr>
        </p:nvSpPr>
        <p:spPr>
          <a:xfrm>
            <a:off x="0" y="6096000"/>
            <a:ext cx="9144000" cy="762000"/>
          </a:xfrm>
          <a:solidFill>
            <a:schemeClr val="bg2"/>
          </a:solidFill>
        </p:spPr>
        <p:txBody>
          <a:bodyPr/>
          <a:lstStyle/>
          <a:p>
            <a:pPr eaLnBrk="1" hangingPunct="1"/>
            <a:r>
              <a:rPr lang="en-US" smtClean="0"/>
              <a:t>Intel’s Application Stack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5631F4B0-BD19-4835-A94B-AE4C237B2D70}" type="slidenum">
              <a:rPr lang="en-US" sz="1400" kern="1200">
                <a:solidFill>
                  <a:srgbClr val="000000"/>
                </a:solidFill>
                <a:latin typeface="Arial"/>
                <a:cs typeface="+mn-cs"/>
              </a:rPr>
              <a:pPr algn="r" rtl="0" eaLnBrk="0" fontAlgn="base" hangingPunct="0">
                <a:spcBef>
                  <a:spcPct val="0"/>
                </a:spcBef>
                <a:spcAft>
                  <a:spcPct val="0"/>
                </a:spcAft>
                <a:defRPr/>
              </a:pPr>
              <a:t>15</a:t>
            </a:fld>
            <a:endParaRPr lang="en-US" sz="1400" kern="1200">
              <a:solidFill>
                <a:srgbClr val="000000"/>
              </a:solidFill>
              <a:latin typeface="Arial"/>
              <a:cs typeface="+mn-cs"/>
            </a:endParaRPr>
          </a:p>
        </p:txBody>
      </p:sp>
      <p:sp>
        <p:nvSpPr>
          <p:cNvPr id="33795" name="Rectangle 2"/>
          <p:cNvSpPr>
            <a:spLocks noGrp="1" noChangeArrowheads="1"/>
          </p:cNvSpPr>
          <p:nvPr>
            <p:ph type="title"/>
          </p:nvPr>
        </p:nvSpPr>
        <p:spPr>
          <a:xfrm>
            <a:off x="685800" y="152400"/>
            <a:ext cx="7772400" cy="1143000"/>
          </a:xfrm>
        </p:spPr>
        <p:txBody>
          <a:bodyPr/>
          <a:lstStyle/>
          <a:p>
            <a:pPr eaLnBrk="1" hangingPunct="1"/>
            <a:r>
              <a:rPr lang="en-US" smtClean="0"/>
              <a:t>What is the TeraGrid?</a:t>
            </a:r>
          </a:p>
        </p:txBody>
      </p:sp>
      <p:sp>
        <p:nvSpPr>
          <p:cNvPr id="33796" name="Rectangle 3"/>
          <p:cNvSpPr>
            <a:spLocks noGrp="1" noChangeArrowheads="1"/>
          </p:cNvSpPr>
          <p:nvPr>
            <p:ph type="body" idx="1"/>
          </p:nvPr>
        </p:nvSpPr>
        <p:spPr>
          <a:xfrm>
            <a:off x="266700" y="1295400"/>
            <a:ext cx="8610600" cy="4572000"/>
          </a:xfrm>
        </p:spPr>
        <p:txBody>
          <a:bodyPr/>
          <a:lstStyle/>
          <a:p>
            <a:pPr eaLnBrk="1" hangingPunct="1"/>
            <a:r>
              <a:rPr lang="en-US" sz="1800" smtClean="0"/>
              <a:t>An instrument (cyberinfrastructure) that delivers high-end IT resources - storage, computation, visualization, and data/service hosting - almost all of which are UNIX-based under the covers; some hidden by Web interfaces</a:t>
            </a:r>
          </a:p>
          <a:p>
            <a:pPr lvl="1" eaLnBrk="1" hangingPunct="1"/>
            <a:r>
              <a:rPr lang="en-US" sz="1800" smtClean="0"/>
              <a:t>A data storage and management facility: over 20 Petabytes of storage (disk and tape), over 100 scientific data collections</a:t>
            </a:r>
          </a:p>
          <a:p>
            <a:pPr lvl="1" eaLnBrk="1" hangingPunct="1">
              <a:lnSpc>
                <a:spcPct val="96000"/>
              </a:lnSpc>
            </a:pPr>
            <a:r>
              <a:rPr lang="en-US" sz="1800" smtClean="0"/>
              <a:t>A computational facility - over 750 TFLOPS in parallel computing systems and growing</a:t>
            </a:r>
          </a:p>
          <a:p>
            <a:pPr lvl="1" eaLnBrk="1" hangingPunct="1">
              <a:lnSpc>
                <a:spcPct val="96000"/>
              </a:lnSpc>
            </a:pPr>
            <a:r>
              <a:rPr lang="en-US" sz="1800" smtClean="0"/>
              <a:t>(Sometimes) an intuitive way to do very complex tasks, via Science Gateways, or get data via data services</a:t>
            </a:r>
          </a:p>
          <a:p>
            <a:pPr eaLnBrk="1" hangingPunct="1">
              <a:lnSpc>
                <a:spcPct val="93000"/>
              </a:lnSpc>
            </a:pPr>
            <a:r>
              <a:rPr lang="en-US" sz="1800" smtClean="0"/>
              <a:t>A service: help desk and consulting, Advanced Support for TeraGrid Applications (ASTA), education and training events and resources</a:t>
            </a:r>
          </a:p>
          <a:p>
            <a:pPr eaLnBrk="1" hangingPunct="1"/>
            <a:r>
              <a:rPr lang="en-US" sz="1800" smtClean="0"/>
              <a:t>The largest individual cyberinfrastructure facility funded by the NSF, which supports the national science and engineering research community</a:t>
            </a:r>
          </a:p>
          <a:p>
            <a:pPr eaLnBrk="1" hangingPunct="1"/>
            <a:r>
              <a:rPr lang="en-US" sz="1800" smtClean="0"/>
              <a:t>Something you can use without financial cost - allocated via peer review (and without double jeopardy)</a:t>
            </a:r>
          </a:p>
        </p:txBody>
      </p:sp>
      <p:pic>
        <p:nvPicPr>
          <p:cNvPr id="33797" name="Picture 4" descr="iu_v_rgb"/>
          <p:cNvPicPr>
            <a:picLocks noChangeAspect="1" noChangeArrowheads="1"/>
          </p:cNvPicPr>
          <p:nvPr/>
        </p:nvPicPr>
        <p:blipFill>
          <a:blip r:embed="rId3"/>
          <a:srcRect/>
          <a:stretch>
            <a:fillRect/>
          </a:stretch>
        </p:blipFill>
        <p:spPr bwMode="auto">
          <a:xfrm>
            <a:off x="152400" y="6096000"/>
            <a:ext cx="1752600" cy="584200"/>
          </a:xfrm>
          <a:prstGeom prst="rect">
            <a:avLst/>
          </a:prstGeom>
          <a:noFill/>
          <a:ln w="9525">
            <a:noFill/>
            <a:miter lim="800000"/>
            <a:headEnd/>
            <a:tailEnd/>
          </a:ln>
        </p:spPr>
      </p:pic>
      <p:sp>
        <p:nvSpPr>
          <p:cNvPr id="33798" name="Text Box 5"/>
          <p:cNvSpPr txBox="1">
            <a:spLocks noChangeArrowheads="1"/>
          </p:cNvSpPr>
          <p:nvPr/>
        </p:nvSpPr>
        <p:spPr bwMode="auto">
          <a:xfrm>
            <a:off x="2438400" y="6324600"/>
            <a:ext cx="4191000" cy="36512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900" kern="1200">
                <a:solidFill>
                  <a:srgbClr val="000000"/>
                </a:solidFill>
                <a:latin typeface="Times" pitchFamily="18" charset="0"/>
                <a:cs typeface="+mn-cs"/>
              </a:rPr>
              <a:t>©Trustees of Indiana University. May be reused so long as IU and TeraGrid logos remain, and any modifications to original are noted. Courtesy Craig A. Stewart,  IU</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30EA99C5-FF33-45C6-9165-9A4358275B01}" type="slidenum">
              <a:rPr lang="en-US" sz="1400" kern="1200">
                <a:solidFill>
                  <a:srgbClr val="000000"/>
                </a:solidFill>
                <a:latin typeface="Arial"/>
                <a:cs typeface="+mn-cs"/>
              </a:rPr>
              <a:pPr algn="r" rtl="0" eaLnBrk="0" fontAlgn="base" hangingPunct="0">
                <a:spcBef>
                  <a:spcPct val="0"/>
                </a:spcBef>
                <a:spcAft>
                  <a:spcPct val="0"/>
                </a:spcAft>
                <a:defRPr/>
              </a:pPr>
              <a:t>16</a:t>
            </a:fld>
            <a:endParaRPr lang="en-US" sz="1400" kern="1200">
              <a:solidFill>
                <a:srgbClr val="000000"/>
              </a:solidFill>
              <a:latin typeface="Arial"/>
              <a:cs typeface="+mn-cs"/>
            </a:endParaRPr>
          </a:p>
        </p:txBody>
      </p:sp>
      <p:pic>
        <p:nvPicPr>
          <p:cNvPr id="34819" name="Picture 2" descr="NOAA_fig5d_contours"/>
          <p:cNvPicPr>
            <a:picLocks noChangeAspect="1" noChangeArrowheads="1"/>
          </p:cNvPicPr>
          <p:nvPr/>
        </p:nvPicPr>
        <p:blipFill>
          <a:blip r:embed="rId3"/>
          <a:srcRect/>
          <a:stretch>
            <a:fillRect/>
          </a:stretch>
        </p:blipFill>
        <p:spPr bwMode="auto">
          <a:xfrm>
            <a:off x="6299200" y="3581400"/>
            <a:ext cx="2844800" cy="2303463"/>
          </a:xfrm>
          <a:prstGeom prst="rect">
            <a:avLst/>
          </a:prstGeom>
          <a:noFill/>
          <a:ln w="9525">
            <a:noFill/>
            <a:miter lim="800000"/>
            <a:headEnd/>
            <a:tailEnd/>
          </a:ln>
        </p:spPr>
      </p:pic>
      <p:sp>
        <p:nvSpPr>
          <p:cNvPr id="34820" name="Rectangle 3"/>
          <p:cNvSpPr>
            <a:spLocks noGrp="1" noChangeArrowheads="1"/>
          </p:cNvSpPr>
          <p:nvPr>
            <p:ph type="title"/>
          </p:nvPr>
        </p:nvSpPr>
        <p:spPr>
          <a:xfrm>
            <a:off x="944563" y="76200"/>
            <a:ext cx="7124700" cy="738188"/>
          </a:xfrm>
        </p:spPr>
        <p:txBody>
          <a:bodyPr/>
          <a:lstStyle/>
          <a:p>
            <a:pPr eaLnBrk="1" hangingPunct="1"/>
            <a:r>
              <a:rPr lang="en-US" smtClean="0"/>
              <a:t>Predicting storms</a:t>
            </a:r>
          </a:p>
        </p:txBody>
      </p:sp>
      <p:sp>
        <p:nvSpPr>
          <p:cNvPr id="34821" name="Rectangle 4"/>
          <p:cNvSpPr>
            <a:spLocks noGrp="1" noChangeArrowheads="1"/>
          </p:cNvSpPr>
          <p:nvPr>
            <p:ph type="body" idx="1"/>
          </p:nvPr>
        </p:nvSpPr>
        <p:spPr>
          <a:xfrm>
            <a:off x="0" y="990600"/>
            <a:ext cx="5105400" cy="5486400"/>
          </a:xfrm>
        </p:spPr>
        <p:txBody>
          <a:bodyPr/>
          <a:lstStyle/>
          <a:p>
            <a:pPr marL="225425" indent="-225425" eaLnBrk="1" hangingPunct="1"/>
            <a:r>
              <a:rPr lang="en-US" smtClean="0"/>
              <a:t>Hurricanes and tornadoes cause massive loss of life and damage to property</a:t>
            </a:r>
          </a:p>
          <a:p>
            <a:pPr marL="225425" indent="-225425" eaLnBrk="1" hangingPunct="1"/>
            <a:r>
              <a:rPr lang="en-US" smtClean="0"/>
              <a:t>TeraGrid supported spring 2007 NOAA and University of Oklahoma Hazardous Weather Testbed</a:t>
            </a:r>
          </a:p>
          <a:p>
            <a:pPr marL="508000" lvl="1" indent="-168275" eaLnBrk="1" hangingPunct="1"/>
            <a:r>
              <a:rPr lang="en-US" smtClean="0"/>
              <a:t>Major Goal: assess how well ensemble forecasting predicts thunderstorms, including the supercells </a:t>
            </a:r>
            <a:r>
              <a:rPr lang="en-US" smtClean="0">
                <a:sym typeface="Symbol" pitchFamily="18" charset="2"/>
              </a:rPr>
              <a:t></a:t>
            </a:r>
            <a:r>
              <a:rPr lang="en-US" smtClean="0"/>
              <a:t> tornadoes</a:t>
            </a:r>
          </a:p>
          <a:p>
            <a:pPr marL="508000" lvl="1" indent="-168275" eaLnBrk="1" hangingPunct="1"/>
            <a:r>
              <a:rPr lang="en-US" smtClean="0"/>
              <a:t>Nightly reservation at PSC</a:t>
            </a:r>
          </a:p>
          <a:p>
            <a:pPr marL="508000" lvl="1" indent="-168275" eaLnBrk="1" hangingPunct="1"/>
            <a:r>
              <a:rPr lang="en-US" smtClean="0"/>
              <a:t>Delivers “better than real time” prediction</a:t>
            </a:r>
          </a:p>
          <a:p>
            <a:pPr marL="508000" lvl="1" indent="-168275" eaLnBrk="1" hangingPunct="1"/>
            <a:r>
              <a:rPr lang="en-US" smtClean="0"/>
              <a:t>Used 675,000 CPU hours for the season</a:t>
            </a:r>
          </a:p>
          <a:p>
            <a:pPr marL="508000" lvl="1" indent="-168275" eaLnBrk="1" hangingPunct="1"/>
            <a:r>
              <a:rPr lang="en-US" smtClean="0"/>
              <a:t>Used 312 TB on HPSS storage at PSC</a:t>
            </a:r>
          </a:p>
          <a:p>
            <a:pPr marL="225425" indent="-225425" eaLnBrk="1" hangingPunct="1">
              <a:buFontTx/>
              <a:buNone/>
            </a:pPr>
            <a:endParaRPr lang="en-US" smtClean="0"/>
          </a:p>
        </p:txBody>
      </p:sp>
      <p:pic>
        <p:nvPicPr>
          <p:cNvPr id="34822" name="Picture 5"/>
          <p:cNvPicPr>
            <a:picLocks noChangeAspect="1" noChangeArrowheads="1"/>
          </p:cNvPicPr>
          <p:nvPr/>
        </p:nvPicPr>
        <p:blipFill>
          <a:blip r:embed="rId4">
            <a:lum bright="6000" contrast="18000"/>
          </a:blip>
          <a:srcRect/>
          <a:stretch>
            <a:fillRect/>
          </a:stretch>
        </p:blipFill>
        <p:spPr bwMode="auto">
          <a:xfrm>
            <a:off x="5586413" y="914400"/>
            <a:ext cx="3557587" cy="2351088"/>
          </a:xfrm>
          <a:prstGeom prst="rect">
            <a:avLst/>
          </a:prstGeom>
          <a:noFill/>
          <a:ln w="9525">
            <a:noFill/>
            <a:miter lim="800000"/>
            <a:headEnd/>
            <a:tailEnd/>
          </a:ln>
        </p:spPr>
      </p:pic>
      <p:pic>
        <p:nvPicPr>
          <p:cNvPr id="34823" name="Picture 6" descr="Melbourne, FL Short Range Base Reflectivity"/>
          <p:cNvPicPr>
            <a:picLocks noChangeAspect="1" noChangeArrowheads="1"/>
          </p:cNvPicPr>
          <p:nvPr/>
        </p:nvPicPr>
        <p:blipFill>
          <a:blip r:embed="rId5"/>
          <a:srcRect/>
          <a:stretch>
            <a:fillRect/>
          </a:stretch>
        </p:blipFill>
        <p:spPr bwMode="auto">
          <a:xfrm>
            <a:off x="5257800" y="2895600"/>
            <a:ext cx="1833563" cy="1833563"/>
          </a:xfrm>
          <a:prstGeom prst="rect">
            <a:avLst/>
          </a:prstGeom>
          <a:noFill/>
          <a:ln w="9525">
            <a:noFill/>
            <a:miter lim="800000"/>
            <a:headEnd/>
            <a:tailEnd/>
          </a:ln>
        </p:spPr>
      </p:pic>
      <p:pic>
        <p:nvPicPr>
          <p:cNvPr id="34824" name="Picture 7"/>
          <p:cNvPicPr>
            <a:picLocks noChangeAspect="1" noChangeArrowheads="1"/>
          </p:cNvPicPr>
          <p:nvPr/>
        </p:nvPicPr>
        <p:blipFill>
          <a:blip r:embed="rId6"/>
          <a:srcRect/>
          <a:stretch>
            <a:fillRect/>
          </a:stretch>
        </p:blipFill>
        <p:spPr bwMode="auto">
          <a:xfrm>
            <a:off x="5181600" y="5181600"/>
            <a:ext cx="1965325" cy="1282700"/>
          </a:xfrm>
          <a:prstGeom prst="rect">
            <a:avLst/>
          </a:prstGeom>
          <a:noFill/>
          <a:ln w="9525">
            <a:noFill/>
            <a:miter lim="800000"/>
            <a:headEnd/>
            <a:tailEnd/>
          </a:ln>
        </p:spPr>
      </p:pic>
      <p:sp>
        <p:nvSpPr>
          <p:cNvPr id="34825" name="Text Box 8"/>
          <p:cNvSpPr txBox="1">
            <a:spLocks noChangeArrowheads="1"/>
          </p:cNvSpPr>
          <p:nvPr/>
        </p:nvSpPr>
        <p:spPr bwMode="auto">
          <a:xfrm>
            <a:off x="0" y="6583363"/>
            <a:ext cx="4368800" cy="274637"/>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200" i="1" kern="1200">
                <a:solidFill>
                  <a:srgbClr val="000000"/>
                </a:solidFill>
                <a:latin typeface="Arial" charset="0"/>
                <a:cs typeface="+mn-cs"/>
              </a:rPr>
              <a:t>Slide courtesy of Dennis Gannon, IU, and LEAD Collaboration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p:spPr>
        <p:txBody>
          <a:bodyPr/>
          <a:lstStyle/>
          <a:p>
            <a:pPr algn="r" rtl="0" eaLnBrk="0" fontAlgn="base" hangingPunct="0">
              <a:spcBef>
                <a:spcPct val="0"/>
              </a:spcBef>
              <a:spcAft>
                <a:spcPct val="0"/>
              </a:spcAft>
            </a:pPr>
            <a:fld id="{6175DB63-AFC7-45EF-BB7D-45FD12B6DE50}" type="slidenum">
              <a:rPr lang="en-US" sz="1400" kern="1200">
                <a:solidFill>
                  <a:srgbClr val="000000"/>
                </a:solidFill>
                <a:latin typeface="Arial"/>
                <a:cs typeface="+mn-cs"/>
              </a:rPr>
              <a:pPr algn="r" rtl="0" eaLnBrk="0" fontAlgn="base" hangingPunct="0">
                <a:spcBef>
                  <a:spcPct val="0"/>
                </a:spcBef>
                <a:spcAft>
                  <a:spcPct val="0"/>
                </a:spcAft>
              </a:pPr>
              <a:t>17</a:t>
            </a:fld>
            <a:endParaRPr lang="en-US" sz="1400" kern="1200">
              <a:solidFill>
                <a:srgbClr val="000000"/>
              </a:solidFill>
              <a:latin typeface="Arial"/>
              <a:cs typeface="+mn-cs"/>
            </a:endParaRPr>
          </a:p>
        </p:txBody>
      </p:sp>
      <p:sp>
        <p:nvSpPr>
          <p:cNvPr id="35843" name="Rectangle 2"/>
          <p:cNvSpPr>
            <a:spLocks noGrp="1" noChangeArrowheads="1"/>
          </p:cNvSpPr>
          <p:nvPr>
            <p:ph type="title"/>
          </p:nvPr>
        </p:nvSpPr>
        <p:spPr/>
        <p:txBody>
          <a:bodyPr/>
          <a:lstStyle/>
          <a:p>
            <a:pPr eaLnBrk="1" hangingPunct="1"/>
            <a:r>
              <a:rPr lang="en-US" altLang="zh-CN" smtClean="0">
                <a:ea typeface="宋体" charset="-122"/>
              </a:rPr>
              <a:t>Solve any Rubik’s Cube in 26 moves?</a:t>
            </a:r>
          </a:p>
        </p:txBody>
      </p:sp>
      <p:sp>
        <p:nvSpPr>
          <p:cNvPr id="35844" name="Rectangle 3"/>
          <p:cNvSpPr>
            <a:spLocks noGrp="1" noChangeArrowheads="1"/>
          </p:cNvSpPr>
          <p:nvPr>
            <p:ph type="body" sz="half" idx="2"/>
          </p:nvPr>
        </p:nvSpPr>
        <p:spPr>
          <a:xfrm>
            <a:off x="4641850" y="1905000"/>
            <a:ext cx="3816350" cy="4191000"/>
          </a:xfrm>
        </p:spPr>
        <p:txBody>
          <a:bodyPr/>
          <a:lstStyle/>
          <a:p>
            <a:pPr eaLnBrk="1" hangingPunct="1">
              <a:lnSpc>
                <a:spcPct val="90000"/>
              </a:lnSpc>
            </a:pPr>
            <a:r>
              <a:rPr lang="en-US" smtClean="0"/>
              <a:t>Rubik's Cube is perhaps the most famous combinatorial puzzle of its time</a:t>
            </a:r>
          </a:p>
          <a:p>
            <a:pPr eaLnBrk="1" hangingPunct="1">
              <a:lnSpc>
                <a:spcPct val="90000"/>
              </a:lnSpc>
            </a:pPr>
            <a:r>
              <a:rPr lang="en-US" smtClean="0"/>
              <a:t>&gt; 43 quintillion states (4.3x10^19)</a:t>
            </a:r>
          </a:p>
          <a:p>
            <a:pPr eaLnBrk="1" hangingPunct="1">
              <a:lnSpc>
                <a:spcPct val="90000"/>
              </a:lnSpc>
            </a:pPr>
            <a:r>
              <a:rPr lang="en-US" smtClean="0"/>
              <a:t>Gene Cooperman and Dan Kunkle of Northeastern Univ. proved any state can be solved in 26 moves</a:t>
            </a:r>
          </a:p>
          <a:p>
            <a:pPr eaLnBrk="1" hangingPunct="1">
              <a:lnSpc>
                <a:spcPct val="90000"/>
              </a:lnSpc>
            </a:pPr>
            <a:r>
              <a:rPr lang="en-US" smtClean="0"/>
              <a:t>7TB of distributed storage on TeraGrid allowed them to develop the proof</a:t>
            </a:r>
          </a:p>
        </p:txBody>
      </p:sp>
      <p:pic>
        <p:nvPicPr>
          <p:cNvPr id="35845" name="Picture 4" descr="rubikscube"/>
          <p:cNvPicPr>
            <a:picLocks noChangeAspect="1" noChangeArrowheads="1"/>
          </p:cNvPicPr>
          <p:nvPr/>
        </p:nvPicPr>
        <p:blipFill>
          <a:blip r:embed="rId3"/>
          <a:srcRect/>
          <a:stretch>
            <a:fillRect/>
          </a:stretch>
        </p:blipFill>
        <p:spPr bwMode="auto">
          <a:xfrm>
            <a:off x="1143000" y="1676400"/>
            <a:ext cx="3468688" cy="3505200"/>
          </a:xfrm>
          <a:prstGeom prst="rect">
            <a:avLst/>
          </a:prstGeom>
          <a:noFill/>
          <a:ln w="9525">
            <a:noFill/>
            <a:miter lim="800000"/>
            <a:headEnd/>
            <a:tailEnd/>
          </a:ln>
        </p:spPr>
      </p:pic>
      <p:sp>
        <p:nvSpPr>
          <p:cNvPr id="35846" name="Text Box 5"/>
          <p:cNvSpPr txBox="1">
            <a:spLocks noChangeArrowheads="1"/>
          </p:cNvSpPr>
          <p:nvPr/>
        </p:nvSpPr>
        <p:spPr bwMode="auto">
          <a:xfrm>
            <a:off x="0" y="6583363"/>
            <a:ext cx="3784600" cy="274637"/>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200" b="1" kern="1200">
                <a:solidFill>
                  <a:srgbClr val="000000"/>
                </a:solidFill>
                <a:latin typeface="Arial" charset="0"/>
                <a:cs typeface="+mn-cs"/>
              </a:rPr>
              <a:t>Source: http://www.physorg.com/news99843195.html</a:t>
            </a:r>
            <a:endParaRPr lang="en-US" sz="1200" b="1" kern="1200">
              <a:solidFill>
                <a:srgbClr val="009999"/>
              </a:solidFill>
              <a:latin typeface="Arial" charset="0"/>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BDA85C39-1F26-47BF-92F2-EF87309D5CAA}" type="slidenum">
              <a:rPr lang="en-US" sz="1400" kern="1200">
                <a:solidFill>
                  <a:srgbClr val="000000"/>
                </a:solidFill>
                <a:latin typeface="Arial"/>
                <a:cs typeface="+mn-cs"/>
              </a:rPr>
              <a:pPr algn="r" rtl="0" eaLnBrk="0" fontAlgn="base" hangingPunct="0">
                <a:spcBef>
                  <a:spcPct val="0"/>
                </a:spcBef>
                <a:spcAft>
                  <a:spcPct val="0"/>
                </a:spcAft>
                <a:defRPr/>
              </a:pPr>
              <a:t>18</a:t>
            </a:fld>
            <a:endParaRPr lang="en-US" sz="1400" kern="1200">
              <a:solidFill>
                <a:srgbClr val="000000"/>
              </a:solidFill>
              <a:latin typeface="Arial"/>
              <a:cs typeface="+mn-cs"/>
            </a:endParaRPr>
          </a:p>
        </p:txBody>
      </p:sp>
      <p:sp>
        <p:nvSpPr>
          <p:cNvPr id="36867" name="Rectangle 2"/>
          <p:cNvSpPr>
            <a:spLocks noGrp="1" noChangeArrowheads="1"/>
          </p:cNvSpPr>
          <p:nvPr>
            <p:ph type="body" idx="1"/>
          </p:nvPr>
        </p:nvSpPr>
        <p:spPr>
          <a:xfrm>
            <a:off x="6629400" y="762000"/>
            <a:ext cx="2438400" cy="4419600"/>
          </a:xfrm>
        </p:spPr>
        <p:txBody>
          <a:bodyPr/>
          <a:lstStyle/>
          <a:p>
            <a:pPr eaLnBrk="1" hangingPunct="1"/>
            <a:r>
              <a:rPr lang="en-US" smtClean="0">
                <a:cs typeface="Arial" charset="0"/>
              </a:rPr>
              <a:t>Resources for many disciplines!</a:t>
            </a:r>
          </a:p>
          <a:p>
            <a:pPr eaLnBrk="1" hangingPunct="1"/>
            <a:r>
              <a:rPr lang="en-US" smtClean="0">
                <a:cs typeface="Arial" charset="0"/>
              </a:rPr>
              <a:t>&gt; 40,000 processors in aggregate</a:t>
            </a:r>
          </a:p>
          <a:p>
            <a:pPr eaLnBrk="1" hangingPunct="1"/>
            <a:r>
              <a:rPr lang="en-US" smtClean="0"/>
              <a:t>Resource availability will grow during 2008 at unprecedented rates</a:t>
            </a:r>
          </a:p>
        </p:txBody>
      </p:sp>
      <p:pic>
        <p:nvPicPr>
          <p:cNvPr id="36868" name="Picture 3" descr="iu_v_rgb"/>
          <p:cNvPicPr>
            <a:picLocks noChangeAspect="1" noChangeArrowheads="1"/>
          </p:cNvPicPr>
          <p:nvPr/>
        </p:nvPicPr>
        <p:blipFill>
          <a:blip r:embed="rId3"/>
          <a:srcRect/>
          <a:stretch>
            <a:fillRect/>
          </a:stretch>
        </p:blipFill>
        <p:spPr bwMode="auto">
          <a:xfrm>
            <a:off x="152400" y="6096000"/>
            <a:ext cx="1752600" cy="584200"/>
          </a:xfrm>
          <a:prstGeom prst="rect">
            <a:avLst/>
          </a:prstGeom>
          <a:noFill/>
          <a:ln w="9525">
            <a:noFill/>
            <a:miter lim="800000"/>
            <a:headEnd/>
            <a:tailEnd/>
          </a:ln>
        </p:spPr>
      </p:pic>
      <p:pic>
        <p:nvPicPr>
          <p:cNvPr id="36869" name="Picture 4" descr="PI_pie-1"/>
          <p:cNvPicPr>
            <a:picLocks noChangeAspect="1" noChangeArrowheads="1"/>
          </p:cNvPicPr>
          <p:nvPr/>
        </p:nvPicPr>
        <p:blipFill>
          <a:blip r:embed="rId4"/>
          <a:srcRect/>
          <a:stretch>
            <a:fillRect/>
          </a:stretch>
        </p:blipFill>
        <p:spPr bwMode="auto">
          <a:xfrm>
            <a:off x="76200" y="76200"/>
            <a:ext cx="64770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pPr>
              <a:defRPr/>
            </a:pPr>
            <a:fld id="{E322BDD9-3E0D-42F6-8138-E63D1BA1CAA9}" type="slidenum">
              <a:rPr lang="en-US"/>
              <a:pPr>
                <a:defRPr/>
              </a:pPr>
              <a:t>19</a:t>
            </a:fld>
            <a:endParaRPr lang="en-US"/>
          </a:p>
        </p:txBody>
      </p:sp>
      <p:sp>
        <p:nvSpPr>
          <p:cNvPr id="37891" name="Rectangle 2"/>
          <p:cNvSpPr>
            <a:spLocks noGrp="1" noChangeArrowheads="1"/>
          </p:cNvSpPr>
          <p:nvPr>
            <p:ph type="title"/>
          </p:nvPr>
        </p:nvSpPr>
        <p:spPr>
          <a:xfrm>
            <a:off x="685800" y="0"/>
            <a:ext cx="7772400" cy="990600"/>
          </a:xfrm>
        </p:spPr>
        <p:txBody>
          <a:bodyPr rIns="81279"/>
          <a:lstStyle/>
          <a:p>
            <a:pPr marL="39688" eaLnBrk="1" hangingPunct="1"/>
            <a:r>
              <a:rPr lang="en-US" sz="2800" smtClean="0"/>
              <a:t>TeraGrid High Performance Computing Systems 2007-8</a:t>
            </a:r>
            <a:endParaRPr lang="en-US" smtClean="0"/>
          </a:p>
        </p:txBody>
      </p:sp>
      <p:sp>
        <p:nvSpPr>
          <p:cNvPr id="37892" name="Oval 3"/>
          <p:cNvSpPr>
            <a:spLocks/>
          </p:cNvSpPr>
          <p:nvPr/>
        </p:nvSpPr>
        <p:spPr bwMode="auto">
          <a:xfrm>
            <a:off x="4724400" y="6324600"/>
            <a:ext cx="211138" cy="225425"/>
          </a:xfrm>
          <a:prstGeom prst="ellipse">
            <a:avLst/>
          </a:prstGeom>
          <a:solidFill>
            <a:srgbClr val="B70800"/>
          </a:solidFill>
          <a:ln w="9525">
            <a:solidFill>
              <a:srgbClr val="DFDD00"/>
            </a:solidFill>
            <a:round/>
            <a:headEnd/>
            <a:tailEnd/>
          </a:ln>
        </p:spPr>
        <p:txBody>
          <a:bodyPr/>
          <a:lstStyle/>
          <a:p>
            <a:endParaRPr lang="en-US"/>
          </a:p>
        </p:txBody>
      </p:sp>
      <p:sp>
        <p:nvSpPr>
          <p:cNvPr id="37893" name="Rectangle 4"/>
          <p:cNvSpPr>
            <a:spLocks/>
          </p:cNvSpPr>
          <p:nvPr/>
        </p:nvSpPr>
        <p:spPr bwMode="auto">
          <a:xfrm>
            <a:off x="5105400" y="6294438"/>
            <a:ext cx="2492375" cy="563562"/>
          </a:xfrm>
          <a:prstGeom prst="rect">
            <a:avLst/>
          </a:prstGeom>
          <a:noFill/>
          <a:ln w="9525">
            <a:noFill/>
            <a:miter lim="800000"/>
            <a:headEnd/>
            <a:tailEnd/>
          </a:ln>
        </p:spPr>
        <p:txBody>
          <a:bodyPr lIns="0" tIns="0" rIns="40639" bIns="0"/>
          <a:lstStyle/>
          <a:p>
            <a:pPr marL="39688" algn="l"/>
            <a:r>
              <a:rPr lang="en-US" sz="1200" b="0">
                <a:latin typeface="Arial" charset="0"/>
                <a:cs typeface="Arial" charset="0"/>
                <a:sym typeface="Arial" charset="0"/>
              </a:rPr>
              <a:t>Computational Resources </a:t>
            </a:r>
          </a:p>
          <a:p>
            <a:pPr marL="39688" algn="l"/>
            <a:r>
              <a:rPr lang="en-US" sz="1100" b="0">
                <a:latin typeface="Arial" charset="0"/>
                <a:cs typeface="Arial" charset="0"/>
                <a:sym typeface="Arial" charset="0"/>
              </a:rPr>
              <a:t>(size approximate - not to scale)</a:t>
            </a:r>
          </a:p>
        </p:txBody>
      </p:sp>
      <p:sp>
        <p:nvSpPr>
          <p:cNvPr id="37894" name="Text Box 5"/>
          <p:cNvSpPr txBox="1">
            <a:spLocks noChangeArrowheads="1"/>
          </p:cNvSpPr>
          <p:nvPr/>
        </p:nvSpPr>
        <p:spPr bwMode="auto">
          <a:xfrm>
            <a:off x="0" y="6583363"/>
            <a:ext cx="2809875" cy="274637"/>
          </a:xfrm>
          <a:prstGeom prst="rect">
            <a:avLst/>
          </a:prstGeom>
          <a:noFill/>
          <a:ln w="9525">
            <a:noFill/>
            <a:miter lim="800000"/>
            <a:headEnd/>
            <a:tailEnd/>
          </a:ln>
        </p:spPr>
        <p:txBody>
          <a:bodyPr wrap="none">
            <a:spAutoFit/>
          </a:bodyPr>
          <a:lstStyle/>
          <a:p>
            <a:pPr algn="l" eaLnBrk="0" hangingPunct="0"/>
            <a:r>
              <a:rPr lang="en-US" sz="1200" b="0" i="1">
                <a:latin typeface="Arial" charset="0"/>
              </a:rPr>
              <a:t>Slide Courtesy Tommy Minyard, TACC</a:t>
            </a:r>
          </a:p>
        </p:txBody>
      </p:sp>
      <p:pic>
        <p:nvPicPr>
          <p:cNvPr id="37895" name="Picture 6"/>
          <p:cNvPicPr>
            <a:picLocks noChangeArrowheads="1"/>
          </p:cNvPicPr>
          <p:nvPr/>
        </p:nvPicPr>
        <p:blipFill>
          <a:blip r:embed="rId3"/>
          <a:srcRect/>
          <a:stretch>
            <a:fillRect/>
          </a:stretch>
        </p:blipFill>
        <p:spPr bwMode="auto">
          <a:xfrm>
            <a:off x="377825" y="914400"/>
            <a:ext cx="8004175" cy="5105400"/>
          </a:xfrm>
          <a:prstGeom prst="rect">
            <a:avLst/>
          </a:prstGeom>
          <a:noFill/>
          <a:ln w="9525">
            <a:noFill/>
            <a:miter lim="800000"/>
            <a:headEnd/>
            <a:tailEnd/>
          </a:ln>
        </p:spPr>
      </p:pic>
      <p:sp>
        <p:nvSpPr>
          <p:cNvPr id="37896" name="Oval 7"/>
          <p:cNvSpPr>
            <a:spLocks/>
          </p:cNvSpPr>
          <p:nvPr/>
        </p:nvSpPr>
        <p:spPr bwMode="auto">
          <a:xfrm>
            <a:off x="896938" y="4019550"/>
            <a:ext cx="173037" cy="173038"/>
          </a:xfrm>
          <a:prstGeom prst="ellipse">
            <a:avLst/>
          </a:prstGeom>
          <a:solidFill>
            <a:srgbClr val="B70800"/>
          </a:solidFill>
          <a:ln w="9525">
            <a:solidFill>
              <a:srgbClr val="DFDD00"/>
            </a:solidFill>
            <a:round/>
            <a:headEnd/>
            <a:tailEnd/>
          </a:ln>
        </p:spPr>
        <p:txBody>
          <a:bodyPr/>
          <a:lstStyle/>
          <a:p>
            <a:endParaRPr lang="en-US"/>
          </a:p>
        </p:txBody>
      </p:sp>
      <p:sp>
        <p:nvSpPr>
          <p:cNvPr id="37897" name="Oval 8"/>
          <p:cNvSpPr>
            <a:spLocks/>
          </p:cNvSpPr>
          <p:nvPr/>
        </p:nvSpPr>
        <p:spPr bwMode="auto">
          <a:xfrm>
            <a:off x="5862638" y="3082925"/>
            <a:ext cx="209550" cy="198438"/>
          </a:xfrm>
          <a:prstGeom prst="ellipse">
            <a:avLst/>
          </a:prstGeom>
          <a:solidFill>
            <a:srgbClr val="B70800"/>
          </a:solidFill>
          <a:ln w="9525">
            <a:solidFill>
              <a:srgbClr val="DFDD00"/>
            </a:solidFill>
            <a:round/>
            <a:headEnd/>
            <a:tailEnd/>
          </a:ln>
        </p:spPr>
        <p:txBody>
          <a:bodyPr/>
          <a:lstStyle/>
          <a:p>
            <a:endParaRPr lang="en-US"/>
          </a:p>
        </p:txBody>
      </p:sp>
      <p:sp>
        <p:nvSpPr>
          <p:cNvPr id="37898" name="Oval 9"/>
          <p:cNvSpPr>
            <a:spLocks/>
          </p:cNvSpPr>
          <p:nvPr/>
        </p:nvSpPr>
        <p:spPr bwMode="auto">
          <a:xfrm>
            <a:off x="5788025" y="2800350"/>
            <a:ext cx="173038" cy="184150"/>
          </a:xfrm>
          <a:prstGeom prst="ellipse">
            <a:avLst/>
          </a:prstGeom>
          <a:solidFill>
            <a:srgbClr val="B70800"/>
          </a:solidFill>
          <a:ln w="9525">
            <a:solidFill>
              <a:srgbClr val="DFDD00"/>
            </a:solidFill>
            <a:round/>
            <a:headEnd/>
            <a:tailEnd/>
          </a:ln>
        </p:spPr>
        <p:txBody>
          <a:bodyPr/>
          <a:lstStyle/>
          <a:p>
            <a:endParaRPr lang="en-US"/>
          </a:p>
        </p:txBody>
      </p:sp>
      <p:sp>
        <p:nvSpPr>
          <p:cNvPr id="37899" name="Oval 10"/>
          <p:cNvSpPr>
            <a:spLocks/>
          </p:cNvSpPr>
          <p:nvPr/>
        </p:nvSpPr>
        <p:spPr bwMode="auto">
          <a:xfrm>
            <a:off x="6875463" y="2689225"/>
            <a:ext cx="204787" cy="217488"/>
          </a:xfrm>
          <a:prstGeom prst="ellipse">
            <a:avLst/>
          </a:prstGeom>
          <a:solidFill>
            <a:srgbClr val="B70800"/>
          </a:solidFill>
          <a:ln w="9525">
            <a:solidFill>
              <a:srgbClr val="DFDD00"/>
            </a:solidFill>
            <a:round/>
            <a:headEnd/>
            <a:tailEnd/>
          </a:ln>
        </p:spPr>
        <p:txBody>
          <a:bodyPr/>
          <a:lstStyle/>
          <a:p>
            <a:endParaRPr lang="en-US"/>
          </a:p>
        </p:txBody>
      </p:sp>
      <p:sp>
        <p:nvSpPr>
          <p:cNvPr id="37900" name="Oval 11"/>
          <p:cNvSpPr>
            <a:spLocks/>
          </p:cNvSpPr>
          <p:nvPr/>
        </p:nvSpPr>
        <p:spPr bwMode="auto">
          <a:xfrm>
            <a:off x="3922713" y="5351463"/>
            <a:ext cx="136525" cy="134937"/>
          </a:xfrm>
          <a:prstGeom prst="ellipse">
            <a:avLst/>
          </a:prstGeom>
          <a:solidFill>
            <a:srgbClr val="B70800"/>
          </a:solidFill>
          <a:ln w="9525">
            <a:solidFill>
              <a:srgbClr val="DFDD00"/>
            </a:solidFill>
            <a:round/>
            <a:headEnd/>
            <a:tailEnd/>
          </a:ln>
        </p:spPr>
        <p:txBody>
          <a:bodyPr/>
          <a:lstStyle/>
          <a:p>
            <a:endParaRPr lang="en-US"/>
          </a:p>
        </p:txBody>
      </p:sp>
      <p:sp>
        <p:nvSpPr>
          <p:cNvPr id="37901" name="Oval 12"/>
          <p:cNvSpPr>
            <a:spLocks/>
          </p:cNvSpPr>
          <p:nvPr/>
        </p:nvSpPr>
        <p:spPr bwMode="auto">
          <a:xfrm>
            <a:off x="6400800" y="3759200"/>
            <a:ext cx="111125" cy="111125"/>
          </a:xfrm>
          <a:prstGeom prst="ellipse">
            <a:avLst/>
          </a:prstGeom>
          <a:solidFill>
            <a:srgbClr val="B70800"/>
          </a:solidFill>
          <a:ln w="9525">
            <a:solidFill>
              <a:srgbClr val="DFDD00"/>
            </a:solidFill>
            <a:round/>
            <a:headEnd/>
            <a:tailEnd/>
          </a:ln>
        </p:spPr>
        <p:txBody>
          <a:bodyPr/>
          <a:lstStyle/>
          <a:p>
            <a:endParaRPr lang="en-US"/>
          </a:p>
        </p:txBody>
      </p:sp>
      <p:sp>
        <p:nvSpPr>
          <p:cNvPr id="37902" name="Oval 13"/>
          <p:cNvSpPr>
            <a:spLocks/>
          </p:cNvSpPr>
          <p:nvPr/>
        </p:nvSpPr>
        <p:spPr bwMode="auto">
          <a:xfrm>
            <a:off x="5491163" y="2900363"/>
            <a:ext cx="173037" cy="184150"/>
          </a:xfrm>
          <a:prstGeom prst="ellipse">
            <a:avLst/>
          </a:prstGeom>
          <a:solidFill>
            <a:srgbClr val="B70800"/>
          </a:solidFill>
          <a:ln w="9525">
            <a:solidFill>
              <a:srgbClr val="DFDD00"/>
            </a:solidFill>
            <a:round/>
            <a:headEnd/>
            <a:tailEnd/>
          </a:ln>
        </p:spPr>
        <p:txBody>
          <a:bodyPr/>
          <a:lstStyle/>
          <a:p>
            <a:endParaRPr lang="en-US"/>
          </a:p>
        </p:txBody>
      </p:sp>
      <p:sp>
        <p:nvSpPr>
          <p:cNvPr id="37903" name="Oval 14"/>
          <p:cNvSpPr>
            <a:spLocks/>
          </p:cNvSpPr>
          <p:nvPr/>
        </p:nvSpPr>
        <p:spPr bwMode="auto">
          <a:xfrm>
            <a:off x="5648325" y="2541588"/>
            <a:ext cx="123825" cy="122237"/>
          </a:xfrm>
          <a:prstGeom prst="ellipse">
            <a:avLst/>
          </a:prstGeom>
          <a:solidFill>
            <a:srgbClr val="B70800"/>
          </a:solidFill>
          <a:ln w="9525">
            <a:solidFill>
              <a:srgbClr val="DFDD00"/>
            </a:solidFill>
            <a:round/>
            <a:headEnd/>
            <a:tailEnd/>
          </a:ln>
        </p:spPr>
        <p:txBody>
          <a:bodyPr/>
          <a:lstStyle/>
          <a:p>
            <a:endParaRPr lang="en-US"/>
          </a:p>
        </p:txBody>
      </p:sp>
      <p:sp>
        <p:nvSpPr>
          <p:cNvPr id="37904" name="Rectangle 15"/>
          <p:cNvSpPr>
            <a:spLocks/>
          </p:cNvSpPr>
          <p:nvPr/>
        </p:nvSpPr>
        <p:spPr bwMode="auto">
          <a:xfrm>
            <a:off x="254000" y="4476750"/>
            <a:ext cx="976313"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SDSC</a:t>
            </a:r>
          </a:p>
        </p:txBody>
      </p:sp>
      <p:sp>
        <p:nvSpPr>
          <p:cNvPr id="37905" name="Rectangle 16"/>
          <p:cNvSpPr>
            <a:spLocks/>
          </p:cNvSpPr>
          <p:nvPr/>
        </p:nvSpPr>
        <p:spPr bwMode="auto">
          <a:xfrm>
            <a:off x="2822575" y="5351463"/>
            <a:ext cx="989013" cy="246062"/>
          </a:xfrm>
          <a:prstGeom prst="rect">
            <a:avLst/>
          </a:prstGeom>
          <a:noFill/>
          <a:ln w="9525">
            <a:noFill/>
            <a:miter lim="800000"/>
            <a:headEnd/>
            <a:tailEnd/>
          </a:ln>
        </p:spPr>
        <p:txBody>
          <a:bodyPr lIns="0" tIns="0" rIns="40639" bIns="0"/>
          <a:lstStyle/>
          <a:p>
            <a:pPr marL="39688"/>
            <a:r>
              <a:rPr lang="en-US" sz="1800">
                <a:solidFill>
                  <a:srgbClr val="CBDAFF"/>
                </a:solidFill>
                <a:latin typeface="Arial" charset="0"/>
                <a:cs typeface="Arial" charset="0"/>
                <a:sym typeface="Arial" charset="0"/>
              </a:rPr>
              <a:t>TACC</a:t>
            </a:r>
          </a:p>
        </p:txBody>
      </p:sp>
      <p:sp>
        <p:nvSpPr>
          <p:cNvPr id="37906" name="Rectangle 18"/>
          <p:cNvSpPr>
            <a:spLocks/>
          </p:cNvSpPr>
          <p:nvPr/>
        </p:nvSpPr>
        <p:spPr bwMode="auto">
          <a:xfrm>
            <a:off x="4427538" y="3176588"/>
            <a:ext cx="989012"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NCSA</a:t>
            </a:r>
          </a:p>
        </p:txBody>
      </p:sp>
      <p:sp>
        <p:nvSpPr>
          <p:cNvPr id="37907" name="Rectangle 19"/>
          <p:cNvSpPr>
            <a:spLocks/>
          </p:cNvSpPr>
          <p:nvPr/>
        </p:nvSpPr>
        <p:spPr bwMode="auto">
          <a:xfrm>
            <a:off x="6454775" y="3576638"/>
            <a:ext cx="1012825"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ORNL</a:t>
            </a:r>
          </a:p>
        </p:txBody>
      </p:sp>
      <p:sp>
        <p:nvSpPr>
          <p:cNvPr id="37908" name="Rectangle 20"/>
          <p:cNvSpPr>
            <a:spLocks/>
          </p:cNvSpPr>
          <p:nvPr/>
        </p:nvSpPr>
        <p:spPr bwMode="auto">
          <a:xfrm>
            <a:off x="5956300" y="2713038"/>
            <a:ext cx="363538"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PU</a:t>
            </a:r>
          </a:p>
        </p:txBody>
      </p:sp>
      <p:sp>
        <p:nvSpPr>
          <p:cNvPr id="37909" name="Rectangle 21"/>
          <p:cNvSpPr>
            <a:spLocks/>
          </p:cNvSpPr>
          <p:nvPr/>
        </p:nvSpPr>
        <p:spPr bwMode="auto">
          <a:xfrm>
            <a:off x="6069013" y="3117850"/>
            <a:ext cx="284162"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IU</a:t>
            </a:r>
          </a:p>
        </p:txBody>
      </p:sp>
      <p:sp>
        <p:nvSpPr>
          <p:cNvPr id="37910" name="Rectangle 22"/>
          <p:cNvSpPr>
            <a:spLocks/>
          </p:cNvSpPr>
          <p:nvPr/>
        </p:nvSpPr>
        <p:spPr bwMode="auto">
          <a:xfrm>
            <a:off x="6657975" y="2466975"/>
            <a:ext cx="498475"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PSC</a:t>
            </a:r>
          </a:p>
        </p:txBody>
      </p:sp>
      <p:sp>
        <p:nvSpPr>
          <p:cNvPr id="37911" name="Oval 23"/>
          <p:cNvSpPr>
            <a:spLocks/>
          </p:cNvSpPr>
          <p:nvPr/>
        </p:nvSpPr>
        <p:spPr bwMode="auto">
          <a:xfrm>
            <a:off x="2868613" y="2970213"/>
            <a:ext cx="160337" cy="158750"/>
          </a:xfrm>
          <a:prstGeom prst="ellipse">
            <a:avLst/>
          </a:prstGeom>
          <a:solidFill>
            <a:srgbClr val="B70800"/>
          </a:solidFill>
          <a:ln w="9525">
            <a:solidFill>
              <a:srgbClr val="DFDD00"/>
            </a:solidFill>
            <a:round/>
            <a:headEnd/>
            <a:tailEnd/>
          </a:ln>
        </p:spPr>
        <p:txBody>
          <a:bodyPr/>
          <a:lstStyle/>
          <a:p>
            <a:endParaRPr lang="en-US"/>
          </a:p>
        </p:txBody>
      </p:sp>
      <p:sp>
        <p:nvSpPr>
          <p:cNvPr id="37912" name="Rectangle 24"/>
          <p:cNvSpPr>
            <a:spLocks/>
          </p:cNvSpPr>
          <p:nvPr/>
        </p:nvSpPr>
        <p:spPr bwMode="auto">
          <a:xfrm>
            <a:off x="2601913" y="3190875"/>
            <a:ext cx="668337"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NCAR</a:t>
            </a:r>
          </a:p>
        </p:txBody>
      </p:sp>
      <p:sp>
        <p:nvSpPr>
          <p:cNvPr id="37913" name="Oval 25"/>
          <p:cNvSpPr>
            <a:spLocks/>
          </p:cNvSpPr>
          <p:nvPr/>
        </p:nvSpPr>
        <p:spPr bwMode="auto">
          <a:xfrm>
            <a:off x="1039813" y="4156075"/>
            <a:ext cx="147637" cy="160338"/>
          </a:xfrm>
          <a:prstGeom prst="ellipse">
            <a:avLst/>
          </a:prstGeom>
          <a:solidFill>
            <a:srgbClr val="B70800"/>
          </a:solidFill>
          <a:ln w="9525">
            <a:solidFill>
              <a:srgbClr val="DFDD00"/>
            </a:solidFill>
            <a:round/>
            <a:headEnd/>
            <a:tailEnd/>
          </a:ln>
        </p:spPr>
        <p:txBody>
          <a:bodyPr/>
          <a:lstStyle/>
          <a:p>
            <a:endParaRPr lang="en-US"/>
          </a:p>
        </p:txBody>
      </p:sp>
      <p:sp>
        <p:nvSpPr>
          <p:cNvPr id="37914" name="Oval 26"/>
          <p:cNvSpPr>
            <a:spLocks/>
          </p:cNvSpPr>
          <p:nvPr/>
        </p:nvSpPr>
        <p:spPr bwMode="auto">
          <a:xfrm>
            <a:off x="5673725" y="3059113"/>
            <a:ext cx="147638" cy="184150"/>
          </a:xfrm>
          <a:prstGeom prst="ellipse">
            <a:avLst/>
          </a:prstGeom>
          <a:solidFill>
            <a:srgbClr val="B70800"/>
          </a:solidFill>
          <a:ln w="9525">
            <a:solidFill>
              <a:srgbClr val="DFDD00"/>
            </a:solidFill>
            <a:round/>
            <a:headEnd/>
            <a:tailEnd/>
          </a:ln>
        </p:spPr>
        <p:txBody>
          <a:bodyPr/>
          <a:lstStyle/>
          <a:p>
            <a:endParaRPr lang="en-US"/>
          </a:p>
        </p:txBody>
      </p:sp>
      <p:sp>
        <p:nvSpPr>
          <p:cNvPr id="37915" name="Oval 27"/>
          <p:cNvSpPr>
            <a:spLocks/>
          </p:cNvSpPr>
          <p:nvPr/>
        </p:nvSpPr>
        <p:spPr bwMode="auto">
          <a:xfrm>
            <a:off x="5429250" y="3024188"/>
            <a:ext cx="222250" cy="220662"/>
          </a:xfrm>
          <a:prstGeom prst="ellipse">
            <a:avLst/>
          </a:prstGeom>
          <a:solidFill>
            <a:srgbClr val="B70800"/>
          </a:solidFill>
          <a:ln w="9525">
            <a:solidFill>
              <a:srgbClr val="DFDD00"/>
            </a:solidFill>
            <a:round/>
            <a:headEnd/>
            <a:tailEnd/>
          </a:ln>
        </p:spPr>
        <p:txBody>
          <a:bodyPr/>
          <a:lstStyle/>
          <a:p>
            <a:endParaRPr lang="en-US"/>
          </a:p>
        </p:txBody>
      </p:sp>
      <p:sp>
        <p:nvSpPr>
          <p:cNvPr id="37916" name="Oval 28"/>
          <p:cNvSpPr>
            <a:spLocks/>
          </p:cNvSpPr>
          <p:nvPr/>
        </p:nvSpPr>
        <p:spPr bwMode="auto">
          <a:xfrm>
            <a:off x="5553075" y="3146425"/>
            <a:ext cx="206375" cy="220663"/>
          </a:xfrm>
          <a:prstGeom prst="ellipse">
            <a:avLst/>
          </a:prstGeom>
          <a:solidFill>
            <a:srgbClr val="B70800"/>
          </a:solidFill>
          <a:ln w="9525">
            <a:solidFill>
              <a:srgbClr val="DFDD00"/>
            </a:solidFill>
            <a:round/>
            <a:headEnd/>
            <a:tailEnd/>
          </a:ln>
        </p:spPr>
        <p:txBody>
          <a:bodyPr/>
          <a:lstStyle/>
          <a:p>
            <a:endParaRPr lang="en-US"/>
          </a:p>
        </p:txBody>
      </p:sp>
      <p:sp>
        <p:nvSpPr>
          <p:cNvPr id="37917" name="Oval 29"/>
          <p:cNvSpPr>
            <a:spLocks/>
          </p:cNvSpPr>
          <p:nvPr/>
        </p:nvSpPr>
        <p:spPr bwMode="auto">
          <a:xfrm>
            <a:off x="6894513" y="2894013"/>
            <a:ext cx="100012" cy="123825"/>
          </a:xfrm>
          <a:prstGeom prst="ellipse">
            <a:avLst/>
          </a:prstGeom>
          <a:solidFill>
            <a:srgbClr val="B70800"/>
          </a:solidFill>
          <a:ln w="9525">
            <a:solidFill>
              <a:srgbClr val="DFDD00"/>
            </a:solidFill>
            <a:round/>
            <a:headEnd/>
            <a:tailEnd/>
          </a:ln>
        </p:spPr>
        <p:txBody>
          <a:bodyPr/>
          <a:lstStyle/>
          <a:p>
            <a:endParaRPr lang="en-US"/>
          </a:p>
        </p:txBody>
      </p:sp>
      <p:sp>
        <p:nvSpPr>
          <p:cNvPr id="37918" name="Oval 30"/>
          <p:cNvSpPr>
            <a:spLocks/>
          </p:cNvSpPr>
          <p:nvPr/>
        </p:nvSpPr>
        <p:spPr bwMode="auto">
          <a:xfrm>
            <a:off x="6746875" y="2759075"/>
            <a:ext cx="136525" cy="147638"/>
          </a:xfrm>
          <a:prstGeom prst="ellipse">
            <a:avLst/>
          </a:prstGeom>
          <a:solidFill>
            <a:srgbClr val="B70800"/>
          </a:solidFill>
          <a:ln w="9525">
            <a:solidFill>
              <a:srgbClr val="DFDD00"/>
            </a:solidFill>
            <a:round/>
            <a:headEnd/>
            <a:tailEnd/>
          </a:ln>
        </p:spPr>
        <p:txBody>
          <a:bodyPr/>
          <a:lstStyle/>
          <a:p>
            <a:endParaRPr lang="en-US"/>
          </a:p>
        </p:txBody>
      </p:sp>
      <p:sp>
        <p:nvSpPr>
          <p:cNvPr id="37919" name="Oval 31"/>
          <p:cNvSpPr>
            <a:spLocks/>
          </p:cNvSpPr>
          <p:nvPr/>
        </p:nvSpPr>
        <p:spPr bwMode="auto">
          <a:xfrm>
            <a:off x="842963" y="4152900"/>
            <a:ext cx="160337" cy="147638"/>
          </a:xfrm>
          <a:prstGeom prst="ellipse">
            <a:avLst/>
          </a:prstGeom>
          <a:solidFill>
            <a:srgbClr val="B70800"/>
          </a:solidFill>
          <a:ln w="9525">
            <a:solidFill>
              <a:srgbClr val="DFDD00"/>
            </a:solidFill>
            <a:round/>
            <a:headEnd/>
            <a:tailEnd/>
          </a:ln>
        </p:spPr>
        <p:txBody>
          <a:bodyPr/>
          <a:lstStyle/>
          <a:p>
            <a:endParaRPr lang="en-US"/>
          </a:p>
        </p:txBody>
      </p:sp>
      <p:sp>
        <p:nvSpPr>
          <p:cNvPr id="37920" name="Oval 32"/>
          <p:cNvSpPr>
            <a:spLocks/>
          </p:cNvSpPr>
          <p:nvPr/>
        </p:nvSpPr>
        <p:spPr bwMode="auto">
          <a:xfrm>
            <a:off x="896938" y="4229100"/>
            <a:ext cx="204787" cy="219075"/>
          </a:xfrm>
          <a:prstGeom prst="ellipse">
            <a:avLst/>
          </a:prstGeom>
          <a:solidFill>
            <a:srgbClr val="B70800"/>
          </a:solidFill>
          <a:ln w="9525">
            <a:solidFill>
              <a:srgbClr val="DFDD00"/>
            </a:solidFill>
            <a:round/>
            <a:headEnd/>
            <a:tailEnd/>
          </a:ln>
        </p:spPr>
        <p:txBody>
          <a:bodyPr/>
          <a:lstStyle/>
          <a:p>
            <a:endParaRPr lang="en-US"/>
          </a:p>
        </p:txBody>
      </p:sp>
      <p:sp>
        <p:nvSpPr>
          <p:cNvPr id="37921" name="Oval 33"/>
          <p:cNvSpPr>
            <a:spLocks/>
          </p:cNvSpPr>
          <p:nvPr/>
        </p:nvSpPr>
        <p:spPr bwMode="auto">
          <a:xfrm>
            <a:off x="4016375" y="5105400"/>
            <a:ext cx="306388" cy="336550"/>
          </a:xfrm>
          <a:prstGeom prst="ellipse">
            <a:avLst/>
          </a:prstGeom>
          <a:solidFill>
            <a:srgbClr val="B70800"/>
          </a:solidFill>
          <a:ln w="9525">
            <a:solidFill>
              <a:srgbClr val="DFDD00"/>
            </a:solidFill>
            <a:round/>
            <a:headEnd/>
            <a:tailEnd/>
          </a:ln>
        </p:spPr>
        <p:txBody>
          <a:bodyPr/>
          <a:lstStyle/>
          <a:p>
            <a:endParaRPr lang="en-US"/>
          </a:p>
        </p:txBody>
      </p:sp>
      <p:sp>
        <p:nvSpPr>
          <p:cNvPr id="37922" name="Oval 34"/>
          <p:cNvSpPr>
            <a:spLocks/>
          </p:cNvSpPr>
          <p:nvPr/>
        </p:nvSpPr>
        <p:spPr bwMode="auto">
          <a:xfrm>
            <a:off x="5516563" y="2627313"/>
            <a:ext cx="134937" cy="136525"/>
          </a:xfrm>
          <a:prstGeom prst="ellipse">
            <a:avLst/>
          </a:prstGeom>
          <a:solidFill>
            <a:srgbClr val="B70800"/>
          </a:solidFill>
          <a:ln w="9525">
            <a:solidFill>
              <a:srgbClr val="DFDD00"/>
            </a:solidFill>
            <a:round/>
            <a:headEnd/>
            <a:tailEnd/>
          </a:ln>
        </p:spPr>
        <p:txBody>
          <a:bodyPr/>
          <a:lstStyle/>
          <a:p>
            <a:endParaRPr lang="en-US"/>
          </a:p>
        </p:txBody>
      </p:sp>
      <p:sp>
        <p:nvSpPr>
          <p:cNvPr id="37923" name="Oval 35"/>
          <p:cNvSpPr>
            <a:spLocks/>
          </p:cNvSpPr>
          <p:nvPr/>
        </p:nvSpPr>
        <p:spPr bwMode="auto">
          <a:xfrm>
            <a:off x="3268663" y="4389438"/>
            <a:ext cx="963612" cy="887412"/>
          </a:xfrm>
          <a:prstGeom prst="ellipse">
            <a:avLst/>
          </a:prstGeom>
          <a:solidFill>
            <a:srgbClr val="B70800"/>
          </a:solidFill>
          <a:ln w="9525">
            <a:solidFill>
              <a:srgbClr val="DFDD00"/>
            </a:solidFill>
            <a:round/>
            <a:headEnd/>
            <a:tailEnd/>
          </a:ln>
        </p:spPr>
        <p:txBody>
          <a:bodyPr lIns="0" tIns="0" rIns="40639" bIns="0" anchor="ctr"/>
          <a:lstStyle/>
          <a:p>
            <a:pPr marL="39688"/>
            <a:r>
              <a:rPr lang="en-US" sz="1200" b="0">
                <a:solidFill>
                  <a:srgbClr val="E1E0F4"/>
                </a:solidFill>
                <a:latin typeface="Arial" charset="0"/>
                <a:cs typeface="Arial" charset="0"/>
                <a:sym typeface="Arial" charset="0"/>
              </a:rPr>
              <a:t>(504TF)</a:t>
            </a:r>
          </a:p>
        </p:txBody>
      </p:sp>
      <p:sp>
        <p:nvSpPr>
          <p:cNvPr id="37924" name="Oval 36"/>
          <p:cNvSpPr>
            <a:spLocks/>
          </p:cNvSpPr>
          <p:nvPr/>
        </p:nvSpPr>
        <p:spPr bwMode="auto">
          <a:xfrm>
            <a:off x="5268913" y="3173413"/>
            <a:ext cx="371475" cy="403225"/>
          </a:xfrm>
          <a:prstGeom prst="ellipse">
            <a:avLst/>
          </a:prstGeom>
          <a:solidFill>
            <a:srgbClr val="B70800"/>
          </a:solidFill>
          <a:ln w="9525">
            <a:solidFill>
              <a:srgbClr val="DFDD00"/>
            </a:solidFill>
            <a:round/>
            <a:headEnd/>
            <a:tailEnd/>
          </a:ln>
        </p:spPr>
        <p:txBody>
          <a:bodyPr/>
          <a:lstStyle/>
          <a:p>
            <a:endParaRPr lang="en-US"/>
          </a:p>
        </p:txBody>
      </p:sp>
      <p:sp>
        <p:nvSpPr>
          <p:cNvPr id="37925" name="Oval 37"/>
          <p:cNvSpPr>
            <a:spLocks/>
          </p:cNvSpPr>
          <p:nvPr/>
        </p:nvSpPr>
        <p:spPr bwMode="auto">
          <a:xfrm>
            <a:off x="5256213" y="3573463"/>
            <a:ext cx="1185862" cy="1182687"/>
          </a:xfrm>
          <a:prstGeom prst="ellipse">
            <a:avLst/>
          </a:prstGeom>
          <a:solidFill>
            <a:srgbClr val="33CC33"/>
          </a:solidFill>
          <a:ln w="9525">
            <a:solidFill>
              <a:srgbClr val="DFDD00"/>
            </a:solidFill>
            <a:round/>
            <a:headEnd/>
            <a:tailEnd/>
          </a:ln>
        </p:spPr>
        <p:txBody>
          <a:bodyPr lIns="0" tIns="0" rIns="40639" bIns="0" anchor="ctr"/>
          <a:lstStyle/>
          <a:p>
            <a:pPr marL="39688"/>
            <a:r>
              <a:rPr lang="en-US" sz="1400" b="0">
                <a:latin typeface="Arial" charset="0"/>
                <a:cs typeface="Arial" charset="0"/>
                <a:sym typeface="Arial" charset="0"/>
              </a:rPr>
              <a:t>2008</a:t>
            </a:r>
          </a:p>
          <a:p>
            <a:pPr marL="39688"/>
            <a:r>
              <a:rPr lang="en-US" sz="1400" b="0">
                <a:latin typeface="Arial" charset="0"/>
                <a:cs typeface="Arial" charset="0"/>
                <a:sym typeface="Arial" charset="0"/>
              </a:rPr>
              <a:t>(~1PF)</a:t>
            </a:r>
          </a:p>
        </p:txBody>
      </p:sp>
      <p:sp>
        <p:nvSpPr>
          <p:cNvPr id="37926" name="Oval 38"/>
          <p:cNvSpPr>
            <a:spLocks/>
          </p:cNvSpPr>
          <p:nvPr/>
        </p:nvSpPr>
        <p:spPr bwMode="auto">
          <a:xfrm>
            <a:off x="4749800" y="4686300"/>
            <a:ext cx="206375" cy="215900"/>
          </a:xfrm>
          <a:prstGeom prst="ellipse">
            <a:avLst/>
          </a:prstGeom>
          <a:solidFill>
            <a:srgbClr val="B70800"/>
          </a:solidFill>
          <a:ln w="9525">
            <a:solidFill>
              <a:srgbClr val="DFDD00"/>
            </a:solidFill>
            <a:round/>
            <a:headEnd/>
            <a:tailEnd/>
          </a:ln>
        </p:spPr>
        <p:txBody>
          <a:bodyPr/>
          <a:lstStyle/>
          <a:p>
            <a:endParaRPr lang="en-US"/>
          </a:p>
        </p:txBody>
      </p:sp>
      <p:sp>
        <p:nvSpPr>
          <p:cNvPr id="37927" name="Rectangle 39"/>
          <p:cNvSpPr>
            <a:spLocks/>
          </p:cNvSpPr>
          <p:nvPr/>
        </p:nvSpPr>
        <p:spPr bwMode="auto">
          <a:xfrm>
            <a:off x="4464050" y="3897313"/>
            <a:ext cx="1185863" cy="2222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Tennessee</a:t>
            </a:r>
          </a:p>
        </p:txBody>
      </p:sp>
      <p:sp>
        <p:nvSpPr>
          <p:cNvPr id="37928" name="Rectangle 40"/>
          <p:cNvSpPr>
            <a:spLocks/>
          </p:cNvSpPr>
          <p:nvPr/>
        </p:nvSpPr>
        <p:spPr bwMode="auto">
          <a:xfrm>
            <a:off x="4157663" y="4389438"/>
            <a:ext cx="987425" cy="247650"/>
          </a:xfrm>
          <a:prstGeom prst="rect">
            <a:avLst/>
          </a:prstGeom>
          <a:noFill/>
          <a:ln w="9525">
            <a:noFill/>
            <a:miter lim="800000"/>
            <a:headEnd/>
            <a:tailEnd/>
          </a:ln>
        </p:spPr>
        <p:txBody>
          <a:bodyPr lIns="0" tIns="0" rIns="40639" bIns="0"/>
          <a:lstStyle/>
          <a:p>
            <a:pPr marL="39688"/>
            <a:r>
              <a:rPr lang="en-US" sz="1400">
                <a:solidFill>
                  <a:srgbClr val="CBDAFF"/>
                </a:solidFill>
                <a:latin typeface="Arial" charset="0"/>
                <a:cs typeface="Arial" charset="0"/>
                <a:sym typeface="Arial" charset="0"/>
              </a:rPr>
              <a:t>LONI/LSU</a:t>
            </a:r>
            <a:endParaRPr lang="en-US" sz="1800">
              <a:solidFill>
                <a:srgbClr val="CBDAFF"/>
              </a:solidFill>
              <a:latin typeface="Arial" charset="0"/>
              <a:cs typeface="Arial" charset="0"/>
              <a:sym typeface="Arial" charset="0"/>
            </a:endParaRPr>
          </a:p>
        </p:txBody>
      </p:sp>
      <p:sp>
        <p:nvSpPr>
          <p:cNvPr id="37929" name="Rectangle 17"/>
          <p:cNvSpPr>
            <a:spLocks/>
          </p:cNvSpPr>
          <p:nvPr/>
        </p:nvSpPr>
        <p:spPr bwMode="auto">
          <a:xfrm>
            <a:off x="4972050" y="2541588"/>
            <a:ext cx="849313"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UC/ANL</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pPr>
                <a:defRPr/>
              </a:pPr>
              <a:t>2</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1604A382-AA86-498F-96D6-6858ABE77D05}" type="slidenum">
              <a:rPr lang="en-US" sz="1000" b="0">
                <a:effectLst>
                  <a:outerShdw blurRad="38100" dist="38100" dir="2700000" algn="tl">
                    <a:srgbClr val="000000"/>
                  </a:outerShdw>
                </a:effectLst>
                <a:latin typeface="Verdana" pitchFamily="34" charset="0"/>
              </a:rPr>
              <a:pPr algn="r">
                <a:defRPr/>
              </a:pPr>
              <a:t>2</a:t>
            </a:fld>
            <a:endParaRPr lang="en-US" sz="1000" b="0">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a:t>
            </a:r>
            <a:r>
              <a:rPr lang="en-US" sz="2400" dirty="0" smtClean="0">
                <a:solidFill>
                  <a:srgbClr val="FFFF00"/>
                </a:solidFill>
              </a:rPr>
              <a:t>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9C946EC-8E77-4C7F-93F7-AE1A647A8EB8}" type="slidenum">
              <a:rPr lang="en-US"/>
              <a:pPr>
                <a:defRPr/>
              </a:pPr>
              <a:t>20</a:t>
            </a:fld>
            <a:endParaRPr lang="en-US"/>
          </a:p>
        </p:txBody>
      </p:sp>
      <p:sp>
        <p:nvSpPr>
          <p:cNvPr id="36867" name="Rectangle 2"/>
          <p:cNvSpPr>
            <a:spLocks noGrp="1" noChangeArrowheads="1"/>
          </p:cNvSpPr>
          <p:nvPr>
            <p:ph type="body" idx="1"/>
          </p:nvPr>
        </p:nvSpPr>
        <p:spPr>
          <a:xfrm>
            <a:off x="6629400" y="762000"/>
            <a:ext cx="2438400" cy="4419600"/>
          </a:xfrm>
        </p:spPr>
        <p:txBody>
          <a:bodyPr/>
          <a:lstStyle/>
          <a:p>
            <a:pPr eaLnBrk="1" hangingPunct="1"/>
            <a:r>
              <a:rPr lang="en-US" smtClean="0">
                <a:cs typeface="Arial" charset="0"/>
              </a:rPr>
              <a:t>Resources for many disciplines!</a:t>
            </a:r>
          </a:p>
          <a:p>
            <a:pPr eaLnBrk="1" hangingPunct="1"/>
            <a:r>
              <a:rPr lang="en-US" smtClean="0">
                <a:cs typeface="Arial" charset="0"/>
              </a:rPr>
              <a:t>&gt; 40,000 processors in aggregate</a:t>
            </a:r>
          </a:p>
          <a:p>
            <a:pPr eaLnBrk="1" hangingPunct="1"/>
            <a:r>
              <a:rPr lang="en-US" smtClean="0"/>
              <a:t>Resource availability will grow during 2008 at unprecedented rates</a:t>
            </a:r>
          </a:p>
        </p:txBody>
      </p:sp>
      <p:pic>
        <p:nvPicPr>
          <p:cNvPr id="36868" name="Picture 3" descr="iu_v_rgb"/>
          <p:cNvPicPr>
            <a:picLocks noChangeAspect="1" noChangeArrowheads="1"/>
          </p:cNvPicPr>
          <p:nvPr/>
        </p:nvPicPr>
        <p:blipFill>
          <a:blip r:embed="rId3"/>
          <a:srcRect/>
          <a:stretch>
            <a:fillRect/>
          </a:stretch>
        </p:blipFill>
        <p:spPr bwMode="auto">
          <a:xfrm>
            <a:off x="152400" y="6096000"/>
            <a:ext cx="1752600" cy="584200"/>
          </a:xfrm>
          <a:prstGeom prst="rect">
            <a:avLst/>
          </a:prstGeom>
          <a:noFill/>
          <a:ln w="9525">
            <a:noFill/>
            <a:miter lim="800000"/>
            <a:headEnd/>
            <a:tailEnd/>
          </a:ln>
        </p:spPr>
      </p:pic>
      <p:pic>
        <p:nvPicPr>
          <p:cNvPr id="36869" name="Picture 4" descr="PI_pie-1"/>
          <p:cNvPicPr>
            <a:picLocks noChangeAspect="1" noChangeArrowheads="1"/>
          </p:cNvPicPr>
          <p:nvPr/>
        </p:nvPicPr>
        <p:blipFill>
          <a:blip r:embed="rId4"/>
          <a:srcRect/>
          <a:stretch>
            <a:fillRect/>
          </a:stretch>
        </p:blipFill>
        <p:spPr bwMode="auto">
          <a:xfrm>
            <a:off x="76200" y="76200"/>
            <a:ext cx="64770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HCUnderA"/>
          <p:cNvPicPr>
            <a:picLocks noChangeAspect="1" noChangeArrowheads="1"/>
          </p:cNvPicPr>
          <p:nvPr/>
        </p:nvPicPr>
        <p:blipFill>
          <a:blip r:embed="rId3"/>
          <a:srcRect r="4276"/>
          <a:stretch>
            <a:fillRect/>
          </a:stretch>
        </p:blipFill>
        <p:spPr bwMode="auto">
          <a:xfrm>
            <a:off x="2981325" y="1600200"/>
            <a:ext cx="6169025" cy="4554538"/>
          </a:xfrm>
          <a:prstGeom prst="rect">
            <a:avLst/>
          </a:prstGeom>
          <a:noFill/>
          <a:ln w="0">
            <a:noFill/>
            <a:miter lim="800000"/>
            <a:headEnd/>
            <a:tailEnd/>
          </a:ln>
        </p:spPr>
      </p:pic>
      <p:sp>
        <p:nvSpPr>
          <p:cNvPr id="38915" name="Rectangle 3"/>
          <p:cNvSpPr>
            <a:spLocks noChangeArrowheads="1"/>
          </p:cNvSpPr>
          <p:nvPr/>
        </p:nvSpPr>
        <p:spPr bwMode="auto">
          <a:xfrm>
            <a:off x="7072313" y="2000250"/>
            <a:ext cx="1905000" cy="381000"/>
          </a:xfrm>
          <a:prstGeom prst="rect">
            <a:avLst/>
          </a:prstGeom>
          <a:noFill/>
          <a:ln w="9525">
            <a:noFill/>
            <a:miter lim="800000"/>
            <a:headEnd/>
            <a:tailEnd/>
          </a:ln>
        </p:spPr>
        <p:txBody>
          <a:bodyPr wrap="none" anchor="ctr"/>
          <a:lstStyle/>
          <a:p>
            <a:endParaRPr lang="en-US"/>
          </a:p>
        </p:txBody>
      </p:sp>
      <p:sp>
        <p:nvSpPr>
          <p:cNvPr id="38916" name="Text Box 4"/>
          <p:cNvSpPr txBox="1">
            <a:spLocks noChangeArrowheads="1"/>
          </p:cNvSpPr>
          <p:nvPr/>
        </p:nvSpPr>
        <p:spPr bwMode="auto">
          <a:xfrm>
            <a:off x="5837238" y="2767013"/>
            <a:ext cx="693737" cy="274637"/>
          </a:xfrm>
          <a:prstGeom prst="rect">
            <a:avLst/>
          </a:prstGeom>
          <a:noFill/>
          <a:ln w="0">
            <a:noFill/>
            <a:miter lim="800000"/>
            <a:headEnd/>
            <a:tailEnd/>
          </a:ln>
        </p:spPr>
        <p:txBody>
          <a:bodyPr wrap="none">
            <a:spAutoFit/>
          </a:bodyPr>
          <a:lstStyle/>
          <a:p>
            <a:pPr algn="l" eaLnBrk="0" hangingPunct="0">
              <a:spcBef>
                <a:spcPct val="20000"/>
              </a:spcBef>
              <a:buClr>
                <a:srgbClr val="990033"/>
              </a:buClr>
              <a:buSzPct val="75000"/>
              <a:buFont typeface="Monotype Sorts" pitchFamily="2" charset="2"/>
              <a:buNone/>
            </a:pPr>
            <a:r>
              <a:rPr kumimoji="1" lang="en-US" sz="1200">
                <a:solidFill>
                  <a:srgbClr val="000066"/>
                </a:solidFill>
              </a:rPr>
              <a:t>TOTEM</a:t>
            </a:r>
          </a:p>
        </p:txBody>
      </p:sp>
      <p:sp>
        <p:nvSpPr>
          <p:cNvPr id="38917" name="Line 5"/>
          <p:cNvSpPr>
            <a:spLocks noChangeShapeType="1"/>
          </p:cNvSpPr>
          <p:nvPr/>
        </p:nvSpPr>
        <p:spPr bwMode="auto">
          <a:xfrm flipV="1">
            <a:off x="3792538" y="4800600"/>
            <a:ext cx="217487" cy="358775"/>
          </a:xfrm>
          <a:prstGeom prst="line">
            <a:avLst/>
          </a:prstGeom>
          <a:noFill/>
          <a:ln w="28575">
            <a:solidFill>
              <a:schemeClr val="tx1"/>
            </a:solidFill>
            <a:round/>
            <a:headEnd/>
            <a:tailEnd type="triangle" w="med" len="med"/>
          </a:ln>
        </p:spPr>
        <p:txBody>
          <a:bodyPr/>
          <a:lstStyle/>
          <a:p>
            <a:endParaRPr lang="en-US"/>
          </a:p>
        </p:txBody>
      </p:sp>
      <p:sp>
        <p:nvSpPr>
          <p:cNvPr id="38918" name="Line 6"/>
          <p:cNvSpPr>
            <a:spLocks noChangeShapeType="1"/>
          </p:cNvSpPr>
          <p:nvPr/>
        </p:nvSpPr>
        <p:spPr bwMode="auto">
          <a:xfrm flipH="1" flipV="1">
            <a:off x="7667625" y="5410200"/>
            <a:ext cx="55563" cy="192088"/>
          </a:xfrm>
          <a:prstGeom prst="line">
            <a:avLst/>
          </a:prstGeom>
          <a:noFill/>
          <a:ln w="28575">
            <a:solidFill>
              <a:schemeClr val="tx1"/>
            </a:solidFill>
            <a:round/>
            <a:headEnd/>
            <a:tailEnd type="triangle" w="med" len="med"/>
          </a:ln>
        </p:spPr>
        <p:txBody>
          <a:bodyPr/>
          <a:lstStyle/>
          <a:p>
            <a:endParaRPr lang="en-US"/>
          </a:p>
        </p:txBody>
      </p:sp>
      <p:sp>
        <p:nvSpPr>
          <p:cNvPr id="38919" name="Rectangle 7"/>
          <p:cNvSpPr>
            <a:spLocks noChangeArrowheads="1"/>
          </p:cNvSpPr>
          <p:nvPr/>
        </p:nvSpPr>
        <p:spPr bwMode="auto">
          <a:xfrm>
            <a:off x="2801938" y="2063750"/>
            <a:ext cx="1371600" cy="381000"/>
          </a:xfrm>
          <a:prstGeom prst="rect">
            <a:avLst/>
          </a:prstGeom>
          <a:noFill/>
          <a:ln w="9525">
            <a:noFill/>
            <a:miter lim="800000"/>
            <a:headEnd/>
            <a:tailEnd/>
          </a:ln>
        </p:spPr>
        <p:txBody>
          <a:bodyPr wrap="none" anchor="ctr"/>
          <a:lstStyle/>
          <a:p>
            <a:endParaRPr lang="en-US"/>
          </a:p>
        </p:txBody>
      </p:sp>
      <p:sp>
        <p:nvSpPr>
          <p:cNvPr id="4422664" name="Text Box 8"/>
          <p:cNvSpPr txBox="1">
            <a:spLocks noChangeArrowheads="1"/>
          </p:cNvSpPr>
          <p:nvPr/>
        </p:nvSpPr>
        <p:spPr bwMode="auto">
          <a:xfrm>
            <a:off x="7391400" y="2819400"/>
            <a:ext cx="1617663" cy="711200"/>
          </a:xfrm>
          <a:prstGeom prst="rect">
            <a:avLst/>
          </a:prstGeom>
          <a:solidFill>
            <a:schemeClr val="bg1"/>
          </a:solidFill>
          <a:ln w="9525">
            <a:solidFill>
              <a:schemeClr val="tx1"/>
            </a:solidFill>
            <a:miter lim="800000"/>
            <a:headEnd/>
            <a:tailEnd/>
          </a:ln>
          <a:effectLst>
            <a:outerShdw dist="107763" dir="18900000" algn="ctr" rotWithShape="0">
              <a:schemeClr val="bg2"/>
            </a:outerShdw>
          </a:effectLst>
        </p:spPr>
        <p:txBody>
          <a:bodyPr wrap="none">
            <a:spAutoFit/>
          </a:bodyPr>
          <a:lstStyle/>
          <a:p>
            <a:pPr algn="l" eaLnBrk="0" hangingPunct="0">
              <a:defRPr/>
            </a:pPr>
            <a:r>
              <a:rPr lang="en-US" sz="2000">
                <a:solidFill>
                  <a:srgbClr val="000066"/>
                </a:solidFill>
                <a:latin typeface="Arial" charset="0"/>
              </a:rPr>
              <a:t>pp, general </a:t>
            </a:r>
            <a:br>
              <a:rPr lang="en-US" sz="2000">
                <a:solidFill>
                  <a:srgbClr val="000066"/>
                </a:solidFill>
                <a:latin typeface="Arial" charset="0"/>
              </a:rPr>
            </a:br>
            <a:r>
              <a:rPr lang="en-US" sz="2000">
                <a:solidFill>
                  <a:srgbClr val="000066"/>
                </a:solidFill>
                <a:latin typeface="Arial" charset="0"/>
              </a:rPr>
              <a:t>purpose; HI</a:t>
            </a:r>
          </a:p>
        </p:txBody>
      </p:sp>
      <p:sp>
        <p:nvSpPr>
          <p:cNvPr id="38921" name="Text Box 9"/>
          <p:cNvSpPr txBox="1">
            <a:spLocks noChangeArrowheads="1"/>
          </p:cNvSpPr>
          <p:nvPr/>
        </p:nvSpPr>
        <p:spPr bwMode="auto">
          <a:xfrm>
            <a:off x="6753225" y="5562600"/>
            <a:ext cx="1879600" cy="376238"/>
          </a:xfrm>
          <a:prstGeom prst="rect">
            <a:avLst/>
          </a:prstGeom>
          <a:noFill/>
          <a:ln w="9525">
            <a:solidFill>
              <a:schemeClr val="tx1"/>
            </a:solidFill>
            <a:miter lim="800000"/>
            <a:headEnd/>
            <a:tailEnd/>
          </a:ln>
        </p:spPr>
        <p:txBody>
          <a:bodyPr wrap="none">
            <a:spAutoFit/>
          </a:bodyPr>
          <a:lstStyle/>
          <a:p>
            <a:pPr algn="l" eaLnBrk="0" hangingPunct="0"/>
            <a:r>
              <a:rPr lang="en-US" sz="1800">
                <a:solidFill>
                  <a:srgbClr val="000066"/>
                </a:solidFill>
                <a:latin typeface="Arial" charset="0"/>
              </a:rPr>
              <a:t>LHCb: B-physics</a:t>
            </a:r>
          </a:p>
        </p:txBody>
      </p:sp>
      <p:sp>
        <p:nvSpPr>
          <p:cNvPr id="38922" name="Text Box 10"/>
          <p:cNvSpPr txBox="1">
            <a:spLocks noChangeArrowheads="1"/>
          </p:cNvSpPr>
          <p:nvPr/>
        </p:nvSpPr>
        <p:spPr bwMode="auto">
          <a:xfrm>
            <a:off x="3727450" y="5105400"/>
            <a:ext cx="1300163" cy="346075"/>
          </a:xfrm>
          <a:prstGeom prst="rect">
            <a:avLst/>
          </a:prstGeom>
          <a:solidFill>
            <a:schemeClr val="bg1"/>
          </a:solidFill>
          <a:ln w="9525">
            <a:solidFill>
              <a:schemeClr val="tx1"/>
            </a:solidFill>
            <a:miter lim="800000"/>
            <a:headEnd/>
            <a:tailEnd/>
          </a:ln>
        </p:spPr>
        <p:txBody>
          <a:bodyPr>
            <a:spAutoFit/>
          </a:bodyPr>
          <a:lstStyle/>
          <a:p>
            <a:pPr algn="l" eaLnBrk="0" hangingPunct="0"/>
            <a:r>
              <a:rPr lang="en-US">
                <a:solidFill>
                  <a:srgbClr val="000066"/>
                </a:solidFill>
                <a:latin typeface="Arial" charset="0"/>
              </a:rPr>
              <a:t>ALICE : HI</a:t>
            </a:r>
          </a:p>
        </p:txBody>
      </p:sp>
      <p:sp>
        <p:nvSpPr>
          <p:cNvPr id="38923" name="Line 11"/>
          <p:cNvSpPr>
            <a:spLocks noChangeShapeType="1"/>
          </p:cNvSpPr>
          <p:nvPr/>
        </p:nvSpPr>
        <p:spPr bwMode="blackWhite">
          <a:xfrm flipH="1" flipV="1">
            <a:off x="6777038" y="3076575"/>
            <a:ext cx="323850" cy="792163"/>
          </a:xfrm>
          <a:prstGeom prst="line">
            <a:avLst/>
          </a:prstGeom>
          <a:noFill/>
          <a:ln w="9525">
            <a:solidFill>
              <a:schemeClr val="bg1"/>
            </a:solidFill>
            <a:round/>
            <a:headEnd/>
            <a:tailEnd type="triangle" w="med" len="med"/>
          </a:ln>
        </p:spPr>
        <p:txBody>
          <a:bodyPr wrap="none" anchor="ctr"/>
          <a:lstStyle/>
          <a:p>
            <a:endParaRPr lang="en-US"/>
          </a:p>
        </p:txBody>
      </p:sp>
      <p:sp>
        <p:nvSpPr>
          <p:cNvPr id="38924" name="Line 12"/>
          <p:cNvSpPr>
            <a:spLocks noChangeShapeType="1"/>
          </p:cNvSpPr>
          <p:nvPr/>
        </p:nvSpPr>
        <p:spPr bwMode="blackWhite">
          <a:xfrm flipH="1">
            <a:off x="5695950" y="4373563"/>
            <a:ext cx="1260475" cy="539750"/>
          </a:xfrm>
          <a:prstGeom prst="line">
            <a:avLst/>
          </a:prstGeom>
          <a:noFill/>
          <a:ln w="9525">
            <a:solidFill>
              <a:schemeClr val="bg1"/>
            </a:solidFill>
            <a:round/>
            <a:headEnd/>
            <a:tailEnd type="triangle" w="med" len="med"/>
          </a:ln>
        </p:spPr>
        <p:txBody>
          <a:bodyPr wrap="none" anchor="ctr"/>
          <a:lstStyle/>
          <a:p>
            <a:endParaRPr lang="en-US"/>
          </a:p>
        </p:txBody>
      </p:sp>
      <p:sp>
        <p:nvSpPr>
          <p:cNvPr id="38925" name="Text Box 13"/>
          <p:cNvSpPr txBox="1">
            <a:spLocks noChangeArrowheads="1"/>
          </p:cNvSpPr>
          <p:nvPr/>
        </p:nvSpPr>
        <p:spPr bwMode="auto">
          <a:xfrm>
            <a:off x="3733800" y="1295400"/>
            <a:ext cx="5534025" cy="709613"/>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85000"/>
              </a:lnSpc>
              <a:buClr>
                <a:srgbClr val="A50021"/>
              </a:buClr>
              <a:buSzPct val="90000"/>
              <a:buFont typeface="Wingdings" pitchFamily="2" charset="2"/>
              <a:buChar char="­"/>
            </a:pPr>
            <a:r>
              <a:rPr lang="en-US" sz="2400" b="0">
                <a:solidFill>
                  <a:srgbClr val="000066"/>
                </a:solidFill>
                <a:latin typeface="Comic Sans MS" pitchFamily="66" charset="0"/>
              </a:rPr>
              <a:t> </a:t>
            </a:r>
            <a:r>
              <a:rPr lang="en-US" sz="2200">
                <a:solidFill>
                  <a:srgbClr val="000066"/>
                </a:solidFill>
                <a:latin typeface="Arial" charset="0"/>
              </a:rPr>
              <a:t>pp  </a:t>
            </a:r>
            <a:r>
              <a:rPr lang="en-US" sz="2200">
                <a:solidFill>
                  <a:srgbClr val="000066"/>
                </a:solidFill>
                <a:latin typeface="Arial" charset="0"/>
                <a:sym typeface="Symbol" pitchFamily="18" charset="2"/>
              </a:rPr>
              <a:t>s =14 TeV  L=10</a:t>
            </a:r>
            <a:r>
              <a:rPr lang="en-US" sz="2200" baseline="30000">
                <a:solidFill>
                  <a:srgbClr val="000066"/>
                </a:solidFill>
                <a:latin typeface="Arial" charset="0"/>
                <a:sym typeface="Symbol" pitchFamily="18" charset="2"/>
              </a:rPr>
              <a:t>34</a:t>
            </a:r>
            <a:r>
              <a:rPr lang="en-US" sz="2200">
                <a:solidFill>
                  <a:srgbClr val="000066"/>
                </a:solidFill>
                <a:latin typeface="Arial" charset="0"/>
                <a:sym typeface="Symbol" pitchFamily="18" charset="2"/>
              </a:rPr>
              <a:t> cm</a:t>
            </a:r>
            <a:r>
              <a:rPr lang="en-US" sz="2200" baseline="30000">
                <a:solidFill>
                  <a:srgbClr val="000066"/>
                </a:solidFill>
                <a:latin typeface="Arial" charset="0"/>
                <a:sym typeface="Symbol" pitchFamily="18" charset="2"/>
              </a:rPr>
              <a:t>-2</a:t>
            </a:r>
            <a:r>
              <a:rPr lang="en-US" sz="2200">
                <a:solidFill>
                  <a:srgbClr val="000066"/>
                </a:solidFill>
                <a:latin typeface="Arial" charset="0"/>
                <a:sym typeface="Symbol" pitchFamily="18" charset="2"/>
              </a:rPr>
              <a:t> s</a:t>
            </a:r>
            <a:r>
              <a:rPr lang="en-US" sz="2200" baseline="30000">
                <a:solidFill>
                  <a:srgbClr val="000066"/>
                </a:solidFill>
                <a:latin typeface="Arial" charset="0"/>
                <a:sym typeface="Symbol" pitchFamily="18" charset="2"/>
              </a:rPr>
              <a:t>-1</a:t>
            </a:r>
          </a:p>
          <a:p>
            <a:pPr algn="l" eaLnBrk="0" hangingPunct="0">
              <a:lnSpc>
                <a:spcPct val="85000"/>
              </a:lnSpc>
              <a:buClr>
                <a:srgbClr val="A50021"/>
              </a:buClr>
              <a:buSzPct val="90000"/>
              <a:buFont typeface="Wingdings" pitchFamily="2" charset="2"/>
              <a:buChar char="­"/>
            </a:pPr>
            <a:r>
              <a:rPr lang="en-US" sz="2200">
                <a:solidFill>
                  <a:srgbClr val="000066"/>
                </a:solidFill>
                <a:latin typeface="Arial" charset="0"/>
              </a:rPr>
              <a:t> 27 km Tunnel in Switzerland &amp; France</a:t>
            </a:r>
            <a:endParaRPr lang="en-US" sz="2200">
              <a:solidFill>
                <a:srgbClr val="000066"/>
              </a:solidFill>
              <a:latin typeface="Arial" charset="0"/>
              <a:sym typeface="Symbol" pitchFamily="18" charset="2"/>
            </a:endParaRPr>
          </a:p>
        </p:txBody>
      </p:sp>
      <p:sp>
        <p:nvSpPr>
          <p:cNvPr id="4422670" name="Rectangle 14"/>
          <p:cNvSpPr>
            <a:spLocks noChangeArrowheads="1"/>
          </p:cNvSpPr>
          <p:nvPr/>
        </p:nvSpPr>
        <p:spPr bwMode="auto">
          <a:xfrm>
            <a:off x="1360488" y="104775"/>
            <a:ext cx="6516687" cy="1155700"/>
          </a:xfrm>
          <a:prstGeom prst="rect">
            <a:avLst/>
          </a:prstGeom>
          <a:gradFill rotWithShape="0">
            <a:gsLst>
              <a:gs pos="0">
                <a:srgbClr val="9ABBFF"/>
              </a:gs>
              <a:gs pos="50000">
                <a:srgbClr val="FFFFFF"/>
              </a:gs>
              <a:gs pos="100000">
                <a:srgbClr val="9ABBFF"/>
              </a:gs>
            </a:gsLst>
            <a:lin ang="0" scaled="1"/>
          </a:gradFill>
          <a:ln w="12700">
            <a:noFill/>
            <a:miter lim="800000"/>
            <a:headEnd/>
            <a:tailEnd/>
          </a:ln>
          <a:effectLst>
            <a:outerShdw dist="53882" dir="2700000" algn="ctr" rotWithShape="0">
              <a:srgbClr val="FFFFFF"/>
            </a:outerShdw>
          </a:effectLst>
        </p:spPr>
        <p:txBody>
          <a:bodyPr lIns="90488" tIns="44450" rIns="90488" bIns="44450" anchor="ctr"/>
          <a:lstStyle/>
          <a:p>
            <a:pPr>
              <a:defRPr/>
            </a:pPr>
            <a:r>
              <a:rPr lang="en-US" sz="3900" i="1">
                <a:solidFill>
                  <a:srgbClr val="A50021"/>
                </a:solidFill>
                <a:latin typeface="Arial" charset="0"/>
              </a:rPr>
              <a:t>Large Hadron Collider  CERN, Geneva: 2008 Start </a:t>
            </a:r>
          </a:p>
        </p:txBody>
      </p:sp>
      <p:pic>
        <p:nvPicPr>
          <p:cNvPr id="38927" name="Picture 15"/>
          <p:cNvPicPr>
            <a:picLocks noChangeAspect="1" noChangeArrowheads="1"/>
          </p:cNvPicPr>
          <p:nvPr/>
        </p:nvPicPr>
        <p:blipFill>
          <a:blip r:embed="rId4"/>
          <a:srcRect/>
          <a:stretch>
            <a:fillRect/>
          </a:stretch>
        </p:blipFill>
        <p:spPr bwMode="auto">
          <a:xfrm>
            <a:off x="161925" y="1292225"/>
            <a:ext cx="3565525" cy="4727575"/>
          </a:xfrm>
          <a:prstGeom prst="rect">
            <a:avLst/>
          </a:prstGeom>
          <a:noFill/>
          <a:ln w="9525">
            <a:noFill/>
            <a:miter lim="800000"/>
            <a:headEnd/>
            <a:tailEnd/>
          </a:ln>
        </p:spPr>
      </p:pic>
      <p:sp>
        <p:nvSpPr>
          <p:cNvPr id="38928" name="Text Box 16"/>
          <p:cNvSpPr txBox="1">
            <a:spLocks noChangeArrowheads="1"/>
          </p:cNvSpPr>
          <p:nvPr/>
        </p:nvSpPr>
        <p:spPr bwMode="auto">
          <a:xfrm>
            <a:off x="7385050" y="2220913"/>
            <a:ext cx="1076325" cy="579437"/>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90000"/>
              </a:lnSpc>
              <a:buClr>
                <a:srgbClr val="A50021"/>
              </a:buClr>
              <a:buSzPct val="90000"/>
              <a:buFont typeface="Wingdings" pitchFamily="2" charset="2"/>
              <a:buNone/>
            </a:pPr>
            <a:r>
              <a:rPr lang="en-US" sz="3400">
                <a:solidFill>
                  <a:srgbClr val="000066"/>
                </a:solidFill>
                <a:latin typeface="Arial" charset="0"/>
              </a:rPr>
              <a:t>CMS</a:t>
            </a:r>
            <a:endParaRPr lang="en-US" sz="3400">
              <a:solidFill>
                <a:srgbClr val="000066"/>
              </a:solidFill>
              <a:latin typeface="Arial" charset="0"/>
              <a:sym typeface="Symbol" pitchFamily="18" charset="2"/>
            </a:endParaRPr>
          </a:p>
        </p:txBody>
      </p:sp>
      <p:sp>
        <p:nvSpPr>
          <p:cNvPr id="38929" name="Text Box 17"/>
          <p:cNvSpPr txBox="1">
            <a:spLocks noChangeArrowheads="1"/>
          </p:cNvSpPr>
          <p:nvPr/>
        </p:nvSpPr>
        <p:spPr bwMode="auto">
          <a:xfrm>
            <a:off x="5000625" y="4122738"/>
            <a:ext cx="1047750" cy="525462"/>
          </a:xfrm>
          <a:prstGeom prst="rect">
            <a:avLst/>
          </a:prstGeom>
          <a:solidFill>
            <a:srgbClr val="FFFFCC"/>
          </a:solidFill>
          <a:ln w="22225">
            <a:solidFill>
              <a:srgbClr val="003048"/>
            </a:solidFill>
            <a:miter lim="800000"/>
            <a:headEnd/>
            <a:tailEnd/>
          </a:ln>
        </p:spPr>
        <p:txBody>
          <a:bodyPr wrap="none">
            <a:spAutoFit/>
          </a:bodyPr>
          <a:lstStyle/>
          <a:p>
            <a:pPr algn="l" eaLnBrk="0" hangingPunct="0">
              <a:lnSpc>
                <a:spcPct val="90000"/>
              </a:lnSpc>
              <a:buClr>
                <a:srgbClr val="A50021"/>
              </a:buClr>
              <a:buSzPct val="90000"/>
              <a:buFont typeface="Wingdings" pitchFamily="2" charset="2"/>
              <a:buNone/>
            </a:pPr>
            <a:r>
              <a:rPr lang="en-US" sz="3000">
                <a:solidFill>
                  <a:srgbClr val="000066"/>
                </a:solidFill>
                <a:latin typeface="Arial" charset="0"/>
              </a:rPr>
              <a:t>Atlas</a:t>
            </a:r>
            <a:endParaRPr lang="en-US" sz="3000">
              <a:solidFill>
                <a:srgbClr val="000066"/>
              </a:solidFill>
              <a:latin typeface="Arial" charset="0"/>
              <a:sym typeface="Symbol" pitchFamily="18" charset="2"/>
            </a:endParaRPr>
          </a:p>
        </p:txBody>
      </p:sp>
      <p:sp>
        <p:nvSpPr>
          <p:cNvPr id="38930" name="Text Box 18"/>
          <p:cNvSpPr txBox="1">
            <a:spLocks noChangeArrowheads="1"/>
          </p:cNvSpPr>
          <p:nvPr/>
        </p:nvSpPr>
        <p:spPr bwMode="auto">
          <a:xfrm>
            <a:off x="0" y="5943600"/>
            <a:ext cx="9144000" cy="858838"/>
          </a:xfrm>
          <a:prstGeom prst="rect">
            <a:avLst/>
          </a:prstGeom>
          <a:solidFill>
            <a:srgbClr val="FFFFCC"/>
          </a:solidFill>
          <a:ln w="25400">
            <a:solidFill>
              <a:srgbClr val="003048"/>
            </a:solidFill>
            <a:miter lim="800000"/>
            <a:headEnd/>
            <a:tailEnd/>
          </a:ln>
        </p:spPr>
        <p:txBody>
          <a:bodyPr>
            <a:spAutoFit/>
          </a:bodyPr>
          <a:lstStyle/>
          <a:p>
            <a:pPr algn="l" eaLnBrk="0" hangingPunct="0">
              <a:lnSpc>
                <a:spcPct val="90000"/>
              </a:lnSpc>
            </a:pPr>
            <a:r>
              <a:rPr lang="en-US" sz="2600">
                <a:solidFill>
                  <a:srgbClr val="000066"/>
                </a:solidFill>
                <a:latin typeface="Arial" charset="0"/>
              </a:rPr>
              <a:t>Higgs, SUSY, Extra Dimensions, CP Violation, QG Plasma, </a:t>
            </a:r>
            <a:r>
              <a:rPr lang="en-US" sz="2600" i="1">
                <a:solidFill>
                  <a:srgbClr val="000066"/>
                </a:solidFill>
                <a:latin typeface="Arial" charset="0"/>
              </a:rPr>
              <a:t>…  		</a:t>
            </a:r>
            <a:r>
              <a:rPr lang="en-US" sz="2800" i="1">
                <a:solidFill>
                  <a:srgbClr val="902516"/>
                </a:solidFill>
                <a:latin typeface="Arial" charset="0"/>
              </a:rPr>
              <a:t>the Unexpected</a:t>
            </a:r>
          </a:p>
        </p:txBody>
      </p:sp>
      <p:sp>
        <p:nvSpPr>
          <p:cNvPr id="38931" name="Text Box 19"/>
          <p:cNvSpPr txBox="1">
            <a:spLocks noChangeArrowheads="1"/>
          </p:cNvSpPr>
          <p:nvPr/>
        </p:nvSpPr>
        <p:spPr bwMode="auto">
          <a:xfrm>
            <a:off x="6565900" y="3962400"/>
            <a:ext cx="2436813" cy="949325"/>
          </a:xfrm>
          <a:prstGeom prst="rect">
            <a:avLst/>
          </a:prstGeom>
          <a:solidFill>
            <a:srgbClr val="FFFF99"/>
          </a:solidFill>
          <a:ln w="25400">
            <a:solidFill>
              <a:srgbClr val="A50021"/>
            </a:solidFill>
            <a:miter lim="800000"/>
            <a:headEnd/>
            <a:tailEnd/>
          </a:ln>
        </p:spPr>
        <p:txBody>
          <a:bodyPr lIns="92075" tIns="46038" rIns="92075" bIns="46038" anchor="ctr">
            <a:spAutoFit/>
          </a:bodyPr>
          <a:lstStyle/>
          <a:p>
            <a:pPr eaLnBrk="0" hangingPunct="0">
              <a:lnSpc>
                <a:spcPct val="83000"/>
              </a:lnSpc>
              <a:spcAft>
                <a:spcPct val="5000"/>
              </a:spcAft>
            </a:pPr>
            <a:r>
              <a:rPr lang="en-US" sz="2100">
                <a:solidFill>
                  <a:srgbClr val="800000"/>
                </a:solidFill>
                <a:latin typeface="Arial" charset="0"/>
              </a:rPr>
              <a:t>5000+  Physicists</a:t>
            </a:r>
          </a:p>
          <a:p>
            <a:pPr eaLnBrk="0" hangingPunct="0">
              <a:lnSpc>
                <a:spcPct val="83000"/>
              </a:lnSpc>
              <a:spcAft>
                <a:spcPct val="5000"/>
              </a:spcAft>
            </a:pPr>
            <a:r>
              <a:rPr lang="en-US" sz="2100">
                <a:solidFill>
                  <a:srgbClr val="800000"/>
                </a:solidFill>
                <a:latin typeface="Arial" charset="0"/>
              </a:rPr>
              <a:t> 250+  Institutes</a:t>
            </a:r>
          </a:p>
          <a:p>
            <a:pPr eaLnBrk="0" hangingPunct="0">
              <a:lnSpc>
                <a:spcPct val="83000"/>
              </a:lnSpc>
              <a:spcAft>
                <a:spcPct val="5000"/>
              </a:spcAft>
            </a:pPr>
            <a:r>
              <a:rPr lang="en-US" sz="2100">
                <a:solidFill>
                  <a:srgbClr val="800000"/>
                </a:solidFill>
                <a:latin typeface="Arial" charset="0"/>
              </a:rPr>
              <a:t>    60+ Countries</a:t>
            </a:r>
          </a:p>
        </p:txBody>
      </p:sp>
      <p:sp>
        <p:nvSpPr>
          <p:cNvPr id="4422676" name="Text Box 20"/>
          <p:cNvSpPr txBox="1">
            <a:spLocks noChangeArrowheads="1"/>
          </p:cNvSpPr>
          <p:nvPr/>
        </p:nvSpPr>
        <p:spPr bwMode="auto">
          <a:xfrm>
            <a:off x="0" y="6026150"/>
            <a:ext cx="9144000" cy="720725"/>
          </a:xfrm>
          <a:prstGeom prst="rect">
            <a:avLst/>
          </a:prstGeom>
          <a:solidFill>
            <a:srgbClr val="FFFFCC"/>
          </a:solidFill>
          <a:ln w="25400">
            <a:solidFill>
              <a:srgbClr val="003048"/>
            </a:solidFill>
            <a:miter lim="800000"/>
            <a:headEnd/>
            <a:tailEnd/>
          </a:ln>
        </p:spPr>
        <p:txBody>
          <a:bodyPr>
            <a:spAutoFit/>
          </a:bodyPr>
          <a:lstStyle/>
          <a:p>
            <a:pPr eaLnBrk="0" hangingPunct="0">
              <a:lnSpc>
                <a:spcPct val="90000"/>
              </a:lnSpc>
            </a:pPr>
            <a:r>
              <a:rPr lang="en-US" sz="2200">
                <a:solidFill>
                  <a:srgbClr val="800000"/>
                </a:solidFill>
                <a:latin typeface="Arial" charset="0"/>
              </a:rPr>
              <a:t>Challenges: Analyze petabytes of complex data cooperatively</a:t>
            </a:r>
            <a:br>
              <a:rPr lang="en-US" sz="2200">
                <a:solidFill>
                  <a:srgbClr val="800000"/>
                </a:solidFill>
                <a:latin typeface="Arial" charset="0"/>
              </a:rPr>
            </a:br>
            <a:r>
              <a:rPr lang="en-US" sz="2200">
                <a:solidFill>
                  <a:srgbClr val="800000"/>
                </a:solidFill>
                <a:latin typeface="Arial" charset="0"/>
              </a:rPr>
              <a:t>Harness global computing, data &amp; network resources</a:t>
            </a:r>
            <a:endParaRPr lang="en-US" sz="2400" i="1">
              <a:solidFill>
                <a:srgbClr val="8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22676"/>
                                        </p:tgtEl>
                                        <p:attrNameLst>
                                          <p:attrName>style.visibility</p:attrName>
                                        </p:attrNameLst>
                                      </p:cBhvr>
                                      <p:to>
                                        <p:strVal val="visible"/>
                                      </p:to>
                                    </p:set>
                                    <p:anim calcmode="lin" valueType="num">
                                      <p:cBhvr additive="base">
                                        <p:cTn id="7" dur="500" fill="hold"/>
                                        <p:tgtEl>
                                          <p:spTgt spid="4422676"/>
                                        </p:tgtEl>
                                        <p:attrNameLst>
                                          <p:attrName>ppt_x</p:attrName>
                                        </p:attrNameLst>
                                      </p:cBhvr>
                                      <p:tavLst>
                                        <p:tav tm="0">
                                          <p:val>
                                            <p:strVal val="#ppt_x"/>
                                          </p:val>
                                        </p:tav>
                                        <p:tav tm="100000">
                                          <p:val>
                                            <p:strVal val="#ppt_x"/>
                                          </p:val>
                                        </p:tav>
                                      </p:tavLst>
                                    </p:anim>
                                    <p:anim calcmode="lin" valueType="num">
                                      <p:cBhvr additive="base">
                                        <p:cTn id="8" dur="500" fill="hold"/>
                                        <p:tgtEl>
                                          <p:spTgt spid="4422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26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lgn="r" rtl="0" fontAlgn="base">
              <a:spcBef>
                <a:spcPct val="0"/>
              </a:spcBef>
              <a:spcAft>
                <a:spcPct val="0"/>
              </a:spcAft>
              <a:defRPr/>
            </a:pPr>
            <a:fld id="{68240F8B-EA53-478E-9CD0-B0F99ADF134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22</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39939" name="Picture 2"/>
          <p:cNvPicPr>
            <a:picLocks noChangeAspect="1" noChangeArrowheads="1"/>
          </p:cNvPicPr>
          <p:nvPr/>
        </p:nvPicPr>
        <p:blipFill>
          <a:blip r:embed="rId3"/>
          <a:srcRect t="17578" b="12715"/>
          <a:stretch>
            <a:fillRect/>
          </a:stretch>
        </p:blipFill>
        <p:spPr bwMode="auto">
          <a:xfrm>
            <a:off x="0" y="842963"/>
            <a:ext cx="9144000" cy="6015037"/>
          </a:xfrm>
          <a:prstGeom prst="rect">
            <a:avLst/>
          </a:prstGeom>
          <a:noFill/>
          <a:ln w="9525" algn="ctr">
            <a:noFill/>
            <a:miter lim="800000"/>
            <a:headEnd/>
            <a:tailEnd/>
          </a:ln>
        </p:spPr>
      </p:pic>
      <p:sp>
        <p:nvSpPr>
          <p:cNvPr id="39940" name="Rectangle 3"/>
          <p:cNvSpPr>
            <a:spLocks noGrp="1" noChangeArrowheads="1"/>
          </p:cNvSpPr>
          <p:nvPr>
            <p:ph type="title"/>
          </p:nvPr>
        </p:nvSpPr>
        <p:spPr>
          <a:xfrm>
            <a:off x="0" y="0"/>
            <a:ext cx="9144000" cy="838200"/>
          </a:xfrm>
        </p:spPr>
        <p:txBody>
          <a:bodyPr/>
          <a:lstStyle/>
          <a:p>
            <a:pPr eaLnBrk="1" hangingPunct="1"/>
            <a:r>
              <a:rPr lang="en-US" sz="3600" smtClean="0"/>
              <a:t>BIRN Bioinformatics Research Network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pPr algn="r" rtl="0" eaLnBrk="0" fontAlgn="base" hangingPunct="0">
              <a:spcBef>
                <a:spcPct val="0"/>
              </a:spcBef>
              <a:spcAft>
                <a:spcPct val="0"/>
              </a:spcAft>
            </a:pPr>
            <a:fld id="{B4CF4D2C-A4A5-4D76-A03F-A2EFCA25D125}" type="slidenum">
              <a:rPr lang="en-US" sz="1400" kern="1200">
                <a:solidFill>
                  <a:srgbClr val="000000"/>
                </a:solidFill>
                <a:latin typeface="Arial"/>
                <a:cs typeface="+mn-cs"/>
              </a:rPr>
              <a:pPr algn="r" rtl="0" eaLnBrk="0" fontAlgn="base" hangingPunct="0">
                <a:spcBef>
                  <a:spcPct val="0"/>
                </a:spcBef>
                <a:spcAft>
                  <a:spcPct val="0"/>
                </a:spcAft>
              </a:pPr>
              <a:t>23</a:t>
            </a:fld>
            <a:endParaRPr lang="en-US" sz="1400" kern="1200">
              <a:solidFill>
                <a:srgbClr val="000000"/>
              </a:solidFill>
              <a:latin typeface="Arial"/>
              <a:cs typeface="+mn-cs"/>
            </a:endParaRPr>
          </a:p>
        </p:txBody>
      </p:sp>
      <p:sp>
        <p:nvSpPr>
          <p:cNvPr id="40963" name="Rectangle 2"/>
          <p:cNvSpPr>
            <a:spLocks noGrp="1" noChangeArrowheads="1"/>
          </p:cNvSpPr>
          <p:nvPr>
            <p:ph type="title"/>
          </p:nvPr>
        </p:nvSpPr>
        <p:spPr>
          <a:xfrm>
            <a:off x="685800" y="0"/>
            <a:ext cx="7772400" cy="1143000"/>
          </a:xfrm>
        </p:spPr>
        <p:txBody>
          <a:bodyPr/>
          <a:lstStyle/>
          <a:p>
            <a:pPr eaLnBrk="1" hangingPunct="1"/>
            <a:r>
              <a:rPr lang="en-US" smtClean="0"/>
              <a:t>U. Chicago SIDGrid (sidgrid.ci.uchicago.edu)</a:t>
            </a:r>
          </a:p>
        </p:txBody>
      </p:sp>
      <p:pic>
        <p:nvPicPr>
          <p:cNvPr id="40964" name="Picture 3" descr="Picture 13"/>
          <p:cNvPicPr>
            <a:picLocks noGrp="1" noChangeAspect="1" noChangeArrowheads="1"/>
          </p:cNvPicPr>
          <p:nvPr>
            <p:ph idx="1"/>
          </p:nvPr>
        </p:nvPicPr>
        <p:blipFill>
          <a:blip r:embed="rId3"/>
          <a:srcRect/>
          <a:stretch>
            <a:fillRect/>
          </a:stretch>
        </p:blipFill>
        <p:spPr>
          <a:xfrm>
            <a:off x="1676400" y="1093788"/>
            <a:ext cx="5943600" cy="575151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Data Intensive </a:t>
            </a:r>
            <a:r>
              <a:rPr lang="en-US" dirty="0" smtClean="0"/>
              <a:t>Research?</a:t>
            </a:r>
            <a:endParaRPr lang="en-US" dirty="0"/>
          </a:p>
        </p:txBody>
      </p:sp>
      <p:sp>
        <p:nvSpPr>
          <p:cNvPr id="4" name="Content Placeholder 3"/>
          <p:cNvSpPr>
            <a:spLocks noGrp="1"/>
          </p:cNvSpPr>
          <p:nvPr>
            <p:ph idx="1"/>
          </p:nvPr>
        </p:nvSpPr>
        <p:spPr>
          <a:xfrm>
            <a:off x="152400" y="609600"/>
            <a:ext cx="8991600" cy="5791200"/>
          </a:xfrm>
        </p:spPr>
        <p:txBody>
          <a:bodyPr/>
          <a:lstStyle/>
          <a:p>
            <a:pPr marL="0">
              <a:lnSpc>
                <a:spcPts val="3000"/>
              </a:lnSpc>
            </a:pPr>
            <a:r>
              <a:rPr lang="en-US" sz="2400" dirty="0" smtClean="0"/>
              <a:t>Research is </a:t>
            </a:r>
            <a:r>
              <a:rPr lang="en-US" sz="2400" dirty="0" smtClean="0"/>
              <a:t>advanced by observation i.e. analyzing </a:t>
            </a:r>
            <a:r>
              <a:rPr lang="en-US" sz="2400" dirty="0" smtClean="0"/>
              <a:t>data </a:t>
            </a:r>
            <a:r>
              <a:rPr lang="en-US" sz="2400" dirty="0" smtClean="0"/>
              <a:t>from</a:t>
            </a:r>
          </a:p>
          <a:p>
            <a:pPr marL="857250" lvl="3">
              <a:lnSpc>
                <a:spcPts val="3000"/>
              </a:lnSpc>
            </a:pPr>
            <a:r>
              <a:rPr lang="en-US" sz="2000" dirty="0" smtClean="0"/>
              <a:t>Gene Sequencers</a:t>
            </a:r>
          </a:p>
          <a:p>
            <a:pPr marL="857250" lvl="3">
              <a:lnSpc>
                <a:spcPts val="3000"/>
              </a:lnSpc>
            </a:pPr>
            <a:r>
              <a:rPr lang="en-US" sz="2000" dirty="0" smtClean="0"/>
              <a:t>Accelerators</a:t>
            </a:r>
          </a:p>
          <a:p>
            <a:pPr marL="857250" lvl="3">
              <a:lnSpc>
                <a:spcPts val="3000"/>
              </a:lnSpc>
            </a:pPr>
            <a:r>
              <a:rPr lang="en-US" sz="2000" dirty="0" smtClean="0"/>
              <a:t>Telescopes </a:t>
            </a:r>
          </a:p>
          <a:p>
            <a:pPr marL="857250" lvl="3">
              <a:lnSpc>
                <a:spcPts val="3000"/>
              </a:lnSpc>
            </a:pPr>
            <a:r>
              <a:rPr lang="en-US" sz="2000" dirty="0" smtClean="0"/>
              <a:t>Environmental Sensors</a:t>
            </a:r>
          </a:p>
          <a:p>
            <a:pPr marL="857250" lvl="3">
              <a:lnSpc>
                <a:spcPts val="3000"/>
              </a:lnSpc>
            </a:pPr>
            <a:r>
              <a:rPr lang="en-US" sz="2000" dirty="0" smtClean="0"/>
              <a:t>Web </a:t>
            </a:r>
            <a:r>
              <a:rPr lang="en-US" sz="2000" dirty="0" smtClean="0"/>
              <a:t>Crawlers</a:t>
            </a:r>
          </a:p>
          <a:p>
            <a:pPr marL="857250" lvl="3">
              <a:lnSpc>
                <a:spcPts val="3000"/>
              </a:lnSpc>
            </a:pPr>
            <a:r>
              <a:rPr lang="en-US" sz="2000" dirty="0" smtClean="0"/>
              <a:t>Ethnographic Interviews</a:t>
            </a:r>
            <a:endParaRPr lang="en-US" sz="2000" dirty="0" smtClean="0"/>
          </a:p>
          <a:p>
            <a:pPr marL="0">
              <a:lnSpc>
                <a:spcPts val="3000"/>
              </a:lnSpc>
            </a:pPr>
            <a:r>
              <a:rPr lang="en-US" sz="2400" dirty="0" smtClean="0"/>
              <a:t>This data is “filtered”, “analyzed” (term used in science), “data-mined” (term used in Computer Science) to produce conclusions</a:t>
            </a:r>
          </a:p>
          <a:p>
            <a:pPr marL="0">
              <a:lnSpc>
                <a:spcPts val="3000"/>
              </a:lnSpc>
            </a:pPr>
            <a:r>
              <a:rPr lang="en-US" sz="2400" dirty="0" smtClean="0"/>
              <a:t>The analysis is guided by hypotheses</a:t>
            </a:r>
          </a:p>
          <a:p>
            <a:pPr marL="0">
              <a:lnSpc>
                <a:spcPts val="3000"/>
              </a:lnSpc>
            </a:pPr>
            <a:r>
              <a:rPr lang="en-US" sz="2400" dirty="0" smtClean="0"/>
              <a:t>One can also make models to test hypotheses</a:t>
            </a:r>
          </a:p>
          <a:p>
            <a:pPr marL="0">
              <a:lnSpc>
                <a:spcPts val="3000"/>
              </a:lnSpc>
            </a:pPr>
            <a:r>
              <a:rPr lang="en-US" sz="2400" dirty="0" smtClean="0"/>
              <a:t>These models can be constrained by data from observations – termed data assimilation</a:t>
            </a:r>
          </a:p>
          <a:p>
            <a:pPr marL="400050" lvl="1">
              <a:lnSpc>
                <a:spcPts val="3000"/>
              </a:lnSpc>
            </a:pPr>
            <a:r>
              <a:rPr lang="en-US" sz="2000" dirty="0" smtClean="0"/>
              <a:t>Weather forecasting and Climate prediction are of this </a:t>
            </a:r>
            <a:r>
              <a:rPr lang="en-US" sz="2000" dirty="0" smtClean="0"/>
              <a:t>type</a:t>
            </a:r>
            <a:endParaRPr lang="en-US" sz="2000" dirty="0" smtClean="0"/>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A96BB57-F910-4791-B2C9-0D263CC8654A}"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E5584DB-552F-46F6-B71D-9A0E801A50AB}" type="slidenum">
              <a:rPr lang="en-US"/>
              <a:pPr>
                <a:defRPr/>
              </a:pPr>
              <a:t>25</a:t>
            </a:fld>
            <a:endParaRPr lang="en-US"/>
          </a:p>
        </p:txBody>
      </p:sp>
      <p:sp>
        <p:nvSpPr>
          <p:cNvPr id="41987" name="Rectangle 2"/>
          <p:cNvSpPr>
            <a:spLocks noGrp="1" noChangeArrowheads="1"/>
          </p:cNvSpPr>
          <p:nvPr>
            <p:ph type="title"/>
          </p:nvPr>
        </p:nvSpPr>
        <p:spPr/>
        <p:txBody>
          <a:bodyPr/>
          <a:lstStyle/>
          <a:p>
            <a:pPr eaLnBrk="1" hangingPunct="1"/>
            <a:r>
              <a:rPr lang="en-US" sz="4000" dirty="0" smtClean="0"/>
              <a:t>Environmental Monitoring Cyberinfrastructure at Clemson</a:t>
            </a:r>
          </a:p>
        </p:txBody>
      </p:sp>
      <p:pic>
        <p:nvPicPr>
          <p:cNvPr id="41988" name="Picture 3" descr="Clemson-SensorMap"/>
          <p:cNvPicPr>
            <a:picLocks noChangeAspect="1" noChangeArrowheads="1"/>
          </p:cNvPicPr>
          <p:nvPr/>
        </p:nvPicPr>
        <p:blipFill>
          <a:blip r:embed="rId3"/>
          <a:srcRect/>
          <a:stretch>
            <a:fillRect/>
          </a:stretch>
        </p:blipFill>
        <p:spPr bwMode="auto">
          <a:xfrm>
            <a:off x="0" y="1295400"/>
            <a:ext cx="9144000" cy="5145088"/>
          </a:xfrm>
          <a:prstGeom prst="rect">
            <a:avLst/>
          </a:prstGeom>
          <a:noFill/>
          <a:ln w="9525">
            <a:noFill/>
            <a:miter lim="800000"/>
            <a:headEnd/>
            <a:tailEnd/>
          </a:ln>
        </p:spPr>
      </p:pic>
      <p:pic>
        <p:nvPicPr>
          <p:cNvPr id="41989" name="Picture 4" descr="GroundwaterMonitoring"/>
          <p:cNvPicPr>
            <a:picLocks noChangeAspect="1" noChangeArrowheads="1"/>
          </p:cNvPicPr>
          <p:nvPr/>
        </p:nvPicPr>
        <p:blipFill>
          <a:blip r:embed="rId4"/>
          <a:srcRect/>
          <a:stretch>
            <a:fillRect/>
          </a:stretch>
        </p:blipFill>
        <p:spPr bwMode="auto">
          <a:xfrm>
            <a:off x="0" y="4225925"/>
            <a:ext cx="3048000" cy="2632075"/>
          </a:xfrm>
          <a:prstGeom prst="rect">
            <a:avLst/>
          </a:prstGeom>
          <a:noFill/>
          <a:ln w="9525">
            <a:noFill/>
            <a:miter lim="800000"/>
            <a:headEnd/>
            <a:tailEnd/>
          </a:ln>
        </p:spPr>
      </p:pic>
      <p:pic>
        <p:nvPicPr>
          <p:cNvPr id="4434949" name="Picture 5"/>
          <p:cNvPicPr>
            <a:picLocks noChangeAspect="1" noChangeArrowheads="1"/>
          </p:cNvPicPr>
          <p:nvPr/>
        </p:nvPicPr>
        <p:blipFill>
          <a:blip r:embed="rId5"/>
          <a:srcRect l="6883" t="21716" r="31900" b="9651"/>
          <a:stretch>
            <a:fillRect/>
          </a:stretch>
        </p:blipFill>
        <p:spPr bwMode="auto">
          <a:xfrm>
            <a:off x="2667000" y="1295400"/>
            <a:ext cx="6477000" cy="5562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34949"/>
                                        </p:tgtEl>
                                        <p:attrNameLst>
                                          <p:attrName>style.visibility</p:attrName>
                                        </p:attrNameLst>
                                      </p:cBhvr>
                                      <p:to>
                                        <p:strVal val="visible"/>
                                      </p:to>
                                    </p:set>
                                    <p:anim calcmode="lin" valueType="num">
                                      <p:cBhvr additive="base">
                                        <p:cTn id="7" dur="2000" fill="hold"/>
                                        <p:tgtEl>
                                          <p:spTgt spid="4434949"/>
                                        </p:tgtEl>
                                        <p:attrNameLst>
                                          <p:attrName>ppt_x</p:attrName>
                                        </p:attrNameLst>
                                      </p:cBhvr>
                                      <p:tavLst>
                                        <p:tav tm="0">
                                          <p:val>
                                            <p:strVal val="0-#ppt_w/2"/>
                                          </p:val>
                                        </p:tav>
                                        <p:tav tm="100000">
                                          <p:val>
                                            <p:strVal val="#ppt_x"/>
                                          </p:val>
                                        </p:tav>
                                      </p:tavLst>
                                    </p:anim>
                                    <p:anim calcmode="lin" valueType="num">
                                      <p:cBhvr additive="base">
                                        <p:cTn id="8" dur="2000" fill="hold"/>
                                        <p:tgtEl>
                                          <p:spTgt spid="4434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DF62FD4-0DCE-4358-992E-C10CBE3918FF}" type="slidenum">
              <a:rPr lang="en-US"/>
              <a:pPr>
                <a:defRPr/>
              </a:pPr>
              <a:t>26</a:t>
            </a:fld>
            <a:endParaRPr lang="en-US"/>
          </a:p>
        </p:txBody>
      </p:sp>
      <p:sp>
        <p:nvSpPr>
          <p:cNvPr id="43011" name="Rectangle 2"/>
          <p:cNvSpPr>
            <a:spLocks noGrp="1" noChangeArrowheads="1"/>
          </p:cNvSpPr>
          <p:nvPr>
            <p:ph type="title"/>
          </p:nvPr>
        </p:nvSpPr>
        <p:spPr/>
        <p:txBody>
          <a:bodyPr/>
          <a:lstStyle/>
          <a:p>
            <a:pPr eaLnBrk="1" hangingPunct="1"/>
            <a:r>
              <a:rPr lang="en-US" smtClean="0"/>
              <a:t>Sensor Grids Can be Fun</a:t>
            </a:r>
          </a:p>
        </p:txBody>
      </p:sp>
      <p:sp>
        <p:nvSpPr>
          <p:cNvPr id="43012" name="Rectangle 3"/>
          <p:cNvSpPr>
            <a:spLocks noGrp="1" noChangeArrowheads="1"/>
          </p:cNvSpPr>
          <p:nvPr>
            <p:ph type="body" idx="1"/>
          </p:nvPr>
        </p:nvSpPr>
        <p:spPr>
          <a:xfrm>
            <a:off x="76200" y="838200"/>
            <a:ext cx="8991600" cy="6019800"/>
          </a:xfrm>
        </p:spPr>
        <p:txBody>
          <a:bodyPr/>
          <a:lstStyle/>
          <a:p>
            <a:pPr eaLnBrk="1" hangingPunct="1">
              <a:spcBef>
                <a:spcPct val="10000"/>
              </a:spcBef>
            </a:pPr>
            <a:r>
              <a:rPr lang="en-US" smtClean="0"/>
              <a:t>Note </a:t>
            </a:r>
            <a:r>
              <a:rPr lang="en-US" smtClean="0">
                <a:solidFill>
                  <a:srgbClr val="FFFF00"/>
                </a:solidFill>
              </a:rPr>
              <a:t>sensors</a:t>
            </a:r>
            <a:r>
              <a:rPr lang="en-US" smtClean="0">
                <a:solidFill>
                  <a:srgbClr val="00FF00"/>
                </a:solidFill>
              </a:rPr>
              <a:t> </a:t>
            </a:r>
            <a:r>
              <a:rPr lang="en-US" smtClean="0"/>
              <a:t>are any time dependent source of information and a fixed source of information  is just a broken sensor</a:t>
            </a:r>
          </a:p>
          <a:p>
            <a:pPr lvl="1" eaLnBrk="1" hangingPunct="1">
              <a:spcBef>
                <a:spcPct val="10000"/>
              </a:spcBef>
            </a:pPr>
            <a:r>
              <a:rPr lang="en-US" smtClean="0"/>
              <a:t>SAR </a:t>
            </a:r>
            <a:r>
              <a:rPr lang="en-US" smtClean="0">
                <a:solidFill>
                  <a:srgbClr val="FFFF00"/>
                </a:solidFill>
              </a:rPr>
              <a:t>Satellites</a:t>
            </a:r>
          </a:p>
          <a:p>
            <a:pPr lvl="1" eaLnBrk="1" hangingPunct="1">
              <a:spcBef>
                <a:spcPct val="10000"/>
              </a:spcBef>
            </a:pPr>
            <a:r>
              <a:rPr lang="en-US" smtClean="0">
                <a:solidFill>
                  <a:srgbClr val="FFFF00"/>
                </a:solidFill>
              </a:rPr>
              <a:t>Environmental</a:t>
            </a:r>
            <a:r>
              <a:rPr lang="en-US" smtClean="0"/>
              <a:t> Monitors</a:t>
            </a:r>
          </a:p>
          <a:p>
            <a:pPr lvl="1" eaLnBrk="1" hangingPunct="1">
              <a:spcBef>
                <a:spcPct val="10000"/>
              </a:spcBef>
            </a:pPr>
            <a:r>
              <a:rPr lang="en-US" smtClean="0"/>
              <a:t>Nokia N800 pocket computers</a:t>
            </a:r>
          </a:p>
          <a:p>
            <a:pPr lvl="1" eaLnBrk="1" hangingPunct="1">
              <a:spcBef>
                <a:spcPct val="10000"/>
              </a:spcBef>
            </a:pPr>
            <a:r>
              <a:rPr lang="en-US" smtClean="0">
                <a:solidFill>
                  <a:srgbClr val="FFFF00"/>
                </a:solidFill>
              </a:rPr>
              <a:t>RFID</a:t>
            </a:r>
            <a:r>
              <a:rPr lang="en-US" smtClean="0"/>
              <a:t> tags and readers</a:t>
            </a:r>
          </a:p>
          <a:p>
            <a:pPr lvl="1" eaLnBrk="1" hangingPunct="1">
              <a:spcBef>
                <a:spcPct val="10000"/>
              </a:spcBef>
            </a:pPr>
            <a:r>
              <a:rPr lang="en-US" smtClean="0">
                <a:solidFill>
                  <a:srgbClr val="FFFF00"/>
                </a:solidFill>
              </a:rPr>
              <a:t>GPS </a:t>
            </a:r>
            <a:r>
              <a:rPr lang="en-US" smtClean="0"/>
              <a:t>Sensors</a:t>
            </a:r>
          </a:p>
          <a:p>
            <a:pPr lvl="1" eaLnBrk="1" hangingPunct="1">
              <a:spcBef>
                <a:spcPct val="10000"/>
              </a:spcBef>
            </a:pPr>
            <a:r>
              <a:rPr lang="en-US" smtClean="0">
                <a:solidFill>
                  <a:srgbClr val="FFFF00"/>
                </a:solidFill>
              </a:rPr>
              <a:t>Lego</a:t>
            </a:r>
            <a:r>
              <a:rPr lang="en-US" smtClean="0"/>
              <a:t> Robots</a:t>
            </a:r>
          </a:p>
          <a:p>
            <a:pPr lvl="1" eaLnBrk="1" hangingPunct="1">
              <a:spcBef>
                <a:spcPct val="10000"/>
              </a:spcBef>
            </a:pPr>
            <a:r>
              <a:rPr lang="en-US" smtClean="0">
                <a:solidFill>
                  <a:srgbClr val="FFFF00"/>
                </a:solidFill>
              </a:rPr>
              <a:t>RSS Feeds</a:t>
            </a:r>
          </a:p>
          <a:p>
            <a:pPr lvl="1" eaLnBrk="1" hangingPunct="1">
              <a:spcBef>
                <a:spcPct val="10000"/>
              </a:spcBef>
            </a:pPr>
            <a:r>
              <a:rPr lang="en-US" smtClean="0"/>
              <a:t>Audio/video: </a:t>
            </a:r>
            <a:r>
              <a:rPr lang="en-US" smtClean="0">
                <a:solidFill>
                  <a:srgbClr val="FFFF00"/>
                </a:solidFill>
              </a:rPr>
              <a:t>web-cams</a:t>
            </a:r>
          </a:p>
          <a:p>
            <a:pPr lvl="1" eaLnBrk="1" hangingPunct="1">
              <a:spcBef>
                <a:spcPct val="10000"/>
              </a:spcBef>
            </a:pPr>
            <a:r>
              <a:rPr lang="en-US" smtClean="0"/>
              <a:t>Presentation of teacher in distance education</a:t>
            </a:r>
          </a:p>
          <a:p>
            <a:pPr lvl="1" eaLnBrk="1" hangingPunct="1">
              <a:spcBef>
                <a:spcPct val="10000"/>
              </a:spcBef>
            </a:pPr>
            <a:r>
              <a:rPr lang="en-US" smtClean="0">
                <a:solidFill>
                  <a:srgbClr val="FFFF00"/>
                </a:solidFill>
              </a:rPr>
              <a:t>Text chats</a:t>
            </a:r>
            <a:r>
              <a:rPr lang="en-US" smtClean="0"/>
              <a:t> of students</a:t>
            </a:r>
          </a:p>
          <a:p>
            <a:pPr lvl="1" eaLnBrk="1" hangingPunct="1">
              <a:spcBef>
                <a:spcPct val="10000"/>
              </a:spcBef>
            </a:pPr>
            <a:r>
              <a:rPr lang="en-US" smtClean="0">
                <a:solidFill>
                  <a:srgbClr val="FFFF00"/>
                </a:solidFill>
              </a:rPr>
              <a:t>Cell phones</a:t>
            </a:r>
          </a:p>
          <a:p>
            <a:pPr eaLnBrk="1" hangingPunct="1">
              <a:spcBef>
                <a:spcPct val="10000"/>
              </a:spcBef>
              <a:buFont typeface="Wingdings" pitchFamily="2" charset="2"/>
              <a:buNone/>
            </a:pPr>
            <a:endParaRPr lang="en-US" smtClean="0"/>
          </a:p>
          <a:p>
            <a:pPr lvl="1" eaLnBrk="1" hangingPunct="1">
              <a:spcBef>
                <a:spcPct val="10000"/>
              </a:spcBef>
            </a:pP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p:txBody>
          <a:bodyPr/>
          <a:lstStyle/>
          <a:p>
            <a:pPr>
              <a:defRPr/>
            </a:pPr>
            <a:fld id="{4BE6E0B2-A76C-4DBD-91FF-666C6B6B9D1B}" type="slidenum">
              <a:rPr lang="en-US"/>
              <a:pPr>
                <a:defRPr/>
              </a:pPr>
              <a:t>27</a:t>
            </a:fld>
            <a:endParaRPr lang="en-US"/>
          </a:p>
        </p:txBody>
      </p:sp>
      <p:sp>
        <p:nvSpPr>
          <p:cNvPr id="1032" name="Rectangle 2"/>
          <p:cNvSpPr>
            <a:spLocks noGrp="1" noChangeArrowheads="1"/>
          </p:cNvSpPr>
          <p:nvPr>
            <p:ph type="title" sz="quarter"/>
          </p:nvPr>
        </p:nvSpPr>
        <p:spPr>
          <a:xfrm>
            <a:off x="0" y="76200"/>
            <a:ext cx="9144000" cy="609600"/>
          </a:xfrm>
        </p:spPr>
        <p:txBody>
          <a:bodyPr/>
          <a:lstStyle/>
          <a:p>
            <a:pPr eaLnBrk="1" hangingPunct="1"/>
            <a:r>
              <a:rPr lang="en-US" sz="4000" smtClean="0"/>
              <a:t>The Sensors on the Fun Grid</a:t>
            </a:r>
          </a:p>
        </p:txBody>
      </p:sp>
      <p:graphicFrame>
        <p:nvGraphicFramePr>
          <p:cNvPr id="1026" name="Object 3"/>
          <p:cNvGraphicFramePr>
            <a:graphicFrameLocks noChangeAspect="1"/>
          </p:cNvGraphicFramePr>
          <p:nvPr>
            <p:ph sz="quarter" idx="1"/>
          </p:nvPr>
        </p:nvGraphicFramePr>
        <p:xfrm>
          <a:off x="3657600" y="685800"/>
          <a:ext cx="2686050" cy="2266950"/>
        </p:xfrm>
        <a:graphic>
          <a:graphicData uri="http://schemas.openxmlformats.org/presentationml/2006/ole">
            <p:oleObj spid="_x0000_s1026" name="PhotoImpact" r:id="rId4" imgW="2685714" imgH="2266667" progId="">
              <p:embed/>
            </p:oleObj>
          </a:graphicData>
        </a:graphic>
      </p:graphicFrame>
      <p:graphicFrame>
        <p:nvGraphicFramePr>
          <p:cNvPr id="1027" name="Object 4"/>
          <p:cNvGraphicFramePr>
            <a:graphicFrameLocks noChangeAspect="1"/>
          </p:cNvGraphicFramePr>
          <p:nvPr>
            <p:ph sz="quarter" idx="2"/>
          </p:nvPr>
        </p:nvGraphicFramePr>
        <p:xfrm>
          <a:off x="6477000" y="685800"/>
          <a:ext cx="2543175" cy="2276475"/>
        </p:xfrm>
        <a:graphic>
          <a:graphicData uri="http://schemas.openxmlformats.org/presentationml/2006/ole">
            <p:oleObj spid="_x0000_s1027" name="PhotoImpact" r:id="rId5" imgW="2542857" imgH="2276190" progId="">
              <p:embed/>
            </p:oleObj>
          </a:graphicData>
        </a:graphic>
      </p:graphicFrame>
      <p:graphicFrame>
        <p:nvGraphicFramePr>
          <p:cNvPr id="1028" name="Object 5"/>
          <p:cNvGraphicFramePr>
            <a:graphicFrameLocks noChangeAspect="1"/>
          </p:cNvGraphicFramePr>
          <p:nvPr>
            <p:ph sz="quarter" idx="3"/>
          </p:nvPr>
        </p:nvGraphicFramePr>
        <p:xfrm>
          <a:off x="0" y="3200400"/>
          <a:ext cx="4876800" cy="3657600"/>
        </p:xfrm>
        <a:graphic>
          <a:graphicData uri="http://schemas.openxmlformats.org/presentationml/2006/ole">
            <p:oleObj spid="_x0000_s1028" name="PhotoImpact" r:id="rId6" imgW="20723810" imgH="15542857" progId="">
              <p:embed/>
            </p:oleObj>
          </a:graphicData>
        </a:graphic>
      </p:graphicFrame>
      <p:graphicFrame>
        <p:nvGraphicFramePr>
          <p:cNvPr id="1029" name="Object 6"/>
          <p:cNvGraphicFramePr>
            <a:graphicFrameLocks noChangeAspect="1"/>
          </p:cNvGraphicFramePr>
          <p:nvPr>
            <p:ph sz="quarter" idx="4"/>
          </p:nvPr>
        </p:nvGraphicFramePr>
        <p:xfrm>
          <a:off x="6934200" y="4191000"/>
          <a:ext cx="1857375" cy="1838325"/>
        </p:xfrm>
        <a:graphic>
          <a:graphicData uri="http://schemas.openxmlformats.org/presentationml/2006/ole">
            <p:oleObj spid="_x0000_s1029" name="PhotoImpact" r:id="rId7" imgW="1857143" imgH="1838095" progId="">
              <p:embed/>
            </p:oleObj>
          </a:graphicData>
        </a:graphic>
      </p:graphicFrame>
      <p:graphicFrame>
        <p:nvGraphicFramePr>
          <p:cNvPr id="1030" name="Object 7"/>
          <p:cNvGraphicFramePr>
            <a:graphicFrameLocks noChangeAspect="1"/>
          </p:cNvGraphicFramePr>
          <p:nvPr/>
        </p:nvGraphicFramePr>
        <p:xfrm>
          <a:off x="5105400" y="5029200"/>
          <a:ext cx="1193800" cy="971550"/>
        </p:xfrm>
        <a:graphic>
          <a:graphicData uri="http://schemas.openxmlformats.org/presentationml/2006/ole">
            <p:oleObj spid="_x0000_s1030" name="PhotoImpact" r:id="rId8" imgW="1777778" imgH="1447619" progId="">
              <p:embed/>
            </p:oleObj>
          </a:graphicData>
        </a:graphic>
      </p:graphicFrame>
      <p:sp>
        <p:nvSpPr>
          <p:cNvPr id="1033" name="Text Box 8"/>
          <p:cNvSpPr txBox="1">
            <a:spLocks noChangeArrowheads="1"/>
          </p:cNvSpPr>
          <p:nvPr/>
        </p:nvSpPr>
        <p:spPr bwMode="auto">
          <a:xfrm>
            <a:off x="1092200" y="6324600"/>
            <a:ext cx="7720013" cy="336550"/>
          </a:xfrm>
          <a:prstGeom prst="rect">
            <a:avLst/>
          </a:prstGeom>
          <a:noFill/>
          <a:ln w="9525" algn="ctr">
            <a:noFill/>
            <a:miter lim="800000"/>
            <a:headEnd/>
            <a:tailEnd/>
          </a:ln>
        </p:spPr>
        <p:txBody>
          <a:bodyPr wrap="none">
            <a:spAutoFit/>
          </a:bodyPr>
          <a:lstStyle/>
          <a:p>
            <a:r>
              <a:rPr lang="en-US">
                <a:solidFill>
                  <a:srgbClr val="FFFF00"/>
                </a:solidFill>
              </a:rPr>
              <a:t>Lego</a:t>
            </a:r>
            <a:r>
              <a:rPr lang="en-US"/>
              <a:t> Robot             </a:t>
            </a:r>
            <a:r>
              <a:rPr lang="en-US">
                <a:solidFill>
                  <a:srgbClr val="FFFF00"/>
                </a:solidFill>
              </a:rPr>
              <a:t>GPS</a:t>
            </a:r>
            <a:r>
              <a:rPr lang="en-US"/>
              <a:t>          Nokia N800                 </a:t>
            </a:r>
            <a:r>
              <a:rPr lang="en-US">
                <a:solidFill>
                  <a:srgbClr val="FFFF00"/>
                </a:solidFill>
              </a:rPr>
              <a:t> RFID</a:t>
            </a:r>
            <a:r>
              <a:rPr lang="en-US"/>
              <a:t> Tag                   RFID Reader</a:t>
            </a:r>
          </a:p>
        </p:txBody>
      </p:sp>
      <p:pic>
        <p:nvPicPr>
          <p:cNvPr id="1034" name="Picture 9"/>
          <p:cNvPicPr>
            <a:picLocks noChangeAspect="1" noChangeArrowheads="1"/>
          </p:cNvPicPr>
          <p:nvPr/>
        </p:nvPicPr>
        <p:blipFill>
          <a:blip r:embed="rId9"/>
          <a:srcRect/>
          <a:stretch>
            <a:fillRect/>
          </a:stretch>
        </p:blipFill>
        <p:spPr bwMode="auto">
          <a:xfrm>
            <a:off x="609600" y="838200"/>
            <a:ext cx="1752600" cy="1252538"/>
          </a:xfrm>
          <a:prstGeom prst="rect">
            <a:avLst/>
          </a:prstGeom>
          <a:noFill/>
          <a:ln w="9525" algn="ctr">
            <a:noFill/>
            <a:miter lim="800000"/>
            <a:headEnd/>
            <a:tailEnd/>
          </a:ln>
        </p:spPr>
      </p:pic>
      <p:sp>
        <p:nvSpPr>
          <p:cNvPr id="1035" name="Text Box 10"/>
          <p:cNvSpPr txBox="1">
            <a:spLocks noChangeArrowheads="1"/>
          </p:cNvSpPr>
          <p:nvPr/>
        </p:nvSpPr>
        <p:spPr bwMode="auto">
          <a:xfrm>
            <a:off x="381000" y="2057400"/>
            <a:ext cx="2193925" cy="336550"/>
          </a:xfrm>
          <a:prstGeom prst="rect">
            <a:avLst/>
          </a:prstGeom>
          <a:noFill/>
          <a:ln w="9525" algn="ctr">
            <a:noFill/>
            <a:miter lim="800000"/>
            <a:headEnd/>
            <a:tailEnd/>
          </a:ln>
        </p:spPr>
        <p:txBody>
          <a:bodyPr wrap="none">
            <a:spAutoFit/>
          </a:bodyPr>
          <a:lstStyle/>
          <a:p>
            <a:r>
              <a:rPr lang="en-US">
                <a:solidFill>
                  <a:srgbClr val="FFFF00"/>
                </a:solidFill>
              </a:rPr>
              <a:t>Laptop </a:t>
            </a:r>
            <a:r>
              <a:rPr lang="en-US"/>
              <a:t>for PowerPoint</a:t>
            </a:r>
          </a:p>
        </p:txBody>
      </p:sp>
      <p:sp>
        <p:nvSpPr>
          <p:cNvPr id="1036" name="Text Box 11"/>
          <p:cNvSpPr txBox="1">
            <a:spLocks noChangeArrowheads="1"/>
          </p:cNvSpPr>
          <p:nvPr/>
        </p:nvSpPr>
        <p:spPr bwMode="auto">
          <a:xfrm>
            <a:off x="5562600" y="3200400"/>
            <a:ext cx="1392238" cy="336550"/>
          </a:xfrm>
          <a:prstGeom prst="rect">
            <a:avLst/>
          </a:prstGeom>
          <a:noFill/>
          <a:ln w="9525" algn="ctr">
            <a:noFill/>
            <a:miter lim="800000"/>
            <a:headEnd/>
            <a:tailEnd/>
          </a:ln>
        </p:spPr>
        <p:txBody>
          <a:bodyPr wrap="none">
            <a:spAutoFit/>
          </a:bodyPr>
          <a:lstStyle/>
          <a:p>
            <a:r>
              <a:rPr lang="en-US"/>
              <a:t>2 </a:t>
            </a:r>
            <a:r>
              <a:rPr lang="en-US">
                <a:solidFill>
                  <a:srgbClr val="FFFF00"/>
                </a:solidFill>
              </a:rPr>
              <a:t>Robots</a:t>
            </a:r>
            <a:r>
              <a:rPr lang="en-US"/>
              <a:t> used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5375A2C-072C-40AE-8794-6EE9D634D32F}" type="slidenum">
              <a:rPr lang="en-US"/>
              <a:pPr>
                <a:defRPr/>
              </a:pPr>
              <a:t>28</a:t>
            </a:fld>
            <a:endParaRPr lang="en-US"/>
          </a:p>
        </p:txBody>
      </p:sp>
      <p:graphicFrame>
        <p:nvGraphicFramePr>
          <p:cNvPr id="2050" name="Object 2"/>
          <p:cNvGraphicFramePr>
            <a:graphicFrameLocks noChangeAspect="1"/>
          </p:cNvGraphicFramePr>
          <p:nvPr/>
        </p:nvGraphicFramePr>
        <p:xfrm>
          <a:off x="0" y="0"/>
          <a:ext cx="8915400" cy="6819900"/>
        </p:xfrm>
        <a:graphic>
          <a:graphicData uri="http://schemas.openxmlformats.org/presentationml/2006/ole">
            <p:oleObj spid="_x0000_s2050" name="Acrobat Document" r:id="rId4" imgW="5638467" imgH="4312772" progId="AcroExch.Document.7">
              <p:link updateAutomatic="1"/>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fld id="{06429F15-303C-43C0-A0B9-14AE6B2506B4}" type="slidenum">
              <a:rPr lang="en-US"/>
              <a:pPr/>
              <a:t>29</a:t>
            </a:fld>
            <a:endParaRPr lang="en-US"/>
          </a:p>
        </p:txBody>
      </p:sp>
      <p:pic>
        <p:nvPicPr>
          <p:cNvPr id="44035" name="Picture 2" descr="ExpeditionGrid_overview2"/>
          <p:cNvPicPr>
            <a:picLocks noChangeAspect="1" noChangeArrowheads="1"/>
          </p:cNvPicPr>
          <p:nvPr/>
        </p:nvPicPr>
        <p:blipFill>
          <a:blip r:embed="rId3"/>
          <a:srcRect/>
          <a:stretch>
            <a:fillRect/>
          </a:stretch>
        </p:blipFill>
        <p:spPr bwMode="auto">
          <a:xfrm>
            <a:off x="0" y="0"/>
            <a:ext cx="9167813"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pPr>
                <a:defRPr/>
              </a:pPr>
              <a:t>3</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FF24BA25-D65D-403A-85C2-9B54B8BAC290}" type="slidenum">
              <a:rPr lang="en-US" sz="1000" b="0">
                <a:effectLst>
                  <a:outerShdw blurRad="38100" dist="38100" dir="2700000" algn="tl">
                    <a:srgbClr val="000000"/>
                  </a:outerShdw>
                </a:effectLst>
                <a:latin typeface="Verdana" pitchFamily="34" charset="0"/>
              </a:rPr>
              <a:pPr algn="r">
                <a:defRPr/>
              </a:pPr>
              <a:t>3</a:t>
            </a:fld>
            <a:endParaRPr lang="en-US" sz="1000" b="0">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fld id="{B868E012-1D9C-4B6B-8D47-224BAD3C4927}" type="slidenum">
              <a:rPr lang="en-US"/>
              <a:pPr/>
              <a:t>30</a:t>
            </a:fld>
            <a:endParaRPr lang="en-US"/>
          </a:p>
        </p:txBody>
      </p:sp>
      <p:sp>
        <p:nvSpPr>
          <p:cNvPr id="45059" name="Rectangle 2"/>
          <p:cNvSpPr>
            <a:spLocks noGrp="1" noChangeArrowheads="1"/>
          </p:cNvSpPr>
          <p:nvPr>
            <p:ph type="title"/>
          </p:nvPr>
        </p:nvSpPr>
        <p:spPr>
          <a:xfrm>
            <a:off x="685800" y="285750"/>
            <a:ext cx="7772400" cy="628650"/>
          </a:xfrm>
        </p:spPr>
        <p:txBody>
          <a:bodyPr/>
          <a:lstStyle/>
          <a:p>
            <a:pPr eaLnBrk="1" hangingPunct="1"/>
            <a:r>
              <a:rPr lang="en-US" sz="4000" smtClean="0"/>
              <a:t>Polar Grid goes to Greenland</a:t>
            </a:r>
          </a:p>
        </p:txBody>
      </p:sp>
      <p:pic>
        <p:nvPicPr>
          <p:cNvPr id="45060" name="Picture 4" descr="DSC_7240"/>
          <p:cNvPicPr>
            <a:picLocks noChangeAspect="1" noChangeArrowheads="1"/>
          </p:cNvPicPr>
          <p:nvPr/>
        </p:nvPicPr>
        <p:blipFill>
          <a:blip r:embed="rId3"/>
          <a:srcRect/>
          <a:stretch>
            <a:fillRect/>
          </a:stretch>
        </p:blipFill>
        <p:spPr bwMode="auto">
          <a:xfrm>
            <a:off x="4572000" y="838200"/>
            <a:ext cx="4495800" cy="2997200"/>
          </a:xfrm>
          <a:prstGeom prst="rect">
            <a:avLst/>
          </a:prstGeom>
          <a:noFill/>
          <a:ln w="9525">
            <a:noFill/>
            <a:miter lim="800000"/>
            <a:headEnd/>
            <a:tailEnd/>
          </a:ln>
        </p:spPr>
      </p:pic>
      <p:pic>
        <p:nvPicPr>
          <p:cNvPr id="45061" name="Picture 5" descr="DSC_1609"/>
          <p:cNvPicPr>
            <a:picLocks noChangeAspect="1" noChangeArrowheads="1"/>
          </p:cNvPicPr>
          <p:nvPr/>
        </p:nvPicPr>
        <p:blipFill>
          <a:blip r:embed="rId4"/>
          <a:srcRect/>
          <a:stretch>
            <a:fillRect/>
          </a:stretch>
        </p:blipFill>
        <p:spPr bwMode="auto">
          <a:xfrm>
            <a:off x="0" y="838200"/>
            <a:ext cx="4572000" cy="3043238"/>
          </a:xfrm>
          <a:prstGeom prst="rect">
            <a:avLst/>
          </a:prstGeom>
          <a:noFill/>
          <a:ln w="9525">
            <a:noFill/>
            <a:miter lim="800000"/>
            <a:headEnd/>
            <a:tailEnd/>
          </a:ln>
        </p:spPr>
      </p:pic>
      <p:pic>
        <p:nvPicPr>
          <p:cNvPr id="45062" name="Picture 6" descr="DSC_1643"/>
          <p:cNvPicPr>
            <a:picLocks noChangeAspect="1" noChangeArrowheads="1"/>
          </p:cNvPicPr>
          <p:nvPr/>
        </p:nvPicPr>
        <p:blipFill>
          <a:blip r:embed="rId5"/>
          <a:srcRect/>
          <a:stretch>
            <a:fillRect/>
          </a:stretch>
        </p:blipFill>
        <p:spPr bwMode="auto">
          <a:xfrm>
            <a:off x="4572000" y="3814763"/>
            <a:ext cx="4572000" cy="3043237"/>
          </a:xfrm>
          <a:prstGeom prst="rect">
            <a:avLst/>
          </a:prstGeom>
          <a:noFill/>
          <a:ln w="9525">
            <a:noFill/>
            <a:miter lim="800000"/>
            <a:headEnd/>
            <a:tailEnd/>
          </a:ln>
        </p:spPr>
      </p:pic>
      <p:pic>
        <p:nvPicPr>
          <p:cNvPr id="45063" name="Picture 7" descr="DSC_1608"/>
          <p:cNvPicPr>
            <a:picLocks noChangeAspect="1" noChangeArrowheads="1"/>
          </p:cNvPicPr>
          <p:nvPr/>
        </p:nvPicPr>
        <p:blipFill>
          <a:blip r:embed="rId6"/>
          <a:srcRect/>
          <a:stretch>
            <a:fillRect/>
          </a:stretch>
        </p:blipFill>
        <p:spPr bwMode="auto">
          <a:xfrm>
            <a:off x="0" y="3865563"/>
            <a:ext cx="4572000" cy="2992437"/>
          </a:xfrm>
          <a:prstGeom prst="rect">
            <a:avLst/>
          </a:prstGeom>
          <a:noFill/>
          <a:ln w="9525">
            <a:noFill/>
            <a:miter lim="800000"/>
            <a:headEnd/>
            <a:tailEnd/>
          </a:ln>
        </p:spPr>
      </p:pic>
      <p:pic>
        <p:nvPicPr>
          <p:cNvPr id="8" name="Picture 2"/>
          <p:cNvPicPr>
            <a:picLocks noChangeAspect="1" noChangeArrowheads="1"/>
          </p:cNvPicPr>
          <p:nvPr/>
        </p:nvPicPr>
        <p:blipFill>
          <a:blip r:embed="rId7"/>
          <a:srcRect l="500" t="333" r="2888" b="1567"/>
          <a:stretch>
            <a:fillRect/>
          </a:stretch>
        </p:blipFill>
        <p:spPr bwMode="auto">
          <a:xfrm>
            <a:off x="5791200" y="1183883"/>
            <a:ext cx="3352801" cy="5674118"/>
          </a:xfrm>
          <a:prstGeom prst="rect">
            <a:avLst/>
          </a:prstGeom>
          <a:noFill/>
          <a:ln w="9525" algn="ctr">
            <a:noFill/>
            <a:miter lim="800000"/>
            <a:headEnd/>
            <a:tailEnd/>
          </a:ln>
        </p:spPr>
      </p:pic>
      <p:pic>
        <p:nvPicPr>
          <p:cNvPr id="9" name="Picture 4" descr="C:\Documents and Settings\Geoffrey Fox\Desktop\Cresis\satellite_NEEM_2008.jpg"/>
          <p:cNvPicPr>
            <a:picLocks noChangeAspect="1" noChangeArrowheads="1"/>
          </p:cNvPicPr>
          <p:nvPr/>
        </p:nvPicPr>
        <p:blipFill>
          <a:blip r:embed="rId8" cstate="print"/>
          <a:srcRect/>
          <a:stretch>
            <a:fillRect/>
          </a:stretch>
        </p:blipFill>
        <p:spPr bwMode="auto">
          <a:xfrm>
            <a:off x="0" y="952337"/>
            <a:ext cx="5791200" cy="5905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DF395DB-312F-4BF2-B839-0EF37D8F0C76}" type="slidenum">
              <a:rPr lang="en-US"/>
              <a:pPr>
                <a:defRPr/>
              </a:pPr>
              <a:t>31</a:t>
            </a:fld>
            <a:endParaRPr lang="en-US"/>
          </a:p>
        </p:txBody>
      </p:sp>
      <p:sp>
        <p:nvSpPr>
          <p:cNvPr id="47107" name="Rectangle 2"/>
          <p:cNvSpPr>
            <a:spLocks noGrp="1" noChangeArrowheads="1"/>
          </p:cNvSpPr>
          <p:nvPr>
            <p:ph type="title"/>
          </p:nvPr>
        </p:nvSpPr>
        <p:spPr>
          <a:xfrm>
            <a:off x="0" y="0"/>
            <a:ext cx="9144000" cy="838200"/>
          </a:xfrm>
        </p:spPr>
        <p:txBody>
          <a:bodyPr/>
          <a:lstStyle/>
          <a:p>
            <a:pPr eaLnBrk="1" hangingPunct="1"/>
            <a:r>
              <a:rPr lang="en-US" sz="4000" smtClean="0"/>
              <a:t>The People in Cyberinfrastructure</a:t>
            </a:r>
          </a:p>
        </p:txBody>
      </p:sp>
      <p:sp>
        <p:nvSpPr>
          <p:cNvPr id="47108"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mtClean="0"/>
              <a:t>Web 2.0 can enhance scientific collaboration, i.e. effectively </a:t>
            </a:r>
            <a:r>
              <a:rPr lang="en-US" smtClean="0">
                <a:solidFill>
                  <a:srgbClr val="FFFF00"/>
                </a:solidFill>
              </a:rPr>
              <a:t>support virtual organizations</a:t>
            </a:r>
            <a:r>
              <a:rPr lang="en-US" smtClean="0"/>
              <a:t>, in different ways from grids</a:t>
            </a:r>
          </a:p>
          <a:p>
            <a:pPr eaLnBrk="1" hangingPunct="1">
              <a:spcBef>
                <a:spcPct val="15000"/>
              </a:spcBef>
            </a:pPr>
            <a:r>
              <a:rPr lang="en-US" smtClean="0"/>
              <a:t>I expect more resources like </a:t>
            </a:r>
            <a:r>
              <a:rPr lang="en-US" smtClean="0">
                <a:solidFill>
                  <a:srgbClr val="FFFF00"/>
                </a:solidFill>
              </a:rPr>
              <a:t>MyExperiment </a:t>
            </a:r>
            <a:r>
              <a:rPr lang="en-US" smtClean="0"/>
              <a:t>from UK, </a:t>
            </a:r>
            <a:r>
              <a:rPr lang="en-US" smtClean="0">
                <a:solidFill>
                  <a:srgbClr val="FFFF00"/>
                </a:solidFill>
              </a:rPr>
              <a:t>SciVee</a:t>
            </a:r>
            <a:r>
              <a:rPr lang="en-US" smtClean="0"/>
              <a:t> from SDSC and </a:t>
            </a:r>
            <a:r>
              <a:rPr lang="en-US" smtClean="0">
                <a:solidFill>
                  <a:srgbClr val="FFFF00"/>
                </a:solidFill>
              </a:rPr>
              <a:t>Connotea</a:t>
            </a:r>
            <a:r>
              <a:rPr lang="en-US" smtClean="0"/>
              <a:t> from Nature that offer </a:t>
            </a:r>
            <a:r>
              <a:rPr lang="en-US" smtClean="0">
                <a:solidFill>
                  <a:srgbClr val="FFFF00"/>
                </a:solidFill>
              </a:rPr>
              <a:t>Flickr</a:t>
            </a:r>
            <a:r>
              <a:rPr lang="en-US" smtClean="0"/>
              <a:t>, </a:t>
            </a:r>
            <a:r>
              <a:rPr lang="en-US" smtClean="0">
                <a:solidFill>
                  <a:srgbClr val="FFFF00"/>
                </a:solidFill>
              </a:rPr>
              <a:t>YouTube</a:t>
            </a:r>
            <a:r>
              <a:rPr lang="en-US" smtClean="0"/>
              <a:t>, </a:t>
            </a:r>
            <a:r>
              <a:rPr lang="en-US" smtClean="0">
                <a:solidFill>
                  <a:srgbClr val="FFFF00"/>
                </a:solidFill>
              </a:rPr>
              <a:t>Facebook, Second Life </a:t>
            </a:r>
            <a:r>
              <a:rPr lang="en-US" smtClean="0"/>
              <a:t>type capabilities optimized for science</a:t>
            </a:r>
          </a:p>
          <a:p>
            <a:pPr eaLnBrk="1" hangingPunct="1">
              <a:spcBef>
                <a:spcPct val="15000"/>
              </a:spcBef>
            </a:pPr>
            <a:r>
              <a:rPr lang="en-US" smtClean="0"/>
              <a:t>The </a:t>
            </a:r>
            <a:r>
              <a:rPr lang="en-US" smtClean="0">
                <a:solidFill>
                  <a:srgbClr val="FFFF00"/>
                </a:solidFill>
              </a:rPr>
              <a:t>usability</a:t>
            </a:r>
            <a:r>
              <a:rPr lang="en-US" smtClean="0"/>
              <a:t> and </a:t>
            </a:r>
            <a:r>
              <a:rPr lang="en-US" smtClean="0">
                <a:solidFill>
                  <a:srgbClr val="FFFF00"/>
                </a:solidFill>
              </a:rPr>
              <a:t>participatory</a:t>
            </a:r>
            <a:r>
              <a:rPr lang="en-US" smtClean="0"/>
              <a:t> nature of Web 2.0 can bring science and its informatics to a </a:t>
            </a:r>
            <a:r>
              <a:rPr lang="en-US" smtClean="0">
                <a:solidFill>
                  <a:srgbClr val="FFFF00"/>
                </a:solidFill>
              </a:rPr>
              <a:t>broader audience</a:t>
            </a:r>
          </a:p>
          <a:p>
            <a:pPr eaLnBrk="1" hangingPunct="1">
              <a:spcBef>
                <a:spcPct val="15000"/>
              </a:spcBef>
            </a:pPr>
            <a:r>
              <a:rPr lang="en-US" smtClean="0"/>
              <a:t>In particular distance collaborative aspects of such </a:t>
            </a:r>
            <a:r>
              <a:rPr lang="en-US" smtClean="0">
                <a:solidFill>
                  <a:srgbClr val="FFFF00"/>
                </a:solidFill>
              </a:rPr>
              <a:t>Cyberinfrastructure can level playing field</a:t>
            </a:r>
            <a:r>
              <a:rPr lang="en-US" smtClean="0"/>
              <a:t>; you do not have to be at Harvard etc. to succeed</a:t>
            </a:r>
          </a:p>
          <a:p>
            <a:pPr lvl="1" eaLnBrk="1" hangingPunct="1">
              <a:spcBef>
                <a:spcPct val="15000"/>
              </a:spcBef>
            </a:pPr>
            <a:r>
              <a:rPr lang="en-US" smtClean="0"/>
              <a:t>e.g.</a:t>
            </a:r>
            <a:r>
              <a:rPr lang="en-US" smtClean="0">
                <a:solidFill>
                  <a:srgbClr val="FFFF00"/>
                </a:solidFill>
              </a:rPr>
              <a:t> ECSU </a:t>
            </a:r>
            <a:r>
              <a:rPr lang="en-US" smtClean="0"/>
              <a:t>in</a:t>
            </a:r>
            <a:r>
              <a:rPr lang="en-US" smtClean="0">
                <a:solidFill>
                  <a:srgbClr val="FFFF00"/>
                </a:solidFill>
              </a:rPr>
              <a:t> CReSIS NSF Science and Technology Center</a:t>
            </a:r>
          </a:p>
          <a:p>
            <a:pPr lvl="1" eaLnBrk="1" hangingPunct="1">
              <a:spcBef>
                <a:spcPct val="15000"/>
              </a:spcBef>
            </a:pPr>
            <a:r>
              <a:rPr lang="en-US" smtClean="0">
                <a:solidFill>
                  <a:srgbClr val="FFFF00"/>
                </a:solidFill>
              </a:rPr>
              <a:t>Navajo Tech </a:t>
            </a:r>
            <a:r>
              <a:rPr lang="en-US" smtClean="0"/>
              <a:t>can access</a:t>
            </a:r>
            <a:r>
              <a:rPr lang="en-US" smtClean="0">
                <a:solidFill>
                  <a:srgbClr val="FFFF00"/>
                </a:solidFill>
              </a:rPr>
              <a:t> TeraGrid Science Gateways</a:t>
            </a:r>
          </a:p>
          <a:p>
            <a:pPr lvl="1" eaLnBrk="1" hangingPunct="1">
              <a:spcBef>
                <a:spcPct val="15000"/>
              </a:spcBef>
            </a:pPr>
            <a:endParaRPr lang="en-US" smtClean="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1"/>
          <p:cNvSpPr>
            <a:spLocks noGrp="1"/>
          </p:cNvSpPr>
          <p:nvPr>
            <p:ph type="sldNum" sz="quarter" idx="10"/>
          </p:nvPr>
        </p:nvSpPr>
        <p:spPr/>
        <p:txBody>
          <a:bodyPr/>
          <a:lstStyle/>
          <a:p>
            <a:pPr>
              <a:defRPr/>
            </a:pPr>
            <a:fld id="{07F65E53-FF8A-4F05-8641-C37FEC2A104C}" type="slidenum">
              <a:rPr lang="en-GB"/>
              <a:pPr>
                <a:defRPr/>
              </a:pPr>
              <a:t>32</a:t>
            </a:fld>
            <a:endParaRPr lang="en-GB"/>
          </a:p>
        </p:txBody>
      </p:sp>
      <p:pic>
        <p:nvPicPr>
          <p:cNvPr id="85" name="Picture 8"/>
          <p:cNvPicPr>
            <a:picLocks noChangeAspect="1" noChangeArrowheads="1"/>
          </p:cNvPicPr>
          <p:nvPr/>
        </p:nvPicPr>
        <p:blipFill>
          <a:blip r:embed="rId3"/>
          <a:srcRect/>
          <a:stretch>
            <a:fillRect/>
          </a:stretch>
        </p:blipFill>
        <p:spPr bwMode="auto">
          <a:xfrm>
            <a:off x="6286500" y="3643313"/>
            <a:ext cx="2643188" cy="1643062"/>
          </a:xfrm>
          <a:prstGeom prst="rect">
            <a:avLst/>
          </a:prstGeom>
          <a:noFill/>
          <a:ln w="9525">
            <a:noFill/>
            <a:miter lim="800000"/>
            <a:headEnd/>
            <a:tailEnd/>
          </a:ln>
        </p:spPr>
      </p:pic>
      <p:sp>
        <p:nvSpPr>
          <p:cNvPr id="71" name="Text Box 66"/>
          <p:cNvSpPr txBox="1">
            <a:spLocks noChangeArrowheads="1"/>
          </p:cNvSpPr>
          <p:nvPr/>
        </p:nvSpPr>
        <p:spPr bwMode="auto">
          <a:xfrm>
            <a:off x="3455988" y="1762125"/>
            <a:ext cx="2071687" cy="52387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defRPr/>
            </a:pPr>
            <a:r>
              <a:rPr lang="en-GB" sz="2800" dirty="0">
                <a:latin typeface="Arial" pitchFamily="34" charset="0"/>
              </a:rPr>
              <a:t>scientists</a:t>
            </a:r>
            <a:endParaRPr lang="en-US" sz="2800" dirty="0">
              <a:latin typeface="Arial" pitchFamily="34" charset="0"/>
            </a:endParaRPr>
          </a:p>
        </p:txBody>
      </p:sp>
      <p:grpSp>
        <p:nvGrpSpPr>
          <p:cNvPr id="48133" name="Group 8"/>
          <p:cNvGrpSpPr>
            <a:grpSpLocks/>
          </p:cNvGrpSpPr>
          <p:nvPr/>
        </p:nvGrpSpPr>
        <p:grpSpPr bwMode="auto">
          <a:xfrm>
            <a:off x="628650" y="5059363"/>
            <a:ext cx="2597150" cy="1227137"/>
            <a:chOff x="703" y="2251"/>
            <a:chExt cx="1497" cy="773"/>
          </a:xfrm>
        </p:grpSpPr>
        <p:sp>
          <p:nvSpPr>
            <p:cNvPr id="48202" name="AutoShape 10"/>
            <p:cNvSpPr>
              <a:spLocks noChangeArrowheads="1"/>
            </p:cNvSpPr>
            <p:nvPr/>
          </p:nvSpPr>
          <p:spPr bwMode="auto">
            <a:xfrm>
              <a:off x="1292" y="2251"/>
              <a:ext cx="273" cy="350"/>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nvGrpSpPr>
            <p:cNvPr id="48203" name="Group 14"/>
            <p:cNvGrpSpPr>
              <a:grpSpLocks/>
            </p:cNvGrpSpPr>
            <p:nvPr/>
          </p:nvGrpSpPr>
          <p:grpSpPr bwMode="auto">
            <a:xfrm>
              <a:off x="1747" y="2251"/>
              <a:ext cx="453" cy="557"/>
              <a:chOff x="1747" y="2251"/>
              <a:chExt cx="453" cy="557"/>
            </a:xfrm>
          </p:grpSpPr>
          <p:sp>
            <p:nvSpPr>
              <p:cNvPr id="48207" name="AutoShape 13"/>
              <p:cNvSpPr>
                <a:spLocks noChangeArrowheads="1"/>
              </p:cNvSpPr>
              <p:nvPr/>
            </p:nvSpPr>
            <p:spPr bwMode="auto">
              <a:xfrm>
                <a:off x="1838" y="2251"/>
                <a:ext cx="226" cy="267"/>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8" name="Text Box 14"/>
              <p:cNvSpPr txBox="1">
                <a:spLocks noChangeArrowheads="1"/>
              </p:cNvSpPr>
              <p:nvPr/>
            </p:nvSpPr>
            <p:spPr bwMode="auto">
              <a:xfrm>
                <a:off x="1747" y="2478"/>
                <a:ext cx="453"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Local</a:t>
                </a:r>
                <a:br>
                  <a:rPr lang="en-GB" sz="1400">
                    <a:latin typeface="Arial" charset="0"/>
                    <a:cs typeface="Arial" charset="0"/>
                  </a:rPr>
                </a:br>
                <a:r>
                  <a:rPr lang="en-GB" sz="1400">
                    <a:latin typeface="Arial" charset="0"/>
                    <a:cs typeface="Arial" charset="0"/>
                  </a:rPr>
                  <a:t>Web</a:t>
                </a:r>
                <a:endParaRPr lang="en-US" sz="1400">
                  <a:latin typeface="Arial" charset="0"/>
                  <a:cs typeface="Arial" charset="0"/>
                </a:endParaRPr>
              </a:p>
            </p:txBody>
          </p:sp>
        </p:grpSp>
        <p:grpSp>
          <p:nvGrpSpPr>
            <p:cNvPr id="48204" name="Group 15"/>
            <p:cNvGrpSpPr>
              <a:grpSpLocks/>
            </p:cNvGrpSpPr>
            <p:nvPr/>
          </p:nvGrpSpPr>
          <p:grpSpPr bwMode="auto">
            <a:xfrm>
              <a:off x="703" y="2251"/>
              <a:ext cx="832" cy="773"/>
              <a:chOff x="703" y="2296"/>
              <a:chExt cx="832" cy="773"/>
            </a:xfrm>
          </p:grpSpPr>
          <p:sp>
            <p:nvSpPr>
              <p:cNvPr id="48205" name="AutoShape 16"/>
              <p:cNvSpPr>
                <a:spLocks noChangeArrowheads="1"/>
              </p:cNvSpPr>
              <p:nvPr/>
            </p:nvSpPr>
            <p:spPr bwMode="auto">
              <a:xfrm>
                <a:off x="703" y="2296"/>
                <a:ext cx="318" cy="396"/>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6" name="Text Box 17"/>
              <p:cNvSpPr txBox="1">
                <a:spLocks noChangeArrowheads="1"/>
              </p:cNvSpPr>
              <p:nvPr/>
            </p:nvSpPr>
            <p:spPr bwMode="auto">
              <a:xfrm>
                <a:off x="764" y="2739"/>
                <a:ext cx="771"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Repositories</a:t>
                </a:r>
                <a:endParaRPr lang="en-US" sz="1400">
                  <a:latin typeface="Arial" charset="0"/>
                  <a:cs typeface="Arial" charset="0"/>
                </a:endParaRPr>
              </a:p>
            </p:txBody>
          </p:sp>
        </p:grpSp>
      </p:grpSp>
      <p:sp>
        <p:nvSpPr>
          <p:cNvPr id="48134" name="AutoShape 18"/>
          <p:cNvSpPr>
            <a:spLocks noChangeArrowheads="1"/>
          </p:cNvSpPr>
          <p:nvPr/>
        </p:nvSpPr>
        <p:spPr bwMode="auto">
          <a:xfrm rot="6301308">
            <a:off x="1208881" y="477123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5" name="AutoShape 19"/>
          <p:cNvSpPr>
            <a:spLocks noChangeArrowheads="1"/>
          </p:cNvSpPr>
          <p:nvPr/>
        </p:nvSpPr>
        <p:spPr bwMode="auto">
          <a:xfrm rot="4376636">
            <a:off x="2323306" y="4579144"/>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6" name="AutoShape 20"/>
          <p:cNvSpPr>
            <a:spLocks noChangeArrowheads="1"/>
          </p:cNvSpPr>
          <p:nvPr/>
        </p:nvSpPr>
        <p:spPr bwMode="auto">
          <a:xfrm rot="5400000">
            <a:off x="1923257" y="4836319"/>
            <a:ext cx="222250" cy="77787"/>
          </a:xfrm>
          <a:prstGeom prst="rightArrow">
            <a:avLst>
              <a:gd name="adj1" fmla="val 23528"/>
              <a:gd name="adj2" fmla="val 7097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37" name="Group 22"/>
          <p:cNvGrpSpPr>
            <a:grpSpLocks/>
          </p:cNvGrpSpPr>
          <p:nvPr/>
        </p:nvGrpSpPr>
        <p:grpSpPr bwMode="auto">
          <a:xfrm>
            <a:off x="1628775" y="1433513"/>
            <a:ext cx="649288" cy="792162"/>
            <a:chOff x="1292" y="1389"/>
            <a:chExt cx="409" cy="499"/>
          </a:xfrm>
        </p:grpSpPr>
        <p:sp>
          <p:nvSpPr>
            <p:cNvPr id="48200" name="AutoShape 23"/>
            <p:cNvSpPr>
              <a:spLocks noChangeArrowheads="1"/>
            </p:cNvSpPr>
            <p:nvPr/>
          </p:nvSpPr>
          <p:spPr bwMode="auto">
            <a:xfrm>
              <a:off x="1292" y="1389"/>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1" name="AutoShape 24"/>
            <p:cNvSpPr>
              <a:spLocks noChangeArrowheads="1"/>
            </p:cNvSpPr>
            <p:nvPr/>
          </p:nvSpPr>
          <p:spPr bwMode="auto">
            <a:xfrm>
              <a:off x="1338" y="1480"/>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sp>
        <p:nvSpPr>
          <p:cNvPr id="48138" name="AutoShape 25"/>
          <p:cNvSpPr>
            <a:spLocks noChangeArrowheads="1"/>
          </p:cNvSpPr>
          <p:nvPr/>
        </p:nvSpPr>
        <p:spPr bwMode="auto">
          <a:xfrm rot="-3385536">
            <a:off x="1497806" y="263128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9" name="AutoShape 26"/>
          <p:cNvSpPr>
            <a:spLocks noChangeArrowheads="1"/>
          </p:cNvSpPr>
          <p:nvPr/>
        </p:nvSpPr>
        <p:spPr bwMode="auto">
          <a:xfrm rot="-4609548">
            <a:off x="1786731" y="26979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0" name="AutoShape 27"/>
          <p:cNvSpPr>
            <a:spLocks noChangeArrowheads="1"/>
          </p:cNvSpPr>
          <p:nvPr/>
        </p:nvSpPr>
        <p:spPr bwMode="auto">
          <a:xfrm rot="-5400000">
            <a:off x="2074069" y="2702719"/>
            <a:ext cx="365125" cy="77787"/>
          </a:xfrm>
          <a:prstGeom prst="rightArrow">
            <a:avLst>
              <a:gd name="adj1" fmla="val 23528"/>
              <a:gd name="adj2" fmla="val 11660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1" name="AutoShape 29"/>
          <p:cNvSpPr>
            <a:spLocks noChangeArrowheads="1"/>
          </p:cNvSpPr>
          <p:nvPr/>
        </p:nvSpPr>
        <p:spPr bwMode="auto">
          <a:xfrm rot="1170145">
            <a:off x="2298700" y="1700213"/>
            <a:ext cx="1223963" cy="215900"/>
          </a:xfrm>
          <a:prstGeom prst="rightArrow">
            <a:avLst>
              <a:gd name="adj1" fmla="val 23528"/>
              <a:gd name="adj2" fmla="val 113225"/>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2" name="laptop"/>
          <p:cNvSpPr>
            <a:spLocks noEditPoints="1" noChangeArrowheads="1"/>
          </p:cNvSpPr>
          <p:nvPr/>
        </p:nvSpPr>
        <p:spPr bwMode="auto">
          <a:xfrm>
            <a:off x="6188075" y="908050"/>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3" name="laptop"/>
          <p:cNvSpPr>
            <a:spLocks noEditPoints="1" noChangeArrowheads="1"/>
          </p:cNvSpPr>
          <p:nvPr/>
        </p:nvSpPr>
        <p:spPr bwMode="auto">
          <a:xfrm>
            <a:off x="5972175" y="1268413"/>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4" name="Text Box 35"/>
          <p:cNvSpPr txBox="1">
            <a:spLocks noChangeArrowheads="1"/>
          </p:cNvSpPr>
          <p:nvPr/>
        </p:nvSpPr>
        <p:spPr bwMode="auto">
          <a:xfrm>
            <a:off x="5827713" y="2132013"/>
            <a:ext cx="1057275"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Graduate Students</a:t>
            </a:r>
            <a:endParaRPr lang="en-US" sz="1400">
              <a:latin typeface="Arial" charset="0"/>
              <a:cs typeface="Arial" charset="0"/>
            </a:endParaRPr>
          </a:p>
        </p:txBody>
      </p:sp>
      <p:sp>
        <p:nvSpPr>
          <p:cNvPr id="48145" name="Text Box 37"/>
          <p:cNvSpPr txBox="1">
            <a:spLocks noChangeArrowheads="1"/>
          </p:cNvSpPr>
          <p:nvPr/>
        </p:nvSpPr>
        <p:spPr bwMode="auto">
          <a:xfrm>
            <a:off x="7051675" y="908050"/>
            <a:ext cx="1547813"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Undergraduate Students</a:t>
            </a:r>
            <a:endParaRPr lang="en-US" sz="1400">
              <a:latin typeface="Arial" charset="0"/>
              <a:cs typeface="Arial" charset="0"/>
            </a:endParaRPr>
          </a:p>
        </p:txBody>
      </p:sp>
      <p:grpSp>
        <p:nvGrpSpPr>
          <p:cNvPr id="48146" name="Group 38"/>
          <p:cNvGrpSpPr>
            <a:grpSpLocks/>
          </p:cNvGrpSpPr>
          <p:nvPr/>
        </p:nvGrpSpPr>
        <p:grpSpPr bwMode="auto">
          <a:xfrm>
            <a:off x="3956050" y="71438"/>
            <a:ext cx="2000250" cy="1214437"/>
            <a:chOff x="1927" y="119"/>
            <a:chExt cx="1043" cy="771"/>
          </a:xfrm>
        </p:grpSpPr>
        <p:sp>
          <p:nvSpPr>
            <p:cNvPr id="48198" name="AutoShape 39"/>
            <p:cNvSpPr>
              <a:spLocks noChangeArrowheads="1"/>
            </p:cNvSpPr>
            <p:nvPr/>
          </p:nvSpPr>
          <p:spPr bwMode="auto">
            <a:xfrm>
              <a:off x="2225" y="527"/>
              <a:ext cx="318" cy="3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99" name="Rectangle 40"/>
            <p:cNvSpPr>
              <a:spLocks noChangeArrowheads="1"/>
            </p:cNvSpPr>
            <p:nvPr/>
          </p:nvSpPr>
          <p:spPr bwMode="auto">
            <a:xfrm>
              <a:off x="1927" y="119"/>
              <a:ext cx="1043" cy="52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Virtual Learning Environment</a:t>
              </a:r>
              <a:endParaRPr lang="en-US">
                <a:latin typeface="Arial" charset="0"/>
                <a:cs typeface="Arial" charset="0"/>
              </a:endParaRPr>
            </a:p>
          </p:txBody>
        </p:sp>
      </p:grpSp>
      <p:sp>
        <p:nvSpPr>
          <p:cNvPr id="48147" name="AutoShape 41"/>
          <p:cNvSpPr>
            <a:spLocks noChangeArrowheads="1"/>
          </p:cNvSpPr>
          <p:nvPr/>
        </p:nvSpPr>
        <p:spPr bwMode="auto">
          <a:xfrm rot="-1341364">
            <a:off x="2227263" y="908050"/>
            <a:ext cx="1800225" cy="215900"/>
          </a:xfrm>
          <a:prstGeom prst="rightArrow">
            <a:avLst>
              <a:gd name="adj1" fmla="val 22981"/>
              <a:gd name="adj2" fmla="val 8566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8" name="AutoShape 42"/>
          <p:cNvSpPr>
            <a:spLocks noChangeArrowheads="1"/>
          </p:cNvSpPr>
          <p:nvPr/>
        </p:nvSpPr>
        <p:spPr bwMode="auto">
          <a:xfrm rot="1209962">
            <a:off x="5322888" y="1123950"/>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9" name="AutoShape 44"/>
          <p:cNvSpPr>
            <a:spLocks noChangeArrowheads="1"/>
          </p:cNvSpPr>
          <p:nvPr/>
        </p:nvSpPr>
        <p:spPr bwMode="auto">
          <a:xfrm>
            <a:off x="3817938" y="4070350"/>
            <a:ext cx="358775" cy="4238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0" name="AutoShape 67"/>
          <p:cNvSpPr>
            <a:spLocks noChangeArrowheads="1"/>
          </p:cNvSpPr>
          <p:nvPr/>
        </p:nvSpPr>
        <p:spPr bwMode="auto">
          <a:xfrm>
            <a:off x="3744913" y="4249738"/>
            <a:ext cx="358775" cy="423862"/>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1" name="AutoShape 68"/>
          <p:cNvSpPr>
            <a:spLocks noChangeArrowheads="1"/>
          </p:cNvSpPr>
          <p:nvPr/>
        </p:nvSpPr>
        <p:spPr bwMode="auto">
          <a:xfrm rot="-7611525">
            <a:off x="3879056" y="4736307"/>
            <a:ext cx="504825" cy="77788"/>
          </a:xfrm>
          <a:prstGeom prst="rightArrow">
            <a:avLst>
              <a:gd name="adj1" fmla="val 23528"/>
              <a:gd name="adj2" fmla="val 161222"/>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2" name="AutoShape 69"/>
          <p:cNvSpPr>
            <a:spLocks noChangeArrowheads="1"/>
          </p:cNvSpPr>
          <p:nvPr/>
        </p:nvSpPr>
        <p:spPr bwMode="auto">
          <a:xfrm rot="7746301">
            <a:off x="4177506" y="41965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3" name="AutoShape 70"/>
          <p:cNvSpPr>
            <a:spLocks noChangeArrowheads="1"/>
          </p:cNvSpPr>
          <p:nvPr/>
        </p:nvSpPr>
        <p:spPr bwMode="auto">
          <a:xfrm rot="15245822" flipH="1">
            <a:off x="4413250" y="4248151"/>
            <a:ext cx="504825" cy="69850"/>
          </a:xfrm>
          <a:prstGeom prst="rightArrow">
            <a:avLst>
              <a:gd name="adj1" fmla="val 23528"/>
              <a:gd name="adj2" fmla="val 179544"/>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54" name="Group 73"/>
          <p:cNvGrpSpPr>
            <a:grpSpLocks/>
          </p:cNvGrpSpPr>
          <p:nvPr/>
        </p:nvGrpSpPr>
        <p:grpSpPr bwMode="auto">
          <a:xfrm>
            <a:off x="-19050" y="2932113"/>
            <a:ext cx="3376613" cy="1854200"/>
            <a:chOff x="476" y="1985"/>
            <a:chExt cx="1653" cy="895"/>
          </a:xfrm>
        </p:grpSpPr>
        <p:sp>
          <p:nvSpPr>
            <p:cNvPr id="48193" name="Text Box 74"/>
            <p:cNvSpPr txBox="1">
              <a:spLocks noChangeArrowheads="1"/>
            </p:cNvSpPr>
            <p:nvPr/>
          </p:nvSpPr>
          <p:spPr bwMode="auto">
            <a:xfrm>
              <a:off x="1630" y="2399"/>
              <a:ext cx="499"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Technical Reports</a:t>
              </a:r>
              <a:endParaRPr lang="en-US" sz="1400">
                <a:latin typeface="Arial" charset="0"/>
                <a:cs typeface="Arial" charset="0"/>
              </a:endParaRPr>
            </a:p>
          </p:txBody>
        </p:sp>
        <p:sp>
          <p:nvSpPr>
            <p:cNvPr id="48194" name="Text Box 75"/>
            <p:cNvSpPr txBox="1">
              <a:spLocks noChangeArrowheads="1"/>
            </p:cNvSpPr>
            <p:nvPr/>
          </p:nvSpPr>
          <p:spPr bwMode="auto">
            <a:xfrm>
              <a:off x="976" y="1985"/>
              <a:ext cx="499" cy="253"/>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Reprints</a:t>
              </a:r>
              <a:endParaRPr lang="en-US" sz="1400">
                <a:latin typeface="Arial" charset="0"/>
                <a:cs typeface="Arial" charset="0"/>
              </a:endParaRPr>
            </a:p>
          </p:txBody>
        </p:sp>
        <p:sp>
          <p:nvSpPr>
            <p:cNvPr id="48195" name="Text Box 76"/>
            <p:cNvSpPr txBox="1">
              <a:spLocks noChangeArrowheads="1"/>
            </p:cNvSpPr>
            <p:nvPr/>
          </p:nvSpPr>
          <p:spPr bwMode="auto">
            <a:xfrm>
              <a:off x="476" y="2257"/>
              <a:ext cx="591" cy="565"/>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Peer-Reviewed Journal &amp; Conference Papers</a:t>
              </a:r>
              <a:endParaRPr lang="en-US" sz="1400">
                <a:latin typeface="Arial" charset="0"/>
                <a:cs typeface="Arial" charset="0"/>
              </a:endParaRPr>
            </a:p>
          </p:txBody>
        </p:sp>
        <p:pic>
          <p:nvPicPr>
            <p:cNvPr id="48196" name="Picture 77" descr="j0345755"/>
            <p:cNvPicPr>
              <a:picLocks noChangeAspect="1" noChangeArrowheads="1"/>
            </p:cNvPicPr>
            <p:nvPr/>
          </p:nvPicPr>
          <p:blipFill>
            <a:blip r:embed="rId4"/>
            <a:srcRect t="40277" b="6229"/>
            <a:stretch>
              <a:fillRect/>
            </a:stretch>
          </p:blipFill>
          <p:spPr bwMode="auto">
            <a:xfrm rot="4534904">
              <a:off x="1120" y="1931"/>
              <a:ext cx="394" cy="773"/>
            </a:xfrm>
            <a:prstGeom prst="rect">
              <a:avLst/>
            </a:prstGeom>
            <a:noFill/>
            <a:ln w="9525">
              <a:noFill/>
              <a:miter lim="800000"/>
              <a:headEnd/>
              <a:tailEnd/>
            </a:ln>
          </p:spPr>
        </p:pic>
        <p:sp>
          <p:nvSpPr>
            <p:cNvPr id="48197" name="Text Box 78"/>
            <p:cNvSpPr txBox="1">
              <a:spLocks noChangeArrowheads="1"/>
            </p:cNvSpPr>
            <p:nvPr/>
          </p:nvSpPr>
          <p:spPr bwMode="auto">
            <a:xfrm>
              <a:off x="1156" y="2523"/>
              <a:ext cx="546"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Preprints &amp; Metadata</a:t>
              </a:r>
              <a:endParaRPr lang="en-US" sz="1400">
                <a:latin typeface="Arial" charset="0"/>
                <a:cs typeface="Arial" charset="0"/>
              </a:endParaRPr>
            </a:p>
          </p:txBody>
        </p:sp>
      </p:grpSp>
      <p:grpSp>
        <p:nvGrpSpPr>
          <p:cNvPr id="48155" name="Group 79"/>
          <p:cNvGrpSpPr>
            <a:grpSpLocks/>
          </p:cNvGrpSpPr>
          <p:nvPr/>
        </p:nvGrpSpPr>
        <p:grpSpPr bwMode="auto">
          <a:xfrm>
            <a:off x="2670175" y="5224463"/>
            <a:ext cx="2779713" cy="1704975"/>
            <a:chOff x="2008" y="3209"/>
            <a:chExt cx="932" cy="1074"/>
          </a:xfrm>
        </p:grpSpPr>
        <p:grpSp>
          <p:nvGrpSpPr>
            <p:cNvPr id="48187" name="Group 80"/>
            <p:cNvGrpSpPr>
              <a:grpSpLocks/>
            </p:cNvGrpSpPr>
            <p:nvPr/>
          </p:nvGrpSpPr>
          <p:grpSpPr bwMode="auto">
            <a:xfrm>
              <a:off x="2212" y="3209"/>
              <a:ext cx="728" cy="1074"/>
              <a:chOff x="2212" y="3209"/>
              <a:chExt cx="728" cy="1074"/>
            </a:xfrm>
          </p:grpSpPr>
          <p:sp>
            <p:nvSpPr>
              <p:cNvPr id="48191" name="Text Box 81"/>
              <p:cNvSpPr txBox="1">
                <a:spLocks noChangeArrowheads="1"/>
              </p:cNvSpPr>
              <p:nvPr/>
            </p:nvSpPr>
            <p:spPr bwMode="auto">
              <a:xfrm>
                <a:off x="2212" y="3604"/>
                <a:ext cx="728" cy="679"/>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Certified Experimental Results &amp; Analyses</a:t>
                </a:r>
                <a:endParaRPr lang="en-US">
                  <a:latin typeface="Arial" charset="0"/>
                  <a:cs typeface="Arial" charset="0"/>
                </a:endParaRPr>
              </a:p>
            </p:txBody>
          </p:sp>
          <p:sp>
            <p:nvSpPr>
              <p:cNvPr id="48192" name="AutoShape 82"/>
              <p:cNvSpPr>
                <a:spLocks noChangeArrowheads="1"/>
              </p:cNvSpPr>
              <p:nvPr/>
            </p:nvSpPr>
            <p:spPr bwMode="auto">
              <a:xfrm rot="7447911">
                <a:off x="2494" y="3277"/>
                <a:ext cx="272" cy="136"/>
              </a:xfrm>
              <a:prstGeom prst="rightArrow">
                <a:avLst>
                  <a:gd name="adj1" fmla="val 23528"/>
                  <a:gd name="adj2" fmla="val 49685"/>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sp>
          <p:nvSpPr>
            <p:cNvPr id="48188" name="AutoShape 84"/>
            <p:cNvSpPr>
              <a:spLocks noChangeArrowheads="1"/>
            </p:cNvSpPr>
            <p:nvPr/>
          </p:nvSpPr>
          <p:spPr bwMode="auto">
            <a:xfrm rot="-10048065">
              <a:off x="2135" y="3537"/>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89" name="AutoShape 85"/>
            <p:cNvSpPr>
              <a:spLocks noChangeArrowheads="1"/>
            </p:cNvSpPr>
            <p:nvPr/>
          </p:nvSpPr>
          <p:spPr bwMode="auto">
            <a:xfrm rot="-10346810">
              <a:off x="2038" y="3674"/>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90" name="AutoShape 86"/>
            <p:cNvSpPr>
              <a:spLocks noChangeArrowheads="1"/>
            </p:cNvSpPr>
            <p:nvPr/>
          </p:nvSpPr>
          <p:spPr bwMode="auto">
            <a:xfrm rot="10661241">
              <a:off x="2008" y="3842"/>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pic>
        <p:nvPicPr>
          <p:cNvPr id="48156" name="Picture 3" descr="Image of Experiment in progress"/>
          <p:cNvPicPr>
            <a:picLocks noChangeAspect="1" noChangeArrowheads="1"/>
          </p:cNvPicPr>
          <p:nvPr/>
        </p:nvPicPr>
        <p:blipFill>
          <a:blip r:embed="rId5"/>
          <a:srcRect/>
          <a:stretch>
            <a:fillRect/>
          </a:stretch>
        </p:blipFill>
        <p:spPr bwMode="auto">
          <a:xfrm>
            <a:off x="3317875" y="2346325"/>
            <a:ext cx="1504950" cy="1143000"/>
          </a:xfrm>
          <a:prstGeom prst="rect">
            <a:avLst/>
          </a:prstGeom>
          <a:noFill/>
          <a:ln w="9525">
            <a:noFill/>
            <a:miter lim="800000"/>
            <a:headEnd/>
            <a:tailEnd/>
          </a:ln>
        </p:spPr>
      </p:pic>
      <p:pic>
        <p:nvPicPr>
          <p:cNvPr id="48157" name="Picture 11"/>
          <p:cNvPicPr>
            <a:picLocks noChangeAspect="1" noChangeArrowheads="1"/>
          </p:cNvPicPr>
          <p:nvPr/>
        </p:nvPicPr>
        <p:blipFill>
          <a:blip r:embed="rId6"/>
          <a:srcRect/>
          <a:stretch>
            <a:fillRect/>
          </a:stretch>
        </p:blipFill>
        <p:spPr bwMode="auto">
          <a:xfrm>
            <a:off x="4894263" y="2643188"/>
            <a:ext cx="1643062" cy="1463675"/>
          </a:xfrm>
          <a:prstGeom prst="rect">
            <a:avLst/>
          </a:prstGeom>
          <a:noFill/>
          <a:ln w="9525">
            <a:noFill/>
            <a:round/>
            <a:headEnd/>
            <a:tailEnd/>
          </a:ln>
        </p:spPr>
      </p:pic>
      <p:grpSp>
        <p:nvGrpSpPr>
          <p:cNvPr id="48158" name="Group 45"/>
          <p:cNvGrpSpPr>
            <a:grpSpLocks/>
          </p:cNvGrpSpPr>
          <p:nvPr/>
        </p:nvGrpSpPr>
        <p:grpSpPr bwMode="auto">
          <a:xfrm>
            <a:off x="4456113" y="4279900"/>
            <a:ext cx="1223962" cy="792163"/>
            <a:chOff x="2562" y="2478"/>
            <a:chExt cx="771" cy="499"/>
          </a:xfrm>
        </p:grpSpPr>
        <p:sp>
          <p:nvSpPr>
            <p:cNvPr id="48168" name="Rectangle 46"/>
            <p:cNvSpPr>
              <a:spLocks noChangeArrowheads="1"/>
            </p:cNvSpPr>
            <p:nvPr/>
          </p:nvSpPr>
          <p:spPr bwMode="auto">
            <a:xfrm>
              <a:off x="2562" y="2705"/>
              <a:ext cx="408" cy="27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9" name="Rectangle 47"/>
            <p:cNvSpPr>
              <a:spLocks noChangeArrowheads="1"/>
            </p:cNvSpPr>
            <p:nvPr/>
          </p:nvSpPr>
          <p:spPr bwMode="auto">
            <a:xfrm>
              <a:off x="2879" y="2478"/>
              <a:ext cx="181" cy="318"/>
            </a:xfrm>
            <a:prstGeom prst="rect">
              <a:avLst/>
            </a:prstGeom>
            <a:solidFill>
              <a:schemeClr val="bg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0" name="Rectangle 48"/>
            <p:cNvSpPr>
              <a:spLocks noChangeArrowheads="1"/>
            </p:cNvSpPr>
            <p:nvPr/>
          </p:nvSpPr>
          <p:spPr bwMode="auto">
            <a:xfrm>
              <a:off x="2834" y="2750"/>
              <a:ext cx="499" cy="18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1" name="Oval 49"/>
            <p:cNvSpPr>
              <a:spLocks noChangeArrowheads="1"/>
            </p:cNvSpPr>
            <p:nvPr/>
          </p:nvSpPr>
          <p:spPr bwMode="auto">
            <a:xfrm>
              <a:off x="2607"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2" name="Oval 50"/>
            <p:cNvSpPr>
              <a:spLocks noChangeArrowheads="1"/>
            </p:cNvSpPr>
            <p:nvPr/>
          </p:nvSpPr>
          <p:spPr bwMode="auto">
            <a:xfrm>
              <a:off x="2698"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3" name="Oval 51"/>
            <p:cNvSpPr>
              <a:spLocks noChangeArrowheads="1"/>
            </p:cNvSpPr>
            <p:nvPr/>
          </p:nvSpPr>
          <p:spPr bwMode="auto">
            <a:xfrm>
              <a:off x="2607"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4" name="Oval 52"/>
            <p:cNvSpPr>
              <a:spLocks noChangeArrowheads="1"/>
            </p:cNvSpPr>
            <p:nvPr/>
          </p:nvSpPr>
          <p:spPr bwMode="auto">
            <a:xfrm>
              <a:off x="2698"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5" name="Rectangle 53"/>
            <p:cNvSpPr>
              <a:spLocks noChangeArrowheads="1"/>
            </p:cNvSpPr>
            <p:nvPr/>
          </p:nvSpPr>
          <p:spPr bwMode="auto">
            <a:xfrm>
              <a:off x="2879" y="2796"/>
              <a:ext cx="182" cy="90"/>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76" name="Group 54"/>
            <p:cNvGrpSpPr>
              <a:grpSpLocks/>
            </p:cNvGrpSpPr>
            <p:nvPr/>
          </p:nvGrpSpPr>
          <p:grpSpPr bwMode="auto">
            <a:xfrm>
              <a:off x="3115" y="2796"/>
              <a:ext cx="137" cy="90"/>
              <a:chOff x="1882" y="527"/>
              <a:chExt cx="227" cy="227"/>
            </a:xfrm>
          </p:grpSpPr>
          <p:sp>
            <p:nvSpPr>
              <p:cNvPr id="48178" name="Rectangle 55"/>
              <p:cNvSpPr>
                <a:spLocks noChangeArrowheads="1"/>
              </p:cNvSpPr>
              <p:nvPr/>
            </p:nvSpPr>
            <p:spPr bwMode="auto">
              <a:xfrm>
                <a:off x="1882"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9" name="Rectangle 56"/>
              <p:cNvSpPr>
                <a:spLocks noChangeArrowheads="1"/>
              </p:cNvSpPr>
              <p:nvPr/>
            </p:nvSpPr>
            <p:spPr bwMode="auto">
              <a:xfrm>
                <a:off x="1973"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0" name="Rectangle 57"/>
              <p:cNvSpPr>
                <a:spLocks noChangeArrowheads="1"/>
              </p:cNvSpPr>
              <p:nvPr/>
            </p:nvSpPr>
            <p:spPr bwMode="auto">
              <a:xfrm>
                <a:off x="2064"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1" name="Rectangle 58"/>
              <p:cNvSpPr>
                <a:spLocks noChangeArrowheads="1"/>
              </p:cNvSpPr>
              <p:nvPr/>
            </p:nvSpPr>
            <p:spPr bwMode="auto">
              <a:xfrm>
                <a:off x="1882"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2" name="Rectangle 59"/>
              <p:cNvSpPr>
                <a:spLocks noChangeArrowheads="1"/>
              </p:cNvSpPr>
              <p:nvPr/>
            </p:nvSpPr>
            <p:spPr bwMode="auto">
              <a:xfrm>
                <a:off x="1973"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3" name="Rectangle 60"/>
              <p:cNvSpPr>
                <a:spLocks noChangeArrowheads="1"/>
              </p:cNvSpPr>
              <p:nvPr/>
            </p:nvSpPr>
            <p:spPr bwMode="auto">
              <a:xfrm>
                <a:off x="2064"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4" name="Rectangle 61"/>
              <p:cNvSpPr>
                <a:spLocks noChangeArrowheads="1"/>
              </p:cNvSpPr>
              <p:nvPr/>
            </p:nvSpPr>
            <p:spPr bwMode="auto">
              <a:xfrm>
                <a:off x="1882"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5" name="Rectangle 62"/>
              <p:cNvSpPr>
                <a:spLocks noChangeArrowheads="1"/>
              </p:cNvSpPr>
              <p:nvPr/>
            </p:nvSpPr>
            <p:spPr bwMode="auto">
              <a:xfrm>
                <a:off x="1973"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6" name="Rectangle 63"/>
              <p:cNvSpPr>
                <a:spLocks noChangeArrowheads="1"/>
              </p:cNvSpPr>
              <p:nvPr/>
            </p:nvSpPr>
            <p:spPr bwMode="auto">
              <a:xfrm>
                <a:off x="2064"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sp>
          <p:nvSpPr>
            <p:cNvPr id="48177" name="Freeform 64"/>
            <p:cNvSpPr>
              <a:spLocks/>
            </p:cNvSpPr>
            <p:nvPr/>
          </p:nvSpPr>
          <p:spPr bwMode="auto">
            <a:xfrm>
              <a:off x="2907" y="2494"/>
              <a:ext cx="75" cy="232"/>
            </a:xfrm>
            <a:custGeom>
              <a:avLst/>
              <a:gdLst>
                <a:gd name="T0" fmla="*/ 57 w 75"/>
                <a:gd name="T1" fmla="*/ 232 h 232"/>
                <a:gd name="T2" fmla="*/ 38 w 75"/>
                <a:gd name="T3" fmla="*/ 225 h 232"/>
                <a:gd name="T4" fmla="*/ 57 w 75"/>
                <a:gd name="T5" fmla="*/ 219 h 232"/>
                <a:gd name="T6" fmla="*/ 13 w 75"/>
                <a:gd name="T7" fmla="*/ 200 h 232"/>
                <a:gd name="T8" fmla="*/ 69 w 75"/>
                <a:gd name="T9" fmla="*/ 188 h 232"/>
                <a:gd name="T10" fmla="*/ 50 w 75"/>
                <a:gd name="T11" fmla="*/ 182 h 232"/>
                <a:gd name="T12" fmla="*/ 13 w 75"/>
                <a:gd name="T13" fmla="*/ 169 h 232"/>
                <a:gd name="T14" fmla="*/ 75 w 75"/>
                <a:gd name="T15" fmla="*/ 150 h 232"/>
                <a:gd name="T16" fmla="*/ 13 w 75"/>
                <a:gd name="T17" fmla="*/ 131 h 232"/>
                <a:gd name="T18" fmla="*/ 38 w 75"/>
                <a:gd name="T19" fmla="*/ 125 h 232"/>
                <a:gd name="T20" fmla="*/ 75 w 75"/>
                <a:gd name="T21" fmla="*/ 113 h 232"/>
                <a:gd name="T22" fmla="*/ 13 w 75"/>
                <a:gd name="T23" fmla="*/ 63 h 232"/>
                <a:gd name="T24" fmla="*/ 57 w 75"/>
                <a:gd name="T25" fmla="*/ 31 h 232"/>
                <a:gd name="T26" fmla="*/ 32 w 75"/>
                <a:gd name="T27" fmla="*/ 0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232"/>
                <a:gd name="T44" fmla="*/ 75 w 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232">
                  <a:moveTo>
                    <a:pt x="57" y="232"/>
                  </a:moveTo>
                  <a:cubicBezTo>
                    <a:pt x="51" y="230"/>
                    <a:pt x="38" y="232"/>
                    <a:pt x="38" y="225"/>
                  </a:cubicBezTo>
                  <a:cubicBezTo>
                    <a:pt x="38" y="218"/>
                    <a:pt x="59" y="225"/>
                    <a:pt x="57" y="219"/>
                  </a:cubicBezTo>
                  <a:cubicBezTo>
                    <a:pt x="56" y="215"/>
                    <a:pt x="19" y="202"/>
                    <a:pt x="13" y="200"/>
                  </a:cubicBezTo>
                  <a:cubicBezTo>
                    <a:pt x="31" y="194"/>
                    <a:pt x="53" y="199"/>
                    <a:pt x="69" y="188"/>
                  </a:cubicBezTo>
                  <a:cubicBezTo>
                    <a:pt x="75" y="184"/>
                    <a:pt x="56" y="184"/>
                    <a:pt x="50" y="182"/>
                  </a:cubicBezTo>
                  <a:cubicBezTo>
                    <a:pt x="0" y="165"/>
                    <a:pt x="64" y="185"/>
                    <a:pt x="13" y="169"/>
                  </a:cubicBezTo>
                  <a:cubicBezTo>
                    <a:pt x="34" y="162"/>
                    <a:pt x="54" y="155"/>
                    <a:pt x="75" y="150"/>
                  </a:cubicBezTo>
                  <a:cubicBezTo>
                    <a:pt x="53" y="145"/>
                    <a:pt x="34" y="139"/>
                    <a:pt x="13" y="131"/>
                  </a:cubicBezTo>
                  <a:cubicBezTo>
                    <a:pt x="21" y="129"/>
                    <a:pt x="30" y="127"/>
                    <a:pt x="38" y="125"/>
                  </a:cubicBezTo>
                  <a:cubicBezTo>
                    <a:pt x="50" y="121"/>
                    <a:pt x="75" y="113"/>
                    <a:pt x="75" y="113"/>
                  </a:cubicBezTo>
                  <a:cubicBezTo>
                    <a:pt x="65" y="81"/>
                    <a:pt x="39" y="80"/>
                    <a:pt x="13" y="63"/>
                  </a:cubicBezTo>
                  <a:cubicBezTo>
                    <a:pt x="21" y="37"/>
                    <a:pt x="32" y="40"/>
                    <a:pt x="57" y="31"/>
                  </a:cubicBezTo>
                  <a:cubicBezTo>
                    <a:pt x="35" y="9"/>
                    <a:pt x="42" y="20"/>
                    <a:pt x="32" y="0"/>
                  </a:cubicBezTo>
                </a:path>
              </a:pathLst>
            </a:custGeom>
            <a:noFill/>
            <a:ln w="9525">
              <a:solidFill>
                <a:schemeClr val="tx1"/>
              </a:solidFill>
              <a:round/>
              <a:headEnd/>
              <a:tailEnd/>
            </a:ln>
          </p:spPr>
          <p:txBody>
            <a:bodyPr/>
            <a:lstStyle/>
            <a:p>
              <a:pPr algn="l"/>
              <a:endParaRPr lang="en-GB" sz="2000" b="0">
                <a:latin typeface="Arial" charset="0"/>
                <a:cs typeface="Arial" charset="0"/>
              </a:endParaRPr>
            </a:p>
          </p:txBody>
        </p:sp>
      </p:grpSp>
      <p:sp>
        <p:nvSpPr>
          <p:cNvPr id="99" name="AutoShape 82"/>
          <p:cNvSpPr>
            <a:spLocks noChangeArrowheads="1"/>
          </p:cNvSpPr>
          <p:nvPr/>
        </p:nvSpPr>
        <p:spPr bwMode="auto">
          <a:xfrm>
            <a:off x="5568950" y="5248275"/>
            <a:ext cx="431800" cy="322263"/>
          </a:xfrm>
          <a:prstGeom prst="rightArrow">
            <a:avLst>
              <a:gd name="adj1" fmla="val 23528"/>
              <a:gd name="adj2" fmla="val 4973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60" name="AutoShape 42"/>
          <p:cNvSpPr>
            <a:spLocks noChangeArrowheads="1"/>
          </p:cNvSpPr>
          <p:nvPr/>
        </p:nvSpPr>
        <p:spPr bwMode="auto">
          <a:xfrm rot="8467405">
            <a:off x="5091113" y="2395538"/>
            <a:ext cx="649287" cy="71437"/>
          </a:xfrm>
          <a:prstGeom prst="rightArrow">
            <a:avLst>
              <a:gd name="adj1" fmla="val 23528"/>
              <a:gd name="adj2" fmla="val 225793"/>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1" name="Text Box 65"/>
          <p:cNvSpPr txBox="1">
            <a:spLocks noChangeArrowheads="1"/>
          </p:cNvSpPr>
          <p:nvPr/>
        </p:nvSpPr>
        <p:spPr bwMode="auto">
          <a:xfrm>
            <a:off x="3165475" y="3538538"/>
            <a:ext cx="2719388" cy="461962"/>
          </a:xfrm>
          <a:prstGeom prst="rect">
            <a:avLst/>
          </a:prstGeom>
          <a:noFill/>
          <a:ln w="9525">
            <a:noFill/>
            <a:miter lim="800000"/>
            <a:headEnd/>
            <a:tailEnd/>
          </a:ln>
        </p:spPr>
        <p:txBody>
          <a:bodyPr>
            <a:spAutoFit/>
          </a:bodyPr>
          <a:lstStyle/>
          <a:p>
            <a:pPr algn="l">
              <a:spcBef>
                <a:spcPct val="50000"/>
              </a:spcBef>
            </a:pPr>
            <a:r>
              <a:rPr lang="en-GB" sz="2400">
                <a:latin typeface="Arial" charset="0"/>
                <a:cs typeface="Arial" charset="0"/>
              </a:rPr>
              <a:t>experimentation</a:t>
            </a:r>
            <a:endParaRPr lang="en-US" sz="2400">
              <a:latin typeface="Arial" charset="0"/>
              <a:cs typeface="Arial" charset="0"/>
            </a:endParaRPr>
          </a:p>
        </p:txBody>
      </p:sp>
      <p:sp>
        <p:nvSpPr>
          <p:cNvPr id="101" name="Text Box 83"/>
          <p:cNvSpPr txBox="1">
            <a:spLocks noChangeArrowheads="1"/>
          </p:cNvSpPr>
          <p:nvPr/>
        </p:nvSpPr>
        <p:spPr bwMode="auto">
          <a:xfrm>
            <a:off x="5321300" y="5724525"/>
            <a:ext cx="1697038" cy="107791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Data, Metadata Provenance Workflows</a:t>
            </a:r>
            <a:br>
              <a:rPr lang="en-GB">
                <a:latin typeface="Arial" charset="0"/>
                <a:cs typeface="Arial" charset="0"/>
              </a:rPr>
            </a:br>
            <a:r>
              <a:rPr lang="en-GB">
                <a:latin typeface="Arial" charset="0"/>
                <a:cs typeface="Arial" charset="0"/>
              </a:rPr>
              <a:t>Ontologies</a:t>
            </a:r>
            <a:endParaRPr lang="en-US">
              <a:latin typeface="Arial" charset="0"/>
              <a:cs typeface="Arial" charset="0"/>
            </a:endParaRPr>
          </a:p>
        </p:txBody>
      </p:sp>
      <p:pic>
        <p:nvPicPr>
          <p:cNvPr id="84" name="Picture 34"/>
          <p:cNvPicPr>
            <a:picLocks noChangeAspect="1" noChangeArrowheads="1"/>
          </p:cNvPicPr>
          <p:nvPr/>
        </p:nvPicPr>
        <p:blipFill>
          <a:blip r:embed="rId7"/>
          <a:srcRect t="10411"/>
          <a:stretch>
            <a:fillRect/>
          </a:stretch>
        </p:blipFill>
        <p:spPr bwMode="auto">
          <a:xfrm>
            <a:off x="7639050" y="2714625"/>
            <a:ext cx="719138" cy="3786188"/>
          </a:xfrm>
          <a:prstGeom prst="rect">
            <a:avLst/>
          </a:prstGeom>
          <a:noFill/>
          <a:ln w="9525">
            <a:noFill/>
            <a:miter lim="800000"/>
            <a:headEnd/>
            <a:tailEnd/>
          </a:ln>
        </p:spPr>
      </p:pic>
      <p:sp>
        <p:nvSpPr>
          <p:cNvPr id="91" name="AutoShape 42"/>
          <p:cNvSpPr>
            <a:spLocks noChangeArrowheads="1"/>
          </p:cNvSpPr>
          <p:nvPr/>
        </p:nvSpPr>
        <p:spPr bwMode="auto">
          <a:xfrm rot="3746039">
            <a:off x="6858000" y="2481263"/>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5" name="Text Box 21"/>
          <p:cNvSpPr txBox="1">
            <a:spLocks noChangeArrowheads="1"/>
          </p:cNvSpPr>
          <p:nvPr/>
        </p:nvSpPr>
        <p:spPr bwMode="auto">
          <a:xfrm>
            <a:off x="500063" y="1714500"/>
            <a:ext cx="1150937" cy="584200"/>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Digital Libraries</a:t>
            </a:r>
            <a:endParaRPr lang="en-US">
              <a:latin typeface="Arial" charset="0"/>
              <a:cs typeface="Arial" charset="0"/>
            </a:endParaRPr>
          </a:p>
        </p:txBody>
      </p:sp>
      <p:sp>
        <p:nvSpPr>
          <p:cNvPr id="48166" name="TextBox 91"/>
          <p:cNvSpPr txBox="1">
            <a:spLocks noChangeArrowheads="1"/>
          </p:cNvSpPr>
          <p:nvPr/>
        </p:nvSpPr>
        <p:spPr bwMode="auto">
          <a:xfrm>
            <a:off x="142875" y="117475"/>
            <a:ext cx="3571875" cy="954088"/>
          </a:xfrm>
          <a:prstGeom prst="rect">
            <a:avLst/>
          </a:prstGeom>
          <a:noFill/>
          <a:ln w="9525">
            <a:noFill/>
            <a:miter lim="800000"/>
            <a:headEnd/>
            <a:tailEnd/>
          </a:ln>
        </p:spPr>
        <p:txBody>
          <a:bodyPr>
            <a:spAutoFit/>
          </a:bodyPr>
          <a:lstStyle/>
          <a:p>
            <a:pPr algn="l"/>
            <a:r>
              <a:rPr lang="en-GB" sz="2800">
                <a:solidFill>
                  <a:srgbClr val="FF0000"/>
                </a:solidFill>
                <a:latin typeface="Arial" charset="0"/>
                <a:cs typeface="Arial" charset="0"/>
              </a:rPr>
              <a:t>The social process of science 2.0</a:t>
            </a:r>
          </a:p>
        </p:txBody>
      </p:sp>
      <p:sp>
        <p:nvSpPr>
          <p:cNvPr id="48167" name="TextBox 91"/>
          <p:cNvSpPr txBox="1">
            <a:spLocks noChangeArrowheads="1"/>
          </p:cNvSpPr>
          <p:nvPr/>
        </p:nvSpPr>
        <p:spPr bwMode="auto">
          <a:xfrm>
            <a:off x="6486525" y="0"/>
            <a:ext cx="2657475" cy="830263"/>
          </a:xfrm>
          <a:prstGeom prst="rect">
            <a:avLst/>
          </a:prstGeom>
          <a:noFill/>
          <a:ln w="9525">
            <a:noFill/>
            <a:miter lim="800000"/>
            <a:headEnd/>
            <a:tailEnd/>
          </a:ln>
        </p:spPr>
        <p:txBody>
          <a:bodyPr>
            <a:spAutoFit/>
          </a:bodyPr>
          <a:lstStyle/>
          <a:p>
            <a:pPr algn="l"/>
            <a:r>
              <a:rPr lang="en-GB" sz="2400">
                <a:solidFill>
                  <a:srgbClr val="FF0000"/>
                </a:solidFill>
                <a:latin typeface="Arial" charset="0"/>
                <a:cs typeface="Arial" charset="0"/>
              </a:rPr>
              <a:t>Role of Libraries</a:t>
            </a:r>
            <a:br>
              <a:rPr lang="en-GB" sz="2400">
                <a:solidFill>
                  <a:srgbClr val="FF0000"/>
                </a:solidFill>
                <a:latin typeface="Arial" charset="0"/>
                <a:cs typeface="Arial" charset="0"/>
              </a:rPr>
            </a:br>
            <a:r>
              <a:rPr lang="en-GB" sz="2400">
                <a:solidFill>
                  <a:srgbClr val="FF0000"/>
                </a:solidFill>
                <a:latin typeface="Arial" charset="0"/>
                <a:cs typeface="Arial" charset="0"/>
              </a:rPr>
              <a:t>and Publishers?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1" grpId="0"/>
      <p:bldP spid="9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4C3523B-4152-4A8B-A559-488BE31B411C}" type="slidenum">
              <a:rPr lang="en-GB"/>
              <a:pPr>
                <a:defRPr/>
              </a:pPr>
              <a:t>33</a:t>
            </a:fld>
            <a:endParaRPr lang="en-GB"/>
          </a:p>
        </p:txBody>
      </p:sp>
      <p:pic>
        <p:nvPicPr>
          <p:cNvPr id="51203" name="Picture 3"/>
          <p:cNvPicPr>
            <a:picLocks noChangeAspect="1" noChangeArrowheads="1"/>
          </p:cNvPicPr>
          <p:nvPr/>
        </p:nvPicPr>
        <p:blipFill>
          <a:blip r:embed="rId3"/>
          <a:srcRect l="11423" t="3761" r="12769" b="5338"/>
          <a:stretch>
            <a:fillRect/>
          </a:stretch>
        </p:blipFill>
        <p:spPr bwMode="auto">
          <a:xfrm>
            <a:off x="0" y="0"/>
            <a:ext cx="91503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84A4372-2B91-45C7-A4B2-0D5D00C2DAE3}" type="slidenum">
              <a:rPr lang="en-US"/>
              <a:pPr>
                <a:defRPr/>
              </a:pPr>
              <a:t>34</a:t>
            </a:fld>
            <a:endParaRPr lang="en-US"/>
          </a:p>
        </p:txBody>
      </p:sp>
      <p:pic>
        <p:nvPicPr>
          <p:cNvPr id="52227" name="Picture 2"/>
          <p:cNvPicPr>
            <a:picLocks noChangeAspect="1" noChangeArrowheads="1"/>
          </p:cNvPicPr>
          <p:nvPr/>
        </p:nvPicPr>
        <p:blipFill>
          <a:blip r:embed="rId3"/>
          <a:srcRect/>
          <a:stretch>
            <a:fillRect/>
          </a:stretch>
        </p:blipFill>
        <p:spPr bwMode="auto">
          <a:xfrm>
            <a:off x="0" y="3021013"/>
            <a:ext cx="5486400" cy="3836987"/>
          </a:xfrm>
          <a:prstGeom prst="rect">
            <a:avLst/>
          </a:prstGeom>
          <a:noFill/>
          <a:ln w="9525" algn="ctr">
            <a:noFill/>
            <a:miter lim="800000"/>
            <a:headEnd/>
            <a:tailEnd/>
          </a:ln>
        </p:spPr>
      </p:pic>
      <p:sp>
        <p:nvSpPr>
          <p:cNvPr id="52228" name="Rectangle 3"/>
          <p:cNvSpPr>
            <a:spLocks noGrp="1" noChangeArrowheads="1"/>
          </p:cNvSpPr>
          <p:nvPr>
            <p:ph type="title"/>
          </p:nvPr>
        </p:nvSpPr>
        <p:spPr>
          <a:xfrm>
            <a:off x="0" y="0"/>
            <a:ext cx="9144000" cy="685800"/>
          </a:xfrm>
        </p:spPr>
        <p:txBody>
          <a:bodyPr/>
          <a:lstStyle/>
          <a:p>
            <a:pPr eaLnBrk="1" hangingPunct="1"/>
            <a:r>
              <a:rPr lang="en-US" sz="3600" smtClean="0"/>
              <a:t>Major Companies entering mashup  area</a:t>
            </a:r>
          </a:p>
        </p:txBody>
      </p:sp>
      <p:sp>
        <p:nvSpPr>
          <p:cNvPr id="52229" name="Rectangle 4"/>
          <p:cNvSpPr>
            <a:spLocks noGrp="1" noChangeArrowheads="1"/>
          </p:cNvSpPr>
          <p:nvPr>
            <p:ph type="body" idx="1"/>
          </p:nvPr>
        </p:nvSpPr>
        <p:spPr>
          <a:xfrm>
            <a:off x="0" y="609600"/>
            <a:ext cx="8991600" cy="2209800"/>
          </a:xfrm>
        </p:spPr>
        <p:txBody>
          <a:bodyPr/>
          <a:lstStyle/>
          <a:p>
            <a:pPr eaLnBrk="1" hangingPunct="1"/>
            <a:r>
              <a:rPr lang="en-US" sz="2400" smtClean="0">
                <a:solidFill>
                  <a:srgbClr val="FFFF00"/>
                </a:solidFill>
              </a:rPr>
              <a:t>Web 2.0 Mashups</a:t>
            </a:r>
            <a:r>
              <a:rPr lang="en-US" sz="2400" smtClean="0"/>
              <a:t> (same as workflow in Grids) are likely to drive </a:t>
            </a:r>
            <a:r>
              <a:rPr lang="en-US" sz="2400" smtClean="0">
                <a:solidFill>
                  <a:srgbClr val="FFFF00"/>
                </a:solidFill>
              </a:rPr>
              <a:t>composition (programming) tools</a:t>
            </a:r>
            <a:r>
              <a:rPr lang="en-US" sz="2400" smtClean="0"/>
              <a:t> for Grids, Clouds and web</a:t>
            </a:r>
          </a:p>
          <a:p>
            <a:pPr eaLnBrk="1" hangingPunct="1"/>
            <a:r>
              <a:rPr lang="en-US" sz="2400" smtClean="0"/>
              <a:t>Recently we see Mashup tools like </a:t>
            </a:r>
            <a:r>
              <a:rPr lang="en-US" sz="2400" smtClean="0">
                <a:solidFill>
                  <a:srgbClr val="FFFF00"/>
                </a:solidFill>
              </a:rPr>
              <a:t>Yahoo</a:t>
            </a:r>
            <a:r>
              <a:rPr lang="en-US" sz="2400" smtClean="0"/>
              <a:t> Pipes and </a:t>
            </a:r>
            <a:r>
              <a:rPr lang="en-US" sz="2400" smtClean="0">
                <a:solidFill>
                  <a:srgbClr val="FFFF00"/>
                </a:solidFill>
              </a:rPr>
              <a:t>Microsoft</a:t>
            </a:r>
            <a:r>
              <a:rPr lang="en-US" sz="2400" smtClean="0"/>
              <a:t> Popfly which have familiar </a:t>
            </a:r>
            <a:r>
              <a:rPr lang="en-US" sz="2400" smtClean="0">
                <a:solidFill>
                  <a:srgbClr val="FFFF00"/>
                </a:solidFill>
              </a:rPr>
              <a:t>graphical interfaces</a:t>
            </a:r>
          </a:p>
          <a:p>
            <a:pPr eaLnBrk="1" hangingPunct="1"/>
            <a:r>
              <a:rPr lang="en-US" sz="2400" smtClean="0"/>
              <a:t>Currently only simple examples but tools could become powerful</a:t>
            </a:r>
          </a:p>
        </p:txBody>
      </p:sp>
      <p:grpSp>
        <p:nvGrpSpPr>
          <p:cNvPr id="52230" name="Group 5"/>
          <p:cNvGrpSpPr>
            <a:grpSpLocks/>
          </p:cNvGrpSpPr>
          <p:nvPr/>
        </p:nvGrpSpPr>
        <p:grpSpPr bwMode="auto">
          <a:xfrm>
            <a:off x="3352800" y="2990850"/>
            <a:ext cx="5791200" cy="3867150"/>
            <a:chOff x="624" y="480"/>
            <a:chExt cx="3648" cy="2436"/>
          </a:xfrm>
        </p:grpSpPr>
        <p:pic>
          <p:nvPicPr>
            <p:cNvPr id="52232" name="Picture 6"/>
            <p:cNvPicPr>
              <a:picLocks noChangeAspect="1" noChangeArrowheads="1"/>
            </p:cNvPicPr>
            <p:nvPr/>
          </p:nvPicPr>
          <p:blipFill>
            <a:blip r:embed="rId4"/>
            <a:srcRect l="35866" t="38422" r="17934" b="26758"/>
            <a:stretch>
              <a:fillRect/>
            </a:stretch>
          </p:blipFill>
          <p:spPr bwMode="auto">
            <a:xfrm>
              <a:off x="624" y="480"/>
              <a:ext cx="3648" cy="2436"/>
            </a:xfrm>
            <a:prstGeom prst="rect">
              <a:avLst/>
            </a:prstGeom>
            <a:noFill/>
            <a:ln w="9525" algn="ctr">
              <a:noFill/>
              <a:miter lim="800000"/>
              <a:headEnd/>
              <a:tailEnd/>
            </a:ln>
          </p:spPr>
        </p:pic>
        <p:sp>
          <p:nvSpPr>
            <p:cNvPr id="52233" name="Text Box 7"/>
            <p:cNvSpPr txBox="1">
              <a:spLocks noChangeArrowheads="1"/>
            </p:cNvSpPr>
            <p:nvPr/>
          </p:nvSpPr>
          <p:spPr bwMode="auto">
            <a:xfrm>
              <a:off x="710" y="2433"/>
              <a:ext cx="965" cy="250"/>
            </a:xfrm>
            <a:prstGeom prst="rect">
              <a:avLst/>
            </a:prstGeom>
            <a:noFill/>
            <a:ln w="9525" algn="ctr">
              <a:noFill/>
              <a:miter lim="800000"/>
              <a:headEnd/>
              <a:tailEnd/>
            </a:ln>
          </p:spPr>
          <p:txBody>
            <a:bodyPr wrap="none">
              <a:spAutoFit/>
            </a:bodyPr>
            <a:lstStyle/>
            <a:p>
              <a:r>
                <a:rPr lang="en-US" sz="2000">
                  <a:solidFill>
                    <a:srgbClr val="000000"/>
                  </a:solidFill>
                  <a:ea typeface="ＭＳ Ｐゴシック" pitchFamily="-112" charset="-128"/>
                </a:rPr>
                <a:t>Yahoo Pipes</a:t>
              </a:r>
            </a:p>
          </p:txBody>
        </p:sp>
      </p:grpSp>
      <p:pic>
        <p:nvPicPr>
          <p:cNvPr id="4547592" name="Picture 8"/>
          <p:cNvPicPr>
            <a:picLocks noChangeAspect="1" noChangeArrowheads="1"/>
          </p:cNvPicPr>
          <p:nvPr/>
        </p:nvPicPr>
        <p:blipFill>
          <a:blip r:embed="rId5"/>
          <a:srcRect t="10730" r="9363" b="4778"/>
          <a:stretch>
            <a:fillRect/>
          </a:stretch>
        </p:blipFill>
        <p:spPr bwMode="auto">
          <a:xfrm>
            <a:off x="1524000" y="190500"/>
            <a:ext cx="7620000" cy="66675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47592"/>
                                        </p:tgtEl>
                                        <p:attrNameLst>
                                          <p:attrName>style.visibility</p:attrName>
                                        </p:attrNameLst>
                                      </p:cBhvr>
                                      <p:to>
                                        <p:strVal val="visible"/>
                                      </p:to>
                                    </p:set>
                                    <p:anim calcmode="lin" valueType="num">
                                      <p:cBhvr additive="base">
                                        <p:cTn id="7" dur="1000" fill="hold"/>
                                        <p:tgtEl>
                                          <p:spTgt spid="4547592"/>
                                        </p:tgtEl>
                                        <p:attrNameLst>
                                          <p:attrName>ppt_x</p:attrName>
                                        </p:attrNameLst>
                                      </p:cBhvr>
                                      <p:tavLst>
                                        <p:tav tm="0">
                                          <p:val>
                                            <p:strVal val="#ppt_x"/>
                                          </p:val>
                                        </p:tav>
                                        <p:tav tm="100000">
                                          <p:val>
                                            <p:strVal val="#ppt_x"/>
                                          </p:val>
                                        </p:tav>
                                      </p:tavLst>
                                    </p:anim>
                                    <p:anim calcmode="lin" valueType="num">
                                      <p:cBhvr additive="base">
                                        <p:cTn id="8" dur="1000" fill="hold"/>
                                        <p:tgtEl>
                                          <p:spTgt spid="454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p:cNvPicPr>
            <a:picLocks noChangeAspect="1" noChangeArrowheads="1"/>
          </p:cNvPicPr>
          <p:nvPr/>
        </p:nvPicPr>
        <p:blipFill>
          <a:blip r:embed="rId3"/>
          <a:srcRect/>
          <a:stretch>
            <a:fillRect/>
          </a:stretch>
        </p:blipFill>
        <p:spPr bwMode="auto">
          <a:xfrm>
            <a:off x="414338" y="173038"/>
            <a:ext cx="8313737" cy="65151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84D46CC4-3F90-4332-BC86-6028A6A19384}" type="slidenum">
              <a:rPr lang="en-US"/>
              <a:pPr>
                <a:defRPr/>
              </a:pPr>
              <a:t>4</a:t>
            </a:fld>
            <a:endParaRPr lang="en-US"/>
          </a:p>
        </p:txBody>
      </p:sp>
      <p:grpSp>
        <p:nvGrpSpPr>
          <p:cNvPr id="28675" name="Group 5"/>
          <p:cNvGrpSpPr>
            <a:grpSpLocks/>
          </p:cNvGrpSpPr>
          <p:nvPr/>
        </p:nvGrpSpPr>
        <p:grpSpPr bwMode="auto">
          <a:xfrm>
            <a:off x="4343400" y="652462"/>
            <a:ext cx="4310063" cy="2190841"/>
            <a:chOff x="4343400" y="304811"/>
            <a:chExt cx="4310063" cy="2190918"/>
          </a:xfrm>
        </p:grpSpPr>
        <p:sp>
          <p:nvSpPr>
            <p:cNvPr id="8" name="Rectangle 4"/>
            <p:cNvSpPr txBox="1">
              <a:spLocks/>
            </p:cNvSpPr>
            <p:nvPr/>
          </p:nvSpPr>
          <p:spPr>
            <a:xfrm>
              <a:off x="4343400" y="304811"/>
              <a:ext cx="4310063" cy="1143040"/>
            </a:xfrm>
            <a:prstGeom prst="rect">
              <a:avLst/>
            </a:prstGeom>
          </p:spPr>
          <p:txBody>
            <a:bodyPr/>
            <a:lstStyle/>
            <a:p>
              <a:pPr>
                <a:defRPr/>
              </a:pPr>
              <a:r>
                <a:rPr lang="en-US" sz="2800" kern="0" dirty="0">
                  <a:solidFill>
                    <a:srgbClr val="000066"/>
                  </a:solidFill>
                  <a:latin typeface="+mj-lt"/>
                  <a:ea typeface="+mj-ea"/>
                  <a:cs typeface="+mj-cs"/>
                </a:rPr>
                <a:t>Gartner 2008 Technology Hype Curve</a:t>
              </a:r>
            </a:p>
          </p:txBody>
        </p:sp>
        <p:sp>
          <p:nvSpPr>
            <p:cNvPr id="28678" name="TextBox 5"/>
            <p:cNvSpPr txBox="1">
              <a:spLocks noChangeArrowheads="1"/>
            </p:cNvSpPr>
            <p:nvPr/>
          </p:nvSpPr>
          <p:spPr bwMode="auto">
            <a:xfrm>
              <a:off x="4876800" y="1295400"/>
              <a:ext cx="3733800" cy="1200329"/>
            </a:xfrm>
            <a:prstGeom prst="rect">
              <a:avLst/>
            </a:prstGeom>
            <a:noFill/>
            <a:ln w="9525">
              <a:noFill/>
              <a:miter lim="800000"/>
              <a:headEnd/>
              <a:tailEnd/>
            </a:ln>
          </p:spPr>
          <p:txBody>
            <a:bodyPr>
              <a:spAutoFit/>
            </a:bodyPr>
            <a:lstStyle/>
            <a:p>
              <a:pPr algn="l"/>
              <a:r>
                <a:rPr lang="en-US" sz="1800">
                  <a:solidFill>
                    <a:srgbClr val="FF0000"/>
                  </a:solidFill>
                </a:rPr>
                <a:t>Clouds, Microblogs and Green IT appear</a:t>
              </a:r>
            </a:p>
            <a:p>
              <a:pPr algn="l"/>
              <a:r>
                <a:rPr lang="en-US" sz="1800">
                  <a:solidFill>
                    <a:srgbClr val="FF0000"/>
                  </a:solidFill>
                </a:rPr>
                <a:t>Basic Web Services, Wikis and SOA </a:t>
              </a:r>
            </a:p>
            <a:p>
              <a:pPr algn="l"/>
              <a:r>
                <a:rPr lang="en-US" sz="1800">
                  <a:solidFill>
                    <a:srgbClr val="FF0000"/>
                  </a:solidFill>
                </a:rPr>
                <a:t>becoming mainstream</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609600"/>
          </a:xfrm>
        </p:spPr>
        <p:txBody>
          <a:bodyPr/>
          <a:lstStyle/>
          <a:p>
            <a:pPr eaLnBrk="1" hangingPunct="1"/>
            <a:r>
              <a:rPr lang="en-US" sz="2300" dirty="0" smtClean="0"/>
              <a:t>Web 2.0 Systems </a:t>
            </a:r>
            <a:r>
              <a:rPr lang="en-US" sz="2300" dirty="0" smtClean="0"/>
              <a:t>illustrate Cyberinfrastructure</a:t>
            </a:r>
            <a:endParaRPr lang="en-US" sz="2300" dirty="0" smtClean="0"/>
          </a:p>
        </p:txBody>
      </p:sp>
      <p:sp>
        <p:nvSpPr>
          <p:cNvPr id="63491" name="Rectangle 3"/>
          <p:cNvSpPr>
            <a:spLocks noGrp="1" noChangeArrowheads="1"/>
          </p:cNvSpPr>
          <p:nvPr>
            <p:ph type="body" idx="1"/>
          </p:nvPr>
        </p:nvSpPr>
        <p:spPr>
          <a:xfrm>
            <a:off x="0" y="609600"/>
            <a:ext cx="8991600" cy="1143000"/>
          </a:xfrm>
        </p:spPr>
        <p:txBody>
          <a:bodyPr/>
          <a:lstStyle/>
          <a:p>
            <a:pPr eaLnBrk="1" hangingPunct="1"/>
            <a:r>
              <a:rPr lang="en-US" smtClean="0"/>
              <a:t>Captures the incredible development of interactive Web sites enabling people to create and collaborate </a:t>
            </a:r>
          </a:p>
        </p:txBody>
      </p:sp>
      <p:pic>
        <p:nvPicPr>
          <p:cNvPr id="63492" name="Picture 4"/>
          <p:cNvPicPr>
            <a:picLocks noChangeAspect="1" noChangeArrowheads="1"/>
          </p:cNvPicPr>
          <p:nvPr/>
        </p:nvPicPr>
        <p:blipFill>
          <a:blip r:embed="rId3"/>
          <a:srcRect/>
          <a:stretch>
            <a:fillRect/>
          </a:stretch>
        </p:blipFill>
        <p:spPr bwMode="auto">
          <a:xfrm>
            <a:off x="533400" y="1544638"/>
            <a:ext cx="7848600" cy="531336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8BB6861-0E00-40D0-98B4-19E4C467D9B9}" type="slidenum">
              <a:rPr lang="en-US"/>
              <a:pPr>
                <a:defRPr/>
              </a:pPr>
              <a:t>6</a:t>
            </a:fld>
            <a:endParaRPr lang="en-US"/>
          </a:p>
        </p:txBody>
      </p:sp>
      <p:sp>
        <p:nvSpPr>
          <p:cNvPr id="29699" name="Rectangle 2"/>
          <p:cNvSpPr>
            <a:spLocks noGrp="1" noChangeArrowheads="1"/>
          </p:cNvSpPr>
          <p:nvPr>
            <p:ph type="title"/>
          </p:nvPr>
        </p:nvSpPr>
        <p:spPr>
          <a:xfrm>
            <a:off x="0" y="0"/>
            <a:ext cx="9144000" cy="838200"/>
          </a:xfrm>
        </p:spPr>
        <p:txBody>
          <a:bodyPr/>
          <a:lstStyle/>
          <a:p>
            <a:pPr eaLnBrk="1" hangingPunct="1"/>
            <a:r>
              <a:rPr lang="en-US" smtClean="0"/>
              <a:t>Relevance of Web 2.0</a:t>
            </a:r>
          </a:p>
        </p:txBody>
      </p:sp>
      <p:sp>
        <p:nvSpPr>
          <p:cNvPr id="29700"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z="2400" dirty="0" smtClean="0">
                <a:solidFill>
                  <a:srgbClr val="FFFF00"/>
                </a:solidFill>
              </a:rPr>
              <a:t>Web 2.0</a:t>
            </a:r>
            <a:r>
              <a:rPr lang="en-US" sz="2400" dirty="0" smtClean="0"/>
              <a:t> can </a:t>
            </a:r>
            <a:r>
              <a:rPr lang="en-US" sz="2400" dirty="0" smtClean="0">
                <a:solidFill>
                  <a:srgbClr val="FFFF00"/>
                </a:solidFill>
              </a:rPr>
              <a:t>help </a:t>
            </a:r>
            <a:r>
              <a:rPr lang="en-US" sz="2400" dirty="0" smtClean="0">
                <a:solidFill>
                  <a:srgbClr val="FFFF00"/>
                </a:solidFill>
              </a:rPr>
              <a:t>e-Research</a:t>
            </a:r>
            <a:r>
              <a:rPr lang="en-US" sz="2400" dirty="0" smtClean="0"/>
              <a:t> </a:t>
            </a:r>
            <a:r>
              <a:rPr lang="en-US" sz="2400" dirty="0" smtClean="0"/>
              <a:t>in many ways</a:t>
            </a:r>
          </a:p>
          <a:p>
            <a:pPr eaLnBrk="1" hangingPunct="1">
              <a:spcBef>
                <a:spcPct val="15000"/>
              </a:spcBef>
            </a:pPr>
            <a:r>
              <a:rPr lang="en-US" sz="2400" dirty="0" smtClean="0"/>
              <a:t>Its tools (web sites) can enhance scientific collaboration, i.e. effectively </a:t>
            </a:r>
            <a:r>
              <a:rPr lang="en-US" sz="2400" dirty="0" smtClean="0">
                <a:solidFill>
                  <a:srgbClr val="FFFF00"/>
                </a:solidFill>
              </a:rPr>
              <a:t>support virtual organizations</a:t>
            </a:r>
            <a:r>
              <a:rPr lang="en-US" sz="2400" dirty="0" smtClean="0"/>
              <a:t>, in different ways from grids</a:t>
            </a:r>
          </a:p>
          <a:p>
            <a:pPr eaLnBrk="1" hangingPunct="1">
              <a:spcBef>
                <a:spcPct val="15000"/>
              </a:spcBef>
            </a:pPr>
            <a:r>
              <a:rPr lang="en-US" sz="2400" dirty="0" smtClean="0"/>
              <a:t>The popularity of Web 2.0 can provide </a:t>
            </a:r>
            <a:r>
              <a:rPr lang="en-US" sz="2400" dirty="0" smtClean="0">
                <a:solidFill>
                  <a:srgbClr val="FFFF00"/>
                </a:solidFill>
              </a:rPr>
              <a:t>high quality technologies and software</a:t>
            </a:r>
            <a:r>
              <a:rPr lang="en-US" sz="2400" dirty="0" smtClean="0"/>
              <a:t> that (due to large commercial investment) can be very useful in </a:t>
            </a:r>
            <a:r>
              <a:rPr lang="en-US" sz="2400" dirty="0" smtClean="0"/>
              <a:t>e-Research </a:t>
            </a:r>
            <a:r>
              <a:rPr lang="en-US" sz="2400" dirty="0" smtClean="0"/>
              <a:t>and preferable to complex Grid or Web Service solutions</a:t>
            </a:r>
          </a:p>
          <a:p>
            <a:pPr eaLnBrk="1" hangingPunct="1">
              <a:spcBef>
                <a:spcPct val="15000"/>
              </a:spcBef>
            </a:pPr>
            <a:r>
              <a:rPr lang="en-US" sz="2400" dirty="0" smtClean="0"/>
              <a:t>The </a:t>
            </a:r>
            <a:r>
              <a:rPr lang="en-US" sz="2400" dirty="0" smtClean="0">
                <a:solidFill>
                  <a:srgbClr val="FFFF00"/>
                </a:solidFill>
              </a:rPr>
              <a:t>usability</a:t>
            </a:r>
            <a:r>
              <a:rPr lang="en-US" sz="2400" dirty="0" smtClean="0"/>
              <a:t> and </a:t>
            </a:r>
            <a:r>
              <a:rPr lang="en-US" sz="2400" dirty="0" smtClean="0">
                <a:solidFill>
                  <a:srgbClr val="FFFF00"/>
                </a:solidFill>
              </a:rPr>
              <a:t>participatory</a:t>
            </a:r>
            <a:r>
              <a:rPr lang="en-US" sz="2400" dirty="0" smtClean="0"/>
              <a:t> nature of Web 2.0 can bring science and its informatics to a </a:t>
            </a:r>
            <a:r>
              <a:rPr lang="en-US" sz="2400" dirty="0" smtClean="0">
                <a:solidFill>
                  <a:srgbClr val="FFFF00"/>
                </a:solidFill>
              </a:rPr>
              <a:t>broader audience</a:t>
            </a:r>
          </a:p>
          <a:p>
            <a:pPr eaLnBrk="1" hangingPunct="1">
              <a:spcBef>
                <a:spcPct val="15000"/>
              </a:spcBef>
            </a:pPr>
            <a:r>
              <a:rPr lang="en-US" sz="2400" dirty="0" smtClean="0"/>
              <a:t>Cyberinfrastructure is research analogue of major commercial initiatives e.g. to </a:t>
            </a:r>
            <a:r>
              <a:rPr lang="en-US" sz="2400" dirty="0" smtClean="0">
                <a:solidFill>
                  <a:srgbClr val="FFFF00"/>
                </a:solidFill>
              </a:rPr>
              <a:t>important job opportunities </a:t>
            </a:r>
            <a:r>
              <a:rPr lang="en-US" sz="2400" dirty="0" smtClean="0"/>
              <a:t>for students!</a:t>
            </a:r>
          </a:p>
          <a:p>
            <a:pPr eaLnBrk="1" hangingPunct="1">
              <a:spcBef>
                <a:spcPct val="15000"/>
              </a:spcBef>
            </a:pPr>
            <a:r>
              <a:rPr lang="en-US" sz="2400" dirty="0" smtClean="0"/>
              <a:t>Web 2.0 is </a:t>
            </a:r>
            <a:r>
              <a:rPr lang="en-US" sz="2400" dirty="0" smtClean="0">
                <a:solidFill>
                  <a:srgbClr val="FFFF00"/>
                </a:solidFill>
              </a:rPr>
              <a:t>major commercial use </a:t>
            </a:r>
            <a:r>
              <a:rPr lang="en-US" sz="2400" dirty="0" smtClean="0"/>
              <a:t>of computers and “Google/Amazon” farms spurred </a:t>
            </a:r>
            <a:r>
              <a:rPr lang="en-US" sz="2400" dirty="0" smtClean="0">
                <a:solidFill>
                  <a:srgbClr val="FFFF00"/>
                </a:solidFill>
              </a:rPr>
              <a:t>cloud computing</a:t>
            </a:r>
          </a:p>
          <a:p>
            <a:pPr lvl="1" eaLnBrk="1" hangingPunct="1">
              <a:spcBef>
                <a:spcPct val="15000"/>
              </a:spcBef>
            </a:pPr>
            <a:r>
              <a:rPr lang="en-US" sz="2000" dirty="0" smtClean="0"/>
              <a:t>Same computer answering your Google query can do bioinformatics</a:t>
            </a:r>
          </a:p>
          <a:p>
            <a:pPr lvl="1" eaLnBrk="1" hangingPunct="1">
              <a:spcBef>
                <a:spcPct val="15000"/>
              </a:spcBef>
            </a:pPr>
            <a:r>
              <a:rPr lang="en-US" sz="2000" dirty="0" smtClean="0"/>
              <a:t>Can be accessed from a web page with a credit card i.e. as a Service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8"/>
          <p:cNvSpPr>
            <a:spLocks noGrp="1"/>
          </p:cNvSpPr>
          <p:nvPr>
            <p:ph type="sldNum" sz="quarter" idx="12"/>
          </p:nvPr>
        </p:nvSpPr>
        <p:spPr/>
        <p:txBody>
          <a:bodyPr/>
          <a:lstStyle/>
          <a:p>
            <a:pPr>
              <a:defRPr/>
            </a:pPr>
            <a:fld id="{F7D17FEF-0C19-49FE-B7FA-A58CDFA2B3AC}" type="slidenum">
              <a:rPr lang="en-US"/>
              <a:pPr>
                <a:defRPr/>
              </a:pPr>
              <a:t>7</a:t>
            </a:fld>
            <a:endParaRPr lang="en-US"/>
          </a:p>
        </p:txBody>
      </p:sp>
      <p:sp>
        <p:nvSpPr>
          <p:cNvPr id="30723" name="Rectangle 2"/>
          <p:cNvSpPr>
            <a:spLocks noGrp="1" noChangeArrowheads="1"/>
          </p:cNvSpPr>
          <p:nvPr>
            <p:ph type="title" sz="quarter"/>
          </p:nvPr>
        </p:nvSpPr>
        <p:spPr>
          <a:xfrm>
            <a:off x="0" y="152400"/>
            <a:ext cx="9144000" cy="914400"/>
          </a:xfrm>
        </p:spPr>
        <p:txBody>
          <a:bodyPr/>
          <a:lstStyle/>
          <a:p>
            <a:pPr eaLnBrk="1" hangingPunct="1"/>
            <a:r>
              <a:rPr lang="en-US" sz="3200" dirty="0" smtClean="0"/>
              <a:t>Virtual Observatory </a:t>
            </a:r>
            <a:r>
              <a:rPr lang="en-US" sz="3200" dirty="0" smtClean="0"/>
              <a:t>in Astronomy uses</a:t>
            </a:r>
            <a:br>
              <a:rPr lang="en-US" sz="3200" dirty="0" smtClean="0"/>
            </a:br>
            <a:r>
              <a:rPr lang="en-US" sz="3200" dirty="0" smtClean="0"/>
              <a:t> Cyberinfrastructure</a:t>
            </a:r>
            <a:r>
              <a:rPr lang="en-US" sz="3200" dirty="0" smtClean="0"/>
              <a:t> to </a:t>
            </a:r>
            <a:r>
              <a:rPr lang="en-US" sz="3200" dirty="0" smtClean="0"/>
              <a:t>Integrate </a:t>
            </a:r>
            <a:r>
              <a:rPr lang="en-US" sz="3200" dirty="0" smtClean="0"/>
              <a:t>Experiments</a:t>
            </a:r>
            <a:endParaRPr lang="en-US" sz="4000" dirty="0" smtClean="0"/>
          </a:p>
        </p:txBody>
      </p:sp>
      <p:pic>
        <p:nvPicPr>
          <p:cNvPr id="30724" name="Picture 3"/>
          <p:cNvPicPr>
            <a:picLocks noGrp="1" noChangeAspect="1" noChangeArrowheads="1"/>
          </p:cNvPicPr>
          <p:nvPr>
            <p:ph sz="quarter" idx="1"/>
          </p:nvPr>
        </p:nvPicPr>
        <p:blipFill>
          <a:blip r:embed="rId3">
            <a:lum bright="-10000" contrast="28000"/>
          </a:blip>
          <a:srcRect/>
          <a:stretch>
            <a:fillRect/>
          </a:stretch>
        </p:blipFill>
        <p:spPr>
          <a:xfrm>
            <a:off x="381000" y="1227138"/>
            <a:ext cx="2743200" cy="2735262"/>
          </a:xfrm>
        </p:spPr>
      </p:pic>
      <p:pic>
        <p:nvPicPr>
          <p:cNvPr id="30725" name="Picture 4"/>
          <p:cNvPicPr>
            <a:picLocks noGrp="1" noChangeAspect="1" noChangeArrowheads="1"/>
          </p:cNvPicPr>
          <p:nvPr>
            <p:ph sz="quarter" idx="2"/>
          </p:nvPr>
        </p:nvPicPr>
        <p:blipFill>
          <a:blip r:embed="rId4">
            <a:lum bright="-10000" contrast="28000"/>
          </a:blip>
          <a:srcRect/>
          <a:stretch>
            <a:fillRect/>
          </a:stretch>
        </p:blipFill>
        <p:spPr>
          <a:xfrm>
            <a:off x="3200400" y="1247775"/>
            <a:ext cx="2895600" cy="2714625"/>
          </a:xfrm>
        </p:spPr>
      </p:pic>
      <p:pic>
        <p:nvPicPr>
          <p:cNvPr id="30726" name="Picture 5"/>
          <p:cNvPicPr>
            <a:picLocks noGrp="1" noChangeAspect="1" noChangeArrowheads="1"/>
          </p:cNvPicPr>
          <p:nvPr>
            <p:ph sz="quarter" idx="3"/>
          </p:nvPr>
        </p:nvPicPr>
        <p:blipFill>
          <a:blip r:embed="rId5">
            <a:lum bright="-20000" contrast="10000"/>
          </a:blip>
          <a:srcRect/>
          <a:stretch>
            <a:fillRect/>
          </a:stretch>
        </p:blipFill>
        <p:spPr>
          <a:xfrm>
            <a:off x="6172200" y="1219200"/>
            <a:ext cx="2725738" cy="2743200"/>
          </a:xfrm>
        </p:spPr>
      </p:pic>
      <p:sp>
        <p:nvSpPr>
          <p:cNvPr id="30727" name="Text Box 6"/>
          <p:cNvSpPr txBox="1">
            <a:spLocks noChangeArrowheads="1"/>
          </p:cNvSpPr>
          <p:nvPr/>
        </p:nvSpPr>
        <p:spPr bwMode="auto">
          <a:xfrm>
            <a:off x="1295400" y="1219200"/>
            <a:ext cx="911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Radio</a:t>
            </a:r>
          </a:p>
        </p:txBody>
      </p:sp>
      <p:sp>
        <p:nvSpPr>
          <p:cNvPr id="30728" name="Text Box 7"/>
          <p:cNvSpPr txBox="1">
            <a:spLocks noChangeArrowheads="1"/>
          </p:cNvSpPr>
          <p:nvPr/>
        </p:nvSpPr>
        <p:spPr bwMode="auto">
          <a:xfrm>
            <a:off x="3733800" y="1219200"/>
            <a:ext cx="1673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Far-Infrared</a:t>
            </a:r>
          </a:p>
        </p:txBody>
      </p:sp>
      <p:sp>
        <p:nvSpPr>
          <p:cNvPr id="30729" name="Text Box 8"/>
          <p:cNvSpPr txBox="1">
            <a:spLocks noChangeArrowheads="1"/>
          </p:cNvSpPr>
          <p:nvPr/>
        </p:nvSpPr>
        <p:spPr bwMode="auto">
          <a:xfrm>
            <a:off x="7010400" y="1219200"/>
            <a:ext cx="10636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Visible</a:t>
            </a:r>
          </a:p>
        </p:txBody>
      </p:sp>
      <p:pic>
        <p:nvPicPr>
          <p:cNvPr id="30730" name="Picture 9"/>
          <p:cNvPicPr>
            <a:picLocks noChangeAspect="1" noChangeArrowheads="1"/>
          </p:cNvPicPr>
          <p:nvPr/>
        </p:nvPicPr>
        <p:blipFill>
          <a:blip r:embed="rId6"/>
          <a:srcRect/>
          <a:stretch>
            <a:fillRect/>
          </a:stretch>
        </p:blipFill>
        <p:spPr bwMode="auto">
          <a:xfrm>
            <a:off x="381000" y="4038600"/>
            <a:ext cx="2743200" cy="2743200"/>
          </a:xfrm>
          <a:prstGeom prst="rect">
            <a:avLst/>
          </a:prstGeom>
          <a:noFill/>
          <a:ln w="9525">
            <a:noFill/>
            <a:miter lim="800000"/>
            <a:headEnd/>
            <a:tailEnd/>
          </a:ln>
        </p:spPr>
      </p:pic>
      <p:sp>
        <p:nvSpPr>
          <p:cNvPr id="30731" name="Text Box 10"/>
          <p:cNvSpPr txBox="1">
            <a:spLocks noChangeArrowheads="1"/>
          </p:cNvSpPr>
          <p:nvPr/>
        </p:nvSpPr>
        <p:spPr bwMode="auto">
          <a:xfrm>
            <a:off x="415925" y="6348413"/>
            <a:ext cx="1939925"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Visible + X-ray</a:t>
            </a:r>
          </a:p>
        </p:txBody>
      </p:sp>
      <p:pic>
        <p:nvPicPr>
          <p:cNvPr id="30732" name="Picture 11"/>
          <p:cNvPicPr>
            <a:picLocks noChangeAspect="1" noChangeArrowheads="1"/>
          </p:cNvPicPr>
          <p:nvPr/>
        </p:nvPicPr>
        <p:blipFill>
          <a:blip r:embed="rId7"/>
          <a:srcRect/>
          <a:stretch>
            <a:fillRect/>
          </a:stretch>
        </p:blipFill>
        <p:spPr bwMode="auto">
          <a:xfrm>
            <a:off x="3276600" y="4046538"/>
            <a:ext cx="5638800" cy="2735262"/>
          </a:xfrm>
          <a:prstGeom prst="rect">
            <a:avLst/>
          </a:prstGeom>
          <a:noFill/>
          <a:ln w="9525">
            <a:noFill/>
            <a:miter lim="800000"/>
            <a:headEnd/>
            <a:tailEnd/>
          </a:ln>
        </p:spPr>
      </p:pic>
      <p:sp>
        <p:nvSpPr>
          <p:cNvPr id="30733" name="Text Box 12"/>
          <p:cNvSpPr txBox="1">
            <a:spLocks noChangeArrowheads="1"/>
          </p:cNvSpPr>
          <p:nvPr/>
        </p:nvSpPr>
        <p:spPr bwMode="auto">
          <a:xfrm>
            <a:off x="4727575" y="4038600"/>
            <a:ext cx="1292225" cy="427038"/>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Dust Map</a:t>
            </a:r>
          </a:p>
        </p:txBody>
      </p:sp>
      <p:sp>
        <p:nvSpPr>
          <p:cNvPr id="30734" name="Text Box 13"/>
          <p:cNvSpPr txBox="1">
            <a:spLocks noChangeArrowheads="1"/>
          </p:cNvSpPr>
          <p:nvPr/>
        </p:nvSpPr>
        <p:spPr bwMode="auto">
          <a:xfrm>
            <a:off x="6405563" y="6354763"/>
            <a:ext cx="2509837"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Galaxy Density Map</a:t>
            </a:r>
          </a:p>
        </p:txBody>
      </p:sp>
      <p:grpSp>
        <p:nvGrpSpPr>
          <p:cNvPr id="2" name="Group 16"/>
          <p:cNvGrpSpPr>
            <a:grpSpLocks/>
          </p:cNvGrpSpPr>
          <p:nvPr/>
        </p:nvGrpSpPr>
        <p:grpSpPr bwMode="auto">
          <a:xfrm>
            <a:off x="0" y="1295400"/>
            <a:ext cx="9144000" cy="5568950"/>
            <a:chOff x="0" y="816"/>
            <a:chExt cx="5760" cy="3508"/>
          </a:xfrm>
        </p:grpSpPr>
        <p:pic>
          <p:nvPicPr>
            <p:cNvPr id="30736" name="Picture 14"/>
            <p:cNvPicPr>
              <a:picLocks noChangeAspect="1" noChangeArrowheads="1"/>
            </p:cNvPicPr>
            <p:nvPr/>
          </p:nvPicPr>
          <p:blipFill>
            <a:blip r:embed="rId8"/>
            <a:srcRect l="27705" t="17021" r="9956" b="33276"/>
            <a:stretch>
              <a:fillRect/>
            </a:stretch>
          </p:blipFill>
          <p:spPr bwMode="auto">
            <a:xfrm>
              <a:off x="1440" y="816"/>
              <a:ext cx="4320" cy="3504"/>
            </a:xfrm>
            <a:prstGeom prst="rect">
              <a:avLst/>
            </a:prstGeom>
            <a:noFill/>
            <a:ln w="9525" algn="ctr">
              <a:noFill/>
              <a:miter lim="800000"/>
              <a:headEnd/>
              <a:tailEnd/>
            </a:ln>
          </p:spPr>
        </p:pic>
        <p:sp>
          <p:nvSpPr>
            <p:cNvPr id="30737" name="Text Box 15"/>
            <p:cNvSpPr txBox="1">
              <a:spLocks noChangeArrowheads="1"/>
            </p:cNvSpPr>
            <p:nvPr/>
          </p:nvSpPr>
          <p:spPr bwMode="auto">
            <a:xfrm>
              <a:off x="0" y="816"/>
              <a:ext cx="1392" cy="3508"/>
            </a:xfrm>
            <a:prstGeom prst="rect">
              <a:avLst/>
            </a:prstGeom>
            <a:solidFill>
              <a:srgbClr val="000000"/>
            </a:solidFill>
            <a:ln w="9525" algn="ctr">
              <a:noFill/>
              <a:miter lim="800000"/>
              <a:headEnd/>
              <a:tailEnd/>
            </a:ln>
          </p:spPr>
          <p:txBody>
            <a:bodyPr>
              <a:spAutoFit/>
            </a:bodyPr>
            <a:lstStyle/>
            <a:p>
              <a:pPr algn="l"/>
              <a:r>
                <a:rPr lang="en-US" sz="2400">
                  <a:solidFill>
                    <a:srgbClr val="FFFF00"/>
                  </a:solidFill>
                </a:rPr>
                <a:t>Comparison Shopping</a:t>
              </a:r>
              <a:r>
                <a:rPr lang="en-US" sz="2400"/>
                <a:t> is Internet analogy to </a:t>
              </a:r>
              <a:r>
                <a:rPr lang="en-US" sz="2400">
                  <a:solidFill>
                    <a:srgbClr val="FFFF00"/>
                  </a:solidFill>
                </a:rPr>
                <a:t>Integrated Astronomy</a:t>
              </a:r>
              <a:r>
                <a:rPr lang="en-US" sz="2400"/>
                <a:t> using similar technology</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z="4000" smtClean="0"/>
              <a:t>Cloud Computing Resources from Amazon, IBM, Google, Microsoft ……</a:t>
            </a:r>
          </a:p>
        </p:txBody>
      </p:sp>
      <p:sp>
        <p:nvSpPr>
          <p:cNvPr id="3" name="Slide Number Placeholder 2"/>
          <p:cNvSpPr>
            <a:spLocks noGrp="1"/>
          </p:cNvSpPr>
          <p:nvPr>
            <p:ph type="sldNum" sz="quarter" idx="12"/>
          </p:nvPr>
        </p:nvSpPr>
        <p:spPr/>
        <p:txBody>
          <a:bodyPr/>
          <a:lstStyle/>
          <a:p>
            <a:pPr>
              <a:defRPr/>
            </a:pPr>
            <a:fld id="{4D5E0D41-B4FD-468D-914A-78716B808F3A}" type="slidenum">
              <a:rPr lang="en-US"/>
              <a:pPr>
                <a:defRPr/>
              </a:pPr>
              <a:t>8</a:t>
            </a:fld>
            <a:endParaRPr lang="en-US"/>
          </a:p>
        </p:txBody>
      </p:sp>
      <p:pic>
        <p:nvPicPr>
          <p:cNvPr id="31748" name="Picture 3"/>
          <p:cNvPicPr>
            <a:picLocks noChangeAspect="1" noChangeArrowheads="1"/>
          </p:cNvPicPr>
          <p:nvPr/>
        </p:nvPicPr>
        <p:blipFill>
          <a:blip r:embed="rId3"/>
          <a:srcRect t="15831" r="4626" b="7124"/>
          <a:stretch>
            <a:fillRect/>
          </a:stretch>
        </p:blipFill>
        <p:spPr bwMode="auto">
          <a:xfrm>
            <a:off x="0" y="1371600"/>
            <a:ext cx="9199563" cy="5486400"/>
          </a:xfrm>
          <a:prstGeom prst="rect">
            <a:avLst/>
          </a:prstGeom>
          <a:noFill/>
          <a:ln w="9525" algn="ctr">
            <a:noFill/>
            <a:miter lim="800000"/>
            <a:headEnd/>
            <a:tailEnd/>
          </a:ln>
        </p:spPr>
      </p:pic>
      <p:sp>
        <p:nvSpPr>
          <p:cNvPr id="31749" name="TextBox 4"/>
          <p:cNvSpPr txBox="1">
            <a:spLocks noChangeArrowheads="1"/>
          </p:cNvSpPr>
          <p:nvPr/>
        </p:nvSpPr>
        <p:spPr bwMode="auto">
          <a:xfrm>
            <a:off x="1371600" y="1447800"/>
            <a:ext cx="7943850" cy="461963"/>
          </a:xfrm>
          <a:prstGeom prst="rect">
            <a:avLst/>
          </a:prstGeom>
          <a:noFill/>
          <a:ln w="9525">
            <a:noFill/>
            <a:miter lim="800000"/>
            <a:headEnd/>
            <a:tailEnd/>
          </a:ln>
        </p:spPr>
        <p:txBody>
          <a:bodyPr wrap="none">
            <a:spAutoFit/>
          </a:bodyPr>
          <a:lstStyle/>
          <a:p>
            <a:r>
              <a:rPr lang="en-US" sz="2400">
                <a:solidFill>
                  <a:schemeClr val="bg2"/>
                </a:solidFill>
              </a:rPr>
              <a:t>Computing as a Service from a web page with a credit card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2895600" cy="838200"/>
          </a:xfrm>
        </p:spPr>
        <p:txBody>
          <a:bodyPr/>
          <a:lstStyle/>
          <a:p>
            <a:r>
              <a:rPr lang="en-US" dirty="0" smtClean="0"/>
              <a:t>The Big </a:t>
            </a:r>
            <a:r>
              <a:rPr lang="en-US" dirty="0" smtClean="0"/>
              <a:t>Players are in Clouds!</a:t>
            </a:r>
            <a:endParaRPr lang="en-US" dirty="0"/>
          </a:p>
        </p:txBody>
      </p:sp>
      <p:sp>
        <p:nvSpPr>
          <p:cNvPr id="3" name="Content Placeholder 2"/>
          <p:cNvSpPr>
            <a:spLocks noGrp="1"/>
          </p:cNvSpPr>
          <p:nvPr>
            <p:ph idx="1"/>
          </p:nvPr>
        </p:nvSpPr>
        <p:spPr>
          <a:xfrm>
            <a:off x="0" y="2743200"/>
            <a:ext cx="2819400" cy="3657600"/>
          </a:xfrm>
        </p:spPr>
        <p:txBody>
          <a:bodyPr/>
          <a:lstStyle/>
          <a:p>
            <a:r>
              <a:rPr lang="en-US" dirty="0" smtClean="0">
                <a:solidFill>
                  <a:srgbClr val="FFFF00"/>
                </a:solidFill>
              </a:rPr>
              <a:t>Amazon</a:t>
            </a:r>
            <a:r>
              <a:rPr lang="en-US" dirty="0" smtClean="0"/>
              <a:t> and </a:t>
            </a:r>
            <a:r>
              <a:rPr lang="en-US" dirty="0" smtClean="0">
                <a:solidFill>
                  <a:srgbClr val="FFFF00"/>
                </a:solidFill>
              </a:rPr>
              <a:t>Google</a:t>
            </a:r>
          </a:p>
          <a:p>
            <a:r>
              <a:rPr lang="en-US" dirty="0" smtClean="0"/>
              <a:t>IBM, Dell, Microsoft, Sun …. </a:t>
            </a:r>
            <a:r>
              <a:rPr lang="en-US" dirty="0"/>
              <a:t/>
            </a:r>
            <a:br>
              <a:rPr lang="en-US" dirty="0"/>
            </a:br>
            <a:r>
              <a:rPr lang="en-US" dirty="0" smtClean="0"/>
              <a:t>Also key players</a:t>
            </a:r>
          </a:p>
          <a:p>
            <a:r>
              <a:rPr lang="en-US" dirty="0" smtClean="0"/>
              <a:t>&gt; 90 providers</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1931F0D7-5185-49B6-A9B0-36D4B118B1C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1126402" name="Picture 2" descr="C:\Documents and Settings\Geoffrey Fox\Desktop\comparingpaas.png"/>
          <p:cNvPicPr>
            <a:picLocks noChangeAspect="1" noChangeArrowheads="1"/>
          </p:cNvPicPr>
          <p:nvPr/>
        </p:nvPicPr>
        <p:blipFill>
          <a:blip r:embed="rId3"/>
          <a:srcRect/>
          <a:stretch>
            <a:fillRect/>
          </a:stretch>
        </p:blipFill>
        <p:spPr bwMode="auto">
          <a:xfrm>
            <a:off x="2950177" y="0"/>
            <a:ext cx="6193824"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INTL">
  <a:themeElements>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L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L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Globe">
  <a:themeElements>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4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4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4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4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4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4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_HP_Light">
  <a:themeElements>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fontScheme name="Blue_HP_Light">
      <a:majorFont>
        <a:latin typeface="Futura Bk"/>
        <a:ea typeface=""/>
        <a:cs typeface=""/>
      </a:majorFont>
      <a:minorFont>
        <a:latin typeface="Futura 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clrMap bg1="dk2" tx1="lt1" bg2="dk1" tx2="lt2" accent1="accent1" accent2="accent2" accent3="accent3" accent4="accent4" accent5="accent5" accent6="accent6" hlink="hlink" folHlink="folHlink"/>
    </a:extraClrScheme>
    <a:extraClrScheme>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ide Bar">
  <a:themeElements>
    <a:clrScheme name="">
      <a:dk1>
        <a:srgbClr val="000099"/>
      </a:dk1>
      <a:lt1>
        <a:srgbClr val="FFFFFF"/>
      </a:lt1>
      <a:dk2>
        <a:srgbClr val="000099"/>
      </a:dk2>
      <a:lt2>
        <a:srgbClr val="393939"/>
      </a:lt2>
      <a:accent1>
        <a:srgbClr val="B2B2B2"/>
      </a:accent1>
      <a:accent2>
        <a:srgbClr val="FF0066"/>
      </a:accent2>
      <a:accent3>
        <a:srgbClr val="FFFFFF"/>
      </a:accent3>
      <a:accent4>
        <a:srgbClr val="000082"/>
      </a:accent4>
      <a:accent5>
        <a:srgbClr val="D5D5D5"/>
      </a:accent5>
      <a:accent6>
        <a:srgbClr val="E7005C"/>
      </a:accent6>
      <a:hlink>
        <a:srgbClr val="FF3399"/>
      </a:hlink>
      <a:folHlink>
        <a:srgbClr val="CC0066"/>
      </a:folHlink>
    </a:clrScheme>
    <a:fontScheme name="1_Side Ba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ide Bar 1">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1_Side Bar 2">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1_Side Bar 3">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1_Side Bar 4">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Globe">
  <a:themeElements>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7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7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7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7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7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7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7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themeOverride>
</file>

<file path=docProps/app.xml><?xml version="1.0" encoding="utf-8"?>
<Properties xmlns="http://schemas.openxmlformats.org/officeDocument/2006/extended-properties" xmlns:vt="http://schemas.openxmlformats.org/officeDocument/2006/docPropsVTypes">
  <Template/>
  <TotalTime>29292</TotalTime>
  <Words>2003</Words>
  <Application>Microsoft PowerPoint</Application>
  <PresentationFormat>On-screen Show (4:3)</PresentationFormat>
  <Paragraphs>279</Paragraphs>
  <Slides>34</Slides>
  <Notes>34</Notes>
  <HiddenSlides>0</HiddenSlides>
  <MMClips>0</MMClips>
  <ScaleCrop>false</ScaleCrop>
  <HeadingPairs>
    <vt:vector size="8" baseType="variant">
      <vt:variant>
        <vt:lpstr>Theme</vt:lpstr>
      </vt:variant>
      <vt:variant>
        <vt:i4>19</vt:i4>
      </vt:variant>
      <vt:variant>
        <vt:lpstr>Links</vt:lpstr>
      </vt:variant>
      <vt:variant>
        <vt:i4>1</vt:i4>
      </vt:variant>
      <vt:variant>
        <vt:lpstr>Embedded OLE Servers</vt:lpstr>
      </vt:variant>
      <vt:variant>
        <vt:i4>1</vt:i4>
      </vt:variant>
      <vt:variant>
        <vt:lpstr>Slide Titles</vt:lpstr>
      </vt:variant>
      <vt:variant>
        <vt:i4>34</vt:i4>
      </vt:variant>
    </vt:vector>
  </HeadingPairs>
  <TitlesOfParts>
    <vt:vector size="55" baseType="lpstr">
      <vt:lpstr>Globe</vt:lpstr>
      <vt:lpstr>Blue_HP_Light</vt:lpstr>
      <vt:lpstr>1_NPACI/SDSC (logo) template</vt:lpstr>
      <vt:lpstr>Slide Master</vt:lpstr>
      <vt:lpstr>Office Theme</vt:lpstr>
      <vt:lpstr>1_Office Theme</vt:lpstr>
      <vt:lpstr>1_Side Bar</vt:lpstr>
      <vt:lpstr>Blank Presentation</vt:lpstr>
      <vt:lpstr>7_Globe</vt:lpstr>
      <vt:lpstr>2_Globe</vt:lpstr>
      <vt:lpstr>INTL</vt:lpstr>
      <vt:lpstr>1_Globe</vt:lpstr>
      <vt:lpstr>3_Globe</vt:lpstr>
      <vt:lpstr>1_Blank Presentation</vt:lpstr>
      <vt:lpstr>2_Blank Presentation</vt:lpstr>
      <vt:lpstr>4_Globe</vt:lpstr>
      <vt:lpstr>3_Blank Presentation</vt:lpstr>
      <vt:lpstr>10_Globe</vt:lpstr>
      <vt:lpstr>5_Globe</vt:lpstr>
      <vt:lpstr>C:\gcf\ptliupages\publications\presentations\Nokia Talk on Phoenix.pdf</vt:lpstr>
      <vt:lpstr>PhotoImpact</vt:lpstr>
      <vt:lpstr>Cyberinfrastructure and its Applications</vt:lpstr>
      <vt:lpstr>e-moreorlessanything</vt:lpstr>
      <vt:lpstr>What is Cyberinfrastructure</vt:lpstr>
      <vt:lpstr>Slide 4</vt:lpstr>
      <vt:lpstr>Web 2.0 Systems illustrate Cyberinfrastructure</vt:lpstr>
      <vt:lpstr>Relevance of Web 2.0</vt:lpstr>
      <vt:lpstr>Virtual Observatory in Astronomy uses  Cyberinfrastructure to Integrate Experiments</vt:lpstr>
      <vt:lpstr>Cloud Computing Resources from Amazon, IBM, Google, Microsoft ……</vt:lpstr>
      <vt:lpstr>The Big Players are in Clouds!</vt:lpstr>
      <vt:lpstr>Virtualization important both Inter-CPUs (Clouds) and intra-CPU (VMWare)</vt:lpstr>
      <vt:lpstr>Clouds as Cost Effective Data Centers</vt:lpstr>
      <vt:lpstr>Clouds hide Complexity</vt:lpstr>
      <vt:lpstr>Intel’s Projection</vt:lpstr>
      <vt:lpstr>Intel’s Application Stack</vt:lpstr>
      <vt:lpstr>What is the TeraGrid?</vt:lpstr>
      <vt:lpstr>Predicting storms</vt:lpstr>
      <vt:lpstr>Solve any Rubik’s Cube in 26 moves?</vt:lpstr>
      <vt:lpstr>Slide 18</vt:lpstr>
      <vt:lpstr>TeraGrid High Performance Computing Systems 2007-8</vt:lpstr>
      <vt:lpstr>Slide 20</vt:lpstr>
      <vt:lpstr>Slide 21</vt:lpstr>
      <vt:lpstr>BIRN Bioinformatics Research Network</vt:lpstr>
      <vt:lpstr>U. Chicago SIDGrid (sidgrid.ci.uchicago.edu)</vt:lpstr>
      <vt:lpstr>Data Intensive Research?</vt:lpstr>
      <vt:lpstr>Environmental Monitoring Cyberinfrastructure at Clemson</vt:lpstr>
      <vt:lpstr>Sensor Grids Can be Fun</vt:lpstr>
      <vt:lpstr>The Sensors on the Fun Grid</vt:lpstr>
      <vt:lpstr>Slide 28</vt:lpstr>
      <vt:lpstr>Slide 29</vt:lpstr>
      <vt:lpstr>Polar Grid goes to Greenland</vt:lpstr>
      <vt:lpstr>The People in Cyberinfrastructure</vt:lpstr>
      <vt:lpstr>Slide 32</vt:lpstr>
      <vt:lpstr>Slide 33</vt:lpstr>
      <vt:lpstr>Major Companies entering mashup  area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355</cp:revision>
  <dcterms:created xsi:type="dcterms:W3CDTF">1601-01-01T00:00:00Z</dcterms:created>
  <dcterms:modified xsi:type="dcterms:W3CDTF">2009-03-27T13:51:46Z</dcterms:modified>
</cp:coreProperties>
</file>