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645" r:id="rId2"/>
    <p:sldId id="648" r:id="rId3"/>
    <p:sldId id="680" r:id="rId4"/>
    <p:sldId id="649" r:id="rId5"/>
    <p:sldId id="668" r:id="rId6"/>
    <p:sldId id="669" r:id="rId7"/>
    <p:sldId id="683" r:id="rId8"/>
    <p:sldId id="665" r:id="rId9"/>
    <p:sldId id="666" r:id="rId10"/>
    <p:sldId id="670" r:id="rId11"/>
    <p:sldId id="671" r:id="rId12"/>
    <p:sldId id="686" r:id="rId13"/>
    <p:sldId id="650" r:id="rId14"/>
    <p:sldId id="652" r:id="rId15"/>
    <p:sldId id="688" r:id="rId16"/>
    <p:sldId id="689" r:id="rId17"/>
    <p:sldId id="690" r:id="rId18"/>
    <p:sldId id="691" r:id="rId19"/>
    <p:sldId id="677" r:id="rId20"/>
    <p:sldId id="687" r:id="rId21"/>
    <p:sldId id="684" r:id="rId22"/>
    <p:sldId id="654" r:id="rId23"/>
    <p:sldId id="656" r:id="rId24"/>
    <p:sldId id="685" r:id="rId25"/>
    <p:sldId id="661" r:id="rId26"/>
    <p:sldId id="662" r:id="rId27"/>
    <p:sldId id="69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EFB09"/>
    <a:srgbClr val="06C2DC"/>
    <a:srgbClr val="00AC00"/>
    <a:srgbClr val="00FF00"/>
    <a:srgbClr val="FF0000"/>
    <a:srgbClr val="6D9C6D"/>
    <a:srgbClr val="CDCDCD"/>
    <a:srgbClr val="9B71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notesViewPr>
    <p:cSldViewPr>
      <p:cViewPr varScale="1">
        <p:scale>
          <a:sx n="95" d="100"/>
          <a:sy n="95" d="100"/>
        </p:scale>
        <p:origin x="-264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1" charset="0"/>
              </a:defRPr>
            </a:lvl1pPr>
          </a:lstStyle>
          <a:p>
            <a:pPr>
              <a:defRPr/>
            </a:pPr>
            <a:r>
              <a:rPr lang="en-US"/>
              <a:t>TeraGrid'06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1" charset="0"/>
              </a:defRPr>
            </a:lvl1pPr>
          </a:lstStyle>
          <a:p>
            <a:pPr>
              <a:defRPr/>
            </a:pPr>
            <a:r>
              <a:rPr lang="en-US"/>
              <a:t>June 2006</a:t>
            </a:r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1" charset="0"/>
              </a:defRPr>
            </a:lvl1pPr>
          </a:lstStyle>
          <a:p>
            <a:pPr>
              <a:defRPr/>
            </a:pPr>
            <a:r>
              <a:rPr lang="en-US"/>
              <a:t>Charlie Catlett (cec@uchicago.edu)</a:t>
            </a:r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>
              <a:defRPr/>
            </a:pPr>
            <a:fld id="{B78F9648-8790-4940-A53D-8858E174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1" charset="0"/>
              </a:defRPr>
            </a:lvl1pPr>
          </a:lstStyle>
          <a:p>
            <a:pPr>
              <a:defRPr/>
            </a:pPr>
            <a:r>
              <a:rPr lang="en-US"/>
              <a:t>TeraGrid'06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1" charset="0"/>
              </a:defRPr>
            </a:lvl1pPr>
          </a:lstStyle>
          <a:p>
            <a:pPr>
              <a:defRPr/>
            </a:pPr>
            <a:r>
              <a:rPr lang="en-US"/>
              <a:t>June 2006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1" charset="0"/>
              </a:defRPr>
            </a:lvl1pPr>
          </a:lstStyle>
          <a:p>
            <a:pPr>
              <a:defRPr/>
            </a:pPr>
            <a:r>
              <a:rPr lang="en-US"/>
              <a:t>Charlie Catlett (cec@uchicago.edu)</a:t>
            </a:r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>
              <a:defRPr/>
            </a:pPr>
            <a:fld id="{3D470C76-1B50-AB4F-A4A0-B9429C15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" charset="0"/>
              </a:rPr>
              <a:t>TeraGrid'06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" charset="0"/>
              </a:rPr>
              <a:t>June 2006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Times" charset="0"/>
              </a:rPr>
              <a:t>Charlie Catlett (cec@uchicago.edu)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749C2-E0BF-C549-8812-638C89AF4D9E}" type="slidenum">
              <a:rPr lang="en-US"/>
              <a:pPr/>
              <a:t>1</a:t>
            </a:fld>
            <a:endParaRPr 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233288" y="814611"/>
            <a:ext cx="4633472" cy="29366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84" tIns="40092" rIns="80184" bIns="4009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97857" y="4036394"/>
            <a:ext cx="4907216" cy="32597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92263" y="814388"/>
            <a:ext cx="3916362" cy="2936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97857" y="4036394"/>
            <a:ext cx="4907216" cy="32597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34788" algn="l"/>
                <a:tab pos="1269576" algn="l"/>
                <a:tab pos="1904364" algn="l"/>
                <a:tab pos="2539152" algn="l"/>
                <a:tab pos="3173940" algn="l"/>
                <a:tab pos="3808727" algn="l"/>
                <a:tab pos="4443515" algn="l"/>
              </a:tabLst>
            </a:pPr>
            <a:r>
              <a:rPr lang="en-GB" dirty="0">
                <a:latin typeface="Arial" charset="0"/>
                <a:ea typeface="msmincho" charset="0"/>
                <a:cs typeface="msmincho" charset="0"/>
              </a:rPr>
              <a:t>The user interacts with the XLA, the </a:t>
            </a:r>
            <a:r>
              <a:rPr lang="en-GB" dirty="0" err="1">
                <a:latin typeface="Arial" charset="0"/>
                <a:ea typeface="msmincho" charset="0"/>
                <a:cs typeface="msmincho" charset="0"/>
              </a:rPr>
              <a:t>UltraScan</a:t>
            </a:r>
            <a:r>
              <a:rPr lang="en-GB" dirty="0">
                <a:latin typeface="Arial" charset="0"/>
                <a:ea typeface="msmincho" charset="0"/>
                <a:cs typeface="msmincho" charset="0"/>
              </a:rPr>
              <a:t> GUI program, which is written in platform independent C++, and the web server running on Jacinto. The user collects the data on the XLA/I/F and transfers it to </a:t>
            </a:r>
            <a:r>
              <a:rPr lang="en-GB" dirty="0" err="1">
                <a:latin typeface="Arial" charset="0"/>
                <a:ea typeface="msmincho" charset="0"/>
                <a:cs typeface="msmincho" charset="0"/>
              </a:rPr>
              <a:t>UltraScan</a:t>
            </a:r>
            <a:r>
              <a:rPr lang="en-GB" dirty="0">
                <a:latin typeface="Arial" charset="0"/>
                <a:ea typeface="msmincho" charset="0"/>
                <a:cs typeface="msmincho" charset="0"/>
              </a:rPr>
              <a:t>, which is used to store it in the </a:t>
            </a:r>
            <a:r>
              <a:rPr lang="en-GB" dirty="0" err="1">
                <a:latin typeface="Arial" charset="0"/>
                <a:ea typeface="msmincho" charset="0"/>
                <a:cs typeface="msmincho" charset="0"/>
              </a:rPr>
              <a:t>MySQL</a:t>
            </a:r>
            <a:r>
              <a:rPr lang="en-GB" dirty="0">
                <a:latin typeface="Arial" charset="0"/>
                <a:ea typeface="msmincho" charset="0"/>
                <a:cs typeface="msmincho" charset="0"/>
              </a:rPr>
              <a:t> database. The user can then go to a website and log into the USLIMS program, a PHP suite of modules that control access to the data through a series of web applications that control data sharing, data display, and analysis submission. Analysis jobs are submitted to the TIGRE/</a:t>
            </a:r>
            <a:r>
              <a:rPr lang="en-GB" dirty="0" err="1">
                <a:latin typeface="Arial" charset="0"/>
                <a:ea typeface="msmincho" charset="0"/>
                <a:cs typeface="msmincho" charset="0"/>
              </a:rPr>
              <a:t>Globus</a:t>
            </a:r>
            <a:r>
              <a:rPr lang="en-GB" dirty="0">
                <a:latin typeface="Arial" charset="0"/>
                <a:ea typeface="msmincho" charset="0"/>
                <a:cs typeface="msmincho" charset="0"/>
              </a:rPr>
              <a:t> grid of supercomputers. Such computers can be anywhere in the world and can be configured to share jobs for higher performance analysis.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8163" y="766763"/>
            <a:ext cx="3684587" cy="2763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29553" y="3797442"/>
            <a:ext cx="5048410" cy="3065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8163" y="766763"/>
            <a:ext cx="3684587" cy="2763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29553" y="3797442"/>
            <a:ext cx="5048410" cy="3065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8138D5-36F8-8546-B76B-72B50A0C2988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9" tIns="45285" rIns="90569" bIns="45285" anchor="b">
            <a:prstTxWarp prst="textNoShape">
              <a:avLst/>
            </a:prstTxWarp>
          </a:bodyPr>
          <a:lstStyle/>
          <a:p>
            <a:pPr algn="r" defTabSz="904875"/>
            <a:fld id="{37B53126-2E68-2040-9FD6-02015B8BC8D4}" type="slidenum">
              <a:rPr lang="en-US" altLang="zh-CN" sz="1200">
                <a:solidFill>
                  <a:srgbClr val="FFFFFF"/>
                </a:solidFill>
                <a:cs typeface="宋体" charset="-122"/>
              </a:rPr>
              <a:pPr algn="r" defTabSz="904875"/>
              <a:t>13</a:t>
            </a:fld>
            <a:endParaRPr lang="en-US" altLang="zh-CN" sz="1200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5222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9"/>
            <a:ext cx="54864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0567" tIns="45284" rIns="90567" bIns="45284"/>
          <a:lstStyle/>
          <a:p>
            <a:endParaRPr lang="zh-CN" altLang="en-US">
              <a:ea typeface="宋体" charset="-122"/>
              <a:cs typeface="宋体" charset="-122"/>
            </a:endParaRPr>
          </a:p>
        </p:txBody>
      </p:sp>
      <p:sp>
        <p:nvSpPr>
          <p:cNvPr id="5223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7" tIns="45284" rIns="90567" bIns="45284" anchor="b">
            <a:prstTxWarp prst="textNoShape">
              <a:avLst/>
            </a:prstTxWarp>
          </a:bodyPr>
          <a:lstStyle/>
          <a:p>
            <a:pPr algn="r" defTabSz="903288"/>
            <a:fld id="{A8D14555-C320-0740-AF65-EBB53C1EACB4}" type="slidenum">
              <a:rPr lang="en-US" altLang="zh-CN" sz="1200">
                <a:solidFill>
                  <a:srgbClr val="FFFFFF"/>
                </a:solidFill>
                <a:cs typeface="宋体" charset="-122"/>
              </a:rPr>
              <a:pPr algn="r" defTabSz="903288"/>
              <a:t>13</a:t>
            </a:fld>
            <a:endParaRPr lang="en-US" altLang="zh-CN" sz="1200">
              <a:solidFill>
                <a:srgbClr val="FFFFFF"/>
              </a:solidFill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1267865" y="767092"/>
            <a:ext cx="4766022" cy="2762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84" tIns="40092" rIns="80184" bIns="4009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29553" y="3797442"/>
            <a:ext cx="5048410" cy="3065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34788" algn="l"/>
                <a:tab pos="1269576" algn="l"/>
                <a:tab pos="1904364" algn="l"/>
                <a:tab pos="2539152" algn="l"/>
                <a:tab pos="3173940" algn="l"/>
                <a:tab pos="3808727" algn="l"/>
                <a:tab pos="4443515" algn="l"/>
              </a:tabLst>
            </a:pPr>
            <a:r>
              <a:rPr lang="en-GB" dirty="0">
                <a:latin typeface="Arial" charset="0"/>
                <a:ea typeface="msmincho" charset="0"/>
                <a:cs typeface="msmincho" charset="0"/>
              </a:rPr>
              <a:t>All results are sent back to the Analysis Control unit, where the results are combined and prepared for reporting by the Apache web interface.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36427-7C1E-B14C-A4BB-0149B578E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4D5A-9A96-AF4F-8CB6-260CBC7F8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18E8-B4EB-B64C-A427-747B19918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r>
              <a:rPr lang="en-US" dirty="0" smtClean="0"/>
              <a:t>April 16</a:t>
            </a:r>
            <a:r>
              <a:rPr lang="en-US" baseline="30000" dirty="0" smtClean="0"/>
              <a:t>th</a:t>
            </a:r>
            <a:r>
              <a:rPr lang="en-US" dirty="0" smtClean="0"/>
              <a:t> 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0C1-6F82-974B-83F4-D7051DA7D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8ABE-B6D1-3640-9E3F-6AA453E7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497F-F7D8-CB4F-BF99-6C0EBE479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2133600" cy="44767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[Session Name]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TeraGrid ‘09</a:t>
            </a:r>
          </a:p>
          <a:p>
            <a:pPr>
              <a:defRPr/>
            </a:pPr>
            <a:r>
              <a:rPr lang="en-US"/>
              <a:t>June 22-27,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0574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9A605-746D-3645-A494-4444BCC1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F622-4112-794F-BD58-80AA917BE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7A53-F27F-A746-AB83-73A89E95F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Charlie Catlett (catlett@mcs.anl.gov)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533B-3631-9942-82D7-D714C9C73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glogo-side-by-side-blocks"/>
          <p:cNvPicPr>
            <a:picLocks noChangeAspect="1" noChangeArrowheads="1"/>
          </p:cNvPicPr>
          <p:nvPr/>
        </p:nvPicPr>
        <p:blipFill>
          <a:blip r:embed="rId13" cstate="print">
            <a:lum bright="14000" contrast="-20000"/>
            <a:alphaModFix amt="16000"/>
          </a:blip>
          <a:srcRect/>
          <a:stretch>
            <a:fillRect/>
          </a:stretch>
        </p:blipFill>
        <p:spPr bwMode="auto">
          <a:xfrm>
            <a:off x="182563" y="269875"/>
            <a:ext cx="87788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r>
              <a:rPr lang="en-US" dirty="0" smtClean="0"/>
              <a:t>April 16</a:t>
            </a:r>
            <a:r>
              <a:rPr lang="en-US" baseline="30000" dirty="0" smtClean="0"/>
              <a:t>th</a:t>
            </a:r>
            <a:r>
              <a:rPr lang="en-US" dirty="0" smtClean="0"/>
              <a:t>  2010</a:t>
            </a:r>
            <a:endParaRPr lang="en-US" dirty="0"/>
          </a:p>
        </p:txBody>
      </p:sp>
      <p:sp>
        <p:nvSpPr>
          <p:cNvPr id="8192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05550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53657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29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8E4538-7B54-7042-90F0-D932BD35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A34751"/>
          </a:solidFill>
          <a:latin typeface="+mn-lt"/>
          <a:ea typeface="ＭＳ Ｐゴシック" charset="-128"/>
          <a:cs typeface="ＭＳ Ｐゴシック" charset="-128"/>
        </a:defRPr>
      </a:lvl1pPr>
      <a:lvl2pPr marL="508000" indent="-1682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6962"/>
          </a:solidFill>
          <a:latin typeface="+mn-lt"/>
          <a:ea typeface="ＭＳ Ｐゴシック" charset="-128"/>
        </a:defRPr>
      </a:lvl2pPr>
      <a:lvl3pPr marL="792163" indent="-1095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ＭＳ Ｐゴシック" charset="-128"/>
        </a:defRPr>
      </a:lvl3pPr>
      <a:lvl4pPr marL="1019175" indent="-112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30BEE"/>
          </a:solidFill>
          <a:latin typeface="+mn-lt"/>
          <a:ea typeface="ＭＳ Ｐゴシック" charset="-128"/>
        </a:defRPr>
      </a:lvl4pPr>
      <a:lvl5pPr marL="1301750" indent="-1682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17589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161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6733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305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tiff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UltraScan Gateway Advanced Support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667000"/>
            <a:ext cx="6705600" cy="3200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GIG Team:</a:t>
            </a:r>
          </a:p>
          <a:p>
            <a:pPr eaLnBrk="1" hangingPunct="1"/>
            <a:r>
              <a:rPr lang="en-US" sz="2000" dirty="0" smtClean="0"/>
              <a:t>Suresh Marru, Raminder Singh, Marlon Pierce</a:t>
            </a:r>
          </a:p>
          <a:p>
            <a:pPr eaLnBrk="1" hangingPunct="1"/>
            <a:r>
              <a:rPr lang="en-US" sz="2000" dirty="0" smtClean="0"/>
              <a:t>Pervasive Technology Institute</a:t>
            </a:r>
          </a:p>
          <a:p>
            <a:pPr eaLnBrk="1" hangingPunct="1"/>
            <a:r>
              <a:rPr lang="en-US" sz="2000" dirty="0" smtClean="0"/>
              <a:t>Indiana University</a:t>
            </a:r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2000" dirty="0" smtClean="0"/>
              <a:t>Gateway Personal:</a:t>
            </a:r>
          </a:p>
          <a:p>
            <a:pPr eaLnBrk="1" hangingPunct="1"/>
            <a:r>
              <a:rPr lang="en-US" sz="2000" dirty="0" err="1" smtClean="0"/>
              <a:t>Borries</a:t>
            </a:r>
            <a:r>
              <a:rPr lang="en-US" sz="2000" dirty="0" smtClean="0"/>
              <a:t> </a:t>
            </a:r>
            <a:r>
              <a:rPr lang="en-US" sz="2000" dirty="0" err="1" smtClean="0"/>
              <a:t>Demeler</a:t>
            </a:r>
            <a:r>
              <a:rPr lang="en-US" sz="2000" dirty="0" smtClean="0"/>
              <a:t>, </a:t>
            </a:r>
            <a:r>
              <a:rPr lang="en-US" sz="2000" dirty="0" err="1" smtClean="0"/>
              <a:t>Emre</a:t>
            </a:r>
            <a:r>
              <a:rPr lang="en-US" sz="2000" dirty="0" smtClean="0"/>
              <a:t> Brookes</a:t>
            </a:r>
          </a:p>
          <a:p>
            <a:pPr eaLnBrk="1" hangingPunct="1"/>
            <a:r>
              <a:rPr lang="en-US" sz="2000" dirty="0" smtClean="0"/>
              <a:t>UT Health Science Center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1"/>
          <p:cNvSpPr>
            <a:spLocks noChangeArrowheads="1"/>
          </p:cNvSpPr>
          <p:nvPr/>
        </p:nvSpPr>
        <p:spPr bwMode="auto">
          <a:xfrm>
            <a:off x="0" y="0"/>
            <a:ext cx="9205920" cy="6917047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8726400" cy="4728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41920" y="6096000"/>
            <a:ext cx="8902080" cy="465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Example: </a:t>
            </a:r>
            <a:r>
              <a:rPr lang="en-GB" sz="1600" b="1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CuZn</a:t>
            </a: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hSOD</a:t>
            </a: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 mutant freshly isolated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Data courtesy of John Hart, UTHSCSA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Example </a:t>
            </a:r>
            <a:r>
              <a:rPr lang="en-US" sz="3200" kern="0" dirty="0">
                <a:solidFill>
                  <a:srgbClr val="53657A"/>
                </a:solidFill>
                <a:latin typeface="+mj-lt"/>
                <a:ea typeface="ＭＳ Ｐゴシック" charset="-128"/>
                <a:cs typeface="ＭＳ Ｐゴシック" charset="-128"/>
              </a:rPr>
              <a:t>D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ata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Analysis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3657A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1"/>
          <p:cNvSpPr>
            <a:spLocks noChangeArrowheads="1"/>
          </p:cNvSpPr>
          <p:nvPr/>
        </p:nvSpPr>
        <p:spPr bwMode="auto">
          <a:xfrm>
            <a:off x="0" y="0"/>
            <a:ext cx="9205920" cy="6917047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6096000"/>
            <a:ext cx="8902080" cy="465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Example: </a:t>
            </a:r>
            <a:r>
              <a:rPr lang="en-GB" sz="1600" b="1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CuZn</a:t>
            </a: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hSOD</a:t>
            </a: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 mutant after 7 days at 4C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Data courtesy of John Hart, UTHSCSA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726400" cy="4728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Applying Monte Carlo Simulations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3657A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ASTA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Porting to new architectures and parallel performance enhancements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Porting to and incorporation of TeraGrid storage and server environments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workflow implementations, new grid computing and grid middleware support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Additional parallelization's to improve scaling for Monte Carlo analyses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Hardening of code performance through check-pointing and processor failure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3932549-220F-514B-9C1C-548E871BC46B}" type="slidenum">
              <a:rPr lang="en-US" altLang="zh-CN" sz="1400">
                <a:solidFill>
                  <a:srgbClr val="FFFFFF"/>
                </a:solidFill>
                <a:ea typeface="宋体" charset="-122"/>
                <a:cs typeface="宋体" charset="-122"/>
              </a:rPr>
              <a:pPr algn="r"/>
              <a:t>13</a:t>
            </a:fld>
            <a:endParaRPr lang="en-US" altLang="zh-CN" sz="1400">
              <a:solidFill>
                <a:srgbClr val="FFFFFF"/>
              </a:solidFill>
              <a:ea typeface="宋体" charset="-122"/>
              <a:cs typeface="宋体" charset="-122"/>
            </a:endParaRPr>
          </a:p>
        </p:txBody>
      </p:sp>
      <p:sp>
        <p:nvSpPr>
          <p:cNvPr id="51203" name="Slide Number Placeholder 2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14AFA24-D3AD-8748-A413-3C854C170A2A}" type="slidenum">
              <a:rPr lang="en-US" altLang="zh-CN" sz="1400">
                <a:solidFill>
                  <a:srgbClr val="FFFFFF"/>
                </a:solidFill>
                <a:ea typeface="宋体" charset="-122"/>
                <a:cs typeface="宋体" charset="-122"/>
              </a:rPr>
              <a:pPr algn="r"/>
              <a:t>13</a:t>
            </a:fld>
            <a:endParaRPr lang="en-US" altLang="zh-CN" sz="1400">
              <a:solidFill>
                <a:srgbClr val="FFFFFF"/>
              </a:solidFill>
              <a:ea typeface="宋体" charset="-122"/>
              <a:cs typeface="宋体" charset="-122"/>
            </a:endParaRPr>
          </a:p>
        </p:txBody>
      </p:sp>
      <p:sp>
        <p:nvSpPr>
          <p:cNvPr id="51206" name="Rectangle 30"/>
          <p:cNvSpPr>
            <a:spLocks noChangeArrowheads="1"/>
          </p:cNvSpPr>
          <p:nvPr/>
        </p:nvSpPr>
        <p:spPr bwMode="auto">
          <a:xfrm>
            <a:off x="5938921" y="3157538"/>
            <a:ext cx="73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ea typeface="Arial" charset="0"/>
                <a:cs typeface="Arial" charset="0"/>
              </a:rPr>
              <a:t>OVP/</a:t>
            </a:r>
          </a:p>
          <a:p>
            <a:r>
              <a:rPr lang="en-US" sz="1000" dirty="0">
                <a:solidFill>
                  <a:srgbClr val="FFFFFF"/>
                </a:solidFill>
                <a:ea typeface="Arial" charset="0"/>
                <a:cs typeface="Arial" charset="0"/>
              </a:rPr>
              <a:t>RST/ </a:t>
            </a:r>
          </a:p>
          <a:p>
            <a:r>
              <a:rPr lang="en-US" sz="1000" dirty="0">
                <a:solidFill>
                  <a:srgbClr val="FFFFFF"/>
                </a:solidFill>
                <a:ea typeface="Arial" charset="0"/>
                <a:cs typeface="Arial" charset="0"/>
              </a:rPr>
              <a:t>MIG </a:t>
            </a:r>
          </a:p>
        </p:txBody>
      </p:sp>
      <p:sp>
        <p:nvSpPr>
          <p:cNvPr id="51207" name="AutoShape 5"/>
          <p:cNvSpPr>
            <a:spLocks noChangeArrowheads="1"/>
          </p:cNvSpPr>
          <p:nvPr/>
        </p:nvSpPr>
        <p:spPr bwMode="auto">
          <a:xfrm>
            <a:off x="3609474" y="2437327"/>
            <a:ext cx="1871579" cy="168283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OGCE</a:t>
            </a:r>
          </a:p>
          <a:p>
            <a:pPr algn="ctr"/>
            <a:r>
              <a:rPr lang="en-US" altLang="zh-CN" dirty="0" smtClean="0">
                <a:solidFill>
                  <a:srgbClr val="FF6600"/>
                </a:solidFill>
                <a:ea typeface="宋体" charset="-122"/>
                <a:cs typeface="宋体" charset="-122"/>
              </a:rPr>
              <a:t>Re-engineer, Generalize, Build, Test and Release</a:t>
            </a:r>
            <a:endParaRPr lang="en-US" altLang="zh-CN" dirty="0">
              <a:solidFill>
                <a:srgbClr val="FF6600"/>
              </a:solidFill>
              <a:ea typeface="宋体" charset="-122"/>
              <a:cs typeface="宋体" charset="-122"/>
            </a:endParaRPr>
          </a:p>
        </p:txBody>
      </p:sp>
      <p:sp>
        <p:nvSpPr>
          <p:cNvPr id="51208" name="AutoShape 6"/>
          <p:cNvSpPr>
            <a:spLocks noChangeArrowheads="1"/>
          </p:cNvSpPr>
          <p:nvPr/>
        </p:nvSpPr>
        <p:spPr bwMode="auto">
          <a:xfrm>
            <a:off x="1066800" y="838200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LEAD</a:t>
            </a:r>
            <a:endParaRPr lang="en-US" altLang="zh-CN" dirty="0">
              <a:solidFill>
                <a:schemeClr val="accent2"/>
              </a:solidFill>
              <a:ea typeface="宋体" charset="-122"/>
              <a:cs typeface="宋体" charset="-122"/>
            </a:endParaRPr>
          </a:p>
        </p:txBody>
      </p:sp>
      <p:sp>
        <p:nvSpPr>
          <p:cNvPr id="51213" name="Line 11"/>
          <p:cNvSpPr>
            <a:spLocks noChangeShapeType="1"/>
          </p:cNvSpPr>
          <p:nvPr/>
        </p:nvSpPr>
        <p:spPr bwMode="auto">
          <a:xfrm flipV="1">
            <a:off x="2133600" y="3907664"/>
            <a:ext cx="1475873" cy="89293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12"/>
          <p:cNvSpPr>
            <a:spLocks noChangeShapeType="1"/>
          </p:cNvSpPr>
          <p:nvPr/>
        </p:nvSpPr>
        <p:spPr bwMode="auto">
          <a:xfrm flipV="1">
            <a:off x="2057400" y="3276599"/>
            <a:ext cx="1552073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Line 13"/>
          <p:cNvSpPr>
            <a:spLocks noChangeShapeType="1"/>
          </p:cNvSpPr>
          <p:nvPr/>
        </p:nvSpPr>
        <p:spPr bwMode="auto">
          <a:xfrm>
            <a:off x="2057400" y="2438400"/>
            <a:ext cx="1552073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>
            <a:off x="2133600" y="1066800"/>
            <a:ext cx="152400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0" name="Line 29"/>
          <p:cNvSpPr>
            <a:spLocks noChangeShapeType="1"/>
          </p:cNvSpPr>
          <p:nvPr/>
        </p:nvSpPr>
        <p:spPr bwMode="auto">
          <a:xfrm flipV="1">
            <a:off x="5486400" y="1295400"/>
            <a:ext cx="1143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997284" y="2208727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err="1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GridChem</a:t>
            </a:r>
            <a:endParaRPr lang="en-US" altLang="zh-CN" dirty="0" smtClean="0">
              <a:solidFill>
                <a:schemeClr val="accent2"/>
              </a:solidFill>
              <a:ea typeface="宋体" charset="-122"/>
              <a:cs typeface="宋体" charset="-122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997284" y="3258355"/>
            <a:ext cx="1066800" cy="6310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TeraGrid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User Portal</a:t>
            </a: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921084" y="4401354"/>
            <a:ext cx="1212516" cy="6310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OGCE Team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833269" y="1476225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00AC00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GridChem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6936205" y="2226972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00AC00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Ultrascan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6757069" y="3066245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00AC00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BioVLab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6783805" y="3846490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00AC00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ODI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6654133" y="4611710"/>
            <a:ext cx="1550736" cy="420710"/>
          </a:xfrm>
          <a:prstGeom prst="roundRect">
            <a:avLst>
              <a:gd name="adj" fmla="val 16667"/>
            </a:avLst>
          </a:prstGeom>
          <a:solidFill>
            <a:srgbClr val="00AC00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Bio Drug Screen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6757069" y="5428445"/>
            <a:ext cx="1245936" cy="420710"/>
          </a:xfrm>
          <a:prstGeom prst="roundRect">
            <a:avLst>
              <a:gd name="adj" fmla="val 16667"/>
            </a:avLst>
          </a:prstGeom>
          <a:solidFill>
            <a:srgbClr val="00AC00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EST Pipeline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6860005" y="6172200"/>
            <a:ext cx="1187116" cy="420710"/>
          </a:xfrm>
          <a:prstGeom prst="roundRect">
            <a:avLst>
              <a:gd name="adj" fmla="val 16667"/>
            </a:avLst>
          </a:prstGeom>
          <a:solidFill>
            <a:srgbClr val="00AC00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Future Grid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1200955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GFac</a:t>
            </a:r>
            <a:r>
              <a:rPr lang="en-US" sz="1400" dirty="0" smtClean="0"/>
              <a:t>, XBaya, XRegistry, FTR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 err="1" smtClean="0"/>
              <a:t>Eventing</a:t>
            </a:r>
            <a:r>
              <a:rPr lang="en-US" sz="1400" dirty="0" smtClean="0"/>
              <a:t> System</a:t>
            </a:r>
            <a:endParaRPr lang="en-US" sz="1400" dirty="0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6833269" y="646090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00AC00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LEAD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200" y="257255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Discovery Service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0" y="386497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GPIR, File Browser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40895" y="4997560"/>
            <a:ext cx="2173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Gadget Container, </a:t>
            </a:r>
            <a:r>
              <a:rPr lang="en-US" sz="1400" dirty="0" err="1" smtClean="0"/>
              <a:t>GTLab</a:t>
            </a:r>
            <a:r>
              <a:rPr lang="en-US" sz="1400" dirty="0" smtClean="0"/>
              <a:t>, 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 Cog, XRegistry Interface, Experiment Builder, Axis2 </a:t>
            </a:r>
            <a:r>
              <a:rPr lang="en-US" sz="1400" dirty="0" err="1" smtClean="0"/>
              <a:t>Gfac</a:t>
            </a:r>
            <a:r>
              <a:rPr lang="en-US" sz="1400" dirty="0" smtClean="0"/>
              <a:t>, Axis2 </a:t>
            </a:r>
            <a:r>
              <a:rPr lang="en-US" sz="1400" dirty="0" err="1" smtClean="0"/>
              <a:t>Eventing</a:t>
            </a:r>
            <a:r>
              <a:rPr lang="en-US" sz="1400" dirty="0" smtClean="0"/>
              <a:t> System, Resource Prediction Service </a:t>
            </a:r>
            <a:endParaRPr lang="en-US" sz="1400" dirty="0"/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5486400" y="1896934"/>
            <a:ext cx="1346869" cy="11510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V="1">
            <a:off x="5486400" y="2514600"/>
            <a:ext cx="1449805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5257800" y="4114800"/>
            <a:ext cx="1417721" cy="131364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4876800" y="4191000"/>
            <a:ext cx="1907005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5486401" y="3810000"/>
            <a:ext cx="1157706" cy="92513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>
            <a:off x="5486401" y="3657600"/>
            <a:ext cx="127066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V="1">
            <a:off x="5410200" y="3276600"/>
            <a:ext cx="126532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436937" y="1066800"/>
            <a:ext cx="355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Experiment Builder, XRegistry Interface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60290" y="1825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XBaya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672848" y="2587823"/>
            <a:ext cx="1836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Gfac</a:t>
            </a:r>
            <a:r>
              <a:rPr lang="en-US" sz="1400" dirty="0" smtClean="0"/>
              <a:t>, </a:t>
            </a:r>
            <a:r>
              <a:rPr lang="en-US" sz="1400" dirty="0" err="1" smtClean="0"/>
              <a:t>Eventing</a:t>
            </a:r>
            <a:r>
              <a:rPr lang="en-US" sz="1400" dirty="0" smtClean="0"/>
              <a:t> System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326605" y="34260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XBaya, </a:t>
            </a:r>
            <a:r>
              <a:rPr lang="en-US" sz="1400" dirty="0" err="1" smtClean="0"/>
              <a:t>GFac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6460290" y="41880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Workflow Suite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6631405" y="495448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Workflow Suite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6555205" y="57882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Workflow Suite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172200" y="65502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???</a:t>
            </a:r>
            <a:endParaRPr lang="en-US" sz="1400" dirty="0"/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OGCE Gateway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Tool Adaption &amp; Reuse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3657A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848600" cy="63976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OGCE Workflow </a:t>
            </a:r>
            <a:r>
              <a:rPr lang="en-US" sz="3600" dirty="0"/>
              <a:t>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5961"/>
            <a:ext cx="8229600" cy="576103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Generic Service Toolkit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Tool to wrap command-line applications as web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Handles file </a:t>
            </a:r>
            <a:r>
              <a:rPr lang="en-US" sz="2000" dirty="0" smtClean="0"/>
              <a:t>staging &amp; job submission and monitoring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Extensible runtime for security, resource </a:t>
            </a:r>
            <a:r>
              <a:rPr lang="en-US" sz="2000" dirty="0" smtClean="0"/>
              <a:t>brokering &amp; </a:t>
            </a:r>
            <a:r>
              <a:rPr lang="en-US" sz="2000" dirty="0"/>
              <a:t>urgent computing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Generic Factory service for on-demand creation of application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XRegistry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Information repository for the OGCE workflow suite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Register, search, </a:t>
            </a:r>
            <a:r>
              <a:rPr lang="en-US" sz="2000" dirty="0" smtClean="0"/>
              <a:t>retrieve &amp; share </a:t>
            </a:r>
            <a:r>
              <a:rPr lang="en-US" sz="2000" dirty="0"/>
              <a:t>XML documents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User &amp; hierarchical group based authorization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XBaya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GUI based tool to </a:t>
            </a:r>
            <a:r>
              <a:rPr lang="en-US" sz="2000" dirty="0" smtClean="0"/>
              <a:t>compose &amp; monitor </a:t>
            </a:r>
            <a:r>
              <a:rPr lang="en-US" sz="2000" dirty="0"/>
              <a:t>workflows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Extensible support for compiler plug-ins like </a:t>
            </a:r>
            <a:r>
              <a:rPr lang="en-US" sz="2000" dirty="0" smtClean="0"/>
              <a:t>BPEL, </a:t>
            </a:r>
            <a:r>
              <a:rPr lang="en-US" sz="2000" dirty="0" err="1" smtClean="0"/>
              <a:t>Jython</a:t>
            </a:r>
            <a:r>
              <a:rPr lang="en-US" sz="2000" dirty="0" smtClean="0"/>
              <a:t>, SCUFL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Dynamic Workflow Execution support to start, pause, resume, rewind of workflow executions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Apache ODE Scientific Workflow Extensions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XBaya GUI integration for BPEL Generation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Asynchronous support for long running workflows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Instrumented with fine grained monitoring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Eventing</a:t>
            </a:r>
            <a:r>
              <a:rPr lang="en-US" sz="2400" dirty="0" smtClean="0"/>
              <a:t>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Supports both WS-</a:t>
            </a:r>
            <a:r>
              <a:rPr lang="en-US" sz="2000" dirty="0" err="1" smtClean="0"/>
              <a:t>Eventing</a:t>
            </a:r>
            <a:r>
              <a:rPr lang="en-US" sz="2000" dirty="0" smtClean="0"/>
              <a:t> and WS-Notification Standards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Very scalable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Persistent Message Box for clients behind firewalls and with intermittent network glitches.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6388" name="Picture 2" descr="C:\Documents and Settings\Lakshmi Chellappan\Local Settings\Temporary Internet Files\Content.IE5\XI9NFYA2\MCBD06552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713" y="0"/>
            <a:ext cx="17922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GridChem</a:t>
            </a:r>
            <a:r>
              <a:rPr lang="en-US" dirty="0" smtClean="0"/>
              <a:t> Science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/>
          <a:lstStyle/>
          <a:p>
            <a:r>
              <a:rPr lang="en-US" sz="2400" dirty="0" smtClean="0"/>
              <a:t>A chemistry/material Science Gateway for running computational chemistry codes, workflows, and parameter sweeps.</a:t>
            </a:r>
          </a:p>
          <a:p>
            <a:r>
              <a:rPr lang="en-US" sz="2400" dirty="0" smtClean="0"/>
              <a:t>Integrates molecular science applications and tools for community use. </a:t>
            </a:r>
          </a:p>
          <a:p>
            <a:r>
              <a:rPr lang="en-US" sz="2400" dirty="0" smtClean="0"/>
              <a:t>400+ users heavily using TeraGrid. One of the consistent top5 TeraGrid Gateway users.</a:t>
            </a:r>
          </a:p>
          <a:p>
            <a:r>
              <a:rPr lang="en-US" sz="2400" dirty="0" smtClean="0"/>
              <a:t>Supports all popular Chemistry applications including Gaussian, GAMESS, </a:t>
            </a:r>
            <a:r>
              <a:rPr lang="en-US" sz="2400" dirty="0" err="1" smtClean="0"/>
              <a:t>NWChem</a:t>
            </a:r>
            <a:r>
              <a:rPr lang="en-US" sz="2400" dirty="0" smtClean="0"/>
              <a:t>, </a:t>
            </a:r>
            <a:r>
              <a:rPr lang="en-US" sz="2400" dirty="0" err="1" smtClean="0"/>
              <a:t>QMCPack</a:t>
            </a:r>
            <a:r>
              <a:rPr lang="en-US" sz="2400" dirty="0" smtClean="0"/>
              <a:t>, Amber and </a:t>
            </a:r>
            <a:r>
              <a:rPr lang="en-US" sz="2400" dirty="0" err="1" smtClean="0"/>
              <a:t>MolPro</a:t>
            </a:r>
            <a:r>
              <a:rPr lang="en-US" sz="2400" dirty="0" smtClean="0"/>
              <a:t>, CHARMM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GridChem</a:t>
            </a:r>
            <a:r>
              <a:rPr lang="en-US" dirty="0" smtClean="0"/>
              <a:t> Advanced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GridChem</a:t>
            </a:r>
            <a:r>
              <a:rPr lang="en-US" sz="2400" dirty="0" smtClean="0"/>
              <a:t> supports single application executions</a:t>
            </a:r>
          </a:p>
          <a:p>
            <a:r>
              <a:rPr lang="en-US" sz="2400" dirty="0" smtClean="0"/>
              <a:t>Advanced support request for supporting workflows</a:t>
            </a:r>
          </a:p>
          <a:p>
            <a:r>
              <a:rPr lang="en-US" sz="2400" dirty="0" smtClean="0"/>
              <a:t>Improved Fault Tolerance </a:t>
            </a:r>
          </a:p>
          <a:p>
            <a:endParaRPr lang="en-US" sz="2400" dirty="0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762000" y="2895600"/>
          <a:ext cx="6057900" cy="3441700"/>
        </p:xfrm>
        <a:graphic>
          <a:graphicData uri="http://schemas.openxmlformats.org/presentationml/2006/ole">
            <p:oleObj spid="_x0000_s109570" name="Document" r:id="rId3" imgW="6057677" imgH="3441573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GridChem</a:t>
            </a:r>
            <a:r>
              <a:rPr lang="en-US" dirty="0" smtClean="0"/>
              <a:t> OGCE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OGCE workflow tools wrapped Gaussian &amp; </a:t>
            </a:r>
            <a:r>
              <a:rPr lang="en-US" dirty="0" err="1" smtClean="0"/>
              <a:t>Charmm</a:t>
            </a:r>
            <a:r>
              <a:rPr lang="en-US" dirty="0" smtClean="0"/>
              <a:t> chemistry applications</a:t>
            </a:r>
          </a:p>
          <a:p>
            <a:r>
              <a:rPr lang="en-US" dirty="0" smtClean="0"/>
              <a:t>Coupled Butane workflow using Gaussian &amp; </a:t>
            </a:r>
            <a:r>
              <a:rPr lang="en-US" dirty="0" err="1" smtClean="0"/>
              <a:t>Charmm</a:t>
            </a:r>
            <a:r>
              <a:rPr lang="en-US" dirty="0" smtClean="0"/>
              <a:t> Integration</a:t>
            </a:r>
          </a:p>
          <a:p>
            <a:r>
              <a:rPr lang="en-US" dirty="0" smtClean="0"/>
              <a:t>100 member </a:t>
            </a:r>
            <a:r>
              <a:rPr lang="en-US" dirty="0" err="1" smtClean="0"/>
              <a:t>gaussian</a:t>
            </a:r>
            <a:r>
              <a:rPr lang="en-US" dirty="0" smtClean="0"/>
              <a:t> parametric sweeps</a:t>
            </a:r>
          </a:p>
          <a:p>
            <a:r>
              <a:rPr lang="en-US" dirty="0" smtClean="0"/>
              <a:t>Integration with Pegasus workflow tools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dirty="0" err="1" smtClean="0">
                <a:solidFill>
                  <a:srgbClr val="AD1312"/>
                </a:solidFill>
              </a:rPr>
              <a:t>GridChem</a:t>
            </a:r>
            <a:r>
              <a:rPr lang="en-US" dirty="0" smtClean="0">
                <a:solidFill>
                  <a:srgbClr val="AD1312"/>
                </a:solidFill>
              </a:rPr>
              <a:t> Using OGCE Tools</a:t>
            </a:r>
            <a:endParaRPr lang="en-US" dirty="0">
              <a:solidFill>
                <a:srgbClr val="AD1312"/>
              </a:solidFill>
            </a:endParaRPr>
          </a:p>
        </p:txBody>
      </p:sp>
      <p:grpSp>
        <p:nvGrpSpPr>
          <p:cNvPr id="7" name="Group 26"/>
          <p:cNvGrpSpPr/>
          <p:nvPr/>
        </p:nvGrpSpPr>
        <p:grpSpPr>
          <a:xfrm>
            <a:off x="1168402" y="1222157"/>
            <a:ext cx="6603998" cy="3929962"/>
            <a:chOff x="2017546" y="1903190"/>
            <a:chExt cx="5038378" cy="2185193"/>
          </a:xfrm>
        </p:grpSpPr>
        <p:pic>
          <p:nvPicPr>
            <p:cNvPr id="3" name="Picture 2" descr="Initial_Structur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3746" y="1966852"/>
              <a:ext cx="1054686" cy="826234"/>
            </a:xfrm>
            <a:prstGeom prst="rect">
              <a:avLst/>
            </a:prstGeom>
          </p:spPr>
        </p:pic>
        <p:pic>
          <p:nvPicPr>
            <p:cNvPr id="4" name="Picture 3" descr="Optmized_Struct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0722" y="2992399"/>
              <a:ext cx="1032103" cy="932361"/>
            </a:xfrm>
            <a:prstGeom prst="rect">
              <a:avLst/>
            </a:prstGeom>
          </p:spPr>
        </p:pic>
        <p:pic>
          <p:nvPicPr>
            <p:cNvPr id="5" name="Picture 4" descr="GridChem_Workflow.tif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7004" y="1903190"/>
              <a:ext cx="3568920" cy="2185193"/>
            </a:xfrm>
            <a:prstGeom prst="rect">
              <a:avLst/>
            </a:prstGeom>
          </p:spPr>
        </p:pic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>
              <a:off x="3148432" y="2379969"/>
              <a:ext cx="338572" cy="322730"/>
            </a:xfrm>
            <a:prstGeom prst="line">
              <a:avLst/>
            </a:prstGeom>
            <a:ln w="38100">
              <a:round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4" idx="3"/>
            </p:cNvCxnSpPr>
            <p:nvPr/>
          </p:nvCxnSpPr>
          <p:spPr>
            <a:xfrm rot="10800000" flipV="1">
              <a:off x="3122826" y="3149602"/>
              <a:ext cx="364179" cy="308978"/>
            </a:xfrm>
            <a:prstGeom prst="line">
              <a:avLst/>
            </a:prstGeom>
            <a:ln w="38100">
              <a:round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17546" y="2786789"/>
              <a:ext cx="1151577" cy="15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Initial Structure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7546" y="3893636"/>
              <a:ext cx="1442673" cy="15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Optimized Structure</a:t>
              </a:r>
              <a:endParaRPr lang="en-US" sz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95400" y="5225362"/>
            <a:ext cx="629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GridChem</a:t>
            </a:r>
            <a:r>
              <a:rPr lang="en-US" dirty="0" smtClean="0"/>
              <a:t> using OGCE Workflow Tools to construct and execute CHARMM and Gaussian Molecular chemistry Models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85800" y="1371600"/>
            <a:ext cx="7642080" cy="5262313"/>
            <a:chOff x="745920" y="351397"/>
            <a:chExt cx="7642080" cy="5262313"/>
          </a:xfrm>
        </p:grpSpPr>
        <p:sp>
          <p:nvSpPr>
            <p:cNvPr id="64513" name="AutoShape 1"/>
            <p:cNvSpPr>
              <a:spLocks noChangeArrowheads="1"/>
            </p:cNvSpPr>
            <p:nvPr/>
          </p:nvSpPr>
          <p:spPr bwMode="auto">
            <a:xfrm>
              <a:off x="2826720" y="351397"/>
              <a:ext cx="3490560" cy="3025758"/>
            </a:xfrm>
            <a:prstGeom prst="roundRect">
              <a:avLst>
                <a:gd name="adj" fmla="val 4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" name="Text Box 2"/>
            <p:cNvSpPr txBox="1">
              <a:spLocks noChangeArrowheads="1"/>
            </p:cNvSpPr>
            <p:nvPr/>
          </p:nvSpPr>
          <p:spPr bwMode="auto">
            <a:xfrm>
              <a:off x="3179520" y="465169"/>
              <a:ext cx="2784960" cy="257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 smtClean="0">
                  <a:solidFill>
                    <a:srgbClr val="000000"/>
                  </a:solidFill>
                  <a:ea typeface="msmincho" charset="0"/>
                  <a:cs typeface="msmincho" charset="0"/>
                </a:rPr>
                <a:t>Gateway Middleware</a:t>
              </a:r>
              <a:endParaRPr lang="en-GB" sz="1600" b="1" dirty="0">
                <a:solidFill>
                  <a:srgbClr val="000000"/>
                </a:solidFill>
                <a:ea typeface="msmincho" charset="0"/>
                <a:cs typeface="msmincho" charset="0"/>
              </a:endParaRPr>
            </a:p>
          </p:txBody>
        </p:sp>
        <p:sp>
          <p:nvSpPr>
            <p:cNvPr id="64515" name="AutoShape 3"/>
            <p:cNvSpPr>
              <a:spLocks noChangeArrowheads="1"/>
            </p:cNvSpPr>
            <p:nvPr/>
          </p:nvSpPr>
          <p:spPr bwMode="auto">
            <a:xfrm>
              <a:off x="4610880" y="913056"/>
              <a:ext cx="1631520" cy="838168"/>
            </a:xfrm>
            <a:prstGeom prst="roundRect">
              <a:avLst>
                <a:gd name="adj" fmla="val 171"/>
              </a:avLst>
            </a:prstGeom>
            <a:solidFill>
              <a:srgbClr val="00CC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 err="1">
                  <a:solidFill>
                    <a:srgbClr val="000000"/>
                  </a:solidFill>
                  <a:ea typeface="msmincho" charset="0"/>
                  <a:cs typeface="msmincho" charset="0"/>
                </a:rPr>
                <a:t>UltraScan</a:t>
              </a:r>
              <a:endParaRPr lang="en-GB" sz="1600" b="1" dirty="0">
                <a:solidFill>
                  <a:srgbClr val="000000"/>
                </a:solidFill>
                <a:ea typeface="msmincho" charset="0"/>
                <a:cs typeface="msmincho" charset="0"/>
              </a:endParaRP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LIMS DB</a:t>
              </a:r>
            </a:p>
          </p:txBody>
        </p:sp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2903040" y="913056"/>
              <a:ext cx="1631520" cy="838168"/>
            </a:xfrm>
            <a:prstGeom prst="roundRect">
              <a:avLst>
                <a:gd name="adj" fmla="val 171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Apache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Web Interface</a:t>
              </a:r>
            </a:p>
          </p:txBody>
        </p:sp>
        <p:sp>
          <p:nvSpPr>
            <p:cNvPr id="64519" name="AutoShape 7"/>
            <p:cNvSpPr>
              <a:spLocks noChangeArrowheads="1"/>
            </p:cNvSpPr>
            <p:nvPr/>
          </p:nvSpPr>
          <p:spPr bwMode="auto">
            <a:xfrm>
              <a:off x="838080" y="913056"/>
              <a:ext cx="1631520" cy="838168"/>
            </a:xfrm>
            <a:prstGeom prst="roundRect">
              <a:avLst>
                <a:gd name="adj" fmla="val 171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User</a:t>
              </a:r>
            </a:p>
          </p:txBody>
        </p:sp>
        <p:cxnSp>
          <p:nvCxnSpPr>
            <p:cNvPr id="64520" name="AutoShape 8"/>
            <p:cNvCxnSpPr>
              <a:cxnSpLocks noChangeShapeType="1"/>
              <a:stCxn id="64519" idx="3"/>
              <a:endCxn id="64516" idx="1"/>
            </p:cNvCxnSpPr>
            <p:nvPr/>
          </p:nvCxnSpPr>
          <p:spPr bwMode="auto">
            <a:xfrm>
              <a:off x="2469601" y="1332141"/>
              <a:ext cx="433440" cy="14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521" name="AutoShape 9"/>
            <p:cNvSpPr>
              <a:spLocks noChangeArrowheads="1"/>
            </p:cNvSpPr>
            <p:nvPr/>
          </p:nvSpPr>
          <p:spPr bwMode="auto">
            <a:xfrm>
              <a:off x="3755520" y="2328725"/>
              <a:ext cx="1631520" cy="838168"/>
            </a:xfrm>
            <a:prstGeom prst="roundRect">
              <a:avLst>
                <a:gd name="adj" fmla="val 171"/>
              </a:avLst>
            </a:prstGeom>
            <a:solidFill>
              <a:srgbClr val="99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Analysis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Control Unit</a:t>
              </a:r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745920" y="3732873"/>
              <a:ext cx="2390400" cy="1880837"/>
            </a:xfrm>
            <a:prstGeom prst="roundRect">
              <a:avLst>
                <a:gd name="adj" fmla="val 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838080" y="3819281"/>
              <a:ext cx="99216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1</a:t>
              </a:r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839521" y="3819281"/>
              <a:ext cx="99216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1</a:t>
              </a:r>
            </a:p>
          </p:txBody>
        </p:sp>
        <p:sp>
          <p:nvSpPr>
            <p:cNvPr id="64525" name="AutoShape 13"/>
            <p:cNvSpPr>
              <a:spLocks noChangeArrowheads="1"/>
            </p:cNvSpPr>
            <p:nvPr/>
          </p:nvSpPr>
          <p:spPr bwMode="auto">
            <a:xfrm>
              <a:off x="838080" y="4170678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Job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Scheduler</a:t>
              </a:r>
            </a:p>
          </p:txBody>
        </p:sp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839521" y="3819281"/>
              <a:ext cx="99216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1</a:t>
              </a:r>
            </a:p>
          </p:txBody>
        </p:sp>
        <p:sp>
          <p:nvSpPr>
            <p:cNvPr id="64527" name="AutoShape 15"/>
            <p:cNvSpPr>
              <a:spLocks noChangeArrowheads="1"/>
            </p:cNvSpPr>
            <p:nvPr/>
          </p:nvSpPr>
          <p:spPr bwMode="auto">
            <a:xfrm>
              <a:off x="839521" y="4170678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Job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Scheduler</a:t>
              </a:r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auto">
            <a:xfrm>
              <a:off x="839521" y="4908035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Distributor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Module</a:t>
              </a:r>
            </a:p>
          </p:txBody>
        </p:sp>
        <p:sp>
          <p:nvSpPr>
            <p:cNvPr id="64529" name="AutoShape 17"/>
            <p:cNvSpPr>
              <a:spLocks noChangeArrowheads="1"/>
            </p:cNvSpPr>
            <p:nvPr/>
          </p:nvSpPr>
          <p:spPr bwMode="auto">
            <a:xfrm>
              <a:off x="2488320" y="3750153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S1</a:t>
              </a:r>
            </a:p>
          </p:txBody>
        </p:sp>
        <p:sp>
          <p:nvSpPr>
            <p:cNvPr id="64530" name="AutoShape 18"/>
            <p:cNvSpPr>
              <a:spLocks noChangeArrowheads="1"/>
            </p:cNvSpPr>
            <p:nvPr/>
          </p:nvSpPr>
          <p:spPr bwMode="auto">
            <a:xfrm>
              <a:off x="2488320" y="4396782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S2</a:t>
              </a:r>
            </a:p>
          </p:txBody>
        </p:sp>
        <p:sp>
          <p:nvSpPr>
            <p:cNvPr id="64531" name="AutoShape 19"/>
            <p:cNvSpPr>
              <a:spLocks noChangeArrowheads="1"/>
            </p:cNvSpPr>
            <p:nvPr/>
          </p:nvSpPr>
          <p:spPr bwMode="auto">
            <a:xfrm>
              <a:off x="2488320" y="5201826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 err="1">
                  <a:solidFill>
                    <a:srgbClr val="000000"/>
                  </a:solidFill>
                  <a:ea typeface="msmincho" charset="0"/>
                  <a:cs typeface="msmincho" charset="0"/>
                </a:rPr>
                <a:t>Sn</a:t>
              </a:r>
              <a:endParaRPr lang="en-GB" sz="1600" b="1" dirty="0">
                <a:solidFill>
                  <a:srgbClr val="000000"/>
                </a:solidFill>
                <a:ea typeface="msmincho" charset="0"/>
                <a:cs typeface="msmincho" charset="0"/>
              </a:endParaRPr>
            </a:p>
          </p:txBody>
        </p:sp>
        <p:sp>
          <p:nvSpPr>
            <p:cNvPr id="64532" name="Text Box 20"/>
            <p:cNvSpPr txBox="1">
              <a:spLocks noChangeArrowheads="1"/>
            </p:cNvSpPr>
            <p:nvPr/>
          </p:nvSpPr>
          <p:spPr bwMode="auto">
            <a:xfrm>
              <a:off x="2629441" y="4692012"/>
              <a:ext cx="303840" cy="410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...</a:t>
              </a:r>
            </a:p>
          </p:txBody>
        </p:sp>
        <p:sp>
          <p:nvSpPr>
            <p:cNvPr id="64533" name="AutoShape 21"/>
            <p:cNvSpPr>
              <a:spLocks noChangeArrowheads="1"/>
            </p:cNvSpPr>
            <p:nvPr/>
          </p:nvSpPr>
          <p:spPr bwMode="auto">
            <a:xfrm>
              <a:off x="3376800" y="3732873"/>
              <a:ext cx="2390400" cy="1880837"/>
            </a:xfrm>
            <a:prstGeom prst="roundRect">
              <a:avLst>
                <a:gd name="adj" fmla="val 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3468961" y="3819281"/>
              <a:ext cx="99216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1</a:t>
              </a:r>
            </a:p>
          </p:txBody>
        </p:sp>
        <p:sp>
          <p:nvSpPr>
            <p:cNvPr id="64535" name="Text Box 23"/>
            <p:cNvSpPr txBox="1">
              <a:spLocks noChangeArrowheads="1"/>
            </p:cNvSpPr>
            <p:nvPr/>
          </p:nvSpPr>
          <p:spPr bwMode="auto">
            <a:xfrm>
              <a:off x="3468961" y="3819281"/>
              <a:ext cx="99216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1</a:t>
              </a:r>
            </a:p>
          </p:txBody>
        </p:sp>
        <p:sp>
          <p:nvSpPr>
            <p:cNvPr id="64536" name="AutoShape 24"/>
            <p:cNvSpPr>
              <a:spLocks noChangeArrowheads="1"/>
            </p:cNvSpPr>
            <p:nvPr/>
          </p:nvSpPr>
          <p:spPr bwMode="auto">
            <a:xfrm>
              <a:off x="3468961" y="4170678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Job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Scheduler</a:t>
              </a:r>
            </a:p>
          </p:txBody>
        </p:sp>
        <p:sp>
          <p:nvSpPr>
            <p:cNvPr id="64537" name="AutoShape 25"/>
            <p:cNvSpPr>
              <a:spLocks noChangeArrowheads="1"/>
            </p:cNvSpPr>
            <p:nvPr/>
          </p:nvSpPr>
          <p:spPr bwMode="auto">
            <a:xfrm>
              <a:off x="3376800" y="3732873"/>
              <a:ext cx="2390400" cy="1880837"/>
            </a:xfrm>
            <a:prstGeom prst="roundRect">
              <a:avLst>
                <a:gd name="adj" fmla="val 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8" name="Text Box 26"/>
            <p:cNvSpPr txBox="1">
              <a:spLocks noChangeArrowheads="1"/>
            </p:cNvSpPr>
            <p:nvPr/>
          </p:nvSpPr>
          <p:spPr bwMode="auto">
            <a:xfrm>
              <a:off x="3468960" y="3819281"/>
              <a:ext cx="99072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2</a:t>
              </a:r>
            </a:p>
          </p:txBody>
        </p:sp>
        <p:sp>
          <p:nvSpPr>
            <p:cNvPr id="64539" name="AutoShape 27"/>
            <p:cNvSpPr>
              <a:spLocks noChangeArrowheads="1"/>
            </p:cNvSpPr>
            <p:nvPr/>
          </p:nvSpPr>
          <p:spPr bwMode="auto">
            <a:xfrm>
              <a:off x="3468961" y="4170678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Job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Scheduler</a:t>
              </a:r>
            </a:p>
          </p:txBody>
        </p:sp>
        <p:sp>
          <p:nvSpPr>
            <p:cNvPr id="64540" name="AutoShape 28"/>
            <p:cNvSpPr>
              <a:spLocks noChangeArrowheads="1"/>
            </p:cNvSpPr>
            <p:nvPr/>
          </p:nvSpPr>
          <p:spPr bwMode="auto">
            <a:xfrm>
              <a:off x="3468961" y="4908035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Distributor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Module</a:t>
              </a:r>
            </a:p>
          </p:txBody>
        </p:sp>
        <p:sp>
          <p:nvSpPr>
            <p:cNvPr id="64541" name="AutoShape 29"/>
            <p:cNvSpPr>
              <a:spLocks noChangeArrowheads="1"/>
            </p:cNvSpPr>
            <p:nvPr/>
          </p:nvSpPr>
          <p:spPr bwMode="auto">
            <a:xfrm>
              <a:off x="5117760" y="3750153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S1</a:t>
              </a:r>
            </a:p>
          </p:txBody>
        </p:sp>
        <p:sp>
          <p:nvSpPr>
            <p:cNvPr id="64542" name="AutoShape 30"/>
            <p:cNvSpPr>
              <a:spLocks noChangeArrowheads="1"/>
            </p:cNvSpPr>
            <p:nvPr/>
          </p:nvSpPr>
          <p:spPr bwMode="auto">
            <a:xfrm>
              <a:off x="5117760" y="4396782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S2</a:t>
              </a:r>
            </a:p>
          </p:txBody>
        </p:sp>
        <p:sp>
          <p:nvSpPr>
            <p:cNvPr id="64543" name="AutoShape 31"/>
            <p:cNvSpPr>
              <a:spLocks noChangeArrowheads="1"/>
            </p:cNvSpPr>
            <p:nvPr/>
          </p:nvSpPr>
          <p:spPr bwMode="auto">
            <a:xfrm>
              <a:off x="5117760" y="5201826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 err="1">
                  <a:solidFill>
                    <a:srgbClr val="000000"/>
                  </a:solidFill>
                  <a:ea typeface="msmincho" charset="0"/>
                  <a:cs typeface="msmincho" charset="0"/>
                </a:rPr>
                <a:t>Sn</a:t>
              </a:r>
              <a:endParaRPr lang="en-GB" sz="1600" b="1" dirty="0">
                <a:solidFill>
                  <a:srgbClr val="000000"/>
                </a:solidFill>
                <a:ea typeface="msmincho" charset="0"/>
                <a:cs typeface="msmincho" charset="0"/>
              </a:endParaRPr>
            </a:p>
          </p:txBody>
        </p:sp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>
              <a:off x="5258881" y="4692012"/>
              <a:ext cx="303840" cy="410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...</a:t>
              </a:r>
            </a:p>
          </p:txBody>
        </p:sp>
        <p:sp>
          <p:nvSpPr>
            <p:cNvPr id="64545" name="AutoShape 33"/>
            <p:cNvSpPr>
              <a:spLocks noChangeArrowheads="1"/>
            </p:cNvSpPr>
            <p:nvPr/>
          </p:nvSpPr>
          <p:spPr bwMode="auto">
            <a:xfrm>
              <a:off x="5996160" y="3732873"/>
              <a:ext cx="2390400" cy="1880837"/>
            </a:xfrm>
            <a:prstGeom prst="roundRect">
              <a:avLst>
                <a:gd name="adj" fmla="val 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6" name="Text Box 34"/>
            <p:cNvSpPr txBox="1">
              <a:spLocks noChangeArrowheads="1"/>
            </p:cNvSpPr>
            <p:nvPr/>
          </p:nvSpPr>
          <p:spPr bwMode="auto">
            <a:xfrm>
              <a:off x="6088320" y="3819281"/>
              <a:ext cx="99216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1</a:t>
              </a:r>
            </a:p>
          </p:txBody>
        </p:sp>
        <p:sp>
          <p:nvSpPr>
            <p:cNvPr id="64547" name="Text Box 35"/>
            <p:cNvSpPr txBox="1">
              <a:spLocks noChangeArrowheads="1"/>
            </p:cNvSpPr>
            <p:nvPr/>
          </p:nvSpPr>
          <p:spPr bwMode="auto">
            <a:xfrm>
              <a:off x="6089761" y="3819281"/>
              <a:ext cx="99216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1</a:t>
              </a:r>
            </a:p>
          </p:txBody>
        </p:sp>
        <p:sp>
          <p:nvSpPr>
            <p:cNvPr id="64548" name="AutoShape 36"/>
            <p:cNvSpPr>
              <a:spLocks noChangeArrowheads="1"/>
            </p:cNvSpPr>
            <p:nvPr/>
          </p:nvSpPr>
          <p:spPr bwMode="auto">
            <a:xfrm>
              <a:off x="6088320" y="4170678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Job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Scheduler</a:t>
              </a:r>
            </a:p>
          </p:txBody>
        </p:sp>
        <p:sp>
          <p:nvSpPr>
            <p:cNvPr id="64549" name="AutoShape 37"/>
            <p:cNvSpPr>
              <a:spLocks noChangeArrowheads="1"/>
            </p:cNvSpPr>
            <p:nvPr/>
          </p:nvSpPr>
          <p:spPr bwMode="auto">
            <a:xfrm>
              <a:off x="5997600" y="3732873"/>
              <a:ext cx="2390400" cy="1880837"/>
            </a:xfrm>
            <a:prstGeom prst="roundRect">
              <a:avLst>
                <a:gd name="adj" fmla="val 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0" name="Text Box 38"/>
            <p:cNvSpPr txBox="1">
              <a:spLocks noChangeArrowheads="1"/>
            </p:cNvSpPr>
            <p:nvPr/>
          </p:nvSpPr>
          <p:spPr bwMode="auto">
            <a:xfrm>
              <a:off x="6089760" y="3819281"/>
              <a:ext cx="1002240" cy="25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Cluster </a:t>
              </a:r>
              <a:r>
                <a:rPr lang="en-GB" sz="1600" b="1" dirty="0" err="1">
                  <a:solidFill>
                    <a:srgbClr val="000000"/>
                  </a:solidFill>
                  <a:ea typeface="msmincho" charset="0"/>
                  <a:cs typeface="msmincho" charset="0"/>
                </a:rPr>
                <a:t>n</a:t>
              </a:r>
              <a:endParaRPr lang="en-GB" sz="1600" b="1" dirty="0">
                <a:solidFill>
                  <a:srgbClr val="000000"/>
                </a:solidFill>
                <a:ea typeface="msmincho" charset="0"/>
                <a:cs typeface="msmincho" charset="0"/>
              </a:endParaRPr>
            </a:p>
          </p:txBody>
        </p:sp>
        <p:sp>
          <p:nvSpPr>
            <p:cNvPr id="64551" name="AutoShape 39"/>
            <p:cNvSpPr>
              <a:spLocks noChangeArrowheads="1"/>
            </p:cNvSpPr>
            <p:nvPr/>
          </p:nvSpPr>
          <p:spPr bwMode="auto">
            <a:xfrm>
              <a:off x="6089761" y="4170678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Job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Scheduler</a:t>
              </a:r>
            </a:p>
          </p:txBody>
        </p:sp>
        <p:sp>
          <p:nvSpPr>
            <p:cNvPr id="64552" name="AutoShape 40"/>
            <p:cNvSpPr>
              <a:spLocks noChangeArrowheads="1"/>
            </p:cNvSpPr>
            <p:nvPr/>
          </p:nvSpPr>
          <p:spPr bwMode="auto">
            <a:xfrm>
              <a:off x="6089761" y="4908035"/>
              <a:ext cx="1291680" cy="635107"/>
            </a:xfrm>
            <a:prstGeom prst="roundRect">
              <a:avLst>
                <a:gd name="adj" fmla="val 22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Distributor</a:t>
              </a:r>
            </a:p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Module</a:t>
              </a:r>
            </a:p>
          </p:txBody>
        </p:sp>
        <p:sp>
          <p:nvSpPr>
            <p:cNvPr id="64553" name="AutoShape 41"/>
            <p:cNvSpPr>
              <a:spLocks noChangeArrowheads="1"/>
            </p:cNvSpPr>
            <p:nvPr/>
          </p:nvSpPr>
          <p:spPr bwMode="auto">
            <a:xfrm>
              <a:off x="7738560" y="3750153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S1</a:t>
              </a:r>
            </a:p>
          </p:txBody>
        </p:sp>
        <p:sp>
          <p:nvSpPr>
            <p:cNvPr id="64554" name="AutoShape 42"/>
            <p:cNvSpPr>
              <a:spLocks noChangeArrowheads="1"/>
            </p:cNvSpPr>
            <p:nvPr/>
          </p:nvSpPr>
          <p:spPr bwMode="auto">
            <a:xfrm>
              <a:off x="7738560" y="4396782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S2</a:t>
              </a:r>
            </a:p>
          </p:txBody>
        </p:sp>
        <p:sp>
          <p:nvSpPr>
            <p:cNvPr id="64555" name="AutoShape 43"/>
            <p:cNvSpPr>
              <a:spLocks noChangeArrowheads="1"/>
            </p:cNvSpPr>
            <p:nvPr/>
          </p:nvSpPr>
          <p:spPr bwMode="auto">
            <a:xfrm>
              <a:off x="7738560" y="5201826"/>
              <a:ext cx="600480" cy="385961"/>
            </a:xfrm>
            <a:prstGeom prst="roundRect">
              <a:avLst>
                <a:gd name="adj" fmla="val 370"/>
              </a:avLst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9509900" algn="r"/>
                </a:tabLst>
              </a:pPr>
              <a:r>
                <a:rPr lang="en-GB" sz="1600" b="1" dirty="0" err="1">
                  <a:solidFill>
                    <a:srgbClr val="000000"/>
                  </a:solidFill>
                  <a:ea typeface="msmincho" charset="0"/>
                  <a:cs typeface="msmincho" charset="0"/>
                </a:rPr>
                <a:t>Sn</a:t>
              </a:r>
              <a:endParaRPr lang="en-GB" sz="1600" b="1" dirty="0">
                <a:solidFill>
                  <a:srgbClr val="000000"/>
                </a:solidFill>
                <a:ea typeface="msmincho" charset="0"/>
                <a:cs typeface="msmincho" charset="0"/>
              </a:endParaRPr>
            </a:p>
          </p:txBody>
        </p:sp>
        <p:sp>
          <p:nvSpPr>
            <p:cNvPr id="64556" name="Text Box 44"/>
            <p:cNvSpPr txBox="1">
              <a:spLocks noChangeArrowheads="1"/>
            </p:cNvSpPr>
            <p:nvPr/>
          </p:nvSpPr>
          <p:spPr bwMode="auto">
            <a:xfrm>
              <a:off x="7879681" y="4692012"/>
              <a:ext cx="303840" cy="410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tabLst>
                  <a:tab pos="9509900" algn="r"/>
                </a:tabLst>
              </a:pPr>
              <a:r>
                <a:rPr lang="en-GB" sz="1600" b="1" dirty="0">
                  <a:solidFill>
                    <a:srgbClr val="000000"/>
                  </a:solidFill>
                  <a:ea typeface="msmincho" charset="0"/>
                  <a:cs typeface="msmincho" charset="0"/>
                </a:rPr>
                <a:t>...</a:t>
              </a:r>
            </a:p>
          </p:txBody>
        </p:sp>
        <p:cxnSp>
          <p:nvCxnSpPr>
            <p:cNvPr id="64557" name="AutoShape 45"/>
            <p:cNvCxnSpPr>
              <a:cxnSpLocks noChangeShapeType="1"/>
              <a:stCxn id="64521" idx="1"/>
              <a:endCxn id="64528" idx="3"/>
            </p:cNvCxnSpPr>
            <p:nvPr/>
          </p:nvCxnSpPr>
          <p:spPr bwMode="auto">
            <a:xfrm flipH="1">
              <a:off x="2131200" y="2749249"/>
              <a:ext cx="1624320" cy="24770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64558" name="AutoShape 46"/>
            <p:cNvCxnSpPr>
              <a:cxnSpLocks noChangeShapeType="1"/>
              <a:stCxn id="64521" idx="2"/>
              <a:endCxn id="64540" idx="3"/>
            </p:cNvCxnSpPr>
            <p:nvPr/>
          </p:nvCxnSpPr>
          <p:spPr bwMode="auto">
            <a:xfrm>
              <a:off x="4572000" y="3168333"/>
              <a:ext cx="188640" cy="205653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64559" name="AutoShape 47"/>
            <p:cNvCxnSpPr>
              <a:cxnSpLocks noChangeShapeType="1"/>
              <a:stCxn id="64521" idx="3"/>
              <a:endCxn id="64552" idx="3"/>
            </p:cNvCxnSpPr>
            <p:nvPr/>
          </p:nvCxnSpPr>
          <p:spPr bwMode="auto">
            <a:xfrm>
              <a:off x="5388480" y="2749249"/>
              <a:ext cx="1992960" cy="24770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</p:cxnSp>
      </p:grpSp>
      <p:sp>
        <p:nvSpPr>
          <p:cNvPr id="50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UltraScan Gateway Architecture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3657A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r>
              <a:rPr lang="en-US" dirty="0" smtClean="0"/>
              <a:t>UltraScan Gateway</a:t>
            </a:r>
          </a:p>
          <a:p>
            <a:pPr lvl="1"/>
            <a:r>
              <a:rPr lang="en-US" dirty="0" smtClean="0"/>
              <a:t>Target Community</a:t>
            </a:r>
          </a:p>
          <a:p>
            <a:pPr lvl="1"/>
            <a:r>
              <a:rPr lang="en-US" dirty="0" smtClean="0"/>
              <a:t>Usage Statistics</a:t>
            </a:r>
          </a:p>
          <a:p>
            <a:pPr lvl="1"/>
            <a:r>
              <a:rPr lang="en-US" dirty="0" smtClean="0"/>
              <a:t>Current Architecture</a:t>
            </a:r>
          </a:p>
          <a:p>
            <a:r>
              <a:rPr lang="en-US" dirty="0" smtClean="0"/>
              <a:t>Advanced Support Request</a:t>
            </a:r>
          </a:p>
          <a:p>
            <a:pPr lvl="1"/>
            <a:r>
              <a:rPr lang="en-US" dirty="0" smtClean="0"/>
              <a:t>Requested Support</a:t>
            </a:r>
          </a:p>
          <a:p>
            <a:pPr lvl="1"/>
            <a:r>
              <a:rPr lang="en-US" dirty="0" smtClean="0"/>
              <a:t>Current Status</a:t>
            </a:r>
          </a:p>
          <a:p>
            <a:r>
              <a:rPr lang="en-US" dirty="0" smtClean="0"/>
              <a:t>Gateway Enhancement Plan</a:t>
            </a:r>
          </a:p>
          <a:p>
            <a:pPr lvl="1"/>
            <a:r>
              <a:rPr lang="en-US" dirty="0" smtClean="0"/>
              <a:t>Overview of OGCE</a:t>
            </a:r>
          </a:p>
          <a:p>
            <a:pPr lvl="1"/>
            <a:r>
              <a:rPr lang="en-US" dirty="0" smtClean="0"/>
              <a:t>Customizing/Extending/Integrating OGCE tools with UltraScan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/>
          <a:lstStyle/>
          <a:p>
            <a:r>
              <a:rPr lang="en-US" dirty="0" smtClean="0"/>
              <a:t>Gateway Advanced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9"/>
            <a:ext cx="5105400" cy="505936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Coordinate with HPC ASTA Support in Porting to new architectures and parallel performance enhancements.</a:t>
            </a:r>
          </a:p>
          <a:p>
            <a:r>
              <a:rPr lang="en-US" sz="2400" dirty="0" smtClean="0"/>
              <a:t>New workflow implementations, new grid computing and grid middleware support:</a:t>
            </a:r>
          </a:p>
          <a:p>
            <a:pPr lvl="1"/>
            <a:r>
              <a:rPr lang="en-US" sz="2000" dirty="0" smtClean="0"/>
              <a:t>Reliability problems with </a:t>
            </a:r>
            <a:r>
              <a:rPr lang="en-US" sz="2000" dirty="0" err="1" smtClean="0"/>
              <a:t>WSGram</a:t>
            </a:r>
            <a:endParaRPr lang="en-US" sz="2000" dirty="0" smtClean="0"/>
          </a:p>
          <a:p>
            <a:pPr lvl="1"/>
            <a:r>
              <a:rPr lang="en-US" sz="2000" dirty="0" smtClean="0"/>
              <a:t>Missing job status</a:t>
            </a:r>
          </a:p>
          <a:p>
            <a:pPr lvl="1"/>
            <a:r>
              <a:rPr lang="en-US" sz="2000" dirty="0" smtClean="0"/>
              <a:t>Only supports Gram4, needs porting to other middleware</a:t>
            </a:r>
          </a:p>
          <a:p>
            <a:pPr lvl="1"/>
            <a:r>
              <a:rPr lang="en-US" sz="2000" dirty="0" smtClean="0"/>
              <a:t>Issues with data movement.</a:t>
            </a:r>
          </a:p>
          <a:p>
            <a:pPr lvl="1"/>
            <a:r>
              <a:rPr lang="en-US" sz="2000" dirty="0" smtClean="0"/>
              <a:t>Need Fault tolerance at all levels.</a:t>
            </a:r>
          </a:p>
          <a:p>
            <a:pPr lvl="1"/>
            <a:r>
              <a:rPr lang="en-US" sz="2000" dirty="0" smtClean="0"/>
              <a:t>Users decide resources manually, need automated scheduling.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819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579120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ASTA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the </a:t>
            </a:r>
            <a:r>
              <a:rPr lang="en-US" dirty="0" err="1" smtClean="0"/>
              <a:t>perl</a:t>
            </a:r>
            <a:r>
              <a:rPr lang="en-US" dirty="0" smtClean="0"/>
              <a:t> job submission daemon with  OGCE </a:t>
            </a:r>
            <a:r>
              <a:rPr lang="en-US" dirty="0" err="1" smtClean="0"/>
              <a:t>Gfac</a:t>
            </a:r>
            <a:r>
              <a:rPr lang="en-US" dirty="0" smtClean="0"/>
              <a:t> service.</a:t>
            </a:r>
          </a:p>
          <a:p>
            <a:r>
              <a:rPr lang="en-US" dirty="0" smtClean="0"/>
              <a:t>Enhance socket and email based job monitoring with OGCE </a:t>
            </a:r>
            <a:r>
              <a:rPr lang="en-US" dirty="0" err="1" smtClean="0"/>
              <a:t>Eventing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Implement and iteratively enhance fault tolerance.</a:t>
            </a:r>
          </a:p>
          <a:p>
            <a:r>
              <a:rPr lang="en-US" dirty="0" smtClean="0"/>
              <a:t>Port to Community account usage with </a:t>
            </a:r>
            <a:r>
              <a:rPr lang="en-US" dirty="0" err="1" smtClean="0"/>
              <a:t>gridshib</a:t>
            </a:r>
            <a:r>
              <a:rPr lang="en-US" dirty="0" smtClean="0"/>
              <a:t> auditing support.</a:t>
            </a:r>
          </a:p>
          <a:p>
            <a:r>
              <a:rPr lang="en-US" dirty="0" smtClean="0"/>
              <a:t>Support </a:t>
            </a:r>
            <a:r>
              <a:rPr lang="en-US" dirty="0" err="1" smtClean="0"/>
              <a:t>Unicore</a:t>
            </a:r>
            <a:r>
              <a:rPr lang="en-US" dirty="0" smtClean="0"/>
              <a:t> to run jobs on European and Australian resources. 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80"/>
            <a:ext cx="8229600" cy="563561"/>
          </a:xfrm>
        </p:spPr>
        <p:txBody>
          <a:bodyPr>
            <a:normAutofit/>
          </a:bodyPr>
          <a:lstStyle/>
          <a:p>
            <a:r>
              <a:rPr lang="en-US" dirty="0" err="1" smtClean="0"/>
              <a:t>GFac</a:t>
            </a:r>
            <a:r>
              <a:rPr lang="en-US" dirty="0" smtClean="0"/>
              <a:t> Science Application Wrapper Tool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Figure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44" y="1177477"/>
            <a:ext cx="8835520" cy="423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AD1312"/>
                </a:solidFill>
              </a:rPr>
              <a:t>GFac</a:t>
            </a:r>
            <a:r>
              <a:rPr lang="en-US" dirty="0" smtClean="0">
                <a:solidFill>
                  <a:srgbClr val="AD1312"/>
                </a:solidFill>
              </a:rPr>
              <a:t> Existing &amp; Requested Features</a:t>
            </a:r>
            <a:endParaRPr lang="en-US" dirty="0">
              <a:solidFill>
                <a:srgbClr val="AD1312"/>
              </a:solidFill>
            </a:endParaRPr>
          </a:p>
        </p:txBody>
      </p:sp>
      <p:grpSp>
        <p:nvGrpSpPr>
          <p:cNvPr id="4" name="Group 52"/>
          <p:cNvGrpSpPr/>
          <p:nvPr/>
        </p:nvGrpSpPr>
        <p:grpSpPr>
          <a:xfrm>
            <a:off x="746302" y="1432736"/>
            <a:ext cx="7239000" cy="3276600"/>
            <a:chOff x="1587500" y="2768600"/>
            <a:chExt cx="5702300" cy="1935162"/>
          </a:xfrm>
        </p:grpSpPr>
        <p:sp>
          <p:nvSpPr>
            <p:cNvPr id="3" name="Rounded Rectangle 2"/>
            <p:cNvSpPr/>
            <p:nvPr/>
          </p:nvSpPr>
          <p:spPr>
            <a:xfrm>
              <a:off x="2082800" y="2768600"/>
              <a:ext cx="4137660" cy="1879600"/>
            </a:xfrm>
            <a:prstGeom prst="roundRect">
              <a:avLst/>
            </a:prstGeom>
            <a:solidFill>
              <a:srgbClr val="00AC00"/>
            </a:solidFill>
            <a:effectLst>
              <a:outerShdw blurRad="50800" dist="38100" dir="2700000" algn="b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8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8840" y="2971800"/>
              <a:ext cx="822960" cy="4572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smtClean="0"/>
                <a:t>Input Handlers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88130" y="2962275"/>
              <a:ext cx="1008380" cy="4572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smtClean="0"/>
                <a:t>Scheduling Interface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14880" y="4057650"/>
              <a:ext cx="721360" cy="45720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200" dirty="0" smtClean="0"/>
                <a:t>Auditing</a:t>
              </a:r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47310" y="2971800"/>
              <a:ext cx="974090" cy="4572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200" dirty="0" smtClean="0"/>
                <a:t>Monitoring Interface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66260" y="3521075"/>
              <a:ext cx="1714500" cy="415925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smtClean="0"/>
                <a:t>Data Management Abstraction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66260" y="4025900"/>
              <a:ext cx="1714500" cy="4826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smtClean="0"/>
                <a:t>Job Management</a:t>
              </a:r>
            </a:p>
            <a:p>
              <a:pPr algn="ctr"/>
              <a:r>
                <a:rPr lang="en-US" sz="1200" dirty="0" smtClean="0"/>
                <a:t>Abstraction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9450" y="3521075"/>
              <a:ext cx="864870" cy="43180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200" dirty="0" smtClean="0"/>
                <a:t>Fault Tolerance </a:t>
              </a:r>
              <a:endParaRPr lang="en-US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86940" y="3521075"/>
              <a:ext cx="838200" cy="4318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200" dirty="0" smtClean="0"/>
                <a:t>Output Handlers</a:t>
              </a:r>
              <a:endParaRPr lang="en-US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37840" y="2959100"/>
              <a:ext cx="1008380" cy="4572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smtClean="0"/>
                <a:t>Registry Interface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6750" y="4064000"/>
              <a:ext cx="935990" cy="45720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smtClean="0"/>
                <a:t>Checkpoint Support</a:t>
              </a:r>
              <a:endParaRPr lang="en-US" sz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87500" y="2768600"/>
              <a:ext cx="393700" cy="1879600"/>
            </a:xfrm>
            <a:prstGeom prst="roundRect">
              <a:avLst/>
            </a:prstGeom>
            <a:solidFill>
              <a:srgbClr val="004B3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Apache  Axis2 </a:t>
              </a:r>
              <a:endParaRPr lang="en-US" dirty="0"/>
            </a:p>
          </p:txBody>
        </p:sp>
        <p:sp>
          <p:nvSpPr>
            <p:cNvPr id="18" name="Line Callout 1 (Accent Bar) 17"/>
            <p:cNvSpPr/>
            <p:nvPr/>
          </p:nvSpPr>
          <p:spPr>
            <a:xfrm>
              <a:off x="6413500" y="2824162"/>
              <a:ext cx="876300" cy="1879600"/>
            </a:xfrm>
            <a:prstGeom prst="accentCallout1">
              <a:avLst>
                <a:gd name="adj1" fmla="val 43056"/>
                <a:gd name="adj2" fmla="val -9498"/>
                <a:gd name="adj3" fmla="val 49079"/>
                <a:gd name="adj4" fmla="val -38335"/>
              </a:avLst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0" idx="3"/>
            </p:cNvCxnSpPr>
            <p:nvPr/>
          </p:nvCxnSpPr>
          <p:spPr>
            <a:xfrm flipV="1">
              <a:off x="6080760" y="4097337"/>
              <a:ext cx="332740" cy="169863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441440" y="2874962"/>
              <a:ext cx="822960" cy="219075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100" dirty="0" err="1" smtClean="0"/>
                <a:t>Globus</a:t>
              </a:r>
              <a:endParaRPr lang="en-US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28740" y="3136900"/>
              <a:ext cx="822960" cy="4318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100" dirty="0" smtClean="0"/>
                <a:t>Campus Resources</a:t>
              </a:r>
              <a:endParaRPr lang="en-US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28740" y="4097337"/>
              <a:ext cx="822960" cy="250825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err="1" smtClean="0"/>
                <a:t>Unicore</a:t>
              </a:r>
              <a:endParaRPr lang="en-U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1440" y="4381500"/>
              <a:ext cx="822960" cy="25400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smtClean="0"/>
                <a:t>Gram5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28740" y="3606800"/>
              <a:ext cx="835660" cy="460375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200" dirty="0" smtClean="0"/>
                <a:t>Amazon Eucalyptus</a:t>
              </a:r>
              <a:endParaRPr lang="en-US" sz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4885" y="5193268"/>
            <a:ext cx="1519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D1312"/>
                </a:solidFill>
              </a:rPr>
              <a:t>Color Coding</a:t>
            </a:r>
            <a:endParaRPr lang="en-US" sz="2000" dirty="0">
              <a:solidFill>
                <a:srgbClr val="AD1312"/>
              </a:solidFill>
            </a:endParaRPr>
          </a:p>
        </p:txBody>
      </p:sp>
      <p:sp>
        <p:nvSpPr>
          <p:cNvPr id="32" name="AutoShape 71"/>
          <p:cNvSpPr>
            <a:spLocks noChangeArrowheads="1"/>
          </p:cNvSpPr>
          <p:nvPr/>
        </p:nvSpPr>
        <p:spPr bwMode="auto">
          <a:xfrm>
            <a:off x="2352542" y="5376446"/>
            <a:ext cx="652706" cy="21693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AutoShape 71"/>
          <p:cNvSpPr>
            <a:spLocks noChangeArrowheads="1"/>
          </p:cNvSpPr>
          <p:nvPr/>
        </p:nvSpPr>
        <p:spPr bwMode="auto">
          <a:xfrm>
            <a:off x="2352542" y="6096000"/>
            <a:ext cx="609954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1048" y="6000690"/>
            <a:ext cx="3777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UltraScan Requested Features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1048" y="5257800"/>
            <a:ext cx="193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Existing Features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Compute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 Health Science Center Clusters</a:t>
            </a:r>
          </a:p>
          <a:p>
            <a:r>
              <a:rPr lang="en-US" dirty="0" smtClean="0"/>
              <a:t>Texas State Grid: </a:t>
            </a:r>
            <a:r>
              <a:rPr lang="en-US" dirty="0" err="1" smtClean="0"/>
              <a:t>HiPCaT</a:t>
            </a:r>
            <a:r>
              <a:rPr lang="en-US" dirty="0" smtClean="0"/>
              <a:t>– TIGRE software stack</a:t>
            </a:r>
          </a:p>
          <a:p>
            <a:r>
              <a:rPr lang="en-US" dirty="0" smtClean="0"/>
              <a:t>TeraGrid Resources – Ranger, </a:t>
            </a:r>
            <a:r>
              <a:rPr lang="en-US" dirty="0" err="1" smtClean="0"/>
              <a:t>Lonestar</a:t>
            </a:r>
            <a:r>
              <a:rPr lang="en-US" dirty="0" smtClean="0"/>
              <a:t>, Abe/</a:t>
            </a:r>
            <a:r>
              <a:rPr lang="en-US" dirty="0" err="1" smtClean="0"/>
              <a:t>Queenbee</a:t>
            </a:r>
            <a:r>
              <a:rPr lang="en-US" dirty="0" smtClean="0"/>
              <a:t>, </a:t>
            </a:r>
            <a:r>
              <a:rPr lang="en-US" dirty="0" err="1" smtClean="0"/>
              <a:t>Bigred</a:t>
            </a:r>
            <a:endParaRPr lang="en-US" dirty="0" smtClean="0"/>
          </a:p>
          <a:p>
            <a:r>
              <a:rPr lang="en-US" dirty="0" smtClean="0"/>
              <a:t>Clusters in Germany and Australia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AD1312"/>
                </a:solidFill>
              </a:rPr>
              <a:t>OGCE based UltraScan development Architecture </a:t>
            </a:r>
            <a:endParaRPr lang="en-US" sz="3200" dirty="0">
              <a:solidFill>
                <a:srgbClr val="AD1312"/>
              </a:solidFill>
            </a:endParaRPr>
          </a:p>
        </p:txBody>
      </p:sp>
      <p:pic>
        <p:nvPicPr>
          <p:cNvPr id="4" name="Picture 3" descr="centrif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16002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685800"/>
            <a:ext cx="656844" cy="990217"/>
          </a:xfrm>
          <a:prstGeom prst="rect">
            <a:avLst/>
          </a:prstGeom>
        </p:spPr>
      </p:pic>
      <p:pic>
        <p:nvPicPr>
          <p:cNvPr id="9" name="Picture 8" descr="ultrascan_portal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697044"/>
            <a:ext cx="3088071" cy="14271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066800"/>
            <a:ext cx="1219200" cy="609600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rot="16200000" flipH="1">
            <a:off x="1695450" y="3143250"/>
            <a:ext cx="457200" cy="419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3"/>
          </p:cNvCxnSpPr>
          <p:nvPr/>
        </p:nvCxnSpPr>
        <p:spPr>
          <a:xfrm rot="10800000">
            <a:off x="4390644" y="1180910"/>
            <a:ext cx="1019556" cy="5716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eragr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791200"/>
            <a:ext cx="1371599" cy="817339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1981200" y="4191000"/>
            <a:ext cx="3837303" cy="1055132"/>
            <a:chOff x="2209800" y="4191000"/>
            <a:chExt cx="3837303" cy="1055132"/>
          </a:xfrm>
        </p:grpSpPr>
        <p:pic>
          <p:nvPicPr>
            <p:cNvPr id="21" name="Picture 20" descr="OGCE_small_title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9800" y="4191000"/>
              <a:ext cx="3810000" cy="762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09800" y="4876800"/>
              <a:ext cx="3837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800000"/>
                  </a:solidFill>
                </a:rPr>
                <a:t>GFac</a:t>
              </a:r>
              <a:r>
                <a:rPr lang="en-US" dirty="0" smtClean="0">
                  <a:solidFill>
                    <a:srgbClr val="800000"/>
                  </a:solidFill>
                </a:rPr>
                <a:t>, </a:t>
              </a:r>
              <a:r>
                <a:rPr lang="en-US" dirty="0" err="1" smtClean="0">
                  <a:solidFill>
                    <a:srgbClr val="800000"/>
                  </a:solidFill>
                </a:rPr>
                <a:t>Eventing</a:t>
              </a:r>
              <a:r>
                <a:rPr lang="en-US" dirty="0" smtClean="0">
                  <a:solidFill>
                    <a:srgbClr val="800000"/>
                  </a:solidFill>
                </a:rPr>
                <a:t> System, Fault Tolerance 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81200" y="3657600"/>
            <a:ext cx="3810000" cy="5334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UltraScan Middleware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3276600"/>
            <a:ext cx="333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Quarry Gateway Hosting Machine</a:t>
            </a:r>
            <a:endParaRPr lang="en-US" dirty="0"/>
          </a:p>
        </p:txBody>
      </p:sp>
      <p:pic>
        <p:nvPicPr>
          <p:cNvPr id="26" name="Picture 25" descr="tigre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5715000"/>
            <a:ext cx="2133600" cy="952500"/>
          </a:xfrm>
          <a:prstGeom prst="rect">
            <a:avLst/>
          </a:prstGeom>
        </p:spPr>
      </p:pic>
      <p:pic>
        <p:nvPicPr>
          <p:cNvPr id="27" name="Picture 26" descr="Ut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5743985"/>
            <a:ext cx="889000" cy="885415"/>
          </a:xfrm>
          <a:prstGeom prst="rect">
            <a:avLst/>
          </a:prstGeom>
        </p:spPr>
      </p:pic>
      <p:pic>
        <p:nvPicPr>
          <p:cNvPr id="28" name="Picture 27" descr="UNICO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5740716"/>
            <a:ext cx="1700869" cy="355284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5400000" flipH="1" flipV="1">
            <a:off x="5562600" y="3124200"/>
            <a:ext cx="533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5029200" y="5257800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3352800" y="5486400"/>
            <a:ext cx="533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600200" y="5257800"/>
            <a:ext cx="11430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5867406" y="4953004"/>
            <a:ext cx="1371595" cy="685797"/>
          </a:xfrm>
          <a:prstGeom prst="straightConnector1">
            <a:avLst/>
          </a:prstGeom>
          <a:ln w="9525" cmpd="sng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400800" y="6019800"/>
            <a:ext cx="1981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Europe &amp; Australian Grids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1" name="TextBox 70"/>
          <p:cNvSpPr txBox="1"/>
          <p:nvPr/>
        </p:nvSpPr>
        <p:spPr>
          <a:xfrm rot="20113085">
            <a:off x="2209800" y="1103490"/>
            <a:ext cx="133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Manual Process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Deployed </a:t>
            </a:r>
            <a:r>
              <a:rPr lang="en-US" dirty="0" err="1" smtClean="0"/>
              <a:t>Ultrascan</a:t>
            </a:r>
            <a:r>
              <a:rPr lang="en-US" dirty="0" smtClean="0"/>
              <a:t> software on IU Gateway Hosting Service</a:t>
            </a:r>
          </a:p>
          <a:p>
            <a:r>
              <a:rPr lang="en-US" dirty="0" smtClean="0"/>
              <a:t>Replicated the production system to facilitate Gateway &amp; HPC ASTA Testing</a:t>
            </a:r>
          </a:p>
          <a:p>
            <a:r>
              <a:rPr lang="en-US" dirty="0" smtClean="0"/>
              <a:t>Deployed UltraScan application on </a:t>
            </a:r>
            <a:r>
              <a:rPr lang="en-US" dirty="0" err="1" smtClean="0"/>
              <a:t>Queenbee</a:t>
            </a:r>
            <a:r>
              <a:rPr lang="en-US" dirty="0" smtClean="0"/>
              <a:t> &amp; Ranger</a:t>
            </a:r>
          </a:p>
          <a:p>
            <a:r>
              <a:rPr lang="en-US" dirty="0" smtClean="0"/>
              <a:t>Working with GRAM 5 Integration on Ranger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support to </a:t>
            </a:r>
            <a:r>
              <a:rPr lang="en-US" dirty="0" err="1" smtClean="0"/>
              <a:t>Unicore</a:t>
            </a:r>
            <a:r>
              <a:rPr lang="en-US" dirty="0" smtClean="0"/>
              <a:t> Job Management</a:t>
            </a:r>
          </a:p>
          <a:p>
            <a:r>
              <a:rPr lang="en-US" dirty="0" smtClean="0"/>
              <a:t>Build Fault Tolerance </a:t>
            </a:r>
          </a:p>
          <a:p>
            <a:r>
              <a:rPr lang="en-US" dirty="0" smtClean="0"/>
              <a:t>Reiterate ASTA Requirements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Courtesy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1371600"/>
          </a:xfrm>
        </p:spPr>
        <p:txBody>
          <a:bodyPr/>
          <a:lstStyle/>
          <a:p>
            <a:r>
              <a:rPr lang="en-US" dirty="0" smtClean="0"/>
              <a:t>This Talk is derived from Advanced Support Request submitted by Dr. </a:t>
            </a:r>
            <a:r>
              <a:rPr lang="en-US" dirty="0" err="1" smtClean="0"/>
              <a:t>Borries</a:t>
            </a:r>
            <a:r>
              <a:rPr lang="en-US" dirty="0" smtClean="0"/>
              <a:t> </a:t>
            </a:r>
            <a:r>
              <a:rPr lang="en-US" dirty="0" err="1" smtClean="0"/>
              <a:t>Demeler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UltraScan Science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biophysics gateway for investigating properties and structure-function relationships of biological macromolecules, </a:t>
            </a:r>
            <a:r>
              <a:rPr lang="en-US" dirty="0" err="1" smtClean="0"/>
              <a:t>nanoparticles</a:t>
            </a:r>
            <a:r>
              <a:rPr lang="en-US" dirty="0" smtClean="0"/>
              <a:t>, polymers and colloids that are implicated in many diseases, including cancer.</a:t>
            </a:r>
          </a:p>
          <a:p>
            <a:endParaRPr lang="en-US" dirty="0" smtClean="0"/>
          </a:p>
          <a:p>
            <a:r>
              <a:rPr lang="en-US" dirty="0" smtClean="0"/>
              <a:t>High-resolution analysis and modeling of hydrodynamic data from an analytical ultracentrifuge device (AUC).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838200"/>
            <a:ext cx="7930080" cy="5867400"/>
            <a:chOff x="609120" y="217463"/>
            <a:chExt cx="7930080" cy="6127843"/>
          </a:xfrm>
        </p:grpSpPr>
        <p:sp>
          <p:nvSpPr>
            <p:cNvPr id="5121" name="AutoShape 1"/>
            <p:cNvSpPr>
              <a:spLocks noChangeArrowheads="1"/>
            </p:cNvSpPr>
            <p:nvPr/>
          </p:nvSpPr>
          <p:spPr bwMode="auto">
            <a:xfrm>
              <a:off x="609120" y="217463"/>
              <a:ext cx="7930080" cy="6127843"/>
            </a:xfrm>
            <a:prstGeom prst="roundRect">
              <a:avLst>
                <a:gd name="adj" fmla="val 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8000" y="241945"/>
              <a:ext cx="4777920" cy="5996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656640" y="257788"/>
              <a:ext cx="1740960" cy="9245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GB" b="1" i="1" dirty="0"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rPr>
                <a:t>AUC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GB" b="1" i="1" dirty="0"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rPr>
                <a:t>Experimental</a:t>
              </a:r>
            </a:p>
            <a:p>
              <a:pPr algn="ctr">
                <a:tabLst>
                  <a:tab pos="656650" algn="l"/>
                  <a:tab pos="1313299" algn="l"/>
                </a:tabLst>
              </a:pPr>
              <a:r>
                <a:rPr lang="en-GB" b="1" i="1" dirty="0">
                  <a:solidFill>
                    <a:srgbClr val="000000"/>
                  </a:solidFill>
                  <a:latin typeface="Arial" charset="0"/>
                  <a:ea typeface="msmincho" charset="0"/>
                  <a:cs typeface="msmincho" charset="0"/>
                </a:rPr>
                <a:t>Setup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2880" y="231865"/>
              <a:ext cx="2903040" cy="23474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53760" y="2479941"/>
              <a:ext cx="2903040" cy="24050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41440" y="3956096"/>
              <a:ext cx="1658880" cy="21904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Analytical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53657A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Ultra Centrifuge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3657A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1"/>
          <p:cNvSpPr>
            <a:spLocks noChangeArrowheads="1"/>
          </p:cNvSpPr>
          <p:nvPr/>
        </p:nvSpPr>
        <p:spPr bwMode="auto">
          <a:xfrm>
            <a:off x="773280" y="1150682"/>
            <a:ext cx="7643520" cy="5041969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959040" y="4038184"/>
            <a:ext cx="2357280" cy="2073818"/>
          </a:xfrm>
          <a:prstGeom prst="roundRect">
            <a:avLst>
              <a:gd name="adj" fmla="val 69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257120" y="5515780"/>
            <a:ext cx="178560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9509900" algn="r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UTHSCSA Jacinto</a:t>
            </a:r>
          </a:p>
          <a:p>
            <a:pPr algn="ctr">
              <a:tabLst>
                <a:tab pos="9509900" algn="r"/>
              </a:tabLst>
            </a:pPr>
            <a:r>
              <a:rPr lang="en-GB" sz="1600" b="1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Terascale</a:t>
            </a: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 storage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480" y="1304777"/>
            <a:ext cx="2037600" cy="2428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920" y="1244291"/>
            <a:ext cx="3732480" cy="2927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3110400" y="1659054"/>
            <a:ext cx="145152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1658880" y="4147635"/>
            <a:ext cx="1244160" cy="339876"/>
          </a:xfrm>
          <a:prstGeom prst="roundRect">
            <a:avLst>
              <a:gd name="adj" fmla="val 421"/>
            </a:avLst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tabLst>
                <a:tab pos="9509900" algn="r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Web Server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1658880" y="4995885"/>
            <a:ext cx="1244160" cy="339876"/>
          </a:xfrm>
          <a:prstGeom prst="roundRect">
            <a:avLst>
              <a:gd name="adj" fmla="val 421"/>
            </a:avLst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tabLst>
                <a:tab pos="9509900" algn="r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US LIMS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1658880" y="4572480"/>
            <a:ext cx="1244160" cy="339876"/>
          </a:xfrm>
          <a:prstGeom prst="roundRect">
            <a:avLst>
              <a:gd name="adj" fmla="val 421"/>
            </a:avLst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tabLst>
                <a:tab pos="9509900" algn="r"/>
              </a:tabLst>
            </a:pPr>
            <a:r>
              <a:rPr lang="en-GB" sz="1600" b="1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MySQL</a:t>
            </a: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 DB</a:t>
            </a:r>
          </a:p>
        </p:txBody>
      </p:sp>
      <p:cxnSp>
        <p:nvCxnSpPr>
          <p:cNvPr id="55308" name="AutoShape 12"/>
          <p:cNvCxnSpPr>
            <a:cxnSpLocks noChangeShapeType="1"/>
            <a:stCxn id="55305" idx="1"/>
            <a:endCxn id="55307" idx="1"/>
          </p:cNvCxnSpPr>
          <p:nvPr/>
        </p:nvCxnSpPr>
        <p:spPr bwMode="auto">
          <a:xfrm>
            <a:off x="1658880" y="4317574"/>
            <a:ext cx="1440" cy="424845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309" name="AutoShape 13"/>
          <p:cNvCxnSpPr>
            <a:cxnSpLocks noChangeShapeType="1"/>
            <a:stCxn id="55305" idx="1"/>
            <a:endCxn id="55306" idx="1"/>
          </p:cNvCxnSpPr>
          <p:nvPr/>
        </p:nvCxnSpPr>
        <p:spPr bwMode="auto">
          <a:xfrm>
            <a:off x="1658880" y="4317574"/>
            <a:ext cx="1440" cy="849689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310" name="AutoShape 14"/>
          <p:cNvCxnSpPr>
            <a:cxnSpLocks noChangeShapeType="1"/>
            <a:stCxn id="0" idx="2"/>
            <a:endCxn id="55307" idx="3"/>
          </p:cNvCxnSpPr>
          <p:nvPr/>
        </p:nvCxnSpPr>
        <p:spPr bwMode="auto">
          <a:xfrm flipH="1">
            <a:off x="2903040" y="4172118"/>
            <a:ext cx="3525120" cy="570300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3077281" y="2903345"/>
            <a:ext cx="951840" cy="486771"/>
          </a:xfrm>
          <a:prstGeom prst="roundRect">
            <a:avLst>
              <a:gd name="adj" fmla="val 292"/>
            </a:avLst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tabLst>
                <a:tab pos="9509900" algn="r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User</a:t>
            </a:r>
          </a:p>
        </p:txBody>
      </p:sp>
      <p:cxnSp>
        <p:nvCxnSpPr>
          <p:cNvPr id="55312" name="AutoShape 16"/>
          <p:cNvCxnSpPr>
            <a:cxnSpLocks noChangeShapeType="1"/>
            <a:stCxn id="55311" idx="2"/>
            <a:endCxn id="55305" idx="3"/>
          </p:cNvCxnSpPr>
          <p:nvPr/>
        </p:nvCxnSpPr>
        <p:spPr bwMode="auto">
          <a:xfrm flipH="1">
            <a:off x="2903040" y="3388676"/>
            <a:ext cx="650880" cy="927457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3" name="AutoShape 17"/>
          <p:cNvCxnSpPr>
            <a:cxnSpLocks noChangeShapeType="1"/>
            <a:stCxn id="55311" idx="0"/>
            <a:endCxn id="0" idx="3"/>
          </p:cNvCxnSpPr>
          <p:nvPr/>
        </p:nvCxnSpPr>
        <p:spPr bwMode="auto">
          <a:xfrm flipH="1" flipV="1">
            <a:off x="2926080" y="2518825"/>
            <a:ext cx="627840" cy="384520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4" name="AutoShape 18"/>
          <p:cNvCxnSpPr>
            <a:cxnSpLocks noChangeShapeType="1"/>
            <a:stCxn id="55311" idx="3"/>
            <a:endCxn id="0" idx="1"/>
          </p:cNvCxnSpPr>
          <p:nvPr/>
        </p:nvCxnSpPr>
        <p:spPr bwMode="auto">
          <a:xfrm flipV="1">
            <a:off x="4029120" y="2707484"/>
            <a:ext cx="532800" cy="437806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6086881" y="4867711"/>
            <a:ext cx="2172960" cy="1244291"/>
          </a:xfrm>
          <a:prstGeom prst="roundRect">
            <a:avLst>
              <a:gd name="adj" fmla="val 116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6190560" y="5550343"/>
            <a:ext cx="201600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High Performance Computing Clusters</a:t>
            </a:r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6681600" y="4995885"/>
            <a:ext cx="973440" cy="339876"/>
          </a:xfrm>
          <a:prstGeom prst="roundRect">
            <a:avLst>
              <a:gd name="adj" fmla="val 421"/>
            </a:avLst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tabLst>
                <a:tab pos="9509900" algn="r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TeraGrid</a:t>
            </a:r>
          </a:p>
        </p:txBody>
      </p:sp>
      <p:sp>
        <p:nvSpPr>
          <p:cNvPr id="55318" name="AutoShape 22"/>
          <p:cNvSpPr>
            <a:spLocks noChangeArrowheads="1"/>
          </p:cNvSpPr>
          <p:nvPr/>
        </p:nvSpPr>
        <p:spPr bwMode="auto">
          <a:xfrm>
            <a:off x="3823201" y="4867711"/>
            <a:ext cx="1884960" cy="1244291"/>
          </a:xfrm>
          <a:prstGeom prst="roundRect">
            <a:avLst>
              <a:gd name="adj" fmla="val 116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774240" y="5550343"/>
            <a:ext cx="201600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TIGRE/</a:t>
            </a:r>
            <a:r>
              <a:rPr lang="en-GB" sz="1600" b="1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Globus</a:t>
            </a:r>
            <a:r>
              <a:rPr lang="en-GB" sz="1600" b="1" dirty="0">
                <a:solidFill>
                  <a:srgbClr val="000000"/>
                </a:solidFill>
                <a:ea typeface="msmincho" charset="0"/>
                <a:cs typeface="msmincho" charset="0"/>
              </a:rPr>
              <a:t> Network</a:t>
            </a:r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4115520" y="4995885"/>
            <a:ext cx="1264320" cy="339876"/>
          </a:xfrm>
          <a:prstGeom prst="roundRect">
            <a:avLst>
              <a:gd name="adj" fmla="val 421"/>
            </a:avLst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tabLst>
                <a:tab pos="9509900" algn="r"/>
              </a:tabLst>
            </a:pPr>
            <a:r>
              <a:rPr lang="en-GB" sz="1600" b="1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GridControl</a:t>
            </a:r>
            <a:endParaRPr lang="en-GB" sz="1600" b="1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cxnSp>
        <p:nvCxnSpPr>
          <p:cNvPr id="55321" name="AutoShape 25"/>
          <p:cNvCxnSpPr>
            <a:cxnSpLocks noChangeShapeType="1"/>
            <a:stCxn id="55320" idx="3"/>
            <a:endCxn id="55317" idx="1"/>
          </p:cNvCxnSpPr>
          <p:nvPr/>
        </p:nvCxnSpPr>
        <p:spPr bwMode="auto">
          <a:xfrm>
            <a:off x="5379840" y="5165823"/>
            <a:ext cx="1303200" cy="1440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322" name="AutoShape 26"/>
          <p:cNvCxnSpPr>
            <a:cxnSpLocks noChangeShapeType="1"/>
            <a:stCxn id="55320" idx="1"/>
            <a:endCxn id="55306" idx="3"/>
          </p:cNvCxnSpPr>
          <p:nvPr/>
        </p:nvCxnSpPr>
        <p:spPr bwMode="auto">
          <a:xfrm flipH="1">
            <a:off x="2903040" y="5165823"/>
            <a:ext cx="1212480" cy="1440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High Level Overview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&amp; Gateway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Software: UltraScan – provides the highest resolution analysis possible for AUC experiments. </a:t>
            </a:r>
          </a:p>
          <a:p>
            <a:pPr lvl="1"/>
            <a:r>
              <a:rPr lang="en-US" dirty="0" smtClean="0"/>
              <a:t>solves the inverse problem of extracting molecular parameters from experimental data on parallel computing infrastructure.</a:t>
            </a:r>
          </a:p>
          <a:p>
            <a:r>
              <a:rPr lang="en-US" dirty="0" smtClean="0"/>
              <a:t>Gateway </a:t>
            </a:r>
            <a:r>
              <a:rPr lang="en-US" dirty="0" err="1" smtClean="0"/>
              <a:t>Software:US</a:t>
            </a:r>
            <a:r>
              <a:rPr lang="en-US" dirty="0" smtClean="0"/>
              <a:t>-LIMS – </a:t>
            </a:r>
            <a:r>
              <a:rPr lang="en-US" dirty="0" err="1" smtClean="0"/>
              <a:t>Ultrascan</a:t>
            </a:r>
            <a:r>
              <a:rPr lang="en-US" dirty="0" smtClean="0"/>
              <a:t> Laboratory Information System</a:t>
            </a:r>
          </a:p>
          <a:p>
            <a:pPr lvl="1"/>
            <a:r>
              <a:rPr lang="en-US" dirty="0" smtClean="0"/>
              <a:t>Provides access to HPC resources to broader research community</a:t>
            </a:r>
          </a:p>
          <a:p>
            <a:pPr lvl="1"/>
            <a:r>
              <a:rPr lang="en-US" dirty="0" smtClean="0"/>
              <a:t>Experiment Management Interfaces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Usage by month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  <p:pic>
        <p:nvPicPr>
          <p:cNvPr id="5" name="Picture 4" descr="2008-2009-comparison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8184777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 Usage in 2008 and 2009</a:t>
            </a:r>
            <a:endParaRPr lang="en-US" dirty="0"/>
          </a:p>
        </p:txBody>
      </p:sp>
      <p:pic>
        <p:nvPicPr>
          <p:cNvPr id="5" name="Content Placeholder 4" descr="cluster-usage-2008-20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257" r="-1025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16</a:t>
            </a:r>
            <a:r>
              <a:rPr lang="en-US" baseline="30000" smtClean="0"/>
              <a:t>th</a:t>
            </a:r>
            <a:r>
              <a:rPr lang="en-US" smtClean="0"/>
              <a:t>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GReview2006">
  <a:themeElements>
    <a:clrScheme name="TGReview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GReview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GReview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Review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Review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Review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Review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Review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Review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Review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Review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Review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Review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Review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Templates:TGReview2006.pot</Template>
  <TotalTime>23897</TotalTime>
  <Words>1218</Words>
  <Application>Microsoft Office PowerPoint</Application>
  <PresentationFormat>On-screen Show (4:3)</PresentationFormat>
  <Paragraphs>264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TGReview2006</vt:lpstr>
      <vt:lpstr>???</vt:lpstr>
      <vt:lpstr>UltraScan Gateway Advanced Support  </vt:lpstr>
      <vt:lpstr>Outline</vt:lpstr>
      <vt:lpstr>Slide Courtesy </vt:lpstr>
      <vt:lpstr>UltraScan Science Gateway</vt:lpstr>
      <vt:lpstr>Slide 5</vt:lpstr>
      <vt:lpstr>High Level Overview</vt:lpstr>
      <vt:lpstr>Application &amp; Gateway Software</vt:lpstr>
      <vt:lpstr>Ultrascan Usage by month</vt:lpstr>
      <vt:lpstr>TG Usage in 2008 and 2009</vt:lpstr>
      <vt:lpstr>Slide 10</vt:lpstr>
      <vt:lpstr>Slide 11</vt:lpstr>
      <vt:lpstr>ASTA Request</vt:lpstr>
      <vt:lpstr>Slide 13</vt:lpstr>
      <vt:lpstr>OGCE Workflow Suite</vt:lpstr>
      <vt:lpstr>GridChem Science Gateway</vt:lpstr>
      <vt:lpstr>GridChem Advanced Support</vt:lpstr>
      <vt:lpstr>GridChem OGCE Integration</vt:lpstr>
      <vt:lpstr>GridChem Using OGCE Tools</vt:lpstr>
      <vt:lpstr>Slide 19</vt:lpstr>
      <vt:lpstr>Gateway Advanced Support</vt:lpstr>
      <vt:lpstr>Derived ASTA Requirements</vt:lpstr>
      <vt:lpstr>GFac Science Application Wrapper Tool</vt:lpstr>
      <vt:lpstr>GFac Existing &amp; Requested Features</vt:lpstr>
      <vt:lpstr>Target Compute Resource</vt:lpstr>
      <vt:lpstr>OGCE based UltraScan development Architecture </vt:lpstr>
      <vt:lpstr>Current Status</vt:lpstr>
      <vt:lpstr>Future Work</vt:lpstr>
    </vt:vector>
  </TitlesOfParts>
  <Company>Charlie Catlett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TeraGrid Progress and Status</dc:title>
  <dc:creator>Charlie Catlett</dc:creator>
  <cp:lastModifiedBy>Geoffrey Fox</cp:lastModifiedBy>
  <cp:revision>176</cp:revision>
  <cp:lastPrinted>2006-06-19T18:06:29Z</cp:lastPrinted>
  <dcterms:created xsi:type="dcterms:W3CDTF">2010-04-16T11:48:35Z</dcterms:created>
  <dcterms:modified xsi:type="dcterms:W3CDTF">2010-04-22T12:03:42Z</dcterms:modified>
</cp:coreProperties>
</file>