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55"/>
  </p:notesMasterIdLst>
  <p:sldIdLst>
    <p:sldId id="267" r:id="rId3"/>
    <p:sldId id="365" r:id="rId4"/>
    <p:sldId id="376" r:id="rId5"/>
    <p:sldId id="366" r:id="rId6"/>
    <p:sldId id="377" r:id="rId7"/>
    <p:sldId id="382" r:id="rId8"/>
    <p:sldId id="383" r:id="rId9"/>
    <p:sldId id="384" r:id="rId10"/>
    <p:sldId id="385" r:id="rId11"/>
    <p:sldId id="367" r:id="rId12"/>
    <p:sldId id="386" r:id="rId13"/>
    <p:sldId id="387" r:id="rId14"/>
    <p:sldId id="396" r:id="rId15"/>
    <p:sldId id="399" r:id="rId16"/>
    <p:sldId id="370" r:id="rId17"/>
    <p:sldId id="371" r:id="rId18"/>
    <p:sldId id="372" r:id="rId19"/>
    <p:sldId id="374" r:id="rId20"/>
    <p:sldId id="373" r:id="rId21"/>
    <p:sldId id="368" r:id="rId22"/>
    <p:sldId id="380" r:id="rId23"/>
    <p:sldId id="381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401" r:id="rId33"/>
    <p:sldId id="398" r:id="rId34"/>
    <p:sldId id="369" r:id="rId35"/>
    <p:sldId id="298" r:id="rId36"/>
    <p:sldId id="300" r:id="rId37"/>
    <p:sldId id="335" r:id="rId38"/>
    <p:sldId id="378" r:id="rId39"/>
    <p:sldId id="397" r:id="rId40"/>
    <p:sldId id="317" r:id="rId41"/>
    <p:sldId id="318" r:id="rId42"/>
    <p:sldId id="319" r:id="rId43"/>
    <p:sldId id="325" r:id="rId44"/>
    <p:sldId id="326" r:id="rId45"/>
    <p:sldId id="321" r:id="rId46"/>
    <p:sldId id="340" r:id="rId47"/>
    <p:sldId id="344" r:id="rId48"/>
    <p:sldId id="345" r:id="rId49"/>
    <p:sldId id="364" r:id="rId50"/>
    <p:sldId id="347" r:id="rId51"/>
    <p:sldId id="402" r:id="rId52"/>
    <p:sldId id="327" r:id="rId53"/>
    <p:sldId id="40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293" autoAdjust="0"/>
  </p:normalViewPr>
  <p:slideViewPr>
    <p:cSldViewPr>
      <p:cViewPr varScale="1">
        <p:scale>
          <a:sx n="63" d="100"/>
          <a:sy n="63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pariwise-distance-scalability-idp-drya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rey%20Fox\Desktop\azuremr_swg_scale_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 sz="1400"/>
            </a:pPr>
            <a:r>
              <a:rPr lang="en-US" sz="1400" b="0" dirty="0" smtClean="0"/>
              <a:t>Randomly </a:t>
            </a:r>
            <a:r>
              <a:rPr lang="en-US" sz="1400" b="0" dirty="0"/>
              <a:t>Distributed </a:t>
            </a:r>
            <a:r>
              <a:rPr lang="en-US" sz="1400" b="0" dirty="0" smtClean="0"/>
              <a:t>Inhomogeneous </a:t>
            </a:r>
            <a:r>
              <a:rPr lang="en-US" sz="1400" b="0" dirty="0"/>
              <a:t>Data </a:t>
            </a:r>
          </a:p>
          <a:p>
            <a:pPr>
              <a:defRPr sz="1400"/>
            </a:pPr>
            <a:r>
              <a:rPr lang="en-US" sz="1400" b="0" dirty="0"/>
              <a:t>Mean: 400,  Dataset Size: 10000</a:t>
            </a:r>
          </a:p>
        </c:rich>
      </c:tx>
      <c:layout>
        <c:manualLayout>
          <c:xMode val="edge"/>
          <c:yMode val="edge"/>
          <c:x val="0.29369318181818183"/>
          <c:y val="4.9405007729420441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Inhomogeneous_idp!$G$14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Inhomogeneous_idp!$C$15:$C$21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224.89000000000001</c:v>
                </c:pt>
                <c:pt idx="6">
                  <c:v>255</c:v>
                </c:pt>
              </c:numCache>
            </c:numRef>
          </c:xVal>
          <c:yVal>
            <c:numRef>
              <c:f>Inhomogeneous_idp!$G$15:$G$21</c:f>
              <c:numCache>
                <c:formatCode>General</c:formatCode>
                <c:ptCount val="7"/>
                <c:pt idx="0">
                  <c:v>1712.147091691473</c:v>
                </c:pt>
                <c:pt idx="1">
                  <c:v>1707.4143089295108</c:v>
                </c:pt>
                <c:pt idx="2">
                  <c:v>1689.3589530193292</c:v>
                </c:pt>
                <c:pt idx="3">
                  <c:v>1743.9106906609011</c:v>
                </c:pt>
                <c:pt idx="4">
                  <c:v>1737.7260508952231</c:v>
                </c:pt>
                <c:pt idx="5">
                  <c:v>1711.2448479058048</c:v>
                </c:pt>
                <c:pt idx="6">
                  <c:v>1769.5359141793408</c:v>
                </c:pt>
              </c:numCache>
            </c:numRef>
          </c:yVal>
        </c:ser>
        <c:ser>
          <c:idx val="1"/>
          <c:order val="1"/>
          <c:tx>
            <c:strRef>
              <c:f>Inhomogeneous_idp!$F$27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Inhomogeneous_idp!$F$28:$F$33</c:f>
              <c:numCache>
                <c:formatCode>General</c:formatCode>
                <c:ptCount val="6"/>
                <c:pt idx="0">
                  <c:v>1662.077</c:v>
                </c:pt>
                <c:pt idx="1">
                  <c:v>1637.6239999999998</c:v>
                </c:pt>
                <c:pt idx="2">
                  <c:v>1618.5170000000001</c:v>
                </c:pt>
                <c:pt idx="3">
                  <c:v>1631.463</c:v>
                </c:pt>
                <c:pt idx="4">
                  <c:v>1619.9356016916772</c:v>
                </c:pt>
                <c:pt idx="5">
                  <c:v>1564.9378321640511</c:v>
                </c:pt>
              </c:numCache>
            </c:numRef>
          </c:yVal>
        </c:ser>
        <c:ser>
          <c:idx val="2"/>
          <c:order val="2"/>
          <c:tx>
            <c:strRef>
              <c:f>Inhomogeneous_idp!$H$27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Inhomogeneous_idp!$H$28:$H$33</c:f>
              <c:numCache>
                <c:formatCode>General</c:formatCode>
                <c:ptCount val="6"/>
                <c:pt idx="0">
                  <c:v>1786.8619999999999</c:v>
                </c:pt>
                <c:pt idx="1">
                  <c:v>1837.9370000000001</c:v>
                </c:pt>
                <c:pt idx="2">
                  <c:v>1830.377</c:v>
                </c:pt>
                <c:pt idx="3">
                  <c:v>1833.492</c:v>
                </c:pt>
                <c:pt idx="4">
                  <c:v>1824.4357939254269</c:v>
                </c:pt>
                <c:pt idx="5">
                  <c:v>1761.6188710969957</c:v>
                </c:pt>
              </c:numCache>
            </c:numRef>
          </c:yVal>
        </c:ser>
        <c:axId val="94015488"/>
        <c:axId val="94017408"/>
      </c:scatterChart>
      <c:valAx>
        <c:axId val="94015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2637488133132939"/>
              <c:y val="0.8037115246957828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4017408"/>
        <c:crosses val="autoZero"/>
        <c:crossBetween val="midCat"/>
      </c:valAx>
      <c:valAx>
        <c:axId val="94017408"/>
        <c:scaling>
          <c:orientation val="minMax"/>
          <c:min val="15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401548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9.9645377661125703E-2"/>
          <c:y val="0.88197011911972589"/>
          <c:w val="0.9"/>
          <c:h val="7.0088880935337966E-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 sz="1400" b="0" dirty="0"/>
              <a:t>Skewed Distributed Inhomogeneous data</a:t>
            </a:r>
          </a:p>
          <a:p>
            <a:pPr>
              <a:defRPr/>
            </a:pPr>
            <a:r>
              <a:rPr lang="en-US" sz="1400" b="0" dirty="0"/>
              <a:t>Mean: 400, Dataset Size: 10000</a:t>
            </a:r>
          </a:p>
        </c:rich>
      </c:tx>
      <c:layout>
        <c:manualLayout>
          <c:xMode val="edge"/>
          <c:yMode val="edge"/>
          <c:x val="0.35601947078043888"/>
          <c:y val="0.05"/>
        </c:manualLayout>
      </c:layout>
    </c:title>
    <c:plotArea>
      <c:layout>
        <c:manualLayout>
          <c:layoutTarget val="inner"/>
          <c:xMode val="edge"/>
          <c:yMode val="edge"/>
          <c:x val="0.19953115327435259"/>
          <c:y val="0.18399826707837433"/>
          <c:w val="0.76629360783027778"/>
          <c:h val="0.53374365704286963"/>
        </c:manualLayout>
      </c:layout>
      <c:scatterChart>
        <c:scatterStyle val="lineMarker"/>
        <c:ser>
          <c:idx val="0"/>
          <c:order val="0"/>
          <c:tx>
            <c:strRef>
              <c:f>Sheet1!$F$2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223.8624000000018</c:v>
                </c:pt>
                <c:pt idx="6">
                  <c:v>251.5008</c:v>
                </c:pt>
              </c:numCache>
            </c:numRef>
          </c:xVal>
          <c:yVal>
            <c:numRef>
              <c:f>Sheet1!$F$3:$F$9</c:f>
              <c:numCache>
                <c:formatCode>#,##0.000</c:formatCode>
                <c:ptCount val="7"/>
                <c:pt idx="0">
                  <c:v>1706.0681109222437</c:v>
                </c:pt>
                <c:pt idx="1">
                  <c:v>2242.821506933868</c:v>
                </c:pt>
                <c:pt idx="2">
                  <c:v>2958.9847893560086</c:v>
                </c:pt>
                <c:pt idx="3">
                  <c:v>3667.5901052476902</c:v>
                </c:pt>
                <c:pt idx="4">
                  <c:v>4505.9049936328565</c:v>
                </c:pt>
                <c:pt idx="5">
                  <c:v>5050.901129955545</c:v>
                </c:pt>
                <c:pt idx="6">
                  <c:v>5380.9752519185095</c:v>
                </c:pt>
              </c:numCache>
            </c:numRef>
          </c:yVal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223.8624000000018</c:v>
                </c:pt>
                <c:pt idx="6">
                  <c:v>251.5008</c:v>
                </c:pt>
              </c:numCache>
            </c:numRef>
          </c:xVal>
          <c:yVal>
            <c:numRef>
              <c:f>Sheet1!$H$3:$H$9</c:f>
              <c:numCache>
                <c:formatCode>#,##0.000</c:formatCode>
                <c:ptCount val="7"/>
                <c:pt idx="0">
                  <c:v>1453.4970000000001</c:v>
                </c:pt>
                <c:pt idx="1">
                  <c:v>1459.1425716801261</c:v>
                </c:pt>
                <c:pt idx="2">
                  <c:v>1497.4150530436013</c:v>
                </c:pt>
                <c:pt idx="3">
                  <c:v>1565.4876090308931</c:v>
                </c:pt>
                <c:pt idx="4">
                  <c:v>1652.8507679966917</c:v>
                </c:pt>
                <c:pt idx="5">
                  <c:v>1686.7344113519098</c:v>
                </c:pt>
                <c:pt idx="6">
                  <c:v>1667.4681363337356</c:v>
                </c:pt>
              </c:numCache>
            </c:numRef>
          </c:yVal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223.8624000000018</c:v>
                </c:pt>
                <c:pt idx="6">
                  <c:v>251.5008</c:v>
                </c:pt>
              </c:numCache>
            </c:numRef>
          </c:xVal>
          <c:yVal>
            <c:numRef>
              <c:f>Sheet1!$J$3:$J$9</c:f>
              <c:numCache>
                <c:formatCode>#,##0.000</c:formatCode>
                <c:ptCount val="7"/>
                <c:pt idx="0">
                  <c:v>1786.8619999999999</c:v>
                </c:pt>
                <c:pt idx="1">
                  <c:v>1885.7500583303058</c:v>
                </c:pt>
                <c:pt idx="2">
                  <c:v>1914.7735180075579</c:v>
                </c:pt>
                <c:pt idx="3">
                  <c:v>1933.9306211782653</c:v>
                </c:pt>
                <c:pt idx="4">
                  <c:v>2030.2572986593698</c:v>
                </c:pt>
                <c:pt idx="5">
                  <c:v>1970.0290970097769</c:v>
                </c:pt>
                <c:pt idx="6">
                  <c:v>2039.3518310450993</c:v>
                </c:pt>
              </c:numCache>
            </c:numRef>
          </c:yVal>
        </c:ser>
        <c:axId val="96161792"/>
        <c:axId val="96163712"/>
      </c:scatterChart>
      <c:valAx>
        <c:axId val="96161792"/>
        <c:scaling>
          <c:orientation val="minMax"/>
          <c:max val="3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3137224919845707"/>
              <c:y val="0.81684142607174848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163712"/>
        <c:crosses val="autoZero"/>
        <c:crossBetween val="midCat"/>
      </c:valAx>
      <c:valAx>
        <c:axId val="96163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Time (s)</a:t>
                </a:r>
              </a:p>
            </c:rich>
          </c:tx>
          <c:layout/>
        </c:title>
        <c:numFmt formatCode="#,##0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1617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2152777777777772E-2"/>
          <c:y val="0.88401334208223115"/>
          <c:w val="0.9"/>
          <c:h val="7.7097769028872123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noFill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17857174103237144"/>
          <c:y val="4.2295313085864275E-2"/>
          <c:w val="0.64347180317414798"/>
          <c:h val="0.64705618146164956"/>
        </c:manualLayout>
      </c:layout>
      <c:barChart>
        <c:barDir val="col"/>
        <c:grouping val="clustered"/>
        <c:ser>
          <c:idx val="0"/>
          <c:order val="0"/>
          <c:tx>
            <c:strRef>
              <c:f>'dryad vs hadoop scalability'!$L$1</c:f>
              <c:strCache>
                <c:ptCount val="1"/>
                <c:pt idx="0">
                  <c:v>Perf. Degradation On VM (Hadoop)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numRef>
              <c:f>'dryad vs hadoop scalability'!$A$2:$A$6</c:f>
              <c:numCache>
                <c:formatCode>General</c:formatCode>
                <c:ptCount val="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cat>
          <c:val>
            <c:numRef>
              <c:f>'dryad vs hadoop scalability'!$L$2:$L$6</c:f>
              <c:numCache>
                <c:formatCode>0.00%</c:formatCode>
                <c:ptCount val="5"/>
                <c:pt idx="0">
                  <c:v>0.26020281035905934</c:v>
                </c:pt>
                <c:pt idx="1">
                  <c:v>0.19666569328339961</c:v>
                </c:pt>
                <c:pt idx="2">
                  <c:v>0.16730746351220652</c:v>
                </c:pt>
                <c:pt idx="3">
                  <c:v>0.17009335031696682</c:v>
                </c:pt>
                <c:pt idx="4">
                  <c:v>0.15329492392700494</c:v>
                </c:pt>
              </c:numCache>
            </c:numRef>
          </c:val>
        </c:ser>
        <c:gapWidth val="295"/>
        <c:overlap val="-25"/>
        <c:axId val="96202112"/>
        <c:axId val="96200576"/>
      </c:barChart>
      <c:valAx>
        <c:axId val="96200576"/>
        <c:scaling>
          <c:orientation val="minMax"/>
          <c:max val="0.30000000000000032"/>
        </c:scaling>
        <c:axPos val="r"/>
        <c:majorGridlines/>
        <c:numFmt formatCode="0%" sourceLinked="0"/>
        <c:majorTickMark val="none"/>
        <c:tickLblPos val="nextTo"/>
        <c:crossAx val="96202112"/>
        <c:crosses val="max"/>
        <c:crossBetween val="between"/>
      </c:valAx>
      <c:catAx>
        <c:axId val="96202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No. of Sequences</a:t>
                </a:r>
              </a:p>
            </c:rich>
          </c:tx>
          <c:layout>
            <c:manualLayout>
              <c:xMode val="edge"/>
              <c:yMode val="edge"/>
              <c:x val="0.34166144185247882"/>
              <c:y val="0.77846406155838144"/>
            </c:manualLayout>
          </c:layout>
        </c:title>
        <c:numFmt formatCode="General" sourceLinked="1"/>
        <c:majorTickMark val="none"/>
        <c:tickLblPos val="nextTo"/>
        <c:crossAx val="96200576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2.9421051340545037E-2"/>
          <c:y val="0.82562430395380426"/>
          <c:w val="0.93095469255663565"/>
          <c:h val="0.17437559159077454"/>
        </c:manualLayout>
      </c:layout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SWG</a:t>
            </a:r>
            <a:r>
              <a:rPr lang="en-US" baseline="0"/>
              <a:t> Pairwise Distance 10k </a:t>
            </a:r>
            <a:r>
              <a:rPr lang="en-US" sz="1600" baseline="0"/>
              <a:t>Sequences</a:t>
            </a:r>
            <a:endParaRPr lang="en-US" sz="1600"/>
          </a:p>
        </c:rich>
      </c:tx>
      <c:layout/>
    </c:title>
    <c:plotArea>
      <c:layout>
        <c:manualLayout>
          <c:layoutTarget val="inner"/>
          <c:xMode val="edge"/>
          <c:yMode val="edge"/>
          <c:x val="0.14598840769903806"/>
          <c:y val="0.19480351414406533"/>
          <c:w val="0.81562948381452505"/>
          <c:h val="0.65482210557013765"/>
        </c:manualLayout>
      </c:layout>
      <c:scatterChart>
        <c:scatterStyle val="smoothMarker"/>
        <c:ser>
          <c:idx val="0"/>
          <c:order val="0"/>
          <c:tx>
            <c:strRef>
              <c:f>Sheet1!$I$1</c:f>
              <c:strCache>
                <c:ptCount val="1"/>
                <c:pt idx="0">
                  <c:v>Time Per Alignment Per Instance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32</c:v>
                </c:pt>
                <c:pt idx="1">
                  <c:v>64</c:v>
                </c:pt>
                <c:pt idx="2">
                  <c:v>92</c:v>
                </c:pt>
                <c:pt idx="3">
                  <c:v>128</c:v>
                </c:pt>
                <c:pt idx="4">
                  <c:v>160</c:v>
                </c:pt>
              </c:numCache>
            </c:numRef>
          </c:xVal>
          <c:yVal>
            <c:numRef>
              <c:f>Sheet1!$I$2:$I$6</c:f>
              <c:numCache>
                <c:formatCode>General</c:formatCode>
                <c:ptCount val="5"/>
                <c:pt idx="0">
                  <c:v>5.3380216470588238</c:v>
                </c:pt>
                <c:pt idx="1">
                  <c:v>5.2705882352941194</c:v>
                </c:pt>
                <c:pt idx="2">
                  <c:v>5.2310225882352954</c:v>
                </c:pt>
                <c:pt idx="3">
                  <c:v>5.5021000784313685</c:v>
                </c:pt>
                <c:pt idx="4">
                  <c:v>5.7659356862745055</c:v>
                </c:pt>
              </c:numCache>
            </c:numRef>
          </c:yVal>
          <c:smooth val="1"/>
        </c:ser>
        <c:axId val="94033408"/>
        <c:axId val="94556544"/>
      </c:scatterChart>
      <c:valAx>
        <c:axId val="94033408"/>
        <c:scaling>
          <c:orientation val="minMax"/>
          <c:max val="16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Azure Small Instances</a:t>
                </a:r>
              </a:p>
            </c:rich>
          </c:tx>
          <c:layout/>
        </c:title>
        <c:numFmt formatCode="General" sourceLinked="1"/>
        <c:tickLblPos val="nextTo"/>
        <c:crossAx val="94556544"/>
        <c:crosses val="autoZero"/>
        <c:crossBetween val="midCat"/>
        <c:majorUnit val="32"/>
      </c:valAx>
      <c:valAx>
        <c:axId val="94556544"/>
        <c:scaling>
          <c:orientation val="minMax"/>
          <c:max val="7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Alignment Time (ms)</a:t>
                </a:r>
              </a:p>
            </c:rich>
          </c:tx>
          <c:layout/>
        </c:title>
        <c:numFmt formatCode="General" sourceLinked="1"/>
        <c:tickLblPos val="nextTo"/>
        <c:crossAx val="940334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216640641438806"/>
          <c:y val="0.21502806940799099"/>
          <c:w val="0.50333986732671077"/>
          <c:h val="8.3717191601050026E-2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317520-D852-4601-B2BF-EFD5FBBDD8F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54EAA-7B75-4834-B86D-04166192FEB4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24EB5F-A47C-F64F-B8EF-79CE957917F9}" type="slidenum">
              <a:rPr lang="en-US"/>
              <a:pPr/>
              <a:t>17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3FFBF0-5B59-A941-80B4-A270196D1D08}" type="slidenum">
              <a:rPr lang="en-US"/>
              <a:pPr/>
              <a:t>18</a:t>
            </a:fld>
            <a:endParaRPr lang="en-US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AC75-F699-3648-B60C-B4959C93F9E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2A99F1-4AFF-4500-B366-2AA2AD7E156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08E8A6-971A-4EEB-9F3F-32677B34B2C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AC75-F699-3648-B60C-B4959C93F9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AC75-F699-3648-B60C-B4959C93F9E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AC75-F699-3648-B60C-B4959C93F9E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AC75-F699-3648-B60C-B4959C93F9E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AC75-F699-3648-B60C-B4959C93F9E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AC75-F699-3648-B60C-B4959C93F9E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AC75-F699-3648-B60C-B4959C93F9E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F14E-00CF-4109-8A6C-03858277468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F14E-00CF-4109-8A6C-03858277468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F14E-00CF-4109-8A6C-03858277468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C588-7D10-47B7-BBC1-066ED5399D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D9FE2A-AC00-4F85-917C-D9964709455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C588-7D10-47B7-BBC1-066ED5399D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C588-7D10-47B7-BBC1-066ED5399D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6425" cy="45243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5663" cy="473075"/>
          </a:xfrm>
        </p:spPr>
        <p:txBody>
          <a:bodyPr/>
          <a:lstStyle>
            <a:lvl1pPr>
              <a:defRPr/>
            </a:lvl1pPr>
          </a:lstStyle>
          <a:p>
            <a:fld id="{4B06AE82-870D-8043-8C0D-FF11F15B0613}" type="datetime1">
              <a:rPr lang="en-US" smtClean="0"/>
              <a:pPr/>
              <a:t>7/1/2010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56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http://futuregrid.org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016750" y="6384925"/>
            <a:ext cx="2127250" cy="473075"/>
          </a:xfrm>
          <a:solidFill>
            <a:srgbClr val="DEE7F8"/>
          </a:solidFill>
        </p:spPr>
        <p:txBody>
          <a:bodyPr/>
          <a:lstStyle>
            <a:lvl1pPr>
              <a:defRPr/>
            </a:lvl1pPr>
          </a:lstStyle>
          <a:p>
            <a:fld id="{487E03E8-23EC-4C7C-B218-7D94F2E088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azurescope.cloudapp.net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hpc.indiana.edu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salsahpc.indiana.edu/content/cloud-materials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FutureGrid: Supporting Next Generation Cyberinfrastructure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2971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VTDC10 - The 4th International Workshop on Virtualization Technologies in Distributed Computing  at</a:t>
            </a:r>
            <a:br>
              <a:rPr lang="en-US" sz="2400" b="1" dirty="0" smtClean="0"/>
            </a:br>
            <a:r>
              <a:rPr lang="en-US" sz="2400" b="1" dirty="0" smtClean="0"/>
              <a:t>HPDC Chicago Illinois June 20-25 2010</a:t>
            </a:r>
          </a:p>
          <a:p>
            <a:r>
              <a:rPr lang="it-IT" sz="2400" b="1" dirty="0" smtClean="0"/>
              <a:t>http://www.grid-appliance.org/wiki/index.php/VTDC10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276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June 22 2010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FutureGrid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629" y="905069"/>
            <a:ext cx="9013371" cy="59529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     </a:t>
            </a:r>
            <a:r>
              <a:rPr lang="en-US" dirty="0" smtClean="0">
                <a:solidFill>
                  <a:srgbClr val="FF0000"/>
                </a:solidFill>
              </a:rPr>
              <a:t>Indiana University </a:t>
            </a:r>
            <a:r>
              <a:rPr lang="en-US" dirty="0" smtClean="0"/>
              <a:t>(Architecture, core software, Support)</a:t>
            </a:r>
          </a:p>
          <a:p>
            <a:pPr lvl="1"/>
            <a:r>
              <a:rPr lang="en-US" dirty="0" smtClean="0"/>
              <a:t>Collaboration between research and infrastructure groups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Purdue University </a:t>
            </a:r>
            <a:r>
              <a:rPr lang="en-US" dirty="0" smtClean="0"/>
              <a:t>(HTC Hardware)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dirty="0" smtClean="0"/>
              <a:t>at University of California San Diego (INCA, Monitoring)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University of Chicago</a:t>
            </a:r>
            <a:r>
              <a:rPr lang="en-US" dirty="0" smtClean="0"/>
              <a:t>/Argonne National Labs (Nimbus)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University of Florida </a:t>
            </a:r>
            <a:r>
              <a:rPr lang="en-US" dirty="0" smtClean="0"/>
              <a:t>(</a:t>
            </a:r>
            <a:r>
              <a:rPr lang="en-US" dirty="0" err="1" smtClean="0"/>
              <a:t>ViNE</a:t>
            </a:r>
            <a:r>
              <a:rPr lang="en-US" dirty="0" smtClean="0"/>
              <a:t>, Education and Outreach)</a:t>
            </a:r>
          </a:p>
          <a:p>
            <a:r>
              <a:rPr lang="en-US" dirty="0" smtClean="0"/>
              <a:t>University of Southern California Information Sciences (Pegasus to manage experiments) </a:t>
            </a:r>
          </a:p>
          <a:p>
            <a:r>
              <a:rPr lang="en-US" dirty="0" smtClean="0"/>
              <a:t>University of Tennessee Knoxville (Benchmarking)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dirty="0" smtClean="0"/>
              <a:t>/Texas Advanced Computing Center (Portal)</a:t>
            </a:r>
          </a:p>
          <a:p>
            <a:r>
              <a:rPr lang="en-US" dirty="0" smtClean="0"/>
              <a:t>University of Virginia (OGF, Advisory Board and allocation)</a:t>
            </a:r>
          </a:p>
          <a:p>
            <a:r>
              <a:rPr lang="en-US" dirty="0" smtClean="0"/>
              <a:t>Center for Information Services and GWT-TUD from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Universtität</a:t>
            </a:r>
            <a:r>
              <a:rPr lang="en-US" dirty="0" smtClean="0"/>
              <a:t> Dresden. (VAMPIR)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Red institutions </a:t>
            </a:r>
            <a:r>
              <a:rPr lang="en-US" dirty="0" smtClean="0"/>
              <a:t>have FutureGrid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Other Important Collaborators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82575" y="1143000"/>
            <a:ext cx="8637588" cy="53308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Early users from an application and computer science perspective and from both research and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Grid5000 and D-Grid in Europe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Commercial partners such 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Eucalyptus ….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Microsoft (Dryad + Azure)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Application partners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NSF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TeraGrid – Tutorial at TG10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Open </a:t>
            </a:r>
            <a:r>
              <a:rPr lang="en-US" sz="2700" smtClean="0"/>
              <a:t>Grid Forum</a:t>
            </a:r>
            <a:endParaRPr lang="en-US" sz="2700" dirty="0" smtClean="0"/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Possibly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/>
              <a:t>Open Nebula, Open Cirrus Testbed, Open Cloud Consortium, Cloud Computing Interoperability Forum. IBM-Google-NSF Cloud, Magellan and other DoE/NSF/NASA … clouds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0000"/>
                </a:solidFill>
              </a:rPr>
              <a:t>You!!</a:t>
            </a: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FutureGrid Usage Model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goal of FutureGrid is to </a:t>
            </a:r>
            <a:r>
              <a:rPr lang="en-US" sz="2700" dirty="0" smtClean="0">
                <a:solidFill>
                  <a:srgbClr val="FF0000"/>
                </a:solidFill>
              </a:rPr>
              <a:t>support the research </a:t>
            </a:r>
            <a:r>
              <a:rPr lang="en-US" sz="2700" dirty="0" smtClean="0"/>
              <a:t>on the future of distributed, grid, and cloud computing.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will build a robustly managed simulation environment and test-bed to support the development and early use in science of new technologies at all levels of the software stack: from </a:t>
            </a:r>
            <a:r>
              <a:rPr lang="en-US" sz="2700" dirty="0" smtClean="0">
                <a:solidFill>
                  <a:srgbClr val="FF0000"/>
                </a:solidFill>
              </a:rPr>
              <a:t>networking to middleware to scientific applications</a:t>
            </a:r>
            <a:r>
              <a:rPr lang="en-US" sz="27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environment will mimic TeraGrid and/or general parallel and distributed systems – </a:t>
            </a:r>
            <a:r>
              <a:rPr lang="en-US" sz="2700" dirty="0" smtClean="0">
                <a:solidFill>
                  <a:srgbClr val="FF0000"/>
                </a:solidFill>
              </a:rPr>
              <a:t>FutureGrid is part of TeraGrid</a:t>
            </a:r>
            <a:r>
              <a:rPr lang="en-US" sz="2700" dirty="0" smtClean="0"/>
              <a:t> and one of two</a:t>
            </a:r>
            <a:r>
              <a:rPr lang="en-US" sz="2700" dirty="0" smtClean="0">
                <a:solidFill>
                  <a:srgbClr val="FF0000"/>
                </a:solidFill>
              </a:rPr>
              <a:t> experimental </a:t>
            </a:r>
            <a:r>
              <a:rPr lang="en-US" sz="2700" dirty="0" smtClean="0"/>
              <a:t>TeraGrid systems (other is GPU)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It will also mimic commercial clouds (initially </a:t>
            </a:r>
            <a:r>
              <a:rPr lang="en-US" sz="2300" dirty="0" err="1" smtClean="0"/>
              <a:t>IaaS</a:t>
            </a:r>
            <a:r>
              <a:rPr lang="en-US" sz="2300" dirty="0" smtClean="0"/>
              <a:t> not </a:t>
            </a:r>
            <a:r>
              <a:rPr lang="en-US" sz="2300" dirty="0" err="1" smtClean="0"/>
              <a:t>PaaS</a:t>
            </a:r>
            <a:r>
              <a:rPr lang="en-US" sz="23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is a (small ~5000 core)</a:t>
            </a:r>
            <a:r>
              <a:rPr lang="en-US" sz="2700" dirty="0" smtClean="0">
                <a:solidFill>
                  <a:srgbClr val="FF0000"/>
                </a:solidFill>
              </a:rPr>
              <a:t> Science/Computer Science Cloud </a:t>
            </a:r>
            <a:r>
              <a:rPr lang="en-US" sz="2700" dirty="0" smtClean="0"/>
              <a:t>but it is more accurately a </a:t>
            </a:r>
            <a:r>
              <a:rPr lang="en-US" sz="2700" dirty="0" smtClean="0">
                <a:solidFill>
                  <a:srgbClr val="FF0000"/>
                </a:solidFill>
              </a:rPr>
              <a:t>virtual machine or bare-metal based simulation environment</a:t>
            </a:r>
          </a:p>
          <a:p>
            <a:pPr>
              <a:lnSpc>
                <a:spcPct val="80000"/>
              </a:lnSpc>
            </a:pPr>
            <a:r>
              <a:rPr lang="en-US" sz="2700" dirty="0" smtClean="0"/>
              <a:t>This test-bed will succeed if it enables major advances in science and engineering through collaborative development of science applications and related software.</a:t>
            </a:r>
          </a:p>
          <a:p>
            <a:pPr eaLnBrk="1" hangingPunct="1">
              <a:lnSpc>
                <a:spcPct val="80000"/>
              </a:lnSpc>
            </a:pPr>
            <a:endParaRPr lang="en-US" sz="27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on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Build up </a:t>
            </a:r>
            <a:r>
              <a:rPr lang="en-US" dirty="0" smtClean="0">
                <a:solidFill>
                  <a:srgbClr val="FF0000"/>
                </a:solidFill>
              </a:rPr>
              <a:t>tutorials</a:t>
            </a:r>
            <a:r>
              <a:rPr lang="en-US" dirty="0" smtClean="0"/>
              <a:t> on supported software</a:t>
            </a:r>
          </a:p>
          <a:p>
            <a:r>
              <a:rPr lang="en-US" dirty="0" smtClean="0"/>
              <a:t>Support development of curricula requiring privileges and </a:t>
            </a:r>
            <a:r>
              <a:rPr lang="en-US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dirty="0" smtClean="0"/>
              <a:t>that are hard to grant on conventional TeraGrid</a:t>
            </a:r>
          </a:p>
          <a:p>
            <a:r>
              <a:rPr lang="en-US" dirty="0" smtClean="0"/>
              <a:t>Offer suite of </a:t>
            </a:r>
            <a:r>
              <a:rPr lang="en-US" dirty="0" smtClean="0">
                <a:solidFill>
                  <a:srgbClr val="FF0000"/>
                </a:solidFill>
              </a:rPr>
              <a:t>appliances</a:t>
            </a:r>
            <a:r>
              <a:rPr lang="en-US" dirty="0" smtClean="0"/>
              <a:t> supporting online laboratories</a:t>
            </a:r>
          </a:p>
          <a:p>
            <a:pPr lvl="1"/>
            <a:r>
              <a:rPr lang="en-US" dirty="0" smtClean="0"/>
              <a:t>The training, education, and outreach mission of FutureGrid leverages extensively the use of virtual machines and self-configuring virtual networks to allow convenient encapsulation and seamless instantiation of virtualized clustered environments in a variety of resources: FutureGrid machines, cloud providers, and desktops or clusters within an institution. The Grid Appliance provides a framework for building virtual educational environments used in FutureGrid.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7724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800" b="1" cap="none" dirty="0" smtClean="0">
                <a:latin typeface="Arial" pitchFamily="34" charset="0"/>
                <a:cs typeface="Arial" pitchFamily="34" charset="0"/>
              </a:rPr>
              <a:t>ead: </a:t>
            </a:r>
            <a:r>
              <a:rPr lang="en-US" sz="2800" b="1" cap="none" dirty="0" err="1" smtClean="0">
                <a:latin typeface="Arial" pitchFamily="34" charset="0"/>
                <a:cs typeface="Arial" pitchFamily="34" charset="0"/>
              </a:rPr>
              <a:t>Gregor</a:t>
            </a:r>
            <a:r>
              <a:rPr lang="en-US" sz="2800" cap="none" dirty="0" smtClean="0">
                <a:latin typeface="Arial" pitchFamily="34" charset="0"/>
                <a:cs typeface="Arial" pitchFamily="34" charset="0"/>
              </a:rPr>
              <a:t> von </a:t>
            </a:r>
            <a:r>
              <a:rPr lang="en-US" sz="2800" cap="none" dirty="0" err="1" smtClean="0">
                <a:latin typeface="Arial" pitchFamily="34" charset="0"/>
                <a:cs typeface="Arial" pitchFamily="34" charset="0"/>
              </a:rPr>
              <a:t>Laszewski</a:t>
            </a:r>
            <a:r>
              <a:rPr lang="en-US" sz="2800" cap="none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1054100"/>
          </a:xfrm>
        </p:spPr>
        <p:txBody>
          <a:bodyPr/>
          <a:lstStyle/>
          <a:p>
            <a:r>
              <a:rPr lang="en-US" sz="5400" b="1" cap="all" dirty="0" smtClean="0">
                <a:solidFill>
                  <a:prstClr val="black"/>
                </a:solidFill>
                <a:ea typeface="+mj-ea"/>
                <a:cs typeface="+mj-cs"/>
              </a:rPr>
              <a:t>FutureGrid Software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FutureGrid Software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Flexible Architecture allows one </a:t>
            </a:r>
            <a:r>
              <a:rPr lang="en-US" dirty="0" smtClean="0">
                <a:solidFill>
                  <a:srgbClr val="FF0000"/>
                </a:solidFill>
              </a:rPr>
              <a:t>to configure </a:t>
            </a:r>
            <a:r>
              <a:rPr lang="en-US" dirty="0" smtClean="0"/>
              <a:t>resources based on images</a:t>
            </a:r>
          </a:p>
          <a:p>
            <a:r>
              <a:rPr lang="en-US" dirty="0" smtClean="0"/>
              <a:t>Managed images allows </a:t>
            </a:r>
            <a:r>
              <a:rPr lang="en-US" dirty="0" smtClean="0">
                <a:solidFill>
                  <a:srgbClr val="FF0000"/>
                </a:solidFill>
              </a:rPr>
              <a:t>to create </a:t>
            </a:r>
            <a:r>
              <a:rPr lang="en-US" dirty="0" smtClean="0"/>
              <a:t>similar experiment environments</a:t>
            </a:r>
          </a:p>
          <a:p>
            <a:r>
              <a:rPr lang="en-US" dirty="0" smtClean="0"/>
              <a:t>Experiment management allows </a:t>
            </a:r>
            <a:r>
              <a:rPr lang="en-US" dirty="0" smtClean="0">
                <a:solidFill>
                  <a:srgbClr val="FF0000"/>
                </a:solidFill>
              </a:rPr>
              <a:t>reproducible activities</a:t>
            </a:r>
          </a:p>
          <a:p>
            <a:r>
              <a:rPr lang="en-US" dirty="0" smtClean="0"/>
              <a:t>Through our modular design we allow </a:t>
            </a:r>
            <a:r>
              <a:rPr lang="en-US" dirty="0" smtClean="0">
                <a:solidFill>
                  <a:srgbClr val="FF0000"/>
                </a:solidFill>
              </a:rPr>
              <a:t>different clouds and images </a:t>
            </a:r>
            <a:r>
              <a:rPr lang="en-US" dirty="0" smtClean="0"/>
              <a:t>to be “rained” upon hardware.</a:t>
            </a:r>
          </a:p>
          <a:p>
            <a:r>
              <a:rPr lang="en-US" dirty="0" smtClean="0"/>
              <a:t>Note will eventually be </a:t>
            </a:r>
            <a:r>
              <a:rPr lang="en-US" dirty="0" smtClean="0">
                <a:solidFill>
                  <a:srgbClr val="FF0000"/>
                </a:solidFill>
              </a:rPr>
              <a:t>supported 24x7 </a:t>
            </a:r>
            <a:r>
              <a:rPr lang="en-US" dirty="0" smtClean="0"/>
              <a:t>at “TeraGrid Production Quality” </a:t>
            </a:r>
          </a:p>
          <a:p>
            <a:r>
              <a:rPr lang="en-US" dirty="0" smtClean="0"/>
              <a:t>Will  support deployment of </a:t>
            </a:r>
            <a:r>
              <a:rPr lang="en-US" dirty="0" smtClean="0">
                <a:solidFill>
                  <a:srgbClr val="FF0000"/>
                </a:solidFill>
              </a:rPr>
              <a:t>“important” middleware </a:t>
            </a:r>
            <a:r>
              <a:rPr lang="en-US" dirty="0" smtClean="0"/>
              <a:t>including TeraGrid stack, Condor, BOINC, </a:t>
            </a:r>
            <a:r>
              <a:rPr lang="en-US" dirty="0" err="1" smtClean="0"/>
              <a:t>gLite</a:t>
            </a:r>
            <a:r>
              <a:rPr lang="en-US" dirty="0" smtClean="0"/>
              <a:t>, Unicore, Genesis II, MapReduce, </a:t>
            </a:r>
            <a:r>
              <a:rPr lang="en-US" dirty="0" err="1" smtClean="0"/>
              <a:t>Bigtable</a:t>
            </a:r>
            <a:r>
              <a:rPr lang="en-US" dirty="0" smtClean="0"/>
              <a:t> …..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Love more supported software!</a:t>
            </a:r>
          </a:p>
          <a:p>
            <a:r>
              <a:rPr lang="en-US" dirty="0" smtClean="0"/>
              <a:t>Will support links to external clouds, GPU clusters etc.</a:t>
            </a:r>
          </a:p>
          <a:p>
            <a:pPr lvl="1"/>
            <a:r>
              <a:rPr lang="en-US" dirty="0" smtClean="0"/>
              <a:t>Grid5000 initial highlight with OGF29 Hadoop deployment over Grid5000 and FutureGrid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Love more external system collaborators!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914400"/>
          </a:xfrm>
        </p:spPr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Experiment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Service: </a:t>
            </a:r>
            <a:r>
              <a:rPr lang="en-US" dirty="0" smtClean="0"/>
              <a:t>Schedule and Deploy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(including use of isolated network), Authentication, Authorization,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RAIN: Dynamic </a:t>
            </a:r>
            <a:r>
              <a:rPr lang="en-US" dirty="0"/>
              <a:t>Provisioning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333999"/>
          </a:xfrm>
          <a:ln/>
        </p:spPr>
        <p:txBody>
          <a:bodyPr>
            <a:normAutofit fontScale="70000" lnSpcReduction="20000"/>
          </a:bodyPr>
          <a:lstStyle/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Change underlying system to support current user </a:t>
            </a:r>
            <a:r>
              <a:rPr lang="en-US" dirty="0" smtClean="0"/>
              <a:t>demands at different levels</a:t>
            </a:r>
            <a:endParaRPr lang="en-US" dirty="0"/>
          </a:p>
          <a:p>
            <a:pPr marL="791736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Linux, Windows,</a:t>
            </a:r>
            <a:r>
              <a:rPr lang="en-US" dirty="0" smtClean="0"/>
              <a:t> </a:t>
            </a:r>
            <a:r>
              <a:rPr lang="en-US" dirty="0" err="1"/>
              <a:t>X</a:t>
            </a:r>
            <a:r>
              <a:rPr lang="en-US" dirty="0" err="1" smtClean="0"/>
              <a:t>en</a:t>
            </a:r>
            <a:r>
              <a:rPr lang="en-US" dirty="0"/>
              <a:t>,</a:t>
            </a:r>
            <a:r>
              <a:rPr lang="en-US" dirty="0" smtClean="0"/>
              <a:t> KVM, Nimbus</a:t>
            </a:r>
            <a:r>
              <a:rPr lang="en-US" dirty="0"/>
              <a:t>,</a:t>
            </a:r>
            <a:r>
              <a:rPr lang="en-US" dirty="0" smtClean="0"/>
              <a:t> Eucalyptus, Hadoop, Dryad</a:t>
            </a:r>
          </a:p>
          <a:p>
            <a:pPr marL="791736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Switching between Linux and Windows possible!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FF0000"/>
                </a:solidFill>
              </a:rPr>
              <a:t>Stateless</a:t>
            </a:r>
            <a:r>
              <a:rPr lang="en-US" dirty="0"/>
              <a:t> </a:t>
            </a:r>
            <a:r>
              <a:rPr lang="en-US" dirty="0" smtClean="0"/>
              <a:t>(means no “controversial” state) images: Defined as any node that that does not store permanent state, or configuration changes, software updates, etc. 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Shorter </a:t>
            </a:r>
            <a:r>
              <a:rPr lang="en-US" dirty="0"/>
              <a:t>boot times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Pre-certified; easier </a:t>
            </a:r>
            <a:r>
              <a:rPr lang="en-US" dirty="0"/>
              <a:t>to maintain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Statefull </a:t>
            </a:r>
            <a:r>
              <a:rPr lang="en-US" dirty="0" smtClean="0"/>
              <a:t>installs: Defined as any node that has a mechanism to preserve its state, typically by means of a non-volatile disk drive. </a:t>
            </a:r>
            <a:endParaRPr lang="en-US" dirty="0"/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Windows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Linux with custom features</a:t>
            </a:r>
            <a:endParaRPr lang="en-US" dirty="0"/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Encourage use of services: e.g. </a:t>
            </a:r>
            <a:r>
              <a:rPr lang="en-US" dirty="0" err="1" smtClean="0"/>
              <a:t>MyCustomSQL</a:t>
            </a:r>
            <a:r>
              <a:rPr lang="en-US" dirty="0" smtClean="0"/>
              <a:t> as a service and not </a:t>
            </a:r>
            <a:r>
              <a:rPr lang="en-US" dirty="0" err="1" smtClean="0"/>
              <a:t>MyCustomSQL</a:t>
            </a:r>
            <a:r>
              <a:rPr lang="en-US" dirty="0" smtClean="0"/>
              <a:t> as part of installed image?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Runs OUTSIDE virtualization so cloud neutral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Use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oab</a:t>
            </a:r>
            <a:r>
              <a:rPr lang="en-US" dirty="0" smtClean="0"/>
              <a:t> </a:t>
            </a:r>
            <a:r>
              <a:rPr lang="en-US" dirty="0"/>
              <a:t>to trigger changes and </a:t>
            </a:r>
            <a:r>
              <a:rPr lang="en-US" dirty="0" err="1">
                <a:solidFill>
                  <a:srgbClr val="FF0000"/>
                </a:solidFill>
              </a:rPr>
              <a:t>xCAT</a:t>
            </a:r>
            <a:r>
              <a:rPr lang="en-US" dirty="0"/>
              <a:t> to manage installs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xCAT</a:t>
            </a:r>
            <a:r>
              <a:rPr lang="en-US" dirty="0"/>
              <a:t> and </a:t>
            </a:r>
            <a:r>
              <a:rPr lang="en-US" dirty="0" smtClean="0"/>
              <a:t>Moab in detail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4720" y="1218368"/>
            <a:ext cx="8729280" cy="5258631"/>
          </a:xfrm>
          <a:ln/>
        </p:spPr>
        <p:txBody>
          <a:bodyPr>
            <a:normAutofit fontScale="92500" lnSpcReduction="20000"/>
          </a:bodyPr>
          <a:lstStyle/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dirty="0" err="1"/>
              <a:t>xCAT</a:t>
            </a:r>
            <a:r>
              <a:rPr lang="en-US" b="1" dirty="0"/>
              <a:t> 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Uses </a:t>
            </a:r>
            <a:r>
              <a:rPr lang="en-US" dirty="0" err="1" smtClean="0"/>
              <a:t>Preboot</a:t>
            </a:r>
            <a:r>
              <a:rPr lang="en-US" dirty="0" smtClean="0"/>
              <a:t> </a:t>
            </a:r>
            <a:r>
              <a:rPr lang="en-US" dirty="0" err="1" smtClean="0"/>
              <a:t>eXecution</a:t>
            </a:r>
            <a:r>
              <a:rPr lang="en-US" dirty="0" smtClean="0"/>
              <a:t> Environment (PXE) to </a:t>
            </a:r>
            <a:r>
              <a:rPr lang="en-US" dirty="0"/>
              <a:t>perform </a:t>
            </a:r>
            <a:r>
              <a:rPr lang="en-US" dirty="0" smtClean="0"/>
              <a:t>remote network installation from RAM or disk file systems</a:t>
            </a:r>
            <a:endParaRPr lang="en-US" dirty="0"/>
          </a:p>
          <a:p>
            <a:pPr marL="1183422" lvl="2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Creates </a:t>
            </a:r>
            <a:r>
              <a:rPr lang="en-US" dirty="0"/>
              <a:t>stateless Linux </a:t>
            </a:r>
            <a:r>
              <a:rPr lang="en-US" dirty="0" smtClean="0"/>
              <a:t>images (today)</a:t>
            </a:r>
            <a:endParaRPr lang="en-US" dirty="0"/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Changes </a:t>
            </a:r>
            <a:r>
              <a:rPr lang="en-US" dirty="0"/>
              <a:t>the boot configuration of the nodes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We are intending in future to use remote power control and console to switch on or of the servers (IPMI)</a:t>
            </a:r>
          </a:p>
          <a:p>
            <a:pPr marL="383322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dirty="0" smtClean="0"/>
              <a:t>Moab</a:t>
            </a:r>
            <a:r>
              <a:rPr lang="en-US" dirty="0" smtClean="0"/>
              <a:t> 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Meta-schedules </a:t>
            </a:r>
            <a:r>
              <a:rPr lang="en-US" dirty="0"/>
              <a:t>over resource managers 		</a:t>
            </a:r>
          </a:p>
          <a:p>
            <a:pPr marL="1175057" lvl="2" indent="-260644">
              <a:buSzPct val="75000"/>
              <a:buFont typeface="Symbol" pitchFamily="26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Such as TORQUE(today) </a:t>
            </a:r>
            <a:r>
              <a:rPr lang="en-US" dirty="0"/>
              <a:t>and Windows </a:t>
            </a:r>
            <a:r>
              <a:rPr lang="en-US" dirty="0" smtClean="0"/>
              <a:t>HPCS</a:t>
            </a:r>
            <a:endParaRPr lang="en-US" dirty="0"/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control nodes through </a:t>
            </a:r>
            <a:r>
              <a:rPr lang="en-US" dirty="0" err="1"/>
              <a:t>xCAT</a:t>
            </a:r>
            <a:endParaRPr lang="en-US" dirty="0"/>
          </a:p>
          <a:p>
            <a:pPr marL="1175057" lvl="2" indent="-260644">
              <a:buSzPct val="75000"/>
              <a:buFont typeface="Symbol" pitchFamily="26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Changing </a:t>
            </a:r>
            <a:r>
              <a:rPr lang="en-US" dirty="0"/>
              <a:t>the OS</a:t>
            </a:r>
          </a:p>
          <a:p>
            <a:pPr marL="1175057" lvl="2" indent="-260644">
              <a:buSzPct val="75000"/>
              <a:buFont typeface="Symbol" pitchFamily="26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Remote </a:t>
            </a:r>
            <a:r>
              <a:rPr lang="en-US" dirty="0"/>
              <a:t>power </a:t>
            </a:r>
            <a:r>
              <a:rPr lang="en-US" dirty="0" smtClean="0"/>
              <a:t>control in future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provisioning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 me a virtual cluster with 30 nodes based on </a:t>
            </a:r>
            <a:r>
              <a:rPr lang="en-US" dirty="0" err="1" smtClean="0"/>
              <a:t>Xen</a:t>
            </a:r>
            <a:endParaRPr lang="en-US" dirty="0" smtClean="0"/>
          </a:p>
          <a:p>
            <a:r>
              <a:rPr lang="en-US" dirty="0" smtClean="0"/>
              <a:t>Give me 15 KVM nodes each in Chicago and Texas linked to Azure and Grid5000</a:t>
            </a:r>
          </a:p>
          <a:p>
            <a:r>
              <a:rPr lang="en-US" dirty="0" smtClean="0"/>
              <a:t>Give me a Eucalyptus environment with 10 nodes</a:t>
            </a:r>
          </a:p>
          <a:p>
            <a:r>
              <a:rPr lang="en-US" dirty="0" smtClean="0"/>
              <a:t>Give me a Hadoop environment with 160 nodes</a:t>
            </a:r>
          </a:p>
          <a:p>
            <a:r>
              <a:rPr lang="en-US" dirty="0" smtClean="0"/>
              <a:t>Give me a 1000 BLAST instances linked to Grid5000</a:t>
            </a:r>
          </a:p>
          <a:p>
            <a:endParaRPr lang="en-US" dirty="0" smtClean="0"/>
          </a:p>
          <a:p>
            <a:r>
              <a:rPr lang="en-US" dirty="0" smtClean="0"/>
              <a:t>Run my application on Hadoop, Dryad, Amazon and Azure … and compare the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FutureGrid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       Support development of new applications and new middleware using Cloud, Grid and Parallel computing (Nimbus, Eucalyptus, </a:t>
            </a:r>
            <a:r>
              <a:rPr lang="en-US" sz="2800" dirty="0" err="1" smtClean="0"/>
              <a:t>Hadoop</a:t>
            </a:r>
            <a:r>
              <a:rPr lang="en-US" sz="2800" dirty="0" smtClean="0"/>
              <a:t>, </a:t>
            </a:r>
            <a:r>
              <a:rPr lang="en-US" sz="2800" dirty="0" err="1" smtClean="0"/>
              <a:t>Globus</a:t>
            </a:r>
            <a:r>
              <a:rPr lang="en-US" sz="2800" dirty="0" smtClean="0"/>
              <a:t>, Unicore, MPI, </a:t>
            </a:r>
            <a:r>
              <a:rPr lang="en-US" sz="2800" dirty="0" err="1" smtClean="0"/>
              <a:t>OpenMP</a:t>
            </a:r>
            <a:r>
              <a:rPr lang="en-US" sz="2800" dirty="0" smtClean="0"/>
              <a:t>. Linux, Windows …) looking at functionality, interoperability, performance </a:t>
            </a:r>
          </a:p>
          <a:p>
            <a:r>
              <a:rPr lang="en-US" sz="2800" dirty="0" smtClean="0"/>
              <a:t>Put the “science” back in the computer science of grid computing by enabling replicable experiments</a:t>
            </a:r>
          </a:p>
          <a:p>
            <a:r>
              <a:rPr lang="en-US" sz="2800" dirty="0" smtClean="0"/>
              <a:t>Open source software built around Moab/</a:t>
            </a:r>
            <a:r>
              <a:rPr lang="en-US" sz="2800" dirty="0" err="1" smtClean="0"/>
              <a:t>xCAT</a:t>
            </a:r>
            <a:r>
              <a:rPr lang="en-US" sz="2800" dirty="0" smtClean="0"/>
              <a:t> to support dynamic provisioning from Cloud to HPC environment, Linux to Windows ….. with monitoring, benchmarks and support of important existing middleware</a:t>
            </a:r>
          </a:p>
          <a:p>
            <a:r>
              <a:rPr lang="en-US" sz="2800" b="1" dirty="0" smtClean="0"/>
              <a:t>June 2010 </a:t>
            </a:r>
            <a:r>
              <a:rPr lang="en-US" sz="2800" dirty="0" smtClean="0"/>
              <a:t>Initial users; </a:t>
            </a:r>
            <a:r>
              <a:rPr lang="en-US" sz="2800" b="1" dirty="0" smtClean="0"/>
              <a:t>September 2010 </a:t>
            </a:r>
            <a:r>
              <a:rPr lang="en-US" sz="2800" dirty="0" smtClean="0"/>
              <a:t>All hardware (except IU shared memory system) accepted and significant use starts; </a:t>
            </a:r>
            <a:r>
              <a:rPr lang="en-US" sz="2800" b="1" dirty="0" smtClean="0"/>
              <a:t>October 2011</a:t>
            </a:r>
            <a:r>
              <a:rPr lang="en-US" sz="2800" dirty="0" smtClean="0"/>
              <a:t> FutureGrid allocatable via TeraGrid process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Dynamic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92875"/>
            <a:ext cx="2133600" cy="365125"/>
          </a:xfrm>
        </p:spPr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Geoffrey Fox\Desktop\dynamic-proviso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7788"/>
            <a:ext cx="7516813" cy="678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Command line RAIN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fg</a:t>
            </a:r>
            <a:r>
              <a:rPr lang="en-US" dirty="0" smtClean="0">
                <a:solidFill>
                  <a:srgbClr val="FF0000"/>
                </a:solidFill>
              </a:rPr>
              <a:t>-deploy-image</a:t>
            </a:r>
          </a:p>
          <a:p>
            <a:pPr lvl="1"/>
            <a:r>
              <a:rPr lang="en-US" dirty="0" smtClean="0"/>
              <a:t>host name</a:t>
            </a:r>
          </a:p>
          <a:p>
            <a:pPr lvl="1"/>
            <a:r>
              <a:rPr lang="en-US" dirty="0" smtClean="0"/>
              <a:t>image name</a:t>
            </a:r>
          </a:p>
          <a:p>
            <a:pPr lvl="1"/>
            <a:r>
              <a:rPr lang="en-US" dirty="0" smtClean="0"/>
              <a:t>start time</a:t>
            </a:r>
          </a:p>
          <a:p>
            <a:pPr lvl="1"/>
            <a:r>
              <a:rPr lang="en-US" dirty="0" smtClean="0"/>
              <a:t>end time</a:t>
            </a:r>
          </a:p>
          <a:p>
            <a:pPr lvl="1"/>
            <a:r>
              <a:rPr lang="en-US" dirty="0" smtClean="0"/>
              <a:t>label name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fg</a:t>
            </a:r>
            <a:r>
              <a:rPr lang="en-US" dirty="0" smtClean="0">
                <a:solidFill>
                  <a:srgbClr val="FF0000"/>
                </a:solidFill>
              </a:rPr>
              <a:t>-add</a:t>
            </a:r>
          </a:p>
          <a:p>
            <a:pPr lvl="1"/>
            <a:r>
              <a:rPr lang="en-US" dirty="0" smtClean="0"/>
              <a:t>label name</a:t>
            </a:r>
          </a:p>
          <a:p>
            <a:pPr lvl="1"/>
            <a:r>
              <a:rPr lang="en-US" dirty="0" smtClean="0"/>
              <a:t>framework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version 1.0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Deploys an image on a host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Adds a feature to a deployed image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Draft GUI for FutureGrid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Dynamic Provisioning</a:t>
            </a:r>
          </a:p>
        </p:txBody>
      </p:sp>
      <p:pic>
        <p:nvPicPr>
          <p:cNvPr id="5017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2213"/>
            <a:ext cx="5911850" cy="566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419600" y="1219200"/>
            <a:ext cx="4572000" cy="3798332"/>
            <a:chOff x="5867400" y="1600200"/>
            <a:chExt cx="4572000" cy="379833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107" t="34783" r="62133" b="27041"/>
            <a:stretch>
              <a:fillRect/>
            </a:stretch>
          </p:blipFill>
          <p:spPr bwMode="auto">
            <a:xfrm>
              <a:off x="5867400" y="1600200"/>
              <a:ext cx="4572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134100" y="5029200"/>
              <a:ext cx="403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Google Gadget for FutureGrid Support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19800" y="5486400"/>
            <a:ext cx="289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building a FutureGrid</a:t>
            </a:r>
            <a:br>
              <a:rPr lang="en-US" dirty="0" smtClean="0"/>
            </a:br>
            <a:r>
              <a:rPr lang="en-US" dirty="0" smtClean="0"/>
              <a:t>Portal!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Experiment Manager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FutureGrid Software Component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</a:t>
            </a:r>
          </a:p>
          <a:p>
            <a:pPr lvl="1" eaLnBrk="1" hangingPunct="1"/>
            <a:r>
              <a:rPr lang="en-US" smtClean="0"/>
              <a:t>Manage the provisioning for reproducible experiments</a:t>
            </a:r>
          </a:p>
          <a:p>
            <a:pPr lvl="1" eaLnBrk="1" hangingPunct="1"/>
            <a:r>
              <a:rPr lang="en-US" smtClean="0"/>
              <a:t>Coordinate workflow of experiments</a:t>
            </a:r>
          </a:p>
          <a:p>
            <a:pPr lvl="1" eaLnBrk="1" hangingPunct="1"/>
            <a:r>
              <a:rPr lang="en-US" smtClean="0"/>
              <a:t>Share workflow and experiment images</a:t>
            </a:r>
          </a:p>
          <a:p>
            <a:pPr lvl="1" eaLnBrk="1" hangingPunct="1"/>
            <a:r>
              <a:rPr lang="en-US" smtClean="0"/>
              <a:t>Minimize space through reuse</a:t>
            </a:r>
          </a:p>
        </p:txBody>
      </p:sp>
      <p:sp>
        <p:nvSpPr>
          <p:cNvPr id="604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Risk</a:t>
            </a:r>
          </a:p>
          <a:p>
            <a:pPr lvl="1" eaLnBrk="1" hangingPunct="1"/>
            <a:r>
              <a:rPr lang="en-US" dirty="0" smtClean="0"/>
              <a:t>Images are large</a:t>
            </a:r>
          </a:p>
          <a:p>
            <a:pPr lvl="1" eaLnBrk="1" hangingPunct="1"/>
            <a:r>
              <a:rPr lang="en-US" dirty="0" smtClean="0"/>
              <a:t>Users have different requirements and need different images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425020-D13D-43C9-9008-0CB474084E49}" type="datetime1">
              <a:rPr lang="en-US"/>
              <a:pPr/>
              <a:t>7/1/2010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  <a:ea typeface="MS PGothic" pitchFamily="34" charset="-128"/>
              </a:rPr>
              <a:t>http://futuregrid.org</a:t>
            </a:r>
          </a:p>
        </p:txBody>
      </p:sp>
      <p:sp>
        <p:nvSpPr>
          <p:cNvPr id="6042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34D4A6-7CE0-46E8-9844-AE044F73939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 Job Reprovisioning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2572"/>
            <a:ext cx="8229600" cy="37628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user submits a job to a general queue. This job specifies a custom Image type attached to it. </a:t>
            </a:r>
          </a:p>
          <a:p>
            <a:r>
              <a:rPr lang="en-US" dirty="0" smtClean="0"/>
              <a:t>The Image gets reprovisioned on the resources </a:t>
            </a:r>
          </a:p>
          <a:p>
            <a:r>
              <a:rPr lang="en-US" dirty="0" smtClean="0"/>
              <a:t>The job gets executed within that image </a:t>
            </a:r>
          </a:p>
          <a:p>
            <a:r>
              <a:rPr lang="en-US" dirty="0" smtClean="0"/>
              <a:t>After job is done the Image is no longer needed. </a:t>
            </a:r>
          </a:p>
          <a:p>
            <a:r>
              <a:rPr lang="en-US" dirty="0" smtClean="0"/>
              <a:t>Use case: Many different users with many different images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9453" y="4475093"/>
            <a:ext cx="6427347" cy="221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Custom Reprovisioning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623" y="1143001"/>
            <a:ext cx="6261100" cy="53721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57200" y="1143001"/>
            <a:ext cx="7693838" cy="5410775"/>
            <a:chOff x="457200" y="1143001"/>
            <a:chExt cx="7693838" cy="5410775"/>
          </a:xfrm>
        </p:grpSpPr>
        <p:sp>
          <p:nvSpPr>
            <p:cNvPr id="7" name="Rectangle 6"/>
            <p:cNvSpPr/>
            <p:nvPr/>
          </p:nvSpPr>
          <p:spPr>
            <a:xfrm>
              <a:off x="4050633" y="5698551"/>
              <a:ext cx="1871578" cy="855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7"/>
            <p:cNvGrpSpPr/>
            <p:nvPr/>
          </p:nvGrpSpPr>
          <p:grpSpPr>
            <a:xfrm>
              <a:off x="457200" y="1143001"/>
              <a:ext cx="7693838" cy="2808357"/>
              <a:chOff x="457200" y="1143001"/>
              <a:chExt cx="7693838" cy="280835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050633" y="1143001"/>
                <a:ext cx="1871578" cy="1710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57200" y="2240907"/>
                <a:ext cx="7693838" cy="1710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Normal approach to job submission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Reprovisioning based on prior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user submits a job to a general queue. This job specifies an OS (re-used stateless image) type attached to it. </a:t>
            </a:r>
          </a:p>
          <a:p>
            <a:r>
              <a:rPr lang="en-US" dirty="0" smtClean="0"/>
              <a:t>The queue evaluates the OS requirement. </a:t>
            </a:r>
          </a:p>
          <a:p>
            <a:pPr lvl="1"/>
            <a:r>
              <a:rPr lang="en-US" dirty="0" smtClean="0"/>
              <a:t>If an available node has OS already running, run the job there. </a:t>
            </a:r>
          </a:p>
          <a:p>
            <a:pPr lvl="1"/>
            <a:r>
              <a:rPr lang="en-US" dirty="0" smtClean="0"/>
              <a:t>If there are no OS types available, reprovision an available node and submit the job to the new node. </a:t>
            </a:r>
          </a:p>
          <a:p>
            <a:r>
              <a:rPr lang="en-US" dirty="0" smtClean="0"/>
              <a:t>Repeat the provisioning steps if the job requires multiple processors (such as a large MPI job). </a:t>
            </a:r>
          </a:p>
          <a:p>
            <a:r>
              <a:rPr lang="en-US" dirty="0" smtClean="0"/>
              <a:t>Use case: reusing the same stateless image between usages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en-US" dirty="0" smtClean="0"/>
              <a:t>Generic Reprovisioning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43001"/>
            <a:ext cx="8099540" cy="5581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your own VO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This use case illustrates how a group of users or a Virtual Organization (VO) can handle their own queue to specifically tune their application environment to their specification. </a:t>
            </a:r>
          </a:p>
          <a:p>
            <a:r>
              <a:rPr lang="en-US" dirty="0" smtClean="0"/>
              <a:t>A VO sets up a new queue, and provides an Operating System image that is associated to this image. </a:t>
            </a:r>
          </a:p>
          <a:p>
            <a:pPr lvl="1"/>
            <a:r>
              <a:rPr lang="en-US" dirty="0" smtClean="0"/>
              <a:t>Can aid in image creation through the use of advanced scripts and a configuration management tool. </a:t>
            </a:r>
          </a:p>
          <a:p>
            <a:r>
              <a:rPr lang="en-US" dirty="0" smtClean="0"/>
              <a:t>A user within the VO submits a job to the VO queue. </a:t>
            </a:r>
          </a:p>
          <a:p>
            <a:r>
              <a:rPr lang="en-US" dirty="0" smtClean="0"/>
              <a:t>The queue is evaluated, and determines if there are free resource nodes available. </a:t>
            </a:r>
          </a:p>
          <a:p>
            <a:pPr lvl="1"/>
            <a:r>
              <a:rPr lang="en-US" dirty="0" smtClean="0"/>
              <a:t>If there is an available node and the VO OS is running on it, then the Job is scheduled there. </a:t>
            </a:r>
          </a:p>
          <a:p>
            <a:pPr lvl="1"/>
            <a:r>
              <a:rPr lang="en-US" dirty="0" smtClean="0"/>
              <a:t>If an un-provisioned node is available, the VO OS is provisioned and the job is then submitted to that node. </a:t>
            </a:r>
          </a:p>
          <a:p>
            <a:pPr lvl="1"/>
            <a:r>
              <a:rPr lang="en-US" dirty="0" smtClean="0"/>
              <a:t>If there are other idle nodes without jobs running, a node can be re-provisioned to the VO OS and the job is then submitted to that node. </a:t>
            </a:r>
          </a:p>
          <a:p>
            <a:r>
              <a:rPr lang="en-US" dirty="0" smtClean="0"/>
              <a:t>Repeat the provisioning steps if multiple processors are required (such as an MPI job).</a:t>
            </a:r>
          </a:p>
          <a:p>
            <a:r>
              <a:rPr lang="en-US" dirty="0" smtClean="0"/>
              <a:t>Use case: Provide a service to the users of a VO. For example: submit a job that uses particular software. For example provide a queue called Genesis or Hadoop for the associated user community. Provisioning is hidden from the users.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663" y="1894390"/>
            <a:ext cx="8847337" cy="4231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02"/>
            <a:ext cx="8226425" cy="892727"/>
          </a:xfrm>
        </p:spPr>
        <p:txBody>
          <a:bodyPr/>
          <a:lstStyle/>
          <a:p>
            <a:r>
              <a:rPr lang="en-US" dirty="0" smtClean="0"/>
              <a:t>FutureGrid Hardware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81600"/>
            <a:ext cx="9032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FutureGrid has </a:t>
            </a:r>
            <a:r>
              <a:rPr lang="en-US" dirty="0" smtClean="0">
                <a:solidFill>
                  <a:srgbClr val="FF0000"/>
                </a:solidFill>
              </a:rPr>
              <a:t>dedicated network </a:t>
            </a:r>
            <a:r>
              <a:rPr lang="en-US" dirty="0" smtClean="0"/>
              <a:t>(except to TACC) and a </a:t>
            </a:r>
            <a:r>
              <a:rPr lang="en-US" dirty="0" smtClean="0">
                <a:solidFill>
                  <a:srgbClr val="FF0000"/>
                </a:solidFill>
              </a:rPr>
              <a:t>network fault and delay generator</a:t>
            </a:r>
          </a:p>
          <a:p>
            <a:pPr>
              <a:buFont typeface="Arial"/>
              <a:buChar char="•"/>
            </a:pPr>
            <a:r>
              <a:rPr lang="en-US" dirty="0" smtClean="0"/>
              <a:t> Can isolate experiments on request; IU runs Network for NLR/Internet2</a:t>
            </a:r>
          </a:p>
          <a:p>
            <a:pPr>
              <a:buFont typeface="Arial"/>
              <a:buChar char="•"/>
            </a:pPr>
            <a:r>
              <a:rPr lang="en-US" dirty="0" smtClean="0"/>
              <a:t> (Many) </a:t>
            </a:r>
            <a:r>
              <a:rPr lang="en-US" dirty="0" smtClean="0">
                <a:solidFill>
                  <a:srgbClr val="FF0000"/>
                </a:solidFill>
              </a:rPr>
              <a:t>additional partner machines </a:t>
            </a:r>
            <a:r>
              <a:rPr lang="en-US" dirty="0" smtClean="0"/>
              <a:t>will run FutureGrid software and be supported (but allocated in specialized ways)</a:t>
            </a:r>
          </a:p>
          <a:p>
            <a:pPr>
              <a:buFont typeface="Arial"/>
              <a:buChar char="•"/>
            </a:pPr>
            <a:r>
              <a:rPr lang="en-US" dirty="0" smtClean="0"/>
              <a:t> (*) IU machines share same storage; (**) Shared memory and GPU Cluster in year 2</a:t>
            </a:r>
          </a:p>
          <a:p>
            <a:endParaRPr lang="en-US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88899" y="1295400"/>
            <a:ext cx="9055101" cy="4214813"/>
            <a:chOff x="0" y="816"/>
            <a:chExt cx="5704" cy="26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816"/>
              <a:ext cx="5689" cy="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0" y="816"/>
              <a:ext cx="5674" cy="627"/>
              <a:chOff x="0" y="816"/>
              <a:chExt cx="5674" cy="627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7" y="822"/>
                <a:ext cx="1473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7" y="961"/>
                <a:ext cx="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1475" y="961"/>
                <a:ext cx="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12" y="961"/>
                <a:ext cx="1463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432" y="964"/>
                <a:ext cx="71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System type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1054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1486" y="822"/>
                <a:ext cx="539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1486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2020" y="961"/>
                <a:ext cx="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1492" y="961"/>
                <a:ext cx="528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1563" y="964"/>
                <a:ext cx="46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# CPUs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1949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2031" y="822"/>
                <a:ext cx="485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2031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2510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2037" y="961"/>
                <a:ext cx="473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2077" y="964"/>
                <a:ext cx="470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# Cores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2470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2522" y="822"/>
                <a:ext cx="594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2522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3110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2528" y="961"/>
                <a:ext cx="582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2584" y="964"/>
                <a:ext cx="55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TFLOPS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3055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3121" y="822"/>
                <a:ext cx="594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3121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3709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3127" y="961"/>
                <a:ext cx="582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3131" y="964"/>
                <a:ext cx="663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RAM (GB)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3706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3721" y="822"/>
                <a:ext cx="6" cy="27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4472" y="822"/>
                <a:ext cx="6" cy="27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3727" y="822"/>
                <a:ext cx="745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3827" y="825"/>
                <a:ext cx="66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Secondary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3727" y="961"/>
                <a:ext cx="74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3775" y="964"/>
                <a:ext cx="10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3823" y="964"/>
                <a:ext cx="69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torage (TB)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4424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4484" y="822"/>
                <a:ext cx="6" cy="27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235" y="822"/>
                <a:ext cx="6" cy="27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4490" y="822"/>
                <a:ext cx="745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4535" y="825"/>
                <a:ext cx="783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Default local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4490" y="961"/>
                <a:ext cx="74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>
                <a:off x="4592" y="964"/>
                <a:ext cx="63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file system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5134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5247" y="822"/>
                <a:ext cx="422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>
                <a:off x="5247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5664" y="961"/>
                <a:ext cx="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>
                <a:off x="5253" y="961"/>
                <a:ext cx="411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>
                <a:off x="5360" y="964"/>
                <a:ext cx="26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Site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>
                <a:off x="5555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>
                <a:off x="0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/>
            </p:nvSpPr>
            <p:spPr bwMode="auto">
              <a:xfrm>
                <a:off x="0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/>
            </p:nvSpPr>
            <p:spPr bwMode="auto">
              <a:xfrm>
                <a:off x="0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>
                <a:off x="0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Line 60"/>
              <p:cNvSpPr>
                <a:spLocks noChangeShapeType="1"/>
              </p:cNvSpPr>
              <p:nvPr/>
            </p:nvSpPr>
            <p:spPr bwMode="auto">
              <a:xfrm>
                <a:off x="0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auto">
              <a:xfrm>
                <a:off x="0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>
                <a:off x="6" y="816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Line 63"/>
              <p:cNvSpPr>
                <a:spLocks noChangeShapeType="1"/>
              </p:cNvSpPr>
              <p:nvPr/>
            </p:nvSpPr>
            <p:spPr bwMode="auto">
              <a:xfrm>
                <a:off x="6" y="816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1480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Line 65"/>
              <p:cNvSpPr>
                <a:spLocks noChangeShapeType="1"/>
              </p:cNvSpPr>
              <p:nvPr/>
            </p:nvSpPr>
            <p:spPr bwMode="auto">
              <a:xfrm>
                <a:off x="1480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Line 66"/>
              <p:cNvSpPr>
                <a:spLocks noChangeShapeType="1"/>
              </p:cNvSpPr>
              <p:nvPr/>
            </p:nvSpPr>
            <p:spPr bwMode="auto">
              <a:xfrm>
                <a:off x="1480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1486" y="816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Line 68"/>
              <p:cNvSpPr>
                <a:spLocks noChangeShapeType="1"/>
              </p:cNvSpPr>
              <p:nvPr/>
            </p:nvSpPr>
            <p:spPr bwMode="auto">
              <a:xfrm>
                <a:off x="1486" y="816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2025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Line 70"/>
              <p:cNvSpPr>
                <a:spLocks noChangeShapeType="1"/>
              </p:cNvSpPr>
              <p:nvPr/>
            </p:nvSpPr>
            <p:spPr bwMode="auto">
              <a:xfrm>
                <a:off x="2025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Line 71"/>
              <p:cNvSpPr>
                <a:spLocks noChangeShapeType="1"/>
              </p:cNvSpPr>
              <p:nvPr/>
            </p:nvSpPr>
            <p:spPr bwMode="auto">
              <a:xfrm>
                <a:off x="2025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2031" y="816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Line 73"/>
              <p:cNvSpPr>
                <a:spLocks noChangeShapeType="1"/>
              </p:cNvSpPr>
              <p:nvPr/>
            </p:nvSpPr>
            <p:spPr bwMode="auto">
              <a:xfrm>
                <a:off x="2031" y="816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2516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/>
            </p:nvSpPr>
            <p:spPr bwMode="auto">
              <a:xfrm>
                <a:off x="2516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/>
            </p:nvSpPr>
            <p:spPr bwMode="auto">
              <a:xfrm>
                <a:off x="2516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2522" y="816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/>
            </p:nvSpPr>
            <p:spPr bwMode="auto">
              <a:xfrm>
                <a:off x="2522" y="816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>
                <a:off x="3116" y="816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/>
            </p:nvSpPr>
            <p:spPr bwMode="auto">
              <a:xfrm>
                <a:off x="3116" y="81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/>
            </p:nvSpPr>
            <p:spPr bwMode="auto">
              <a:xfrm>
                <a:off x="3116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3121" y="816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/>
            </p:nvSpPr>
            <p:spPr bwMode="auto">
              <a:xfrm>
                <a:off x="3121" y="816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>
                <a:off x="3715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Line 85"/>
              <p:cNvSpPr>
                <a:spLocks noChangeShapeType="1"/>
              </p:cNvSpPr>
              <p:nvPr/>
            </p:nvSpPr>
            <p:spPr bwMode="auto">
              <a:xfrm>
                <a:off x="3715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Line 86"/>
              <p:cNvSpPr>
                <a:spLocks noChangeShapeType="1"/>
              </p:cNvSpPr>
              <p:nvPr/>
            </p:nvSpPr>
            <p:spPr bwMode="auto">
              <a:xfrm>
                <a:off x="3715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3721" y="816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Line 88"/>
              <p:cNvSpPr>
                <a:spLocks noChangeShapeType="1"/>
              </p:cNvSpPr>
              <p:nvPr/>
            </p:nvSpPr>
            <p:spPr bwMode="auto">
              <a:xfrm>
                <a:off x="3721" y="816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>
                <a:off x="4478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Line 90"/>
              <p:cNvSpPr>
                <a:spLocks noChangeShapeType="1"/>
              </p:cNvSpPr>
              <p:nvPr/>
            </p:nvSpPr>
            <p:spPr bwMode="auto">
              <a:xfrm>
                <a:off x="4478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Line 91"/>
              <p:cNvSpPr>
                <a:spLocks noChangeShapeType="1"/>
              </p:cNvSpPr>
              <p:nvPr/>
            </p:nvSpPr>
            <p:spPr bwMode="auto">
              <a:xfrm>
                <a:off x="4478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>
                <a:off x="4484" y="816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Line 93"/>
              <p:cNvSpPr>
                <a:spLocks noChangeShapeType="1"/>
              </p:cNvSpPr>
              <p:nvPr/>
            </p:nvSpPr>
            <p:spPr bwMode="auto">
              <a:xfrm>
                <a:off x="4484" y="816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5241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Line 95"/>
              <p:cNvSpPr>
                <a:spLocks noChangeShapeType="1"/>
              </p:cNvSpPr>
              <p:nvPr/>
            </p:nvSpPr>
            <p:spPr bwMode="auto">
              <a:xfrm>
                <a:off x="5241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Line 96"/>
              <p:cNvSpPr>
                <a:spLocks noChangeShapeType="1"/>
              </p:cNvSpPr>
              <p:nvPr/>
            </p:nvSpPr>
            <p:spPr bwMode="auto">
              <a:xfrm>
                <a:off x="5241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>
                <a:off x="5247" y="816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Line 98"/>
              <p:cNvSpPr>
                <a:spLocks noChangeShapeType="1"/>
              </p:cNvSpPr>
              <p:nvPr/>
            </p:nvSpPr>
            <p:spPr bwMode="auto">
              <a:xfrm>
                <a:off x="5247" y="816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5669" y="816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Line 100"/>
              <p:cNvSpPr>
                <a:spLocks noChangeShapeType="1"/>
              </p:cNvSpPr>
              <p:nvPr/>
            </p:nvSpPr>
            <p:spPr bwMode="auto">
              <a:xfrm>
                <a:off x="5669" y="81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Line 101"/>
              <p:cNvSpPr>
                <a:spLocks noChangeShapeType="1"/>
              </p:cNvSpPr>
              <p:nvPr/>
            </p:nvSpPr>
            <p:spPr bwMode="auto">
              <a:xfrm>
                <a:off x="5669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5669" y="816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Line 103"/>
              <p:cNvSpPr>
                <a:spLocks noChangeShapeType="1"/>
              </p:cNvSpPr>
              <p:nvPr/>
            </p:nvSpPr>
            <p:spPr bwMode="auto">
              <a:xfrm>
                <a:off x="5669" y="81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Line 104"/>
              <p:cNvSpPr>
                <a:spLocks noChangeShapeType="1"/>
              </p:cNvSpPr>
              <p:nvPr/>
            </p:nvSpPr>
            <p:spPr bwMode="auto">
              <a:xfrm>
                <a:off x="5669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0" y="822"/>
                <a:ext cx="6" cy="27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106"/>
              <p:cNvSpPr>
                <a:spLocks noChangeShapeType="1"/>
              </p:cNvSpPr>
              <p:nvPr/>
            </p:nvSpPr>
            <p:spPr bwMode="auto">
              <a:xfrm>
                <a:off x="0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1480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Line 108"/>
              <p:cNvSpPr>
                <a:spLocks noChangeShapeType="1"/>
              </p:cNvSpPr>
              <p:nvPr/>
            </p:nvSpPr>
            <p:spPr bwMode="auto">
              <a:xfrm>
                <a:off x="1480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2025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Line 110"/>
              <p:cNvSpPr>
                <a:spLocks noChangeShapeType="1"/>
              </p:cNvSpPr>
              <p:nvPr/>
            </p:nvSpPr>
            <p:spPr bwMode="auto">
              <a:xfrm>
                <a:off x="2025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2516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Line 112"/>
              <p:cNvSpPr>
                <a:spLocks noChangeShapeType="1"/>
              </p:cNvSpPr>
              <p:nvPr/>
            </p:nvSpPr>
            <p:spPr bwMode="auto">
              <a:xfrm>
                <a:off x="2516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>
                <a:off x="3116" y="822"/>
                <a:ext cx="5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Line 114"/>
              <p:cNvSpPr>
                <a:spLocks noChangeShapeType="1"/>
              </p:cNvSpPr>
              <p:nvPr/>
            </p:nvSpPr>
            <p:spPr bwMode="auto">
              <a:xfrm>
                <a:off x="3116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3715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Line 116"/>
              <p:cNvSpPr>
                <a:spLocks noChangeShapeType="1"/>
              </p:cNvSpPr>
              <p:nvPr/>
            </p:nvSpPr>
            <p:spPr bwMode="auto">
              <a:xfrm>
                <a:off x="3715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4478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Line 118"/>
              <p:cNvSpPr>
                <a:spLocks noChangeShapeType="1"/>
              </p:cNvSpPr>
              <p:nvPr/>
            </p:nvSpPr>
            <p:spPr bwMode="auto">
              <a:xfrm>
                <a:off x="4478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5241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Line 120"/>
              <p:cNvSpPr>
                <a:spLocks noChangeShapeType="1"/>
              </p:cNvSpPr>
              <p:nvPr/>
            </p:nvSpPr>
            <p:spPr bwMode="auto">
              <a:xfrm>
                <a:off x="5241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5669" y="822"/>
                <a:ext cx="5" cy="27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Line 122"/>
              <p:cNvSpPr>
                <a:spLocks noChangeShapeType="1"/>
              </p:cNvSpPr>
              <p:nvPr/>
            </p:nvSpPr>
            <p:spPr bwMode="auto">
              <a:xfrm>
                <a:off x="5669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7" y="1107"/>
                <a:ext cx="5662" cy="6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7" y="1113"/>
                <a:ext cx="5" cy="13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5664" y="1113"/>
                <a:ext cx="5" cy="13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12" y="1113"/>
                <a:ext cx="5652" cy="13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12" y="1115"/>
                <a:ext cx="192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Dynamically configurable systems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1775" y="1115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0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Line 130"/>
              <p:cNvSpPr>
                <a:spLocks noChangeShapeType="1"/>
              </p:cNvSpPr>
              <p:nvPr/>
            </p:nvSpPr>
            <p:spPr bwMode="auto">
              <a:xfrm>
                <a:off x="0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Line 131"/>
              <p:cNvSpPr>
                <a:spLocks noChangeShapeType="1"/>
              </p:cNvSpPr>
              <p:nvPr/>
            </p:nvSpPr>
            <p:spPr bwMode="auto">
              <a:xfrm>
                <a:off x="0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>
                <a:off x="6" y="1101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Line 133"/>
              <p:cNvSpPr>
                <a:spLocks noChangeShapeType="1"/>
              </p:cNvSpPr>
              <p:nvPr/>
            </p:nvSpPr>
            <p:spPr bwMode="auto">
              <a:xfrm>
                <a:off x="6" y="1101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/>
            </p:nvSpPr>
            <p:spPr bwMode="auto">
              <a:xfrm>
                <a:off x="1480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Line 135"/>
              <p:cNvSpPr>
                <a:spLocks noChangeShapeType="1"/>
              </p:cNvSpPr>
              <p:nvPr/>
            </p:nvSpPr>
            <p:spPr bwMode="auto">
              <a:xfrm>
                <a:off x="1480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Line 136"/>
              <p:cNvSpPr>
                <a:spLocks noChangeShapeType="1"/>
              </p:cNvSpPr>
              <p:nvPr/>
            </p:nvSpPr>
            <p:spPr bwMode="auto">
              <a:xfrm>
                <a:off x="1480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Rectangle 137"/>
              <p:cNvSpPr>
                <a:spLocks noChangeArrowheads="1"/>
              </p:cNvSpPr>
              <p:nvPr/>
            </p:nvSpPr>
            <p:spPr bwMode="auto">
              <a:xfrm>
                <a:off x="1486" y="1101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Line 138"/>
              <p:cNvSpPr>
                <a:spLocks noChangeShapeType="1"/>
              </p:cNvSpPr>
              <p:nvPr/>
            </p:nvSpPr>
            <p:spPr bwMode="auto">
              <a:xfrm>
                <a:off x="1486" y="1101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2025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Line 140"/>
              <p:cNvSpPr>
                <a:spLocks noChangeShapeType="1"/>
              </p:cNvSpPr>
              <p:nvPr/>
            </p:nvSpPr>
            <p:spPr bwMode="auto">
              <a:xfrm>
                <a:off x="2025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Line 141"/>
              <p:cNvSpPr>
                <a:spLocks noChangeShapeType="1"/>
              </p:cNvSpPr>
              <p:nvPr/>
            </p:nvSpPr>
            <p:spPr bwMode="auto">
              <a:xfrm>
                <a:off x="2025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>
                <a:off x="2031" y="1101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Line 143"/>
              <p:cNvSpPr>
                <a:spLocks noChangeShapeType="1"/>
              </p:cNvSpPr>
              <p:nvPr/>
            </p:nvSpPr>
            <p:spPr bwMode="auto">
              <a:xfrm>
                <a:off x="2031" y="1101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Rectangle 144"/>
              <p:cNvSpPr>
                <a:spLocks noChangeArrowheads="1"/>
              </p:cNvSpPr>
              <p:nvPr/>
            </p:nvSpPr>
            <p:spPr bwMode="auto">
              <a:xfrm>
                <a:off x="2516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Line 145"/>
              <p:cNvSpPr>
                <a:spLocks noChangeShapeType="1"/>
              </p:cNvSpPr>
              <p:nvPr/>
            </p:nvSpPr>
            <p:spPr bwMode="auto">
              <a:xfrm>
                <a:off x="2516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Line 146"/>
              <p:cNvSpPr>
                <a:spLocks noChangeShapeType="1"/>
              </p:cNvSpPr>
              <p:nvPr/>
            </p:nvSpPr>
            <p:spPr bwMode="auto">
              <a:xfrm>
                <a:off x="2516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2522" y="1101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/>
            </p:nvSpPr>
            <p:spPr bwMode="auto">
              <a:xfrm>
                <a:off x="2522" y="1101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3116" y="110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/>
            </p:nvSpPr>
            <p:spPr bwMode="auto">
              <a:xfrm>
                <a:off x="3116" y="1101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Line 151"/>
              <p:cNvSpPr>
                <a:spLocks noChangeShapeType="1"/>
              </p:cNvSpPr>
              <p:nvPr/>
            </p:nvSpPr>
            <p:spPr bwMode="auto">
              <a:xfrm>
                <a:off x="3116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3121" y="1101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Line 153"/>
              <p:cNvSpPr>
                <a:spLocks noChangeShapeType="1"/>
              </p:cNvSpPr>
              <p:nvPr/>
            </p:nvSpPr>
            <p:spPr bwMode="auto">
              <a:xfrm>
                <a:off x="3121" y="1101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3715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Line 155"/>
              <p:cNvSpPr>
                <a:spLocks noChangeShapeType="1"/>
              </p:cNvSpPr>
              <p:nvPr/>
            </p:nvSpPr>
            <p:spPr bwMode="auto">
              <a:xfrm>
                <a:off x="3715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Line 156"/>
              <p:cNvSpPr>
                <a:spLocks noChangeShapeType="1"/>
              </p:cNvSpPr>
              <p:nvPr/>
            </p:nvSpPr>
            <p:spPr bwMode="auto">
              <a:xfrm>
                <a:off x="3715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3721" y="1101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Line 158"/>
              <p:cNvSpPr>
                <a:spLocks noChangeShapeType="1"/>
              </p:cNvSpPr>
              <p:nvPr/>
            </p:nvSpPr>
            <p:spPr bwMode="auto">
              <a:xfrm>
                <a:off x="3721" y="1101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4478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Line 160"/>
              <p:cNvSpPr>
                <a:spLocks noChangeShapeType="1"/>
              </p:cNvSpPr>
              <p:nvPr/>
            </p:nvSpPr>
            <p:spPr bwMode="auto">
              <a:xfrm>
                <a:off x="4478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Line 161"/>
              <p:cNvSpPr>
                <a:spLocks noChangeShapeType="1"/>
              </p:cNvSpPr>
              <p:nvPr/>
            </p:nvSpPr>
            <p:spPr bwMode="auto">
              <a:xfrm>
                <a:off x="4478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4484" y="1101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Line 163"/>
              <p:cNvSpPr>
                <a:spLocks noChangeShapeType="1"/>
              </p:cNvSpPr>
              <p:nvPr/>
            </p:nvSpPr>
            <p:spPr bwMode="auto">
              <a:xfrm>
                <a:off x="4484" y="1101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Rectangle 164"/>
              <p:cNvSpPr>
                <a:spLocks noChangeArrowheads="1"/>
              </p:cNvSpPr>
              <p:nvPr/>
            </p:nvSpPr>
            <p:spPr bwMode="auto">
              <a:xfrm>
                <a:off x="5241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Line 165"/>
              <p:cNvSpPr>
                <a:spLocks noChangeShapeType="1"/>
              </p:cNvSpPr>
              <p:nvPr/>
            </p:nvSpPr>
            <p:spPr bwMode="auto">
              <a:xfrm>
                <a:off x="5241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Line 166"/>
              <p:cNvSpPr>
                <a:spLocks noChangeShapeType="1"/>
              </p:cNvSpPr>
              <p:nvPr/>
            </p:nvSpPr>
            <p:spPr bwMode="auto">
              <a:xfrm>
                <a:off x="5241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5247" y="1101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Line 168"/>
              <p:cNvSpPr>
                <a:spLocks noChangeShapeType="1"/>
              </p:cNvSpPr>
              <p:nvPr/>
            </p:nvSpPr>
            <p:spPr bwMode="auto">
              <a:xfrm>
                <a:off x="5247" y="1101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>
                <a:off x="5669" y="110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Line 170"/>
              <p:cNvSpPr>
                <a:spLocks noChangeShapeType="1"/>
              </p:cNvSpPr>
              <p:nvPr/>
            </p:nvSpPr>
            <p:spPr bwMode="auto">
              <a:xfrm>
                <a:off x="5669" y="1101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Line 171"/>
              <p:cNvSpPr>
                <a:spLocks noChangeShapeType="1"/>
              </p:cNvSpPr>
              <p:nvPr/>
            </p:nvSpPr>
            <p:spPr bwMode="auto">
              <a:xfrm>
                <a:off x="5669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Rectangle 172"/>
              <p:cNvSpPr>
                <a:spLocks noChangeArrowheads="1"/>
              </p:cNvSpPr>
              <p:nvPr/>
            </p:nvSpPr>
            <p:spPr bwMode="auto">
              <a:xfrm>
                <a:off x="0" y="1107"/>
                <a:ext cx="6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Line 173"/>
              <p:cNvSpPr>
                <a:spLocks noChangeShapeType="1"/>
              </p:cNvSpPr>
              <p:nvPr/>
            </p:nvSpPr>
            <p:spPr bwMode="auto">
              <a:xfrm>
                <a:off x="0" y="110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Rectangle 174"/>
              <p:cNvSpPr>
                <a:spLocks noChangeArrowheads="1"/>
              </p:cNvSpPr>
              <p:nvPr/>
            </p:nvSpPr>
            <p:spPr bwMode="auto">
              <a:xfrm>
                <a:off x="5669" y="1107"/>
                <a:ext cx="5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Line 175"/>
              <p:cNvSpPr>
                <a:spLocks noChangeShapeType="1"/>
              </p:cNvSpPr>
              <p:nvPr/>
            </p:nvSpPr>
            <p:spPr bwMode="auto">
              <a:xfrm>
                <a:off x="5669" y="110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12" y="1268"/>
                <a:ext cx="83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IBM iDataPlex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749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1683" y="1268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1865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2168" y="1268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1024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2410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2834" y="1268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2955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3313" y="1268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3072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3555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3972" y="1268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335*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4214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4708" y="1268"/>
                <a:ext cx="37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Lustre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3" name="Rectangle 189"/>
              <p:cNvSpPr>
                <a:spLocks noChangeArrowheads="1"/>
              </p:cNvSpPr>
              <p:nvPr/>
            </p:nvSpPr>
            <p:spPr bwMode="auto">
              <a:xfrm>
                <a:off x="5017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4" name="Rectangle 190"/>
              <p:cNvSpPr>
                <a:spLocks noChangeArrowheads="1"/>
              </p:cNvSpPr>
              <p:nvPr/>
            </p:nvSpPr>
            <p:spPr bwMode="auto">
              <a:xfrm>
                <a:off x="5394" y="1261"/>
                <a:ext cx="18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>
                <a:off x="5522" y="126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6" name="Rectangle 192"/>
              <p:cNvSpPr>
                <a:spLocks noChangeArrowheads="1"/>
              </p:cNvSpPr>
              <p:nvPr/>
            </p:nvSpPr>
            <p:spPr bwMode="auto">
              <a:xfrm>
                <a:off x="0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Line 193"/>
              <p:cNvSpPr>
                <a:spLocks noChangeShapeType="1"/>
              </p:cNvSpPr>
              <p:nvPr/>
            </p:nvSpPr>
            <p:spPr bwMode="auto">
              <a:xfrm>
                <a:off x="0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/>
            </p:nvSpPr>
            <p:spPr bwMode="auto">
              <a:xfrm>
                <a:off x="0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Rectangle 195"/>
              <p:cNvSpPr>
                <a:spLocks noChangeArrowheads="1"/>
              </p:cNvSpPr>
              <p:nvPr/>
            </p:nvSpPr>
            <p:spPr bwMode="auto">
              <a:xfrm>
                <a:off x="6" y="1252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Line 196"/>
              <p:cNvSpPr>
                <a:spLocks noChangeShapeType="1"/>
              </p:cNvSpPr>
              <p:nvPr/>
            </p:nvSpPr>
            <p:spPr bwMode="auto">
              <a:xfrm>
                <a:off x="6" y="1252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1480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Line 198"/>
              <p:cNvSpPr>
                <a:spLocks noChangeShapeType="1"/>
              </p:cNvSpPr>
              <p:nvPr/>
            </p:nvSpPr>
            <p:spPr bwMode="auto">
              <a:xfrm>
                <a:off x="1480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Line 199"/>
              <p:cNvSpPr>
                <a:spLocks noChangeShapeType="1"/>
              </p:cNvSpPr>
              <p:nvPr/>
            </p:nvSpPr>
            <p:spPr bwMode="auto">
              <a:xfrm>
                <a:off x="1480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Rectangle 200"/>
              <p:cNvSpPr>
                <a:spLocks noChangeArrowheads="1"/>
              </p:cNvSpPr>
              <p:nvPr/>
            </p:nvSpPr>
            <p:spPr bwMode="auto">
              <a:xfrm>
                <a:off x="1486" y="1252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Line 201"/>
              <p:cNvSpPr>
                <a:spLocks noChangeShapeType="1"/>
              </p:cNvSpPr>
              <p:nvPr/>
            </p:nvSpPr>
            <p:spPr bwMode="auto">
              <a:xfrm>
                <a:off x="1486" y="1252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>
                <a:off x="2025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Line 203"/>
              <p:cNvSpPr>
                <a:spLocks noChangeShapeType="1"/>
              </p:cNvSpPr>
              <p:nvPr/>
            </p:nvSpPr>
            <p:spPr bwMode="auto">
              <a:xfrm>
                <a:off x="2025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Line 204"/>
              <p:cNvSpPr>
                <a:spLocks noChangeShapeType="1"/>
              </p:cNvSpPr>
              <p:nvPr/>
            </p:nvSpPr>
            <p:spPr bwMode="auto">
              <a:xfrm>
                <a:off x="2025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0" name="Group 406"/>
            <p:cNvGrpSpPr>
              <a:grpSpLocks/>
            </p:cNvGrpSpPr>
            <p:nvPr/>
          </p:nvGrpSpPr>
          <p:grpSpPr bwMode="auto">
            <a:xfrm>
              <a:off x="0" y="1252"/>
              <a:ext cx="5703" cy="493"/>
              <a:chOff x="0" y="1252"/>
              <a:chExt cx="5703" cy="493"/>
            </a:xfrm>
          </p:grpSpPr>
          <p:sp>
            <p:nvSpPr>
              <p:cNvPr id="1230" name="Rectangle 206"/>
              <p:cNvSpPr>
                <a:spLocks noChangeArrowheads="1"/>
              </p:cNvSpPr>
              <p:nvPr/>
            </p:nvSpPr>
            <p:spPr bwMode="auto">
              <a:xfrm>
                <a:off x="2031" y="1252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Line 207"/>
              <p:cNvSpPr>
                <a:spLocks noChangeShapeType="1"/>
              </p:cNvSpPr>
              <p:nvPr/>
            </p:nvSpPr>
            <p:spPr bwMode="auto">
              <a:xfrm>
                <a:off x="2031" y="1252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Rectangle 208"/>
              <p:cNvSpPr>
                <a:spLocks noChangeArrowheads="1"/>
              </p:cNvSpPr>
              <p:nvPr/>
            </p:nvSpPr>
            <p:spPr bwMode="auto">
              <a:xfrm>
                <a:off x="2516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Line 209"/>
              <p:cNvSpPr>
                <a:spLocks noChangeShapeType="1"/>
              </p:cNvSpPr>
              <p:nvPr/>
            </p:nvSpPr>
            <p:spPr bwMode="auto">
              <a:xfrm>
                <a:off x="2516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Line 210"/>
              <p:cNvSpPr>
                <a:spLocks noChangeShapeType="1"/>
              </p:cNvSpPr>
              <p:nvPr/>
            </p:nvSpPr>
            <p:spPr bwMode="auto">
              <a:xfrm>
                <a:off x="2516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Rectangle 211"/>
              <p:cNvSpPr>
                <a:spLocks noChangeArrowheads="1"/>
              </p:cNvSpPr>
              <p:nvPr/>
            </p:nvSpPr>
            <p:spPr bwMode="auto">
              <a:xfrm>
                <a:off x="2522" y="1252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Line 212"/>
              <p:cNvSpPr>
                <a:spLocks noChangeShapeType="1"/>
              </p:cNvSpPr>
              <p:nvPr/>
            </p:nvSpPr>
            <p:spPr bwMode="auto">
              <a:xfrm>
                <a:off x="2522" y="1252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Rectangle 213"/>
              <p:cNvSpPr>
                <a:spLocks noChangeArrowheads="1"/>
              </p:cNvSpPr>
              <p:nvPr/>
            </p:nvSpPr>
            <p:spPr bwMode="auto">
              <a:xfrm>
                <a:off x="3116" y="1252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Line 214"/>
              <p:cNvSpPr>
                <a:spLocks noChangeShapeType="1"/>
              </p:cNvSpPr>
              <p:nvPr/>
            </p:nvSpPr>
            <p:spPr bwMode="auto">
              <a:xfrm>
                <a:off x="3116" y="125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Line 215"/>
              <p:cNvSpPr>
                <a:spLocks noChangeShapeType="1"/>
              </p:cNvSpPr>
              <p:nvPr/>
            </p:nvSpPr>
            <p:spPr bwMode="auto">
              <a:xfrm>
                <a:off x="3116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/>
            </p:nvSpPr>
            <p:spPr bwMode="auto">
              <a:xfrm>
                <a:off x="3121" y="1252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Line 217"/>
              <p:cNvSpPr>
                <a:spLocks noChangeShapeType="1"/>
              </p:cNvSpPr>
              <p:nvPr/>
            </p:nvSpPr>
            <p:spPr bwMode="auto">
              <a:xfrm>
                <a:off x="3121" y="1252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Rectangle 218"/>
              <p:cNvSpPr>
                <a:spLocks noChangeArrowheads="1"/>
              </p:cNvSpPr>
              <p:nvPr/>
            </p:nvSpPr>
            <p:spPr bwMode="auto">
              <a:xfrm>
                <a:off x="3715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Line 219"/>
              <p:cNvSpPr>
                <a:spLocks noChangeShapeType="1"/>
              </p:cNvSpPr>
              <p:nvPr/>
            </p:nvSpPr>
            <p:spPr bwMode="auto">
              <a:xfrm>
                <a:off x="3715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Line 220"/>
              <p:cNvSpPr>
                <a:spLocks noChangeShapeType="1"/>
              </p:cNvSpPr>
              <p:nvPr/>
            </p:nvSpPr>
            <p:spPr bwMode="auto">
              <a:xfrm>
                <a:off x="3715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Rectangle 221"/>
              <p:cNvSpPr>
                <a:spLocks noChangeArrowheads="1"/>
              </p:cNvSpPr>
              <p:nvPr/>
            </p:nvSpPr>
            <p:spPr bwMode="auto">
              <a:xfrm>
                <a:off x="3721" y="1252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Line 222"/>
              <p:cNvSpPr>
                <a:spLocks noChangeShapeType="1"/>
              </p:cNvSpPr>
              <p:nvPr/>
            </p:nvSpPr>
            <p:spPr bwMode="auto">
              <a:xfrm>
                <a:off x="3721" y="1252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Rectangle 223"/>
              <p:cNvSpPr>
                <a:spLocks noChangeArrowheads="1"/>
              </p:cNvSpPr>
              <p:nvPr/>
            </p:nvSpPr>
            <p:spPr bwMode="auto">
              <a:xfrm>
                <a:off x="4478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Line 224"/>
              <p:cNvSpPr>
                <a:spLocks noChangeShapeType="1"/>
              </p:cNvSpPr>
              <p:nvPr/>
            </p:nvSpPr>
            <p:spPr bwMode="auto">
              <a:xfrm>
                <a:off x="4478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Line 225"/>
              <p:cNvSpPr>
                <a:spLocks noChangeShapeType="1"/>
              </p:cNvSpPr>
              <p:nvPr/>
            </p:nvSpPr>
            <p:spPr bwMode="auto">
              <a:xfrm>
                <a:off x="4478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>
                <a:off x="4484" y="1252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Line 227"/>
              <p:cNvSpPr>
                <a:spLocks noChangeShapeType="1"/>
              </p:cNvSpPr>
              <p:nvPr/>
            </p:nvSpPr>
            <p:spPr bwMode="auto">
              <a:xfrm>
                <a:off x="4484" y="1252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5241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Line 229"/>
              <p:cNvSpPr>
                <a:spLocks noChangeShapeType="1"/>
              </p:cNvSpPr>
              <p:nvPr/>
            </p:nvSpPr>
            <p:spPr bwMode="auto">
              <a:xfrm>
                <a:off x="5241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Line 230"/>
              <p:cNvSpPr>
                <a:spLocks noChangeShapeType="1"/>
              </p:cNvSpPr>
              <p:nvPr/>
            </p:nvSpPr>
            <p:spPr bwMode="auto">
              <a:xfrm>
                <a:off x="5241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Rectangle 231"/>
              <p:cNvSpPr>
                <a:spLocks noChangeArrowheads="1"/>
              </p:cNvSpPr>
              <p:nvPr/>
            </p:nvSpPr>
            <p:spPr bwMode="auto">
              <a:xfrm>
                <a:off x="5247" y="1252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Line 232"/>
              <p:cNvSpPr>
                <a:spLocks noChangeShapeType="1"/>
              </p:cNvSpPr>
              <p:nvPr/>
            </p:nvSpPr>
            <p:spPr bwMode="auto">
              <a:xfrm>
                <a:off x="5247" y="1252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Rectangle 233"/>
              <p:cNvSpPr>
                <a:spLocks noChangeArrowheads="1"/>
              </p:cNvSpPr>
              <p:nvPr/>
            </p:nvSpPr>
            <p:spPr bwMode="auto">
              <a:xfrm>
                <a:off x="5669" y="1252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Line 234"/>
              <p:cNvSpPr>
                <a:spLocks noChangeShapeType="1"/>
              </p:cNvSpPr>
              <p:nvPr/>
            </p:nvSpPr>
            <p:spPr bwMode="auto">
              <a:xfrm>
                <a:off x="5669" y="125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Line 235"/>
              <p:cNvSpPr>
                <a:spLocks noChangeShapeType="1"/>
              </p:cNvSpPr>
              <p:nvPr/>
            </p:nvSpPr>
            <p:spPr bwMode="auto">
              <a:xfrm>
                <a:off x="5669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Rectangle 236"/>
              <p:cNvSpPr>
                <a:spLocks noChangeArrowheads="1"/>
              </p:cNvSpPr>
              <p:nvPr/>
            </p:nvSpPr>
            <p:spPr bwMode="auto">
              <a:xfrm>
                <a:off x="0" y="1258"/>
                <a:ext cx="6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Line 237"/>
              <p:cNvSpPr>
                <a:spLocks noChangeShapeType="1"/>
              </p:cNvSpPr>
              <p:nvPr/>
            </p:nvSpPr>
            <p:spPr bwMode="auto">
              <a:xfrm>
                <a:off x="0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Rectangle 238"/>
              <p:cNvSpPr>
                <a:spLocks noChangeArrowheads="1"/>
              </p:cNvSpPr>
              <p:nvPr/>
            </p:nvSpPr>
            <p:spPr bwMode="auto">
              <a:xfrm>
                <a:off x="1480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Line 239"/>
              <p:cNvSpPr>
                <a:spLocks noChangeShapeType="1"/>
              </p:cNvSpPr>
              <p:nvPr/>
            </p:nvSpPr>
            <p:spPr bwMode="auto">
              <a:xfrm>
                <a:off x="1480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Rectangle 240"/>
              <p:cNvSpPr>
                <a:spLocks noChangeArrowheads="1"/>
              </p:cNvSpPr>
              <p:nvPr/>
            </p:nvSpPr>
            <p:spPr bwMode="auto">
              <a:xfrm>
                <a:off x="2025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Line 241"/>
              <p:cNvSpPr>
                <a:spLocks noChangeShapeType="1"/>
              </p:cNvSpPr>
              <p:nvPr/>
            </p:nvSpPr>
            <p:spPr bwMode="auto">
              <a:xfrm>
                <a:off x="2025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Rectangle 242"/>
              <p:cNvSpPr>
                <a:spLocks noChangeArrowheads="1"/>
              </p:cNvSpPr>
              <p:nvPr/>
            </p:nvSpPr>
            <p:spPr bwMode="auto">
              <a:xfrm>
                <a:off x="2516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Line 243"/>
              <p:cNvSpPr>
                <a:spLocks noChangeShapeType="1"/>
              </p:cNvSpPr>
              <p:nvPr/>
            </p:nvSpPr>
            <p:spPr bwMode="auto">
              <a:xfrm>
                <a:off x="2516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Rectangle 244"/>
              <p:cNvSpPr>
                <a:spLocks noChangeArrowheads="1"/>
              </p:cNvSpPr>
              <p:nvPr/>
            </p:nvSpPr>
            <p:spPr bwMode="auto">
              <a:xfrm>
                <a:off x="3116" y="1258"/>
                <a:ext cx="5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Line 245"/>
              <p:cNvSpPr>
                <a:spLocks noChangeShapeType="1"/>
              </p:cNvSpPr>
              <p:nvPr/>
            </p:nvSpPr>
            <p:spPr bwMode="auto">
              <a:xfrm>
                <a:off x="3116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Rectangle 246"/>
              <p:cNvSpPr>
                <a:spLocks noChangeArrowheads="1"/>
              </p:cNvSpPr>
              <p:nvPr/>
            </p:nvSpPr>
            <p:spPr bwMode="auto">
              <a:xfrm>
                <a:off x="3715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Line 247"/>
              <p:cNvSpPr>
                <a:spLocks noChangeShapeType="1"/>
              </p:cNvSpPr>
              <p:nvPr/>
            </p:nvSpPr>
            <p:spPr bwMode="auto">
              <a:xfrm>
                <a:off x="3715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Rectangle 248"/>
              <p:cNvSpPr>
                <a:spLocks noChangeArrowheads="1"/>
              </p:cNvSpPr>
              <p:nvPr/>
            </p:nvSpPr>
            <p:spPr bwMode="auto">
              <a:xfrm>
                <a:off x="4478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Line 249"/>
              <p:cNvSpPr>
                <a:spLocks noChangeShapeType="1"/>
              </p:cNvSpPr>
              <p:nvPr/>
            </p:nvSpPr>
            <p:spPr bwMode="auto">
              <a:xfrm>
                <a:off x="4478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Rectangle 250"/>
              <p:cNvSpPr>
                <a:spLocks noChangeArrowheads="1"/>
              </p:cNvSpPr>
              <p:nvPr/>
            </p:nvSpPr>
            <p:spPr bwMode="auto">
              <a:xfrm>
                <a:off x="5241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Line 251"/>
              <p:cNvSpPr>
                <a:spLocks noChangeShapeType="1"/>
              </p:cNvSpPr>
              <p:nvPr/>
            </p:nvSpPr>
            <p:spPr bwMode="auto">
              <a:xfrm>
                <a:off x="5241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Rectangle 252"/>
              <p:cNvSpPr>
                <a:spLocks noChangeArrowheads="1"/>
              </p:cNvSpPr>
              <p:nvPr/>
            </p:nvSpPr>
            <p:spPr bwMode="auto">
              <a:xfrm>
                <a:off x="5669" y="1258"/>
                <a:ext cx="5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Line 253"/>
              <p:cNvSpPr>
                <a:spLocks noChangeShapeType="1"/>
              </p:cNvSpPr>
              <p:nvPr/>
            </p:nvSpPr>
            <p:spPr bwMode="auto">
              <a:xfrm>
                <a:off x="5669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Rectangle 254"/>
              <p:cNvSpPr>
                <a:spLocks noChangeArrowheads="1"/>
              </p:cNvSpPr>
              <p:nvPr/>
            </p:nvSpPr>
            <p:spPr bwMode="auto">
              <a:xfrm>
                <a:off x="12" y="1419"/>
                <a:ext cx="895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Dell PowerEdge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9" name="Rectangle 255"/>
              <p:cNvSpPr>
                <a:spLocks noChangeArrowheads="1"/>
              </p:cNvSpPr>
              <p:nvPr/>
            </p:nvSpPr>
            <p:spPr bwMode="auto">
              <a:xfrm>
                <a:off x="809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0" name="Rectangle 256"/>
              <p:cNvSpPr>
                <a:spLocks noChangeArrowheads="1"/>
              </p:cNvSpPr>
              <p:nvPr/>
            </p:nvSpPr>
            <p:spPr bwMode="auto">
              <a:xfrm>
                <a:off x="1683" y="1419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1" name="Rectangle 257"/>
              <p:cNvSpPr>
                <a:spLocks noChangeArrowheads="1"/>
              </p:cNvSpPr>
              <p:nvPr/>
            </p:nvSpPr>
            <p:spPr bwMode="auto">
              <a:xfrm>
                <a:off x="1865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2" name="Rectangle 258"/>
              <p:cNvSpPr>
                <a:spLocks noChangeArrowheads="1"/>
              </p:cNvSpPr>
              <p:nvPr/>
            </p:nvSpPr>
            <p:spPr bwMode="auto">
              <a:xfrm>
                <a:off x="2168" y="1419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1152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3" name="Rectangle 259"/>
              <p:cNvSpPr>
                <a:spLocks noChangeArrowheads="1"/>
              </p:cNvSpPr>
              <p:nvPr/>
            </p:nvSpPr>
            <p:spPr bwMode="auto">
              <a:xfrm>
                <a:off x="2410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4" name="Rectangle 260"/>
              <p:cNvSpPr>
                <a:spLocks noChangeArrowheads="1"/>
              </p:cNvSpPr>
              <p:nvPr/>
            </p:nvSpPr>
            <p:spPr bwMode="auto">
              <a:xfrm>
                <a:off x="2834" y="1419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5" name="Rectangle 261"/>
              <p:cNvSpPr>
                <a:spLocks noChangeArrowheads="1"/>
              </p:cNvSpPr>
              <p:nvPr/>
            </p:nvSpPr>
            <p:spPr bwMode="auto">
              <a:xfrm>
                <a:off x="2955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6" name="Rectangle 262"/>
              <p:cNvSpPr>
                <a:spLocks noChangeArrowheads="1"/>
              </p:cNvSpPr>
              <p:nvPr/>
            </p:nvSpPr>
            <p:spPr bwMode="auto">
              <a:xfrm>
                <a:off x="3313" y="1419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1152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7" name="Rectangle 263"/>
              <p:cNvSpPr>
                <a:spLocks noChangeArrowheads="1"/>
              </p:cNvSpPr>
              <p:nvPr/>
            </p:nvSpPr>
            <p:spPr bwMode="auto">
              <a:xfrm>
                <a:off x="3555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8" name="Rectangle 264"/>
              <p:cNvSpPr>
                <a:spLocks noChangeArrowheads="1"/>
              </p:cNvSpPr>
              <p:nvPr/>
            </p:nvSpPr>
            <p:spPr bwMode="auto">
              <a:xfrm>
                <a:off x="4033" y="1419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9" name="Rectangle 265"/>
              <p:cNvSpPr>
                <a:spLocks noChangeArrowheads="1"/>
              </p:cNvSpPr>
              <p:nvPr/>
            </p:nvSpPr>
            <p:spPr bwMode="auto">
              <a:xfrm>
                <a:off x="4154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" name="Rectangle 266"/>
              <p:cNvSpPr>
                <a:spLocks noChangeArrowheads="1"/>
              </p:cNvSpPr>
              <p:nvPr/>
            </p:nvSpPr>
            <p:spPr bwMode="auto">
              <a:xfrm>
                <a:off x="4751" y="1419"/>
                <a:ext cx="28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NFS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1" name="Rectangle 267"/>
              <p:cNvSpPr>
                <a:spLocks noChangeArrowheads="1"/>
              </p:cNvSpPr>
              <p:nvPr/>
            </p:nvSpPr>
            <p:spPr bwMode="auto">
              <a:xfrm>
                <a:off x="4974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2" name="Rectangle 268"/>
              <p:cNvSpPr>
                <a:spLocks noChangeArrowheads="1"/>
              </p:cNvSpPr>
              <p:nvPr/>
            </p:nvSpPr>
            <p:spPr bwMode="auto">
              <a:xfrm>
                <a:off x="5297" y="1413"/>
                <a:ext cx="392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TACC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" name="Rectangle 269"/>
              <p:cNvSpPr>
                <a:spLocks noChangeArrowheads="1"/>
              </p:cNvSpPr>
              <p:nvPr/>
            </p:nvSpPr>
            <p:spPr bwMode="auto">
              <a:xfrm>
                <a:off x="5619" y="141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4" name="Rectangle 270"/>
              <p:cNvSpPr>
                <a:spLocks noChangeArrowheads="1"/>
              </p:cNvSpPr>
              <p:nvPr/>
            </p:nvSpPr>
            <p:spPr bwMode="auto">
              <a:xfrm>
                <a:off x="0" y="1403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Line 271"/>
              <p:cNvSpPr>
                <a:spLocks noChangeShapeType="1"/>
              </p:cNvSpPr>
              <p:nvPr/>
            </p:nvSpPr>
            <p:spPr bwMode="auto">
              <a:xfrm>
                <a:off x="0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Line 272"/>
              <p:cNvSpPr>
                <a:spLocks noChangeShapeType="1"/>
              </p:cNvSpPr>
              <p:nvPr/>
            </p:nvSpPr>
            <p:spPr bwMode="auto">
              <a:xfrm>
                <a:off x="0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Rectangle 273"/>
              <p:cNvSpPr>
                <a:spLocks noChangeArrowheads="1"/>
              </p:cNvSpPr>
              <p:nvPr/>
            </p:nvSpPr>
            <p:spPr bwMode="auto">
              <a:xfrm>
                <a:off x="6" y="1403"/>
                <a:ext cx="147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Line 274"/>
              <p:cNvSpPr>
                <a:spLocks noChangeShapeType="1"/>
              </p:cNvSpPr>
              <p:nvPr/>
            </p:nvSpPr>
            <p:spPr bwMode="auto">
              <a:xfrm>
                <a:off x="6" y="1403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Rectangle 275"/>
              <p:cNvSpPr>
                <a:spLocks noChangeArrowheads="1"/>
              </p:cNvSpPr>
              <p:nvPr/>
            </p:nvSpPr>
            <p:spPr bwMode="auto">
              <a:xfrm>
                <a:off x="1480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Line 276"/>
              <p:cNvSpPr>
                <a:spLocks noChangeShapeType="1"/>
              </p:cNvSpPr>
              <p:nvPr/>
            </p:nvSpPr>
            <p:spPr bwMode="auto">
              <a:xfrm>
                <a:off x="1480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Line 277"/>
              <p:cNvSpPr>
                <a:spLocks noChangeShapeType="1"/>
              </p:cNvSpPr>
              <p:nvPr/>
            </p:nvSpPr>
            <p:spPr bwMode="auto">
              <a:xfrm>
                <a:off x="1480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Rectangle 278"/>
              <p:cNvSpPr>
                <a:spLocks noChangeArrowheads="1"/>
              </p:cNvSpPr>
              <p:nvPr/>
            </p:nvSpPr>
            <p:spPr bwMode="auto">
              <a:xfrm>
                <a:off x="1486" y="1403"/>
                <a:ext cx="539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Line 279"/>
              <p:cNvSpPr>
                <a:spLocks noChangeShapeType="1"/>
              </p:cNvSpPr>
              <p:nvPr/>
            </p:nvSpPr>
            <p:spPr bwMode="auto">
              <a:xfrm>
                <a:off x="1486" y="1403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Rectangle 280"/>
              <p:cNvSpPr>
                <a:spLocks noChangeArrowheads="1"/>
              </p:cNvSpPr>
              <p:nvPr/>
            </p:nvSpPr>
            <p:spPr bwMode="auto">
              <a:xfrm>
                <a:off x="2025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Line 281"/>
              <p:cNvSpPr>
                <a:spLocks noChangeShapeType="1"/>
              </p:cNvSpPr>
              <p:nvPr/>
            </p:nvSpPr>
            <p:spPr bwMode="auto">
              <a:xfrm>
                <a:off x="2025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Line 282"/>
              <p:cNvSpPr>
                <a:spLocks noChangeShapeType="1"/>
              </p:cNvSpPr>
              <p:nvPr/>
            </p:nvSpPr>
            <p:spPr bwMode="auto">
              <a:xfrm>
                <a:off x="2025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/>
            </p:nvSpPr>
            <p:spPr bwMode="auto">
              <a:xfrm>
                <a:off x="2031" y="1403"/>
                <a:ext cx="48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Line 284"/>
              <p:cNvSpPr>
                <a:spLocks noChangeShapeType="1"/>
              </p:cNvSpPr>
              <p:nvPr/>
            </p:nvSpPr>
            <p:spPr bwMode="auto">
              <a:xfrm>
                <a:off x="2031" y="1403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/>
            </p:nvSpPr>
            <p:spPr bwMode="auto">
              <a:xfrm>
                <a:off x="2516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Line 286"/>
              <p:cNvSpPr>
                <a:spLocks noChangeShapeType="1"/>
              </p:cNvSpPr>
              <p:nvPr/>
            </p:nvSpPr>
            <p:spPr bwMode="auto">
              <a:xfrm>
                <a:off x="2516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Line 287"/>
              <p:cNvSpPr>
                <a:spLocks noChangeShapeType="1"/>
              </p:cNvSpPr>
              <p:nvPr/>
            </p:nvSpPr>
            <p:spPr bwMode="auto">
              <a:xfrm>
                <a:off x="2516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/>
            </p:nvSpPr>
            <p:spPr bwMode="auto">
              <a:xfrm>
                <a:off x="2522" y="1403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Line 289"/>
              <p:cNvSpPr>
                <a:spLocks noChangeShapeType="1"/>
              </p:cNvSpPr>
              <p:nvPr/>
            </p:nvSpPr>
            <p:spPr bwMode="auto">
              <a:xfrm>
                <a:off x="2522" y="1403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/>
            </p:nvSpPr>
            <p:spPr bwMode="auto">
              <a:xfrm>
                <a:off x="3116" y="1403"/>
                <a:ext cx="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Line 291"/>
              <p:cNvSpPr>
                <a:spLocks noChangeShapeType="1"/>
              </p:cNvSpPr>
              <p:nvPr/>
            </p:nvSpPr>
            <p:spPr bwMode="auto">
              <a:xfrm>
                <a:off x="3116" y="1403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Line 292"/>
              <p:cNvSpPr>
                <a:spLocks noChangeShapeType="1"/>
              </p:cNvSpPr>
              <p:nvPr/>
            </p:nvSpPr>
            <p:spPr bwMode="auto">
              <a:xfrm>
                <a:off x="3116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Rectangle 293"/>
              <p:cNvSpPr>
                <a:spLocks noChangeArrowheads="1"/>
              </p:cNvSpPr>
              <p:nvPr/>
            </p:nvSpPr>
            <p:spPr bwMode="auto">
              <a:xfrm>
                <a:off x="3121" y="1403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Line 294"/>
              <p:cNvSpPr>
                <a:spLocks noChangeShapeType="1"/>
              </p:cNvSpPr>
              <p:nvPr/>
            </p:nvSpPr>
            <p:spPr bwMode="auto">
              <a:xfrm>
                <a:off x="3121" y="1403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Rectangle 295"/>
              <p:cNvSpPr>
                <a:spLocks noChangeArrowheads="1"/>
              </p:cNvSpPr>
              <p:nvPr/>
            </p:nvSpPr>
            <p:spPr bwMode="auto">
              <a:xfrm>
                <a:off x="3715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Line 296"/>
              <p:cNvSpPr>
                <a:spLocks noChangeShapeType="1"/>
              </p:cNvSpPr>
              <p:nvPr/>
            </p:nvSpPr>
            <p:spPr bwMode="auto">
              <a:xfrm>
                <a:off x="3715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Line 297"/>
              <p:cNvSpPr>
                <a:spLocks noChangeShapeType="1"/>
              </p:cNvSpPr>
              <p:nvPr/>
            </p:nvSpPr>
            <p:spPr bwMode="auto">
              <a:xfrm>
                <a:off x="3715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Rectangle 298"/>
              <p:cNvSpPr>
                <a:spLocks noChangeArrowheads="1"/>
              </p:cNvSpPr>
              <p:nvPr/>
            </p:nvSpPr>
            <p:spPr bwMode="auto">
              <a:xfrm>
                <a:off x="3721" y="1403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Line 299"/>
              <p:cNvSpPr>
                <a:spLocks noChangeShapeType="1"/>
              </p:cNvSpPr>
              <p:nvPr/>
            </p:nvSpPr>
            <p:spPr bwMode="auto">
              <a:xfrm>
                <a:off x="3721" y="1403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Rectangle 300"/>
              <p:cNvSpPr>
                <a:spLocks noChangeArrowheads="1"/>
              </p:cNvSpPr>
              <p:nvPr/>
            </p:nvSpPr>
            <p:spPr bwMode="auto">
              <a:xfrm>
                <a:off x="4478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Line 301"/>
              <p:cNvSpPr>
                <a:spLocks noChangeShapeType="1"/>
              </p:cNvSpPr>
              <p:nvPr/>
            </p:nvSpPr>
            <p:spPr bwMode="auto">
              <a:xfrm>
                <a:off x="4478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Line 302"/>
              <p:cNvSpPr>
                <a:spLocks noChangeShapeType="1"/>
              </p:cNvSpPr>
              <p:nvPr/>
            </p:nvSpPr>
            <p:spPr bwMode="auto">
              <a:xfrm>
                <a:off x="4478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Rectangle 303"/>
              <p:cNvSpPr>
                <a:spLocks noChangeArrowheads="1"/>
              </p:cNvSpPr>
              <p:nvPr/>
            </p:nvSpPr>
            <p:spPr bwMode="auto">
              <a:xfrm>
                <a:off x="4484" y="1403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Line 304"/>
              <p:cNvSpPr>
                <a:spLocks noChangeShapeType="1"/>
              </p:cNvSpPr>
              <p:nvPr/>
            </p:nvSpPr>
            <p:spPr bwMode="auto">
              <a:xfrm>
                <a:off x="4484" y="1403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Rectangle 305"/>
              <p:cNvSpPr>
                <a:spLocks noChangeArrowheads="1"/>
              </p:cNvSpPr>
              <p:nvPr/>
            </p:nvSpPr>
            <p:spPr bwMode="auto">
              <a:xfrm>
                <a:off x="5241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Line 306"/>
              <p:cNvSpPr>
                <a:spLocks noChangeShapeType="1"/>
              </p:cNvSpPr>
              <p:nvPr/>
            </p:nvSpPr>
            <p:spPr bwMode="auto">
              <a:xfrm>
                <a:off x="5241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Line 307"/>
              <p:cNvSpPr>
                <a:spLocks noChangeShapeType="1"/>
              </p:cNvSpPr>
              <p:nvPr/>
            </p:nvSpPr>
            <p:spPr bwMode="auto">
              <a:xfrm>
                <a:off x="5241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Rectangle 308"/>
              <p:cNvSpPr>
                <a:spLocks noChangeArrowheads="1"/>
              </p:cNvSpPr>
              <p:nvPr/>
            </p:nvSpPr>
            <p:spPr bwMode="auto">
              <a:xfrm>
                <a:off x="5247" y="1403"/>
                <a:ext cx="422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Line 309"/>
              <p:cNvSpPr>
                <a:spLocks noChangeShapeType="1"/>
              </p:cNvSpPr>
              <p:nvPr/>
            </p:nvSpPr>
            <p:spPr bwMode="auto">
              <a:xfrm>
                <a:off x="5247" y="1403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Rectangle 310"/>
              <p:cNvSpPr>
                <a:spLocks noChangeArrowheads="1"/>
              </p:cNvSpPr>
              <p:nvPr/>
            </p:nvSpPr>
            <p:spPr bwMode="auto">
              <a:xfrm>
                <a:off x="5669" y="1403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Line 311"/>
              <p:cNvSpPr>
                <a:spLocks noChangeShapeType="1"/>
              </p:cNvSpPr>
              <p:nvPr/>
            </p:nvSpPr>
            <p:spPr bwMode="auto">
              <a:xfrm>
                <a:off x="5669" y="1403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Line 312"/>
              <p:cNvSpPr>
                <a:spLocks noChangeShapeType="1"/>
              </p:cNvSpPr>
              <p:nvPr/>
            </p:nvSpPr>
            <p:spPr bwMode="auto">
              <a:xfrm>
                <a:off x="5669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Rectangle 313"/>
              <p:cNvSpPr>
                <a:spLocks noChangeArrowheads="1"/>
              </p:cNvSpPr>
              <p:nvPr/>
            </p:nvSpPr>
            <p:spPr bwMode="auto">
              <a:xfrm>
                <a:off x="0" y="1409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Line 314"/>
              <p:cNvSpPr>
                <a:spLocks noChangeShapeType="1"/>
              </p:cNvSpPr>
              <p:nvPr/>
            </p:nvSpPr>
            <p:spPr bwMode="auto">
              <a:xfrm>
                <a:off x="0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Rectangle 315"/>
              <p:cNvSpPr>
                <a:spLocks noChangeArrowheads="1"/>
              </p:cNvSpPr>
              <p:nvPr/>
            </p:nvSpPr>
            <p:spPr bwMode="auto">
              <a:xfrm>
                <a:off x="1480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Line 316"/>
              <p:cNvSpPr>
                <a:spLocks noChangeShapeType="1"/>
              </p:cNvSpPr>
              <p:nvPr/>
            </p:nvSpPr>
            <p:spPr bwMode="auto">
              <a:xfrm>
                <a:off x="1480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Rectangle 317"/>
              <p:cNvSpPr>
                <a:spLocks noChangeArrowheads="1"/>
              </p:cNvSpPr>
              <p:nvPr/>
            </p:nvSpPr>
            <p:spPr bwMode="auto">
              <a:xfrm>
                <a:off x="2025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Line 318"/>
              <p:cNvSpPr>
                <a:spLocks noChangeShapeType="1"/>
              </p:cNvSpPr>
              <p:nvPr/>
            </p:nvSpPr>
            <p:spPr bwMode="auto">
              <a:xfrm>
                <a:off x="2025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Rectangle 319"/>
              <p:cNvSpPr>
                <a:spLocks noChangeArrowheads="1"/>
              </p:cNvSpPr>
              <p:nvPr/>
            </p:nvSpPr>
            <p:spPr bwMode="auto">
              <a:xfrm>
                <a:off x="2516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Line 320"/>
              <p:cNvSpPr>
                <a:spLocks noChangeShapeType="1"/>
              </p:cNvSpPr>
              <p:nvPr/>
            </p:nvSpPr>
            <p:spPr bwMode="auto">
              <a:xfrm>
                <a:off x="2516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Rectangle 321"/>
              <p:cNvSpPr>
                <a:spLocks noChangeArrowheads="1"/>
              </p:cNvSpPr>
              <p:nvPr/>
            </p:nvSpPr>
            <p:spPr bwMode="auto">
              <a:xfrm>
                <a:off x="3116" y="1409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Line 322"/>
              <p:cNvSpPr>
                <a:spLocks noChangeShapeType="1"/>
              </p:cNvSpPr>
              <p:nvPr/>
            </p:nvSpPr>
            <p:spPr bwMode="auto">
              <a:xfrm>
                <a:off x="3116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Rectangle 323"/>
              <p:cNvSpPr>
                <a:spLocks noChangeArrowheads="1"/>
              </p:cNvSpPr>
              <p:nvPr/>
            </p:nvSpPr>
            <p:spPr bwMode="auto">
              <a:xfrm>
                <a:off x="3715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Line 324"/>
              <p:cNvSpPr>
                <a:spLocks noChangeShapeType="1"/>
              </p:cNvSpPr>
              <p:nvPr/>
            </p:nvSpPr>
            <p:spPr bwMode="auto">
              <a:xfrm>
                <a:off x="3715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Rectangle 325"/>
              <p:cNvSpPr>
                <a:spLocks noChangeArrowheads="1"/>
              </p:cNvSpPr>
              <p:nvPr/>
            </p:nvSpPr>
            <p:spPr bwMode="auto">
              <a:xfrm>
                <a:off x="4478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Line 326"/>
              <p:cNvSpPr>
                <a:spLocks noChangeShapeType="1"/>
              </p:cNvSpPr>
              <p:nvPr/>
            </p:nvSpPr>
            <p:spPr bwMode="auto">
              <a:xfrm>
                <a:off x="4478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Rectangle 327"/>
              <p:cNvSpPr>
                <a:spLocks noChangeArrowheads="1"/>
              </p:cNvSpPr>
              <p:nvPr/>
            </p:nvSpPr>
            <p:spPr bwMode="auto">
              <a:xfrm>
                <a:off x="5241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Line 328"/>
              <p:cNvSpPr>
                <a:spLocks noChangeShapeType="1"/>
              </p:cNvSpPr>
              <p:nvPr/>
            </p:nvSpPr>
            <p:spPr bwMode="auto">
              <a:xfrm>
                <a:off x="5241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Rectangle 329"/>
              <p:cNvSpPr>
                <a:spLocks noChangeArrowheads="1"/>
              </p:cNvSpPr>
              <p:nvPr/>
            </p:nvSpPr>
            <p:spPr bwMode="auto">
              <a:xfrm>
                <a:off x="5669" y="1409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Line 330"/>
              <p:cNvSpPr>
                <a:spLocks noChangeShapeType="1"/>
              </p:cNvSpPr>
              <p:nvPr/>
            </p:nvSpPr>
            <p:spPr bwMode="auto">
              <a:xfrm>
                <a:off x="5669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Rectangle 331"/>
              <p:cNvSpPr>
                <a:spLocks noChangeArrowheads="1"/>
              </p:cNvSpPr>
              <p:nvPr/>
            </p:nvSpPr>
            <p:spPr bwMode="auto">
              <a:xfrm>
                <a:off x="12" y="1570"/>
                <a:ext cx="83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IBM iDataPlex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6" name="Rectangle 332"/>
              <p:cNvSpPr>
                <a:spLocks noChangeArrowheads="1"/>
              </p:cNvSpPr>
              <p:nvPr/>
            </p:nvSpPr>
            <p:spPr bwMode="auto">
              <a:xfrm>
                <a:off x="749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7" name="Rectangle 333"/>
              <p:cNvSpPr>
                <a:spLocks noChangeArrowheads="1"/>
              </p:cNvSpPr>
              <p:nvPr/>
            </p:nvSpPr>
            <p:spPr bwMode="auto">
              <a:xfrm>
                <a:off x="1683" y="1570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168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8" name="Rectangle 334"/>
              <p:cNvSpPr>
                <a:spLocks noChangeArrowheads="1"/>
              </p:cNvSpPr>
              <p:nvPr/>
            </p:nvSpPr>
            <p:spPr bwMode="auto">
              <a:xfrm>
                <a:off x="1865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9" name="Rectangle 335"/>
              <p:cNvSpPr>
                <a:spLocks noChangeArrowheads="1"/>
              </p:cNvSpPr>
              <p:nvPr/>
            </p:nvSpPr>
            <p:spPr bwMode="auto">
              <a:xfrm>
                <a:off x="2228" y="1570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672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0" name="Rectangle 336"/>
              <p:cNvSpPr>
                <a:spLocks noChangeArrowheads="1"/>
              </p:cNvSpPr>
              <p:nvPr/>
            </p:nvSpPr>
            <p:spPr bwMode="auto">
              <a:xfrm>
                <a:off x="2410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1" name="Rectangle 337"/>
              <p:cNvSpPr>
                <a:spLocks noChangeArrowheads="1"/>
              </p:cNvSpPr>
              <p:nvPr/>
            </p:nvSpPr>
            <p:spPr bwMode="auto">
              <a:xfrm>
                <a:off x="2895" y="1570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2" name="Rectangle 338"/>
              <p:cNvSpPr>
                <a:spLocks noChangeArrowheads="1"/>
              </p:cNvSpPr>
              <p:nvPr/>
            </p:nvSpPr>
            <p:spPr bwMode="auto">
              <a:xfrm>
                <a:off x="2955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3" name="Rectangle 339"/>
              <p:cNvSpPr>
                <a:spLocks noChangeArrowheads="1"/>
              </p:cNvSpPr>
              <p:nvPr/>
            </p:nvSpPr>
            <p:spPr bwMode="auto">
              <a:xfrm>
                <a:off x="3313" y="1570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2016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4" name="Rectangle 340"/>
              <p:cNvSpPr>
                <a:spLocks noChangeArrowheads="1"/>
              </p:cNvSpPr>
              <p:nvPr/>
            </p:nvSpPr>
            <p:spPr bwMode="auto">
              <a:xfrm>
                <a:off x="3555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5" name="Rectangle 341"/>
              <p:cNvSpPr>
                <a:spLocks noChangeArrowheads="1"/>
              </p:cNvSpPr>
              <p:nvPr/>
            </p:nvSpPr>
            <p:spPr bwMode="auto">
              <a:xfrm>
                <a:off x="3972" y="1570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6" name="Rectangle 342"/>
              <p:cNvSpPr>
                <a:spLocks noChangeArrowheads="1"/>
              </p:cNvSpPr>
              <p:nvPr/>
            </p:nvSpPr>
            <p:spPr bwMode="auto">
              <a:xfrm>
                <a:off x="4154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7" name="Rectangle 343"/>
              <p:cNvSpPr>
                <a:spLocks noChangeArrowheads="1"/>
              </p:cNvSpPr>
              <p:nvPr/>
            </p:nvSpPr>
            <p:spPr bwMode="auto">
              <a:xfrm>
                <a:off x="4718" y="1570"/>
                <a:ext cx="35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GPFS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8" name="Rectangle 344"/>
              <p:cNvSpPr>
                <a:spLocks noChangeArrowheads="1"/>
              </p:cNvSpPr>
              <p:nvPr/>
            </p:nvSpPr>
            <p:spPr bwMode="auto">
              <a:xfrm>
                <a:off x="5007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9" name="Rectangle 345"/>
              <p:cNvSpPr>
                <a:spLocks noChangeArrowheads="1"/>
              </p:cNvSpPr>
              <p:nvPr/>
            </p:nvSpPr>
            <p:spPr bwMode="auto">
              <a:xfrm>
                <a:off x="5374" y="1564"/>
                <a:ext cx="22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0" name="Rectangle 346"/>
              <p:cNvSpPr>
                <a:spLocks noChangeArrowheads="1"/>
              </p:cNvSpPr>
              <p:nvPr/>
            </p:nvSpPr>
            <p:spPr bwMode="auto">
              <a:xfrm>
                <a:off x="5542" y="1564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1" name="Rectangle 347"/>
              <p:cNvSpPr>
                <a:spLocks noChangeArrowheads="1"/>
              </p:cNvSpPr>
              <p:nvPr/>
            </p:nvSpPr>
            <p:spPr bwMode="auto">
              <a:xfrm>
                <a:off x="0" y="1555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Line 348"/>
              <p:cNvSpPr>
                <a:spLocks noChangeShapeType="1"/>
              </p:cNvSpPr>
              <p:nvPr/>
            </p:nvSpPr>
            <p:spPr bwMode="auto">
              <a:xfrm>
                <a:off x="0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Line 349"/>
              <p:cNvSpPr>
                <a:spLocks noChangeShapeType="1"/>
              </p:cNvSpPr>
              <p:nvPr/>
            </p:nvSpPr>
            <p:spPr bwMode="auto">
              <a:xfrm>
                <a:off x="0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Rectangle 350"/>
              <p:cNvSpPr>
                <a:spLocks noChangeArrowheads="1"/>
              </p:cNvSpPr>
              <p:nvPr/>
            </p:nvSpPr>
            <p:spPr bwMode="auto">
              <a:xfrm>
                <a:off x="6" y="1555"/>
                <a:ext cx="147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Line 351"/>
              <p:cNvSpPr>
                <a:spLocks noChangeShapeType="1"/>
              </p:cNvSpPr>
              <p:nvPr/>
            </p:nvSpPr>
            <p:spPr bwMode="auto">
              <a:xfrm>
                <a:off x="6" y="1555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Rectangle 352"/>
              <p:cNvSpPr>
                <a:spLocks noChangeArrowheads="1"/>
              </p:cNvSpPr>
              <p:nvPr/>
            </p:nvSpPr>
            <p:spPr bwMode="auto">
              <a:xfrm>
                <a:off x="1480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Line 353"/>
              <p:cNvSpPr>
                <a:spLocks noChangeShapeType="1"/>
              </p:cNvSpPr>
              <p:nvPr/>
            </p:nvSpPr>
            <p:spPr bwMode="auto">
              <a:xfrm>
                <a:off x="1480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Line 354"/>
              <p:cNvSpPr>
                <a:spLocks noChangeShapeType="1"/>
              </p:cNvSpPr>
              <p:nvPr/>
            </p:nvSpPr>
            <p:spPr bwMode="auto">
              <a:xfrm>
                <a:off x="1480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Rectangle 355"/>
              <p:cNvSpPr>
                <a:spLocks noChangeArrowheads="1"/>
              </p:cNvSpPr>
              <p:nvPr/>
            </p:nvSpPr>
            <p:spPr bwMode="auto">
              <a:xfrm>
                <a:off x="1486" y="1555"/>
                <a:ext cx="539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Line 356"/>
              <p:cNvSpPr>
                <a:spLocks noChangeShapeType="1"/>
              </p:cNvSpPr>
              <p:nvPr/>
            </p:nvSpPr>
            <p:spPr bwMode="auto">
              <a:xfrm>
                <a:off x="1486" y="1555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Rectangle 357"/>
              <p:cNvSpPr>
                <a:spLocks noChangeArrowheads="1"/>
              </p:cNvSpPr>
              <p:nvPr/>
            </p:nvSpPr>
            <p:spPr bwMode="auto">
              <a:xfrm>
                <a:off x="2025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Line 358"/>
              <p:cNvSpPr>
                <a:spLocks noChangeShapeType="1"/>
              </p:cNvSpPr>
              <p:nvPr/>
            </p:nvSpPr>
            <p:spPr bwMode="auto">
              <a:xfrm>
                <a:off x="2025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Line 359"/>
              <p:cNvSpPr>
                <a:spLocks noChangeShapeType="1"/>
              </p:cNvSpPr>
              <p:nvPr/>
            </p:nvSpPr>
            <p:spPr bwMode="auto">
              <a:xfrm>
                <a:off x="2025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Rectangle 360"/>
              <p:cNvSpPr>
                <a:spLocks noChangeArrowheads="1"/>
              </p:cNvSpPr>
              <p:nvPr/>
            </p:nvSpPr>
            <p:spPr bwMode="auto">
              <a:xfrm>
                <a:off x="2031" y="1555"/>
                <a:ext cx="48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Line 361"/>
              <p:cNvSpPr>
                <a:spLocks noChangeShapeType="1"/>
              </p:cNvSpPr>
              <p:nvPr/>
            </p:nvSpPr>
            <p:spPr bwMode="auto">
              <a:xfrm>
                <a:off x="2031" y="1555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Rectangle 362"/>
              <p:cNvSpPr>
                <a:spLocks noChangeArrowheads="1"/>
              </p:cNvSpPr>
              <p:nvPr/>
            </p:nvSpPr>
            <p:spPr bwMode="auto">
              <a:xfrm>
                <a:off x="2516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Line 363"/>
              <p:cNvSpPr>
                <a:spLocks noChangeShapeType="1"/>
              </p:cNvSpPr>
              <p:nvPr/>
            </p:nvSpPr>
            <p:spPr bwMode="auto">
              <a:xfrm>
                <a:off x="2516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Line 364"/>
              <p:cNvSpPr>
                <a:spLocks noChangeShapeType="1"/>
              </p:cNvSpPr>
              <p:nvPr/>
            </p:nvSpPr>
            <p:spPr bwMode="auto">
              <a:xfrm>
                <a:off x="2516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Rectangle 365"/>
              <p:cNvSpPr>
                <a:spLocks noChangeArrowheads="1"/>
              </p:cNvSpPr>
              <p:nvPr/>
            </p:nvSpPr>
            <p:spPr bwMode="auto">
              <a:xfrm>
                <a:off x="2522" y="1555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Line 366"/>
              <p:cNvSpPr>
                <a:spLocks noChangeShapeType="1"/>
              </p:cNvSpPr>
              <p:nvPr/>
            </p:nvSpPr>
            <p:spPr bwMode="auto">
              <a:xfrm>
                <a:off x="2522" y="1555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Rectangle 367"/>
              <p:cNvSpPr>
                <a:spLocks noChangeArrowheads="1"/>
              </p:cNvSpPr>
              <p:nvPr/>
            </p:nvSpPr>
            <p:spPr bwMode="auto">
              <a:xfrm>
                <a:off x="3116" y="1555"/>
                <a:ext cx="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Line 368"/>
              <p:cNvSpPr>
                <a:spLocks noChangeShapeType="1"/>
              </p:cNvSpPr>
              <p:nvPr/>
            </p:nvSpPr>
            <p:spPr bwMode="auto">
              <a:xfrm>
                <a:off x="3116" y="1555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Line 369"/>
              <p:cNvSpPr>
                <a:spLocks noChangeShapeType="1"/>
              </p:cNvSpPr>
              <p:nvPr/>
            </p:nvSpPr>
            <p:spPr bwMode="auto">
              <a:xfrm>
                <a:off x="3116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Rectangle 370"/>
              <p:cNvSpPr>
                <a:spLocks noChangeArrowheads="1"/>
              </p:cNvSpPr>
              <p:nvPr/>
            </p:nvSpPr>
            <p:spPr bwMode="auto">
              <a:xfrm>
                <a:off x="3121" y="1555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Line 371"/>
              <p:cNvSpPr>
                <a:spLocks noChangeShapeType="1"/>
              </p:cNvSpPr>
              <p:nvPr/>
            </p:nvSpPr>
            <p:spPr bwMode="auto">
              <a:xfrm>
                <a:off x="3121" y="1555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Rectangle 372"/>
              <p:cNvSpPr>
                <a:spLocks noChangeArrowheads="1"/>
              </p:cNvSpPr>
              <p:nvPr/>
            </p:nvSpPr>
            <p:spPr bwMode="auto">
              <a:xfrm>
                <a:off x="3715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Line 373"/>
              <p:cNvSpPr>
                <a:spLocks noChangeShapeType="1"/>
              </p:cNvSpPr>
              <p:nvPr/>
            </p:nvSpPr>
            <p:spPr bwMode="auto">
              <a:xfrm>
                <a:off x="3715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Line 374"/>
              <p:cNvSpPr>
                <a:spLocks noChangeShapeType="1"/>
              </p:cNvSpPr>
              <p:nvPr/>
            </p:nvSpPr>
            <p:spPr bwMode="auto">
              <a:xfrm>
                <a:off x="3715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Rectangle 375"/>
              <p:cNvSpPr>
                <a:spLocks noChangeArrowheads="1"/>
              </p:cNvSpPr>
              <p:nvPr/>
            </p:nvSpPr>
            <p:spPr bwMode="auto">
              <a:xfrm>
                <a:off x="3721" y="1555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Line 376"/>
              <p:cNvSpPr>
                <a:spLocks noChangeShapeType="1"/>
              </p:cNvSpPr>
              <p:nvPr/>
            </p:nvSpPr>
            <p:spPr bwMode="auto">
              <a:xfrm>
                <a:off x="3721" y="1555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Rectangle 377"/>
              <p:cNvSpPr>
                <a:spLocks noChangeArrowheads="1"/>
              </p:cNvSpPr>
              <p:nvPr/>
            </p:nvSpPr>
            <p:spPr bwMode="auto">
              <a:xfrm>
                <a:off x="4478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Line 378"/>
              <p:cNvSpPr>
                <a:spLocks noChangeShapeType="1"/>
              </p:cNvSpPr>
              <p:nvPr/>
            </p:nvSpPr>
            <p:spPr bwMode="auto">
              <a:xfrm>
                <a:off x="4478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Line 379"/>
              <p:cNvSpPr>
                <a:spLocks noChangeShapeType="1"/>
              </p:cNvSpPr>
              <p:nvPr/>
            </p:nvSpPr>
            <p:spPr bwMode="auto">
              <a:xfrm>
                <a:off x="4478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Rectangle 380"/>
              <p:cNvSpPr>
                <a:spLocks noChangeArrowheads="1"/>
              </p:cNvSpPr>
              <p:nvPr/>
            </p:nvSpPr>
            <p:spPr bwMode="auto">
              <a:xfrm>
                <a:off x="4484" y="1555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Line 381"/>
              <p:cNvSpPr>
                <a:spLocks noChangeShapeType="1"/>
              </p:cNvSpPr>
              <p:nvPr/>
            </p:nvSpPr>
            <p:spPr bwMode="auto">
              <a:xfrm>
                <a:off x="4484" y="1555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Rectangle 382"/>
              <p:cNvSpPr>
                <a:spLocks noChangeArrowheads="1"/>
              </p:cNvSpPr>
              <p:nvPr/>
            </p:nvSpPr>
            <p:spPr bwMode="auto">
              <a:xfrm>
                <a:off x="5241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Line 383"/>
              <p:cNvSpPr>
                <a:spLocks noChangeShapeType="1"/>
              </p:cNvSpPr>
              <p:nvPr/>
            </p:nvSpPr>
            <p:spPr bwMode="auto">
              <a:xfrm>
                <a:off x="5241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Line 384"/>
              <p:cNvSpPr>
                <a:spLocks noChangeShapeType="1"/>
              </p:cNvSpPr>
              <p:nvPr/>
            </p:nvSpPr>
            <p:spPr bwMode="auto">
              <a:xfrm>
                <a:off x="5241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Rectangle 385"/>
              <p:cNvSpPr>
                <a:spLocks noChangeArrowheads="1"/>
              </p:cNvSpPr>
              <p:nvPr/>
            </p:nvSpPr>
            <p:spPr bwMode="auto">
              <a:xfrm>
                <a:off x="5247" y="1555"/>
                <a:ext cx="422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Line 386"/>
              <p:cNvSpPr>
                <a:spLocks noChangeShapeType="1"/>
              </p:cNvSpPr>
              <p:nvPr/>
            </p:nvSpPr>
            <p:spPr bwMode="auto">
              <a:xfrm>
                <a:off x="5247" y="1555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Rectangle 387"/>
              <p:cNvSpPr>
                <a:spLocks noChangeArrowheads="1"/>
              </p:cNvSpPr>
              <p:nvPr/>
            </p:nvSpPr>
            <p:spPr bwMode="auto">
              <a:xfrm>
                <a:off x="5669" y="155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Line 388"/>
              <p:cNvSpPr>
                <a:spLocks noChangeShapeType="1"/>
              </p:cNvSpPr>
              <p:nvPr/>
            </p:nvSpPr>
            <p:spPr bwMode="auto">
              <a:xfrm>
                <a:off x="5669" y="155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Line 389"/>
              <p:cNvSpPr>
                <a:spLocks noChangeShapeType="1"/>
              </p:cNvSpPr>
              <p:nvPr/>
            </p:nvSpPr>
            <p:spPr bwMode="auto">
              <a:xfrm>
                <a:off x="5669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Rectangle 390"/>
              <p:cNvSpPr>
                <a:spLocks noChangeArrowheads="1"/>
              </p:cNvSpPr>
              <p:nvPr/>
            </p:nvSpPr>
            <p:spPr bwMode="auto">
              <a:xfrm>
                <a:off x="0" y="1561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Line 391"/>
              <p:cNvSpPr>
                <a:spLocks noChangeShapeType="1"/>
              </p:cNvSpPr>
              <p:nvPr/>
            </p:nvSpPr>
            <p:spPr bwMode="auto">
              <a:xfrm>
                <a:off x="0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Rectangle 392"/>
              <p:cNvSpPr>
                <a:spLocks noChangeArrowheads="1"/>
              </p:cNvSpPr>
              <p:nvPr/>
            </p:nvSpPr>
            <p:spPr bwMode="auto">
              <a:xfrm>
                <a:off x="1480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Line 393"/>
              <p:cNvSpPr>
                <a:spLocks noChangeShapeType="1"/>
              </p:cNvSpPr>
              <p:nvPr/>
            </p:nvSpPr>
            <p:spPr bwMode="auto">
              <a:xfrm>
                <a:off x="1480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Rectangle 394"/>
              <p:cNvSpPr>
                <a:spLocks noChangeArrowheads="1"/>
              </p:cNvSpPr>
              <p:nvPr/>
            </p:nvSpPr>
            <p:spPr bwMode="auto">
              <a:xfrm>
                <a:off x="2025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Line 395"/>
              <p:cNvSpPr>
                <a:spLocks noChangeShapeType="1"/>
              </p:cNvSpPr>
              <p:nvPr/>
            </p:nvSpPr>
            <p:spPr bwMode="auto">
              <a:xfrm>
                <a:off x="2025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Rectangle 396"/>
              <p:cNvSpPr>
                <a:spLocks noChangeArrowheads="1"/>
              </p:cNvSpPr>
              <p:nvPr/>
            </p:nvSpPr>
            <p:spPr bwMode="auto">
              <a:xfrm>
                <a:off x="2516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Line 397"/>
              <p:cNvSpPr>
                <a:spLocks noChangeShapeType="1"/>
              </p:cNvSpPr>
              <p:nvPr/>
            </p:nvSpPr>
            <p:spPr bwMode="auto">
              <a:xfrm>
                <a:off x="2516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Rectangle 398"/>
              <p:cNvSpPr>
                <a:spLocks noChangeArrowheads="1"/>
              </p:cNvSpPr>
              <p:nvPr/>
            </p:nvSpPr>
            <p:spPr bwMode="auto">
              <a:xfrm>
                <a:off x="3116" y="1561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Line 399"/>
              <p:cNvSpPr>
                <a:spLocks noChangeShapeType="1"/>
              </p:cNvSpPr>
              <p:nvPr/>
            </p:nvSpPr>
            <p:spPr bwMode="auto">
              <a:xfrm>
                <a:off x="3116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Rectangle 400"/>
              <p:cNvSpPr>
                <a:spLocks noChangeArrowheads="1"/>
              </p:cNvSpPr>
              <p:nvPr/>
            </p:nvSpPr>
            <p:spPr bwMode="auto">
              <a:xfrm>
                <a:off x="3715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Line 401"/>
              <p:cNvSpPr>
                <a:spLocks noChangeShapeType="1"/>
              </p:cNvSpPr>
              <p:nvPr/>
            </p:nvSpPr>
            <p:spPr bwMode="auto">
              <a:xfrm>
                <a:off x="3715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Rectangle 402"/>
              <p:cNvSpPr>
                <a:spLocks noChangeArrowheads="1"/>
              </p:cNvSpPr>
              <p:nvPr/>
            </p:nvSpPr>
            <p:spPr bwMode="auto">
              <a:xfrm>
                <a:off x="4478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Line 403"/>
              <p:cNvSpPr>
                <a:spLocks noChangeShapeType="1"/>
              </p:cNvSpPr>
              <p:nvPr/>
            </p:nvSpPr>
            <p:spPr bwMode="auto">
              <a:xfrm>
                <a:off x="4478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Rectangle 404"/>
              <p:cNvSpPr>
                <a:spLocks noChangeArrowheads="1"/>
              </p:cNvSpPr>
              <p:nvPr/>
            </p:nvSpPr>
            <p:spPr bwMode="auto">
              <a:xfrm>
                <a:off x="5241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Line 405"/>
              <p:cNvSpPr>
                <a:spLocks noChangeShapeType="1"/>
              </p:cNvSpPr>
              <p:nvPr/>
            </p:nvSpPr>
            <p:spPr bwMode="auto">
              <a:xfrm>
                <a:off x="5241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1" name="Group 607"/>
            <p:cNvGrpSpPr>
              <a:grpSpLocks/>
            </p:cNvGrpSpPr>
            <p:nvPr/>
          </p:nvGrpSpPr>
          <p:grpSpPr bwMode="auto">
            <a:xfrm>
              <a:off x="0" y="1561"/>
              <a:ext cx="5704" cy="635"/>
              <a:chOff x="0" y="1561"/>
              <a:chExt cx="5704" cy="635"/>
            </a:xfrm>
          </p:grpSpPr>
          <p:sp>
            <p:nvSpPr>
              <p:cNvPr id="1431" name="Rectangle 407"/>
              <p:cNvSpPr>
                <a:spLocks noChangeArrowheads="1"/>
              </p:cNvSpPr>
              <p:nvPr/>
            </p:nvSpPr>
            <p:spPr bwMode="auto">
              <a:xfrm>
                <a:off x="5669" y="1561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Line 408"/>
              <p:cNvSpPr>
                <a:spLocks noChangeShapeType="1"/>
              </p:cNvSpPr>
              <p:nvPr/>
            </p:nvSpPr>
            <p:spPr bwMode="auto">
              <a:xfrm>
                <a:off x="5669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Rectangle 409"/>
              <p:cNvSpPr>
                <a:spLocks noChangeArrowheads="1"/>
              </p:cNvSpPr>
              <p:nvPr/>
            </p:nvSpPr>
            <p:spPr bwMode="auto">
              <a:xfrm>
                <a:off x="12" y="1722"/>
                <a:ext cx="83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IBM iDataPlex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4" name="Rectangle 410"/>
              <p:cNvSpPr>
                <a:spLocks noChangeArrowheads="1"/>
              </p:cNvSpPr>
              <p:nvPr/>
            </p:nvSpPr>
            <p:spPr bwMode="auto">
              <a:xfrm>
                <a:off x="749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" name="Rectangle 411"/>
              <p:cNvSpPr>
                <a:spLocks noChangeArrowheads="1"/>
              </p:cNvSpPr>
              <p:nvPr/>
            </p:nvSpPr>
            <p:spPr bwMode="auto">
              <a:xfrm>
                <a:off x="1683" y="1722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168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" name="Rectangle 412"/>
              <p:cNvSpPr>
                <a:spLocks noChangeArrowheads="1"/>
              </p:cNvSpPr>
              <p:nvPr/>
            </p:nvSpPr>
            <p:spPr bwMode="auto">
              <a:xfrm>
                <a:off x="1865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7" name="Rectangle 413"/>
              <p:cNvSpPr>
                <a:spLocks noChangeArrowheads="1"/>
              </p:cNvSpPr>
              <p:nvPr/>
            </p:nvSpPr>
            <p:spPr bwMode="auto">
              <a:xfrm>
                <a:off x="2228" y="1722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672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8" name="Rectangle 414"/>
              <p:cNvSpPr>
                <a:spLocks noChangeArrowheads="1"/>
              </p:cNvSpPr>
              <p:nvPr/>
            </p:nvSpPr>
            <p:spPr bwMode="auto">
              <a:xfrm>
                <a:off x="2410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9" name="Rectangle 415"/>
              <p:cNvSpPr>
                <a:spLocks noChangeArrowheads="1"/>
              </p:cNvSpPr>
              <p:nvPr/>
            </p:nvSpPr>
            <p:spPr bwMode="auto">
              <a:xfrm>
                <a:off x="2895" y="1722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0" name="Rectangle 416"/>
              <p:cNvSpPr>
                <a:spLocks noChangeArrowheads="1"/>
              </p:cNvSpPr>
              <p:nvPr/>
            </p:nvSpPr>
            <p:spPr bwMode="auto">
              <a:xfrm>
                <a:off x="2955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1" name="Rectangle 417"/>
              <p:cNvSpPr>
                <a:spLocks noChangeArrowheads="1"/>
              </p:cNvSpPr>
              <p:nvPr/>
            </p:nvSpPr>
            <p:spPr bwMode="auto">
              <a:xfrm>
                <a:off x="3313" y="1722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2688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2" name="Rectangle 418"/>
              <p:cNvSpPr>
                <a:spLocks noChangeArrowheads="1"/>
              </p:cNvSpPr>
              <p:nvPr/>
            </p:nvSpPr>
            <p:spPr bwMode="auto">
              <a:xfrm>
                <a:off x="3555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3" name="Rectangle 419"/>
              <p:cNvSpPr>
                <a:spLocks noChangeArrowheads="1"/>
              </p:cNvSpPr>
              <p:nvPr/>
            </p:nvSpPr>
            <p:spPr bwMode="auto">
              <a:xfrm>
                <a:off x="4033" y="1722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4" name="Rectangle 420"/>
              <p:cNvSpPr>
                <a:spLocks noChangeArrowheads="1"/>
              </p:cNvSpPr>
              <p:nvPr/>
            </p:nvSpPr>
            <p:spPr bwMode="auto">
              <a:xfrm>
                <a:off x="4154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5" name="Rectangle 421"/>
              <p:cNvSpPr>
                <a:spLocks noChangeArrowheads="1"/>
              </p:cNvSpPr>
              <p:nvPr/>
            </p:nvSpPr>
            <p:spPr bwMode="auto">
              <a:xfrm>
                <a:off x="4547" y="1722"/>
                <a:ext cx="72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Lustre/PVFS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6" name="Rectangle 422"/>
              <p:cNvSpPr>
                <a:spLocks noChangeArrowheads="1"/>
              </p:cNvSpPr>
              <p:nvPr/>
            </p:nvSpPr>
            <p:spPr bwMode="auto">
              <a:xfrm>
                <a:off x="5179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" name="Rectangle 423"/>
              <p:cNvSpPr>
                <a:spLocks noChangeArrowheads="1"/>
              </p:cNvSpPr>
              <p:nvPr/>
            </p:nvSpPr>
            <p:spPr bwMode="auto">
              <a:xfrm>
                <a:off x="5297" y="1716"/>
                <a:ext cx="22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8" name="Rectangle 424"/>
              <p:cNvSpPr>
                <a:spLocks noChangeArrowheads="1"/>
              </p:cNvSpPr>
              <p:nvPr/>
            </p:nvSpPr>
            <p:spPr bwMode="auto">
              <a:xfrm>
                <a:off x="5465" y="1716"/>
                <a:ext cx="21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9" name="Rectangle 425"/>
              <p:cNvSpPr>
                <a:spLocks noChangeArrowheads="1"/>
              </p:cNvSpPr>
              <p:nvPr/>
            </p:nvSpPr>
            <p:spPr bwMode="auto">
              <a:xfrm>
                <a:off x="5620" y="1716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0" name="Rectangle 426"/>
              <p:cNvSpPr>
                <a:spLocks noChangeArrowheads="1"/>
              </p:cNvSpPr>
              <p:nvPr/>
            </p:nvSpPr>
            <p:spPr bwMode="auto">
              <a:xfrm>
                <a:off x="0" y="1707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Line 427"/>
              <p:cNvSpPr>
                <a:spLocks noChangeShapeType="1"/>
              </p:cNvSpPr>
              <p:nvPr/>
            </p:nvSpPr>
            <p:spPr bwMode="auto">
              <a:xfrm>
                <a:off x="0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Line 428"/>
              <p:cNvSpPr>
                <a:spLocks noChangeShapeType="1"/>
              </p:cNvSpPr>
              <p:nvPr/>
            </p:nvSpPr>
            <p:spPr bwMode="auto">
              <a:xfrm>
                <a:off x="0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Rectangle 429"/>
              <p:cNvSpPr>
                <a:spLocks noChangeArrowheads="1"/>
              </p:cNvSpPr>
              <p:nvPr/>
            </p:nvSpPr>
            <p:spPr bwMode="auto">
              <a:xfrm>
                <a:off x="6" y="1707"/>
                <a:ext cx="147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Line 430"/>
              <p:cNvSpPr>
                <a:spLocks noChangeShapeType="1"/>
              </p:cNvSpPr>
              <p:nvPr/>
            </p:nvSpPr>
            <p:spPr bwMode="auto">
              <a:xfrm>
                <a:off x="6" y="1707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Rectangle 431"/>
              <p:cNvSpPr>
                <a:spLocks noChangeArrowheads="1"/>
              </p:cNvSpPr>
              <p:nvPr/>
            </p:nvSpPr>
            <p:spPr bwMode="auto">
              <a:xfrm>
                <a:off x="1480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Line 432"/>
              <p:cNvSpPr>
                <a:spLocks noChangeShapeType="1"/>
              </p:cNvSpPr>
              <p:nvPr/>
            </p:nvSpPr>
            <p:spPr bwMode="auto">
              <a:xfrm>
                <a:off x="1480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Line 433"/>
              <p:cNvSpPr>
                <a:spLocks noChangeShapeType="1"/>
              </p:cNvSpPr>
              <p:nvPr/>
            </p:nvSpPr>
            <p:spPr bwMode="auto">
              <a:xfrm>
                <a:off x="1480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Rectangle 434"/>
              <p:cNvSpPr>
                <a:spLocks noChangeArrowheads="1"/>
              </p:cNvSpPr>
              <p:nvPr/>
            </p:nvSpPr>
            <p:spPr bwMode="auto">
              <a:xfrm>
                <a:off x="1486" y="1707"/>
                <a:ext cx="539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Line 435"/>
              <p:cNvSpPr>
                <a:spLocks noChangeShapeType="1"/>
              </p:cNvSpPr>
              <p:nvPr/>
            </p:nvSpPr>
            <p:spPr bwMode="auto">
              <a:xfrm>
                <a:off x="1486" y="1707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Rectangle 436"/>
              <p:cNvSpPr>
                <a:spLocks noChangeArrowheads="1"/>
              </p:cNvSpPr>
              <p:nvPr/>
            </p:nvSpPr>
            <p:spPr bwMode="auto">
              <a:xfrm>
                <a:off x="2025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Line 437"/>
              <p:cNvSpPr>
                <a:spLocks noChangeShapeType="1"/>
              </p:cNvSpPr>
              <p:nvPr/>
            </p:nvSpPr>
            <p:spPr bwMode="auto">
              <a:xfrm>
                <a:off x="2025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Line 438"/>
              <p:cNvSpPr>
                <a:spLocks noChangeShapeType="1"/>
              </p:cNvSpPr>
              <p:nvPr/>
            </p:nvSpPr>
            <p:spPr bwMode="auto">
              <a:xfrm>
                <a:off x="2025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Rectangle 439"/>
              <p:cNvSpPr>
                <a:spLocks noChangeArrowheads="1"/>
              </p:cNvSpPr>
              <p:nvPr/>
            </p:nvSpPr>
            <p:spPr bwMode="auto">
              <a:xfrm>
                <a:off x="2031" y="1707"/>
                <a:ext cx="485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Line 440"/>
              <p:cNvSpPr>
                <a:spLocks noChangeShapeType="1"/>
              </p:cNvSpPr>
              <p:nvPr/>
            </p:nvSpPr>
            <p:spPr bwMode="auto">
              <a:xfrm>
                <a:off x="2031" y="1707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Rectangle 441"/>
              <p:cNvSpPr>
                <a:spLocks noChangeArrowheads="1"/>
              </p:cNvSpPr>
              <p:nvPr/>
            </p:nvSpPr>
            <p:spPr bwMode="auto">
              <a:xfrm>
                <a:off x="2516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Line 442"/>
              <p:cNvSpPr>
                <a:spLocks noChangeShapeType="1"/>
              </p:cNvSpPr>
              <p:nvPr/>
            </p:nvSpPr>
            <p:spPr bwMode="auto">
              <a:xfrm>
                <a:off x="2516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Line 443"/>
              <p:cNvSpPr>
                <a:spLocks noChangeShapeType="1"/>
              </p:cNvSpPr>
              <p:nvPr/>
            </p:nvSpPr>
            <p:spPr bwMode="auto">
              <a:xfrm>
                <a:off x="2516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Rectangle 444"/>
              <p:cNvSpPr>
                <a:spLocks noChangeArrowheads="1"/>
              </p:cNvSpPr>
              <p:nvPr/>
            </p:nvSpPr>
            <p:spPr bwMode="auto">
              <a:xfrm>
                <a:off x="2522" y="1707"/>
                <a:ext cx="59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Line 445"/>
              <p:cNvSpPr>
                <a:spLocks noChangeShapeType="1"/>
              </p:cNvSpPr>
              <p:nvPr/>
            </p:nvSpPr>
            <p:spPr bwMode="auto">
              <a:xfrm>
                <a:off x="2522" y="1707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Rectangle 446"/>
              <p:cNvSpPr>
                <a:spLocks noChangeArrowheads="1"/>
              </p:cNvSpPr>
              <p:nvPr/>
            </p:nvSpPr>
            <p:spPr bwMode="auto">
              <a:xfrm>
                <a:off x="3116" y="1707"/>
                <a:ext cx="5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Line 447"/>
              <p:cNvSpPr>
                <a:spLocks noChangeShapeType="1"/>
              </p:cNvSpPr>
              <p:nvPr/>
            </p:nvSpPr>
            <p:spPr bwMode="auto">
              <a:xfrm>
                <a:off x="3116" y="1707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Line 448"/>
              <p:cNvSpPr>
                <a:spLocks noChangeShapeType="1"/>
              </p:cNvSpPr>
              <p:nvPr/>
            </p:nvSpPr>
            <p:spPr bwMode="auto">
              <a:xfrm>
                <a:off x="3116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Rectangle 449"/>
              <p:cNvSpPr>
                <a:spLocks noChangeArrowheads="1"/>
              </p:cNvSpPr>
              <p:nvPr/>
            </p:nvSpPr>
            <p:spPr bwMode="auto">
              <a:xfrm>
                <a:off x="3121" y="1707"/>
                <a:ext cx="59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Line 450"/>
              <p:cNvSpPr>
                <a:spLocks noChangeShapeType="1"/>
              </p:cNvSpPr>
              <p:nvPr/>
            </p:nvSpPr>
            <p:spPr bwMode="auto">
              <a:xfrm>
                <a:off x="3121" y="1707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Rectangle 451"/>
              <p:cNvSpPr>
                <a:spLocks noChangeArrowheads="1"/>
              </p:cNvSpPr>
              <p:nvPr/>
            </p:nvSpPr>
            <p:spPr bwMode="auto">
              <a:xfrm>
                <a:off x="3715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Line 452"/>
              <p:cNvSpPr>
                <a:spLocks noChangeShapeType="1"/>
              </p:cNvSpPr>
              <p:nvPr/>
            </p:nvSpPr>
            <p:spPr bwMode="auto">
              <a:xfrm>
                <a:off x="3715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Line 453"/>
              <p:cNvSpPr>
                <a:spLocks noChangeShapeType="1"/>
              </p:cNvSpPr>
              <p:nvPr/>
            </p:nvSpPr>
            <p:spPr bwMode="auto">
              <a:xfrm>
                <a:off x="3715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Rectangle 454"/>
              <p:cNvSpPr>
                <a:spLocks noChangeArrowheads="1"/>
              </p:cNvSpPr>
              <p:nvPr/>
            </p:nvSpPr>
            <p:spPr bwMode="auto">
              <a:xfrm>
                <a:off x="3721" y="1707"/>
                <a:ext cx="757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Line 455"/>
              <p:cNvSpPr>
                <a:spLocks noChangeShapeType="1"/>
              </p:cNvSpPr>
              <p:nvPr/>
            </p:nvSpPr>
            <p:spPr bwMode="auto">
              <a:xfrm>
                <a:off x="3721" y="1707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Rectangle 456"/>
              <p:cNvSpPr>
                <a:spLocks noChangeArrowheads="1"/>
              </p:cNvSpPr>
              <p:nvPr/>
            </p:nvSpPr>
            <p:spPr bwMode="auto">
              <a:xfrm>
                <a:off x="4478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Line 457"/>
              <p:cNvSpPr>
                <a:spLocks noChangeShapeType="1"/>
              </p:cNvSpPr>
              <p:nvPr/>
            </p:nvSpPr>
            <p:spPr bwMode="auto">
              <a:xfrm>
                <a:off x="4478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Line 458"/>
              <p:cNvSpPr>
                <a:spLocks noChangeShapeType="1"/>
              </p:cNvSpPr>
              <p:nvPr/>
            </p:nvSpPr>
            <p:spPr bwMode="auto">
              <a:xfrm>
                <a:off x="4478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Rectangle 459"/>
              <p:cNvSpPr>
                <a:spLocks noChangeArrowheads="1"/>
              </p:cNvSpPr>
              <p:nvPr/>
            </p:nvSpPr>
            <p:spPr bwMode="auto">
              <a:xfrm>
                <a:off x="4484" y="1707"/>
                <a:ext cx="757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Line 460"/>
              <p:cNvSpPr>
                <a:spLocks noChangeShapeType="1"/>
              </p:cNvSpPr>
              <p:nvPr/>
            </p:nvSpPr>
            <p:spPr bwMode="auto">
              <a:xfrm>
                <a:off x="4484" y="1707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Rectangle 461"/>
              <p:cNvSpPr>
                <a:spLocks noChangeArrowheads="1"/>
              </p:cNvSpPr>
              <p:nvPr/>
            </p:nvSpPr>
            <p:spPr bwMode="auto">
              <a:xfrm>
                <a:off x="5241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Line 462"/>
              <p:cNvSpPr>
                <a:spLocks noChangeShapeType="1"/>
              </p:cNvSpPr>
              <p:nvPr/>
            </p:nvSpPr>
            <p:spPr bwMode="auto">
              <a:xfrm>
                <a:off x="5241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Line 463"/>
              <p:cNvSpPr>
                <a:spLocks noChangeShapeType="1"/>
              </p:cNvSpPr>
              <p:nvPr/>
            </p:nvSpPr>
            <p:spPr bwMode="auto">
              <a:xfrm>
                <a:off x="5241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Rectangle 464"/>
              <p:cNvSpPr>
                <a:spLocks noChangeArrowheads="1"/>
              </p:cNvSpPr>
              <p:nvPr/>
            </p:nvSpPr>
            <p:spPr bwMode="auto">
              <a:xfrm>
                <a:off x="5247" y="1707"/>
                <a:ext cx="422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Line 465"/>
              <p:cNvSpPr>
                <a:spLocks noChangeShapeType="1"/>
              </p:cNvSpPr>
              <p:nvPr/>
            </p:nvSpPr>
            <p:spPr bwMode="auto">
              <a:xfrm>
                <a:off x="5247" y="1707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Rectangle 466"/>
              <p:cNvSpPr>
                <a:spLocks noChangeArrowheads="1"/>
              </p:cNvSpPr>
              <p:nvPr/>
            </p:nvSpPr>
            <p:spPr bwMode="auto">
              <a:xfrm>
                <a:off x="5669" y="170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Line 467"/>
              <p:cNvSpPr>
                <a:spLocks noChangeShapeType="1"/>
              </p:cNvSpPr>
              <p:nvPr/>
            </p:nvSpPr>
            <p:spPr bwMode="auto">
              <a:xfrm>
                <a:off x="5669" y="170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Line 468"/>
              <p:cNvSpPr>
                <a:spLocks noChangeShapeType="1"/>
              </p:cNvSpPr>
              <p:nvPr/>
            </p:nvSpPr>
            <p:spPr bwMode="auto">
              <a:xfrm>
                <a:off x="5669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Rectangle 469"/>
              <p:cNvSpPr>
                <a:spLocks noChangeArrowheads="1"/>
              </p:cNvSpPr>
              <p:nvPr/>
            </p:nvSpPr>
            <p:spPr bwMode="auto">
              <a:xfrm>
                <a:off x="0" y="1712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Line 470"/>
              <p:cNvSpPr>
                <a:spLocks noChangeShapeType="1"/>
              </p:cNvSpPr>
              <p:nvPr/>
            </p:nvSpPr>
            <p:spPr bwMode="auto">
              <a:xfrm>
                <a:off x="0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Rectangle 471"/>
              <p:cNvSpPr>
                <a:spLocks noChangeArrowheads="1"/>
              </p:cNvSpPr>
              <p:nvPr/>
            </p:nvSpPr>
            <p:spPr bwMode="auto">
              <a:xfrm>
                <a:off x="1480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Line 472"/>
              <p:cNvSpPr>
                <a:spLocks noChangeShapeType="1"/>
              </p:cNvSpPr>
              <p:nvPr/>
            </p:nvSpPr>
            <p:spPr bwMode="auto">
              <a:xfrm>
                <a:off x="1480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Rectangle 473"/>
              <p:cNvSpPr>
                <a:spLocks noChangeArrowheads="1"/>
              </p:cNvSpPr>
              <p:nvPr/>
            </p:nvSpPr>
            <p:spPr bwMode="auto">
              <a:xfrm>
                <a:off x="2025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Line 474"/>
              <p:cNvSpPr>
                <a:spLocks noChangeShapeType="1"/>
              </p:cNvSpPr>
              <p:nvPr/>
            </p:nvSpPr>
            <p:spPr bwMode="auto">
              <a:xfrm>
                <a:off x="2025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Rectangle 475"/>
              <p:cNvSpPr>
                <a:spLocks noChangeArrowheads="1"/>
              </p:cNvSpPr>
              <p:nvPr/>
            </p:nvSpPr>
            <p:spPr bwMode="auto">
              <a:xfrm>
                <a:off x="2516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Line 476"/>
              <p:cNvSpPr>
                <a:spLocks noChangeShapeType="1"/>
              </p:cNvSpPr>
              <p:nvPr/>
            </p:nvSpPr>
            <p:spPr bwMode="auto">
              <a:xfrm>
                <a:off x="2516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Rectangle 477"/>
              <p:cNvSpPr>
                <a:spLocks noChangeArrowheads="1"/>
              </p:cNvSpPr>
              <p:nvPr/>
            </p:nvSpPr>
            <p:spPr bwMode="auto">
              <a:xfrm>
                <a:off x="3116" y="1712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Line 478"/>
              <p:cNvSpPr>
                <a:spLocks noChangeShapeType="1"/>
              </p:cNvSpPr>
              <p:nvPr/>
            </p:nvSpPr>
            <p:spPr bwMode="auto">
              <a:xfrm>
                <a:off x="3116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Rectangle 479"/>
              <p:cNvSpPr>
                <a:spLocks noChangeArrowheads="1"/>
              </p:cNvSpPr>
              <p:nvPr/>
            </p:nvSpPr>
            <p:spPr bwMode="auto">
              <a:xfrm>
                <a:off x="3715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Line 480"/>
              <p:cNvSpPr>
                <a:spLocks noChangeShapeType="1"/>
              </p:cNvSpPr>
              <p:nvPr/>
            </p:nvSpPr>
            <p:spPr bwMode="auto">
              <a:xfrm>
                <a:off x="3715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Rectangle 481"/>
              <p:cNvSpPr>
                <a:spLocks noChangeArrowheads="1"/>
              </p:cNvSpPr>
              <p:nvPr/>
            </p:nvSpPr>
            <p:spPr bwMode="auto">
              <a:xfrm>
                <a:off x="4478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Line 482"/>
              <p:cNvSpPr>
                <a:spLocks noChangeShapeType="1"/>
              </p:cNvSpPr>
              <p:nvPr/>
            </p:nvSpPr>
            <p:spPr bwMode="auto">
              <a:xfrm>
                <a:off x="4478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Rectangle 483"/>
              <p:cNvSpPr>
                <a:spLocks noChangeArrowheads="1"/>
              </p:cNvSpPr>
              <p:nvPr/>
            </p:nvSpPr>
            <p:spPr bwMode="auto">
              <a:xfrm>
                <a:off x="5241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Line 484"/>
              <p:cNvSpPr>
                <a:spLocks noChangeShapeType="1"/>
              </p:cNvSpPr>
              <p:nvPr/>
            </p:nvSpPr>
            <p:spPr bwMode="auto">
              <a:xfrm>
                <a:off x="5241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Rectangle 485"/>
              <p:cNvSpPr>
                <a:spLocks noChangeArrowheads="1"/>
              </p:cNvSpPr>
              <p:nvPr/>
            </p:nvSpPr>
            <p:spPr bwMode="auto">
              <a:xfrm>
                <a:off x="5669" y="1712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Line 486"/>
              <p:cNvSpPr>
                <a:spLocks noChangeShapeType="1"/>
              </p:cNvSpPr>
              <p:nvPr/>
            </p:nvSpPr>
            <p:spPr bwMode="auto">
              <a:xfrm>
                <a:off x="5669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Rectangle 487"/>
              <p:cNvSpPr>
                <a:spLocks noChangeArrowheads="1"/>
              </p:cNvSpPr>
              <p:nvPr/>
            </p:nvSpPr>
            <p:spPr bwMode="auto">
              <a:xfrm>
                <a:off x="12" y="1874"/>
                <a:ext cx="49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Subtotal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2" name="Rectangle 488"/>
              <p:cNvSpPr>
                <a:spLocks noChangeArrowheads="1"/>
              </p:cNvSpPr>
              <p:nvPr/>
            </p:nvSpPr>
            <p:spPr bwMode="auto">
              <a:xfrm>
                <a:off x="429" y="1874"/>
                <a:ext cx="8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3" name="Rectangle 489"/>
              <p:cNvSpPr>
                <a:spLocks noChangeArrowheads="1"/>
              </p:cNvSpPr>
              <p:nvPr/>
            </p:nvSpPr>
            <p:spPr bwMode="auto">
              <a:xfrm>
                <a:off x="1683" y="1873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4" name="Rectangle 490"/>
              <p:cNvSpPr>
                <a:spLocks noChangeArrowheads="1"/>
              </p:cNvSpPr>
              <p:nvPr/>
            </p:nvSpPr>
            <p:spPr bwMode="auto">
              <a:xfrm>
                <a:off x="1865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5" name="Rectangle 491"/>
              <p:cNvSpPr>
                <a:spLocks noChangeArrowheads="1"/>
              </p:cNvSpPr>
              <p:nvPr/>
            </p:nvSpPr>
            <p:spPr bwMode="auto">
              <a:xfrm>
                <a:off x="2168" y="1873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3520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" name="Rectangle 492"/>
              <p:cNvSpPr>
                <a:spLocks noChangeArrowheads="1"/>
              </p:cNvSpPr>
              <p:nvPr/>
            </p:nvSpPr>
            <p:spPr bwMode="auto">
              <a:xfrm>
                <a:off x="2410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7" name="Rectangle 493"/>
              <p:cNvSpPr>
                <a:spLocks noChangeArrowheads="1"/>
              </p:cNvSpPr>
              <p:nvPr/>
            </p:nvSpPr>
            <p:spPr bwMode="auto">
              <a:xfrm>
                <a:off x="2834" y="1873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8" name="Rectangle 494"/>
              <p:cNvSpPr>
                <a:spLocks noChangeArrowheads="1"/>
              </p:cNvSpPr>
              <p:nvPr/>
            </p:nvSpPr>
            <p:spPr bwMode="auto">
              <a:xfrm>
                <a:off x="2955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9" name="Rectangle 495"/>
              <p:cNvSpPr>
                <a:spLocks noChangeArrowheads="1"/>
              </p:cNvSpPr>
              <p:nvPr/>
            </p:nvSpPr>
            <p:spPr bwMode="auto">
              <a:xfrm>
                <a:off x="3313" y="1873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8928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0" name="Rectangle 496"/>
              <p:cNvSpPr>
                <a:spLocks noChangeArrowheads="1"/>
              </p:cNvSpPr>
              <p:nvPr/>
            </p:nvSpPr>
            <p:spPr bwMode="auto">
              <a:xfrm>
                <a:off x="3555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1" name="Rectangle 497"/>
              <p:cNvSpPr>
                <a:spLocks noChangeArrowheads="1"/>
              </p:cNvSpPr>
              <p:nvPr/>
            </p:nvSpPr>
            <p:spPr bwMode="auto">
              <a:xfrm>
                <a:off x="3972" y="1873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542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2" name="Rectangle 498"/>
              <p:cNvSpPr>
                <a:spLocks noChangeArrowheads="1"/>
              </p:cNvSpPr>
              <p:nvPr/>
            </p:nvSpPr>
            <p:spPr bwMode="auto">
              <a:xfrm>
                <a:off x="4154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3" name="Rectangle 499"/>
              <p:cNvSpPr>
                <a:spLocks noChangeArrowheads="1"/>
              </p:cNvSpPr>
              <p:nvPr/>
            </p:nvSpPr>
            <p:spPr bwMode="auto">
              <a:xfrm>
                <a:off x="4863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4" name="Rectangle 500"/>
              <p:cNvSpPr>
                <a:spLocks noChangeArrowheads="1"/>
              </p:cNvSpPr>
              <p:nvPr/>
            </p:nvSpPr>
            <p:spPr bwMode="auto">
              <a:xfrm>
                <a:off x="5458" y="18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5" name="Rectangle 501"/>
              <p:cNvSpPr>
                <a:spLocks noChangeArrowheads="1"/>
              </p:cNvSpPr>
              <p:nvPr/>
            </p:nvSpPr>
            <p:spPr bwMode="auto">
              <a:xfrm>
                <a:off x="0" y="1858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Line 502"/>
              <p:cNvSpPr>
                <a:spLocks noChangeShapeType="1"/>
              </p:cNvSpPr>
              <p:nvPr/>
            </p:nvSpPr>
            <p:spPr bwMode="auto">
              <a:xfrm>
                <a:off x="0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Line 503"/>
              <p:cNvSpPr>
                <a:spLocks noChangeShapeType="1"/>
              </p:cNvSpPr>
              <p:nvPr/>
            </p:nvSpPr>
            <p:spPr bwMode="auto">
              <a:xfrm>
                <a:off x="0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Rectangle 504"/>
              <p:cNvSpPr>
                <a:spLocks noChangeArrowheads="1"/>
              </p:cNvSpPr>
              <p:nvPr/>
            </p:nvSpPr>
            <p:spPr bwMode="auto">
              <a:xfrm>
                <a:off x="6" y="1858"/>
                <a:ext cx="147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Line 505"/>
              <p:cNvSpPr>
                <a:spLocks noChangeShapeType="1"/>
              </p:cNvSpPr>
              <p:nvPr/>
            </p:nvSpPr>
            <p:spPr bwMode="auto">
              <a:xfrm>
                <a:off x="6" y="1858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Rectangle 506"/>
              <p:cNvSpPr>
                <a:spLocks noChangeArrowheads="1"/>
              </p:cNvSpPr>
              <p:nvPr/>
            </p:nvSpPr>
            <p:spPr bwMode="auto">
              <a:xfrm>
                <a:off x="1480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Line 507"/>
              <p:cNvSpPr>
                <a:spLocks noChangeShapeType="1"/>
              </p:cNvSpPr>
              <p:nvPr/>
            </p:nvSpPr>
            <p:spPr bwMode="auto">
              <a:xfrm>
                <a:off x="1480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Line 508"/>
              <p:cNvSpPr>
                <a:spLocks noChangeShapeType="1"/>
              </p:cNvSpPr>
              <p:nvPr/>
            </p:nvSpPr>
            <p:spPr bwMode="auto">
              <a:xfrm>
                <a:off x="1480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Rectangle 509"/>
              <p:cNvSpPr>
                <a:spLocks noChangeArrowheads="1"/>
              </p:cNvSpPr>
              <p:nvPr/>
            </p:nvSpPr>
            <p:spPr bwMode="auto">
              <a:xfrm>
                <a:off x="1486" y="1858"/>
                <a:ext cx="539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Line 510"/>
              <p:cNvSpPr>
                <a:spLocks noChangeShapeType="1"/>
              </p:cNvSpPr>
              <p:nvPr/>
            </p:nvSpPr>
            <p:spPr bwMode="auto">
              <a:xfrm>
                <a:off x="1486" y="1858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Rectangle 511"/>
              <p:cNvSpPr>
                <a:spLocks noChangeArrowheads="1"/>
              </p:cNvSpPr>
              <p:nvPr/>
            </p:nvSpPr>
            <p:spPr bwMode="auto">
              <a:xfrm>
                <a:off x="2025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Line 512"/>
              <p:cNvSpPr>
                <a:spLocks noChangeShapeType="1"/>
              </p:cNvSpPr>
              <p:nvPr/>
            </p:nvSpPr>
            <p:spPr bwMode="auto">
              <a:xfrm>
                <a:off x="2025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Line 513"/>
              <p:cNvSpPr>
                <a:spLocks noChangeShapeType="1"/>
              </p:cNvSpPr>
              <p:nvPr/>
            </p:nvSpPr>
            <p:spPr bwMode="auto">
              <a:xfrm>
                <a:off x="2025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Rectangle 514"/>
              <p:cNvSpPr>
                <a:spLocks noChangeArrowheads="1"/>
              </p:cNvSpPr>
              <p:nvPr/>
            </p:nvSpPr>
            <p:spPr bwMode="auto">
              <a:xfrm>
                <a:off x="2031" y="1858"/>
                <a:ext cx="48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Line 515"/>
              <p:cNvSpPr>
                <a:spLocks noChangeShapeType="1"/>
              </p:cNvSpPr>
              <p:nvPr/>
            </p:nvSpPr>
            <p:spPr bwMode="auto">
              <a:xfrm>
                <a:off x="2031" y="1858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Rectangle 516"/>
              <p:cNvSpPr>
                <a:spLocks noChangeArrowheads="1"/>
              </p:cNvSpPr>
              <p:nvPr/>
            </p:nvSpPr>
            <p:spPr bwMode="auto">
              <a:xfrm>
                <a:off x="2516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Line 517"/>
              <p:cNvSpPr>
                <a:spLocks noChangeShapeType="1"/>
              </p:cNvSpPr>
              <p:nvPr/>
            </p:nvSpPr>
            <p:spPr bwMode="auto">
              <a:xfrm>
                <a:off x="2516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Line 518"/>
              <p:cNvSpPr>
                <a:spLocks noChangeShapeType="1"/>
              </p:cNvSpPr>
              <p:nvPr/>
            </p:nvSpPr>
            <p:spPr bwMode="auto">
              <a:xfrm>
                <a:off x="2516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Rectangle 519"/>
              <p:cNvSpPr>
                <a:spLocks noChangeArrowheads="1"/>
              </p:cNvSpPr>
              <p:nvPr/>
            </p:nvSpPr>
            <p:spPr bwMode="auto">
              <a:xfrm>
                <a:off x="2522" y="1858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Line 520"/>
              <p:cNvSpPr>
                <a:spLocks noChangeShapeType="1"/>
              </p:cNvSpPr>
              <p:nvPr/>
            </p:nvSpPr>
            <p:spPr bwMode="auto">
              <a:xfrm>
                <a:off x="2522" y="1858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Rectangle 521"/>
              <p:cNvSpPr>
                <a:spLocks noChangeArrowheads="1"/>
              </p:cNvSpPr>
              <p:nvPr/>
            </p:nvSpPr>
            <p:spPr bwMode="auto">
              <a:xfrm>
                <a:off x="3116" y="1858"/>
                <a:ext cx="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Line 522"/>
              <p:cNvSpPr>
                <a:spLocks noChangeShapeType="1"/>
              </p:cNvSpPr>
              <p:nvPr/>
            </p:nvSpPr>
            <p:spPr bwMode="auto">
              <a:xfrm>
                <a:off x="3116" y="1858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Line 523"/>
              <p:cNvSpPr>
                <a:spLocks noChangeShapeType="1"/>
              </p:cNvSpPr>
              <p:nvPr/>
            </p:nvSpPr>
            <p:spPr bwMode="auto">
              <a:xfrm>
                <a:off x="3116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Rectangle 524"/>
              <p:cNvSpPr>
                <a:spLocks noChangeArrowheads="1"/>
              </p:cNvSpPr>
              <p:nvPr/>
            </p:nvSpPr>
            <p:spPr bwMode="auto">
              <a:xfrm>
                <a:off x="3121" y="1858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Line 525"/>
              <p:cNvSpPr>
                <a:spLocks noChangeShapeType="1"/>
              </p:cNvSpPr>
              <p:nvPr/>
            </p:nvSpPr>
            <p:spPr bwMode="auto">
              <a:xfrm>
                <a:off x="3121" y="1858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Rectangle 526"/>
              <p:cNvSpPr>
                <a:spLocks noChangeArrowheads="1"/>
              </p:cNvSpPr>
              <p:nvPr/>
            </p:nvSpPr>
            <p:spPr bwMode="auto">
              <a:xfrm>
                <a:off x="3715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Line 527"/>
              <p:cNvSpPr>
                <a:spLocks noChangeShapeType="1"/>
              </p:cNvSpPr>
              <p:nvPr/>
            </p:nvSpPr>
            <p:spPr bwMode="auto">
              <a:xfrm>
                <a:off x="3715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Line 528"/>
              <p:cNvSpPr>
                <a:spLocks noChangeShapeType="1"/>
              </p:cNvSpPr>
              <p:nvPr/>
            </p:nvSpPr>
            <p:spPr bwMode="auto">
              <a:xfrm>
                <a:off x="3715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Rectangle 529"/>
              <p:cNvSpPr>
                <a:spLocks noChangeArrowheads="1"/>
              </p:cNvSpPr>
              <p:nvPr/>
            </p:nvSpPr>
            <p:spPr bwMode="auto">
              <a:xfrm>
                <a:off x="3721" y="1858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Line 530"/>
              <p:cNvSpPr>
                <a:spLocks noChangeShapeType="1"/>
              </p:cNvSpPr>
              <p:nvPr/>
            </p:nvSpPr>
            <p:spPr bwMode="auto">
              <a:xfrm>
                <a:off x="3721" y="1858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Rectangle 531"/>
              <p:cNvSpPr>
                <a:spLocks noChangeArrowheads="1"/>
              </p:cNvSpPr>
              <p:nvPr/>
            </p:nvSpPr>
            <p:spPr bwMode="auto">
              <a:xfrm>
                <a:off x="4478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Line 532"/>
              <p:cNvSpPr>
                <a:spLocks noChangeShapeType="1"/>
              </p:cNvSpPr>
              <p:nvPr/>
            </p:nvSpPr>
            <p:spPr bwMode="auto">
              <a:xfrm>
                <a:off x="4478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Line 533"/>
              <p:cNvSpPr>
                <a:spLocks noChangeShapeType="1"/>
              </p:cNvSpPr>
              <p:nvPr/>
            </p:nvSpPr>
            <p:spPr bwMode="auto">
              <a:xfrm>
                <a:off x="4478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Rectangle 534"/>
              <p:cNvSpPr>
                <a:spLocks noChangeArrowheads="1"/>
              </p:cNvSpPr>
              <p:nvPr/>
            </p:nvSpPr>
            <p:spPr bwMode="auto">
              <a:xfrm>
                <a:off x="4484" y="1858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Line 535"/>
              <p:cNvSpPr>
                <a:spLocks noChangeShapeType="1"/>
              </p:cNvSpPr>
              <p:nvPr/>
            </p:nvSpPr>
            <p:spPr bwMode="auto">
              <a:xfrm>
                <a:off x="4484" y="1858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Rectangle 536"/>
              <p:cNvSpPr>
                <a:spLocks noChangeArrowheads="1"/>
              </p:cNvSpPr>
              <p:nvPr/>
            </p:nvSpPr>
            <p:spPr bwMode="auto">
              <a:xfrm>
                <a:off x="5241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Line 537"/>
              <p:cNvSpPr>
                <a:spLocks noChangeShapeType="1"/>
              </p:cNvSpPr>
              <p:nvPr/>
            </p:nvSpPr>
            <p:spPr bwMode="auto">
              <a:xfrm>
                <a:off x="5241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Line 538"/>
              <p:cNvSpPr>
                <a:spLocks noChangeShapeType="1"/>
              </p:cNvSpPr>
              <p:nvPr/>
            </p:nvSpPr>
            <p:spPr bwMode="auto">
              <a:xfrm>
                <a:off x="5241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Rectangle 539"/>
              <p:cNvSpPr>
                <a:spLocks noChangeArrowheads="1"/>
              </p:cNvSpPr>
              <p:nvPr/>
            </p:nvSpPr>
            <p:spPr bwMode="auto">
              <a:xfrm>
                <a:off x="5247" y="1858"/>
                <a:ext cx="422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Line 540"/>
              <p:cNvSpPr>
                <a:spLocks noChangeShapeType="1"/>
              </p:cNvSpPr>
              <p:nvPr/>
            </p:nvSpPr>
            <p:spPr bwMode="auto">
              <a:xfrm>
                <a:off x="5247" y="1858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Rectangle 541"/>
              <p:cNvSpPr>
                <a:spLocks noChangeArrowheads="1"/>
              </p:cNvSpPr>
              <p:nvPr/>
            </p:nvSpPr>
            <p:spPr bwMode="auto">
              <a:xfrm>
                <a:off x="5669" y="185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Line 542"/>
              <p:cNvSpPr>
                <a:spLocks noChangeShapeType="1"/>
              </p:cNvSpPr>
              <p:nvPr/>
            </p:nvSpPr>
            <p:spPr bwMode="auto">
              <a:xfrm>
                <a:off x="5669" y="185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Line 543"/>
              <p:cNvSpPr>
                <a:spLocks noChangeShapeType="1"/>
              </p:cNvSpPr>
              <p:nvPr/>
            </p:nvSpPr>
            <p:spPr bwMode="auto">
              <a:xfrm>
                <a:off x="5669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Rectangle 544"/>
              <p:cNvSpPr>
                <a:spLocks noChangeArrowheads="1"/>
              </p:cNvSpPr>
              <p:nvPr/>
            </p:nvSpPr>
            <p:spPr bwMode="auto">
              <a:xfrm>
                <a:off x="0" y="1864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Line 545"/>
              <p:cNvSpPr>
                <a:spLocks noChangeShapeType="1"/>
              </p:cNvSpPr>
              <p:nvPr/>
            </p:nvSpPr>
            <p:spPr bwMode="auto">
              <a:xfrm>
                <a:off x="0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Rectangle 546"/>
              <p:cNvSpPr>
                <a:spLocks noChangeArrowheads="1"/>
              </p:cNvSpPr>
              <p:nvPr/>
            </p:nvSpPr>
            <p:spPr bwMode="auto">
              <a:xfrm>
                <a:off x="1480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Line 547"/>
              <p:cNvSpPr>
                <a:spLocks noChangeShapeType="1"/>
              </p:cNvSpPr>
              <p:nvPr/>
            </p:nvSpPr>
            <p:spPr bwMode="auto">
              <a:xfrm>
                <a:off x="1480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Rectangle 548"/>
              <p:cNvSpPr>
                <a:spLocks noChangeArrowheads="1"/>
              </p:cNvSpPr>
              <p:nvPr/>
            </p:nvSpPr>
            <p:spPr bwMode="auto">
              <a:xfrm>
                <a:off x="2025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Line 549"/>
              <p:cNvSpPr>
                <a:spLocks noChangeShapeType="1"/>
              </p:cNvSpPr>
              <p:nvPr/>
            </p:nvSpPr>
            <p:spPr bwMode="auto">
              <a:xfrm>
                <a:off x="2025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Rectangle 550"/>
              <p:cNvSpPr>
                <a:spLocks noChangeArrowheads="1"/>
              </p:cNvSpPr>
              <p:nvPr/>
            </p:nvSpPr>
            <p:spPr bwMode="auto">
              <a:xfrm>
                <a:off x="2516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Line 551"/>
              <p:cNvSpPr>
                <a:spLocks noChangeShapeType="1"/>
              </p:cNvSpPr>
              <p:nvPr/>
            </p:nvSpPr>
            <p:spPr bwMode="auto">
              <a:xfrm>
                <a:off x="2516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Rectangle 552"/>
              <p:cNvSpPr>
                <a:spLocks noChangeArrowheads="1"/>
              </p:cNvSpPr>
              <p:nvPr/>
            </p:nvSpPr>
            <p:spPr bwMode="auto">
              <a:xfrm>
                <a:off x="3116" y="1864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Line 553"/>
              <p:cNvSpPr>
                <a:spLocks noChangeShapeType="1"/>
              </p:cNvSpPr>
              <p:nvPr/>
            </p:nvSpPr>
            <p:spPr bwMode="auto">
              <a:xfrm>
                <a:off x="3116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Rectangle 554"/>
              <p:cNvSpPr>
                <a:spLocks noChangeArrowheads="1"/>
              </p:cNvSpPr>
              <p:nvPr/>
            </p:nvSpPr>
            <p:spPr bwMode="auto">
              <a:xfrm>
                <a:off x="3715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Line 555"/>
              <p:cNvSpPr>
                <a:spLocks noChangeShapeType="1"/>
              </p:cNvSpPr>
              <p:nvPr/>
            </p:nvSpPr>
            <p:spPr bwMode="auto">
              <a:xfrm>
                <a:off x="3715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Rectangle 556"/>
              <p:cNvSpPr>
                <a:spLocks noChangeArrowheads="1"/>
              </p:cNvSpPr>
              <p:nvPr/>
            </p:nvSpPr>
            <p:spPr bwMode="auto">
              <a:xfrm>
                <a:off x="4478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Line 557"/>
              <p:cNvSpPr>
                <a:spLocks noChangeShapeType="1"/>
              </p:cNvSpPr>
              <p:nvPr/>
            </p:nvSpPr>
            <p:spPr bwMode="auto">
              <a:xfrm>
                <a:off x="4478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Rectangle 558"/>
              <p:cNvSpPr>
                <a:spLocks noChangeArrowheads="1"/>
              </p:cNvSpPr>
              <p:nvPr/>
            </p:nvSpPr>
            <p:spPr bwMode="auto">
              <a:xfrm>
                <a:off x="5241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Line 559"/>
              <p:cNvSpPr>
                <a:spLocks noChangeShapeType="1"/>
              </p:cNvSpPr>
              <p:nvPr/>
            </p:nvSpPr>
            <p:spPr bwMode="auto">
              <a:xfrm>
                <a:off x="5241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Rectangle 560"/>
              <p:cNvSpPr>
                <a:spLocks noChangeArrowheads="1"/>
              </p:cNvSpPr>
              <p:nvPr/>
            </p:nvSpPr>
            <p:spPr bwMode="auto">
              <a:xfrm>
                <a:off x="5669" y="1864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Line 561"/>
              <p:cNvSpPr>
                <a:spLocks noChangeShapeType="1"/>
              </p:cNvSpPr>
              <p:nvPr/>
            </p:nvSpPr>
            <p:spPr bwMode="auto">
              <a:xfrm>
                <a:off x="5669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Rectangle 562"/>
              <p:cNvSpPr>
                <a:spLocks noChangeArrowheads="1"/>
              </p:cNvSpPr>
              <p:nvPr/>
            </p:nvSpPr>
            <p:spPr bwMode="auto">
              <a:xfrm>
                <a:off x="7" y="2016"/>
                <a:ext cx="5662" cy="5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Rectangle 563"/>
              <p:cNvSpPr>
                <a:spLocks noChangeArrowheads="1"/>
              </p:cNvSpPr>
              <p:nvPr/>
            </p:nvSpPr>
            <p:spPr bwMode="auto">
              <a:xfrm>
                <a:off x="7" y="2021"/>
                <a:ext cx="5" cy="140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Rectangle 564"/>
              <p:cNvSpPr>
                <a:spLocks noChangeArrowheads="1"/>
              </p:cNvSpPr>
              <p:nvPr/>
            </p:nvSpPr>
            <p:spPr bwMode="auto">
              <a:xfrm>
                <a:off x="5664" y="2021"/>
                <a:ext cx="5" cy="140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Rectangle 565"/>
              <p:cNvSpPr>
                <a:spLocks noChangeArrowheads="1"/>
              </p:cNvSpPr>
              <p:nvPr/>
            </p:nvSpPr>
            <p:spPr bwMode="auto">
              <a:xfrm>
                <a:off x="12" y="2021"/>
                <a:ext cx="5652" cy="140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Rectangle 566"/>
              <p:cNvSpPr>
                <a:spLocks noChangeArrowheads="1"/>
              </p:cNvSpPr>
              <p:nvPr/>
            </p:nvSpPr>
            <p:spPr bwMode="auto">
              <a:xfrm>
                <a:off x="12" y="2024"/>
                <a:ext cx="213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Systems not dynamically configurable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1" name="Rectangle 567"/>
              <p:cNvSpPr>
                <a:spLocks noChangeArrowheads="1"/>
              </p:cNvSpPr>
              <p:nvPr/>
            </p:nvSpPr>
            <p:spPr bwMode="auto">
              <a:xfrm>
                <a:off x="1974" y="202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2" name="Rectangle 568"/>
              <p:cNvSpPr>
                <a:spLocks noChangeArrowheads="1"/>
              </p:cNvSpPr>
              <p:nvPr/>
            </p:nvSpPr>
            <p:spPr bwMode="auto">
              <a:xfrm>
                <a:off x="0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Line 569"/>
              <p:cNvSpPr>
                <a:spLocks noChangeShapeType="1"/>
              </p:cNvSpPr>
              <p:nvPr/>
            </p:nvSpPr>
            <p:spPr bwMode="auto">
              <a:xfrm>
                <a:off x="0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Line 570"/>
              <p:cNvSpPr>
                <a:spLocks noChangeShapeType="1"/>
              </p:cNvSpPr>
              <p:nvPr/>
            </p:nvSpPr>
            <p:spPr bwMode="auto">
              <a:xfrm>
                <a:off x="0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Rectangle 571"/>
              <p:cNvSpPr>
                <a:spLocks noChangeArrowheads="1"/>
              </p:cNvSpPr>
              <p:nvPr/>
            </p:nvSpPr>
            <p:spPr bwMode="auto">
              <a:xfrm>
                <a:off x="6" y="2010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Line 572"/>
              <p:cNvSpPr>
                <a:spLocks noChangeShapeType="1"/>
              </p:cNvSpPr>
              <p:nvPr/>
            </p:nvSpPr>
            <p:spPr bwMode="auto">
              <a:xfrm>
                <a:off x="6" y="2010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Rectangle 573"/>
              <p:cNvSpPr>
                <a:spLocks noChangeArrowheads="1"/>
              </p:cNvSpPr>
              <p:nvPr/>
            </p:nvSpPr>
            <p:spPr bwMode="auto">
              <a:xfrm>
                <a:off x="1480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Line 574"/>
              <p:cNvSpPr>
                <a:spLocks noChangeShapeType="1"/>
              </p:cNvSpPr>
              <p:nvPr/>
            </p:nvSpPr>
            <p:spPr bwMode="auto">
              <a:xfrm>
                <a:off x="1480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Line 575"/>
              <p:cNvSpPr>
                <a:spLocks noChangeShapeType="1"/>
              </p:cNvSpPr>
              <p:nvPr/>
            </p:nvSpPr>
            <p:spPr bwMode="auto">
              <a:xfrm>
                <a:off x="1480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Rectangle 576"/>
              <p:cNvSpPr>
                <a:spLocks noChangeArrowheads="1"/>
              </p:cNvSpPr>
              <p:nvPr/>
            </p:nvSpPr>
            <p:spPr bwMode="auto">
              <a:xfrm>
                <a:off x="1486" y="2010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Line 577"/>
              <p:cNvSpPr>
                <a:spLocks noChangeShapeType="1"/>
              </p:cNvSpPr>
              <p:nvPr/>
            </p:nvSpPr>
            <p:spPr bwMode="auto">
              <a:xfrm>
                <a:off x="1486" y="2010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Rectangle 578"/>
              <p:cNvSpPr>
                <a:spLocks noChangeArrowheads="1"/>
              </p:cNvSpPr>
              <p:nvPr/>
            </p:nvSpPr>
            <p:spPr bwMode="auto">
              <a:xfrm>
                <a:off x="2025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Line 579"/>
              <p:cNvSpPr>
                <a:spLocks noChangeShapeType="1"/>
              </p:cNvSpPr>
              <p:nvPr/>
            </p:nvSpPr>
            <p:spPr bwMode="auto">
              <a:xfrm>
                <a:off x="2025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Line 580"/>
              <p:cNvSpPr>
                <a:spLocks noChangeShapeType="1"/>
              </p:cNvSpPr>
              <p:nvPr/>
            </p:nvSpPr>
            <p:spPr bwMode="auto">
              <a:xfrm>
                <a:off x="2025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Rectangle 581"/>
              <p:cNvSpPr>
                <a:spLocks noChangeArrowheads="1"/>
              </p:cNvSpPr>
              <p:nvPr/>
            </p:nvSpPr>
            <p:spPr bwMode="auto">
              <a:xfrm>
                <a:off x="2031" y="2010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Line 582"/>
              <p:cNvSpPr>
                <a:spLocks noChangeShapeType="1"/>
              </p:cNvSpPr>
              <p:nvPr/>
            </p:nvSpPr>
            <p:spPr bwMode="auto">
              <a:xfrm>
                <a:off x="2031" y="2010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Rectangle 583"/>
              <p:cNvSpPr>
                <a:spLocks noChangeArrowheads="1"/>
              </p:cNvSpPr>
              <p:nvPr/>
            </p:nvSpPr>
            <p:spPr bwMode="auto">
              <a:xfrm>
                <a:off x="2516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Line 584"/>
              <p:cNvSpPr>
                <a:spLocks noChangeShapeType="1"/>
              </p:cNvSpPr>
              <p:nvPr/>
            </p:nvSpPr>
            <p:spPr bwMode="auto">
              <a:xfrm>
                <a:off x="2516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Line 585"/>
              <p:cNvSpPr>
                <a:spLocks noChangeShapeType="1"/>
              </p:cNvSpPr>
              <p:nvPr/>
            </p:nvSpPr>
            <p:spPr bwMode="auto">
              <a:xfrm>
                <a:off x="2516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Rectangle 586"/>
              <p:cNvSpPr>
                <a:spLocks noChangeArrowheads="1"/>
              </p:cNvSpPr>
              <p:nvPr/>
            </p:nvSpPr>
            <p:spPr bwMode="auto">
              <a:xfrm>
                <a:off x="2522" y="2010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Line 587"/>
              <p:cNvSpPr>
                <a:spLocks noChangeShapeType="1"/>
              </p:cNvSpPr>
              <p:nvPr/>
            </p:nvSpPr>
            <p:spPr bwMode="auto">
              <a:xfrm>
                <a:off x="2522" y="2010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Rectangle 588"/>
              <p:cNvSpPr>
                <a:spLocks noChangeArrowheads="1"/>
              </p:cNvSpPr>
              <p:nvPr/>
            </p:nvSpPr>
            <p:spPr bwMode="auto">
              <a:xfrm>
                <a:off x="3116" y="2010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Line 589"/>
              <p:cNvSpPr>
                <a:spLocks noChangeShapeType="1"/>
              </p:cNvSpPr>
              <p:nvPr/>
            </p:nvSpPr>
            <p:spPr bwMode="auto">
              <a:xfrm>
                <a:off x="3116" y="201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Line 590"/>
              <p:cNvSpPr>
                <a:spLocks noChangeShapeType="1"/>
              </p:cNvSpPr>
              <p:nvPr/>
            </p:nvSpPr>
            <p:spPr bwMode="auto">
              <a:xfrm>
                <a:off x="3116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Rectangle 591"/>
              <p:cNvSpPr>
                <a:spLocks noChangeArrowheads="1"/>
              </p:cNvSpPr>
              <p:nvPr/>
            </p:nvSpPr>
            <p:spPr bwMode="auto">
              <a:xfrm>
                <a:off x="3121" y="2010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Line 592"/>
              <p:cNvSpPr>
                <a:spLocks noChangeShapeType="1"/>
              </p:cNvSpPr>
              <p:nvPr/>
            </p:nvSpPr>
            <p:spPr bwMode="auto">
              <a:xfrm>
                <a:off x="3121" y="2010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Rectangle 593"/>
              <p:cNvSpPr>
                <a:spLocks noChangeArrowheads="1"/>
              </p:cNvSpPr>
              <p:nvPr/>
            </p:nvSpPr>
            <p:spPr bwMode="auto">
              <a:xfrm>
                <a:off x="3715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Line 594"/>
              <p:cNvSpPr>
                <a:spLocks noChangeShapeType="1"/>
              </p:cNvSpPr>
              <p:nvPr/>
            </p:nvSpPr>
            <p:spPr bwMode="auto">
              <a:xfrm>
                <a:off x="3715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Line 595"/>
              <p:cNvSpPr>
                <a:spLocks noChangeShapeType="1"/>
              </p:cNvSpPr>
              <p:nvPr/>
            </p:nvSpPr>
            <p:spPr bwMode="auto">
              <a:xfrm>
                <a:off x="3715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Rectangle 596"/>
              <p:cNvSpPr>
                <a:spLocks noChangeArrowheads="1"/>
              </p:cNvSpPr>
              <p:nvPr/>
            </p:nvSpPr>
            <p:spPr bwMode="auto">
              <a:xfrm>
                <a:off x="3721" y="2010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Line 597"/>
              <p:cNvSpPr>
                <a:spLocks noChangeShapeType="1"/>
              </p:cNvSpPr>
              <p:nvPr/>
            </p:nvSpPr>
            <p:spPr bwMode="auto">
              <a:xfrm>
                <a:off x="3721" y="2010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Rectangle 598"/>
              <p:cNvSpPr>
                <a:spLocks noChangeArrowheads="1"/>
              </p:cNvSpPr>
              <p:nvPr/>
            </p:nvSpPr>
            <p:spPr bwMode="auto">
              <a:xfrm>
                <a:off x="4478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Line 599"/>
              <p:cNvSpPr>
                <a:spLocks noChangeShapeType="1"/>
              </p:cNvSpPr>
              <p:nvPr/>
            </p:nvSpPr>
            <p:spPr bwMode="auto">
              <a:xfrm>
                <a:off x="4478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Line 600"/>
              <p:cNvSpPr>
                <a:spLocks noChangeShapeType="1"/>
              </p:cNvSpPr>
              <p:nvPr/>
            </p:nvSpPr>
            <p:spPr bwMode="auto">
              <a:xfrm>
                <a:off x="4478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Rectangle 601"/>
              <p:cNvSpPr>
                <a:spLocks noChangeArrowheads="1"/>
              </p:cNvSpPr>
              <p:nvPr/>
            </p:nvSpPr>
            <p:spPr bwMode="auto">
              <a:xfrm>
                <a:off x="4484" y="2010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Line 602"/>
              <p:cNvSpPr>
                <a:spLocks noChangeShapeType="1"/>
              </p:cNvSpPr>
              <p:nvPr/>
            </p:nvSpPr>
            <p:spPr bwMode="auto">
              <a:xfrm>
                <a:off x="4484" y="2010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Rectangle 603"/>
              <p:cNvSpPr>
                <a:spLocks noChangeArrowheads="1"/>
              </p:cNvSpPr>
              <p:nvPr/>
            </p:nvSpPr>
            <p:spPr bwMode="auto">
              <a:xfrm>
                <a:off x="5241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Line 604"/>
              <p:cNvSpPr>
                <a:spLocks noChangeShapeType="1"/>
              </p:cNvSpPr>
              <p:nvPr/>
            </p:nvSpPr>
            <p:spPr bwMode="auto">
              <a:xfrm>
                <a:off x="5241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Line 605"/>
              <p:cNvSpPr>
                <a:spLocks noChangeShapeType="1"/>
              </p:cNvSpPr>
              <p:nvPr/>
            </p:nvSpPr>
            <p:spPr bwMode="auto">
              <a:xfrm>
                <a:off x="5241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Rectangle 606"/>
              <p:cNvSpPr>
                <a:spLocks noChangeArrowheads="1"/>
              </p:cNvSpPr>
              <p:nvPr/>
            </p:nvSpPr>
            <p:spPr bwMode="auto">
              <a:xfrm>
                <a:off x="5247" y="2010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32" name="Group 808"/>
            <p:cNvGrpSpPr>
              <a:grpSpLocks/>
            </p:cNvGrpSpPr>
            <p:nvPr/>
          </p:nvGrpSpPr>
          <p:grpSpPr bwMode="auto">
            <a:xfrm>
              <a:off x="0" y="2010"/>
              <a:ext cx="5674" cy="644"/>
              <a:chOff x="0" y="2010"/>
              <a:chExt cx="5674" cy="644"/>
            </a:xfrm>
          </p:grpSpPr>
          <p:sp>
            <p:nvSpPr>
              <p:cNvPr id="1632" name="Line 608"/>
              <p:cNvSpPr>
                <a:spLocks noChangeShapeType="1"/>
              </p:cNvSpPr>
              <p:nvPr/>
            </p:nvSpPr>
            <p:spPr bwMode="auto">
              <a:xfrm>
                <a:off x="5247" y="2010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Rectangle 609"/>
              <p:cNvSpPr>
                <a:spLocks noChangeArrowheads="1"/>
              </p:cNvSpPr>
              <p:nvPr/>
            </p:nvSpPr>
            <p:spPr bwMode="auto">
              <a:xfrm>
                <a:off x="5669" y="2010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Line 610"/>
              <p:cNvSpPr>
                <a:spLocks noChangeShapeType="1"/>
              </p:cNvSpPr>
              <p:nvPr/>
            </p:nvSpPr>
            <p:spPr bwMode="auto">
              <a:xfrm>
                <a:off x="5669" y="201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Line 611"/>
              <p:cNvSpPr>
                <a:spLocks noChangeShapeType="1"/>
              </p:cNvSpPr>
              <p:nvPr/>
            </p:nvSpPr>
            <p:spPr bwMode="auto">
              <a:xfrm>
                <a:off x="5669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Rectangle 612"/>
              <p:cNvSpPr>
                <a:spLocks noChangeArrowheads="1"/>
              </p:cNvSpPr>
              <p:nvPr/>
            </p:nvSpPr>
            <p:spPr bwMode="auto">
              <a:xfrm>
                <a:off x="0" y="2016"/>
                <a:ext cx="6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Line 613"/>
              <p:cNvSpPr>
                <a:spLocks noChangeShapeType="1"/>
              </p:cNvSpPr>
              <p:nvPr/>
            </p:nvSpPr>
            <p:spPr bwMode="auto">
              <a:xfrm>
                <a:off x="0" y="2016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Rectangle 614"/>
              <p:cNvSpPr>
                <a:spLocks noChangeArrowheads="1"/>
              </p:cNvSpPr>
              <p:nvPr/>
            </p:nvSpPr>
            <p:spPr bwMode="auto">
              <a:xfrm>
                <a:off x="5669" y="2016"/>
                <a:ext cx="5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Line 615"/>
              <p:cNvSpPr>
                <a:spLocks noChangeShapeType="1"/>
              </p:cNvSpPr>
              <p:nvPr/>
            </p:nvSpPr>
            <p:spPr bwMode="auto">
              <a:xfrm>
                <a:off x="5669" y="2016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Rectangle 616"/>
              <p:cNvSpPr>
                <a:spLocks noChangeArrowheads="1"/>
              </p:cNvSpPr>
              <p:nvPr/>
            </p:nvSpPr>
            <p:spPr bwMode="auto">
              <a:xfrm>
                <a:off x="12" y="2177"/>
                <a:ext cx="66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Cray XT5m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1" name="Rectangle 617"/>
              <p:cNvSpPr>
                <a:spLocks noChangeArrowheads="1"/>
              </p:cNvSpPr>
              <p:nvPr/>
            </p:nvSpPr>
            <p:spPr bwMode="auto">
              <a:xfrm>
                <a:off x="594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2" name="Rectangle 618"/>
              <p:cNvSpPr>
                <a:spLocks noChangeArrowheads="1"/>
              </p:cNvSpPr>
              <p:nvPr/>
            </p:nvSpPr>
            <p:spPr bwMode="auto">
              <a:xfrm>
                <a:off x="1683" y="2177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168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3" name="Rectangle 619"/>
              <p:cNvSpPr>
                <a:spLocks noChangeArrowheads="1"/>
              </p:cNvSpPr>
              <p:nvPr/>
            </p:nvSpPr>
            <p:spPr bwMode="auto">
              <a:xfrm>
                <a:off x="1865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4" name="Rectangle 620"/>
              <p:cNvSpPr>
                <a:spLocks noChangeArrowheads="1"/>
              </p:cNvSpPr>
              <p:nvPr/>
            </p:nvSpPr>
            <p:spPr bwMode="auto">
              <a:xfrm>
                <a:off x="2228" y="2177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672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5" name="Rectangle 621"/>
              <p:cNvSpPr>
                <a:spLocks noChangeArrowheads="1"/>
              </p:cNvSpPr>
              <p:nvPr/>
            </p:nvSpPr>
            <p:spPr bwMode="auto">
              <a:xfrm>
                <a:off x="2410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6" name="Rectangle 622"/>
              <p:cNvSpPr>
                <a:spLocks noChangeArrowheads="1"/>
              </p:cNvSpPr>
              <p:nvPr/>
            </p:nvSpPr>
            <p:spPr bwMode="auto">
              <a:xfrm>
                <a:off x="2895" y="2177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7" name="Rectangle 623"/>
              <p:cNvSpPr>
                <a:spLocks noChangeArrowheads="1"/>
              </p:cNvSpPr>
              <p:nvPr/>
            </p:nvSpPr>
            <p:spPr bwMode="auto">
              <a:xfrm>
                <a:off x="2955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8" name="Rectangle 624"/>
              <p:cNvSpPr>
                <a:spLocks noChangeArrowheads="1"/>
              </p:cNvSpPr>
              <p:nvPr/>
            </p:nvSpPr>
            <p:spPr bwMode="auto">
              <a:xfrm>
                <a:off x="3313" y="2177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1344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9" name="Rectangle 625"/>
              <p:cNvSpPr>
                <a:spLocks noChangeArrowheads="1"/>
              </p:cNvSpPr>
              <p:nvPr/>
            </p:nvSpPr>
            <p:spPr bwMode="auto">
              <a:xfrm>
                <a:off x="3555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0" name="Rectangle 626"/>
              <p:cNvSpPr>
                <a:spLocks noChangeArrowheads="1"/>
              </p:cNvSpPr>
              <p:nvPr/>
            </p:nvSpPr>
            <p:spPr bwMode="auto">
              <a:xfrm>
                <a:off x="3972" y="2177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335*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1" name="Rectangle 627"/>
              <p:cNvSpPr>
                <a:spLocks noChangeArrowheads="1"/>
              </p:cNvSpPr>
              <p:nvPr/>
            </p:nvSpPr>
            <p:spPr bwMode="auto">
              <a:xfrm>
                <a:off x="4214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2" name="Rectangle 628"/>
              <p:cNvSpPr>
                <a:spLocks noChangeArrowheads="1"/>
              </p:cNvSpPr>
              <p:nvPr/>
            </p:nvSpPr>
            <p:spPr bwMode="auto">
              <a:xfrm>
                <a:off x="4708" y="2177"/>
                <a:ext cx="37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Lustre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3" name="Rectangle 629"/>
              <p:cNvSpPr>
                <a:spLocks noChangeArrowheads="1"/>
              </p:cNvSpPr>
              <p:nvPr/>
            </p:nvSpPr>
            <p:spPr bwMode="auto">
              <a:xfrm>
                <a:off x="5017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4" name="Rectangle 630"/>
              <p:cNvSpPr>
                <a:spLocks noChangeArrowheads="1"/>
              </p:cNvSpPr>
              <p:nvPr/>
            </p:nvSpPr>
            <p:spPr bwMode="auto">
              <a:xfrm>
                <a:off x="5394" y="2170"/>
                <a:ext cx="18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5" name="Rectangle 631"/>
              <p:cNvSpPr>
                <a:spLocks noChangeArrowheads="1"/>
              </p:cNvSpPr>
              <p:nvPr/>
            </p:nvSpPr>
            <p:spPr bwMode="auto">
              <a:xfrm>
                <a:off x="5522" y="21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6" name="Rectangle 632"/>
              <p:cNvSpPr>
                <a:spLocks noChangeArrowheads="1"/>
              </p:cNvSpPr>
              <p:nvPr/>
            </p:nvSpPr>
            <p:spPr bwMode="auto">
              <a:xfrm>
                <a:off x="0" y="216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Line 633"/>
              <p:cNvSpPr>
                <a:spLocks noChangeShapeType="1"/>
              </p:cNvSpPr>
              <p:nvPr/>
            </p:nvSpPr>
            <p:spPr bwMode="auto">
              <a:xfrm>
                <a:off x="0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Line 634"/>
              <p:cNvSpPr>
                <a:spLocks noChangeShapeType="1"/>
              </p:cNvSpPr>
              <p:nvPr/>
            </p:nvSpPr>
            <p:spPr bwMode="auto">
              <a:xfrm>
                <a:off x="0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Rectangle 635"/>
              <p:cNvSpPr>
                <a:spLocks noChangeArrowheads="1"/>
              </p:cNvSpPr>
              <p:nvPr/>
            </p:nvSpPr>
            <p:spPr bwMode="auto">
              <a:xfrm>
                <a:off x="6" y="2161"/>
                <a:ext cx="147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Line 636"/>
              <p:cNvSpPr>
                <a:spLocks noChangeShapeType="1"/>
              </p:cNvSpPr>
              <p:nvPr/>
            </p:nvSpPr>
            <p:spPr bwMode="auto">
              <a:xfrm>
                <a:off x="6" y="2161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Rectangle 637"/>
              <p:cNvSpPr>
                <a:spLocks noChangeArrowheads="1"/>
              </p:cNvSpPr>
              <p:nvPr/>
            </p:nvSpPr>
            <p:spPr bwMode="auto">
              <a:xfrm>
                <a:off x="1480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Line 638"/>
              <p:cNvSpPr>
                <a:spLocks noChangeShapeType="1"/>
              </p:cNvSpPr>
              <p:nvPr/>
            </p:nvSpPr>
            <p:spPr bwMode="auto">
              <a:xfrm>
                <a:off x="1480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Line 639"/>
              <p:cNvSpPr>
                <a:spLocks noChangeShapeType="1"/>
              </p:cNvSpPr>
              <p:nvPr/>
            </p:nvSpPr>
            <p:spPr bwMode="auto">
              <a:xfrm>
                <a:off x="1480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Rectangle 640"/>
              <p:cNvSpPr>
                <a:spLocks noChangeArrowheads="1"/>
              </p:cNvSpPr>
              <p:nvPr/>
            </p:nvSpPr>
            <p:spPr bwMode="auto">
              <a:xfrm>
                <a:off x="1486" y="2161"/>
                <a:ext cx="539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Line 641"/>
              <p:cNvSpPr>
                <a:spLocks noChangeShapeType="1"/>
              </p:cNvSpPr>
              <p:nvPr/>
            </p:nvSpPr>
            <p:spPr bwMode="auto">
              <a:xfrm>
                <a:off x="1486" y="2161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Rectangle 642"/>
              <p:cNvSpPr>
                <a:spLocks noChangeArrowheads="1"/>
              </p:cNvSpPr>
              <p:nvPr/>
            </p:nvSpPr>
            <p:spPr bwMode="auto">
              <a:xfrm>
                <a:off x="2025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Line 643"/>
              <p:cNvSpPr>
                <a:spLocks noChangeShapeType="1"/>
              </p:cNvSpPr>
              <p:nvPr/>
            </p:nvSpPr>
            <p:spPr bwMode="auto">
              <a:xfrm>
                <a:off x="2025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Line 644"/>
              <p:cNvSpPr>
                <a:spLocks noChangeShapeType="1"/>
              </p:cNvSpPr>
              <p:nvPr/>
            </p:nvSpPr>
            <p:spPr bwMode="auto">
              <a:xfrm>
                <a:off x="2025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Rectangle 645"/>
              <p:cNvSpPr>
                <a:spLocks noChangeArrowheads="1"/>
              </p:cNvSpPr>
              <p:nvPr/>
            </p:nvSpPr>
            <p:spPr bwMode="auto">
              <a:xfrm>
                <a:off x="2031" y="2161"/>
                <a:ext cx="48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Line 646"/>
              <p:cNvSpPr>
                <a:spLocks noChangeShapeType="1"/>
              </p:cNvSpPr>
              <p:nvPr/>
            </p:nvSpPr>
            <p:spPr bwMode="auto">
              <a:xfrm>
                <a:off x="2031" y="2161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Rectangle 647"/>
              <p:cNvSpPr>
                <a:spLocks noChangeArrowheads="1"/>
              </p:cNvSpPr>
              <p:nvPr/>
            </p:nvSpPr>
            <p:spPr bwMode="auto">
              <a:xfrm>
                <a:off x="2516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Line 648"/>
              <p:cNvSpPr>
                <a:spLocks noChangeShapeType="1"/>
              </p:cNvSpPr>
              <p:nvPr/>
            </p:nvSpPr>
            <p:spPr bwMode="auto">
              <a:xfrm>
                <a:off x="2516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Line 649"/>
              <p:cNvSpPr>
                <a:spLocks noChangeShapeType="1"/>
              </p:cNvSpPr>
              <p:nvPr/>
            </p:nvSpPr>
            <p:spPr bwMode="auto">
              <a:xfrm>
                <a:off x="2516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Rectangle 650"/>
              <p:cNvSpPr>
                <a:spLocks noChangeArrowheads="1"/>
              </p:cNvSpPr>
              <p:nvPr/>
            </p:nvSpPr>
            <p:spPr bwMode="auto">
              <a:xfrm>
                <a:off x="2522" y="2161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Line 651"/>
              <p:cNvSpPr>
                <a:spLocks noChangeShapeType="1"/>
              </p:cNvSpPr>
              <p:nvPr/>
            </p:nvSpPr>
            <p:spPr bwMode="auto">
              <a:xfrm>
                <a:off x="2522" y="2161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Rectangle 652"/>
              <p:cNvSpPr>
                <a:spLocks noChangeArrowheads="1"/>
              </p:cNvSpPr>
              <p:nvPr/>
            </p:nvSpPr>
            <p:spPr bwMode="auto">
              <a:xfrm>
                <a:off x="3116" y="2161"/>
                <a:ext cx="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Line 653"/>
              <p:cNvSpPr>
                <a:spLocks noChangeShapeType="1"/>
              </p:cNvSpPr>
              <p:nvPr/>
            </p:nvSpPr>
            <p:spPr bwMode="auto">
              <a:xfrm>
                <a:off x="3116" y="2161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Line 654"/>
              <p:cNvSpPr>
                <a:spLocks noChangeShapeType="1"/>
              </p:cNvSpPr>
              <p:nvPr/>
            </p:nvSpPr>
            <p:spPr bwMode="auto">
              <a:xfrm>
                <a:off x="3116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Rectangle 655"/>
              <p:cNvSpPr>
                <a:spLocks noChangeArrowheads="1"/>
              </p:cNvSpPr>
              <p:nvPr/>
            </p:nvSpPr>
            <p:spPr bwMode="auto">
              <a:xfrm>
                <a:off x="3121" y="2161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Line 656"/>
              <p:cNvSpPr>
                <a:spLocks noChangeShapeType="1"/>
              </p:cNvSpPr>
              <p:nvPr/>
            </p:nvSpPr>
            <p:spPr bwMode="auto">
              <a:xfrm>
                <a:off x="3121" y="2161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Rectangle 657"/>
              <p:cNvSpPr>
                <a:spLocks noChangeArrowheads="1"/>
              </p:cNvSpPr>
              <p:nvPr/>
            </p:nvSpPr>
            <p:spPr bwMode="auto">
              <a:xfrm>
                <a:off x="3715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Line 658"/>
              <p:cNvSpPr>
                <a:spLocks noChangeShapeType="1"/>
              </p:cNvSpPr>
              <p:nvPr/>
            </p:nvSpPr>
            <p:spPr bwMode="auto">
              <a:xfrm>
                <a:off x="3715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Line 659"/>
              <p:cNvSpPr>
                <a:spLocks noChangeShapeType="1"/>
              </p:cNvSpPr>
              <p:nvPr/>
            </p:nvSpPr>
            <p:spPr bwMode="auto">
              <a:xfrm>
                <a:off x="3715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Rectangle 660"/>
              <p:cNvSpPr>
                <a:spLocks noChangeArrowheads="1"/>
              </p:cNvSpPr>
              <p:nvPr/>
            </p:nvSpPr>
            <p:spPr bwMode="auto">
              <a:xfrm>
                <a:off x="3721" y="2161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Line 661"/>
              <p:cNvSpPr>
                <a:spLocks noChangeShapeType="1"/>
              </p:cNvSpPr>
              <p:nvPr/>
            </p:nvSpPr>
            <p:spPr bwMode="auto">
              <a:xfrm>
                <a:off x="3721" y="2161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Rectangle 662"/>
              <p:cNvSpPr>
                <a:spLocks noChangeArrowheads="1"/>
              </p:cNvSpPr>
              <p:nvPr/>
            </p:nvSpPr>
            <p:spPr bwMode="auto">
              <a:xfrm>
                <a:off x="4478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Line 663"/>
              <p:cNvSpPr>
                <a:spLocks noChangeShapeType="1"/>
              </p:cNvSpPr>
              <p:nvPr/>
            </p:nvSpPr>
            <p:spPr bwMode="auto">
              <a:xfrm>
                <a:off x="4478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Line 664"/>
              <p:cNvSpPr>
                <a:spLocks noChangeShapeType="1"/>
              </p:cNvSpPr>
              <p:nvPr/>
            </p:nvSpPr>
            <p:spPr bwMode="auto">
              <a:xfrm>
                <a:off x="4478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Rectangle 665"/>
              <p:cNvSpPr>
                <a:spLocks noChangeArrowheads="1"/>
              </p:cNvSpPr>
              <p:nvPr/>
            </p:nvSpPr>
            <p:spPr bwMode="auto">
              <a:xfrm>
                <a:off x="4484" y="2161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Line 666"/>
              <p:cNvSpPr>
                <a:spLocks noChangeShapeType="1"/>
              </p:cNvSpPr>
              <p:nvPr/>
            </p:nvSpPr>
            <p:spPr bwMode="auto">
              <a:xfrm>
                <a:off x="4484" y="2161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Rectangle 667"/>
              <p:cNvSpPr>
                <a:spLocks noChangeArrowheads="1"/>
              </p:cNvSpPr>
              <p:nvPr/>
            </p:nvSpPr>
            <p:spPr bwMode="auto">
              <a:xfrm>
                <a:off x="5241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Line 668"/>
              <p:cNvSpPr>
                <a:spLocks noChangeShapeType="1"/>
              </p:cNvSpPr>
              <p:nvPr/>
            </p:nvSpPr>
            <p:spPr bwMode="auto">
              <a:xfrm>
                <a:off x="5241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Line 669"/>
              <p:cNvSpPr>
                <a:spLocks noChangeShapeType="1"/>
              </p:cNvSpPr>
              <p:nvPr/>
            </p:nvSpPr>
            <p:spPr bwMode="auto">
              <a:xfrm>
                <a:off x="5241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Rectangle 670"/>
              <p:cNvSpPr>
                <a:spLocks noChangeArrowheads="1"/>
              </p:cNvSpPr>
              <p:nvPr/>
            </p:nvSpPr>
            <p:spPr bwMode="auto">
              <a:xfrm>
                <a:off x="5247" y="2161"/>
                <a:ext cx="422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Line 671"/>
              <p:cNvSpPr>
                <a:spLocks noChangeShapeType="1"/>
              </p:cNvSpPr>
              <p:nvPr/>
            </p:nvSpPr>
            <p:spPr bwMode="auto">
              <a:xfrm>
                <a:off x="5247" y="2161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Rectangle 672"/>
              <p:cNvSpPr>
                <a:spLocks noChangeArrowheads="1"/>
              </p:cNvSpPr>
              <p:nvPr/>
            </p:nvSpPr>
            <p:spPr bwMode="auto">
              <a:xfrm>
                <a:off x="5669" y="216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Line 673"/>
              <p:cNvSpPr>
                <a:spLocks noChangeShapeType="1"/>
              </p:cNvSpPr>
              <p:nvPr/>
            </p:nvSpPr>
            <p:spPr bwMode="auto">
              <a:xfrm>
                <a:off x="5669" y="2161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Line 674"/>
              <p:cNvSpPr>
                <a:spLocks noChangeShapeType="1"/>
              </p:cNvSpPr>
              <p:nvPr/>
            </p:nvSpPr>
            <p:spPr bwMode="auto">
              <a:xfrm>
                <a:off x="5669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Rectangle 675"/>
              <p:cNvSpPr>
                <a:spLocks noChangeArrowheads="1"/>
              </p:cNvSpPr>
              <p:nvPr/>
            </p:nvSpPr>
            <p:spPr bwMode="auto">
              <a:xfrm>
                <a:off x="0" y="2167"/>
                <a:ext cx="6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Line 676"/>
              <p:cNvSpPr>
                <a:spLocks noChangeShapeType="1"/>
              </p:cNvSpPr>
              <p:nvPr/>
            </p:nvSpPr>
            <p:spPr bwMode="auto">
              <a:xfrm>
                <a:off x="0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Rectangle 677"/>
              <p:cNvSpPr>
                <a:spLocks noChangeArrowheads="1"/>
              </p:cNvSpPr>
              <p:nvPr/>
            </p:nvSpPr>
            <p:spPr bwMode="auto">
              <a:xfrm>
                <a:off x="1480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Line 678"/>
              <p:cNvSpPr>
                <a:spLocks noChangeShapeType="1"/>
              </p:cNvSpPr>
              <p:nvPr/>
            </p:nvSpPr>
            <p:spPr bwMode="auto">
              <a:xfrm>
                <a:off x="1480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Rectangle 679"/>
              <p:cNvSpPr>
                <a:spLocks noChangeArrowheads="1"/>
              </p:cNvSpPr>
              <p:nvPr/>
            </p:nvSpPr>
            <p:spPr bwMode="auto">
              <a:xfrm>
                <a:off x="2025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Line 680"/>
              <p:cNvSpPr>
                <a:spLocks noChangeShapeType="1"/>
              </p:cNvSpPr>
              <p:nvPr/>
            </p:nvSpPr>
            <p:spPr bwMode="auto">
              <a:xfrm>
                <a:off x="2025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Rectangle 681"/>
              <p:cNvSpPr>
                <a:spLocks noChangeArrowheads="1"/>
              </p:cNvSpPr>
              <p:nvPr/>
            </p:nvSpPr>
            <p:spPr bwMode="auto">
              <a:xfrm>
                <a:off x="2516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Line 682"/>
              <p:cNvSpPr>
                <a:spLocks noChangeShapeType="1"/>
              </p:cNvSpPr>
              <p:nvPr/>
            </p:nvSpPr>
            <p:spPr bwMode="auto">
              <a:xfrm>
                <a:off x="2516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Rectangle 683"/>
              <p:cNvSpPr>
                <a:spLocks noChangeArrowheads="1"/>
              </p:cNvSpPr>
              <p:nvPr/>
            </p:nvSpPr>
            <p:spPr bwMode="auto">
              <a:xfrm>
                <a:off x="3116" y="2167"/>
                <a:ext cx="5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Line 684"/>
              <p:cNvSpPr>
                <a:spLocks noChangeShapeType="1"/>
              </p:cNvSpPr>
              <p:nvPr/>
            </p:nvSpPr>
            <p:spPr bwMode="auto">
              <a:xfrm>
                <a:off x="3116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Rectangle 685"/>
              <p:cNvSpPr>
                <a:spLocks noChangeArrowheads="1"/>
              </p:cNvSpPr>
              <p:nvPr/>
            </p:nvSpPr>
            <p:spPr bwMode="auto">
              <a:xfrm>
                <a:off x="3715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Line 686"/>
              <p:cNvSpPr>
                <a:spLocks noChangeShapeType="1"/>
              </p:cNvSpPr>
              <p:nvPr/>
            </p:nvSpPr>
            <p:spPr bwMode="auto">
              <a:xfrm>
                <a:off x="3715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Rectangle 687"/>
              <p:cNvSpPr>
                <a:spLocks noChangeArrowheads="1"/>
              </p:cNvSpPr>
              <p:nvPr/>
            </p:nvSpPr>
            <p:spPr bwMode="auto">
              <a:xfrm>
                <a:off x="4478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Line 688"/>
              <p:cNvSpPr>
                <a:spLocks noChangeShapeType="1"/>
              </p:cNvSpPr>
              <p:nvPr/>
            </p:nvSpPr>
            <p:spPr bwMode="auto">
              <a:xfrm>
                <a:off x="4478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Rectangle 689"/>
              <p:cNvSpPr>
                <a:spLocks noChangeArrowheads="1"/>
              </p:cNvSpPr>
              <p:nvPr/>
            </p:nvSpPr>
            <p:spPr bwMode="auto">
              <a:xfrm>
                <a:off x="5241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Line 690"/>
              <p:cNvSpPr>
                <a:spLocks noChangeShapeType="1"/>
              </p:cNvSpPr>
              <p:nvPr/>
            </p:nvSpPr>
            <p:spPr bwMode="auto">
              <a:xfrm>
                <a:off x="5241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Rectangle 691"/>
              <p:cNvSpPr>
                <a:spLocks noChangeArrowheads="1"/>
              </p:cNvSpPr>
              <p:nvPr/>
            </p:nvSpPr>
            <p:spPr bwMode="auto">
              <a:xfrm>
                <a:off x="5669" y="2167"/>
                <a:ext cx="5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Line 692"/>
              <p:cNvSpPr>
                <a:spLocks noChangeShapeType="1"/>
              </p:cNvSpPr>
              <p:nvPr/>
            </p:nvSpPr>
            <p:spPr bwMode="auto">
              <a:xfrm>
                <a:off x="5669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Rectangle 693"/>
              <p:cNvSpPr>
                <a:spLocks noChangeArrowheads="1"/>
              </p:cNvSpPr>
              <p:nvPr/>
            </p:nvSpPr>
            <p:spPr bwMode="auto">
              <a:xfrm>
                <a:off x="12" y="2328"/>
                <a:ext cx="153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Shared memory system TBD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8" name="Rectangle 694"/>
              <p:cNvSpPr>
                <a:spLocks noChangeArrowheads="1"/>
              </p:cNvSpPr>
              <p:nvPr/>
            </p:nvSpPr>
            <p:spPr bwMode="auto">
              <a:xfrm>
                <a:off x="1422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9" name="Rectangle 695"/>
              <p:cNvSpPr>
                <a:spLocks noChangeArrowheads="1"/>
              </p:cNvSpPr>
              <p:nvPr/>
            </p:nvSpPr>
            <p:spPr bwMode="auto">
              <a:xfrm>
                <a:off x="1743" y="2328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40**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0" name="Rectangle 696"/>
              <p:cNvSpPr>
                <a:spLocks noChangeArrowheads="1"/>
              </p:cNvSpPr>
              <p:nvPr/>
            </p:nvSpPr>
            <p:spPr bwMode="auto">
              <a:xfrm>
                <a:off x="1985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1" name="Rectangle 697"/>
              <p:cNvSpPr>
                <a:spLocks noChangeArrowheads="1"/>
              </p:cNvSpPr>
              <p:nvPr/>
            </p:nvSpPr>
            <p:spPr bwMode="auto">
              <a:xfrm>
                <a:off x="2208" y="2328"/>
                <a:ext cx="37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480**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2" name="Rectangle 698"/>
              <p:cNvSpPr>
                <a:spLocks noChangeArrowheads="1"/>
              </p:cNvSpPr>
              <p:nvPr/>
            </p:nvSpPr>
            <p:spPr bwMode="auto">
              <a:xfrm>
                <a:off x="2511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3" name="Rectangle 699"/>
              <p:cNvSpPr>
                <a:spLocks noChangeArrowheads="1"/>
              </p:cNvSpPr>
              <p:nvPr/>
            </p:nvSpPr>
            <p:spPr bwMode="auto">
              <a:xfrm>
                <a:off x="2894" y="2328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4**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4" name="Rectangle 700"/>
              <p:cNvSpPr>
                <a:spLocks noChangeArrowheads="1"/>
              </p:cNvSpPr>
              <p:nvPr/>
            </p:nvSpPr>
            <p:spPr bwMode="auto">
              <a:xfrm>
                <a:off x="3076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5" name="Rectangle 701"/>
              <p:cNvSpPr>
                <a:spLocks noChangeArrowheads="1"/>
              </p:cNvSpPr>
              <p:nvPr/>
            </p:nvSpPr>
            <p:spPr bwMode="auto">
              <a:xfrm>
                <a:off x="3373" y="2328"/>
                <a:ext cx="37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640**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6" name="Rectangle 702"/>
              <p:cNvSpPr>
                <a:spLocks noChangeArrowheads="1"/>
              </p:cNvSpPr>
              <p:nvPr/>
            </p:nvSpPr>
            <p:spPr bwMode="auto">
              <a:xfrm>
                <a:off x="3676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7" name="Rectangle 703"/>
              <p:cNvSpPr>
                <a:spLocks noChangeArrowheads="1"/>
              </p:cNvSpPr>
              <p:nvPr/>
            </p:nvSpPr>
            <p:spPr bwMode="auto">
              <a:xfrm>
                <a:off x="3972" y="2328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335*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8" name="Rectangle 704"/>
              <p:cNvSpPr>
                <a:spLocks noChangeArrowheads="1"/>
              </p:cNvSpPr>
              <p:nvPr/>
            </p:nvSpPr>
            <p:spPr bwMode="auto">
              <a:xfrm>
                <a:off x="4214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9" name="Rectangle 705"/>
              <p:cNvSpPr>
                <a:spLocks noChangeArrowheads="1"/>
              </p:cNvSpPr>
              <p:nvPr/>
            </p:nvSpPr>
            <p:spPr bwMode="auto">
              <a:xfrm>
                <a:off x="4708" y="2328"/>
                <a:ext cx="37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Lustre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0" name="Rectangle 706"/>
              <p:cNvSpPr>
                <a:spLocks noChangeArrowheads="1"/>
              </p:cNvSpPr>
              <p:nvPr/>
            </p:nvSpPr>
            <p:spPr bwMode="auto">
              <a:xfrm>
                <a:off x="5017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1" name="Rectangle 707"/>
              <p:cNvSpPr>
                <a:spLocks noChangeArrowheads="1"/>
              </p:cNvSpPr>
              <p:nvPr/>
            </p:nvSpPr>
            <p:spPr bwMode="auto">
              <a:xfrm>
                <a:off x="5394" y="2322"/>
                <a:ext cx="18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2" name="Rectangle 708"/>
              <p:cNvSpPr>
                <a:spLocks noChangeArrowheads="1"/>
              </p:cNvSpPr>
              <p:nvPr/>
            </p:nvSpPr>
            <p:spPr bwMode="auto">
              <a:xfrm>
                <a:off x="5522" y="23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3" name="Rectangle 709"/>
              <p:cNvSpPr>
                <a:spLocks noChangeArrowheads="1"/>
              </p:cNvSpPr>
              <p:nvPr/>
            </p:nvSpPr>
            <p:spPr bwMode="auto">
              <a:xfrm>
                <a:off x="0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Line 710"/>
              <p:cNvSpPr>
                <a:spLocks noChangeShapeType="1"/>
              </p:cNvSpPr>
              <p:nvPr/>
            </p:nvSpPr>
            <p:spPr bwMode="auto">
              <a:xfrm>
                <a:off x="0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Line 711"/>
              <p:cNvSpPr>
                <a:spLocks noChangeShapeType="1"/>
              </p:cNvSpPr>
              <p:nvPr/>
            </p:nvSpPr>
            <p:spPr bwMode="auto">
              <a:xfrm>
                <a:off x="0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Rectangle 712"/>
              <p:cNvSpPr>
                <a:spLocks noChangeArrowheads="1"/>
              </p:cNvSpPr>
              <p:nvPr/>
            </p:nvSpPr>
            <p:spPr bwMode="auto">
              <a:xfrm>
                <a:off x="6" y="2312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Line 713"/>
              <p:cNvSpPr>
                <a:spLocks noChangeShapeType="1"/>
              </p:cNvSpPr>
              <p:nvPr/>
            </p:nvSpPr>
            <p:spPr bwMode="auto">
              <a:xfrm>
                <a:off x="6" y="2312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Rectangle 714"/>
              <p:cNvSpPr>
                <a:spLocks noChangeArrowheads="1"/>
              </p:cNvSpPr>
              <p:nvPr/>
            </p:nvSpPr>
            <p:spPr bwMode="auto">
              <a:xfrm>
                <a:off x="1480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Line 715"/>
              <p:cNvSpPr>
                <a:spLocks noChangeShapeType="1"/>
              </p:cNvSpPr>
              <p:nvPr/>
            </p:nvSpPr>
            <p:spPr bwMode="auto">
              <a:xfrm>
                <a:off x="1480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Line 716"/>
              <p:cNvSpPr>
                <a:spLocks noChangeShapeType="1"/>
              </p:cNvSpPr>
              <p:nvPr/>
            </p:nvSpPr>
            <p:spPr bwMode="auto">
              <a:xfrm>
                <a:off x="1480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Rectangle 717"/>
              <p:cNvSpPr>
                <a:spLocks noChangeArrowheads="1"/>
              </p:cNvSpPr>
              <p:nvPr/>
            </p:nvSpPr>
            <p:spPr bwMode="auto">
              <a:xfrm>
                <a:off x="1486" y="2312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Line 718"/>
              <p:cNvSpPr>
                <a:spLocks noChangeShapeType="1"/>
              </p:cNvSpPr>
              <p:nvPr/>
            </p:nvSpPr>
            <p:spPr bwMode="auto">
              <a:xfrm>
                <a:off x="1486" y="2312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Rectangle 719"/>
              <p:cNvSpPr>
                <a:spLocks noChangeArrowheads="1"/>
              </p:cNvSpPr>
              <p:nvPr/>
            </p:nvSpPr>
            <p:spPr bwMode="auto">
              <a:xfrm>
                <a:off x="2025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Line 720"/>
              <p:cNvSpPr>
                <a:spLocks noChangeShapeType="1"/>
              </p:cNvSpPr>
              <p:nvPr/>
            </p:nvSpPr>
            <p:spPr bwMode="auto">
              <a:xfrm>
                <a:off x="2025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Line 721"/>
              <p:cNvSpPr>
                <a:spLocks noChangeShapeType="1"/>
              </p:cNvSpPr>
              <p:nvPr/>
            </p:nvSpPr>
            <p:spPr bwMode="auto">
              <a:xfrm>
                <a:off x="2025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Rectangle 722"/>
              <p:cNvSpPr>
                <a:spLocks noChangeArrowheads="1"/>
              </p:cNvSpPr>
              <p:nvPr/>
            </p:nvSpPr>
            <p:spPr bwMode="auto">
              <a:xfrm>
                <a:off x="2031" y="2312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Line 723"/>
              <p:cNvSpPr>
                <a:spLocks noChangeShapeType="1"/>
              </p:cNvSpPr>
              <p:nvPr/>
            </p:nvSpPr>
            <p:spPr bwMode="auto">
              <a:xfrm>
                <a:off x="2031" y="2312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Rectangle 724"/>
              <p:cNvSpPr>
                <a:spLocks noChangeArrowheads="1"/>
              </p:cNvSpPr>
              <p:nvPr/>
            </p:nvSpPr>
            <p:spPr bwMode="auto">
              <a:xfrm>
                <a:off x="2516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Line 725"/>
              <p:cNvSpPr>
                <a:spLocks noChangeShapeType="1"/>
              </p:cNvSpPr>
              <p:nvPr/>
            </p:nvSpPr>
            <p:spPr bwMode="auto">
              <a:xfrm>
                <a:off x="2516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Line 726"/>
              <p:cNvSpPr>
                <a:spLocks noChangeShapeType="1"/>
              </p:cNvSpPr>
              <p:nvPr/>
            </p:nvSpPr>
            <p:spPr bwMode="auto">
              <a:xfrm>
                <a:off x="2516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Rectangle 727"/>
              <p:cNvSpPr>
                <a:spLocks noChangeArrowheads="1"/>
              </p:cNvSpPr>
              <p:nvPr/>
            </p:nvSpPr>
            <p:spPr bwMode="auto">
              <a:xfrm>
                <a:off x="2522" y="2312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Line 728"/>
              <p:cNvSpPr>
                <a:spLocks noChangeShapeType="1"/>
              </p:cNvSpPr>
              <p:nvPr/>
            </p:nvSpPr>
            <p:spPr bwMode="auto">
              <a:xfrm>
                <a:off x="2522" y="2312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Rectangle 729"/>
              <p:cNvSpPr>
                <a:spLocks noChangeArrowheads="1"/>
              </p:cNvSpPr>
              <p:nvPr/>
            </p:nvSpPr>
            <p:spPr bwMode="auto">
              <a:xfrm>
                <a:off x="3116" y="2312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Line 730"/>
              <p:cNvSpPr>
                <a:spLocks noChangeShapeType="1"/>
              </p:cNvSpPr>
              <p:nvPr/>
            </p:nvSpPr>
            <p:spPr bwMode="auto">
              <a:xfrm>
                <a:off x="3116" y="23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Line 731"/>
              <p:cNvSpPr>
                <a:spLocks noChangeShapeType="1"/>
              </p:cNvSpPr>
              <p:nvPr/>
            </p:nvSpPr>
            <p:spPr bwMode="auto">
              <a:xfrm>
                <a:off x="3116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Rectangle 732"/>
              <p:cNvSpPr>
                <a:spLocks noChangeArrowheads="1"/>
              </p:cNvSpPr>
              <p:nvPr/>
            </p:nvSpPr>
            <p:spPr bwMode="auto">
              <a:xfrm>
                <a:off x="3121" y="2312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Line 733"/>
              <p:cNvSpPr>
                <a:spLocks noChangeShapeType="1"/>
              </p:cNvSpPr>
              <p:nvPr/>
            </p:nvSpPr>
            <p:spPr bwMode="auto">
              <a:xfrm>
                <a:off x="3121" y="2312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Rectangle 734"/>
              <p:cNvSpPr>
                <a:spLocks noChangeArrowheads="1"/>
              </p:cNvSpPr>
              <p:nvPr/>
            </p:nvSpPr>
            <p:spPr bwMode="auto">
              <a:xfrm>
                <a:off x="3715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Line 735"/>
              <p:cNvSpPr>
                <a:spLocks noChangeShapeType="1"/>
              </p:cNvSpPr>
              <p:nvPr/>
            </p:nvSpPr>
            <p:spPr bwMode="auto">
              <a:xfrm>
                <a:off x="3715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Line 736"/>
              <p:cNvSpPr>
                <a:spLocks noChangeShapeType="1"/>
              </p:cNvSpPr>
              <p:nvPr/>
            </p:nvSpPr>
            <p:spPr bwMode="auto">
              <a:xfrm>
                <a:off x="3715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Rectangle 737"/>
              <p:cNvSpPr>
                <a:spLocks noChangeArrowheads="1"/>
              </p:cNvSpPr>
              <p:nvPr/>
            </p:nvSpPr>
            <p:spPr bwMode="auto">
              <a:xfrm>
                <a:off x="3721" y="2312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Line 738"/>
              <p:cNvSpPr>
                <a:spLocks noChangeShapeType="1"/>
              </p:cNvSpPr>
              <p:nvPr/>
            </p:nvSpPr>
            <p:spPr bwMode="auto">
              <a:xfrm>
                <a:off x="3721" y="2312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Rectangle 739"/>
              <p:cNvSpPr>
                <a:spLocks noChangeArrowheads="1"/>
              </p:cNvSpPr>
              <p:nvPr/>
            </p:nvSpPr>
            <p:spPr bwMode="auto">
              <a:xfrm>
                <a:off x="4478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Line 740"/>
              <p:cNvSpPr>
                <a:spLocks noChangeShapeType="1"/>
              </p:cNvSpPr>
              <p:nvPr/>
            </p:nvSpPr>
            <p:spPr bwMode="auto">
              <a:xfrm>
                <a:off x="4478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Line 741"/>
              <p:cNvSpPr>
                <a:spLocks noChangeShapeType="1"/>
              </p:cNvSpPr>
              <p:nvPr/>
            </p:nvSpPr>
            <p:spPr bwMode="auto">
              <a:xfrm>
                <a:off x="4478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Rectangle 742"/>
              <p:cNvSpPr>
                <a:spLocks noChangeArrowheads="1"/>
              </p:cNvSpPr>
              <p:nvPr/>
            </p:nvSpPr>
            <p:spPr bwMode="auto">
              <a:xfrm>
                <a:off x="4484" y="2312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Line 743"/>
              <p:cNvSpPr>
                <a:spLocks noChangeShapeType="1"/>
              </p:cNvSpPr>
              <p:nvPr/>
            </p:nvSpPr>
            <p:spPr bwMode="auto">
              <a:xfrm>
                <a:off x="4484" y="2312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Rectangle 744"/>
              <p:cNvSpPr>
                <a:spLocks noChangeArrowheads="1"/>
              </p:cNvSpPr>
              <p:nvPr/>
            </p:nvSpPr>
            <p:spPr bwMode="auto">
              <a:xfrm>
                <a:off x="5241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Line 745"/>
              <p:cNvSpPr>
                <a:spLocks noChangeShapeType="1"/>
              </p:cNvSpPr>
              <p:nvPr/>
            </p:nvSpPr>
            <p:spPr bwMode="auto">
              <a:xfrm>
                <a:off x="5241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Line 746"/>
              <p:cNvSpPr>
                <a:spLocks noChangeShapeType="1"/>
              </p:cNvSpPr>
              <p:nvPr/>
            </p:nvSpPr>
            <p:spPr bwMode="auto">
              <a:xfrm>
                <a:off x="5241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Rectangle 747"/>
              <p:cNvSpPr>
                <a:spLocks noChangeArrowheads="1"/>
              </p:cNvSpPr>
              <p:nvPr/>
            </p:nvSpPr>
            <p:spPr bwMode="auto">
              <a:xfrm>
                <a:off x="5247" y="2312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Line 748"/>
              <p:cNvSpPr>
                <a:spLocks noChangeShapeType="1"/>
              </p:cNvSpPr>
              <p:nvPr/>
            </p:nvSpPr>
            <p:spPr bwMode="auto">
              <a:xfrm>
                <a:off x="5247" y="2312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Rectangle 749"/>
              <p:cNvSpPr>
                <a:spLocks noChangeArrowheads="1"/>
              </p:cNvSpPr>
              <p:nvPr/>
            </p:nvSpPr>
            <p:spPr bwMode="auto">
              <a:xfrm>
                <a:off x="5669" y="2312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Line 750"/>
              <p:cNvSpPr>
                <a:spLocks noChangeShapeType="1"/>
              </p:cNvSpPr>
              <p:nvPr/>
            </p:nvSpPr>
            <p:spPr bwMode="auto">
              <a:xfrm>
                <a:off x="5669" y="23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Line 751"/>
              <p:cNvSpPr>
                <a:spLocks noChangeShapeType="1"/>
              </p:cNvSpPr>
              <p:nvPr/>
            </p:nvSpPr>
            <p:spPr bwMode="auto">
              <a:xfrm>
                <a:off x="5669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Rectangle 752"/>
              <p:cNvSpPr>
                <a:spLocks noChangeArrowheads="1"/>
              </p:cNvSpPr>
              <p:nvPr/>
            </p:nvSpPr>
            <p:spPr bwMode="auto">
              <a:xfrm>
                <a:off x="0" y="2318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Line 753"/>
              <p:cNvSpPr>
                <a:spLocks noChangeShapeType="1"/>
              </p:cNvSpPr>
              <p:nvPr/>
            </p:nvSpPr>
            <p:spPr bwMode="auto">
              <a:xfrm>
                <a:off x="0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Rectangle 754"/>
              <p:cNvSpPr>
                <a:spLocks noChangeArrowheads="1"/>
              </p:cNvSpPr>
              <p:nvPr/>
            </p:nvSpPr>
            <p:spPr bwMode="auto">
              <a:xfrm>
                <a:off x="1480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Line 755"/>
              <p:cNvSpPr>
                <a:spLocks noChangeShapeType="1"/>
              </p:cNvSpPr>
              <p:nvPr/>
            </p:nvSpPr>
            <p:spPr bwMode="auto">
              <a:xfrm>
                <a:off x="1480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Rectangle 756"/>
              <p:cNvSpPr>
                <a:spLocks noChangeArrowheads="1"/>
              </p:cNvSpPr>
              <p:nvPr/>
            </p:nvSpPr>
            <p:spPr bwMode="auto">
              <a:xfrm>
                <a:off x="2025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Line 757"/>
              <p:cNvSpPr>
                <a:spLocks noChangeShapeType="1"/>
              </p:cNvSpPr>
              <p:nvPr/>
            </p:nvSpPr>
            <p:spPr bwMode="auto">
              <a:xfrm>
                <a:off x="2025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Rectangle 758"/>
              <p:cNvSpPr>
                <a:spLocks noChangeArrowheads="1"/>
              </p:cNvSpPr>
              <p:nvPr/>
            </p:nvSpPr>
            <p:spPr bwMode="auto">
              <a:xfrm>
                <a:off x="2516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Line 759"/>
              <p:cNvSpPr>
                <a:spLocks noChangeShapeType="1"/>
              </p:cNvSpPr>
              <p:nvPr/>
            </p:nvSpPr>
            <p:spPr bwMode="auto">
              <a:xfrm>
                <a:off x="2516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Rectangle 760"/>
              <p:cNvSpPr>
                <a:spLocks noChangeArrowheads="1"/>
              </p:cNvSpPr>
              <p:nvPr/>
            </p:nvSpPr>
            <p:spPr bwMode="auto">
              <a:xfrm>
                <a:off x="3116" y="2318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Line 761"/>
              <p:cNvSpPr>
                <a:spLocks noChangeShapeType="1"/>
              </p:cNvSpPr>
              <p:nvPr/>
            </p:nvSpPr>
            <p:spPr bwMode="auto">
              <a:xfrm>
                <a:off x="3116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Rectangle 762"/>
              <p:cNvSpPr>
                <a:spLocks noChangeArrowheads="1"/>
              </p:cNvSpPr>
              <p:nvPr/>
            </p:nvSpPr>
            <p:spPr bwMode="auto">
              <a:xfrm>
                <a:off x="3715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Line 763"/>
              <p:cNvSpPr>
                <a:spLocks noChangeShapeType="1"/>
              </p:cNvSpPr>
              <p:nvPr/>
            </p:nvSpPr>
            <p:spPr bwMode="auto">
              <a:xfrm>
                <a:off x="3715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Rectangle 764"/>
              <p:cNvSpPr>
                <a:spLocks noChangeArrowheads="1"/>
              </p:cNvSpPr>
              <p:nvPr/>
            </p:nvSpPr>
            <p:spPr bwMode="auto">
              <a:xfrm>
                <a:off x="4478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Line 765"/>
              <p:cNvSpPr>
                <a:spLocks noChangeShapeType="1"/>
              </p:cNvSpPr>
              <p:nvPr/>
            </p:nvSpPr>
            <p:spPr bwMode="auto">
              <a:xfrm>
                <a:off x="4478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Rectangle 766"/>
              <p:cNvSpPr>
                <a:spLocks noChangeArrowheads="1"/>
              </p:cNvSpPr>
              <p:nvPr/>
            </p:nvSpPr>
            <p:spPr bwMode="auto">
              <a:xfrm>
                <a:off x="5241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Line 767"/>
              <p:cNvSpPr>
                <a:spLocks noChangeShapeType="1"/>
              </p:cNvSpPr>
              <p:nvPr/>
            </p:nvSpPr>
            <p:spPr bwMode="auto">
              <a:xfrm>
                <a:off x="5241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Rectangle 768"/>
              <p:cNvSpPr>
                <a:spLocks noChangeArrowheads="1"/>
              </p:cNvSpPr>
              <p:nvPr/>
            </p:nvSpPr>
            <p:spPr bwMode="auto">
              <a:xfrm>
                <a:off x="5669" y="2318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Line 769"/>
              <p:cNvSpPr>
                <a:spLocks noChangeShapeType="1"/>
              </p:cNvSpPr>
              <p:nvPr/>
            </p:nvSpPr>
            <p:spPr bwMode="auto">
              <a:xfrm>
                <a:off x="5669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Rectangle 770"/>
              <p:cNvSpPr>
                <a:spLocks noChangeArrowheads="1"/>
              </p:cNvSpPr>
              <p:nvPr/>
            </p:nvSpPr>
            <p:spPr bwMode="auto">
              <a:xfrm>
                <a:off x="12" y="2479"/>
                <a:ext cx="86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Cell BE Cluster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5" name="Rectangle 771"/>
              <p:cNvSpPr>
                <a:spLocks noChangeArrowheads="1"/>
              </p:cNvSpPr>
              <p:nvPr/>
            </p:nvSpPr>
            <p:spPr bwMode="auto">
              <a:xfrm>
                <a:off x="0" y="2479"/>
                <a:ext cx="1056" cy="1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GPU Cluster TBD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6" name="Rectangle 772"/>
              <p:cNvSpPr>
                <a:spLocks noChangeArrowheads="1"/>
              </p:cNvSpPr>
              <p:nvPr/>
            </p:nvSpPr>
            <p:spPr bwMode="auto">
              <a:xfrm>
                <a:off x="1805" y="2479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7" name="Rectangle 773"/>
              <p:cNvSpPr>
                <a:spLocks noChangeArrowheads="1"/>
              </p:cNvSpPr>
              <p:nvPr/>
            </p:nvSpPr>
            <p:spPr bwMode="auto">
              <a:xfrm>
                <a:off x="1776" y="2479"/>
                <a:ext cx="173" cy="1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8" name="Rectangle 774"/>
              <p:cNvSpPr>
                <a:spLocks noChangeArrowheads="1"/>
              </p:cNvSpPr>
              <p:nvPr/>
            </p:nvSpPr>
            <p:spPr bwMode="auto">
              <a:xfrm>
                <a:off x="2410" y="247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9" name="Rectangle 775"/>
              <p:cNvSpPr>
                <a:spLocks noChangeArrowheads="1"/>
              </p:cNvSpPr>
              <p:nvPr/>
            </p:nvSpPr>
            <p:spPr bwMode="auto">
              <a:xfrm>
                <a:off x="2955" y="247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0" name="Rectangle 776"/>
              <p:cNvSpPr>
                <a:spLocks noChangeArrowheads="1"/>
              </p:cNvSpPr>
              <p:nvPr/>
            </p:nvSpPr>
            <p:spPr bwMode="auto">
              <a:xfrm>
                <a:off x="3555" y="247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1" name="Rectangle 777"/>
              <p:cNvSpPr>
                <a:spLocks noChangeArrowheads="1"/>
              </p:cNvSpPr>
              <p:nvPr/>
            </p:nvSpPr>
            <p:spPr bwMode="auto">
              <a:xfrm>
                <a:off x="4154" y="247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2" name="Rectangle 778"/>
              <p:cNvSpPr>
                <a:spLocks noChangeArrowheads="1"/>
              </p:cNvSpPr>
              <p:nvPr/>
            </p:nvSpPr>
            <p:spPr bwMode="auto">
              <a:xfrm>
                <a:off x="4863" y="247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3" name="Rectangle 779"/>
              <p:cNvSpPr>
                <a:spLocks noChangeArrowheads="1"/>
              </p:cNvSpPr>
              <p:nvPr/>
            </p:nvSpPr>
            <p:spPr bwMode="auto">
              <a:xfrm>
                <a:off x="5458" y="24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4" name="Rectangle 780"/>
              <p:cNvSpPr>
                <a:spLocks noChangeArrowheads="1"/>
              </p:cNvSpPr>
              <p:nvPr/>
            </p:nvSpPr>
            <p:spPr bwMode="auto">
              <a:xfrm>
                <a:off x="0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Line 781"/>
              <p:cNvSpPr>
                <a:spLocks noChangeShapeType="1"/>
              </p:cNvSpPr>
              <p:nvPr/>
            </p:nvSpPr>
            <p:spPr bwMode="auto">
              <a:xfrm>
                <a:off x="0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Line 782"/>
              <p:cNvSpPr>
                <a:spLocks noChangeShapeType="1"/>
              </p:cNvSpPr>
              <p:nvPr/>
            </p:nvSpPr>
            <p:spPr bwMode="auto">
              <a:xfrm>
                <a:off x="0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Rectangle 783"/>
              <p:cNvSpPr>
                <a:spLocks noChangeArrowheads="1"/>
              </p:cNvSpPr>
              <p:nvPr/>
            </p:nvSpPr>
            <p:spPr bwMode="auto">
              <a:xfrm>
                <a:off x="6" y="2464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Line 784"/>
              <p:cNvSpPr>
                <a:spLocks noChangeShapeType="1"/>
              </p:cNvSpPr>
              <p:nvPr/>
            </p:nvSpPr>
            <p:spPr bwMode="auto">
              <a:xfrm>
                <a:off x="6" y="2464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Rectangle 785"/>
              <p:cNvSpPr>
                <a:spLocks noChangeArrowheads="1"/>
              </p:cNvSpPr>
              <p:nvPr/>
            </p:nvSpPr>
            <p:spPr bwMode="auto">
              <a:xfrm>
                <a:off x="1480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Line 786"/>
              <p:cNvSpPr>
                <a:spLocks noChangeShapeType="1"/>
              </p:cNvSpPr>
              <p:nvPr/>
            </p:nvSpPr>
            <p:spPr bwMode="auto">
              <a:xfrm>
                <a:off x="1480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Line 787"/>
              <p:cNvSpPr>
                <a:spLocks noChangeShapeType="1"/>
              </p:cNvSpPr>
              <p:nvPr/>
            </p:nvSpPr>
            <p:spPr bwMode="auto">
              <a:xfrm>
                <a:off x="1480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Rectangle 788"/>
              <p:cNvSpPr>
                <a:spLocks noChangeArrowheads="1"/>
              </p:cNvSpPr>
              <p:nvPr/>
            </p:nvSpPr>
            <p:spPr bwMode="auto">
              <a:xfrm>
                <a:off x="1486" y="2464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Line 789"/>
              <p:cNvSpPr>
                <a:spLocks noChangeShapeType="1"/>
              </p:cNvSpPr>
              <p:nvPr/>
            </p:nvSpPr>
            <p:spPr bwMode="auto">
              <a:xfrm>
                <a:off x="1486" y="2464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Rectangle 790"/>
              <p:cNvSpPr>
                <a:spLocks noChangeArrowheads="1"/>
              </p:cNvSpPr>
              <p:nvPr/>
            </p:nvSpPr>
            <p:spPr bwMode="auto">
              <a:xfrm>
                <a:off x="2025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Line 791"/>
              <p:cNvSpPr>
                <a:spLocks noChangeShapeType="1"/>
              </p:cNvSpPr>
              <p:nvPr/>
            </p:nvSpPr>
            <p:spPr bwMode="auto">
              <a:xfrm>
                <a:off x="2025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Line 792"/>
              <p:cNvSpPr>
                <a:spLocks noChangeShapeType="1"/>
              </p:cNvSpPr>
              <p:nvPr/>
            </p:nvSpPr>
            <p:spPr bwMode="auto">
              <a:xfrm>
                <a:off x="2025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Rectangle 793"/>
              <p:cNvSpPr>
                <a:spLocks noChangeArrowheads="1"/>
              </p:cNvSpPr>
              <p:nvPr/>
            </p:nvSpPr>
            <p:spPr bwMode="auto">
              <a:xfrm>
                <a:off x="2031" y="2464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Line 794"/>
              <p:cNvSpPr>
                <a:spLocks noChangeShapeType="1"/>
              </p:cNvSpPr>
              <p:nvPr/>
            </p:nvSpPr>
            <p:spPr bwMode="auto">
              <a:xfrm>
                <a:off x="2031" y="2464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Rectangle 795"/>
              <p:cNvSpPr>
                <a:spLocks noChangeArrowheads="1"/>
              </p:cNvSpPr>
              <p:nvPr/>
            </p:nvSpPr>
            <p:spPr bwMode="auto">
              <a:xfrm>
                <a:off x="2516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Line 796"/>
              <p:cNvSpPr>
                <a:spLocks noChangeShapeType="1"/>
              </p:cNvSpPr>
              <p:nvPr/>
            </p:nvSpPr>
            <p:spPr bwMode="auto">
              <a:xfrm>
                <a:off x="2516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Line 797"/>
              <p:cNvSpPr>
                <a:spLocks noChangeShapeType="1"/>
              </p:cNvSpPr>
              <p:nvPr/>
            </p:nvSpPr>
            <p:spPr bwMode="auto">
              <a:xfrm>
                <a:off x="2516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Rectangle 798"/>
              <p:cNvSpPr>
                <a:spLocks noChangeArrowheads="1"/>
              </p:cNvSpPr>
              <p:nvPr/>
            </p:nvSpPr>
            <p:spPr bwMode="auto">
              <a:xfrm>
                <a:off x="2522" y="2464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Line 799"/>
              <p:cNvSpPr>
                <a:spLocks noChangeShapeType="1"/>
              </p:cNvSpPr>
              <p:nvPr/>
            </p:nvSpPr>
            <p:spPr bwMode="auto">
              <a:xfrm>
                <a:off x="2522" y="2464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Rectangle 800"/>
              <p:cNvSpPr>
                <a:spLocks noChangeArrowheads="1"/>
              </p:cNvSpPr>
              <p:nvPr/>
            </p:nvSpPr>
            <p:spPr bwMode="auto">
              <a:xfrm>
                <a:off x="3116" y="246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Line 801"/>
              <p:cNvSpPr>
                <a:spLocks noChangeShapeType="1"/>
              </p:cNvSpPr>
              <p:nvPr/>
            </p:nvSpPr>
            <p:spPr bwMode="auto">
              <a:xfrm>
                <a:off x="3116" y="246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Line 802"/>
              <p:cNvSpPr>
                <a:spLocks noChangeShapeType="1"/>
              </p:cNvSpPr>
              <p:nvPr/>
            </p:nvSpPr>
            <p:spPr bwMode="auto">
              <a:xfrm>
                <a:off x="3116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Rectangle 803"/>
              <p:cNvSpPr>
                <a:spLocks noChangeArrowheads="1"/>
              </p:cNvSpPr>
              <p:nvPr/>
            </p:nvSpPr>
            <p:spPr bwMode="auto">
              <a:xfrm>
                <a:off x="3121" y="2464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Line 804"/>
              <p:cNvSpPr>
                <a:spLocks noChangeShapeType="1"/>
              </p:cNvSpPr>
              <p:nvPr/>
            </p:nvSpPr>
            <p:spPr bwMode="auto">
              <a:xfrm>
                <a:off x="3121" y="2464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Rectangle 805"/>
              <p:cNvSpPr>
                <a:spLocks noChangeArrowheads="1"/>
              </p:cNvSpPr>
              <p:nvPr/>
            </p:nvSpPr>
            <p:spPr bwMode="auto">
              <a:xfrm>
                <a:off x="3715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Line 806"/>
              <p:cNvSpPr>
                <a:spLocks noChangeShapeType="1"/>
              </p:cNvSpPr>
              <p:nvPr/>
            </p:nvSpPr>
            <p:spPr bwMode="auto">
              <a:xfrm>
                <a:off x="3715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Line 807"/>
              <p:cNvSpPr>
                <a:spLocks noChangeShapeType="1"/>
              </p:cNvSpPr>
              <p:nvPr/>
            </p:nvSpPr>
            <p:spPr bwMode="auto">
              <a:xfrm>
                <a:off x="3715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3" name="Group 1009"/>
            <p:cNvGrpSpPr>
              <a:grpSpLocks/>
            </p:cNvGrpSpPr>
            <p:nvPr/>
          </p:nvGrpSpPr>
          <p:grpSpPr bwMode="auto">
            <a:xfrm>
              <a:off x="0" y="2464"/>
              <a:ext cx="5674" cy="646"/>
              <a:chOff x="0" y="2464"/>
              <a:chExt cx="5674" cy="646"/>
            </a:xfrm>
          </p:grpSpPr>
          <p:sp>
            <p:nvSpPr>
              <p:cNvPr id="1833" name="Rectangle 809"/>
              <p:cNvSpPr>
                <a:spLocks noChangeArrowheads="1"/>
              </p:cNvSpPr>
              <p:nvPr/>
            </p:nvSpPr>
            <p:spPr bwMode="auto">
              <a:xfrm>
                <a:off x="3721" y="2464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Line 810"/>
              <p:cNvSpPr>
                <a:spLocks noChangeShapeType="1"/>
              </p:cNvSpPr>
              <p:nvPr/>
            </p:nvSpPr>
            <p:spPr bwMode="auto">
              <a:xfrm>
                <a:off x="3721" y="2464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Rectangle 811"/>
              <p:cNvSpPr>
                <a:spLocks noChangeArrowheads="1"/>
              </p:cNvSpPr>
              <p:nvPr/>
            </p:nvSpPr>
            <p:spPr bwMode="auto">
              <a:xfrm>
                <a:off x="4478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Line 812"/>
              <p:cNvSpPr>
                <a:spLocks noChangeShapeType="1"/>
              </p:cNvSpPr>
              <p:nvPr/>
            </p:nvSpPr>
            <p:spPr bwMode="auto">
              <a:xfrm>
                <a:off x="4478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Line 813"/>
              <p:cNvSpPr>
                <a:spLocks noChangeShapeType="1"/>
              </p:cNvSpPr>
              <p:nvPr/>
            </p:nvSpPr>
            <p:spPr bwMode="auto">
              <a:xfrm>
                <a:off x="4478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Rectangle 814"/>
              <p:cNvSpPr>
                <a:spLocks noChangeArrowheads="1"/>
              </p:cNvSpPr>
              <p:nvPr/>
            </p:nvSpPr>
            <p:spPr bwMode="auto">
              <a:xfrm>
                <a:off x="4484" y="2464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Line 815"/>
              <p:cNvSpPr>
                <a:spLocks noChangeShapeType="1"/>
              </p:cNvSpPr>
              <p:nvPr/>
            </p:nvSpPr>
            <p:spPr bwMode="auto">
              <a:xfrm>
                <a:off x="4484" y="2464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Rectangle 816"/>
              <p:cNvSpPr>
                <a:spLocks noChangeArrowheads="1"/>
              </p:cNvSpPr>
              <p:nvPr/>
            </p:nvSpPr>
            <p:spPr bwMode="auto">
              <a:xfrm>
                <a:off x="5241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Line 817"/>
              <p:cNvSpPr>
                <a:spLocks noChangeShapeType="1"/>
              </p:cNvSpPr>
              <p:nvPr/>
            </p:nvSpPr>
            <p:spPr bwMode="auto">
              <a:xfrm>
                <a:off x="5241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Line 818"/>
              <p:cNvSpPr>
                <a:spLocks noChangeShapeType="1"/>
              </p:cNvSpPr>
              <p:nvPr/>
            </p:nvSpPr>
            <p:spPr bwMode="auto">
              <a:xfrm>
                <a:off x="5241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Rectangle 819"/>
              <p:cNvSpPr>
                <a:spLocks noChangeArrowheads="1"/>
              </p:cNvSpPr>
              <p:nvPr/>
            </p:nvSpPr>
            <p:spPr bwMode="auto">
              <a:xfrm>
                <a:off x="5247" y="2464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Line 820"/>
              <p:cNvSpPr>
                <a:spLocks noChangeShapeType="1"/>
              </p:cNvSpPr>
              <p:nvPr/>
            </p:nvSpPr>
            <p:spPr bwMode="auto">
              <a:xfrm>
                <a:off x="5247" y="2464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Rectangle 821"/>
              <p:cNvSpPr>
                <a:spLocks noChangeArrowheads="1"/>
              </p:cNvSpPr>
              <p:nvPr/>
            </p:nvSpPr>
            <p:spPr bwMode="auto">
              <a:xfrm>
                <a:off x="5669" y="246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Line 822"/>
              <p:cNvSpPr>
                <a:spLocks noChangeShapeType="1"/>
              </p:cNvSpPr>
              <p:nvPr/>
            </p:nvSpPr>
            <p:spPr bwMode="auto">
              <a:xfrm>
                <a:off x="5669" y="246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Line 823"/>
              <p:cNvSpPr>
                <a:spLocks noChangeShapeType="1"/>
              </p:cNvSpPr>
              <p:nvPr/>
            </p:nvSpPr>
            <p:spPr bwMode="auto">
              <a:xfrm>
                <a:off x="5669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Rectangle 824"/>
              <p:cNvSpPr>
                <a:spLocks noChangeArrowheads="1"/>
              </p:cNvSpPr>
              <p:nvPr/>
            </p:nvSpPr>
            <p:spPr bwMode="auto">
              <a:xfrm>
                <a:off x="0" y="2470"/>
                <a:ext cx="6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Line 825"/>
              <p:cNvSpPr>
                <a:spLocks noChangeShapeType="1"/>
              </p:cNvSpPr>
              <p:nvPr/>
            </p:nvSpPr>
            <p:spPr bwMode="auto">
              <a:xfrm>
                <a:off x="0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Rectangle 826"/>
              <p:cNvSpPr>
                <a:spLocks noChangeArrowheads="1"/>
              </p:cNvSpPr>
              <p:nvPr/>
            </p:nvSpPr>
            <p:spPr bwMode="auto">
              <a:xfrm>
                <a:off x="1480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Line 827"/>
              <p:cNvSpPr>
                <a:spLocks noChangeShapeType="1"/>
              </p:cNvSpPr>
              <p:nvPr/>
            </p:nvSpPr>
            <p:spPr bwMode="auto">
              <a:xfrm>
                <a:off x="1480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Rectangle 828"/>
              <p:cNvSpPr>
                <a:spLocks noChangeArrowheads="1"/>
              </p:cNvSpPr>
              <p:nvPr/>
            </p:nvSpPr>
            <p:spPr bwMode="auto">
              <a:xfrm>
                <a:off x="2025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Line 829"/>
              <p:cNvSpPr>
                <a:spLocks noChangeShapeType="1"/>
              </p:cNvSpPr>
              <p:nvPr/>
            </p:nvSpPr>
            <p:spPr bwMode="auto">
              <a:xfrm>
                <a:off x="2025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Rectangle 830"/>
              <p:cNvSpPr>
                <a:spLocks noChangeArrowheads="1"/>
              </p:cNvSpPr>
              <p:nvPr/>
            </p:nvSpPr>
            <p:spPr bwMode="auto">
              <a:xfrm>
                <a:off x="2516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Line 831"/>
              <p:cNvSpPr>
                <a:spLocks noChangeShapeType="1"/>
              </p:cNvSpPr>
              <p:nvPr/>
            </p:nvSpPr>
            <p:spPr bwMode="auto">
              <a:xfrm>
                <a:off x="2516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Rectangle 832"/>
              <p:cNvSpPr>
                <a:spLocks noChangeArrowheads="1"/>
              </p:cNvSpPr>
              <p:nvPr/>
            </p:nvSpPr>
            <p:spPr bwMode="auto">
              <a:xfrm>
                <a:off x="3116" y="2470"/>
                <a:ext cx="5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Line 833"/>
              <p:cNvSpPr>
                <a:spLocks noChangeShapeType="1"/>
              </p:cNvSpPr>
              <p:nvPr/>
            </p:nvSpPr>
            <p:spPr bwMode="auto">
              <a:xfrm>
                <a:off x="3116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Rectangle 834"/>
              <p:cNvSpPr>
                <a:spLocks noChangeArrowheads="1"/>
              </p:cNvSpPr>
              <p:nvPr/>
            </p:nvSpPr>
            <p:spPr bwMode="auto">
              <a:xfrm>
                <a:off x="3715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Line 835"/>
              <p:cNvSpPr>
                <a:spLocks noChangeShapeType="1"/>
              </p:cNvSpPr>
              <p:nvPr/>
            </p:nvSpPr>
            <p:spPr bwMode="auto">
              <a:xfrm>
                <a:off x="3715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Rectangle 836"/>
              <p:cNvSpPr>
                <a:spLocks noChangeArrowheads="1"/>
              </p:cNvSpPr>
              <p:nvPr/>
            </p:nvSpPr>
            <p:spPr bwMode="auto">
              <a:xfrm>
                <a:off x="4478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Line 837"/>
              <p:cNvSpPr>
                <a:spLocks noChangeShapeType="1"/>
              </p:cNvSpPr>
              <p:nvPr/>
            </p:nvSpPr>
            <p:spPr bwMode="auto">
              <a:xfrm>
                <a:off x="4478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Rectangle 838"/>
              <p:cNvSpPr>
                <a:spLocks noChangeArrowheads="1"/>
              </p:cNvSpPr>
              <p:nvPr/>
            </p:nvSpPr>
            <p:spPr bwMode="auto">
              <a:xfrm>
                <a:off x="5241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Line 839"/>
              <p:cNvSpPr>
                <a:spLocks noChangeShapeType="1"/>
              </p:cNvSpPr>
              <p:nvPr/>
            </p:nvSpPr>
            <p:spPr bwMode="auto">
              <a:xfrm>
                <a:off x="5241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Rectangle 840"/>
              <p:cNvSpPr>
                <a:spLocks noChangeArrowheads="1"/>
              </p:cNvSpPr>
              <p:nvPr/>
            </p:nvSpPr>
            <p:spPr bwMode="auto">
              <a:xfrm>
                <a:off x="5669" y="2470"/>
                <a:ext cx="5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Line 841"/>
              <p:cNvSpPr>
                <a:spLocks noChangeShapeType="1"/>
              </p:cNvSpPr>
              <p:nvPr/>
            </p:nvSpPr>
            <p:spPr bwMode="auto">
              <a:xfrm>
                <a:off x="5669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Rectangle 842"/>
              <p:cNvSpPr>
                <a:spLocks noChangeArrowheads="1"/>
              </p:cNvSpPr>
              <p:nvPr/>
            </p:nvSpPr>
            <p:spPr bwMode="auto">
              <a:xfrm>
                <a:off x="12" y="2631"/>
                <a:ext cx="83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IBM iDataPlex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7" name="Rectangle 843"/>
              <p:cNvSpPr>
                <a:spLocks noChangeArrowheads="1"/>
              </p:cNvSpPr>
              <p:nvPr/>
            </p:nvSpPr>
            <p:spPr bwMode="auto">
              <a:xfrm>
                <a:off x="749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8" name="Rectangle 844"/>
              <p:cNvSpPr>
                <a:spLocks noChangeArrowheads="1"/>
              </p:cNvSpPr>
              <p:nvPr/>
            </p:nvSpPr>
            <p:spPr bwMode="auto">
              <a:xfrm>
                <a:off x="1743" y="2631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9" name="Rectangle 845"/>
              <p:cNvSpPr>
                <a:spLocks noChangeArrowheads="1"/>
              </p:cNvSpPr>
              <p:nvPr/>
            </p:nvSpPr>
            <p:spPr bwMode="auto">
              <a:xfrm>
                <a:off x="1865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0" name="Rectangle 846"/>
              <p:cNvSpPr>
                <a:spLocks noChangeArrowheads="1"/>
              </p:cNvSpPr>
              <p:nvPr/>
            </p:nvSpPr>
            <p:spPr bwMode="auto">
              <a:xfrm>
                <a:off x="2228" y="2631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1" name="Rectangle 847"/>
              <p:cNvSpPr>
                <a:spLocks noChangeArrowheads="1"/>
              </p:cNvSpPr>
              <p:nvPr/>
            </p:nvSpPr>
            <p:spPr bwMode="auto">
              <a:xfrm>
                <a:off x="2410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2" name="Rectangle 848"/>
              <p:cNvSpPr>
                <a:spLocks noChangeArrowheads="1"/>
              </p:cNvSpPr>
              <p:nvPr/>
            </p:nvSpPr>
            <p:spPr bwMode="auto">
              <a:xfrm>
                <a:off x="2895" y="2631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3" name="Rectangle 849"/>
              <p:cNvSpPr>
                <a:spLocks noChangeArrowheads="1"/>
              </p:cNvSpPr>
              <p:nvPr/>
            </p:nvSpPr>
            <p:spPr bwMode="auto">
              <a:xfrm>
                <a:off x="2955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4" name="Rectangle 850"/>
              <p:cNvSpPr>
                <a:spLocks noChangeArrowheads="1"/>
              </p:cNvSpPr>
              <p:nvPr/>
            </p:nvSpPr>
            <p:spPr bwMode="auto">
              <a:xfrm>
                <a:off x="3373" y="2631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768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5" name="Rectangle 851"/>
              <p:cNvSpPr>
                <a:spLocks noChangeArrowheads="1"/>
              </p:cNvSpPr>
              <p:nvPr/>
            </p:nvSpPr>
            <p:spPr bwMode="auto">
              <a:xfrm>
                <a:off x="3555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6" name="Rectangle 852"/>
              <p:cNvSpPr>
                <a:spLocks noChangeArrowheads="1"/>
              </p:cNvSpPr>
              <p:nvPr/>
            </p:nvSpPr>
            <p:spPr bwMode="auto">
              <a:xfrm>
                <a:off x="4094" y="2631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7" name="Rectangle 853"/>
              <p:cNvSpPr>
                <a:spLocks noChangeArrowheads="1"/>
              </p:cNvSpPr>
              <p:nvPr/>
            </p:nvSpPr>
            <p:spPr bwMode="auto">
              <a:xfrm>
                <a:off x="4154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8" name="Rectangle 854"/>
              <p:cNvSpPr>
                <a:spLocks noChangeArrowheads="1"/>
              </p:cNvSpPr>
              <p:nvPr/>
            </p:nvSpPr>
            <p:spPr bwMode="auto">
              <a:xfrm>
                <a:off x="4751" y="2631"/>
                <a:ext cx="28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NFS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9" name="Rectangle 855"/>
              <p:cNvSpPr>
                <a:spLocks noChangeArrowheads="1"/>
              </p:cNvSpPr>
              <p:nvPr/>
            </p:nvSpPr>
            <p:spPr bwMode="auto">
              <a:xfrm>
                <a:off x="4974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0" name="Rectangle 856"/>
              <p:cNvSpPr>
                <a:spLocks noChangeArrowheads="1"/>
              </p:cNvSpPr>
              <p:nvPr/>
            </p:nvSpPr>
            <p:spPr bwMode="auto">
              <a:xfrm>
                <a:off x="5381" y="2624"/>
                <a:ext cx="21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1" name="Rectangle 857"/>
              <p:cNvSpPr>
                <a:spLocks noChangeArrowheads="1"/>
              </p:cNvSpPr>
              <p:nvPr/>
            </p:nvSpPr>
            <p:spPr bwMode="auto">
              <a:xfrm>
                <a:off x="5536" y="2624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2" name="Rectangle 858"/>
              <p:cNvSpPr>
                <a:spLocks noChangeArrowheads="1"/>
              </p:cNvSpPr>
              <p:nvPr/>
            </p:nvSpPr>
            <p:spPr bwMode="auto">
              <a:xfrm>
                <a:off x="0" y="2615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Line 859"/>
              <p:cNvSpPr>
                <a:spLocks noChangeShapeType="1"/>
              </p:cNvSpPr>
              <p:nvPr/>
            </p:nvSpPr>
            <p:spPr bwMode="auto">
              <a:xfrm>
                <a:off x="0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Line 860"/>
              <p:cNvSpPr>
                <a:spLocks noChangeShapeType="1"/>
              </p:cNvSpPr>
              <p:nvPr/>
            </p:nvSpPr>
            <p:spPr bwMode="auto">
              <a:xfrm>
                <a:off x="0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Rectangle 861"/>
              <p:cNvSpPr>
                <a:spLocks noChangeArrowheads="1"/>
              </p:cNvSpPr>
              <p:nvPr/>
            </p:nvSpPr>
            <p:spPr bwMode="auto">
              <a:xfrm>
                <a:off x="6" y="2615"/>
                <a:ext cx="147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Line 862"/>
              <p:cNvSpPr>
                <a:spLocks noChangeShapeType="1"/>
              </p:cNvSpPr>
              <p:nvPr/>
            </p:nvSpPr>
            <p:spPr bwMode="auto">
              <a:xfrm>
                <a:off x="6" y="2615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Rectangle 863"/>
              <p:cNvSpPr>
                <a:spLocks noChangeArrowheads="1"/>
              </p:cNvSpPr>
              <p:nvPr/>
            </p:nvSpPr>
            <p:spPr bwMode="auto">
              <a:xfrm>
                <a:off x="1480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Line 864"/>
              <p:cNvSpPr>
                <a:spLocks noChangeShapeType="1"/>
              </p:cNvSpPr>
              <p:nvPr/>
            </p:nvSpPr>
            <p:spPr bwMode="auto">
              <a:xfrm>
                <a:off x="1480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Line 865"/>
              <p:cNvSpPr>
                <a:spLocks noChangeShapeType="1"/>
              </p:cNvSpPr>
              <p:nvPr/>
            </p:nvSpPr>
            <p:spPr bwMode="auto">
              <a:xfrm>
                <a:off x="1480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Rectangle 866"/>
              <p:cNvSpPr>
                <a:spLocks noChangeArrowheads="1"/>
              </p:cNvSpPr>
              <p:nvPr/>
            </p:nvSpPr>
            <p:spPr bwMode="auto">
              <a:xfrm>
                <a:off x="1486" y="2615"/>
                <a:ext cx="539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Line 867"/>
              <p:cNvSpPr>
                <a:spLocks noChangeShapeType="1"/>
              </p:cNvSpPr>
              <p:nvPr/>
            </p:nvSpPr>
            <p:spPr bwMode="auto">
              <a:xfrm>
                <a:off x="1486" y="2615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Rectangle 868"/>
              <p:cNvSpPr>
                <a:spLocks noChangeArrowheads="1"/>
              </p:cNvSpPr>
              <p:nvPr/>
            </p:nvSpPr>
            <p:spPr bwMode="auto">
              <a:xfrm>
                <a:off x="2025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Line 869"/>
              <p:cNvSpPr>
                <a:spLocks noChangeShapeType="1"/>
              </p:cNvSpPr>
              <p:nvPr/>
            </p:nvSpPr>
            <p:spPr bwMode="auto">
              <a:xfrm>
                <a:off x="2025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Line 870"/>
              <p:cNvSpPr>
                <a:spLocks noChangeShapeType="1"/>
              </p:cNvSpPr>
              <p:nvPr/>
            </p:nvSpPr>
            <p:spPr bwMode="auto">
              <a:xfrm>
                <a:off x="2025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Rectangle 871"/>
              <p:cNvSpPr>
                <a:spLocks noChangeArrowheads="1"/>
              </p:cNvSpPr>
              <p:nvPr/>
            </p:nvSpPr>
            <p:spPr bwMode="auto">
              <a:xfrm>
                <a:off x="2031" y="2615"/>
                <a:ext cx="48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Line 872"/>
              <p:cNvSpPr>
                <a:spLocks noChangeShapeType="1"/>
              </p:cNvSpPr>
              <p:nvPr/>
            </p:nvSpPr>
            <p:spPr bwMode="auto">
              <a:xfrm>
                <a:off x="2031" y="2615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Rectangle 873"/>
              <p:cNvSpPr>
                <a:spLocks noChangeArrowheads="1"/>
              </p:cNvSpPr>
              <p:nvPr/>
            </p:nvSpPr>
            <p:spPr bwMode="auto">
              <a:xfrm>
                <a:off x="2516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Line 874"/>
              <p:cNvSpPr>
                <a:spLocks noChangeShapeType="1"/>
              </p:cNvSpPr>
              <p:nvPr/>
            </p:nvSpPr>
            <p:spPr bwMode="auto">
              <a:xfrm>
                <a:off x="2516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Line 875"/>
              <p:cNvSpPr>
                <a:spLocks noChangeShapeType="1"/>
              </p:cNvSpPr>
              <p:nvPr/>
            </p:nvSpPr>
            <p:spPr bwMode="auto">
              <a:xfrm>
                <a:off x="2516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Rectangle 876"/>
              <p:cNvSpPr>
                <a:spLocks noChangeArrowheads="1"/>
              </p:cNvSpPr>
              <p:nvPr/>
            </p:nvSpPr>
            <p:spPr bwMode="auto">
              <a:xfrm>
                <a:off x="2522" y="2615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Line 877"/>
              <p:cNvSpPr>
                <a:spLocks noChangeShapeType="1"/>
              </p:cNvSpPr>
              <p:nvPr/>
            </p:nvSpPr>
            <p:spPr bwMode="auto">
              <a:xfrm>
                <a:off x="2522" y="2615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Rectangle 878"/>
              <p:cNvSpPr>
                <a:spLocks noChangeArrowheads="1"/>
              </p:cNvSpPr>
              <p:nvPr/>
            </p:nvSpPr>
            <p:spPr bwMode="auto">
              <a:xfrm>
                <a:off x="3116" y="2615"/>
                <a:ext cx="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Line 879"/>
              <p:cNvSpPr>
                <a:spLocks noChangeShapeType="1"/>
              </p:cNvSpPr>
              <p:nvPr/>
            </p:nvSpPr>
            <p:spPr bwMode="auto">
              <a:xfrm>
                <a:off x="3116" y="2615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Line 880"/>
              <p:cNvSpPr>
                <a:spLocks noChangeShapeType="1"/>
              </p:cNvSpPr>
              <p:nvPr/>
            </p:nvSpPr>
            <p:spPr bwMode="auto">
              <a:xfrm>
                <a:off x="3116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Rectangle 881"/>
              <p:cNvSpPr>
                <a:spLocks noChangeArrowheads="1"/>
              </p:cNvSpPr>
              <p:nvPr/>
            </p:nvSpPr>
            <p:spPr bwMode="auto">
              <a:xfrm>
                <a:off x="3121" y="2615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Line 882"/>
              <p:cNvSpPr>
                <a:spLocks noChangeShapeType="1"/>
              </p:cNvSpPr>
              <p:nvPr/>
            </p:nvSpPr>
            <p:spPr bwMode="auto">
              <a:xfrm>
                <a:off x="3121" y="2615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Rectangle 883"/>
              <p:cNvSpPr>
                <a:spLocks noChangeArrowheads="1"/>
              </p:cNvSpPr>
              <p:nvPr/>
            </p:nvSpPr>
            <p:spPr bwMode="auto">
              <a:xfrm>
                <a:off x="3715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Line 884"/>
              <p:cNvSpPr>
                <a:spLocks noChangeShapeType="1"/>
              </p:cNvSpPr>
              <p:nvPr/>
            </p:nvSpPr>
            <p:spPr bwMode="auto">
              <a:xfrm>
                <a:off x="3715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Line 885"/>
              <p:cNvSpPr>
                <a:spLocks noChangeShapeType="1"/>
              </p:cNvSpPr>
              <p:nvPr/>
            </p:nvSpPr>
            <p:spPr bwMode="auto">
              <a:xfrm>
                <a:off x="3715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Rectangle 886"/>
              <p:cNvSpPr>
                <a:spLocks noChangeArrowheads="1"/>
              </p:cNvSpPr>
              <p:nvPr/>
            </p:nvSpPr>
            <p:spPr bwMode="auto">
              <a:xfrm>
                <a:off x="3721" y="2615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Line 887"/>
              <p:cNvSpPr>
                <a:spLocks noChangeShapeType="1"/>
              </p:cNvSpPr>
              <p:nvPr/>
            </p:nvSpPr>
            <p:spPr bwMode="auto">
              <a:xfrm>
                <a:off x="3721" y="2615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Rectangle 888"/>
              <p:cNvSpPr>
                <a:spLocks noChangeArrowheads="1"/>
              </p:cNvSpPr>
              <p:nvPr/>
            </p:nvSpPr>
            <p:spPr bwMode="auto">
              <a:xfrm>
                <a:off x="4478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Line 889"/>
              <p:cNvSpPr>
                <a:spLocks noChangeShapeType="1"/>
              </p:cNvSpPr>
              <p:nvPr/>
            </p:nvSpPr>
            <p:spPr bwMode="auto">
              <a:xfrm>
                <a:off x="4478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Line 890"/>
              <p:cNvSpPr>
                <a:spLocks noChangeShapeType="1"/>
              </p:cNvSpPr>
              <p:nvPr/>
            </p:nvSpPr>
            <p:spPr bwMode="auto">
              <a:xfrm>
                <a:off x="4478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Rectangle 891"/>
              <p:cNvSpPr>
                <a:spLocks noChangeArrowheads="1"/>
              </p:cNvSpPr>
              <p:nvPr/>
            </p:nvSpPr>
            <p:spPr bwMode="auto">
              <a:xfrm>
                <a:off x="4484" y="2615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Line 892"/>
              <p:cNvSpPr>
                <a:spLocks noChangeShapeType="1"/>
              </p:cNvSpPr>
              <p:nvPr/>
            </p:nvSpPr>
            <p:spPr bwMode="auto">
              <a:xfrm>
                <a:off x="4484" y="2615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Rectangle 893"/>
              <p:cNvSpPr>
                <a:spLocks noChangeArrowheads="1"/>
              </p:cNvSpPr>
              <p:nvPr/>
            </p:nvSpPr>
            <p:spPr bwMode="auto">
              <a:xfrm>
                <a:off x="5241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Line 894"/>
              <p:cNvSpPr>
                <a:spLocks noChangeShapeType="1"/>
              </p:cNvSpPr>
              <p:nvPr/>
            </p:nvSpPr>
            <p:spPr bwMode="auto">
              <a:xfrm>
                <a:off x="5241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Line 895"/>
              <p:cNvSpPr>
                <a:spLocks noChangeShapeType="1"/>
              </p:cNvSpPr>
              <p:nvPr/>
            </p:nvSpPr>
            <p:spPr bwMode="auto">
              <a:xfrm>
                <a:off x="5241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Rectangle 896"/>
              <p:cNvSpPr>
                <a:spLocks noChangeArrowheads="1"/>
              </p:cNvSpPr>
              <p:nvPr/>
            </p:nvSpPr>
            <p:spPr bwMode="auto">
              <a:xfrm>
                <a:off x="5247" y="2615"/>
                <a:ext cx="422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Line 897"/>
              <p:cNvSpPr>
                <a:spLocks noChangeShapeType="1"/>
              </p:cNvSpPr>
              <p:nvPr/>
            </p:nvSpPr>
            <p:spPr bwMode="auto">
              <a:xfrm>
                <a:off x="5247" y="2615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Rectangle 898"/>
              <p:cNvSpPr>
                <a:spLocks noChangeArrowheads="1"/>
              </p:cNvSpPr>
              <p:nvPr/>
            </p:nvSpPr>
            <p:spPr bwMode="auto">
              <a:xfrm>
                <a:off x="5669" y="261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Line 899"/>
              <p:cNvSpPr>
                <a:spLocks noChangeShapeType="1"/>
              </p:cNvSpPr>
              <p:nvPr/>
            </p:nvSpPr>
            <p:spPr bwMode="auto">
              <a:xfrm>
                <a:off x="5669" y="261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Line 900"/>
              <p:cNvSpPr>
                <a:spLocks noChangeShapeType="1"/>
              </p:cNvSpPr>
              <p:nvPr/>
            </p:nvSpPr>
            <p:spPr bwMode="auto">
              <a:xfrm>
                <a:off x="5669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Rectangle 901"/>
              <p:cNvSpPr>
                <a:spLocks noChangeArrowheads="1"/>
              </p:cNvSpPr>
              <p:nvPr/>
            </p:nvSpPr>
            <p:spPr bwMode="auto">
              <a:xfrm>
                <a:off x="0" y="2621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Line 902"/>
              <p:cNvSpPr>
                <a:spLocks noChangeShapeType="1"/>
              </p:cNvSpPr>
              <p:nvPr/>
            </p:nvSpPr>
            <p:spPr bwMode="auto">
              <a:xfrm>
                <a:off x="0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Rectangle 903"/>
              <p:cNvSpPr>
                <a:spLocks noChangeArrowheads="1"/>
              </p:cNvSpPr>
              <p:nvPr/>
            </p:nvSpPr>
            <p:spPr bwMode="auto">
              <a:xfrm>
                <a:off x="1480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Line 904"/>
              <p:cNvSpPr>
                <a:spLocks noChangeShapeType="1"/>
              </p:cNvSpPr>
              <p:nvPr/>
            </p:nvSpPr>
            <p:spPr bwMode="auto">
              <a:xfrm>
                <a:off x="1480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Rectangle 905"/>
              <p:cNvSpPr>
                <a:spLocks noChangeArrowheads="1"/>
              </p:cNvSpPr>
              <p:nvPr/>
            </p:nvSpPr>
            <p:spPr bwMode="auto">
              <a:xfrm>
                <a:off x="2025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Line 906"/>
              <p:cNvSpPr>
                <a:spLocks noChangeShapeType="1"/>
              </p:cNvSpPr>
              <p:nvPr/>
            </p:nvSpPr>
            <p:spPr bwMode="auto">
              <a:xfrm>
                <a:off x="2025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Rectangle 907"/>
              <p:cNvSpPr>
                <a:spLocks noChangeArrowheads="1"/>
              </p:cNvSpPr>
              <p:nvPr/>
            </p:nvSpPr>
            <p:spPr bwMode="auto">
              <a:xfrm>
                <a:off x="2516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Line 908"/>
              <p:cNvSpPr>
                <a:spLocks noChangeShapeType="1"/>
              </p:cNvSpPr>
              <p:nvPr/>
            </p:nvSpPr>
            <p:spPr bwMode="auto">
              <a:xfrm>
                <a:off x="2516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Rectangle 909"/>
              <p:cNvSpPr>
                <a:spLocks noChangeArrowheads="1"/>
              </p:cNvSpPr>
              <p:nvPr/>
            </p:nvSpPr>
            <p:spPr bwMode="auto">
              <a:xfrm>
                <a:off x="3116" y="2621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Line 910"/>
              <p:cNvSpPr>
                <a:spLocks noChangeShapeType="1"/>
              </p:cNvSpPr>
              <p:nvPr/>
            </p:nvSpPr>
            <p:spPr bwMode="auto">
              <a:xfrm>
                <a:off x="3116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Rectangle 911"/>
              <p:cNvSpPr>
                <a:spLocks noChangeArrowheads="1"/>
              </p:cNvSpPr>
              <p:nvPr/>
            </p:nvSpPr>
            <p:spPr bwMode="auto">
              <a:xfrm>
                <a:off x="3715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Line 912"/>
              <p:cNvSpPr>
                <a:spLocks noChangeShapeType="1"/>
              </p:cNvSpPr>
              <p:nvPr/>
            </p:nvSpPr>
            <p:spPr bwMode="auto">
              <a:xfrm>
                <a:off x="3715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Rectangle 913"/>
              <p:cNvSpPr>
                <a:spLocks noChangeArrowheads="1"/>
              </p:cNvSpPr>
              <p:nvPr/>
            </p:nvSpPr>
            <p:spPr bwMode="auto">
              <a:xfrm>
                <a:off x="4478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Line 914"/>
              <p:cNvSpPr>
                <a:spLocks noChangeShapeType="1"/>
              </p:cNvSpPr>
              <p:nvPr/>
            </p:nvSpPr>
            <p:spPr bwMode="auto">
              <a:xfrm>
                <a:off x="4478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9" name="Rectangle 915"/>
              <p:cNvSpPr>
                <a:spLocks noChangeArrowheads="1"/>
              </p:cNvSpPr>
              <p:nvPr/>
            </p:nvSpPr>
            <p:spPr bwMode="auto">
              <a:xfrm>
                <a:off x="5241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" name="Line 916"/>
              <p:cNvSpPr>
                <a:spLocks noChangeShapeType="1"/>
              </p:cNvSpPr>
              <p:nvPr/>
            </p:nvSpPr>
            <p:spPr bwMode="auto">
              <a:xfrm>
                <a:off x="5241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" name="Rectangle 917"/>
              <p:cNvSpPr>
                <a:spLocks noChangeArrowheads="1"/>
              </p:cNvSpPr>
              <p:nvPr/>
            </p:nvSpPr>
            <p:spPr bwMode="auto">
              <a:xfrm>
                <a:off x="5669" y="2621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" name="Line 918"/>
              <p:cNvSpPr>
                <a:spLocks noChangeShapeType="1"/>
              </p:cNvSpPr>
              <p:nvPr/>
            </p:nvSpPr>
            <p:spPr bwMode="auto">
              <a:xfrm>
                <a:off x="5669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3" name="Rectangle 919"/>
              <p:cNvSpPr>
                <a:spLocks noChangeArrowheads="1"/>
              </p:cNvSpPr>
              <p:nvPr/>
            </p:nvSpPr>
            <p:spPr bwMode="auto">
              <a:xfrm>
                <a:off x="12" y="2782"/>
                <a:ext cx="33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High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4" name="Rectangle 920"/>
              <p:cNvSpPr>
                <a:spLocks noChangeArrowheads="1"/>
              </p:cNvSpPr>
              <p:nvPr/>
            </p:nvSpPr>
            <p:spPr bwMode="auto">
              <a:xfrm>
                <a:off x="285" y="2782"/>
                <a:ext cx="106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Throughput Cluster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5" name="Rectangle 921"/>
              <p:cNvSpPr>
                <a:spLocks noChangeArrowheads="1"/>
              </p:cNvSpPr>
              <p:nvPr/>
            </p:nvSpPr>
            <p:spPr bwMode="auto">
              <a:xfrm>
                <a:off x="1236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6" name="Rectangle 922"/>
              <p:cNvSpPr>
                <a:spLocks noChangeArrowheads="1"/>
              </p:cNvSpPr>
              <p:nvPr/>
            </p:nvSpPr>
            <p:spPr bwMode="auto">
              <a:xfrm>
                <a:off x="1683" y="2782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7" name="Rectangle 923"/>
              <p:cNvSpPr>
                <a:spLocks noChangeArrowheads="1"/>
              </p:cNvSpPr>
              <p:nvPr/>
            </p:nvSpPr>
            <p:spPr bwMode="auto">
              <a:xfrm>
                <a:off x="1865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8" name="Rectangle 924"/>
              <p:cNvSpPr>
                <a:spLocks noChangeArrowheads="1"/>
              </p:cNvSpPr>
              <p:nvPr/>
            </p:nvSpPr>
            <p:spPr bwMode="auto">
              <a:xfrm>
                <a:off x="2228" y="2782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" name="Rectangle 925"/>
              <p:cNvSpPr>
                <a:spLocks noChangeArrowheads="1"/>
              </p:cNvSpPr>
              <p:nvPr/>
            </p:nvSpPr>
            <p:spPr bwMode="auto">
              <a:xfrm>
                <a:off x="2410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0" name="Rectangle 926"/>
              <p:cNvSpPr>
                <a:spLocks noChangeArrowheads="1"/>
              </p:cNvSpPr>
              <p:nvPr/>
            </p:nvSpPr>
            <p:spPr bwMode="auto">
              <a:xfrm>
                <a:off x="2895" y="2782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1" name="Rectangle 927"/>
              <p:cNvSpPr>
                <a:spLocks noChangeArrowheads="1"/>
              </p:cNvSpPr>
              <p:nvPr/>
            </p:nvSpPr>
            <p:spPr bwMode="auto">
              <a:xfrm>
                <a:off x="2955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2" name="Rectangle 928"/>
              <p:cNvSpPr>
                <a:spLocks noChangeArrowheads="1"/>
              </p:cNvSpPr>
              <p:nvPr/>
            </p:nvSpPr>
            <p:spPr bwMode="auto">
              <a:xfrm>
                <a:off x="3373" y="2782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3" name="Rectangle 929"/>
              <p:cNvSpPr>
                <a:spLocks noChangeArrowheads="1"/>
              </p:cNvSpPr>
              <p:nvPr/>
            </p:nvSpPr>
            <p:spPr bwMode="auto">
              <a:xfrm>
                <a:off x="3555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4" name="Rectangle 930"/>
              <p:cNvSpPr>
                <a:spLocks noChangeArrowheads="1"/>
              </p:cNvSpPr>
              <p:nvPr/>
            </p:nvSpPr>
            <p:spPr bwMode="auto">
              <a:xfrm>
                <a:off x="4154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5" name="Rectangle 931"/>
              <p:cNvSpPr>
                <a:spLocks noChangeArrowheads="1"/>
              </p:cNvSpPr>
              <p:nvPr/>
            </p:nvSpPr>
            <p:spPr bwMode="auto">
              <a:xfrm>
                <a:off x="4863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6" name="Rectangle 932"/>
              <p:cNvSpPr>
                <a:spLocks noChangeArrowheads="1"/>
              </p:cNvSpPr>
              <p:nvPr/>
            </p:nvSpPr>
            <p:spPr bwMode="auto">
              <a:xfrm>
                <a:off x="5381" y="2776"/>
                <a:ext cx="21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PU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7" name="Rectangle 933"/>
              <p:cNvSpPr>
                <a:spLocks noChangeArrowheads="1"/>
              </p:cNvSpPr>
              <p:nvPr/>
            </p:nvSpPr>
            <p:spPr bwMode="auto">
              <a:xfrm>
                <a:off x="5536" y="2776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8" name="Rectangle 934"/>
              <p:cNvSpPr>
                <a:spLocks noChangeArrowheads="1"/>
              </p:cNvSpPr>
              <p:nvPr/>
            </p:nvSpPr>
            <p:spPr bwMode="auto">
              <a:xfrm>
                <a:off x="0" y="2767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9" name="Line 935"/>
              <p:cNvSpPr>
                <a:spLocks noChangeShapeType="1"/>
              </p:cNvSpPr>
              <p:nvPr/>
            </p:nvSpPr>
            <p:spPr bwMode="auto">
              <a:xfrm>
                <a:off x="0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0" name="Line 936"/>
              <p:cNvSpPr>
                <a:spLocks noChangeShapeType="1"/>
              </p:cNvSpPr>
              <p:nvPr/>
            </p:nvSpPr>
            <p:spPr bwMode="auto">
              <a:xfrm>
                <a:off x="0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1" name="Rectangle 937"/>
              <p:cNvSpPr>
                <a:spLocks noChangeArrowheads="1"/>
              </p:cNvSpPr>
              <p:nvPr/>
            </p:nvSpPr>
            <p:spPr bwMode="auto">
              <a:xfrm>
                <a:off x="6" y="2767"/>
                <a:ext cx="147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2" name="Line 938"/>
              <p:cNvSpPr>
                <a:spLocks noChangeShapeType="1"/>
              </p:cNvSpPr>
              <p:nvPr/>
            </p:nvSpPr>
            <p:spPr bwMode="auto">
              <a:xfrm>
                <a:off x="6" y="2767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3" name="Rectangle 939"/>
              <p:cNvSpPr>
                <a:spLocks noChangeArrowheads="1"/>
              </p:cNvSpPr>
              <p:nvPr/>
            </p:nvSpPr>
            <p:spPr bwMode="auto">
              <a:xfrm>
                <a:off x="1480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4" name="Line 940"/>
              <p:cNvSpPr>
                <a:spLocks noChangeShapeType="1"/>
              </p:cNvSpPr>
              <p:nvPr/>
            </p:nvSpPr>
            <p:spPr bwMode="auto">
              <a:xfrm>
                <a:off x="1480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5" name="Line 941"/>
              <p:cNvSpPr>
                <a:spLocks noChangeShapeType="1"/>
              </p:cNvSpPr>
              <p:nvPr/>
            </p:nvSpPr>
            <p:spPr bwMode="auto">
              <a:xfrm>
                <a:off x="1480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6" name="Rectangle 942"/>
              <p:cNvSpPr>
                <a:spLocks noChangeArrowheads="1"/>
              </p:cNvSpPr>
              <p:nvPr/>
            </p:nvSpPr>
            <p:spPr bwMode="auto">
              <a:xfrm>
                <a:off x="1486" y="2767"/>
                <a:ext cx="539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7" name="Line 943"/>
              <p:cNvSpPr>
                <a:spLocks noChangeShapeType="1"/>
              </p:cNvSpPr>
              <p:nvPr/>
            </p:nvSpPr>
            <p:spPr bwMode="auto">
              <a:xfrm>
                <a:off x="1486" y="2767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8" name="Rectangle 944"/>
              <p:cNvSpPr>
                <a:spLocks noChangeArrowheads="1"/>
              </p:cNvSpPr>
              <p:nvPr/>
            </p:nvSpPr>
            <p:spPr bwMode="auto">
              <a:xfrm>
                <a:off x="2025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9" name="Line 945"/>
              <p:cNvSpPr>
                <a:spLocks noChangeShapeType="1"/>
              </p:cNvSpPr>
              <p:nvPr/>
            </p:nvSpPr>
            <p:spPr bwMode="auto">
              <a:xfrm>
                <a:off x="2025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0" name="Line 946"/>
              <p:cNvSpPr>
                <a:spLocks noChangeShapeType="1"/>
              </p:cNvSpPr>
              <p:nvPr/>
            </p:nvSpPr>
            <p:spPr bwMode="auto">
              <a:xfrm>
                <a:off x="2025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1" name="Rectangle 947"/>
              <p:cNvSpPr>
                <a:spLocks noChangeArrowheads="1"/>
              </p:cNvSpPr>
              <p:nvPr/>
            </p:nvSpPr>
            <p:spPr bwMode="auto">
              <a:xfrm>
                <a:off x="2031" y="2767"/>
                <a:ext cx="485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2" name="Line 948"/>
              <p:cNvSpPr>
                <a:spLocks noChangeShapeType="1"/>
              </p:cNvSpPr>
              <p:nvPr/>
            </p:nvSpPr>
            <p:spPr bwMode="auto">
              <a:xfrm>
                <a:off x="2031" y="2767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3" name="Rectangle 949"/>
              <p:cNvSpPr>
                <a:spLocks noChangeArrowheads="1"/>
              </p:cNvSpPr>
              <p:nvPr/>
            </p:nvSpPr>
            <p:spPr bwMode="auto">
              <a:xfrm>
                <a:off x="2516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4" name="Line 950"/>
              <p:cNvSpPr>
                <a:spLocks noChangeShapeType="1"/>
              </p:cNvSpPr>
              <p:nvPr/>
            </p:nvSpPr>
            <p:spPr bwMode="auto">
              <a:xfrm>
                <a:off x="2516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5" name="Line 951"/>
              <p:cNvSpPr>
                <a:spLocks noChangeShapeType="1"/>
              </p:cNvSpPr>
              <p:nvPr/>
            </p:nvSpPr>
            <p:spPr bwMode="auto">
              <a:xfrm>
                <a:off x="2516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6" name="Rectangle 952"/>
              <p:cNvSpPr>
                <a:spLocks noChangeArrowheads="1"/>
              </p:cNvSpPr>
              <p:nvPr/>
            </p:nvSpPr>
            <p:spPr bwMode="auto">
              <a:xfrm>
                <a:off x="2522" y="2767"/>
                <a:ext cx="59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7" name="Line 953"/>
              <p:cNvSpPr>
                <a:spLocks noChangeShapeType="1"/>
              </p:cNvSpPr>
              <p:nvPr/>
            </p:nvSpPr>
            <p:spPr bwMode="auto">
              <a:xfrm>
                <a:off x="2522" y="2767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8" name="Rectangle 954"/>
              <p:cNvSpPr>
                <a:spLocks noChangeArrowheads="1"/>
              </p:cNvSpPr>
              <p:nvPr/>
            </p:nvSpPr>
            <p:spPr bwMode="auto">
              <a:xfrm>
                <a:off x="3116" y="2767"/>
                <a:ext cx="5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9" name="Line 955"/>
              <p:cNvSpPr>
                <a:spLocks noChangeShapeType="1"/>
              </p:cNvSpPr>
              <p:nvPr/>
            </p:nvSpPr>
            <p:spPr bwMode="auto">
              <a:xfrm>
                <a:off x="3116" y="2767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0" name="Line 956"/>
              <p:cNvSpPr>
                <a:spLocks noChangeShapeType="1"/>
              </p:cNvSpPr>
              <p:nvPr/>
            </p:nvSpPr>
            <p:spPr bwMode="auto">
              <a:xfrm>
                <a:off x="3116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1" name="Rectangle 957"/>
              <p:cNvSpPr>
                <a:spLocks noChangeArrowheads="1"/>
              </p:cNvSpPr>
              <p:nvPr/>
            </p:nvSpPr>
            <p:spPr bwMode="auto">
              <a:xfrm>
                <a:off x="3121" y="2767"/>
                <a:ext cx="59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2" name="Line 958"/>
              <p:cNvSpPr>
                <a:spLocks noChangeShapeType="1"/>
              </p:cNvSpPr>
              <p:nvPr/>
            </p:nvSpPr>
            <p:spPr bwMode="auto">
              <a:xfrm>
                <a:off x="3121" y="2767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Rectangle 959"/>
              <p:cNvSpPr>
                <a:spLocks noChangeArrowheads="1"/>
              </p:cNvSpPr>
              <p:nvPr/>
            </p:nvSpPr>
            <p:spPr bwMode="auto">
              <a:xfrm>
                <a:off x="3715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Line 960"/>
              <p:cNvSpPr>
                <a:spLocks noChangeShapeType="1"/>
              </p:cNvSpPr>
              <p:nvPr/>
            </p:nvSpPr>
            <p:spPr bwMode="auto">
              <a:xfrm>
                <a:off x="3715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Line 961"/>
              <p:cNvSpPr>
                <a:spLocks noChangeShapeType="1"/>
              </p:cNvSpPr>
              <p:nvPr/>
            </p:nvSpPr>
            <p:spPr bwMode="auto">
              <a:xfrm>
                <a:off x="3715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" name="Rectangle 962"/>
              <p:cNvSpPr>
                <a:spLocks noChangeArrowheads="1"/>
              </p:cNvSpPr>
              <p:nvPr/>
            </p:nvSpPr>
            <p:spPr bwMode="auto">
              <a:xfrm>
                <a:off x="3721" y="2767"/>
                <a:ext cx="757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Line 963"/>
              <p:cNvSpPr>
                <a:spLocks noChangeShapeType="1"/>
              </p:cNvSpPr>
              <p:nvPr/>
            </p:nvSpPr>
            <p:spPr bwMode="auto">
              <a:xfrm>
                <a:off x="3721" y="2767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8" name="Rectangle 964"/>
              <p:cNvSpPr>
                <a:spLocks noChangeArrowheads="1"/>
              </p:cNvSpPr>
              <p:nvPr/>
            </p:nvSpPr>
            <p:spPr bwMode="auto">
              <a:xfrm>
                <a:off x="4478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Line 965"/>
              <p:cNvSpPr>
                <a:spLocks noChangeShapeType="1"/>
              </p:cNvSpPr>
              <p:nvPr/>
            </p:nvSpPr>
            <p:spPr bwMode="auto">
              <a:xfrm>
                <a:off x="4478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" name="Line 966"/>
              <p:cNvSpPr>
                <a:spLocks noChangeShapeType="1"/>
              </p:cNvSpPr>
              <p:nvPr/>
            </p:nvSpPr>
            <p:spPr bwMode="auto">
              <a:xfrm>
                <a:off x="4478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" name="Rectangle 967"/>
              <p:cNvSpPr>
                <a:spLocks noChangeArrowheads="1"/>
              </p:cNvSpPr>
              <p:nvPr/>
            </p:nvSpPr>
            <p:spPr bwMode="auto">
              <a:xfrm>
                <a:off x="4484" y="2767"/>
                <a:ext cx="757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" name="Line 968"/>
              <p:cNvSpPr>
                <a:spLocks noChangeShapeType="1"/>
              </p:cNvSpPr>
              <p:nvPr/>
            </p:nvSpPr>
            <p:spPr bwMode="auto">
              <a:xfrm>
                <a:off x="4484" y="2767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" name="Rectangle 969"/>
              <p:cNvSpPr>
                <a:spLocks noChangeArrowheads="1"/>
              </p:cNvSpPr>
              <p:nvPr/>
            </p:nvSpPr>
            <p:spPr bwMode="auto">
              <a:xfrm>
                <a:off x="5241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" name="Line 970"/>
              <p:cNvSpPr>
                <a:spLocks noChangeShapeType="1"/>
              </p:cNvSpPr>
              <p:nvPr/>
            </p:nvSpPr>
            <p:spPr bwMode="auto">
              <a:xfrm>
                <a:off x="5241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" name="Line 971"/>
              <p:cNvSpPr>
                <a:spLocks noChangeShapeType="1"/>
              </p:cNvSpPr>
              <p:nvPr/>
            </p:nvSpPr>
            <p:spPr bwMode="auto">
              <a:xfrm>
                <a:off x="5241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" name="Rectangle 972"/>
              <p:cNvSpPr>
                <a:spLocks noChangeArrowheads="1"/>
              </p:cNvSpPr>
              <p:nvPr/>
            </p:nvSpPr>
            <p:spPr bwMode="auto">
              <a:xfrm>
                <a:off x="5247" y="2767"/>
                <a:ext cx="422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" name="Line 973"/>
              <p:cNvSpPr>
                <a:spLocks noChangeShapeType="1"/>
              </p:cNvSpPr>
              <p:nvPr/>
            </p:nvSpPr>
            <p:spPr bwMode="auto">
              <a:xfrm>
                <a:off x="5247" y="2767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" name="Rectangle 974"/>
              <p:cNvSpPr>
                <a:spLocks noChangeArrowheads="1"/>
              </p:cNvSpPr>
              <p:nvPr/>
            </p:nvSpPr>
            <p:spPr bwMode="auto">
              <a:xfrm>
                <a:off x="5669" y="276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9" name="Line 975"/>
              <p:cNvSpPr>
                <a:spLocks noChangeShapeType="1"/>
              </p:cNvSpPr>
              <p:nvPr/>
            </p:nvSpPr>
            <p:spPr bwMode="auto">
              <a:xfrm>
                <a:off x="5669" y="276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0" name="Line 976"/>
              <p:cNvSpPr>
                <a:spLocks noChangeShapeType="1"/>
              </p:cNvSpPr>
              <p:nvPr/>
            </p:nvSpPr>
            <p:spPr bwMode="auto">
              <a:xfrm>
                <a:off x="5669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1" name="Rectangle 977"/>
              <p:cNvSpPr>
                <a:spLocks noChangeArrowheads="1"/>
              </p:cNvSpPr>
              <p:nvPr/>
            </p:nvSpPr>
            <p:spPr bwMode="auto">
              <a:xfrm>
                <a:off x="0" y="2772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2" name="Line 978"/>
              <p:cNvSpPr>
                <a:spLocks noChangeShapeType="1"/>
              </p:cNvSpPr>
              <p:nvPr/>
            </p:nvSpPr>
            <p:spPr bwMode="auto">
              <a:xfrm>
                <a:off x="0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3" name="Rectangle 979"/>
              <p:cNvSpPr>
                <a:spLocks noChangeArrowheads="1"/>
              </p:cNvSpPr>
              <p:nvPr/>
            </p:nvSpPr>
            <p:spPr bwMode="auto">
              <a:xfrm>
                <a:off x="1480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4" name="Line 980"/>
              <p:cNvSpPr>
                <a:spLocks noChangeShapeType="1"/>
              </p:cNvSpPr>
              <p:nvPr/>
            </p:nvSpPr>
            <p:spPr bwMode="auto">
              <a:xfrm>
                <a:off x="1480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5" name="Rectangle 981"/>
              <p:cNvSpPr>
                <a:spLocks noChangeArrowheads="1"/>
              </p:cNvSpPr>
              <p:nvPr/>
            </p:nvSpPr>
            <p:spPr bwMode="auto">
              <a:xfrm>
                <a:off x="2025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6" name="Line 982"/>
              <p:cNvSpPr>
                <a:spLocks noChangeShapeType="1"/>
              </p:cNvSpPr>
              <p:nvPr/>
            </p:nvSpPr>
            <p:spPr bwMode="auto">
              <a:xfrm>
                <a:off x="2025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7" name="Rectangle 983"/>
              <p:cNvSpPr>
                <a:spLocks noChangeArrowheads="1"/>
              </p:cNvSpPr>
              <p:nvPr/>
            </p:nvSpPr>
            <p:spPr bwMode="auto">
              <a:xfrm>
                <a:off x="2516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8" name="Line 984"/>
              <p:cNvSpPr>
                <a:spLocks noChangeShapeType="1"/>
              </p:cNvSpPr>
              <p:nvPr/>
            </p:nvSpPr>
            <p:spPr bwMode="auto">
              <a:xfrm>
                <a:off x="2516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9" name="Rectangle 985"/>
              <p:cNvSpPr>
                <a:spLocks noChangeArrowheads="1"/>
              </p:cNvSpPr>
              <p:nvPr/>
            </p:nvSpPr>
            <p:spPr bwMode="auto">
              <a:xfrm>
                <a:off x="3116" y="2772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0" name="Line 986"/>
              <p:cNvSpPr>
                <a:spLocks noChangeShapeType="1"/>
              </p:cNvSpPr>
              <p:nvPr/>
            </p:nvSpPr>
            <p:spPr bwMode="auto">
              <a:xfrm>
                <a:off x="3116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1" name="Rectangle 987"/>
              <p:cNvSpPr>
                <a:spLocks noChangeArrowheads="1"/>
              </p:cNvSpPr>
              <p:nvPr/>
            </p:nvSpPr>
            <p:spPr bwMode="auto">
              <a:xfrm>
                <a:off x="3715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2" name="Line 988"/>
              <p:cNvSpPr>
                <a:spLocks noChangeShapeType="1"/>
              </p:cNvSpPr>
              <p:nvPr/>
            </p:nvSpPr>
            <p:spPr bwMode="auto">
              <a:xfrm>
                <a:off x="3715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3" name="Rectangle 989"/>
              <p:cNvSpPr>
                <a:spLocks noChangeArrowheads="1"/>
              </p:cNvSpPr>
              <p:nvPr/>
            </p:nvSpPr>
            <p:spPr bwMode="auto">
              <a:xfrm>
                <a:off x="4478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4" name="Line 990"/>
              <p:cNvSpPr>
                <a:spLocks noChangeShapeType="1"/>
              </p:cNvSpPr>
              <p:nvPr/>
            </p:nvSpPr>
            <p:spPr bwMode="auto">
              <a:xfrm>
                <a:off x="4478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5" name="Rectangle 991"/>
              <p:cNvSpPr>
                <a:spLocks noChangeArrowheads="1"/>
              </p:cNvSpPr>
              <p:nvPr/>
            </p:nvSpPr>
            <p:spPr bwMode="auto">
              <a:xfrm>
                <a:off x="5241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6" name="Line 992"/>
              <p:cNvSpPr>
                <a:spLocks noChangeShapeType="1"/>
              </p:cNvSpPr>
              <p:nvPr/>
            </p:nvSpPr>
            <p:spPr bwMode="auto">
              <a:xfrm>
                <a:off x="5241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7" name="Rectangle 993"/>
              <p:cNvSpPr>
                <a:spLocks noChangeArrowheads="1"/>
              </p:cNvSpPr>
              <p:nvPr/>
            </p:nvSpPr>
            <p:spPr bwMode="auto">
              <a:xfrm>
                <a:off x="5669" y="2772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8" name="Line 994"/>
              <p:cNvSpPr>
                <a:spLocks noChangeShapeType="1"/>
              </p:cNvSpPr>
              <p:nvPr/>
            </p:nvSpPr>
            <p:spPr bwMode="auto">
              <a:xfrm>
                <a:off x="5669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9" name="Rectangle 995"/>
              <p:cNvSpPr>
                <a:spLocks noChangeArrowheads="1"/>
              </p:cNvSpPr>
              <p:nvPr/>
            </p:nvSpPr>
            <p:spPr bwMode="auto">
              <a:xfrm>
                <a:off x="12" y="2934"/>
                <a:ext cx="49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Subtotal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0" name="Rectangle 996"/>
              <p:cNvSpPr>
                <a:spLocks noChangeArrowheads="1"/>
              </p:cNvSpPr>
              <p:nvPr/>
            </p:nvSpPr>
            <p:spPr bwMode="auto">
              <a:xfrm>
                <a:off x="429" y="2935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1" name="Rectangle 997"/>
              <p:cNvSpPr>
                <a:spLocks noChangeArrowheads="1"/>
              </p:cNvSpPr>
              <p:nvPr/>
            </p:nvSpPr>
            <p:spPr bwMode="auto">
              <a:xfrm>
                <a:off x="1683" y="2933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552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2" name="Rectangle 998"/>
              <p:cNvSpPr>
                <a:spLocks noChangeArrowheads="1"/>
              </p:cNvSpPr>
              <p:nvPr/>
            </p:nvSpPr>
            <p:spPr bwMode="auto">
              <a:xfrm>
                <a:off x="1865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3" name="Rectangle 999"/>
              <p:cNvSpPr>
                <a:spLocks noChangeArrowheads="1"/>
              </p:cNvSpPr>
              <p:nvPr/>
            </p:nvSpPr>
            <p:spPr bwMode="auto">
              <a:xfrm>
                <a:off x="2168" y="2933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4" name="Rectangle 1000"/>
              <p:cNvSpPr>
                <a:spLocks noChangeArrowheads="1"/>
              </p:cNvSpPr>
              <p:nvPr/>
            </p:nvSpPr>
            <p:spPr bwMode="auto">
              <a:xfrm>
                <a:off x="2410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5" name="Rectangle 1001"/>
              <p:cNvSpPr>
                <a:spLocks noChangeArrowheads="1"/>
              </p:cNvSpPr>
              <p:nvPr/>
            </p:nvSpPr>
            <p:spPr bwMode="auto">
              <a:xfrm>
                <a:off x="2834" y="2933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6" name="Rectangle 1002"/>
              <p:cNvSpPr>
                <a:spLocks noChangeArrowheads="1"/>
              </p:cNvSpPr>
              <p:nvPr/>
            </p:nvSpPr>
            <p:spPr bwMode="auto">
              <a:xfrm>
                <a:off x="2955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7" name="Rectangle 1003"/>
              <p:cNvSpPr>
                <a:spLocks noChangeArrowheads="1"/>
              </p:cNvSpPr>
              <p:nvPr/>
            </p:nvSpPr>
            <p:spPr bwMode="auto">
              <a:xfrm>
                <a:off x="3313" y="2933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3328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8" name="Rectangle 1004"/>
              <p:cNvSpPr>
                <a:spLocks noChangeArrowheads="1"/>
              </p:cNvSpPr>
              <p:nvPr/>
            </p:nvSpPr>
            <p:spPr bwMode="auto">
              <a:xfrm>
                <a:off x="3555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9" name="Rectangle 1005"/>
              <p:cNvSpPr>
                <a:spLocks noChangeArrowheads="1"/>
              </p:cNvSpPr>
              <p:nvPr/>
            </p:nvSpPr>
            <p:spPr bwMode="auto">
              <a:xfrm>
                <a:off x="4033" y="2933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0" name="Rectangle 1006"/>
              <p:cNvSpPr>
                <a:spLocks noChangeArrowheads="1"/>
              </p:cNvSpPr>
              <p:nvPr/>
            </p:nvSpPr>
            <p:spPr bwMode="auto">
              <a:xfrm>
                <a:off x="4154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1" name="Rectangle 1007"/>
              <p:cNvSpPr>
                <a:spLocks noChangeArrowheads="1"/>
              </p:cNvSpPr>
              <p:nvPr/>
            </p:nvSpPr>
            <p:spPr bwMode="auto">
              <a:xfrm>
                <a:off x="4863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2" name="Rectangle 1008"/>
              <p:cNvSpPr>
                <a:spLocks noChangeArrowheads="1"/>
              </p:cNvSpPr>
              <p:nvPr/>
            </p:nvSpPr>
            <p:spPr bwMode="auto">
              <a:xfrm>
                <a:off x="5458" y="29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34" name="Rectangle 1010"/>
            <p:cNvSpPr>
              <a:spLocks noChangeArrowheads="1"/>
            </p:cNvSpPr>
            <p:nvPr/>
          </p:nvSpPr>
          <p:spPr bwMode="auto">
            <a:xfrm>
              <a:off x="0" y="2918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5" name="Line 1011"/>
            <p:cNvSpPr>
              <a:spLocks noChangeShapeType="1"/>
            </p:cNvSpPr>
            <p:nvPr/>
          </p:nvSpPr>
          <p:spPr bwMode="auto">
            <a:xfrm>
              <a:off x="0" y="291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6" name="Line 1012"/>
            <p:cNvSpPr>
              <a:spLocks noChangeShapeType="1"/>
            </p:cNvSpPr>
            <p:nvPr/>
          </p:nvSpPr>
          <p:spPr bwMode="auto">
            <a:xfrm>
              <a:off x="0" y="291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7" name="Rectangle 1013"/>
            <p:cNvSpPr>
              <a:spLocks noChangeArrowheads="1"/>
            </p:cNvSpPr>
            <p:nvPr/>
          </p:nvSpPr>
          <p:spPr bwMode="auto">
            <a:xfrm>
              <a:off x="6" y="2918"/>
              <a:ext cx="1474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8" name="Line 1014"/>
            <p:cNvSpPr>
              <a:spLocks noChangeShapeType="1"/>
            </p:cNvSpPr>
            <p:nvPr/>
          </p:nvSpPr>
          <p:spPr bwMode="auto">
            <a:xfrm>
              <a:off x="6" y="2918"/>
              <a:ext cx="1474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9" name="Rectangle 1015"/>
            <p:cNvSpPr>
              <a:spLocks noChangeArrowheads="1"/>
            </p:cNvSpPr>
            <p:nvPr/>
          </p:nvSpPr>
          <p:spPr bwMode="auto">
            <a:xfrm>
              <a:off x="1480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0" name="Line 1016"/>
            <p:cNvSpPr>
              <a:spLocks noChangeShapeType="1"/>
            </p:cNvSpPr>
            <p:nvPr/>
          </p:nvSpPr>
          <p:spPr bwMode="auto">
            <a:xfrm>
              <a:off x="1480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1" name="Line 1017"/>
            <p:cNvSpPr>
              <a:spLocks noChangeShapeType="1"/>
            </p:cNvSpPr>
            <p:nvPr/>
          </p:nvSpPr>
          <p:spPr bwMode="auto">
            <a:xfrm>
              <a:off x="1480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2" name="Rectangle 1018"/>
            <p:cNvSpPr>
              <a:spLocks noChangeArrowheads="1"/>
            </p:cNvSpPr>
            <p:nvPr/>
          </p:nvSpPr>
          <p:spPr bwMode="auto">
            <a:xfrm>
              <a:off x="1486" y="2918"/>
              <a:ext cx="539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3" name="Line 1019"/>
            <p:cNvSpPr>
              <a:spLocks noChangeShapeType="1"/>
            </p:cNvSpPr>
            <p:nvPr/>
          </p:nvSpPr>
          <p:spPr bwMode="auto">
            <a:xfrm>
              <a:off x="1486" y="2918"/>
              <a:ext cx="539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4" name="Rectangle 1020"/>
            <p:cNvSpPr>
              <a:spLocks noChangeArrowheads="1"/>
            </p:cNvSpPr>
            <p:nvPr/>
          </p:nvSpPr>
          <p:spPr bwMode="auto">
            <a:xfrm>
              <a:off x="2025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5" name="Line 1021"/>
            <p:cNvSpPr>
              <a:spLocks noChangeShapeType="1"/>
            </p:cNvSpPr>
            <p:nvPr/>
          </p:nvSpPr>
          <p:spPr bwMode="auto">
            <a:xfrm>
              <a:off x="2025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6" name="Line 1022"/>
            <p:cNvSpPr>
              <a:spLocks noChangeShapeType="1"/>
            </p:cNvSpPr>
            <p:nvPr/>
          </p:nvSpPr>
          <p:spPr bwMode="auto">
            <a:xfrm>
              <a:off x="2025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7" name="Rectangle 1023"/>
            <p:cNvSpPr>
              <a:spLocks noChangeArrowheads="1"/>
            </p:cNvSpPr>
            <p:nvPr/>
          </p:nvSpPr>
          <p:spPr bwMode="auto">
            <a:xfrm>
              <a:off x="2031" y="2918"/>
              <a:ext cx="485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Line 1024"/>
            <p:cNvSpPr>
              <a:spLocks noChangeShapeType="1"/>
            </p:cNvSpPr>
            <p:nvPr/>
          </p:nvSpPr>
          <p:spPr bwMode="auto">
            <a:xfrm>
              <a:off x="2031" y="2918"/>
              <a:ext cx="485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" name="Rectangle 1025"/>
            <p:cNvSpPr>
              <a:spLocks noChangeArrowheads="1"/>
            </p:cNvSpPr>
            <p:nvPr/>
          </p:nvSpPr>
          <p:spPr bwMode="auto">
            <a:xfrm>
              <a:off x="2516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" name="Line 1026"/>
            <p:cNvSpPr>
              <a:spLocks noChangeShapeType="1"/>
            </p:cNvSpPr>
            <p:nvPr/>
          </p:nvSpPr>
          <p:spPr bwMode="auto">
            <a:xfrm>
              <a:off x="2516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Line 1027"/>
            <p:cNvSpPr>
              <a:spLocks noChangeShapeType="1"/>
            </p:cNvSpPr>
            <p:nvPr/>
          </p:nvSpPr>
          <p:spPr bwMode="auto">
            <a:xfrm>
              <a:off x="2516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Rectangle 1028"/>
            <p:cNvSpPr>
              <a:spLocks noChangeArrowheads="1"/>
            </p:cNvSpPr>
            <p:nvPr/>
          </p:nvSpPr>
          <p:spPr bwMode="auto">
            <a:xfrm>
              <a:off x="2522" y="2918"/>
              <a:ext cx="594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Line 1029"/>
            <p:cNvSpPr>
              <a:spLocks noChangeShapeType="1"/>
            </p:cNvSpPr>
            <p:nvPr/>
          </p:nvSpPr>
          <p:spPr bwMode="auto">
            <a:xfrm>
              <a:off x="2522" y="2918"/>
              <a:ext cx="594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Rectangle 1030"/>
            <p:cNvSpPr>
              <a:spLocks noChangeArrowheads="1"/>
            </p:cNvSpPr>
            <p:nvPr/>
          </p:nvSpPr>
          <p:spPr bwMode="auto">
            <a:xfrm>
              <a:off x="3116" y="2918"/>
              <a:ext cx="5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Line 1031"/>
            <p:cNvSpPr>
              <a:spLocks noChangeShapeType="1"/>
            </p:cNvSpPr>
            <p:nvPr/>
          </p:nvSpPr>
          <p:spPr bwMode="auto">
            <a:xfrm>
              <a:off x="3116" y="2918"/>
              <a:ext cx="5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Line 1032"/>
            <p:cNvSpPr>
              <a:spLocks noChangeShapeType="1"/>
            </p:cNvSpPr>
            <p:nvPr/>
          </p:nvSpPr>
          <p:spPr bwMode="auto">
            <a:xfrm>
              <a:off x="3116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Rectangle 1033"/>
            <p:cNvSpPr>
              <a:spLocks noChangeArrowheads="1"/>
            </p:cNvSpPr>
            <p:nvPr/>
          </p:nvSpPr>
          <p:spPr bwMode="auto">
            <a:xfrm>
              <a:off x="3121" y="2918"/>
              <a:ext cx="594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Line 1034"/>
            <p:cNvSpPr>
              <a:spLocks noChangeShapeType="1"/>
            </p:cNvSpPr>
            <p:nvPr/>
          </p:nvSpPr>
          <p:spPr bwMode="auto">
            <a:xfrm>
              <a:off x="3121" y="2918"/>
              <a:ext cx="594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Rectangle 1035"/>
            <p:cNvSpPr>
              <a:spLocks noChangeArrowheads="1"/>
            </p:cNvSpPr>
            <p:nvPr/>
          </p:nvSpPr>
          <p:spPr bwMode="auto">
            <a:xfrm>
              <a:off x="3715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Line 1036"/>
            <p:cNvSpPr>
              <a:spLocks noChangeShapeType="1"/>
            </p:cNvSpPr>
            <p:nvPr/>
          </p:nvSpPr>
          <p:spPr bwMode="auto">
            <a:xfrm>
              <a:off x="3715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Line 1037"/>
            <p:cNvSpPr>
              <a:spLocks noChangeShapeType="1"/>
            </p:cNvSpPr>
            <p:nvPr/>
          </p:nvSpPr>
          <p:spPr bwMode="auto">
            <a:xfrm>
              <a:off x="3715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Rectangle 1038"/>
            <p:cNvSpPr>
              <a:spLocks noChangeArrowheads="1"/>
            </p:cNvSpPr>
            <p:nvPr/>
          </p:nvSpPr>
          <p:spPr bwMode="auto">
            <a:xfrm>
              <a:off x="3721" y="2918"/>
              <a:ext cx="757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Line 1039"/>
            <p:cNvSpPr>
              <a:spLocks noChangeShapeType="1"/>
            </p:cNvSpPr>
            <p:nvPr/>
          </p:nvSpPr>
          <p:spPr bwMode="auto">
            <a:xfrm>
              <a:off x="3721" y="2918"/>
              <a:ext cx="757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Rectangle 1040"/>
            <p:cNvSpPr>
              <a:spLocks noChangeArrowheads="1"/>
            </p:cNvSpPr>
            <p:nvPr/>
          </p:nvSpPr>
          <p:spPr bwMode="auto">
            <a:xfrm>
              <a:off x="4478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Line 1041"/>
            <p:cNvSpPr>
              <a:spLocks noChangeShapeType="1"/>
            </p:cNvSpPr>
            <p:nvPr/>
          </p:nvSpPr>
          <p:spPr bwMode="auto">
            <a:xfrm>
              <a:off x="4478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Line 1042"/>
            <p:cNvSpPr>
              <a:spLocks noChangeShapeType="1"/>
            </p:cNvSpPr>
            <p:nvPr/>
          </p:nvSpPr>
          <p:spPr bwMode="auto">
            <a:xfrm>
              <a:off x="4478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Rectangle 1043"/>
            <p:cNvSpPr>
              <a:spLocks noChangeArrowheads="1"/>
            </p:cNvSpPr>
            <p:nvPr/>
          </p:nvSpPr>
          <p:spPr bwMode="auto">
            <a:xfrm>
              <a:off x="4484" y="2918"/>
              <a:ext cx="757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Line 1044"/>
            <p:cNvSpPr>
              <a:spLocks noChangeShapeType="1"/>
            </p:cNvSpPr>
            <p:nvPr/>
          </p:nvSpPr>
          <p:spPr bwMode="auto">
            <a:xfrm>
              <a:off x="4484" y="2918"/>
              <a:ext cx="757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Rectangle 1045"/>
            <p:cNvSpPr>
              <a:spLocks noChangeArrowheads="1"/>
            </p:cNvSpPr>
            <p:nvPr/>
          </p:nvSpPr>
          <p:spPr bwMode="auto">
            <a:xfrm>
              <a:off x="5241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Line 1046"/>
            <p:cNvSpPr>
              <a:spLocks noChangeShapeType="1"/>
            </p:cNvSpPr>
            <p:nvPr/>
          </p:nvSpPr>
          <p:spPr bwMode="auto">
            <a:xfrm>
              <a:off x="5241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Line 1047"/>
            <p:cNvSpPr>
              <a:spLocks noChangeShapeType="1"/>
            </p:cNvSpPr>
            <p:nvPr/>
          </p:nvSpPr>
          <p:spPr bwMode="auto">
            <a:xfrm>
              <a:off x="5241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Rectangle 1048"/>
            <p:cNvSpPr>
              <a:spLocks noChangeArrowheads="1"/>
            </p:cNvSpPr>
            <p:nvPr/>
          </p:nvSpPr>
          <p:spPr bwMode="auto">
            <a:xfrm>
              <a:off x="5247" y="2918"/>
              <a:ext cx="422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Line 1049"/>
            <p:cNvSpPr>
              <a:spLocks noChangeShapeType="1"/>
            </p:cNvSpPr>
            <p:nvPr/>
          </p:nvSpPr>
          <p:spPr bwMode="auto">
            <a:xfrm>
              <a:off x="5247" y="2918"/>
              <a:ext cx="422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Rectangle 1050"/>
            <p:cNvSpPr>
              <a:spLocks noChangeArrowheads="1"/>
            </p:cNvSpPr>
            <p:nvPr/>
          </p:nvSpPr>
          <p:spPr bwMode="auto">
            <a:xfrm>
              <a:off x="5669" y="2918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Line 1051"/>
            <p:cNvSpPr>
              <a:spLocks noChangeShapeType="1"/>
            </p:cNvSpPr>
            <p:nvPr/>
          </p:nvSpPr>
          <p:spPr bwMode="auto">
            <a:xfrm>
              <a:off x="5669" y="2918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Line 1052"/>
            <p:cNvSpPr>
              <a:spLocks noChangeShapeType="1"/>
            </p:cNvSpPr>
            <p:nvPr/>
          </p:nvSpPr>
          <p:spPr bwMode="auto">
            <a:xfrm>
              <a:off x="5669" y="291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Rectangle 1053"/>
            <p:cNvSpPr>
              <a:spLocks noChangeArrowheads="1"/>
            </p:cNvSpPr>
            <p:nvPr/>
          </p:nvSpPr>
          <p:spPr bwMode="auto">
            <a:xfrm>
              <a:off x="0" y="2924"/>
              <a:ext cx="6" cy="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Line 1054"/>
            <p:cNvSpPr>
              <a:spLocks noChangeShapeType="1"/>
            </p:cNvSpPr>
            <p:nvPr/>
          </p:nvSpPr>
          <p:spPr bwMode="auto">
            <a:xfrm>
              <a:off x="0" y="2924"/>
              <a:ext cx="1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Rectangle 1055"/>
            <p:cNvSpPr>
              <a:spLocks noChangeArrowheads="1"/>
            </p:cNvSpPr>
            <p:nvPr/>
          </p:nvSpPr>
          <p:spPr bwMode="auto">
            <a:xfrm>
              <a:off x="1480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Line 1056"/>
            <p:cNvSpPr>
              <a:spLocks noChangeShapeType="1"/>
            </p:cNvSpPr>
            <p:nvPr/>
          </p:nvSpPr>
          <p:spPr bwMode="auto">
            <a:xfrm>
              <a:off x="1480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Rectangle 1057"/>
            <p:cNvSpPr>
              <a:spLocks noChangeArrowheads="1"/>
            </p:cNvSpPr>
            <p:nvPr/>
          </p:nvSpPr>
          <p:spPr bwMode="auto">
            <a:xfrm>
              <a:off x="2025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Line 1058"/>
            <p:cNvSpPr>
              <a:spLocks noChangeShapeType="1"/>
            </p:cNvSpPr>
            <p:nvPr/>
          </p:nvSpPr>
          <p:spPr bwMode="auto">
            <a:xfrm>
              <a:off x="2025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Rectangle 1059"/>
            <p:cNvSpPr>
              <a:spLocks noChangeArrowheads="1"/>
            </p:cNvSpPr>
            <p:nvPr/>
          </p:nvSpPr>
          <p:spPr bwMode="auto">
            <a:xfrm>
              <a:off x="2516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Line 1060"/>
            <p:cNvSpPr>
              <a:spLocks noChangeShapeType="1"/>
            </p:cNvSpPr>
            <p:nvPr/>
          </p:nvSpPr>
          <p:spPr bwMode="auto">
            <a:xfrm>
              <a:off x="2516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Rectangle 1061"/>
            <p:cNvSpPr>
              <a:spLocks noChangeArrowheads="1"/>
            </p:cNvSpPr>
            <p:nvPr/>
          </p:nvSpPr>
          <p:spPr bwMode="auto">
            <a:xfrm>
              <a:off x="3116" y="2924"/>
              <a:ext cx="5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Line 1062"/>
            <p:cNvSpPr>
              <a:spLocks noChangeShapeType="1"/>
            </p:cNvSpPr>
            <p:nvPr/>
          </p:nvSpPr>
          <p:spPr bwMode="auto">
            <a:xfrm>
              <a:off x="3116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Rectangle 1063"/>
            <p:cNvSpPr>
              <a:spLocks noChangeArrowheads="1"/>
            </p:cNvSpPr>
            <p:nvPr/>
          </p:nvSpPr>
          <p:spPr bwMode="auto">
            <a:xfrm>
              <a:off x="3715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Line 1064"/>
            <p:cNvSpPr>
              <a:spLocks noChangeShapeType="1"/>
            </p:cNvSpPr>
            <p:nvPr/>
          </p:nvSpPr>
          <p:spPr bwMode="auto">
            <a:xfrm>
              <a:off x="3715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Rectangle 1065"/>
            <p:cNvSpPr>
              <a:spLocks noChangeArrowheads="1"/>
            </p:cNvSpPr>
            <p:nvPr/>
          </p:nvSpPr>
          <p:spPr bwMode="auto">
            <a:xfrm>
              <a:off x="4478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Line 1066"/>
            <p:cNvSpPr>
              <a:spLocks noChangeShapeType="1"/>
            </p:cNvSpPr>
            <p:nvPr/>
          </p:nvSpPr>
          <p:spPr bwMode="auto">
            <a:xfrm>
              <a:off x="4478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Rectangle 1067"/>
            <p:cNvSpPr>
              <a:spLocks noChangeArrowheads="1"/>
            </p:cNvSpPr>
            <p:nvPr/>
          </p:nvSpPr>
          <p:spPr bwMode="auto">
            <a:xfrm>
              <a:off x="5241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Line 1068"/>
            <p:cNvSpPr>
              <a:spLocks noChangeShapeType="1"/>
            </p:cNvSpPr>
            <p:nvPr/>
          </p:nvSpPr>
          <p:spPr bwMode="auto">
            <a:xfrm>
              <a:off x="5241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Rectangle 1069"/>
            <p:cNvSpPr>
              <a:spLocks noChangeArrowheads="1"/>
            </p:cNvSpPr>
            <p:nvPr/>
          </p:nvSpPr>
          <p:spPr bwMode="auto">
            <a:xfrm>
              <a:off x="5669" y="2924"/>
              <a:ext cx="5" cy="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Line 1070"/>
            <p:cNvSpPr>
              <a:spLocks noChangeShapeType="1"/>
            </p:cNvSpPr>
            <p:nvPr/>
          </p:nvSpPr>
          <p:spPr bwMode="auto">
            <a:xfrm>
              <a:off x="5669" y="2924"/>
              <a:ext cx="1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Rectangle 1071"/>
            <p:cNvSpPr>
              <a:spLocks noChangeArrowheads="1"/>
            </p:cNvSpPr>
            <p:nvPr/>
          </p:nvSpPr>
          <p:spPr bwMode="auto">
            <a:xfrm>
              <a:off x="12" y="3086"/>
              <a:ext cx="33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Total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1072"/>
            <p:cNvSpPr>
              <a:spLocks noChangeArrowheads="1"/>
            </p:cNvSpPr>
            <p:nvPr/>
          </p:nvSpPr>
          <p:spPr bwMode="auto">
            <a:xfrm>
              <a:off x="274" y="3086"/>
              <a:ext cx="8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1073"/>
            <p:cNvSpPr>
              <a:spLocks noChangeArrowheads="1"/>
            </p:cNvSpPr>
            <p:nvPr/>
          </p:nvSpPr>
          <p:spPr bwMode="auto">
            <a:xfrm>
              <a:off x="1623" y="3085"/>
              <a:ext cx="31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1336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1074"/>
            <p:cNvSpPr>
              <a:spLocks noChangeArrowheads="1"/>
            </p:cNvSpPr>
            <p:nvPr/>
          </p:nvSpPr>
          <p:spPr bwMode="auto">
            <a:xfrm>
              <a:off x="1865" y="3085"/>
              <a:ext cx="8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1075"/>
            <p:cNvSpPr>
              <a:spLocks noChangeArrowheads="1"/>
            </p:cNvSpPr>
            <p:nvPr/>
          </p:nvSpPr>
          <p:spPr bwMode="auto">
            <a:xfrm>
              <a:off x="2168" y="3085"/>
              <a:ext cx="31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5600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1076"/>
            <p:cNvSpPr>
              <a:spLocks noChangeArrowheads="1"/>
            </p:cNvSpPr>
            <p:nvPr/>
          </p:nvSpPr>
          <p:spPr bwMode="auto">
            <a:xfrm>
              <a:off x="2410" y="3085"/>
              <a:ext cx="8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Rectangle 1077"/>
            <p:cNvSpPr>
              <a:spLocks noChangeArrowheads="1"/>
            </p:cNvSpPr>
            <p:nvPr/>
          </p:nvSpPr>
          <p:spPr bwMode="auto">
            <a:xfrm>
              <a:off x="2834" y="3085"/>
              <a:ext cx="18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1078"/>
            <p:cNvSpPr>
              <a:spLocks noChangeArrowheads="1"/>
            </p:cNvSpPr>
            <p:nvPr/>
          </p:nvSpPr>
          <p:spPr bwMode="auto">
            <a:xfrm>
              <a:off x="2955" y="3085"/>
              <a:ext cx="8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Rectangle 1079"/>
            <p:cNvSpPr>
              <a:spLocks noChangeArrowheads="1"/>
            </p:cNvSpPr>
            <p:nvPr/>
          </p:nvSpPr>
          <p:spPr bwMode="auto">
            <a:xfrm>
              <a:off x="3251" y="3085"/>
              <a:ext cx="3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10560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1080"/>
            <p:cNvSpPr>
              <a:spLocks noChangeArrowheads="1"/>
            </p:cNvSpPr>
            <p:nvPr/>
          </p:nvSpPr>
          <p:spPr bwMode="auto">
            <a:xfrm>
              <a:off x="3555" y="3085"/>
              <a:ext cx="8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1081"/>
            <p:cNvSpPr>
              <a:spLocks noChangeArrowheads="1"/>
            </p:cNvSpPr>
            <p:nvPr/>
          </p:nvSpPr>
          <p:spPr bwMode="auto">
            <a:xfrm>
              <a:off x="3972" y="3085"/>
              <a:ext cx="24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552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1082"/>
            <p:cNvSpPr>
              <a:spLocks noChangeArrowheads="1"/>
            </p:cNvSpPr>
            <p:nvPr/>
          </p:nvSpPr>
          <p:spPr bwMode="auto">
            <a:xfrm>
              <a:off x="4154" y="3085"/>
              <a:ext cx="8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1083"/>
            <p:cNvSpPr>
              <a:spLocks noChangeArrowheads="1"/>
            </p:cNvSpPr>
            <p:nvPr/>
          </p:nvSpPr>
          <p:spPr bwMode="auto">
            <a:xfrm>
              <a:off x="4863" y="3085"/>
              <a:ext cx="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1084"/>
            <p:cNvSpPr>
              <a:spLocks noChangeArrowheads="1"/>
            </p:cNvSpPr>
            <p:nvPr/>
          </p:nvSpPr>
          <p:spPr bwMode="auto">
            <a:xfrm>
              <a:off x="5458" y="3079"/>
              <a:ext cx="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" name="Rectangle 1085"/>
            <p:cNvSpPr>
              <a:spLocks noChangeArrowheads="1"/>
            </p:cNvSpPr>
            <p:nvPr/>
          </p:nvSpPr>
          <p:spPr bwMode="auto">
            <a:xfrm>
              <a:off x="0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Line 1086"/>
            <p:cNvSpPr>
              <a:spLocks noChangeShapeType="1"/>
            </p:cNvSpPr>
            <p:nvPr/>
          </p:nvSpPr>
          <p:spPr bwMode="auto">
            <a:xfrm>
              <a:off x="0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Line 1087"/>
            <p:cNvSpPr>
              <a:spLocks noChangeShapeType="1"/>
            </p:cNvSpPr>
            <p:nvPr/>
          </p:nvSpPr>
          <p:spPr bwMode="auto">
            <a:xfrm>
              <a:off x="0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Rectangle 1088"/>
            <p:cNvSpPr>
              <a:spLocks noChangeArrowheads="1"/>
            </p:cNvSpPr>
            <p:nvPr/>
          </p:nvSpPr>
          <p:spPr bwMode="auto">
            <a:xfrm>
              <a:off x="6" y="3070"/>
              <a:ext cx="1474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Line 1089"/>
            <p:cNvSpPr>
              <a:spLocks noChangeShapeType="1"/>
            </p:cNvSpPr>
            <p:nvPr/>
          </p:nvSpPr>
          <p:spPr bwMode="auto">
            <a:xfrm>
              <a:off x="6" y="3070"/>
              <a:ext cx="1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Rectangle 1090"/>
            <p:cNvSpPr>
              <a:spLocks noChangeArrowheads="1"/>
            </p:cNvSpPr>
            <p:nvPr/>
          </p:nvSpPr>
          <p:spPr bwMode="auto">
            <a:xfrm>
              <a:off x="1480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Line 1091"/>
            <p:cNvSpPr>
              <a:spLocks noChangeShapeType="1"/>
            </p:cNvSpPr>
            <p:nvPr/>
          </p:nvSpPr>
          <p:spPr bwMode="auto">
            <a:xfrm>
              <a:off x="1480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Line 1092"/>
            <p:cNvSpPr>
              <a:spLocks noChangeShapeType="1"/>
            </p:cNvSpPr>
            <p:nvPr/>
          </p:nvSpPr>
          <p:spPr bwMode="auto">
            <a:xfrm>
              <a:off x="1480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Rectangle 1093"/>
            <p:cNvSpPr>
              <a:spLocks noChangeArrowheads="1"/>
            </p:cNvSpPr>
            <p:nvPr/>
          </p:nvSpPr>
          <p:spPr bwMode="auto">
            <a:xfrm>
              <a:off x="1486" y="3070"/>
              <a:ext cx="539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Line 1094"/>
            <p:cNvSpPr>
              <a:spLocks noChangeShapeType="1"/>
            </p:cNvSpPr>
            <p:nvPr/>
          </p:nvSpPr>
          <p:spPr bwMode="auto">
            <a:xfrm>
              <a:off x="1486" y="3070"/>
              <a:ext cx="5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Rectangle 1095"/>
            <p:cNvSpPr>
              <a:spLocks noChangeArrowheads="1"/>
            </p:cNvSpPr>
            <p:nvPr/>
          </p:nvSpPr>
          <p:spPr bwMode="auto">
            <a:xfrm>
              <a:off x="2025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Line 1096"/>
            <p:cNvSpPr>
              <a:spLocks noChangeShapeType="1"/>
            </p:cNvSpPr>
            <p:nvPr/>
          </p:nvSpPr>
          <p:spPr bwMode="auto">
            <a:xfrm>
              <a:off x="2025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Line 1097"/>
            <p:cNvSpPr>
              <a:spLocks noChangeShapeType="1"/>
            </p:cNvSpPr>
            <p:nvPr/>
          </p:nvSpPr>
          <p:spPr bwMode="auto">
            <a:xfrm>
              <a:off x="2025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Rectangle 1098"/>
            <p:cNvSpPr>
              <a:spLocks noChangeArrowheads="1"/>
            </p:cNvSpPr>
            <p:nvPr/>
          </p:nvSpPr>
          <p:spPr bwMode="auto">
            <a:xfrm>
              <a:off x="2031" y="3070"/>
              <a:ext cx="48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Line 1099"/>
            <p:cNvSpPr>
              <a:spLocks noChangeShapeType="1"/>
            </p:cNvSpPr>
            <p:nvPr/>
          </p:nvSpPr>
          <p:spPr bwMode="auto">
            <a:xfrm>
              <a:off x="2031" y="3070"/>
              <a:ext cx="4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Rectangle 1100"/>
            <p:cNvSpPr>
              <a:spLocks noChangeArrowheads="1"/>
            </p:cNvSpPr>
            <p:nvPr/>
          </p:nvSpPr>
          <p:spPr bwMode="auto">
            <a:xfrm>
              <a:off x="2516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Line 1101"/>
            <p:cNvSpPr>
              <a:spLocks noChangeShapeType="1"/>
            </p:cNvSpPr>
            <p:nvPr/>
          </p:nvSpPr>
          <p:spPr bwMode="auto">
            <a:xfrm>
              <a:off x="2516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Line 1102"/>
            <p:cNvSpPr>
              <a:spLocks noChangeShapeType="1"/>
            </p:cNvSpPr>
            <p:nvPr/>
          </p:nvSpPr>
          <p:spPr bwMode="auto">
            <a:xfrm>
              <a:off x="2516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Rectangle 1103"/>
            <p:cNvSpPr>
              <a:spLocks noChangeArrowheads="1"/>
            </p:cNvSpPr>
            <p:nvPr/>
          </p:nvSpPr>
          <p:spPr bwMode="auto">
            <a:xfrm>
              <a:off x="2522" y="3070"/>
              <a:ext cx="594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Line 1104"/>
            <p:cNvSpPr>
              <a:spLocks noChangeShapeType="1"/>
            </p:cNvSpPr>
            <p:nvPr/>
          </p:nvSpPr>
          <p:spPr bwMode="auto">
            <a:xfrm>
              <a:off x="2522" y="3070"/>
              <a:ext cx="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Rectangle 1105"/>
            <p:cNvSpPr>
              <a:spLocks noChangeArrowheads="1"/>
            </p:cNvSpPr>
            <p:nvPr/>
          </p:nvSpPr>
          <p:spPr bwMode="auto">
            <a:xfrm>
              <a:off x="3116" y="3070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Line 1106"/>
            <p:cNvSpPr>
              <a:spLocks noChangeShapeType="1"/>
            </p:cNvSpPr>
            <p:nvPr/>
          </p:nvSpPr>
          <p:spPr bwMode="auto">
            <a:xfrm>
              <a:off x="3116" y="3070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Line 1107"/>
            <p:cNvSpPr>
              <a:spLocks noChangeShapeType="1"/>
            </p:cNvSpPr>
            <p:nvPr/>
          </p:nvSpPr>
          <p:spPr bwMode="auto">
            <a:xfrm>
              <a:off x="3116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Rectangle 1108"/>
            <p:cNvSpPr>
              <a:spLocks noChangeArrowheads="1"/>
            </p:cNvSpPr>
            <p:nvPr/>
          </p:nvSpPr>
          <p:spPr bwMode="auto">
            <a:xfrm>
              <a:off x="3121" y="3070"/>
              <a:ext cx="594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Line 1109"/>
            <p:cNvSpPr>
              <a:spLocks noChangeShapeType="1"/>
            </p:cNvSpPr>
            <p:nvPr/>
          </p:nvSpPr>
          <p:spPr bwMode="auto">
            <a:xfrm>
              <a:off x="3121" y="3070"/>
              <a:ext cx="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Rectangle 1110"/>
            <p:cNvSpPr>
              <a:spLocks noChangeArrowheads="1"/>
            </p:cNvSpPr>
            <p:nvPr/>
          </p:nvSpPr>
          <p:spPr bwMode="auto">
            <a:xfrm>
              <a:off x="3715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Line 1111"/>
            <p:cNvSpPr>
              <a:spLocks noChangeShapeType="1"/>
            </p:cNvSpPr>
            <p:nvPr/>
          </p:nvSpPr>
          <p:spPr bwMode="auto">
            <a:xfrm>
              <a:off x="3715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Line 1112"/>
            <p:cNvSpPr>
              <a:spLocks noChangeShapeType="1"/>
            </p:cNvSpPr>
            <p:nvPr/>
          </p:nvSpPr>
          <p:spPr bwMode="auto">
            <a:xfrm>
              <a:off x="3715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Rectangle 1113"/>
            <p:cNvSpPr>
              <a:spLocks noChangeArrowheads="1"/>
            </p:cNvSpPr>
            <p:nvPr/>
          </p:nvSpPr>
          <p:spPr bwMode="auto">
            <a:xfrm>
              <a:off x="3721" y="3070"/>
              <a:ext cx="757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Line 1114"/>
            <p:cNvSpPr>
              <a:spLocks noChangeShapeType="1"/>
            </p:cNvSpPr>
            <p:nvPr/>
          </p:nvSpPr>
          <p:spPr bwMode="auto">
            <a:xfrm>
              <a:off x="3721" y="3070"/>
              <a:ext cx="7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Rectangle 1115"/>
            <p:cNvSpPr>
              <a:spLocks noChangeArrowheads="1"/>
            </p:cNvSpPr>
            <p:nvPr/>
          </p:nvSpPr>
          <p:spPr bwMode="auto">
            <a:xfrm>
              <a:off x="4478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Line 1116"/>
            <p:cNvSpPr>
              <a:spLocks noChangeShapeType="1"/>
            </p:cNvSpPr>
            <p:nvPr/>
          </p:nvSpPr>
          <p:spPr bwMode="auto">
            <a:xfrm>
              <a:off x="4478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Line 1117"/>
            <p:cNvSpPr>
              <a:spLocks noChangeShapeType="1"/>
            </p:cNvSpPr>
            <p:nvPr/>
          </p:nvSpPr>
          <p:spPr bwMode="auto">
            <a:xfrm>
              <a:off x="4478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Rectangle 1118"/>
            <p:cNvSpPr>
              <a:spLocks noChangeArrowheads="1"/>
            </p:cNvSpPr>
            <p:nvPr/>
          </p:nvSpPr>
          <p:spPr bwMode="auto">
            <a:xfrm>
              <a:off x="4484" y="3070"/>
              <a:ext cx="757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Line 1119"/>
            <p:cNvSpPr>
              <a:spLocks noChangeShapeType="1"/>
            </p:cNvSpPr>
            <p:nvPr/>
          </p:nvSpPr>
          <p:spPr bwMode="auto">
            <a:xfrm>
              <a:off x="4484" y="3070"/>
              <a:ext cx="7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Rectangle 1120"/>
            <p:cNvSpPr>
              <a:spLocks noChangeArrowheads="1"/>
            </p:cNvSpPr>
            <p:nvPr/>
          </p:nvSpPr>
          <p:spPr bwMode="auto">
            <a:xfrm>
              <a:off x="5241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Line 1121"/>
            <p:cNvSpPr>
              <a:spLocks noChangeShapeType="1"/>
            </p:cNvSpPr>
            <p:nvPr/>
          </p:nvSpPr>
          <p:spPr bwMode="auto">
            <a:xfrm>
              <a:off x="5241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Line 1122"/>
            <p:cNvSpPr>
              <a:spLocks noChangeShapeType="1"/>
            </p:cNvSpPr>
            <p:nvPr/>
          </p:nvSpPr>
          <p:spPr bwMode="auto">
            <a:xfrm>
              <a:off x="5241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Rectangle 1123"/>
            <p:cNvSpPr>
              <a:spLocks noChangeArrowheads="1"/>
            </p:cNvSpPr>
            <p:nvPr/>
          </p:nvSpPr>
          <p:spPr bwMode="auto">
            <a:xfrm>
              <a:off x="5247" y="3070"/>
              <a:ext cx="422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8" name="Line 1124"/>
            <p:cNvSpPr>
              <a:spLocks noChangeShapeType="1"/>
            </p:cNvSpPr>
            <p:nvPr/>
          </p:nvSpPr>
          <p:spPr bwMode="auto">
            <a:xfrm>
              <a:off x="5247" y="3070"/>
              <a:ext cx="4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Rectangle 1125"/>
            <p:cNvSpPr>
              <a:spLocks noChangeArrowheads="1"/>
            </p:cNvSpPr>
            <p:nvPr/>
          </p:nvSpPr>
          <p:spPr bwMode="auto">
            <a:xfrm>
              <a:off x="5669" y="3070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" name="Line 1126"/>
            <p:cNvSpPr>
              <a:spLocks noChangeShapeType="1"/>
            </p:cNvSpPr>
            <p:nvPr/>
          </p:nvSpPr>
          <p:spPr bwMode="auto">
            <a:xfrm>
              <a:off x="5669" y="3070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" name="Line 1127"/>
            <p:cNvSpPr>
              <a:spLocks noChangeShapeType="1"/>
            </p:cNvSpPr>
            <p:nvPr/>
          </p:nvSpPr>
          <p:spPr bwMode="auto">
            <a:xfrm>
              <a:off x="5669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" name="Rectangle 1128"/>
            <p:cNvSpPr>
              <a:spLocks noChangeArrowheads="1"/>
            </p:cNvSpPr>
            <p:nvPr/>
          </p:nvSpPr>
          <p:spPr bwMode="auto">
            <a:xfrm>
              <a:off x="0" y="3076"/>
              <a:ext cx="6" cy="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" name="Line 1129"/>
            <p:cNvSpPr>
              <a:spLocks noChangeShapeType="1"/>
            </p:cNvSpPr>
            <p:nvPr/>
          </p:nvSpPr>
          <p:spPr bwMode="auto">
            <a:xfrm>
              <a:off x="0" y="3076"/>
              <a:ext cx="1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" name="Rectangle 1130"/>
            <p:cNvSpPr>
              <a:spLocks noChangeArrowheads="1"/>
            </p:cNvSpPr>
            <p:nvPr/>
          </p:nvSpPr>
          <p:spPr bwMode="auto">
            <a:xfrm>
              <a:off x="0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Line 1131"/>
            <p:cNvSpPr>
              <a:spLocks noChangeShapeType="1"/>
            </p:cNvSpPr>
            <p:nvPr/>
          </p:nvSpPr>
          <p:spPr bwMode="auto">
            <a:xfrm>
              <a:off x="0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" name="Line 1132"/>
            <p:cNvSpPr>
              <a:spLocks noChangeShapeType="1"/>
            </p:cNvSpPr>
            <p:nvPr/>
          </p:nvSpPr>
          <p:spPr bwMode="auto">
            <a:xfrm>
              <a:off x="0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Rectangle 1133"/>
            <p:cNvSpPr>
              <a:spLocks noChangeArrowheads="1"/>
            </p:cNvSpPr>
            <p:nvPr/>
          </p:nvSpPr>
          <p:spPr bwMode="auto">
            <a:xfrm>
              <a:off x="0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" name="Line 1134"/>
            <p:cNvSpPr>
              <a:spLocks noChangeShapeType="1"/>
            </p:cNvSpPr>
            <p:nvPr/>
          </p:nvSpPr>
          <p:spPr bwMode="auto">
            <a:xfrm>
              <a:off x="0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Line 1135"/>
            <p:cNvSpPr>
              <a:spLocks noChangeShapeType="1"/>
            </p:cNvSpPr>
            <p:nvPr/>
          </p:nvSpPr>
          <p:spPr bwMode="auto">
            <a:xfrm>
              <a:off x="0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" name="Rectangle 1136"/>
            <p:cNvSpPr>
              <a:spLocks noChangeArrowheads="1"/>
            </p:cNvSpPr>
            <p:nvPr/>
          </p:nvSpPr>
          <p:spPr bwMode="auto">
            <a:xfrm>
              <a:off x="6" y="3222"/>
              <a:ext cx="1474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Line 1137"/>
            <p:cNvSpPr>
              <a:spLocks noChangeShapeType="1"/>
            </p:cNvSpPr>
            <p:nvPr/>
          </p:nvSpPr>
          <p:spPr bwMode="auto">
            <a:xfrm>
              <a:off x="6" y="3222"/>
              <a:ext cx="1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" name="Rectangle 1138"/>
            <p:cNvSpPr>
              <a:spLocks noChangeArrowheads="1"/>
            </p:cNvSpPr>
            <p:nvPr/>
          </p:nvSpPr>
          <p:spPr bwMode="auto">
            <a:xfrm>
              <a:off x="1480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Line 1139"/>
            <p:cNvSpPr>
              <a:spLocks noChangeShapeType="1"/>
            </p:cNvSpPr>
            <p:nvPr/>
          </p:nvSpPr>
          <p:spPr bwMode="auto">
            <a:xfrm>
              <a:off x="1480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" name="Rectangle 1140"/>
            <p:cNvSpPr>
              <a:spLocks noChangeArrowheads="1"/>
            </p:cNvSpPr>
            <p:nvPr/>
          </p:nvSpPr>
          <p:spPr bwMode="auto">
            <a:xfrm>
              <a:off x="1480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Line 1141"/>
            <p:cNvSpPr>
              <a:spLocks noChangeShapeType="1"/>
            </p:cNvSpPr>
            <p:nvPr/>
          </p:nvSpPr>
          <p:spPr bwMode="auto">
            <a:xfrm>
              <a:off x="1480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Line 1142"/>
            <p:cNvSpPr>
              <a:spLocks noChangeShapeType="1"/>
            </p:cNvSpPr>
            <p:nvPr/>
          </p:nvSpPr>
          <p:spPr bwMode="auto">
            <a:xfrm>
              <a:off x="1480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Rectangle 1143"/>
            <p:cNvSpPr>
              <a:spLocks noChangeArrowheads="1"/>
            </p:cNvSpPr>
            <p:nvPr/>
          </p:nvSpPr>
          <p:spPr bwMode="auto">
            <a:xfrm>
              <a:off x="1486" y="3222"/>
              <a:ext cx="539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" name="Line 1144"/>
            <p:cNvSpPr>
              <a:spLocks noChangeShapeType="1"/>
            </p:cNvSpPr>
            <p:nvPr/>
          </p:nvSpPr>
          <p:spPr bwMode="auto">
            <a:xfrm>
              <a:off x="1486" y="3222"/>
              <a:ext cx="5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Rectangle 1145"/>
            <p:cNvSpPr>
              <a:spLocks noChangeArrowheads="1"/>
            </p:cNvSpPr>
            <p:nvPr/>
          </p:nvSpPr>
          <p:spPr bwMode="auto">
            <a:xfrm>
              <a:off x="2025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Line 1146"/>
            <p:cNvSpPr>
              <a:spLocks noChangeShapeType="1"/>
            </p:cNvSpPr>
            <p:nvPr/>
          </p:nvSpPr>
          <p:spPr bwMode="auto">
            <a:xfrm>
              <a:off x="2025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Rectangle 1147"/>
            <p:cNvSpPr>
              <a:spLocks noChangeArrowheads="1"/>
            </p:cNvSpPr>
            <p:nvPr/>
          </p:nvSpPr>
          <p:spPr bwMode="auto">
            <a:xfrm>
              <a:off x="2025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Line 1148"/>
            <p:cNvSpPr>
              <a:spLocks noChangeShapeType="1"/>
            </p:cNvSpPr>
            <p:nvPr/>
          </p:nvSpPr>
          <p:spPr bwMode="auto">
            <a:xfrm>
              <a:off x="2025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Line 1149"/>
            <p:cNvSpPr>
              <a:spLocks noChangeShapeType="1"/>
            </p:cNvSpPr>
            <p:nvPr/>
          </p:nvSpPr>
          <p:spPr bwMode="auto">
            <a:xfrm>
              <a:off x="2025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Rectangle 1150"/>
            <p:cNvSpPr>
              <a:spLocks noChangeArrowheads="1"/>
            </p:cNvSpPr>
            <p:nvPr/>
          </p:nvSpPr>
          <p:spPr bwMode="auto">
            <a:xfrm>
              <a:off x="2031" y="3222"/>
              <a:ext cx="48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Line 1151"/>
            <p:cNvSpPr>
              <a:spLocks noChangeShapeType="1"/>
            </p:cNvSpPr>
            <p:nvPr/>
          </p:nvSpPr>
          <p:spPr bwMode="auto">
            <a:xfrm>
              <a:off x="2031" y="3222"/>
              <a:ext cx="4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Rectangle 1152"/>
            <p:cNvSpPr>
              <a:spLocks noChangeArrowheads="1"/>
            </p:cNvSpPr>
            <p:nvPr/>
          </p:nvSpPr>
          <p:spPr bwMode="auto">
            <a:xfrm>
              <a:off x="2516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Line 1153"/>
            <p:cNvSpPr>
              <a:spLocks noChangeShapeType="1"/>
            </p:cNvSpPr>
            <p:nvPr/>
          </p:nvSpPr>
          <p:spPr bwMode="auto">
            <a:xfrm>
              <a:off x="2516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Rectangle 1154"/>
            <p:cNvSpPr>
              <a:spLocks noChangeArrowheads="1"/>
            </p:cNvSpPr>
            <p:nvPr/>
          </p:nvSpPr>
          <p:spPr bwMode="auto">
            <a:xfrm>
              <a:off x="2516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Line 1155"/>
            <p:cNvSpPr>
              <a:spLocks noChangeShapeType="1"/>
            </p:cNvSpPr>
            <p:nvPr/>
          </p:nvSpPr>
          <p:spPr bwMode="auto">
            <a:xfrm>
              <a:off x="2516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Line 1156"/>
            <p:cNvSpPr>
              <a:spLocks noChangeShapeType="1"/>
            </p:cNvSpPr>
            <p:nvPr/>
          </p:nvSpPr>
          <p:spPr bwMode="auto">
            <a:xfrm>
              <a:off x="2516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Rectangle 1157"/>
            <p:cNvSpPr>
              <a:spLocks noChangeArrowheads="1"/>
            </p:cNvSpPr>
            <p:nvPr/>
          </p:nvSpPr>
          <p:spPr bwMode="auto">
            <a:xfrm>
              <a:off x="2522" y="3222"/>
              <a:ext cx="594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Line 1158"/>
            <p:cNvSpPr>
              <a:spLocks noChangeShapeType="1"/>
            </p:cNvSpPr>
            <p:nvPr/>
          </p:nvSpPr>
          <p:spPr bwMode="auto">
            <a:xfrm>
              <a:off x="2522" y="3222"/>
              <a:ext cx="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Rectangle 1159"/>
            <p:cNvSpPr>
              <a:spLocks noChangeArrowheads="1"/>
            </p:cNvSpPr>
            <p:nvPr/>
          </p:nvSpPr>
          <p:spPr bwMode="auto">
            <a:xfrm>
              <a:off x="3116" y="3076"/>
              <a:ext cx="5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Line 1160"/>
            <p:cNvSpPr>
              <a:spLocks noChangeShapeType="1"/>
            </p:cNvSpPr>
            <p:nvPr/>
          </p:nvSpPr>
          <p:spPr bwMode="auto">
            <a:xfrm>
              <a:off x="3116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Rectangle 1161"/>
            <p:cNvSpPr>
              <a:spLocks noChangeArrowheads="1"/>
            </p:cNvSpPr>
            <p:nvPr/>
          </p:nvSpPr>
          <p:spPr bwMode="auto">
            <a:xfrm>
              <a:off x="3116" y="322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Line 1162"/>
            <p:cNvSpPr>
              <a:spLocks noChangeShapeType="1"/>
            </p:cNvSpPr>
            <p:nvPr/>
          </p:nvSpPr>
          <p:spPr bwMode="auto">
            <a:xfrm>
              <a:off x="3116" y="322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Line 1163"/>
            <p:cNvSpPr>
              <a:spLocks noChangeShapeType="1"/>
            </p:cNvSpPr>
            <p:nvPr/>
          </p:nvSpPr>
          <p:spPr bwMode="auto">
            <a:xfrm>
              <a:off x="3116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Rectangle 1164"/>
            <p:cNvSpPr>
              <a:spLocks noChangeArrowheads="1"/>
            </p:cNvSpPr>
            <p:nvPr/>
          </p:nvSpPr>
          <p:spPr bwMode="auto">
            <a:xfrm>
              <a:off x="3121" y="3222"/>
              <a:ext cx="594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Line 1165"/>
            <p:cNvSpPr>
              <a:spLocks noChangeShapeType="1"/>
            </p:cNvSpPr>
            <p:nvPr/>
          </p:nvSpPr>
          <p:spPr bwMode="auto">
            <a:xfrm>
              <a:off x="3121" y="3222"/>
              <a:ext cx="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Rectangle 1166"/>
            <p:cNvSpPr>
              <a:spLocks noChangeArrowheads="1"/>
            </p:cNvSpPr>
            <p:nvPr/>
          </p:nvSpPr>
          <p:spPr bwMode="auto">
            <a:xfrm>
              <a:off x="3715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Line 1167"/>
            <p:cNvSpPr>
              <a:spLocks noChangeShapeType="1"/>
            </p:cNvSpPr>
            <p:nvPr/>
          </p:nvSpPr>
          <p:spPr bwMode="auto">
            <a:xfrm>
              <a:off x="3715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Rectangle 1168"/>
            <p:cNvSpPr>
              <a:spLocks noChangeArrowheads="1"/>
            </p:cNvSpPr>
            <p:nvPr/>
          </p:nvSpPr>
          <p:spPr bwMode="auto">
            <a:xfrm>
              <a:off x="3715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Line 1169"/>
            <p:cNvSpPr>
              <a:spLocks noChangeShapeType="1"/>
            </p:cNvSpPr>
            <p:nvPr/>
          </p:nvSpPr>
          <p:spPr bwMode="auto">
            <a:xfrm>
              <a:off x="3715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Line 1170"/>
            <p:cNvSpPr>
              <a:spLocks noChangeShapeType="1"/>
            </p:cNvSpPr>
            <p:nvPr/>
          </p:nvSpPr>
          <p:spPr bwMode="auto">
            <a:xfrm>
              <a:off x="3715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Rectangle 1171"/>
            <p:cNvSpPr>
              <a:spLocks noChangeArrowheads="1"/>
            </p:cNvSpPr>
            <p:nvPr/>
          </p:nvSpPr>
          <p:spPr bwMode="auto">
            <a:xfrm>
              <a:off x="3721" y="3222"/>
              <a:ext cx="757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Line 1172"/>
            <p:cNvSpPr>
              <a:spLocks noChangeShapeType="1"/>
            </p:cNvSpPr>
            <p:nvPr/>
          </p:nvSpPr>
          <p:spPr bwMode="auto">
            <a:xfrm>
              <a:off x="3721" y="3222"/>
              <a:ext cx="7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Rectangle 1173"/>
            <p:cNvSpPr>
              <a:spLocks noChangeArrowheads="1"/>
            </p:cNvSpPr>
            <p:nvPr/>
          </p:nvSpPr>
          <p:spPr bwMode="auto">
            <a:xfrm>
              <a:off x="4478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Line 1174"/>
            <p:cNvSpPr>
              <a:spLocks noChangeShapeType="1"/>
            </p:cNvSpPr>
            <p:nvPr/>
          </p:nvSpPr>
          <p:spPr bwMode="auto">
            <a:xfrm>
              <a:off x="4478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Rectangle 1175"/>
            <p:cNvSpPr>
              <a:spLocks noChangeArrowheads="1"/>
            </p:cNvSpPr>
            <p:nvPr/>
          </p:nvSpPr>
          <p:spPr bwMode="auto">
            <a:xfrm>
              <a:off x="4478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Line 1176"/>
            <p:cNvSpPr>
              <a:spLocks noChangeShapeType="1"/>
            </p:cNvSpPr>
            <p:nvPr/>
          </p:nvSpPr>
          <p:spPr bwMode="auto">
            <a:xfrm>
              <a:off x="4478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Line 1177"/>
            <p:cNvSpPr>
              <a:spLocks noChangeShapeType="1"/>
            </p:cNvSpPr>
            <p:nvPr/>
          </p:nvSpPr>
          <p:spPr bwMode="auto">
            <a:xfrm>
              <a:off x="4478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Rectangle 1178"/>
            <p:cNvSpPr>
              <a:spLocks noChangeArrowheads="1"/>
            </p:cNvSpPr>
            <p:nvPr/>
          </p:nvSpPr>
          <p:spPr bwMode="auto">
            <a:xfrm>
              <a:off x="4484" y="3222"/>
              <a:ext cx="757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Line 1179"/>
            <p:cNvSpPr>
              <a:spLocks noChangeShapeType="1"/>
            </p:cNvSpPr>
            <p:nvPr/>
          </p:nvSpPr>
          <p:spPr bwMode="auto">
            <a:xfrm>
              <a:off x="4484" y="3222"/>
              <a:ext cx="7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Rectangle 1180"/>
            <p:cNvSpPr>
              <a:spLocks noChangeArrowheads="1"/>
            </p:cNvSpPr>
            <p:nvPr/>
          </p:nvSpPr>
          <p:spPr bwMode="auto">
            <a:xfrm>
              <a:off x="5241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Line 1181"/>
            <p:cNvSpPr>
              <a:spLocks noChangeShapeType="1"/>
            </p:cNvSpPr>
            <p:nvPr/>
          </p:nvSpPr>
          <p:spPr bwMode="auto">
            <a:xfrm>
              <a:off x="5241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Rectangle 1182"/>
            <p:cNvSpPr>
              <a:spLocks noChangeArrowheads="1"/>
            </p:cNvSpPr>
            <p:nvPr/>
          </p:nvSpPr>
          <p:spPr bwMode="auto">
            <a:xfrm>
              <a:off x="5241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Line 1183"/>
            <p:cNvSpPr>
              <a:spLocks noChangeShapeType="1"/>
            </p:cNvSpPr>
            <p:nvPr/>
          </p:nvSpPr>
          <p:spPr bwMode="auto">
            <a:xfrm>
              <a:off x="5241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Line 1184"/>
            <p:cNvSpPr>
              <a:spLocks noChangeShapeType="1"/>
            </p:cNvSpPr>
            <p:nvPr/>
          </p:nvSpPr>
          <p:spPr bwMode="auto">
            <a:xfrm>
              <a:off x="5241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Rectangle 1185"/>
            <p:cNvSpPr>
              <a:spLocks noChangeArrowheads="1"/>
            </p:cNvSpPr>
            <p:nvPr/>
          </p:nvSpPr>
          <p:spPr bwMode="auto">
            <a:xfrm>
              <a:off x="5247" y="3222"/>
              <a:ext cx="422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Line 1186"/>
            <p:cNvSpPr>
              <a:spLocks noChangeShapeType="1"/>
            </p:cNvSpPr>
            <p:nvPr/>
          </p:nvSpPr>
          <p:spPr bwMode="auto">
            <a:xfrm>
              <a:off x="5247" y="3222"/>
              <a:ext cx="4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Rectangle 1187"/>
            <p:cNvSpPr>
              <a:spLocks noChangeArrowheads="1"/>
            </p:cNvSpPr>
            <p:nvPr/>
          </p:nvSpPr>
          <p:spPr bwMode="auto">
            <a:xfrm>
              <a:off x="5669" y="3076"/>
              <a:ext cx="5" cy="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Line 1188"/>
            <p:cNvSpPr>
              <a:spLocks noChangeShapeType="1"/>
            </p:cNvSpPr>
            <p:nvPr/>
          </p:nvSpPr>
          <p:spPr bwMode="auto">
            <a:xfrm>
              <a:off x="5669" y="3076"/>
              <a:ext cx="1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Rectangle 1189"/>
            <p:cNvSpPr>
              <a:spLocks noChangeArrowheads="1"/>
            </p:cNvSpPr>
            <p:nvPr/>
          </p:nvSpPr>
          <p:spPr bwMode="auto">
            <a:xfrm>
              <a:off x="5669" y="322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Line 1190"/>
            <p:cNvSpPr>
              <a:spLocks noChangeShapeType="1"/>
            </p:cNvSpPr>
            <p:nvPr/>
          </p:nvSpPr>
          <p:spPr bwMode="auto">
            <a:xfrm>
              <a:off x="5669" y="322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Line 1191"/>
            <p:cNvSpPr>
              <a:spLocks noChangeShapeType="1"/>
            </p:cNvSpPr>
            <p:nvPr/>
          </p:nvSpPr>
          <p:spPr bwMode="auto">
            <a:xfrm>
              <a:off x="5669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Rectangle 1192"/>
            <p:cNvSpPr>
              <a:spLocks noChangeArrowheads="1"/>
            </p:cNvSpPr>
            <p:nvPr/>
          </p:nvSpPr>
          <p:spPr bwMode="auto">
            <a:xfrm>
              <a:off x="5669" y="322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Line 1193"/>
            <p:cNvSpPr>
              <a:spLocks noChangeShapeType="1"/>
            </p:cNvSpPr>
            <p:nvPr/>
          </p:nvSpPr>
          <p:spPr bwMode="auto">
            <a:xfrm>
              <a:off x="5669" y="322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Line 1194"/>
            <p:cNvSpPr>
              <a:spLocks noChangeShapeType="1"/>
            </p:cNvSpPr>
            <p:nvPr/>
          </p:nvSpPr>
          <p:spPr bwMode="auto">
            <a:xfrm>
              <a:off x="5669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Rectangle 1195"/>
            <p:cNvSpPr>
              <a:spLocks noChangeArrowheads="1"/>
            </p:cNvSpPr>
            <p:nvPr/>
          </p:nvSpPr>
          <p:spPr bwMode="auto">
            <a:xfrm>
              <a:off x="12" y="3231"/>
              <a:ext cx="9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Status of Dynamic Provisioning @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FutureGrid now supports the Dynamic Provisioning feature through MOAB.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ubmit a job with ‘os1’ requested, if there is a node running ‘os1’ and in idle status, the job will be scheduled.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f there is no node running ‘os1’, a provisioning job will be started automatically and change an idle node’s OS to the requested one. And when it's done, the submitted job will be scheduled there.</a:t>
            </a:r>
          </a:p>
          <a:p>
            <a:pPr lvl="1"/>
            <a:r>
              <a:rPr lang="en-US" dirty="0" smtClean="0"/>
              <a:t>In our experiment we used 2 rhel5 OS and dynamically switched between, one stateless and one statefull.</a:t>
            </a:r>
          </a:p>
          <a:p>
            <a:pPr lvl="1"/>
            <a:r>
              <a:rPr lang="en-US" dirty="0" smtClean="0"/>
              <a:t>In our experiment the </a:t>
            </a:r>
            <a:r>
              <a:rPr lang="en-US" dirty="0" err="1" smtClean="0"/>
              <a:t>reprovisioning</a:t>
            </a:r>
            <a:r>
              <a:rPr lang="en-US" dirty="0" smtClean="0"/>
              <a:t> costs were</a:t>
            </a:r>
          </a:p>
          <a:p>
            <a:pPr lvl="2"/>
            <a:r>
              <a:rPr lang="en-US" dirty="0" smtClean="0"/>
              <a:t>Approximately 4-5 minutes for Statefull and Stateless</a:t>
            </a:r>
          </a:p>
          <a:p>
            <a:pPr lvl="2"/>
            <a:r>
              <a:rPr lang="en-US" dirty="0" smtClean="0"/>
              <a:t>Used sierra.futuregrid.org iDataPlex at SDSC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230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Difficult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Performance of VM’s poor with Infiniband: </a:t>
            </a:r>
            <a:r>
              <a:rPr lang="en-US" sz="2800" dirty="0" smtClean="0"/>
              <a:t>FutureGrid does not have resources to address such core VM issues – we can identify issues and report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What about root access? </a:t>
            </a:r>
            <a:r>
              <a:rPr lang="en-US" sz="2800" dirty="0" smtClean="0"/>
              <a:t>Typically administrators involved in preparation of images requiring root access. This is part of certification process. We will offer certified tools to prepare images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What about attacks on Infiniband switch? </a:t>
            </a:r>
            <a:r>
              <a:rPr lang="en-US" sz="2800" dirty="0" smtClean="0"/>
              <a:t>We need to study this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How does one certify statefull images? </a:t>
            </a:r>
            <a:r>
              <a:rPr lang="en-US" sz="2800" dirty="0" smtClean="0"/>
              <a:t>All statefull images must have a certain default software included that auto-update the image which is tested against a security service prior to staging. In case an image is identified as having a security risk it is no longer allowed to be booted.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 and </a:t>
            </a:r>
            <a:br>
              <a:rPr lang="en-US" sz="4800" b="1" dirty="0" smtClean="0"/>
            </a:br>
            <a:r>
              <a:rPr lang="en-US" sz="4800" b="1" dirty="0" smtClean="0"/>
              <a:t>Commercial Clouds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FutureGrid Interaction with Commercial Clouds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We support experiments that </a:t>
            </a:r>
            <a:r>
              <a:rPr lang="en-US" dirty="0" smtClean="0">
                <a:solidFill>
                  <a:srgbClr val="FF0000"/>
                </a:solidFill>
              </a:rPr>
              <a:t>link Commercial Clouds and FutureGrid </a:t>
            </a:r>
            <a:r>
              <a:rPr lang="en-US" dirty="0" smtClean="0"/>
              <a:t>experiments with one or more workflow environments and portal technology  installed to link components across these platforms</a:t>
            </a:r>
          </a:p>
          <a:p>
            <a:pPr marL="514350" indent="-514350" fontAlgn="t">
              <a:buFont typeface="+mj-lt"/>
              <a:buAutoNum type="alphaLcPeriod"/>
            </a:pPr>
            <a:r>
              <a:rPr lang="en-US" dirty="0" smtClean="0"/>
              <a:t>We support </a:t>
            </a:r>
            <a:r>
              <a:rPr lang="en-US" dirty="0" smtClean="0">
                <a:solidFill>
                  <a:srgbClr val="FF0000"/>
                </a:solidFill>
              </a:rPr>
              <a:t>environments on FutureGrid that are similar to Commercial Clouds</a:t>
            </a:r>
            <a:r>
              <a:rPr lang="en-US" dirty="0" smtClean="0"/>
              <a:t> and natural for performance and functionality comparisons. </a:t>
            </a:r>
          </a:p>
          <a:p>
            <a:pPr marL="1028700" lvl="1" indent="-571500" fontAlgn="t">
              <a:buFont typeface="+mj-lt"/>
              <a:buAutoNum type="romanLcPeriod"/>
            </a:pPr>
            <a:r>
              <a:rPr lang="en-US" sz="3200" dirty="0" smtClean="0"/>
              <a:t>These can both be used to prepare for using Commercial Clouds and as the most likely starting point for porting to them (item c below). </a:t>
            </a:r>
          </a:p>
          <a:p>
            <a:pPr marL="1028700" lvl="1" indent="-571500" fontAlgn="t">
              <a:buFont typeface="+mj-lt"/>
              <a:buAutoNum type="romanLcPeriod"/>
            </a:pPr>
            <a:r>
              <a:rPr lang="en-US" sz="3200" dirty="0" smtClean="0"/>
              <a:t>One example would be support of MapReduce-like environments on FutureGrid including Hadoop on Linux and Dryad on Windows HPCS which are already part of FutureGrid portfolio of supported software.</a:t>
            </a:r>
          </a:p>
          <a:p>
            <a:pPr marL="514350" indent="-514350" fontAlgn="t">
              <a:buFont typeface="+mj-lt"/>
              <a:buAutoNum type="alphaLcPeriod"/>
            </a:pPr>
            <a:r>
              <a:rPr lang="en-US" dirty="0" smtClean="0"/>
              <a:t>We develop expertise and support </a:t>
            </a:r>
            <a:r>
              <a:rPr lang="en-US" dirty="0" smtClean="0">
                <a:solidFill>
                  <a:srgbClr val="FF0000"/>
                </a:solidFill>
              </a:rPr>
              <a:t>porting</a:t>
            </a:r>
            <a:r>
              <a:rPr lang="en-US" dirty="0" smtClean="0"/>
              <a:t> to Commercial Clouds from other Windows or Linux environments</a:t>
            </a:r>
          </a:p>
          <a:p>
            <a:pPr marL="514350" indent="-514350" fontAlgn="t">
              <a:buFont typeface="+mj-lt"/>
              <a:buAutoNum type="alphaLcPeriod"/>
            </a:pPr>
            <a:r>
              <a:rPr lang="en-US" dirty="0" smtClean="0"/>
              <a:t>We support </a:t>
            </a:r>
            <a:r>
              <a:rPr lang="en-US" dirty="0" smtClean="0">
                <a:solidFill>
                  <a:srgbClr val="FF0000"/>
                </a:solidFill>
              </a:rPr>
              <a:t>comparisons between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integration of </a:t>
            </a:r>
            <a:r>
              <a:rPr lang="en-US" dirty="0" smtClean="0"/>
              <a:t>multiple </a:t>
            </a:r>
            <a:r>
              <a:rPr lang="en-US" dirty="0" smtClean="0">
                <a:solidFill>
                  <a:srgbClr val="FF0000"/>
                </a:solidFill>
              </a:rPr>
              <a:t>commercial Cloud</a:t>
            </a:r>
            <a:r>
              <a:rPr lang="en-US" dirty="0" smtClean="0"/>
              <a:t> environments -- especially Amazon and Azure in the immediate future </a:t>
            </a:r>
          </a:p>
          <a:p>
            <a:pPr marL="514350" indent="-514350" fontAlgn="t">
              <a:buFont typeface="+mj-lt"/>
              <a:buAutoNum type="alphaLcPeriod"/>
            </a:pPr>
            <a:r>
              <a:rPr lang="en-US" dirty="0" smtClean="0"/>
              <a:t>We develop </a:t>
            </a:r>
            <a:r>
              <a:rPr lang="en-US" dirty="0" smtClean="0">
                <a:solidFill>
                  <a:srgbClr val="FF0000"/>
                </a:solidFill>
              </a:rPr>
              <a:t>tutorials and expertise </a:t>
            </a:r>
            <a:r>
              <a:rPr lang="en-US" dirty="0" smtClean="0"/>
              <a:t>to help users move to Commercial Clouds from other environments.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Philosophy of Clouds and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Clouds</a:t>
            </a:r>
            <a:r>
              <a:rPr lang="en-US" sz="2800" dirty="0" smtClean="0"/>
              <a:t> are (by definition) commercially supported approach to large scale computing</a:t>
            </a:r>
          </a:p>
          <a:p>
            <a:pPr lvl="1"/>
            <a:r>
              <a:rPr lang="en-US" sz="2400" dirty="0" smtClean="0"/>
              <a:t>So we should expect </a:t>
            </a:r>
            <a:r>
              <a:rPr lang="en-US" sz="2400" dirty="0" smtClean="0">
                <a:solidFill>
                  <a:srgbClr val="FF0000"/>
                </a:solidFill>
              </a:rPr>
              <a:t>Clouds to replace all but high end Compute Grids</a:t>
            </a:r>
          </a:p>
          <a:p>
            <a:pPr lvl="1"/>
            <a:r>
              <a:rPr lang="en-US" sz="2400" dirty="0" smtClean="0"/>
              <a:t>Current Grid technology involves “non-commercial” software solutions which are hard to evolve/sustain</a:t>
            </a:r>
          </a:p>
          <a:p>
            <a:pPr lvl="1"/>
            <a:r>
              <a:rPr lang="en-US" sz="2400" dirty="0" smtClean="0"/>
              <a:t>Maybe Clouds </a:t>
            </a:r>
            <a:r>
              <a:rPr lang="en-US" sz="2400" dirty="0" smtClean="0">
                <a:solidFill>
                  <a:srgbClr val="FF0000"/>
                </a:solidFill>
              </a:rPr>
              <a:t>~4% IT </a:t>
            </a:r>
            <a:r>
              <a:rPr lang="en-US" sz="2400" dirty="0" smtClean="0"/>
              <a:t>expenditure 2008 growing to </a:t>
            </a:r>
            <a:r>
              <a:rPr lang="en-US" sz="2400" dirty="0" smtClean="0">
                <a:solidFill>
                  <a:srgbClr val="FF0000"/>
                </a:solidFill>
              </a:rPr>
              <a:t>14% </a:t>
            </a:r>
            <a:r>
              <a:rPr lang="en-US" sz="2400" dirty="0" smtClean="0"/>
              <a:t>in 2012 (IDC Estimate)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Public Clouds </a:t>
            </a:r>
            <a:r>
              <a:rPr lang="en-US" sz="2800" dirty="0" smtClean="0"/>
              <a:t>are broadly accessible resources like Amazon and Microsoft Azure – powerful but not easy to customize and perhaps data trust/privacy issues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Private Clouds </a:t>
            </a:r>
            <a:r>
              <a:rPr lang="en-US" sz="2800" dirty="0" smtClean="0"/>
              <a:t>run similar software and mechanisms but on “your own computers” (not clear if still elastic)</a:t>
            </a:r>
          </a:p>
          <a:p>
            <a:pPr lvl="1"/>
            <a:r>
              <a:rPr lang="en-US" sz="2400" dirty="0" smtClean="0"/>
              <a:t>Platform features such as Queues, Tables, Databases limited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FutureGrid</a:t>
            </a:r>
            <a:r>
              <a:rPr lang="en-US" sz="2400" dirty="0" smtClean="0"/>
              <a:t> can help to develop Private Clouds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r>
              <a:rPr lang="en-US" sz="2800" dirty="0" smtClean="0"/>
              <a:t> still are correct architecture with either REST (Web 2.0) or Web  Services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Clusters </a:t>
            </a:r>
            <a:r>
              <a:rPr lang="en-US" sz="2800" dirty="0" smtClean="0"/>
              <a:t>still critical concept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Cloud Computing: Infrastructure and Runtimes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</a:t>
            </a:r>
          </a:p>
          <a:p>
            <a:pPr lvl="1"/>
            <a:r>
              <a:rPr lang="en-US" sz="2400" dirty="0" smtClean="0"/>
              <a:t>Handled through Web services that control virtual machine lifecycles.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(for using clouds) to do data-parallel (and other) computations. </a:t>
            </a:r>
          </a:p>
          <a:p>
            <a:pPr lvl="1"/>
            <a:r>
              <a:rPr lang="en-US" sz="2400" dirty="0" smtClean="0"/>
              <a:t>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Google MapReduce, Microsoft Dryad,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Chubby and others 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dirty="0" smtClean="0"/>
              <a:t>MapReduce not usually on 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895094"/>
          <a:ext cx="9144000" cy="488670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234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Authentication and Authorization: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Provide single sign in to both FutureGrid and Commercial Clouds linked by workflow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Workflow: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Support workflows that link job components between FutureGrid and Commercial Clouds. Trident from Microsoft Research is initial candidate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Data Transport: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Transport data between job components on FutureGrid and Commercial Clouds respecting custom storage patterns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Program Library: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Store Images and other Program material (basic FutureGrid facility)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Worker Role: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This concept is implicitly used in both Amazon and TeraGrid but was first introduced as a high level construct by Azure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Software as a Service: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This concept is shared between Clouds and Grids and can be supported without special 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attention. However making “everything” a service (from SQL to Notification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to BLAST) is significant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Web Role: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This is used in Azure to describe important link to user and can be supported in  FutureGrid with a Portal framework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FutureGrid Platform Features I?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3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opportunity to design a scientific computing platform?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85694"/>
          <a:ext cx="9144000" cy="5468112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93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Blob: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Basic storage concept similar to Azure Blob or Amazon 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S3; Disks as a service as opposed to disks as a Drive/Elastic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Block Store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1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DPFS Data Parallel File System: </a:t>
                      </a: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Support of file systems like Google (MapReduce), HDFS (Hadoop) or Cosmos (dryad) with compute-data affinity optimized for data processing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1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Table: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Support of Table Data structures modeled on  Apache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Hbase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 or Amazon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SimpleDB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/Azure 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Table.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Bigtable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Hbase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) v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Littletable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 (Document store such as </a:t>
                      </a: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CouchDB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5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SQL: </a:t>
                      </a: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Relational Database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5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Queues: </a:t>
                      </a: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Publish Subscribe based queuing system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1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MapReduce: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Support MapReduce Programming model including Hadoop on Linux, Dryad on Windows HPCS and Twister on Windows and Linux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FutureGrid Platform Features II?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762000"/>
            <a:ext cx="8229600" cy="762000"/>
          </a:xfrm>
        </p:spPr>
        <p:txBody>
          <a:bodyPr/>
          <a:lstStyle/>
          <a:p>
            <a:r>
              <a:rPr lang="en-US" dirty="0" smtClean="0"/>
              <a:t>Need partners to support features?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An Example of FutureGrid Performance Study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248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Hadoop/Dryad Comparison</a:t>
            </a:r>
            <a:br>
              <a:rPr lang="en-US" sz="3200" dirty="0" smtClean="0"/>
            </a:br>
            <a:r>
              <a:rPr lang="en-US" sz="2000" dirty="0" smtClean="0"/>
              <a:t>Inhomogeneous Data I</a:t>
            </a:r>
            <a:endParaRPr lang="en-US" sz="20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66800" y="1219199"/>
          <a:ext cx="6705600" cy="453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914400" y="5638801"/>
            <a:ext cx="754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Inhomogeneity of data does not have a significant effect when the sequence lengths are randomly distributed</a:t>
            </a:r>
          </a:p>
          <a:p>
            <a:r>
              <a:rPr lang="en-US" sz="1600" dirty="0" smtClean="0"/>
              <a:t>Dryad with Windows HPCS compared to </a:t>
            </a:r>
            <a:r>
              <a:rPr lang="en-US" sz="1600" dirty="0" err="1" smtClean="0"/>
              <a:t>Hadoop</a:t>
            </a:r>
            <a:r>
              <a:rPr lang="en-US" sz="1600" dirty="0" smtClean="0"/>
              <a:t> with Linux RHEL on </a:t>
            </a:r>
            <a:r>
              <a:rPr lang="en-US" sz="1600" dirty="0" err="1" smtClean="0"/>
              <a:t>Idataplex</a:t>
            </a:r>
            <a:r>
              <a:rPr lang="en-US" sz="1600" dirty="0" smtClean="0"/>
              <a:t> (32 nodes)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US" dirty="0" smtClean="0"/>
              <a:t>FutureGrid: a Grid/Cloud Testbed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smtClean="0"/>
              <a:t>           IU</a:t>
            </a:r>
            <a:r>
              <a:rPr lang="en-US" sz="2400" dirty="0" smtClean="0"/>
              <a:t> Cray operational, </a:t>
            </a:r>
            <a:r>
              <a:rPr lang="en-US" sz="2400" b="1" dirty="0" smtClean="0"/>
              <a:t>IU</a:t>
            </a:r>
            <a:r>
              <a:rPr lang="en-US" sz="2400" dirty="0" smtClean="0"/>
              <a:t> IBM (iDataPlex) completed stability test May 6</a:t>
            </a:r>
          </a:p>
          <a:p>
            <a:r>
              <a:rPr lang="en-US" sz="2400" b="1" dirty="0" smtClean="0"/>
              <a:t>           UCSD</a:t>
            </a:r>
            <a:r>
              <a:rPr lang="en-US" sz="2400" dirty="0" smtClean="0"/>
              <a:t> IBM operational, </a:t>
            </a:r>
            <a:r>
              <a:rPr lang="en-US" sz="2400" b="1" dirty="0" smtClean="0"/>
              <a:t>UF</a:t>
            </a:r>
            <a:r>
              <a:rPr lang="en-US" sz="2400" dirty="0" smtClean="0"/>
              <a:t> IBM stability test completed June 12</a:t>
            </a:r>
          </a:p>
          <a:p>
            <a:r>
              <a:rPr lang="en-US" sz="2400" b="1" dirty="0" smtClean="0"/>
              <a:t>Network</a:t>
            </a:r>
            <a:r>
              <a:rPr lang="en-US" sz="2400" dirty="0" smtClean="0"/>
              <a:t>, </a:t>
            </a:r>
            <a:r>
              <a:rPr lang="en-US" sz="2400" b="1" dirty="0" smtClean="0"/>
              <a:t>NID</a:t>
            </a:r>
            <a:r>
              <a:rPr lang="en-US" sz="2400" dirty="0" smtClean="0"/>
              <a:t> and </a:t>
            </a:r>
            <a:r>
              <a:rPr lang="en-US" sz="2400" b="1" dirty="0" smtClean="0"/>
              <a:t>PU</a:t>
            </a:r>
            <a:r>
              <a:rPr lang="en-US" sz="2400" dirty="0" smtClean="0"/>
              <a:t> HTC system operational</a:t>
            </a:r>
          </a:p>
          <a:p>
            <a:r>
              <a:rPr lang="en-US" sz="2400" b="1" dirty="0" smtClean="0"/>
              <a:t>UC</a:t>
            </a:r>
            <a:r>
              <a:rPr lang="en-US" sz="2400" dirty="0" smtClean="0"/>
              <a:t> IBM stability test completed June 7; </a:t>
            </a:r>
            <a:r>
              <a:rPr lang="en-US" sz="2400" b="1" dirty="0" smtClean="0"/>
              <a:t>TACC</a:t>
            </a:r>
            <a:r>
              <a:rPr lang="en-US" sz="2400" dirty="0" smtClean="0"/>
              <a:t> Dell awaiting completion of installation</a:t>
            </a:r>
          </a:p>
          <a:p>
            <a:endParaRPr lang="en-US" sz="2400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3826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5943600"/>
            <a:ext cx="264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NID</a:t>
            </a:r>
            <a:r>
              <a:rPr lang="en-US" sz="1400" dirty="0" smtClean="0"/>
              <a:t>: Network Impairment Device</a:t>
            </a:r>
            <a:endParaRPr lang="en-US" sz="1400" dirty="0"/>
          </a:p>
        </p:txBody>
      </p:sp>
      <p:grpSp>
        <p:nvGrpSpPr>
          <p:cNvPr id="3" name="Group 11"/>
          <p:cNvGrpSpPr/>
          <p:nvPr/>
        </p:nvGrpSpPr>
        <p:grpSpPr>
          <a:xfrm>
            <a:off x="152400" y="6172200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Private</a:t>
              </a:r>
              <a:br>
                <a:rPr lang="en-US" dirty="0" smtClean="0"/>
              </a:br>
              <a:r>
                <a:rPr lang="en-US" dirty="0" smtClean="0"/>
                <a:t>Public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FG Network</a:t>
              </a:r>
              <a:endParaRPr lang="en-US" dirty="0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13750" t="40667" r="47917" b="18000"/>
          <a:stretch>
            <a:fillRect/>
          </a:stretch>
        </p:blipFill>
        <p:spPr bwMode="auto">
          <a:xfrm>
            <a:off x="0" y="2133600"/>
            <a:ext cx="701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Hadoop/Dryad Comparison</a:t>
            </a:r>
            <a:br>
              <a:rPr lang="en-US" sz="3200" dirty="0" smtClean="0"/>
            </a:br>
            <a:r>
              <a:rPr lang="en-US" sz="2000" dirty="0" smtClean="0"/>
              <a:t>Inhomogeneous Data II</a:t>
            </a:r>
            <a:endParaRPr lang="en-US" sz="20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62000" y="990600"/>
          <a:ext cx="746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143000" y="5462826"/>
            <a:ext cx="762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This shows the natural load balancing of Hadoop MR dynamic task assignment using a global pipe line in contrast to the  </a:t>
            </a:r>
            <a:r>
              <a:rPr lang="en-US" b="1" dirty="0" err="1" smtClean="0"/>
              <a:t>DryadLinq</a:t>
            </a:r>
            <a:r>
              <a:rPr lang="en-US" b="1" dirty="0" smtClean="0"/>
              <a:t> static assignment</a:t>
            </a:r>
          </a:p>
          <a:p>
            <a:r>
              <a:rPr lang="en-US" sz="1400" dirty="0" smtClean="0"/>
              <a:t>Dryad with Windows HPCS compared to </a:t>
            </a:r>
            <a:r>
              <a:rPr lang="en-US" sz="1400" dirty="0" err="1" smtClean="0"/>
              <a:t>Hadoop</a:t>
            </a:r>
            <a:r>
              <a:rPr lang="en-US" sz="1400" dirty="0" smtClean="0"/>
              <a:t> with Linux RHEL on </a:t>
            </a:r>
            <a:r>
              <a:rPr lang="en-US" sz="1400" dirty="0" err="1" smtClean="0"/>
              <a:t>Idataplex</a:t>
            </a:r>
            <a:r>
              <a:rPr lang="en-US" sz="1400" dirty="0" smtClean="0"/>
              <a:t> (32 nodes)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Hadoop VM Performance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229600" cy="868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15.3% Degradation at largest data set size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524000"/>
          <a:ext cx="58674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066800"/>
            <a:ext cx="6728189" cy="52322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Degradation = (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endParaRPr lang="en-US" sz="28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Assembly in the Clouds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4038600" cy="140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Cap3</a:t>
            </a:r>
            <a:r>
              <a:rPr lang="en-US" dirty="0" smtClean="0"/>
              <a:t> parallel 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303837"/>
            <a:ext cx="4038600" cy="132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Cap3</a:t>
            </a:r>
            <a:r>
              <a:rPr lang="en-US" dirty="0"/>
              <a:t> </a:t>
            </a:r>
            <a:r>
              <a:rPr lang="en-US" dirty="0" smtClean="0"/>
              <a:t>– Per core per file (458 reads in each file) time to process sequences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ap3_tempest_ef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4419600" cy="3657600"/>
          </a:xfrm>
          <a:prstGeom prst="rect">
            <a:avLst/>
          </a:prstGeom>
        </p:spPr>
      </p:pic>
      <p:pic>
        <p:nvPicPr>
          <p:cNvPr id="11" name="Picture 10" descr="fig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4724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to assemble </a:t>
            </a:r>
            <a:r>
              <a:rPr lang="en-US" dirty="0">
                <a:ea typeface="SimSun"/>
                <a:cs typeface="Times New Roman"/>
              </a:rPr>
              <a:t>to process 4096 FASTA files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~ 1 GB / 1875968 reads (458 readsX4096)</a:t>
            </a:r>
          </a:p>
          <a:p>
            <a:pPr algn="just"/>
            <a:r>
              <a:rPr lang="en-US" b="1" baseline="0" dirty="0" smtClean="0">
                <a:solidFill>
                  <a:srgbClr val="000000"/>
                </a:solidFill>
              </a:rPr>
              <a:t>Amazon AWS total :</a:t>
            </a:r>
            <a:r>
              <a:rPr lang="en-US" b="1" baseline="0" dirty="0" smtClean="0"/>
              <a:t>11.19 $</a:t>
            </a:r>
            <a:endParaRPr lang="en-US" b="1" baseline="0" dirty="0" smtClean="0">
              <a:solidFill>
                <a:srgbClr val="000000"/>
              </a:solidFill>
            </a:endParaRPr>
          </a:p>
          <a:p>
            <a:pPr lvl="2" algn="just">
              <a:buNone/>
            </a:pPr>
            <a:r>
              <a:rPr lang="en-US" i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Compute 1 hour X 16 HCXL (0.68$ * 16)	= 10.88 $</a:t>
            </a:r>
          </a:p>
          <a:p>
            <a:pPr lvl="2" algn="just">
              <a:buNone/>
            </a:pPr>
            <a:r>
              <a:rPr lang="en-US" i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10000 SQS messages		 	= 0.01 $</a:t>
            </a:r>
          </a:p>
          <a:p>
            <a:pPr lvl="2" algn="just">
              <a:buNone/>
            </a:pPr>
            <a:r>
              <a:rPr lang="it-IT" i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Storage per 1GB per month 		 	= 0.15 $</a:t>
            </a:r>
          </a:p>
          <a:p>
            <a:pPr lvl="2" algn="just">
              <a:buNone/>
            </a:pPr>
            <a:r>
              <a:rPr lang="en-US" i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transfer out per 1 GB 			= 0.15 $</a:t>
            </a:r>
          </a:p>
          <a:p>
            <a:pPr algn="just"/>
            <a:r>
              <a:rPr lang="en-US" b="1" dirty="0" smtClean="0">
                <a:solidFill>
                  <a:srgbClr val="000000"/>
                </a:solidFill>
              </a:rPr>
              <a:t>Azure total : </a:t>
            </a:r>
            <a:r>
              <a:rPr lang="en-US" b="1" dirty="0" smtClean="0"/>
              <a:t>15.77 $</a:t>
            </a:r>
          </a:p>
          <a:p>
            <a:pPr lvl="2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Compute 1 hour X 128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small (0.12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$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128) 	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15.36 $</a:t>
            </a:r>
          </a:p>
          <a:p>
            <a:pPr lvl="2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10000 Queue  messages 		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0.01 $</a:t>
            </a:r>
          </a:p>
          <a:p>
            <a:pPr lvl="2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Storage per 1GB per month 		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0.15 $</a:t>
            </a:r>
          </a:p>
          <a:p>
            <a:pPr lvl="2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Data transfer in/out per 1 GB 	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0.10 $ + 0.15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$</a:t>
            </a:r>
          </a:p>
          <a:p>
            <a:r>
              <a:rPr lang="en-US" b="1" dirty="0" smtClean="0"/>
              <a:t>Tempest (amortized)  : 9.43 $</a:t>
            </a:r>
          </a:p>
          <a:p>
            <a:pPr lvl="1"/>
            <a:r>
              <a:rPr lang="en-US" dirty="0" smtClean="0"/>
              <a:t>24 core X 32 nodes, 48 GB per node</a:t>
            </a:r>
          </a:p>
          <a:p>
            <a:pPr lvl="1"/>
            <a:r>
              <a:rPr lang="en-US" dirty="0" smtClean="0"/>
              <a:t>Assumptions : 70% utilization, write off over 3 years, include support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0"/>
          <a:ext cx="9143998" cy="69782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78000"/>
                <a:gridCol w="2540000"/>
                <a:gridCol w="2455333"/>
                <a:gridCol w="2370665"/>
              </a:tblGrid>
              <a:tr h="427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/>
                        <a:t>AWS/ Azure</a:t>
                      </a:r>
                      <a:endParaRPr lang="en-US" sz="2000" b="1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/>
                        <a:t>Hadoop</a:t>
                      </a:r>
                      <a:endParaRPr lang="en-US" sz="2000" b="1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err="1"/>
                        <a:t>DryadLINQ</a:t>
                      </a:r>
                      <a:endParaRPr lang="en-US" sz="2000" b="1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</a:tr>
              <a:tr h="10264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/>
                        <a:t>Programming patterns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Independent job </a:t>
                      </a:r>
                      <a:r>
                        <a:rPr lang="en-US" sz="1800" dirty="0" smtClean="0"/>
                        <a:t>execution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err="1" smtClean="0"/>
                        <a:t>MapReduce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DAG execution, </a:t>
                      </a:r>
                      <a:r>
                        <a:rPr lang="en-US" sz="1800" dirty="0" err="1" smtClean="0"/>
                        <a:t>MapReduce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aseline="0" dirty="0" smtClean="0"/>
                        <a:t> + Other patterns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</a:tr>
              <a:tr h="6843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/>
                        <a:t>Fault Tolerance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Task re-execution based on a time out 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Re-execution of failed and slow tasks.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/>
                        <a:t>Re-execution of failed and slow tasks.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</a:tr>
              <a:tr h="6843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/>
                        <a:t>Data </a:t>
                      </a:r>
                      <a:r>
                        <a:rPr lang="en-US" sz="1800" b="1" dirty="0" smtClean="0"/>
                        <a:t>Storage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S3/Azure Storage. 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HDFS parallel file system. 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/>
                        <a:t>Local files </a:t>
                      </a: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</a:tr>
              <a:tr h="9409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smtClean="0"/>
                        <a:t>Environments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smtClean="0"/>
                        <a:t>EC2/Azure, </a:t>
                      </a:r>
                      <a:r>
                        <a:rPr lang="en-US" sz="1800" dirty="0"/>
                        <a:t>local compute resources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Linux cluster, Amazon Elastic </a:t>
                      </a:r>
                      <a:r>
                        <a:rPr lang="en-US" sz="1800" dirty="0" err="1"/>
                        <a:t>MapReduce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Windows HPCS cluster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</a:tr>
              <a:tr h="6833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/>
                        <a:t>Ease of Programming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EC2 : **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Azure: ***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****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****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 anchor="ctr"/>
                </a:tc>
              </a:tr>
              <a:tr h="6833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/>
                        <a:t>Ease of use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EC2 : ***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Azure: **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***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****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 anchor="ctr"/>
                </a:tc>
              </a:tr>
              <a:tr h="18476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/>
                        <a:t>Scheduling &amp; Load Balancing</a:t>
                      </a:r>
                      <a:endParaRPr lang="en-US" sz="1800" b="1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Dynamic scheduling through a global queue, </a:t>
                      </a:r>
                      <a:r>
                        <a:rPr lang="en-US" sz="1800" dirty="0" smtClean="0"/>
                        <a:t>Good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natural </a:t>
                      </a:r>
                      <a:r>
                        <a:rPr lang="en-US" sz="1800" dirty="0"/>
                        <a:t>load balancing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Data locality, rack aware dynamic task scheduling through a global </a:t>
                      </a:r>
                      <a:r>
                        <a:rPr lang="en-US" sz="1800" dirty="0" smtClean="0"/>
                        <a:t>queue, Good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 natural </a:t>
                      </a:r>
                      <a:r>
                        <a:rPr lang="en-US" sz="1800" dirty="0"/>
                        <a:t>load balancing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/>
                        <a:t>Data locality, network topology aware scheduling. Static task partitions at the node level, suboptimal load balancing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18214" marR="1821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gunarat\Documents\research\azure-mr\azuremr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38" y="265664"/>
            <a:ext cx="9132862" cy="659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4343400" cy="533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AzureMapReduce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Early Results with </a:t>
            </a:r>
            <a:r>
              <a:rPr lang="en-US" dirty="0" err="1" smtClean="0"/>
              <a:t>AzureMapreduce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2192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019800"/>
            <a:ext cx="822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</a:t>
            </a:r>
          </a:p>
          <a:p>
            <a:r>
              <a:rPr lang="en-US" dirty="0" smtClean="0"/>
              <a:t>Hadoop - 4.44 ms Hadoop VM - 5.59 ms </a:t>
            </a:r>
            <a:r>
              <a:rPr lang="en-US" dirty="0" err="1" smtClean="0"/>
              <a:t>DryadLINQ</a:t>
            </a:r>
            <a:r>
              <a:rPr lang="en-US" dirty="0" smtClean="0"/>
              <a:t> - 5.45 ms Windows MPI - 5.55 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Currently we cant make Amazon Elastic MapReduce run well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096000"/>
            <a:ext cx="8991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Hadoop runs well on </a:t>
            </a:r>
            <a:r>
              <a:rPr lang="en-US" dirty="0" err="1" smtClean="0"/>
              <a:t>Xen</a:t>
            </a:r>
            <a:r>
              <a:rPr lang="en-US" dirty="0" smtClean="0"/>
              <a:t> FutureGrid Virtual Machines</a:t>
            </a:r>
            <a:endParaRPr lang="en-US" dirty="0"/>
          </a:p>
        </p:txBody>
      </p:sp>
      <p:pic>
        <p:nvPicPr>
          <p:cNvPr id="146434" name="Picture 2" descr="C:\Users\Geoffrey Fox\Desktop\cap3_emr_per_core_per_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886385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Issues with </a:t>
            </a:r>
            <a:r>
              <a:rPr lang="en-US" dirty="0" err="1" smtClean="0"/>
              <a:t>AzureTwister</a:t>
            </a:r>
            <a:r>
              <a:rPr lang="en-US" dirty="0" smtClean="0"/>
              <a:t> and </a:t>
            </a:r>
            <a:r>
              <a:rPr lang="en-US" dirty="0" err="1" smtClean="0"/>
              <a:t>AzureMapReduce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Transporting data to Azure</a:t>
            </a:r>
            <a:r>
              <a:rPr lang="en-US" dirty="0" smtClean="0"/>
              <a:t>: Blobs (HTTP), Drives (</a:t>
            </a:r>
            <a:r>
              <a:rPr lang="en-US" dirty="0" err="1" smtClean="0"/>
              <a:t>GridFTP</a:t>
            </a:r>
            <a:r>
              <a:rPr lang="en-US" dirty="0" smtClean="0"/>
              <a:t> etc.), </a:t>
            </a:r>
            <a:r>
              <a:rPr lang="en-US" dirty="0" err="1" smtClean="0"/>
              <a:t>Fedex</a:t>
            </a:r>
            <a:r>
              <a:rPr lang="en-US" dirty="0" smtClean="0"/>
              <a:t> disks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Intermediate data Transfer</a:t>
            </a:r>
            <a:r>
              <a:rPr lang="en-US" dirty="0" smtClean="0"/>
              <a:t>: Blobs (current choice) versus Drives (should be faster but don’t seem to be)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Azure Table v Azure SQL</a:t>
            </a:r>
            <a:r>
              <a:rPr lang="en-US" dirty="0" smtClean="0"/>
              <a:t>: Handle all metadata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Messaging Queues</a:t>
            </a:r>
            <a:r>
              <a:rPr lang="en-US" dirty="0" smtClean="0"/>
              <a:t>: Use real publish-subscribe system in place of Azure Queues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Azure Affinity Groups</a:t>
            </a:r>
            <a:r>
              <a:rPr lang="en-US" dirty="0" smtClean="0"/>
              <a:t>: Could allow better data-compute and compute-compute affinity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0"/>
          <a:ext cx="9144000" cy="6816661"/>
        </p:xfrm>
        <a:graphic>
          <a:graphicData uri="http://schemas.openxmlformats.org/drawingml/2006/table">
            <a:tbl>
              <a:tblPr/>
              <a:tblGrid>
                <a:gridCol w="1394850"/>
                <a:gridCol w="1809091"/>
                <a:gridCol w="1529740"/>
                <a:gridCol w="1627321"/>
                <a:gridCol w="1182799"/>
                <a:gridCol w="1600199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Malgun Gothic"/>
                          <a:cs typeface="Times New Roman"/>
                        </a:rPr>
                        <a:t>Google </a:t>
                      </a:r>
                      <a:r>
                        <a:rPr lang="en-US" sz="1400" b="1" dirty="0" smtClean="0">
                          <a:latin typeface="Arial"/>
                          <a:ea typeface="Malgun Gothic"/>
                          <a:cs typeface="Times New Roman"/>
                        </a:rPr>
                        <a:t>MapReduce</a:t>
                      </a:r>
                      <a:endParaRPr lang="en-US" sz="18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Malgun Gothic"/>
                          <a:cs typeface="Times New Roman"/>
                        </a:rPr>
                        <a:t>Apache </a:t>
                      </a:r>
                      <a:r>
                        <a:rPr lang="en-US" sz="1400" b="1" dirty="0" smtClean="0">
                          <a:latin typeface="Arial"/>
                          <a:ea typeface="Malgun Gothic"/>
                          <a:cs typeface="Times New Roman"/>
                        </a:rPr>
                        <a:t>Hadoop</a:t>
                      </a:r>
                      <a:endParaRPr lang="en-US" sz="18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Malgun Gothic"/>
                          <a:cs typeface="Times New Roman"/>
                        </a:rPr>
                        <a:t>Microsoft </a:t>
                      </a:r>
                      <a:r>
                        <a:rPr lang="en-US" sz="1400" b="1" dirty="0" smtClean="0">
                          <a:latin typeface="Arial"/>
                          <a:ea typeface="Malgun Gothic"/>
                          <a:cs typeface="Times New Roman"/>
                        </a:rPr>
                        <a:t>Dryad</a:t>
                      </a:r>
                      <a:endParaRPr lang="en-US" sz="18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Malgun Gothic"/>
                          <a:cs typeface="Times New Roman"/>
                        </a:rPr>
                        <a:t>Twister</a:t>
                      </a:r>
                      <a:endParaRPr lang="en-US" sz="18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Malgun Gothic"/>
                          <a:cs typeface="Times New Roman"/>
                        </a:rPr>
                        <a:t>Azure </a:t>
                      </a:r>
                      <a:r>
                        <a:rPr lang="en-US" sz="1400" b="1" dirty="0" smtClean="0">
                          <a:latin typeface="Arial"/>
                          <a:ea typeface="Malgun Gothic"/>
                          <a:cs typeface="Times New Roman"/>
                        </a:rPr>
                        <a:t>Twister</a:t>
                      </a:r>
                      <a:endParaRPr lang="en-US" sz="18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algun Gothic"/>
                          <a:cs typeface="Times New Roman"/>
                        </a:rPr>
                        <a:t>Programming Model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Malgun Gothic"/>
                          <a:cs typeface="Times New Roman"/>
                        </a:rPr>
                        <a:t>98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MapReduce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DAG execution, Extensible to MapReduce and other patterns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Iterative MapReduce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MapReduce-- will extend to Iterative MapReduce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algun Gothic"/>
                          <a:cs typeface="Times New Roman"/>
                        </a:rPr>
                        <a:t>Data Handling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GFS (Google File System)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HDFS (Hadoop Distributed File System)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Shared Directories &amp; local disks 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Local disks and data management tools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Azure Blob Storage 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algun Gothic"/>
                          <a:cs typeface="Times New Roman"/>
                        </a:rPr>
                        <a:t>Scheduling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Data Locality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Data Locality; Rack aware, Dynamic task scheduling through global queue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Data locality;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Network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topology based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run time graph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optimizations; Static task partitions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Data Locality; Static task partitions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Dynamic task scheduling through global queue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algun Gothic"/>
                          <a:cs typeface="Times New Roman"/>
                        </a:rPr>
                        <a:t>Failure Handling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Re-execution of failed tasks; Duplicate execution of slow tasks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Re-execution of failed tasks; Duplicate execution of slow tasks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Re-execution of failed tasks; Duplicate execution of slow tasks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Re-execution of Iterations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Re-execution of failed tasks; Duplicate execution of slow tasks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algun Gothic"/>
                          <a:cs typeface="Times New Roman"/>
                        </a:rPr>
                        <a:t>High Level Language Support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Malgun Gothic"/>
                          <a:cs typeface="Times New Roman"/>
                        </a:rPr>
                        <a:t>Sawzall</a:t>
                      </a: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 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Pig Latin 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Malgun Gothic"/>
                          <a:cs typeface="Times New Roman"/>
                        </a:rPr>
                        <a:t>DryadLINQ</a:t>
                      </a: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 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/>
                          <a:ea typeface="Malgun Gothic"/>
                          <a:cs typeface="Times New Roman"/>
                        </a:rPr>
                        <a:t>Pregel</a:t>
                      </a:r>
                      <a:r>
                        <a:rPr lang="en-US" sz="1200" dirty="0" smtClean="0">
                          <a:latin typeface="Arial"/>
                          <a:ea typeface="Malgun Gothic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has related features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N/A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algun Gothic"/>
                          <a:cs typeface="Times New Roman"/>
                        </a:rPr>
                        <a:t>Environment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Linux Cluster. 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Linux Clusters, Amazon Elastic Map Reduce on EC2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Windows HPCS cluster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Linux Cluster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EC2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Window Azure Compute, Windows Azure Local Development Fabric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algun Gothic"/>
                          <a:cs typeface="Times New Roman"/>
                        </a:rPr>
                        <a:t>Intermediate data transfer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File 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File, Http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File, TCP pipes, shared-memory FIFOs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Malgun Gothic"/>
                          <a:cs typeface="Times New Roman"/>
                        </a:rPr>
                        <a:t>Publish/Subscribe messaging</a:t>
                      </a:r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Malgun Gothic"/>
                          <a:cs typeface="Times New Roman"/>
                        </a:rPr>
                        <a:t>Files, TCP</a:t>
                      </a:r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74544" marR="74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Storage and Interconnect Hardware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685801"/>
          <a:ext cx="7625998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875"/>
                <a:gridCol w="1656279"/>
                <a:gridCol w="1645920"/>
                <a:gridCol w="818004"/>
                <a:gridCol w="1645920"/>
              </a:tblGrid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r>
                        <a:rPr lang="en-US" dirty="0" smtClean="0"/>
                        <a:t>/PVFS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971800"/>
          <a:ext cx="914399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876300"/>
                <a:gridCol w="6781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Cray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2D Torus </a:t>
                      </a:r>
                      <a:r>
                        <a:rPr lang="en-US" dirty="0" err="1" smtClean="0"/>
                        <a:t>SeaStar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Force10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Cisco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Juniper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Juniper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UF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foxtrot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Gigabit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Ethernet only (Blade Network Technologies; Force10 switches)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TACC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QDR IB,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switches and adapters Dell Ethernet switches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488668"/>
            <a:ext cx="670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Names from International Civil Aviation Organization (ICAO) alphabet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</a:t>
            </a:r>
            <a:r>
              <a:rPr lang="en-US" dirty="0" err="1" smtClean="0"/>
              <a:t>CloudBench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a set of comparative benchmarks for comparable operations on FutureGrid, Azure, Amazon</a:t>
            </a:r>
          </a:p>
          <a:p>
            <a:r>
              <a:rPr lang="en-US" dirty="0" smtClean="0">
                <a:hlinkClick r:id="rId3"/>
              </a:rPr>
              <a:t>e.g. http://azurescope.cloudapp.net/</a:t>
            </a:r>
            <a:r>
              <a:rPr lang="en-US" dirty="0" smtClean="0"/>
              <a:t> with Amazon and FutureGrid analogues</a:t>
            </a:r>
          </a:p>
          <a:p>
            <a:r>
              <a:rPr lang="en-US" dirty="0" smtClean="0"/>
              <a:t>Need </a:t>
            </a:r>
            <a:r>
              <a:rPr lang="en-US" smtClean="0"/>
              <a:t>MapReduce as well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981200"/>
            <a:ext cx="4267200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sz="20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0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0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0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0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dirty="0" smtClean="0"/>
              <a:t>  Group</a:t>
            </a:r>
          </a:p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dirty="0" smtClean="0">
                <a:hlinkClick r:id="rId3"/>
              </a:rPr>
              <a:t>http://salsahpc.indiana.edu</a:t>
            </a:r>
            <a:endParaRPr lang="en-US" dirty="0" smtClean="0"/>
          </a:p>
          <a:p>
            <a:pPr marL="342883" lvl="0" indent="-342883" algn="ctr" defTabSz="914354">
              <a:spcBef>
                <a:spcPct val="20000"/>
              </a:spcBef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1066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/>
              <a:t>The term SALSA or </a:t>
            </a:r>
            <a:r>
              <a:rPr lang="en-US" i="1" dirty="0" smtClean="0"/>
              <a:t>Service Aggregated Linked Sequential Activities</a:t>
            </a:r>
            <a:r>
              <a:rPr lang="en-US" dirty="0" smtClean="0"/>
              <a:t>, is derived from Hoare’s Concurrent Sequential Processes  (CSP)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895600"/>
            <a:ext cx="8610600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Group Leader: </a:t>
            </a:r>
            <a:r>
              <a:rPr lang="en-US" sz="1600" dirty="0" smtClean="0"/>
              <a:t>Judy </a:t>
            </a:r>
            <a:r>
              <a:rPr lang="en-US" sz="1600" dirty="0" err="1" smtClean="0"/>
              <a:t>Qiu</a:t>
            </a:r>
            <a:endParaRPr lang="en-US" sz="1600" dirty="0" smtClean="0"/>
          </a:p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Staff : </a:t>
            </a:r>
            <a:r>
              <a:rPr lang="en-US" sz="1600" dirty="0" smtClean="0"/>
              <a:t>Adam Hughes</a:t>
            </a:r>
          </a:p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CS PhD: </a:t>
            </a:r>
            <a:r>
              <a:rPr lang="en-US" sz="1600" dirty="0" err="1" smtClean="0"/>
              <a:t>Jaliya</a:t>
            </a:r>
            <a:r>
              <a:rPr lang="en-US" sz="1600" dirty="0" smtClean="0"/>
              <a:t> </a:t>
            </a:r>
            <a:r>
              <a:rPr lang="en-US" sz="1600" dirty="0" err="1" smtClean="0"/>
              <a:t>Ekanayake</a:t>
            </a:r>
            <a:r>
              <a:rPr lang="en-US" sz="1600" dirty="0" smtClean="0"/>
              <a:t>, </a:t>
            </a:r>
            <a:r>
              <a:rPr lang="en-US" sz="1600" dirty="0" err="1" smtClean="0"/>
              <a:t>Thilina</a:t>
            </a:r>
            <a:r>
              <a:rPr lang="en-US" sz="1600" dirty="0" smtClean="0"/>
              <a:t> </a:t>
            </a:r>
            <a:r>
              <a:rPr lang="en-US" sz="1600" dirty="0" err="1" smtClean="0"/>
              <a:t>Gunarathne</a:t>
            </a:r>
            <a:r>
              <a:rPr lang="en-US" sz="1600" dirty="0" smtClean="0"/>
              <a:t>, </a:t>
            </a:r>
            <a:r>
              <a:rPr lang="en-US" sz="1600" dirty="0" err="1" smtClean="0"/>
              <a:t>Jong</a:t>
            </a:r>
            <a:r>
              <a:rPr lang="en-US" sz="1600" dirty="0" smtClean="0"/>
              <a:t> </a:t>
            </a:r>
            <a:r>
              <a:rPr lang="en-US" sz="1600" dirty="0" err="1" smtClean="0"/>
              <a:t>Youl</a:t>
            </a:r>
            <a:r>
              <a:rPr lang="en-US" sz="1600" dirty="0" smtClean="0"/>
              <a:t> </a:t>
            </a:r>
            <a:r>
              <a:rPr lang="en-US" sz="1600" dirty="0" err="1" smtClean="0"/>
              <a:t>Choi</a:t>
            </a:r>
            <a:r>
              <a:rPr lang="en-US" sz="1600" dirty="0" smtClean="0"/>
              <a:t>, </a:t>
            </a:r>
            <a:r>
              <a:rPr lang="en-US" sz="1600" dirty="0" err="1" smtClean="0"/>
              <a:t>Seung-Hee</a:t>
            </a:r>
            <a:r>
              <a:rPr lang="en-US" sz="1600" dirty="0" smtClean="0"/>
              <a:t> </a:t>
            </a:r>
            <a:r>
              <a:rPr lang="en-US" sz="1600" dirty="0" err="1" smtClean="0"/>
              <a:t>Bae</a:t>
            </a:r>
            <a:r>
              <a:rPr lang="en-US" sz="1600" dirty="0" smtClean="0"/>
              <a:t>,  </a:t>
            </a:r>
          </a:p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sz="1600" dirty="0" smtClean="0"/>
              <a:t>Yang </a:t>
            </a:r>
            <a:r>
              <a:rPr lang="en-US" sz="1600" dirty="0" err="1" smtClean="0"/>
              <a:t>Ruan</a:t>
            </a:r>
            <a:r>
              <a:rPr lang="en-US" sz="1600" dirty="0" smtClean="0"/>
              <a:t>, </a:t>
            </a:r>
            <a:r>
              <a:rPr lang="en-US" sz="1600" dirty="0" err="1" smtClean="0"/>
              <a:t>Hui</a:t>
            </a:r>
            <a:r>
              <a:rPr lang="en-US" sz="1600" dirty="0" smtClean="0"/>
              <a:t> Li, </a:t>
            </a:r>
            <a:r>
              <a:rPr lang="en-US" sz="1600" dirty="0" err="1" smtClean="0"/>
              <a:t>Bingjing</a:t>
            </a:r>
            <a:r>
              <a:rPr lang="en-US" sz="1600" dirty="0" smtClean="0"/>
              <a:t> Zhang, </a:t>
            </a:r>
            <a:r>
              <a:rPr lang="en-US" sz="1600" dirty="0" err="1" smtClean="0"/>
              <a:t>Saliya</a:t>
            </a:r>
            <a:r>
              <a:rPr lang="en-US" sz="1600" dirty="0" smtClean="0"/>
              <a:t> </a:t>
            </a:r>
            <a:r>
              <a:rPr lang="en-US" sz="1600" dirty="0" err="1" smtClean="0"/>
              <a:t>Ekanayake</a:t>
            </a:r>
            <a:r>
              <a:rPr lang="en-US" sz="1600" dirty="0" smtClean="0"/>
              <a:t>,</a:t>
            </a:r>
          </a:p>
          <a:p>
            <a:pPr marL="342883" lvl="0" indent="-342883" algn="ctr" defTabSz="914354">
              <a:spcBef>
                <a:spcPct val="20000"/>
              </a:spcBef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CS Masters: </a:t>
            </a:r>
            <a:r>
              <a:rPr lang="en-US" sz="1600" dirty="0" smtClean="0"/>
              <a:t>Stephen Wu </a:t>
            </a: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Undergraduates: </a:t>
            </a:r>
            <a:r>
              <a:rPr lang="en-US" sz="1600" dirty="0" smtClean="0"/>
              <a:t>Zachary </a:t>
            </a:r>
            <a:r>
              <a:rPr lang="en-US" sz="1600" dirty="0" err="1" smtClean="0"/>
              <a:t>Adda</a:t>
            </a:r>
            <a:r>
              <a:rPr lang="en-US" sz="1600" dirty="0" smtClean="0"/>
              <a:t>, Jeremy </a:t>
            </a:r>
            <a:r>
              <a:rPr lang="en-US" sz="1600" dirty="0" err="1" smtClean="0"/>
              <a:t>Kasting</a:t>
            </a:r>
            <a:r>
              <a:rPr lang="en-US" sz="1600" dirty="0" smtClean="0"/>
              <a:t>, William Bowman </a:t>
            </a:r>
          </a:p>
          <a:p>
            <a:pPr marL="342883" indent="-342883" algn="ctr" defTabSz="914354">
              <a:spcBef>
                <a:spcPct val="20000"/>
              </a:spcBef>
              <a:defRPr/>
            </a:pPr>
            <a:endParaRPr lang="en-US" sz="1600" dirty="0" smtClean="0"/>
          </a:p>
          <a:p>
            <a:pPr marL="342883" indent="-342883" algn="ctr" defTabSz="914354">
              <a:spcBef>
                <a:spcPct val="20000"/>
              </a:spcBef>
              <a:defRPr/>
            </a:pPr>
            <a:endParaRPr lang="en-US" sz="1600" dirty="0" smtClean="0"/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1600" dirty="0" smtClean="0">
                <a:hlinkClick r:id="rId4"/>
              </a:rPr>
              <a:t>http://salsahpc.indiana.edu/content/cloud-materials</a:t>
            </a:r>
            <a:r>
              <a:rPr lang="en-US" sz="1600" dirty="0" smtClean="0"/>
              <a:t> Cloud Tutorial Material</a:t>
            </a:r>
          </a:p>
          <a:p>
            <a:pPr marL="342883" indent="-342883" defTabSz="914354">
              <a:spcBef>
                <a:spcPct val="20000"/>
              </a:spcBef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13" t="13807" r="3180" b="4162"/>
          <a:stretch>
            <a:fillRect/>
          </a:stretch>
        </p:blipFill>
        <p:spPr bwMode="auto">
          <a:xfrm>
            <a:off x="0" y="16934"/>
            <a:ext cx="9144000" cy="684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5200" y="5410200"/>
            <a:ext cx="2195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Microsoft Azure Tutorial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363" y="-103188"/>
            <a:ext cx="6394450" cy="1143001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Logical Diagram</a:t>
            </a:r>
          </a:p>
        </p:txBody>
      </p:sp>
      <p:pic>
        <p:nvPicPr>
          <p:cNvPr id="39939" name="Picture 3" descr="FG logical v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960438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Impairment Device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Spirent XGEM Network Impairments Simulator for jitter, errors, delay, etc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Full Bidirectional 10G w/64 byte packets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15 seconds introduced delay (in 16ns increments)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0-100% introduced packet loss in .0001% increments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Packet manipulation in first 2000 bytes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16k frame size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TCL for scripting, HTML for manual configuration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>
                <a:solidFill>
                  <a:srgbClr val="FF0000"/>
                </a:solidFill>
              </a:rPr>
              <a:t>Need exciting proposals to use!!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Milestones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December 2009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Setup and configuration of core equipment at IU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Juniper EX 8208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Spirent XGEM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January 2010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Core equipment relocated to Chicago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IP addressing &amp; AS #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February 2010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Coordination with local networks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First Circuits to Chicago Active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March 2010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Peering with TeraGrid &amp; Internet2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April 2010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NLR Circuit to UFL (via FLR) Active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May 2010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NLR Circuit to SDSC (via CENIC) Active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NOC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3427413" cy="47831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smtClean="0"/>
              <a:t>~65 total staff</a:t>
            </a:r>
          </a:p>
          <a:p>
            <a:pPr>
              <a:lnSpc>
                <a:spcPct val="80000"/>
              </a:lnSpc>
            </a:pPr>
            <a:r>
              <a:rPr lang="en-US" sz="2200" b="1" smtClean="0"/>
              <a:t>Service Desk: </a:t>
            </a:r>
            <a:r>
              <a:rPr lang="en-US" sz="2200" smtClean="0"/>
              <a:t>proactive &amp; reactive monitoring 24x7x365, coordination of support</a:t>
            </a:r>
          </a:p>
          <a:p>
            <a:pPr>
              <a:lnSpc>
                <a:spcPct val="80000"/>
              </a:lnSpc>
            </a:pPr>
            <a:r>
              <a:rPr lang="en-US" sz="2200" b="1" smtClean="0"/>
              <a:t>Engineering:  </a:t>
            </a:r>
            <a:r>
              <a:rPr lang="en-US" sz="2200" smtClean="0"/>
              <a:t>All operational troubleshooting</a:t>
            </a:r>
          </a:p>
          <a:p>
            <a:pPr>
              <a:lnSpc>
                <a:spcPct val="80000"/>
              </a:lnSpc>
            </a:pPr>
            <a:r>
              <a:rPr lang="en-US" sz="2200" b="1" smtClean="0"/>
              <a:t>Planning/Senior Engineering: </a:t>
            </a:r>
            <a:r>
              <a:rPr lang="en-US" sz="2200" smtClean="0"/>
              <a:t>Senior Network engineers dedicated to single projects</a:t>
            </a:r>
          </a:p>
          <a:p>
            <a:pPr>
              <a:lnSpc>
                <a:spcPct val="80000"/>
              </a:lnSpc>
            </a:pPr>
            <a:r>
              <a:rPr lang="en-US" sz="2200" b="1" smtClean="0"/>
              <a:t>Tool Developers: </a:t>
            </a:r>
            <a:r>
              <a:rPr lang="en-US" sz="2200" smtClean="0"/>
              <a:t>Developers of GlobalNOC tool suite</a:t>
            </a:r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  <p:pic>
        <p:nvPicPr>
          <p:cNvPr id="44036" name="Picture 7" descr="nocw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7975" y="1143000"/>
            <a:ext cx="4011613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Screen shot 2010-01-14 at 1.38.13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21113"/>
            <a:ext cx="47593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6886</TotalTime>
  <Words>4083</Words>
  <Application>Microsoft Office PowerPoint</Application>
  <PresentationFormat>On-screen Show (4:3)</PresentationFormat>
  <Paragraphs>745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3_Office Theme</vt:lpstr>
      <vt:lpstr>4_Office Theme</vt:lpstr>
      <vt:lpstr>FutureGrid: Supporting Next Generation Cyberinfrastructure</vt:lpstr>
      <vt:lpstr>FutureGrid Concepts</vt:lpstr>
      <vt:lpstr>FutureGrid Hardware</vt:lpstr>
      <vt:lpstr>FutureGrid: a Grid/Cloud Testbed</vt:lpstr>
      <vt:lpstr>Storage and Interconnect Hardware</vt:lpstr>
      <vt:lpstr>Logical Diagram</vt:lpstr>
      <vt:lpstr>Network Impairment Device</vt:lpstr>
      <vt:lpstr>Network Milestones</vt:lpstr>
      <vt:lpstr>Global NOC Background</vt:lpstr>
      <vt:lpstr>FutureGrid Partners</vt:lpstr>
      <vt:lpstr> Other Important Collaborators</vt:lpstr>
      <vt:lpstr>FutureGrid Usage Model</vt:lpstr>
      <vt:lpstr>Education on FutureGrid</vt:lpstr>
      <vt:lpstr>Lead: Gregor von Laszewski </vt:lpstr>
      <vt:lpstr>FutureGrid Software Architecture</vt:lpstr>
      <vt:lpstr>Software Components</vt:lpstr>
      <vt:lpstr>RAIN: Dynamic Provisioning </vt:lpstr>
      <vt:lpstr>xCAT and Moab in detail</vt:lpstr>
      <vt:lpstr>Dynamic provisioning Examples</vt:lpstr>
      <vt:lpstr>Dynamic Provisioning</vt:lpstr>
      <vt:lpstr>Command line RAIN Interface</vt:lpstr>
      <vt:lpstr> Draft GUI for FutureGrid  Dynamic Provisioning</vt:lpstr>
      <vt:lpstr>Experiment Manager FutureGrid Software Component</vt:lpstr>
      <vt:lpstr>Per Job Reprovisioning </vt:lpstr>
      <vt:lpstr>Custom Reprovisioning</vt:lpstr>
      <vt:lpstr>Reprovisioning based on prior state </vt:lpstr>
      <vt:lpstr>Generic Reprovisioning</vt:lpstr>
      <vt:lpstr>Manage your own VO queue</vt:lpstr>
      <vt:lpstr>VO Queue</vt:lpstr>
      <vt:lpstr>Current Status of Dynamic Provisioning @ FutureGrid</vt:lpstr>
      <vt:lpstr>Difficult Issues</vt:lpstr>
      <vt:lpstr>FutureGrid and  Commercial Clouds</vt:lpstr>
      <vt:lpstr>FutureGrid Interaction with Commercial Clouds</vt:lpstr>
      <vt:lpstr>Philosophy of Clouds and Grids</vt:lpstr>
      <vt:lpstr>Cloud Computing: Infrastructure and Runtimes</vt:lpstr>
      <vt:lpstr>FutureGrid Platform Features I?</vt:lpstr>
      <vt:lpstr>FutureGrid Platform Features II?</vt:lpstr>
      <vt:lpstr>An Example of FutureGrid Performance Study</vt:lpstr>
      <vt:lpstr>Hadoop/Dryad Comparison Inhomogeneous Data I</vt:lpstr>
      <vt:lpstr>Hadoop/Dryad Comparison Inhomogeneous Data II</vt:lpstr>
      <vt:lpstr>Hadoop VM Performance Degradation</vt:lpstr>
      <vt:lpstr>Sequence Assembly in the Clouds</vt:lpstr>
      <vt:lpstr>Cost to assemble to process 4096 FASTA files</vt:lpstr>
      <vt:lpstr>Slide 44</vt:lpstr>
      <vt:lpstr>AzureMapReduce</vt:lpstr>
      <vt:lpstr>Early Results with AzureMapreduce</vt:lpstr>
      <vt:lpstr>Currently we cant make Amazon Elastic MapReduce run well</vt:lpstr>
      <vt:lpstr>Some Issues with AzureTwister and AzureMapReduce</vt:lpstr>
      <vt:lpstr>Slide 49</vt:lpstr>
      <vt:lpstr>FutureGrid CloudBench</vt:lpstr>
      <vt:lpstr>Slide 51</vt:lpstr>
      <vt:lpstr>Slide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388</cp:revision>
  <dcterms:created xsi:type="dcterms:W3CDTF">2010-05-04T01:29:55Z</dcterms:created>
  <dcterms:modified xsi:type="dcterms:W3CDTF">2010-07-01T23:06:28Z</dcterms:modified>
</cp:coreProperties>
</file>