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73" r:id="rId3"/>
    <p:sldMasterId id="2147483681" r:id="rId4"/>
    <p:sldMasterId id="2147483689" r:id="rId5"/>
    <p:sldMasterId id="2147483697" r:id="rId6"/>
    <p:sldMasterId id="2147483705" r:id="rId7"/>
    <p:sldMasterId id="2147483713" r:id="rId8"/>
    <p:sldMasterId id="2147483735" r:id="rId9"/>
    <p:sldMasterId id="2147483746" r:id="rId10"/>
  </p:sldMasterIdLst>
  <p:notesMasterIdLst>
    <p:notesMasterId r:id="rId78"/>
  </p:notesMasterIdLst>
  <p:sldIdLst>
    <p:sldId id="265" r:id="rId11"/>
    <p:sldId id="607" r:id="rId12"/>
    <p:sldId id="608" r:id="rId13"/>
    <p:sldId id="609" r:id="rId14"/>
    <p:sldId id="578" r:id="rId15"/>
    <p:sldId id="583" r:id="rId16"/>
    <p:sldId id="548" r:id="rId17"/>
    <p:sldId id="550" r:id="rId18"/>
    <p:sldId id="549" r:id="rId19"/>
    <p:sldId id="524" r:id="rId20"/>
    <p:sldId id="314" r:id="rId21"/>
    <p:sldId id="297" r:id="rId22"/>
    <p:sldId id="316" r:id="rId23"/>
    <p:sldId id="556" r:id="rId24"/>
    <p:sldId id="312" r:id="rId25"/>
    <p:sldId id="300" r:id="rId26"/>
    <p:sldId id="302" r:id="rId27"/>
    <p:sldId id="399" r:id="rId28"/>
    <p:sldId id="482" r:id="rId29"/>
    <p:sldId id="483" r:id="rId30"/>
    <p:sldId id="456" r:id="rId31"/>
    <p:sldId id="605" r:id="rId32"/>
    <p:sldId id="584" r:id="rId33"/>
    <p:sldId id="544" r:id="rId34"/>
    <p:sldId id="543" r:id="rId35"/>
    <p:sldId id="593" r:id="rId36"/>
    <p:sldId id="594" r:id="rId37"/>
    <p:sldId id="595" r:id="rId38"/>
    <p:sldId id="596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376" r:id="rId48"/>
    <p:sldId id="557" r:id="rId49"/>
    <p:sldId id="558" r:id="rId50"/>
    <p:sldId id="559" r:id="rId51"/>
    <p:sldId id="560" r:id="rId52"/>
    <p:sldId id="561" r:id="rId53"/>
    <p:sldId id="562" r:id="rId54"/>
    <p:sldId id="465" r:id="rId55"/>
    <p:sldId id="563" r:id="rId56"/>
    <p:sldId id="564" r:id="rId57"/>
    <p:sldId id="565" r:id="rId58"/>
    <p:sldId id="566" r:id="rId59"/>
    <p:sldId id="567" r:id="rId60"/>
    <p:sldId id="592" r:id="rId61"/>
    <p:sldId id="568" r:id="rId62"/>
    <p:sldId id="588" r:id="rId63"/>
    <p:sldId id="589" r:id="rId64"/>
    <p:sldId id="590" r:id="rId65"/>
    <p:sldId id="591" r:id="rId66"/>
    <p:sldId id="487" r:id="rId67"/>
    <p:sldId id="573" r:id="rId68"/>
    <p:sldId id="574" r:id="rId69"/>
    <p:sldId id="575" r:id="rId70"/>
    <p:sldId id="576" r:id="rId71"/>
    <p:sldId id="571" r:id="rId72"/>
    <p:sldId id="572" r:id="rId73"/>
    <p:sldId id="585" r:id="rId74"/>
    <p:sldId id="586" r:id="rId75"/>
    <p:sldId id="587" r:id="rId76"/>
    <p:sldId id="462" r:id="rId77"/>
  </p:sldIdLst>
  <p:sldSz cx="9144000" cy="6858000" type="screen4x3"/>
  <p:notesSz cx="6858000" cy="9144000"/>
  <p:custDataLst>
    <p:tags r:id="rId7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1" autoAdjust="0"/>
    <p:restoredTop sz="96086" autoAdjust="0"/>
  </p:normalViewPr>
  <p:slideViewPr>
    <p:cSldViewPr snapToGrid="0" snapToObjects="1">
      <p:cViewPr varScale="1">
        <p:scale>
          <a:sx n="86" d="100"/>
          <a:sy n="86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tags" Target="tags/tag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1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WDAMDS%20sync%20overhea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041516277652"/>
          <c:y val="7.9508492952656301E-2"/>
          <c:w val="0.80091748023576514"/>
          <c:h val="0.6442953936865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Sheet15!$A$3</c:f>
              <c:strCache>
                <c:ptCount val="1"/>
                <c:pt idx="0">
                  <c:v>100K points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Sheet15!$C$3:$C$7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xVal>
          <c:yVal>
            <c:numRef>
              <c:f>Sheet15!$P$3:$P$7</c:f>
              <c:numCache>
                <c:formatCode>0.00</c:formatCode>
                <c:ptCount val="5"/>
                <c:pt idx="0">
                  <c:v>1</c:v>
                </c:pt>
                <c:pt idx="1">
                  <c:v>0.93715810327892402</c:v>
                </c:pt>
                <c:pt idx="2">
                  <c:v>0.91881191173163135</c:v>
                </c:pt>
                <c:pt idx="3">
                  <c:v>0.77461930947020152</c:v>
                </c:pt>
                <c:pt idx="4">
                  <c:v>0.52924930382310365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Sheet15!$A$8</c:f>
              <c:strCache>
                <c:ptCount val="1"/>
                <c:pt idx="0">
                  <c:v>200K points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Sheet15!$C$8:$C$10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xVal>
          <c:yVal>
            <c:numRef>
              <c:f>Sheet15!$P$8:$P$10</c:f>
              <c:numCache>
                <c:formatCode>0.00</c:formatCode>
                <c:ptCount val="3"/>
                <c:pt idx="0">
                  <c:v>1</c:v>
                </c:pt>
                <c:pt idx="1">
                  <c:v>0.87330743298640012</c:v>
                </c:pt>
                <c:pt idx="2">
                  <c:v>0.86648842621075539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Sheet15!$A$11</c:f>
              <c:strCache>
                <c:ptCount val="1"/>
                <c:pt idx="0">
                  <c:v>300K points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Sheet15!$C$11:$C$12</c:f>
              <c:numCache>
                <c:formatCode>General</c:formatCode>
                <c:ptCount val="2"/>
                <c:pt idx="0">
                  <c:v>64</c:v>
                </c:pt>
                <c:pt idx="1">
                  <c:v>128</c:v>
                </c:pt>
              </c:numCache>
            </c:numRef>
          </c:xVal>
          <c:yVal>
            <c:numRef>
              <c:f>Sheet15!$P$11:$P$12</c:f>
              <c:numCache>
                <c:formatCode>0.00</c:formatCode>
                <c:ptCount val="2"/>
                <c:pt idx="0">
                  <c:v>1</c:v>
                </c:pt>
                <c:pt idx="1">
                  <c:v>0.85822837846405509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4452648"/>
        <c:axId val="1064451864"/>
      </c:scatterChart>
      <c:valAx>
        <c:axId val="1064452648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64451864"/>
        <c:crosses val="autoZero"/>
        <c:crossBetween val="midCat"/>
        <c:majorUnit val="20"/>
      </c:valAx>
      <c:valAx>
        <c:axId val="106445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Parallel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64452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787268809E-2"/>
          <c:y val="0.8799344590596696"/>
          <c:w val="0.89999979574537614"/>
          <c:h val="7.3822766373856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0.75058</cdr:x>
      <cdr:y>0.79194</cdr:y>
    </cdr:from>
    <cdr:to>
      <cdr:x>0.89468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970" y="3480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32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8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3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0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5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2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D32577-1196-4221-B5BD-2EB6CC2B6160}" type="slidenum">
              <a:rPr lang="en-US" altLang="en-US" sz="1200" i="0">
                <a:solidFill>
                  <a:srgbClr val="000000"/>
                </a:solidFill>
              </a:rPr>
              <a:pPr/>
              <a:t>3</a:t>
            </a:fld>
            <a:endParaRPr lang="en-US" altLang="en-US" sz="1200" i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758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9000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17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9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75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28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63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5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17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gdatacoursespring2014.appspot.com/preview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wmf"/><Relationship Id="rId3" Type="http://schemas.openxmlformats.org/officeDocument/2006/relationships/image" Target="../media/image10.wmf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361" y="797869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Scalable Data Analytics: Parallel Computing Reborn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3989"/>
            <a:ext cx="9144000" cy="1617744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Vrije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Universiteit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Amsterdam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24 2014</a:t>
            </a: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3025" y="4186858"/>
            <a:ext cx="9144000" cy="258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37" y="2777345"/>
            <a:ext cx="2479126" cy="7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NIST Big Data Use Cases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3898328" cy="56154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358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0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828" y="6021178"/>
            <a:ext cx="4303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 of Property Summary Table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Big Data Features</a:t>
            </a:r>
            <a:br>
              <a:rPr lang="en-US" b="1" dirty="0" smtClean="0"/>
            </a:br>
            <a:r>
              <a:rPr lang="en-US" b="1" dirty="0" smtClean="0"/>
              <a:t>leads to Ogres characterizing them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08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200" y="911225"/>
            <a:ext cx="7772400" cy="1470025"/>
          </a:xfrm>
        </p:spPr>
        <p:txBody>
          <a:bodyPr/>
          <a:lstStyle/>
          <a:p>
            <a:r>
              <a:rPr lang="en-US" dirty="0" smtClean="0"/>
              <a:t>Would like to capture “essence of these use cases”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2100" y="2775437"/>
            <a:ext cx="8521700" cy="3676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“small” kernels, mini-apps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Classify applications into patterns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it from HPC background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database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viewpoint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focus on cases with detailed analytics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5 of my class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https://bigdatacoursespring2014.appspot.com/preview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classifies 51 use cases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ogre facets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3"/>
            <a:ext cx="8229600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229600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666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r>
              <a:rPr lang="en-US" dirty="0"/>
              <a:t>MapReduce</a:t>
            </a:r>
          </a:p>
          <a:p>
            <a:r>
              <a:rPr lang="en-US" dirty="0"/>
              <a:t>Combinational Logic</a:t>
            </a:r>
          </a:p>
          <a:p>
            <a:r>
              <a:rPr lang="en-US" dirty="0"/>
              <a:t>Graph Traversal</a:t>
            </a:r>
          </a:p>
          <a:p>
            <a:r>
              <a:rPr lang="en-US" dirty="0"/>
              <a:t>Dynamic Programming</a:t>
            </a:r>
          </a:p>
          <a:p>
            <a:r>
              <a:rPr lang="en-US" dirty="0"/>
              <a:t>Backtrack and Branch-and-Bound</a:t>
            </a:r>
          </a:p>
          <a:p>
            <a:r>
              <a:rPr lang="en-US" dirty="0"/>
              <a:t>Graphical Models</a:t>
            </a:r>
          </a:p>
          <a:p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844062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55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493"/>
            <a:ext cx="9144000" cy="60988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6BB5"/>
                </a:solidFill>
              </a:rPr>
              <a:t>People</a:t>
            </a:r>
            <a:r>
              <a:rPr lang="en-US" sz="2000" dirty="0">
                <a:solidFill>
                  <a:srgbClr val="006BB5"/>
                </a:solidFill>
              </a:rPr>
              <a:t>: </a:t>
            </a:r>
            <a:r>
              <a:rPr lang="en-US" sz="2000" dirty="0"/>
              <a:t>either the users (but see below) or subjects of </a:t>
            </a:r>
            <a:r>
              <a:rPr lang="en-US" sz="2000" dirty="0" smtClean="0"/>
              <a:t>application and often both</a:t>
            </a:r>
            <a:endParaRPr lang="en-US" sz="2000" dirty="0"/>
          </a:p>
          <a:p>
            <a:r>
              <a:rPr lang="en-US" sz="2000" b="1" dirty="0">
                <a:solidFill>
                  <a:srgbClr val="006BB5"/>
                </a:solidFill>
              </a:rPr>
              <a:t>Decision makers </a:t>
            </a:r>
            <a:r>
              <a:rPr lang="en-US" sz="2000" dirty="0"/>
              <a:t>like researchers or doctors (users of application)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Items</a:t>
            </a:r>
            <a:r>
              <a:rPr lang="en-US" sz="2000" dirty="0" smtClean="0"/>
              <a:t> </a:t>
            </a:r>
            <a:r>
              <a:rPr lang="en-US" sz="2000" dirty="0"/>
              <a:t>such as Images, EMR, Sequences below; observations or contents of online store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Images </a:t>
            </a:r>
            <a:r>
              <a:rPr lang="en-US" sz="1800" dirty="0"/>
              <a:t>or “Electronic Information nuggets”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EMR</a:t>
            </a:r>
            <a:r>
              <a:rPr lang="en-US" sz="1800" dirty="0"/>
              <a:t>: Electronic Medical Records (often similar to people parallelism)</a:t>
            </a:r>
          </a:p>
          <a:p>
            <a:pPr lvl="1"/>
            <a:r>
              <a:rPr lang="en-US" sz="1800" dirty="0"/>
              <a:t>Protein or Gene </a:t>
            </a:r>
            <a:r>
              <a:rPr lang="en-US" sz="1800" b="1" dirty="0">
                <a:solidFill>
                  <a:srgbClr val="006BB5"/>
                </a:solidFill>
              </a:rPr>
              <a:t>Sequences</a:t>
            </a:r>
            <a:r>
              <a:rPr lang="en-US" sz="1800" dirty="0"/>
              <a:t>;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Material</a:t>
            </a:r>
            <a:r>
              <a:rPr lang="en-US" sz="1800" dirty="0"/>
              <a:t> properties, </a:t>
            </a:r>
            <a:r>
              <a:rPr lang="en-US" sz="1800" b="1" dirty="0">
                <a:solidFill>
                  <a:srgbClr val="006BB5"/>
                </a:solidFill>
              </a:rPr>
              <a:t>Manufactured Object </a:t>
            </a:r>
            <a:r>
              <a:rPr lang="en-US" sz="1800" dirty="0" smtClean="0"/>
              <a:t>specifications, </a:t>
            </a:r>
            <a:r>
              <a:rPr lang="en-US" sz="1800" dirty="0"/>
              <a:t>etc</a:t>
            </a:r>
            <a:r>
              <a:rPr lang="en-US" sz="1800" dirty="0" smtClean="0"/>
              <a:t>., </a:t>
            </a:r>
            <a:r>
              <a:rPr lang="en-US" sz="1800" dirty="0"/>
              <a:t>in custom dataset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Modelled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entities</a:t>
            </a:r>
            <a:r>
              <a:rPr lang="en-US" sz="1800" b="1" dirty="0"/>
              <a:t> </a:t>
            </a:r>
            <a:r>
              <a:rPr lang="en-US" sz="1800" dirty="0"/>
              <a:t>like vehicles and people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Sensors</a:t>
            </a:r>
            <a:r>
              <a:rPr lang="en-US" sz="2000" dirty="0" smtClean="0"/>
              <a:t> – Internet of Things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Events</a:t>
            </a:r>
            <a:r>
              <a:rPr lang="en-US" sz="2000" dirty="0" smtClean="0"/>
              <a:t> such as detected anomalies in telescope or credit card data or atmosphere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(Complex) </a:t>
            </a:r>
            <a:r>
              <a:rPr lang="en-US" sz="2000" b="1" dirty="0" smtClean="0">
                <a:solidFill>
                  <a:srgbClr val="006BB5"/>
                </a:solidFill>
              </a:rPr>
              <a:t>Nodes</a:t>
            </a:r>
            <a:r>
              <a:rPr lang="en-US" sz="2000" b="1" dirty="0" smtClean="0"/>
              <a:t> </a:t>
            </a:r>
            <a:r>
              <a:rPr lang="en-US" sz="2000" dirty="0" smtClean="0"/>
              <a:t>in RDF Graph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Simple nodes </a:t>
            </a:r>
            <a:r>
              <a:rPr lang="en-US" sz="2000" dirty="0" smtClean="0"/>
              <a:t>as in a learning network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Tweets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Blogs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Documents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Web Pages, </a:t>
            </a:r>
            <a:r>
              <a:rPr lang="en-US" sz="2000" dirty="0" smtClean="0"/>
              <a:t>etc.</a:t>
            </a:r>
          </a:p>
          <a:p>
            <a:pPr lvl="1"/>
            <a:r>
              <a:rPr lang="en-US" sz="2000" dirty="0" smtClean="0"/>
              <a:t>And characters/words in them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Files</a:t>
            </a:r>
            <a:r>
              <a:rPr lang="en-US" sz="2000" dirty="0" smtClean="0"/>
              <a:t> or data to be backed up, moved or assigned metadata</a:t>
            </a:r>
          </a:p>
          <a:p>
            <a:r>
              <a:rPr lang="en-US" sz="2000" b="1" dirty="0">
                <a:solidFill>
                  <a:srgbClr val="006BB5"/>
                </a:solidFill>
              </a:rPr>
              <a:t>Particles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cells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mesh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6BB5"/>
                </a:solidFill>
              </a:rPr>
              <a:t>points</a:t>
            </a:r>
            <a:r>
              <a:rPr lang="en-US" sz="2000" b="1" dirty="0"/>
              <a:t> </a:t>
            </a:r>
            <a:r>
              <a:rPr lang="en-US" sz="2000" dirty="0"/>
              <a:t>as in parallel </a:t>
            </a:r>
            <a:r>
              <a:rPr lang="en-US" sz="2000" dirty="0" smtClean="0"/>
              <a:t>simulations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7"/>
            <a:ext cx="7886700" cy="79057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Data Science Masters Features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701"/>
            <a:ext cx="9086850" cy="59562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Fully approved by University; expected to be approved by State October 2014</a:t>
            </a:r>
          </a:p>
          <a:p>
            <a:r>
              <a:rPr lang="en-US" dirty="0" smtClean="0"/>
              <a:t>Blended online and residential</a:t>
            </a:r>
          </a:p>
          <a:p>
            <a:r>
              <a:rPr lang="en-US" dirty="0"/>
              <a:t>Department of </a:t>
            </a:r>
            <a:r>
              <a:rPr lang="en-US" b="1" dirty="0"/>
              <a:t>Information and Library Science</a:t>
            </a:r>
            <a:r>
              <a:rPr lang="en-US" dirty="0"/>
              <a:t>, Division of </a:t>
            </a:r>
            <a:r>
              <a:rPr lang="en-US" b="1" dirty="0"/>
              <a:t>Informatics</a:t>
            </a:r>
            <a:r>
              <a:rPr lang="en-US" dirty="0"/>
              <a:t> and Division of </a:t>
            </a:r>
            <a:r>
              <a:rPr lang="en-US" b="1" dirty="0"/>
              <a:t>Computer Science </a:t>
            </a:r>
            <a:r>
              <a:rPr lang="en-US" dirty="0"/>
              <a:t>in the Department of Informatics and Computer Science, </a:t>
            </a:r>
            <a:r>
              <a:rPr lang="en-US" b="1" dirty="0">
                <a:solidFill>
                  <a:srgbClr val="FF0000"/>
                </a:solidFill>
              </a:rPr>
              <a:t>School of Informatics and Computing</a:t>
            </a:r>
            <a:r>
              <a:rPr lang="en-US" dirty="0"/>
              <a:t> and the Department of </a:t>
            </a:r>
            <a:r>
              <a:rPr lang="en-US" b="1" dirty="0"/>
              <a:t>Statistics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College of Arts and Science</a:t>
            </a:r>
            <a:r>
              <a:rPr lang="en-US" dirty="0"/>
              <a:t>, </a:t>
            </a:r>
            <a:r>
              <a:rPr lang="en-US" dirty="0" smtClean="0"/>
              <a:t>IUB</a:t>
            </a:r>
          </a:p>
          <a:p>
            <a:r>
              <a:rPr lang="en-US" dirty="0" smtClean="0"/>
              <a:t>30 credits (10 conventional courses)</a:t>
            </a:r>
          </a:p>
          <a:p>
            <a:r>
              <a:rPr lang="en-US" dirty="0" smtClean="0"/>
              <a:t>Basic (general) Masters degree plus tracks</a:t>
            </a:r>
          </a:p>
          <a:p>
            <a:pPr lvl="1"/>
            <a:r>
              <a:rPr lang="en-US" dirty="0" smtClean="0"/>
              <a:t>Currently only track </a:t>
            </a:r>
            <a:r>
              <a:rPr lang="en-US" dirty="0"/>
              <a:t>is “Computational and Analytic Data Science </a:t>
            </a:r>
            <a:r>
              <a:rPr lang="en-US" dirty="0" smtClean="0"/>
              <a:t>” but will label courses “decision-maker” or “technical”</a:t>
            </a:r>
          </a:p>
          <a:p>
            <a:pPr lvl="1"/>
            <a:r>
              <a:rPr lang="en-US" dirty="0" smtClean="0"/>
              <a:t>Other tracks can be proposed and approved by campus, data science faculty, data science curriculum committee</a:t>
            </a:r>
          </a:p>
          <a:p>
            <a:r>
              <a:rPr lang="en-US" dirty="0"/>
              <a:t>A </a:t>
            </a:r>
            <a:r>
              <a:rPr lang="en-US" dirty="0" smtClean="0"/>
              <a:t>purely online 4-course </a:t>
            </a:r>
            <a:r>
              <a:rPr lang="en-US" dirty="0"/>
              <a:t>Certificate in Data Science has been </a:t>
            </a:r>
            <a:r>
              <a:rPr lang="en-US" dirty="0" smtClean="0"/>
              <a:t>approved and started January 2014 (75 students), </a:t>
            </a:r>
            <a:r>
              <a:rPr lang="en-US" dirty="0"/>
              <a:t>and a Ph.D. Minor in Data Science will be proposed.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entity)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0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Global Machine Learning aka EGO – Exascale Global Optimization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3044"/>
            <a:ext cx="9144000" cy="53962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Typically maximum likelihood or </a:t>
            </a:r>
            <a:r>
              <a:rPr lang="en-US" dirty="0" smtClean="0">
                <a:sym typeface="Symbol" panose="05050102010706020507" pitchFamily="18" charset="2"/>
              </a:rPr>
              <a:t>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Usually it’s a sum of positive numbers as in least squares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clustering/community detection, mixture models, topic determination, Multidimensional scaling, (Deep) Learning Networks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PageRank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Mahout algorithms are sequential – partly as MapReduce limited; partly because parallelism unclear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MLLib</a:t>
            </a:r>
            <a:r>
              <a:rPr lang="en-US" dirty="0" smtClean="0">
                <a:sym typeface="Symbol" panose="05050102010706020507" pitchFamily="18" charset="2"/>
              </a:rPr>
              <a:t> (Spark based) better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SVM and Hidden Markov Models do not use large scale parallelization in practice?</a:t>
            </a:r>
          </a:p>
          <a:p>
            <a:r>
              <a:rPr lang="en-US" dirty="0" smtClean="0">
                <a:sym typeface="Symbol" panose="05050102010706020507" pitchFamily="18" charset="2"/>
              </a:rPr>
              <a:t>Detailed papers on particular parallel graph algorithms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Name invented at Argonne-Chicago workshop</a:t>
            </a:r>
          </a:p>
        </p:txBody>
      </p:sp>
    </p:spTree>
    <p:extLst>
      <p:ext uri="{BB962C8B-B14F-4D97-AF65-F5344CB8AC3E}">
        <p14:creationId xmlns:p14="http://schemas.microsoft.com/office/powerpoint/2010/main" val="997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17" y="118351"/>
            <a:ext cx="8229600" cy="86048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Big Data Ogres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2479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Facets I: </a:t>
            </a:r>
            <a:r>
              <a:rPr lang="en-US" dirty="0" smtClean="0"/>
              <a:t>These features </a:t>
            </a:r>
            <a:r>
              <a:rPr lang="en-US" dirty="0"/>
              <a:t>(</a:t>
            </a:r>
            <a:r>
              <a:rPr lang="en-US" dirty="0">
                <a:solidFill>
                  <a:srgbClr val="CC00FF"/>
                </a:solidFill>
              </a:rPr>
              <a:t>PP, MR, </a:t>
            </a:r>
            <a:r>
              <a:rPr lang="en-US" dirty="0" err="1">
                <a:solidFill>
                  <a:srgbClr val="CC00FF"/>
                </a:solidFill>
              </a:rPr>
              <a:t>MRStat</a:t>
            </a:r>
            <a:r>
              <a:rPr lang="en-US" dirty="0">
                <a:solidFill>
                  <a:srgbClr val="CC00FF"/>
                </a:solidFill>
              </a:rPr>
              <a:t>, </a:t>
            </a:r>
            <a:r>
              <a:rPr lang="en-US" smtClean="0">
                <a:solidFill>
                  <a:srgbClr val="CC00FF"/>
                </a:solidFill>
              </a:rPr>
              <a:t>MRIter</a:t>
            </a:r>
            <a:r>
              <a:rPr lang="en-US" dirty="0">
                <a:solidFill>
                  <a:srgbClr val="CC00FF"/>
                </a:solidFill>
              </a:rPr>
              <a:t>, Graph, Fusion, Streaming, Classify, S/Q, CF, LML, GML, Workflow, GIS, HPC, </a:t>
            </a:r>
            <a:r>
              <a:rPr lang="en-US" dirty="0" smtClean="0">
                <a:solidFill>
                  <a:srgbClr val="CC00FF"/>
                </a:solidFill>
              </a:rPr>
              <a:t>Agents</a:t>
            </a:r>
            <a:r>
              <a:rPr lang="en-US" dirty="0" smtClean="0"/>
              <a:t>) plus some broad features familiar from past like </a:t>
            </a:r>
            <a:r>
              <a:rPr lang="en-US" dirty="0" smtClean="0">
                <a:solidFill>
                  <a:srgbClr val="CC00FF"/>
                </a:solidFill>
              </a:rPr>
              <a:t>BSP</a:t>
            </a:r>
            <a:r>
              <a:rPr lang="en-US" dirty="0" smtClean="0"/>
              <a:t> (Bulk Synchronous Processing), </a:t>
            </a:r>
            <a:r>
              <a:rPr lang="en-US" dirty="0" smtClean="0">
                <a:solidFill>
                  <a:srgbClr val="CC00FF"/>
                </a:solidFill>
              </a:rPr>
              <a:t>SPMD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FF"/>
                </a:solidFill>
              </a:rPr>
              <a:t>iterative</a:t>
            </a:r>
            <a:r>
              <a:rPr lang="en-US" dirty="0" smtClean="0"/>
              <a:t>?, </a:t>
            </a:r>
            <a:r>
              <a:rPr lang="en-US" dirty="0" smtClean="0">
                <a:solidFill>
                  <a:srgbClr val="CC00FF"/>
                </a:solidFill>
              </a:rPr>
              <a:t>irregular</a:t>
            </a:r>
            <a:r>
              <a:rPr lang="en-US" dirty="0" smtClean="0"/>
              <a:t>?, </a:t>
            </a:r>
            <a:r>
              <a:rPr lang="en-US" dirty="0" smtClean="0">
                <a:solidFill>
                  <a:srgbClr val="CC00FF"/>
                </a:solidFill>
              </a:rPr>
              <a:t>dynamic</a:t>
            </a:r>
            <a:r>
              <a:rPr lang="en-US" dirty="0" smtClean="0"/>
              <a:t>?, </a:t>
            </a:r>
            <a:r>
              <a:rPr lang="en-US" dirty="0" smtClean="0">
                <a:solidFill>
                  <a:srgbClr val="CC00FF"/>
                </a:solidFill>
              </a:rPr>
              <a:t>communication/compute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FF"/>
                </a:solidFill>
              </a:rPr>
              <a:t>I-O/compute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FF"/>
                </a:solidFill>
              </a:rPr>
              <a:t>Data abstraction </a:t>
            </a:r>
            <a:r>
              <a:rPr lang="en-US" dirty="0" smtClean="0"/>
              <a:t>(array, key-value…)</a:t>
            </a:r>
          </a:p>
          <a:p>
            <a:r>
              <a:rPr lang="en-US" b="1" dirty="0" smtClean="0"/>
              <a:t>Facets II: </a:t>
            </a:r>
            <a:r>
              <a:rPr lang="en-US" dirty="0" smtClean="0"/>
              <a:t>Data source and access (see later)</a:t>
            </a:r>
          </a:p>
          <a:p>
            <a:r>
              <a:rPr lang="en-US" b="1" dirty="0" smtClean="0"/>
              <a:t>Kernels (generalized analytics): </a:t>
            </a:r>
            <a:r>
              <a:rPr lang="en-US" dirty="0" smtClean="0"/>
              <a:t>see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System Architecture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42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64"/>
            <a:ext cx="8229600" cy="5077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 Forms of MapReduce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2435" y="650263"/>
            <a:ext cx="8735869" cy="2970808"/>
            <a:chOff x="107405" y="510794"/>
            <a:chExt cx="8735869" cy="2970808"/>
          </a:xfrm>
        </p:grpSpPr>
        <p:sp>
          <p:nvSpPr>
            <p:cNvPr id="5" name="Rectangle 4"/>
            <p:cNvSpPr/>
            <p:nvPr/>
          </p:nvSpPr>
          <p:spPr>
            <a:xfrm>
              <a:off x="6796620" y="1030653"/>
              <a:ext cx="2046654" cy="2436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406" y="524016"/>
              <a:ext cx="2006402" cy="54864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(1)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Map Only</a:t>
              </a:r>
              <a:endParaRPr lang="en-US" sz="20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86753" y="517578"/>
              <a:ext cx="2046654" cy="50629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27432" rIns="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4) Point to Point or Map-Communication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82126" y="510794"/>
              <a:ext cx="2409221" cy="54864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(3)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Iterative 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Map Reduce or Map-Collective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3807" y="524016"/>
              <a:ext cx="2268324" cy="54864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(2)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Classic MapReduce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7405" y="1052838"/>
              <a:ext cx="2006401" cy="24176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23122" y="1056138"/>
              <a:ext cx="2268323" cy="24176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2" name="TextBox 36"/>
            <p:cNvSpPr txBox="1"/>
            <p:nvPr/>
          </p:nvSpPr>
          <p:spPr>
            <a:xfrm>
              <a:off x="2916273" y="1136719"/>
              <a:ext cx="778568" cy="40185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Input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619399" y="1827652"/>
              <a:ext cx="337989" cy="386816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788393" y="1431437"/>
              <a:ext cx="0" cy="3841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154657" y="1995489"/>
              <a:ext cx="252364" cy="30945"/>
              <a:chOff x="661555" y="648462"/>
              <a:chExt cx="170688" cy="18288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661555" y="648462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813955" y="648462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6" name="TextBox 48"/>
            <p:cNvSpPr txBox="1"/>
            <p:nvPr/>
          </p:nvSpPr>
          <p:spPr>
            <a:xfrm>
              <a:off x="3859184" y="1621039"/>
              <a:ext cx="671300" cy="40185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map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Straight Arrow Connector 16"/>
            <p:cNvCxnSpPr>
              <a:stCxn id="13" idx="4"/>
              <a:endCxn id="25" idx="7"/>
            </p:cNvCxnSpPr>
            <p:nvPr/>
          </p:nvCxnSpPr>
          <p:spPr>
            <a:xfrm flipH="1">
              <a:off x="3694843" y="2214468"/>
              <a:ext cx="93551" cy="43245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176541" y="1827652"/>
              <a:ext cx="337989" cy="386816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345536" y="1431973"/>
              <a:ext cx="0" cy="38359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/>
            <p:cNvCxnSpPr>
              <a:stCxn id="18" idx="4"/>
              <a:endCxn id="24" idx="1"/>
            </p:cNvCxnSpPr>
            <p:nvPr/>
          </p:nvCxnSpPr>
          <p:spPr>
            <a:xfrm>
              <a:off x="2345536" y="2214468"/>
              <a:ext cx="276067" cy="44691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574884" y="1827652"/>
              <a:ext cx="337989" cy="386816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743878" y="1431973"/>
              <a:ext cx="0" cy="38359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/>
            <p:cNvCxnSpPr>
              <a:stCxn id="21" idx="4"/>
              <a:endCxn id="24" idx="0"/>
            </p:cNvCxnSpPr>
            <p:nvPr/>
          </p:nvCxnSpPr>
          <p:spPr>
            <a:xfrm flipH="1">
              <a:off x="2740820" y="2214468"/>
              <a:ext cx="3059" cy="390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572222" y="2604738"/>
              <a:ext cx="337196" cy="38681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07028" y="2590270"/>
              <a:ext cx="337196" cy="38681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56114" y="2862617"/>
              <a:ext cx="251729" cy="30086"/>
              <a:chOff x="0" y="0"/>
              <a:chExt cx="170688" cy="18288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0" y="0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52400" y="0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27" name="Straight Arrow Connector 26"/>
            <p:cNvCxnSpPr>
              <a:stCxn id="18" idx="4"/>
              <a:endCxn id="25" idx="1"/>
            </p:cNvCxnSpPr>
            <p:nvPr/>
          </p:nvCxnSpPr>
          <p:spPr>
            <a:xfrm>
              <a:off x="2345536" y="2214468"/>
              <a:ext cx="1110873" cy="43245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stCxn id="21" idx="4"/>
              <a:endCxn id="25" idx="0"/>
            </p:cNvCxnSpPr>
            <p:nvPr/>
          </p:nvCxnSpPr>
          <p:spPr>
            <a:xfrm>
              <a:off x="2743879" y="2214468"/>
              <a:ext cx="831747" cy="375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Arrow Connector 28"/>
            <p:cNvCxnSpPr>
              <a:stCxn id="13" idx="4"/>
              <a:endCxn id="24" idx="7"/>
            </p:cNvCxnSpPr>
            <p:nvPr/>
          </p:nvCxnSpPr>
          <p:spPr>
            <a:xfrm flipH="1">
              <a:off x="2860037" y="2214468"/>
              <a:ext cx="928357" cy="44691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TextBox 48"/>
            <p:cNvSpPr txBox="1"/>
            <p:nvPr/>
          </p:nvSpPr>
          <p:spPr>
            <a:xfrm>
              <a:off x="3707920" y="2589695"/>
              <a:ext cx="867881" cy="40185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reduce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Straight Arrow Connector 30"/>
            <p:cNvCxnSpPr>
              <a:stCxn id="24" idx="4"/>
            </p:cNvCxnSpPr>
            <p:nvPr/>
          </p:nvCxnSpPr>
          <p:spPr>
            <a:xfrm>
              <a:off x="2740821" y="2991554"/>
              <a:ext cx="3059" cy="3726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Straight Arrow Connector 31"/>
            <p:cNvCxnSpPr>
              <a:stCxn id="25" idx="4"/>
            </p:cNvCxnSpPr>
            <p:nvPr/>
          </p:nvCxnSpPr>
          <p:spPr>
            <a:xfrm flipH="1">
              <a:off x="3572793" y="2977086"/>
              <a:ext cx="2834" cy="3870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381950" y="1049816"/>
              <a:ext cx="2409397" cy="24176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4" name="Arc 33"/>
            <p:cNvSpPr/>
            <p:nvPr/>
          </p:nvSpPr>
          <p:spPr>
            <a:xfrm rot="1016732">
              <a:off x="5605452" y="1205505"/>
              <a:ext cx="1073340" cy="2266636"/>
            </a:xfrm>
            <a:prstGeom prst="arc">
              <a:avLst>
                <a:gd name="adj1" fmla="val 13599321"/>
                <a:gd name="adj2" fmla="val 6208161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4637389" y="1043563"/>
              <a:ext cx="778519" cy="4018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Input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30831" y="1802917"/>
              <a:ext cx="337968" cy="38677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199814" y="1418834"/>
              <a:ext cx="0" cy="384083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5566130" y="1982820"/>
              <a:ext cx="252350" cy="30942"/>
              <a:chOff x="661269" y="507515"/>
              <a:chExt cx="170688" cy="18288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61269" y="507515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13669" y="507515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9" name="TextBox 48"/>
            <p:cNvSpPr txBox="1"/>
            <p:nvPr/>
          </p:nvSpPr>
          <p:spPr>
            <a:xfrm>
              <a:off x="5167396" y="1445375"/>
              <a:ext cx="700454" cy="51438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map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6106269" y="2189688"/>
              <a:ext cx="93546" cy="44448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588063" y="1815003"/>
              <a:ext cx="337968" cy="38677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757048" y="1419370"/>
              <a:ext cx="0" cy="38354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757048" y="2189688"/>
              <a:ext cx="276049" cy="45895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986381" y="1802917"/>
              <a:ext cx="337968" cy="38677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155365" y="1419370"/>
              <a:ext cx="0" cy="38354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152307" y="2189688"/>
              <a:ext cx="3059" cy="40230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983719" y="2591997"/>
              <a:ext cx="337175" cy="38677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818472" y="2577531"/>
              <a:ext cx="337175" cy="38677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467591" y="2849845"/>
              <a:ext cx="251716" cy="30082"/>
              <a:chOff x="594644" y="1019969"/>
              <a:chExt cx="170688" cy="1828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4644" y="1019969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47044" y="1019969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>
              <a:off x="4757048" y="2189688"/>
              <a:ext cx="1110803" cy="44448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155366" y="2189688"/>
              <a:ext cx="831695" cy="38784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5271515" y="2189688"/>
              <a:ext cx="928300" cy="45895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3" name="TextBox 48"/>
            <p:cNvSpPr txBox="1"/>
            <p:nvPr/>
          </p:nvSpPr>
          <p:spPr>
            <a:xfrm>
              <a:off x="4364095" y="2776047"/>
              <a:ext cx="867828" cy="4018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reduce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152307" y="2978767"/>
              <a:ext cx="3059" cy="37257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5984227" y="2964301"/>
              <a:ext cx="2834" cy="38704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6" name="TextBox 36"/>
            <p:cNvSpPr txBox="1"/>
            <p:nvPr/>
          </p:nvSpPr>
          <p:spPr>
            <a:xfrm>
              <a:off x="5340381" y="1065488"/>
              <a:ext cx="1056673" cy="40186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Iterations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TextBox 36"/>
            <p:cNvSpPr txBox="1"/>
            <p:nvPr/>
          </p:nvSpPr>
          <p:spPr>
            <a:xfrm>
              <a:off x="765663" y="1209263"/>
              <a:ext cx="717410" cy="4018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Input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95535" y="2138696"/>
              <a:ext cx="338135" cy="386817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59" name="Straight Arrow Connector 58"/>
            <p:cNvCxnSpPr>
              <a:endCxn id="58" idx="0"/>
            </p:cNvCxnSpPr>
            <p:nvPr/>
          </p:nvCxnSpPr>
          <p:spPr>
            <a:xfrm>
              <a:off x="1864602" y="1754566"/>
              <a:ext cx="0" cy="38413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0" name="TextBox 45"/>
            <p:cNvSpPr txBox="1"/>
            <p:nvPr/>
          </p:nvSpPr>
          <p:spPr>
            <a:xfrm>
              <a:off x="759258" y="3030527"/>
              <a:ext cx="835006" cy="4018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Output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30599" y="2306534"/>
              <a:ext cx="252474" cy="30945"/>
              <a:chOff x="2753360" y="2094366"/>
              <a:chExt cx="170688" cy="18288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753360" y="2094366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905760" y="2094366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sp>
          <p:nvSpPr>
            <p:cNvPr id="62" name="TextBox 48"/>
            <p:cNvSpPr txBox="1"/>
            <p:nvPr/>
          </p:nvSpPr>
          <p:spPr>
            <a:xfrm>
              <a:off x="1061531" y="1741137"/>
              <a:ext cx="636821" cy="4018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map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3" name="Straight Arrow Connector 62"/>
            <p:cNvCxnSpPr>
              <a:stCxn id="58" idx="4"/>
            </p:cNvCxnSpPr>
            <p:nvPr/>
          </p:nvCxnSpPr>
          <p:spPr>
            <a:xfrm>
              <a:off x="1864602" y="2525513"/>
              <a:ext cx="0" cy="40619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52055" y="2138696"/>
              <a:ext cx="338135" cy="386817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1123" y="1743016"/>
              <a:ext cx="0" cy="38359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21123" y="2513427"/>
              <a:ext cx="0" cy="40615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650569" y="2138696"/>
              <a:ext cx="338135" cy="386817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819637" y="1743016"/>
              <a:ext cx="0" cy="38359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19637" y="2513427"/>
              <a:ext cx="0" cy="40615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2807" y="1150931"/>
              <a:ext cx="1021541" cy="1207270"/>
            </a:xfrm>
            <a:prstGeom prst="rect">
              <a:avLst/>
            </a:prstGeom>
          </p:spPr>
        </p:pic>
        <p:sp>
          <p:nvSpPr>
            <p:cNvPr id="71" name="Oval 70"/>
            <p:cNvSpPr/>
            <p:nvPr/>
          </p:nvSpPr>
          <p:spPr>
            <a:xfrm>
              <a:off x="8167454" y="14453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560048" y="20090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208219" y="26002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005575" y="329073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774227" y="24677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487882" y="299155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20511" y="31857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452809" y="322126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255900" y="272861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560048" y="124879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605768" y="1418834"/>
              <a:ext cx="0" cy="54950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8347340" y="2163175"/>
              <a:ext cx="196909" cy="48282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8498529" y="2189687"/>
              <a:ext cx="107239" cy="96813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8096843" y="2862617"/>
              <a:ext cx="159057" cy="29823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7865667" y="1551009"/>
              <a:ext cx="310704" cy="88691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7079051" y="2716506"/>
              <a:ext cx="129168" cy="5149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854214" y="2590637"/>
              <a:ext cx="154844" cy="5439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8271222" y="1587909"/>
              <a:ext cx="227307" cy="4204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7325579" y="2525513"/>
              <a:ext cx="426478" cy="9424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7533602" y="2585093"/>
              <a:ext cx="234367" cy="3888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280818" y="2705895"/>
              <a:ext cx="207064" cy="2680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6871064" y="2227828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31855" y="3173825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14979"/>
              </p:ext>
            </p:extLst>
          </p:nvPr>
        </p:nvGraphicFramePr>
        <p:xfrm>
          <a:off x="82433" y="3634074"/>
          <a:ext cx="8726004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948"/>
                <a:gridCol w="2260121"/>
                <a:gridCol w="2406770"/>
                <a:gridCol w="2027165"/>
              </a:tblGrid>
              <a:tr h="3023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MR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MRStat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MRIter</a:t>
                      </a:r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Graph, HPC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7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BLAST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Machine Learning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Energy Physics (HEP) Histograms</a:t>
                      </a:r>
                    </a:p>
                    <a:p>
                      <a:r>
                        <a:rPr lang="en-US" dirty="0" smtClean="0"/>
                        <a:t>Distributed search</a:t>
                      </a:r>
                    </a:p>
                    <a:p>
                      <a:r>
                        <a:rPr lang="en-US" sz="1600" dirty="0" smtClean="0"/>
                        <a:t>Recommender Engines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Expectation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maximization </a:t>
                      </a:r>
                      <a:r>
                        <a:rPr lang="en-US" dirty="0" smtClean="0"/>
                        <a:t>Clustering e.g. K-means</a:t>
                      </a:r>
                    </a:p>
                    <a:p>
                      <a:r>
                        <a:rPr lang="en-US" dirty="0" smtClean="0"/>
                        <a:t>Linear Algebra, PageRank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MPI</a:t>
                      </a:r>
                    </a:p>
                    <a:p>
                      <a:r>
                        <a:rPr lang="en-US" dirty="0" smtClean="0"/>
                        <a:t>PDE Solvers and Particle Dynamics</a:t>
                      </a:r>
                    </a:p>
                    <a:p>
                      <a:r>
                        <a:rPr lang="en-US" dirty="0" smtClean="0"/>
                        <a:t>Graph Problems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7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MapReduce and Iterative Extensions (Spark, Twister)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MPI, Giraph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0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Integrated Systems such as Hadoop + Harp with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Compute and Communication model separated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52754" y="6339577"/>
            <a:ext cx="8765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Correspond to first 4 of Identified Architectures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62"/>
            <a:ext cx="9144000" cy="931862"/>
          </a:xfrm>
        </p:spPr>
        <p:txBody>
          <a:bodyPr>
            <a:normAutofit/>
          </a:bodyPr>
          <a:lstStyle/>
          <a:p>
            <a:r>
              <a:rPr lang="en-US" b="1" dirty="0" smtClean="0"/>
              <a:t>Useful Set of Analytics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9000"/>
            <a:ext cx="9144000" cy="5969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Pleasingly Parallel: </a:t>
            </a:r>
            <a:r>
              <a:rPr lang="en-US" sz="2800" dirty="0" smtClean="0"/>
              <a:t>including </a:t>
            </a:r>
            <a:r>
              <a:rPr lang="en-US" sz="2800" b="1" dirty="0" smtClean="0"/>
              <a:t>local machine learning </a:t>
            </a:r>
            <a:r>
              <a:rPr lang="en-US" sz="2800" dirty="0" smtClean="0"/>
              <a:t>as in parallel over images and apply image processing to each image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Hadoop could be used but many other HTC, Many task tools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Classic </a:t>
            </a:r>
            <a:r>
              <a:rPr lang="en-US" sz="2800" b="1" dirty="0" err="1">
                <a:solidFill>
                  <a:srgbClr val="0070C0"/>
                </a:solidFill>
              </a:rPr>
              <a:t>MapReduce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including search, collaborative filtering and motif finding implemented using Hadoop etc.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Map-Collective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or Iterative </a:t>
            </a:r>
            <a:r>
              <a:rPr lang="en-US" sz="2800" b="1" dirty="0" err="1" smtClean="0"/>
              <a:t>MapReduce</a:t>
            </a:r>
            <a:r>
              <a:rPr lang="en-US" sz="2800" b="1" dirty="0" smtClean="0"/>
              <a:t> </a:t>
            </a:r>
            <a:r>
              <a:rPr lang="en-US" sz="2800" dirty="0" smtClean="0"/>
              <a:t>using Collective Communication (clustering) – Hadoop with Harp, Spark …..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Map-Communication</a:t>
            </a:r>
            <a:r>
              <a:rPr lang="en-US" sz="2800" b="1" dirty="0" smtClean="0"/>
              <a:t> or Iterative </a:t>
            </a:r>
            <a:r>
              <a:rPr lang="en-US" sz="2800" b="1" dirty="0" err="1" smtClean="0"/>
              <a:t>Giraph</a:t>
            </a:r>
            <a:r>
              <a:rPr lang="en-US" sz="2800" b="1" dirty="0" smtClean="0"/>
              <a:t>: </a:t>
            </a:r>
            <a:r>
              <a:rPr lang="en-US" sz="2800" dirty="0" smtClean="0"/>
              <a:t>(MapReduce) with point-to-point communication (most graph algorithms such as maximum clique, connected component, finding diameter, community detection)</a:t>
            </a:r>
          </a:p>
          <a:p>
            <a:pPr lvl="1"/>
            <a:r>
              <a:rPr lang="en-US" sz="2400" dirty="0" smtClean="0"/>
              <a:t>Vary in difficulty of finding partitioning (classic parallel load balancing)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Large and Shared memory: </a:t>
            </a:r>
            <a:r>
              <a:rPr lang="en-US" sz="2800" b="1" dirty="0" smtClean="0"/>
              <a:t>thread-based </a:t>
            </a:r>
            <a:r>
              <a:rPr lang="en-US" sz="2800" dirty="0"/>
              <a:t>(event driven) graph algorithms (shortest path, </a:t>
            </a:r>
            <a:r>
              <a:rPr lang="en-US" sz="2800" dirty="0" err="1"/>
              <a:t>Betweenness</a:t>
            </a:r>
            <a:r>
              <a:rPr lang="en-US" sz="2800" dirty="0"/>
              <a:t> centrality</a:t>
            </a:r>
            <a:r>
              <a:rPr lang="en-US" sz="2800" dirty="0" smtClean="0"/>
              <a:t>) and Large memory applications</a:t>
            </a: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4617" y="6392195"/>
            <a:ext cx="425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Ideas like workflow are “orthogonal” to this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288" y="183515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HPC-ABDS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08038" y="2856706"/>
            <a:ext cx="77724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High Performance Computing with Apache Big Data Stack</a:t>
            </a:r>
          </a:p>
          <a:p>
            <a:pPr algn="ctr"/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Shantenu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Jha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Judy Qiu, Andre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Luckow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75" t="6539" r="10397" b="3211"/>
          <a:stretch/>
        </p:blipFill>
        <p:spPr>
          <a:xfrm>
            <a:off x="0" y="777766"/>
            <a:ext cx="9144000" cy="60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441154" y="0"/>
            <a:ext cx="6533529" cy="6858000"/>
            <a:chOff x="2376155" y="982372"/>
            <a:chExt cx="5197814" cy="5455954"/>
          </a:xfrm>
        </p:grpSpPr>
        <p:grpSp>
          <p:nvGrpSpPr>
            <p:cNvPr id="75" name="Group 74"/>
            <p:cNvGrpSpPr/>
            <p:nvPr/>
          </p:nvGrpSpPr>
          <p:grpSpPr>
            <a:xfrm>
              <a:off x="2376155" y="982372"/>
              <a:ext cx="5197814" cy="5455954"/>
              <a:chOff x="2440874" y="979385"/>
              <a:chExt cx="5197814" cy="545595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440874" y="979385"/>
                <a:ext cx="5197814" cy="5455954"/>
                <a:chOff x="2440874" y="974140"/>
                <a:chExt cx="5197814" cy="54559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2440874" y="974140"/>
                  <a:ext cx="5197814" cy="5455954"/>
                  <a:chOff x="840031" y="1200804"/>
                  <a:chExt cx="5197814" cy="5455954"/>
                </a:xfrm>
              </p:grpSpPr>
              <p:grpSp>
                <p:nvGrpSpPr>
                  <p:cNvPr id="2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840031" y="1200804"/>
                    <a:ext cx="5197814" cy="5455954"/>
                    <a:chOff x="4634" y="-3855"/>
                    <a:chExt cx="3031" cy="3696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0" y="-3809"/>
                      <a:ext cx="1861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57" y="-2935"/>
                      <a:ext cx="1435" cy="37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2514"/>
                      <a:ext cx="1413" cy="7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0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1667"/>
                      <a:ext cx="1386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5" y="-3318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2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599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1176"/>
                      <a:ext cx="1861" cy="52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7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6174 4682"/>
                          <a:gd name="T1" fmla="*/ T0 w 2983"/>
                          <a:gd name="T2" fmla="+- 0 -2301 -2301"/>
                          <a:gd name="T3" fmla="*/ -2301 h 2142"/>
                          <a:gd name="T4" fmla="+- 0 6059 4682"/>
                          <a:gd name="T5" fmla="*/ T4 w 2983"/>
                          <a:gd name="T6" fmla="+- 0 -2295 -2301"/>
                          <a:gd name="T7" fmla="*/ -2295 h 2142"/>
                          <a:gd name="T8" fmla="+- 0 5945 4682"/>
                          <a:gd name="T9" fmla="*/ T8 w 2983"/>
                          <a:gd name="T10" fmla="+- 0 -2275 -2301"/>
                          <a:gd name="T11" fmla="*/ -2275 h 2142"/>
                          <a:gd name="T12" fmla="+- 0 5832 4682"/>
                          <a:gd name="T13" fmla="*/ T12 w 2983"/>
                          <a:gd name="T14" fmla="+- 0 -2244 -2301"/>
                          <a:gd name="T15" fmla="*/ -2244 h 2142"/>
                          <a:gd name="T16" fmla="+- 0 5720 4682"/>
                          <a:gd name="T17" fmla="*/ T16 w 2983"/>
                          <a:gd name="T18" fmla="+- 0 -2199 -2301"/>
                          <a:gd name="T19" fmla="*/ -2199 h 2142"/>
                          <a:gd name="T20" fmla="+- 0 5611 4682"/>
                          <a:gd name="T21" fmla="*/ T20 w 2983"/>
                          <a:gd name="T22" fmla="+- 0 -2141 -2301"/>
                          <a:gd name="T23" fmla="*/ -2141 h 2142"/>
                          <a:gd name="T24" fmla="+- 0 5505 4682"/>
                          <a:gd name="T25" fmla="*/ T24 w 2983"/>
                          <a:gd name="T26" fmla="+- 0 -2071 -2301"/>
                          <a:gd name="T27" fmla="*/ -2071 h 2142"/>
                          <a:gd name="T28" fmla="+- 0 5401 4682"/>
                          <a:gd name="T29" fmla="*/ T28 w 2983"/>
                          <a:gd name="T30" fmla="+- 0 -1988 -2301"/>
                          <a:gd name="T31" fmla="*/ -1988 h 2142"/>
                          <a:gd name="T32" fmla="+- 0 5302 4682"/>
                          <a:gd name="T33" fmla="*/ T32 w 2983"/>
                          <a:gd name="T34" fmla="+- 0 -1892 -2301"/>
                          <a:gd name="T35" fmla="*/ -1892 h 2142"/>
                          <a:gd name="T36" fmla="+- 0 5207 4682"/>
                          <a:gd name="T37" fmla="*/ T36 w 2983"/>
                          <a:gd name="T38" fmla="+- 0 -1783 -2301"/>
                          <a:gd name="T39" fmla="*/ -1783 h 2142"/>
                          <a:gd name="T40" fmla="+- 0 5117 4682"/>
                          <a:gd name="T41" fmla="*/ T40 w 2983"/>
                          <a:gd name="T42" fmla="+- 0 -1662 -2301"/>
                          <a:gd name="T43" fmla="*/ -1662 h 2142"/>
                          <a:gd name="T44" fmla="+- 0 5076 4682"/>
                          <a:gd name="T45" fmla="*/ T44 w 2983"/>
                          <a:gd name="T46" fmla="+- 0 -1599 -2301"/>
                          <a:gd name="T47" fmla="*/ -1599 h 2142"/>
                          <a:gd name="T48" fmla="+- 0 5036 4682"/>
                          <a:gd name="T49" fmla="*/ T48 w 2983"/>
                          <a:gd name="T50" fmla="+- 0 -1533 -2301"/>
                          <a:gd name="T51" fmla="*/ -1533 h 2142"/>
                          <a:gd name="T52" fmla="+- 0 4999 4682"/>
                          <a:gd name="T53" fmla="*/ T52 w 2983"/>
                          <a:gd name="T54" fmla="+- 0 -1467 -2301"/>
                          <a:gd name="T55" fmla="*/ -1467 h 2142"/>
                          <a:gd name="T56" fmla="+- 0 4963 4682"/>
                          <a:gd name="T57" fmla="*/ T56 w 2983"/>
                          <a:gd name="T58" fmla="+- 0 -1398 -2301"/>
                          <a:gd name="T59" fmla="*/ -1398 h 2142"/>
                          <a:gd name="T60" fmla="+- 0 4930 4682"/>
                          <a:gd name="T61" fmla="*/ T60 w 2983"/>
                          <a:gd name="T62" fmla="+- 0 -1328 -2301"/>
                          <a:gd name="T63" fmla="*/ -1328 h 2142"/>
                          <a:gd name="T64" fmla="+- 0 4899 4682"/>
                          <a:gd name="T65" fmla="*/ T64 w 2983"/>
                          <a:gd name="T66" fmla="+- 0 -1257 -2301"/>
                          <a:gd name="T67" fmla="*/ -1257 h 2142"/>
                          <a:gd name="T68" fmla="+- 0 4870 4682"/>
                          <a:gd name="T69" fmla="*/ T68 w 2983"/>
                          <a:gd name="T70" fmla="+- 0 -1184 -2301"/>
                          <a:gd name="T71" fmla="*/ -1184 h 2142"/>
                          <a:gd name="T72" fmla="+- 0 4843 4682"/>
                          <a:gd name="T73" fmla="*/ T72 w 2983"/>
                          <a:gd name="T74" fmla="+- 0 -1110 -2301"/>
                          <a:gd name="T75" fmla="*/ -1110 h 2142"/>
                          <a:gd name="T76" fmla="+- 0 4818 4682"/>
                          <a:gd name="T77" fmla="*/ T76 w 2983"/>
                          <a:gd name="T78" fmla="+- 0 -1035 -2301"/>
                          <a:gd name="T79" fmla="*/ -1035 h 2142"/>
                          <a:gd name="T80" fmla="+- 0 4796 4682"/>
                          <a:gd name="T81" fmla="*/ T80 w 2983"/>
                          <a:gd name="T82" fmla="+- 0 -959 -2301"/>
                          <a:gd name="T83" fmla="*/ -959 h 2142"/>
                          <a:gd name="T84" fmla="+- 0 4775 4682"/>
                          <a:gd name="T85" fmla="*/ T84 w 2983"/>
                          <a:gd name="T86" fmla="+- 0 -882 -2301"/>
                          <a:gd name="T87" fmla="*/ -882 h 2142"/>
                          <a:gd name="T88" fmla="+- 0 4756 4682"/>
                          <a:gd name="T89" fmla="*/ T88 w 2983"/>
                          <a:gd name="T90" fmla="+- 0 -804 -2301"/>
                          <a:gd name="T91" fmla="*/ -804 h 2142"/>
                          <a:gd name="T92" fmla="+- 0 4740 4682"/>
                          <a:gd name="T93" fmla="*/ T92 w 2983"/>
                          <a:gd name="T94" fmla="+- 0 -725 -2301"/>
                          <a:gd name="T95" fmla="*/ -725 h 2142"/>
                          <a:gd name="T96" fmla="+- 0 4726 4682"/>
                          <a:gd name="T97" fmla="*/ T96 w 2983"/>
                          <a:gd name="T98" fmla="+- 0 -646 -2301"/>
                          <a:gd name="T99" fmla="*/ -646 h 2142"/>
                          <a:gd name="T100" fmla="+- 0 4713 4682"/>
                          <a:gd name="T101" fmla="*/ T100 w 2983"/>
                          <a:gd name="T102" fmla="+- 0 -566 -2301"/>
                          <a:gd name="T103" fmla="*/ -566 h 2142"/>
                          <a:gd name="T104" fmla="+- 0 4703 4682"/>
                          <a:gd name="T105" fmla="*/ T104 w 2983"/>
                          <a:gd name="T106" fmla="+- 0 -485 -2301"/>
                          <a:gd name="T107" fmla="*/ -485 h 2142"/>
                          <a:gd name="T108" fmla="+- 0 4695 4682"/>
                          <a:gd name="T109" fmla="*/ T108 w 2983"/>
                          <a:gd name="T110" fmla="+- 0 -404 -2301"/>
                          <a:gd name="T111" fmla="*/ -404 h 2142"/>
                          <a:gd name="T112" fmla="+- 0 4688 4682"/>
                          <a:gd name="T113" fmla="*/ T112 w 2983"/>
                          <a:gd name="T114" fmla="+- 0 -322 -2301"/>
                          <a:gd name="T115" fmla="*/ -322 h 2142"/>
                          <a:gd name="T116" fmla="+- 0 4684 4682"/>
                          <a:gd name="T117" fmla="*/ T116 w 2983"/>
                          <a:gd name="T118" fmla="+- 0 -241 -2301"/>
                          <a:gd name="T119" fmla="*/ -241 h 2142"/>
                          <a:gd name="T120" fmla="+- 0 4682 4682"/>
                          <a:gd name="T121" fmla="*/ T120 w 2983"/>
                          <a:gd name="T122" fmla="+- 0 -159 -2301"/>
                          <a:gd name="T123" fmla="*/ -159 h 2142"/>
                          <a:gd name="T124" fmla="+- 0 7665 4682"/>
                          <a:gd name="T125" fmla="*/ T124 w 2983"/>
                          <a:gd name="T126" fmla="+- 0 -159 -2301"/>
                          <a:gd name="T127" fmla="*/ -159 h 2142"/>
                          <a:gd name="T128" fmla="+- 0 7663 4682"/>
                          <a:gd name="T129" fmla="*/ T128 w 2983"/>
                          <a:gd name="T130" fmla="+- 0 -241 -2301"/>
                          <a:gd name="T131" fmla="*/ -241 h 2142"/>
                          <a:gd name="T132" fmla="+- 0 7659 4682"/>
                          <a:gd name="T133" fmla="*/ T132 w 2983"/>
                          <a:gd name="T134" fmla="+- 0 -322 -2301"/>
                          <a:gd name="T135" fmla="*/ -322 h 2142"/>
                          <a:gd name="T136" fmla="+- 0 7653 4682"/>
                          <a:gd name="T137" fmla="*/ T136 w 2983"/>
                          <a:gd name="T138" fmla="+- 0 -403 -2301"/>
                          <a:gd name="T139" fmla="*/ -403 h 2142"/>
                          <a:gd name="T140" fmla="+- 0 7644 4682"/>
                          <a:gd name="T141" fmla="*/ T140 w 2983"/>
                          <a:gd name="T142" fmla="+- 0 -484 -2301"/>
                          <a:gd name="T143" fmla="*/ -484 h 2142"/>
                          <a:gd name="T144" fmla="+- 0 7634 4682"/>
                          <a:gd name="T145" fmla="*/ T144 w 2983"/>
                          <a:gd name="T146" fmla="+- 0 -565 -2301"/>
                          <a:gd name="T147" fmla="*/ -565 h 2142"/>
                          <a:gd name="T148" fmla="+- 0 7622 4682"/>
                          <a:gd name="T149" fmla="*/ T148 w 2983"/>
                          <a:gd name="T150" fmla="+- 0 -645 -2301"/>
                          <a:gd name="T151" fmla="*/ -645 h 2142"/>
                          <a:gd name="T152" fmla="+- 0 7607 4682"/>
                          <a:gd name="T153" fmla="*/ T152 w 2983"/>
                          <a:gd name="T154" fmla="+- 0 -724 -2301"/>
                          <a:gd name="T155" fmla="*/ -724 h 2142"/>
                          <a:gd name="T156" fmla="+- 0 7591 4682"/>
                          <a:gd name="T157" fmla="*/ T156 w 2983"/>
                          <a:gd name="T158" fmla="+- 0 -803 -2301"/>
                          <a:gd name="T159" fmla="*/ -803 h 2142"/>
                          <a:gd name="T160" fmla="+- 0 7572 4682"/>
                          <a:gd name="T161" fmla="*/ T160 w 2983"/>
                          <a:gd name="T162" fmla="+- 0 -881 -2301"/>
                          <a:gd name="T163" fmla="*/ -881 h 2142"/>
                          <a:gd name="T164" fmla="+- 0 7552 4682"/>
                          <a:gd name="T165" fmla="*/ T164 w 2983"/>
                          <a:gd name="T166" fmla="+- 0 -958 -2301"/>
                          <a:gd name="T167" fmla="*/ -958 h 2142"/>
                          <a:gd name="T168" fmla="+- 0 7529 4682"/>
                          <a:gd name="T169" fmla="*/ T168 w 2983"/>
                          <a:gd name="T170" fmla="+- 0 -1034 -2301"/>
                          <a:gd name="T171" fmla="*/ -1034 h 2142"/>
                          <a:gd name="T172" fmla="+- 0 7504 4682"/>
                          <a:gd name="T173" fmla="*/ T172 w 2983"/>
                          <a:gd name="T174" fmla="+- 0 -1109 -2301"/>
                          <a:gd name="T175" fmla="*/ -1109 h 2142"/>
                          <a:gd name="T176" fmla="+- 0 7477 4682"/>
                          <a:gd name="T177" fmla="*/ T176 w 2983"/>
                          <a:gd name="T178" fmla="+- 0 -1183 -2301"/>
                          <a:gd name="T179" fmla="*/ -1183 h 2142"/>
                          <a:gd name="T180" fmla="+- 0 7448 4682"/>
                          <a:gd name="T181" fmla="*/ T180 w 2983"/>
                          <a:gd name="T182" fmla="+- 0 -1256 -2301"/>
                          <a:gd name="T183" fmla="*/ -1256 h 2142"/>
                          <a:gd name="T184" fmla="+- 0 7417 4682"/>
                          <a:gd name="T185" fmla="*/ T184 w 2983"/>
                          <a:gd name="T186" fmla="+- 0 -1327 -2301"/>
                          <a:gd name="T187" fmla="*/ -1327 h 2142"/>
                          <a:gd name="T188" fmla="+- 0 7384 4682"/>
                          <a:gd name="T189" fmla="*/ T188 w 2983"/>
                          <a:gd name="T190" fmla="+- 0 -1397 -2301"/>
                          <a:gd name="T191" fmla="*/ -1397 h 2142"/>
                          <a:gd name="T192" fmla="+- 0 7349 4682"/>
                          <a:gd name="T193" fmla="*/ T192 w 2983"/>
                          <a:gd name="T194" fmla="+- 0 -1466 -2301"/>
                          <a:gd name="T195" fmla="*/ -1466 h 2142"/>
                          <a:gd name="T196" fmla="+- 0 7311 4682"/>
                          <a:gd name="T197" fmla="*/ T196 w 2983"/>
                          <a:gd name="T198" fmla="+- 0 -1532 -2301"/>
                          <a:gd name="T199" fmla="*/ -1532 h 2142"/>
                          <a:gd name="T200" fmla="+- 0 7272 4682"/>
                          <a:gd name="T201" fmla="*/ T200 w 2983"/>
                          <a:gd name="T202" fmla="+- 0 -1597 -2301"/>
                          <a:gd name="T203" fmla="*/ -1597 h 2142"/>
                          <a:gd name="T204" fmla="+- 0 7230 4682"/>
                          <a:gd name="T205" fmla="*/ T204 w 2983"/>
                          <a:gd name="T206" fmla="+- 0 -1661 -2301"/>
                          <a:gd name="T207" fmla="*/ -1661 h 2142"/>
                          <a:gd name="T208" fmla="+- 0 7140 4682"/>
                          <a:gd name="T209" fmla="*/ T208 w 2983"/>
                          <a:gd name="T210" fmla="+- 0 -1782 -2301"/>
                          <a:gd name="T211" fmla="*/ -1782 h 2142"/>
                          <a:gd name="T212" fmla="+- 0 7045 4682"/>
                          <a:gd name="T213" fmla="*/ T212 w 2983"/>
                          <a:gd name="T214" fmla="+- 0 -1891 -2301"/>
                          <a:gd name="T215" fmla="*/ -1891 h 2142"/>
                          <a:gd name="T216" fmla="+- 0 6946 4682"/>
                          <a:gd name="T217" fmla="*/ T216 w 2983"/>
                          <a:gd name="T218" fmla="+- 0 -1987 -2301"/>
                          <a:gd name="T219" fmla="*/ -1987 h 2142"/>
                          <a:gd name="T220" fmla="+- 0 6843 4682"/>
                          <a:gd name="T221" fmla="*/ T220 w 2983"/>
                          <a:gd name="T222" fmla="+- 0 -2070 -2301"/>
                          <a:gd name="T223" fmla="*/ -2070 h 2142"/>
                          <a:gd name="T224" fmla="+- 0 6736 4682"/>
                          <a:gd name="T225" fmla="*/ T224 w 2983"/>
                          <a:gd name="T226" fmla="+- 0 -2141 -2301"/>
                          <a:gd name="T227" fmla="*/ -2141 h 2142"/>
                          <a:gd name="T228" fmla="+- 0 6627 4682"/>
                          <a:gd name="T229" fmla="*/ T228 w 2983"/>
                          <a:gd name="T230" fmla="+- 0 -2198 -2301"/>
                          <a:gd name="T231" fmla="*/ -2198 h 2142"/>
                          <a:gd name="T232" fmla="+- 0 6515 4682"/>
                          <a:gd name="T233" fmla="*/ T232 w 2983"/>
                          <a:gd name="T234" fmla="+- 0 -2243 -2301"/>
                          <a:gd name="T235" fmla="*/ -2243 h 2142"/>
                          <a:gd name="T236" fmla="+- 0 6402 4682"/>
                          <a:gd name="T237" fmla="*/ T236 w 2983"/>
                          <a:gd name="T238" fmla="+- 0 -2275 -2301"/>
                          <a:gd name="T239" fmla="*/ -2275 h 2142"/>
                          <a:gd name="T240" fmla="+- 0 6288 4682"/>
                          <a:gd name="T241" fmla="*/ T240 w 2983"/>
                          <a:gd name="T242" fmla="+- 0 -2295 -2301"/>
                          <a:gd name="T243" fmla="*/ -2295 h 2142"/>
                          <a:gd name="T244" fmla="+- 0 6174 4682"/>
                          <a:gd name="T245" fmla="*/ T244 w 2983"/>
                          <a:gd name="T246" fmla="+- 0 -2301 -2301"/>
                          <a:gd name="T247" fmla="*/ -2301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1492" y="0"/>
                            </a:moveTo>
                            <a:lnTo>
                              <a:pt x="1377" y="6"/>
                            </a:lnTo>
                            <a:lnTo>
                              <a:pt x="1263" y="26"/>
                            </a:lnTo>
                            <a:lnTo>
                              <a:pt x="1150" y="57"/>
                            </a:lnTo>
                            <a:lnTo>
                              <a:pt x="1038" y="102"/>
                            </a:lnTo>
                            <a:lnTo>
                              <a:pt x="929" y="160"/>
                            </a:lnTo>
                            <a:lnTo>
                              <a:pt x="823" y="230"/>
                            </a:lnTo>
                            <a:lnTo>
                              <a:pt x="719" y="313"/>
                            </a:lnTo>
                            <a:lnTo>
                              <a:pt x="620" y="409"/>
                            </a:lnTo>
                            <a:lnTo>
                              <a:pt x="525" y="518"/>
                            </a:lnTo>
                            <a:lnTo>
                              <a:pt x="435" y="639"/>
                            </a:lnTo>
                            <a:lnTo>
                              <a:pt x="394" y="702"/>
                            </a:lnTo>
                            <a:lnTo>
                              <a:pt x="354" y="768"/>
                            </a:lnTo>
                            <a:lnTo>
                              <a:pt x="317" y="834"/>
                            </a:lnTo>
                            <a:lnTo>
                              <a:pt x="281" y="903"/>
                            </a:lnTo>
                            <a:lnTo>
                              <a:pt x="248" y="973"/>
                            </a:lnTo>
                            <a:lnTo>
                              <a:pt x="217" y="1044"/>
                            </a:lnTo>
                            <a:lnTo>
                              <a:pt x="188" y="1117"/>
                            </a:lnTo>
                            <a:lnTo>
                              <a:pt x="161" y="1191"/>
                            </a:lnTo>
                            <a:lnTo>
                              <a:pt x="136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4" y="1497"/>
                            </a:lnTo>
                            <a:lnTo>
                              <a:pt x="58" y="1576"/>
                            </a:lnTo>
                            <a:lnTo>
                              <a:pt x="44" y="1655"/>
                            </a:lnTo>
                            <a:lnTo>
                              <a:pt x="31" y="1735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3" y="58"/>
                            </a:lnTo>
                            <a:lnTo>
                              <a:pt x="1720" y="26"/>
                            </a:lnTo>
                            <a:lnTo>
                              <a:pt x="1606" y="6"/>
                            </a:lnTo>
                            <a:lnTo>
                              <a:pt x="149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5120 4682"/>
                          <a:gd name="T1" fmla="*/ T0 w 2983"/>
                          <a:gd name="T2" fmla="+- 0 -1659 -2301"/>
                          <a:gd name="T3" fmla="*/ -1659 h 2142"/>
                          <a:gd name="T4" fmla="+- 0 5078 4682"/>
                          <a:gd name="T5" fmla="*/ T4 w 2983"/>
                          <a:gd name="T6" fmla="+- 0 -1596 -2301"/>
                          <a:gd name="T7" fmla="*/ -1596 h 2142"/>
                          <a:gd name="T8" fmla="+- 0 5038 4682"/>
                          <a:gd name="T9" fmla="*/ T8 w 2983"/>
                          <a:gd name="T10" fmla="+- 0 -1531 -2301"/>
                          <a:gd name="T11" fmla="*/ -1531 h 2142"/>
                          <a:gd name="T12" fmla="+- 0 5000 4682"/>
                          <a:gd name="T13" fmla="*/ T12 w 2983"/>
                          <a:gd name="T14" fmla="+- 0 -1465 -2301"/>
                          <a:gd name="T15" fmla="*/ -1465 h 2142"/>
                          <a:gd name="T16" fmla="+- 0 4965 4682"/>
                          <a:gd name="T17" fmla="*/ T16 w 2983"/>
                          <a:gd name="T18" fmla="+- 0 -1397 -2301"/>
                          <a:gd name="T19" fmla="*/ -1397 h 2142"/>
                          <a:gd name="T20" fmla="+- 0 4931 4682"/>
                          <a:gd name="T21" fmla="*/ T20 w 2983"/>
                          <a:gd name="T22" fmla="+- 0 -1327 -2301"/>
                          <a:gd name="T23" fmla="*/ -1327 h 2142"/>
                          <a:gd name="T24" fmla="+- 0 4900 4682"/>
                          <a:gd name="T25" fmla="*/ T24 w 2983"/>
                          <a:gd name="T26" fmla="+- 0 -1256 -2301"/>
                          <a:gd name="T27" fmla="*/ -1256 h 2142"/>
                          <a:gd name="T28" fmla="+- 0 4871 4682"/>
                          <a:gd name="T29" fmla="*/ T28 w 2983"/>
                          <a:gd name="T30" fmla="+- 0 -1184 -2301"/>
                          <a:gd name="T31" fmla="*/ -1184 h 2142"/>
                          <a:gd name="T32" fmla="+- 0 4844 4682"/>
                          <a:gd name="T33" fmla="*/ T32 w 2983"/>
                          <a:gd name="T34" fmla="+- 0 -1110 -2301"/>
                          <a:gd name="T35" fmla="*/ -1110 h 2142"/>
                          <a:gd name="T36" fmla="+- 0 4819 4682"/>
                          <a:gd name="T37" fmla="*/ T36 w 2983"/>
                          <a:gd name="T38" fmla="+- 0 -1035 -2301"/>
                          <a:gd name="T39" fmla="*/ -1035 h 2142"/>
                          <a:gd name="T40" fmla="+- 0 4796 4682"/>
                          <a:gd name="T41" fmla="*/ T40 w 2983"/>
                          <a:gd name="T42" fmla="+- 0 -959 -2301"/>
                          <a:gd name="T43" fmla="*/ -959 h 2142"/>
                          <a:gd name="T44" fmla="+- 0 4775 4682"/>
                          <a:gd name="T45" fmla="*/ T44 w 2983"/>
                          <a:gd name="T46" fmla="+- 0 -882 -2301"/>
                          <a:gd name="T47" fmla="*/ -882 h 2142"/>
                          <a:gd name="T48" fmla="+- 0 4757 4682"/>
                          <a:gd name="T49" fmla="*/ T48 w 2983"/>
                          <a:gd name="T50" fmla="+- 0 -804 -2301"/>
                          <a:gd name="T51" fmla="*/ -804 h 2142"/>
                          <a:gd name="T52" fmla="+- 0 4740 4682"/>
                          <a:gd name="T53" fmla="*/ T52 w 2983"/>
                          <a:gd name="T54" fmla="+- 0 -725 -2301"/>
                          <a:gd name="T55" fmla="*/ -725 h 2142"/>
                          <a:gd name="T56" fmla="+- 0 4726 4682"/>
                          <a:gd name="T57" fmla="*/ T56 w 2983"/>
                          <a:gd name="T58" fmla="+- 0 -645 -2301"/>
                          <a:gd name="T59" fmla="*/ -645 h 2142"/>
                          <a:gd name="T60" fmla="+- 0 4713 4682"/>
                          <a:gd name="T61" fmla="*/ T60 w 2983"/>
                          <a:gd name="T62" fmla="+- 0 -565 -2301"/>
                          <a:gd name="T63" fmla="*/ -565 h 2142"/>
                          <a:gd name="T64" fmla="+- 0 4703 4682"/>
                          <a:gd name="T65" fmla="*/ T64 w 2983"/>
                          <a:gd name="T66" fmla="+- 0 -485 -2301"/>
                          <a:gd name="T67" fmla="*/ -485 h 2142"/>
                          <a:gd name="T68" fmla="+- 0 4695 4682"/>
                          <a:gd name="T69" fmla="*/ T68 w 2983"/>
                          <a:gd name="T70" fmla="+- 0 -404 -2301"/>
                          <a:gd name="T71" fmla="*/ -404 h 2142"/>
                          <a:gd name="T72" fmla="+- 0 4688 4682"/>
                          <a:gd name="T73" fmla="*/ T72 w 2983"/>
                          <a:gd name="T74" fmla="+- 0 -322 -2301"/>
                          <a:gd name="T75" fmla="*/ -322 h 2142"/>
                          <a:gd name="T76" fmla="+- 0 4684 4682"/>
                          <a:gd name="T77" fmla="*/ T76 w 2983"/>
                          <a:gd name="T78" fmla="+- 0 -241 -2301"/>
                          <a:gd name="T79" fmla="*/ -241 h 2142"/>
                          <a:gd name="T80" fmla="+- 0 4682 4682"/>
                          <a:gd name="T81" fmla="*/ T80 w 2983"/>
                          <a:gd name="T82" fmla="+- 0 -159 -2301"/>
                          <a:gd name="T83" fmla="*/ -159 h 2142"/>
                          <a:gd name="T84" fmla="+- 0 7665 4682"/>
                          <a:gd name="T85" fmla="*/ T84 w 2983"/>
                          <a:gd name="T86" fmla="+- 0 -159 -2301"/>
                          <a:gd name="T87" fmla="*/ -159 h 2142"/>
                          <a:gd name="T88" fmla="+- 0 7663 4682"/>
                          <a:gd name="T89" fmla="*/ T88 w 2983"/>
                          <a:gd name="T90" fmla="+- 0 -241 -2301"/>
                          <a:gd name="T91" fmla="*/ -241 h 2142"/>
                          <a:gd name="T92" fmla="+- 0 7659 4682"/>
                          <a:gd name="T93" fmla="*/ T92 w 2983"/>
                          <a:gd name="T94" fmla="+- 0 -322 -2301"/>
                          <a:gd name="T95" fmla="*/ -322 h 2142"/>
                          <a:gd name="T96" fmla="+- 0 7653 4682"/>
                          <a:gd name="T97" fmla="*/ T96 w 2983"/>
                          <a:gd name="T98" fmla="+- 0 -403 -2301"/>
                          <a:gd name="T99" fmla="*/ -403 h 2142"/>
                          <a:gd name="T100" fmla="+- 0 7644 4682"/>
                          <a:gd name="T101" fmla="*/ T100 w 2983"/>
                          <a:gd name="T102" fmla="+- 0 -484 -2301"/>
                          <a:gd name="T103" fmla="*/ -484 h 2142"/>
                          <a:gd name="T104" fmla="+- 0 7634 4682"/>
                          <a:gd name="T105" fmla="*/ T104 w 2983"/>
                          <a:gd name="T106" fmla="+- 0 -565 -2301"/>
                          <a:gd name="T107" fmla="*/ -565 h 2142"/>
                          <a:gd name="T108" fmla="+- 0 7622 4682"/>
                          <a:gd name="T109" fmla="*/ T108 w 2983"/>
                          <a:gd name="T110" fmla="+- 0 -645 -2301"/>
                          <a:gd name="T111" fmla="*/ -645 h 2142"/>
                          <a:gd name="T112" fmla="+- 0 7607 4682"/>
                          <a:gd name="T113" fmla="*/ T112 w 2983"/>
                          <a:gd name="T114" fmla="+- 0 -724 -2301"/>
                          <a:gd name="T115" fmla="*/ -724 h 2142"/>
                          <a:gd name="T116" fmla="+- 0 7591 4682"/>
                          <a:gd name="T117" fmla="*/ T116 w 2983"/>
                          <a:gd name="T118" fmla="+- 0 -803 -2301"/>
                          <a:gd name="T119" fmla="*/ -803 h 2142"/>
                          <a:gd name="T120" fmla="+- 0 7572 4682"/>
                          <a:gd name="T121" fmla="*/ T120 w 2983"/>
                          <a:gd name="T122" fmla="+- 0 -881 -2301"/>
                          <a:gd name="T123" fmla="*/ -881 h 2142"/>
                          <a:gd name="T124" fmla="+- 0 7552 4682"/>
                          <a:gd name="T125" fmla="*/ T124 w 2983"/>
                          <a:gd name="T126" fmla="+- 0 -958 -2301"/>
                          <a:gd name="T127" fmla="*/ -958 h 2142"/>
                          <a:gd name="T128" fmla="+- 0 7529 4682"/>
                          <a:gd name="T129" fmla="*/ T128 w 2983"/>
                          <a:gd name="T130" fmla="+- 0 -1034 -2301"/>
                          <a:gd name="T131" fmla="*/ -1034 h 2142"/>
                          <a:gd name="T132" fmla="+- 0 7504 4682"/>
                          <a:gd name="T133" fmla="*/ T132 w 2983"/>
                          <a:gd name="T134" fmla="+- 0 -1109 -2301"/>
                          <a:gd name="T135" fmla="*/ -1109 h 2142"/>
                          <a:gd name="T136" fmla="+- 0 7477 4682"/>
                          <a:gd name="T137" fmla="*/ T136 w 2983"/>
                          <a:gd name="T138" fmla="+- 0 -1183 -2301"/>
                          <a:gd name="T139" fmla="*/ -1183 h 2142"/>
                          <a:gd name="T140" fmla="+- 0 7448 4682"/>
                          <a:gd name="T141" fmla="*/ T140 w 2983"/>
                          <a:gd name="T142" fmla="+- 0 -1256 -2301"/>
                          <a:gd name="T143" fmla="*/ -1256 h 2142"/>
                          <a:gd name="T144" fmla="+- 0 7417 4682"/>
                          <a:gd name="T145" fmla="*/ T144 w 2983"/>
                          <a:gd name="T146" fmla="+- 0 -1327 -2301"/>
                          <a:gd name="T147" fmla="*/ -1327 h 2142"/>
                          <a:gd name="T148" fmla="+- 0 7384 4682"/>
                          <a:gd name="T149" fmla="*/ T148 w 2983"/>
                          <a:gd name="T150" fmla="+- 0 -1397 -2301"/>
                          <a:gd name="T151" fmla="*/ -1397 h 2142"/>
                          <a:gd name="T152" fmla="+- 0 7349 4682"/>
                          <a:gd name="T153" fmla="*/ T152 w 2983"/>
                          <a:gd name="T154" fmla="+- 0 -1466 -2301"/>
                          <a:gd name="T155" fmla="*/ -1466 h 2142"/>
                          <a:gd name="T156" fmla="+- 0 7311 4682"/>
                          <a:gd name="T157" fmla="*/ T156 w 2983"/>
                          <a:gd name="T158" fmla="+- 0 -1532 -2301"/>
                          <a:gd name="T159" fmla="*/ -1532 h 2142"/>
                          <a:gd name="T160" fmla="+- 0 7272 4682"/>
                          <a:gd name="T161" fmla="*/ T160 w 2983"/>
                          <a:gd name="T162" fmla="+- 0 -1597 -2301"/>
                          <a:gd name="T163" fmla="*/ -1597 h 2142"/>
                          <a:gd name="T164" fmla="+- 0 7230 4682"/>
                          <a:gd name="T165" fmla="*/ T164 w 2983"/>
                          <a:gd name="T166" fmla="+- 0 -1661 -2301"/>
                          <a:gd name="T167" fmla="*/ -1661 h 2142"/>
                          <a:gd name="T168" fmla="+- 0 7140 4682"/>
                          <a:gd name="T169" fmla="*/ T168 w 2983"/>
                          <a:gd name="T170" fmla="+- 0 -1782 -2301"/>
                          <a:gd name="T171" fmla="*/ -1782 h 2142"/>
                          <a:gd name="T172" fmla="+- 0 7045 4682"/>
                          <a:gd name="T173" fmla="*/ T172 w 2983"/>
                          <a:gd name="T174" fmla="+- 0 -1891 -2301"/>
                          <a:gd name="T175" fmla="*/ -1891 h 2142"/>
                          <a:gd name="T176" fmla="+- 0 6946 4682"/>
                          <a:gd name="T177" fmla="*/ T176 w 2983"/>
                          <a:gd name="T178" fmla="+- 0 -1987 -2301"/>
                          <a:gd name="T179" fmla="*/ -1987 h 2142"/>
                          <a:gd name="T180" fmla="+- 0 6843 4682"/>
                          <a:gd name="T181" fmla="*/ T180 w 2983"/>
                          <a:gd name="T182" fmla="+- 0 -2070 -2301"/>
                          <a:gd name="T183" fmla="*/ -2070 h 2142"/>
                          <a:gd name="T184" fmla="+- 0 6736 4682"/>
                          <a:gd name="T185" fmla="*/ T184 w 2983"/>
                          <a:gd name="T186" fmla="+- 0 -2141 -2301"/>
                          <a:gd name="T187" fmla="*/ -2141 h 2142"/>
                          <a:gd name="T188" fmla="+- 0 6627 4682"/>
                          <a:gd name="T189" fmla="*/ T188 w 2983"/>
                          <a:gd name="T190" fmla="+- 0 -2198 -2301"/>
                          <a:gd name="T191" fmla="*/ -2198 h 2142"/>
                          <a:gd name="T192" fmla="+- 0 6516 4682"/>
                          <a:gd name="T193" fmla="*/ T192 w 2983"/>
                          <a:gd name="T194" fmla="+- 0 -2243 -2301"/>
                          <a:gd name="T195" fmla="*/ -2243 h 2142"/>
                          <a:gd name="T196" fmla="+- 0 6403 4682"/>
                          <a:gd name="T197" fmla="*/ T196 w 2983"/>
                          <a:gd name="T198" fmla="+- 0 -2275 -2301"/>
                          <a:gd name="T199" fmla="*/ -2275 h 2142"/>
                          <a:gd name="T200" fmla="+- 0 6288 4682"/>
                          <a:gd name="T201" fmla="*/ T200 w 2983"/>
                          <a:gd name="T202" fmla="+- 0 -2294 -2301"/>
                          <a:gd name="T203" fmla="*/ -2294 h 2142"/>
                          <a:gd name="T204" fmla="+- 0 6174 4682"/>
                          <a:gd name="T205" fmla="*/ T204 w 2983"/>
                          <a:gd name="T206" fmla="+- 0 -2301 -2301"/>
                          <a:gd name="T207" fmla="*/ -2301 h 2142"/>
                          <a:gd name="T208" fmla="+- 0 6059 4682"/>
                          <a:gd name="T209" fmla="*/ T208 w 2983"/>
                          <a:gd name="T210" fmla="+- 0 -2294 -2301"/>
                          <a:gd name="T211" fmla="*/ -2294 h 2142"/>
                          <a:gd name="T212" fmla="+- 0 5945 4682"/>
                          <a:gd name="T213" fmla="*/ T212 w 2983"/>
                          <a:gd name="T214" fmla="+- 0 -2275 -2301"/>
                          <a:gd name="T215" fmla="*/ -2275 h 2142"/>
                          <a:gd name="T216" fmla="+- 0 5832 4682"/>
                          <a:gd name="T217" fmla="*/ T216 w 2983"/>
                          <a:gd name="T218" fmla="+- 0 -2243 -2301"/>
                          <a:gd name="T219" fmla="*/ -2243 h 2142"/>
                          <a:gd name="T220" fmla="+- 0 5721 4682"/>
                          <a:gd name="T221" fmla="*/ T220 w 2983"/>
                          <a:gd name="T222" fmla="+- 0 -2198 -2301"/>
                          <a:gd name="T223" fmla="*/ -2198 h 2142"/>
                          <a:gd name="T224" fmla="+- 0 5612 4682"/>
                          <a:gd name="T225" fmla="*/ T224 w 2983"/>
                          <a:gd name="T226" fmla="+- 0 -2140 -2301"/>
                          <a:gd name="T227" fmla="*/ -2140 h 2142"/>
                          <a:gd name="T228" fmla="+- 0 5506 4682"/>
                          <a:gd name="T229" fmla="*/ T228 w 2983"/>
                          <a:gd name="T230" fmla="+- 0 -2069 -2301"/>
                          <a:gd name="T231" fmla="*/ -2069 h 2142"/>
                          <a:gd name="T232" fmla="+- 0 5403 4682"/>
                          <a:gd name="T233" fmla="*/ T232 w 2983"/>
                          <a:gd name="T234" fmla="+- 0 -1986 -2301"/>
                          <a:gd name="T235" fmla="*/ -1986 h 2142"/>
                          <a:gd name="T236" fmla="+- 0 5304 4682"/>
                          <a:gd name="T237" fmla="*/ T236 w 2983"/>
                          <a:gd name="T238" fmla="+- 0 -1890 -2301"/>
                          <a:gd name="T239" fmla="*/ -1890 h 2142"/>
                          <a:gd name="T240" fmla="+- 0 5210 4682"/>
                          <a:gd name="T241" fmla="*/ T240 w 2983"/>
                          <a:gd name="T242" fmla="+- 0 -1781 -2301"/>
                          <a:gd name="T243" fmla="*/ -1781 h 2142"/>
                          <a:gd name="T244" fmla="+- 0 5120 4682"/>
                          <a:gd name="T245" fmla="*/ T244 w 2983"/>
                          <a:gd name="T246" fmla="+- 0 -1659 -2301"/>
                          <a:gd name="T247" fmla="*/ -1659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438" y="642"/>
                            </a:moveTo>
                            <a:lnTo>
                              <a:pt x="396" y="705"/>
                            </a:lnTo>
                            <a:lnTo>
                              <a:pt x="356" y="770"/>
                            </a:lnTo>
                            <a:lnTo>
                              <a:pt x="318" y="836"/>
                            </a:lnTo>
                            <a:lnTo>
                              <a:pt x="283" y="904"/>
                            </a:lnTo>
                            <a:lnTo>
                              <a:pt x="249" y="974"/>
                            </a:lnTo>
                            <a:lnTo>
                              <a:pt x="218" y="1045"/>
                            </a:lnTo>
                            <a:lnTo>
                              <a:pt x="189" y="1117"/>
                            </a:lnTo>
                            <a:lnTo>
                              <a:pt x="162" y="1191"/>
                            </a:lnTo>
                            <a:lnTo>
                              <a:pt x="137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5" y="1497"/>
                            </a:lnTo>
                            <a:lnTo>
                              <a:pt x="58" y="1576"/>
                            </a:lnTo>
                            <a:lnTo>
                              <a:pt x="44" y="1656"/>
                            </a:lnTo>
                            <a:lnTo>
                              <a:pt x="31" y="1736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4" y="58"/>
                            </a:lnTo>
                            <a:lnTo>
                              <a:pt x="1721" y="26"/>
                            </a:lnTo>
                            <a:lnTo>
                              <a:pt x="1606" y="7"/>
                            </a:lnTo>
                            <a:lnTo>
                              <a:pt x="1492" y="0"/>
                            </a:lnTo>
                            <a:lnTo>
                              <a:pt x="1377" y="7"/>
                            </a:lnTo>
                            <a:lnTo>
                              <a:pt x="1263" y="26"/>
                            </a:lnTo>
                            <a:lnTo>
                              <a:pt x="1150" y="58"/>
                            </a:lnTo>
                            <a:lnTo>
                              <a:pt x="1039" y="103"/>
                            </a:lnTo>
                            <a:lnTo>
                              <a:pt x="930" y="161"/>
                            </a:lnTo>
                            <a:lnTo>
                              <a:pt x="824" y="232"/>
                            </a:lnTo>
                            <a:lnTo>
                              <a:pt x="721" y="315"/>
                            </a:lnTo>
                            <a:lnTo>
                              <a:pt x="622" y="411"/>
                            </a:lnTo>
                            <a:lnTo>
                              <a:pt x="528" y="520"/>
                            </a:lnTo>
                            <a:lnTo>
                              <a:pt x="438" y="642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5"/>
                      <a:ext cx="2983" cy="1752"/>
                      <a:chOff x="4634" y="-3855"/>
                      <a:chExt cx="2983" cy="1752"/>
                    </a:xfrm>
                  </p:grpSpPr>
                  <p:sp>
                    <p:nvSpPr>
                      <p:cNvPr id="1035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5"/>
                        <a:ext cx="2983" cy="1752"/>
                      </a:xfrm>
                      <a:custGeom>
                        <a:avLst/>
                        <a:gdLst>
                          <a:gd name="T0" fmla="+- 0 7617 4634"/>
                          <a:gd name="T1" fmla="*/ T0 w 2983"/>
                          <a:gd name="T2" fmla="+- 0 -3855 -3855"/>
                          <a:gd name="T3" fmla="*/ -3855 h 1752"/>
                          <a:gd name="T4" fmla="+- 0 4634 4634"/>
                          <a:gd name="T5" fmla="*/ T4 w 2983"/>
                          <a:gd name="T6" fmla="+- 0 -3855 -3855"/>
                          <a:gd name="T7" fmla="*/ -3855 h 1752"/>
                          <a:gd name="T8" fmla="+- 0 4636 4634"/>
                          <a:gd name="T9" fmla="*/ T8 w 2983"/>
                          <a:gd name="T10" fmla="+- 0 -3788 -3855"/>
                          <a:gd name="T11" fmla="*/ -3788 h 1752"/>
                          <a:gd name="T12" fmla="+- 0 4640 4634"/>
                          <a:gd name="T13" fmla="*/ T12 w 2983"/>
                          <a:gd name="T14" fmla="+- 0 -3721 -3855"/>
                          <a:gd name="T15" fmla="*/ -3721 h 1752"/>
                          <a:gd name="T16" fmla="+- 0 4646 4634"/>
                          <a:gd name="T17" fmla="*/ T16 w 2983"/>
                          <a:gd name="T18" fmla="+- 0 -3655 -3855"/>
                          <a:gd name="T19" fmla="*/ -3655 h 1752"/>
                          <a:gd name="T20" fmla="+- 0 4655 4634"/>
                          <a:gd name="T21" fmla="*/ T20 w 2983"/>
                          <a:gd name="T22" fmla="+- 0 -3589 -3855"/>
                          <a:gd name="T23" fmla="*/ -3589 h 1752"/>
                          <a:gd name="T24" fmla="+- 0 4665 4634"/>
                          <a:gd name="T25" fmla="*/ T24 w 2983"/>
                          <a:gd name="T26" fmla="+- 0 -3523 -3855"/>
                          <a:gd name="T27" fmla="*/ -3523 h 1752"/>
                          <a:gd name="T28" fmla="+- 0 4677 4634"/>
                          <a:gd name="T29" fmla="*/ T28 w 2983"/>
                          <a:gd name="T30" fmla="+- 0 -3457 -3855"/>
                          <a:gd name="T31" fmla="*/ -3457 h 1752"/>
                          <a:gd name="T32" fmla="+- 0 4692 4634"/>
                          <a:gd name="T33" fmla="*/ T32 w 2983"/>
                          <a:gd name="T34" fmla="+- 0 -3392 -3855"/>
                          <a:gd name="T35" fmla="*/ -3392 h 1752"/>
                          <a:gd name="T36" fmla="+- 0 4708 4634"/>
                          <a:gd name="T37" fmla="*/ T36 w 2983"/>
                          <a:gd name="T38" fmla="+- 0 -3328 -3855"/>
                          <a:gd name="T39" fmla="*/ -3328 h 1752"/>
                          <a:gd name="T40" fmla="+- 0 4727 4634"/>
                          <a:gd name="T41" fmla="*/ T40 w 2983"/>
                          <a:gd name="T42" fmla="+- 0 -3264 -3855"/>
                          <a:gd name="T43" fmla="*/ -3264 h 1752"/>
                          <a:gd name="T44" fmla="+- 0 4748 4634"/>
                          <a:gd name="T45" fmla="*/ T44 w 2983"/>
                          <a:gd name="T46" fmla="+- 0 -3201 -3855"/>
                          <a:gd name="T47" fmla="*/ -3201 h 1752"/>
                          <a:gd name="T48" fmla="+- 0 4770 4634"/>
                          <a:gd name="T49" fmla="*/ T48 w 2983"/>
                          <a:gd name="T50" fmla="+- 0 -3139 -3855"/>
                          <a:gd name="T51" fmla="*/ -3139 h 1752"/>
                          <a:gd name="T52" fmla="+- 0 4795 4634"/>
                          <a:gd name="T53" fmla="*/ T52 w 2983"/>
                          <a:gd name="T54" fmla="+- 0 -3077 -3855"/>
                          <a:gd name="T55" fmla="*/ -3077 h 1752"/>
                          <a:gd name="T56" fmla="+- 0 4822 4634"/>
                          <a:gd name="T57" fmla="*/ T56 w 2983"/>
                          <a:gd name="T58" fmla="+- 0 -3017 -3855"/>
                          <a:gd name="T59" fmla="*/ -3017 h 1752"/>
                          <a:gd name="T60" fmla="+- 0 4851 4634"/>
                          <a:gd name="T61" fmla="*/ T60 w 2983"/>
                          <a:gd name="T62" fmla="+- 0 -2958 -3855"/>
                          <a:gd name="T63" fmla="*/ -2958 h 1752"/>
                          <a:gd name="T64" fmla="+- 0 4882 4634"/>
                          <a:gd name="T65" fmla="*/ T64 w 2983"/>
                          <a:gd name="T66" fmla="+- 0 -2899 -3855"/>
                          <a:gd name="T67" fmla="*/ -2899 h 1752"/>
                          <a:gd name="T68" fmla="+- 0 4915 4634"/>
                          <a:gd name="T69" fmla="*/ T68 w 2983"/>
                          <a:gd name="T70" fmla="+- 0 -2842 -3855"/>
                          <a:gd name="T71" fmla="*/ -2842 h 1752"/>
                          <a:gd name="T72" fmla="+- 0 4950 4634"/>
                          <a:gd name="T73" fmla="*/ T72 w 2983"/>
                          <a:gd name="T74" fmla="+- 0 -2786 -3855"/>
                          <a:gd name="T75" fmla="*/ -2786 h 1752"/>
                          <a:gd name="T76" fmla="+- 0 4988 4634"/>
                          <a:gd name="T77" fmla="*/ T76 w 2983"/>
                          <a:gd name="T78" fmla="+- 0 -2731 -3855"/>
                          <a:gd name="T79" fmla="*/ -2731 h 1752"/>
                          <a:gd name="T80" fmla="+- 0 5027 4634"/>
                          <a:gd name="T81" fmla="*/ T80 w 2983"/>
                          <a:gd name="T82" fmla="+- 0 -2678 -3855"/>
                          <a:gd name="T83" fmla="*/ -2678 h 1752"/>
                          <a:gd name="T84" fmla="+- 0 5069 4634"/>
                          <a:gd name="T85" fmla="*/ T84 w 2983"/>
                          <a:gd name="T86" fmla="+- 0 -2627 -3855"/>
                          <a:gd name="T87" fmla="*/ -2627 h 1752"/>
                          <a:gd name="T88" fmla="+- 0 5159 4634"/>
                          <a:gd name="T89" fmla="*/ T88 w 2983"/>
                          <a:gd name="T90" fmla="+- 0 -2527 -3855"/>
                          <a:gd name="T91" fmla="*/ -2527 h 1752"/>
                          <a:gd name="T92" fmla="+- 0 5254 4634"/>
                          <a:gd name="T93" fmla="*/ T92 w 2983"/>
                          <a:gd name="T94" fmla="+- 0 -2438 -3855"/>
                          <a:gd name="T95" fmla="*/ -2438 h 1752"/>
                          <a:gd name="T96" fmla="+- 0 5353 4634"/>
                          <a:gd name="T97" fmla="*/ T96 w 2983"/>
                          <a:gd name="T98" fmla="+- 0 -2360 -3855"/>
                          <a:gd name="T99" fmla="*/ -2360 h 1752"/>
                          <a:gd name="T100" fmla="+- 0 5457 4634"/>
                          <a:gd name="T101" fmla="*/ T100 w 2983"/>
                          <a:gd name="T102" fmla="+- 0 -2291 -3855"/>
                          <a:gd name="T103" fmla="*/ -2291 h 1752"/>
                          <a:gd name="T104" fmla="+- 0 5563 4634"/>
                          <a:gd name="T105" fmla="*/ T104 w 2983"/>
                          <a:gd name="T106" fmla="+- 0 -2234 -3855"/>
                          <a:gd name="T107" fmla="*/ -2234 h 1752"/>
                          <a:gd name="T108" fmla="+- 0 5672 4634"/>
                          <a:gd name="T109" fmla="*/ T108 w 2983"/>
                          <a:gd name="T110" fmla="+- 0 -2187 -3855"/>
                          <a:gd name="T111" fmla="*/ -2187 h 1752"/>
                          <a:gd name="T112" fmla="+- 0 5784 4634"/>
                          <a:gd name="T113" fmla="*/ T112 w 2983"/>
                          <a:gd name="T114" fmla="+- 0 -2150 -3855"/>
                          <a:gd name="T115" fmla="*/ -2150 h 1752"/>
                          <a:gd name="T116" fmla="+- 0 5897 4634"/>
                          <a:gd name="T117" fmla="*/ T116 w 2983"/>
                          <a:gd name="T118" fmla="+- 0 -2124 -3855"/>
                          <a:gd name="T119" fmla="*/ -2124 h 1752"/>
                          <a:gd name="T120" fmla="+- 0 6011 4634"/>
                          <a:gd name="T121" fmla="*/ T120 w 2983"/>
                          <a:gd name="T122" fmla="+- 0 -2108 -3855"/>
                          <a:gd name="T123" fmla="*/ -2108 h 1752"/>
                          <a:gd name="T124" fmla="+- 0 6126 4634"/>
                          <a:gd name="T125" fmla="*/ T124 w 2983"/>
                          <a:gd name="T126" fmla="+- 0 -2103 -3855"/>
                          <a:gd name="T127" fmla="*/ -2103 h 1752"/>
                          <a:gd name="T128" fmla="+- 0 6240 4634"/>
                          <a:gd name="T129" fmla="*/ T128 w 2983"/>
                          <a:gd name="T130" fmla="+- 0 -2108 -3855"/>
                          <a:gd name="T131" fmla="*/ -2108 h 1752"/>
                          <a:gd name="T132" fmla="+- 0 6354 4634"/>
                          <a:gd name="T133" fmla="*/ T132 w 2983"/>
                          <a:gd name="T134" fmla="+- 0 -2124 -3855"/>
                          <a:gd name="T135" fmla="*/ -2124 h 1752"/>
                          <a:gd name="T136" fmla="+- 0 6468 4634"/>
                          <a:gd name="T137" fmla="*/ T136 w 2983"/>
                          <a:gd name="T138" fmla="+- 0 -2150 -3855"/>
                          <a:gd name="T139" fmla="*/ -2150 h 1752"/>
                          <a:gd name="T140" fmla="+- 0 6579 4634"/>
                          <a:gd name="T141" fmla="*/ T140 w 2983"/>
                          <a:gd name="T142" fmla="+- 0 -2186 -3855"/>
                          <a:gd name="T143" fmla="*/ -2186 h 1752"/>
                          <a:gd name="T144" fmla="+- 0 6688 4634"/>
                          <a:gd name="T145" fmla="*/ T144 w 2983"/>
                          <a:gd name="T146" fmla="+- 0 -2234 -3855"/>
                          <a:gd name="T147" fmla="*/ -2234 h 1752"/>
                          <a:gd name="T148" fmla="+- 0 6795 4634"/>
                          <a:gd name="T149" fmla="*/ T148 w 2983"/>
                          <a:gd name="T150" fmla="+- 0 -2291 -3855"/>
                          <a:gd name="T151" fmla="*/ -2291 h 1752"/>
                          <a:gd name="T152" fmla="+- 0 6898 4634"/>
                          <a:gd name="T153" fmla="*/ T152 w 2983"/>
                          <a:gd name="T154" fmla="+- 0 -2359 -3855"/>
                          <a:gd name="T155" fmla="*/ -2359 h 1752"/>
                          <a:gd name="T156" fmla="+- 0 6997 4634"/>
                          <a:gd name="T157" fmla="*/ T156 w 2983"/>
                          <a:gd name="T158" fmla="+- 0 -2437 -3855"/>
                          <a:gd name="T159" fmla="*/ -2437 h 1752"/>
                          <a:gd name="T160" fmla="+- 0 7092 4634"/>
                          <a:gd name="T161" fmla="*/ T160 w 2983"/>
                          <a:gd name="T162" fmla="+- 0 -2526 -3855"/>
                          <a:gd name="T163" fmla="*/ -2526 h 1752"/>
                          <a:gd name="T164" fmla="+- 0 7182 4634"/>
                          <a:gd name="T165" fmla="*/ T164 w 2983"/>
                          <a:gd name="T166" fmla="+- 0 -2626 -3855"/>
                          <a:gd name="T167" fmla="*/ -2626 h 1752"/>
                          <a:gd name="T168" fmla="+- 0 7224 4634"/>
                          <a:gd name="T169" fmla="*/ T168 w 2983"/>
                          <a:gd name="T170" fmla="+- 0 -2677 -3855"/>
                          <a:gd name="T171" fmla="*/ -2677 h 1752"/>
                          <a:gd name="T172" fmla="+- 0 7263 4634"/>
                          <a:gd name="T173" fmla="*/ T172 w 2983"/>
                          <a:gd name="T174" fmla="+- 0 -2731 -3855"/>
                          <a:gd name="T175" fmla="*/ -2731 h 1752"/>
                          <a:gd name="T176" fmla="+- 0 7301 4634"/>
                          <a:gd name="T177" fmla="*/ T176 w 2983"/>
                          <a:gd name="T178" fmla="+- 0 -2785 -3855"/>
                          <a:gd name="T179" fmla="*/ -2785 h 1752"/>
                          <a:gd name="T180" fmla="+- 0 7336 4634"/>
                          <a:gd name="T181" fmla="*/ T180 w 2983"/>
                          <a:gd name="T182" fmla="+- 0 -2841 -3855"/>
                          <a:gd name="T183" fmla="*/ -2841 h 1752"/>
                          <a:gd name="T184" fmla="+- 0 7369 4634"/>
                          <a:gd name="T185" fmla="*/ T184 w 2983"/>
                          <a:gd name="T186" fmla="+- 0 -2898 -3855"/>
                          <a:gd name="T187" fmla="*/ -2898 h 1752"/>
                          <a:gd name="T188" fmla="+- 0 7400 4634"/>
                          <a:gd name="T189" fmla="*/ T188 w 2983"/>
                          <a:gd name="T190" fmla="+- 0 -2957 -3855"/>
                          <a:gd name="T191" fmla="*/ -2957 h 1752"/>
                          <a:gd name="T192" fmla="+- 0 7429 4634"/>
                          <a:gd name="T193" fmla="*/ T192 w 2983"/>
                          <a:gd name="T194" fmla="+- 0 -3016 -3855"/>
                          <a:gd name="T195" fmla="*/ -3016 h 1752"/>
                          <a:gd name="T196" fmla="+- 0 7456 4634"/>
                          <a:gd name="T197" fmla="*/ T196 w 2983"/>
                          <a:gd name="T198" fmla="+- 0 -3077 -3855"/>
                          <a:gd name="T199" fmla="*/ -3077 h 1752"/>
                          <a:gd name="T200" fmla="+- 0 7481 4634"/>
                          <a:gd name="T201" fmla="*/ T200 w 2983"/>
                          <a:gd name="T202" fmla="+- 0 -3138 -3855"/>
                          <a:gd name="T203" fmla="*/ -3138 h 1752"/>
                          <a:gd name="T204" fmla="+- 0 7503 4634"/>
                          <a:gd name="T205" fmla="*/ T204 w 2983"/>
                          <a:gd name="T206" fmla="+- 0 -3200 -3855"/>
                          <a:gd name="T207" fmla="*/ -3200 h 1752"/>
                          <a:gd name="T208" fmla="+- 0 7524 4634"/>
                          <a:gd name="T209" fmla="*/ T208 w 2983"/>
                          <a:gd name="T210" fmla="+- 0 -3263 -3855"/>
                          <a:gd name="T211" fmla="*/ -3263 h 1752"/>
                          <a:gd name="T212" fmla="+- 0 7543 4634"/>
                          <a:gd name="T213" fmla="*/ T212 w 2983"/>
                          <a:gd name="T214" fmla="+- 0 -3327 -3855"/>
                          <a:gd name="T215" fmla="*/ -3327 h 1752"/>
                          <a:gd name="T216" fmla="+- 0 7559 4634"/>
                          <a:gd name="T217" fmla="*/ T216 w 2983"/>
                          <a:gd name="T218" fmla="+- 0 -3392 -3855"/>
                          <a:gd name="T219" fmla="*/ -3392 h 1752"/>
                          <a:gd name="T220" fmla="+- 0 7574 4634"/>
                          <a:gd name="T221" fmla="*/ T220 w 2983"/>
                          <a:gd name="T222" fmla="+- 0 -3457 -3855"/>
                          <a:gd name="T223" fmla="*/ -3457 h 1752"/>
                          <a:gd name="T224" fmla="+- 0 7586 4634"/>
                          <a:gd name="T225" fmla="*/ T224 w 2983"/>
                          <a:gd name="T226" fmla="+- 0 -3522 -3855"/>
                          <a:gd name="T227" fmla="*/ -3522 h 1752"/>
                          <a:gd name="T228" fmla="+- 0 7596 4634"/>
                          <a:gd name="T229" fmla="*/ T228 w 2983"/>
                          <a:gd name="T230" fmla="+- 0 -3588 -3855"/>
                          <a:gd name="T231" fmla="*/ -3588 h 1752"/>
                          <a:gd name="T232" fmla="+- 0 7605 4634"/>
                          <a:gd name="T233" fmla="*/ T232 w 2983"/>
                          <a:gd name="T234" fmla="+- 0 -3655 -3855"/>
                          <a:gd name="T235" fmla="*/ -3655 h 1752"/>
                          <a:gd name="T236" fmla="+- 0 7611 4634"/>
                          <a:gd name="T237" fmla="*/ T236 w 2983"/>
                          <a:gd name="T238" fmla="+- 0 -3721 -3855"/>
                          <a:gd name="T239" fmla="*/ -3721 h 1752"/>
                          <a:gd name="T240" fmla="+- 0 7615 4634"/>
                          <a:gd name="T241" fmla="*/ T240 w 2983"/>
                          <a:gd name="T242" fmla="+- 0 -3788 -3855"/>
                          <a:gd name="T243" fmla="*/ -3788 h 1752"/>
                          <a:gd name="T244" fmla="+- 0 7617 4634"/>
                          <a:gd name="T245" fmla="*/ T244 w 2983"/>
                          <a:gd name="T246" fmla="+- 0 -3855 -3855"/>
                          <a:gd name="T247" fmla="*/ -3855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983" y="0"/>
                            </a:moveTo>
                            <a:lnTo>
                              <a:pt x="0" y="0"/>
                            </a:lnTo>
                            <a:lnTo>
                              <a:pt x="2" y="67"/>
                            </a:lnTo>
                            <a:lnTo>
                              <a:pt x="6" y="134"/>
                            </a:lnTo>
                            <a:lnTo>
                              <a:pt x="12" y="200"/>
                            </a:lnTo>
                            <a:lnTo>
                              <a:pt x="21" y="266"/>
                            </a:lnTo>
                            <a:lnTo>
                              <a:pt x="31" y="332"/>
                            </a:lnTo>
                            <a:lnTo>
                              <a:pt x="43" y="398"/>
                            </a:lnTo>
                            <a:lnTo>
                              <a:pt x="58" y="463"/>
                            </a:lnTo>
                            <a:lnTo>
                              <a:pt x="74" y="527"/>
                            </a:lnTo>
                            <a:lnTo>
                              <a:pt x="93" y="591"/>
                            </a:lnTo>
                            <a:lnTo>
                              <a:pt x="114" y="654"/>
                            </a:lnTo>
                            <a:lnTo>
                              <a:pt x="136" y="716"/>
                            </a:lnTo>
                            <a:lnTo>
                              <a:pt x="161" y="778"/>
                            </a:lnTo>
                            <a:lnTo>
                              <a:pt x="188" y="838"/>
                            </a:lnTo>
                            <a:lnTo>
                              <a:pt x="217" y="897"/>
                            </a:lnTo>
                            <a:lnTo>
                              <a:pt x="248" y="956"/>
                            </a:lnTo>
                            <a:lnTo>
                              <a:pt x="281" y="1013"/>
                            </a:lnTo>
                            <a:lnTo>
                              <a:pt x="316" y="1069"/>
                            </a:lnTo>
                            <a:lnTo>
                              <a:pt x="354" y="1124"/>
                            </a:lnTo>
                            <a:lnTo>
                              <a:pt x="393" y="1177"/>
                            </a:lnTo>
                            <a:lnTo>
                              <a:pt x="435" y="1228"/>
                            </a:lnTo>
                            <a:lnTo>
                              <a:pt x="525" y="1328"/>
                            </a:lnTo>
                            <a:lnTo>
                              <a:pt x="620" y="1417"/>
                            </a:lnTo>
                            <a:lnTo>
                              <a:pt x="719" y="1495"/>
                            </a:lnTo>
                            <a:lnTo>
                              <a:pt x="823" y="1564"/>
                            </a:lnTo>
                            <a:lnTo>
                              <a:pt x="929" y="1621"/>
                            </a:lnTo>
                            <a:lnTo>
                              <a:pt x="1038" y="1668"/>
                            </a:lnTo>
                            <a:lnTo>
                              <a:pt x="1150" y="1705"/>
                            </a:lnTo>
                            <a:lnTo>
                              <a:pt x="1263" y="1731"/>
                            </a:lnTo>
                            <a:lnTo>
                              <a:pt x="1377" y="1747"/>
                            </a:lnTo>
                            <a:lnTo>
                              <a:pt x="1492" y="1752"/>
                            </a:lnTo>
                            <a:lnTo>
                              <a:pt x="1606" y="1747"/>
                            </a:lnTo>
                            <a:lnTo>
                              <a:pt x="1720" y="1731"/>
                            </a:lnTo>
                            <a:lnTo>
                              <a:pt x="1834" y="1705"/>
                            </a:lnTo>
                            <a:lnTo>
                              <a:pt x="1945" y="1669"/>
                            </a:lnTo>
                            <a:lnTo>
                              <a:pt x="2054" y="1621"/>
                            </a:lnTo>
                            <a:lnTo>
                              <a:pt x="2161" y="1564"/>
                            </a:lnTo>
                            <a:lnTo>
                              <a:pt x="2264" y="1496"/>
                            </a:lnTo>
                            <a:lnTo>
                              <a:pt x="2363" y="1418"/>
                            </a:lnTo>
                            <a:lnTo>
                              <a:pt x="2458" y="1329"/>
                            </a:lnTo>
                            <a:lnTo>
                              <a:pt x="2548" y="1229"/>
                            </a:lnTo>
                            <a:lnTo>
                              <a:pt x="2590" y="1178"/>
                            </a:lnTo>
                            <a:lnTo>
                              <a:pt x="2629" y="1124"/>
                            </a:lnTo>
                            <a:lnTo>
                              <a:pt x="2667" y="1070"/>
                            </a:lnTo>
                            <a:lnTo>
                              <a:pt x="2702" y="1014"/>
                            </a:lnTo>
                            <a:lnTo>
                              <a:pt x="2735" y="957"/>
                            </a:lnTo>
                            <a:lnTo>
                              <a:pt x="2766" y="898"/>
                            </a:lnTo>
                            <a:lnTo>
                              <a:pt x="2795" y="839"/>
                            </a:lnTo>
                            <a:lnTo>
                              <a:pt x="2822" y="778"/>
                            </a:lnTo>
                            <a:lnTo>
                              <a:pt x="2847" y="717"/>
                            </a:lnTo>
                            <a:lnTo>
                              <a:pt x="2869" y="655"/>
                            </a:lnTo>
                            <a:lnTo>
                              <a:pt x="2890" y="592"/>
                            </a:lnTo>
                            <a:lnTo>
                              <a:pt x="2909" y="528"/>
                            </a:lnTo>
                            <a:lnTo>
                              <a:pt x="2925" y="463"/>
                            </a:lnTo>
                            <a:lnTo>
                              <a:pt x="2940" y="398"/>
                            </a:lnTo>
                            <a:lnTo>
                              <a:pt x="2952" y="333"/>
                            </a:lnTo>
                            <a:lnTo>
                              <a:pt x="2962" y="267"/>
                            </a:lnTo>
                            <a:lnTo>
                              <a:pt x="2971" y="200"/>
                            </a:lnTo>
                            <a:lnTo>
                              <a:pt x="2977" y="134"/>
                            </a:lnTo>
                            <a:lnTo>
                              <a:pt x="2981" y="67"/>
                            </a:lnTo>
                            <a:lnTo>
                              <a:pt x="298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4"/>
                      <a:ext cx="2983" cy="1752"/>
                      <a:chOff x="4634" y="-3854"/>
                      <a:chExt cx="2983" cy="1752"/>
                    </a:xfrm>
                  </p:grpSpPr>
                  <p:sp>
                    <p:nvSpPr>
                      <p:cNvPr id="1034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4"/>
                        <a:ext cx="2983" cy="1752"/>
                      </a:xfrm>
                      <a:custGeom>
                        <a:avLst/>
                        <a:gdLst>
                          <a:gd name="T0" fmla="+- 0 7181 4634"/>
                          <a:gd name="T1" fmla="*/ T0 w 2983"/>
                          <a:gd name="T2" fmla="+- 0 -2624 -3854"/>
                          <a:gd name="T3" fmla="*/ -2624 h 1752"/>
                          <a:gd name="T4" fmla="+- 0 7223 4634"/>
                          <a:gd name="T5" fmla="*/ T4 w 2983"/>
                          <a:gd name="T6" fmla="+- 0 -2676 -3854"/>
                          <a:gd name="T7" fmla="*/ -2676 h 1752"/>
                          <a:gd name="T8" fmla="+- 0 7262 4634"/>
                          <a:gd name="T9" fmla="*/ T8 w 2983"/>
                          <a:gd name="T10" fmla="+- 0 -2730 -3854"/>
                          <a:gd name="T11" fmla="*/ -2730 h 1752"/>
                          <a:gd name="T12" fmla="+- 0 7300 4634"/>
                          <a:gd name="T13" fmla="*/ T12 w 2983"/>
                          <a:gd name="T14" fmla="+- 0 -2784 -3854"/>
                          <a:gd name="T15" fmla="*/ -2784 h 1752"/>
                          <a:gd name="T16" fmla="+- 0 7335 4634"/>
                          <a:gd name="T17" fmla="*/ T16 w 2983"/>
                          <a:gd name="T18" fmla="+- 0 -2840 -3854"/>
                          <a:gd name="T19" fmla="*/ -2840 h 1752"/>
                          <a:gd name="T20" fmla="+- 0 7368 4634"/>
                          <a:gd name="T21" fmla="*/ T20 w 2983"/>
                          <a:gd name="T22" fmla="+- 0 -2898 -3854"/>
                          <a:gd name="T23" fmla="*/ -2898 h 1752"/>
                          <a:gd name="T24" fmla="+- 0 7400 4634"/>
                          <a:gd name="T25" fmla="*/ T24 w 2983"/>
                          <a:gd name="T26" fmla="+- 0 -2956 -3854"/>
                          <a:gd name="T27" fmla="*/ -2956 h 1752"/>
                          <a:gd name="T28" fmla="+- 0 7429 4634"/>
                          <a:gd name="T29" fmla="*/ T28 w 2983"/>
                          <a:gd name="T30" fmla="+- 0 -3016 -3854"/>
                          <a:gd name="T31" fmla="*/ -3016 h 1752"/>
                          <a:gd name="T32" fmla="+- 0 7456 4634"/>
                          <a:gd name="T33" fmla="*/ T32 w 2983"/>
                          <a:gd name="T34" fmla="+- 0 -3076 -3854"/>
                          <a:gd name="T35" fmla="*/ -3076 h 1752"/>
                          <a:gd name="T36" fmla="+- 0 7481 4634"/>
                          <a:gd name="T37" fmla="*/ T36 w 2983"/>
                          <a:gd name="T38" fmla="+- 0 -3138 -3854"/>
                          <a:gd name="T39" fmla="*/ -3138 h 1752"/>
                          <a:gd name="T40" fmla="+- 0 7503 4634"/>
                          <a:gd name="T41" fmla="*/ T40 w 2983"/>
                          <a:gd name="T42" fmla="+- 0 -3200 -3854"/>
                          <a:gd name="T43" fmla="*/ -3200 h 1752"/>
                          <a:gd name="T44" fmla="+- 0 7524 4634"/>
                          <a:gd name="T45" fmla="*/ T44 w 2983"/>
                          <a:gd name="T46" fmla="+- 0 -3263 -3854"/>
                          <a:gd name="T47" fmla="*/ -3263 h 1752"/>
                          <a:gd name="T48" fmla="+- 0 7543 4634"/>
                          <a:gd name="T49" fmla="*/ T48 w 2983"/>
                          <a:gd name="T50" fmla="+- 0 -3327 -3854"/>
                          <a:gd name="T51" fmla="*/ -3327 h 1752"/>
                          <a:gd name="T52" fmla="+- 0 7559 4634"/>
                          <a:gd name="T53" fmla="*/ T52 w 2983"/>
                          <a:gd name="T54" fmla="+- 0 -3392 -3854"/>
                          <a:gd name="T55" fmla="*/ -3392 h 1752"/>
                          <a:gd name="T56" fmla="+- 0 7574 4634"/>
                          <a:gd name="T57" fmla="*/ T56 w 2983"/>
                          <a:gd name="T58" fmla="+- 0 -3457 -3854"/>
                          <a:gd name="T59" fmla="*/ -3457 h 1752"/>
                          <a:gd name="T60" fmla="+- 0 7586 4634"/>
                          <a:gd name="T61" fmla="*/ T60 w 2983"/>
                          <a:gd name="T62" fmla="+- 0 -3522 -3854"/>
                          <a:gd name="T63" fmla="*/ -3522 h 1752"/>
                          <a:gd name="T64" fmla="+- 0 7596 4634"/>
                          <a:gd name="T65" fmla="*/ T64 w 2983"/>
                          <a:gd name="T66" fmla="+- 0 -3588 -3854"/>
                          <a:gd name="T67" fmla="*/ -3588 h 1752"/>
                          <a:gd name="T68" fmla="+- 0 7605 4634"/>
                          <a:gd name="T69" fmla="*/ T68 w 2983"/>
                          <a:gd name="T70" fmla="+- 0 -3654 -3854"/>
                          <a:gd name="T71" fmla="*/ -3654 h 1752"/>
                          <a:gd name="T72" fmla="+- 0 7611 4634"/>
                          <a:gd name="T73" fmla="*/ T72 w 2983"/>
                          <a:gd name="T74" fmla="+- 0 -3721 -3854"/>
                          <a:gd name="T75" fmla="*/ -3721 h 1752"/>
                          <a:gd name="T76" fmla="+- 0 7615 4634"/>
                          <a:gd name="T77" fmla="*/ T76 w 2983"/>
                          <a:gd name="T78" fmla="+- 0 -3788 -3854"/>
                          <a:gd name="T79" fmla="*/ -3788 h 1752"/>
                          <a:gd name="T80" fmla="+- 0 7617 4634"/>
                          <a:gd name="T81" fmla="*/ T80 w 2983"/>
                          <a:gd name="T82" fmla="+- 0 -3854 -3854"/>
                          <a:gd name="T83" fmla="*/ -3854 h 1752"/>
                          <a:gd name="T84" fmla="+- 0 4634 4634"/>
                          <a:gd name="T85" fmla="*/ T84 w 2983"/>
                          <a:gd name="T86" fmla="+- 0 -3854 -3854"/>
                          <a:gd name="T87" fmla="*/ -3854 h 1752"/>
                          <a:gd name="T88" fmla="+- 0 4636 4634"/>
                          <a:gd name="T89" fmla="*/ T88 w 2983"/>
                          <a:gd name="T90" fmla="+- 0 -3788 -3854"/>
                          <a:gd name="T91" fmla="*/ -3788 h 1752"/>
                          <a:gd name="T92" fmla="+- 0 4640 4634"/>
                          <a:gd name="T93" fmla="*/ T92 w 2983"/>
                          <a:gd name="T94" fmla="+- 0 -3721 -3854"/>
                          <a:gd name="T95" fmla="*/ -3721 h 1752"/>
                          <a:gd name="T96" fmla="+- 0 4646 4634"/>
                          <a:gd name="T97" fmla="*/ T96 w 2983"/>
                          <a:gd name="T98" fmla="+- 0 -3655 -3854"/>
                          <a:gd name="T99" fmla="*/ -3655 h 1752"/>
                          <a:gd name="T100" fmla="+- 0 4655 4634"/>
                          <a:gd name="T101" fmla="*/ T100 w 2983"/>
                          <a:gd name="T102" fmla="+- 0 -3588 -3854"/>
                          <a:gd name="T103" fmla="*/ -3588 h 1752"/>
                          <a:gd name="T104" fmla="+- 0 4665 4634"/>
                          <a:gd name="T105" fmla="*/ T104 w 2983"/>
                          <a:gd name="T106" fmla="+- 0 -3523 -3854"/>
                          <a:gd name="T107" fmla="*/ -3523 h 1752"/>
                          <a:gd name="T108" fmla="+- 0 4677 4634"/>
                          <a:gd name="T109" fmla="*/ T108 w 2983"/>
                          <a:gd name="T110" fmla="+- 0 -3457 -3854"/>
                          <a:gd name="T111" fmla="*/ -3457 h 1752"/>
                          <a:gd name="T112" fmla="+- 0 4692 4634"/>
                          <a:gd name="T113" fmla="*/ T112 w 2983"/>
                          <a:gd name="T114" fmla="+- 0 -3392 -3854"/>
                          <a:gd name="T115" fmla="*/ -3392 h 1752"/>
                          <a:gd name="T116" fmla="+- 0 4708 4634"/>
                          <a:gd name="T117" fmla="*/ T116 w 2983"/>
                          <a:gd name="T118" fmla="+- 0 -3328 -3854"/>
                          <a:gd name="T119" fmla="*/ -3328 h 1752"/>
                          <a:gd name="T120" fmla="+- 0 4727 4634"/>
                          <a:gd name="T121" fmla="*/ T120 w 2983"/>
                          <a:gd name="T122" fmla="+- 0 -3264 -3854"/>
                          <a:gd name="T123" fmla="*/ -3264 h 1752"/>
                          <a:gd name="T124" fmla="+- 0 4748 4634"/>
                          <a:gd name="T125" fmla="*/ T124 w 2983"/>
                          <a:gd name="T126" fmla="+- 0 -3201 -3854"/>
                          <a:gd name="T127" fmla="*/ -3201 h 1752"/>
                          <a:gd name="T128" fmla="+- 0 4770 4634"/>
                          <a:gd name="T129" fmla="*/ T128 w 2983"/>
                          <a:gd name="T130" fmla="+- 0 -3139 -3854"/>
                          <a:gd name="T131" fmla="*/ -3139 h 1752"/>
                          <a:gd name="T132" fmla="+- 0 4795 4634"/>
                          <a:gd name="T133" fmla="*/ T132 w 2983"/>
                          <a:gd name="T134" fmla="+- 0 -3077 -3854"/>
                          <a:gd name="T135" fmla="*/ -3077 h 1752"/>
                          <a:gd name="T136" fmla="+- 0 4822 4634"/>
                          <a:gd name="T137" fmla="*/ T136 w 2983"/>
                          <a:gd name="T138" fmla="+- 0 -3017 -3854"/>
                          <a:gd name="T139" fmla="*/ -3017 h 1752"/>
                          <a:gd name="T140" fmla="+- 0 4851 4634"/>
                          <a:gd name="T141" fmla="*/ T140 w 2983"/>
                          <a:gd name="T142" fmla="+- 0 -2957 -3854"/>
                          <a:gd name="T143" fmla="*/ -2957 h 1752"/>
                          <a:gd name="T144" fmla="+- 0 4882 4634"/>
                          <a:gd name="T145" fmla="*/ T144 w 2983"/>
                          <a:gd name="T146" fmla="+- 0 -2899 -3854"/>
                          <a:gd name="T147" fmla="*/ -2899 h 1752"/>
                          <a:gd name="T148" fmla="+- 0 4915 4634"/>
                          <a:gd name="T149" fmla="*/ T148 w 2983"/>
                          <a:gd name="T150" fmla="+- 0 -2842 -3854"/>
                          <a:gd name="T151" fmla="*/ -2842 h 1752"/>
                          <a:gd name="T152" fmla="+- 0 4950 4634"/>
                          <a:gd name="T153" fmla="*/ T152 w 2983"/>
                          <a:gd name="T154" fmla="+- 0 -2786 -3854"/>
                          <a:gd name="T155" fmla="*/ -2786 h 1752"/>
                          <a:gd name="T156" fmla="+- 0 4988 4634"/>
                          <a:gd name="T157" fmla="*/ T156 w 2983"/>
                          <a:gd name="T158" fmla="+- 0 -2731 -3854"/>
                          <a:gd name="T159" fmla="*/ -2731 h 1752"/>
                          <a:gd name="T160" fmla="+- 0 5027 4634"/>
                          <a:gd name="T161" fmla="*/ T160 w 2983"/>
                          <a:gd name="T162" fmla="+- 0 -2678 -3854"/>
                          <a:gd name="T163" fmla="*/ -2678 h 1752"/>
                          <a:gd name="T164" fmla="+- 0 5069 4634"/>
                          <a:gd name="T165" fmla="*/ T164 w 2983"/>
                          <a:gd name="T166" fmla="+- 0 -2627 -3854"/>
                          <a:gd name="T167" fmla="*/ -2627 h 1752"/>
                          <a:gd name="T168" fmla="+- 0 5159 4634"/>
                          <a:gd name="T169" fmla="*/ T168 w 2983"/>
                          <a:gd name="T170" fmla="+- 0 -2527 -3854"/>
                          <a:gd name="T171" fmla="*/ -2527 h 1752"/>
                          <a:gd name="T172" fmla="+- 0 5254 4634"/>
                          <a:gd name="T173" fmla="*/ T172 w 2983"/>
                          <a:gd name="T174" fmla="+- 0 -2438 -3854"/>
                          <a:gd name="T175" fmla="*/ -2438 h 1752"/>
                          <a:gd name="T176" fmla="+- 0 5353 4634"/>
                          <a:gd name="T177" fmla="*/ T176 w 2983"/>
                          <a:gd name="T178" fmla="+- 0 -2360 -3854"/>
                          <a:gd name="T179" fmla="*/ -2360 h 1752"/>
                          <a:gd name="T180" fmla="+- 0 5457 4634"/>
                          <a:gd name="T181" fmla="*/ T180 w 2983"/>
                          <a:gd name="T182" fmla="+- 0 -2291 -3854"/>
                          <a:gd name="T183" fmla="*/ -2291 h 1752"/>
                          <a:gd name="T184" fmla="+- 0 5563 4634"/>
                          <a:gd name="T185" fmla="*/ T184 w 2983"/>
                          <a:gd name="T186" fmla="+- 0 -2234 -3854"/>
                          <a:gd name="T187" fmla="*/ -2234 h 1752"/>
                          <a:gd name="T188" fmla="+- 0 5672 4634"/>
                          <a:gd name="T189" fmla="*/ T188 w 2983"/>
                          <a:gd name="T190" fmla="+- 0 -2187 -3854"/>
                          <a:gd name="T191" fmla="*/ -2187 h 1752"/>
                          <a:gd name="T192" fmla="+- 0 5784 4634"/>
                          <a:gd name="T193" fmla="*/ T192 w 2983"/>
                          <a:gd name="T194" fmla="+- 0 -2150 -3854"/>
                          <a:gd name="T195" fmla="*/ -2150 h 1752"/>
                          <a:gd name="T196" fmla="+- 0 5897 4634"/>
                          <a:gd name="T197" fmla="*/ T196 w 2983"/>
                          <a:gd name="T198" fmla="+- 0 -2124 -3854"/>
                          <a:gd name="T199" fmla="*/ -2124 h 1752"/>
                          <a:gd name="T200" fmla="+- 0 6011 4634"/>
                          <a:gd name="T201" fmla="*/ T200 w 2983"/>
                          <a:gd name="T202" fmla="+- 0 -2108 -3854"/>
                          <a:gd name="T203" fmla="*/ -2108 h 1752"/>
                          <a:gd name="T204" fmla="+- 0 6126 4634"/>
                          <a:gd name="T205" fmla="*/ T204 w 2983"/>
                          <a:gd name="T206" fmla="+- 0 -2103 -3854"/>
                          <a:gd name="T207" fmla="*/ -2103 h 1752"/>
                          <a:gd name="T208" fmla="+- 0 6240 4634"/>
                          <a:gd name="T209" fmla="*/ T208 w 2983"/>
                          <a:gd name="T210" fmla="+- 0 -2108 -3854"/>
                          <a:gd name="T211" fmla="*/ -2108 h 1752"/>
                          <a:gd name="T212" fmla="+- 0 6354 4634"/>
                          <a:gd name="T213" fmla="*/ T212 w 2983"/>
                          <a:gd name="T214" fmla="+- 0 -2123 -3854"/>
                          <a:gd name="T215" fmla="*/ -2123 h 1752"/>
                          <a:gd name="T216" fmla="+- 0 6467 4634"/>
                          <a:gd name="T217" fmla="*/ T216 w 2983"/>
                          <a:gd name="T218" fmla="+- 0 -2150 -3854"/>
                          <a:gd name="T219" fmla="*/ -2150 h 1752"/>
                          <a:gd name="T220" fmla="+- 0 6578 4634"/>
                          <a:gd name="T221" fmla="*/ T220 w 2983"/>
                          <a:gd name="T222" fmla="+- 0 -2186 -3854"/>
                          <a:gd name="T223" fmla="*/ -2186 h 1752"/>
                          <a:gd name="T224" fmla="+- 0 6688 4634"/>
                          <a:gd name="T225" fmla="*/ T224 w 2983"/>
                          <a:gd name="T226" fmla="+- 0 -2233 -3854"/>
                          <a:gd name="T227" fmla="*/ -2233 h 1752"/>
                          <a:gd name="T228" fmla="+- 0 6794 4634"/>
                          <a:gd name="T229" fmla="*/ T228 w 2983"/>
                          <a:gd name="T230" fmla="+- 0 -2290 -3854"/>
                          <a:gd name="T231" fmla="*/ -2290 h 1752"/>
                          <a:gd name="T232" fmla="+- 0 6897 4634"/>
                          <a:gd name="T233" fmla="*/ T232 w 2983"/>
                          <a:gd name="T234" fmla="+- 0 -2358 -3854"/>
                          <a:gd name="T235" fmla="*/ -2358 h 1752"/>
                          <a:gd name="T236" fmla="+- 0 6996 4634"/>
                          <a:gd name="T237" fmla="*/ T236 w 2983"/>
                          <a:gd name="T238" fmla="+- 0 -2436 -3854"/>
                          <a:gd name="T239" fmla="*/ -2436 h 1752"/>
                          <a:gd name="T240" fmla="+- 0 7091 4634"/>
                          <a:gd name="T241" fmla="*/ T240 w 2983"/>
                          <a:gd name="T242" fmla="+- 0 -2525 -3854"/>
                          <a:gd name="T243" fmla="*/ -2525 h 1752"/>
                          <a:gd name="T244" fmla="+- 0 7181 4634"/>
                          <a:gd name="T245" fmla="*/ T244 w 2983"/>
                          <a:gd name="T246" fmla="+- 0 -2624 -3854"/>
                          <a:gd name="T247" fmla="*/ -2624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547" y="1230"/>
                            </a:moveTo>
                            <a:lnTo>
                              <a:pt x="2589" y="1178"/>
                            </a:lnTo>
                            <a:lnTo>
                              <a:pt x="2628" y="1124"/>
                            </a:lnTo>
                            <a:lnTo>
                              <a:pt x="2666" y="1070"/>
                            </a:lnTo>
                            <a:lnTo>
                              <a:pt x="2701" y="1014"/>
                            </a:lnTo>
                            <a:lnTo>
                              <a:pt x="2734" y="956"/>
                            </a:lnTo>
                            <a:lnTo>
                              <a:pt x="2766" y="898"/>
                            </a:lnTo>
                            <a:lnTo>
                              <a:pt x="2795" y="838"/>
                            </a:lnTo>
                            <a:lnTo>
                              <a:pt x="2822" y="778"/>
                            </a:lnTo>
                            <a:lnTo>
                              <a:pt x="2847" y="716"/>
                            </a:lnTo>
                            <a:lnTo>
                              <a:pt x="2869" y="654"/>
                            </a:lnTo>
                            <a:lnTo>
                              <a:pt x="2890" y="591"/>
                            </a:lnTo>
                            <a:lnTo>
                              <a:pt x="2909" y="527"/>
                            </a:lnTo>
                            <a:lnTo>
                              <a:pt x="2925" y="462"/>
                            </a:lnTo>
                            <a:lnTo>
                              <a:pt x="2940" y="397"/>
                            </a:lnTo>
                            <a:lnTo>
                              <a:pt x="2952" y="332"/>
                            </a:lnTo>
                            <a:lnTo>
                              <a:pt x="2962" y="266"/>
                            </a:lnTo>
                            <a:lnTo>
                              <a:pt x="2971" y="200"/>
                            </a:lnTo>
                            <a:lnTo>
                              <a:pt x="2977" y="133"/>
                            </a:lnTo>
                            <a:lnTo>
                              <a:pt x="2981" y="66"/>
                            </a:lnTo>
                            <a:lnTo>
                              <a:pt x="2983" y="0"/>
                            </a:lnTo>
                            <a:lnTo>
                              <a:pt x="0" y="0"/>
                            </a:lnTo>
                            <a:lnTo>
                              <a:pt x="2" y="66"/>
                            </a:lnTo>
                            <a:lnTo>
                              <a:pt x="6" y="133"/>
                            </a:lnTo>
                            <a:lnTo>
                              <a:pt x="12" y="199"/>
                            </a:lnTo>
                            <a:lnTo>
                              <a:pt x="21" y="266"/>
                            </a:lnTo>
                            <a:lnTo>
                              <a:pt x="31" y="331"/>
                            </a:lnTo>
                            <a:lnTo>
                              <a:pt x="43" y="397"/>
                            </a:lnTo>
                            <a:lnTo>
                              <a:pt x="58" y="462"/>
                            </a:lnTo>
                            <a:lnTo>
                              <a:pt x="74" y="526"/>
                            </a:lnTo>
                            <a:lnTo>
                              <a:pt x="93" y="590"/>
                            </a:lnTo>
                            <a:lnTo>
                              <a:pt x="114" y="653"/>
                            </a:lnTo>
                            <a:lnTo>
                              <a:pt x="136" y="715"/>
                            </a:lnTo>
                            <a:lnTo>
                              <a:pt x="161" y="777"/>
                            </a:lnTo>
                            <a:lnTo>
                              <a:pt x="188" y="837"/>
                            </a:lnTo>
                            <a:lnTo>
                              <a:pt x="217" y="897"/>
                            </a:lnTo>
                            <a:lnTo>
                              <a:pt x="248" y="955"/>
                            </a:lnTo>
                            <a:lnTo>
                              <a:pt x="281" y="1012"/>
                            </a:lnTo>
                            <a:lnTo>
                              <a:pt x="316" y="1068"/>
                            </a:lnTo>
                            <a:lnTo>
                              <a:pt x="354" y="1123"/>
                            </a:lnTo>
                            <a:lnTo>
                              <a:pt x="393" y="1176"/>
                            </a:lnTo>
                            <a:lnTo>
                              <a:pt x="435" y="1227"/>
                            </a:lnTo>
                            <a:lnTo>
                              <a:pt x="525" y="1327"/>
                            </a:lnTo>
                            <a:lnTo>
                              <a:pt x="620" y="1416"/>
                            </a:lnTo>
                            <a:lnTo>
                              <a:pt x="719" y="1494"/>
                            </a:lnTo>
                            <a:lnTo>
                              <a:pt x="823" y="1563"/>
                            </a:lnTo>
                            <a:lnTo>
                              <a:pt x="929" y="1620"/>
                            </a:lnTo>
                            <a:lnTo>
                              <a:pt x="1038" y="1667"/>
                            </a:lnTo>
                            <a:lnTo>
                              <a:pt x="1150" y="1704"/>
                            </a:lnTo>
                            <a:lnTo>
                              <a:pt x="1263" y="1730"/>
                            </a:lnTo>
                            <a:lnTo>
                              <a:pt x="1377" y="1746"/>
                            </a:lnTo>
                            <a:lnTo>
                              <a:pt x="1492" y="1751"/>
                            </a:lnTo>
                            <a:lnTo>
                              <a:pt x="1606" y="1746"/>
                            </a:lnTo>
                            <a:lnTo>
                              <a:pt x="1720" y="1731"/>
                            </a:lnTo>
                            <a:lnTo>
                              <a:pt x="1833" y="1704"/>
                            </a:lnTo>
                            <a:lnTo>
                              <a:pt x="1944" y="1668"/>
                            </a:lnTo>
                            <a:lnTo>
                              <a:pt x="2054" y="1621"/>
                            </a:lnTo>
                            <a:lnTo>
                              <a:pt x="2160" y="1564"/>
                            </a:lnTo>
                            <a:lnTo>
                              <a:pt x="2263" y="1496"/>
                            </a:lnTo>
                            <a:lnTo>
                              <a:pt x="2362" y="1418"/>
                            </a:lnTo>
                            <a:lnTo>
                              <a:pt x="2457" y="1329"/>
                            </a:lnTo>
                            <a:lnTo>
                              <a:pt x="2547" y="1230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6" y="-3790"/>
                      <a:ext cx="1796" cy="378"/>
                      <a:chOff x="5256" y="-3790"/>
                      <a:chExt cx="1796" cy="378"/>
                    </a:xfrm>
                  </p:grpSpPr>
                  <p:sp>
                    <p:nvSpPr>
                      <p:cNvPr id="1026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6" y="-3790"/>
                        <a:ext cx="1796" cy="378"/>
                      </a:xfrm>
                      <a:custGeom>
                        <a:avLst/>
                        <a:gdLst>
                          <a:gd name="T0" fmla="+- 0 7040 5256"/>
                          <a:gd name="T1" fmla="*/ T0 w 1796"/>
                          <a:gd name="T2" fmla="+- 0 -3790 -3790"/>
                          <a:gd name="T3" fmla="*/ -3790 h 378"/>
                          <a:gd name="T4" fmla="+- 0 5268 5256"/>
                          <a:gd name="T5" fmla="*/ T4 w 1796"/>
                          <a:gd name="T6" fmla="+- 0 -3790 -3790"/>
                          <a:gd name="T7" fmla="*/ -3790 h 378"/>
                          <a:gd name="T8" fmla="+- 0 5256 5256"/>
                          <a:gd name="T9" fmla="*/ T8 w 1796"/>
                          <a:gd name="T10" fmla="+- 0 -3778 -3790"/>
                          <a:gd name="T11" fmla="*/ -3778 h 378"/>
                          <a:gd name="T12" fmla="+- 0 5256 5256"/>
                          <a:gd name="T13" fmla="*/ T12 w 1796"/>
                          <a:gd name="T14" fmla="+- 0 -3425 -3790"/>
                          <a:gd name="T15" fmla="*/ -3425 h 378"/>
                          <a:gd name="T16" fmla="+- 0 5268 5256"/>
                          <a:gd name="T17" fmla="*/ T16 w 1796"/>
                          <a:gd name="T18" fmla="+- 0 -3413 -3790"/>
                          <a:gd name="T19" fmla="*/ -3413 h 378"/>
                          <a:gd name="T20" fmla="+- 0 7040 5256"/>
                          <a:gd name="T21" fmla="*/ T20 w 1796"/>
                          <a:gd name="T22" fmla="+- 0 -3413 -3790"/>
                          <a:gd name="T23" fmla="*/ -3413 h 378"/>
                          <a:gd name="T24" fmla="+- 0 7052 5256"/>
                          <a:gd name="T25" fmla="*/ T24 w 1796"/>
                          <a:gd name="T26" fmla="+- 0 -3425 -3790"/>
                          <a:gd name="T27" fmla="*/ -3425 h 378"/>
                          <a:gd name="T28" fmla="+- 0 7052 5256"/>
                          <a:gd name="T29" fmla="*/ T28 w 1796"/>
                          <a:gd name="T30" fmla="+- 0 -3778 -3790"/>
                          <a:gd name="T31" fmla="*/ -3778 h 378"/>
                          <a:gd name="T32" fmla="+- 0 7040 5256"/>
                          <a:gd name="T33" fmla="*/ T32 w 1796"/>
                          <a:gd name="T34" fmla="+- 0 -3790 -3790"/>
                          <a:gd name="T35" fmla="*/ -3790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37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784" y="377"/>
                            </a:lnTo>
                            <a:lnTo>
                              <a:pt x="1796" y="36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7" y="-3792"/>
                      <a:ext cx="1797" cy="378"/>
                      <a:chOff x="5257" y="-3792"/>
                      <a:chExt cx="1797" cy="378"/>
                    </a:xfrm>
                  </p:grpSpPr>
                  <p:sp>
                    <p:nvSpPr>
                      <p:cNvPr id="1025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7" y="-3792"/>
                        <a:ext cx="1797" cy="378"/>
                      </a:xfrm>
                      <a:custGeom>
                        <a:avLst/>
                        <a:gdLst>
                          <a:gd name="T0" fmla="+- 0 5284 5257"/>
                          <a:gd name="T1" fmla="*/ T0 w 1797"/>
                          <a:gd name="T2" fmla="+- 0 -3792 -3792"/>
                          <a:gd name="T3" fmla="*/ -3792 h 378"/>
                          <a:gd name="T4" fmla="+- 0 7025 5257"/>
                          <a:gd name="T5" fmla="*/ T4 w 1797"/>
                          <a:gd name="T6" fmla="+- 0 -3792 -3792"/>
                          <a:gd name="T7" fmla="*/ -3792 h 378"/>
                          <a:gd name="T8" fmla="+- 0 7044 5257"/>
                          <a:gd name="T9" fmla="*/ T8 w 1797"/>
                          <a:gd name="T10" fmla="+- 0 -3783 -3792"/>
                          <a:gd name="T11" fmla="*/ -3783 h 378"/>
                          <a:gd name="T12" fmla="+- 0 7054 5257"/>
                          <a:gd name="T13" fmla="*/ T12 w 1797"/>
                          <a:gd name="T14" fmla="+- 0 -3764 -3792"/>
                          <a:gd name="T15" fmla="*/ -3764 h 378"/>
                          <a:gd name="T16" fmla="+- 0 7054 5257"/>
                          <a:gd name="T17" fmla="*/ T16 w 1797"/>
                          <a:gd name="T18" fmla="+- 0 -3440 -3792"/>
                          <a:gd name="T19" fmla="*/ -3440 h 378"/>
                          <a:gd name="T20" fmla="+- 0 7045 5257"/>
                          <a:gd name="T21" fmla="*/ T20 w 1797"/>
                          <a:gd name="T22" fmla="+- 0 -3421 -3792"/>
                          <a:gd name="T23" fmla="*/ -3421 h 378"/>
                          <a:gd name="T24" fmla="+- 0 7026 5257"/>
                          <a:gd name="T25" fmla="*/ T24 w 1797"/>
                          <a:gd name="T26" fmla="+- 0 -3415 -3792"/>
                          <a:gd name="T27" fmla="*/ -3415 h 378"/>
                          <a:gd name="T28" fmla="+- 0 5283 5257"/>
                          <a:gd name="T29" fmla="*/ T28 w 1797"/>
                          <a:gd name="T30" fmla="+- 0 -3415 -3792"/>
                          <a:gd name="T31" fmla="*/ -3415 h 378"/>
                          <a:gd name="T32" fmla="+- 0 5264 5257"/>
                          <a:gd name="T33" fmla="*/ T32 w 1797"/>
                          <a:gd name="T34" fmla="+- 0 -3420 -3792"/>
                          <a:gd name="T35" fmla="*/ -3420 h 378"/>
                          <a:gd name="T36" fmla="+- 0 5257 5257"/>
                          <a:gd name="T37" fmla="*/ T36 w 1797"/>
                          <a:gd name="T38" fmla="+- 0 -3438 -3792"/>
                          <a:gd name="T39" fmla="*/ -3438 h 378"/>
                          <a:gd name="T40" fmla="+- 0 5257 5257"/>
                          <a:gd name="T41" fmla="*/ T40 w 1797"/>
                          <a:gd name="T42" fmla="+- 0 -3763 -3792"/>
                          <a:gd name="T43" fmla="*/ -3763 h 378"/>
                          <a:gd name="T44" fmla="+- 0 5263 5257"/>
                          <a:gd name="T45" fmla="*/ T44 w 1797"/>
                          <a:gd name="T46" fmla="+- 0 -3782 -3792"/>
                          <a:gd name="T47" fmla="*/ -3782 h 378"/>
                          <a:gd name="T48" fmla="+- 0 5282 5257"/>
                          <a:gd name="T49" fmla="*/ T48 w 1797"/>
                          <a:gd name="T50" fmla="+- 0 -3792 -3792"/>
                          <a:gd name="T51" fmla="*/ -3792 h 378"/>
                          <a:gd name="T52" fmla="+- 0 5284 5257"/>
                          <a:gd name="T53" fmla="*/ T52 w 1797"/>
                          <a:gd name="T54" fmla="+- 0 -3792 -3792"/>
                          <a:gd name="T55" fmla="*/ -3792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</a:cxnLst>
                        <a:rect l="0" t="0" r="r" b="b"/>
                        <a:pathLst>
                          <a:path w="1797" h="378">
                            <a:moveTo>
                              <a:pt x="27" y="0"/>
                            </a:moveTo>
                            <a:lnTo>
                              <a:pt x="1768" y="0"/>
                            </a:lnTo>
                            <a:lnTo>
                              <a:pt x="1787" y="9"/>
                            </a:lnTo>
                            <a:lnTo>
                              <a:pt x="1797" y="28"/>
                            </a:lnTo>
                            <a:lnTo>
                              <a:pt x="1797" y="352"/>
                            </a:lnTo>
                            <a:lnTo>
                              <a:pt x="1788" y="371"/>
                            </a:lnTo>
                            <a:lnTo>
                              <a:pt x="1769" y="377"/>
                            </a:lnTo>
                            <a:lnTo>
                              <a:pt x="26" y="377"/>
                            </a:lnTo>
                            <a:lnTo>
                              <a:pt x="7" y="372"/>
                            </a:lnTo>
                            <a:lnTo>
                              <a:pt x="0" y="354"/>
                            </a:lnTo>
                            <a:lnTo>
                              <a:pt x="0" y="29"/>
                            </a:lnTo>
                            <a:lnTo>
                              <a:pt x="6" y="10"/>
                            </a:lnTo>
                            <a:lnTo>
                              <a:pt x="25" y="0"/>
                            </a:ln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3" y="-501"/>
                      <a:ext cx="1794" cy="270"/>
                      <a:chOff x="5243" y="-501"/>
                      <a:chExt cx="1794" cy="270"/>
                    </a:xfrm>
                  </p:grpSpPr>
                  <p:sp>
                    <p:nvSpPr>
                      <p:cNvPr id="1024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3" y="-501"/>
                        <a:ext cx="1794" cy="270"/>
                      </a:xfrm>
                      <a:custGeom>
                        <a:avLst/>
                        <a:gdLst>
                          <a:gd name="T0" fmla="+- 0 7069 5287"/>
                          <a:gd name="T1" fmla="*/ T0 w 1794"/>
                          <a:gd name="T2" fmla="+- 0 -580 -580"/>
                          <a:gd name="T3" fmla="*/ -580 h 270"/>
                          <a:gd name="T4" fmla="+- 0 5299 5287"/>
                          <a:gd name="T5" fmla="*/ T4 w 1794"/>
                          <a:gd name="T6" fmla="+- 0 -580 -580"/>
                          <a:gd name="T7" fmla="*/ -580 h 270"/>
                          <a:gd name="T8" fmla="+- 0 5287 5287"/>
                          <a:gd name="T9" fmla="*/ T8 w 1794"/>
                          <a:gd name="T10" fmla="+- 0 -568 -580"/>
                          <a:gd name="T11" fmla="*/ -568 h 270"/>
                          <a:gd name="T12" fmla="+- 0 5287 5287"/>
                          <a:gd name="T13" fmla="*/ T12 w 1794"/>
                          <a:gd name="T14" fmla="+- 0 -323 -580"/>
                          <a:gd name="T15" fmla="*/ -323 h 270"/>
                          <a:gd name="T16" fmla="+- 0 5299 5287"/>
                          <a:gd name="T17" fmla="*/ T16 w 1794"/>
                          <a:gd name="T18" fmla="+- 0 -310 -580"/>
                          <a:gd name="T19" fmla="*/ -310 h 270"/>
                          <a:gd name="T20" fmla="+- 0 7069 5287"/>
                          <a:gd name="T21" fmla="*/ T20 w 1794"/>
                          <a:gd name="T22" fmla="+- 0 -310 -580"/>
                          <a:gd name="T23" fmla="*/ -310 h 270"/>
                          <a:gd name="T24" fmla="+- 0 7081 5287"/>
                          <a:gd name="T25" fmla="*/ T24 w 1794"/>
                          <a:gd name="T26" fmla="+- 0 -323 -580"/>
                          <a:gd name="T27" fmla="*/ -323 h 270"/>
                          <a:gd name="T28" fmla="+- 0 7081 5287"/>
                          <a:gd name="T29" fmla="*/ T28 w 1794"/>
                          <a:gd name="T30" fmla="+- 0 -568 -580"/>
                          <a:gd name="T31" fmla="*/ -568 h 270"/>
                          <a:gd name="T32" fmla="+- 0 7069 5287"/>
                          <a:gd name="T33" fmla="*/ T32 w 1794"/>
                          <a:gd name="T34" fmla="+- 0 -580 -580"/>
                          <a:gd name="T35" fmla="*/ -580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4" h="270">
                            <a:moveTo>
                              <a:pt x="1782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7"/>
                            </a:lnTo>
                            <a:lnTo>
                              <a:pt x="12" y="270"/>
                            </a:lnTo>
                            <a:lnTo>
                              <a:pt x="1782" y="270"/>
                            </a:lnTo>
                            <a:lnTo>
                              <a:pt x="1794" y="257"/>
                            </a:lnTo>
                            <a:lnTo>
                              <a:pt x="1794" y="12"/>
                            </a:lnTo>
                            <a:lnTo>
                              <a:pt x="178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4" y="-2910"/>
                      <a:ext cx="1770" cy="373"/>
                      <a:chOff x="5284" y="-2910"/>
                      <a:chExt cx="1770" cy="373"/>
                    </a:xfrm>
                  </p:grpSpPr>
                  <p:sp>
                    <p:nvSpPr>
                      <p:cNvPr id="30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84" y="-2910"/>
                        <a:ext cx="1770" cy="373"/>
                      </a:xfrm>
                      <a:custGeom>
                        <a:avLst/>
                        <a:gdLst>
                          <a:gd name="T0" fmla="+- 0 6852 5494"/>
                          <a:gd name="T1" fmla="*/ T0 w 1370"/>
                          <a:gd name="T2" fmla="+- 0 -2910 -2910"/>
                          <a:gd name="T3" fmla="*/ -2910 h 303"/>
                          <a:gd name="T4" fmla="+- 0 5507 5494"/>
                          <a:gd name="T5" fmla="*/ T4 w 1370"/>
                          <a:gd name="T6" fmla="+- 0 -2910 -2910"/>
                          <a:gd name="T7" fmla="*/ -2910 h 303"/>
                          <a:gd name="T8" fmla="+- 0 5494 5494"/>
                          <a:gd name="T9" fmla="*/ T8 w 1370"/>
                          <a:gd name="T10" fmla="+- 0 -2898 -2910"/>
                          <a:gd name="T11" fmla="*/ -2898 h 303"/>
                          <a:gd name="T12" fmla="+- 0 5494 5494"/>
                          <a:gd name="T13" fmla="*/ T12 w 1370"/>
                          <a:gd name="T14" fmla="+- 0 -2619 -2910"/>
                          <a:gd name="T15" fmla="*/ -2619 h 303"/>
                          <a:gd name="T16" fmla="+- 0 5507 5494"/>
                          <a:gd name="T17" fmla="*/ T16 w 1370"/>
                          <a:gd name="T18" fmla="+- 0 -2606 -2910"/>
                          <a:gd name="T19" fmla="*/ -2606 h 303"/>
                          <a:gd name="T20" fmla="+- 0 6852 5494"/>
                          <a:gd name="T21" fmla="*/ T20 w 1370"/>
                          <a:gd name="T22" fmla="+- 0 -2606 -2910"/>
                          <a:gd name="T23" fmla="*/ -2606 h 303"/>
                          <a:gd name="T24" fmla="+- 0 6864 5494"/>
                          <a:gd name="T25" fmla="*/ T24 w 1370"/>
                          <a:gd name="T26" fmla="+- 0 -2619 -2910"/>
                          <a:gd name="T27" fmla="*/ -2619 h 303"/>
                          <a:gd name="T28" fmla="+- 0 6864 5494"/>
                          <a:gd name="T29" fmla="*/ T28 w 1370"/>
                          <a:gd name="T30" fmla="+- 0 -2898 -2910"/>
                          <a:gd name="T31" fmla="*/ -2898 h 303"/>
                          <a:gd name="T32" fmla="+- 0 6852 5494"/>
                          <a:gd name="T33" fmla="*/ T32 w 1370"/>
                          <a:gd name="T34" fmla="+- 0 -2910 -2910"/>
                          <a:gd name="T35" fmla="*/ -2910 h 30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70" h="303">
                            <a:moveTo>
                              <a:pt x="1358" y="0"/>
                            </a:moveTo>
                            <a:lnTo>
                              <a:pt x="13" y="0"/>
                            </a:lnTo>
                            <a:lnTo>
                              <a:pt x="0" y="12"/>
                            </a:lnTo>
                            <a:lnTo>
                              <a:pt x="0" y="291"/>
                            </a:lnTo>
                            <a:lnTo>
                              <a:pt x="13" y="304"/>
                            </a:lnTo>
                            <a:lnTo>
                              <a:pt x="1358" y="304"/>
                            </a:lnTo>
                            <a:lnTo>
                              <a:pt x="1370" y="291"/>
                            </a:lnTo>
                            <a:lnTo>
                              <a:pt x="1370" y="12"/>
                            </a:lnTo>
                            <a:lnTo>
                              <a:pt x="135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9" y="-2409"/>
                      <a:ext cx="2252" cy="630"/>
                      <a:chOff x="4999" y="-2409"/>
                      <a:chExt cx="2252" cy="630"/>
                    </a:xfrm>
                  </p:grpSpPr>
                  <p:sp>
                    <p:nvSpPr>
                      <p:cNvPr id="2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9" y="-2409"/>
                        <a:ext cx="2252" cy="630"/>
                      </a:xfrm>
                      <a:custGeom>
                        <a:avLst/>
                        <a:gdLst>
                          <a:gd name="T0" fmla="+- 0 6835 5500"/>
                          <a:gd name="T1" fmla="*/ T0 w 1347"/>
                          <a:gd name="T2" fmla="+- 0 -2490 -2490"/>
                          <a:gd name="T3" fmla="*/ -2490 h 725"/>
                          <a:gd name="T4" fmla="+- 0 5512 5500"/>
                          <a:gd name="T5" fmla="*/ T4 w 1347"/>
                          <a:gd name="T6" fmla="+- 0 -2490 -2490"/>
                          <a:gd name="T7" fmla="*/ -2490 h 725"/>
                          <a:gd name="T8" fmla="+- 0 5500 5500"/>
                          <a:gd name="T9" fmla="*/ T8 w 1347"/>
                          <a:gd name="T10" fmla="+- 0 -2478 -2490"/>
                          <a:gd name="T11" fmla="*/ -2478 h 725"/>
                          <a:gd name="T12" fmla="+- 0 5500 5500"/>
                          <a:gd name="T13" fmla="*/ T12 w 1347"/>
                          <a:gd name="T14" fmla="+- 0 -1777 -2490"/>
                          <a:gd name="T15" fmla="*/ -1777 h 725"/>
                          <a:gd name="T16" fmla="+- 0 5512 5500"/>
                          <a:gd name="T17" fmla="*/ T16 w 1347"/>
                          <a:gd name="T18" fmla="+- 0 -1765 -2490"/>
                          <a:gd name="T19" fmla="*/ -1765 h 725"/>
                          <a:gd name="T20" fmla="+- 0 6835 5500"/>
                          <a:gd name="T21" fmla="*/ T20 w 1347"/>
                          <a:gd name="T22" fmla="+- 0 -1765 -2490"/>
                          <a:gd name="T23" fmla="*/ -1765 h 725"/>
                          <a:gd name="T24" fmla="+- 0 6847 5500"/>
                          <a:gd name="T25" fmla="*/ T24 w 1347"/>
                          <a:gd name="T26" fmla="+- 0 -1777 -2490"/>
                          <a:gd name="T27" fmla="*/ -1777 h 725"/>
                          <a:gd name="T28" fmla="+- 0 6847 5500"/>
                          <a:gd name="T29" fmla="*/ T28 w 1347"/>
                          <a:gd name="T30" fmla="+- 0 -2478 -2490"/>
                          <a:gd name="T31" fmla="*/ -2478 h 725"/>
                          <a:gd name="T32" fmla="+- 0 6835 5500"/>
                          <a:gd name="T33" fmla="*/ T32 w 1347"/>
                          <a:gd name="T34" fmla="+- 0 -2490 -2490"/>
                          <a:gd name="T35" fmla="*/ -2490 h 725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47" h="725">
                            <a:moveTo>
                              <a:pt x="1335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713"/>
                            </a:lnTo>
                            <a:lnTo>
                              <a:pt x="12" y="725"/>
                            </a:lnTo>
                            <a:lnTo>
                              <a:pt x="1335" y="725"/>
                            </a:lnTo>
                            <a:lnTo>
                              <a:pt x="1347" y="713"/>
                            </a:lnTo>
                            <a:lnTo>
                              <a:pt x="1347" y="12"/>
                            </a:lnTo>
                            <a:lnTo>
                              <a:pt x="133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b="1" dirty="0"/>
                      </a:p>
                    </p:txBody>
                  </p:sp>
                </p:grpSp>
                <p:grpSp>
                  <p:nvGrpSpPr>
                    <p:cNvPr id="1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0" y="-1582"/>
                      <a:ext cx="2098" cy="378"/>
                      <a:chOff x="5120" y="-1582"/>
                      <a:chExt cx="2098" cy="378"/>
                    </a:xfrm>
                  </p:grpSpPr>
                  <p:sp>
                    <p:nvSpPr>
                      <p:cNvPr id="26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0" y="-1582"/>
                        <a:ext cx="2098" cy="378"/>
                      </a:xfrm>
                      <a:custGeom>
                        <a:avLst/>
                        <a:gdLst>
                          <a:gd name="T0" fmla="+- 0 6807 5500"/>
                          <a:gd name="T1" fmla="*/ T0 w 1319"/>
                          <a:gd name="T2" fmla="+- 0 -1648 -1648"/>
                          <a:gd name="T3" fmla="*/ -1648 h 378"/>
                          <a:gd name="T4" fmla="+- 0 5512 5500"/>
                          <a:gd name="T5" fmla="*/ T4 w 1319"/>
                          <a:gd name="T6" fmla="+- 0 -1648 -1648"/>
                          <a:gd name="T7" fmla="*/ -1648 h 378"/>
                          <a:gd name="T8" fmla="+- 0 5500 5500"/>
                          <a:gd name="T9" fmla="*/ T8 w 1319"/>
                          <a:gd name="T10" fmla="+- 0 -1636 -1648"/>
                          <a:gd name="T11" fmla="*/ -1636 h 378"/>
                          <a:gd name="T12" fmla="+- 0 5500 5500"/>
                          <a:gd name="T13" fmla="*/ T12 w 1319"/>
                          <a:gd name="T14" fmla="+- 0 -1283 -1648"/>
                          <a:gd name="T15" fmla="*/ -1283 h 378"/>
                          <a:gd name="T16" fmla="+- 0 5512 5500"/>
                          <a:gd name="T17" fmla="*/ T16 w 1319"/>
                          <a:gd name="T18" fmla="+- 0 -1271 -1648"/>
                          <a:gd name="T19" fmla="*/ -1271 h 378"/>
                          <a:gd name="T20" fmla="+- 0 6807 5500"/>
                          <a:gd name="T21" fmla="*/ T20 w 1319"/>
                          <a:gd name="T22" fmla="+- 0 -1271 -1648"/>
                          <a:gd name="T23" fmla="*/ -1271 h 378"/>
                          <a:gd name="T24" fmla="+- 0 6819 5500"/>
                          <a:gd name="T25" fmla="*/ T24 w 1319"/>
                          <a:gd name="T26" fmla="+- 0 -1283 -1648"/>
                          <a:gd name="T27" fmla="*/ -1283 h 378"/>
                          <a:gd name="T28" fmla="+- 0 6819 5500"/>
                          <a:gd name="T29" fmla="*/ T28 w 1319"/>
                          <a:gd name="T30" fmla="+- 0 -1636 -1648"/>
                          <a:gd name="T31" fmla="*/ -1636 h 378"/>
                          <a:gd name="T32" fmla="+- 0 6807 5500"/>
                          <a:gd name="T33" fmla="*/ T32 w 1319"/>
                          <a:gd name="T34" fmla="+- 0 -1648 -1648"/>
                          <a:gd name="T35" fmla="*/ -1648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19" h="378">
                            <a:moveTo>
                              <a:pt x="1307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307" y="377"/>
                            </a:lnTo>
                            <a:lnTo>
                              <a:pt x="1319" y="365"/>
                            </a:lnTo>
                            <a:lnTo>
                              <a:pt x="1319" y="12"/>
                            </a:lnTo>
                            <a:lnTo>
                              <a:pt x="130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6" cy="270"/>
                      <a:chOff x="5262" y="-3296"/>
                      <a:chExt cx="1796" cy="270"/>
                    </a:xfrm>
                  </p:grpSpPr>
                  <p:sp>
                    <p:nvSpPr>
                      <p:cNvPr id="2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6" cy="270"/>
                      </a:xfrm>
                      <a:custGeom>
                        <a:avLst/>
                        <a:gdLst>
                          <a:gd name="T0" fmla="+- 0 7046 5262"/>
                          <a:gd name="T1" fmla="*/ T0 w 1796"/>
                          <a:gd name="T2" fmla="+- 0 -3296 -3296"/>
                          <a:gd name="T3" fmla="*/ -3296 h 270"/>
                          <a:gd name="T4" fmla="+- 0 5274 5262"/>
                          <a:gd name="T5" fmla="*/ T4 w 1796"/>
                          <a:gd name="T6" fmla="+- 0 -3296 -3296"/>
                          <a:gd name="T7" fmla="*/ -3296 h 270"/>
                          <a:gd name="T8" fmla="+- 0 5262 5262"/>
                          <a:gd name="T9" fmla="*/ T8 w 1796"/>
                          <a:gd name="T10" fmla="+- 0 -3284 -3296"/>
                          <a:gd name="T11" fmla="*/ -3284 h 270"/>
                          <a:gd name="T12" fmla="+- 0 5262 5262"/>
                          <a:gd name="T13" fmla="*/ T12 w 1796"/>
                          <a:gd name="T14" fmla="+- 0 -3038 -3296"/>
                          <a:gd name="T15" fmla="*/ -3038 h 270"/>
                          <a:gd name="T16" fmla="+- 0 5274 5262"/>
                          <a:gd name="T17" fmla="*/ T16 w 1796"/>
                          <a:gd name="T18" fmla="+- 0 -3026 -3296"/>
                          <a:gd name="T19" fmla="*/ -3026 h 270"/>
                          <a:gd name="T20" fmla="+- 0 7046 5262"/>
                          <a:gd name="T21" fmla="*/ T20 w 1796"/>
                          <a:gd name="T22" fmla="+- 0 -3026 -3296"/>
                          <a:gd name="T23" fmla="*/ -3026 h 270"/>
                          <a:gd name="T24" fmla="+- 0 7058 5262"/>
                          <a:gd name="T25" fmla="*/ T24 w 1796"/>
                          <a:gd name="T26" fmla="+- 0 -3038 -3296"/>
                          <a:gd name="T27" fmla="*/ -3038 h 270"/>
                          <a:gd name="T28" fmla="+- 0 7058 5262"/>
                          <a:gd name="T29" fmla="*/ T28 w 1796"/>
                          <a:gd name="T30" fmla="+- 0 -3284 -3296"/>
                          <a:gd name="T31" fmla="*/ -3284 h 270"/>
                          <a:gd name="T32" fmla="+- 0 7046 5262"/>
                          <a:gd name="T33" fmla="*/ T32 w 1796"/>
                          <a:gd name="T34" fmla="+- 0 -3296 -3296"/>
                          <a:gd name="T35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270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8"/>
                            </a:lnTo>
                            <a:lnTo>
                              <a:pt x="12" y="270"/>
                            </a:lnTo>
                            <a:lnTo>
                              <a:pt x="1784" y="270"/>
                            </a:lnTo>
                            <a:lnTo>
                              <a:pt x="1796" y="258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8" cy="270"/>
                      <a:chOff x="5262" y="-3296"/>
                      <a:chExt cx="1798" cy="270"/>
                    </a:xfrm>
                  </p:grpSpPr>
                  <p:sp>
                    <p:nvSpPr>
                      <p:cNvPr id="23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8" cy="270"/>
                      </a:xfrm>
                      <a:custGeom>
                        <a:avLst/>
                        <a:gdLst>
                          <a:gd name="T0" fmla="+- 0 5290 5262"/>
                          <a:gd name="T1" fmla="*/ T0 w 1798"/>
                          <a:gd name="T2" fmla="+- 0 -3296 -3296"/>
                          <a:gd name="T3" fmla="*/ -3296 h 270"/>
                          <a:gd name="T4" fmla="+- 0 7031 5262"/>
                          <a:gd name="T5" fmla="*/ T4 w 1798"/>
                          <a:gd name="T6" fmla="+- 0 -3296 -3296"/>
                          <a:gd name="T7" fmla="*/ -3296 h 270"/>
                          <a:gd name="T8" fmla="+- 0 7046 5262"/>
                          <a:gd name="T9" fmla="*/ T8 w 1798"/>
                          <a:gd name="T10" fmla="+- 0 -3296 -3296"/>
                          <a:gd name="T11" fmla="*/ -3296 h 270"/>
                          <a:gd name="T12" fmla="+- 0 7058 5262"/>
                          <a:gd name="T13" fmla="*/ T12 w 1798"/>
                          <a:gd name="T14" fmla="+- 0 -3284 -3296"/>
                          <a:gd name="T15" fmla="*/ -3284 h 270"/>
                          <a:gd name="T16" fmla="+- 0 7059 5262"/>
                          <a:gd name="T17" fmla="*/ T16 w 1798"/>
                          <a:gd name="T18" fmla="+- 0 -3269 -3296"/>
                          <a:gd name="T19" fmla="*/ -3269 h 270"/>
                          <a:gd name="T20" fmla="+- 0 7059 5262"/>
                          <a:gd name="T21" fmla="*/ T20 w 1798"/>
                          <a:gd name="T22" fmla="+- 0 -3053 -3296"/>
                          <a:gd name="T23" fmla="*/ -3053 h 270"/>
                          <a:gd name="T24" fmla="+- 0 7058 5262"/>
                          <a:gd name="T25" fmla="*/ T24 w 1798"/>
                          <a:gd name="T26" fmla="+- 0 -3038 -3296"/>
                          <a:gd name="T27" fmla="*/ -3038 h 270"/>
                          <a:gd name="T28" fmla="+- 0 7046 5262"/>
                          <a:gd name="T29" fmla="*/ T28 w 1798"/>
                          <a:gd name="T30" fmla="+- 0 -3026 -3296"/>
                          <a:gd name="T31" fmla="*/ -3026 h 270"/>
                          <a:gd name="T32" fmla="+- 0 7031 5262"/>
                          <a:gd name="T33" fmla="*/ T32 w 1798"/>
                          <a:gd name="T34" fmla="+- 0 -3026 -3296"/>
                          <a:gd name="T35" fmla="*/ -3026 h 270"/>
                          <a:gd name="T36" fmla="+- 0 5289 5262"/>
                          <a:gd name="T37" fmla="*/ T36 w 1798"/>
                          <a:gd name="T38" fmla="+- 0 -3026 -3296"/>
                          <a:gd name="T39" fmla="*/ -3026 h 270"/>
                          <a:gd name="T40" fmla="+- 0 5274 5262"/>
                          <a:gd name="T41" fmla="*/ T40 w 1798"/>
                          <a:gd name="T42" fmla="+- 0 -3026 -3296"/>
                          <a:gd name="T43" fmla="*/ -3026 h 270"/>
                          <a:gd name="T44" fmla="+- 0 5262 5262"/>
                          <a:gd name="T45" fmla="*/ T44 w 1798"/>
                          <a:gd name="T46" fmla="+- 0 -3038 -3296"/>
                          <a:gd name="T47" fmla="*/ -3038 h 270"/>
                          <a:gd name="T48" fmla="+- 0 5263 5262"/>
                          <a:gd name="T49" fmla="*/ T48 w 1798"/>
                          <a:gd name="T50" fmla="+- 0 -3053 -3296"/>
                          <a:gd name="T51" fmla="*/ -3053 h 270"/>
                          <a:gd name="T52" fmla="+- 0 5263 5262"/>
                          <a:gd name="T53" fmla="*/ T52 w 1798"/>
                          <a:gd name="T54" fmla="+- 0 -3269 -3296"/>
                          <a:gd name="T55" fmla="*/ -3269 h 270"/>
                          <a:gd name="T56" fmla="+- 0 5262 5262"/>
                          <a:gd name="T57" fmla="*/ T56 w 1798"/>
                          <a:gd name="T58" fmla="+- 0 -3284 -3296"/>
                          <a:gd name="T59" fmla="*/ -3284 h 270"/>
                          <a:gd name="T60" fmla="+- 0 5274 5262"/>
                          <a:gd name="T61" fmla="*/ T60 w 1798"/>
                          <a:gd name="T62" fmla="+- 0 -3296 -3296"/>
                          <a:gd name="T63" fmla="*/ -3296 h 270"/>
                          <a:gd name="T64" fmla="+- 0 5290 5262"/>
                          <a:gd name="T65" fmla="*/ T64 w 1798"/>
                          <a:gd name="T66" fmla="+- 0 -3296 -3296"/>
                          <a:gd name="T67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</a:cxnLst>
                        <a:rect l="0" t="0" r="r" b="b"/>
                        <a:pathLst>
                          <a:path w="1798" h="270">
                            <a:moveTo>
                              <a:pt x="28" y="0"/>
                            </a:moveTo>
                            <a:lnTo>
                              <a:pt x="1769" y="0"/>
                            </a:lnTo>
                            <a:lnTo>
                              <a:pt x="1784" y="0"/>
                            </a:lnTo>
                            <a:lnTo>
                              <a:pt x="1796" y="12"/>
                            </a:lnTo>
                            <a:lnTo>
                              <a:pt x="1797" y="27"/>
                            </a:lnTo>
                            <a:lnTo>
                              <a:pt x="1797" y="243"/>
                            </a:lnTo>
                            <a:lnTo>
                              <a:pt x="1796" y="258"/>
                            </a:lnTo>
                            <a:lnTo>
                              <a:pt x="1784" y="270"/>
                            </a:lnTo>
                            <a:lnTo>
                              <a:pt x="1769" y="270"/>
                            </a:lnTo>
                            <a:lnTo>
                              <a:pt x="27" y="270"/>
                            </a:lnTo>
                            <a:lnTo>
                              <a:pt x="12" y="270"/>
                            </a:lnTo>
                            <a:lnTo>
                              <a:pt x="0" y="258"/>
                            </a:lnTo>
                            <a:lnTo>
                              <a:pt x="1" y="243"/>
                            </a:lnTo>
                            <a:lnTo>
                              <a:pt x="1" y="27"/>
                            </a:lnTo>
                            <a:lnTo>
                              <a:pt x="0" y="12"/>
                            </a:lnTo>
                            <a:lnTo>
                              <a:pt x="12" y="0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65" y="-1019"/>
                      <a:ext cx="2807" cy="348"/>
                      <a:chOff x="4765" y="-1019"/>
                      <a:chExt cx="2807" cy="348"/>
                    </a:xfrm>
                  </p:grpSpPr>
                  <p:sp>
                    <p:nvSpPr>
                      <p:cNvPr id="22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5" y="-1019"/>
                        <a:ext cx="2807" cy="348"/>
                      </a:xfrm>
                      <a:custGeom>
                        <a:avLst/>
                        <a:gdLst>
                          <a:gd name="T0" fmla="+- 0 7071 5287"/>
                          <a:gd name="T1" fmla="*/ T0 w 1796"/>
                          <a:gd name="T2" fmla="+- 0 -1154 -1154"/>
                          <a:gd name="T3" fmla="*/ -1154 h 458"/>
                          <a:gd name="T4" fmla="+- 0 5299 5287"/>
                          <a:gd name="T5" fmla="*/ T4 w 1796"/>
                          <a:gd name="T6" fmla="+- 0 -1154 -1154"/>
                          <a:gd name="T7" fmla="*/ -1154 h 458"/>
                          <a:gd name="T8" fmla="+- 0 5287 5287"/>
                          <a:gd name="T9" fmla="*/ T8 w 1796"/>
                          <a:gd name="T10" fmla="+- 0 -1142 -1154"/>
                          <a:gd name="T11" fmla="*/ -1142 h 458"/>
                          <a:gd name="T12" fmla="+- 0 5287 5287"/>
                          <a:gd name="T13" fmla="*/ T12 w 1796"/>
                          <a:gd name="T14" fmla="+- 0 -709 -1154"/>
                          <a:gd name="T15" fmla="*/ -709 h 458"/>
                          <a:gd name="T16" fmla="+- 0 5299 5287"/>
                          <a:gd name="T17" fmla="*/ T16 w 1796"/>
                          <a:gd name="T18" fmla="+- 0 -697 -1154"/>
                          <a:gd name="T19" fmla="*/ -697 h 458"/>
                          <a:gd name="T20" fmla="+- 0 7071 5287"/>
                          <a:gd name="T21" fmla="*/ T20 w 1796"/>
                          <a:gd name="T22" fmla="+- 0 -697 -1154"/>
                          <a:gd name="T23" fmla="*/ -697 h 458"/>
                          <a:gd name="T24" fmla="+- 0 7083 5287"/>
                          <a:gd name="T25" fmla="*/ T24 w 1796"/>
                          <a:gd name="T26" fmla="+- 0 -709 -1154"/>
                          <a:gd name="T27" fmla="*/ -709 h 458"/>
                          <a:gd name="T28" fmla="+- 0 7083 5287"/>
                          <a:gd name="T29" fmla="*/ T28 w 1796"/>
                          <a:gd name="T30" fmla="+- 0 -1142 -1154"/>
                          <a:gd name="T31" fmla="*/ -1142 h 458"/>
                          <a:gd name="T32" fmla="+- 0 7071 5287"/>
                          <a:gd name="T33" fmla="*/ T32 w 1796"/>
                          <a:gd name="T34" fmla="+- 0 -1154 -1154"/>
                          <a:gd name="T35" fmla="*/ -1154 h 45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45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445"/>
                            </a:lnTo>
                            <a:lnTo>
                              <a:pt x="12" y="457"/>
                            </a:lnTo>
                            <a:lnTo>
                              <a:pt x="1784" y="457"/>
                            </a:lnTo>
                            <a:lnTo>
                              <a:pt x="1796" y="44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5" name="Rectangle 64"/>
                  <p:cNvSpPr/>
                  <p:nvPr/>
                </p:nvSpPr>
                <p:spPr>
                  <a:xfrm>
                    <a:off x="1858334" y="1382206"/>
                    <a:ext cx="3102562" cy="3183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HPC ABDS SYSTEM (Middleware)</a:t>
                    </a: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4018108" y="1835259"/>
                  <a:ext cx="1961031" cy="3183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 smtClean="0"/>
                    <a:t>150 Software </a:t>
                  </a:r>
                  <a:r>
                    <a:rPr lang="en-US" sz="2000" dirty="0"/>
                    <a:t>Projects</a:t>
                  </a: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3445796" y="2384302"/>
                <a:ext cx="3156257" cy="56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System </a:t>
                </a:r>
                <a:r>
                  <a:rPr lang="en-US" sz="2000" dirty="0" smtClean="0"/>
                  <a:t>Abstraction/Standards</a:t>
                </a:r>
                <a:endParaRPr lang="en-US" sz="2000" dirty="0"/>
              </a:p>
              <a:p>
                <a:pPr algn="ctr"/>
                <a:r>
                  <a:rPr lang="en-US" sz="2000" dirty="0" smtClean="0"/>
                  <a:t>Data </a:t>
                </a:r>
                <a:r>
                  <a:rPr lang="en-US" sz="2000" dirty="0"/>
                  <a:t>Format </a:t>
                </a:r>
                <a:r>
                  <a:rPr lang="en-US" sz="2000" dirty="0" smtClean="0"/>
                  <a:t>and  </a:t>
                </a:r>
                <a:r>
                  <a:rPr lang="en-US" sz="2000" dirty="0"/>
                  <a:t>Storage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002192" y="3109618"/>
              <a:ext cx="3944025" cy="95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HPC  </a:t>
              </a:r>
              <a:r>
                <a:rPr lang="en-US" b="1" dirty="0"/>
                <a:t>Yarn  for  Resource  management</a:t>
              </a:r>
            </a:p>
            <a:p>
              <a:r>
                <a:rPr lang="en-US" b="1" dirty="0" smtClean="0"/>
                <a:t>Horizontally </a:t>
              </a:r>
              <a:r>
                <a:rPr lang="en-US" b="1" dirty="0"/>
                <a:t>scalable parallel </a:t>
              </a:r>
              <a:r>
                <a:rPr lang="en-US" b="1" dirty="0" smtClean="0"/>
                <a:t>programming </a:t>
              </a:r>
              <a:r>
                <a:rPr lang="en-US" b="1" dirty="0"/>
                <a:t>model</a:t>
              </a:r>
            </a:p>
            <a:p>
              <a:r>
                <a:rPr lang="en-US" b="1" dirty="0" smtClean="0"/>
                <a:t>Collective </a:t>
              </a:r>
              <a:r>
                <a:rPr lang="en-US" b="1" dirty="0"/>
                <a:t>and Point to Point </a:t>
              </a:r>
              <a:r>
                <a:rPr lang="en-US" b="1" dirty="0" smtClean="0"/>
                <a:t>Communication</a:t>
              </a:r>
              <a:endParaRPr lang="en-US" b="1" dirty="0"/>
            </a:p>
            <a:p>
              <a:r>
                <a:rPr lang="en-US" b="1" dirty="0" smtClean="0"/>
                <a:t>Support </a:t>
              </a:r>
              <a:r>
                <a:rPr lang="en-US" b="1" dirty="0"/>
                <a:t>for </a:t>
              </a:r>
              <a:r>
                <a:rPr lang="en-US" b="1" dirty="0" smtClean="0"/>
                <a:t>iteration </a:t>
              </a:r>
              <a:r>
                <a:rPr lang="en-US" b="1" dirty="0"/>
                <a:t>(</a:t>
              </a:r>
              <a:r>
                <a:rPr lang="en-US" b="1" dirty="0" smtClean="0"/>
                <a:t>in memory </a:t>
              </a:r>
              <a:r>
                <a:rPr lang="en-US" b="1" dirty="0"/>
                <a:t>processing)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97065" y="4355360"/>
              <a:ext cx="3476052" cy="53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Application  Abstractions/Standards</a:t>
              </a:r>
              <a:endParaRPr lang="en-US" sz="2000" dirty="0"/>
            </a:p>
            <a:p>
              <a:r>
                <a:rPr lang="en-US" dirty="0"/>
                <a:t>Graphs, Networks, Images, </a:t>
              </a:r>
              <a:r>
                <a:rPr lang="en-US" dirty="0" smtClean="0"/>
                <a:t>Geospatial ..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76043" y="5159085"/>
              <a:ext cx="4813473" cy="51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Scalable Parallel Interoperable Data </a:t>
              </a:r>
              <a:r>
                <a:rPr lang="en-US" b="1" dirty="0" smtClean="0"/>
                <a:t>Analytics Library </a:t>
              </a:r>
              <a:r>
                <a:rPr lang="en-US" b="1" dirty="0"/>
                <a:t>(SPIDAL)</a:t>
              </a:r>
            </a:p>
            <a:p>
              <a:r>
                <a:rPr lang="en-US" dirty="0"/>
                <a:t>High performance Mahout, R, </a:t>
              </a:r>
              <a:r>
                <a:rPr lang="en-US" dirty="0" err="1"/>
                <a:t>Matlab</a:t>
              </a:r>
              <a:r>
                <a:rPr lang="en-US" dirty="0"/>
                <a:t> …..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71894" y="5964587"/>
              <a:ext cx="2747691" cy="318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High </a:t>
              </a:r>
              <a:r>
                <a:rPr lang="en-US" sz="2000" b="1" dirty="0" smtClean="0"/>
                <a:t>Performance Applications</a:t>
              </a:r>
              <a:endParaRPr lang="en-US" sz="2000" b="1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78507" y="2803428"/>
            <a:ext cx="1689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HPC ABDS</a:t>
            </a:r>
            <a:br>
              <a:rPr lang="en-US" sz="2800" b="1" dirty="0" smtClean="0"/>
            </a:br>
            <a:r>
              <a:rPr lang="en-US" sz="2800" b="1" dirty="0" smtClean="0"/>
              <a:t>Hourglass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81333"/>
            <a:ext cx="9078686" cy="8077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Maybe a Big Data Initiative 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02433"/>
            <a:ext cx="9144000" cy="549573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don’t </a:t>
            </a:r>
            <a:r>
              <a:rPr lang="en-US" sz="2400" smtClean="0">
                <a:solidFill>
                  <a:srgbClr val="FF0000"/>
                </a:solidFill>
              </a:rPr>
              <a:t>need </a:t>
            </a:r>
            <a:r>
              <a:rPr lang="en-US" sz="2400" smtClean="0">
                <a:solidFill>
                  <a:srgbClr val="FF0000"/>
                </a:solidFill>
              </a:rPr>
              <a:t>266 </a:t>
            </a:r>
            <a:r>
              <a:rPr lang="en-US" sz="2400" dirty="0" smtClean="0">
                <a:solidFill>
                  <a:srgbClr val="FF0000"/>
                </a:solidFill>
              </a:rPr>
              <a:t>software packages so can choose e.g.</a:t>
            </a:r>
          </a:p>
          <a:p>
            <a:r>
              <a:rPr lang="en-US" sz="2400" b="1" dirty="0" smtClean="0"/>
              <a:t>Workflow: </a:t>
            </a:r>
            <a:r>
              <a:rPr lang="en-US" sz="2400" dirty="0" err="1" smtClean="0"/>
              <a:t>IPython</a:t>
            </a:r>
            <a:r>
              <a:rPr lang="en-US" sz="2400" dirty="0" smtClean="0"/>
              <a:t>, Pegasus or Kepler (replaced by tools like </a:t>
            </a:r>
            <a:r>
              <a:rPr lang="en-US" sz="2400" dirty="0" err="1" smtClean="0"/>
              <a:t>Tez</a:t>
            </a:r>
            <a:r>
              <a:rPr lang="en-US" sz="2400" dirty="0" smtClean="0"/>
              <a:t>?)</a:t>
            </a:r>
          </a:p>
          <a:p>
            <a:r>
              <a:rPr lang="en-US" sz="2400" b="1" dirty="0" smtClean="0"/>
              <a:t>Data Analytics: </a:t>
            </a:r>
            <a:r>
              <a:rPr lang="en-US" sz="2400" dirty="0" smtClean="0"/>
              <a:t>Mahout, R, </a:t>
            </a:r>
            <a:r>
              <a:rPr lang="en-US" sz="2400" dirty="0" err="1" smtClean="0"/>
              <a:t>ImageJ</a:t>
            </a:r>
            <a:r>
              <a:rPr lang="en-US" sz="2400" dirty="0" smtClean="0"/>
              <a:t>, </a:t>
            </a:r>
            <a:r>
              <a:rPr lang="en-US" sz="2400" dirty="0" err="1" smtClean="0"/>
              <a:t>Scalapack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High level Programming: </a:t>
            </a:r>
            <a:r>
              <a:rPr lang="en-US" sz="2400" dirty="0" smtClean="0"/>
              <a:t>Hive, Pig</a:t>
            </a:r>
          </a:p>
          <a:p>
            <a:r>
              <a:rPr lang="en-US" sz="2400" b="1" dirty="0" smtClean="0"/>
              <a:t>Parallel Programming model: </a:t>
            </a:r>
            <a:r>
              <a:rPr lang="en-US" sz="2400" dirty="0" smtClean="0"/>
              <a:t>Hadoop, Spark, Giraph (Twister4Azure, Harp), MPI; Storm, </a:t>
            </a:r>
            <a:r>
              <a:rPr lang="en-US" sz="2400" dirty="0" err="1" smtClean="0"/>
              <a:t>Kapfka</a:t>
            </a:r>
            <a:r>
              <a:rPr lang="en-US" sz="2400" dirty="0" smtClean="0"/>
              <a:t> or </a:t>
            </a:r>
            <a:r>
              <a:rPr lang="en-US" sz="2400" dirty="0" err="1" smtClean="0"/>
              <a:t>RabbitMQ</a:t>
            </a:r>
            <a:r>
              <a:rPr lang="en-US" sz="2400" dirty="0" smtClean="0"/>
              <a:t> (Sensors)</a:t>
            </a:r>
          </a:p>
          <a:p>
            <a:r>
              <a:rPr lang="en-US" sz="2400" b="1" dirty="0" smtClean="0"/>
              <a:t>In-memory: </a:t>
            </a:r>
            <a:r>
              <a:rPr lang="en-US" sz="2400" dirty="0" err="1" smtClean="0"/>
              <a:t>Memcached</a:t>
            </a:r>
            <a:endParaRPr lang="en-US" sz="2400" dirty="0" smtClean="0"/>
          </a:p>
          <a:p>
            <a:r>
              <a:rPr lang="en-US" sz="2400" b="1" dirty="0" smtClean="0"/>
              <a:t>Data Management: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, MySQL or Derby</a:t>
            </a:r>
          </a:p>
          <a:p>
            <a:r>
              <a:rPr lang="en-US" sz="2400" b="1" dirty="0" smtClean="0"/>
              <a:t>Distributed Coordination: </a:t>
            </a:r>
            <a:r>
              <a:rPr lang="en-US" sz="2400" dirty="0" smtClean="0"/>
              <a:t>Zookeeper</a:t>
            </a:r>
          </a:p>
          <a:p>
            <a:r>
              <a:rPr lang="en-US" sz="2400" b="1" dirty="0" smtClean="0"/>
              <a:t>Cluster Management: </a:t>
            </a:r>
            <a:r>
              <a:rPr lang="en-US" sz="2400" dirty="0" smtClean="0"/>
              <a:t>Yarn, </a:t>
            </a:r>
            <a:r>
              <a:rPr lang="en-US" sz="2400" dirty="0" err="1" smtClean="0"/>
              <a:t>Slurm</a:t>
            </a:r>
            <a:endParaRPr lang="en-US" sz="2400" dirty="0" smtClean="0"/>
          </a:p>
          <a:p>
            <a:r>
              <a:rPr lang="en-US" sz="2400" b="1" dirty="0" smtClean="0"/>
              <a:t>File Systems: </a:t>
            </a:r>
            <a:r>
              <a:rPr lang="en-US" sz="2400" dirty="0" smtClean="0"/>
              <a:t>HDFS, </a:t>
            </a:r>
            <a:r>
              <a:rPr lang="en-US" sz="2400" dirty="0" err="1" smtClean="0"/>
              <a:t>Lustre</a:t>
            </a:r>
            <a:endParaRPr lang="en-US" sz="2400" dirty="0" smtClean="0"/>
          </a:p>
          <a:p>
            <a:r>
              <a:rPr lang="en-US" sz="2400" b="1" dirty="0" smtClean="0"/>
              <a:t>DevOps: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, Chef, Puppet, Docker, Cobbler</a:t>
            </a:r>
          </a:p>
          <a:p>
            <a:r>
              <a:rPr lang="en-US" sz="2400" b="1" dirty="0" err="1" smtClean="0"/>
              <a:t>IaaS</a:t>
            </a:r>
            <a:r>
              <a:rPr lang="en-US" sz="2400" b="1" dirty="0" smtClean="0"/>
              <a:t>: </a:t>
            </a:r>
            <a:r>
              <a:rPr lang="en-US" sz="2400" dirty="0" smtClean="0"/>
              <a:t>Amazon, Azure, OpenStack, Libcloud</a:t>
            </a:r>
          </a:p>
          <a:p>
            <a:r>
              <a:rPr lang="en-US" sz="2400" b="1" dirty="0" smtClean="0"/>
              <a:t>Monitoring: </a:t>
            </a:r>
            <a:r>
              <a:rPr lang="en-US" sz="2400" dirty="0" smtClean="0"/>
              <a:t>Inca, Ganglia, </a:t>
            </a:r>
            <a:r>
              <a:rPr lang="en-US" sz="2400" dirty="0" err="1" smtClean="0"/>
              <a:t>Nagios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 of the School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371599"/>
            <a:ext cx="7772400" cy="4451131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The School of Informatics was established in 2000 as first of </a:t>
            </a:r>
            <a:br>
              <a:rPr lang="en-US" altLang="en-US" dirty="0" smtClean="0"/>
            </a:br>
            <a:r>
              <a:rPr lang="en-US" altLang="en-US" dirty="0" smtClean="0"/>
              <a:t>its kind in the United States.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Computer Science was established in 1971 and became part </a:t>
            </a:r>
            <a:br>
              <a:rPr lang="en-US" altLang="en-US" dirty="0" smtClean="0"/>
            </a:br>
            <a:r>
              <a:rPr lang="en-US" altLang="en-US" dirty="0" smtClean="0"/>
              <a:t>of the school in 2005.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Library and Information Science </a:t>
            </a:r>
            <a:br>
              <a:rPr lang="en-US" altLang="en-US" dirty="0" smtClean="0"/>
            </a:br>
            <a:r>
              <a:rPr lang="en-US" altLang="en-US" dirty="0" smtClean="0"/>
              <a:t>was established in 1951 and </a:t>
            </a:r>
            <a:br>
              <a:rPr lang="en-US" altLang="en-US" dirty="0" smtClean="0"/>
            </a:br>
            <a:r>
              <a:rPr lang="en-US" altLang="en-US" dirty="0" smtClean="0"/>
              <a:t>became part of the school </a:t>
            </a:r>
            <a:br>
              <a:rPr lang="en-US" altLang="en-US" dirty="0" smtClean="0"/>
            </a:br>
            <a:r>
              <a:rPr lang="en-US" altLang="en-US" dirty="0" smtClean="0"/>
              <a:t>in 2013.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Now named the School of </a:t>
            </a:r>
            <a:br>
              <a:rPr lang="en-US" altLang="en-US" dirty="0" smtClean="0"/>
            </a:br>
            <a:r>
              <a:rPr lang="en-US" altLang="en-US" dirty="0" smtClean="0"/>
              <a:t>Informatics and Computing.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97 faculty, 1191 undergraduates, </a:t>
            </a:r>
            <a:br>
              <a:rPr lang="en-US" altLang="en-US" dirty="0" smtClean="0"/>
            </a:br>
            <a:r>
              <a:rPr lang="en-US" altLang="en-US" dirty="0" smtClean="0"/>
              <a:t>644 masters, 263 PhD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dirty="0" smtClean="0"/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479">
            <a:off x="5203360" y="4214019"/>
            <a:ext cx="3587750" cy="239236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8144">
            <a:off x="5892891" y="2610031"/>
            <a:ext cx="2943225" cy="196215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e 201"/>
          <p:cNvGraphicFramePr>
            <a:graphicFrameLocks noGrp="1"/>
          </p:cNvGraphicFramePr>
          <p:nvPr>
            <p:extLst/>
          </p:nvPr>
        </p:nvGraphicFramePr>
        <p:xfrm>
          <a:off x="39189" y="970487"/>
          <a:ext cx="7828156" cy="578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741"/>
                <a:gridCol w="350229"/>
                <a:gridCol w="732427"/>
                <a:gridCol w="465033"/>
                <a:gridCol w="96881"/>
                <a:gridCol w="511422"/>
                <a:gridCol w="804233"/>
                <a:gridCol w="133698"/>
                <a:gridCol w="953318"/>
                <a:gridCol w="228640"/>
                <a:gridCol w="794433"/>
                <a:gridCol w="279020"/>
                <a:gridCol w="802182"/>
                <a:gridCol w="689899"/>
              </a:tblGrid>
              <a:tr h="8675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Govt. Operations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Defense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Healthcare,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Life Science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Deep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Learning,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Social Media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Research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Ecosystems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Astronomy,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Earth,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Env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., Polar Science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(Inter)disciplinary Workflow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Analytics Libraries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Native ABDS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SQL-engines, Storm,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Impala, Hive, Shark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600" b="1" dirty="0" smtClean="0"/>
                        <a:t>Native HPC</a:t>
                      </a:r>
                    </a:p>
                    <a:p>
                      <a:pPr algn="ctr"/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HPC-ABDS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MapReduce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B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019">
                <a:tc gridSpan="2"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 Only, PP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Many Task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Classic MapReduce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Map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Collective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Map – Point to Point, Graph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09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ddleware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ata-Intensive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nalytics and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cience (MIDAS) API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3164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(MPI, RDMA, Hadoop Shuffle/Reduce, HARP Collectives, Giraph point-to-point)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Systems and Abstractions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(In-Memory;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HBase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Object Stores, other NoSQL stores, Spatial, SQL, Files)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Higher-Level Workload Management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Llama)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Workload Management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(Pilots, Condor)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Framework specific Scheduling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YARN)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Data Access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(Virtual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Filesystem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GridFTP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SRM, SSH)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Resource Manager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(YARN,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SLURM, Torque, SGE)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3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Compute, Storage and Data Resources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(Nodes, Cores,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Lustre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HDFS)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3" name="Table 202"/>
          <p:cNvGraphicFramePr>
            <a:graphicFrameLocks noGrp="1"/>
          </p:cNvGraphicFramePr>
          <p:nvPr>
            <p:extLst/>
          </p:nvPr>
        </p:nvGraphicFramePr>
        <p:xfrm>
          <a:off x="7916092" y="979715"/>
          <a:ext cx="1175658" cy="58002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658"/>
              </a:tblGrid>
              <a:tr h="135853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Community &amp; Examples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88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SPIDAL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80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Runtime Models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6771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MIDAS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7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Fabric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" name="Title 203"/>
          <p:cNvSpPr>
            <a:spLocks noGrp="1"/>
          </p:cNvSpPr>
          <p:nvPr>
            <p:ph type="title"/>
          </p:nvPr>
        </p:nvSpPr>
        <p:spPr>
          <a:xfrm>
            <a:off x="364603" y="-1616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Applications SPIDAL MIDAS ABDS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 defTabSz="914400"/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pPr defTabSz="914400"/>
              <a: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Software Defined Computing (virtual Clusters)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Hypervisor, Bare Metal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Cloud e.g. MapReduce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HPC e.g. </a:t>
              </a:r>
              <a:r>
                <a:rPr lang="en-US" b="1" dirty="0" err="1" smtClean="0">
                  <a:solidFill>
                    <a:prstClr val="black"/>
                  </a:solidFill>
                </a:rPr>
                <a:t>PETSc</a:t>
              </a:r>
              <a:r>
                <a:rPr lang="en-US" b="1" dirty="0" smtClean="0">
                  <a:solidFill>
                    <a:prstClr val="black"/>
                  </a:solidFill>
                </a:rPr>
                <a:t>, SAGA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Computer Science e.g. Compiler tools, Sensor nets, Monitors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70914"/>
            <a:ext cx="5554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prstClr val="black"/>
                </a:solidFill>
              </a:rPr>
              <a:t>Software-Defined Distributed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 System (SDDS) as </a:t>
            </a:r>
            <a:r>
              <a:rPr lang="en-US" sz="2800" b="1" dirty="0">
                <a:solidFill>
                  <a:prstClr val="black"/>
                </a:solidFill>
              </a:rPr>
              <a:t>a </a:t>
            </a:r>
            <a:r>
              <a:rPr lang="en-US" sz="2800" b="1" dirty="0" smtClean="0">
                <a:solidFill>
                  <a:prstClr val="black"/>
                </a:solidFill>
              </a:rPr>
              <a:t>Service includes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pPr defTabSz="914400"/>
              <a:r>
                <a:rPr lang="en-US" sz="4000" dirty="0" err="1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Software Defined Networks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OpenFlow GENI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000" dirty="0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CS Research </a:t>
              </a:r>
              <a:r>
                <a:rPr lang="en-US" b="1" dirty="0">
                  <a:solidFill>
                    <a:prstClr val="black"/>
                  </a:solidFill>
                </a:rPr>
                <a:t>Use e.g. test new compiler or storage model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Class Usages e.g. run GPU  &amp; multicore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388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SDDS-</a:t>
            </a: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DevOps </a:t>
            </a:r>
            <a:endParaRPr lang="en-US" dirty="0">
              <a:solidFill>
                <a:prstClr val="black"/>
              </a:solidFill>
              <a:latin typeface="Cooper Std Black" pitchFamily="18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9707" y="2771605"/>
            <a:ext cx="2872536" cy="3908762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CloudMesh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is a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SDDSaaS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tool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uses Dynamic Provisioning and Image Management to provide custom environments for general target systems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Involves 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1) creating,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2) deploying, and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3) provisioning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of one or more images in a set of machines on demand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http://cloudmesh.futuregrid.org/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AEE8FB">
                    <a:lumMod val="25000"/>
                  </a:srgbClr>
                </a:solidFill>
              </a:rPr>
              <a:pPr/>
              <a:t>31</a:t>
            </a:fld>
            <a:endParaRPr lang="en-US">
              <a:solidFill>
                <a:srgbClr val="AEE8FB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2161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Functionality</a:t>
            </a:r>
            <a:endParaRPr lang="en-US" b="1" dirty="0"/>
          </a:p>
        </p:txBody>
      </p:sp>
      <p:pic>
        <p:nvPicPr>
          <p:cNvPr id="5" name="Picture 4" descr="cm-functionali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264618"/>
            <a:ext cx="90043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Iterative </a:t>
            </a:r>
            <a:r>
              <a:rPr lang="en-US" b="1" dirty="0"/>
              <a:t>MapReduce</a:t>
            </a:r>
            <a:br>
              <a:rPr lang="en-US" b="1" dirty="0"/>
            </a:br>
            <a:r>
              <a:rPr lang="en-US" b="1" dirty="0"/>
              <a:t>Implementing HPC-ABDS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Judy Qiu, Bingjing Zhang, Dennis Gannon,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Thilina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Gunarathne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921" y="62185"/>
            <a:ext cx="8229600" cy="1143000"/>
          </a:xfrm>
        </p:spPr>
        <p:txBody>
          <a:bodyPr/>
          <a:lstStyle/>
          <a:p>
            <a:r>
              <a:rPr lang="en-US" b="1" dirty="0" smtClean="0"/>
              <a:t>Harp Design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Parallelism Model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5503653" y="1535113"/>
            <a:ext cx="3183147" cy="639762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720" y="2338533"/>
            <a:ext cx="4223351" cy="2197516"/>
            <a:chOff x="619450" y="2618515"/>
            <a:chExt cx="5207216" cy="2548397"/>
          </a:xfrm>
        </p:grpSpPr>
        <p:sp>
          <p:nvSpPr>
            <p:cNvPr id="56" name="Rounded Rectangle 55"/>
            <p:cNvSpPr/>
            <p:nvPr/>
          </p:nvSpPr>
          <p:spPr>
            <a:xfrm>
              <a:off x="619450" y="3878661"/>
              <a:ext cx="2296904" cy="48280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Shuffle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25523" y="3184456"/>
              <a:ext cx="2501143" cy="1558993"/>
              <a:chOff x="7121236" y="2211758"/>
              <a:chExt cx="4525819" cy="216627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7214931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8224318" y="2211759"/>
                <a:ext cx="493643" cy="21623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33706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1079339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9992253" y="3313373"/>
                <a:ext cx="918295" cy="0"/>
              </a:xfrm>
              <a:prstGeom prst="line">
                <a:avLst/>
              </a:prstGeom>
              <a:ln w="50800" cap="rnd"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7121236" y="3477892"/>
                <a:ext cx="4525819" cy="4575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Optimal </a:t>
                </a:r>
                <a:r>
                  <a:rPr lang="en-US" sz="1200" dirty="0">
                    <a:solidFill>
                      <a:schemeClr val="bg1"/>
                    </a:solidFill>
                  </a:rPr>
                  <a:t>Communication</a:t>
                </a: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845356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74123" y="3006000"/>
              <a:ext cx="209689" cy="943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02889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86875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5104" y="3486841"/>
              <a:ext cx="390072" cy="0"/>
            </a:xfrm>
            <a:prstGeom prst="line">
              <a:avLst/>
            </a:prstGeom>
            <a:ln w="50800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361468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063514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47163" y="3953854"/>
              <a:ext cx="368801" cy="271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79801" y="2618515"/>
              <a:ext cx="2428589" cy="606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Map-Collective or Map-Communication  </a:t>
              </a:r>
              <a:r>
                <a:rPr lang="en-US" sz="1400" b="1" dirty="0"/>
                <a:t>Model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6682" y="2621650"/>
              <a:ext cx="2269674" cy="35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MapReduce</a:t>
              </a:r>
              <a:r>
                <a:rPr lang="en-US" sz="1400" b="1" dirty="0"/>
                <a:t>  Model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90508" y="2558067"/>
            <a:ext cx="3889639" cy="2392395"/>
            <a:chOff x="516900" y="1473352"/>
            <a:chExt cx="9838484" cy="5086250"/>
          </a:xfrm>
        </p:grpSpPr>
        <p:sp>
          <p:nvSpPr>
            <p:cNvPr id="75" name="Rectangle 74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YARN</a:t>
              </a:r>
            </a:p>
          </p:txBody>
        </p:sp>
        <p:sp>
          <p:nvSpPr>
            <p:cNvPr id="76" name="L-Shape 75"/>
            <p:cNvSpPr/>
            <p:nvPr/>
          </p:nvSpPr>
          <p:spPr>
            <a:xfrm>
              <a:off x="3595076" y="3515421"/>
              <a:ext cx="6760303" cy="1632281"/>
            </a:xfrm>
            <a:custGeom>
              <a:avLst/>
              <a:gdLst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444149 w 2672682"/>
                <a:gd name="connsiteY2" fmla="*/ 472116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64055 w 2672682"/>
                <a:gd name="connsiteY3" fmla="*/ 385852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682" h="767768">
                  <a:moveTo>
                    <a:pt x="0" y="0"/>
                  </a:moveTo>
                  <a:lnTo>
                    <a:pt x="1444149" y="0"/>
                  </a:lnTo>
                  <a:lnTo>
                    <a:pt x="1504534" y="377225"/>
                  </a:lnTo>
                  <a:lnTo>
                    <a:pt x="2664055" y="385852"/>
                  </a:lnTo>
                  <a:lnTo>
                    <a:pt x="2672682" y="767768"/>
                  </a:lnTo>
                  <a:lnTo>
                    <a:pt x="0" y="767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MapReduce </a:t>
              </a:r>
              <a:r>
                <a:rPr lang="en-US" sz="1400" dirty="0"/>
                <a:t>V2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31339" y="3442735"/>
              <a:ext cx="3324039" cy="87716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Harp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95076" y="1473352"/>
              <a:ext cx="3324039" cy="18896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MapReduce</a:t>
              </a:r>
              <a:r>
                <a:rPr lang="en-US" sz="1200" dirty="0"/>
                <a:t> Applications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1345" y="1473352"/>
              <a:ext cx="3324039" cy="18896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Map-Collective </a:t>
              </a:r>
              <a:br>
                <a:rPr lang="en-US" sz="1200" dirty="0" smtClean="0"/>
              </a:br>
              <a:r>
                <a:rPr lang="en-US" sz="1200" dirty="0" smtClean="0"/>
                <a:t>or Map-Communication </a:t>
              </a:r>
              <a:r>
                <a:rPr lang="en-US" sz="1200" dirty="0"/>
                <a:t>Applications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6900" y="2132221"/>
              <a:ext cx="2759207" cy="72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Application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2738" y="4079840"/>
              <a:ext cx="2774938" cy="72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Framework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8665" y="5326603"/>
              <a:ext cx="2571765" cy="1232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Resource Manager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4714967" y="5134561"/>
            <a:ext cx="883685" cy="3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66" y="163238"/>
            <a:ext cx="7886700" cy="99417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Features of Harp </a:t>
            </a:r>
            <a:r>
              <a:rPr lang="en-US" b="1" dirty="0" err="1" smtClean="0">
                <a:latin typeface="+mn-lt"/>
              </a:rPr>
              <a:t>Hadoop</a:t>
            </a:r>
            <a:r>
              <a:rPr lang="en-US" b="1" dirty="0" smtClean="0">
                <a:latin typeface="+mn-lt"/>
              </a:rPr>
              <a:t> Plugin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65" y="1157410"/>
            <a:ext cx="7886700" cy="5700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Hadoop Plugin (on Hadoop 1.2.1 and Hadoop 2.2.0)</a:t>
            </a:r>
          </a:p>
          <a:p>
            <a:r>
              <a:rPr lang="en-US" sz="2800" dirty="0" smtClean="0"/>
              <a:t>Hierarchical data abstraction on arrays, key-values and graphs for easy programming expressiveness.</a:t>
            </a:r>
          </a:p>
          <a:p>
            <a:r>
              <a:rPr lang="en-US" sz="2800" dirty="0" smtClean="0"/>
              <a:t>Collective communication model to support various communication operations on the data abstractions (will extend to Point to Point)</a:t>
            </a:r>
          </a:p>
          <a:p>
            <a:r>
              <a:rPr lang="en-US" sz="2800" dirty="0" smtClean="0"/>
              <a:t>Caching with buffer management for memory allocation required from computation and communication </a:t>
            </a:r>
          </a:p>
          <a:p>
            <a:r>
              <a:rPr lang="en-US" sz="2800" dirty="0" smtClean="0"/>
              <a:t>BSP style parallelism</a:t>
            </a:r>
          </a:p>
          <a:p>
            <a:r>
              <a:rPr lang="en-US" sz="2800" dirty="0" smtClean="0"/>
              <a:t>Fault tolerance with </a:t>
            </a:r>
            <a:r>
              <a:rPr lang="en-US" sz="2800" dirty="0" err="1" smtClean="0"/>
              <a:t>checkpointing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68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" y="595070"/>
            <a:ext cx="884701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WDA SMACOF MDS (Multidimensional Scaling) </a:t>
            </a:r>
            <a:r>
              <a:rPr lang="en-US" b="1" dirty="0" smtClean="0"/>
              <a:t>using </a:t>
            </a:r>
            <a:r>
              <a:rPr lang="en-US" b="1" dirty="0"/>
              <a:t>Harp </a:t>
            </a:r>
            <a:r>
              <a:rPr lang="en-US" b="1" dirty="0" smtClean="0"/>
              <a:t>on IU Big </a:t>
            </a:r>
            <a:r>
              <a:rPr lang="en-US" b="1" dirty="0"/>
              <a:t>Red 2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Parallel Efficiency: on 100-300K sequences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307" y="6360256"/>
            <a:ext cx="6823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Conjugate Gradient (dominant time) and Matrix Multiplication</a:t>
            </a:r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48292" y="1770891"/>
          <a:ext cx="6345712" cy="439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5606" y="1770891"/>
            <a:ext cx="2258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Best available MDS (much better than that in R)</a:t>
            </a:r>
          </a:p>
          <a:p>
            <a:r>
              <a:rPr lang="en-US" sz="2800" b="1" dirty="0" smtClean="0"/>
              <a:t>Java</a:t>
            </a:r>
          </a:p>
          <a:p>
            <a:endParaRPr lang="en-US" sz="2800" b="1" dirty="0"/>
          </a:p>
          <a:p>
            <a:r>
              <a:rPr lang="en-US" sz="2800" b="1" dirty="0" smtClean="0"/>
              <a:t>Harp (Hadoop plugin)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90139" y="4511375"/>
            <a:ext cx="186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Cores =32 </a:t>
            </a:r>
            <a:r>
              <a:rPr lang="en-US" b="1" dirty="0" smtClean="0"/>
              <a:t>#nodes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4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693304" y="740790"/>
            <a:ext cx="767694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1112" y="281820"/>
            <a:ext cx="31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  <a:ea typeface="+mn-ea"/>
                <a:cs typeface="+mn-cs"/>
              </a:rPr>
              <a:t>Increasing</a:t>
            </a:r>
            <a:r>
              <a:rPr lang="en-US" b="1" dirty="0">
                <a:latin typeface="Calibri"/>
                <a:ea typeface="+mn-ea"/>
                <a:cs typeface="+mn-cs"/>
              </a:rPr>
              <a:t> </a:t>
            </a:r>
            <a:r>
              <a:rPr lang="en-US" b="1" dirty="0" smtClean="0">
                <a:latin typeface="Calibri"/>
                <a:ea typeface="+mn-ea"/>
                <a:cs typeface="+mn-cs"/>
              </a:rPr>
              <a:t>  Communication</a:t>
            </a:r>
            <a:endParaRPr lang="en-US" b="1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537" y="326639"/>
            <a:ext cx="234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  <a:ea typeface="+mn-ea"/>
                <a:cs typeface="+mn-cs"/>
              </a:rPr>
              <a:t>Identical Computation</a:t>
            </a:r>
            <a:endParaRPr lang="en-US" b="1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304" y="5410510"/>
            <a:ext cx="7275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Mahout and </a:t>
            </a:r>
            <a:r>
              <a:rPr lang="en-US" sz="2000" b="1" dirty="0" err="1"/>
              <a:t>Hadoop</a:t>
            </a:r>
            <a:r>
              <a:rPr lang="en-US" sz="2000" b="1" dirty="0"/>
              <a:t> MR </a:t>
            </a:r>
            <a:r>
              <a:rPr lang="en-US" sz="2000" dirty="0"/>
              <a:t>– Slow due to </a:t>
            </a:r>
            <a:r>
              <a:rPr lang="en-US" sz="2000" dirty="0" err="1"/>
              <a:t>MapReduce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Python</a:t>
            </a:r>
            <a:r>
              <a:rPr lang="en-US" sz="2000" dirty="0"/>
              <a:t> slow as </a:t>
            </a:r>
            <a:r>
              <a:rPr lang="en-US" sz="2000" dirty="0" smtClean="0"/>
              <a:t>Scripting; </a:t>
            </a:r>
            <a:r>
              <a:rPr lang="en-US" sz="2000" b="1" dirty="0"/>
              <a:t>MPI</a:t>
            </a:r>
            <a:r>
              <a:rPr lang="en-US" sz="2000" dirty="0"/>
              <a:t> fastest </a:t>
            </a:r>
            <a:endParaRPr lang="en-US" sz="2000" dirty="0" smtClean="0"/>
          </a:p>
          <a:p>
            <a:r>
              <a:rPr lang="en-US" sz="2000" b="1" dirty="0" smtClean="0"/>
              <a:t>Spark</a:t>
            </a:r>
            <a:r>
              <a:rPr lang="en-US" sz="2000" dirty="0" smtClean="0"/>
              <a:t> </a:t>
            </a:r>
            <a:r>
              <a:rPr lang="en-US" sz="2000" dirty="0"/>
              <a:t>Iterative MapReduce, non optimal communication</a:t>
            </a:r>
            <a:br>
              <a:rPr lang="en-US" sz="2000" dirty="0"/>
            </a:br>
            <a:r>
              <a:rPr lang="en-US" sz="2000" b="1" dirty="0"/>
              <a:t>Harp</a:t>
            </a:r>
            <a:r>
              <a:rPr lang="en-US" sz="2000" dirty="0"/>
              <a:t> Hadoop plug in with ~MPI collectives </a:t>
            </a:r>
          </a:p>
        </p:txBody>
      </p:sp>
      <p:pic>
        <p:nvPicPr>
          <p:cNvPr id="3" name="Picture 2" descr="kmeans-harp-mpi-spark-speedup-effici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5" y="875043"/>
            <a:ext cx="7912473" cy="43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Gathering, Storage, 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of Ogres 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/>
              <a:t>) </a:t>
            </a:r>
            <a:r>
              <a:rPr lang="en-US" sz="2400" b="1" dirty="0"/>
              <a:t>SQL or NoSQL: </a:t>
            </a:r>
            <a:r>
              <a:rPr lang="en-US" sz="2400" dirty="0"/>
              <a:t>NoSQL includes Document, Column, Key-value, Graph, Triple </a:t>
            </a:r>
            <a:r>
              <a:rPr lang="en-US" sz="2400" dirty="0" smtClean="0"/>
              <a:t>store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(ii) Other </a:t>
            </a:r>
            <a:r>
              <a:rPr lang="en-US" sz="2400" b="1" dirty="0" smtClean="0"/>
              <a:t>Enterprise data systems: </a:t>
            </a:r>
            <a:r>
              <a:rPr lang="en-US" sz="2400" dirty="0" smtClean="0"/>
              <a:t>10 examples from </a:t>
            </a:r>
            <a:r>
              <a:rPr lang="en-US" sz="2400" dirty="0"/>
              <a:t>NIST integrate </a:t>
            </a:r>
            <a:r>
              <a:rPr lang="en-US" sz="2400" dirty="0" smtClean="0"/>
              <a:t>SQL/NoSQL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(iii) </a:t>
            </a:r>
            <a:r>
              <a:rPr lang="en-US" sz="2400" b="1" dirty="0" smtClean="0"/>
              <a:t>Set </a:t>
            </a:r>
            <a:r>
              <a:rPr lang="en-US" sz="2400" b="1" dirty="0"/>
              <a:t>of </a:t>
            </a:r>
            <a:r>
              <a:rPr lang="en-US" sz="2400" b="1" dirty="0" smtClean="0"/>
              <a:t>Files: </a:t>
            </a:r>
            <a:r>
              <a:rPr lang="en-US" sz="2400" dirty="0" smtClean="0"/>
              <a:t>as </a:t>
            </a:r>
            <a:r>
              <a:rPr lang="en-US" sz="2400" dirty="0"/>
              <a:t>managed in </a:t>
            </a:r>
            <a:r>
              <a:rPr lang="en-US" sz="2400" dirty="0" err="1"/>
              <a:t>iRODS</a:t>
            </a:r>
            <a:r>
              <a:rPr lang="en-US" sz="2400" dirty="0"/>
              <a:t> and extremely common in scientific </a:t>
            </a:r>
            <a:r>
              <a:rPr lang="en-US" sz="2400" dirty="0" smtClean="0"/>
              <a:t>research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(iv) </a:t>
            </a:r>
            <a:r>
              <a:rPr lang="en-US" sz="2400" b="1" dirty="0"/>
              <a:t>File, Object, Block and Data-parallel </a:t>
            </a:r>
            <a:r>
              <a:rPr lang="en-US" sz="2400" dirty="0"/>
              <a:t>(HDFS) raw storage: Separated from computing?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(v</a:t>
            </a:r>
            <a:r>
              <a:rPr lang="en-US" sz="2400" dirty="0"/>
              <a:t>) </a:t>
            </a:r>
            <a:r>
              <a:rPr lang="en-US" sz="2400" b="1" dirty="0"/>
              <a:t>Internet 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(vi) </a:t>
            </a:r>
            <a:r>
              <a:rPr lang="en-US" sz="2400" b="1" dirty="0" smtClean="0"/>
              <a:t>Streaming</a:t>
            </a:r>
            <a:r>
              <a:rPr lang="en-US" sz="2400" b="1" dirty="0"/>
              <a:t>: </a:t>
            </a:r>
            <a:r>
              <a:rPr lang="en-US" sz="2400" dirty="0"/>
              <a:t>Incremental update of datasets with new algorithms to achieve real-time response (G7)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(vii) </a:t>
            </a:r>
            <a:r>
              <a:rPr lang="en-US" sz="2400" b="1" dirty="0"/>
              <a:t>HPC </a:t>
            </a:r>
            <a:r>
              <a:rPr lang="en-US" sz="2400" b="1" dirty="0" smtClean="0"/>
              <a:t>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(viii) Involve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data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15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3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McKinsey Institute on Big Data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72" y="4193973"/>
            <a:ext cx="9144000" cy="232917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There will be a shortage of talent necessary for organizations to take advantage of big data. By 2018, the United States alone could face a shortage of 140,000 to 190,000 </a:t>
            </a:r>
            <a:r>
              <a:rPr lang="en-US" sz="2200" b="1" dirty="0"/>
              <a:t>people with deep analytical skills </a:t>
            </a:r>
            <a:r>
              <a:rPr lang="en-US" sz="2200" dirty="0"/>
              <a:t>as well as 1.5 million </a:t>
            </a:r>
            <a:r>
              <a:rPr lang="en-US" sz="2200" b="1" dirty="0"/>
              <a:t>managers and analysts </a:t>
            </a:r>
            <a:r>
              <a:rPr lang="en-US" sz="2200" dirty="0"/>
              <a:t>with the know-how to use the analysis of big data to make effective decisions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At SOIC, Informatics/ILS aimed at 1.5 million jobs. Computer Science covers the 140,000 to 190,000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 bwMode="auto">
          <a:xfrm>
            <a:off x="-17172" y="598115"/>
            <a:ext cx="7010400" cy="3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6379611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http://www.mckinsey.com/mgi/publications/big_data/index.asp.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6349" y="1632557"/>
            <a:ext cx="220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Decision maker and Technical paths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98786" y="1994421"/>
            <a:ext cx="3737563" cy="3253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158431" y="2343661"/>
            <a:ext cx="1528369" cy="2546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of Ogres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Before data gets to compute system, there is often an </a:t>
            </a:r>
            <a:r>
              <a:rPr lang="en-US" sz="2800" b="1" dirty="0" smtClean="0"/>
              <a:t>initial data gathering phase</a:t>
            </a:r>
            <a:r>
              <a:rPr lang="en-US" sz="2800" dirty="0" smtClean="0"/>
              <a:t> which is characterized by a </a:t>
            </a:r>
            <a:r>
              <a:rPr lang="en-US" sz="2800" b="1" dirty="0" smtClean="0"/>
              <a:t>block size and timing</a:t>
            </a:r>
            <a:r>
              <a:rPr lang="en-US" sz="2800" dirty="0" smtClean="0"/>
              <a:t>. Block size varies from month (Remote Sensing, Seismic) to day (genomic) to seconds or lower (Real time control, streaming)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There are </a:t>
            </a:r>
            <a:r>
              <a:rPr lang="en-US" sz="2800" b="1" dirty="0" smtClean="0"/>
              <a:t>storage/compute system styles: </a:t>
            </a:r>
            <a:r>
              <a:rPr lang="en-US" sz="2800" dirty="0" smtClean="0"/>
              <a:t>Shared, Dedicated, Permanent, Transient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Other characteristics are needed for permanent </a:t>
            </a:r>
            <a:r>
              <a:rPr lang="en-US" sz="2800" b="1" dirty="0" smtClean="0"/>
              <a:t>auxiliary/comparison datasets</a:t>
            </a:r>
            <a:r>
              <a:rPr lang="en-US" sz="2800" b="1" dirty="0"/>
              <a:t> </a:t>
            </a:r>
            <a:r>
              <a:rPr lang="en-US" sz="2800" b="1" dirty="0" smtClean="0"/>
              <a:t>a</a:t>
            </a:r>
            <a:r>
              <a:rPr lang="en-US" sz="2800" dirty="0" smtClean="0"/>
              <a:t>nd these could be interdisciplinary, implying nontrivial data movement/replication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10 </a:t>
            </a:r>
            <a:r>
              <a:rPr lang="en-US" sz="2800" b="1" dirty="0" smtClean="0"/>
              <a:t>Data Access/Use Styles </a:t>
            </a:r>
            <a:r>
              <a:rPr lang="en-US" sz="2800" dirty="0" smtClean="0"/>
              <a:t>from Bob Marcus at NIST</a:t>
            </a:r>
          </a:p>
        </p:txBody>
      </p:sp>
    </p:spTree>
    <p:extLst>
      <p:ext uri="{BB962C8B-B14F-4D97-AF65-F5344CB8AC3E}">
        <p14:creationId xmlns:p14="http://schemas.microsoft.com/office/powerpoint/2010/main" val="2506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" y="123379"/>
            <a:ext cx="9088244" cy="7747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10 Generic Data Processing Styles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6196"/>
            <a:ext cx="9144000" cy="6174828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Multiple </a:t>
            </a:r>
            <a:r>
              <a:rPr lang="en-US" sz="1900" dirty="0"/>
              <a:t>users performing interactive queries and updates on a database with basic availability and eventual consistency (BASE = (Basically Available, Soft state, Eventual consistency</a:t>
            </a:r>
            <a:r>
              <a:rPr lang="en-US" sz="1900" dirty="0" smtClean="0"/>
              <a:t>) </a:t>
            </a:r>
            <a:r>
              <a:rPr lang="en-US" sz="1900" dirty="0"/>
              <a:t>as opposed to ACID = (Atomicity, Consistency, Isolation, Durability) )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>
                <a:solidFill>
                  <a:srgbClr val="FF0000"/>
                </a:solidFill>
              </a:rPr>
              <a:t>Perform </a:t>
            </a:r>
            <a:r>
              <a:rPr lang="en-US" sz="1900" dirty="0">
                <a:solidFill>
                  <a:srgbClr val="FF0000"/>
                </a:solidFill>
              </a:rPr>
              <a:t>real time analytics on data source streams and notify users when specified events occur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Move </a:t>
            </a:r>
            <a:r>
              <a:rPr lang="en-US" sz="1900" dirty="0"/>
              <a:t>data from external data sources into a highly horizontally scalable data store, transform it using highly horizontally scalable processing (e.g. Map-Reduce), and return it to the horizontally scalable data store (</a:t>
            </a:r>
            <a:r>
              <a:rPr lang="en-US" sz="1900" dirty="0" smtClean="0"/>
              <a:t>ELT Extract Load Transform)</a:t>
            </a:r>
            <a:endParaRPr lang="en-US" sz="1900" dirty="0"/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Perform </a:t>
            </a:r>
            <a:r>
              <a:rPr lang="en-US" sz="1900" dirty="0"/>
              <a:t>batch analytics on the data in a highly horizontally scalable data store using highly horizontally scalable processing (</a:t>
            </a:r>
            <a:r>
              <a:rPr lang="en-US" sz="1900" dirty="0" err="1"/>
              <a:t>e.g</a:t>
            </a:r>
            <a:r>
              <a:rPr lang="en-US" sz="1900" dirty="0"/>
              <a:t> </a:t>
            </a:r>
            <a:r>
              <a:rPr lang="en-US" sz="1900" dirty="0" smtClean="0"/>
              <a:t>MapReduce</a:t>
            </a:r>
            <a:r>
              <a:rPr lang="en-US" sz="1900" dirty="0"/>
              <a:t>) with a user-friendly interface (e.g. SQL like)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>
                <a:solidFill>
                  <a:srgbClr val="FF0000"/>
                </a:solidFill>
              </a:rPr>
              <a:t>Perform </a:t>
            </a:r>
            <a:r>
              <a:rPr lang="en-US" sz="1900" dirty="0">
                <a:solidFill>
                  <a:srgbClr val="FF0000"/>
                </a:solidFill>
              </a:rPr>
              <a:t>interactive analytics on data in analytics-optimized database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Visualize </a:t>
            </a:r>
            <a:r>
              <a:rPr lang="en-US" sz="1900" dirty="0"/>
              <a:t>data extracted from horizontally scalable Big Data </a:t>
            </a:r>
            <a:r>
              <a:rPr lang="en-US" sz="1900" dirty="0" smtClean="0"/>
              <a:t>store</a:t>
            </a:r>
            <a:endParaRPr lang="en-US" sz="1900" dirty="0"/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Move </a:t>
            </a:r>
            <a:r>
              <a:rPr lang="en-US" sz="1900" dirty="0"/>
              <a:t>data from a highly horizontally scalable data store into a traditional Enterprise Data </a:t>
            </a:r>
            <a:r>
              <a:rPr lang="en-US" sz="1900" dirty="0" smtClean="0"/>
              <a:t>Warehouse (EDW)</a:t>
            </a:r>
            <a:endParaRPr lang="en-US" sz="1900" dirty="0"/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Extract</a:t>
            </a:r>
            <a:r>
              <a:rPr lang="en-US" sz="1900" dirty="0"/>
              <a:t>, process, and move data from data stores to archives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Combine </a:t>
            </a:r>
            <a:r>
              <a:rPr lang="en-US" sz="1900" dirty="0"/>
              <a:t>data from Cloud databases and on premise data stores for analytics, data mining, and/or machine learning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arenR"/>
            </a:pPr>
            <a:r>
              <a:rPr lang="en-US" sz="1900" dirty="0" smtClean="0"/>
              <a:t>Orchestrate </a:t>
            </a:r>
            <a:r>
              <a:rPr lang="en-US" sz="1900" dirty="0"/>
              <a:t>multiple sequential and parallel data transformations and/or analytic processing using a workflow </a:t>
            </a:r>
            <a:r>
              <a:rPr lang="en-US" sz="1900" dirty="0" smtClean="0"/>
              <a:t>manager</a:t>
            </a:r>
            <a:br>
              <a:rPr lang="en-US" sz="1900" dirty="0" smtClean="0"/>
            </a:b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883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1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2. Perform </a:t>
            </a:r>
            <a:r>
              <a:rPr lang="en-US" sz="2800" b="1" dirty="0"/>
              <a:t>real time analytics on data source streams and notify users when specified events occur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6373" y="6051249"/>
            <a:ext cx="494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Storm, Kafka,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Zookeeper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3933" y="1735196"/>
            <a:ext cx="8776134" cy="3942575"/>
            <a:chOff x="457198" y="1344126"/>
            <a:chExt cx="8776134" cy="3942575"/>
          </a:xfrm>
        </p:grpSpPr>
        <p:sp>
          <p:nvSpPr>
            <p:cNvPr id="4" name="Oval 3"/>
            <p:cNvSpPr/>
            <p:nvPr/>
          </p:nvSpPr>
          <p:spPr>
            <a:xfrm>
              <a:off x="457200" y="2785241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Streaming Data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57199" y="3505199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57198" y="4225157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04744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Posted Data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74220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Identified Events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70179" y="1881352"/>
              <a:ext cx="1912883" cy="7672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Identifying Events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389" y="1344126"/>
              <a:ext cx="1258709" cy="136165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434098" y="1817031"/>
              <a:ext cx="1230978" cy="2079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45040" y="3058510"/>
              <a:ext cx="912406" cy="34455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895780" y="3976513"/>
              <a:ext cx="861666" cy="45885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46521" y="3695211"/>
              <a:ext cx="810925" cy="4038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73812" y="2407350"/>
              <a:ext cx="787007" cy="8070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587200" y="2705783"/>
              <a:ext cx="95862" cy="533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4652818" y="2492507"/>
              <a:ext cx="1782774" cy="999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049587" y="464031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Repository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824480" y="4016062"/>
              <a:ext cx="333065" cy="561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97821" y="4002368"/>
              <a:ext cx="434191" cy="5748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72000" y="1469296"/>
              <a:ext cx="135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Specify filter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8939" y="4239453"/>
              <a:ext cx="88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Archive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0510" y="2613076"/>
              <a:ext cx="1502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Selected Events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86479" y="2698808"/>
              <a:ext cx="1623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Fetch streamed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905479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5. Perform </a:t>
            </a:r>
            <a:r>
              <a:rPr lang="en-US" sz="3200" b="1" dirty="0"/>
              <a:t>interactive analytics on data in analytics-optimized </a:t>
            </a:r>
            <a:r>
              <a:rPr lang="en-US" sz="3200" b="1" dirty="0" smtClean="0"/>
              <a:t>data system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236858" y="4162109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36858" y="5019353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594" y="6292407"/>
            <a:ext cx="4813738" cy="4582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Data, Streaming, Batch …..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5448" y="5682807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15558" y="5735359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743352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77484" y="1571232"/>
            <a:ext cx="5613078" cy="869846"/>
            <a:chOff x="1609805" y="1758098"/>
            <a:chExt cx="5613078" cy="869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805" y="1758098"/>
              <a:ext cx="881148" cy="856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43" y="1758098"/>
              <a:ext cx="861850" cy="837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25" y="1758098"/>
              <a:ext cx="869846" cy="8698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895" y="1758098"/>
              <a:ext cx="881148" cy="8561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033" y="1758098"/>
              <a:ext cx="861850" cy="837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15" y="1758098"/>
              <a:ext cx="869846" cy="869846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070913" y="3280427"/>
            <a:ext cx="1965435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4904393" y="2540319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6842234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5A. Perform </a:t>
            </a:r>
            <a:r>
              <a:rPr lang="en-US" sz="3200" b="1" dirty="0"/>
              <a:t>interactive analytics on </a:t>
            </a:r>
            <a:r>
              <a:rPr lang="en-US" sz="3200" b="1" dirty="0" smtClean="0"/>
              <a:t>observational scientific data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082570" y="2743231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 or Many Task Software, 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82570" y="3600475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, File Collection (</a:t>
            </a:r>
            <a:r>
              <a:rPr lang="en-US" dirty="0" err="1" smtClean="0"/>
              <a:t>Lustre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2706" y="4802586"/>
            <a:ext cx="3769845" cy="6966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Streaming Twitter data for Social Networking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02317" y="4457719"/>
            <a:ext cx="17470" cy="567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16326" y="4209988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198554" y="1691960"/>
            <a:ext cx="2434991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Analysis Code, 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 rot="16200000">
            <a:off x="2408279" y="1694495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0" y="1485392"/>
            <a:ext cx="1258709" cy="1361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3545" y="4437627"/>
            <a:ext cx="360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batch of data to primary analysis data system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6626" y="5827522"/>
            <a:ext cx="3769845" cy="7157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Scientific Data in “field”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5250118" y="5219446"/>
            <a:ext cx="1297827" cy="153870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Accumulate and initial computing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85112" y="6225135"/>
            <a:ext cx="1009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226" y="4209988"/>
            <a:ext cx="16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Transfer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58152" y="5219446"/>
            <a:ext cx="238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NIST Examples include LHC, Remote Sensing (see later), Astronomy and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0411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Analytics Facet (kernels) of the Ogres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66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1129619"/>
          </a:xfrm>
        </p:spPr>
        <p:txBody>
          <a:bodyPr>
            <a:normAutofit/>
          </a:bodyPr>
          <a:lstStyle/>
          <a:p>
            <a:r>
              <a:rPr lang="en-US" sz="2800" b="1" dirty="0"/>
              <a:t>Machine Learning in Network Science, Imaging in Computer Vision, Pathology, Polar Science, </a:t>
            </a:r>
            <a:r>
              <a:rPr lang="en-US" sz="2800" b="1" dirty="0" err="1"/>
              <a:t>Biomolecular</a:t>
            </a:r>
            <a:r>
              <a:rPr lang="en-US" sz="2800" b="1" dirty="0"/>
              <a:t>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0558" y="1255459"/>
          <a:ext cx="8662884" cy="491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387"/>
                <a:gridCol w="2863763"/>
                <a:gridCol w="1726104"/>
                <a:gridCol w="554118"/>
                <a:gridCol w="941512"/>
              </a:tblGrid>
              <a:tr h="3015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Algorithm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Applications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Features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Parallelism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Graph </a:t>
                      </a:r>
                      <a:r>
                        <a:rPr lang="en-US" sz="1400" dirty="0" smtClean="0">
                          <a:effectLst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detection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Graph </a:t>
                      </a: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Subgraph/motif finding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Webgraph, biological/social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Finding diameter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Clustering coefficient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Page rank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Maximal cliques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Connected component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Betweenness centrality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Graph, Non-metric, static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Shortest path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Spatial Queries and </a:t>
                      </a:r>
                      <a:r>
                        <a:rPr lang="en-US" sz="1400" dirty="0" smtClean="0">
                          <a:effectLst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relationship based queries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GIS/social networks/pathology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Geometric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Distance based queries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clustering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modeling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24873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GML Global (parallel) ML</a:t>
            </a:r>
          </a:p>
          <a:p>
            <a:r>
              <a:rPr lang="en-US" dirty="0" err="1" smtClean="0"/>
              <a:t>GrA</a:t>
            </a:r>
            <a:r>
              <a:rPr lang="en-US" dirty="0" smtClean="0"/>
              <a:t> Static </a:t>
            </a:r>
            <a:r>
              <a:rPr lang="en-US" dirty="0" err="1" smtClean="0"/>
              <a:t>GrB</a:t>
            </a:r>
            <a:r>
              <a:rPr lang="en-US" dirty="0" smtClean="0"/>
              <a:t> Runtime partitioning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Some specialized data analytics in SPIDAL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237" y="1524000"/>
          <a:ext cx="9135763" cy="4174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078"/>
                <a:gridCol w="2681275"/>
                <a:gridCol w="2005972"/>
                <a:gridCol w="737532"/>
                <a:gridCol w="992906"/>
              </a:tblGrid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Parallelism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Core Image </a:t>
                      </a:r>
                      <a:r>
                        <a:rPr lang="en-US" sz="1700" dirty="0" smtClean="0">
                          <a:effectLst/>
                        </a:rPr>
                        <a:t>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Image preprocessing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Computer vision/pathology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Metric Space Point Sets, Neighborhood sets &amp; Image features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P-DM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Object detection &amp; segmentation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Image/object feature computation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3D image registration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Seq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Object matching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Geometric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3D feature extraction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Deep Learning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+mn-lt"/>
                        </a:rPr>
                        <a:t>Learning Network, Stochastic Gradient Descent</a:t>
                      </a:r>
                      <a:endParaRPr lang="en-US" sz="1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Image Understanding, Language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Translation, Voice Recognition, Car driving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Connections in artificial neural net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P-DM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GML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78843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PP</a:t>
            </a:r>
            <a:r>
              <a:rPr lang="en-US" dirty="0" smtClean="0"/>
              <a:t> Pleasingly Parallel (Local ML)</a:t>
            </a:r>
          </a:p>
          <a:p>
            <a:r>
              <a:rPr lang="en-US" b="1" dirty="0" err="1" smtClean="0"/>
              <a:t>Seq</a:t>
            </a:r>
            <a:r>
              <a:rPr lang="en-US" dirty="0" smtClean="0"/>
              <a:t> Sequential Available</a:t>
            </a:r>
            <a:endParaRPr lang="en-US" dirty="0"/>
          </a:p>
          <a:p>
            <a:r>
              <a:rPr lang="en-US" b="1" dirty="0" smtClean="0"/>
              <a:t>GRA </a:t>
            </a:r>
            <a:r>
              <a:rPr lang="en-US" dirty="0" smtClean="0"/>
              <a:t>Good distributed algorithm needed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791200"/>
            <a:ext cx="3886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Todo</a:t>
            </a:r>
            <a:r>
              <a:rPr lang="en-US" dirty="0" smtClean="0"/>
              <a:t> No prototype Available</a:t>
            </a:r>
          </a:p>
          <a:p>
            <a:r>
              <a:rPr lang="en-US" b="1" dirty="0" smtClean="0"/>
              <a:t>P-DM</a:t>
            </a:r>
            <a:r>
              <a:rPr lang="en-US" dirty="0" smtClean="0"/>
              <a:t> Distributed memory Available</a:t>
            </a:r>
          </a:p>
          <a:p>
            <a:r>
              <a:rPr lang="en-US" b="1" dirty="0"/>
              <a:t>P-</a:t>
            </a:r>
            <a:r>
              <a:rPr lang="en-US" b="1" dirty="0" err="1"/>
              <a:t>Shm</a:t>
            </a:r>
            <a:r>
              <a:rPr lang="en-US" b="1" dirty="0"/>
              <a:t> </a:t>
            </a:r>
            <a:r>
              <a:rPr lang="en-US" dirty="0"/>
              <a:t>Shared </a:t>
            </a:r>
            <a:r>
              <a:rPr lang="en-US" dirty="0" smtClean="0"/>
              <a:t>memory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"/>
            <a:ext cx="9067800" cy="727166"/>
          </a:xfrm>
        </p:spPr>
        <p:txBody>
          <a:bodyPr/>
          <a:lstStyle/>
          <a:p>
            <a:r>
              <a:rPr lang="en-US" sz="3600" dirty="0" smtClean="0"/>
              <a:t>Some Core Machine Learning Building Blocks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951" y="738597"/>
          <a:ext cx="9085218" cy="6159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386"/>
                <a:gridCol w="2743200"/>
                <a:gridCol w="1720236"/>
                <a:gridCol w="715623"/>
                <a:gridCol w="656773"/>
              </a:tblGrid>
              <a:tr h="3282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//ism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Vector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Accurate Clusters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Non metric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Accurate 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Clusters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, Biology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Web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 metric,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0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Kmeans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; Basic, Fuzzy and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Elkan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Fast Clustering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Vectors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Levenberg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-Marquardt Optimization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Non-linear Gauss-Newton, use in MDS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Least Squares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2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SMACOF Dimension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DA- MDS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with general weights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Least Squares,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 Dimension 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DA-GTM and Others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TFIDF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nearest neighbors in document corpus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 (image features)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PP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9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All-pairs similarity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pairs of documents with TFIDF distance below a threshold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601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Todo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Support Vector Machine SVM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Seq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Random Forest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PP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Gibbs sampling (MCMC)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Solve global inference problems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Graph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Todo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Latent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Dirichlet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Allocation LDA with Gibbs sampling or Var. Bayes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Topic models (Latent factors)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1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Singular Value Decomposition SVD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Dimension Reduction and PCA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4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Hidden Markov Models (HMM)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Global inference on sequence models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PP &amp; 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Remarks on GML Parallelism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609599"/>
            <a:ext cx="9042400" cy="59383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use parallelism over data points</a:t>
            </a:r>
          </a:p>
          <a:p>
            <a:pPr lvl="1"/>
            <a:r>
              <a:rPr lang="en-US" sz="2400" dirty="0" smtClean="0"/>
              <a:t>Entities to cluster or search or map to Euclidean space</a:t>
            </a:r>
          </a:p>
          <a:p>
            <a:r>
              <a:rPr lang="en-US" sz="2800" dirty="0" smtClean="0"/>
              <a:t>Except deep learning which has parallelism over pixel plane in neurons not over items in training set</a:t>
            </a:r>
          </a:p>
          <a:p>
            <a:pPr lvl="1"/>
            <a:r>
              <a:rPr lang="en-US" sz="2400" dirty="0" smtClean="0"/>
              <a:t>as need to look at small numbers of data items at a time in Stochastic Gradient Descent</a:t>
            </a:r>
          </a:p>
          <a:p>
            <a:r>
              <a:rPr lang="en-US" sz="2800" dirty="0"/>
              <a:t>Maximum Likelihood or </a:t>
            </a:r>
            <a:r>
              <a:rPr lang="en-US" sz="2800" dirty="0">
                <a:sym typeface="Symbol" panose="05050102010706020507" pitchFamily="18" charset="2"/>
              </a:rPr>
              <a:t>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both lead to structure like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Minimize sum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items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(Positive nonlinear function of unknown parameters for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solved iteratively with (clever) first or second order approximation to shift in objective function</a:t>
            </a:r>
          </a:p>
          <a:p>
            <a:pPr lvl="1"/>
            <a:r>
              <a:rPr lang="en-US" sz="2400" dirty="0" smtClean="0"/>
              <a:t>Sometimes steepest descent direction; sometimes Newton</a:t>
            </a:r>
          </a:p>
          <a:p>
            <a:pPr lvl="1"/>
            <a:r>
              <a:rPr lang="en-US" sz="2400" dirty="0" smtClean="0"/>
              <a:t>Have classic Expectation Maximization structure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58"/>
            <a:ext cx="8229600" cy="853407"/>
          </a:xfrm>
        </p:spPr>
        <p:txBody>
          <a:bodyPr/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2946"/>
            <a:ext cx="8943174" cy="59350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review Big Data applications and the emerging source software model -- often associated with Apache projects like Hadoop.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a software model HPC-ABDS (High Performance Computing -- Apache Big Data Stack) with some 150 software projects divided into 17 layers including one devoted to communication.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goal is the sustainability and pervasive advantages of Apache and the performance of HPC. R and Mahout are popular cloud analytics libraries but they miss many good algorithms and are typically slow.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describe an activity SPIDAL (Scalable Parallel Interoperable Data Analytics Library) that aims to produce a high performance data analytics library with its deployment as "Data Analytics as a Service" on top of HPC-ABDS.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describe progress and challenges in areas such as algorithms, parallelism, performance models and Java runtime.</a:t>
            </a:r>
          </a:p>
        </p:txBody>
      </p:sp>
    </p:spTree>
    <p:extLst>
      <p:ext uri="{BB962C8B-B14F-4D97-AF65-F5344CB8AC3E}">
        <p14:creationId xmlns:p14="http://schemas.microsoft.com/office/powerpoint/2010/main" val="3584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"/>
            <a:ext cx="8229600" cy="838200"/>
          </a:xfrm>
        </p:spPr>
        <p:txBody>
          <a:bodyPr/>
          <a:lstStyle/>
          <a:p>
            <a:r>
              <a:rPr lang="en-US" b="1" dirty="0" smtClean="0"/>
              <a:t>Structure of Parameters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48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Note learning networks have huge number of parameters (11 billion in Stanford work) so that inconceivable to look at second derivative</a:t>
            </a:r>
          </a:p>
          <a:p>
            <a:r>
              <a:rPr lang="en-US" dirty="0" smtClean="0"/>
              <a:t>Clustering and MDS have lots of parameters but can be practical to look at second derivative and use Newton’s method to minimize</a:t>
            </a:r>
          </a:p>
          <a:p>
            <a:r>
              <a:rPr lang="en-US" dirty="0" smtClean="0"/>
              <a:t>Parameters are determined in distributed fashion but are typically needed globally </a:t>
            </a:r>
          </a:p>
          <a:p>
            <a:pPr lvl="1"/>
            <a:r>
              <a:rPr lang="en-US" dirty="0" smtClean="0"/>
              <a:t>MPI use broadcast and “</a:t>
            </a:r>
            <a:r>
              <a:rPr lang="en-US" dirty="0" err="1" smtClean="0"/>
              <a:t>AllCollectives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AI community: use parameter server and access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7498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Robustness from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400" dirty="0" smtClean="0"/>
              <a:t>smears objective function and avoids local minima and </a:t>
            </a:r>
            <a:r>
              <a:rPr lang="en-US" sz="2400" smtClean="0"/>
              <a:t>being much faster </a:t>
            </a:r>
            <a:r>
              <a:rPr lang="en-US" sz="2400" dirty="0" smtClean="0"/>
              <a:t>than simulated annealing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1990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Dimension Reduction </a:t>
            </a:r>
            <a:r>
              <a:rPr lang="en-US" sz="2400" dirty="0" smtClean="0"/>
              <a:t>for visualization and analysis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 Generative Topographic Mapping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</a:t>
            </a:r>
            <a:r>
              <a:rPr lang="en-US" sz="2400" dirty="0">
                <a:solidFill>
                  <a:srgbClr val="FF0000"/>
                </a:solidFill>
              </a:rPr>
              <a:t>vectors </a:t>
            </a:r>
            <a:r>
              <a:rPr lang="en-US" sz="2400" dirty="0" smtClean="0">
                <a:solidFill>
                  <a:srgbClr val="FF0000"/>
                </a:solidFill>
              </a:rPr>
              <a:t>SMACOF</a:t>
            </a:r>
            <a:r>
              <a:rPr lang="en-US" sz="2400" dirty="0" smtClean="0"/>
              <a:t>: Multidimensional Scaling) MDS </a:t>
            </a:r>
            <a:r>
              <a:rPr lang="en-US" sz="2400" dirty="0" smtClean="0">
                <a:solidFill>
                  <a:srgbClr val="000000"/>
                </a:solidFill>
              </a:rPr>
              <a:t>(Just use pairwise distances)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Can apply to </a:t>
            </a:r>
            <a:r>
              <a:rPr lang="en-US" sz="2400" dirty="0" smtClean="0">
                <a:solidFill>
                  <a:srgbClr val="FF0000"/>
                </a:solidFill>
              </a:rPr>
              <a:t>HMM</a:t>
            </a:r>
            <a:r>
              <a:rPr lang="en-US" sz="2400" dirty="0" smtClean="0"/>
              <a:t> &amp;  </a:t>
            </a:r>
            <a:r>
              <a:rPr lang="en-US" sz="24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less study)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for finding “hidden factors” </a:t>
            </a:r>
          </a:p>
        </p:txBody>
      </p:sp>
    </p:spTree>
    <p:extLst>
      <p:ext uri="{BB962C8B-B14F-4D97-AF65-F5344CB8AC3E}">
        <p14:creationId xmlns:p14="http://schemas.microsoft.com/office/powerpoint/2010/main" val="26635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Some Important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0413"/>
            <a:ext cx="9144000" cy="5851525"/>
          </a:xfrm>
        </p:spPr>
        <p:txBody>
          <a:bodyPr/>
          <a:lstStyle/>
          <a:p>
            <a:r>
              <a:rPr lang="en-US" sz="2400" dirty="0" smtClean="0"/>
              <a:t>Need to cover </a:t>
            </a:r>
            <a:r>
              <a:rPr lang="en-US" sz="2400" dirty="0"/>
              <a:t>non </a:t>
            </a:r>
            <a:r>
              <a:rPr lang="en-US" sz="2400" b="1" dirty="0"/>
              <a:t>vector </a:t>
            </a:r>
            <a:r>
              <a:rPr lang="en-US" sz="2400" b="1" dirty="0" err="1"/>
              <a:t>semimetric</a:t>
            </a:r>
            <a:r>
              <a:rPr lang="en-US" sz="2400" b="1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vector spaces </a:t>
            </a:r>
            <a:r>
              <a:rPr lang="en-US" sz="2400" dirty="0" smtClean="0"/>
              <a:t>for clustering and dimension reduction (N points in space)</a:t>
            </a:r>
          </a:p>
          <a:p>
            <a:r>
              <a:rPr lang="en-US" sz="2400" b="1" dirty="0" smtClean="0"/>
              <a:t>Vector spaces </a:t>
            </a:r>
            <a:r>
              <a:rPr lang="en-US" sz="2400" dirty="0" smtClean="0"/>
              <a:t>have Euclidean distance and scalar products</a:t>
            </a:r>
          </a:p>
          <a:p>
            <a:pPr lvl="1"/>
            <a:r>
              <a:rPr lang="en-US" sz="2400" dirty="0" smtClean="0"/>
              <a:t>Algorithms can be O(N) and these are best for clustering but for MDS O(N) methods may not be best as obvious objective function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MDS Minimizes </a:t>
            </a:r>
            <a:r>
              <a:rPr lang="en-US" altLang="ja-JP" sz="2800" dirty="0">
                <a:ea typeface="ＭＳ Ｐゴシック" pitchFamily="-112" charset="-128"/>
              </a:rPr>
              <a:t>Stress </a:t>
            </a:r>
            <a:br>
              <a:rPr lang="en-US" altLang="ja-JP" sz="2800" dirty="0">
                <a:ea typeface="ＭＳ Ｐゴシック" pitchFamily="-112" charset="-128"/>
              </a:rPr>
            </a:br>
            <a:r>
              <a:rPr lang="en-US" altLang="ja-JP" sz="2800" b="1" dirty="0">
                <a:ea typeface="ＭＳ Ｐゴシック" pitchFamily="-112" charset="-128"/>
              </a:rPr>
              <a:t>	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8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800" b="1" i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8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800" b="1" i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800" b="1" i="1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8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i="1" dirty="0">
                <a:solidFill>
                  <a:srgbClr val="FF0000"/>
                </a:solidFill>
              </a:rPr>
              <a:t>j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8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8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8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8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8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8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endParaRPr lang="en-US" sz="2800" dirty="0" smtClean="0"/>
          </a:p>
          <a:p>
            <a:r>
              <a:rPr lang="en-US" sz="2400" b="1" dirty="0" err="1" smtClean="0"/>
              <a:t>Semimetric</a:t>
            </a:r>
            <a:r>
              <a:rPr lang="en-US" sz="2400" b="1" dirty="0" smtClean="0"/>
              <a:t> spaces </a:t>
            </a:r>
            <a:r>
              <a:rPr lang="en-US" sz="2400" dirty="0" smtClean="0"/>
              <a:t>just have pairwise distances defined between points in space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Note matrix solvers all use conjugate gradient – converges in 5-200 iterations – a big gain for matrix with a million rows. This removes factor of N in time complexity</a:t>
            </a:r>
          </a:p>
          <a:p>
            <a:r>
              <a:rPr lang="en-US" sz="2400" dirty="0" smtClean="0"/>
              <a:t>Ratio of #clusters to #points important; new ideas if ratio &gt;~ 0.1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More Efficient Parallelism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" y="762000"/>
            <a:ext cx="9110133" cy="582798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canonical model is correct at start but each point does not really contribute to each cluster as damped exponentially by </a:t>
            </a:r>
            <a:r>
              <a:rPr lang="en-US" sz="2800" dirty="0" err="1"/>
              <a:t>exp</a:t>
            </a:r>
            <a:r>
              <a:rPr lang="en-US" sz="2800" dirty="0"/>
              <a:t>( </a:t>
            </a:r>
            <a:r>
              <a:rPr lang="en-US" sz="2800" dirty="0" smtClean="0"/>
              <a:t>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/>
              <a:t>/T ) </a:t>
            </a:r>
          </a:p>
          <a:p>
            <a:r>
              <a:rPr lang="en-US" sz="2800" dirty="0" smtClean="0"/>
              <a:t>For Proteomics problem, on average </a:t>
            </a:r>
            <a:r>
              <a:rPr lang="en-US" sz="2800" dirty="0" smtClean="0">
                <a:solidFill>
                  <a:srgbClr val="FF0000"/>
                </a:solidFill>
              </a:rPr>
              <a:t>only 6.45 clusters </a:t>
            </a:r>
            <a:r>
              <a:rPr lang="en-US" sz="2800" dirty="0" smtClean="0"/>
              <a:t>needed per point if require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))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/>
              <a:t>/T </a:t>
            </a:r>
            <a:r>
              <a:rPr lang="en-US" sz="2800" dirty="0" smtClean="0"/>
              <a:t>≤ ~40 (as </a:t>
            </a:r>
            <a:r>
              <a:rPr lang="en-US" sz="2800" dirty="0" err="1" smtClean="0"/>
              <a:t>exp</a:t>
            </a:r>
            <a:r>
              <a:rPr lang="en-US" sz="2800" dirty="0" smtClean="0"/>
              <a:t>(-40) small)</a:t>
            </a:r>
          </a:p>
          <a:p>
            <a:r>
              <a:rPr lang="en-US" sz="2800" dirty="0"/>
              <a:t>So only need to keep nearby clusters for each point</a:t>
            </a:r>
          </a:p>
          <a:p>
            <a:r>
              <a:rPr lang="en-US" sz="2800" dirty="0" smtClean="0"/>
              <a:t>As </a:t>
            </a:r>
            <a:r>
              <a:rPr lang="en-US" sz="2800" dirty="0" smtClean="0">
                <a:solidFill>
                  <a:srgbClr val="FF0000"/>
                </a:solidFill>
              </a:rPr>
              <a:t>average number of Clusters ~ 20,000</a:t>
            </a:r>
            <a:r>
              <a:rPr lang="en-US" sz="2800" dirty="0" smtClean="0"/>
              <a:t>, this gives a factor of ~3000 improvement</a:t>
            </a:r>
          </a:p>
          <a:p>
            <a:r>
              <a:rPr lang="en-US" sz="2800" dirty="0" smtClean="0"/>
              <a:t>Further communication is no longer all global; it has nearest neighbor components and calculated by </a:t>
            </a:r>
            <a:r>
              <a:rPr lang="en-US" sz="2800" dirty="0" smtClean="0">
                <a:solidFill>
                  <a:srgbClr val="FF0000"/>
                </a:solidFill>
              </a:rPr>
              <a:t>parallelism over clusters</a:t>
            </a:r>
          </a:p>
          <a:p>
            <a:r>
              <a:rPr lang="en-US" sz="2800" dirty="0" smtClean="0"/>
              <a:t>Claim that ~all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machine learning algorithms can be done in O(N)</a:t>
            </a:r>
            <a:r>
              <a:rPr lang="en-US" sz="2800" dirty="0" err="1" smtClean="0"/>
              <a:t>logN</a:t>
            </a:r>
            <a:r>
              <a:rPr lang="en-US" sz="2800" dirty="0" smtClean="0"/>
              <a:t> using ideas as in fast </a:t>
            </a:r>
            <a:r>
              <a:rPr lang="en-US" sz="2800" dirty="0" err="1" smtClean="0"/>
              <a:t>multipole</a:t>
            </a:r>
            <a:r>
              <a:rPr lang="en-US" sz="2800" dirty="0" smtClean="0"/>
              <a:t> (Barnes Hut) for particle dynamics</a:t>
            </a:r>
          </a:p>
          <a:p>
            <a:pPr lvl="1"/>
            <a:r>
              <a:rPr lang="en-US" sz="2400" dirty="0" smtClean="0"/>
              <a:t>~0 use in practice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099" name="Picture 3" descr="C:\Users\Geoffrey Fox\Desktop\Bh_t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5803"/>
          <a:stretch/>
        </p:blipFill>
        <p:spPr bwMode="auto">
          <a:xfrm>
            <a:off x="1227117" y="-14014"/>
            <a:ext cx="7924800" cy="6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791" y="29688"/>
            <a:ext cx="3220191" cy="23325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Barnes Hut </a:t>
            </a:r>
            <a:r>
              <a:rPr lang="en-US" sz="2400" dirty="0" err="1" smtClean="0"/>
              <a:t>OctTree</a:t>
            </a:r>
            <a:r>
              <a:rPr lang="en-US" sz="2400" dirty="0" smtClean="0"/>
              <a:t>, originally developed to make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astrophysics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), to give similar speedups in machine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4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181600"/>
            <a:ext cx="4800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 (</a:t>
            </a:r>
            <a:r>
              <a:rPr lang="en-US" sz="2800" smtClean="0">
                <a:solidFill>
                  <a:prstClr val="black"/>
                </a:solidFill>
              </a:rPr>
              <a:t>streaming data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7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Futures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18948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Always run MDS. Gives insight into data</a:t>
            </a:r>
          </a:p>
          <a:p>
            <a:pPr lvl="1"/>
            <a:r>
              <a:rPr lang="en-US" sz="2400" dirty="0" smtClean="0"/>
              <a:t>Leads to a data browser as GIS gives for spatial data</a:t>
            </a:r>
          </a:p>
          <a:p>
            <a:r>
              <a:rPr lang="en-US" sz="2800" dirty="0" smtClean="0"/>
              <a:t>Claim </a:t>
            </a:r>
            <a:r>
              <a:rPr lang="en-US" sz="2800" dirty="0"/>
              <a:t>is algorithm change gave as much performance increase as hardware </a:t>
            </a:r>
            <a:r>
              <a:rPr lang="en-US" sz="2800" dirty="0" smtClean="0"/>
              <a:t>change in </a:t>
            </a:r>
            <a:r>
              <a:rPr lang="en-US" sz="2800" dirty="0"/>
              <a:t>simulations. Will this happen in </a:t>
            </a:r>
            <a:r>
              <a:rPr lang="en-US" sz="2800" dirty="0" smtClean="0"/>
              <a:t>analytics?</a:t>
            </a:r>
          </a:p>
          <a:p>
            <a:pPr lvl="1"/>
            <a:r>
              <a:rPr lang="en-US" sz="2400" dirty="0" smtClean="0"/>
              <a:t>Today is like parallel computing 30 years ago with regular </a:t>
            </a:r>
            <a:r>
              <a:rPr lang="en-US" sz="2400" dirty="0" err="1" smtClean="0"/>
              <a:t>meshs</a:t>
            </a:r>
            <a:r>
              <a:rPr lang="en-US" sz="2400" dirty="0" smtClean="0"/>
              <a:t>. We will learn how to adapt methods automatically to give “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” and “fast </a:t>
            </a:r>
            <a:r>
              <a:rPr lang="en-US" sz="2400" dirty="0" err="1" smtClean="0"/>
              <a:t>multipole</a:t>
            </a:r>
            <a:r>
              <a:rPr lang="en-US" sz="2400" dirty="0" smtClean="0"/>
              <a:t>” like algorithms</a:t>
            </a:r>
          </a:p>
          <a:p>
            <a:r>
              <a:rPr lang="en-US" sz="2800" dirty="0" smtClean="0"/>
              <a:t>Need to start developing the libraries that support Big Data </a:t>
            </a:r>
          </a:p>
          <a:p>
            <a:pPr lvl="1"/>
            <a:r>
              <a:rPr lang="en-US" sz="2400" dirty="0" smtClean="0"/>
              <a:t>Understand architectures issues</a:t>
            </a:r>
          </a:p>
          <a:p>
            <a:pPr lvl="1"/>
            <a:r>
              <a:rPr lang="en-US" sz="2400" dirty="0" smtClean="0"/>
              <a:t>Have coupled batch and streaming versions</a:t>
            </a:r>
          </a:p>
          <a:p>
            <a:pPr lvl="1"/>
            <a:r>
              <a:rPr lang="en-US" sz="2400" dirty="0" smtClean="0"/>
              <a:t>Develop much better algorithms</a:t>
            </a:r>
          </a:p>
          <a:p>
            <a:r>
              <a:rPr lang="en-US" sz="2800" dirty="0"/>
              <a:t>Please join </a:t>
            </a:r>
            <a:r>
              <a:rPr lang="en-US" sz="2800" b="1" dirty="0"/>
              <a:t>SPIDAL (Scalable Parallel Interoperable Data Analytics Library</a:t>
            </a:r>
            <a:r>
              <a:rPr lang="en-US" sz="2800" dirty="0"/>
              <a:t>) </a:t>
            </a:r>
            <a:r>
              <a:rPr lang="en-US" sz="2800" dirty="0" smtClean="0"/>
              <a:t>community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288" y="183515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SPIDAL Examples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303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brownish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triangles </a:t>
            </a:r>
            <a:r>
              <a:rPr lang="en-US" sz="2800" dirty="0"/>
              <a:t>are </a:t>
            </a:r>
            <a:r>
              <a:rPr lang="en-US" sz="2800" dirty="0" smtClean="0"/>
              <a:t>stray </a:t>
            </a:r>
            <a:r>
              <a:rPr lang="en-US" sz="2800" dirty="0"/>
              <a:t>peaks outside any cluster.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colored hexagons are peaks inside clusters with the </a:t>
            </a:r>
            <a:r>
              <a:rPr lang="en-US" sz="2800" dirty="0">
                <a:solidFill>
                  <a:schemeClr val="bg1"/>
                </a:solidFill>
              </a:rPr>
              <a:t>white hexagons </a:t>
            </a:r>
            <a:r>
              <a:rPr lang="en-US" sz="2800" dirty="0"/>
              <a:t>being determined cluster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Picture 3" descr="C:\Users\Geoffrey Fox\Desktop\PynePaper\clusterFinal-M200000-C30424Scaled_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67640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43028" y="1828800"/>
            <a:ext cx="368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Fragment of 30,000 Clusters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241605 Points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8" y="304800"/>
            <a:ext cx="41045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“Divergent” Data Sample</a:t>
            </a:r>
            <a:br>
              <a:rPr lang="en-US" dirty="0" smtClean="0"/>
            </a:br>
            <a:r>
              <a:rPr lang="en-US" sz="3200" b="0" dirty="0" smtClean="0"/>
              <a:t>23 True Sequences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6281" y="2603100"/>
            <a:ext cx="4572000" cy="4254900"/>
            <a:chOff x="0" y="2270588"/>
            <a:chExt cx="4572000" cy="4254900"/>
          </a:xfrm>
        </p:grpSpPr>
        <p:pic>
          <p:nvPicPr>
            <p:cNvPr id="2053" name="Picture 5" descr="C:\Users\Geoffrey Fox\Downloads\divergent_15761_swg_da_cdhit09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9" t="24303" r="15267" b="20721"/>
            <a:stretch/>
          </p:blipFill>
          <p:spPr bwMode="auto">
            <a:xfrm>
              <a:off x="0" y="2270588"/>
              <a:ext cx="4572000" cy="425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59881" y="2280282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CDhit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158179"/>
            <a:ext cx="4572000" cy="4692115"/>
            <a:chOff x="4578849" y="2165885"/>
            <a:chExt cx="4572000" cy="4692115"/>
          </a:xfrm>
        </p:grpSpPr>
        <p:pic>
          <p:nvPicPr>
            <p:cNvPr id="2054" name="Picture 6" descr="C:\Users\Geoffrey Fox\Downloads\divergent_15761_swg_da_uclust097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3" t="19556" r="15241" b="20074"/>
            <a:stretch/>
          </p:blipFill>
          <p:spPr bwMode="auto">
            <a:xfrm>
              <a:off x="4578849" y="2165885"/>
              <a:ext cx="4572000" cy="469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127632" y="2190126"/>
              <a:ext cx="1016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UClust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650" y="3156975"/>
            <a:ext cx="923333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Divergent Data Set </a:t>
            </a:r>
            <a:r>
              <a:rPr lang="en-US" dirty="0"/>
              <a:t>                   </a:t>
            </a:r>
            <a:r>
              <a:rPr lang="en-US" dirty="0" smtClean="0"/>
              <a:t> </a:t>
            </a:r>
            <a:r>
              <a:rPr lang="en-US" dirty="0"/>
              <a:t>                                 </a:t>
            </a:r>
            <a:r>
              <a:rPr lang="en-US" dirty="0" smtClean="0"/>
              <a:t>                                </a:t>
            </a:r>
            <a:r>
              <a:rPr lang="en-US" b="1" dirty="0" err="1" smtClean="0"/>
              <a:t>UClust</a:t>
            </a:r>
            <a:r>
              <a:rPr lang="en-US" b="1" dirty="0" smtClean="0"/>
              <a:t> </a:t>
            </a:r>
            <a:r>
              <a:rPr lang="en-US" b="1" dirty="0"/>
              <a:t>(Cuts 0.65 </a:t>
            </a:r>
            <a:r>
              <a:rPr lang="en-US" b="1" dirty="0" smtClean="0"/>
              <a:t>to 0.95)</a:t>
            </a:r>
            <a:endParaRPr lang="en-US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                                                     DAPWC</a:t>
            </a:r>
            <a:r>
              <a:rPr lang="en-US" b="1" dirty="0"/>
              <a:t>    0.65    0.75        </a:t>
            </a:r>
            <a:r>
              <a:rPr lang="en-US" b="1" dirty="0" smtClean="0"/>
              <a:t>0.85 </a:t>
            </a:r>
            <a:r>
              <a:rPr lang="en-US" b="1" dirty="0"/>
              <a:t>     </a:t>
            </a:r>
            <a:r>
              <a:rPr lang="en-US" b="1" dirty="0" smtClean="0"/>
              <a:t>0.95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Total </a:t>
            </a:r>
            <a:r>
              <a:rPr lang="en-US" dirty="0" smtClean="0"/>
              <a:t># of </a:t>
            </a:r>
            <a:r>
              <a:rPr lang="en-US" dirty="0"/>
              <a:t>clusters                                                           </a:t>
            </a:r>
            <a:r>
              <a:rPr lang="en-US" dirty="0" smtClean="0"/>
              <a:t>	         23</a:t>
            </a:r>
            <a:r>
              <a:rPr lang="en-US" dirty="0"/>
              <a:t>           </a:t>
            </a:r>
            <a:r>
              <a:rPr lang="en-US" dirty="0" smtClean="0"/>
              <a:t>4 </a:t>
            </a:r>
            <a:r>
              <a:rPr lang="en-US" dirty="0"/>
              <a:t>          10       36         </a:t>
            </a:r>
            <a:r>
              <a:rPr lang="en-US" dirty="0" smtClean="0"/>
              <a:t>91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Total </a:t>
            </a:r>
            <a:r>
              <a:rPr lang="en-US" dirty="0" smtClean="0"/>
              <a:t># </a:t>
            </a:r>
            <a:r>
              <a:rPr lang="en-US" dirty="0"/>
              <a:t>of clusters uniquely identified                         </a:t>
            </a:r>
            <a:r>
              <a:rPr lang="en-US" dirty="0" smtClean="0"/>
              <a:t>               23</a:t>
            </a:r>
            <a:r>
              <a:rPr lang="en-US" dirty="0"/>
              <a:t>           </a:t>
            </a:r>
            <a:r>
              <a:rPr lang="en-US" dirty="0" smtClean="0"/>
              <a:t>0</a:t>
            </a:r>
            <a:r>
              <a:rPr lang="en-US" dirty="0"/>
              <a:t>            0        </a:t>
            </a:r>
            <a:r>
              <a:rPr lang="en-US" dirty="0" smtClean="0"/>
              <a:t>13 </a:t>
            </a:r>
            <a:r>
              <a:rPr lang="en-US" dirty="0"/>
              <a:t>        </a:t>
            </a:r>
            <a:r>
              <a:rPr lang="en-US" dirty="0" smtClean="0"/>
              <a:t>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i.e. one original cluster goes to </a:t>
            </a:r>
            <a:r>
              <a:rPr lang="en-US" dirty="0" smtClean="0"/>
              <a:t>1 </a:t>
            </a:r>
            <a:r>
              <a:rPr lang="en-US" dirty="0" err="1"/>
              <a:t>uclust</a:t>
            </a:r>
            <a:r>
              <a:rPr lang="en-US" dirty="0"/>
              <a:t> cluster 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# </a:t>
            </a:r>
            <a:r>
              <a:rPr lang="en-US" dirty="0"/>
              <a:t>of shared clusters with significant sharing    </a:t>
            </a:r>
            <a:r>
              <a:rPr lang="en-US" dirty="0" smtClean="0"/>
              <a:t>                 </a:t>
            </a:r>
            <a:r>
              <a:rPr lang="en-US" dirty="0"/>
              <a:t>0            </a:t>
            </a:r>
            <a:r>
              <a:rPr lang="en-US" dirty="0" smtClean="0"/>
              <a:t>4</a:t>
            </a:r>
            <a:r>
              <a:rPr lang="en-US" dirty="0"/>
              <a:t>           </a:t>
            </a:r>
            <a:r>
              <a:rPr lang="en-US" dirty="0" smtClean="0"/>
              <a:t>10 </a:t>
            </a:r>
            <a:r>
              <a:rPr lang="en-US" dirty="0"/>
              <a:t>        </a:t>
            </a:r>
            <a:r>
              <a:rPr lang="en-US" dirty="0" smtClean="0"/>
              <a:t>5 </a:t>
            </a:r>
            <a:r>
              <a:rPr lang="en-US" dirty="0"/>
              <a:t>          0</a:t>
            </a:r>
            <a:br>
              <a:rPr lang="en-US" dirty="0"/>
            </a:br>
            <a:r>
              <a:rPr lang="en-US" dirty="0"/>
              <a:t>(one </a:t>
            </a:r>
            <a:r>
              <a:rPr lang="en-US" dirty="0" err="1"/>
              <a:t>uclust</a:t>
            </a:r>
            <a:r>
              <a:rPr lang="en-US" dirty="0"/>
              <a:t> cluster goes to &gt; 1 real cluster)   </a:t>
            </a:r>
            <a:endParaRPr lang="en-US" dirty="0" smtClean="0"/>
          </a:p>
          <a:p>
            <a:r>
              <a:rPr lang="en-US" dirty="0" smtClean="0"/>
              <a:t>Total # </a:t>
            </a:r>
            <a:r>
              <a:rPr lang="en-US" dirty="0"/>
              <a:t>of </a:t>
            </a:r>
            <a:r>
              <a:rPr lang="en-US" dirty="0" err="1"/>
              <a:t>uclust</a:t>
            </a:r>
            <a:r>
              <a:rPr lang="en-US" dirty="0"/>
              <a:t> clusters that are just part of a real cluster     </a:t>
            </a:r>
            <a:r>
              <a:rPr lang="en-US" dirty="0" smtClean="0"/>
              <a:t>0</a:t>
            </a:r>
            <a:r>
              <a:rPr lang="en-US" dirty="0"/>
              <a:t>            </a:t>
            </a:r>
            <a:r>
              <a:rPr lang="en-US" dirty="0" smtClean="0"/>
              <a:t>4</a:t>
            </a:r>
            <a:r>
              <a:rPr lang="en-US" dirty="0"/>
              <a:t>           </a:t>
            </a:r>
            <a:r>
              <a:rPr lang="en-US" dirty="0" smtClean="0"/>
              <a:t>10 </a:t>
            </a:r>
            <a:r>
              <a:rPr lang="en-US" dirty="0"/>
              <a:t>     </a:t>
            </a:r>
            <a:r>
              <a:rPr lang="en-US" dirty="0" smtClean="0"/>
              <a:t>17(11</a:t>
            </a:r>
            <a:r>
              <a:rPr lang="en-US" dirty="0"/>
              <a:t>)  </a:t>
            </a:r>
            <a:r>
              <a:rPr lang="en-US" dirty="0" smtClean="0"/>
              <a:t>72(62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(numbers in brackets only have one member) </a:t>
            </a:r>
          </a:p>
          <a:p>
            <a:r>
              <a:rPr lang="en-US" dirty="0" smtClean="0"/>
              <a:t>Total # </a:t>
            </a:r>
            <a:r>
              <a:rPr lang="en-US" dirty="0"/>
              <a:t>of real clusters that are </a:t>
            </a:r>
            <a:r>
              <a:rPr lang="en-US" dirty="0" smtClean="0"/>
              <a:t>1 </a:t>
            </a:r>
            <a:r>
              <a:rPr lang="en-US" dirty="0" err="1"/>
              <a:t>uclust</a:t>
            </a:r>
            <a:r>
              <a:rPr lang="en-US" dirty="0"/>
              <a:t> cluster    </a:t>
            </a:r>
            <a:r>
              <a:rPr lang="en-US" dirty="0" smtClean="0"/>
              <a:t>                     0</a:t>
            </a:r>
            <a:r>
              <a:rPr lang="en-US" dirty="0"/>
              <a:t>            </a:t>
            </a:r>
            <a:r>
              <a:rPr lang="en-US" dirty="0" smtClean="0"/>
              <a:t>14</a:t>
            </a:r>
            <a:r>
              <a:rPr lang="en-US" dirty="0"/>
              <a:t>            9          </a:t>
            </a:r>
            <a:r>
              <a:rPr lang="en-US" dirty="0" smtClean="0"/>
              <a:t>5 </a:t>
            </a:r>
            <a:r>
              <a:rPr lang="en-US" dirty="0"/>
              <a:t>         </a:t>
            </a:r>
            <a:r>
              <a:rPr lang="en-US" dirty="0" smtClean="0"/>
              <a:t>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 err="1"/>
              <a:t>uclust</a:t>
            </a:r>
            <a:r>
              <a:rPr lang="en-US" dirty="0"/>
              <a:t> cluster is spread over multiple real clusters </a:t>
            </a:r>
            <a:endParaRPr lang="en-US" dirty="0" smtClean="0"/>
          </a:p>
          <a:p>
            <a:r>
              <a:rPr lang="en-US" dirty="0" smtClean="0"/>
              <a:t>Total # </a:t>
            </a:r>
            <a:r>
              <a:rPr lang="en-US" dirty="0"/>
              <a:t>of real clusters that have                                  </a:t>
            </a:r>
            <a:r>
              <a:rPr lang="en-US" dirty="0" smtClean="0"/>
              <a:t>                0</a:t>
            </a:r>
            <a:r>
              <a:rPr lang="en-US" dirty="0"/>
              <a:t>              </a:t>
            </a:r>
            <a:r>
              <a:rPr lang="en-US" dirty="0" smtClean="0"/>
              <a:t>9</a:t>
            </a:r>
            <a:r>
              <a:rPr lang="en-US" dirty="0"/>
              <a:t>           </a:t>
            </a:r>
            <a:r>
              <a:rPr lang="en-US" dirty="0" smtClean="0"/>
              <a:t>14 </a:t>
            </a:r>
            <a:r>
              <a:rPr lang="en-US" dirty="0"/>
              <a:t>        </a:t>
            </a:r>
            <a:r>
              <a:rPr lang="en-US" dirty="0" smtClean="0"/>
              <a:t>5 </a:t>
            </a:r>
            <a:r>
              <a:rPr lang="en-US" dirty="0"/>
              <a:t>         </a:t>
            </a:r>
            <a:r>
              <a:rPr lang="en-US" dirty="0" smtClean="0"/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significant contribution from &gt; 1 </a:t>
            </a:r>
            <a:r>
              <a:rPr lang="en-US" dirty="0" err="1"/>
              <a:t>uclust</a:t>
            </a:r>
            <a:r>
              <a:rPr lang="en-US" dirty="0"/>
              <a:t> cluster  </a:t>
            </a:r>
            <a:endParaRPr lang="en-US" dirty="0" smtClean="0"/>
          </a:p>
        </p:txBody>
      </p:sp>
      <p:pic>
        <p:nvPicPr>
          <p:cNvPr id="2056" name="Picture 8" descr="C:\Users\Geoffrey Fox\Downloads\divergent_hist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6" y="7434"/>
            <a:ext cx="3741736" cy="26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338" y="7434"/>
            <a:ext cx="6550924" cy="6858000"/>
            <a:chOff x="17794" y="1598836"/>
            <a:chExt cx="6550924" cy="6858000"/>
          </a:xfrm>
        </p:grpSpPr>
        <p:pic>
          <p:nvPicPr>
            <p:cNvPr id="26" name="Picture 7" descr="C:\Users\Geoffrey Fox\Downloads\divergent_0(23)_to_0(23)_zeroidx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4" t="9994" r="28219" b="8838"/>
            <a:stretch/>
          </p:blipFill>
          <p:spPr bwMode="auto">
            <a:xfrm>
              <a:off x="17794" y="1598836"/>
              <a:ext cx="655092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14785" y="1624389"/>
              <a:ext cx="125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DA-PWC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9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7409"/>
          </a:xfrm>
        </p:spPr>
        <p:txBody>
          <a:bodyPr/>
          <a:lstStyle/>
          <a:p>
            <a:r>
              <a:rPr lang="en-US" b="1" dirty="0" smtClean="0"/>
              <a:t>Thank you NSF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5312"/>
            <a:ext cx="9144000" cy="6092687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 yr. XPS</a:t>
            </a:r>
            <a:r>
              <a:rPr lang="en-US" sz="2400" b="1" dirty="0">
                <a:solidFill>
                  <a:srgbClr val="FF0000"/>
                </a:solidFill>
              </a:rPr>
              <a:t>: FULL: DSD: Collaborative Research: Rapid Prototyping HPC Environment for </a:t>
            </a:r>
            <a:r>
              <a:rPr lang="en-US" sz="2400" b="1" dirty="0" smtClean="0">
                <a:solidFill>
                  <a:srgbClr val="FF0000"/>
                </a:solidFill>
              </a:rPr>
              <a:t> Deep Learning </a:t>
            </a:r>
            <a:r>
              <a:rPr lang="en-US" sz="2400" dirty="0" smtClean="0">
                <a:solidFill>
                  <a:srgbClr val="FF0000"/>
                </a:solidFill>
              </a:rPr>
              <a:t>IU, Tennessee (</a:t>
            </a:r>
            <a:r>
              <a:rPr lang="en-US" sz="2400" dirty="0" err="1" smtClean="0">
                <a:solidFill>
                  <a:srgbClr val="FF0000"/>
                </a:solidFill>
              </a:rPr>
              <a:t>Dongarra</a:t>
            </a:r>
            <a:r>
              <a:rPr lang="en-US" sz="2400" dirty="0" smtClean="0">
                <a:solidFill>
                  <a:srgbClr val="FF0000"/>
                </a:solidFill>
              </a:rPr>
              <a:t>), Stanford (Ng)</a:t>
            </a:r>
          </a:p>
          <a:p>
            <a:r>
              <a:rPr lang="en-US" sz="2400" dirty="0"/>
              <a:t>“Rapid Python Deep Learning Infrastructure” (</a:t>
            </a:r>
            <a:r>
              <a:rPr lang="en-US" sz="2400" b="1" dirty="0"/>
              <a:t>RaPyDLI</a:t>
            </a:r>
            <a:r>
              <a:rPr lang="en-US" sz="2400" dirty="0"/>
              <a:t>) </a:t>
            </a:r>
            <a:r>
              <a:rPr lang="en-US" sz="2400" dirty="0" smtClean="0"/>
              <a:t> Builds optimized Multicore/GPU/Xeon Phi kernels (best exascale dataflow) with Python front end for general deep learning problems with </a:t>
            </a:r>
            <a:r>
              <a:rPr lang="en-US" sz="2400" dirty="0" err="1" smtClean="0"/>
              <a:t>ImageNet</a:t>
            </a:r>
            <a:r>
              <a:rPr lang="en-US" sz="2400" dirty="0" smtClean="0"/>
              <a:t> exemplar. Leverage </a:t>
            </a:r>
            <a:r>
              <a:rPr lang="en-US" sz="2400" dirty="0" err="1" smtClean="0"/>
              <a:t>Caffe</a:t>
            </a:r>
            <a:r>
              <a:rPr lang="en-US" sz="2400" dirty="0" smtClean="0"/>
              <a:t> from UCB.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5 yr. </a:t>
            </a:r>
            <a:r>
              <a:rPr lang="en-US" sz="2400" b="1" dirty="0" err="1" smtClean="0">
                <a:solidFill>
                  <a:srgbClr val="FF0000"/>
                </a:solidFill>
              </a:rPr>
              <a:t>Datanet</a:t>
            </a:r>
            <a:r>
              <a:rPr lang="en-US" sz="2400" b="1" dirty="0" smtClean="0">
                <a:solidFill>
                  <a:srgbClr val="FF0000"/>
                </a:solidFill>
              </a:rPr>
              <a:t>: CIF21 </a:t>
            </a:r>
            <a:r>
              <a:rPr lang="en-US" sz="2400" b="1" dirty="0">
                <a:solidFill>
                  <a:srgbClr val="FF0000"/>
                </a:solidFill>
              </a:rPr>
              <a:t>DIBBs: Middleware and High Performance Analytics Libraries for Scalable Data Science </a:t>
            </a:r>
            <a:r>
              <a:rPr lang="en-US" sz="2400" dirty="0" smtClean="0">
                <a:solidFill>
                  <a:srgbClr val="FF0000"/>
                </a:solidFill>
              </a:rPr>
              <a:t>IU, Rutgers (</a:t>
            </a:r>
            <a:r>
              <a:rPr lang="en-US" sz="2400" dirty="0" err="1" smtClean="0">
                <a:solidFill>
                  <a:srgbClr val="FF0000"/>
                </a:solidFill>
              </a:rPr>
              <a:t>Jha</a:t>
            </a:r>
            <a:r>
              <a:rPr lang="en-US" sz="2400" dirty="0" smtClean="0">
                <a:solidFill>
                  <a:srgbClr val="FF0000"/>
                </a:solidFill>
              </a:rPr>
              <a:t>), Virginia Tech (</a:t>
            </a:r>
            <a:r>
              <a:rPr lang="en-US" sz="2400" dirty="0" err="1" smtClean="0">
                <a:solidFill>
                  <a:srgbClr val="FF0000"/>
                </a:solidFill>
              </a:rPr>
              <a:t>Marathe</a:t>
            </a:r>
            <a:r>
              <a:rPr lang="en-US" sz="2400" dirty="0" smtClean="0">
                <a:solidFill>
                  <a:srgbClr val="FF0000"/>
                </a:solidFill>
              </a:rPr>
              <a:t>), Kansas (</a:t>
            </a:r>
            <a:r>
              <a:rPr lang="en-US" sz="2400" dirty="0" err="1" smtClean="0">
                <a:solidFill>
                  <a:srgbClr val="FF0000"/>
                </a:solidFill>
              </a:rPr>
              <a:t>CReSIS</a:t>
            </a:r>
            <a:r>
              <a:rPr lang="en-US" sz="2400" dirty="0" smtClean="0">
                <a:solidFill>
                  <a:srgbClr val="FF0000"/>
                </a:solidFill>
              </a:rPr>
              <a:t>), Emory (Wang), </a:t>
            </a:r>
            <a:r>
              <a:rPr lang="en-US" sz="2400" dirty="0">
                <a:solidFill>
                  <a:srgbClr val="FF0000"/>
                </a:solidFill>
              </a:rPr>
              <a:t>Arizona State(</a:t>
            </a:r>
            <a:r>
              <a:rPr lang="en-US" sz="2400" dirty="0" err="1">
                <a:solidFill>
                  <a:srgbClr val="FF0000"/>
                </a:solidFill>
              </a:rPr>
              <a:t>Beckstein</a:t>
            </a:r>
            <a:r>
              <a:rPr lang="en-US" sz="2400" dirty="0">
                <a:solidFill>
                  <a:srgbClr val="FF0000"/>
                </a:solidFill>
              </a:rPr>
              <a:t>), Utah(Cheatham)</a:t>
            </a:r>
          </a:p>
          <a:p>
            <a:r>
              <a:rPr lang="en-US" sz="2400" b="1" dirty="0" smtClean="0"/>
              <a:t>HPC-ABDS: </a:t>
            </a:r>
            <a:r>
              <a:rPr lang="en-US" sz="2400" dirty="0" smtClean="0"/>
              <a:t>Cloud-HPC </a:t>
            </a:r>
            <a:r>
              <a:rPr lang="en-US" sz="2400" dirty="0"/>
              <a:t>interoperable </a:t>
            </a:r>
            <a:r>
              <a:rPr lang="en-US" sz="2400" dirty="0" smtClean="0"/>
              <a:t>software  </a:t>
            </a:r>
            <a:r>
              <a:rPr lang="en-US" sz="2400" dirty="0"/>
              <a:t>performance of HPC (High Performance Computing) and the rich functionality of the commodity Apache Big Data Stack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SPIDAL (Scalable Parallel Interoperable Data Analytics </a:t>
            </a:r>
            <a:r>
              <a:rPr lang="en-US" sz="2400" b="1" dirty="0" smtClean="0"/>
              <a:t>Library): </a:t>
            </a:r>
            <a:r>
              <a:rPr lang="en-US" sz="2400" dirty="0" smtClean="0"/>
              <a:t>Scalable Analytics for </a:t>
            </a:r>
            <a:r>
              <a:rPr lang="en-US" sz="2400" dirty="0" err="1"/>
              <a:t>Biomolecular</a:t>
            </a:r>
            <a:r>
              <a:rPr lang="en-US" sz="2400" dirty="0"/>
              <a:t> Simulations, Network and Computational Social Science, Epidemiology, Computer Vision, Spatial Geographical Information Systems, Remote Sensing for Polar Science and Pathology Informatics.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6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60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45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3630"/>
            <a:ext cx="9144000" cy="1144921"/>
          </a:xfrm>
        </p:spPr>
        <p:txBody>
          <a:bodyPr tIns="35199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</a:t>
            </a:r>
            <a:r>
              <a:rPr lang="en-US" dirty="0" smtClean="0"/>
              <a:t>biology distance (Needleman-</a:t>
            </a:r>
            <a:r>
              <a:rPr lang="en-US" dirty="0" err="1" smtClean="0"/>
              <a:t>Wunsch</a:t>
            </a:r>
            <a:r>
              <a:rPr lang="en-US" dirty="0" smtClean="0"/>
              <a:t>) </a:t>
            </a:r>
            <a:r>
              <a:rPr lang="en-US" dirty="0"/>
              <a:t>vs </a:t>
            </a:r>
            <a:r>
              <a:rPr lang="en-US" dirty="0" smtClean="0"/>
              <a:t>3D Euclidean Distances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520876-8126-4A4E-88CD-DABA9C26EB89}" type="slidenum">
              <a:rPr lang="en-US"/>
              <a:pPr>
                <a:defRPr/>
              </a:pPr>
              <a:t>61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02"/>
            <a:ext cx="9144000" cy="4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84104"/>
            <a:ext cx="825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d a distance, so is f(d) for any monotonic f. Optimize choice of 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2822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678"/>
            <a:ext cx="9144000" cy="5421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of Multidimensional Scaling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31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8" y="0"/>
            <a:ext cx="760513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1" y="295160"/>
            <a:ext cx="3512091" cy="15001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gives classifying cluster centers and existing sequences for Fungi nice 3D Phylogenetic tree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Java Grande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9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538"/>
          </a:xfrm>
        </p:spPr>
        <p:txBody>
          <a:bodyPr>
            <a:normAutofit/>
          </a:bodyPr>
          <a:lstStyle/>
          <a:p>
            <a:r>
              <a:rPr lang="en-US" b="1" dirty="0" smtClean="0"/>
              <a:t>Java Grande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9583"/>
            <a:ext cx="9144000" cy="589475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We once tried to encourage use of Java in HPC with Java Grande Forum but </a:t>
            </a:r>
            <a:r>
              <a:rPr lang="en-US" sz="2800" dirty="0"/>
              <a:t>Fortran, C and C++ remain central HPC languages. </a:t>
            </a:r>
            <a:endParaRPr lang="en-US" sz="2800" dirty="0" smtClean="0"/>
          </a:p>
          <a:p>
            <a:pPr lvl="1"/>
            <a:r>
              <a:rPr lang="en-US" sz="2400" dirty="0" smtClean="0"/>
              <a:t>Not helped by .com and Sun collapse in 2000-2005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pure Java </a:t>
            </a:r>
            <a:r>
              <a:rPr lang="en-US" sz="2800" dirty="0" err="1"/>
              <a:t>CartaBlanca</a:t>
            </a:r>
            <a:r>
              <a:rPr lang="en-US" sz="2800" dirty="0"/>
              <a:t>, a 2005 R&amp;D100 award-winning project, was an early successful example of HPC use of Java in a simulation tool for non-linear physics on unstructured grids.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Of course Java is a major language in ABDS and as data analysis and simulation are naturally linked, should consider broader use of Java</a:t>
            </a:r>
          </a:p>
          <a:p>
            <a:r>
              <a:rPr lang="en-US" sz="2800" dirty="0" smtClean="0"/>
              <a:t>Using Habanero Java (from Rice University) for Threads and </a:t>
            </a:r>
            <a:r>
              <a:rPr lang="en-US" sz="2800" dirty="0" err="1" smtClean="0"/>
              <a:t>mpiJava</a:t>
            </a:r>
            <a:r>
              <a:rPr lang="en-US" sz="2800" dirty="0" smtClean="0"/>
              <a:t> or </a:t>
            </a:r>
            <a:r>
              <a:rPr lang="en-US" sz="2800" dirty="0" err="1" smtClean="0"/>
              <a:t>FastMPJ</a:t>
            </a:r>
            <a:r>
              <a:rPr lang="en-US" sz="2800" dirty="0" smtClean="0"/>
              <a:t> for MPI, gathering collection of high performance parallel Java analytics</a:t>
            </a:r>
          </a:p>
          <a:p>
            <a:pPr lvl="1"/>
            <a:r>
              <a:rPr lang="en-US" sz="2400" dirty="0" smtClean="0"/>
              <a:t>Converted from C# and sequential Java faster than sequential C#</a:t>
            </a:r>
          </a:p>
          <a:p>
            <a:r>
              <a:rPr lang="en-US" sz="2800" dirty="0" smtClean="0"/>
              <a:t>So will have either </a:t>
            </a:r>
            <a:r>
              <a:rPr lang="en-US" sz="2800" dirty="0" err="1" smtClean="0"/>
              <a:t>Hadoop+Harp</a:t>
            </a:r>
            <a:r>
              <a:rPr lang="en-US" sz="2800" dirty="0" smtClean="0"/>
              <a:t> or classic Threads/MPI versions in Java Grande version of Mahout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80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6"/>
            <a:ext cx="9144000" cy="757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Performance of MPI Kernel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49" y="758704"/>
            <a:ext cx="7727210" cy="593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5508" y="1779372"/>
            <a:ext cx="1418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 Java as in </a:t>
            </a:r>
            <a:r>
              <a:rPr lang="en-US" dirty="0" err="1" smtClean="0"/>
              <a:t>FastMPJ</a:t>
            </a:r>
            <a:r>
              <a:rPr lang="en-US" dirty="0" smtClean="0"/>
              <a:t> slower than Java interfacing to C version of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718184"/>
            <a:ext cx="9144000" cy="6139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Proposed</a:t>
            </a:r>
            <a:r>
              <a:rPr lang="en-US" b="1" dirty="0" smtClean="0"/>
              <a:t> classification of Big Data applications </a:t>
            </a:r>
            <a:r>
              <a:rPr lang="en-US" dirty="0" smtClean="0"/>
              <a:t>with features and kernels for analytics</a:t>
            </a:r>
          </a:p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~140 members </a:t>
            </a:r>
            <a:r>
              <a:rPr lang="en-US" dirty="0" smtClean="0"/>
              <a:t>with HPC opportunities at Resource management, Data/File, Streaming, Programming, monitoring, workflow layers.</a:t>
            </a:r>
          </a:p>
          <a:p>
            <a:r>
              <a:rPr lang="en-US" dirty="0" smtClean="0"/>
              <a:t>Data intensive algorithms do not have the well developed </a:t>
            </a:r>
            <a:r>
              <a:rPr lang="en-US" b="1" dirty="0" smtClean="0"/>
              <a:t>high performance libraries </a:t>
            </a:r>
            <a:r>
              <a:rPr lang="en-US" dirty="0" smtClean="0"/>
              <a:t>familiar from HPC</a:t>
            </a:r>
          </a:p>
          <a:p>
            <a:r>
              <a:rPr lang="en-US" b="1" dirty="0" smtClean="0"/>
              <a:t>Global Machine Learning </a:t>
            </a:r>
            <a:r>
              <a:rPr lang="en-US" dirty="0" smtClean="0"/>
              <a:t>or (Exascale Global Optimization) particularly challenging</a:t>
            </a:r>
          </a:p>
          <a:p>
            <a:r>
              <a:rPr lang="en-US" b="1" dirty="0" smtClean="0"/>
              <a:t>Develop SPIDAL </a:t>
            </a:r>
            <a:r>
              <a:rPr lang="en-US" b="1" dirty="0"/>
              <a:t>(Scalable Parallel Interoperable Data Analytics Library)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New algorithms and new high performance parallel implementations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78" y="208447"/>
            <a:ext cx="8229600" cy="7512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Analytics and the DIKW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363"/>
            <a:ext cx="9144000" cy="56279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goes through a pipeline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Raw data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Data  Information  Knowledge  Wisdom  Decisions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Each link enabled by a filter which is “business logic” or “analytics”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are interested in filters that involve “sophisticated analytics” which require non trivial parallel algorithms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state of art in both algorithm quality and (parallel)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and Build </a:t>
            </a:r>
            <a:r>
              <a:rPr lang="en-US" b="1" dirty="0">
                <a:sym typeface="Wingdings" panose="05000000000000000000" pitchFamily="2" charset="2"/>
              </a:rPr>
              <a:t>SPIDAL </a:t>
            </a:r>
            <a:r>
              <a:rPr lang="en-US" dirty="0">
                <a:sym typeface="Wingdings" panose="05000000000000000000" pitchFamily="2" charset="2"/>
              </a:rPr>
              <a:t>(Scalable Parallel Interoperable Data Analytics Library)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0519" y="3171593"/>
            <a:ext cx="5285676" cy="735313"/>
            <a:chOff x="1087244" y="2592978"/>
            <a:chExt cx="5285676" cy="735313"/>
          </a:xfrm>
        </p:grpSpPr>
        <p:grpSp>
          <p:nvGrpSpPr>
            <p:cNvPr id="10" name="Group 9"/>
            <p:cNvGrpSpPr/>
            <p:nvPr/>
          </p:nvGrpSpPr>
          <p:grpSpPr>
            <a:xfrm>
              <a:off x="1923586" y="2793033"/>
              <a:ext cx="3755171" cy="535258"/>
              <a:chOff x="1984917" y="3589588"/>
              <a:chExt cx="3755171" cy="53525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1867" y="3589588"/>
                <a:ext cx="2366845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More Analytics 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048712" y="3857217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912111" y="2592978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Knowledge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44" y="2594152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4562" y="2265293"/>
            <a:ext cx="4084131" cy="769503"/>
            <a:chOff x="1580685" y="3361307"/>
            <a:chExt cx="4084131" cy="769503"/>
          </a:xfrm>
        </p:grpSpPr>
        <p:grpSp>
          <p:nvGrpSpPr>
            <p:cNvPr id="16" name="Group 15"/>
            <p:cNvGrpSpPr/>
            <p:nvPr/>
          </p:nvGrpSpPr>
          <p:grpSpPr>
            <a:xfrm>
              <a:off x="1984917" y="3595552"/>
              <a:ext cx="2877014" cy="535258"/>
              <a:chOff x="1984917" y="3595552"/>
              <a:chExt cx="2877014" cy="5352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676292" y="3595552"/>
                <a:ext cx="1494263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Analytics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170555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4007" y="3361307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0685" y="3378078"/>
              <a:ext cx="730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19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ine 4"/>
          <p:cNvSpPr>
            <a:spLocks noChangeShapeType="1"/>
          </p:cNvSpPr>
          <p:nvPr/>
        </p:nvSpPr>
        <p:spPr bwMode="auto">
          <a:xfrm flipV="1">
            <a:off x="1639041" y="2032341"/>
            <a:ext cx="5192365" cy="162073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Line 2"/>
          <p:cNvSpPr>
            <a:spLocks noChangeShapeType="1"/>
          </p:cNvSpPr>
          <p:nvPr/>
        </p:nvSpPr>
        <p:spPr bwMode="auto">
          <a:xfrm flipV="1">
            <a:off x="3574922" y="2353468"/>
            <a:ext cx="3401520" cy="2701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194" name="Line 2"/>
          <p:cNvSpPr>
            <a:spLocks noChangeShapeType="1"/>
          </p:cNvSpPr>
          <p:nvPr/>
        </p:nvSpPr>
        <p:spPr bwMode="auto">
          <a:xfrm flipV="1">
            <a:off x="6711927" y="2667000"/>
            <a:ext cx="603273" cy="25825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195" name="Line 3"/>
          <p:cNvSpPr>
            <a:spLocks noChangeShapeType="1"/>
          </p:cNvSpPr>
          <p:nvPr/>
        </p:nvSpPr>
        <p:spPr bwMode="auto">
          <a:xfrm flipV="1">
            <a:off x="1584325" y="1904998"/>
            <a:ext cx="5197475" cy="1467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196" name="Line 4"/>
          <p:cNvSpPr>
            <a:spLocks noChangeShapeType="1"/>
          </p:cNvSpPr>
          <p:nvPr/>
        </p:nvSpPr>
        <p:spPr bwMode="auto">
          <a:xfrm flipV="1">
            <a:off x="1280650" y="2133600"/>
            <a:ext cx="563880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19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71600" y="533400"/>
            <a:ext cx="8382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2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51140"/>
            <a:ext cx="914400" cy="646112"/>
          </a:xfrm>
          <a:prstGeom prst="rect">
            <a:avLst/>
          </a:prstGeom>
          <a:noFill/>
        </p:spPr>
      </p:pic>
      <p:pic>
        <p:nvPicPr>
          <p:cNvPr id="1032199" name="Picture 7" descr="chapte13ii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>
            <a:off x="1371600" y="6127750"/>
            <a:ext cx="476250" cy="730250"/>
          </a:xfrm>
          <a:prstGeom prst="rect">
            <a:avLst/>
          </a:prstGeom>
          <a:noFill/>
        </p:spPr>
      </p:pic>
      <p:pic>
        <p:nvPicPr>
          <p:cNvPr id="10322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6170613"/>
            <a:ext cx="838200" cy="687387"/>
          </a:xfrm>
          <a:prstGeom prst="rect">
            <a:avLst/>
          </a:prstGeom>
          <a:noFill/>
        </p:spPr>
      </p:pic>
      <p:pic>
        <p:nvPicPr>
          <p:cNvPr id="1032201" name="Picture 9"/>
          <p:cNvPicPr>
            <a:picLocks noChangeAspect="1" noChangeArrowheads="1"/>
          </p:cNvPicPr>
          <p:nvPr/>
        </p:nvPicPr>
        <p:blipFill>
          <a:blip r:embed="rId7" cstate="print"/>
          <a:srcRect l="29417" t="-19330" r="28354" b="-2440"/>
          <a:stretch>
            <a:fillRect/>
          </a:stretch>
        </p:blipFill>
        <p:spPr bwMode="auto">
          <a:xfrm>
            <a:off x="0" y="4495800"/>
            <a:ext cx="838200" cy="533400"/>
          </a:xfrm>
          <a:prstGeom prst="rect">
            <a:avLst/>
          </a:prstGeom>
          <a:noFill/>
        </p:spPr>
      </p:pic>
      <p:pic>
        <p:nvPicPr>
          <p:cNvPr id="10322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457200"/>
            <a:ext cx="60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6248400"/>
            <a:ext cx="1143000" cy="609600"/>
            <a:chOff x="506" y="717"/>
            <a:chExt cx="790" cy="445"/>
          </a:xfrm>
        </p:grpSpPr>
        <p:sp>
          <p:nvSpPr>
            <p:cNvPr id="1032204" name="Oval 12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5" name="Line 13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6" name="Line 14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7" name="Line 15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8" name="Rectangle 16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9" name="Rectangle 17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0" name="Rectangle 18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1" name="Rectangle 19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2" name="Rectangle 20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3" name="Rectangle 21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4" name="Rectangle 22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5" name="Rectangle 23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6" name="Oval 24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7" name="Line 25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8" name="Text Box 26"/>
            <p:cNvSpPr txBox="1">
              <a:spLocks noChangeArrowheads="1"/>
            </p:cNvSpPr>
            <p:nvPr/>
          </p:nvSpPr>
          <p:spPr bwMode="auto">
            <a:xfrm>
              <a:off x="506" y="873"/>
              <a:ext cx="79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kumimoji="1" lang="en-US">
                  <a:solidFill>
                    <a:prstClr val="black"/>
                  </a:solidFill>
                </a:rPr>
                <a:t>Database</a:t>
              </a:r>
              <a:endParaRPr kumimoji="1"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946900" y="6096000"/>
            <a:ext cx="685800" cy="762000"/>
            <a:chOff x="1968" y="576"/>
            <a:chExt cx="475" cy="528"/>
          </a:xfrm>
        </p:grpSpPr>
        <p:sp>
          <p:nvSpPr>
            <p:cNvPr id="1032220" name="Oval 28"/>
            <p:cNvSpPr>
              <a:spLocks noChangeArrowheads="1"/>
            </p:cNvSpPr>
            <p:nvPr/>
          </p:nvSpPr>
          <p:spPr bwMode="auto">
            <a:xfrm>
              <a:off x="1968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1" name="Oval 29"/>
            <p:cNvSpPr>
              <a:spLocks noChangeArrowheads="1"/>
            </p:cNvSpPr>
            <p:nvPr/>
          </p:nvSpPr>
          <p:spPr bwMode="auto">
            <a:xfrm>
              <a:off x="2093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2" name="Oval 30"/>
            <p:cNvSpPr>
              <a:spLocks noChangeArrowheads="1"/>
            </p:cNvSpPr>
            <p:nvPr/>
          </p:nvSpPr>
          <p:spPr bwMode="auto">
            <a:xfrm>
              <a:off x="2219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3" name="Oval 31"/>
            <p:cNvSpPr>
              <a:spLocks noChangeArrowheads="1"/>
            </p:cNvSpPr>
            <p:nvPr/>
          </p:nvSpPr>
          <p:spPr bwMode="auto">
            <a:xfrm>
              <a:off x="2344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4" name="Oval 32"/>
            <p:cNvSpPr>
              <a:spLocks noChangeArrowheads="1"/>
            </p:cNvSpPr>
            <p:nvPr/>
          </p:nvSpPr>
          <p:spPr bwMode="auto">
            <a:xfrm>
              <a:off x="1968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5" name="Oval 33"/>
            <p:cNvSpPr>
              <a:spLocks noChangeArrowheads="1"/>
            </p:cNvSpPr>
            <p:nvPr/>
          </p:nvSpPr>
          <p:spPr bwMode="auto">
            <a:xfrm>
              <a:off x="2093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6" name="Oval 34"/>
            <p:cNvSpPr>
              <a:spLocks noChangeArrowheads="1"/>
            </p:cNvSpPr>
            <p:nvPr/>
          </p:nvSpPr>
          <p:spPr bwMode="auto">
            <a:xfrm>
              <a:off x="2219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7" name="Oval 35"/>
            <p:cNvSpPr>
              <a:spLocks noChangeArrowheads="1"/>
            </p:cNvSpPr>
            <p:nvPr/>
          </p:nvSpPr>
          <p:spPr bwMode="auto">
            <a:xfrm>
              <a:off x="2344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8" name="Oval 36"/>
            <p:cNvSpPr>
              <a:spLocks noChangeArrowheads="1"/>
            </p:cNvSpPr>
            <p:nvPr/>
          </p:nvSpPr>
          <p:spPr bwMode="auto">
            <a:xfrm>
              <a:off x="1968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9" name="Oval 37"/>
            <p:cNvSpPr>
              <a:spLocks noChangeArrowheads="1"/>
            </p:cNvSpPr>
            <p:nvPr/>
          </p:nvSpPr>
          <p:spPr bwMode="auto">
            <a:xfrm>
              <a:off x="2093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0" name="Oval 38"/>
            <p:cNvSpPr>
              <a:spLocks noChangeArrowheads="1"/>
            </p:cNvSpPr>
            <p:nvPr/>
          </p:nvSpPr>
          <p:spPr bwMode="auto">
            <a:xfrm>
              <a:off x="2219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1" name="Oval 39"/>
            <p:cNvSpPr>
              <a:spLocks noChangeArrowheads="1"/>
            </p:cNvSpPr>
            <p:nvPr/>
          </p:nvSpPr>
          <p:spPr bwMode="auto">
            <a:xfrm>
              <a:off x="2344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2" name="Oval 40"/>
            <p:cNvSpPr>
              <a:spLocks noChangeArrowheads="1"/>
            </p:cNvSpPr>
            <p:nvPr/>
          </p:nvSpPr>
          <p:spPr bwMode="auto">
            <a:xfrm>
              <a:off x="1968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3" name="Oval 41"/>
            <p:cNvSpPr>
              <a:spLocks noChangeArrowheads="1"/>
            </p:cNvSpPr>
            <p:nvPr/>
          </p:nvSpPr>
          <p:spPr bwMode="auto">
            <a:xfrm>
              <a:off x="2093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4" name="Oval 42"/>
            <p:cNvSpPr>
              <a:spLocks noChangeArrowheads="1"/>
            </p:cNvSpPr>
            <p:nvPr/>
          </p:nvSpPr>
          <p:spPr bwMode="auto">
            <a:xfrm>
              <a:off x="2219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5" name="Oval 43"/>
            <p:cNvSpPr>
              <a:spLocks noChangeArrowheads="1"/>
            </p:cNvSpPr>
            <p:nvPr/>
          </p:nvSpPr>
          <p:spPr bwMode="auto">
            <a:xfrm>
              <a:off x="2344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6" name="Line 44"/>
            <p:cNvSpPr>
              <a:spLocks noChangeShapeType="1"/>
            </p:cNvSpPr>
            <p:nvPr/>
          </p:nvSpPr>
          <p:spPr bwMode="auto">
            <a:xfrm>
              <a:off x="2021" y="1055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37" name="Line 45"/>
            <p:cNvSpPr>
              <a:spLocks noChangeShapeType="1"/>
            </p:cNvSpPr>
            <p:nvPr/>
          </p:nvSpPr>
          <p:spPr bwMode="auto">
            <a:xfrm>
              <a:off x="2021" y="909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38" name="Line 46"/>
            <p:cNvSpPr>
              <a:spLocks noChangeShapeType="1"/>
            </p:cNvSpPr>
            <p:nvPr/>
          </p:nvSpPr>
          <p:spPr bwMode="auto">
            <a:xfrm>
              <a:off x="2021" y="764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39" name="Line 47"/>
            <p:cNvSpPr>
              <a:spLocks noChangeShapeType="1"/>
            </p:cNvSpPr>
            <p:nvPr/>
          </p:nvSpPr>
          <p:spPr bwMode="auto">
            <a:xfrm>
              <a:off x="2021" y="619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0" name="Line 48"/>
            <p:cNvSpPr>
              <a:spLocks noChangeShapeType="1"/>
            </p:cNvSpPr>
            <p:nvPr/>
          </p:nvSpPr>
          <p:spPr bwMode="auto">
            <a:xfrm flipV="1">
              <a:off x="2390" y="619"/>
              <a:ext cx="0" cy="449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1" name="Line 49"/>
            <p:cNvSpPr>
              <a:spLocks noChangeShapeType="1"/>
            </p:cNvSpPr>
            <p:nvPr/>
          </p:nvSpPr>
          <p:spPr bwMode="auto">
            <a:xfrm flipV="1">
              <a:off x="2267" y="624"/>
              <a:ext cx="0" cy="444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2" name="Line 50"/>
            <p:cNvSpPr>
              <a:spLocks noChangeShapeType="1"/>
            </p:cNvSpPr>
            <p:nvPr/>
          </p:nvSpPr>
          <p:spPr bwMode="auto">
            <a:xfrm flipV="1">
              <a:off x="2144" y="624"/>
              <a:ext cx="0" cy="432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3" name="Line 51"/>
            <p:cNvSpPr>
              <a:spLocks noChangeShapeType="1"/>
            </p:cNvSpPr>
            <p:nvPr/>
          </p:nvSpPr>
          <p:spPr bwMode="auto">
            <a:xfrm flipV="1">
              <a:off x="2021" y="619"/>
              <a:ext cx="0" cy="437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32244" name="Picture 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57200"/>
            <a:ext cx="685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245" name="Picture 5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962400"/>
            <a:ext cx="590550" cy="609600"/>
          </a:xfrm>
          <a:prstGeom prst="rect">
            <a:avLst/>
          </a:prstGeom>
          <a:noFill/>
        </p:spPr>
      </p:pic>
      <p:pic>
        <p:nvPicPr>
          <p:cNvPr id="1032246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33800" y="6172200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247" name="Picture 5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447800"/>
            <a:ext cx="76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248" name="Picture 5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43400" y="6172200"/>
            <a:ext cx="4413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2249" name="Picture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6172200"/>
            <a:ext cx="5302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2250" name="Picture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133600"/>
            <a:ext cx="76676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32251" name="AutoShape 59"/>
          <p:cNvSpPr>
            <a:spLocks noChangeArrowheads="1"/>
          </p:cNvSpPr>
          <p:nvPr/>
        </p:nvSpPr>
        <p:spPr bwMode="auto">
          <a:xfrm rot="-2866024">
            <a:off x="975519" y="5796756"/>
            <a:ext cx="390525" cy="360363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2" name="AutoShape 60"/>
          <p:cNvSpPr>
            <a:spLocks noChangeArrowheads="1"/>
          </p:cNvSpPr>
          <p:nvPr/>
        </p:nvSpPr>
        <p:spPr bwMode="auto">
          <a:xfrm rot="16200000">
            <a:off x="1450182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3" name="AutoShape 61"/>
          <p:cNvSpPr>
            <a:spLocks noChangeArrowheads="1"/>
          </p:cNvSpPr>
          <p:nvPr/>
        </p:nvSpPr>
        <p:spPr bwMode="auto">
          <a:xfrm rot="16200000">
            <a:off x="2023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4" name="AutoShape 62"/>
          <p:cNvSpPr>
            <a:spLocks noChangeArrowheads="1"/>
          </p:cNvSpPr>
          <p:nvPr/>
        </p:nvSpPr>
        <p:spPr bwMode="auto">
          <a:xfrm rot="16200000">
            <a:off x="3852069" y="55967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5" name="AutoShape 63"/>
          <p:cNvSpPr>
            <a:spLocks noChangeArrowheads="1"/>
          </p:cNvSpPr>
          <p:nvPr/>
        </p:nvSpPr>
        <p:spPr bwMode="auto">
          <a:xfrm rot="16200000">
            <a:off x="4309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6" name="AutoShape 64"/>
          <p:cNvSpPr>
            <a:spLocks noChangeArrowheads="1"/>
          </p:cNvSpPr>
          <p:nvPr/>
        </p:nvSpPr>
        <p:spPr bwMode="auto">
          <a:xfrm rot="16200000">
            <a:off x="5071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7" name="AutoShape 65"/>
          <p:cNvSpPr>
            <a:spLocks noChangeArrowheads="1"/>
          </p:cNvSpPr>
          <p:nvPr/>
        </p:nvSpPr>
        <p:spPr bwMode="auto">
          <a:xfrm rot="16200000">
            <a:off x="7015974" y="5622295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pic>
        <p:nvPicPr>
          <p:cNvPr id="1032258" name="Picture 6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352800"/>
            <a:ext cx="838200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2259" name="Picture 67" descr="via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924733">
            <a:off x="7835106" y="1080294"/>
            <a:ext cx="484188" cy="609600"/>
          </a:xfrm>
          <a:prstGeom prst="rect">
            <a:avLst/>
          </a:prstGeom>
          <a:noFill/>
        </p:spPr>
      </p:pic>
      <p:pic>
        <p:nvPicPr>
          <p:cNvPr id="1032260" name="Picture 68" descr="B_OEQ12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2730464">
            <a:off x="8396288" y="1738312"/>
            <a:ext cx="528638" cy="557213"/>
          </a:xfrm>
          <a:prstGeom prst="rect">
            <a:avLst/>
          </a:prstGeom>
          <a:noFill/>
        </p:spPr>
      </p:pic>
      <p:pic>
        <p:nvPicPr>
          <p:cNvPr id="1032261" name="Picture 69" descr="rocketebook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612188" y="914400"/>
            <a:ext cx="53181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262" name="Oval 70"/>
          <p:cNvSpPr>
            <a:spLocks noChangeArrowheads="1"/>
          </p:cNvSpPr>
          <p:nvPr/>
        </p:nvSpPr>
        <p:spPr bwMode="auto">
          <a:xfrm rot="2650181">
            <a:off x="6629400" y="1828800"/>
            <a:ext cx="2514600" cy="6175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prstClr val="black"/>
                </a:solidFill>
              </a:rPr>
              <a:t>Portal</a:t>
            </a:r>
          </a:p>
        </p:txBody>
      </p:sp>
      <p:sp>
        <p:nvSpPr>
          <p:cNvPr id="1032264" name="Rectangle 72"/>
          <p:cNvSpPr>
            <a:spLocks noChangeArrowheads="1"/>
          </p:cNvSpPr>
          <p:nvPr/>
        </p:nvSpPr>
        <p:spPr bwMode="auto">
          <a:xfrm>
            <a:off x="0" y="5001310"/>
            <a:ext cx="955711" cy="6463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Another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Cloud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2265" name="Text Box 73"/>
          <p:cNvSpPr txBox="1">
            <a:spLocks noChangeArrowheads="1"/>
          </p:cNvSpPr>
          <p:nvPr/>
        </p:nvSpPr>
        <p:spPr bwMode="auto">
          <a:xfrm>
            <a:off x="179388" y="115888"/>
            <a:ext cx="8859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Raw Data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    Data    Information     Knowledge      Wisdom 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Decisions</a:t>
            </a:r>
          </a:p>
        </p:txBody>
      </p:sp>
      <p:sp>
        <p:nvSpPr>
          <p:cNvPr id="1032266" name="AutoShape 74"/>
          <p:cNvSpPr>
            <a:spLocks noChangeArrowheads="1"/>
          </p:cNvSpPr>
          <p:nvPr/>
        </p:nvSpPr>
        <p:spPr bwMode="auto">
          <a:xfrm rot="5400000">
            <a:off x="2556669" y="11009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67" name="AutoShape 75"/>
          <p:cNvSpPr>
            <a:spLocks noChangeArrowheads="1"/>
          </p:cNvSpPr>
          <p:nvPr/>
        </p:nvSpPr>
        <p:spPr bwMode="auto">
          <a:xfrm rot="5400000">
            <a:off x="1566069" y="10247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68" name="Rectangle 76"/>
          <p:cNvSpPr>
            <a:spLocks noChangeArrowheads="1"/>
          </p:cNvSpPr>
          <p:nvPr/>
        </p:nvSpPr>
        <p:spPr bwMode="auto">
          <a:xfrm>
            <a:off x="0" y="2743200"/>
            <a:ext cx="915988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Another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Service</a:t>
            </a:r>
          </a:p>
        </p:txBody>
      </p:sp>
      <p:sp>
        <p:nvSpPr>
          <p:cNvPr id="1032269" name="AutoShape 77"/>
          <p:cNvSpPr>
            <a:spLocks noChangeArrowheads="1"/>
          </p:cNvSpPr>
          <p:nvPr/>
        </p:nvSpPr>
        <p:spPr bwMode="auto">
          <a:xfrm rot="5400000">
            <a:off x="3547269" y="11009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70" name="Rectangle 78"/>
          <p:cNvSpPr>
            <a:spLocks noChangeArrowheads="1"/>
          </p:cNvSpPr>
          <p:nvPr/>
        </p:nvSpPr>
        <p:spPr bwMode="auto">
          <a:xfrm>
            <a:off x="0" y="838200"/>
            <a:ext cx="915988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Another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Grid</a:t>
            </a:r>
          </a:p>
        </p:txBody>
      </p:sp>
      <p:sp>
        <p:nvSpPr>
          <p:cNvPr id="1032271" name="AutoShape 79"/>
          <p:cNvSpPr>
            <a:spLocks noChangeArrowheads="1"/>
          </p:cNvSpPr>
          <p:nvPr/>
        </p:nvSpPr>
        <p:spPr bwMode="auto">
          <a:xfrm rot="5400000">
            <a:off x="4842669" y="11501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SS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990600" y="1198563"/>
            <a:ext cx="533400" cy="4537075"/>
            <a:chOff x="624" y="755"/>
            <a:chExt cx="336" cy="2858"/>
          </a:xfrm>
        </p:grpSpPr>
        <p:sp>
          <p:nvSpPr>
            <p:cNvPr id="1032274" name="AutoShape 82"/>
            <p:cNvSpPr>
              <a:spLocks noChangeArrowheads="1"/>
            </p:cNvSpPr>
            <p:nvPr/>
          </p:nvSpPr>
          <p:spPr bwMode="auto">
            <a:xfrm rot="2360223">
              <a:off x="693" y="755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5" name="AutoShape 83"/>
            <p:cNvSpPr>
              <a:spLocks noChangeArrowheads="1"/>
            </p:cNvSpPr>
            <p:nvPr/>
          </p:nvSpPr>
          <p:spPr bwMode="auto">
            <a:xfrm>
              <a:off x="624" y="1109"/>
              <a:ext cx="267" cy="253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6" name="AutoShape 84"/>
            <p:cNvSpPr>
              <a:spLocks noChangeArrowheads="1"/>
            </p:cNvSpPr>
            <p:nvPr/>
          </p:nvSpPr>
          <p:spPr bwMode="auto">
            <a:xfrm>
              <a:off x="624" y="1484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7" name="AutoShape 85"/>
            <p:cNvSpPr>
              <a:spLocks noChangeArrowheads="1"/>
            </p:cNvSpPr>
            <p:nvPr/>
          </p:nvSpPr>
          <p:spPr bwMode="auto">
            <a:xfrm>
              <a:off x="624" y="1859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8" name="AutoShape 86"/>
            <p:cNvSpPr>
              <a:spLocks noChangeArrowheads="1"/>
            </p:cNvSpPr>
            <p:nvPr/>
          </p:nvSpPr>
          <p:spPr bwMode="auto">
            <a:xfrm>
              <a:off x="624" y="2234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9" name="AutoShape 87"/>
            <p:cNvSpPr>
              <a:spLocks noChangeArrowheads="1"/>
            </p:cNvSpPr>
            <p:nvPr/>
          </p:nvSpPr>
          <p:spPr bwMode="auto">
            <a:xfrm>
              <a:off x="624" y="2609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80" name="AutoShape 88"/>
            <p:cNvSpPr>
              <a:spLocks noChangeArrowheads="1"/>
            </p:cNvSpPr>
            <p:nvPr/>
          </p:nvSpPr>
          <p:spPr bwMode="auto">
            <a:xfrm>
              <a:off x="624" y="2984"/>
              <a:ext cx="267" cy="253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81" name="AutoShape 89"/>
            <p:cNvSpPr>
              <a:spLocks noChangeArrowheads="1"/>
            </p:cNvSpPr>
            <p:nvPr/>
          </p:nvSpPr>
          <p:spPr bwMode="auto">
            <a:xfrm>
              <a:off x="624" y="3360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</p:grpSp>
      <p:sp>
        <p:nvSpPr>
          <p:cNvPr id="1032282" name="Text Box 90"/>
          <p:cNvSpPr txBox="1">
            <a:spLocks noChangeArrowheads="1"/>
          </p:cNvSpPr>
          <p:nvPr/>
        </p:nvSpPr>
        <p:spPr bwMode="auto">
          <a:xfrm rot="2671048">
            <a:off x="5902318" y="2284690"/>
            <a:ext cx="3416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Fusion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for Discovery/Decisions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5715000" y="6091238"/>
            <a:ext cx="1143000" cy="766762"/>
            <a:chOff x="2256" y="2641"/>
            <a:chExt cx="720" cy="483"/>
          </a:xfrm>
        </p:grpSpPr>
        <p:sp>
          <p:nvSpPr>
            <p:cNvPr id="1032284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85" name="Text Box 93"/>
            <p:cNvSpPr txBox="1">
              <a:spLocks noChangeArrowheads="1"/>
            </p:cNvSpPr>
            <p:nvPr/>
          </p:nvSpPr>
          <p:spPr bwMode="auto">
            <a:xfrm>
              <a:off x="2389" y="2688"/>
              <a:ext cx="48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Storage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2514600" y="6019800"/>
            <a:ext cx="1143000" cy="766763"/>
            <a:chOff x="2256" y="2641"/>
            <a:chExt cx="720" cy="483"/>
          </a:xfrm>
        </p:grpSpPr>
        <p:sp>
          <p:nvSpPr>
            <p:cNvPr id="1032287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88" name="Text Box 96"/>
            <p:cNvSpPr txBox="1">
              <a:spLocks noChangeArrowheads="1"/>
            </p:cNvSpPr>
            <p:nvPr/>
          </p:nvSpPr>
          <p:spPr bwMode="auto">
            <a:xfrm>
              <a:off x="2352" y="2688"/>
              <a:ext cx="557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Compute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2590800" y="5257800"/>
            <a:ext cx="339725" cy="762000"/>
            <a:chOff x="1632" y="3312"/>
            <a:chExt cx="214" cy="480"/>
          </a:xfrm>
        </p:grpSpPr>
        <p:sp>
          <p:nvSpPr>
            <p:cNvPr id="1032290" name="Line 98"/>
            <p:cNvSpPr>
              <a:spLocks noChangeShapeType="1"/>
            </p:cNvSpPr>
            <p:nvPr/>
          </p:nvSpPr>
          <p:spPr bwMode="auto">
            <a:xfrm>
              <a:off x="1632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91" name="AutoShape 99"/>
            <p:cNvSpPr>
              <a:spLocks noChangeArrowheads="1"/>
            </p:cNvSpPr>
            <p:nvPr/>
          </p:nvSpPr>
          <p:spPr bwMode="auto">
            <a:xfrm rot="16200000">
              <a:off x="1610" y="3382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5638800" y="5334000"/>
            <a:ext cx="339725" cy="762000"/>
            <a:chOff x="1632" y="3312"/>
            <a:chExt cx="214" cy="480"/>
          </a:xfrm>
        </p:grpSpPr>
        <p:sp>
          <p:nvSpPr>
            <p:cNvPr id="1032293" name="Line 101"/>
            <p:cNvSpPr>
              <a:spLocks noChangeShapeType="1"/>
            </p:cNvSpPr>
            <p:nvPr/>
          </p:nvSpPr>
          <p:spPr bwMode="auto">
            <a:xfrm>
              <a:off x="1632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94" name="AutoShape 102"/>
            <p:cNvSpPr>
              <a:spLocks noChangeArrowheads="1"/>
            </p:cNvSpPr>
            <p:nvPr/>
          </p:nvSpPr>
          <p:spPr bwMode="auto">
            <a:xfrm rot="16200000">
              <a:off x="1610" y="3382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352800" y="5181600"/>
            <a:ext cx="339725" cy="762000"/>
            <a:chOff x="2208" y="3312"/>
            <a:chExt cx="214" cy="480"/>
          </a:xfrm>
        </p:grpSpPr>
        <p:sp>
          <p:nvSpPr>
            <p:cNvPr id="1032296" name="Line 104"/>
            <p:cNvSpPr>
              <a:spLocks noChangeShapeType="1"/>
            </p:cNvSpPr>
            <p:nvPr/>
          </p:nvSpPr>
          <p:spPr bwMode="auto">
            <a:xfrm flipH="1">
              <a:off x="2208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97" name="AutoShape 105"/>
            <p:cNvSpPr>
              <a:spLocks noChangeArrowheads="1"/>
            </p:cNvSpPr>
            <p:nvPr/>
          </p:nvSpPr>
          <p:spPr bwMode="auto">
            <a:xfrm rot="16200000">
              <a:off x="2186" y="3461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6477000" y="5257800"/>
            <a:ext cx="339725" cy="762000"/>
            <a:chOff x="2208" y="3312"/>
            <a:chExt cx="214" cy="480"/>
          </a:xfrm>
        </p:grpSpPr>
        <p:sp>
          <p:nvSpPr>
            <p:cNvPr id="1032299" name="Line 107"/>
            <p:cNvSpPr>
              <a:spLocks noChangeShapeType="1"/>
            </p:cNvSpPr>
            <p:nvPr/>
          </p:nvSpPr>
          <p:spPr bwMode="auto">
            <a:xfrm flipH="1">
              <a:off x="2208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0" name="AutoShape 108"/>
            <p:cNvSpPr>
              <a:spLocks noChangeArrowheads="1"/>
            </p:cNvSpPr>
            <p:nvPr/>
          </p:nvSpPr>
          <p:spPr bwMode="auto">
            <a:xfrm rot="16200000">
              <a:off x="2186" y="3461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5795963" y="2241550"/>
            <a:ext cx="827087" cy="766763"/>
            <a:chOff x="2256" y="2641"/>
            <a:chExt cx="720" cy="483"/>
          </a:xfrm>
        </p:grpSpPr>
        <p:sp>
          <p:nvSpPr>
            <p:cNvPr id="103230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3" name="Text Box 11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4810919" y="4429919"/>
            <a:ext cx="827087" cy="766762"/>
            <a:chOff x="2256" y="2641"/>
            <a:chExt cx="720" cy="483"/>
          </a:xfrm>
        </p:grpSpPr>
        <p:sp>
          <p:nvSpPr>
            <p:cNvPr id="1032305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6" name="Text Box 114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1636226" y="1713254"/>
            <a:ext cx="827088" cy="766763"/>
            <a:chOff x="2256" y="2641"/>
            <a:chExt cx="720" cy="483"/>
          </a:xfrm>
        </p:grpSpPr>
        <p:sp>
          <p:nvSpPr>
            <p:cNvPr id="1032308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9" name="Text Box 117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4" name="Group 118"/>
          <p:cNvGrpSpPr>
            <a:grpSpLocks/>
          </p:cNvGrpSpPr>
          <p:nvPr/>
        </p:nvGrpSpPr>
        <p:grpSpPr bwMode="auto">
          <a:xfrm>
            <a:off x="4859338" y="1592263"/>
            <a:ext cx="981075" cy="647700"/>
            <a:chOff x="2256" y="2641"/>
            <a:chExt cx="720" cy="483"/>
          </a:xfrm>
          <a:solidFill>
            <a:schemeClr val="bg1">
              <a:lumMod val="85000"/>
            </a:schemeClr>
          </a:solidFill>
        </p:grpSpPr>
        <p:sp>
          <p:nvSpPr>
            <p:cNvPr id="1032311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12" name="Text Box 120"/>
            <p:cNvSpPr txBox="1">
              <a:spLocks noChangeArrowheads="1"/>
            </p:cNvSpPr>
            <p:nvPr/>
          </p:nvSpPr>
          <p:spPr bwMode="auto">
            <a:xfrm>
              <a:off x="2287" y="2688"/>
              <a:ext cx="68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Discovery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6466849" y="3267258"/>
            <a:ext cx="981075" cy="647700"/>
            <a:chOff x="2256" y="2641"/>
            <a:chExt cx="720" cy="483"/>
          </a:xfrm>
          <a:solidFill>
            <a:schemeClr val="bg1">
              <a:lumMod val="85000"/>
            </a:schemeClr>
          </a:solidFill>
        </p:grpSpPr>
        <p:sp>
          <p:nvSpPr>
            <p:cNvPr id="1032314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15" name="Text Box 123"/>
            <p:cNvSpPr txBox="1">
              <a:spLocks noChangeArrowheads="1"/>
            </p:cNvSpPr>
            <p:nvPr/>
          </p:nvSpPr>
          <p:spPr bwMode="auto">
            <a:xfrm>
              <a:off x="2287" y="2688"/>
              <a:ext cx="68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Discovery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032203" name="Group 166"/>
          <p:cNvGrpSpPr>
            <a:grpSpLocks/>
          </p:cNvGrpSpPr>
          <p:nvPr/>
        </p:nvGrpSpPr>
        <p:grpSpPr bwMode="auto">
          <a:xfrm>
            <a:off x="6335826" y="4246563"/>
            <a:ext cx="827087" cy="766763"/>
            <a:chOff x="2256" y="2641"/>
            <a:chExt cx="720" cy="483"/>
          </a:xfrm>
        </p:grpSpPr>
        <p:sp>
          <p:nvSpPr>
            <p:cNvPr id="1032359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60" name="Text Box 168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032219" name="Group 169"/>
          <p:cNvGrpSpPr>
            <a:grpSpLocks/>
          </p:cNvGrpSpPr>
          <p:nvPr/>
        </p:nvGrpSpPr>
        <p:grpSpPr bwMode="auto">
          <a:xfrm>
            <a:off x="3816350" y="2889250"/>
            <a:ext cx="827088" cy="766763"/>
            <a:chOff x="2256" y="2641"/>
            <a:chExt cx="720" cy="483"/>
          </a:xfrm>
        </p:grpSpPr>
        <p:sp>
          <p:nvSpPr>
            <p:cNvPr id="103236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63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032273" name="Group 172"/>
          <p:cNvGrpSpPr>
            <a:grpSpLocks/>
          </p:cNvGrpSpPr>
          <p:nvPr/>
        </p:nvGrpSpPr>
        <p:grpSpPr bwMode="auto">
          <a:xfrm>
            <a:off x="1584325" y="4292600"/>
            <a:ext cx="827088" cy="766763"/>
            <a:chOff x="2256" y="2641"/>
            <a:chExt cx="720" cy="483"/>
          </a:xfrm>
        </p:grpSpPr>
        <p:sp>
          <p:nvSpPr>
            <p:cNvPr id="1032365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66" name="Text Box 174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pic>
        <p:nvPicPr>
          <p:cNvPr id="193" name="Picture 192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1949" y="542290"/>
            <a:ext cx="798697" cy="45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0416" b="22016"/>
          <a:stretch/>
        </p:blipFill>
        <p:spPr bwMode="auto">
          <a:xfrm>
            <a:off x="5649334" y="454072"/>
            <a:ext cx="793211" cy="63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" name="AutoShape 79"/>
          <p:cNvSpPr>
            <a:spLocks noChangeArrowheads="1"/>
          </p:cNvSpPr>
          <p:nvPr/>
        </p:nvSpPr>
        <p:spPr bwMode="auto">
          <a:xfrm rot="5400000">
            <a:off x="5859234" y="1199501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SS</a:t>
            </a:r>
          </a:p>
        </p:txBody>
      </p:sp>
      <p:grpSp>
        <p:nvGrpSpPr>
          <p:cNvPr id="194" name="Group 169"/>
          <p:cNvGrpSpPr>
            <a:grpSpLocks/>
          </p:cNvGrpSpPr>
          <p:nvPr/>
        </p:nvGrpSpPr>
        <p:grpSpPr bwMode="auto">
          <a:xfrm>
            <a:off x="3726888" y="4208462"/>
            <a:ext cx="827088" cy="766763"/>
            <a:chOff x="2256" y="2641"/>
            <a:chExt cx="720" cy="483"/>
          </a:xfrm>
        </p:grpSpPr>
        <p:sp>
          <p:nvSpPr>
            <p:cNvPr id="196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98" name="Group 169"/>
          <p:cNvGrpSpPr>
            <a:grpSpLocks/>
          </p:cNvGrpSpPr>
          <p:nvPr/>
        </p:nvGrpSpPr>
        <p:grpSpPr bwMode="auto">
          <a:xfrm>
            <a:off x="2114597" y="2980532"/>
            <a:ext cx="827088" cy="766763"/>
            <a:chOff x="2256" y="2641"/>
            <a:chExt cx="720" cy="483"/>
          </a:xfrm>
        </p:grpSpPr>
        <p:sp>
          <p:nvSpPr>
            <p:cNvPr id="199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201" name="Group 169"/>
          <p:cNvGrpSpPr>
            <a:grpSpLocks/>
          </p:cNvGrpSpPr>
          <p:nvPr/>
        </p:nvGrpSpPr>
        <p:grpSpPr bwMode="auto">
          <a:xfrm>
            <a:off x="5010174" y="3271043"/>
            <a:ext cx="827088" cy="766763"/>
            <a:chOff x="2256" y="2641"/>
            <a:chExt cx="720" cy="483"/>
          </a:xfrm>
        </p:grpSpPr>
        <p:sp>
          <p:nvSpPr>
            <p:cNvPr id="20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204" name="Group 169"/>
          <p:cNvGrpSpPr>
            <a:grpSpLocks/>
          </p:cNvGrpSpPr>
          <p:nvPr/>
        </p:nvGrpSpPr>
        <p:grpSpPr bwMode="auto">
          <a:xfrm>
            <a:off x="3145172" y="2130425"/>
            <a:ext cx="827088" cy="766763"/>
            <a:chOff x="2256" y="2641"/>
            <a:chExt cx="720" cy="483"/>
          </a:xfrm>
        </p:grpSpPr>
        <p:sp>
          <p:nvSpPr>
            <p:cNvPr id="205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sp>
        <p:nvSpPr>
          <p:cNvPr id="207" name="Line 2"/>
          <p:cNvSpPr>
            <a:spLocks noChangeShapeType="1"/>
          </p:cNvSpPr>
          <p:nvPr/>
        </p:nvSpPr>
        <p:spPr bwMode="auto">
          <a:xfrm flipV="1">
            <a:off x="5702477" y="2600181"/>
            <a:ext cx="1375043" cy="187325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Rectangle 78"/>
          <p:cNvSpPr>
            <a:spLocks noChangeArrowheads="1"/>
          </p:cNvSpPr>
          <p:nvPr/>
        </p:nvSpPr>
        <p:spPr bwMode="auto">
          <a:xfrm>
            <a:off x="7810285" y="6169709"/>
            <a:ext cx="1232773" cy="6463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Distributed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Grid</a:t>
            </a:r>
          </a:p>
        </p:txBody>
      </p:sp>
      <p:sp>
        <p:nvSpPr>
          <p:cNvPr id="211" name="Rectangle 78"/>
          <p:cNvSpPr>
            <a:spLocks noChangeArrowheads="1"/>
          </p:cNvSpPr>
          <p:nvPr/>
        </p:nvSpPr>
        <p:spPr bwMode="auto">
          <a:xfrm>
            <a:off x="6969014" y="6246306"/>
            <a:ext cx="649503" cy="430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8288" tIns="0" rIns="18288" bIns="0" anchor="ctr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Hadoop Cluster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AutoShape 65"/>
          <p:cNvSpPr>
            <a:spLocks noChangeArrowheads="1"/>
          </p:cNvSpPr>
          <p:nvPr/>
        </p:nvSpPr>
        <p:spPr bwMode="auto">
          <a:xfrm rot="16200000">
            <a:off x="8131175" y="5742405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63" name="Text Box 71"/>
          <p:cNvSpPr txBox="1">
            <a:spLocks noChangeArrowheads="1"/>
          </p:cNvSpPr>
          <p:nvPr/>
        </p:nvSpPr>
        <p:spPr bwMode="auto">
          <a:xfrm>
            <a:off x="7430293" y="3806101"/>
            <a:ext cx="1713707" cy="18158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SS: </a:t>
            </a:r>
            <a:r>
              <a:rPr lang="en-US" sz="1600" dirty="0" smtClean="0">
                <a:solidFill>
                  <a:prstClr val="black"/>
                </a:solidFill>
              </a:rPr>
              <a:t>Sensor </a:t>
            </a:r>
            <a:r>
              <a:rPr lang="en-US" sz="1600" dirty="0">
                <a:solidFill>
                  <a:prstClr val="black"/>
                </a:solidFill>
              </a:rPr>
              <a:t>or Data</a:t>
            </a:r>
          </a:p>
          <a:p>
            <a:r>
              <a:rPr lang="en-US" sz="1600" dirty="0">
                <a:solidFill>
                  <a:prstClr val="black"/>
                </a:solidFill>
              </a:rPr>
              <a:t>Interchange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Service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Workflow </a:t>
            </a:r>
            <a:r>
              <a:rPr lang="en-US" sz="1600" dirty="0" smtClean="0">
                <a:solidFill>
                  <a:prstClr val="black"/>
                </a:solidFill>
              </a:rPr>
              <a:t>through multiple filter/discovery clouds or Services</a:t>
            </a:r>
          </a:p>
        </p:txBody>
      </p:sp>
    </p:spTree>
    <p:extLst>
      <p:ext uri="{BB962C8B-B14F-4D97-AF65-F5344CB8AC3E}">
        <p14:creationId xmlns:p14="http://schemas.microsoft.com/office/powerpoint/2010/main" val="3074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7" y="29311"/>
            <a:ext cx="8229600" cy="985450"/>
          </a:xfrm>
        </p:spPr>
        <p:txBody>
          <a:bodyPr/>
          <a:lstStyle/>
          <a:p>
            <a:r>
              <a:rPr lang="en-US" b="1" dirty="0" smtClean="0"/>
              <a:t>Strategy to Build SPIDAL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4" y="1009185"/>
            <a:ext cx="8865219" cy="58488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Analyze Big Data applications to identify analytics needed and generate benchmark applications</a:t>
            </a:r>
          </a:p>
          <a:p>
            <a:r>
              <a:rPr lang="en-US" dirty="0" smtClean="0"/>
              <a:t>Analyze existing analytics libraries (in practice limit to some application domains) – catalog library members available and performance</a:t>
            </a:r>
          </a:p>
          <a:p>
            <a:pPr lvl="1"/>
            <a:r>
              <a:rPr lang="en-US" b="1" dirty="0"/>
              <a:t>Mahout</a:t>
            </a:r>
            <a:r>
              <a:rPr lang="en-US" dirty="0"/>
              <a:t> low </a:t>
            </a:r>
            <a:r>
              <a:rPr lang="en-US" dirty="0" smtClean="0"/>
              <a:t>performance,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largely </a:t>
            </a:r>
            <a:r>
              <a:rPr lang="en-US" dirty="0" smtClean="0"/>
              <a:t>sequential and missing key algorithms, </a:t>
            </a:r>
            <a:r>
              <a:rPr lang="en-US" b="1" dirty="0" err="1" smtClean="0"/>
              <a:t>MLlib</a:t>
            </a:r>
            <a:r>
              <a:rPr lang="en-US" dirty="0" smtClean="0"/>
              <a:t> </a:t>
            </a:r>
            <a:r>
              <a:rPr lang="en-US" dirty="0"/>
              <a:t>just </a:t>
            </a:r>
            <a:r>
              <a:rPr lang="en-US" dirty="0" smtClean="0"/>
              <a:t>starting</a:t>
            </a:r>
            <a:endParaRPr lang="en-US" sz="3300" dirty="0" smtClean="0"/>
          </a:p>
          <a:p>
            <a:r>
              <a:rPr lang="en-US" dirty="0" smtClean="0"/>
              <a:t>Identify big data computer architectures</a:t>
            </a:r>
          </a:p>
          <a:p>
            <a:r>
              <a:rPr lang="en-US" dirty="0" smtClean="0"/>
              <a:t>Identify software model to allow interoperability and performance</a:t>
            </a:r>
          </a:p>
          <a:p>
            <a:r>
              <a:rPr lang="en-US" dirty="0" smtClean="0"/>
              <a:t>Design or identify new or existing algorithm including parallel implementation</a:t>
            </a:r>
          </a:p>
          <a:p>
            <a:r>
              <a:rPr lang="en-US" dirty="0" smtClean="0"/>
              <a:t>Collaborate with application scientists, computer systems and statistics/algorithms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45521&quot;&gt;&lt;property id=&quot;20148&quot; value=&quot;5&quot;/&gt;&lt;property id=&quot;20300&quot; value=&quot;Slide 1 - &amp;quot;Scalable Data Analytics: Parallel Computing Reborn&amp;quot;&quot;/&gt;&lt;property id=&quot;20307&quot; value=&quot;265&quot;/&gt;&lt;/object&gt;&lt;object type=&quot;3&quot; unique_id=&quot;154284&quot;&gt;&lt;property id=&quot;20148&quot; value=&quot;5&quot;/&gt;&lt;property id=&quot;20300&quot; value=&quot;Slide 12 - &amp;quot;51 Detailed Use Cases: Contributed July-September 2013 Covers goals, data features such as 3 V’s, software, hardwa&quot;/&gt;&lt;property id=&quot;20307&quot; value=&quot;297&quot;/&gt;&lt;/object&gt;&lt;object type=&quot;3&quot; unique_id=&quot;154285&quot;&gt;&lt;property id=&quot;20148&quot; value=&quot;5&quot;/&gt;&lt;property id=&quot;20300&quot; value=&quot;Slide 15 - &amp;quot;Would like to capture “essence of these use cases”&amp;quot;&quot;/&gt;&lt;property id=&quot;20307&quot; value=&quot;312&quot;/&gt;&lt;/object&gt;&lt;object type=&quot;3&quot; unique_id=&quot;154287&quot;&gt;&lt;property id=&quot;20148&quot; value=&quot;5&quot;/&gt;&lt;property id=&quot;20300&quot; value=&quot;Slide 16 - &amp;quot;HPC Benchmark Classics&amp;quot;&quot;/&gt;&lt;property id=&quot;20307&quot; value=&quot;300&quot;/&gt;&lt;/object&gt;&lt;object type=&quot;3&quot; unique_id=&quot;154289&quot;&gt;&lt;property id=&quot;20148&quot; value=&quot;5&quot;/&gt;&lt;property id=&quot;20300&quot; value=&quot;Slide 17 - &amp;quot;13 Berkeley Dwarfs&amp;quot;&quot;/&gt;&lt;property id=&quot;20307&quot; value=&quot;302&quot;/&gt;&lt;/object&gt;&lt;object type=&quot;3&quot; unique_id=&quot;154833&quot;&gt;&lt;property id=&quot;20148&quot; value=&quot;5&quot;/&gt;&lt;property id=&quot;20300&quot; value=&quot;Slide 11 - &amp;quot;Use Case Template&amp;quot;&quot;/&gt;&lt;property id=&quot;20307&quot; value=&quot;314&quot;/&gt;&lt;/object&gt;&lt;object type=&quot;3&quot; unique_id=&quot;154834&quot;&gt;&lt;property id=&quot;20148&quot; value=&quot;5&quot;/&gt;&lt;property id=&quot;20300&quot; value=&quot;Slide 13&quot;/&gt;&lt;property id=&quot;20307&quot; value=&quot;316&quot;/&gt;&lt;/object&gt;&lt;object type=&quot;3&quot; unique_id=&quot;168000&quot;&gt;&lt;property id=&quot;20148&quot; value=&quot;5&quot;/&gt;&lt;property id=&quot;20300&quot; value=&quot;Slide 38 - &amp;quot;Data Gathering, Storage, Use&amp;quot;&quot;/&gt;&lt;property id=&quot;20307&quot; value=&quot;376&quot;/&gt;&lt;/object&gt;&lt;object type=&quot;3&quot; unique_id=&quot;172593&quot;&gt;&lt;property id=&quot;20148&quot; value=&quot;5&quot;/&gt;&lt;property id=&quot;20300&quot; value=&quot;Slide 18 - &amp;quot;51 Use Cases: What is Parallelism Over?&amp;quot;&quot;/&gt;&lt;property id=&quot;20307&quot; value=&quot;399&quot;/&gt;&lt;/object&gt;&lt;object type=&quot;3&quot; unique_id=&quot;181166&quot;&gt;&lt;property id=&quot;20148&quot; value=&quot;5&quot;/&gt;&lt;property id=&quot;20300&quot; value=&quot;Slide 21 - &amp;quot;Global Machine Learning aka EGO – Exascale Global Optimization&amp;quot;&quot;/&gt;&lt;property id=&quot;20307&quot; value=&quot;456&quot;/&gt;&lt;/object&gt;&lt;object type=&quot;3&quot; unique_id=&quot;181172&quot;&gt;&lt;property id=&quot;20148&quot; value=&quot;5&quot;/&gt;&lt;property id=&quot;20300&quot; value=&quot;Slide 67 - &amp;quot;Lessons / Insights&amp;quot;&quot;/&gt;&lt;property id=&quot;20307&quot; value=&quot;462&quot;/&gt;&lt;/object&gt;&lt;object type=&quot;3&quot; unique_id=&quot;181793&quot;&gt;&lt;property id=&quot;20148&quot; value=&quot;5&quot;/&gt;&lt;property id=&quot;20300&quot; value=&quot;Slide 45 - &amp;quot;Analytics Facet (kernels) of the Ogres&amp;quot;&quot;/&gt;&lt;property id=&quot;20307&quot; value=&quot;465&quot;/&gt;&lt;/object&gt;&lt;object type=&quot;3&quot; unique_id=&quot;186564&quot;&gt;&lt;property id=&quot;20148&quot; value=&quot;5&quot;/&gt;&lt;property id=&quot;20300&quot; value=&quot;Slide 19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20 - &amp;quot;Features of 51 Use Cases II&amp;quot;&quot;/&gt;&lt;property id=&quot;20307&quot; value=&quot;483&quot;/&gt;&lt;/object&gt;&lt;object type=&quot;3&quot; unique_id=&quot;187306&quot;&gt;&lt;property id=&quot;20148&quot; value=&quot;5&quot;/&gt;&lt;property id=&quot;20300&quot; value=&quot;Slide 57 - &amp;quot;SPIDAL Examples &amp;quot;&quot;/&gt;&lt;property id=&quot;20307&quot; value=&quot;487&quot;/&gt;&lt;/object&gt;&lt;object type=&quot;3&quot; unique_id=&quot;346684&quot;&gt;&lt;property id=&quot;20148&quot; value=&quot;5&quot;/&gt;&lt;property id=&quot;20300&quot; value=&quot;Slide 10 - &amp;quot;NIST Big Data Use Cases&amp;quot;&quot;/&gt;&lt;property id=&quot;20307&quot; value=&quot;524&quot;/&gt;&lt;/object&gt;&lt;object type=&quot;3&quot; unique_id=&quot;347567&quot;&gt;&lt;property id=&quot;20148&quot; value=&quot;5&quot;/&gt;&lt;property id=&quot;20300&quot; value=&quot;Slide 24 - &amp;quot;4 Forms of MapReduce&amp;quot;&quot;/&gt;&lt;property id=&quot;20307&quot; value=&quot;544&quot;/&gt;&lt;/object&gt;&lt;object type=&quot;3&quot; unique_id=&quot;347568&quot;&gt;&lt;property id=&quot;20148&quot; value=&quot;5&quot;/&gt;&lt;property id=&quot;20300&quot; value=&quot;Slide 25 - &amp;quot;Useful Set of Analytics Architectures&amp;quot;&quot;/&gt;&lt;property id=&quot;20307&quot; value=&quot;543&quot;/&gt;&lt;/object&gt;&lt;object type=&quot;3&quot; unique_id=&quot;350867&quot;&gt;&lt;property id=&quot;20148&quot; value=&quot;5&quot;/&gt;&lt;property id=&quot;20300&quot; value=&quot;Slide 7 - &amp;quot;Analytics and the DIKW Pipeline&amp;quot;&quot;/&gt;&lt;property id=&quot;20307&quot; value=&quot;548&quot;/&gt;&lt;/object&gt;&lt;object type=&quot;3&quot; unique_id=&quot;350868&quot;&gt;&lt;property id=&quot;20148&quot; value=&quot;5&quot;/&gt;&lt;property id=&quot;20300&quot; value=&quot;Slide 8&quot;/&gt;&lt;property id=&quot;20307&quot; value=&quot;550&quot;/&gt;&lt;/object&gt;&lt;object type=&quot;3&quot; unique_id=&quot;350869&quot;&gt;&lt;property id=&quot;20148&quot; value=&quot;5&quot;/&gt;&lt;property id=&quot;20300&quot; value=&quot;Slide 9 - &amp;quot;Strategy to Build SPIDAL&amp;quot;&quot;/&gt;&lt;property id=&quot;20307&quot; value=&quot;549&quot;/&gt;&lt;/object&gt;&lt;object type=&quot;3&quot; unique_id=&quot;351942&quot;&gt;&lt;property id=&quot;20148&quot; value=&quot;5&quot;/&gt;&lt;property id=&quot;20300&quot; value=&quot;Slide 14 - &amp;quot;Big Data Features leads to Ogres characterizing them&amp;quot;&quot;/&gt;&lt;property id=&quot;20307&quot; value=&quot;556&quot;/&gt;&lt;/object&gt;&lt;object type=&quot;3&quot; unique_id=&quot;351943&quot;&gt;&lt;property id=&quot;20148&quot; value=&quot;5&quot;/&gt;&lt;property id=&quot;20300&quot; value=&quot;Slide 39 - &amp;quot;Data Source and Style Facet of Ogres I &amp;quot;&quot;/&gt;&lt;property id=&quot;20307&quot; value=&quot;557&quot;/&gt;&lt;/object&gt;&lt;object type=&quot;3&quot; unique_id=&quot;351944&quot;&gt;&lt;property id=&quot;20148&quot; value=&quot;5&quot;/&gt;&lt;property id=&quot;20300&quot; value=&quot;Slide 40 - &amp;quot;Data Source and Style Facet of Ogres II&amp;quot;&quot;/&gt;&lt;property id=&quot;20307&quot; value=&quot;558&quot;/&gt;&lt;/object&gt;&lt;object type=&quot;3&quot; unique_id=&quot;351945&quot;&gt;&lt;property id=&quot;20148&quot; value=&quot;5&quot;/&gt;&lt;property id=&quot;20300&quot; value=&quot;Slide 41 - &amp;quot;10 Generic Data Processing Styles&amp;quot;&quot;/&gt;&lt;property id=&quot;20307&quot; value=&quot;559&quot;/&gt;&lt;/object&gt;&lt;object type=&quot;3&quot; unique_id=&quot;351946&quot;&gt;&lt;property id=&quot;20148&quot; value=&quot;5&quot;/&gt;&lt;property id=&quot;20300&quot; value=&quot;Slide 42 - &amp;quot;2. Perform real time analytics on data source streams and notify users when specified events occur&amp;quot;&quot;/&gt;&lt;property id=&quot;20307&quot; value=&quot;560&quot;/&gt;&lt;/object&gt;&lt;object type=&quot;3&quot; unique_id=&quot;351947&quot;&gt;&lt;property id=&quot;20148&quot; value=&quot;5&quot;/&gt;&lt;property id=&quot;20300&quot; value=&quot;Slide 43 - &amp;quot;5. Perform interactive analytics on data in analytics-optimized data system&amp;quot;&quot;/&gt;&lt;property id=&quot;20307&quot; value=&quot;561&quot;/&gt;&lt;/object&gt;&lt;object type=&quot;3&quot; unique_id=&quot;351948&quot;&gt;&lt;property id=&quot;20148&quot; value=&quot;5&quot;/&gt;&lt;property id=&quot;20300&quot; value=&quot;Slide 44 - &amp;quot;5A. Perform interactive analytics on observational scientific data&amp;quot;&quot;/&gt;&lt;property id=&quot;20307&quot; value=&quot;562&quot;/&gt;&lt;/object&gt;&lt;object type=&quot;3&quot; unique_id=&quot;351949&quot;&gt;&lt;property id=&quot;20148&quot; value=&quot;5&quot;/&gt;&lt;property id=&quot;20300&quot; value=&quot;Slide 46 - &amp;quot;Machine Learning in Network Science, Imaging in Computer Vision, Pathology, Polar Science, Biomolecular Simulation&quot;/&gt;&lt;property id=&quot;20307&quot; value=&quot;563&quot;/&gt;&lt;/object&gt;&lt;object type=&quot;3&quot; unique_id=&quot;351950&quot;&gt;&lt;property id=&quot;20148&quot; value=&quot;5&quot;/&gt;&lt;property id=&quot;20300&quot; value=&quot;Slide 47 - &amp;quot;Some specialized data analytics in SPIDAL&amp;quot;&quot;/&gt;&lt;property id=&quot;20307&quot; value=&quot;564&quot;/&gt;&lt;/object&gt;&lt;object type=&quot;3&quot; unique_id=&quot;351951&quot;&gt;&lt;property id=&quot;20148&quot; value=&quot;5&quot;/&gt;&lt;property id=&quot;20300&quot; value=&quot;Slide 48 - &amp;quot;Some Core Machine Learning Building Blocks&amp;quot;&quot;/&gt;&lt;property id=&quot;20307&quot; value=&quot;565&quot;/&gt;&lt;/object&gt;&lt;object type=&quot;3&quot; unique_id=&quot;351952&quot;&gt;&lt;property id=&quot;20148&quot; value=&quot;5&quot;/&gt;&lt;property id=&quot;20300&quot; value=&quot;Slide 49 - &amp;quot;Remarks on GML Parallelism&amp;quot;&quot;/&gt;&lt;property id=&quot;20307&quot; value=&quot;566&quot;/&gt;&lt;/object&gt;&lt;object type=&quot;3&quot; unique_id=&quot;351953&quot;&gt;&lt;property id=&quot;20148&quot; value=&quot;5&quot;/&gt;&lt;property id=&quot;20300&quot; value=&quot;Slide 50 - &amp;quot;Structure of Parameters&amp;quot;&quot;/&gt;&lt;property id=&quot;20307&quot; value=&quot;567&quot;/&gt;&lt;/object&gt;&lt;object type=&quot;3&quot; unique_id=&quot;351954&quot;&gt;&lt;property id=&quot;20148&quot; value=&quot;5&quot;/&gt;&lt;property id=&quot;20300&quot; value=&quot;Slide 52 - &amp;quot;Some Important Cases&amp;quot;&quot;/&gt;&lt;property id=&quot;20307&quot; value=&quot;568&quot;/&gt;&lt;/object&gt;&lt;object type=&quot;3&quot; unique_id=&quot;353199&quot;&gt;&lt;property id=&quot;20148&quot; value=&quot;5&quot;/&gt;&lt;property id=&quot;20300&quot; value=&quot;Slide 62 - &amp;quot;Example of Multidimensional Scaling&amp;quot;&quot;/&gt;&lt;property id=&quot;20307&quot; value=&quot;571&quot;/&gt;&lt;/object&gt;&lt;object type=&quot;3&quot; unique_id=&quot;353200&quot;&gt;&lt;property id=&quot;20148&quot; value=&quot;5&quot;/&gt;&lt;property id=&quot;20300&quot; value=&quot;Slide 63&quot;/&gt;&lt;property id=&quot;20307&quot; value=&quot;572&quot;/&gt;&lt;/object&gt;&lt;object type=&quot;3&quot; unique_id=&quot;354018&quot;&gt;&lt;property id=&quot;20148&quot; value=&quot;5&quot;/&gt;&lt;property id=&quot;20300&quot; value=&quot;Slide 58 - &amp;quot;The brownish triangles are stray peaks outside any cluster.  The colored hexagons are peaks inside clusters with t&quot;/&gt;&lt;property id=&quot;20307&quot; value=&quot;573&quot;/&gt;&lt;/object&gt;&lt;object type=&quot;3&quot; unique_id=&quot;354019&quot;&gt;&lt;property id=&quot;20148&quot; value=&quot;5&quot;/&gt;&lt;property id=&quot;20300&quot; value=&quot;Slide 59 - &amp;quot;“Divergent” Data Sample 23 True Sequences&amp;quot;&quot;/&gt;&lt;property id=&quot;20307&quot; value=&quot;574&quot;/&gt;&lt;/object&gt;&lt;object type=&quot;3&quot; unique_id=&quot;354020&quot;&gt;&lt;property id=&quot;20148&quot; value=&quot;5&quot;/&gt;&lt;property id=&quot;20300&quot; value=&quot;Slide 60 - &amp;quot;Protein Universe Browser for COG Sequences with a few illustrative biologically identified clusters&amp;quot;&quot;/&gt;&lt;property id=&quot;20307&quot; value=&quot;575&quot;/&gt;&lt;/object&gt;&lt;object type=&quot;3&quot; unique_id=&quot;354021&quot;&gt;&lt;property id=&quot;20148&quot; value=&quot;5&quot;/&gt;&lt;property id=&quot;20300&quot; value=&quot;Slide 61 - &amp;quot;Heatmap of biology distance (Needleman-Wunsch) vs 3D Euclidean Distances&amp;quot;&quot;/&gt;&lt;property id=&quot;20307&quot; value=&quot;576&quot;/&gt;&lt;/object&gt;&lt;object type=&quot;3&quot; unique_id=&quot;373570&quot;&gt;&lt;property id=&quot;20148&quot; value=&quot;5&quot;/&gt;&lt;property id=&quot;20300&quot; value=&quot;Slide 5 - &amp;quot;Abstract&amp;quot;&quot;/&gt;&lt;property id=&quot;20307&quot; value=&quot;578&quot;/&gt;&lt;/object&gt;&lt;object type=&quot;3&quot; unique_id=&quot;375716&quot;&gt;&lt;property id=&quot;20148&quot; value=&quot;5&quot;/&gt;&lt;property id=&quot;20300&quot; value=&quot;Slide 6 - &amp;quot;Thank you NSF&amp;quot;&quot;/&gt;&lt;property id=&quot;20307&quot; value=&quot;583&quot;/&gt;&lt;/object&gt;&lt;object type=&quot;3&quot; unique_id=&quot;375717&quot;&gt;&lt;property id=&quot;20148&quot; value=&quot;5&quot;/&gt;&lt;property id=&quot;20300&quot; value=&quot;Slide 23 - &amp;quot;System Architecture&amp;quot;&quot;/&gt;&lt;property id=&quot;20307&quot; value=&quot;584&quot;/&gt;&lt;/object&gt;&lt;object type=&quot;3&quot; unique_id=&quot;375718&quot;&gt;&lt;property id=&quot;20148&quot; value=&quot;5&quot;/&gt;&lt;property id=&quot;20300&quot; value=&quot;Slide 51 - &amp;quot;Robustness from Deterministic Annealing&amp;quot;&quot;/&gt;&lt;property id=&quot;20307&quot; value=&quot;592&quot;/&gt;&lt;/object&gt;&lt;object type=&quot;3&quot; unique_id=&quot;375719&quot;&gt;&lt;property id=&quot;20148&quot; value=&quot;5&quot;/&gt;&lt;property id=&quot;20300&quot; value=&quot;Slide 53 - &amp;quot;More Efficient Parallelism&amp;quot;&quot;/&gt;&lt;property id=&quot;20307&quot; value=&quot;588&quot;/&gt;&lt;/object&gt;&lt;object type=&quot;3&quot; unique_id=&quot;375720&quot;&gt;&lt;property id=&quot;20148&quot; value=&quot;5&quot;/&gt;&lt;property id=&quot;20300&quot; value=&quot;Slide 54&quot;/&gt;&lt;property id=&quot;20307&quot; value=&quot;589&quot;/&gt;&lt;/object&gt;&lt;object type=&quot;3&quot; unique_id=&quot;375721&quot;&gt;&lt;property id=&quot;20148&quot; value=&quot;5&quot;/&gt;&lt;property id=&quot;20300&quot; value=&quot;Slide 55 - &amp;quot;OctTree for 100K sample of Fungi&amp;quot;&quot;/&gt;&lt;property id=&quot;20307&quot; value=&quot;590&quot;/&gt;&lt;/object&gt;&lt;object type=&quot;3&quot; unique_id=&quot;375722&quot;&gt;&lt;property id=&quot;20148&quot; value=&quot;5&quot;/&gt;&lt;property id=&quot;20300&quot; value=&quot;Slide 56 - &amp;quot;Some Futures&amp;quot;&quot;/&gt;&lt;property id=&quot;20307&quot; value=&quot;591&quot;/&gt;&lt;/object&gt;&lt;object type=&quot;3&quot; unique_id=&quot;375725&quot;&gt;&lt;property id=&quot;20148&quot; value=&quot;5&quot;/&gt;&lt;property id=&quot;20300&quot; value=&quot;Slide 64 - &amp;quot;Java Grande&amp;quot;&quot;/&gt;&lt;property id=&quot;20307&quot; value=&quot;585&quot;/&gt;&lt;/object&gt;&lt;object type=&quot;3&quot; unique_id=&quot;375726&quot;&gt;&lt;property id=&quot;20148&quot; value=&quot;5&quot;/&gt;&lt;property id=&quot;20300&quot; value=&quot;Slide 65 - &amp;quot;Java Grande&amp;quot;&quot;/&gt;&lt;property id=&quot;20307&quot; value=&quot;586&quot;/&gt;&lt;/object&gt;&lt;object type=&quot;3&quot; unique_id=&quot;375727&quot;&gt;&lt;property id=&quot;20148&quot; value=&quot;5&quot;/&gt;&lt;property id=&quot;20300&quot; value=&quot;Slide 66 - &amp;quot;Performance of MPI Kernel Operations&amp;quot;&quot;/&gt;&lt;property id=&quot;20307&quot; value=&quot;587&quot;/&gt;&lt;/object&gt;&lt;object type=&quot;3&quot; unique_id=&quot;378439&quot;&gt;&lt;property id=&quot;20148&quot; value=&quot;5&quot;/&gt;&lt;property id=&quot;20300&quot; value=&quot;Slide 22 - &amp;quot;Big Data Ogres&amp;quot;&quot;/&gt;&lt;property id=&quot;20307&quot; value=&quot;605&quot;/&gt;&lt;/object&gt;&lt;object type=&quot;3&quot; unique_id=&quot;378440&quot;&gt;&lt;property id=&quot;20148&quot; value=&quot;5&quot;/&gt;&lt;property id=&quot;20300&quot; value=&quot;Slide 26 - &amp;quot;HPC-ABDS &amp;quot;&quot;/&gt;&lt;property id=&quot;20307&quot; value=&quot;593&quot;/&gt;&lt;/object&gt;&lt;object type=&quot;3&quot; unique_id=&quot;378441&quot;&gt;&lt;property id=&quot;20148&quot; value=&quot;5&quot;/&gt;&lt;property id=&quot;20300&quot; value=&quot;Slide 27&quot;/&gt;&lt;property id=&quot;20307&quot; value=&quot;594&quot;/&gt;&lt;/object&gt;&lt;object type=&quot;3&quot; unique_id=&quot;378442&quot;&gt;&lt;property id=&quot;20148&quot; value=&quot;5&quot;/&gt;&lt;property id=&quot;20300&quot; value=&quot;Slide 28&quot;/&gt;&lt;property id=&quot;20307&quot; value=&quot;595&quot;/&gt;&lt;/object&gt;&lt;object type=&quot;3&quot; unique_id=&quot;378443&quot;&gt;&lt;property id=&quot;20148&quot; value=&quot;5&quot;/&gt;&lt;property id=&quot;20300&quot; value=&quot;Slide 29 - &amp;quot;Maybe a Big Data Initiative would include&amp;quot;&quot;/&gt;&lt;property id=&quot;20307&quot; value=&quot;596&quot;/&gt;&lt;/object&gt;&lt;object type=&quot;3&quot; unique_id=&quot;378444&quot;&gt;&lt;property id=&quot;20148&quot; value=&quot;5&quot;/&gt;&lt;property id=&quot;20300&quot; value=&quot;Slide 30 - &amp;quot;Applications SPIDAL MIDAS ABDS&amp;quot;&quot;/&gt;&lt;property id=&quot;20307&quot; value=&quot;597&quot;/&gt;&lt;/object&gt;&lt;object type=&quot;3&quot; unique_id=&quot;378445&quot;&gt;&lt;property id=&quot;20148&quot; value=&quot;5&quot;/&gt;&lt;property id=&quot;20300&quot; value=&quot;Slide 31&quot;/&gt;&lt;property id=&quot;20307&quot; value=&quot;598&quot;/&gt;&lt;/object&gt;&lt;object type=&quot;3&quot; unique_id=&quot;378446&quot;&gt;&lt;property id=&quot;20148&quot; value=&quot;5&quot;/&gt;&lt;property id=&quot;20300&quot; value=&quot;Slide 32 - &amp;quot;Cloudmesh Functionality&amp;quot;&quot;/&gt;&lt;property id=&quot;20307&quot; value=&quot;599&quot;/&gt;&lt;/object&gt;&lt;object type=&quot;3&quot; unique_id=&quot;378447&quot;&gt;&lt;property id=&quot;20148&quot; value=&quot;5&quot;/&gt;&lt;property id=&quot;20300&quot; value=&quot;Slide 33 - &amp;quot;Iterative MapReduce Implementing HPC-ABDS&amp;quot;&quot;/&gt;&lt;property id=&quot;20307&quot; value=&quot;600&quot;/&gt;&lt;/object&gt;&lt;object type=&quot;3&quot; unique_id=&quot;378448&quot;&gt;&lt;property id=&quot;20148&quot; value=&quot;5&quot;/&gt;&lt;property id=&quot;20300&quot; value=&quot;Slide 34 - &amp;quot;Harp Design&amp;quot;&quot;/&gt;&lt;property id=&quot;20307&quot; value=&quot;601&quot;/&gt;&lt;/object&gt;&lt;object type=&quot;3&quot; unique_id=&quot;378449&quot;&gt;&lt;property id=&quot;20148&quot; value=&quot;5&quot;/&gt;&lt;property id=&quot;20300&quot; value=&quot;Slide 35 - &amp;quot;Features of Harp Hadoop Plugin&amp;quot;&quot;/&gt;&lt;property id=&quot;20307&quot; value=&quot;602&quot;/&gt;&lt;/object&gt;&lt;object type=&quot;3&quot; unique_id=&quot;378450&quot;&gt;&lt;property id=&quot;20148&quot; value=&quot;5&quot;/&gt;&lt;property id=&quot;20300&quot; value=&quot;Slide 36 - &amp;quot;WDA SMACOF MDS (Multidimensional Scaling) using Harp on IU Big Red 2  Parallel Efficiency: on 100-300K sequences &amp;quot;&quot;/&gt;&lt;property id=&quot;20307&quot; value=&quot;603&quot;/&gt;&lt;/object&gt;&lt;object type=&quot;3&quot; unique_id=&quot;378451&quot;&gt;&lt;property id=&quot;20148&quot; value=&quot;5&quot;/&gt;&lt;property id=&quot;20300&quot; value=&quot;Slide 37&quot;/&gt;&lt;property id=&quot;20307&quot; value=&quot;604&quot;/&gt;&lt;/object&gt;&lt;object type=&quot;3&quot; unique_id=&quot;379443&quot;&gt;&lt;property id=&quot;20148&quot; value=&quot;5&quot;/&gt;&lt;property id=&quot;20300&quot; value=&quot;Slide 2 - &amp;quot;Data Science Masters Features&amp;quot;&quot;/&gt;&lt;property id=&quot;20307&quot; value=&quot;607&quot;/&gt;&lt;/object&gt;&lt;object type=&quot;3&quot; unique_id=&quot;379444&quot;&gt;&lt;property id=&quot;20148&quot; value=&quot;5&quot;/&gt;&lt;property id=&quot;20300&quot; value=&quot;Slide 3 - &amp;quot;Background of the School&amp;quot;&quot;/&gt;&lt;property id=&quot;20307&quot; value=&quot;608&quot;/&gt;&lt;/object&gt;&lt;object type=&quot;3&quot; unique_id=&quot;382947&quot;&gt;&lt;property id=&quot;20148&quot; value=&quot;5&quot;/&gt;&lt;property id=&quot;20300&quot; value=&quot;Slide 4 - &amp;quot;McKinsey Institute on Big Data Jobs&amp;quot;&quot;/&gt;&lt;property id=&quot;20307&quot; value=&quot;609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26158</TotalTime>
  <Words>5130</Words>
  <Application>Microsoft Office PowerPoint</Application>
  <PresentationFormat>On-screen Show (4:3)</PresentationFormat>
  <Paragraphs>888</Paragraphs>
  <Slides>67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67</vt:i4>
      </vt:variant>
    </vt:vector>
  </HeadingPairs>
  <TitlesOfParts>
    <vt:vector size="89" baseType="lpstr">
      <vt:lpstr>MS Mincho</vt:lpstr>
      <vt:lpstr>ＭＳ Ｐゴシック</vt:lpstr>
      <vt:lpstr>Adobe Gothic Std B</vt:lpstr>
      <vt:lpstr>Aharoni</vt:lpstr>
      <vt:lpstr>Arial</vt:lpstr>
      <vt:lpstr>Calibri</vt:lpstr>
      <vt:lpstr>Cooper Std Black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Blank Presentation</vt:lpstr>
      <vt:lpstr>Scalable Data Analytics: Parallel Computing Reborn</vt:lpstr>
      <vt:lpstr>Data Science Masters Features</vt:lpstr>
      <vt:lpstr>Background of the School</vt:lpstr>
      <vt:lpstr>McKinsey Institute on Big Data Jobs</vt:lpstr>
      <vt:lpstr>Abstract</vt:lpstr>
      <vt:lpstr>Thank you NSF</vt:lpstr>
      <vt:lpstr>Analytics and the DIKW Pipeline</vt:lpstr>
      <vt:lpstr>PowerPoint Presentation</vt:lpstr>
      <vt:lpstr>Strategy to Build SPIDAL</vt:lpstr>
      <vt:lpstr>NIST Big Data Use Cases</vt:lpstr>
      <vt:lpstr>Use Case Template</vt:lpstr>
      <vt:lpstr>51 Detailed Use Cases: Contributed July-September 2013 Covers goals, data features such as 3 V’s, software, hardware</vt:lpstr>
      <vt:lpstr>PowerPoint Presentation</vt:lpstr>
      <vt:lpstr>Big Data Features leads to Ogres characterizing them</vt:lpstr>
      <vt:lpstr>Would like to capture “essence of these use cases”</vt:lpstr>
      <vt:lpstr>HPC Benchmark Classics</vt:lpstr>
      <vt:lpstr>13 Berkeley Dwarfs</vt:lpstr>
      <vt:lpstr>51 Use Cases: What is Parallelism Over?</vt:lpstr>
      <vt:lpstr>Features of 51 Use Cases I</vt:lpstr>
      <vt:lpstr>Features of 51 Use Cases II</vt:lpstr>
      <vt:lpstr>Global Machine Learning aka EGO – Exascale Global Optimization</vt:lpstr>
      <vt:lpstr>Big Data Ogres</vt:lpstr>
      <vt:lpstr>System Architecture</vt:lpstr>
      <vt:lpstr>4 Forms of MapReduce</vt:lpstr>
      <vt:lpstr>Useful Set of Analytics Architectures</vt:lpstr>
      <vt:lpstr>HPC-ABDS </vt:lpstr>
      <vt:lpstr>PowerPoint Presentation</vt:lpstr>
      <vt:lpstr>PowerPoint Presentation</vt:lpstr>
      <vt:lpstr>Maybe a Big Data Initiative would include</vt:lpstr>
      <vt:lpstr>Applications SPIDAL MIDAS ABDS</vt:lpstr>
      <vt:lpstr>PowerPoint Presentation</vt:lpstr>
      <vt:lpstr>Cloudmesh Functionality</vt:lpstr>
      <vt:lpstr>Iterative MapReduce Implementing HPC-ABDS</vt:lpstr>
      <vt:lpstr>Harp Design</vt:lpstr>
      <vt:lpstr>Features of Harp Hadoop Plugin</vt:lpstr>
      <vt:lpstr>WDA SMACOF MDS (Multidimensional Scaling) using Harp on IU Big Red 2  Parallel Efficiency: on 100-300K sequences </vt:lpstr>
      <vt:lpstr>PowerPoint Presentation</vt:lpstr>
      <vt:lpstr>Data Gathering, Storage, Use</vt:lpstr>
      <vt:lpstr>Data Source and Style Facet of Ogres I </vt:lpstr>
      <vt:lpstr>Data Source and Style Facet of Ogres II</vt:lpstr>
      <vt:lpstr>10 Generic Data Processing Styles</vt:lpstr>
      <vt:lpstr>2. Perform real time analytics on data source streams and notify users when specified events occur</vt:lpstr>
      <vt:lpstr>5. Perform interactive analytics on data in analytics-optimized data system</vt:lpstr>
      <vt:lpstr>5A. Perform interactive analytics on observational scientific data</vt:lpstr>
      <vt:lpstr>Analytics Facet (kernels) of the Ogres</vt:lpstr>
      <vt:lpstr>Machine Learning in Network Science, Imaging in Computer Vision, Pathology, Polar Science, Biomolecular Simulations</vt:lpstr>
      <vt:lpstr>Some specialized data analytics in SPIDAL</vt:lpstr>
      <vt:lpstr>Some Core Machine Learning Building Blocks</vt:lpstr>
      <vt:lpstr>Remarks on GML Parallelism</vt:lpstr>
      <vt:lpstr>Structure of Parameters</vt:lpstr>
      <vt:lpstr>Robustness from Deterministic Annealing</vt:lpstr>
      <vt:lpstr>Some Important Cases</vt:lpstr>
      <vt:lpstr>More Efficient Parallelism</vt:lpstr>
      <vt:lpstr>PowerPoint Presentation</vt:lpstr>
      <vt:lpstr>OctTree for 100K sample of Fungi</vt:lpstr>
      <vt:lpstr>Some Futures</vt:lpstr>
      <vt:lpstr>SPIDAL Examples </vt:lpstr>
      <vt:lpstr>The brownish triangles are stray peaks outside any cluster.  The colored hexagons are peaks inside clusters with the white hexagons being determined cluster center</vt:lpstr>
      <vt:lpstr>“Divergent” Data Sample 23 True Sequences</vt:lpstr>
      <vt:lpstr>Protein Universe Browser for COG Sequences with a few illustrative biologically identified clusters</vt:lpstr>
      <vt:lpstr>Heatmap of biology distance (Needleman-Wunsch) vs 3D Euclidean Distances</vt:lpstr>
      <vt:lpstr>Example of Multidimensional Scaling</vt:lpstr>
      <vt:lpstr>PowerPoint Presentation</vt:lpstr>
      <vt:lpstr>Java Grande</vt:lpstr>
      <vt:lpstr>Java Grande</vt:lpstr>
      <vt:lpstr>Performance of MPI Kernel Operations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471</cp:revision>
  <dcterms:created xsi:type="dcterms:W3CDTF">2014-02-25T01:32:12Z</dcterms:created>
  <dcterms:modified xsi:type="dcterms:W3CDTF">2014-11-19T13:30:50Z</dcterms:modified>
</cp:coreProperties>
</file>