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  <p:sldMasterId id="2147483664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20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4d1fccd9b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74d1fccd9b_2_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71" name="Google Shape;71;g74d1fccd9b_2_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4d1fccd9b_2_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g74d1fccd9b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  <a:defRPr sz="45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8246603" y="4834130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628650" y="21149"/>
            <a:ext cx="7886700" cy="754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27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>
            <a:off x="231608" y="979396"/>
            <a:ext cx="8694620" cy="3619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914400" lvl="1" indent="-2984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500">
                <a:latin typeface="Arial"/>
                <a:ea typeface="Arial"/>
                <a:cs typeface="Arial"/>
                <a:sym typeface="Arial"/>
              </a:defRPr>
            </a:lvl2pPr>
            <a:lvl3pPr marL="1371600" lvl="2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246603" y="4834130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246603" y="4834130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27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246603" y="4834130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>
            <a:lvl1pPr marL="457200" marR="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246603" y="4834130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3"/>
          <p:cNvSpPr/>
          <p:nvPr/>
        </p:nvSpPr>
        <p:spPr>
          <a:xfrm>
            <a:off x="7143250" y="4807700"/>
            <a:ext cx="1748700" cy="3267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Digital Science Center</a:t>
            </a: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c.soic.indiana.edu/" TargetMode="External"/><Relationship Id="rId7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xqiu@indiana.edu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2007785" y="339348"/>
            <a:ext cx="56796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" sz="2700" dirty="0">
                <a:solidFill>
                  <a:srgbClr val="222222"/>
                </a:solidFill>
                <a:highlight>
                  <a:srgbClr val="FFFFFF"/>
                </a:highlight>
              </a:rPr>
              <a:t>Research at Indiana University </a:t>
            </a:r>
            <a:br>
              <a:rPr lang="en" sz="2700" dirty="0">
                <a:solidFill>
                  <a:srgbClr val="222222"/>
                </a:solidFill>
                <a:highlight>
                  <a:srgbClr val="FFFFFF"/>
                </a:highlight>
              </a:rPr>
            </a:br>
            <a:r>
              <a:rPr lang="en" sz="2700" dirty="0">
                <a:solidFill>
                  <a:srgbClr val="222222"/>
                </a:solidFill>
                <a:highlight>
                  <a:srgbClr val="FFFFFF"/>
                </a:highlight>
              </a:rPr>
              <a:t>in DSC Digital Science Center</a:t>
            </a:r>
            <a:endParaRPr sz="3600" dirty="0">
              <a:solidFill>
                <a:schemeClr val="dk1"/>
              </a:solidFill>
            </a:endParaRPr>
          </a:p>
        </p:txBody>
      </p:sp>
      <p:sp>
        <p:nvSpPr>
          <p:cNvPr id="74" name="Google Shape;74;p18"/>
          <p:cNvSpPr/>
          <p:nvPr/>
        </p:nvSpPr>
        <p:spPr>
          <a:xfrm>
            <a:off x="1548050" y="4716650"/>
            <a:ext cx="53406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http://www.dsc.soic.indiana.edu/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8"/>
          <p:cNvSpPr txBox="1">
            <a:spLocks noGrp="1"/>
          </p:cNvSpPr>
          <p:nvPr>
            <p:ph type="sldNum" idx="12"/>
          </p:nvPr>
        </p:nvSpPr>
        <p:spPr>
          <a:xfrm>
            <a:off x="8246603" y="4777978"/>
            <a:ext cx="81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fld id="{00000000-1234-1234-1234-123412341234}" type="slidenum">
              <a:rPr lang="en" sz="11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874100"/>
            <a:ext cx="161925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8"/>
          <p:cNvPicPr preferRelativeResize="0"/>
          <p:nvPr/>
        </p:nvPicPr>
        <p:blipFill rotWithShape="1">
          <a:blip r:embed="rId5">
            <a:alphaModFix/>
          </a:blip>
          <a:srcRect t="5207" b="18211"/>
          <a:stretch/>
        </p:blipFill>
        <p:spPr>
          <a:xfrm flipH="1">
            <a:off x="0" y="2770525"/>
            <a:ext cx="1619250" cy="186002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>
            <a:off x="1584350" y="874088"/>
            <a:ext cx="7306800" cy="3619200"/>
          </a:xfrm>
          <a:prstGeom prst="rect">
            <a:avLst/>
          </a:prstGeom>
        </p:spPr>
        <p:txBody>
          <a:bodyPr spcFirstLastPara="1" wrap="square" lIns="51425" tIns="25700" rIns="51425" bIns="25700" anchor="t" anchorCtr="0">
            <a:noAutofit/>
          </a:bodyPr>
          <a:lstStyle/>
          <a:p>
            <a: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" b="1">
                <a:solidFill>
                  <a:srgbClr val="000000"/>
                </a:solidFill>
              </a:rPr>
              <a:t>Judy Qiu</a:t>
            </a:r>
            <a:r>
              <a:rPr lang="en">
                <a:solidFill>
                  <a:srgbClr val="000000"/>
                </a:solidFill>
              </a:rPr>
              <a:t> Associate Professor in ISE (Intelligent Systems Engineering) and director of data science graduate program at Indiana University</a:t>
            </a:r>
            <a:endParaRPr>
              <a:solidFill>
                <a:srgbClr val="000000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</a:rPr>
              <a:t>Parallel graph algorithms on CPU, vector and GPU hardware</a:t>
            </a:r>
            <a:endParaRPr>
              <a:solidFill>
                <a:srgbClr val="000000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</a:rPr>
              <a:t>Anomaly detection</a:t>
            </a:r>
            <a:endParaRPr>
              <a:solidFill>
                <a:srgbClr val="000000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</a:rPr>
              <a:t>Real time streaming machine learning</a:t>
            </a:r>
            <a:endParaRPr>
              <a:solidFill>
                <a:srgbClr val="000000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xqiu@indiana.edu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" b="1">
                <a:solidFill>
                  <a:srgbClr val="000000"/>
                </a:solidFill>
              </a:rPr>
              <a:t>Geoffrey Fox</a:t>
            </a:r>
            <a:r>
              <a:rPr lang="en">
                <a:solidFill>
                  <a:srgbClr val="000000"/>
                </a:solidFill>
              </a:rPr>
              <a:t> Professor in ISE and a Fellow of APS (Physics) and ACM (Computing) and works on the interdisciplinary interface between computing and applications. </a:t>
            </a:r>
            <a:endParaRPr>
              <a:solidFill>
                <a:srgbClr val="000000"/>
              </a:solidFill>
            </a:endParaRPr>
          </a:p>
          <a:p>
            <a:pPr marL="45720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>
                <a:solidFill>
                  <a:srgbClr val="000000"/>
                </a:solidFill>
              </a:rPr>
              <a:t>High performance computing and interface to Big Data and Deep Learning</a:t>
            </a:r>
            <a:endParaRPr>
              <a:solidFill>
                <a:srgbClr val="000000"/>
              </a:solidFill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gcf@indiana.edu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>
            <a:spLocks noGrp="1"/>
          </p:cNvSpPr>
          <p:nvPr>
            <p:ph type="title"/>
          </p:nvPr>
        </p:nvSpPr>
        <p:spPr>
          <a:xfrm>
            <a:off x="628650" y="21150"/>
            <a:ext cx="7886700" cy="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" sz="2400"/>
              <a:t>Summary of DSC Activities and Capabilities</a:t>
            </a:r>
            <a:endParaRPr sz="2400"/>
          </a:p>
        </p:txBody>
      </p:sp>
      <p:sp>
        <p:nvSpPr>
          <p:cNvPr id="84" name="Google Shape;84;p19"/>
          <p:cNvSpPr txBox="1">
            <a:spLocks noGrp="1"/>
          </p:cNvSpPr>
          <p:nvPr>
            <p:ph type="sldNum" idx="12"/>
          </p:nvPr>
        </p:nvSpPr>
        <p:spPr>
          <a:xfrm>
            <a:off x="8246603" y="4834130"/>
            <a:ext cx="81852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47025" y="463025"/>
            <a:ext cx="8694600" cy="44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5" tIns="25700" rIns="51425" bIns="25700" anchor="t" anchorCtr="0">
            <a:noAutofit/>
          </a:bodyPr>
          <a:lstStyle/>
          <a:p>
            <a:pPr marL="21590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 dirty="0">
                <a:solidFill>
                  <a:schemeClr val="dk1"/>
                </a:solidFill>
              </a:rPr>
              <a:t>Intersection </a:t>
            </a:r>
            <a:r>
              <a:rPr lang="en" b="1" dirty="0">
                <a:solidFill>
                  <a:schemeClr val="dk1"/>
                </a:solidFill>
              </a:rPr>
              <a:t>Big Data</a:t>
            </a:r>
            <a:r>
              <a:rPr lang="en" dirty="0">
                <a:solidFill>
                  <a:schemeClr val="dk1"/>
                </a:solidFill>
              </a:rPr>
              <a:t>, </a:t>
            </a:r>
            <a:r>
              <a:rPr lang="en" b="1" dirty="0">
                <a:solidFill>
                  <a:schemeClr val="dk1"/>
                </a:solidFill>
              </a:rPr>
              <a:t>High Performance Computing </a:t>
            </a:r>
            <a:r>
              <a:rPr lang="en" dirty="0">
                <a:solidFill>
                  <a:schemeClr val="dk1"/>
                </a:solidFill>
              </a:rPr>
              <a:t>and </a:t>
            </a:r>
            <a:r>
              <a:rPr lang="en" b="1" dirty="0">
                <a:solidFill>
                  <a:schemeClr val="dk1"/>
                </a:solidFill>
              </a:rPr>
              <a:t>Deep Learning</a:t>
            </a:r>
            <a:endParaRPr dirty="0"/>
          </a:p>
          <a:p>
            <a:pPr marL="558800" lvl="2" indent="-254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Systems for s</a:t>
            </a:r>
            <a:r>
              <a:rPr lang="en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treaming real-time ML</a:t>
            </a: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21590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 b="1" dirty="0">
                <a:solidFill>
                  <a:schemeClr val="dk1"/>
                </a:solidFill>
              </a:rPr>
              <a:t>Data Engineering </a:t>
            </a:r>
            <a:r>
              <a:rPr lang="en" dirty="0">
                <a:solidFill>
                  <a:schemeClr val="dk1"/>
                </a:solidFill>
              </a:rPr>
              <a:t>(HPC Spark and Hadoop) as in support of </a:t>
            </a:r>
            <a:endParaRPr dirty="0"/>
          </a:p>
          <a:p>
            <a:pPr marL="558800" lvl="1" indent="-254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600" dirty="0">
                <a:solidFill>
                  <a:schemeClr val="dk1"/>
                </a:solidFill>
              </a:rPr>
              <a:t>SICE Social Media Observatory (last 6 years)</a:t>
            </a:r>
            <a:endParaRPr sz="1600" dirty="0"/>
          </a:p>
          <a:p>
            <a:pPr marL="21590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 b="1" dirty="0">
                <a:solidFill>
                  <a:schemeClr val="dk1"/>
                </a:solidFill>
              </a:rPr>
              <a:t>Deep Learning Surrogates </a:t>
            </a:r>
            <a:r>
              <a:rPr lang="en" dirty="0">
                <a:solidFill>
                  <a:schemeClr val="dk1"/>
                </a:solidFill>
              </a:rPr>
              <a:t>for large scale simulations </a:t>
            </a:r>
            <a:endParaRPr sz="1800" dirty="0"/>
          </a:p>
          <a:p>
            <a:pPr marL="558800" lvl="1" indent="-254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600" dirty="0">
                <a:solidFill>
                  <a:schemeClr val="dk1"/>
                </a:solidFill>
              </a:rPr>
              <a:t>Large time steps for particle dynamics with recurrent neural networks</a:t>
            </a:r>
            <a:endParaRPr sz="1600" dirty="0"/>
          </a:p>
          <a:p>
            <a:pPr marL="558800" lvl="1" indent="-254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Taxonomy of Opportunities</a:t>
            </a:r>
          </a:p>
          <a:p>
            <a:pPr marL="558800" lvl="1" indent="-254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600" dirty="0">
                <a:solidFill>
                  <a:schemeClr val="dk1"/>
                </a:solidFill>
              </a:rPr>
              <a:t>Future application to agent-based computational biology (IU, Glazier) </a:t>
            </a:r>
            <a:endParaRPr sz="1600" dirty="0"/>
          </a:p>
          <a:p>
            <a:pPr marL="21590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b="1" dirty="0">
                <a:solidFill>
                  <a:schemeClr val="dk1"/>
                </a:solidFill>
              </a:rPr>
              <a:t>Deep Learning for (</a:t>
            </a:r>
            <a:r>
              <a:rPr lang="en" b="1" dirty="0"/>
              <a:t>G</a:t>
            </a:r>
            <a:r>
              <a:rPr lang="en" b="1" dirty="0">
                <a:solidFill>
                  <a:schemeClr val="dk1"/>
                </a:solidFill>
              </a:rPr>
              <a:t>eospatial) </a:t>
            </a:r>
            <a:r>
              <a:rPr lang="en" b="1" dirty="0"/>
              <a:t>T</a:t>
            </a:r>
            <a:r>
              <a:rPr lang="en" b="1" dirty="0">
                <a:solidFill>
                  <a:schemeClr val="dk1"/>
                </a:solidFill>
              </a:rPr>
              <a:t>imeseries</a:t>
            </a:r>
            <a:endParaRPr sz="1800" dirty="0"/>
          </a:p>
          <a:p>
            <a:pPr marL="558800" lvl="1" indent="-254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600" dirty="0"/>
              <a:t>Indy 500 race data analysis</a:t>
            </a:r>
            <a:endParaRPr sz="1600" dirty="0"/>
          </a:p>
          <a:p>
            <a:pPr marL="558800" lvl="1" indent="-254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en" sz="1600" dirty="0">
                <a:solidFill>
                  <a:schemeClr val="dk1"/>
                </a:solidFill>
              </a:rPr>
              <a:t>Earthquakes with UC Davis and JPL</a:t>
            </a:r>
            <a:endParaRPr sz="1600" dirty="0"/>
          </a:p>
          <a:p>
            <a:pPr marL="558800" lvl="1" indent="-2667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" sz="1600" dirty="0">
                <a:solidFill>
                  <a:schemeClr val="dk1"/>
                </a:solidFill>
              </a:rPr>
              <a:t>COVID-19 case data versus demographics with Pittsburgh Public Healt</a:t>
            </a:r>
            <a:r>
              <a:rPr lang="en" sz="1800" dirty="0">
                <a:solidFill>
                  <a:schemeClr val="dk1"/>
                </a:solidFill>
              </a:rPr>
              <a:t>h</a:t>
            </a:r>
            <a:endParaRPr sz="1800" dirty="0"/>
          </a:p>
          <a:p>
            <a:pPr marL="21590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 b="1" dirty="0"/>
              <a:t>Performance</a:t>
            </a:r>
            <a:endParaRPr b="1" dirty="0"/>
          </a:p>
          <a:p>
            <a:pPr marL="685800" lvl="1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" sz="1600" b="1" dirty="0">
                <a:solidFill>
                  <a:schemeClr val="dk1"/>
                </a:solidFill>
              </a:rPr>
              <a:t>MLPerf Consortium </a:t>
            </a:r>
            <a:r>
              <a:rPr lang="en" sz="1600" dirty="0"/>
              <a:t>(over 80 members)</a:t>
            </a:r>
            <a:r>
              <a:rPr lang="en" sz="1600" b="1" dirty="0">
                <a:solidFill>
                  <a:schemeClr val="dk1"/>
                </a:solidFill>
              </a:rPr>
              <a:t> </a:t>
            </a:r>
            <a:r>
              <a:rPr lang="en" sz="1600" dirty="0">
                <a:solidFill>
                  <a:schemeClr val="dk1"/>
                </a:solidFill>
              </a:rPr>
              <a:t>on ML</a:t>
            </a:r>
            <a:r>
              <a:rPr lang="en" sz="1600" b="1" dirty="0">
                <a:solidFill>
                  <a:schemeClr val="dk1"/>
                </a:solidFill>
              </a:rPr>
              <a:t> </a:t>
            </a:r>
            <a:r>
              <a:rPr lang="en" sz="1600" dirty="0">
                <a:solidFill>
                  <a:schemeClr val="dk1"/>
                </a:solidFill>
              </a:rPr>
              <a:t>for Science Data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685800" lvl="1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•"/>
            </a:pPr>
            <a:r>
              <a:rPr lang="en" dirty="0"/>
              <a:t>ML on Vector (with NEC) GPU and CPU</a:t>
            </a:r>
            <a:endParaRPr dirty="0"/>
          </a:p>
          <a:p>
            <a:pPr marL="685800" lvl="1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•"/>
            </a:pPr>
            <a:r>
              <a:rPr lang="en" dirty="0"/>
              <a:t>Edge devices</a:t>
            </a:r>
            <a:endParaRPr dirty="0"/>
          </a:p>
          <a:p>
            <a:pPr marL="34290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dirty="0"/>
          </a:p>
        </p:txBody>
      </p:sp>
      <p:sp>
        <p:nvSpPr>
          <p:cNvPr id="86" name="Google Shape;86;p19"/>
          <p:cNvSpPr txBox="1"/>
          <p:nvPr/>
        </p:nvSpPr>
        <p:spPr>
          <a:xfrm>
            <a:off x="4221142" y="2278765"/>
            <a:ext cx="685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(16:9)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Simple Light</vt:lpstr>
      <vt:lpstr>1_Office Theme</vt:lpstr>
      <vt:lpstr>Research at Indiana University  in DSC Digital Science Center</vt:lpstr>
      <vt:lpstr>Summary of DSC Activities and Capabilities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at Indiana University  in DSC Digital Science Center</dc:title>
  <cp:lastModifiedBy>Geoffrey Fox</cp:lastModifiedBy>
  <cp:revision>1</cp:revision>
  <dcterms:modified xsi:type="dcterms:W3CDTF">2020-04-22T22:18:11Z</dcterms:modified>
</cp:coreProperties>
</file>