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8" r:id="rId3"/>
  </p:sldMasterIdLst>
  <p:notesMasterIdLst>
    <p:notesMasterId r:id="rId26"/>
  </p:notesMasterIdLst>
  <p:sldIdLst>
    <p:sldId id="267" r:id="rId4"/>
    <p:sldId id="257" r:id="rId5"/>
    <p:sldId id="258" r:id="rId6"/>
    <p:sldId id="262" r:id="rId7"/>
    <p:sldId id="263" r:id="rId8"/>
    <p:sldId id="281" r:id="rId9"/>
    <p:sldId id="268" r:id="rId10"/>
    <p:sldId id="275" r:id="rId11"/>
    <p:sldId id="278" r:id="rId12"/>
    <p:sldId id="279" r:id="rId13"/>
    <p:sldId id="277" r:id="rId14"/>
    <p:sldId id="280" r:id="rId15"/>
    <p:sldId id="276" r:id="rId16"/>
    <p:sldId id="282" r:id="rId17"/>
    <p:sldId id="283" r:id="rId18"/>
    <p:sldId id="284" r:id="rId19"/>
    <p:sldId id="285" r:id="rId20"/>
    <p:sldId id="271" r:id="rId21"/>
    <p:sldId id="272" r:id="rId22"/>
    <p:sldId id="286" r:id="rId23"/>
    <p:sldId id="266" r:id="rId24"/>
    <p:sldId id="26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83" d="100"/>
          <a:sy n="83"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6514D-263E-4F02-90B9-68DF6391EC14}" type="datetimeFigureOut">
              <a:rPr lang="en-US" smtClean="0"/>
              <a:t>6/1/2017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8F571-6EE1-4E2E-9E28-4C61F6346CF9}" type="slidenum">
              <a:rPr lang="en-US" smtClean="0"/>
              <a:t>‹#›</a:t>
            </a:fld>
            <a:endParaRPr lang="en-US"/>
          </a:p>
        </p:txBody>
      </p:sp>
    </p:spTree>
    <p:extLst>
      <p:ext uri="{BB962C8B-B14F-4D97-AF65-F5344CB8AC3E}">
        <p14:creationId xmlns:p14="http://schemas.microsoft.com/office/powerpoint/2010/main" val="36808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a:t>
            </a:fld>
            <a:endParaRPr lang="en-US"/>
          </a:p>
        </p:txBody>
      </p:sp>
    </p:spTree>
    <p:extLst>
      <p:ext uri="{BB962C8B-B14F-4D97-AF65-F5344CB8AC3E}">
        <p14:creationId xmlns:p14="http://schemas.microsoft.com/office/powerpoint/2010/main" val="287933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7</a:t>
            </a:fld>
            <a:endParaRPr lang="en-US"/>
          </a:p>
        </p:txBody>
      </p:sp>
    </p:spTree>
    <p:extLst>
      <p:ext uri="{BB962C8B-B14F-4D97-AF65-F5344CB8AC3E}">
        <p14:creationId xmlns:p14="http://schemas.microsoft.com/office/powerpoint/2010/main" val="79031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20</a:t>
            </a:fld>
            <a:endParaRPr lang="en-US"/>
          </a:p>
        </p:txBody>
      </p:sp>
    </p:spTree>
    <p:extLst>
      <p:ext uri="{BB962C8B-B14F-4D97-AF65-F5344CB8AC3E}">
        <p14:creationId xmlns:p14="http://schemas.microsoft.com/office/powerpoint/2010/main" val="1414886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8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08610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a:t>Click to edit Master title style</a:t>
            </a:r>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18784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320256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93973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92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7CC54B-F56B-44F2-8EAB-AB16C6971E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31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8324850" y="6327321"/>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321358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5774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6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30607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90678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419122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000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Content Placeholder 2"/>
          <p:cNvSpPr>
            <a:spLocks noGrp="1"/>
          </p:cNvSpPr>
          <p:nvPr>
            <p:ph idx="1"/>
          </p:nvPr>
        </p:nvSpPr>
        <p:spPr>
          <a:xfrm>
            <a:off x="0" y="770388"/>
            <a:ext cx="90678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4"/>
          <p:cNvSpPr>
            <a:spLocks noGrp="1"/>
          </p:cNvSpPr>
          <p:nvPr>
            <p:ph type="title"/>
          </p:nvPr>
        </p:nvSpPr>
        <p:spPr>
          <a:xfrm>
            <a:off x="0" y="0"/>
            <a:ext cx="9126166" cy="762000"/>
          </a:xfrm>
        </p:spPr>
        <p:txBody>
          <a:bodyPr/>
          <a:lstStyle/>
          <a:p>
            <a:r>
              <a:rPr lang="en-US"/>
              <a:t>Click to edit Master title style</a:t>
            </a:r>
          </a:p>
        </p:txBody>
      </p:sp>
    </p:spTree>
    <p:extLst>
      <p:ext uri="{BB962C8B-B14F-4D97-AF65-F5344CB8AC3E}">
        <p14:creationId xmlns:p14="http://schemas.microsoft.com/office/powerpoint/2010/main" val="27353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a:t>Click to edit Master title style</a:t>
            </a:r>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a:t>Click to edit Master text styles</a:t>
            </a:r>
          </a:p>
        </p:txBody>
      </p:sp>
    </p:spTree>
    <p:extLst>
      <p:ext uri="{BB962C8B-B14F-4D97-AF65-F5344CB8AC3E}">
        <p14:creationId xmlns:p14="http://schemas.microsoft.com/office/powerpoint/2010/main" val="53374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a:t>Help Using This Template</a:t>
            </a:r>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a:p>
        </p:txBody>
      </p:sp>
      <p:pic>
        <p:nvPicPr>
          <p:cNvPr id="1028" name="Picture 4" descr="http://bigdatawg.nist.gov/NISTBigDataBanner2.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8439150" y="6343818"/>
            <a:ext cx="362857" cy="158583"/>
          </a:xfrm>
          <a:prstGeom prst="rect">
            <a:avLst/>
          </a:prstGeom>
        </p:spPr>
        <p:txBody>
          <a:bodyPr vert="horz" lIns="0" tIns="0" rIns="0" bIns="0" rtlCol="0" anchor="t" anchorCtr="0"/>
          <a:lstStyle>
            <a:lvl1pPr algn="l">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287323" y="6302404"/>
            <a:ext cx="910827" cy="246221"/>
          </a:xfrm>
          <a:prstGeom prst="rect">
            <a:avLst/>
          </a:prstGeom>
          <a:noFill/>
        </p:spPr>
        <p:txBody>
          <a:bodyPr wrap="none" rtlCol="0">
            <a:spAutoFit/>
          </a:bodyPr>
          <a:lstStyle/>
          <a:p>
            <a:r>
              <a:rPr lang="en-US" sz="1000" dirty="0"/>
              <a:t>June 1, 2017</a:t>
            </a:r>
          </a:p>
        </p:txBody>
      </p:sp>
    </p:spTree>
    <p:extLst>
      <p:ext uri="{BB962C8B-B14F-4D97-AF65-F5344CB8AC3E}">
        <p14:creationId xmlns:p14="http://schemas.microsoft.com/office/powerpoint/2010/main" val="1317185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87" r:id="rId5"/>
    <p:sldLayoutId id="2147483682" r:id="rId6"/>
    <p:sldLayoutId id="2147483685" r:id="rId7"/>
    <p:sldLayoutId id="2147483686" r:id="rId8"/>
  </p:sldLayoutIdLst>
  <p:hf hdr="0" ftr="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933" y="3128674"/>
            <a:ext cx="6111860" cy="56692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2126609" y="4477860"/>
            <a:ext cx="4283060" cy="533400"/>
          </a:xfrm>
          <a:prstGeom prst="rect">
            <a:avLst/>
          </a:prstGeom>
        </p:spPr>
        <p:txBody>
          <a:bodyPr vert="horz" lIns="0" tIns="0" rIns="0" bIns="0" rtlCol="0">
            <a:noAutofit/>
          </a:bodyPr>
          <a:lstStyle/>
          <a:p>
            <a:pPr lvl="0"/>
            <a:endParaRPr lang="en-US" dirty="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1283171"/>
            <a:ext cx="9144001" cy="12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727465"/>
      </p:ext>
    </p:extLst>
  </p:cSld>
  <p:clrMap bg1="lt1" tx1="dk1" bg2="lt2" tx2="dk2" accent1="accent1" accent2="accent2" accent3="accent3" accent4="accent4" accent5="accent5" accent6="accent6" hlink="hlink" folHlink="folHlink"/>
  <p:sldLayoutIdLst>
    <p:sldLayoutId id="2147483677" r:id="rId1"/>
  </p:sldLayoutIdLst>
  <p:hf hdr="0" ftr="0"/>
  <p:txStyles>
    <p:titleStyle>
      <a:lvl1pPr algn="l" defTabSz="914400" rtl="0" eaLnBrk="1" latinLnBrk="0" hangingPunct="1">
        <a:spcBef>
          <a:spcPct val="0"/>
        </a:spcBef>
        <a:buNone/>
        <a:defRPr sz="28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a:t>Help Using This Template</a:t>
            </a:r>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Data Applications &amp; Analytics MOOC Use Case Analysis Fall 2013</a:t>
            </a: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287323" y="6302404"/>
            <a:ext cx="752129" cy="246221"/>
          </a:xfrm>
          <a:prstGeom prst="rect">
            <a:avLst/>
          </a:prstGeom>
          <a:noFill/>
        </p:spPr>
        <p:txBody>
          <a:bodyPr wrap="none" rtlCol="0">
            <a:spAutoFit/>
          </a:bodyPr>
          <a:lstStyle/>
          <a:p>
            <a:r>
              <a:rPr lang="en-US" sz="1000" dirty="0"/>
              <a:t>12/26/13</a:t>
            </a: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3787041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324" y="1648237"/>
            <a:ext cx="8079068" cy="566924"/>
          </a:xfrm>
        </p:spPr>
        <p:txBody>
          <a:bodyPr/>
          <a:lstStyle/>
          <a:p>
            <a:r>
              <a:rPr lang="en-US" dirty="0"/>
              <a:t>NIST Big Data Public Working Group</a:t>
            </a:r>
            <a:br>
              <a:rPr lang="en-US" dirty="0"/>
            </a:br>
            <a:r>
              <a:rPr lang="en-US" dirty="0"/>
              <a:t>Volume 3, Use Cases and General Requirements</a:t>
            </a:r>
          </a:p>
        </p:txBody>
      </p:sp>
      <p:sp>
        <p:nvSpPr>
          <p:cNvPr id="7" name="Text Placeholder 6"/>
          <p:cNvSpPr>
            <a:spLocks noGrp="1"/>
          </p:cNvSpPr>
          <p:nvPr>
            <p:ph type="body" sz="quarter" idx="10"/>
          </p:nvPr>
        </p:nvSpPr>
        <p:spPr>
          <a:xfrm>
            <a:off x="914401" y="3300458"/>
            <a:ext cx="7432430" cy="2174219"/>
          </a:xfrm>
        </p:spPr>
        <p:txBody>
          <a:bodyPr/>
          <a:lstStyle/>
          <a:p>
            <a:r>
              <a:rPr lang="en-US" sz="2800" b="1" dirty="0"/>
              <a:t>NIST Big Data Public Working Group Overview</a:t>
            </a:r>
          </a:p>
          <a:p>
            <a:r>
              <a:rPr lang="en-US" sz="2000" dirty="0"/>
              <a:t>Geoffrey Fox Indiana University</a:t>
            </a:r>
          </a:p>
          <a:p>
            <a:r>
              <a:rPr lang="en-US" sz="2000" dirty="0"/>
              <a:t>Piyush Mehrotra, NASA Ames</a:t>
            </a:r>
          </a:p>
          <a:p>
            <a:endParaRPr lang="en-US" sz="2000" dirty="0"/>
          </a:p>
          <a:p>
            <a:r>
              <a:rPr lang="en-US" sz="2000" dirty="0"/>
              <a:t>NIST Campus</a:t>
            </a:r>
          </a:p>
          <a:p>
            <a:r>
              <a:rPr lang="en-US" sz="2000" dirty="0"/>
              <a:t>Gaithersburg, Maryland</a:t>
            </a:r>
          </a:p>
          <a:p>
            <a:r>
              <a:rPr lang="en-US" sz="2000" dirty="0"/>
              <a:t>June 1, 2017</a:t>
            </a:r>
          </a:p>
          <a:p>
            <a:endParaRPr lang="en-US" sz="2000" dirty="0"/>
          </a:p>
        </p:txBody>
      </p:sp>
    </p:spTree>
    <p:extLst>
      <p:ext uri="{BB962C8B-B14F-4D97-AF65-F5344CB8AC3E}">
        <p14:creationId xmlns:p14="http://schemas.microsoft.com/office/powerpoint/2010/main" val="10421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Features of 51 Use Cases I</a:t>
            </a:r>
            <a:endParaRPr lang="en-US" sz="3600" dirty="0"/>
          </a:p>
        </p:txBody>
      </p:sp>
      <p:sp>
        <p:nvSpPr>
          <p:cNvPr id="3" name="Content Placeholder 2"/>
          <p:cNvSpPr>
            <a:spLocks noGrp="1"/>
          </p:cNvSpPr>
          <p:nvPr>
            <p:ph idx="1"/>
          </p:nvPr>
        </p:nvSpPr>
        <p:spPr>
          <a:xfrm>
            <a:off x="83819" y="1493520"/>
            <a:ext cx="8976360" cy="4632960"/>
          </a:xfrm>
        </p:spPr>
        <p:txBody>
          <a:bodyPr/>
          <a:lstStyle/>
          <a:p>
            <a:r>
              <a:rPr lang="en-US" b="1" dirty="0">
                <a:solidFill>
                  <a:srgbClr val="CC00FF"/>
                </a:solidFill>
              </a:rPr>
              <a:t>PP (26)</a:t>
            </a:r>
            <a:r>
              <a:rPr lang="en-US" dirty="0">
                <a:solidFill>
                  <a:srgbClr val="CC00FF"/>
                </a:solidFill>
              </a:rPr>
              <a:t> </a:t>
            </a:r>
            <a:r>
              <a:rPr lang="en-US" b="1" dirty="0"/>
              <a:t>“All” </a:t>
            </a:r>
            <a:r>
              <a:rPr lang="en-US" dirty="0"/>
              <a:t>Pleasingly Parallel or Map Only</a:t>
            </a:r>
          </a:p>
          <a:p>
            <a:r>
              <a:rPr lang="en-US" b="1" dirty="0">
                <a:solidFill>
                  <a:srgbClr val="CC00FF"/>
                </a:solidFill>
              </a:rPr>
              <a:t>MR (18) </a:t>
            </a:r>
            <a:r>
              <a:rPr lang="en-US" dirty="0"/>
              <a:t>Classic </a:t>
            </a:r>
            <a:r>
              <a:rPr lang="en-US" dirty="0" err="1"/>
              <a:t>MapReduce</a:t>
            </a:r>
            <a:r>
              <a:rPr lang="en-US" dirty="0"/>
              <a:t> MR (add </a:t>
            </a:r>
            <a:r>
              <a:rPr lang="en-US" dirty="0" err="1"/>
              <a:t>MRStat</a:t>
            </a:r>
            <a:r>
              <a:rPr lang="en-US" dirty="0"/>
              <a:t> below for full count)</a:t>
            </a:r>
          </a:p>
          <a:p>
            <a:r>
              <a:rPr lang="en-US" b="1" dirty="0" err="1">
                <a:solidFill>
                  <a:srgbClr val="CC00FF"/>
                </a:solidFill>
              </a:rPr>
              <a:t>MRStat</a:t>
            </a:r>
            <a:r>
              <a:rPr lang="en-US" b="1" dirty="0">
                <a:solidFill>
                  <a:srgbClr val="CC00FF"/>
                </a:solidFill>
              </a:rPr>
              <a:t> (7</a:t>
            </a:r>
            <a:r>
              <a:rPr lang="en-US" dirty="0"/>
              <a:t>) Simple version of MR where key computations are simple reduction as found in statistical averages such as histograms and averages</a:t>
            </a:r>
          </a:p>
          <a:p>
            <a:r>
              <a:rPr lang="en-US" b="1" dirty="0" err="1">
                <a:solidFill>
                  <a:srgbClr val="CC00FF"/>
                </a:solidFill>
              </a:rPr>
              <a:t>MRIter</a:t>
            </a:r>
            <a:r>
              <a:rPr lang="en-US" b="1" dirty="0">
                <a:solidFill>
                  <a:srgbClr val="CC00FF"/>
                </a:solidFill>
              </a:rPr>
              <a:t> (23</a:t>
            </a:r>
            <a:r>
              <a:rPr lang="en-US" dirty="0">
                <a:solidFill>
                  <a:srgbClr val="CC00FF"/>
                </a:solidFill>
              </a:rPr>
              <a:t>)</a:t>
            </a:r>
            <a:r>
              <a:rPr lang="en-US" dirty="0"/>
              <a:t> Iterative </a:t>
            </a:r>
            <a:r>
              <a:rPr lang="en-US" dirty="0" err="1"/>
              <a:t>MapReduce</a:t>
            </a:r>
            <a:r>
              <a:rPr lang="en-US" dirty="0"/>
              <a:t> or MPI (Spark, Twister)</a:t>
            </a:r>
          </a:p>
          <a:p>
            <a:r>
              <a:rPr lang="en-US" b="1" dirty="0">
                <a:solidFill>
                  <a:srgbClr val="CC00FF"/>
                </a:solidFill>
              </a:rPr>
              <a:t>Graph (9)</a:t>
            </a:r>
            <a:r>
              <a:rPr lang="en-US" dirty="0"/>
              <a:t> Complex graph data structure needed in analysis </a:t>
            </a:r>
          </a:p>
          <a:p>
            <a:r>
              <a:rPr lang="en-US" b="1" dirty="0">
                <a:solidFill>
                  <a:srgbClr val="CC00FF"/>
                </a:solidFill>
              </a:rPr>
              <a:t>Fusion (11)</a:t>
            </a:r>
            <a:r>
              <a:rPr lang="en-US" dirty="0"/>
              <a:t> Integrate diverse data to aid discovery/decision making; could involve sophisticated algorithms or could just be a portal</a:t>
            </a:r>
          </a:p>
          <a:p>
            <a:r>
              <a:rPr lang="en-US" b="1" dirty="0">
                <a:solidFill>
                  <a:srgbClr val="CC00FF"/>
                </a:solidFill>
              </a:rPr>
              <a:t>Streaming (41) </a:t>
            </a:r>
            <a:r>
              <a:rPr lang="en-US" dirty="0"/>
              <a:t>data comes in incrementally and is processed this way</a:t>
            </a:r>
          </a:p>
          <a:p>
            <a:r>
              <a:rPr lang="en-US" b="1" dirty="0">
                <a:solidFill>
                  <a:srgbClr val="CC00FF"/>
                </a:solidFill>
              </a:rPr>
              <a:t>Classify (30) </a:t>
            </a:r>
            <a:r>
              <a:rPr lang="en-US" dirty="0"/>
              <a:t>Classification: divide data into categories</a:t>
            </a:r>
          </a:p>
          <a:p>
            <a:r>
              <a:rPr lang="en-US" b="1" dirty="0">
                <a:solidFill>
                  <a:srgbClr val="CC00FF"/>
                </a:solidFill>
              </a:rPr>
              <a:t>S/Q (12) </a:t>
            </a:r>
            <a:r>
              <a:rPr lang="en-US" dirty="0"/>
              <a:t>Index, Search and Query</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10</a:t>
            </a:fld>
            <a:endParaRPr lang="en-US" dirty="0"/>
          </a:p>
        </p:txBody>
      </p:sp>
    </p:spTree>
    <p:extLst>
      <p:ext uri="{BB962C8B-B14F-4D97-AF65-F5344CB8AC3E}">
        <p14:creationId xmlns:p14="http://schemas.microsoft.com/office/powerpoint/2010/main" val="177810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(Ogres) modelled on 13 Berkeley Dwarfs</a:t>
            </a:r>
          </a:p>
        </p:txBody>
      </p:sp>
      <p:sp>
        <p:nvSpPr>
          <p:cNvPr id="4" name="Slide Number Placeholder 3"/>
          <p:cNvSpPr>
            <a:spLocks noGrp="1"/>
          </p:cNvSpPr>
          <p:nvPr>
            <p:ph type="sldNum" sz="quarter" idx="10"/>
          </p:nvPr>
        </p:nvSpPr>
        <p:spPr/>
        <p:txBody>
          <a:bodyPr/>
          <a:lstStyle/>
          <a:p>
            <a:fld id="{F5B7371F-B25E-42BE-91F9-DCD17E1CF49D}" type="slidenum">
              <a:rPr lang="en-US" smtClean="0"/>
              <a:pPr/>
              <a:t>11</a:t>
            </a:fld>
            <a:endParaRPr lang="en-US" dirty="0"/>
          </a:p>
        </p:txBody>
      </p:sp>
      <p:sp>
        <p:nvSpPr>
          <p:cNvPr id="3" name="Content Placeholder 2"/>
          <p:cNvSpPr>
            <a:spLocks noGrp="1"/>
          </p:cNvSpPr>
          <p:nvPr>
            <p:ph sz="quarter" idx="11"/>
          </p:nvPr>
        </p:nvSpPr>
        <p:spPr>
          <a:xfrm>
            <a:off x="182880" y="1493521"/>
            <a:ext cx="3931920" cy="2621280"/>
          </a:xfrm>
        </p:spPr>
        <p:txBody>
          <a:bodyPr/>
          <a:lstStyle/>
          <a:p>
            <a:r>
              <a:rPr lang="en-US" dirty="0"/>
              <a:t>Dense Linear Algebra </a:t>
            </a:r>
          </a:p>
          <a:p>
            <a:r>
              <a:rPr lang="en-US" dirty="0"/>
              <a:t>Sparse Linear Algebra</a:t>
            </a:r>
          </a:p>
          <a:p>
            <a:r>
              <a:rPr lang="en-US" dirty="0"/>
              <a:t>Spectral Methods</a:t>
            </a:r>
          </a:p>
          <a:p>
            <a:r>
              <a:rPr lang="en-US" dirty="0"/>
              <a:t>N-Body Methods</a:t>
            </a:r>
          </a:p>
          <a:p>
            <a:r>
              <a:rPr lang="en-US" dirty="0"/>
              <a:t>Structured Grids</a:t>
            </a:r>
          </a:p>
          <a:p>
            <a:r>
              <a:rPr lang="en-US" dirty="0"/>
              <a:t>Unstructured Grids</a:t>
            </a:r>
          </a:p>
        </p:txBody>
      </p:sp>
      <p:sp>
        <p:nvSpPr>
          <p:cNvPr id="5" name="Content Placeholder 4"/>
          <p:cNvSpPr>
            <a:spLocks noGrp="1"/>
          </p:cNvSpPr>
          <p:nvPr>
            <p:ph sz="quarter" idx="12"/>
          </p:nvPr>
        </p:nvSpPr>
        <p:spPr>
          <a:xfrm>
            <a:off x="4154441" y="1480279"/>
            <a:ext cx="4304212" cy="2878361"/>
          </a:xfrm>
        </p:spPr>
        <p:txBody>
          <a:bodyPr/>
          <a:lstStyle/>
          <a:p>
            <a:r>
              <a:rPr lang="en-US" dirty="0" err="1"/>
              <a:t>MapReduce</a:t>
            </a:r>
            <a:endParaRPr lang="en-US" dirty="0"/>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a:p>
            <a:endParaRPr lang="en-US" dirty="0"/>
          </a:p>
          <a:p>
            <a:endParaRPr lang="en-US" dirty="0"/>
          </a:p>
        </p:txBody>
      </p:sp>
      <p:sp>
        <p:nvSpPr>
          <p:cNvPr id="6" name="Content Placeholder 2"/>
          <p:cNvSpPr txBox="1">
            <a:spLocks/>
          </p:cNvSpPr>
          <p:nvPr/>
        </p:nvSpPr>
        <p:spPr>
          <a:xfrm>
            <a:off x="0" y="4358640"/>
            <a:ext cx="9144000" cy="1201117"/>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The Berkeley dwarfs and NAS Parallel Benchmarks are perhaps two best known approaches to characterizing Parallel Computing Uses Cases / Kernels / Patterns</a:t>
            </a:r>
          </a:p>
          <a:p>
            <a:r>
              <a:rPr lang="en-US" sz="2000" dirty="0"/>
              <a:t>Note dwarfs somewhat </a:t>
            </a:r>
            <a:r>
              <a:rPr lang="en-US" sz="2000"/>
              <a:t>inconsistent as for example MapReduce </a:t>
            </a:r>
            <a:r>
              <a:rPr lang="en-US" sz="2000" dirty="0"/>
              <a:t>is a programming model and spectral method is a numerical method.</a:t>
            </a:r>
          </a:p>
          <a:p>
            <a:r>
              <a:rPr lang="en-US" sz="2000" dirty="0"/>
              <a:t>No single comparison criterion and so need multiple facets!</a:t>
            </a:r>
          </a:p>
          <a:p>
            <a:endParaRPr lang="en-US" dirty="0"/>
          </a:p>
        </p:txBody>
      </p:sp>
    </p:spTree>
    <p:extLst>
      <p:ext uri="{BB962C8B-B14F-4D97-AF65-F5344CB8AC3E}">
        <p14:creationId xmlns:p14="http://schemas.microsoft.com/office/powerpoint/2010/main" val="2373970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Features of 51 Use Cases II</a:t>
            </a:r>
            <a:endParaRPr lang="en-US" sz="3600" dirty="0"/>
          </a:p>
        </p:txBody>
      </p:sp>
      <p:sp>
        <p:nvSpPr>
          <p:cNvPr id="3" name="Content Placeholder 2"/>
          <p:cNvSpPr>
            <a:spLocks noGrp="1"/>
          </p:cNvSpPr>
          <p:nvPr>
            <p:ph idx="1"/>
          </p:nvPr>
        </p:nvSpPr>
        <p:spPr>
          <a:xfrm>
            <a:off x="231493" y="1420985"/>
            <a:ext cx="8912507" cy="4114800"/>
          </a:xfrm>
        </p:spPr>
        <p:txBody>
          <a:bodyPr/>
          <a:lstStyle/>
          <a:p>
            <a:r>
              <a:rPr lang="en-US" sz="2000" b="1" dirty="0">
                <a:solidFill>
                  <a:srgbClr val="CC00FF"/>
                </a:solidFill>
              </a:rPr>
              <a:t>CF (4) </a:t>
            </a:r>
            <a:r>
              <a:rPr lang="en-US" sz="2000" dirty="0"/>
              <a:t>Collaborative Filtering for recommender engines</a:t>
            </a:r>
          </a:p>
          <a:p>
            <a:r>
              <a:rPr lang="en-US" sz="2000" b="1" dirty="0">
                <a:solidFill>
                  <a:srgbClr val="CC00FF"/>
                </a:solidFill>
              </a:rPr>
              <a:t>LML (36) Local Machine Learning </a:t>
            </a:r>
            <a:r>
              <a:rPr lang="en-US" sz="2000" b="1" dirty="0"/>
              <a:t>(</a:t>
            </a:r>
            <a:r>
              <a:rPr lang="en-US" sz="2000" dirty="0"/>
              <a:t>Independent for each parallel entity) – application could have GML as well</a:t>
            </a:r>
          </a:p>
          <a:p>
            <a:r>
              <a:rPr lang="en-US" sz="2000" b="1" dirty="0">
                <a:solidFill>
                  <a:srgbClr val="CC00FF"/>
                </a:solidFill>
              </a:rPr>
              <a:t>GML (23) Global Machine Learning: </a:t>
            </a:r>
            <a:r>
              <a:rPr lang="en-US" sz="2000" dirty="0"/>
              <a:t>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a:t>
            </a:r>
            <a:r>
              <a:rPr lang="en-US" sz="1800" dirty="0" err="1"/>
              <a:t>Exascale</a:t>
            </a:r>
            <a:r>
              <a:rPr lang="en-US" sz="1800" dirty="0"/>
              <a:t> Global Optimization with scalable parallel algorithm</a:t>
            </a:r>
          </a:p>
          <a:p>
            <a:r>
              <a:rPr lang="en-US" sz="2000" b="1" dirty="0">
                <a:solidFill>
                  <a:srgbClr val="CC00FF"/>
                </a:solidFill>
              </a:rPr>
              <a:t>Workflow (51) </a:t>
            </a:r>
            <a:r>
              <a:rPr lang="en-US" sz="2000" dirty="0"/>
              <a:t>Universal </a:t>
            </a:r>
          </a:p>
          <a:p>
            <a:r>
              <a:rPr lang="en-US" sz="2000" b="1" dirty="0">
                <a:solidFill>
                  <a:srgbClr val="CC00FF"/>
                </a:solidFill>
              </a:rPr>
              <a:t>GIS (16) </a:t>
            </a:r>
            <a:r>
              <a:rPr lang="en-US" sz="2000" dirty="0"/>
              <a:t>Geotagged data and often displayed in ESRI, Microsoft Virtual Earth, Google Earth, </a:t>
            </a:r>
            <a:r>
              <a:rPr lang="en-US" sz="2000" dirty="0" err="1"/>
              <a:t>GeoServer</a:t>
            </a:r>
            <a:r>
              <a:rPr lang="en-US" sz="2000" dirty="0"/>
              <a:t> etc.</a:t>
            </a:r>
          </a:p>
          <a:p>
            <a:r>
              <a:rPr lang="en-US" sz="2000" b="1" dirty="0">
                <a:solidFill>
                  <a:srgbClr val="CC00FF"/>
                </a:solidFill>
              </a:rPr>
              <a:t>HPC	(5) </a:t>
            </a:r>
            <a:r>
              <a:rPr lang="en-US" sz="2000" dirty="0"/>
              <a:t>Classic large-scale simulation of cosmos, materials, etc. generating (visualization) data</a:t>
            </a:r>
          </a:p>
          <a:p>
            <a:r>
              <a:rPr lang="en-US" sz="2000" b="1" dirty="0">
                <a:solidFill>
                  <a:srgbClr val="CC00FF"/>
                </a:solidFill>
              </a:rPr>
              <a:t>Agent (2) </a:t>
            </a:r>
            <a:r>
              <a:rPr lang="en-US" sz="2000" dirty="0"/>
              <a:t>Simulations of models of data-defined macroscopic entities represented as agents</a:t>
            </a:r>
          </a:p>
          <a:p>
            <a:endParaRPr lang="en-US" sz="2000"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12</a:t>
            </a:fld>
            <a:endParaRPr lang="en-US" dirty="0"/>
          </a:p>
        </p:txBody>
      </p:sp>
    </p:spTree>
    <p:extLst>
      <p:ext uri="{BB962C8B-B14F-4D97-AF65-F5344CB8AC3E}">
        <p14:creationId xmlns:p14="http://schemas.microsoft.com/office/powerpoint/2010/main" val="300294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t>3: Census Bureau Statistical Survey Response Improvement (Adaptive Design)</a:t>
            </a:r>
          </a:p>
        </p:txBody>
      </p:sp>
      <p:sp>
        <p:nvSpPr>
          <p:cNvPr id="3" name="Content Placeholder 2"/>
          <p:cNvSpPr>
            <a:spLocks noGrp="1"/>
          </p:cNvSpPr>
          <p:nvPr>
            <p:ph idx="1"/>
          </p:nvPr>
        </p:nvSpPr>
        <p:spPr>
          <a:xfrm>
            <a:off x="0" y="1073658"/>
            <a:ext cx="9048750" cy="5218285"/>
          </a:xfrm>
        </p:spPr>
        <p:txBody>
          <a:bodyPr/>
          <a:lstStyle/>
          <a:p>
            <a:r>
              <a:rPr lang="en-US" sz="1900" b="1" dirty="0">
                <a:solidFill>
                  <a:srgbClr val="FF0000"/>
                </a:solidFill>
              </a:rPr>
              <a:t>Application: </a:t>
            </a:r>
            <a:r>
              <a:rPr lang="en-US" sz="1900" dirty="0"/>
              <a:t>Survey costs are increasing as survey response declines. The goal of this work is to use advanced “recommendation system techniques” that are open and scientifically objective, using data mashed up from several sources and historical survey para-data (administrative data about the survey) to drive operational processes in an effort to increase quality and reduce the cost of field surveys.</a:t>
            </a:r>
            <a:endParaRPr lang="en-US" sz="1900" b="1" dirty="0">
              <a:solidFill>
                <a:srgbClr val="FF0000"/>
              </a:solidFill>
            </a:endParaRPr>
          </a:p>
          <a:p>
            <a:r>
              <a:rPr lang="en-US" sz="1900" b="1" dirty="0">
                <a:solidFill>
                  <a:srgbClr val="FF0000"/>
                </a:solidFill>
              </a:rPr>
              <a:t>Current Approach: </a:t>
            </a:r>
            <a:r>
              <a:rPr lang="en-US" sz="1900" dirty="0"/>
              <a:t>About a petabyte of data coming from surveys and other government administrative sources. Data can be streamed with approximately 150 million records transmitted as field data streamed continuously, during the decennial census. All data must be both confidential and secure. All processes must be auditable for security and confidentiality as required by various legal statutes. Data quality should be high and statistically checked for accuracy and reliability throughout the collection process. Use Hadoop, Spark, Hive, R, SAS, Mahout, </a:t>
            </a:r>
            <a:r>
              <a:rPr lang="en-US" sz="1900" dirty="0" err="1"/>
              <a:t>Allegrograph</a:t>
            </a:r>
            <a:r>
              <a:rPr lang="en-US" sz="1900" dirty="0"/>
              <a:t>, MySQL, Oracle, Storm, </a:t>
            </a:r>
            <a:r>
              <a:rPr lang="en-US" sz="1900" dirty="0" err="1"/>
              <a:t>BigMemory</a:t>
            </a:r>
            <a:r>
              <a:rPr lang="en-US" sz="1900" dirty="0"/>
              <a:t>, Cassandra, Pig software.</a:t>
            </a:r>
            <a:endParaRPr lang="en-US" sz="1900" b="1" dirty="0">
              <a:solidFill>
                <a:srgbClr val="FF0000"/>
              </a:solidFill>
            </a:endParaRPr>
          </a:p>
          <a:p>
            <a:r>
              <a:rPr lang="en-US" sz="1900" b="1" dirty="0">
                <a:solidFill>
                  <a:srgbClr val="FF0000"/>
                </a:solidFill>
              </a:rPr>
              <a:t>Futures: </a:t>
            </a:r>
            <a:r>
              <a:rPr lang="en-US" sz="1900" dirty="0"/>
              <a:t>Analytics needs to be developed which give statistical estimations that provide more detail, on a more near real time basis for less cost. The reliability of estimated statistics from such “mashed up” sources still must be evaluated.</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ounded Rectangle 5"/>
          <p:cNvSpPr/>
          <p:nvPr/>
        </p:nvSpPr>
        <p:spPr>
          <a:xfrm>
            <a:off x="2187127" y="68494"/>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mn-cs"/>
              </a:rPr>
              <a:t>Government</a:t>
            </a:r>
          </a:p>
        </p:txBody>
      </p:sp>
      <p:sp>
        <p:nvSpPr>
          <p:cNvPr id="7" name="Rectangle 6"/>
          <p:cNvSpPr/>
          <p:nvPr/>
        </p:nvSpPr>
        <p:spPr>
          <a:xfrm>
            <a:off x="145350" y="5824696"/>
            <a:ext cx="2759923" cy="369332"/>
          </a:xfrm>
          <a:prstGeom prst="rect">
            <a:avLst/>
          </a:prstGeom>
          <a:solidFill>
            <a:schemeClr val="bg2">
              <a:lumMod val="60000"/>
              <a:lumOff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BB5"/>
                </a:solidFill>
                <a:effectLst/>
                <a:uLnTx/>
                <a:uFillTx/>
                <a:latin typeface="Franklin Gothic Book"/>
                <a:ea typeface="+mn-ea"/>
                <a:cs typeface="+mn-cs"/>
              </a:rPr>
              <a:t>PP, </a:t>
            </a:r>
            <a:r>
              <a:rPr kumimoji="0" lang="en-US" sz="1800" b="0" i="0" u="none" strike="noStrike" kern="1200" cap="none" spc="0" normalizeH="0" baseline="0" noProof="0" dirty="0" err="1">
                <a:ln>
                  <a:noFill/>
                </a:ln>
                <a:solidFill>
                  <a:srgbClr val="006BB5"/>
                </a:solidFill>
                <a:effectLst/>
                <a:uLnTx/>
                <a:uFillTx/>
                <a:latin typeface="Franklin Gothic Book"/>
                <a:ea typeface="+mn-ea"/>
                <a:cs typeface="+mn-cs"/>
              </a:rPr>
              <a:t>MRStat</a:t>
            </a:r>
            <a:r>
              <a:rPr kumimoji="0" lang="en-US" sz="1800" b="0" i="0" u="none" strike="noStrike" kern="1200" cap="none" spc="0" normalizeH="0" baseline="0" noProof="0" dirty="0">
                <a:ln>
                  <a:noFill/>
                </a:ln>
                <a:solidFill>
                  <a:srgbClr val="006BB5"/>
                </a:solidFill>
                <a:effectLst/>
                <a:uLnTx/>
                <a:uFillTx/>
                <a:latin typeface="Franklin Gothic Book"/>
                <a:ea typeface="+mn-ea"/>
                <a:cs typeface="+mn-cs"/>
              </a:rPr>
              <a:t>, S/Q, Index, CF</a:t>
            </a:r>
          </a:p>
        </p:txBody>
      </p:sp>
      <p:sp>
        <p:nvSpPr>
          <p:cNvPr id="8" name="Rectangle 7"/>
          <p:cNvSpPr/>
          <p:nvPr/>
        </p:nvSpPr>
        <p:spPr>
          <a:xfrm>
            <a:off x="1081413" y="6241932"/>
            <a:ext cx="6483313" cy="369332"/>
          </a:xfrm>
          <a:prstGeom prst="rect">
            <a:avLst/>
          </a:prstGeom>
          <a:solidFill>
            <a:schemeClr val="bg2">
              <a:lumMod val="60000"/>
              <a:lumOff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Franklin Gothic Book"/>
                <a:ea typeface="+mn-ea"/>
                <a:cs typeface="+mn-cs"/>
              </a:rPr>
              <a:t>Parallelism over Government items (from people), People viewing</a:t>
            </a:r>
          </a:p>
        </p:txBody>
      </p:sp>
    </p:spTree>
    <p:extLst>
      <p:ext uri="{BB962C8B-B14F-4D97-AF65-F5344CB8AC3E}">
        <p14:creationId xmlns:p14="http://schemas.microsoft.com/office/powerpoint/2010/main" val="241350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13: Cloud Large Scale Geospatial Analysis and Visualization</a:t>
            </a:r>
          </a:p>
        </p:txBody>
      </p:sp>
      <p:sp>
        <p:nvSpPr>
          <p:cNvPr id="3" name="Content Placeholder 2"/>
          <p:cNvSpPr>
            <a:spLocks noGrp="1"/>
          </p:cNvSpPr>
          <p:nvPr>
            <p:ph idx="1"/>
          </p:nvPr>
        </p:nvSpPr>
        <p:spPr>
          <a:xfrm>
            <a:off x="95250" y="1036081"/>
            <a:ext cx="9048750" cy="4114800"/>
          </a:xfrm>
        </p:spPr>
        <p:txBody>
          <a:bodyPr/>
          <a:lstStyle/>
          <a:p>
            <a:r>
              <a:rPr lang="en-US" sz="1800" b="1" dirty="0">
                <a:solidFill>
                  <a:srgbClr val="FF0000"/>
                </a:solidFill>
              </a:rPr>
              <a:t>Application:</a:t>
            </a:r>
            <a:r>
              <a:rPr lang="en-US" sz="1800" dirty="0"/>
              <a:t> Need to support large scale geospatial data analysis and visualization with number of geospatially aware sensors and the number of geospatially tagged data sources rapidly increasing.</a:t>
            </a:r>
          </a:p>
          <a:p>
            <a:r>
              <a:rPr lang="en-US" sz="1800" b="1" dirty="0">
                <a:solidFill>
                  <a:srgbClr val="FF0000"/>
                </a:solidFill>
              </a:rPr>
              <a:t>Current Approach:</a:t>
            </a:r>
            <a:r>
              <a:rPr lang="en-US" sz="1800" dirty="0"/>
              <a:t>  Traditional GIS systems are generally capable of analyzing a millions of objects and easily visualizing thousands. Data types include Imagery (various formats such as NITF, </a:t>
            </a:r>
            <a:r>
              <a:rPr lang="en-US" sz="1800" dirty="0" err="1"/>
              <a:t>GeoTiff</a:t>
            </a:r>
            <a:r>
              <a:rPr lang="en-US" sz="1800" dirty="0"/>
              <a:t>, CADRG), and vector with various formats like shape files, KML, text streams. Object types include points, lines, areas, polylines, circles, ellipses. Data accuracy very important with image registration and sensor accuracy relevant. Analytics include closest point of approach, deviation from route, and point density over time, PCA and ICA. Software includes Server with Geospatially enabled RDBMS, Geospatial server/analysis software – ESRI </a:t>
            </a:r>
            <a:r>
              <a:rPr lang="en-US" sz="1800" dirty="0" err="1"/>
              <a:t>ArcServer</a:t>
            </a:r>
            <a:r>
              <a:rPr lang="en-US" sz="1800" dirty="0"/>
              <a:t>, </a:t>
            </a:r>
            <a:r>
              <a:rPr lang="en-US" sz="1800" dirty="0" err="1"/>
              <a:t>Geoserver</a:t>
            </a:r>
            <a:r>
              <a:rPr lang="en-US" sz="1800" dirty="0"/>
              <a:t>; Visualization by </a:t>
            </a:r>
            <a:r>
              <a:rPr lang="en-US" sz="1800" dirty="0" err="1"/>
              <a:t>ArcMap</a:t>
            </a:r>
            <a:r>
              <a:rPr lang="en-US" sz="1800" dirty="0"/>
              <a:t> or browser based visualization</a:t>
            </a:r>
          </a:p>
          <a:p>
            <a:r>
              <a:rPr lang="en-US" sz="1800" b="1" dirty="0">
                <a:solidFill>
                  <a:srgbClr val="FF0000"/>
                </a:solidFill>
              </a:rPr>
              <a:t>Futures:</a:t>
            </a:r>
            <a:r>
              <a:rPr lang="en-US" sz="1800" dirty="0"/>
              <a:t> Today’s intelligence systems often contain trillions of geospatial objects and need to be able to visualize and interact with millions of objects. Critical issues are Indexing, retrieval and distributed analysis; Visualization generation and transmission; Visualization of data at the end of low bandwidth wireless connections; Data is sensitive and must be completely secure in transit and at rest (particularly on handhelds); Geospatial data requires unique approaches to indexing and distributed analysis.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15</a:t>
            </a:fld>
            <a:endParaRPr lang="en-US" dirty="0"/>
          </a:p>
        </p:txBody>
      </p:sp>
      <p:sp>
        <p:nvSpPr>
          <p:cNvPr id="7" name="Rounded Rectangle 6"/>
          <p:cNvSpPr/>
          <p:nvPr/>
        </p:nvSpPr>
        <p:spPr>
          <a:xfrm>
            <a:off x="2458386" y="68494"/>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Defense</a:t>
            </a:r>
          </a:p>
        </p:txBody>
      </p:sp>
      <p:sp>
        <p:nvSpPr>
          <p:cNvPr id="6" name="Rectangle 5"/>
          <p:cNvSpPr/>
          <p:nvPr/>
        </p:nvSpPr>
        <p:spPr>
          <a:xfrm>
            <a:off x="0" y="6254233"/>
            <a:ext cx="2287549" cy="369332"/>
          </a:xfrm>
          <a:prstGeom prst="rect">
            <a:avLst/>
          </a:prstGeom>
          <a:solidFill>
            <a:schemeClr val="bg2">
              <a:lumMod val="60000"/>
              <a:lumOff val="40000"/>
            </a:schemeClr>
          </a:solidFill>
        </p:spPr>
        <p:txBody>
          <a:bodyPr wrap="none">
            <a:spAutoFit/>
          </a:bodyPr>
          <a:lstStyle/>
          <a:p>
            <a:r>
              <a:rPr lang="en-US" dirty="0">
                <a:solidFill>
                  <a:srgbClr val="006BB5"/>
                </a:solidFill>
              </a:rPr>
              <a:t>PP, GIS, Classification</a:t>
            </a:r>
          </a:p>
        </p:txBody>
      </p:sp>
      <p:sp>
        <p:nvSpPr>
          <p:cNvPr id="8" name="Rectangle 7"/>
          <p:cNvSpPr/>
          <p:nvPr/>
        </p:nvSpPr>
        <p:spPr>
          <a:xfrm>
            <a:off x="3470886" y="6254233"/>
            <a:ext cx="5241307" cy="369332"/>
          </a:xfrm>
          <a:prstGeom prst="rect">
            <a:avLst/>
          </a:prstGeom>
          <a:solidFill>
            <a:schemeClr val="bg2">
              <a:lumMod val="60000"/>
              <a:lumOff val="40000"/>
            </a:schemeClr>
          </a:solidFill>
        </p:spPr>
        <p:txBody>
          <a:bodyPr wrap="none">
            <a:spAutoFit/>
          </a:bodyPr>
          <a:lstStyle/>
          <a:p>
            <a:r>
              <a:rPr lang="en-US" dirty="0">
                <a:solidFill>
                  <a:srgbClr val="7030A0"/>
                </a:solidFill>
              </a:rPr>
              <a:t>Parallelism over Sensors and people accessing data</a:t>
            </a:r>
          </a:p>
        </p:txBody>
      </p:sp>
      <p:sp>
        <p:nvSpPr>
          <p:cNvPr id="9" name="Rectangle 8"/>
          <p:cNvSpPr/>
          <p:nvPr/>
        </p:nvSpPr>
        <p:spPr>
          <a:xfrm>
            <a:off x="2287549" y="6254233"/>
            <a:ext cx="1183337" cy="369332"/>
          </a:xfrm>
          <a:prstGeom prst="rect">
            <a:avLst/>
          </a:prstGeom>
          <a:solidFill>
            <a:schemeClr val="bg2">
              <a:lumMod val="60000"/>
              <a:lumOff val="40000"/>
            </a:schemeClr>
          </a:solidFill>
        </p:spPr>
        <p:txBody>
          <a:bodyPr wrap="none">
            <a:spAutoFit/>
          </a:bodyPr>
          <a:lstStyle/>
          <a:p>
            <a:r>
              <a:rPr lang="en-US" dirty="0">
                <a:solidFill>
                  <a:schemeClr val="accent3">
                    <a:lumMod val="50000"/>
                  </a:schemeClr>
                </a:solidFill>
              </a:rPr>
              <a:t>Streaming</a:t>
            </a:r>
          </a:p>
        </p:txBody>
      </p:sp>
    </p:spTree>
    <p:extLst>
      <p:ext uri="{BB962C8B-B14F-4D97-AF65-F5344CB8AC3E}">
        <p14:creationId xmlns:p14="http://schemas.microsoft.com/office/powerpoint/2010/main" val="247769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19: NIST Genome in a Bottle Consortium </a:t>
            </a:r>
          </a:p>
        </p:txBody>
      </p:sp>
      <p:sp>
        <p:nvSpPr>
          <p:cNvPr id="3" name="Content Placeholder 2"/>
          <p:cNvSpPr>
            <a:spLocks noGrp="1"/>
          </p:cNvSpPr>
          <p:nvPr>
            <p:ph idx="1"/>
          </p:nvPr>
        </p:nvSpPr>
        <p:spPr>
          <a:xfrm>
            <a:off x="95250" y="1036081"/>
            <a:ext cx="9048750" cy="4114800"/>
          </a:xfrm>
        </p:spPr>
        <p:txBody>
          <a:bodyPr/>
          <a:lstStyle/>
          <a:p>
            <a:r>
              <a:rPr lang="en-US" sz="2300" b="1" dirty="0">
                <a:solidFill>
                  <a:srgbClr val="FF0000"/>
                </a:solidFill>
              </a:rPr>
              <a:t>Application: </a:t>
            </a:r>
            <a:r>
              <a:rPr lang="en-US" sz="2300" dirty="0"/>
              <a:t>NIST/Genome in a Bottle Consortium integrates data from multiple sequencing technologies and methods to develop highly confident characterization of whole human genomes as reference materials, and develop methods to use these Reference Materials to assess performance of any genome sequencing run.</a:t>
            </a:r>
          </a:p>
          <a:p>
            <a:r>
              <a:rPr lang="en-US" sz="2300" b="1" dirty="0">
                <a:solidFill>
                  <a:srgbClr val="FF0000"/>
                </a:solidFill>
              </a:rPr>
              <a:t>Current Approach:  </a:t>
            </a:r>
            <a:r>
              <a:rPr lang="en-US" sz="2300" dirty="0"/>
              <a:t>The storage of ~40TB NFS at NIST is full; there are also PBs of genomics data at NIH/NCBI. Use Open-source sequencing bioinformatics software from academic groups (UNIX-based) on a 72 core cluster at NIST supplemented by larger systems at collaborators.</a:t>
            </a:r>
          </a:p>
          <a:p>
            <a:r>
              <a:rPr lang="en-US" sz="2300" b="1" dirty="0">
                <a:solidFill>
                  <a:srgbClr val="FF0000"/>
                </a:solidFill>
              </a:rPr>
              <a:t>Futures: </a:t>
            </a:r>
            <a:r>
              <a:rPr lang="en-US" sz="2300" dirty="0"/>
              <a:t>DNA sequencers can generate ~300GB compressed data/day which volume has increased much faster than Moore’s Law. Future data could include other ‘</a:t>
            </a:r>
            <a:r>
              <a:rPr lang="en-US" sz="2300" dirty="0" err="1"/>
              <a:t>omics</a:t>
            </a:r>
            <a:r>
              <a:rPr lang="en-US" sz="2300" dirty="0"/>
              <a:t>’ measurements, which will be even larger than DNA sequencing. Clouds have been explored.</a:t>
            </a:r>
          </a:p>
          <a:p>
            <a:endParaRPr lang="en-US" sz="23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16</a:t>
            </a:fld>
            <a:endParaRPr lang="en-US" dirty="0"/>
          </a:p>
        </p:txBody>
      </p:sp>
      <p:sp>
        <p:nvSpPr>
          <p:cNvPr id="6" name="Rounded Rectangle 5"/>
          <p:cNvSpPr/>
          <p:nvPr/>
        </p:nvSpPr>
        <p:spPr>
          <a:xfrm>
            <a:off x="2128603" y="68494"/>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Healthcare</a:t>
            </a:r>
          </a:p>
          <a:p>
            <a:pPr algn="ctr"/>
            <a:r>
              <a:rPr lang="en-US" b="1" dirty="0">
                <a:solidFill>
                  <a:schemeClr val="tx1"/>
                </a:solidFill>
              </a:rPr>
              <a:t>Life Sciences</a:t>
            </a:r>
          </a:p>
        </p:txBody>
      </p:sp>
      <p:sp>
        <p:nvSpPr>
          <p:cNvPr id="7" name="Rectangle 6"/>
          <p:cNvSpPr/>
          <p:nvPr/>
        </p:nvSpPr>
        <p:spPr>
          <a:xfrm>
            <a:off x="539643" y="5931140"/>
            <a:ext cx="3029291" cy="369332"/>
          </a:xfrm>
          <a:prstGeom prst="rect">
            <a:avLst/>
          </a:prstGeom>
          <a:solidFill>
            <a:schemeClr val="bg2">
              <a:lumMod val="60000"/>
              <a:lumOff val="40000"/>
            </a:schemeClr>
          </a:solidFill>
        </p:spPr>
        <p:txBody>
          <a:bodyPr wrap="none">
            <a:spAutoFit/>
          </a:bodyPr>
          <a:lstStyle/>
          <a:p>
            <a:r>
              <a:rPr lang="en-US" dirty="0">
                <a:solidFill>
                  <a:srgbClr val="006BB5"/>
                </a:solidFill>
              </a:rPr>
              <a:t>PP, MR, </a:t>
            </a:r>
            <a:r>
              <a:rPr lang="en-US" dirty="0" err="1">
                <a:solidFill>
                  <a:srgbClr val="006BB5"/>
                </a:solidFill>
              </a:rPr>
              <a:t>MRIter</a:t>
            </a:r>
            <a:r>
              <a:rPr lang="en-US" dirty="0">
                <a:solidFill>
                  <a:srgbClr val="006BB5"/>
                </a:solidFill>
              </a:rPr>
              <a:t>, Classification</a:t>
            </a:r>
          </a:p>
        </p:txBody>
      </p:sp>
      <p:sp>
        <p:nvSpPr>
          <p:cNvPr id="8" name="Rectangle 7"/>
          <p:cNvSpPr/>
          <p:nvPr/>
        </p:nvSpPr>
        <p:spPr>
          <a:xfrm>
            <a:off x="3247756" y="6254233"/>
            <a:ext cx="5076186" cy="369332"/>
          </a:xfrm>
          <a:prstGeom prst="rect">
            <a:avLst/>
          </a:prstGeom>
          <a:solidFill>
            <a:schemeClr val="bg2">
              <a:lumMod val="60000"/>
              <a:lumOff val="40000"/>
            </a:schemeClr>
          </a:solidFill>
        </p:spPr>
        <p:txBody>
          <a:bodyPr wrap="square">
            <a:spAutoFit/>
          </a:bodyPr>
          <a:lstStyle/>
          <a:p>
            <a:r>
              <a:rPr lang="en-US" dirty="0">
                <a:solidFill>
                  <a:srgbClr val="7030A0"/>
                </a:solidFill>
              </a:rPr>
              <a:t>Parallelism over Gene fragments at various stages</a:t>
            </a:r>
          </a:p>
        </p:txBody>
      </p:sp>
      <p:sp>
        <p:nvSpPr>
          <p:cNvPr id="9" name="Rectangle 8"/>
          <p:cNvSpPr/>
          <p:nvPr/>
        </p:nvSpPr>
        <p:spPr>
          <a:xfrm>
            <a:off x="3568934" y="5925777"/>
            <a:ext cx="1244544" cy="369332"/>
          </a:xfrm>
          <a:prstGeom prst="rect">
            <a:avLst/>
          </a:prstGeom>
          <a:solidFill>
            <a:schemeClr val="bg2">
              <a:lumMod val="60000"/>
              <a:lumOff val="40000"/>
            </a:schemeClr>
          </a:solidFill>
        </p:spPr>
        <p:txBody>
          <a:bodyPr wrap="square">
            <a:spAutoFit/>
          </a:bodyPr>
          <a:lstStyle/>
          <a:p>
            <a:r>
              <a:rPr lang="en-US" dirty="0">
                <a:solidFill>
                  <a:schemeClr val="accent3">
                    <a:lumMod val="50000"/>
                  </a:schemeClr>
                </a:solidFill>
              </a:rPr>
              <a:t>Streaming</a:t>
            </a:r>
          </a:p>
        </p:txBody>
      </p:sp>
    </p:spTree>
    <p:extLst>
      <p:ext uri="{BB962C8B-B14F-4D97-AF65-F5344CB8AC3E}">
        <p14:creationId xmlns:p14="http://schemas.microsoft.com/office/powerpoint/2010/main" val="325158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38: Large Survey Data for Cosmology</a:t>
            </a:r>
          </a:p>
        </p:txBody>
      </p:sp>
      <p:sp>
        <p:nvSpPr>
          <p:cNvPr id="3" name="Content Placeholder 2"/>
          <p:cNvSpPr>
            <a:spLocks noGrp="1"/>
          </p:cNvSpPr>
          <p:nvPr>
            <p:ph idx="1"/>
          </p:nvPr>
        </p:nvSpPr>
        <p:spPr>
          <a:xfrm>
            <a:off x="0" y="1001156"/>
            <a:ext cx="9144000" cy="5126724"/>
          </a:xfrm>
        </p:spPr>
        <p:txBody>
          <a:bodyPr/>
          <a:lstStyle/>
          <a:p>
            <a:r>
              <a:rPr lang="en-US" sz="1800" b="1" dirty="0">
                <a:solidFill>
                  <a:srgbClr val="FF0000"/>
                </a:solidFill>
              </a:rPr>
              <a:t>Application:</a:t>
            </a:r>
            <a:r>
              <a:rPr lang="en-US" sz="1800" dirty="0"/>
              <a:t> For DES (Dark Energy Survey) the data are sent from the mountaintop via a microwave link to La Serena, Chile. From there, an optical link forwards them to the NCSA as well as NERSC for storage and "reduction”. Here galaxies and stars in both the individual and stacked images are identified, catalogued, and finally their properties measured and stored in a database.</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17</a:t>
            </a:fld>
            <a:endParaRPr lang="en-US" dirty="0"/>
          </a:p>
        </p:txBody>
      </p:sp>
      <p:sp>
        <p:nvSpPr>
          <p:cNvPr id="6" name="Rounded Rectangle 5"/>
          <p:cNvSpPr/>
          <p:nvPr/>
        </p:nvSpPr>
        <p:spPr>
          <a:xfrm>
            <a:off x="1514007" y="98474"/>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Astronomy &amp; Physics</a:t>
            </a:r>
          </a:p>
        </p:txBody>
      </p:sp>
      <p:pic>
        <p:nvPicPr>
          <p:cNvPr id="4098" name="Picture 2" descr="http://upload.wikimedia.org/wikipedia/en/thumb/2/29/Victor_M._Blanco_Telescope.jpg/220px-Victor_M._Blanco_Tele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4687596"/>
            <a:ext cx="2095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DEC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370" y="2176446"/>
            <a:ext cx="4049356" cy="243113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0" y="2412122"/>
            <a:ext cx="4961370" cy="5126724"/>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FF0000"/>
                </a:solidFill>
              </a:rPr>
              <a:t>Current Approach:</a:t>
            </a:r>
            <a:r>
              <a:rPr lang="en-US" sz="1600" dirty="0"/>
              <a:t>  Subtraction pipelines are run using extant imaging data to find new optical transients through machine learning algorithms. Linux cluster, Oracle RDBMS server, </a:t>
            </a:r>
            <a:r>
              <a:rPr lang="en-US" sz="1600" dirty="0" err="1"/>
              <a:t>Postgres</a:t>
            </a:r>
            <a:r>
              <a:rPr lang="en-US" sz="1600" dirty="0"/>
              <a:t> PSQL, large memory machines, standard Linux interactive hosts, GPFS. For simulations, HPC resources. Standard astrophysics reduction software as well as Perl/Python wrapper scripts, Linux Cluster scheduling.</a:t>
            </a:r>
          </a:p>
          <a:p>
            <a:r>
              <a:rPr lang="en-US" sz="1600" b="1" dirty="0">
                <a:solidFill>
                  <a:srgbClr val="FF0000"/>
                </a:solidFill>
              </a:rPr>
              <a:t>Futures:</a:t>
            </a:r>
            <a:r>
              <a:rPr lang="en-US" sz="1600" dirty="0"/>
              <a:t> Techniques for handling </a:t>
            </a:r>
            <a:r>
              <a:rPr lang="en-US" sz="1600" dirty="0" err="1"/>
              <a:t>Cholesky</a:t>
            </a:r>
            <a:r>
              <a:rPr lang="en-US" sz="1600" dirty="0"/>
              <a:t> </a:t>
            </a:r>
            <a:r>
              <a:rPr lang="en-US" sz="1600" dirty="0" err="1"/>
              <a:t>decompostion</a:t>
            </a:r>
            <a:r>
              <a:rPr lang="en-US" sz="1600" dirty="0"/>
              <a:t> for thousands of simulations with matrices of order 1M on a side and parallel image storage would be important. LSST will generate 60PB of imaging data and 15PB of catalog data and a correspondingly large (or larger) amount of simulation data. Over 20TB of data per night.</a:t>
            </a:r>
          </a:p>
        </p:txBody>
      </p:sp>
      <p:sp>
        <p:nvSpPr>
          <p:cNvPr id="7" name="TextBox 6"/>
          <p:cNvSpPr txBox="1"/>
          <p:nvPr/>
        </p:nvSpPr>
        <p:spPr>
          <a:xfrm>
            <a:off x="4961370" y="4573055"/>
            <a:ext cx="1991880" cy="1754326"/>
          </a:xfrm>
          <a:prstGeom prst="rect">
            <a:avLst/>
          </a:prstGeom>
          <a:noFill/>
          <a:ln>
            <a:solidFill>
              <a:schemeClr val="tx1"/>
            </a:solidFill>
          </a:ln>
        </p:spPr>
        <p:txBody>
          <a:bodyPr wrap="square" rtlCol="0">
            <a:spAutoFit/>
          </a:bodyPr>
          <a:lstStyle/>
          <a:p>
            <a:r>
              <a:rPr lang="en-US" dirty="0"/>
              <a:t> Victor M. Blanco Telescope Chile where new wide angle 520 mega pixel camera </a:t>
            </a:r>
            <a:r>
              <a:rPr lang="en-US" dirty="0" err="1"/>
              <a:t>DECam</a:t>
            </a:r>
            <a:r>
              <a:rPr lang="en-US" dirty="0"/>
              <a:t> installed</a:t>
            </a:r>
          </a:p>
        </p:txBody>
      </p:sp>
      <p:sp>
        <p:nvSpPr>
          <p:cNvPr id="10" name="Rectangle 9"/>
          <p:cNvSpPr/>
          <p:nvPr/>
        </p:nvSpPr>
        <p:spPr>
          <a:xfrm>
            <a:off x="859444" y="6293194"/>
            <a:ext cx="2585260" cy="369332"/>
          </a:xfrm>
          <a:prstGeom prst="rect">
            <a:avLst/>
          </a:prstGeom>
          <a:solidFill>
            <a:schemeClr val="bg2">
              <a:lumMod val="60000"/>
              <a:lumOff val="40000"/>
            </a:schemeClr>
          </a:solidFill>
        </p:spPr>
        <p:txBody>
          <a:bodyPr wrap="none">
            <a:spAutoFit/>
          </a:bodyPr>
          <a:lstStyle/>
          <a:p>
            <a:r>
              <a:rPr lang="en-US" dirty="0">
                <a:solidFill>
                  <a:srgbClr val="006BB5"/>
                </a:solidFill>
              </a:rPr>
              <a:t>PP, </a:t>
            </a:r>
            <a:r>
              <a:rPr lang="en-US" dirty="0" err="1">
                <a:solidFill>
                  <a:srgbClr val="006BB5"/>
                </a:solidFill>
              </a:rPr>
              <a:t>MRIter</a:t>
            </a:r>
            <a:r>
              <a:rPr lang="en-US" dirty="0">
                <a:solidFill>
                  <a:srgbClr val="006BB5"/>
                </a:solidFill>
              </a:rPr>
              <a:t>, Classification</a:t>
            </a:r>
          </a:p>
        </p:txBody>
      </p:sp>
      <p:sp>
        <p:nvSpPr>
          <p:cNvPr id="11" name="Rectangle 10"/>
          <p:cNvSpPr/>
          <p:nvPr/>
        </p:nvSpPr>
        <p:spPr>
          <a:xfrm>
            <a:off x="4668466" y="6293194"/>
            <a:ext cx="3461973" cy="369332"/>
          </a:xfrm>
          <a:prstGeom prst="rect">
            <a:avLst/>
          </a:prstGeom>
          <a:solidFill>
            <a:schemeClr val="bg2">
              <a:lumMod val="60000"/>
              <a:lumOff val="40000"/>
            </a:schemeClr>
          </a:solidFill>
        </p:spPr>
        <p:txBody>
          <a:bodyPr wrap="none">
            <a:spAutoFit/>
          </a:bodyPr>
          <a:lstStyle/>
          <a:p>
            <a:r>
              <a:rPr lang="en-US" dirty="0">
                <a:solidFill>
                  <a:srgbClr val="7030A0"/>
                </a:solidFill>
              </a:rPr>
              <a:t>Parallelism over stars and images</a:t>
            </a:r>
          </a:p>
        </p:txBody>
      </p:sp>
      <p:sp>
        <p:nvSpPr>
          <p:cNvPr id="12" name="Rectangle 11"/>
          <p:cNvSpPr/>
          <p:nvPr/>
        </p:nvSpPr>
        <p:spPr>
          <a:xfrm>
            <a:off x="3444704" y="6293194"/>
            <a:ext cx="1244544" cy="369332"/>
          </a:xfrm>
          <a:prstGeom prst="rect">
            <a:avLst/>
          </a:prstGeom>
          <a:solidFill>
            <a:schemeClr val="bg2">
              <a:lumMod val="60000"/>
              <a:lumOff val="40000"/>
            </a:schemeClr>
          </a:solidFill>
        </p:spPr>
        <p:txBody>
          <a:bodyPr wrap="square">
            <a:spAutoFit/>
          </a:bodyPr>
          <a:lstStyle/>
          <a:p>
            <a:r>
              <a:rPr lang="en-US" dirty="0">
                <a:solidFill>
                  <a:schemeClr val="accent3">
                    <a:lumMod val="50000"/>
                  </a:schemeClr>
                </a:solidFill>
              </a:rPr>
              <a:t>Streaming</a:t>
            </a:r>
          </a:p>
        </p:txBody>
      </p:sp>
    </p:spTree>
    <p:extLst>
      <p:ext uri="{BB962C8B-B14F-4D97-AF65-F5344CB8AC3E}">
        <p14:creationId xmlns:p14="http://schemas.microsoft.com/office/powerpoint/2010/main" val="116371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5" y="514107"/>
            <a:ext cx="8795197" cy="762000"/>
          </a:xfrm>
        </p:spPr>
        <p:txBody>
          <a:bodyPr>
            <a:normAutofit fontScale="90000"/>
          </a:bodyPr>
          <a:lstStyle/>
          <a:p>
            <a:r>
              <a:rPr lang="en-US" b="1" dirty="0">
                <a:solidFill>
                  <a:schemeClr val="tx1"/>
                </a:solidFill>
              </a:rPr>
              <a:t>Typical Big Data Pattern 2. Perform real time analytics on data source streams and notify users when specified events occur</a:t>
            </a:r>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ＭＳ Ｐゴシック"/>
              <a:cs typeface="+mj-cs"/>
            </a:endParaRPr>
          </a:p>
        </p:txBody>
      </p:sp>
      <p:grpSp>
        <p:nvGrpSpPr>
          <p:cNvPr id="29" name="Group 28"/>
          <p:cNvGrpSpPr/>
          <p:nvPr/>
        </p:nvGrpSpPr>
        <p:grpSpPr>
          <a:xfrm>
            <a:off x="36897" y="1447800"/>
            <a:ext cx="8776134" cy="4650911"/>
            <a:chOff x="367866" y="1945789"/>
            <a:chExt cx="8776134" cy="4650911"/>
          </a:xfrm>
        </p:grpSpPr>
        <p:sp>
          <p:nvSpPr>
            <p:cNvPr id="5" name="TextBox 4"/>
            <p:cNvSpPr txBox="1"/>
            <p:nvPr/>
          </p:nvSpPr>
          <p:spPr>
            <a:xfrm>
              <a:off x="2857189" y="6196590"/>
              <a:ext cx="46406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mn-cs"/>
                </a:rPr>
                <a:t>Storm (Heron), Kafka, Hbase, Zookeeper</a:t>
              </a:r>
            </a:p>
          </p:txBody>
        </p:sp>
        <p:grpSp>
          <p:nvGrpSpPr>
            <p:cNvPr id="6" name="Group 5"/>
            <p:cNvGrpSpPr/>
            <p:nvPr/>
          </p:nvGrpSpPr>
          <p:grpSpPr>
            <a:xfrm>
              <a:off x="367866" y="1945789"/>
              <a:ext cx="8776134" cy="4028173"/>
              <a:chOff x="457198" y="1223370"/>
              <a:chExt cx="8776134" cy="4028173"/>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a:cs typeface="+mn-cs"/>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ＭＳ Ｐゴシック"/>
                    <a:cs typeface="+mn-cs"/>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a:cs typeface="+mn-cs"/>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ＭＳ Ｐゴシック"/>
                    <a:cs typeface="+mn-cs"/>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a:cs typeface="+mn-cs"/>
                </a:endParaRPr>
              </a:p>
            </p:txBody>
          </p:sp>
          <p:sp>
            <p:nvSpPr>
              <p:cNvPr id="10" name="Rounded Rectangle 9"/>
              <p:cNvSpPr/>
              <p:nvPr/>
            </p:nvSpPr>
            <p:spPr>
              <a:xfrm>
                <a:off x="3804744"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ＭＳ Ｐゴシック"/>
                    <a:cs typeface="+mn-cs"/>
                  </a:rPr>
                  <a:t>Posted Data</a:t>
                </a:r>
              </a:p>
            </p:txBody>
          </p:sp>
          <p:sp>
            <p:nvSpPr>
              <p:cNvPr id="11" name="Rounded Rectangle 10"/>
              <p:cNvSpPr/>
              <p:nvPr/>
            </p:nvSpPr>
            <p:spPr>
              <a:xfrm>
                <a:off x="6574220"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ＭＳ Ｐゴシック"/>
                    <a:cs typeface="+mn-cs"/>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a:cs typeface="+mn-cs"/>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709" y="1223370"/>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0515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ＭＳ Ｐゴシック"/>
                    <a:cs typeface="+mn-cs"/>
                  </a:rPr>
                  <a:t>Repository</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ＭＳ Ｐゴシック"/>
                  <a:cs typeface="+mn-cs"/>
                </a:endParaRP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mn-cs"/>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mn-cs"/>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mn-cs"/>
                  </a:rPr>
                  <a:t>Post Selected Events</a:t>
                </a:r>
              </a:p>
            </p:txBody>
          </p:sp>
          <p:sp>
            <p:nvSpPr>
              <p:cNvPr id="27" name="TextBox 26"/>
              <p:cNvSpPr txBox="1"/>
              <p:nvPr/>
            </p:nvSpPr>
            <p:spPr>
              <a:xfrm>
                <a:off x="3346226" y="2649519"/>
                <a:ext cx="16230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ＭＳ Ｐゴシック" panose="020B0600070205080204" pitchFamily="34" charset="-128"/>
                    <a:cs typeface="+mn-cs"/>
                  </a:rPr>
                  <a:t>Fetch streamed Data</a:t>
                </a:r>
              </a:p>
            </p:txBody>
          </p:sp>
        </p:grpSp>
      </p:grpSp>
    </p:spTree>
    <p:extLst>
      <p:ext uri="{BB962C8B-B14F-4D97-AF65-F5344CB8AC3E}">
        <p14:creationId xmlns:p14="http://schemas.microsoft.com/office/powerpoint/2010/main" val="238238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615"/>
            <a:ext cx="9144000" cy="940122"/>
          </a:xfrm>
        </p:spPr>
        <p:txBody>
          <a:bodyPr>
            <a:noAutofit/>
          </a:bodyPr>
          <a:lstStyle/>
          <a:p>
            <a:r>
              <a:rPr lang="en-US" sz="2800" dirty="0">
                <a:solidFill>
                  <a:schemeClr val="tx1"/>
                </a:solidFill>
              </a:rPr>
              <a:t>Typical Big Data Pattern 5A. Perform interactive analytics on observational scientific data</a:t>
            </a:r>
          </a:p>
        </p:txBody>
      </p:sp>
      <p:grpSp>
        <p:nvGrpSpPr>
          <p:cNvPr id="24" name="Group 23"/>
          <p:cNvGrpSpPr/>
          <p:nvPr/>
        </p:nvGrpSpPr>
        <p:grpSpPr>
          <a:xfrm>
            <a:off x="88786" y="1414267"/>
            <a:ext cx="8891927" cy="4911248"/>
            <a:chOff x="88786" y="1237402"/>
            <a:chExt cx="8891927" cy="4911248"/>
          </a:xfrm>
        </p:grpSpPr>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59680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Data Storage: HDFS, </a:t>
                </a:r>
                <a:r>
                  <a:rPr kumimoji="0" lang="en-US" sz="1800" b="0" i="0" u="none" strike="noStrike" kern="0" cap="none" spc="0" normalizeH="0" baseline="0" noProof="0" dirty="0" err="1">
                    <a:ln>
                      <a:noFill/>
                    </a:ln>
                    <a:solidFill>
                      <a:schemeClr val="bg1"/>
                    </a:solidFill>
                    <a:effectLst/>
                    <a:uLnTx/>
                    <a:uFillTx/>
                    <a:latin typeface="Calibri" panose="020F0502020204030204" pitchFamily="34" charset="0"/>
                  </a:rPr>
                  <a:t>Hbase</a:t>
                </a: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93655" y="1505412"/>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Science Analysis Code, Mahout, R, SPIDAL</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NIST examples include  LHC, Remote Sensing, Astronomy and Bioinformatics</a:t>
                </a:r>
              </a:p>
            </p:txBody>
          </p:sp>
        </p:grpSp>
        <p:cxnSp>
          <p:nvCxnSpPr>
            <p:cNvPr id="20" name="Straight Arrow Connector 19"/>
            <p:cNvCxnSpPr/>
            <p:nvPr/>
          </p:nvCxnSpPr>
          <p:spPr>
            <a:xfrm>
              <a:off x="4557124" y="2928851"/>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52408" y="1988729"/>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185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5" y="476219"/>
            <a:ext cx="8207829" cy="810846"/>
          </a:xfrm>
        </p:spPr>
        <p:txBody>
          <a:bodyPr>
            <a:normAutofit/>
          </a:bodyPr>
          <a:lstStyle/>
          <a:p>
            <a:r>
              <a:rPr lang="en-US" sz="2200" dirty="0">
                <a:solidFill>
                  <a:schemeClr val="accent1">
                    <a:lumMod val="75000"/>
                  </a:schemeClr>
                </a:solidFill>
              </a:rPr>
              <a:t>Volume 3, Use Cases and General Requirements</a:t>
            </a:r>
            <a:br>
              <a:rPr lang="en-US" dirty="0"/>
            </a:br>
            <a:r>
              <a:rPr lang="en-US" dirty="0"/>
              <a:t>Document Scope</a:t>
            </a:r>
          </a:p>
        </p:txBody>
      </p:sp>
      <p:sp>
        <p:nvSpPr>
          <p:cNvPr id="3" name="Content Placeholder 2"/>
          <p:cNvSpPr>
            <a:spLocks noGrp="1"/>
          </p:cNvSpPr>
          <p:nvPr>
            <p:ph idx="1"/>
          </p:nvPr>
        </p:nvSpPr>
        <p:spPr/>
        <p:txBody>
          <a:bodyPr/>
          <a:lstStyle/>
          <a:p>
            <a:r>
              <a:rPr lang="en-US" dirty="0"/>
              <a:t>Version 1 collected 51 big data use cases with a 26 feature template and used this to extract requirements to feed into NIST Big Data Reference Architecture</a:t>
            </a:r>
          </a:p>
          <a:p>
            <a:r>
              <a:rPr lang="en-US" dirty="0"/>
              <a:t>The version 2 template merges version 1 General and Security &amp; Privacy use case analysis</a:t>
            </a:r>
          </a:p>
          <a:p>
            <a:r>
              <a:rPr lang="en-US" dirty="0"/>
              <a:t>The discussion of this at first NIST Big Data meeting identified need for patterns which were proposed during version 2 work; version 2 template incorporates new questions to help identify patterns.</a:t>
            </a:r>
          </a:p>
          <a:p>
            <a:r>
              <a:rPr lang="en-US" dirty="0"/>
              <a:t>Work with Vol 4 (</a:t>
            </a:r>
            <a:r>
              <a:rPr lang="en-US" dirty="0" err="1"/>
              <a:t>SnP</a:t>
            </a:r>
            <a:r>
              <a:rPr lang="en-US" dirty="0"/>
              <a:t>) Vol 6 (Big Data Reference Architecture) </a:t>
            </a:r>
            <a:br>
              <a:rPr lang="en-US" dirty="0"/>
            </a:br>
            <a:r>
              <a:rPr lang="en-US" dirty="0"/>
              <a:t>Vol 7  (standards) Vol 8 (interfaces)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Tree>
    <p:extLst>
      <p:ext uri="{BB962C8B-B14F-4D97-AF65-F5344CB8AC3E}">
        <p14:creationId xmlns:p14="http://schemas.microsoft.com/office/powerpoint/2010/main" val="96782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2194"/>
            <a:ext cx="9126166" cy="762000"/>
          </a:xfrm>
        </p:spPr>
        <p:txBody>
          <a:bodyPr>
            <a:noAutofit/>
          </a:bodyPr>
          <a:lstStyle/>
          <a:p>
            <a:pPr marL="514350" indent="-514350"/>
            <a:r>
              <a:rPr lang="en-US" sz="2200" b="1" dirty="0">
                <a:solidFill>
                  <a:schemeClr val="tx1"/>
                </a:solidFill>
              </a:rPr>
              <a:t>10. Orchestrate multiple sequential and parallel data transformations and/or analytic processing using a workflow manager</a:t>
            </a:r>
          </a:p>
        </p:txBody>
      </p:sp>
      <p:sp>
        <p:nvSpPr>
          <p:cNvPr id="3" name="Rounded Rectangle 2"/>
          <p:cNvSpPr/>
          <p:nvPr/>
        </p:nvSpPr>
        <p:spPr>
          <a:xfrm>
            <a:off x="2288616" y="48334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Hadoop, Spark, Giraph, Pig …</a:t>
            </a:r>
          </a:p>
        </p:txBody>
      </p:sp>
      <p:sp>
        <p:nvSpPr>
          <p:cNvPr id="4" name="Rounded Rectangle 3"/>
          <p:cNvSpPr/>
          <p:nvPr/>
        </p:nvSpPr>
        <p:spPr>
          <a:xfrm>
            <a:off x="2288616" y="554748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Data Storage: HDFS, </a:t>
            </a:r>
            <a:r>
              <a:rPr lang="en-US" sz="2000" b="1" i="0" dirty="0" err="1"/>
              <a:t>Hbase</a:t>
            </a:r>
            <a:r>
              <a:rPr lang="en-US" sz="2000" b="1" i="0" dirty="0"/>
              <a:t> </a:t>
            </a:r>
          </a:p>
        </p:txBody>
      </p:sp>
      <p:sp>
        <p:nvSpPr>
          <p:cNvPr id="5" name="Rounded Rectangle 4"/>
          <p:cNvSpPr/>
          <p:nvPr/>
        </p:nvSpPr>
        <p:spPr>
          <a:xfrm>
            <a:off x="6963066"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Analytic-1</a:t>
            </a:r>
          </a:p>
        </p:txBody>
      </p:sp>
      <p:sp>
        <p:nvSpPr>
          <p:cNvPr id="6" name="Rounded Rectangle 5"/>
          <p:cNvSpPr/>
          <p:nvPr/>
        </p:nvSpPr>
        <p:spPr>
          <a:xfrm>
            <a:off x="3963330"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Analytic-2</a:t>
            </a:r>
          </a:p>
        </p:txBody>
      </p:sp>
      <p:sp>
        <p:nvSpPr>
          <p:cNvPr id="7" name="Left Arrow 6"/>
          <p:cNvSpPr/>
          <p:nvPr/>
        </p:nvSpPr>
        <p:spPr>
          <a:xfrm>
            <a:off x="6079975" y="4174608"/>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0"/>
          </a:p>
        </p:txBody>
      </p:sp>
      <p:sp>
        <p:nvSpPr>
          <p:cNvPr id="8" name="Rounded Rectangle 7"/>
          <p:cNvSpPr/>
          <p:nvPr/>
        </p:nvSpPr>
        <p:spPr>
          <a:xfrm>
            <a:off x="963595" y="3430690"/>
            <a:ext cx="7828271" cy="4069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i="0" dirty="0">
                <a:latin typeface="Calibri" panose="020F0502020204030204" pitchFamily="34" charset="0"/>
                <a:cs typeface="Calibri" panose="020F0502020204030204" pitchFamily="34" charset="0"/>
              </a:rPr>
              <a:t>Orchestration Layer (Workflow)</a:t>
            </a:r>
          </a:p>
        </p:txBody>
      </p:sp>
      <p:sp>
        <p:nvSpPr>
          <p:cNvPr id="9" name="Up-Down Arrow 8"/>
          <p:cNvSpPr/>
          <p:nvPr/>
        </p:nvSpPr>
        <p:spPr>
          <a:xfrm rot="17601505">
            <a:off x="3526247" y="1595329"/>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3124200" y="2099448"/>
            <a:ext cx="2278230" cy="830997"/>
          </a:xfrm>
          <a:prstGeom prst="rect">
            <a:avLst/>
          </a:prstGeom>
          <a:noFill/>
        </p:spPr>
        <p:txBody>
          <a:bodyPr wrap="square" rtlCol="0">
            <a:spAutoFit/>
          </a:bodyPr>
          <a:lstStyle/>
          <a:p>
            <a:pPr algn="r"/>
            <a:r>
              <a:rPr lang="en-US" i="0" dirty="0">
                <a:latin typeface="Calibri" panose="020F0502020204030204" pitchFamily="34" charset="0"/>
                <a:cs typeface="Calibri" panose="020F0502020204030204" pitchFamily="34" charset="0"/>
              </a:rPr>
              <a:t>Specify Analytics Pipeline</a:t>
            </a:r>
          </a:p>
        </p:txBody>
      </p:sp>
      <p:sp>
        <p:nvSpPr>
          <p:cNvPr id="11" name="Rounded Rectangle 10"/>
          <p:cNvSpPr/>
          <p:nvPr/>
        </p:nvSpPr>
        <p:spPr>
          <a:xfrm>
            <a:off x="963595"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0" dirty="0"/>
              <a:t>Analytic-3</a:t>
            </a:r>
          </a:p>
          <a:p>
            <a:pPr algn="ctr"/>
            <a:r>
              <a:rPr lang="en-US" sz="2000" b="1" i="0" dirty="0"/>
              <a:t>(Visualize)</a:t>
            </a:r>
          </a:p>
        </p:txBody>
      </p:sp>
      <p:sp>
        <p:nvSpPr>
          <p:cNvPr id="12" name="Left Arrow 11"/>
          <p:cNvSpPr/>
          <p:nvPr/>
        </p:nvSpPr>
        <p:spPr>
          <a:xfrm>
            <a:off x="3080240" y="4218801"/>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640" y="1613240"/>
            <a:ext cx="1258709" cy="1361657"/>
          </a:xfrm>
          <a:prstGeom prst="rect">
            <a:avLst/>
          </a:prstGeom>
        </p:spPr>
      </p:pic>
      <p:sp>
        <p:nvSpPr>
          <p:cNvPr id="14" name="TextBox 13"/>
          <p:cNvSpPr txBox="1"/>
          <p:nvPr/>
        </p:nvSpPr>
        <p:spPr>
          <a:xfrm>
            <a:off x="5682835" y="1554316"/>
            <a:ext cx="3443331" cy="1015663"/>
          </a:xfrm>
          <a:prstGeom prst="rect">
            <a:avLst/>
          </a:prstGeom>
          <a:noFill/>
        </p:spPr>
        <p:txBody>
          <a:bodyPr wrap="square" rtlCol="0">
            <a:spAutoFit/>
          </a:bodyPr>
          <a:lstStyle/>
          <a:p>
            <a:r>
              <a:rPr lang="en-US" sz="2000" i="0" dirty="0">
                <a:latin typeface="Calibri" panose="020F0502020204030204" pitchFamily="34" charset="0"/>
                <a:cs typeface="Calibri" panose="020F0502020204030204" pitchFamily="34" charset="0"/>
              </a:rPr>
              <a:t>This can be used for science by adding data staging phases as in case 5A</a:t>
            </a:r>
          </a:p>
        </p:txBody>
      </p:sp>
    </p:spTree>
    <p:extLst>
      <p:ext uri="{BB962C8B-B14F-4D97-AF65-F5344CB8AC3E}">
        <p14:creationId xmlns:p14="http://schemas.microsoft.com/office/powerpoint/2010/main" val="293579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Version 2 Opportunities for Contribution</a:t>
            </a:r>
          </a:p>
        </p:txBody>
      </p:sp>
      <p:sp>
        <p:nvSpPr>
          <p:cNvPr id="3" name="Content Placeholder 2"/>
          <p:cNvSpPr>
            <a:spLocks noGrp="1"/>
          </p:cNvSpPr>
          <p:nvPr>
            <p:ph idx="1"/>
          </p:nvPr>
        </p:nvSpPr>
        <p:spPr>
          <a:xfrm>
            <a:off x="147711" y="1520328"/>
            <a:ext cx="3972597" cy="2622014"/>
          </a:xfrm>
        </p:spPr>
        <p:txBody>
          <a:bodyPr/>
          <a:lstStyle/>
          <a:p>
            <a:r>
              <a:rPr lang="en-US" dirty="0"/>
              <a:t>More use cases. (Roll up sleeves; budget an hour.)</a:t>
            </a:r>
          </a:p>
          <a:p>
            <a:r>
              <a:rPr lang="en-US" dirty="0"/>
              <a:t>Soliciting greater application domain diversity: </a:t>
            </a:r>
          </a:p>
          <a:p>
            <a:pPr lvl="1"/>
            <a:r>
              <a:rPr lang="en-US" dirty="0"/>
              <a:t>Smart cars (Smart X)</a:t>
            </a:r>
          </a:p>
          <a:p>
            <a:pPr lvl="1"/>
            <a:r>
              <a:rPr lang="en-US" dirty="0"/>
              <a:t>Large scale utility IoT </a:t>
            </a:r>
          </a:p>
          <a:p>
            <a:pPr lvl="1"/>
            <a:r>
              <a:rPr lang="en-US" dirty="0"/>
              <a:t>Geolocation applications involving people</a:t>
            </a:r>
          </a:p>
          <a:p>
            <a:pPr lvl="1"/>
            <a:r>
              <a:rPr lang="en-US" dirty="0"/>
              <a:t>Energy from discovery to generation</a:t>
            </a:r>
          </a:p>
          <a:p>
            <a:pPr lvl="1"/>
            <a:r>
              <a:rPr lang="en-US" dirty="0"/>
              <a:t>Scientific studies involving human subjects at large scale</a:t>
            </a:r>
          </a:p>
          <a:p>
            <a:pPr lvl="1"/>
            <a:r>
              <a:rPr lang="en-US" dirty="0"/>
              <a:t>Highly distributed use cases bridging multiple enterprises</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
        <p:nvSpPr>
          <p:cNvPr id="6" name="Rectangle 5"/>
          <p:cNvSpPr/>
          <p:nvPr/>
        </p:nvSpPr>
        <p:spPr>
          <a:xfrm>
            <a:off x="4103914" y="4198612"/>
            <a:ext cx="4572000" cy="2339102"/>
          </a:xfrm>
          <a:prstGeom prst="rect">
            <a:avLst/>
          </a:prstGeom>
          <a:ln w="12700">
            <a:solidFill>
              <a:schemeClr val="tx1"/>
            </a:solidFill>
          </a:ln>
        </p:spPr>
        <p:txBody>
          <a:bodyPr>
            <a:spAutoFit/>
          </a:bodyPr>
          <a:lstStyle/>
          <a:p>
            <a:r>
              <a:rPr lang="en-US" sz="2200" dirty="0">
                <a:latin typeface="+mj-lt"/>
              </a:rPr>
              <a:t>Choose a domain and collect/analyze a set of related use-cases</a:t>
            </a:r>
          </a:p>
          <a:p>
            <a:pPr lvl="1"/>
            <a:r>
              <a:rPr lang="en-US" sz="2000" dirty="0">
                <a:latin typeface="+mj-lt"/>
              </a:rPr>
              <a:t>Develop technology requirements for  applications in domain</a:t>
            </a:r>
          </a:p>
          <a:p>
            <a:pPr lvl="1"/>
            <a:r>
              <a:rPr lang="en-US" sz="2000" dirty="0">
                <a:latin typeface="+mj-lt"/>
              </a:rPr>
              <a:t>Feed lessons into version 3 of template</a:t>
            </a:r>
          </a:p>
        </p:txBody>
      </p:sp>
      <p:sp>
        <p:nvSpPr>
          <p:cNvPr id="7" name="Rectangle 6"/>
          <p:cNvSpPr/>
          <p:nvPr/>
        </p:nvSpPr>
        <p:spPr>
          <a:xfrm>
            <a:off x="4120308" y="1634842"/>
            <a:ext cx="4572000" cy="2123658"/>
          </a:xfrm>
          <a:prstGeom prst="rect">
            <a:avLst/>
          </a:prstGeom>
          <a:ln>
            <a:solidFill>
              <a:schemeClr val="tx1"/>
            </a:solidFill>
            <a:prstDash val="solid"/>
          </a:ln>
        </p:spPr>
        <p:txBody>
          <a:bodyPr>
            <a:spAutoFit/>
          </a:bodyPr>
          <a:lstStyle/>
          <a:p>
            <a:r>
              <a:rPr lang="en-US" sz="2200" dirty="0">
                <a:latin typeface="+mj-lt"/>
              </a:rPr>
              <a:t>Compare different big data applications in needed architecture, interfaces</a:t>
            </a:r>
          </a:p>
          <a:p>
            <a:r>
              <a:rPr lang="en-US" sz="2200" dirty="0">
                <a:latin typeface="+mj-lt"/>
              </a:rPr>
              <a:t>Compare simulations and Dig Data (use exascale supercomputers to process big data)</a:t>
            </a:r>
          </a:p>
        </p:txBody>
      </p:sp>
    </p:spTree>
    <p:extLst>
      <p:ext uri="{BB962C8B-B14F-4D97-AF65-F5344CB8AC3E}">
        <p14:creationId xmlns:p14="http://schemas.microsoft.com/office/powerpoint/2010/main" val="96103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Possible Version 3 Topics</a:t>
            </a:r>
          </a:p>
        </p:txBody>
      </p:sp>
      <p:sp>
        <p:nvSpPr>
          <p:cNvPr id="3" name="Content Placeholder 2"/>
          <p:cNvSpPr>
            <a:spLocks noGrp="1"/>
          </p:cNvSpPr>
          <p:nvPr>
            <p:ph idx="1"/>
          </p:nvPr>
        </p:nvSpPr>
        <p:spPr>
          <a:xfrm>
            <a:off x="457200" y="1828799"/>
            <a:ext cx="6252072" cy="4329629"/>
          </a:xfrm>
        </p:spPr>
        <p:txBody>
          <a:bodyPr/>
          <a:lstStyle/>
          <a:p>
            <a:r>
              <a:rPr lang="en-US" dirty="0"/>
              <a:t>Identify gaps in use cases</a:t>
            </a:r>
          </a:p>
          <a:p>
            <a:r>
              <a:rPr lang="en-US" dirty="0"/>
              <a:t>Develop plausible, semi-fictionalized use cases from industry reports, white papers, academic project reports</a:t>
            </a:r>
          </a:p>
          <a:p>
            <a:r>
              <a:rPr lang="en-US" dirty="0"/>
              <a:t>Identify important parameters for classifying systems </a:t>
            </a:r>
          </a:p>
          <a:p>
            <a:r>
              <a:rPr lang="en-US" dirty="0"/>
              <a:t>Microservice use cases </a:t>
            </a:r>
          </a:p>
          <a:p>
            <a:r>
              <a:rPr lang="en-US" dirty="0"/>
              <a:t>Map Use cases to work in Vol 4 (</a:t>
            </a:r>
            <a:r>
              <a:rPr lang="en-US" dirty="0" err="1"/>
              <a:t>SnP</a:t>
            </a:r>
            <a:r>
              <a:rPr lang="en-US" dirty="0"/>
              <a:t>) </a:t>
            </a:r>
            <a:br>
              <a:rPr lang="en-US" dirty="0"/>
            </a:br>
            <a:r>
              <a:rPr lang="en-US" dirty="0"/>
              <a:t>Vol 6 (Big Data Reference Architecture) </a:t>
            </a:r>
            <a:br>
              <a:rPr lang="en-US" dirty="0"/>
            </a:br>
            <a:r>
              <a:rPr lang="en-US" dirty="0"/>
              <a:t>Vol 7  (standards) Vol 8 (interfaces)</a:t>
            </a:r>
          </a:p>
          <a:p>
            <a:r>
              <a:rPr lang="en-US" dirty="0"/>
              <a:t>Container-oriented use cases</a:t>
            </a:r>
          </a:p>
          <a:p>
            <a:r>
              <a:rPr lang="en-US" dirty="0"/>
              <a:t>Forensic and provenance-centric use cases </a:t>
            </a:r>
          </a:p>
          <a:p>
            <a:r>
              <a:rPr lang="en-US" dirty="0"/>
              <a:t>Review fitness of the BDRA to use cases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pic>
        <p:nvPicPr>
          <p:cNvPr id="5" name="Picture 4"/>
          <p:cNvPicPr>
            <a:picLocks noChangeAspect="1"/>
          </p:cNvPicPr>
          <p:nvPr/>
        </p:nvPicPr>
        <p:blipFill>
          <a:blip r:embed="rId2"/>
          <a:stretch>
            <a:fillRect/>
          </a:stretch>
        </p:blipFill>
        <p:spPr>
          <a:xfrm>
            <a:off x="6457950" y="1438275"/>
            <a:ext cx="2686050" cy="781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272" y="2370535"/>
            <a:ext cx="2022934" cy="10742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272" y="3724538"/>
            <a:ext cx="1933575" cy="523875"/>
          </a:xfrm>
          <a:prstGeom prst="rect">
            <a:avLst/>
          </a:prstGeom>
        </p:spPr>
      </p:pic>
    </p:spTree>
    <p:extLst>
      <p:ext uri="{BB962C8B-B14F-4D97-AF65-F5344CB8AC3E}">
        <p14:creationId xmlns:p14="http://schemas.microsoft.com/office/powerpoint/2010/main" val="227691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Version 1 Overview</a:t>
            </a:r>
          </a:p>
        </p:txBody>
      </p:sp>
      <p:sp>
        <p:nvSpPr>
          <p:cNvPr id="3" name="Content Placeholder 2"/>
          <p:cNvSpPr>
            <a:spLocks noGrp="1"/>
          </p:cNvSpPr>
          <p:nvPr>
            <p:ph idx="1"/>
          </p:nvPr>
        </p:nvSpPr>
        <p:spPr>
          <a:xfrm>
            <a:off x="107866" y="1385845"/>
            <a:ext cx="8398412" cy="4632990"/>
          </a:xfrm>
        </p:spPr>
        <p:txBody>
          <a:bodyPr/>
          <a:lstStyle/>
          <a:p>
            <a:r>
              <a:rPr lang="en-US" dirty="0"/>
              <a:t>Gathered and evaluated 51 use cases from nine application domains. </a:t>
            </a:r>
          </a:p>
          <a:p>
            <a:r>
              <a:rPr lang="en-US" dirty="0"/>
              <a:t>Gathered input regarding Big Data requirements</a:t>
            </a:r>
          </a:p>
          <a:p>
            <a:r>
              <a:rPr lang="en-US" dirty="0"/>
              <a:t>Analyzed and prioritized a list of challenging use case specific requirements that may delay or prevent adoption of Big Data deployment</a:t>
            </a:r>
          </a:p>
          <a:p>
            <a:r>
              <a:rPr lang="en-US" dirty="0"/>
              <a:t>Developed a comprehensive list of generalized Big Data requirements</a:t>
            </a:r>
          </a:p>
          <a:p>
            <a:r>
              <a:rPr lang="en-US" dirty="0"/>
              <a:t>Developed a set of features that characterized applications</a:t>
            </a:r>
          </a:p>
          <a:p>
            <a:pPr lvl="1"/>
            <a:r>
              <a:rPr lang="en-US" dirty="0"/>
              <a:t>Used to compare different Big Data problems  and to</a:t>
            </a:r>
          </a:p>
          <a:p>
            <a:r>
              <a:rPr lang="en-US" dirty="0"/>
              <a:t>Collaborated with the NBD-PWG Reference Architecture Subgroup to provide input for the NBDRA</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Tree>
    <p:extLst>
      <p:ext uri="{BB962C8B-B14F-4D97-AF65-F5344CB8AC3E}">
        <p14:creationId xmlns:p14="http://schemas.microsoft.com/office/powerpoint/2010/main" val="81643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258"/>
            <a:ext cx="9144000" cy="424805"/>
          </a:xfrm>
        </p:spPr>
        <p:txBody>
          <a:bodyPr>
            <a:noAutofit/>
          </a:bodyPr>
          <a:lstStyle/>
          <a:p>
            <a:pPr algn="ctr"/>
            <a:r>
              <a:rPr lang="en-US" sz="2400" b="1" dirty="0">
                <a:latin typeface="+mn-lt"/>
              </a:rPr>
              <a:t>51 Detailed Use Cases: Version 1 Contributed July-September 2013</a:t>
            </a:r>
          </a:p>
        </p:txBody>
      </p:sp>
      <p:sp>
        <p:nvSpPr>
          <p:cNvPr id="3" name="Content Placeholder 2"/>
          <p:cNvSpPr>
            <a:spLocks noGrp="1"/>
          </p:cNvSpPr>
          <p:nvPr>
            <p:ph idx="1"/>
          </p:nvPr>
        </p:nvSpPr>
        <p:spPr>
          <a:xfrm>
            <a:off x="0" y="1473453"/>
            <a:ext cx="9144000" cy="5898036"/>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Translation, Light source data</a:t>
            </a:r>
          </a:p>
          <a:p>
            <a:r>
              <a:rPr lang="en-US" sz="1800" b="1" dirty="0"/>
              <a:t>Astronomy and Physics(5): </a:t>
            </a:r>
            <a:r>
              <a:rPr lang="en-US" sz="1800" dirty="0"/>
              <a:t>Sky Surveys including comparison to simulation, Large Hadron Collider at CERN, Belle II Accelerator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4</a:t>
            </a:fld>
            <a:endParaRPr lang="en-US" dirty="0"/>
          </a:p>
        </p:txBody>
      </p:sp>
      <p:sp>
        <p:nvSpPr>
          <p:cNvPr id="4" name="TextBox 3"/>
          <p:cNvSpPr txBox="1"/>
          <p:nvPr/>
        </p:nvSpPr>
        <p:spPr>
          <a:xfrm>
            <a:off x="422030" y="868063"/>
            <a:ext cx="8168640" cy="400110"/>
          </a:xfrm>
          <a:prstGeom prst="rect">
            <a:avLst/>
          </a:prstGeom>
          <a:noFill/>
        </p:spPr>
        <p:txBody>
          <a:bodyPr wrap="square" rtlCol="0">
            <a:spAutoFit/>
          </a:bodyPr>
          <a:lstStyle/>
          <a:p>
            <a:pPr lvl="0"/>
            <a:r>
              <a:rPr lang="en-US" sz="2000" u="sng" dirty="0">
                <a:solidFill>
                  <a:srgbClr val="0070C0"/>
                </a:solidFill>
                <a:hlinkClick r:id="rId3"/>
              </a:rPr>
              <a:t>http://bigdatawg.nist.gov/usecases.php</a:t>
            </a:r>
            <a:r>
              <a:rPr lang="en-US" sz="2000" u="sng" dirty="0"/>
              <a:t>, </a:t>
            </a:r>
            <a:r>
              <a:rPr lang="en-US" sz="2000" dirty="0">
                <a:cs typeface="Times New Roman" panose="02020603050405020304" pitchFamily="18" charset="0"/>
              </a:rPr>
              <a:t>26 Features for each use case</a:t>
            </a:r>
          </a:p>
        </p:txBody>
      </p:sp>
    </p:spTree>
    <p:extLst>
      <p:ext uri="{BB962C8B-B14F-4D97-AF65-F5344CB8AC3E}">
        <p14:creationId xmlns:p14="http://schemas.microsoft.com/office/powerpoint/2010/main" val="301978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321" y="476219"/>
            <a:ext cx="4089679" cy="810846"/>
          </a:xfrm>
        </p:spPr>
        <p:txBody>
          <a:bodyPr>
            <a:normAutofit fontScale="90000"/>
          </a:bodyPr>
          <a:lstStyle/>
          <a:p>
            <a:r>
              <a:rPr lang="en-US" dirty="0"/>
              <a:t>Version 1</a:t>
            </a:r>
            <a:br>
              <a:rPr lang="en-US" dirty="0"/>
            </a:br>
            <a:r>
              <a:rPr lang="en-US" dirty="0"/>
              <a:t>Use Case Template</a:t>
            </a:r>
          </a:p>
        </p:txBody>
      </p:sp>
      <p:sp>
        <p:nvSpPr>
          <p:cNvPr id="3" name="Content Placeholder 2"/>
          <p:cNvSpPr>
            <a:spLocks noGrp="1"/>
          </p:cNvSpPr>
          <p:nvPr>
            <p:ph idx="1"/>
          </p:nvPr>
        </p:nvSpPr>
        <p:spPr>
          <a:xfrm>
            <a:off x="5054321" y="1528729"/>
            <a:ext cx="4089679" cy="4600765"/>
          </a:xfrm>
        </p:spPr>
        <p:txBody>
          <a:bodyPr/>
          <a:lstStyle/>
          <a:p>
            <a:r>
              <a:rPr lang="en-US" dirty="0"/>
              <a:t>Note agreed in this form August 11 2013</a:t>
            </a:r>
          </a:p>
          <a:p>
            <a:r>
              <a:rPr lang="en-US" dirty="0"/>
              <a:t>Some clarification on Veracity v. Data Quality added</a:t>
            </a:r>
          </a:p>
          <a:p>
            <a:r>
              <a:rPr lang="en-US" dirty="0"/>
              <a:t>Request for picture and summary done by hand for version 1 but included in version 2 template. </a:t>
            </a:r>
          </a:p>
          <a:p>
            <a:r>
              <a:rPr lang="en-US" dirty="0"/>
              <a:t>Early version 1 use cases did a detailed breakup of workflow into multiple stages which we want to restore but do not have agreed format yet</a:t>
            </a:r>
          </a:p>
        </p:txBody>
      </p:sp>
      <p:sp>
        <p:nvSpPr>
          <p:cNvPr id="4" name="Slide Number Placeholder 3"/>
          <p:cNvSpPr>
            <a:spLocks noGrp="1"/>
          </p:cNvSpPr>
          <p:nvPr>
            <p:ph type="sldNum" sz="quarter" idx="12"/>
          </p:nvPr>
        </p:nvSpPr>
        <p:spPr/>
        <p:txBody>
          <a:bodyPr/>
          <a:lstStyle/>
          <a:p>
            <a:fld id="{F5B7371F-B25E-42BE-91F9-DCD17E1CF49D}" type="slidenum">
              <a:rPr lang="en-US" smtClean="0"/>
              <a:pPr/>
              <a:t>5</a:t>
            </a:fld>
            <a:endParaRPr lang="en-US" dirty="0"/>
          </a:p>
        </p:txBody>
      </p:sp>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Tree>
    <p:extLst>
      <p:ext uri="{BB962C8B-B14F-4D97-AF65-F5344CB8AC3E}">
        <p14:creationId xmlns:p14="http://schemas.microsoft.com/office/powerpoint/2010/main" val="195151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Requirements Analysis</a:t>
            </a:r>
          </a:p>
        </p:txBody>
      </p:sp>
      <p:sp>
        <p:nvSpPr>
          <p:cNvPr id="3" name="Content Placeholder 2"/>
          <p:cNvSpPr>
            <a:spLocks noGrp="1"/>
          </p:cNvSpPr>
          <p:nvPr>
            <p:ph idx="1"/>
          </p:nvPr>
        </p:nvSpPr>
        <p:spPr>
          <a:xfrm>
            <a:off x="94342" y="1168380"/>
            <a:ext cx="8229600" cy="4114800"/>
          </a:xfrm>
        </p:spPr>
        <p:txBody>
          <a:bodyPr/>
          <a:lstStyle/>
          <a:p>
            <a:r>
              <a:rPr lang="en-US" sz="2400" dirty="0"/>
              <a:t>35 General Requirements</a:t>
            </a:r>
          </a:p>
          <a:p>
            <a:r>
              <a:rPr lang="en-US" sz="2400" dirty="0"/>
              <a:t>437 Specific Requirements </a:t>
            </a:r>
          </a:p>
          <a:p>
            <a:pPr lvl="1"/>
            <a:r>
              <a:rPr lang="en-US" sz="2400" dirty="0"/>
              <a:t>8.6 per use case, 12.5 per general requirement</a:t>
            </a:r>
          </a:p>
          <a:p>
            <a:r>
              <a:rPr lang="en-US" sz="2400" dirty="0">
                <a:solidFill>
                  <a:srgbClr val="FF0000"/>
                </a:solidFill>
              </a:rPr>
              <a:t>Data Sources: </a:t>
            </a:r>
            <a:r>
              <a:rPr lang="en-US" sz="2400" dirty="0"/>
              <a:t>3 General 78 Specific</a:t>
            </a:r>
          </a:p>
          <a:p>
            <a:r>
              <a:rPr lang="en-US" sz="2400" dirty="0">
                <a:solidFill>
                  <a:srgbClr val="FF0000"/>
                </a:solidFill>
              </a:rPr>
              <a:t>Transformation: </a:t>
            </a:r>
            <a:r>
              <a:rPr lang="en-US" sz="2400" dirty="0"/>
              <a:t>4 General 60 Specific</a:t>
            </a:r>
          </a:p>
          <a:p>
            <a:r>
              <a:rPr lang="en-US" sz="2400" dirty="0">
                <a:solidFill>
                  <a:srgbClr val="FF0000"/>
                </a:solidFill>
              </a:rPr>
              <a:t>Capability (Infrastructure): </a:t>
            </a:r>
            <a:r>
              <a:rPr lang="en-US" sz="2400" dirty="0"/>
              <a:t>6 General 133 Specific</a:t>
            </a:r>
          </a:p>
          <a:p>
            <a:r>
              <a:rPr lang="en-US" sz="2400" dirty="0">
                <a:solidFill>
                  <a:srgbClr val="FF0000"/>
                </a:solidFill>
              </a:rPr>
              <a:t>Data Consumer: </a:t>
            </a:r>
            <a:r>
              <a:rPr lang="en-US" sz="2400" dirty="0"/>
              <a:t>6 General 55 Specific</a:t>
            </a:r>
          </a:p>
          <a:p>
            <a:r>
              <a:rPr lang="en-US" sz="2400" dirty="0">
                <a:solidFill>
                  <a:srgbClr val="FF0000"/>
                </a:solidFill>
              </a:rPr>
              <a:t>Security &amp; Privacy: </a:t>
            </a:r>
            <a:r>
              <a:rPr lang="en-US" sz="2400" dirty="0"/>
              <a:t>2 General 45 Specific</a:t>
            </a:r>
          </a:p>
          <a:p>
            <a:r>
              <a:rPr lang="en-US" sz="2400" dirty="0">
                <a:solidFill>
                  <a:srgbClr val="FF0000"/>
                </a:solidFill>
              </a:rPr>
              <a:t>Lifecycle</a:t>
            </a:r>
            <a:r>
              <a:rPr lang="en-US" sz="2400" dirty="0"/>
              <a:t>: 9 General 43 Specific</a:t>
            </a:r>
          </a:p>
          <a:p>
            <a:r>
              <a:rPr lang="en-US" sz="2400" dirty="0">
                <a:solidFill>
                  <a:srgbClr val="FF0000"/>
                </a:solidFill>
              </a:rPr>
              <a:t>Other: </a:t>
            </a:r>
            <a:r>
              <a:rPr lang="en-US" sz="2400" dirty="0"/>
              <a:t>5 General 23 Specific</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595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392" t="21131" r="9445" b="1397"/>
          <a:stretch/>
        </p:blipFill>
        <p:spPr>
          <a:xfrm>
            <a:off x="0" y="-99567"/>
            <a:ext cx="8821366" cy="6871012"/>
          </a:xfrm>
          <a:prstGeom prst="rect">
            <a:avLst/>
          </a:prstGeom>
        </p:spPr>
      </p:pic>
      <p:sp>
        <p:nvSpPr>
          <p:cNvPr id="8" name="TextBox 7"/>
          <p:cNvSpPr txBox="1"/>
          <p:nvPr/>
        </p:nvSpPr>
        <p:spPr>
          <a:xfrm>
            <a:off x="-23261" y="6396335"/>
            <a:ext cx="4953000" cy="461665"/>
          </a:xfrm>
          <a:prstGeom prst="rect">
            <a:avLst/>
          </a:prstGeom>
          <a:solidFill>
            <a:schemeClr val="bg1"/>
          </a:solidFill>
        </p:spPr>
        <p:txBody>
          <a:bodyPr wrap="square" rtlCol="0">
            <a:spAutoFit/>
          </a:bodyPr>
          <a:lstStyle/>
          <a:p>
            <a:r>
              <a:rPr lang="en-US" sz="2400" b="1" dirty="0"/>
              <a:t>Part of Property Summary Table</a:t>
            </a:r>
          </a:p>
        </p:txBody>
      </p:sp>
    </p:spTree>
    <p:extLst>
      <p:ext uri="{BB962C8B-B14F-4D97-AF65-F5344CB8AC3E}">
        <p14:creationId xmlns:p14="http://schemas.microsoft.com/office/powerpoint/2010/main" val="29188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Classifying Use Cases into Patterns labelled by Features</a:t>
            </a:r>
          </a:p>
        </p:txBody>
      </p:sp>
      <p:sp>
        <p:nvSpPr>
          <p:cNvPr id="3" name="Content Placeholder 2"/>
          <p:cNvSpPr>
            <a:spLocks noGrp="1"/>
          </p:cNvSpPr>
          <p:nvPr>
            <p:ph idx="1"/>
          </p:nvPr>
        </p:nvSpPr>
        <p:spPr>
          <a:xfrm>
            <a:off x="0" y="1400536"/>
            <a:ext cx="9067800" cy="5544273"/>
          </a:xfrm>
        </p:spPr>
        <p:txBody>
          <a:bodyPr/>
          <a:lstStyle/>
          <a:p>
            <a:pPr>
              <a:spcBef>
                <a:spcPts val="300"/>
              </a:spcBef>
            </a:pPr>
            <a:r>
              <a:rPr lang="en-US" sz="2100" dirty="0"/>
              <a:t>The </a:t>
            </a:r>
            <a:r>
              <a:rPr lang="en-US" sz="2100" b="1" dirty="0"/>
              <a:t>Big Data Ogres </a:t>
            </a:r>
            <a:r>
              <a:rPr lang="en-US" sz="2100" dirty="0"/>
              <a:t>built on a collection of 51 big data uses gathered by the NIST Public Working Group where 26 properties were gathered for each application. </a:t>
            </a:r>
          </a:p>
          <a:p>
            <a:pPr>
              <a:spcBef>
                <a:spcPts val="300"/>
              </a:spcBef>
            </a:pPr>
            <a:r>
              <a:rPr lang="en-US" sz="2100" dirty="0"/>
              <a:t>This information was combined with other studies including the </a:t>
            </a:r>
            <a:r>
              <a:rPr lang="en-US" sz="2100" b="1" dirty="0"/>
              <a:t>Berkeley dwarfs</a:t>
            </a:r>
            <a:r>
              <a:rPr lang="en-US" sz="2100" dirty="0"/>
              <a:t>, the </a:t>
            </a:r>
            <a:r>
              <a:rPr lang="en-US" sz="2100" b="1" dirty="0"/>
              <a:t>NAS parallel benchmarks </a:t>
            </a:r>
            <a:r>
              <a:rPr lang="en-US" sz="2100" dirty="0"/>
              <a:t>and the </a:t>
            </a:r>
            <a:r>
              <a:rPr lang="en-US" sz="2100" b="1" dirty="0"/>
              <a:t>Computational Giants of the NRC Massive Data Analysis Report</a:t>
            </a:r>
            <a:r>
              <a:rPr lang="en-US" sz="2100" dirty="0"/>
              <a:t>. </a:t>
            </a:r>
          </a:p>
          <a:p>
            <a:pPr>
              <a:spcBef>
                <a:spcPts val="300"/>
              </a:spcBef>
            </a:pPr>
            <a:r>
              <a:rPr lang="en-US" sz="2100" dirty="0"/>
              <a:t>The Ogre analysis led to a set of </a:t>
            </a:r>
            <a:r>
              <a:rPr lang="en-US" sz="2100" b="1" dirty="0"/>
              <a:t>50 features </a:t>
            </a:r>
            <a:r>
              <a:rPr lang="en-US" sz="2100" dirty="0"/>
              <a:t>divided into four views that could be used to categorize and distinguish between applications. </a:t>
            </a:r>
          </a:p>
          <a:p>
            <a:pPr>
              <a:spcBef>
                <a:spcPts val="300"/>
              </a:spcBef>
            </a:pPr>
            <a:r>
              <a:rPr lang="en-US" sz="2100" dirty="0"/>
              <a:t>The four views are </a:t>
            </a:r>
            <a:r>
              <a:rPr lang="en-US" sz="2100" b="1" dirty="0"/>
              <a:t>Problem Architecture </a:t>
            </a:r>
            <a:r>
              <a:rPr lang="en-US" sz="2100" dirty="0"/>
              <a:t>(Macro pattern); </a:t>
            </a:r>
            <a:r>
              <a:rPr lang="en-US" sz="2100" b="1" dirty="0"/>
              <a:t>Execution Features </a:t>
            </a:r>
            <a:r>
              <a:rPr lang="en-US" sz="2100" dirty="0"/>
              <a:t>(Micro patterns); </a:t>
            </a:r>
            <a:r>
              <a:rPr lang="en-US" sz="2100" b="1" dirty="0"/>
              <a:t>Data Source and Style</a:t>
            </a:r>
            <a:r>
              <a:rPr lang="en-US" sz="2100" dirty="0"/>
              <a:t>; and finally the </a:t>
            </a:r>
            <a:r>
              <a:rPr lang="en-US" sz="2100" b="1" dirty="0"/>
              <a:t>Processing View </a:t>
            </a:r>
            <a:r>
              <a:rPr lang="en-US" sz="2100" dirty="0"/>
              <a:t>or runtime features. </a:t>
            </a:r>
          </a:p>
          <a:p>
            <a:pPr>
              <a:spcBef>
                <a:spcPts val="0"/>
              </a:spcBef>
            </a:pPr>
            <a:r>
              <a:rPr lang="en-US" sz="2100" dirty="0"/>
              <a:t>We generalized this approach to integrate Big Data and Simulation applications into a single classification looking separately at </a:t>
            </a:r>
            <a:r>
              <a:rPr lang="en-US" sz="2100" b="1" dirty="0"/>
              <a:t>Data </a:t>
            </a:r>
            <a:r>
              <a:rPr lang="en-US" sz="2100" dirty="0"/>
              <a:t>and </a:t>
            </a:r>
            <a:r>
              <a:rPr lang="en-US" sz="2100" b="1" dirty="0"/>
              <a:t>Model</a:t>
            </a:r>
            <a:r>
              <a:rPr lang="en-US" sz="2100" dirty="0"/>
              <a:t>  with the total facets growing to 64 in number, called </a:t>
            </a:r>
            <a:r>
              <a:rPr lang="en-US" sz="2100" b="1" dirty="0"/>
              <a:t>convergence diamonds</a:t>
            </a:r>
            <a:r>
              <a:rPr lang="en-US" sz="2100" dirty="0"/>
              <a:t>, and split between the same 4 views.</a:t>
            </a:r>
          </a:p>
        </p:txBody>
      </p:sp>
      <p:sp>
        <p:nvSpPr>
          <p:cNvPr id="4" name="Slide Number Placeholder 3"/>
          <p:cNvSpPr>
            <a:spLocks noGrp="1"/>
          </p:cNvSpPr>
          <p:nvPr>
            <p:ph type="sldNum" sz="quarter" idx="12"/>
          </p:nvPr>
        </p:nvSpPr>
        <p:spPr/>
        <p:txBody>
          <a:bodyPr/>
          <a:lstStyle/>
          <a:p>
            <a:fld id="{F5B7371F-B25E-42BE-91F9-DCD17E1CF49D}" type="slidenum">
              <a:rPr lang="en-US" smtClean="0"/>
              <a:pPr/>
              <a:t>8</a:t>
            </a:fld>
            <a:endParaRPr lang="en-US" dirty="0"/>
          </a:p>
        </p:txBody>
      </p:sp>
    </p:spTree>
    <p:extLst>
      <p:ext uri="{BB962C8B-B14F-4D97-AF65-F5344CB8AC3E}">
        <p14:creationId xmlns:p14="http://schemas.microsoft.com/office/powerpoint/2010/main" val="261158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76219"/>
            <a:ext cx="9144000" cy="810846"/>
          </a:xfrm>
        </p:spPr>
        <p:txBody>
          <a:bodyPr>
            <a:noAutofit/>
          </a:bodyPr>
          <a:lstStyle/>
          <a:p>
            <a:pPr algn="ctr"/>
            <a:r>
              <a:rPr lang="en-US" sz="3200" b="1"/>
              <a:t>7 Computational Giants of NRC Massive Data Analysis Report </a:t>
            </a:r>
            <a:endParaRPr lang="en-US" sz="3200"/>
          </a:p>
        </p:txBody>
      </p:sp>
      <p:sp>
        <p:nvSpPr>
          <p:cNvPr id="7" name="Content Placeholder 6"/>
          <p:cNvSpPr>
            <a:spLocks noGrp="1"/>
          </p:cNvSpPr>
          <p:nvPr>
            <p:ph idx="1"/>
          </p:nvPr>
        </p:nvSpPr>
        <p:spPr>
          <a:xfrm>
            <a:off x="198121" y="1671216"/>
            <a:ext cx="8747760" cy="4312920"/>
          </a:xfrm>
        </p:spPr>
        <p:txBody>
          <a:bodyPr/>
          <a:lstStyle/>
          <a:p>
            <a:pPr marL="514350" indent="-514350">
              <a:buFont typeface="+mj-lt"/>
              <a:buAutoNum type="arabicParenR"/>
            </a:pPr>
            <a:r>
              <a:rPr lang="en-US" sz="2800" b="1">
                <a:solidFill>
                  <a:srgbClr val="CC00FF"/>
                </a:solidFill>
              </a:rPr>
              <a:t>G1:</a:t>
            </a:r>
            <a:r>
              <a:rPr lang="en-US" sz="2800"/>
              <a:t> Basic Statistics (termed MRStat later as suitable for simple MapReduce implementation)</a:t>
            </a:r>
          </a:p>
          <a:p>
            <a:pPr marL="514350" indent="-514350">
              <a:buFont typeface="+mj-lt"/>
              <a:buAutoNum type="arabicParenR"/>
            </a:pPr>
            <a:r>
              <a:rPr lang="en-US" sz="2800" b="1">
                <a:solidFill>
                  <a:srgbClr val="CC00FF"/>
                </a:solidFill>
              </a:rPr>
              <a:t>G2:</a:t>
            </a:r>
            <a:r>
              <a:rPr lang="en-US" sz="2800"/>
              <a:t> Generalized N-Body Problems</a:t>
            </a:r>
          </a:p>
          <a:p>
            <a:pPr marL="514350" indent="-514350">
              <a:buFont typeface="+mj-lt"/>
              <a:buAutoNum type="arabicParenR"/>
            </a:pPr>
            <a:r>
              <a:rPr lang="en-US" sz="2800" b="1">
                <a:solidFill>
                  <a:srgbClr val="CC00FF"/>
                </a:solidFill>
              </a:rPr>
              <a:t>G3:</a:t>
            </a:r>
            <a:r>
              <a:rPr lang="en-US" sz="2800"/>
              <a:t> Graph-Theoretic Computations</a:t>
            </a:r>
          </a:p>
          <a:p>
            <a:pPr marL="514350" indent="-514350">
              <a:buFont typeface="+mj-lt"/>
              <a:buAutoNum type="arabicParenR"/>
            </a:pPr>
            <a:r>
              <a:rPr lang="en-US" sz="2800" b="1">
                <a:solidFill>
                  <a:srgbClr val="CC00FF"/>
                </a:solidFill>
              </a:rPr>
              <a:t>G4:</a:t>
            </a:r>
            <a:r>
              <a:rPr lang="en-US" sz="2800"/>
              <a:t> Linear Algebraic Computations</a:t>
            </a:r>
          </a:p>
          <a:p>
            <a:pPr marL="514350" indent="-514350">
              <a:buFont typeface="+mj-lt"/>
              <a:buAutoNum type="arabicParenR"/>
            </a:pPr>
            <a:r>
              <a:rPr lang="en-US" sz="2800" b="1">
                <a:solidFill>
                  <a:srgbClr val="CC00FF"/>
                </a:solidFill>
              </a:rPr>
              <a:t>G5:</a:t>
            </a:r>
            <a:r>
              <a:rPr lang="en-US" sz="2800"/>
              <a:t> Optimizations e.g. Linear Programming</a:t>
            </a:r>
          </a:p>
          <a:p>
            <a:pPr marL="514350" indent="-514350">
              <a:buFont typeface="+mj-lt"/>
              <a:buAutoNum type="arabicParenR"/>
            </a:pPr>
            <a:r>
              <a:rPr lang="en-US" sz="2800" b="1">
                <a:solidFill>
                  <a:srgbClr val="CC00FF"/>
                </a:solidFill>
              </a:rPr>
              <a:t>G6:</a:t>
            </a:r>
            <a:r>
              <a:rPr lang="en-US" sz="2800"/>
              <a:t> Integration (Called GML Global Machine Learning Later)</a:t>
            </a:r>
          </a:p>
          <a:p>
            <a:pPr marL="514350" indent="-514350">
              <a:buFont typeface="+mj-lt"/>
              <a:buAutoNum type="arabicParenR"/>
            </a:pPr>
            <a:r>
              <a:rPr lang="en-US" sz="2800" b="1">
                <a:solidFill>
                  <a:srgbClr val="CC00FF"/>
                </a:solidFill>
              </a:rPr>
              <a:t>G7: </a:t>
            </a:r>
            <a:r>
              <a:rPr lang="en-US" sz="2800"/>
              <a:t>Alignment Problems e.g. BLAST</a:t>
            </a:r>
            <a:endParaRPr lang="en-US" sz="2800" dirty="0"/>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9</a:t>
            </a:fld>
            <a:endParaRPr lang="en-US" dirty="0"/>
          </a:p>
        </p:txBody>
      </p:sp>
    </p:spTree>
    <p:extLst>
      <p:ext uri="{BB962C8B-B14F-4D97-AF65-F5344CB8AC3E}">
        <p14:creationId xmlns:p14="http://schemas.microsoft.com/office/powerpoint/2010/main" val="4020173783"/>
      </p:ext>
    </p:extLst>
  </p:cSld>
  <p:clrMapOvr>
    <a:masterClrMapping/>
  </p:clrMapOvr>
</p:sld>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2435</Words>
  <Application>Microsoft Office PowerPoint</Application>
  <PresentationFormat>On-screen Show (4:3)</PresentationFormat>
  <Paragraphs>209</Paragraphs>
  <Slides>22</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ＭＳ Ｐゴシック</vt:lpstr>
      <vt:lpstr>Arial</vt:lpstr>
      <vt:lpstr>Calibri</vt:lpstr>
      <vt:lpstr>Franklin Gothic Book</vt:lpstr>
      <vt:lpstr>Franklin Gothic Demi</vt:lpstr>
      <vt:lpstr>Franklin Gothic Medium</vt:lpstr>
      <vt:lpstr>Times New Roman</vt:lpstr>
      <vt:lpstr>12-0623-Sample-1img-full_V5</vt:lpstr>
      <vt:lpstr>3_Custom Design</vt:lpstr>
      <vt:lpstr>1_12-0623-Sample-1img-full_V5</vt:lpstr>
      <vt:lpstr>NIST Big Data Public Working Group Volume 3, Use Cases and General Requirements</vt:lpstr>
      <vt:lpstr>Volume 3, Use Cases and General Requirements Document Scope</vt:lpstr>
      <vt:lpstr>Volume 3, Use Cases and General Requirements Version 1 Overview</vt:lpstr>
      <vt:lpstr>51 Detailed Use Cases: Version 1 Contributed July-September 2013</vt:lpstr>
      <vt:lpstr>Version 1 Use Case Template</vt:lpstr>
      <vt:lpstr>Size of Requirements Analysis</vt:lpstr>
      <vt:lpstr>PowerPoint Presentation</vt:lpstr>
      <vt:lpstr>Classifying Use Cases into Patterns labelled by Features</vt:lpstr>
      <vt:lpstr>7 Computational Giants of NRC Massive Data Analysis Report </vt:lpstr>
      <vt:lpstr>Features of 51 Use Cases I</vt:lpstr>
      <vt:lpstr>Patterns (Ogres) modelled on 13 Berkeley Dwarfs</vt:lpstr>
      <vt:lpstr>Features of 51 Use Cases II</vt:lpstr>
      <vt:lpstr>PowerPoint Presentation</vt:lpstr>
      <vt:lpstr>3: Census Bureau Statistical Survey Response Improvement (Adaptive Design)</vt:lpstr>
      <vt:lpstr>13: Cloud Large Scale Geospatial Analysis and Visualization</vt:lpstr>
      <vt:lpstr>19: NIST Genome in a Bottle Consortium </vt:lpstr>
      <vt:lpstr>38: Large Survey Data for Cosmology</vt:lpstr>
      <vt:lpstr>Typical Big Data Pattern 2. Perform real time analytics on data source streams and notify users when specified events occur</vt:lpstr>
      <vt:lpstr>Typical Big Data Pattern 5A. Perform interactive analytics on observational scientific data</vt:lpstr>
      <vt:lpstr>10. Orchestrate multiple sequential and parallel data transformations and/or analytic processing using a workflow manager</vt:lpstr>
      <vt:lpstr>Volume 3, Use Cases and General Requirements Version 2 Opportunities for Contribution</vt:lpstr>
      <vt:lpstr>Volume 3, Use Cases and General Requirements Possible Version 3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3, Use Cases and General Requirements Document Scope</dc:title>
  <dc:creator>Geoffrey Fox</dc:creator>
  <cp:lastModifiedBy>Geoffrey Fox</cp:lastModifiedBy>
  <cp:revision>21</cp:revision>
  <dcterms:created xsi:type="dcterms:W3CDTF">2017-05-30T17:24:41Z</dcterms:created>
  <dcterms:modified xsi:type="dcterms:W3CDTF">2017-06-01T18:41:17Z</dcterms:modified>
</cp:coreProperties>
</file>