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7" r:id="rId2"/>
    <p:sldId id="258" r:id="rId3"/>
    <p:sldId id="262" r:id="rId4"/>
    <p:sldId id="263" r:id="rId5"/>
    <p:sldId id="259" r:id="rId6"/>
    <p:sldId id="265" r:id="rId7"/>
    <p:sldId id="266"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136" d="100"/>
          <a:sy n="136" d="100"/>
        </p:scale>
        <p:origin x="33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6514D-263E-4F02-90B9-68DF6391EC14}" type="datetimeFigureOut">
              <a:rPr lang="en-US" smtClean="0"/>
              <a:t>5/30/2017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8F571-6EE1-4E2E-9E28-4C61F6346CF9}" type="slidenum">
              <a:rPr lang="en-US" smtClean="0"/>
              <a:t>‹#›</a:t>
            </a:fld>
            <a:endParaRPr lang="en-US"/>
          </a:p>
        </p:txBody>
      </p:sp>
    </p:spTree>
    <p:extLst>
      <p:ext uri="{BB962C8B-B14F-4D97-AF65-F5344CB8AC3E}">
        <p14:creationId xmlns:p14="http://schemas.microsoft.com/office/powerpoint/2010/main" val="36808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2879333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5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8324850" y="6327321"/>
            <a:ext cx="362857" cy="158583"/>
          </a:xfrm>
          <a:prstGeom prst="rect">
            <a:avLst/>
          </a:prstGeom>
        </p:spPr>
        <p:txBody>
          <a:bodyPr/>
          <a:lstStyle>
            <a:lvl1pPr>
              <a:defRPr b="0">
                <a:solidFill>
                  <a:schemeClr val="tx1"/>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321358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481713"/>
            <a:ext cx="8207829" cy="810846"/>
          </a:xfrm>
        </p:spPr>
        <p:txBody>
          <a:bodyPr/>
          <a:lstStyle>
            <a:lvl1pPr>
              <a:defRPr>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77225" y="6346371"/>
            <a:ext cx="362857" cy="158583"/>
          </a:xfrm>
          <a:prstGeom prst="rect">
            <a:avLst/>
          </a:prstGeom>
        </p:spPr>
        <p:txBody>
          <a:bodyPr/>
          <a:lstStyle>
            <a:lvl1pPr>
              <a:defRPr>
                <a:solidFill>
                  <a:schemeClr val="accent4">
                    <a:lumMod val="50000"/>
                  </a:schemeClr>
                </a:solidFill>
              </a:defRPr>
            </a:lvl1pPr>
          </a:lstStyle>
          <a:p>
            <a:pPr>
              <a:defRPr/>
            </a:pPr>
            <a:fld id="{2C1A08E3-679B-4F99-8AF0-A2126CF8AD58}" type="slidenum">
              <a:rPr lang="en-US" smtClean="0"/>
              <a:pPr>
                <a:defRPr/>
              </a:pPr>
              <a:t>‹#›</a:t>
            </a:fld>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5774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85" y="476219"/>
            <a:ext cx="8207829" cy="810846"/>
          </a:xfrm>
          <a:prstGeom prst="rect">
            <a:avLst/>
          </a:prstGeom>
        </p:spPr>
        <p:txBody>
          <a:bodyPr vert="horz" lIns="0" tIns="0" rIns="0" bIns="0" rtlCol="0" anchor="ctr">
            <a:normAutofit/>
          </a:bodyPr>
          <a:lstStyle/>
          <a:p>
            <a:r>
              <a:rPr lang="en-US" dirty="0"/>
              <a:t>Help Using This Template</a:t>
            </a:r>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a:p>
        </p:txBody>
      </p:sp>
      <p:pic>
        <p:nvPicPr>
          <p:cNvPr id="1028" name="Picture 4" descr="http://bigdatawg.nist.gov/NISTBigDataBanner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359017"/>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a:spLocks noGrp="1"/>
          </p:cNvSpPr>
          <p:nvPr>
            <p:ph type="sldNum" sz="quarter" idx="4"/>
          </p:nvPr>
        </p:nvSpPr>
        <p:spPr>
          <a:xfrm>
            <a:off x="8439150" y="6343818"/>
            <a:ext cx="362857" cy="158583"/>
          </a:xfrm>
          <a:prstGeom prst="rect">
            <a:avLst/>
          </a:prstGeom>
        </p:spPr>
        <p:txBody>
          <a:bodyPr vert="horz" lIns="0" tIns="0" rIns="0" bIns="0" rtlCol="0" anchor="t" anchorCtr="0"/>
          <a:lstStyle>
            <a:lvl1pPr algn="l">
              <a:defRPr sz="1000" b="0">
                <a:solidFill>
                  <a:schemeClr val="tx1"/>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sp>
        <p:nvSpPr>
          <p:cNvPr id="4" name="TextBox 3"/>
          <p:cNvSpPr txBox="1"/>
          <p:nvPr userDrawn="1"/>
        </p:nvSpPr>
        <p:spPr>
          <a:xfrm>
            <a:off x="287323" y="6302404"/>
            <a:ext cx="910827" cy="246221"/>
          </a:xfrm>
          <a:prstGeom prst="rect">
            <a:avLst/>
          </a:prstGeom>
          <a:noFill/>
        </p:spPr>
        <p:txBody>
          <a:bodyPr wrap="none" rtlCol="0">
            <a:spAutoFit/>
          </a:bodyPr>
          <a:lstStyle/>
          <a:p>
            <a:r>
              <a:rPr lang="en-US" sz="1000" dirty="0"/>
              <a:t>June 1, 2017</a:t>
            </a:r>
          </a:p>
        </p:txBody>
      </p:sp>
    </p:spTree>
    <p:extLst>
      <p:ext uri="{BB962C8B-B14F-4D97-AF65-F5344CB8AC3E}">
        <p14:creationId xmlns:p14="http://schemas.microsoft.com/office/powerpoint/2010/main" val="1317185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Document Scope</a:t>
            </a:r>
          </a:p>
        </p:txBody>
      </p:sp>
      <p:sp>
        <p:nvSpPr>
          <p:cNvPr id="3" name="Content Placeholder 2"/>
          <p:cNvSpPr>
            <a:spLocks noGrp="1"/>
          </p:cNvSpPr>
          <p:nvPr>
            <p:ph idx="1"/>
          </p:nvPr>
        </p:nvSpPr>
        <p:spPr/>
        <p:txBody>
          <a:bodyPr/>
          <a:lstStyle/>
          <a:p>
            <a:r>
              <a:rPr lang="en-US" dirty="0"/>
              <a:t>Version 1 collected 51 big data use cases with a 26 feature template and used this to extract requirements to feed into NIST Big Data Reference Architecture</a:t>
            </a:r>
          </a:p>
          <a:p>
            <a:r>
              <a:rPr lang="en-US" dirty="0"/>
              <a:t>The version 2 template merges version 1 General and Security &amp; Privacy use case analysis</a:t>
            </a:r>
          </a:p>
          <a:p>
            <a:r>
              <a:rPr lang="en-US" dirty="0"/>
              <a:t>The discussion of this at first NIST Big Data meeting identified need for patterns which were proposed during version 2 work; version 2 template incorporates new questions to help identify patterns.</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spTree>
    <p:extLst>
      <p:ext uri="{BB962C8B-B14F-4D97-AF65-F5344CB8AC3E}">
        <p14:creationId xmlns:p14="http://schemas.microsoft.com/office/powerpoint/2010/main" val="96782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Version 1 Overview</a:t>
            </a:r>
          </a:p>
        </p:txBody>
      </p:sp>
      <p:sp>
        <p:nvSpPr>
          <p:cNvPr id="3" name="Content Placeholder 2"/>
          <p:cNvSpPr>
            <a:spLocks noGrp="1"/>
          </p:cNvSpPr>
          <p:nvPr>
            <p:ph idx="1"/>
          </p:nvPr>
        </p:nvSpPr>
        <p:spPr>
          <a:xfrm>
            <a:off x="277502" y="1582615"/>
            <a:ext cx="8398412" cy="4114800"/>
          </a:xfrm>
        </p:spPr>
        <p:txBody>
          <a:bodyPr/>
          <a:lstStyle/>
          <a:p>
            <a:r>
              <a:rPr lang="en-US" dirty="0"/>
              <a:t>Gathered and evaluated 51 use cases from nine application domains. </a:t>
            </a:r>
          </a:p>
          <a:p>
            <a:r>
              <a:rPr lang="en-US" dirty="0"/>
              <a:t>Gathered input regarding Big Data requirements</a:t>
            </a:r>
          </a:p>
          <a:p>
            <a:r>
              <a:rPr lang="en-US" dirty="0"/>
              <a:t>Analyzed and prioritized a list of challenging use case specific requirements that may delay or prevent adoption of Big Data deployment</a:t>
            </a:r>
          </a:p>
          <a:p>
            <a:r>
              <a:rPr lang="en-US" dirty="0"/>
              <a:t>Developed a comprehensive list of generalized Big Data requirements</a:t>
            </a:r>
          </a:p>
          <a:p>
            <a:r>
              <a:rPr lang="en-US" dirty="0"/>
              <a:t>Developed a set of features that characterized applications</a:t>
            </a:r>
          </a:p>
          <a:p>
            <a:pPr lvl="1"/>
            <a:r>
              <a:rPr lang="en-US" dirty="0"/>
              <a:t>Used to compare different Big Data problems </a:t>
            </a:r>
          </a:p>
          <a:p>
            <a:r>
              <a:rPr lang="en-US" dirty="0"/>
              <a:t>Collaborated with the NBD-PWG Reference Architecture Subgroup to provide input for the NBDRA</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spTree>
    <p:extLst>
      <p:ext uri="{BB962C8B-B14F-4D97-AF65-F5344CB8AC3E}">
        <p14:creationId xmlns:p14="http://schemas.microsoft.com/office/powerpoint/2010/main" val="81643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258"/>
            <a:ext cx="9144000" cy="424805"/>
          </a:xfrm>
        </p:spPr>
        <p:txBody>
          <a:bodyPr>
            <a:noAutofit/>
          </a:bodyPr>
          <a:lstStyle/>
          <a:p>
            <a:pPr algn="ctr"/>
            <a:r>
              <a:rPr lang="en-US" sz="2400" b="1" dirty="0">
                <a:latin typeface="+mn-lt"/>
              </a:rPr>
              <a:t>51 Detailed Use Cases: Version 1 Contributed July-September 2013</a:t>
            </a:r>
          </a:p>
        </p:txBody>
      </p:sp>
      <p:sp>
        <p:nvSpPr>
          <p:cNvPr id="3" name="Content Placeholder 2"/>
          <p:cNvSpPr>
            <a:spLocks noGrp="1"/>
          </p:cNvSpPr>
          <p:nvPr>
            <p:ph idx="1"/>
          </p:nvPr>
        </p:nvSpPr>
        <p:spPr>
          <a:xfrm>
            <a:off x="0" y="1473453"/>
            <a:ext cx="9144000" cy="5898036"/>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Translation, Light source data</a:t>
            </a:r>
          </a:p>
          <a:p>
            <a:r>
              <a:rPr lang="en-US" sz="1800" b="1" dirty="0"/>
              <a:t>Astronomy and Physics(5): </a:t>
            </a:r>
            <a:r>
              <a:rPr lang="en-US" sz="1800" dirty="0"/>
              <a:t>Sky Surveys including comparison to simulation, Large Hadron Collider at CERN, Belle II Accelerator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3</a:t>
            </a:fld>
            <a:endParaRPr lang="en-US" dirty="0"/>
          </a:p>
        </p:txBody>
      </p:sp>
      <p:sp>
        <p:nvSpPr>
          <p:cNvPr id="4" name="TextBox 3"/>
          <p:cNvSpPr txBox="1"/>
          <p:nvPr/>
        </p:nvSpPr>
        <p:spPr>
          <a:xfrm>
            <a:off x="422030" y="868063"/>
            <a:ext cx="8168640" cy="400110"/>
          </a:xfrm>
          <a:prstGeom prst="rect">
            <a:avLst/>
          </a:prstGeom>
          <a:noFill/>
        </p:spPr>
        <p:txBody>
          <a:bodyPr wrap="square" rtlCol="0">
            <a:spAutoFit/>
          </a:bodyPr>
          <a:lstStyle/>
          <a:p>
            <a:pPr lvl="0"/>
            <a:r>
              <a:rPr lang="en-US" sz="2000" u="sng" dirty="0">
                <a:solidFill>
                  <a:srgbClr val="0070C0"/>
                </a:solidFill>
                <a:hlinkClick r:id="rId3"/>
              </a:rPr>
              <a:t>http://bigdatawg.nist.gov/usecases.php</a:t>
            </a:r>
            <a:r>
              <a:rPr lang="en-US" sz="2000" u="sng" dirty="0"/>
              <a:t>, </a:t>
            </a:r>
            <a:r>
              <a:rPr lang="en-US" sz="2000" dirty="0">
                <a:cs typeface="Times New Roman" panose="02020603050405020304" pitchFamily="18" charset="0"/>
              </a:rPr>
              <a:t>26 Features for each use case</a:t>
            </a:r>
          </a:p>
        </p:txBody>
      </p:sp>
    </p:spTree>
    <p:extLst>
      <p:ext uri="{BB962C8B-B14F-4D97-AF65-F5344CB8AC3E}">
        <p14:creationId xmlns:p14="http://schemas.microsoft.com/office/powerpoint/2010/main" val="301978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321" y="476219"/>
            <a:ext cx="4089679" cy="810846"/>
          </a:xfrm>
        </p:spPr>
        <p:txBody>
          <a:bodyPr>
            <a:normAutofit fontScale="90000"/>
          </a:bodyPr>
          <a:lstStyle/>
          <a:p>
            <a:r>
              <a:rPr lang="en-US" dirty="0"/>
              <a:t>Version 1</a:t>
            </a:r>
            <a:br>
              <a:rPr lang="en-US" dirty="0"/>
            </a:br>
            <a:r>
              <a:rPr lang="en-US" dirty="0"/>
              <a:t>Use Case Template</a:t>
            </a:r>
          </a:p>
        </p:txBody>
      </p:sp>
      <p:sp>
        <p:nvSpPr>
          <p:cNvPr id="3" name="Content Placeholder 2"/>
          <p:cNvSpPr>
            <a:spLocks noGrp="1"/>
          </p:cNvSpPr>
          <p:nvPr>
            <p:ph idx="1"/>
          </p:nvPr>
        </p:nvSpPr>
        <p:spPr>
          <a:xfrm>
            <a:off x="5054321" y="1528729"/>
            <a:ext cx="4089679" cy="4600765"/>
          </a:xfrm>
        </p:spPr>
        <p:txBody>
          <a:bodyPr/>
          <a:lstStyle/>
          <a:p>
            <a:r>
              <a:rPr lang="en-US" dirty="0"/>
              <a:t>Note agreed in this form August 11 2013</a:t>
            </a:r>
          </a:p>
          <a:p>
            <a:r>
              <a:rPr lang="en-US" dirty="0"/>
              <a:t>Some clarification on Veracity v. Data Quality added</a:t>
            </a:r>
          </a:p>
          <a:p>
            <a:r>
              <a:rPr lang="en-US" dirty="0"/>
              <a:t>Request for picture and summary done by hand for version 1 but included in version 2 template. </a:t>
            </a:r>
          </a:p>
          <a:p>
            <a:r>
              <a:rPr lang="en-US" dirty="0"/>
              <a:t>Early version 1 use cases did a detailed breakup of workflow into multiple stages which we want to restore but do not have agreed format yet</a:t>
            </a:r>
          </a:p>
        </p:txBody>
      </p:sp>
      <p:sp>
        <p:nvSpPr>
          <p:cNvPr id="4" name="Slide Number Placeholder 3"/>
          <p:cNvSpPr>
            <a:spLocks noGrp="1"/>
          </p:cNvSpPr>
          <p:nvPr>
            <p:ph type="sldNum" sz="quarter" idx="12"/>
          </p:nvPr>
        </p:nvSpPr>
        <p:spPr/>
        <p:txBody>
          <a:bodyPr/>
          <a:lstStyle/>
          <a:p>
            <a:fld id="{F5B7371F-B25E-42BE-91F9-DCD17E1CF49D}" type="slidenum">
              <a:rPr lang="en-US" smtClean="0"/>
              <a:pPr/>
              <a:t>4</a:t>
            </a:fld>
            <a:endParaRPr lang="en-US" dirty="0"/>
          </a:p>
        </p:txBody>
      </p:sp>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Tree>
    <p:extLst>
      <p:ext uri="{BB962C8B-B14F-4D97-AF65-F5344CB8AC3E}">
        <p14:creationId xmlns:p14="http://schemas.microsoft.com/office/powerpoint/2010/main" val="195151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Version 2 Accomplishments I</a:t>
            </a:r>
          </a:p>
        </p:txBody>
      </p:sp>
      <p:sp>
        <p:nvSpPr>
          <p:cNvPr id="3" name="Content Placeholder 2"/>
          <p:cNvSpPr>
            <a:spLocks noGrp="1"/>
          </p:cNvSpPr>
          <p:nvPr>
            <p:ph idx="1"/>
          </p:nvPr>
        </p:nvSpPr>
        <p:spPr>
          <a:xfrm>
            <a:off x="330591" y="1582615"/>
            <a:ext cx="8229600" cy="4114800"/>
          </a:xfrm>
        </p:spPr>
        <p:txBody>
          <a:bodyPr/>
          <a:lstStyle/>
          <a:p>
            <a:r>
              <a:rPr lang="en-US" dirty="0"/>
              <a:t>Developed the Use Case Template version 2 to describe additional use cases with more specific information</a:t>
            </a:r>
          </a:p>
          <a:p>
            <a:pPr lvl="1"/>
            <a:r>
              <a:rPr lang="en-US" dirty="0"/>
              <a:t>Extra information developed from looking at 51 version 1 use cases and seeing where was missing or vague</a:t>
            </a:r>
          </a:p>
          <a:p>
            <a:pPr lvl="1"/>
            <a:r>
              <a:rPr lang="en-US" dirty="0"/>
              <a:t>Made available as a PDF or Google Form – Version 1 a Word document</a:t>
            </a:r>
          </a:p>
          <a:p>
            <a:r>
              <a:rPr lang="en-US" dirty="0"/>
              <a:t>Version 1 use case combined with Security and Privacy (S&amp;P) analysis to generate very detailed information on this</a:t>
            </a:r>
          </a:p>
          <a:p>
            <a:pPr lvl="1"/>
            <a:r>
              <a:rPr lang="en-US" dirty="0"/>
              <a:t>Can also be used to generate only S&amp;P information or only general information such as analysis environment and data characteristics</a:t>
            </a:r>
          </a:p>
          <a:p>
            <a:r>
              <a:rPr lang="en-US" dirty="0"/>
              <a:t>Continued study of characteristics of version 1 use cases</a:t>
            </a:r>
          </a:p>
          <a:p>
            <a:pPr lvl="1"/>
            <a:r>
              <a:rPr lang="en-US" dirty="0"/>
              <a:t>compare Big Data with High Performance Computing workloads</a:t>
            </a:r>
          </a:p>
          <a:p>
            <a:r>
              <a:rPr lang="en-US" dirty="0"/>
              <a:t>Will evaluate additional use cases as they are submitted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spTree>
    <p:extLst>
      <p:ext uri="{BB962C8B-B14F-4D97-AF65-F5344CB8AC3E}">
        <p14:creationId xmlns:p14="http://schemas.microsoft.com/office/powerpoint/2010/main" val="219746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Version 2 Accomplishments II</a:t>
            </a:r>
          </a:p>
        </p:txBody>
      </p:sp>
      <p:sp>
        <p:nvSpPr>
          <p:cNvPr id="3" name="Content Placeholder 2"/>
          <p:cNvSpPr>
            <a:spLocks noGrp="1"/>
          </p:cNvSpPr>
          <p:nvPr>
            <p:ph idx="1"/>
          </p:nvPr>
        </p:nvSpPr>
        <p:spPr>
          <a:xfrm>
            <a:off x="302964" y="1641512"/>
            <a:ext cx="7463928" cy="4285561"/>
          </a:xfrm>
        </p:spPr>
        <p:txBody>
          <a:bodyPr/>
          <a:lstStyle/>
          <a:p>
            <a:r>
              <a:rPr lang="en-US" dirty="0"/>
              <a:t>Socialized Version 1 use cases with the developing ISO Big Data community, which reportedly found them representative and useful</a:t>
            </a:r>
          </a:p>
          <a:p>
            <a:r>
              <a:rPr lang="en-US" dirty="0"/>
              <a:t>The new template was developed to:</a:t>
            </a:r>
          </a:p>
          <a:p>
            <a:pPr lvl="1"/>
            <a:r>
              <a:rPr lang="en-US" dirty="0"/>
              <a:t>Better understand processing stages and workflow</a:t>
            </a:r>
          </a:p>
          <a:p>
            <a:pPr lvl="1"/>
            <a:r>
              <a:rPr lang="en-US" dirty="0"/>
              <a:t>Gather additional use case detail</a:t>
            </a:r>
          </a:p>
          <a:p>
            <a:pPr lvl="1"/>
            <a:r>
              <a:rPr lang="en-US" dirty="0"/>
              <a:t>Collect use cases with sensitive privacy &amp; other security concerns (sidebar) </a:t>
            </a:r>
          </a:p>
          <a:p>
            <a:pPr lvl="1"/>
            <a:r>
              <a:rPr lang="en-US" dirty="0"/>
              <a:t>Two versions of the new template were deployed</a:t>
            </a:r>
          </a:p>
          <a:p>
            <a:r>
              <a:rPr lang="en-US" dirty="0"/>
              <a:t>Collecting detail-rich use cases is challenging </a:t>
            </a:r>
          </a:p>
          <a:p>
            <a:r>
              <a:rPr lang="en-US" dirty="0"/>
              <a:t>Added key use cases from US Census and health care (consent flow and “Break Glass”)</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sp>
        <p:nvSpPr>
          <p:cNvPr id="5" name="TextBox 4"/>
          <p:cNvSpPr txBox="1"/>
          <p:nvPr/>
        </p:nvSpPr>
        <p:spPr>
          <a:xfrm>
            <a:off x="7017745" y="2122298"/>
            <a:ext cx="1916935" cy="3323987"/>
          </a:xfrm>
          <a:prstGeom prst="rect">
            <a:avLst/>
          </a:prstGeom>
          <a:solidFill>
            <a:schemeClr val="bg2">
              <a:lumMod val="20000"/>
              <a:lumOff val="80000"/>
            </a:schemeClr>
          </a:solidFill>
        </p:spPr>
        <p:txBody>
          <a:bodyPr wrap="square" rtlCol="0">
            <a:spAutoFit/>
          </a:bodyPr>
          <a:lstStyle/>
          <a:p>
            <a:r>
              <a:rPr lang="en-US" sz="1400" dirty="0"/>
              <a:t>- Roles </a:t>
            </a:r>
            <a:br>
              <a:rPr lang="en-US" sz="1400" dirty="0"/>
            </a:br>
            <a:r>
              <a:rPr lang="en-US" sz="1400" dirty="0"/>
              <a:t>- PII </a:t>
            </a:r>
            <a:br>
              <a:rPr lang="en-US" sz="1400" dirty="0"/>
            </a:br>
            <a:r>
              <a:rPr lang="en-US" sz="1400" dirty="0"/>
              <a:t>- Covenants, Liability </a:t>
            </a:r>
            <a:br>
              <a:rPr lang="en-US" sz="1400" dirty="0"/>
            </a:br>
            <a:r>
              <a:rPr lang="en-US" sz="1400" dirty="0"/>
              <a:t>- Ownership, Identity, Distribution </a:t>
            </a:r>
            <a:br>
              <a:rPr lang="en-US" sz="1400" dirty="0"/>
            </a:br>
            <a:r>
              <a:rPr lang="en-US" sz="1400" dirty="0"/>
              <a:t>- Risk Mitigation </a:t>
            </a:r>
            <a:br>
              <a:rPr lang="en-US" sz="1400" dirty="0"/>
            </a:br>
            <a:r>
              <a:rPr lang="en-US" sz="1400" dirty="0"/>
              <a:t>- Provenance </a:t>
            </a:r>
            <a:br>
              <a:rPr lang="en-US" sz="1400" dirty="0"/>
            </a:br>
            <a:r>
              <a:rPr lang="en-US" sz="1400" dirty="0"/>
              <a:t>- Data Life Cycle </a:t>
            </a:r>
            <a:br>
              <a:rPr lang="en-US" sz="1400" dirty="0"/>
            </a:br>
            <a:r>
              <a:rPr lang="en-US" sz="1400" dirty="0"/>
              <a:t>- Audit and Traceability </a:t>
            </a:r>
            <a:br>
              <a:rPr lang="en-US" sz="1400" dirty="0"/>
            </a:br>
            <a:r>
              <a:rPr lang="en-US" sz="1400" dirty="0"/>
              <a:t>- Application Provider Security</a:t>
            </a:r>
            <a:br>
              <a:rPr lang="en-US" sz="1400" dirty="0"/>
            </a:br>
            <a:r>
              <a:rPr lang="en-US" sz="1400" dirty="0"/>
              <a:t>- Framework Provider Security </a:t>
            </a:r>
            <a:br>
              <a:rPr lang="en-US" sz="1400" dirty="0"/>
            </a:br>
            <a:r>
              <a:rPr lang="en-US" sz="1400" dirty="0"/>
              <a:t>- System Health </a:t>
            </a:r>
            <a:br>
              <a:rPr lang="en-US" sz="1400" dirty="0"/>
            </a:br>
            <a:r>
              <a:rPr lang="en-US" sz="1400" dirty="0"/>
              <a:t>- Permitted Use Cases</a:t>
            </a:r>
          </a:p>
        </p:txBody>
      </p:sp>
    </p:spTree>
    <p:extLst>
      <p:ext uri="{BB962C8B-B14F-4D97-AF65-F5344CB8AC3E}">
        <p14:creationId xmlns:p14="http://schemas.microsoft.com/office/powerpoint/2010/main" val="330937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Version 2 Opportunities for Contribution</a:t>
            </a:r>
          </a:p>
        </p:txBody>
      </p:sp>
      <p:sp>
        <p:nvSpPr>
          <p:cNvPr id="3" name="Content Placeholder 2"/>
          <p:cNvSpPr>
            <a:spLocks noGrp="1"/>
          </p:cNvSpPr>
          <p:nvPr>
            <p:ph idx="1"/>
          </p:nvPr>
        </p:nvSpPr>
        <p:spPr>
          <a:xfrm>
            <a:off x="147711" y="1520328"/>
            <a:ext cx="3972597" cy="2622014"/>
          </a:xfrm>
        </p:spPr>
        <p:txBody>
          <a:bodyPr/>
          <a:lstStyle/>
          <a:p>
            <a:r>
              <a:rPr lang="en-US" dirty="0"/>
              <a:t>More use cases. (Roll up sleeves; budget an hour.)</a:t>
            </a:r>
          </a:p>
          <a:p>
            <a:r>
              <a:rPr lang="en-US" dirty="0"/>
              <a:t>Soliciting greater application domain diversity: </a:t>
            </a:r>
          </a:p>
          <a:p>
            <a:pPr lvl="1"/>
            <a:r>
              <a:rPr lang="en-US" dirty="0"/>
              <a:t>Smart cars (Smart X)</a:t>
            </a:r>
          </a:p>
          <a:p>
            <a:pPr lvl="1"/>
            <a:r>
              <a:rPr lang="en-US" dirty="0"/>
              <a:t>Large scale utility IoT </a:t>
            </a:r>
          </a:p>
          <a:p>
            <a:pPr lvl="1"/>
            <a:r>
              <a:rPr lang="en-US" dirty="0"/>
              <a:t>Geolocation applications involving people</a:t>
            </a:r>
          </a:p>
          <a:p>
            <a:pPr lvl="1"/>
            <a:r>
              <a:rPr lang="en-US" dirty="0"/>
              <a:t>Energy from discovery to generation</a:t>
            </a:r>
          </a:p>
          <a:p>
            <a:pPr lvl="1"/>
            <a:r>
              <a:rPr lang="en-US" dirty="0"/>
              <a:t>Scientific studies involving human subjects at large scale</a:t>
            </a:r>
          </a:p>
          <a:p>
            <a:pPr lvl="1"/>
            <a:r>
              <a:rPr lang="en-US" dirty="0"/>
              <a:t>Highly distributed use cases bridging multiple enterprises</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308" y="1849557"/>
            <a:ext cx="4803354" cy="2292785"/>
          </a:xfrm>
          <a:prstGeom prst="rect">
            <a:avLst/>
          </a:prstGeom>
        </p:spPr>
      </p:pic>
      <p:sp>
        <p:nvSpPr>
          <p:cNvPr id="6" name="Rectangle 5"/>
          <p:cNvSpPr/>
          <p:nvPr/>
        </p:nvSpPr>
        <p:spPr>
          <a:xfrm>
            <a:off x="4103914" y="4198612"/>
            <a:ext cx="4572000" cy="2339102"/>
          </a:xfrm>
          <a:prstGeom prst="rect">
            <a:avLst/>
          </a:prstGeom>
        </p:spPr>
        <p:txBody>
          <a:bodyPr>
            <a:spAutoFit/>
          </a:bodyPr>
          <a:lstStyle/>
          <a:p>
            <a:r>
              <a:rPr lang="en-US" sz="2200" dirty="0">
                <a:latin typeface="+mj-lt"/>
              </a:rPr>
              <a:t>Choose a domain and collect/analyze a set of related use-cases</a:t>
            </a:r>
          </a:p>
          <a:p>
            <a:pPr lvl="1"/>
            <a:r>
              <a:rPr lang="en-US" sz="2000" dirty="0">
                <a:latin typeface="+mj-lt"/>
              </a:rPr>
              <a:t>Develop technology requirements for  applications in domain</a:t>
            </a:r>
          </a:p>
          <a:p>
            <a:pPr lvl="1"/>
            <a:r>
              <a:rPr lang="en-US" sz="2000" dirty="0">
                <a:latin typeface="+mj-lt"/>
              </a:rPr>
              <a:t>Feed lessons into version 3 of template</a:t>
            </a:r>
          </a:p>
        </p:txBody>
      </p:sp>
    </p:spTree>
    <p:extLst>
      <p:ext uri="{BB962C8B-B14F-4D97-AF65-F5344CB8AC3E}">
        <p14:creationId xmlns:p14="http://schemas.microsoft.com/office/powerpoint/2010/main" val="96103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chemeClr val="accent1">
                    <a:lumMod val="75000"/>
                  </a:schemeClr>
                </a:solidFill>
              </a:rPr>
              <a:t>Volume 3, Use Cases and General Requirements</a:t>
            </a:r>
            <a:br>
              <a:rPr lang="en-US" dirty="0"/>
            </a:br>
            <a:r>
              <a:rPr lang="en-US" dirty="0"/>
              <a:t>Possible Version 3 Topics</a:t>
            </a:r>
          </a:p>
        </p:txBody>
      </p:sp>
      <p:sp>
        <p:nvSpPr>
          <p:cNvPr id="3" name="Content Placeholder 2"/>
          <p:cNvSpPr>
            <a:spLocks noGrp="1"/>
          </p:cNvSpPr>
          <p:nvPr>
            <p:ph idx="1"/>
          </p:nvPr>
        </p:nvSpPr>
        <p:spPr>
          <a:xfrm>
            <a:off x="457200" y="1828799"/>
            <a:ext cx="6252072" cy="4329629"/>
          </a:xfrm>
        </p:spPr>
        <p:txBody>
          <a:bodyPr/>
          <a:lstStyle/>
          <a:p>
            <a:r>
              <a:rPr lang="en-US" dirty="0"/>
              <a:t>Identify gaps in use cases</a:t>
            </a:r>
          </a:p>
          <a:p>
            <a:r>
              <a:rPr lang="en-US" dirty="0"/>
              <a:t>Develop plausible, semi-fictionalized use cases from industry reports, white papers, academic project reports</a:t>
            </a:r>
          </a:p>
          <a:p>
            <a:r>
              <a:rPr lang="en-US" dirty="0"/>
              <a:t>Identify important parameters for estimating systems </a:t>
            </a:r>
          </a:p>
          <a:p>
            <a:r>
              <a:rPr lang="en-US" dirty="0"/>
              <a:t>Microservice use cases </a:t>
            </a:r>
          </a:p>
          <a:p>
            <a:r>
              <a:rPr lang="en-US" dirty="0"/>
              <a:t>Use cases mapped to work in Vol 8</a:t>
            </a:r>
          </a:p>
          <a:p>
            <a:r>
              <a:rPr lang="en-US" dirty="0"/>
              <a:t>Container-oriented use cases</a:t>
            </a:r>
          </a:p>
          <a:p>
            <a:r>
              <a:rPr lang="en-US" dirty="0"/>
              <a:t>Forensic and provenance-centric use cases </a:t>
            </a:r>
          </a:p>
          <a:p>
            <a:r>
              <a:rPr lang="en-US"/>
              <a:t>Review fitness of the BDRA to use cases</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B7371F-B25E-42BE-91F9-DCD17E1CF49D}" type="slidenum">
              <a:rPr kumimoji="0" lang="en-US" sz="1000" b="0" i="0" u="none" strike="noStrike" kern="1200" cap="none" spc="0" normalizeH="0" baseline="0" noProof="0" smtClean="0">
                <a:ln>
                  <a:noFill/>
                </a:ln>
                <a:solidFill>
                  <a:prstClr val="black"/>
                </a:solidFill>
                <a:effectLst/>
                <a:uLnTx/>
                <a:uFillTx/>
                <a:latin typeface="Franklin Gothic Medium"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Franklin Gothic Medium" pitchFamily="34" charset="0"/>
              <a:ea typeface="+mn-ea"/>
              <a:cs typeface="Arial" pitchFamily="34" charset="0"/>
            </a:endParaRPr>
          </a:p>
        </p:txBody>
      </p:sp>
      <p:pic>
        <p:nvPicPr>
          <p:cNvPr id="5" name="Picture 4"/>
          <p:cNvPicPr>
            <a:picLocks noChangeAspect="1"/>
          </p:cNvPicPr>
          <p:nvPr/>
        </p:nvPicPr>
        <p:blipFill>
          <a:blip r:embed="rId2"/>
          <a:stretch>
            <a:fillRect/>
          </a:stretch>
        </p:blipFill>
        <p:spPr>
          <a:xfrm>
            <a:off x="6457950" y="1438275"/>
            <a:ext cx="2686050" cy="7810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272" y="2370535"/>
            <a:ext cx="2022934" cy="10742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272" y="3724538"/>
            <a:ext cx="1933575" cy="523875"/>
          </a:xfrm>
          <a:prstGeom prst="rect">
            <a:avLst/>
          </a:prstGeom>
        </p:spPr>
      </p:pic>
    </p:spTree>
    <p:extLst>
      <p:ext uri="{BB962C8B-B14F-4D97-AF65-F5344CB8AC3E}">
        <p14:creationId xmlns:p14="http://schemas.microsoft.com/office/powerpoint/2010/main" val="2276915946"/>
      </p:ext>
    </p:extLst>
  </p:cSld>
  <p:clrMapOvr>
    <a:masterClrMapping/>
  </p:clrMapOvr>
</p:sld>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TotalTime>
  <Words>839</Words>
  <Application>Microsoft Office PowerPoint</Application>
  <PresentationFormat>On-screen Show (4:3)</PresentationFormat>
  <Paragraphs>78</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Franklin Gothic Book</vt:lpstr>
      <vt:lpstr>Franklin Gothic Demi</vt:lpstr>
      <vt:lpstr>Franklin Gothic Medium</vt:lpstr>
      <vt:lpstr>Times New Roman</vt:lpstr>
      <vt:lpstr>12-0623-Sample-1img-full_V5</vt:lpstr>
      <vt:lpstr>Volume 3, Use Cases and General Requirements Document Scope</vt:lpstr>
      <vt:lpstr>Volume 3, Use Cases and General Requirements Version 1 Overview</vt:lpstr>
      <vt:lpstr>51 Detailed Use Cases: Version 1 Contributed July-September 2013</vt:lpstr>
      <vt:lpstr>Version 1 Use Case Template</vt:lpstr>
      <vt:lpstr>Volume 3, Use Cases and General Requirements Version 2 Accomplishments I</vt:lpstr>
      <vt:lpstr>Volume 3, Use Cases and General Requirements Version 2 Accomplishments II</vt:lpstr>
      <vt:lpstr>Volume 3, Use Cases and General Requirements Version 2 Opportunities for Contribution</vt:lpstr>
      <vt:lpstr>Volume 3, Use Cases and General Requirements Possible Version 3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3, Use Cases and General Requirements Document Scope</dc:title>
  <dc:creator>Geoffrey Fox</dc:creator>
  <cp:lastModifiedBy>Geoffrey Fox</cp:lastModifiedBy>
  <cp:revision>9</cp:revision>
  <dcterms:created xsi:type="dcterms:W3CDTF">2017-05-30T17:24:41Z</dcterms:created>
  <dcterms:modified xsi:type="dcterms:W3CDTF">2017-05-31T02:08:29Z</dcterms:modified>
</cp:coreProperties>
</file>