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5"/>
  </p:sldMasterIdLst>
  <p:notesMasterIdLst>
    <p:notesMasterId r:id="rId46"/>
  </p:notesMasterIdLst>
  <p:sldIdLst>
    <p:sldId id="1034" r:id="rId6"/>
    <p:sldId id="929" r:id="rId7"/>
    <p:sldId id="930" r:id="rId8"/>
    <p:sldId id="931" r:id="rId9"/>
    <p:sldId id="932" r:id="rId10"/>
    <p:sldId id="933" r:id="rId11"/>
    <p:sldId id="934" r:id="rId12"/>
    <p:sldId id="935" r:id="rId13"/>
    <p:sldId id="936" r:id="rId14"/>
    <p:sldId id="1026" r:id="rId15"/>
    <p:sldId id="950" r:id="rId16"/>
    <p:sldId id="951" r:id="rId17"/>
    <p:sldId id="952" r:id="rId18"/>
    <p:sldId id="953" r:id="rId19"/>
    <p:sldId id="954" r:id="rId20"/>
    <p:sldId id="939" r:id="rId21"/>
    <p:sldId id="1028" r:id="rId22"/>
    <p:sldId id="949" r:id="rId23"/>
    <p:sldId id="940" r:id="rId24"/>
    <p:sldId id="941" r:id="rId25"/>
    <p:sldId id="883" r:id="rId26"/>
    <p:sldId id="1016" r:id="rId27"/>
    <p:sldId id="1017" r:id="rId28"/>
    <p:sldId id="1023" r:id="rId29"/>
    <p:sldId id="1024" r:id="rId30"/>
    <p:sldId id="1025" r:id="rId31"/>
    <p:sldId id="1018" r:id="rId32"/>
    <p:sldId id="1019" r:id="rId33"/>
    <p:sldId id="1020" r:id="rId34"/>
    <p:sldId id="942" r:id="rId35"/>
    <p:sldId id="943" r:id="rId36"/>
    <p:sldId id="944" r:id="rId37"/>
    <p:sldId id="994" r:id="rId38"/>
    <p:sldId id="1027" r:id="rId39"/>
    <p:sldId id="1032" r:id="rId40"/>
    <p:sldId id="1033" r:id="rId41"/>
    <p:sldId id="1031" r:id="rId42"/>
    <p:sldId id="1030" r:id="rId43"/>
    <p:sldId id="1035" r:id="rId44"/>
    <p:sldId id="1036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B27"/>
    <a:srgbClr val="CC00FF"/>
    <a:srgbClr val="B30838"/>
    <a:srgbClr val="FB8455"/>
    <a:srgbClr val="3BCCFF"/>
    <a:srgbClr val="BDE2A2"/>
    <a:srgbClr val="8FF24C"/>
    <a:srgbClr val="69D8FF"/>
    <a:srgbClr val="E7E78D"/>
    <a:srgbClr val="B4D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9" autoAdjust="0"/>
    <p:restoredTop sz="96086" autoAdjust="0"/>
  </p:normalViewPr>
  <p:slideViewPr>
    <p:cSldViewPr snapToGrid="0" snapToObjects="1">
      <p:cViewPr varScale="1">
        <p:scale>
          <a:sx n="84" d="100"/>
          <a:sy n="84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4677B-C5CE-4183-A13D-EB29CCD213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581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8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2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50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D8143-D15D-4DF0-B208-8B2BDCDED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96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32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i="1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3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i="1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4" r:id="rId3"/>
    <p:sldLayoutId id="2147483775" r:id="rId4"/>
    <p:sldLayoutId id="2147483789" r:id="rId5"/>
    <p:sldLayoutId id="2147483660" r:id="rId6"/>
    <p:sldLayoutId id="2147483745" r:id="rId7"/>
    <p:sldLayoutId id="2147483803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hpc-abds.org/kaleidoscope/" TargetMode="Externa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.php?record_id=1837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pc-abds.org/kaleidoscope/" TargetMode="External"/><Relationship Id="rId2" Type="http://schemas.openxmlformats.org/officeDocument/2006/relationships/hyperlink" Target="http://dsc.soic.indiana.edu/publications/HPC-ABDSDescribed_final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776" y="1645753"/>
            <a:ext cx="9144000" cy="120218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Classifying Simulation and Data Intensive Applications and the HPC-Big </a:t>
            </a:r>
            <a:r>
              <a:rPr lang="en-US" sz="3200" dirty="0" smtClean="0"/>
              <a:t>Data Convergence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776" y="3076572"/>
            <a:ext cx="9144000" cy="4082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WBDB 2015 Seventh Workshop on Big Data Benchmarking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B78FB-1415-9B4D-996E-11F146E2B0E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84851"/>
            <a:ext cx="91440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Geoffrey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Fox,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Shantenu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Jha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, Judy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Qiu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December 14, 2015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gcf@indiana.edu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http://www.dsc.soic.indiana.edu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http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://spidal.org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http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://hpc-abds.org/kaleidoscope/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School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of Informatics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Computing, Digital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Science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Indiana University Bloomington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12/14/2015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2" descr="http://clds.sdsc.edu/sites/clds.sdsc.edu/files/wbdb2015.in/seventh_wbd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" y="12320"/>
            <a:ext cx="9127224" cy="15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389" y="-139499"/>
            <a:ext cx="9248775" cy="828675"/>
          </a:xfrm>
        </p:spPr>
        <p:txBody>
          <a:bodyPr/>
          <a:lstStyle/>
          <a:p>
            <a:pPr algn="ctr"/>
            <a:r>
              <a:rPr lang="en-US" sz="3000" dirty="0" smtClean="0"/>
              <a:t>Big Data - Big Simulation (Exascale) Convergence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" y="669925"/>
            <a:ext cx="9058275" cy="4038600"/>
          </a:xfrm>
        </p:spPr>
        <p:txBody>
          <a:bodyPr/>
          <a:lstStyle/>
          <a:p>
            <a:r>
              <a:rPr lang="en-US" sz="2400" dirty="0" smtClean="0"/>
              <a:t>Lets distinguish </a:t>
            </a:r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  <a:r>
              <a:rPr lang="en-US" sz="2400" dirty="0" smtClean="0"/>
              <a:t> (e.g. machine learning analytics) in </a:t>
            </a:r>
            <a:r>
              <a:rPr lang="en-US" sz="2400" b="1" dirty="0" smtClean="0">
                <a:solidFill>
                  <a:srgbClr val="C00000"/>
                </a:solidFill>
              </a:rPr>
              <a:t>Big Data </a:t>
            </a:r>
            <a:r>
              <a:rPr lang="en-US" sz="2400" dirty="0" smtClean="0"/>
              <a:t>problems</a:t>
            </a:r>
          </a:p>
          <a:p>
            <a:r>
              <a:rPr lang="en-US" sz="2400" dirty="0" smtClean="0"/>
              <a:t>Then in Big Data, typically </a:t>
            </a:r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b="1" dirty="0" smtClean="0"/>
              <a:t> </a:t>
            </a:r>
            <a:r>
              <a:rPr lang="en-US" sz="2400" dirty="0" smtClean="0"/>
              <a:t>is large but </a:t>
            </a:r>
            <a:r>
              <a:rPr lang="en-US" sz="2400" b="1" dirty="0" smtClean="0">
                <a:solidFill>
                  <a:srgbClr val="C00000"/>
                </a:solidFill>
              </a:rPr>
              <a:t>Model </a:t>
            </a:r>
            <a:r>
              <a:rPr lang="en-US" sz="2400" dirty="0" smtClean="0"/>
              <a:t>varies</a:t>
            </a:r>
          </a:p>
          <a:p>
            <a:pPr lvl="1"/>
            <a:r>
              <a:rPr lang="en-US" sz="2400" dirty="0" smtClean="0"/>
              <a:t>E.g. LDA with many topics or deep learning has large model</a:t>
            </a:r>
          </a:p>
          <a:p>
            <a:pPr lvl="1"/>
            <a:r>
              <a:rPr lang="en-US" sz="2400" dirty="0" smtClean="0"/>
              <a:t>Clustering or Dimension reduction can be quite small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Simulations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can also be considered as </a:t>
            </a:r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  <a:r>
              <a:rPr lang="en-US" sz="2400" dirty="0" smtClean="0"/>
              <a:t> is solving particle dynamics or partial differential equations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could be small when just boundary conditions or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large with data assimilation (weather forecasting) or when data visualizations produced by simulation</a:t>
            </a:r>
          </a:p>
          <a:p>
            <a:r>
              <a:rPr lang="en-US" sz="2400" dirty="0" smtClean="0"/>
              <a:t>In each case, </a:t>
            </a:r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often static between iterations (unless streaming), </a:t>
            </a:r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  <a:r>
              <a:rPr lang="en-US" sz="2400" dirty="0" smtClean="0"/>
              <a:t> varies between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Big Data Patterns – the Ogres</a:t>
            </a:r>
            <a:br>
              <a:rPr lang="en-US" sz="4000" b="1" dirty="0" smtClean="0"/>
            </a:br>
            <a:r>
              <a:rPr lang="en-US" sz="4000" dirty="0" smtClean="0"/>
              <a:t>Classification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685800"/>
          </a:xfrm>
        </p:spPr>
        <p:txBody>
          <a:bodyPr/>
          <a:lstStyle/>
          <a:p>
            <a:pPr algn="ctr"/>
            <a:r>
              <a:rPr lang="en-US" dirty="0" smtClean="0"/>
              <a:t>Classifying Big Data Applications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85800"/>
            <a:ext cx="9001125" cy="4038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“Benchmarks” “kernels” “algorithm” “mini-apps” can serve multiple purposes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Motivate hardware and software features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e.g. collaborative filtering algorithm parallelizes well with MapReduce and suggests using Hadoop on a cloud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e.g. deep learning on images dominated by matrix operations; needs CUDA&amp;MPI and suggests HPC cluster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Benchmark sets designed cover key features of systems in terms of features and sizes of “important” applications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Take 51 uses cases </a:t>
            </a:r>
            <a:r>
              <a:rPr lang="en-US" dirty="0" smtClean="0">
                <a:sym typeface="Wingdings" panose="05000000000000000000" pitchFamily="2" charset="2"/>
              </a:rPr>
              <a:t> derive specific features; each use case has multiple features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Generalize and systematize as Ogres with features termed “facets”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50 Facets divided into 4 sets or views where each view has “similar” facets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Allow one to study coverage of benchmark sets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Discuss </a:t>
            </a:r>
            <a:r>
              <a:rPr lang="en-US" b="1" dirty="0" smtClean="0">
                <a:solidFill>
                  <a:srgbClr val="C00000"/>
                </a:solidFill>
              </a:rPr>
              <a:t>Data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Model</a:t>
            </a:r>
            <a:r>
              <a:rPr lang="en-US" dirty="0" smtClean="0"/>
              <a:t> together as built around problems which combine them but we can get insight by separating and this allows better understanding of </a:t>
            </a:r>
            <a:r>
              <a:rPr lang="en-US" b="1" dirty="0" smtClean="0">
                <a:solidFill>
                  <a:srgbClr val="C00000"/>
                </a:solidFill>
              </a:rPr>
              <a:t>Big Data - Big Simulation “convergence”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526864"/>
            <a:ext cx="9049110" cy="1143000"/>
          </a:xfrm>
        </p:spPr>
        <p:txBody>
          <a:bodyPr>
            <a:normAutofit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2501175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G1:</a:t>
            </a:r>
            <a:r>
              <a:rPr lang="en-US" sz="2400" dirty="0" smtClean="0"/>
              <a:t>	Basic Statistics e.g. </a:t>
            </a:r>
            <a:r>
              <a:rPr lang="en-US" sz="2400" dirty="0" err="1" smtClean="0"/>
              <a:t>MRStat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G2:</a:t>
            </a:r>
            <a:r>
              <a:rPr lang="en-US" sz="2400" dirty="0" smtClean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G3:</a:t>
            </a:r>
            <a:r>
              <a:rPr lang="en-US" sz="2400" dirty="0" smtClean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G4:</a:t>
            </a:r>
            <a:r>
              <a:rPr lang="en-US" sz="2400" dirty="0" smtClean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G5:</a:t>
            </a:r>
            <a:r>
              <a:rPr lang="en-US" sz="2400" dirty="0" smtClean="0"/>
              <a:t>	Optimizations e.g. Linear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G6:</a:t>
            </a:r>
            <a:r>
              <a:rPr lang="en-US" sz="2400" dirty="0" smtClean="0"/>
              <a:t>	Integration e.g. LDA and other GML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G7:</a:t>
            </a:r>
            <a:r>
              <a:rPr lang="en-US" sz="2400" dirty="0" smtClean="0"/>
              <a:t>	Alignment Problems e.g. BLAST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85468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www.nap.edu/catalog.php?record_id=18374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048281" y="2483247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Big Data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Models?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12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480" y="0"/>
            <a:ext cx="7927520" cy="636814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799682"/>
            <a:ext cx="8882743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</a:t>
            </a:r>
            <a:br>
              <a:rPr lang="en-US" sz="2800" dirty="0" smtClean="0"/>
            </a:br>
            <a:r>
              <a:rPr lang="en-US" sz="2800" dirty="0" smtClean="0"/>
              <a:t>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sz="2400" dirty="0" smtClean="0"/>
              <a:t>MG: </a:t>
            </a:r>
            <a:r>
              <a:rPr lang="en-US" sz="2400" dirty="0" err="1" smtClean="0"/>
              <a:t>Multigrid</a:t>
            </a:r>
            <a:endParaRPr lang="en-US" sz="2400" dirty="0" smtClean="0"/>
          </a:p>
          <a:p>
            <a:pPr lvl="1"/>
            <a:r>
              <a:rPr lang="en-US" sz="2400" dirty="0" smtClean="0"/>
              <a:t>CG: Conjugate Gradient</a:t>
            </a:r>
          </a:p>
          <a:p>
            <a:pPr lvl="1"/>
            <a:r>
              <a:rPr lang="en-US" sz="2400" dirty="0" smtClean="0"/>
              <a:t>FT: Fast Fourier Transform</a:t>
            </a:r>
          </a:p>
          <a:p>
            <a:pPr lvl="1"/>
            <a:r>
              <a:rPr lang="en-US" sz="2400" dirty="0" smtClean="0"/>
              <a:t>IS: Integer sort</a:t>
            </a:r>
          </a:p>
          <a:p>
            <a:pPr lvl="1"/>
            <a:r>
              <a:rPr lang="en-US" sz="2400" dirty="0" smtClean="0"/>
              <a:t>EP: Embarrassingly Parallel</a:t>
            </a:r>
          </a:p>
          <a:p>
            <a:pPr lvl="1"/>
            <a:r>
              <a:rPr lang="en-US" sz="2400" dirty="0" smtClean="0"/>
              <a:t>BT: Block </a:t>
            </a:r>
            <a:r>
              <a:rPr lang="en-US" sz="2400" dirty="0" err="1" smtClean="0"/>
              <a:t>Tridiagonal</a:t>
            </a:r>
            <a:endParaRPr lang="en-US" sz="2400" dirty="0" smtClean="0"/>
          </a:p>
          <a:p>
            <a:pPr lvl="1"/>
            <a:r>
              <a:rPr lang="en-US" sz="2400" dirty="0" smtClean="0"/>
              <a:t>SP: Scalar </a:t>
            </a:r>
            <a:r>
              <a:rPr lang="en-US" sz="2400" dirty="0" err="1" smtClean="0"/>
              <a:t>Pentadiagonal</a:t>
            </a:r>
            <a:endParaRPr lang="en-US" sz="2400" dirty="0" smtClean="0"/>
          </a:p>
          <a:p>
            <a:pPr lvl="1"/>
            <a:r>
              <a:rPr lang="en-US" sz="2400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2801053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Simulation Models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0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827477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MapReduce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Combinational Logic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 Traversal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Dynamic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Backtrack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Branch-and-Bound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Graphical Models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Finite State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1318301"/>
            <a:ext cx="5475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(Classic simulations)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382237" y="694241"/>
            <a:ext cx="5721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Largely Models for Data or Simulation</a:t>
            </a:r>
          </a:p>
        </p:txBody>
      </p:sp>
    </p:spTree>
    <p:extLst>
      <p:ext uri="{BB962C8B-B14F-4D97-AF65-F5344CB8AC3E}">
        <p14:creationId xmlns:p14="http://schemas.microsoft.com/office/powerpoint/2010/main" val="10546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12/14/2015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ED7E6-5016-4859-A78B-1A011CDBB2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22234" y="3899735"/>
            <a:ext cx="0" cy="2902354"/>
          </a:xfrm>
          <a:prstGeom prst="line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5400000">
            <a:off x="1034621" y="-1298053"/>
            <a:ext cx="7020356" cy="9244669"/>
          </a:xfrm>
          <a:prstGeom prst="rect">
            <a:avLst/>
          </a:prstGeom>
          <a:solidFill>
            <a:schemeClr val="bg1"/>
          </a:solidFill>
        </p:spPr>
      </p:sp>
      <p:cxnSp>
        <p:nvCxnSpPr>
          <p:cNvPr id="5" name="Straight Connector 4"/>
          <p:cNvCxnSpPr/>
          <p:nvPr/>
        </p:nvCxnSpPr>
        <p:spPr>
          <a:xfrm rot="5400000">
            <a:off x="4929971" y="390814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928623" y="411004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28623" y="4326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30229" y="45422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930783" y="5009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30783" y="527412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30783" y="549903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30783" y="574213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29970" y="595299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921115" y="620330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29970" y="644505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5"/>
          <p:cNvSpPr txBox="1"/>
          <p:nvPr/>
        </p:nvSpPr>
        <p:spPr>
          <a:xfrm rot="5400000">
            <a:off x="2657206" y="3013749"/>
            <a:ext cx="179599" cy="20398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Pleasingly Parallel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3"/>
          <p:cNvSpPr txBox="1"/>
          <p:nvPr/>
        </p:nvSpPr>
        <p:spPr>
          <a:xfrm rot="5400000">
            <a:off x="2828969" y="3307680"/>
            <a:ext cx="184242" cy="18465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Classic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3"/>
          <p:cNvSpPr txBox="1"/>
          <p:nvPr/>
        </p:nvSpPr>
        <p:spPr>
          <a:xfrm rot="5400000">
            <a:off x="2344101" y="3485151"/>
            <a:ext cx="285868" cy="204091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Map-Collective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/>
          <p:nvPr/>
        </p:nvSpPr>
        <p:spPr>
          <a:xfrm rot="5400000">
            <a:off x="2543500" y="3563945"/>
            <a:ext cx="259658" cy="22626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Point-to-Point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3"/>
          <p:cNvSpPr txBox="1"/>
          <p:nvPr/>
        </p:nvSpPr>
        <p:spPr>
          <a:xfrm rot="5400000">
            <a:off x="2562027" y="4191411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3"/>
          <p:cNvSpPr txBox="1"/>
          <p:nvPr/>
        </p:nvSpPr>
        <p:spPr>
          <a:xfrm rot="5400000">
            <a:off x="3089683" y="3780052"/>
            <a:ext cx="137032" cy="30152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Program Multiple Data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9"/>
          <p:cNvSpPr txBox="1"/>
          <p:nvPr/>
        </p:nvSpPr>
        <p:spPr>
          <a:xfrm rot="5400000">
            <a:off x="2854977" y="4168256"/>
            <a:ext cx="221569" cy="28441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Bulk Synchronous Parallel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3"/>
          <p:cNvSpPr txBox="1"/>
          <p:nvPr/>
        </p:nvSpPr>
        <p:spPr>
          <a:xfrm rot="5400000">
            <a:off x="2296575" y="5454384"/>
            <a:ext cx="201938" cy="7261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2"/>
          <p:cNvSpPr txBox="1"/>
          <p:nvPr/>
        </p:nvSpPr>
        <p:spPr>
          <a:xfrm rot="5400000">
            <a:off x="2330161" y="5498838"/>
            <a:ext cx="189035" cy="10455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Dataflow</a:t>
            </a:r>
          </a:p>
        </p:txBody>
      </p:sp>
      <p:sp>
        <p:nvSpPr>
          <p:cNvPr id="27" name="Text Box 63"/>
          <p:cNvSpPr txBox="1"/>
          <p:nvPr/>
        </p:nvSpPr>
        <p:spPr>
          <a:xfrm rot="5400000">
            <a:off x="2339923" y="5935803"/>
            <a:ext cx="209061" cy="6380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</p:txBody>
      </p:sp>
      <p:sp>
        <p:nvSpPr>
          <p:cNvPr id="28" name="Text Box 63"/>
          <p:cNvSpPr txBox="1"/>
          <p:nvPr/>
        </p:nvSpPr>
        <p:spPr>
          <a:xfrm rot="5400000">
            <a:off x="2330553" y="5947088"/>
            <a:ext cx="225107" cy="1107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593707" y="1385318"/>
            <a:ext cx="2655279" cy="0"/>
          </a:xfrm>
          <a:prstGeom prst="line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927960" y="22374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928842" y="439295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29725" y="66211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29727" y="90208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929725" y="114280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929724" y="14013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28842" y="168812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928842" y="198776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28842" y="22111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929768" y="244807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63"/>
          <p:cNvSpPr txBox="1"/>
          <p:nvPr/>
        </p:nvSpPr>
        <p:spPr>
          <a:xfrm rot="5400000">
            <a:off x="6358984" y="-1119207"/>
            <a:ext cx="206323" cy="28103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Geospatial Information System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85"/>
          <p:cNvSpPr txBox="1"/>
          <p:nvPr/>
        </p:nvSpPr>
        <p:spPr>
          <a:xfrm rot="5400000">
            <a:off x="5851725" y="-360887"/>
            <a:ext cx="156690" cy="17034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HPC Simulations</a:t>
            </a:r>
          </a:p>
        </p:txBody>
      </p:sp>
      <p:sp>
        <p:nvSpPr>
          <p:cNvPr id="42" name="Text Box 63"/>
          <p:cNvSpPr txBox="1"/>
          <p:nvPr/>
        </p:nvSpPr>
        <p:spPr>
          <a:xfrm rot="5400000">
            <a:off x="5774275" y="-55134"/>
            <a:ext cx="197740" cy="16020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63"/>
          <p:cNvSpPr txBox="1"/>
          <p:nvPr/>
        </p:nvSpPr>
        <p:spPr>
          <a:xfrm rot="5400000">
            <a:off x="6045101" y="-82733"/>
            <a:ext cx="166777" cy="21129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Metadata/Provenance</a:t>
            </a:r>
          </a:p>
        </p:txBody>
      </p:sp>
      <p:sp>
        <p:nvSpPr>
          <p:cNvPr id="44" name="Text Box 88"/>
          <p:cNvSpPr txBox="1"/>
          <p:nvPr/>
        </p:nvSpPr>
        <p:spPr>
          <a:xfrm rot="5400000">
            <a:off x="6731960" y="-545623"/>
            <a:ext cx="424154" cy="37291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/ Dedicated / Transient / Permanent</a:t>
            </a:r>
          </a:p>
        </p:txBody>
      </p:sp>
      <p:sp>
        <p:nvSpPr>
          <p:cNvPr id="45" name="Text Box 63"/>
          <p:cNvSpPr txBox="1"/>
          <p:nvPr/>
        </p:nvSpPr>
        <p:spPr>
          <a:xfrm rot="5400000">
            <a:off x="6362481" y="75158"/>
            <a:ext cx="214361" cy="27952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Archived/Batched/Streaming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63"/>
          <p:cNvSpPr txBox="1"/>
          <p:nvPr/>
        </p:nvSpPr>
        <p:spPr>
          <a:xfrm rot="5400000">
            <a:off x="5950374" y="799234"/>
            <a:ext cx="220882" cy="19775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HDFS/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/GPFS</a:t>
            </a:r>
          </a:p>
        </p:txBody>
      </p:sp>
      <p:sp>
        <p:nvSpPr>
          <p:cNvPr id="47" name="Text Box 91"/>
          <p:cNvSpPr txBox="1"/>
          <p:nvPr/>
        </p:nvSpPr>
        <p:spPr>
          <a:xfrm rot="5400000">
            <a:off x="5684319" y="1352689"/>
            <a:ext cx="182754" cy="14073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Files/Objects</a:t>
            </a:r>
          </a:p>
        </p:txBody>
      </p:sp>
      <p:sp>
        <p:nvSpPr>
          <p:cNvPr id="48" name="Text Box 63"/>
          <p:cNvSpPr txBox="1"/>
          <p:nvPr/>
        </p:nvSpPr>
        <p:spPr>
          <a:xfrm rot="5400000">
            <a:off x="6016998" y="1233203"/>
            <a:ext cx="218155" cy="21248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 Data Model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63"/>
          <p:cNvSpPr txBox="1"/>
          <p:nvPr/>
        </p:nvSpPr>
        <p:spPr>
          <a:xfrm rot="5400000">
            <a:off x="6070616" y="1430429"/>
            <a:ext cx="241059" cy="22103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NewSQL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7315201" y="1536418"/>
            <a:ext cx="0" cy="356320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8927971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8439469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7945858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690889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7464985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7224921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6969050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709677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646306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6212150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5958098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568817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59"/>
          <p:cNvSpPr txBox="1"/>
          <p:nvPr/>
        </p:nvSpPr>
        <p:spPr>
          <a:xfrm rot="5400000">
            <a:off x="4894420" y="4366542"/>
            <a:ext cx="1806984" cy="611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Metrics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61"/>
          <p:cNvSpPr txBox="1"/>
          <p:nvPr/>
        </p:nvSpPr>
        <p:spPr>
          <a:xfrm rot="5400000">
            <a:off x="4505942" y="4864928"/>
            <a:ext cx="2957713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Flops per Byte; Memory I/O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162"/>
          <p:cNvSpPr txBox="1"/>
          <p:nvPr/>
        </p:nvSpPr>
        <p:spPr>
          <a:xfrm rot="5400000">
            <a:off x="4607399" y="5000837"/>
            <a:ext cx="3231736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Environment; Core libraries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163"/>
          <p:cNvSpPr txBox="1"/>
          <p:nvPr/>
        </p:nvSpPr>
        <p:spPr>
          <a:xfrm rot="5400000">
            <a:off x="5289411" y="4559208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64"/>
          <p:cNvSpPr txBox="1"/>
          <p:nvPr/>
        </p:nvSpPr>
        <p:spPr>
          <a:xfrm rot="5400000">
            <a:off x="550574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65"/>
          <p:cNvSpPr txBox="1"/>
          <p:nvPr/>
        </p:nvSpPr>
        <p:spPr>
          <a:xfrm rot="5400000">
            <a:off x="5756741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66"/>
          <p:cNvSpPr txBox="1"/>
          <p:nvPr/>
        </p:nvSpPr>
        <p:spPr>
          <a:xfrm rot="5400000">
            <a:off x="599755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Veracity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67"/>
          <p:cNvSpPr txBox="1"/>
          <p:nvPr/>
        </p:nvSpPr>
        <p:spPr>
          <a:xfrm rot="5400000">
            <a:off x="625723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Structure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168"/>
          <p:cNvSpPr txBox="1"/>
          <p:nvPr/>
        </p:nvSpPr>
        <p:spPr>
          <a:xfrm rot="5400000">
            <a:off x="725789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Abstraction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170"/>
          <p:cNvSpPr txBox="1"/>
          <p:nvPr/>
        </p:nvSpPr>
        <p:spPr>
          <a:xfrm rot="5400000">
            <a:off x="7445398" y="4669550"/>
            <a:ext cx="2588405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Metric = M / Non-Metric 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72"/>
              <p:cNvSpPr txBox="1"/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O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N</m:t>
                            </m:r>
                          </m:e>
                          <m:sup>
                            <m: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NN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O</m:t>
                    </m:r>
                    <m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N</m:t>
                    </m:r>
                    <m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</a:t>
                </a:r>
              </a:p>
            </p:txBody>
          </p:sp>
        </mc:Choice>
        <mc:Fallback xmlns="">
          <p:sp>
            <p:nvSpPr>
              <p:cNvPr id="76" name="Text 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blipFill rotWithShape="0">
                <a:blip r:embed="rId3"/>
                <a:stretch>
                  <a:fillRect l="-56410" t="-2785" r="-2564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189"/>
          <p:cNvSpPr txBox="1"/>
          <p:nvPr/>
        </p:nvSpPr>
        <p:spPr>
          <a:xfrm rot="5400000">
            <a:off x="676599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= R / Irregular = 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190"/>
          <p:cNvSpPr txBox="1"/>
          <p:nvPr/>
        </p:nvSpPr>
        <p:spPr>
          <a:xfrm rot="5400000">
            <a:off x="6517735" y="4585747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= D / Static = 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>
            <a:stCxn id="50" idx="1"/>
          </p:cNvCxnSpPr>
          <p:nvPr/>
        </p:nvCxnSpPr>
        <p:spPr>
          <a:xfrm flipH="1">
            <a:off x="84021" y="3314490"/>
            <a:ext cx="4179187" cy="626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351402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3240899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292433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264238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36532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205861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1767471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1454178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119484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916085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639637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71"/>
          <p:cNvSpPr txBox="1"/>
          <p:nvPr/>
        </p:nvSpPr>
        <p:spPr>
          <a:xfrm rot="5400000">
            <a:off x="-828955" y="1906678"/>
            <a:ext cx="2406120" cy="1825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173"/>
          <p:cNvSpPr txBox="1"/>
          <p:nvPr/>
        </p:nvSpPr>
        <p:spPr>
          <a:xfrm rot="5400000">
            <a:off x="-555655" y="1883767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Algorithms</a:t>
            </a:r>
          </a:p>
        </p:txBody>
      </p:sp>
      <p:sp>
        <p:nvSpPr>
          <p:cNvPr id="96" name="Text Box 174"/>
          <p:cNvSpPr txBox="1"/>
          <p:nvPr/>
        </p:nvSpPr>
        <p:spPr>
          <a:xfrm rot="5400000">
            <a:off x="-250904" y="1895058"/>
            <a:ext cx="2406120" cy="2398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 Algebra Kernels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175"/>
          <p:cNvSpPr txBox="1"/>
          <p:nvPr/>
        </p:nvSpPr>
        <p:spPr>
          <a:xfrm rot="5400000">
            <a:off x="21005" y="1886200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176"/>
          <p:cNvSpPr txBox="1"/>
          <p:nvPr/>
        </p:nvSpPr>
        <p:spPr>
          <a:xfrm rot="5400000">
            <a:off x="296728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178"/>
          <p:cNvSpPr txBox="1"/>
          <p:nvPr/>
        </p:nvSpPr>
        <p:spPr>
          <a:xfrm rot="5400000">
            <a:off x="582145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Optimization Methodology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179"/>
          <p:cNvSpPr txBox="1"/>
          <p:nvPr/>
        </p:nvSpPr>
        <p:spPr>
          <a:xfrm rot="5400000">
            <a:off x="87333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80"/>
          <p:cNvSpPr txBox="1"/>
          <p:nvPr/>
        </p:nvSpPr>
        <p:spPr>
          <a:xfrm rot="5400000">
            <a:off x="118275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81"/>
          <p:cNvSpPr txBox="1"/>
          <p:nvPr/>
        </p:nvSpPr>
        <p:spPr>
          <a:xfrm rot="5400000">
            <a:off x="1485731" y="1838782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/ Query /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182"/>
          <p:cNvSpPr txBox="1"/>
          <p:nvPr/>
        </p:nvSpPr>
        <p:spPr>
          <a:xfrm rot="5400000">
            <a:off x="2060115" y="1902385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Statistics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84"/>
          <p:cNvSpPr txBox="1"/>
          <p:nvPr/>
        </p:nvSpPr>
        <p:spPr>
          <a:xfrm rot="5400000">
            <a:off x="2331397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Analytics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185"/>
          <p:cNvSpPr txBox="1"/>
          <p:nvPr/>
        </p:nvSpPr>
        <p:spPr>
          <a:xfrm rot="5400000">
            <a:off x="2615050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Analytics</a:t>
            </a:r>
          </a:p>
        </p:txBody>
      </p:sp>
      <p:sp>
        <p:nvSpPr>
          <p:cNvPr id="106" name="Text Box 186"/>
          <p:cNvSpPr txBox="1"/>
          <p:nvPr/>
        </p:nvSpPr>
        <p:spPr>
          <a:xfrm rot="5400000">
            <a:off x="2902192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Micro-benchmarks</a:t>
            </a:r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4079596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3789695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192"/>
          <p:cNvSpPr txBox="1"/>
          <p:nvPr/>
        </p:nvSpPr>
        <p:spPr>
          <a:xfrm rot="5400000">
            <a:off x="1747473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10800000">
            <a:off x="35742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230"/>
          <p:cNvSpPr txBox="1"/>
          <p:nvPr/>
        </p:nvSpPr>
        <p:spPr>
          <a:xfrm>
            <a:off x="5250594" y="-146531"/>
            <a:ext cx="2376363" cy="5672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Style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230"/>
          <p:cNvSpPr txBox="1"/>
          <p:nvPr/>
        </p:nvSpPr>
        <p:spPr>
          <a:xfrm>
            <a:off x="6769418" y="6003158"/>
            <a:ext cx="1443625" cy="2790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230"/>
          <p:cNvSpPr txBox="1"/>
          <p:nvPr/>
        </p:nvSpPr>
        <p:spPr>
          <a:xfrm rot="10800000" flipH="1" flipV="1">
            <a:off x="38327" y="345690"/>
            <a:ext cx="1493010" cy="2790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298"/>
          <p:cNvSpPr txBox="1"/>
          <p:nvPr/>
        </p:nvSpPr>
        <p:spPr>
          <a:xfrm>
            <a:off x="5118796" y="410644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1" name="Text Box 299"/>
          <p:cNvSpPr txBox="1"/>
          <p:nvPr/>
        </p:nvSpPr>
        <p:spPr>
          <a:xfrm>
            <a:off x="5124448" y="434444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2" name="Text Box 300"/>
          <p:cNvSpPr txBox="1"/>
          <p:nvPr/>
        </p:nvSpPr>
        <p:spPr>
          <a:xfrm>
            <a:off x="5120725" y="451320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3" name="Text Box 301"/>
          <p:cNvSpPr txBox="1"/>
          <p:nvPr/>
        </p:nvSpPr>
        <p:spPr>
          <a:xfrm>
            <a:off x="5115970" y="500171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4" name="Text Box 302"/>
          <p:cNvSpPr txBox="1"/>
          <p:nvPr/>
        </p:nvSpPr>
        <p:spPr>
          <a:xfrm>
            <a:off x="5123302" y="527015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5" name="Text Box 303"/>
          <p:cNvSpPr txBox="1"/>
          <p:nvPr/>
        </p:nvSpPr>
        <p:spPr>
          <a:xfrm>
            <a:off x="5136506" y="550520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6" name="Text Box 304"/>
          <p:cNvSpPr txBox="1"/>
          <p:nvPr/>
        </p:nvSpPr>
        <p:spPr>
          <a:xfrm>
            <a:off x="5131859" y="5751941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 Box 305"/>
          <p:cNvSpPr txBox="1"/>
          <p:nvPr/>
        </p:nvSpPr>
        <p:spPr>
          <a:xfrm>
            <a:off x="5045132" y="5945221"/>
            <a:ext cx="424460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306"/>
          <p:cNvSpPr txBox="1"/>
          <p:nvPr/>
        </p:nvSpPr>
        <p:spPr>
          <a:xfrm>
            <a:off x="5046138" y="6193896"/>
            <a:ext cx="392821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 Box 307"/>
          <p:cNvSpPr txBox="1"/>
          <p:nvPr/>
        </p:nvSpPr>
        <p:spPr>
          <a:xfrm>
            <a:off x="5048232" y="6468833"/>
            <a:ext cx="382926" cy="192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310"/>
          <p:cNvSpPr txBox="1"/>
          <p:nvPr/>
        </p:nvSpPr>
        <p:spPr>
          <a:xfrm>
            <a:off x="4544798" y="246937"/>
            <a:ext cx="288239" cy="2404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2" name="Text Box 311"/>
          <p:cNvSpPr txBox="1"/>
          <p:nvPr/>
        </p:nvSpPr>
        <p:spPr>
          <a:xfrm>
            <a:off x="4645480" y="48263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3" name="Text Box 312"/>
          <p:cNvSpPr txBox="1"/>
          <p:nvPr/>
        </p:nvSpPr>
        <p:spPr>
          <a:xfrm>
            <a:off x="4642654" y="70001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4" name="Text Box 313"/>
          <p:cNvSpPr txBox="1"/>
          <p:nvPr/>
        </p:nvSpPr>
        <p:spPr>
          <a:xfrm>
            <a:off x="4637005" y="90947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5" name="Text Box 315"/>
          <p:cNvSpPr txBox="1"/>
          <p:nvPr/>
        </p:nvSpPr>
        <p:spPr>
          <a:xfrm>
            <a:off x="4629671" y="1147923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6" name="Text Box 316"/>
          <p:cNvSpPr txBox="1"/>
          <p:nvPr/>
        </p:nvSpPr>
        <p:spPr>
          <a:xfrm>
            <a:off x="4625022" y="139920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7" name="Text Box 317"/>
          <p:cNvSpPr txBox="1"/>
          <p:nvPr/>
        </p:nvSpPr>
        <p:spPr>
          <a:xfrm>
            <a:off x="4626843" y="1684410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8" name="Text Box 318"/>
          <p:cNvSpPr txBox="1"/>
          <p:nvPr/>
        </p:nvSpPr>
        <p:spPr>
          <a:xfrm>
            <a:off x="4630177" y="1998826"/>
            <a:ext cx="188704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 Box 319"/>
          <p:cNvSpPr txBox="1"/>
          <p:nvPr/>
        </p:nvSpPr>
        <p:spPr>
          <a:xfrm>
            <a:off x="4633129" y="2205949"/>
            <a:ext cx="135140" cy="1905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0" name="Text Box 320"/>
          <p:cNvSpPr txBox="1"/>
          <p:nvPr/>
        </p:nvSpPr>
        <p:spPr>
          <a:xfrm>
            <a:off x="4634565" y="2429997"/>
            <a:ext cx="99202" cy="2182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1" name="Text Box 321"/>
          <p:cNvSpPr txBox="1"/>
          <p:nvPr/>
        </p:nvSpPr>
        <p:spPr>
          <a:xfrm>
            <a:off x="5634841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2" name="Text Box 322"/>
          <p:cNvSpPr txBox="1"/>
          <p:nvPr/>
        </p:nvSpPr>
        <p:spPr>
          <a:xfrm>
            <a:off x="589761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" name="Text Box 323"/>
          <p:cNvSpPr txBox="1"/>
          <p:nvPr/>
        </p:nvSpPr>
        <p:spPr>
          <a:xfrm>
            <a:off x="6170539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4" name="Text Box 324"/>
          <p:cNvSpPr txBox="1"/>
          <p:nvPr/>
        </p:nvSpPr>
        <p:spPr>
          <a:xfrm>
            <a:off x="6433312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5" name="Text Box 325"/>
          <p:cNvSpPr txBox="1"/>
          <p:nvPr/>
        </p:nvSpPr>
        <p:spPr>
          <a:xfrm>
            <a:off x="6655434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6" name="Text Box 326"/>
          <p:cNvSpPr txBox="1"/>
          <p:nvPr/>
        </p:nvSpPr>
        <p:spPr>
          <a:xfrm>
            <a:off x="693238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7" name="Text Box 327"/>
          <p:cNvSpPr txBox="1"/>
          <p:nvPr/>
        </p:nvSpPr>
        <p:spPr>
          <a:xfrm>
            <a:off x="718458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8" name="Text Box 328"/>
          <p:cNvSpPr txBox="1"/>
          <p:nvPr/>
        </p:nvSpPr>
        <p:spPr>
          <a:xfrm>
            <a:off x="742230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9" name="Text Box 329"/>
          <p:cNvSpPr txBox="1"/>
          <p:nvPr/>
        </p:nvSpPr>
        <p:spPr>
          <a:xfrm>
            <a:off x="7642807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0" name="Text Box 330"/>
          <p:cNvSpPr txBox="1"/>
          <p:nvPr/>
        </p:nvSpPr>
        <p:spPr>
          <a:xfrm>
            <a:off x="7811703" y="3030236"/>
            <a:ext cx="243470" cy="142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1" name="Text Box 335"/>
          <p:cNvSpPr txBox="1"/>
          <p:nvPr/>
        </p:nvSpPr>
        <p:spPr>
          <a:xfrm>
            <a:off x="8293840" y="3030236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 Box 336"/>
          <p:cNvSpPr txBox="1"/>
          <p:nvPr/>
        </p:nvSpPr>
        <p:spPr>
          <a:xfrm>
            <a:off x="8803803" y="3030236"/>
            <a:ext cx="235089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 Box 340"/>
          <p:cNvSpPr txBox="1"/>
          <p:nvPr/>
        </p:nvSpPr>
        <p:spPr>
          <a:xfrm>
            <a:off x="1734332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6" name="Text Box 341"/>
          <p:cNvSpPr txBox="1"/>
          <p:nvPr/>
        </p:nvSpPr>
        <p:spPr>
          <a:xfrm>
            <a:off x="2045704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7" name="Text Box 342"/>
          <p:cNvSpPr txBox="1"/>
          <p:nvPr/>
        </p:nvSpPr>
        <p:spPr>
          <a:xfrm>
            <a:off x="2331028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8" name="Text Box 343"/>
          <p:cNvSpPr txBox="1"/>
          <p:nvPr/>
        </p:nvSpPr>
        <p:spPr>
          <a:xfrm>
            <a:off x="2857851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9" name="Text Box 344"/>
          <p:cNvSpPr txBox="1"/>
          <p:nvPr/>
        </p:nvSpPr>
        <p:spPr>
          <a:xfrm>
            <a:off x="317325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 Box 345"/>
          <p:cNvSpPr txBox="1"/>
          <p:nvPr/>
        </p:nvSpPr>
        <p:spPr>
          <a:xfrm>
            <a:off x="3467435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1" name="Text Box 346"/>
          <p:cNvSpPr txBox="1"/>
          <p:nvPr/>
        </p:nvSpPr>
        <p:spPr>
          <a:xfrm>
            <a:off x="3750530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2" name="Text Box 347"/>
          <p:cNvSpPr txBox="1"/>
          <p:nvPr/>
        </p:nvSpPr>
        <p:spPr>
          <a:xfrm>
            <a:off x="403500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" name="Text Box 349"/>
          <p:cNvSpPr txBox="1"/>
          <p:nvPr/>
        </p:nvSpPr>
        <p:spPr>
          <a:xfrm>
            <a:off x="26555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5" name="Text Box 350"/>
          <p:cNvSpPr txBox="1"/>
          <p:nvPr/>
        </p:nvSpPr>
        <p:spPr>
          <a:xfrm>
            <a:off x="567132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6" name="Text Box 351"/>
          <p:cNvSpPr txBox="1"/>
          <p:nvPr/>
        </p:nvSpPr>
        <p:spPr>
          <a:xfrm>
            <a:off x="861404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7" name="Text Box 352"/>
          <p:cNvSpPr txBox="1"/>
          <p:nvPr/>
        </p:nvSpPr>
        <p:spPr>
          <a:xfrm>
            <a:off x="111570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8" name="Text Box 353"/>
          <p:cNvSpPr txBox="1"/>
          <p:nvPr/>
        </p:nvSpPr>
        <p:spPr>
          <a:xfrm>
            <a:off x="1394045" y="3411682"/>
            <a:ext cx="253979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3" name="Text Box 358"/>
          <p:cNvSpPr txBox="1"/>
          <p:nvPr/>
        </p:nvSpPr>
        <p:spPr>
          <a:xfrm>
            <a:off x="2609763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74" name="Straight Connector 173"/>
          <p:cNvCxnSpPr/>
          <p:nvPr/>
        </p:nvCxnSpPr>
        <p:spPr>
          <a:xfrm rot="10800000">
            <a:off x="8700572" y="3224447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Box 361"/>
          <p:cNvSpPr txBox="1"/>
          <p:nvPr/>
        </p:nvSpPr>
        <p:spPr>
          <a:xfrm>
            <a:off x="8558703" y="3030238"/>
            <a:ext cx="256126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 rot="5400000">
            <a:off x="4930783" y="47655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63"/>
          <p:cNvSpPr txBox="1"/>
          <p:nvPr/>
        </p:nvSpPr>
        <p:spPr>
          <a:xfrm rot="5400000">
            <a:off x="2515302" y="3973719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Streaming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 Box 301"/>
          <p:cNvSpPr txBox="1"/>
          <p:nvPr/>
        </p:nvSpPr>
        <p:spPr>
          <a:xfrm>
            <a:off x="5115970" y="477467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63207" y="2712960"/>
            <a:ext cx="1269896" cy="1203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Ogre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Views 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Facets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rot="10800000">
            <a:off x="8200979" y="322471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68"/>
          <p:cNvSpPr txBox="1"/>
          <p:nvPr/>
        </p:nvSpPr>
        <p:spPr>
          <a:xfrm rot="5400000">
            <a:off x="7019408" y="4589131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Iterative / Simple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 Box 335"/>
          <p:cNvSpPr txBox="1"/>
          <p:nvPr/>
        </p:nvSpPr>
        <p:spPr>
          <a:xfrm>
            <a:off x="8055351" y="3031338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9" name="Text Box 297"/>
          <p:cNvSpPr txBox="1"/>
          <p:nvPr/>
        </p:nvSpPr>
        <p:spPr>
          <a:xfrm>
            <a:off x="5121587" y="392048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Text Box 265"/>
          <p:cNvSpPr txBox="1"/>
          <p:nvPr/>
        </p:nvSpPr>
        <p:spPr>
          <a:xfrm>
            <a:off x="376899" y="4388243"/>
            <a:ext cx="1649102" cy="5681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388" y="193675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Dwarfs and Ogres give </a:t>
            </a:r>
            <a:br>
              <a:rPr lang="en-US" dirty="0" smtClean="0"/>
            </a:br>
            <a:r>
              <a:rPr lang="en-US" dirty="0" smtClean="0"/>
              <a:t>Convergence Diamonds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463" y="1336675"/>
            <a:ext cx="8380412" cy="45974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Macropatterns</a:t>
            </a:r>
            <a:r>
              <a:rPr lang="en-US" sz="2400" b="1" dirty="0" smtClean="0">
                <a:solidFill>
                  <a:srgbClr val="C00000"/>
                </a:solidFill>
              </a:rPr>
              <a:t> or Problem Architecture View: </a:t>
            </a:r>
            <a:r>
              <a:rPr lang="en-US" sz="2400" dirty="0" smtClean="0"/>
              <a:t>Unchanged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Execution View: </a:t>
            </a:r>
            <a:r>
              <a:rPr lang="en-US" sz="2400" dirty="0" smtClean="0"/>
              <a:t>Significant changes to separate </a:t>
            </a:r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  <a:r>
              <a:rPr lang="en-US" sz="2400" dirty="0" smtClean="0"/>
              <a:t> and add characteristics of Simulation models</a:t>
            </a:r>
          </a:p>
          <a:p>
            <a:pPr lvl="0"/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Source and Style </a:t>
            </a:r>
            <a:r>
              <a:rPr lang="en-US" sz="24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View: </a:t>
            </a:r>
            <a:r>
              <a:rPr lang="en-US" sz="2400" dirty="0"/>
              <a:t>Unchanged – </a:t>
            </a:r>
            <a:r>
              <a:rPr lang="en-US" sz="2400" dirty="0" smtClean="0"/>
              <a:t>present but less important </a:t>
            </a:r>
            <a:r>
              <a:rPr lang="en-US" sz="2400" dirty="0"/>
              <a:t>for Simulations compared to big data </a:t>
            </a:r>
            <a:endParaRPr lang="en-US" sz="2400" dirty="0" smtClean="0"/>
          </a:p>
          <a:p>
            <a:pPr lvl="0"/>
            <a:r>
              <a:rPr lang="en-US" sz="2400" dirty="0" smtClean="0"/>
              <a:t>Processing View: becomes </a:t>
            </a:r>
            <a:r>
              <a:rPr lang="en-US" sz="2400" b="1" dirty="0" smtClean="0">
                <a:solidFill>
                  <a:srgbClr val="C00000"/>
                </a:solidFill>
              </a:rPr>
              <a:t>Big Data Processing View</a:t>
            </a:r>
          </a:p>
          <a:p>
            <a:pPr lvl="0"/>
            <a:r>
              <a:rPr lang="en-US" sz="2400" dirty="0" smtClean="0"/>
              <a:t>Add</a:t>
            </a:r>
            <a:r>
              <a:rPr lang="en-US" sz="2400" b="1" dirty="0" smtClean="0">
                <a:solidFill>
                  <a:srgbClr val="C00000"/>
                </a:solidFill>
              </a:rPr>
              <a:t> Big Simulation Processing View: </a:t>
            </a:r>
            <a:r>
              <a:rPr lang="en-US" sz="2400" dirty="0" smtClean="0"/>
              <a:t>includes specifics of key simulation kernels – includes NAS Parallel Benchmarks and Berkeley Dwarfs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578100"/>
            <a:ext cx="90678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Probl</a:t>
            </a:r>
            <a:r>
              <a:rPr lang="en-US" sz="3600" b="1" i="1" dirty="0"/>
              <a:t>e</a:t>
            </a:r>
            <a:r>
              <a:rPr lang="en-US" sz="3600" b="1" dirty="0"/>
              <a:t>m </a:t>
            </a:r>
            <a:r>
              <a:rPr lang="en-US" sz="3600" b="1" dirty="0" smtClean="0"/>
              <a:t>Architecture</a:t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>
                <a:solidFill>
                  <a:schemeClr val="tx1"/>
                </a:solidFill>
              </a:rPr>
              <a:t>Meta or Macro </a:t>
            </a:r>
            <a:r>
              <a:rPr lang="en-US" sz="2400" dirty="0" smtClean="0">
                <a:solidFill>
                  <a:schemeClr val="tx1"/>
                </a:solidFill>
              </a:rPr>
              <a:t>Aspects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Ogres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Valid for Big Data or Big Simulations as describes Problem which is Model-Data combination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2"/>
            <a:ext cx="9144000" cy="5296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Problem Architecture </a:t>
            </a:r>
            <a:r>
              <a:rPr lang="en-US" sz="2400" b="1" dirty="0" smtClean="0">
                <a:solidFill>
                  <a:schemeClr val="tx1"/>
                </a:solidFill>
              </a:rPr>
              <a:t>View of Ogres (Meta or </a:t>
            </a:r>
            <a:r>
              <a:rPr lang="en-US" sz="2400" b="1" dirty="0" err="1" smtClean="0">
                <a:solidFill>
                  <a:schemeClr val="tx1"/>
                </a:solidFill>
              </a:rPr>
              <a:t>MacroPatterns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6757"/>
            <a:ext cx="9144000" cy="5953497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Pleasingly </a:t>
            </a:r>
            <a:r>
              <a:rPr lang="en-US" sz="1700" b="1" dirty="0"/>
              <a:t>Parallel </a:t>
            </a:r>
            <a:r>
              <a:rPr lang="en-US" sz="1700" dirty="0"/>
              <a:t>– as in </a:t>
            </a:r>
            <a:r>
              <a:rPr lang="en-US" sz="1700" dirty="0" smtClean="0"/>
              <a:t>BLAST, Protein docking, some (bio-)imagery  including </a:t>
            </a:r>
            <a:r>
              <a:rPr lang="en-US" sz="1700" b="1" dirty="0" smtClean="0"/>
              <a:t>Local Analytics or Machine </a:t>
            </a:r>
            <a:r>
              <a:rPr lang="en-US" sz="1700" b="1" dirty="0"/>
              <a:t>Learning </a:t>
            </a:r>
            <a:r>
              <a:rPr lang="en-US" sz="1700" dirty="0"/>
              <a:t>– </a:t>
            </a:r>
            <a:r>
              <a:rPr lang="en-US" sz="1700" dirty="0" smtClean="0"/>
              <a:t>ML </a:t>
            </a:r>
            <a:r>
              <a:rPr lang="en-US" sz="1700" dirty="0"/>
              <a:t>or filtering pleasingly </a:t>
            </a:r>
            <a:r>
              <a:rPr lang="en-US" sz="1700" dirty="0" smtClean="0"/>
              <a:t>parallel, </a:t>
            </a:r>
            <a:r>
              <a:rPr lang="en-US" sz="1700" dirty="0"/>
              <a:t>as in bio-imagery, radar </a:t>
            </a:r>
            <a:r>
              <a:rPr lang="en-US" sz="1700" dirty="0" smtClean="0"/>
              <a:t>images (pleasingly parallel but sophisticated local analytics)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Classic MapReduce: </a:t>
            </a:r>
            <a:r>
              <a:rPr lang="en-US" sz="1700" dirty="0"/>
              <a:t>Search, Index and Query and Classification algorithms like collaborative filtering (G1 for </a:t>
            </a:r>
            <a:r>
              <a:rPr lang="en-US" sz="1700" dirty="0" err="1"/>
              <a:t>MRStat</a:t>
            </a:r>
            <a:r>
              <a:rPr lang="en-US" sz="1700" dirty="0"/>
              <a:t> in </a:t>
            </a:r>
            <a:r>
              <a:rPr lang="en-US" sz="1700" dirty="0" smtClean="0"/>
              <a:t>Features, </a:t>
            </a:r>
            <a:r>
              <a:rPr lang="en-US" sz="1700" dirty="0"/>
              <a:t>G7</a:t>
            </a:r>
            <a:r>
              <a:rPr lang="en-US" sz="17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Map-Collective: </a:t>
            </a:r>
            <a:r>
              <a:rPr lang="en-US" sz="1700" dirty="0" smtClean="0"/>
              <a:t>Iterative maps + communication dominated by “collective” operations as in reduction, broadcast, gather, scatter. Common </a:t>
            </a:r>
            <a:r>
              <a:rPr lang="en-US" sz="1700" dirty="0" err="1" smtClean="0"/>
              <a:t>datamining</a:t>
            </a:r>
            <a:r>
              <a:rPr lang="en-US" sz="1700" dirty="0" smtClean="0"/>
              <a:t> pattern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Map-Point to Point: </a:t>
            </a:r>
            <a:r>
              <a:rPr lang="en-US" sz="1700" dirty="0"/>
              <a:t>Iterative maps + communication dominated </a:t>
            </a:r>
            <a:r>
              <a:rPr lang="en-US" sz="1700" dirty="0" smtClean="0"/>
              <a:t>by many small point to point messages as in graph algorithms</a:t>
            </a:r>
            <a:endParaRPr lang="en-US" sz="1700" b="1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Map-Streaming: </a:t>
            </a:r>
            <a:r>
              <a:rPr lang="en-US" sz="1700" dirty="0" smtClean="0"/>
              <a:t>Describes streaming, steering and assimilation problems 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Shared Memory: </a:t>
            </a:r>
            <a:r>
              <a:rPr lang="en-US" sz="1700" dirty="0" smtClean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SPMD: </a:t>
            </a:r>
            <a:r>
              <a:rPr lang="en-US" sz="1700" dirty="0" smtClean="0"/>
              <a:t>Single Program Multiple Data, common parallel programming feature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BSP or Bulk Synchronous Processing: </a:t>
            </a:r>
            <a:r>
              <a:rPr lang="en-US" sz="1700" dirty="0" smtClean="0"/>
              <a:t>well-defined compute-communication phases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Fusion</a:t>
            </a:r>
            <a:r>
              <a:rPr lang="en-US" sz="1700" b="1" dirty="0"/>
              <a:t>: </a:t>
            </a:r>
            <a:r>
              <a:rPr lang="en-US" sz="1700" dirty="0"/>
              <a:t>Knowledge discovery often involves fusion of multiple </a:t>
            </a:r>
            <a:r>
              <a:rPr lang="en-US" sz="1700" dirty="0" smtClean="0"/>
              <a:t>methods</a:t>
            </a:r>
            <a:r>
              <a:rPr lang="en-US" sz="1700" dirty="0"/>
              <a:t>. </a:t>
            </a:r>
            <a:endParaRPr lang="en-US" sz="1700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Dataflow: </a:t>
            </a:r>
            <a:r>
              <a:rPr lang="en-US" sz="1700" dirty="0" smtClean="0"/>
              <a:t>Important application features often occurring in composite Ogres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Use Agents: </a:t>
            </a:r>
            <a:r>
              <a:rPr lang="en-US" sz="1700" dirty="0" smtClean="0"/>
              <a:t>as </a:t>
            </a:r>
            <a:r>
              <a:rPr lang="en-US" sz="1700" dirty="0"/>
              <a:t>in epidemiology (swarm approaches</a:t>
            </a:r>
            <a:r>
              <a:rPr lang="en-US" sz="1700" dirty="0" smtClean="0"/>
              <a:t>) This is </a:t>
            </a:r>
            <a:r>
              <a:rPr lang="en-US" sz="1700" b="1" dirty="0" smtClean="0">
                <a:solidFill>
                  <a:srgbClr val="C00000"/>
                </a:solidFill>
              </a:rPr>
              <a:t>Model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/>
              <a:t>Workflow: </a:t>
            </a:r>
            <a:r>
              <a:rPr lang="en-US" sz="1700" dirty="0"/>
              <a:t>All applications often involve orchestration (workflow) of multiple </a:t>
            </a:r>
            <a:r>
              <a:rPr lang="en-US" sz="1700" dirty="0" smtClean="0"/>
              <a:t>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Initiative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</a:p>
          <a:p>
            <a:r>
              <a:rPr lang="en-US" b="1" dirty="0">
                <a:solidFill>
                  <a:srgbClr val="C00000"/>
                </a:solidFill>
              </a:rPr>
              <a:t>Big Data Application Analysis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2042"/>
            <a:ext cx="9144000" cy="74239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/>
              <a:t>Relation of Problem </a:t>
            </a:r>
            <a:r>
              <a:rPr lang="en-US" sz="3600" dirty="0"/>
              <a:t>and </a:t>
            </a:r>
            <a:r>
              <a:rPr lang="en-US" sz="3600" dirty="0" smtClean="0"/>
              <a:t>Machine Architecture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58002"/>
            <a:ext cx="9069355" cy="5351107"/>
          </a:xfrm>
        </p:spPr>
        <p:txBody>
          <a:bodyPr>
            <a:normAutofit/>
          </a:bodyPr>
          <a:lstStyle/>
          <a:p>
            <a:r>
              <a:rPr lang="en-US" b="1" dirty="0" smtClean="0"/>
              <a:t>Problem </a:t>
            </a:r>
            <a:r>
              <a:rPr lang="en-US" dirty="0" smtClean="0"/>
              <a:t>is </a:t>
            </a:r>
            <a:r>
              <a:rPr lang="en-US" b="1" dirty="0" smtClean="0"/>
              <a:t>Model plus Data</a:t>
            </a:r>
          </a:p>
          <a:p>
            <a:r>
              <a:rPr lang="en-US" dirty="0" smtClean="0"/>
              <a:t>In my old papers (especially book Parallel Computing Works!), I discussed computing as multiple complex systems mapped into each other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Problem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Numerical formulation  Software  Hardware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en-US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 smtClean="0"/>
              <a:t>Each of these 4 systems has an architecture that can be described in similar language</a:t>
            </a:r>
          </a:p>
          <a:p>
            <a:r>
              <a:rPr lang="en-US" dirty="0" smtClean="0"/>
              <a:t>One gets an easy programming model if architecture of problem matches that of Software</a:t>
            </a:r>
          </a:p>
          <a:p>
            <a:r>
              <a:rPr lang="en-US" dirty="0" smtClean="0"/>
              <a:t>One gets good performance if architecture of hardware matches that of software and problem</a:t>
            </a:r>
          </a:p>
          <a:p>
            <a:r>
              <a:rPr lang="en-US" dirty="0" smtClean="0"/>
              <a:t>So “MapReduce” can be used as architecture of software (programming model) or “Numerical formulation of problem”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"/>
            <a:ext cx="2305050" cy="3524250"/>
          </a:xfrm>
        </p:spPr>
        <p:txBody>
          <a:bodyPr/>
          <a:lstStyle/>
          <a:p>
            <a:r>
              <a:rPr lang="en-US" sz="2400" dirty="0" smtClean="0"/>
              <a:t>6 Forms of MapReduce</a:t>
            </a:r>
            <a:br>
              <a:rPr lang="en-US" sz="2400" dirty="0" smtClean="0"/>
            </a:br>
            <a:r>
              <a:rPr lang="en-US" sz="2400" b="0" dirty="0" smtClean="0">
                <a:solidFill>
                  <a:schemeClr val="tx1"/>
                </a:solidFill>
              </a:rPr>
              <a:t>cover “all” </a:t>
            </a:r>
            <a:r>
              <a:rPr lang="en-US" sz="2000" b="0" dirty="0" smtClean="0">
                <a:solidFill>
                  <a:schemeClr val="tx1"/>
                </a:solidFill>
              </a:rPr>
              <a:t>circumstances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/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Describes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- Problem (Model  reflecting data)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 - Machine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 - Software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Architecture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2214" y="6246813"/>
            <a:ext cx="656771" cy="293913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6"/>
          <a:stretch/>
        </p:blipFill>
        <p:spPr bwMode="auto">
          <a:xfrm>
            <a:off x="2177528" y="-64994"/>
            <a:ext cx="6947646" cy="322729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6" r="-1"/>
          <a:stretch/>
        </p:blipFill>
        <p:spPr bwMode="auto">
          <a:xfrm>
            <a:off x="2177528" y="3048000"/>
            <a:ext cx="6949865" cy="322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9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Ogre Facets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Execution Features View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tx1"/>
                </a:solidFill>
              </a:rPr>
              <a:t>Many similar Features for Big Data and Simulations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Needs split into1) Model 2) Data 3) Problem (the combination)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add a) difference/differential operator in model and b) multi-scale/hierarchical model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43517" cy="11354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One View of Ogres has Facets that are </a:t>
            </a:r>
            <a:r>
              <a:rPr lang="en-US" sz="3600" b="1" dirty="0" err="1" smtClean="0">
                <a:solidFill>
                  <a:schemeClr val="tx1"/>
                </a:solidFill>
              </a:rPr>
              <a:t>micropatterns</a:t>
            </a:r>
            <a:r>
              <a:rPr lang="en-US" sz="3600" b="1" dirty="0" smtClean="0">
                <a:solidFill>
                  <a:schemeClr val="tx1"/>
                </a:solidFill>
              </a:rPr>
              <a:t> or </a:t>
            </a:r>
            <a:r>
              <a:rPr lang="en-US" sz="3600" b="1" dirty="0" smtClean="0">
                <a:solidFill>
                  <a:srgbClr val="C00000"/>
                </a:solidFill>
              </a:rPr>
              <a:t>Execution Features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2681"/>
            <a:ext cx="9144000" cy="58253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Performance Metrics; </a:t>
            </a:r>
            <a:r>
              <a:rPr lang="en-US" sz="1600" dirty="0" smtClean="0"/>
              <a:t>property found by benchmarking Ogre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Flops </a:t>
            </a:r>
            <a:r>
              <a:rPr lang="en-US" sz="1600" b="1" dirty="0"/>
              <a:t>per </a:t>
            </a:r>
            <a:r>
              <a:rPr lang="en-US" sz="1600" b="1" dirty="0" smtClean="0"/>
              <a:t>byte; </a:t>
            </a:r>
            <a:r>
              <a:rPr lang="en-US" sz="1600" dirty="0" smtClean="0"/>
              <a:t>memory or I/O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Execution Environment; </a:t>
            </a:r>
            <a:r>
              <a:rPr lang="en-US" sz="1600" b="1" dirty="0"/>
              <a:t>Core libraries needed: </a:t>
            </a:r>
            <a:r>
              <a:rPr lang="en-US" sz="1600" dirty="0"/>
              <a:t>matrix-matrix/vector algebra, conjugate gradient, reduction, </a:t>
            </a:r>
            <a:r>
              <a:rPr lang="en-US" sz="1600" dirty="0" smtClean="0"/>
              <a:t>broadcast; Cloud, HPC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Volume: </a:t>
            </a:r>
            <a:r>
              <a:rPr lang="en-US" sz="1600" dirty="0" smtClean="0"/>
              <a:t>property of an Ogre instance: a)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dirty="0" smtClean="0"/>
              <a:t> Volume and b) </a:t>
            </a:r>
            <a:r>
              <a:rPr lang="en-US" sz="1600" b="1" dirty="0" smtClean="0">
                <a:solidFill>
                  <a:srgbClr val="C00000"/>
                </a:solidFill>
              </a:rPr>
              <a:t>Model </a:t>
            </a:r>
            <a:r>
              <a:rPr lang="en-US" sz="1600" dirty="0" smtClean="0"/>
              <a:t>Size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Velocity: </a:t>
            </a:r>
            <a:r>
              <a:rPr lang="en-US" sz="1600" dirty="0" smtClean="0"/>
              <a:t>qualitative property of Ogre with value associated with instance. Mainly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Variety: </a:t>
            </a:r>
            <a:r>
              <a:rPr lang="en-US" sz="1600" dirty="0" smtClean="0"/>
              <a:t>important property especially of composite Ogres;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dirty="0" smtClean="0"/>
              <a:t> and </a:t>
            </a: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dirty="0" smtClean="0"/>
              <a:t> separately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Veracity: </a:t>
            </a:r>
            <a:r>
              <a:rPr lang="en-US" sz="1600" dirty="0" smtClean="0"/>
              <a:t>important property of “mini-</a:t>
            </a:r>
            <a:r>
              <a:rPr lang="en-US" sz="1600" dirty="0" err="1" smtClean="0"/>
              <a:t>appls</a:t>
            </a:r>
            <a:r>
              <a:rPr lang="en-US" sz="1600" dirty="0" smtClean="0"/>
              <a:t>” but not kernels</a:t>
            </a:r>
            <a:r>
              <a:rPr lang="en-US" sz="1600" dirty="0"/>
              <a:t>; </a:t>
            </a:r>
            <a:r>
              <a:rPr lang="en-US" sz="1600" b="1" dirty="0">
                <a:solidFill>
                  <a:srgbClr val="C00000"/>
                </a:solidFill>
              </a:rPr>
              <a:t>Data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C00000"/>
                </a:solidFill>
              </a:rPr>
              <a:t>Model </a:t>
            </a:r>
            <a:r>
              <a:rPr lang="en-US" sz="1600" dirty="0" smtClean="0"/>
              <a:t>separately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b="1" dirty="0" smtClean="0"/>
              <a:t> Communication Structure; </a:t>
            </a:r>
            <a:r>
              <a:rPr lang="en-US" sz="1600" dirty="0"/>
              <a:t>Interconnect </a:t>
            </a:r>
            <a:r>
              <a:rPr lang="en-US" sz="1600" dirty="0" smtClean="0"/>
              <a:t>requirements; </a:t>
            </a:r>
            <a:r>
              <a:rPr lang="en-US" sz="1600" dirty="0"/>
              <a:t>Is communication BSP, Asynchronous, Pub-Sub, Collective, Point to Point? </a:t>
            </a:r>
            <a:endParaRPr lang="en-US" sz="1600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Is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dirty="0" smtClean="0"/>
              <a:t> and/or </a:t>
            </a: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dirty="0" smtClean="0"/>
              <a:t> (graph) </a:t>
            </a:r>
            <a:r>
              <a:rPr lang="en-US" sz="1600" b="1" dirty="0" smtClean="0"/>
              <a:t>static </a:t>
            </a:r>
            <a:r>
              <a:rPr lang="en-US" sz="1600" dirty="0" smtClean="0"/>
              <a:t>or </a:t>
            </a:r>
            <a:r>
              <a:rPr lang="en-US" sz="1600" b="1" dirty="0" smtClean="0"/>
              <a:t>dynamic?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Much </a:t>
            </a:r>
            <a:r>
              <a:rPr lang="en-US" sz="1600" b="1" dirty="0" smtClean="0">
                <a:solidFill>
                  <a:srgbClr val="C00000"/>
                </a:solidFill>
              </a:rPr>
              <a:t>Data </a:t>
            </a:r>
            <a:r>
              <a:rPr lang="en-US" sz="1600" dirty="0" smtClean="0"/>
              <a:t>and/or </a:t>
            </a:r>
            <a:r>
              <a:rPr lang="en-US" sz="1600" b="1" dirty="0" smtClean="0">
                <a:solidFill>
                  <a:srgbClr val="C00000"/>
                </a:solidFill>
              </a:rPr>
              <a:t>Models</a:t>
            </a:r>
            <a:r>
              <a:rPr lang="en-US" sz="1600" dirty="0" smtClean="0"/>
              <a:t> consist of a set of interconnected entities; is this </a:t>
            </a:r>
            <a:r>
              <a:rPr lang="en-US" sz="1600" b="1" dirty="0" smtClean="0"/>
              <a:t>regular </a:t>
            </a:r>
            <a:r>
              <a:rPr lang="en-US" sz="1600" dirty="0" smtClean="0"/>
              <a:t>as a set of pixels or is it a complicated </a:t>
            </a:r>
            <a:r>
              <a:rPr lang="en-US" sz="1600" b="1" dirty="0" smtClean="0"/>
              <a:t>irregular graph?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</a:t>
            </a:r>
            <a:r>
              <a:rPr lang="en-US" sz="1600" b="1" dirty="0" smtClean="0">
                <a:solidFill>
                  <a:srgbClr val="C00000"/>
                </a:solidFill>
              </a:rPr>
              <a:t>Models </a:t>
            </a:r>
            <a:r>
              <a:rPr lang="en-US" sz="1600" b="1" dirty="0" smtClean="0"/>
              <a:t>Iterative </a:t>
            </a:r>
            <a:r>
              <a:rPr lang="en-US" sz="1600" dirty="0" smtClean="0"/>
              <a:t>or</a:t>
            </a:r>
            <a:r>
              <a:rPr lang="en-US" sz="1600" b="1" dirty="0" smtClean="0"/>
              <a:t> not?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b="1" dirty="0" smtClean="0"/>
              <a:t> Abstraction: </a:t>
            </a:r>
            <a:r>
              <a:rPr lang="en-US" sz="1600" dirty="0" smtClean="0"/>
              <a:t>key-value, pixel, graph(G3), vector, bags of words or items; </a:t>
            </a: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dirty="0" smtClean="0"/>
              <a:t> can have same or different </a:t>
            </a:r>
            <a:r>
              <a:rPr lang="en-US" sz="1600" dirty="0"/>
              <a:t>abstractions e.g. mesh </a:t>
            </a:r>
            <a:r>
              <a:rPr lang="en-US" sz="1600" dirty="0" smtClean="0"/>
              <a:t>points, </a:t>
            </a:r>
            <a:r>
              <a:rPr lang="en-US" sz="1600" dirty="0"/>
              <a:t>finite </a:t>
            </a:r>
            <a:r>
              <a:rPr lang="en-US" sz="1600" dirty="0" smtClean="0"/>
              <a:t>element, Convolutional Network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</a:t>
            </a:r>
            <a:r>
              <a:rPr lang="en-US" sz="1600" b="1" dirty="0">
                <a:solidFill>
                  <a:srgbClr val="C00000"/>
                </a:solidFill>
              </a:rPr>
              <a:t>data</a:t>
            </a:r>
            <a:r>
              <a:rPr lang="en-US" sz="1600" dirty="0"/>
              <a:t> points in </a:t>
            </a:r>
            <a:r>
              <a:rPr lang="en-US" sz="1600" b="1" dirty="0"/>
              <a:t>metric or non-metric spaces?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b="1" dirty="0" smtClean="0"/>
              <a:t> </a:t>
            </a:r>
            <a:r>
              <a:rPr lang="en-US" sz="1600" dirty="0" smtClean="0"/>
              <a:t>drives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b="1" dirty="0" smtClean="0"/>
              <a:t>?</a:t>
            </a:r>
            <a:endParaRPr lang="en-US" sz="1600" b="1" dirty="0"/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          Is</a:t>
            </a:r>
            <a:r>
              <a:rPr lang="en-US" sz="1600" b="1" dirty="0" smtClean="0">
                <a:solidFill>
                  <a:srgbClr val="C00000"/>
                </a:solidFill>
              </a:rPr>
              <a:t> Model </a:t>
            </a:r>
            <a:r>
              <a:rPr lang="en-US" sz="1600" dirty="0" smtClean="0"/>
              <a:t>algorithm </a:t>
            </a:r>
            <a:r>
              <a:rPr lang="en-US" sz="1600" b="1" dirty="0"/>
              <a:t>O(N</a:t>
            </a:r>
            <a:r>
              <a:rPr lang="en-US" sz="1600" b="1" baseline="30000" dirty="0"/>
              <a:t>2</a:t>
            </a:r>
            <a:r>
              <a:rPr lang="en-US" sz="1600" b="1" dirty="0"/>
              <a:t>) or O(N) </a:t>
            </a:r>
            <a:r>
              <a:rPr lang="en-US" sz="1600" dirty="0"/>
              <a:t>(up to logs) for N points per iteration (G2)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048750" cy="60007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Comparison of Data Analytics with Simulation I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976"/>
            <a:ext cx="9144000" cy="5735053"/>
          </a:xfrm>
        </p:spPr>
        <p:txBody>
          <a:bodyPr>
            <a:normAutofit/>
          </a:bodyPr>
          <a:lstStyle/>
          <a:p>
            <a:r>
              <a:rPr lang="en-US" b="1" dirty="0" smtClean="0"/>
              <a:t>Simulations </a:t>
            </a:r>
            <a:r>
              <a:rPr lang="en-US" dirty="0" smtClean="0"/>
              <a:t>produce</a:t>
            </a:r>
            <a:r>
              <a:rPr lang="en-US" b="1" dirty="0" smtClean="0"/>
              <a:t> big data </a:t>
            </a:r>
            <a:r>
              <a:rPr lang="en-US" dirty="0" smtClean="0"/>
              <a:t>as visualization of results – they are </a:t>
            </a:r>
            <a:r>
              <a:rPr lang="en-US" b="1" dirty="0" smtClean="0"/>
              <a:t>data source</a:t>
            </a:r>
          </a:p>
          <a:p>
            <a:pPr lvl="1"/>
            <a:r>
              <a:rPr lang="en-US" b="1" dirty="0" smtClean="0"/>
              <a:t>Or </a:t>
            </a:r>
            <a:r>
              <a:rPr lang="en-US" dirty="0" smtClean="0"/>
              <a:t>consume often smallish data to define a simulation problem</a:t>
            </a:r>
          </a:p>
          <a:p>
            <a:pPr lvl="1"/>
            <a:r>
              <a:rPr lang="en-US" b="1" dirty="0"/>
              <a:t>HPC simulation </a:t>
            </a:r>
            <a:r>
              <a:rPr lang="en-US" dirty="0"/>
              <a:t>in weather data assimilation is </a:t>
            </a:r>
            <a:r>
              <a:rPr lang="en-US" b="1" dirty="0" smtClean="0"/>
              <a:t>data + model</a:t>
            </a:r>
          </a:p>
          <a:p>
            <a:r>
              <a:rPr lang="en-US" b="1" dirty="0" smtClean="0"/>
              <a:t>Pleasingly parallel </a:t>
            </a:r>
            <a:r>
              <a:rPr lang="en-US" dirty="0" smtClean="0"/>
              <a:t>often important in both</a:t>
            </a:r>
          </a:p>
          <a:p>
            <a:r>
              <a:rPr lang="en-US" dirty="0"/>
              <a:t>Both are often </a:t>
            </a:r>
            <a:r>
              <a:rPr lang="en-US" b="1" dirty="0"/>
              <a:t>SPMD</a:t>
            </a:r>
            <a:r>
              <a:rPr lang="en-US" dirty="0"/>
              <a:t> and </a:t>
            </a:r>
            <a:r>
              <a:rPr lang="en-US" b="1" dirty="0"/>
              <a:t>BSP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 smtClean="0"/>
              <a:t>Non-iterative MapReduce </a:t>
            </a:r>
            <a:r>
              <a:rPr lang="en-US" dirty="0" smtClean="0"/>
              <a:t>is </a:t>
            </a:r>
            <a:r>
              <a:rPr lang="en-US" dirty="0"/>
              <a:t>major big data paradigm</a:t>
            </a:r>
          </a:p>
          <a:p>
            <a:pPr lvl="1"/>
            <a:r>
              <a:rPr lang="en-US" sz="1800" dirty="0" smtClean="0"/>
              <a:t>not a common simulation paradigm except where “Reduce” summarizes pleasingly parallel execution as in Some Monte Carlos</a:t>
            </a:r>
          </a:p>
          <a:p>
            <a:r>
              <a:rPr lang="en-US" dirty="0" smtClean="0"/>
              <a:t>Big Data often has </a:t>
            </a:r>
            <a:r>
              <a:rPr lang="en-US" b="1" dirty="0" smtClean="0"/>
              <a:t>large collective communication</a:t>
            </a:r>
          </a:p>
          <a:p>
            <a:pPr lvl="1"/>
            <a:r>
              <a:rPr lang="en-US" sz="1800" dirty="0" smtClean="0"/>
              <a:t>Classic simulation has a lot of smallish point-to-point messages</a:t>
            </a:r>
          </a:p>
          <a:p>
            <a:r>
              <a:rPr lang="en-US" dirty="0" smtClean="0"/>
              <a:t>Simulations characterized often by </a:t>
            </a:r>
            <a:r>
              <a:rPr lang="en-US" b="1" dirty="0" smtClean="0"/>
              <a:t>difference</a:t>
            </a:r>
            <a:r>
              <a:rPr lang="en-US" dirty="0" smtClean="0"/>
              <a:t> or differential operators</a:t>
            </a:r>
          </a:p>
          <a:p>
            <a:r>
              <a:rPr lang="en-US" dirty="0" smtClean="0"/>
              <a:t>Simulation dominantly </a:t>
            </a:r>
            <a:r>
              <a:rPr lang="en-US" b="1" dirty="0" smtClean="0"/>
              <a:t>sparse</a:t>
            </a:r>
            <a:r>
              <a:rPr lang="en-US" dirty="0" smtClean="0"/>
              <a:t> (nearest neighbor) data structures</a:t>
            </a:r>
            <a:endParaRPr lang="en-US" sz="1800" dirty="0"/>
          </a:p>
          <a:p>
            <a:pPr lvl="1"/>
            <a:r>
              <a:rPr lang="en-US" sz="1800" dirty="0" smtClean="0"/>
              <a:t>Some important </a:t>
            </a:r>
            <a:r>
              <a:rPr lang="en-US" sz="1800" dirty="0"/>
              <a:t>data analytics involves full matrix </a:t>
            </a:r>
            <a:r>
              <a:rPr lang="en-US" sz="1800" dirty="0" smtClean="0"/>
              <a:t>algorithm but</a:t>
            </a:r>
            <a:endParaRPr lang="en-US" sz="1800" dirty="0"/>
          </a:p>
          <a:p>
            <a:pPr lvl="1"/>
            <a:r>
              <a:rPr lang="en-US" sz="1800" dirty="0" smtClean="0"/>
              <a:t>“Bag of words (users, rankings, images..)” algorithms are sparse, as is PageRank</a:t>
            </a:r>
          </a:p>
        </p:txBody>
      </p:sp>
    </p:spTree>
    <p:extLst>
      <p:ext uri="{BB962C8B-B14F-4D97-AF65-F5344CB8AC3E}">
        <p14:creationId xmlns:p14="http://schemas.microsoft.com/office/powerpoint/2010/main" val="39770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http://bioengineering.skku.ac.kr/kosmos/tutorial_img/connection_rul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3"/>
            <a:stretch/>
          </p:blipFill>
          <p:spPr bwMode="auto">
            <a:xfrm>
              <a:off x="0" y="0"/>
              <a:ext cx="477879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files.ianrenton.com/sites/blog/2012/12/Screenshot-1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80" y="1203242"/>
              <a:ext cx="4389120" cy="5649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7471508" y="1039446"/>
              <a:ext cx="0" cy="625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305908" y="966940"/>
              <a:ext cx="746369" cy="477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277" y="0"/>
            <a:ext cx="5100113" cy="1191487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“Force Diagrams” for macromolecules and 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6"/>
            <a:ext cx="9144000" cy="7087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Comparison</a:t>
            </a:r>
            <a:r>
              <a:rPr lang="en-US" b="1" dirty="0" smtClean="0"/>
              <a:t> of Data Analytics with Simulation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326"/>
            <a:ext cx="9144000" cy="5241199"/>
          </a:xfrm>
        </p:spPr>
        <p:txBody>
          <a:bodyPr>
            <a:normAutofit/>
          </a:bodyPr>
          <a:lstStyle/>
          <a:p>
            <a:r>
              <a:rPr lang="en-US" dirty="0" smtClean="0"/>
              <a:t>There are similarities between some </a:t>
            </a:r>
            <a:r>
              <a:rPr lang="en-US" b="1" dirty="0" smtClean="0"/>
              <a:t>graph problems and particle simulations </a:t>
            </a:r>
            <a:r>
              <a:rPr lang="en-US" dirty="0" smtClean="0"/>
              <a:t>with a </a:t>
            </a:r>
            <a:r>
              <a:rPr lang="en-US" b="1" dirty="0" smtClean="0"/>
              <a:t>strange cutoff force.</a:t>
            </a:r>
          </a:p>
          <a:p>
            <a:pPr lvl="1"/>
            <a:r>
              <a:rPr lang="en-US" dirty="0" smtClean="0"/>
              <a:t>Both </a:t>
            </a:r>
            <a:r>
              <a:rPr lang="en-US" b="1" dirty="0" smtClean="0"/>
              <a:t>Map-Communication</a:t>
            </a:r>
          </a:p>
          <a:p>
            <a:r>
              <a:rPr lang="en-US" dirty="0" smtClean="0"/>
              <a:t>Note many big data problems are “</a:t>
            </a:r>
            <a:r>
              <a:rPr lang="en-US" b="1" dirty="0" smtClean="0"/>
              <a:t>long range force</a:t>
            </a:r>
            <a:r>
              <a:rPr lang="en-US" dirty="0" smtClean="0"/>
              <a:t>” (as in gravitational simulations) as all points are linked.</a:t>
            </a:r>
          </a:p>
          <a:p>
            <a:pPr lvl="1"/>
            <a:r>
              <a:rPr lang="en-US" dirty="0" smtClean="0"/>
              <a:t>Easiest to parallelize. Often full matrix algorithms</a:t>
            </a:r>
          </a:p>
          <a:p>
            <a:pPr lvl="1"/>
            <a:r>
              <a:rPr lang="en-US" dirty="0" smtClean="0"/>
              <a:t>e.g. in </a:t>
            </a:r>
            <a:r>
              <a:rPr lang="en-US" dirty="0"/>
              <a:t>DNA sequence studies, </a:t>
            </a:r>
            <a:r>
              <a:rPr lang="en-US" dirty="0" smtClean="0"/>
              <a:t>distance </a:t>
            </a:r>
            <a:r>
              <a:rPr lang="en-US" dirty="0">
                <a:sym typeface="Symbol"/>
              </a:rPr>
              <a:t>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>
                <a:sym typeface="Symbol"/>
              </a:rPr>
              <a:t>j</a:t>
            </a:r>
            <a:r>
              <a:rPr lang="en-US" dirty="0"/>
              <a:t>) </a:t>
            </a:r>
            <a:r>
              <a:rPr lang="en-US" dirty="0" smtClean="0"/>
              <a:t>defined by BLAST, Smith-Waterman, etc., between all sequences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 smtClean="0">
                <a:sym typeface="Symbol"/>
              </a:rPr>
              <a:t>j.</a:t>
            </a:r>
          </a:p>
          <a:p>
            <a:pPr lvl="1"/>
            <a:r>
              <a:rPr lang="en-US" dirty="0">
                <a:sym typeface="Symbol"/>
              </a:rPr>
              <a:t>Opportunity for “fast multipole” ideas in big data</a:t>
            </a:r>
            <a:r>
              <a:rPr lang="en-US" dirty="0" smtClean="0">
                <a:sym typeface="Symbol"/>
              </a:rPr>
              <a:t>. See NRC report</a:t>
            </a:r>
            <a:endParaRPr lang="en-US" i="1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In image-based </a:t>
            </a:r>
            <a:r>
              <a:rPr lang="en-US" b="1" dirty="0" smtClean="0">
                <a:sym typeface="Symbol"/>
              </a:rPr>
              <a:t>deep learning</a:t>
            </a:r>
            <a:r>
              <a:rPr lang="en-US" dirty="0" smtClean="0">
                <a:sym typeface="Symbol"/>
              </a:rPr>
              <a:t>, neural network weights are block sparse (corresponding to links to pixel blocks) but can be formulated as full matrix operations on GPUs and MPI in blocks.</a:t>
            </a:r>
          </a:p>
          <a:p>
            <a:r>
              <a:rPr lang="en-US" dirty="0" smtClean="0"/>
              <a:t>In HPC benchmarking, </a:t>
            </a:r>
            <a:r>
              <a:rPr lang="en-US" dirty="0" err="1" smtClean="0"/>
              <a:t>Linpack</a:t>
            </a:r>
            <a:r>
              <a:rPr lang="en-US" dirty="0" smtClean="0"/>
              <a:t> being challenged by a new sparse conjugate gradient benchmark HPCG, while I am diligently using </a:t>
            </a:r>
            <a:r>
              <a:rPr lang="en-US" b="1" dirty="0" smtClean="0"/>
              <a:t>non- sparse conjugate gradient solvers </a:t>
            </a:r>
            <a:r>
              <a:rPr lang="en-US" dirty="0" smtClean="0"/>
              <a:t>in clustering and Multi-dimensional scaling.</a:t>
            </a:r>
          </a:p>
        </p:txBody>
      </p:sp>
    </p:spTree>
    <p:extLst>
      <p:ext uri="{BB962C8B-B14F-4D97-AF65-F5344CB8AC3E}">
        <p14:creationId xmlns:p14="http://schemas.microsoft.com/office/powerpoint/2010/main" val="7638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" y="2130425"/>
            <a:ext cx="9015185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Big Data </a:t>
            </a:r>
            <a:r>
              <a:rPr lang="en-US" sz="4000" b="1" dirty="0" smtClean="0"/>
              <a:t>Processing View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Largely Model Properties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Could produce a separate set of facets for </a:t>
            </a:r>
            <a:r>
              <a:rPr lang="en-US" dirty="0" smtClean="0">
                <a:solidFill>
                  <a:srgbClr val="C00000"/>
                </a:solidFill>
              </a:rPr>
              <a:t>Simulation Processing View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" y="0"/>
            <a:ext cx="9201150" cy="7101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Facets in </a:t>
            </a:r>
            <a:r>
              <a:rPr lang="en-US" sz="3200" b="1" dirty="0" smtClean="0">
                <a:solidFill>
                  <a:srgbClr val="C00000"/>
                </a:solidFill>
              </a:rPr>
              <a:t>Processing </a:t>
            </a:r>
            <a:r>
              <a:rPr lang="en-US" sz="3200" b="1" dirty="0" smtClean="0">
                <a:solidFill>
                  <a:schemeClr val="tx1"/>
                </a:solidFill>
              </a:rPr>
              <a:t>(runtime) View of Ogres I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0464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Micro-benchmarks </a:t>
            </a:r>
            <a:r>
              <a:rPr lang="en-US" dirty="0" smtClean="0"/>
              <a:t>ogres that exercise simple features of hardware such as communication, disk I/O, CPU, memory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Local Analytics </a:t>
            </a:r>
            <a:r>
              <a:rPr lang="en-US" dirty="0" smtClean="0"/>
              <a:t>executed on a single core or perhaps node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Global </a:t>
            </a:r>
            <a:r>
              <a:rPr lang="en-US" b="1" dirty="0"/>
              <a:t>Analytics </a:t>
            </a:r>
            <a:r>
              <a:rPr lang="en-US" dirty="0"/>
              <a:t>requiring iterative programming models (G5,G6</a:t>
            </a:r>
            <a:r>
              <a:rPr lang="en-US" dirty="0" smtClean="0"/>
              <a:t>) across multiple nodes of a parallel system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Optimization Methodology: </a:t>
            </a:r>
            <a:r>
              <a:rPr lang="en-US" dirty="0" smtClean="0"/>
              <a:t>overlapping categories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Nonlinear Optimization (G6)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Machine </a:t>
            </a:r>
            <a:r>
              <a:rPr lang="en-US" sz="1800" b="1" dirty="0"/>
              <a:t>Learning</a:t>
            </a:r>
            <a:endParaRPr lang="en-US" sz="1800" dirty="0"/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Maximum </a:t>
            </a:r>
            <a:r>
              <a:rPr lang="en-US" sz="1800" b="1" dirty="0"/>
              <a:t>Likelihood</a:t>
            </a:r>
            <a:r>
              <a:rPr lang="en-US" sz="1800" dirty="0"/>
              <a:t> or </a:t>
            </a:r>
            <a:r>
              <a:rPr lang="en-US" sz="1800" b="1" dirty="0">
                <a:sym typeface="Symbol" panose="05050102010706020507" pitchFamily="18" charset="2"/>
              </a:rPr>
              <a:t></a:t>
            </a:r>
            <a:r>
              <a:rPr lang="en-US" sz="1800" b="1" baseline="30000" dirty="0">
                <a:sym typeface="Symbol" panose="05050102010706020507" pitchFamily="18" charset="2"/>
              </a:rPr>
              <a:t>2</a:t>
            </a:r>
            <a:r>
              <a:rPr lang="en-US" sz="1800" b="1" dirty="0">
                <a:sym typeface="Symbol" panose="05050102010706020507" pitchFamily="18" charset="2"/>
              </a:rPr>
              <a:t> </a:t>
            </a:r>
            <a:r>
              <a:rPr lang="en-US" sz="1800" dirty="0">
                <a:sym typeface="Symbol" panose="05050102010706020507" pitchFamily="18" charset="2"/>
              </a:rPr>
              <a:t>minimizations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/>
              <a:t>Expectation Maximization </a:t>
            </a:r>
            <a:r>
              <a:rPr lang="en-US" sz="1800" dirty="0"/>
              <a:t>(often Steepest descent)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Combinatorial Optimization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Linear/Quadratic Programming (G5)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Dynamic Programming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Visualization </a:t>
            </a:r>
            <a:r>
              <a:rPr lang="en-US" dirty="0" smtClean="0"/>
              <a:t>is key application capability with algorithms like MDS useful but it itself part of “mini-app” or composite Ogre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Alignment (G7) </a:t>
            </a:r>
            <a:r>
              <a:rPr lang="en-US" dirty="0" smtClean="0"/>
              <a:t>as in BLAST compares samples with repository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"/>
            <a:ext cx="9144000" cy="60828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Facets in </a:t>
            </a:r>
            <a:r>
              <a:rPr lang="en-US" sz="2800" b="1" dirty="0">
                <a:solidFill>
                  <a:srgbClr val="C00000"/>
                </a:solidFill>
              </a:rPr>
              <a:t>Processing</a:t>
            </a:r>
            <a:r>
              <a:rPr lang="en-US" sz="2800" b="1" dirty="0">
                <a:solidFill>
                  <a:schemeClr val="tx1"/>
                </a:solidFill>
              </a:rPr>
              <a:t> (run time) View of Ogres </a:t>
            </a:r>
            <a:r>
              <a:rPr lang="en-US" sz="2800" b="1" dirty="0" smtClean="0">
                <a:solidFill>
                  <a:schemeClr val="tx1"/>
                </a:solidFill>
              </a:rPr>
              <a:t>II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95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 startAt="7"/>
            </a:pPr>
            <a:r>
              <a:rPr lang="en-US" b="1" dirty="0" smtClean="0"/>
              <a:t>Streaming divided into 5 categories depending on event size and synchronization  and integration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events where precise time sequencing unimportant.</a:t>
            </a:r>
          </a:p>
          <a:p>
            <a:pPr marL="914400" lvl="1" indent="-514350"/>
            <a:r>
              <a:rPr lang="en-US" sz="1600" dirty="0" smtClean="0"/>
              <a:t>Time </a:t>
            </a:r>
            <a:r>
              <a:rPr lang="en-US" sz="1600" dirty="0"/>
              <a:t>series of connected small events where time ordering important.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large events where each event needs parallel processing with time sequencing not critical 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connected large events where each event needs parallel processing with time sequencing critical. </a:t>
            </a:r>
          </a:p>
          <a:p>
            <a:pPr marL="914400" lvl="1" indent="-514350"/>
            <a:r>
              <a:rPr lang="en-US" sz="1600" dirty="0" smtClean="0"/>
              <a:t>Stream </a:t>
            </a:r>
            <a:r>
              <a:rPr lang="en-US" sz="1600" dirty="0"/>
              <a:t>of connected small or large events </a:t>
            </a:r>
            <a:r>
              <a:rPr lang="en-US" sz="1600" dirty="0" smtClean="0"/>
              <a:t>to </a:t>
            </a:r>
            <a:r>
              <a:rPr lang="en-US" sz="1600" dirty="0"/>
              <a:t>be integrated in a complex way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Basic Statistics (G1): </a:t>
            </a:r>
            <a:r>
              <a:rPr lang="en-US" sz="1800" dirty="0" err="1" smtClean="0"/>
              <a:t>MRStat</a:t>
            </a:r>
            <a:r>
              <a:rPr lang="en-US" sz="1800" dirty="0" smtClean="0"/>
              <a:t> in NIST problem features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Search/Query/Index: </a:t>
            </a:r>
            <a:r>
              <a:rPr lang="en-US" sz="1800" dirty="0" smtClean="0"/>
              <a:t>Classic database which is well studied (</a:t>
            </a:r>
            <a:r>
              <a:rPr lang="en-US" sz="1800" dirty="0" err="1" smtClean="0"/>
              <a:t>Baru</a:t>
            </a:r>
            <a:r>
              <a:rPr lang="en-US" sz="1800" dirty="0" smtClean="0"/>
              <a:t>, </a:t>
            </a:r>
            <a:r>
              <a:rPr lang="en-US" sz="1800" dirty="0" err="1" smtClean="0"/>
              <a:t>Rabl</a:t>
            </a:r>
            <a:r>
              <a:rPr lang="en-US" sz="1800" dirty="0" smtClean="0"/>
              <a:t> tutorial)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Recommender Engine: </a:t>
            </a:r>
            <a:r>
              <a:rPr lang="en-US" sz="1800" dirty="0" smtClean="0"/>
              <a:t>core to many e-commerce, media businesses; collaborative filtering key technology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Classification: </a:t>
            </a:r>
            <a:r>
              <a:rPr lang="en-US" sz="1800" dirty="0" smtClean="0"/>
              <a:t>assigning items to categories based on many methods</a:t>
            </a:r>
          </a:p>
          <a:p>
            <a:pPr marL="914400" lvl="1" indent="-514350"/>
            <a:r>
              <a:rPr lang="en-US" sz="1400" dirty="0" smtClean="0"/>
              <a:t>MapReduce good in Alignment, Basic statistics, S/Q/I, Recommender, </a:t>
            </a:r>
            <a:r>
              <a:rPr lang="en-US" sz="1400" dirty="0" err="1" smtClean="0"/>
              <a:t>Calssification</a:t>
            </a:r>
            <a:endParaRPr lang="en-US" sz="1400" dirty="0" smtClean="0"/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Deep Learning </a:t>
            </a:r>
            <a:r>
              <a:rPr lang="en-US" sz="1800" dirty="0" smtClean="0"/>
              <a:t>of growing importance due to success in speech recognition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/>
              <a:t>Problem set up as a graph </a:t>
            </a:r>
            <a:r>
              <a:rPr lang="en-US" sz="1800" dirty="0"/>
              <a:t>(G3) as opposed to vector, grid, bag of words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dirty="0" smtClean="0"/>
              <a:t>Using </a:t>
            </a:r>
            <a:r>
              <a:rPr lang="en-US" sz="1800" b="1" dirty="0"/>
              <a:t>Linear Algebra </a:t>
            </a:r>
            <a:r>
              <a:rPr lang="en-US" sz="1800" b="1" dirty="0" smtClean="0"/>
              <a:t>Kernels</a:t>
            </a:r>
            <a:r>
              <a:rPr lang="en-US" sz="1800" dirty="0" smtClean="0"/>
              <a:t>: much machine learning uses linear algebra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8710"/>
            <a:ext cx="9143999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50676"/>
            <a:ext cx="9143999" cy="563171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 smtClean="0"/>
              <a:t>        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 smtClean="0"/>
              <a:t>              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r>
              <a:rPr lang="en-US" dirty="0" smtClean="0"/>
              <a:t> FINAL VERSION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Data Source and Style Aspects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>
                <a:solidFill>
                  <a:schemeClr val="tx1"/>
                </a:solidFill>
              </a:rPr>
              <a:t>add streaming from Processing view here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Present but often less important for Simulations (that use and produce data)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16"/>
            <a:ext cx="9144000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SQL </a:t>
            </a:r>
            <a:r>
              <a:rPr lang="en-US" b="1" dirty="0" err="1" smtClean="0"/>
              <a:t>NewSQL</a:t>
            </a:r>
            <a:r>
              <a:rPr lang="en-US" b="1" dirty="0" smtClean="0"/>
              <a:t> or </a:t>
            </a:r>
            <a:r>
              <a:rPr lang="en-US" b="1" dirty="0"/>
              <a:t>NoSQL: </a:t>
            </a:r>
            <a:r>
              <a:rPr lang="en-US" dirty="0"/>
              <a:t>NoSQL includes Document,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</a:t>
            </a:r>
            <a:r>
              <a:rPr lang="en-US" dirty="0"/>
              <a:t>, Key-value, Graph, Triple </a:t>
            </a:r>
            <a:r>
              <a:rPr lang="en-US" dirty="0" smtClean="0"/>
              <a:t>store; </a:t>
            </a:r>
            <a:r>
              <a:rPr lang="en-US" dirty="0" err="1" smtClean="0"/>
              <a:t>NewSQL</a:t>
            </a:r>
            <a:r>
              <a:rPr lang="en-US" dirty="0" smtClean="0"/>
              <a:t> is SQL redone to exploit NoSQL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dirty="0" smtClean="0"/>
              <a:t>Other </a:t>
            </a:r>
            <a:r>
              <a:rPr lang="en-US" b="1" dirty="0" smtClean="0"/>
              <a:t>Enterprise data systems: </a:t>
            </a:r>
            <a:r>
              <a:rPr lang="en-US" dirty="0" smtClean="0"/>
              <a:t>10 examples from </a:t>
            </a:r>
            <a:r>
              <a:rPr lang="en-US" dirty="0"/>
              <a:t>NIST integrate </a:t>
            </a:r>
            <a:r>
              <a:rPr lang="en-US" dirty="0" smtClean="0"/>
              <a:t>SQL/NoSQL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Set </a:t>
            </a:r>
            <a:r>
              <a:rPr lang="en-US" b="1" dirty="0"/>
              <a:t>of </a:t>
            </a:r>
            <a:r>
              <a:rPr lang="en-US" b="1" dirty="0" smtClean="0"/>
              <a:t>Files or Objects: </a:t>
            </a:r>
            <a:r>
              <a:rPr lang="en-US" dirty="0" smtClean="0"/>
              <a:t>as </a:t>
            </a:r>
            <a:r>
              <a:rPr lang="en-US" dirty="0"/>
              <a:t>managed in </a:t>
            </a:r>
            <a:r>
              <a:rPr lang="en-US" dirty="0" err="1"/>
              <a:t>iRODS</a:t>
            </a:r>
            <a:r>
              <a:rPr lang="en-US" dirty="0"/>
              <a:t> and extremely common in scientific </a:t>
            </a:r>
            <a:r>
              <a:rPr lang="en-US" dirty="0" smtClean="0"/>
              <a:t>research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File systems, </a:t>
            </a:r>
            <a:r>
              <a:rPr lang="en-US" b="1" dirty="0"/>
              <a:t>Object, Blob and Data-parallel </a:t>
            </a:r>
            <a:r>
              <a:rPr lang="en-US" dirty="0"/>
              <a:t>(HDFS) raw storage: Separated from computing or </a:t>
            </a:r>
            <a:r>
              <a:rPr lang="en-US" dirty="0" err="1"/>
              <a:t>colocated</a:t>
            </a:r>
            <a:r>
              <a:rPr lang="en-US" dirty="0" smtClean="0"/>
              <a:t>? HDFS v </a:t>
            </a:r>
            <a:r>
              <a:rPr lang="en-US" dirty="0" err="1" smtClean="0"/>
              <a:t>Lustre</a:t>
            </a:r>
            <a:r>
              <a:rPr lang="en-US" dirty="0" smtClean="0"/>
              <a:t> v. </a:t>
            </a:r>
            <a:r>
              <a:rPr lang="en-US" dirty="0" err="1" smtClean="0"/>
              <a:t>Openstack</a:t>
            </a:r>
            <a:r>
              <a:rPr lang="en-US" dirty="0" smtClean="0"/>
              <a:t> Swift v. GPFS</a:t>
            </a:r>
            <a:endParaRPr lang="en-US" dirty="0"/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Archive/Batched/Streaming: </a:t>
            </a:r>
            <a:r>
              <a:rPr lang="en-US" dirty="0"/>
              <a:t>Streaming </a:t>
            </a:r>
            <a:r>
              <a:rPr lang="en-US" dirty="0" smtClean="0"/>
              <a:t>is incremental </a:t>
            </a:r>
            <a:r>
              <a:rPr lang="en-US" dirty="0"/>
              <a:t>update of datasets with new algorithms to achieve real-time response (G7); Before data gets to compute system, there is often an initial data gathering phase which is characterized by a block size and timing. Block size varies from month (Remote Sensing, Seismic) to day (genomic) to seconds or lower (Real time control, streaming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2" y="13893"/>
            <a:ext cx="9010436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5632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Shared/Dedicated/Transient/Permanent: </a:t>
            </a:r>
            <a:r>
              <a:rPr lang="en-US" sz="2400" dirty="0" smtClean="0"/>
              <a:t>qualitative property </a:t>
            </a:r>
            <a:r>
              <a:rPr lang="en-US" sz="2400" dirty="0"/>
              <a:t>of data; Other characteristics are needed for permanent auxiliary/comparison datasets and these could be interdisciplinary, implying nontrivial data </a:t>
            </a:r>
            <a:r>
              <a:rPr lang="en-US" sz="2400" dirty="0" smtClean="0"/>
              <a:t>movement/replication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/>
              <a:t>Metadata/Provenance: </a:t>
            </a:r>
            <a:r>
              <a:rPr lang="en-US" sz="2400" dirty="0"/>
              <a:t>Clear qualitative property but not for kernels as important aspect of data collection process</a:t>
            </a:r>
            <a:endParaRPr lang="en-US" sz="2400" dirty="0" smtClean="0"/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Internet </a:t>
            </a:r>
            <a:r>
              <a:rPr lang="en-US" sz="2400" b="1" dirty="0"/>
              <a:t>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HPC 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dirty="0" smtClean="0"/>
              <a:t>Using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10 Bob Marcus (led NIST effort) Use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775" y="2130425"/>
            <a:ext cx="8910410" cy="1470025"/>
          </a:xfrm>
        </p:spPr>
        <p:txBody>
          <a:bodyPr/>
          <a:lstStyle/>
          <a:p>
            <a:pPr algn="ctr"/>
            <a:r>
              <a:rPr lang="en-US" sz="3600" b="1" dirty="0" smtClean="0"/>
              <a:t>Summary</a:t>
            </a:r>
            <a:br>
              <a:rPr lang="en-US" sz="3600" b="1" dirty="0" smtClean="0"/>
            </a:br>
            <a:r>
              <a:rPr lang="en-US" sz="3600" b="1" dirty="0" smtClean="0"/>
              <a:t>Classification of Big Data Applications</a:t>
            </a:r>
            <a:br>
              <a:rPr lang="en-US" sz="3600" b="1" dirty="0" smtClean="0"/>
            </a:br>
            <a:r>
              <a:rPr lang="en-US" sz="3600" dirty="0" smtClean="0"/>
              <a:t>and Big Data Exascale convergence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09"/>
            <a:ext cx="9144000" cy="680651"/>
          </a:xfrm>
        </p:spPr>
        <p:txBody>
          <a:bodyPr/>
          <a:lstStyle/>
          <a:p>
            <a:pPr algn="ctr"/>
            <a:r>
              <a:rPr lang="en-US" sz="2800" dirty="0" smtClean="0"/>
              <a:t>Big Data and (Exascale) Simulation Convergence 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5790"/>
            <a:ext cx="8980713" cy="54291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900" dirty="0" smtClean="0"/>
              <a:t>Our approach to </a:t>
            </a:r>
            <a:r>
              <a:rPr lang="en-US" sz="1900" b="1" dirty="0" smtClean="0">
                <a:solidFill>
                  <a:srgbClr val="B50B27"/>
                </a:solidFill>
              </a:rPr>
              <a:t>Convergence</a:t>
            </a:r>
            <a:r>
              <a:rPr lang="en-US" sz="1900" b="1" dirty="0" smtClean="0">
                <a:solidFill>
                  <a:srgbClr val="C00000"/>
                </a:solidFill>
              </a:rPr>
              <a:t> </a:t>
            </a:r>
            <a:r>
              <a:rPr lang="en-US" sz="1900" dirty="0" smtClean="0"/>
              <a:t>is built around two ideas that avoid addressing the hardware directly as with modern DevOps technology it isn’t hard to retarget applications between different hardware systems.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Rather we approach </a:t>
            </a:r>
            <a:r>
              <a:rPr lang="en-US" sz="1900" b="1" dirty="0" smtClean="0">
                <a:solidFill>
                  <a:srgbClr val="B30838"/>
                </a:solidFill>
              </a:rPr>
              <a:t>Convergence through applications and software</a:t>
            </a:r>
            <a:r>
              <a:rPr lang="en-US" sz="1900" dirty="0" smtClean="0"/>
              <a:t>. This talk has described the </a:t>
            </a:r>
            <a:r>
              <a:rPr lang="en-US" sz="1900" b="1" dirty="0" smtClean="0">
                <a:solidFill>
                  <a:srgbClr val="B30838"/>
                </a:solidFill>
              </a:rPr>
              <a:t>Convergence </a:t>
            </a:r>
            <a:r>
              <a:rPr lang="en-US" sz="1900" b="1" dirty="0">
                <a:solidFill>
                  <a:srgbClr val="B30838"/>
                </a:solidFill>
              </a:rPr>
              <a:t>Diamonds Convergence </a:t>
            </a:r>
            <a:r>
              <a:rPr lang="en-US" sz="1900" dirty="0" smtClean="0"/>
              <a:t>that unify Big Simulation </a:t>
            </a:r>
            <a:r>
              <a:rPr lang="en-US" sz="1900" dirty="0"/>
              <a:t>and Big Data</a:t>
            </a:r>
            <a:r>
              <a:rPr lang="en-US" sz="1900" b="1" dirty="0">
                <a:solidFill>
                  <a:srgbClr val="B50B27"/>
                </a:solidFill>
              </a:rPr>
              <a:t> </a:t>
            </a:r>
            <a:r>
              <a:rPr lang="en-US" sz="1900" b="1" dirty="0" smtClean="0">
                <a:solidFill>
                  <a:srgbClr val="B50B27"/>
                </a:solidFill>
              </a:rPr>
              <a:t>applications </a:t>
            </a:r>
            <a:r>
              <a:rPr lang="en-US" sz="1900" dirty="0" smtClean="0"/>
              <a:t>and so allow one to more easily identify good approaches to implement Big Data and Exascale applications in a uniform fashion. This is summarized on Slides III and IV</a:t>
            </a: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900" dirty="0" smtClean="0"/>
              <a:t>The software approach builds on the </a:t>
            </a:r>
            <a:r>
              <a:rPr lang="en-US" sz="1900" b="1" dirty="0" smtClean="0">
                <a:solidFill>
                  <a:srgbClr val="B50B27"/>
                </a:solidFill>
              </a:rPr>
              <a:t>HPC-ABDS High Performance Computing enhanced Apache Big Data Software Stack </a:t>
            </a:r>
            <a:r>
              <a:rPr lang="en-US" sz="1900" dirty="0" smtClean="0"/>
              <a:t>concept described in Slide II (</a:t>
            </a: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</a:t>
            </a:r>
            <a:r>
              <a:rPr lang="en-US" sz="1900" dirty="0" smtClean="0">
                <a:hlinkClick r:id="rId2"/>
              </a:rPr>
              <a:t>dsc.soic.indiana.edu/publications/HPC-ABDSDescribed_final.pdf</a:t>
            </a:r>
            <a:r>
              <a:rPr lang="en-US" sz="1900" dirty="0"/>
              <a:t>, </a:t>
            </a:r>
            <a:r>
              <a:rPr lang="en-US" sz="1900" dirty="0">
                <a:hlinkClick r:id="rId3"/>
              </a:rPr>
              <a:t>http://hpc-abds.org/kaleidoscope</a:t>
            </a:r>
            <a:r>
              <a:rPr lang="en-US" sz="1900" dirty="0" smtClean="0">
                <a:hlinkClick r:id="rId3"/>
              </a:rPr>
              <a:t>/</a:t>
            </a:r>
            <a:r>
              <a:rPr lang="en-US" sz="1900" dirty="0" smtClean="0"/>
              <a:t> )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This arranges key HPC and ABDS software together in 21 layers showing where HPC and ABDS overlap. It for example, introduces a communication layer to allow ABDS runtime like Hadoop Storm Spark and </a:t>
            </a:r>
            <a:r>
              <a:rPr lang="en-US" sz="1900" dirty="0" err="1" smtClean="0"/>
              <a:t>Flink</a:t>
            </a:r>
            <a:r>
              <a:rPr lang="en-US" sz="1900" dirty="0" smtClean="0"/>
              <a:t> to use the richest high performance capabilities  shared with MPI Generally it proposes how to use HPC and ABDS software together.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Layered Architecture offers some protection to rapid ABDS technology 		change (for </a:t>
            </a:r>
            <a:r>
              <a:rPr lang="en-US" sz="1900" smtClean="0"/>
              <a:t>ABDS independent of HPC)</a:t>
            </a:r>
            <a:endParaRPr lang="en-US" sz="1900" dirty="0" smtClean="0"/>
          </a:p>
          <a:p>
            <a:pPr lvl="1">
              <a:spcBef>
                <a:spcPts val="0"/>
              </a:spcBef>
            </a:pPr>
            <a:endParaRPr lang="en-US" sz="1900" dirty="0" smtClean="0"/>
          </a:p>
          <a:p>
            <a:pPr>
              <a:spcBef>
                <a:spcPts val="0"/>
              </a:spcBef>
            </a:pPr>
            <a:endParaRPr lang="en-US" sz="1900" dirty="0" smtClean="0"/>
          </a:p>
          <a:p>
            <a:pPr>
              <a:spcBef>
                <a:spcPts val="0"/>
              </a:spcBef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45" y="209078"/>
            <a:ext cx="9144000" cy="6743700"/>
            <a:chOff x="-1361" y="200025"/>
            <a:chExt cx="9144000" cy="6743700"/>
          </a:xfrm>
        </p:grpSpPr>
        <p:pic>
          <p:nvPicPr>
            <p:cNvPr id="9" name="Picture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0"/>
            <a:stretch/>
          </p:blipFill>
          <p:spPr bwMode="auto">
            <a:xfrm>
              <a:off x="-1361" y="200025"/>
              <a:ext cx="9144000" cy="67437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979103" y="5287743"/>
              <a:ext cx="2163536" cy="646331"/>
            </a:xfrm>
            <a:prstGeom prst="rect">
              <a:avLst/>
            </a:prstGeom>
            <a:solidFill>
              <a:srgbClr val="BDE2A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Green implies HPC </a:t>
              </a:r>
              <a:br>
                <a:rPr lang="en-US" dirty="0" smtClean="0"/>
              </a:br>
              <a:r>
                <a:rPr lang="en-US" dirty="0" smtClean="0"/>
                <a:t>Integration</a:t>
              </a:r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4412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B50B27"/>
                </a:solidFill>
              </a:rPr>
              <a:t>Big Data and (Exascale) Simulation Convergence </a:t>
            </a:r>
            <a:r>
              <a:rPr lang="en-US" sz="2000" b="1" dirty="0" smtClean="0">
                <a:solidFill>
                  <a:srgbClr val="B50B27"/>
                </a:solidFill>
              </a:rPr>
              <a:t>II</a:t>
            </a:r>
            <a:endParaRPr lang="en-US" sz="2000" b="1" dirty="0">
              <a:solidFill>
                <a:srgbClr val="B50B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09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Things to do for Big Data and (Exascale) Simulation Convergence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009"/>
            <a:ext cx="8980713" cy="47884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Converge Applications: </a:t>
            </a:r>
            <a:r>
              <a:rPr lang="en-US" sz="2400" dirty="0" smtClean="0"/>
              <a:t>Separate data and model to classify Applications and Benchmarks across Big Data and Big Simulations to give </a:t>
            </a:r>
            <a:r>
              <a:rPr lang="en-US" sz="2400" b="1" dirty="0" smtClean="0">
                <a:solidFill>
                  <a:srgbClr val="C00000"/>
                </a:solidFill>
              </a:rPr>
              <a:t>Convergence Diamonds </a:t>
            </a:r>
            <a:r>
              <a:rPr lang="en-US" sz="2400" dirty="0" smtClean="0"/>
              <a:t>with many </a:t>
            </a:r>
            <a:r>
              <a:rPr lang="en-US" sz="2400" b="1" dirty="0" smtClean="0">
                <a:solidFill>
                  <a:srgbClr val="C00000"/>
                </a:solidFill>
              </a:rPr>
              <a:t>facets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Indicated how to extend Big Data Ogres to Big Simulations by looking separately</a:t>
            </a:r>
            <a:r>
              <a:rPr lang="en-US" sz="2400" dirty="0"/>
              <a:t> </a:t>
            </a:r>
            <a:r>
              <a:rPr lang="en-US" sz="2400" dirty="0" smtClean="0"/>
              <a:t>at model and data in Ogres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Diamonds will have five views or collections of facets</a:t>
            </a:r>
            <a:r>
              <a:rPr lang="en-US" sz="2400" dirty="0"/>
              <a:t>: </a:t>
            </a:r>
            <a:r>
              <a:rPr lang="en-US" sz="2400" dirty="0" smtClean="0"/>
              <a:t>Problem Architecture; Execution; Data </a:t>
            </a:r>
            <a:r>
              <a:rPr lang="en-US" sz="2400" dirty="0"/>
              <a:t>Source and </a:t>
            </a:r>
            <a:r>
              <a:rPr lang="en-US" sz="2400" dirty="0" smtClean="0"/>
              <a:t>Style; Big Data Processing; Big Simulation Processing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Facets cover data, model or their combination – the problem or application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Note Simulation Processing View has similarities to old parallel computing benchmarks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09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Things to do for Big Data and (Exascale) Sim</a:t>
            </a:r>
            <a:r>
              <a:rPr lang="en-US" dirty="0" smtClean="0">
                <a:solidFill>
                  <a:srgbClr val="C00000"/>
                </a:solidFill>
              </a:rPr>
              <a:t>ul</a:t>
            </a:r>
            <a:r>
              <a:rPr lang="en-US" dirty="0" smtClean="0"/>
              <a:t>ation Convergence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6709"/>
            <a:ext cx="9144000" cy="49211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B50B27"/>
                </a:solidFill>
              </a:rPr>
              <a:t>Convergence Benchmarks: </a:t>
            </a:r>
            <a:r>
              <a:rPr lang="en-US" sz="1800" dirty="0"/>
              <a:t>we will use benchmarks that cover the facets of the convergence diamonds i.e. cover big data and </a:t>
            </a:r>
            <a:r>
              <a:rPr lang="en-US" sz="1800" dirty="0" smtClean="0"/>
              <a:t>simulations;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As </a:t>
            </a:r>
            <a:r>
              <a:rPr lang="en-US" sz="1800" dirty="0"/>
              <a:t>we separate data and model, compute intensive simulation benchmarks (e.g. solve partial differential equation) will be linked with data analytics (the model in big data)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IU focus SPIDAL (Scalable Parallel Interoperable Data Analytics Library) with high performance clustering, dimension </a:t>
            </a:r>
            <a:r>
              <a:rPr lang="en-US" sz="1800" dirty="0" smtClean="0"/>
              <a:t>reduction, graphs, image processing as well as </a:t>
            </a:r>
            <a:r>
              <a:rPr lang="en-US" sz="1800" dirty="0" err="1" smtClean="0"/>
              <a:t>MLlib</a:t>
            </a:r>
            <a:r>
              <a:rPr lang="en-US" sz="1800" dirty="0" smtClean="0"/>
              <a:t> will </a:t>
            </a:r>
            <a:r>
              <a:rPr lang="en-US" sz="1800" dirty="0"/>
              <a:t>be linked to core PDE solvers to explore the communication layer of parallel </a:t>
            </a:r>
            <a:r>
              <a:rPr lang="en-US" sz="1800" dirty="0" smtClean="0"/>
              <a:t>middleware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Maybe integrating data and simulation is an interesting idea in benchmark </a:t>
            </a:r>
            <a:r>
              <a:rPr lang="en-US" sz="1800" dirty="0" smtClean="0"/>
              <a:t>sets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</a:rPr>
              <a:t>Convergence Programming Model</a:t>
            </a:r>
            <a:endParaRPr lang="en-US" sz="18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/>
              <a:t>Note </a:t>
            </a:r>
            <a:r>
              <a:rPr lang="en-US" sz="1800" dirty="0"/>
              <a:t>parameter servers used in machine learning will be mimicked by collective operators invoked on distributed parameter (model) </a:t>
            </a:r>
            <a:r>
              <a:rPr lang="en-US" sz="1800" dirty="0" smtClean="0"/>
              <a:t>storage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E.g. Harp as Hadoop HPC Plug-in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There should </a:t>
            </a:r>
            <a:r>
              <a:rPr lang="en-US" sz="1800" dirty="0"/>
              <a:t>be interest in using Big Data software systems to support exascale simulations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Streaming solutions from </a:t>
            </a:r>
            <a:r>
              <a:rPr lang="en-US" sz="1800" dirty="0" err="1"/>
              <a:t>IoT</a:t>
            </a:r>
            <a:r>
              <a:rPr lang="en-US" sz="1800" dirty="0"/>
              <a:t> to analysis of astronomy and LHC data will drive high performance versions of Apache streaming </a:t>
            </a:r>
            <a:r>
              <a:rPr lang="en-US" sz="1800" dirty="0" smtClean="0"/>
              <a:t>systems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09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Things to do for Big Data and (Exascale) Simulation Convergence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009"/>
            <a:ext cx="8980713" cy="47884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Converge Language: </a:t>
            </a:r>
            <a:r>
              <a:rPr lang="en-US" sz="2400" dirty="0" smtClean="0"/>
              <a:t>Make Java run as fast as C++ (Java Grande) for computing and communication – see </a:t>
            </a:r>
            <a:r>
              <a:rPr lang="en-US" sz="2400" dirty="0" smtClean="0"/>
              <a:t>following slides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Surprising that so much Big Data work in industry but basic high performance Java methodology and tools missing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Needs some work as no agreed </a:t>
            </a:r>
            <a:r>
              <a:rPr lang="en-US" sz="2400" dirty="0" err="1" smtClean="0"/>
              <a:t>OpenMP</a:t>
            </a:r>
            <a:r>
              <a:rPr lang="en-US" sz="2400" dirty="0" smtClean="0"/>
              <a:t> for Java parallel threads</a:t>
            </a:r>
          </a:p>
          <a:p>
            <a:pPr lvl="1">
              <a:spcBef>
                <a:spcPts val="0"/>
              </a:spcBef>
            </a:pPr>
            <a:r>
              <a:rPr lang="en-US" sz="2400" dirty="0" err="1" smtClean="0"/>
              <a:t>OpenMPI</a:t>
            </a:r>
            <a:r>
              <a:rPr lang="en-US" sz="2400" dirty="0" smtClean="0"/>
              <a:t> supports Java but needs enhancements to get best performance on needed collectives (For C++ and Java)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Convergence Language Grande </a:t>
            </a:r>
            <a:r>
              <a:rPr lang="en-US" sz="2400" dirty="0" smtClean="0"/>
              <a:t>should support Python, Java (Scala), C/C++ (Fortran) 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11"/>
            <a:ext cx="9144000" cy="1880899"/>
          </a:xfrm>
        </p:spPr>
        <p:txBody>
          <a:bodyPr/>
          <a:lstStyle/>
          <a:p>
            <a:r>
              <a:rPr lang="en-US" dirty="0" smtClean="0"/>
              <a:t>Java MPI performs better than Threads I</a:t>
            </a:r>
            <a:br>
              <a:rPr lang="en-US" dirty="0" smtClean="0"/>
            </a:br>
            <a:r>
              <a:rPr lang="en-US" sz="2000" b="0" dirty="0" smtClean="0"/>
              <a:t>128 24 core Haswell </a:t>
            </a:r>
            <a:r>
              <a:rPr lang="en-US" sz="2000" b="0" dirty="0" smtClean="0"/>
              <a:t>nodes – parallel machine learning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Default MPI much worse than threads</a:t>
            </a:r>
            <a:br>
              <a:rPr lang="en-US" sz="2000" b="0" dirty="0" smtClean="0"/>
            </a:br>
            <a:r>
              <a:rPr lang="en-US" sz="2000" b="0" dirty="0" smtClean="0"/>
              <a:t>Optimized </a:t>
            </a:r>
            <a:r>
              <a:rPr lang="en-US" sz="2000" b="0" dirty="0" smtClean="0"/>
              <a:t>OMPI (</a:t>
            </a:r>
            <a:r>
              <a:rPr lang="en-US" sz="2000" b="0" dirty="0" err="1" smtClean="0"/>
              <a:t>OpenMPI</a:t>
            </a:r>
            <a:r>
              <a:rPr lang="en-US" sz="2000" b="0" dirty="0" smtClean="0"/>
              <a:t>) using </a:t>
            </a:r>
            <a:r>
              <a:rPr lang="en-US" sz="2000" b="0" dirty="0" smtClean="0"/>
              <a:t>shared memory node-based messaging is much better than threads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5" y="1743877"/>
            <a:ext cx="9168425" cy="51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42635"/>
            <a:ext cx="4137814" cy="7193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Use Case Template</a:t>
            </a:r>
            <a:endParaRPr lang="en-US" sz="32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804636"/>
            <a:ext cx="4137814" cy="56154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26 fields completed for 51 apps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Now an online 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22073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75" y="162689"/>
            <a:ext cx="8860038" cy="724889"/>
          </a:xfrm>
        </p:spPr>
        <p:txBody>
          <a:bodyPr/>
          <a:lstStyle/>
          <a:p>
            <a:r>
              <a:rPr lang="en-US" dirty="0" smtClean="0"/>
              <a:t>Java MPI performs better than Threads II</a:t>
            </a:r>
            <a:br>
              <a:rPr lang="en-US" dirty="0" smtClean="0"/>
            </a:br>
            <a:r>
              <a:rPr lang="en-US" sz="2800" b="0" dirty="0" smtClean="0"/>
              <a:t>128 24 core Haswell nodes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031" y="1147135"/>
            <a:ext cx="9023325" cy="5723905"/>
            <a:chOff x="-576306" y="-3689952"/>
            <a:chExt cx="9143999" cy="57239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306" y="-3689952"/>
              <a:ext cx="9143999" cy="57239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06491" y="-3264836"/>
              <a:ext cx="25699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200K Dataset Speedup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61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51 Detailed Use Cases: </a:t>
            </a:r>
            <a:r>
              <a:rPr lang="en-US" sz="2400" b="1" dirty="0" smtClean="0">
                <a:latin typeface="+mn-lt"/>
              </a:rPr>
              <a:t>Contributed July-September 2013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Covers goals, data features such as 3 V’s, software, hardware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6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600" u="sng" dirty="0">
              <a:solidFill>
                <a:srgbClr val="0070C0"/>
              </a:solidFill>
            </a:endParaRP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bigdatacoursespring2014.appspot.com/course</a:t>
            </a:r>
            <a:r>
              <a:rPr lang="en-US" sz="1600" dirty="0" smtClean="0"/>
              <a:t> (Section 5)</a:t>
            </a:r>
          </a:p>
          <a:p>
            <a:r>
              <a:rPr lang="en-US" sz="1600" b="1" dirty="0" smtClean="0"/>
              <a:t>Government Operation(4): </a:t>
            </a:r>
            <a:r>
              <a:rPr lang="en-US" sz="1600" dirty="0"/>
              <a:t>National Archives and Records </a:t>
            </a:r>
            <a:r>
              <a:rPr lang="en-US" sz="1600" dirty="0" smtClean="0"/>
              <a:t>Administration, Census Bureau</a:t>
            </a:r>
          </a:p>
          <a:p>
            <a:r>
              <a:rPr lang="en-US" sz="1600" b="1" dirty="0" smtClean="0"/>
              <a:t>Commercial(8): </a:t>
            </a:r>
            <a:r>
              <a:rPr lang="en-US" sz="1600" dirty="0" smtClean="0"/>
              <a:t>Finance in Cloud, Cloud Backup, </a:t>
            </a:r>
            <a:r>
              <a:rPr lang="en-US" sz="1600" dirty="0" err="1" smtClean="0"/>
              <a:t>Mendeley</a:t>
            </a:r>
            <a:r>
              <a:rPr lang="en-US" sz="1600" dirty="0" smtClean="0"/>
              <a:t> (Citations), Netflix, Web Search, Digital Materials, Cargo shipping (as in UPS)</a:t>
            </a:r>
          </a:p>
          <a:p>
            <a:r>
              <a:rPr lang="en-US" sz="1600" b="1" dirty="0" smtClean="0"/>
              <a:t>Defense(3): </a:t>
            </a:r>
            <a:r>
              <a:rPr lang="en-US" sz="1600" dirty="0" smtClean="0"/>
              <a:t>Sensors, Image surveillance, Situation Assessment</a:t>
            </a:r>
          </a:p>
          <a:p>
            <a:r>
              <a:rPr lang="en-US" sz="1600" b="1" dirty="0" smtClean="0"/>
              <a:t>Healthcare and Life Sciences(10): </a:t>
            </a:r>
            <a:r>
              <a:rPr lang="en-US" sz="1600" dirty="0" smtClean="0"/>
              <a:t>Medical records, Graph and Probabilistic analysis, Pathology, </a:t>
            </a:r>
            <a:r>
              <a:rPr lang="en-US" sz="1600" dirty="0" err="1" smtClean="0"/>
              <a:t>Bioimaging</a:t>
            </a:r>
            <a:r>
              <a:rPr lang="en-US" sz="1600" dirty="0" smtClean="0"/>
              <a:t>, Genomics, Epidemiology, People Activity models, Biodiversity</a:t>
            </a:r>
          </a:p>
          <a:p>
            <a:r>
              <a:rPr lang="en-US" sz="1600" b="1" dirty="0"/>
              <a:t>Deep Learning and Social </a:t>
            </a:r>
            <a:r>
              <a:rPr lang="en-US" sz="1600" b="1" dirty="0" smtClean="0"/>
              <a:t>Media(6): </a:t>
            </a:r>
            <a:r>
              <a:rPr lang="en-US" sz="1600" dirty="0" smtClean="0"/>
              <a:t>Driving Car, </a:t>
            </a:r>
            <a:r>
              <a:rPr lang="en-US" sz="1600" dirty="0" err="1" smtClean="0"/>
              <a:t>Geolocate</a:t>
            </a:r>
            <a:r>
              <a:rPr lang="en-US" sz="1600" dirty="0" smtClean="0"/>
              <a:t> images/cameras, Twitter, Crowd Sourcing, Network Science, NIST benchmark datasets</a:t>
            </a:r>
          </a:p>
          <a:p>
            <a:r>
              <a:rPr lang="en-US" sz="1600" b="1" dirty="0"/>
              <a:t>The Ecosystem for </a:t>
            </a:r>
            <a:r>
              <a:rPr lang="en-US" sz="1600" b="1" dirty="0" smtClean="0"/>
              <a:t>Research(4): </a:t>
            </a:r>
            <a:r>
              <a:rPr lang="en-US" sz="1600" dirty="0" smtClean="0"/>
              <a:t>Metadata, Collaboration, Language Translation, Light source experiments</a:t>
            </a:r>
          </a:p>
          <a:p>
            <a:r>
              <a:rPr lang="en-US" sz="1600" b="1" dirty="0"/>
              <a:t>Astronomy and </a:t>
            </a:r>
            <a:r>
              <a:rPr lang="en-US" sz="1600" b="1" dirty="0" smtClean="0"/>
              <a:t>Physics(5): </a:t>
            </a:r>
            <a:r>
              <a:rPr lang="en-US" sz="1600" dirty="0" smtClean="0"/>
              <a:t>Sky Surveys including comparison to simulation, Large Hadron Collider at CERN, Belle Accelerator II in Japan</a:t>
            </a:r>
          </a:p>
          <a:p>
            <a:r>
              <a:rPr lang="en-US" sz="1600" b="1" dirty="0" smtClean="0"/>
              <a:t>Earth</a:t>
            </a:r>
            <a:r>
              <a:rPr lang="en-US" sz="1600" b="1" dirty="0"/>
              <a:t>, Environmental and Polar </a:t>
            </a:r>
            <a:r>
              <a:rPr lang="en-US" sz="1600" b="1" dirty="0" smtClean="0"/>
              <a:t>Science(10): </a:t>
            </a:r>
            <a:r>
              <a:rPr lang="en-US" sz="16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600" dirty="0"/>
              <a:t>turbulence identification, Subsurface </a:t>
            </a:r>
            <a:r>
              <a:rPr lang="en-US" sz="1600" dirty="0" smtClean="0"/>
              <a:t>Biogeochemistry (microbes </a:t>
            </a:r>
            <a:r>
              <a:rPr lang="en-US" sz="1600" dirty="0"/>
              <a:t>to watersheds), AmeriFlux and FLUXNET </a:t>
            </a:r>
            <a:r>
              <a:rPr lang="en-US" sz="1600" dirty="0" smtClean="0"/>
              <a:t>gas sensors</a:t>
            </a:r>
          </a:p>
          <a:p>
            <a:r>
              <a:rPr lang="en-US" sz="1600" b="1" dirty="0" smtClean="0"/>
              <a:t>                Energy(1): </a:t>
            </a:r>
            <a:r>
              <a:rPr lang="en-US" sz="1600" dirty="0" smtClean="0"/>
              <a:t>Smart grid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715" y="7937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0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715000" y="622611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Features and Examples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2584"/>
            <a:ext cx="9144000" cy="609889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6BB5"/>
                </a:solidFill>
              </a:rPr>
              <a:t>People</a:t>
            </a:r>
            <a:r>
              <a:rPr lang="en-US" sz="1800" dirty="0">
                <a:solidFill>
                  <a:srgbClr val="006BB5"/>
                </a:solidFill>
              </a:rPr>
              <a:t>: </a:t>
            </a:r>
            <a:r>
              <a:rPr lang="en-US" sz="1800" dirty="0"/>
              <a:t>either the users (but see below) or subjects of </a:t>
            </a:r>
            <a:r>
              <a:rPr lang="en-US" sz="1800" dirty="0" smtClean="0"/>
              <a:t>application and often both</a:t>
            </a:r>
            <a:endParaRPr lang="en-US" sz="1800" dirty="0"/>
          </a:p>
          <a:p>
            <a:r>
              <a:rPr lang="en-US" sz="1800" b="1" dirty="0">
                <a:solidFill>
                  <a:srgbClr val="006BB5"/>
                </a:solidFill>
              </a:rPr>
              <a:t>Decision makers </a:t>
            </a:r>
            <a:r>
              <a:rPr lang="en-US" sz="1800" dirty="0"/>
              <a:t>like researchers or doctors (users of application)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Items</a:t>
            </a:r>
            <a:r>
              <a:rPr lang="en-US" sz="1800" dirty="0" smtClean="0"/>
              <a:t> </a:t>
            </a:r>
            <a:r>
              <a:rPr lang="en-US" sz="1800" dirty="0"/>
              <a:t>such as Images, EMR, Sequences below; observations or contents of online store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Images </a:t>
            </a:r>
            <a:r>
              <a:rPr lang="en-US" sz="1600" dirty="0"/>
              <a:t>or “Electronic Information nuggets”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EMR</a:t>
            </a:r>
            <a:r>
              <a:rPr lang="en-US" sz="1600" dirty="0"/>
              <a:t>: Electronic Medical Records (often similar to people parallelism)</a:t>
            </a:r>
          </a:p>
          <a:p>
            <a:pPr lvl="1"/>
            <a:r>
              <a:rPr lang="en-US" sz="1600" dirty="0"/>
              <a:t>Protein or Gene </a:t>
            </a:r>
            <a:r>
              <a:rPr lang="en-US" sz="1600" b="1" dirty="0">
                <a:solidFill>
                  <a:srgbClr val="006BB5"/>
                </a:solidFill>
              </a:rPr>
              <a:t>Sequences</a:t>
            </a:r>
            <a:r>
              <a:rPr lang="en-US" sz="1600" dirty="0"/>
              <a:t>;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Material</a:t>
            </a:r>
            <a:r>
              <a:rPr lang="en-US" sz="1600" dirty="0"/>
              <a:t> properties, </a:t>
            </a:r>
            <a:r>
              <a:rPr lang="en-US" sz="1600" b="1" dirty="0">
                <a:solidFill>
                  <a:srgbClr val="006BB5"/>
                </a:solidFill>
              </a:rPr>
              <a:t>Manufactured Object </a:t>
            </a:r>
            <a:r>
              <a:rPr lang="en-US" sz="1600" dirty="0" smtClean="0"/>
              <a:t>specifications, </a:t>
            </a:r>
            <a:r>
              <a:rPr lang="en-US" sz="1600" dirty="0"/>
              <a:t>etc</a:t>
            </a:r>
            <a:r>
              <a:rPr lang="en-US" sz="1600" dirty="0" smtClean="0"/>
              <a:t>., </a:t>
            </a:r>
            <a:r>
              <a:rPr lang="en-US" sz="1600" dirty="0"/>
              <a:t>in custom dataset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Modelled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6BB5"/>
                </a:solidFill>
              </a:rPr>
              <a:t>entities</a:t>
            </a:r>
            <a:r>
              <a:rPr lang="en-US" sz="1600" b="1" dirty="0"/>
              <a:t> </a:t>
            </a:r>
            <a:r>
              <a:rPr lang="en-US" sz="1600" dirty="0"/>
              <a:t>like vehicles and people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Sensors</a:t>
            </a:r>
            <a:r>
              <a:rPr lang="en-US" sz="1800" dirty="0" smtClean="0"/>
              <a:t> – Internet of Things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Events</a:t>
            </a:r>
            <a:r>
              <a:rPr lang="en-US" sz="1800" dirty="0" smtClean="0"/>
              <a:t> such as detected anomalies in telescope or credit card data or atmosphere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(Complex) </a:t>
            </a:r>
            <a:r>
              <a:rPr lang="en-US" sz="1800" b="1" dirty="0" smtClean="0">
                <a:solidFill>
                  <a:srgbClr val="006BB5"/>
                </a:solidFill>
              </a:rPr>
              <a:t>Nodes</a:t>
            </a:r>
            <a:r>
              <a:rPr lang="en-US" sz="1800" b="1" dirty="0" smtClean="0"/>
              <a:t> </a:t>
            </a:r>
            <a:r>
              <a:rPr lang="en-US" sz="1800" dirty="0" smtClean="0"/>
              <a:t>in RDF Graph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Simple nodes </a:t>
            </a:r>
            <a:r>
              <a:rPr lang="en-US" sz="1800" dirty="0" smtClean="0"/>
              <a:t>as in a learning network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Tweets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Blogs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Documents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Web Pages, </a:t>
            </a:r>
            <a:r>
              <a:rPr lang="en-US" sz="1800" dirty="0" smtClean="0"/>
              <a:t>etc.</a:t>
            </a:r>
          </a:p>
          <a:p>
            <a:pPr lvl="1"/>
            <a:r>
              <a:rPr lang="en-US" sz="1800" dirty="0" smtClean="0"/>
              <a:t>And characters/words in them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Files</a:t>
            </a:r>
            <a:r>
              <a:rPr lang="en-US" sz="1800" dirty="0" smtClean="0"/>
              <a:t> or data to be backed up, moved or assigned metadata</a:t>
            </a:r>
          </a:p>
          <a:p>
            <a:r>
              <a:rPr lang="en-US" sz="1800" b="1" dirty="0">
                <a:solidFill>
                  <a:srgbClr val="006BB5"/>
                </a:solidFill>
              </a:rPr>
              <a:t>Particles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cells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mesh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points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as in parallel </a:t>
            </a:r>
            <a:r>
              <a:rPr lang="en-US" sz="1800" b="1" dirty="0" smtClean="0">
                <a:solidFill>
                  <a:srgbClr val="C00000"/>
                </a:solidFill>
              </a:rPr>
              <a:t>simulations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861957" y="61764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"/>
            <a:ext cx="8382000" cy="607559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0386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CC00FF"/>
                </a:solidFill>
              </a:rPr>
              <a:t>PP (26)</a:t>
            </a:r>
            <a:r>
              <a:rPr lang="en-US" sz="2200" dirty="0" smtClean="0">
                <a:solidFill>
                  <a:srgbClr val="CC00FF"/>
                </a:solidFill>
              </a:rPr>
              <a:t> </a:t>
            </a:r>
            <a:r>
              <a:rPr lang="en-US" sz="2200" b="1" dirty="0" smtClean="0"/>
              <a:t>“All” </a:t>
            </a:r>
            <a:r>
              <a:rPr lang="en-US" sz="2200" dirty="0" smtClean="0"/>
              <a:t>Pleasingly </a:t>
            </a:r>
            <a:r>
              <a:rPr lang="en-US" sz="2200" dirty="0"/>
              <a:t>Parallel or Map Only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MR (18) </a:t>
            </a:r>
            <a:r>
              <a:rPr lang="en-US" sz="2200" dirty="0" smtClean="0"/>
              <a:t>Classic </a:t>
            </a:r>
            <a:r>
              <a:rPr lang="en-US" sz="2200" dirty="0"/>
              <a:t>MapReduce MR (add </a:t>
            </a:r>
            <a:r>
              <a:rPr lang="en-US" sz="2200" dirty="0" err="1"/>
              <a:t>MRStat</a:t>
            </a:r>
            <a:r>
              <a:rPr lang="en-US" sz="2200" dirty="0"/>
              <a:t> below for full count)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MRStat</a:t>
            </a:r>
            <a:r>
              <a:rPr lang="en-US" sz="2200" b="1" dirty="0" smtClean="0">
                <a:solidFill>
                  <a:srgbClr val="CC00FF"/>
                </a:solidFill>
              </a:rPr>
              <a:t> (7</a:t>
            </a:r>
            <a:r>
              <a:rPr lang="en-US" sz="2200" dirty="0" smtClean="0"/>
              <a:t>) Simple </a:t>
            </a:r>
            <a:r>
              <a:rPr lang="en-US" sz="2200" dirty="0"/>
              <a:t>version of MR where key computations are simple reduction as found in statistical averages such as histograms and averages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MRIter</a:t>
            </a:r>
            <a:r>
              <a:rPr lang="en-US" sz="2200" b="1" dirty="0" smtClean="0">
                <a:solidFill>
                  <a:srgbClr val="CC00FF"/>
                </a:solidFill>
              </a:rPr>
              <a:t> (23</a:t>
            </a:r>
            <a:r>
              <a:rPr lang="en-US" sz="2200" dirty="0" smtClean="0">
                <a:solidFill>
                  <a:srgbClr val="CC00FF"/>
                </a:solidFill>
              </a:rPr>
              <a:t>)</a:t>
            </a:r>
            <a:r>
              <a:rPr lang="en-US" sz="2200" dirty="0" smtClean="0"/>
              <a:t> Iterative </a:t>
            </a:r>
            <a:r>
              <a:rPr lang="en-US" sz="2200" dirty="0"/>
              <a:t>MapReduce or </a:t>
            </a:r>
            <a:r>
              <a:rPr lang="en-US" sz="2200" dirty="0" smtClean="0"/>
              <a:t>MPI (Spark, Twister)</a:t>
            </a:r>
            <a:endParaRPr lang="en-US" sz="2200" dirty="0"/>
          </a:p>
          <a:p>
            <a:r>
              <a:rPr lang="en-US" sz="2200" b="1" dirty="0" smtClean="0">
                <a:solidFill>
                  <a:srgbClr val="CC00FF"/>
                </a:solidFill>
              </a:rPr>
              <a:t>Graph (9)</a:t>
            </a:r>
            <a:r>
              <a:rPr lang="en-US" sz="2200" dirty="0" smtClean="0"/>
              <a:t> Complex </a:t>
            </a:r>
            <a:r>
              <a:rPr lang="en-US" sz="2200" dirty="0"/>
              <a:t>graph data structure needed in analysis 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Fusion (11)</a:t>
            </a:r>
            <a:r>
              <a:rPr lang="en-US" sz="2200" dirty="0" smtClean="0"/>
              <a:t> Integrate </a:t>
            </a:r>
            <a:r>
              <a:rPr lang="en-US" sz="2200" dirty="0"/>
              <a:t>diverse data to aid discovery/decision making; could involve sophisticated algorithms or could just be a portal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Streaming (41) </a:t>
            </a:r>
            <a:r>
              <a:rPr lang="en-US" sz="2200" dirty="0" smtClean="0"/>
              <a:t>Some </a:t>
            </a:r>
            <a:r>
              <a:rPr lang="en-US" sz="2200" dirty="0"/>
              <a:t>data comes in incrementally and is processed this way</a:t>
            </a:r>
          </a:p>
          <a:p>
            <a:r>
              <a:rPr lang="en-US" sz="2200" b="1" dirty="0">
                <a:solidFill>
                  <a:srgbClr val="CC00FF"/>
                </a:solidFill>
              </a:rPr>
              <a:t>Classify	</a:t>
            </a:r>
            <a:r>
              <a:rPr lang="en-US" sz="2200" b="1" dirty="0" smtClean="0">
                <a:solidFill>
                  <a:srgbClr val="CC00FF"/>
                </a:solidFill>
              </a:rPr>
              <a:t>(30) </a:t>
            </a:r>
            <a:r>
              <a:rPr lang="en-US" sz="2200" dirty="0" smtClean="0"/>
              <a:t>Classification</a:t>
            </a:r>
            <a:r>
              <a:rPr lang="en-US" sz="2200" dirty="0"/>
              <a:t>: divide data into </a:t>
            </a:r>
            <a:r>
              <a:rPr lang="en-US" sz="2200" dirty="0" smtClean="0"/>
              <a:t>categories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S/Q (12) </a:t>
            </a:r>
            <a:r>
              <a:rPr lang="en-US" sz="2200" dirty="0" smtClean="0"/>
              <a:t>Index</a:t>
            </a:r>
            <a:r>
              <a:rPr lang="en-US" sz="2200" dirty="0"/>
              <a:t>, Search and Query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6"/>
            <a:ext cx="8382000" cy="606014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609600"/>
            <a:ext cx="9142412" cy="4038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CF (4) </a:t>
            </a:r>
            <a:r>
              <a:rPr lang="en-US" dirty="0" smtClean="0"/>
              <a:t>Collaborative </a:t>
            </a:r>
            <a:r>
              <a:rPr lang="en-US" dirty="0"/>
              <a:t>Filtering for recommender engines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LML (36) </a:t>
            </a:r>
            <a:r>
              <a:rPr lang="en-US" dirty="0" smtClean="0"/>
              <a:t>Local </a:t>
            </a:r>
            <a:r>
              <a:rPr lang="en-US" dirty="0"/>
              <a:t>Machine Learning (Independent for each parallel entity</a:t>
            </a:r>
            <a:r>
              <a:rPr lang="en-US" dirty="0" smtClean="0"/>
              <a:t>) – application could have GML as well</a:t>
            </a:r>
            <a:endParaRPr lang="en-US" dirty="0"/>
          </a:p>
          <a:p>
            <a:r>
              <a:rPr lang="en-US" b="1" dirty="0" smtClean="0">
                <a:solidFill>
                  <a:srgbClr val="CC00FF"/>
                </a:solidFill>
              </a:rPr>
              <a:t>GML (23) </a:t>
            </a:r>
            <a:r>
              <a:rPr lang="en-US" dirty="0" smtClean="0"/>
              <a:t>Global </a:t>
            </a:r>
            <a:r>
              <a:rPr lang="en-US" dirty="0"/>
              <a:t>Machine Learning: Deep Learning, Clustering, LDA, PLSI, MDS, </a:t>
            </a:r>
          </a:p>
          <a:p>
            <a:pPr lvl="1"/>
            <a:r>
              <a:rPr lang="en-US" sz="1800" dirty="0"/>
              <a:t>Large Scale Optimizations as in </a:t>
            </a:r>
            <a:r>
              <a:rPr lang="en-US" sz="1800" dirty="0" err="1"/>
              <a:t>Variational</a:t>
            </a:r>
            <a:r>
              <a:rPr lang="en-US" sz="1800" dirty="0"/>
              <a:t> Bayes, MCMC, Lifted Belief Propagation, Stochastic Gradient Descent, L-BFGS, </a:t>
            </a:r>
            <a:r>
              <a:rPr lang="en-US" sz="1800" dirty="0" err="1"/>
              <a:t>Levenberg</a:t>
            </a:r>
            <a:r>
              <a:rPr lang="en-US" sz="1800" dirty="0"/>
              <a:t>-Marquardt . Can call EGO or Exascale Global Optimization with scalable parallel algorithm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Workflow (51) </a:t>
            </a:r>
            <a:r>
              <a:rPr lang="en-US" dirty="0" smtClean="0"/>
              <a:t>Universal 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GIS (16) </a:t>
            </a:r>
            <a:r>
              <a:rPr lang="en-US" dirty="0" smtClean="0"/>
              <a:t>Geotagged </a:t>
            </a:r>
            <a:r>
              <a:rPr lang="en-US" dirty="0"/>
              <a:t>data and often displayed in ESRI, Microsoft Virtual Earth, Google Earth, </a:t>
            </a:r>
            <a:r>
              <a:rPr lang="en-US" dirty="0" err="1"/>
              <a:t>GeoServer</a:t>
            </a:r>
            <a:r>
              <a:rPr lang="en-US" dirty="0"/>
              <a:t> etc.</a:t>
            </a:r>
          </a:p>
          <a:p>
            <a:r>
              <a:rPr lang="en-US" b="1" dirty="0">
                <a:solidFill>
                  <a:srgbClr val="CC00FF"/>
                </a:solidFill>
              </a:rPr>
              <a:t>HPC	</a:t>
            </a:r>
            <a:r>
              <a:rPr lang="en-US" b="1" dirty="0" smtClean="0">
                <a:solidFill>
                  <a:srgbClr val="CC00FF"/>
                </a:solidFill>
              </a:rPr>
              <a:t>(5) </a:t>
            </a:r>
            <a:r>
              <a:rPr lang="en-US" dirty="0" smtClean="0"/>
              <a:t>Classic </a:t>
            </a:r>
            <a:r>
              <a:rPr lang="en-US" dirty="0"/>
              <a:t>large-scale simulation of cosmos, materials, etc. generating (visualization) data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Agent (2) </a:t>
            </a:r>
            <a:r>
              <a:rPr lang="en-US" dirty="0" smtClean="0"/>
              <a:t>Simulations </a:t>
            </a:r>
            <a:r>
              <a:rPr lang="en-US" dirty="0"/>
              <a:t>of models of data-defined macroscopic entities represented as agents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556818&quot;&gt;&lt;property id=&quot;20148&quot; value=&quot;5&quot;/&gt;&lt;property id=&quot;20300&quot; value=&quot;Slide 21 - &amp;quot;6 Forms of MapReduce cover “all” circumstances  Describes  - Problem (Model  reflecting data)  - Machine  - Softwa&quot;/&gt;&lt;property id=&quot;20307&quot; value=&quot;883&quot;/&gt;&lt;/object&gt;&lt;object type=&quot;3&quot; unique_id=&quot;565721&quot;&gt;&lt;property id=&quot;20148&quot; value=&quot;5&quot;/&gt;&lt;property id=&quot;20300&quot; value=&quot;Slide 2 - &amp;quot;   NIST Big Data Initiative&amp;quot;&quot;/&gt;&lt;property id=&quot;20307&quot; value=&quot;929&quot;/&gt;&lt;/object&gt;&lt;object type=&quot;3&quot; unique_id=&quot;565722&quot;&gt;&lt;property id=&quot;20148&quot; value=&quot;5&quot;/&gt;&lt;property id=&quot;20300&quot; value=&quot;Slide 3 - &amp;quot;NBD-PWG (NIST Big Data Public Working Group) Subgroups &amp;amp; Co-Chairs&amp;quot;&quot;/&gt;&lt;property id=&quot;20307&quot; value=&quot;930&quot;/&gt;&lt;/object&gt;&lt;object type=&quot;3&quot; unique_id=&quot;565723&quot;&gt;&lt;property id=&quot;20148&quot; value=&quot;5&quot;/&gt;&lt;property id=&quot;20300&quot; value=&quot;Slide 4 - &amp;quot;Use Case Template&amp;quot;&quot;/&gt;&lt;property id=&quot;20307&quot; value=&quot;931&quot;/&gt;&lt;/object&gt;&lt;object type=&quot;3&quot; unique_id=&quot;565724&quot;&gt;&lt;property id=&quot;20148&quot; value=&quot;5&quot;/&gt;&lt;property id=&quot;20300&quot; value=&quot;Slide 5 - &amp;quot;51 Detailed Use Cases: Contributed July-September 2013 Covers goals, data features such as 3 V’s, software, hardwar&quot;/&gt;&lt;property id=&quot;20307&quot; value=&quot;932&quot;/&gt;&lt;/object&gt;&lt;object type=&quot;3&quot; unique_id=&quot;565725&quot;&gt;&lt;property id=&quot;20148&quot; value=&quot;5&quot;/&gt;&lt;property id=&quot;20300&quot; value=&quot;Slide 6 - &amp;quot;Features and Examples&amp;quot;&quot;/&gt;&lt;property id=&quot;20307&quot; value=&quot;933&quot;/&gt;&lt;/object&gt;&lt;object type=&quot;3&quot; unique_id=&quot;565726&quot;&gt;&lt;property id=&quot;20148&quot; value=&quot;5&quot;/&gt;&lt;property id=&quot;20300&quot; value=&quot;Slide 7 - &amp;quot;51 Use Cases: What is Parallelism Over?&amp;quot;&quot;/&gt;&lt;property id=&quot;20307&quot; value=&quot;934&quot;/&gt;&lt;/object&gt;&lt;object type=&quot;3&quot; unique_id=&quot;565727&quot;&gt;&lt;property id=&quot;20148&quot; value=&quot;5&quot;/&gt;&lt;property id=&quot;20300&quot; value=&quot;Slide 8 - &amp;quot;Features of 51 Use Cases I&amp;quot;&quot;/&gt;&lt;property id=&quot;20307&quot; value=&quot;935&quot;/&gt;&lt;/object&gt;&lt;object type=&quot;3&quot; unique_id=&quot;565728&quot;&gt;&lt;property id=&quot;20148&quot; value=&quot;5&quot;/&gt;&lt;property id=&quot;20300&quot; value=&quot;Slide 9 - &amp;quot;Features of 51 Use Cases II&amp;quot;&quot;/&gt;&lt;property id=&quot;20307&quot; value=&quot;936&quot;/&gt;&lt;/object&gt;&lt;object type=&quot;3&quot; unique_id=&quot;565730&quot;&gt;&lt;property id=&quot;20148&quot; value=&quot;5&quot;/&gt;&lt;property id=&quot;20300&quot; value=&quot;Slide 11 - &amp;quot;Big Data Patterns – the Ogres Classification&amp;quot;&quot;/&gt;&lt;property id=&quot;20307&quot; value=&quot;950&quot;/&gt;&lt;/object&gt;&lt;object type=&quot;3&quot; unique_id=&quot;565731&quot;&gt;&lt;property id=&quot;20148&quot; value=&quot;5&quot;/&gt;&lt;property id=&quot;20300&quot; value=&quot;Slide 12 - &amp;quot;Classifying Big Data Applications&amp;quot;&quot;/&gt;&lt;property id=&quot;20307&quot; value=&quot;951&quot;/&gt;&lt;/object&gt;&lt;object type=&quot;3&quot; unique_id=&quot;565732&quot;&gt;&lt;property id=&quot;20148&quot; value=&quot;5&quot;/&gt;&lt;property id=&quot;20300&quot; value=&quot;Slide 13 - &amp;quot;7 Computational Giants of  NRC Massive Data Analysis Report &amp;quot;&quot;/&gt;&lt;property id=&quot;20307&quot; value=&quot;952&quot;/&gt;&lt;/object&gt;&lt;object type=&quot;3&quot; unique_id=&quot;565733&quot;&gt;&lt;property id=&quot;20148&quot; value=&quot;5&quot;/&gt;&lt;property id=&quot;20300&quot; value=&quot;Slide 14 - &amp;quot;HPC Benchmark Classics&amp;quot;&quot;/&gt;&lt;property id=&quot;20307&quot; value=&quot;953&quot;/&gt;&lt;/object&gt;&lt;object type=&quot;3&quot; unique_id=&quot;565734&quot;&gt;&lt;property id=&quot;20148&quot; value=&quot;5&quot;/&gt;&lt;property id=&quot;20300&quot; value=&quot;Slide 15 - &amp;quot;13 Berkeley Dwarfs&amp;quot;&quot;/&gt;&lt;property id=&quot;20307&quot; value=&quot;954&quot;/&gt;&lt;/object&gt;&lt;object type=&quot;3&quot; unique_id=&quot;565735&quot;&gt;&lt;property id=&quot;20148&quot; value=&quot;5&quot;/&gt;&lt;property id=&quot;20300&quot; value=&quot;Slide 16&quot;/&gt;&lt;property id=&quot;20307&quot; value=&quot;939&quot;/&gt;&lt;/object&gt;&lt;object type=&quot;3&quot; unique_id=&quot;565736&quot;&gt;&lt;property id=&quot;20148&quot; value=&quot;5&quot;/&gt;&lt;property id=&quot;20300&quot; value=&quot;Slide 18 - &amp;quot;Facets of the Ogres  Problem Architecture  Meta or Macro Aspects of Ogres Valid for Big Data or Big Simulations as&quot;/&gt;&lt;property id=&quot;20307&quot; value=&quot;949&quot;/&gt;&lt;/object&gt;&lt;object type=&quot;3&quot; unique_id=&quot;565737&quot;&gt;&lt;property id=&quot;20148&quot; value=&quot;5&quot;/&gt;&lt;property id=&quot;20300&quot; value=&quot;Slide 19 - &amp;quot;Problem Architecture View of Ogres (Meta or MacroPatterns)&amp;quot;&quot;/&gt;&lt;property id=&quot;20307&quot; value=&quot;940&quot;/&gt;&lt;/object&gt;&lt;object type=&quot;3&quot; unique_id=&quot;565738&quot;&gt;&lt;property id=&quot;20148&quot; value=&quot;5&quot;/&gt;&lt;property id=&quot;20300&quot; value=&quot;Slide 20 - &amp;quot;Relation of Problem and Machine Architecture&amp;quot;&quot;/&gt;&lt;property id=&quot;20307&quot; value=&quot;941&quot;/&gt;&lt;/object&gt;&lt;object type=&quot;3&quot; unique_id=&quot;565739&quot;&gt;&lt;property id=&quot;20148&quot; value=&quot;5&quot;/&gt;&lt;property id=&quot;20300&quot; value=&quot;Slide 30 - &amp;quot;Facets of the Ogres  Data Source and Style Aspects  add streaming from Processing view here  Present but often les&quot;/&gt;&lt;property id=&quot;20307&quot; value=&quot;942&quot;/&gt;&lt;/object&gt;&lt;object type=&quot;3&quot; unique_id=&quot;565740&quot;&gt;&lt;property id=&quot;20148&quot; value=&quot;5&quot;/&gt;&lt;property id=&quot;20300&quot; value=&quot;Slide 31 - &amp;quot;Data Source and Style View of Ogres I &amp;quot;&quot;/&gt;&lt;property id=&quot;20307&quot; value=&quot;943&quot;/&gt;&lt;/object&gt;&lt;object type=&quot;3&quot; unique_id=&quot;565741&quot;&gt;&lt;property id=&quot;20148&quot; value=&quot;5&quot;/&gt;&lt;property id=&quot;20300&quot; value=&quot;Slide 32 - &amp;quot;Data Source and Style View of Ogres II &amp;quot;&quot;/&gt;&lt;property id=&quot;20307&quot; value=&quot;944&quot;/&gt;&lt;/object&gt;&lt;object type=&quot;3&quot; unique_id=&quot;571916&quot;&gt;&lt;property id=&quot;20148&quot; value=&quot;5&quot;/&gt;&lt;property id=&quot;20300&quot; value=&quot;Slide 33 - &amp;quot;Summary Classification of Big Data Applications and Big Data Exascale convergence&amp;quot;&quot;/&gt;&lt;property id=&quot;20307&quot; value=&quot;994&quot;/&gt;&lt;/object&gt;&lt;object type=&quot;3&quot; unique_id=&quot;580429&quot;&gt;&lt;property id=&quot;20148&quot; value=&quot;5&quot;/&gt;&lt;property id=&quot;20300&quot; value=&quot;Slide 22 - &amp;quot;Ogre Facets  Execution Features View  Many similar Features for Big Data and Simulations  Needs split into1) Model&quot;/&gt;&lt;property id=&quot;20307&quot; value=&quot;1016&quot;/&gt;&lt;/object&gt;&lt;object type=&quot;3&quot; unique_id=&quot;580430&quot;&gt;&lt;property id=&quot;20148&quot; value=&quot;5&quot;/&gt;&lt;property id=&quot;20300&quot; value=&quot;Slide 23 - &amp;quot;One View of Ogres has Facets that are micropatterns or Execution Features&amp;quot;&quot;/&gt;&lt;property id=&quot;20307&quot; value=&quot;1017&quot;/&gt;&lt;/object&gt;&lt;object type=&quot;3&quot; unique_id=&quot;580433&quot;&gt;&lt;property id=&quot;20148&quot; value=&quot;5&quot;/&gt;&lt;property id=&quot;20300&quot; value=&quot;Slide 24 - &amp;quot;Comparison of Data Analytics with Simulation I&amp;quot;&quot;/&gt;&lt;property id=&quot;20307&quot; value=&quot;1023&quot;/&gt;&lt;/object&gt;&lt;object type=&quot;3&quot; unique_id=&quot;580434&quot;&gt;&lt;property id=&quot;20148&quot; value=&quot;5&quot;/&gt;&lt;property id=&quot;20300&quot; value=&quot;Slide 25&quot;/&gt;&lt;property id=&quot;20307&quot; value=&quot;1024&quot;/&gt;&lt;/object&gt;&lt;object type=&quot;3&quot; unique_id=&quot;580435&quot;&gt;&lt;property id=&quot;20148&quot; value=&quot;5&quot;/&gt;&lt;property id=&quot;20300&quot; value=&quot;Slide 26 - &amp;quot;Comparison of Data Analytics with Simulation II&amp;quot;&quot;/&gt;&lt;property id=&quot;20307&quot; value=&quot;1025&quot;/&gt;&lt;/object&gt;&lt;object type=&quot;3&quot; unique_id=&quot;580436&quot;&gt;&lt;property id=&quot;20148&quot; value=&quot;5&quot;/&gt;&lt;property id=&quot;20300&quot; value=&quot;Slide 27 - &amp;quot;Facets of the Ogres   Big Data Processing View  Largely Model Properties Could produce a separate set of facets fo&quot;/&gt;&lt;property id=&quot;20307&quot; value=&quot;1018&quot;/&gt;&lt;/object&gt;&lt;object type=&quot;3&quot; unique_id=&quot;580437&quot;&gt;&lt;property id=&quot;20148&quot; value=&quot;5&quot;/&gt;&lt;property id=&quot;20300&quot; value=&quot;Slide 28 - &amp;quot;Facets in Processing (runtime) View of Ogres I &amp;quot;&quot;/&gt;&lt;property id=&quot;20307&quot; value=&quot;1019&quot;/&gt;&lt;/object&gt;&lt;object type=&quot;3&quot; unique_id=&quot;580438&quot;&gt;&lt;property id=&quot;20148&quot; value=&quot;5&quot;/&gt;&lt;property id=&quot;20300&quot; value=&quot;Slide 29 - &amp;quot;Facets in Processing (run time) View of Ogres II&amp;quot;&quot;/&gt;&lt;property id=&quot;20307&quot; value=&quot;1020&quot;/&gt;&lt;/object&gt;&lt;object type=&quot;3&quot; unique_id=&quot;580791&quot;&gt;&lt;property id=&quot;20148&quot; value=&quot;5&quot;/&gt;&lt;property id=&quot;20300&quot; value=&quot;Slide 10 - &amp;quot;Big Data - Big Simulation (Exascale) Convergence&amp;quot;&quot;/&gt;&lt;property id=&quot;20307&quot; value=&quot;1026&quot;/&gt;&lt;/object&gt;&lt;object type=&quot;3&quot; unique_id=&quot;580792&quot;&gt;&lt;property id=&quot;20148&quot; value=&quot;5&quot;/&gt;&lt;property id=&quot;20300&quot; value=&quot;Slide 34 - &amp;quot;Big Data and (Exascale) Simulation Convergence I&amp;quot;&quot;/&gt;&lt;property id=&quot;20307&quot; value=&quot;1027&quot;/&gt;&lt;/object&gt;&lt;object type=&quot;3&quot; unique_id=&quot;580957&quot;&gt;&lt;property id=&quot;20148&quot; value=&quot;5&quot;/&gt;&lt;property id=&quot;20300&quot; value=&quot;Slide 17 - &amp;quot;Dwarfs and Ogres give  Convergence Diamonds&amp;quot;&quot;/&gt;&lt;property id=&quot;20307&quot; value=&quot;1028&quot;/&gt;&lt;/object&gt;&lt;object type=&quot;3&quot; unique_id=&quot;582087&quot;&gt;&lt;property id=&quot;20148&quot; value=&quot;5&quot;/&gt;&lt;property id=&quot;20300&quot; value=&quot;Slide 38 - &amp;quot;Things to do for Big Data and (Exascale) Simulation Convergence V&amp;quot;&quot;/&gt;&lt;property id=&quot;20307&quot; value=&quot;1030&quot;/&gt;&lt;/object&gt;&lt;object type=&quot;3&quot; unique_id=&quot;582484&quot;&gt;&lt;property id=&quot;20148&quot; value=&quot;5&quot;/&gt;&lt;property id=&quot;20300&quot; value=&quot;Slide 35&quot;/&gt;&lt;property id=&quot;20307&quot; value=&quot;1032&quot;/&gt;&lt;/object&gt;&lt;object type=&quot;3&quot; unique_id=&quot;582485&quot;&gt;&lt;property id=&quot;20148&quot; value=&quot;5&quot;/&gt;&lt;property id=&quot;20300&quot; value=&quot;Slide 37 - &amp;quot;Things to do for Big Data and (Exascale) Simulation Convergence IV&amp;quot;&quot;/&gt;&lt;property id=&quot;20307&quot; value=&quot;1031&quot;/&gt;&lt;/object&gt;&lt;object type=&quot;3&quot; unique_id=&quot;584136&quot;&gt;&lt;property id=&quot;20148&quot; value=&quot;5&quot;/&gt;&lt;property id=&quot;20300&quot; value=&quot;Slide 36 - &amp;quot;Things to do for Big Data and (Exascale) Simulation Convergence III&amp;quot;&quot;/&gt;&lt;property id=&quot;20307&quot; value=&quot;1033&quot;/&gt;&lt;/object&gt;&lt;object type=&quot;3&quot; unique_id=&quot;584999&quot;&gt;&lt;property id=&quot;20148&quot; value=&quot;5&quot;/&gt;&lt;property id=&quot;20300&quot; value=&quot;Slide 1 - &amp;quot;Classifying Simulation and Data Intensive Applications and the HPC-Big Data Convergence&amp;quot;&quot;/&gt;&lt;property id=&quot;20307&quot; value=&quot;1034&quot;/&gt;&lt;/object&gt;&lt;object type=&quot;3&quot; unique_id=&quot;585000&quot;&gt;&lt;property id=&quot;20148&quot; value=&quot;5&quot;/&gt;&lt;property id=&quot;20300&quot; value=&quot;Slide 39 - &amp;quot;Java MPI performs better than Threads I 128 24 core Haswell nodes – parallel machine learning Default MPI much wor&quot;/&gt;&lt;property id=&quot;20307&quot; value=&quot;1035&quot;/&gt;&lt;/object&gt;&lt;object type=&quot;3&quot; unique_id=&quot;585001&quot;&gt;&lt;property id=&quot;20148&quot; value=&quot;5&quot;/&gt;&lt;property id=&quot;20300&quot; value=&quot;Slide 40 - &amp;quot;Java MPI performs better than Threads II 128 24 core Haswell nodes&amp;quot;&quot;/&gt;&lt;property id=&quot;20307&quot; value=&quot;1036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45583</TotalTime>
  <Words>3502</Words>
  <Application>Microsoft Office PowerPoint</Application>
  <PresentationFormat>On-screen Show (4:3)</PresentationFormat>
  <Paragraphs>509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Franklin Gothic Medium</vt:lpstr>
      <vt:lpstr>ＭＳ Ｐゴシック</vt:lpstr>
      <vt:lpstr>Symbol</vt:lpstr>
      <vt:lpstr>Times New Roman</vt:lpstr>
      <vt:lpstr>Wingdings</vt:lpstr>
      <vt:lpstr>2_Blank Presentation</vt:lpstr>
      <vt:lpstr>Classifying Simulation and Data Intensive Applications and the HPC-Big Data Convergence</vt:lpstr>
      <vt:lpstr>   NIST Big Data Initiative</vt:lpstr>
      <vt:lpstr>NBD-PWG (NIST Big Data Public Working Group) Subgroups &amp; Co-Chairs</vt:lpstr>
      <vt:lpstr>Use Case Template</vt:lpstr>
      <vt:lpstr>51 Detailed Use Cases: Contributed July-September 2013 Covers goals, data features such as 3 V’s, software, hardware</vt:lpstr>
      <vt:lpstr>Features and Examples</vt:lpstr>
      <vt:lpstr>51 Use Cases: What is Parallelism Over?</vt:lpstr>
      <vt:lpstr>Features of 51 Use Cases I</vt:lpstr>
      <vt:lpstr>Features of 51 Use Cases II</vt:lpstr>
      <vt:lpstr>Big Data - Big Simulation (Exascale) Convergence</vt:lpstr>
      <vt:lpstr>Big Data Patterns – the Ogres Classification</vt:lpstr>
      <vt:lpstr>Classifying Big Data Applications</vt:lpstr>
      <vt:lpstr>7 Computational Giants of  NRC Massive Data Analysis Report </vt:lpstr>
      <vt:lpstr>HPC Benchmark Classics</vt:lpstr>
      <vt:lpstr>13 Berkeley Dwarfs</vt:lpstr>
      <vt:lpstr>PowerPoint Presentation</vt:lpstr>
      <vt:lpstr>Dwarfs and Ogres give  Convergence Diamonds</vt:lpstr>
      <vt:lpstr>Facets of the Ogres  Problem Architecture  Meta or Macro Aspects of Ogres Valid for Big Data or Big Simulations as describes Problem which is Model-Data combination</vt:lpstr>
      <vt:lpstr>Problem Architecture View of Ogres (Meta or MacroPatterns)</vt:lpstr>
      <vt:lpstr>Relation of Problem and Machine Architecture</vt:lpstr>
      <vt:lpstr>6 Forms of MapReduce cover “all” circumstances  Describes  - Problem (Model  reflecting data)  - Machine  - Software  Architecture</vt:lpstr>
      <vt:lpstr>Ogre Facets  Execution Features View  Many similar Features for Big Data and Simulations  Needs split into1) Model 2) Data 3) Problem (the combination) add a) difference/differential operator in model and b) multi-scale/hierarchical model </vt:lpstr>
      <vt:lpstr>One View of Ogres has Facets that are micropatterns or Execution Features</vt:lpstr>
      <vt:lpstr>Comparison of Data Analytics with Simulation I</vt:lpstr>
      <vt:lpstr>PowerPoint Presentation</vt:lpstr>
      <vt:lpstr>Comparison of Data Analytics with Simulation II</vt:lpstr>
      <vt:lpstr>Facets of the Ogres   Big Data Processing View  Largely Model Properties Could produce a separate set of facets for Simulation Processing View </vt:lpstr>
      <vt:lpstr>Facets in Processing (runtime) View of Ogres I </vt:lpstr>
      <vt:lpstr>Facets in Processing (run time) View of Ogres II</vt:lpstr>
      <vt:lpstr>Facets of the Ogres  Data Source and Style Aspects  add streaming from Processing view here  Present but often less important for Simulations (that use and produce data)</vt:lpstr>
      <vt:lpstr>Data Source and Style View of Ogres I </vt:lpstr>
      <vt:lpstr>Data Source and Style View of Ogres II </vt:lpstr>
      <vt:lpstr>Summary Classification of Big Data Applications and Big Data Exascale convergence</vt:lpstr>
      <vt:lpstr>Big Data and (Exascale) Simulation Convergence I</vt:lpstr>
      <vt:lpstr>PowerPoint Presentation</vt:lpstr>
      <vt:lpstr>Things to do for Big Data and (Exascale) Simulation Convergence III</vt:lpstr>
      <vt:lpstr>Things to do for Big Data and (Exascale) Simulation Convergence IV</vt:lpstr>
      <vt:lpstr>Things to do for Big Data and (Exascale) Simulation Convergence V</vt:lpstr>
      <vt:lpstr>Java MPI performs better than Threads I 128 24 core Haswell nodes – parallel machine learning Default MPI much worse than threads Optimized OMPI (OpenMPI) using shared memory node-based messaging is much better than threads</vt:lpstr>
      <vt:lpstr>Java MPI performs better than Threads II 128 24 core Haswell nodes</vt:lpstr>
    </vt:vector>
  </TitlesOfParts>
  <Company>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837</cp:revision>
  <dcterms:created xsi:type="dcterms:W3CDTF">2014-02-25T01:32:12Z</dcterms:created>
  <dcterms:modified xsi:type="dcterms:W3CDTF">2015-12-17T03:33:46Z</dcterms:modified>
</cp:coreProperties>
</file>