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6"/>
  </p:sldMasterIdLst>
  <p:notesMasterIdLst>
    <p:notesMasterId r:id="rId22"/>
  </p:notesMasterIdLst>
  <p:sldIdLst>
    <p:sldId id="792" r:id="rId7"/>
    <p:sldId id="801" r:id="rId8"/>
    <p:sldId id="802" r:id="rId9"/>
    <p:sldId id="803" r:id="rId10"/>
    <p:sldId id="793" r:id="rId11"/>
    <p:sldId id="794" r:id="rId12"/>
    <p:sldId id="795" r:id="rId13"/>
    <p:sldId id="800" r:id="rId14"/>
    <p:sldId id="804" r:id="rId15"/>
    <p:sldId id="805" r:id="rId16"/>
    <p:sldId id="806" r:id="rId17"/>
    <p:sldId id="807" r:id="rId18"/>
    <p:sldId id="809" r:id="rId19"/>
    <p:sldId id="810" r:id="rId20"/>
    <p:sldId id="81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CE7"/>
    <a:srgbClr val="99CCFF"/>
    <a:srgbClr val="1042E0"/>
    <a:srgbClr val="00FF00"/>
    <a:srgbClr val="B0FEC4"/>
    <a:srgbClr val="FFCC99"/>
    <a:srgbClr val="009A46"/>
    <a:srgbClr val="BDE2A2"/>
    <a:srgbClr val="B4DE94"/>
    <a:srgbClr val="8FF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8" autoAdjust="0"/>
    <p:restoredTop sz="96086" autoAdjust="0"/>
  </p:normalViewPr>
  <p:slideViewPr>
    <p:cSldViewPr snapToGrid="0" snapToObjects="1">
      <p:cViewPr varScale="1">
        <p:scale>
          <a:sx n="84" d="100"/>
          <a:sy n="84" d="100"/>
        </p:scale>
        <p:origin x="7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898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5D47E-E4A3-43B9-A8BF-5ECDE26A3D2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99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935D-1BFF-49CB-AD1C-2DD1DBB95C25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5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5E9FF-3143-4DEC-BCCB-C894062FBC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143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576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7E4EC-F94E-4EC1-A542-64AA37DC212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B78FB-1415-9B4D-996E-11F146E2B0E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1E26F-1F09-4DAA-96CC-D00F49762A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DE7FC-4A07-410E-8074-36B3DF6398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49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CB90F-5243-4618-ADDF-CCA904268217}" type="datetime1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2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450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54045"/>
            <a:ext cx="656771" cy="300062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B85148-DB98-4269-ACE6-2DF49F9918C9}" type="slidenum">
              <a:rPr lang="en-US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430E08-3875-45DA-9B0E-243C2FA94EC5}" type="datetime1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3" r:id="rId3"/>
    <p:sldLayoutId id="2147483797" r:id="rId4"/>
    <p:sldLayoutId id="2147483808" r:id="rId5"/>
    <p:sldLayoutId id="2147483800" r:id="rId6"/>
    <p:sldLayoutId id="2147483802" r:id="rId7"/>
    <p:sldLayoutId id="2147483805" r:id="rId8"/>
    <p:sldLayoutId id="2147483806" r:id="rId9"/>
    <p:sldLayoutId id="2147483809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77" y="966685"/>
            <a:ext cx="8634046" cy="911705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/>
              <a:t>WebPlotViz</a:t>
            </a:r>
            <a:r>
              <a:rPr lang="en-US" sz="3600" dirty="0"/>
              <a:t>: Browser Visualization of High Dimensional Streaming Data with HTML5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6222" y="3460516"/>
            <a:ext cx="6784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Supun</a:t>
            </a:r>
            <a:r>
              <a:rPr lang="en-US" dirty="0"/>
              <a:t> </a:t>
            </a:r>
            <a:r>
              <a:rPr lang="en-US" dirty="0" err="1"/>
              <a:t>Kamburugamuve</a:t>
            </a:r>
            <a:r>
              <a:rPr lang="en-US" dirty="0"/>
              <a:t>, </a:t>
            </a:r>
            <a:r>
              <a:rPr lang="en-US" dirty="0" err="1"/>
              <a:t>Pulasthi</a:t>
            </a:r>
            <a:r>
              <a:rPr lang="en-US" dirty="0"/>
              <a:t> </a:t>
            </a:r>
            <a:r>
              <a:rPr lang="en-US" dirty="0" err="1"/>
              <a:t>Wickramasinghe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Saliya</a:t>
            </a:r>
            <a:r>
              <a:rPr lang="en-US" dirty="0"/>
              <a:t> </a:t>
            </a:r>
            <a:r>
              <a:rPr lang="en-US" dirty="0" err="1"/>
              <a:t>Ekanayake</a:t>
            </a:r>
            <a:r>
              <a:rPr lang="en-US" dirty="0"/>
              <a:t>, </a:t>
            </a:r>
            <a:r>
              <a:rPr lang="en-US" dirty="0" err="1"/>
              <a:t>Chathuri</a:t>
            </a:r>
            <a:r>
              <a:rPr lang="en-US" dirty="0"/>
              <a:t> </a:t>
            </a:r>
            <a:r>
              <a:rPr lang="en-US" dirty="0" err="1"/>
              <a:t>Wimalasena</a:t>
            </a:r>
            <a:r>
              <a:rPr lang="en-US" dirty="0"/>
              <a:t> and Geoffrey Fox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5859" y="4537920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Indiana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1700" y="27062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STREAM2016 Workshop Washington DC March 23 2016</a:t>
            </a:r>
          </a:p>
        </p:txBody>
      </p:sp>
    </p:spTree>
    <p:extLst>
      <p:ext uri="{BB962C8B-B14F-4D97-AF65-F5344CB8AC3E}">
        <p14:creationId xmlns:p14="http://schemas.microsoft.com/office/powerpoint/2010/main" val="281107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886"/>
            <a:ext cx="1696914" cy="3105266"/>
          </a:xfrm>
        </p:spPr>
        <p:txBody>
          <a:bodyPr/>
          <a:lstStyle/>
          <a:p>
            <a:r>
              <a:rPr lang="en-US" sz="2800" dirty="0"/>
              <a:t>Relative Changes in Stock Values</a:t>
            </a:r>
            <a:br>
              <a:rPr lang="en-US" sz="2800" dirty="0"/>
            </a:br>
            <a:r>
              <a:rPr lang="en-US" sz="2400" dirty="0"/>
              <a:t>starting January 2004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DF1A-16BA-4BA1-9A54-704165087B9F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51079"/>
            <a:ext cx="9144000" cy="6806921"/>
            <a:chOff x="0" y="51079"/>
            <a:chExt cx="9144000" cy="680692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1079"/>
              <a:ext cx="9144000" cy="6806921"/>
              <a:chOff x="0" y="51079"/>
              <a:chExt cx="9144000" cy="680692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118152"/>
                <a:ext cx="9144000" cy="37398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17693" b="17376"/>
              <a:stretch/>
            </p:blipFill>
            <p:spPr>
              <a:xfrm>
                <a:off x="1617784" y="51079"/>
                <a:ext cx="7526216" cy="309001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480719" y="272562"/>
                <a:ext cx="2450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Ending February 2011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5288" y="3377828"/>
                <a:ext cx="2634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Ending December 2015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77016" y="4393643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5927" y="6311401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678" y="4988076"/>
              <a:ext cx="8002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89DCE7"/>
                  </a:solidFill>
                </a:rPr>
                <a:t>Finance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8009" y="3736487"/>
              <a:ext cx="6270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Apple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61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1" y="479523"/>
            <a:ext cx="8194291" cy="1143000"/>
          </a:xfrm>
        </p:spPr>
        <p:txBody>
          <a:bodyPr/>
          <a:lstStyle/>
          <a:p>
            <a:r>
              <a:rPr lang="en-US" sz="2800" dirty="0"/>
              <a:t>Relative Changes in Stock Values using weekly values</a:t>
            </a:r>
            <a:br>
              <a:rPr lang="en-US" sz="2800" dirty="0"/>
            </a:br>
            <a:r>
              <a:rPr lang="en-US" sz="2800" dirty="0"/>
              <a:t>measured from January 2004 and starting after one year January 2005</a:t>
            </a:r>
            <a:br>
              <a:rPr lang="en-US" sz="2800" dirty="0"/>
            </a:br>
            <a:r>
              <a:rPr lang="en-US" sz="2800" dirty="0"/>
              <a:t>Filled circles are final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1B69-EA15-4B8A-8C95-967BE92EB644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2279840"/>
            <a:ext cx="9144000" cy="4408876"/>
            <a:chOff x="0" y="2279840"/>
            <a:chExt cx="9144000" cy="4408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79840"/>
              <a:ext cx="9144000" cy="44088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48016" y="3030835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12378" y="5377940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140" y="2759967"/>
              <a:ext cx="8002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89DCE7"/>
                  </a:solidFill>
                </a:rPr>
                <a:t>Finance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6602" y="5173042"/>
              <a:ext cx="6270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Apple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6723" y="5498421"/>
              <a:ext cx="1032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0FEC4"/>
                  </a:solidFill>
                </a:rPr>
                <a:t>Dow Jones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rgbClr val="00FF00"/>
                  </a:solidFill>
                </a:rPr>
                <a:t>S&amp;P</a:t>
              </a:r>
              <a:endPara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347240" y="4849890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491357" y="4687600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198029" y="4735496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726914" y="4605440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943707" y="4990162"/>
              <a:ext cx="182880" cy="182880"/>
            </a:xfrm>
            <a:prstGeom prst="ellipse">
              <a:avLst/>
            </a:prstGeom>
            <a:solidFill>
              <a:srgbClr val="89DC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6265162" y="5345101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822" y="5285606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8568" y="537794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7434" y="471636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1042E0"/>
                  </a:solidFill>
                </a:rPr>
                <a:t>+20%</a:t>
              </a:r>
            </a:p>
          </p:txBody>
        </p:sp>
      </p:grpSp>
      <p:sp>
        <p:nvSpPr>
          <p:cNvPr id="21" name="Flowchart: Extract 20"/>
          <p:cNvSpPr/>
          <p:nvPr/>
        </p:nvSpPr>
        <p:spPr bwMode="auto">
          <a:xfrm>
            <a:off x="943707" y="2454072"/>
            <a:ext cx="182880" cy="195942"/>
          </a:xfrm>
          <a:prstGeom prst="flowChartExtra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6587" y="236167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9DCE7"/>
                </a:solidFill>
              </a:rPr>
              <a:t>Leading finance stocks final positions</a:t>
            </a:r>
          </a:p>
        </p:txBody>
      </p:sp>
    </p:spTree>
    <p:extLst>
      <p:ext uri="{BB962C8B-B14F-4D97-AF65-F5344CB8AC3E}">
        <p14:creationId xmlns:p14="http://schemas.microsoft.com/office/powerpoint/2010/main" val="67541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50"/>
            <a:ext cx="6574428" cy="2400637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Expansion of previous graph</a:t>
            </a:r>
            <a:br>
              <a:rPr lang="en-US" dirty="0"/>
            </a:br>
            <a:r>
              <a:rPr lang="en-US" sz="2400" dirty="0">
                <a:solidFill>
                  <a:srgbClr val="00FF00"/>
                </a:solidFill>
              </a:rPr>
              <a:t>S&amp;P is SPY ETF</a:t>
            </a:r>
            <a:br>
              <a:rPr lang="en-US" sz="2400" dirty="0"/>
            </a:br>
            <a:r>
              <a:rPr lang="en-US" sz="2400" dirty="0">
                <a:solidFill>
                  <a:srgbClr val="B0FEC4"/>
                </a:solidFill>
              </a:rPr>
              <a:t>Dow Jones is DIA ETF</a:t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Midcap is MDY ETF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Energy is XLE ETF</a:t>
            </a:r>
            <a:br>
              <a:rPr lang="en-US" sz="2400" dirty="0"/>
            </a:br>
            <a:r>
              <a:rPr lang="en-US" sz="2400" dirty="0">
                <a:solidFill>
                  <a:srgbClr val="89DCE7"/>
                </a:solidFill>
              </a:rPr>
              <a:t>Finance is XLF ETF </a:t>
            </a:r>
            <a:endParaRPr lang="en-US" dirty="0">
              <a:solidFill>
                <a:srgbClr val="89DCE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0E3F-5EEB-4AA2-9DB8-1D01CD0D80D8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268250" y="2553898"/>
            <a:ext cx="9144000" cy="4422723"/>
            <a:chOff x="0" y="2449124"/>
            <a:chExt cx="9144000" cy="44227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49124"/>
              <a:ext cx="9144000" cy="44088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07349" y="4243602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87240" y="5432900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288510" y="4798790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404360" y="4494150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5018037" y="5250020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6574428" y="6154918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94177" y="4263317"/>
              <a:ext cx="1032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FF00"/>
                  </a:solidFill>
                </a:rPr>
                <a:t>S&amp;P </a:t>
              </a:r>
            </a:p>
            <a:p>
              <a:r>
                <a:rPr lang="en-US" sz="1200" dirty="0">
                  <a:solidFill>
                    <a:srgbClr val="B0FEC4"/>
                  </a:solidFill>
                </a:rPr>
                <a:t>Dow Jones</a:t>
              </a:r>
              <a:endPara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1821" y="4705471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7866" y="659484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6147" y="6317849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1042E0"/>
                  </a:solidFill>
                </a:rPr>
                <a:t>+20%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0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50"/>
            <a:ext cx="9144000" cy="2400637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Expansion of previous graph </a:t>
            </a:r>
            <a:r>
              <a:rPr lang="en-US" sz="1800" dirty="0"/>
              <a:t>(DIFFERENT VIEW)</a:t>
            </a:r>
            <a:br>
              <a:rPr lang="en-US" dirty="0"/>
            </a:br>
            <a:r>
              <a:rPr lang="en-US" sz="2400" dirty="0">
                <a:solidFill>
                  <a:srgbClr val="00FF00"/>
                </a:solidFill>
              </a:rPr>
              <a:t>S&amp;P is SPY ETF</a:t>
            </a:r>
            <a:br>
              <a:rPr lang="en-US" sz="2400" dirty="0"/>
            </a:br>
            <a:r>
              <a:rPr lang="en-US" sz="2400" dirty="0">
                <a:solidFill>
                  <a:srgbClr val="B0FEC4"/>
                </a:solidFill>
              </a:rPr>
              <a:t>Dow Jones is DIA ETF</a:t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Midcap is MDY ETF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Energy is XLE ETF</a:t>
            </a:r>
            <a:br>
              <a:rPr lang="en-US" sz="2400" dirty="0"/>
            </a:br>
            <a:r>
              <a:rPr lang="en-US" sz="2400" dirty="0">
                <a:solidFill>
                  <a:srgbClr val="89DCE7"/>
                </a:solidFill>
              </a:rPr>
              <a:t>Finance is XLF ETF (</a:t>
            </a:r>
            <a:r>
              <a:rPr lang="en-US" dirty="0">
                <a:solidFill>
                  <a:srgbClr val="89DCE7"/>
                </a:solidFill>
              </a:rPr>
              <a:t>only on first graph</a:t>
            </a:r>
            <a:r>
              <a:rPr lang="en-US" sz="2400" dirty="0">
                <a:solidFill>
                  <a:srgbClr val="89DCE7"/>
                </a:solidFill>
              </a:rPr>
              <a:t>) </a:t>
            </a:r>
            <a:endParaRPr lang="en-US" dirty="0">
              <a:solidFill>
                <a:srgbClr val="89DCE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0E3F-5EEB-4AA2-9DB8-1D01CD0D80D8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763078"/>
            <a:ext cx="9144000" cy="4094922"/>
            <a:chOff x="0" y="2763078"/>
            <a:chExt cx="9144000" cy="40949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63078"/>
              <a:ext cx="9144000" cy="40949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31403" y="4889278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23912" y="5344977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678680" y="4668394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495800" y="5039319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547009" y="5006480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973268" y="3667281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4016" y="4249516"/>
              <a:ext cx="1032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0FEC4"/>
                  </a:solidFill>
                </a:rPr>
                <a:t>Dow Jones</a:t>
              </a:r>
              <a:endPara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r>
                <a:rPr lang="en-US" sz="1200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5990" y="3503986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3291" y="352878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68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6578-DAF3-4B0A-804B-FBF3FE5FDA17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328" r="30417" b="-1"/>
          <a:stretch/>
        </p:blipFill>
        <p:spPr>
          <a:xfrm>
            <a:off x="0" y="976172"/>
            <a:ext cx="9144000" cy="5904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5327" y="6132058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948682" y="6132058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783" y="3778224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5770867" y="3599204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2669" y="2466160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45380" y="2570504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6108390" y="2766242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6199830" y="2971932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8030" y="2924872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2862" y="2672123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0124" y="12996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6558030" y="1676202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224" y="1431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5076" y="4256230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93426" y="610785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042E0"/>
                </a:solidFill>
              </a:rPr>
              <a:t>+20%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Relative Changes in Stock Values using one day values</a:t>
            </a:r>
            <a:br>
              <a:rPr lang="en-US" sz="2000" b="1" dirty="0"/>
            </a:br>
            <a:r>
              <a:rPr lang="en-US" sz="2000" b="1" dirty="0"/>
              <a:t>measured from January 2004 and starting after one year January 2005</a:t>
            </a:r>
            <a:br>
              <a:rPr lang="en-US" sz="2000" b="1" dirty="0"/>
            </a:br>
            <a:r>
              <a:rPr lang="en-US" sz="2000" b="1" dirty="0"/>
              <a:t>Filled circles are final values</a:t>
            </a:r>
          </a:p>
        </p:txBody>
      </p:sp>
    </p:spTree>
    <p:extLst>
      <p:ext uri="{BB962C8B-B14F-4D97-AF65-F5344CB8AC3E}">
        <p14:creationId xmlns:p14="http://schemas.microsoft.com/office/powerpoint/2010/main" val="306831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8B3E-B74F-4582-A4A4-3AE16323AAE4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DF6-46F5-4637-8175-331CACCBFD4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59360"/>
            <a:ext cx="9144000" cy="603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5190" y="1620685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988287" y="1932198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807" y="3535688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6614160" y="3854870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156273" y="2137228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606540" y="1939818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2456" y="1635967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9153" y="2053395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7764" y="24045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643200" y="2267388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5715000" y="62747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398B3E-B74F-4582-A4A4-3AE16323AAE4}" type="datetime1">
              <a:rPr lang="en-US" smtClean="0"/>
              <a:pPr/>
              <a:t>5/8/2016</a:t>
            </a:fld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358414" y="6282483"/>
            <a:ext cx="656771" cy="300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403DF6-46F5-4637-8175-331CACCBFD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87798"/>
            <a:ext cx="9144000" cy="603674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587764" y="1649123"/>
            <a:ext cx="5935353" cy="2417065"/>
            <a:chOff x="2587764" y="1649123"/>
            <a:chExt cx="5935353" cy="2417065"/>
          </a:xfrm>
        </p:grpSpPr>
        <p:sp>
          <p:nvSpPr>
            <p:cNvPr id="21" name="TextBox 20"/>
            <p:cNvSpPr txBox="1"/>
            <p:nvPr/>
          </p:nvSpPr>
          <p:spPr>
            <a:xfrm>
              <a:off x="7665190" y="1649123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988287" y="1960636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0807" y="3564126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6614160" y="3883308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6156273" y="2165666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606540" y="1968256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42456" y="1664405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9153" y="2081833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7764" y="2432986"/>
              <a:ext cx="8386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643200" y="2295826"/>
              <a:ext cx="182880" cy="18288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26711" y="25830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23117" y="2201707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Relative Changes in Stock Values using one day values</a:t>
            </a:r>
            <a:br>
              <a:rPr lang="en-US" sz="2000" b="1" dirty="0"/>
            </a:br>
            <a:r>
              <a:rPr lang="en-US" sz="2000" b="1" dirty="0"/>
              <a:t>Expansion of previous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9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785"/>
            <a:ext cx="8382000" cy="970084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8606"/>
            <a:ext cx="9047284" cy="4038600"/>
          </a:xfrm>
        </p:spPr>
        <p:txBody>
          <a:bodyPr/>
          <a:lstStyle/>
          <a:p>
            <a:r>
              <a:rPr lang="en-US" sz="2400" dirty="0"/>
              <a:t>Many data analytics problems can be formulated as study of </a:t>
            </a:r>
            <a:r>
              <a:rPr lang="en-US" sz="2400" b="1" dirty="0"/>
              <a:t>points</a:t>
            </a:r>
            <a:r>
              <a:rPr lang="en-US" sz="2400" dirty="0"/>
              <a:t> that are often in some abstract non-Euclidean space (bags of genes, documents ..) that typically have pairwise distances defined but sometimes not scalar products.</a:t>
            </a:r>
          </a:p>
          <a:p>
            <a:r>
              <a:rPr lang="en-US" sz="2400" dirty="0"/>
              <a:t>Helpful to visualize set of points to understand better structure</a:t>
            </a:r>
          </a:p>
          <a:p>
            <a:r>
              <a:rPr lang="en-US" sz="2400" b="1" dirty="0"/>
              <a:t>Principal Component Analysis </a:t>
            </a:r>
            <a:r>
              <a:rPr lang="en-US" sz="2400" dirty="0"/>
              <a:t>(linear mapping) and </a:t>
            </a:r>
            <a:r>
              <a:rPr lang="en-US" sz="2400" b="1" dirty="0"/>
              <a:t>Multidimensional Scaling MDS </a:t>
            </a:r>
            <a:r>
              <a:rPr lang="en-US" sz="2400" dirty="0"/>
              <a:t>(nonlinear and applicable to non-Euclidean spaces) are methods to map abstract spaces to three dimensions for visualization</a:t>
            </a:r>
          </a:p>
          <a:p>
            <a:pPr lvl="1"/>
            <a:r>
              <a:rPr lang="en-US" sz="2400" dirty="0"/>
              <a:t>Both run well in parallel and give </a:t>
            </a:r>
            <a:r>
              <a:rPr lang="en-US" sz="2400"/>
              <a:t>great results</a:t>
            </a:r>
            <a:endParaRPr lang="en-US" sz="2400" dirty="0"/>
          </a:p>
          <a:p>
            <a:r>
              <a:rPr lang="en-US" sz="2400" dirty="0"/>
              <a:t>In past used custom client visualization but recently switch to commodity HTML5 web viewer </a:t>
            </a:r>
            <a:r>
              <a:rPr lang="en-US" sz="2400" b="1" dirty="0" err="1"/>
              <a:t>WebPlotViz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5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WebPlotViz</a:t>
            </a:r>
            <a:r>
              <a:rPr lang="en-US" dirty="0"/>
              <a:t> non Streaming example – 446K gene sequences mapped to 3D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653" t="4157" r="29519" b="4391"/>
          <a:stretch/>
        </p:blipFill>
        <p:spPr>
          <a:xfrm>
            <a:off x="230656" y="1142999"/>
            <a:ext cx="8682687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7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882162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520"/>
            <a:ext cx="9144000" cy="5222386"/>
          </a:xfrm>
        </p:spPr>
        <p:txBody>
          <a:bodyPr/>
          <a:lstStyle/>
          <a:p>
            <a:r>
              <a:rPr lang="en-US" dirty="0"/>
              <a:t>Supports visualization of </a:t>
            </a:r>
            <a:r>
              <a:rPr lang="en-US" b="1" dirty="0"/>
              <a:t>3D point sets </a:t>
            </a:r>
            <a:r>
              <a:rPr lang="en-US" dirty="0"/>
              <a:t>(typically derived by mapping from abstract spaces) for </a:t>
            </a:r>
            <a:r>
              <a:rPr lang="en-US" b="1" dirty="0"/>
              <a:t>streaming and non-streaming case</a:t>
            </a:r>
          </a:p>
          <a:p>
            <a:pPr lvl="1"/>
            <a:r>
              <a:rPr lang="en-US" dirty="0"/>
              <a:t>Simple data management layer</a:t>
            </a:r>
          </a:p>
          <a:p>
            <a:pPr lvl="1"/>
            <a:r>
              <a:rPr lang="en-US" dirty="0"/>
              <a:t>3D web visualizer with various capabilities such as defining color schemes, point sizes, glyphs, labels</a:t>
            </a:r>
          </a:p>
          <a:p>
            <a:r>
              <a:rPr lang="en-US" dirty="0"/>
              <a:t>Core Technologies</a:t>
            </a:r>
          </a:p>
          <a:p>
            <a:pPr lvl="1"/>
            <a:r>
              <a:rPr lang="en-US" dirty="0"/>
              <a:t>MongoDB management</a:t>
            </a:r>
          </a:p>
          <a:p>
            <a:pPr lvl="1"/>
            <a:r>
              <a:rPr lang="en-US" dirty="0"/>
              <a:t>Play Server side framework</a:t>
            </a:r>
          </a:p>
          <a:p>
            <a:pPr lvl="1"/>
            <a:r>
              <a:rPr lang="en-US" dirty="0"/>
              <a:t>Three.js</a:t>
            </a:r>
          </a:p>
          <a:p>
            <a:pPr lvl="1"/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/>
              <a:t>JSON data objects</a:t>
            </a:r>
          </a:p>
          <a:p>
            <a:pPr lvl="1"/>
            <a:r>
              <a:rPr lang="en-US" dirty="0"/>
              <a:t>Bootstrap </a:t>
            </a:r>
            <a:r>
              <a:rPr lang="en-US" dirty="0" err="1"/>
              <a:t>Javascript</a:t>
            </a:r>
            <a:r>
              <a:rPr lang="en-US" dirty="0"/>
              <a:t> web pages</a:t>
            </a:r>
          </a:p>
          <a:p>
            <a:r>
              <a:rPr lang="en-US" dirty="0"/>
              <a:t>Open Source </a:t>
            </a:r>
            <a:br>
              <a:rPr lang="en-US" dirty="0"/>
            </a:br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r>
              <a:rPr lang="en-US" dirty="0"/>
              <a:t>~10,000 lines of extra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5/8/2016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36157" y="2591127"/>
            <a:ext cx="5029071" cy="3385039"/>
            <a:chOff x="431763" y="2846704"/>
            <a:chExt cx="3951069" cy="2636668"/>
          </a:xfrm>
        </p:grpSpPr>
        <p:sp>
          <p:nvSpPr>
            <p:cNvPr id="31" name="Rectangle 30"/>
            <p:cNvSpPr/>
            <p:nvPr/>
          </p:nvSpPr>
          <p:spPr>
            <a:xfrm>
              <a:off x="1296371" y="3672327"/>
              <a:ext cx="2530136" cy="181104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89587" y="2846704"/>
              <a:ext cx="2337047" cy="445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63" y="2871424"/>
              <a:ext cx="957824" cy="5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Front end view (Browser)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510" y="2893961"/>
              <a:ext cx="2123984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Plot visualization &amp; time series animation (Three.js)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89587" y="3714362"/>
              <a:ext cx="2337047" cy="3924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23044" y="3714362"/>
              <a:ext cx="1870133" cy="40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Web Request Controllers (Play Framework)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23043" y="3321872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26345" y="3321872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93028" y="3291925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2419" y="3360521"/>
              <a:ext cx="590907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Upload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9587" y="4482607"/>
              <a:ext cx="2337047" cy="532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5649" y="4538090"/>
              <a:ext cx="871751" cy="407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Data Layer </a:t>
              </a:r>
              <a:br>
                <a:rPr lang="en-US" sz="1400" dirty="0"/>
              </a:br>
              <a:r>
                <a:rPr lang="en-US" sz="1400" dirty="0"/>
                <a:t>(MongoDB)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7947" y="3366708"/>
              <a:ext cx="1021619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Request Plots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8349" y="3281523"/>
              <a:ext cx="1004483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JSON Format Plots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24901" y="4529860"/>
              <a:ext cx="925634" cy="467478"/>
              <a:chOff x="2876182" y="5201094"/>
              <a:chExt cx="1234179" cy="67522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6182" y="5201094"/>
                <a:ext cx="1234179" cy="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/>
                  <a:t>Upload format to JSON Converter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1624571" y="4106777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37442" y="4132153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393028" y="4091803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54903" y="4251774"/>
              <a:ext cx="641876" cy="23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Server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2398311" y="5190121"/>
              <a:ext cx="332913" cy="25995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08718" y="5126543"/>
              <a:ext cx="771001" cy="2397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MongoDB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 flipH="1">
              <a:off x="2558110" y="5014613"/>
              <a:ext cx="1" cy="1755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90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54" y="93785"/>
            <a:ext cx="8382000" cy="1143000"/>
          </a:xfrm>
        </p:spPr>
        <p:txBody>
          <a:bodyPr/>
          <a:lstStyle/>
          <a:p>
            <a:pPr algn="ctr"/>
            <a:r>
              <a:rPr lang="en-US" dirty="0"/>
              <a:t>Stock Daily Data Streaming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42" y="1125660"/>
            <a:ext cx="8380412" cy="4038600"/>
          </a:xfrm>
        </p:spPr>
        <p:txBody>
          <a:bodyPr/>
          <a:lstStyle/>
          <a:p>
            <a:r>
              <a:rPr lang="en-US" dirty="0"/>
              <a:t>Typical streaming case considered. Sequence of “collections of abstract points”; cluster, classify etc.; map to 3D; visualize</a:t>
            </a:r>
          </a:p>
          <a:p>
            <a:r>
              <a:rPr lang="en-US" dirty="0"/>
              <a:t>Example is collection of around 7000 distinct stocks with daily values available at ~2750 distinct times</a:t>
            </a:r>
          </a:p>
          <a:p>
            <a:pPr lvl="1"/>
            <a:r>
              <a:rPr lang="en-US" dirty="0"/>
              <a:t>Clustering as provided by Wall Street – Dow Jones set of 30 stocks, S&amp;P 500, various ETF’s etc.</a:t>
            </a:r>
          </a:p>
          <a:p>
            <a:r>
              <a:rPr lang="en-US" dirty="0"/>
              <a:t>The Center for Research in Security Prices (CSRP) database through the Wharton Research Data Services (</a:t>
            </a:r>
            <a:r>
              <a:rPr lang="en-US" dirty="0" err="1"/>
              <a:t>wrds</a:t>
            </a:r>
            <a:r>
              <a:rPr lang="en-US" dirty="0"/>
              <a:t>) web interface</a:t>
            </a:r>
          </a:p>
          <a:p>
            <a:r>
              <a:rPr lang="en-US" dirty="0"/>
              <a:t>Available for free to the Indiana University students for research</a:t>
            </a:r>
          </a:p>
          <a:p>
            <a:r>
              <a:rPr lang="en-US" dirty="0"/>
              <a:t>2004 Jan 01 to 2015 Dec 31 have daily Stock prices in the form of a CSV file</a:t>
            </a:r>
          </a:p>
          <a:p>
            <a:r>
              <a:rPr lang="en-US" dirty="0"/>
              <a:t>We use the information</a:t>
            </a:r>
          </a:p>
          <a:p>
            <a:pPr lvl="1"/>
            <a:r>
              <a:rPr lang="en-US" dirty="0"/>
              <a:t>ID, Date, Symbol, Factor to Adjust Volume, Factor to Adjust Price, Price, Outstanding Stocks</a:t>
            </a:r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6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04" y="0"/>
            <a:ext cx="4936338" cy="61018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Problem</a:t>
            </a:r>
            <a:br>
              <a:rPr lang="en-US" dirty="0"/>
            </a:br>
            <a:r>
              <a:rPr lang="en-US" dirty="0"/>
              <a:t>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271" y="1447800"/>
            <a:ext cx="3697043" cy="4654062"/>
          </a:xfrm>
        </p:spPr>
        <p:txBody>
          <a:bodyPr/>
          <a:lstStyle/>
          <a:p>
            <a:r>
              <a:rPr lang="en-US" dirty="0"/>
              <a:t>Clean data</a:t>
            </a:r>
          </a:p>
          <a:p>
            <a:r>
              <a:rPr lang="en-US" dirty="0"/>
              <a:t>Calculate distance between stocks</a:t>
            </a:r>
          </a:p>
          <a:p>
            <a:r>
              <a:rPr lang="en-US" dirty="0"/>
              <a:t>Calculate distance between stocks (Pearson Correlation as missing data)</a:t>
            </a:r>
          </a:p>
          <a:p>
            <a:r>
              <a:rPr lang="en-US" dirty="0"/>
              <a:t>Map 250-2800 dimensional stock values to 3D for each time</a:t>
            </a:r>
          </a:p>
          <a:p>
            <a:r>
              <a:rPr lang="en-US" dirty="0"/>
              <a:t>Align each time</a:t>
            </a:r>
          </a:p>
          <a:p>
            <a:r>
              <a:rPr lang="en-US" dirty="0"/>
              <a:t>Visualize</a:t>
            </a:r>
          </a:p>
          <a:p>
            <a:r>
              <a:rPr lang="en-US" dirty="0"/>
              <a:t>Will move to Apache Beam to support custom runs</a:t>
            </a:r>
          </a:p>
        </p:txBody>
      </p:sp>
    </p:spTree>
    <p:extLst>
      <p:ext uri="{BB962C8B-B14F-4D97-AF65-F5344CB8AC3E}">
        <p14:creationId xmlns:p14="http://schemas.microsoft.com/office/powerpoint/2010/main" val="383231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5862"/>
            <a:ext cx="8382000" cy="820615"/>
          </a:xfrm>
        </p:spPr>
        <p:txBody>
          <a:bodyPr/>
          <a:lstStyle/>
          <a:p>
            <a:pPr algn="ctr"/>
            <a:r>
              <a:rPr lang="en-US" dirty="0"/>
              <a:t>Few Notes on Mapping to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6477"/>
            <a:ext cx="9082454" cy="5257800"/>
          </a:xfrm>
        </p:spPr>
        <p:txBody>
          <a:bodyPr/>
          <a:lstStyle/>
          <a:p>
            <a:r>
              <a:rPr lang="en-US" dirty="0"/>
              <a:t>MDS performed separately at each day – quality judged by match between abstract space distance and mapped space distance</a:t>
            </a:r>
          </a:p>
          <a:p>
            <a:pPr lvl="1"/>
            <a:r>
              <a:rPr lang="en-US" dirty="0"/>
              <a:t>Pretty good agreement as seen in heat map averaged over all stocks and all days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Each day is mapped independently and is ambiguous up to global rotations and translations</a:t>
            </a:r>
          </a:p>
          <a:p>
            <a:pPr lvl="1"/>
            <a:r>
              <a:rPr lang="en-US" dirty="0"/>
              <a:t>Align each day to minimize day to day change averaged over all stocks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9" y="2233246"/>
            <a:ext cx="5751130" cy="27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4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33"/>
            <a:ext cx="9144000" cy="642693"/>
          </a:xfrm>
        </p:spPr>
        <p:txBody>
          <a:bodyPr/>
          <a:lstStyle/>
          <a:p>
            <a:r>
              <a:rPr lang="en-US" b="1" dirty="0"/>
              <a:t>Stock Velocity Bear Market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510" y="1402320"/>
            <a:ext cx="9144000" cy="4544175"/>
            <a:chOff x="0" y="799100"/>
            <a:chExt cx="12192000" cy="6058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2" t="9636" r="15736"/>
            <a:stretch/>
          </p:blipFill>
          <p:spPr>
            <a:xfrm>
              <a:off x="0" y="799100"/>
              <a:ext cx="12192000" cy="6058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346141" y="2599765"/>
              <a:ext cx="9771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9271" y="1286692"/>
              <a:ext cx="10669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89DCE7"/>
                  </a:solidFill>
                </a:rPr>
                <a:t>Finance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5411" y="1102027"/>
              <a:ext cx="110543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231" y="1996145"/>
              <a:ext cx="7078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FF99"/>
                  </a:solidFill>
                </a:rPr>
                <a:t>S&amp;P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9763" y="3334869"/>
              <a:ext cx="8716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CC3300"/>
                  </a:solidFill>
                </a:rPr>
                <a:t>Dow</a:t>
              </a:r>
              <a:br>
                <a:rPr lang="en-US" sz="1350" dirty="0">
                  <a:solidFill>
                    <a:srgbClr val="CC3300"/>
                  </a:solidFill>
                </a:rPr>
              </a:br>
              <a:r>
                <a:rPr lang="en-US" sz="1350" dirty="0">
                  <a:solidFill>
                    <a:srgbClr val="CC3300"/>
                  </a:solidFill>
                </a:rPr>
                <a:t>Jones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243" y="5522932"/>
            <a:ext cx="47725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Stock Annual Velocity February 2009 starting January 2005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0096" y="4051644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Down 20%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0510" y="504827"/>
            <a:ext cx="8869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look at many things. We look at values and velocities (value change over window – one year here). Can study over different ranges. 6500 points each display but can use glyphs and trajectories to study particular stocks or collections thereof</a:t>
            </a:r>
          </a:p>
        </p:txBody>
      </p:sp>
    </p:spTree>
    <p:extLst>
      <p:ext uri="{BB962C8B-B14F-4D97-AF65-F5344CB8AC3E}">
        <p14:creationId xmlns:p14="http://schemas.microsoft.com/office/powerpoint/2010/main" val="303788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8497" y="5173913"/>
            <a:ext cx="2057400" cy="365125"/>
          </a:xfrm>
        </p:spPr>
        <p:txBody>
          <a:bodyPr/>
          <a:lstStyle/>
          <a:p>
            <a:fld id="{CA614F36-DAFB-49BF-8D2F-2D2402F02178}" type="datetime1">
              <a:rPr lang="en-US" smtClean="0"/>
              <a:t>5/8/2016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1911" y="5181600"/>
            <a:ext cx="656771" cy="300062"/>
          </a:xfrm>
        </p:spPr>
        <p:txBody>
          <a:bodyPr/>
          <a:lstStyle/>
          <a:p>
            <a:fld id="{9D403DF6-46F5-4637-8175-331CACCBFD4C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3505199"/>
            <a:ext cx="9117496" cy="3352801"/>
            <a:chOff x="23191" y="3501886"/>
            <a:chExt cx="9117496" cy="33528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666" t="11186" r="1666" b="31487"/>
            <a:stretch/>
          </p:blipFill>
          <p:spPr>
            <a:xfrm>
              <a:off x="23191" y="3501886"/>
              <a:ext cx="9117496" cy="33528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3380" y="4548974"/>
              <a:ext cx="32672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July 21 2007 Positions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-93402"/>
            <a:ext cx="9120809" cy="4191000"/>
            <a:chOff x="76200" y="990601"/>
            <a:chExt cx="8610600" cy="3810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395" t="14705" r="4438" b="11767"/>
            <a:stretch/>
          </p:blipFill>
          <p:spPr>
            <a:xfrm>
              <a:off x="76200" y="990601"/>
              <a:ext cx="8610600" cy="381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93409" y="3506088"/>
              <a:ext cx="28392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End 2008 Positions</a:t>
              </a:r>
            </a:p>
          </p:txBody>
        </p:sp>
      </p:grpSp>
      <p:sp>
        <p:nvSpPr>
          <p:cNvPr id="16" name="Slide Number Placeholder 14"/>
          <p:cNvSpPr txBox="1">
            <a:spLocks/>
          </p:cNvSpPr>
          <p:nvPr/>
        </p:nvSpPr>
        <p:spPr>
          <a:xfrm>
            <a:off x="8300752" y="6295256"/>
            <a:ext cx="656771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B78FB-1415-9B4D-996E-11F146E2B0E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36" y="454319"/>
            <a:ext cx="8382000" cy="776821"/>
          </a:xfrm>
        </p:spPr>
        <p:txBody>
          <a:bodyPr/>
          <a:lstStyle/>
          <a:p>
            <a:r>
              <a:rPr lang="en-US" dirty="0"/>
              <a:t>Top 10 stocks highlighted with glyphs</a:t>
            </a:r>
          </a:p>
        </p:txBody>
      </p:sp>
    </p:spTree>
    <p:extLst>
      <p:ext uri="{BB962C8B-B14F-4D97-AF65-F5344CB8AC3E}">
        <p14:creationId xmlns:p14="http://schemas.microsoft.com/office/powerpoint/2010/main" val="3835975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592923&quot;&gt;&lt;property id=&quot;20148&quot; value=&quot;5&quot;/&gt;&lt;property id=&quot;20300&quot; value=&quot;Slide 1 - &amp;quot;WebPlotViz: Browser Visualization of High Dimensional Streaming Data with HTML5&amp;quot;&quot;/&gt;&lt;property id=&quot;20307&quot; value=&quot;792&quot;/&gt;&lt;/object&gt;&lt;object type=&quot;3&quot; unique_id=&quot;592924&quot;&gt;&lt;property id=&quot;20148&quot; value=&quot;5&quot;/&gt;&lt;property id=&quot;20300&quot; value=&quot;Slide 2 - &amp;quot;WebPlotViz Basics&amp;quot;&quot;/&gt;&lt;property id=&quot;20307&quot; value=&quot;801&quot;/&gt;&lt;/object&gt;&lt;object type=&quot;3&quot; unique_id=&quot;592925&quot;&gt;&lt;property id=&quot;20148&quot; value=&quot;5&quot;/&gt;&lt;property id=&quot;20300&quot; value=&quot;Slide 5 - &amp;quot;Stock Daily Data Streaming Example&amp;quot;&quot;/&gt;&lt;property id=&quot;20307&quot; value=&quot;793&quot;/&gt;&lt;/object&gt;&lt;object type=&quot;3&quot; unique_id=&quot;592926&quot;&gt;&lt;property id=&quot;20148&quot; value=&quot;5&quot;/&gt;&lt;property id=&quot;20300&quot; value=&quot;Slide 6 - &amp;quot;Stock Problem Workflow&amp;quot;&quot;/&gt;&lt;property id=&quot;20307&quot; value=&quot;794&quot;/&gt;&lt;/object&gt;&lt;object type=&quot;3&quot; unique_id=&quot;592927&quot;&gt;&lt;property id=&quot;20148&quot; value=&quot;5&quot;/&gt;&lt;property id=&quot;20300&quot; value=&quot;Slide 7 - &amp;quot;Few Notes on Mapping to 3D&amp;quot;&quot;/&gt;&lt;property id=&quot;20307&quot; value=&quot;795&quot;/&gt;&lt;/object&gt;&lt;object type=&quot;3&quot; unique_id=&quot;592932&quot;&gt;&lt;property id=&quot;20148&quot; value=&quot;5&quot;/&gt;&lt;property id=&quot;20300&quot; value=&quot;Slide 8 - &amp;quot;Stock Velocity Bear Market&amp;quot;&quot;/&gt;&lt;property id=&quot;20307&quot; value=&quot;800&quot;/&gt;&lt;/object&gt;&lt;object type=&quot;3&quot; unique_id=&quot;592994&quot;&gt;&lt;property id=&quot;20148&quot; value=&quot;5&quot;/&gt;&lt;property id=&quot;20300&quot; value=&quot;Slide 3 - &amp;quot;Basic WebPlotViz non Streaming example – 446K gene sequences mapped to 3D&amp;quot;&quot;/&gt;&lt;property id=&quot;20307&quot; value=&quot;802&quot;/&gt;&lt;/object&gt;&lt;object type=&quot;3&quot; unique_id=&quot;592995&quot;&gt;&lt;property id=&quot;20148&quot; value=&quot;5&quot;/&gt;&lt;property id=&quot;20300&quot; value=&quot;Slide 4 - &amp;quot;WebPlotViz Basics II&amp;quot;&quot;/&gt;&lt;property id=&quot;20307&quot; value=&quot;803&quot;/&gt;&lt;/object&gt;&lt;object type=&quot;3&quot; unique_id=&quot;601842&quot;&gt;&lt;property id=&quot;20148&quot; value=&quot;5&quot;/&gt;&lt;property id=&quot;20300&quot; value=&quot;Slide 9 - &amp;quot;Top 10 stocks highlighted with glyphs&amp;quot;&quot;/&gt;&lt;property id=&quot;20307&quot; value=&quot;804&quot;/&gt;&lt;/object&gt;&lt;object type=&quot;3&quot; unique_id=&quot;601843&quot;&gt;&lt;property id=&quot;20148&quot; value=&quot;5&quot;/&gt;&lt;property id=&quot;20300&quot; value=&quot;Slide 10 - &amp;quot;Relative Changes in Stock Values starting January 2004&amp;quot;&quot;/&gt;&lt;property id=&quot;20307&quot; value=&quot;805&quot;/&gt;&lt;/object&gt;&lt;object type=&quot;3&quot; unique_id=&quot;601917&quot;&gt;&lt;property id=&quot;20148&quot; value=&quot;5&quot;/&gt;&lt;property id=&quot;20300&quot; value=&quot;Slide 11 - &amp;quot;Relative Changes in Stock Values using weekly values measured from January 2004 and starting after one year Januar&quot;/&gt;&lt;property id=&quot;20307&quot; value=&quot;806&quot;/&gt;&lt;/object&gt;&lt;object type=&quot;3&quot; unique_id=&quot;601918&quot;&gt;&lt;property id=&quot;20148&quot; value=&quot;5&quot;/&gt;&lt;property id=&quot;20300&quot; value=&quot;Slide 12 - &amp;quot;Expansion of previous graph S&amp;amp;P is SPY ETF Dow Jones is DIA ETF Midcap is MDY ETF Energy is XLE ETF Finance is XLF&quot;/&gt;&lt;property id=&quot;20307&quot; value=&quot;807&quot;/&gt;&lt;/object&gt;&lt;object type=&quot;3&quot; unique_id=&quot;601919&quot;&gt;&lt;property id=&quot;20148&quot; value=&quot;5&quot;/&gt;&lt;property id=&quot;20300&quot; value=&quot;Slide 13 - &amp;quot;Expansion of previous graph (DIFFERENT VIEW) S&amp;amp;P is SPY ETF Dow Jones is DIA ETF Midcap is MDY ETF Energy is XLE E&quot;/&gt;&lt;property id=&quot;20307&quot; value=&quot;809&quot;/&gt;&lt;/object&gt;&lt;object type=&quot;3&quot; unique_id=&quot;605934&quot;&gt;&lt;property id=&quot;20148&quot; value=&quot;5&quot;/&gt;&lt;property id=&quot;20300&quot; value=&quot;Slide 14&quot;/&gt;&lt;property id=&quot;20307&quot; value=&quot;810&quot;/&gt;&lt;/object&gt;&lt;object type=&quot;3&quot; unique_id=&quot;605935&quot;&gt;&lt;property id=&quot;20148&quot; value=&quot;5&quot;/&gt;&lt;property id=&quot;20300&quot; value=&quot;Slide 15&quot;/&gt;&lt;property id=&quot;20307&quot; value=&quot;81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5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AD9B9BAE-1432-40D4-8494-CB7A16B28237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32071</TotalTime>
  <Words>712</Words>
  <Application>Microsoft Office PowerPoint</Application>
  <PresentationFormat>On-screen Show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Franklin Gothic Medium</vt:lpstr>
      <vt:lpstr>2_Blank Presentation</vt:lpstr>
      <vt:lpstr>WebPlotViz: Browser Visualization of High Dimensional Streaming Data with HTML5</vt:lpstr>
      <vt:lpstr>WebPlotViz Basics</vt:lpstr>
      <vt:lpstr>Basic WebPlotViz non Streaming example – 446K gene sequences mapped to 3D</vt:lpstr>
      <vt:lpstr>WebPlotViz Basics II</vt:lpstr>
      <vt:lpstr>Stock Daily Data Streaming Example</vt:lpstr>
      <vt:lpstr>Stock Problem Workflow</vt:lpstr>
      <vt:lpstr>Few Notes on Mapping to 3D</vt:lpstr>
      <vt:lpstr>Stock Velocity Bear Market</vt:lpstr>
      <vt:lpstr>Top 10 stocks highlighted with glyphs</vt:lpstr>
      <vt:lpstr>Relative Changes in Stock Values starting January 2004</vt:lpstr>
      <vt:lpstr>Relative Changes in Stock Values using weekly values measured from January 2004 and starting after one year January 2005 Filled circles are final values</vt:lpstr>
      <vt:lpstr>Expansion of previous graph S&amp;P is SPY ETF Dow Jones is DIA ETF Midcap is MDY ETF Energy is XLE ETF Finance is XLF ETF </vt:lpstr>
      <vt:lpstr>Expansion of previous graph (DIFFERENT VIEW) S&amp;P is SPY ETF Dow Jones is DIA ETF Midcap is MDY ETF Energy is XLE ETF Finance is XLF ETF (only on first graph) </vt:lpstr>
      <vt:lpstr>PowerPoint Presentation</vt:lpstr>
      <vt:lpstr>PowerPoint Presentation</vt:lpstr>
    </vt:vector>
  </TitlesOfParts>
  <Company>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758</cp:revision>
  <dcterms:created xsi:type="dcterms:W3CDTF">2014-02-25T01:32:12Z</dcterms:created>
  <dcterms:modified xsi:type="dcterms:W3CDTF">2016-05-09T00:07:27Z</dcterms:modified>
</cp:coreProperties>
</file>