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284" r:id="rId2"/>
    <p:sldId id="956" r:id="rId3"/>
    <p:sldId id="862" r:id="rId4"/>
    <p:sldId id="327" r:id="rId5"/>
    <p:sldId id="957" r:id="rId6"/>
    <p:sldId id="958" r:id="rId7"/>
    <p:sldId id="282" r:id="rId8"/>
    <p:sldId id="9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3"/>
  </p:normalViewPr>
  <p:slideViewPr>
    <p:cSldViewPr snapToGrid="0" snapToObjects="1">
      <p:cViewPr varScale="1">
        <p:scale>
          <a:sx n="89" d="100"/>
          <a:sy n="89" d="100"/>
        </p:scale>
        <p:origin x="16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A0C8-5A2E-42AF-BA63-5D363A300D4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C441F-9C8C-476B-8E60-2B5D086F3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99d50a2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33b99d50a2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3b99d50a2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15927bd10_1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815927bd10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f7dc25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f7dc25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82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f7dc25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f7dc25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9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B2E3D00-A53B-496C-BBF6-F814D4EA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1598" y="6463619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28199"/>
            <a:ext cx="105156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08810" y="1305861"/>
            <a:ext cx="11592827" cy="482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2400">
                <a:latin typeface="+mn-lt"/>
              </a:defRPr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2000">
                <a:latin typeface="+mn-lt"/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 dirty="0"/>
              <a:t>Click</a:t>
            </a:r>
          </a:p>
          <a:p>
            <a:pPr lvl="1"/>
            <a:r>
              <a:rPr lang="en-US" dirty="0"/>
              <a:t>Click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6F8319C-E64B-415C-80CB-126EEBEB0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9734" y="6463619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7042999-09E3-437F-A9CB-8F806D30D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94705" y="6445507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76CDAAC-79D5-43C6-82DD-A6ABD3DD1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99395" y="6450134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9700" y="12855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36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199" y="1028633"/>
            <a:ext cx="1206569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Char char="●"/>
              <a:defRPr sz="2400">
                <a:latin typeface="+mn-lt"/>
              </a:defRPr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Char char="○"/>
              <a:defRPr sz="2000">
                <a:latin typeface="+mn-lt"/>
                <a:cs typeface="Arial" panose="020B0604020202020204" pitchFamily="34" charset="0"/>
              </a:defRPr>
            </a:lvl2pPr>
            <a:lvl3pPr marL="1828754" lvl="2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2438339" lvl="3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3047924" lvl="4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3657509" lvl="5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4267093" lvl="6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4876678" lvl="7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5486263" lvl="8" indent="-397923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r>
              <a:rPr lang="en-US" dirty="0"/>
              <a:t>Click</a:t>
            </a:r>
          </a:p>
          <a:p>
            <a:pPr lvl="1"/>
            <a:r>
              <a:rPr lang="en-US" dirty="0"/>
              <a:t>Click</a:t>
            </a:r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457007"/>
            <a:ext cx="731600" cy="3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5244999-8D4D-4206-B554-1C22A3BC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13573" y="6432905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/>
          <p:nvPr/>
        </p:nvSpPr>
        <p:spPr>
          <a:xfrm>
            <a:off x="0" y="6422300"/>
            <a:ext cx="2331600" cy="435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1467"/>
          </a:p>
        </p:txBody>
      </p:sp>
      <p:sp>
        <p:nvSpPr>
          <p:cNvPr id="11" name="Google Shape;11;p1"/>
          <p:cNvSpPr txBox="1"/>
          <p:nvPr/>
        </p:nvSpPr>
        <p:spPr>
          <a:xfrm>
            <a:off x="2331601" y="6389459"/>
            <a:ext cx="7496454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Supporting Tools and Systems for Scientific Discovery</a:t>
            </a:r>
            <a:endParaRPr lang="en-US" sz="1467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B53F4-3138-45EA-83E0-7FE380FFD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9129" y="6457009"/>
            <a:ext cx="115415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5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hyperlink" Target="http://www.dsc.soic.indiana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irwah/awesome-workflow-engines" TargetMode="External"/><Relationship Id="rId2" Type="http://schemas.openxmlformats.org/officeDocument/2006/relationships/hyperlink" Target="https://github.com/common-workflow-language/common-workflow-language/wiki/Existing-Workflow-syste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pditommaso/awesome-pipel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loud.google.com/blog/products/ai-machine-learning/introducing-cloud-ai-platform-pipel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182619" y="105644"/>
            <a:ext cx="11857415" cy="279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r>
              <a:rPr lang="en-US" sz="3600" dirty="0"/>
              <a:t>Opportunities for Accelerating Scientific Discovery: Realizing the Potential of Advanced and Automated Workflows 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  <a:latin typeface="+mj-lt"/>
              </a:rPr>
              <a:t>Remarks on Status and Trajectory of Supporting Tools and Systems</a:t>
            </a:r>
          </a:p>
        </p:txBody>
      </p:sp>
      <p:sp>
        <p:nvSpPr>
          <p:cNvPr id="107" name="Google Shape;107;p23"/>
          <p:cNvSpPr/>
          <p:nvPr/>
        </p:nvSpPr>
        <p:spPr>
          <a:xfrm>
            <a:off x="182619" y="4466566"/>
            <a:ext cx="12179600" cy="190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Geoffrey Fox</a:t>
            </a:r>
            <a:r>
              <a:rPr lang="e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16 March 2020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Digital Science Center, Indiana University</a:t>
            </a:r>
            <a:b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gcf@indiana.edu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http://www.dsc.soic.indiana.edu/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u="sng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http://spidal.org/</a:t>
            </a:r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10995471" y="6370638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CC872-8FF2-410E-B668-A1E953B8E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817" y="2364897"/>
            <a:ext cx="6160359" cy="2637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CEE5-4D84-49F8-BD76-D9BE14B0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Asked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07A9-93DB-4708-B41B-4930A5F0F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observations on the impact of systems and tools to automate workflows, with respect to scientific discovery?</a:t>
            </a:r>
          </a:p>
          <a:p>
            <a:r>
              <a:rPr lang="en-US" dirty="0"/>
              <a:t>What is the role of artificial intelligence (AI) and automation in scientific discovery?</a:t>
            </a:r>
          </a:p>
          <a:p>
            <a:pPr lvl="1"/>
            <a:r>
              <a:rPr lang="en-US" dirty="0"/>
              <a:t>We’d like you to consider both AI-driven workflows as well as workflows that include AI as part of the scientific discovery process. What are the current challenges faced by these systems?</a:t>
            </a:r>
          </a:p>
          <a:p>
            <a:r>
              <a:rPr lang="en-US" dirty="0"/>
              <a:t>What do you see as disruptors that will affect how workflow tools are being used by the scientific community?</a:t>
            </a:r>
          </a:p>
          <a:p>
            <a:r>
              <a:rPr lang="en-US" dirty="0"/>
              <a:t>What is your vision for AI in workflows in the future of scientific discovery? </a:t>
            </a:r>
          </a:p>
          <a:p>
            <a:pPr lvl="1"/>
            <a:r>
              <a:rPr lang="en-US" dirty="0"/>
              <a:t>What research is needed to advance this area?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A9C84-D7FC-44CA-8FEA-4405322A6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61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24" y="105603"/>
            <a:ext cx="10540819" cy="70274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Challenges and Futures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3B742-8977-440C-8C88-9563960F8709}"/>
              </a:ext>
            </a:extLst>
          </p:cNvPr>
          <p:cNvSpPr/>
          <p:nvPr/>
        </p:nvSpPr>
        <p:spPr>
          <a:xfrm>
            <a:off x="97808" y="669009"/>
            <a:ext cx="12094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challenges?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for science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promising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Learning broadly used in industry; many science areas need to examine it.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for basic cyberinfrastructure useful but modest performance increase – factor of 10 or less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Speedups of up to 2. 10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for Deep Learning inside HPC applications but only in some fields and needs significant changes in application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middleware integrating simulations and AI inside HPC; Implications of new AI accelerators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see the future?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enhance interactions between science and industry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software stacks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workflow, deep learning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TensorFlow are used in Industry and Research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can extend with more use of Apache Big Data Software in science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MLPerf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benchmarks can be extended to Science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MLSys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perhaps a very relevant meeting with strong Industry involvement and dominant use of HPC technologies but currently very little attention from cyberinfrastructure/HPC community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attention to science applications at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MLSys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Supercomputers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closer together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students use Google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rather than traditional cyberinfrastructure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6A274-F5C4-473C-91BB-0B4A5AFB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9"/>
          <p:cNvSpPr txBox="1">
            <a:spLocks noGrp="1"/>
          </p:cNvSpPr>
          <p:nvPr>
            <p:ph type="title"/>
          </p:nvPr>
        </p:nvSpPr>
        <p:spPr>
          <a:xfrm>
            <a:off x="233200" y="60633"/>
            <a:ext cx="11551200" cy="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2400" dirty="0"/>
              <a:t>Proposal for an MLPerf Working Group in Scientific Data</a:t>
            </a:r>
            <a:endParaRPr sz="2400" dirty="0"/>
          </a:p>
        </p:txBody>
      </p:sp>
      <p:sp>
        <p:nvSpPr>
          <p:cNvPr id="695" name="Google Shape;695;p99"/>
          <p:cNvSpPr txBox="1">
            <a:spLocks noGrp="1"/>
          </p:cNvSpPr>
          <p:nvPr>
            <p:ph type="body" idx="1"/>
          </p:nvPr>
        </p:nvSpPr>
        <p:spPr>
          <a:xfrm>
            <a:off x="28000" y="485841"/>
            <a:ext cx="12164000" cy="588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-US" sz="1800" b="1" dirty="0"/>
              <a:t>MLPerf</a:t>
            </a:r>
            <a:r>
              <a:rPr lang="en-US" sz="1800" dirty="0"/>
              <a:t> has 68 Industry members and academics from CS AI not Cyberinfrastructure; DoE labs strong</a:t>
            </a:r>
          </a:p>
          <a:p>
            <a:pPr lvl="1" indent="-448722">
              <a:spcAft>
                <a:spcPts val="300"/>
              </a:spcAft>
              <a:buSzPts val="1300"/>
            </a:pPr>
            <a:r>
              <a:rPr lang="en-US" sz="1400" dirty="0"/>
              <a:t>Results on 1536 GPU’s and 2048 TPU’s i.e. clear HPC systems but called clouds</a:t>
            </a:r>
          </a:p>
          <a:p>
            <a:pPr indent="-448722">
              <a:buSzPts val="1300"/>
            </a:pPr>
            <a:r>
              <a:rPr lang="en" sz="1800" dirty="0"/>
              <a:t>Suggest that </a:t>
            </a:r>
            <a:r>
              <a:rPr lang="en-US" sz="1800" b="1" dirty="0"/>
              <a:t>Science Research Data </a:t>
            </a:r>
            <a:r>
              <a:rPr lang="en-US" sz="1800" dirty="0"/>
              <a:t>should use</a:t>
            </a:r>
            <a:r>
              <a:rPr lang="en" sz="1800" dirty="0"/>
              <a:t> </a:t>
            </a:r>
            <a:r>
              <a:rPr lang="en" sz="1800" b="1" dirty="0"/>
              <a:t>MLPerf </a:t>
            </a:r>
            <a:r>
              <a:rPr lang="en" sz="1800" dirty="0"/>
              <a:t>(</a:t>
            </a:r>
            <a:r>
              <a:rPr lang="en-US" sz="1800" dirty="0"/>
              <a:t>presented at March 12 MLPerf Community meet)</a:t>
            </a:r>
            <a:endParaRPr lang="en" sz="1800" dirty="0"/>
          </a:p>
          <a:p>
            <a:pPr indent="-448722">
              <a:buSzPts val="1300"/>
            </a:pPr>
            <a:r>
              <a:rPr lang="en" sz="1800" dirty="0"/>
              <a:t>There is </a:t>
            </a:r>
            <a:r>
              <a:rPr lang="en" sz="1800" b="1" dirty="0"/>
              <a:t>no existing scientific data benchmarking </a:t>
            </a:r>
            <a:r>
              <a:rPr lang="en" sz="1800" dirty="0"/>
              <a:t>activity with a similar flavor to MLPerf -- namely addressing important realistic problems aiming at modern data analytics including deep learning on modern high-performance analysis systems.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Science like industry involves big data with </a:t>
            </a:r>
            <a:r>
              <a:rPr lang="en" sz="1800" b="1" dirty="0"/>
              <a:t>edge and data-center issues, inference, and training</a:t>
            </a:r>
            <a:r>
              <a:rPr lang="en" sz="1800" dirty="0"/>
              <a:t>, There are some similarities in the datasets and analytics as both industry and science involve </a:t>
            </a:r>
            <a:r>
              <a:rPr lang="en" sz="1800" b="1" dirty="0"/>
              <a:t>image data </a:t>
            </a:r>
            <a:r>
              <a:rPr lang="en" sz="1800" dirty="0"/>
              <a:t>but also differences; science data associated with </a:t>
            </a:r>
            <a:r>
              <a:rPr lang="en" sz="1800" b="1" dirty="0"/>
              <a:t>learnt</a:t>
            </a:r>
            <a:r>
              <a:rPr lang="en" sz="1800" dirty="0"/>
              <a:t> </a:t>
            </a:r>
            <a:r>
              <a:rPr lang="en" sz="1800" b="1" dirty="0"/>
              <a:t>simulations</a:t>
            </a:r>
            <a:r>
              <a:rPr lang="en" sz="1800" dirty="0"/>
              <a:t> and </a:t>
            </a:r>
            <a:r>
              <a:rPr lang="en" sz="1800" b="1" dirty="0"/>
              <a:t>pandemic time series</a:t>
            </a:r>
            <a:r>
              <a:rPr lang="en" sz="1800" dirty="0"/>
              <a:t> and </a:t>
            </a:r>
            <a:r>
              <a:rPr lang="en" sz="1800" b="1" dirty="0"/>
              <a:t>particle physics </a:t>
            </a:r>
            <a:r>
              <a:rPr lang="en" sz="1800" dirty="0"/>
              <a:t>experiments are quite different from most industry exemplars. 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b="1" dirty="0"/>
              <a:t>The best practice science algorithms</a:t>
            </a:r>
            <a:r>
              <a:rPr lang="en" sz="1800" dirty="0"/>
              <a:t> </a:t>
            </a:r>
            <a:r>
              <a:rPr lang="en-US" sz="1800" dirty="0"/>
              <a:t>are</a:t>
            </a:r>
            <a:r>
              <a:rPr lang="en" sz="1800" dirty="0"/>
              <a:t> </a:t>
            </a:r>
            <a:r>
              <a:rPr lang="en" sz="1800" b="1" dirty="0"/>
              <a:t>shifting to deep learning approaches </a:t>
            </a:r>
            <a:r>
              <a:rPr lang="en" sz="1800" dirty="0"/>
              <a:t>as in industry today.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When fully contributed, the benchmark suite </a:t>
            </a:r>
            <a:r>
              <a:rPr lang="en-US" sz="1800" dirty="0"/>
              <a:t>could</a:t>
            </a:r>
            <a:r>
              <a:rPr lang="en" sz="1800" dirty="0"/>
              <a:t> include the following domains: </a:t>
            </a:r>
            <a:r>
              <a:rPr lang="en" sz="1800" b="1" dirty="0"/>
              <a:t>material sciences, environmental sciences, life sciences, fusion, particle physics, astronomy, earthquake, epidemiology and earth sciences</a:t>
            </a:r>
            <a:r>
              <a:rPr lang="en" sz="1800" dirty="0"/>
              <a:t>, with more than one representative problem from each of these domains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Cover</a:t>
            </a:r>
            <a:r>
              <a:rPr lang="en" sz="1800" b="1" dirty="0"/>
              <a:t> Accuracy and Speed</a:t>
            </a:r>
            <a:r>
              <a:rPr lang="en" sz="1800" dirty="0"/>
              <a:t>. Further, the benchmarks will be </a:t>
            </a:r>
            <a:r>
              <a:rPr lang="en" sz="1800" b="1" dirty="0"/>
              <a:t>exemplars of modern AI for Science</a:t>
            </a:r>
            <a:endParaRPr sz="1800" b="1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Encourage fruitful comparisons and </a:t>
            </a:r>
            <a:r>
              <a:rPr lang="en" sz="1800" b="1" dirty="0"/>
              <a:t>collaborations </a:t>
            </a:r>
            <a:r>
              <a:rPr lang="en" sz="1800" dirty="0"/>
              <a:t>between scientific fields and industry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Define requirements for</a:t>
            </a:r>
            <a:r>
              <a:rPr lang="en" sz="1800" b="1" dirty="0"/>
              <a:t> future cyberinfrastructure</a:t>
            </a:r>
            <a:r>
              <a:rPr lang="en" sz="1800" dirty="0"/>
              <a:t> to support scientific data analysis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b="1" dirty="0"/>
              <a:t>Target users</a:t>
            </a:r>
            <a:r>
              <a:rPr lang="en" sz="1800" dirty="0"/>
              <a:t> would be quite broad: academics (including teaching), researchers, scientists and the companies and service providers building systems used by Science.</a:t>
            </a:r>
            <a:endParaRPr sz="1800" dirty="0"/>
          </a:p>
          <a:p>
            <a:pPr indent="-448722">
              <a:lnSpc>
                <a:spcPct val="100000"/>
              </a:lnSpc>
              <a:spcAft>
                <a:spcPts val="300"/>
              </a:spcAft>
              <a:buSzPts val="1300"/>
            </a:pPr>
            <a:r>
              <a:rPr lang="en" sz="1800" dirty="0"/>
              <a:t>Proposed working group has natural links to established MLPerf working groups including </a:t>
            </a:r>
            <a:r>
              <a:rPr lang="en" sz="1800" b="1" dirty="0"/>
              <a:t>HPC </a:t>
            </a:r>
            <a:r>
              <a:rPr lang="en" sz="1800" dirty="0"/>
              <a:t>and </a:t>
            </a:r>
            <a:r>
              <a:rPr lang="en" sz="1800" b="1" dirty="0"/>
              <a:t>DeepTS</a:t>
            </a:r>
            <a:endParaRPr sz="1800" b="1" dirty="0"/>
          </a:p>
        </p:txBody>
      </p:sp>
      <p:sp>
        <p:nvSpPr>
          <p:cNvPr id="696" name="Google Shape;696;p99"/>
          <p:cNvSpPr txBox="1">
            <a:spLocks noGrp="1"/>
          </p:cNvSpPr>
          <p:nvPr>
            <p:ph type="sldNum" idx="12"/>
          </p:nvPr>
        </p:nvSpPr>
        <p:spPr>
          <a:xfrm>
            <a:off x="0" y="6094433"/>
            <a:ext cx="97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A628-3094-45C4-9579-20702C72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36"/>
            <a:ext cx="10515600" cy="538147"/>
          </a:xfrm>
        </p:spPr>
        <p:txBody>
          <a:bodyPr/>
          <a:lstStyle/>
          <a:p>
            <a:r>
              <a:rPr lang="en-US" dirty="0"/>
              <a:t>Workflow (same as Orchestration)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C289-7BFC-4DFC-ABA8-DB55C31AC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AC7286-D320-48FC-9495-9F81387E6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18" y="617466"/>
            <a:ext cx="11981662" cy="57400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271 workflow systems listed at: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"/>
              </a:rPr>
              <a:t>https://github.com/common-workflow-language/common-workflow-language/wiki/Existing-Workflow-systems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About 100 at the these two “awesome” sites: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3"/>
              </a:rPr>
              <a:t>https://github.com/meirwah/awesome-workflow-engines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4"/>
              </a:rPr>
              <a:t>https://github.com/pditommaso/awesome-pipeline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lang="en-US" altLang="en-US" dirty="0">
                <a:cs typeface="Arial" panose="020B0604020202020204" pitchFamily="34" charset="0"/>
              </a:rPr>
              <a:t>Many are domain specific but number illustrates the choices available</a:t>
            </a: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PyTorch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and TensorFlow support a dataflow pipeline of deep learning stages</a:t>
            </a: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Apache</a:t>
            </a: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 Beam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Spark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and</a:t>
            </a: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 Flink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with support of dataflow can implement workflow functions</a:t>
            </a: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lang="en-US" dirty="0"/>
              <a:t>Growing link between  DevOps and Execution (</a:t>
            </a:r>
            <a:r>
              <a:rPr lang="en-US" b="1" dirty="0"/>
              <a:t>TOSCA</a:t>
            </a:r>
            <a:r>
              <a:rPr lang="en-US" dirty="0"/>
              <a:t> and </a:t>
            </a:r>
            <a:r>
              <a:rPr lang="en-US" b="1" dirty="0"/>
              <a:t>BPEL</a:t>
            </a:r>
            <a:r>
              <a:rPr lang="en-US" dirty="0"/>
              <a:t>) Orchestration</a:t>
            </a: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lang="en-US" dirty="0"/>
              <a:t>Exploit containers, Function as a Service, Cloud Native, Pub-Sub events</a:t>
            </a:r>
          </a:p>
          <a:p>
            <a:pPr marL="342900" indent="-342900">
              <a:spcBef>
                <a:spcPts val="600"/>
              </a:spcBef>
              <a:buClrTx/>
              <a:buSzTx/>
            </a:pPr>
            <a:r>
              <a:rPr lang="en-US" dirty="0"/>
              <a:t>Peer to Peer or Central management</a:t>
            </a:r>
            <a:endParaRPr lang="en-US" altLang="en-US" dirty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0605-F5E4-4CFE-B752-8C5E41D4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199"/>
            <a:ext cx="12115537" cy="744190"/>
          </a:xfrm>
        </p:spPr>
        <p:txBody>
          <a:bodyPr/>
          <a:lstStyle/>
          <a:p>
            <a:r>
              <a:rPr lang="en-US" sz="3200" dirty="0"/>
              <a:t>Apache Beam, </a:t>
            </a:r>
            <a:r>
              <a:rPr lang="en-US" sz="3200" dirty="0" err="1"/>
              <a:t>Kubeflow</a:t>
            </a:r>
            <a:r>
              <a:rPr lang="en-US" sz="3200" dirty="0"/>
              <a:t>, Argo: Typical Industry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6DCE-37AA-47E9-BC6F-9F3FD59C7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9713" y="784440"/>
            <a:ext cx="12166544" cy="1261581"/>
          </a:xfrm>
        </p:spPr>
        <p:txBody>
          <a:bodyPr/>
          <a:lstStyle/>
          <a:p>
            <a:r>
              <a:rPr lang="en-US" dirty="0"/>
              <a:t>Recent Industry solution aimed at AI workflows constructed as a graph of containers </a:t>
            </a:r>
          </a:p>
          <a:p>
            <a:r>
              <a:rPr lang="en-US" dirty="0"/>
              <a:t>March 11, 2020 </a:t>
            </a:r>
            <a:r>
              <a:rPr lang="en-US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https://cloud.google.com/blog/products/ai-machine-learning/introducing-cloud-ai-platform-pipelines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3553-2B26-4D8B-BAA6-A1C733AA12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2050" name="Picture 2" descr="Google Cloud AI Platform Pipelines">
            <a:extLst>
              <a:ext uri="{FF2B5EF4-FFF2-40B4-BE49-F238E27FC236}">
                <a16:creationId xmlns:a16="http://schemas.microsoft.com/office/drawing/2014/main" id="{A30D8192-F3D5-4BEE-B98D-0C1D9052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" y="2149551"/>
            <a:ext cx="5082241" cy="34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786461-E2E0-4FDC-AFD6-19DB5E1A9D71}"/>
              </a:ext>
            </a:extLst>
          </p:cNvPr>
          <p:cNvSpPr/>
          <p:nvPr/>
        </p:nvSpPr>
        <p:spPr>
          <a:xfrm>
            <a:off x="8955" y="5626679"/>
            <a:ext cx="4867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Google Cloud AI Platform Pipelines on Kubernetes</a:t>
            </a:r>
            <a:br>
              <a:rPr lang="en-US" dirty="0">
                <a:solidFill>
                  <a:srgbClr val="202124"/>
                </a:solidFill>
                <a:latin typeface="Google Sans"/>
              </a:rPr>
            </a:br>
            <a:r>
              <a:rPr lang="en-US" dirty="0">
                <a:solidFill>
                  <a:srgbClr val="202124"/>
                </a:solidFill>
                <a:latin typeface="Google Sans"/>
              </a:rPr>
              <a:t>General DAG connected containers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AA0CC37-D9B1-4E2B-A741-A3920D99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687" y="2462140"/>
            <a:ext cx="6962080" cy="3983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B258F6-AAD7-4C4E-A757-8C287FFF398B}"/>
              </a:ext>
            </a:extLst>
          </p:cNvPr>
          <p:cNvSpPr txBox="1"/>
          <p:nvPr/>
        </p:nvSpPr>
        <p:spPr>
          <a:xfrm>
            <a:off x="7354854" y="224103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edge to cloud workflow</a:t>
            </a:r>
          </a:p>
        </p:txBody>
      </p:sp>
    </p:spTree>
    <p:extLst>
      <p:ext uri="{BB962C8B-B14F-4D97-AF65-F5344CB8AC3E}">
        <p14:creationId xmlns:p14="http://schemas.microsoft.com/office/powerpoint/2010/main" val="244686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 of M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Lfor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HPC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350;p35"/>
          <p:cNvSpPr txBox="1">
            <a:spLocks noGrp="1"/>
          </p:cNvSpPr>
          <p:nvPr>
            <p:ph type="body" idx="1"/>
          </p:nvPr>
        </p:nvSpPr>
        <p:spPr>
          <a:xfrm>
            <a:off x="113937" y="646293"/>
            <a:ext cx="11592827" cy="5604487"/>
          </a:xfrm>
          <a:prstGeom prst="rect">
            <a:avLst/>
          </a:prstGeom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indent="-457189">
              <a:buSzPts val="1800"/>
            </a:pP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ML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HPC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succesful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but current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use is nonuniform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across domains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1" indent="-457189">
              <a:spcBef>
                <a:spcPts val="0"/>
              </a:spcBef>
              <a:buSzPts val="18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e need to improve Cyberinfrastructure support to make MLforHPC more effective for </a:t>
            </a:r>
            <a:r>
              <a:rPr lang="en" sz="1800" b="1" dirty="0">
                <a:latin typeface="Arial"/>
                <a:ea typeface="Arial"/>
                <a:cs typeface="Arial"/>
                <a:sym typeface="Arial"/>
              </a:rPr>
              <a:t>more users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Use of modest DL network to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map material/potential drug structure to properties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(generalized QSAR) with simulation and observation: Advanced Progress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Learn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surrogates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large scale simulations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: initial results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Use of MLforHPC in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agent-based systems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(learn agents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replacing by surrogates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): Very promising but few results</a:t>
            </a:r>
          </a:p>
          <a:p>
            <a:pPr lvl="1" indent="-457189">
              <a:buSzPts val="18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Use in Sociotechnical simulations and in virtual tissues (agents are people or cells)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Macroscopic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tructure as in learn complex multi-particle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potentials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scaling to N</a:t>
            </a:r>
            <a:r>
              <a:rPr lang="en" sz="2000" baseline="30000" dirty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: many great successes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Learn Collective coordinates and guide ensemble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 computations: dramatic progress with speedups up to 10</a:t>
            </a:r>
            <a:r>
              <a:rPr lang="en" sz="2000" baseline="30000" dirty="0">
                <a:latin typeface="Arial"/>
                <a:ea typeface="Arial"/>
                <a:cs typeface="Arial"/>
                <a:sym typeface="Arial"/>
              </a:rPr>
              <a:t>8</a:t>
            </a:r>
            <a:endParaRPr sz="2000" baseline="300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Microscale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; learn dynamics of small scale such as clouds, turbulence: Interesting results but much more to do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indent="-457189">
              <a:buSzPts val="18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Use of 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Recurrent NN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’s to represent dynamics (</a:t>
            </a:r>
            <a:r>
              <a:rPr lang="en" sz="2000" b="1" dirty="0">
                <a:latin typeface="Arial"/>
                <a:ea typeface="Arial"/>
                <a:cs typeface="Arial"/>
                <a:sym typeface="Arial"/>
              </a:rPr>
              <a:t>learn numerical differential operators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): Promising but only studied in small problems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/>
            <a:fld id="{00000000-1234-1234-1234-123412341234}" type="slidenum">
              <a:rPr lang="en" kern="0"/>
              <a:pPr defTabSz="1219170"/>
              <a:t>7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4416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body" idx="1"/>
          </p:nvPr>
        </p:nvSpPr>
        <p:spPr>
          <a:xfrm>
            <a:off x="0" y="526178"/>
            <a:ext cx="12192000" cy="633182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as well as values in differential equation solutions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advanced solver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methods such as fast multipole or ML learnt potentials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Quantify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Deep Learning for (geospatial) Time Series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different applications and different methods: Looking at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Industry is Ride Hailing and Transportation as well as audio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MLPerf has a Deep Learning for Time Series working 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Earthquake Forecasting (are there actually hidden variables as phase transition?)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Epidemic Forecasting  with mix of simulation and observation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different methods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RNN (LSTM, GRU), RNN-T, non-recurrent with attention: Transformer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Software systems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support AI dynamically mixed with simulation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optimized hardware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CPU, Accelerator, Storage, Network for AI dynamically mixed with simulation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does this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 and software compare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that for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Edge to Cloud data-center use case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Simulation supercomputer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Classic data-center big data problem</a:t>
            </a:r>
          </a:p>
        </p:txBody>
      </p:sp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/>
            <a:fld id="{00000000-1234-1234-1234-123412341234}" type="slidenum">
              <a:rPr lang="en" kern="0"/>
              <a:pPr defTabSz="1219170"/>
              <a:t>8</a:t>
            </a:fld>
            <a:endParaRPr kern="0"/>
          </a:p>
        </p:txBody>
      </p:sp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1282283" y="33688"/>
            <a:ext cx="9483574" cy="763600"/>
          </a:xfrm>
          <a:prstGeom prst="rect">
            <a:avLst/>
          </a:prstGeom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 of ML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HPC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11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1172</Words>
  <Application>Microsoft Office PowerPoint</Application>
  <PresentationFormat>Widescreen</PresentationFormat>
  <Paragraphs>92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Google Sans</vt:lpstr>
      <vt:lpstr>1_Office Theme</vt:lpstr>
      <vt:lpstr>Opportunities for Accelerating Scientific Discovery: Realizing the Potential of Advanced and Automated Workflows  Remarks on Status and Trajectory of Supporting Tools and Systems</vt:lpstr>
      <vt:lpstr>Questions Asked</vt:lpstr>
      <vt:lpstr>Challenges and Futures</vt:lpstr>
      <vt:lpstr>Proposal for an MLPerf Working Group in Scientific Data</vt:lpstr>
      <vt:lpstr>Workflow (same as Orchestration) </vt:lpstr>
      <vt:lpstr>Apache Beam, Kubeflow, Argo: Typical Industry Workflow</vt:lpstr>
      <vt:lpstr>Futures of MLforHPC I</vt:lpstr>
      <vt:lpstr>Futures of MLforHPC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Geoffrey Fox</cp:lastModifiedBy>
  <cp:revision>145</cp:revision>
  <dcterms:created xsi:type="dcterms:W3CDTF">2019-12-01T23:22:22Z</dcterms:created>
  <dcterms:modified xsi:type="dcterms:W3CDTF">2020-03-17T18:40:06Z</dcterms:modified>
</cp:coreProperties>
</file>