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3" r:id="rId3"/>
    <p:sldId id="281" r:id="rId4"/>
    <p:sldId id="264" r:id="rId5"/>
    <p:sldId id="286" r:id="rId6"/>
    <p:sldId id="288" r:id="rId7"/>
    <p:sldId id="315" r:id="rId8"/>
    <p:sldId id="284" r:id="rId9"/>
    <p:sldId id="274" r:id="rId10"/>
    <p:sldId id="292" r:id="rId11"/>
    <p:sldId id="295" r:id="rId12"/>
    <p:sldId id="293" r:id="rId13"/>
    <p:sldId id="275" r:id="rId14"/>
    <p:sldId id="258" r:id="rId15"/>
    <p:sldId id="297" r:id="rId16"/>
    <p:sldId id="314" r:id="rId17"/>
    <p:sldId id="298" r:id="rId18"/>
    <p:sldId id="271" r:id="rId19"/>
    <p:sldId id="299" r:id="rId20"/>
    <p:sldId id="310" r:id="rId21"/>
    <p:sldId id="304" r:id="rId22"/>
    <p:sldId id="309" r:id="rId23"/>
    <p:sldId id="300" r:id="rId24"/>
    <p:sldId id="302" r:id="rId25"/>
    <p:sldId id="303" r:id="rId26"/>
    <p:sldId id="312" r:id="rId27"/>
    <p:sldId id="313" r:id="rId28"/>
    <p:sldId id="260" r:id="rId29"/>
    <p:sldId id="317" r:id="rId30"/>
    <p:sldId id="306" r:id="rId31"/>
    <p:sldId id="307" r:id="rId32"/>
    <p:sldId id="305" r:id="rId33"/>
    <p:sldId id="277" r:id="rId34"/>
    <p:sldId id="261" r:id="rId35"/>
    <p:sldId id="318" r:id="rId36"/>
    <p:sldId id="316" r:id="rId37"/>
    <p:sldId id="332" r:id="rId38"/>
    <p:sldId id="290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663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3" autoAdjust="0"/>
    <p:restoredTop sz="97329" autoAdjust="0"/>
  </p:normalViewPr>
  <p:slideViewPr>
    <p:cSldViewPr>
      <p:cViewPr varScale="1">
        <p:scale>
          <a:sx n="138" d="100"/>
          <a:sy n="138" d="100"/>
        </p:scale>
        <p:origin x="-1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B212-AC78-4557-BAD9-D1047C152DD7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FBC5D-CF4B-4CE7-A7AF-FFF66455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3D206-67EA-465A-9736-A7666F4305A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1A95-2B47-4C43-AE9C-4DB76839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1A95-2B47-4C43-AE9C-4DB76839D2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has</a:t>
            </a:r>
            <a:r>
              <a:rPr lang="en-US" baseline="0" dirty="0" smtClean="0"/>
              <a:t> this arch. been adopted by HPC community?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Attach the same storage cluster to multiple computation cluster.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Move data from storage cluster to computation cluster</a:t>
            </a:r>
          </a:p>
          <a:p>
            <a:pPr marL="228600" indent="-228600">
              <a:buAutoNum type="arabicParenR"/>
            </a:pPr>
            <a:r>
              <a:rPr lang="en-US" dirty="0" smtClean="0"/>
              <a:t>Oversubscribe the links between storage cluster and computation clusters.</a:t>
            </a:r>
          </a:p>
          <a:p>
            <a:pPr marL="228600" indent="-228600">
              <a:buAutoNum type="arabicParenR"/>
            </a:pPr>
            <a:r>
              <a:rPr lang="en-US" dirty="0" smtClean="0"/>
              <a:t>Bullet</a:t>
            </a:r>
            <a:r>
              <a:rPr lang="en-US" baseline="0" dirty="0" smtClean="0"/>
              <a:t> 2) becomes are critical as the amount of data to be processed keeps increasing.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1A95-2B47-4C43-AE9C-4DB76839D2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GridFTP</a:t>
            </a:r>
            <a:r>
              <a:rPr lang="en-US" dirty="0" smtClean="0"/>
              <a:t>: third-party data transfer, security, striped data transfer,</a:t>
            </a:r>
            <a:r>
              <a:rPr lang="en-US" baseline="0" dirty="0" smtClean="0"/>
              <a:t> </a:t>
            </a:r>
            <a:r>
              <a:rPr lang="en-US" dirty="0" smtClean="0"/>
              <a:t>parallel data transfer, automatic negotiation of TCP buffer sizes, partial </a:t>
            </a:r>
            <a:r>
              <a:rPr lang="en-US" dirty="0" err="1" smtClean="0"/>
              <a:t>ﬁle</a:t>
            </a:r>
            <a:r>
              <a:rPr lang="en-US" dirty="0" smtClean="0"/>
              <a:t> transfer, and support for reliable and </a:t>
            </a:r>
            <a:r>
              <a:rPr lang="en-US" dirty="0" err="1" smtClean="0"/>
              <a:t>restartable</a:t>
            </a:r>
            <a:r>
              <a:rPr lang="en-US" dirty="0" smtClean="0"/>
              <a:t> data transfer.</a:t>
            </a:r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Replication Location Service: maintains a registry of data replicas.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Replication Service: automatically create new data replicas when needed and register them to RLS.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Reliable File Transfer:  web-service interface,  checkpoint tasks.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1A95-2B47-4C43-AE9C-4DB76839D2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MinMin</a:t>
            </a:r>
            <a:r>
              <a:rPr lang="en-US" dirty="0" smtClean="0"/>
              <a:t>: task with min. expected completion time </a:t>
            </a:r>
            <a:r>
              <a:rPr lang="en-US" dirty="0" smtClean="0">
                <a:sym typeface="Wingdings" pitchFamily="2" charset="2"/>
              </a:rPr>
              <a:t> node with earliest completion time</a:t>
            </a:r>
            <a:endParaRPr lang="en-US" dirty="0" smtClean="0"/>
          </a:p>
          <a:p>
            <a:pPr lvl="0"/>
            <a:r>
              <a:rPr lang="en-US" dirty="0" err="1" smtClean="0"/>
              <a:t>MaxMin</a:t>
            </a:r>
            <a:r>
              <a:rPr lang="en-US" dirty="0" smtClean="0"/>
              <a:t>:  task with max. expected completion time </a:t>
            </a:r>
            <a:r>
              <a:rPr lang="en-US" dirty="0" smtClean="0">
                <a:sym typeface="Wingdings" pitchFamily="2" charset="2"/>
              </a:rPr>
              <a:t> node with earliest completion time</a:t>
            </a:r>
            <a:endParaRPr lang="en-US" dirty="0" smtClean="0"/>
          </a:p>
          <a:p>
            <a:pPr lvl="0"/>
            <a:r>
              <a:rPr lang="en-US" dirty="0" smtClean="0"/>
              <a:t>Suffrage: assign a node to a task that would “suffer” most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1A95-2B47-4C43-AE9C-4DB76839D2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1A95-2B47-4C43-AE9C-4DB76839D2B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1A95-2B47-4C43-AE9C-4DB76839D2B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C6414DA-9E75-4712-A3F5-D1C16E33247E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2C6-215B-4E8C-A669-5756630DC368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99E5-BEA5-4D4C-8EEE-70D2D487BEC9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1CF-5163-4A54-9ED8-1EB2A5D92B40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2DD5A18-485C-413F-B227-6A5072067B51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6B67-DAEA-40E6-A3AE-A2CA3AB7C331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029-B688-47E4-95BD-624AB280562E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1ADC-C07D-4573-AE4A-29D9C724F8D4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A5BC-EF3B-420A-8D80-1FD8D4486FFE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B51-39E1-459A-AF7D-0EF1E4A55CF4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1CEB-8043-4068-B838-59D981388A20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613CA6-CA72-41D8-B335-77B6FA20768E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E1406F-3C19-4048-9698-48B7B83A7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657600"/>
            <a:ext cx="7086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Performance Integration of Data Parallel File Systems and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7086600" cy="533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Zhenhua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Guo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4880" y="6355080"/>
            <a:ext cx="3474720" cy="36576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PhD Thesis Proposal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Distributed Parallel Storage System (DPSS): disk-based cache over WAN to isolate apps and tertiary archive storage systems</a:t>
            </a:r>
          </a:p>
          <a:p>
            <a:pPr lvl="1"/>
            <a:r>
              <a:rPr lang="en-US" dirty="0" smtClean="0"/>
              <a:t>Storage Resource Broker (SRB): unified APIs to heterogeneous data sources;  catalog</a:t>
            </a:r>
          </a:p>
          <a:p>
            <a:pPr lvl="1"/>
            <a:r>
              <a:rPr lang="en-US" dirty="0" err="1" smtClean="0"/>
              <a:t>DataGrid</a:t>
            </a:r>
            <a:r>
              <a:rPr lang="en-US" dirty="0" smtClean="0"/>
              <a:t>: a set of sites are federated to store large data sets.</a:t>
            </a:r>
          </a:p>
          <a:p>
            <a:r>
              <a:rPr lang="en-US" dirty="0" smtClean="0"/>
              <a:t>Data staging and replication management</a:t>
            </a:r>
          </a:p>
          <a:p>
            <a:pPr lvl="1"/>
            <a:r>
              <a:rPr lang="en-US" dirty="0" err="1" smtClean="0"/>
              <a:t>GridFTP</a:t>
            </a:r>
            <a:r>
              <a:rPr lang="en-US" dirty="0" smtClean="0"/>
              <a:t>: High-performance data movement</a:t>
            </a:r>
          </a:p>
          <a:p>
            <a:pPr lvl="1"/>
            <a:r>
              <a:rPr lang="en-US" dirty="0" smtClean="0"/>
              <a:t>Reliable File Transfer,  Replication Location Service, Data Replication Service</a:t>
            </a:r>
          </a:p>
          <a:p>
            <a:pPr lvl="1"/>
            <a:r>
              <a:rPr lang="en-US" dirty="0" smtClean="0"/>
              <a:t>Stork: treat data staging as jobs, support many storage systems and transport protocols.</a:t>
            </a:r>
          </a:p>
          <a:p>
            <a:r>
              <a:rPr lang="en-US" dirty="0" smtClean="0"/>
              <a:t>Parallel File System</a:t>
            </a:r>
          </a:p>
          <a:p>
            <a:pPr lvl="1"/>
            <a:r>
              <a:rPr lang="en-US" dirty="0" smtClean="0"/>
              <a:t>Network File System,   Lustre (used by IU data capacitor),   General Purpose File System (GPFS) (used by IU </a:t>
            </a:r>
            <a:r>
              <a:rPr lang="en-US" dirty="0" err="1" smtClean="0"/>
              <a:t>Bigred</a:t>
            </a:r>
            <a:r>
              <a:rPr lang="en-US" dirty="0" smtClean="0"/>
              <a:t>),   Parallel Virtual File System (PVFS)</a:t>
            </a:r>
          </a:p>
          <a:p>
            <a:pPr lvl="1"/>
            <a:r>
              <a:rPr lang="en-US" dirty="0" smtClean="0"/>
              <a:t>Google File System: non-POSIX</a:t>
            </a:r>
          </a:p>
          <a:p>
            <a:r>
              <a:rPr lang="en-US" dirty="0" smtClean="0"/>
              <a:t>Other storage systems</a:t>
            </a:r>
          </a:p>
          <a:p>
            <a:pPr lvl="1"/>
            <a:r>
              <a:rPr lang="en-US" dirty="0" smtClean="0"/>
              <a:t>Object store:  Amazon S3, OpenStack Swift</a:t>
            </a:r>
          </a:p>
          <a:p>
            <a:pPr lvl="1"/>
            <a:r>
              <a:rPr lang="en-US" dirty="0" smtClean="0"/>
              <a:t>Key/Value store:  </a:t>
            </a:r>
            <a:r>
              <a:rPr lang="en-US" dirty="0" err="1" smtClean="0"/>
              <a:t>Redis</a:t>
            </a:r>
            <a:r>
              <a:rPr lang="en-US" dirty="0" smtClean="0"/>
              <a:t>, </a:t>
            </a:r>
            <a:r>
              <a:rPr lang="en-US" dirty="0" err="1" smtClean="0"/>
              <a:t>Riak</a:t>
            </a:r>
            <a:r>
              <a:rPr lang="en-US" dirty="0" smtClean="0"/>
              <a:t>,  Tokyo Cabinet</a:t>
            </a:r>
          </a:p>
          <a:p>
            <a:pPr lvl="1"/>
            <a:r>
              <a:rPr lang="en-US" dirty="0" smtClean="0"/>
              <a:t>Document-oriented store:  Mongo DB, Couch DB</a:t>
            </a:r>
          </a:p>
          <a:p>
            <a:pPr lvl="1"/>
            <a:r>
              <a:rPr lang="en-US" dirty="0" smtClean="0"/>
              <a:t>Column family:  </a:t>
            </a:r>
            <a:r>
              <a:rPr lang="en-US" dirty="0" err="1" smtClean="0"/>
              <a:t>Bigtable</a:t>
            </a:r>
            <a:r>
              <a:rPr lang="en-US" dirty="0" smtClean="0"/>
              <a:t>/</a:t>
            </a:r>
            <a:r>
              <a:rPr lang="en-US" dirty="0" err="1" smtClean="0"/>
              <a:t>Hbase</a:t>
            </a:r>
            <a:r>
              <a:rPr lang="en-US" dirty="0" smtClean="0"/>
              <a:t>, Cassandra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Job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 task graph to represent dependency:</a:t>
            </a:r>
          </a:p>
          <a:p>
            <a:pPr lvl="1"/>
            <a:r>
              <a:rPr lang="en-US" dirty="0" smtClean="0"/>
              <a:t>find a map from graph nodes to physical machines</a:t>
            </a:r>
          </a:p>
          <a:p>
            <a:r>
              <a:rPr lang="en-US" dirty="0" smtClean="0"/>
              <a:t>Bag-of-Tasks:</a:t>
            </a:r>
          </a:p>
          <a:p>
            <a:pPr lvl="1"/>
            <a:r>
              <a:rPr lang="en-US" dirty="0" smtClean="0"/>
              <a:t>Assume tasks of a job are independent.  Heuristics:  </a:t>
            </a:r>
            <a:r>
              <a:rPr lang="en-US" dirty="0" err="1" smtClean="0"/>
              <a:t>MinMin</a:t>
            </a:r>
            <a:r>
              <a:rPr lang="en-US" dirty="0" smtClean="0"/>
              <a:t>,   </a:t>
            </a:r>
            <a:r>
              <a:rPr lang="en-US" dirty="0" err="1" smtClean="0"/>
              <a:t>MaxMin</a:t>
            </a:r>
            <a:r>
              <a:rPr lang="en-US" dirty="0" smtClean="0"/>
              <a:t>,  Suffrage</a:t>
            </a:r>
          </a:p>
          <a:p>
            <a:r>
              <a:rPr lang="en-US" dirty="0" smtClean="0"/>
              <a:t>Batch scheduler</a:t>
            </a:r>
          </a:p>
          <a:p>
            <a:pPr lvl="1"/>
            <a:r>
              <a:rPr lang="en-US" dirty="0" smtClean="0"/>
              <a:t>Portable Batch System (PBS), Load Sharing Facility (LSF), </a:t>
            </a:r>
            <a:r>
              <a:rPr lang="en-US" dirty="0" err="1" smtClean="0"/>
              <a:t>LoadLeveler</a:t>
            </a:r>
            <a:r>
              <a:rPr lang="en-US" dirty="0" smtClean="0"/>
              <a:t>, and Simple Linux Utility for Resource Management (SLURM) </a:t>
            </a:r>
          </a:p>
          <a:p>
            <a:pPr lvl="1"/>
            <a:r>
              <a:rPr lang="en-US" dirty="0" smtClean="0"/>
              <a:t>Maintains job queue and allocates </a:t>
            </a:r>
            <a:r>
              <a:rPr lang="en-US" dirty="0" smtClean="0">
                <a:solidFill>
                  <a:srgbClr val="FF0000"/>
                </a:solidFill>
              </a:rPr>
              <a:t>compute resources </a:t>
            </a:r>
            <a:r>
              <a:rPr lang="en-US" dirty="0" smtClean="0"/>
              <a:t>to jobs (no data affinity)</a:t>
            </a:r>
          </a:p>
          <a:p>
            <a:r>
              <a:rPr lang="en-US" dirty="0" smtClean="0"/>
              <a:t>Gang scheduling</a:t>
            </a:r>
          </a:p>
          <a:p>
            <a:pPr lvl="1"/>
            <a:r>
              <a:rPr lang="en-US" dirty="0" smtClean="0"/>
              <a:t>Synchronizes all processes of a job for simultaneous scheduling</a:t>
            </a:r>
          </a:p>
          <a:p>
            <a:r>
              <a:rPr lang="en-US" dirty="0" smtClean="0"/>
              <a:t>Co-scheduling</a:t>
            </a:r>
          </a:p>
          <a:p>
            <a:pPr lvl="1"/>
            <a:r>
              <a:rPr lang="en-US" dirty="0" smtClean="0"/>
              <a:t>Communication-driven, coordinated by passing messages</a:t>
            </a:r>
          </a:p>
          <a:p>
            <a:pPr lvl="1"/>
            <a:r>
              <a:rPr lang="en-US" dirty="0" smtClean="0"/>
              <a:t>Dynamic coscheduling, spin block, Periodic Boost, …</a:t>
            </a:r>
          </a:p>
          <a:p>
            <a:r>
              <a:rPr lang="en-US" dirty="0" smtClean="0"/>
              <a:t>HYBRID: combine gang scheduling and coscheduling</a:t>
            </a:r>
          </a:p>
          <a:p>
            <a:r>
              <a:rPr lang="en-US" dirty="0" smtClean="0"/>
              <a:t>Middleware</a:t>
            </a:r>
          </a:p>
          <a:p>
            <a:pPr lvl="1"/>
            <a:r>
              <a:rPr lang="en-US" dirty="0" smtClean="0"/>
              <a:t>Condor: harness idle workstations to do useful computation</a:t>
            </a:r>
          </a:p>
          <a:p>
            <a:pPr lvl="1"/>
            <a:r>
              <a:rPr lang="en-US" dirty="0" smtClean="0"/>
              <a:t>BOINC: volunteer computing</a:t>
            </a:r>
          </a:p>
          <a:p>
            <a:pPr lvl="1"/>
            <a:r>
              <a:rPr lang="en-US" dirty="0" err="1" smtClean="0"/>
              <a:t>Globus</a:t>
            </a:r>
            <a:r>
              <a:rPr lang="en-US" dirty="0" smtClean="0"/>
              <a:t>: grid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MapReduce-related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Improvement of vanilla MapReduce</a:t>
            </a:r>
          </a:p>
          <a:p>
            <a:pPr lvl="1"/>
            <a:r>
              <a:rPr lang="en-US" dirty="0" smtClean="0"/>
              <a:t>Delay scheduling: improve data locality</a:t>
            </a:r>
          </a:p>
          <a:p>
            <a:pPr lvl="1"/>
            <a:r>
              <a:rPr lang="en-US" dirty="0" smtClean="0"/>
              <a:t>Largest Approximate Time to End: a better metric to make decisions about when/where to run spec. tasks</a:t>
            </a:r>
          </a:p>
          <a:p>
            <a:pPr lvl="1"/>
            <a:r>
              <a:rPr lang="en-US" dirty="0" smtClean="0"/>
              <a:t>Purlieus: optimize VM provisioning in cloud for MapReduce apps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Most of my work falls into this category</a:t>
            </a:r>
          </a:p>
          <a:p>
            <a:r>
              <a:rPr lang="en-US" dirty="0" smtClean="0"/>
              <a:t>Enhancements to MapReduce model</a:t>
            </a:r>
          </a:p>
          <a:p>
            <a:pPr lvl="1"/>
            <a:r>
              <a:rPr lang="en-US" dirty="0" smtClean="0"/>
              <a:t>Iterative MapReduce: </a:t>
            </a:r>
            <a:r>
              <a:rPr lang="en-US" dirty="0" err="1" smtClean="0"/>
              <a:t>Haloop</a:t>
            </a:r>
            <a:r>
              <a:rPr lang="en-US" dirty="0" smtClean="0"/>
              <a:t>, Twister @IU, Spark</a:t>
            </a:r>
          </a:p>
          <a:p>
            <a:pPr lvl="1"/>
            <a:r>
              <a:rPr lang="en-US" dirty="0" smtClean="0"/>
              <a:t>Map-Reduce-Merge: enable processing heterogeneous data sets</a:t>
            </a:r>
          </a:p>
          <a:p>
            <a:pPr lvl="1"/>
            <a:r>
              <a:rPr lang="en-US" dirty="0" smtClean="0"/>
              <a:t>MapReduce online: online aggregation, and continuous queries</a:t>
            </a:r>
          </a:p>
          <a:p>
            <a:r>
              <a:rPr lang="en-US" dirty="0" smtClean="0"/>
              <a:t>Alternative models</a:t>
            </a:r>
          </a:p>
          <a:p>
            <a:pPr lvl="1"/>
            <a:r>
              <a:rPr lang="en-US" dirty="0" smtClean="0"/>
              <a:t>Dryad: use Direct Acyclic Graph to represent job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Literature Survey</a:t>
            </a:r>
          </a:p>
          <a:p>
            <a:r>
              <a:rPr lang="en-US" b="1" i="1" dirty="0" smtClean="0"/>
              <a:t>Research Issues and Our Approaches</a:t>
            </a:r>
          </a:p>
          <a:p>
            <a:r>
              <a:rPr lang="en-US" dirty="0" smtClean="0"/>
              <a:t>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Deploy data parallel system Hadoop to HPC clusters</a:t>
            </a:r>
          </a:p>
          <a:p>
            <a:pPr lvl="1"/>
            <a:r>
              <a:rPr lang="en-US" dirty="0" smtClean="0"/>
              <a:t>Many HPC clusters exist already (e.g. TeraGrid/XSEDE, </a:t>
            </a:r>
            <a:r>
              <a:rPr lang="en-US" dirty="0" err="1" smtClean="0"/>
              <a:t>FutureGrid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performance – Hadoop and storage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data locality</a:t>
            </a:r>
          </a:p>
          <a:p>
            <a:pPr marL="788670" lvl="1" indent="-514350"/>
            <a:r>
              <a:rPr lang="en-US" dirty="0" smtClean="0"/>
              <a:t>Analyze relationship between system factors and data locality</a:t>
            </a:r>
          </a:p>
          <a:p>
            <a:pPr marL="788670" lvl="1" indent="-514350"/>
            <a:r>
              <a:rPr lang="en-US" dirty="0" smtClean="0"/>
              <a:t>Analyze the optimality/non-optimality of existing schedulers</a:t>
            </a:r>
          </a:p>
          <a:p>
            <a:pPr marL="788670" lvl="1" indent="-514350"/>
            <a:r>
              <a:rPr lang="en-US" dirty="0" smtClean="0"/>
              <a:t>Propose scheduling algorithm that gives optimal data locality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Investigate task granularity</a:t>
            </a:r>
          </a:p>
          <a:p>
            <a:pPr marL="788670" lvl="1" indent="-514350"/>
            <a:r>
              <a:rPr lang="en-US" dirty="0" smtClean="0"/>
              <a:t>Analyze the drawbacks of fixed task granularity</a:t>
            </a:r>
          </a:p>
          <a:p>
            <a:pPr marL="788670" lvl="1" indent="-514350"/>
            <a:r>
              <a:rPr lang="en-US" dirty="0" smtClean="0"/>
              <a:t>Propose algorithms to dynamically adjust task granularity at runtime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Investigate resource utilization and speculative execution</a:t>
            </a:r>
          </a:p>
          <a:p>
            <a:pPr marL="788670" lvl="1" indent="-514350"/>
            <a:r>
              <a:rPr lang="en-US" dirty="0" smtClean="0"/>
              <a:t>Explore low resource utilization and inefficiency of running speculative tasks</a:t>
            </a:r>
          </a:p>
          <a:p>
            <a:pPr marL="788670" lvl="1" indent="-514350"/>
            <a:r>
              <a:rPr lang="en-US" dirty="0" smtClean="0"/>
              <a:t>Propose algorithms to allow running tasks to harness idle resources</a:t>
            </a:r>
          </a:p>
          <a:p>
            <a:pPr marL="788670" lvl="1" indent="-514350"/>
            <a:r>
              <a:rPr lang="en-US" dirty="0" smtClean="0"/>
              <a:t>Propose algorithms to make smarter decisions about the execution of speculative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Heterogeneity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Aware </a:t>
            </a:r>
            <a:r>
              <a:rPr lang="en-US" dirty="0" smtClean="0"/>
              <a:t>MapReduce scheduling</a:t>
            </a:r>
          </a:p>
          <a:p>
            <a:pPr marL="788670" lvl="1" indent="-514350"/>
            <a:r>
              <a:rPr lang="en-US" dirty="0" smtClean="0"/>
              <a:t>HMR: Build a unified MapReduce cluster across multiple grid clusters</a:t>
            </a:r>
          </a:p>
          <a:p>
            <a:pPr marL="788670" lvl="1" indent="-514350"/>
            <a:r>
              <a:rPr lang="en-US" dirty="0" smtClean="0"/>
              <a:t>Minimize data IO time with real-time network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Evaluation </a:t>
            </a:r>
            <a:r>
              <a:rPr lang="en-US" dirty="0" smtClean="0"/>
              <a:t>-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Investigate following factors</a:t>
            </a:r>
          </a:p>
          <a:p>
            <a:pPr lvl="1"/>
            <a:r>
              <a:rPr lang="en-US" dirty="0" smtClean="0"/>
              <a:t># of nodes, # of map slots per node, the size of input data</a:t>
            </a:r>
          </a:p>
          <a:p>
            <a:r>
              <a:rPr lang="en-US" dirty="0" smtClean="0"/>
              <a:t>Measure job execution time and efficiency</a:t>
            </a:r>
          </a:p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Increase # of map slots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more tasks run concurrently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average task run time is increased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job run time is decreased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efficiency is decreased (overhead is increased)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turning point: beyond it, job runtime is not improved much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Vary # of nodes, the size of input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rgbClr val="FF0000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Performance Evaluation </a:t>
            </a:r>
            <a:r>
              <a:rPr lang="en-US" dirty="0" smtClean="0"/>
              <a:t>– Importance of data locality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762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Measure how important data locality is to performance</a:t>
            </a:r>
          </a:p>
          <a:p>
            <a:r>
              <a:rPr lang="en-US" dirty="0" smtClean="0"/>
              <a:t>Developed</a:t>
            </a:r>
            <a:r>
              <a:rPr lang="en-US" i="1" dirty="0" smtClean="0"/>
              <a:t> random scheduler: </a:t>
            </a:r>
            <a:r>
              <a:rPr lang="en-US" dirty="0" smtClean="0"/>
              <a:t>schedule tasks based on user-specified </a:t>
            </a:r>
            <a:r>
              <a:rPr lang="en-US" b="1" dirty="0" smtClean="0"/>
              <a:t>randomness</a:t>
            </a:r>
            <a:endParaRPr lang="en-US" b="1" i="1" dirty="0" smtClean="0"/>
          </a:p>
          <a:p>
            <a:r>
              <a:rPr lang="en-US" dirty="0" smtClean="0"/>
              <a:t>Conduct experiments for single-cluster, cross-cluster and HPC-style setup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54612"/>
            <a:ext cx="3190875" cy="23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5376446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(a) Single-cluster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376446"/>
            <a:ext cx="2854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(b) Cross-cluster and HPC-style</a:t>
            </a:r>
            <a:endParaRPr lang="en-US" sz="16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5736020"/>
            <a:ext cx="8229600" cy="63062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Data locality matters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Hadoop performs poorly with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drastically heterogeneous network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rgbClr val="FF0000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431671" y="2036536"/>
            <a:ext cx="1159129" cy="810477"/>
            <a:chOff x="1828800" y="3059667"/>
            <a:chExt cx="1828800" cy="1118878"/>
          </a:xfrm>
        </p:grpSpPr>
        <p:sp>
          <p:nvSpPr>
            <p:cNvPr id="33" name="TextBox 32"/>
            <p:cNvSpPr txBox="1"/>
            <p:nvPr/>
          </p:nvSpPr>
          <p:spPr>
            <a:xfrm>
              <a:off x="1828800" y="3428997"/>
              <a:ext cx="1828800" cy="38240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HDFS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28800" y="3059667"/>
              <a:ext cx="1828800" cy="3824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MapReduce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28800" y="3796143"/>
              <a:ext cx="1828800" cy="38240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Cluster A</a:t>
              </a:r>
              <a:endParaRPr lang="en-US" sz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29000" y="2036534"/>
            <a:ext cx="1905000" cy="837295"/>
            <a:chOff x="3352800" y="2514600"/>
            <a:chExt cx="2438400" cy="837295"/>
          </a:xfrm>
        </p:grpSpPr>
        <p:sp>
          <p:nvSpPr>
            <p:cNvPr id="37" name="TextBox 36"/>
            <p:cNvSpPr txBox="1"/>
            <p:nvPr/>
          </p:nvSpPr>
          <p:spPr>
            <a:xfrm>
              <a:off x="3352800" y="2791870"/>
              <a:ext cx="2438400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HDFS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52800" y="2514600"/>
              <a:ext cx="2438400" cy="2769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MapReduce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52800" y="3074896"/>
              <a:ext cx="1143000" cy="27699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Cluster A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8200" y="3074896"/>
              <a:ext cx="1143000" cy="27699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Cluster B</a:t>
              </a:r>
              <a:endParaRPr lang="en-US" sz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48400" y="2151744"/>
            <a:ext cx="2362200" cy="566821"/>
            <a:chOff x="6324600" y="2209800"/>
            <a:chExt cx="2362200" cy="566821"/>
          </a:xfrm>
        </p:grpSpPr>
        <p:sp>
          <p:nvSpPr>
            <p:cNvPr id="42" name="TextBox 41"/>
            <p:cNvSpPr txBox="1"/>
            <p:nvPr/>
          </p:nvSpPr>
          <p:spPr>
            <a:xfrm>
              <a:off x="6324600" y="2214172"/>
              <a:ext cx="990600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HDFS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0001" y="2209800"/>
              <a:ext cx="1066799" cy="2769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MapReduce</a:t>
              </a:r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24600" y="2499622"/>
              <a:ext cx="990600" cy="27699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Cluster A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0000" y="2497219"/>
              <a:ext cx="1066800" cy="27699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Cluster B</a:t>
              </a:r>
              <a:endParaRPr lang="en-US" sz="1200" dirty="0"/>
            </a:p>
          </p:txBody>
        </p:sp>
        <p:sp>
          <p:nvSpPr>
            <p:cNvPr id="46" name="Left-Right Arrow 45"/>
            <p:cNvSpPr/>
            <p:nvPr/>
          </p:nvSpPr>
          <p:spPr>
            <a:xfrm>
              <a:off x="7315200" y="2378240"/>
              <a:ext cx="304800" cy="152400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62000" y="215174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cluster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2743200" y="215174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Cross cluster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5562600" y="215174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HPC-style</a:t>
            </a:r>
            <a:endParaRPr lang="en-US" sz="1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065" y="3200399"/>
            <a:ext cx="2775535" cy="185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157" y="3200400"/>
            <a:ext cx="25784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4114800" y="5029200"/>
            <a:ext cx="1938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(1) w/ high inter-cluster BW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71122" y="5029200"/>
            <a:ext cx="189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(2) w/ low inter-cluster BW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0800000">
            <a:off x="73964" y="3047999"/>
            <a:ext cx="215444" cy="1981201"/>
          </a:xfrm>
          <a:prstGeom prst="rect">
            <a:avLst/>
          </a:prstGeom>
          <a:solidFill>
            <a:schemeClr val="bg1"/>
          </a:solidFill>
        </p:spPr>
        <p:txBody>
          <a:bodyPr vert="eaVert" wrap="square" lIns="0" tIns="0" rIns="0" bIns="0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Percent of slowdown (%)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6200000">
            <a:off x="1761506" y="3868204"/>
            <a:ext cx="169277" cy="1988179"/>
          </a:xfrm>
          <a:prstGeom prst="rect">
            <a:avLst/>
          </a:prstGeom>
          <a:solidFill>
            <a:schemeClr val="bg1"/>
          </a:solidFill>
        </p:spPr>
        <p:txBody>
          <a:bodyPr vert="eaVert"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Number of slots per node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Evaluation </a:t>
            </a:r>
            <a:r>
              <a:rPr lang="en-US" dirty="0" smtClean="0"/>
              <a:t>- Storage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362196" y="1219200"/>
          <a:ext cx="6400803" cy="990920"/>
        </p:xfrm>
        <a:graphic>
          <a:graphicData uri="http://schemas.openxmlformats.org/drawingml/2006/table">
            <a:tbl>
              <a:tblPr/>
              <a:tblGrid>
                <a:gridCol w="905016"/>
                <a:gridCol w="819868"/>
                <a:gridCol w="804459"/>
                <a:gridCol w="1190470"/>
                <a:gridCol w="819868"/>
                <a:gridCol w="759857"/>
                <a:gridCol w="1101265"/>
              </a:tblGrid>
              <a:tr h="247730"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Direct IO (buffer size is 512B)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Regular IO with OS Caching</a:t>
                      </a:r>
                      <a:endParaRPr lang="en-US" sz="14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73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operation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size(GB)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time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io-rate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size(GB)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time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io-rate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seq-read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77.7sec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13.5MB/s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1059sec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386.8MB/s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seq-write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103.2sec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10.2MB/s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1303sec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314MB/s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62198" y="2535936"/>
          <a:ext cx="6400801" cy="981456"/>
        </p:xfrm>
        <a:graphic>
          <a:graphicData uri="http://schemas.openxmlformats.org/drawingml/2006/table">
            <a:tbl>
              <a:tblPr/>
              <a:tblGrid>
                <a:gridCol w="854770"/>
                <a:gridCol w="996246"/>
                <a:gridCol w="1004063"/>
                <a:gridCol w="820430"/>
                <a:gridCol w="896605"/>
                <a:gridCol w="799901"/>
                <a:gridCol w="1028786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Direct IO (buffer size is 512B)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Regular IO with OS Caching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operation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size(GB)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time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io-rate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size(GB)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time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io-rate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seq-read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6.1mins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2.8MB/s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3556sec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115.2MB/s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seq-write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44.81mins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390KB/s</a:t>
                      </a:r>
                      <a:endParaRPr lang="en-US" sz="14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3856sec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106.2MB/s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199" y="3886200"/>
          <a:ext cx="4038600" cy="914400"/>
        </p:xfrm>
        <a:graphic>
          <a:graphicData uri="http://schemas.openxmlformats.org/drawingml/2006/table">
            <a:tbl>
              <a:tblPr/>
              <a:tblGrid>
                <a:gridCol w="941994"/>
                <a:gridCol w="1266104"/>
                <a:gridCol w="800695"/>
                <a:gridCol w="1029807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operation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 size(GB)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time</a:t>
                      </a:r>
                      <a:endParaRPr lang="en-US" sz="14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io-rate</a:t>
                      </a:r>
                      <a:endParaRPr lang="en-US" sz="14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seq-read</a:t>
                      </a:r>
                      <a:endParaRPr lang="en-US" sz="14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en-US" sz="14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3228sec</a:t>
                      </a:r>
                      <a:endParaRPr lang="en-US" sz="14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126.9MB/s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seq-write</a:t>
                      </a:r>
                      <a:endParaRPr lang="en-US" sz="14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en-US" sz="14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3456sec</a:t>
                      </a:r>
                      <a:endParaRPr lang="en-US" sz="14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118.6MB/s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62199" y="5105400"/>
          <a:ext cx="4648200" cy="780585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1162050"/>
                <a:gridCol w="1162050"/>
              </a:tblGrid>
              <a:tr h="260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operation</a:t>
                      </a:r>
                      <a:endParaRPr lang="en-US" sz="14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data size(GB)</a:t>
                      </a:r>
                      <a:endParaRPr lang="en-US" sz="14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time</a:t>
                      </a:r>
                      <a:endParaRPr lang="en-US" sz="14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io-rate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seq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-write</a:t>
                      </a:r>
                      <a:endParaRPr lang="en-US" sz="1400" b="1" dirty="0" smtClean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en-US" sz="1400" b="1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10723sec</a:t>
                      </a:r>
                      <a:endParaRPr lang="en-US" sz="14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38.2MB/s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seq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-read</a:t>
                      </a:r>
                      <a:endParaRPr lang="en-US" sz="14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en-US" sz="1400" b="1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11454sec</a:t>
                      </a:r>
                      <a:endParaRPr lang="en-US" sz="14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35.8MB/s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4135" marR="64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7048" y="17526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Disk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2688336"/>
            <a:ext cx="215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File System</a:t>
            </a:r>
          </a:p>
          <a:p>
            <a:r>
              <a:rPr lang="en-US" dirty="0" smtClean="0"/>
              <a:t>(NFS)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231" y="3886200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Hadoop Distributed </a:t>
            </a:r>
            <a:br>
              <a:rPr lang="en-US" dirty="0" smtClean="0"/>
            </a:br>
            <a:r>
              <a:rPr lang="en-US" dirty="0" smtClean="0"/>
              <a:t>File System (HDFS)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7982" y="5135653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OpenStack Swift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3877270"/>
            <a:ext cx="2531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One worker node</a:t>
            </a:r>
            <a:r>
              <a:rPr lang="en-US" dirty="0" smtClean="0"/>
              <a:t>.  All </a:t>
            </a:r>
            <a:br>
              <a:rPr lang="en-US" dirty="0" smtClean="0"/>
            </a:br>
            <a:r>
              <a:rPr lang="en-US" dirty="0" smtClean="0"/>
              <a:t>data accesses are local </a:t>
            </a:r>
            <a:br>
              <a:rPr lang="en-US" dirty="0" smtClean="0"/>
            </a:br>
            <a:r>
              <a:rPr lang="en-US" dirty="0" smtClean="0"/>
              <a:t>through HDFS API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rgbClr val="FF0000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7927" y="5985162"/>
            <a:ext cx="467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HDFS and Swift are not efficiently implemented.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Data Locality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“distance” between compute and data</a:t>
            </a:r>
          </a:p>
          <a:p>
            <a:r>
              <a:rPr lang="en-US" dirty="0" smtClean="0"/>
              <a:t>Different levels: node-level, rack-level, etc.</a:t>
            </a:r>
          </a:p>
          <a:p>
            <a:r>
              <a:rPr lang="en-US" dirty="0" smtClean="0"/>
              <a:t>For data-intensive computing, data locality is critical to reduce network traffic</a:t>
            </a:r>
          </a:p>
          <a:p>
            <a:r>
              <a:rPr lang="en-US" dirty="0" smtClean="0"/>
              <a:t>Research questions</a:t>
            </a:r>
          </a:p>
          <a:p>
            <a:pPr lvl="1"/>
            <a:r>
              <a:rPr lang="en-US" dirty="0" smtClean="0"/>
              <a:t>Evaluate how system factors impact data locality and theoretically deduce their relationship</a:t>
            </a:r>
          </a:p>
          <a:p>
            <a:pPr lvl="1"/>
            <a:r>
              <a:rPr lang="en-US" dirty="0" smtClean="0"/>
              <a:t>Analyze state-of-the-art scheduling algorithms in MapReduce</a:t>
            </a:r>
          </a:p>
          <a:p>
            <a:pPr lvl="1"/>
            <a:r>
              <a:rPr lang="en-US" dirty="0" smtClean="0"/>
              <a:t>Propose scheduling algorithm giving optimal data locality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Data Locality </a:t>
            </a:r>
            <a:r>
              <a:rPr lang="en-US" dirty="0" smtClean="0"/>
              <a:t>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Theoretical deduction of relationship between system factors and data locality (for Hadoop scheduling)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76713"/>
            <a:ext cx="5638800" cy="420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876800"/>
            <a:ext cx="3581400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For simplicity</a:t>
            </a:r>
          </a:p>
          <a:p>
            <a:pPr marL="119063" marR="0" lvl="0" indent="6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Replication factor is 1</a:t>
            </a:r>
          </a:p>
          <a:p>
            <a:pPr marL="119063" marR="0" lvl="0" indent="6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# of slots on each node is 1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24200" y="5855368"/>
            <a:ext cx="1981200" cy="4572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2600" noProof="0" dirty="0" smtClean="0">
                <a:latin typeface="Times New Roman" pitchFamily="18" charset="0"/>
                <a:cs typeface="Times New Roman" pitchFamily="18" charset="0"/>
              </a:rPr>
              <a:t>The ratio of data local tasks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33072" y="5945636"/>
            <a:ext cx="609600" cy="1524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2286000"/>
            <a:ext cx="3124200" cy="18288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Assumptions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Data are randomly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placed across nodes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cs typeface="Times New Roman" pitchFamily="18" charset="0"/>
              </a:rPr>
              <a:t>Idle slots are randomly chosen from all slots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Introduction and Motivation</a:t>
            </a:r>
          </a:p>
          <a:p>
            <a:r>
              <a:rPr lang="en-US" dirty="0" smtClean="0"/>
              <a:t>Literature Survey</a:t>
            </a:r>
          </a:p>
          <a:p>
            <a:r>
              <a:rPr lang="en-US" dirty="0" smtClean="0"/>
              <a:t>Research Issues and Our Approaches</a:t>
            </a:r>
          </a:p>
          <a:p>
            <a:r>
              <a:rPr lang="en-US" dirty="0" smtClean="0"/>
              <a:t>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Data Locality </a:t>
            </a:r>
            <a:r>
              <a:rPr lang="en-US" dirty="0" smtClean="0"/>
              <a:t>– Experiment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Measure the relationship between system factors and data locality and verify our simulation</a:t>
            </a:r>
          </a:p>
          <a:p>
            <a:r>
              <a:rPr lang="en-US" dirty="0" smtClean="0"/>
              <a:t>y-axis: percent of map tasks that achieve data locality.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5" y="2438400"/>
            <a:ext cx="881164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8943320" y="2486680"/>
            <a:ext cx="0" cy="1454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17580" y="220980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better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05440" y="3948440"/>
            <a:ext cx="138556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Number of slots per node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1440" y="3948440"/>
            <a:ext cx="138556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Replication factor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1240" y="4010621"/>
            <a:ext cx="108076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Ratio of idle slots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990261"/>
            <a:ext cx="167640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Number of tasks (normal scale)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2438400"/>
            <a:ext cx="167640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Number of tasks (log scale)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5881301"/>
            <a:ext cx="91440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Number of nodes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2360" y="5881301"/>
            <a:ext cx="213360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Num. of idle slots / num. of tasks (redraw a)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66320" y="4350321"/>
            <a:ext cx="213360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Num. of idle slots / num. of tasks (redraw e)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Data Locality </a:t>
            </a:r>
            <a:r>
              <a:rPr lang="en-US" dirty="0" smtClean="0"/>
              <a:t>- Optimality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Problem: given a set of tasks and a set of idle slots, assign tasks to idle slots</a:t>
            </a:r>
          </a:p>
          <a:p>
            <a:r>
              <a:rPr lang="en-US" dirty="0" smtClean="0"/>
              <a:t>Hadoop schedules tasks one by one</a:t>
            </a:r>
          </a:p>
          <a:p>
            <a:pPr lvl="1"/>
            <a:r>
              <a:rPr lang="en-US" dirty="0" smtClean="0"/>
              <a:t>Consider one idle slot each time</a:t>
            </a:r>
          </a:p>
          <a:p>
            <a:pPr lvl="2"/>
            <a:r>
              <a:rPr lang="en-US" dirty="0" smtClean="0"/>
              <a:t>Given an idle slot, schedules the task that yields the “best” data(from task queue)</a:t>
            </a:r>
          </a:p>
          <a:p>
            <a:pPr lvl="1"/>
            <a:r>
              <a:rPr lang="en-US" dirty="0" smtClean="0"/>
              <a:t>Achieve local optimum; global optimum is not guaranteed</a:t>
            </a:r>
          </a:p>
          <a:p>
            <a:pPr lvl="2"/>
            <a:r>
              <a:rPr lang="en-US" dirty="0" smtClean="0"/>
              <a:t>Each task is scheduled without considering its impact on other tasks</a:t>
            </a:r>
          </a:p>
          <a:p>
            <a:r>
              <a:rPr lang="en-US" dirty="0" smtClean="0"/>
              <a:t>All idle slots need to be considered at once to achieve global optimum</a:t>
            </a:r>
          </a:p>
          <a:p>
            <a:r>
              <a:rPr lang="en-US" dirty="0" smtClean="0"/>
              <a:t>We propose an algorithm which gives </a:t>
            </a:r>
            <a:r>
              <a:rPr lang="en-US" dirty="0" smtClean="0">
                <a:solidFill>
                  <a:srgbClr val="FF0000"/>
                </a:solidFill>
              </a:rPr>
              <a:t>optimal</a:t>
            </a:r>
            <a:r>
              <a:rPr lang="en-US" dirty="0" smtClean="0"/>
              <a:t> data locality</a:t>
            </a:r>
          </a:p>
          <a:p>
            <a:pPr lvl="1"/>
            <a:r>
              <a:rPr lang="en-US" dirty="0" smtClean="0"/>
              <a:t>Reformulate the problem: </a:t>
            </a:r>
          </a:p>
          <a:p>
            <a:pPr lvl="2"/>
            <a:r>
              <a:rPr lang="en-US" dirty="0" smtClean="0"/>
              <a:t>Construct a cost matrix</a:t>
            </a:r>
          </a:p>
          <a:p>
            <a:pPr lvl="2"/>
            <a:r>
              <a:rPr lang="en-US" dirty="0" smtClean="0"/>
              <a:t>Cell  </a:t>
            </a:r>
            <a:r>
              <a:rPr lang="en-US" i="1" dirty="0" smtClean="0"/>
              <a:t>C(</a:t>
            </a:r>
            <a:r>
              <a:rPr lang="en-US" i="1" dirty="0" err="1" smtClean="0"/>
              <a:t>i</a:t>
            </a:r>
            <a:r>
              <a:rPr lang="en-US" i="1" dirty="0" smtClean="0"/>
              <a:t>. j)</a:t>
            </a:r>
            <a:r>
              <a:rPr lang="en-US" dirty="0" smtClean="0"/>
              <a:t> is the incurred cost if task 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is scheduled to idle slot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j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0:  if compute and data are co-located</a:t>
            </a:r>
            <a:br>
              <a:rPr lang="en-US" dirty="0" smtClean="0"/>
            </a:br>
            <a:r>
              <a:rPr lang="en-US" dirty="0" smtClean="0"/>
              <a:t>                     1:  otherwise</a:t>
            </a:r>
            <a:br>
              <a:rPr lang="en-US" dirty="0" smtClean="0"/>
            </a:br>
            <a:r>
              <a:rPr lang="en-US" dirty="0" smtClean="0"/>
              <a:t>Reflects data locality</a:t>
            </a:r>
            <a:endParaRPr lang="en-US" i="1" baseline="-25000" dirty="0" smtClean="0"/>
          </a:p>
          <a:p>
            <a:pPr lvl="2"/>
            <a:r>
              <a:rPr lang="en-US" dirty="0" smtClean="0"/>
              <a:t>Find an assignment to minimize the sum of cost</a:t>
            </a:r>
          </a:p>
          <a:p>
            <a:pPr lvl="1"/>
            <a:r>
              <a:rPr lang="en-US" dirty="0" smtClean="0"/>
              <a:t>Found a similar mathematical problem: Linear Sum Assignment Problem (LSAP)</a:t>
            </a:r>
          </a:p>
          <a:p>
            <a:pPr lvl="1"/>
            <a:r>
              <a:rPr lang="en-US" dirty="0" smtClean="0"/>
              <a:t>Convert the scheduling problem to LSAP (not directly mapped)</a:t>
            </a:r>
          </a:p>
          <a:p>
            <a:r>
              <a:rPr lang="en-US" dirty="0" smtClean="0"/>
              <a:t>Proved the optimality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6857999" y="3387435"/>
          <a:ext cx="2133601" cy="1655064"/>
        </p:xfrm>
        <a:graphic>
          <a:graphicData uri="http://schemas.openxmlformats.org/drawingml/2006/table">
            <a:tbl>
              <a:tblPr/>
              <a:tblGrid>
                <a:gridCol w="314086"/>
                <a:gridCol w="320667"/>
                <a:gridCol w="374712"/>
                <a:gridCol w="374712"/>
                <a:gridCol w="374712"/>
                <a:gridCol w="374712"/>
              </a:tblGrid>
              <a:tr h="2758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spc="-5" dirty="0"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400" b="1" i="1" spc="-5" baseline="-250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spc="-5" dirty="0" smtClean="0"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400" b="1" i="1" spc="-5" baseline="-25000" dirty="0" smtClean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spc="-5" dirty="0" smtClean="0">
                          <a:latin typeface="Times New Roman"/>
                          <a:ea typeface="宋体"/>
                          <a:cs typeface="Times New Roman"/>
                        </a:rPr>
                        <a:t>…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spc="-5" dirty="0" smtClean="0"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400" b="1" i="1" spc="-5" baseline="-25000" dirty="0" smtClean="0">
                          <a:latin typeface="Times New Roman"/>
                          <a:ea typeface="宋体"/>
                          <a:cs typeface="Times New Roman"/>
                        </a:rPr>
                        <a:t>m-1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spc="-5" dirty="0" err="1" smtClean="0"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400" b="1" i="1" spc="-5" baseline="-25000" dirty="0" err="1" smtClean="0"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spc="-5" dirty="0" smtClean="0"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1400" b="1" i="1" spc="-5" baseline="-25000" dirty="0" smtClean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en-US" sz="14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1400" b="1" i="1" baseline="-25000" dirty="0" smtClean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en-US" sz="1400" b="1" i="1" baseline="-250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spc="-5" dirty="0" smtClean="0">
                          <a:latin typeface="Times New Roman"/>
                          <a:ea typeface="宋体"/>
                          <a:cs typeface="Times New Roman"/>
                        </a:rPr>
                        <a:t>…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spc="-5" dirty="0" smtClean="0">
                          <a:latin typeface="Times New Roman"/>
                          <a:ea typeface="宋体"/>
                          <a:cs typeface="Times New Roman"/>
                        </a:rPr>
                        <a:t>…</a:t>
                      </a:r>
                      <a:endParaRPr lang="en-US" sz="14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spc="-5" dirty="0" smtClean="0">
                          <a:latin typeface="Times New Roman"/>
                          <a:ea typeface="宋体"/>
                          <a:cs typeface="Times New Roman"/>
                        </a:rPr>
                        <a:t>…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spc="-5" dirty="0" smtClean="0">
                          <a:latin typeface="Times New Roman"/>
                          <a:ea typeface="宋体"/>
                          <a:cs typeface="Times New Roman"/>
                        </a:rPr>
                        <a:t>…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spc="-5" smtClean="0">
                          <a:latin typeface="Times New Roman"/>
                          <a:ea typeface="宋体"/>
                          <a:cs typeface="Times New Roman"/>
                        </a:rPr>
                        <a:t>…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spc="-5" dirty="0" smtClean="0">
                          <a:latin typeface="Times New Roman"/>
                          <a:ea typeface="宋体"/>
                          <a:cs typeface="Times New Roman"/>
                        </a:rPr>
                        <a:t>…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spc="-5" dirty="0" smtClean="0"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1400" b="1" i="1" spc="-5" baseline="-25000" dirty="0" smtClean="0">
                          <a:latin typeface="Times New Roman"/>
                          <a:ea typeface="宋体"/>
                          <a:cs typeface="Times New Roman"/>
                        </a:rPr>
                        <a:t>n-1</a:t>
                      </a:r>
                      <a:endParaRPr lang="en-US" sz="1400" baseline="-250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spc="-5" dirty="0" err="1" smtClean="0"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1400" b="1" i="1" spc="-5" baseline="-25000" dirty="0" err="1" smtClean="0"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endParaRPr lang="en-US" sz="1400" baseline="-250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 smtClean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8288" marR="18288" marT="36576" marB="36576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>
            <a:off x="2209800" y="4412343"/>
            <a:ext cx="152400" cy="30480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91342" y="4416623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j) =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Data Locality </a:t>
            </a:r>
            <a:r>
              <a:rPr lang="en-US" dirty="0" smtClean="0"/>
              <a:t>– Experiment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1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Measure the performance superiority of our proposed algorithm</a:t>
            </a:r>
          </a:p>
          <a:p>
            <a:r>
              <a:rPr lang="en-US" dirty="0" smtClean="0"/>
              <a:t>y-axis: performance improvement (%) over native Hadoop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32470"/>
            <a:ext cx="5562600" cy="429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Task Granularity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Each task of a parallel job processes some amount of data</a:t>
            </a:r>
          </a:p>
          <a:p>
            <a:pPr lvl="1"/>
            <a:r>
              <a:rPr lang="en-US" dirty="0" smtClean="0"/>
              <a:t>Use input data size to represent task granularity</a:t>
            </a:r>
          </a:p>
          <a:p>
            <a:pPr lvl="1"/>
            <a:r>
              <a:rPr lang="en-US" dirty="0" smtClean="0"/>
              <a:t>To decide the optimal granularity is non-trivial</a:t>
            </a:r>
          </a:p>
          <a:p>
            <a:pPr lvl="2"/>
            <a:r>
              <a:rPr lang="en-US" dirty="0" smtClean="0"/>
              <a:t>Internal structure of input data</a:t>
            </a:r>
          </a:p>
          <a:p>
            <a:pPr lvl="2"/>
            <a:r>
              <a:rPr lang="en-US" dirty="0" smtClean="0"/>
              <a:t>Operations applied to data</a:t>
            </a:r>
          </a:p>
          <a:p>
            <a:pPr lvl="2"/>
            <a:r>
              <a:rPr lang="en-US" dirty="0" smtClean="0"/>
              <a:t>Hardware</a:t>
            </a:r>
          </a:p>
          <a:p>
            <a:r>
              <a:rPr lang="en-US" dirty="0" smtClean="0"/>
              <a:t>Each map task processes one block of data</a:t>
            </a:r>
          </a:p>
          <a:p>
            <a:pPr lvl="1"/>
            <a:r>
              <a:rPr lang="en-US" dirty="0" smtClean="0"/>
              <a:t>Block size is configurable (by default 64MB)</a:t>
            </a:r>
          </a:p>
          <a:p>
            <a:pPr lvl="1"/>
            <a:r>
              <a:rPr lang="en-US" dirty="0" smtClean="0"/>
              <a:t>The granularities of all tasks of a job are the same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Limit the maximum degree of concurrency: num. # of blocks</a:t>
            </a:r>
          </a:p>
          <a:p>
            <a:pPr lvl="1"/>
            <a:r>
              <a:rPr lang="en-US" dirty="0" smtClean="0"/>
              <a:t>Load unbalancing</a:t>
            </a:r>
          </a:p>
          <a:p>
            <a:pPr lvl="2"/>
            <a:r>
              <a:rPr lang="en-US" dirty="0" smtClean="0"/>
              <a:t>An assumption made by Hadoop:	Same input data size ⇒</a:t>
            </a:r>
            <a:r>
              <a:rPr lang="en-US" dirty="0" smtClean="0">
                <a:sym typeface="Wingdings" pitchFamily="2" charset="2"/>
              </a:rPr>
              <a:t> Similar processing time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May not always hold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Example:  easy and difficult puzzles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Input is similar (9 x 9 grid) while solving them requires drastically different amounts of time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61920" y="2115244"/>
          <a:ext cx="3733800" cy="79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147"/>
                <a:gridCol w="1172074"/>
                <a:gridCol w="891653"/>
                <a:gridCol w="835926"/>
              </a:tblGrid>
              <a:tr h="3029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Granularity</a:t>
                      </a:r>
                      <a:endParaRPr lang="en-US" sz="11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Mgmt.</a:t>
                      </a:r>
                      <a:r>
                        <a:rPr lang="en-US" sz="1100" baseline="0" dirty="0" smtClean="0"/>
                        <a:t> overhead</a:t>
                      </a:r>
                      <a:endParaRPr lang="en-US" sz="11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Concurrency</a:t>
                      </a:r>
                      <a:endParaRPr lang="en-US" sz="11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Load Balancing</a:t>
                      </a:r>
                      <a:endParaRPr lang="en-US" sz="1100" dirty="0"/>
                    </a:p>
                  </a:txBody>
                  <a:tcPr marL="0" marR="0" marT="0" marB="0" anchor="ctr" anchorCtr="1"/>
                </a:tc>
              </a:tr>
              <a:tr h="2295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Small</a:t>
                      </a:r>
                      <a:endParaRPr 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Easy</a:t>
                      </a:r>
                      <a:endParaRPr lang="en-US" sz="1400" dirty="0"/>
                    </a:p>
                  </a:txBody>
                  <a:tcPr marL="0" marR="0" marT="0" marB="0" anchor="ctr" anchorCtr="1"/>
                </a:tc>
              </a:tr>
              <a:tr h="2295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</a:t>
                      </a:r>
                      <a:endParaRPr 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Hard</a:t>
                      </a:r>
                      <a:endParaRPr lang="en-US" sz="1400" dirty="0"/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81800" y="1825823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Tradeoffs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Task Granularity </a:t>
            </a:r>
            <a:r>
              <a:rPr lang="en-US" dirty="0" smtClean="0"/>
              <a:t>– Auto. Re-organization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Our approach: dynamically change task granularity at runtime</a:t>
            </a:r>
          </a:p>
          <a:p>
            <a:pPr lvl="1"/>
            <a:r>
              <a:rPr lang="en-US" dirty="0" smtClean="0"/>
              <a:t>Adapt to the real status of systems</a:t>
            </a:r>
          </a:p>
          <a:p>
            <a:pPr lvl="1"/>
            <a:r>
              <a:rPr lang="en-US" dirty="0" smtClean="0"/>
              <a:t>Non-application-specific</a:t>
            </a:r>
          </a:p>
          <a:p>
            <a:pPr lvl="1"/>
            <a:r>
              <a:rPr lang="en-US" dirty="0" smtClean="0"/>
              <a:t>Minimize overhead of task re-organization (best effort)</a:t>
            </a:r>
          </a:p>
          <a:p>
            <a:pPr lvl="1"/>
            <a:r>
              <a:rPr lang="en-US" dirty="0" smtClean="0"/>
              <a:t>Cope with single-job and multi-job scenarios</a:t>
            </a:r>
          </a:p>
          <a:p>
            <a:r>
              <a:rPr lang="en-US" dirty="0" smtClean="0"/>
              <a:t>Bag of Divisible Tasks (vs. Bag of Tasks)</a:t>
            </a:r>
          </a:p>
          <a:p>
            <a:r>
              <a:rPr lang="en-US" dirty="0" smtClean="0"/>
              <a:t>Proposed mechanisms</a:t>
            </a:r>
          </a:p>
          <a:p>
            <a:pPr lvl="1"/>
            <a:r>
              <a:rPr lang="en-US" dirty="0" smtClean="0"/>
              <a:t>Task consolidation</a:t>
            </a:r>
            <a:br>
              <a:rPr lang="en-US" dirty="0" smtClean="0"/>
            </a:br>
            <a:r>
              <a:rPr lang="en-US" dirty="0" smtClean="0"/>
              <a:t> consolidate tasks </a:t>
            </a:r>
            <a:r>
              <a:rPr lang="en-US" i="1" dirty="0" smtClean="0">
                <a:sym typeface="Wingdings" pitchFamily="2" charset="2"/>
              </a:rPr>
              <a:t>T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i="1" dirty="0" smtClean="0">
                <a:sym typeface="Wingdings" pitchFamily="2" charset="2"/>
              </a:rPr>
              <a:t>T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, …, </a:t>
            </a:r>
            <a:r>
              <a:rPr lang="en-US" i="1" dirty="0" err="1" smtClean="0">
                <a:sym typeface="Wingdings" pitchFamily="2" charset="2"/>
              </a:rPr>
              <a:t>T</a:t>
            </a:r>
            <a:r>
              <a:rPr lang="en-US" baseline="-25000" dirty="0" err="1" smtClean="0">
                <a:sym typeface="Wingdings" pitchFamily="2" charset="2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to </a:t>
            </a:r>
            <a:r>
              <a:rPr lang="en-US" i="1" dirty="0" smtClean="0"/>
              <a:t>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Task splitting</a:t>
            </a:r>
            <a:br>
              <a:rPr lang="en-US" dirty="0" smtClean="0"/>
            </a:br>
            <a:r>
              <a:rPr lang="en-US" dirty="0" smtClean="0"/>
              <a:t> split task </a:t>
            </a:r>
            <a:r>
              <a:rPr lang="en-US" i="1" dirty="0" smtClean="0">
                <a:sym typeface="Wingdings" pitchFamily="2" charset="2"/>
              </a:rPr>
              <a:t>T to spawn tasks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, …, and </a:t>
            </a:r>
            <a:r>
              <a:rPr lang="en-US" i="1" dirty="0" smtClean="0"/>
              <a:t>T</a:t>
            </a:r>
            <a:r>
              <a:rPr lang="en-US" baseline="-25000" dirty="0" smtClean="0"/>
              <a:t>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there are idle slots and no waiting tasks, split running tasks</a:t>
            </a:r>
          </a:p>
          <a:p>
            <a:r>
              <a:rPr lang="en-US" dirty="0" smtClean="0"/>
              <a:t>For multi-job </a:t>
            </a:r>
            <a:r>
              <a:rPr lang="en-US" dirty="0" err="1" smtClean="0"/>
              <a:t>env</a:t>
            </a:r>
            <a:r>
              <a:rPr lang="en-US" dirty="0" smtClean="0"/>
              <a:t>, we prove Shortest-Job-First (SJF) strategy gives optimal job turnaround time*. (arbitrarily divisible work)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0"/>
            <a:ext cx="54201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0"/>
            <a:ext cx="4267200" cy="26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43006" y="3745468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(UI: unprocessed input data)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Task Granularity </a:t>
            </a:r>
            <a:r>
              <a:rPr lang="en-US" dirty="0" smtClean="0"/>
              <a:t>– Task Re-organization Examples</a:t>
            </a:r>
            <a:endParaRPr lang="en-US" dirty="0"/>
          </a:p>
        </p:txBody>
      </p:sp>
      <p:pic>
        <p:nvPicPr>
          <p:cNvPr id="2054" name="Picture 6" descr="G:\research\PhDProgress\HadoopTaskReOrganization_Cluster11\graphs\map_adjust_examples_new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1447800"/>
            <a:ext cx="6946737" cy="4038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726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May change data locality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EFB3-1BED-4466-B18E-F0DCBAC5494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8270103">
            <a:off x="5588197" y="2711593"/>
            <a:ext cx="419313" cy="65244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20654632">
            <a:off x="3467794" y="5159933"/>
            <a:ext cx="419313" cy="65244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Task Granularity </a:t>
            </a:r>
            <a:r>
              <a:rPr lang="en-US" dirty="0" smtClean="0"/>
              <a:t>– Single-Job Experiment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33550"/>
            <a:ext cx="5191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723" y="4114800"/>
            <a:ext cx="45904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2190750"/>
            <a:ext cx="3155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Synthesized</a:t>
            </a:r>
            <a:r>
              <a:rPr lang="en-US" dirty="0" smtClean="0"/>
              <a:t> workload:</a:t>
            </a:r>
          </a:p>
          <a:p>
            <a:r>
              <a:rPr lang="en-US" dirty="0" smtClean="0"/>
              <a:t>Task execution time follows </a:t>
            </a:r>
          </a:p>
          <a:p>
            <a:r>
              <a:rPr lang="en-US" dirty="0" smtClean="0"/>
              <a:t>Gaussian distribution.</a:t>
            </a:r>
          </a:p>
          <a:p>
            <a:r>
              <a:rPr lang="en-US" dirty="0" smtClean="0"/>
              <a:t>Fix mean and vary coefficient of</a:t>
            </a:r>
            <a:br>
              <a:rPr lang="en-US" dirty="0" smtClean="0"/>
            </a:br>
            <a:r>
              <a:rPr lang="en-US" dirty="0" smtClean="0"/>
              <a:t>variance (CV)</a:t>
            </a:r>
            <a:endParaRPr lang="en-US" i="1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648200"/>
            <a:ext cx="3250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Trace-based </a:t>
            </a:r>
            <a:r>
              <a:rPr lang="en-US" dirty="0" smtClean="0"/>
              <a:t>workload:</a:t>
            </a:r>
          </a:p>
          <a:p>
            <a:r>
              <a:rPr lang="en-US" dirty="0" smtClean="0"/>
              <a:t>  Based on Google Cluster Data</a:t>
            </a:r>
            <a:br>
              <a:rPr lang="en-US" dirty="0" smtClean="0"/>
            </a:br>
            <a:r>
              <a:rPr lang="en-US" dirty="0" smtClean="0"/>
              <a:t>(75% short tasks, 20% long tasks,</a:t>
            </a:r>
            <a:br>
              <a:rPr lang="en-US" dirty="0" smtClean="0"/>
            </a:br>
            <a:r>
              <a:rPr lang="en-US" dirty="0" smtClean="0"/>
              <a:t>5% medium tasks)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92683" y="4291060"/>
            <a:ext cx="766557" cy="1804940"/>
            <a:chOff x="8392683" y="4291060"/>
            <a:chExt cx="766557" cy="180494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8408123" y="4343400"/>
              <a:ext cx="0" cy="1752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392683" y="429106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92683" y="1809750"/>
            <a:ext cx="766557" cy="1804940"/>
            <a:chOff x="8392683" y="4291060"/>
            <a:chExt cx="766557" cy="180494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8408123" y="4343400"/>
              <a:ext cx="0" cy="1752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392683" y="429106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" y="1219200"/>
            <a:ext cx="759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System: 64 nodes,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map slot per node (can run 64 tasks concurrently at most)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Task Granularity </a:t>
            </a:r>
            <a:r>
              <a:rPr lang="en-US" dirty="0" smtClean="0"/>
              <a:t>– Multi-Job Experiment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5648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17398"/>
            <a:ext cx="56102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1981200"/>
            <a:ext cx="3005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) Task execution time is the </a:t>
            </a:r>
            <a:br>
              <a:rPr lang="en-US" dirty="0" smtClean="0"/>
            </a:br>
            <a:r>
              <a:rPr lang="en-US" dirty="0" smtClean="0"/>
              <a:t>same for a job (balanced load)</a:t>
            </a:r>
          </a:p>
          <a:p>
            <a:r>
              <a:rPr lang="en-US" dirty="0" smtClean="0"/>
              <a:t>ii) Job serial execution time is </a:t>
            </a:r>
            <a:br>
              <a:rPr lang="en-US" dirty="0" smtClean="0"/>
            </a:br>
            <a:r>
              <a:rPr lang="en-US" dirty="0" smtClean="0"/>
              <a:t>different (75% short jobs, </a:t>
            </a:r>
            <a:br>
              <a:rPr lang="en-US" dirty="0" smtClean="0"/>
            </a:br>
            <a:r>
              <a:rPr lang="en-US" dirty="0" smtClean="0"/>
              <a:t>20% long jobs, 5% others)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90" y="4345998"/>
            <a:ext cx="3303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) Task execution time is different.</a:t>
            </a:r>
          </a:p>
          <a:p>
            <a:r>
              <a:rPr lang="en-US" dirty="0" smtClean="0"/>
              <a:t>ii) Job serial execution time is the </a:t>
            </a:r>
            <a:br>
              <a:rPr lang="en-US" dirty="0" smtClean="0"/>
            </a:br>
            <a:r>
              <a:rPr lang="en-US" dirty="0" smtClean="0"/>
              <a:t>same (all jobs are equally long)</a:t>
            </a:r>
          </a:p>
          <a:p>
            <a:endParaRPr lang="en-US" dirty="0" smtClean="0"/>
          </a:p>
          <a:p>
            <a:r>
              <a:rPr lang="en-US" dirty="0" smtClean="0"/>
              <a:t>The system is fully load until last “wave” of task execution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113407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M/G/s model: inter-arrival time follows exponential dist (inter-arrival time &lt;&lt; job execution time)</a:t>
            </a:r>
          </a:p>
          <a:p>
            <a:r>
              <a:rPr lang="en-US" sz="1600" dirty="0" smtClean="0"/>
              <a:t>100 jobs are generated.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Hierarchical MapReduce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Single user may have access to multiple clusters (e.g. </a:t>
            </a:r>
            <a:r>
              <a:rPr lang="en-US" dirty="0" err="1" smtClean="0"/>
              <a:t>FutureGrid</a:t>
            </a:r>
            <a:r>
              <a:rPr lang="en-US" dirty="0" smtClean="0"/>
              <a:t> + TeraGrid + Campus clusters)</a:t>
            </a:r>
          </a:p>
          <a:p>
            <a:pPr lvl="1"/>
            <a:r>
              <a:rPr lang="en-US" dirty="0" smtClean="0"/>
              <a:t>They are under the control of different domains</a:t>
            </a:r>
          </a:p>
          <a:p>
            <a:pPr lvl="1"/>
            <a:r>
              <a:rPr lang="en-US" dirty="0" smtClean="0"/>
              <a:t>Need to unify them</a:t>
            </a:r>
            <a:br>
              <a:rPr lang="en-US" dirty="0" smtClean="0"/>
            </a:br>
            <a:r>
              <a:rPr lang="en-US" dirty="0" smtClean="0"/>
              <a:t>to build MapReduce</a:t>
            </a:r>
            <a:br>
              <a:rPr lang="en-US" dirty="0" smtClean="0"/>
            </a:br>
            <a:r>
              <a:rPr lang="en-US" dirty="0" smtClean="0"/>
              <a:t>cluster</a:t>
            </a:r>
          </a:p>
          <a:p>
            <a:r>
              <a:rPr lang="en-US" dirty="0" smtClean="0"/>
              <a:t>Extend MapReduce to</a:t>
            </a:r>
            <a:br>
              <a:rPr lang="en-US" dirty="0" smtClean="0"/>
            </a:br>
            <a:r>
              <a:rPr lang="en-US" dirty="0" smtClean="0"/>
              <a:t>Map-Reduce-</a:t>
            </a:r>
            <a:r>
              <a:rPr lang="en-US" dirty="0" err="1" smtClean="0"/>
              <a:t>GlobalReduce</a:t>
            </a:r>
            <a:endParaRPr lang="en-US" dirty="0" smtClean="0"/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Global job scheduler</a:t>
            </a:r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transferer</a:t>
            </a:r>
            <a:endParaRPr lang="en-US" dirty="0" smtClean="0"/>
          </a:p>
          <a:p>
            <a:pPr lvl="1"/>
            <a:r>
              <a:rPr lang="en-US" dirty="0" smtClean="0"/>
              <a:t>Workload reporter/</a:t>
            </a:r>
            <a:br>
              <a:rPr lang="en-US" dirty="0" smtClean="0"/>
            </a:br>
            <a:r>
              <a:rPr lang="en-US" dirty="0" smtClean="0"/>
              <a:t>collector</a:t>
            </a:r>
          </a:p>
          <a:p>
            <a:pPr lvl="1"/>
            <a:r>
              <a:rPr lang="en-US" dirty="0" smtClean="0"/>
              <a:t>Job manager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474" y="2667000"/>
            <a:ext cx="4772525" cy="335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45181" y="5955268"/>
            <a:ext cx="1374094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Local cluster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5955268"/>
            <a:ext cx="1374094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Local cluster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2092" y="2563092"/>
            <a:ext cx="1799532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Global controller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Heterogeneity Aware Scheduling </a:t>
            </a:r>
            <a:r>
              <a:rPr lang="en-US" dirty="0" smtClean="0">
                <a:solidFill>
                  <a:schemeClr val="tx1"/>
                </a:solidFill>
              </a:rPr>
              <a:t>– Future Work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Will focus on network heterogeneity</a:t>
            </a:r>
          </a:p>
          <a:p>
            <a:r>
              <a:rPr lang="en-US" dirty="0" smtClean="0"/>
              <a:t>Collect </a:t>
            </a:r>
            <a:r>
              <a:rPr lang="en-US" dirty="0" smtClean="0"/>
              <a:t>real-time network </a:t>
            </a:r>
            <a:r>
              <a:rPr lang="en-US" dirty="0" smtClean="0"/>
              <a:t>throughput information</a:t>
            </a:r>
          </a:p>
          <a:p>
            <a:r>
              <a:rPr lang="en-US" dirty="0" smtClean="0"/>
              <a:t>Scheduling </a:t>
            </a:r>
            <a:r>
              <a:rPr lang="en-US" dirty="0" smtClean="0"/>
              <a:t>of map tasks</a:t>
            </a:r>
          </a:p>
          <a:p>
            <a:pPr lvl="1"/>
            <a:r>
              <a:rPr lang="en-US" dirty="0" smtClean="0"/>
              <a:t>Minimize task completion time based on</a:t>
            </a:r>
          </a:p>
          <a:p>
            <a:pPr lvl="2"/>
            <a:r>
              <a:rPr lang="en-US" dirty="0" smtClean="0"/>
              <a:t>resource availability</a:t>
            </a:r>
          </a:p>
          <a:p>
            <a:pPr lvl="2"/>
            <a:r>
              <a:rPr lang="en-US" dirty="0" smtClean="0"/>
              <a:t>data IO/transfer time (depending on network performance)</a:t>
            </a:r>
          </a:p>
          <a:p>
            <a:r>
              <a:rPr lang="en-US" dirty="0" smtClean="0"/>
              <a:t>Scheduling of reduce tasks</a:t>
            </a:r>
          </a:p>
          <a:p>
            <a:pPr lvl="1"/>
            <a:r>
              <a:rPr lang="en-US" dirty="0" smtClean="0"/>
              <a:t>Goal: balance load so that they complete simultaneously</a:t>
            </a:r>
          </a:p>
          <a:p>
            <a:pPr lvl="2"/>
            <a:r>
              <a:rPr lang="en-US" dirty="0" smtClean="0"/>
              <a:t>data shuffling : impact IO time</a:t>
            </a:r>
          </a:p>
          <a:p>
            <a:pPr lvl="2"/>
            <a:r>
              <a:rPr lang="en-US" dirty="0" smtClean="0"/>
              <a:t>key distribution at reducer side : impact computation time</a:t>
            </a:r>
          </a:p>
          <a:p>
            <a:pPr lvl="2"/>
            <a:r>
              <a:rPr lang="en-US" dirty="0" smtClean="0"/>
              <a:t>Sum should be balanced:  min{</a:t>
            </a:r>
            <a:r>
              <a:rPr lang="en-US" dirty="0" err="1" smtClean="0"/>
              <a:t>max</a:t>
            </a:r>
            <a:r>
              <a:rPr lang="en-US" baseline="-25000" dirty="0" err="1" smtClean="0"/>
              <a:t>S</a:t>
            </a:r>
            <a:r>
              <a:rPr lang="en-US" dirty="0" smtClean="0"/>
              <a:t> – </a:t>
            </a:r>
            <a:r>
              <a:rPr lang="en-US" dirty="0" err="1" smtClean="0"/>
              <a:t>min</a:t>
            </a:r>
            <a:r>
              <a:rPr lang="en-US" baseline="-25000" dirty="0" err="1" smtClean="0"/>
              <a:t>S</a:t>
            </a:r>
            <a:r>
              <a:rPr lang="en-US" dirty="0" smtClean="0"/>
              <a:t>}  (S is a scheduling)</a:t>
            </a:r>
          </a:p>
          <a:p>
            <a:r>
              <a:rPr lang="en-US" dirty="0" smtClean="0"/>
              <a:t>Both scheduling problems are NP hard.</a:t>
            </a:r>
          </a:p>
          <a:p>
            <a:pPr lvl="1"/>
            <a:r>
              <a:rPr lang="en-US" dirty="0" smtClean="0"/>
              <a:t>Will investigate heuristics that perform well</a:t>
            </a:r>
          </a:p>
          <a:p>
            <a:r>
              <a:rPr lang="en-US" dirty="0" smtClean="0"/>
              <a:t>Data Replication</a:t>
            </a:r>
          </a:p>
          <a:p>
            <a:pPr lvl="1"/>
            <a:r>
              <a:rPr lang="en-US" dirty="0" smtClean="0"/>
              <a:t>How to increase replication rate in heterogeneous </a:t>
            </a:r>
            <a:r>
              <a:rPr lang="en-US" dirty="0" err="1" smtClean="0"/>
              <a:t>env</a:t>
            </a:r>
            <a:r>
              <a:rPr lang="en-US" dirty="0" smtClean="0"/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HPC Architecture vs. the Architecture of Data Parallel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733800" cy="3581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HPC Arch.</a:t>
            </a:r>
          </a:p>
          <a:p>
            <a:r>
              <a:rPr lang="en-US" dirty="0" smtClean="0"/>
              <a:t>Separate compute and storage</a:t>
            </a:r>
          </a:p>
          <a:p>
            <a:pPr marL="406400" lvl="1" indent="-273050"/>
            <a:r>
              <a:rPr lang="en-US" dirty="0" smtClean="0"/>
              <a:t>Advantages</a:t>
            </a:r>
          </a:p>
          <a:p>
            <a:pPr marL="571500" lvl="2"/>
            <a:r>
              <a:rPr lang="en-US" dirty="0" smtClean="0"/>
              <a:t>Separation of concerns</a:t>
            </a:r>
          </a:p>
          <a:p>
            <a:pPr marL="571500" lvl="2"/>
            <a:r>
              <a:rPr lang="en-US" dirty="0" smtClean="0"/>
              <a:t>Same storage system can be mounted to multiple compute venues</a:t>
            </a:r>
          </a:p>
          <a:p>
            <a:pPr marL="406400" lvl="1" indent="-273050"/>
            <a:r>
              <a:rPr lang="en-US" dirty="0" smtClean="0"/>
              <a:t>Drawbacks</a:t>
            </a:r>
          </a:p>
          <a:p>
            <a:pPr marL="571500" lvl="2"/>
            <a:r>
              <a:rPr lang="en-US" dirty="0" smtClean="0"/>
              <a:t>Bring data to compute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data movement</a:t>
            </a:r>
          </a:p>
          <a:p>
            <a:pPr marL="571500" lvl="2"/>
            <a:r>
              <a:rPr lang="en-US" dirty="0" smtClean="0"/>
              <a:t>Impose load on oversubscribed network</a:t>
            </a:r>
          </a:p>
          <a:p>
            <a:r>
              <a:rPr lang="en-US" dirty="0" smtClean="0"/>
              <a:t>Data availability: RAID, Tape</a:t>
            </a:r>
          </a:p>
          <a:p>
            <a:r>
              <a:rPr lang="en-US" dirty="0" smtClean="0"/>
              <a:t>Examples: TeraGrid</a:t>
            </a:r>
          </a:p>
          <a:p>
            <a:r>
              <a:rPr lang="en-US" dirty="0" smtClean="0"/>
              <a:t>Usually run on high-profile servers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31800" y="4800600"/>
            <a:ext cx="887110" cy="1063440"/>
            <a:chOff x="381000" y="3620529"/>
            <a:chExt cx="1905000" cy="2362200"/>
          </a:xfrm>
        </p:grpSpPr>
        <p:sp>
          <p:nvSpPr>
            <p:cNvPr id="26" name="Rounded Rectangle 25"/>
            <p:cNvSpPr/>
            <p:nvPr/>
          </p:nvSpPr>
          <p:spPr>
            <a:xfrm>
              <a:off x="381000" y="3620529"/>
              <a:ext cx="1905000" cy="23622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57200" y="3657600"/>
              <a:ext cx="1828800" cy="1219200"/>
              <a:chOff x="457200" y="3657600"/>
              <a:chExt cx="1828800" cy="1219200"/>
            </a:xfrm>
          </p:grpSpPr>
          <p:pic>
            <p:nvPicPr>
              <p:cNvPr id="1031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" y="365760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11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4400" y="381000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12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1600" y="3962400"/>
                <a:ext cx="914400" cy="914400"/>
              </a:xfrm>
              <a:prstGeom prst="rect">
                <a:avLst/>
              </a:prstGeom>
              <a:noFill/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457200" y="4724400"/>
              <a:ext cx="1828800" cy="1219200"/>
              <a:chOff x="457200" y="4724400"/>
              <a:chExt cx="1828800" cy="1219200"/>
            </a:xfrm>
          </p:grpSpPr>
          <p:pic>
            <p:nvPicPr>
              <p:cNvPr id="19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" y="472440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20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4400" y="487680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21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1600" y="5029200"/>
                <a:ext cx="914400" cy="9144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445" y="4886945"/>
            <a:ext cx="828055" cy="82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368552" y="5142272"/>
            <a:ext cx="461297" cy="274436"/>
            <a:chOff x="2438400" y="4495800"/>
            <a:chExt cx="990600" cy="609600"/>
          </a:xfrm>
        </p:grpSpPr>
        <p:sp>
          <p:nvSpPr>
            <p:cNvPr id="25" name="Left-Right Arrow 24"/>
            <p:cNvSpPr/>
            <p:nvPr/>
          </p:nvSpPr>
          <p:spPr>
            <a:xfrm>
              <a:off x="2438400" y="4495800"/>
              <a:ext cx="990600" cy="15240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2438400" y="4648200"/>
              <a:ext cx="990600" cy="15240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-Right Arrow 28"/>
            <p:cNvSpPr/>
            <p:nvPr/>
          </p:nvSpPr>
          <p:spPr>
            <a:xfrm>
              <a:off x="2438400" y="4800600"/>
              <a:ext cx="990600" cy="15240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-Right Arrow 29"/>
            <p:cNvSpPr/>
            <p:nvPr/>
          </p:nvSpPr>
          <p:spPr>
            <a:xfrm>
              <a:off x="2438400" y="4953000"/>
              <a:ext cx="990600" cy="15240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48000" y="4805516"/>
            <a:ext cx="887110" cy="1029136"/>
            <a:chOff x="6400800" y="3620529"/>
            <a:chExt cx="1905000" cy="2286000"/>
          </a:xfrm>
        </p:grpSpPr>
        <p:sp>
          <p:nvSpPr>
            <p:cNvPr id="31" name="Rounded Rectangle 30"/>
            <p:cNvSpPr/>
            <p:nvPr/>
          </p:nvSpPr>
          <p:spPr>
            <a:xfrm>
              <a:off x="6400800" y="3620529"/>
              <a:ext cx="1905000" cy="2286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477000" y="3657600"/>
              <a:ext cx="1828800" cy="1219200"/>
              <a:chOff x="6477000" y="3657600"/>
              <a:chExt cx="1828800" cy="1219200"/>
            </a:xfrm>
          </p:grpSpPr>
          <p:pic>
            <p:nvPicPr>
              <p:cNvPr id="32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365760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33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34200" y="381000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34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91400" y="3962400"/>
                <a:ext cx="914400" cy="914400"/>
              </a:xfrm>
              <a:prstGeom prst="rect">
                <a:avLst/>
              </a:prstGeom>
              <a:noFill/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6477000" y="4648200"/>
              <a:ext cx="1828800" cy="1219200"/>
              <a:chOff x="6477000" y="4724400"/>
              <a:chExt cx="1828800" cy="1219200"/>
            </a:xfrm>
          </p:grpSpPr>
          <p:pic>
            <p:nvPicPr>
              <p:cNvPr id="35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472440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36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34200" y="487680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37" name="Picture 7" descr="C:\Users\zhguo\AppData\Local\Temp\Temporary Internet Files\Content.IE5\2PWT44ML\MC900434845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91400" y="5029200"/>
                <a:ext cx="914400" cy="9144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2510503" y="5142272"/>
            <a:ext cx="461297" cy="274436"/>
            <a:chOff x="5181600" y="4495800"/>
            <a:chExt cx="990600" cy="609600"/>
          </a:xfrm>
        </p:grpSpPr>
        <p:sp>
          <p:nvSpPr>
            <p:cNvPr id="38" name="Left-Right Arrow 37"/>
            <p:cNvSpPr/>
            <p:nvPr/>
          </p:nvSpPr>
          <p:spPr>
            <a:xfrm>
              <a:off x="5181600" y="4495800"/>
              <a:ext cx="990600" cy="15240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-Right Arrow 38"/>
            <p:cNvSpPr/>
            <p:nvPr/>
          </p:nvSpPr>
          <p:spPr>
            <a:xfrm>
              <a:off x="5181600" y="4648200"/>
              <a:ext cx="990600" cy="15240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-Right Arrow 39"/>
            <p:cNvSpPr/>
            <p:nvPr/>
          </p:nvSpPr>
          <p:spPr>
            <a:xfrm>
              <a:off x="5181600" y="4800600"/>
              <a:ext cx="990600" cy="15240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eft-Right Arrow 40"/>
            <p:cNvSpPr/>
            <p:nvPr/>
          </p:nvSpPr>
          <p:spPr>
            <a:xfrm>
              <a:off x="5181600" y="4953000"/>
              <a:ext cx="990600" cy="15240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828800" y="5638800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Storage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" y="5940623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Cluster 1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064162" y="5915223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Cluster 2</a:t>
            </a:r>
            <a:endParaRPr lang="en-US" sz="1400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343400" y="1219200"/>
            <a:ext cx="4343400" cy="3200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Parallel System Arch.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same set of nodes for compute and storage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Designed for data parallel applications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 on commodity hardware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availability: replication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Scheduling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bring compute to data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bring compute close to data</a:t>
            </a:r>
          </a:p>
        </p:txBody>
      </p:sp>
      <p:pic>
        <p:nvPicPr>
          <p:cNvPr id="56" name="Picture 2" descr="G:\research\PhDProgress\ICDCS2012_DataLocality_MapReduce\figures\DataParallelSystemArchitecture_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211348"/>
            <a:ext cx="3137816" cy="2594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Resource Stealing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Hadoop, each node has a number of map and reduce slots</a:t>
            </a:r>
          </a:p>
          <a:p>
            <a:r>
              <a:rPr lang="en-US" dirty="0" smtClean="0"/>
              <a:t>Drawback: low resource utilization (for native MR apps)</a:t>
            </a:r>
          </a:p>
          <a:p>
            <a:pPr lvl="1"/>
            <a:r>
              <a:rPr lang="en-US" dirty="0" smtClean="0"/>
              <a:t>Example:  node </a:t>
            </a:r>
            <a:r>
              <a:rPr lang="en-US" i="1" dirty="0" smtClean="0"/>
              <a:t>A</a:t>
            </a:r>
            <a:r>
              <a:rPr lang="en-US" dirty="0" smtClean="0"/>
              <a:t> has 8 cores, and the number of map slots is 7 (leave one core for Hadoop daemons)</a:t>
            </a:r>
          </a:p>
          <a:p>
            <a:pPr lvl="1"/>
            <a:r>
              <a:rPr lang="en-US" dirty="0" smtClean="0"/>
              <a:t>If one map task is assigned to it, only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core is fully utilized while other 6 cores keep idle</a:t>
            </a:r>
          </a:p>
          <a:p>
            <a:r>
              <a:rPr lang="en-US" dirty="0" smtClean="0"/>
              <a:t>We propose Resource Stealing</a:t>
            </a:r>
          </a:p>
          <a:p>
            <a:pPr lvl="1"/>
            <a:r>
              <a:rPr lang="en-US" dirty="0" smtClean="0"/>
              <a:t>Running tasks “steal” resources “reserved” for prospective tasks that will be assigned to idle slots</a:t>
            </a:r>
          </a:p>
          <a:p>
            <a:pPr lvl="1"/>
            <a:r>
              <a:rPr lang="en-US" dirty="0" smtClean="0"/>
              <a:t>When new tasks are assigned, give back stolen resources proportionally</a:t>
            </a:r>
          </a:p>
          <a:p>
            <a:pPr lvl="1"/>
            <a:r>
              <a:rPr lang="en-US" dirty="0" smtClean="0"/>
              <a:t>Enforced on a per-node basis</a:t>
            </a:r>
          </a:p>
          <a:p>
            <a:r>
              <a:rPr lang="en-US" dirty="0" smtClean="0"/>
              <a:t>Resource Stealing is transparent to task/job scheduler</a:t>
            </a:r>
          </a:p>
          <a:p>
            <a:pPr lvl="1"/>
            <a:r>
              <a:rPr lang="en-US" dirty="0" smtClean="0"/>
              <a:t>Can be used with any existing Hadoop scheduler</a:t>
            </a:r>
          </a:p>
          <a:p>
            <a:r>
              <a:rPr lang="en-US" dirty="0" smtClean="0"/>
              <a:t>How to allocate idle resources to running tasks</a:t>
            </a:r>
          </a:p>
          <a:p>
            <a:pPr lvl="1"/>
            <a:r>
              <a:rPr lang="en-US" dirty="0" smtClean="0"/>
              <a:t>Propose different strategies: Even, First-Come-Most, Shortest-Time-Left-Most,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273" y="4003962"/>
            <a:ext cx="6629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6629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Resource Stealing </a:t>
            </a:r>
            <a:r>
              <a:rPr lang="en-US" dirty="0" smtClean="0"/>
              <a:t>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nodes: Each has 5 cores, and 4 map slots.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384" y="4488870"/>
            <a:ext cx="1977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Spawn more tasks</a:t>
            </a:r>
            <a:br>
              <a:rPr lang="en-US" dirty="0" smtClean="0"/>
            </a:br>
            <a:r>
              <a:rPr lang="en-US" dirty="0" smtClean="0"/>
              <a:t>to utilize idle cores</a:t>
            </a:r>
          </a:p>
        </p:txBody>
      </p:sp>
      <p:sp>
        <p:nvSpPr>
          <p:cNvPr id="9" name="Right Arrow 8"/>
          <p:cNvSpPr/>
          <p:nvPr/>
        </p:nvSpPr>
        <p:spPr>
          <a:xfrm rot="20023612">
            <a:off x="1905414" y="4604238"/>
            <a:ext cx="518629" cy="122908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46325">
            <a:off x="1905414" y="4873278"/>
            <a:ext cx="518629" cy="122908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0841" y="2590800"/>
            <a:ext cx="181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Idle slots: </a:t>
            </a:r>
            <a:br>
              <a:rPr lang="en-US" dirty="0" smtClean="0"/>
            </a:br>
            <a:r>
              <a:rPr lang="en-US" dirty="0" smtClean="0"/>
              <a:t>wasted resources</a:t>
            </a:r>
          </a:p>
        </p:txBody>
      </p:sp>
      <p:sp>
        <p:nvSpPr>
          <p:cNvPr id="12" name="Right Arrow 11"/>
          <p:cNvSpPr/>
          <p:nvPr/>
        </p:nvSpPr>
        <p:spPr>
          <a:xfrm rot="21154008">
            <a:off x="1588020" y="2708092"/>
            <a:ext cx="858855" cy="132509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74062">
            <a:off x="1576353" y="2888824"/>
            <a:ext cx="870071" cy="131686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Speculative Execution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large distributed systems, failure is the norm rather than the exception</a:t>
            </a:r>
          </a:p>
          <a:p>
            <a:pPr lvl="1"/>
            <a:r>
              <a:rPr lang="en-US" dirty="0" smtClean="0"/>
              <a:t>Causes: hardware failure, software bug, process hang, …</a:t>
            </a:r>
          </a:p>
          <a:p>
            <a:r>
              <a:rPr lang="en-US" dirty="0" smtClean="0"/>
              <a:t>Hadoop uses speculative execution to support fault tolerance</a:t>
            </a:r>
          </a:p>
          <a:p>
            <a:pPr lvl="1"/>
            <a:r>
              <a:rPr lang="en-US" dirty="0" smtClean="0"/>
              <a:t>The master node monitors progresses of all tasks</a:t>
            </a:r>
          </a:p>
          <a:p>
            <a:pPr lvl="1"/>
            <a:r>
              <a:rPr lang="en-US" dirty="0" smtClean="0"/>
              <a:t>Abnormally slow task </a:t>
            </a:r>
            <a:r>
              <a:rPr lang="en-US" dirty="0" smtClean="0">
                <a:sym typeface="Wingdings" pitchFamily="2" charset="2"/>
              </a:rPr>
              <a:t> start speculative tasks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Not consider whether it’s beneficial to run spec. tasks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Task </a:t>
            </a:r>
            <a:r>
              <a:rPr lang="en-US" i="1" dirty="0" smtClean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: 90% done, progress rate is </a:t>
            </a:r>
            <a:r>
              <a:rPr lang="en-US" i="1" dirty="0" smtClean="0">
                <a:sym typeface="Wingdings" pitchFamily="2" charset="2"/>
              </a:rPr>
              <a:t>1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Task </a:t>
            </a:r>
            <a:r>
              <a:rPr lang="en-US" i="1" dirty="0" smtClean="0">
                <a:sym typeface="Wingdings" pitchFamily="2" charset="2"/>
              </a:rPr>
              <a:t>B</a:t>
            </a:r>
            <a:r>
              <a:rPr lang="en-US" dirty="0" smtClean="0">
                <a:sym typeface="Wingdings" pitchFamily="2" charset="2"/>
              </a:rPr>
              <a:t>: 50% done, progress rate is </a:t>
            </a:r>
            <a:r>
              <a:rPr lang="en-US" i="1" dirty="0" smtClean="0">
                <a:sym typeface="Wingdings" pitchFamily="2" charset="2"/>
              </a:rPr>
              <a:t>5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i="1" dirty="0" smtClean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 is too slow, start a speculative task </a:t>
            </a:r>
            <a:r>
              <a:rPr lang="en-US" i="1" dirty="0" smtClean="0">
                <a:sym typeface="Wingdings" pitchFamily="2" charset="2"/>
              </a:rPr>
              <a:t>A’</a:t>
            </a:r>
            <a:r>
              <a:rPr lang="en-US" dirty="0" smtClean="0">
                <a:sym typeface="Wingdings" pitchFamily="2" charset="2"/>
              </a:rPr>
              <a:t> whose progress rate is </a:t>
            </a:r>
            <a:r>
              <a:rPr lang="en-US" i="1" dirty="0" smtClean="0">
                <a:sym typeface="Wingdings" pitchFamily="2" charset="2"/>
              </a:rPr>
              <a:t>5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i="1" dirty="0" smtClean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 completes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earlier</a:t>
            </a:r>
            <a:r>
              <a:rPr lang="en-US" dirty="0" smtClean="0">
                <a:sym typeface="Wingdings" pitchFamily="2" charset="2"/>
              </a:rPr>
              <a:t> than </a:t>
            </a:r>
            <a:r>
              <a:rPr lang="en-US" i="1" dirty="0" smtClean="0">
                <a:sym typeface="Wingdings" pitchFamily="2" charset="2"/>
              </a:rPr>
              <a:t>A’</a:t>
            </a:r>
            <a:r>
              <a:rPr lang="en-US" dirty="0" smtClean="0">
                <a:sym typeface="Wingdings" pitchFamily="2" charset="2"/>
              </a:rPr>
              <a:t>. Not useful to run </a:t>
            </a:r>
            <a:r>
              <a:rPr lang="en-US" i="1" dirty="0" smtClean="0">
                <a:sym typeface="Wingdings" pitchFamily="2" charset="2"/>
              </a:rPr>
              <a:t>A’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We propose Benefit Aware Speculative Execution (BASE)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Estimate the benefit of starting speculative tasks, and only start them when it is beneficial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Aim to eliminate the execution of unnecessary speculative tasks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6400800"/>
          <a:ext cx="75438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322"/>
                <a:gridCol w="1316287"/>
                <a:gridCol w="1550357"/>
                <a:gridCol w="1508760"/>
                <a:gridCol w="17350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Perf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 locality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Task granularity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Heterogeneity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Resource utilization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Literature Survey</a:t>
            </a:r>
          </a:p>
          <a:p>
            <a:r>
              <a:rPr lang="en-US" dirty="0" smtClean="0"/>
              <a:t>Research Issues and Our Approaches</a:t>
            </a:r>
          </a:p>
          <a:p>
            <a:r>
              <a:rPr lang="en-US" b="1" i="1" dirty="0" smtClean="0"/>
              <a:t>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 in-depth evaluation of data parallel systems</a:t>
            </a:r>
          </a:p>
          <a:p>
            <a:r>
              <a:rPr lang="en-US" dirty="0" smtClean="0"/>
              <a:t>Propose improvements for various aspects of MapReduce/Hadoop</a:t>
            </a:r>
          </a:p>
          <a:p>
            <a:pPr lvl="1"/>
            <a:r>
              <a:rPr lang="en-US" dirty="0" smtClean="0"/>
              <a:t>Data locality</a:t>
            </a:r>
          </a:p>
          <a:p>
            <a:pPr lvl="1"/>
            <a:r>
              <a:rPr lang="en-US" dirty="0" smtClean="0"/>
              <a:t>Adjustment of task granularity</a:t>
            </a:r>
          </a:p>
          <a:p>
            <a:pPr lvl="1"/>
            <a:r>
              <a:rPr lang="en-US" dirty="0" smtClean="0"/>
              <a:t>Resource utilization and Speculative Execution</a:t>
            </a:r>
          </a:p>
          <a:p>
            <a:pPr lvl="1"/>
            <a:r>
              <a:rPr lang="en-US" dirty="0" smtClean="0"/>
              <a:t>Heterogeneity Aware</a:t>
            </a:r>
          </a:p>
          <a:p>
            <a:r>
              <a:rPr lang="en-US" dirty="0" smtClean="0"/>
              <a:t>Conduct experiments to demonstrate the effectiveness of our </a:t>
            </a:r>
            <a:r>
              <a:rPr lang="en-US" dirty="0" smtClean="0"/>
              <a:t>approaches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Investigate network heterogeneity aware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9906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Questions?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intensive computing</a:t>
            </a:r>
          </a:p>
          <a:p>
            <a:pPr lvl="1"/>
            <a:r>
              <a:rPr lang="en-US" dirty="0" smtClean="0"/>
              <a:t>The Fourth Paradigm – Data deluge in many areas</a:t>
            </a:r>
          </a:p>
          <a:p>
            <a:pPr lvl="1"/>
            <a:r>
              <a:rPr lang="en-US" dirty="0" smtClean="0"/>
              <a:t>Ocean science, ecological science, biology,  astronomy …</a:t>
            </a:r>
          </a:p>
          <a:p>
            <a:pPr lvl="1"/>
            <a:r>
              <a:rPr lang="en-US" dirty="0" smtClean="0"/>
              <a:t>Several terabytes of data are collected per day</a:t>
            </a:r>
          </a:p>
          <a:p>
            <a:pPr lvl="1"/>
            <a:r>
              <a:rPr lang="en-US" dirty="0" smtClean="0"/>
              <a:t>Exascale computing</a:t>
            </a:r>
          </a:p>
          <a:p>
            <a:r>
              <a:rPr lang="en-US" dirty="0" smtClean="0"/>
              <a:t>New challenges</a:t>
            </a:r>
          </a:p>
          <a:p>
            <a:pPr lvl="1"/>
            <a:r>
              <a:rPr lang="en-US" dirty="0" smtClean="0"/>
              <a:t>Data management - bandwidth/core drops dramatically</a:t>
            </a:r>
          </a:p>
          <a:p>
            <a:pPr lvl="1"/>
            <a:r>
              <a:rPr lang="en-US" dirty="0" smtClean="0"/>
              <a:t>Heterogeneity</a:t>
            </a:r>
          </a:p>
          <a:p>
            <a:pPr lvl="1"/>
            <a:r>
              <a:rPr lang="en-US" dirty="0" smtClean="0"/>
              <a:t>Programming models and runtimes</a:t>
            </a:r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Energy consumption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Walkthrough - </a:t>
            </a:r>
            <a:r>
              <a:rPr lang="en-US" dirty="0" err="1" smtClean="0"/>
              <a:t>wordcount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wordcount</a:t>
            </a:r>
            <a:r>
              <a:rPr lang="en-US" dirty="0" smtClean="0"/>
              <a:t>: count the number of words in input data</a:t>
            </a:r>
          </a:p>
          <a:p>
            <a:r>
              <a:rPr lang="en-US" dirty="0" smtClean="0"/>
              <a:t>More than one worker in the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20" y="2415908"/>
            <a:ext cx="13505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8288" rIns="18288" rtlCol="0">
            <a:spAutoFit/>
          </a:bodyPr>
          <a:lstStyle/>
          <a:p>
            <a:r>
              <a:rPr lang="en-US" dirty="0" smtClean="0"/>
              <a:t>the weather is good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7270" y="2579976"/>
            <a:ext cx="457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9630" y="2111108"/>
            <a:ext cx="762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1630" y="2111108"/>
            <a:ext cx="1143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9630" y="2487586"/>
            <a:ext cx="838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7830" y="2489478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281450" y="1882508"/>
            <a:ext cx="762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669630" y="3177908"/>
            <a:ext cx="1905000" cy="740002"/>
            <a:chOff x="3124200" y="3917550"/>
            <a:chExt cx="1905000" cy="740002"/>
          </a:xfrm>
        </p:grpSpPr>
        <p:sp>
          <p:nvSpPr>
            <p:cNvPr id="10" name="TextBox 9"/>
            <p:cNvSpPr txBox="1"/>
            <p:nvPr/>
          </p:nvSpPr>
          <p:spPr>
            <a:xfrm>
              <a:off x="3124200" y="3917550"/>
              <a:ext cx="1905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today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4284036"/>
              <a:ext cx="762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is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6200" y="4288220"/>
              <a:ext cx="1143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good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05200" y="4571686"/>
            <a:ext cx="1143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1958708"/>
            <a:ext cx="762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76200" y="2034908"/>
            <a:ext cx="1752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(3 blocks)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0" y="1764268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intermediate data</a:t>
            </a:r>
            <a:endParaRPr lang="en-US" dirty="0"/>
          </a:p>
        </p:txBody>
      </p:sp>
      <p:grpSp>
        <p:nvGrpSpPr>
          <p:cNvPr id="15" name="Group 29"/>
          <p:cNvGrpSpPr/>
          <p:nvPr/>
        </p:nvGrpSpPr>
        <p:grpSpPr>
          <a:xfrm>
            <a:off x="7848600" y="2256484"/>
            <a:ext cx="1219200" cy="2216824"/>
            <a:chOff x="6705600" y="2812376"/>
            <a:chExt cx="1905000" cy="2216824"/>
          </a:xfrm>
        </p:grpSpPr>
        <p:sp>
          <p:nvSpPr>
            <p:cNvPr id="22" name="TextBox 21"/>
            <p:cNvSpPr txBox="1"/>
            <p:nvPr/>
          </p:nvSpPr>
          <p:spPr>
            <a:xfrm>
              <a:off x="6705600" y="2812376"/>
              <a:ext cx="1905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05600" y="3186900"/>
              <a:ext cx="1905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is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5600" y="3557016"/>
              <a:ext cx="1905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for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5600" y="3920656"/>
              <a:ext cx="1905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weather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5600" y="4286358"/>
              <a:ext cx="1905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today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05600" y="4659868"/>
              <a:ext cx="1905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good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793420" y="1817976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output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1392620" y="268654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9765665">
            <a:off x="2288630" y="2578409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8597163">
            <a:off x="7048488" y="4658123"/>
            <a:ext cx="990625" cy="11481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096000" y="203490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020" y="3265776"/>
            <a:ext cx="13505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8288" rIns="18288" rtlCol="0">
            <a:spAutoFit/>
          </a:bodyPr>
          <a:lstStyle/>
          <a:p>
            <a:r>
              <a:rPr lang="en-US" dirty="0" smtClean="0"/>
              <a:t>today is good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1020" y="3826977"/>
            <a:ext cx="13505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8288" rIns="18288" rtlCol="0">
            <a:spAutoFit/>
          </a:bodyPr>
          <a:lstStyle/>
          <a:p>
            <a:r>
              <a:rPr lang="en-US" dirty="0" smtClean="0"/>
              <a:t>good weather is good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797270" y="3278916"/>
            <a:ext cx="457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>
            <a:off x="1392620" y="337497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1392620" y="409230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97270" y="4016108"/>
            <a:ext cx="457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>
            <a:off x="2288630" y="340650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667000" y="4571686"/>
            <a:ext cx="838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667000" y="4942176"/>
            <a:ext cx="609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276600" y="4942176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 rot="2641189">
            <a:off x="2240771" y="4508084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553200" y="2656176"/>
            <a:ext cx="762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53200" y="3330308"/>
            <a:ext cx="762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53200" y="4089678"/>
            <a:ext cx="762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553200" y="4865976"/>
            <a:ext cx="762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5281450" y="2415909"/>
            <a:ext cx="762000" cy="830319"/>
            <a:chOff x="4953000" y="2895601"/>
            <a:chExt cx="762000" cy="830319"/>
          </a:xfrm>
        </p:grpSpPr>
        <p:sp>
          <p:nvSpPr>
            <p:cNvPr id="55" name="TextBox 54"/>
            <p:cNvSpPr txBox="1"/>
            <p:nvPr/>
          </p:nvSpPr>
          <p:spPr>
            <a:xfrm>
              <a:off x="4953000" y="2895601"/>
              <a:ext cx="762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is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53000" y="3168870"/>
              <a:ext cx="762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is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53000" y="3448921"/>
              <a:ext cx="762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is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073870" y="3406508"/>
            <a:ext cx="1143000" cy="550269"/>
            <a:chOff x="4745420" y="3886200"/>
            <a:chExt cx="1143000" cy="550269"/>
          </a:xfrm>
        </p:grpSpPr>
        <p:sp>
          <p:nvSpPr>
            <p:cNvPr id="59" name="TextBox 58"/>
            <p:cNvSpPr txBox="1"/>
            <p:nvPr/>
          </p:nvSpPr>
          <p:spPr>
            <a:xfrm>
              <a:off x="4745420" y="3886200"/>
              <a:ext cx="1143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weather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45420" y="4159470"/>
              <a:ext cx="1143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weather</a:t>
              </a:r>
              <a:r>
                <a:rPr lang="en-US" dirty="0" smtClean="0"/>
                <a:t>, 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205250" y="4092308"/>
            <a:ext cx="914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205250" y="4625708"/>
            <a:ext cx="914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205250" y="4996198"/>
            <a:ext cx="914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205250" y="5366688"/>
            <a:ext cx="914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205250" y="5726668"/>
            <a:ext cx="914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 rot="19765665">
            <a:off x="4627290" y="2183530"/>
            <a:ext cx="607296" cy="83757"/>
          </a:xfrm>
          <a:prstGeom prst="rightArrow">
            <a:avLst/>
          </a:prstGeom>
          <a:solidFill>
            <a:srgbClr val="00B05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1890157">
            <a:off x="4637522" y="2568404"/>
            <a:ext cx="607296" cy="83757"/>
          </a:xfrm>
          <a:prstGeom prst="rightArrow">
            <a:avLst/>
          </a:prstGeom>
          <a:solidFill>
            <a:srgbClr val="00B05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3326536">
            <a:off x="4464964" y="2930635"/>
            <a:ext cx="966699" cy="99293"/>
          </a:xfrm>
          <a:prstGeom prst="rightArrow">
            <a:avLst/>
          </a:prstGeom>
          <a:solidFill>
            <a:srgbClr val="00B05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4688238">
            <a:off x="3830874" y="3716944"/>
            <a:ext cx="2109550" cy="90662"/>
          </a:xfrm>
          <a:prstGeom prst="rightArrow">
            <a:avLst/>
          </a:prstGeom>
          <a:solidFill>
            <a:srgbClr val="00B05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8961974">
            <a:off x="4521070" y="3167788"/>
            <a:ext cx="729512" cy="71743"/>
          </a:xfrm>
          <a:prstGeom prst="rightArrow">
            <a:avLst/>
          </a:prstGeom>
          <a:solidFill>
            <a:srgbClr val="00B05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17825680" flipV="1">
            <a:off x="4000020" y="3749773"/>
            <a:ext cx="1739289" cy="93864"/>
          </a:xfrm>
          <a:prstGeom prst="rightArrow">
            <a:avLst/>
          </a:prstGeom>
          <a:solidFill>
            <a:srgbClr val="00B05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3387891">
            <a:off x="4193501" y="4541968"/>
            <a:ext cx="1326715" cy="82708"/>
          </a:xfrm>
          <a:prstGeom prst="rightArrow">
            <a:avLst/>
          </a:prstGeom>
          <a:solidFill>
            <a:srgbClr val="00B05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800600" y="4473308"/>
            <a:ext cx="15240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44568" y="1388577"/>
            <a:ext cx="76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groupby</a:t>
            </a:r>
            <a:endParaRPr lang="en-US" dirty="0"/>
          </a:p>
        </p:txBody>
      </p:sp>
      <p:sp>
        <p:nvSpPr>
          <p:cNvPr id="77" name="Right Arrow 76"/>
          <p:cNvSpPr/>
          <p:nvPr/>
        </p:nvSpPr>
        <p:spPr>
          <a:xfrm>
            <a:off x="6096000" y="279690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6172200" y="348270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>
            <a:off x="6172200" y="416850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6172200" y="500670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7391400" y="416850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7391400" y="348270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7391400" y="279690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353904">
            <a:off x="7391400" y="2187308"/>
            <a:ext cx="381000" cy="152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-12700" y="5725636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map(</a:t>
            </a:r>
            <a:r>
              <a:rPr lang="en-US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key,value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each word </a:t>
            </a:r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value: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emit (</a:t>
            </a:r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1)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514600" y="5675749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reduce(</a:t>
            </a:r>
            <a:r>
              <a:rPr lang="en-US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key,values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 = 0</a:t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each count </a:t>
            </a:r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values:</a:t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result += v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emit (key, result)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Locality – Optimality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229600" cy="3947160"/>
          </a:xfrm>
        </p:spPr>
        <p:txBody>
          <a:bodyPr/>
          <a:lstStyle/>
          <a:p>
            <a:r>
              <a:rPr lang="en-US" dirty="0" smtClean="0"/>
              <a:t>T: num. of tasks;  IS: num. of idle slots</a:t>
            </a:r>
          </a:p>
          <a:p>
            <a:r>
              <a:rPr lang="en-US" dirty="0" smtClean="0"/>
              <a:t>T &lt; IS: add </a:t>
            </a:r>
            <a:r>
              <a:rPr lang="en-US" i="1" dirty="0" smtClean="0"/>
              <a:t>IS-T</a:t>
            </a:r>
            <a:r>
              <a:rPr lang="en-US" dirty="0" smtClean="0"/>
              <a:t> dummy tasks, fill with a constant</a:t>
            </a:r>
          </a:p>
          <a:p>
            <a:r>
              <a:rPr lang="en-US" dirty="0" smtClean="0"/>
              <a:t>T &gt; IS: add </a:t>
            </a:r>
            <a:r>
              <a:rPr lang="en-US" i="1" dirty="0" smtClean="0"/>
              <a:t>T-IS</a:t>
            </a:r>
            <a:r>
              <a:rPr lang="en-US" dirty="0" smtClean="0"/>
              <a:t> dummy slots fill with a constant	</a:t>
            </a:r>
          </a:p>
          <a:p>
            <a:r>
              <a:rPr lang="en-US" dirty="0" smtClean="0"/>
              <a:t>Apply LSAP</a:t>
            </a:r>
          </a:p>
          <a:p>
            <a:r>
              <a:rPr lang="en-US" dirty="0" smtClean="0"/>
              <a:t>Filter result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755706"/>
            <a:ext cx="5791200" cy="29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2102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Linear Sum Assignment Problem</a:t>
            </a:r>
            <a:r>
              <a:rPr lang="en-US" dirty="0" smtClean="0"/>
              <a:t>:  Given </a:t>
            </a:r>
            <a:r>
              <a:rPr lang="en-US" i="1" dirty="0" smtClean="0"/>
              <a:t>n</a:t>
            </a:r>
            <a:r>
              <a:rPr lang="en-US" dirty="0" smtClean="0"/>
              <a:t> items and  </a:t>
            </a:r>
            <a:r>
              <a:rPr lang="en-US" i="1" dirty="0" smtClean="0"/>
              <a:t>n</a:t>
            </a:r>
            <a:r>
              <a:rPr lang="en-US" dirty="0" smtClean="0"/>
              <a:t> workers, the assignment of an item to a worker incurs a known cost. Each item is assigned to one worker and each </a:t>
            </a:r>
          </a:p>
          <a:p>
            <a:r>
              <a:rPr lang="en-US" dirty="0" smtClean="0"/>
              <a:t>worker only has one item assigned.  Find the assignment that minimizes the sum of cost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74127" y="6075219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Google File System/MapReduce, Twister, Cosmos/</a:t>
            </a:r>
            <a:r>
              <a:rPr lang="en-US" dirty="0" err="1" smtClean="0"/>
              <a:t>Drayad</a:t>
            </a:r>
            <a:r>
              <a:rPr lang="en-US" dirty="0" smtClean="0"/>
              <a:t>, Sector/Sphere</a:t>
            </a:r>
          </a:p>
          <a:p>
            <a:r>
              <a:rPr lang="en-US" dirty="0" smtClean="0"/>
              <a:t>MapReduce has quickly gained popularity</a:t>
            </a:r>
          </a:p>
          <a:p>
            <a:pPr lvl="1"/>
            <a:r>
              <a:rPr lang="en-US" dirty="0" smtClean="0"/>
              <a:t>Google, Yahoo!, Facebook, Amazon EMR,…</a:t>
            </a:r>
          </a:p>
          <a:p>
            <a:pPr lvl="1"/>
            <a:r>
              <a:rPr lang="en-US" dirty="0" smtClean="0"/>
              <a:t>Academic usage: data mining, log processing, …</a:t>
            </a:r>
          </a:p>
          <a:p>
            <a:pPr lvl="1"/>
            <a:r>
              <a:rPr lang="en-US" dirty="0" smtClean="0"/>
              <a:t>Substantial research</a:t>
            </a:r>
          </a:p>
          <a:p>
            <a:pPr lvl="2"/>
            <a:r>
              <a:rPr lang="en-US" dirty="0" smtClean="0"/>
              <a:t>MapReduce online, Map-Reduce-Merge, Hierarchical MapReduce 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Hadoop</a:t>
            </a:r>
            <a:r>
              <a:rPr lang="en-US" dirty="0" smtClean="0"/>
              <a:t> is an open source implementation of GFS and MapReduce</a:t>
            </a:r>
          </a:p>
          <a:p>
            <a:r>
              <a:rPr lang="en-US" dirty="0" smtClean="0"/>
              <a:t>Killing features</a:t>
            </a:r>
          </a:p>
          <a:p>
            <a:pPr lvl="1"/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Extensibility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Re-organization: Definitions</a:t>
            </a:r>
            <a:endParaRPr lang="en-US" dirty="0"/>
          </a:p>
        </p:txBody>
      </p:sp>
      <p:pic>
        <p:nvPicPr>
          <p:cNvPr id="1027" name="Picture 3" descr="G:\research\PhDProgress\HadoopTaskReOrganization_Cluster11\graphs\TaskSplitNotUnique_demo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17986"/>
            <a:ext cx="5932488" cy="20446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5638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and c) have the same </a:t>
            </a:r>
            <a:r>
              <a:rPr lang="en-US" dirty="0" err="1" smtClean="0"/>
              <a:t>makespan</a:t>
            </a:r>
            <a:r>
              <a:rPr lang="en-US" dirty="0" smtClean="0"/>
              <a:t>. Different number of task </a:t>
            </a:r>
            <a:r>
              <a:rPr lang="en-US" dirty="0" err="1" smtClean="0"/>
              <a:t>splittings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6934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UI(T):</a:t>
            </a:r>
            <a:r>
              <a:rPr lang="en-US" dirty="0" smtClean="0"/>
              <a:t> unprocessed data of task </a:t>
            </a:r>
            <a:r>
              <a:rPr lang="en-US" i="1" dirty="0" smtClean="0"/>
              <a:t>T.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Task consolidation:  consolidate tasks </a:t>
            </a:r>
            <a:r>
              <a:rPr lang="en-US" i="1" dirty="0" smtClean="0">
                <a:sym typeface="Wingdings" pitchFamily="2" charset="2"/>
              </a:rPr>
              <a:t>T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i="1" dirty="0" smtClean="0">
                <a:sym typeface="Wingdings" pitchFamily="2" charset="2"/>
              </a:rPr>
              <a:t>T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, …, </a:t>
            </a:r>
            <a:r>
              <a:rPr lang="en-US" i="1" dirty="0" err="1" smtClean="0">
                <a:sym typeface="Wingdings" pitchFamily="2" charset="2"/>
              </a:rPr>
              <a:t>T</a:t>
            </a:r>
            <a:r>
              <a:rPr lang="en-US" baseline="-25000" dirty="0" err="1" smtClean="0">
                <a:sym typeface="Wingdings" pitchFamily="2" charset="2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to </a:t>
            </a:r>
            <a:r>
              <a:rPr lang="en-US" i="1" dirty="0" smtClean="0"/>
              <a:t>T</a:t>
            </a:r>
            <a:endParaRPr lang="en-US" baseline="-25000" dirty="0" smtClean="0"/>
          </a:p>
          <a:p>
            <a:endParaRPr lang="en-US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/>
              <a:t> Task splitting:  split task </a:t>
            </a:r>
            <a:r>
              <a:rPr lang="en-US" i="1" dirty="0" smtClean="0">
                <a:sym typeface="Wingdings" pitchFamily="2" charset="2"/>
              </a:rPr>
              <a:t>T  to spawn tasks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, …, and </a:t>
            </a:r>
            <a:r>
              <a:rPr lang="en-US" i="1" dirty="0" smtClean="0"/>
              <a:t>T</a:t>
            </a:r>
            <a:r>
              <a:rPr lang="en-US" baseline="-25000" dirty="0" smtClean="0"/>
              <a:t>m</a:t>
            </a:r>
            <a:endParaRPr lang="en-US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en-US" i="1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i="1" dirty="0" smtClean="0"/>
              <a:t> </a:t>
            </a:r>
            <a:r>
              <a:rPr lang="en-US" dirty="0" smtClean="0"/>
              <a:t>Ways to split tasks are not unique</a:t>
            </a:r>
            <a:endParaRPr lang="en-US" i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061" y="2667000"/>
            <a:ext cx="54201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81200"/>
            <a:ext cx="4267200" cy="26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EFB3-1BED-4466-B18E-F0DCBAC5494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Re-organization: Research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Metrics to optimize</a:t>
            </a:r>
          </a:p>
          <a:p>
            <a:pPr lvl="1"/>
            <a:r>
              <a:rPr lang="en-US" dirty="0" smtClean="0"/>
              <a:t>Job turnaround time</a:t>
            </a:r>
          </a:p>
          <a:p>
            <a:pPr lvl="2"/>
            <a:r>
              <a:rPr lang="en-US" dirty="0" smtClean="0"/>
              <a:t>The time between job submission and Job completion</a:t>
            </a:r>
          </a:p>
          <a:p>
            <a:pPr lvl="2"/>
            <a:r>
              <a:rPr lang="en-US" dirty="0" smtClean="0"/>
              <a:t>Performance measurement from </a:t>
            </a:r>
            <a:r>
              <a:rPr lang="en-US" b="1" dirty="0" smtClean="0"/>
              <a:t>users</a:t>
            </a:r>
            <a:r>
              <a:rPr lang="en-US" dirty="0" smtClean="0"/>
              <a:t>’ POV</a:t>
            </a:r>
          </a:p>
          <a:p>
            <a:pPr lvl="2"/>
            <a:r>
              <a:rPr lang="en-US" dirty="0" smtClean="0"/>
              <a:t>Different from overall system throughput</a:t>
            </a:r>
          </a:p>
          <a:p>
            <a:pPr lvl="1"/>
            <a:r>
              <a:rPr lang="en-US" dirty="0" err="1" smtClean="0"/>
              <a:t>Makespan</a:t>
            </a:r>
            <a:endParaRPr lang="en-US" dirty="0" smtClean="0"/>
          </a:p>
          <a:p>
            <a:pPr lvl="2"/>
            <a:r>
              <a:rPr lang="en-US" dirty="0" smtClean="0"/>
              <a:t>Time to run all jobs (wait time + exec time)</a:t>
            </a:r>
          </a:p>
          <a:p>
            <a:r>
              <a:rPr lang="en-US" dirty="0" smtClean="0"/>
              <a:t>Research issues</a:t>
            </a:r>
          </a:p>
          <a:p>
            <a:pPr lvl="1"/>
            <a:r>
              <a:rPr lang="en-US" dirty="0" smtClean="0"/>
              <a:t>When to trigger task splitting</a:t>
            </a:r>
          </a:p>
          <a:p>
            <a:pPr lvl="1"/>
            <a:r>
              <a:rPr lang="en-US" dirty="0" smtClean="0"/>
              <a:t>Which tasks should be split and how many new tasks to spawn</a:t>
            </a:r>
          </a:p>
          <a:p>
            <a:pPr lvl="1"/>
            <a:r>
              <a:rPr lang="en-US" dirty="0" smtClean="0"/>
              <a:t>How to split</a:t>
            </a:r>
          </a:p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Single-job</a:t>
            </a:r>
          </a:p>
          <a:p>
            <a:pPr lvl="2"/>
            <a:r>
              <a:rPr lang="en-US" dirty="0" smtClean="0"/>
              <a:t>Prior knowledge is unknown</a:t>
            </a:r>
          </a:p>
          <a:p>
            <a:pPr lvl="2"/>
            <a:r>
              <a:rPr lang="en-US" dirty="0" smtClean="0"/>
              <a:t>Prior knowledge is known</a:t>
            </a:r>
          </a:p>
          <a:p>
            <a:pPr lvl="1"/>
            <a:r>
              <a:rPr lang="en-US" dirty="0" smtClean="0"/>
              <a:t>Multi-job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EFB3-1BED-4466-B18E-F0DCBAC5494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Single-Job Aggressive Scheduling:</a:t>
            </a:r>
            <a:br>
              <a:rPr lang="en-US" dirty="0" smtClean="0"/>
            </a:br>
            <a:r>
              <a:rPr lang="en-US" dirty="0" smtClean="0"/>
              <a:t>	Task Splitting w/o Prior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When: </a:t>
            </a:r>
            <a:r>
              <a:rPr lang="en-US" sz="2400" dirty="0" smtClean="0"/>
              <a:t>tasks in queue &lt; available slots</a:t>
            </a:r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Evenly </a:t>
            </a:r>
            <a:r>
              <a:rPr lang="en-US" dirty="0"/>
              <a:t>allocate available map </a:t>
            </a:r>
            <a:r>
              <a:rPr lang="en-US" dirty="0" smtClean="0"/>
              <a:t>slots until all are occupied</a:t>
            </a:r>
          </a:p>
          <a:p>
            <a:pPr lvl="1"/>
            <a:r>
              <a:rPr lang="en-US" dirty="0" err="1" smtClean="0"/>
              <a:t>idle_map_slots</a:t>
            </a:r>
            <a:r>
              <a:rPr lang="en-US" dirty="0" smtClean="0"/>
              <a:t> / </a:t>
            </a:r>
            <a:r>
              <a:rPr lang="en-US" dirty="0" err="1" smtClean="0"/>
              <a:t>num_maptasks_in_queue</a:t>
            </a:r>
            <a:endParaRPr lang="en-US" dirty="0" smtClean="0"/>
          </a:p>
          <a:p>
            <a:r>
              <a:rPr lang="en-US" dirty="0" smtClean="0"/>
              <a:t>Split each block to sub-blocks, logically</a:t>
            </a:r>
          </a:p>
          <a:p>
            <a:pPr lvl="1"/>
            <a:r>
              <a:rPr lang="en-US" dirty="0" smtClean="0"/>
              <a:t>Tasks processing one sub-block cannot be split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4267200"/>
          <a:ext cx="4978400" cy="838200"/>
        </p:xfrm>
        <a:graphic>
          <a:graphicData uri="http://schemas.openxmlformats.org/presentationml/2006/ole">
            <p:oleObj spid="_x0000_s56322" name="Equation" r:id="rId3" imgW="2489040" imgH="41904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5943600" y="4038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76056" y="3773269"/>
            <a:ext cx="1805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unprocessed</a:t>
            </a:r>
          </a:p>
          <a:p>
            <a:r>
              <a:rPr lang="en-US" dirty="0" smtClean="0"/>
              <a:t>sub-blocks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8867" y="5498068"/>
            <a:ext cx="245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new tasks to spawn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876800" y="51054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5334000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sub-blocks to</a:t>
            </a:r>
          </a:p>
          <a:p>
            <a:r>
              <a:rPr lang="en-US" dirty="0" smtClean="0"/>
              <a:t>be processed by each</a:t>
            </a:r>
          </a:p>
          <a:p>
            <a:r>
              <a:rPr lang="en-US" dirty="0" smtClean="0"/>
              <a:t>task after splitting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1702207" y="4953000"/>
            <a:ext cx="202793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EFB3-1BED-4466-B18E-F0DCBAC5494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Splitting with Prior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ASPK: Aggressive Scheduling with Prior Knowledge</a:t>
            </a:r>
          </a:p>
          <a:p>
            <a:r>
              <a:rPr lang="en-US" dirty="0" smtClean="0"/>
              <a:t>When</a:t>
            </a:r>
          </a:p>
          <a:p>
            <a:pPr lvl="1"/>
            <a:r>
              <a:rPr lang="en-US" sz="2100" dirty="0" smtClean="0"/>
              <a:t># of tasks in queue &lt; # of available slots</a:t>
            </a:r>
          </a:p>
          <a:p>
            <a:r>
              <a:rPr lang="en-US" dirty="0" smtClean="0"/>
              <a:t>Prior knowledge</a:t>
            </a:r>
          </a:p>
          <a:p>
            <a:pPr lvl="1"/>
            <a:r>
              <a:rPr lang="en-US" dirty="0" smtClean="0"/>
              <a:t>Estimated Remaining Exec Time (ERET)</a:t>
            </a:r>
          </a:p>
          <a:p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Big tasks should be split first</a:t>
            </a:r>
          </a:p>
          <a:p>
            <a:pPr lvl="1"/>
            <a:r>
              <a:rPr lang="en-US" dirty="0" smtClean="0"/>
              <a:t>Avoid splitting tasks that are small enough already</a:t>
            </a:r>
          </a:p>
          <a:p>
            <a:pPr lvl="1"/>
            <a:r>
              <a:rPr lang="en-US" dirty="0" smtClean="0"/>
              <a:t>Favor dynamic threshold calculation</a:t>
            </a:r>
          </a:p>
          <a:p>
            <a:pPr lvl="1"/>
            <a:r>
              <a:rPr lang="en-US" dirty="0" smtClean="0"/>
              <a:t>Split tasks when there is potential performance gain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EFB3-1BED-4466-B18E-F0DCBAC5494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splitting: Algorithm Skeleton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5943600" cy="489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EFB3-1BED-4466-B18E-F0DCBAC5494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splitting: Algorithm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Filter tasks with small ERET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Optimal</a:t>
            </a:r>
            <a:r>
              <a:rPr lang="en-US" dirty="0" smtClean="0"/>
              <a:t> Remaining Job Execution Time (ORJET) </a:t>
            </a:r>
          </a:p>
          <a:p>
            <a:pPr lvl="2"/>
            <a:r>
              <a:rPr lang="en-US" dirty="0" err="1" smtClean="0"/>
              <a:t>total_ERET</a:t>
            </a:r>
            <a:r>
              <a:rPr lang="en-US" dirty="0" smtClean="0"/>
              <a:t> / </a:t>
            </a:r>
            <a:r>
              <a:rPr lang="en-US" dirty="0" err="1" smtClean="0"/>
              <a:t>num_slots</a:t>
            </a:r>
            <a:endParaRPr lang="en-US" dirty="0" smtClean="0"/>
          </a:p>
          <a:p>
            <a:pPr lvl="1"/>
            <a:r>
              <a:rPr lang="en-US" dirty="0" smtClean="0"/>
              <a:t>Compare ERET with ORJET</a:t>
            </a:r>
          </a:p>
          <a:p>
            <a:pPr lvl="1"/>
            <a:r>
              <a:rPr lang="en-US" dirty="0" smtClean="0"/>
              <a:t>Adaptive</a:t>
            </a:r>
          </a:p>
          <a:p>
            <a:r>
              <a:rPr lang="en-US" dirty="0" smtClean="0"/>
              <a:t>Sort tasks by ERET in descending order</a:t>
            </a:r>
          </a:p>
          <a:p>
            <a:r>
              <a:rPr lang="en-US" dirty="0" smtClean="0"/>
              <a:t>Cluster tasks by ERET</a:t>
            </a:r>
          </a:p>
          <a:p>
            <a:pPr lvl="1"/>
            <a:r>
              <a:rPr lang="en-US" dirty="0" smtClean="0"/>
              <a:t>One dimensional clustering: linear</a:t>
            </a:r>
          </a:p>
          <a:p>
            <a:pPr lvl="1"/>
            <a:r>
              <a:rPr lang="en-US" dirty="0" smtClean="0"/>
              <a:t>Tasks with similar ERET are put into the same cluster</a:t>
            </a:r>
          </a:p>
          <a:p>
            <a:r>
              <a:rPr lang="en-US" dirty="0" smtClean="0"/>
              <a:t>Go through clusters to calculate the gain</a:t>
            </a:r>
          </a:p>
          <a:p>
            <a:pPr lvl="1"/>
            <a:r>
              <a:rPr lang="en-US" dirty="0" smtClean="0"/>
              <a:t>Given that splitting tasks in first </a:t>
            </a:r>
            <a:r>
              <a:rPr lang="en-US" i="1" dirty="0" err="1" smtClean="0"/>
              <a:t>i</a:t>
            </a:r>
            <a:r>
              <a:rPr lang="en-US" dirty="0" smtClean="0"/>
              <a:t> clusters is beneficial</a:t>
            </a:r>
          </a:p>
          <a:p>
            <a:pPr lvl="1"/>
            <a:r>
              <a:rPr lang="en-US" dirty="0" smtClean="0"/>
              <a:t>Decide whether to also split tasks in cluster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i+1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/>
              <a:t>For each task to split, evenly distribute unfinished work</a:t>
            </a:r>
          </a:p>
          <a:p>
            <a:pPr lvl="1"/>
            <a:r>
              <a:rPr lang="en-US" dirty="0" smtClean="0"/>
              <a:t># of new tasks:  </a:t>
            </a:r>
            <a:r>
              <a:rPr lang="en-US" dirty="0" err="1" smtClean="0"/>
              <a:t>task_ERET</a:t>
            </a:r>
            <a:r>
              <a:rPr lang="en-US" dirty="0" smtClean="0"/>
              <a:t> / </a:t>
            </a:r>
            <a:r>
              <a:rPr lang="en-US" dirty="0" err="1" smtClean="0"/>
              <a:t>optimal_ERET</a:t>
            </a:r>
            <a:r>
              <a:rPr lang="en-US" dirty="0" smtClean="0"/>
              <a:t>(after splitting)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EFB3-1BED-4466-B18E-F0DCBAC5494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splitting: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Initial state</a:t>
            </a:r>
          </a:p>
          <a:p>
            <a:pPr lvl="1"/>
            <a:r>
              <a:rPr lang="en-US" dirty="0" smtClean="0"/>
              <a:t>Running tasks: {100, 30, 80, 1, 10}; </a:t>
            </a:r>
          </a:p>
          <a:p>
            <a:pPr lvl="1"/>
            <a:r>
              <a:rPr lang="en-US" dirty="0" smtClean="0"/>
              <a:t># of idle slots: 8</a:t>
            </a:r>
          </a:p>
          <a:p>
            <a:r>
              <a:rPr lang="en-US" dirty="0" smtClean="0"/>
              <a:t>Filtering: {100, 30, 80, 10}</a:t>
            </a:r>
          </a:p>
          <a:p>
            <a:r>
              <a:rPr lang="en-US" dirty="0" smtClean="0"/>
              <a:t>Sorting:  {100, 80, 30, 10}</a:t>
            </a:r>
          </a:p>
          <a:p>
            <a:r>
              <a:rPr lang="en-US" dirty="0" smtClean="0"/>
              <a:t>Clustering: { {100, 80},  {30},  {10} }</a:t>
            </a:r>
          </a:p>
          <a:p>
            <a:r>
              <a:rPr lang="en-US" dirty="0" smtClean="0"/>
              <a:t>Iterating: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Split tasks in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Tasks in C</a:t>
            </a:r>
            <a:r>
              <a:rPr lang="en-US" baseline="-25000" dirty="0" smtClean="0"/>
              <a:t>1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Tasks in C</a:t>
            </a:r>
            <a:r>
              <a:rPr lang="en-US" baseline="-25000" dirty="0" smtClean="0"/>
              <a:t>2</a:t>
            </a:r>
            <a:r>
              <a:rPr lang="en-US" dirty="0" smtClean="0"/>
              <a:t>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3581400"/>
          <a:ext cx="6324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95400"/>
                <a:gridCol w="2895600"/>
                <a:gridCol w="762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Cluster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avg_ERET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optimal_</a:t>
                      </a:r>
                      <a:r>
                        <a:rPr lang="en-US" baseline="0" dirty="0" err="1" smtClean="0"/>
                        <a:t>ERET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Split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{100,  80}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(100+80)/(2+8)</a:t>
                      </a:r>
                      <a:r>
                        <a:rPr lang="en-US" baseline="0" dirty="0" smtClean="0"/>
                        <a:t>=18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{30}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(100+80+30)/(3+8)=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 {10}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(100+80+30+10)/(4+8)=18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84500" y="5507038"/>
          <a:ext cx="2882900" cy="338137"/>
        </p:xfrm>
        <a:graphic>
          <a:graphicData uri="http://schemas.openxmlformats.org/presentationml/2006/ole">
            <p:oleObj spid="_x0000_s57346" name="Equation" r:id="rId3" imgW="1726920" imgH="203040" progId="Equation.3">
              <p:embed/>
            </p:oleObj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2971800" y="5867400"/>
          <a:ext cx="1314450" cy="295275"/>
        </p:xfrm>
        <a:graphic>
          <a:graphicData uri="http://schemas.openxmlformats.org/presentationml/2006/ole">
            <p:oleObj spid="_x0000_s57347" name="Equation" r:id="rId4" imgW="787320" imgH="17748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EFB3-1BED-4466-B18E-F0DCBAC5494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splitting: Multi-Job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Constraints of Scheduling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24" y="1905000"/>
            <a:ext cx="735177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837326"/>
            <a:ext cx="3886200" cy="4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800600"/>
            <a:ext cx="82296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function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Assume jobs can be “arbitrarily” split into tasks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beyond minimum allowed task granularity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429000"/>
            <a:ext cx="8229600" cy="1295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i="1" dirty="0" smtClean="0"/>
              <a:t>r(</a:t>
            </a:r>
            <a:r>
              <a:rPr lang="en-US" sz="2600" i="1" dirty="0" err="1" smtClean="0"/>
              <a:t>t,i</a:t>
            </a:r>
            <a:r>
              <a:rPr lang="en-US" sz="2600" i="1" dirty="0" smtClean="0"/>
              <a:t>)</a:t>
            </a:r>
            <a:r>
              <a:rPr lang="en-US" sz="2600" dirty="0" smtClean="0"/>
              <a:t>:  amount of resource consumed by job </a:t>
            </a:r>
            <a:r>
              <a:rPr lang="en-US" sz="2600" i="1" dirty="0" err="1" smtClean="0"/>
              <a:t>i</a:t>
            </a:r>
            <a:r>
              <a:rPr lang="en-US" sz="2600" dirty="0" smtClean="0"/>
              <a:t> at time</a:t>
            </a:r>
            <a:r>
              <a:rPr lang="en-US" sz="2600" i="1" dirty="0" smtClean="0"/>
              <a:t> t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i="1" dirty="0" smtClean="0"/>
              <a:t>C</a:t>
            </a:r>
            <a:r>
              <a:rPr lang="en-US" sz="2600" dirty="0" smtClean="0"/>
              <a:t>: the capacity of a certain type of resource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i="1" dirty="0" smtClean="0"/>
              <a:t>S</a:t>
            </a:r>
            <a:r>
              <a:rPr lang="en-US" sz="2600" i="1" baseline="-25000" dirty="0" smtClean="0"/>
              <a:t>i</a:t>
            </a:r>
            <a:r>
              <a:rPr lang="en-US" sz="2600" dirty="0" smtClean="0"/>
              <a:t>: resource requirement of job </a:t>
            </a:r>
            <a:r>
              <a:rPr lang="en-US" sz="2600" dirty="0" err="1" smtClean="0"/>
              <a:t>i</a:t>
            </a:r>
            <a:endParaRPr lang="en-US" sz="26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EFB3-1BED-4466-B18E-F0DCBAC5494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Job First Strategy</a:t>
            </a:r>
            <a:endParaRPr lang="en-US" dirty="0"/>
          </a:p>
        </p:txBody>
      </p:sp>
      <p:pic>
        <p:nvPicPr>
          <p:cNvPr id="27651" name="Picture 3" descr="G:\research\PhDProgress\HadoopTaskReOrganization_Cluster11\graphs\SJF_optimality_proof_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75074"/>
            <a:ext cx="2971800" cy="2058726"/>
          </a:xfrm>
          <a:prstGeom prst="rect">
            <a:avLst/>
          </a:prstGeom>
          <a:noFill/>
        </p:spPr>
      </p:pic>
      <p:pic>
        <p:nvPicPr>
          <p:cNvPr id="27650" name="Picture 2" descr="G:\research\PhDProgress\HadoopTaskReOrganization_Cluster11\graphs\SJF_optimality_proof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5407015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419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267200"/>
            <a:ext cx="8229600" cy="2057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600" dirty="0" smtClean="0"/>
              <a:t>Once F(J) is fixed, S(J) does NOT affect job turnaround time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600" dirty="0" smtClean="0"/>
              <a:t>Once a job start running, it should use all available resources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600" dirty="0" smtClean="0"/>
              <a:t>This problem can be solved by converting it to n jobs/</a:t>
            </a:r>
            <a:r>
              <a:rPr lang="en-US" sz="2600" dirty="0" smtClean="0">
                <a:latin typeface="Courier" pitchFamily="49" charset="0"/>
              </a:rPr>
              <a:t>1</a:t>
            </a:r>
            <a:r>
              <a:rPr lang="en-US" sz="2600" dirty="0" smtClean="0"/>
              <a:t> machine problem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600" dirty="0" smtClean="0"/>
              <a:t> Shortest Job First (SJF) is optimal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600" dirty="0" smtClean="0"/>
              <a:t>Periodic scheduling:  non-overlapping or overlapping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3840" y="3733800"/>
            <a:ext cx="2942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(c) Continuous job exec. arrangement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EFB3-1BED-4466-B18E-F0DCBAC5494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splitting: Experiment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Simulation-based:  </a:t>
            </a:r>
            <a:r>
              <a:rPr lang="en-US" dirty="0" err="1" smtClean="0"/>
              <a:t>mrsim</a:t>
            </a:r>
            <a:endParaRPr lang="en-US" dirty="0" smtClean="0"/>
          </a:p>
          <a:p>
            <a:r>
              <a:rPr lang="en-US" dirty="0" smtClean="0"/>
              <a:t>Environment setup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209800"/>
          <a:ext cx="7467600" cy="17526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38400"/>
                <a:gridCol w="1371600"/>
                <a:gridCol w="1981200"/>
                <a:gridCol w="1676400"/>
              </a:tblGrid>
              <a:tr h="584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Number of nodes</a:t>
                      </a:r>
                      <a:endParaRPr lang="en-US" sz="18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Disk I/O - read</a:t>
                      </a:r>
                      <a:endParaRPr lang="en-US" sz="18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40MB/s</a:t>
                      </a:r>
                      <a:endParaRPr lang="en-US" sz="18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Processor frequency</a:t>
                      </a:r>
                      <a:endParaRPr lang="en-US" sz="18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500MHz</a:t>
                      </a:r>
                      <a:endParaRPr lang="en-US" sz="18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Disk I/O - write</a:t>
                      </a:r>
                      <a:endParaRPr lang="en-US" sz="18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20MB/s</a:t>
                      </a:r>
                      <a:endParaRPr lang="en-US" sz="18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Map slots per node</a:t>
                      </a:r>
                      <a:endParaRPr lang="en-US" sz="18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Network</a:t>
                      </a:r>
                      <a:endParaRPr lang="en-US" sz="18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1Gbps</a:t>
                      </a:r>
                      <a:endParaRPr lang="en-US" sz="18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EFB3-1BED-4466-B18E-F0DCBAC5494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Input &amp; Output: a set of key/value pairs</a:t>
            </a:r>
          </a:p>
          <a:p>
            <a:r>
              <a:rPr lang="en-US" dirty="0" smtClean="0"/>
              <a:t>Two primitive operations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map</a:t>
            </a:r>
            <a:r>
              <a:rPr lang="en-US" dirty="0" smtClean="0"/>
              <a:t>: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(k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,v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  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list(k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2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,v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2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reduce</a:t>
            </a:r>
            <a:r>
              <a:rPr lang="en-US" dirty="0" smtClean="0"/>
              <a:t>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(k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,list(v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list(k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3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,v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3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Each map operation processes one input key/value pair and produces a set of key/value pairs</a:t>
            </a:r>
          </a:p>
          <a:p>
            <a:r>
              <a:rPr lang="en-US" dirty="0" smtClean="0"/>
              <a:t>Each reduce operation</a:t>
            </a:r>
          </a:p>
          <a:p>
            <a:pPr lvl="1"/>
            <a:r>
              <a:rPr lang="en-US" dirty="0" smtClean="0"/>
              <a:t>Merges all intermediate values (produced by map ops) for a particular key</a:t>
            </a:r>
          </a:p>
          <a:p>
            <a:pPr lvl="1"/>
            <a:r>
              <a:rPr lang="en-US" dirty="0" smtClean="0"/>
              <a:t>Produce final key/value pairs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Operations</a:t>
            </a:r>
            <a:r>
              <a:rPr lang="en-US" dirty="0" smtClean="0"/>
              <a:t> are organized into </a:t>
            </a:r>
            <a:r>
              <a:rPr lang="en-US" dirty="0" smtClean="0">
                <a:solidFill>
                  <a:srgbClr val="FF0000"/>
                </a:solidFill>
              </a:rPr>
              <a:t>tasks</a:t>
            </a:r>
          </a:p>
          <a:p>
            <a:pPr lvl="1"/>
            <a:r>
              <a:rPr lang="en-US" dirty="0" smtClean="0"/>
              <a:t>Map tasks: apply map operation to a set of key/value pairs</a:t>
            </a:r>
          </a:p>
          <a:p>
            <a:pPr lvl="1"/>
            <a:r>
              <a:rPr lang="en-US" dirty="0" smtClean="0"/>
              <a:t>Reduce tasks: apply reduce operation to intermediate key/value pairs</a:t>
            </a:r>
          </a:p>
          <a:p>
            <a:pPr lvl="1"/>
            <a:r>
              <a:rPr lang="en-US" dirty="0" smtClean="0"/>
              <a:t>Each MapReduce job comprises a set of map and reduce (optional) tasks.</a:t>
            </a:r>
          </a:p>
          <a:p>
            <a:r>
              <a:rPr lang="en-US" dirty="0" smtClean="0"/>
              <a:t>Use Google File System to store data</a:t>
            </a:r>
          </a:p>
          <a:p>
            <a:pPr lvl="1"/>
            <a:r>
              <a:rPr lang="en-US" dirty="0" smtClean="0"/>
              <a:t>Optimized for large files and write-once-read-many access patterns</a:t>
            </a:r>
          </a:p>
          <a:p>
            <a:pPr lvl="1"/>
            <a:r>
              <a:rPr lang="en-US" dirty="0" smtClean="0"/>
              <a:t>HDFS is an open source implementation</a:t>
            </a:r>
          </a:p>
          <a:p>
            <a:r>
              <a:rPr lang="en-US" dirty="0" smtClean="0"/>
              <a:t>Can be extended to non key/value pair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MapReduce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err="1" smtClean="0"/>
              <a:t>MaxMapper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:</a:t>
            </a:r>
            <a:r>
              <a:rPr lang="en-US" dirty="0" smtClean="0"/>
              <a:t> sum of map slots on </a:t>
            </a:r>
            <a:r>
              <a:rPr lang="en-US" i="1" dirty="0" err="1" smtClean="0"/>
              <a:t>cluster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r>
              <a:rPr lang="en-US" i="1" dirty="0" err="1" smtClean="0"/>
              <a:t>MapperRun</a:t>
            </a:r>
            <a:r>
              <a:rPr lang="en-US" i="1" baseline="-25000" dirty="0" err="1" smtClean="0"/>
              <a:t>i</a:t>
            </a:r>
            <a:r>
              <a:rPr lang="en-US" dirty="0" smtClean="0"/>
              <a:t>: # of running tasks on </a:t>
            </a:r>
            <a:r>
              <a:rPr lang="en-US" i="1" dirty="0" err="1" smtClean="0"/>
              <a:t>cluster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r>
              <a:rPr lang="en-US" i="1" dirty="0" err="1" smtClean="0"/>
              <a:t>MapperAvail</a:t>
            </a:r>
            <a:r>
              <a:rPr lang="en-US" i="1" baseline="-25000" dirty="0" err="1" smtClean="0"/>
              <a:t>i</a:t>
            </a:r>
            <a:r>
              <a:rPr lang="en-US" dirty="0" smtClean="0"/>
              <a:t>: # of available map slots on </a:t>
            </a:r>
            <a:r>
              <a:rPr lang="en-US" i="1" dirty="0" err="1" smtClean="0"/>
              <a:t>cluster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r>
              <a:rPr lang="en-US" i="1" dirty="0" err="1" smtClean="0"/>
              <a:t>NumCore</a:t>
            </a:r>
            <a:r>
              <a:rPr lang="en-US" i="1" baseline="-25000" dirty="0" err="1" smtClean="0"/>
              <a:t>i</a:t>
            </a:r>
            <a:r>
              <a:rPr lang="en-US" dirty="0" smtClean="0"/>
              <a:t>: # of CPU cores on </a:t>
            </a:r>
            <a:r>
              <a:rPr lang="en-US" i="1" dirty="0" err="1" smtClean="0"/>
              <a:t>cluster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: </a:t>
            </a:r>
            <a:r>
              <a:rPr lang="en-US" dirty="0" smtClean="0"/>
              <a:t>max. num. of tasks concurrently running on each core</a:t>
            </a:r>
            <a:endParaRPr lang="en-US" i="1" dirty="0" smtClean="0"/>
          </a:p>
          <a:p>
            <a:pPr lvl="1"/>
            <a:r>
              <a:rPr lang="en-US" i="1" dirty="0" err="1" smtClean="0"/>
              <a:t>MaxMapper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= p</a:t>
            </a:r>
            <a:r>
              <a:rPr lang="en-US" i="1" baseline="-25000" dirty="0" smtClean="0"/>
              <a:t>i</a:t>
            </a:r>
            <a:r>
              <a:rPr lang="en-US" i="1" dirty="0" smtClean="0"/>
              <a:t> x </a:t>
            </a:r>
            <a:r>
              <a:rPr lang="en-US" i="1" dirty="0" err="1" smtClean="0"/>
              <a:t>NumCore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lvl="1"/>
            <a:r>
              <a:rPr lang="en-US" i="1" dirty="0" err="1" smtClean="0"/>
              <a:t>MapperAvail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= </a:t>
            </a:r>
            <a:r>
              <a:rPr lang="en-US" i="1" dirty="0" err="1" smtClean="0"/>
              <a:t>MaxMapper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– </a:t>
            </a:r>
            <a:r>
              <a:rPr lang="en-US" i="1" dirty="0" err="1" smtClean="0"/>
              <a:t>MapperRun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lvl="1"/>
            <a:r>
              <a:rPr lang="en-US" i="1" dirty="0" err="1" smtClean="0"/>
              <a:t>Weight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= </a:t>
            </a:r>
            <a:r>
              <a:rPr lang="en-US" dirty="0" smtClean="0"/>
              <a:t>(</a:t>
            </a:r>
            <a:r>
              <a:rPr lang="en-US" i="1" dirty="0" err="1" smtClean="0"/>
              <a:t>MA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x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dirty="0" smtClean="0"/>
              <a:t>)</a:t>
            </a:r>
            <a:r>
              <a:rPr lang="en-US" i="1" dirty="0" smtClean="0"/>
              <a:t>/</a:t>
            </a:r>
            <a:r>
              <a:rPr lang="en-US" dirty="0" err="1" smtClean="0"/>
              <a:t>Sigma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=1…N</a:t>
            </a:r>
            <a:r>
              <a:rPr lang="en-US" dirty="0" smtClean="0"/>
              <a:t>(</a:t>
            </a:r>
            <a:r>
              <a:rPr lang="en-US" i="1" dirty="0" err="1" smtClean="0"/>
              <a:t>MA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err="1" smtClean="0"/>
              <a:t>x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dirty="0" smtClean="0"/>
              <a:t>)</a:t>
            </a:r>
          </a:p>
          <a:p>
            <a:pPr lvl="2"/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dirty="0" smtClean="0"/>
              <a:t>: static weight of each cluster (e.g. it can reflect compute power, or memory capacity)</a:t>
            </a:r>
          </a:p>
          <a:p>
            <a:pPr lvl="1"/>
            <a:r>
              <a:rPr lang="en-US" dirty="0" err="1" smtClean="0"/>
              <a:t>NumMap</a:t>
            </a:r>
            <a:r>
              <a:rPr lang="en-US" baseline="-25000" dirty="0" err="1" smtClean="0"/>
              <a:t>J</a:t>
            </a:r>
            <a:r>
              <a:rPr lang="en-US" baseline="30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Weight</a:t>
            </a:r>
            <a:r>
              <a:rPr lang="en-US" baseline="-25000" dirty="0" err="1" smtClean="0"/>
              <a:t>i</a:t>
            </a:r>
            <a:r>
              <a:rPr lang="en-US" dirty="0" smtClean="0"/>
              <a:t> x </a:t>
            </a:r>
            <a:r>
              <a:rPr lang="en-US" dirty="0" err="1" smtClean="0"/>
              <a:t>NumMap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endParaRPr lang="en-US" i="1" dirty="0"/>
          </a:p>
        </p:txBody>
      </p:sp>
      <p:pic>
        <p:nvPicPr>
          <p:cNvPr id="5" name="Picture 4" descr="C:\Users\yuanluo\Research\Projects\HierarchicalMapReduce\paper\Ongoing\diagram\tif_CMYK_small\ProgrammingModel.t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359714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Execution Overview</a:t>
            </a:r>
            <a:endParaRPr lang="en-US" dirty="0"/>
          </a:p>
        </p:txBody>
      </p:sp>
      <p:pic>
        <p:nvPicPr>
          <p:cNvPr id="4" name="Picture 4" descr="index-auto-0007-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6400800" cy="441400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30171" y="1155248"/>
            <a:ext cx="198002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Google File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1752600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input data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Data locality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20252263">
            <a:off x="6843271" y="2143724"/>
            <a:ext cx="676005" cy="116456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8760" y="2479700"/>
            <a:ext cx="109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tasks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66679">
            <a:off x="7093867" y="2602844"/>
            <a:ext cx="523344" cy="12774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86118" y="3068940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locally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7162800" y="3209671"/>
            <a:ext cx="602308" cy="152401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91031" y="3657600"/>
            <a:ext cx="227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Shuffle between map </a:t>
            </a:r>
            <a:br>
              <a:rPr lang="en-US" dirty="0" smtClean="0"/>
            </a:br>
            <a:r>
              <a:rPr lang="en-US" dirty="0" smtClean="0"/>
              <a:t>tasks and reduce tasks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4953000"/>
            <a:ext cx="135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tasks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5854874" y="5106444"/>
            <a:ext cx="1442773" cy="153270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27726" y="5741096"/>
            <a:ext cx="148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in GFS</a:t>
            </a:r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>
            <a:off x="5854874" y="5893496"/>
            <a:ext cx="1442773" cy="153270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5013960" y="3886200"/>
            <a:ext cx="1442773" cy="153270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67890" y="184046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81318" y="1840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95668" y="1840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1840468"/>
            <a:ext cx="10005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 file</a:t>
            </a:r>
            <a:endParaRPr lang="en-US" dirty="0"/>
          </a:p>
        </p:txBody>
      </p:sp>
      <p:sp>
        <p:nvSpPr>
          <p:cNvPr id="25" name="Left Arrow 24"/>
          <p:cNvSpPr/>
          <p:nvPr/>
        </p:nvSpPr>
        <p:spPr>
          <a:xfrm rot="19861563">
            <a:off x="3188360" y="1596535"/>
            <a:ext cx="739281" cy="159213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1738437" flipH="1">
            <a:off x="4831020" y="1596535"/>
            <a:ext cx="739281" cy="159213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76600" y="6400800"/>
            <a:ext cx="198002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Google File System</a:t>
            </a:r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 rot="1738437" flipH="1">
            <a:off x="3083659" y="6147014"/>
            <a:ext cx="739281" cy="159213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 rot="19861563">
            <a:off x="4726319" y="6147014"/>
            <a:ext cx="739281" cy="159213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4038600"/>
            <a:ext cx="2286000" cy="19812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546196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756" y="5383696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486400"/>
            <a:ext cx="487846" cy="48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660" y="5486400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457200" y="53340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1802" y="495300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48768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191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>
          <a:xfrm rot="16200000">
            <a:off x="1638299" y="4417943"/>
            <a:ext cx="533401" cy="1524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 rot="16200000">
            <a:off x="1943099" y="4417943"/>
            <a:ext cx="533401" cy="1524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 rot="16200000">
            <a:off x="2247899" y="4417943"/>
            <a:ext cx="533401" cy="1524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533400" y="4267200"/>
            <a:ext cx="152400" cy="4572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838200" y="4267200"/>
            <a:ext cx="152400" cy="4572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>
            <a:off x="1143000" y="4267200"/>
            <a:ext cx="152400" cy="4572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962400" y="4038601"/>
            <a:ext cx="2286000" cy="19812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546196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2156" y="5383697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486401"/>
            <a:ext cx="487846" cy="48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5060" y="5486401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4038600" y="5334001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90999" y="4953001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Operating System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038600" y="4876801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76800" y="41910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37" name="Pentagon 36"/>
          <p:cNvSpPr/>
          <p:nvPr/>
        </p:nvSpPr>
        <p:spPr>
          <a:xfrm rot="16200000">
            <a:off x="5219699" y="4417944"/>
            <a:ext cx="533401" cy="1524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entagon 37"/>
          <p:cNvSpPr/>
          <p:nvPr/>
        </p:nvSpPr>
        <p:spPr>
          <a:xfrm rot="16200000">
            <a:off x="5524499" y="4417944"/>
            <a:ext cx="533401" cy="1524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entagon 38"/>
          <p:cNvSpPr/>
          <p:nvPr/>
        </p:nvSpPr>
        <p:spPr>
          <a:xfrm rot="16200000">
            <a:off x="5829299" y="4417944"/>
            <a:ext cx="533401" cy="1524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4114800" y="4267201"/>
            <a:ext cx="152400" cy="4572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4419600" y="4267201"/>
            <a:ext cx="152400" cy="4572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4724400" y="4267201"/>
            <a:ext cx="152400" cy="4572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180181" y="1371600"/>
            <a:ext cx="1905000" cy="9906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5400" y="1487269"/>
            <a:ext cx="119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HDFS</a:t>
            </a:r>
          </a:p>
          <a:p>
            <a:r>
              <a:rPr lang="en-US" sz="1600" dirty="0" smtClean="0"/>
              <a:t>Name node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1240220" y="13716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Metadata mgmt.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240220" y="1676400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Replication mgmt.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240220" y="1981200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placement</a:t>
            </a:r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 rot="1469512">
            <a:off x="1105296" y="2371757"/>
            <a:ext cx="205797" cy="1821542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18288060" flipH="1">
            <a:off x="3216759" y="1623610"/>
            <a:ext cx="163642" cy="3280521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 rot="2926739" flipH="1">
            <a:off x="3042008" y="1961661"/>
            <a:ext cx="215056" cy="2580804"/>
          </a:xfrm>
          <a:prstGeom prst="downArrow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 rot="19180063">
            <a:off x="4903956" y="2158046"/>
            <a:ext cx="206042" cy="2278806"/>
          </a:xfrm>
          <a:prstGeom prst="downArrow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505200" y="1371600"/>
            <a:ext cx="1676400" cy="9906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181600" y="1524000"/>
            <a:ext cx="1269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MapReduce</a:t>
            </a:r>
          </a:p>
          <a:p>
            <a:r>
              <a:rPr lang="en-US" dirty="0" smtClean="0"/>
              <a:t>Job tracker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505200" y="13716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scheduler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505200" y="1653208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550403" y="1295400"/>
            <a:ext cx="27249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Storage</a:t>
            </a:r>
            <a:r>
              <a:rPr lang="en-US" dirty="0" smtClean="0"/>
              <a:t>:  HDFS</a:t>
            </a:r>
          </a:p>
          <a:p>
            <a:r>
              <a:rPr lang="en-US" dirty="0" smtClean="0"/>
              <a:t>- Files are split into blocks. </a:t>
            </a:r>
          </a:p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Each block has replicas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All blocks are managed </a:t>
            </a:r>
            <a:br>
              <a:rPr lang="en-US" dirty="0" smtClean="0"/>
            </a:br>
            <a:r>
              <a:rPr lang="en-US" dirty="0" smtClean="0"/>
              <a:t>by central name node.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685018" y="3124200"/>
            <a:ext cx="25090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Compute</a:t>
            </a:r>
            <a:r>
              <a:rPr lang="en-US" dirty="0" smtClean="0"/>
              <a:t>:  MapReduce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 Each node has map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reduce slots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Tasks are scheduled to</a:t>
            </a:r>
            <a:br>
              <a:rPr lang="en-US" dirty="0" smtClean="0"/>
            </a:br>
            <a:r>
              <a:rPr lang="en-US" dirty="0" smtClean="0"/>
              <a:t>task slots</a:t>
            </a:r>
          </a:p>
          <a:p>
            <a:pPr>
              <a:buFontTx/>
              <a:buChar char="-"/>
            </a:pPr>
            <a:r>
              <a:rPr lang="en-US" dirty="0" smtClean="0"/>
              <a:t> # of tasks &lt;= # of slots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5800" y="6019800"/>
            <a:ext cx="155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Worker node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67200" y="6019800"/>
            <a:ext cx="15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Worker node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19400" y="4800600"/>
            <a:ext cx="954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62400" y="1981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64" name="Pentagon 63"/>
          <p:cNvSpPr/>
          <p:nvPr/>
        </p:nvSpPr>
        <p:spPr>
          <a:xfrm rot="16200000">
            <a:off x="6896100" y="5219701"/>
            <a:ext cx="533401" cy="1524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315200" y="511706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slot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15201" y="5726669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</a:t>
            </a:r>
          </a:p>
        </p:txBody>
      </p:sp>
      <p:sp>
        <p:nvSpPr>
          <p:cNvPr id="68" name="Can 67"/>
          <p:cNvSpPr/>
          <p:nvPr/>
        </p:nvSpPr>
        <p:spPr>
          <a:xfrm>
            <a:off x="7086600" y="5715000"/>
            <a:ext cx="152400" cy="4572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GFS/MapReduce (Hadoop) is our research target</a:t>
            </a:r>
          </a:p>
          <a:p>
            <a:r>
              <a:rPr lang="en-US" dirty="0" smtClean="0"/>
              <a:t>Overall, MapReduce performs well for pleasantly parallel applications</a:t>
            </a:r>
          </a:p>
          <a:p>
            <a:r>
              <a:rPr lang="en-US" dirty="0" smtClean="0"/>
              <a:t>Want a deep understanding of its performance for different configurations and environments</a:t>
            </a:r>
          </a:p>
          <a:p>
            <a:r>
              <a:rPr lang="en-US" dirty="0" smtClean="0"/>
              <a:t>Observed inefficiency (thus degraded performance) that can be improved</a:t>
            </a:r>
          </a:p>
          <a:p>
            <a:pPr lvl="1"/>
            <a:r>
              <a:rPr lang="en-US" dirty="0" smtClean="0"/>
              <a:t>For state-of-the-art schedulers, data locality is not optimal</a:t>
            </a:r>
          </a:p>
          <a:p>
            <a:pPr lvl="1"/>
            <a:r>
              <a:rPr lang="en-US" dirty="0" smtClean="0"/>
              <a:t>Fixed task granularity ⇒ </a:t>
            </a:r>
            <a:r>
              <a:rPr lang="en-US" dirty="0" smtClean="0">
                <a:sym typeface="Wingdings" pitchFamily="2" charset="2"/>
              </a:rPr>
              <a:t>poor load balancing</a:t>
            </a:r>
            <a:endParaRPr lang="en-US" dirty="0" smtClean="0"/>
          </a:p>
          <a:p>
            <a:pPr lvl="1"/>
            <a:r>
              <a:rPr lang="en-US" dirty="0" smtClean="0"/>
              <a:t>Simple algorithms to trigger speculative execution</a:t>
            </a:r>
          </a:p>
          <a:p>
            <a:pPr lvl="1"/>
            <a:r>
              <a:rPr lang="en-US" dirty="0" smtClean="0"/>
              <a:t>Low resource utilization when # of tasks is less than # of slots</a:t>
            </a:r>
          </a:p>
          <a:p>
            <a:pPr lvl="1"/>
            <a:r>
              <a:rPr lang="en-US" dirty="0" smtClean="0"/>
              <a:t>How to build MapReduce across multiple grid clusters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b="1" i="1" dirty="0" smtClean="0"/>
              <a:t>Literature Survey</a:t>
            </a:r>
          </a:p>
          <a:p>
            <a:r>
              <a:rPr lang="en-US" dirty="0" smtClean="0"/>
              <a:t>Research Issues and Our Approaches</a:t>
            </a:r>
          </a:p>
          <a:p>
            <a:r>
              <a:rPr lang="en-US" dirty="0" smtClean="0"/>
              <a:t>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406F-3C19-4048-9698-48B7B83A78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0.9|1.3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10022</TotalTime>
  <Words>4031</Words>
  <Application>Microsoft Office PowerPoint</Application>
  <PresentationFormat>On-screen Show (4:3)</PresentationFormat>
  <Paragraphs>904</Paragraphs>
  <Slides>50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Origin</vt:lpstr>
      <vt:lpstr>Equation</vt:lpstr>
      <vt:lpstr>High Performance Integration of Data Parallel File Systems and Computing</vt:lpstr>
      <vt:lpstr>Outline</vt:lpstr>
      <vt:lpstr>Traditional HPC Architecture vs. the Architecture of Data Parallel Systems</vt:lpstr>
      <vt:lpstr>Data Parallel Systems</vt:lpstr>
      <vt:lpstr>MapReduce Model</vt:lpstr>
      <vt:lpstr>MapReduce Execution Overview</vt:lpstr>
      <vt:lpstr>Hadoop Implementation</vt:lpstr>
      <vt:lpstr>Motivation</vt:lpstr>
      <vt:lpstr>Outline</vt:lpstr>
      <vt:lpstr>Storage</vt:lpstr>
      <vt:lpstr>Traditional Job Scheduling</vt:lpstr>
      <vt:lpstr>MapReduce-related</vt:lpstr>
      <vt:lpstr>Outline</vt:lpstr>
      <vt:lpstr>Research Objectives</vt:lpstr>
      <vt:lpstr>Performance Evaluation - Hadoop</vt:lpstr>
      <vt:lpstr>Performance Evaluation – Importance of data locality</vt:lpstr>
      <vt:lpstr>Performance Evaluation - Storage</vt:lpstr>
      <vt:lpstr>Data Locality</vt:lpstr>
      <vt:lpstr>Data Locality - Analysis</vt:lpstr>
      <vt:lpstr>Data Locality – Experiment 1</vt:lpstr>
      <vt:lpstr>Data Locality - Optimality</vt:lpstr>
      <vt:lpstr>Data Locality – Experiment 2</vt:lpstr>
      <vt:lpstr>Task Granularity</vt:lpstr>
      <vt:lpstr>Task Granularity – Auto. Re-organization</vt:lpstr>
      <vt:lpstr>Task Granularity – Task Re-organization Examples</vt:lpstr>
      <vt:lpstr>Task Granularity – Single-Job Experiment</vt:lpstr>
      <vt:lpstr>Task Granularity – Multi-Job Experiment</vt:lpstr>
      <vt:lpstr>Hierarchical MapReduce</vt:lpstr>
      <vt:lpstr>Heterogeneity Aware Scheduling – Future Work</vt:lpstr>
      <vt:lpstr>Resource Stealing</vt:lpstr>
      <vt:lpstr>Resource Stealing - Example</vt:lpstr>
      <vt:lpstr>Speculative Execution</vt:lpstr>
      <vt:lpstr>Outline</vt:lpstr>
      <vt:lpstr>Contributions and Future Work</vt:lpstr>
      <vt:lpstr>Questions?</vt:lpstr>
      <vt:lpstr>Backup slides</vt:lpstr>
      <vt:lpstr>Introduction</vt:lpstr>
      <vt:lpstr>MapReduce Walkthrough - wordcount</vt:lpstr>
      <vt:lpstr>Data Locality – Optimality</vt:lpstr>
      <vt:lpstr>Task Re-organization: Definitions</vt:lpstr>
      <vt:lpstr>Task Re-organization: Research Issues</vt:lpstr>
      <vt:lpstr>Single-Job Aggressive Scheduling:  Task Splitting w/o Prior Knowledge</vt:lpstr>
      <vt:lpstr>Task Splitting with Prior Knowledge</vt:lpstr>
      <vt:lpstr>Task splitting: Algorithm Skeleton</vt:lpstr>
      <vt:lpstr>Task splitting: Algorithm Details</vt:lpstr>
      <vt:lpstr>Task splitting: Example</vt:lpstr>
      <vt:lpstr>Task splitting: Multi-Job Scenarios</vt:lpstr>
      <vt:lpstr>Short Job First Strategy</vt:lpstr>
      <vt:lpstr>Task splitting: Experiment Environment</vt:lpstr>
      <vt:lpstr>Hierarchical MapReduce</vt:lpstr>
    </vt:vector>
  </TitlesOfParts>
  <Company>IUB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Zhenhua Guo</dc:creator>
  <cp:lastModifiedBy>Zhenhua Guo</cp:lastModifiedBy>
  <cp:revision>1412</cp:revision>
  <dcterms:created xsi:type="dcterms:W3CDTF">2011-09-20T17:53:37Z</dcterms:created>
  <dcterms:modified xsi:type="dcterms:W3CDTF">2012-02-08T23:33:01Z</dcterms:modified>
</cp:coreProperties>
</file>