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7" r:id="rId3"/>
    <p:sldId id="269" r:id="rId4"/>
    <p:sldId id="258" r:id="rId5"/>
    <p:sldId id="259" r:id="rId6"/>
    <p:sldId id="260" r:id="rId7"/>
    <p:sldId id="261" r:id="rId8"/>
    <p:sldId id="283" r:id="rId9"/>
    <p:sldId id="263" r:id="rId10"/>
    <p:sldId id="264" r:id="rId11"/>
    <p:sldId id="265" r:id="rId12"/>
    <p:sldId id="281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9" r:id="rId23"/>
    <p:sldId id="277" r:id="rId24"/>
    <p:sldId id="280" r:id="rId25"/>
    <p:sldId id="282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9" autoAdjust="0"/>
  </p:normalViewPr>
  <p:slideViewPr>
    <p:cSldViewPr snapToGrid="0" snapToObjects="1">
      <p:cViewPr>
        <p:scale>
          <a:sx n="70" d="100"/>
          <a:sy n="70" d="100"/>
        </p:scale>
        <p:origin x="-124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MonteCarlo</c:v>
                </c:pt>
              </c:strCache>
            </c:strRef>
          </c:tx>
          <c:invertIfNegative val="0"/>
          <c:cat>
            <c:strRef>
              <c:f>Sheet1!$C$4:$D$4</c:f>
              <c:strCache>
                <c:ptCount val="2"/>
                <c:pt idx="0">
                  <c:v>Native</c:v>
                </c:pt>
                <c:pt idx="1">
                  <c:v>XEN VM</c:v>
                </c:pt>
              </c:strCache>
            </c:strRef>
          </c:cat>
          <c:val>
            <c:numRef>
              <c:f>Sheet1!$C$7:$D$7</c:f>
              <c:numCache>
                <c:formatCode>General</c:formatCode>
                <c:ptCount val="2"/>
                <c:pt idx="0">
                  <c:v>98423.68</c:v>
                </c:pt>
                <c:pt idx="1">
                  <c:v>88520.05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638200"/>
        <c:axId val="794635000"/>
      </c:barChart>
      <c:catAx>
        <c:axId val="794638200"/>
        <c:scaling>
          <c:orientation val="minMax"/>
        </c:scaling>
        <c:delete val="0"/>
        <c:axPos val="b"/>
        <c:majorTickMark val="out"/>
        <c:minorTickMark val="none"/>
        <c:tickLblPos val="nextTo"/>
        <c:crossAx val="794635000"/>
        <c:crosses val="autoZero"/>
        <c:auto val="1"/>
        <c:lblAlgn val="ctr"/>
        <c:lblOffset val="100"/>
        <c:noMultiLvlLbl val="0"/>
      </c:catAx>
      <c:valAx>
        <c:axId val="794635000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4638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Native</c:v>
                </c:pt>
              </c:strCache>
            </c:strRef>
          </c:tx>
          <c:invertIfNegative val="0"/>
          <c:cat>
            <c:strRef>
              <c:f>Sheet1!$B$8:$B$10</c:f>
              <c:strCache>
                <c:ptCount val="3"/>
                <c:pt idx="0">
                  <c:v>FFT 2D 1</c:v>
                </c:pt>
                <c:pt idx="1">
                  <c:v>FFT 2D 2</c:v>
                </c:pt>
                <c:pt idx="2">
                  <c:v>FFT 2D 3</c:v>
                </c:pt>
              </c:strCache>
            </c:strRef>
          </c:cat>
          <c:val>
            <c:numRef>
              <c:f>Sheet1!$C$8:$C$10</c:f>
              <c:numCache>
                <c:formatCode>General</c:formatCode>
                <c:ptCount val="3"/>
                <c:pt idx="0">
                  <c:v>1031.1936</c:v>
                </c:pt>
                <c:pt idx="1">
                  <c:v>1049.5832</c:v>
                </c:pt>
                <c:pt idx="2">
                  <c:v>1302.0833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XEN VM</c:v>
                </c:pt>
              </c:strCache>
            </c:strRef>
          </c:tx>
          <c:invertIfNegative val="0"/>
          <c:cat>
            <c:strRef>
              <c:f>Sheet1!$B$8:$B$10</c:f>
              <c:strCache>
                <c:ptCount val="3"/>
                <c:pt idx="0">
                  <c:v>FFT 2D 1</c:v>
                </c:pt>
                <c:pt idx="1">
                  <c:v>FFT 2D 2</c:v>
                </c:pt>
                <c:pt idx="2">
                  <c:v>FFT 2D 3</c:v>
                </c:pt>
              </c:strCache>
            </c:strRef>
          </c:cat>
          <c:val>
            <c:numRef>
              <c:f>Sheet1!$D$8:$D$10</c:f>
              <c:numCache>
                <c:formatCode>General</c:formatCode>
                <c:ptCount val="3"/>
                <c:pt idx="0">
                  <c:v>909.6091</c:v>
                </c:pt>
                <c:pt idx="1">
                  <c:v>988.3864</c:v>
                </c:pt>
                <c:pt idx="2">
                  <c:v>1199.0407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888264"/>
        <c:axId val="796327784"/>
      </c:barChart>
      <c:catAx>
        <c:axId val="795888264"/>
        <c:scaling>
          <c:orientation val="minMax"/>
        </c:scaling>
        <c:delete val="0"/>
        <c:axPos val="b"/>
        <c:majorTickMark val="out"/>
        <c:minorTickMark val="none"/>
        <c:tickLblPos val="nextTo"/>
        <c:crossAx val="796327784"/>
        <c:crosses val="autoZero"/>
        <c:auto val="1"/>
        <c:lblAlgn val="ctr"/>
        <c:lblOffset val="100"/>
        <c:noMultiLvlLbl val="0"/>
      </c:catAx>
      <c:valAx>
        <c:axId val="796327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5888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CDFDA87-5F5B-9942-B396-A5959EEFCF35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9A83D0A-BCDE-B24C-9A44-8B5ECF221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2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5C1DB4B-295E-3A42-9FC2-BAD3A18CBE9C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91890D0-8D55-234D-8586-16EDFB00F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9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890D0-8D55-234D-8586-16EDFB00F81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1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CC70D-FFFE-6E47-92D0-061B484B3A52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4D7B-9FE5-4044-8966-F04EA1D05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9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828A-53FF-774B-8CBC-50E2C6EAAC4D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080A-763E-E045-9A97-C83A46DF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06BA-6CEF-D948-AD52-1F472614353A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7A4-BAC8-4145-99A8-1893789FB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10B2-36EE-934F-AC0C-C064ED22DFDA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4874-939E-4540-8C88-A05A27AAF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3C6-3715-454C-810A-6510FA16CA37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826E-89B0-384B-B3A2-B358CFE27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62CF2-7387-4644-BA88-872C1539F44E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8407-47A1-2B44-8A28-640141AC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D66C-5DBF-8747-9B92-59BEF5FF6519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A0CB-DBE4-E24A-BC3D-44BBCEE5B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D6C3-63A3-A84F-AB56-F64A7CC79C14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73E6A-125F-E145-AD9D-F8E911D57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3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DABD-FBFA-AE41-AA46-4A1960DA4FD5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FD68-AC09-F341-B1D0-E6E70703D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841F-4678-AD46-A85F-4150DB42F6B3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FB0B-6662-2A4B-92A4-624D4043D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9C7A-C5BF-C241-9AB7-B0EB2E86453B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3C7B-386E-F24D-923E-8A807BFAB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9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06432C9-C18D-7D4D-91E8-0743CAE4D56D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F13934D-D66C-0B47-B51C-66A42BBB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25488" y="1154839"/>
            <a:ext cx="7693025" cy="1377950"/>
          </a:xfrm>
        </p:spPr>
        <p:txBody>
          <a:bodyPr lIns="0" tIns="0" rIns="0" bIns="0"/>
          <a:lstStyle/>
          <a:p>
            <a:pPr defTabSz="457196" eaLnBrk="1" hangingPunct="1">
              <a:lnSpc>
                <a:spcPct val="95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j-cs"/>
              </a:rPr>
              <a:t>GPUs on Clouds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9301" y="3275791"/>
            <a:ext cx="7981701" cy="3341687"/>
          </a:xfrm>
        </p:spPr>
        <p:txBody>
          <a:bodyPr lIns="0" tIns="0" rIns="0" bIns="0"/>
          <a:lstStyle/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+mn-cs"/>
              </a:rPr>
              <a:t>Andrew J. Younge</a:t>
            </a:r>
          </a:p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dirty="0" smtClean="0">
              <a:solidFill>
                <a:srgbClr val="898989"/>
              </a:solidFill>
              <a:latin typeface="Arial" charset="0"/>
              <a:cs typeface="+mn-cs"/>
            </a:endParaRPr>
          </a:p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898989"/>
                </a:solidFill>
                <a:latin typeface="Arial" charset="0"/>
                <a:cs typeface="+mn-cs"/>
              </a:rPr>
              <a:t>Indiana University</a:t>
            </a:r>
          </a:p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dirty="0">
              <a:solidFill>
                <a:srgbClr val="898989"/>
              </a:solidFill>
              <a:latin typeface="Arial" charset="0"/>
              <a:cs typeface="+mn-cs"/>
            </a:endParaRPr>
          </a:p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898989"/>
                </a:solidFill>
                <a:latin typeface="Arial" charset="0"/>
                <a:cs typeface="+mn-cs"/>
              </a:rPr>
              <a:t>(USC / Information Sciences Institute)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38206" y="6457950"/>
            <a:ext cx="281463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100" dirty="0" smtClean="0">
                <a:solidFill>
                  <a:srgbClr val="898989"/>
                </a:solidFill>
                <a:latin typeface="Arial" charset="0"/>
                <a:cs typeface="+mn-cs"/>
              </a:rPr>
              <a:t>UNCLASSIFIED: 08/03/2012</a:t>
            </a:r>
            <a:endParaRPr lang="en-US" sz="1100" dirty="0">
              <a:solidFill>
                <a:srgbClr val="898989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SIMD (Single Instruction Multiple Data) model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38100" y="3810000"/>
            <a:ext cx="1981200" cy="9906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Oval 6"/>
          <p:cNvSpPr>
            <a:spLocks noChangeArrowheads="1"/>
          </p:cNvSpPr>
          <p:nvPr/>
        </p:nvSpPr>
        <p:spPr bwMode="auto">
          <a:xfrm>
            <a:off x="4876800" y="3810000"/>
            <a:ext cx="1981200" cy="9906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Oval 7"/>
          <p:cNvSpPr>
            <a:spLocks noChangeArrowheads="1"/>
          </p:cNvSpPr>
          <p:nvPr/>
        </p:nvSpPr>
        <p:spPr bwMode="auto">
          <a:xfrm>
            <a:off x="7010400" y="3810000"/>
            <a:ext cx="1981200" cy="9906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7655" name="Straight Connector 9"/>
          <p:cNvCxnSpPr>
            <a:cxnSpLocks noChangeShapeType="1"/>
          </p:cNvCxnSpPr>
          <p:nvPr/>
        </p:nvCxnSpPr>
        <p:spPr bwMode="auto">
          <a:xfrm>
            <a:off x="685800" y="3505200"/>
            <a:ext cx="7315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Connector 11"/>
          <p:cNvCxnSpPr>
            <a:cxnSpLocks noChangeShapeType="1"/>
          </p:cNvCxnSpPr>
          <p:nvPr/>
        </p:nvCxnSpPr>
        <p:spPr bwMode="auto">
          <a:xfrm>
            <a:off x="38862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12"/>
          <p:cNvCxnSpPr>
            <a:cxnSpLocks noChangeShapeType="1"/>
          </p:cNvCxnSpPr>
          <p:nvPr/>
        </p:nvCxnSpPr>
        <p:spPr bwMode="auto">
          <a:xfrm rot="5400000">
            <a:off x="534194" y="4952206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Connector 13"/>
          <p:cNvCxnSpPr>
            <a:cxnSpLocks noChangeShapeType="1"/>
          </p:cNvCxnSpPr>
          <p:nvPr/>
        </p:nvCxnSpPr>
        <p:spPr bwMode="auto">
          <a:xfrm rot="5400000">
            <a:off x="7849394" y="3656806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14"/>
          <p:cNvCxnSpPr>
            <a:cxnSpLocks noChangeShapeType="1"/>
          </p:cNvCxnSpPr>
          <p:nvPr/>
        </p:nvCxnSpPr>
        <p:spPr bwMode="auto">
          <a:xfrm rot="5400000">
            <a:off x="5639594" y="3656806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Connector 15"/>
          <p:cNvCxnSpPr>
            <a:cxnSpLocks noChangeShapeType="1"/>
          </p:cNvCxnSpPr>
          <p:nvPr/>
        </p:nvCxnSpPr>
        <p:spPr bwMode="auto">
          <a:xfrm rot="5400000">
            <a:off x="534194" y="3656806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Connector 17"/>
          <p:cNvCxnSpPr>
            <a:cxnSpLocks noChangeShapeType="1"/>
          </p:cNvCxnSpPr>
          <p:nvPr/>
        </p:nvCxnSpPr>
        <p:spPr bwMode="auto">
          <a:xfrm rot="5400000">
            <a:off x="7849394" y="4952206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Straight Connector 18"/>
          <p:cNvCxnSpPr>
            <a:cxnSpLocks noChangeShapeType="1"/>
          </p:cNvCxnSpPr>
          <p:nvPr/>
        </p:nvCxnSpPr>
        <p:spPr bwMode="auto">
          <a:xfrm rot="5400000">
            <a:off x="5639594" y="4952206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TextBox 24"/>
          <p:cNvSpPr txBox="1">
            <a:spLocks noChangeArrowheads="1"/>
          </p:cNvSpPr>
          <p:nvPr/>
        </p:nvSpPr>
        <p:spPr bwMode="auto">
          <a:xfrm>
            <a:off x="381000" y="5143500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i="0">
                <a:solidFill>
                  <a:srgbClr val="000000"/>
                </a:solidFill>
                <a:latin typeface="Times" charset="0"/>
                <a:cs typeface="Times" charset="0"/>
              </a:rPr>
              <a:t>a[0]</a:t>
            </a:r>
          </a:p>
        </p:txBody>
      </p:sp>
      <p:sp>
        <p:nvSpPr>
          <p:cNvPr id="27664" name="TextBox 25"/>
          <p:cNvSpPr txBox="1">
            <a:spLocks noChangeArrowheads="1"/>
          </p:cNvSpPr>
          <p:nvPr/>
        </p:nvSpPr>
        <p:spPr bwMode="auto">
          <a:xfrm>
            <a:off x="7696200" y="5181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i="0">
                <a:solidFill>
                  <a:srgbClr val="000000"/>
                </a:solidFill>
              </a:rPr>
              <a:t>a[n-1]</a:t>
            </a:r>
          </a:p>
        </p:txBody>
      </p:sp>
      <p:sp>
        <p:nvSpPr>
          <p:cNvPr id="27665" name="TextBox 26"/>
          <p:cNvSpPr txBox="1">
            <a:spLocks noChangeArrowheads="1"/>
          </p:cNvSpPr>
          <p:nvPr/>
        </p:nvSpPr>
        <p:spPr bwMode="auto">
          <a:xfrm>
            <a:off x="5410200" y="51435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i="0">
                <a:solidFill>
                  <a:srgbClr val="000000"/>
                </a:solidFill>
                <a:latin typeface="Times" charset="0"/>
                <a:cs typeface="Times" charset="0"/>
              </a:rPr>
              <a:t>a[n-2]</a:t>
            </a:r>
          </a:p>
        </p:txBody>
      </p:sp>
      <p:cxnSp>
        <p:nvCxnSpPr>
          <p:cNvPr id="27666" name="Straight Connector 27"/>
          <p:cNvCxnSpPr>
            <a:cxnSpLocks noChangeShapeType="1"/>
          </p:cNvCxnSpPr>
          <p:nvPr/>
        </p:nvCxnSpPr>
        <p:spPr bwMode="auto">
          <a:xfrm rot="5400000">
            <a:off x="3048794" y="3656806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Straight Connector 28"/>
          <p:cNvCxnSpPr>
            <a:cxnSpLocks noChangeShapeType="1"/>
          </p:cNvCxnSpPr>
          <p:nvPr/>
        </p:nvCxnSpPr>
        <p:spPr bwMode="auto">
          <a:xfrm rot="5400000">
            <a:off x="3048794" y="4876006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8" name="TextBox 29"/>
          <p:cNvSpPr txBox="1">
            <a:spLocks noChangeArrowheads="1"/>
          </p:cNvSpPr>
          <p:nvPr/>
        </p:nvSpPr>
        <p:spPr bwMode="auto">
          <a:xfrm>
            <a:off x="2971800" y="51054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i="0">
                <a:solidFill>
                  <a:srgbClr val="000000"/>
                </a:solidFill>
                <a:latin typeface="Times" charset="0"/>
                <a:cs typeface="Times" charset="0"/>
              </a:rPr>
              <a:t>a[1]</a:t>
            </a:r>
          </a:p>
        </p:txBody>
      </p:sp>
      <p:sp>
        <p:nvSpPr>
          <p:cNvPr id="27669" name="Oval 30"/>
          <p:cNvSpPr>
            <a:spLocks noChangeArrowheads="1"/>
          </p:cNvSpPr>
          <p:nvPr/>
        </p:nvSpPr>
        <p:spPr bwMode="auto">
          <a:xfrm>
            <a:off x="2133600" y="3810000"/>
            <a:ext cx="1981200" cy="9906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TextBox 36"/>
          <p:cNvSpPr txBox="1">
            <a:spLocks noChangeArrowheads="1"/>
          </p:cNvSpPr>
          <p:nvPr/>
        </p:nvSpPr>
        <p:spPr bwMode="auto">
          <a:xfrm>
            <a:off x="0" y="3505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i="0">
                <a:latin typeface="Times" charset="0"/>
                <a:cs typeface="Times" charset="0"/>
              </a:rPr>
              <a:t>ALUs</a:t>
            </a:r>
          </a:p>
        </p:txBody>
      </p:sp>
      <p:sp>
        <p:nvSpPr>
          <p:cNvPr id="27671" name="TextBox 22"/>
          <p:cNvSpPr txBox="1">
            <a:spLocks noChangeArrowheads="1"/>
          </p:cNvSpPr>
          <p:nvPr/>
        </p:nvSpPr>
        <p:spPr bwMode="auto">
          <a:xfrm>
            <a:off x="2971800" y="25908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/>
            <a:r>
              <a:rPr lang="en-US" sz="1800" i="0">
                <a:latin typeface="Times" charset="0"/>
                <a:cs typeface="Times" charset="0"/>
              </a:rPr>
              <a:t>Instruction</a:t>
            </a:r>
          </a:p>
          <a:p>
            <a:pPr algn="ctr" eaLnBrk="1"/>
            <a:r>
              <a:rPr lang="en-US" sz="1800" i="0">
                <a:latin typeface="Times" charset="0"/>
                <a:cs typeface="Times" charset="0"/>
              </a:rPr>
              <a:t>a[] = a[] + k</a:t>
            </a:r>
          </a:p>
        </p:txBody>
      </p:sp>
      <p:sp>
        <p:nvSpPr>
          <p:cNvPr id="27672" name="TextBox 35"/>
          <p:cNvSpPr txBox="1">
            <a:spLocks noChangeArrowheads="1"/>
          </p:cNvSpPr>
          <p:nvPr/>
        </p:nvSpPr>
        <p:spPr bwMode="auto">
          <a:xfrm>
            <a:off x="457200" y="55626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i="0">
                <a:latin typeface="Times" charset="0"/>
                <a:cs typeface="Times" charset="0"/>
              </a:rPr>
              <a:t>Very efficient of this is what you want to do. One program.</a:t>
            </a:r>
          </a:p>
          <a:p>
            <a:pPr eaLnBrk="1"/>
            <a:r>
              <a:rPr lang="en-US" i="0">
                <a:latin typeface="Times" charset="0"/>
                <a:cs typeface="Times" charset="0"/>
              </a:rPr>
              <a:t>Can design computers to operate this way.</a:t>
            </a:r>
          </a:p>
        </p:txBody>
      </p:sp>
      <p:sp>
        <p:nvSpPr>
          <p:cNvPr id="27673" name="TextBox 3"/>
          <p:cNvSpPr txBox="1">
            <a:spLocks noChangeArrowheads="1"/>
          </p:cNvSpPr>
          <p:nvPr/>
        </p:nvSpPr>
        <p:spPr bwMode="auto">
          <a:xfrm>
            <a:off x="266700" y="20574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i="0">
                <a:latin typeface="Times" charset="0"/>
                <a:cs typeface="Times" charset="0"/>
              </a:rPr>
              <a:t>Also know as data parallel computation.  One instruction specifies the operation:</a:t>
            </a:r>
          </a:p>
        </p:txBody>
      </p:sp>
    </p:spTree>
    <p:extLst>
      <p:ext uri="{BB962C8B-B14F-4D97-AF65-F5344CB8AC3E}">
        <p14:creationId xmlns:p14="http://schemas.microsoft.com/office/powerpoint/2010/main" val="413542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</a:rPr>
              <a:t>Array of Parallel Threads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A CUDA kernel is executed by a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grid </a:t>
            </a:r>
            <a:r>
              <a:rPr lang="en-US" sz="2400" dirty="0">
                <a:solidFill>
                  <a:srgbClr val="000000"/>
                </a:solidFill>
              </a:rPr>
              <a:t>(array) of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threads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All threads in a grid run the same kernel code (SPMD)</a:t>
            </a:r>
            <a:r>
              <a:rPr lang="ar-sa" sz="2000" dirty="0">
                <a:solidFill>
                  <a:srgbClr val="000000"/>
                </a:solidFill>
              </a:rPr>
              <a:t>‏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Each thread has an index that it uses to compute memory addresses and make control decisions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8677" name="Freeform 26"/>
          <p:cNvSpPr>
            <a:spLocks/>
          </p:cNvSpPr>
          <p:nvPr/>
        </p:nvSpPr>
        <p:spPr bwMode="auto">
          <a:xfrm>
            <a:off x="3429000" y="41910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Freeform 27"/>
          <p:cNvSpPr>
            <a:spLocks/>
          </p:cNvSpPr>
          <p:nvPr/>
        </p:nvSpPr>
        <p:spPr bwMode="auto">
          <a:xfrm>
            <a:off x="3810000" y="41910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Freeform 28"/>
          <p:cNvSpPr>
            <a:spLocks/>
          </p:cNvSpPr>
          <p:nvPr/>
        </p:nvSpPr>
        <p:spPr bwMode="auto">
          <a:xfrm>
            <a:off x="4114800" y="41910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Freeform 29"/>
          <p:cNvSpPr>
            <a:spLocks/>
          </p:cNvSpPr>
          <p:nvPr/>
        </p:nvSpPr>
        <p:spPr bwMode="auto">
          <a:xfrm>
            <a:off x="4419600" y="41910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Freeform 30"/>
          <p:cNvSpPr>
            <a:spLocks/>
          </p:cNvSpPr>
          <p:nvPr/>
        </p:nvSpPr>
        <p:spPr bwMode="auto">
          <a:xfrm>
            <a:off x="5562600" y="41910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Freeform 33"/>
          <p:cNvSpPr>
            <a:spLocks/>
          </p:cNvSpPr>
          <p:nvPr/>
        </p:nvSpPr>
        <p:spPr bwMode="auto">
          <a:xfrm>
            <a:off x="5257800" y="41910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4724400"/>
            <a:ext cx="2819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 = </a:t>
            </a:r>
            <a:r>
              <a:rPr lang="en-US" sz="1600" dirty="0" err="1">
                <a:solidFill>
                  <a:schemeClr val="tx1"/>
                </a:solidFill>
              </a:rPr>
              <a:t>blockIdx.x</a:t>
            </a:r>
            <a:r>
              <a:rPr lang="en-US" sz="1600" dirty="0">
                <a:solidFill>
                  <a:schemeClr val="tx1"/>
                </a:solidFill>
              </a:rPr>
              <a:t> * </a:t>
            </a:r>
            <a:r>
              <a:rPr lang="en-US" sz="1600" dirty="0" err="1">
                <a:solidFill>
                  <a:schemeClr val="tx1"/>
                </a:solidFill>
              </a:rPr>
              <a:t>blockDim.x</a:t>
            </a:r>
            <a:r>
              <a:rPr lang="en-US" sz="1600" dirty="0">
                <a:solidFill>
                  <a:schemeClr val="tx1"/>
                </a:solidFill>
              </a:rPr>
              <a:t> + </a:t>
            </a:r>
            <a:r>
              <a:rPr lang="en-US" sz="1600" dirty="0" err="1">
                <a:solidFill>
                  <a:schemeClr val="tx1"/>
                </a:solidFill>
              </a:rPr>
              <a:t>threadIdx.x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C_d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= </a:t>
            </a:r>
            <a:r>
              <a:rPr lang="en-US" sz="1600" dirty="0" err="1">
                <a:solidFill>
                  <a:schemeClr val="tx1"/>
                </a:solidFill>
              </a:rPr>
              <a:t>A_d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+ </a:t>
            </a:r>
            <a:r>
              <a:rPr lang="en-US" sz="1600" dirty="0" err="1">
                <a:solidFill>
                  <a:schemeClr val="tx1"/>
                </a:solidFill>
              </a:rPr>
              <a:t>B_d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28684" name="TextBox 22"/>
          <p:cNvSpPr txBox="1">
            <a:spLocks noChangeArrowheads="1"/>
          </p:cNvSpPr>
          <p:nvPr/>
        </p:nvSpPr>
        <p:spPr bwMode="auto">
          <a:xfrm>
            <a:off x="4724400" y="4114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Palatino" charset="0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0400" y="3810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33800" y="3810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67200" y="3810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3000" y="3810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6400" y="3810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28690" name="TextBox 22"/>
          <p:cNvSpPr txBox="1">
            <a:spLocks noChangeArrowheads="1"/>
          </p:cNvSpPr>
          <p:nvPr/>
        </p:nvSpPr>
        <p:spPr bwMode="auto">
          <a:xfrm>
            <a:off x="4724400" y="6019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Palatino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187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84"/>
            <a:ext cx="8229600" cy="1143000"/>
          </a:xfrm>
        </p:spPr>
        <p:txBody>
          <a:bodyPr/>
          <a:lstStyle/>
          <a:p>
            <a:r>
              <a:rPr lang="en-US" dirty="0" smtClean="0"/>
              <a:t>GPUs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78" y="989660"/>
            <a:ext cx="2794000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94" y="4181475"/>
            <a:ext cx="2540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678" y="1293384"/>
            <a:ext cx="2484516" cy="2089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06" y="4209087"/>
            <a:ext cx="3517533" cy="21316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098340" y="3382406"/>
            <a:ext cx="0" cy="10216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61566" y="3256491"/>
            <a:ext cx="0" cy="924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3256491"/>
            <a:ext cx="2427994" cy="924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8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782"/>
            <a:ext cx="8229600" cy="4525963"/>
          </a:xfrm>
        </p:spPr>
        <p:txBody>
          <a:bodyPr/>
          <a:lstStyle/>
          <a:p>
            <a:r>
              <a:rPr lang="en-US" dirty="0" smtClean="0"/>
              <a:t>Need for </a:t>
            </a:r>
            <a:r>
              <a:rPr lang="en-US" dirty="0" smtClean="0"/>
              <a:t>GPUs </a:t>
            </a:r>
            <a:r>
              <a:rPr lang="en-US" dirty="0" smtClean="0"/>
              <a:t>on </a:t>
            </a:r>
            <a:r>
              <a:rPr lang="en-US" dirty="0" smtClean="0"/>
              <a:t>Clouds</a:t>
            </a:r>
          </a:p>
          <a:p>
            <a:pPr lvl="1"/>
            <a:r>
              <a:rPr lang="en-US" dirty="0" smtClean="0"/>
              <a:t>GPUs are becoming commonplace in scientific computing</a:t>
            </a:r>
          </a:p>
          <a:p>
            <a:pPr lvl="1"/>
            <a:r>
              <a:rPr lang="en-US" dirty="0" smtClean="0"/>
              <a:t>Provide great performance-per-watt</a:t>
            </a:r>
            <a:endParaRPr lang="en-US" dirty="0" smtClean="0"/>
          </a:p>
          <a:p>
            <a:r>
              <a:rPr lang="en-US" dirty="0" smtClean="0"/>
              <a:t>Different competing methods for virtualizing GPUs</a:t>
            </a:r>
          </a:p>
          <a:p>
            <a:pPr lvl="1"/>
            <a:r>
              <a:rPr lang="en-US" dirty="0" smtClean="0"/>
              <a:t>Remote API for CUDA calls</a:t>
            </a:r>
          </a:p>
          <a:p>
            <a:pPr lvl="1"/>
            <a:r>
              <a:rPr lang="en-US" dirty="0" smtClean="0"/>
              <a:t>Direct GPU usage within VM</a:t>
            </a:r>
          </a:p>
          <a:p>
            <a:r>
              <a:rPr lang="en-US" dirty="0" smtClean="0"/>
              <a:t>Advantages and disadvantages to </a:t>
            </a:r>
            <a:r>
              <a:rPr lang="en-US" dirty="0" smtClean="0"/>
              <a:t>both solutions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 GPU API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140"/>
            <a:ext cx="8229600" cy="4525963"/>
          </a:xfrm>
        </p:spPr>
        <p:txBody>
          <a:bodyPr/>
          <a:lstStyle/>
          <a:p>
            <a:r>
              <a:rPr lang="en-US" dirty="0" smtClean="0"/>
              <a:t>Translate all CUDA calls into a remote method invocations</a:t>
            </a:r>
          </a:p>
          <a:p>
            <a:r>
              <a:rPr lang="en-US" dirty="0" smtClean="0"/>
              <a:t>Users share GPUs across a node or cluster</a:t>
            </a:r>
          </a:p>
          <a:p>
            <a:r>
              <a:rPr lang="en-US" dirty="0" smtClean="0"/>
              <a:t>Can run within a VM, as no hardware is needed, only a remote API</a:t>
            </a:r>
          </a:p>
          <a:p>
            <a:r>
              <a:rPr lang="en-US" dirty="0" smtClean="0"/>
              <a:t>Many implementations for CUDA</a:t>
            </a:r>
          </a:p>
          <a:p>
            <a:pPr lvl="1"/>
            <a:r>
              <a:rPr lang="en-US" dirty="0" smtClean="0"/>
              <a:t>RCUDA, </a:t>
            </a:r>
            <a:r>
              <a:rPr lang="en-US" dirty="0" err="1" smtClean="0"/>
              <a:t>gVirtus</a:t>
            </a:r>
            <a:r>
              <a:rPr lang="en-US" dirty="0" smtClean="0"/>
              <a:t>, </a:t>
            </a:r>
            <a:r>
              <a:rPr lang="en-US" dirty="0" err="1" smtClean="0"/>
              <a:t>vCUDA</a:t>
            </a:r>
            <a:r>
              <a:rPr lang="en-US" dirty="0" smtClean="0"/>
              <a:t>, </a:t>
            </a:r>
            <a:r>
              <a:rPr lang="en-US" dirty="0" err="1" smtClean="0"/>
              <a:t>GViM</a:t>
            </a:r>
            <a:r>
              <a:rPr lang="en-US" dirty="0" smtClean="0"/>
              <a:t>, etc..</a:t>
            </a:r>
          </a:p>
          <a:p>
            <a:r>
              <a:rPr lang="en-US" dirty="0" smtClean="0"/>
              <a:t>Many desktop virtualization technologies do the same for OpenGL &amp; DirectX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5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 GPU API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Screen shot 2012-08-02 at 9.5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0" y="1342295"/>
            <a:ext cx="8904140" cy="49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3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 API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remote GPUs, but all data goes over the network</a:t>
            </a:r>
          </a:p>
          <a:p>
            <a:pPr lvl="1"/>
            <a:r>
              <a:rPr lang="en-US" dirty="0" smtClean="0"/>
              <a:t>Can be very inefficient for applications with non-trivial memory movement</a:t>
            </a:r>
          </a:p>
          <a:p>
            <a:r>
              <a:rPr lang="en-US" dirty="0" smtClean="0"/>
              <a:t>Usually doesn’t support CUDA extensions in C</a:t>
            </a:r>
          </a:p>
          <a:p>
            <a:pPr lvl="1"/>
            <a:r>
              <a:rPr lang="en-US" dirty="0" smtClean="0"/>
              <a:t>Have to separate CPU and GPU code</a:t>
            </a:r>
          </a:p>
          <a:p>
            <a:pPr lvl="1"/>
            <a:r>
              <a:rPr lang="en-US" dirty="0" smtClean="0"/>
              <a:t>Requires special decouple mechanism</a:t>
            </a:r>
          </a:p>
          <a:p>
            <a:r>
              <a:rPr lang="en-US" dirty="0" smtClean="0"/>
              <a:t>Cannot directly drop in solution with existing solutions.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3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GPU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VMs to directly access GPU hardware</a:t>
            </a:r>
            <a:endParaRPr lang="en-US" dirty="0"/>
          </a:p>
          <a:p>
            <a:r>
              <a:rPr lang="en-US" dirty="0" smtClean="0"/>
              <a:t>Enables CUDA and </a:t>
            </a:r>
            <a:r>
              <a:rPr lang="en-US" dirty="0" err="1" smtClean="0"/>
              <a:t>OpenCL</a:t>
            </a:r>
            <a:r>
              <a:rPr lang="en-US" dirty="0" smtClean="0"/>
              <a:t> code!</a:t>
            </a:r>
          </a:p>
          <a:p>
            <a:r>
              <a:rPr lang="en-US" dirty="0" smtClean="0"/>
              <a:t>Utilizes PCI-</a:t>
            </a:r>
            <a:r>
              <a:rPr lang="en-US" dirty="0" err="1" smtClean="0"/>
              <a:t>passthrough</a:t>
            </a:r>
            <a:r>
              <a:rPr lang="en-US" dirty="0" smtClean="0"/>
              <a:t> of device to guest VM </a:t>
            </a:r>
          </a:p>
          <a:p>
            <a:pPr lvl="1"/>
            <a:r>
              <a:rPr lang="en-US" dirty="0" smtClean="0"/>
              <a:t>Uses hardware directed I/O </a:t>
            </a:r>
            <a:r>
              <a:rPr lang="en-US" dirty="0" err="1" smtClean="0"/>
              <a:t>virt</a:t>
            </a:r>
            <a:r>
              <a:rPr lang="en-US" dirty="0" smtClean="0"/>
              <a:t> (VT-d or IOMMU)</a:t>
            </a:r>
          </a:p>
          <a:p>
            <a:pPr lvl="1"/>
            <a:r>
              <a:rPr lang="en-US" dirty="0" smtClean="0"/>
              <a:t>Provides direct isolation and security of device</a:t>
            </a:r>
          </a:p>
          <a:p>
            <a:pPr lvl="1"/>
            <a:r>
              <a:rPr lang="en-US" dirty="0" smtClean="0"/>
              <a:t>Removes host overhead entirely</a:t>
            </a:r>
          </a:p>
          <a:p>
            <a:r>
              <a:rPr lang="en-US" dirty="0" smtClean="0"/>
              <a:t>Similar to what Amazon EC2 uses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0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GPU Virtualization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pci-pt-srio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06" y="1434306"/>
            <a:ext cx="7004244" cy="512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4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GPU </a:t>
            </a:r>
            <a:r>
              <a:rPr lang="en-US" dirty="0" err="1" smtClean="0"/>
              <a:t>Passthrough</a:t>
            </a:r>
            <a:r>
              <a:rPr lang="en-US" dirty="0" smtClean="0"/>
              <a:t> into </a:t>
            </a:r>
            <a:r>
              <a:rPr lang="en-US" dirty="0" err="1" smtClean="0"/>
              <a:t>IaaS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OpenStack</a:t>
            </a:r>
            <a:r>
              <a:rPr lang="en-US" dirty="0" smtClean="0"/>
              <a:t> </a:t>
            </a:r>
            <a:r>
              <a:rPr lang="en-US" dirty="0" err="1" smtClean="0"/>
              <a:t>IaaS</a:t>
            </a:r>
            <a:endParaRPr lang="en-US" dirty="0"/>
          </a:p>
          <a:p>
            <a:pPr lvl="1"/>
            <a:r>
              <a:rPr lang="en-US" dirty="0" smtClean="0"/>
              <a:t>Free &amp; open source</a:t>
            </a:r>
          </a:p>
          <a:p>
            <a:pPr lvl="1"/>
            <a:r>
              <a:rPr lang="en-US" dirty="0" smtClean="0"/>
              <a:t>Large development community</a:t>
            </a:r>
          </a:p>
          <a:p>
            <a:pPr lvl="1"/>
            <a:r>
              <a:rPr lang="en-US" dirty="0" smtClean="0"/>
              <a:t>Easy to deploy on FutureGrid</a:t>
            </a:r>
          </a:p>
          <a:p>
            <a:pPr lvl="1"/>
            <a:r>
              <a:rPr lang="en-US" dirty="0" smtClean="0"/>
              <a:t>Build GPU Cloud!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XenAPI</a:t>
            </a:r>
            <a:r>
              <a:rPr lang="en-US" dirty="0" smtClean="0"/>
              <a:t> and XCP (4.1.2 hypervisor) with modifications.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2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90"/>
            <a:ext cx="8229600" cy="4525963"/>
          </a:xfrm>
        </p:spPr>
        <p:txBody>
          <a:bodyPr/>
          <a:lstStyle/>
          <a:p>
            <a:r>
              <a:rPr lang="en-US" sz="2400" dirty="0" smtClean="0"/>
              <a:t>Introduction to </a:t>
            </a:r>
            <a:r>
              <a:rPr lang="en-US" sz="2400" dirty="0" err="1" smtClean="0"/>
              <a:t>IaaS</a:t>
            </a:r>
            <a:endParaRPr lang="en-US" sz="2400" dirty="0"/>
          </a:p>
          <a:p>
            <a:r>
              <a:rPr lang="en-US" sz="2400" dirty="0" smtClean="0"/>
              <a:t>GPUs </a:t>
            </a:r>
            <a:r>
              <a:rPr lang="en-US" sz="2400" dirty="0"/>
              <a:t>- CUDA </a:t>
            </a:r>
            <a:r>
              <a:rPr lang="en-US" sz="2400" dirty="0" smtClean="0"/>
              <a:t>programming</a:t>
            </a:r>
          </a:p>
          <a:p>
            <a:r>
              <a:rPr lang="en-US" sz="2400" dirty="0" smtClean="0"/>
              <a:t>Current State of the Art</a:t>
            </a:r>
            <a:endParaRPr lang="en-US" sz="2400" dirty="0"/>
          </a:p>
          <a:p>
            <a:r>
              <a:rPr lang="en-US" sz="2400" dirty="0" smtClean="0"/>
              <a:t>Using </a:t>
            </a:r>
            <a:r>
              <a:rPr lang="en-US" sz="2400" dirty="0"/>
              <a:t>GPUs in </a:t>
            </a:r>
            <a:r>
              <a:rPr lang="en-US" sz="2400" dirty="0" smtClean="0"/>
              <a:t>Clouds</a:t>
            </a:r>
          </a:p>
          <a:p>
            <a:pPr lvl="1"/>
            <a:r>
              <a:rPr lang="en-US" sz="2000" dirty="0" smtClean="0"/>
              <a:t>Options</a:t>
            </a:r>
            <a:endParaRPr lang="en-US" sz="2000" dirty="0"/>
          </a:p>
          <a:p>
            <a:pPr lvl="1"/>
            <a:r>
              <a:rPr lang="en-US" sz="2000" dirty="0" smtClean="0"/>
              <a:t>System </a:t>
            </a:r>
            <a:r>
              <a:rPr lang="en-US" sz="2000" dirty="0"/>
              <a:t>design/overview</a:t>
            </a:r>
          </a:p>
          <a:p>
            <a:pPr lvl="1"/>
            <a:r>
              <a:rPr lang="en-US" sz="2000" dirty="0" smtClean="0"/>
              <a:t>Current </a:t>
            </a:r>
            <a:r>
              <a:rPr lang="en-US" sz="2000" dirty="0"/>
              <a:t>work and </a:t>
            </a:r>
            <a:r>
              <a:rPr lang="en-US" sz="2000" dirty="0" smtClean="0"/>
              <a:t>progress</a:t>
            </a:r>
          </a:p>
          <a:p>
            <a:r>
              <a:rPr lang="en-US" sz="2400" dirty="0" smtClean="0"/>
              <a:t>Performance</a:t>
            </a:r>
          </a:p>
          <a:p>
            <a:r>
              <a:rPr lang="en-US" sz="2400" dirty="0" smtClean="0"/>
              <a:t>Conclusion</a:t>
            </a:r>
            <a:endParaRPr lang="en-US" sz="2400" dirty="0"/>
          </a:p>
          <a:p>
            <a:pPr lvl="1"/>
            <a:r>
              <a:rPr lang="en-US" sz="2000" dirty="0" err="1" smtClean="0"/>
              <a:t>Petascale</a:t>
            </a:r>
            <a:r>
              <a:rPr lang="en-US" sz="2000" dirty="0" smtClean="0"/>
              <a:t> </a:t>
            </a:r>
            <a:r>
              <a:rPr lang="en-US" sz="2000" dirty="0"/>
              <a:t>GPUs today, want to use in cloud</a:t>
            </a:r>
          </a:p>
          <a:p>
            <a:pPr lvl="1"/>
            <a:r>
              <a:rPr lang="en-US" sz="2000" dirty="0" err="1" smtClean="0"/>
              <a:t>Excascale</a:t>
            </a:r>
            <a:r>
              <a:rPr lang="en-US" sz="2000" dirty="0" smtClean="0"/>
              <a:t> </a:t>
            </a:r>
            <a:r>
              <a:rPr lang="en-US" sz="2000" dirty="0"/>
              <a:t>future likely to have </a:t>
            </a:r>
            <a:r>
              <a:rPr lang="en-US" sz="2000" dirty="0" smtClean="0"/>
              <a:t>GPUs</a:t>
            </a:r>
          </a:p>
          <a:p>
            <a:pPr lvl="1"/>
            <a:r>
              <a:rPr lang="en-US" sz="2000" dirty="0" smtClean="0"/>
              <a:t>Need to support scientific cloud computing</a:t>
            </a:r>
            <a:endParaRPr lang="en-US" sz="20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4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2"/>
            <a:ext cx="8229600" cy="1143000"/>
          </a:xfrm>
        </p:spPr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 descr="nova-logical-arch-ess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5954"/>
            <a:ext cx="7591039" cy="7304046"/>
          </a:xfrm>
          <a:prstGeom prst="rect">
            <a:avLst/>
          </a:prstGeom>
          <a:ln>
            <a:solidFill>
              <a:srgbClr val="3A0000"/>
            </a:solidFill>
          </a:ln>
        </p:spPr>
      </p:pic>
      <p:sp>
        <p:nvSpPr>
          <p:cNvPr id="8" name="Donut 7"/>
          <p:cNvSpPr/>
          <p:nvPr/>
        </p:nvSpPr>
        <p:spPr>
          <a:xfrm>
            <a:off x="4679851" y="3851800"/>
            <a:ext cx="1546145" cy="1325351"/>
          </a:xfrm>
          <a:prstGeom prst="donut">
            <a:avLst>
              <a:gd name="adj" fmla="val 54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6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5" y="1275230"/>
            <a:ext cx="8697070" cy="544639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034434" y="4842684"/>
            <a:ext cx="0" cy="7869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530" y="5629611"/>
            <a:ext cx="1186021" cy="100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579" y="3130024"/>
            <a:ext cx="1532777" cy="9288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8034434" y="4055757"/>
            <a:ext cx="0" cy="786927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2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652"/>
            <a:ext cx="8229600" cy="1143000"/>
          </a:xfrm>
        </p:spPr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 descr="Screen shot 2012-08-02 at 11.05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" y="1165086"/>
            <a:ext cx="1783214" cy="2258737"/>
          </a:xfrm>
          <a:prstGeom prst="rect">
            <a:avLst/>
          </a:prstGeom>
        </p:spPr>
      </p:pic>
      <p:pic>
        <p:nvPicPr>
          <p:cNvPr id="7" name="Picture 6" descr="Screen Shot 2012-08-02 at 11.01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23" y="924289"/>
            <a:ext cx="7153824" cy="5933711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1578055" y="4804396"/>
            <a:ext cx="3943893" cy="800733"/>
          </a:xfrm>
          <a:prstGeom prst="donut">
            <a:avLst>
              <a:gd name="adj" fmla="val 54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4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CUDA Benchmarks</a:t>
            </a:r>
          </a:p>
          <a:p>
            <a:pPr lvl="1"/>
            <a:r>
              <a:rPr lang="en-US" dirty="0" smtClean="0"/>
              <a:t>89-99% efficiency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VM memory matters</a:t>
            </a:r>
          </a:p>
          <a:p>
            <a:pPr lvl="1"/>
            <a:r>
              <a:rPr lang="en-US" dirty="0" smtClean="0"/>
              <a:t>Outperform RCUDA?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311063"/>
              </p:ext>
            </p:extLst>
          </p:nvPr>
        </p:nvGraphicFramePr>
        <p:xfrm>
          <a:off x="0" y="39782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465938"/>
              </p:ext>
            </p:extLst>
          </p:nvPr>
        </p:nvGraphicFramePr>
        <p:xfrm>
          <a:off x="4572000" y="39782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gpu-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13" y="1216971"/>
            <a:ext cx="4583887" cy="27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7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GPUs are here to stay in scientific computing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Petascale</a:t>
            </a:r>
            <a:r>
              <a:rPr lang="en-US" dirty="0" smtClean="0"/>
              <a:t> systems use GPUs</a:t>
            </a:r>
          </a:p>
          <a:p>
            <a:pPr lvl="1"/>
            <a:r>
              <a:rPr lang="en-US" dirty="0" smtClean="0"/>
              <a:t>Expected GPU </a:t>
            </a:r>
            <a:r>
              <a:rPr lang="en-US" dirty="0" err="1" smtClean="0"/>
              <a:t>Exascale</a:t>
            </a:r>
            <a:r>
              <a:rPr lang="en-US" dirty="0" smtClean="0"/>
              <a:t> machine (2020-ish)</a:t>
            </a:r>
          </a:p>
          <a:p>
            <a:r>
              <a:rPr lang="en-US" dirty="0" smtClean="0"/>
              <a:t>Providing HPC in the Cloud is key to the viability of </a:t>
            </a:r>
            <a:r>
              <a:rPr lang="en-US" i="1" dirty="0" smtClean="0"/>
              <a:t>scientific </a:t>
            </a:r>
            <a:r>
              <a:rPr lang="en-US" i="1" dirty="0"/>
              <a:t>c</a:t>
            </a:r>
            <a:r>
              <a:rPr lang="en-US" i="1" dirty="0" smtClean="0"/>
              <a:t>loud computing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 GPU usage in </a:t>
            </a:r>
            <a:r>
              <a:rPr lang="en-US" dirty="0" err="1" smtClean="0"/>
              <a:t>IaaS</a:t>
            </a:r>
            <a:r>
              <a:rPr lang="en-US" dirty="0" smtClean="0"/>
              <a:t> matters!</a:t>
            </a:r>
          </a:p>
          <a:p>
            <a:r>
              <a:rPr lang="en-US" dirty="0" err="1" smtClean="0"/>
              <a:t>OpenStack</a:t>
            </a:r>
            <a:r>
              <a:rPr lang="en-US" dirty="0" smtClean="0"/>
              <a:t> provides an ideal architecture to enable HPC in clouds.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2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USC / ISI</a:t>
            </a:r>
          </a:p>
          <a:p>
            <a:pPr lvl="1"/>
            <a:r>
              <a:rPr lang="en-US" dirty="0" smtClean="0"/>
              <a:t>JP Walters &amp; Steve </a:t>
            </a:r>
            <a:r>
              <a:rPr lang="en-US" dirty="0" err="1" smtClean="0"/>
              <a:t>Crago</a:t>
            </a:r>
            <a:endParaRPr lang="en-US" dirty="0"/>
          </a:p>
          <a:p>
            <a:pPr lvl="1"/>
            <a:r>
              <a:rPr lang="en-US" dirty="0" smtClean="0"/>
              <a:t>DODCS team</a:t>
            </a:r>
          </a:p>
          <a:p>
            <a:r>
              <a:rPr lang="en-US" dirty="0" smtClean="0"/>
              <a:t>IU</a:t>
            </a:r>
          </a:p>
          <a:p>
            <a:pPr lvl="1"/>
            <a:r>
              <a:rPr lang="en-US" dirty="0" smtClean="0"/>
              <a:t>Geoffrey Fox</a:t>
            </a:r>
          </a:p>
          <a:p>
            <a:pPr lvl="1"/>
            <a:r>
              <a:rPr lang="en-US" dirty="0" smtClean="0"/>
              <a:t>Jerome Mitchel!!</a:t>
            </a:r>
          </a:p>
          <a:p>
            <a:pPr lvl="1"/>
            <a:r>
              <a:rPr lang="en-US" dirty="0" err="1" smtClean="0"/>
              <a:t>SalsaHPC</a:t>
            </a:r>
            <a:r>
              <a:rPr lang="en-US" dirty="0" smtClean="0"/>
              <a:t> team</a:t>
            </a:r>
          </a:p>
          <a:p>
            <a:pPr lvl="1"/>
            <a:r>
              <a:rPr lang="en-US" dirty="0" smtClean="0"/>
              <a:t>FutureGrid</a:t>
            </a:r>
          </a:p>
          <a:p>
            <a:r>
              <a:rPr lang="en-US" dirty="0" smtClean="0"/>
              <a:t>NVIDIA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8-02 at 11.49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65" y="1514280"/>
            <a:ext cx="5445935" cy="4662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in the Cloud?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3" y="1554563"/>
            <a:ext cx="4928339" cy="4525963"/>
          </a:xfrm>
        </p:spPr>
        <p:txBody>
          <a:bodyPr/>
          <a:lstStyle/>
          <a:p>
            <a:r>
              <a:rPr lang="en-US" dirty="0" smtClean="0"/>
              <a:t>Cloud computing spans may areas of expertise</a:t>
            </a:r>
          </a:p>
          <a:p>
            <a:r>
              <a:rPr lang="en-US" dirty="0" smtClean="0"/>
              <a:t>Today, focus only on </a:t>
            </a:r>
            <a:r>
              <a:rPr lang="en-US" i="1" dirty="0" err="1" smtClean="0"/>
              <a:t>IaaS</a:t>
            </a:r>
            <a:r>
              <a:rPr lang="en-US" dirty="0" smtClean="0"/>
              <a:t> and the underlying </a:t>
            </a:r>
            <a:r>
              <a:rPr lang="en-US" i="1" dirty="0" smtClean="0"/>
              <a:t>hardware</a:t>
            </a:r>
          </a:p>
          <a:p>
            <a:r>
              <a:rPr lang="en-US" dirty="0" smtClean="0"/>
              <a:t>Things we do here effect the entire pyramid!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034433" y="4417836"/>
            <a:ext cx="971518" cy="5384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792542" y="5108660"/>
            <a:ext cx="971518" cy="5384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6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ＭＳ Ｐゴシック" charset="0"/>
              </a:rPr>
              <a:t>Conventional CPU Architecture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76813" y="2335213"/>
            <a:ext cx="1235075" cy="1069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Control Logic</a:t>
            </a:r>
          </a:p>
        </p:txBody>
      </p:sp>
      <p:sp>
        <p:nvSpPr>
          <p:cNvPr id="8" name="Rectangle 7"/>
          <p:cNvSpPr/>
          <p:nvPr/>
        </p:nvSpPr>
        <p:spPr>
          <a:xfrm>
            <a:off x="6364288" y="2335213"/>
            <a:ext cx="1257300" cy="10699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L2 Cache</a:t>
            </a:r>
          </a:p>
        </p:txBody>
      </p:sp>
      <p:sp>
        <p:nvSpPr>
          <p:cNvPr id="9" name="Rectangle 8"/>
          <p:cNvSpPr/>
          <p:nvPr/>
        </p:nvSpPr>
        <p:spPr>
          <a:xfrm>
            <a:off x="7750175" y="2335213"/>
            <a:ext cx="774700" cy="16875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L3 Cache</a:t>
            </a:r>
          </a:p>
        </p:txBody>
      </p:sp>
      <p:sp>
        <p:nvSpPr>
          <p:cNvPr id="10" name="Up-Down Arrow 9"/>
          <p:cNvSpPr/>
          <p:nvPr/>
        </p:nvSpPr>
        <p:spPr>
          <a:xfrm>
            <a:off x="8054975" y="4022725"/>
            <a:ext cx="303213" cy="827088"/>
          </a:xfrm>
          <a:prstGeom prst="upDownArrow">
            <a:avLst/>
          </a:prstGeom>
          <a:noFill/>
          <a:ln>
            <a:solidFill>
              <a:srgbClr val="66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6786563" y="4295775"/>
            <a:ext cx="1268412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 ~ 25G bps</a:t>
            </a: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5081588" y="4849813"/>
            <a:ext cx="3614737" cy="3603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System Memory </a:t>
            </a:r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4741863" y="5243513"/>
            <a:ext cx="39544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A present day multicore CPU could have more than one ALU ( typically &lt; 32) and some of the cache hierarchy is usually shared across cores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1863" y="2171700"/>
            <a:ext cx="3954462" cy="20383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976813" y="3557588"/>
            <a:ext cx="1235075" cy="465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ALU</a:t>
            </a:r>
          </a:p>
        </p:txBody>
      </p:sp>
      <p:sp>
        <p:nvSpPr>
          <p:cNvPr id="19469" name="TextBox 15"/>
          <p:cNvSpPr txBox="1">
            <a:spLocks noChangeArrowheads="1"/>
          </p:cNvSpPr>
          <p:nvPr/>
        </p:nvSpPr>
        <p:spPr bwMode="auto">
          <a:xfrm>
            <a:off x="533400" y="2133600"/>
            <a:ext cx="396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i="0" dirty="0">
                <a:latin typeface="Times" charset="0"/>
                <a:cs typeface="Times" charset="0"/>
              </a:rPr>
              <a:t>Space </a:t>
            </a:r>
            <a:r>
              <a:rPr lang="en-US" i="0" dirty="0" smtClean="0">
                <a:latin typeface="Times" charset="0"/>
                <a:cs typeface="Times" charset="0"/>
              </a:rPr>
              <a:t>devoted </a:t>
            </a:r>
            <a:r>
              <a:rPr lang="en-US" i="0" dirty="0">
                <a:latin typeface="Times" charset="0"/>
                <a:cs typeface="Times" charset="0"/>
              </a:rPr>
              <a:t>to control logic instead of </a:t>
            </a:r>
            <a:r>
              <a:rPr lang="en-US" i="0" dirty="0" smtClean="0">
                <a:latin typeface="Times" charset="0"/>
                <a:cs typeface="Times" charset="0"/>
              </a:rPr>
              <a:t>ALU</a:t>
            </a:r>
            <a:endParaRPr lang="en-US" i="0" dirty="0">
              <a:latin typeface="Times" charset="0"/>
              <a:cs typeface="Times" charset="0"/>
            </a:endParaRPr>
          </a:p>
          <a:p>
            <a:pPr>
              <a:buFont typeface="Arial" charset="0"/>
              <a:buChar char="•"/>
            </a:pPr>
            <a:r>
              <a:rPr lang="en-US" i="0" dirty="0">
                <a:latin typeface="Times" charset="0"/>
                <a:cs typeface="Times" charset="0"/>
              </a:rPr>
              <a:t>CPUs are optimized to minimize the latency of a single thread</a:t>
            </a:r>
          </a:p>
          <a:p>
            <a:pPr>
              <a:buFont typeface="Arial" charset="0"/>
              <a:buChar char="•"/>
            </a:pPr>
            <a:r>
              <a:rPr lang="en-US" i="0" dirty="0">
                <a:latin typeface="Times" charset="0"/>
                <a:cs typeface="Times" charset="0"/>
              </a:rPr>
              <a:t>Multi level caches used to hide latency</a:t>
            </a:r>
          </a:p>
          <a:p>
            <a:pPr>
              <a:buFont typeface="Arial" charset="0"/>
              <a:buChar char="•"/>
            </a:pPr>
            <a:r>
              <a:rPr lang="en-US" i="0" dirty="0">
                <a:latin typeface="Times" charset="0"/>
                <a:cs typeface="Times" charset="0"/>
              </a:rPr>
              <a:t>Limited number of registers due to smaller number of active threads</a:t>
            </a:r>
          </a:p>
        </p:txBody>
      </p:sp>
    </p:spTree>
    <p:extLst>
      <p:ext uri="{BB962C8B-B14F-4D97-AF65-F5344CB8AC3E}">
        <p14:creationId xmlns:p14="http://schemas.microsoft.com/office/powerpoint/2010/main" val="168092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Times" charset="0"/>
                <a:ea typeface="ＭＳ Ｐゴシック" charset="0"/>
              </a:rPr>
              <a:t>Modern GPU Architecture 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4953000" y="1981200"/>
            <a:ext cx="3702050" cy="4552950"/>
            <a:chOff x="4487007" y="1600200"/>
            <a:chExt cx="4010881" cy="4862088"/>
          </a:xfrm>
        </p:grpSpPr>
        <p:sp>
          <p:nvSpPr>
            <p:cNvPr id="7" name="Rectangle 6"/>
            <p:cNvSpPr/>
            <p:nvPr/>
          </p:nvSpPr>
          <p:spPr>
            <a:xfrm>
              <a:off x="5023626" y="1808721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28786" y="2625850"/>
              <a:ext cx="1274469" cy="2458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 rot="10800000" flipV="1">
              <a:off x="4837873" y="3700663"/>
              <a:ext cx="3615297" cy="35940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On Board System Memory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6653" y="1808721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15027" y="212573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28054" y="212573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66880" y="1808721"/>
              <a:ext cx="33194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81628" y="1808721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8281" y="2125739"/>
              <a:ext cx="331946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73028" y="212573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0800000" flipV="1">
              <a:off x="4837873" y="1600200"/>
              <a:ext cx="1649415" cy="15037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89508" y="1808721"/>
              <a:ext cx="331946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94668" y="2625850"/>
              <a:ext cx="1274470" cy="2458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04255" y="1808721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80908" y="2125739"/>
              <a:ext cx="33194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95656" y="212573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34482" y="1808721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47510" y="1808721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5883" y="212573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38911" y="212573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rot="10800000" flipV="1">
              <a:off x="6805475" y="1600200"/>
              <a:ext cx="1647695" cy="15037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28786" y="4885670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33945" y="5702799"/>
              <a:ext cx="1274470" cy="2458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41814" y="4885670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20186" y="520268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33213" y="520268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72041" y="4885670"/>
              <a:ext cx="331946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86788" y="4885670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63440" y="5202689"/>
              <a:ext cx="33194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78188" y="520268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rot="10800000" flipV="1">
              <a:off x="4843033" y="4677150"/>
              <a:ext cx="1649414" cy="144947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34227" y="4885670"/>
              <a:ext cx="331946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39386" y="5702799"/>
              <a:ext cx="1274470" cy="2458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48974" y="4885670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25626" y="5202689"/>
              <a:ext cx="33194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40374" y="520268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79200" y="4885670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992228" y="4885670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70601" y="520268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83629" y="5202689"/>
              <a:ext cx="330227" cy="294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 rot="10800000" flipV="1">
              <a:off x="6850193" y="4677150"/>
              <a:ext cx="1647695" cy="144947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Up-Down Arrow 47"/>
            <p:cNvSpPr/>
            <p:nvPr/>
          </p:nvSpPr>
          <p:spPr>
            <a:xfrm>
              <a:off x="5672041" y="3103922"/>
              <a:ext cx="300988" cy="596742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Up-Down Arrow 48"/>
            <p:cNvSpPr/>
            <p:nvPr/>
          </p:nvSpPr>
          <p:spPr>
            <a:xfrm>
              <a:off x="7625883" y="3103922"/>
              <a:ext cx="299268" cy="596742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Up-Down Arrow 49"/>
            <p:cNvSpPr/>
            <p:nvPr/>
          </p:nvSpPr>
          <p:spPr>
            <a:xfrm>
              <a:off x="5702999" y="4060064"/>
              <a:ext cx="300988" cy="596742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Up-Down Arrow 50"/>
            <p:cNvSpPr/>
            <p:nvPr/>
          </p:nvSpPr>
          <p:spPr>
            <a:xfrm>
              <a:off x="7625883" y="4080408"/>
              <a:ext cx="299268" cy="596742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31" name="TextBox 51"/>
            <p:cNvSpPr txBox="1">
              <a:spLocks noChangeArrowheads="1"/>
            </p:cNvSpPr>
            <p:nvPr/>
          </p:nvSpPr>
          <p:spPr bwMode="auto">
            <a:xfrm>
              <a:off x="5972518" y="3207374"/>
              <a:ext cx="1622148" cy="49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High Bandwidth </a:t>
              </a:r>
            </a:p>
            <a:p>
              <a:pPr algn="ctr"/>
              <a:r>
                <a:rPr lang="en-US" sz="1200"/>
                <a:t>bus to ALUs</a:t>
              </a:r>
            </a:p>
          </p:txBody>
        </p:sp>
        <p:sp>
          <p:nvSpPr>
            <p:cNvPr id="20532" name="TextBox 52"/>
            <p:cNvSpPr txBox="1">
              <a:spLocks noChangeArrowheads="1"/>
            </p:cNvSpPr>
            <p:nvPr/>
          </p:nvSpPr>
          <p:spPr bwMode="auto">
            <a:xfrm rot="5400000">
              <a:off x="3972096" y="5285258"/>
              <a:ext cx="1363268" cy="33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Simple ALUs</a:t>
              </a:r>
            </a:p>
          </p:txBody>
        </p:sp>
        <p:sp>
          <p:nvSpPr>
            <p:cNvPr id="20533" name="TextBox 53"/>
            <p:cNvSpPr txBox="1">
              <a:spLocks noChangeArrowheads="1"/>
            </p:cNvSpPr>
            <p:nvPr/>
          </p:nvSpPr>
          <p:spPr bwMode="auto">
            <a:xfrm>
              <a:off x="4973106" y="6133616"/>
              <a:ext cx="1013100" cy="3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Cache</a:t>
              </a:r>
            </a:p>
          </p:txBody>
        </p:sp>
      </p:grpSp>
      <p:sp>
        <p:nvSpPr>
          <p:cNvPr id="55" name="Content Placeholder 5"/>
          <p:cNvSpPr>
            <a:spLocks noGrp="1"/>
          </p:cNvSpPr>
          <p:nvPr>
            <p:ph idx="1"/>
          </p:nvPr>
        </p:nvSpPr>
        <p:spPr>
          <a:xfrm>
            <a:off x="533400" y="1981200"/>
            <a:ext cx="4279900" cy="48117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Generic many core GPU</a:t>
            </a:r>
          </a:p>
          <a:p>
            <a:pPr marL="800100" lvl="1" indent="-342900" eaLnBrk="1" hangingPunct="1">
              <a:buFont typeface="Arial"/>
              <a:buChar char="•"/>
              <a:defRPr/>
            </a:pPr>
            <a:r>
              <a:rPr lang="en-US" sz="2000" dirty="0" smtClean="0"/>
              <a:t>Less space devoted to control logic and caches</a:t>
            </a:r>
          </a:p>
          <a:p>
            <a:pPr marL="800100" lvl="1" indent="-342900" eaLnBrk="1" hangingPunct="1">
              <a:buFont typeface="Arial"/>
              <a:buChar char="•"/>
              <a:defRPr/>
            </a:pPr>
            <a:r>
              <a:rPr lang="en-US" sz="2000" dirty="0" smtClean="0"/>
              <a:t>Large register files to support multiple thread contexts</a:t>
            </a:r>
          </a:p>
          <a:p>
            <a:pPr eaLnBrk="1" hangingPunct="1">
              <a:defRPr/>
            </a:pPr>
            <a:r>
              <a:rPr lang="en-US" sz="2400" dirty="0" smtClean="0"/>
              <a:t>Low latency hardware managed thread switching</a:t>
            </a:r>
          </a:p>
          <a:p>
            <a:pPr eaLnBrk="1" hangingPunct="1">
              <a:defRPr/>
            </a:pPr>
            <a:r>
              <a:rPr lang="en-US" sz="2400" dirty="0" smtClean="0"/>
              <a:t>Large number of ALU per “core” with small user managed cache per core </a:t>
            </a:r>
          </a:p>
          <a:p>
            <a:pPr eaLnBrk="1" hangingPunct="1">
              <a:defRPr/>
            </a:pPr>
            <a:r>
              <a:rPr lang="en-US" sz="2400" dirty="0" smtClean="0"/>
              <a:t>Memory bus optimized for  bandwidth </a:t>
            </a:r>
          </a:p>
          <a:p>
            <a:pPr lvl="1" eaLnBrk="1" hangingPunct="1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821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chemeClr val="bg2"/>
                </a:solidFill>
              </a:rPr>
              <a:t>B524 Parallelism Languages and Systems</a:t>
            </a:r>
            <a:endParaRPr lang="en-US" sz="1400"/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67" y="233386"/>
            <a:ext cx="5433483" cy="652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8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blockIdx and threadIdx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t="6842" r="32713" b="18668"/>
          <a:stretch>
            <a:fillRect/>
          </a:stretch>
        </p:blipFill>
        <p:spPr bwMode="auto">
          <a:xfrm>
            <a:off x="4343400" y="1903413"/>
            <a:ext cx="30480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3541889" y="3505200"/>
            <a:ext cx="2362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743200" y="4275666"/>
            <a:ext cx="19812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934200" y="6248400"/>
            <a:ext cx="1219200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Palatino" pitchFamily="18" charset="0"/>
              <a:ea typeface="+mn-ea"/>
            </a:endParaRP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457200" y="2389893"/>
            <a:ext cx="3505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i="0">
                <a:latin typeface="Times New Roman" charset="0"/>
              </a:rPr>
              <a:t>Each thread uses indices to decide what data to work 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i="0">
                <a:latin typeface="Times New Roman" charset="0"/>
              </a:rPr>
              <a:t>blockIdx: 1D, 2D, or 3D (CUDA 4.0)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i="0">
                <a:latin typeface="Times New Roman" charset="0"/>
              </a:rPr>
              <a:t>threadIdx: 1D, 2D, or 3D </a:t>
            </a:r>
          </a:p>
        </p:txBody>
      </p:sp>
    </p:spTree>
    <p:extLst>
      <p:ext uri="{BB962C8B-B14F-4D97-AF65-F5344CB8AC3E}">
        <p14:creationId xmlns:p14="http://schemas.microsoft.com/office/powerpoint/2010/main" val="420923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CPU and GPU Memory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867400" y="2133600"/>
            <a:ext cx="2895600" cy="15240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867400" y="4724400"/>
            <a:ext cx="2971800" cy="15240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172200" y="312420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172200" y="495300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cxnSp>
        <p:nvCxnSpPr>
          <p:cNvPr id="30728" name="Straight Arrow Connector 9"/>
          <p:cNvCxnSpPr>
            <a:cxnSpLocks noChangeShapeType="1"/>
          </p:cNvCxnSpPr>
          <p:nvPr/>
        </p:nvCxnSpPr>
        <p:spPr bwMode="auto">
          <a:xfrm rot="5400000">
            <a:off x="6210300" y="4229100"/>
            <a:ext cx="1447800" cy="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9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6896100" y="4229100"/>
            <a:ext cx="1447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0" name="TextBox 20"/>
          <p:cNvSpPr txBox="1">
            <a:spLocks noChangeArrowheads="1"/>
          </p:cNvSpPr>
          <p:nvPr/>
        </p:nvSpPr>
        <p:spPr bwMode="auto">
          <a:xfrm>
            <a:off x="7620000" y="3810000"/>
            <a:ext cx="137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i="0">
                <a:solidFill>
                  <a:srgbClr val="FF0000"/>
                </a:solidFill>
                <a:latin typeface="Times" charset="0"/>
                <a:cs typeface="Times" charset="0"/>
              </a:rPr>
              <a:t>Copy from GPU to CPU</a:t>
            </a:r>
          </a:p>
        </p:txBody>
      </p:sp>
      <p:sp>
        <p:nvSpPr>
          <p:cNvPr id="30731" name="Rectangle 22"/>
          <p:cNvSpPr>
            <a:spLocks noChangeArrowheads="1"/>
          </p:cNvSpPr>
          <p:nvPr/>
        </p:nvSpPr>
        <p:spPr bwMode="auto">
          <a:xfrm>
            <a:off x="6629400" y="5410200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Rectangle 23"/>
          <p:cNvSpPr>
            <a:spLocks noChangeArrowheads="1"/>
          </p:cNvSpPr>
          <p:nvPr/>
        </p:nvSpPr>
        <p:spPr bwMode="auto">
          <a:xfrm>
            <a:off x="6629400" y="2438400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TextBox 24"/>
          <p:cNvSpPr txBox="1">
            <a:spLocks noChangeArrowheads="1"/>
          </p:cNvSpPr>
          <p:nvPr/>
        </p:nvSpPr>
        <p:spPr bwMode="auto">
          <a:xfrm>
            <a:off x="6934200" y="54864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i="0">
                <a:latin typeface="Times" charset="0"/>
                <a:cs typeface="Times" charset="0"/>
              </a:rPr>
              <a:t>GPU</a:t>
            </a:r>
          </a:p>
        </p:txBody>
      </p:sp>
      <p:sp>
        <p:nvSpPr>
          <p:cNvPr id="30734" name="TextBox 25"/>
          <p:cNvSpPr txBox="1">
            <a:spLocks noChangeArrowheads="1"/>
          </p:cNvSpPr>
          <p:nvPr/>
        </p:nvSpPr>
        <p:spPr bwMode="auto">
          <a:xfrm>
            <a:off x="6934200" y="25146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i="0">
                <a:latin typeface="Times" charset="0"/>
                <a:cs typeface="Times" charset="0"/>
              </a:rPr>
              <a:t>CPU</a:t>
            </a:r>
          </a:p>
        </p:txBody>
      </p:sp>
      <p:sp>
        <p:nvSpPr>
          <p:cNvPr id="30735" name="Rectangle 26"/>
          <p:cNvSpPr>
            <a:spLocks noChangeArrowheads="1"/>
          </p:cNvSpPr>
          <p:nvPr/>
        </p:nvSpPr>
        <p:spPr bwMode="auto">
          <a:xfrm>
            <a:off x="6273800" y="3165475"/>
            <a:ext cx="223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i="0">
                <a:latin typeface="Times" charset="0"/>
                <a:cs typeface="Times" charset="0"/>
              </a:rPr>
              <a:t>CPU main memory</a:t>
            </a:r>
          </a:p>
        </p:txBody>
      </p:sp>
      <p:sp>
        <p:nvSpPr>
          <p:cNvPr id="30736" name="Rectangle 27"/>
          <p:cNvSpPr>
            <a:spLocks noChangeArrowheads="1"/>
          </p:cNvSpPr>
          <p:nvPr/>
        </p:nvSpPr>
        <p:spPr bwMode="auto">
          <a:xfrm>
            <a:off x="6330950" y="4994275"/>
            <a:ext cx="210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0">
                <a:latin typeface="Times" charset="0"/>
                <a:cs typeface="Times" charset="0"/>
              </a:rPr>
              <a:t>GPU global memory</a:t>
            </a:r>
          </a:p>
        </p:txBody>
      </p:sp>
      <p:sp>
        <p:nvSpPr>
          <p:cNvPr id="30737" name="TextBox 18"/>
          <p:cNvSpPr txBox="1">
            <a:spLocks noChangeArrowheads="1"/>
          </p:cNvSpPr>
          <p:nvPr/>
        </p:nvSpPr>
        <p:spPr bwMode="auto">
          <a:xfrm>
            <a:off x="5919788" y="1795463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0738" name="TextBox 19"/>
          <p:cNvSpPr txBox="1">
            <a:spLocks noChangeArrowheads="1"/>
          </p:cNvSpPr>
          <p:nvPr/>
        </p:nvSpPr>
        <p:spPr bwMode="auto">
          <a:xfrm>
            <a:off x="5791200" y="3810000"/>
            <a:ext cx="137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i="0">
                <a:solidFill>
                  <a:srgbClr val="FF0000"/>
                </a:solidFill>
                <a:latin typeface="Times" charset="0"/>
                <a:cs typeface="Times" charset="0"/>
              </a:rPr>
              <a:t>Copy from CPU to GPU</a:t>
            </a:r>
          </a:p>
        </p:txBody>
      </p:sp>
      <p:sp>
        <p:nvSpPr>
          <p:cNvPr id="30739" name="TextBox 3"/>
          <p:cNvSpPr txBox="1">
            <a:spLocks noChangeArrowheads="1"/>
          </p:cNvSpPr>
          <p:nvPr/>
        </p:nvSpPr>
        <p:spPr bwMode="auto">
          <a:xfrm>
            <a:off x="76200" y="2133600"/>
            <a:ext cx="5638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8585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SzPct val="100000"/>
              <a:buFont typeface="Arial" charset="0"/>
              <a:buChar char="•"/>
            </a:pPr>
            <a:r>
              <a:rPr lang="en-US" i="0">
                <a:latin typeface="Times" charset="0"/>
                <a:cs typeface="Times" charset="0"/>
              </a:rPr>
              <a:t>Program compiled has code executed on CPU and (kernel) code executed on GPU</a:t>
            </a:r>
          </a:p>
          <a:p>
            <a:pPr eaLnBrk="1">
              <a:buSzPct val="100000"/>
              <a:buFont typeface="Arial" charset="0"/>
              <a:buChar char="•"/>
            </a:pPr>
            <a:r>
              <a:rPr lang="en-US" i="0">
                <a:latin typeface="Times" charset="0"/>
                <a:cs typeface="Times" charset="0"/>
              </a:rPr>
              <a:t>Separate memories on CPU and GPU</a:t>
            </a:r>
          </a:p>
          <a:p>
            <a:pPr eaLnBrk="1">
              <a:buSzPct val="100000"/>
              <a:buFont typeface="Arial" charset="0"/>
              <a:buChar char="•"/>
            </a:pPr>
            <a:r>
              <a:rPr lang="en-US" i="0">
                <a:latin typeface="Times" charset="0"/>
                <a:cs typeface="Times" charset="0"/>
              </a:rPr>
              <a:t>Need to:</a:t>
            </a:r>
          </a:p>
          <a:p>
            <a:pPr lvl="1" eaLnBrk="1">
              <a:buSzPct val="100000"/>
              <a:buFont typeface="Arial" charset="0"/>
              <a:buChar char="•"/>
            </a:pPr>
            <a:r>
              <a:rPr lang="en-US" sz="2000" i="0">
                <a:latin typeface="Times" charset="0"/>
                <a:cs typeface="Times" charset="0"/>
              </a:rPr>
              <a:t>Explicitly transfer data from CPU to GPU for GPU computation, and</a:t>
            </a:r>
          </a:p>
          <a:p>
            <a:pPr eaLnBrk="1">
              <a:buSzPct val="100000"/>
              <a:buFont typeface="Arial" charset="0"/>
              <a:buChar char="•"/>
            </a:pPr>
            <a:endParaRPr lang="en-US" sz="2000" i="0">
              <a:latin typeface="Times" charset="0"/>
              <a:cs typeface="Times" charset="0"/>
            </a:endParaRPr>
          </a:p>
          <a:p>
            <a:pPr lvl="1" eaLnBrk="1">
              <a:buSzPct val="100000"/>
              <a:buFont typeface="Arial" charset="0"/>
              <a:buChar char="•"/>
            </a:pPr>
            <a:r>
              <a:rPr lang="en-US" sz="2000" i="0">
                <a:latin typeface="Times" charset="0"/>
                <a:cs typeface="Times" charset="0"/>
              </a:rPr>
              <a:t>Explicitly transfer results in GPU memory copied back to CPU memory</a:t>
            </a:r>
          </a:p>
        </p:txBody>
      </p:sp>
    </p:spTree>
    <p:extLst>
      <p:ext uri="{BB962C8B-B14F-4D97-AF65-F5344CB8AC3E}">
        <p14:creationId xmlns:p14="http://schemas.microsoft.com/office/powerpoint/2010/main" val="349590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Programming Model	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sz="2400" dirty="0">
                <a:latin typeface="Times" charset="0"/>
                <a:ea typeface="ＭＳ Ｐゴシック" charset="0"/>
              </a:rPr>
              <a:t>GPUs historically designed for creating image data for displays.</a:t>
            </a:r>
          </a:p>
          <a:p>
            <a:pPr eaLnBrk="1"/>
            <a:endParaRPr lang="en-US" sz="2400" dirty="0">
              <a:latin typeface="Times" charset="0"/>
              <a:ea typeface="ＭＳ Ｐゴシック" charset="0"/>
            </a:endParaRPr>
          </a:p>
          <a:p>
            <a:pPr eaLnBrk="1"/>
            <a:r>
              <a:rPr lang="en-US" sz="2400" dirty="0">
                <a:latin typeface="Times" charset="0"/>
                <a:ea typeface="ＭＳ Ｐゴシック" charset="0"/>
              </a:rPr>
              <a:t>That application involves manipulating image pixels (picture elements) and often the same operation each pixel</a:t>
            </a:r>
          </a:p>
          <a:p>
            <a:pPr eaLnBrk="1"/>
            <a:endParaRPr lang="en-US" sz="2400" dirty="0">
              <a:solidFill>
                <a:srgbClr val="FF0000"/>
              </a:solidFill>
              <a:latin typeface="Times" charset="0"/>
              <a:ea typeface="ＭＳ Ｐゴシック" charset="0"/>
            </a:endParaRPr>
          </a:p>
          <a:p>
            <a:pPr eaLnBrk="1"/>
            <a:r>
              <a:rPr lang="en-US" sz="2400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SIMD (single instruction multiple data) model </a:t>
            </a:r>
            <a:r>
              <a:rPr lang="en-US" sz="2400" dirty="0">
                <a:latin typeface="Times" charset="0"/>
                <a:ea typeface="ＭＳ Ｐゴシック" charset="0"/>
              </a:rPr>
              <a:t>- An efficient mode of operation in which the same operation is done on each data element at the same time</a:t>
            </a:r>
          </a:p>
          <a:p>
            <a:pPr eaLnBrk="1"/>
            <a:endParaRPr lang="en-US" dirty="0">
              <a:latin typeface="Times" charset="0"/>
              <a:ea typeface="ＭＳ Ｐゴシック" charset="0"/>
            </a:endParaRPr>
          </a:p>
          <a:p>
            <a:endParaRPr lang="en-US" dirty="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1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1024</Words>
  <Application>Microsoft Macintosh PowerPoint</Application>
  <PresentationFormat>On-screen Show (4:3)</PresentationFormat>
  <Paragraphs>196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GPUs on Clouds</vt:lpstr>
      <vt:lpstr>Outline</vt:lpstr>
      <vt:lpstr>Where are we in the Cloud?</vt:lpstr>
      <vt:lpstr>Conventional CPU Architecture </vt:lpstr>
      <vt:lpstr>Modern GPU Architecture </vt:lpstr>
      <vt:lpstr>PowerPoint Presentation</vt:lpstr>
      <vt:lpstr>blockIdx and threadIdx</vt:lpstr>
      <vt:lpstr>CPU and GPU Memory</vt:lpstr>
      <vt:lpstr>Programming Model </vt:lpstr>
      <vt:lpstr>SIMD (Single Instruction Multiple Data) model</vt:lpstr>
      <vt:lpstr>Array of Parallel Threads</vt:lpstr>
      <vt:lpstr>GPUs Today</vt:lpstr>
      <vt:lpstr>Virtualized GPUs</vt:lpstr>
      <vt:lpstr>Front-end GPU API </vt:lpstr>
      <vt:lpstr>Front-end GPU API</vt:lpstr>
      <vt:lpstr>Front-end API Limitations</vt:lpstr>
      <vt:lpstr>Direct GPU Virtualization</vt:lpstr>
      <vt:lpstr>Direct GPU Virtualization</vt:lpstr>
      <vt:lpstr>Current Work</vt:lpstr>
      <vt:lpstr>OpenStack Implementation</vt:lpstr>
      <vt:lpstr>Implementation</vt:lpstr>
      <vt:lpstr>User Interface</vt:lpstr>
      <vt:lpstr>Performance</vt:lpstr>
      <vt:lpstr>Conclusion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 von Laszewski</dc:creator>
  <cp:lastModifiedBy>ayounge</cp:lastModifiedBy>
  <cp:revision>62</cp:revision>
  <dcterms:created xsi:type="dcterms:W3CDTF">2010-12-21T19:30:19Z</dcterms:created>
  <dcterms:modified xsi:type="dcterms:W3CDTF">2012-08-03T20:11:45Z</dcterms:modified>
</cp:coreProperties>
</file>