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80"/>
  </p:notesMasterIdLst>
  <p:sldIdLst>
    <p:sldId id="306" r:id="rId2"/>
    <p:sldId id="258" r:id="rId3"/>
    <p:sldId id="354" r:id="rId4"/>
    <p:sldId id="329" r:id="rId5"/>
    <p:sldId id="355" r:id="rId6"/>
    <p:sldId id="377" r:id="rId7"/>
    <p:sldId id="346" r:id="rId8"/>
    <p:sldId id="303" r:id="rId9"/>
    <p:sldId id="301" r:id="rId10"/>
    <p:sldId id="335" r:id="rId11"/>
    <p:sldId id="380" r:id="rId12"/>
    <p:sldId id="341" r:id="rId13"/>
    <p:sldId id="342" r:id="rId14"/>
    <p:sldId id="340" r:id="rId15"/>
    <p:sldId id="332" r:id="rId16"/>
    <p:sldId id="268" r:id="rId17"/>
    <p:sldId id="269" r:id="rId18"/>
    <p:sldId id="381" r:id="rId19"/>
    <p:sldId id="302" r:id="rId20"/>
    <p:sldId id="270" r:id="rId21"/>
    <p:sldId id="363" r:id="rId22"/>
    <p:sldId id="288" r:id="rId23"/>
    <p:sldId id="289" r:id="rId24"/>
    <p:sldId id="287" r:id="rId25"/>
    <p:sldId id="344" r:id="rId26"/>
    <p:sldId id="271" r:id="rId27"/>
    <p:sldId id="382" r:id="rId28"/>
    <p:sldId id="272" r:id="rId29"/>
    <p:sldId id="273" r:id="rId30"/>
    <p:sldId id="291" r:id="rId31"/>
    <p:sldId id="290" r:id="rId32"/>
    <p:sldId id="336" r:id="rId33"/>
    <p:sldId id="299" r:id="rId34"/>
    <p:sldId id="383" r:id="rId35"/>
    <p:sldId id="274" r:id="rId36"/>
    <p:sldId id="304" r:id="rId37"/>
    <p:sldId id="275" r:id="rId38"/>
    <p:sldId id="292" r:id="rId39"/>
    <p:sldId id="293" r:id="rId40"/>
    <p:sldId id="384" r:id="rId41"/>
    <p:sldId id="368" r:id="rId42"/>
    <p:sldId id="276" r:id="rId43"/>
    <p:sldId id="279" r:id="rId44"/>
    <p:sldId id="295" r:id="rId45"/>
    <p:sldId id="296" r:id="rId46"/>
    <p:sldId id="281" r:id="rId47"/>
    <p:sldId id="282" r:id="rId48"/>
    <p:sldId id="297" r:id="rId49"/>
    <p:sldId id="312" r:id="rId50"/>
    <p:sldId id="370" r:id="rId51"/>
    <p:sldId id="369" r:id="rId52"/>
    <p:sldId id="385" r:id="rId53"/>
    <p:sldId id="307" r:id="rId54"/>
    <p:sldId id="309" r:id="rId55"/>
    <p:sldId id="333" r:id="rId56"/>
    <p:sldId id="378" r:id="rId57"/>
    <p:sldId id="379" r:id="rId58"/>
    <p:sldId id="328" r:id="rId59"/>
    <p:sldId id="310" r:id="rId60"/>
    <p:sldId id="338" r:id="rId61"/>
    <p:sldId id="365" r:id="rId62"/>
    <p:sldId id="326" r:id="rId63"/>
    <p:sldId id="327" r:id="rId64"/>
    <p:sldId id="374" r:id="rId65"/>
    <p:sldId id="362" r:id="rId66"/>
    <p:sldId id="350" r:id="rId67"/>
    <p:sldId id="359" r:id="rId68"/>
    <p:sldId id="352" r:id="rId69"/>
    <p:sldId id="376" r:id="rId70"/>
    <p:sldId id="357" r:id="rId71"/>
    <p:sldId id="358" r:id="rId72"/>
    <p:sldId id="348" r:id="rId73"/>
    <p:sldId id="372" r:id="rId74"/>
    <p:sldId id="373" r:id="rId75"/>
    <p:sldId id="325" r:id="rId76"/>
    <p:sldId id="311" r:id="rId77"/>
    <p:sldId id="305" r:id="rId78"/>
    <p:sldId id="371"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0" autoAdjust="0"/>
    <p:restoredTop sz="96100" autoAdjust="0"/>
  </p:normalViewPr>
  <p:slideViewPr>
    <p:cSldViewPr>
      <p:cViewPr>
        <p:scale>
          <a:sx n="70" d="100"/>
          <a:sy n="70" d="100"/>
        </p:scale>
        <p:origin x="-2958" y="-12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shoc_c207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virtualization_resul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setup:benchmarks:luleshSingleGPU_022213:LULESH_All.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virtualization_resul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jwalters:Documents:Projects:dodcs:SVN:hpcc-papers:performance_analysis:VM_GPU_virtualization:processed_data:virtualization_result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file:///Z:\home\ajyounge\Documents\libSVM-KVM-TH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Z:\home\ajyounge\ajyounge-github\14-md-gdr-poster\hoomd_sc_po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Delta - SHOC </a:t>
            </a:r>
            <a:r>
              <a:rPr lang="en-US" sz="1800" dirty="0" err="1"/>
              <a:t>OpenCL</a:t>
            </a:r>
            <a:r>
              <a:rPr lang="en-US" sz="1800" dirty="0"/>
              <a:t> Level 1, Level 2 Outliers</a:t>
            </a:r>
          </a:p>
        </c:rich>
      </c:tx>
      <c:layout/>
      <c:overlay val="0"/>
    </c:title>
    <c:autoTitleDeleted val="0"/>
    <c:plotArea>
      <c:layout>
        <c:manualLayout>
          <c:layoutTarget val="inner"/>
          <c:xMode val="edge"/>
          <c:yMode val="edge"/>
          <c:x val="0.16621986487800136"/>
          <c:y val="0.1304062349338648"/>
          <c:w val="0.70059942160007782"/>
          <c:h val="0.4349491700711805"/>
        </c:manualLayout>
      </c:layout>
      <c:barChart>
        <c:barDir val="col"/>
        <c:grouping val="clustered"/>
        <c:varyColors val="0"/>
        <c:ser>
          <c:idx val="0"/>
          <c:order val="0"/>
          <c:tx>
            <c:strRef>
              <c:f>SHOC!$P$1</c:f>
              <c:strCache>
                <c:ptCount val="1"/>
                <c:pt idx="0">
                  <c:v>KVM</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(SHOC!$P$63,SHOC!$P$65,SHOC!$P$67,SHOC!$P$69,SHOC!$P$71,SHOC!$P$73,SHOC!$P$75,SHOC!$P$77,SHOC!$P$86:$P$87,SHOC!$P$89)</c:f>
              <c:numCache>
                <c:formatCode>General</c:formatCode>
                <c:ptCount val="11"/>
                <c:pt idx="0">
                  <c:v>0.99723744116058299</c:v>
                </c:pt>
                <c:pt idx="1">
                  <c:v>0.99391831357048799</c:v>
                </c:pt>
                <c:pt idx="2">
                  <c:v>0.99848931251199802</c:v>
                </c:pt>
                <c:pt idx="3">
                  <c:v>1.0095055793618</c:v>
                </c:pt>
                <c:pt idx="4">
                  <c:v>0.98552015821111805</c:v>
                </c:pt>
                <c:pt idx="5">
                  <c:v>0.99543725669711003</c:v>
                </c:pt>
                <c:pt idx="6">
                  <c:v>0.99799532418622805</c:v>
                </c:pt>
                <c:pt idx="7">
                  <c:v>1.0041121963828341</c:v>
                </c:pt>
                <c:pt idx="8">
                  <c:v>1.000074326042147</c:v>
                </c:pt>
                <c:pt idx="9">
                  <c:v>1.000853540020392</c:v>
                </c:pt>
                <c:pt idx="10">
                  <c:v>0.999252152861836</c:v>
                </c:pt>
              </c:numCache>
            </c:numRef>
          </c:val>
        </c:ser>
        <c:ser>
          <c:idx val="1"/>
          <c:order val="1"/>
          <c:tx>
            <c:strRef>
              <c:f>SHOC!$Q$1</c:f>
              <c:strCache>
                <c:ptCount val="1"/>
                <c:pt idx="0">
                  <c:v>Xen</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(SHOC!$Q$63,SHOC!$Q$65,SHOC!$Q$67,SHOC!$Q$69,SHOC!$Q$71,SHOC!$Q$73,SHOC!$Q$75,SHOC!$Q$77,SHOC!$Q$86:$Q$87,SHOC!$Q$89)</c:f>
              <c:numCache>
                <c:formatCode>General</c:formatCode>
                <c:ptCount val="11"/>
                <c:pt idx="0">
                  <c:v>0.93056563006404802</c:v>
                </c:pt>
                <c:pt idx="1">
                  <c:v>0.92903293807641596</c:v>
                </c:pt>
                <c:pt idx="2">
                  <c:v>0.96194069091000201</c:v>
                </c:pt>
                <c:pt idx="3">
                  <c:v>0.97239684162443196</c:v>
                </c:pt>
                <c:pt idx="4">
                  <c:v>0.88715219987859995</c:v>
                </c:pt>
                <c:pt idx="5">
                  <c:v>0.90345294717489499</c:v>
                </c:pt>
                <c:pt idx="6">
                  <c:v>0.94107628346856498</c:v>
                </c:pt>
                <c:pt idx="7">
                  <c:v>0.96237144490831805</c:v>
                </c:pt>
                <c:pt idx="8">
                  <c:v>1.004648807201957</c:v>
                </c:pt>
                <c:pt idx="9">
                  <c:v>0.95399088707621704</c:v>
                </c:pt>
                <c:pt idx="10">
                  <c:v>0.96796762925817004</c:v>
                </c:pt>
              </c:numCache>
            </c:numRef>
          </c:val>
        </c:ser>
        <c:ser>
          <c:idx val="2"/>
          <c:order val="2"/>
          <c:tx>
            <c:strRef>
              <c:f>SHOC!$R$1</c:f>
              <c:strCache>
                <c:ptCount val="1"/>
                <c:pt idx="0">
                  <c:v>LXC</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(SHOC!$R$63,SHOC!$R$65,SHOC!$R$67,SHOC!$R$69,SHOC!$R$71,SHOC!$R$73,SHOC!$R$75,SHOC!$R$77,SHOC!$R$86:$R$87,SHOC!$R$89)</c:f>
              <c:numCache>
                <c:formatCode>General</c:formatCode>
                <c:ptCount val="11"/>
                <c:pt idx="0">
                  <c:v>0.99782390616560002</c:v>
                </c:pt>
                <c:pt idx="1">
                  <c:v>0.99674308300395298</c:v>
                </c:pt>
                <c:pt idx="2">
                  <c:v>1.000108502416265</c:v>
                </c:pt>
                <c:pt idx="3">
                  <c:v>0.99973897722576299</c:v>
                </c:pt>
                <c:pt idx="4">
                  <c:v>0.99620136672475601</c:v>
                </c:pt>
                <c:pt idx="5">
                  <c:v>0.99791587581597196</c:v>
                </c:pt>
                <c:pt idx="6">
                  <c:v>0.99776788075616996</c:v>
                </c:pt>
                <c:pt idx="7">
                  <c:v>0.99914622970337397</c:v>
                </c:pt>
                <c:pt idx="8">
                  <c:v>1.001000084446078</c:v>
                </c:pt>
                <c:pt idx="9">
                  <c:v>1.004787205794885</c:v>
                </c:pt>
                <c:pt idx="10">
                  <c:v>1.00265523084904</c:v>
                </c:pt>
              </c:numCache>
            </c:numRef>
          </c:val>
        </c:ser>
        <c:ser>
          <c:idx val="3"/>
          <c:order val="3"/>
          <c:tx>
            <c:strRef>
              <c:f>SHOC!$S$1</c:f>
              <c:strCache>
                <c:ptCount val="1"/>
                <c:pt idx="0">
                  <c:v>VMWare</c:v>
                </c:pt>
              </c:strCache>
            </c:strRef>
          </c:tx>
          <c:invertIfNegative val="0"/>
          <c:cat>
            <c:strRef>
              <c:f>(SHOC!$U$63,SHOC!$U$65,SHOC!$U$67,SHOC!$U$69,SHOC!$U$71,SHOC!$U$73,SHOC!$U$75,SHOC!$U$77,SHOC!$U$86,SHOC!$U$87,SHOC!$U$89)</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(SHOC!$S$63,SHOC!$S$65,SHOC!$S$67,SHOC!$S$69,SHOC!$S$71,SHOC!$S$73,SHOC!$S$75,SHOC!$S$77,SHOC!$S$86:$S$87,SHOC!$S$89)</c:f>
              <c:numCache>
                <c:formatCode>General</c:formatCode>
                <c:ptCount val="11"/>
                <c:pt idx="0">
                  <c:v>0.73835944131491604</c:v>
                </c:pt>
                <c:pt idx="1">
                  <c:v>0.67984189723320199</c:v>
                </c:pt>
                <c:pt idx="2">
                  <c:v>0.73863437189620496</c:v>
                </c:pt>
                <c:pt idx="3">
                  <c:v>0.70829617384116805</c:v>
                </c:pt>
                <c:pt idx="4">
                  <c:v>0.64754459477981596</c:v>
                </c:pt>
                <c:pt idx="5">
                  <c:v>0.63427342220634297</c:v>
                </c:pt>
                <c:pt idx="6">
                  <c:v>0.67982841244485803</c:v>
                </c:pt>
                <c:pt idx="7">
                  <c:v>0.66378682373951403</c:v>
                </c:pt>
                <c:pt idx="8">
                  <c:v>1.001842970999687</c:v>
                </c:pt>
                <c:pt idx="9">
                  <c:v>0.92989832929730598</c:v>
                </c:pt>
                <c:pt idx="10">
                  <c:v>0.93328030434030795</c:v>
                </c:pt>
              </c:numCache>
            </c:numRef>
          </c:val>
        </c:ser>
        <c:dLbls>
          <c:showLegendKey val="0"/>
          <c:showVal val="0"/>
          <c:showCatName val="0"/>
          <c:showSerName val="0"/>
          <c:showPercent val="0"/>
          <c:showBubbleSize val="0"/>
        </c:dLbls>
        <c:gapWidth val="150"/>
        <c:axId val="129428480"/>
        <c:axId val="129696512"/>
      </c:barChart>
      <c:catAx>
        <c:axId val="129428480"/>
        <c:scaling>
          <c:orientation val="minMax"/>
        </c:scaling>
        <c:delete val="0"/>
        <c:axPos val="b"/>
        <c:majorTickMark val="out"/>
        <c:minorTickMark val="none"/>
        <c:tickLblPos val="nextTo"/>
        <c:txPr>
          <a:bodyPr/>
          <a:lstStyle/>
          <a:p>
            <a:pPr>
              <a:defRPr sz="1600"/>
            </a:pPr>
            <a:endParaRPr lang="en-US"/>
          </a:p>
        </c:txPr>
        <c:crossAx val="129696512"/>
        <c:crosses val="autoZero"/>
        <c:auto val="1"/>
        <c:lblAlgn val="ctr"/>
        <c:lblOffset val="100"/>
        <c:noMultiLvlLbl val="0"/>
      </c:catAx>
      <c:valAx>
        <c:axId val="129696512"/>
        <c:scaling>
          <c:orientation val="minMax"/>
          <c:max val="1.1000000000000001"/>
          <c:min val="0.6"/>
        </c:scaling>
        <c:delete val="0"/>
        <c:axPos val="l"/>
        <c:majorGridlines>
          <c:spPr>
            <a:ln w="12700"/>
          </c:spPr>
        </c:majorGridlines>
        <c:title>
          <c:tx>
            <c:rich>
              <a:bodyPr rot="-5400000" vert="horz"/>
              <a:lstStyle/>
              <a:p>
                <a:pPr>
                  <a:defRPr sz="1600"/>
                </a:pPr>
                <a:r>
                  <a:rPr lang="en-US" sz="1600"/>
                  <a:t>Relative Performance</a:t>
                </a:r>
              </a:p>
            </c:rich>
          </c:tx>
          <c:layout/>
          <c:overlay val="0"/>
        </c:title>
        <c:numFmt formatCode="General" sourceLinked="1"/>
        <c:majorTickMark val="out"/>
        <c:minorTickMark val="out"/>
        <c:tickLblPos val="nextTo"/>
        <c:crossAx val="129428480"/>
        <c:crosses val="autoZero"/>
        <c:crossBetween val="between"/>
        <c:majorUnit val="0.1"/>
        <c:minorUnit val="0.05"/>
      </c:valAx>
    </c:plotArea>
    <c:legend>
      <c:legendPos val="r"/>
      <c:layout>
        <c:manualLayout>
          <c:xMode val="edge"/>
          <c:yMode val="edge"/>
          <c:x val="0.85747600780671596"/>
          <c:y val="0.25586188270001903"/>
          <c:w val="0.12713937680866799"/>
          <c:h val="0.26294641929653201"/>
        </c:manualLayout>
      </c:layout>
      <c:overlay val="0"/>
      <c:txPr>
        <a:bodyPr/>
        <a:lstStyle/>
        <a:p>
          <a:pPr>
            <a:defRPr sz="1400"/>
          </a:pPr>
          <a:endParaRPr lang="en-US"/>
        </a:p>
      </c:txPr>
    </c:legend>
    <c:plotVisOnly val="1"/>
    <c:dispBlanksAs val="gap"/>
    <c:showDLblsOverMax val="0"/>
  </c:chart>
  <c:spPr>
    <a:solidFill>
      <a:schemeClr val="bg1"/>
    </a:solidFill>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err="1" smtClean="0"/>
              <a:t>Bespin</a:t>
            </a:r>
            <a:r>
              <a:rPr lang="en-US" dirty="0" smtClean="0"/>
              <a:t> - SHOC </a:t>
            </a:r>
            <a:r>
              <a:rPr lang="en-US" dirty="0" err="1"/>
              <a:t>OpenCL</a:t>
            </a:r>
            <a:r>
              <a:rPr lang="en-US" dirty="0"/>
              <a:t> Level 1, Level 2 Outliers</a:t>
            </a:r>
          </a:p>
        </c:rich>
      </c:tx>
      <c:layout/>
      <c:overlay val="0"/>
    </c:title>
    <c:autoTitleDeleted val="0"/>
    <c:plotArea>
      <c:layout/>
      <c:barChart>
        <c:barDir val="col"/>
        <c:grouping val="clustered"/>
        <c:varyColors val="0"/>
        <c:ser>
          <c:idx val="0"/>
          <c:order val="0"/>
          <c:tx>
            <c:strRef>
              <c:f>'Summary-SHOC'!$M$95</c:f>
              <c:strCache>
                <c:ptCount val="1"/>
                <c:pt idx="0">
                  <c:v>KVM</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'Summary-SHOC'!$M$108:$M$118</c:f>
              <c:numCache>
                <c:formatCode>General</c:formatCode>
                <c:ptCount val="11"/>
                <c:pt idx="0">
                  <c:v>0.99557086614173196</c:v>
                </c:pt>
                <c:pt idx="1">
                  <c:v>0.99910193084867505</c:v>
                </c:pt>
                <c:pt idx="2">
                  <c:v>0.99900066622251804</c:v>
                </c:pt>
                <c:pt idx="3">
                  <c:v>0.99507058032713402</c:v>
                </c:pt>
                <c:pt idx="4">
                  <c:v>0.99359316604378001</c:v>
                </c:pt>
                <c:pt idx="5">
                  <c:v>0.99917614104465302</c:v>
                </c:pt>
                <c:pt idx="6">
                  <c:v>0.99912251837227195</c:v>
                </c:pt>
                <c:pt idx="7">
                  <c:v>0.99358341559723595</c:v>
                </c:pt>
                <c:pt idx="8">
                  <c:v>1.0000528218276921</c:v>
                </c:pt>
                <c:pt idx="9">
                  <c:v>0.99521968180182996</c:v>
                </c:pt>
                <c:pt idx="10">
                  <c:v>0.99633813911951497</c:v>
                </c:pt>
              </c:numCache>
            </c:numRef>
          </c:val>
        </c:ser>
        <c:ser>
          <c:idx val="1"/>
          <c:order val="1"/>
          <c:tx>
            <c:strRef>
              <c:f>'Summary-SHOC'!$N$95</c:f>
              <c:strCache>
                <c:ptCount val="1"/>
                <c:pt idx="0">
                  <c:v>Xen</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'Summary-SHOC'!$N$108:$N$118</c:f>
              <c:numCache>
                <c:formatCode>General</c:formatCode>
                <c:ptCount val="11"/>
                <c:pt idx="0">
                  <c:v>0.99064960629921195</c:v>
                </c:pt>
                <c:pt idx="1">
                  <c:v>0.99371351594072699</c:v>
                </c:pt>
                <c:pt idx="2">
                  <c:v>0.99500333111259198</c:v>
                </c:pt>
                <c:pt idx="3">
                  <c:v>0.99170961236836197</c:v>
                </c:pt>
                <c:pt idx="4">
                  <c:v>0.98611852642818998</c:v>
                </c:pt>
                <c:pt idx="5">
                  <c:v>0.99159663865546199</c:v>
                </c:pt>
                <c:pt idx="6">
                  <c:v>0.99287046177470695</c:v>
                </c:pt>
                <c:pt idx="7">
                  <c:v>0.98881210924646301</c:v>
                </c:pt>
                <c:pt idx="8">
                  <c:v>0.99805130284324195</c:v>
                </c:pt>
                <c:pt idx="9">
                  <c:v>0.99154120999685502</c:v>
                </c:pt>
                <c:pt idx="10">
                  <c:v>0.99330413723983801</c:v>
                </c:pt>
              </c:numCache>
            </c:numRef>
          </c:val>
        </c:ser>
        <c:ser>
          <c:idx val="2"/>
          <c:order val="2"/>
          <c:tx>
            <c:strRef>
              <c:f>'Summary-SHOC'!$O$95</c:f>
              <c:strCache>
                <c:ptCount val="1"/>
                <c:pt idx="0">
                  <c:v>LXC</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'Summary-SHOC'!$O$108:$O$118</c:f>
              <c:numCache>
                <c:formatCode>General</c:formatCode>
                <c:ptCount val="11"/>
                <c:pt idx="0">
                  <c:v>1.004265091863517</c:v>
                </c:pt>
                <c:pt idx="1">
                  <c:v>1.0107768298158959</c:v>
                </c:pt>
                <c:pt idx="2">
                  <c:v>1.0029980013324451</c:v>
                </c:pt>
                <c:pt idx="3">
                  <c:v>1.0076181940398841</c:v>
                </c:pt>
                <c:pt idx="4">
                  <c:v>1.006833956219968</c:v>
                </c:pt>
                <c:pt idx="5">
                  <c:v>1.0146646894051741</c:v>
                </c:pt>
                <c:pt idx="6">
                  <c:v>1.0048261489525061</c:v>
                </c:pt>
                <c:pt idx="7">
                  <c:v>1.0103652517275421</c:v>
                </c:pt>
                <c:pt idx="8">
                  <c:v>0.99953459686952095</c:v>
                </c:pt>
                <c:pt idx="9">
                  <c:v>0.99752885048227002</c:v>
                </c:pt>
                <c:pt idx="10">
                  <c:v>0.99801112987321905</c:v>
                </c:pt>
              </c:numCache>
            </c:numRef>
          </c:val>
        </c:ser>
        <c:ser>
          <c:idx val="3"/>
          <c:order val="3"/>
          <c:tx>
            <c:strRef>
              <c:f>'Summary-SHOC'!$P$95</c:f>
              <c:strCache>
                <c:ptCount val="1"/>
                <c:pt idx="0">
                  <c:v>VMWare</c:v>
                </c:pt>
              </c:strCache>
            </c:strRef>
          </c:tx>
          <c:invertIfNegative val="0"/>
          <c:cat>
            <c:strRef>
              <c:f>'Summary-SHOC'!$L$108:$L$118</c:f>
              <c:strCache>
                <c:ptCount val="11"/>
                <c:pt idx="0">
                  <c:v>spmv_csr_scalar_sp_pcie</c:v>
                </c:pt>
                <c:pt idx="1">
                  <c:v>spmv_csr_scalar_dp_pcie</c:v>
                </c:pt>
                <c:pt idx="2">
                  <c:v>spmv_csr_scalar_pad_sp_pcie</c:v>
                </c:pt>
                <c:pt idx="3">
                  <c:v>spmv_csr_scalar_pad_dp_pcie</c:v>
                </c:pt>
                <c:pt idx="4">
                  <c:v>spmv_csr_vector_sp_pcie</c:v>
                </c:pt>
                <c:pt idx="5">
                  <c:v>spmv_csr_vector_dp_pcie</c:v>
                </c:pt>
                <c:pt idx="6">
                  <c:v>spmv_csr_vector_pad_sp_pcie</c:v>
                </c:pt>
                <c:pt idx="7">
                  <c:v>spmv_csr_vector_pad_dp_pcie</c:v>
                </c:pt>
                <c:pt idx="8">
                  <c:v>s3d</c:v>
                </c:pt>
                <c:pt idx="9">
                  <c:v>s3d_pcie</c:v>
                </c:pt>
                <c:pt idx="10">
                  <c:v>s3d_dp_pcie</c:v>
                </c:pt>
              </c:strCache>
            </c:strRef>
          </c:cat>
          <c:val>
            <c:numRef>
              <c:f>'Summary-SHOC'!$P$108:$P$118</c:f>
              <c:numCache>
                <c:formatCode>General</c:formatCode>
                <c:ptCount val="11"/>
                <c:pt idx="0">
                  <c:v>1.021817585301837</c:v>
                </c:pt>
                <c:pt idx="1">
                  <c:v>1.032555006735518</c:v>
                </c:pt>
                <c:pt idx="2">
                  <c:v>1.025982678214524</c:v>
                </c:pt>
                <c:pt idx="3">
                  <c:v>1.03024871162895</c:v>
                </c:pt>
                <c:pt idx="4">
                  <c:v>1.0337426588360921</c:v>
                </c:pt>
                <c:pt idx="5">
                  <c:v>1.0446531553798</c:v>
                </c:pt>
                <c:pt idx="6">
                  <c:v>1.0398157288581771</c:v>
                </c:pt>
                <c:pt idx="7">
                  <c:v>1.041296479104969</c:v>
                </c:pt>
                <c:pt idx="8">
                  <c:v>0.98799659656115602</c:v>
                </c:pt>
                <c:pt idx="9">
                  <c:v>0.99866459984140898</c:v>
                </c:pt>
                <c:pt idx="10">
                  <c:v>1.00997164885133</c:v>
                </c:pt>
              </c:numCache>
            </c:numRef>
          </c:val>
        </c:ser>
        <c:dLbls>
          <c:showLegendKey val="0"/>
          <c:showVal val="0"/>
          <c:showCatName val="0"/>
          <c:showSerName val="0"/>
          <c:showPercent val="0"/>
          <c:showBubbleSize val="0"/>
        </c:dLbls>
        <c:gapWidth val="150"/>
        <c:axId val="129727872"/>
        <c:axId val="129750144"/>
      </c:barChart>
      <c:catAx>
        <c:axId val="129727872"/>
        <c:scaling>
          <c:orientation val="minMax"/>
        </c:scaling>
        <c:delete val="0"/>
        <c:axPos val="b"/>
        <c:majorTickMark val="out"/>
        <c:minorTickMark val="none"/>
        <c:tickLblPos val="nextTo"/>
        <c:txPr>
          <a:bodyPr/>
          <a:lstStyle/>
          <a:p>
            <a:pPr>
              <a:defRPr sz="1600"/>
            </a:pPr>
            <a:endParaRPr lang="en-US"/>
          </a:p>
        </c:txPr>
        <c:crossAx val="129750144"/>
        <c:crosses val="autoZero"/>
        <c:auto val="1"/>
        <c:lblAlgn val="ctr"/>
        <c:lblOffset val="100"/>
        <c:noMultiLvlLbl val="0"/>
      </c:catAx>
      <c:valAx>
        <c:axId val="129750144"/>
        <c:scaling>
          <c:orientation val="minMax"/>
        </c:scaling>
        <c:delete val="0"/>
        <c:axPos val="l"/>
        <c:majorGridlines>
          <c:spPr>
            <a:ln w="12700"/>
          </c:spPr>
        </c:majorGridlines>
        <c:title>
          <c:tx>
            <c:rich>
              <a:bodyPr rot="-5400000" vert="horz"/>
              <a:lstStyle/>
              <a:p>
                <a:pPr>
                  <a:defRPr sz="1600"/>
                </a:pPr>
                <a:r>
                  <a:rPr lang="en-US" sz="1600"/>
                  <a:t>Relative Performance</a:t>
                </a:r>
              </a:p>
            </c:rich>
          </c:tx>
          <c:layout/>
          <c:overlay val="0"/>
        </c:title>
        <c:numFmt formatCode="General" sourceLinked="1"/>
        <c:majorTickMark val="out"/>
        <c:minorTickMark val="none"/>
        <c:tickLblPos val="nextTo"/>
        <c:txPr>
          <a:bodyPr/>
          <a:lstStyle/>
          <a:p>
            <a:pPr>
              <a:defRPr sz="1800"/>
            </a:pPr>
            <a:endParaRPr lang="en-US"/>
          </a:p>
        </c:txPr>
        <c:crossAx val="129727872"/>
        <c:crosses val="autoZero"/>
        <c:crossBetween val="between"/>
      </c:valAx>
    </c:plotArea>
    <c:legend>
      <c:legendPos val="r"/>
      <c:layout>
        <c:manualLayout>
          <c:xMode val="edge"/>
          <c:yMode val="edge"/>
          <c:x val="0.84661555605057404"/>
          <c:y val="0.18776281997008401"/>
          <c:w val="0.13063432799682301"/>
          <c:h val="0.25863705485580901"/>
        </c:manualLayout>
      </c:layout>
      <c:overlay val="0"/>
      <c:txPr>
        <a:bodyPr/>
        <a:lstStyle/>
        <a:p>
          <a:pPr>
            <a:defRPr sz="1400"/>
          </a:pPr>
          <a:endParaRPr lang="en-US"/>
        </a:p>
      </c:txPr>
    </c:legend>
    <c:plotVisOnly val="1"/>
    <c:dispBlanksAs val="gap"/>
    <c:showDLblsOverMax val="0"/>
  </c:chart>
  <c:spPr>
    <a:solidFill>
      <a:schemeClr val="bg1"/>
    </a:solid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LULESH </a:t>
            </a:r>
            <a:r>
              <a:rPr lang="en-US" dirty="0"/>
              <a:t>Relative</a:t>
            </a:r>
            <a:r>
              <a:rPr lang="en-US" baseline="0" dirty="0"/>
              <a:t> Performance</a:t>
            </a:r>
            <a:endParaRPr lang="en-US" dirty="0"/>
          </a:p>
        </c:rich>
      </c:tx>
      <c:layout/>
      <c:overlay val="0"/>
    </c:title>
    <c:autoTitleDeleted val="0"/>
    <c:plotArea>
      <c:layout>
        <c:manualLayout>
          <c:layoutTarget val="inner"/>
          <c:xMode val="edge"/>
          <c:yMode val="edge"/>
          <c:x val="0.16964554777874999"/>
          <c:y val="0.15142747269991899"/>
          <c:w val="0.68316844075046201"/>
          <c:h val="0.64034965191734305"/>
        </c:manualLayout>
      </c:layout>
      <c:barChart>
        <c:barDir val="col"/>
        <c:grouping val="clustered"/>
        <c:varyColors val="0"/>
        <c:ser>
          <c:idx val="0"/>
          <c:order val="0"/>
          <c:tx>
            <c:strRef>
              <c:f>total_b_fullpower!$A$109</c:f>
              <c:strCache>
                <c:ptCount val="1"/>
                <c:pt idx="0">
                  <c:v>KVM</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total_b_fullpower!$B$109:$E$109</c:f>
              <c:numCache>
                <c:formatCode>General</c:formatCode>
                <c:ptCount val="4"/>
                <c:pt idx="0">
                  <c:v>0.99921732168228605</c:v>
                </c:pt>
                <c:pt idx="1">
                  <c:v>0.99965597086820202</c:v>
                </c:pt>
                <c:pt idx="2">
                  <c:v>0.99960462472101497</c:v>
                </c:pt>
                <c:pt idx="3">
                  <c:v>0.999666528397954</c:v>
                </c:pt>
              </c:numCache>
            </c:numRef>
          </c:val>
        </c:ser>
        <c:ser>
          <c:idx val="1"/>
          <c:order val="1"/>
          <c:tx>
            <c:strRef>
              <c:f>total_b_fullpower!$A$110</c:f>
              <c:strCache>
                <c:ptCount val="1"/>
                <c:pt idx="0">
                  <c:v>Xen</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total_b_fullpower!$B$110:$E$110</c:f>
              <c:numCache>
                <c:formatCode>General</c:formatCode>
                <c:ptCount val="4"/>
                <c:pt idx="0">
                  <c:v>0.97600077254028905</c:v>
                </c:pt>
                <c:pt idx="1">
                  <c:v>0.99497659234208502</c:v>
                </c:pt>
                <c:pt idx="2">
                  <c:v>0.99854520554668103</c:v>
                </c:pt>
                <c:pt idx="3">
                  <c:v>0.99947142868759797</c:v>
                </c:pt>
              </c:numCache>
            </c:numRef>
          </c:val>
        </c:ser>
        <c:ser>
          <c:idx val="2"/>
          <c:order val="2"/>
          <c:tx>
            <c:strRef>
              <c:f>total_b_fullpower!$A$111</c:f>
              <c:strCache>
                <c:ptCount val="1"/>
                <c:pt idx="0">
                  <c:v>LXC</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total_b_fullpower!$B$111:$E$111</c:f>
              <c:numCache>
                <c:formatCode>General</c:formatCode>
                <c:ptCount val="4"/>
                <c:pt idx="0">
                  <c:v>0.99930077394250005</c:v>
                </c:pt>
                <c:pt idx="1">
                  <c:v>0.999938918908306</c:v>
                </c:pt>
                <c:pt idx="2">
                  <c:v>1.000052272202423</c:v>
                </c:pt>
                <c:pt idx="3">
                  <c:v>0.99996203266275796</c:v>
                </c:pt>
              </c:numCache>
            </c:numRef>
          </c:val>
        </c:ser>
        <c:ser>
          <c:idx val="3"/>
          <c:order val="3"/>
          <c:tx>
            <c:strRef>
              <c:f>total_b_fullpower!$A$112</c:f>
              <c:strCache>
                <c:ptCount val="1"/>
                <c:pt idx="0">
                  <c:v>VMWare</c:v>
                </c:pt>
              </c:strCache>
            </c:strRef>
          </c:tx>
          <c:invertIfNegative val="0"/>
          <c:cat>
            <c:numRef>
              <c:f>total_b_fullpower!$B$108:$E$108</c:f>
              <c:numCache>
                <c:formatCode>General</c:formatCode>
                <c:ptCount val="4"/>
                <c:pt idx="0">
                  <c:v>30</c:v>
                </c:pt>
                <c:pt idx="1">
                  <c:v>70</c:v>
                </c:pt>
                <c:pt idx="2">
                  <c:v>110</c:v>
                </c:pt>
                <c:pt idx="3">
                  <c:v>150</c:v>
                </c:pt>
              </c:numCache>
            </c:numRef>
          </c:cat>
          <c:val>
            <c:numRef>
              <c:f>total_b_fullpower!$B$112:$E$112</c:f>
              <c:numCache>
                <c:formatCode>General</c:formatCode>
                <c:ptCount val="4"/>
                <c:pt idx="0">
                  <c:v>0.99207965704044898</c:v>
                </c:pt>
                <c:pt idx="1">
                  <c:v>0.99988711490230497</c:v>
                </c:pt>
                <c:pt idx="2">
                  <c:v>1.000057343677041</c:v>
                </c:pt>
                <c:pt idx="3">
                  <c:v>0.99997152422678104</c:v>
                </c:pt>
              </c:numCache>
            </c:numRef>
          </c:val>
        </c:ser>
        <c:dLbls>
          <c:showLegendKey val="0"/>
          <c:showVal val="0"/>
          <c:showCatName val="0"/>
          <c:showSerName val="0"/>
          <c:showPercent val="0"/>
          <c:showBubbleSize val="0"/>
        </c:dLbls>
        <c:gapWidth val="150"/>
        <c:axId val="129550976"/>
        <c:axId val="129565440"/>
      </c:barChart>
      <c:catAx>
        <c:axId val="129550976"/>
        <c:scaling>
          <c:orientation val="minMax"/>
        </c:scaling>
        <c:delete val="0"/>
        <c:axPos val="b"/>
        <c:title>
          <c:tx>
            <c:rich>
              <a:bodyPr/>
              <a:lstStyle/>
              <a:p>
                <a:pPr>
                  <a:defRPr sz="1600"/>
                </a:pPr>
                <a:r>
                  <a:rPr lang="en-US" sz="1600"/>
                  <a:t>Mesh size N</a:t>
                </a:r>
                <a:r>
                  <a:rPr lang="en-US" sz="2000" baseline="30000"/>
                  <a:t>3</a:t>
                </a:r>
                <a:endParaRPr lang="en-US" sz="2000"/>
              </a:p>
            </c:rich>
          </c:tx>
          <c:layout/>
          <c:overlay val="0"/>
        </c:title>
        <c:numFmt formatCode="General" sourceLinked="1"/>
        <c:majorTickMark val="out"/>
        <c:minorTickMark val="none"/>
        <c:tickLblPos val="nextTo"/>
        <c:txPr>
          <a:bodyPr/>
          <a:lstStyle/>
          <a:p>
            <a:pPr>
              <a:defRPr sz="1600"/>
            </a:pPr>
            <a:endParaRPr lang="en-US"/>
          </a:p>
        </c:txPr>
        <c:crossAx val="129565440"/>
        <c:crosses val="autoZero"/>
        <c:auto val="1"/>
        <c:lblAlgn val="ctr"/>
        <c:lblOffset val="100"/>
        <c:noMultiLvlLbl val="0"/>
      </c:catAx>
      <c:valAx>
        <c:axId val="129565440"/>
        <c:scaling>
          <c:orientation val="minMax"/>
        </c:scaling>
        <c:delete val="0"/>
        <c:axPos val="l"/>
        <c:majorGridlines>
          <c:spPr>
            <a:ln w="12700"/>
          </c:spPr>
        </c:majorGridlines>
        <c:title>
          <c:tx>
            <c:rich>
              <a:bodyPr rot="-5400000" vert="horz"/>
              <a:lstStyle/>
              <a:p>
                <a:pPr>
                  <a:defRPr sz="1600"/>
                </a:pPr>
                <a:r>
                  <a:rPr lang="en-US" sz="1600" dirty="0"/>
                  <a:t>Relative Performance</a:t>
                </a:r>
              </a:p>
            </c:rich>
          </c:tx>
          <c:layout>
            <c:manualLayout>
              <c:xMode val="edge"/>
              <c:yMode val="edge"/>
              <c:x val="2.4691358024691398E-2"/>
              <c:y val="0.23760967886329401"/>
            </c:manualLayout>
          </c:layout>
          <c:overlay val="0"/>
        </c:title>
        <c:numFmt formatCode="General" sourceLinked="1"/>
        <c:majorTickMark val="out"/>
        <c:minorTickMark val="none"/>
        <c:tickLblPos val="nextTo"/>
        <c:txPr>
          <a:bodyPr/>
          <a:lstStyle/>
          <a:p>
            <a:pPr>
              <a:defRPr sz="1800"/>
            </a:pPr>
            <a:endParaRPr lang="en-US"/>
          </a:p>
        </c:txPr>
        <c:crossAx val="129550976"/>
        <c:crosses val="autoZero"/>
        <c:crossBetween val="between"/>
      </c:valAx>
    </c:plotArea>
    <c:legend>
      <c:legendPos val="r"/>
      <c:layout>
        <c:manualLayout>
          <c:xMode val="edge"/>
          <c:yMode val="edge"/>
          <c:x val="0.87287571692427302"/>
          <c:y val="0.39510085269719403"/>
          <c:w val="0.114778604063381"/>
          <c:h val="0.24609058303321499"/>
        </c:manualLayout>
      </c:layout>
      <c:overlay val="0"/>
      <c:txPr>
        <a:bodyPr/>
        <a:lstStyle/>
        <a:p>
          <a:pPr>
            <a:defRPr sz="1400"/>
          </a:pPr>
          <a:endParaRPr lang="en-US"/>
        </a:p>
      </c:txPr>
    </c:legend>
    <c:plotVisOnly val="1"/>
    <c:dispBlanksAs val="gap"/>
    <c:showDLblsOverMax val="0"/>
  </c:chart>
  <c:spPr>
    <a:solidFill>
      <a:sysClr val="window" lastClr="FFFFFF"/>
    </a:solid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GPU</a:t>
            </a:r>
            <a:r>
              <a:rPr lang="en-US" sz="1600" dirty="0"/>
              <a:t>-LIBSVM Relative Performance</a:t>
            </a:r>
          </a:p>
        </c:rich>
      </c:tx>
      <c:layout>
        <c:manualLayout>
          <c:xMode val="edge"/>
          <c:yMode val="edge"/>
          <c:x val="0.13077411249179494"/>
          <c:y val="0"/>
        </c:manualLayout>
      </c:layout>
      <c:overlay val="0"/>
    </c:title>
    <c:autoTitleDeleted val="0"/>
    <c:plotArea>
      <c:layout>
        <c:manualLayout>
          <c:layoutTarget val="inner"/>
          <c:xMode val="edge"/>
          <c:yMode val="edge"/>
          <c:x val="0.27923873839534202"/>
          <c:y val="0.12755639890364701"/>
          <c:w val="0.48552592107100001"/>
          <c:h val="0.66408440561995019"/>
        </c:manualLayout>
      </c:layout>
      <c:barChart>
        <c:barDir val="col"/>
        <c:grouping val="clustered"/>
        <c:varyColors val="0"/>
        <c:ser>
          <c:idx val="0"/>
          <c:order val="0"/>
          <c:tx>
            <c:strRef>
              <c:f>'libSVM Full'!$I$30</c:f>
              <c:strCache>
                <c:ptCount val="1"/>
                <c:pt idx="0">
                  <c:v>KVM</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Full'!$J$30:$M$30</c:f>
              <c:numCache>
                <c:formatCode>General</c:formatCode>
                <c:ptCount val="4"/>
                <c:pt idx="0">
                  <c:v>1.0095617529880481</c:v>
                </c:pt>
                <c:pt idx="1">
                  <c:v>0.99366576819407004</c:v>
                </c:pt>
                <c:pt idx="2">
                  <c:v>0.98995873452544703</c:v>
                </c:pt>
                <c:pt idx="3">
                  <c:v>0.98839515675419598</c:v>
                </c:pt>
              </c:numCache>
            </c:numRef>
          </c:val>
        </c:ser>
        <c:ser>
          <c:idx val="1"/>
          <c:order val="1"/>
          <c:tx>
            <c:strRef>
              <c:f>'libSVM Full'!$I$31</c:f>
              <c:strCache>
                <c:ptCount val="1"/>
                <c:pt idx="0">
                  <c:v>Xen</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Full'!$J$31:$M$31</c:f>
              <c:numCache>
                <c:formatCode>General</c:formatCode>
                <c:ptCount val="4"/>
                <c:pt idx="0">
                  <c:v>0.94355078939529402</c:v>
                </c:pt>
                <c:pt idx="1">
                  <c:v>0.94537761251442498</c:v>
                </c:pt>
                <c:pt idx="2">
                  <c:v>0.94734763722521997</c:v>
                </c:pt>
                <c:pt idx="3">
                  <c:v>0.95135920670200003</c:v>
                </c:pt>
              </c:numCache>
            </c:numRef>
          </c:val>
        </c:ser>
        <c:ser>
          <c:idx val="2"/>
          <c:order val="2"/>
          <c:tx>
            <c:strRef>
              <c:f>'libSVM Full'!$I$32</c:f>
              <c:strCache>
                <c:ptCount val="1"/>
                <c:pt idx="0">
                  <c:v>LXC</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Full'!$J$32:$M$32</c:f>
              <c:numCache>
                <c:formatCode>General</c:formatCode>
                <c:ptCount val="4"/>
                <c:pt idx="0">
                  <c:v>0.99873876714488397</c:v>
                </c:pt>
                <c:pt idx="1">
                  <c:v>1.0004070556309359</c:v>
                </c:pt>
                <c:pt idx="2">
                  <c:v>0.99861246010822802</c:v>
                </c:pt>
                <c:pt idx="3">
                  <c:v>0.99991015274034101</c:v>
                </c:pt>
              </c:numCache>
            </c:numRef>
          </c:val>
        </c:ser>
        <c:ser>
          <c:idx val="3"/>
          <c:order val="3"/>
          <c:tx>
            <c:strRef>
              <c:f>'libSVM Full'!$I$33</c:f>
              <c:strCache>
                <c:ptCount val="1"/>
                <c:pt idx="0">
                  <c:v>VMWare</c:v>
                </c:pt>
              </c:strCache>
            </c:strRef>
          </c:tx>
          <c:invertIfNegative val="0"/>
          <c:cat>
            <c:numRef>
              <c:f>'libSVM Full'!$J$29:$M$29</c:f>
              <c:numCache>
                <c:formatCode>General</c:formatCode>
                <c:ptCount val="4"/>
                <c:pt idx="0">
                  <c:v>1800</c:v>
                </c:pt>
                <c:pt idx="1">
                  <c:v>3600</c:v>
                </c:pt>
                <c:pt idx="2">
                  <c:v>4800</c:v>
                </c:pt>
                <c:pt idx="3">
                  <c:v>6000</c:v>
                </c:pt>
              </c:numCache>
            </c:numRef>
          </c:cat>
          <c:val>
            <c:numRef>
              <c:f>'libSVM Full'!$J$33:$M$33</c:f>
              <c:numCache>
                <c:formatCode>General</c:formatCode>
                <c:ptCount val="4"/>
                <c:pt idx="0">
                  <c:v>0.95234515935057096</c:v>
                </c:pt>
                <c:pt idx="1">
                  <c:v>0.93696784851950699</c:v>
                </c:pt>
                <c:pt idx="2">
                  <c:v>0.93479672684764303</c:v>
                </c:pt>
                <c:pt idx="3">
                  <c:v>0.94618262200306003</c:v>
                </c:pt>
              </c:numCache>
            </c:numRef>
          </c:val>
        </c:ser>
        <c:dLbls>
          <c:showLegendKey val="0"/>
          <c:showVal val="0"/>
          <c:showCatName val="0"/>
          <c:showSerName val="0"/>
          <c:showPercent val="0"/>
          <c:showBubbleSize val="0"/>
        </c:dLbls>
        <c:gapWidth val="150"/>
        <c:axId val="129609088"/>
        <c:axId val="129623552"/>
      </c:barChart>
      <c:catAx>
        <c:axId val="129609088"/>
        <c:scaling>
          <c:orientation val="minMax"/>
        </c:scaling>
        <c:delete val="0"/>
        <c:axPos val="b"/>
        <c:title>
          <c:tx>
            <c:rich>
              <a:bodyPr/>
              <a:lstStyle/>
              <a:p>
                <a:pPr>
                  <a:defRPr sz="1600"/>
                </a:pPr>
                <a:r>
                  <a:rPr lang="en-US" sz="1600"/>
                  <a:t>#</a:t>
                </a:r>
                <a:r>
                  <a:rPr lang="en-US" sz="1600" baseline="0"/>
                  <a:t> of training instances</a:t>
                </a:r>
                <a:endParaRPr lang="en-US" sz="1600"/>
              </a:p>
            </c:rich>
          </c:tx>
          <c:layout/>
          <c:overlay val="0"/>
        </c:title>
        <c:numFmt formatCode="General" sourceLinked="1"/>
        <c:majorTickMark val="out"/>
        <c:minorTickMark val="none"/>
        <c:tickLblPos val="nextTo"/>
        <c:txPr>
          <a:bodyPr/>
          <a:lstStyle/>
          <a:p>
            <a:pPr>
              <a:defRPr sz="1600"/>
            </a:pPr>
            <a:endParaRPr lang="en-US"/>
          </a:p>
        </c:txPr>
        <c:crossAx val="129623552"/>
        <c:crosses val="autoZero"/>
        <c:auto val="1"/>
        <c:lblAlgn val="ctr"/>
        <c:lblOffset val="100"/>
        <c:noMultiLvlLbl val="0"/>
      </c:catAx>
      <c:valAx>
        <c:axId val="129623552"/>
        <c:scaling>
          <c:orientation val="minMax"/>
        </c:scaling>
        <c:delete val="0"/>
        <c:axPos val="l"/>
        <c:majorGridlines>
          <c:spPr>
            <a:ln w="12700"/>
          </c:spPr>
        </c:majorGridlines>
        <c:title>
          <c:tx>
            <c:rich>
              <a:bodyPr rot="-5400000" vert="horz"/>
              <a:lstStyle/>
              <a:p>
                <a:pPr>
                  <a:defRPr sz="1600"/>
                </a:pPr>
                <a:r>
                  <a:rPr lang="en-US" sz="1600"/>
                  <a:t>Relative Performance</a:t>
                </a:r>
              </a:p>
            </c:rich>
          </c:tx>
          <c:layout>
            <c:manualLayout>
              <c:xMode val="edge"/>
              <c:yMode val="edge"/>
              <c:x val="2.5625256252562501E-2"/>
              <c:y val="0.31867082198216701"/>
            </c:manualLayout>
          </c:layout>
          <c:overlay val="0"/>
        </c:title>
        <c:numFmt formatCode="General" sourceLinked="1"/>
        <c:majorTickMark val="out"/>
        <c:minorTickMark val="none"/>
        <c:tickLblPos val="nextTo"/>
        <c:txPr>
          <a:bodyPr/>
          <a:lstStyle/>
          <a:p>
            <a:pPr>
              <a:defRPr sz="1800"/>
            </a:pPr>
            <a:endParaRPr lang="en-US"/>
          </a:p>
        </c:txPr>
        <c:crossAx val="129609088"/>
        <c:crosses val="autoZero"/>
        <c:crossBetween val="between"/>
      </c:valAx>
    </c:plotArea>
    <c:legend>
      <c:legendPos val="r"/>
      <c:layout>
        <c:manualLayout>
          <c:xMode val="edge"/>
          <c:yMode val="edge"/>
          <c:x val="0.77563370813437404"/>
          <c:y val="0.38837816934629898"/>
          <c:w val="0.19921894723710901"/>
          <c:h val="0.31521402836993412"/>
        </c:manualLayout>
      </c:layout>
      <c:overlay val="0"/>
      <c:txPr>
        <a:bodyPr/>
        <a:lstStyle/>
        <a:p>
          <a:pPr>
            <a:defRPr sz="1200"/>
          </a:pPr>
          <a:endParaRPr lang="en-US"/>
        </a:p>
      </c:txPr>
    </c:legend>
    <c:plotVisOnly val="1"/>
    <c:dispBlanksAs val="gap"/>
    <c:showDLblsOverMax val="0"/>
  </c:chart>
  <c:spPr>
    <a:solidFill>
      <a:schemeClr val="bg1"/>
    </a:solid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GPU-LIBSVM </a:t>
            </a:r>
            <a:r>
              <a:rPr lang="en-US" sz="1600" dirty="0"/>
              <a:t>Relative Performance</a:t>
            </a:r>
          </a:p>
        </c:rich>
      </c:tx>
      <c:layout>
        <c:manualLayout>
          <c:xMode val="edge"/>
          <c:yMode val="edge"/>
          <c:x val="0.12777678124091518"/>
          <c:y val="0"/>
        </c:manualLayout>
      </c:layout>
      <c:overlay val="0"/>
    </c:title>
    <c:autoTitleDeleted val="0"/>
    <c:plotArea>
      <c:layout>
        <c:manualLayout>
          <c:layoutTarget val="inner"/>
          <c:xMode val="edge"/>
          <c:yMode val="edge"/>
          <c:x val="0.24432829635494299"/>
          <c:y val="0.13828571428571401"/>
          <c:w val="0.51716881815538995"/>
          <c:h val="0.65297315217133922"/>
        </c:manualLayout>
      </c:layout>
      <c:barChart>
        <c:barDir val="col"/>
        <c:grouping val="clustered"/>
        <c:varyColors val="0"/>
        <c:ser>
          <c:idx val="0"/>
          <c:order val="0"/>
          <c:tx>
            <c:strRef>
              <c:f>[libsvm_c2075_persistence.xlsx]libSVM!$B$30</c:f>
              <c:strCache>
                <c:ptCount val="1"/>
                <c:pt idx="0">
                  <c:v>KVM</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[libsvm_c2075_persistence.xlsx]libSVM!$C$30:$F$30</c:f>
              <c:numCache>
                <c:formatCode>General</c:formatCode>
                <c:ptCount val="4"/>
                <c:pt idx="0">
                  <c:v>1.1538928701566871</c:v>
                </c:pt>
                <c:pt idx="1">
                  <c:v>1.070721620742531</c:v>
                </c:pt>
                <c:pt idx="2">
                  <c:v>1.034012493050332</c:v>
                </c:pt>
                <c:pt idx="3">
                  <c:v>1.018434179136847</c:v>
                </c:pt>
              </c:numCache>
            </c:numRef>
          </c:val>
        </c:ser>
        <c:ser>
          <c:idx val="1"/>
          <c:order val="1"/>
          <c:tx>
            <c:strRef>
              <c:f>[libsvm_c2075_persistence.xlsx]libSVM!$B$31</c:f>
              <c:strCache>
                <c:ptCount val="1"/>
                <c:pt idx="0">
                  <c:v>Xen</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[libsvm_c2075_persistence.xlsx]libSVM!$C$31:$F$31</c:f>
              <c:numCache>
                <c:formatCode>General</c:formatCode>
                <c:ptCount val="4"/>
                <c:pt idx="0">
                  <c:v>0.72199422404620806</c:v>
                </c:pt>
                <c:pt idx="1">
                  <c:v>0.85840411265087102</c:v>
                </c:pt>
                <c:pt idx="2">
                  <c:v>0.87099173553719</c:v>
                </c:pt>
                <c:pt idx="3">
                  <c:v>0.89906570684637799</c:v>
                </c:pt>
              </c:numCache>
            </c:numRef>
          </c:val>
        </c:ser>
        <c:ser>
          <c:idx val="2"/>
          <c:order val="2"/>
          <c:tx>
            <c:strRef>
              <c:f>[libsvm_c2075_persistence.xlsx]libSVM!$B$32</c:f>
              <c:strCache>
                <c:ptCount val="1"/>
                <c:pt idx="0">
                  <c:v>LXC</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[libsvm_c2075_persistence.xlsx]libSVM!$C$32:$F$32</c:f>
              <c:numCache>
                <c:formatCode>General</c:formatCode>
                <c:ptCount val="4"/>
                <c:pt idx="0">
                  <c:v>0.94292803970223305</c:v>
                </c:pt>
                <c:pt idx="1">
                  <c:v>1.001434159061277</c:v>
                </c:pt>
                <c:pt idx="2">
                  <c:v>1.0053739506486901</c:v>
                </c:pt>
                <c:pt idx="3">
                  <c:v>1.0106096799879489</c:v>
                </c:pt>
              </c:numCache>
            </c:numRef>
          </c:val>
        </c:ser>
        <c:ser>
          <c:idx val="3"/>
          <c:order val="3"/>
          <c:tx>
            <c:strRef>
              <c:f>[libsvm_c2075_persistence.xlsx]libSVM!$B$33</c:f>
              <c:strCache>
                <c:ptCount val="1"/>
                <c:pt idx="0">
                  <c:v>VMWare</c:v>
                </c:pt>
              </c:strCache>
            </c:strRef>
          </c:tx>
          <c:invertIfNegative val="0"/>
          <c:cat>
            <c:numRef>
              <c:f>[libsvm_c2075_persistence.xlsx]libSVM!$C$29:$F$29</c:f>
              <c:numCache>
                <c:formatCode>General</c:formatCode>
                <c:ptCount val="4"/>
                <c:pt idx="0">
                  <c:v>1800</c:v>
                </c:pt>
                <c:pt idx="1">
                  <c:v>3600</c:v>
                </c:pt>
                <c:pt idx="2">
                  <c:v>4800</c:v>
                </c:pt>
                <c:pt idx="3">
                  <c:v>6000</c:v>
                </c:pt>
              </c:numCache>
            </c:numRef>
          </c:cat>
          <c:val>
            <c:numRef>
              <c:f>[libsvm_c2075_persistence.xlsx]libSVM!$C$33:$F$33</c:f>
              <c:numCache>
                <c:formatCode>General</c:formatCode>
                <c:ptCount val="4"/>
                <c:pt idx="0">
                  <c:v>0.99842354177614301</c:v>
                </c:pt>
                <c:pt idx="1">
                  <c:v>0.98947956028856099</c:v>
                </c:pt>
                <c:pt idx="2">
                  <c:v>0.97014421601718304</c:v>
                </c:pt>
                <c:pt idx="3">
                  <c:v>0.96812765431080705</c:v>
                </c:pt>
              </c:numCache>
            </c:numRef>
          </c:val>
        </c:ser>
        <c:dLbls>
          <c:showLegendKey val="0"/>
          <c:showVal val="0"/>
          <c:showCatName val="0"/>
          <c:showSerName val="0"/>
          <c:showPercent val="0"/>
          <c:showBubbleSize val="0"/>
        </c:dLbls>
        <c:gapWidth val="150"/>
        <c:axId val="129687936"/>
        <c:axId val="129689856"/>
      </c:barChart>
      <c:catAx>
        <c:axId val="129687936"/>
        <c:scaling>
          <c:orientation val="minMax"/>
        </c:scaling>
        <c:delete val="0"/>
        <c:axPos val="b"/>
        <c:title>
          <c:tx>
            <c:rich>
              <a:bodyPr/>
              <a:lstStyle/>
              <a:p>
                <a:pPr>
                  <a:defRPr sz="1600"/>
                </a:pPr>
                <a:r>
                  <a:rPr lang="en-US"/>
                  <a:t># of</a:t>
                </a:r>
                <a:r>
                  <a:rPr lang="en-US" baseline="0"/>
                  <a:t> training instances</a:t>
                </a:r>
                <a:endParaRPr lang="en-US"/>
              </a:p>
            </c:rich>
          </c:tx>
          <c:layout/>
          <c:overlay val="0"/>
        </c:title>
        <c:numFmt formatCode="General" sourceLinked="1"/>
        <c:majorTickMark val="out"/>
        <c:minorTickMark val="none"/>
        <c:tickLblPos val="nextTo"/>
        <c:txPr>
          <a:bodyPr/>
          <a:lstStyle/>
          <a:p>
            <a:pPr>
              <a:defRPr sz="1600"/>
            </a:pPr>
            <a:endParaRPr lang="en-US"/>
          </a:p>
        </c:txPr>
        <c:crossAx val="129689856"/>
        <c:crosses val="autoZero"/>
        <c:auto val="1"/>
        <c:lblAlgn val="ctr"/>
        <c:lblOffset val="100"/>
        <c:noMultiLvlLbl val="0"/>
      </c:catAx>
      <c:valAx>
        <c:axId val="129689856"/>
        <c:scaling>
          <c:orientation val="minMax"/>
        </c:scaling>
        <c:delete val="0"/>
        <c:axPos val="l"/>
        <c:majorGridlines>
          <c:spPr>
            <a:ln w="12700"/>
          </c:spPr>
        </c:majorGridlines>
        <c:title>
          <c:tx>
            <c:rich>
              <a:bodyPr rot="-5400000" vert="horz"/>
              <a:lstStyle/>
              <a:p>
                <a:pPr>
                  <a:defRPr sz="1600"/>
                </a:pPr>
                <a:r>
                  <a:rPr lang="en-US"/>
                  <a:t>Relative Performance</a:t>
                </a:r>
              </a:p>
            </c:rich>
          </c:tx>
          <c:layout>
            <c:manualLayout>
              <c:xMode val="edge"/>
              <c:yMode val="edge"/>
              <c:x val="1.91228979218926E-2"/>
              <c:y val="0.32003981001426102"/>
            </c:manualLayout>
          </c:layout>
          <c:overlay val="0"/>
        </c:title>
        <c:numFmt formatCode="General" sourceLinked="1"/>
        <c:majorTickMark val="out"/>
        <c:minorTickMark val="none"/>
        <c:tickLblPos val="nextTo"/>
        <c:txPr>
          <a:bodyPr/>
          <a:lstStyle/>
          <a:p>
            <a:pPr>
              <a:defRPr sz="1800"/>
            </a:pPr>
            <a:endParaRPr lang="en-US"/>
          </a:p>
        </c:txPr>
        <c:crossAx val="129687936"/>
        <c:crosses val="autoZero"/>
        <c:crossBetween val="between"/>
      </c:valAx>
    </c:plotArea>
    <c:legend>
      <c:legendPos val="r"/>
      <c:layout>
        <c:manualLayout>
          <c:xMode val="edge"/>
          <c:yMode val="edge"/>
          <c:x val="0.77005350372051895"/>
          <c:y val="0.41033491113148701"/>
          <c:w val="0.20480902573745399"/>
          <c:h val="0.32316189557836322"/>
        </c:manualLayout>
      </c:layout>
      <c:overlay val="0"/>
      <c:txPr>
        <a:bodyPr/>
        <a:lstStyle/>
        <a:p>
          <a:pPr>
            <a:defRPr sz="1200"/>
          </a:pPr>
          <a:endParaRPr lang="en-US"/>
        </a:p>
      </c:txPr>
    </c:legend>
    <c:plotVisOnly val="1"/>
    <c:dispBlanksAs val="gap"/>
    <c:showDLblsOverMax val="0"/>
  </c:chart>
  <c:spPr>
    <a:solidFill>
      <a:sysClr val="window" lastClr="FFFFFF"/>
    </a:solid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Sheet1!$A$10</c:f>
              <c:strCache>
                <c:ptCount val="1"/>
                <c:pt idx="0">
                  <c:v>Native</c:v>
                </c:pt>
              </c:strCache>
            </c:strRef>
          </c:tx>
          <c:spPr>
            <a:ln w="57150"/>
          </c:spPr>
          <c:marker>
            <c:symbol val="none"/>
          </c:marker>
          <c:errBars>
            <c:errDir val="y"/>
            <c:errBarType val="both"/>
            <c:errValType val="cust"/>
            <c:noEndCap val="0"/>
            <c:plus>
              <c:numRef>
                <c:f>Sheet1!$B$18:$E$18</c:f>
                <c:numCache>
                  <c:formatCode>General</c:formatCode>
                  <c:ptCount val="4"/>
                  <c:pt idx="0">
                    <c:v>1.4024000232365391E-2</c:v>
                  </c:pt>
                  <c:pt idx="1">
                    <c:v>4.6728642891697765E-2</c:v>
                  </c:pt>
                  <c:pt idx="2">
                    <c:v>3.150736155384392E-2</c:v>
                  </c:pt>
                  <c:pt idx="3">
                    <c:v>3.7420754016516157E-2</c:v>
                  </c:pt>
                </c:numCache>
              </c:numRef>
            </c:plus>
            <c:minus>
              <c:numRef>
                <c:f>Sheet1!$B$18:$E$18</c:f>
                <c:numCache>
                  <c:formatCode>General</c:formatCode>
                  <c:ptCount val="4"/>
                  <c:pt idx="0">
                    <c:v>1.4024000232365391E-2</c:v>
                  </c:pt>
                  <c:pt idx="1">
                    <c:v>4.6728642891697765E-2</c:v>
                  </c:pt>
                  <c:pt idx="2">
                    <c:v>3.150736155384392E-2</c:v>
                  </c:pt>
                  <c:pt idx="3">
                    <c:v>3.7420754016516157E-2</c:v>
                  </c:pt>
                </c:numCache>
              </c:numRef>
            </c:minus>
          </c:errBars>
          <c:cat>
            <c:numRef>
              <c:f>Sheet1!$B$9:$E$9</c:f>
              <c:numCache>
                <c:formatCode>General</c:formatCode>
                <c:ptCount val="4"/>
                <c:pt idx="0">
                  <c:v>6000</c:v>
                </c:pt>
                <c:pt idx="1">
                  <c:v>4800</c:v>
                </c:pt>
                <c:pt idx="2">
                  <c:v>3600</c:v>
                </c:pt>
                <c:pt idx="3">
                  <c:v>1800</c:v>
                </c:pt>
              </c:numCache>
            </c:numRef>
          </c:cat>
          <c:val>
            <c:numRef>
              <c:f>Sheet1!$B$10:$E$10</c:f>
              <c:numCache>
                <c:formatCode>General</c:formatCode>
                <c:ptCount val="4"/>
                <c:pt idx="0">
                  <c:v>26.583499999999997</c:v>
                </c:pt>
                <c:pt idx="1">
                  <c:v>19.110000000000003</c:v>
                </c:pt>
                <c:pt idx="2">
                  <c:v>14.840000000000003</c:v>
                </c:pt>
                <c:pt idx="3">
                  <c:v>8.4619999999999997</c:v>
                </c:pt>
              </c:numCache>
            </c:numRef>
          </c:val>
          <c:smooth val="0"/>
        </c:ser>
        <c:ser>
          <c:idx val="1"/>
          <c:order val="1"/>
          <c:tx>
            <c:strRef>
              <c:f>Sheet1!$A$11</c:f>
              <c:strCache>
                <c:ptCount val="1"/>
                <c:pt idx="0">
                  <c:v>KVM-NOTHP</c:v>
                </c:pt>
              </c:strCache>
            </c:strRef>
          </c:tx>
          <c:spPr>
            <a:ln w="57150"/>
          </c:spPr>
          <c:marker>
            <c:symbol val="none"/>
          </c:marker>
          <c:errBars>
            <c:errDir val="y"/>
            <c:errBarType val="both"/>
            <c:errValType val="cust"/>
            <c:noEndCap val="0"/>
            <c:plus>
              <c:numRef>
                <c:f>Sheet1!$B$19:$E$19</c:f>
                <c:numCache>
                  <c:formatCode>General</c:formatCode>
                  <c:ptCount val="4"/>
                  <c:pt idx="0">
                    <c:v>0.46218435313340694</c:v>
                  </c:pt>
                  <c:pt idx="1">
                    <c:v>0.16488776591661813</c:v>
                  </c:pt>
                  <c:pt idx="2">
                    <c:v>0.16841335274858554</c:v>
                  </c:pt>
                  <c:pt idx="3">
                    <c:v>0.10802074668029839</c:v>
                  </c:pt>
                </c:numCache>
              </c:numRef>
            </c:plus>
            <c:minus>
              <c:numRef>
                <c:f>Sheet1!$B$19:$E$19</c:f>
                <c:numCache>
                  <c:formatCode>General</c:formatCode>
                  <c:ptCount val="4"/>
                  <c:pt idx="0">
                    <c:v>0.46218435313340694</c:v>
                  </c:pt>
                  <c:pt idx="1">
                    <c:v>0.16488776591661813</c:v>
                  </c:pt>
                  <c:pt idx="2">
                    <c:v>0.16841335274858554</c:v>
                  </c:pt>
                  <c:pt idx="3">
                    <c:v>0.10802074668029839</c:v>
                  </c:pt>
                </c:numCache>
              </c:numRef>
            </c:minus>
          </c:errBars>
          <c:cat>
            <c:numRef>
              <c:f>Sheet1!$B$9:$E$9</c:f>
              <c:numCache>
                <c:formatCode>General</c:formatCode>
                <c:ptCount val="4"/>
                <c:pt idx="0">
                  <c:v>6000</c:v>
                </c:pt>
                <c:pt idx="1">
                  <c:v>4800</c:v>
                </c:pt>
                <c:pt idx="2">
                  <c:v>3600</c:v>
                </c:pt>
                <c:pt idx="3">
                  <c:v>1800</c:v>
                </c:pt>
              </c:numCache>
            </c:numRef>
          </c:cat>
          <c:val>
            <c:numRef>
              <c:f>Sheet1!$B$11:$E$11</c:f>
              <c:numCache>
                <c:formatCode>General</c:formatCode>
                <c:ptCount val="4"/>
                <c:pt idx="0">
                  <c:v>30.409499999999998</c:v>
                </c:pt>
                <c:pt idx="1">
                  <c:v>21.098499999999998</c:v>
                </c:pt>
                <c:pt idx="2">
                  <c:v>15.639500000000002</c:v>
                </c:pt>
                <c:pt idx="3">
                  <c:v>7.9315000000000015</c:v>
                </c:pt>
              </c:numCache>
            </c:numRef>
          </c:val>
          <c:smooth val="0"/>
        </c:ser>
        <c:ser>
          <c:idx val="2"/>
          <c:order val="2"/>
          <c:tx>
            <c:strRef>
              <c:f>Sheet1!$A$14</c:f>
              <c:strCache>
                <c:ptCount val="1"/>
                <c:pt idx="0">
                  <c:v>KVM-THP</c:v>
                </c:pt>
              </c:strCache>
            </c:strRef>
          </c:tx>
          <c:spPr>
            <a:ln w="57150"/>
          </c:spPr>
          <c:marker>
            <c:symbol val="none"/>
          </c:marker>
          <c:errBars>
            <c:errDir val="y"/>
            <c:errBarType val="both"/>
            <c:errValType val="cust"/>
            <c:noEndCap val="0"/>
            <c:plus>
              <c:numRef>
                <c:f>Sheet1!$B$22:$E$22</c:f>
                <c:numCache>
                  <c:formatCode>General</c:formatCode>
                  <c:ptCount val="4"/>
                  <c:pt idx="0">
                    <c:v>0.21402078844429198</c:v>
                  </c:pt>
                  <c:pt idx="1">
                    <c:v>3.3662736172123085E-2</c:v>
                  </c:pt>
                  <c:pt idx="2">
                    <c:v>8.8607475631903701E-2</c:v>
                  </c:pt>
                  <c:pt idx="3">
                    <c:v>5.3456907865214558E-2</c:v>
                  </c:pt>
                </c:numCache>
              </c:numRef>
            </c:plus>
            <c:minus>
              <c:numRef>
                <c:f>Sheet1!$B$22:$E$22</c:f>
                <c:numCache>
                  <c:formatCode>General</c:formatCode>
                  <c:ptCount val="4"/>
                  <c:pt idx="0">
                    <c:v>0.21402078844429198</c:v>
                  </c:pt>
                  <c:pt idx="1">
                    <c:v>3.3662736172123085E-2</c:v>
                  </c:pt>
                  <c:pt idx="2">
                    <c:v>8.8607475631903701E-2</c:v>
                  </c:pt>
                  <c:pt idx="3">
                    <c:v>5.3456907865214558E-2</c:v>
                  </c:pt>
                </c:numCache>
              </c:numRef>
            </c:minus>
          </c:errBars>
          <c:cat>
            <c:numRef>
              <c:f>Sheet1!$B$9:$E$9</c:f>
              <c:numCache>
                <c:formatCode>General</c:formatCode>
                <c:ptCount val="4"/>
                <c:pt idx="0">
                  <c:v>6000</c:v>
                </c:pt>
                <c:pt idx="1">
                  <c:v>4800</c:v>
                </c:pt>
                <c:pt idx="2">
                  <c:v>3600</c:v>
                </c:pt>
                <c:pt idx="3">
                  <c:v>1800</c:v>
                </c:pt>
              </c:numCache>
            </c:numRef>
          </c:cat>
          <c:val>
            <c:numRef>
              <c:f>Sheet1!$B$14:$E$14</c:f>
              <c:numCache>
                <c:formatCode>General</c:formatCode>
                <c:ptCount val="4"/>
                <c:pt idx="0">
                  <c:v>25.218499999999999</c:v>
                </c:pt>
                <c:pt idx="1">
                  <c:v>17.374500000000001</c:v>
                </c:pt>
                <c:pt idx="2">
                  <c:v>12.8935</c:v>
                </c:pt>
                <c:pt idx="3">
                  <c:v>6.2240000000000011</c:v>
                </c:pt>
              </c:numCache>
            </c:numRef>
          </c:val>
          <c:smooth val="0"/>
        </c:ser>
        <c:dLbls>
          <c:showLegendKey val="0"/>
          <c:showVal val="0"/>
          <c:showCatName val="0"/>
          <c:showSerName val="0"/>
          <c:showPercent val="0"/>
          <c:showBubbleSize val="0"/>
        </c:dLbls>
        <c:marker val="1"/>
        <c:smooth val="0"/>
        <c:axId val="128792448"/>
        <c:axId val="128798720"/>
      </c:lineChart>
      <c:catAx>
        <c:axId val="128792448"/>
        <c:scaling>
          <c:orientation val="minMax"/>
        </c:scaling>
        <c:delete val="0"/>
        <c:axPos val="b"/>
        <c:title>
          <c:tx>
            <c:rich>
              <a:bodyPr/>
              <a:lstStyle/>
              <a:p>
                <a:pPr>
                  <a:defRPr/>
                </a:pPr>
                <a:r>
                  <a:rPr lang="en-US" dirty="0"/>
                  <a:t>Problem Size (</a:t>
                </a:r>
                <a:r>
                  <a:rPr lang="en-US" dirty="0" err="1"/>
                  <a:t>Gisette</a:t>
                </a:r>
                <a:r>
                  <a:rPr lang="en-US" dirty="0"/>
                  <a:t> )</a:t>
                </a:r>
              </a:p>
            </c:rich>
          </c:tx>
          <c:layout/>
          <c:overlay val="0"/>
        </c:title>
        <c:numFmt formatCode="General" sourceLinked="1"/>
        <c:majorTickMark val="out"/>
        <c:minorTickMark val="none"/>
        <c:tickLblPos val="nextTo"/>
        <c:crossAx val="128798720"/>
        <c:crosses val="autoZero"/>
        <c:auto val="1"/>
        <c:lblAlgn val="ctr"/>
        <c:lblOffset val="100"/>
        <c:noMultiLvlLbl val="0"/>
      </c:catAx>
      <c:valAx>
        <c:axId val="128798720"/>
        <c:scaling>
          <c:orientation val="minMax"/>
        </c:scaling>
        <c:delete val="0"/>
        <c:axPos val="l"/>
        <c:majorGridlines/>
        <c:title>
          <c:tx>
            <c:rich>
              <a:bodyPr rot="-5400000" vert="horz"/>
              <a:lstStyle/>
              <a:p>
                <a:pPr>
                  <a:defRPr/>
                </a:pPr>
                <a:r>
                  <a:rPr lang="en-US"/>
                  <a:t>Time (sec)</a:t>
                </a:r>
              </a:p>
            </c:rich>
          </c:tx>
          <c:layout/>
          <c:overlay val="0"/>
        </c:title>
        <c:numFmt formatCode="General" sourceLinked="1"/>
        <c:majorTickMark val="out"/>
        <c:minorTickMark val="none"/>
        <c:tickLblPos val="nextTo"/>
        <c:crossAx val="128792448"/>
        <c:crosses val="autoZero"/>
        <c:crossBetween val="between"/>
      </c:valAx>
      <c:spPr>
        <a:solidFill>
          <a:schemeClr val="bg1"/>
        </a:solidFill>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HOOMD GPUDirect Performance, 256K Lennard-Jones</a:t>
            </a:r>
            <a:r>
              <a:rPr lang="en-US" baseline="0"/>
              <a:t> Simulation</a:t>
            </a:r>
            <a:r>
              <a:rPr lang="en-US"/>
              <a:t> </a:t>
            </a:r>
          </a:p>
        </c:rich>
      </c:tx>
      <c:layout/>
      <c:overlay val="0"/>
    </c:title>
    <c:autoTitleDeleted val="0"/>
    <c:plotArea>
      <c:layout>
        <c:manualLayout>
          <c:layoutTarget val="inner"/>
          <c:xMode val="edge"/>
          <c:yMode val="edge"/>
          <c:x val="9.7753488050835752E-2"/>
          <c:y val="0.13287037037037036"/>
          <c:w val="0.84905511811023637"/>
          <c:h val="0.68636847477398655"/>
        </c:manualLayout>
      </c:layout>
      <c:scatterChart>
        <c:scatterStyle val="smoothMarker"/>
        <c:varyColors val="0"/>
        <c:ser>
          <c:idx val="0"/>
          <c:order val="0"/>
          <c:tx>
            <c:v>VM GPUDirect</c:v>
          </c:tx>
          <c:spPr>
            <a:ln w="38100">
              <a:solidFill>
                <a:schemeClr val="accent2">
                  <a:lumMod val="75000"/>
                </a:schemeClr>
              </a:solidFill>
            </a:ln>
          </c:spPr>
          <c:marker>
            <c:symbol val="diamond"/>
            <c:size val="8"/>
            <c:spPr>
              <a:solidFill>
                <a:schemeClr val="accent2">
                  <a:lumMod val="75000"/>
                </a:schemeClr>
              </a:solidFill>
              <a:ln>
                <a:noFill/>
              </a:ln>
            </c:spPr>
          </c:marker>
          <c:xVal>
            <c:numRef>
              <c:f>hoomd_sc_poster.xls!$B$2:$B$4</c:f>
              <c:numCache>
                <c:formatCode>General</c:formatCode>
                <c:ptCount val="3"/>
                <c:pt idx="0">
                  <c:v>1</c:v>
                </c:pt>
                <c:pt idx="1">
                  <c:v>2</c:v>
                </c:pt>
                <c:pt idx="2">
                  <c:v>4</c:v>
                </c:pt>
              </c:numCache>
            </c:numRef>
          </c:xVal>
          <c:yVal>
            <c:numRef>
              <c:f>hoomd_sc_poster.xls!$N$2:$N$4</c:f>
              <c:numCache>
                <c:formatCode>General</c:formatCode>
                <c:ptCount val="3"/>
                <c:pt idx="0">
                  <c:v>248.266311</c:v>
                </c:pt>
                <c:pt idx="1">
                  <c:v>429.32858999999996</c:v>
                </c:pt>
                <c:pt idx="2">
                  <c:v>728.32540499999993</c:v>
                </c:pt>
              </c:numCache>
            </c:numRef>
          </c:yVal>
          <c:smooth val="1"/>
        </c:ser>
        <c:ser>
          <c:idx val="1"/>
          <c:order val="1"/>
          <c:tx>
            <c:v>VM No GPUDirect</c:v>
          </c:tx>
          <c:spPr>
            <a:ln w="38100">
              <a:solidFill>
                <a:schemeClr val="accent2">
                  <a:lumMod val="60000"/>
                  <a:lumOff val="40000"/>
                </a:schemeClr>
              </a:solidFill>
            </a:ln>
          </c:spPr>
          <c:marker>
            <c:symbol val="diamond"/>
            <c:size val="8"/>
            <c:spPr>
              <a:solidFill>
                <a:schemeClr val="accent2"/>
              </a:solidFill>
              <a:ln>
                <a:noFill/>
              </a:ln>
            </c:spPr>
          </c:marker>
          <c:xVal>
            <c:numRef>
              <c:f>hoomd_sc_poster.xls!$B$7:$B$9</c:f>
              <c:numCache>
                <c:formatCode>General</c:formatCode>
                <c:ptCount val="3"/>
                <c:pt idx="0">
                  <c:v>1</c:v>
                </c:pt>
                <c:pt idx="1">
                  <c:v>2</c:v>
                </c:pt>
                <c:pt idx="2">
                  <c:v>4</c:v>
                </c:pt>
              </c:numCache>
            </c:numRef>
          </c:xVal>
          <c:yVal>
            <c:numRef>
              <c:f>hoomd_sc_poster.xls!$N$7:$N$9</c:f>
              <c:numCache>
                <c:formatCode>General</c:formatCode>
                <c:ptCount val="3"/>
                <c:pt idx="0">
                  <c:v>248.47363299999998</c:v>
                </c:pt>
                <c:pt idx="1">
                  <c:v>410.16013800000002</c:v>
                </c:pt>
                <c:pt idx="2">
                  <c:v>662.14059499999996</c:v>
                </c:pt>
              </c:numCache>
            </c:numRef>
          </c:yVal>
          <c:smooth val="1"/>
        </c:ser>
        <c:ser>
          <c:idx val="2"/>
          <c:order val="2"/>
          <c:tx>
            <c:v>Base GPUDirect</c:v>
          </c:tx>
          <c:spPr>
            <a:ln w="38100">
              <a:solidFill>
                <a:schemeClr val="accent1">
                  <a:lumMod val="75000"/>
                </a:schemeClr>
              </a:solidFill>
            </a:ln>
          </c:spPr>
          <c:marker>
            <c:symbol val="triangle"/>
            <c:size val="8"/>
            <c:spPr>
              <a:solidFill>
                <a:schemeClr val="accent1">
                  <a:lumMod val="75000"/>
                </a:schemeClr>
              </a:solidFill>
              <a:ln>
                <a:noFill/>
              </a:ln>
            </c:spPr>
          </c:marker>
          <c:xVal>
            <c:numRef>
              <c:f>hoomd_sc_poster.xls!$B$12:$B$14</c:f>
              <c:numCache>
                <c:formatCode>General</c:formatCode>
                <c:ptCount val="3"/>
                <c:pt idx="0">
                  <c:v>1</c:v>
                </c:pt>
                <c:pt idx="1">
                  <c:v>2</c:v>
                </c:pt>
                <c:pt idx="2">
                  <c:v>4</c:v>
                </c:pt>
              </c:numCache>
            </c:numRef>
          </c:xVal>
          <c:yVal>
            <c:numRef>
              <c:f>hoomd_sc_poster.xls!$N$12:$N$14</c:f>
              <c:numCache>
                <c:formatCode>General</c:formatCode>
                <c:ptCount val="3"/>
                <c:pt idx="0">
                  <c:v>249.06918100000001</c:v>
                </c:pt>
                <c:pt idx="1">
                  <c:v>433.48057699999998</c:v>
                </c:pt>
                <c:pt idx="2">
                  <c:v>739.50090299999999</c:v>
                </c:pt>
              </c:numCache>
            </c:numRef>
          </c:yVal>
          <c:smooth val="1"/>
        </c:ser>
        <c:ser>
          <c:idx val="3"/>
          <c:order val="3"/>
          <c:tx>
            <c:v>Base No GPUDirect</c:v>
          </c:tx>
          <c:spPr>
            <a:ln w="38100">
              <a:solidFill>
                <a:schemeClr val="accent1">
                  <a:lumMod val="60000"/>
                  <a:lumOff val="40000"/>
                </a:schemeClr>
              </a:solidFill>
            </a:ln>
          </c:spPr>
          <c:marker>
            <c:symbol val="triangle"/>
            <c:size val="8"/>
            <c:spPr>
              <a:solidFill>
                <a:schemeClr val="accent1"/>
              </a:solidFill>
              <a:ln>
                <a:noFill/>
              </a:ln>
            </c:spPr>
          </c:marker>
          <c:xVal>
            <c:numRef>
              <c:f>hoomd_sc_poster.xls!$B$17:$B$19</c:f>
              <c:numCache>
                <c:formatCode>General</c:formatCode>
                <c:ptCount val="3"/>
                <c:pt idx="0">
                  <c:v>1</c:v>
                </c:pt>
                <c:pt idx="1">
                  <c:v>2</c:v>
                </c:pt>
                <c:pt idx="2">
                  <c:v>4</c:v>
                </c:pt>
              </c:numCache>
            </c:numRef>
          </c:xVal>
          <c:yVal>
            <c:numRef>
              <c:f>hoomd_sc_poster.xls!$N$17:$N$19</c:f>
              <c:numCache>
                <c:formatCode>General</c:formatCode>
                <c:ptCount val="3"/>
                <c:pt idx="0">
                  <c:v>248.45356499999997</c:v>
                </c:pt>
                <c:pt idx="1">
                  <c:v>414.3862289999999</c:v>
                </c:pt>
                <c:pt idx="2">
                  <c:v>672.98420300000009</c:v>
                </c:pt>
              </c:numCache>
            </c:numRef>
          </c:yVal>
          <c:smooth val="1"/>
        </c:ser>
        <c:dLbls>
          <c:showLegendKey val="0"/>
          <c:showVal val="0"/>
          <c:showCatName val="0"/>
          <c:showSerName val="0"/>
          <c:showPercent val="0"/>
          <c:showBubbleSize val="0"/>
        </c:dLbls>
        <c:axId val="128828160"/>
        <c:axId val="128830464"/>
      </c:scatterChart>
      <c:valAx>
        <c:axId val="128828160"/>
        <c:scaling>
          <c:orientation val="minMax"/>
          <c:max val="4"/>
          <c:min val="0"/>
        </c:scaling>
        <c:delete val="0"/>
        <c:axPos val="b"/>
        <c:title>
          <c:tx>
            <c:rich>
              <a:bodyPr/>
              <a:lstStyle/>
              <a:p>
                <a:pPr>
                  <a:defRPr/>
                </a:pPr>
                <a:r>
                  <a:rPr lang="en-US"/>
                  <a:t>N Nodes</a:t>
                </a:r>
              </a:p>
            </c:rich>
          </c:tx>
          <c:layout/>
          <c:overlay val="0"/>
        </c:title>
        <c:numFmt formatCode="General" sourceLinked="1"/>
        <c:majorTickMark val="out"/>
        <c:minorTickMark val="none"/>
        <c:tickLblPos val="nextTo"/>
        <c:crossAx val="128830464"/>
        <c:crosses val="autoZero"/>
        <c:crossBetween val="midCat"/>
        <c:majorUnit val="1"/>
      </c:valAx>
      <c:valAx>
        <c:axId val="128830464"/>
        <c:scaling>
          <c:orientation val="minMax"/>
        </c:scaling>
        <c:delete val="0"/>
        <c:axPos val="l"/>
        <c:majorGridlines/>
        <c:title>
          <c:tx>
            <c:rich>
              <a:bodyPr rot="-5400000" vert="horz"/>
              <a:lstStyle/>
              <a:p>
                <a:pPr>
                  <a:defRPr/>
                </a:pPr>
                <a:r>
                  <a:rPr lang="en-US"/>
                  <a:t>Average Timesteps per second</a:t>
                </a:r>
              </a:p>
            </c:rich>
          </c:tx>
          <c:layout/>
          <c:overlay val="0"/>
        </c:title>
        <c:numFmt formatCode="General" sourceLinked="1"/>
        <c:majorTickMark val="out"/>
        <c:minorTickMark val="none"/>
        <c:tickLblPos val="nextTo"/>
        <c:crossAx val="128828160"/>
        <c:crosses val="autoZero"/>
        <c:crossBetween val="midCat"/>
      </c:valAx>
    </c:plotArea>
    <c:legend>
      <c:legendPos val="r"/>
      <c:layout>
        <c:manualLayout>
          <c:xMode val="edge"/>
          <c:yMode val="edge"/>
          <c:x val="0.74439264170926001"/>
          <c:y val="0.49973631768251192"/>
          <c:w val="0.20297577934337155"/>
          <c:h val="0.28295032565373773"/>
        </c:manualLayout>
      </c:layout>
      <c:overlay val="0"/>
      <c:spPr>
        <a:solidFill>
          <a:schemeClr val="bg1"/>
        </a:solidFill>
      </c:spPr>
    </c:legend>
    <c:plotVisOnly val="1"/>
    <c:dispBlanksAs val="gap"/>
    <c:showDLblsOverMax val="0"/>
  </c:chart>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5292D-078E-4409-9F1D-AD751C9269E0}" type="datetimeFigureOut">
              <a:rPr lang="en-US" smtClean="0"/>
              <a:t>10/6/2016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D0A97-EB40-44B6-BB68-16C44A007A58}" type="slidenum">
              <a:rPr lang="en-US" smtClean="0"/>
              <a:t>‹#›</a:t>
            </a:fld>
            <a:endParaRPr lang="en-US"/>
          </a:p>
        </p:txBody>
      </p:sp>
    </p:spTree>
    <p:extLst>
      <p:ext uri="{BB962C8B-B14F-4D97-AF65-F5344CB8AC3E}">
        <p14:creationId xmlns:p14="http://schemas.microsoft.com/office/powerpoint/2010/main" val="288818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 will</a:t>
            </a:r>
            <a:r>
              <a:rPr lang="en-US" baseline="0" dirty="0" smtClean="0"/>
              <a:t> touch upon cloud </a:t>
            </a:r>
            <a:r>
              <a:rPr lang="en-US" baseline="0" dirty="0" smtClean="0"/>
              <a:t>infrastructure, </a:t>
            </a:r>
            <a:r>
              <a:rPr lang="en-US" dirty="0" smtClean="0"/>
              <a:t>I don’t plan to spend the</a:t>
            </a:r>
            <a:r>
              <a:rPr lang="en-US" baseline="0" dirty="0" smtClean="0"/>
              <a:t> rest of the time talking about meteorology</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3</a:t>
            </a:fld>
            <a:endParaRPr lang="en-US"/>
          </a:p>
        </p:txBody>
      </p:sp>
    </p:spTree>
    <p:extLst>
      <p:ext uri="{BB962C8B-B14F-4D97-AF65-F5344CB8AC3E}">
        <p14:creationId xmlns:p14="http://schemas.microsoft.com/office/powerpoint/2010/main" val="60172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consistent overhead in the Fermi C2075 VMs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-14.6% performance impact for download (to-device)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15% </a:t>
            </a:r>
            <a:r>
              <a:rPr lang="en-US" sz="1200" kern="1200" dirty="0" smtClean="0">
                <a:solidFill>
                  <a:schemeClr val="tx1"/>
                </a:solidFill>
                <a:effectLst/>
                <a:latin typeface="+mn-lt"/>
                <a:ea typeface="ＭＳ Ｐゴシック" charset="0"/>
                <a:cs typeface="ＭＳ Ｐゴシック" charset="0"/>
              </a:rPr>
              <a:t>impact in </a:t>
            </a:r>
            <a:r>
              <a:rPr lang="en-US" sz="1200" kern="1200" dirty="0" err="1" smtClean="0">
                <a:solidFill>
                  <a:schemeClr val="tx1"/>
                </a:solidFill>
                <a:effectLst/>
                <a:latin typeface="+mn-lt"/>
                <a:ea typeface="ＭＳ Ｐゴシック" charset="0"/>
                <a:cs typeface="ＭＳ Ｐゴシック" charset="0"/>
              </a:rPr>
              <a:t>readback</a:t>
            </a:r>
            <a:r>
              <a:rPr lang="en-US" sz="1200" kern="1200" dirty="0" smtClean="0">
                <a:solidFill>
                  <a:schemeClr val="tx1"/>
                </a:solidFill>
                <a:effectLst/>
                <a:latin typeface="+mn-lt"/>
                <a:ea typeface="ＭＳ Ｐゴシック" charset="0"/>
                <a:cs typeface="ＭＳ Ｐゴシック" charset="0"/>
              </a:rPr>
              <a:t> (from- device).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ＭＳ Ｐゴシック" charset="0"/>
                <a:cs typeface="ＭＳ Ｐゴシック" charset="0"/>
              </a:rPr>
              <a:t>Kepler</a:t>
            </a:r>
            <a:r>
              <a:rPr lang="en-US" sz="1200" kern="1200" dirty="0" smtClean="0">
                <a:solidFill>
                  <a:schemeClr val="tx1"/>
                </a:solidFill>
                <a:effectLst/>
                <a:latin typeface="+mn-lt"/>
                <a:ea typeface="ＭＳ Ｐゴシック" charset="0"/>
                <a:cs typeface="ＭＳ Ｐゴシック" charset="0"/>
              </a:rPr>
              <a:t> K20 VMs do not experience the same overhead in the PCI-Express bus, and instead perform at near-native performance.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091890D0-8D55-234D-8586-16EDFB00F814}" type="slidenum">
              <a:rPr lang="en-US" smtClean="0"/>
              <a:pPr>
                <a:defRPr/>
              </a:pPr>
              <a:t>23</a:t>
            </a:fld>
            <a:endParaRPr lang="en-US"/>
          </a:p>
        </p:txBody>
      </p:sp>
    </p:spTree>
    <p:extLst>
      <p:ext uri="{BB962C8B-B14F-4D97-AF65-F5344CB8AC3E}">
        <p14:creationId xmlns:p14="http://schemas.microsoft.com/office/powerpoint/2010/main" val="1784366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older </a:t>
            </a:r>
            <a:r>
              <a:rPr lang="en-US" dirty="0" err="1" smtClean="0"/>
              <a:t>Westmere</a:t>
            </a:r>
            <a:r>
              <a:rPr lang="en-US" dirty="0" smtClean="0"/>
              <a:t>, we had to traverse QPI where we see overhead</a:t>
            </a:r>
            <a:r>
              <a:rPr lang="en-US" baseline="0" dirty="0" smtClean="0"/>
              <a:t> in VT-d security mechanisms. </a:t>
            </a:r>
          </a:p>
          <a:p>
            <a:endParaRPr lang="en-US" baseline="0" dirty="0" smtClean="0"/>
          </a:p>
          <a:p>
            <a:r>
              <a:rPr lang="en-US" baseline="0" dirty="0" smtClean="0"/>
              <a:t>Newer </a:t>
            </a:r>
            <a:r>
              <a:rPr lang="en-US" baseline="0" dirty="0" err="1" smtClean="0"/>
              <a:t>archs</a:t>
            </a:r>
            <a:r>
              <a:rPr lang="en-US" baseline="0" dirty="0" smtClean="0"/>
              <a:t> like Sandy Bridge, the IOH and PCIE is directly on chip, reducing overhead. </a:t>
            </a:r>
          </a:p>
          <a:p>
            <a:endParaRPr lang="en-US" baseline="0" dirty="0" smtClean="0"/>
          </a:p>
          <a:p>
            <a:r>
              <a:rPr lang="en-US" baseline="0" dirty="0" smtClean="0"/>
              <a:t>QPI 1.1 in </a:t>
            </a:r>
            <a:r>
              <a:rPr lang="en-US" baseline="0" dirty="0" err="1" smtClean="0"/>
              <a:t>Sandybridge</a:t>
            </a:r>
            <a:r>
              <a:rPr lang="en-US" baseline="0" dirty="0" smtClean="0"/>
              <a:t> major revamp</a:t>
            </a:r>
          </a:p>
          <a:p>
            <a:endParaRPr lang="en-US" baseline="0" dirty="0" smtClean="0"/>
          </a:p>
          <a:p>
            <a:r>
              <a:rPr lang="en-US" baseline="0" dirty="0" smtClean="0"/>
              <a:t>Dual QPI no longer limiting, but  </a:t>
            </a:r>
            <a:r>
              <a:rPr lang="en-US" baseline="0" dirty="0" err="1" smtClean="0"/>
              <a:t>vCPU</a:t>
            </a:r>
            <a:r>
              <a:rPr lang="en-US" baseline="0" dirty="0" smtClean="0"/>
              <a:t> pinning can also have major impact. </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24</a:t>
            </a:fld>
            <a:endParaRPr lang="en-US"/>
          </a:p>
        </p:txBody>
      </p:sp>
    </p:spTree>
    <p:extLst>
      <p:ext uri="{BB962C8B-B14F-4D97-AF65-F5344CB8AC3E}">
        <p14:creationId xmlns:p14="http://schemas.microsoft.com/office/powerpoint/2010/main" val="15315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 remote GPUs, but all data goes over the network</a:t>
            </a:r>
          </a:p>
          <a:p>
            <a:pPr lvl="1"/>
            <a:r>
              <a:rPr lang="en-US" dirty="0" smtClean="0"/>
              <a:t>Can be very inefficient for applications with non-trivial data movement</a:t>
            </a:r>
          </a:p>
          <a:p>
            <a:pPr lvl="1"/>
            <a:endParaRPr lang="en-US" dirty="0" smtClean="0"/>
          </a:p>
          <a:p>
            <a:r>
              <a:rPr lang="en-US" dirty="0" smtClean="0"/>
              <a:t>Some implementations do not support CUDA extensions in C</a:t>
            </a:r>
          </a:p>
          <a:p>
            <a:pPr lvl="1"/>
            <a:r>
              <a:rPr lang="en-US" dirty="0" smtClean="0"/>
              <a:t>Have to separate CPU and GPU code</a:t>
            </a:r>
          </a:p>
          <a:p>
            <a:pPr lvl="1"/>
            <a:r>
              <a:rPr lang="en-US" dirty="0" smtClean="0"/>
              <a:t>Requires special decouple mechanism</a:t>
            </a:r>
          </a:p>
          <a:p>
            <a:pPr lvl="1"/>
            <a:r>
              <a:rPr lang="en-US" dirty="0" smtClean="0"/>
              <a:t>Cannot directly drop in code with existing solutions.</a:t>
            </a:r>
          </a:p>
          <a:p>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25</a:t>
            </a:fld>
            <a:endParaRPr lang="en-US"/>
          </a:p>
        </p:txBody>
      </p:sp>
    </p:spTree>
    <p:extLst>
      <p:ext uri="{BB962C8B-B14F-4D97-AF65-F5344CB8AC3E}">
        <p14:creationId xmlns:p14="http://schemas.microsoft.com/office/powerpoint/2010/main" val="3170497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a:t>
            </a:r>
            <a:r>
              <a:rPr lang="en-US" baseline="0" dirty="0" smtClean="0"/>
              <a:t> </a:t>
            </a:r>
            <a:r>
              <a:rPr lang="en-US" baseline="0" dirty="0" err="1" smtClean="0"/>
              <a:t>ther</a:t>
            </a:r>
            <a:r>
              <a:rPr lang="en-US" baseline="0" dirty="0" smtClean="0"/>
              <a:t> </a:t>
            </a:r>
            <a:r>
              <a:rPr lang="en-US" baseline="0" dirty="0" err="1" smtClean="0"/>
              <a:t>eis</a:t>
            </a:r>
            <a:r>
              <a:rPr lang="en-US" baseline="0" dirty="0" smtClean="0"/>
              <a:t> a need for GPUs in virtualized environments</a:t>
            </a:r>
          </a:p>
          <a:p>
            <a:endParaRPr lang="en-US" baseline="0" dirty="0" smtClean="0"/>
          </a:p>
          <a:p>
            <a:r>
              <a:rPr lang="en-US" dirty="0" smtClean="0"/>
              <a:t>GPUs</a:t>
            </a:r>
            <a:r>
              <a:rPr lang="en-US" baseline="0" dirty="0" smtClean="0"/>
              <a:t> </a:t>
            </a:r>
            <a:r>
              <a:rPr lang="en-US" baseline="0" dirty="0" smtClean="0"/>
              <a:t>can be used in virtual machines at near-native speeds. a new advancement</a:t>
            </a:r>
          </a:p>
          <a:p>
            <a:endParaRPr lang="en-US" dirty="0"/>
          </a:p>
        </p:txBody>
      </p:sp>
      <p:sp>
        <p:nvSpPr>
          <p:cNvPr id="4" name="Slide Number Placeholder 3"/>
          <p:cNvSpPr>
            <a:spLocks noGrp="1"/>
          </p:cNvSpPr>
          <p:nvPr>
            <p:ph type="sldNum" sz="quarter" idx="10"/>
          </p:nvPr>
        </p:nvSpPr>
        <p:spPr/>
        <p:txBody>
          <a:bodyPr/>
          <a:lstStyle/>
          <a:p>
            <a:pPr>
              <a:defRPr/>
            </a:pPr>
            <a:fld id="{EC95B893-E3FC-6F40-B45E-1334B604E2AC}" type="slidenum">
              <a:rPr lang="en-US" smtClean="0"/>
              <a:pPr>
                <a:defRPr/>
              </a:pPr>
              <a:t>26</a:t>
            </a:fld>
            <a:endParaRPr lang="en-US"/>
          </a:p>
        </p:txBody>
      </p:sp>
    </p:spTree>
    <p:extLst>
      <p:ext uri="{BB962C8B-B14F-4D97-AF65-F5344CB8AC3E}">
        <p14:creationId xmlns:p14="http://schemas.microsoft.com/office/powerpoint/2010/main" val="4255658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normalized</a:t>
            </a:r>
            <a:r>
              <a:rPr lang="en-US" baseline="0" dirty="0" smtClean="0"/>
              <a:t> to Native performance</a:t>
            </a:r>
            <a:endParaRPr lang="en-US" dirty="0" smtClean="0"/>
          </a:p>
          <a:p>
            <a:r>
              <a:rPr lang="en-US" dirty="0" smtClean="0"/>
              <a:t>Because SHOC is 70 benchmarks, we will</a:t>
            </a:r>
            <a:r>
              <a:rPr lang="en-US" baseline="0" dirty="0" smtClean="0"/>
              <a:t> only look at “Outliers”</a:t>
            </a:r>
          </a:p>
          <a:p>
            <a:r>
              <a:rPr lang="en-US" baseline="0" dirty="0" smtClean="0"/>
              <a:t>	- where performance differed &gt; .5%</a:t>
            </a:r>
          </a:p>
          <a:p>
            <a:endParaRPr lang="en-US" dirty="0" smtClean="0"/>
          </a:p>
          <a:p>
            <a:endParaRPr lang="en-US" dirty="0" smtClean="0"/>
          </a:p>
          <a:p>
            <a:r>
              <a:rPr lang="en-US" dirty="0" smtClean="0"/>
              <a:t>Overall both Fermi and </a:t>
            </a:r>
            <a:r>
              <a:rPr lang="en-US" dirty="0" err="1" smtClean="0"/>
              <a:t>Kepler</a:t>
            </a:r>
            <a:r>
              <a:rPr lang="en-US" dirty="0" smtClean="0"/>
              <a:t> systems perform near-native</a:t>
            </a:r>
          </a:p>
          <a:p>
            <a:pPr lvl="1"/>
            <a:r>
              <a:rPr lang="en-US" dirty="0" smtClean="0"/>
              <a:t>KVM and LXC showed no notable performance </a:t>
            </a:r>
            <a:r>
              <a:rPr lang="en-US" dirty="0" err="1" smtClean="0"/>
              <a:t>degredation</a:t>
            </a:r>
            <a:endParaRPr lang="en-US" dirty="0" smtClean="0"/>
          </a:p>
          <a:p>
            <a:r>
              <a:rPr lang="en-US" dirty="0" err="1" smtClean="0"/>
              <a:t>Xen</a:t>
            </a:r>
            <a:r>
              <a:rPr lang="en-US" dirty="0" smtClean="0"/>
              <a:t> on the C2075 system shows some overhead</a:t>
            </a:r>
          </a:p>
          <a:p>
            <a:pPr lvl="1"/>
            <a:r>
              <a:rPr lang="en-US" dirty="0" smtClean="0"/>
              <a:t>Likely because </a:t>
            </a:r>
            <a:r>
              <a:rPr lang="en-US" dirty="0" err="1" smtClean="0"/>
              <a:t>Xen</a:t>
            </a:r>
            <a:r>
              <a:rPr lang="en-US" dirty="0" smtClean="0"/>
              <a:t> couldn’t activate large page tables</a:t>
            </a:r>
          </a:p>
          <a:p>
            <a:r>
              <a:rPr lang="en-US" dirty="0" err="1" smtClean="0"/>
              <a:t>VMWare</a:t>
            </a:r>
            <a:r>
              <a:rPr lang="en-US" dirty="0" smtClean="0"/>
              <a:t>  results vary significantly between architecture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Kepler</a:t>
            </a:r>
            <a:r>
              <a:rPr lang="en-US" dirty="0" smtClean="0"/>
              <a:t> shows greater than base performance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VMWare</a:t>
            </a:r>
            <a:r>
              <a:rPr lang="en-US" dirty="0" smtClean="0"/>
              <a:t> timing issues seen here! Likely TSC manipulation </a:t>
            </a:r>
          </a:p>
          <a:p>
            <a:pPr lvl="1"/>
            <a:r>
              <a:rPr lang="en-US" dirty="0" smtClean="0"/>
              <a:t>Fermi shows largest overhead</a:t>
            </a:r>
          </a:p>
          <a:p>
            <a:r>
              <a:rPr lang="en-US" dirty="0" smtClean="0"/>
              <a:t>Some unexpected performance improvement for </a:t>
            </a:r>
            <a:r>
              <a:rPr lang="en-US" dirty="0" err="1" smtClean="0"/>
              <a:t>Kepler</a:t>
            </a:r>
            <a:r>
              <a:rPr lang="en-US" dirty="0" smtClean="0"/>
              <a:t> </a:t>
            </a:r>
            <a:r>
              <a:rPr lang="en-US" dirty="0" err="1" smtClean="0"/>
              <a:t>Spmv</a:t>
            </a:r>
            <a:endParaRPr lang="en-US" dirty="0" smtClean="0"/>
          </a:p>
          <a:p>
            <a:endParaRPr lang="en-US" dirty="0"/>
          </a:p>
        </p:txBody>
      </p:sp>
      <p:sp>
        <p:nvSpPr>
          <p:cNvPr id="4" name="Slide Number Placeholder 3"/>
          <p:cNvSpPr>
            <a:spLocks noGrp="1"/>
          </p:cNvSpPr>
          <p:nvPr>
            <p:ph type="sldNum" sz="quarter" idx="10"/>
          </p:nvPr>
        </p:nvSpPr>
        <p:spPr/>
        <p:txBody>
          <a:bodyPr/>
          <a:lstStyle/>
          <a:p>
            <a:fld id="{63FD6C3A-8198-43D9-A312-795F9B43D59F}" type="slidenum">
              <a:rPr lang="en-US" smtClean="0"/>
              <a:t>29</a:t>
            </a:fld>
            <a:endParaRPr lang="en-US"/>
          </a:p>
        </p:txBody>
      </p:sp>
    </p:spTree>
    <p:extLst>
      <p:ext uri="{BB962C8B-B14F-4D97-AF65-F5344CB8AC3E}">
        <p14:creationId xmlns:p14="http://schemas.microsoft.com/office/powerpoint/2010/main" val="1886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Lulesh</a:t>
            </a:r>
            <a:r>
              <a:rPr lang="en-US" baseline="0" dirty="0" smtClean="0"/>
              <a:t> build to run only on </a:t>
            </a:r>
            <a:r>
              <a:rPr lang="en-US" baseline="0" dirty="0" err="1" smtClean="0"/>
              <a:t>Kepler</a:t>
            </a:r>
            <a:r>
              <a:rPr lang="en-US" baseline="0" dirty="0" smtClean="0"/>
              <a:t>+ GPUs, so no Delta</a:t>
            </a:r>
          </a:p>
          <a:p>
            <a:r>
              <a:rPr lang="en-US" baseline="0" dirty="0" err="1" smtClean="0"/>
              <a:t>Lulesh</a:t>
            </a:r>
            <a:r>
              <a:rPr lang="en-US" baseline="0" dirty="0" smtClean="0"/>
              <a:t> is very compute-intensive</a:t>
            </a:r>
          </a:p>
          <a:p>
            <a:r>
              <a:rPr lang="en-US" baseline="0" dirty="0" smtClean="0"/>
              <a:t>   - so we see little overhead</a:t>
            </a:r>
          </a:p>
          <a:p>
            <a:r>
              <a:rPr lang="en-US" baseline="0" dirty="0" smtClean="0"/>
              <a:t>   - only </a:t>
            </a:r>
            <a:r>
              <a:rPr lang="en-US" baseline="0" dirty="0" err="1" smtClean="0"/>
              <a:t>Xen</a:t>
            </a:r>
            <a:r>
              <a:rPr lang="en-US" baseline="0" dirty="0" smtClean="0"/>
              <a:t> overhead decreases with mesh size (more computation </a:t>
            </a:r>
            <a:r>
              <a:rPr lang="en-US" baseline="0" dirty="0" err="1" smtClean="0"/>
              <a:t>todo</a:t>
            </a:r>
            <a:r>
              <a:rPr lang="en-US" baseline="0" dirty="0" smtClean="0"/>
              <a:t> on GPU)</a:t>
            </a:r>
          </a:p>
        </p:txBody>
      </p:sp>
      <p:sp>
        <p:nvSpPr>
          <p:cNvPr id="4" name="Slide Number Placeholder 3"/>
          <p:cNvSpPr>
            <a:spLocks noGrp="1"/>
          </p:cNvSpPr>
          <p:nvPr>
            <p:ph type="sldNum" sz="quarter" idx="10"/>
          </p:nvPr>
        </p:nvSpPr>
        <p:spPr/>
        <p:txBody>
          <a:bodyPr/>
          <a:lstStyle/>
          <a:p>
            <a:fld id="{20ED0A97-EB40-44B6-BB68-16C44A007A58}" type="slidenum">
              <a:rPr lang="en-US" smtClean="0"/>
              <a:t>30</a:t>
            </a:fld>
            <a:endParaRPr lang="en-US"/>
          </a:p>
        </p:txBody>
      </p:sp>
    </p:spTree>
    <p:extLst>
      <p:ext uri="{BB962C8B-B14F-4D97-AF65-F5344CB8AC3E}">
        <p14:creationId xmlns:p14="http://schemas.microsoft.com/office/powerpoint/2010/main" val="976130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Library for Support Vector Machines – GPU instance</a:t>
            </a:r>
            <a:r>
              <a:rPr lang="en-US" baseline="0" dirty="0" smtClean="0"/>
              <a:t> – looking at runtime</a:t>
            </a:r>
            <a:endParaRPr lang="en-US" dirty="0" smtClean="0"/>
          </a:p>
        </p:txBody>
      </p:sp>
      <p:sp>
        <p:nvSpPr>
          <p:cNvPr id="4" name="Slide Number Placeholder 3"/>
          <p:cNvSpPr>
            <a:spLocks noGrp="1"/>
          </p:cNvSpPr>
          <p:nvPr>
            <p:ph type="sldNum" sz="quarter" idx="10"/>
          </p:nvPr>
        </p:nvSpPr>
        <p:spPr/>
        <p:txBody>
          <a:bodyPr/>
          <a:lstStyle/>
          <a:p>
            <a:fld id="{BE557BD1-570F-4641-885B-3D7F189BFF43}" type="slidenum">
              <a:rPr lang="en-US" smtClean="0"/>
              <a:t>31</a:t>
            </a:fld>
            <a:endParaRPr lang="en-US"/>
          </a:p>
        </p:txBody>
      </p:sp>
    </p:spTree>
    <p:extLst>
      <p:ext uri="{BB962C8B-B14F-4D97-AF65-F5344CB8AC3E}">
        <p14:creationId xmlns:p14="http://schemas.microsoft.com/office/powerpoint/2010/main" val="3836455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2MB huge</a:t>
            </a:r>
            <a:r>
              <a:rPr lang="en-US" baseline="0" dirty="0" smtClean="0"/>
              <a:t> pages extends the TLB reach, which benefits large memory operations.</a:t>
            </a:r>
          </a:p>
          <a:p>
            <a:r>
              <a:rPr lang="en-US" dirty="0" smtClean="0"/>
              <a:t>TLB miss costs 15 memory references,</a:t>
            </a:r>
            <a:r>
              <a:rPr lang="en-US" baseline="0" dirty="0" smtClean="0"/>
              <a:t> instead of 24 references</a:t>
            </a:r>
          </a:p>
          <a:p>
            <a:r>
              <a:rPr lang="en-US" baseline="0" dirty="0" smtClean="0"/>
              <a:t>     - native only 4/3 memory references, so still not native, but better</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GPU data access backed by 2M pages, decreasing TLB miss count &amp; cost.</a:t>
            </a:r>
          </a:p>
          <a:p>
            <a:endParaRPr lang="en-US" dirty="0" smtClean="0"/>
          </a:p>
          <a:p>
            <a:endParaRPr lang="en-US" dirty="0" smtClean="0"/>
          </a:p>
          <a:p>
            <a:endParaRPr lang="en-US" dirty="0" smtClean="0"/>
          </a:p>
          <a:p>
            <a:r>
              <a:rPr lang="en-US" dirty="0" smtClean="0"/>
              <a:t>NOTE: This performance is an exception, rather than a rule. But it shows the power of virtualization.</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32</a:t>
            </a:fld>
            <a:endParaRPr lang="en-US"/>
          </a:p>
        </p:txBody>
      </p:sp>
    </p:spTree>
    <p:extLst>
      <p:ext uri="{BB962C8B-B14F-4D97-AF65-F5344CB8AC3E}">
        <p14:creationId xmlns:p14="http://schemas.microsoft.com/office/powerpoint/2010/main" val="1178912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KVM = best full</a:t>
            </a:r>
            <a:r>
              <a:rPr lang="en-US" baseline="0" dirty="0" smtClean="0"/>
              <a:t> </a:t>
            </a:r>
            <a:r>
              <a:rPr lang="en-US" baseline="0" dirty="0" err="1" smtClean="0"/>
              <a:t>virt</a:t>
            </a:r>
            <a:r>
              <a:rPr lang="en-US" baseline="0" dirty="0" smtClean="0"/>
              <a:t> option</a:t>
            </a:r>
            <a:endParaRPr lang="en-US" dirty="0" smtClean="0"/>
          </a:p>
          <a:p>
            <a:r>
              <a:rPr lang="en-US" dirty="0" err="1" smtClean="0"/>
              <a:t>VMWare</a:t>
            </a:r>
            <a:r>
              <a:rPr lang="en-US" dirty="0" smtClean="0"/>
              <a:t> = </a:t>
            </a:r>
            <a:r>
              <a:rPr lang="en-US" dirty="0" err="1" smtClean="0"/>
              <a:t>inconsistant</a:t>
            </a:r>
            <a:endParaRPr lang="en-US" dirty="0" smtClean="0"/>
          </a:p>
          <a:p>
            <a:r>
              <a:rPr lang="en-US" dirty="0" err="1" smtClean="0"/>
              <a:t>Xen</a:t>
            </a:r>
            <a:r>
              <a:rPr lang="en-US" baseline="0" dirty="0" smtClean="0"/>
              <a:t> = slowest</a:t>
            </a:r>
          </a:p>
          <a:p>
            <a:r>
              <a:rPr lang="en-US" dirty="0" smtClean="0"/>
              <a:t>LXC</a:t>
            </a:r>
            <a:r>
              <a:rPr lang="en-US" baseline="0" dirty="0" smtClean="0"/>
              <a:t> = near-native, but usability tradeoffs with OS-</a:t>
            </a:r>
            <a:r>
              <a:rPr lang="en-US" baseline="0" dirty="0" err="1" smtClean="0"/>
              <a:t>virt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33</a:t>
            </a:fld>
            <a:endParaRPr lang="en-US"/>
          </a:p>
        </p:txBody>
      </p:sp>
    </p:spTree>
    <p:extLst>
      <p:ext uri="{BB962C8B-B14F-4D97-AF65-F5344CB8AC3E}">
        <p14:creationId xmlns:p14="http://schemas.microsoft.com/office/powerpoint/2010/main" val="2472179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intra-node</a:t>
            </a:r>
            <a:r>
              <a:rPr lang="en-US" baseline="0" dirty="0" smtClean="0"/>
              <a:t> performance may increase with newer HW and SW, intra-node performance still fundamentally limited by Ethernet</a:t>
            </a:r>
            <a:endParaRPr lang="en-US" dirty="0" smtClean="0"/>
          </a:p>
          <a:p>
            <a:r>
              <a:rPr lang="en-US" dirty="0" smtClean="0"/>
              <a:t>Amazon EC2 can only offer 1Gb or at best 10Gb</a:t>
            </a:r>
            <a:r>
              <a:rPr lang="en-US" baseline="0" dirty="0" smtClean="0"/>
              <a:t> Ethernet. </a:t>
            </a:r>
          </a:p>
          <a:p>
            <a:r>
              <a:rPr lang="en-US" baseline="0" dirty="0" smtClean="0"/>
              <a:t>Well documented how Ethernet solutions involve too high of protocol overhead</a:t>
            </a:r>
          </a:p>
          <a:p>
            <a:endParaRPr lang="en-US" baseline="0" dirty="0" smtClean="0"/>
          </a:p>
          <a:p>
            <a:r>
              <a:rPr lang="en-US" baseline="0" dirty="0" smtClean="0"/>
              <a:t>We focus on </a:t>
            </a:r>
            <a:r>
              <a:rPr lang="en-US" baseline="0" dirty="0" err="1" smtClean="0"/>
              <a:t>InfiniBand</a:t>
            </a:r>
            <a:r>
              <a:rPr lang="en-US" baseline="0" dirty="0" smtClean="0"/>
              <a:t> due to its prevalence in HPC and array of potential solutions</a:t>
            </a:r>
          </a:p>
          <a:p>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35</a:t>
            </a:fld>
            <a:endParaRPr lang="en-US"/>
          </a:p>
        </p:txBody>
      </p:sp>
    </p:spTree>
    <p:extLst>
      <p:ext uri="{BB962C8B-B14F-4D97-AF65-F5344CB8AC3E}">
        <p14:creationId xmlns:p14="http://schemas.microsoft.com/office/powerpoint/2010/main" val="330344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5</a:t>
            </a:fld>
            <a:endParaRPr lang="en-US"/>
          </a:p>
        </p:txBody>
      </p:sp>
    </p:spTree>
    <p:extLst>
      <p:ext uri="{BB962C8B-B14F-4D97-AF65-F5344CB8AC3E}">
        <p14:creationId xmlns:p14="http://schemas.microsoft.com/office/powerpoint/2010/main" val="1672627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center block shows that only one VM has access</a:t>
            </a:r>
          </a:p>
          <a:p>
            <a:r>
              <a:rPr lang="en-US" dirty="0" smtClean="0"/>
              <a:t>to a </a:t>
            </a:r>
            <a:r>
              <a:rPr lang="en-US" dirty="0" err="1" smtClean="0"/>
              <a:t>speciﬁc</a:t>
            </a:r>
            <a:r>
              <a:rPr lang="en-US" dirty="0" smtClean="0"/>
              <a:t> NIC at a time, whereas the rightmost part shows</a:t>
            </a:r>
          </a:p>
          <a:p>
            <a:r>
              <a:rPr lang="en-US" dirty="0" smtClean="0"/>
              <a:t>how a single NIC can be shared across different VMs. In both</a:t>
            </a:r>
          </a:p>
          <a:p>
            <a:r>
              <a:rPr lang="en-US" dirty="0" smtClean="0"/>
              <a:t>PCI-</a:t>
            </a:r>
            <a:r>
              <a:rPr lang="en-US" dirty="0" err="1" smtClean="0"/>
              <a:t>passthrough</a:t>
            </a:r>
            <a:r>
              <a:rPr lang="en-US" dirty="0" smtClean="0"/>
              <a:t> and SR-IOV the VMM is bypassed, which</a:t>
            </a:r>
          </a:p>
          <a:p>
            <a:r>
              <a:rPr lang="en-US" dirty="0" smtClean="0"/>
              <a:t>eliminates the extra overhead mentioned earlier. This is in</a:t>
            </a:r>
          </a:p>
          <a:p>
            <a:r>
              <a:rPr lang="en-US" dirty="0" smtClean="0"/>
              <a:t>contrast to the leftmost component of Figure 1 that illustrates</a:t>
            </a:r>
          </a:p>
          <a:p>
            <a:r>
              <a:rPr lang="en-US" dirty="0" smtClean="0"/>
              <a:t>the: Virtual Machine Device Queue (</a:t>
            </a:r>
            <a:r>
              <a:rPr lang="en-US" dirty="0" err="1" smtClean="0"/>
              <a:t>VMDq</a:t>
            </a:r>
            <a:r>
              <a:rPr lang="en-US" dirty="0" smtClean="0"/>
              <a:t>) w/</a:t>
            </a:r>
            <a:r>
              <a:rPr lang="en-US" dirty="0" err="1" smtClean="0"/>
              <a:t>NetQueues</a:t>
            </a:r>
            <a:endParaRPr lang="en-US" dirty="0" smtClean="0"/>
          </a:p>
          <a:p>
            <a:r>
              <a:rPr lang="en-US" dirty="0" smtClean="0"/>
              <a:t>technique, that requires the VMM to route incoming packets</a:t>
            </a:r>
          </a:p>
          <a:p>
            <a:r>
              <a:rPr lang="en-US" dirty="0" smtClean="0"/>
              <a:t>from the NIC to the correct VM.</a:t>
            </a:r>
            <a:endParaRPr lang="en-US" dirty="0"/>
          </a:p>
        </p:txBody>
      </p:sp>
      <p:sp>
        <p:nvSpPr>
          <p:cNvPr id="4" name="Slide Number Placeholder 3"/>
          <p:cNvSpPr>
            <a:spLocks noGrp="1"/>
          </p:cNvSpPr>
          <p:nvPr>
            <p:ph type="sldNum" sz="quarter" idx="10"/>
          </p:nvPr>
        </p:nvSpPr>
        <p:spPr/>
        <p:txBody>
          <a:bodyPr/>
          <a:lstStyle/>
          <a:p>
            <a:fld id="{C5858B05-7ADB-446D-B683-FC6B2ED2FD43}"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37</a:t>
            </a:fld>
            <a:endParaRPr lang="en-US"/>
          </a:p>
        </p:txBody>
      </p:sp>
    </p:spTree>
    <p:extLst>
      <p:ext uri="{BB962C8B-B14F-4D97-AF65-F5344CB8AC3E}">
        <p14:creationId xmlns:p14="http://schemas.microsoft.com/office/powerpoint/2010/main" val="2742803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a:t>
            </a:r>
            <a:r>
              <a:rPr lang="en-US" baseline="0" dirty="0" smtClean="0"/>
              <a:t>  overhead in HW switch when routing data to VFs – seen as latency</a:t>
            </a:r>
          </a:p>
          <a:p>
            <a:r>
              <a:rPr lang="en-US" baseline="0" dirty="0" smtClean="0"/>
              <a:t>As message size increase, latency becomes </a:t>
            </a:r>
            <a:r>
              <a:rPr lang="en-US" baseline="0" dirty="0" err="1" smtClean="0"/>
              <a:t>negligable</a:t>
            </a:r>
            <a:r>
              <a:rPr lang="en-US" baseline="0" dirty="0" smtClean="0"/>
              <a:t> </a:t>
            </a:r>
          </a:p>
          <a:p>
            <a:r>
              <a:rPr lang="en-US" baseline="0" dirty="0" smtClean="0"/>
              <a:t>Which is why we see near-native bandwidth</a:t>
            </a:r>
            <a:endParaRPr lang="en-US" dirty="0" smtClean="0"/>
          </a:p>
          <a:p>
            <a:endParaRPr lang="en-US" dirty="0" smtClean="0"/>
          </a:p>
          <a:p>
            <a:endParaRPr lang="en-US" dirty="0" smtClean="0"/>
          </a:p>
          <a:p>
            <a:r>
              <a:rPr lang="en-US" dirty="0" smtClean="0"/>
              <a:t>SRQ</a:t>
            </a:r>
            <a:r>
              <a:rPr lang="en-US" baseline="0" dirty="0" smtClean="0"/>
              <a:t> – allows sharing of buffers  across multiple connections</a:t>
            </a:r>
          </a:p>
          <a:p>
            <a:r>
              <a:rPr lang="en-US" dirty="0" smtClean="0"/>
              <a:t>Observation: Native </a:t>
            </a:r>
            <a:r>
              <a:rPr lang="en-US" dirty="0" err="1" smtClean="0"/>
              <a:t>InfiniBand</a:t>
            </a:r>
            <a:r>
              <a:rPr lang="en-US" dirty="0" smtClean="0"/>
              <a:t> optimizations may be sub-optimal for SR-IOV</a:t>
            </a:r>
          </a:p>
          <a:p>
            <a:r>
              <a:rPr lang="en-US" dirty="0" smtClean="0"/>
              <a:t>Possible Solution: Tune parameters for better performance with SR-IOV (~15% improvement)</a:t>
            </a:r>
          </a:p>
          <a:p>
            <a:pPr lvl="1"/>
            <a:r>
              <a:rPr lang="en-US" dirty="0" smtClean="0"/>
              <a:t>Interrupt Moderation &amp; Coalescing</a:t>
            </a:r>
          </a:p>
          <a:p>
            <a:pPr lvl="1"/>
            <a:r>
              <a:rPr lang="en-US" dirty="0" smtClean="0"/>
              <a:t>IRQ Balancing </a:t>
            </a:r>
          </a:p>
          <a:p>
            <a:pPr lvl="1"/>
            <a:r>
              <a:rPr lang="en-US" dirty="0" smtClean="0"/>
              <a:t>Shared Receive Queue</a:t>
            </a:r>
          </a:p>
          <a:p>
            <a:endParaRPr lang="en-US" dirty="0"/>
          </a:p>
        </p:txBody>
      </p:sp>
      <p:sp>
        <p:nvSpPr>
          <p:cNvPr id="4" name="Slide Number Placeholder 3"/>
          <p:cNvSpPr>
            <a:spLocks noGrp="1"/>
          </p:cNvSpPr>
          <p:nvPr>
            <p:ph type="sldNum" sz="quarter" idx="10"/>
          </p:nvPr>
        </p:nvSpPr>
        <p:spPr/>
        <p:txBody>
          <a:bodyPr/>
          <a:lstStyle/>
          <a:p>
            <a:fld id="{C0508483-8EDB-48C8-872D-1747D58C9DB7}" type="slidenum">
              <a:rPr lang="en-US" smtClean="0"/>
              <a:t>39</a:t>
            </a:fld>
            <a:endParaRPr lang="en-US"/>
          </a:p>
        </p:txBody>
      </p:sp>
    </p:spTree>
    <p:extLst>
      <p:ext uri="{BB962C8B-B14F-4D97-AF65-F5344CB8AC3E}">
        <p14:creationId xmlns:p14="http://schemas.microsoft.com/office/powerpoint/2010/main" val="2474243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VMs with direct IB and GPU access through PCI </a:t>
            </a:r>
            <a:r>
              <a:rPr lang="en-US" dirty="0" err="1" smtClean="0"/>
              <a:t>Passthrough</a:t>
            </a:r>
            <a:r>
              <a:rPr lang="en-US" dirty="0" smtClean="0"/>
              <a:t> and SR-IOV.</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42</a:t>
            </a:fld>
            <a:endParaRPr lang="en-US"/>
          </a:p>
        </p:txBody>
      </p:sp>
    </p:spTree>
    <p:extLst>
      <p:ext uri="{BB962C8B-B14F-4D97-AF65-F5344CB8AC3E}">
        <p14:creationId xmlns:p14="http://schemas.microsoft.com/office/powerpoint/2010/main" val="744166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virtual cluster</a:t>
            </a:r>
            <a:r>
              <a:rPr lang="en-US" baseline="0" dirty="0" smtClean="0"/>
              <a:t> solutions for these MD simulation application</a:t>
            </a:r>
          </a:p>
          <a:p>
            <a:endParaRPr lang="en-US" baseline="0" dirty="0" smtClean="0"/>
          </a:p>
          <a:p>
            <a:pPr marL="171450" indent="-171450">
              <a:buFontTx/>
              <a:buChar char="-"/>
            </a:pPr>
            <a:r>
              <a:rPr lang="en-US" baseline="0" dirty="0" smtClean="0"/>
              <a:t>RHEL6 </a:t>
            </a:r>
          </a:p>
          <a:p>
            <a:pPr marL="171450" indent="-171450">
              <a:buFontTx/>
              <a:buChar char="-"/>
            </a:pPr>
            <a:r>
              <a:rPr lang="en-US" baseline="0" dirty="0" smtClean="0"/>
              <a:t>MVAPICH GDR 2.0 </a:t>
            </a:r>
          </a:p>
          <a:p>
            <a:pPr marL="171450" indent="-171450">
              <a:buFontTx/>
              <a:buChar char="-"/>
            </a:pPr>
            <a:r>
              <a:rPr lang="en-US" baseline="0" dirty="0" smtClean="0"/>
              <a:t>CUDA 6</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43</a:t>
            </a:fld>
            <a:endParaRPr lang="en-US"/>
          </a:p>
        </p:txBody>
      </p:sp>
    </p:spTree>
    <p:extLst>
      <p:ext uri="{BB962C8B-B14F-4D97-AF65-F5344CB8AC3E}">
        <p14:creationId xmlns:p14="http://schemas.microsoft.com/office/powerpoint/2010/main" val="3224066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of the </a:t>
            </a:r>
            <a:r>
              <a:rPr lang="en-US" dirty="0" err="1" smtClean="0"/>
              <a:t>Lennard</a:t>
            </a:r>
            <a:r>
              <a:rPr lang="en-US" baseline="0" dirty="0" smtClean="0"/>
              <a:t>-Jones potential across 4 </a:t>
            </a:r>
            <a:r>
              <a:rPr lang="en-US" baseline="0" dirty="0" err="1" smtClean="0"/>
              <a:t>Bespin</a:t>
            </a:r>
            <a:r>
              <a:rPr lang="en-US" baseline="0" dirty="0" smtClean="0"/>
              <a:t> nodes.</a:t>
            </a:r>
          </a:p>
          <a:p>
            <a:endParaRPr lang="en-US" baseline="0" dirty="0" smtClean="0"/>
          </a:p>
          <a:p>
            <a:r>
              <a:rPr lang="en-US" baseline="0" dirty="0" smtClean="0"/>
              <a:t>We see here that VM mode closely matches native performance. </a:t>
            </a:r>
          </a:p>
          <a:p>
            <a:endParaRPr lang="en-US" baseline="0" dirty="0" smtClean="0"/>
          </a:p>
          <a:p>
            <a:r>
              <a:rPr lang="en-US" baseline="0" dirty="0" smtClean="0"/>
              <a:t>Mostly native outperforms VM as expected, however VM mode has slight performance bump with 4c/4gpu matching. Because more data </a:t>
            </a:r>
            <a:r>
              <a:rPr lang="en-US" baseline="0" dirty="0" err="1" smtClean="0"/>
              <a:t>tranfer</a:t>
            </a:r>
            <a:r>
              <a:rPr lang="en-US" baseline="0" dirty="0" smtClean="0"/>
              <a:t> to GPU, takes advantage of huge pages in VM.  </a:t>
            </a:r>
          </a:p>
          <a:p>
            <a:r>
              <a:rPr lang="en-US" baseline="0" dirty="0" smtClean="0"/>
              <a:t>    - </a:t>
            </a:r>
            <a:r>
              <a:rPr lang="en-US" baseline="0" dirty="0" err="1" smtClean="0"/>
              <a:t>irreleveant</a:t>
            </a:r>
            <a:r>
              <a:rPr lang="en-US" baseline="0" dirty="0" smtClean="0"/>
              <a:t> for the most part, as its not as efficient as large core mappings</a:t>
            </a:r>
            <a:endParaRPr lang="en-US" dirty="0" smtClean="0"/>
          </a:p>
          <a:p>
            <a:endParaRPr lang="en-US" dirty="0" smtClean="0"/>
          </a:p>
          <a:p>
            <a:r>
              <a:rPr lang="en-US" dirty="0" smtClean="0"/>
              <a:t>If the number of particles per MPI task is small (e.g. 100s of particles), it can be more efficient to run with fewer MPI tasks per GPU, even if you do not use all the cores on the compute node.</a:t>
            </a:r>
          </a:p>
          <a:p>
            <a:endParaRPr lang="en-US" dirty="0" smtClean="0"/>
          </a:p>
          <a:p>
            <a:r>
              <a:rPr lang="en-US" dirty="0" smtClean="0"/>
              <a:t>We see here that </a:t>
            </a:r>
            <a:endParaRPr lang="en-US" dirty="0"/>
          </a:p>
        </p:txBody>
      </p:sp>
      <p:sp>
        <p:nvSpPr>
          <p:cNvPr id="4" name="Slide Number Placeholder 3"/>
          <p:cNvSpPr>
            <a:spLocks noGrp="1"/>
          </p:cNvSpPr>
          <p:nvPr>
            <p:ph type="sldNum" sz="quarter" idx="10"/>
          </p:nvPr>
        </p:nvSpPr>
        <p:spPr/>
        <p:txBody>
          <a:bodyPr/>
          <a:lstStyle/>
          <a:p>
            <a:fld id="{63413167-F2B1-418D-B4A8-095841790E6B}" type="slidenum">
              <a:rPr lang="en-US" smtClean="0"/>
              <a:t>44</a:t>
            </a:fld>
            <a:endParaRPr lang="en-US"/>
          </a:p>
        </p:txBody>
      </p:sp>
    </p:spTree>
    <p:extLst>
      <p:ext uri="{BB962C8B-B14F-4D97-AF65-F5344CB8AC3E}">
        <p14:creationId xmlns:p14="http://schemas.microsoft.com/office/powerpoint/2010/main" val="2462061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similar effect with</a:t>
            </a:r>
            <a:r>
              <a:rPr lang="en-US" baseline="0" dirty="0" smtClean="0"/>
              <a:t> the Rhodopsin benchmark runs.</a:t>
            </a:r>
          </a:p>
          <a:p>
            <a:endParaRPr lang="en-US" baseline="0" dirty="0" smtClean="0"/>
          </a:p>
          <a:p>
            <a:r>
              <a:rPr lang="en-US" baseline="0" dirty="0" smtClean="0"/>
              <a:t>Little less efficiency in VM. </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45</a:t>
            </a:fld>
            <a:endParaRPr lang="en-US"/>
          </a:p>
        </p:txBody>
      </p:sp>
    </p:spTree>
    <p:extLst>
      <p:ext uri="{BB962C8B-B14F-4D97-AF65-F5344CB8AC3E}">
        <p14:creationId xmlns:p14="http://schemas.microsoft.com/office/powerpoint/2010/main" val="2156362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GPU v1 allowed IB and GPU to share pinned CPU memory, so </a:t>
            </a:r>
            <a:r>
              <a:rPr lang="en-US" dirty="0" err="1" smtClean="0"/>
              <a:t>memcopy</a:t>
            </a:r>
            <a:r>
              <a:rPr lang="en-US" baseline="0" dirty="0" smtClean="0"/>
              <a:t> wasn’t necessary</a:t>
            </a:r>
          </a:p>
          <a:p>
            <a:r>
              <a:rPr lang="en-US" baseline="0" dirty="0" smtClean="0"/>
              <a:t>GPU v2 allows for GPU-&gt;GPU memory transfers without CPU involvement</a:t>
            </a:r>
          </a:p>
          <a:p>
            <a:r>
              <a:rPr lang="en-US" baseline="0" dirty="0" smtClean="0"/>
              <a:t>GPU v3 allows for IB to send from GPU memory directly</a:t>
            </a:r>
          </a:p>
          <a:p>
            <a:r>
              <a:rPr lang="en-US" baseline="0" dirty="0" smtClean="0"/>
              <a:t>    - doesn’t need to copy back to CPU at all</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46</a:t>
            </a:fld>
            <a:endParaRPr lang="en-US"/>
          </a:p>
        </p:txBody>
      </p:sp>
    </p:spTree>
    <p:extLst>
      <p:ext uri="{BB962C8B-B14F-4D97-AF65-F5344CB8AC3E}">
        <p14:creationId xmlns:p14="http://schemas.microsoft.com/office/powerpoint/2010/main" val="4168445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see VM perform very close to native solution</a:t>
            </a:r>
          </a:p>
          <a:p>
            <a:r>
              <a:rPr lang="en-US" baseline="0" dirty="0" smtClean="0"/>
              <a:t> - Under 2% overhead in all cases</a:t>
            </a:r>
          </a:p>
          <a:p>
            <a:endParaRPr lang="en-US" baseline="0" dirty="0" smtClean="0"/>
          </a:p>
          <a:p>
            <a:r>
              <a:rPr lang="en-US" baseline="0" dirty="0" smtClean="0"/>
              <a:t>Also find </a:t>
            </a:r>
            <a:r>
              <a:rPr lang="en-US" baseline="0" dirty="0" err="1" smtClean="0"/>
              <a:t>GPUDirect</a:t>
            </a:r>
            <a:r>
              <a:rPr lang="en-US" baseline="0" dirty="0" smtClean="0"/>
              <a:t> can provide ~9% performance boost</a:t>
            </a:r>
          </a:p>
          <a:p>
            <a:r>
              <a:rPr lang="en-US" baseline="0" dirty="0" smtClean="0"/>
              <a:t>   - big note here is that </a:t>
            </a:r>
            <a:r>
              <a:rPr lang="en-US" baseline="0" dirty="0" err="1" smtClean="0"/>
              <a:t>GPUDirect</a:t>
            </a:r>
            <a:r>
              <a:rPr lang="en-US" baseline="0" dirty="0" smtClean="0"/>
              <a:t> RDMA is possible within virtual cluster</a:t>
            </a:r>
          </a:p>
          <a:p>
            <a:endParaRPr lang="en-US" baseline="0" dirty="0" smtClean="0"/>
          </a:p>
        </p:txBody>
      </p:sp>
      <p:sp>
        <p:nvSpPr>
          <p:cNvPr id="4" name="Slide Number Placeholder 3"/>
          <p:cNvSpPr>
            <a:spLocks noGrp="1"/>
          </p:cNvSpPr>
          <p:nvPr>
            <p:ph type="sldNum" sz="quarter" idx="10"/>
          </p:nvPr>
        </p:nvSpPr>
        <p:spPr/>
        <p:txBody>
          <a:bodyPr/>
          <a:lstStyle/>
          <a:p>
            <a:fld id="{20ED0A97-EB40-44B6-BB68-16C44A007A58}" type="slidenum">
              <a:rPr lang="en-US" smtClean="0"/>
              <a:t>47</a:t>
            </a:fld>
            <a:endParaRPr lang="en-US"/>
          </a:p>
        </p:txBody>
      </p:sp>
    </p:spTree>
    <p:extLst>
      <p:ext uri="{BB962C8B-B14F-4D97-AF65-F5344CB8AC3E}">
        <p14:creationId xmlns:p14="http://schemas.microsoft.com/office/powerpoint/2010/main" val="1525242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two divergent ecosystems between Big data and HPC. </a:t>
            </a:r>
            <a:endParaRPr lang="en-US" dirty="0" smtClean="0"/>
          </a:p>
          <a:p>
            <a:endParaRPr lang="en-US" dirty="0" smtClean="0"/>
          </a:p>
          <a:p>
            <a:r>
              <a:rPr lang="en-US" dirty="0" smtClean="0"/>
              <a:t>Have</a:t>
            </a:r>
            <a:r>
              <a:rPr lang="en-US" baseline="0" dirty="0" smtClean="0"/>
              <a:t> the ability to embrace diversity</a:t>
            </a:r>
          </a:p>
          <a:p>
            <a:endParaRPr lang="en-US" dirty="0" smtClean="0"/>
          </a:p>
          <a:p>
            <a:endParaRPr lang="en-US" dirty="0" smtClean="0"/>
          </a:p>
          <a:p>
            <a:endParaRPr lang="en-US" dirty="0" smtClean="0"/>
          </a:p>
          <a:p>
            <a:r>
              <a:rPr lang="en-US" dirty="0" smtClean="0"/>
              <a:t>It</a:t>
            </a:r>
            <a:r>
              <a:rPr lang="en-US" baseline="0" dirty="0" smtClean="0"/>
              <a:t> </a:t>
            </a:r>
            <a:r>
              <a:rPr lang="en-US" baseline="0" dirty="0" smtClean="0"/>
              <a:t>may be possible to use virtualization to </a:t>
            </a:r>
            <a:r>
              <a:rPr lang="en-US" baseline="0" dirty="0" smtClean="0"/>
              <a:t>provide convergence between HPC and big data across  same physical hardware</a:t>
            </a:r>
          </a:p>
          <a:p>
            <a:endParaRPr lang="en-US" baseline="0" dirty="0" smtClean="0"/>
          </a:p>
          <a:p>
            <a:pPr marL="171450" indent="-171450">
              <a:buFontTx/>
              <a:buChar char="-"/>
            </a:pPr>
            <a:r>
              <a:rPr lang="en-US" baseline="0" dirty="0" smtClean="0"/>
              <a:t>Added flexibility for HPC applications, minimal performance tradeoff</a:t>
            </a:r>
          </a:p>
          <a:p>
            <a:pPr marL="171450" indent="-171450">
              <a:buFontTx/>
              <a:buChar char="-"/>
            </a:pPr>
            <a:r>
              <a:rPr lang="en-US" baseline="0" dirty="0" smtClean="0"/>
              <a:t>Little impact on existing HPC environment</a:t>
            </a:r>
          </a:p>
          <a:p>
            <a:pPr marL="171450" indent="-171450">
              <a:buFontTx/>
              <a:buChar char="-"/>
            </a:pPr>
            <a:r>
              <a:rPr lang="en-US" baseline="0" dirty="0" smtClean="0"/>
              <a:t>Increased exposure to advanced hardware for Big data analytics</a:t>
            </a:r>
          </a:p>
          <a:p>
            <a:pPr marL="171450" indent="-171450">
              <a:buFontTx/>
              <a:buChar char="-"/>
            </a:pPr>
            <a:r>
              <a:rPr lang="en-US" baseline="0" dirty="0" smtClean="0"/>
              <a:t>Run all concurrently on same hardware</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51</a:t>
            </a:fld>
            <a:endParaRPr lang="en-US"/>
          </a:p>
        </p:txBody>
      </p:sp>
    </p:spTree>
    <p:extLst>
      <p:ext uri="{BB962C8B-B14F-4D97-AF65-F5344CB8AC3E}">
        <p14:creationId xmlns:p14="http://schemas.microsoft.com/office/powerpoint/2010/main" val="112222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attempt to support HTC and HPC applications in virtualized</a:t>
            </a:r>
            <a:r>
              <a:rPr lang="en-US" baseline="0" dirty="0" smtClean="0"/>
              <a:t> </a:t>
            </a:r>
            <a:r>
              <a:rPr lang="en-US" baseline="0" dirty="0" err="1" smtClean="0"/>
              <a:t>infrasturcture</a:t>
            </a:r>
            <a:r>
              <a:rPr lang="en-US" baseline="0" dirty="0" smtClean="0"/>
              <a:t> is through the use of Virtual Clusters</a:t>
            </a:r>
            <a:endParaRPr lang="en-US" dirty="0" smtClean="0"/>
          </a:p>
          <a:p>
            <a:r>
              <a:rPr lang="en-US" baseline="0" dirty="0" smtClean="0"/>
              <a:t>Virtual Clusters are…</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8</a:t>
            </a:fld>
            <a:endParaRPr lang="en-US"/>
          </a:p>
        </p:txBody>
      </p:sp>
    </p:spTree>
    <p:extLst>
      <p:ext uri="{BB962C8B-B14F-4D97-AF65-F5344CB8AC3E}">
        <p14:creationId xmlns:p14="http://schemas.microsoft.com/office/powerpoint/2010/main" val="2189191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54</a:t>
            </a:fld>
            <a:endParaRPr lang="en-US"/>
          </a:p>
        </p:txBody>
      </p:sp>
    </p:spTree>
    <p:extLst>
      <p:ext uri="{BB962C8B-B14F-4D97-AF65-F5344CB8AC3E}">
        <p14:creationId xmlns:p14="http://schemas.microsoft.com/office/powerpoint/2010/main" val="1717109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get virtualization to support</a:t>
            </a:r>
            <a:r>
              <a:rPr lang="en-US" baseline="0" dirty="0" smtClean="0"/>
              <a:t> current mid-tier scientific workloads first.  Through this research, we see that may be within reach now.</a:t>
            </a:r>
          </a:p>
          <a:p>
            <a:r>
              <a:rPr lang="en-US" baseline="0" dirty="0" smtClean="0"/>
              <a:t>Need to focus on integration with HW providers more, target specific to hardware, and build large deployment to support  on the order of thousands of nodes</a:t>
            </a:r>
          </a:p>
          <a:p>
            <a:endParaRPr lang="en-US" baseline="0" dirty="0" smtClean="0"/>
          </a:p>
          <a:p>
            <a:r>
              <a:rPr lang="en-US" baseline="0" dirty="0" smtClean="0"/>
              <a:t>For virtualization to play a part in </a:t>
            </a:r>
            <a:r>
              <a:rPr lang="en-US" baseline="0" dirty="0" err="1" smtClean="0"/>
              <a:t>exascale</a:t>
            </a:r>
            <a:r>
              <a:rPr lang="en-US" baseline="0" dirty="0" smtClean="0"/>
              <a:t> systems, it needs to provide  advancements to make the effort worthwhile</a:t>
            </a:r>
          </a:p>
          <a:p>
            <a:r>
              <a:rPr lang="en-US" baseline="0" dirty="0" smtClean="0"/>
              <a:t>   - simple support for diverse runtime ecosystems concurrently. </a:t>
            </a:r>
          </a:p>
          <a:p>
            <a:r>
              <a:rPr lang="en-US" baseline="0" dirty="0" smtClean="0"/>
              <a:t>   - this is where HPC big data convergence can also benefit.</a:t>
            </a:r>
          </a:p>
          <a:p>
            <a:r>
              <a:rPr lang="en-US" baseline="0" dirty="0" smtClean="0"/>
              <a:t>   - </a:t>
            </a:r>
            <a:r>
              <a:rPr lang="en-US" baseline="0" dirty="0" err="1" smtClean="0"/>
              <a:t>virt</a:t>
            </a:r>
            <a:r>
              <a:rPr lang="en-US" baseline="0" dirty="0" smtClean="0"/>
              <a:t> also allows for novel OS and runtime efforts to exist with current HPC</a:t>
            </a:r>
          </a:p>
          <a:p>
            <a:r>
              <a:rPr lang="en-US" baseline="0" dirty="0" smtClean="0"/>
              <a:t>   - </a:t>
            </a:r>
            <a:r>
              <a:rPr lang="en-US" baseline="0" dirty="0" err="1" smtClean="0"/>
              <a:t>vrit</a:t>
            </a:r>
            <a:r>
              <a:rPr lang="en-US" baseline="0" dirty="0" smtClean="0"/>
              <a:t> can offer other advancements with fast cloning, live-migration, partial migration towards data, etc.</a:t>
            </a:r>
          </a:p>
          <a:p>
            <a:r>
              <a:rPr lang="en-US" baseline="0" dirty="0" smtClean="0"/>
              <a:t>   - these features could feed back to OS/R efforts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0ED0A97-EB40-44B6-BB68-16C44A007A58}" type="slidenum">
              <a:rPr lang="en-US" smtClean="0"/>
              <a:t>55</a:t>
            </a:fld>
            <a:endParaRPr lang="en-US"/>
          </a:p>
        </p:txBody>
      </p:sp>
    </p:spTree>
    <p:extLst>
      <p:ext uri="{BB962C8B-B14F-4D97-AF65-F5344CB8AC3E}">
        <p14:creationId xmlns:p14="http://schemas.microsoft.com/office/powerpoint/2010/main" val="3917280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3AC030-2A36-D04D-BC8E-F4AB15C0947D}" type="slidenum">
              <a:rPr lang="en-US" sz="1200">
                <a:latin typeface="Calibri" charset="0"/>
              </a:rPr>
              <a:pPr eaLnBrk="1" hangingPunct="1"/>
              <a:t>62</a:t>
            </a:fld>
            <a:endParaRPr lang="en-US" sz="12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TLb</a:t>
            </a:r>
            <a:r>
              <a:rPr lang="en-US" dirty="0" smtClean="0"/>
              <a:t> reach calculations for </a:t>
            </a:r>
            <a:r>
              <a:rPr lang="en-US" dirty="0" err="1" smtClean="0"/>
              <a:t>Nahelam</a:t>
            </a:r>
            <a:r>
              <a:rPr lang="en-US" dirty="0" smtClean="0"/>
              <a:t>;</a:t>
            </a:r>
          </a:p>
          <a:p>
            <a:endParaRPr lang="en-US" dirty="0" smtClean="0"/>
          </a:p>
          <a:p>
            <a:r>
              <a:rPr lang="en-US" dirty="0" smtClean="0"/>
              <a:t>64</a:t>
            </a:r>
            <a:r>
              <a:rPr lang="en-US" baseline="0" dirty="0" smtClean="0"/>
              <a:t> entries * 4kb pages = 265kb reach</a:t>
            </a:r>
          </a:p>
          <a:p>
            <a:r>
              <a:rPr lang="en-US" baseline="0" dirty="0" smtClean="0"/>
              <a:t>32 entries * 2000kb pages =64000kb = 64mb  TLB reach</a:t>
            </a:r>
          </a:p>
          <a:p>
            <a:endParaRPr lang="en-US" baseline="0" dirty="0" smtClean="0"/>
          </a:p>
          <a:p>
            <a:r>
              <a:rPr lang="en-US" baseline="0" dirty="0" smtClean="0"/>
              <a:t>250x increase in TLB reach with 2MB pages</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64</a:t>
            </a:fld>
            <a:endParaRPr lang="en-US"/>
          </a:p>
        </p:txBody>
      </p:sp>
    </p:spTree>
    <p:extLst>
      <p:ext uri="{BB962C8B-B14F-4D97-AF65-F5344CB8AC3E}">
        <p14:creationId xmlns:p14="http://schemas.microsoft.com/office/powerpoint/2010/main" val="416280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73</a:t>
            </a:fld>
            <a:endParaRPr lang="en-US"/>
          </a:p>
        </p:txBody>
      </p:sp>
    </p:spTree>
    <p:extLst>
      <p:ext uri="{BB962C8B-B14F-4D97-AF65-F5344CB8AC3E}">
        <p14:creationId xmlns:p14="http://schemas.microsoft.com/office/powerpoint/2010/main" val="3093417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our very best to make comparisons</a:t>
            </a:r>
            <a:r>
              <a:rPr lang="en-US" baseline="0" dirty="0" smtClean="0"/>
              <a:t> as fair as possible.  </a:t>
            </a:r>
          </a:p>
          <a:p>
            <a:r>
              <a:rPr lang="en-US" baseline="0" dirty="0" smtClean="0"/>
              <a:t>Have to pay specific attention to NUMA issues for PCI devices</a:t>
            </a:r>
            <a:endParaRPr lang="en-US" dirty="0"/>
          </a:p>
        </p:txBody>
      </p:sp>
      <p:sp>
        <p:nvSpPr>
          <p:cNvPr id="4" name="Slide Number Placeholder 3"/>
          <p:cNvSpPr>
            <a:spLocks noGrp="1"/>
          </p:cNvSpPr>
          <p:nvPr>
            <p:ph type="sldNum" sz="quarter" idx="10"/>
          </p:nvPr>
        </p:nvSpPr>
        <p:spPr/>
        <p:txBody>
          <a:bodyPr/>
          <a:lstStyle/>
          <a:p>
            <a:fld id="{BE557BD1-570F-4641-885B-3D7F189BFF43}" type="slidenum">
              <a:rPr lang="en-US" smtClean="0"/>
              <a:t>74</a:t>
            </a:fld>
            <a:endParaRPr lang="en-US"/>
          </a:p>
        </p:txBody>
      </p:sp>
    </p:spTree>
    <p:extLst>
      <p:ext uri="{BB962C8B-B14F-4D97-AF65-F5344CB8AC3E}">
        <p14:creationId xmlns:p14="http://schemas.microsoft.com/office/powerpoint/2010/main" val="1749354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initial promise</a:t>
            </a:r>
            <a:r>
              <a:rPr lang="en-US" baseline="0" dirty="0" smtClean="0"/>
              <a:t> with  High Performance Virtual Clusters</a:t>
            </a:r>
          </a:p>
          <a:p>
            <a:endParaRPr lang="en-US" baseline="0" dirty="0" smtClean="0"/>
          </a:p>
          <a:p>
            <a:r>
              <a:rPr lang="en-US" baseline="0" dirty="0" smtClean="0"/>
              <a:t>Demonstrated usage of advanced hardware, including GPU and high speed, low latency interconnect (</a:t>
            </a:r>
            <a:r>
              <a:rPr lang="en-US" baseline="0" dirty="0" err="1" smtClean="0"/>
              <a:t>InfiniBand</a:t>
            </a:r>
            <a:r>
              <a:rPr lang="en-US" baseline="0" dirty="0" smtClean="0"/>
              <a:t>) </a:t>
            </a:r>
          </a:p>
          <a:p>
            <a:endParaRPr lang="en-US" baseline="0" dirty="0" smtClean="0"/>
          </a:p>
          <a:p>
            <a:r>
              <a:rPr lang="en-US" dirty="0" smtClean="0"/>
              <a:t>MD</a:t>
            </a:r>
            <a:r>
              <a:rPr lang="en-US" baseline="0" dirty="0" smtClean="0"/>
              <a:t> simulations run with very small amount of overhead</a:t>
            </a:r>
          </a:p>
          <a:p>
            <a:endParaRPr lang="en-US" baseline="0" dirty="0" smtClean="0"/>
          </a:p>
          <a:p>
            <a:r>
              <a:rPr lang="en-US" baseline="0" dirty="0" smtClean="0"/>
              <a:t>Experiments only on 4 physical nodes, but no initial roadblocks </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77</a:t>
            </a:fld>
            <a:endParaRPr lang="en-US"/>
          </a:p>
        </p:txBody>
      </p:sp>
    </p:spTree>
    <p:extLst>
      <p:ext uri="{BB962C8B-B14F-4D97-AF65-F5344CB8AC3E}">
        <p14:creationId xmlns:p14="http://schemas.microsoft.com/office/powerpoint/2010/main" val="3266341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Targeting usable performance, not stunt-machine</a:t>
            </a:r>
          </a:p>
          <a:p>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78</a:t>
            </a:fld>
            <a:endParaRPr lang="en-US"/>
          </a:p>
        </p:txBody>
      </p:sp>
    </p:spTree>
    <p:extLst>
      <p:ext uri="{BB962C8B-B14F-4D97-AF65-F5344CB8AC3E}">
        <p14:creationId xmlns:p14="http://schemas.microsoft.com/office/powerpoint/2010/main" val="38468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such, we’ve designed a framework to help guide our investigation</a:t>
            </a:r>
            <a:r>
              <a:rPr lang="en-US" baseline="0" dirty="0" smtClean="0"/>
              <a:t> of </a:t>
            </a:r>
            <a:r>
              <a:rPr lang="en-US" dirty="0" smtClean="0"/>
              <a:t>High Performance Virtual Clusters</a:t>
            </a:r>
          </a:p>
          <a:p>
            <a:endParaRPr lang="en-US" dirty="0" smtClean="0"/>
          </a:p>
          <a:p>
            <a:r>
              <a:rPr lang="en-US" dirty="0" smtClean="0"/>
              <a:t>Dark green = addressed </a:t>
            </a:r>
          </a:p>
          <a:p>
            <a:r>
              <a:rPr lang="en-US" dirty="0" smtClean="0"/>
              <a:t>Light green =</a:t>
            </a:r>
            <a:r>
              <a:rPr lang="en-US" baseline="0" dirty="0" smtClean="0"/>
              <a:t> to be addressed</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9</a:t>
            </a:fld>
            <a:endParaRPr lang="en-US"/>
          </a:p>
        </p:txBody>
      </p:sp>
    </p:spTree>
    <p:extLst>
      <p:ext uri="{BB962C8B-B14F-4D97-AF65-F5344CB8AC3E}">
        <p14:creationId xmlns:p14="http://schemas.microsoft.com/office/powerpoint/2010/main" val="40132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in</a:t>
            </a:r>
            <a:r>
              <a:rPr lang="en-US" baseline="0" dirty="0" smtClean="0"/>
              <a:t> reality we’re not in guest mode 100% of the time, so we have to deal with the Overhead associated!</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10</a:t>
            </a:fld>
            <a:endParaRPr lang="en-US"/>
          </a:p>
        </p:txBody>
      </p:sp>
    </p:spTree>
    <p:extLst>
      <p:ext uri="{BB962C8B-B14F-4D97-AF65-F5344CB8AC3E}">
        <p14:creationId xmlns:p14="http://schemas.microsoft.com/office/powerpoint/2010/main" val="105851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8353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the hypervisor </a:t>
            </a:r>
            <a:r>
              <a:rPr lang="en-US" baseline="0" dirty="0" err="1" smtClean="0"/>
              <a:t>vm</a:t>
            </a:r>
            <a:r>
              <a:rPr lang="en-US" baseline="0" dirty="0" smtClean="0"/>
              <a:t> model a prohibitive solution for </a:t>
            </a:r>
            <a:r>
              <a:rPr lang="en-US" baseline="0" dirty="0" err="1" smtClean="0"/>
              <a:t>sicentific</a:t>
            </a:r>
            <a:r>
              <a:rPr lang="en-US" baseline="0" dirty="0" smtClean="0"/>
              <a:t> </a:t>
            </a:r>
            <a:r>
              <a:rPr lang="en-US" baseline="0" dirty="0" err="1" smtClean="0"/>
              <a:t>hpc</a:t>
            </a:r>
            <a:r>
              <a:rPr lang="en-US" baseline="0" dirty="0" smtClean="0"/>
              <a:t>. </a:t>
            </a:r>
            <a:r>
              <a:rPr lang="en-US" baseline="0" dirty="0" err="1" smtClean="0"/>
              <a:t>Ie</a:t>
            </a:r>
            <a:r>
              <a:rPr lang="en-US" baseline="0" dirty="0" smtClean="0"/>
              <a:t> do overheads kill you?</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15</a:t>
            </a:fld>
            <a:endParaRPr lang="en-US"/>
          </a:p>
        </p:txBody>
      </p:sp>
    </p:spTree>
    <p:extLst>
      <p:ext uri="{BB962C8B-B14F-4D97-AF65-F5344CB8AC3E}">
        <p14:creationId xmlns:p14="http://schemas.microsoft.com/office/powerpoint/2010/main" val="393960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the hypervisor </a:t>
            </a:r>
            <a:r>
              <a:rPr lang="en-US" baseline="0" dirty="0" err="1" smtClean="0"/>
              <a:t>vm</a:t>
            </a:r>
            <a:r>
              <a:rPr lang="en-US" baseline="0" dirty="0" smtClean="0"/>
              <a:t> model a prohibitive solution for scientific </a:t>
            </a:r>
            <a:r>
              <a:rPr lang="en-US" baseline="0" dirty="0" err="1" smtClean="0"/>
              <a:t>hpc</a:t>
            </a:r>
            <a:r>
              <a:rPr lang="en-US" baseline="0" dirty="0" smtClean="0"/>
              <a:t>? </a:t>
            </a:r>
            <a:r>
              <a:rPr lang="en-US" baseline="0" dirty="0" err="1" smtClean="0"/>
              <a:t>Ie</a:t>
            </a:r>
            <a:r>
              <a:rPr lang="en-US" baseline="0" dirty="0" smtClean="0"/>
              <a:t> do overheads kill you?</a:t>
            </a:r>
            <a:endParaRPr lang="en-US" dirty="0"/>
          </a:p>
        </p:txBody>
      </p:sp>
      <p:sp>
        <p:nvSpPr>
          <p:cNvPr id="4" name="Slide Number Placeholder 3"/>
          <p:cNvSpPr>
            <a:spLocks noGrp="1"/>
          </p:cNvSpPr>
          <p:nvPr>
            <p:ph type="sldNum" sz="quarter" idx="10"/>
          </p:nvPr>
        </p:nvSpPr>
        <p:spPr/>
        <p:txBody>
          <a:bodyPr/>
          <a:lstStyle/>
          <a:p>
            <a:fld id="{20ED0A97-EB40-44B6-BB68-16C44A007A58}" type="slidenum">
              <a:rPr lang="en-US" smtClean="0"/>
              <a:t>16</a:t>
            </a:fld>
            <a:endParaRPr lang="en-US"/>
          </a:p>
        </p:txBody>
      </p:sp>
    </p:spTree>
    <p:extLst>
      <p:ext uri="{BB962C8B-B14F-4D97-AF65-F5344CB8AC3E}">
        <p14:creationId xmlns:p14="http://schemas.microsoft.com/office/powerpoint/2010/main" val="393960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Non-</a:t>
            </a:r>
            <a:r>
              <a:rPr lang="en-US" dirty="0" err="1" smtClean="0"/>
              <a:t>PCIe</a:t>
            </a:r>
            <a:r>
              <a:rPr lang="en-US" baseline="0" dirty="0" smtClean="0"/>
              <a:t> benchmarks = </a:t>
            </a:r>
            <a:r>
              <a:rPr lang="en-US" sz="1200" kern="1200" dirty="0" smtClean="0">
                <a:solidFill>
                  <a:schemeClr val="tx1"/>
                </a:solidFill>
                <a:effectLst/>
                <a:latin typeface="+mn-lt"/>
                <a:ea typeface="ＭＳ Ｐゴシック" charset="0"/>
                <a:cs typeface="ＭＳ Ｐゴシック" charset="0"/>
              </a:rPr>
              <a:t>near- native performance using the </a:t>
            </a:r>
            <a:r>
              <a:rPr lang="en-US" sz="1200" kern="1200" dirty="0" err="1" smtClean="0">
                <a:solidFill>
                  <a:schemeClr val="tx1"/>
                </a:solidFill>
                <a:effectLst/>
                <a:latin typeface="+mn-lt"/>
                <a:ea typeface="ＭＳ Ｐゴシック" charset="0"/>
                <a:cs typeface="ＭＳ Ｐゴシック" charset="0"/>
              </a:rPr>
              <a:t>Kepler</a:t>
            </a:r>
            <a:r>
              <a:rPr lang="en-US" sz="1200" kern="1200" dirty="0" smtClean="0">
                <a:solidFill>
                  <a:schemeClr val="tx1"/>
                </a:solidFill>
                <a:effectLst/>
                <a:latin typeface="+mn-lt"/>
                <a:ea typeface="ＭＳ Ｐゴシック" charset="0"/>
                <a:cs typeface="ＭＳ Ｐゴシック" charset="0"/>
              </a:rPr>
              <a:t> GPUs and Fermi GPUs when compared to bare metal cases </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overhead within </a:t>
            </a:r>
            <a:r>
              <a:rPr lang="en-US" sz="1200" kern="1200" dirty="0" err="1" smtClean="0">
                <a:solidFill>
                  <a:schemeClr val="tx1"/>
                </a:solidFill>
                <a:effectLst/>
                <a:latin typeface="+mn-lt"/>
                <a:ea typeface="ＭＳ Ｐゴシック" charset="0"/>
                <a:cs typeface="ＭＳ Ｐゴシック" charset="0"/>
              </a:rPr>
              <a:t>Xen</a:t>
            </a:r>
            <a:r>
              <a:rPr lang="en-US" sz="1200" kern="1200" dirty="0" smtClean="0">
                <a:solidFill>
                  <a:schemeClr val="tx1"/>
                </a:solidFill>
                <a:effectLst/>
                <a:latin typeface="+mn-lt"/>
                <a:ea typeface="ＭＳ Ｐゴシック" charset="0"/>
                <a:cs typeface="ＭＳ Ｐゴシック" charset="0"/>
              </a:rPr>
              <a:t> VMs is consistently less than 1%</a:t>
            </a:r>
          </a:p>
          <a:p>
            <a:pPr marL="171450" marR="0" indent="-171450" algn="l" defTabSz="4572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mn-lt"/>
                <a:ea typeface="ＭＳ Ｐゴシック" charset="0"/>
                <a:cs typeface="ＭＳ Ｐゴシック" charset="0"/>
              </a:rPr>
              <a:t>some performance impact when calculating the total FLOPs with the </a:t>
            </a:r>
            <a:r>
              <a:rPr lang="en-US" sz="1200" kern="1200" dirty="0" err="1" smtClean="0">
                <a:solidFill>
                  <a:schemeClr val="tx1"/>
                </a:solidFill>
                <a:effectLst/>
                <a:latin typeface="+mn-lt"/>
                <a:ea typeface="ＭＳ Ｐゴシック" charset="0"/>
                <a:cs typeface="ＭＳ Ｐゴシック" charset="0"/>
              </a:rPr>
              <a:t>pcie</a:t>
            </a:r>
            <a:r>
              <a:rPr lang="en-US" sz="1200" kern="1200" dirty="0" smtClean="0">
                <a:solidFill>
                  <a:schemeClr val="tx1"/>
                </a:solidFill>
                <a:effectLst/>
                <a:latin typeface="+mn-lt"/>
                <a:ea typeface="ＭＳ Ｐゴシック" charset="0"/>
                <a:cs typeface="ＭＳ Ｐゴシック" charset="0"/>
              </a:rPr>
              <a:t> bus in the equation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With PCIE: - PCIE plays significant factor in the overall performance</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C2075 15% impact for FFT </a:t>
            </a:r>
            <a:r>
              <a:rPr lang="en-US" sz="1200" kern="1200" baseline="0" dirty="0" smtClean="0">
                <a:solidFill>
                  <a:schemeClr val="tx1"/>
                </a:solidFill>
                <a:effectLst/>
                <a:latin typeface="+mn-lt"/>
                <a:ea typeface="ＭＳ Ｐゴシック" charset="0"/>
                <a:cs typeface="ＭＳ Ｐゴシック" charset="0"/>
              </a:rPr>
              <a:t> and 5</a:t>
            </a:r>
            <a:r>
              <a:rPr lang="en-US" sz="1200" kern="1200" dirty="0" smtClean="0">
                <a:solidFill>
                  <a:schemeClr val="tx1"/>
                </a:solidFill>
                <a:effectLst/>
                <a:latin typeface="+mn-lt"/>
                <a:ea typeface="ＭＳ Ｐゴシック" charset="0"/>
                <a:cs typeface="ＭＳ Ｐゴシック" charset="0"/>
              </a:rPr>
              <a:t>% impact for MM</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K20m – only around 1% as worst, much better!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sym typeface="Wingding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sym typeface="Wingdings"/>
              </a:rPr>
              <a:t>GEMM= General Matrix Multiplication.</a:t>
            </a:r>
            <a:r>
              <a:rPr lang="en-US" sz="1200" kern="1200" baseline="0" dirty="0" smtClean="0">
                <a:solidFill>
                  <a:schemeClr val="tx1"/>
                </a:solidFill>
                <a:effectLst/>
                <a:latin typeface="+mn-lt"/>
                <a:ea typeface="ＭＳ Ｐゴシック" charset="0"/>
                <a:cs typeface="ＭＳ Ｐゴシック" charset="0"/>
                <a:sym typeface="Wingdings"/>
              </a:rPr>
              <a:t> T/N = with/without transpose input</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charset="0"/>
                <a:cs typeface="ＭＳ Ｐゴシック" charset="0"/>
                <a:sym typeface="Wingdings"/>
              </a:rPr>
              <a:t>FFT/IFFT = regular FFT and inverse FFT &amp; normalization</a:t>
            </a:r>
            <a:endParaRPr lang="en-US" sz="1200" kern="1200" dirty="0" smtClean="0">
              <a:solidFill>
                <a:schemeClr val="tx1"/>
              </a:solidFill>
              <a:effectLst/>
              <a:latin typeface="+mn-lt"/>
              <a:ea typeface="ＭＳ Ｐゴシック" charset="0"/>
              <a:cs typeface="ＭＳ Ｐゴシック" charset="0"/>
              <a:sym typeface="Wingdings"/>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171450" marR="0" indent="-171450" algn="l" defTabSz="457200" rtl="0" eaLnBrk="0" fontAlgn="base" latinLnBrk="0" hangingPunct="0">
              <a:lnSpc>
                <a:spcPct val="100000"/>
              </a:lnSpc>
              <a:spcBef>
                <a:spcPct val="30000"/>
              </a:spcBef>
              <a:spcAft>
                <a:spcPct val="0"/>
              </a:spcAft>
              <a:buClrTx/>
              <a:buSzTx/>
              <a:buFontTx/>
              <a:buChar char="-"/>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91890D0-8D55-234D-8586-16EDFB00F814}" type="slidenum">
              <a:rPr lang="en-US" smtClean="0"/>
              <a:pPr>
                <a:defRPr/>
              </a:pPr>
              <a:t>22</a:t>
            </a:fld>
            <a:endParaRPr lang="en-US"/>
          </a:p>
        </p:txBody>
      </p:sp>
    </p:spTree>
    <p:extLst>
      <p:ext uri="{BB962C8B-B14F-4D97-AF65-F5344CB8AC3E}">
        <p14:creationId xmlns:p14="http://schemas.microsoft.com/office/powerpoint/2010/main" val="246280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EBCE1C1-D90B-4DF4-9943-25F9FBA9856B}" type="datetime1">
              <a:rPr lang="en-US" smtClean="0"/>
              <a:t>10/6/2016</a:t>
            </a:fld>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76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E11809-3212-4E61-9DBD-0D68FF87395B}" type="datetime1">
              <a:rPr lang="en-US" smtClean="0"/>
              <a:t>10/6/2016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141290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FEE21F6-EFE9-4983-9BD6-A469F9EEE2BD}" type="datetime1">
              <a:rPr lang="en-US" smtClean="0"/>
              <a:t>10/6/2016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99394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Box 4"/>
          <p:cNvSpPr txBox="1"/>
          <p:nvPr userDrawn="1"/>
        </p:nvSpPr>
        <p:spPr bwMode="auto">
          <a:xfrm>
            <a:off x="4114800" y="6186280"/>
            <a:ext cx="914400" cy="338554"/>
          </a:xfrm>
          <a:prstGeom prst="rect">
            <a:avLst/>
          </a:prstGeom>
          <a:noFill/>
          <a:ln w="9525">
            <a:noFill/>
            <a:miter lim="800000"/>
            <a:headEnd/>
            <a:tailEnd/>
          </a:ln>
        </p:spPr>
        <p:txBody>
          <a:bodyPr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fontAlgn="base">
              <a:spcBef>
                <a:spcPct val="0"/>
              </a:spcBef>
              <a:spcAft>
                <a:spcPct val="0"/>
              </a:spcAft>
              <a:defRPr/>
            </a:pPr>
            <a:fld id="{51B7EC0E-7D54-0643-8784-C368AB1E0AEA}" type="slidenum">
              <a:rPr lang="en-US" sz="1600" i="1" smtClean="0">
                <a:solidFill>
                  <a:srgbClr val="FFCC00"/>
                </a:solidFill>
              </a:rPr>
              <a:pPr algn="ctr" fontAlgn="base">
                <a:spcBef>
                  <a:spcPct val="0"/>
                </a:spcBef>
                <a:spcAft>
                  <a:spcPct val="0"/>
                </a:spcAft>
                <a:defRPr/>
              </a:pPr>
              <a:t>‹#›</a:t>
            </a:fld>
            <a:endParaRPr lang="en-US" sz="1600" i="1" smtClean="0">
              <a:solidFill>
                <a:srgbClr val="FFCC00"/>
              </a:solidFill>
            </a:endParaRPr>
          </a:p>
        </p:txBody>
      </p:sp>
      <p:sp>
        <p:nvSpPr>
          <p:cNvPr id="2" name="Title 1"/>
          <p:cNvSpPr>
            <a:spLocks noGrp="1"/>
          </p:cNvSpPr>
          <p:nvPr>
            <p:ph type="title"/>
          </p:nvPr>
        </p:nvSpPr>
        <p:spPr/>
        <p:txBody>
          <a:bodyPr/>
          <a:lstStyle>
            <a:lvl1pPr>
              <a:defRPr sz="2600" b="1"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15269"/>
            <a:ext cx="8229600" cy="4060296"/>
          </a:xfrm>
          <a:prstGeom prst="rect">
            <a:avLst/>
          </a:prstGeom>
        </p:spPr>
        <p:txBody>
          <a:bodyPr/>
          <a:lstStyle>
            <a:lvl1pPr>
              <a:buFont typeface="Wingdings" pitchFamily="2" charset="2"/>
              <a:buChar char="§"/>
              <a:defRPr sz="2200" b="1" baseline="0">
                <a:solidFill>
                  <a:schemeClr val="bg1"/>
                </a:solidFill>
                <a:latin typeface="Arial" pitchFamily="34" charset="0"/>
                <a:cs typeface="Arial" pitchFamily="34" charset="0"/>
              </a:defRPr>
            </a:lvl1pPr>
            <a:lvl2pPr>
              <a:buFont typeface="Arial" pitchFamily="34" charset="0"/>
              <a:buChar char="–"/>
              <a:defRPr sz="2000" b="1">
                <a:solidFill>
                  <a:schemeClr val="bg1"/>
                </a:solidFill>
                <a:latin typeface="Arial" pitchFamily="34" charset="0"/>
                <a:cs typeface="Arial" pitchFamily="34" charset="0"/>
              </a:defRPr>
            </a:lvl2pPr>
            <a:lvl3pPr>
              <a:buFont typeface="Arial" pitchFamily="34" charset="0"/>
              <a:buChar char="•"/>
              <a:defRPr sz="1800" b="1">
                <a:solidFill>
                  <a:schemeClr val="bg1"/>
                </a:solidFill>
                <a:latin typeface="Arial" pitchFamily="34" charset="0"/>
                <a:cs typeface="Arial" pitchFamily="34" charset="0"/>
              </a:defRPr>
            </a:lvl3pPr>
            <a:lvl4pPr>
              <a:buFontTx/>
              <a:buNone/>
              <a:defRPr sz="1600" b="1">
                <a:solidFill>
                  <a:schemeClr val="bg1"/>
                </a:solidFill>
                <a:latin typeface="Arial" pitchFamily="34" charset="0"/>
                <a:cs typeface="Arial" pitchFamily="34" charset="0"/>
              </a:defRPr>
            </a:lvl4pPr>
            <a:lvl5pPr>
              <a:buFontTx/>
              <a:buNone/>
              <a:defRPr sz="1400" b="1">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457200" y="1126332"/>
            <a:ext cx="8229600" cy="388939"/>
          </a:xfrm>
          <a:prstGeom prst="rect">
            <a:avLst/>
          </a:prstGeom>
        </p:spPr>
        <p:txBody>
          <a:bodyPr/>
          <a:lstStyle>
            <a:lvl1pPr>
              <a:buNone/>
              <a:defRPr sz="2200" b="1">
                <a:solidFill>
                  <a:schemeClr val="bg1"/>
                </a:solidFill>
                <a:latin typeface="Arial" pitchFamily="34" charset="0"/>
                <a:cs typeface="Arial" pitchFamily="34" charset="0"/>
              </a:defRPr>
            </a:lvl1pPr>
            <a:lvl5pPr marL="0" algn="l">
              <a:buNone/>
              <a:defRPr b="1">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1621673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TextBox 4"/>
          <p:cNvSpPr txBox="1"/>
          <p:nvPr userDrawn="1"/>
        </p:nvSpPr>
        <p:spPr bwMode="auto">
          <a:xfrm>
            <a:off x="4114800" y="6186280"/>
            <a:ext cx="914400" cy="338554"/>
          </a:xfrm>
          <a:prstGeom prst="rect">
            <a:avLst/>
          </a:prstGeom>
          <a:noFill/>
          <a:ln w="9525">
            <a:noFill/>
            <a:miter lim="800000"/>
            <a:headEnd/>
            <a:tailEnd/>
          </a:ln>
        </p:spPr>
        <p:txBody>
          <a:bodyPr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fontAlgn="base">
              <a:spcBef>
                <a:spcPct val="0"/>
              </a:spcBef>
              <a:spcAft>
                <a:spcPct val="0"/>
              </a:spcAft>
              <a:defRPr/>
            </a:pPr>
            <a:fld id="{51B7EC0E-7D54-0643-8784-C368AB1E0AEA}" type="slidenum">
              <a:rPr lang="en-US" sz="1600" i="1" smtClean="0">
                <a:solidFill>
                  <a:srgbClr val="FFCC00"/>
                </a:solidFill>
              </a:rPr>
              <a:pPr algn="ctr" fontAlgn="base">
                <a:spcBef>
                  <a:spcPct val="0"/>
                </a:spcBef>
                <a:spcAft>
                  <a:spcPct val="0"/>
                </a:spcAft>
                <a:defRPr/>
              </a:pPr>
              <a:t>‹#›</a:t>
            </a:fld>
            <a:endParaRPr lang="en-US" sz="1600" i="1" smtClean="0">
              <a:solidFill>
                <a:srgbClr val="FFCC00"/>
              </a:solidFill>
            </a:endParaRPr>
          </a:p>
        </p:txBody>
      </p:sp>
      <p:sp>
        <p:nvSpPr>
          <p:cNvPr id="2" name="Title 1"/>
          <p:cNvSpPr>
            <a:spLocks noGrp="1"/>
          </p:cNvSpPr>
          <p:nvPr>
            <p:ph type="title"/>
          </p:nvPr>
        </p:nvSpPr>
        <p:spPr/>
        <p:txBody>
          <a:bodyPr/>
          <a:lstStyle>
            <a:lvl1pPr>
              <a:defRPr sz="2600" b="1"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15269"/>
            <a:ext cx="8229600" cy="4060296"/>
          </a:xfrm>
          <a:prstGeom prst="rect">
            <a:avLst/>
          </a:prstGeom>
        </p:spPr>
        <p:txBody>
          <a:bodyPr/>
          <a:lstStyle>
            <a:lvl1pPr>
              <a:buFont typeface="Wingdings" pitchFamily="2" charset="2"/>
              <a:buChar char="§"/>
              <a:defRPr sz="2200" b="1" baseline="0">
                <a:solidFill>
                  <a:schemeClr val="bg1"/>
                </a:solidFill>
                <a:latin typeface="Arial" pitchFamily="34" charset="0"/>
                <a:cs typeface="Arial" pitchFamily="34" charset="0"/>
              </a:defRPr>
            </a:lvl1pPr>
            <a:lvl2pPr>
              <a:buFont typeface="Arial" pitchFamily="34" charset="0"/>
              <a:buChar char="–"/>
              <a:defRPr sz="2000" b="1">
                <a:solidFill>
                  <a:schemeClr val="bg1"/>
                </a:solidFill>
                <a:latin typeface="Arial" pitchFamily="34" charset="0"/>
                <a:cs typeface="Arial" pitchFamily="34" charset="0"/>
              </a:defRPr>
            </a:lvl2pPr>
            <a:lvl3pPr>
              <a:buFont typeface="Arial" pitchFamily="34" charset="0"/>
              <a:buChar char="•"/>
              <a:defRPr sz="1800" b="1">
                <a:solidFill>
                  <a:schemeClr val="bg1"/>
                </a:solidFill>
                <a:latin typeface="Arial" pitchFamily="34" charset="0"/>
                <a:cs typeface="Arial" pitchFamily="34" charset="0"/>
              </a:defRPr>
            </a:lvl3pPr>
            <a:lvl4pPr>
              <a:buFontTx/>
              <a:buNone/>
              <a:defRPr sz="1600" b="1">
                <a:solidFill>
                  <a:schemeClr val="bg1"/>
                </a:solidFill>
                <a:latin typeface="Arial" pitchFamily="34" charset="0"/>
                <a:cs typeface="Arial" pitchFamily="34" charset="0"/>
              </a:defRPr>
            </a:lvl4pPr>
            <a:lvl5pPr>
              <a:buFontTx/>
              <a:buNone/>
              <a:defRPr sz="1400" b="1">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457200" y="1126332"/>
            <a:ext cx="8229600" cy="388939"/>
          </a:xfrm>
          <a:prstGeom prst="rect">
            <a:avLst/>
          </a:prstGeom>
        </p:spPr>
        <p:txBody>
          <a:bodyPr/>
          <a:lstStyle>
            <a:lvl1pPr>
              <a:buNone/>
              <a:defRPr sz="2200" b="1">
                <a:solidFill>
                  <a:schemeClr val="bg1"/>
                </a:solidFill>
                <a:latin typeface="Arial" pitchFamily="34" charset="0"/>
                <a:cs typeface="Arial" pitchFamily="34" charset="0"/>
              </a:defRPr>
            </a:lvl1pPr>
            <a:lvl5pPr marL="0" algn="l">
              <a:buNone/>
              <a:defRPr b="1">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20782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Box 4"/>
          <p:cNvSpPr txBox="1"/>
          <p:nvPr userDrawn="1"/>
        </p:nvSpPr>
        <p:spPr bwMode="auto">
          <a:xfrm>
            <a:off x="4114800" y="6186280"/>
            <a:ext cx="914400" cy="338554"/>
          </a:xfrm>
          <a:prstGeom prst="rect">
            <a:avLst/>
          </a:prstGeom>
          <a:noFill/>
          <a:ln w="9525">
            <a:noFill/>
            <a:miter lim="800000"/>
            <a:headEnd/>
            <a:tailEnd/>
          </a:ln>
        </p:spPr>
        <p:txBody>
          <a:bodyPr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fontAlgn="base">
              <a:spcBef>
                <a:spcPct val="0"/>
              </a:spcBef>
              <a:spcAft>
                <a:spcPct val="0"/>
              </a:spcAft>
              <a:defRPr/>
            </a:pPr>
            <a:fld id="{51B7EC0E-7D54-0643-8784-C368AB1E0AEA}" type="slidenum">
              <a:rPr lang="en-US" sz="1600" i="1" smtClean="0">
                <a:solidFill>
                  <a:srgbClr val="FFCC00"/>
                </a:solidFill>
              </a:rPr>
              <a:pPr algn="ctr" fontAlgn="base">
                <a:spcBef>
                  <a:spcPct val="0"/>
                </a:spcBef>
                <a:spcAft>
                  <a:spcPct val="0"/>
                </a:spcAft>
                <a:defRPr/>
              </a:pPr>
              <a:t>‹#›</a:t>
            </a:fld>
            <a:endParaRPr lang="en-US" sz="1600" i="1" smtClean="0">
              <a:solidFill>
                <a:srgbClr val="FFCC00"/>
              </a:solidFill>
            </a:endParaRPr>
          </a:p>
        </p:txBody>
      </p:sp>
      <p:sp>
        <p:nvSpPr>
          <p:cNvPr id="2" name="Title 1"/>
          <p:cNvSpPr>
            <a:spLocks noGrp="1"/>
          </p:cNvSpPr>
          <p:nvPr>
            <p:ph type="title"/>
          </p:nvPr>
        </p:nvSpPr>
        <p:spPr/>
        <p:txBody>
          <a:bodyPr/>
          <a:lstStyle>
            <a:lvl1pPr>
              <a:defRPr sz="2600" b="1"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15269"/>
            <a:ext cx="8229600" cy="4060296"/>
          </a:xfrm>
          <a:prstGeom prst="rect">
            <a:avLst/>
          </a:prstGeom>
        </p:spPr>
        <p:txBody>
          <a:bodyPr/>
          <a:lstStyle>
            <a:lvl1pPr>
              <a:buFont typeface="Wingdings" pitchFamily="2" charset="2"/>
              <a:buChar char="§"/>
              <a:defRPr sz="2200" b="1" baseline="0">
                <a:solidFill>
                  <a:schemeClr val="bg1"/>
                </a:solidFill>
                <a:latin typeface="Arial" pitchFamily="34" charset="0"/>
                <a:cs typeface="Arial" pitchFamily="34" charset="0"/>
              </a:defRPr>
            </a:lvl1pPr>
            <a:lvl2pPr>
              <a:buFont typeface="Arial" pitchFamily="34" charset="0"/>
              <a:buChar char="–"/>
              <a:defRPr sz="2000" b="1">
                <a:solidFill>
                  <a:schemeClr val="bg1"/>
                </a:solidFill>
                <a:latin typeface="Arial" pitchFamily="34" charset="0"/>
                <a:cs typeface="Arial" pitchFamily="34" charset="0"/>
              </a:defRPr>
            </a:lvl2pPr>
            <a:lvl3pPr>
              <a:buFont typeface="Arial" pitchFamily="34" charset="0"/>
              <a:buChar char="•"/>
              <a:defRPr sz="1800" b="1">
                <a:solidFill>
                  <a:schemeClr val="bg1"/>
                </a:solidFill>
                <a:latin typeface="Arial" pitchFamily="34" charset="0"/>
                <a:cs typeface="Arial" pitchFamily="34" charset="0"/>
              </a:defRPr>
            </a:lvl3pPr>
            <a:lvl4pPr>
              <a:buFontTx/>
              <a:buNone/>
              <a:defRPr sz="1600" b="1">
                <a:solidFill>
                  <a:schemeClr val="bg1"/>
                </a:solidFill>
                <a:latin typeface="Arial" pitchFamily="34" charset="0"/>
                <a:cs typeface="Arial" pitchFamily="34" charset="0"/>
              </a:defRPr>
            </a:lvl4pPr>
            <a:lvl5pPr>
              <a:buFontTx/>
              <a:buNone/>
              <a:defRPr sz="1400" b="1">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457200" y="1126332"/>
            <a:ext cx="8229600" cy="388939"/>
          </a:xfrm>
          <a:prstGeom prst="rect">
            <a:avLst/>
          </a:prstGeom>
        </p:spPr>
        <p:txBody>
          <a:bodyPr/>
          <a:lstStyle>
            <a:lvl1pPr>
              <a:buNone/>
              <a:defRPr sz="2200" b="1">
                <a:solidFill>
                  <a:schemeClr val="bg1"/>
                </a:solidFill>
                <a:latin typeface="Arial" pitchFamily="34" charset="0"/>
                <a:cs typeface="Arial" pitchFamily="34" charset="0"/>
              </a:defRPr>
            </a:lvl1pPr>
            <a:lvl5pPr marL="0" algn="l">
              <a:buNone/>
              <a:defRPr b="1">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3834727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extBox 4"/>
          <p:cNvSpPr txBox="1"/>
          <p:nvPr userDrawn="1"/>
        </p:nvSpPr>
        <p:spPr bwMode="auto">
          <a:xfrm>
            <a:off x="4114800" y="6186280"/>
            <a:ext cx="914400" cy="338554"/>
          </a:xfrm>
          <a:prstGeom prst="rect">
            <a:avLst/>
          </a:prstGeom>
          <a:noFill/>
          <a:ln w="9525">
            <a:noFill/>
            <a:miter lim="800000"/>
            <a:headEnd/>
            <a:tailEnd/>
          </a:ln>
        </p:spPr>
        <p:txBody>
          <a:bodyPr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fontAlgn="base">
              <a:spcBef>
                <a:spcPct val="0"/>
              </a:spcBef>
              <a:spcAft>
                <a:spcPct val="0"/>
              </a:spcAft>
              <a:defRPr/>
            </a:pPr>
            <a:fld id="{51B7EC0E-7D54-0643-8784-C368AB1E0AEA}" type="slidenum">
              <a:rPr lang="en-US" sz="1600" i="1" smtClean="0">
                <a:solidFill>
                  <a:srgbClr val="FFCC00"/>
                </a:solidFill>
              </a:rPr>
              <a:pPr algn="ctr" fontAlgn="base">
                <a:spcBef>
                  <a:spcPct val="0"/>
                </a:spcBef>
                <a:spcAft>
                  <a:spcPct val="0"/>
                </a:spcAft>
                <a:defRPr/>
              </a:pPr>
              <a:t>‹#›</a:t>
            </a:fld>
            <a:endParaRPr lang="en-US" sz="1600" i="1" smtClean="0">
              <a:solidFill>
                <a:srgbClr val="FFCC00"/>
              </a:solidFill>
            </a:endParaRPr>
          </a:p>
        </p:txBody>
      </p:sp>
      <p:sp>
        <p:nvSpPr>
          <p:cNvPr id="2" name="Title 1"/>
          <p:cNvSpPr>
            <a:spLocks noGrp="1"/>
          </p:cNvSpPr>
          <p:nvPr>
            <p:ph type="title"/>
          </p:nvPr>
        </p:nvSpPr>
        <p:spPr/>
        <p:txBody>
          <a:bodyPr/>
          <a:lstStyle>
            <a:lvl1pPr>
              <a:defRPr sz="2600" b="1" baseline="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15269"/>
            <a:ext cx="8229600" cy="4060296"/>
          </a:xfrm>
          <a:prstGeom prst="rect">
            <a:avLst/>
          </a:prstGeom>
        </p:spPr>
        <p:txBody>
          <a:bodyPr/>
          <a:lstStyle>
            <a:lvl1pPr>
              <a:buFont typeface="Wingdings" pitchFamily="2" charset="2"/>
              <a:buChar char="§"/>
              <a:defRPr sz="2200" b="1" baseline="0">
                <a:solidFill>
                  <a:schemeClr val="bg1"/>
                </a:solidFill>
                <a:latin typeface="Arial" pitchFamily="34" charset="0"/>
                <a:cs typeface="Arial" pitchFamily="34" charset="0"/>
              </a:defRPr>
            </a:lvl1pPr>
            <a:lvl2pPr>
              <a:buFont typeface="Arial" pitchFamily="34" charset="0"/>
              <a:buChar char="–"/>
              <a:defRPr sz="2000" b="1">
                <a:solidFill>
                  <a:schemeClr val="bg1"/>
                </a:solidFill>
                <a:latin typeface="Arial" pitchFamily="34" charset="0"/>
                <a:cs typeface="Arial" pitchFamily="34" charset="0"/>
              </a:defRPr>
            </a:lvl2pPr>
            <a:lvl3pPr>
              <a:buFont typeface="Arial" pitchFamily="34" charset="0"/>
              <a:buChar char="•"/>
              <a:defRPr sz="1800" b="1">
                <a:solidFill>
                  <a:schemeClr val="bg1"/>
                </a:solidFill>
                <a:latin typeface="Arial" pitchFamily="34" charset="0"/>
                <a:cs typeface="Arial" pitchFamily="34" charset="0"/>
              </a:defRPr>
            </a:lvl3pPr>
            <a:lvl4pPr>
              <a:buFontTx/>
              <a:buNone/>
              <a:defRPr sz="1600" b="1">
                <a:solidFill>
                  <a:schemeClr val="bg1"/>
                </a:solidFill>
                <a:latin typeface="Arial" pitchFamily="34" charset="0"/>
                <a:cs typeface="Arial" pitchFamily="34" charset="0"/>
              </a:defRPr>
            </a:lvl4pPr>
            <a:lvl5pPr>
              <a:buFontTx/>
              <a:buNone/>
              <a:defRPr sz="1400" b="1">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457200" y="1126332"/>
            <a:ext cx="8229600" cy="388939"/>
          </a:xfrm>
          <a:prstGeom prst="rect">
            <a:avLst/>
          </a:prstGeom>
        </p:spPr>
        <p:txBody>
          <a:bodyPr/>
          <a:lstStyle>
            <a:lvl1pPr>
              <a:buNone/>
              <a:defRPr sz="2200" b="1">
                <a:solidFill>
                  <a:schemeClr val="bg1"/>
                </a:solidFill>
                <a:latin typeface="Arial" pitchFamily="34" charset="0"/>
                <a:cs typeface="Arial" pitchFamily="34" charset="0"/>
              </a:defRPr>
            </a:lvl1pPr>
            <a:lvl5pPr marL="0" algn="l">
              <a:buNone/>
              <a:defRPr b="1">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32333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20502A-8FA4-4DE9-A234-E3D795701FE1}" type="datetime1">
              <a:rPr lang="en-US" smtClean="0"/>
              <a:t>10/6/2016</a:t>
            </a:fld>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12231097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C3FF54F-E260-495A-9088-594FAF9594D2}" type="datetime1">
              <a:rPr lang="en-US" smtClean="0"/>
              <a:t>10/6/2016</a:t>
            </a:fld>
            <a:endParaRPr lang="en-US"/>
          </a:p>
        </p:txBody>
      </p:sp>
      <p:sp>
        <p:nvSpPr>
          <p:cNvPr id="6"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4225573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42496FF-E473-4792-9B18-677D2EA3A9BA}" type="datetime1">
              <a:rPr lang="en-US" smtClean="0"/>
              <a:t>10/6/2016</a:t>
            </a:fld>
            <a:endParaRPr lang="en-US"/>
          </a:p>
        </p:txBody>
      </p:sp>
      <p:sp>
        <p:nvSpPr>
          <p:cNvPr id="7"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9692709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46A2A01-E90B-4ABD-A219-F57F9A672B68}" type="datetime1">
              <a:rPr lang="en-US" smtClean="0"/>
              <a:t>10/6/2016</a:t>
            </a:fld>
            <a:endParaRPr lang="en-US"/>
          </a:p>
        </p:txBody>
      </p:sp>
      <p:sp>
        <p:nvSpPr>
          <p:cNvPr id="9"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9433481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9D4894E-3EBE-445D-B013-AEC44B049AB5}" type="datetime1">
              <a:rPr lang="en-US" smtClean="0"/>
              <a:t>10/6/2016</a:t>
            </a:fld>
            <a:endParaRPr lang="en-US"/>
          </a:p>
        </p:txBody>
      </p:sp>
      <p:sp>
        <p:nvSpPr>
          <p:cNvPr id="5"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42934558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F913C2A-AC3F-4C11-8902-1B285144B986}" type="datetime1">
              <a:rPr lang="en-US" smtClean="0"/>
              <a:t>10/6/2016</a:t>
            </a:fld>
            <a:endParaRPr lang="en-US"/>
          </a:p>
        </p:txBody>
      </p:sp>
      <p:sp>
        <p:nvSpPr>
          <p:cNvPr id="4"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5977005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5DB5920-67A1-42CB-BF9B-BEB634D2398F}" type="datetime1">
              <a:rPr lang="en-US" smtClean="0"/>
              <a:t>10/6/2016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335822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E57975E-067B-4F37-AF59-B41AE3791EF9}" type="datetime1">
              <a:rPr lang="en-US" smtClean="0"/>
              <a:t>10/6/2016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AC9C43E-78D2-48D2-B1B6-BA735BFACA5E}" type="slidenum">
              <a:rPr lang="en-US" smtClean="0"/>
              <a:t>‹#›</a:t>
            </a:fld>
            <a:endParaRPr lang="en-US"/>
          </a:p>
        </p:txBody>
      </p:sp>
    </p:spTree>
    <p:extLst>
      <p:ext uri="{BB962C8B-B14F-4D97-AF65-F5344CB8AC3E}">
        <p14:creationId xmlns:p14="http://schemas.microsoft.com/office/powerpoint/2010/main" val="291391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412"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966DE33F-1DD8-4DA9-BB7C-0256AA0CA297}" type="datetime1">
              <a:rPr lang="en-US" smtClean="0"/>
              <a:t>10/6/2016</a:t>
            </a:fld>
            <a:endParaRPr lang="en-US"/>
          </a:p>
        </p:txBody>
      </p:sp>
      <p:sp>
        <p:nvSpPr>
          <p:cNvPr id="6" name="Slide Number Placeholder 5"/>
          <p:cNvSpPr>
            <a:spLocks noGrp="1"/>
          </p:cNvSpPr>
          <p:nvPr>
            <p:ph type="sldNum" sz="quarter" idx="4"/>
          </p:nvPr>
        </p:nvSpPr>
        <p:spPr>
          <a:xfrm>
            <a:off x="7005918"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4AC9C43E-78D2-48D2-B1B6-BA735BFACA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74" r:id="rId14"/>
    <p:sldLayoutId id="2147483689" r:id="rId15"/>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ajyounge.com"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153400" cy="2057400"/>
          </a:xfrm>
        </p:spPr>
        <p:txBody>
          <a:bodyPr/>
          <a:lstStyle/>
          <a:p>
            <a:r>
              <a:rPr lang="en-US" sz="3200" dirty="0"/>
              <a:t>Architectural </a:t>
            </a:r>
            <a:r>
              <a:rPr lang="en-US" sz="3200" dirty="0" smtClean="0"/>
              <a:t>Principles and </a:t>
            </a:r>
            <a:r>
              <a:rPr lang="en-US" sz="3200" dirty="0"/>
              <a:t>Experimentation of Distributed High Performance Virtual Clusters</a:t>
            </a:r>
          </a:p>
        </p:txBody>
      </p:sp>
      <p:sp>
        <p:nvSpPr>
          <p:cNvPr id="3" name="Subtitle 2"/>
          <p:cNvSpPr>
            <a:spLocks noGrp="1"/>
          </p:cNvSpPr>
          <p:nvPr>
            <p:ph type="subTitle" idx="1"/>
          </p:nvPr>
        </p:nvSpPr>
        <p:spPr>
          <a:xfrm>
            <a:off x="1295400" y="3276600"/>
            <a:ext cx="6400800" cy="1752600"/>
          </a:xfrm>
        </p:spPr>
        <p:txBody>
          <a:bodyPr/>
          <a:lstStyle/>
          <a:p>
            <a:r>
              <a:rPr lang="en-US" dirty="0" smtClean="0">
                <a:solidFill>
                  <a:schemeClr val="tx1"/>
                </a:solidFill>
              </a:rPr>
              <a:t>Andrew J. Younge</a:t>
            </a:r>
          </a:p>
          <a:p>
            <a:endParaRPr lang="en-US" sz="2600" dirty="0" smtClean="0"/>
          </a:p>
          <a:p>
            <a:endParaRPr lang="en-US" sz="2600" dirty="0"/>
          </a:p>
          <a:p>
            <a:r>
              <a:rPr lang="en-US" dirty="0" smtClean="0"/>
              <a:t>PhD Dissertation Defense</a:t>
            </a:r>
            <a:endParaRPr lang="en-US" dirty="0" smtClean="0"/>
          </a:p>
          <a:p>
            <a:r>
              <a:rPr lang="en-US" dirty="0" smtClean="0"/>
              <a:t>Indiana University</a:t>
            </a:r>
          </a:p>
          <a:p>
            <a:r>
              <a:rPr lang="en-US" sz="2400" dirty="0" smtClean="0"/>
              <a:t>ajyounge@indiana.edu</a:t>
            </a:r>
          </a:p>
          <a:p>
            <a:endParaRPr lang="en-US" dirty="0"/>
          </a:p>
        </p:txBody>
      </p:sp>
      <p:sp>
        <p:nvSpPr>
          <p:cNvPr id="5" name="Slide Number Placeholder 4"/>
          <p:cNvSpPr>
            <a:spLocks noGrp="1"/>
          </p:cNvSpPr>
          <p:nvPr>
            <p:ph type="sldNum" sz="quarter" idx="12"/>
          </p:nvPr>
        </p:nvSpPr>
        <p:spPr/>
        <p:txBody>
          <a:bodyPr/>
          <a:lstStyle/>
          <a:p>
            <a:pPr>
              <a:defRPr/>
            </a:pPr>
            <a:fld id="{022123E6-65CF-8043-88D2-71AE74B4CED1}" type="slidenum">
              <a:rPr lang="en-US" smtClean="0"/>
              <a:pPr>
                <a:defRPr/>
              </a:pPr>
              <a:t>1</a:t>
            </a:fld>
            <a:endParaRPr lang="en-US" dirty="0"/>
          </a:p>
        </p:txBody>
      </p:sp>
      <p:pic>
        <p:nvPicPr>
          <p:cNvPr id="6" name="Picture 5" descr="IU_1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02" y="3376282"/>
            <a:ext cx="1230757" cy="15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U_1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8843" y="3376282"/>
            <a:ext cx="1230757" cy="15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605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Virtualization Overhead</a:t>
            </a:r>
            <a:endParaRPr lang="en-US" dirty="0"/>
          </a:p>
        </p:txBody>
      </p:sp>
      <p:sp>
        <p:nvSpPr>
          <p:cNvPr id="4" name="Content Placeholder 3"/>
          <p:cNvSpPr>
            <a:spLocks noGrp="1"/>
          </p:cNvSpPr>
          <p:nvPr>
            <p:ph idx="1"/>
          </p:nvPr>
        </p:nvSpPr>
        <p:spPr>
          <a:xfrm>
            <a:off x="228600" y="1600200"/>
            <a:ext cx="8610600" cy="4525963"/>
          </a:xfrm>
        </p:spPr>
        <p:txBody>
          <a:bodyPr/>
          <a:lstStyle/>
          <a:p>
            <a:r>
              <a:rPr lang="en-US" sz="2800" dirty="0" smtClean="0"/>
              <a:t>Theoretically, virtualization could run with no overhead</a:t>
            </a:r>
          </a:p>
          <a:p>
            <a:pPr lvl="1"/>
            <a:r>
              <a:rPr lang="en-US" sz="2400" dirty="0" smtClean="0"/>
              <a:t>Stay in guest mode 100% of the time</a:t>
            </a:r>
          </a:p>
          <a:p>
            <a:pPr lvl="1"/>
            <a:r>
              <a:rPr lang="en-US" sz="2400" dirty="0" smtClean="0"/>
              <a:t>NO VM exit/entry, </a:t>
            </a:r>
            <a:r>
              <a:rPr lang="en-US" sz="2400" dirty="0" err="1" smtClean="0"/>
              <a:t>hypercalls</a:t>
            </a:r>
            <a:r>
              <a:rPr lang="en-US" sz="2400" dirty="0" smtClean="0"/>
              <a:t>, traps, shadow page tables….</a:t>
            </a:r>
          </a:p>
          <a:p>
            <a:pPr marL="457200" lvl="1" indent="0">
              <a:buNone/>
            </a:pPr>
            <a:endParaRPr lang="en-US" sz="2400" dirty="0" smtClean="0"/>
          </a:p>
          <a:p>
            <a:r>
              <a:rPr lang="en-US" sz="2800" dirty="0" smtClean="0"/>
              <a:t>Need to pinpoint sources of virtualization overhead</a:t>
            </a:r>
          </a:p>
          <a:p>
            <a:pPr lvl="1"/>
            <a:r>
              <a:rPr lang="en-US" sz="2400" dirty="0" smtClean="0"/>
              <a:t>Overcome issues using both hardware and software</a:t>
            </a:r>
          </a:p>
          <a:p>
            <a:pPr lvl="1"/>
            <a:r>
              <a:rPr lang="en-US" sz="2400" dirty="0" smtClean="0"/>
              <a:t>Identify inherent limitations of virtualization </a:t>
            </a:r>
          </a:p>
          <a:p>
            <a:pPr marL="0" indent="0">
              <a:buNone/>
            </a:pPr>
            <a:endParaRPr lang="en-US" sz="2800" dirty="0" smtClean="0"/>
          </a:p>
          <a:p>
            <a:r>
              <a:rPr lang="en-US" sz="2800" dirty="0" smtClean="0"/>
              <a:t>Start with open source solutions and optimize</a:t>
            </a:r>
            <a:endParaRPr lang="en-US" sz="2800" dirty="0"/>
          </a:p>
        </p:txBody>
      </p:sp>
      <p:sp>
        <p:nvSpPr>
          <p:cNvPr id="2" name="Slide Number Placeholder 1"/>
          <p:cNvSpPr>
            <a:spLocks noGrp="1"/>
          </p:cNvSpPr>
          <p:nvPr>
            <p:ph type="sldNum" sz="quarter" idx="12"/>
          </p:nvPr>
        </p:nvSpPr>
        <p:spPr/>
        <p:txBody>
          <a:bodyPr/>
          <a:lstStyle/>
          <a:p>
            <a:fld id="{4AC9C43E-78D2-48D2-B1B6-BA735BFACA5E}" type="slidenum">
              <a:rPr lang="en-US" smtClean="0"/>
              <a:t>10</a:t>
            </a:fld>
            <a:endParaRPr lang="en-US"/>
          </a:p>
        </p:txBody>
      </p:sp>
    </p:spTree>
    <p:extLst>
      <p:ext uri="{BB962C8B-B14F-4D97-AF65-F5344CB8AC3E}">
        <p14:creationId xmlns:p14="http://schemas.microsoft.com/office/powerpoint/2010/main" val="1818867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152400" y="1371600"/>
            <a:ext cx="8839200" cy="5029200"/>
          </a:xfrm>
        </p:spPr>
        <p:txBody>
          <a:bodyPr/>
          <a:lstStyle/>
          <a:p>
            <a:r>
              <a:rPr lang="en-US" dirty="0" smtClean="0">
                <a:solidFill>
                  <a:schemeClr val="bg1">
                    <a:lumMod val="65000"/>
                  </a:schemeClr>
                </a:solidFill>
              </a:rPr>
              <a:t>Introduction to High </a:t>
            </a:r>
            <a:r>
              <a:rPr lang="en-US" dirty="0">
                <a:solidFill>
                  <a:schemeClr val="bg1">
                    <a:lumMod val="65000"/>
                  </a:schemeClr>
                </a:solidFill>
              </a:rPr>
              <a:t>Performance Virtual </a:t>
            </a:r>
            <a:r>
              <a:rPr lang="en-US" dirty="0" smtClean="0">
                <a:solidFill>
                  <a:schemeClr val="bg1">
                    <a:lumMod val="65000"/>
                  </a:schemeClr>
                </a:solidFill>
              </a:rPr>
              <a:t>Clusters</a:t>
            </a:r>
          </a:p>
          <a:p>
            <a:r>
              <a:rPr lang="en-US" dirty="0" smtClean="0"/>
              <a:t>Hypervisor experiments</a:t>
            </a:r>
            <a:endParaRPr lang="en-US" dirty="0" smtClean="0"/>
          </a:p>
          <a:p>
            <a:r>
              <a:rPr lang="en-US" dirty="0" smtClean="0">
                <a:solidFill>
                  <a:schemeClr val="bg1">
                    <a:lumMod val="65000"/>
                  </a:schemeClr>
                </a:solidFill>
              </a:rPr>
              <a:t>GPU </a:t>
            </a:r>
            <a:r>
              <a:rPr lang="en-US" dirty="0" err="1" smtClean="0">
                <a:solidFill>
                  <a:schemeClr val="bg1">
                    <a:lumMod val="65000"/>
                  </a:schemeClr>
                </a:solidFill>
              </a:rPr>
              <a:t>Passthrough</a:t>
            </a:r>
            <a:r>
              <a:rPr lang="en-US" dirty="0" smtClean="0">
                <a:solidFill>
                  <a:schemeClr val="bg1">
                    <a:lumMod val="65000"/>
                  </a:schemeClr>
                </a:solidFill>
              </a:rPr>
              <a:t> in </a:t>
            </a:r>
            <a:r>
              <a:rPr lang="en-US" dirty="0" err="1" smtClean="0">
                <a:solidFill>
                  <a:schemeClr val="bg1">
                    <a:lumMod val="65000"/>
                  </a:schemeClr>
                </a:solidFill>
              </a:rPr>
              <a:t>Xen</a:t>
            </a:r>
            <a:endParaRPr lang="en-US" dirty="0" smtClean="0">
              <a:solidFill>
                <a:schemeClr val="bg1">
                  <a:lumMod val="65000"/>
                </a:schemeClr>
              </a:solidFill>
            </a:endParaRPr>
          </a:p>
          <a:p>
            <a:r>
              <a:rPr lang="en-US" dirty="0" smtClean="0">
                <a:solidFill>
                  <a:schemeClr val="bg1">
                    <a:lumMod val="65000"/>
                  </a:schemeClr>
                </a:solidFill>
              </a:rPr>
              <a:t>GPU </a:t>
            </a:r>
            <a:r>
              <a:rPr lang="en-US" dirty="0" err="1" smtClean="0">
                <a:solidFill>
                  <a:schemeClr val="bg1">
                    <a:lumMod val="65000"/>
                  </a:schemeClr>
                </a:solidFill>
              </a:rPr>
              <a:t>Passthrough</a:t>
            </a:r>
            <a:r>
              <a:rPr lang="en-US" dirty="0" smtClean="0">
                <a:solidFill>
                  <a:schemeClr val="bg1">
                    <a:lumMod val="65000"/>
                  </a:schemeClr>
                </a:solidFill>
              </a:rPr>
              <a:t> evaluation</a:t>
            </a:r>
            <a:endParaRPr lang="en-US" dirty="0" smtClean="0">
              <a:solidFill>
                <a:schemeClr val="bg1">
                  <a:lumMod val="65000"/>
                </a:schemeClr>
              </a:solidFill>
            </a:endParaRPr>
          </a:p>
          <a:p>
            <a:r>
              <a:rPr lang="en-US" dirty="0" smtClean="0">
                <a:solidFill>
                  <a:schemeClr val="bg1">
                    <a:lumMod val="65000"/>
                  </a:schemeClr>
                </a:solidFill>
              </a:rPr>
              <a:t>SR-IOV Interconnects</a:t>
            </a:r>
          </a:p>
          <a:p>
            <a:r>
              <a:rPr lang="en-US" dirty="0" smtClean="0">
                <a:solidFill>
                  <a:schemeClr val="bg1">
                    <a:lumMod val="65000"/>
                  </a:schemeClr>
                </a:solidFill>
              </a:rPr>
              <a:t>Molecular Dynamics Virtual Clusters</a:t>
            </a:r>
          </a:p>
          <a:p>
            <a:r>
              <a:rPr lang="en-US" dirty="0" smtClean="0">
                <a:solidFill>
                  <a:schemeClr val="bg1">
                    <a:lumMod val="65000"/>
                  </a:schemeClr>
                </a:solidFill>
              </a:rPr>
              <a:t>Conclusion &amp; future work</a:t>
            </a:r>
            <a:endParaRPr lang="en-US" dirty="0" smtClean="0">
              <a:solidFill>
                <a:schemeClr val="bg1">
                  <a:lumMod val="65000"/>
                </a:schemeClr>
              </a:solidFill>
            </a:endParaRPr>
          </a:p>
          <a:p>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11</a:t>
            </a:fld>
            <a:endParaRPr lang="en-US"/>
          </a:p>
        </p:txBody>
      </p:sp>
    </p:spTree>
    <p:extLst>
      <p:ext uri="{BB962C8B-B14F-4D97-AF65-F5344CB8AC3E}">
        <p14:creationId xmlns:p14="http://schemas.microsoft.com/office/powerpoint/2010/main" val="3022690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162800" cy="914400"/>
          </a:xfrm>
        </p:spPr>
        <p:txBody>
          <a:bodyPr>
            <a:normAutofit/>
          </a:bodyPr>
          <a:lstStyle/>
          <a:p>
            <a:r>
              <a:rPr lang="en-US" b="1" dirty="0" err="1" smtClean="0"/>
              <a:t>FutureGrid</a:t>
            </a:r>
            <a:endParaRPr lang="en-US" b="1" dirty="0"/>
          </a:p>
        </p:txBody>
      </p:sp>
      <p:sp>
        <p:nvSpPr>
          <p:cNvPr id="3" name="Content Placeholder 2"/>
          <p:cNvSpPr>
            <a:spLocks noGrp="1"/>
          </p:cNvSpPr>
          <p:nvPr>
            <p:ph idx="1"/>
          </p:nvPr>
        </p:nvSpPr>
        <p:spPr>
          <a:xfrm>
            <a:off x="0" y="762000"/>
            <a:ext cx="9144000" cy="5410200"/>
          </a:xfrm>
        </p:spPr>
        <p:txBody>
          <a:bodyPr>
            <a:noAutofit/>
          </a:bodyPr>
          <a:lstStyle/>
          <a:p>
            <a:r>
              <a:rPr lang="en-US" sz="2400" dirty="0" err="1" smtClean="0">
                <a:cs typeface="Times New Roman" pitchFamily="18" charset="0"/>
              </a:rPr>
              <a:t>FutureGrid</a:t>
            </a:r>
            <a:r>
              <a:rPr lang="en-US" sz="2400" dirty="0" smtClean="0">
                <a:cs typeface="Times New Roman" pitchFamily="18" charset="0"/>
              </a:rPr>
              <a:t> part of XSEDE set up as a </a:t>
            </a:r>
            <a:r>
              <a:rPr lang="en-US" sz="2400" dirty="0" smtClean="0">
                <a:cs typeface="Times New Roman" pitchFamily="18" charset="0"/>
              </a:rPr>
              <a:t>NSF </a:t>
            </a:r>
            <a:r>
              <a:rPr lang="en-US" sz="2400" dirty="0" err="1" smtClean="0">
                <a:cs typeface="Times New Roman" pitchFamily="18" charset="0"/>
              </a:rPr>
              <a:t>testbed</a:t>
            </a:r>
            <a:r>
              <a:rPr lang="en-US" sz="2400" dirty="0" smtClean="0">
                <a:cs typeface="Times New Roman" pitchFamily="18" charset="0"/>
              </a:rPr>
              <a:t> </a:t>
            </a:r>
            <a:r>
              <a:rPr lang="en-US" sz="2400" dirty="0" smtClean="0">
                <a:cs typeface="Times New Roman" pitchFamily="18" charset="0"/>
              </a:rPr>
              <a:t>with cloud focus</a:t>
            </a:r>
          </a:p>
          <a:p>
            <a:r>
              <a:rPr lang="en-US" sz="2400" dirty="0" smtClean="0"/>
              <a:t>Operational since Summer 2010, now called </a:t>
            </a:r>
            <a:r>
              <a:rPr lang="en-US" sz="2400" dirty="0" err="1" smtClean="0"/>
              <a:t>FutureSystems</a:t>
            </a:r>
            <a:endParaRPr lang="en-US" sz="2400" dirty="0" smtClean="0"/>
          </a:p>
          <a:p>
            <a:pPr lvl="1"/>
            <a:r>
              <a:rPr lang="en-US" sz="2400" dirty="0" smtClean="0"/>
              <a:t>Support of Computer </a:t>
            </a:r>
            <a:r>
              <a:rPr lang="en-US" sz="2400" dirty="0"/>
              <a:t>Science and Computational Science research </a:t>
            </a:r>
            <a:endParaRPr lang="en-US" sz="2400" dirty="0" smtClean="0"/>
          </a:p>
          <a:p>
            <a:pPr lvl="1"/>
            <a:r>
              <a:rPr lang="en-US" sz="2400" dirty="0" smtClean="0">
                <a:cs typeface="Times New Roman" pitchFamily="18" charset="0"/>
              </a:rPr>
              <a:t>A flexible development and testing platform for middleware and application users looking at interoperability, functionality, performance or evaluation</a:t>
            </a:r>
          </a:p>
          <a:p>
            <a:pPr lvl="1"/>
            <a:r>
              <a:rPr lang="en-US" sz="2400" dirty="0" smtClean="0">
                <a:cs typeface="Times New Roman" pitchFamily="18" charset="0"/>
              </a:rPr>
              <a:t>User-customizable</a:t>
            </a:r>
            <a:r>
              <a:rPr lang="en-US" sz="2400" dirty="0">
                <a:cs typeface="Times New Roman" pitchFamily="18" charset="0"/>
              </a:rPr>
              <a:t>, accessed interactively and supports Grid, Cloud and HPC 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education and teaching platform for classes</a:t>
            </a:r>
          </a:p>
          <a:p>
            <a:r>
              <a:rPr lang="en-US" sz="2400" dirty="0" smtClean="0"/>
              <a:t>Offers </a:t>
            </a:r>
            <a:r>
              <a:rPr lang="en-US" sz="2400" dirty="0"/>
              <a:t>OpenStack, Eucalyptus, Nimbus, </a:t>
            </a:r>
            <a:r>
              <a:rPr lang="en-US" sz="2400" dirty="0" smtClean="0"/>
              <a:t>OpenNebula, LRMS on same hardware moving to software defined systems; supports both classic HPC and Cloud storage</a:t>
            </a:r>
          </a:p>
          <a:p>
            <a:r>
              <a:rPr lang="en-US" sz="2400" dirty="0" smtClean="0"/>
              <a:t>Supported 500+ projects, over 3000 users from 53 countries.</a:t>
            </a:r>
          </a:p>
          <a:p>
            <a:pPr marL="0" indent="0">
              <a:buNone/>
            </a:pPr>
            <a:endParaRPr lang="en-US" sz="2400" dirty="0" smtClean="0"/>
          </a:p>
          <a:p>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AC9C43E-78D2-48D2-B1B6-BA735BFACA5E}" type="slidenum">
              <a:rPr lang="en-US" smtClean="0"/>
              <a:t>12</a:t>
            </a:fld>
            <a:endParaRPr lang="en-US"/>
          </a:p>
        </p:txBody>
      </p:sp>
    </p:spTree>
    <p:extLst>
      <p:ext uri="{BB962C8B-B14F-4D97-AF65-F5344CB8AC3E}">
        <p14:creationId xmlns:p14="http://schemas.microsoft.com/office/powerpoint/2010/main" val="15480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838200"/>
          </a:xfrm>
        </p:spPr>
        <p:txBody>
          <a:bodyPr/>
          <a:lstStyle/>
          <a:p>
            <a:r>
              <a:rPr lang="en-US" dirty="0"/>
              <a:t>Heterogeneous </a:t>
            </a:r>
            <a:r>
              <a:rPr lang="en-US" dirty="0" smtClean="0"/>
              <a:t>Systems </a:t>
            </a:r>
            <a:r>
              <a:rPr lang="en-US" dirty="0"/>
              <a:t>Hardware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0499651"/>
              </p:ext>
            </p:extLst>
          </p:nvPr>
        </p:nvGraphicFramePr>
        <p:xfrm>
          <a:off x="762001" y="735573"/>
          <a:ext cx="7543799" cy="6122427"/>
        </p:xfrm>
        <a:graphic>
          <a:graphicData uri="http://schemas.openxmlformats.org/drawingml/2006/table">
            <a:tbl>
              <a:tblPr firstRow="1" firstCol="1" lastRow="1" lastCol="1" bandRow="1">
                <a:tableStyleId>{B301B821-A1FF-4177-AEE7-76D212191A09}</a:tableStyleId>
              </a:tblPr>
              <a:tblGrid>
                <a:gridCol w="948655"/>
                <a:gridCol w="1373218"/>
                <a:gridCol w="826258"/>
                <a:gridCol w="748289"/>
                <a:gridCol w="870535"/>
                <a:gridCol w="1020217"/>
                <a:gridCol w="1020218"/>
                <a:gridCol w="736409"/>
              </a:tblGrid>
              <a:tr h="63221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System type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CPUs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Cores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TFLOPS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Total RAM (GB)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Secondary Storage (TB)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Site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1024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3072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45418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Dell </a:t>
                      </a:r>
                      <a:r>
                        <a:rPr kumimoji="0" lang="en-US" sz="1400" u="none" strike="noStrike" cap="none" normalizeH="0" baseline="0" dirty="0" err="1">
                          <a:ln>
                            <a:noFill/>
                          </a:ln>
                          <a:effectLst/>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192</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1152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TACC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120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168</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2688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SDSC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Cray XT5m</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1344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r>
              <a:tr h="3876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a:t>
                      </a:r>
                      <a:r>
                        <a:rPr kumimoji="0" lang="en-US" sz="1400" u="none" strike="noStrike" cap="none" normalizeH="0" baseline="0" dirty="0" err="1">
                          <a:ln>
                            <a:noFill/>
                          </a:ln>
                          <a:effectLst/>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UF</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127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128</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127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42726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Lima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SSD Test System</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1.3</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3.8(SSD)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8(SATA)</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SDSC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59730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Echo</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Large memory </a:t>
                      </a:r>
                      <a:r>
                        <a:rPr kumimoji="0" lang="en-US" sz="1400" u="none" strike="noStrike" cap="none" normalizeH="0" baseline="0" dirty="0" err="1" smtClean="0">
                          <a:ln>
                            <a:noFill/>
                          </a:ln>
                          <a:effectLst/>
                        </a:rPr>
                        <a:t>ScaleMP</a:t>
                      </a:r>
                      <a:endParaRPr kumimoji="0" lang="en-US" sz="1400" u="none" strike="noStrike" cap="none" normalizeH="0" baseline="0" dirty="0" smtClean="0">
                        <a:ln>
                          <a:noFill/>
                        </a:ln>
                        <a:effectLst/>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6144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710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TOTAL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rPr>
                        <a:t>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1128</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+ 32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4704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+14336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54.8</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23840</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1550</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r>
            </a:tbl>
          </a:graphicData>
        </a:graphic>
      </p:graphicFrame>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spTree>
    <p:extLst>
      <p:ext uri="{BB962C8B-B14F-4D97-AF65-F5344CB8AC3E}">
        <p14:creationId xmlns:p14="http://schemas.microsoft.com/office/powerpoint/2010/main" val="423133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Hypervisor Experiments</a:t>
            </a:r>
            <a:endParaRPr lang="en-US" dirty="0"/>
          </a:p>
        </p:txBody>
      </p:sp>
      <p:sp>
        <p:nvSpPr>
          <p:cNvPr id="3" name="Content Placeholder 2"/>
          <p:cNvSpPr>
            <a:spLocks noGrp="1"/>
          </p:cNvSpPr>
          <p:nvPr>
            <p:ph idx="1"/>
          </p:nvPr>
        </p:nvSpPr>
        <p:spPr>
          <a:xfrm>
            <a:off x="457200" y="838200"/>
            <a:ext cx="8229600" cy="4830763"/>
          </a:xfrm>
        </p:spPr>
        <p:txBody>
          <a:bodyPr/>
          <a:lstStyle/>
          <a:p>
            <a:r>
              <a:rPr lang="en-US" sz="2800" dirty="0" smtClean="0"/>
              <a:t>Use </a:t>
            </a:r>
            <a:r>
              <a:rPr lang="en-US" sz="2800" dirty="0" err="1" smtClean="0"/>
              <a:t>FutureGrid</a:t>
            </a:r>
            <a:r>
              <a:rPr lang="en-US" sz="2800" dirty="0" smtClean="0"/>
              <a:t> as base environment</a:t>
            </a:r>
          </a:p>
          <a:p>
            <a:pPr lvl="1"/>
            <a:r>
              <a:rPr lang="en-US" sz="2400" dirty="0" smtClean="0"/>
              <a:t>Neutral testing ground</a:t>
            </a:r>
          </a:p>
          <a:p>
            <a:pPr lvl="1"/>
            <a:r>
              <a:rPr lang="en-US" sz="2400" dirty="0" smtClean="0"/>
              <a:t>India’s Nehalem processors</a:t>
            </a:r>
          </a:p>
          <a:p>
            <a:r>
              <a:rPr lang="en-US" sz="2800" dirty="0" smtClean="0"/>
              <a:t>Goal: determine initial intra-node performance for HPC tasks running in VMs</a:t>
            </a:r>
            <a:endParaRPr lang="en-US" sz="2800" dirty="0" smtClean="0"/>
          </a:p>
          <a:p>
            <a:r>
              <a:rPr lang="en-US" sz="2800" dirty="0" smtClean="0"/>
              <a:t>Default Hypervisor setup</a:t>
            </a:r>
          </a:p>
          <a:p>
            <a:pPr lvl="1"/>
            <a:r>
              <a:rPr lang="en-US" sz="2400" dirty="0" err="1" smtClean="0"/>
              <a:t>Xen</a:t>
            </a:r>
            <a:r>
              <a:rPr lang="en-US" sz="2400" dirty="0" smtClean="0"/>
              <a:t> 3.1</a:t>
            </a:r>
          </a:p>
          <a:p>
            <a:pPr lvl="1"/>
            <a:r>
              <a:rPr lang="en-US" sz="2400" dirty="0" smtClean="0"/>
              <a:t>KVM v83</a:t>
            </a:r>
          </a:p>
          <a:p>
            <a:pPr lvl="1"/>
            <a:r>
              <a:rPr lang="en-US" sz="2400" dirty="0" err="1" smtClean="0"/>
              <a:t>Virtualbox</a:t>
            </a:r>
            <a:r>
              <a:rPr lang="en-US" sz="2400" dirty="0" smtClean="0"/>
              <a:t> 3.2.10</a:t>
            </a:r>
          </a:p>
          <a:p>
            <a:pPr lvl="1"/>
            <a:r>
              <a:rPr lang="en-US" sz="2400" dirty="0" err="1" smtClean="0"/>
              <a:t>VMWare</a:t>
            </a:r>
            <a:endParaRPr lang="en-US" sz="2400" dirty="0" smtClean="0"/>
          </a:p>
          <a:p>
            <a:r>
              <a:rPr lang="en-US" sz="2800" dirty="0" smtClean="0"/>
              <a:t>Common benchmarks</a:t>
            </a:r>
          </a:p>
          <a:p>
            <a:pPr lvl="1"/>
            <a:r>
              <a:rPr lang="en-US" sz="2400" dirty="0" smtClean="0"/>
              <a:t>HPCC Benchmark suite w/ LINPACK</a:t>
            </a:r>
          </a:p>
          <a:p>
            <a:pPr lvl="1"/>
            <a:r>
              <a:rPr lang="en-US" sz="2400" dirty="0" smtClean="0"/>
              <a:t>SPEC </a:t>
            </a:r>
            <a:r>
              <a:rPr lang="en-US" sz="2400" dirty="0" err="1" smtClean="0"/>
              <a:t>OpenMP</a:t>
            </a:r>
            <a:endParaRPr lang="en-US" sz="2400" dirty="0"/>
          </a:p>
        </p:txBody>
      </p:sp>
      <p:sp>
        <p:nvSpPr>
          <p:cNvPr id="4" name="Slide Number Placeholder 3"/>
          <p:cNvSpPr>
            <a:spLocks noGrp="1"/>
          </p:cNvSpPr>
          <p:nvPr>
            <p:ph type="sldNum" sz="quarter" idx="12"/>
          </p:nvPr>
        </p:nvSpPr>
        <p:spPr/>
        <p:txBody>
          <a:bodyPr/>
          <a:lstStyle/>
          <a:p>
            <a:fld id="{4AC9C43E-78D2-48D2-B1B6-BA735BFACA5E}" type="slidenum">
              <a:rPr lang="en-US" smtClean="0"/>
              <a:t>14</a:t>
            </a:fld>
            <a:endParaRPr lang="en-US"/>
          </a:p>
        </p:txBody>
      </p:sp>
    </p:spTree>
    <p:extLst>
      <p:ext uri="{BB962C8B-B14F-4D97-AF65-F5344CB8AC3E}">
        <p14:creationId xmlns:p14="http://schemas.microsoft.com/office/powerpoint/2010/main" val="3585691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676400" y="0"/>
            <a:ext cx="8229600" cy="1143000"/>
          </a:xfrm>
        </p:spPr>
        <p:txBody>
          <a:bodyPr/>
          <a:lstStyle/>
          <a:p>
            <a:r>
              <a:rPr lang="en-US" dirty="0" smtClean="0">
                <a:latin typeface="Calibri" charset="0"/>
              </a:rPr>
              <a:t>VM Performance</a:t>
            </a:r>
            <a:endParaRPr lang="en-US" dirty="0">
              <a:latin typeface="Calibri" charset="0"/>
            </a:endParaRPr>
          </a:p>
        </p:txBody>
      </p:sp>
      <p:sp>
        <p:nvSpPr>
          <p:cNvPr id="39938" name="Content Placeholder 2"/>
          <p:cNvSpPr>
            <a:spLocks noGrp="1"/>
          </p:cNvSpPr>
          <p:nvPr>
            <p:ph sz="half" idx="1"/>
          </p:nvPr>
        </p:nvSpPr>
        <p:spPr>
          <a:xfrm>
            <a:off x="0" y="1066800"/>
            <a:ext cx="4495800" cy="4525963"/>
          </a:xfrm>
        </p:spPr>
        <p:txBody>
          <a:bodyPr/>
          <a:lstStyle/>
          <a:p>
            <a:r>
              <a:rPr lang="en-US" sz="2000" b="1" dirty="0" smtClean="0">
                <a:latin typeface="Calibri" charset="0"/>
              </a:rPr>
              <a:t>Initial Question</a:t>
            </a:r>
            <a:r>
              <a:rPr lang="en-US" sz="2000" dirty="0" smtClean="0">
                <a:latin typeface="Calibri" charset="0"/>
              </a:rPr>
              <a:t>: Does the overhead in the hypervisor VM model prohibit scientific HPC?</a:t>
            </a:r>
          </a:p>
          <a:p>
            <a:pPr lvl="1"/>
            <a:r>
              <a:rPr lang="en-US" sz="1800" dirty="0" smtClean="0">
                <a:latin typeface="Calibri" charset="0"/>
              </a:rPr>
              <a:t>Sometimes Yes</a:t>
            </a:r>
          </a:p>
          <a:p>
            <a:pPr lvl="1"/>
            <a:r>
              <a:rPr lang="en-US" sz="1800" dirty="0" smtClean="0">
                <a:latin typeface="Calibri" charset="0"/>
              </a:rPr>
              <a:t>Sometimes No</a:t>
            </a:r>
          </a:p>
          <a:p>
            <a:r>
              <a:rPr lang="en-US" sz="2200" dirty="0">
                <a:latin typeface="Calibri" charset="0"/>
              </a:rPr>
              <a:t>Feature set: All hypervisors are </a:t>
            </a:r>
            <a:r>
              <a:rPr lang="en-US" sz="2200" dirty="0" smtClean="0">
                <a:latin typeface="Calibri" charset="0"/>
              </a:rPr>
              <a:t>similar</a:t>
            </a:r>
            <a:endParaRPr lang="en-US" sz="1800" dirty="0" smtClean="0">
              <a:latin typeface="Calibri" charset="0"/>
            </a:endParaRPr>
          </a:p>
          <a:p>
            <a:r>
              <a:rPr lang="en-US" sz="2400" dirty="0"/>
              <a:t>In 2011, notable overhead </a:t>
            </a:r>
            <a:r>
              <a:rPr lang="en-US" sz="2400" dirty="0" smtClean="0"/>
              <a:t>in HPC </a:t>
            </a:r>
            <a:r>
              <a:rPr lang="en-US" sz="2400" dirty="0"/>
              <a:t>benchmarks</a:t>
            </a:r>
          </a:p>
          <a:p>
            <a:pPr lvl="1"/>
            <a:r>
              <a:rPr lang="en-US" sz="2000" dirty="0" smtClean="0"/>
              <a:t>HPCC </a:t>
            </a:r>
            <a:r>
              <a:rPr lang="en-US" sz="2000" dirty="0" err="1" smtClean="0"/>
              <a:t>Linpack</a:t>
            </a:r>
            <a:r>
              <a:rPr lang="en-US" sz="2000" dirty="0" smtClean="0"/>
              <a:t> </a:t>
            </a:r>
            <a:r>
              <a:rPr lang="en-US" sz="2000" dirty="0"/>
              <a:t>~70% efficiency</a:t>
            </a:r>
          </a:p>
          <a:p>
            <a:pPr lvl="1"/>
            <a:r>
              <a:rPr lang="en-US" sz="2000" dirty="0"/>
              <a:t>High workload </a:t>
            </a:r>
            <a:r>
              <a:rPr lang="en-US" sz="2000" dirty="0" smtClean="0"/>
              <a:t>variance </a:t>
            </a:r>
          </a:p>
          <a:p>
            <a:pPr lvl="1"/>
            <a:r>
              <a:rPr lang="en-US" sz="2000" dirty="0" smtClean="0"/>
              <a:t>Unpredictable latencies</a:t>
            </a:r>
            <a:endParaRPr lang="en-US" sz="2000" dirty="0"/>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0DFFE4-6C5E-9B48-AF7D-8FA3522739F3}" type="slidenum">
              <a:rPr lang="en-US" sz="1200">
                <a:solidFill>
                  <a:srgbClr val="898989"/>
                </a:solidFill>
                <a:latin typeface="Calibri" charset="0"/>
              </a:rPr>
              <a:pPr eaLnBrk="1" hangingPunct="1"/>
              <a:t>15</a:t>
            </a:fld>
            <a:endParaRPr lang="en-US" sz="1200">
              <a:solidFill>
                <a:srgbClr val="898989"/>
              </a:solidFill>
              <a:latin typeface="Calibri" charset="0"/>
            </a:endParaRPr>
          </a:p>
        </p:txBody>
      </p:sp>
      <p:sp>
        <p:nvSpPr>
          <p:cNvPr id="2" name="TextBox 1"/>
          <p:cNvSpPr txBox="1"/>
          <p:nvPr/>
        </p:nvSpPr>
        <p:spPr>
          <a:xfrm>
            <a:off x="0" y="5798403"/>
            <a:ext cx="4957755" cy="830997"/>
          </a:xfrm>
          <a:prstGeom prst="rect">
            <a:avLst/>
          </a:prstGeom>
          <a:solidFill>
            <a:srgbClr val="FFFFFF"/>
          </a:solidFill>
        </p:spPr>
        <p:txBody>
          <a:bodyPr wrap="square" rtlCol="0">
            <a:spAutoFit/>
          </a:bodyPr>
          <a:lstStyle/>
          <a:p>
            <a:pPr algn="ctr"/>
            <a:r>
              <a:rPr lang="en-US" sz="1600" dirty="0" smtClean="0"/>
              <a:t> From: </a:t>
            </a:r>
            <a:r>
              <a:rPr lang="en-US" sz="1600" i="1" dirty="0" smtClean="0"/>
              <a:t>Analysis </a:t>
            </a:r>
            <a:r>
              <a:rPr lang="en-US" sz="1600" i="1" dirty="0"/>
              <a:t>of Virtualization Technologies for High Performance Computing </a:t>
            </a:r>
            <a:r>
              <a:rPr lang="en-US" sz="1600" i="1" dirty="0" smtClean="0"/>
              <a:t>  </a:t>
            </a:r>
          </a:p>
          <a:p>
            <a:pPr algn="ctr"/>
            <a:r>
              <a:rPr lang="en-US" sz="1600" i="1" dirty="0"/>
              <a:t> </a:t>
            </a:r>
            <a:r>
              <a:rPr lang="en-US" sz="1600" i="1" dirty="0" smtClean="0"/>
              <a:t>         Environments</a:t>
            </a:r>
            <a:r>
              <a:rPr lang="en-US" sz="1600" dirty="0" smtClean="0"/>
              <a:t>, A. J. Younge et al. IEEE Cloud 2011</a:t>
            </a:r>
            <a:endParaRPr lang="en-US" sz="1600" dirty="0"/>
          </a:p>
        </p:txBody>
      </p:sp>
      <p:pic>
        <p:nvPicPr>
          <p:cNvPr id="8" name="Picture 4" descr="linp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516" y="914400"/>
            <a:ext cx="426748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2" descr="pingponglatency.png"/>
          <p:cNvPicPr>
            <a:picLocks noChangeAspect="1"/>
          </p:cNvPicPr>
          <p:nvPr/>
        </p:nvPicPr>
        <p:blipFill>
          <a:blip r:embed="rId4">
            <a:extLst>
              <a:ext uri="{28A0092B-C50C-407E-A947-70E740481C1C}">
                <a14:useLocalDpi xmlns:a14="http://schemas.microsoft.com/office/drawing/2010/main" val="0"/>
              </a:ext>
            </a:extLst>
          </a:blip>
          <a:srcRect t="1115" b="1115"/>
          <a:stretch>
            <a:fillRect/>
          </a:stretch>
        </p:blipFill>
        <p:spPr bwMode="auto">
          <a:xfrm>
            <a:off x="4876515" y="4267200"/>
            <a:ext cx="4267483" cy="243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608036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676400" y="0"/>
            <a:ext cx="8229600" cy="1143000"/>
          </a:xfrm>
        </p:spPr>
        <p:txBody>
          <a:bodyPr/>
          <a:lstStyle/>
          <a:p>
            <a:r>
              <a:rPr lang="en-US" dirty="0" smtClean="0">
                <a:latin typeface="Calibri" charset="0"/>
              </a:rPr>
              <a:t>VM Performance</a:t>
            </a:r>
            <a:endParaRPr lang="en-US" dirty="0">
              <a:latin typeface="Calibri" charset="0"/>
            </a:endParaRPr>
          </a:p>
        </p:txBody>
      </p:sp>
      <p:sp>
        <p:nvSpPr>
          <p:cNvPr id="39938" name="Content Placeholder 2"/>
          <p:cNvSpPr>
            <a:spLocks noGrp="1"/>
          </p:cNvSpPr>
          <p:nvPr>
            <p:ph sz="half" idx="1"/>
          </p:nvPr>
        </p:nvSpPr>
        <p:spPr>
          <a:xfrm>
            <a:off x="0" y="1066800"/>
            <a:ext cx="4495800" cy="4525963"/>
          </a:xfrm>
        </p:spPr>
        <p:txBody>
          <a:bodyPr/>
          <a:lstStyle/>
          <a:p>
            <a:r>
              <a:rPr lang="en-US" sz="2000" b="1" dirty="0" smtClean="0">
                <a:latin typeface="Calibri" charset="0"/>
              </a:rPr>
              <a:t>Initial Question</a:t>
            </a:r>
            <a:r>
              <a:rPr lang="en-US" sz="2000" dirty="0" smtClean="0">
                <a:latin typeface="Calibri" charset="0"/>
              </a:rPr>
              <a:t>: Does the overhead in the hypervisor VM model prohibit scientific HPC?</a:t>
            </a:r>
          </a:p>
          <a:p>
            <a:pPr lvl="1"/>
            <a:r>
              <a:rPr lang="en-US" sz="1800" dirty="0" smtClean="0">
                <a:latin typeface="Calibri" charset="0"/>
              </a:rPr>
              <a:t>Sometimes Yes</a:t>
            </a:r>
          </a:p>
          <a:p>
            <a:pPr lvl="1"/>
            <a:r>
              <a:rPr lang="en-US" sz="1800" dirty="0" smtClean="0">
                <a:latin typeface="Calibri" charset="0"/>
              </a:rPr>
              <a:t>Sometimes No</a:t>
            </a:r>
          </a:p>
          <a:p>
            <a:r>
              <a:rPr lang="en-US" sz="2000" dirty="0" smtClean="0">
                <a:latin typeface="Calibri" charset="0"/>
              </a:rPr>
              <a:t>Performance: Hypervisors are not equal</a:t>
            </a:r>
          </a:p>
          <a:p>
            <a:pPr lvl="1"/>
            <a:r>
              <a:rPr lang="en-US" sz="1800" dirty="0" smtClean="0">
                <a:latin typeface="Calibri" charset="0"/>
              </a:rPr>
              <a:t>KVM performance often very good, </a:t>
            </a:r>
            <a:r>
              <a:rPr lang="en-US" sz="1800" dirty="0" err="1" smtClean="0">
                <a:latin typeface="Calibri" charset="0"/>
              </a:rPr>
              <a:t>VirtualBox</a:t>
            </a:r>
            <a:r>
              <a:rPr lang="en-US" sz="1800" dirty="0" smtClean="0">
                <a:latin typeface="Calibri" charset="0"/>
              </a:rPr>
              <a:t> close, </a:t>
            </a:r>
            <a:r>
              <a:rPr lang="en-US" sz="1800" dirty="0" err="1" smtClean="0">
                <a:latin typeface="Calibri" charset="0"/>
              </a:rPr>
              <a:t>Xen</a:t>
            </a:r>
            <a:r>
              <a:rPr lang="en-US" sz="1800" dirty="0" smtClean="0">
                <a:latin typeface="Calibri" charset="0"/>
              </a:rPr>
              <a:t> good &amp; bad</a:t>
            </a:r>
          </a:p>
          <a:p>
            <a:pPr lvl="1"/>
            <a:r>
              <a:rPr lang="en-US" sz="1800" dirty="0" smtClean="0">
                <a:latin typeface="Calibri" charset="0"/>
              </a:rPr>
              <a:t>Overall, we have found KVM to be the best hypervisor choice for HPC.</a:t>
            </a:r>
          </a:p>
          <a:p>
            <a:pPr lvl="1"/>
            <a:r>
              <a:rPr lang="en-US" sz="1800" dirty="0" smtClean="0">
                <a:latin typeface="Calibri" charset="0"/>
              </a:rPr>
              <a:t>Latest </a:t>
            </a:r>
            <a:r>
              <a:rPr lang="en-US" sz="1800" dirty="0" err="1" smtClean="0">
                <a:latin typeface="Calibri" charset="0"/>
              </a:rPr>
              <a:t>Xen</a:t>
            </a:r>
            <a:r>
              <a:rPr lang="en-US" sz="1800" dirty="0" smtClean="0">
                <a:latin typeface="Calibri" charset="0"/>
              </a:rPr>
              <a:t> results show improvements</a:t>
            </a:r>
            <a:endParaRPr lang="en-US" sz="1800" dirty="0">
              <a:latin typeface="Calibri" charset="0"/>
            </a:endParaRPr>
          </a:p>
        </p:txBody>
      </p:sp>
      <p:sp>
        <p:nvSpPr>
          <p:cNvPr id="399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0DFFE4-6C5E-9B48-AF7D-8FA3522739F3}" type="slidenum">
              <a:rPr lang="en-US" sz="1200">
                <a:solidFill>
                  <a:srgbClr val="898989"/>
                </a:solidFill>
                <a:latin typeface="Calibri" charset="0"/>
              </a:rPr>
              <a:pPr eaLnBrk="1" hangingPunct="1"/>
              <a:t>16</a:t>
            </a:fld>
            <a:endParaRPr lang="en-US" sz="1200">
              <a:solidFill>
                <a:srgbClr val="898989"/>
              </a:solidFill>
              <a:latin typeface="Calibri" charset="0"/>
            </a:endParaRPr>
          </a:p>
        </p:txBody>
      </p:sp>
      <p:pic>
        <p:nvPicPr>
          <p:cNvPr id="6" name="Content Placeholder 2" descr="spec-omp.png"/>
          <p:cNvPicPr>
            <a:picLocks noChangeAspect="1"/>
          </p:cNvPicPr>
          <p:nvPr/>
        </p:nvPicPr>
        <p:blipFill>
          <a:blip r:embed="rId3" cstate="print">
            <a:extLst>
              <a:ext uri="{28A0092B-C50C-407E-A947-70E740481C1C}">
                <a14:useLocalDpi xmlns:a14="http://schemas.microsoft.com/office/drawing/2010/main" val="0"/>
              </a:ext>
            </a:extLst>
          </a:blip>
          <a:srcRect t="4732" b="4732"/>
          <a:stretch>
            <a:fillRect/>
          </a:stretch>
        </p:blipFill>
        <p:spPr bwMode="auto">
          <a:xfrm>
            <a:off x="4937770" y="1524000"/>
            <a:ext cx="4206230" cy="261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7" name="Content Placeholder 2" descr="pingpongbandwidth.png"/>
          <p:cNvPicPr>
            <a:picLocks noChangeAspect="1"/>
          </p:cNvPicPr>
          <p:nvPr/>
        </p:nvPicPr>
        <p:blipFill>
          <a:blip r:embed="rId4">
            <a:extLst>
              <a:ext uri="{28A0092B-C50C-407E-A947-70E740481C1C}">
                <a14:useLocalDpi xmlns:a14="http://schemas.microsoft.com/office/drawing/2010/main" val="0"/>
              </a:ext>
            </a:extLst>
          </a:blip>
          <a:srcRect t="1115" b="1115"/>
          <a:stretch>
            <a:fillRect/>
          </a:stretch>
        </p:blipFill>
        <p:spPr bwMode="auto">
          <a:xfrm>
            <a:off x="4937771" y="4392439"/>
            <a:ext cx="4206230" cy="231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8" name="TextBox 7"/>
          <p:cNvSpPr txBox="1"/>
          <p:nvPr/>
        </p:nvSpPr>
        <p:spPr>
          <a:xfrm>
            <a:off x="0" y="5798403"/>
            <a:ext cx="4957755" cy="830997"/>
          </a:xfrm>
          <a:prstGeom prst="rect">
            <a:avLst/>
          </a:prstGeom>
          <a:solidFill>
            <a:srgbClr val="FFFFFF"/>
          </a:solidFill>
        </p:spPr>
        <p:txBody>
          <a:bodyPr wrap="square" rtlCol="0">
            <a:spAutoFit/>
          </a:bodyPr>
          <a:lstStyle/>
          <a:p>
            <a:pPr algn="ctr"/>
            <a:r>
              <a:rPr lang="en-US" sz="1600" dirty="0" smtClean="0"/>
              <a:t> From: </a:t>
            </a:r>
            <a:r>
              <a:rPr lang="en-US" sz="1600" i="1" dirty="0" smtClean="0"/>
              <a:t>Analysis </a:t>
            </a:r>
            <a:r>
              <a:rPr lang="en-US" sz="1600" i="1" dirty="0"/>
              <a:t>of Virtualization Technologies for High Performance Computing </a:t>
            </a:r>
            <a:r>
              <a:rPr lang="en-US" sz="1600" i="1" dirty="0" smtClean="0"/>
              <a:t>  </a:t>
            </a:r>
          </a:p>
          <a:p>
            <a:pPr algn="ctr"/>
            <a:r>
              <a:rPr lang="en-US" sz="1600" i="1" dirty="0"/>
              <a:t> </a:t>
            </a:r>
            <a:r>
              <a:rPr lang="en-US" sz="1600" i="1" dirty="0" smtClean="0"/>
              <a:t>         Environments</a:t>
            </a:r>
            <a:r>
              <a:rPr lang="en-US" sz="1600" dirty="0" smtClean="0"/>
              <a:t>, A. J. Younge et al. IEEE Cloud 2011</a:t>
            </a:r>
            <a:endParaRPr lang="en-US" sz="1600" dirty="0"/>
          </a:p>
        </p:txBody>
      </p:sp>
    </p:spTree>
    <p:extLst>
      <p:ext uri="{BB962C8B-B14F-4D97-AF65-F5344CB8AC3E}">
        <p14:creationId xmlns:p14="http://schemas.microsoft.com/office/powerpoint/2010/main" val="2948099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err="1" smtClean="0"/>
              <a:t>IaaS</a:t>
            </a:r>
            <a:r>
              <a:rPr lang="en-US" dirty="0" smtClean="0"/>
              <a:t> with HPC Hardware</a:t>
            </a:r>
            <a:endParaRPr lang="en-US" dirty="0"/>
          </a:p>
        </p:txBody>
      </p:sp>
      <p:sp>
        <p:nvSpPr>
          <p:cNvPr id="3" name="Content Placeholder 2"/>
          <p:cNvSpPr>
            <a:spLocks noGrp="1"/>
          </p:cNvSpPr>
          <p:nvPr>
            <p:ph idx="1"/>
          </p:nvPr>
        </p:nvSpPr>
        <p:spPr/>
        <p:txBody>
          <a:bodyPr>
            <a:normAutofit/>
          </a:bodyPr>
          <a:lstStyle/>
          <a:p>
            <a:r>
              <a:rPr lang="en-US" dirty="0" smtClean="0"/>
              <a:t>Providing near-native hypervisor performance </a:t>
            </a:r>
            <a:r>
              <a:rPr lang="en-US" dirty="0" smtClean="0"/>
              <a:t>may not solve </a:t>
            </a:r>
            <a:r>
              <a:rPr lang="en-US" dirty="0" smtClean="0"/>
              <a:t>all </a:t>
            </a:r>
            <a:r>
              <a:rPr lang="en-US" dirty="0" smtClean="0"/>
              <a:t>challenges of high performance virtual clusters</a:t>
            </a:r>
          </a:p>
          <a:p>
            <a:r>
              <a:rPr lang="en-US" dirty="0" smtClean="0"/>
              <a:t>Need to leverage HPC hardware</a:t>
            </a:r>
          </a:p>
          <a:p>
            <a:pPr lvl="1"/>
            <a:r>
              <a:rPr lang="en-US" dirty="0" smtClean="0"/>
              <a:t>Accelerator </a:t>
            </a:r>
            <a:r>
              <a:rPr lang="en-US" dirty="0" smtClean="0"/>
              <a:t>cards </a:t>
            </a:r>
          </a:p>
          <a:p>
            <a:pPr lvl="1"/>
            <a:r>
              <a:rPr lang="en-US" dirty="0" smtClean="0"/>
              <a:t>High speed, low latency interconnects</a:t>
            </a:r>
          </a:p>
          <a:p>
            <a:pPr lvl="1"/>
            <a:r>
              <a:rPr lang="en-US" dirty="0" smtClean="0"/>
              <a:t>Other future HW advances…</a:t>
            </a:r>
          </a:p>
          <a:p>
            <a:r>
              <a:rPr lang="en-US" dirty="0" smtClean="0"/>
              <a:t>Need to characterize and actively minimize overhead wherever it exists</a:t>
            </a:r>
            <a:endParaRPr lang="en-US" dirty="0"/>
          </a:p>
        </p:txBody>
      </p:sp>
      <p:sp>
        <p:nvSpPr>
          <p:cNvPr id="5" name="Slide Number Placeholder 4"/>
          <p:cNvSpPr>
            <a:spLocks noGrp="1"/>
          </p:cNvSpPr>
          <p:nvPr>
            <p:ph type="sldNum" sz="quarter" idx="12"/>
          </p:nvPr>
        </p:nvSpPr>
        <p:spPr/>
        <p:txBody>
          <a:bodyPr/>
          <a:lstStyle/>
          <a:p>
            <a:pPr>
              <a:defRPr/>
            </a:pPr>
            <a:fld id="{62FEE6B6-C4C8-AC49-80D5-06382B8CB112}" type="slidenum">
              <a:rPr lang="en-US" smtClean="0"/>
              <a:pPr>
                <a:defRPr/>
              </a:pPr>
              <a:t>17</a:t>
            </a:fld>
            <a:endParaRPr lang="en-US"/>
          </a:p>
        </p:txBody>
      </p:sp>
    </p:spTree>
    <p:extLst>
      <p:ext uri="{BB962C8B-B14F-4D97-AF65-F5344CB8AC3E}">
        <p14:creationId xmlns:p14="http://schemas.microsoft.com/office/powerpoint/2010/main" val="1931009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152400" y="1371600"/>
            <a:ext cx="8839200" cy="5029200"/>
          </a:xfrm>
        </p:spPr>
        <p:txBody>
          <a:bodyPr/>
          <a:lstStyle/>
          <a:p>
            <a:r>
              <a:rPr lang="en-US" dirty="0" smtClean="0">
                <a:solidFill>
                  <a:schemeClr val="bg1">
                    <a:lumMod val="65000"/>
                  </a:schemeClr>
                </a:solidFill>
              </a:rPr>
              <a:t>Introduction to High </a:t>
            </a:r>
            <a:r>
              <a:rPr lang="en-US" dirty="0">
                <a:solidFill>
                  <a:schemeClr val="bg1">
                    <a:lumMod val="65000"/>
                  </a:schemeClr>
                </a:solidFill>
              </a:rPr>
              <a:t>Performance Virtual </a:t>
            </a:r>
            <a:r>
              <a:rPr lang="en-US" dirty="0" smtClean="0">
                <a:solidFill>
                  <a:schemeClr val="bg1">
                    <a:lumMod val="65000"/>
                  </a:schemeClr>
                </a:solidFill>
              </a:rPr>
              <a:t>Clusters</a:t>
            </a:r>
          </a:p>
          <a:p>
            <a:r>
              <a:rPr lang="en-US" dirty="0" smtClean="0">
                <a:solidFill>
                  <a:schemeClr val="bg1">
                    <a:lumMod val="65000"/>
                  </a:schemeClr>
                </a:solidFill>
              </a:rPr>
              <a:t>Hypervisor experiments</a:t>
            </a:r>
            <a:endParaRPr lang="en-US" dirty="0" smtClean="0">
              <a:solidFill>
                <a:schemeClr val="bg1">
                  <a:lumMod val="65000"/>
                </a:schemeClr>
              </a:solidFill>
            </a:endParaRPr>
          </a:p>
          <a:p>
            <a:r>
              <a:rPr lang="en-US" dirty="0" smtClean="0"/>
              <a:t>GPU </a:t>
            </a:r>
            <a:r>
              <a:rPr lang="en-US" dirty="0" err="1" smtClean="0"/>
              <a:t>Passthrough</a:t>
            </a:r>
            <a:r>
              <a:rPr lang="en-US" dirty="0" smtClean="0"/>
              <a:t> in </a:t>
            </a:r>
            <a:r>
              <a:rPr lang="en-US" dirty="0" err="1" smtClean="0"/>
              <a:t>Xen</a:t>
            </a:r>
            <a:endParaRPr lang="en-US" dirty="0" smtClean="0"/>
          </a:p>
          <a:p>
            <a:r>
              <a:rPr lang="en-US" dirty="0" smtClean="0">
                <a:solidFill>
                  <a:schemeClr val="bg1">
                    <a:lumMod val="65000"/>
                  </a:schemeClr>
                </a:solidFill>
              </a:rPr>
              <a:t>GPU </a:t>
            </a:r>
            <a:r>
              <a:rPr lang="en-US" dirty="0" err="1" smtClean="0">
                <a:solidFill>
                  <a:schemeClr val="bg1">
                    <a:lumMod val="65000"/>
                  </a:schemeClr>
                </a:solidFill>
              </a:rPr>
              <a:t>Passthrough</a:t>
            </a:r>
            <a:r>
              <a:rPr lang="en-US" dirty="0" smtClean="0">
                <a:solidFill>
                  <a:schemeClr val="bg1">
                    <a:lumMod val="65000"/>
                  </a:schemeClr>
                </a:solidFill>
              </a:rPr>
              <a:t> evaluation</a:t>
            </a:r>
            <a:endParaRPr lang="en-US" dirty="0" smtClean="0">
              <a:solidFill>
                <a:schemeClr val="bg1">
                  <a:lumMod val="65000"/>
                </a:schemeClr>
              </a:solidFill>
            </a:endParaRPr>
          </a:p>
          <a:p>
            <a:r>
              <a:rPr lang="en-US" dirty="0" smtClean="0">
                <a:solidFill>
                  <a:schemeClr val="bg1">
                    <a:lumMod val="65000"/>
                  </a:schemeClr>
                </a:solidFill>
              </a:rPr>
              <a:t>SR-IOV Interconnects</a:t>
            </a:r>
          </a:p>
          <a:p>
            <a:r>
              <a:rPr lang="en-US" dirty="0" smtClean="0">
                <a:solidFill>
                  <a:schemeClr val="bg1">
                    <a:lumMod val="65000"/>
                  </a:schemeClr>
                </a:solidFill>
              </a:rPr>
              <a:t>Molecular Dynamics Virtual Clusters</a:t>
            </a:r>
          </a:p>
          <a:p>
            <a:r>
              <a:rPr lang="en-US" dirty="0" smtClean="0">
                <a:solidFill>
                  <a:schemeClr val="bg1">
                    <a:lumMod val="65000"/>
                  </a:schemeClr>
                </a:solidFill>
              </a:rPr>
              <a:t>Conclusion &amp; future work</a:t>
            </a:r>
            <a:endParaRPr lang="en-US" dirty="0" smtClean="0">
              <a:solidFill>
                <a:schemeClr val="bg1">
                  <a:lumMod val="65000"/>
                </a:schemeClr>
              </a:solidFill>
            </a:endParaRPr>
          </a:p>
          <a:p>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18</a:t>
            </a:fld>
            <a:endParaRPr lang="en-US"/>
          </a:p>
        </p:txBody>
      </p:sp>
    </p:spTree>
    <p:extLst>
      <p:ext uri="{BB962C8B-B14F-4D97-AF65-F5344CB8AC3E}">
        <p14:creationId xmlns:p14="http://schemas.microsoft.com/office/powerpoint/2010/main" val="3022690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GPU Virtualization</a:t>
            </a:r>
            <a:endParaRPr lang="en-US" dirty="0"/>
          </a:p>
        </p:txBody>
      </p:sp>
      <p:sp>
        <p:nvSpPr>
          <p:cNvPr id="3" name="Content Placeholder 2"/>
          <p:cNvSpPr>
            <a:spLocks noGrp="1"/>
          </p:cNvSpPr>
          <p:nvPr>
            <p:ph idx="1"/>
          </p:nvPr>
        </p:nvSpPr>
        <p:spPr>
          <a:xfrm>
            <a:off x="457200" y="1066800"/>
            <a:ext cx="8229600" cy="4830763"/>
          </a:xfrm>
        </p:spPr>
        <p:txBody>
          <a:bodyPr>
            <a:noAutofit/>
          </a:bodyPr>
          <a:lstStyle/>
          <a:p>
            <a:r>
              <a:rPr lang="en-US" sz="2400" dirty="0" smtClean="0"/>
              <a:t>Allow VMs to directly access GPU hardware</a:t>
            </a:r>
            <a:endParaRPr lang="en-US" sz="2400" dirty="0"/>
          </a:p>
          <a:p>
            <a:r>
              <a:rPr lang="en-US" sz="2400" dirty="0" smtClean="0"/>
              <a:t>Utilizes </a:t>
            </a:r>
            <a:r>
              <a:rPr lang="en-US" sz="2400" dirty="0" smtClean="0"/>
              <a:t>PCI</a:t>
            </a:r>
            <a:r>
              <a:rPr lang="en-US" sz="2400" dirty="0"/>
              <a:t> </a:t>
            </a:r>
            <a:r>
              <a:rPr lang="en-US" sz="2400" dirty="0" err="1" smtClean="0"/>
              <a:t>Passthrough</a:t>
            </a:r>
            <a:r>
              <a:rPr lang="en-US" sz="2400" dirty="0" smtClean="0"/>
              <a:t> of device to guest VM </a:t>
            </a:r>
          </a:p>
          <a:p>
            <a:pPr lvl="1"/>
            <a:r>
              <a:rPr lang="en-US" sz="2000" dirty="0" smtClean="0"/>
              <a:t>Uses hardware directed I/O </a:t>
            </a:r>
            <a:r>
              <a:rPr lang="en-US" sz="2000" dirty="0" smtClean="0"/>
              <a:t>virtualization (VT-d </a:t>
            </a:r>
            <a:r>
              <a:rPr lang="en-US" sz="2000" dirty="0" smtClean="0"/>
              <a:t>or AMD-v</a:t>
            </a:r>
            <a:r>
              <a:rPr lang="en-US" sz="2000" dirty="0" smtClean="0"/>
              <a:t>)</a:t>
            </a:r>
          </a:p>
          <a:p>
            <a:pPr lvl="1"/>
            <a:r>
              <a:rPr lang="en-US" sz="2000" dirty="0" smtClean="0"/>
              <a:t>DMA-remapping, interrupt posting, &amp; error handling</a:t>
            </a:r>
            <a:endParaRPr lang="en-US" sz="2000" dirty="0" smtClean="0"/>
          </a:p>
          <a:p>
            <a:pPr lvl="1"/>
            <a:r>
              <a:rPr lang="en-US" sz="2000" dirty="0" smtClean="0"/>
              <a:t>Provides PCI device isolation and security </a:t>
            </a:r>
          </a:p>
          <a:p>
            <a:pPr lvl="1"/>
            <a:r>
              <a:rPr lang="en-US" sz="2000" dirty="0" smtClean="0"/>
              <a:t>Potential for lower hypervisor overhead</a:t>
            </a:r>
            <a:endParaRPr lang="en-US" sz="2000" dirty="0" smtClean="0"/>
          </a:p>
          <a:p>
            <a:r>
              <a:rPr lang="en-US" sz="2400" dirty="0" smtClean="0"/>
              <a:t>Creates a </a:t>
            </a:r>
            <a:r>
              <a:rPr lang="en-US" sz="2400" dirty="0" smtClean="0"/>
              <a:t>1-1 </a:t>
            </a:r>
            <a:r>
              <a:rPr lang="en-US" sz="2400" dirty="0" smtClean="0"/>
              <a:t>mapping between </a:t>
            </a:r>
            <a:r>
              <a:rPr lang="en-US" sz="2400" dirty="0" smtClean="0"/>
              <a:t>GPU and VM guest</a:t>
            </a:r>
          </a:p>
          <a:p>
            <a:pPr lvl="1"/>
            <a:r>
              <a:rPr lang="en-US" sz="2000" dirty="0" smtClean="0"/>
              <a:t>Not emulated or </a:t>
            </a:r>
            <a:r>
              <a:rPr lang="en-US" sz="2000" dirty="0" err="1" smtClean="0"/>
              <a:t>para</a:t>
            </a:r>
            <a:r>
              <a:rPr lang="en-US" sz="2000" dirty="0" smtClean="0"/>
              <a:t>-virtualized hardware</a:t>
            </a:r>
            <a:endParaRPr lang="en-US" sz="2000" dirty="0" smtClean="0"/>
          </a:p>
          <a:p>
            <a:r>
              <a:rPr lang="en-US" sz="2400" dirty="0"/>
              <a:t>Enables both CUDA and </a:t>
            </a:r>
            <a:r>
              <a:rPr lang="en-US" sz="2400" dirty="0" err="1"/>
              <a:t>OpenCL</a:t>
            </a:r>
            <a:r>
              <a:rPr lang="en-US" sz="2400" dirty="0"/>
              <a:t> </a:t>
            </a:r>
            <a:r>
              <a:rPr lang="en-US" sz="2400" dirty="0" err="1" smtClean="0"/>
              <a:t>codesets</a:t>
            </a:r>
            <a:r>
              <a:rPr lang="en-US" sz="2400" dirty="0" smtClean="0"/>
              <a:t> natively</a:t>
            </a:r>
            <a:endParaRPr lang="en-US" sz="2400" dirty="0" smtClean="0"/>
          </a:p>
          <a:p>
            <a:r>
              <a:rPr lang="en-US" sz="2400" dirty="0" smtClean="0"/>
              <a:t>Not really virtualization, but GPU </a:t>
            </a:r>
            <a:r>
              <a:rPr lang="en-US" sz="2400" dirty="0" err="1" smtClean="0"/>
              <a:t>Passthrough</a:t>
            </a:r>
            <a:endParaRPr lang="en-US" sz="2400" dirty="0" smtClean="0"/>
          </a:p>
          <a:p>
            <a:r>
              <a:rPr lang="en-US" sz="2400" dirty="0" smtClean="0"/>
              <a:t>Potentially better than front-end remote API solutions</a:t>
            </a:r>
          </a:p>
          <a:p>
            <a:pPr lvl="1"/>
            <a:r>
              <a:rPr lang="en-US" sz="2000" dirty="0" err="1" smtClean="0"/>
              <a:t>rCUDA</a:t>
            </a:r>
            <a:r>
              <a:rPr lang="en-US" sz="2000" dirty="0" smtClean="0"/>
              <a:t>, </a:t>
            </a:r>
            <a:r>
              <a:rPr lang="en-US" sz="2000" dirty="0" err="1" smtClean="0"/>
              <a:t>vCUDA</a:t>
            </a:r>
            <a:r>
              <a:rPr lang="en-US" sz="2000" dirty="0" smtClean="0"/>
              <a:t>, </a:t>
            </a:r>
            <a:r>
              <a:rPr lang="en-US" sz="2000" dirty="0" err="1" smtClean="0"/>
              <a:t>gVirtus</a:t>
            </a:r>
            <a:r>
              <a:rPr lang="en-US" sz="2000" dirty="0" smtClean="0"/>
              <a:t>, others</a:t>
            </a:r>
          </a:p>
          <a:p>
            <a:pPr lvl="1"/>
            <a:r>
              <a:rPr lang="en-US" sz="2000" dirty="0" smtClean="0"/>
              <a:t>Rely on shared memory buffers or interconnects</a:t>
            </a:r>
          </a:p>
          <a:p>
            <a:pPr lvl="1"/>
            <a:r>
              <a:rPr lang="en-US" sz="2000" dirty="0" smtClean="0"/>
              <a:t>Native usage of GPUs not always possible</a:t>
            </a:r>
          </a:p>
          <a:p>
            <a:endParaRPr lang="en-US" sz="2400" dirty="0" smtClean="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19</a:t>
            </a:fld>
            <a:endParaRPr lang="en-US"/>
          </a:p>
        </p:txBody>
      </p:sp>
    </p:spTree>
    <p:extLst>
      <p:ext uri="{BB962C8B-B14F-4D97-AF65-F5344CB8AC3E}">
        <p14:creationId xmlns:p14="http://schemas.microsoft.com/office/powerpoint/2010/main" val="3270632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152400" y="1371600"/>
            <a:ext cx="8839200" cy="5029200"/>
          </a:xfrm>
        </p:spPr>
        <p:txBody>
          <a:bodyPr/>
          <a:lstStyle/>
          <a:p>
            <a:r>
              <a:rPr lang="en-US" dirty="0" smtClean="0"/>
              <a:t>Introduction to High </a:t>
            </a:r>
            <a:r>
              <a:rPr lang="en-US" dirty="0"/>
              <a:t>Performance Virtual </a:t>
            </a:r>
            <a:r>
              <a:rPr lang="en-US" dirty="0" smtClean="0"/>
              <a:t>Clusters</a:t>
            </a:r>
          </a:p>
          <a:p>
            <a:r>
              <a:rPr lang="en-US" dirty="0" smtClean="0"/>
              <a:t>Hypervisor experiments</a:t>
            </a:r>
            <a:endParaRPr lang="en-US" dirty="0" smtClean="0"/>
          </a:p>
          <a:p>
            <a:r>
              <a:rPr lang="en-US" dirty="0" smtClean="0"/>
              <a:t>GPU </a:t>
            </a:r>
            <a:r>
              <a:rPr lang="en-US" dirty="0" err="1" smtClean="0"/>
              <a:t>Passthrough</a:t>
            </a:r>
            <a:r>
              <a:rPr lang="en-US" dirty="0" smtClean="0"/>
              <a:t> in </a:t>
            </a:r>
            <a:r>
              <a:rPr lang="en-US" dirty="0" err="1" smtClean="0"/>
              <a:t>Xen</a:t>
            </a:r>
            <a:endParaRPr lang="en-US" dirty="0" smtClean="0"/>
          </a:p>
          <a:p>
            <a:r>
              <a:rPr lang="en-US" dirty="0" smtClean="0"/>
              <a:t>GPU </a:t>
            </a:r>
            <a:r>
              <a:rPr lang="en-US" dirty="0" err="1" smtClean="0"/>
              <a:t>Passthrough</a:t>
            </a:r>
            <a:r>
              <a:rPr lang="en-US" dirty="0" smtClean="0"/>
              <a:t> evaluation</a:t>
            </a:r>
            <a:endParaRPr lang="en-US" dirty="0" smtClean="0"/>
          </a:p>
          <a:p>
            <a:r>
              <a:rPr lang="en-US" dirty="0" smtClean="0"/>
              <a:t>SR-IOV Interconnects</a:t>
            </a:r>
          </a:p>
          <a:p>
            <a:r>
              <a:rPr lang="en-US" dirty="0" smtClean="0"/>
              <a:t>Molecular Dynamics Virtual Clusters</a:t>
            </a:r>
          </a:p>
          <a:p>
            <a:r>
              <a:rPr lang="en-US" dirty="0" smtClean="0"/>
              <a:t>Conclusion &amp; future work</a:t>
            </a:r>
            <a:endParaRPr lang="en-US" dirty="0" smtClean="0"/>
          </a:p>
          <a:p>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2</a:t>
            </a:fld>
            <a:endParaRPr lang="en-US"/>
          </a:p>
        </p:txBody>
      </p:sp>
    </p:spTree>
    <p:extLst>
      <p:ext uri="{BB962C8B-B14F-4D97-AF65-F5344CB8AC3E}">
        <p14:creationId xmlns:p14="http://schemas.microsoft.com/office/powerpoint/2010/main" val="1891483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Hardware Setup</a:t>
            </a:r>
            <a:endParaRPr lang="en-US"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21064809"/>
              </p:ext>
            </p:extLst>
          </p:nvPr>
        </p:nvGraphicFramePr>
        <p:xfrm>
          <a:off x="457200" y="1516063"/>
          <a:ext cx="8229600" cy="4450077"/>
        </p:xfrm>
        <a:graphic>
          <a:graphicData uri="http://schemas.openxmlformats.org/drawingml/2006/table">
            <a:tbl>
              <a:tblPr firstRow="1" bandRow="1">
                <a:tableStyleId>{5C22544A-7EE6-4342-B048-85BDC9FD1C3A}</a:tableStyleId>
              </a:tblPr>
              <a:tblGrid>
                <a:gridCol w="2112579"/>
                <a:gridCol w="2979683"/>
                <a:gridCol w="3137338"/>
              </a:tblGrid>
              <a:tr h="494453">
                <a:tc>
                  <a:txBody>
                    <a:bodyPr/>
                    <a:lstStyle/>
                    <a:p>
                      <a:endParaRPr lang="en-US" sz="2400" dirty="0"/>
                    </a:p>
                  </a:txBody>
                  <a:tcPr marT="60960" marB="60960"/>
                </a:tc>
                <a:tc>
                  <a:txBody>
                    <a:bodyPr/>
                    <a:lstStyle/>
                    <a:p>
                      <a:r>
                        <a:rPr lang="en-US" sz="2400" dirty="0" err="1" smtClean="0">
                          <a:solidFill>
                            <a:schemeClr val="tx2"/>
                          </a:solidFill>
                        </a:rPr>
                        <a:t>Westmere</a:t>
                      </a:r>
                      <a:r>
                        <a:rPr lang="en-US" sz="2400" dirty="0" smtClean="0">
                          <a:solidFill>
                            <a:schemeClr val="tx2"/>
                          </a:solidFill>
                        </a:rPr>
                        <a:t> + Fermi</a:t>
                      </a:r>
                      <a:endParaRPr lang="en-US" sz="2400" dirty="0">
                        <a:solidFill>
                          <a:schemeClr val="tx2"/>
                        </a:solidFill>
                      </a:endParaRPr>
                    </a:p>
                  </a:txBody>
                  <a:tcPr marT="60960" marB="60960"/>
                </a:tc>
                <a:tc>
                  <a:txBody>
                    <a:bodyPr/>
                    <a:lstStyle/>
                    <a:p>
                      <a:r>
                        <a:rPr lang="en-US" sz="2400" dirty="0" smtClean="0">
                          <a:solidFill>
                            <a:schemeClr val="tx2"/>
                          </a:solidFill>
                        </a:rPr>
                        <a:t>Sandy Bridge + </a:t>
                      </a:r>
                      <a:r>
                        <a:rPr lang="en-US" sz="2400" dirty="0" err="1" smtClean="0">
                          <a:solidFill>
                            <a:schemeClr val="tx2"/>
                          </a:solidFill>
                        </a:rPr>
                        <a:t>Kepler</a:t>
                      </a:r>
                      <a:endParaRPr lang="en-US" sz="2400" dirty="0">
                        <a:solidFill>
                          <a:schemeClr val="tx2"/>
                        </a:solidFill>
                      </a:endParaRPr>
                    </a:p>
                  </a:txBody>
                  <a:tcPr marT="60960" marB="60960"/>
                </a:tc>
              </a:tr>
              <a:tr h="494453">
                <a:tc>
                  <a:txBody>
                    <a:bodyPr/>
                    <a:lstStyle/>
                    <a:p>
                      <a:r>
                        <a:rPr lang="en-US" sz="2400" dirty="0" smtClean="0"/>
                        <a:t>Name</a:t>
                      </a:r>
                      <a:endParaRPr lang="en-US" sz="2400" dirty="0"/>
                    </a:p>
                  </a:txBody>
                  <a:tcPr marT="60960" marB="60960"/>
                </a:tc>
                <a:tc>
                  <a:txBody>
                    <a:bodyPr/>
                    <a:lstStyle/>
                    <a:p>
                      <a:r>
                        <a:rPr lang="en-US" sz="2400" dirty="0" smtClean="0">
                          <a:solidFill>
                            <a:schemeClr val="tx2"/>
                          </a:solidFill>
                        </a:rPr>
                        <a:t>Delta (IU)</a:t>
                      </a:r>
                      <a:endParaRPr lang="en-US" sz="2400" dirty="0">
                        <a:solidFill>
                          <a:schemeClr val="tx2"/>
                        </a:solidFill>
                      </a:endParaRPr>
                    </a:p>
                  </a:txBody>
                  <a:tcPr marT="60960" marB="60960"/>
                </a:tc>
                <a:tc>
                  <a:txBody>
                    <a:bodyPr/>
                    <a:lstStyle/>
                    <a:p>
                      <a:r>
                        <a:rPr lang="en-US" sz="2400" dirty="0" err="1" smtClean="0">
                          <a:solidFill>
                            <a:schemeClr val="tx2"/>
                          </a:solidFill>
                        </a:rPr>
                        <a:t>Bespin</a:t>
                      </a:r>
                      <a:r>
                        <a:rPr lang="en-US" sz="2400" dirty="0" smtClean="0">
                          <a:solidFill>
                            <a:schemeClr val="tx2"/>
                          </a:solidFill>
                        </a:rPr>
                        <a:t> (ISI)</a:t>
                      </a:r>
                      <a:endParaRPr lang="en-US" sz="2400" dirty="0">
                        <a:solidFill>
                          <a:schemeClr val="tx2"/>
                        </a:solidFill>
                      </a:endParaRPr>
                    </a:p>
                  </a:txBody>
                  <a:tcPr marT="60960" marB="60960"/>
                </a:tc>
              </a:tr>
              <a:tr h="494453">
                <a:tc>
                  <a:txBody>
                    <a:bodyPr/>
                    <a:lstStyle/>
                    <a:p>
                      <a:r>
                        <a:rPr lang="en-US" sz="2400" dirty="0" smtClean="0"/>
                        <a:t>CPU</a:t>
                      </a:r>
                      <a:r>
                        <a:rPr lang="en-US" sz="2400" baseline="0" dirty="0" smtClean="0"/>
                        <a:t> (cores)</a:t>
                      </a:r>
                      <a:endParaRPr lang="en-US" sz="2400" dirty="0"/>
                    </a:p>
                  </a:txBody>
                  <a:tcPr marT="60960" marB="60960"/>
                </a:tc>
                <a:tc>
                  <a:txBody>
                    <a:bodyPr/>
                    <a:lstStyle/>
                    <a:p>
                      <a:r>
                        <a:rPr lang="en-US" sz="2400" dirty="0" smtClean="0"/>
                        <a:t>2xX5660 (12)</a:t>
                      </a:r>
                      <a:endParaRPr lang="en-US" sz="2400" dirty="0"/>
                    </a:p>
                  </a:txBody>
                  <a:tcPr marT="60960" marB="60960"/>
                </a:tc>
                <a:tc>
                  <a:txBody>
                    <a:bodyPr/>
                    <a:lstStyle/>
                    <a:p>
                      <a:r>
                        <a:rPr lang="en-US" sz="2400" dirty="0" smtClean="0"/>
                        <a:t>2xE5-2670</a:t>
                      </a:r>
                      <a:r>
                        <a:rPr lang="en-US" sz="2400" baseline="0" dirty="0" smtClean="0"/>
                        <a:t> (16)</a:t>
                      </a:r>
                      <a:endParaRPr lang="en-US" sz="2400" dirty="0"/>
                    </a:p>
                  </a:txBody>
                  <a:tcPr marT="60960" marB="60960"/>
                </a:tc>
              </a:tr>
              <a:tr h="494453">
                <a:tc>
                  <a:txBody>
                    <a:bodyPr/>
                    <a:lstStyle/>
                    <a:p>
                      <a:r>
                        <a:rPr lang="en-US" sz="2400" dirty="0" smtClean="0"/>
                        <a:t>Clock Speed</a:t>
                      </a:r>
                      <a:endParaRPr lang="en-US" sz="2400" dirty="0"/>
                    </a:p>
                  </a:txBody>
                  <a:tcPr marT="60960" marB="60960"/>
                </a:tc>
                <a:tc>
                  <a:txBody>
                    <a:bodyPr/>
                    <a:lstStyle/>
                    <a:p>
                      <a:r>
                        <a:rPr lang="en-US" sz="2400" dirty="0" smtClean="0"/>
                        <a:t>2.6 GHz</a:t>
                      </a:r>
                      <a:endParaRPr lang="en-US" sz="2400" dirty="0"/>
                    </a:p>
                  </a:txBody>
                  <a:tcPr marT="60960" marB="60960"/>
                </a:tc>
                <a:tc>
                  <a:txBody>
                    <a:bodyPr/>
                    <a:lstStyle/>
                    <a:p>
                      <a:r>
                        <a:rPr lang="en-US" sz="2400" dirty="0" smtClean="0"/>
                        <a:t>2.6 GHz</a:t>
                      </a:r>
                      <a:endParaRPr lang="en-US" sz="2400" dirty="0"/>
                    </a:p>
                  </a:txBody>
                  <a:tcPr marT="60960" marB="60960"/>
                </a:tc>
              </a:tr>
              <a:tr h="494453">
                <a:tc>
                  <a:txBody>
                    <a:bodyPr/>
                    <a:lstStyle/>
                    <a:p>
                      <a:r>
                        <a:rPr lang="en-US" sz="2400" dirty="0" smtClean="0"/>
                        <a:t>RAM</a:t>
                      </a:r>
                      <a:endParaRPr lang="en-US" sz="2400" dirty="0"/>
                    </a:p>
                  </a:txBody>
                  <a:tcPr marT="60960" marB="60960"/>
                </a:tc>
                <a:tc>
                  <a:txBody>
                    <a:bodyPr/>
                    <a:lstStyle/>
                    <a:p>
                      <a:r>
                        <a:rPr lang="en-US" sz="2400" dirty="0" smtClean="0"/>
                        <a:t>192 GB</a:t>
                      </a:r>
                      <a:endParaRPr lang="en-US" sz="2400" dirty="0"/>
                    </a:p>
                  </a:txBody>
                  <a:tcPr marT="60960" marB="60960"/>
                </a:tc>
                <a:tc>
                  <a:txBody>
                    <a:bodyPr/>
                    <a:lstStyle/>
                    <a:p>
                      <a:r>
                        <a:rPr lang="en-US" sz="2400" dirty="0" smtClean="0"/>
                        <a:t>48 GB</a:t>
                      </a:r>
                      <a:endParaRPr lang="en-US" sz="2400" dirty="0"/>
                    </a:p>
                  </a:txBody>
                  <a:tcPr marT="60960" marB="60960"/>
                </a:tc>
              </a:tr>
              <a:tr h="494453">
                <a:tc>
                  <a:txBody>
                    <a:bodyPr/>
                    <a:lstStyle/>
                    <a:p>
                      <a:r>
                        <a:rPr lang="en-US" sz="2400" dirty="0" smtClean="0"/>
                        <a:t>NUMA Nodes</a:t>
                      </a:r>
                      <a:endParaRPr lang="en-US" sz="2400" dirty="0"/>
                    </a:p>
                  </a:txBody>
                  <a:tcPr marT="60960" marB="60960"/>
                </a:tc>
                <a:tc>
                  <a:txBody>
                    <a:bodyPr/>
                    <a:lstStyle/>
                    <a:p>
                      <a:r>
                        <a:rPr lang="en-US" sz="2400" dirty="0" smtClean="0"/>
                        <a:t>2</a:t>
                      </a:r>
                      <a:endParaRPr lang="en-US" sz="2400" dirty="0"/>
                    </a:p>
                  </a:txBody>
                  <a:tcPr marT="60960" marB="60960"/>
                </a:tc>
                <a:tc>
                  <a:txBody>
                    <a:bodyPr/>
                    <a:lstStyle/>
                    <a:p>
                      <a:r>
                        <a:rPr lang="en-US" sz="2400" dirty="0" smtClean="0"/>
                        <a:t>2</a:t>
                      </a:r>
                      <a:endParaRPr lang="en-US" sz="2400" dirty="0"/>
                    </a:p>
                  </a:txBody>
                  <a:tcPr marT="60960" marB="60960"/>
                </a:tc>
              </a:tr>
              <a:tr h="494453">
                <a:tc>
                  <a:txBody>
                    <a:bodyPr/>
                    <a:lstStyle/>
                    <a:p>
                      <a:r>
                        <a:rPr lang="en-US" sz="2400" dirty="0" smtClean="0"/>
                        <a:t>GPU</a:t>
                      </a:r>
                      <a:endParaRPr lang="en-US" sz="2400" dirty="0"/>
                    </a:p>
                  </a:txBody>
                  <a:tcPr marT="60960" marB="60960"/>
                </a:tc>
                <a:tc>
                  <a:txBody>
                    <a:bodyPr/>
                    <a:lstStyle/>
                    <a:p>
                      <a:r>
                        <a:rPr lang="en-US" sz="2400" dirty="0" smtClean="0"/>
                        <a:t>2xC2075</a:t>
                      </a:r>
                      <a:endParaRPr lang="en-US" sz="2400" dirty="0"/>
                    </a:p>
                  </a:txBody>
                  <a:tcPr marT="60960" marB="60960"/>
                </a:tc>
                <a:tc>
                  <a:txBody>
                    <a:bodyPr/>
                    <a:lstStyle/>
                    <a:p>
                      <a:r>
                        <a:rPr lang="en-US" sz="2400" dirty="0" smtClean="0"/>
                        <a:t>1xK20m</a:t>
                      </a:r>
                      <a:endParaRPr lang="en-US" sz="2400" dirty="0"/>
                    </a:p>
                  </a:txBody>
                  <a:tcPr marT="60960" marB="60960"/>
                </a:tc>
              </a:tr>
              <a:tr h="494453">
                <a:tc>
                  <a:txBody>
                    <a:bodyPr/>
                    <a:lstStyle/>
                    <a:p>
                      <a:r>
                        <a:rPr lang="en-US" sz="2400" dirty="0" smtClean="0"/>
                        <a:t>PCI-Express</a:t>
                      </a:r>
                      <a:endParaRPr lang="en-US" sz="2400" dirty="0"/>
                    </a:p>
                  </a:txBody>
                  <a:tcPr marT="60960" marB="60960"/>
                </a:tc>
                <a:tc>
                  <a:txBody>
                    <a:bodyPr/>
                    <a:lstStyle/>
                    <a:p>
                      <a:r>
                        <a:rPr lang="en-US" sz="2400" dirty="0" smtClean="0"/>
                        <a:t>2.0</a:t>
                      </a:r>
                      <a:endParaRPr lang="en-US" sz="2400" dirty="0"/>
                    </a:p>
                  </a:txBody>
                  <a:tcPr marT="60960" marB="60960"/>
                </a:tc>
                <a:tc>
                  <a:txBody>
                    <a:bodyPr/>
                    <a:lstStyle/>
                    <a:p>
                      <a:r>
                        <a:rPr lang="en-US" sz="2400" dirty="0" smtClean="0"/>
                        <a:t>3.0 (with</a:t>
                      </a:r>
                      <a:r>
                        <a:rPr lang="en-US" sz="2400" baseline="0" dirty="0" smtClean="0"/>
                        <a:t> bug)</a:t>
                      </a:r>
                      <a:endParaRPr lang="en-US" sz="2400" dirty="0"/>
                    </a:p>
                  </a:txBody>
                  <a:tcPr marT="60960" marB="60960"/>
                </a:tc>
              </a:tr>
              <a:tr h="494453">
                <a:tc>
                  <a:txBody>
                    <a:bodyPr/>
                    <a:lstStyle/>
                    <a:p>
                      <a:r>
                        <a:rPr lang="en-US" sz="2400" dirty="0" smtClean="0"/>
                        <a:t>Release</a:t>
                      </a:r>
                      <a:endParaRPr lang="en-US" sz="2400" dirty="0"/>
                    </a:p>
                  </a:txBody>
                  <a:tcPr marT="60960" marB="60960"/>
                </a:tc>
                <a:tc>
                  <a:txBody>
                    <a:bodyPr/>
                    <a:lstStyle/>
                    <a:p>
                      <a:r>
                        <a:rPr lang="en-US" sz="2400" dirty="0" smtClean="0"/>
                        <a:t>~2011</a:t>
                      </a:r>
                      <a:endParaRPr lang="en-US" sz="2400" dirty="0"/>
                    </a:p>
                  </a:txBody>
                  <a:tcPr marT="60960" marB="60960"/>
                </a:tc>
                <a:tc>
                  <a:txBody>
                    <a:bodyPr/>
                    <a:lstStyle/>
                    <a:p>
                      <a:r>
                        <a:rPr lang="en-US" sz="2400" dirty="0" smtClean="0"/>
                        <a:t>~2013</a:t>
                      </a:r>
                      <a:endParaRPr lang="en-US" sz="2400" dirty="0"/>
                    </a:p>
                  </a:txBody>
                  <a:tcPr marT="60960" marB="60960"/>
                </a:tc>
              </a:tr>
            </a:tbl>
          </a:graphicData>
        </a:graphic>
      </p:graphicFrame>
    </p:spTree>
    <p:extLst>
      <p:ext uri="{BB962C8B-B14F-4D97-AF65-F5344CB8AC3E}">
        <p14:creationId xmlns:p14="http://schemas.microsoft.com/office/powerpoint/2010/main" val="2650144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t>
            </a:r>
            <a:r>
              <a:rPr lang="en-US" dirty="0" err="1" smtClean="0"/>
              <a:t>Xen</a:t>
            </a:r>
            <a:r>
              <a:rPr lang="en-US" dirty="0" smtClean="0"/>
              <a:t> GPU </a:t>
            </a:r>
            <a:r>
              <a:rPr lang="en-US" dirty="0" err="1" smtClean="0"/>
              <a:t>Passthrough</a:t>
            </a:r>
            <a:endParaRPr lang="en-US" dirty="0"/>
          </a:p>
        </p:txBody>
      </p:sp>
      <p:sp>
        <p:nvSpPr>
          <p:cNvPr id="3" name="Content Placeholder 2"/>
          <p:cNvSpPr>
            <a:spLocks noGrp="1"/>
          </p:cNvSpPr>
          <p:nvPr>
            <p:ph idx="1"/>
          </p:nvPr>
        </p:nvSpPr>
        <p:spPr/>
        <p:txBody>
          <a:bodyPr/>
          <a:lstStyle/>
          <a:p>
            <a:r>
              <a:rPr lang="en-US" dirty="0" smtClean="0"/>
              <a:t>Methodology for GPU </a:t>
            </a:r>
            <a:r>
              <a:rPr lang="en-US" dirty="0" err="1" smtClean="0"/>
              <a:t>Passthrough</a:t>
            </a:r>
            <a:r>
              <a:rPr lang="en-US" dirty="0" smtClean="0"/>
              <a:t> developed first in </a:t>
            </a:r>
            <a:r>
              <a:rPr lang="en-US" dirty="0" err="1" smtClean="0"/>
              <a:t>Xen</a:t>
            </a:r>
            <a:r>
              <a:rPr lang="en-US" dirty="0" smtClean="0"/>
              <a:t> hypervisor</a:t>
            </a:r>
            <a:endParaRPr lang="en-US" dirty="0"/>
          </a:p>
          <a:p>
            <a:pPr lvl="1"/>
            <a:r>
              <a:rPr lang="en-US" dirty="0" smtClean="0"/>
              <a:t>Need to measure performance and overhead</a:t>
            </a:r>
          </a:p>
          <a:p>
            <a:r>
              <a:rPr lang="en-US" dirty="0" smtClean="0"/>
              <a:t>SHOC Benchmark Suite developed by ORNL</a:t>
            </a:r>
          </a:p>
          <a:p>
            <a:pPr lvl="1"/>
            <a:r>
              <a:rPr lang="en-US" dirty="0" smtClean="0"/>
              <a:t>Provides 70 benchmarks</a:t>
            </a:r>
          </a:p>
          <a:p>
            <a:pPr lvl="2"/>
            <a:r>
              <a:rPr lang="en-US" dirty="0" smtClean="0"/>
              <a:t>Synthetic </a:t>
            </a:r>
            <a:r>
              <a:rPr lang="en-US" dirty="0" smtClean="0"/>
              <a:t>micro-benchmarks</a:t>
            </a:r>
            <a:endParaRPr lang="en-US" dirty="0" smtClean="0"/>
          </a:p>
          <a:p>
            <a:pPr lvl="2"/>
            <a:r>
              <a:rPr lang="en-US" dirty="0" smtClean="0"/>
              <a:t>3</a:t>
            </a:r>
            <a:r>
              <a:rPr lang="en-US" baseline="30000" dirty="0" smtClean="0"/>
              <a:t>rd</a:t>
            </a:r>
            <a:r>
              <a:rPr lang="en-US" dirty="0" smtClean="0"/>
              <a:t> party applications</a:t>
            </a:r>
          </a:p>
          <a:p>
            <a:pPr lvl="2"/>
            <a:r>
              <a:rPr lang="en-US" dirty="0" smtClean="0"/>
              <a:t>CUDA and </a:t>
            </a:r>
            <a:r>
              <a:rPr lang="en-US" dirty="0" err="1" smtClean="0"/>
              <a:t>OpenCL</a:t>
            </a:r>
            <a:r>
              <a:rPr lang="en-US" dirty="0" smtClean="0"/>
              <a:t> implementations</a:t>
            </a:r>
          </a:p>
          <a:p>
            <a:r>
              <a:rPr lang="en-US" dirty="0" smtClean="0"/>
              <a:t>Can give well-rounded viewpoint of GPU performance</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21</a:t>
            </a:fld>
            <a:endParaRPr lang="en-US"/>
          </a:p>
        </p:txBody>
      </p:sp>
    </p:spTree>
    <p:extLst>
      <p:ext uri="{BB962C8B-B14F-4D97-AF65-F5344CB8AC3E}">
        <p14:creationId xmlns:p14="http://schemas.microsoft.com/office/powerpoint/2010/main" val="1571217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161300"/>
            <a:ext cx="2133600" cy="365125"/>
          </a:xfrm>
        </p:spPr>
        <p:txBody>
          <a:bodyPr/>
          <a:lstStyle/>
          <a:p>
            <a:pPr>
              <a:defRPr/>
            </a:pPr>
            <a:fld id="{05D04874-939E-4540-8C88-A05A27AAF75B}" type="slidenum">
              <a:rPr lang="en-US" smtClean="0"/>
              <a:pPr>
                <a:defRPr/>
              </a:pPr>
              <a:t>22</a:t>
            </a:fld>
            <a:endParaRPr lang="en-US"/>
          </a:p>
        </p:txBody>
      </p:sp>
      <p:pic>
        <p:nvPicPr>
          <p:cNvPr id="3" name="Picture 2" descr="mm-siz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3157750"/>
            <a:ext cx="7886700" cy="3330308"/>
          </a:xfrm>
          <a:prstGeom prst="rect">
            <a:avLst/>
          </a:prstGeom>
        </p:spPr>
      </p:pic>
      <p:pic>
        <p:nvPicPr>
          <p:cNvPr id="8" name="Picture 7" descr="ff-siz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 y="0"/>
            <a:ext cx="7886700" cy="3332642"/>
          </a:xfrm>
          <a:prstGeom prst="rect">
            <a:avLst/>
          </a:prstGeom>
        </p:spPr>
      </p:pic>
      <p:sp>
        <p:nvSpPr>
          <p:cNvPr id="6" name="TextBox 5"/>
          <p:cNvSpPr txBox="1"/>
          <p:nvPr/>
        </p:nvSpPr>
        <p:spPr>
          <a:xfrm>
            <a:off x="8849" y="6337552"/>
            <a:ext cx="8382000" cy="553998"/>
          </a:xfrm>
          <a:prstGeom prst="rect">
            <a:avLst/>
          </a:prstGeom>
          <a:solidFill>
            <a:srgbClr val="FFFFFF"/>
          </a:solidFill>
        </p:spPr>
        <p:txBody>
          <a:bodyPr wrap="square" rtlCol="0">
            <a:spAutoFit/>
          </a:bodyPr>
          <a:lstStyle/>
          <a:p>
            <a:pPr algn="ctr"/>
            <a:r>
              <a:rPr lang="en-US" sz="1000" dirty="0"/>
              <a:t>From: Andrew J. Younge, John Paul Walters, Stephen </a:t>
            </a:r>
            <a:r>
              <a:rPr lang="en-US" sz="1000" dirty="0" err="1"/>
              <a:t>Crago</a:t>
            </a:r>
            <a:r>
              <a:rPr lang="en-US" sz="1000" dirty="0"/>
              <a:t>, Geoffrey C. Fox, Evaluating GPU </a:t>
            </a:r>
            <a:r>
              <a:rPr lang="en-US" sz="1000" dirty="0" err="1"/>
              <a:t>Passthrough</a:t>
            </a:r>
            <a:r>
              <a:rPr lang="en-US" sz="1000" dirty="0"/>
              <a:t> in </a:t>
            </a:r>
            <a:r>
              <a:rPr lang="en-US" sz="1000" dirty="0" err="1"/>
              <a:t>Xen</a:t>
            </a:r>
            <a:r>
              <a:rPr lang="en-US" sz="1000" dirty="0"/>
              <a:t> for High Performance Cloud Computing, in High-Performance Grid and Cloud Computing Workshop at the 28th IEEE International Parallel and Distributed Processing Symposium. 2014 </a:t>
            </a:r>
          </a:p>
          <a:p>
            <a:pPr algn="ctr"/>
            <a:endParaRPr lang="en-US" sz="1000" dirty="0"/>
          </a:p>
        </p:txBody>
      </p:sp>
    </p:spTree>
    <p:extLst>
      <p:ext uri="{BB962C8B-B14F-4D97-AF65-F5344CB8AC3E}">
        <p14:creationId xmlns:p14="http://schemas.microsoft.com/office/powerpoint/2010/main" val="1300385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873E6A-125F-E145-AD9D-F8E911D5754D}" type="slidenum">
              <a:rPr lang="en-US" smtClean="0"/>
              <a:pPr>
                <a:defRPr/>
              </a:pPr>
              <a:t>23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7" y="590550"/>
            <a:ext cx="7553325" cy="6038850"/>
          </a:xfrm>
          <a:prstGeom prst="rect">
            <a:avLst/>
          </a:prstGeom>
        </p:spPr>
      </p:pic>
    </p:spTree>
    <p:extLst>
      <p:ext uri="{BB962C8B-B14F-4D97-AF65-F5344CB8AC3E}">
        <p14:creationId xmlns:p14="http://schemas.microsoft.com/office/powerpoint/2010/main" val="3019602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CPU Architecture</a:t>
            </a:r>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24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 y="1066800"/>
            <a:ext cx="50131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91056"/>
            <a:ext cx="4721430" cy="233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16127" y="1066800"/>
            <a:ext cx="3746873" cy="2369880"/>
          </a:xfrm>
          <a:prstGeom prst="rect">
            <a:avLst/>
          </a:prstGeom>
          <a:noFill/>
        </p:spPr>
        <p:txBody>
          <a:bodyPr wrap="square" rtlCol="0">
            <a:spAutoFit/>
          </a:bodyPr>
          <a:lstStyle/>
          <a:p>
            <a:r>
              <a:rPr lang="en-US" sz="2800" b="1" dirty="0" err="1" smtClean="0"/>
              <a:t>Westmere</a:t>
            </a:r>
            <a:r>
              <a:rPr lang="en-US" sz="2800" b="1" dirty="0" smtClean="0"/>
              <a:t>/Nehalem</a:t>
            </a:r>
          </a:p>
          <a:p>
            <a:pPr marL="285750" indent="-285750">
              <a:buFont typeface="Arial" pitchFamily="34" charset="0"/>
              <a:buChar char="•"/>
            </a:pPr>
            <a:r>
              <a:rPr lang="en-US" sz="2400" dirty="0" smtClean="0"/>
              <a:t>Single QPI connection between NUMA sockets</a:t>
            </a:r>
          </a:p>
          <a:p>
            <a:pPr marL="285750" indent="-285750">
              <a:buFont typeface="Arial" pitchFamily="34" charset="0"/>
              <a:buChar char="•"/>
            </a:pPr>
            <a:r>
              <a:rPr lang="en-US" sz="2400" dirty="0" smtClean="0"/>
              <a:t>Intel 5500 chipset for I/O Hub (IOH)  with own QPI</a:t>
            </a:r>
          </a:p>
          <a:p>
            <a:pPr marL="742950" lvl="1" indent="-285750">
              <a:buFont typeface="Arial" pitchFamily="34" charset="0"/>
              <a:buChar char="•"/>
            </a:pPr>
            <a:r>
              <a:rPr lang="en-US" sz="2400" dirty="0" smtClean="0"/>
              <a:t>PCI-E from 2 IOHs</a:t>
            </a:r>
          </a:p>
        </p:txBody>
      </p:sp>
      <p:sp>
        <p:nvSpPr>
          <p:cNvPr id="13" name="TextBox 12"/>
          <p:cNvSpPr txBox="1"/>
          <p:nvPr/>
        </p:nvSpPr>
        <p:spPr>
          <a:xfrm>
            <a:off x="5133891" y="3824098"/>
            <a:ext cx="3746873" cy="2369880"/>
          </a:xfrm>
          <a:prstGeom prst="rect">
            <a:avLst/>
          </a:prstGeom>
          <a:noFill/>
        </p:spPr>
        <p:txBody>
          <a:bodyPr wrap="square" rtlCol="0">
            <a:spAutoFit/>
          </a:bodyPr>
          <a:lstStyle/>
          <a:p>
            <a:r>
              <a:rPr lang="en-US" sz="2800" b="1" dirty="0" smtClean="0"/>
              <a:t>Sandy Bridge</a:t>
            </a:r>
          </a:p>
          <a:p>
            <a:pPr marL="285750" indent="-285750">
              <a:buFont typeface="Arial" pitchFamily="34" charset="0"/>
              <a:buChar char="•"/>
            </a:pPr>
            <a:r>
              <a:rPr lang="en-US" sz="2400" dirty="0" smtClean="0"/>
              <a:t>Dual QPI connection between NUMA sockets</a:t>
            </a:r>
          </a:p>
          <a:p>
            <a:pPr marL="285750" indent="-285750">
              <a:buFont typeface="Arial" pitchFamily="34" charset="0"/>
              <a:buChar char="•"/>
            </a:pPr>
            <a:r>
              <a:rPr lang="en-US" sz="2400" dirty="0" smtClean="0"/>
              <a:t>PCI-E built into processor</a:t>
            </a:r>
          </a:p>
          <a:p>
            <a:pPr marL="742950" lvl="1" indent="-285750">
              <a:buFont typeface="Arial" pitchFamily="34" charset="0"/>
              <a:buChar char="•"/>
            </a:pPr>
            <a:r>
              <a:rPr lang="en-US" sz="2400" dirty="0" smtClean="0"/>
              <a:t>If VMs pinned, no QPI traversal</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576199" y="5852799"/>
            <a:ext cx="624201" cy="62420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499999" y="3185799"/>
            <a:ext cx="624201" cy="624201"/>
          </a:xfrm>
          <a:prstGeom prst="rect">
            <a:avLst/>
          </a:prstGeom>
        </p:spPr>
      </p:pic>
      <p:sp>
        <p:nvSpPr>
          <p:cNvPr id="5" name="Minus 4"/>
          <p:cNvSpPr/>
          <p:nvPr/>
        </p:nvSpPr>
        <p:spPr>
          <a:xfrm>
            <a:off x="0" y="3708118"/>
            <a:ext cx="9144000" cy="101882"/>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08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t>
            </a:r>
            <a:r>
              <a:rPr lang="en-US" dirty="0" err="1" smtClean="0"/>
              <a:t>Passthrough</a:t>
            </a:r>
            <a:r>
              <a:rPr lang="en-US" dirty="0" smtClean="0"/>
              <a:t> </a:t>
            </a:r>
            <a:r>
              <a:rPr lang="en-US" dirty="0" err="1" smtClean="0"/>
              <a:t>vs</a:t>
            </a:r>
            <a:r>
              <a:rPr lang="en-US" dirty="0" smtClean="0"/>
              <a:t> </a:t>
            </a:r>
            <a:r>
              <a:rPr lang="en-US" dirty="0" err="1" smtClean="0"/>
              <a:t>rCUDA</a:t>
            </a:r>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25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66800"/>
            <a:ext cx="8235065" cy="5523055"/>
          </a:xfrm>
          <a:prstGeom prst="rect">
            <a:avLst/>
          </a:prstGeom>
        </p:spPr>
      </p:pic>
    </p:spTree>
    <p:extLst>
      <p:ext uri="{BB962C8B-B14F-4D97-AF65-F5344CB8AC3E}">
        <p14:creationId xmlns:p14="http://schemas.microsoft.com/office/powerpoint/2010/main" val="993880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a:t>
            </a:r>
            <a:r>
              <a:rPr lang="en-US" dirty="0" err="1" smtClean="0"/>
              <a:t>Passthrough</a:t>
            </a:r>
            <a:endParaRPr lang="en-US" dirty="0"/>
          </a:p>
        </p:txBody>
      </p:sp>
      <p:sp>
        <p:nvSpPr>
          <p:cNvPr id="3" name="Content Placeholder 2"/>
          <p:cNvSpPr>
            <a:spLocks noGrp="1"/>
          </p:cNvSpPr>
          <p:nvPr>
            <p:ph idx="1"/>
          </p:nvPr>
        </p:nvSpPr>
        <p:spPr>
          <a:xfrm>
            <a:off x="457200" y="1544183"/>
            <a:ext cx="8229600" cy="4525963"/>
          </a:xfrm>
        </p:spPr>
        <p:txBody>
          <a:bodyPr>
            <a:normAutofit fontScale="92500" lnSpcReduction="20000"/>
          </a:bodyPr>
          <a:lstStyle/>
          <a:p>
            <a:r>
              <a:rPr lang="en-US" sz="3300" dirty="0" smtClean="0"/>
              <a:t>Need for GPUs in virtual infrastructure</a:t>
            </a:r>
          </a:p>
          <a:p>
            <a:pPr lvl="1"/>
            <a:r>
              <a:rPr lang="en-US" dirty="0" smtClean="0"/>
              <a:t>GPUs are becoming more common in scientific computing</a:t>
            </a:r>
          </a:p>
          <a:p>
            <a:pPr lvl="1"/>
            <a:r>
              <a:rPr lang="en-US" dirty="0" smtClean="0"/>
              <a:t>Remote API solution for GPUs suboptimal </a:t>
            </a:r>
          </a:p>
          <a:p>
            <a:r>
              <a:rPr lang="en-US" sz="3300" dirty="0" smtClean="0"/>
              <a:t>Solution: Direct GPU </a:t>
            </a:r>
            <a:r>
              <a:rPr lang="en-US" sz="3300" dirty="0" err="1" smtClean="0"/>
              <a:t>Passthrough</a:t>
            </a:r>
            <a:r>
              <a:rPr lang="en-US" sz="3300" dirty="0" smtClean="0"/>
              <a:t> </a:t>
            </a:r>
            <a:endParaRPr lang="en-US" sz="3300" dirty="0" smtClean="0"/>
          </a:p>
          <a:p>
            <a:r>
              <a:rPr lang="en-US" sz="3300" dirty="0" smtClean="0"/>
              <a:t>Prototype GPU </a:t>
            </a:r>
            <a:r>
              <a:rPr lang="en-US" sz="3300" dirty="0" err="1" smtClean="0"/>
              <a:t>Passthrough</a:t>
            </a:r>
            <a:r>
              <a:rPr lang="en-US" sz="3300" dirty="0" smtClean="0"/>
              <a:t> with </a:t>
            </a:r>
            <a:r>
              <a:rPr lang="en-US" sz="3300" dirty="0" err="1" smtClean="0"/>
              <a:t>Xen</a:t>
            </a:r>
            <a:endParaRPr lang="en-US" sz="3300" dirty="0" smtClean="0"/>
          </a:p>
          <a:p>
            <a:pPr lvl="1"/>
            <a:r>
              <a:rPr lang="en-US" sz="2400" dirty="0" smtClean="0"/>
              <a:t>Overhead </a:t>
            </a:r>
            <a:r>
              <a:rPr lang="en-US" sz="2400" dirty="0" smtClean="0"/>
              <a:t>is minimal for GPU computation </a:t>
            </a:r>
          </a:p>
          <a:p>
            <a:pPr lvl="1"/>
            <a:r>
              <a:rPr lang="en-US" sz="2400" dirty="0" err="1" smtClean="0"/>
              <a:t>Bespin</a:t>
            </a:r>
            <a:r>
              <a:rPr lang="en-US" sz="2400" dirty="0" smtClean="0"/>
              <a:t> (</a:t>
            </a:r>
            <a:r>
              <a:rPr lang="en-US" sz="2400" dirty="0" err="1" smtClean="0"/>
              <a:t>SandyBridge</a:t>
            </a:r>
            <a:r>
              <a:rPr lang="en-US" sz="2400" dirty="0" smtClean="0"/>
              <a:t>)  has  &lt; 1.2% overall overhead </a:t>
            </a:r>
          </a:p>
          <a:p>
            <a:pPr lvl="1"/>
            <a:r>
              <a:rPr lang="en-US" sz="2400" dirty="0" smtClean="0"/>
              <a:t>Delta (</a:t>
            </a:r>
            <a:r>
              <a:rPr lang="en-US" sz="2400" dirty="0" err="1" smtClean="0"/>
              <a:t>Westmere</a:t>
            </a:r>
            <a:r>
              <a:rPr lang="en-US" sz="2400" dirty="0" smtClean="0"/>
              <a:t>) has  1%  to 15% due </a:t>
            </a:r>
            <a:r>
              <a:rPr lang="en-US" sz="2400" dirty="0" smtClean="0"/>
              <a:t>to accessing PCI-E </a:t>
            </a:r>
            <a:r>
              <a:rPr lang="en-US" sz="2400" dirty="0" smtClean="0"/>
              <a:t>bus</a:t>
            </a:r>
          </a:p>
          <a:p>
            <a:pPr lvl="1"/>
            <a:r>
              <a:rPr lang="en-US" sz="2400" dirty="0" smtClean="0"/>
              <a:t>Our solution performs better than other front-end remote API solutions </a:t>
            </a:r>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26</a:t>
            </a:fld>
            <a:endParaRPr lang="en-US"/>
          </a:p>
        </p:txBody>
      </p:sp>
    </p:spTree>
    <p:extLst>
      <p:ext uri="{BB962C8B-B14F-4D97-AF65-F5344CB8AC3E}">
        <p14:creationId xmlns:p14="http://schemas.microsoft.com/office/powerpoint/2010/main" val="2382958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152400" y="1371600"/>
            <a:ext cx="8839200" cy="5029200"/>
          </a:xfrm>
        </p:spPr>
        <p:txBody>
          <a:bodyPr/>
          <a:lstStyle/>
          <a:p>
            <a:r>
              <a:rPr lang="en-US" dirty="0" smtClean="0">
                <a:solidFill>
                  <a:schemeClr val="bg1">
                    <a:lumMod val="65000"/>
                  </a:schemeClr>
                </a:solidFill>
              </a:rPr>
              <a:t>Introduction to High </a:t>
            </a:r>
            <a:r>
              <a:rPr lang="en-US" dirty="0">
                <a:solidFill>
                  <a:schemeClr val="bg1">
                    <a:lumMod val="65000"/>
                  </a:schemeClr>
                </a:solidFill>
              </a:rPr>
              <a:t>Performance Virtual </a:t>
            </a:r>
            <a:r>
              <a:rPr lang="en-US" dirty="0" smtClean="0">
                <a:solidFill>
                  <a:schemeClr val="bg1">
                    <a:lumMod val="65000"/>
                  </a:schemeClr>
                </a:solidFill>
              </a:rPr>
              <a:t>Clusters</a:t>
            </a:r>
          </a:p>
          <a:p>
            <a:r>
              <a:rPr lang="en-US" dirty="0" smtClean="0">
                <a:solidFill>
                  <a:schemeClr val="bg1">
                    <a:lumMod val="65000"/>
                  </a:schemeClr>
                </a:solidFill>
              </a:rPr>
              <a:t>Hypervisor experiments</a:t>
            </a:r>
            <a:endParaRPr lang="en-US" dirty="0" smtClean="0">
              <a:solidFill>
                <a:schemeClr val="bg1">
                  <a:lumMod val="65000"/>
                </a:schemeClr>
              </a:solidFill>
            </a:endParaRPr>
          </a:p>
          <a:p>
            <a:r>
              <a:rPr lang="en-US" dirty="0" smtClean="0">
                <a:solidFill>
                  <a:schemeClr val="bg1">
                    <a:lumMod val="65000"/>
                  </a:schemeClr>
                </a:solidFill>
              </a:rPr>
              <a:t>GPU </a:t>
            </a:r>
            <a:r>
              <a:rPr lang="en-US" dirty="0" err="1" smtClean="0">
                <a:solidFill>
                  <a:schemeClr val="bg1">
                    <a:lumMod val="65000"/>
                  </a:schemeClr>
                </a:solidFill>
              </a:rPr>
              <a:t>Passthrough</a:t>
            </a:r>
            <a:r>
              <a:rPr lang="en-US" dirty="0" smtClean="0">
                <a:solidFill>
                  <a:schemeClr val="bg1">
                    <a:lumMod val="65000"/>
                  </a:schemeClr>
                </a:solidFill>
              </a:rPr>
              <a:t> in </a:t>
            </a:r>
            <a:r>
              <a:rPr lang="en-US" dirty="0" err="1" smtClean="0">
                <a:solidFill>
                  <a:schemeClr val="bg1">
                    <a:lumMod val="65000"/>
                  </a:schemeClr>
                </a:solidFill>
              </a:rPr>
              <a:t>Xen</a:t>
            </a:r>
            <a:endParaRPr lang="en-US" dirty="0" smtClean="0">
              <a:solidFill>
                <a:schemeClr val="bg1">
                  <a:lumMod val="65000"/>
                </a:schemeClr>
              </a:solidFill>
            </a:endParaRPr>
          </a:p>
          <a:p>
            <a:r>
              <a:rPr lang="en-US" dirty="0" smtClean="0"/>
              <a:t>GPU </a:t>
            </a:r>
            <a:r>
              <a:rPr lang="en-US" dirty="0" err="1" smtClean="0"/>
              <a:t>Passthrough</a:t>
            </a:r>
            <a:r>
              <a:rPr lang="en-US" dirty="0" smtClean="0"/>
              <a:t> evaluation</a:t>
            </a:r>
            <a:endParaRPr lang="en-US" dirty="0" smtClean="0"/>
          </a:p>
          <a:p>
            <a:r>
              <a:rPr lang="en-US" dirty="0" smtClean="0">
                <a:solidFill>
                  <a:schemeClr val="bg1">
                    <a:lumMod val="65000"/>
                  </a:schemeClr>
                </a:solidFill>
              </a:rPr>
              <a:t>SR-IOV Interconnects</a:t>
            </a:r>
          </a:p>
          <a:p>
            <a:r>
              <a:rPr lang="en-US" dirty="0" smtClean="0">
                <a:solidFill>
                  <a:schemeClr val="bg1">
                    <a:lumMod val="65000"/>
                  </a:schemeClr>
                </a:solidFill>
              </a:rPr>
              <a:t>Molecular Dynamics Virtual Clusters</a:t>
            </a:r>
          </a:p>
          <a:p>
            <a:r>
              <a:rPr lang="en-US" dirty="0" smtClean="0">
                <a:solidFill>
                  <a:schemeClr val="bg1">
                    <a:lumMod val="65000"/>
                  </a:schemeClr>
                </a:solidFill>
              </a:rPr>
              <a:t>Conclusion &amp; future work</a:t>
            </a:r>
            <a:endParaRPr lang="en-US" dirty="0" smtClean="0">
              <a:solidFill>
                <a:schemeClr val="bg1">
                  <a:lumMod val="65000"/>
                </a:schemeClr>
              </a:solidFill>
            </a:endParaRPr>
          </a:p>
          <a:p>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27</a:t>
            </a:fld>
            <a:endParaRPr lang="en-US"/>
          </a:p>
        </p:txBody>
      </p:sp>
    </p:spTree>
    <p:extLst>
      <p:ext uri="{BB962C8B-B14F-4D97-AF65-F5344CB8AC3E}">
        <p14:creationId xmlns:p14="http://schemas.microsoft.com/office/powerpoint/2010/main" val="3022690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GPU Hypervisor Experiment</a:t>
            </a:r>
            <a:endParaRPr lang="en-US" dirty="0">
              <a:solidFill>
                <a:schemeClr val="tx1"/>
              </a:solidFill>
            </a:endParaRPr>
          </a:p>
        </p:txBody>
      </p:sp>
      <p:sp>
        <p:nvSpPr>
          <p:cNvPr id="3" name="Content Placeholder 2"/>
          <p:cNvSpPr>
            <a:spLocks noGrp="1"/>
          </p:cNvSpPr>
          <p:nvPr>
            <p:ph sz="half" idx="1"/>
          </p:nvPr>
        </p:nvSpPr>
        <p:spPr>
          <a:xfrm>
            <a:off x="76200" y="1371600"/>
            <a:ext cx="4419600" cy="5029200"/>
          </a:xfrm>
        </p:spPr>
        <p:txBody>
          <a:bodyPr/>
          <a:lstStyle/>
          <a:p>
            <a:r>
              <a:rPr lang="en-US" sz="2000" dirty="0"/>
              <a:t>In </a:t>
            </a:r>
            <a:r>
              <a:rPr lang="en-US" sz="2000" dirty="0" smtClean="0"/>
              <a:t>2012, </a:t>
            </a:r>
            <a:r>
              <a:rPr lang="en-US" sz="2000" dirty="0"/>
              <a:t>the </a:t>
            </a:r>
            <a:r>
              <a:rPr lang="en-US" sz="2000" dirty="0" err="1"/>
              <a:t>Xen</a:t>
            </a:r>
            <a:r>
              <a:rPr lang="en-US" sz="2000" dirty="0"/>
              <a:t> GPU </a:t>
            </a:r>
            <a:r>
              <a:rPr lang="en-US" sz="2000" dirty="0" err="1"/>
              <a:t>Passthrough</a:t>
            </a:r>
            <a:r>
              <a:rPr lang="en-US" sz="2000" dirty="0"/>
              <a:t> </a:t>
            </a:r>
            <a:r>
              <a:rPr lang="en-US" sz="2000" dirty="0" smtClean="0"/>
              <a:t>implementation was novel for </a:t>
            </a:r>
            <a:r>
              <a:rPr lang="en-US" sz="2000" dirty="0" err="1" smtClean="0"/>
              <a:t>Nvidia</a:t>
            </a:r>
            <a:r>
              <a:rPr lang="en-US" sz="2000" dirty="0" smtClean="0"/>
              <a:t> GPUs</a:t>
            </a:r>
          </a:p>
          <a:p>
            <a:r>
              <a:rPr lang="en-US" sz="2000" dirty="0" smtClean="0">
                <a:solidFill>
                  <a:schemeClr val="tx1"/>
                </a:solidFill>
              </a:rPr>
              <a:t>Today GPUs available through most of the major hypervisors</a:t>
            </a:r>
          </a:p>
          <a:p>
            <a:pPr lvl="1"/>
            <a:r>
              <a:rPr lang="en-US" sz="1800" dirty="0" smtClean="0">
                <a:solidFill>
                  <a:schemeClr val="tx1"/>
                </a:solidFill>
              </a:rPr>
              <a:t>KVM, </a:t>
            </a:r>
            <a:r>
              <a:rPr lang="en-US" sz="1800" dirty="0" err="1" smtClean="0">
                <a:solidFill>
                  <a:schemeClr val="tx1"/>
                </a:solidFill>
              </a:rPr>
              <a:t>VMWare</a:t>
            </a:r>
            <a:r>
              <a:rPr lang="en-US" sz="1800" dirty="0" smtClean="0">
                <a:solidFill>
                  <a:schemeClr val="tx1"/>
                </a:solidFill>
              </a:rPr>
              <a:t> </a:t>
            </a:r>
            <a:r>
              <a:rPr lang="en-US" sz="1800" dirty="0" err="1" smtClean="0">
                <a:solidFill>
                  <a:schemeClr val="tx1"/>
                </a:solidFill>
              </a:rPr>
              <a:t>ESXi</a:t>
            </a:r>
            <a:r>
              <a:rPr lang="en-US" sz="1800" dirty="0" smtClean="0">
                <a:solidFill>
                  <a:schemeClr val="tx1"/>
                </a:solidFill>
              </a:rPr>
              <a:t>, </a:t>
            </a:r>
            <a:r>
              <a:rPr lang="en-US" sz="1800" dirty="0" err="1" smtClean="0">
                <a:solidFill>
                  <a:schemeClr val="tx1"/>
                </a:solidFill>
              </a:rPr>
              <a:t>Xen</a:t>
            </a:r>
            <a:r>
              <a:rPr lang="en-US" sz="1800" dirty="0" smtClean="0">
                <a:solidFill>
                  <a:schemeClr val="tx1"/>
                </a:solidFill>
              </a:rPr>
              <a:t>, LXC</a:t>
            </a:r>
          </a:p>
          <a:p>
            <a:r>
              <a:rPr lang="en-US" sz="2000" dirty="0" smtClean="0"/>
              <a:t>Also developed </a:t>
            </a:r>
            <a:r>
              <a:rPr lang="en-US" sz="2000" dirty="0"/>
              <a:t>similar </a:t>
            </a:r>
            <a:r>
              <a:rPr lang="en-US" sz="2000" dirty="0" smtClean="0"/>
              <a:t>methods for GPU </a:t>
            </a:r>
            <a:r>
              <a:rPr lang="en-US" sz="2000" dirty="0" err="1" smtClean="0"/>
              <a:t>Passthrough</a:t>
            </a:r>
            <a:r>
              <a:rPr lang="en-US" sz="2000" dirty="0" smtClean="0"/>
              <a:t> </a:t>
            </a:r>
            <a:r>
              <a:rPr lang="en-US" sz="2000" dirty="0"/>
              <a:t>in KVM </a:t>
            </a:r>
            <a:endParaRPr lang="en-US" sz="2000" dirty="0" smtClean="0"/>
          </a:p>
          <a:p>
            <a:pPr lvl="1"/>
            <a:r>
              <a:rPr lang="en-US" sz="1800" dirty="0" smtClean="0"/>
              <a:t>Based </a:t>
            </a:r>
            <a:r>
              <a:rPr lang="en-US" sz="1800" dirty="0"/>
              <a:t>on </a:t>
            </a:r>
            <a:r>
              <a:rPr lang="en-US" sz="1800" dirty="0" err="1"/>
              <a:t>kvm</a:t>
            </a:r>
            <a:r>
              <a:rPr lang="en-US" sz="1800" dirty="0"/>
              <a:t>/</a:t>
            </a:r>
            <a:r>
              <a:rPr lang="en-US" sz="1800" dirty="0" err="1"/>
              <a:t>qemu</a:t>
            </a:r>
            <a:r>
              <a:rPr lang="en-US" sz="1800" dirty="0"/>
              <a:t> VFIO in new kernel &gt;= 3.9</a:t>
            </a:r>
            <a:endParaRPr lang="en-US" sz="1600" dirty="0" smtClean="0">
              <a:solidFill>
                <a:schemeClr val="tx1"/>
              </a:solidFill>
            </a:endParaRPr>
          </a:p>
          <a:p>
            <a:r>
              <a:rPr lang="en-US" sz="2000" dirty="0" smtClean="0">
                <a:solidFill>
                  <a:schemeClr val="tx1"/>
                </a:solidFill>
              </a:rPr>
              <a:t>Performance implications:</a:t>
            </a:r>
          </a:p>
          <a:p>
            <a:pPr lvl="1"/>
            <a:r>
              <a:rPr lang="en-US" sz="1800" dirty="0" smtClean="0"/>
              <a:t>Near-native performance possible?</a:t>
            </a:r>
            <a:endParaRPr lang="en-US" sz="1800" dirty="0" smtClean="0">
              <a:solidFill>
                <a:schemeClr val="tx1"/>
              </a:solidFill>
            </a:endParaRPr>
          </a:p>
        </p:txBody>
      </p:sp>
      <p:sp>
        <p:nvSpPr>
          <p:cNvPr id="7" name="Content Placeholder 6"/>
          <p:cNvSpPr>
            <a:spLocks noGrp="1"/>
          </p:cNvSpPr>
          <p:nvPr>
            <p:ph sz="half" idx="2"/>
          </p:nvPr>
        </p:nvSpPr>
        <p:spPr>
          <a:xfrm>
            <a:off x="4343400" y="1371600"/>
            <a:ext cx="4648200" cy="4525963"/>
          </a:xfrm>
        </p:spPr>
        <p:txBody>
          <a:bodyPr/>
          <a:lstStyle/>
          <a:p>
            <a:r>
              <a:rPr lang="en-US" sz="2000" dirty="0"/>
              <a:t>Benchmarks</a:t>
            </a:r>
          </a:p>
          <a:p>
            <a:pPr lvl="1"/>
            <a:r>
              <a:rPr lang="en-US" sz="1800" dirty="0" smtClean="0"/>
              <a:t>Micro-benchmarks</a:t>
            </a:r>
            <a:r>
              <a:rPr lang="en-US" sz="1800" dirty="0"/>
              <a:t>: SHOC </a:t>
            </a:r>
            <a:r>
              <a:rPr lang="en-US" sz="1800" dirty="0" err="1"/>
              <a:t>OpenCL</a:t>
            </a:r>
            <a:r>
              <a:rPr lang="en-US" sz="1800" dirty="0"/>
              <a:t> </a:t>
            </a:r>
            <a:r>
              <a:rPr lang="en-US" sz="1800" dirty="0" smtClean="0"/>
              <a:t>    (70 total benchmarks)</a:t>
            </a:r>
            <a:endParaRPr lang="en-US" sz="1800" dirty="0"/>
          </a:p>
          <a:p>
            <a:pPr lvl="1"/>
            <a:r>
              <a:rPr lang="en-US" sz="2000" dirty="0" smtClean="0"/>
              <a:t>LAMMPS: hybrid multicore CPU+GPU</a:t>
            </a:r>
          </a:p>
          <a:p>
            <a:pPr lvl="1"/>
            <a:r>
              <a:rPr lang="en-US" sz="2000" dirty="0" smtClean="0"/>
              <a:t>GPU-LIBSVM</a:t>
            </a:r>
            <a:r>
              <a:rPr lang="en-US" sz="2000" dirty="0"/>
              <a:t>: </a:t>
            </a:r>
            <a:r>
              <a:rPr lang="en-US" sz="2000" dirty="0" smtClean="0"/>
              <a:t>machine learning support vector machine</a:t>
            </a:r>
            <a:endParaRPr lang="en-US" sz="2000" dirty="0"/>
          </a:p>
          <a:p>
            <a:pPr lvl="1"/>
            <a:r>
              <a:rPr lang="en-US" sz="2000" dirty="0"/>
              <a:t>LULESH: hydrodynamics </a:t>
            </a:r>
            <a:r>
              <a:rPr lang="en-US" sz="2000" dirty="0" smtClean="0"/>
              <a:t>application </a:t>
            </a:r>
            <a:endParaRPr lang="en-US" sz="2000" dirty="0"/>
          </a:p>
          <a:p>
            <a:r>
              <a:rPr lang="en-US" sz="2000" dirty="0" smtClean="0"/>
              <a:t>Platforms</a:t>
            </a:r>
          </a:p>
          <a:p>
            <a:pPr lvl="1"/>
            <a:r>
              <a:rPr lang="en-US" sz="1800" dirty="0" smtClean="0"/>
              <a:t>Delta - </a:t>
            </a:r>
            <a:r>
              <a:rPr lang="en-US" sz="1800" dirty="0" err="1" smtClean="0"/>
              <a:t>Westmere</a:t>
            </a:r>
            <a:r>
              <a:rPr lang="en-US" sz="1800" dirty="0" smtClean="0"/>
              <a:t> </a:t>
            </a:r>
            <a:r>
              <a:rPr lang="en-US" sz="1800" dirty="0"/>
              <a:t>with Fermi C2075</a:t>
            </a:r>
          </a:p>
          <a:p>
            <a:pPr lvl="1"/>
            <a:r>
              <a:rPr lang="en-US" sz="1800" dirty="0" err="1" smtClean="0"/>
              <a:t>Bespin</a:t>
            </a:r>
            <a:r>
              <a:rPr lang="en-US" sz="1800" dirty="0" smtClean="0"/>
              <a:t> - Sandy </a:t>
            </a:r>
            <a:r>
              <a:rPr lang="en-US" sz="1800" dirty="0"/>
              <a:t>Bridge with </a:t>
            </a:r>
            <a:r>
              <a:rPr lang="en-US" sz="1800" dirty="0" err="1"/>
              <a:t>Kepler</a:t>
            </a:r>
            <a:r>
              <a:rPr lang="en-US" sz="1800" dirty="0"/>
              <a:t> </a:t>
            </a:r>
            <a:r>
              <a:rPr lang="en-US" sz="1800" dirty="0" smtClean="0"/>
              <a:t>K20m</a:t>
            </a:r>
            <a:endParaRPr lang="en-US" sz="1800" dirty="0"/>
          </a:p>
        </p:txBody>
      </p:sp>
      <p:sp>
        <p:nvSpPr>
          <p:cNvPr id="8" name="Slide Number Placeholder 7"/>
          <p:cNvSpPr>
            <a:spLocks noGrp="1"/>
          </p:cNvSpPr>
          <p:nvPr>
            <p:ph type="sldNum" sz="quarter" idx="12"/>
          </p:nvPr>
        </p:nvSpPr>
        <p:spPr/>
        <p:txBody>
          <a:bodyPr/>
          <a:lstStyle/>
          <a:p>
            <a:fld id="{DF65342D-ECD5-4E90-81DB-71CDC1F146DF}" type="slidenum">
              <a:rPr lang="en-US" smtClean="0"/>
              <a:t>28</a:t>
            </a:fld>
            <a:endParaRPr lang="en-US" dirty="0"/>
          </a:p>
        </p:txBody>
      </p:sp>
      <p:sp>
        <p:nvSpPr>
          <p:cNvPr id="6" name="TextBox 5"/>
          <p:cNvSpPr txBox="1"/>
          <p:nvPr/>
        </p:nvSpPr>
        <p:spPr>
          <a:xfrm>
            <a:off x="228600" y="6151602"/>
            <a:ext cx="8382000" cy="553998"/>
          </a:xfrm>
          <a:prstGeom prst="rect">
            <a:avLst/>
          </a:prstGeom>
          <a:solidFill>
            <a:srgbClr val="FFFFFF"/>
          </a:solidFill>
        </p:spPr>
        <p:txBody>
          <a:bodyPr wrap="square" rtlCol="0">
            <a:spAutoFit/>
          </a:bodyPr>
          <a:lstStyle/>
          <a:p>
            <a:pPr algn="ctr"/>
            <a:r>
              <a:rPr lang="en-US" sz="1000" dirty="0" smtClean="0"/>
              <a:t>From: John </a:t>
            </a:r>
            <a:r>
              <a:rPr lang="en-US" sz="1000" dirty="0"/>
              <a:t>Paul Walters, Andrew J. Younge, Dong-In Kang, </a:t>
            </a:r>
            <a:r>
              <a:rPr lang="en-US" sz="1000" dirty="0" err="1"/>
              <a:t>Ke-Thia</a:t>
            </a:r>
            <a:r>
              <a:rPr lang="en-US" sz="1000" dirty="0"/>
              <a:t> Yao, </a:t>
            </a:r>
            <a:r>
              <a:rPr lang="en-US" sz="1000" dirty="0" err="1"/>
              <a:t>Mikyung</a:t>
            </a:r>
            <a:r>
              <a:rPr lang="en-US" sz="1000" dirty="0"/>
              <a:t> Kang, Stephen P. </a:t>
            </a:r>
            <a:r>
              <a:rPr lang="en-US" sz="1000" dirty="0" err="1"/>
              <a:t>Crago</a:t>
            </a:r>
            <a:r>
              <a:rPr lang="en-US" sz="1000" dirty="0"/>
              <a:t>, Geoffrey C. Fox, GPU-</a:t>
            </a:r>
            <a:r>
              <a:rPr lang="en-US" sz="1000" dirty="0" err="1"/>
              <a:t>Passthrough</a:t>
            </a:r>
            <a:r>
              <a:rPr lang="en-US" sz="1000" dirty="0"/>
              <a:t> Performance: A Comparison of KVM, </a:t>
            </a:r>
            <a:r>
              <a:rPr lang="en-US" sz="1000" dirty="0" err="1"/>
              <a:t>Xen</a:t>
            </a:r>
            <a:r>
              <a:rPr lang="en-US" sz="1000" dirty="0"/>
              <a:t>, </a:t>
            </a:r>
            <a:r>
              <a:rPr lang="en-US" sz="1000" dirty="0" err="1"/>
              <a:t>VMWare</a:t>
            </a:r>
            <a:r>
              <a:rPr lang="en-US" sz="1000" dirty="0"/>
              <a:t> </a:t>
            </a:r>
            <a:r>
              <a:rPr lang="en-US" sz="1000" dirty="0" err="1"/>
              <a:t>ESXi</a:t>
            </a:r>
            <a:r>
              <a:rPr lang="en-US" sz="1000" dirty="0"/>
              <a:t>, and LXC for CUDA and </a:t>
            </a:r>
            <a:r>
              <a:rPr lang="en-US" sz="1000" dirty="0" err="1"/>
              <a:t>OpenCL</a:t>
            </a:r>
            <a:r>
              <a:rPr lang="en-US" sz="1000" dirty="0"/>
              <a:t> Applications, in Proceedings of the 7th IEEE International Conference on Cloud Computing (CLOUD 2014). </a:t>
            </a:r>
          </a:p>
        </p:txBody>
      </p:sp>
    </p:spTree>
    <p:extLst>
      <p:ext uri="{BB962C8B-B14F-4D97-AF65-F5344CB8AC3E}">
        <p14:creationId xmlns:p14="http://schemas.microsoft.com/office/powerpoint/2010/main" val="603783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noGrp="1"/>
          </p:cNvGraphicFramePr>
          <p:nvPr>
            <p:ph idx="1"/>
            <p:extLst>
              <p:ext uri="{D42A27DB-BD31-4B8C-83A1-F6EECF244321}">
                <p14:modId xmlns:p14="http://schemas.microsoft.com/office/powerpoint/2010/main" val="2802838081"/>
              </p:ext>
            </p:extLst>
          </p:nvPr>
        </p:nvGraphicFramePr>
        <p:xfrm>
          <a:off x="457200" y="152400"/>
          <a:ext cx="8229600" cy="3494084"/>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2"/>
          </p:nvPr>
        </p:nvSpPr>
        <p:spPr>
          <a:xfrm>
            <a:off x="6553200" y="6194418"/>
            <a:ext cx="2133600" cy="365125"/>
          </a:xfrm>
        </p:spPr>
        <p:txBody>
          <a:bodyPr/>
          <a:lstStyle/>
          <a:p>
            <a:fld id="{DF65342D-ECD5-4E90-81DB-71CDC1F146DF}" type="slidenum">
              <a:rPr lang="en-US" smtClean="0"/>
              <a:t>29</a:t>
            </a:fld>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1037810335"/>
              </p:ext>
            </p:extLst>
          </p:nvPr>
        </p:nvGraphicFramePr>
        <p:xfrm>
          <a:off x="533400" y="2274883"/>
          <a:ext cx="8229600" cy="4573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511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Infrastructure</a:t>
            </a:r>
            <a:endParaRPr lang="en-US" dirty="0"/>
          </a:p>
        </p:txBody>
      </p:sp>
      <p:sp>
        <p:nvSpPr>
          <p:cNvPr id="3" name="Content Placeholder 2"/>
          <p:cNvSpPr>
            <a:spLocks noGrp="1"/>
          </p:cNvSpPr>
          <p:nvPr>
            <p:ph idx="1"/>
          </p:nvPr>
        </p:nvSpPr>
        <p:spPr>
          <a:xfrm>
            <a:off x="457200" y="1117979"/>
            <a:ext cx="8229600" cy="5715000"/>
          </a:xfrm>
          <a:blipFill dpi="0" rotWithShape="1">
            <a:blip r:embed="rId3">
              <a:alphaModFix amt="37000"/>
            </a:blip>
            <a:srcRect/>
            <a:stretch>
              <a:fillRect/>
            </a:stretch>
          </a:blipFill>
        </p:spPr>
        <p:txBody>
          <a:bodyPr/>
          <a:lstStyle/>
          <a:p>
            <a:r>
              <a:rPr lang="en-US" dirty="0" smtClean="0"/>
              <a:t>A large-scale distributed computing paradigm</a:t>
            </a:r>
          </a:p>
          <a:p>
            <a:pPr lvl="1"/>
            <a:r>
              <a:rPr lang="en-US" dirty="0" smtClean="0"/>
              <a:t>Driven by economies of </a:t>
            </a:r>
            <a:r>
              <a:rPr lang="en-US" dirty="0" smtClean="0"/>
              <a:t>scale</a:t>
            </a:r>
            <a:endParaRPr lang="en-US" dirty="0" smtClean="0"/>
          </a:p>
          <a:p>
            <a:pPr lvl="1"/>
            <a:r>
              <a:rPr lang="en-US" dirty="0" smtClean="0"/>
              <a:t>Pools of abstracted, virtualized, </a:t>
            </a:r>
            <a:r>
              <a:rPr lang="en-US" dirty="0" smtClean="0"/>
              <a:t>managed, and dynamically scalable computing </a:t>
            </a:r>
            <a:r>
              <a:rPr lang="en-US" dirty="0" smtClean="0"/>
              <a:t>resources</a:t>
            </a:r>
          </a:p>
          <a:p>
            <a:pPr lvl="1"/>
            <a:r>
              <a:rPr lang="en-US" dirty="0" smtClean="0"/>
              <a:t>Delivered on demand</a:t>
            </a:r>
          </a:p>
          <a:p>
            <a:r>
              <a:rPr lang="en-US" dirty="0"/>
              <a:t>Focus on </a:t>
            </a:r>
            <a:r>
              <a:rPr lang="en-US" dirty="0" smtClean="0"/>
              <a:t>Infrastructure-as-a-Service</a:t>
            </a:r>
          </a:p>
          <a:p>
            <a:r>
              <a:rPr lang="en-US" dirty="0" smtClean="0"/>
              <a:t>Virtualization at the base of cloud infrastructure</a:t>
            </a:r>
          </a:p>
          <a:p>
            <a:pPr lvl="1"/>
            <a:r>
              <a:rPr lang="en-US" dirty="0" smtClean="0"/>
              <a:t>Provide Virtual Machines (VMs) which are hardware abstractions of underlying physical hardware</a:t>
            </a:r>
          </a:p>
        </p:txBody>
      </p:sp>
      <p:sp>
        <p:nvSpPr>
          <p:cNvPr id="4" name="Slide Number Placeholder 3"/>
          <p:cNvSpPr>
            <a:spLocks noGrp="1"/>
          </p:cNvSpPr>
          <p:nvPr>
            <p:ph type="sldNum" sz="quarter" idx="12"/>
          </p:nvPr>
        </p:nvSpPr>
        <p:spPr/>
        <p:txBody>
          <a:bodyPr/>
          <a:lstStyle/>
          <a:p>
            <a:fld id="{4AC9C43E-78D2-48D2-B1B6-BA735BFACA5E}" type="slidenum">
              <a:rPr lang="en-US" smtClean="0"/>
              <a:t>3</a:t>
            </a:fld>
            <a:endParaRPr lang="en-US" dirty="0"/>
          </a:p>
        </p:txBody>
      </p:sp>
    </p:spTree>
    <p:extLst>
      <p:ext uri="{BB962C8B-B14F-4D97-AF65-F5344CB8AC3E}">
        <p14:creationId xmlns:p14="http://schemas.microsoft.com/office/powerpoint/2010/main" val="22502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1143000"/>
          </a:xfrm>
        </p:spPr>
        <p:txBody>
          <a:bodyPr/>
          <a:lstStyle/>
          <a:p>
            <a:r>
              <a:rPr lang="en-US" sz="4000" dirty="0" smtClean="0">
                <a:solidFill>
                  <a:schemeClr val="tx1"/>
                </a:solidFill>
              </a:rPr>
              <a:t>LULESH Hydrodynamics Performance</a:t>
            </a:r>
            <a:endParaRPr lang="en-US" sz="4000" dirty="0">
              <a:solidFill>
                <a:schemeClr val="tx1"/>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23439292"/>
              </p:ext>
            </p:extLst>
          </p:nvPr>
        </p:nvGraphicFramePr>
        <p:xfrm>
          <a:off x="457200" y="1423989"/>
          <a:ext cx="8229600" cy="32242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12"/>
          </p:nvPr>
        </p:nvSpPr>
        <p:spPr>
          <a:xfrm>
            <a:off x="457200" y="1034257"/>
            <a:ext cx="8229600" cy="388939"/>
          </a:xfrm>
        </p:spPr>
        <p:txBody>
          <a:bodyPr/>
          <a:lstStyle/>
          <a:p>
            <a:r>
              <a:rPr lang="en-US" dirty="0" err="1" smtClean="0">
                <a:solidFill>
                  <a:schemeClr val="tx1"/>
                </a:solidFill>
              </a:rPr>
              <a:t>Bespin</a:t>
            </a:r>
            <a:r>
              <a:rPr lang="en-US" dirty="0" smtClean="0">
                <a:solidFill>
                  <a:schemeClr val="tx1"/>
                </a:solidFill>
              </a:rPr>
              <a:t> K20m Results</a:t>
            </a:r>
            <a:endParaRPr lang="en-US" dirty="0">
              <a:solidFill>
                <a:schemeClr val="tx1"/>
              </a:solidFill>
            </a:endParaRPr>
          </a:p>
        </p:txBody>
      </p:sp>
      <p:sp>
        <p:nvSpPr>
          <p:cNvPr id="7" name="Slide Number Placeholder 6"/>
          <p:cNvSpPr>
            <a:spLocks noGrp="1"/>
          </p:cNvSpPr>
          <p:nvPr>
            <p:ph type="sldNum" sz="quarter" idx="4294967295"/>
          </p:nvPr>
        </p:nvSpPr>
        <p:spPr>
          <a:xfrm>
            <a:off x="7010400" y="6264275"/>
            <a:ext cx="2133600" cy="365125"/>
          </a:xfrm>
          <a:prstGeom prst="rect">
            <a:avLst/>
          </a:prstGeom>
        </p:spPr>
        <p:txBody>
          <a:bodyPr/>
          <a:lstStyle/>
          <a:p>
            <a:fld id="{06705124-8FEB-4440-890A-DF4CC6DB5DC5}" type="slidenum">
              <a:rPr lang="en-US" smtClean="0"/>
              <a:t>30</a:t>
            </a:fld>
            <a:endParaRPr lang="en-US"/>
          </a:p>
        </p:txBody>
      </p:sp>
      <p:sp>
        <p:nvSpPr>
          <p:cNvPr id="2" name="TextBox 1"/>
          <p:cNvSpPr txBox="1"/>
          <p:nvPr/>
        </p:nvSpPr>
        <p:spPr>
          <a:xfrm>
            <a:off x="1524000" y="4648200"/>
            <a:ext cx="5638800" cy="1477328"/>
          </a:xfrm>
          <a:prstGeom prst="rect">
            <a:avLst/>
          </a:prstGeom>
          <a:noFill/>
        </p:spPr>
        <p:txBody>
          <a:bodyPr wrap="square" rtlCol="0">
            <a:spAutoFit/>
          </a:bodyPr>
          <a:lstStyle/>
          <a:p>
            <a:r>
              <a:rPr lang="en-US" dirty="0"/>
              <a:t>LULESH (K20m only)</a:t>
            </a:r>
          </a:p>
          <a:p>
            <a:r>
              <a:rPr lang="en-US" dirty="0"/>
              <a:t>Highly compute-intensive, little data movement</a:t>
            </a:r>
          </a:p>
          <a:p>
            <a:pPr lvl="1"/>
            <a:r>
              <a:rPr lang="en-US" dirty="0"/>
              <a:t>Expect little virtualization overhead</a:t>
            </a:r>
          </a:p>
          <a:p>
            <a:r>
              <a:rPr lang="en-US" dirty="0"/>
              <a:t>Initially slight overhead from </a:t>
            </a:r>
            <a:r>
              <a:rPr lang="en-US" dirty="0" err="1"/>
              <a:t>Xen</a:t>
            </a:r>
            <a:endParaRPr lang="en-US" dirty="0"/>
          </a:p>
          <a:p>
            <a:pPr lvl="1"/>
            <a:r>
              <a:rPr lang="en-US" dirty="0"/>
              <a:t>Decreases as mesh resolution (N</a:t>
            </a:r>
            <a:r>
              <a:rPr lang="en-US" baseline="30000" dirty="0"/>
              <a:t>3</a:t>
            </a:r>
            <a:r>
              <a:rPr lang="en-US" dirty="0"/>
              <a:t>) </a:t>
            </a:r>
            <a:r>
              <a:rPr lang="en-US" dirty="0" smtClean="0"/>
              <a:t>increases</a:t>
            </a:r>
            <a:endParaRPr lang="en-US" dirty="0"/>
          </a:p>
        </p:txBody>
      </p:sp>
      <p:sp>
        <p:nvSpPr>
          <p:cNvPr id="9" name="TextBox 8"/>
          <p:cNvSpPr txBox="1"/>
          <p:nvPr/>
        </p:nvSpPr>
        <p:spPr>
          <a:xfrm>
            <a:off x="8849" y="6304002"/>
            <a:ext cx="8382000" cy="553998"/>
          </a:xfrm>
          <a:prstGeom prst="rect">
            <a:avLst/>
          </a:prstGeom>
          <a:solidFill>
            <a:srgbClr val="FFFFFF"/>
          </a:solidFill>
        </p:spPr>
        <p:txBody>
          <a:bodyPr wrap="square" rtlCol="0">
            <a:spAutoFit/>
          </a:bodyPr>
          <a:lstStyle/>
          <a:p>
            <a:pPr algn="ctr"/>
            <a:r>
              <a:rPr lang="en-US" sz="1000" dirty="0" err="1"/>
              <a:t>From:John</a:t>
            </a:r>
            <a:r>
              <a:rPr lang="en-US" sz="1000" dirty="0"/>
              <a:t> Paul Walters, Andrew J. Younge, Dong-In Kang, </a:t>
            </a:r>
            <a:r>
              <a:rPr lang="en-US" sz="1000" dirty="0" err="1"/>
              <a:t>Ke-Thia</a:t>
            </a:r>
            <a:r>
              <a:rPr lang="en-US" sz="1000" dirty="0"/>
              <a:t> Yao, </a:t>
            </a:r>
            <a:r>
              <a:rPr lang="en-US" sz="1000" dirty="0" err="1"/>
              <a:t>Mikyung</a:t>
            </a:r>
            <a:r>
              <a:rPr lang="en-US" sz="1000" dirty="0"/>
              <a:t> Kang, Stephen P. </a:t>
            </a:r>
            <a:r>
              <a:rPr lang="en-US" sz="1000" dirty="0" err="1"/>
              <a:t>Crago</a:t>
            </a:r>
            <a:r>
              <a:rPr lang="en-US" sz="1000" dirty="0"/>
              <a:t>, Geoffrey C. Fox, GPU-</a:t>
            </a:r>
            <a:r>
              <a:rPr lang="en-US" sz="1000" dirty="0" err="1"/>
              <a:t>Passthrough</a:t>
            </a:r>
            <a:r>
              <a:rPr lang="en-US" sz="1000" dirty="0"/>
              <a:t> Performance: A Comparison of KVM, </a:t>
            </a:r>
            <a:r>
              <a:rPr lang="en-US" sz="1000" dirty="0" err="1"/>
              <a:t>Xen</a:t>
            </a:r>
            <a:r>
              <a:rPr lang="en-US" sz="1000" dirty="0"/>
              <a:t>, </a:t>
            </a:r>
            <a:r>
              <a:rPr lang="en-US" sz="1000" dirty="0" err="1"/>
              <a:t>VMWare</a:t>
            </a:r>
            <a:r>
              <a:rPr lang="en-US" sz="1000" dirty="0"/>
              <a:t> </a:t>
            </a:r>
            <a:r>
              <a:rPr lang="en-US" sz="1000" dirty="0" err="1"/>
              <a:t>ESXi</a:t>
            </a:r>
            <a:r>
              <a:rPr lang="en-US" sz="1000" dirty="0"/>
              <a:t>, and LXC for CUDA and </a:t>
            </a:r>
            <a:r>
              <a:rPr lang="en-US" sz="1000" dirty="0" err="1"/>
              <a:t>OpenCL</a:t>
            </a:r>
            <a:r>
              <a:rPr lang="en-US" sz="1000" dirty="0"/>
              <a:t> Applications, in Proceedings of the 7th IEEE International Conference on Cloud Computing (CLOUD 2014). </a:t>
            </a:r>
          </a:p>
        </p:txBody>
      </p:sp>
    </p:spTree>
    <p:extLst>
      <p:ext uri="{BB962C8B-B14F-4D97-AF65-F5344CB8AC3E}">
        <p14:creationId xmlns:p14="http://schemas.microsoft.com/office/powerpoint/2010/main" val="1756789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1143000"/>
          </a:xfrm>
        </p:spPr>
        <p:txBody>
          <a:bodyPr/>
          <a:lstStyle/>
          <a:p>
            <a:r>
              <a:rPr lang="en-US" dirty="0" smtClean="0"/>
              <a:t>GPU-LIBSVM Results</a:t>
            </a:r>
            <a:endParaRPr lang="en-US" dirty="0"/>
          </a:p>
        </p:txBody>
      </p:sp>
      <p:sp>
        <p:nvSpPr>
          <p:cNvPr id="9" name="Text Placeholder 8"/>
          <p:cNvSpPr>
            <a:spLocks noGrp="1"/>
          </p:cNvSpPr>
          <p:nvPr>
            <p:ph type="body" idx="1"/>
          </p:nvPr>
        </p:nvSpPr>
        <p:spPr>
          <a:xfrm>
            <a:off x="457200" y="914400"/>
            <a:ext cx="4040188" cy="639762"/>
          </a:xfrm>
        </p:spPr>
        <p:txBody>
          <a:bodyPr/>
          <a:lstStyle/>
          <a:p>
            <a:r>
              <a:rPr lang="en-US" dirty="0" smtClean="0"/>
              <a:t>Delta C2075 Results</a:t>
            </a:r>
            <a:endParaRPr lang="en-US" dirty="0"/>
          </a:p>
        </p:txBody>
      </p:sp>
      <p:graphicFrame>
        <p:nvGraphicFramePr>
          <p:cNvPr id="13" name="Content Placeholder 6"/>
          <p:cNvGraphicFramePr>
            <a:graphicFrameLocks noGrp="1"/>
          </p:cNvGraphicFramePr>
          <p:nvPr>
            <p:ph sz="half" idx="2"/>
            <p:extLst>
              <p:ext uri="{D42A27DB-BD31-4B8C-83A1-F6EECF244321}">
                <p14:modId xmlns:p14="http://schemas.microsoft.com/office/powerpoint/2010/main" val="1934672625"/>
              </p:ext>
            </p:extLst>
          </p:nvPr>
        </p:nvGraphicFramePr>
        <p:xfrm>
          <a:off x="4645025" y="1563962"/>
          <a:ext cx="4040188" cy="285563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3"/>
          </p:nvPr>
        </p:nvSpPr>
        <p:spPr>
          <a:xfrm>
            <a:off x="4645025" y="924200"/>
            <a:ext cx="4041775" cy="639762"/>
          </a:xfrm>
        </p:spPr>
        <p:txBody>
          <a:bodyPr/>
          <a:lstStyle/>
          <a:p>
            <a:r>
              <a:rPr lang="en-US" dirty="0" err="1" smtClean="0"/>
              <a:t>Bespin</a:t>
            </a:r>
            <a:r>
              <a:rPr lang="en-US" dirty="0" smtClean="0"/>
              <a:t> K20m Results</a:t>
            </a:r>
            <a:endParaRPr lang="en-US" dirty="0"/>
          </a:p>
        </p:txBody>
      </p:sp>
      <p:graphicFrame>
        <p:nvGraphicFramePr>
          <p:cNvPr id="14" name="Content Placeholder 9"/>
          <p:cNvGraphicFramePr>
            <a:graphicFrameLocks noGrp="1"/>
          </p:cNvGraphicFramePr>
          <p:nvPr>
            <p:ph sz="quarter" idx="4"/>
            <p:extLst>
              <p:ext uri="{D42A27DB-BD31-4B8C-83A1-F6EECF244321}">
                <p14:modId xmlns:p14="http://schemas.microsoft.com/office/powerpoint/2010/main" val="1740168665"/>
              </p:ext>
            </p:extLst>
          </p:nvPr>
        </p:nvGraphicFramePr>
        <p:xfrm>
          <a:off x="402514" y="1563962"/>
          <a:ext cx="4041775" cy="285563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DF65342D-ECD5-4E90-81DB-71CDC1F146DF}" type="slidenum">
              <a:rPr lang="en-US" smtClean="0"/>
              <a:t>31</a:t>
            </a:fld>
            <a:endParaRPr lang="en-US"/>
          </a:p>
        </p:txBody>
      </p:sp>
      <p:sp>
        <p:nvSpPr>
          <p:cNvPr id="12" name="TextBox 11"/>
          <p:cNvSpPr txBox="1"/>
          <p:nvPr/>
        </p:nvSpPr>
        <p:spPr>
          <a:xfrm>
            <a:off x="8849" y="6304002"/>
            <a:ext cx="8382000" cy="553998"/>
          </a:xfrm>
          <a:prstGeom prst="rect">
            <a:avLst/>
          </a:prstGeom>
          <a:solidFill>
            <a:srgbClr val="FFFFFF"/>
          </a:solidFill>
        </p:spPr>
        <p:txBody>
          <a:bodyPr wrap="square" rtlCol="0">
            <a:spAutoFit/>
          </a:bodyPr>
          <a:lstStyle/>
          <a:p>
            <a:pPr algn="ctr"/>
            <a:r>
              <a:rPr lang="en-US" sz="1000" dirty="0" err="1"/>
              <a:t>From:John</a:t>
            </a:r>
            <a:r>
              <a:rPr lang="en-US" sz="1000" dirty="0"/>
              <a:t> Paul Walters, Andrew J. Younge, Dong-In Kang, </a:t>
            </a:r>
            <a:r>
              <a:rPr lang="en-US" sz="1000" dirty="0" err="1"/>
              <a:t>Ke-Thia</a:t>
            </a:r>
            <a:r>
              <a:rPr lang="en-US" sz="1000" dirty="0"/>
              <a:t> Yao, </a:t>
            </a:r>
            <a:r>
              <a:rPr lang="en-US" sz="1000" dirty="0" err="1"/>
              <a:t>Mikyung</a:t>
            </a:r>
            <a:r>
              <a:rPr lang="en-US" sz="1000" dirty="0"/>
              <a:t> Kang, Stephen P. </a:t>
            </a:r>
            <a:r>
              <a:rPr lang="en-US" sz="1000" dirty="0" err="1"/>
              <a:t>Crago</a:t>
            </a:r>
            <a:r>
              <a:rPr lang="en-US" sz="1000" dirty="0"/>
              <a:t>, Geoffrey C. Fox, GPU-</a:t>
            </a:r>
            <a:r>
              <a:rPr lang="en-US" sz="1000" dirty="0" err="1"/>
              <a:t>Passthrough</a:t>
            </a:r>
            <a:r>
              <a:rPr lang="en-US" sz="1000" dirty="0"/>
              <a:t> Performance: A Comparison of KVM, </a:t>
            </a:r>
            <a:r>
              <a:rPr lang="en-US" sz="1000" dirty="0" err="1"/>
              <a:t>Xen</a:t>
            </a:r>
            <a:r>
              <a:rPr lang="en-US" sz="1000" dirty="0"/>
              <a:t>, </a:t>
            </a:r>
            <a:r>
              <a:rPr lang="en-US" sz="1000" dirty="0" err="1"/>
              <a:t>VMWare</a:t>
            </a:r>
            <a:r>
              <a:rPr lang="en-US" sz="1000" dirty="0"/>
              <a:t> </a:t>
            </a:r>
            <a:r>
              <a:rPr lang="en-US" sz="1000" dirty="0" err="1"/>
              <a:t>ESXi</a:t>
            </a:r>
            <a:r>
              <a:rPr lang="en-US" sz="1000" dirty="0"/>
              <a:t>, and LXC for CUDA and </a:t>
            </a:r>
            <a:r>
              <a:rPr lang="en-US" sz="1000" dirty="0" err="1"/>
              <a:t>OpenCL</a:t>
            </a:r>
            <a:r>
              <a:rPr lang="en-US" sz="1000" dirty="0"/>
              <a:t> Applications, in Proceedings of the 7th IEEE International Conference on Cloud Computing (CLOUD 2014). </a:t>
            </a:r>
          </a:p>
        </p:txBody>
      </p:sp>
      <p:sp>
        <p:nvSpPr>
          <p:cNvPr id="4" name="Rectangle 3"/>
          <p:cNvSpPr/>
          <p:nvPr/>
        </p:nvSpPr>
        <p:spPr>
          <a:xfrm>
            <a:off x="714555" y="4648200"/>
            <a:ext cx="7239000" cy="1231106"/>
          </a:xfrm>
          <a:prstGeom prst="rect">
            <a:avLst/>
          </a:prstGeom>
        </p:spPr>
        <p:txBody>
          <a:bodyPr wrap="square">
            <a:spAutoFit/>
          </a:bodyPr>
          <a:lstStyle/>
          <a:p>
            <a:pPr marL="285750" indent="-285750">
              <a:buFont typeface="Arial" pitchFamily="34" charset="0"/>
              <a:buChar char="•"/>
            </a:pPr>
            <a:r>
              <a:rPr lang="en-US" sz="2000" dirty="0"/>
              <a:t>Unexpected performance improvement for KVM on both systems</a:t>
            </a:r>
          </a:p>
          <a:p>
            <a:pPr marL="742950" lvl="1" indent="-285750">
              <a:buFont typeface="Arial" pitchFamily="34" charset="0"/>
              <a:buChar char="•"/>
            </a:pPr>
            <a:r>
              <a:rPr lang="en-US" dirty="0"/>
              <a:t>Most pronounced on </a:t>
            </a:r>
            <a:r>
              <a:rPr lang="en-US" dirty="0" err="1"/>
              <a:t>Westmere</a:t>
            </a:r>
            <a:r>
              <a:rPr lang="en-US" dirty="0"/>
              <a:t>/Fermi </a:t>
            </a:r>
            <a:r>
              <a:rPr lang="en-US" dirty="0" smtClean="0"/>
              <a:t>platform</a:t>
            </a:r>
          </a:p>
          <a:p>
            <a:pPr marL="285750" indent="-285750">
              <a:buFont typeface="Arial" pitchFamily="34" charset="0"/>
              <a:buChar char="•"/>
            </a:pPr>
            <a:r>
              <a:rPr lang="en-US" dirty="0" smtClean="0"/>
              <a:t>What caused performance improvement over bare metal?</a:t>
            </a:r>
          </a:p>
          <a:p>
            <a:pPr marL="742950" lvl="1" indent="-285750">
              <a:buFont typeface="Arial" pitchFamily="34" charset="0"/>
              <a:buChar char="•"/>
            </a:pPr>
            <a:r>
              <a:rPr lang="en-US" dirty="0" smtClean="0"/>
              <a:t>Not timing issues like with </a:t>
            </a:r>
            <a:r>
              <a:rPr lang="en-US" dirty="0" err="1" smtClean="0"/>
              <a:t>VMWare</a:t>
            </a:r>
            <a:endParaRPr lang="en-US" dirty="0"/>
          </a:p>
        </p:txBody>
      </p:sp>
    </p:spTree>
    <p:extLst>
      <p:ext uri="{BB962C8B-B14F-4D97-AF65-F5344CB8AC3E}">
        <p14:creationId xmlns:p14="http://schemas.microsoft.com/office/powerpoint/2010/main" val="1148649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KVM </a:t>
            </a:r>
            <a:r>
              <a:rPr lang="en-US" dirty="0" err="1" smtClean="0"/>
              <a:t>libSVM</a:t>
            </a:r>
            <a:r>
              <a:rPr lang="en-US" dirty="0" smtClean="0"/>
              <a:t> Performance</a:t>
            </a:r>
            <a:endParaRPr lang="en-US" dirty="0"/>
          </a:p>
        </p:txBody>
      </p:sp>
      <p:sp>
        <p:nvSpPr>
          <p:cNvPr id="3" name="Content Placeholder 2"/>
          <p:cNvSpPr>
            <a:spLocks noGrp="1"/>
          </p:cNvSpPr>
          <p:nvPr>
            <p:ph sz="half" idx="1"/>
          </p:nvPr>
        </p:nvSpPr>
        <p:spPr>
          <a:xfrm>
            <a:off x="76200" y="1371600"/>
            <a:ext cx="4419600" cy="4525963"/>
          </a:xfrm>
        </p:spPr>
        <p:txBody>
          <a:bodyPr/>
          <a:lstStyle/>
          <a:p>
            <a:pPr marL="285750" indent="-285750">
              <a:buFont typeface="Arial" pitchFamily="34" charset="0"/>
              <a:buChar char="•"/>
            </a:pPr>
            <a:r>
              <a:rPr lang="en-US" sz="2000" dirty="0"/>
              <a:t>KVM can </a:t>
            </a:r>
            <a:r>
              <a:rPr lang="en-US" sz="2000" dirty="0" smtClean="0">
                <a:solidFill>
                  <a:srgbClr val="FF0000"/>
                </a:solidFill>
              </a:rPr>
              <a:t>outperform</a:t>
            </a:r>
            <a:r>
              <a:rPr lang="en-US" sz="2000" dirty="0"/>
              <a:t> </a:t>
            </a:r>
            <a:r>
              <a:rPr lang="en-US" sz="2000" dirty="0" smtClean="0"/>
              <a:t>native </a:t>
            </a:r>
            <a:r>
              <a:rPr lang="en-US" sz="2000" dirty="0"/>
              <a:t>solution!</a:t>
            </a:r>
          </a:p>
          <a:p>
            <a:pPr marL="285750" indent="-285750">
              <a:buFont typeface="Arial" pitchFamily="34" charset="0"/>
              <a:buChar char="•"/>
            </a:pPr>
            <a:r>
              <a:rPr lang="en-US" sz="2000" dirty="0"/>
              <a:t>This is </a:t>
            </a:r>
            <a:r>
              <a:rPr lang="en-US" sz="2000" dirty="0" smtClean="0"/>
              <a:t>due </a:t>
            </a:r>
            <a:r>
              <a:rPr lang="en-US" sz="2000" dirty="0"/>
              <a:t>to the use of </a:t>
            </a:r>
            <a:r>
              <a:rPr lang="en-US" sz="2000" dirty="0" smtClean="0"/>
              <a:t>transparent huge pages </a:t>
            </a:r>
            <a:r>
              <a:rPr lang="en-US" sz="2000" dirty="0"/>
              <a:t>(THP)</a:t>
            </a:r>
          </a:p>
          <a:p>
            <a:pPr lvl="1">
              <a:buFont typeface="Arial" pitchFamily="34" charset="0"/>
              <a:buChar char="•"/>
            </a:pPr>
            <a:r>
              <a:rPr lang="en-US" sz="2000" dirty="0"/>
              <a:t>Back </a:t>
            </a:r>
            <a:r>
              <a:rPr lang="en-US" sz="2000" dirty="0" smtClean="0"/>
              <a:t>the entire guest memory with 2MB pages</a:t>
            </a:r>
            <a:endParaRPr lang="en-US" sz="2000" dirty="0"/>
          </a:p>
          <a:p>
            <a:pPr lvl="1">
              <a:buFont typeface="Arial" pitchFamily="34" charset="0"/>
              <a:buChar char="•"/>
            </a:pPr>
            <a:r>
              <a:rPr lang="en-US" sz="2000" dirty="0"/>
              <a:t>Improves memory performance </a:t>
            </a:r>
          </a:p>
          <a:p>
            <a:pPr marL="1200150" lvl="2" indent="-285750">
              <a:buFont typeface="Arial" pitchFamily="34" charset="0"/>
              <a:buChar char="•"/>
            </a:pPr>
            <a:r>
              <a:rPr lang="en-US" sz="1800" dirty="0"/>
              <a:t>Separate TLB for 2M </a:t>
            </a:r>
            <a:r>
              <a:rPr lang="en-US" sz="1800" dirty="0" smtClean="0"/>
              <a:t>pages, less TLB pressure</a:t>
            </a:r>
          </a:p>
          <a:p>
            <a:pPr marL="1200150" lvl="2" indent="-285750">
              <a:buFont typeface="Arial" pitchFamily="34" charset="0"/>
              <a:buChar char="•"/>
            </a:pPr>
            <a:r>
              <a:rPr lang="en-US" sz="1800" dirty="0" smtClean="0"/>
              <a:t>Increased TLB reach</a:t>
            </a:r>
            <a:endParaRPr lang="en-US" sz="1800" dirty="0"/>
          </a:p>
          <a:p>
            <a:pPr marL="1200150" lvl="2" indent="-285750">
              <a:buFont typeface="Arial" pitchFamily="34" charset="0"/>
              <a:buChar char="•"/>
            </a:pPr>
            <a:r>
              <a:rPr lang="en-US" sz="1800" dirty="0"/>
              <a:t>2M TLB miss =&gt; less page table </a:t>
            </a:r>
            <a:r>
              <a:rPr lang="en-US" sz="1800" dirty="0" smtClean="0"/>
              <a:t>walk references</a:t>
            </a:r>
            <a:endParaRPr lang="en-US" sz="1800" dirty="0"/>
          </a:p>
          <a:p>
            <a:pPr marL="285750" indent="-285750">
              <a:buFont typeface="Arial" pitchFamily="34" charset="0"/>
              <a:buChar char="•"/>
            </a:pPr>
            <a:r>
              <a:rPr lang="en-US" sz="2000" dirty="0" err="1" smtClean="0"/>
              <a:t>LibSVM</a:t>
            </a:r>
            <a:r>
              <a:rPr lang="en-US" sz="2000" dirty="0" smtClean="0"/>
              <a:t> is memory-intensive, large amount of CPU-&gt;GPU </a:t>
            </a:r>
            <a:r>
              <a:rPr lang="en-US" sz="2000" dirty="0"/>
              <a:t>data movement</a:t>
            </a:r>
          </a:p>
          <a:p>
            <a:pPr marL="285750" indent="-285750">
              <a:buFont typeface="Arial" pitchFamily="34" charset="0"/>
              <a:buChar char="•"/>
            </a:pPr>
            <a:endParaRPr lang="en-US" sz="2000" dirty="0"/>
          </a:p>
          <a:p>
            <a:endParaRPr lang="en-US" sz="20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931833088"/>
              </p:ext>
            </p:extLst>
          </p:nvPr>
        </p:nvGraphicFramePr>
        <p:xfrm>
          <a:off x="4191000" y="1066800"/>
          <a:ext cx="4939862"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4AC9C43E-78D2-48D2-B1B6-BA735BFACA5E}" type="slidenum">
              <a:rPr lang="en-US" smtClean="0"/>
              <a:t>32</a:t>
            </a:fld>
            <a:endParaRPr lang="en-US"/>
          </a:p>
        </p:txBody>
      </p:sp>
    </p:spTree>
    <p:extLst>
      <p:ext uri="{BB962C8B-B14F-4D97-AF65-F5344CB8AC3E}">
        <p14:creationId xmlns:p14="http://schemas.microsoft.com/office/powerpoint/2010/main" val="666127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Lessons Learned – GPU Hypervisor Performance</a:t>
            </a:r>
            <a:endParaRPr lang="en-US" sz="4000" dirty="0">
              <a:solidFill>
                <a:schemeClr val="tx1"/>
              </a:solidFill>
            </a:endParaRPr>
          </a:p>
        </p:txBody>
      </p:sp>
      <p:sp>
        <p:nvSpPr>
          <p:cNvPr id="3" name="Content Placeholder 2"/>
          <p:cNvSpPr>
            <a:spLocks noGrp="1"/>
          </p:cNvSpPr>
          <p:nvPr>
            <p:ph sz="half" idx="1"/>
          </p:nvPr>
        </p:nvSpPr>
        <p:spPr>
          <a:xfrm>
            <a:off x="152400" y="1600200"/>
            <a:ext cx="4343400" cy="4525963"/>
          </a:xfrm>
        </p:spPr>
        <p:txBody>
          <a:bodyPr/>
          <a:lstStyle/>
          <a:p>
            <a:r>
              <a:rPr lang="en-US" sz="2000" dirty="0" smtClean="0">
                <a:solidFill>
                  <a:schemeClr val="tx1"/>
                </a:solidFill>
              </a:rPr>
              <a:t>KVM consistently yields near-native performance across architectures</a:t>
            </a:r>
          </a:p>
          <a:p>
            <a:r>
              <a:rPr lang="en-US" sz="2000" dirty="0" err="1" smtClean="0">
                <a:solidFill>
                  <a:schemeClr val="tx1"/>
                </a:solidFill>
              </a:rPr>
              <a:t>VMWare’s</a:t>
            </a:r>
            <a:r>
              <a:rPr lang="en-US" sz="2000" dirty="0" smtClean="0">
                <a:solidFill>
                  <a:schemeClr val="tx1"/>
                </a:solidFill>
              </a:rPr>
              <a:t> performance inconsistent</a:t>
            </a:r>
          </a:p>
          <a:p>
            <a:pPr lvl="1"/>
            <a:r>
              <a:rPr lang="en-US" sz="1800" dirty="0" smtClean="0">
                <a:solidFill>
                  <a:schemeClr val="tx1"/>
                </a:solidFill>
              </a:rPr>
              <a:t>Near-native on Sandy Bridge, high overhead on </a:t>
            </a:r>
            <a:r>
              <a:rPr lang="en-US" sz="1800" dirty="0" err="1" smtClean="0">
                <a:solidFill>
                  <a:schemeClr val="tx1"/>
                </a:solidFill>
              </a:rPr>
              <a:t>Westmere</a:t>
            </a:r>
            <a:endParaRPr lang="en-US" sz="1800" dirty="0" smtClean="0">
              <a:solidFill>
                <a:schemeClr val="tx1"/>
              </a:solidFill>
            </a:endParaRPr>
          </a:p>
          <a:p>
            <a:pPr lvl="1"/>
            <a:r>
              <a:rPr lang="en-US" sz="1800" dirty="0" smtClean="0"/>
              <a:t>Virtual TSC issues</a:t>
            </a:r>
            <a:endParaRPr lang="en-US" sz="1800" dirty="0" smtClean="0">
              <a:solidFill>
                <a:schemeClr val="tx1"/>
              </a:solidFill>
            </a:endParaRPr>
          </a:p>
          <a:p>
            <a:r>
              <a:rPr lang="en-US" sz="2000" dirty="0" err="1" smtClean="0">
                <a:solidFill>
                  <a:schemeClr val="tx1"/>
                </a:solidFill>
              </a:rPr>
              <a:t>Xen</a:t>
            </a:r>
            <a:r>
              <a:rPr lang="en-US" sz="2000" dirty="0" smtClean="0">
                <a:solidFill>
                  <a:schemeClr val="tx1"/>
                </a:solidFill>
              </a:rPr>
              <a:t> performed consistently average across both architectures</a:t>
            </a:r>
          </a:p>
          <a:p>
            <a:r>
              <a:rPr lang="en-US" sz="2000" dirty="0" smtClean="0">
                <a:solidFill>
                  <a:schemeClr val="tx1"/>
                </a:solidFill>
              </a:rPr>
              <a:t>LXC performed closest to native</a:t>
            </a:r>
          </a:p>
          <a:p>
            <a:pPr lvl="1"/>
            <a:r>
              <a:rPr lang="en-US" sz="1800" dirty="0" smtClean="0">
                <a:solidFill>
                  <a:schemeClr val="tx1"/>
                </a:solidFill>
              </a:rPr>
              <a:t>Unsurprising</a:t>
            </a:r>
            <a:r>
              <a:rPr lang="en-US" sz="1800" dirty="0">
                <a:solidFill>
                  <a:schemeClr val="tx1"/>
                </a:solidFill>
              </a:rPr>
              <a:t>, given LXC’s </a:t>
            </a:r>
            <a:r>
              <a:rPr lang="en-US" sz="1800" dirty="0" smtClean="0">
                <a:solidFill>
                  <a:schemeClr val="tx1"/>
                </a:solidFill>
              </a:rPr>
              <a:t>design</a:t>
            </a:r>
          </a:p>
          <a:p>
            <a:pPr lvl="1"/>
            <a:r>
              <a:rPr lang="en-US" sz="1800" dirty="0" smtClean="0">
                <a:solidFill>
                  <a:schemeClr val="tx1"/>
                </a:solidFill>
              </a:rPr>
              <a:t>Trades performance for flexibility</a:t>
            </a:r>
          </a:p>
          <a:p>
            <a:r>
              <a:rPr lang="en-US" sz="2000" dirty="0" smtClean="0">
                <a:solidFill>
                  <a:schemeClr val="tx1"/>
                </a:solidFill>
              </a:rPr>
              <a:t>Given these results we see KVM as holding a slight edge for GPU </a:t>
            </a:r>
            <a:r>
              <a:rPr lang="en-US" sz="2000" dirty="0" err="1" smtClean="0">
                <a:solidFill>
                  <a:schemeClr val="tx1"/>
                </a:solidFill>
              </a:rPr>
              <a:t>passthrough</a:t>
            </a:r>
            <a:endParaRPr lang="en-US" sz="2000" dirty="0">
              <a:solidFill>
                <a:schemeClr val="tx1"/>
              </a:solidFill>
            </a:endParaRPr>
          </a:p>
        </p:txBody>
      </p:sp>
      <p:sp>
        <p:nvSpPr>
          <p:cNvPr id="4" name="Content Placeholder 3"/>
          <p:cNvSpPr>
            <a:spLocks noGrp="1"/>
          </p:cNvSpPr>
          <p:nvPr>
            <p:ph sz="half" idx="2"/>
          </p:nvPr>
        </p:nvSpPr>
        <p:spPr>
          <a:xfrm>
            <a:off x="4648200" y="1600200"/>
            <a:ext cx="4343400" cy="4525963"/>
          </a:xfrm>
        </p:spPr>
        <p:txBody>
          <a:bodyPr/>
          <a:lstStyle/>
          <a:p>
            <a:r>
              <a:rPr lang="en-US" sz="2000" dirty="0"/>
              <a:t>Virtualization of high </a:t>
            </a:r>
            <a:r>
              <a:rPr lang="en-US" sz="2000" dirty="0" smtClean="0"/>
              <a:t>performance GPU </a:t>
            </a:r>
            <a:r>
              <a:rPr lang="en-US" sz="2000" dirty="0"/>
              <a:t>workloads historically </a:t>
            </a:r>
            <a:r>
              <a:rPr lang="en-US" sz="2000" dirty="0" smtClean="0"/>
              <a:t>controversial</a:t>
            </a:r>
          </a:p>
          <a:p>
            <a:pPr lvl="1"/>
            <a:r>
              <a:rPr lang="en-US" sz="1800" dirty="0" smtClean="0"/>
              <a:t>Remote API solutions suboptimal</a:t>
            </a:r>
            <a:endParaRPr lang="en-US" sz="1800" dirty="0"/>
          </a:p>
          <a:p>
            <a:pPr lvl="1"/>
            <a:r>
              <a:rPr lang="en-US" sz="1800" dirty="0" err="1"/>
              <a:t>Westmere</a:t>
            </a:r>
            <a:r>
              <a:rPr lang="en-US" sz="1800" dirty="0"/>
              <a:t> results suggest this </a:t>
            </a:r>
            <a:r>
              <a:rPr lang="en-US" sz="1800" i="1" dirty="0"/>
              <a:t>was</a:t>
            </a:r>
            <a:r>
              <a:rPr lang="en-US" sz="1800" dirty="0"/>
              <a:t> sometimes legitimate </a:t>
            </a:r>
          </a:p>
          <a:p>
            <a:pPr lvl="2"/>
            <a:r>
              <a:rPr lang="en-US" sz="1400" dirty="0"/>
              <a:t>More than 10% overhead common</a:t>
            </a:r>
          </a:p>
          <a:p>
            <a:r>
              <a:rPr lang="en-US" sz="2000" dirty="0" smtClean="0"/>
              <a:t>More r</a:t>
            </a:r>
            <a:r>
              <a:rPr lang="en-US" sz="2000" dirty="0" smtClean="0"/>
              <a:t>ecent </a:t>
            </a:r>
            <a:r>
              <a:rPr lang="en-US" sz="2000" dirty="0"/>
              <a:t>architectures (e.g. Sandy Bridge) have nearly erased those overheads</a:t>
            </a:r>
          </a:p>
          <a:p>
            <a:pPr lvl="1"/>
            <a:r>
              <a:rPr lang="en-US" sz="1800" dirty="0"/>
              <a:t>Lowest performing hypervisor (</a:t>
            </a:r>
            <a:r>
              <a:rPr lang="en-US" sz="1800" dirty="0" err="1"/>
              <a:t>Xen</a:t>
            </a:r>
            <a:r>
              <a:rPr lang="en-US" sz="1800" dirty="0"/>
              <a:t>) within 95% of native</a:t>
            </a:r>
          </a:p>
          <a:p>
            <a:pPr lvl="1"/>
            <a:r>
              <a:rPr lang="en-US" sz="1800" dirty="0"/>
              <a:t>Improved CPU integration with PCI-Express </a:t>
            </a:r>
            <a:r>
              <a:rPr lang="en-US" sz="1800" dirty="0" smtClean="0"/>
              <a:t>bus</a:t>
            </a:r>
            <a:endParaRPr lang="en-US" sz="2000" dirty="0"/>
          </a:p>
        </p:txBody>
      </p:sp>
      <p:sp>
        <p:nvSpPr>
          <p:cNvPr id="5" name="Slide Number Placeholder 4"/>
          <p:cNvSpPr>
            <a:spLocks noGrp="1"/>
          </p:cNvSpPr>
          <p:nvPr>
            <p:ph type="sldNum" sz="quarter" idx="12"/>
          </p:nvPr>
        </p:nvSpPr>
        <p:spPr/>
        <p:txBody>
          <a:bodyPr/>
          <a:lstStyle/>
          <a:p>
            <a:fld id="{4AC9C43E-78D2-48D2-B1B6-BA735BFACA5E}" type="slidenum">
              <a:rPr lang="en-US" smtClean="0"/>
              <a:t>33</a:t>
            </a:fld>
            <a:endParaRPr lang="en-US"/>
          </a:p>
        </p:txBody>
      </p:sp>
    </p:spTree>
    <p:extLst>
      <p:ext uri="{BB962C8B-B14F-4D97-AF65-F5344CB8AC3E}">
        <p14:creationId xmlns:p14="http://schemas.microsoft.com/office/powerpoint/2010/main" val="1349100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152400" y="1371600"/>
            <a:ext cx="8839200" cy="5029200"/>
          </a:xfrm>
        </p:spPr>
        <p:txBody>
          <a:bodyPr/>
          <a:lstStyle/>
          <a:p>
            <a:r>
              <a:rPr lang="en-US" dirty="0" smtClean="0">
                <a:solidFill>
                  <a:schemeClr val="bg1">
                    <a:lumMod val="65000"/>
                  </a:schemeClr>
                </a:solidFill>
              </a:rPr>
              <a:t>Introduction to High </a:t>
            </a:r>
            <a:r>
              <a:rPr lang="en-US" dirty="0">
                <a:solidFill>
                  <a:schemeClr val="bg1">
                    <a:lumMod val="65000"/>
                  </a:schemeClr>
                </a:solidFill>
              </a:rPr>
              <a:t>Performance Virtual </a:t>
            </a:r>
            <a:r>
              <a:rPr lang="en-US" dirty="0" smtClean="0">
                <a:solidFill>
                  <a:schemeClr val="bg1">
                    <a:lumMod val="65000"/>
                  </a:schemeClr>
                </a:solidFill>
              </a:rPr>
              <a:t>Clusters</a:t>
            </a:r>
          </a:p>
          <a:p>
            <a:r>
              <a:rPr lang="en-US" dirty="0" smtClean="0">
                <a:solidFill>
                  <a:schemeClr val="bg1">
                    <a:lumMod val="65000"/>
                  </a:schemeClr>
                </a:solidFill>
              </a:rPr>
              <a:t>Hypervisor experiments</a:t>
            </a:r>
            <a:endParaRPr lang="en-US" dirty="0" smtClean="0">
              <a:solidFill>
                <a:schemeClr val="bg1">
                  <a:lumMod val="65000"/>
                </a:schemeClr>
              </a:solidFill>
            </a:endParaRPr>
          </a:p>
          <a:p>
            <a:r>
              <a:rPr lang="en-US" dirty="0" smtClean="0">
                <a:solidFill>
                  <a:schemeClr val="bg1">
                    <a:lumMod val="65000"/>
                  </a:schemeClr>
                </a:solidFill>
              </a:rPr>
              <a:t>GPU </a:t>
            </a:r>
            <a:r>
              <a:rPr lang="en-US" dirty="0" err="1" smtClean="0">
                <a:solidFill>
                  <a:schemeClr val="bg1">
                    <a:lumMod val="65000"/>
                  </a:schemeClr>
                </a:solidFill>
              </a:rPr>
              <a:t>Passthrough</a:t>
            </a:r>
            <a:r>
              <a:rPr lang="en-US" dirty="0" smtClean="0">
                <a:solidFill>
                  <a:schemeClr val="bg1">
                    <a:lumMod val="65000"/>
                  </a:schemeClr>
                </a:solidFill>
              </a:rPr>
              <a:t> in </a:t>
            </a:r>
            <a:r>
              <a:rPr lang="en-US" dirty="0" err="1" smtClean="0">
                <a:solidFill>
                  <a:schemeClr val="bg1">
                    <a:lumMod val="65000"/>
                  </a:schemeClr>
                </a:solidFill>
              </a:rPr>
              <a:t>Xen</a:t>
            </a:r>
            <a:endParaRPr lang="en-US" dirty="0" smtClean="0">
              <a:solidFill>
                <a:schemeClr val="bg1">
                  <a:lumMod val="65000"/>
                </a:schemeClr>
              </a:solidFill>
            </a:endParaRPr>
          </a:p>
          <a:p>
            <a:r>
              <a:rPr lang="en-US" dirty="0" smtClean="0">
                <a:solidFill>
                  <a:schemeClr val="bg1">
                    <a:lumMod val="65000"/>
                  </a:schemeClr>
                </a:solidFill>
              </a:rPr>
              <a:t>GPU </a:t>
            </a:r>
            <a:r>
              <a:rPr lang="en-US" dirty="0" err="1" smtClean="0">
                <a:solidFill>
                  <a:schemeClr val="bg1">
                    <a:lumMod val="65000"/>
                  </a:schemeClr>
                </a:solidFill>
              </a:rPr>
              <a:t>Passthrough</a:t>
            </a:r>
            <a:r>
              <a:rPr lang="en-US" dirty="0" smtClean="0">
                <a:solidFill>
                  <a:schemeClr val="bg1">
                    <a:lumMod val="65000"/>
                  </a:schemeClr>
                </a:solidFill>
              </a:rPr>
              <a:t> evaluation</a:t>
            </a:r>
            <a:endParaRPr lang="en-US" dirty="0" smtClean="0">
              <a:solidFill>
                <a:schemeClr val="bg1">
                  <a:lumMod val="65000"/>
                </a:schemeClr>
              </a:solidFill>
            </a:endParaRPr>
          </a:p>
          <a:p>
            <a:r>
              <a:rPr lang="en-US" dirty="0" smtClean="0"/>
              <a:t>SR-IOV Interconnects</a:t>
            </a:r>
          </a:p>
          <a:p>
            <a:r>
              <a:rPr lang="en-US" dirty="0" smtClean="0">
                <a:solidFill>
                  <a:schemeClr val="bg1">
                    <a:lumMod val="65000"/>
                  </a:schemeClr>
                </a:solidFill>
              </a:rPr>
              <a:t>Molecular Dynamics Virtual Clusters</a:t>
            </a:r>
          </a:p>
          <a:p>
            <a:r>
              <a:rPr lang="en-US" dirty="0" smtClean="0">
                <a:solidFill>
                  <a:schemeClr val="bg1">
                    <a:lumMod val="65000"/>
                  </a:schemeClr>
                </a:solidFill>
              </a:rPr>
              <a:t>Conclusion &amp; future work</a:t>
            </a:r>
            <a:endParaRPr lang="en-US" dirty="0" smtClean="0">
              <a:solidFill>
                <a:schemeClr val="bg1">
                  <a:lumMod val="65000"/>
                </a:schemeClr>
              </a:solidFill>
            </a:endParaRPr>
          </a:p>
          <a:p>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34</a:t>
            </a:fld>
            <a:endParaRPr lang="en-US"/>
          </a:p>
        </p:txBody>
      </p:sp>
    </p:spTree>
    <p:extLst>
      <p:ext uri="{BB962C8B-B14F-4D97-AF65-F5344CB8AC3E}">
        <p14:creationId xmlns:p14="http://schemas.microsoft.com/office/powerpoint/2010/main" val="3022690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1143000"/>
          </a:xfrm>
        </p:spPr>
        <p:txBody>
          <a:bodyPr/>
          <a:lstStyle/>
          <a:p>
            <a:r>
              <a:rPr lang="en-US" dirty="0" smtClean="0"/>
              <a:t>Interconnects in Virtual Clusters</a:t>
            </a:r>
            <a:endParaRPr lang="en-US" dirty="0"/>
          </a:p>
        </p:txBody>
      </p:sp>
      <p:sp>
        <p:nvSpPr>
          <p:cNvPr id="9" name="Content Placeholder 8"/>
          <p:cNvSpPr>
            <a:spLocks noGrp="1"/>
          </p:cNvSpPr>
          <p:nvPr>
            <p:ph idx="1"/>
          </p:nvPr>
        </p:nvSpPr>
        <p:spPr>
          <a:xfrm>
            <a:off x="304800" y="1341437"/>
            <a:ext cx="8534400" cy="4525963"/>
          </a:xfrm>
        </p:spPr>
        <p:txBody>
          <a:bodyPr/>
          <a:lstStyle/>
          <a:p>
            <a:r>
              <a:rPr lang="en-US" sz="2800" dirty="0" smtClean="0"/>
              <a:t>While intra-node hypervisor performances improves, I/O support in virtualized environments still suffers</a:t>
            </a:r>
          </a:p>
          <a:p>
            <a:pPr lvl="1"/>
            <a:r>
              <a:rPr lang="en-US" sz="2400" dirty="0" smtClean="0"/>
              <a:t>Bridged 1GbE or 10GbE often state-of-the-art for </a:t>
            </a:r>
            <a:r>
              <a:rPr lang="en-US" sz="2400" dirty="0" err="1" smtClean="0"/>
              <a:t>IaaS</a:t>
            </a:r>
            <a:endParaRPr lang="en-US" sz="2400" dirty="0"/>
          </a:p>
          <a:p>
            <a:pPr lvl="1"/>
            <a:r>
              <a:rPr lang="en-US" sz="2400" dirty="0" smtClean="0"/>
              <a:t>Latency also suffers with emulated drivers</a:t>
            </a:r>
          </a:p>
          <a:p>
            <a:r>
              <a:rPr lang="en-US" sz="2800" dirty="0" smtClean="0"/>
              <a:t>Inter-node communication fundamental to HPC</a:t>
            </a:r>
          </a:p>
          <a:p>
            <a:pPr lvl="1"/>
            <a:r>
              <a:rPr lang="en-US" sz="2400" dirty="0" smtClean="0"/>
              <a:t>Distributed memory applications rely on interconnects for distributing work and communicating results</a:t>
            </a:r>
          </a:p>
          <a:p>
            <a:r>
              <a:rPr lang="en-US" sz="2800" dirty="0" smtClean="0"/>
              <a:t>Need for high performance, low latency interconnect</a:t>
            </a:r>
          </a:p>
          <a:p>
            <a:pPr lvl="1"/>
            <a:r>
              <a:rPr lang="en-US" sz="2400" dirty="0" err="1" smtClean="0"/>
              <a:t>InfiniBand</a:t>
            </a:r>
            <a:r>
              <a:rPr lang="en-US" sz="2400" dirty="0" smtClean="0"/>
              <a:t> - Not possible until recently</a:t>
            </a:r>
          </a:p>
        </p:txBody>
      </p:sp>
      <p:sp>
        <p:nvSpPr>
          <p:cNvPr id="7" name="Slide Number Placeholder 6"/>
          <p:cNvSpPr>
            <a:spLocks noGrp="1"/>
          </p:cNvSpPr>
          <p:nvPr>
            <p:ph type="sldNum" sz="quarter" idx="12"/>
          </p:nvPr>
        </p:nvSpPr>
        <p:spPr/>
        <p:txBody>
          <a:bodyPr/>
          <a:lstStyle/>
          <a:p>
            <a:fld id="{DF65342D-ECD5-4E90-81DB-71CDC1F146DF}" type="slidenum">
              <a:rPr lang="en-US" smtClean="0"/>
              <a:t>35</a:t>
            </a:fld>
            <a:endParaRPr lang="en-US"/>
          </a:p>
        </p:txBody>
      </p:sp>
    </p:spTree>
    <p:extLst>
      <p:ext uri="{BB962C8B-B14F-4D97-AF65-F5344CB8AC3E}">
        <p14:creationId xmlns:p14="http://schemas.microsoft.com/office/powerpoint/2010/main" val="838939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eleteimage.png"/>
          <p:cNvPicPr>
            <a:picLocks noChangeAspect="1"/>
          </p:cNvPicPr>
          <p:nvPr/>
        </p:nvPicPr>
        <p:blipFill>
          <a:blip r:embed="rId3" cstate="print"/>
          <a:stretch>
            <a:fillRect/>
          </a:stretch>
        </p:blipFill>
        <p:spPr>
          <a:xfrm>
            <a:off x="5105400" y="5791200"/>
            <a:ext cx="381000" cy="381000"/>
          </a:xfrm>
          <a:prstGeom prst="rect">
            <a:avLst/>
          </a:prstGeom>
        </p:spPr>
      </p:pic>
      <p:sp>
        <p:nvSpPr>
          <p:cNvPr id="3" name="Title 2"/>
          <p:cNvSpPr>
            <a:spLocks noGrp="1"/>
          </p:cNvSpPr>
          <p:nvPr>
            <p:ph type="title"/>
          </p:nvPr>
        </p:nvSpPr>
        <p:spPr>
          <a:xfrm>
            <a:off x="381000" y="0"/>
            <a:ext cx="8229600" cy="1143000"/>
          </a:xfrm>
        </p:spPr>
        <p:txBody>
          <a:bodyPr>
            <a:normAutofit/>
          </a:bodyPr>
          <a:lstStyle/>
          <a:p>
            <a:r>
              <a:rPr lang="en-US" dirty="0" smtClean="0"/>
              <a:t>Interconnect Virtualization</a:t>
            </a:r>
            <a:endParaRPr lang="en-US" dirty="0"/>
          </a:p>
        </p:txBody>
      </p:sp>
      <p:pic>
        <p:nvPicPr>
          <p:cNvPr id="15" name="Content Placeholder 14" descr="VirtualizationFigure.jpg"/>
          <p:cNvPicPr>
            <a:picLocks noGrp="1" noChangeAspect="1"/>
          </p:cNvPicPr>
          <p:nvPr>
            <p:ph idx="1"/>
          </p:nvPr>
        </p:nvPicPr>
        <p:blipFill>
          <a:blip r:embed="rId4" cstate="print"/>
          <a:stretch>
            <a:fillRect/>
          </a:stretch>
        </p:blipFill>
        <p:spPr>
          <a:xfrm>
            <a:off x="838200" y="1447800"/>
            <a:ext cx="7543800" cy="4191000"/>
          </a:xfrm>
        </p:spPr>
      </p:pic>
      <p:sp>
        <p:nvSpPr>
          <p:cNvPr id="8" name="Slide Number Placeholder 7"/>
          <p:cNvSpPr>
            <a:spLocks noGrp="1"/>
          </p:cNvSpPr>
          <p:nvPr>
            <p:ph type="sldNum" sz="quarter" idx="12"/>
          </p:nvPr>
        </p:nvSpPr>
        <p:spPr/>
        <p:txBody>
          <a:bodyPr/>
          <a:lstStyle/>
          <a:p>
            <a:fld id="{5BE98AC3-D32D-48A9-B816-94F5AA139B08}" type="slidenum">
              <a:rPr lang="en-US" smtClean="0"/>
              <a:pPr/>
              <a:t>36</a:t>
            </a:fld>
            <a:endParaRPr lang="en-US"/>
          </a:p>
        </p:txBody>
      </p:sp>
      <p:cxnSp>
        <p:nvCxnSpPr>
          <p:cNvPr id="6" name="Straight Arrow Connector 5"/>
          <p:cNvCxnSpPr/>
          <p:nvPr/>
        </p:nvCxnSpPr>
        <p:spPr>
          <a:xfrm>
            <a:off x="1295400" y="1371600"/>
            <a:ext cx="67818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879902"/>
            <a:ext cx="2823209" cy="415498"/>
          </a:xfrm>
          <a:prstGeom prst="rect">
            <a:avLst/>
          </a:prstGeom>
          <a:noFill/>
        </p:spPr>
        <p:txBody>
          <a:bodyPr wrap="none" rtlCol="0">
            <a:spAutoFit/>
          </a:bodyPr>
          <a:lstStyle/>
          <a:p>
            <a:r>
              <a:rPr lang="en-US" sz="2100" b="1" dirty="0" smtClean="0"/>
              <a:t>Overhead Reduction</a:t>
            </a:r>
            <a:endParaRPr lang="en-US" sz="2100" b="1" dirty="0"/>
          </a:p>
        </p:txBody>
      </p:sp>
      <p:sp>
        <p:nvSpPr>
          <p:cNvPr id="9" name="TextBox 8"/>
          <p:cNvSpPr txBox="1"/>
          <p:nvPr/>
        </p:nvSpPr>
        <p:spPr>
          <a:xfrm>
            <a:off x="3429000" y="5486400"/>
            <a:ext cx="1588897" cy="646331"/>
          </a:xfrm>
          <a:prstGeom prst="rect">
            <a:avLst/>
          </a:prstGeom>
          <a:noFill/>
        </p:spPr>
        <p:txBody>
          <a:bodyPr wrap="none" rtlCol="0">
            <a:spAutoFit/>
          </a:bodyPr>
          <a:lstStyle/>
          <a:p>
            <a:r>
              <a:rPr lang="en-US" dirty="0" smtClean="0"/>
              <a:t>Performance</a:t>
            </a:r>
          </a:p>
          <a:p>
            <a:r>
              <a:rPr lang="en-US" dirty="0" smtClean="0"/>
              <a:t>Scalability</a:t>
            </a:r>
            <a:endParaRPr lang="en-US" dirty="0"/>
          </a:p>
        </p:txBody>
      </p:sp>
      <p:sp>
        <p:nvSpPr>
          <p:cNvPr id="10" name="TextBox 9"/>
          <p:cNvSpPr txBox="1"/>
          <p:nvPr/>
        </p:nvSpPr>
        <p:spPr>
          <a:xfrm>
            <a:off x="5927023" y="5486400"/>
            <a:ext cx="1662635" cy="646331"/>
          </a:xfrm>
          <a:prstGeom prst="rect">
            <a:avLst/>
          </a:prstGeom>
          <a:noFill/>
        </p:spPr>
        <p:txBody>
          <a:bodyPr wrap="none" rtlCol="0">
            <a:spAutoFit/>
          </a:bodyPr>
          <a:lstStyle/>
          <a:p>
            <a:r>
              <a:rPr lang="en-US" dirty="0" smtClean="0"/>
              <a:t> Performance</a:t>
            </a:r>
          </a:p>
          <a:p>
            <a:r>
              <a:rPr lang="en-US" dirty="0" smtClean="0"/>
              <a:t> Scalability</a:t>
            </a:r>
            <a:endParaRPr lang="en-US" dirty="0"/>
          </a:p>
        </p:txBody>
      </p:sp>
      <p:sp>
        <p:nvSpPr>
          <p:cNvPr id="11" name="TextBox 10"/>
          <p:cNvSpPr txBox="1"/>
          <p:nvPr/>
        </p:nvSpPr>
        <p:spPr>
          <a:xfrm>
            <a:off x="1066800" y="5486400"/>
            <a:ext cx="1588897" cy="646331"/>
          </a:xfrm>
          <a:prstGeom prst="rect">
            <a:avLst/>
          </a:prstGeom>
          <a:noFill/>
        </p:spPr>
        <p:txBody>
          <a:bodyPr wrap="none" rtlCol="0">
            <a:spAutoFit/>
          </a:bodyPr>
          <a:lstStyle/>
          <a:p>
            <a:r>
              <a:rPr lang="en-US" dirty="0" smtClean="0"/>
              <a:t>Performance</a:t>
            </a:r>
          </a:p>
          <a:p>
            <a:r>
              <a:rPr lang="en-US" dirty="0" smtClean="0"/>
              <a:t>Scalability</a:t>
            </a:r>
            <a:endParaRPr lang="en-US" dirty="0"/>
          </a:p>
        </p:txBody>
      </p:sp>
      <p:pic>
        <p:nvPicPr>
          <p:cNvPr id="18" name="Picture 17" descr="checkmark.jpg"/>
          <p:cNvPicPr>
            <a:picLocks noChangeAspect="1"/>
          </p:cNvPicPr>
          <p:nvPr/>
        </p:nvPicPr>
        <p:blipFill>
          <a:blip r:embed="rId5" cstate="print"/>
          <a:stretch>
            <a:fillRect/>
          </a:stretch>
        </p:blipFill>
        <p:spPr>
          <a:xfrm>
            <a:off x="7634393" y="5791200"/>
            <a:ext cx="442807" cy="383198"/>
          </a:xfrm>
          <a:prstGeom prst="rect">
            <a:avLst/>
          </a:prstGeom>
        </p:spPr>
      </p:pic>
      <p:pic>
        <p:nvPicPr>
          <p:cNvPr id="19" name="Picture 18" descr="checkmark.jpg"/>
          <p:cNvPicPr>
            <a:picLocks noChangeAspect="1"/>
          </p:cNvPicPr>
          <p:nvPr/>
        </p:nvPicPr>
        <p:blipFill>
          <a:blip r:embed="rId5" cstate="print"/>
          <a:stretch>
            <a:fillRect/>
          </a:stretch>
        </p:blipFill>
        <p:spPr>
          <a:xfrm>
            <a:off x="7620000" y="5410200"/>
            <a:ext cx="442807" cy="383198"/>
          </a:xfrm>
          <a:prstGeom prst="rect">
            <a:avLst/>
          </a:prstGeom>
        </p:spPr>
      </p:pic>
      <p:pic>
        <p:nvPicPr>
          <p:cNvPr id="21" name="Picture 20" descr="Deleteimage.png"/>
          <p:cNvPicPr>
            <a:picLocks noChangeAspect="1"/>
          </p:cNvPicPr>
          <p:nvPr/>
        </p:nvPicPr>
        <p:blipFill>
          <a:blip r:embed="rId3" cstate="print"/>
          <a:stretch>
            <a:fillRect/>
          </a:stretch>
        </p:blipFill>
        <p:spPr>
          <a:xfrm>
            <a:off x="2667000" y="5867400"/>
            <a:ext cx="381000" cy="381000"/>
          </a:xfrm>
          <a:prstGeom prst="rect">
            <a:avLst/>
          </a:prstGeom>
        </p:spPr>
      </p:pic>
      <p:pic>
        <p:nvPicPr>
          <p:cNvPr id="22" name="Picture 21" descr="Deleteimage.png"/>
          <p:cNvPicPr>
            <a:picLocks noChangeAspect="1"/>
          </p:cNvPicPr>
          <p:nvPr/>
        </p:nvPicPr>
        <p:blipFill>
          <a:blip r:embed="rId3" cstate="print"/>
          <a:stretch>
            <a:fillRect/>
          </a:stretch>
        </p:blipFill>
        <p:spPr>
          <a:xfrm>
            <a:off x="2667000" y="5486400"/>
            <a:ext cx="381000" cy="381000"/>
          </a:xfrm>
          <a:prstGeom prst="rect">
            <a:avLst/>
          </a:prstGeom>
        </p:spPr>
      </p:pic>
      <p:sp>
        <p:nvSpPr>
          <p:cNvPr id="23" name="TextBox 22"/>
          <p:cNvSpPr txBox="1"/>
          <p:nvPr/>
        </p:nvSpPr>
        <p:spPr>
          <a:xfrm>
            <a:off x="8849" y="6477000"/>
            <a:ext cx="8382000" cy="400110"/>
          </a:xfrm>
          <a:prstGeom prst="rect">
            <a:avLst/>
          </a:prstGeom>
          <a:solidFill>
            <a:srgbClr val="FFFFFF"/>
          </a:solidFill>
        </p:spPr>
        <p:txBody>
          <a:bodyPr wrap="square" rtlCol="0">
            <a:spAutoFit/>
          </a:bodyPr>
          <a:lstStyle/>
          <a:p>
            <a:pPr algn="ctr"/>
            <a:r>
              <a:rPr lang="en-US" sz="1000" dirty="0" smtClean="0"/>
              <a:t>From</a:t>
            </a:r>
            <a:r>
              <a:rPr lang="en-US" sz="1000" dirty="0"/>
              <a:t>:  </a:t>
            </a:r>
            <a:r>
              <a:rPr lang="en-US" sz="1000" dirty="0" err="1"/>
              <a:t>Malek</a:t>
            </a:r>
            <a:r>
              <a:rPr lang="en-US" sz="1000" dirty="0"/>
              <a:t> </a:t>
            </a:r>
            <a:r>
              <a:rPr lang="en-US" sz="1000" dirty="0" err="1" smtClean="0"/>
              <a:t>Musleh</a:t>
            </a:r>
            <a:r>
              <a:rPr lang="en-US" sz="1000" dirty="0"/>
              <a:t>, Vijay </a:t>
            </a:r>
            <a:r>
              <a:rPr lang="en-US" sz="1000" dirty="0" err="1"/>
              <a:t>Pai</a:t>
            </a:r>
            <a:r>
              <a:rPr lang="en-US" sz="1000" dirty="0"/>
              <a:t>, John Paul Walters, Andrew J. Younge, Stephen P. </a:t>
            </a:r>
            <a:r>
              <a:rPr lang="en-US" sz="1000" dirty="0" err="1"/>
              <a:t>Crago</a:t>
            </a:r>
            <a:r>
              <a:rPr lang="en-US" sz="1000" dirty="0"/>
              <a:t>, Bridging the Virtualization Performance Gap for HPC using SR-IOV for </a:t>
            </a:r>
            <a:r>
              <a:rPr lang="en-US" sz="1000" dirty="0" err="1"/>
              <a:t>InfiniBand</a:t>
            </a:r>
            <a:r>
              <a:rPr lang="en-US" sz="1000" dirty="0"/>
              <a:t>, in Proceedings of the 7th IEEE International Conference on Cloud Computing (CLOUD 2014). </a:t>
            </a:r>
          </a:p>
        </p:txBody>
      </p:sp>
      <p:pic>
        <p:nvPicPr>
          <p:cNvPr id="17" name="Picture 16" descr="checkmark.jpg"/>
          <p:cNvPicPr>
            <a:picLocks noChangeAspect="1"/>
          </p:cNvPicPr>
          <p:nvPr/>
        </p:nvPicPr>
        <p:blipFill>
          <a:blip r:embed="rId5" cstate="print"/>
          <a:stretch>
            <a:fillRect/>
          </a:stretch>
        </p:blipFill>
        <p:spPr>
          <a:xfrm>
            <a:off x="5105400" y="5410200"/>
            <a:ext cx="442807" cy="383198"/>
          </a:xfrm>
          <a:prstGeom prst="rect">
            <a:avLst/>
          </a:prstGeom>
        </p:spPr>
      </p:pic>
    </p:spTree>
    <p:extLst>
      <p:ext uri="{BB962C8B-B14F-4D97-AF65-F5344CB8AC3E}">
        <p14:creationId xmlns:p14="http://schemas.microsoft.com/office/powerpoint/2010/main" val="139313776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16" y="18197"/>
            <a:ext cx="8229600" cy="1143000"/>
          </a:xfrm>
        </p:spPr>
        <p:txBody>
          <a:bodyPr/>
          <a:lstStyle/>
          <a:p>
            <a:r>
              <a:rPr lang="en-US" dirty="0" smtClean="0"/>
              <a:t>SR-IOV VM Support</a:t>
            </a:r>
            <a:endParaRPr lang="en-US" dirty="0"/>
          </a:p>
        </p:txBody>
      </p:sp>
      <p:sp>
        <p:nvSpPr>
          <p:cNvPr id="3" name="Content Placeholder 2"/>
          <p:cNvSpPr>
            <a:spLocks noGrp="1"/>
          </p:cNvSpPr>
          <p:nvPr>
            <p:ph sz="half" idx="1"/>
          </p:nvPr>
        </p:nvSpPr>
        <p:spPr>
          <a:xfrm>
            <a:off x="152401" y="1066800"/>
            <a:ext cx="4190999" cy="4525963"/>
          </a:xfrm>
        </p:spPr>
        <p:txBody>
          <a:bodyPr/>
          <a:lstStyle/>
          <a:p>
            <a:r>
              <a:rPr lang="en-US" sz="2400" dirty="0" smtClean="0"/>
              <a:t>Ethernet and </a:t>
            </a:r>
            <a:r>
              <a:rPr lang="en-US" sz="2400" dirty="0" err="1" smtClean="0"/>
              <a:t>InfiniBand</a:t>
            </a:r>
            <a:r>
              <a:rPr lang="en-US" sz="2400" dirty="0" smtClean="0"/>
              <a:t> cards with SR-IOV support</a:t>
            </a:r>
          </a:p>
          <a:p>
            <a:r>
              <a:rPr lang="en-US" sz="2400" dirty="0" smtClean="0"/>
              <a:t>Different device model</a:t>
            </a:r>
          </a:p>
          <a:p>
            <a:pPr lvl="1"/>
            <a:r>
              <a:rPr lang="en-US" sz="2000" dirty="0" smtClean="0"/>
              <a:t>Physical Function (PF) for hypervisor control</a:t>
            </a:r>
          </a:p>
          <a:p>
            <a:pPr lvl="1"/>
            <a:r>
              <a:rPr lang="en-US" sz="2000" dirty="0" smtClean="0"/>
              <a:t>Virtual Functions (VF) to </a:t>
            </a:r>
            <a:r>
              <a:rPr lang="en-US" sz="2000" dirty="0" err="1" smtClean="0"/>
              <a:t>passthrough</a:t>
            </a:r>
            <a:r>
              <a:rPr lang="en-US" sz="2000" dirty="0" smtClean="0"/>
              <a:t> to guest VMs</a:t>
            </a:r>
          </a:p>
          <a:p>
            <a:r>
              <a:rPr lang="en-US" sz="2400" dirty="0" smtClean="0"/>
              <a:t>Requires extensive device driver support</a:t>
            </a:r>
          </a:p>
          <a:p>
            <a:pPr lvl="1"/>
            <a:r>
              <a:rPr lang="en-US" sz="2000" dirty="0" err="1"/>
              <a:t>Mellanox</a:t>
            </a:r>
            <a:r>
              <a:rPr lang="en-US" sz="2000" dirty="0"/>
              <a:t> now </a:t>
            </a:r>
            <a:r>
              <a:rPr lang="en-US" sz="2000" dirty="0" smtClean="0"/>
              <a:t>supports  KVM SR-IOV for CX2 and CX3 cards</a:t>
            </a:r>
          </a:p>
          <a:p>
            <a:pPr lvl="1"/>
            <a:r>
              <a:rPr lang="en-US" sz="2000" dirty="0" smtClean="0"/>
              <a:t>Separate driver for VF in VM</a:t>
            </a:r>
          </a:p>
          <a:p>
            <a:pPr lvl="1"/>
            <a:endParaRPr lang="en-US" sz="2000" dirty="0"/>
          </a:p>
          <a:p>
            <a:pPr lvl="1"/>
            <a:endParaRPr lang="en-US" sz="2000" dirty="0"/>
          </a:p>
        </p:txBody>
      </p:sp>
      <p:sp>
        <p:nvSpPr>
          <p:cNvPr id="6" name="Slide Number Placeholder 5"/>
          <p:cNvSpPr>
            <a:spLocks noGrp="1"/>
          </p:cNvSpPr>
          <p:nvPr>
            <p:ph type="sldNum" sz="quarter" idx="12"/>
          </p:nvPr>
        </p:nvSpPr>
        <p:spPr/>
        <p:txBody>
          <a:bodyPr/>
          <a:lstStyle/>
          <a:p>
            <a:pPr>
              <a:defRPr/>
            </a:pPr>
            <a:fld id="{E0656B8C-B936-EB40-AE7D-99B00AFABF70}" type="slidenum">
              <a:rPr lang="en-US" smtClean="0"/>
              <a:pPr>
                <a:defRPr/>
              </a:pPr>
              <a:t>37</a:t>
            </a:fld>
            <a:endParaRPr lang="en-US"/>
          </a:p>
        </p:txBody>
      </p:sp>
      <p:sp>
        <p:nvSpPr>
          <p:cNvPr id="8" name="TextBox 7"/>
          <p:cNvSpPr txBox="1"/>
          <p:nvPr/>
        </p:nvSpPr>
        <p:spPr>
          <a:xfrm>
            <a:off x="427216" y="6288476"/>
            <a:ext cx="8716784" cy="369332"/>
          </a:xfrm>
          <a:prstGeom prst="rect">
            <a:avLst/>
          </a:prstGeom>
          <a:solidFill>
            <a:srgbClr val="FFFFFF"/>
          </a:solidFill>
        </p:spPr>
        <p:txBody>
          <a:bodyPr wrap="square" rtlCol="0">
            <a:spAutoFit/>
          </a:bodyPr>
          <a:lstStyle/>
          <a:p>
            <a:r>
              <a:rPr lang="en-US" dirty="0" smtClean="0"/>
              <a:t>Image from </a:t>
            </a:r>
            <a:r>
              <a:rPr lang="en-US" dirty="0"/>
              <a:t>“PCI-SIG SR-IOV Primer: An Introduction to SR-IOV Technology - Intel”</a:t>
            </a:r>
          </a:p>
        </p:txBody>
      </p:sp>
      <p:pic>
        <p:nvPicPr>
          <p:cNvPr id="9"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11" r="2731"/>
          <a:stretch/>
        </p:blipFill>
        <p:spPr>
          <a:xfrm>
            <a:off x="4475074" y="1295400"/>
            <a:ext cx="4440326" cy="4495799"/>
          </a:xfrm>
        </p:spPr>
      </p:pic>
      <p:sp>
        <p:nvSpPr>
          <p:cNvPr id="10" name="Rounded Rectangle 9"/>
          <p:cNvSpPr/>
          <p:nvPr/>
        </p:nvSpPr>
        <p:spPr>
          <a:xfrm>
            <a:off x="7543800" y="1371600"/>
            <a:ext cx="1371600" cy="1600200"/>
          </a:xfrm>
          <a:prstGeom prst="roundRect">
            <a:avLst>
              <a:gd name="adj" fmla="val 5452"/>
            </a:avLst>
          </a:prstGeom>
          <a:solidFill>
            <a:srgbClr val="0070C0"/>
          </a:solidFill>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1" name="Rounded Rectangle 10"/>
          <p:cNvSpPr/>
          <p:nvPr/>
        </p:nvSpPr>
        <p:spPr>
          <a:xfrm>
            <a:off x="7696200" y="2667000"/>
            <a:ext cx="1066800" cy="228600"/>
          </a:xfrm>
          <a:prstGeom prst="roundRect">
            <a:avLst/>
          </a:prstGeom>
          <a:solidFill>
            <a:srgbClr val="92D050"/>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PF Driver</a:t>
            </a:r>
            <a:endParaRPr lang="en-US" sz="1050" dirty="0"/>
          </a:p>
        </p:txBody>
      </p:sp>
      <p:sp>
        <p:nvSpPr>
          <p:cNvPr id="12" name="Rounded Rectangle 11"/>
          <p:cNvSpPr/>
          <p:nvPr/>
        </p:nvSpPr>
        <p:spPr>
          <a:xfrm>
            <a:off x="7848600" y="1714500"/>
            <a:ext cx="838200" cy="723900"/>
          </a:xfrm>
          <a:prstGeom prst="roundRect">
            <a:avLst/>
          </a:prstGeom>
          <a:solidFill>
            <a:schemeClr val="bg1">
              <a:lumMod val="95000"/>
            </a:schemeClr>
          </a:solidFill>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Host</a:t>
            </a:r>
            <a:endParaRPr lang="en-US" sz="1200" dirty="0">
              <a:solidFill>
                <a:schemeClr val="tx1"/>
              </a:solidFill>
            </a:endParaRPr>
          </a:p>
        </p:txBody>
      </p:sp>
    </p:spTree>
    <p:extLst>
      <p:ext uri="{BB962C8B-B14F-4D97-AF65-F5344CB8AC3E}">
        <p14:creationId xmlns:p14="http://schemas.microsoft.com/office/powerpoint/2010/main" val="2265294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SR-IOV </a:t>
            </a:r>
            <a:r>
              <a:rPr lang="en-US" dirty="0" err="1" smtClean="0"/>
              <a:t>InfiniBand</a:t>
            </a:r>
            <a:endParaRPr lang="en-US" dirty="0"/>
          </a:p>
        </p:txBody>
      </p:sp>
      <p:sp>
        <p:nvSpPr>
          <p:cNvPr id="7" name="Content Placeholder 6"/>
          <p:cNvSpPr>
            <a:spLocks noGrp="1"/>
          </p:cNvSpPr>
          <p:nvPr>
            <p:ph idx="1"/>
          </p:nvPr>
        </p:nvSpPr>
        <p:spPr>
          <a:xfrm>
            <a:off x="262769" y="1143000"/>
            <a:ext cx="8881231" cy="5121275"/>
          </a:xfrm>
        </p:spPr>
        <p:txBody>
          <a:bodyPr/>
          <a:lstStyle/>
          <a:p>
            <a:r>
              <a:rPr lang="en-US" sz="2800" dirty="0" smtClean="0"/>
              <a:t>Initial </a:t>
            </a:r>
            <a:r>
              <a:rPr lang="en-US" sz="2800" dirty="0" smtClean="0"/>
              <a:t>evaluation shows promise for IB-enabled VMs</a:t>
            </a:r>
          </a:p>
          <a:p>
            <a:pPr lvl="1"/>
            <a:r>
              <a:rPr lang="en-US" sz="2400" i="1" dirty="0" smtClean="0"/>
              <a:t>SR</a:t>
            </a:r>
            <a:r>
              <a:rPr lang="en-US" sz="2400" i="1" dirty="0"/>
              <a:t>-IOV Support for </a:t>
            </a:r>
            <a:r>
              <a:rPr lang="en-US" sz="2400" i="1" dirty="0" smtClean="0"/>
              <a:t>Virtualization on </a:t>
            </a:r>
            <a:r>
              <a:rPr lang="en-US" sz="2400" i="1" dirty="0" err="1" smtClean="0"/>
              <a:t>InfiniBand</a:t>
            </a:r>
            <a:r>
              <a:rPr lang="en-US" sz="2400" i="1" dirty="0" smtClean="0"/>
              <a:t> Clusters: Early Experience</a:t>
            </a:r>
            <a:r>
              <a:rPr lang="en-US" sz="2400" dirty="0" smtClean="0"/>
              <a:t>, Jose et al – </a:t>
            </a:r>
            <a:r>
              <a:rPr lang="en-US" sz="2400" dirty="0" err="1" smtClean="0"/>
              <a:t>CCGrid</a:t>
            </a:r>
            <a:r>
              <a:rPr lang="en-US" sz="2400" dirty="0" smtClean="0"/>
              <a:t> 2013</a:t>
            </a:r>
          </a:p>
          <a:p>
            <a:pPr lvl="1"/>
            <a:r>
              <a:rPr lang="en-US" sz="2400" i="1" dirty="0" smtClean="0"/>
              <a:t>Exploring </a:t>
            </a:r>
            <a:r>
              <a:rPr lang="en-US" sz="2400" i="1" dirty="0" err="1"/>
              <a:t>Infiniband</a:t>
            </a:r>
            <a:r>
              <a:rPr lang="en-US" sz="2400" i="1" dirty="0"/>
              <a:t> Hardware Virtualization in </a:t>
            </a:r>
            <a:r>
              <a:rPr lang="en-US" sz="2400" i="1" dirty="0" err="1"/>
              <a:t>OpenNebula</a:t>
            </a:r>
            <a:r>
              <a:rPr lang="en-US" sz="2400" i="1" dirty="0"/>
              <a:t> towards Efficient High-Performance </a:t>
            </a:r>
            <a:r>
              <a:rPr lang="en-US" sz="2400" i="1" dirty="0" smtClean="0"/>
              <a:t>Computing</a:t>
            </a:r>
            <a:r>
              <a:rPr lang="en-US" sz="2400" dirty="0" smtClean="0"/>
              <a:t>,  </a:t>
            </a:r>
            <a:r>
              <a:rPr lang="en-US" sz="2400" dirty="0" err="1" smtClean="0"/>
              <a:t>Ruivo</a:t>
            </a:r>
            <a:r>
              <a:rPr lang="en-US" sz="2400" dirty="0" smtClean="0"/>
              <a:t> et al –</a:t>
            </a:r>
            <a:r>
              <a:rPr lang="en-US" sz="2400" dirty="0" err="1" smtClean="0"/>
              <a:t>CCGrid</a:t>
            </a:r>
            <a:r>
              <a:rPr lang="en-US" sz="2400" dirty="0" smtClean="0"/>
              <a:t> 2014 </a:t>
            </a:r>
          </a:p>
          <a:p>
            <a:pPr lvl="1"/>
            <a:r>
              <a:rPr lang="en-US" sz="2400" dirty="0"/>
              <a:t>** </a:t>
            </a:r>
            <a:r>
              <a:rPr lang="en-US" sz="2400" i="1" dirty="0"/>
              <a:t>Bridging the Virtualization Performance Gap for HPC Using SR-IOV for </a:t>
            </a:r>
            <a:r>
              <a:rPr lang="en-US" sz="2400" i="1" dirty="0" err="1"/>
              <a:t>InﬁniBand</a:t>
            </a:r>
            <a:r>
              <a:rPr lang="en-US" sz="2400" dirty="0"/>
              <a:t>, </a:t>
            </a:r>
            <a:r>
              <a:rPr lang="en-US" sz="2400" dirty="0" err="1"/>
              <a:t>Musleh</a:t>
            </a:r>
            <a:r>
              <a:rPr lang="en-US" sz="2400" dirty="0"/>
              <a:t> et al – IEEE CLOUD 2014 </a:t>
            </a:r>
            <a:r>
              <a:rPr lang="en-US" sz="2400" dirty="0" smtClean="0"/>
              <a:t>**</a:t>
            </a:r>
          </a:p>
          <a:p>
            <a:pPr lvl="1"/>
            <a:r>
              <a:rPr lang="en-US" sz="2400" i="1" dirty="0"/>
              <a:t>SR-IOV: Performance Benefits for </a:t>
            </a:r>
            <a:r>
              <a:rPr lang="en-US" sz="2400" i="1" dirty="0" smtClean="0"/>
              <a:t>Virtualized Interconnects</a:t>
            </a:r>
            <a:r>
              <a:rPr lang="en-US" sz="2400" dirty="0" smtClean="0"/>
              <a:t>, Lockwood et al – XSEDE14</a:t>
            </a:r>
            <a:endParaRPr lang="en-US" sz="2400" dirty="0"/>
          </a:p>
          <a:p>
            <a:pPr lvl="1"/>
            <a:endParaRPr lang="en-US" sz="2400" dirty="0"/>
          </a:p>
        </p:txBody>
      </p:sp>
      <p:sp>
        <p:nvSpPr>
          <p:cNvPr id="6" name="Slide Number Placeholder 5"/>
          <p:cNvSpPr>
            <a:spLocks noGrp="1"/>
          </p:cNvSpPr>
          <p:nvPr>
            <p:ph type="sldNum" sz="quarter" idx="12"/>
          </p:nvPr>
        </p:nvSpPr>
        <p:spPr/>
        <p:txBody>
          <a:bodyPr/>
          <a:lstStyle/>
          <a:p>
            <a:pPr>
              <a:defRPr/>
            </a:pPr>
            <a:fld id="{36F59E72-BEC6-5145-94CE-EC51DA37A336}" type="slidenum">
              <a:rPr lang="en-US" smtClean="0"/>
              <a:pPr>
                <a:defRPr/>
              </a:pPr>
              <a:t>38</a:t>
            </a:fld>
            <a:endParaRPr lang="en-US"/>
          </a:p>
        </p:txBody>
      </p:sp>
    </p:spTree>
    <p:extLst>
      <p:ext uri="{BB962C8B-B14F-4D97-AF65-F5344CB8AC3E}">
        <p14:creationId xmlns:p14="http://schemas.microsoft.com/office/powerpoint/2010/main" val="1745899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SR-IOV </a:t>
            </a:r>
            <a:r>
              <a:rPr lang="en-US" dirty="0" err="1" smtClean="0"/>
              <a:t>InfiniBand</a:t>
            </a:r>
            <a:endParaRPr lang="en-US" dirty="0"/>
          </a:p>
        </p:txBody>
      </p:sp>
      <p:sp>
        <p:nvSpPr>
          <p:cNvPr id="3" name="Content Placeholder 2"/>
          <p:cNvSpPr>
            <a:spLocks noGrp="1"/>
          </p:cNvSpPr>
          <p:nvPr>
            <p:ph sz="half" idx="1"/>
          </p:nvPr>
        </p:nvSpPr>
        <p:spPr>
          <a:xfrm>
            <a:off x="381000" y="838200"/>
            <a:ext cx="8382000" cy="1600200"/>
          </a:xfrm>
        </p:spPr>
        <p:txBody>
          <a:bodyPr/>
          <a:lstStyle/>
          <a:p>
            <a:r>
              <a:rPr lang="en-US" dirty="0" smtClean="0"/>
              <a:t>Initial SR-IOV </a:t>
            </a:r>
            <a:r>
              <a:rPr lang="en-US" dirty="0" err="1" smtClean="0"/>
              <a:t>InfiniBand</a:t>
            </a:r>
            <a:r>
              <a:rPr lang="en-US" dirty="0" smtClean="0"/>
              <a:t> with KVM hypervisor</a:t>
            </a:r>
          </a:p>
          <a:p>
            <a:pPr lvl="1"/>
            <a:r>
              <a:rPr lang="en-US" sz="2200" dirty="0"/>
              <a:t>B</a:t>
            </a:r>
            <a:r>
              <a:rPr lang="en-US" sz="2200" dirty="0" smtClean="0"/>
              <a:t>andwidth is near-native</a:t>
            </a:r>
          </a:p>
          <a:p>
            <a:pPr lvl="1"/>
            <a:r>
              <a:rPr lang="en-US" sz="2200" dirty="0" smtClean="0"/>
              <a:t>Latency overhead is convoluted</a:t>
            </a:r>
          </a:p>
          <a:p>
            <a:pPr lvl="2"/>
            <a:r>
              <a:rPr lang="en-US" dirty="0" smtClean="0"/>
              <a:t>~15-30</a:t>
            </a:r>
            <a:r>
              <a:rPr lang="en-US" dirty="0" smtClean="0"/>
              <a:t>% overhead </a:t>
            </a:r>
            <a:r>
              <a:rPr lang="en-US" dirty="0" smtClean="0"/>
              <a:t>for 1byte messages</a:t>
            </a:r>
          </a:p>
          <a:p>
            <a:pPr lvl="1"/>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39</a:t>
            </a:fld>
            <a:endParaRPr lang="en-US"/>
          </a:p>
        </p:txBody>
      </p:sp>
      <p:sp>
        <p:nvSpPr>
          <p:cNvPr id="5" name="TextBox 4"/>
          <p:cNvSpPr txBox="1"/>
          <p:nvPr/>
        </p:nvSpPr>
        <p:spPr>
          <a:xfrm>
            <a:off x="304800" y="6477000"/>
            <a:ext cx="8382000" cy="400110"/>
          </a:xfrm>
          <a:prstGeom prst="rect">
            <a:avLst/>
          </a:prstGeom>
          <a:solidFill>
            <a:srgbClr val="FFFFFF"/>
          </a:solidFill>
        </p:spPr>
        <p:txBody>
          <a:bodyPr wrap="square" rtlCol="0">
            <a:spAutoFit/>
          </a:bodyPr>
          <a:lstStyle/>
          <a:p>
            <a:pPr algn="ctr"/>
            <a:r>
              <a:rPr lang="en-US" sz="1000" dirty="0" smtClean="0"/>
              <a:t>Data from</a:t>
            </a:r>
            <a:r>
              <a:rPr lang="en-US" sz="1000" dirty="0"/>
              <a:t>:  </a:t>
            </a:r>
            <a:r>
              <a:rPr lang="en-US" sz="1000" dirty="0" err="1"/>
              <a:t>Malek</a:t>
            </a:r>
            <a:r>
              <a:rPr lang="en-US" sz="1000" dirty="0"/>
              <a:t> </a:t>
            </a:r>
            <a:r>
              <a:rPr lang="en-US" sz="1000" dirty="0" err="1" smtClean="0"/>
              <a:t>Musleh</a:t>
            </a:r>
            <a:r>
              <a:rPr lang="en-US" sz="1000" dirty="0"/>
              <a:t>, Vijay </a:t>
            </a:r>
            <a:r>
              <a:rPr lang="en-US" sz="1000" dirty="0" err="1"/>
              <a:t>Pai</a:t>
            </a:r>
            <a:r>
              <a:rPr lang="en-US" sz="1000" dirty="0"/>
              <a:t>, John Paul Walters, Andrew J. Younge, Stephen P. </a:t>
            </a:r>
            <a:r>
              <a:rPr lang="en-US" sz="1000" dirty="0" err="1"/>
              <a:t>Crago</a:t>
            </a:r>
            <a:r>
              <a:rPr lang="en-US" sz="1000" dirty="0"/>
              <a:t>, Bridging the Virtualization Performance Gap for HPC using SR-IOV for </a:t>
            </a:r>
            <a:r>
              <a:rPr lang="en-US" sz="1000" dirty="0" err="1"/>
              <a:t>InfiniBand</a:t>
            </a:r>
            <a:r>
              <a:rPr lang="en-US" sz="1000" dirty="0"/>
              <a:t>, in Proceedings of the 7th IEEE International Conference on Cloud Computing (CLOUD 2014). </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699"/>
          <a:stretch/>
        </p:blipFill>
        <p:spPr>
          <a:xfrm>
            <a:off x="1066800" y="2514600"/>
            <a:ext cx="6827728" cy="4038600"/>
          </a:xfrm>
          <a:prstGeom prst="rect">
            <a:avLst/>
          </a:prstGeom>
        </p:spPr>
      </p:pic>
    </p:spTree>
    <p:extLst>
      <p:ext uri="{BB962C8B-B14F-4D97-AF65-F5344CB8AC3E}">
        <p14:creationId xmlns:p14="http://schemas.microsoft.com/office/powerpoint/2010/main" val="2035817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Cloud Infrastructure for mid-tier Scientific Computing</a:t>
            </a:r>
            <a:endParaRPr lang="en-US" dirty="0"/>
          </a:p>
        </p:txBody>
      </p:sp>
      <p:sp>
        <p:nvSpPr>
          <p:cNvPr id="3" name="Content Placeholder 2"/>
          <p:cNvSpPr>
            <a:spLocks noGrp="1"/>
          </p:cNvSpPr>
          <p:nvPr>
            <p:ph idx="1"/>
          </p:nvPr>
        </p:nvSpPr>
        <p:spPr>
          <a:xfrm>
            <a:off x="304800" y="1600200"/>
            <a:ext cx="8534400" cy="4525963"/>
          </a:xfrm>
        </p:spPr>
        <p:txBody>
          <a:bodyPr/>
          <a:lstStyle/>
          <a:p>
            <a:pPr marL="0" indent="0">
              <a:buNone/>
            </a:pPr>
            <a:r>
              <a:rPr lang="en-US" sz="3600" i="1" dirty="0" smtClean="0"/>
              <a:t>Can cloud infrastructure, which leverages </a:t>
            </a:r>
            <a:r>
              <a:rPr lang="en-US" sz="3600" i="1" dirty="0" smtClean="0"/>
              <a:t>virtualization, </a:t>
            </a:r>
            <a:r>
              <a:rPr lang="en-US" sz="3600" i="1" dirty="0" smtClean="0"/>
              <a:t>support a wide range of scientific computing</a:t>
            </a:r>
            <a:r>
              <a:rPr lang="en-US" i="1" dirty="0" smtClean="0"/>
              <a:t>?</a:t>
            </a:r>
          </a:p>
          <a:p>
            <a:pPr lvl="1"/>
            <a:r>
              <a:rPr lang="en-US" dirty="0" smtClean="0"/>
              <a:t>Rent-a-workstation</a:t>
            </a:r>
            <a:endParaRPr lang="en-US" dirty="0" smtClean="0"/>
          </a:p>
          <a:p>
            <a:pPr lvl="1"/>
            <a:r>
              <a:rPr lang="en-US" dirty="0" smtClean="0"/>
              <a:t>High </a:t>
            </a:r>
            <a:r>
              <a:rPr lang="en-US" dirty="0" smtClean="0"/>
              <a:t>throughput computing, pleasingly </a:t>
            </a:r>
            <a:r>
              <a:rPr lang="en-US" dirty="0" smtClean="0"/>
              <a:t>parallel tasks</a:t>
            </a:r>
          </a:p>
          <a:p>
            <a:pPr lvl="1"/>
            <a:r>
              <a:rPr lang="en-US" dirty="0" smtClean="0"/>
              <a:t>Cloud </a:t>
            </a:r>
            <a:r>
              <a:rPr lang="en-US" dirty="0" smtClean="0"/>
              <a:t>platform </a:t>
            </a:r>
            <a:r>
              <a:rPr lang="en-US" dirty="0" smtClean="0"/>
              <a:t>services and </a:t>
            </a:r>
            <a:r>
              <a:rPr lang="en-US" dirty="0" smtClean="0"/>
              <a:t>big data analytics</a:t>
            </a:r>
          </a:p>
          <a:p>
            <a:pPr lvl="1"/>
            <a:r>
              <a:rPr lang="en-US" dirty="0" smtClean="0"/>
              <a:t>High </a:t>
            </a:r>
            <a:r>
              <a:rPr lang="en-US" dirty="0"/>
              <a:t>Performance </a:t>
            </a:r>
            <a:r>
              <a:rPr lang="en-US" dirty="0" smtClean="0"/>
              <a:t>Computing ??</a:t>
            </a:r>
          </a:p>
          <a:p>
            <a:pPr lvl="2"/>
            <a:r>
              <a:rPr lang="en-US" dirty="0" smtClean="0"/>
              <a:t>with complex </a:t>
            </a:r>
            <a:r>
              <a:rPr lang="en-US" dirty="0"/>
              <a:t>communication </a:t>
            </a:r>
            <a:r>
              <a:rPr lang="en-US" dirty="0" smtClean="0"/>
              <a:t>patterns??</a:t>
            </a:r>
            <a:endParaRPr lang="en-US" dirty="0"/>
          </a:p>
          <a:p>
            <a:pPr lvl="1"/>
            <a:endParaRPr lang="en-US" dirty="0" smtClean="0"/>
          </a:p>
        </p:txBody>
      </p:sp>
      <p:sp>
        <p:nvSpPr>
          <p:cNvPr id="4" name="Slide Number Placeholder 3"/>
          <p:cNvSpPr>
            <a:spLocks noGrp="1"/>
          </p:cNvSpPr>
          <p:nvPr>
            <p:ph type="sldNum" sz="quarter" idx="12"/>
          </p:nvPr>
        </p:nvSpPr>
        <p:spPr/>
        <p:txBody>
          <a:bodyPr/>
          <a:lstStyle/>
          <a:p>
            <a:fld id="{4AC9C43E-78D2-48D2-B1B6-BA735BFACA5E}" type="slidenum">
              <a:rPr lang="en-US" smtClean="0"/>
              <a:t>4</a:t>
            </a:fld>
            <a:endParaRPr lang="en-US"/>
          </a:p>
        </p:txBody>
      </p:sp>
    </p:spTree>
    <p:extLst>
      <p:ext uri="{BB962C8B-B14F-4D97-AF65-F5344CB8AC3E}">
        <p14:creationId xmlns:p14="http://schemas.microsoft.com/office/powerpoint/2010/main" val="87734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152400" y="1371600"/>
            <a:ext cx="8839200" cy="5029200"/>
          </a:xfrm>
        </p:spPr>
        <p:txBody>
          <a:bodyPr/>
          <a:lstStyle/>
          <a:p>
            <a:r>
              <a:rPr lang="en-US" dirty="0" smtClean="0">
                <a:solidFill>
                  <a:schemeClr val="bg1">
                    <a:lumMod val="65000"/>
                  </a:schemeClr>
                </a:solidFill>
              </a:rPr>
              <a:t>Introduction to High </a:t>
            </a:r>
            <a:r>
              <a:rPr lang="en-US" dirty="0">
                <a:solidFill>
                  <a:schemeClr val="bg1">
                    <a:lumMod val="65000"/>
                  </a:schemeClr>
                </a:solidFill>
              </a:rPr>
              <a:t>Performance Virtual </a:t>
            </a:r>
            <a:r>
              <a:rPr lang="en-US" dirty="0" smtClean="0">
                <a:solidFill>
                  <a:schemeClr val="bg1">
                    <a:lumMod val="65000"/>
                  </a:schemeClr>
                </a:solidFill>
              </a:rPr>
              <a:t>Clusters</a:t>
            </a:r>
          </a:p>
          <a:p>
            <a:r>
              <a:rPr lang="en-US" dirty="0" smtClean="0">
                <a:solidFill>
                  <a:schemeClr val="bg1">
                    <a:lumMod val="65000"/>
                  </a:schemeClr>
                </a:solidFill>
              </a:rPr>
              <a:t>Hypervisor experiments</a:t>
            </a:r>
            <a:endParaRPr lang="en-US" dirty="0" smtClean="0">
              <a:solidFill>
                <a:schemeClr val="bg1">
                  <a:lumMod val="65000"/>
                </a:schemeClr>
              </a:solidFill>
            </a:endParaRPr>
          </a:p>
          <a:p>
            <a:r>
              <a:rPr lang="en-US" dirty="0" smtClean="0">
                <a:solidFill>
                  <a:schemeClr val="bg1">
                    <a:lumMod val="65000"/>
                  </a:schemeClr>
                </a:solidFill>
              </a:rPr>
              <a:t>GPU </a:t>
            </a:r>
            <a:r>
              <a:rPr lang="en-US" dirty="0" err="1" smtClean="0">
                <a:solidFill>
                  <a:schemeClr val="bg1">
                    <a:lumMod val="65000"/>
                  </a:schemeClr>
                </a:solidFill>
              </a:rPr>
              <a:t>Passthrough</a:t>
            </a:r>
            <a:r>
              <a:rPr lang="en-US" dirty="0" smtClean="0">
                <a:solidFill>
                  <a:schemeClr val="bg1">
                    <a:lumMod val="65000"/>
                  </a:schemeClr>
                </a:solidFill>
              </a:rPr>
              <a:t> in </a:t>
            </a:r>
            <a:r>
              <a:rPr lang="en-US" dirty="0" err="1" smtClean="0">
                <a:solidFill>
                  <a:schemeClr val="bg1">
                    <a:lumMod val="65000"/>
                  </a:schemeClr>
                </a:solidFill>
              </a:rPr>
              <a:t>Xen</a:t>
            </a:r>
            <a:endParaRPr lang="en-US" dirty="0" smtClean="0">
              <a:solidFill>
                <a:schemeClr val="bg1">
                  <a:lumMod val="65000"/>
                </a:schemeClr>
              </a:solidFill>
            </a:endParaRPr>
          </a:p>
          <a:p>
            <a:r>
              <a:rPr lang="en-US" dirty="0" smtClean="0">
                <a:solidFill>
                  <a:schemeClr val="bg1">
                    <a:lumMod val="65000"/>
                  </a:schemeClr>
                </a:solidFill>
              </a:rPr>
              <a:t>GPU </a:t>
            </a:r>
            <a:r>
              <a:rPr lang="en-US" dirty="0" err="1" smtClean="0">
                <a:solidFill>
                  <a:schemeClr val="bg1">
                    <a:lumMod val="65000"/>
                  </a:schemeClr>
                </a:solidFill>
              </a:rPr>
              <a:t>Passthrough</a:t>
            </a:r>
            <a:r>
              <a:rPr lang="en-US" dirty="0" smtClean="0">
                <a:solidFill>
                  <a:schemeClr val="bg1">
                    <a:lumMod val="65000"/>
                  </a:schemeClr>
                </a:solidFill>
              </a:rPr>
              <a:t> evaluation</a:t>
            </a:r>
            <a:endParaRPr lang="en-US" dirty="0" smtClean="0">
              <a:solidFill>
                <a:schemeClr val="bg1">
                  <a:lumMod val="65000"/>
                </a:schemeClr>
              </a:solidFill>
            </a:endParaRPr>
          </a:p>
          <a:p>
            <a:r>
              <a:rPr lang="en-US" dirty="0" smtClean="0">
                <a:solidFill>
                  <a:schemeClr val="bg1">
                    <a:lumMod val="65000"/>
                  </a:schemeClr>
                </a:solidFill>
              </a:rPr>
              <a:t>SR-IOV Interconnects</a:t>
            </a:r>
          </a:p>
          <a:p>
            <a:r>
              <a:rPr lang="en-US" dirty="0" smtClean="0"/>
              <a:t>Molecular Dynamics Virtual Clusters</a:t>
            </a:r>
          </a:p>
          <a:p>
            <a:r>
              <a:rPr lang="en-US" dirty="0" smtClean="0">
                <a:solidFill>
                  <a:schemeClr val="bg1">
                    <a:lumMod val="65000"/>
                  </a:schemeClr>
                </a:solidFill>
              </a:rPr>
              <a:t>Conclusion &amp; future work</a:t>
            </a:r>
            <a:endParaRPr lang="en-US" dirty="0" smtClean="0">
              <a:solidFill>
                <a:schemeClr val="bg1">
                  <a:lumMod val="65000"/>
                </a:schemeClr>
              </a:solidFill>
            </a:endParaRPr>
          </a:p>
          <a:p>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40</a:t>
            </a:fld>
            <a:endParaRPr lang="en-US"/>
          </a:p>
        </p:txBody>
      </p:sp>
    </p:spTree>
    <p:extLst>
      <p:ext uri="{BB962C8B-B14F-4D97-AF65-F5344CB8AC3E}">
        <p14:creationId xmlns:p14="http://schemas.microsoft.com/office/powerpoint/2010/main" val="3022690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Performance Virtual Clusters</a:t>
            </a:r>
            <a:endParaRPr lang="en-US" dirty="0"/>
          </a:p>
        </p:txBody>
      </p:sp>
      <p:sp>
        <p:nvSpPr>
          <p:cNvPr id="3" name="Content Placeholder 2"/>
          <p:cNvSpPr>
            <a:spLocks noGrp="1"/>
          </p:cNvSpPr>
          <p:nvPr>
            <p:ph idx="1"/>
          </p:nvPr>
        </p:nvSpPr>
        <p:spPr>
          <a:xfrm>
            <a:off x="152400" y="1295400"/>
            <a:ext cx="8839200" cy="4830763"/>
          </a:xfrm>
        </p:spPr>
        <p:txBody>
          <a:bodyPr/>
          <a:lstStyle/>
          <a:p>
            <a:r>
              <a:rPr lang="en-US" sz="2800" dirty="0" smtClean="0"/>
              <a:t>Found KVM to be best performing hypervisor</a:t>
            </a:r>
          </a:p>
          <a:p>
            <a:r>
              <a:rPr lang="en-US" sz="2800" dirty="0" smtClean="0"/>
              <a:t>Illustrated GPU </a:t>
            </a:r>
            <a:r>
              <a:rPr lang="en-US" sz="2800" dirty="0" err="1" smtClean="0"/>
              <a:t>Passthrough</a:t>
            </a:r>
            <a:r>
              <a:rPr lang="en-US" sz="2800" dirty="0" smtClean="0"/>
              <a:t> with latest GPUs</a:t>
            </a:r>
          </a:p>
          <a:p>
            <a:r>
              <a:rPr lang="en-US" sz="2800" dirty="0" smtClean="0"/>
              <a:t>SR-IOV </a:t>
            </a:r>
            <a:r>
              <a:rPr lang="en-US" sz="2800" dirty="0" err="1" smtClean="0"/>
              <a:t>InfiniBand</a:t>
            </a:r>
            <a:r>
              <a:rPr lang="en-US" sz="2800" dirty="0" smtClean="0"/>
              <a:t> to provide VM interconnect</a:t>
            </a:r>
          </a:p>
          <a:p>
            <a:endParaRPr lang="en-US" sz="2800" dirty="0" smtClean="0"/>
          </a:p>
          <a:p>
            <a:r>
              <a:rPr lang="en-US" sz="2800" dirty="0" err="1" smtClean="0"/>
              <a:t>Bespin</a:t>
            </a:r>
            <a:r>
              <a:rPr lang="en-US" sz="2800" dirty="0" smtClean="0"/>
              <a:t> hardware as test-bed </a:t>
            </a:r>
          </a:p>
          <a:p>
            <a:pPr lvl="1"/>
            <a:r>
              <a:rPr lang="en-US" sz="2400" dirty="0" smtClean="0"/>
              <a:t>4 nodes: 2x Intel SB 8c CPUs, </a:t>
            </a:r>
            <a:r>
              <a:rPr lang="en-US" sz="2400" dirty="0" err="1" smtClean="0"/>
              <a:t>Kepler</a:t>
            </a:r>
            <a:r>
              <a:rPr lang="en-US" sz="2400" dirty="0" smtClean="0"/>
              <a:t> GPU, CX3 QDR </a:t>
            </a:r>
            <a:r>
              <a:rPr lang="en-US" sz="2400" dirty="0" err="1" smtClean="0"/>
              <a:t>InfiniBand</a:t>
            </a:r>
            <a:endParaRPr lang="en-US" sz="2400" dirty="0" smtClean="0"/>
          </a:p>
          <a:p>
            <a:pPr lvl="1"/>
            <a:r>
              <a:rPr lang="en-US" sz="2400" dirty="0" err="1" smtClean="0"/>
              <a:t>OpenStack</a:t>
            </a:r>
            <a:r>
              <a:rPr lang="en-US" sz="2400" dirty="0" smtClean="0"/>
              <a:t> </a:t>
            </a:r>
            <a:r>
              <a:rPr lang="en-US" sz="2400" dirty="0" err="1" smtClean="0"/>
              <a:t>IaaS</a:t>
            </a:r>
            <a:r>
              <a:rPr lang="en-US" sz="2400" dirty="0" smtClean="0"/>
              <a:t> Deployment</a:t>
            </a:r>
          </a:p>
          <a:p>
            <a:pPr lvl="2"/>
            <a:r>
              <a:rPr lang="en-US" sz="2000" dirty="0" smtClean="0"/>
              <a:t>KVM/QEMU, </a:t>
            </a:r>
            <a:r>
              <a:rPr lang="en-US" sz="2000" dirty="0" err="1" smtClean="0"/>
              <a:t>virtio</a:t>
            </a:r>
            <a:r>
              <a:rPr lang="en-US" sz="2000" dirty="0" smtClean="0"/>
              <a:t> </a:t>
            </a:r>
            <a:r>
              <a:rPr lang="en-US" sz="2000" dirty="0" err="1" smtClean="0"/>
              <a:t>passthrough</a:t>
            </a:r>
            <a:r>
              <a:rPr lang="en-US" sz="2000" dirty="0" smtClean="0"/>
              <a:t> </a:t>
            </a:r>
          </a:p>
          <a:p>
            <a:pPr lvl="1"/>
            <a:r>
              <a:rPr lang="en-US" sz="2400" dirty="0" smtClean="0"/>
              <a:t>Guest VMs: RHEL6, </a:t>
            </a:r>
            <a:r>
              <a:rPr lang="en-US" sz="2400" dirty="0" err="1" smtClean="0"/>
              <a:t>Nvidia</a:t>
            </a:r>
            <a:r>
              <a:rPr lang="en-US" sz="2400" dirty="0" smtClean="0"/>
              <a:t> CUDA 6 Toolkit, MLNX VF drivers, MVAPICH 2.0 GDR</a:t>
            </a:r>
          </a:p>
          <a:p>
            <a:pPr lvl="1"/>
            <a:endParaRPr lang="en-US" sz="2400" dirty="0"/>
          </a:p>
        </p:txBody>
      </p:sp>
      <p:sp>
        <p:nvSpPr>
          <p:cNvPr id="4" name="Slide Number Placeholder 3"/>
          <p:cNvSpPr>
            <a:spLocks noGrp="1"/>
          </p:cNvSpPr>
          <p:nvPr>
            <p:ph type="sldNum" sz="quarter" idx="12"/>
          </p:nvPr>
        </p:nvSpPr>
        <p:spPr/>
        <p:txBody>
          <a:bodyPr/>
          <a:lstStyle/>
          <a:p>
            <a:fld id="{4AC9C43E-78D2-48D2-B1B6-BA735BFACA5E}" type="slidenum">
              <a:rPr lang="en-US" smtClean="0"/>
              <a:t>41</a:t>
            </a:fld>
            <a:endParaRPr lang="en-US"/>
          </a:p>
        </p:txBody>
      </p:sp>
    </p:spTree>
    <p:extLst>
      <p:ext uri="{BB962C8B-B14F-4D97-AF65-F5344CB8AC3E}">
        <p14:creationId xmlns:p14="http://schemas.microsoft.com/office/powerpoint/2010/main" val="3521404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5" y="1066800"/>
            <a:ext cx="7153275" cy="5124450"/>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t>High Performance Virtualized Host</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42</a:t>
            </a:fld>
            <a:endParaRPr lang="en-US"/>
          </a:p>
        </p:txBody>
      </p:sp>
      <p:sp>
        <p:nvSpPr>
          <p:cNvPr id="7" name="Up Arrow 6"/>
          <p:cNvSpPr/>
          <p:nvPr/>
        </p:nvSpPr>
        <p:spPr>
          <a:xfrm rot="900000">
            <a:off x="2560937" y="2647163"/>
            <a:ext cx="207523" cy="2740692"/>
          </a:xfrm>
          <a:prstGeom prst="upArrow">
            <a:avLst/>
          </a:prstGeom>
          <a:solidFill>
            <a:schemeClr val="accent2"/>
          </a:solidFill>
          <a:ln>
            <a:solidFill>
              <a:schemeClr val="tx1"/>
            </a:solid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rot="2520000">
            <a:off x="3736832" y="2229320"/>
            <a:ext cx="207523" cy="3549969"/>
          </a:xfrm>
          <a:prstGeom prst="upArrow">
            <a:avLst/>
          </a:prstGeom>
          <a:solidFill>
            <a:schemeClr val="accent2"/>
          </a:solidFill>
          <a:ln>
            <a:solidFill>
              <a:schemeClr val="tx1"/>
            </a:solid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rot="3300000">
            <a:off x="4812014" y="1707613"/>
            <a:ext cx="207523" cy="4588277"/>
          </a:xfrm>
          <a:prstGeom prst="upArrow">
            <a:avLst/>
          </a:prstGeom>
          <a:solidFill>
            <a:schemeClr val="accent2"/>
          </a:solidFill>
          <a:ln>
            <a:solidFill>
              <a:schemeClr val="tx1"/>
            </a:solid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426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Real-world Applications  – Molecular Dynamics Simulation</a:t>
            </a:r>
            <a:endParaRPr lang="en-US" dirty="0"/>
          </a:p>
        </p:txBody>
      </p:sp>
      <p:sp>
        <p:nvSpPr>
          <p:cNvPr id="6" name="Content Placeholder 5"/>
          <p:cNvSpPr>
            <a:spLocks noGrp="1"/>
          </p:cNvSpPr>
          <p:nvPr>
            <p:ph sz="half" idx="2"/>
          </p:nvPr>
        </p:nvSpPr>
        <p:spPr>
          <a:xfrm>
            <a:off x="228600" y="2449512"/>
            <a:ext cx="4268788" cy="3951288"/>
          </a:xfrm>
        </p:spPr>
        <p:txBody>
          <a:bodyPr/>
          <a:lstStyle/>
          <a:p>
            <a:r>
              <a:rPr lang="en-US" dirty="0"/>
              <a:t>LAMMPS </a:t>
            </a:r>
            <a:r>
              <a:rPr lang="en-US" dirty="0" smtClean="0"/>
              <a:t>- "</a:t>
            </a:r>
            <a:r>
              <a:rPr lang="en-US" dirty="0"/>
              <a:t>Large-scale Atomic/Molecular Massively Parallel </a:t>
            </a:r>
            <a:r>
              <a:rPr lang="en-US" dirty="0" smtClean="0"/>
              <a:t>Simulator“</a:t>
            </a:r>
          </a:p>
          <a:p>
            <a:r>
              <a:rPr lang="en-US" dirty="0" smtClean="0"/>
              <a:t>Very common MD simulator</a:t>
            </a:r>
          </a:p>
          <a:p>
            <a:r>
              <a:rPr lang="en-US" dirty="0" smtClean="0"/>
              <a:t>From </a:t>
            </a:r>
            <a:r>
              <a:rPr lang="en-US" dirty="0"/>
              <a:t>Sandia National </a:t>
            </a:r>
            <a:r>
              <a:rPr lang="en-US" dirty="0" smtClean="0"/>
              <a:t>Laboratories</a:t>
            </a:r>
          </a:p>
          <a:p>
            <a:r>
              <a:rPr lang="en-US" dirty="0" smtClean="0"/>
              <a:t>Uses MPI and </a:t>
            </a:r>
            <a:r>
              <a:rPr lang="en-US" dirty="0"/>
              <a:t>has the GPU package for hybrid CPU and GPU </a:t>
            </a:r>
            <a:r>
              <a:rPr lang="en-US" dirty="0" smtClean="0"/>
              <a:t>computation</a:t>
            </a:r>
            <a:endParaRPr lang="en-US" dirty="0"/>
          </a:p>
          <a:p>
            <a:endParaRPr lang="en-US" dirty="0"/>
          </a:p>
        </p:txBody>
      </p:sp>
      <p:sp>
        <p:nvSpPr>
          <p:cNvPr id="8" name="Content Placeholder 7"/>
          <p:cNvSpPr>
            <a:spLocks noGrp="1"/>
          </p:cNvSpPr>
          <p:nvPr>
            <p:ph sz="quarter" idx="4"/>
          </p:nvPr>
        </p:nvSpPr>
        <p:spPr>
          <a:xfrm>
            <a:off x="4645025" y="2449512"/>
            <a:ext cx="4117975" cy="3951288"/>
          </a:xfrm>
        </p:spPr>
        <p:txBody>
          <a:bodyPr/>
          <a:lstStyle/>
          <a:p>
            <a:r>
              <a:rPr lang="en-US" dirty="0"/>
              <a:t>HOOMD-blue is a general-purpose particle simulation </a:t>
            </a:r>
            <a:r>
              <a:rPr lang="en-US" dirty="0" smtClean="0"/>
              <a:t>toolkit</a:t>
            </a:r>
          </a:p>
          <a:p>
            <a:r>
              <a:rPr lang="en-US" dirty="0" smtClean="0"/>
              <a:t>From University of Michigan</a:t>
            </a:r>
          </a:p>
          <a:p>
            <a:r>
              <a:rPr lang="en-US" dirty="0" smtClean="0"/>
              <a:t>It </a:t>
            </a:r>
            <a:r>
              <a:rPr lang="en-US" dirty="0"/>
              <a:t>scales from a single CPU core to thousands of </a:t>
            </a:r>
            <a:r>
              <a:rPr lang="en-US" dirty="0" smtClean="0"/>
              <a:t>GPUs with MPI</a:t>
            </a:r>
          </a:p>
          <a:p>
            <a:r>
              <a:rPr lang="en-US" dirty="0" smtClean="0"/>
              <a:t>HOOMD </a:t>
            </a:r>
            <a:r>
              <a:rPr lang="en-US" dirty="0"/>
              <a:t>also has support for </a:t>
            </a:r>
            <a:r>
              <a:rPr lang="en-US" dirty="0" err="1" smtClean="0"/>
              <a:t>GPUDirect</a:t>
            </a:r>
            <a:r>
              <a:rPr lang="en-US" dirty="0" smtClean="0"/>
              <a:t>, introduced  </a:t>
            </a:r>
            <a:r>
              <a:rPr lang="en-US" dirty="0"/>
              <a:t>in CUDA 5</a:t>
            </a:r>
          </a:p>
          <a:p>
            <a:endParaRPr lang="en-US" dirty="0"/>
          </a:p>
        </p:txBody>
      </p:sp>
      <p:sp>
        <p:nvSpPr>
          <p:cNvPr id="4" name="Slide Number Placeholder 3"/>
          <p:cNvSpPr>
            <a:spLocks noGrp="1"/>
          </p:cNvSpPr>
          <p:nvPr>
            <p:ph type="sldNum" sz="quarter" idx="12"/>
          </p:nvPr>
        </p:nvSpPr>
        <p:spPr/>
        <p:txBody>
          <a:bodyPr/>
          <a:lstStyle/>
          <a:p>
            <a:fld id="{DF65342D-ECD5-4E90-81DB-71CDC1F146DF}" type="slidenum">
              <a:rPr lang="en-US" smtClean="0"/>
              <a:t>43</a:t>
            </a:fld>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0190" y="1524000"/>
            <a:ext cx="2529489" cy="697676"/>
          </a:xfrm>
          <a:prstGeom prst="rect">
            <a:avLst/>
          </a:prstGeom>
        </p:spPr>
      </p:pic>
      <p:pic>
        <p:nvPicPr>
          <p:cNvPr id="12"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36905"/>
          <a:stretch/>
        </p:blipFill>
        <p:spPr bwMode="auto">
          <a:xfrm>
            <a:off x="5410200" y="1524000"/>
            <a:ext cx="2269080" cy="6976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6987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LAMMPS LJ</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1299" y="838200"/>
            <a:ext cx="7103501" cy="5105400"/>
          </a:xfrm>
        </p:spPr>
      </p:pic>
      <p:sp>
        <p:nvSpPr>
          <p:cNvPr id="3" name="Slide Number Placeholder 2"/>
          <p:cNvSpPr>
            <a:spLocks noGrp="1"/>
          </p:cNvSpPr>
          <p:nvPr>
            <p:ph type="sldNum" sz="quarter" idx="12"/>
          </p:nvPr>
        </p:nvSpPr>
        <p:spPr/>
        <p:txBody>
          <a:bodyPr/>
          <a:lstStyle/>
          <a:p>
            <a:fld id="{4AC9C43E-78D2-48D2-B1B6-BA735BFACA5E}" type="slidenum">
              <a:rPr lang="en-US" smtClean="0"/>
              <a:t>44</a:t>
            </a:fld>
            <a:endParaRPr lang="en-US"/>
          </a:p>
        </p:txBody>
      </p:sp>
      <p:sp>
        <p:nvSpPr>
          <p:cNvPr id="5" name="TextBox 4"/>
          <p:cNvSpPr txBox="1"/>
          <p:nvPr/>
        </p:nvSpPr>
        <p:spPr>
          <a:xfrm>
            <a:off x="561422" y="5943600"/>
            <a:ext cx="7820578" cy="923330"/>
          </a:xfrm>
          <a:prstGeom prst="rect">
            <a:avLst/>
          </a:prstGeom>
          <a:solidFill>
            <a:schemeClr val="bg1"/>
          </a:solidFill>
        </p:spPr>
        <p:txBody>
          <a:bodyPr wrap="square" rtlCol="0">
            <a:spAutoFit/>
          </a:bodyPr>
          <a:lstStyle/>
          <a:p>
            <a:pPr marL="285750" indent="-285750">
              <a:buFont typeface="Arial" pitchFamily="34" charset="0"/>
              <a:buChar char="•"/>
            </a:pPr>
            <a:r>
              <a:rPr lang="en-US" dirty="0"/>
              <a:t>VMs running </a:t>
            </a:r>
            <a:r>
              <a:rPr lang="en-US" dirty="0" smtClean="0"/>
              <a:t>LAMMPs achieve near-native performance at 32 cores &amp; 4GPUs</a:t>
            </a:r>
          </a:p>
          <a:p>
            <a:pPr marL="742950" lvl="1" indent="-285750">
              <a:buFont typeface="Arial" pitchFamily="34" charset="0"/>
              <a:buChar char="•"/>
            </a:pPr>
            <a:r>
              <a:rPr lang="en-US" dirty="0"/>
              <a:t>99.3%  </a:t>
            </a:r>
            <a:r>
              <a:rPr lang="en-US" dirty="0" smtClean="0"/>
              <a:t>efficiency for all LJ experiments. </a:t>
            </a:r>
          </a:p>
          <a:p>
            <a:pPr marL="742950" lvl="1" indent="-285750">
              <a:buFont typeface="Arial" pitchFamily="34" charset="0"/>
              <a:buChar char="•"/>
            </a:pPr>
            <a:r>
              <a:rPr lang="en-US" dirty="0" smtClean="0"/>
              <a:t>98.5% for multicore, ~100% for single core (due to THP)</a:t>
            </a:r>
          </a:p>
        </p:txBody>
      </p:sp>
    </p:spTree>
    <p:extLst>
      <p:ext uri="{BB962C8B-B14F-4D97-AF65-F5344CB8AC3E}">
        <p14:creationId xmlns:p14="http://schemas.microsoft.com/office/powerpoint/2010/main" val="1970355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LAMMPS </a:t>
            </a:r>
            <a:r>
              <a:rPr lang="en-US" dirty="0" err="1" smtClean="0"/>
              <a:t>Rhodo</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914400"/>
            <a:ext cx="7391400" cy="5284167"/>
          </a:xfrm>
        </p:spPr>
      </p:pic>
      <p:sp>
        <p:nvSpPr>
          <p:cNvPr id="3" name="Slide Number Placeholder 2"/>
          <p:cNvSpPr>
            <a:spLocks noGrp="1"/>
          </p:cNvSpPr>
          <p:nvPr>
            <p:ph type="sldNum" sz="quarter" idx="12"/>
          </p:nvPr>
        </p:nvSpPr>
        <p:spPr/>
        <p:txBody>
          <a:bodyPr/>
          <a:lstStyle/>
          <a:p>
            <a:fld id="{4AC9C43E-78D2-48D2-B1B6-BA735BFACA5E}" type="slidenum">
              <a:rPr lang="en-US" smtClean="0"/>
              <a:t>45</a:t>
            </a:fld>
            <a:endParaRPr lang="en-US"/>
          </a:p>
        </p:txBody>
      </p:sp>
      <p:sp>
        <p:nvSpPr>
          <p:cNvPr id="5" name="TextBox 4"/>
          <p:cNvSpPr txBox="1"/>
          <p:nvPr/>
        </p:nvSpPr>
        <p:spPr>
          <a:xfrm>
            <a:off x="561422" y="6211669"/>
            <a:ext cx="7820578" cy="646331"/>
          </a:xfrm>
          <a:prstGeom prst="rect">
            <a:avLst/>
          </a:prstGeom>
          <a:solidFill>
            <a:schemeClr val="bg1"/>
          </a:solidFill>
        </p:spPr>
        <p:txBody>
          <a:bodyPr wrap="square" rtlCol="0">
            <a:spAutoFit/>
          </a:bodyPr>
          <a:lstStyle/>
          <a:p>
            <a:pPr marL="285750" indent="-285750">
              <a:buFont typeface="Arial" pitchFamily="34" charset="0"/>
              <a:buChar char="•"/>
            </a:pPr>
            <a:r>
              <a:rPr lang="en-US" dirty="0" smtClean="0"/>
              <a:t>96.7% efficiency  </a:t>
            </a:r>
            <a:r>
              <a:rPr lang="en-US" dirty="0"/>
              <a:t>for </a:t>
            </a:r>
            <a:r>
              <a:rPr lang="en-US" dirty="0" err="1"/>
              <a:t>Rhodo</a:t>
            </a:r>
            <a:endParaRPr lang="en-US" dirty="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3677114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GPU Direct</a:t>
            </a:r>
            <a:endParaRPr lang="en-US" dirty="0"/>
          </a:p>
        </p:txBody>
      </p:sp>
      <p:sp>
        <p:nvSpPr>
          <p:cNvPr id="3" name="Content Placeholder 2"/>
          <p:cNvSpPr>
            <a:spLocks noGrp="1"/>
          </p:cNvSpPr>
          <p:nvPr>
            <p:ph idx="1"/>
          </p:nvPr>
        </p:nvSpPr>
        <p:spPr>
          <a:xfrm>
            <a:off x="228600" y="1066800"/>
            <a:ext cx="8686800" cy="4525963"/>
          </a:xfrm>
        </p:spPr>
        <p:txBody>
          <a:bodyPr/>
          <a:lstStyle/>
          <a:p>
            <a:r>
              <a:rPr lang="en-US" dirty="0" err="1" smtClean="0"/>
              <a:t>GPUDirect</a:t>
            </a:r>
            <a:r>
              <a:rPr lang="en-US" dirty="0" smtClean="0"/>
              <a:t> facilitates multi-GPU computation</a:t>
            </a:r>
          </a:p>
          <a:p>
            <a:pPr lvl="1"/>
            <a:r>
              <a:rPr lang="en-US" b="1" dirty="0" smtClean="0"/>
              <a:t>v1</a:t>
            </a:r>
            <a:r>
              <a:rPr lang="en-US" dirty="0" smtClean="0"/>
              <a:t> avoids dual CPU buffers (2010)</a:t>
            </a:r>
          </a:p>
          <a:p>
            <a:pPr lvl="1"/>
            <a:r>
              <a:rPr lang="en-US" b="1" dirty="0" smtClean="0"/>
              <a:t>v2</a:t>
            </a:r>
            <a:r>
              <a:rPr lang="en-US" dirty="0" smtClean="0"/>
              <a:t> P2P communication between intra-GPUs (2011)</a:t>
            </a:r>
          </a:p>
          <a:p>
            <a:pPr lvl="1"/>
            <a:r>
              <a:rPr lang="en-US" b="1" dirty="0" smtClean="0"/>
              <a:t>v3</a:t>
            </a:r>
            <a:r>
              <a:rPr lang="en-US" dirty="0" smtClean="0"/>
              <a:t> RDMA via </a:t>
            </a:r>
            <a:r>
              <a:rPr lang="en-US" dirty="0" err="1" smtClean="0"/>
              <a:t>InfiniBand</a:t>
            </a:r>
            <a:r>
              <a:rPr lang="en-US" dirty="0" smtClean="0"/>
              <a:t> (2013)</a:t>
            </a:r>
          </a:p>
          <a:p>
            <a:pPr lvl="2"/>
            <a:r>
              <a:rPr lang="en-US" dirty="0" smtClean="0"/>
              <a:t>Ideal solution for large scale MPI+CUDA applications</a:t>
            </a:r>
          </a:p>
        </p:txBody>
      </p:sp>
      <p:sp>
        <p:nvSpPr>
          <p:cNvPr id="4" name="Slide Number Placeholder 3"/>
          <p:cNvSpPr>
            <a:spLocks noGrp="1"/>
          </p:cNvSpPr>
          <p:nvPr>
            <p:ph type="sldNum" sz="quarter" idx="12"/>
          </p:nvPr>
        </p:nvSpPr>
        <p:spPr/>
        <p:txBody>
          <a:bodyPr/>
          <a:lstStyle/>
          <a:p>
            <a:fld id="{DF65342D-ECD5-4E90-81DB-71CDC1F146DF}" type="slidenum">
              <a:rPr lang="en-US" smtClean="0"/>
              <a:t>46</a:t>
            </a:fld>
            <a:endParaRPr lang="en-US"/>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962400"/>
            <a:ext cx="6286500" cy="283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620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HOOMD-Blue</a:t>
            </a:r>
            <a:endParaRPr lang="en-US" dirty="0"/>
          </a:p>
        </p:txBody>
      </p:sp>
      <p:sp>
        <p:nvSpPr>
          <p:cNvPr id="5" name="Slide Number Placeholder 4"/>
          <p:cNvSpPr>
            <a:spLocks noGrp="1"/>
          </p:cNvSpPr>
          <p:nvPr>
            <p:ph type="sldNum" sz="quarter" idx="12"/>
          </p:nvPr>
        </p:nvSpPr>
        <p:spPr/>
        <p:txBody>
          <a:bodyPr/>
          <a:lstStyle/>
          <a:p>
            <a:fld id="{DF65342D-ECD5-4E90-81DB-71CDC1F146DF}" type="slidenum">
              <a:rPr lang="en-US" smtClean="0"/>
              <a:t>47</a:t>
            </a:fld>
            <a:endParaRPr lang="en-US"/>
          </a:p>
        </p:txBody>
      </p:sp>
      <p:graphicFrame>
        <p:nvGraphicFramePr>
          <p:cNvPr id="6" name="Chart 5"/>
          <p:cNvGraphicFramePr>
            <a:graphicFrameLocks noGrp="1"/>
          </p:cNvGraphicFramePr>
          <p:nvPr>
            <p:extLst>
              <p:ext uri="{D42A27DB-BD31-4B8C-83A1-F6EECF244321}">
                <p14:modId xmlns:p14="http://schemas.microsoft.com/office/powerpoint/2010/main" val="4268781340"/>
              </p:ext>
            </p:extLst>
          </p:nvPr>
        </p:nvGraphicFramePr>
        <p:xfrm>
          <a:off x="228600" y="6858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3400" y="4572000"/>
            <a:ext cx="8077200" cy="2031325"/>
          </a:xfrm>
          <a:prstGeom prst="rect">
            <a:avLst/>
          </a:prstGeom>
          <a:noFill/>
        </p:spPr>
        <p:txBody>
          <a:bodyPr wrap="square" rtlCol="0">
            <a:spAutoFit/>
          </a:bodyPr>
          <a:lstStyle/>
          <a:p>
            <a:pPr marL="285750" indent="-285750">
              <a:buFont typeface="Arial" pitchFamily="34" charset="0"/>
              <a:buChar char="•"/>
            </a:pPr>
            <a:r>
              <a:rPr lang="en-US" dirty="0" err="1" smtClean="0"/>
              <a:t>GPUDirect</a:t>
            </a:r>
            <a:r>
              <a:rPr lang="en-US" dirty="0" smtClean="0"/>
              <a:t> has small but noticeable improvement (~9%) in performance for MPI+CUDA applications.</a:t>
            </a:r>
          </a:p>
          <a:p>
            <a:pPr marL="285750" indent="-285750">
              <a:buFont typeface="Arial" pitchFamily="34" charset="0"/>
              <a:buChar char="•"/>
            </a:pPr>
            <a:r>
              <a:rPr lang="en-US" dirty="0" smtClean="0"/>
              <a:t>Both HOOMD simulations, with and without </a:t>
            </a:r>
            <a:r>
              <a:rPr lang="en-US" dirty="0" err="1" smtClean="0"/>
              <a:t>GPUDirect</a:t>
            </a:r>
            <a:r>
              <a:rPr lang="en-US" dirty="0" smtClean="0"/>
              <a:t>, perform very near-native. </a:t>
            </a:r>
          </a:p>
          <a:p>
            <a:pPr marL="742950" lvl="1" indent="-285750">
              <a:buFont typeface="Arial" pitchFamily="34" charset="0"/>
              <a:buChar char="•"/>
            </a:pPr>
            <a:r>
              <a:rPr lang="en-US" dirty="0" err="1" smtClean="0"/>
              <a:t>GPUDirect</a:t>
            </a:r>
            <a:r>
              <a:rPr lang="en-US" dirty="0" smtClean="0"/>
              <a:t>  98.5% efficiency</a:t>
            </a:r>
          </a:p>
          <a:p>
            <a:pPr marL="742950" lvl="1" indent="-285750">
              <a:buFont typeface="Arial" pitchFamily="34" charset="0"/>
              <a:buChar char="•"/>
            </a:pPr>
            <a:r>
              <a:rPr lang="en-US" dirty="0" smtClean="0"/>
              <a:t>non-</a:t>
            </a:r>
            <a:r>
              <a:rPr lang="en-US" dirty="0" err="1" smtClean="0"/>
              <a:t>GPUDirect</a:t>
            </a:r>
            <a:r>
              <a:rPr lang="en-US" dirty="0" smtClean="0"/>
              <a:t> 98.4% efficiency</a:t>
            </a:r>
          </a:p>
          <a:p>
            <a:pPr marL="285750" indent="-285750">
              <a:buFont typeface="Arial" pitchFamily="34" charset="0"/>
              <a:buChar char="•"/>
            </a:pPr>
            <a:endParaRPr lang="en-US" dirty="0"/>
          </a:p>
        </p:txBody>
      </p:sp>
    </p:spTree>
    <p:extLst>
      <p:ext uri="{BB962C8B-B14F-4D97-AF65-F5344CB8AC3E}">
        <p14:creationId xmlns:p14="http://schemas.microsoft.com/office/powerpoint/2010/main" val="6087723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Discussion</a:t>
            </a:r>
            <a:endParaRPr lang="en-US" dirty="0"/>
          </a:p>
        </p:txBody>
      </p:sp>
      <p:sp>
        <p:nvSpPr>
          <p:cNvPr id="3" name="Content Placeholder 2"/>
          <p:cNvSpPr>
            <a:spLocks noGrp="1"/>
          </p:cNvSpPr>
          <p:nvPr>
            <p:ph idx="1"/>
          </p:nvPr>
        </p:nvSpPr>
        <p:spPr>
          <a:xfrm>
            <a:off x="152400" y="990600"/>
            <a:ext cx="8839200" cy="4525963"/>
          </a:xfrm>
        </p:spPr>
        <p:txBody>
          <a:bodyPr/>
          <a:lstStyle/>
          <a:p>
            <a:r>
              <a:rPr lang="en-US" dirty="0" smtClean="0"/>
              <a:t>Large potential in running MD simulations in virtualized infrastructure</a:t>
            </a:r>
          </a:p>
          <a:p>
            <a:r>
              <a:rPr lang="en-US" dirty="0" smtClean="0"/>
              <a:t>Overhead remains low, effectively “near-native”</a:t>
            </a:r>
          </a:p>
          <a:p>
            <a:pPr lvl="1"/>
            <a:r>
              <a:rPr lang="en-US" dirty="0" smtClean="0"/>
              <a:t>LAMMPS – 1.9% overhead </a:t>
            </a:r>
          </a:p>
          <a:p>
            <a:pPr lvl="1"/>
            <a:r>
              <a:rPr lang="en-US" dirty="0" smtClean="0"/>
              <a:t>HOOMD – 1.5% overhead</a:t>
            </a:r>
          </a:p>
          <a:p>
            <a:r>
              <a:rPr lang="en-US" dirty="0" err="1" smtClean="0"/>
              <a:t>GPUDirect</a:t>
            </a:r>
            <a:r>
              <a:rPr lang="en-US" dirty="0" smtClean="0"/>
              <a:t> RDMA provides 9% performance boost in HOOMD</a:t>
            </a:r>
          </a:p>
          <a:p>
            <a:r>
              <a:rPr lang="en-US" dirty="0" smtClean="0"/>
              <a:t>Neither problem size or resource utilization increase virtualization overhead</a:t>
            </a:r>
          </a:p>
          <a:p>
            <a:pPr lvl="1"/>
            <a:r>
              <a:rPr lang="en-US" dirty="0" smtClean="0"/>
              <a:t>Larger deployment needed to scale out</a:t>
            </a: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48</a:t>
            </a:fld>
            <a:endParaRPr lang="en-US"/>
          </a:p>
        </p:txBody>
      </p:sp>
    </p:spTree>
    <p:extLst>
      <p:ext uri="{BB962C8B-B14F-4D97-AF65-F5344CB8AC3E}">
        <p14:creationId xmlns:p14="http://schemas.microsoft.com/office/powerpoint/2010/main" val="20069190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802"/>
            <a:ext cx="9144000" cy="6735198"/>
          </a:xfrm>
          <a:prstGeom prst="rect">
            <a:avLst/>
          </a:prstGeom>
          <a:ln>
            <a:no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5642" t="10173" r="27254" b="10943"/>
          <a:stretch/>
        </p:blipFill>
        <p:spPr>
          <a:xfrm>
            <a:off x="4267200" y="2254154"/>
            <a:ext cx="637953" cy="620973"/>
          </a:xfrm>
          <a:prstGeom prst="rect">
            <a:avLst/>
          </a:prstGeom>
          <a:ln>
            <a:solidFill>
              <a:schemeClr val="tx1"/>
            </a:solidFill>
          </a:ln>
        </p:spPr>
      </p:pic>
      <p:sp>
        <p:nvSpPr>
          <p:cNvPr id="6" name="TextBox 5"/>
          <p:cNvSpPr txBox="1"/>
          <p:nvPr/>
        </p:nvSpPr>
        <p:spPr>
          <a:xfrm>
            <a:off x="0" y="3048000"/>
            <a:ext cx="4114800" cy="461665"/>
          </a:xfrm>
          <a:prstGeom prst="rect">
            <a:avLst/>
          </a:prstGeom>
          <a:solidFill>
            <a:srgbClr val="FFFFFF"/>
          </a:solidFill>
          <a:ln>
            <a:solidFill>
              <a:schemeClr val="tx1"/>
            </a:solidFill>
          </a:ln>
        </p:spPr>
        <p:txBody>
          <a:bodyPr wrap="square" rtlCol="0">
            <a:spAutoFit/>
          </a:bodyPr>
          <a:lstStyle/>
          <a:p>
            <a:pPr algn="ctr"/>
            <a:r>
              <a:rPr lang="en-US" sz="1200" dirty="0" smtClean="0"/>
              <a:t>A. J. Younge et al., </a:t>
            </a:r>
            <a:r>
              <a:rPr lang="en-US" sz="1200" i="1" dirty="0"/>
              <a:t>Analysis of Virtualization Technologies for High Performance Computing  </a:t>
            </a:r>
            <a:r>
              <a:rPr lang="en-US" sz="1200" i="1" dirty="0" smtClean="0"/>
              <a:t>Environments</a:t>
            </a:r>
            <a:r>
              <a:rPr lang="en-US" sz="1200" dirty="0"/>
              <a:t>, IEEE </a:t>
            </a:r>
            <a:r>
              <a:rPr lang="en-US" sz="1200" dirty="0" smtClean="0"/>
              <a:t>Cloud 2011</a:t>
            </a:r>
            <a:endParaRPr lang="en-US" sz="1200" dirty="0"/>
          </a:p>
        </p:txBody>
      </p:sp>
      <p:sp>
        <p:nvSpPr>
          <p:cNvPr id="7" name="TextBox 6"/>
          <p:cNvSpPr txBox="1"/>
          <p:nvPr/>
        </p:nvSpPr>
        <p:spPr>
          <a:xfrm>
            <a:off x="3886201" y="6400800"/>
            <a:ext cx="5257800" cy="461665"/>
          </a:xfrm>
          <a:prstGeom prst="rect">
            <a:avLst/>
          </a:prstGeom>
          <a:solidFill>
            <a:srgbClr val="FFFFFF"/>
          </a:solidFill>
          <a:ln>
            <a:solidFill>
              <a:schemeClr val="tx1"/>
            </a:solidFill>
          </a:ln>
        </p:spPr>
        <p:txBody>
          <a:bodyPr wrap="square" rtlCol="0">
            <a:spAutoFit/>
          </a:bodyPr>
          <a:lstStyle/>
          <a:p>
            <a:pPr algn="ctr"/>
            <a:r>
              <a:rPr lang="en-US" sz="1200" dirty="0" smtClean="0"/>
              <a:t>M. </a:t>
            </a:r>
            <a:r>
              <a:rPr lang="en-US" sz="1200" dirty="0" err="1" smtClean="0"/>
              <a:t>Musleh</a:t>
            </a:r>
            <a:r>
              <a:rPr lang="en-US" sz="1200" dirty="0"/>
              <a:t>, </a:t>
            </a:r>
            <a:r>
              <a:rPr lang="en-US" sz="1200" dirty="0" smtClean="0"/>
              <a:t>V. </a:t>
            </a:r>
            <a:r>
              <a:rPr lang="en-US" sz="1200" dirty="0" err="1"/>
              <a:t>Pai</a:t>
            </a:r>
            <a:r>
              <a:rPr lang="en-US" sz="1200" dirty="0"/>
              <a:t>, </a:t>
            </a:r>
            <a:r>
              <a:rPr lang="en-US" sz="1200" dirty="0" smtClean="0"/>
              <a:t>J.P. </a:t>
            </a:r>
            <a:r>
              <a:rPr lang="en-US" sz="1200" dirty="0"/>
              <a:t>Walters, </a:t>
            </a:r>
            <a:r>
              <a:rPr lang="en-US" sz="1200" dirty="0" smtClean="0"/>
              <a:t>A. J</a:t>
            </a:r>
            <a:r>
              <a:rPr lang="en-US" sz="1200" dirty="0"/>
              <a:t>. Younge, </a:t>
            </a:r>
            <a:r>
              <a:rPr lang="en-US" sz="1200" dirty="0" smtClean="0"/>
              <a:t>S. </a:t>
            </a:r>
            <a:r>
              <a:rPr lang="en-US" sz="1200" dirty="0"/>
              <a:t>P. </a:t>
            </a:r>
            <a:r>
              <a:rPr lang="en-US" sz="1200" dirty="0" err="1"/>
              <a:t>Crago</a:t>
            </a:r>
            <a:r>
              <a:rPr lang="en-US" sz="1200" dirty="0"/>
              <a:t>, </a:t>
            </a:r>
            <a:r>
              <a:rPr lang="en-US" sz="1200" i="1" dirty="0"/>
              <a:t>Bridging the Virtualization Performance Gap for HPC using SR-IOV for </a:t>
            </a:r>
            <a:r>
              <a:rPr lang="en-US" sz="1200" i="1" dirty="0" err="1" smtClean="0"/>
              <a:t>InfiniBand</a:t>
            </a:r>
            <a:r>
              <a:rPr lang="en-US" sz="1200" dirty="0" smtClean="0"/>
              <a:t>, IEEE CLOUD 2014</a:t>
            </a:r>
            <a:endParaRPr lang="en-US" sz="1200" dirty="0"/>
          </a:p>
        </p:txBody>
      </p:sp>
      <p:sp>
        <p:nvSpPr>
          <p:cNvPr id="8" name="TextBox 7"/>
          <p:cNvSpPr txBox="1"/>
          <p:nvPr/>
        </p:nvSpPr>
        <p:spPr>
          <a:xfrm>
            <a:off x="4153469" y="5079495"/>
            <a:ext cx="4953000" cy="461665"/>
          </a:xfrm>
          <a:prstGeom prst="rect">
            <a:avLst/>
          </a:prstGeom>
          <a:solidFill>
            <a:srgbClr val="FFFFFF"/>
          </a:solidFill>
          <a:ln>
            <a:solidFill>
              <a:schemeClr val="tx1"/>
            </a:solidFill>
          </a:ln>
        </p:spPr>
        <p:txBody>
          <a:bodyPr wrap="square" rtlCol="0">
            <a:spAutoFit/>
          </a:bodyPr>
          <a:lstStyle/>
          <a:p>
            <a:pPr algn="ctr"/>
            <a:r>
              <a:rPr lang="en-US" sz="1200" dirty="0" smtClean="0"/>
              <a:t>A. </a:t>
            </a:r>
            <a:r>
              <a:rPr lang="en-US" sz="1200" dirty="0"/>
              <a:t>J. Younge, </a:t>
            </a:r>
            <a:r>
              <a:rPr lang="en-US" sz="1200" dirty="0" smtClean="0"/>
              <a:t>J. P. </a:t>
            </a:r>
            <a:r>
              <a:rPr lang="en-US" sz="1200" dirty="0"/>
              <a:t>Walters, </a:t>
            </a:r>
            <a:r>
              <a:rPr lang="en-US" sz="1200" dirty="0" smtClean="0"/>
              <a:t>S. P. </a:t>
            </a:r>
            <a:r>
              <a:rPr lang="en-US" sz="1200" dirty="0" err="1"/>
              <a:t>Crago</a:t>
            </a:r>
            <a:r>
              <a:rPr lang="en-US" sz="1200" dirty="0"/>
              <a:t>, </a:t>
            </a:r>
            <a:r>
              <a:rPr lang="en-US" sz="1200" dirty="0" smtClean="0"/>
              <a:t>G. C</a:t>
            </a:r>
            <a:r>
              <a:rPr lang="en-US" sz="1200" dirty="0"/>
              <a:t>. Fox, </a:t>
            </a:r>
            <a:r>
              <a:rPr lang="en-US" sz="1200" i="1" dirty="0"/>
              <a:t>Evaluating GPU </a:t>
            </a:r>
            <a:r>
              <a:rPr lang="en-US" sz="1200" i="1" dirty="0" err="1"/>
              <a:t>Passthrough</a:t>
            </a:r>
            <a:r>
              <a:rPr lang="en-US" sz="1200" i="1" dirty="0"/>
              <a:t> in </a:t>
            </a:r>
            <a:r>
              <a:rPr lang="en-US" sz="1200" i="1" dirty="0" err="1"/>
              <a:t>Xen</a:t>
            </a:r>
            <a:r>
              <a:rPr lang="en-US" sz="1200" i="1" dirty="0"/>
              <a:t> for High Performance Cloud Computing</a:t>
            </a:r>
            <a:r>
              <a:rPr lang="en-US" sz="1200" dirty="0"/>
              <a:t>,  </a:t>
            </a:r>
            <a:r>
              <a:rPr lang="en-US" sz="1200" dirty="0" smtClean="0"/>
              <a:t>Workshop in IPDPS 2014 </a:t>
            </a:r>
            <a:endParaRPr lang="en-US" sz="1200" dirty="0"/>
          </a:p>
        </p:txBody>
      </p:sp>
      <p:sp>
        <p:nvSpPr>
          <p:cNvPr id="9" name="TextBox 8"/>
          <p:cNvSpPr txBox="1"/>
          <p:nvPr/>
        </p:nvSpPr>
        <p:spPr>
          <a:xfrm>
            <a:off x="-20472" y="5558135"/>
            <a:ext cx="5506872" cy="461665"/>
          </a:xfrm>
          <a:prstGeom prst="rect">
            <a:avLst/>
          </a:prstGeom>
          <a:solidFill>
            <a:srgbClr val="FFFFFF"/>
          </a:solidFill>
          <a:ln>
            <a:solidFill>
              <a:schemeClr val="tx1"/>
            </a:solidFill>
          </a:ln>
        </p:spPr>
        <p:txBody>
          <a:bodyPr wrap="square" rtlCol="0">
            <a:spAutoFit/>
          </a:bodyPr>
          <a:lstStyle/>
          <a:p>
            <a:pPr algn="ctr"/>
            <a:r>
              <a:rPr lang="en-US" sz="1200" dirty="0" smtClean="0"/>
              <a:t>J. P. Walters, A. J. Younge et al., </a:t>
            </a:r>
            <a:r>
              <a:rPr lang="en-US" sz="1200" i="1" dirty="0"/>
              <a:t>GPU-</a:t>
            </a:r>
            <a:r>
              <a:rPr lang="en-US" sz="1200" i="1" dirty="0" err="1"/>
              <a:t>Passthrough</a:t>
            </a:r>
            <a:r>
              <a:rPr lang="en-US" sz="1200" i="1" dirty="0"/>
              <a:t> Performance: A Comparison of KVM, </a:t>
            </a:r>
            <a:r>
              <a:rPr lang="en-US" sz="1200" i="1" dirty="0" err="1"/>
              <a:t>Xen</a:t>
            </a:r>
            <a:r>
              <a:rPr lang="en-US" sz="1200" i="1" dirty="0"/>
              <a:t>, </a:t>
            </a:r>
            <a:r>
              <a:rPr lang="en-US" sz="1200" i="1" dirty="0" err="1"/>
              <a:t>VMWare</a:t>
            </a:r>
            <a:r>
              <a:rPr lang="en-US" sz="1200" i="1" dirty="0"/>
              <a:t> </a:t>
            </a:r>
            <a:r>
              <a:rPr lang="en-US" sz="1200" i="1" dirty="0" err="1"/>
              <a:t>ESXi</a:t>
            </a:r>
            <a:r>
              <a:rPr lang="en-US" sz="1200" i="1" dirty="0"/>
              <a:t>, and LXC for CUDA and </a:t>
            </a:r>
            <a:r>
              <a:rPr lang="en-US" sz="1200" i="1" dirty="0" err="1"/>
              <a:t>OpenCL</a:t>
            </a:r>
            <a:r>
              <a:rPr lang="en-US" sz="1200" i="1" dirty="0"/>
              <a:t> Applications</a:t>
            </a:r>
            <a:r>
              <a:rPr lang="en-US" sz="1200" dirty="0"/>
              <a:t>, </a:t>
            </a:r>
            <a:r>
              <a:rPr lang="en-US" sz="1200" dirty="0" smtClean="0"/>
              <a:t>IEEE CLOUD 2014. </a:t>
            </a:r>
            <a:endParaRPr lang="en-US" sz="1200" dirty="0"/>
          </a:p>
        </p:txBody>
      </p:sp>
      <p:sp>
        <p:nvSpPr>
          <p:cNvPr id="10" name="TextBox 9"/>
          <p:cNvSpPr txBox="1"/>
          <p:nvPr/>
        </p:nvSpPr>
        <p:spPr>
          <a:xfrm>
            <a:off x="3276600" y="1748135"/>
            <a:ext cx="5867400" cy="461665"/>
          </a:xfrm>
          <a:prstGeom prst="rect">
            <a:avLst/>
          </a:prstGeom>
          <a:solidFill>
            <a:srgbClr val="FFFFFF"/>
          </a:solidFill>
          <a:ln>
            <a:solidFill>
              <a:schemeClr val="tx1"/>
            </a:solidFill>
          </a:ln>
        </p:spPr>
        <p:txBody>
          <a:bodyPr wrap="square" rtlCol="0">
            <a:spAutoFit/>
          </a:bodyPr>
          <a:lstStyle/>
          <a:p>
            <a:pPr algn="ctr"/>
            <a:r>
              <a:rPr lang="en-US" sz="1200" dirty="0"/>
              <a:t>A. J. Younge, J. P. Walters, S. P. </a:t>
            </a:r>
            <a:r>
              <a:rPr lang="en-US" sz="1200" dirty="0" err="1"/>
              <a:t>Crago</a:t>
            </a:r>
            <a:r>
              <a:rPr lang="en-US" sz="1200" dirty="0"/>
              <a:t>, and G. C. Fox, </a:t>
            </a:r>
            <a:r>
              <a:rPr lang="en-US" sz="1200" i="1" dirty="0" smtClean="0"/>
              <a:t>Supporting high performance molecular dynamics in virtualized clusters using IOMMU, SR-IOV, and </a:t>
            </a:r>
            <a:r>
              <a:rPr lang="en-US" sz="1200" i="1" dirty="0" err="1" smtClean="0"/>
              <a:t>GPUdirect</a:t>
            </a:r>
            <a:r>
              <a:rPr lang="en-US" sz="1200" i="1" dirty="0"/>
              <a:t>,</a:t>
            </a:r>
            <a:r>
              <a:rPr lang="en-US" sz="1200" i="1" dirty="0" smtClean="0"/>
              <a:t> </a:t>
            </a:r>
            <a:r>
              <a:rPr lang="en-US" sz="1200" dirty="0" smtClean="0"/>
              <a:t>VEE 2015</a:t>
            </a:r>
            <a:endParaRPr lang="en-US" sz="12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5642" t="10173" r="27254" b="10943"/>
          <a:stretch/>
        </p:blipFill>
        <p:spPr>
          <a:xfrm>
            <a:off x="6210300" y="3922593"/>
            <a:ext cx="637953" cy="620973"/>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4AC9C43E-78D2-48D2-B1B6-BA735BFACA5E}" type="slidenum">
              <a:rPr lang="en-US" smtClean="0"/>
              <a:t>49</a:t>
            </a:fld>
            <a:endParaRPr lang="en-US"/>
          </a:p>
        </p:txBody>
      </p:sp>
    </p:spTree>
    <p:extLst>
      <p:ext uri="{BB962C8B-B14F-4D97-AF65-F5344CB8AC3E}">
        <p14:creationId xmlns:p14="http://schemas.microsoft.com/office/powerpoint/2010/main" val="3983689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4800" y="914400"/>
            <a:ext cx="8534400" cy="5695920"/>
          </a:xfrm>
        </p:spPr>
      </p:pic>
      <p:sp>
        <p:nvSpPr>
          <p:cNvPr id="2" name="Title 1"/>
          <p:cNvSpPr>
            <a:spLocks noGrp="1"/>
          </p:cNvSpPr>
          <p:nvPr>
            <p:ph type="title"/>
          </p:nvPr>
        </p:nvSpPr>
        <p:spPr/>
        <p:txBody>
          <a:bodyPr/>
          <a:lstStyle/>
          <a:p>
            <a:r>
              <a:rPr lang="en-US" dirty="0" smtClean="0"/>
              <a:t>High Performance Computing</a:t>
            </a:r>
            <a:endParaRPr lang="en-US" dirty="0"/>
          </a:p>
        </p:txBody>
      </p:sp>
      <p:sp>
        <p:nvSpPr>
          <p:cNvPr id="3" name="Content Placeholder 2"/>
          <p:cNvSpPr>
            <a:spLocks noGrp="1"/>
          </p:cNvSpPr>
          <p:nvPr>
            <p:ph sz="half" idx="1"/>
          </p:nvPr>
        </p:nvSpPr>
        <p:spPr>
          <a:xfrm>
            <a:off x="1600200" y="1143000"/>
            <a:ext cx="6019800" cy="5410200"/>
          </a:xfrm>
          <a:solidFill>
            <a:schemeClr val="tx1">
              <a:alpha val="89000"/>
            </a:schemeClr>
          </a:solidFill>
        </p:spPr>
        <p:txBody>
          <a:bodyPr/>
          <a:lstStyle/>
          <a:p>
            <a:r>
              <a:rPr lang="en-US" dirty="0">
                <a:solidFill>
                  <a:schemeClr val="bg1"/>
                </a:solidFill>
              </a:rPr>
              <a:t>Fast, tightly coupled systems</a:t>
            </a:r>
          </a:p>
          <a:p>
            <a:r>
              <a:rPr lang="en-US" dirty="0">
                <a:solidFill>
                  <a:schemeClr val="bg1"/>
                </a:solidFill>
              </a:rPr>
              <a:t>Performance is </a:t>
            </a:r>
            <a:r>
              <a:rPr lang="en-US" i="1" dirty="0">
                <a:solidFill>
                  <a:schemeClr val="bg1"/>
                </a:solidFill>
              </a:rPr>
              <a:t>paramount</a:t>
            </a:r>
          </a:p>
          <a:p>
            <a:r>
              <a:rPr lang="en-US" dirty="0" smtClean="0">
                <a:solidFill>
                  <a:schemeClr val="bg1"/>
                </a:solidFill>
              </a:rPr>
              <a:t>Large-scale massively parallel applications</a:t>
            </a:r>
            <a:endParaRPr lang="en-US" sz="2400" dirty="0" smtClean="0">
              <a:solidFill>
                <a:schemeClr val="bg1"/>
              </a:solidFill>
            </a:endParaRPr>
          </a:p>
          <a:p>
            <a:r>
              <a:rPr lang="en-US" dirty="0" smtClean="0">
                <a:solidFill>
                  <a:schemeClr val="bg1"/>
                </a:solidFill>
              </a:rPr>
              <a:t>MPI </a:t>
            </a:r>
            <a:r>
              <a:rPr lang="en-US" dirty="0">
                <a:solidFill>
                  <a:schemeClr val="bg1"/>
                </a:solidFill>
              </a:rPr>
              <a:t>for distributed memory </a:t>
            </a:r>
            <a:r>
              <a:rPr lang="en-US" dirty="0" smtClean="0">
                <a:solidFill>
                  <a:schemeClr val="bg1"/>
                </a:solidFill>
              </a:rPr>
              <a:t>communication</a:t>
            </a:r>
          </a:p>
          <a:p>
            <a:pPr lvl="1"/>
            <a:r>
              <a:rPr lang="en-US" dirty="0" smtClean="0">
                <a:solidFill>
                  <a:schemeClr val="bg1"/>
                </a:solidFill>
              </a:rPr>
              <a:t>Advanced interconnects</a:t>
            </a:r>
          </a:p>
          <a:p>
            <a:pPr lvl="2"/>
            <a:r>
              <a:rPr lang="en-US" dirty="0" smtClean="0">
                <a:solidFill>
                  <a:schemeClr val="bg1"/>
                </a:solidFill>
              </a:rPr>
              <a:t>high bandwidth</a:t>
            </a:r>
          </a:p>
          <a:p>
            <a:pPr lvl="2"/>
            <a:r>
              <a:rPr lang="en-US" dirty="0" smtClean="0">
                <a:solidFill>
                  <a:schemeClr val="bg1"/>
                </a:solidFill>
              </a:rPr>
              <a:t>low latency</a:t>
            </a:r>
          </a:p>
          <a:p>
            <a:r>
              <a:rPr lang="en-US" dirty="0" smtClean="0">
                <a:solidFill>
                  <a:schemeClr val="bg1"/>
                </a:solidFill>
              </a:rPr>
              <a:t>Recent increase in the use of accelerators and co-processors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4AC9C43E-78D2-48D2-B1B6-BA735BFACA5E}" type="slidenum">
              <a:rPr lang="en-US" smtClean="0"/>
              <a:t>5</a:t>
            </a:fld>
            <a:endParaRPr lang="en-US"/>
          </a:p>
        </p:txBody>
      </p:sp>
    </p:spTree>
    <p:extLst>
      <p:ext uri="{BB962C8B-B14F-4D97-AF65-F5344CB8AC3E}">
        <p14:creationId xmlns:p14="http://schemas.microsoft.com/office/powerpoint/2010/main" val="21846926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C9C43E-78D2-48D2-B1B6-BA735BFACA5E}" type="slidenum">
              <a:rPr lang="en-US" smtClean="0"/>
              <a:t>50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372" y="76200"/>
            <a:ext cx="8215565" cy="6781800"/>
          </a:xfrm>
          <a:prstGeom prst="rect">
            <a:avLst/>
          </a:prstGeom>
        </p:spPr>
      </p:pic>
    </p:spTree>
    <p:extLst>
      <p:ext uri="{BB962C8B-B14F-4D97-AF65-F5344CB8AC3E}">
        <p14:creationId xmlns:p14="http://schemas.microsoft.com/office/powerpoint/2010/main" val="8901272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and Big Data Convergence</a:t>
            </a: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51</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71600"/>
            <a:ext cx="7010400" cy="5229491"/>
          </a:xfrm>
          <a:prstGeom prst="rect">
            <a:avLst/>
          </a:prstGeom>
        </p:spPr>
      </p:pic>
    </p:spTree>
    <p:extLst>
      <p:ext uri="{BB962C8B-B14F-4D97-AF65-F5344CB8AC3E}">
        <p14:creationId xmlns:p14="http://schemas.microsoft.com/office/powerpoint/2010/main" val="38266416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Outline</a:t>
            </a:r>
            <a:endParaRPr lang="en-US" dirty="0"/>
          </a:p>
        </p:txBody>
      </p:sp>
      <p:sp>
        <p:nvSpPr>
          <p:cNvPr id="3" name="Content Placeholder 2"/>
          <p:cNvSpPr>
            <a:spLocks noGrp="1"/>
          </p:cNvSpPr>
          <p:nvPr>
            <p:ph idx="1"/>
          </p:nvPr>
        </p:nvSpPr>
        <p:spPr>
          <a:xfrm>
            <a:off x="152400" y="1371600"/>
            <a:ext cx="8839200" cy="5029200"/>
          </a:xfrm>
        </p:spPr>
        <p:txBody>
          <a:bodyPr/>
          <a:lstStyle/>
          <a:p>
            <a:r>
              <a:rPr lang="en-US" dirty="0" smtClean="0">
                <a:solidFill>
                  <a:schemeClr val="bg1">
                    <a:lumMod val="65000"/>
                  </a:schemeClr>
                </a:solidFill>
              </a:rPr>
              <a:t>Introduction to High </a:t>
            </a:r>
            <a:r>
              <a:rPr lang="en-US" dirty="0">
                <a:solidFill>
                  <a:schemeClr val="bg1">
                    <a:lumMod val="65000"/>
                  </a:schemeClr>
                </a:solidFill>
              </a:rPr>
              <a:t>Performance Virtual </a:t>
            </a:r>
            <a:r>
              <a:rPr lang="en-US" dirty="0" smtClean="0">
                <a:solidFill>
                  <a:schemeClr val="bg1">
                    <a:lumMod val="65000"/>
                  </a:schemeClr>
                </a:solidFill>
              </a:rPr>
              <a:t>Clusters</a:t>
            </a:r>
          </a:p>
          <a:p>
            <a:r>
              <a:rPr lang="en-US" dirty="0" smtClean="0">
                <a:solidFill>
                  <a:schemeClr val="bg1">
                    <a:lumMod val="65000"/>
                  </a:schemeClr>
                </a:solidFill>
              </a:rPr>
              <a:t>Hypervisor experiments</a:t>
            </a:r>
            <a:endParaRPr lang="en-US" dirty="0" smtClean="0">
              <a:solidFill>
                <a:schemeClr val="bg1">
                  <a:lumMod val="65000"/>
                </a:schemeClr>
              </a:solidFill>
            </a:endParaRPr>
          </a:p>
          <a:p>
            <a:r>
              <a:rPr lang="en-US" dirty="0" smtClean="0">
                <a:solidFill>
                  <a:schemeClr val="bg1">
                    <a:lumMod val="65000"/>
                  </a:schemeClr>
                </a:solidFill>
              </a:rPr>
              <a:t>GPU </a:t>
            </a:r>
            <a:r>
              <a:rPr lang="en-US" dirty="0" err="1" smtClean="0">
                <a:solidFill>
                  <a:schemeClr val="bg1">
                    <a:lumMod val="65000"/>
                  </a:schemeClr>
                </a:solidFill>
              </a:rPr>
              <a:t>Passthrough</a:t>
            </a:r>
            <a:r>
              <a:rPr lang="en-US" dirty="0" smtClean="0">
                <a:solidFill>
                  <a:schemeClr val="bg1">
                    <a:lumMod val="65000"/>
                  </a:schemeClr>
                </a:solidFill>
              </a:rPr>
              <a:t> in </a:t>
            </a:r>
            <a:r>
              <a:rPr lang="en-US" dirty="0" err="1" smtClean="0">
                <a:solidFill>
                  <a:schemeClr val="bg1">
                    <a:lumMod val="65000"/>
                  </a:schemeClr>
                </a:solidFill>
              </a:rPr>
              <a:t>Xen</a:t>
            </a:r>
            <a:endParaRPr lang="en-US" dirty="0" smtClean="0">
              <a:solidFill>
                <a:schemeClr val="bg1">
                  <a:lumMod val="65000"/>
                </a:schemeClr>
              </a:solidFill>
            </a:endParaRPr>
          </a:p>
          <a:p>
            <a:r>
              <a:rPr lang="en-US" dirty="0" smtClean="0">
                <a:solidFill>
                  <a:schemeClr val="bg1">
                    <a:lumMod val="65000"/>
                  </a:schemeClr>
                </a:solidFill>
              </a:rPr>
              <a:t>GPU </a:t>
            </a:r>
            <a:r>
              <a:rPr lang="en-US" dirty="0" err="1" smtClean="0">
                <a:solidFill>
                  <a:schemeClr val="bg1">
                    <a:lumMod val="65000"/>
                  </a:schemeClr>
                </a:solidFill>
              </a:rPr>
              <a:t>Passthrough</a:t>
            </a:r>
            <a:r>
              <a:rPr lang="en-US" dirty="0" smtClean="0">
                <a:solidFill>
                  <a:schemeClr val="bg1">
                    <a:lumMod val="65000"/>
                  </a:schemeClr>
                </a:solidFill>
              </a:rPr>
              <a:t> evaluation</a:t>
            </a:r>
            <a:endParaRPr lang="en-US" dirty="0" smtClean="0">
              <a:solidFill>
                <a:schemeClr val="bg1">
                  <a:lumMod val="65000"/>
                </a:schemeClr>
              </a:solidFill>
            </a:endParaRPr>
          </a:p>
          <a:p>
            <a:r>
              <a:rPr lang="en-US" dirty="0" smtClean="0">
                <a:solidFill>
                  <a:schemeClr val="bg1">
                    <a:lumMod val="65000"/>
                  </a:schemeClr>
                </a:solidFill>
              </a:rPr>
              <a:t>SR-IOV Interconnects</a:t>
            </a:r>
          </a:p>
          <a:p>
            <a:r>
              <a:rPr lang="en-US" dirty="0" smtClean="0">
                <a:solidFill>
                  <a:schemeClr val="bg1">
                    <a:lumMod val="65000"/>
                  </a:schemeClr>
                </a:solidFill>
              </a:rPr>
              <a:t>Molecular Dynamics Virtual Clusters</a:t>
            </a:r>
          </a:p>
          <a:p>
            <a:r>
              <a:rPr lang="en-US" dirty="0" smtClean="0"/>
              <a:t>Conclusion &amp; future work</a:t>
            </a:r>
            <a:endParaRPr lang="en-US" dirty="0" smtClean="0"/>
          </a:p>
          <a:p>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52</a:t>
            </a:fld>
            <a:endParaRPr lang="en-US"/>
          </a:p>
        </p:txBody>
      </p:sp>
    </p:spTree>
    <p:extLst>
      <p:ext uri="{BB962C8B-B14F-4D97-AF65-F5344CB8AC3E}">
        <p14:creationId xmlns:p14="http://schemas.microsoft.com/office/powerpoint/2010/main" val="4182070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228600" y="838200"/>
            <a:ext cx="8686800" cy="4572000"/>
          </a:xfrm>
        </p:spPr>
        <p:txBody>
          <a:bodyPr/>
          <a:lstStyle/>
          <a:p>
            <a:r>
              <a:rPr lang="en-US" sz="2400" dirty="0" smtClean="0"/>
              <a:t>Today’s virtual clusters can support HPC applications at near-native performance</a:t>
            </a:r>
          </a:p>
          <a:p>
            <a:pPr lvl="1"/>
            <a:r>
              <a:rPr lang="en-US" sz="2000" dirty="0" smtClean="0"/>
              <a:t>Careful </a:t>
            </a:r>
            <a:r>
              <a:rPr lang="en-US" sz="2000" dirty="0"/>
              <a:t>configuration necessary for best </a:t>
            </a:r>
            <a:r>
              <a:rPr lang="en-US" sz="2000" dirty="0" smtClean="0"/>
              <a:t>performance</a:t>
            </a:r>
          </a:p>
          <a:p>
            <a:pPr lvl="1"/>
            <a:r>
              <a:rPr lang="en-US" sz="2000" dirty="0"/>
              <a:t>Molecular Dynamics virtual clusters perform </a:t>
            </a:r>
            <a:r>
              <a:rPr lang="en-US" sz="2000" dirty="0" smtClean="0"/>
              <a:t>well</a:t>
            </a:r>
            <a:endParaRPr lang="en-US" sz="2000" dirty="0"/>
          </a:p>
          <a:p>
            <a:r>
              <a:rPr lang="en-US" sz="2400" dirty="0"/>
              <a:t>GPUs in VMs now a reality</a:t>
            </a:r>
          </a:p>
          <a:p>
            <a:pPr lvl="1"/>
            <a:r>
              <a:rPr lang="en-US" sz="2000" dirty="0"/>
              <a:t>Promising performance </a:t>
            </a:r>
            <a:r>
              <a:rPr lang="en-US" sz="2000" dirty="0" smtClean="0"/>
              <a:t>with PCI </a:t>
            </a:r>
            <a:r>
              <a:rPr lang="en-US" sz="2000" dirty="0" err="1"/>
              <a:t>Passthrough</a:t>
            </a:r>
            <a:endParaRPr lang="en-US" sz="2000" dirty="0"/>
          </a:p>
          <a:p>
            <a:pPr lvl="1"/>
            <a:r>
              <a:rPr lang="en-US" sz="2000" dirty="0"/>
              <a:t>Some </a:t>
            </a:r>
            <a:r>
              <a:rPr lang="en-US" sz="2000" dirty="0" smtClean="0"/>
              <a:t>overhead, but decreasing</a:t>
            </a:r>
            <a:endParaRPr lang="en-US" sz="2000" dirty="0"/>
          </a:p>
          <a:p>
            <a:r>
              <a:rPr lang="en-US" sz="2400" dirty="0" err="1"/>
              <a:t>InfiniBand</a:t>
            </a:r>
            <a:r>
              <a:rPr lang="en-US" sz="2400" dirty="0"/>
              <a:t> SR-IOV </a:t>
            </a:r>
            <a:r>
              <a:rPr lang="en-US" sz="2400" dirty="0" smtClean="0"/>
              <a:t>is a leap forward </a:t>
            </a:r>
            <a:r>
              <a:rPr lang="en-US" sz="2400" dirty="0" smtClean="0"/>
              <a:t>for</a:t>
            </a:r>
            <a:r>
              <a:rPr lang="en-US" sz="2400" dirty="0" smtClean="0"/>
              <a:t> virtual clusters</a:t>
            </a:r>
          </a:p>
          <a:p>
            <a:pPr lvl="1"/>
            <a:r>
              <a:rPr lang="en-US" sz="2000" dirty="0" smtClean="0"/>
              <a:t>Some latency overhead, but optimistic performance</a:t>
            </a:r>
            <a:endParaRPr lang="en-US" sz="2000" dirty="0"/>
          </a:p>
          <a:p>
            <a:r>
              <a:rPr lang="en-US" sz="2400" dirty="0" smtClean="0"/>
              <a:t>Integrated into </a:t>
            </a:r>
            <a:r>
              <a:rPr lang="en-US" sz="2400" dirty="0" err="1"/>
              <a:t>OpenStack</a:t>
            </a:r>
            <a:r>
              <a:rPr lang="en-US" sz="2400" dirty="0"/>
              <a:t> </a:t>
            </a:r>
            <a:r>
              <a:rPr lang="en-US" sz="2400" dirty="0" err="1" smtClean="0"/>
              <a:t>IaaS</a:t>
            </a:r>
            <a:endParaRPr lang="en-US" sz="2400" dirty="0" smtClean="0"/>
          </a:p>
          <a:p>
            <a:r>
              <a:rPr lang="en-US" sz="2400" dirty="0" smtClean="0"/>
              <a:t>Potential to support other ecosystems &amp; runtimes</a:t>
            </a:r>
          </a:p>
          <a:p>
            <a:pPr marL="0" indent="0">
              <a:buNone/>
            </a:pPr>
            <a:endParaRPr lang="en-US" sz="2400" dirty="0"/>
          </a:p>
          <a:p>
            <a:endParaRPr lang="en-US" sz="2800" dirty="0"/>
          </a:p>
        </p:txBody>
      </p:sp>
      <p:sp>
        <p:nvSpPr>
          <p:cNvPr id="5" name="Slide Number Placeholder 4"/>
          <p:cNvSpPr>
            <a:spLocks noGrp="1"/>
          </p:cNvSpPr>
          <p:nvPr>
            <p:ph type="sldNum" sz="quarter" idx="12"/>
          </p:nvPr>
        </p:nvSpPr>
        <p:spPr/>
        <p:txBody>
          <a:bodyPr/>
          <a:lstStyle/>
          <a:p>
            <a:pPr>
              <a:defRPr/>
            </a:pPr>
            <a:fld id="{62FEE6B6-C4C8-AC49-80D5-06382B8CB112}" type="slidenum">
              <a:rPr lang="en-US" smtClean="0"/>
              <a:pPr>
                <a:defRPr/>
              </a:pPr>
              <a:t>53</a:t>
            </a:fld>
            <a:endParaRPr lang="en-US" dirty="0"/>
          </a:p>
        </p:txBody>
      </p:sp>
      <p:sp>
        <p:nvSpPr>
          <p:cNvPr id="4" name="TextBox 3"/>
          <p:cNvSpPr txBox="1"/>
          <p:nvPr/>
        </p:nvSpPr>
        <p:spPr>
          <a:xfrm>
            <a:off x="1066800" y="5486400"/>
            <a:ext cx="6781800" cy="830997"/>
          </a:xfrm>
          <a:prstGeom prst="rect">
            <a:avLst/>
          </a:prstGeom>
          <a:noFill/>
        </p:spPr>
        <p:txBody>
          <a:bodyPr wrap="square" rtlCol="0">
            <a:spAutoFit/>
          </a:bodyPr>
          <a:lstStyle/>
          <a:p>
            <a:pPr algn="ctr"/>
            <a:r>
              <a:rPr lang="en-US" sz="2400" b="1" i="1" dirty="0"/>
              <a:t>Mid-tier scientific applications can perform well in </a:t>
            </a:r>
          </a:p>
          <a:p>
            <a:pPr algn="ctr"/>
            <a:r>
              <a:rPr lang="en-US" sz="2400" b="1" i="1" dirty="0"/>
              <a:t>High Performance Virtual </a:t>
            </a:r>
            <a:r>
              <a:rPr lang="en-US" sz="2400" b="1" i="1" dirty="0" smtClean="0"/>
              <a:t>Clusters</a:t>
            </a:r>
            <a:endParaRPr lang="en-US" sz="2400" b="1" i="1" dirty="0"/>
          </a:p>
        </p:txBody>
      </p:sp>
    </p:spTree>
    <p:extLst>
      <p:ext uri="{BB962C8B-B14F-4D97-AF65-F5344CB8AC3E}">
        <p14:creationId xmlns:p14="http://schemas.microsoft.com/office/powerpoint/2010/main" val="76241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 Work</a:t>
            </a:r>
            <a:endParaRPr lang="en-US" dirty="0"/>
          </a:p>
        </p:txBody>
      </p:sp>
      <p:sp>
        <p:nvSpPr>
          <p:cNvPr id="3" name="Content Placeholder 2"/>
          <p:cNvSpPr>
            <a:spLocks noGrp="1"/>
          </p:cNvSpPr>
          <p:nvPr>
            <p:ph idx="1"/>
          </p:nvPr>
        </p:nvSpPr>
        <p:spPr>
          <a:xfrm>
            <a:off x="381000" y="1066800"/>
            <a:ext cx="8382000" cy="5257800"/>
          </a:xfrm>
        </p:spPr>
        <p:txBody>
          <a:bodyPr/>
          <a:lstStyle/>
          <a:p>
            <a:r>
              <a:rPr lang="en-US" sz="2400" dirty="0" smtClean="0"/>
              <a:t>Virtual infrastructure scaling</a:t>
            </a:r>
          </a:p>
          <a:p>
            <a:pPr lvl="1"/>
            <a:r>
              <a:rPr lang="en-US" sz="2000" dirty="0" smtClean="0"/>
              <a:t>Scaling to hundreds and thousands of nodes</a:t>
            </a:r>
          </a:p>
          <a:p>
            <a:r>
              <a:rPr lang="en-US" sz="2400" dirty="0" smtClean="0"/>
              <a:t>Incorporate New hardware</a:t>
            </a:r>
          </a:p>
          <a:p>
            <a:pPr lvl="1"/>
            <a:r>
              <a:rPr lang="en-US" sz="2000" dirty="0" smtClean="0"/>
              <a:t>Intel Xeon Phi, </a:t>
            </a:r>
            <a:r>
              <a:rPr lang="en-US" sz="2000" dirty="0" smtClean="0"/>
              <a:t>Omni-path, FPGAs</a:t>
            </a:r>
            <a:r>
              <a:rPr lang="en-US" sz="2000" dirty="0" smtClean="0"/>
              <a:t>, EDR IB, virtual SMP</a:t>
            </a:r>
          </a:p>
          <a:p>
            <a:pPr lvl="1"/>
            <a:r>
              <a:rPr lang="en-US" sz="1800" dirty="0" smtClean="0"/>
              <a:t>Address storage </a:t>
            </a:r>
            <a:r>
              <a:rPr lang="en-US" sz="1800" dirty="0" smtClean="0"/>
              <a:t>gap w/ interconnects?</a:t>
            </a:r>
            <a:endParaRPr lang="en-US" sz="1800" dirty="0" smtClean="0"/>
          </a:p>
          <a:p>
            <a:pPr lvl="1"/>
            <a:r>
              <a:rPr lang="en-US" sz="1800" dirty="0" smtClean="0"/>
              <a:t>Moving beyond </a:t>
            </a:r>
            <a:r>
              <a:rPr lang="en-US" sz="1800" dirty="0" smtClean="0"/>
              <a:t>PCI-Express </a:t>
            </a:r>
            <a:r>
              <a:rPr lang="en-US" sz="1800" dirty="0" smtClean="0"/>
              <a:t>bus?</a:t>
            </a:r>
          </a:p>
          <a:p>
            <a:r>
              <a:rPr lang="en-US" sz="2000" dirty="0" smtClean="0"/>
              <a:t>Virtual cluster </a:t>
            </a:r>
            <a:r>
              <a:rPr lang="en-US" sz="2000" dirty="0" smtClean="0"/>
              <a:t>resource </a:t>
            </a:r>
            <a:r>
              <a:rPr lang="en-US" sz="2000" dirty="0"/>
              <a:t>management</a:t>
            </a:r>
          </a:p>
          <a:p>
            <a:pPr lvl="1"/>
            <a:r>
              <a:rPr lang="en-US" sz="1800" dirty="0"/>
              <a:t>Support multiple software stacks simultaneously</a:t>
            </a:r>
          </a:p>
          <a:p>
            <a:pPr lvl="1"/>
            <a:r>
              <a:rPr lang="en-US" sz="1800" dirty="0"/>
              <a:t>Create one-click deployable HPVCs</a:t>
            </a:r>
          </a:p>
          <a:p>
            <a:pPr lvl="1"/>
            <a:r>
              <a:rPr lang="en-US" sz="1800" dirty="0"/>
              <a:t>Reproducible experiment management</a:t>
            </a:r>
          </a:p>
          <a:p>
            <a:pPr lvl="2"/>
            <a:r>
              <a:rPr lang="en-US" sz="1600" dirty="0" err="1"/>
              <a:t>CloudMesh</a:t>
            </a:r>
            <a:endParaRPr lang="en-US" sz="1600" dirty="0"/>
          </a:p>
          <a:p>
            <a:pPr lvl="2"/>
            <a:r>
              <a:rPr lang="en-US" sz="1600" dirty="0" err="1"/>
              <a:t>OpenStack</a:t>
            </a:r>
            <a:r>
              <a:rPr lang="en-US" sz="1600" dirty="0"/>
              <a:t> </a:t>
            </a:r>
            <a:r>
              <a:rPr lang="en-US" sz="1600" dirty="0" smtClean="0"/>
              <a:t>heat</a:t>
            </a:r>
          </a:p>
          <a:p>
            <a:r>
              <a:rPr lang="en-US" sz="2000" dirty="0"/>
              <a:t>Evaluate new distributed memory platforms</a:t>
            </a:r>
          </a:p>
          <a:p>
            <a:pPr lvl="1"/>
            <a:r>
              <a:rPr lang="en-US" sz="1800" dirty="0"/>
              <a:t>HPC-ABDS on virtualized infrastructure </a:t>
            </a:r>
          </a:p>
          <a:p>
            <a:pPr lvl="1"/>
            <a:r>
              <a:rPr lang="en-US" sz="1800" dirty="0"/>
              <a:t>MPI, CUDA, new OS/Runtime </a:t>
            </a:r>
            <a:r>
              <a:rPr lang="en-US" sz="1800" dirty="0" smtClean="0"/>
              <a:t>deployments</a:t>
            </a:r>
            <a:endParaRPr lang="en-US" sz="1600" dirty="0"/>
          </a:p>
        </p:txBody>
      </p:sp>
      <p:sp>
        <p:nvSpPr>
          <p:cNvPr id="4" name="Slide Number Placeholder 3"/>
          <p:cNvSpPr>
            <a:spLocks noGrp="1"/>
          </p:cNvSpPr>
          <p:nvPr>
            <p:ph type="sldNum" sz="quarter" idx="12"/>
          </p:nvPr>
        </p:nvSpPr>
        <p:spPr/>
        <p:txBody>
          <a:bodyPr/>
          <a:lstStyle/>
          <a:p>
            <a:fld id="{4AC9C43E-78D2-48D2-B1B6-BA735BFACA5E}" type="slidenum">
              <a:rPr lang="en-US" smtClean="0"/>
              <a:t>54</a:t>
            </a:fld>
            <a:endParaRPr lang="en-US"/>
          </a:p>
        </p:txBody>
      </p:sp>
    </p:spTree>
    <p:extLst>
      <p:ext uri="{BB962C8B-B14F-4D97-AF65-F5344CB8AC3E}">
        <p14:creationId xmlns:p14="http://schemas.microsoft.com/office/powerpoint/2010/main" val="6335125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Will Virtualization </a:t>
            </a:r>
            <a:r>
              <a:rPr lang="en-US" dirty="0" err="1" smtClean="0"/>
              <a:t>Exascale</a:t>
            </a:r>
            <a:r>
              <a:rPr lang="en-US" dirty="0" smtClean="0"/>
              <a:t>?</a:t>
            </a:r>
            <a:endParaRPr lang="en-US" dirty="0"/>
          </a:p>
        </p:txBody>
      </p:sp>
      <p:sp>
        <p:nvSpPr>
          <p:cNvPr id="3" name="Content Placeholder 2"/>
          <p:cNvSpPr>
            <a:spLocks noGrp="1"/>
          </p:cNvSpPr>
          <p:nvPr>
            <p:ph idx="1"/>
          </p:nvPr>
        </p:nvSpPr>
        <p:spPr>
          <a:xfrm>
            <a:off x="228600" y="914400"/>
            <a:ext cx="8610600" cy="5867400"/>
          </a:xfrm>
        </p:spPr>
        <p:txBody>
          <a:bodyPr/>
          <a:lstStyle/>
          <a:p>
            <a:r>
              <a:rPr lang="en-US" sz="2800" dirty="0" smtClean="0"/>
              <a:t>Need to continue to demonstrate virtualized HPC</a:t>
            </a:r>
            <a:endParaRPr lang="en-US" sz="2800" dirty="0" smtClean="0"/>
          </a:p>
          <a:p>
            <a:pPr lvl="1"/>
            <a:r>
              <a:rPr lang="en-US" sz="2400" dirty="0"/>
              <a:t>Focus on </a:t>
            </a:r>
            <a:r>
              <a:rPr lang="en-US" sz="2400" dirty="0" smtClean="0"/>
              <a:t>current architectures </a:t>
            </a:r>
            <a:endParaRPr lang="en-US" sz="2400" dirty="0" smtClean="0"/>
          </a:p>
          <a:p>
            <a:pPr lvl="1"/>
            <a:r>
              <a:rPr lang="en-US" sz="2400" dirty="0" smtClean="0"/>
              <a:t>Work </a:t>
            </a:r>
            <a:r>
              <a:rPr lang="en-US" sz="2400" dirty="0" smtClean="0"/>
              <a:t>with hardware </a:t>
            </a:r>
            <a:r>
              <a:rPr lang="en-US" sz="2400" dirty="0" smtClean="0"/>
              <a:t>providers &amp; target </a:t>
            </a:r>
            <a:r>
              <a:rPr lang="en-US" sz="2400" dirty="0" smtClean="0"/>
              <a:t>large </a:t>
            </a:r>
            <a:r>
              <a:rPr lang="en-US" sz="2400" dirty="0" smtClean="0"/>
              <a:t>deployments</a:t>
            </a:r>
          </a:p>
          <a:p>
            <a:r>
              <a:rPr lang="en-US" sz="2800" dirty="0" smtClean="0"/>
              <a:t>Virtualization not important for few truly </a:t>
            </a:r>
            <a:r>
              <a:rPr lang="en-US" sz="2800" dirty="0" err="1" smtClean="0"/>
              <a:t>exascale</a:t>
            </a:r>
            <a:r>
              <a:rPr lang="en-US" sz="2800" dirty="0" smtClean="0"/>
              <a:t> apps</a:t>
            </a:r>
          </a:p>
          <a:p>
            <a:pPr lvl="1"/>
            <a:r>
              <a:rPr lang="en-US" sz="2400" dirty="0" smtClean="0"/>
              <a:t>However, hordes of smaller tasks will look to utilize </a:t>
            </a:r>
            <a:r>
              <a:rPr lang="en-US" sz="2400" dirty="0" err="1" smtClean="0"/>
              <a:t>exascale</a:t>
            </a:r>
            <a:r>
              <a:rPr lang="en-US" sz="2400" dirty="0" smtClean="0"/>
              <a:t> architectures</a:t>
            </a:r>
            <a:endParaRPr lang="en-US" sz="2400" dirty="0" smtClean="0"/>
          </a:p>
          <a:p>
            <a:pPr lvl="1"/>
            <a:r>
              <a:rPr lang="en-US" sz="2400" dirty="0" smtClean="0"/>
              <a:t>Leverage advantages of virtualization </a:t>
            </a:r>
          </a:p>
          <a:p>
            <a:pPr lvl="2"/>
            <a:r>
              <a:rPr lang="en-US" sz="2000" dirty="0" smtClean="0"/>
              <a:t>Support traditional HPC </a:t>
            </a:r>
            <a:r>
              <a:rPr lang="en-US" sz="2000" dirty="0" smtClean="0"/>
              <a:t>e</a:t>
            </a:r>
            <a:r>
              <a:rPr lang="en-US" sz="2000" dirty="0" smtClean="0"/>
              <a:t>nvironments and novel OS and runtime systems concurrently</a:t>
            </a:r>
          </a:p>
          <a:p>
            <a:pPr lvl="3"/>
            <a:r>
              <a:rPr lang="en-US" sz="1600" dirty="0" smtClean="0"/>
              <a:t>Provide novel OS/runtime systems without disrupting current HPC ecosystem</a:t>
            </a:r>
          </a:p>
          <a:p>
            <a:pPr lvl="2"/>
            <a:r>
              <a:rPr lang="en-US" sz="2000" dirty="0" smtClean="0"/>
              <a:t>Integrate in-situ data analysis alongside simulation</a:t>
            </a:r>
          </a:p>
          <a:p>
            <a:pPr lvl="2"/>
            <a:r>
              <a:rPr lang="en-US" sz="2000" dirty="0" smtClean="0"/>
              <a:t>Move computation to data sources</a:t>
            </a:r>
          </a:p>
          <a:p>
            <a:pPr lvl="3"/>
            <a:r>
              <a:rPr lang="en-US" sz="1600" dirty="0" smtClean="0"/>
              <a:t>Live-migrate VMs to burst-buffers or secondary storage?</a:t>
            </a:r>
          </a:p>
          <a:p>
            <a:pPr lvl="2"/>
            <a:r>
              <a:rPr lang="en-US" sz="2000" dirty="0" smtClean="0"/>
              <a:t>Live </a:t>
            </a:r>
            <a:r>
              <a:rPr lang="en-US" sz="2000" dirty="0"/>
              <a:t>migration retooling: RDMA, Post-copy</a:t>
            </a:r>
          </a:p>
          <a:p>
            <a:pPr lvl="2"/>
            <a:r>
              <a:rPr lang="en-US" sz="2000" dirty="0" smtClean="0"/>
              <a:t>Fast </a:t>
            </a:r>
            <a:r>
              <a:rPr lang="en-US" sz="2000" dirty="0"/>
              <a:t>VM </a:t>
            </a:r>
            <a:r>
              <a:rPr lang="en-US" sz="2000" dirty="0" smtClean="0"/>
              <a:t>Cloning</a:t>
            </a:r>
            <a:endParaRPr lang="en-US" sz="2000" dirty="0"/>
          </a:p>
        </p:txBody>
      </p:sp>
      <p:sp>
        <p:nvSpPr>
          <p:cNvPr id="4" name="Slide Number Placeholder 3"/>
          <p:cNvSpPr>
            <a:spLocks noGrp="1"/>
          </p:cNvSpPr>
          <p:nvPr>
            <p:ph type="sldNum" sz="quarter" idx="12"/>
          </p:nvPr>
        </p:nvSpPr>
        <p:spPr/>
        <p:txBody>
          <a:bodyPr/>
          <a:lstStyle/>
          <a:p>
            <a:fld id="{4AC9C43E-78D2-48D2-B1B6-BA735BFACA5E}" type="slidenum">
              <a:rPr lang="en-US" smtClean="0"/>
              <a:t>55</a:t>
            </a:fld>
            <a:endParaRPr lang="en-US"/>
          </a:p>
        </p:txBody>
      </p:sp>
    </p:spTree>
    <p:extLst>
      <p:ext uri="{BB962C8B-B14F-4D97-AF65-F5344CB8AC3E}">
        <p14:creationId xmlns:p14="http://schemas.microsoft.com/office/powerpoint/2010/main" val="1907153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457200"/>
          </a:xfrm>
        </p:spPr>
        <p:txBody>
          <a:bodyPr/>
          <a:lstStyle/>
          <a:p>
            <a:r>
              <a:rPr lang="en-US" sz="2400" dirty="0" smtClean="0"/>
              <a:t>Publications (1-2)</a:t>
            </a:r>
            <a:endParaRPr lang="en-US" sz="2400" dirty="0"/>
          </a:p>
        </p:txBody>
      </p:sp>
      <p:sp>
        <p:nvSpPr>
          <p:cNvPr id="3" name="Content Placeholder 2"/>
          <p:cNvSpPr>
            <a:spLocks noGrp="1"/>
          </p:cNvSpPr>
          <p:nvPr>
            <p:ph idx="1"/>
          </p:nvPr>
        </p:nvSpPr>
        <p:spPr>
          <a:xfrm>
            <a:off x="0" y="533400"/>
            <a:ext cx="9144000" cy="6324600"/>
          </a:xfrm>
        </p:spPr>
        <p:txBody>
          <a:bodyPr/>
          <a:lstStyle/>
          <a:p>
            <a:pPr marL="0" indent="0">
              <a:buNone/>
            </a:pPr>
            <a:r>
              <a:rPr lang="en-US" sz="1200" dirty="0"/>
              <a:t> [1] </a:t>
            </a:r>
            <a:r>
              <a:rPr lang="en-US" sz="1200" b="1" dirty="0"/>
              <a:t>A. J Younge</a:t>
            </a:r>
            <a:r>
              <a:rPr lang="en-US" sz="1200" dirty="0"/>
              <a:t>, C. </a:t>
            </a:r>
            <a:r>
              <a:rPr lang="en-US" sz="1200" dirty="0" err="1"/>
              <a:t>Reidy</a:t>
            </a:r>
            <a:r>
              <a:rPr lang="en-US" sz="1200" dirty="0"/>
              <a:t>, R. </a:t>
            </a:r>
            <a:r>
              <a:rPr lang="en-US" sz="1200" dirty="0" err="1"/>
              <a:t>Henschel</a:t>
            </a:r>
            <a:r>
              <a:rPr lang="en-US" sz="1200" dirty="0"/>
              <a:t>, and G. C. Fox, “Evaluation of SMP Shared Memory Machines for Use With In-Memory and </a:t>
            </a:r>
            <a:r>
              <a:rPr lang="en-US" sz="1200" dirty="0" err="1"/>
              <a:t>OpenMP</a:t>
            </a:r>
            <a:r>
              <a:rPr lang="en-US" sz="1200" dirty="0"/>
              <a:t> Big Data Applications,” in IEEE International Workshop on High-Performance Big Data Computing at the 30th IEEE International Parallel and Distributed Processing Symposium (IPDPS). May, 2016.</a:t>
            </a:r>
          </a:p>
          <a:p>
            <a:pPr marL="0" indent="0">
              <a:buNone/>
            </a:pPr>
            <a:r>
              <a:rPr lang="en-US" sz="1200" dirty="0"/>
              <a:t>[2] N. Keith, A. E. Tucker, C. E. Jackson, W. Sung, J. I. L. </a:t>
            </a:r>
            <a:r>
              <a:rPr lang="en-US" sz="1200" dirty="0" err="1"/>
              <a:t>Lled</a:t>
            </a:r>
            <a:r>
              <a:rPr lang="en-US" sz="1200" dirty="0"/>
              <a:t>, D. R. </a:t>
            </a:r>
            <a:r>
              <a:rPr lang="en-US" sz="1200" dirty="0" err="1"/>
              <a:t>Schrider</a:t>
            </a:r>
            <a:r>
              <a:rPr lang="en-US" sz="1200" dirty="0"/>
              <a:t>, S. </a:t>
            </a:r>
            <a:r>
              <a:rPr lang="en-US" sz="1200" dirty="0" err="1"/>
              <a:t>Schaack</a:t>
            </a:r>
            <a:r>
              <a:rPr lang="en-US" sz="1200" dirty="0"/>
              <a:t>, J. L. </a:t>
            </a:r>
            <a:r>
              <a:rPr lang="en-US" sz="1200" dirty="0" err="1"/>
              <a:t>Dudycha</a:t>
            </a:r>
            <a:r>
              <a:rPr lang="en-US" sz="1200" dirty="0"/>
              <a:t>, M. S. Ackerman, </a:t>
            </a:r>
            <a:r>
              <a:rPr lang="en-US" sz="1200" b="1" dirty="0"/>
              <a:t>A. J Younge</a:t>
            </a:r>
            <a:r>
              <a:rPr lang="en-US" sz="1200" dirty="0"/>
              <a:t>, J. R. Shaw, and M. Lynch, “High mutational rates of large-scale duplication and deletion in daphnia </a:t>
            </a:r>
            <a:r>
              <a:rPr lang="en-US" sz="1200" dirty="0" err="1"/>
              <a:t>pulex</a:t>
            </a:r>
            <a:r>
              <a:rPr lang="en-US" sz="1200" dirty="0"/>
              <a:t>,” Genome Research, 2015.</a:t>
            </a:r>
          </a:p>
          <a:p>
            <a:pPr marL="0" indent="0">
              <a:buNone/>
            </a:pPr>
            <a:r>
              <a:rPr lang="en-US" sz="1200" dirty="0"/>
              <a:t>[3] </a:t>
            </a:r>
            <a:r>
              <a:rPr lang="en-US" sz="1200" b="1" dirty="0"/>
              <a:t>A. J Younge</a:t>
            </a:r>
            <a:r>
              <a:rPr lang="en-US" sz="1200" dirty="0"/>
              <a:t>, J. P. Walters, S. P. </a:t>
            </a:r>
            <a:r>
              <a:rPr lang="en-US" sz="1200" dirty="0" err="1"/>
              <a:t>Crago</a:t>
            </a:r>
            <a:r>
              <a:rPr lang="en-US" sz="1200" dirty="0"/>
              <a:t>, and G. C. Fox, “Supporting high performance molecular dynamics in virtualized clusters using IOMMU, SR-IOV, and </a:t>
            </a:r>
            <a:r>
              <a:rPr lang="en-US" sz="1200" dirty="0" err="1"/>
              <a:t>GPUDirect</a:t>
            </a:r>
            <a:r>
              <a:rPr lang="en-US" sz="1200" dirty="0"/>
              <a:t>,” in Proceedings of the 11th ACM SIGPLAN/SIGOPS International Conference on Virtual Execution </a:t>
            </a:r>
            <a:r>
              <a:rPr lang="en-US" sz="1200" dirty="0" smtClean="0"/>
              <a:t>Environments</a:t>
            </a:r>
            <a:r>
              <a:rPr lang="en-US" sz="1200" dirty="0"/>
              <a:t> </a:t>
            </a:r>
            <a:r>
              <a:rPr lang="en-US" sz="1200" dirty="0" smtClean="0"/>
              <a:t>(VEE ’15). </a:t>
            </a:r>
            <a:r>
              <a:rPr lang="en-US" sz="1200" dirty="0"/>
              <a:t>ACM, 2015, pp. 31–38. </a:t>
            </a:r>
          </a:p>
          <a:p>
            <a:pPr marL="0" indent="0">
              <a:buNone/>
            </a:pPr>
            <a:r>
              <a:rPr lang="en-US" sz="1200" dirty="0"/>
              <a:t>[4] J. P. Walters, </a:t>
            </a:r>
            <a:r>
              <a:rPr lang="en-US" sz="1200" b="1" dirty="0"/>
              <a:t>A. J Younge</a:t>
            </a:r>
            <a:r>
              <a:rPr lang="en-US" sz="1200" dirty="0"/>
              <a:t>, D.-I. Kang, K.-T. Yao, M. Kang, S. P. </a:t>
            </a:r>
            <a:r>
              <a:rPr lang="en-US" sz="1200" dirty="0" err="1"/>
              <a:t>Crago</a:t>
            </a:r>
            <a:r>
              <a:rPr lang="en-US" sz="1200" dirty="0"/>
              <a:t>, and G. C. Fox, “GPU-</a:t>
            </a:r>
            <a:r>
              <a:rPr lang="en-US" sz="1200" dirty="0" err="1"/>
              <a:t>Passthrough</a:t>
            </a:r>
            <a:r>
              <a:rPr lang="en-US" sz="1200" dirty="0"/>
              <a:t> Performance: A Comparison of KVM, </a:t>
            </a:r>
            <a:r>
              <a:rPr lang="en-US" sz="1200" dirty="0" err="1"/>
              <a:t>Xen</a:t>
            </a:r>
            <a:r>
              <a:rPr lang="en-US" sz="1200" dirty="0"/>
              <a:t>, </a:t>
            </a:r>
            <a:r>
              <a:rPr lang="en-US" sz="1200" dirty="0" err="1"/>
              <a:t>VMWare</a:t>
            </a:r>
            <a:r>
              <a:rPr lang="en-US" sz="1200" dirty="0"/>
              <a:t> </a:t>
            </a:r>
            <a:r>
              <a:rPr lang="en-US" sz="1200" dirty="0" err="1"/>
              <a:t>ESXi</a:t>
            </a:r>
            <a:r>
              <a:rPr lang="en-US" sz="1200" dirty="0"/>
              <a:t>, and LXC for CUDA and </a:t>
            </a:r>
            <a:r>
              <a:rPr lang="en-US" sz="1200" dirty="0" err="1"/>
              <a:t>OpenCL</a:t>
            </a:r>
            <a:r>
              <a:rPr lang="en-US" sz="1200" dirty="0"/>
              <a:t> Applications,” in Proceedings of the 7th IEEE International Conference on Cloud Computing (CLOUD 2014</a:t>
            </a:r>
            <a:r>
              <a:rPr lang="en-US" sz="1200" dirty="0" smtClean="0"/>
              <a:t>),AK</a:t>
            </a:r>
            <a:r>
              <a:rPr lang="en-US" sz="1200" dirty="0"/>
              <a:t>: IEEE, 2014.</a:t>
            </a:r>
          </a:p>
          <a:p>
            <a:pPr marL="0" indent="0">
              <a:buNone/>
            </a:pPr>
            <a:r>
              <a:rPr lang="en-US" sz="1200" dirty="0"/>
              <a:t>[5] M. </a:t>
            </a:r>
            <a:r>
              <a:rPr lang="en-US" sz="1200" dirty="0" err="1"/>
              <a:t>Musleh</a:t>
            </a:r>
            <a:r>
              <a:rPr lang="en-US" sz="1200" dirty="0"/>
              <a:t>, V. </a:t>
            </a:r>
            <a:r>
              <a:rPr lang="en-US" sz="1200" dirty="0" err="1"/>
              <a:t>Pai</a:t>
            </a:r>
            <a:r>
              <a:rPr lang="en-US" sz="1200" dirty="0"/>
              <a:t>, J. P. Walters, </a:t>
            </a:r>
            <a:r>
              <a:rPr lang="en-US" sz="1200" b="1" dirty="0"/>
              <a:t>A. J Younge</a:t>
            </a:r>
            <a:r>
              <a:rPr lang="en-US" sz="1200" dirty="0"/>
              <a:t>, and S. P. </a:t>
            </a:r>
            <a:r>
              <a:rPr lang="en-US" sz="1200" dirty="0" err="1"/>
              <a:t>Crago</a:t>
            </a:r>
            <a:r>
              <a:rPr lang="en-US" sz="1200" dirty="0"/>
              <a:t>, “Bridging the Virtualization Performance Gap for HPC using SR-IOV for </a:t>
            </a:r>
            <a:r>
              <a:rPr lang="en-US" sz="1200" dirty="0" err="1"/>
              <a:t>InfiniBand</a:t>
            </a:r>
            <a:r>
              <a:rPr lang="en-US" sz="1200" dirty="0"/>
              <a:t>,” in Proceedings of the 7th IEEE International Conference on Cloud Computing (CLOUD 2014), IEEE. Anchorage, AK: IEEE, 2014</a:t>
            </a:r>
          </a:p>
          <a:p>
            <a:pPr marL="0" indent="0">
              <a:buNone/>
            </a:pPr>
            <a:r>
              <a:rPr lang="en-US" sz="1200" dirty="0"/>
              <a:t>[6] N. </a:t>
            </a:r>
            <a:r>
              <a:rPr lang="en-US" sz="1200" dirty="0" err="1"/>
              <a:t>DiFonzo</a:t>
            </a:r>
            <a:r>
              <a:rPr lang="en-US" sz="1200" dirty="0"/>
              <a:t>, J. </a:t>
            </a:r>
            <a:r>
              <a:rPr lang="en-US" sz="1200" dirty="0" err="1"/>
              <a:t>Suls</a:t>
            </a:r>
            <a:r>
              <a:rPr lang="en-US" sz="1200" dirty="0"/>
              <a:t>, J. W. </a:t>
            </a:r>
            <a:r>
              <a:rPr lang="en-US" sz="1200" dirty="0" err="1"/>
              <a:t>Beckstead</a:t>
            </a:r>
            <a:r>
              <a:rPr lang="en-US" sz="1200" dirty="0"/>
              <a:t>, M. J. Bourgeois, C. M. Homan, S. </a:t>
            </a:r>
            <a:r>
              <a:rPr lang="en-US" sz="1200" dirty="0" err="1"/>
              <a:t>Brougher</a:t>
            </a:r>
            <a:r>
              <a:rPr lang="en-US" sz="1200" dirty="0"/>
              <a:t>, </a:t>
            </a:r>
            <a:r>
              <a:rPr lang="en-US" sz="1200" b="1" dirty="0"/>
              <a:t>A. J Younge</a:t>
            </a:r>
            <a:r>
              <a:rPr lang="en-US" sz="1200" dirty="0"/>
              <a:t>, and N. </a:t>
            </a:r>
            <a:r>
              <a:rPr lang="en-US" sz="1200" dirty="0" err="1"/>
              <a:t>Terpstra</a:t>
            </a:r>
            <a:r>
              <a:rPr lang="en-US" sz="1200" dirty="0"/>
              <a:t>-Schwab, “Network structure moderates intergroup differentiation of stereotyped rumors,” Social Cognition, vol. 32, no. 5, pp. 409–448, 2014.</a:t>
            </a:r>
          </a:p>
          <a:p>
            <a:pPr marL="0" indent="0">
              <a:buNone/>
            </a:pPr>
            <a:r>
              <a:rPr lang="en-US" sz="1200" dirty="0"/>
              <a:t>[7] X. </a:t>
            </a:r>
            <a:r>
              <a:rPr lang="en-US" sz="1200" dirty="0" err="1"/>
              <a:t>Gao</a:t>
            </a:r>
            <a:r>
              <a:rPr lang="en-US" sz="1200" dirty="0"/>
              <a:t>, E. Roth, K. </a:t>
            </a:r>
            <a:r>
              <a:rPr lang="en-US" sz="1200" dirty="0" err="1"/>
              <a:t>McKelvey</a:t>
            </a:r>
            <a:r>
              <a:rPr lang="en-US" sz="1200" dirty="0"/>
              <a:t>, C. Davis, </a:t>
            </a:r>
            <a:r>
              <a:rPr lang="en-US" sz="1200" b="1" dirty="0"/>
              <a:t>A. J Younge</a:t>
            </a:r>
            <a:r>
              <a:rPr lang="en-US" sz="1200" dirty="0"/>
              <a:t>, E. Ferrara, F. </a:t>
            </a:r>
            <a:r>
              <a:rPr lang="en-US" sz="1200" dirty="0" err="1"/>
              <a:t>Menczer</a:t>
            </a:r>
            <a:r>
              <a:rPr lang="en-US" sz="1200" dirty="0"/>
              <a:t>, and J. </a:t>
            </a:r>
            <a:r>
              <a:rPr lang="en-US" sz="1200" dirty="0" err="1"/>
              <a:t>Qiu</a:t>
            </a:r>
            <a:r>
              <a:rPr lang="en-US" sz="1200" dirty="0"/>
              <a:t>, “Supporting a Social Media Observatory with Customizable Index Structures-Architecture and Performance,” in Cloud Computing for Data Intensive Applications, 2014.</a:t>
            </a:r>
          </a:p>
          <a:p>
            <a:pPr marL="0" indent="0">
              <a:buNone/>
            </a:pPr>
            <a:r>
              <a:rPr lang="en-US" sz="1200" dirty="0"/>
              <a:t>[8] </a:t>
            </a:r>
            <a:r>
              <a:rPr lang="en-US" sz="1200" b="1" dirty="0"/>
              <a:t>A. J Younge</a:t>
            </a:r>
            <a:r>
              <a:rPr lang="en-US" sz="1200" dirty="0"/>
              <a:t> and G. C. Fox, “Advanced Virtualization Techniques for High Performance Cloud </a:t>
            </a:r>
            <a:r>
              <a:rPr lang="en-US" sz="1200" dirty="0" err="1"/>
              <a:t>Cyberinfrastructure</a:t>
            </a:r>
            <a:r>
              <a:rPr lang="en-US" sz="1200" dirty="0"/>
              <a:t>,” in Doctoral Symposium at 14th IEEE/ACM International Symposium on Cluster, Cloud and Grid Computing (</a:t>
            </a:r>
            <a:r>
              <a:rPr lang="en-US" sz="1200" dirty="0" err="1"/>
              <a:t>CCGrid</a:t>
            </a:r>
            <a:r>
              <a:rPr lang="en-US" sz="1200" dirty="0"/>
              <a:t> 2014), IEEE. Chicago, </a:t>
            </a:r>
            <a:r>
              <a:rPr lang="en-US" sz="1200" dirty="0" smtClean="0"/>
              <a:t>IL, 2014</a:t>
            </a:r>
            <a:r>
              <a:rPr lang="en-US" sz="1200" dirty="0"/>
              <a:t>.</a:t>
            </a:r>
          </a:p>
          <a:p>
            <a:pPr marL="0" indent="0">
              <a:buNone/>
            </a:pPr>
            <a:r>
              <a:rPr lang="en-US" sz="1200" dirty="0"/>
              <a:t>[9] </a:t>
            </a:r>
            <a:r>
              <a:rPr lang="en-US" sz="1200" b="1" dirty="0"/>
              <a:t>A. J Younge</a:t>
            </a:r>
            <a:r>
              <a:rPr lang="en-US" sz="1200" dirty="0"/>
              <a:t>, J. P. Walters, S. </a:t>
            </a:r>
            <a:r>
              <a:rPr lang="en-US" sz="1200" dirty="0" err="1"/>
              <a:t>Crago</a:t>
            </a:r>
            <a:r>
              <a:rPr lang="en-US" sz="1200" dirty="0"/>
              <a:t>, and G. C. Fox, “Evaluating GPU </a:t>
            </a:r>
            <a:r>
              <a:rPr lang="en-US" sz="1200" dirty="0" err="1"/>
              <a:t>Passthrough</a:t>
            </a:r>
            <a:r>
              <a:rPr lang="en-US" sz="1200" dirty="0"/>
              <a:t> in </a:t>
            </a:r>
            <a:r>
              <a:rPr lang="en-US" sz="1200" dirty="0" err="1"/>
              <a:t>Xen</a:t>
            </a:r>
            <a:r>
              <a:rPr lang="en-US" sz="1200" dirty="0"/>
              <a:t> for High Performance Cloud Computing,” in High-Performance Grid and Cloud Computing Workshop at the 28th IEEE International Parallel and Distributed Processing Symposium, IEEE. </a:t>
            </a:r>
            <a:r>
              <a:rPr lang="en-US" sz="1200" dirty="0" smtClean="0"/>
              <a:t>Phoenix, </a:t>
            </a:r>
            <a:r>
              <a:rPr lang="en-US" sz="1200" dirty="0"/>
              <a:t>AZ: IEEE, 2014. </a:t>
            </a:r>
          </a:p>
          <a:p>
            <a:pPr marL="0" indent="0">
              <a:buNone/>
            </a:pPr>
            <a:r>
              <a:rPr lang="en-US" sz="1200" dirty="0"/>
              <a:t>[10] </a:t>
            </a:r>
            <a:r>
              <a:rPr lang="en-US" sz="1200" b="1" dirty="0"/>
              <a:t>A. J Younge</a:t>
            </a:r>
            <a:r>
              <a:rPr lang="en-US" sz="1200" dirty="0"/>
              <a:t>, G. von </a:t>
            </a:r>
            <a:r>
              <a:rPr lang="en-US" sz="1200" dirty="0" err="1"/>
              <a:t>Laszewski</a:t>
            </a:r>
            <a:r>
              <a:rPr lang="en-US" sz="1200" dirty="0"/>
              <a:t>, L. Wang, and G. C. Fox, “Providing a Green Framework for Cloud Based Data Centers,” in The Handbook of Energy-Aware Green Computing, I. Ahmad and S. </a:t>
            </a:r>
            <a:r>
              <a:rPr lang="en-US" sz="1200" dirty="0" err="1"/>
              <a:t>Ranka</a:t>
            </a:r>
            <a:r>
              <a:rPr lang="en-US" sz="1200" dirty="0"/>
              <a:t>, Eds. Chapman and Hall/CRC Press, 2012, vol. 2, </a:t>
            </a:r>
            <a:r>
              <a:rPr lang="en-US" sz="1200" dirty="0" err="1"/>
              <a:t>ch.</a:t>
            </a:r>
            <a:r>
              <a:rPr lang="en-US" sz="1200" dirty="0"/>
              <a:t> 17.</a:t>
            </a:r>
          </a:p>
          <a:p>
            <a:pPr marL="0" indent="0">
              <a:buNone/>
            </a:pPr>
            <a:r>
              <a:rPr lang="en-US" sz="1200" dirty="0"/>
              <a:t>[11] J. Diaz, G. von </a:t>
            </a:r>
            <a:r>
              <a:rPr lang="en-US" sz="1200" dirty="0" err="1"/>
              <a:t>Laszewski</a:t>
            </a:r>
            <a:r>
              <a:rPr lang="en-US" sz="1200" dirty="0"/>
              <a:t>, F. Wang, </a:t>
            </a:r>
            <a:r>
              <a:rPr lang="en-US" sz="1200" b="1" dirty="0"/>
              <a:t>A. J Younge</a:t>
            </a:r>
            <a:r>
              <a:rPr lang="en-US" sz="1200" dirty="0"/>
              <a:t>, and G. C. Fox, “</a:t>
            </a:r>
            <a:r>
              <a:rPr lang="en-US" sz="1200" dirty="0" err="1"/>
              <a:t>FutureGrid</a:t>
            </a:r>
            <a:r>
              <a:rPr lang="en-US" sz="1200" dirty="0"/>
              <a:t> Image Repository: A Generic Catalog and Storage System for Heterogeneous Virtual Machine Images,” in Proceedings of Third IEEE International Conference on </a:t>
            </a:r>
            <a:r>
              <a:rPr lang="en-US" sz="1200" dirty="0" smtClean="0"/>
              <a:t>Cloud </a:t>
            </a:r>
            <a:r>
              <a:rPr lang="en-US" sz="1200" dirty="0"/>
              <a:t>Computing Technology and Science (CloudCom2011), IEEE. Athens 2011.</a:t>
            </a:r>
          </a:p>
          <a:p>
            <a:pPr marL="0" indent="0">
              <a:buNone/>
            </a:pPr>
            <a:r>
              <a:rPr lang="en-US" sz="1200" dirty="0"/>
              <a:t>[12] G. von </a:t>
            </a:r>
            <a:r>
              <a:rPr lang="en-US" sz="1200" dirty="0" err="1"/>
              <a:t>Laszewski</a:t>
            </a:r>
            <a:r>
              <a:rPr lang="en-US" sz="1200" dirty="0"/>
              <a:t>, J. Diaz, F. Wang, </a:t>
            </a:r>
            <a:r>
              <a:rPr lang="en-US" sz="1200" b="1" dirty="0"/>
              <a:t>A. J Younge</a:t>
            </a:r>
            <a:r>
              <a:rPr lang="en-US" sz="1200" dirty="0"/>
              <a:t>, A. </a:t>
            </a:r>
            <a:r>
              <a:rPr lang="en-US" sz="1200" dirty="0" err="1"/>
              <a:t>Kulshrestha</a:t>
            </a:r>
            <a:r>
              <a:rPr lang="en-US" sz="1200" dirty="0"/>
              <a:t>, and G. Fox, “Towards generic </a:t>
            </a:r>
            <a:r>
              <a:rPr lang="en-US" sz="1200" dirty="0" err="1"/>
              <a:t>FutureGrid</a:t>
            </a:r>
            <a:r>
              <a:rPr lang="en-US" sz="1200" dirty="0"/>
              <a:t> image management,” in Proceedings of the 2011 </a:t>
            </a:r>
            <a:r>
              <a:rPr lang="en-US" sz="1200" dirty="0" err="1"/>
              <a:t>TeraGrid</a:t>
            </a:r>
            <a:r>
              <a:rPr lang="en-US" sz="1200" dirty="0"/>
              <a:t> Conference: Extreme Digital Discovery, ser. TG ’11. Salt Lake City, UT: ACM, 2011, pp. 15:1–15:2. </a:t>
            </a:r>
          </a:p>
          <a:p>
            <a:pPr marL="0" indent="0">
              <a:buNone/>
            </a:pPr>
            <a:r>
              <a:rPr lang="en-US" sz="1200" dirty="0"/>
              <a:t> [13] </a:t>
            </a:r>
            <a:r>
              <a:rPr lang="en-US" sz="1200" b="1" dirty="0"/>
              <a:t>A. J Younge</a:t>
            </a:r>
            <a:r>
              <a:rPr lang="en-US" sz="1200" dirty="0"/>
              <a:t>, R. </a:t>
            </a:r>
            <a:r>
              <a:rPr lang="en-US" sz="1200" dirty="0" err="1"/>
              <a:t>Henschel</a:t>
            </a:r>
            <a:r>
              <a:rPr lang="en-US" sz="1200" dirty="0"/>
              <a:t>, J. T. Brown, G. von </a:t>
            </a:r>
            <a:r>
              <a:rPr lang="en-US" sz="1200" dirty="0" err="1"/>
              <a:t>Laszewski</a:t>
            </a:r>
            <a:r>
              <a:rPr lang="en-US" sz="1200" dirty="0"/>
              <a:t>, J. </a:t>
            </a:r>
            <a:r>
              <a:rPr lang="en-US" sz="1200" dirty="0" err="1"/>
              <a:t>Qiu</a:t>
            </a:r>
            <a:r>
              <a:rPr lang="en-US" sz="1200" dirty="0"/>
              <a:t>, and G. C. Fox, “Analysis of Virtualization Technologies for High Performance Computing Environments,” in Proceedings of the 4th International Conference on Cloud Computing (CLOUD 2011). Washington, DC: IEEE, July 2011</a:t>
            </a:r>
            <a:r>
              <a:rPr lang="en-US" sz="1200" dirty="0" smtClean="0"/>
              <a:t>.</a:t>
            </a:r>
            <a:endParaRPr lang="en-US" sz="1200" dirty="0"/>
          </a:p>
        </p:txBody>
      </p:sp>
      <p:sp>
        <p:nvSpPr>
          <p:cNvPr id="4" name="Slide Number Placeholder 3"/>
          <p:cNvSpPr>
            <a:spLocks noGrp="1"/>
          </p:cNvSpPr>
          <p:nvPr>
            <p:ph type="sldNum" sz="quarter" idx="12"/>
          </p:nvPr>
        </p:nvSpPr>
        <p:spPr/>
        <p:txBody>
          <a:bodyPr/>
          <a:lstStyle/>
          <a:p>
            <a:fld id="{4AC9C43E-78D2-48D2-B1B6-BA735BFACA5E}" type="slidenum">
              <a:rPr lang="en-US" smtClean="0"/>
              <a:t>56</a:t>
            </a:fld>
            <a:endParaRPr lang="en-US" dirty="0"/>
          </a:p>
        </p:txBody>
      </p:sp>
    </p:spTree>
    <p:extLst>
      <p:ext uri="{BB962C8B-B14F-4D97-AF65-F5344CB8AC3E}">
        <p14:creationId xmlns:p14="http://schemas.microsoft.com/office/powerpoint/2010/main" val="1582154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48" y="609600"/>
            <a:ext cx="9128051" cy="6324600"/>
          </a:xfrm>
        </p:spPr>
        <p:txBody>
          <a:bodyPr/>
          <a:lstStyle/>
          <a:p>
            <a:pPr marL="0" indent="0">
              <a:buNone/>
            </a:pPr>
            <a:r>
              <a:rPr lang="en-US" sz="1200" dirty="0"/>
              <a:t>[14] </a:t>
            </a:r>
            <a:r>
              <a:rPr lang="en-US" sz="1200" b="1" dirty="0"/>
              <a:t>A. J Younge</a:t>
            </a:r>
            <a:r>
              <a:rPr lang="en-US" sz="1200" dirty="0"/>
              <a:t>, V. </a:t>
            </a:r>
            <a:r>
              <a:rPr lang="en-US" sz="1200" dirty="0" err="1"/>
              <a:t>Periasamy</a:t>
            </a:r>
            <a:r>
              <a:rPr lang="en-US" sz="1200" dirty="0"/>
              <a:t>, M. Al-</a:t>
            </a:r>
            <a:r>
              <a:rPr lang="en-US" sz="1200" dirty="0" err="1"/>
              <a:t>Azdee</a:t>
            </a:r>
            <a:r>
              <a:rPr lang="en-US" sz="1200" dirty="0"/>
              <a:t>, W. </a:t>
            </a:r>
            <a:r>
              <a:rPr lang="en-US" sz="1200" dirty="0" err="1"/>
              <a:t>Hazlewood</a:t>
            </a:r>
            <a:r>
              <a:rPr lang="en-US" sz="1200" dirty="0"/>
              <a:t>, and K. Connelly, “</a:t>
            </a:r>
            <a:r>
              <a:rPr lang="en-US" sz="1200" dirty="0" err="1"/>
              <a:t>ScaleMirror</a:t>
            </a:r>
            <a:r>
              <a:rPr lang="en-US" sz="1200" dirty="0"/>
              <a:t>: A Pervasive Device to Aid Weight Analysis,” in Proceedings of the 29h International Conference Extended Abstracts on Human Factors in Computing Systems (CHI2011). Vancouver, BC: ACM, May 2011.</a:t>
            </a:r>
          </a:p>
          <a:p>
            <a:pPr marL="0" indent="0">
              <a:buNone/>
            </a:pPr>
            <a:r>
              <a:rPr lang="en-US" sz="1200" dirty="0"/>
              <a:t>[15] J. Diaz, </a:t>
            </a:r>
            <a:r>
              <a:rPr lang="en-US" sz="1200" b="1" dirty="0"/>
              <a:t>A. J Younge</a:t>
            </a:r>
            <a:r>
              <a:rPr lang="en-US" sz="1200" dirty="0"/>
              <a:t>, G. von </a:t>
            </a:r>
            <a:r>
              <a:rPr lang="en-US" sz="1200" dirty="0" err="1"/>
              <a:t>Laszewski</a:t>
            </a:r>
            <a:r>
              <a:rPr lang="en-US" sz="1200" dirty="0"/>
              <a:t>, F. Wang, and G. C. Fox, “Grappling Cloud Infrastructure Services with a Generic Image Repository,” in Proceedings of Cloud Computing and Its Applications (CCA 2011), Argonne, IL, Mar 2011.</a:t>
            </a:r>
          </a:p>
          <a:p>
            <a:pPr marL="0" indent="0">
              <a:buNone/>
            </a:pPr>
            <a:r>
              <a:rPr lang="en-US" sz="1200" dirty="0"/>
              <a:t>[16] G. von </a:t>
            </a:r>
            <a:r>
              <a:rPr lang="en-US" sz="1200" dirty="0" err="1"/>
              <a:t>Laszewski</a:t>
            </a:r>
            <a:r>
              <a:rPr lang="en-US" sz="1200" dirty="0"/>
              <a:t>, G. C. Fox, F. Wang, </a:t>
            </a:r>
            <a:r>
              <a:rPr lang="en-US" sz="1200" b="1" dirty="0"/>
              <a:t>A. J Younge</a:t>
            </a:r>
            <a:r>
              <a:rPr lang="en-US" sz="1200" dirty="0"/>
              <a:t>, A. </a:t>
            </a:r>
            <a:r>
              <a:rPr lang="en-US" sz="1200" dirty="0" err="1"/>
              <a:t>Kulshrestha</a:t>
            </a:r>
            <a:r>
              <a:rPr lang="en-US" sz="1200" dirty="0"/>
              <a:t>, and G. Pike, “Design of the </a:t>
            </a:r>
            <a:r>
              <a:rPr lang="en-US" sz="1200" dirty="0" err="1"/>
              <a:t>FutureGrid</a:t>
            </a:r>
            <a:r>
              <a:rPr lang="en-US" sz="1200" dirty="0"/>
              <a:t> Experiment Management Framework,” in Proceedings of Gateway Computing Environments 2010 at Supercomputing 2010. New Orleans, LA: IEEE, Nov 2010. </a:t>
            </a:r>
          </a:p>
          <a:p>
            <a:pPr marL="0" indent="0">
              <a:buNone/>
            </a:pPr>
            <a:r>
              <a:rPr lang="en-US" sz="1200" dirty="0"/>
              <a:t>[17] </a:t>
            </a:r>
            <a:r>
              <a:rPr lang="en-US" sz="1200" b="1" dirty="0"/>
              <a:t>A. J Younge</a:t>
            </a:r>
            <a:r>
              <a:rPr lang="en-US" sz="1200" dirty="0"/>
              <a:t>, G. von </a:t>
            </a:r>
            <a:r>
              <a:rPr lang="en-US" sz="1200" dirty="0" err="1"/>
              <a:t>Laszewski</a:t>
            </a:r>
            <a:r>
              <a:rPr lang="en-US" sz="1200" dirty="0"/>
              <a:t>, L. Wang, S. Lopez-Alarcon, and W. </a:t>
            </a:r>
            <a:r>
              <a:rPr lang="en-US" sz="1200" dirty="0" err="1"/>
              <a:t>Carithers</a:t>
            </a:r>
            <a:r>
              <a:rPr lang="en-US" sz="1200" dirty="0"/>
              <a:t>, “Efficient Resource Management for Cloud Computing Environments,” in Proceedings of the International Conference on Green Computing. Chicago, IL: IEEE, Aug 2010. </a:t>
            </a:r>
          </a:p>
          <a:p>
            <a:pPr marL="0" indent="0">
              <a:buNone/>
            </a:pPr>
            <a:r>
              <a:rPr lang="en-US" sz="1200" dirty="0"/>
              <a:t>[18] N. </a:t>
            </a:r>
            <a:r>
              <a:rPr lang="en-US" sz="1200" dirty="0" err="1"/>
              <a:t>DiFonzo</a:t>
            </a:r>
            <a:r>
              <a:rPr lang="en-US" sz="1200" dirty="0"/>
              <a:t>, M. J. Bourgeois, J. M. </a:t>
            </a:r>
            <a:r>
              <a:rPr lang="en-US" sz="1200" dirty="0" err="1"/>
              <a:t>Suls</a:t>
            </a:r>
            <a:r>
              <a:rPr lang="en-US" sz="1200" dirty="0"/>
              <a:t>, C. Homan, </a:t>
            </a:r>
            <a:r>
              <a:rPr lang="en-US" sz="1200" b="1" dirty="0"/>
              <a:t>A. J Younge</a:t>
            </a:r>
            <a:r>
              <a:rPr lang="en-US" sz="1200" dirty="0"/>
              <a:t>, N. Schwab, M. Frazee, S. </a:t>
            </a:r>
            <a:r>
              <a:rPr lang="en-US" sz="1200" dirty="0" err="1"/>
              <a:t>Brougher</a:t>
            </a:r>
            <a:r>
              <a:rPr lang="en-US" sz="1200" dirty="0"/>
              <a:t>, and K. Harter, “Network Segmentation and Group Segregation Effects on Defensive Rumor Belief Bias and Self Organization,” in Proceedings of the George </a:t>
            </a:r>
            <a:r>
              <a:rPr lang="en-US" sz="1200" dirty="0" err="1"/>
              <a:t>Gerbner</a:t>
            </a:r>
            <a:r>
              <a:rPr lang="en-US" sz="1200" dirty="0"/>
              <a:t> Conference on Communication, Conflict, and Aggression, Budapest, Hungary, May 2010.</a:t>
            </a:r>
          </a:p>
          <a:p>
            <a:pPr marL="0" indent="0">
              <a:buNone/>
            </a:pPr>
            <a:r>
              <a:rPr lang="en-US" sz="1200" dirty="0"/>
              <a:t>[19] N. Stupak, N. </a:t>
            </a:r>
            <a:r>
              <a:rPr lang="en-US" sz="1200" dirty="0" err="1"/>
              <a:t>DiFonzo</a:t>
            </a:r>
            <a:r>
              <a:rPr lang="en-US" sz="1200" dirty="0"/>
              <a:t>, </a:t>
            </a:r>
            <a:r>
              <a:rPr lang="en-US" sz="1200" b="1" dirty="0"/>
              <a:t>A. J Younge</a:t>
            </a:r>
            <a:r>
              <a:rPr lang="en-US" sz="1200" dirty="0"/>
              <a:t>, and C. Homan, “SOCIALSENSE: Graphical User Interface Design Considerations for Social Network Experiment Software,” Computers in Human Behavior, vol. 26, no. 3, pp. 365–370, May 2010.</a:t>
            </a:r>
          </a:p>
          <a:p>
            <a:pPr marL="0" indent="0">
              <a:buNone/>
            </a:pPr>
            <a:r>
              <a:rPr lang="en-US" sz="1200" dirty="0"/>
              <a:t>[20] L. Wang, G. von </a:t>
            </a:r>
            <a:r>
              <a:rPr lang="en-US" sz="1200" dirty="0" err="1"/>
              <a:t>Laszewski</a:t>
            </a:r>
            <a:r>
              <a:rPr lang="en-US" sz="1200" dirty="0"/>
              <a:t>, </a:t>
            </a:r>
            <a:r>
              <a:rPr lang="en-US" sz="1200" b="1" dirty="0"/>
              <a:t>A. J Younge</a:t>
            </a:r>
            <a:r>
              <a:rPr lang="en-US" sz="1200" dirty="0"/>
              <a:t>, X. He, M. </a:t>
            </a:r>
            <a:r>
              <a:rPr lang="en-US" sz="1200" dirty="0" err="1"/>
              <a:t>Kunze</a:t>
            </a:r>
            <a:r>
              <a:rPr lang="en-US" sz="1200" dirty="0"/>
              <a:t>, and J. Tao, “Cloud Computing: a Perspective Study,” New Generation Computing, vol. 28, pp. 63–69, Mar 2010. </a:t>
            </a:r>
          </a:p>
          <a:p>
            <a:pPr marL="0" indent="0">
              <a:buNone/>
            </a:pPr>
            <a:r>
              <a:rPr lang="en-US" sz="1200" dirty="0"/>
              <a:t>[21] G. von </a:t>
            </a:r>
            <a:r>
              <a:rPr lang="en-US" sz="1200" dirty="0" err="1"/>
              <a:t>Laszewski</a:t>
            </a:r>
            <a:r>
              <a:rPr lang="en-US" sz="1200" dirty="0"/>
              <a:t>, L. Wang, </a:t>
            </a:r>
            <a:r>
              <a:rPr lang="en-US" sz="1200" b="1" dirty="0"/>
              <a:t>A. J Younge</a:t>
            </a:r>
            <a:r>
              <a:rPr lang="en-US" sz="1200" dirty="0"/>
              <a:t>, and X. He, “Power-Aware Scheduling of Virtual Machines in DVFS-enabled Clusters,” in Proceedings of the 2009 IEEE International Conference on Cluster Computing (Cluster 2009). New Orleans, LA, Sep 2009.</a:t>
            </a:r>
          </a:p>
          <a:p>
            <a:pPr marL="0" indent="0">
              <a:buNone/>
            </a:pPr>
            <a:r>
              <a:rPr lang="en-US" sz="1200" dirty="0"/>
              <a:t>[22] G. von </a:t>
            </a:r>
            <a:r>
              <a:rPr lang="en-US" sz="1200" dirty="0" err="1"/>
              <a:t>Laszewski</a:t>
            </a:r>
            <a:r>
              <a:rPr lang="en-US" sz="1200" dirty="0"/>
              <a:t>, </a:t>
            </a:r>
            <a:r>
              <a:rPr lang="en-US" sz="1200" b="1" dirty="0"/>
              <a:t>A. J Younge</a:t>
            </a:r>
            <a:r>
              <a:rPr lang="en-US" sz="1200" dirty="0"/>
              <a:t>, X. He, K. </a:t>
            </a:r>
            <a:r>
              <a:rPr lang="en-US" sz="1200" dirty="0" err="1"/>
              <a:t>Mahinthakumar</a:t>
            </a:r>
            <a:r>
              <a:rPr lang="en-US" sz="1200" dirty="0"/>
              <a:t>, and L. Wang, “Experiment and Workflow Management Using </a:t>
            </a:r>
            <a:r>
              <a:rPr lang="en-US" sz="1200" dirty="0" err="1"/>
              <a:t>Cyberaide</a:t>
            </a:r>
            <a:r>
              <a:rPr lang="en-US" sz="1200" dirty="0"/>
              <a:t> Shell,” in Proceedings</a:t>
            </a:r>
          </a:p>
          <a:p>
            <a:pPr marL="0" indent="0">
              <a:buNone/>
            </a:pPr>
            <a:r>
              <a:rPr lang="en-US" sz="1200" dirty="0"/>
              <a:t>of the 4th International Workshop on Workflow Systems in e-Science (WSES 09) with 9th IEEE/ACM International Symposium on Cluster Computing and the Grid (</a:t>
            </a:r>
            <a:r>
              <a:rPr lang="en-US" sz="1200" dirty="0" err="1"/>
              <a:t>CCGrid</a:t>
            </a:r>
            <a:r>
              <a:rPr lang="en-US" sz="1200" dirty="0"/>
              <a:t> 09). IEEE, May 2009. </a:t>
            </a:r>
          </a:p>
          <a:p>
            <a:pPr marL="0" indent="0">
              <a:buNone/>
            </a:pPr>
            <a:r>
              <a:rPr lang="en-US" sz="1200" dirty="0"/>
              <a:t>[23] L. Wang, G. von </a:t>
            </a:r>
            <a:r>
              <a:rPr lang="en-US" sz="1200" dirty="0" err="1"/>
              <a:t>Laszewski</a:t>
            </a:r>
            <a:r>
              <a:rPr lang="en-US" sz="1200" dirty="0"/>
              <a:t>, J. </a:t>
            </a:r>
            <a:r>
              <a:rPr lang="en-US" sz="1200" dirty="0" err="1"/>
              <a:t>Dayal</a:t>
            </a:r>
            <a:r>
              <a:rPr lang="en-US" sz="1200" dirty="0"/>
              <a:t>, X. He, </a:t>
            </a:r>
            <a:r>
              <a:rPr lang="en-US" sz="1200" b="1" dirty="0"/>
              <a:t>A. J Younge</a:t>
            </a:r>
            <a:r>
              <a:rPr lang="en-US" sz="1200" dirty="0"/>
              <a:t>, and T. R. </a:t>
            </a:r>
            <a:r>
              <a:rPr lang="en-US" sz="1200" dirty="0" err="1"/>
              <a:t>Furlani</a:t>
            </a:r>
            <a:r>
              <a:rPr lang="en-US" sz="1200" dirty="0"/>
              <a:t>, “Towards Thermal Aware Workload Scheduling in a Data Center,” in Proceedings of the 10th International Symposium on Pervasive Systems, Algorithms and Networks (ISPAN2009), Kao-</a:t>
            </a:r>
            <a:r>
              <a:rPr lang="en-US" sz="1200" dirty="0" err="1"/>
              <a:t>Hsiung</a:t>
            </a:r>
            <a:r>
              <a:rPr lang="en-US" sz="1200" dirty="0"/>
              <a:t>, Taiwan, Dec 2009. </a:t>
            </a:r>
          </a:p>
          <a:p>
            <a:pPr marL="0" indent="0">
              <a:buNone/>
            </a:pPr>
            <a:r>
              <a:rPr lang="en-US" sz="1200" dirty="0"/>
              <a:t>[24] G. von </a:t>
            </a:r>
            <a:r>
              <a:rPr lang="en-US" sz="1200" dirty="0" err="1"/>
              <a:t>Laszewski</a:t>
            </a:r>
            <a:r>
              <a:rPr lang="en-US" sz="1200" dirty="0"/>
              <a:t>, F. Wang, </a:t>
            </a:r>
            <a:r>
              <a:rPr lang="en-US" sz="1200" b="1" dirty="0"/>
              <a:t>A. J Younge</a:t>
            </a:r>
            <a:r>
              <a:rPr lang="en-US" sz="1200" dirty="0"/>
              <a:t>, X. He, Z. </a:t>
            </a:r>
            <a:r>
              <a:rPr lang="en-US" sz="1200" dirty="0" err="1"/>
              <a:t>Guo</a:t>
            </a:r>
            <a:r>
              <a:rPr lang="en-US" sz="1200" dirty="0"/>
              <a:t>, and M. Pierce, “</a:t>
            </a:r>
            <a:r>
              <a:rPr lang="en-US" sz="1200" dirty="0" err="1"/>
              <a:t>Cyberaide</a:t>
            </a:r>
            <a:r>
              <a:rPr lang="en-US" sz="1200" dirty="0"/>
              <a:t> JavaScript: A JavaScript Commodity Grid Kit,” in Proceedings of the Grid Computing Environments 2007 at Supercomputing 2008. Austin, TX: IEEE, Nov 2008. </a:t>
            </a:r>
          </a:p>
          <a:p>
            <a:pPr marL="0" indent="0">
              <a:buNone/>
            </a:pPr>
            <a:r>
              <a:rPr lang="en-US" sz="1200" dirty="0"/>
              <a:t>[25] G. von </a:t>
            </a:r>
            <a:r>
              <a:rPr lang="en-US" sz="1200" dirty="0" err="1"/>
              <a:t>Laszewski</a:t>
            </a:r>
            <a:r>
              <a:rPr lang="en-US" sz="1200" dirty="0"/>
              <a:t>, F. Wang, </a:t>
            </a:r>
            <a:r>
              <a:rPr lang="en-US" sz="1200" b="1" dirty="0"/>
              <a:t>A. J Younge</a:t>
            </a:r>
            <a:r>
              <a:rPr lang="en-US" sz="1200" dirty="0"/>
              <a:t>, Z. </a:t>
            </a:r>
            <a:r>
              <a:rPr lang="en-US" sz="1200" dirty="0" err="1"/>
              <a:t>Guo</a:t>
            </a:r>
            <a:r>
              <a:rPr lang="en-US" sz="1200" dirty="0"/>
              <a:t>, and M. Pierce, “JavaScript Grid Abstractions,” in Proceedings of the Grid Computing Environments 2007 at Supercomputing 2007. Reno, NV: IEEE, Nov 2007.</a:t>
            </a:r>
          </a:p>
        </p:txBody>
      </p:sp>
      <p:sp>
        <p:nvSpPr>
          <p:cNvPr id="4" name="Slide Number Placeholder 3"/>
          <p:cNvSpPr>
            <a:spLocks noGrp="1"/>
          </p:cNvSpPr>
          <p:nvPr>
            <p:ph type="sldNum" sz="quarter" idx="12"/>
          </p:nvPr>
        </p:nvSpPr>
        <p:spPr/>
        <p:txBody>
          <a:bodyPr/>
          <a:lstStyle/>
          <a:p>
            <a:fld id="{4AC9C43E-78D2-48D2-B1B6-BA735BFACA5E}" type="slidenum">
              <a:rPr lang="en-US" smtClean="0"/>
              <a:t>57</a:t>
            </a:fld>
            <a:endParaRPr lang="en-US"/>
          </a:p>
        </p:txBody>
      </p:sp>
      <p:sp>
        <p:nvSpPr>
          <p:cNvPr id="5" name="Title 5"/>
          <p:cNvSpPr>
            <a:spLocks noGrp="1"/>
          </p:cNvSpPr>
          <p:nvPr>
            <p:ph type="title"/>
          </p:nvPr>
        </p:nvSpPr>
        <p:spPr>
          <a:xfrm>
            <a:off x="457200" y="76200"/>
            <a:ext cx="8229600" cy="457200"/>
          </a:xfrm>
        </p:spPr>
        <p:txBody>
          <a:bodyPr/>
          <a:lstStyle/>
          <a:p>
            <a:r>
              <a:rPr lang="en-US" sz="2400" dirty="0" smtClean="0"/>
              <a:t>Publications (2-2)</a:t>
            </a:r>
            <a:endParaRPr lang="en-US" sz="2400" dirty="0"/>
          </a:p>
        </p:txBody>
      </p:sp>
    </p:spTree>
    <p:extLst>
      <p:ext uri="{BB962C8B-B14F-4D97-AF65-F5344CB8AC3E}">
        <p14:creationId xmlns:p14="http://schemas.microsoft.com/office/powerpoint/2010/main" val="39662612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185987"/>
            <a:ext cx="7772400" cy="1362075"/>
          </a:xfrm>
        </p:spPr>
        <p:txBody>
          <a:bodyPr/>
          <a:lstStyle/>
          <a:p>
            <a:pPr algn="ctr"/>
            <a:r>
              <a:rPr lang="en-US" dirty="0" smtClean="0"/>
              <a:t>Thanks!</a:t>
            </a:r>
            <a:endParaRPr lang="en-US" dirty="0"/>
          </a:p>
        </p:txBody>
      </p:sp>
      <p:sp>
        <p:nvSpPr>
          <p:cNvPr id="5" name="Text Placeholder 4"/>
          <p:cNvSpPr>
            <a:spLocks noGrp="1"/>
          </p:cNvSpPr>
          <p:nvPr>
            <p:ph type="body" idx="1"/>
          </p:nvPr>
        </p:nvSpPr>
        <p:spPr>
          <a:xfrm>
            <a:off x="722313" y="685800"/>
            <a:ext cx="7772400" cy="1500187"/>
          </a:xfrm>
        </p:spPr>
        <p:txBody>
          <a:bodyPr/>
          <a:lstStyle/>
          <a:p>
            <a:pPr algn="ctr"/>
            <a:r>
              <a:rPr lang="en-US" dirty="0" smtClean="0"/>
              <a:t>Questions?</a:t>
            </a:r>
            <a:endParaRPr lang="en-US" dirty="0"/>
          </a:p>
        </p:txBody>
      </p:sp>
      <p:sp>
        <p:nvSpPr>
          <p:cNvPr id="2" name="Slide Number Placeholder 1"/>
          <p:cNvSpPr>
            <a:spLocks noGrp="1"/>
          </p:cNvSpPr>
          <p:nvPr>
            <p:ph type="sldNum" sz="quarter" idx="12"/>
          </p:nvPr>
        </p:nvSpPr>
        <p:spPr>
          <a:xfrm>
            <a:off x="7005918" y="6492875"/>
            <a:ext cx="2133600" cy="365125"/>
          </a:xfrm>
        </p:spPr>
        <p:txBody>
          <a:bodyPr/>
          <a:lstStyle/>
          <a:p>
            <a:pPr algn="just"/>
            <a:fld id="{4AC9C43E-78D2-48D2-B1B6-BA735BFACA5E}" type="slidenum">
              <a:rPr lang="en-US" smtClean="0"/>
              <a:pPr algn="just"/>
              <a:t>58</a:t>
            </a:fld>
            <a:endParaRPr lang="en-US" dirty="0"/>
          </a:p>
        </p:txBody>
      </p:sp>
      <p:sp>
        <p:nvSpPr>
          <p:cNvPr id="6" name="TextBox 5"/>
          <p:cNvSpPr txBox="1"/>
          <p:nvPr/>
        </p:nvSpPr>
        <p:spPr>
          <a:xfrm>
            <a:off x="533400" y="3124140"/>
            <a:ext cx="8077200" cy="3970318"/>
          </a:xfrm>
          <a:prstGeom prst="rect">
            <a:avLst/>
          </a:prstGeom>
          <a:noFill/>
        </p:spPr>
        <p:txBody>
          <a:bodyPr wrap="square" rtlCol="0">
            <a:spAutoFit/>
          </a:bodyPr>
          <a:lstStyle/>
          <a:p>
            <a:pPr algn="ctr"/>
            <a:r>
              <a:rPr lang="en-US" dirty="0" smtClean="0"/>
              <a:t>Acknowledgements:</a:t>
            </a:r>
          </a:p>
          <a:p>
            <a:pPr algn="ctr"/>
            <a:endParaRPr lang="en-US" dirty="0"/>
          </a:p>
          <a:p>
            <a:pPr algn="ctr"/>
            <a:r>
              <a:rPr lang="en-US" dirty="0" smtClean="0"/>
              <a:t>Committee members: Geoffrey Fox, Judy </a:t>
            </a:r>
            <a:r>
              <a:rPr lang="en-US" dirty="0" err="1" smtClean="0"/>
              <a:t>Qiu</a:t>
            </a:r>
            <a:r>
              <a:rPr lang="en-US" dirty="0" smtClean="0"/>
              <a:t>, Thomas Sterling, Martin </a:t>
            </a:r>
            <a:r>
              <a:rPr lang="en-US" dirty="0" err="1" smtClean="0"/>
              <a:t>Swany</a:t>
            </a:r>
            <a:endParaRPr lang="en-US" dirty="0" smtClean="0"/>
          </a:p>
          <a:p>
            <a:pPr algn="ctr"/>
            <a:endParaRPr lang="en-US" dirty="0" smtClean="0"/>
          </a:p>
          <a:p>
            <a:pPr algn="ctr"/>
            <a:r>
              <a:rPr lang="en-US" dirty="0" smtClean="0"/>
              <a:t>Persistent Systems Fellowship @ School of  Informatics and Computing</a:t>
            </a:r>
          </a:p>
          <a:p>
            <a:pPr algn="ctr"/>
            <a:r>
              <a:rPr lang="en-US" dirty="0"/>
              <a:t>USC/ISI Apex Group: John Paul Walters and Stephen </a:t>
            </a:r>
            <a:r>
              <a:rPr lang="en-US" dirty="0" err="1" smtClean="0"/>
              <a:t>Crago</a:t>
            </a:r>
            <a:endParaRPr lang="en-US" dirty="0" smtClean="0"/>
          </a:p>
          <a:p>
            <a:pPr algn="ctr"/>
            <a:r>
              <a:rPr lang="en-US" dirty="0" smtClean="0"/>
              <a:t>Future Systems members</a:t>
            </a:r>
          </a:p>
          <a:p>
            <a:pPr algn="ctr"/>
            <a:r>
              <a:rPr lang="en-US" dirty="0" err="1" smtClean="0"/>
              <a:t>SalsaHPC</a:t>
            </a:r>
            <a:r>
              <a:rPr lang="en-US" dirty="0" smtClean="0"/>
              <a:t> lab members</a:t>
            </a:r>
          </a:p>
          <a:p>
            <a:pPr algn="ctr"/>
            <a:r>
              <a:rPr lang="en-US" dirty="0" smtClean="0"/>
              <a:t>Digital Science Center members</a:t>
            </a:r>
          </a:p>
          <a:p>
            <a:pPr algn="ctr"/>
            <a:r>
              <a:rPr lang="en-US" dirty="0" smtClean="0"/>
              <a:t>Google Summer of code project</a:t>
            </a:r>
          </a:p>
          <a:p>
            <a:pPr algn="ctr"/>
            <a:r>
              <a:rPr lang="en-US" dirty="0" smtClean="0"/>
              <a:t>Indiana University Bloomington</a:t>
            </a:r>
          </a:p>
          <a:p>
            <a:pPr algn="ctr"/>
            <a:endParaRPr lang="en-US" dirty="0" smtClean="0"/>
          </a:p>
          <a:p>
            <a:pPr algn="ctr"/>
            <a:r>
              <a:rPr lang="en-US" dirty="0" smtClean="0"/>
              <a:t> </a:t>
            </a:r>
          </a:p>
          <a:p>
            <a:pPr algn="ctr"/>
            <a:endParaRPr lang="en-US" dirty="0"/>
          </a:p>
        </p:txBody>
      </p:sp>
    </p:spTree>
    <p:extLst>
      <p:ext uri="{BB962C8B-B14F-4D97-AF65-F5344CB8AC3E}">
        <p14:creationId xmlns:p14="http://schemas.microsoft.com/office/powerpoint/2010/main" val="8218125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Text Placeholder 3"/>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4AC9C43E-78D2-48D2-B1B6-BA735BFACA5E}" type="slidenum">
              <a:rPr lang="en-US" smtClean="0"/>
              <a:t>59</a:t>
            </a:fld>
            <a:endParaRPr lang="en-US"/>
          </a:p>
        </p:txBody>
      </p:sp>
    </p:spTree>
    <p:extLst>
      <p:ext uri="{BB962C8B-B14F-4D97-AF65-F5344CB8AC3E}">
        <p14:creationId xmlns:p14="http://schemas.microsoft.com/office/powerpoint/2010/main" val="1622295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143000"/>
            <a:ext cx="8229600" cy="4830763"/>
          </a:xfrm>
        </p:spPr>
        <p:txBody>
          <a:bodyPr/>
          <a:lstStyle/>
          <a:p>
            <a:r>
              <a:rPr lang="en-US" sz="2800" dirty="0" smtClean="0"/>
              <a:t>Number of advantages of virtualized infrastructure</a:t>
            </a:r>
          </a:p>
          <a:p>
            <a:pPr lvl="1"/>
            <a:r>
              <a:rPr lang="en-US" sz="2400" dirty="0" smtClean="0"/>
              <a:t>Customized OS &amp; runtime environment</a:t>
            </a:r>
          </a:p>
          <a:p>
            <a:pPr lvl="1"/>
            <a:r>
              <a:rPr lang="en-US" sz="2400" dirty="0" smtClean="0"/>
              <a:t>Multi-tenancy</a:t>
            </a:r>
          </a:p>
          <a:p>
            <a:pPr lvl="1"/>
            <a:r>
              <a:rPr lang="en-US" sz="2400" dirty="0" smtClean="0"/>
              <a:t>Environment portability</a:t>
            </a:r>
          </a:p>
          <a:p>
            <a:pPr lvl="1"/>
            <a:r>
              <a:rPr lang="en-US" sz="2400" dirty="0" smtClean="0"/>
              <a:t>Experiment Management</a:t>
            </a:r>
          </a:p>
          <a:p>
            <a:pPr lvl="1"/>
            <a:r>
              <a:rPr lang="en-US" sz="2400" dirty="0" smtClean="0"/>
              <a:t>Fault tolerance &amp; packaging</a:t>
            </a:r>
          </a:p>
          <a:p>
            <a:r>
              <a:rPr lang="en-US" sz="2800" dirty="0" smtClean="0"/>
              <a:t>Potential for other future abilities</a:t>
            </a:r>
          </a:p>
          <a:p>
            <a:pPr lvl="1"/>
            <a:r>
              <a:rPr lang="en-US" sz="2400" dirty="0" smtClean="0"/>
              <a:t>Experiment sharing</a:t>
            </a:r>
          </a:p>
          <a:p>
            <a:pPr lvl="1"/>
            <a:r>
              <a:rPr lang="en-US" sz="2400" dirty="0" smtClean="0"/>
              <a:t>Dynamic computational movement</a:t>
            </a:r>
          </a:p>
          <a:p>
            <a:pPr lvl="1"/>
            <a:r>
              <a:rPr lang="en-US" sz="2400" dirty="0" smtClean="0"/>
              <a:t>In-situ analytics and workflows</a:t>
            </a:r>
          </a:p>
          <a:p>
            <a:pPr lvl="1"/>
            <a:r>
              <a:rPr lang="en-US" sz="2400" dirty="0" smtClean="0"/>
              <a:t>Hybrid kernels and advanced runtime systems</a:t>
            </a:r>
          </a:p>
          <a:p>
            <a:pPr lvl="1"/>
            <a:endParaRPr lang="en-US" sz="2400" dirty="0" smtClean="0"/>
          </a:p>
        </p:txBody>
      </p:sp>
      <p:sp>
        <p:nvSpPr>
          <p:cNvPr id="4" name="Slide Number Placeholder 3"/>
          <p:cNvSpPr>
            <a:spLocks noGrp="1"/>
          </p:cNvSpPr>
          <p:nvPr>
            <p:ph type="sldNum" sz="quarter" idx="12"/>
          </p:nvPr>
        </p:nvSpPr>
        <p:spPr/>
        <p:txBody>
          <a:bodyPr/>
          <a:lstStyle/>
          <a:p>
            <a:fld id="{4AC9C43E-78D2-48D2-B1B6-BA735BFACA5E}" type="slidenum">
              <a:rPr lang="en-US" smtClean="0"/>
              <a:t>6</a:t>
            </a:fld>
            <a:endParaRPr lang="en-US"/>
          </a:p>
        </p:txBody>
      </p:sp>
    </p:spTree>
    <p:extLst>
      <p:ext uri="{BB962C8B-B14F-4D97-AF65-F5344CB8AC3E}">
        <p14:creationId xmlns:p14="http://schemas.microsoft.com/office/powerpoint/2010/main" val="11463769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root@localhost</a:t>
            </a:r>
            <a:r>
              <a:rPr lang="en-US" dirty="0" smtClean="0"/>
              <a:t>:~/#  </a:t>
            </a:r>
            <a:r>
              <a:rPr lang="en-US" dirty="0" err="1" smtClean="0"/>
              <a:t>whoami</a:t>
            </a:r>
            <a:endParaRPr lang="en-US" dirty="0"/>
          </a:p>
        </p:txBody>
      </p:sp>
      <p:sp>
        <p:nvSpPr>
          <p:cNvPr id="3" name="Content Placeholder 2"/>
          <p:cNvSpPr>
            <a:spLocks noGrp="1"/>
          </p:cNvSpPr>
          <p:nvPr>
            <p:ph idx="1"/>
          </p:nvPr>
        </p:nvSpPr>
        <p:spPr>
          <a:xfrm>
            <a:off x="468540" y="1036637"/>
            <a:ext cx="8229600" cy="4525963"/>
          </a:xfrm>
        </p:spPr>
        <p:txBody>
          <a:bodyPr/>
          <a:lstStyle/>
          <a:p>
            <a:r>
              <a:rPr lang="en-US" sz="2400" dirty="0" err="1" smtClean="0"/>
              <a:t>Ph.D</a:t>
            </a:r>
            <a:r>
              <a:rPr lang="en-US" sz="2400" dirty="0" smtClean="0"/>
              <a:t> Candidate at Indiana University</a:t>
            </a:r>
          </a:p>
          <a:p>
            <a:pPr lvl="1"/>
            <a:r>
              <a:rPr lang="en-US" sz="2000" dirty="0"/>
              <a:t>Advisor: Dr. Geoffrey C. </a:t>
            </a:r>
            <a:r>
              <a:rPr lang="en-US" sz="2000" dirty="0" smtClean="0"/>
              <a:t>Fox</a:t>
            </a:r>
          </a:p>
          <a:p>
            <a:pPr lvl="1"/>
            <a:r>
              <a:rPr lang="en-US" sz="2000" dirty="0" smtClean="0"/>
              <a:t>Persistent Systems Fellowship via SOIC</a:t>
            </a:r>
            <a:endParaRPr lang="en-US" sz="2000" dirty="0"/>
          </a:p>
          <a:p>
            <a:pPr lvl="1"/>
            <a:r>
              <a:rPr lang="en-US" sz="2000" dirty="0" smtClean="0"/>
              <a:t>@ IU since 2010</a:t>
            </a:r>
          </a:p>
          <a:p>
            <a:pPr lvl="1"/>
            <a:r>
              <a:rPr lang="en-US" sz="2000" dirty="0" smtClean="0"/>
              <a:t>Worked on the </a:t>
            </a:r>
            <a:r>
              <a:rPr lang="en-US" sz="2000" dirty="0" err="1" smtClean="0"/>
              <a:t>FutureGrid</a:t>
            </a:r>
            <a:r>
              <a:rPr lang="en-US" sz="2000" dirty="0" smtClean="0"/>
              <a:t> Project</a:t>
            </a:r>
          </a:p>
          <a:p>
            <a:r>
              <a:rPr lang="en-US" sz="2400" dirty="0" smtClean="0"/>
              <a:t>Previously at Rochester Institute of Technology</a:t>
            </a:r>
          </a:p>
          <a:p>
            <a:pPr lvl="1"/>
            <a:r>
              <a:rPr lang="en-US" sz="2000" dirty="0" smtClean="0"/>
              <a:t>B.S. &amp; M.S. in Computer Science in 2008, 2010</a:t>
            </a:r>
          </a:p>
          <a:p>
            <a:r>
              <a:rPr lang="en-US" sz="2400" dirty="0" smtClean="0"/>
              <a:t>Visiting Researcher at USC/ISI East (2012 &amp; 2013)</a:t>
            </a:r>
          </a:p>
          <a:p>
            <a:r>
              <a:rPr lang="en-US" sz="2400" dirty="0" smtClean="0"/>
              <a:t>Google </a:t>
            </a:r>
            <a:r>
              <a:rPr lang="en-US" sz="2400" dirty="0"/>
              <a:t>s</a:t>
            </a:r>
            <a:r>
              <a:rPr lang="en-US" sz="2400" dirty="0" smtClean="0"/>
              <a:t>ummer code with UC/ANL (2011)</a:t>
            </a:r>
          </a:p>
          <a:p>
            <a:r>
              <a:rPr lang="en-US" sz="2400" dirty="0"/>
              <a:t>Involved in Distributed Systems since 2006 </a:t>
            </a:r>
            <a:r>
              <a:rPr lang="en-US" sz="2400" dirty="0" smtClean="0"/>
              <a:t>@UMD</a:t>
            </a:r>
            <a:endParaRPr lang="en-US" sz="2400" dirty="0"/>
          </a:p>
        </p:txBody>
      </p:sp>
      <p:sp>
        <p:nvSpPr>
          <p:cNvPr id="5" name="Slide Number Placeholder 4"/>
          <p:cNvSpPr>
            <a:spLocks noGrp="1"/>
          </p:cNvSpPr>
          <p:nvPr>
            <p:ph type="sldNum" sz="quarter" idx="12"/>
          </p:nvPr>
        </p:nvSpPr>
        <p:spPr/>
        <p:txBody>
          <a:bodyPr/>
          <a:lstStyle/>
          <a:p>
            <a:pPr>
              <a:defRPr/>
            </a:pPr>
            <a:fld id="{41ACB1E6-636E-7845-BF2D-46AA36E4885E}" type="slidenum">
              <a:rPr lang="en-US" smtClean="0"/>
              <a:pPr>
                <a:defRPr/>
              </a:pPr>
              <a:t>60</a:t>
            </a:fld>
            <a:endParaRPr lang="en-US" dirty="0"/>
          </a:p>
        </p:txBody>
      </p:sp>
      <p:sp>
        <p:nvSpPr>
          <p:cNvPr id="6" name="TextBox 5"/>
          <p:cNvSpPr txBox="1"/>
          <p:nvPr/>
        </p:nvSpPr>
        <p:spPr>
          <a:xfrm>
            <a:off x="4978112" y="1417638"/>
            <a:ext cx="3935095" cy="954107"/>
          </a:xfrm>
          <a:prstGeom prst="rect">
            <a:avLst/>
          </a:prstGeom>
          <a:noFill/>
        </p:spPr>
        <p:txBody>
          <a:bodyPr wrap="square" rtlCol="0">
            <a:spAutoFit/>
          </a:bodyPr>
          <a:lstStyle/>
          <a:p>
            <a:pPr algn="ctr"/>
            <a:r>
              <a:rPr lang="en-US" sz="2800" dirty="0">
                <a:hlinkClick r:id="rId2"/>
              </a:rPr>
              <a:t>http://</a:t>
            </a:r>
            <a:r>
              <a:rPr lang="en-US" sz="2800" dirty="0" err="1">
                <a:hlinkClick r:id="rId2"/>
              </a:rPr>
              <a:t>ajyounge.com</a:t>
            </a:r>
            <a:endParaRPr lang="en-US" sz="2800" dirty="0"/>
          </a:p>
          <a:p>
            <a:pPr algn="ct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1" y="5133647"/>
            <a:ext cx="3810000" cy="16954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 y="5349752"/>
            <a:ext cx="4975484" cy="1508248"/>
          </a:xfrm>
          <a:prstGeom prst="rect">
            <a:avLst/>
          </a:prstGeom>
        </p:spPr>
      </p:pic>
    </p:spTree>
    <p:extLst>
      <p:ext uri="{BB962C8B-B14F-4D97-AF65-F5344CB8AC3E}">
        <p14:creationId xmlns:p14="http://schemas.microsoft.com/office/powerpoint/2010/main" val="16077741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C9C43E-78D2-48D2-B1B6-BA735BFACA5E}" type="slidenum">
              <a:rPr lang="en-US" smtClean="0"/>
              <a:t>61</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9588" b="21039"/>
          <a:stretch/>
        </p:blipFill>
        <p:spPr>
          <a:xfrm>
            <a:off x="609600" y="1905000"/>
            <a:ext cx="7656016" cy="3372928"/>
          </a:xfrm>
          <a:prstGeom prst="rect">
            <a:avLst/>
          </a:prstGeom>
        </p:spPr>
      </p:pic>
    </p:spTree>
    <p:extLst>
      <p:ext uri="{BB962C8B-B14F-4D97-AF65-F5344CB8AC3E}">
        <p14:creationId xmlns:p14="http://schemas.microsoft.com/office/powerpoint/2010/main" val="12467208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43000"/>
          </a:xfrm>
        </p:spPr>
        <p:txBody>
          <a:bodyPr/>
          <a:lstStyle/>
          <a:p>
            <a:pPr eaLnBrk="1" hangingPunct="1"/>
            <a:r>
              <a:rPr lang="en-US" dirty="0">
                <a:latin typeface="Calibri" charset="0"/>
                <a:ea typeface="ＭＳ Ｐゴシック" charset="0"/>
                <a:cs typeface="ＭＳ Ｐゴシック" charset="0"/>
              </a:rPr>
              <a:t>Virtualization</a:t>
            </a:r>
          </a:p>
        </p:txBody>
      </p:sp>
      <p:sp>
        <p:nvSpPr>
          <p:cNvPr id="25603" name="Content Placeholder 2"/>
          <p:cNvSpPr>
            <a:spLocks noGrp="1"/>
          </p:cNvSpPr>
          <p:nvPr>
            <p:ph sz="half" idx="1"/>
          </p:nvPr>
        </p:nvSpPr>
        <p:spPr>
          <a:xfrm>
            <a:off x="457200" y="1219200"/>
            <a:ext cx="8534400" cy="2133600"/>
          </a:xfrm>
        </p:spPr>
        <p:txBody>
          <a:bodyPr/>
          <a:lstStyle/>
          <a:p>
            <a:pPr eaLnBrk="1" hangingPunct="1">
              <a:lnSpc>
                <a:spcPct val="90000"/>
              </a:lnSpc>
            </a:pPr>
            <a:r>
              <a:rPr lang="en-US" sz="2400" dirty="0">
                <a:latin typeface="Calibri" charset="0"/>
                <a:ea typeface="ＭＳ Ｐゴシック" charset="0"/>
                <a:cs typeface="ＭＳ Ｐゴシック" charset="0"/>
              </a:rPr>
              <a:t>Virtual Machine (VM) is a software implementation of a machine that executes as if it was running on a physical resource directly.</a:t>
            </a:r>
          </a:p>
          <a:p>
            <a:pPr eaLnBrk="1" hangingPunct="1">
              <a:lnSpc>
                <a:spcPct val="90000"/>
              </a:lnSpc>
            </a:pPr>
            <a:r>
              <a:rPr lang="en-US" sz="2400" dirty="0" smtClean="0">
                <a:latin typeface="Calibri" charset="0"/>
                <a:ea typeface="ＭＳ Ｐゴシック" charset="0"/>
                <a:cs typeface="ＭＳ Ｐゴシック" charset="0"/>
              </a:rPr>
              <a:t>Enables </a:t>
            </a:r>
            <a:r>
              <a:rPr lang="en-US" sz="2400" dirty="0">
                <a:latin typeface="Calibri" charset="0"/>
                <a:ea typeface="ＭＳ Ｐゴシック" charset="0"/>
                <a:cs typeface="ＭＳ Ｐゴシック" charset="0"/>
              </a:rPr>
              <a:t>multiple </a:t>
            </a:r>
            <a:r>
              <a:rPr lang="en-US" sz="2400" dirty="0" smtClean="0">
                <a:latin typeface="Calibri" charset="0"/>
                <a:ea typeface="ＭＳ Ｐゴシック" charset="0"/>
                <a:cs typeface="ＭＳ Ｐゴシック" charset="0"/>
              </a:rPr>
              <a:t>operating systems &amp; environments </a:t>
            </a:r>
            <a:r>
              <a:rPr lang="en-US" sz="2400" dirty="0">
                <a:latin typeface="Calibri" charset="0"/>
                <a:ea typeface="ＭＳ Ｐゴシック" charset="0"/>
                <a:cs typeface="ＭＳ Ｐゴシック" charset="0"/>
              </a:rPr>
              <a:t>to run simultaneously on one physical machine</a:t>
            </a:r>
            <a:r>
              <a:rPr lang="en-US" sz="2400" dirty="0" smtClean="0">
                <a:latin typeface="Calibri" charset="0"/>
                <a:ea typeface="ＭＳ Ｐゴシック" charset="0"/>
                <a:cs typeface="ＭＳ Ｐゴシック" charset="0"/>
              </a:rPr>
              <a:t>.</a:t>
            </a:r>
          </a:p>
          <a:p>
            <a:pPr eaLnBrk="1" hangingPunct="1">
              <a:lnSpc>
                <a:spcPct val="90000"/>
              </a:lnSpc>
              <a:buFont typeface="Arial" charset="0"/>
              <a:buNone/>
            </a:pPr>
            <a:endParaRPr lang="en-US" sz="2400" dirty="0">
              <a:latin typeface="Calibri" charset="0"/>
              <a:ea typeface="ＭＳ Ｐゴシック" charset="0"/>
              <a:cs typeface="ＭＳ Ｐゴシック" charset="0"/>
            </a:endParaRPr>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2672D-7010-904A-A902-1721F763D5D8}" type="slidenum">
              <a:rPr lang="en-US" sz="1200">
                <a:solidFill>
                  <a:srgbClr val="898989"/>
                </a:solidFill>
                <a:latin typeface="Calibri" charset="0"/>
              </a:rPr>
              <a:pPr eaLnBrk="1" hangingPunct="1"/>
              <a:t>62</a:t>
            </a:fld>
            <a:endParaRPr lang="en-US" sz="1200">
              <a:solidFill>
                <a:srgbClr val="898989"/>
              </a:solidFill>
              <a:latin typeface="Calibri"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860" b="23010"/>
          <a:stretch/>
        </p:blipFill>
        <p:spPr>
          <a:xfrm>
            <a:off x="0" y="2734351"/>
            <a:ext cx="9144000" cy="4123649"/>
          </a:xfrm>
          <a:prstGeom prst="rect">
            <a:avLst/>
          </a:prstGeom>
        </p:spPr>
      </p:pic>
      <p:sp>
        <p:nvSpPr>
          <p:cNvPr id="2" name="TextBox 1"/>
          <p:cNvSpPr txBox="1"/>
          <p:nvPr/>
        </p:nvSpPr>
        <p:spPr>
          <a:xfrm>
            <a:off x="1295400" y="4114800"/>
            <a:ext cx="381000" cy="523220"/>
          </a:xfrm>
          <a:prstGeom prst="rect">
            <a:avLst/>
          </a:prstGeom>
          <a:noFill/>
        </p:spPr>
        <p:txBody>
          <a:bodyPr wrap="square" rtlCol="0">
            <a:spAutoFit/>
          </a:bodyPr>
          <a:lstStyle/>
          <a:p>
            <a:r>
              <a:rPr lang="en-US" sz="2800" dirty="0" smtClean="0"/>
              <a:t>…</a:t>
            </a:r>
            <a:endParaRPr lang="en-US" sz="2800" dirty="0"/>
          </a:p>
        </p:txBody>
      </p:sp>
      <p:sp>
        <p:nvSpPr>
          <p:cNvPr id="7" name="TextBox 6"/>
          <p:cNvSpPr txBox="1"/>
          <p:nvPr/>
        </p:nvSpPr>
        <p:spPr>
          <a:xfrm>
            <a:off x="4343400" y="3744124"/>
            <a:ext cx="381000" cy="523220"/>
          </a:xfrm>
          <a:prstGeom prst="rect">
            <a:avLst/>
          </a:prstGeom>
          <a:noFill/>
        </p:spPr>
        <p:txBody>
          <a:bodyPr wrap="square" rtlCol="0">
            <a:spAutoFit/>
          </a:bodyPr>
          <a:lstStyle/>
          <a:p>
            <a:r>
              <a:rPr lang="en-US" sz="2800" dirty="0" smtClean="0"/>
              <a:t>…</a:t>
            </a:r>
            <a:endParaRPr lang="en-US" sz="2800" dirty="0"/>
          </a:p>
        </p:txBody>
      </p:sp>
      <p:sp>
        <p:nvSpPr>
          <p:cNvPr id="9" name="TextBox 8"/>
          <p:cNvSpPr txBox="1"/>
          <p:nvPr/>
        </p:nvSpPr>
        <p:spPr>
          <a:xfrm>
            <a:off x="7315200" y="4011777"/>
            <a:ext cx="381000" cy="523220"/>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25285767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err="1" smtClean="0"/>
              <a:t>Docker</a:t>
            </a:r>
            <a:r>
              <a:rPr lang="en-US" dirty="0"/>
              <a:t> </a:t>
            </a:r>
            <a:r>
              <a:rPr lang="en-US" dirty="0" smtClean="0"/>
              <a:t>Containers for HPVC?</a:t>
            </a:r>
            <a:endParaRPr lang="en-US" dirty="0"/>
          </a:p>
        </p:txBody>
      </p:sp>
      <p:sp>
        <p:nvSpPr>
          <p:cNvPr id="5" name="Content Placeholder 4"/>
          <p:cNvSpPr>
            <a:spLocks noGrp="1"/>
          </p:cNvSpPr>
          <p:nvPr>
            <p:ph idx="1"/>
          </p:nvPr>
        </p:nvSpPr>
        <p:spPr>
          <a:xfrm>
            <a:off x="457200" y="808037"/>
            <a:ext cx="8229600" cy="4525963"/>
          </a:xfrm>
        </p:spPr>
        <p:txBody>
          <a:bodyPr/>
          <a:lstStyle/>
          <a:p>
            <a:r>
              <a:rPr lang="en-US" dirty="0" err="1" smtClean="0"/>
              <a:t>Docker</a:t>
            </a:r>
            <a:r>
              <a:rPr lang="en-US" dirty="0" smtClean="0"/>
              <a:t> provides the ability to easily package &amp; ship containers (</a:t>
            </a:r>
            <a:r>
              <a:rPr lang="en-US" dirty="0" err="1" smtClean="0"/>
              <a:t>sudo</a:t>
            </a:r>
            <a:r>
              <a:rPr lang="en-US" dirty="0" smtClean="0"/>
              <a:t>-VMs) to various deployments</a:t>
            </a:r>
          </a:p>
          <a:p>
            <a:r>
              <a:rPr lang="en-US" dirty="0" smtClean="0"/>
              <a:t>Shifter brings user-defined container images to HPC resources.</a:t>
            </a:r>
          </a:p>
          <a:p>
            <a:r>
              <a:rPr lang="en-US" dirty="0" smtClean="0"/>
              <a:t>Linux containers (LXC) is fast and efficient, always at near-native performance.</a:t>
            </a:r>
          </a:p>
          <a:p>
            <a:pPr lvl="1"/>
            <a:r>
              <a:rPr lang="en-US" dirty="0" smtClean="0"/>
              <a:t>Dependent on host OS kernel, lack of flexibility</a:t>
            </a:r>
          </a:p>
          <a:p>
            <a:pPr lvl="1"/>
            <a:r>
              <a:rPr lang="en-US" dirty="0" smtClean="0"/>
              <a:t>“Containers don’t contain”</a:t>
            </a:r>
          </a:p>
          <a:p>
            <a:pPr lvl="2"/>
            <a:r>
              <a:rPr lang="en-US" dirty="0" smtClean="0"/>
              <a:t>Hardware availability, serious security concerns &amp; considerations</a:t>
            </a:r>
          </a:p>
          <a:p>
            <a:pPr lvl="1"/>
            <a:endParaRPr lang="en-US" dirty="0"/>
          </a:p>
        </p:txBody>
      </p:sp>
      <p:sp>
        <p:nvSpPr>
          <p:cNvPr id="2" name="Slide Number Placeholder 1"/>
          <p:cNvSpPr>
            <a:spLocks noGrp="1"/>
          </p:cNvSpPr>
          <p:nvPr>
            <p:ph type="sldNum" sz="quarter" idx="12"/>
          </p:nvPr>
        </p:nvSpPr>
        <p:spPr/>
        <p:txBody>
          <a:bodyPr/>
          <a:lstStyle/>
          <a:p>
            <a:fld id="{4AC9C43E-78D2-48D2-B1B6-BA735BFACA5E}" type="slidenum">
              <a:rPr lang="en-US" smtClean="0"/>
              <a:t>63</a:t>
            </a:fld>
            <a:endParaRPr lang="en-US"/>
          </a:p>
        </p:txBody>
      </p:sp>
    </p:spTree>
    <p:extLst>
      <p:ext uri="{BB962C8B-B14F-4D97-AF65-F5344CB8AC3E}">
        <p14:creationId xmlns:p14="http://schemas.microsoft.com/office/powerpoint/2010/main" val="9610675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2000" b="0" dirty="0" smtClean="0"/>
              <a:t>TLB Reach = (TLB Size) x (Page Size)</a:t>
            </a:r>
            <a:br>
              <a:rPr lang="en-US" sz="2000" b="0" dirty="0" smtClean="0"/>
            </a:br>
            <a:r>
              <a:rPr lang="en-US" sz="2000" b="0" dirty="0" smtClean="0"/>
              <a:t/>
            </a:r>
            <a:br>
              <a:rPr lang="en-US" sz="2000" b="0" dirty="0" smtClean="0"/>
            </a:br>
            <a:r>
              <a:rPr lang="en-US" sz="2000" b="0" dirty="0" smtClean="0"/>
              <a:t>2D walk cost = (n * m) + n + m </a:t>
            </a:r>
            <a:br>
              <a:rPr lang="en-US" sz="2000" b="0" dirty="0" smtClean="0"/>
            </a:br>
            <a:r>
              <a:rPr lang="en-US" sz="2000" b="0" dirty="0" smtClean="0"/>
              <a:t>where n = page levels and m = nested page levels</a:t>
            </a:r>
            <a:endParaRPr lang="en-US" sz="2000" b="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76400"/>
            <a:ext cx="9144000" cy="4536694"/>
          </a:xfrm>
        </p:spPr>
      </p:pic>
      <p:sp>
        <p:nvSpPr>
          <p:cNvPr id="4" name="Slide Number Placeholder 3"/>
          <p:cNvSpPr>
            <a:spLocks noGrp="1"/>
          </p:cNvSpPr>
          <p:nvPr>
            <p:ph type="sldNum" sz="quarter" idx="12"/>
          </p:nvPr>
        </p:nvSpPr>
        <p:spPr/>
        <p:txBody>
          <a:bodyPr/>
          <a:lstStyle/>
          <a:p>
            <a:fld id="{4AC9C43E-78D2-48D2-B1B6-BA735BFACA5E}" type="slidenum">
              <a:rPr lang="en-US" smtClean="0"/>
              <a:t>64</a:t>
            </a:fld>
            <a:endParaRPr lang="en-US"/>
          </a:p>
        </p:txBody>
      </p:sp>
    </p:spTree>
    <p:extLst>
      <p:ext uri="{BB962C8B-B14F-4D97-AF65-F5344CB8AC3E}">
        <p14:creationId xmlns:p14="http://schemas.microsoft.com/office/powerpoint/2010/main" val="19111734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Front-end </a:t>
            </a:r>
            <a:r>
              <a:rPr lang="en-US" dirty="0" smtClean="0"/>
              <a:t>Remote GPU </a:t>
            </a:r>
            <a:r>
              <a:rPr lang="en-US" dirty="0" smtClean="0"/>
              <a:t>API</a:t>
            </a:r>
            <a:endParaRPr lang="en-US" dirty="0"/>
          </a:p>
        </p:txBody>
      </p:sp>
      <p:sp>
        <p:nvSpPr>
          <p:cNvPr id="5" name="Slide Number Placeholder 4"/>
          <p:cNvSpPr>
            <a:spLocks noGrp="1"/>
          </p:cNvSpPr>
          <p:nvPr>
            <p:ph type="sldNum" sz="quarter" idx="12"/>
          </p:nvPr>
        </p:nvSpPr>
        <p:spPr/>
        <p:txBody>
          <a:bodyPr/>
          <a:lstStyle/>
          <a:p>
            <a:pPr>
              <a:defRPr/>
            </a:pPr>
            <a:fld id="{05D04874-939E-4540-8C88-A05A27AAF75B}" type="slidenum">
              <a:rPr lang="en-US" smtClean="0"/>
              <a:pPr>
                <a:defRPr/>
              </a:pPr>
              <a:t>65</a:t>
            </a:fld>
            <a:endParaRPr lang="en-US"/>
          </a:p>
        </p:txBody>
      </p:sp>
      <p:pic>
        <p:nvPicPr>
          <p:cNvPr id="6" name="Picture 5" descr="Screen shot 2012-08-02 at 9.58.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0" y="1342295"/>
            <a:ext cx="8904140" cy="4968021"/>
          </a:xfrm>
          <a:prstGeom prst="rect">
            <a:avLst/>
          </a:prstGeom>
        </p:spPr>
      </p:pic>
    </p:spTree>
    <p:extLst>
      <p:ext uri="{BB962C8B-B14F-4D97-AF65-F5344CB8AC3E}">
        <p14:creationId xmlns:p14="http://schemas.microsoft.com/office/powerpoint/2010/main" val="5637222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16" y="18197"/>
            <a:ext cx="8229600" cy="1143000"/>
          </a:xfrm>
        </p:spPr>
        <p:txBody>
          <a:bodyPr/>
          <a:lstStyle/>
          <a:p>
            <a:r>
              <a:rPr lang="en-US" dirty="0" smtClean="0"/>
              <a:t>SR-IOV VM Support</a:t>
            </a:r>
            <a:endParaRPr lang="en-US" dirty="0"/>
          </a:p>
        </p:txBody>
      </p:sp>
      <p:sp>
        <p:nvSpPr>
          <p:cNvPr id="3" name="Content Placeholder 2"/>
          <p:cNvSpPr>
            <a:spLocks noGrp="1"/>
          </p:cNvSpPr>
          <p:nvPr>
            <p:ph sz="half" idx="1"/>
          </p:nvPr>
        </p:nvSpPr>
        <p:spPr>
          <a:xfrm>
            <a:off x="457199" y="1219200"/>
            <a:ext cx="4481265" cy="4525963"/>
          </a:xfrm>
        </p:spPr>
        <p:txBody>
          <a:bodyPr/>
          <a:lstStyle/>
          <a:p>
            <a:r>
              <a:rPr lang="en-US" sz="2400" dirty="0" smtClean="0"/>
              <a:t>Ethernet and </a:t>
            </a:r>
            <a:r>
              <a:rPr lang="en-US" sz="2400" dirty="0" err="1" smtClean="0"/>
              <a:t>InfiniBand</a:t>
            </a:r>
            <a:r>
              <a:rPr lang="en-US" sz="2400" dirty="0" smtClean="0"/>
              <a:t> solutions with SR-IOV</a:t>
            </a:r>
          </a:p>
          <a:p>
            <a:pPr lvl="1"/>
            <a:r>
              <a:rPr lang="en-US" sz="2000" dirty="0" smtClean="0"/>
              <a:t>Reduce host CPU utilization</a:t>
            </a:r>
          </a:p>
          <a:p>
            <a:pPr lvl="1"/>
            <a:r>
              <a:rPr lang="en-US" sz="2000" dirty="0" smtClean="0"/>
              <a:t>Maximize Bandwidth</a:t>
            </a:r>
          </a:p>
          <a:p>
            <a:pPr lvl="1"/>
            <a:r>
              <a:rPr lang="en-US" sz="2000" dirty="0" smtClean="0"/>
              <a:t>“Near native” performance</a:t>
            </a:r>
          </a:p>
          <a:p>
            <a:r>
              <a:rPr lang="en-US" sz="2400" dirty="0" smtClean="0"/>
              <a:t>Maintains both hypervisor control and VM connectivity with Physical Functions (PF) and Virtual Functions (VF) </a:t>
            </a:r>
          </a:p>
          <a:p>
            <a:r>
              <a:rPr lang="en-US" sz="2400" dirty="0" smtClean="0"/>
              <a:t>Requires extensive device driver support</a:t>
            </a:r>
          </a:p>
          <a:p>
            <a:pPr lvl="1"/>
            <a:r>
              <a:rPr lang="en-US" sz="2000" dirty="0" err="1"/>
              <a:t>Mellanox</a:t>
            </a:r>
            <a:r>
              <a:rPr lang="en-US" sz="2000" dirty="0"/>
              <a:t> now </a:t>
            </a:r>
            <a:r>
              <a:rPr lang="en-US" sz="2000" dirty="0" smtClean="0"/>
              <a:t>supports  KVM </a:t>
            </a:r>
          </a:p>
          <a:p>
            <a:pPr marL="457200" lvl="1" indent="0">
              <a:buNone/>
            </a:pPr>
            <a:r>
              <a:rPr lang="en-US" sz="2000" dirty="0"/>
              <a:t> </a:t>
            </a:r>
            <a:r>
              <a:rPr lang="en-US" sz="2000" dirty="0" smtClean="0"/>
              <a:t>    SR-IOV </a:t>
            </a:r>
            <a:r>
              <a:rPr lang="en-US" sz="2000" dirty="0"/>
              <a:t>for CX2 and CX3 </a:t>
            </a:r>
            <a:r>
              <a:rPr lang="en-US" sz="2000" dirty="0" smtClean="0"/>
              <a:t>cards</a:t>
            </a:r>
          </a:p>
          <a:p>
            <a:pPr lvl="1"/>
            <a:endParaRPr lang="en-US" sz="2000" dirty="0"/>
          </a:p>
          <a:p>
            <a:pPr lvl="1"/>
            <a:endParaRPr lang="en-US" sz="2000" dirty="0"/>
          </a:p>
        </p:txBody>
      </p:sp>
      <p:sp>
        <p:nvSpPr>
          <p:cNvPr id="6" name="Slide Number Placeholder 5"/>
          <p:cNvSpPr>
            <a:spLocks noGrp="1"/>
          </p:cNvSpPr>
          <p:nvPr>
            <p:ph type="sldNum" sz="quarter" idx="12"/>
          </p:nvPr>
        </p:nvSpPr>
        <p:spPr/>
        <p:txBody>
          <a:bodyPr/>
          <a:lstStyle/>
          <a:p>
            <a:pPr>
              <a:defRPr/>
            </a:pPr>
            <a:fld id="{E0656B8C-B936-EB40-AE7D-99B00AFABF70}" type="slidenum">
              <a:rPr lang="en-US" smtClean="0"/>
              <a:pPr>
                <a:defRPr/>
              </a:pPr>
              <a:t>66</a:t>
            </a:fld>
            <a:endParaRPr lang="en-US"/>
          </a:p>
        </p:txBody>
      </p:sp>
      <p:pic>
        <p:nvPicPr>
          <p:cNvPr id="7" name="Picture 6"/>
          <p:cNvPicPr>
            <a:picLocks noChangeAspect="1"/>
          </p:cNvPicPr>
          <p:nvPr/>
        </p:nvPicPr>
        <p:blipFill>
          <a:blip r:embed="rId2"/>
          <a:stretch>
            <a:fillRect/>
          </a:stretch>
        </p:blipFill>
        <p:spPr>
          <a:xfrm>
            <a:off x="5126598" y="1295763"/>
            <a:ext cx="3614679" cy="4737421"/>
          </a:xfrm>
          <a:prstGeom prst="rect">
            <a:avLst/>
          </a:prstGeom>
        </p:spPr>
      </p:pic>
      <p:sp>
        <p:nvSpPr>
          <p:cNvPr id="8" name="TextBox 7"/>
          <p:cNvSpPr txBox="1"/>
          <p:nvPr/>
        </p:nvSpPr>
        <p:spPr>
          <a:xfrm>
            <a:off x="427216" y="6288476"/>
            <a:ext cx="8716784" cy="369332"/>
          </a:xfrm>
          <a:prstGeom prst="rect">
            <a:avLst/>
          </a:prstGeom>
          <a:solidFill>
            <a:srgbClr val="FFFFFF"/>
          </a:solidFill>
        </p:spPr>
        <p:txBody>
          <a:bodyPr wrap="square" rtlCol="0">
            <a:spAutoFit/>
          </a:bodyPr>
          <a:lstStyle/>
          <a:p>
            <a:r>
              <a:rPr lang="en-US" dirty="0" smtClean="0"/>
              <a:t>Image from </a:t>
            </a:r>
            <a:r>
              <a:rPr lang="en-US" dirty="0"/>
              <a:t>“SR-IOV Networking in </a:t>
            </a:r>
            <a:r>
              <a:rPr lang="en-US" dirty="0" err="1"/>
              <a:t>Xen</a:t>
            </a:r>
            <a:r>
              <a:rPr lang="en-US" dirty="0"/>
              <a:t>: Architecture, Design and </a:t>
            </a:r>
            <a:r>
              <a:rPr lang="en-US" dirty="0" smtClean="0"/>
              <a:t>Implementation”</a:t>
            </a:r>
            <a:endParaRPr lang="en-US" dirty="0"/>
          </a:p>
        </p:txBody>
      </p:sp>
    </p:spTree>
    <p:extLst>
      <p:ext uri="{BB962C8B-B14F-4D97-AF65-F5344CB8AC3E}">
        <p14:creationId xmlns:p14="http://schemas.microsoft.com/office/powerpoint/2010/main" val="39218300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SDSC SR-IOV IB and Ethernet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524000"/>
            <a:ext cx="6010275" cy="5257422"/>
          </a:xfrm>
        </p:spPr>
      </p:pic>
      <p:sp>
        <p:nvSpPr>
          <p:cNvPr id="4" name="Slide Number Placeholder 3"/>
          <p:cNvSpPr>
            <a:spLocks noGrp="1"/>
          </p:cNvSpPr>
          <p:nvPr>
            <p:ph type="sldNum" sz="quarter" idx="12"/>
          </p:nvPr>
        </p:nvSpPr>
        <p:spPr/>
        <p:txBody>
          <a:bodyPr/>
          <a:lstStyle/>
          <a:p>
            <a:fld id="{4AC9C43E-78D2-48D2-B1B6-BA735BFACA5E}" type="slidenum">
              <a:rPr lang="en-US" smtClean="0"/>
              <a:t>67</a:t>
            </a:fld>
            <a:endParaRPr lang="en-US"/>
          </a:p>
        </p:txBody>
      </p:sp>
    </p:spTree>
    <p:extLst>
      <p:ext uri="{BB962C8B-B14F-4D97-AF65-F5344CB8AC3E}">
        <p14:creationId xmlns:p14="http://schemas.microsoft.com/office/powerpoint/2010/main" val="29164290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lstStyle/>
          <a:p>
            <a:r>
              <a:rPr lang="en-US" sz="2000" b="0" dirty="0" smtClean="0"/>
              <a:t>From Jose et </a:t>
            </a:r>
            <a:r>
              <a:rPr lang="en-US" sz="2000" b="0" dirty="0"/>
              <a:t>al, SR-IOV Support for Virtualization on </a:t>
            </a:r>
            <a:r>
              <a:rPr lang="en-US" sz="2000" b="0" dirty="0" err="1"/>
              <a:t>InfiniBand</a:t>
            </a:r>
            <a:r>
              <a:rPr lang="en-US" sz="2000" b="0" dirty="0"/>
              <a:t> Clusters: Early </a:t>
            </a:r>
            <a:r>
              <a:rPr lang="en-US" sz="2000" b="0" dirty="0" smtClean="0"/>
              <a:t>Experience. 2013</a:t>
            </a:r>
            <a:endParaRPr lang="en-US" sz="2000" b="0" dirty="0"/>
          </a:p>
        </p:txBody>
      </p:sp>
      <p:sp>
        <p:nvSpPr>
          <p:cNvPr id="5" name="Slide Number Placeholder 4"/>
          <p:cNvSpPr>
            <a:spLocks noGrp="1"/>
          </p:cNvSpPr>
          <p:nvPr>
            <p:ph type="sldNum" sz="quarter" idx="12"/>
          </p:nvPr>
        </p:nvSpPr>
        <p:spPr/>
        <p:txBody>
          <a:bodyPr/>
          <a:lstStyle/>
          <a:p>
            <a:fld id="{4AC9C43E-78D2-48D2-B1B6-BA735BFACA5E}" type="slidenum">
              <a:rPr lang="en-US" smtClean="0"/>
              <a:t>68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3168"/>
            <a:ext cx="9144000" cy="3801832"/>
          </a:xfrm>
          <a:prstGeom prst="rect">
            <a:avLst/>
          </a:prstGeom>
        </p:spPr>
      </p:pic>
    </p:spTree>
    <p:extLst>
      <p:ext uri="{BB962C8B-B14F-4D97-AF65-F5344CB8AC3E}">
        <p14:creationId xmlns:p14="http://schemas.microsoft.com/office/powerpoint/2010/main" val="18105846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C9C43E-78D2-48D2-B1B6-BA735BFACA5E}" type="slidenum">
              <a:rPr lang="en-US" smtClean="0"/>
              <a:t>69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95400"/>
            <a:ext cx="9020175" cy="5276850"/>
          </a:xfrm>
          <a:prstGeom prst="rect">
            <a:avLst/>
          </a:prstGeom>
        </p:spPr>
      </p:pic>
    </p:spTree>
    <p:extLst>
      <p:ext uri="{BB962C8B-B14F-4D97-AF65-F5344CB8AC3E}">
        <p14:creationId xmlns:p14="http://schemas.microsoft.com/office/powerpoint/2010/main" val="1263677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Virtualized HPC</a:t>
            </a:r>
            <a:endParaRPr lang="en-US" dirty="0"/>
          </a:p>
        </p:txBody>
      </p:sp>
      <p:sp>
        <p:nvSpPr>
          <p:cNvPr id="3" name="Content Placeholder 2"/>
          <p:cNvSpPr>
            <a:spLocks noGrp="1"/>
          </p:cNvSpPr>
          <p:nvPr>
            <p:ph idx="1"/>
          </p:nvPr>
        </p:nvSpPr>
        <p:spPr/>
        <p:txBody>
          <a:bodyPr/>
          <a:lstStyle/>
          <a:p>
            <a:r>
              <a:rPr lang="en-US" dirty="0" smtClean="0"/>
              <a:t>Virtualization has struggled to support HPC in the past</a:t>
            </a:r>
          </a:p>
          <a:p>
            <a:pPr lvl="1"/>
            <a:r>
              <a:rPr lang="en-US" dirty="0" smtClean="0"/>
              <a:t>Large variation in performance</a:t>
            </a:r>
          </a:p>
          <a:p>
            <a:pPr lvl="1"/>
            <a:r>
              <a:rPr lang="en-US" dirty="0" smtClean="0"/>
              <a:t>Significant overhead in hypervisors</a:t>
            </a:r>
          </a:p>
          <a:p>
            <a:pPr lvl="1"/>
            <a:r>
              <a:rPr lang="en-US" dirty="0" smtClean="0"/>
              <a:t>Lack of hardware support	</a:t>
            </a:r>
          </a:p>
          <a:p>
            <a:pPr lvl="2"/>
            <a:r>
              <a:rPr lang="en-US" dirty="0" smtClean="0"/>
              <a:t>Ethernet not </a:t>
            </a:r>
            <a:r>
              <a:rPr lang="en-US" dirty="0" smtClean="0"/>
              <a:t>well suited </a:t>
            </a:r>
            <a:r>
              <a:rPr lang="en-US" dirty="0" smtClean="0"/>
              <a:t>for HPC</a:t>
            </a:r>
          </a:p>
          <a:p>
            <a:pPr lvl="2"/>
            <a:r>
              <a:rPr lang="en-US" dirty="0" smtClean="0"/>
              <a:t>Lack of accelerator support</a:t>
            </a:r>
          </a:p>
          <a:p>
            <a:r>
              <a:rPr lang="en-US" dirty="0" smtClean="0"/>
              <a:t>Magellan project examined DOE HPC software </a:t>
            </a:r>
            <a:r>
              <a:rPr lang="en-US" dirty="0" smtClean="0"/>
              <a:t>stacks on </a:t>
            </a:r>
            <a:r>
              <a:rPr lang="en-US" dirty="0" smtClean="0"/>
              <a:t>cloud </a:t>
            </a:r>
            <a:r>
              <a:rPr lang="en-US" dirty="0" err="1" smtClean="0"/>
              <a:t>IaaS</a:t>
            </a:r>
            <a:r>
              <a:rPr lang="en-US" dirty="0" smtClean="0"/>
              <a:t> and </a:t>
            </a:r>
            <a:r>
              <a:rPr lang="en-US" dirty="0" smtClean="0"/>
              <a:t>found numerous performance concerns </a:t>
            </a: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7</a:t>
            </a:fld>
            <a:endParaRPr lang="en-US"/>
          </a:p>
        </p:txBody>
      </p:sp>
    </p:spTree>
    <p:extLst>
      <p:ext uri="{BB962C8B-B14F-4D97-AF65-F5344CB8AC3E}">
        <p14:creationId xmlns:p14="http://schemas.microsoft.com/office/powerpoint/2010/main" val="35999665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92992" y="457200"/>
            <a:ext cx="4551891" cy="6411037"/>
          </a:xfrm>
        </p:spPr>
      </p:pic>
      <p:sp>
        <p:nvSpPr>
          <p:cNvPr id="4" name="Slide Number Placeholder 3"/>
          <p:cNvSpPr>
            <a:spLocks noGrp="1"/>
          </p:cNvSpPr>
          <p:nvPr>
            <p:ph type="sldNum" sz="quarter" idx="12"/>
          </p:nvPr>
        </p:nvSpPr>
        <p:spPr/>
        <p:txBody>
          <a:bodyPr/>
          <a:lstStyle/>
          <a:p>
            <a:fld id="{4AC9C43E-78D2-48D2-B1B6-BA735BFACA5E}" type="slidenum">
              <a:rPr lang="en-US" smtClean="0"/>
              <a:t>70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57200"/>
            <a:ext cx="4684724" cy="6400800"/>
          </a:xfrm>
          <a:prstGeom prst="rect">
            <a:avLst/>
          </a:prstGeom>
        </p:spPr>
      </p:pic>
    </p:spTree>
    <p:extLst>
      <p:ext uri="{BB962C8B-B14F-4D97-AF65-F5344CB8AC3E}">
        <p14:creationId xmlns:p14="http://schemas.microsoft.com/office/powerpoint/2010/main" val="27692369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Mid-tier Scientific Computation</a:t>
            </a:r>
            <a:endParaRPr lang="en-US" dirty="0"/>
          </a:p>
        </p:txBody>
      </p:sp>
      <p:sp>
        <p:nvSpPr>
          <p:cNvPr id="5" name="Content Placeholder 4"/>
          <p:cNvSpPr>
            <a:spLocks noGrp="1"/>
          </p:cNvSpPr>
          <p:nvPr>
            <p:ph idx="1"/>
          </p:nvPr>
        </p:nvSpPr>
        <p:spPr/>
        <p:txBody>
          <a:bodyPr/>
          <a:lstStyle/>
          <a:p>
            <a:r>
              <a:rPr lang="en-US" sz="2800" dirty="0" smtClean="0"/>
              <a:t>Scientific </a:t>
            </a:r>
            <a:r>
              <a:rPr lang="en-US" sz="2800" dirty="0" smtClean="0"/>
              <a:t>problems </a:t>
            </a:r>
            <a:r>
              <a:rPr lang="en-US" sz="2800" dirty="0" smtClean="0"/>
              <a:t>that require more computational </a:t>
            </a:r>
            <a:r>
              <a:rPr lang="en-US" sz="2800" dirty="0" smtClean="0"/>
              <a:t>power </a:t>
            </a:r>
            <a:r>
              <a:rPr lang="en-US" sz="2800" dirty="0" smtClean="0"/>
              <a:t>than </a:t>
            </a:r>
            <a:r>
              <a:rPr lang="en-US" sz="2800" dirty="0" smtClean="0"/>
              <a:t>available </a:t>
            </a:r>
            <a:r>
              <a:rPr lang="en-US" sz="2800" dirty="0" smtClean="0"/>
              <a:t>in a workstation</a:t>
            </a:r>
          </a:p>
          <a:p>
            <a:r>
              <a:rPr lang="en-US" sz="2800" dirty="0" smtClean="0"/>
              <a:t>Reality, the start of distributed memory parallel computation</a:t>
            </a:r>
          </a:p>
          <a:p>
            <a:pPr lvl="1"/>
            <a:r>
              <a:rPr lang="en-US" sz="2400" dirty="0" smtClean="0"/>
              <a:t>Usually more interested in problems more involved than just pleasingly parallel apps</a:t>
            </a:r>
          </a:p>
          <a:p>
            <a:pPr lvl="1"/>
            <a:r>
              <a:rPr lang="en-US" sz="2400" dirty="0" smtClean="0"/>
              <a:t>MPI, threads, advanced communications, </a:t>
            </a:r>
            <a:r>
              <a:rPr lang="en-US" sz="2400" dirty="0" err="1" smtClean="0"/>
              <a:t>etc</a:t>
            </a:r>
            <a:endParaRPr lang="en-US" sz="2400" dirty="0" smtClean="0"/>
          </a:p>
          <a:p>
            <a:r>
              <a:rPr lang="en-US" sz="2800" dirty="0" smtClean="0"/>
              <a:t>Up to </a:t>
            </a:r>
            <a:r>
              <a:rPr lang="en-US" sz="2800" dirty="0" err="1" smtClean="0"/>
              <a:t>Peta</a:t>
            </a:r>
            <a:r>
              <a:rPr lang="en-US" sz="2800" dirty="0" smtClean="0"/>
              <a:t>-scale</a:t>
            </a:r>
            <a:r>
              <a:rPr lang="en-US" sz="2800" dirty="0" smtClean="0"/>
              <a:t>, roughly speaking</a:t>
            </a:r>
          </a:p>
          <a:p>
            <a:r>
              <a:rPr lang="en-US" sz="2800" dirty="0" smtClean="0"/>
              <a:t>But maybe not extreme-scale </a:t>
            </a:r>
          </a:p>
          <a:p>
            <a:pPr lvl="1"/>
            <a:r>
              <a:rPr lang="en-US" sz="2400" dirty="0" smtClean="0"/>
              <a:t>top 10 supercomputers</a:t>
            </a:r>
            <a:endParaRPr lang="en-US" sz="2400" dirty="0"/>
          </a:p>
        </p:txBody>
      </p:sp>
    </p:spTree>
    <p:extLst>
      <p:ext uri="{BB962C8B-B14F-4D97-AF65-F5344CB8AC3E}">
        <p14:creationId xmlns:p14="http://schemas.microsoft.com/office/powerpoint/2010/main" val="33556287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300" y="109725"/>
            <a:ext cx="6515101" cy="1143000"/>
          </a:xfrm>
        </p:spPr>
        <p:txBody>
          <a:bodyPr/>
          <a:lstStyle/>
          <a:p>
            <a:pPr algn="l"/>
            <a:r>
              <a:rPr lang="en-US" dirty="0" smtClean="0"/>
              <a:t>Experimental Deployment:</a:t>
            </a:r>
            <a:br>
              <a:rPr lang="en-US" dirty="0" smtClean="0"/>
            </a:br>
            <a:r>
              <a:rPr lang="en-US" dirty="0"/>
              <a:t>	</a:t>
            </a:r>
            <a:r>
              <a:rPr lang="en-US" dirty="0" smtClean="0"/>
              <a:t>		Delta</a:t>
            </a:r>
            <a:endParaRPr lang="en-US" dirty="0"/>
          </a:p>
        </p:txBody>
      </p:sp>
      <p:sp>
        <p:nvSpPr>
          <p:cNvPr id="4" name="Content Placeholder 3"/>
          <p:cNvSpPr>
            <a:spLocks noGrp="1"/>
          </p:cNvSpPr>
          <p:nvPr>
            <p:ph sz="half" idx="1"/>
          </p:nvPr>
        </p:nvSpPr>
        <p:spPr>
          <a:xfrm>
            <a:off x="2456076" y="1182940"/>
            <a:ext cx="4184619" cy="4525963"/>
          </a:xfrm>
        </p:spPr>
        <p:txBody>
          <a:bodyPr/>
          <a:lstStyle/>
          <a:p>
            <a:r>
              <a:rPr lang="en-US" dirty="0" smtClean="0"/>
              <a:t>16x 4U nodes in 2 Racks</a:t>
            </a:r>
          </a:p>
          <a:p>
            <a:pPr lvl="1"/>
            <a:r>
              <a:rPr lang="en-US" dirty="0" smtClean="0"/>
              <a:t>2x Intel Xeon X5660</a:t>
            </a:r>
          </a:p>
          <a:p>
            <a:pPr lvl="1"/>
            <a:r>
              <a:rPr lang="en-US" dirty="0" smtClean="0"/>
              <a:t>192GB Ram</a:t>
            </a:r>
          </a:p>
          <a:p>
            <a:pPr lvl="1"/>
            <a:r>
              <a:rPr lang="en-US" dirty="0" err="1" smtClean="0">
                <a:solidFill>
                  <a:srgbClr val="008000"/>
                </a:solidFill>
              </a:rPr>
              <a:t>Nvidia</a:t>
            </a:r>
            <a:r>
              <a:rPr lang="en-US" dirty="0" smtClean="0">
                <a:solidFill>
                  <a:srgbClr val="008000"/>
                </a:solidFill>
              </a:rPr>
              <a:t> Tesla C2075 Fermi</a:t>
            </a:r>
          </a:p>
          <a:p>
            <a:pPr lvl="1"/>
            <a:r>
              <a:rPr lang="en-US" dirty="0" smtClean="0">
                <a:solidFill>
                  <a:schemeClr val="accent6">
                    <a:lumMod val="75000"/>
                  </a:schemeClr>
                </a:solidFill>
              </a:rPr>
              <a:t>QDR </a:t>
            </a:r>
            <a:r>
              <a:rPr lang="en-US" dirty="0" err="1" smtClean="0">
                <a:solidFill>
                  <a:schemeClr val="accent6">
                    <a:lumMod val="75000"/>
                  </a:schemeClr>
                </a:solidFill>
              </a:rPr>
              <a:t>InfiniBand</a:t>
            </a:r>
            <a:r>
              <a:rPr lang="en-US" dirty="0" smtClean="0">
                <a:solidFill>
                  <a:schemeClr val="accent6">
                    <a:lumMod val="75000"/>
                  </a:schemeClr>
                </a:solidFill>
              </a:rPr>
              <a:t> - CX-2</a:t>
            </a:r>
          </a:p>
          <a:p>
            <a:r>
              <a:rPr lang="en-US" dirty="0" smtClean="0"/>
              <a:t>Management Node</a:t>
            </a:r>
          </a:p>
          <a:p>
            <a:pPr lvl="1"/>
            <a:r>
              <a:rPr lang="en-US" dirty="0" err="1" smtClean="0"/>
              <a:t>OpenStack</a:t>
            </a:r>
            <a:r>
              <a:rPr lang="en-US" dirty="0" smtClean="0"/>
              <a:t> Keystone, Glance, API, Cinder, Nova-network</a:t>
            </a:r>
          </a:p>
          <a:p>
            <a:r>
              <a:rPr lang="en-US" dirty="0" smtClean="0"/>
              <a:t>Compute Nodes</a:t>
            </a:r>
          </a:p>
          <a:p>
            <a:pPr lvl="1"/>
            <a:r>
              <a:rPr lang="en-US" dirty="0" smtClean="0"/>
              <a:t>Nova-compute, KVM/</a:t>
            </a:r>
            <a:r>
              <a:rPr lang="en-US" dirty="0" err="1" smtClean="0"/>
              <a:t>Xen</a:t>
            </a:r>
            <a:r>
              <a:rPr lang="en-US" dirty="0" smtClean="0"/>
              <a:t>, 			</a:t>
            </a:r>
            <a:r>
              <a:rPr lang="en-US" dirty="0" err="1" smtClean="0"/>
              <a:t>libvirt</a:t>
            </a:r>
            <a:endParaRPr lang="en-US" dirty="0" smtClean="0"/>
          </a:p>
          <a:p>
            <a:pPr lvl="1"/>
            <a:endParaRPr lang="en-US" dirty="0" smtClean="0"/>
          </a:p>
          <a:p>
            <a:pPr lvl="1"/>
            <a:endParaRPr lang="en-US" dirty="0"/>
          </a:p>
        </p:txBody>
      </p:sp>
      <p:sp>
        <p:nvSpPr>
          <p:cNvPr id="11" name="Slide Number Placeholder 10"/>
          <p:cNvSpPr>
            <a:spLocks noGrp="1"/>
          </p:cNvSpPr>
          <p:nvPr>
            <p:ph type="sldNum" sz="quarter" idx="12"/>
          </p:nvPr>
        </p:nvSpPr>
        <p:spPr/>
        <p:txBody>
          <a:bodyPr/>
          <a:lstStyle/>
          <a:p>
            <a:fld id="{1D82F0A2-07EB-724A-94F1-F9A3DF9D5BD3}" type="slidenum">
              <a:rPr lang="en-US" smtClean="0"/>
              <a:t>72</a:t>
            </a:fld>
            <a:endParaRPr lang="en-US"/>
          </a:p>
        </p:txBody>
      </p:sp>
      <p:pic>
        <p:nvPicPr>
          <p:cNvPr id="9" name="Picture 8" descr="delta1.JPG"/>
          <p:cNvPicPr>
            <a:picLocks noChangeAspect="1"/>
          </p:cNvPicPr>
          <p:nvPr/>
        </p:nvPicPr>
        <p:blipFill rotWithShape="1">
          <a:blip r:embed="rId2">
            <a:extLst>
              <a:ext uri="{28A0092B-C50C-407E-A947-70E740481C1C}">
                <a14:useLocalDpi xmlns:a14="http://schemas.microsoft.com/office/drawing/2010/main" val="0"/>
              </a:ext>
            </a:extLst>
          </a:blip>
          <a:srcRect t="21705" b="25478"/>
          <a:stretch/>
        </p:blipFill>
        <p:spPr>
          <a:xfrm rot="5400000">
            <a:off x="4843096" y="2565221"/>
            <a:ext cx="5953589" cy="2358391"/>
          </a:xfrm>
          <a:prstGeom prst="rect">
            <a:avLst/>
          </a:prstGeom>
        </p:spPr>
      </p:pic>
      <p:pic>
        <p:nvPicPr>
          <p:cNvPr id="10" name="Picture 9" descr="delta2.JPG"/>
          <p:cNvPicPr>
            <a:picLocks noChangeAspect="1"/>
          </p:cNvPicPr>
          <p:nvPr/>
        </p:nvPicPr>
        <p:blipFill rotWithShape="1">
          <a:blip r:embed="rId3">
            <a:extLst>
              <a:ext uri="{28A0092B-C50C-407E-A947-70E740481C1C}">
                <a14:useLocalDpi xmlns:a14="http://schemas.microsoft.com/office/drawing/2010/main" val="0"/>
              </a:ext>
            </a:extLst>
          </a:blip>
          <a:srcRect t="24102" b="28367"/>
          <a:stretch/>
        </p:blipFill>
        <p:spPr>
          <a:xfrm rot="5400000">
            <a:off x="-2018651" y="2246486"/>
            <a:ext cx="6597530" cy="2351922"/>
          </a:xfrm>
          <a:prstGeom prst="rect">
            <a:avLst/>
          </a:prstGeom>
        </p:spPr>
      </p:pic>
    </p:spTree>
    <p:extLst>
      <p:ext uri="{BB962C8B-B14F-4D97-AF65-F5344CB8AC3E}">
        <p14:creationId xmlns:p14="http://schemas.microsoft.com/office/powerpoint/2010/main" val="8877654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OpenStack</a:t>
            </a:r>
            <a:r>
              <a:rPr lang="en-US" dirty="0" smtClean="0"/>
              <a:t> Integration</a:t>
            </a:r>
            <a:endParaRPr lang="en-US" dirty="0"/>
          </a:p>
        </p:txBody>
      </p:sp>
      <p:sp>
        <p:nvSpPr>
          <p:cNvPr id="3" name="Content Placeholder 2"/>
          <p:cNvSpPr>
            <a:spLocks noGrp="1"/>
          </p:cNvSpPr>
          <p:nvPr>
            <p:ph idx="1"/>
          </p:nvPr>
        </p:nvSpPr>
        <p:spPr>
          <a:xfrm>
            <a:off x="457200" y="1355064"/>
            <a:ext cx="8229600" cy="4525963"/>
          </a:xfrm>
        </p:spPr>
        <p:txBody>
          <a:bodyPr/>
          <a:lstStyle/>
          <a:p>
            <a:r>
              <a:rPr lang="en-US" dirty="0" smtClean="0"/>
              <a:t>Integrated into </a:t>
            </a:r>
            <a:r>
              <a:rPr lang="en-US" dirty="0" err="1" smtClean="0"/>
              <a:t>OpenStack</a:t>
            </a:r>
            <a:r>
              <a:rPr lang="en-US" dirty="0" smtClean="0"/>
              <a:t> “Havana” fork</a:t>
            </a:r>
          </a:p>
          <a:p>
            <a:pPr lvl="1"/>
            <a:r>
              <a:rPr lang="en-US" sz="2400" dirty="0" err="1" smtClean="0"/>
              <a:t>Xen</a:t>
            </a:r>
            <a:r>
              <a:rPr lang="en-US" sz="2400" dirty="0" smtClean="0"/>
              <a:t> support for full virtualization with </a:t>
            </a:r>
            <a:r>
              <a:rPr lang="en-US" sz="2400" dirty="0" err="1" smtClean="0"/>
              <a:t>libvirt</a:t>
            </a:r>
            <a:endParaRPr lang="en-US" sz="2400" dirty="0" smtClean="0"/>
          </a:p>
          <a:p>
            <a:pPr lvl="1"/>
            <a:r>
              <a:rPr lang="en-US" sz="2400" dirty="0" smtClean="0"/>
              <a:t>Custom </a:t>
            </a:r>
            <a:r>
              <a:rPr lang="en-US" sz="2400" dirty="0" err="1" smtClean="0"/>
              <a:t>Libvirt</a:t>
            </a:r>
            <a:r>
              <a:rPr lang="en-US" sz="2400" dirty="0"/>
              <a:t> </a:t>
            </a:r>
            <a:r>
              <a:rPr lang="en-US" sz="2400" dirty="0" smtClean="0"/>
              <a:t>driver for PCI-</a:t>
            </a:r>
            <a:r>
              <a:rPr lang="en-US" sz="2400" dirty="0" err="1" smtClean="0"/>
              <a:t>Passthrough</a:t>
            </a:r>
            <a:r>
              <a:rPr lang="en-US" sz="2400" dirty="0" smtClean="0"/>
              <a:t> </a:t>
            </a:r>
          </a:p>
          <a:p>
            <a:pPr lvl="1"/>
            <a:r>
              <a:rPr lang="en-US" sz="2400" dirty="0" smtClean="0"/>
              <a:t>Use </a:t>
            </a:r>
            <a:r>
              <a:rPr lang="en-US" sz="2400" dirty="0" err="1" smtClean="0"/>
              <a:t>instance_type_extra_specs</a:t>
            </a:r>
            <a:r>
              <a:rPr lang="en-US" sz="2400" dirty="0" smtClean="0"/>
              <a:t> to specify PCI </a:t>
            </a:r>
            <a:r>
              <a:rPr lang="en-US" sz="2400" dirty="0" err="1" smtClean="0"/>
              <a:t>devs</a:t>
            </a:r>
            <a:endParaRPr lang="en-US" sz="2400"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4AC9C43E-78D2-48D2-B1B6-BA735BFACA5E}" type="slidenum">
              <a:rPr lang="en-US" smtClean="0"/>
              <a:t>73</a:t>
            </a:fld>
            <a:endParaRPr lang="en-US"/>
          </a:p>
        </p:txBody>
      </p:sp>
      <p:pic>
        <p:nvPicPr>
          <p:cNvPr id="4" name="Picture 3"/>
          <p:cNvPicPr>
            <a:picLocks noChangeAspect="1"/>
          </p:cNvPicPr>
          <p:nvPr/>
        </p:nvPicPr>
        <p:blipFill>
          <a:blip r:embed="rId3"/>
          <a:stretch>
            <a:fillRect/>
          </a:stretch>
        </p:blipFill>
        <p:spPr>
          <a:xfrm>
            <a:off x="299761" y="3178970"/>
            <a:ext cx="8636000" cy="2171700"/>
          </a:xfrm>
          <a:prstGeom prst="rect">
            <a:avLst/>
          </a:prstGeom>
        </p:spPr>
      </p:pic>
      <p:sp>
        <p:nvSpPr>
          <p:cNvPr id="6" name="Content Placeholder 2"/>
          <p:cNvSpPr txBox="1">
            <a:spLocks/>
          </p:cNvSpPr>
          <p:nvPr/>
        </p:nvSpPr>
        <p:spPr bwMode="auto">
          <a:xfrm>
            <a:off x="373470" y="5295250"/>
            <a:ext cx="8414852" cy="16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400" dirty="0" smtClean="0">
                <a:latin typeface="Courier New"/>
                <a:cs typeface="Courier New"/>
              </a:rPr>
              <a:t>root@test-nvidia-xqcow2-vm-58 ~]# </a:t>
            </a:r>
            <a:r>
              <a:rPr lang="en-US" sz="1400" dirty="0" err="1" smtClean="0">
                <a:latin typeface="Courier New"/>
                <a:cs typeface="Courier New"/>
              </a:rPr>
              <a:t>lspci</a:t>
            </a:r>
            <a:endParaRPr lang="en-US" sz="1400" dirty="0" smtClean="0">
              <a:latin typeface="Courier New"/>
              <a:cs typeface="Courier New"/>
            </a:endParaRPr>
          </a:p>
          <a:p>
            <a:pPr marL="0" indent="0">
              <a:buFont typeface="Arial" charset="0"/>
              <a:buNone/>
            </a:pPr>
            <a:r>
              <a:rPr lang="en-US" sz="1400" b="1" dirty="0" smtClean="0">
                <a:latin typeface="Courier New"/>
                <a:cs typeface="Courier New"/>
              </a:rPr>
              <a:t>...</a:t>
            </a:r>
          </a:p>
          <a:p>
            <a:pPr marL="0" indent="0">
              <a:buFont typeface="Arial" charset="0"/>
              <a:buNone/>
            </a:pPr>
            <a:r>
              <a:rPr lang="en-US" sz="1400" b="1" dirty="0" smtClean="0">
                <a:solidFill>
                  <a:srgbClr val="008000"/>
                </a:solidFill>
                <a:latin typeface="Courier New"/>
                <a:cs typeface="Courier New"/>
              </a:rPr>
              <a:t>00:04.0 3D controller: NVIDIA Corporation Device 1028 (rev a1)</a:t>
            </a:r>
          </a:p>
          <a:p>
            <a:pPr marL="0" indent="0">
              <a:buFont typeface="Arial" charset="0"/>
              <a:buNone/>
            </a:pPr>
            <a:r>
              <a:rPr lang="en-US" sz="1400" b="1" dirty="0" smtClean="0">
                <a:solidFill>
                  <a:schemeClr val="accent6">
                    <a:lumMod val="75000"/>
                  </a:schemeClr>
                </a:solidFill>
                <a:latin typeface="Courier New"/>
                <a:cs typeface="Courier New"/>
              </a:rPr>
              <a:t>00:05.0 Network controller: </a:t>
            </a:r>
            <a:r>
              <a:rPr lang="en-US" sz="1400" b="1" dirty="0" err="1" smtClean="0">
                <a:solidFill>
                  <a:schemeClr val="accent6">
                    <a:lumMod val="75000"/>
                  </a:schemeClr>
                </a:solidFill>
                <a:latin typeface="Courier New"/>
                <a:cs typeface="Courier New"/>
              </a:rPr>
              <a:t>Mellanox</a:t>
            </a:r>
            <a:r>
              <a:rPr lang="en-US" sz="1400" b="1" dirty="0" smtClean="0">
                <a:solidFill>
                  <a:schemeClr val="accent6">
                    <a:lumMod val="75000"/>
                  </a:schemeClr>
                </a:solidFill>
                <a:latin typeface="Courier New"/>
                <a:cs typeface="Courier New"/>
              </a:rPr>
              <a:t> Technologies MT27500 Family [ConnectX-3]</a:t>
            </a:r>
          </a:p>
        </p:txBody>
      </p:sp>
    </p:spTree>
    <p:extLst>
      <p:ext uri="{BB962C8B-B14F-4D97-AF65-F5344CB8AC3E}">
        <p14:creationId xmlns:p14="http://schemas.microsoft.com/office/powerpoint/2010/main" val="22107514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Hypervisor Configuration</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165339"/>
              </p:ext>
            </p:extLst>
          </p:nvPr>
        </p:nvGraphicFramePr>
        <p:xfrm>
          <a:off x="457200" y="1501800"/>
          <a:ext cx="8229600" cy="2472265"/>
        </p:xfrm>
        <a:graphic>
          <a:graphicData uri="http://schemas.openxmlformats.org/drawingml/2006/table">
            <a:tbl>
              <a:tblPr firstRow="1" bandRow="1">
                <a:tableStyleId>{5C22544A-7EE6-4342-B048-85BDC9FD1C3A}</a:tableStyleId>
              </a:tblPr>
              <a:tblGrid>
                <a:gridCol w="2743200"/>
                <a:gridCol w="2743200"/>
                <a:gridCol w="2743200"/>
              </a:tblGrid>
              <a:tr h="494453">
                <a:tc>
                  <a:txBody>
                    <a:bodyPr/>
                    <a:lstStyle/>
                    <a:p>
                      <a:r>
                        <a:rPr lang="en-US" sz="2400" dirty="0" smtClean="0">
                          <a:solidFill>
                            <a:srgbClr val="323232"/>
                          </a:solidFill>
                        </a:rPr>
                        <a:t>Hypervisor</a:t>
                      </a:r>
                      <a:endParaRPr lang="en-US" sz="2400" dirty="0">
                        <a:solidFill>
                          <a:srgbClr val="323232"/>
                        </a:solidFill>
                      </a:endParaRPr>
                    </a:p>
                  </a:txBody>
                  <a:tcPr marT="60960" marB="60960"/>
                </a:tc>
                <a:tc>
                  <a:txBody>
                    <a:bodyPr/>
                    <a:lstStyle/>
                    <a:p>
                      <a:r>
                        <a:rPr lang="en-US" sz="2400" dirty="0" smtClean="0">
                          <a:solidFill>
                            <a:srgbClr val="323232"/>
                          </a:solidFill>
                        </a:rPr>
                        <a:t>Linux Kernel</a:t>
                      </a:r>
                      <a:endParaRPr lang="en-US" sz="2400" dirty="0">
                        <a:solidFill>
                          <a:srgbClr val="323232"/>
                        </a:solidFill>
                      </a:endParaRPr>
                    </a:p>
                  </a:txBody>
                  <a:tcPr marT="60960" marB="60960"/>
                </a:tc>
                <a:tc>
                  <a:txBody>
                    <a:bodyPr/>
                    <a:lstStyle/>
                    <a:p>
                      <a:r>
                        <a:rPr lang="en-US" sz="2400" dirty="0" smtClean="0">
                          <a:solidFill>
                            <a:srgbClr val="323232"/>
                          </a:solidFill>
                        </a:rPr>
                        <a:t>Linux </a:t>
                      </a:r>
                      <a:r>
                        <a:rPr lang="en-US" sz="2400" dirty="0" err="1" smtClean="0">
                          <a:solidFill>
                            <a:srgbClr val="323232"/>
                          </a:solidFill>
                        </a:rPr>
                        <a:t>Distro</a:t>
                      </a:r>
                      <a:endParaRPr lang="en-US" sz="2400" dirty="0">
                        <a:solidFill>
                          <a:srgbClr val="323232"/>
                        </a:solidFill>
                      </a:endParaRPr>
                    </a:p>
                  </a:txBody>
                  <a:tcPr marT="60960" marB="60960"/>
                </a:tc>
              </a:tr>
              <a:tr h="494453">
                <a:tc>
                  <a:txBody>
                    <a:bodyPr/>
                    <a:lstStyle/>
                    <a:p>
                      <a:r>
                        <a:rPr lang="en-US" sz="2400" dirty="0" smtClean="0"/>
                        <a:t>KVM</a:t>
                      </a:r>
                      <a:endParaRPr lang="en-US" sz="2400" dirty="0"/>
                    </a:p>
                  </a:txBody>
                  <a:tcPr marT="60960" marB="60960"/>
                </a:tc>
                <a:tc>
                  <a:txBody>
                    <a:bodyPr/>
                    <a:lstStyle/>
                    <a:p>
                      <a:r>
                        <a:rPr lang="en-US" sz="2400" dirty="0" smtClean="0"/>
                        <a:t>3.12</a:t>
                      </a:r>
                      <a:endParaRPr lang="en-US" sz="2400" dirty="0"/>
                    </a:p>
                  </a:txBody>
                  <a:tcPr marT="60960" marB="60960"/>
                </a:tc>
                <a:tc>
                  <a:txBody>
                    <a:bodyPr/>
                    <a:lstStyle/>
                    <a:p>
                      <a:r>
                        <a:rPr lang="en-US" sz="2400" dirty="0" smtClean="0"/>
                        <a:t>Arch 2013.10.01</a:t>
                      </a:r>
                      <a:endParaRPr lang="en-US" sz="2400" dirty="0"/>
                    </a:p>
                  </a:txBody>
                  <a:tcPr marT="60960" marB="60960"/>
                </a:tc>
              </a:tr>
              <a:tr h="494453">
                <a:tc>
                  <a:txBody>
                    <a:bodyPr/>
                    <a:lstStyle/>
                    <a:p>
                      <a:r>
                        <a:rPr lang="en-US" sz="2400" dirty="0" err="1" smtClean="0"/>
                        <a:t>Xen</a:t>
                      </a:r>
                      <a:r>
                        <a:rPr lang="en-US" sz="2400" dirty="0" smtClean="0"/>
                        <a:t> 4.3.0-7</a:t>
                      </a:r>
                      <a:endParaRPr lang="en-US" sz="2400" dirty="0"/>
                    </a:p>
                  </a:txBody>
                  <a:tcPr marT="60960" marB="60960"/>
                </a:tc>
                <a:tc>
                  <a:txBody>
                    <a:bodyPr/>
                    <a:lstStyle/>
                    <a:p>
                      <a:r>
                        <a:rPr lang="en-US" sz="2400" dirty="0" smtClean="0"/>
                        <a:t>3.12 (dom0)</a:t>
                      </a:r>
                      <a:endParaRPr lang="en-US" sz="2400" dirty="0"/>
                    </a:p>
                  </a:txBody>
                  <a:tcPr marT="60960" marB="60960"/>
                </a:tc>
                <a:tc>
                  <a:txBody>
                    <a:bodyPr/>
                    <a:lstStyle/>
                    <a:p>
                      <a:r>
                        <a:rPr lang="en-US" sz="2400" dirty="0" smtClean="0"/>
                        <a:t>Arch 2013.10.01</a:t>
                      </a:r>
                      <a:endParaRPr lang="en-US" sz="2400" dirty="0"/>
                    </a:p>
                  </a:txBody>
                  <a:tcPr marT="60960" marB="60960"/>
                </a:tc>
              </a:tr>
              <a:tr h="494453">
                <a:tc>
                  <a:txBody>
                    <a:bodyPr/>
                    <a:lstStyle/>
                    <a:p>
                      <a:r>
                        <a:rPr lang="en-US" sz="2400" dirty="0" err="1" smtClean="0"/>
                        <a:t>VMWare</a:t>
                      </a:r>
                      <a:r>
                        <a:rPr lang="en-US" sz="2400" dirty="0" smtClean="0"/>
                        <a:t> </a:t>
                      </a:r>
                      <a:r>
                        <a:rPr lang="en-US" sz="2400" dirty="0" err="1" smtClean="0"/>
                        <a:t>ESXi</a:t>
                      </a:r>
                      <a:r>
                        <a:rPr lang="en-US" sz="2400" dirty="0" smtClean="0"/>
                        <a:t> 5.5.0</a:t>
                      </a:r>
                      <a:endParaRPr lang="en-US" sz="2400" dirty="0"/>
                    </a:p>
                  </a:txBody>
                  <a:tcPr marT="60960" marB="60960"/>
                </a:tc>
                <a:tc>
                  <a:txBody>
                    <a:bodyPr/>
                    <a:lstStyle/>
                    <a:p>
                      <a:r>
                        <a:rPr lang="en-US" sz="2400" dirty="0" smtClean="0"/>
                        <a:t>N/A</a:t>
                      </a:r>
                      <a:endParaRPr lang="en-US" sz="2400" dirty="0"/>
                    </a:p>
                  </a:txBody>
                  <a:tcPr marT="60960" marB="60960"/>
                </a:tc>
                <a:tc>
                  <a:txBody>
                    <a:bodyPr/>
                    <a:lstStyle/>
                    <a:p>
                      <a:r>
                        <a:rPr lang="en-US" sz="2400" dirty="0" smtClean="0"/>
                        <a:t>N/A</a:t>
                      </a:r>
                      <a:endParaRPr lang="en-US" sz="2400" dirty="0"/>
                    </a:p>
                  </a:txBody>
                  <a:tcPr marT="60960" marB="60960"/>
                </a:tc>
              </a:tr>
              <a:tr h="494453">
                <a:tc>
                  <a:txBody>
                    <a:bodyPr/>
                    <a:lstStyle/>
                    <a:p>
                      <a:r>
                        <a:rPr lang="en-US" sz="2400" dirty="0" smtClean="0"/>
                        <a:t>LXC</a:t>
                      </a:r>
                      <a:endParaRPr lang="en-US" sz="2400" dirty="0"/>
                    </a:p>
                  </a:txBody>
                  <a:tcPr marT="60960" marB="60960"/>
                </a:tc>
                <a:tc>
                  <a:txBody>
                    <a:bodyPr/>
                    <a:lstStyle/>
                    <a:p>
                      <a:r>
                        <a:rPr lang="en-US" sz="2400" dirty="0" smtClean="0"/>
                        <a:t>2.6.32-358.23.2</a:t>
                      </a:r>
                      <a:endParaRPr lang="en-US" sz="2400" dirty="0"/>
                    </a:p>
                  </a:txBody>
                  <a:tcPr marT="60960" marB="60960"/>
                </a:tc>
                <a:tc>
                  <a:txBody>
                    <a:bodyPr/>
                    <a:lstStyle/>
                    <a:p>
                      <a:r>
                        <a:rPr lang="en-US" sz="2400" dirty="0" err="1" smtClean="0"/>
                        <a:t>CentOS</a:t>
                      </a:r>
                      <a:r>
                        <a:rPr lang="en-US" sz="2400" baseline="0" dirty="0" smtClean="0"/>
                        <a:t> 6.4</a:t>
                      </a:r>
                      <a:endParaRPr lang="en-US" sz="2400" dirty="0"/>
                    </a:p>
                  </a:txBody>
                  <a:tcPr marT="60960" marB="60960"/>
                </a:tc>
              </a:tr>
            </a:tbl>
          </a:graphicData>
        </a:graphic>
      </p:graphicFrame>
    </p:spTree>
    <p:extLst>
      <p:ext uri="{BB962C8B-B14F-4D97-AF65-F5344CB8AC3E}">
        <p14:creationId xmlns:p14="http://schemas.microsoft.com/office/powerpoint/2010/main" val="565827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Cloud Computing</a:t>
            </a:r>
          </a:p>
        </p:txBody>
      </p:sp>
      <p:pic>
        <p:nvPicPr>
          <p:cNvPr id="24579" name="Content Placeholder 3" descr="Picture 9.png"/>
          <p:cNvPicPr>
            <a:picLocks noGrp="1" noChangeAspect="1"/>
          </p:cNvPicPr>
          <p:nvPr>
            <p:ph sz="half" idx="1"/>
          </p:nvPr>
        </p:nvPicPr>
        <p:blipFill>
          <a:blip r:embed="rId2">
            <a:extLst>
              <a:ext uri="{28A0092B-C50C-407E-A947-70E740481C1C}">
                <a14:useLocalDpi xmlns:a14="http://schemas.microsoft.com/office/drawing/2010/main" val="0"/>
              </a:ext>
            </a:extLst>
          </a:blip>
          <a:srcRect t="-17848" b="-17848"/>
          <a:stretch>
            <a:fillRect/>
          </a:stretch>
        </p:blipFill>
        <p:spPr>
          <a:xfrm>
            <a:off x="922793" y="301644"/>
            <a:ext cx="6391734" cy="6702346"/>
          </a:xfrm>
        </p:spPr>
      </p:pic>
      <p:sp>
        <p:nvSpPr>
          <p:cNvPr id="245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84601-7568-FF42-BAC8-021A366DD8E3}" type="slidenum">
              <a:rPr lang="en-US" sz="1200">
                <a:solidFill>
                  <a:srgbClr val="898989"/>
                </a:solidFill>
                <a:latin typeface="Calibri" charset="0"/>
              </a:rPr>
              <a:pPr eaLnBrk="1" hangingPunct="1"/>
              <a:t>75</a:t>
            </a:fld>
            <a:endParaRPr lang="en-US" sz="1200">
              <a:solidFill>
                <a:srgbClr val="898989"/>
              </a:solidFill>
              <a:latin typeface="Calibri" charset="0"/>
            </a:endParaRPr>
          </a:p>
        </p:txBody>
      </p:sp>
      <p:sp>
        <p:nvSpPr>
          <p:cNvPr id="5" name="TextBox 4"/>
          <p:cNvSpPr txBox="1">
            <a:spLocks noChangeArrowheads="1"/>
          </p:cNvSpPr>
          <p:nvPr/>
        </p:nvSpPr>
        <p:spPr bwMode="auto">
          <a:xfrm>
            <a:off x="202223" y="6002385"/>
            <a:ext cx="8032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charset="0"/>
              </a:rPr>
              <a:t>From: </a:t>
            </a:r>
            <a:r>
              <a:rPr lang="en-US" sz="1800" i="1" dirty="0" smtClean="0">
                <a:latin typeface="Calibri" charset="0"/>
              </a:rPr>
              <a:t>Cloud </a:t>
            </a:r>
            <a:r>
              <a:rPr lang="en-US" sz="1800" i="1" dirty="0">
                <a:latin typeface="Calibri" charset="0"/>
              </a:rPr>
              <a:t>Computing and Grid Computing 360-Degree </a:t>
            </a:r>
            <a:r>
              <a:rPr lang="en-US" sz="1800" i="1" dirty="0" smtClean="0">
                <a:latin typeface="Calibri" charset="0"/>
              </a:rPr>
              <a:t>Compared</a:t>
            </a:r>
            <a:r>
              <a:rPr lang="en-US" sz="1800" dirty="0" smtClean="0">
                <a:latin typeface="Calibri" charset="0"/>
              </a:rPr>
              <a:t>, Foster et al.</a:t>
            </a:r>
            <a:endParaRPr lang="en-US" sz="1800" dirty="0">
              <a:latin typeface="Calibri" charset="0"/>
            </a:endParaRPr>
          </a:p>
        </p:txBody>
      </p:sp>
      <p:sp>
        <p:nvSpPr>
          <p:cNvPr id="6" name="Rectangle 5"/>
          <p:cNvSpPr/>
          <p:nvPr/>
        </p:nvSpPr>
        <p:spPr>
          <a:xfrm>
            <a:off x="2963452" y="2360186"/>
            <a:ext cx="3589748" cy="2140406"/>
          </a:xfrm>
          <a:prstGeom prst="rect">
            <a:avLst/>
          </a:prstGeom>
          <a:solidFill>
            <a:schemeClr val="accent1">
              <a:alpha val="9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High Performance Clouds</a:t>
            </a:r>
            <a:endParaRPr lang="en-US" dirty="0">
              <a:solidFill>
                <a:srgbClr val="000000"/>
              </a:solidFill>
            </a:endParaRPr>
          </a:p>
        </p:txBody>
      </p:sp>
    </p:spTree>
    <p:extLst>
      <p:ext uri="{BB962C8B-B14F-4D97-AF65-F5344CB8AC3E}">
        <p14:creationId xmlns:p14="http://schemas.microsoft.com/office/powerpoint/2010/main" val="1431659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Virtualization and Cloud Infrastructure</a:t>
            </a:r>
            <a:endParaRPr lang="en-US" dirty="0"/>
          </a:p>
        </p:txBody>
      </p:sp>
      <p:sp>
        <p:nvSpPr>
          <p:cNvPr id="3" name="Content Placeholder 2"/>
          <p:cNvSpPr>
            <a:spLocks noGrp="1"/>
          </p:cNvSpPr>
          <p:nvPr>
            <p:ph idx="1"/>
          </p:nvPr>
        </p:nvSpPr>
        <p:spPr/>
        <p:txBody>
          <a:bodyPr/>
          <a:lstStyle/>
          <a:p>
            <a:r>
              <a:rPr lang="en-US" dirty="0" smtClean="0"/>
              <a:t>Scalability</a:t>
            </a:r>
          </a:p>
          <a:p>
            <a:r>
              <a:rPr lang="en-US" dirty="0" smtClean="0"/>
              <a:t>Resource Consolidation</a:t>
            </a:r>
          </a:p>
          <a:p>
            <a:r>
              <a:rPr lang="en-US" dirty="0" smtClean="0"/>
              <a:t>Multi-tenancy</a:t>
            </a:r>
          </a:p>
          <a:p>
            <a:r>
              <a:rPr lang="en-US" dirty="0" smtClean="0"/>
              <a:t>Elasticity</a:t>
            </a:r>
          </a:p>
          <a:p>
            <a:r>
              <a:rPr lang="en-US" dirty="0" smtClean="0"/>
              <a:t>Manageability</a:t>
            </a:r>
          </a:p>
          <a:p>
            <a:r>
              <a:rPr lang="en-US" dirty="0" smtClean="0"/>
              <a:t>Agility</a:t>
            </a:r>
          </a:p>
          <a:p>
            <a:r>
              <a:rPr lang="en-US" dirty="0" smtClean="0"/>
              <a:t>Fault tolerance</a:t>
            </a:r>
          </a:p>
          <a:p>
            <a:r>
              <a:rPr lang="en-US" dirty="0" smtClean="0"/>
              <a:t>Monitoring &amp; control</a:t>
            </a:r>
            <a:endParaRPr lang="en-US" dirty="0"/>
          </a:p>
        </p:txBody>
      </p:sp>
      <p:sp>
        <p:nvSpPr>
          <p:cNvPr id="4" name="Slide Number Placeholder 3"/>
          <p:cNvSpPr>
            <a:spLocks noGrp="1"/>
          </p:cNvSpPr>
          <p:nvPr>
            <p:ph type="sldNum" sz="quarter" idx="12"/>
          </p:nvPr>
        </p:nvSpPr>
        <p:spPr/>
        <p:txBody>
          <a:bodyPr/>
          <a:lstStyle/>
          <a:p>
            <a:fld id="{4AC9C43E-78D2-48D2-B1B6-BA735BFACA5E}" type="slidenum">
              <a:rPr lang="en-US" smtClean="0"/>
              <a:t>76</a:t>
            </a:fld>
            <a:endParaRPr lang="en-US"/>
          </a:p>
        </p:txBody>
      </p:sp>
    </p:spTree>
    <p:extLst>
      <p:ext uri="{BB962C8B-B14F-4D97-AF65-F5344CB8AC3E}">
        <p14:creationId xmlns:p14="http://schemas.microsoft.com/office/powerpoint/2010/main" val="25046682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Application Viability</a:t>
            </a:r>
            <a:endParaRPr lang="en-US" dirty="0"/>
          </a:p>
        </p:txBody>
      </p:sp>
      <p:sp>
        <p:nvSpPr>
          <p:cNvPr id="3" name="Content Placeholder 2"/>
          <p:cNvSpPr>
            <a:spLocks noGrp="1"/>
          </p:cNvSpPr>
          <p:nvPr>
            <p:ph idx="1"/>
          </p:nvPr>
        </p:nvSpPr>
        <p:spPr/>
        <p:txBody>
          <a:bodyPr/>
          <a:lstStyle/>
          <a:p>
            <a:r>
              <a:rPr lang="en-US" dirty="0" smtClean="0"/>
              <a:t>Running high performance computing workloads feasible in virtual clusters</a:t>
            </a:r>
          </a:p>
          <a:p>
            <a:r>
              <a:rPr lang="en-US" dirty="0" smtClean="0"/>
              <a:t>HPC hardware such as </a:t>
            </a:r>
            <a:r>
              <a:rPr lang="en-US" dirty="0" err="1" smtClean="0"/>
              <a:t>Nvidia</a:t>
            </a:r>
            <a:r>
              <a:rPr lang="en-US" dirty="0" smtClean="0"/>
              <a:t> GPUs and </a:t>
            </a:r>
            <a:r>
              <a:rPr lang="en-US" dirty="0" err="1" smtClean="0"/>
              <a:t>InfiniBand</a:t>
            </a:r>
            <a:r>
              <a:rPr lang="en-US" dirty="0" smtClean="0"/>
              <a:t> interconnects now usable in virtualized environments</a:t>
            </a:r>
          </a:p>
          <a:p>
            <a:r>
              <a:rPr lang="en-US" dirty="0" smtClean="0"/>
              <a:t>Current MPI+CUDA applications run with very little overhead</a:t>
            </a:r>
          </a:p>
          <a:p>
            <a:r>
              <a:rPr lang="en-US" dirty="0" smtClean="0"/>
              <a:t>Need to evaluate scalability</a:t>
            </a:r>
          </a:p>
        </p:txBody>
      </p:sp>
      <p:sp>
        <p:nvSpPr>
          <p:cNvPr id="4" name="Slide Number Placeholder 3"/>
          <p:cNvSpPr>
            <a:spLocks noGrp="1"/>
          </p:cNvSpPr>
          <p:nvPr>
            <p:ph type="sldNum" sz="quarter" idx="12"/>
          </p:nvPr>
        </p:nvSpPr>
        <p:spPr/>
        <p:txBody>
          <a:bodyPr/>
          <a:lstStyle/>
          <a:p>
            <a:fld id="{4AC9C43E-78D2-48D2-B1B6-BA735BFACA5E}" type="slidenum">
              <a:rPr lang="en-US" smtClean="0"/>
              <a:t>77</a:t>
            </a:fld>
            <a:endParaRPr lang="en-US"/>
          </a:p>
        </p:txBody>
      </p:sp>
    </p:spTree>
    <p:extLst>
      <p:ext uri="{BB962C8B-B14F-4D97-AF65-F5344CB8AC3E}">
        <p14:creationId xmlns:p14="http://schemas.microsoft.com/office/powerpoint/2010/main" val="19000129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Advancing Cloud Infrastructure</a:t>
            </a:r>
            <a:endParaRPr lang="en-US" dirty="0"/>
          </a:p>
        </p:txBody>
      </p:sp>
      <p:sp>
        <p:nvSpPr>
          <p:cNvPr id="3" name="Content Placeholder 2"/>
          <p:cNvSpPr>
            <a:spLocks noGrp="1"/>
          </p:cNvSpPr>
          <p:nvPr>
            <p:ph idx="1"/>
          </p:nvPr>
        </p:nvSpPr>
        <p:spPr>
          <a:xfrm>
            <a:off x="457200" y="1119522"/>
            <a:ext cx="8229600" cy="4525963"/>
          </a:xfrm>
        </p:spPr>
        <p:txBody>
          <a:bodyPr/>
          <a:lstStyle/>
          <a:p>
            <a:r>
              <a:rPr lang="en-US" sz="2800" dirty="0" smtClean="0"/>
              <a:t>Already-known advantages</a:t>
            </a:r>
          </a:p>
          <a:p>
            <a:pPr lvl="1"/>
            <a:r>
              <a:rPr lang="en-US" sz="2400" dirty="0" smtClean="0"/>
              <a:t>Economies of scale, agility, manageability</a:t>
            </a:r>
          </a:p>
          <a:p>
            <a:pPr lvl="1"/>
            <a:r>
              <a:rPr lang="en-US" sz="2400" dirty="0" smtClean="0"/>
              <a:t>Customized user environment, multi-tenancy</a:t>
            </a:r>
          </a:p>
          <a:p>
            <a:pPr lvl="1"/>
            <a:r>
              <a:rPr lang="en-US" sz="2400" dirty="0" smtClean="0"/>
              <a:t>New programming paradigms for big data challenges</a:t>
            </a:r>
          </a:p>
          <a:p>
            <a:r>
              <a:rPr lang="en-US" sz="2800" dirty="0" smtClean="0"/>
              <a:t>There could be more to be realized </a:t>
            </a:r>
          </a:p>
          <a:p>
            <a:pPr lvl="1"/>
            <a:r>
              <a:rPr lang="en-US" sz="2400" dirty="0" smtClean="0"/>
              <a:t>Leverage heterogeneous hardware</a:t>
            </a:r>
          </a:p>
          <a:p>
            <a:pPr lvl="1"/>
            <a:r>
              <a:rPr lang="en-US" sz="2400" dirty="0" smtClean="0"/>
              <a:t>Advanced scheduling for diverse workload support</a:t>
            </a:r>
          </a:p>
          <a:p>
            <a:pPr lvl="1"/>
            <a:r>
              <a:rPr lang="en-US" sz="2400" dirty="0" smtClean="0"/>
              <a:t>Runtime system to avoid synchronization barriers</a:t>
            </a:r>
          </a:p>
          <a:p>
            <a:pPr lvl="1"/>
            <a:r>
              <a:rPr lang="en-US" sz="2400" dirty="0" smtClean="0"/>
              <a:t>Check-pointing, snapshotting, enable fault tolerance</a:t>
            </a:r>
          </a:p>
          <a:p>
            <a:pPr lvl="1"/>
            <a:r>
              <a:rPr lang="en-US" sz="2400" dirty="0" smtClean="0"/>
              <a:t>Precise packaging and deployment, cloning</a:t>
            </a:r>
          </a:p>
          <a:p>
            <a:pPr lvl="1"/>
            <a:endParaRPr lang="en-US" sz="2400" dirty="0" smtClean="0"/>
          </a:p>
        </p:txBody>
      </p:sp>
      <p:sp>
        <p:nvSpPr>
          <p:cNvPr id="5" name="Slide Number Placeholder 4"/>
          <p:cNvSpPr>
            <a:spLocks noGrp="1"/>
          </p:cNvSpPr>
          <p:nvPr>
            <p:ph type="sldNum" sz="quarter" idx="12"/>
          </p:nvPr>
        </p:nvSpPr>
        <p:spPr>
          <a:xfrm>
            <a:off x="6553200" y="6340475"/>
            <a:ext cx="2133600" cy="365125"/>
          </a:xfrm>
        </p:spPr>
        <p:txBody>
          <a:bodyPr/>
          <a:lstStyle/>
          <a:p>
            <a:pPr>
              <a:defRPr/>
            </a:pPr>
            <a:fld id="{41ACB1E6-636E-7845-BF2D-46AA36E4885E}" type="slidenum">
              <a:rPr lang="en-US" smtClean="0"/>
              <a:pPr>
                <a:defRPr/>
              </a:pPr>
              <a:t>78</a:t>
            </a:fld>
            <a:endParaRPr lang="en-US" dirty="0"/>
          </a:p>
        </p:txBody>
      </p:sp>
    </p:spTree>
    <p:extLst>
      <p:ext uri="{BB962C8B-B14F-4D97-AF65-F5344CB8AC3E}">
        <p14:creationId xmlns:p14="http://schemas.microsoft.com/office/powerpoint/2010/main" val="3245285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High Performance Virtual </a:t>
            </a:r>
            <a:r>
              <a:rPr lang="en-US" dirty="0" smtClean="0"/>
              <a:t>Clusters</a:t>
            </a:r>
            <a:endParaRPr lang="en-US" dirty="0"/>
          </a:p>
        </p:txBody>
      </p:sp>
      <p:sp>
        <p:nvSpPr>
          <p:cNvPr id="5" name="Content Placeholder 4"/>
          <p:cNvSpPr>
            <a:spLocks noGrp="1"/>
          </p:cNvSpPr>
          <p:nvPr>
            <p:ph idx="1"/>
          </p:nvPr>
        </p:nvSpPr>
        <p:spPr>
          <a:xfrm>
            <a:off x="304800" y="838200"/>
            <a:ext cx="8458200" cy="4525963"/>
          </a:xfrm>
        </p:spPr>
        <p:txBody>
          <a:bodyPr/>
          <a:lstStyle/>
          <a:p>
            <a:r>
              <a:rPr lang="en-US" sz="2800" dirty="0" smtClean="0"/>
              <a:t>Virtual Clusters are just clusters, but deployed </a:t>
            </a:r>
            <a:r>
              <a:rPr lang="en-US" sz="2800" dirty="0" smtClean="0"/>
              <a:t>on VMs within a virtualized infrastructure</a:t>
            </a:r>
            <a:endParaRPr lang="en-US" sz="2800" dirty="0" smtClean="0"/>
          </a:p>
          <a:p>
            <a:pPr lvl="1"/>
            <a:r>
              <a:rPr lang="en-US" sz="2400" dirty="0" smtClean="0"/>
              <a:t>Can provision cluster nodes dynamically</a:t>
            </a:r>
          </a:p>
          <a:p>
            <a:pPr lvl="1"/>
            <a:r>
              <a:rPr lang="en-US" sz="2400" dirty="0" smtClean="0"/>
              <a:t>Manage different guest OSs, environments</a:t>
            </a:r>
          </a:p>
          <a:p>
            <a:pPr lvl="1"/>
            <a:r>
              <a:rPr lang="en-US" sz="2400" dirty="0" smtClean="0"/>
              <a:t>Increases application flexibility</a:t>
            </a:r>
          </a:p>
          <a:p>
            <a:pPr lvl="1"/>
            <a:r>
              <a:rPr lang="en-US" sz="2400" dirty="0" smtClean="0"/>
              <a:t>VC’s share physical resources and keep application isolation</a:t>
            </a:r>
          </a:p>
        </p:txBody>
      </p:sp>
      <p:sp>
        <p:nvSpPr>
          <p:cNvPr id="2" name="Slide Number Placeholder 1"/>
          <p:cNvSpPr>
            <a:spLocks noGrp="1"/>
          </p:cNvSpPr>
          <p:nvPr>
            <p:ph type="sldNum" sz="quarter" idx="12"/>
          </p:nvPr>
        </p:nvSpPr>
        <p:spPr/>
        <p:txBody>
          <a:bodyPr/>
          <a:lstStyle/>
          <a:p>
            <a:fld id="{4AC9C43E-78D2-48D2-B1B6-BA735BFACA5E}" type="slidenum">
              <a:rPr lang="en-US" smtClean="0"/>
              <a:t>8</a:t>
            </a:fld>
            <a:endParaRPr lang="en-US"/>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09" t="4749" r="22614" b="24092"/>
          <a:stretch/>
        </p:blipFill>
        <p:spPr bwMode="auto">
          <a:xfrm>
            <a:off x="3989697" y="3582688"/>
            <a:ext cx="5154303" cy="327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8197" y="6248400"/>
            <a:ext cx="3989696" cy="523220"/>
          </a:xfrm>
          <a:prstGeom prst="rect">
            <a:avLst/>
          </a:prstGeom>
          <a:noFill/>
        </p:spPr>
        <p:txBody>
          <a:bodyPr wrap="square" rtlCol="0">
            <a:spAutoFit/>
          </a:bodyPr>
          <a:lstStyle/>
          <a:p>
            <a:r>
              <a:rPr lang="en-US" sz="1400" dirty="0" smtClean="0"/>
              <a:t>Image from: Distributed and Cloud Computing: From Parallel Processing to the Internet of Things.</a:t>
            </a:r>
            <a:endParaRPr lang="en-US" sz="1400" dirty="0"/>
          </a:p>
        </p:txBody>
      </p:sp>
      <p:sp>
        <p:nvSpPr>
          <p:cNvPr id="9" name="TextBox 8"/>
          <p:cNvSpPr txBox="1"/>
          <p:nvPr/>
        </p:nvSpPr>
        <p:spPr>
          <a:xfrm>
            <a:off x="353703" y="3559942"/>
            <a:ext cx="3837297" cy="1384995"/>
          </a:xfrm>
          <a:prstGeom prst="rect">
            <a:avLst/>
          </a:prstGeom>
          <a:noFill/>
        </p:spPr>
        <p:txBody>
          <a:bodyPr wrap="square" rtlCol="0">
            <a:spAutoFit/>
          </a:bodyPr>
          <a:lstStyle/>
          <a:p>
            <a:pPr marL="285750" indent="-285750">
              <a:buFont typeface="Arial" pitchFamily="34" charset="0"/>
              <a:buChar char="•"/>
            </a:pPr>
            <a:r>
              <a:rPr lang="en-US" sz="2800" dirty="0" smtClean="0"/>
              <a:t>Virtual Clusters don’t take performance into consideration!</a:t>
            </a:r>
            <a:endParaRPr lang="en-US" sz="2800" dirty="0"/>
          </a:p>
        </p:txBody>
      </p:sp>
    </p:spTree>
    <p:extLst>
      <p:ext uri="{BB962C8B-B14F-4D97-AF65-F5344CB8AC3E}">
        <p14:creationId xmlns:p14="http://schemas.microsoft.com/office/powerpoint/2010/main" val="1634365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1"/>
            <a:ext cx="9144000" cy="6735198"/>
          </a:xfrm>
          <a:prstGeom prst="rect">
            <a:avLst/>
          </a:prstGeom>
        </p:spPr>
      </p:pic>
      <p:sp>
        <p:nvSpPr>
          <p:cNvPr id="2" name="Slide Number Placeholder 1"/>
          <p:cNvSpPr>
            <a:spLocks noGrp="1"/>
          </p:cNvSpPr>
          <p:nvPr>
            <p:ph type="sldNum" sz="quarter" idx="12"/>
          </p:nvPr>
        </p:nvSpPr>
        <p:spPr/>
        <p:txBody>
          <a:bodyPr/>
          <a:lstStyle/>
          <a:p>
            <a:fld id="{4AC9C43E-78D2-48D2-B1B6-BA735BFACA5E}" type="slidenum">
              <a:rPr lang="en-US" smtClean="0"/>
              <a:t>9</a:t>
            </a:fld>
            <a:endParaRPr lang="en-US"/>
          </a:p>
        </p:txBody>
      </p:sp>
    </p:spTree>
    <p:extLst>
      <p:ext uri="{BB962C8B-B14F-4D97-AF65-F5344CB8AC3E}">
        <p14:creationId xmlns:p14="http://schemas.microsoft.com/office/powerpoint/2010/main" val="1891883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grid-clou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23863</TotalTime>
  <Words>6930</Words>
  <Application>Microsoft Office PowerPoint</Application>
  <PresentationFormat>On-screen Show (4:3)</PresentationFormat>
  <Paragraphs>995</Paragraphs>
  <Slides>78</Slides>
  <Notes>37</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grid-cloud-theme</vt:lpstr>
      <vt:lpstr>Architectural Principles and Experimentation of Distributed High Performance Virtual Clusters</vt:lpstr>
      <vt:lpstr>Outline</vt:lpstr>
      <vt:lpstr>Cloud Infrastructure</vt:lpstr>
      <vt:lpstr>Cloud Infrastructure for mid-tier Scientific Computing</vt:lpstr>
      <vt:lpstr>High Performance Computing</vt:lpstr>
      <vt:lpstr>Motivation</vt:lpstr>
      <vt:lpstr>Virtualized HPC</vt:lpstr>
      <vt:lpstr>High Performance Virtual Clusters</vt:lpstr>
      <vt:lpstr>PowerPoint Presentation</vt:lpstr>
      <vt:lpstr>Virtualization Overhead</vt:lpstr>
      <vt:lpstr>Outline</vt:lpstr>
      <vt:lpstr>FutureGrid</vt:lpstr>
      <vt:lpstr>Heterogeneous Systems Hardware</vt:lpstr>
      <vt:lpstr>Initial Hypervisor Experiments</vt:lpstr>
      <vt:lpstr>VM Performance</vt:lpstr>
      <vt:lpstr>VM Performance</vt:lpstr>
      <vt:lpstr>IaaS with HPC Hardware</vt:lpstr>
      <vt:lpstr>Outline</vt:lpstr>
      <vt:lpstr>Direct GPU Virtualization</vt:lpstr>
      <vt:lpstr>Hardware Setup</vt:lpstr>
      <vt:lpstr>Evaluating Xen GPU Passthrough</vt:lpstr>
      <vt:lpstr>PowerPoint Presentation</vt:lpstr>
      <vt:lpstr>PowerPoint Presentation</vt:lpstr>
      <vt:lpstr>CPU Architecture</vt:lpstr>
      <vt:lpstr>GPU Passthrough vs rCUDA</vt:lpstr>
      <vt:lpstr>GPU Passthrough</vt:lpstr>
      <vt:lpstr>Outline</vt:lpstr>
      <vt:lpstr>GPU Hypervisor Experiment</vt:lpstr>
      <vt:lpstr>PowerPoint Presentation</vt:lpstr>
      <vt:lpstr>LULESH Hydrodynamics Performance</vt:lpstr>
      <vt:lpstr>GPU-LIBSVM Results</vt:lpstr>
      <vt:lpstr>KVM libSVM Performance</vt:lpstr>
      <vt:lpstr>Lessons Learned – GPU Hypervisor Performance</vt:lpstr>
      <vt:lpstr>Outline</vt:lpstr>
      <vt:lpstr>Interconnects in Virtual Clusters</vt:lpstr>
      <vt:lpstr>Interconnect Virtualization</vt:lpstr>
      <vt:lpstr>SR-IOV VM Support</vt:lpstr>
      <vt:lpstr>SR-IOV InfiniBand</vt:lpstr>
      <vt:lpstr>SR-IOV InfiniBand</vt:lpstr>
      <vt:lpstr>Outline</vt:lpstr>
      <vt:lpstr>High Performance Virtual Clusters</vt:lpstr>
      <vt:lpstr>High Performance Virtualized Host</vt:lpstr>
      <vt:lpstr>Real-world Applications  – Molecular Dynamics Simulation</vt:lpstr>
      <vt:lpstr>LAMMPS LJ</vt:lpstr>
      <vt:lpstr>LAMMPS Rhodo</vt:lpstr>
      <vt:lpstr>GPU Direct</vt:lpstr>
      <vt:lpstr>HOOMD-Blue</vt:lpstr>
      <vt:lpstr>Discussion</vt:lpstr>
      <vt:lpstr>PowerPoint Presentation</vt:lpstr>
      <vt:lpstr>PowerPoint Presentation</vt:lpstr>
      <vt:lpstr>HPC and Big Data Convergence</vt:lpstr>
      <vt:lpstr>Outline</vt:lpstr>
      <vt:lpstr>Conclusion</vt:lpstr>
      <vt:lpstr>Future Work</vt:lpstr>
      <vt:lpstr>Will Virtualization Exascale?</vt:lpstr>
      <vt:lpstr>Publications (1-2)</vt:lpstr>
      <vt:lpstr>Publications (2-2)</vt:lpstr>
      <vt:lpstr>Thanks!</vt:lpstr>
      <vt:lpstr>Backup slides</vt:lpstr>
      <vt:lpstr>root@localhost:~/#  whoami</vt:lpstr>
      <vt:lpstr>PowerPoint Presentation</vt:lpstr>
      <vt:lpstr>Virtualization</vt:lpstr>
      <vt:lpstr>Docker Containers for HPVC?</vt:lpstr>
      <vt:lpstr>TLB Reach = (TLB Size) x (Page Size)  2D walk cost = (n * m) + n + m  where n = page levels and m = nested page levels</vt:lpstr>
      <vt:lpstr>Front-end Remote GPU API</vt:lpstr>
      <vt:lpstr>SR-IOV VM Support</vt:lpstr>
      <vt:lpstr>SDSC SR-IOV IB and Ethernet </vt:lpstr>
      <vt:lpstr>From Jose et al, SR-IOV Support for Virtualization on InfiniBand Clusters: Early Experience. 2013</vt:lpstr>
      <vt:lpstr>PowerPoint Presentation</vt:lpstr>
      <vt:lpstr>PowerPoint Presentation</vt:lpstr>
      <vt:lpstr>Mid-tier Scientific Computation</vt:lpstr>
      <vt:lpstr>Experimental Deployment:    Delta</vt:lpstr>
      <vt:lpstr>OpenStack Integration</vt:lpstr>
      <vt:lpstr>Hypervisor Configuration</vt:lpstr>
      <vt:lpstr>Cloud Computing</vt:lpstr>
      <vt:lpstr>Advantages of Virtualization and Cloud Infrastructure</vt:lpstr>
      <vt:lpstr>HPC Application Viability</vt:lpstr>
      <vt:lpstr>Advancing Cloud Infrastructure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Principals and Experimentation of Distributed High Performance Virtual Clusters</dc:title>
  <dc:creator>ajyounge</dc:creator>
  <cp:lastModifiedBy>ajyounge</cp:lastModifiedBy>
  <cp:revision>457</cp:revision>
  <dcterms:created xsi:type="dcterms:W3CDTF">2016-03-22T14:51:34Z</dcterms:created>
  <dcterms:modified xsi:type="dcterms:W3CDTF">2016-10-09T18:21:55Z</dcterms:modified>
</cp:coreProperties>
</file>