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8"/>
  </p:notesMasterIdLst>
  <p:sldIdLst>
    <p:sldId id="301" r:id="rId2"/>
    <p:sldId id="296" r:id="rId3"/>
    <p:sldId id="257" r:id="rId4"/>
    <p:sldId id="261" r:id="rId5"/>
    <p:sldId id="297" r:id="rId6"/>
    <p:sldId id="299" r:id="rId7"/>
    <p:sldId id="262" r:id="rId8"/>
    <p:sldId id="304" r:id="rId9"/>
    <p:sldId id="306" r:id="rId10"/>
    <p:sldId id="305" r:id="rId11"/>
    <p:sldId id="307" r:id="rId12"/>
    <p:sldId id="308" r:id="rId13"/>
    <p:sldId id="309" r:id="rId14"/>
    <p:sldId id="310" r:id="rId15"/>
    <p:sldId id="311" r:id="rId16"/>
    <p:sldId id="315" r:id="rId17"/>
    <p:sldId id="312" r:id="rId18"/>
    <p:sldId id="318" r:id="rId19"/>
    <p:sldId id="317" r:id="rId20"/>
    <p:sldId id="322" r:id="rId21"/>
    <p:sldId id="316" r:id="rId22"/>
    <p:sldId id="324" r:id="rId23"/>
    <p:sldId id="323" r:id="rId24"/>
    <p:sldId id="320" r:id="rId25"/>
    <p:sldId id="337" r:id="rId26"/>
    <p:sldId id="338" r:id="rId27"/>
    <p:sldId id="313" r:id="rId28"/>
    <p:sldId id="326" r:id="rId29"/>
    <p:sldId id="325" r:id="rId30"/>
    <p:sldId id="328" r:id="rId31"/>
    <p:sldId id="332" r:id="rId32"/>
    <p:sldId id="329" r:id="rId33"/>
    <p:sldId id="333" r:id="rId34"/>
    <p:sldId id="334" r:id="rId35"/>
    <p:sldId id="314" r:id="rId36"/>
    <p:sldId id="336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00"/>
    <a:srgbClr val="10FA04"/>
    <a:srgbClr val="0C8E5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80305" autoAdjust="0"/>
  </p:normalViewPr>
  <p:slideViewPr>
    <p:cSldViewPr>
      <p:cViewPr varScale="1">
        <p:scale>
          <a:sx n="105" d="100"/>
          <a:sy n="105" d="100"/>
        </p:scale>
        <p:origin x="-9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ACB58-169B-43FF-9B02-F37F31FDD6A9}" type="doc">
      <dgm:prSet loTypeId="urn:microsoft.com/office/officeart/2005/8/layout/pyramid1" loCatId="pyramid" qsTypeId="urn:microsoft.com/office/officeart/2005/8/quickstyle/3d5" qsCatId="3D" csTypeId="urn:microsoft.com/office/officeart/2005/8/colors/accent3_5" csCatId="accent3" phldr="1"/>
      <dgm:spPr/>
    </dgm:pt>
    <dgm:pt modelId="{EDDD3BD6-C5EF-400B-86D4-BA5133BD1644}">
      <dgm:prSet phldrT="[Text]"/>
      <dgm:spPr/>
      <dgm:t>
        <a:bodyPr/>
        <a:lstStyle/>
        <a:p>
          <a:r>
            <a:rPr lang="en-US" dirty="0" smtClean="0"/>
            <a:t>Network Level Solutions</a:t>
          </a:r>
          <a:endParaRPr lang="en-US" dirty="0"/>
        </a:p>
      </dgm:t>
    </dgm:pt>
    <dgm:pt modelId="{7B527DFB-D9EE-4D65-B92D-09C4D41B6EC0}" type="parTrans" cxnId="{FA16F7EF-83F4-4B1D-8F02-3C6543E5B337}">
      <dgm:prSet/>
      <dgm:spPr/>
      <dgm:t>
        <a:bodyPr/>
        <a:lstStyle/>
        <a:p>
          <a:endParaRPr lang="en-US"/>
        </a:p>
      </dgm:t>
    </dgm:pt>
    <dgm:pt modelId="{3C83902D-6599-4D83-BCA8-49EC96243466}" type="sibTrans" cxnId="{FA16F7EF-83F4-4B1D-8F02-3C6543E5B337}">
      <dgm:prSet/>
      <dgm:spPr/>
      <dgm:t>
        <a:bodyPr/>
        <a:lstStyle/>
        <a:p>
          <a:endParaRPr lang="en-US"/>
        </a:p>
      </dgm:t>
    </dgm:pt>
    <dgm:pt modelId="{CE3AAE88-27E5-40FC-9D84-F324C62B9886}">
      <dgm:prSet phldrT="[Text]"/>
      <dgm:spPr/>
      <dgm:t>
        <a:bodyPr/>
        <a:lstStyle/>
        <a:p>
          <a:r>
            <a:rPr lang="en-US" dirty="0" smtClean="0"/>
            <a:t>System Level Solutions</a:t>
          </a:r>
          <a:endParaRPr lang="en-US" dirty="0"/>
        </a:p>
      </dgm:t>
    </dgm:pt>
    <dgm:pt modelId="{2B1A08FB-A3C5-48FC-B64F-B82F8FBD0682}" type="parTrans" cxnId="{A2E89A7F-7818-4828-A08A-0197F19C1520}">
      <dgm:prSet/>
      <dgm:spPr/>
      <dgm:t>
        <a:bodyPr/>
        <a:lstStyle/>
        <a:p>
          <a:endParaRPr lang="en-US"/>
        </a:p>
      </dgm:t>
    </dgm:pt>
    <dgm:pt modelId="{6083A386-A316-4D8D-821A-575B917AEE29}" type="sibTrans" cxnId="{A2E89A7F-7818-4828-A08A-0197F19C1520}">
      <dgm:prSet/>
      <dgm:spPr/>
      <dgm:t>
        <a:bodyPr/>
        <a:lstStyle/>
        <a:p>
          <a:endParaRPr lang="en-US"/>
        </a:p>
      </dgm:t>
    </dgm:pt>
    <dgm:pt modelId="{8F5F4C0A-5662-4F58-BDC4-F3F980B00796}">
      <dgm:prSet phldrT="[Text]"/>
      <dgm:spPr/>
      <dgm:t>
        <a:bodyPr/>
        <a:lstStyle/>
        <a:p>
          <a:r>
            <a:rPr lang="en-US" dirty="0" smtClean="0"/>
            <a:t>Application Level Solutions</a:t>
          </a:r>
          <a:endParaRPr lang="en-US" dirty="0"/>
        </a:p>
      </dgm:t>
    </dgm:pt>
    <dgm:pt modelId="{9F0B0864-BB63-4A2A-A2B9-857F5DAD1324}" type="parTrans" cxnId="{307A6C42-7A82-4629-A42C-C2C68D74CAC0}">
      <dgm:prSet/>
      <dgm:spPr/>
      <dgm:t>
        <a:bodyPr/>
        <a:lstStyle/>
        <a:p>
          <a:endParaRPr lang="en-US"/>
        </a:p>
      </dgm:t>
    </dgm:pt>
    <dgm:pt modelId="{CC0E8880-DD8A-45ED-981D-67D9BE2D5977}" type="sibTrans" cxnId="{307A6C42-7A82-4629-A42C-C2C68D74CAC0}">
      <dgm:prSet/>
      <dgm:spPr/>
      <dgm:t>
        <a:bodyPr/>
        <a:lstStyle/>
        <a:p>
          <a:endParaRPr lang="en-US"/>
        </a:p>
      </dgm:t>
    </dgm:pt>
    <dgm:pt modelId="{ECEF4B79-8542-4CD7-B254-FBB21714C230}" type="pres">
      <dgm:prSet presAssocID="{891ACB58-169B-43FF-9B02-F37F31FDD6A9}" presName="Name0" presStyleCnt="0">
        <dgm:presLayoutVars>
          <dgm:dir/>
          <dgm:animLvl val="lvl"/>
          <dgm:resizeHandles val="exact"/>
        </dgm:presLayoutVars>
      </dgm:prSet>
      <dgm:spPr/>
    </dgm:pt>
    <dgm:pt modelId="{0B71B77D-A5BD-4D60-9C7D-46BCDE1CCB1C}" type="pres">
      <dgm:prSet presAssocID="{EDDD3BD6-C5EF-400B-86D4-BA5133BD1644}" presName="Name8" presStyleCnt="0"/>
      <dgm:spPr/>
    </dgm:pt>
    <dgm:pt modelId="{9A307BC8-A2A3-4149-B750-867FA045CBBD}" type="pres">
      <dgm:prSet presAssocID="{EDDD3BD6-C5EF-400B-86D4-BA5133BD164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F4A94-C131-4E24-918B-DC9E65610CB4}" type="pres">
      <dgm:prSet presAssocID="{EDDD3BD6-C5EF-400B-86D4-BA5133BD16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CD9A9-B120-49C3-8382-4F3CB57F8409}" type="pres">
      <dgm:prSet presAssocID="{CE3AAE88-27E5-40FC-9D84-F324C62B9886}" presName="Name8" presStyleCnt="0"/>
      <dgm:spPr/>
    </dgm:pt>
    <dgm:pt modelId="{9C706EE5-401A-445D-ABB4-650E973B92EA}" type="pres">
      <dgm:prSet presAssocID="{CE3AAE88-27E5-40FC-9D84-F324C62B988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BB7D2-6C7C-4757-A510-1E26AA178FFF}" type="pres">
      <dgm:prSet presAssocID="{CE3AAE88-27E5-40FC-9D84-F324C62B98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996B6-FC02-40F2-B43E-28A592A7DC8E}" type="pres">
      <dgm:prSet presAssocID="{8F5F4C0A-5662-4F58-BDC4-F3F980B00796}" presName="Name8" presStyleCnt="0"/>
      <dgm:spPr/>
    </dgm:pt>
    <dgm:pt modelId="{9036189E-D8A4-448E-A9B1-E20BFC114222}" type="pres">
      <dgm:prSet presAssocID="{8F5F4C0A-5662-4F58-BDC4-F3F980B0079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6F648-42F7-433C-BF9E-542635420499}" type="pres">
      <dgm:prSet presAssocID="{8F5F4C0A-5662-4F58-BDC4-F3F980B0079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2F72E1-E1B6-438C-9AE0-9A173FD6014B}" type="presOf" srcId="{CE3AAE88-27E5-40FC-9D84-F324C62B9886}" destId="{9C706EE5-401A-445D-ABB4-650E973B92EA}" srcOrd="0" destOrd="0" presId="urn:microsoft.com/office/officeart/2005/8/layout/pyramid1"/>
    <dgm:cxn modelId="{307A6C42-7A82-4629-A42C-C2C68D74CAC0}" srcId="{891ACB58-169B-43FF-9B02-F37F31FDD6A9}" destId="{8F5F4C0A-5662-4F58-BDC4-F3F980B00796}" srcOrd="2" destOrd="0" parTransId="{9F0B0864-BB63-4A2A-A2B9-857F5DAD1324}" sibTransId="{CC0E8880-DD8A-45ED-981D-67D9BE2D5977}"/>
    <dgm:cxn modelId="{3F705DEC-50DB-491D-8F09-078EFEDEA412}" type="presOf" srcId="{891ACB58-169B-43FF-9B02-F37F31FDD6A9}" destId="{ECEF4B79-8542-4CD7-B254-FBB21714C230}" srcOrd="0" destOrd="0" presId="urn:microsoft.com/office/officeart/2005/8/layout/pyramid1"/>
    <dgm:cxn modelId="{8705B6A2-04D5-4ACA-926A-076BF9BC5920}" type="presOf" srcId="{CE3AAE88-27E5-40FC-9D84-F324C62B9886}" destId="{33BBB7D2-6C7C-4757-A510-1E26AA178FFF}" srcOrd="1" destOrd="0" presId="urn:microsoft.com/office/officeart/2005/8/layout/pyramid1"/>
    <dgm:cxn modelId="{A2E89A7F-7818-4828-A08A-0197F19C1520}" srcId="{891ACB58-169B-43FF-9B02-F37F31FDD6A9}" destId="{CE3AAE88-27E5-40FC-9D84-F324C62B9886}" srcOrd="1" destOrd="0" parTransId="{2B1A08FB-A3C5-48FC-B64F-B82F8FBD0682}" sibTransId="{6083A386-A316-4D8D-821A-575B917AEE29}"/>
    <dgm:cxn modelId="{1EFBF65F-3042-41A3-A40C-E2E2557F5C56}" type="presOf" srcId="{EDDD3BD6-C5EF-400B-86D4-BA5133BD1644}" destId="{439F4A94-C131-4E24-918B-DC9E65610CB4}" srcOrd="1" destOrd="0" presId="urn:microsoft.com/office/officeart/2005/8/layout/pyramid1"/>
    <dgm:cxn modelId="{FA16F7EF-83F4-4B1D-8F02-3C6543E5B337}" srcId="{891ACB58-169B-43FF-9B02-F37F31FDD6A9}" destId="{EDDD3BD6-C5EF-400B-86D4-BA5133BD1644}" srcOrd="0" destOrd="0" parTransId="{7B527DFB-D9EE-4D65-B92D-09C4D41B6EC0}" sibTransId="{3C83902D-6599-4D83-BCA8-49EC96243466}"/>
    <dgm:cxn modelId="{57B3A267-B759-4B42-8172-C27A65E13264}" type="presOf" srcId="{8F5F4C0A-5662-4F58-BDC4-F3F980B00796}" destId="{C986F648-42F7-433C-BF9E-542635420499}" srcOrd="1" destOrd="0" presId="urn:microsoft.com/office/officeart/2005/8/layout/pyramid1"/>
    <dgm:cxn modelId="{7562340B-09D2-4C58-8278-C084F28CE942}" type="presOf" srcId="{8F5F4C0A-5662-4F58-BDC4-F3F980B00796}" destId="{9036189E-D8A4-448E-A9B1-E20BFC114222}" srcOrd="0" destOrd="0" presId="urn:microsoft.com/office/officeart/2005/8/layout/pyramid1"/>
    <dgm:cxn modelId="{12D4AEA5-3A05-43F0-9FBC-A1C30A94D702}" type="presOf" srcId="{EDDD3BD6-C5EF-400B-86D4-BA5133BD1644}" destId="{9A307BC8-A2A3-4149-B750-867FA045CBBD}" srcOrd="0" destOrd="0" presId="urn:microsoft.com/office/officeart/2005/8/layout/pyramid1"/>
    <dgm:cxn modelId="{C1FCCDD1-7F1C-41D9-B95C-F8CC9BE8E58F}" type="presParOf" srcId="{ECEF4B79-8542-4CD7-B254-FBB21714C230}" destId="{0B71B77D-A5BD-4D60-9C7D-46BCDE1CCB1C}" srcOrd="0" destOrd="0" presId="urn:microsoft.com/office/officeart/2005/8/layout/pyramid1"/>
    <dgm:cxn modelId="{992B245F-6176-4838-926A-6E7E3EF31898}" type="presParOf" srcId="{0B71B77D-A5BD-4D60-9C7D-46BCDE1CCB1C}" destId="{9A307BC8-A2A3-4149-B750-867FA045CBBD}" srcOrd="0" destOrd="0" presId="urn:microsoft.com/office/officeart/2005/8/layout/pyramid1"/>
    <dgm:cxn modelId="{CCFCC142-566B-4A19-8CE8-4D8074949110}" type="presParOf" srcId="{0B71B77D-A5BD-4D60-9C7D-46BCDE1CCB1C}" destId="{439F4A94-C131-4E24-918B-DC9E65610CB4}" srcOrd="1" destOrd="0" presId="urn:microsoft.com/office/officeart/2005/8/layout/pyramid1"/>
    <dgm:cxn modelId="{BE7AC22B-A8CC-4C80-97E9-389F08744873}" type="presParOf" srcId="{ECEF4B79-8542-4CD7-B254-FBB21714C230}" destId="{8FBCD9A9-B120-49C3-8382-4F3CB57F8409}" srcOrd="1" destOrd="0" presId="urn:microsoft.com/office/officeart/2005/8/layout/pyramid1"/>
    <dgm:cxn modelId="{E4775FD2-342E-450C-93F1-81747FE64757}" type="presParOf" srcId="{8FBCD9A9-B120-49C3-8382-4F3CB57F8409}" destId="{9C706EE5-401A-445D-ABB4-650E973B92EA}" srcOrd="0" destOrd="0" presId="urn:microsoft.com/office/officeart/2005/8/layout/pyramid1"/>
    <dgm:cxn modelId="{15612555-9FFA-4164-9E24-B3452031D863}" type="presParOf" srcId="{8FBCD9A9-B120-49C3-8382-4F3CB57F8409}" destId="{33BBB7D2-6C7C-4757-A510-1E26AA178FFF}" srcOrd="1" destOrd="0" presId="urn:microsoft.com/office/officeart/2005/8/layout/pyramid1"/>
    <dgm:cxn modelId="{6DF4BE0D-EEB8-4796-BF7D-CB5F824ABF4B}" type="presParOf" srcId="{ECEF4B79-8542-4CD7-B254-FBB21714C230}" destId="{4E3996B6-FC02-40F2-B43E-28A592A7DC8E}" srcOrd="2" destOrd="0" presId="urn:microsoft.com/office/officeart/2005/8/layout/pyramid1"/>
    <dgm:cxn modelId="{0EF3C200-981E-4A7C-ADA3-8DA937BDA4C2}" type="presParOf" srcId="{4E3996B6-FC02-40F2-B43E-28A592A7DC8E}" destId="{9036189E-D8A4-448E-A9B1-E20BFC114222}" srcOrd="0" destOrd="0" presId="urn:microsoft.com/office/officeart/2005/8/layout/pyramid1"/>
    <dgm:cxn modelId="{748FB3B8-60FB-4626-990E-DC2648D95B6E}" type="presParOf" srcId="{4E3996B6-FC02-40F2-B43E-28A592A7DC8E}" destId="{C986F648-42F7-433C-BF9E-542635420499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Calibri" pitchFamily="34" charset="0"/>
              </a:defRPr>
            </a:lvl1pPr>
          </a:lstStyle>
          <a:p>
            <a:pPr>
              <a:defRPr/>
            </a:pPr>
            <a:fld id="{12BDAE49-27C8-4543-B4CF-90DC8C1FD720}" type="datetimeFigureOut">
              <a:rPr lang="en-US"/>
              <a:pPr>
                <a:defRPr/>
              </a:pPr>
              <a:t>2/20/2009</a:t>
            </a:fld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Calibri" pitchFamily="34" charset="0"/>
              </a:defRPr>
            </a:lvl1pPr>
          </a:lstStyle>
          <a:p>
            <a:pPr>
              <a:defRPr/>
            </a:pPr>
            <a:fld id="{42586DE9-7733-450E-A019-4F0B7C8AA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The Internet and and computational Grid that makes all these archives accessible to anyone anywhere, allowing the replication, creation, and recreation of more data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0D6B2-58D5-43B4-A267-FFD86E57902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Scientific community has large set of distributed data</a:t>
            </a:r>
          </a:p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909F3-4083-4D6C-BD67-B5BC14E69DE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2"/>
            <a:r>
              <a:rPr lang="en-US" smtClean="0"/>
              <a:t>The National Center for Atmospheric Research (NCAR) </a:t>
            </a:r>
          </a:p>
          <a:p>
            <a:endParaRPr lang="en-US" smtClean="0"/>
          </a:p>
          <a:p>
            <a:pPr marL="0" lvl="2"/>
            <a:r>
              <a:rPr lang="en-US" smtClean="0"/>
              <a:t>Cern is a funded jointly by 20 European countries, with 3000 staff supporting 6500 researchers in 35 nations</a:t>
            </a:r>
          </a:p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B8DA0-140C-4F4E-AA4F-44BCE12CCED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Super-Computers must be </a:t>
            </a:r>
            <a:r>
              <a:rPr lang="en-US" i="1" smtClean="0"/>
              <a:t>balanced system,</a:t>
            </a:r>
            <a:r>
              <a:rPr lang="en-US" smtClean="0"/>
              <a:t> not just CPU farms but also petascale IO and networking arrays.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4129D-6D49-481D-AF9D-BDF52446E5A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586DE9-7733-450E-A019-4F0B7C8AAC4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586DE9-7733-450E-A019-4F0B7C8AAC4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67CD4-07C3-43E5-AF30-4D871014A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A98F-F4DD-467A-99AE-36C77ACC4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D2A3-B54C-4995-A784-4EE7410F1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1E08-28AF-4C1C-B2B3-8CF781602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8F966-7936-48F5-8FC3-475368F4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9B2E3-9028-49C2-8EB1-75AF087E9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7C776-FC4A-4162-BD84-0263F5AE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C0E9F-FD4F-4111-8824-65E76610F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4F56E-13C5-447B-AD3D-FA64C53D9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15872-72A1-4E87-8C34-26B3F0116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C7817-77C2-4447-87F1-A8A70CD6B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587A-EFBC-4F31-BC5A-453AF2E70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B43BFB8-9A6A-42AC-AD31-61D2A8900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9" r:id="rId2"/>
    <p:sldLayoutId id="2147483690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91" r:id="rId9"/>
    <p:sldLayoutId id="2147483685" r:id="rId10"/>
    <p:sldLayoutId id="2147483686" r:id="rId11"/>
    <p:sldLayoutId id="2147483687" r:id="rId12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ikapla@cs.indian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10FA04"/>
                </a:solidFill>
              </a:rPr>
              <a:t>Collaborative Framework for </a:t>
            </a:r>
            <a:br>
              <a:rPr lang="en-US" sz="3600" dirty="0" smtClean="0">
                <a:solidFill>
                  <a:srgbClr val="10FA04"/>
                </a:solidFill>
              </a:rPr>
            </a:br>
            <a:r>
              <a:rPr lang="en-US" sz="3600" dirty="0" smtClean="0">
                <a:solidFill>
                  <a:srgbClr val="10FA04"/>
                </a:solidFill>
              </a:rPr>
              <a:t>High-Performance P2P-based </a:t>
            </a:r>
            <a:br>
              <a:rPr lang="en-US" sz="3600" dirty="0" smtClean="0">
                <a:solidFill>
                  <a:srgbClr val="10FA04"/>
                </a:solidFill>
              </a:rPr>
            </a:br>
            <a:r>
              <a:rPr lang="en-US" sz="3600" dirty="0" smtClean="0">
                <a:solidFill>
                  <a:srgbClr val="10FA04"/>
                </a:solidFill>
              </a:rPr>
              <a:t>Data Transfer </a:t>
            </a:r>
            <a:br>
              <a:rPr lang="en-US" sz="3600" dirty="0" smtClean="0">
                <a:solidFill>
                  <a:srgbClr val="10FA04"/>
                </a:solidFill>
              </a:rPr>
            </a:br>
            <a:r>
              <a:rPr lang="en-US" sz="3600" dirty="0" smtClean="0">
                <a:solidFill>
                  <a:srgbClr val="10FA04"/>
                </a:solidFill>
              </a:rPr>
              <a:t>in Scientific Computing</a:t>
            </a:r>
            <a:endParaRPr lang="en-US" sz="3600" dirty="0">
              <a:solidFill>
                <a:srgbClr val="10FA04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dirty="0" smtClean="0"/>
              <a:t>Ali Kaplan</a:t>
            </a:r>
          </a:p>
          <a:p>
            <a:pPr marR="0"/>
            <a:r>
              <a:rPr lang="en-US" dirty="0" smtClean="0">
                <a:hlinkClick r:id="rId2"/>
              </a:rPr>
              <a:t>alikapla@cs.indiana.edu</a:t>
            </a:r>
            <a:endParaRPr lang="en-US" dirty="0" smtClean="0"/>
          </a:p>
          <a:p>
            <a:pPr marR="0"/>
            <a:r>
              <a:rPr lang="en-US" dirty="0" smtClean="0"/>
              <a:t>Advisor: Prof. Geoffrey C. Fox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67CD4-07C3-43E5-AF30-4D871014A1A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Level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Attached Storage (NAS)</a:t>
            </a:r>
          </a:p>
          <a:p>
            <a:pPr lvl="1"/>
            <a:r>
              <a:rPr lang="en-US" dirty="0" smtClean="0"/>
              <a:t>File-level storage system attached to traditional network</a:t>
            </a:r>
          </a:p>
          <a:p>
            <a:pPr lvl="1"/>
            <a:r>
              <a:rPr lang="en-US" dirty="0" smtClean="0"/>
              <a:t>Use higher-level protocols</a:t>
            </a:r>
          </a:p>
          <a:p>
            <a:pPr lvl="1"/>
            <a:r>
              <a:rPr lang="en-US" dirty="0" smtClean="0"/>
              <a:t>Does not allow direct access to individual storage</a:t>
            </a:r>
          </a:p>
          <a:p>
            <a:pPr lvl="1"/>
            <a:r>
              <a:rPr lang="en-US" dirty="0" smtClean="0"/>
              <a:t>Simpler and more economical solution than SAN</a:t>
            </a:r>
          </a:p>
          <a:p>
            <a:r>
              <a:rPr lang="en-US" dirty="0" smtClean="0"/>
              <a:t>Storage Area Network (SAN)</a:t>
            </a:r>
          </a:p>
          <a:p>
            <a:pPr lvl="1"/>
            <a:r>
              <a:rPr lang="en-US" dirty="0" smtClean="0"/>
              <a:t>Storage devices attached directly to LAN</a:t>
            </a:r>
          </a:p>
          <a:p>
            <a:pPr lvl="1"/>
            <a:r>
              <a:rPr lang="en-US" dirty="0" smtClean="0"/>
              <a:t>Utilize low-level network protocols (</a:t>
            </a:r>
            <a:r>
              <a:rPr lang="en-US" dirty="0" err="1" smtClean="0"/>
              <a:t>Fibre</a:t>
            </a:r>
            <a:r>
              <a:rPr lang="en-US" dirty="0" smtClean="0"/>
              <a:t> Channels)</a:t>
            </a:r>
          </a:p>
          <a:p>
            <a:pPr lvl="1"/>
            <a:r>
              <a:rPr lang="en-US" dirty="0" smtClean="0"/>
              <a:t>Handle large data transfers</a:t>
            </a:r>
          </a:p>
          <a:p>
            <a:pPr lvl="1"/>
            <a:r>
              <a:rPr lang="en-US" dirty="0" smtClean="0"/>
              <a:t>Provide better performance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Level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+Use parallel streaming to improve performance</a:t>
            </a:r>
          </a:p>
          <a:p>
            <a:r>
              <a:rPr lang="en-US" dirty="0" smtClean="0"/>
              <a:t>+Require no modifications to underlying systems</a:t>
            </a:r>
          </a:p>
          <a:p>
            <a:r>
              <a:rPr lang="en-US" dirty="0" smtClean="0"/>
              <a:t>+Inexpensive</a:t>
            </a:r>
          </a:p>
          <a:p>
            <a:r>
              <a:rPr lang="en-US" dirty="0" smtClean="0"/>
              <a:t>+Broader use</a:t>
            </a:r>
          </a:p>
          <a:p>
            <a:r>
              <a:rPr lang="en-US" dirty="0" smtClean="0"/>
              <a:t>+-May require auxiliary component for data management</a:t>
            </a:r>
          </a:p>
          <a:p>
            <a:r>
              <a:rPr lang="en-US" dirty="0" smtClean="0"/>
              <a:t>-May not be as fast as Network/System level solutions</a:t>
            </a:r>
          </a:p>
          <a:p>
            <a:r>
              <a:rPr lang="en-US" dirty="0" smtClean="0"/>
              <a:t>Type of application solutions</a:t>
            </a:r>
          </a:p>
          <a:p>
            <a:pPr lvl="1"/>
            <a:r>
              <a:rPr lang="en-US" dirty="0" smtClean="0"/>
              <a:t>TCP based solution</a:t>
            </a:r>
          </a:p>
          <a:p>
            <a:pPr lvl="1"/>
            <a:r>
              <a:rPr lang="en-US" dirty="0" smtClean="0"/>
              <a:t>UDP based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TCP-Based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+Harness the good features of TCP</a:t>
            </a:r>
          </a:p>
          <a:p>
            <a:pPr lvl="1"/>
            <a:r>
              <a:rPr lang="en-US" dirty="0" smtClean="0"/>
              <a:t>+Reliability</a:t>
            </a:r>
          </a:p>
          <a:p>
            <a:pPr lvl="1"/>
            <a:r>
              <a:rPr lang="en-US" dirty="0" smtClean="0"/>
              <a:t>+-Built-in congestion control mechanism (TCP Window)</a:t>
            </a:r>
          </a:p>
          <a:p>
            <a:r>
              <a:rPr lang="en-US" dirty="0" smtClean="0"/>
              <a:t>+Require no changes on existing system</a:t>
            </a:r>
          </a:p>
          <a:p>
            <a:r>
              <a:rPr lang="en-US" dirty="0" smtClean="0"/>
              <a:t>+Easy to implement</a:t>
            </a:r>
          </a:p>
          <a:p>
            <a:r>
              <a:rPr lang="en-US" dirty="0" smtClean="0"/>
              <a:t>+Broader use</a:t>
            </a:r>
          </a:p>
          <a:p>
            <a:r>
              <a:rPr lang="en-US" dirty="0" smtClean="0"/>
              <a:t>-Not suitable for real-time applications</a:t>
            </a:r>
          </a:p>
          <a:p>
            <a:r>
              <a:rPr lang="en-US" dirty="0" smtClean="0"/>
              <a:t>GridFTP, </a:t>
            </a:r>
            <a:r>
              <a:rPr lang="en-US" dirty="0" err="1" smtClean="0"/>
              <a:t>GridHTTP</a:t>
            </a:r>
            <a:r>
              <a:rPr lang="en-US" dirty="0" smtClean="0"/>
              <a:t>, </a:t>
            </a:r>
            <a:r>
              <a:rPr lang="en-US" dirty="0" err="1" smtClean="0"/>
              <a:t>bbFTP</a:t>
            </a:r>
            <a:r>
              <a:rPr lang="en-US" dirty="0" smtClean="0"/>
              <a:t> and </a:t>
            </a:r>
            <a:r>
              <a:rPr lang="en-US" dirty="0" err="1" smtClean="0"/>
              <a:t>bbcp</a:t>
            </a:r>
            <a:endParaRPr lang="en-US" dirty="0" smtClean="0"/>
          </a:p>
          <a:p>
            <a:pPr lvl="1"/>
            <a:r>
              <a:rPr lang="en-US" dirty="0" smtClean="0"/>
              <a:t>Use mainly FTP or HTTP as base protocol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UDP-Based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+Small segment head overhead (8 vs. 20 bytes)</a:t>
            </a:r>
          </a:p>
          <a:p>
            <a:r>
              <a:rPr lang="en-US" dirty="0" smtClean="0">
                <a:latin typeface="+mj-lt"/>
              </a:rPr>
              <a:t>-Unreliable</a:t>
            </a:r>
          </a:p>
          <a:p>
            <a:r>
              <a:rPr lang="en-US" dirty="0" smtClean="0">
                <a:latin typeface="+mj-lt"/>
              </a:rPr>
              <a:t>+-Require additional mechanism for reliability and congestion control (at application level)</a:t>
            </a:r>
          </a:p>
          <a:p>
            <a:pPr lvl="1"/>
            <a:r>
              <a:rPr lang="en-US" dirty="0" smtClean="0">
                <a:latin typeface="+mj-lt"/>
              </a:rPr>
              <a:t>+May overcome existing problems of TCP</a:t>
            </a:r>
          </a:p>
          <a:p>
            <a:pPr lvl="1"/>
            <a:r>
              <a:rPr lang="en-US" dirty="0" smtClean="0">
                <a:latin typeface="+mj-lt"/>
              </a:rPr>
              <a:t>+May make UDP faster</a:t>
            </a:r>
          </a:p>
          <a:p>
            <a:r>
              <a:rPr lang="en-US" dirty="0" smtClean="0">
                <a:latin typeface="+mj-lt"/>
              </a:rPr>
              <a:t>-Integration with existing systems require some changes and efforts</a:t>
            </a:r>
          </a:p>
          <a:p>
            <a:r>
              <a:rPr lang="en-US" dirty="0" smtClean="0">
                <a:latin typeface="+mj-lt"/>
              </a:rPr>
              <a:t>SABUL, UDT, FOBS, RBUDP, Tsunami, and UFTP</a:t>
            </a:r>
          </a:p>
          <a:p>
            <a:pPr lvl="1"/>
            <a:r>
              <a:rPr lang="en-US" dirty="0" smtClean="0">
                <a:latin typeface="+mj-lt"/>
              </a:rPr>
              <a:t>Utilized mainly rate-based control mechanism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Used for file indexing and discovery</a:t>
            </a:r>
          </a:p>
          <a:p>
            <a:r>
              <a:rPr lang="en-US" dirty="0" smtClean="0">
                <a:latin typeface="+mj-lt"/>
              </a:rPr>
              <a:t>GridFTP utilizes the Replica Location Service (RLS)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</a:rPr>
              <a:t>Local Replica Catalogs (LRCs)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</a:rPr>
              <a:t>Replica Location Indices (RLIs)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</a:rPr>
              <a:t>LRCs send information about their state to RLIs using soft state protocols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</a:rPr>
              <a:t>Optional "Bloom Filter" compression can be used to summarize the contents of the LRC.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</a:rPr>
              <a:t>The current RLS implementation maintains static information about the LRCs and RLIs participating in the distributed 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Motivation and Research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Problems of Existing Solutions</a:t>
            </a:r>
          </a:p>
          <a:p>
            <a:r>
              <a:rPr lang="en-US" sz="3200" dirty="0" smtClean="0">
                <a:latin typeface="+mj-lt"/>
              </a:rPr>
              <a:t>Built-on client/server model</a:t>
            </a:r>
          </a:p>
          <a:p>
            <a:pPr lvl="1"/>
            <a:r>
              <a:rPr lang="en-US" sz="2800" dirty="0" smtClean="0">
                <a:latin typeface="+mj-lt"/>
              </a:rPr>
              <a:t>Why not P2P?</a:t>
            </a:r>
          </a:p>
          <a:p>
            <a:r>
              <a:rPr lang="en-US" sz="3200" dirty="0" smtClean="0">
                <a:latin typeface="+mj-lt"/>
              </a:rPr>
              <a:t>Utilize mainly FTP/HTTP type of protocols</a:t>
            </a:r>
          </a:p>
          <a:p>
            <a:pPr lvl="1"/>
            <a:r>
              <a:rPr lang="en-US" sz="2800" dirty="0" smtClean="0">
                <a:latin typeface="+mj-lt"/>
              </a:rPr>
              <a:t>Suffer from drawbacks of FTP/HTTP</a:t>
            </a:r>
          </a:p>
          <a:p>
            <a:pPr lvl="1"/>
            <a:r>
              <a:rPr lang="en-US" sz="2800" dirty="0" smtClean="0">
                <a:latin typeface="+mj-lt"/>
              </a:rPr>
              <a:t>Modification is very difficult</a:t>
            </a:r>
          </a:p>
          <a:p>
            <a:r>
              <a:rPr lang="en-US" sz="3200" dirty="0" smtClean="0">
                <a:latin typeface="+mj-lt"/>
              </a:rPr>
              <a:t>Require to build some vital services as separate modules</a:t>
            </a:r>
          </a:p>
          <a:p>
            <a:r>
              <a:rPr lang="en-US" sz="3200" dirty="0" smtClean="0">
                <a:latin typeface="+mj-lt"/>
              </a:rPr>
              <a:t>Use existing system resources inefficiently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Motivation and Research Issues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P2P model can be solution</a:t>
            </a:r>
          </a:p>
          <a:p>
            <a:pPr lvl="1"/>
            <a:r>
              <a:rPr lang="en-US" dirty="0" smtClean="0"/>
              <a:t>Which P2P can be the right model?</a:t>
            </a:r>
          </a:p>
          <a:p>
            <a:r>
              <a:rPr lang="en-US" dirty="0" smtClean="0"/>
              <a:t>What additional features does it require?</a:t>
            </a:r>
          </a:p>
          <a:p>
            <a:pPr lvl="1"/>
            <a:r>
              <a:rPr lang="en-US" dirty="0" smtClean="0"/>
              <a:t>Collaborative Framework</a:t>
            </a:r>
          </a:p>
          <a:p>
            <a:pPr lvl="1"/>
            <a:r>
              <a:rPr lang="en-US" dirty="0" smtClean="0"/>
              <a:t>P2P Client communication hub</a:t>
            </a:r>
          </a:p>
          <a:p>
            <a:pPr lvl="1"/>
            <a:r>
              <a:rPr lang="en-US" dirty="0" smtClean="0"/>
              <a:t>Moderate security</a:t>
            </a:r>
          </a:p>
          <a:p>
            <a:r>
              <a:rPr lang="en-US" dirty="0" smtClean="0"/>
              <a:t>Is it scalable?</a:t>
            </a:r>
          </a:p>
          <a:p>
            <a:r>
              <a:rPr lang="en-US" dirty="0" smtClean="0"/>
              <a:t>How is the performance of it?</a:t>
            </a:r>
          </a:p>
          <a:p>
            <a:r>
              <a:rPr lang="en-US" dirty="0" smtClean="0"/>
              <a:t>What is the overhead of it?</a:t>
            </a:r>
          </a:p>
          <a:p>
            <a:r>
              <a:rPr lang="en-US" dirty="0" smtClean="0"/>
              <a:t>How is it flexible and extensible?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cm_interaction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4336" y="1935163"/>
            <a:ext cx="5855328" cy="4389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 smtClean="0"/>
              <a:t>GridTorrent Framework Architecture</a:t>
            </a:r>
            <a:endParaRPr lang="en-US" sz="4300" dirty="0"/>
          </a:p>
        </p:txBody>
      </p:sp>
      <p:sp>
        <p:nvSpPr>
          <p:cNvPr id="5" name="Rectangle 4"/>
          <p:cNvSpPr/>
          <p:nvPr/>
        </p:nvSpPr>
        <p:spPr>
          <a:xfrm>
            <a:off x="5562600" y="3886200"/>
            <a:ext cx="1066800" cy="1143000"/>
          </a:xfrm>
          <a:prstGeom prst="rect">
            <a:avLst/>
          </a:prstGeom>
          <a:noFill/>
          <a:ln w="28575">
            <a:noFill/>
            <a:round/>
          </a:ln>
          <a:effectLst>
            <a:outerShdw blurRad="50800" dist="50800" dir="5400000" algn="ctr" rotWithShape="0">
              <a:srgbClr val="0C8E5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0" y="1828800"/>
            <a:ext cx="17526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1905000"/>
            <a:ext cx="1676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FF95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Collaboration and Content Manager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572000"/>
          </a:xfrm>
        </p:spPr>
        <p:txBody>
          <a:bodyPr/>
          <a:lstStyle/>
          <a:p>
            <a:r>
              <a:rPr lang="en-US" dirty="0" smtClean="0"/>
              <a:t>An Interface between users and the system</a:t>
            </a:r>
          </a:p>
          <a:p>
            <a:r>
              <a:rPr lang="en-US" dirty="0" smtClean="0"/>
              <a:t>Capabilities:</a:t>
            </a:r>
          </a:p>
          <a:p>
            <a:pPr lvl="1"/>
            <a:r>
              <a:rPr lang="en-US" dirty="0" smtClean="0"/>
              <a:t>Share content</a:t>
            </a:r>
          </a:p>
          <a:p>
            <a:pPr lvl="1"/>
            <a:r>
              <a:rPr lang="en-US" dirty="0" smtClean="0"/>
              <a:t>Browse content</a:t>
            </a:r>
          </a:p>
          <a:p>
            <a:pPr lvl="1"/>
            <a:r>
              <a:rPr lang="en-US" dirty="0" smtClean="0"/>
              <a:t>Download content</a:t>
            </a:r>
          </a:p>
          <a:p>
            <a:pPr lvl="1"/>
            <a:r>
              <a:rPr lang="en-US" dirty="0" smtClean="0"/>
              <a:t>Add/remove group</a:t>
            </a:r>
          </a:p>
          <a:p>
            <a:pPr lvl="1"/>
            <a:r>
              <a:rPr lang="en-US" dirty="0" smtClean="0"/>
              <a:t>Add/remove users for a particular content (Access Right Controls)</a:t>
            </a:r>
          </a:p>
          <a:p>
            <a:pPr lvl="1"/>
            <a:r>
              <a:rPr lang="en-US" dirty="0" smtClean="0"/>
              <a:t>Add/remove users for a particular group (Access Right Controls)</a:t>
            </a:r>
          </a:p>
          <a:p>
            <a:r>
              <a:rPr lang="en-US" dirty="0" smtClean="0"/>
              <a:t>Everything is metadata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 smtClean="0"/>
              <a:t>GridTorrent Framework Architecture</a:t>
            </a:r>
            <a:endParaRPr lang="en-US" sz="4300" dirty="0"/>
          </a:p>
        </p:txBody>
      </p:sp>
      <p:pic>
        <p:nvPicPr>
          <p:cNvPr id="4" name="Content Placeholder 3" descr="ccm_interaction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4336" y="1935163"/>
            <a:ext cx="5855328" cy="43894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79664" y="5181600"/>
            <a:ext cx="1524000" cy="1219200"/>
          </a:xfrm>
          <a:prstGeom prst="rect">
            <a:avLst/>
          </a:prstGeom>
          <a:noFill/>
          <a:ln w="28575">
            <a:noFill/>
            <a:round/>
          </a:ln>
          <a:effectLst>
            <a:outerShdw blurRad="50800" dist="50800" dir="5400000" algn="ctr" rotWithShape="0">
              <a:srgbClr val="0C8E5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FF95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Introduction</a:t>
            </a:r>
          </a:p>
          <a:p>
            <a:r>
              <a:rPr lang="en-US" sz="3600" dirty="0" smtClean="0">
                <a:latin typeface="+mj-lt"/>
              </a:rPr>
              <a:t>Background</a:t>
            </a:r>
          </a:p>
          <a:p>
            <a:r>
              <a:rPr lang="en-US" sz="3600" dirty="0" smtClean="0">
                <a:latin typeface="+mj-lt"/>
              </a:rPr>
              <a:t>Motivation and Research Issues</a:t>
            </a:r>
          </a:p>
          <a:p>
            <a:r>
              <a:rPr lang="en-US" sz="3600" dirty="0" smtClean="0">
                <a:latin typeface="+mj-lt"/>
              </a:rPr>
              <a:t>GridTorrent Framework Architecture</a:t>
            </a:r>
          </a:p>
          <a:p>
            <a:r>
              <a:rPr lang="en-US" sz="3600" dirty="0" smtClean="0">
                <a:latin typeface="+mj-lt"/>
              </a:rPr>
              <a:t>Measurements and Analysis</a:t>
            </a:r>
          </a:p>
          <a:p>
            <a:r>
              <a:rPr lang="en-US" sz="3600" dirty="0" smtClean="0">
                <a:latin typeface="+mj-lt"/>
              </a:rPr>
              <a:t>Contributions and Future Works</a:t>
            </a:r>
          </a:p>
          <a:p>
            <a:pPr lvl="1"/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WS-Tracker Service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The communication hub of the system</a:t>
            </a:r>
          </a:p>
          <a:p>
            <a:r>
              <a:rPr lang="en-US" dirty="0" smtClean="0">
                <a:latin typeface="+mj-lt"/>
              </a:rPr>
              <a:t>Loosely-coupled, flexible and extensible</a:t>
            </a:r>
          </a:p>
          <a:p>
            <a:r>
              <a:rPr lang="en-US" dirty="0" smtClean="0">
                <a:latin typeface="+mj-lt"/>
              </a:rPr>
              <a:t>Deliver tasks to GridTorrent clients</a:t>
            </a:r>
          </a:p>
          <a:p>
            <a:r>
              <a:rPr lang="en-US" dirty="0" smtClean="0">
                <a:latin typeface="+mj-lt"/>
              </a:rPr>
              <a:t>Update tasks status in database</a:t>
            </a:r>
          </a:p>
          <a:p>
            <a:r>
              <a:rPr lang="en-US" dirty="0" smtClean="0">
                <a:latin typeface="+mj-lt"/>
              </a:rPr>
              <a:t>Store and serve .torrent files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2/02/2009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D1E08-28AF-4C1C-B2B3-8CF7816029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553200" y="4572000"/>
          <a:ext cx="1066800" cy="1316038"/>
        </p:xfrm>
        <a:graphic>
          <a:graphicData uri="http://schemas.openxmlformats.org/presentationml/2006/ole">
            <p:oleObj spid="_x0000_s2050" name="Visio" r:id="rId3" imgW="928422" imgH="1392985" progId="Visio.Drawing.11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72000" y="3276600"/>
          <a:ext cx="1108075" cy="1392238"/>
        </p:xfrm>
        <a:graphic>
          <a:graphicData uri="http://schemas.openxmlformats.org/presentationml/2006/ole">
            <p:oleObj spid="_x0000_s2051" name="Visio" r:id="rId4" imgW="1108498" imgH="1392985" progId="Visio.Drawing.11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467600" y="2362200"/>
          <a:ext cx="949325" cy="720725"/>
        </p:xfrm>
        <a:graphic>
          <a:graphicData uri="http://schemas.openxmlformats.org/presentationml/2006/ole">
            <p:oleObj spid="_x0000_s2053" name="Visio" r:id="rId5" imgW="949087" imgH="720459" progId="Visio.Drawing.11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152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Database</a:t>
            </a:r>
            <a:endParaRPr lang="en-US" i="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5638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WS-Tracker Service</a:t>
            </a:r>
            <a:endParaRPr lang="en-US" i="0" dirty="0"/>
          </a:p>
        </p:txBody>
      </p:sp>
      <p:sp>
        <p:nvSpPr>
          <p:cNvPr id="14" name="TextBox 13"/>
          <p:cNvSpPr txBox="1"/>
          <p:nvPr/>
        </p:nvSpPr>
        <p:spPr>
          <a:xfrm>
            <a:off x="4419600" y="2743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GridTorrent</a:t>
            </a:r>
          </a:p>
          <a:p>
            <a:r>
              <a:rPr lang="en-US" i="0" dirty="0" smtClean="0"/>
              <a:t>Client</a:t>
            </a:r>
            <a:endParaRPr lang="en-US" i="0" dirty="0"/>
          </a:p>
        </p:txBody>
      </p:sp>
      <p:cxnSp>
        <p:nvCxnSpPr>
          <p:cNvPr id="16" name="Elbow Connector 15"/>
          <p:cNvCxnSpPr/>
          <p:nvPr/>
        </p:nvCxnSpPr>
        <p:spPr>
          <a:xfrm rot="5400000">
            <a:off x="6362700" y="3771900"/>
            <a:ext cx="2209800" cy="914400"/>
          </a:xfrm>
          <a:prstGeom prst="bentConnector3">
            <a:avLst>
              <a:gd name="adj1" fmla="val 111629"/>
            </a:avLst>
          </a:prstGeom>
          <a:ln w="15875">
            <a:solidFill>
              <a:srgbClr val="10FA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67600" y="38862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Available</a:t>
            </a:r>
          </a:p>
          <a:p>
            <a:r>
              <a:rPr lang="en-US" dirty="0" smtClean="0"/>
              <a:t>Tasks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181600" y="4038600"/>
            <a:ext cx="1524000" cy="9144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76800" y="4648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for tasks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5334000" y="4038600"/>
            <a:ext cx="1447800" cy="8382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Deliver Task</a:t>
            </a:r>
            <a:endParaRPr lang="en-US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172200" y="3810000"/>
          <a:ext cx="745769" cy="609600"/>
        </p:xfrm>
        <a:graphic>
          <a:graphicData uri="http://schemas.openxmlformats.org/presentationml/2006/ole">
            <p:oleObj spid="_x0000_s2054" name="Visio" r:id="rId6" imgW="1312559" imgH="1073314" progId="Visio.Drawing.11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715000" y="3657600"/>
          <a:ext cx="609599" cy="609600"/>
        </p:xfrm>
        <a:graphic>
          <a:graphicData uri="http://schemas.openxmlformats.org/presentationml/2006/ole">
            <p:oleObj spid="_x0000_s2055" name="Visio" r:id="rId7" imgW="1121044" imgH="913663" progId="Visio.Drawing.11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876800" y="44196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Deliver .torrent file</a:t>
            </a:r>
            <a:endParaRPr lang="en-US" dirty="0"/>
          </a:p>
        </p:txBody>
      </p:sp>
      <p:cxnSp>
        <p:nvCxnSpPr>
          <p:cNvPr id="31" name="Elbow Connector 30"/>
          <p:cNvCxnSpPr/>
          <p:nvPr/>
        </p:nvCxnSpPr>
        <p:spPr>
          <a:xfrm rot="5400000" flipH="1" flipV="1">
            <a:off x="6553200" y="3810000"/>
            <a:ext cx="2438400" cy="914400"/>
          </a:xfrm>
          <a:prstGeom prst="bentConnector3">
            <a:avLst>
              <a:gd name="adj1" fmla="val -7524"/>
            </a:avLst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20000" y="4038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 Records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 smtClean="0"/>
              <a:t>GridTorrent Framework Architecture</a:t>
            </a:r>
            <a:endParaRPr lang="en-US" sz="4300" dirty="0"/>
          </a:p>
        </p:txBody>
      </p:sp>
      <p:pic>
        <p:nvPicPr>
          <p:cNvPr id="4" name="Content Placeholder 3" descr="ccm_interaction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4336" y="1935163"/>
            <a:ext cx="5855328" cy="43894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2600" y="3886200"/>
            <a:ext cx="1066800" cy="1143000"/>
          </a:xfrm>
          <a:prstGeom prst="rect">
            <a:avLst/>
          </a:prstGeom>
          <a:noFill/>
          <a:ln w="28575">
            <a:noFill/>
            <a:round/>
          </a:ln>
          <a:effectLst>
            <a:outerShdw blurRad="50800" dist="50800" dir="5400000" algn="ctr" rotWithShape="0">
              <a:srgbClr val="0C8E5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F94B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 task is simply metadata (wrapped actions)</a:t>
            </a:r>
          </a:p>
          <a:p>
            <a:pPr lvl="1"/>
            <a:r>
              <a:rPr lang="en-US" dirty="0" smtClean="0">
                <a:latin typeface="+mj-lt"/>
              </a:rPr>
              <a:t>Request</a:t>
            </a:r>
          </a:p>
          <a:p>
            <a:pPr lvl="1"/>
            <a:r>
              <a:rPr lang="en-US" dirty="0" smtClean="0">
                <a:latin typeface="+mj-lt"/>
              </a:rPr>
              <a:t>Response</a:t>
            </a:r>
          </a:p>
          <a:p>
            <a:pPr lvl="1"/>
            <a:r>
              <a:rPr lang="en-US" dirty="0" smtClean="0">
                <a:latin typeface="+mj-lt"/>
              </a:rPr>
              <a:t>Periodic</a:t>
            </a:r>
          </a:p>
          <a:p>
            <a:pPr lvl="1"/>
            <a:r>
              <a:rPr lang="en-US" dirty="0" smtClean="0">
                <a:latin typeface="+mj-lt"/>
              </a:rPr>
              <a:t>Non-periodic</a:t>
            </a:r>
          </a:p>
          <a:p>
            <a:r>
              <a:rPr lang="en-US" dirty="0" smtClean="0">
                <a:latin typeface="+mj-lt"/>
              </a:rPr>
              <a:t>Instructs a GridTorrent client what to do with whom</a:t>
            </a:r>
          </a:p>
          <a:p>
            <a:r>
              <a:rPr lang="en-US" dirty="0" smtClean="0">
                <a:latin typeface="+mj-lt"/>
              </a:rPr>
              <a:t>Created by users</a:t>
            </a:r>
          </a:p>
          <a:p>
            <a:r>
              <a:rPr lang="en-US" dirty="0" smtClean="0">
                <a:latin typeface="+mj-lt"/>
              </a:rPr>
              <a:t>Exchanged between WS-Tracker service and GridTorrent client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471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799"/>
            <a:ext cx="8001000" cy="449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GridTorrent Client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495800" cy="3352799"/>
          </a:xfrm>
        </p:spPr>
        <p:txBody>
          <a:bodyPr/>
          <a:lstStyle/>
          <a:p>
            <a:r>
              <a:rPr lang="en-US" dirty="0" smtClean="0"/>
              <a:t>Modular architecture</a:t>
            </a:r>
          </a:p>
          <a:p>
            <a:pPr lvl="1"/>
            <a:r>
              <a:rPr lang="en-US" dirty="0" smtClean="0"/>
              <a:t>Provides extensibility and flexibility</a:t>
            </a:r>
          </a:p>
          <a:p>
            <a:r>
              <a:rPr lang="en-US" dirty="0" smtClean="0"/>
              <a:t>Built-on P2P file sharing protocol</a:t>
            </a:r>
          </a:p>
          <a:p>
            <a:pPr lvl="1"/>
            <a:r>
              <a:rPr lang="en-US" dirty="0" smtClean="0"/>
              <a:t>Enables to utilize idle resources efficiently</a:t>
            </a:r>
          </a:p>
          <a:p>
            <a:r>
              <a:rPr lang="en-US" dirty="0" smtClean="0"/>
              <a:t>Provides adequate security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Authorization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4441825" y="1600200"/>
          <a:ext cx="4702175" cy="2994025"/>
        </p:xfrm>
        <a:graphic>
          <a:graphicData uri="http://schemas.openxmlformats.org/presentationml/2006/ole">
            <p:oleObj spid="_x0000_s46083" name="Visio" r:id="rId4" imgW="4702260" imgH="2994291" progId="Visio.Drawing.11">
              <p:embed/>
            </p:oleObj>
          </a:graphicData>
        </a:graphic>
      </p:graphicFrame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5791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Utilizes regular and parallel stream connection  (other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0" dirty="0" smtClean="0">
                <a:latin typeface="+mn-lt"/>
              </a:rPr>
              <a:t>transferring mechanism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could be used)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 GridTorrent Client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Only Security Module port is public</a:t>
            </a:r>
          </a:p>
          <a:p>
            <a:r>
              <a:rPr lang="en-US" sz="2800" dirty="0" smtClean="0">
                <a:latin typeface="+mj-lt"/>
              </a:rPr>
              <a:t>Each peer has to be authenticated and authorized (A&amp;A) before starting download process</a:t>
            </a:r>
          </a:p>
          <a:p>
            <a:r>
              <a:rPr lang="en-US" sz="2800" dirty="0" smtClean="0">
                <a:latin typeface="+mj-lt"/>
              </a:rPr>
              <a:t>After a successful A&amp;A, they receive data port number and passkey</a:t>
            </a:r>
          </a:p>
          <a:p>
            <a:r>
              <a:rPr lang="en-US" sz="2800" dirty="0" smtClean="0">
                <a:latin typeface="+mj-lt"/>
              </a:rPr>
              <a:t>Peers use passkey for second verification just before download process</a:t>
            </a:r>
          </a:p>
          <a:p>
            <a:r>
              <a:rPr lang="en-US" sz="2800" dirty="0" smtClean="0">
                <a:latin typeface="+mj-lt"/>
              </a:rPr>
              <a:t>If everything is valid and successful, actual data downloading is started</a:t>
            </a:r>
            <a:endParaRPr lang="en-US" sz="28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3429000" y="4800600"/>
            <a:ext cx="5562600" cy="190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/>
              <a:t>PeerA’s</a:t>
            </a:r>
            <a:r>
              <a:rPr lang="en-US" sz="1600" dirty="0" smtClean="0"/>
              <a:t> Data Sharing Module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3429000" y="685800"/>
            <a:ext cx="55626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/>
              <a:t>PeerB’s</a:t>
            </a:r>
            <a:r>
              <a:rPr lang="en-US" sz="1600" dirty="0" smtClean="0"/>
              <a:t> Security Module</a:t>
            </a:r>
            <a:endParaRPr lang="en-US" sz="1600" dirty="0"/>
          </a:p>
        </p:txBody>
      </p:sp>
      <p:cxnSp>
        <p:nvCxnSpPr>
          <p:cNvPr id="91" name="Straight Arrow Connector 90"/>
          <p:cNvCxnSpPr>
            <a:stCxn id="57" idx="1"/>
            <a:endCxn id="82" idx="3"/>
          </p:cNvCxnSpPr>
          <p:nvPr/>
        </p:nvCxnSpPr>
        <p:spPr>
          <a:xfrm rot="10800000">
            <a:off x="3581400" y="2590800"/>
            <a:ext cx="4272376" cy="838200"/>
          </a:xfrm>
          <a:prstGeom prst="bentConnector3">
            <a:avLst>
              <a:gd name="adj1" fmla="val 50000"/>
            </a:avLst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04800" y="685800"/>
            <a:ext cx="22098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/>
              <a:t>PeerA’s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Security Module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3058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Security in GridTorrent Client-I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447800"/>
            <a:ext cx="1447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/>
            <a:r>
              <a:rPr lang="en-US" sz="1400" dirty="0" err="1" smtClean="0"/>
              <a:t>PeerA</a:t>
            </a:r>
            <a:r>
              <a:rPr lang="en-US" sz="1400" dirty="0" smtClean="0"/>
              <a:t> starts authentication process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5715000" y="864834"/>
            <a:ext cx="2514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en-US" sz="1400" dirty="0" err="1" smtClean="0">
                <a:solidFill>
                  <a:srgbClr val="002060"/>
                </a:solidFill>
              </a:rPr>
              <a:t>PeerB</a:t>
            </a:r>
            <a:r>
              <a:rPr lang="en-US" sz="1400" dirty="0" smtClean="0">
                <a:solidFill>
                  <a:srgbClr val="002060"/>
                </a:solidFill>
              </a:rPr>
              <a:t> handles </a:t>
            </a:r>
            <a:r>
              <a:rPr lang="en-US" sz="1400" dirty="0" err="1" smtClean="0">
                <a:solidFill>
                  <a:srgbClr val="002060"/>
                </a:solidFill>
              </a:rPr>
              <a:t>PeerA’s</a:t>
            </a:r>
            <a:r>
              <a:rPr lang="en-US" sz="1400" dirty="0" smtClean="0">
                <a:solidFill>
                  <a:srgbClr val="002060"/>
                </a:solidFill>
              </a:rPr>
              <a:t> request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5715000" y="1447800"/>
            <a:ext cx="2514600" cy="609600"/>
          </a:xfrm>
          <a:prstGeom prst="flowChartDecision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Authorization successful?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12" name="Shape 11"/>
          <p:cNvCxnSpPr>
            <a:stCxn id="10" idx="1"/>
            <a:endCxn id="15" idx="0"/>
          </p:cNvCxnSpPr>
          <p:nvPr/>
        </p:nvCxnSpPr>
        <p:spPr>
          <a:xfrm rot="10800000" flipV="1">
            <a:off x="5524500" y="1752600"/>
            <a:ext cx="190500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1981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Yes</a:t>
            </a:r>
            <a:endParaRPr lang="en-US" sz="1400" dirty="0">
              <a:latin typeface="+mj-lt"/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4876800" y="1981200"/>
            <a:ext cx="1295400" cy="609600"/>
          </a:xfrm>
          <a:prstGeom prst="flowChartDecision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>
                <a:solidFill>
                  <a:srgbClr val="7030A0"/>
                </a:solidFill>
              </a:rPr>
              <a:t>PeerA</a:t>
            </a:r>
            <a:r>
              <a:rPr lang="en-US" sz="1400" dirty="0" smtClean="0">
                <a:solidFill>
                  <a:srgbClr val="7030A0"/>
                </a:solidFill>
              </a:rPr>
              <a:t> in ACL?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24" name="Shape 23"/>
          <p:cNvCxnSpPr>
            <a:stCxn id="15" idx="1"/>
            <a:endCxn id="54" idx="0"/>
          </p:cNvCxnSpPr>
          <p:nvPr/>
        </p:nvCxnSpPr>
        <p:spPr>
          <a:xfrm rot="10800000" flipV="1">
            <a:off x="4732164" y="2286000"/>
            <a:ext cx="144636" cy="685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779664" y="2971800"/>
            <a:ext cx="1905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/>
            <a:r>
              <a:rPr lang="en-US" sz="1400" dirty="0" err="1" smtClean="0"/>
              <a:t>PeerB</a:t>
            </a:r>
            <a:r>
              <a:rPr lang="en-US" sz="1400" dirty="0" smtClean="0"/>
              <a:t> gives </a:t>
            </a:r>
            <a:r>
              <a:rPr lang="en-US" sz="1400" dirty="0" err="1" smtClean="0"/>
              <a:t>PeerA</a:t>
            </a:r>
            <a:r>
              <a:rPr lang="en-US" sz="1400" dirty="0" smtClean="0"/>
              <a:t> data port number and passkey, also save passkey for further use</a:t>
            </a:r>
          </a:p>
          <a:p>
            <a:pPr algn="ctr"/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7853776" y="3200400"/>
            <a:ext cx="1066800" cy="457200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400" dirty="0" smtClean="0"/>
              <a:t>Reject </a:t>
            </a:r>
          </a:p>
          <a:p>
            <a:pPr algn="ctr"/>
            <a:r>
              <a:rPr lang="en-US" sz="1400" dirty="0" smtClean="0"/>
              <a:t>Connection</a:t>
            </a:r>
            <a:endParaRPr lang="en-US" sz="1400" dirty="0"/>
          </a:p>
        </p:txBody>
      </p:sp>
      <p:cxnSp>
        <p:nvCxnSpPr>
          <p:cNvPr id="59" name="Shape 58"/>
          <p:cNvCxnSpPr>
            <a:stCxn id="15" idx="3"/>
            <a:endCxn id="57" idx="0"/>
          </p:cNvCxnSpPr>
          <p:nvPr/>
        </p:nvCxnSpPr>
        <p:spPr>
          <a:xfrm>
            <a:off x="6172200" y="2286000"/>
            <a:ext cx="2214976" cy="914400"/>
          </a:xfrm>
          <a:prstGeom prst="bentConnector2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>
            <a:stCxn id="10" idx="3"/>
            <a:endCxn id="57" idx="0"/>
          </p:cNvCxnSpPr>
          <p:nvPr/>
        </p:nvCxnSpPr>
        <p:spPr>
          <a:xfrm>
            <a:off x="8229600" y="1752600"/>
            <a:ext cx="157576" cy="1447800"/>
          </a:xfrm>
          <a:prstGeom prst="bentConnector2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" idx="3"/>
            <a:endCxn id="81" idx="1"/>
          </p:cNvCxnSpPr>
          <p:nvPr/>
        </p:nvCxnSpPr>
        <p:spPr>
          <a:xfrm>
            <a:off x="1981200" y="1790700"/>
            <a:ext cx="381000" cy="8001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2362200" y="2286000"/>
            <a:ext cx="152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3429000" y="2286000"/>
            <a:ext cx="152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>
            <a:stCxn id="81" idx="3"/>
            <a:endCxn id="82" idx="1"/>
          </p:cNvCxnSpPr>
          <p:nvPr/>
        </p:nvCxnSpPr>
        <p:spPr>
          <a:xfrm>
            <a:off x="2514600" y="2590800"/>
            <a:ext cx="914400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2" idx="0"/>
            <a:endCxn id="9" idx="1"/>
          </p:cNvCxnSpPr>
          <p:nvPr/>
        </p:nvCxnSpPr>
        <p:spPr>
          <a:xfrm rot="5400000" flipH="1" flipV="1">
            <a:off x="3956667" y="527667"/>
            <a:ext cx="1306866" cy="2209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9" idx="2"/>
            <a:endCxn id="10" idx="0"/>
          </p:cNvCxnSpPr>
          <p:nvPr/>
        </p:nvCxnSpPr>
        <p:spPr>
          <a:xfrm rot="5400000">
            <a:off x="6795117" y="1270617"/>
            <a:ext cx="3543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54" idx="1"/>
            <a:endCxn id="82" idx="2"/>
          </p:cNvCxnSpPr>
          <p:nvPr/>
        </p:nvCxnSpPr>
        <p:spPr>
          <a:xfrm rot="10800000">
            <a:off x="3505200" y="2895600"/>
            <a:ext cx="274464" cy="533400"/>
          </a:xfrm>
          <a:prstGeom prst="bentConnector2">
            <a:avLst/>
          </a:prstGeom>
          <a:ln w="15875">
            <a:solidFill>
              <a:srgbClr val="10FA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304800" y="4800600"/>
            <a:ext cx="22098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/>
              <a:t>PeerA’s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Data Sharing Module</a:t>
            </a:r>
            <a:endParaRPr lang="en-US" sz="1600" dirty="0"/>
          </a:p>
        </p:txBody>
      </p:sp>
      <p:sp>
        <p:nvSpPr>
          <p:cNvPr id="96" name="Rectangle 95"/>
          <p:cNvSpPr/>
          <p:nvPr/>
        </p:nvSpPr>
        <p:spPr>
          <a:xfrm>
            <a:off x="381000" y="5334000"/>
            <a:ext cx="16764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r>
              <a:rPr lang="en-US" sz="1400" dirty="0" err="1" smtClean="0"/>
              <a:t>PeerA</a:t>
            </a:r>
            <a:r>
              <a:rPr lang="en-US" sz="1400" dirty="0" smtClean="0"/>
              <a:t> connects received data port and sends passkey to start download process</a:t>
            </a:r>
            <a:endParaRPr lang="en-US" sz="1400" dirty="0"/>
          </a:p>
        </p:txBody>
      </p:sp>
      <p:sp>
        <p:nvSpPr>
          <p:cNvPr id="97" name="Rectangle 96"/>
          <p:cNvSpPr/>
          <p:nvPr/>
        </p:nvSpPr>
        <p:spPr>
          <a:xfrm>
            <a:off x="6553200" y="6019800"/>
            <a:ext cx="22098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/>
            <a:r>
              <a:rPr lang="en-US" sz="1400" dirty="0" err="1" smtClean="0"/>
              <a:t>PeerB</a:t>
            </a:r>
            <a:r>
              <a:rPr lang="en-US" sz="1400" dirty="0" smtClean="0"/>
              <a:t> starts data transferring process</a:t>
            </a:r>
            <a:endParaRPr lang="en-US" sz="1400" dirty="0"/>
          </a:p>
        </p:txBody>
      </p:sp>
      <p:cxnSp>
        <p:nvCxnSpPr>
          <p:cNvPr id="99" name="Straight Arrow Connector 98"/>
          <p:cNvCxnSpPr>
            <a:stCxn id="54" idx="2"/>
            <a:endCxn id="128" idx="0"/>
          </p:cNvCxnSpPr>
          <p:nvPr/>
        </p:nvCxnSpPr>
        <p:spPr>
          <a:xfrm rot="16200000" flipH="1">
            <a:off x="4429215" y="4189149"/>
            <a:ext cx="1228078" cy="622180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2362200" y="5334000"/>
            <a:ext cx="152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3429000" y="5334000"/>
            <a:ext cx="152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Arrow Connector 124"/>
          <p:cNvCxnSpPr>
            <a:stCxn id="96" idx="3"/>
            <a:endCxn id="122" idx="1"/>
          </p:cNvCxnSpPr>
          <p:nvPr/>
        </p:nvCxnSpPr>
        <p:spPr>
          <a:xfrm flipV="1">
            <a:off x="2057400" y="5638800"/>
            <a:ext cx="304800" cy="1905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lowchart: Decision 127"/>
          <p:cNvSpPr/>
          <p:nvPr/>
        </p:nvSpPr>
        <p:spPr>
          <a:xfrm>
            <a:off x="4478044" y="5114278"/>
            <a:ext cx="1752600" cy="609600"/>
          </a:xfrm>
          <a:prstGeom prst="flowChartDecision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Passkey</a:t>
            </a:r>
          </a:p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verification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133" name="Straight Arrow Connector 132"/>
          <p:cNvCxnSpPr>
            <a:stCxn id="97" idx="1"/>
            <a:endCxn id="123" idx="2"/>
          </p:cNvCxnSpPr>
          <p:nvPr/>
        </p:nvCxnSpPr>
        <p:spPr>
          <a:xfrm rot="10800000">
            <a:off x="3505200" y="5943600"/>
            <a:ext cx="3048000" cy="342900"/>
          </a:xfrm>
          <a:prstGeom prst="bentConnector2">
            <a:avLst/>
          </a:prstGeom>
          <a:ln w="15875">
            <a:solidFill>
              <a:srgbClr val="10FA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8" idx="1"/>
            <a:endCxn id="123" idx="3"/>
          </p:cNvCxnSpPr>
          <p:nvPr/>
        </p:nvCxnSpPr>
        <p:spPr>
          <a:xfrm rot="10800000" flipV="1">
            <a:off x="3581400" y="5419078"/>
            <a:ext cx="896644" cy="219722"/>
          </a:xfrm>
          <a:prstGeom prst="bentConnector3">
            <a:avLst>
              <a:gd name="adj1" fmla="val 50000"/>
            </a:avLst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23" idx="1"/>
            <a:endCxn id="122" idx="3"/>
          </p:cNvCxnSpPr>
          <p:nvPr/>
        </p:nvCxnSpPr>
        <p:spPr>
          <a:xfrm rot="10800000">
            <a:off x="2514600" y="5638800"/>
            <a:ext cx="914400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6324600" y="5029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Yes</a:t>
            </a:r>
            <a:endParaRPr lang="en-US" sz="1400" dirty="0">
              <a:latin typeface="+mj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486400" y="1447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Yes</a:t>
            </a:r>
            <a:endParaRPr lang="en-US" sz="1400" dirty="0">
              <a:latin typeface="+mj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848600" y="1371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No</a:t>
            </a:r>
            <a:endParaRPr lang="en-US" sz="1400" dirty="0">
              <a:latin typeface="+mj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019800" y="1981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No</a:t>
            </a:r>
            <a:endParaRPr lang="en-US" sz="1400" dirty="0">
              <a:latin typeface="+mj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191000" y="5029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No</a:t>
            </a:r>
            <a:endParaRPr lang="en-US" sz="1400" dirty="0">
              <a:latin typeface="+mj-lt"/>
            </a:endParaRPr>
          </a:p>
        </p:txBody>
      </p:sp>
      <p:cxnSp>
        <p:nvCxnSpPr>
          <p:cNvPr id="145" name="Shape 144"/>
          <p:cNvCxnSpPr>
            <a:stCxn id="128" idx="3"/>
            <a:endCxn id="97" idx="0"/>
          </p:cNvCxnSpPr>
          <p:nvPr/>
        </p:nvCxnSpPr>
        <p:spPr>
          <a:xfrm>
            <a:off x="6230644" y="5419078"/>
            <a:ext cx="1427456" cy="60072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7" idx="2"/>
            <a:endCxn id="96" idx="0"/>
          </p:cNvCxnSpPr>
          <p:nvPr/>
        </p:nvCxnSpPr>
        <p:spPr>
          <a:xfrm rot="5400000">
            <a:off x="-361950" y="3714750"/>
            <a:ext cx="3200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Measurements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+mj-lt"/>
              </a:rPr>
              <a:t>The set of benchmarks</a:t>
            </a:r>
          </a:p>
          <a:p>
            <a:pPr lvl="1"/>
            <a:r>
              <a:rPr lang="en-US" sz="2600" dirty="0" smtClean="0">
                <a:latin typeface="+mj-lt"/>
              </a:rPr>
              <a:t>Performance</a:t>
            </a:r>
          </a:p>
          <a:p>
            <a:pPr lvl="1"/>
            <a:r>
              <a:rPr lang="en-US" sz="2600" dirty="0" smtClean="0">
                <a:latin typeface="+mj-lt"/>
              </a:rPr>
              <a:t>Overhead</a:t>
            </a:r>
          </a:p>
          <a:p>
            <a:r>
              <a:rPr lang="en-US" sz="3000" dirty="0" smtClean="0">
                <a:latin typeface="+mj-lt"/>
              </a:rPr>
              <a:t>Utilized PTCP transferring method for comparison</a:t>
            </a:r>
            <a:r>
              <a:rPr lang="en-US" dirty="0" smtClean="0">
                <a:latin typeface="+mj-lt"/>
              </a:rPr>
              <a:t> </a:t>
            </a:r>
          </a:p>
          <a:p>
            <a:r>
              <a:rPr lang="en-US" sz="3000" dirty="0" smtClean="0">
                <a:latin typeface="+mj-lt"/>
              </a:rPr>
              <a:t>Performed test-bed in these benchmarks</a:t>
            </a:r>
          </a:p>
          <a:p>
            <a:pPr lvl="1"/>
            <a:r>
              <a:rPr lang="en-US" sz="2600" dirty="0" smtClean="0">
                <a:latin typeface="+mj-lt"/>
              </a:rPr>
              <a:t>LAN (Bloomington, IN-Indianapolis, IN)</a:t>
            </a:r>
          </a:p>
          <a:p>
            <a:pPr lvl="1"/>
            <a:r>
              <a:rPr lang="en-US" sz="2600" dirty="0" smtClean="0">
                <a:latin typeface="+mj-lt"/>
              </a:rPr>
              <a:t>WAN (</a:t>
            </a:r>
            <a:r>
              <a:rPr lang="en-US" sz="2600" dirty="0" smtClean="0"/>
              <a:t>Bloomington, IN-Tallahassee, FL)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2/02/2009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Test Setup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PTCP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GridTorrent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5017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5025" y="2667064"/>
            <a:ext cx="4041775" cy="354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3435737"/>
            <a:ext cx="4040188" cy="200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Test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8103" y="1935163"/>
            <a:ext cx="638779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Data, Data, more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j-lt"/>
              </a:rPr>
              <a:t>Computational science is changing to be </a:t>
            </a:r>
            <a:r>
              <a:rPr lang="en-US" sz="3200" i="1" dirty="0" smtClean="0">
                <a:latin typeface="+mj-lt"/>
              </a:rPr>
              <a:t>data intensive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j-lt"/>
              </a:rPr>
              <a:t>Scientists are faced with mountains of data that stem from three sources[1]: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+mj-lt"/>
              </a:rPr>
              <a:t>New scientific instruments double their output every year or so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+mj-lt"/>
              </a:rPr>
              <a:t>Simulations generates flood of data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+mj-lt"/>
              </a:rPr>
              <a:t>The Internet and computational Grid allow the replication, creation, and recreation of more data[2]</a:t>
            </a:r>
          </a:p>
          <a:p>
            <a:pPr marL="640080" lvl="1" indent="-246888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Test-I Setup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PTCP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GridTorrent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35737"/>
            <a:ext cx="4040188" cy="200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667064"/>
            <a:ext cx="4041775" cy="354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Test-I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8103" y="1935163"/>
            <a:ext cx="638779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Test-II Setup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PTCP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GridTorrent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35737"/>
            <a:ext cx="4040188" cy="200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4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667064"/>
            <a:ext cx="4041775" cy="354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Test-II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8103" y="1935163"/>
            <a:ext cx="638779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Evaluation of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3"/>
            <a:ext cx="8229600" cy="4389437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GridTorrent provides better or same performance on WAN</a:t>
            </a:r>
          </a:p>
          <a:p>
            <a:r>
              <a:rPr lang="en-US" sz="2800" dirty="0" smtClean="0">
                <a:latin typeface="+mj-lt"/>
              </a:rPr>
              <a:t>PTCP reaches maximum data transfer speed at 15 streams</a:t>
            </a:r>
          </a:p>
          <a:p>
            <a:r>
              <a:rPr lang="en-US" sz="2800" dirty="0" smtClean="0">
                <a:latin typeface="+mj-lt"/>
              </a:rPr>
              <a:t>Utilizing PTCP in GridTorrent yields higher data transfer rate</a:t>
            </a:r>
          </a:p>
          <a:p>
            <a:r>
              <a:rPr lang="en-US" sz="2800" dirty="0" smtClean="0">
                <a:latin typeface="+mj-lt"/>
              </a:rPr>
              <a:t>Total size of the overhead message is between 148-169 KB for transferring 300 MB file</a:t>
            </a:r>
          </a:p>
          <a:p>
            <a:r>
              <a:rPr lang="en-US" sz="2800" dirty="0" smtClean="0">
                <a:latin typeface="+mj-lt"/>
              </a:rPr>
              <a:t>Scalability is not an issue due to bulk data transfer characteristic</a:t>
            </a:r>
          </a:p>
          <a:p>
            <a:endParaRPr lang="en-US" sz="32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800" dirty="0" smtClean="0"/>
              <a:t>Contributions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486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System research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A Collaborative framework with P2P based data moving technique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Efficient, scalable and modular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Integrating with SOA to increase modularity, flexibility and extensibility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Strategies for increasing performance and scalability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Unification of many useful techniques such as reliable file transfer, third-party transfer and disk allocation in a simple but efficient way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Benchmarks to evaluate the GridTorrent performance</a:t>
            </a:r>
          </a:p>
          <a:p>
            <a:r>
              <a:rPr lang="en-US" dirty="0" smtClean="0">
                <a:latin typeface="+mj-lt"/>
              </a:rPr>
              <a:t>System software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Designing and implementing a infrastructure consists of GridTorrent client, WS-Tracker service, and Collaborative framework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800" dirty="0" smtClean="0"/>
              <a:t>Future Works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0292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Utilizing other high-performance low-level TCP or UDP based data transfer protocols in data layer</a:t>
            </a:r>
          </a:p>
          <a:p>
            <a:r>
              <a:rPr lang="en-US" dirty="0" smtClean="0">
                <a:latin typeface="+mj-lt"/>
              </a:rPr>
              <a:t>Improving existing P2P technique</a:t>
            </a:r>
          </a:p>
          <a:p>
            <a:r>
              <a:rPr lang="en-US" dirty="0" smtClean="0">
                <a:latin typeface="+mj-lt"/>
              </a:rPr>
              <a:t>Adapting existing system to support dynamic(real-time) content</a:t>
            </a:r>
          </a:p>
          <a:p>
            <a:r>
              <a:rPr lang="en-US" dirty="0" smtClean="0">
                <a:latin typeface="+mj-lt"/>
              </a:rPr>
              <a:t>Developing and deploying Intelligent source selection algorithm into WS-Tracker Service</a:t>
            </a:r>
          </a:p>
          <a:p>
            <a:r>
              <a:rPr lang="en-US" dirty="0" smtClean="0">
                <a:latin typeface="+mj-lt"/>
              </a:rPr>
              <a:t>Security</a:t>
            </a:r>
          </a:p>
          <a:p>
            <a:pPr lvl="1"/>
            <a:r>
              <a:rPr lang="en-US" dirty="0" smtClean="0">
                <a:latin typeface="+mj-lt"/>
              </a:rPr>
              <a:t>Security framework for WS-Tracker Service if necessary</a:t>
            </a:r>
          </a:p>
          <a:p>
            <a:r>
              <a:rPr lang="en-US" dirty="0" smtClean="0">
                <a:latin typeface="+mj-lt"/>
              </a:rPr>
              <a:t>Transforming Collaborative framework into </a:t>
            </a:r>
            <a:r>
              <a:rPr lang="en-US" dirty="0" err="1" smtClean="0">
                <a:latin typeface="+mj-lt"/>
              </a:rPr>
              <a:t>portlets</a:t>
            </a:r>
            <a:r>
              <a:rPr lang="en-US" dirty="0" smtClean="0">
                <a:latin typeface="+mj-lt"/>
              </a:rPr>
              <a:t> for reusability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68363"/>
          </a:xfrm>
        </p:spPr>
        <p:txBody>
          <a:bodyPr/>
          <a:lstStyle/>
          <a:p>
            <a:r>
              <a:rPr lang="en-US" sz="6600" baseline="30000" dirty="0" smtClean="0"/>
              <a:t>Data, Data, more Data </a:t>
            </a:r>
            <a:r>
              <a:rPr lang="en-US" sz="5400" baseline="30000" dirty="0" smtClean="0"/>
              <a:t>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Scientific discovery increasingly driven by data collection[3]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</a:rPr>
              <a:t>Computationally intensive analyses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</a:rPr>
              <a:t>Massive data collections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</a:rPr>
              <a:t>Data distributed across networks of varying capability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</a:rPr>
              <a:t>Internationally distributed collaborations</a:t>
            </a:r>
          </a:p>
          <a:p>
            <a:pPr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Data Intensive Science: 2000-2015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+mj-lt"/>
              </a:rPr>
              <a:t>Dominant factor: data growth (1 </a:t>
            </a:r>
            <a:r>
              <a:rPr lang="en-US" sz="1900" dirty="0" err="1" smtClean="0">
                <a:latin typeface="+mj-lt"/>
              </a:rPr>
              <a:t>Petabyte</a:t>
            </a:r>
            <a:r>
              <a:rPr lang="en-US" sz="1900" dirty="0" smtClean="0">
                <a:latin typeface="+mj-lt"/>
              </a:rPr>
              <a:t> = 1000 TB)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2000	~0.5 </a:t>
            </a:r>
            <a:r>
              <a:rPr lang="en-US" sz="2000" dirty="0" err="1" smtClean="0">
                <a:latin typeface="+mj-lt"/>
              </a:rPr>
              <a:t>Petabyte</a:t>
            </a:r>
            <a:endParaRPr lang="en-US" sz="2000" dirty="0" smtClean="0">
              <a:latin typeface="+mj-lt"/>
            </a:endParaRP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2005	~10 </a:t>
            </a:r>
            <a:r>
              <a:rPr lang="en-US" sz="2000" dirty="0" err="1" smtClean="0">
                <a:latin typeface="+mj-lt"/>
              </a:rPr>
              <a:t>Petabytes</a:t>
            </a:r>
            <a:endParaRPr lang="en-US" sz="2000" dirty="0" smtClean="0">
              <a:latin typeface="+mj-lt"/>
            </a:endParaRP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2010	~100 </a:t>
            </a:r>
            <a:r>
              <a:rPr lang="en-US" sz="2000" dirty="0" err="1" smtClean="0">
                <a:latin typeface="+mj-lt"/>
              </a:rPr>
              <a:t>Petabytes</a:t>
            </a:r>
            <a:endParaRPr lang="en-US" sz="2000" dirty="0" smtClean="0">
              <a:latin typeface="+mj-lt"/>
            </a:endParaRP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2015	~1000 </a:t>
            </a:r>
            <a:r>
              <a:rPr lang="en-US" sz="2000" dirty="0" err="1" smtClean="0">
                <a:latin typeface="+mj-lt"/>
              </a:rPr>
              <a:t>Petabytes</a:t>
            </a:r>
            <a:r>
              <a:rPr lang="en-US" sz="2000" dirty="0" smtClean="0">
                <a:latin typeface="+mj-lt"/>
              </a:rPr>
              <a:t>?</a:t>
            </a:r>
          </a:p>
          <a:p>
            <a:pPr>
              <a:lnSpc>
                <a:spcPct val="90000"/>
              </a:lnSpc>
            </a:pPr>
            <a:endParaRPr lang="en-US" sz="2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aseline="30000" dirty="0" smtClean="0"/>
              <a:t>Scientific Application</a:t>
            </a:r>
            <a:r>
              <a:rPr lang="en-US" sz="6000" dirty="0" smtClean="0"/>
              <a:t> </a:t>
            </a:r>
            <a:r>
              <a:rPr lang="en-US" sz="6000" baseline="30000" dirty="0" smtClean="0"/>
              <a:t>Examples</a:t>
            </a:r>
            <a:endParaRPr lang="en-US" sz="60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latin typeface="+mj-lt"/>
              </a:rPr>
              <a:t>Scientific applications generates </a:t>
            </a:r>
            <a:r>
              <a:rPr lang="en-US" dirty="0" err="1" smtClean="0">
                <a:latin typeface="+mj-lt"/>
              </a:rPr>
              <a:t>petabytes</a:t>
            </a:r>
            <a:r>
              <a:rPr lang="en-US" dirty="0" smtClean="0">
                <a:latin typeface="+mj-lt"/>
              </a:rPr>
              <a:t> of data are very diverse.</a:t>
            </a:r>
          </a:p>
          <a:p>
            <a:pPr lvl="1">
              <a:buFont typeface="Arial" charset="0"/>
              <a:buChar char="–"/>
            </a:pPr>
            <a:r>
              <a:rPr lang="en-US" dirty="0" smtClean="0">
                <a:latin typeface="+mj-lt"/>
              </a:rPr>
              <a:t>Fusion power</a:t>
            </a:r>
          </a:p>
          <a:p>
            <a:pPr lvl="1">
              <a:buFont typeface="Arial" charset="0"/>
              <a:buChar char="–"/>
            </a:pPr>
            <a:r>
              <a:rPr lang="en-US" dirty="0" smtClean="0">
                <a:latin typeface="+mj-lt"/>
              </a:rPr>
              <a:t>Climate modeling </a:t>
            </a:r>
          </a:p>
          <a:p>
            <a:pPr lvl="1">
              <a:buFont typeface="Arial" charset="0"/>
              <a:buChar char="–"/>
            </a:pPr>
            <a:r>
              <a:rPr lang="en-US" dirty="0" smtClean="0">
                <a:latin typeface="+mj-lt"/>
              </a:rPr>
              <a:t>Earthquake engineering</a:t>
            </a:r>
          </a:p>
          <a:p>
            <a:pPr lvl="1">
              <a:buFont typeface="Arial" charset="0"/>
              <a:buChar char="–"/>
            </a:pPr>
            <a:r>
              <a:rPr lang="en-US" dirty="0" smtClean="0">
                <a:latin typeface="+mj-lt"/>
              </a:rPr>
              <a:t>Astronomy</a:t>
            </a:r>
          </a:p>
          <a:p>
            <a:pPr lvl="1">
              <a:buFont typeface="Arial" charset="0"/>
              <a:buChar char="–"/>
            </a:pPr>
            <a:r>
              <a:rPr lang="en-US" dirty="0" smtClean="0">
                <a:latin typeface="+mj-lt"/>
              </a:rPr>
              <a:t>Bioinformatics</a:t>
            </a:r>
          </a:p>
          <a:p>
            <a:pPr lvl="1">
              <a:buFont typeface="Arial" charset="0"/>
              <a:buChar char="–"/>
            </a:pPr>
            <a:r>
              <a:rPr lang="en-US" dirty="0" smtClean="0">
                <a:latin typeface="+mj-lt"/>
              </a:rPr>
              <a:t>High-energy physics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aseline="30000" dirty="0" smtClean="0"/>
              <a:t>Scientific Application Examples </a:t>
            </a:r>
            <a:r>
              <a:rPr lang="en-US" sz="4800" baseline="30000" dirty="0" smtClean="0"/>
              <a:t>(cont.)</a:t>
            </a:r>
            <a:endParaRPr lang="en-US" sz="48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Some examples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Climate modeling </a:t>
            </a:r>
          </a:p>
          <a:p>
            <a:pPr lvl="2"/>
            <a:r>
              <a:rPr lang="en-US" sz="2000" dirty="0" smtClean="0">
                <a:latin typeface="+mj-lt"/>
              </a:rPr>
              <a:t>Community Climate System Model and other simulation applications generates 1.5 </a:t>
            </a:r>
            <a:r>
              <a:rPr lang="en-US" sz="2000" dirty="0" err="1" smtClean="0">
                <a:latin typeface="+mj-lt"/>
              </a:rPr>
              <a:t>petabytes</a:t>
            </a:r>
            <a:r>
              <a:rPr lang="en-US" sz="2000" dirty="0" smtClean="0">
                <a:latin typeface="+mj-lt"/>
              </a:rPr>
              <a:t>/year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+mj-lt"/>
              </a:rPr>
              <a:t>Bioinformatics</a:t>
            </a:r>
          </a:p>
          <a:p>
            <a:pPr lvl="2"/>
            <a:r>
              <a:rPr lang="en-US" sz="2000" dirty="0" smtClean="0">
                <a:latin typeface="+mj-lt"/>
              </a:rPr>
              <a:t>The Pacific Northwest National Laboratory is building new </a:t>
            </a:r>
            <a:r>
              <a:rPr lang="en-US" sz="2000" dirty="0" err="1" smtClean="0">
                <a:latin typeface="+mj-lt"/>
              </a:rPr>
              <a:t>Confocal</a:t>
            </a:r>
            <a:r>
              <a:rPr lang="en-US" sz="2000" dirty="0" smtClean="0">
                <a:latin typeface="+mj-lt"/>
              </a:rPr>
              <a:t> microscopes which will be generating 5 </a:t>
            </a:r>
            <a:r>
              <a:rPr lang="en-US" sz="2000" dirty="0" err="1" smtClean="0">
                <a:latin typeface="+mj-lt"/>
              </a:rPr>
              <a:t>petabytes</a:t>
            </a:r>
            <a:r>
              <a:rPr lang="en-US" sz="2000" dirty="0" smtClean="0">
                <a:latin typeface="+mj-lt"/>
              </a:rPr>
              <a:t>/year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+mj-lt"/>
              </a:rPr>
              <a:t>High-energy physics </a:t>
            </a:r>
          </a:p>
          <a:p>
            <a:pPr lvl="2"/>
            <a:r>
              <a:rPr lang="en-US" sz="2000" dirty="0" smtClean="0">
                <a:latin typeface="+mj-lt"/>
              </a:rPr>
              <a:t>The large </a:t>
            </a:r>
            <a:r>
              <a:rPr lang="en-US" sz="2000" dirty="0" err="1" smtClean="0">
                <a:latin typeface="+mj-lt"/>
              </a:rPr>
              <a:t>hadron</a:t>
            </a:r>
            <a:r>
              <a:rPr lang="en-US" sz="2000" dirty="0" smtClean="0">
                <a:latin typeface="+mj-lt"/>
              </a:rPr>
              <a:t> collider (LHC) project at CERN will create 15 </a:t>
            </a:r>
            <a:r>
              <a:rPr lang="en-US" sz="2000" dirty="0" err="1" smtClean="0">
                <a:latin typeface="+mj-lt"/>
              </a:rPr>
              <a:t>petabytes</a:t>
            </a:r>
            <a:r>
              <a:rPr lang="en-US" sz="2000" dirty="0" smtClean="0">
                <a:latin typeface="+mj-lt"/>
              </a:rPr>
              <a:t>/year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Background</a:t>
            </a:r>
          </a:p>
        </p:txBody>
      </p:sp>
      <p:pic>
        <p:nvPicPr>
          <p:cNvPr id="12291" name="Picture 7" descr="grid-small-prov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651125"/>
            <a:ext cx="4038600" cy="2422525"/>
          </a:xfrm>
        </p:spPr>
      </p:pic>
      <p:sp>
        <p:nvSpPr>
          <p:cNvPr id="12292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04800" y="1600200"/>
            <a:ext cx="5334000" cy="4525963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Systems for transferring bulk data</a:t>
            </a:r>
          </a:p>
          <a:p>
            <a:pPr lvl="1"/>
            <a:r>
              <a:rPr lang="en-US" sz="2800" dirty="0" smtClean="0">
                <a:latin typeface="+mj-lt"/>
              </a:rPr>
              <a:t>Network level solutions</a:t>
            </a:r>
          </a:p>
          <a:p>
            <a:pPr lvl="1"/>
            <a:r>
              <a:rPr lang="en-US" sz="2800" dirty="0" smtClean="0">
                <a:latin typeface="+mj-lt"/>
              </a:rPr>
              <a:t>System level solutions</a:t>
            </a:r>
          </a:p>
          <a:p>
            <a:pPr lvl="1"/>
            <a:r>
              <a:rPr lang="en-US" sz="2800" dirty="0" smtClean="0">
                <a:latin typeface="+mj-lt"/>
              </a:rPr>
              <a:t>Application level solutions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(cont.)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7010400" cy="469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16200000">
            <a:off x="-1714500" y="4152900"/>
            <a:ext cx="4495800" cy="1588"/>
          </a:xfrm>
          <a:prstGeom prst="straightConnector1">
            <a:avLst/>
          </a:prstGeom>
          <a:ln w="317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5028406" y="4344194"/>
            <a:ext cx="4496594" cy="75406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" y="20574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91400" y="62484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Prevalence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-</a:t>
            </a:r>
            <a:r>
              <a:rPr lang="en-US" sz="3200" dirty="0" smtClean="0">
                <a:latin typeface="+mj-lt"/>
              </a:rPr>
              <a:t>Require modifications to </a:t>
            </a:r>
          </a:p>
          <a:p>
            <a:pPr lvl="1"/>
            <a:r>
              <a:rPr lang="en-US" sz="2800" dirty="0" smtClean="0">
                <a:latin typeface="+mj-lt"/>
              </a:rPr>
              <a:t>the operating systems of the machine</a:t>
            </a:r>
          </a:p>
          <a:p>
            <a:pPr lvl="1"/>
            <a:r>
              <a:rPr lang="en-US" sz="2800" dirty="0" smtClean="0">
                <a:latin typeface="+mj-lt"/>
              </a:rPr>
              <a:t>The network apparatus</a:t>
            </a:r>
          </a:p>
          <a:p>
            <a:pPr lvl="1"/>
            <a:r>
              <a:rPr lang="en-US" sz="2800" dirty="0" smtClean="0">
                <a:latin typeface="+mj-lt"/>
              </a:rPr>
              <a:t>Or both</a:t>
            </a:r>
          </a:p>
          <a:p>
            <a:r>
              <a:rPr lang="en-US" sz="3200" dirty="0" smtClean="0">
                <a:latin typeface="+mj-lt"/>
              </a:rPr>
              <a:t>+ Yield very good performance</a:t>
            </a:r>
          </a:p>
          <a:p>
            <a:r>
              <a:rPr lang="en-US" sz="3200" dirty="0" smtClean="0">
                <a:latin typeface="+mj-lt"/>
              </a:rPr>
              <a:t>- Expensive solutions</a:t>
            </a:r>
          </a:p>
          <a:p>
            <a:r>
              <a:rPr lang="en-US" sz="3200" dirty="0" smtClean="0">
                <a:latin typeface="+mj-lt"/>
              </a:rPr>
              <a:t>- Not applicable to every system</a:t>
            </a:r>
          </a:p>
          <a:p>
            <a:r>
              <a:rPr lang="en-US" sz="3200" dirty="0" smtClean="0">
                <a:latin typeface="+mj-lt"/>
              </a:rPr>
              <a:t>Group Transport Protocol for Lambda-Grids (GTP)</a:t>
            </a:r>
            <a:endParaRPr lang="en-US" sz="32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2/02/2009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F966-7936-48F5-8FC3-475368F4EA2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9759</TotalTime>
  <Words>1422</Words>
  <Application>Microsoft Office PowerPoint</Application>
  <PresentationFormat>On-screen Show (4:3)</PresentationFormat>
  <Paragraphs>343</Paragraphs>
  <Slides>36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Flow</vt:lpstr>
      <vt:lpstr>Visio</vt:lpstr>
      <vt:lpstr>Collaborative Framework for  High-Performance P2P-based  Data Transfer  in Scientific Computing</vt:lpstr>
      <vt:lpstr>Outline</vt:lpstr>
      <vt:lpstr>Data, Data, more Data</vt:lpstr>
      <vt:lpstr>Data, Data, more Data (cont.)</vt:lpstr>
      <vt:lpstr>Scientific Application Examples</vt:lpstr>
      <vt:lpstr>Scientific Application Examples (cont.)</vt:lpstr>
      <vt:lpstr>Background</vt:lpstr>
      <vt:lpstr>Background (cont.)</vt:lpstr>
      <vt:lpstr>System Level Solutions</vt:lpstr>
      <vt:lpstr>Network Level Solutions</vt:lpstr>
      <vt:lpstr>Application Level Solutions</vt:lpstr>
      <vt:lpstr>TCP-Based Solutions</vt:lpstr>
      <vt:lpstr>UDP-Based Solutions</vt:lpstr>
      <vt:lpstr>Auxiliary Components</vt:lpstr>
      <vt:lpstr>Motivation and Research Issues</vt:lpstr>
      <vt:lpstr>Motivation and Research Issues (cont.)</vt:lpstr>
      <vt:lpstr>GridTorrent Framework Architecture</vt:lpstr>
      <vt:lpstr>Collaboration and Content Manager</vt:lpstr>
      <vt:lpstr>GridTorrent Framework Architecture</vt:lpstr>
      <vt:lpstr>WS-Tracker Service</vt:lpstr>
      <vt:lpstr>GridTorrent Framework Architecture</vt:lpstr>
      <vt:lpstr>Task</vt:lpstr>
      <vt:lpstr>Task Format</vt:lpstr>
      <vt:lpstr>GridTorrent Client</vt:lpstr>
      <vt:lpstr>Security in GridTorrent Client</vt:lpstr>
      <vt:lpstr>Security in GridTorrent Client-I</vt:lpstr>
      <vt:lpstr> Measurements and Analysis</vt:lpstr>
      <vt:lpstr>LAN Test Setup</vt:lpstr>
      <vt:lpstr>LAN Test Result</vt:lpstr>
      <vt:lpstr>WAN Test-I Setup</vt:lpstr>
      <vt:lpstr>WAN Test-I Result</vt:lpstr>
      <vt:lpstr>WAN Test-II Setup</vt:lpstr>
      <vt:lpstr>WAN Test-II Result</vt:lpstr>
      <vt:lpstr>Evaluation of Test Results</vt:lpstr>
      <vt:lpstr>Contributions</vt:lpstr>
      <vt:lpstr>Future Works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Secure, Collaborative, Web Service enabled and Bittorrent Inspired High-speed Scientific Data Transfer Framework</dc:title>
  <dc:creator>.</dc:creator>
  <cp:lastModifiedBy>.</cp:lastModifiedBy>
  <cp:revision>224</cp:revision>
  <dcterms:created xsi:type="dcterms:W3CDTF">2006-11-21T21:51:59Z</dcterms:created>
  <dcterms:modified xsi:type="dcterms:W3CDTF">2009-02-20T05:30:45Z</dcterms:modified>
</cp:coreProperties>
</file>