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4" r:id="rId4"/>
    <p:sldId id="276" r:id="rId5"/>
    <p:sldId id="277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83EA7-F280-4A7F-B70C-D47A0DCE4FA2}" v="8" dt="2019-01-25T17:25:35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8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92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lasthi Wickramasinghe" userId="fe8833e787183d4c" providerId="Windows Live" clId="Web-{E3C83EA7-F280-4A7F-B70C-D47A0DCE4FA2}"/>
    <pc:docChg chg="modSld">
      <pc:chgData name="pulasthi Wickramasinghe" userId="fe8833e787183d4c" providerId="Windows Live" clId="Web-{E3C83EA7-F280-4A7F-B70C-D47A0DCE4FA2}" dt="2019-01-25T17:26:06.594" v="123" actId="1076"/>
      <pc:docMkLst>
        <pc:docMk/>
      </pc:docMkLst>
      <pc:sldChg chg="modSp">
        <pc:chgData name="pulasthi Wickramasinghe" userId="fe8833e787183d4c" providerId="Windows Live" clId="Web-{E3C83EA7-F280-4A7F-B70C-D47A0DCE4FA2}" dt="2019-01-25T17:26:06.594" v="123" actId="1076"/>
        <pc:sldMkLst>
          <pc:docMk/>
          <pc:sldMk cId="610982309" sldId="276"/>
        </pc:sldMkLst>
        <pc:spChg chg="mod">
          <ac:chgData name="pulasthi Wickramasinghe" userId="fe8833e787183d4c" providerId="Windows Live" clId="Web-{E3C83EA7-F280-4A7F-B70C-D47A0DCE4FA2}" dt="2019-01-25T17:26:06.594" v="123" actId="1076"/>
          <ac:spMkLst>
            <pc:docMk/>
            <pc:sldMk cId="610982309" sldId="276"/>
            <ac:spMk id="3" creationId="{82FFAB23-E25C-E243-A2F2-4B4BBE6B7E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B12A4-350F-A04A-BC9A-5C1699ED7A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E6BDF-65C3-E44A-AC99-A9DB14059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11AA6-10F6-4F4B-95EF-1C35DD4B60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961F-EFC8-0B42-8BE0-225EAE2D8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3CC36-1297-7C41-B24C-9795B3847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D0C9E-CD1A-6F48-9F24-755C38BD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B11F5-1C7D-EB45-8D89-4FD38CE1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5AF8D-D46D-E542-8BC0-78444EC5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556C1-F06D-BA46-9E2E-09F2A34A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A2154-9799-784C-9C97-3E67FF4D6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8057D-8BBD-7449-A2DA-0A2FB75B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AF6D-600B-A247-B6EE-78691F4F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646FA-6730-7940-9EA4-53C3D3D6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5B056-501E-CB43-926F-27369A356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7E8BB-7A10-5F47-AB27-9AED7D0F5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A2079-9961-DA47-A7EB-28C88F91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15DCD-2B64-4347-BB8D-4D6847D2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2DD0-8948-4F4D-86EC-FD003373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5F907-2810-1445-A360-279F8078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62ED-332C-F84A-A991-CE8BF32B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1CF7D-71BE-A64F-BE89-F78BFFF7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C35F2-A86E-3D44-BA0B-B21EF068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2D9-5140-984A-99F1-82708D0D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2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5D6A-243A-E841-8C88-683D0EF1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149FC-0C7D-1E42-94F9-A51DEAAE1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CC4F7-BAF5-6A48-8180-4ED19A4B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E8CBD-2C4D-A540-8D64-1BD65B37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DAD05-A2CC-654D-BB00-33D7AAA8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F5CD-3154-AF47-8CFC-83632E32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0FA6-9EC3-1748-9E25-85073C3CE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557D2-DEEA-0348-88CE-CE5F526A8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47F2B-A298-A645-A82C-6C8E73E0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9AD59-60FD-944F-81D8-60B0C7EB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A4484-12CA-CF4F-88C3-C597627B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C211-AA26-CB45-9AD1-77B8F143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2B99F-1A59-F343-BEDC-ADF1BB998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D2FC7-1C8A-8741-A25C-5147FD370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A8DD0-4DB9-5D4F-9769-63F04F48A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4F620-941E-4A4E-A9E0-C8B49868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7D104-C212-8046-BB69-91828D61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5FD2D-8582-BB48-BAB3-43EE0DB5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E5881-A576-D04A-833E-63029C07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EDB4-7D18-B445-9F1B-2EE8981C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A2444-3EEF-D349-BC70-47DCF86C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DFC80-ACAE-8C47-8ECC-008B102A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B9855-7CC8-8A40-8800-C69C33D8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B8B46-D0B7-E846-8A6C-7D861561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B9D0B-A2F2-A541-B94C-5062372D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6597-353E-3244-9BE6-34C7E830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2622-7F92-6C40-B180-2B95AD72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04EA-6599-0C48-BA47-021661EE3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CBA6B-E6A2-AE47-8230-391EC0761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C1C90-36D4-4F44-A54A-7661E33D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564E-8AF2-ED4B-93F4-4A72A6A2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55627-3666-B144-9C9C-9824D3E5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2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CCDC-76E1-D048-A057-AB15E3AF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9D398-07CC-4A4A-848A-F370B6C0B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C3000-8C2E-B047-BA30-9E776BC23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ABDB2-32ED-2743-BD88-376D9BD5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EE508-94EC-F144-BC9A-B606DEEE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533C3-038F-224D-9574-1A94AB28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2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83897-45B9-B74D-9F31-05B6FB28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E1E1A-D3F6-A049-AF13-714B82481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0E2F4-F696-3D46-883C-B08040C7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6DA8A-D20F-4C45-8F14-429CF32B04C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BEE0-3D78-634D-B7E4-B8AB4D2BD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13456-F06D-5341-B277-81F1BFAB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5A7F-2D41-154C-8B7B-48654D85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37A61-50F2-CC42-9BF1-4AB084EBE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Gregor von Laszewski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0CFF5-0248-DB47-B026-40608F24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>
                <a:solidFill>
                  <a:srgbClr val="FFC000"/>
                </a:solidFill>
              </a:rPr>
              <a:t>Indiana University</a:t>
            </a:r>
          </a:p>
          <a:p>
            <a:pPr algn="r"/>
            <a:endParaRPr lang="en-US" sz="2000">
              <a:solidFill>
                <a:srgbClr val="FFC000"/>
              </a:solidFill>
            </a:endParaRPr>
          </a:p>
          <a:p>
            <a:pPr algn="r"/>
            <a:r>
              <a:rPr lang="en-US" sz="2000">
                <a:solidFill>
                  <a:srgbClr val="FFC000"/>
                </a:solidFill>
              </a:rPr>
              <a:t>laszewski@gmail.com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11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36395"/>
            <a:ext cx="4196443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NIST Big Data Reference Architecture</a:t>
            </a:r>
            <a:endParaRPr lang="en-US" sz="2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599" y="2070105"/>
            <a:ext cx="4196443" cy="4379681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Composable Services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NIST Big Data Reference Architecture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Not just specification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Specification is accompanied by implementation</a:t>
            </a:r>
          </a:p>
          <a:p>
            <a:pPr lvl="2"/>
            <a:r>
              <a:rPr lang="en-US" sz="2400" dirty="0" err="1">
                <a:solidFill>
                  <a:schemeClr val="bg1"/>
                </a:solidFill>
              </a:rPr>
              <a:t>Cloudmesh</a:t>
            </a:r>
            <a:r>
              <a:rPr lang="en-US" sz="2400" dirty="0">
                <a:solidFill>
                  <a:schemeClr val="bg1"/>
                </a:solidFill>
              </a:rPr>
              <a:t> is such an implementation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EF33FF-2560-C247-AE2B-A1758D327C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0" y="588829"/>
            <a:ext cx="7388180" cy="56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8ABB9-C3E8-BD46-9855-F39DEE52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146959"/>
            <a:ext cx="4261755" cy="881742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Cloudmesh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A587-7A80-A446-B7D7-C43B00C7C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87" y="1175661"/>
            <a:ext cx="4261756" cy="55353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Makes use of advanced </a:t>
            </a:r>
            <a:r>
              <a:rPr lang="en-US" sz="2000" dirty="0" err="1">
                <a:solidFill>
                  <a:schemeClr val="bg1"/>
                </a:solidFill>
              </a:rPr>
              <a:t>cyper</a:t>
            </a:r>
            <a:r>
              <a:rPr lang="en-US" sz="2000" dirty="0">
                <a:solidFill>
                  <a:schemeClr val="bg1"/>
                </a:solidFill>
              </a:rPr>
              <a:t> infrastructure and platforms easy</a:t>
            </a:r>
          </a:p>
          <a:p>
            <a:r>
              <a:rPr lang="en-US" sz="2000" dirty="0">
                <a:solidFill>
                  <a:schemeClr val="bg1"/>
                </a:solidFill>
              </a:rPr>
              <a:t>Has deployment features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Exposes functionality through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API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CLI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Web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Integration of AI as a composable items (functions and messaging between them)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Simple use and deploy</a:t>
            </a:r>
          </a:p>
          <a:p>
            <a:pPr lvl="1"/>
            <a:r>
              <a:rPr lang="en-US" sz="1600" dirty="0" err="1">
                <a:solidFill>
                  <a:schemeClr val="bg1"/>
                </a:solidFill>
              </a:rPr>
              <a:t>cms</a:t>
            </a:r>
            <a:r>
              <a:rPr lang="en-US" sz="1600" dirty="0">
                <a:solidFill>
                  <a:schemeClr val="bg1"/>
                </a:solidFill>
              </a:rPr>
              <a:t> cloud=AWS</a:t>
            </a:r>
          </a:p>
          <a:p>
            <a:pPr lvl="1"/>
            <a:r>
              <a:rPr lang="en-US" sz="1600" dirty="0" err="1">
                <a:solidFill>
                  <a:schemeClr val="bg1"/>
                </a:solidFill>
              </a:rPr>
              <a:t>cms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vm</a:t>
            </a:r>
            <a:r>
              <a:rPr lang="en-US" sz="1600" dirty="0">
                <a:solidFill>
                  <a:schemeClr val="bg1"/>
                </a:solidFill>
              </a:rPr>
              <a:t> start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 err="1">
                <a:solidFill>
                  <a:schemeClr val="bg1"/>
                </a:solidFill>
              </a:rPr>
              <a:t>cms</a:t>
            </a:r>
            <a:r>
              <a:rPr lang="en-US" sz="1600" dirty="0">
                <a:solidFill>
                  <a:schemeClr val="bg1"/>
                </a:solidFill>
              </a:rPr>
              <a:t> generate  </a:t>
            </a:r>
            <a:r>
              <a:rPr lang="en-US" sz="1600" dirty="0" err="1">
                <a:solidFill>
                  <a:schemeClr val="bg1"/>
                </a:solidFill>
              </a:rPr>
              <a:t>spec.ymal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-&gt;generates a service with that function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Lesson learned by collaborating with NIST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2398EE-8B9B-C048-8EE4-EA075137C6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0269" y="850006"/>
            <a:ext cx="6698264" cy="46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BF993-5DFB-0C4D-B745-86C5E862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119000"/>
            <a:ext cx="4327071" cy="798658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Twister2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AB23-E25C-E243-A2F2-4B4BBE6B7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57" y="914738"/>
            <a:ext cx="4327072" cy="5017008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chemeClr val="bg1"/>
                </a:solidFill>
              </a:rPr>
              <a:t>Pure batch engine</a:t>
            </a:r>
            <a:endParaRPr lang="en-US">
              <a:cs typeface="Calibri" panose="020F0502020204030204"/>
            </a:endParaRPr>
          </a:p>
          <a:p>
            <a:pPr lvl="1" fontAlgn="base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bg1"/>
                </a:solidFill>
              </a:rPr>
              <a:t>Not</a:t>
            </a:r>
            <a:r>
              <a:rPr lang="en-US" sz="1800" dirty="0">
                <a:solidFill>
                  <a:schemeClr val="bg1"/>
                </a:solidFill>
              </a:rPr>
              <a:t> on top of a streaming engine 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chemeClr val="bg1"/>
                </a:solidFill>
              </a:rPr>
              <a:t>Pure streaming engine</a:t>
            </a:r>
            <a:endParaRPr lang="en-US" sz="1800" dirty="0">
              <a:solidFill>
                <a:schemeClr val="bg1"/>
              </a:solidFill>
              <a:cs typeface="Calibri" panose="020F0502020204030204"/>
            </a:endParaRPr>
          </a:p>
          <a:p>
            <a:pPr lvl="1" fontAlgn="base"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chemeClr val="bg1"/>
                </a:solidFill>
              </a:rPr>
              <a:t>Not on top of a batch engine </a:t>
            </a:r>
            <a:endParaRPr lang="en-US" sz="1800" dirty="0">
              <a:solidFill>
                <a:schemeClr val="bg1"/>
              </a:solidFill>
              <a:cs typeface="Calibri" panose="020F0502020204030204"/>
            </a:endParaRPr>
          </a:p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chemeClr val="bg1"/>
                </a:solidFill>
              </a:rPr>
              <a:t>Generic System</a:t>
            </a:r>
            <a:endParaRPr lang="en-US" sz="1800" dirty="0">
              <a:solidFill>
                <a:schemeClr val="bg1"/>
              </a:solidFill>
              <a:cs typeface="Calibri" panose="020F0502020204030204"/>
            </a:endParaRPr>
          </a:p>
          <a:p>
            <a:pPr lvl="1" fontAlgn="base"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chemeClr val="bg1"/>
                </a:solidFill>
              </a:rPr>
              <a:t>Can support many models of computation</a:t>
            </a:r>
            <a:endParaRPr lang="en-US" sz="1800" dirty="0">
              <a:solidFill>
                <a:schemeClr val="bg1"/>
              </a:solidFill>
              <a:cs typeface="Calibri" panose="020F0502020204030204"/>
            </a:endParaRPr>
          </a:p>
          <a:p>
            <a:pPr lvl="2" fontAlgn="base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</a:rPr>
              <a:t>Supports </a:t>
            </a:r>
            <a:r>
              <a:rPr lang="en-US" sz="1400" dirty="0" err="1">
                <a:solidFill>
                  <a:schemeClr val="bg1"/>
                </a:solidFill>
              </a:rPr>
              <a:t>DataFlow</a:t>
            </a:r>
            <a:r>
              <a:rPr lang="en-US" sz="1400" dirty="0">
                <a:solidFill>
                  <a:schemeClr val="bg1"/>
                </a:solidFill>
              </a:rPr>
              <a:t> model</a:t>
            </a:r>
            <a:endParaRPr lang="en-US" sz="1400" dirty="0">
              <a:solidFill>
                <a:schemeClr val="bg1"/>
              </a:solidFill>
              <a:cs typeface="Calibri"/>
            </a:endParaRPr>
          </a:p>
          <a:p>
            <a:pPr lvl="2" fontAlgn="base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</a:rPr>
              <a:t>BSP model</a:t>
            </a:r>
            <a:endParaRPr lang="en-US" sz="1400" dirty="0">
              <a:solidFill>
                <a:schemeClr val="bg1"/>
              </a:solidFill>
              <a:cs typeface="Calibri"/>
            </a:endParaRPr>
          </a:p>
          <a:p>
            <a:pPr lvl="2" fontAlgn="base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</a:rPr>
              <a:t>Timely (Iterative) </a:t>
            </a:r>
            <a:r>
              <a:rPr lang="en-US" sz="1400" dirty="0" err="1">
                <a:solidFill>
                  <a:schemeClr val="bg1"/>
                </a:solidFill>
              </a:rPr>
              <a:t>DataFlow</a:t>
            </a:r>
            <a:r>
              <a:rPr lang="en-US" sz="1400" dirty="0">
                <a:solidFill>
                  <a:schemeClr val="bg1"/>
                </a:solidFill>
              </a:rPr>
              <a:t> will be added</a:t>
            </a:r>
            <a:endParaRPr lang="en-US" sz="1400">
              <a:solidFill>
                <a:schemeClr val="bg1"/>
              </a:solidFill>
              <a:cs typeface="Calibri"/>
            </a:endParaRPr>
          </a:p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Provides multiple levels of programing API's</a:t>
            </a:r>
          </a:p>
          <a:p>
            <a:pPr lvl="1" fontAlgn="base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Communication API</a:t>
            </a:r>
          </a:p>
          <a:p>
            <a:pPr lvl="1" fontAlgn="base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Task API</a:t>
            </a:r>
          </a:p>
          <a:p>
            <a:pPr lvl="1" fontAlgn="base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Data API </a:t>
            </a:r>
          </a:p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chemeClr val="bg1"/>
                </a:solidFill>
              </a:rPr>
              <a:t>Component based architecture -- it is a</a:t>
            </a:r>
            <a:r>
              <a:rPr lang="en-US" sz="1800" b="1" dirty="0">
                <a:solidFill>
                  <a:schemeClr val="bg1"/>
                </a:solidFill>
              </a:rPr>
              <a:t> toolkit</a:t>
            </a:r>
            <a:endParaRPr lang="en-US" sz="1800">
              <a:solidFill>
                <a:schemeClr val="bg1"/>
              </a:solidFill>
              <a:cs typeface="Calibri"/>
            </a:endParaRPr>
          </a:p>
          <a:p>
            <a:pPr lvl="1" fontAlgn="base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bg1"/>
                </a:solidFill>
              </a:rPr>
              <a:t>Clearly defines the important layers of a distributed processing engine</a:t>
            </a:r>
            <a:endParaRPr lang="en-US" sz="1600" dirty="0">
              <a:solidFill>
                <a:schemeClr val="bg1"/>
              </a:solidFill>
              <a:cs typeface="Calibri"/>
            </a:endParaRPr>
          </a:p>
          <a:p>
            <a:pPr lvl="1" fontAlgn="base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bg1"/>
                </a:solidFill>
              </a:rPr>
              <a:t>Implements these layers separately for data analytics and with high performance</a:t>
            </a:r>
            <a:endParaRPr lang="en-US" sz="1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899CD6-BC77-264B-B5C4-1101A0BBC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4887" y="917657"/>
            <a:ext cx="7387113" cy="47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8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B720-2CC8-A34E-BD71-E5F7FD01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9714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Twister2 Details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CCC5E8-710F-414A-A50B-CAE0D9B718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7071" y="1140211"/>
            <a:ext cx="11157857" cy="54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7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B5FF1-354C-B244-9120-218DA5F7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Scientific Impact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C289-9E38-0447-BD1A-1A7F3F8FA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Impact of a Facility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Here example of XSEDE</a:t>
            </a:r>
          </a:p>
        </p:txBody>
      </p:sp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C671104-0295-1F42-A67C-5FA3048D76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572" y="2352214"/>
            <a:ext cx="10339661" cy="4394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03818F-F286-3F4C-9FA8-8A22AF6D2E04}"/>
              </a:ext>
            </a:extLst>
          </p:cNvPr>
          <p:cNvSpPr txBox="1"/>
          <p:nvPr/>
        </p:nvSpPr>
        <p:spPr>
          <a:xfrm>
            <a:off x="5297763" y="1257458"/>
            <a:ext cx="298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XSEDE, NCAR, Blue Waters, ….</a:t>
            </a:r>
          </a:p>
        </p:txBody>
      </p:sp>
    </p:spTree>
    <p:extLst>
      <p:ext uri="{BB962C8B-B14F-4D97-AF65-F5344CB8AC3E}">
        <p14:creationId xmlns:p14="http://schemas.microsoft.com/office/powerpoint/2010/main" val="198081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189</Words>
  <Application>Microsoft Office PowerPoint</Application>
  <PresentationFormat>Widescreen</PresentationFormat>
  <Paragraphs>45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Gregor von Laszewski</vt:lpstr>
      <vt:lpstr>NIST Big Data Reference Architecture</vt:lpstr>
      <vt:lpstr>Cloudmesh</vt:lpstr>
      <vt:lpstr>Twister2</vt:lpstr>
      <vt:lpstr>Twister2 Details</vt:lpstr>
      <vt:lpstr>Scientific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 von Laszewski</dc:title>
  <dc:creator>von Laszewski, Gregor</dc:creator>
  <cp:lastModifiedBy>von Laszewski, Gregor</cp:lastModifiedBy>
  <cp:revision>63</cp:revision>
  <dcterms:created xsi:type="dcterms:W3CDTF">2019-01-25T16:47:45Z</dcterms:created>
  <dcterms:modified xsi:type="dcterms:W3CDTF">2019-01-25T17:26:17Z</dcterms:modified>
</cp:coreProperties>
</file>