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9"/>
  </p:notesMasterIdLst>
  <p:handoutMasterIdLst>
    <p:handoutMasterId r:id="rId40"/>
  </p:handoutMasterIdLst>
  <p:sldIdLst>
    <p:sldId id="257" r:id="rId5"/>
    <p:sldId id="317" r:id="rId6"/>
    <p:sldId id="382" r:id="rId7"/>
    <p:sldId id="387" r:id="rId8"/>
    <p:sldId id="344" r:id="rId9"/>
    <p:sldId id="367" r:id="rId10"/>
    <p:sldId id="368" r:id="rId11"/>
    <p:sldId id="330" r:id="rId12"/>
    <p:sldId id="353" r:id="rId13"/>
    <p:sldId id="327" r:id="rId14"/>
    <p:sldId id="388" r:id="rId15"/>
    <p:sldId id="377" r:id="rId16"/>
    <p:sldId id="356" r:id="rId17"/>
    <p:sldId id="378" r:id="rId18"/>
    <p:sldId id="357" r:id="rId19"/>
    <p:sldId id="359" r:id="rId20"/>
    <p:sldId id="360" r:id="rId21"/>
    <p:sldId id="369" r:id="rId22"/>
    <p:sldId id="358" r:id="rId23"/>
    <p:sldId id="362" r:id="rId24"/>
    <p:sldId id="363" r:id="rId25"/>
    <p:sldId id="370" r:id="rId26"/>
    <p:sldId id="371" r:id="rId27"/>
    <p:sldId id="373" r:id="rId28"/>
    <p:sldId id="374" r:id="rId29"/>
    <p:sldId id="384" r:id="rId30"/>
    <p:sldId id="375" r:id="rId31"/>
    <p:sldId id="376" r:id="rId32"/>
    <p:sldId id="372" r:id="rId33"/>
    <p:sldId id="386" r:id="rId34"/>
    <p:sldId id="380" r:id="rId35"/>
    <p:sldId id="385" r:id="rId36"/>
    <p:sldId id="389" r:id="rId37"/>
    <p:sldId id="361"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85">
          <p15:clr>
            <a:srgbClr val="A4A3A4"/>
          </p15:clr>
        </p15:guide>
        <p15:guide id="2" pos="39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yungro Lee" initials="HL"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0E"/>
    <a:srgbClr val="52A02E"/>
    <a:srgbClr val="1F77B4"/>
    <a:srgbClr val="D7392E"/>
    <a:srgbClr val="969696"/>
    <a:srgbClr val="9E9A95"/>
    <a:srgbClr val="382E25"/>
    <a:srgbClr val="C17945"/>
    <a:srgbClr val="31526A"/>
    <a:srgbClr val="69030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11" autoAdjust="0"/>
    <p:restoredTop sz="93441" autoAdjust="0"/>
  </p:normalViewPr>
  <p:slideViewPr>
    <p:cSldViewPr snapToGrid="0" snapToObjects="1">
      <p:cViewPr varScale="1">
        <p:scale>
          <a:sx n="143" d="100"/>
          <a:sy n="143" d="100"/>
        </p:scale>
        <p:origin x="990" y="102"/>
      </p:cViewPr>
      <p:guideLst>
        <p:guide orient="horz" pos="3185"/>
        <p:guide pos="3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132" d="100"/>
          <a:sy n="132" d="100"/>
        </p:scale>
        <p:origin x="-592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IaaS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GCE</c:v>
                </c:pt>
                <c:pt idx="1">
                  <c:v>Azure</c:v>
                </c:pt>
                <c:pt idx="2">
                  <c:v>AWS</c:v>
                </c:pt>
              </c:strCache>
            </c:strRef>
          </c:cat>
          <c:val>
            <c:numRef>
              <c:f>Sheet1!$B$2:$B$4</c:f>
              <c:numCache>
                <c:formatCode>"$"#,##0.00</c:formatCode>
                <c:ptCount val="3"/>
                <c:pt idx="0">
                  <c:v>7.0505305390246704</c:v>
                </c:pt>
                <c:pt idx="1">
                  <c:v>5.1539510310742456</c:v>
                </c:pt>
                <c:pt idx="2">
                  <c:v>6.5898145525071374</c:v>
                </c:pt>
              </c:numCache>
            </c:numRef>
          </c:val>
          <c:extLst>
            <c:ext xmlns:c16="http://schemas.microsoft.com/office/drawing/2014/chart" uri="{C3380CC4-5D6E-409C-BE32-E72D297353CC}">
              <c16:uniqueId val="{00000000-0A57-4289-AB77-D6AD26648BC3}"/>
            </c:ext>
          </c:extLst>
        </c:ser>
        <c:ser>
          <c:idx val="1"/>
          <c:order val="1"/>
          <c:tx>
            <c:strRef>
              <c:f>Sheet1!$C$1</c:f>
              <c:strCache>
                <c:ptCount val="1"/>
                <c:pt idx="0">
                  <c:v>Serverless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GCE</c:v>
                </c:pt>
                <c:pt idx="1">
                  <c:v>Azure</c:v>
                </c:pt>
                <c:pt idx="2">
                  <c:v>AWS</c:v>
                </c:pt>
              </c:strCache>
            </c:strRef>
          </c:cat>
          <c:val>
            <c:numRef>
              <c:f>Sheet1!$C$2:$C$4</c:f>
              <c:numCache>
                <c:formatCode>"$"#,##0.00</c:formatCode>
                <c:ptCount val="3"/>
                <c:pt idx="0">
                  <c:v>24.018404889556439</c:v>
                </c:pt>
                <c:pt idx="1">
                  <c:v>21.768707482993179</c:v>
                </c:pt>
                <c:pt idx="2">
                  <c:v>4.0740271493212674</c:v>
                </c:pt>
              </c:numCache>
            </c:numRef>
          </c:val>
          <c:extLst>
            <c:ext xmlns:c16="http://schemas.microsoft.com/office/drawing/2014/chart" uri="{C3380CC4-5D6E-409C-BE32-E72D297353CC}">
              <c16:uniqueId val="{00000001-0A57-4289-AB77-D6AD26648BC3}"/>
            </c:ext>
          </c:extLst>
        </c:ser>
        <c:dLbls>
          <c:showLegendKey val="0"/>
          <c:showVal val="1"/>
          <c:showCatName val="0"/>
          <c:showSerName val="0"/>
          <c:showPercent val="0"/>
          <c:showBubbleSize val="0"/>
        </c:dLbls>
        <c:gapWidth val="75"/>
        <c:axId val="-2088095872"/>
        <c:axId val="-2088099680"/>
      </c:barChart>
      <c:catAx>
        <c:axId val="-2088095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8099680"/>
        <c:crosses val="autoZero"/>
        <c:auto val="1"/>
        <c:lblAlgn val="ctr"/>
        <c:lblOffset val="100"/>
        <c:noMultiLvlLbl val="0"/>
      </c:catAx>
      <c:valAx>
        <c:axId val="-2088099680"/>
        <c:scaling>
          <c:orientation val="minMax"/>
        </c:scaling>
        <c:delete val="0"/>
        <c:axPos val="b"/>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8095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Per Volume</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AWS</c:v>
                </c:pt>
                <c:pt idx="1">
                  <c:v>Azure</c:v>
                </c:pt>
                <c:pt idx="2">
                  <c:v>GCE</c:v>
                </c:pt>
                <c:pt idx="3">
                  <c:v>OCI</c:v>
                </c:pt>
              </c:strCache>
            </c:strRef>
          </c:cat>
          <c:val>
            <c:numRef>
              <c:f>Sheet1!$B$2:$B$5</c:f>
              <c:numCache>
                <c:formatCode>General</c:formatCode>
                <c:ptCount val="4"/>
                <c:pt idx="0">
                  <c:v>64000</c:v>
                </c:pt>
                <c:pt idx="1">
                  <c:v>20000</c:v>
                </c:pt>
                <c:pt idx="2">
                  <c:v>60000</c:v>
                </c:pt>
                <c:pt idx="3">
                  <c:v>25000</c:v>
                </c:pt>
              </c:numCache>
            </c:numRef>
          </c:val>
          <c:extLst>
            <c:ext xmlns:c16="http://schemas.microsoft.com/office/drawing/2014/chart" uri="{C3380CC4-5D6E-409C-BE32-E72D297353CC}">
              <c16:uniqueId val="{00000000-1B82-4D08-9873-7234B2B7A994}"/>
            </c:ext>
          </c:extLst>
        </c:ser>
        <c:ser>
          <c:idx val="1"/>
          <c:order val="1"/>
          <c:tx>
            <c:strRef>
              <c:f>Sheet1!$C$1</c:f>
              <c:strCache>
                <c:ptCount val="1"/>
                <c:pt idx="0">
                  <c:v>Per Server</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AWS</c:v>
                </c:pt>
                <c:pt idx="1">
                  <c:v>Azure</c:v>
                </c:pt>
                <c:pt idx="2">
                  <c:v>GCE</c:v>
                </c:pt>
                <c:pt idx="3">
                  <c:v>OCI</c:v>
                </c:pt>
              </c:strCache>
            </c:strRef>
          </c:cat>
          <c:val>
            <c:numRef>
              <c:f>Sheet1!$C$2:$C$5</c:f>
              <c:numCache>
                <c:formatCode>General</c:formatCode>
                <c:ptCount val="4"/>
                <c:pt idx="0">
                  <c:v>80000</c:v>
                </c:pt>
                <c:pt idx="1">
                  <c:v>80000</c:v>
                </c:pt>
                <c:pt idx="2">
                  <c:v>60000</c:v>
                </c:pt>
                <c:pt idx="3">
                  <c:v>400000</c:v>
                </c:pt>
              </c:numCache>
            </c:numRef>
          </c:val>
          <c:extLst>
            <c:ext xmlns:c16="http://schemas.microsoft.com/office/drawing/2014/chart" uri="{C3380CC4-5D6E-409C-BE32-E72D297353CC}">
              <c16:uniqueId val="{00000001-1B82-4D08-9873-7234B2B7A994}"/>
            </c:ext>
          </c:extLst>
        </c:ser>
        <c:dLbls>
          <c:dLblPos val="outEnd"/>
          <c:showLegendKey val="0"/>
          <c:showVal val="1"/>
          <c:showCatName val="0"/>
          <c:showSerName val="0"/>
          <c:showPercent val="0"/>
          <c:showBubbleSize val="0"/>
        </c:dLbls>
        <c:gapWidth val="100"/>
        <c:overlap val="-24"/>
        <c:axId val="-2088095328"/>
        <c:axId val="-2088100224"/>
      </c:barChart>
      <c:catAx>
        <c:axId val="-208809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088100224"/>
        <c:crosses val="autoZero"/>
        <c:auto val="1"/>
        <c:lblAlgn val="ctr"/>
        <c:lblOffset val="100"/>
        <c:noMultiLvlLbl val="0"/>
      </c:catAx>
      <c:valAx>
        <c:axId val="-2088100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088095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Per Volume</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AWS</c:v>
                </c:pt>
                <c:pt idx="1">
                  <c:v>Azure</c:v>
                </c:pt>
                <c:pt idx="2">
                  <c:v>GCE</c:v>
                </c:pt>
                <c:pt idx="3">
                  <c:v>OCI</c:v>
                </c:pt>
              </c:strCache>
            </c:strRef>
          </c:cat>
          <c:val>
            <c:numRef>
              <c:f>Sheet1!$B$2:$B$5</c:f>
              <c:numCache>
                <c:formatCode>General</c:formatCode>
                <c:ptCount val="4"/>
                <c:pt idx="0">
                  <c:v>64000</c:v>
                </c:pt>
                <c:pt idx="1">
                  <c:v>20000</c:v>
                </c:pt>
                <c:pt idx="2">
                  <c:v>60000</c:v>
                </c:pt>
                <c:pt idx="3">
                  <c:v>25000</c:v>
                </c:pt>
              </c:numCache>
            </c:numRef>
          </c:val>
          <c:extLst>
            <c:ext xmlns:c16="http://schemas.microsoft.com/office/drawing/2014/chart" uri="{C3380CC4-5D6E-409C-BE32-E72D297353CC}">
              <c16:uniqueId val="{00000000-F644-4B8B-8838-DDC8DA8AC479}"/>
            </c:ext>
          </c:extLst>
        </c:ser>
        <c:ser>
          <c:idx val="1"/>
          <c:order val="1"/>
          <c:tx>
            <c:strRef>
              <c:f>Sheet1!$C$1</c:f>
              <c:strCache>
                <c:ptCount val="1"/>
                <c:pt idx="0">
                  <c:v>Per Server</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AWS</c:v>
                </c:pt>
                <c:pt idx="1">
                  <c:v>Azure</c:v>
                </c:pt>
                <c:pt idx="2">
                  <c:v>GCE</c:v>
                </c:pt>
                <c:pt idx="3">
                  <c:v>OCI</c:v>
                </c:pt>
              </c:strCache>
            </c:strRef>
          </c:cat>
          <c:val>
            <c:numRef>
              <c:f>Sheet1!$C$2:$C$5</c:f>
              <c:numCache>
                <c:formatCode>General</c:formatCode>
                <c:ptCount val="4"/>
                <c:pt idx="0">
                  <c:v>80000</c:v>
                </c:pt>
                <c:pt idx="1">
                  <c:v>80000</c:v>
                </c:pt>
                <c:pt idx="2">
                  <c:v>60000</c:v>
                </c:pt>
                <c:pt idx="3">
                  <c:v>400000</c:v>
                </c:pt>
              </c:numCache>
            </c:numRef>
          </c:val>
          <c:extLst>
            <c:ext xmlns:c16="http://schemas.microsoft.com/office/drawing/2014/chart" uri="{C3380CC4-5D6E-409C-BE32-E72D297353CC}">
              <c16:uniqueId val="{00000001-F644-4B8B-8838-DDC8DA8AC479}"/>
            </c:ext>
          </c:extLst>
        </c:ser>
        <c:ser>
          <c:idx val="2"/>
          <c:order val="2"/>
          <c:tx>
            <c:strRef>
              <c:f>Sheet1!$D$1</c:f>
              <c:strCache>
                <c:ptCount val="1"/>
                <c:pt idx="0">
                  <c:v>Per Server (Direct NVMe)</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AWS</c:v>
                </c:pt>
                <c:pt idx="1">
                  <c:v>Azure</c:v>
                </c:pt>
                <c:pt idx="2">
                  <c:v>GCE</c:v>
                </c:pt>
                <c:pt idx="3">
                  <c:v>OCI</c:v>
                </c:pt>
              </c:strCache>
            </c:strRef>
          </c:cat>
          <c:val>
            <c:numRef>
              <c:f>Sheet1!$D$2:$D$5</c:f>
              <c:numCache>
                <c:formatCode>General</c:formatCode>
                <c:ptCount val="4"/>
                <c:pt idx="0">
                  <c:v>3300000</c:v>
                </c:pt>
                <c:pt idx="1">
                  <c:v>2700000</c:v>
                </c:pt>
                <c:pt idx="2">
                  <c:v>680000</c:v>
                </c:pt>
                <c:pt idx="3">
                  <c:v>5500000</c:v>
                </c:pt>
              </c:numCache>
            </c:numRef>
          </c:val>
          <c:extLst>
            <c:ext xmlns:c16="http://schemas.microsoft.com/office/drawing/2014/chart" uri="{C3380CC4-5D6E-409C-BE32-E72D297353CC}">
              <c16:uniqueId val="{00000002-F644-4B8B-8838-DDC8DA8AC479}"/>
            </c:ext>
          </c:extLst>
        </c:ser>
        <c:dLbls>
          <c:dLblPos val="outEnd"/>
          <c:showLegendKey val="0"/>
          <c:showVal val="1"/>
          <c:showCatName val="0"/>
          <c:showSerName val="0"/>
          <c:showPercent val="0"/>
          <c:showBubbleSize val="0"/>
        </c:dLbls>
        <c:gapWidth val="100"/>
        <c:overlap val="-24"/>
        <c:axId val="-2088102400"/>
        <c:axId val="-2088098592"/>
      </c:barChart>
      <c:catAx>
        <c:axId val="-208810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088098592"/>
        <c:crosses val="autoZero"/>
        <c:auto val="1"/>
        <c:lblAlgn val="ctr"/>
        <c:lblOffset val="100"/>
        <c:noMultiLvlLbl val="0"/>
      </c:catAx>
      <c:valAx>
        <c:axId val="-2088098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088102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4K rw50</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AWS_x000d_(i3.metal, 1.9TB x 8)</c:v>
                </c:pt>
                <c:pt idx="1">
                  <c:v>Azure _x000d_(L64s_v2, 1.9TB x 8)</c:v>
                </c:pt>
                <c:pt idx="2">
                  <c:v>GCE_x000d_(himem96, 375GB x 8)</c:v>
                </c:pt>
                <c:pt idx="3">
                  <c:v>OCI _x000d_(BM.DenseIO2.52, 6.4TB x 8)</c:v>
                </c:pt>
              </c:strCache>
            </c:strRef>
          </c:cat>
          <c:val>
            <c:numRef>
              <c:f>Sheet1!$B$2:$B$5</c:f>
              <c:numCache>
                <c:formatCode>General</c:formatCode>
                <c:ptCount val="4"/>
                <c:pt idx="0">
                  <c:v>1528.5</c:v>
                </c:pt>
                <c:pt idx="1">
                  <c:v>840.9</c:v>
                </c:pt>
                <c:pt idx="2">
                  <c:v>345.2</c:v>
                </c:pt>
                <c:pt idx="3">
                  <c:v>1180</c:v>
                </c:pt>
              </c:numCache>
            </c:numRef>
          </c:val>
          <c:extLst>
            <c:ext xmlns:c16="http://schemas.microsoft.com/office/drawing/2014/chart" uri="{C3380CC4-5D6E-409C-BE32-E72D297353CC}">
              <c16:uniqueId val="{00000000-6286-49F5-9969-ADB3D4E985C7}"/>
            </c:ext>
          </c:extLst>
        </c:ser>
        <c:ser>
          <c:idx val="1"/>
          <c:order val="1"/>
          <c:tx>
            <c:strRef>
              <c:f>Sheet1!$C$1</c:f>
              <c:strCache>
                <c:ptCount val="1"/>
                <c:pt idx="0">
                  <c:v>16K rw50</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AWS_x000d_(i3.metal, 1.9TB x 8)</c:v>
                </c:pt>
                <c:pt idx="1">
                  <c:v>Azure _x000d_(L64s_v2, 1.9TB x 8)</c:v>
                </c:pt>
                <c:pt idx="2">
                  <c:v>GCE_x000d_(himem96, 375GB x 8)</c:v>
                </c:pt>
                <c:pt idx="3">
                  <c:v>OCI _x000d_(BM.DenseIO2.52, 6.4TB x 8)</c:v>
                </c:pt>
              </c:strCache>
            </c:strRef>
          </c:cat>
          <c:val>
            <c:numRef>
              <c:f>Sheet1!$C$2:$C$5</c:f>
              <c:numCache>
                <c:formatCode>General</c:formatCode>
                <c:ptCount val="4"/>
                <c:pt idx="0">
                  <c:v>427.3</c:v>
                </c:pt>
                <c:pt idx="1">
                  <c:v>529.9</c:v>
                </c:pt>
                <c:pt idx="2">
                  <c:v>115.8</c:v>
                </c:pt>
                <c:pt idx="3">
                  <c:v>850</c:v>
                </c:pt>
              </c:numCache>
            </c:numRef>
          </c:val>
          <c:extLst>
            <c:ext xmlns:c16="http://schemas.microsoft.com/office/drawing/2014/chart" uri="{C3380CC4-5D6E-409C-BE32-E72D297353CC}">
              <c16:uniqueId val="{00000001-6286-49F5-9969-ADB3D4E985C7}"/>
            </c:ext>
          </c:extLst>
        </c:ser>
        <c:ser>
          <c:idx val="2"/>
          <c:order val="2"/>
          <c:tx>
            <c:strRef>
              <c:f>Sheet1!$D$1</c:f>
              <c:strCache>
                <c:ptCount val="1"/>
                <c:pt idx="0">
                  <c:v>256K rw50</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AWS_x000d_(i3.metal, 1.9TB x 8)</c:v>
                </c:pt>
                <c:pt idx="1">
                  <c:v>Azure _x000d_(L64s_v2, 1.9TB x 8)</c:v>
                </c:pt>
                <c:pt idx="2">
                  <c:v>GCE_x000d_(himem96, 375GB x 8)</c:v>
                </c:pt>
                <c:pt idx="3">
                  <c:v>OCI _x000d_(BM.DenseIO2.52, 6.4TB x 8)</c:v>
                </c:pt>
              </c:strCache>
            </c:strRef>
          </c:cat>
          <c:val>
            <c:numRef>
              <c:f>Sheet1!$D$2:$D$5</c:f>
              <c:numCache>
                <c:formatCode>General</c:formatCode>
                <c:ptCount val="4"/>
                <c:pt idx="0">
                  <c:v>27.6</c:v>
                </c:pt>
                <c:pt idx="1">
                  <c:v>33.799999999999997</c:v>
                </c:pt>
                <c:pt idx="2">
                  <c:v>7.9</c:v>
                </c:pt>
                <c:pt idx="3">
                  <c:v>82.6</c:v>
                </c:pt>
              </c:numCache>
            </c:numRef>
          </c:val>
          <c:extLst>
            <c:ext xmlns:c16="http://schemas.microsoft.com/office/drawing/2014/chart" uri="{C3380CC4-5D6E-409C-BE32-E72D297353CC}">
              <c16:uniqueId val="{00000002-6286-49F5-9969-ADB3D4E985C7}"/>
            </c:ext>
          </c:extLst>
        </c:ser>
        <c:dLbls>
          <c:showLegendKey val="0"/>
          <c:showVal val="1"/>
          <c:showCatName val="0"/>
          <c:showSerName val="0"/>
          <c:showPercent val="0"/>
          <c:showBubbleSize val="0"/>
        </c:dLbls>
        <c:gapWidth val="100"/>
        <c:overlap val="-24"/>
        <c:axId val="-2088101856"/>
        <c:axId val="-2088099136"/>
      </c:barChart>
      <c:catAx>
        <c:axId val="-208810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088099136"/>
        <c:crosses val="autoZero"/>
        <c:auto val="1"/>
        <c:lblAlgn val="ctr"/>
        <c:lblOffset val="100"/>
        <c:noMultiLvlLbl val="0"/>
      </c:catAx>
      <c:valAx>
        <c:axId val="-2088099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088101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7859BD-4604-2843-976C-9F2DEE3C79DB}" type="datetimeFigureOut">
              <a:rPr lang="en-US" smtClean="0"/>
              <a:t>7/10/2019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B64456-6A4C-DF40-836A-7ED7CB7228F1}" type="slidenum">
              <a:rPr lang="en-US" smtClean="0"/>
              <a:t>‹#›</a:t>
            </a:fld>
            <a:endParaRPr lang="en-US"/>
          </a:p>
        </p:txBody>
      </p:sp>
    </p:spTree>
    <p:extLst>
      <p:ext uri="{BB962C8B-B14F-4D97-AF65-F5344CB8AC3E}">
        <p14:creationId xmlns:p14="http://schemas.microsoft.com/office/powerpoint/2010/main" val="2632783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08F45-8DB7-E449-85E4-EC04F96DF3AA}" type="datetimeFigureOut">
              <a:rPr lang="en-US" smtClean="0"/>
              <a:t>7/10/2019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6D261-4ACC-5E49-97C5-9D8FD2D9A3AF}" type="slidenum">
              <a:rPr lang="en-US" smtClean="0"/>
              <a:t>‹#›</a:t>
            </a:fld>
            <a:endParaRPr lang="en-US"/>
          </a:p>
        </p:txBody>
      </p:sp>
    </p:spTree>
    <p:extLst>
      <p:ext uri="{BB962C8B-B14F-4D97-AF65-F5344CB8AC3E}">
        <p14:creationId xmlns:p14="http://schemas.microsoft.com/office/powerpoint/2010/main" val="1947345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c387cd87f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5c387cd87f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14</a:t>
            </a:fld>
            <a:endParaRPr lang="en-US"/>
          </a:p>
        </p:txBody>
      </p:sp>
    </p:spTree>
    <p:extLst>
      <p:ext uri="{BB962C8B-B14F-4D97-AF65-F5344CB8AC3E}">
        <p14:creationId xmlns:p14="http://schemas.microsoft.com/office/powerpoint/2010/main" val="1693930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15</a:t>
            </a:fld>
            <a:endParaRPr lang="en-US"/>
          </a:p>
        </p:txBody>
      </p:sp>
    </p:spTree>
    <p:extLst>
      <p:ext uri="{BB962C8B-B14F-4D97-AF65-F5344CB8AC3E}">
        <p14:creationId xmlns:p14="http://schemas.microsoft.com/office/powerpoint/2010/main" val="2019977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write off the initial cost over a period</a:t>
            </a:r>
          </a:p>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16</a:t>
            </a:fld>
            <a:endParaRPr lang="en-US"/>
          </a:p>
        </p:txBody>
      </p:sp>
    </p:spTree>
    <p:extLst>
      <p:ext uri="{BB962C8B-B14F-4D97-AF65-F5344CB8AC3E}">
        <p14:creationId xmlns:p14="http://schemas.microsoft.com/office/powerpoint/2010/main" val="1777801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17</a:t>
            </a:fld>
            <a:endParaRPr lang="en-US"/>
          </a:p>
        </p:txBody>
      </p:sp>
    </p:spTree>
    <p:extLst>
      <p:ext uri="{BB962C8B-B14F-4D97-AF65-F5344CB8AC3E}">
        <p14:creationId xmlns:p14="http://schemas.microsoft.com/office/powerpoint/2010/main" val="2101757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Plots</a:t>
            </a:r>
            <a:r>
              <a:rPr lang="en-US" baseline="0" dirty="0"/>
              <a:t> are Figure 1 in the CLOUD 2019 paper</a:t>
            </a: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20</a:t>
            </a:fld>
            <a:endParaRPr lang="en-US"/>
          </a:p>
        </p:txBody>
      </p:sp>
    </p:spTree>
    <p:extLst>
      <p:ext uri="{BB962C8B-B14F-4D97-AF65-F5344CB8AC3E}">
        <p14:creationId xmlns:p14="http://schemas.microsoft.com/office/powerpoint/2010/main" val="2063216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21</a:t>
            </a:fld>
            <a:endParaRPr lang="en-US"/>
          </a:p>
        </p:txBody>
      </p:sp>
    </p:spTree>
    <p:extLst>
      <p:ext uri="{BB962C8B-B14F-4D97-AF65-F5344CB8AC3E}">
        <p14:creationId xmlns:p14="http://schemas.microsoft.com/office/powerpoint/2010/main" val="2130707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 chart</a:t>
            </a:r>
            <a:r>
              <a:rPr lang="en-US" baseline="0" dirty="0"/>
              <a:t> is based on TABLE I of the CLOUD 2019 paper</a:t>
            </a: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22</a:t>
            </a:fld>
            <a:endParaRPr lang="en-US"/>
          </a:p>
        </p:txBody>
      </p:sp>
    </p:spTree>
    <p:extLst>
      <p:ext uri="{BB962C8B-B14F-4D97-AF65-F5344CB8AC3E}">
        <p14:creationId xmlns:p14="http://schemas.microsoft.com/office/powerpoint/2010/main" val="381730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Bar chart</a:t>
            </a:r>
            <a:r>
              <a:rPr lang="en-US" baseline="0" dirty="0"/>
              <a:t> is based on TABLE I of the CLOUD 2019 paper</a:t>
            </a:r>
            <a:endParaRPr lang="en-US" dirty="0"/>
          </a:p>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23</a:t>
            </a:fld>
            <a:endParaRPr lang="en-US"/>
          </a:p>
        </p:txBody>
      </p:sp>
    </p:spTree>
    <p:extLst>
      <p:ext uri="{BB962C8B-B14F-4D97-AF65-F5344CB8AC3E}">
        <p14:creationId xmlns:p14="http://schemas.microsoft.com/office/powerpoint/2010/main" val="1643104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Bar chart</a:t>
            </a:r>
            <a:r>
              <a:rPr lang="en-US" baseline="0" dirty="0"/>
              <a:t> is based on TABLE III of the CLOUD 2019 paper</a:t>
            </a:r>
            <a:endParaRPr lang="en-US" dirty="0"/>
          </a:p>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24</a:t>
            </a:fld>
            <a:endParaRPr lang="en-US"/>
          </a:p>
        </p:txBody>
      </p:sp>
    </p:spTree>
    <p:extLst>
      <p:ext uri="{BB962C8B-B14F-4D97-AF65-F5344CB8AC3E}">
        <p14:creationId xmlns:p14="http://schemas.microsoft.com/office/powerpoint/2010/main" val="20558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Block storage - Storage Area Network (SAN) e.g. iSCSI, permanent, independent</a:t>
            </a:r>
            <a:r>
              <a:rPr lang="en-US" baseline="0" dirty="0"/>
              <a:t> to cloud instance (no deletion after instance termination)</a:t>
            </a:r>
          </a:p>
          <a:p>
            <a:endParaRPr lang="en-US" dirty="0"/>
          </a:p>
          <a:p>
            <a:r>
              <a:rPr lang="en-US" dirty="0"/>
              <a:t>Bar chart is</a:t>
            </a:r>
            <a:r>
              <a:rPr lang="en-US" baseline="0" dirty="0"/>
              <a:t> a simple version of Figure 5 in the CLOUD 2019 paper</a:t>
            </a: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25</a:t>
            </a:fld>
            <a:endParaRPr lang="en-US"/>
          </a:p>
        </p:txBody>
      </p:sp>
    </p:spTree>
    <p:extLst>
      <p:ext uri="{BB962C8B-B14F-4D97-AF65-F5344CB8AC3E}">
        <p14:creationId xmlns:p14="http://schemas.microsoft.com/office/powerpoint/2010/main" val="1590918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a:t>
            </a:fld>
            <a:endParaRPr lang="en-US"/>
          </a:p>
        </p:txBody>
      </p:sp>
    </p:spTree>
    <p:extLst>
      <p:ext uri="{BB962C8B-B14F-4D97-AF65-F5344CB8AC3E}">
        <p14:creationId xmlns:p14="http://schemas.microsoft.com/office/powerpoint/2010/main" val="310248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Block storage - Storage Area Network (SAN) e.g. iSCSI, permanent, independent</a:t>
            </a:r>
            <a:r>
              <a:rPr lang="en-US" baseline="0" dirty="0"/>
              <a:t> to cloud instance (no deletion after instance termination)</a:t>
            </a:r>
          </a:p>
          <a:p>
            <a:endParaRPr lang="en-US" dirty="0"/>
          </a:p>
          <a:p>
            <a:r>
              <a:rPr lang="en-US" dirty="0"/>
              <a:t>Bar chart is</a:t>
            </a:r>
            <a:r>
              <a:rPr lang="en-US" baseline="0" dirty="0"/>
              <a:t> a simple version of Figure 5 in the CLOUD 2019 paper</a:t>
            </a: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26</a:t>
            </a:fld>
            <a:endParaRPr lang="en-US"/>
          </a:p>
        </p:txBody>
      </p:sp>
    </p:spTree>
    <p:extLst>
      <p:ext uri="{BB962C8B-B14F-4D97-AF65-F5344CB8AC3E}">
        <p14:creationId xmlns:p14="http://schemas.microsoft.com/office/powerpoint/2010/main" val="667779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 chart is from Figure 6 of CLOUD</a:t>
            </a:r>
            <a:r>
              <a:rPr lang="en-US" baseline="0" dirty="0"/>
              <a:t> 2019 paper</a:t>
            </a: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27</a:t>
            </a:fld>
            <a:endParaRPr lang="en-US"/>
          </a:p>
        </p:txBody>
      </p:sp>
    </p:spTree>
    <p:extLst>
      <p:ext uri="{BB962C8B-B14F-4D97-AF65-F5344CB8AC3E}">
        <p14:creationId xmlns:p14="http://schemas.microsoft.com/office/powerpoint/2010/main" val="1872234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Bar chart is from Figure 7 of CLOUD</a:t>
            </a:r>
            <a:r>
              <a:rPr lang="en-US" baseline="0" dirty="0"/>
              <a:t> 2019 paper</a:t>
            </a:r>
            <a:endParaRPr lang="en-US" dirty="0"/>
          </a:p>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28</a:t>
            </a:fld>
            <a:endParaRPr lang="en-US"/>
          </a:p>
        </p:txBody>
      </p:sp>
    </p:spTree>
    <p:extLst>
      <p:ext uri="{BB962C8B-B14F-4D97-AF65-F5344CB8AC3E}">
        <p14:creationId xmlns:p14="http://schemas.microsoft.com/office/powerpoint/2010/main" val="1602029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r>
              <a:rPr lang="en-US" baseline="0" dirty="0"/>
              <a:t> is from TABLE II of the CLOUD 2019 paper</a:t>
            </a: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29</a:t>
            </a:fld>
            <a:endParaRPr lang="en-US"/>
          </a:p>
        </p:txBody>
      </p:sp>
    </p:spTree>
    <p:extLst>
      <p:ext uri="{BB962C8B-B14F-4D97-AF65-F5344CB8AC3E}">
        <p14:creationId xmlns:p14="http://schemas.microsoft.com/office/powerpoint/2010/main" val="754653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Table VI</a:t>
            </a:r>
            <a:r>
              <a:rPr lang="en-US" baseline="0"/>
              <a:t> of the CLOUD 2019 paper</a:t>
            </a:r>
            <a:endParaRPr lang="en-US"/>
          </a:p>
        </p:txBody>
      </p:sp>
      <p:sp>
        <p:nvSpPr>
          <p:cNvPr id="4" name="Slide Number Placeholder 3"/>
          <p:cNvSpPr>
            <a:spLocks noGrp="1"/>
          </p:cNvSpPr>
          <p:nvPr>
            <p:ph type="sldNum" sz="quarter" idx="10"/>
          </p:nvPr>
        </p:nvSpPr>
        <p:spPr/>
        <p:txBody>
          <a:bodyPr/>
          <a:lstStyle/>
          <a:p>
            <a:fld id="{9706D261-4ACC-5E49-97C5-9D8FD2D9A3AF}" type="slidenum">
              <a:rPr lang="en-US" smtClean="0"/>
              <a:t>31</a:t>
            </a:fld>
            <a:endParaRPr lang="en-US"/>
          </a:p>
        </p:txBody>
      </p:sp>
    </p:spTree>
    <p:extLst>
      <p:ext uri="{BB962C8B-B14F-4D97-AF65-F5344CB8AC3E}">
        <p14:creationId xmlns:p14="http://schemas.microsoft.com/office/powerpoint/2010/main" val="88973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34</a:t>
            </a:fld>
            <a:endParaRPr lang="en-US"/>
          </a:p>
        </p:txBody>
      </p:sp>
    </p:spTree>
    <p:extLst>
      <p:ext uri="{BB962C8B-B14F-4D97-AF65-F5344CB8AC3E}">
        <p14:creationId xmlns:p14="http://schemas.microsoft.com/office/powerpoint/2010/main" val="598357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Figure on Top : which plots the fraction of CPU cycles spent in the 50 hottest binaries for each week of the study. While at the earliest periods we examined, 50 applications were enough to account for 80% of execution time, three years later, the same number (not necessarily the</a:t>
            </a:r>
            <a:r>
              <a:rPr lang="en-US" baseline="0" dirty="0"/>
              <a:t> </a:t>
            </a:r>
            <a:r>
              <a:rPr lang="en-US" dirty="0"/>
              <a:t>same binaries) cover less than 60% of cycles. On average, the coverage of the top 50 binaries has been decreasing by 5 percentage points per year over a period of more than 3 years</a:t>
            </a:r>
          </a:p>
          <a:p>
            <a:pPr marL="171450" indent="-171450">
              <a:buFontTx/>
              <a:buChar char="-"/>
            </a:pPr>
            <a:r>
              <a:rPr lang="en-US" dirty="0"/>
              <a:t>Figure on Middle: Machine average CPU utilization per Day in 8 days where the average CPU utilization of entire cluster is between 20%- 50%</a:t>
            </a:r>
          </a:p>
          <a:p>
            <a:pPr marL="171450" indent="-171450">
              <a:buFontTx/>
              <a:buChar char="-"/>
            </a:pPr>
            <a:r>
              <a:rPr lang="en-US" dirty="0"/>
              <a:t>Figure on Bottom:</a:t>
            </a:r>
            <a:r>
              <a:rPr lang="en-US" baseline="0" dirty="0"/>
              <a:t> shows the average CPU utilization of two Google clusters during a representative three month period (measured between January and March 2013); each cluster has over 20,000 servers. The cluster on the right (b) represents one of Google’s most highly utilized WSCs, where large continuous batch workloads run.</a:t>
            </a: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3</a:t>
            </a:fld>
            <a:endParaRPr lang="en-US"/>
          </a:p>
        </p:txBody>
      </p:sp>
    </p:spTree>
    <p:extLst>
      <p:ext uri="{BB962C8B-B14F-4D97-AF65-F5344CB8AC3E}">
        <p14:creationId xmlns:p14="http://schemas.microsoft.com/office/powerpoint/2010/main" val="288830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BM-</a:t>
            </a:r>
            <a:r>
              <a:rPr lang="en-US" baseline="0" dirty="0"/>
              <a:t> </a:t>
            </a:r>
            <a:r>
              <a:rPr lang="en-US" baseline="0" dirty="0" err="1"/>
              <a:t>Baremetal</a:t>
            </a:r>
            <a:endParaRPr lang="en-US" baseline="0" dirty="0"/>
          </a:p>
          <a:p>
            <a:r>
              <a:rPr lang="en-US" baseline="0" dirty="0" err="1"/>
              <a:t>DenseIO</a:t>
            </a:r>
            <a:r>
              <a:rPr lang="en-US" baseline="0" dirty="0"/>
              <a:t> </a:t>
            </a:r>
            <a:r>
              <a:rPr lang="mr-IN" baseline="0" dirty="0"/>
              <a:t>–</a:t>
            </a:r>
            <a:r>
              <a:rPr lang="en-US" baseline="0" dirty="0"/>
              <a:t> Local NVMe storage</a:t>
            </a:r>
          </a:p>
          <a:p>
            <a:r>
              <a:rPr lang="en-US" baseline="0" dirty="0"/>
              <a:t>52 </a:t>
            </a:r>
            <a:r>
              <a:rPr lang="mr-IN" baseline="0" dirty="0"/>
              <a:t>–</a:t>
            </a:r>
            <a:r>
              <a:rPr lang="en-US" baseline="0" dirty="0"/>
              <a:t> number of Oracle CPU cores (similar to EC2 cores)</a:t>
            </a:r>
          </a:p>
          <a:p>
            <a:endParaRPr lang="en-US" baseline="0" dirty="0"/>
          </a:p>
          <a:p>
            <a:r>
              <a:rPr lang="en-US" baseline="0" dirty="0"/>
              <a:t>15x is peculiar</a:t>
            </a: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4</a:t>
            </a:fld>
            <a:endParaRPr lang="en-US"/>
          </a:p>
        </p:txBody>
      </p:sp>
    </p:spTree>
    <p:extLst>
      <p:ext uri="{BB962C8B-B14F-4D97-AF65-F5344CB8AC3E}">
        <p14:creationId xmlns:p14="http://schemas.microsoft.com/office/powerpoint/2010/main" val="1536663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5</a:t>
            </a:fld>
            <a:endParaRPr lang="en-US"/>
          </a:p>
        </p:txBody>
      </p:sp>
    </p:spTree>
    <p:extLst>
      <p:ext uri="{BB962C8B-B14F-4D97-AF65-F5344CB8AC3E}">
        <p14:creationId xmlns:p14="http://schemas.microsoft.com/office/powerpoint/2010/main" val="1967842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12x700gb </a:t>
            </a:r>
            <a:r>
              <a:rPr lang="mr-IN" dirty="0"/>
              <a:t>–</a:t>
            </a:r>
            <a:r>
              <a:rPr lang="en-US" dirty="0"/>
              <a:t> 8.4TB</a:t>
            </a:r>
            <a:r>
              <a:rPr lang="en-US" baseline="0" dirty="0"/>
              <a:t> In total,</a:t>
            </a:r>
            <a:r>
              <a:rPr lang="en-US" dirty="0"/>
              <a:t> aggregating</a:t>
            </a:r>
            <a:r>
              <a:rPr lang="en-US" baseline="0" dirty="0"/>
              <a:t> </a:t>
            </a:r>
            <a:r>
              <a:rPr lang="en-US" dirty="0"/>
              <a:t>12 volumes (each 700gb) per</a:t>
            </a:r>
            <a:r>
              <a:rPr lang="en-US" baseline="0" dirty="0"/>
              <a:t> server </a:t>
            </a:r>
            <a:endParaRPr lang="en-US" dirty="0"/>
          </a:p>
          <a:p>
            <a:r>
              <a:rPr lang="en-US" dirty="0"/>
              <a:t>8x6TB local </a:t>
            </a:r>
            <a:r>
              <a:rPr lang="en-US" dirty="0" err="1"/>
              <a:t>nvme</a:t>
            </a:r>
            <a:r>
              <a:rPr lang="en-US" dirty="0"/>
              <a:t> -</a:t>
            </a:r>
            <a:r>
              <a:rPr lang="en-US" baseline="0" dirty="0"/>
              <a:t> 48TB in total, aggregating 8 volumes (each 6TB) per server</a:t>
            </a: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6</a:t>
            </a:fld>
            <a:endParaRPr lang="en-US"/>
          </a:p>
        </p:txBody>
      </p:sp>
    </p:spTree>
    <p:extLst>
      <p:ext uri="{BB962C8B-B14F-4D97-AF65-F5344CB8AC3E}">
        <p14:creationId xmlns:p14="http://schemas.microsoft.com/office/powerpoint/2010/main" val="1272090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8</a:t>
            </a:fld>
            <a:endParaRPr lang="en-US"/>
          </a:p>
        </p:txBody>
      </p:sp>
    </p:spTree>
    <p:extLst>
      <p:ext uri="{BB962C8B-B14F-4D97-AF65-F5344CB8AC3E}">
        <p14:creationId xmlns:p14="http://schemas.microsoft.com/office/powerpoint/2010/main" val="1190206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10</a:t>
            </a:fld>
            <a:endParaRPr lang="en-US"/>
          </a:p>
        </p:txBody>
      </p:sp>
    </p:spTree>
    <p:extLst>
      <p:ext uri="{BB962C8B-B14F-4D97-AF65-F5344CB8AC3E}">
        <p14:creationId xmlns:p14="http://schemas.microsoft.com/office/powerpoint/2010/main" val="1193585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11</a:t>
            </a:fld>
            <a:endParaRPr lang="en-US"/>
          </a:p>
        </p:txBody>
      </p:sp>
    </p:spTree>
    <p:extLst>
      <p:ext uri="{BB962C8B-B14F-4D97-AF65-F5344CB8AC3E}">
        <p14:creationId xmlns:p14="http://schemas.microsoft.com/office/powerpoint/2010/main" val="1234043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633304" y="-648376"/>
            <a:ext cx="733465" cy="2367520"/>
            <a:chOff x="685136" y="-246616"/>
            <a:chExt cx="733465" cy="2367520"/>
          </a:xfrm>
        </p:grpSpPr>
        <p:sp>
          <p:nvSpPr>
            <p:cNvPr id="6" name="Rectangle 5"/>
            <p:cNvSpPr/>
            <p:nvPr userDrawn="1"/>
          </p:nvSpPr>
          <p:spPr>
            <a:xfrm>
              <a:off x="685136" y="-246616"/>
              <a:ext cx="733465" cy="2367520"/>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308" y="1380149"/>
              <a:ext cx="489120" cy="620806"/>
            </a:xfrm>
            <a:prstGeom prst="rect">
              <a:avLst/>
            </a:prstGeom>
          </p:spPr>
        </p:pic>
      </p:grpSp>
      <p:sp>
        <p:nvSpPr>
          <p:cNvPr id="2" name="Title 1"/>
          <p:cNvSpPr>
            <a:spLocks noGrp="1"/>
          </p:cNvSpPr>
          <p:nvPr userDrawn="1">
            <p:ph type="title" hasCustomPrompt="1"/>
          </p:nvPr>
        </p:nvSpPr>
        <p:spPr>
          <a:xfrm>
            <a:off x="502903" y="2766523"/>
            <a:ext cx="7734221" cy="1114494"/>
          </a:xfrm>
        </p:spPr>
        <p:txBody>
          <a:bodyPr anchor="ctr">
            <a:normAutofit/>
          </a:bodyPr>
          <a:lstStyle>
            <a:lvl1pPr>
              <a:lnSpc>
                <a:spcPct val="90000"/>
              </a:lnSpc>
              <a:defRPr sz="4000" b="1" i="0" spc="0" baseline="0">
                <a:solidFill>
                  <a:schemeClr val="bg1"/>
                </a:solidFill>
                <a:latin typeface="Arial"/>
                <a:cs typeface="Arial"/>
              </a:defRPr>
            </a:lvl1pPr>
          </a:lstStyle>
          <a:p>
            <a:r>
              <a:rPr lang="en-US" dirty="0"/>
              <a:t>Unnecessarily extra long title of presentation</a:t>
            </a:r>
          </a:p>
        </p:txBody>
      </p:sp>
      <p:sp>
        <p:nvSpPr>
          <p:cNvPr id="11" name="Text Placeholder 19"/>
          <p:cNvSpPr>
            <a:spLocks noGrp="1"/>
          </p:cNvSpPr>
          <p:nvPr userDrawn="1">
            <p:ph type="body" sz="quarter" idx="10" hasCustomPrompt="1"/>
          </p:nvPr>
        </p:nvSpPr>
        <p:spPr>
          <a:xfrm>
            <a:off x="530694" y="4709821"/>
            <a:ext cx="7734222" cy="277654"/>
          </a:xfrm>
        </p:spPr>
        <p:txBody>
          <a:bodyPr anchor="ctr">
            <a:noAutofit/>
          </a:bodyPr>
          <a:lstStyle>
            <a:lvl1pPr marL="0" indent="0">
              <a:buNone/>
              <a:defRPr sz="1100" b="1" spc="80" baseline="0">
                <a:solidFill>
                  <a:srgbClr val="A6A6A6"/>
                </a:solidFill>
                <a:latin typeface="Arial"/>
                <a:cs typeface="Arial"/>
              </a:defRPr>
            </a:lvl1pPr>
          </a:lstStyle>
          <a:p>
            <a:pPr lvl="0"/>
            <a:r>
              <a:rPr lang="en-US" dirty="0"/>
              <a:t>INDIANA UNIVERSITY BLOOMINGTON</a:t>
            </a:r>
          </a:p>
        </p:txBody>
      </p:sp>
      <p:sp>
        <p:nvSpPr>
          <p:cNvPr id="9" name="Text Placeholder 19"/>
          <p:cNvSpPr>
            <a:spLocks noGrp="1"/>
          </p:cNvSpPr>
          <p:nvPr>
            <p:ph type="body" sz="quarter" idx="11" hasCustomPrompt="1"/>
          </p:nvPr>
        </p:nvSpPr>
        <p:spPr>
          <a:xfrm>
            <a:off x="530694" y="2443859"/>
            <a:ext cx="7734222" cy="252412"/>
          </a:xfrm>
        </p:spPr>
        <p:txBody>
          <a:bodyPr anchor="ctr">
            <a:noAutofit/>
          </a:bodyPr>
          <a:lstStyle>
            <a:lvl1pPr marL="0" indent="0">
              <a:buNone/>
              <a:defRPr sz="1800" b="0" spc="0" baseline="0">
                <a:solidFill>
                  <a:srgbClr val="A6A6A6"/>
                </a:solidFill>
                <a:latin typeface="Arial"/>
                <a:cs typeface="Arial"/>
              </a:defRPr>
            </a:lvl1pPr>
          </a:lstStyle>
          <a:p>
            <a:pPr lvl="0"/>
            <a:r>
              <a:rPr lang="en-US" dirty="0"/>
              <a:t>SUBHEAD OR NAME OF SCHOOL, DEPARTMENT, OR UNIT</a:t>
            </a:r>
          </a:p>
        </p:txBody>
      </p:sp>
    </p:spTree>
    <p:extLst>
      <p:ext uri="{BB962C8B-B14F-4D97-AF65-F5344CB8AC3E}">
        <p14:creationId xmlns:p14="http://schemas.microsoft.com/office/powerpoint/2010/main" val="1256653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76ABF-4938-4081-AEEB-C163E252C54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6E89ED4-0004-4C5F-A9CA-B0B62C1A69F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B9CD3981-3146-4058-BB5E-C0CC97A45093}"/>
              </a:ext>
            </a:extLst>
          </p:cNvPr>
          <p:cNvSpPr>
            <a:spLocks noGrp="1"/>
          </p:cNvSpPr>
          <p:nvPr>
            <p:ph type="dt" sz="half" idx="10"/>
          </p:nvPr>
        </p:nvSpPr>
        <p:spPr/>
        <p:txBody>
          <a:bodyPr/>
          <a:lstStyle/>
          <a:p>
            <a:fld id="{9AC1C595-459F-4C95-9E0C-174C36E136CE}" type="datetimeFigureOut">
              <a:rPr lang="en-US" smtClean="0"/>
              <a:t>7/10/2019</a:t>
            </a:fld>
            <a:endParaRPr lang="en-US"/>
          </a:p>
        </p:txBody>
      </p:sp>
      <p:sp>
        <p:nvSpPr>
          <p:cNvPr id="5" name="Footer Placeholder 4">
            <a:extLst>
              <a:ext uri="{FF2B5EF4-FFF2-40B4-BE49-F238E27FC236}">
                <a16:creationId xmlns:a16="http://schemas.microsoft.com/office/drawing/2014/main" id="{2EDB600B-90C5-46C9-9510-193496EC70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23FC4-4225-45FA-AB35-F1C5591227AA}"/>
              </a:ext>
            </a:extLst>
          </p:cNvPr>
          <p:cNvSpPr>
            <a:spLocks noGrp="1"/>
          </p:cNvSpPr>
          <p:nvPr>
            <p:ph type="sldNum" sz="quarter" idx="12"/>
          </p:nvPr>
        </p:nvSpPr>
        <p:spPr/>
        <p:txBody>
          <a:bodyPr/>
          <a:lstStyle/>
          <a:p>
            <a:fld id="{37B2559B-E19E-4BF6-B7D2-795CDE8DE845}" type="slidenum">
              <a:rPr lang="en-US" smtClean="0"/>
              <a:t>‹#›</a:t>
            </a:fld>
            <a:endParaRPr lang="en-US"/>
          </a:p>
        </p:txBody>
      </p:sp>
    </p:spTree>
    <p:extLst>
      <p:ext uri="{BB962C8B-B14F-4D97-AF65-F5344CB8AC3E}">
        <p14:creationId xmlns:p14="http://schemas.microsoft.com/office/powerpoint/2010/main" val="3870019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0" name="TextBox 9"/>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1" name="TextBox 10"/>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4" name="Title 13"/>
          <p:cNvSpPr>
            <a:spLocks noGrp="1"/>
          </p:cNvSpPr>
          <p:nvPr>
            <p:ph type="title" hasCustomPrompt="1"/>
          </p:nvPr>
        </p:nvSpPr>
        <p:spPr>
          <a:xfrm>
            <a:off x="506694" y="2274522"/>
            <a:ext cx="6802482" cy="656910"/>
          </a:xfrm>
        </p:spPr>
        <p:txBody>
          <a:bodyPr anchor="ctr">
            <a:noAutofit/>
          </a:bodyPr>
          <a:lstStyle>
            <a:lvl1pPr>
              <a:defRPr sz="4000" b="1" i="0" spc="0" baseline="0">
                <a:solidFill>
                  <a:srgbClr val="FFFFFF"/>
                </a:solidFill>
                <a:latin typeface="Arial"/>
                <a:cs typeface="Arial"/>
              </a:defRPr>
            </a:lvl1pPr>
          </a:lstStyle>
          <a:p>
            <a:r>
              <a:rPr lang="en-US" dirty="0"/>
              <a:t>Section Heading</a:t>
            </a:r>
          </a:p>
        </p:txBody>
      </p:sp>
      <p:sp>
        <p:nvSpPr>
          <p:cNvPr id="20" name="Text Placeholder 19"/>
          <p:cNvSpPr>
            <a:spLocks noGrp="1"/>
          </p:cNvSpPr>
          <p:nvPr>
            <p:ph type="body" sz="quarter" idx="10" hasCustomPrompt="1"/>
          </p:nvPr>
        </p:nvSpPr>
        <p:spPr>
          <a:xfrm>
            <a:off x="526131" y="2031339"/>
            <a:ext cx="3700462" cy="252412"/>
          </a:xfrm>
        </p:spPr>
        <p:txBody>
          <a:bodyPr anchor="ctr">
            <a:noAutofit/>
          </a:bodyPr>
          <a:lstStyle>
            <a:lvl1pPr marL="0" indent="0">
              <a:buNone/>
              <a:defRPr sz="1400" b="1" i="0" spc="50" baseline="0">
                <a:solidFill>
                  <a:srgbClr val="A6A6A6"/>
                </a:solidFill>
                <a:latin typeface="Arial"/>
                <a:cs typeface="Arial"/>
              </a:defRPr>
            </a:lvl1pPr>
          </a:lstStyle>
          <a:p>
            <a:pPr lvl="0"/>
            <a:r>
              <a:rPr lang="en-US" dirty="0"/>
              <a:t>SECTION NUMBER OR SUBTITLE</a:t>
            </a:r>
          </a:p>
        </p:txBody>
      </p:sp>
      <p:sp>
        <p:nvSpPr>
          <p:cNvPr id="4" name="Rectangle 3"/>
          <p:cNvSpPr/>
          <p:nvPr userDrawn="1"/>
        </p:nvSpPr>
        <p:spPr>
          <a:xfrm>
            <a:off x="-14942" y="2032000"/>
            <a:ext cx="148614" cy="836706"/>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85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9827" y="759070"/>
            <a:ext cx="8004391" cy="699065"/>
          </a:xfrm>
        </p:spPr>
        <p:txBody>
          <a:bodyPr>
            <a:normAutofit/>
          </a:bodyPr>
          <a:lstStyle>
            <a:lvl1pPr>
              <a:defRPr sz="3000" b="1" i="0" cap="none" spc="0">
                <a:solidFill>
                  <a:srgbClr val="404041"/>
                </a:solidFill>
                <a:latin typeface="Arial"/>
                <a:cs typeface="Arial"/>
              </a:defRPr>
            </a:lvl1pPr>
          </a:lstStyle>
          <a:p>
            <a:r>
              <a:rPr lang="en-US" dirty="0"/>
              <a:t>Click to edit master title style</a:t>
            </a:r>
          </a:p>
        </p:txBody>
      </p:sp>
      <p:sp>
        <p:nvSpPr>
          <p:cNvPr id="5" name="Rectangle 4"/>
          <p:cNvSpPr/>
          <p:nvPr userDrawn="1"/>
        </p:nvSpPr>
        <p:spPr>
          <a:xfrm>
            <a:off x="0" y="957832"/>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19"/>
          <p:cNvSpPr>
            <a:spLocks noGrp="1"/>
          </p:cNvSpPr>
          <p:nvPr>
            <p:ph type="body" sz="quarter" idx="10" hasCustomPrompt="1"/>
          </p:nvPr>
        </p:nvSpPr>
        <p:spPr>
          <a:xfrm>
            <a:off x="4833956" y="284947"/>
            <a:ext cx="3700462" cy="252412"/>
          </a:xfrm>
        </p:spPr>
        <p:txBody>
          <a:bodyPr>
            <a:noAutofit/>
          </a:bodyPr>
          <a:lstStyle>
            <a:lvl1pPr marL="0" indent="0" algn="r">
              <a:buNone/>
              <a:defRPr sz="1100" b="0" i="0" spc="0" baseline="0">
                <a:solidFill>
                  <a:srgbClr val="A6A6A6"/>
                </a:solidFill>
                <a:latin typeface="Arial"/>
                <a:cs typeface="Arial"/>
              </a:defRPr>
            </a:lvl1pPr>
          </a:lstStyle>
          <a:p>
            <a:pPr lvl="0"/>
            <a:r>
              <a:rPr lang="en-US" dirty="0"/>
              <a:t>SECTION TITLE OR SUBTITLE</a:t>
            </a:r>
          </a:p>
        </p:txBody>
      </p:sp>
      <p:sp>
        <p:nvSpPr>
          <p:cNvPr id="4" name="TextBox 3"/>
          <p:cNvSpPr txBox="1"/>
          <p:nvPr userDrawn="1"/>
        </p:nvSpPr>
        <p:spPr>
          <a:xfrm>
            <a:off x="3556000" y="3541059"/>
            <a:ext cx="184666" cy="369332"/>
          </a:xfrm>
          <a:prstGeom prst="rect">
            <a:avLst/>
          </a:prstGeom>
          <a:noFill/>
        </p:spPr>
        <p:txBody>
          <a:bodyPr wrap="none" rtlCol="0">
            <a:spAutoFit/>
          </a:bodyPr>
          <a:lstStyle/>
          <a:p>
            <a:endParaRPr lang="en-US" dirty="0"/>
          </a:p>
        </p:txBody>
      </p:sp>
      <p:sp>
        <p:nvSpPr>
          <p:cNvPr id="7" name="Text Placeholder 2"/>
          <p:cNvSpPr>
            <a:spLocks noGrp="1"/>
          </p:cNvSpPr>
          <p:nvPr>
            <p:ph idx="1" hasCustomPrompt="1"/>
          </p:nvPr>
        </p:nvSpPr>
        <p:spPr>
          <a:xfrm>
            <a:off x="518824" y="1629404"/>
            <a:ext cx="8015594" cy="281063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404041"/>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a:t>Click to edit master subtitle style</a:t>
            </a:r>
          </a:p>
        </p:txBody>
      </p:sp>
      <p:grpSp>
        <p:nvGrpSpPr>
          <p:cNvPr id="12" name="Group 11"/>
          <p:cNvGrpSpPr/>
          <p:nvPr userDrawn="1"/>
        </p:nvGrpSpPr>
        <p:grpSpPr>
          <a:xfrm>
            <a:off x="-30788" y="4661517"/>
            <a:ext cx="9228667" cy="528963"/>
            <a:chOff x="-30788" y="4661517"/>
            <a:chExt cx="9228667" cy="528963"/>
          </a:xfrm>
        </p:grpSpPr>
        <p:sp>
          <p:nvSpPr>
            <p:cNvPr id="14" name="Rectangle 1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1" name="TextBox 20"/>
            <p:cNvSpPr txBox="1"/>
            <p:nvPr userDrawn="1"/>
          </p:nvSpPr>
          <p:spPr>
            <a:xfrm>
              <a:off x="1030972" y="4823737"/>
              <a:ext cx="3613600" cy="230832"/>
            </a:xfrm>
            <a:prstGeom prst="rect">
              <a:avLst/>
            </a:prstGeom>
            <a:noFill/>
          </p:spPr>
          <p:txBody>
            <a:bodyPr wrap="square" rtlCol="0" anchor="ctr">
              <a:spAutoFit/>
            </a:bodyPr>
            <a:lstStyle/>
            <a:p>
              <a:r>
                <a:rPr lang="en-US" sz="900" dirty="0">
                  <a:solidFill>
                    <a:srgbClr val="FFFFFF"/>
                  </a:solidFill>
                </a:rPr>
                <a:t>INDIANA UNIVERSITY BLOOMINGTON</a:t>
              </a:r>
            </a:p>
          </p:txBody>
        </p:sp>
      </p:grpSp>
    </p:spTree>
    <p:extLst>
      <p:ext uri="{BB962C8B-B14F-4D97-AF65-F5344CB8AC3E}">
        <p14:creationId xmlns:p14="http://schemas.microsoft.com/office/powerpoint/2010/main" val="368206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25303" y="464386"/>
            <a:ext cx="4560579" cy="779318"/>
          </a:xfrm>
          <a:prstGeom prst="rect">
            <a:avLst/>
          </a:prstGeom>
        </p:spPr>
        <p:txBody>
          <a:bodyPr vert="horz" lIns="91440" tIns="45720" rIns="91440" bIns="45720" rtlCol="0" anchor="ctr">
            <a:noAutofit/>
          </a:bodyPr>
          <a:lstStyle>
            <a:lvl1pPr>
              <a:defRPr sz="3000" b="1" i="0" spc="0">
                <a:solidFill>
                  <a:srgbClr val="404041"/>
                </a:solidFill>
                <a:latin typeface="Arial"/>
                <a:cs typeface="Arial"/>
              </a:defRPr>
            </a:lvl1pPr>
          </a:lstStyle>
          <a:p>
            <a:r>
              <a:rPr lang="en-US" dirty="0"/>
              <a:t>Click to edit master title style</a:t>
            </a:r>
          </a:p>
        </p:txBody>
      </p:sp>
      <p:sp>
        <p:nvSpPr>
          <p:cNvPr id="8" name="Text Placeholder 2"/>
          <p:cNvSpPr>
            <a:spLocks noGrp="1"/>
          </p:cNvSpPr>
          <p:nvPr>
            <p:ph idx="1"/>
          </p:nvPr>
        </p:nvSpPr>
        <p:spPr>
          <a:xfrm>
            <a:off x="525303" y="1629405"/>
            <a:ext cx="4560579" cy="2792362"/>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404041"/>
                </a:solidFill>
                <a:latin typeface="Arial"/>
                <a:cs typeface="Arial"/>
              </a:defRPr>
            </a:lvl1pPr>
            <a:lvl2pPr marL="742950" indent="-285750">
              <a:lnSpc>
                <a:spcPct val="100000"/>
              </a:lnSpc>
              <a:buFont typeface="Arial"/>
              <a:buChar char="•"/>
              <a:defRPr sz="1800">
                <a:solidFill>
                  <a:srgbClr val="404041"/>
                </a:solidFill>
                <a:latin typeface="Arial"/>
                <a:cs typeface="Arial"/>
              </a:defRPr>
            </a:lvl2pPr>
            <a:lvl3pPr marL="1143000" indent="-228600">
              <a:lnSpc>
                <a:spcPct val="100000"/>
              </a:lnSpc>
              <a:buFont typeface="Arial"/>
              <a:buChar char="•"/>
              <a:defRPr sz="1800">
                <a:solidFill>
                  <a:srgbClr val="404041"/>
                </a:solidFill>
                <a:latin typeface="Arial"/>
                <a:cs typeface="Arial"/>
              </a:defRPr>
            </a:lvl3pPr>
            <a:lvl4pPr marL="1600200" indent="-228600">
              <a:lnSpc>
                <a:spcPct val="100000"/>
              </a:lnSpc>
              <a:buFont typeface="Arial"/>
              <a:buChar char="•"/>
              <a:defRPr sz="1800">
                <a:solidFill>
                  <a:srgbClr val="404041"/>
                </a:solidFill>
                <a:latin typeface="Arial"/>
                <a:cs typeface="Arial"/>
              </a:defRPr>
            </a:lvl4pPr>
            <a:lvl5pPr marL="2057400" indent="-228600">
              <a:lnSpc>
                <a:spcPct val="100000"/>
              </a:lnSpc>
              <a:buFont typeface="Arial"/>
              <a:buChar char="•"/>
              <a:defRPr sz="1800">
                <a:solidFill>
                  <a:srgbClr val="40404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0"/>
          </p:nvPr>
        </p:nvSpPr>
        <p:spPr>
          <a:xfrm>
            <a:off x="5573058" y="0"/>
            <a:ext cx="3570941" cy="5143500"/>
          </a:xfrm>
        </p:spPr>
        <p:txBody>
          <a:bodyPr/>
          <a:lstStyle/>
          <a:p>
            <a:r>
              <a:rPr lang="en-US"/>
              <a:t>Drag picture to placeholder or click icon to add</a:t>
            </a:r>
          </a:p>
        </p:txBody>
      </p:sp>
      <p:sp>
        <p:nvSpPr>
          <p:cNvPr id="17" name="Rectangle 16"/>
          <p:cNvSpPr/>
          <p:nvPr userDrawn="1"/>
        </p:nvSpPr>
        <p:spPr>
          <a:xfrm>
            <a:off x="0" y="486799"/>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635303" y="4661517"/>
            <a:ext cx="387197" cy="528963"/>
            <a:chOff x="635303" y="4661517"/>
            <a:chExt cx="387197" cy="528963"/>
          </a:xfrm>
        </p:grpSpPr>
        <p:sp>
          <p:nvSpPr>
            <p:cNvPr id="11" name="Rectangle 10"/>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grpSp>
    </p:spTree>
    <p:extLst>
      <p:ext uri="{BB962C8B-B14F-4D97-AF65-F5344CB8AC3E}">
        <p14:creationId xmlns:p14="http://schemas.microsoft.com/office/powerpoint/2010/main" val="322038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ly: blac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3348" y="759070"/>
            <a:ext cx="8004409" cy="699065"/>
          </a:xfrm>
        </p:spPr>
        <p:txBody>
          <a:bodyPr>
            <a:normAutofit/>
          </a:bodyPr>
          <a:lstStyle>
            <a:lvl1pPr>
              <a:defRPr sz="3000" b="1" i="0" cap="none" spc="0">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523348" y="1630404"/>
            <a:ext cx="8011069" cy="2818769"/>
          </a:xfrm>
        </p:spPr>
        <p:txBody>
          <a:bodyPr>
            <a:normAutofit/>
          </a:bodyPr>
          <a:lstStyle>
            <a:lvl1pPr marL="342900" indent="-342900" algn="l">
              <a:lnSpc>
                <a:spcPct val="100000"/>
              </a:lnSpc>
              <a:buFont typeface="+mj-lt"/>
              <a:buAutoNum type="arabicPeriod"/>
              <a:defRPr sz="1800" spc="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ext Placeholder 19"/>
          <p:cNvSpPr>
            <a:spLocks noGrp="1"/>
          </p:cNvSpPr>
          <p:nvPr>
            <p:ph type="body" sz="quarter" idx="10" hasCustomPrompt="1"/>
          </p:nvPr>
        </p:nvSpPr>
        <p:spPr>
          <a:xfrm>
            <a:off x="4833956" y="284947"/>
            <a:ext cx="3700462" cy="252412"/>
          </a:xfrm>
        </p:spPr>
        <p:txBody>
          <a:bodyPr>
            <a:noAutofit/>
          </a:bodyPr>
          <a:lstStyle>
            <a:lvl1pPr marL="0" indent="0" algn="r">
              <a:buNone/>
              <a:defRPr sz="1100" b="0" i="0" spc="0" baseline="0">
                <a:solidFill>
                  <a:srgbClr val="A6A6A6"/>
                </a:solidFill>
                <a:latin typeface="Arial"/>
                <a:cs typeface="Arial"/>
              </a:defRPr>
            </a:lvl1pPr>
          </a:lstStyle>
          <a:p>
            <a:pPr lvl="0"/>
            <a:r>
              <a:rPr lang="en-US" dirty="0"/>
              <a:t>SECTION TITLE OR SUBTITLE</a:t>
            </a:r>
          </a:p>
        </p:txBody>
      </p:sp>
      <p:sp>
        <p:nvSpPr>
          <p:cNvPr id="23" name="Rectangle 22"/>
          <p:cNvSpPr/>
          <p:nvPr userDrawn="1"/>
        </p:nvSpPr>
        <p:spPr>
          <a:xfrm>
            <a:off x="0" y="957832"/>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30788" y="4661517"/>
            <a:ext cx="9228667" cy="528963"/>
            <a:chOff x="-30788" y="4661517"/>
            <a:chExt cx="9228667" cy="528963"/>
          </a:xfrm>
        </p:grpSpPr>
        <p:sp>
          <p:nvSpPr>
            <p:cNvPr id="12" name="Rectangle 11"/>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16" name="TextBox 15"/>
            <p:cNvSpPr txBox="1"/>
            <p:nvPr userDrawn="1"/>
          </p:nvSpPr>
          <p:spPr>
            <a:xfrm>
              <a:off x="1030972" y="4823737"/>
              <a:ext cx="3613600" cy="230832"/>
            </a:xfrm>
            <a:prstGeom prst="rect">
              <a:avLst/>
            </a:prstGeom>
            <a:noFill/>
          </p:spPr>
          <p:txBody>
            <a:bodyPr wrap="square" rtlCol="0" anchor="ctr">
              <a:spAutoFit/>
            </a:bodyPr>
            <a:lstStyle/>
            <a:p>
              <a:r>
                <a:rPr lang="en-US" sz="900" dirty="0">
                  <a:solidFill>
                    <a:srgbClr val="FFFFFF"/>
                  </a:solidFill>
                </a:rPr>
                <a:t>INDIANA UNIVERSITY BLOOMINGTON</a:t>
              </a:r>
            </a:p>
          </p:txBody>
        </p:sp>
      </p:grpSp>
    </p:spTree>
    <p:extLst>
      <p:ext uri="{BB962C8B-B14F-4D97-AF65-F5344CB8AC3E}">
        <p14:creationId xmlns:p14="http://schemas.microsoft.com/office/powerpoint/2010/main" val="172835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hoto: black">
    <p:bg>
      <p:bgPr>
        <a:solidFill>
          <a:srgbClr val="252626"/>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30124" y="464386"/>
            <a:ext cx="4560579" cy="779318"/>
          </a:xfrm>
          <a:prstGeom prst="rect">
            <a:avLst/>
          </a:prstGeom>
        </p:spPr>
        <p:txBody>
          <a:bodyPr vert="horz" lIns="91440" tIns="45720" rIns="91440" bIns="45720" rtlCol="0" anchor="ctr">
            <a:noAutofit/>
          </a:bodyPr>
          <a:lstStyle>
            <a:lvl1pPr>
              <a:defRPr sz="3000" b="1" i="0" spc="0">
                <a:solidFill>
                  <a:schemeClr val="bg1"/>
                </a:solidFill>
                <a:latin typeface="Arial"/>
                <a:cs typeface="Arial"/>
              </a:defRPr>
            </a:lvl1pPr>
          </a:lstStyle>
          <a:p>
            <a:r>
              <a:rPr lang="en-US"/>
              <a:t>Click to edit master title style</a:t>
            </a:r>
          </a:p>
        </p:txBody>
      </p:sp>
      <p:sp>
        <p:nvSpPr>
          <p:cNvPr id="8" name="Text Placeholder 2"/>
          <p:cNvSpPr>
            <a:spLocks noGrp="1"/>
          </p:cNvSpPr>
          <p:nvPr>
            <p:ph idx="1"/>
          </p:nvPr>
        </p:nvSpPr>
        <p:spPr>
          <a:xfrm>
            <a:off x="530124" y="1629404"/>
            <a:ext cx="4560579" cy="2801497"/>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chemeClr val="bg1"/>
                </a:solidFill>
                <a:latin typeface="Arial"/>
                <a:cs typeface="Arial"/>
              </a:defRPr>
            </a:lvl1pPr>
            <a:lvl2pPr marL="742950" indent="-285750">
              <a:lnSpc>
                <a:spcPct val="100000"/>
              </a:lnSpc>
              <a:buFont typeface="Arial"/>
              <a:buChar char="•"/>
              <a:defRPr sz="1800">
                <a:solidFill>
                  <a:schemeClr val="bg1"/>
                </a:solidFill>
                <a:latin typeface="Arial"/>
                <a:cs typeface="Arial"/>
              </a:defRPr>
            </a:lvl2pPr>
            <a:lvl3pPr marL="1143000" indent="-228600">
              <a:lnSpc>
                <a:spcPct val="100000"/>
              </a:lnSpc>
              <a:buFont typeface="Arial"/>
              <a:buChar char="•"/>
              <a:defRPr sz="1800">
                <a:solidFill>
                  <a:schemeClr val="bg1"/>
                </a:solidFill>
                <a:latin typeface="Arial"/>
                <a:cs typeface="Arial"/>
              </a:defRPr>
            </a:lvl3pPr>
            <a:lvl4pPr marL="1600200" indent="-228600">
              <a:lnSpc>
                <a:spcPct val="100000"/>
              </a:lnSpc>
              <a:buFont typeface="Arial"/>
              <a:buChar char="•"/>
              <a:defRPr sz="1800">
                <a:solidFill>
                  <a:schemeClr val="bg1"/>
                </a:solidFill>
                <a:latin typeface="Arial"/>
                <a:cs typeface="Arial"/>
              </a:defRPr>
            </a:lvl4pPr>
            <a:lvl5pPr marL="2057400" indent="-228600">
              <a:lnSpc>
                <a:spcPct val="100000"/>
              </a:lnSpc>
              <a:buFont typeface="Arial"/>
              <a:buChar char="•"/>
              <a:defRPr sz="1800">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0"/>
          </p:nvPr>
        </p:nvSpPr>
        <p:spPr>
          <a:xfrm>
            <a:off x="5564909" y="0"/>
            <a:ext cx="3570941" cy="5143500"/>
          </a:xfrm>
        </p:spPr>
        <p:txBody>
          <a:bodyPr/>
          <a:lstStyle/>
          <a:p>
            <a:r>
              <a:rPr lang="en-US"/>
              <a:t>Drag picture to placeholder or click icon to add</a:t>
            </a:r>
          </a:p>
        </p:txBody>
      </p:sp>
      <p:sp>
        <p:nvSpPr>
          <p:cNvPr id="13" name="Rectangle 12"/>
          <p:cNvSpPr/>
          <p:nvPr userDrawn="1"/>
        </p:nvSpPr>
        <p:spPr>
          <a:xfrm>
            <a:off x="-15847" y="486799"/>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635303" y="4661517"/>
            <a:ext cx="387197" cy="528963"/>
            <a:chOff x="635303" y="4661517"/>
            <a:chExt cx="387197" cy="528963"/>
          </a:xfrm>
        </p:grpSpPr>
        <p:sp>
          <p:nvSpPr>
            <p:cNvPr id="12" name="Rectangle 11"/>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grpSp>
    </p:spTree>
    <p:extLst>
      <p:ext uri="{BB962C8B-B14F-4D97-AF65-F5344CB8AC3E}">
        <p14:creationId xmlns:p14="http://schemas.microsoft.com/office/powerpoint/2010/main" val="597293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footer: white">
    <p:spTree>
      <p:nvGrpSpPr>
        <p:cNvPr id="1" name=""/>
        <p:cNvGrpSpPr/>
        <p:nvPr/>
      </p:nvGrpSpPr>
      <p:grpSpPr>
        <a:xfrm>
          <a:off x="0" y="0"/>
          <a:ext cx="0" cy="0"/>
          <a:chOff x="0" y="0"/>
          <a:chExt cx="0" cy="0"/>
        </a:xfrm>
      </p:grpSpPr>
      <p:grpSp>
        <p:nvGrpSpPr>
          <p:cNvPr id="8" name="Group 7"/>
          <p:cNvGrpSpPr/>
          <p:nvPr userDrawn="1"/>
        </p:nvGrpSpPr>
        <p:grpSpPr>
          <a:xfrm>
            <a:off x="-30788" y="4661517"/>
            <a:ext cx="9228667" cy="528963"/>
            <a:chOff x="-30788" y="4661517"/>
            <a:chExt cx="9228667" cy="528963"/>
          </a:xfrm>
        </p:grpSpPr>
        <p:sp>
          <p:nvSpPr>
            <p:cNvPr id="9" name="Rectangle 8"/>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12" name="TextBox 11"/>
            <p:cNvSpPr txBox="1"/>
            <p:nvPr userDrawn="1"/>
          </p:nvSpPr>
          <p:spPr>
            <a:xfrm>
              <a:off x="1030972" y="4823737"/>
              <a:ext cx="3613600" cy="230832"/>
            </a:xfrm>
            <a:prstGeom prst="rect">
              <a:avLst/>
            </a:prstGeom>
            <a:noFill/>
          </p:spPr>
          <p:txBody>
            <a:bodyPr wrap="square" rtlCol="0" anchor="ctr">
              <a:spAutoFit/>
            </a:bodyPr>
            <a:lstStyle/>
            <a:p>
              <a:r>
                <a:rPr lang="en-US" sz="900" dirty="0">
                  <a:solidFill>
                    <a:srgbClr val="FFFFFF"/>
                  </a:solidFill>
                </a:rPr>
                <a:t>INDIANA UNIVERSITY BLOOMINGTON</a:t>
              </a:r>
            </a:p>
          </p:txBody>
        </p:sp>
      </p:grpSp>
    </p:spTree>
    <p:extLst>
      <p:ext uri="{BB962C8B-B14F-4D97-AF65-F5344CB8AC3E}">
        <p14:creationId xmlns:p14="http://schemas.microsoft.com/office/powerpoint/2010/main" val="131565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footer: black">
    <p:bg>
      <p:bgPr>
        <a:solidFill>
          <a:srgbClr val="252626"/>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30788" y="4661517"/>
            <a:ext cx="9228667" cy="528963"/>
            <a:chOff x="-30788" y="4661517"/>
            <a:chExt cx="9228667" cy="528963"/>
          </a:xfrm>
        </p:grpSpPr>
        <p:sp>
          <p:nvSpPr>
            <p:cNvPr id="12" name="Rectangle 11"/>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16" name="TextBox 15"/>
            <p:cNvSpPr txBox="1"/>
            <p:nvPr userDrawn="1"/>
          </p:nvSpPr>
          <p:spPr>
            <a:xfrm>
              <a:off x="1030972" y="4823737"/>
              <a:ext cx="3613600" cy="230832"/>
            </a:xfrm>
            <a:prstGeom prst="rect">
              <a:avLst/>
            </a:prstGeom>
            <a:noFill/>
          </p:spPr>
          <p:txBody>
            <a:bodyPr wrap="square" rtlCol="0" anchor="ctr">
              <a:spAutoFit/>
            </a:bodyPr>
            <a:lstStyle/>
            <a:p>
              <a:r>
                <a:rPr lang="en-US" sz="900" dirty="0">
                  <a:solidFill>
                    <a:srgbClr val="FFFFFF"/>
                  </a:solidFill>
                </a:rPr>
                <a:t>INDIANA UNIVERSITY BLOOMINGTON</a:t>
              </a:r>
            </a:p>
          </p:txBody>
        </p:sp>
      </p:grpSp>
    </p:spTree>
    <p:extLst>
      <p:ext uri="{BB962C8B-B14F-4D97-AF65-F5344CB8AC3E}">
        <p14:creationId xmlns:p14="http://schemas.microsoft.com/office/powerpoint/2010/main" val="72703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with IUPUI lockup">
    <p:bg>
      <p:bgPr>
        <a:solidFill>
          <a:srgbClr val="690304"/>
        </a:solidFill>
        <a:effectLst/>
      </p:bgPr>
    </p:bg>
    <p:spTree>
      <p:nvGrpSpPr>
        <p:cNvPr id="1" name=""/>
        <p:cNvGrpSpPr/>
        <p:nvPr/>
      </p:nvGrpSpPr>
      <p:grpSpPr>
        <a:xfrm>
          <a:off x="0" y="0"/>
          <a:ext cx="0" cy="0"/>
          <a:chOff x="0" y="0"/>
          <a:chExt cx="0" cy="0"/>
        </a:xfrm>
      </p:grpSpPr>
      <p:sp>
        <p:nvSpPr>
          <p:cNvPr id="8" name="Text Placeholder 2"/>
          <p:cNvSpPr>
            <a:spLocks noGrp="1"/>
          </p:cNvSpPr>
          <p:nvPr userDrawn="1">
            <p:ph idx="1"/>
          </p:nvPr>
        </p:nvSpPr>
        <p:spPr>
          <a:xfrm>
            <a:off x="536602" y="680397"/>
            <a:ext cx="7859185" cy="2721665"/>
          </a:xfrm>
          <a:prstGeom prst="rect">
            <a:avLst/>
          </a:prstGeom>
        </p:spPr>
        <p:txBody>
          <a:bodyPr vert="horz" lIns="91440" tIns="45720" rIns="91440" bIns="45720" rtlCol="0">
            <a:normAutofit/>
          </a:bodyPr>
          <a:lstStyle>
            <a:lvl1pPr marL="0" indent="0">
              <a:lnSpc>
                <a:spcPct val="100000"/>
              </a:lnSpc>
              <a:buNone/>
              <a:defRPr sz="1800">
                <a:solidFill>
                  <a:schemeClr val="bg1"/>
                </a:solidFill>
                <a:latin typeface="Arial"/>
                <a:cs typeface="Arial"/>
              </a:defRPr>
            </a:lvl1pPr>
            <a:lvl2pPr marL="457200" indent="0">
              <a:lnSpc>
                <a:spcPct val="100000"/>
              </a:lnSpc>
              <a:buNone/>
              <a:defRPr sz="1600">
                <a:solidFill>
                  <a:schemeClr val="bg1"/>
                </a:solidFill>
                <a:latin typeface="Arial"/>
                <a:cs typeface="Arial"/>
              </a:defRPr>
            </a:lvl2pPr>
            <a:lvl3pPr marL="914400" indent="0">
              <a:lnSpc>
                <a:spcPct val="100000"/>
              </a:lnSpc>
              <a:buNone/>
              <a:defRPr sz="1600">
                <a:solidFill>
                  <a:schemeClr val="bg1"/>
                </a:solidFill>
                <a:latin typeface="Arial"/>
                <a:cs typeface="Arial"/>
              </a:defRPr>
            </a:lvl3pPr>
            <a:lvl4pPr marL="1371600" indent="0">
              <a:lnSpc>
                <a:spcPct val="100000"/>
              </a:lnSpc>
              <a:buNone/>
              <a:defRPr sz="1600">
                <a:solidFill>
                  <a:schemeClr val="bg1"/>
                </a:solidFill>
                <a:latin typeface="Arial"/>
                <a:cs typeface="Arial"/>
              </a:defRPr>
            </a:lvl4pPr>
            <a:lvl5pPr>
              <a:lnSpc>
                <a:spcPct val="100000"/>
              </a:lnSpc>
              <a:defRPr sz="1600">
                <a:solidFill>
                  <a:schemeClr val="bg1"/>
                </a:solidFill>
                <a:latin typeface="Arial"/>
                <a:cs typeface="Arial"/>
              </a:defRPr>
            </a:lvl5pPr>
          </a:lstStyle>
          <a:p>
            <a:pPr lvl="0"/>
            <a:r>
              <a:rPr lang="en-US"/>
              <a:t>Click to edit Master text styles</a:t>
            </a:r>
          </a:p>
        </p:txBody>
      </p:sp>
      <p:sp>
        <p:nvSpPr>
          <p:cNvPr id="10" name="Rectangle 9"/>
          <p:cNvSpPr/>
          <p:nvPr userDrawn="1"/>
        </p:nvSpPr>
        <p:spPr>
          <a:xfrm>
            <a:off x="-15847" y="680397"/>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IUB_ftp.H.20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0367" y="4326067"/>
            <a:ext cx="4418054" cy="463183"/>
          </a:xfrm>
          <a:prstGeom prst="rect">
            <a:avLst/>
          </a:prstGeom>
        </p:spPr>
      </p:pic>
      <p:sp>
        <p:nvSpPr>
          <p:cNvPr id="12" name="Rectangle 11"/>
          <p:cNvSpPr/>
          <p:nvPr userDrawn="1"/>
        </p:nvSpPr>
        <p:spPr>
          <a:xfrm>
            <a:off x="631042" y="4235585"/>
            <a:ext cx="536130" cy="922081"/>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tab-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345" y="4326066"/>
            <a:ext cx="357525" cy="453783"/>
          </a:xfrm>
          <a:prstGeom prst="rect">
            <a:avLst/>
          </a:prstGeom>
        </p:spPr>
      </p:pic>
    </p:spTree>
    <p:extLst>
      <p:ext uri="{BB962C8B-B14F-4D97-AF65-F5344CB8AC3E}">
        <p14:creationId xmlns:p14="http://schemas.microsoft.com/office/powerpoint/2010/main" val="118966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1892" y="634604"/>
            <a:ext cx="6802482"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61892" y="1589938"/>
            <a:ext cx="6802482" cy="32152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9" r:id="rId1"/>
    <p:sldLayoutId id="2147493467" r:id="rId2"/>
    <p:sldLayoutId id="2147493472" r:id="rId3"/>
    <p:sldLayoutId id="2147493457" r:id="rId4"/>
    <p:sldLayoutId id="2147493456" r:id="rId5"/>
    <p:sldLayoutId id="2147493478" r:id="rId6"/>
    <p:sldLayoutId id="2147493475" r:id="rId7"/>
    <p:sldLayoutId id="2147493476" r:id="rId8"/>
    <p:sldLayoutId id="2147493477" r:id="rId9"/>
    <p:sldLayoutId id="2147493479" r:id="rId10"/>
  </p:sldLayoutIdLst>
  <p:txStyles>
    <p:titleStyle>
      <a:lvl1pPr algn="l" defTabSz="457200" rtl="0" eaLnBrk="1" latinLnBrk="0" hangingPunct="1">
        <a:spcBef>
          <a:spcPct val="0"/>
        </a:spcBef>
        <a:buNone/>
        <a:defRPr sz="3200" b="1" i="0" kern="100" spc="0">
          <a:solidFill>
            <a:schemeClr val="tx1"/>
          </a:solidFill>
          <a:latin typeface="Arial"/>
          <a:ea typeface="+mj-ea"/>
          <a:cs typeface="Arial"/>
        </a:defRPr>
      </a:lvl1pPr>
    </p:titleStyle>
    <p:body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docs.aws.amazon.com/AWSEC2/latest/UserGuide/EBSVolumeTypes.html"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1026" name="Picture 2" descr="Milano, ca' granda, 01.jpg">
            <a:extLst>
              <a:ext uri="{FF2B5EF4-FFF2-40B4-BE49-F238E27FC236}">
                <a16:creationId xmlns:a16="http://schemas.microsoft.com/office/drawing/2014/main" id="{7186B141-A870-4479-8AC3-8D51A1B573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343"/>
          <a:stretch/>
        </p:blipFill>
        <p:spPr bwMode="auto">
          <a:xfrm>
            <a:off x="1" y="1"/>
            <a:ext cx="9160895" cy="5153426"/>
          </a:xfrm>
          <a:prstGeom prst="rect">
            <a:avLst/>
          </a:prstGeom>
          <a:noFill/>
          <a:extLst>
            <a:ext uri="{909E8E84-426E-40DD-AFC4-6F175D3DCCD1}">
              <a14:hiddenFill xmlns:a14="http://schemas.microsoft.com/office/drawing/2010/main">
                <a:solidFill>
                  <a:srgbClr val="FFFFFF"/>
                </a:solidFill>
              </a14:hiddenFill>
            </a:ext>
          </a:extLst>
        </p:spPr>
      </p:pic>
      <p:sp>
        <p:nvSpPr>
          <p:cNvPr id="212" name="Google Shape;212;p42"/>
          <p:cNvSpPr/>
          <p:nvPr/>
        </p:nvSpPr>
        <p:spPr>
          <a:xfrm>
            <a:off x="1" y="3065929"/>
            <a:ext cx="5327804" cy="2077571"/>
          </a:xfrm>
          <a:prstGeom prst="rect">
            <a:avLst/>
          </a:prstGeom>
          <a:solidFill>
            <a:srgbClr val="F7F7F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213" name="Google Shape;213;p42"/>
          <p:cNvSpPr/>
          <p:nvPr/>
        </p:nvSpPr>
        <p:spPr>
          <a:xfrm>
            <a:off x="-17647" y="4249099"/>
            <a:ext cx="5327803" cy="894401"/>
          </a:xfrm>
          <a:prstGeom prst="rect">
            <a:avLst/>
          </a:prstGeom>
          <a:solidFill>
            <a:srgbClr val="990000"/>
          </a:solidFill>
          <a:ln>
            <a:noFill/>
          </a:ln>
        </p:spPr>
        <p:txBody>
          <a:bodyPr spcFirstLastPara="1" wrap="square" lIns="91425" tIns="91425" rIns="91425" bIns="91425" anchor="ctr" anchorCtr="0">
            <a:noAutofit/>
          </a:bodyPr>
          <a:lstStyle/>
          <a:p>
            <a:endParaRPr/>
          </a:p>
        </p:txBody>
      </p:sp>
      <p:cxnSp>
        <p:nvCxnSpPr>
          <p:cNvPr id="214" name="Google Shape;214;p42"/>
          <p:cNvCxnSpPr>
            <a:cxnSpLocks/>
          </p:cNvCxnSpPr>
          <p:nvPr/>
        </p:nvCxnSpPr>
        <p:spPr>
          <a:xfrm>
            <a:off x="-750" y="4884325"/>
            <a:ext cx="6869596" cy="0"/>
          </a:xfrm>
          <a:prstGeom prst="straightConnector1">
            <a:avLst/>
          </a:prstGeom>
          <a:noFill/>
          <a:ln w="28575" cap="flat" cmpd="sng">
            <a:solidFill>
              <a:srgbClr val="B30838"/>
            </a:solidFill>
            <a:prstDash val="solid"/>
            <a:round/>
            <a:headEnd type="none" w="med" len="med"/>
            <a:tailEnd type="none" w="med" len="med"/>
          </a:ln>
        </p:spPr>
      </p:cxnSp>
      <p:sp>
        <p:nvSpPr>
          <p:cNvPr id="215" name="Google Shape;215;p42"/>
          <p:cNvSpPr txBox="1">
            <a:spLocks noGrp="1"/>
          </p:cNvSpPr>
          <p:nvPr>
            <p:ph type="title" idx="4294967295"/>
          </p:nvPr>
        </p:nvSpPr>
        <p:spPr>
          <a:xfrm>
            <a:off x="1" y="3065929"/>
            <a:ext cx="5285678" cy="1047596"/>
          </a:xfrm>
          <a:prstGeom prst="rect">
            <a:avLst/>
          </a:prstGeom>
        </p:spPr>
        <p:txBody>
          <a:bodyPr spcFirstLastPara="1" vert="horz" wrap="square" lIns="68575" tIns="34275" rIns="68575" bIns="34275" rtlCol="0" anchor="ctr" anchorCtr="0">
            <a:noAutofit/>
          </a:bodyPr>
          <a:lstStyle/>
          <a:p>
            <a:pPr>
              <a:lnSpc>
                <a:spcPct val="115000"/>
              </a:lnSpc>
              <a:spcBef>
                <a:spcPts val="0"/>
              </a:spcBef>
            </a:pPr>
            <a:r>
              <a:rPr lang="en-US" sz="2400" b="0" dirty="0"/>
              <a:t>Big Data Benchmarks of Commercial Bare Metal and Serverless Clouds</a:t>
            </a:r>
            <a:endParaRPr sz="2800" dirty="0">
              <a:solidFill>
                <a:srgbClr val="515151"/>
              </a:solidFill>
              <a:latin typeface="Open Sans"/>
              <a:ea typeface="Open Sans"/>
              <a:cs typeface="Open Sans"/>
              <a:sym typeface="Open Sans"/>
            </a:endParaRPr>
          </a:p>
        </p:txBody>
      </p:sp>
      <p:sp>
        <p:nvSpPr>
          <p:cNvPr id="217" name="Google Shape;217;p42"/>
          <p:cNvSpPr txBox="1">
            <a:spLocks noGrp="1"/>
          </p:cNvSpPr>
          <p:nvPr>
            <p:ph type="subTitle" idx="1"/>
          </p:nvPr>
        </p:nvSpPr>
        <p:spPr>
          <a:xfrm>
            <a:off x="623400" y="3840963"/>
            <a:ext cx="8520600" cy="440700"/>
          </a:xfrm>
          <a:prstGeom prst="rect">
            <a:avLst/>
          </a:prstGeom>
        </p:spPr>
        <p:txBody>
          <a:bodyPr spcFirstLastPara="1" vert="horz" wrap="square" lIns="68575" tIns="34275" rIns="68575" bIns="34275" rtlCol="0" anchor="t" anchorCtr="0">
            <a:noAutofit/>
          </a:bodyPr>
          <a:lstStyle/>
          <a:p>
            <a:pPr algn="l">
              <a:spcBef>
                <a:spcPts val="800"/>
              </a:spcBef>
            </a:pPr>
            <a:r>
              <a:rPr lang="en-US" sz="1600" b="1" dirty="0">
                <a:solidFill>
                  <a:srgbClr val="515151"/>
                </a:solidFill>
                <a:latin typeface="Open Sans"/>
                <a:ea typeface="Open Sans"/>
                <a:cs typeface="Open Sans"/>
                <a:sym typeface="Open Sans"/>
              </a:rPr>
              <a:t>CLOUD2019, Milan Italy</a:t>
            </a:r>
            <a:endParaRPr sz="1600" b="1" dirty="0">
              <a:solidFill>
                <a:srgbClr val="515151"/>
              </a:solidFill>
              <a:latin typeface="Open Sans"/>
              <a:ea typeface="Open Sans"/>
              <a:cs typeface="Open Sans"/>
              <a:sym typeface="Open Sans"/>
            </a:endParaRPr>
          </a:p>
        </p:txBody>
      </p:sp>
      <p:sp>
        <p:nvSpPr>
          <p:cNvPr id="218" name="Google Shape;218;p42"/>
          <p:cNvSpPr txBox="1">
            <a:spLocks noGrp="1"/>
          </p:cNvSpPr>
          <p:nvPr>
            <p:ph type="title" idx="4294967295"/>
          </p:nvPr>
        </p:nvSpPr>
        <p:spPr>
          <a:xfrm>
            <a:off x="54940" y="4663974"/>
            <a:ext cx="6043385" cy="440700"/>
          </a:xfrm>
          <a:prstGeom prst="rect">
            <a:avLst/>
          </a:prstGeom>
        </p:spPr>
        <p:txBody>
          <a:bodyPr spcFirstLastPara="1" vert="horz" wrap="square" lIns="68575" tIns="34275" rIns="68575" bIns="34275" rtlCol="0" anchor="ctr" anchorCtr="0">
            <a:noAutofit/>
          </a:bodyPr>
          <a:lstStyle/>
          <a:p>
            <a:pPr>
              <a:spcBef>
                <a:spcPts val="0"/>
              </a:spcBef>
            </a:pPr>
            <a:r>
              <a:rPr lang="en" sz="1200" i="1" dirty="0">
                <a:solidFill>
                  <a:srgbClr val="FFFFFF"/>
                </a:solidFill>
                <a:latin typeface="Open Sans"/>
                <a:ea typeface="Open Sans"/>
                <a:cs typeface="Open Sans"/>
                <a:sym typeface="Open Sans"/>
              </a:rPr>
              <a:t>gcf@indiana.edu, http://www.dsc.soic.indiana.edu/, http://spidal.org/</a:t>
            </a:r>
            <a:endParaRPr sz="1200" i="1" dirty="0">
              <a:solidFill>
                <a:srgbClr val="FFFFFF"/>
              </a:solidFill>
              <a:latin typeface="Open Sans"/>
              <a:ea typeface="Open Sans"/>
              <a:cs typeface="Open Sans"/>
              <a:sym typeface="Open Sans"/>
            </a:endParaRPr>
          </a:p>
        </p:txBody>
      </p:sp>
      <p:sp>
        <p:nvSpPr>
          <p:cNvPr id="219" name="Google Shape;219;p42"/>
          <p:cNvSpPr txBox="1"/>
          <p:nvPr/>
        </p:nvSpPr>
        <p:spPr>
          <a:xfrm>
            <a:off x="245525" y="4308050"/>
            <a:ext cx="4437988" cy="440700"/>
          </a:xfrm>
          <a:prstGeom prst="rect">
            <a:avLst/>
          </a:prstGeom>
          <a:noFill/>
          <a:ln>
            <a:noFill/>
          </a:ln>
        </p:spPr>
        <p:txBody>
          <a:bodyPr spcFirstLastPara="1" wrap="square" lIns="91425" tIns="91425" rIns="91425" bIns="91425" anchor="t" anchorCtr="0">
            <a:noAutofit/>
          </a:bodyPr>
          <a:lstStyle/>
          <a:p>
            <a:r>
              <a:rPr lang="en" dirty="0">
                <a:solidFill>
                  <a:srgbClr val="FFFFFF"/>
                </a:solidFill>
                <a:latin typeface="Open Sans"/>
                <a:ea typeface="Open Sans"/>
                <a:cs typeface="Open Sans"/>
                <a:sym typeface="Open Sans"/>
              </a:rPr>
              <a:t>Geoffrey Fox, </a:t>
            </a:r>
            <a:r>
              <a:rPr lang="en-US" dirty="0" err="1">
                <a:solidFill>
                  <a:srgbClr val="FFFFFF"/>
                </a:solidFill>
                <a:latin typeface="Open Sans"/>
                <a:ea typeface="Open Sans"/>
                <a:cs typeface="Open Sans"/>
                <a:sym typeface="Open Sans"/>
              </a:rPr>
              <a:t>Hyungro</a:t>
            </a:r>
            <a:r>
              <a:rPr lang="en-US" dirty="0">
                <a:solidFill>
                  <a:srgbClr val="FFFFFF"/>
                </a:solidFill>
                <a:latin typeface="Open Sans"/>
                <a:ea typeface="Open Sans"/>
                <a:cs typeface="Open Sans"/>
                <a:sym typeface="Open Sans"/>
              </a:rPr>
              <a:t> Lee July 9</a:t>
            </a:r>
            <a:r>
              <a:rPr lang="en" dirty="0">
                <a:solidFill>
                  <a:srgbClr val="FFFFFF"/>
                </a:solidFill>
                <a:latin typeface="Open Sans"/>
                <a:ea typeface="Open Sans"/>
                <a:cs typeface="Open Sans"/>
                <a:sym typeface="Open Sans"/>
              </a:rPr>
              <a:t>, 2019</a:t>
            </a:r>
            <a:endParaRPr dirty="0">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Task Placement</a:t>
            </a:r>
          </a:p>
        </p:txBody>
      </p:sp>
      <p:sp>
        <p:nvSpPr>
          <p:cNvPr id="4" name="Content Placeholder 3"/>
          <p:cNvSpPr>
            <a:spLocks noGrp="1"/>
          </p:cNvSpPr>
          <p:nvPr>
            <p:ph idx="1"/>
          </p:nvPr>
        </p:nvSpPr>
        <p:spPr>
          <a:xfrm>
            <a:off x="518824" y="1629404"/>
            <a:ext cx="3957363" cy="2780425"/>
          </a:xfrm>
        </p:spPr>
        <p:txBody>
          <a:bodyPr/>
          <a:lstStyle/>
          <a:p>
            <a:pPr marL="0" indent="0">
              <a:buNone/>
            </a:pPr>
            <a:r>
              <a:rPr lang="en-US" dirty="0"/>
              <a:t>Increased task granularity better than improving resource granularity</a:t>
            </a:r>
          </a:p>
          <a:p>
            <a:pPr marL="0" indent="0">
              <a:buNone/>
            </a:pPr>
            <a:r>
              <a:rPr lang="en-US" dirty="0"/>
              <a:t>N tasks </a:t>
            </a:r>
          </a:p>
          <a:p>
            <a:pPr marL="0" indent="0">
              <a:buNone/>
            </a:pPr>
            <a:r>
              <a:rPr lang="en-US" dirty="0"/>
              <a:t>Reduced execution time</a:t>
            </a:r>
          </a:p>
          <a:p>
            <a:pPr marL="0" indent="0">
              <a:buNone/>
            </a:pPr>
            <a:endParaRPr lang="en-US" dirty="0"/>
          </a:p>
        </p:txBody>
      </p:sp>
      <p:sp>
        <p:nvSpPr>
          <p:cNvPr id="5" name="Text Placeholder 4"/>
          <p:cNvSpPr>
            <a:spLocks noGrp="1"/>
          </p:cNvSpPr>
          <p:nvPr>
            <p:ph type="body" sz="quarter" idx="10"/>
          </p:nvPr>
        </p:nvSpPr>
        <p:spPr/>
        <p:txBody>
          <a:bodyPr/>
          <a:lstStyle/>
          <a:p>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187" y="1290735"/>
            <a:ext cx="4416000" cy="2587429"/>
          </a:xfrm>
          <a:prstGeom prst="rect">
            <a:avLst/>
          </a:prstGeom>
        </p:spPr>
      </p:pic>
      <p:sp>
        <p:nvSpPr>
          <p:cNvPr id="3" name="TextBox 2"/>
          <p:cNvSpPr txBox="1"/>
          <p:nvPr/>
        </p:nvSpPr>
        <p:spPr>
          <a:xfrm>
            <a:off x="6785787" y="3903562"/>
            <a:ext cx="1099981" cy="276999"/>
          </a:xfrm>
          <a:prstGeom prst="rect">
            <a:avLst/>
          </a:prstGeom>
          <a:noFill/>
        </p:spPr>
        <p:txBody>
          <a:bodyPr wrap="none" rtlCol="0">
            <a:spAutoFit/>
          </a:bodyPr>
          <a:lstStyle/>
          <a:p>
            <a:r>
              <a:rPr lang="en-US" sz="1200" dirty="0"/>
              <a:t>: bag of tasks</a:t>
            </a:r>
          </a:p>
        </p:txBody>
      </p:sp>
      <p:sp>
        <p:nvSpPr>
          <p:cNvPr id="10" name="Rectangle 9"/>
          <p:cNvSpPr/>
          <p:nvPr/>
        </p:nvSpPr>
        <p:spPr>
          <a:xfrm>
            <a:off x="6658787" y="3990586"/>
            <a:ext cx="127000" cy="102953"/>
          </a:xfrm>
          <a:prstGeom prst="rect">
            <a:avLst/>
          </a:prstGeom>
          <a:noFill/>
          <a:ln w="3175"/>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TextBox 5"/>
          <p:cNvSpPr txBox="1"/>
          <p:nvPr/>
        </p:nvSpPr>
        <p:spPr>
          <a:xfrm>
            <a:off x="4833956" y="1343469"/>
            <a:ext cx="1261884" cy="646331"/>
          </a:xfrm>
          <a:prstGeom prst="rect">
            <a:avLst/>
          </a:prstGeom>
          <a:noFill/>
        </p:spPr>
        <p:txBody>
          <a:bodyPr wrap="none" rtlCol="0">
            <a:spAutoFit/>
          </a:bodyPr>
          <a:lstStyle/>
          <a:p>
            <a:r>
              <a:rPr lang="en-US" dirty="0"/>
              <a:t>10 servers</a:t>
            </a:r>
          </a:p>
          <a:p>
            <a:r>
              <a:rPr lang="en-US" dirty="0"/>
              <a:t>In rack</a:t>
            </a:r>
          </a:p>
        </p:txBody>
      </p:sp>
    </p:spTree>
    <p:extLst>
      <p:ext uri="{BB962C8B-B14F-4D97-AF65-F5344CB8AC3E}">
        <p14:creationId xmlns:p14="http://schemas.microsoft.com/office/powerpoint/2010/main" val="3091484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Serverless: Increased task granularity</a:t>
            </a:r>
          </a:p>
        </p:txBody>
      </p:sp>
      <p:sp>
        <p:nvSpPr>
          <p:cNvPr id="3" name="Text Placeholder 2"/>
          <p:cNvSpPr>
            <a:spLocks noGrp="1"/>
          </p:cNvSpPr>
          <p:nvPr>
            <p:ph type="body" sz="quarter" idx="10"/>
          </p:nvPr>
        </p:nvSpPr>
        <p:spPr/>
        <p:txBody>
          <a:bodyPr/>
          <a:lstStyle/>
          <a:p>
            <a:endParaRPr lang="en-US"/>
          </a:p>
        </p:txBody>
      </p:sp>
      <p:sp>
        <p:nvSpPr>
          <p:cNvPr id="4" name="Content Placeholder 3"/>
          <p:cNvSpPr>
            <a:spLocks noGrp="1"/>
          </p:cNvSpPr>
          <p:nvPr>
            <p:ph idx="1"/>
          </p:nvPr>
        </p:nvSpPr>
        <p:spPr/>
        <p:txBody>
          <a:bodyPr>
            <a:normAutofit/>
          </a:bodyPr>
          <a:lstStyle/>
          <a:p>
            <a:pPr marL="0" indent="0">
              <a:buNone/>
            </a:pPr>
            <a:r>
              <a:rPr lang="en-US" dirty="0"/>
              <a:t>Benefits</a:t>
            </a:r>
            <a:br>
              <a:rPr lang="en-US" dirty="0"/>
            </a:br>
            <a:r>
              <a:rPr lang="en-US" dirty="0"/>
              <a:t>- Reduced Time To Completion</a:t>
            </a:r>
            <a:br>
              <a:rPr lang="en-US" dirty="0"/>
            </a:br>
            <a:r>
              <a:rPr lang="en-US" dirty="0"/>
              <a:t>- Less reserved time</a:t>
            </a:r>
            <a:br>
              <a:rPr lang="en-US" dirty="0"/>
            </a:br>
            <a:r>
              <a:rPr lang="en-US" dirty="0"/>
              <a:t>- Overall increased resource utilization</a:t>
            </a:r>
            <a:br>
              <a:rPr lang="en-US" dirty="0"/>
            </a:br>
            <a:r>
              <a:rPr lang="en-US" dirty="0"/>
              <a:t>- Flexibility</a:t>
            </a:r>
          </a:p>
          <a:p>
            <a:pPr marL="0" indent="0">
              <a:buNone/>
            </a:pPr>
            <a:r>
              <a:rPr lang="en-US" dirty="0"/>
              <a:t>Limitations</a:t>
            </a:r>
            <a:br>
              <a:rPr lang="en-US" dirty="0"/>
            </a:br>
            <a:r>
              <a:rPr lang="en-US" dirty="0"/>
              <a:t>- Scaling overhead</a:t>
            </a:r>
            <a:br>
              <a:rPr lang="en-US" dirty="0"/>
            </a:br>
            <a:r>
              <a:rPr lang="en-US" dirty="0"/>
              <a:t>- Not for small number of big tasks</a:t>
            </a:r>
            <a:br>
              <a:rPr lang="en-US" dirty="0"/>
            </a:br>
            <a:r>
              <a:rPr lang="en-US" dirty="0"/>
              <a:t>- Efficient BSP parallelism hard</a:t>
            </a:r>
          </a:p>
        </p:txBody>
      </p:sp>
    </p:spTree>
    <p:extLst>
      <p:ext uri="{BB962C8B-B14F-4D97-AF65-F5344CB8AC3E}">
        <p14:creationId xmlns:p14="http://schemas.microsoft.com/office/powerpoint/2010/main" val="377748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CPU Cost ($/TFLOP per hour)</a:t>
            </a:r>
          </a:p>
        </p:txBody>
      </p:sp>
      <p:sp>
        <p:nvSpPr>
          <p:cNvPr id="3" name="Text Placeholder 2"/>
          <p:cNvSpPr>
            <a:spLocks noGrp="1"/>
          </p:cNvSpPr>
          <p:nvPr>
            <p:ph type="body" sz="quarter" idx="10"/>
          </p:nvPr>
        </p:nvSpPr>
        <p:spPr/>
        <p:txBody>
          <a:bodyPr/>
          <a:lstStyle/>
          <a:p>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97479134"/>
              </p:ext>
            </p:extLst>
          </p:nvPr>
        </p:nvGraphicFramePr>
        <p:xfrm>
          <a:off x="4820964" y="1628775"/>
          <a:ext cx="4079488" cy="2811463"/>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8"/>
          <p:cNvSpPr txBox="1">
            <a:spLocks/>
          </p:cNvSpPr>
          <p:nvPr/>
        </p:nvSpPr>
        <p:spPr>
          <a:xfrm>
            <a:off x="529827" y="1629404"/>
            <a:ext cx="4159403" cy="2810633"/>
          </a:xfrm>
          <a:prstGeom prst="rect">
            <a:avLst/>
          </a:prstGeom>
        </p:spPr>
        <p:txBody>
          <a:bodyPr vert="horz" lIns="91440" tIns="45720" rIns="91440" bIns="45720" rtlCol="0">
            <a:normAutofit fontScale="77500" lnSpcReduction="20000"/>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kern="1200">
                <a:solidFill>
                  <a:srgbClr val="40404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Aft>
                <a:spcPts val="0"/>
              </a:spcAft>
              <a:buClrTx/>
              <a:buSzTx/>
              <a:buFontTx/>
              <a:buNone/>
              <a:defRPr/>
            </a:pPr>
            <a:r>
              <a:rPr lang="en-US" sz="1600" dirty="0"/>
              <a:t>AWS</a:t>
            </a:r>
          </a:p>
          <a:p>
            <a:pPr marL="285750" indent="-285750" defTabSz="914400">
              <a:spcAft>
                <a:spcPts val="0"/>
              </a:spcAft>
              <a:buClrTx/>
              <a:buSzTx/>
              <a:buFontTx/>
              <a:buChar char="-"/>
              <a:defRPr/>
            </a:pPr>
            <a:r>
              <a:rPr lang="en-US" sz="1600" dirty="0"/>
              <a:t>EC2 96 vCPUs: $6.048/</a:t>
            </a:r>
            <a:r>
              <a:rPr lang="en-US" sz="1600" dirty="0" err="1"/>
              <a:t>hr</a:t>
            </a:r>
            <a:r>
              <a:rPr lang="en-US" sz="1600" dirty="0"/>
              <a:t> (r5.24xlarge)</a:t>
            </a:r>
            <a:br>
              <a:rPr lang="en-US" sz="1600" dirty="0"/>
            </a:br>
            <a:r>
              <a:rPr lang="en-US" sz="1600" dirty="0"/>
              <a:t>=&gt; 917.78GFLOPS</a:t>
            </a:r>
          </a:p>
          <a:p>
            <a:pPr marL="285750" indent="-285750" defTabSz="914400">
              <a:spcAft>
                <a:spcPts val="0"/>
              </a:spcAft>
              <a:buClrTx/>
              <a:buSzTx/>
              <a:buFontTx/>
              <a:buChar char="-"/>
              <a:defRPr/>
            </a:pPr>
            <a:r>
              <a:rPr lang="en-US" sz="1600" dirty="0"/>
              <a:t>Serverless: $0.00002501/sec (1.5GB memory)</a:t>
            </a:r>
            <a:br>
              <a:rPr lang="en-US" sz="1600" dirty="0"/>
            </a:br>
            <a:r>
              <a:rPr lang="en-US" sz="1600" dirty="0"/>
              <a:t>=&gt; 22.1GFLOPS</a:t>
            </a:r>
          </a:p>
          <a:p>
            <a:pPr marL="285750" indent="-285750" defTabSz="914400">
              <a:spcAft>
                <a:spcPts val="0"/>
              </a:spcAft>
              <a:buClrTx/>
              <a:buSzTx/>
              <a:buFontTx/>
              <a:buChar char="-"/>
              <a:defRPr/>
            </a:pPr>
            <a:endParaRPr lang="en-US" sz="1600" dirty="0"/>
          </a:p>
          <a:p>
            <a:pPr marL="0" indent="0" defTabSz="914400">
              <a:spcAft>
                <a:spcPts val="0"/>
              </a:spcAft>
              <a:buClrTx/>
              <a:buSzTx/>
              <a:buNone/>
              <a:defRPr/>
            </a:pPr>
            <a:r>
              <a:rPr lang="en-US" sz="1600" dirty="0"/>
              <a:t>Azure</a:t>
            </a:r>
          </a:p>
          <a:p>
            <a:pPr marL="285750" indent="-285750" defTabSz="914400">
              <a:spcAft>
                <a:spcPts val="0"/>
              </a:spcAft>
              <a:buClrTx/>
              <a:buSzTx/>
              <a:buFontTx/>
              <a:buChar char="-"/>
              <a:defRPr/>
            </a:pPr>
            <a:r>
              <a:rPr lang="en-US" sz="1600" dirty="0"/>
              <a:t>64 vCPUs: $3.629/</a:t>
            </a:r>
            <a:r>
              <a:rPr lang="en-US" sz="1600" dirty="0" err="1"/>
              <a:t>hr</a:t>
            </a:r>
            <a:r>
              <a:rPr lang="en-US" sz="1600" dirty="0"/>
              <a:t> (E64s_v3)</a:t>
            </a:r>
            <a:br>
              <a:rPr lang="en-US" sz="1600" dirty="0"/>
            </a:br>
            <a:r>
              <a:rPr lang="en-US" sz="1600" dirty="0"/>
              <a:t>=&gt; 704.13GFLOPS</a:t>
            </a:r>
          </a:p>
          <a:p>
            <a:pPr marL="285750" indent="-285750" defTabSz="914400">
              <a:spcAft>
                <a:spcPts val="0"/>
              </a:spcAft>
              <a:buClrTx/>
              <a:buSzTx/>
              <a:buFontTx/>
              <a:buChar char="-"/>
              <a:defRPr/>
            </a:pPr>
            <a:r>
              <a:rPr lang="en-US" sz="1600" dirty="0"/>
              <a:t>Serverless: $0.000016/sec (1GB memory)</a:t>
            </a:r>
            <a:br>
              <a:rPr lang="en-US" sz="1600" dirty="0"/>
            </a:br>
            <a:r>
              <a:rPr lang="en-US" sz="1600" dirty="0"/>
              <a:t>=&gt; 2.646GFLOPS</a:t>
            </a:r>
          </a:p>
          <a:p>
            <a:pPr marL="285750" indent="-285750" defTabSz="914400">
              <a:spcAft>
                <a:spcPts val="0"/>
              </a:spcAft>
              <a:buClrTx/>
              <a:buSzTx/>
              <a:buFontTx/>
              <a:buChar char="-"/>
              <a:defRPr/>
            </a:pPr>
            <a:endParaRPr lang="en-US" sz="1600" dirty="0"/>
          </a:p>
          <a:p>
            <a:pPr marL="0" indent="0" defTabSz="914400">
              <a:spcAft>
                <a:spcPts val="0"/>
              </a:spcAft>
              <a:buClrTx/>
              <a:buSzTx/>
              <a:buNone/>
              <a:defRPr/>
            </a:pPr>
            <a:r>
              <a:rPr lang="en-US" sz="1600" dirty="0"/>
              <a:t>GCE</a:t>
            </a:r>
          </a:p>
          <a:p>
            <a:pPr marL="285750" indent="-285750" defTabSz="914400">
              <a:spcAft>
                <a:spcPts val="0"/>
              </a:spcAft>
              <a:buClrTx/>
              <a:buSzTx/>
              <a:buFontTx/>
              <a:buChar char="-"/>
              <a:defRPr/>
            </a:pPr>
            <a:r>
              <a:rPr lang="en-US" sz="1600" dirty="0"/>
              <a:t>96 vCPUs: $5.6832/</a:t>
            </a:r>
            <a:r>
              <a:rPr lang="en-US" sz="1600" dirty="0" err="1"/>
              <a:t>hr</a:t>
            </a:r>
            <a:r>
              <a:rPr lang="en-US" sz="1600" dirty="0"/>
              <a:t> (n1-highmem-96)</a:t>
            </a:r>
            <a:br>
              <a:rPr lang="en-US" sz="1600" dirty="0"/>
            </a:br>
            <a:r>
              <a:rPr lang="en-US" sz="1600" dirty="0"/>
              <a:t>=&gt; 806.07GFLOPS</a:t>
            </a:r>
          </a:p>
          <a:p>
            <a:pPr marL="285750" indent="-285750" defTabSz="914400">
              <a:spcAft>
                <a:spcPts val="0"/>
              </a:spcAft>
              <a:buClrTx/>
              <a:buSzTx/>
              <a:buFontTx/>
              <a:buChar char="-"/>
              <a:defRPr/>
            </a:pPr>
            <a:r>
              <a:rPr lang="en-US" sz="1600" dirty="0"/>
              <a:t>Serverless: $0.000029/sec (2GB memory)</a:t>
            </a:r>
            <a:br>
              <a:rPr lang="en-US" sz="1600" dirty="0"/>
            </a:br>
            <a:r>
              <a:rPr lang="en-US" sz="1600" dirty="0"/>
              <a:t>=&gt; 4.34GFLOPS</a:t>
            </a:r>
          </a:p>
        </p:txBody>
      </p:sp>
    </p:spTree>
    <p:extLst>
      <p:ext uri="{BB962C8B-B14F-4D97-AF65-F5344CB8AC3E}">
        <p14:creationId xmlns:p14="http://schemas.microsoft.com/office/powerpoint/2010/main" val="45243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61488"/>
            <a:ext cx="8004391" cy="699065"/>
          </a:xfrm>
        </p:spPr>
        <p:txBody>
          <a:bodyPr/>
          <a:lstStyle/>
          <a:p>
            <a:r>
              <a:rPr lang="en-US" dirty="0"/>
              <a:t>CPU Performance</a:t>
            </a:r>
          </a:p>
        </p:txBody>
      </p:sp>
      <p:sp>
        <p:nvSpPr>
          <p:cNvPr id="3" name="Text Placeholder 2"/>
          <p:cNvSpPr>
            <a:spLocks noGrp="1"/>
          </p:cNvSpPr>
          <p:nvPr>
            <p:ph type="body" sz="quarter" idx="10"/>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7" y="-162630"/>
            <a:ext cx="7140376" cy="2928941"/>
          </a:xfrm>
          <a:prstGeom prst="rect">
            <a:avLst/>
          </a:prstGeom>
        </p:spPr>
      </p:pic>
      <mc:AlternateContent xmlns:mc="http://schemas.openxmlformats.org/markup-compatibility/2006" xmlns:a14="http://schemas.microsoft.com/office/drawing/2010/main">
        <mc:Choice Requires="a14">
          <p:sp>
            <p:nvSpPr>
              <p:cNvPr id="8" name="Content Placeholder 8"/>
              <p:cNvSpPr>
                <a:spLocks noGrp="1"/>
              </p:cNvSpPr>
              <p:nvPr>
                <p:ph idx="1"/>
              </p:nvPr>
            </p:nvSpPr>
            <p:spPr>
              <a:xfrm>
                <a:off x="1265611" y="2817275"/>
                <a:ext cx="6884894" cy="1015663"/>
              </a:xfrm>
            </p:spPr>
            <p:txBody>
              <a:bodyPr/>
              <a:lstStyle/>
              <a:p>
                <a:pPr marL="0" indent="0" defTabSz="914400">
                  <a:spcAft>
                    <a:spcPts val="0"/>
                  </a:spcAft>
                  <a:buClrTx/>
                  <a:buSzTx/>
                  <a:buNone/>
                </a:pPr>
                <a:r>
                  <a:rPr lang="en-US" dirty="0"/>
                  <a:t>3k AWS </a:t>
                </a:r>
                <a:r>
                  <a:rPr lang="en-US" dirty="0" err="1"/>
                  <a:t>Serverless</a:t>
                </a:r>
                <a:r>
                  <a:rPr lang="en-US" dirty="0"/>
                  <a:t> </a:t>
                </a:r>
                <a14:m>
                  <m:oMath xmlns:m="http://schemas.openxmlformats.org/officeDocument/2006/math">
                    <m:r>
                      <a:rPr lang="en-US" i="1" dirty="0">
                        <a:latin typeface="Cambria Math" charset="0"/>
                        <a:ea typeface="Cambria Math" charset="0"/>
                        <a:cs typeface="Cambria Math" charset="0"/>
                      </a:rPr>
                      <m:t>≈</m:t>
                    </m:r>
                  </m:oMath>
                </a14:m>
                <a:r>
                  <a:rPr lang="en-US" dirty="0"/>
                  <a:t> 72 servers 1 AWS Serverless </a:t>
                </a:r>
                <a14:m>
                  <m:oMath xmlns:m="http://schemas.openxmlformats.org/officeDocument/2006/math">
                    <m:r>
                      <a:rPr lang="en-US" i="1" dirty="0">
                        <a:latin typeface="Cambria Math" charset="0"/>
                        <a:ea typeface="Cambria Math" charset="0"/>
                        <a:cs typeface="Cambria Math" charset="0"/>
                      </a:rPr>
                      <m:t>≈</m:t>
                    </m:r>
                  </m:oMath>
                </a14:m>
                <a:r>
                  <a:rPr lang="en-US" dirty="0"/>
                  <a:t> 2.3vCPUs</a:t>
                </a:r>
              </a:p>
              <a:p>
                <a:pPr marL="0" indent="0" defTabSz="914400">
                  <a:spcAft>
                    <a:spcPts val="0"/>
                  </a:spcAft>
                  <a:buClrTx/>
                  <a:buSzTx/>
                  <a:buNone/>
                </a:pPr>
                <a:r>
                  <a:rPr lang="en-US" dirty="0"/>
                  <a:t>3k Azure </a:t>
                </a:r>
                <a:r>
                  <a:rPr lang="en-US" dirty="0" err="1"/>
                  <a:t>Serverless</a:t>
                </a:r>
                <a:r>
                  <a:rPr lang="en-US" dirty="0"/>
                  <a:t> </a:t>
                </a:r>
                <a14:m>
                  <m:oMath xmlns:m="http://schemas.openxmlformats.org/officeDocument/2006/math">
                    <m:r>
                      <a:rPr lang="en-US" i="1" dirty="0">
                        <a:latin typeface="Cambria Math" charset="0"/>
                        <a:ea typeface="Cambria Math" charset="0"/>
                        <a:cs typeface="Cambria Math" charset="0"/>
                      </a:rPr>
                      <m:t>≈ </m:t>
                    </m:r>
                  </m:oMath>
                </a14:m>
                <a:r>
                  <a:rPr lang="en-US" dirty="0"/>
                  <a:t>11 servers 1 Azure Serverless </a:t>
                </a:r>
                <a14:m>
                  <m:oMath xmlns:m="http://schemas.openxmlformats.org/officeDocument/2006/math">
                    <m:r>
                      <a:rPr lang="en-US" i="1" dirty="0">
                        <a:latin typeface="Cambria Math" charset="0"/>
                        <a:ea typeface="Cambria Math" charset="0"/>
                        <a:cs typeface="Cambria Math" charset="0"/>
                      </a:rPr>
                      <m:t>≈</m:t>
                    </m:r>
                  </m:oMath>
                </a14:m>
                <a:r>
                  <a:rPr lang="en-US" dirty="0"/>
                  <a:t> 0.2vCPU</a:t>
                </a:r>
              </a:p>
              <a:p>
                <a:pPr marL="0" indent="0" defTabSz="914400">
                  <a:spcAft>
                    <a:spcPts val="0"/>
                  </a:spcAft>
                  <a:buClrTx/>
                  <a:buSzTx/>
                  <a:buNone/>
                </a:pPr>
                <a:r>
                  <a:rPr lang="en-US" dirty="0"/>
                  <a:t>3k GCE </a:t>
                </a:r>
                <a:r>
                  <a:rPr lang="en-US" dirty="0" err="1"/>
                  <a:t>Serverless</a:t>
                </a:r>
                <a:r>
                  <a:rPr lang="en-US" dirty="0"/>
                  <a:t> </a:t>
                </a:r>
                <a14:m>
                  <m:oMath xmlns:m="http://schemas.openxmlformats.org/officeDocument/2006/math">
                    <m:r>
                      <a:rPr lang="en-US" i="1" dirty="0" smtClean="0">
                        <a:latin typeface="Cambria Math" charset="0"/>
                        <a:ea typeface="Cambria Math" charset="0"/>
                        <a:cs typeface="Cambria Math" charset="0"/>
                      </a:rPr>
                      <m:t>≈</m:t>
                    </m:r>
                  </m:oMath>
                </a14:m>
                <a:r>
                  <a:rPr lang="en-US" dirty="0"/>
                  <a:t> 16 servers, 1GCE Serverless </a:t>
                </a:r>
                <a14:m>
                  <m:oMath xmlns:m="http://schemas.openxmlformats.org/officeDocument/2006/math">
                    <m:r>
                      <a:rPr lang="en-US" i="1" dirty="0">
                        <a:latin typeface="Cambria Math" charset="0"/>
                        <a:ea typeface="Cambria Math" charset="0"/>
                        <a:cs typeface="Cambria Math" charset="0"/>
                      </a:rPr>
                      <m:t>≈</m:t>
                    </m:r>
                  </m:oMath>
                </a14:m>
                <a:r>
                  <a:rPr lang="en-US" dirty="0"/>
                  <a:t> 0.5vCPU</a:t>
                </a:r>
              </a:p>
              <a:p>
                <a:pPr marL="0" lvl="0" indent="0" defTabSz="914400">
                  <a:spcAft>
                    <a:spcPts val="0"/>
                  </a:spcAft>
                  <a:buClrTx/>
                  <a:buSzTx/>
                  <a:buNone/>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8" name="Content Placeholder 8"/>
              <p:cNvSpPr>
                <a:spLocks noGrp="1" noRot="1" noChangeAspect="1" noMove="1" noResize="1" noEditPoints="1" noAdjustHandles="1" noChangeArrowheads="1" noChangeShapeType="1" noTextEdit="1"/>
              </p:cNvSpPr>
              <p:nvPr>
                <p:ph idx="1"/>
              </p:nvPr>
            </p:nvSpPr>
            <p:spPr>
              <a:xfrm>
                <a:off x="1265611" y="2817275"/>
                <a:ext cx="6884894" cy="1015663"/>
              </a:xfrm>
              <a:blipFill>
                <a:blip r:embed="rId3"/>
                <a:stretch>
                  <a:fillRect l="-797" t="-2994"/>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596E28D-4260-4715-AAF8-A436B0FB202A}"/>
              </a:ext>
            </a:extLst>
          </p:cNvPr>
          <p:cNvSpPr/>
          <p:nvPr/>
        </p:nvSpPr>
        <p:spPr>
          <a:xfrm>
            <a:off x="1265611" y="3832938"/>
            <a:ext cx="7405053" cy="646331"/>
          </a:xfrm>
          <a:prstGeom prst="rect">
            <a:avLst/>
          </a:prstGeom>
        </p:spPr>
        <p:txBody>
          <a:bodyPr wrap="square">
            <a:spAutoFit/>
          </a:bodyPr>
          <a:lstStyle/>
          <a:p>
            <a:pPr lvl="0" defTabSz="914400">
              <a:defRPr/>
            </a:pPr>
            <a:r>
              <a:rPr lang="en-US" dirty="0"/>
              <a:t>AWS Lambda (Serverless) 3000 concurrent invocations: 66.30TFLOPS</a:t>
            </a:r>
          </a:p>
          <a:p>
            <a:pPr lvl="0" defTabSz="914400"/>
            <a:r>
              <a:rPr lang="en-US" dirty="0"/>
              <a:t>AWS 96 vCPUs (r5.24xlarge): 0.917TFLOPS</a:t>
            </a:r>
          </a:p>
        </p:txBody>
      </p:sp>
    </p:spTree>
    <p:extLst>
      <p:ext uri="{BB962C8B-B14F-4D97-AF65-F5344CB8AC3E}">
        <p14:creationId xmlns:p14="http://schemas.microsoft.com/office/powerpoint/2010/main" val="693747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58" y="152716"/>
            <a:ext cx="5458384" cy="699065"/>
          </a:xfrm>
        </p:spPr>
        <p:txBody>
          <a:bodyPr>
            <a:normAutofit/>
          </a:bodyPr>
          <a:lstStyle/>
          <a:p>
            <a:r>
              <a:rPr lang="en-US" dirty="0"/>
              <a:t>Scaling Performance (CPU) I</a:t>
            </a:r>
          </a:p>
        </p:txBody>
      </p:sp>
      <p:sp>
        <p:nvSpPr>
          <p:cNvPr id="4" name="Content Placeholder 3"/>
          <p:cNvSpPr>
            <a:spLocks noGrp="1"/>
          </p:cNvSpPr>
          <p:nvPr>
            <p:ph idx="1"/>
          </p:nvPr>
        </p:nvSpPr>
        <p:spPr>
          <a:xfrm>
            <a:off x="309496" y="987535"/>
            <a:ext cx="3659476" cy="699066"/>
          </a:xfrm>
        </p:spPr>
        <p:txBody>
          <a:bodyPr>
            <a:noAutofit/>
          </a:bodyPr>
          <a:lstStyle/>
          <a:p>
            <a:pPr marL="0" indent="0">
              <a:spcAft>
                <a:spcPts val="0"/>
              </a:spcAft>
              <a:buNone/>
            </a:pPr>
            <a:r>
              <a:rPr lang="en-US" sz="1600" dirty="0"/>
              <a:t>Workload: Matrix multiplication</a:t>
            </a:r>
          </a:p>
          <a:p>
            <a:pPr marL="0" indent="0">
              <a:spcAft>
                <a:spcPts val="0"/>
              </a:spcAft>
              <a:buNone/>
            </a:pPr>
            <a:r>
              <a:rPr lang="en-US" sz="1600" dirty="0"/>
              <a:t>Execution time (mean value in secs)</a:t>
            </a:r>
          </a:p>
        </p:txBody>
      </p:sp>
      <p:graphicFrame>
        <p:nvGraphicFramePr>
          <p:cNvPr id="7" name="Table 8"/>
          <p:cNvGraphicFramePr>
            <a:graphicFrameLocks noGrp="1"/>
          </p:cNvGraphicFramePr>
          <p:nvPr>
            <p:extLst>
              <p:ext uri="{D42A27DB-BD31-4B8C-83A1-F6EECF244321}">
                <p14:modId xmlns:p14="http://schemas.microsoft.com/office/powerpoint/2010/main" val="3893150706"/>
              </p:ext>
            </p:extLst>
          </p:nvPr>
        </p:nvGraphicFramePr>
        <p:xfrm>
          <a:off x="-10639" y="1707392"/>
          <a:ext cx="4299745" cy="2743200"/>
        </p:xfrm>
        <a:graphic>
          <a:graphicData uri="http://schemas.openxmlformats.org/drawingml/2006/table">
            <a:tbl>
              <a:tblPr firstRow="1" bandRow="1">
                <a:tableStyleId>{5C22544A-7EE6-4342-B048-85BDC9FD1C3A}</a:tableStyleId>
              </a:tblPr>
              <a:tblGrid>
                <a:gridCol w="907257">
                  <a:extLst>
                    <a:ext uri="{9D8B030D-6E8A-4147-A177-3AD203B41FA5}">
                      <a16:colId xmlns:a16="http://schemas.microsoft.com/office/drawing/2014/main" val="20000"/>
                    </a:ext>
                  </a:extLst>
                </a:gridCol>
                <a:gridCol w="1134170">
                  <a:extLst>
                    <a:ext uri="{9D8B030D-6E8A-4147-A177-3AD203B41FA5}">
                      <a16:colId xmlns:a16="http://schemas.microsoft.com/office/drawing/2014/main" val="20001"/>
                    </a:ext>
                  </a:extLst>
                </a:gridCol>
                <a:gridCol w="701773">
                  <a:extLst>
                    <a:ext uri="{9D8B030D-6E8A-4147-A177-3AD203B41FA5}">
                      <a16:colId xmlns:a16="http://schemas.microsoft.com/office/drawing/2014/main" val="20002"/>
                    </a:ext>
                  </a:extLst>
                </a:gridCol>
                <a:gridCol w="740140">
                  <a:extLst>
                    <a:ext uri="{9D8B030D-6E8A-4147-A177-3AD203B41FA5}">
                      <a16:colId xmlns:a16="http://schemas.microsoft.com/office/drawing/2014/main" val="20003"/>
                    </a:ext>
                  </a:extLst>
                </a:gridCol>
                <a:gridCol w="816405">
                  <a:extLst>
                    <a:ext uri="{9D8B030D-6E8A-4147-A177-3AD203B41FA5}">
                      <a16:colId xmlns:a16="http://schemas.microsoft.com/office/drawing/2014/main" val="20004"/>
                    </a:ext>
                  </a:extLst>
                </a:gridCol>
              </a:tblGrid>
              <a:tr h="0">
                <a:tc>
                  <a:txBody>
                    <a:bodyPr/>
                    <a:lstStyle/>
                    <a:p>
                      <a:pPr algn="l"/>
                      <a:r>
                        <a:rPr lang="en-US" sz="800" dirty="0"/>
                        <a:t>Platform</a:t>
                      </a:r>
                    </a:p>
                  </a:txBody>
                  <a:tcPr/>
                </a:tc>
                <a:tc>
                  <a:txBody>
                    <a:bodyPr/>
                    <a:lstStyle/>
                    <a:p>
                      <a:pPr algn="l"/>
                      <a:r>
                        <a:rPr lang="en-US" sz="800" dirty="0"/>
                        <a:t>Execution set</a:t>
                      </a:r>
                    </a:p>
                  </a:txBody>
                  <a:tcPr/>
                </a:tc>
                <a:tc>
                  <a:txBody>
                    <a:bodyPr/>
                    <a:lstStyle/>
                    <a:p>
                      <a:pPr algn="l"/>
                      <a:r>
                        <a:rPr lang="en-US" sz="800" dirty="0"/>
                        <a:t>Task time secs</a:t>
                      </a:r>
                    </a:p>
                  </a:txBody>
                  <a:tcPr/>
                </a:tc>
                <a:tc>
                  <a:txBody>
                    <a:bodyPr/>
                    <a:lstStyle/>
                    <a:p>
                      <a:pPr algn="l"/>
                      <a:r>
                        <a:rPr lang="en-US" sz="800" dirty="0"/>
                        <a:t>Total Time secs</a:t>
                      </a:r>
                    </a:p>
                  </a:txBody>
                  <a:tcPr/>
                </a:tc>
                <a:tc>
                  <a:txBody>
                    <a:bodyPr/>
                    <a:lstStyle/>
                    <a:p>
                      <a:pPr algn="l"/>
                      <a:r>
                        <a:rPr lang="en-US" sz="800" dirty="0"/>
                        <a:t>Cost ($)</a:t>
                      </a:r>
                    </a:p>
                  </a:txBody>
                  <a:tcPr/>
                </a:tc>
                <a:extLst>
                  <a:ext uri="{0D108BD9-81ED-4DB2-BD59-A6C34878D82A}">
                    <a16:rowId xmlns:a16="http://schemas.microsoft.com/office/drawing/2014/main" val="10000"/>
                  </a:ext>
                </a:extLst>
              </a:tr>
              <a:tr h="247384">
                <a:tc rowSpan="2">
                  <a:txBody>
                    <a:bodyPr/>
                    <a:lstStyle/>
                    <a:p>
                      <a:pPr algn="l"/>
                      <a:r>
                        <a:rPr lang="en-US" sz="1100" dirty="0"/>
                        <a:t>AWS Lambda</a:t>
                      </a:r>
                    </a:p>
                  </a:txBody>
                  <a:tcPr anchor="ctr"/>
                </a:tc>
                <a:tc>
                  <a:txBody>
                    <a:bodyPr/>
                    <a:lstStyle/>
                    <a:p>
                      <a:r>
                        <a:rPr lang="en-US" sz="1100" dirty="0"/>
                        <a:t>100 sequential calls</a:t>
                      </a:r>
                    </a:p>
                  </a:txBody>
                  <a:tcPr/>
                </a:tc>
                <a:tc>
                  <a:txBody>
                    <a:bodyPr/>
                    <a:lstStyle/>
                    <a:p>
                      <a:r>
                        <a:rPr lang="en-US" sz="1100" dirty="0"/>
                        <a:t>1.77</a:t>
                      </a:r>
                    </a:p>
                  </a:txBody>
                  <a:tcPr/>
                </a:tc>
                <a:tc>
                  <a:txBody>
                    <a:bodyPr/>
                    <a:lstStyle/>
                    <a:p>
                      <a:r>
                        <a:rPr lang="en-US" sz="1100" dirty="0"/>
                        <a:t>177</a:t>
                      </a:r>
                    </a:p>
                  </a:txBody>
                  <a:tcPr/>
                </a:tc>
                <a:tc>
                  <a:txBody>
                    <a:bodyPr/>
                    <a:lstStyle/>
                    <a:p>
                      <a:r>
                        <a:rPr lang="en-US" sz="1100" dirty="0"/>
                        <a:t>0.0044</a:t>
                      </a:r>
                    </a:p>
                  </a:txBody>
                  <a:tcPr/>
                </a:tc>
                <a:extLst>
                  <a:ext uri="{0D108BD9-81ED-4DB2-BD59-A6C34878D82A}">
                    <a16:rowId xmlns:a16="http://schemas.microsoft.com/office/drawing/2014/main" val="10001"/>
                  </a:ext>
                </a:extLst>
              </a:tr>
              <a:tr h="140704">
                <a:tc vMerge="1">
                  <a:txBody>
                    <a:bodyPr/>
                    <a:lstStyle/>
                    <a:p>
                      <a:endParaRPr lang="en-US" dirty="0"/>
                    </a:p>
                  </a:txBody>
                  <a:tcPr/>
                </a:tc>
                <a:tc>
                  <a:txBody>
                    <a:bodyPr/>
                    <a:lstStyle/>
                    <a:p>
                      <a:r>
                        <a:rPr lang="en-US" sz="1100" dirty="0"/>
                        <a:t>100 concurrent calls</a:t>
                      </a:r>
                    </a:p>
                  </a:txBody>
                  <a:tcPr/>
                </a:tc>
                <a:tc>
                  <a:txBody>
                    <a:bodyPr/>
                    <a:lstStyle/>
                    <a:p>
                      <a:r>
                        <a:rPr lang="en-US" sz="1100" dirty="0"/>
                        <a:t>3.72</a:t>
                      </a:r>
                    </a:p>
                  </a:txBody>
                  <a:tcPr/>
                </a:tc>
                <a:tc>
                  <a:txBody>
                    <a:bodyPr/>
                    <a:lstStyle/>
                    <a:p>
                      <a:r>
                        <a:rPr lang="en-US" sz="1100" dirty="0"/>
                        <a:t>3.72</a:t>
                      </a:r>
                    </a:p>
                  </a:txBody>
                  <a:tcPr/>
                </a:tc>
                <a:tc>
                  <a:txBody>
                    <a:bodyPr/>
                    <a:lstStyle/>
                    <a:p>
                      <a:r>
                        <a:rPr lang="en-US" sz="1100" dirty="0"/>
                        <a:t>0.0093</a:t>
                      </a:r>
                    </a:p>
                  </a:txBody>
                  <a:tcPr/>
                </a:tc>
                <a:extLst>
                  <a:ext uri="{0D108BD9-81ED-4DB2-BD59-A6C34878D82A}">
                    <a16:rowId xmlns:a16="http://schemas.microsoft.com/office/drawing/2014/main" val="10002"/>
                  </a:ext>
                </a:extLst>
              </a:tr>
              <a:tr h="195659">
                <a:tc rowSpan="2">
                  <a:txBody>
                    <a:bodyPr/>
                    <a:lstStyle/>
                    <a:p>
                      <a:pPr algn="l"/>
                      <a:r>
                        <a:rPr lang="en-US" sz="1100" dirty="0"/>
                        <a:t>Azure Functions</a:t>
                      </a:r>
                    </a:p>
                  </a:txBody>
                  <a:tcPr anchor="ctr"/>
                </a:tc>
                <a:tc>
                  <a:txBody>
                    <a:bodyPr/>
                    <a:lstStyle/>
                    <a:p>
                      <a:r>
                        <a:rPr lang="en-US" sz="1100" dirty="0"/>
                        <a:t>sequential</a:t>
                      </a:r>
                    </a:p>
                  </a:txBody>
                  <a:tcPr/>
                </a:tc>
                <a:tc>
                  <a:txBody>
                    <a:bodyPr/>
                    <a:lstStyle/>
                    <a:p>
                      <a:r>
                        <a:rPr lang="en-US" sz="1100" dirty="0"/>
                        <a:t>6.78</a:t>
                      </a:r>
                    </a:p>
                  </a:txBody>
                  <a:tcPr/>
                </a:tc>
                <a:tc>
                  <a:txBody>
                    <a:bodyPr/>
                    <a:lstStyle/>
                    <a:p>
                      <a:r>
                        <a:rPr lang="en-US" sz="1100" dirty="0"/>
                        <a:t>678</a:t>
                      </a:r>
                    </a:p>
                  </a:txBody>
                  <a:tcPr/>
                </a:tc>
                <a:tc>
                  <a:txBody>
                    <a:bodyPr/>
                    <a:lstStyle/>
                    <a:p>
                      <a:r>
                        <a:rPr lang="en-US" sz="1100" dirty="0"/>
                        <a:t>0.011</a:t>
                      </a:r>
                    </a:p>
                  </a:txBody>
                  <a:tcPr/>
                </a:tc>
                <a:extLst>
                  <a:ext uri="{0D108BD9-81ED-4DB2-BD59-A6C34878D82A}">
                    <a16:rowId xmlns:a16="http://schemas.microsoft.com/office/drawing/2014/main" val="10003"/>
                  </a:ext>
                </a:extLst>
              </a:tr>
              <a:tr h="195659">
                <a:tc vMerge="1">
                  <a:txBody>
                    <a:bodyPr/>
                    <a:lstStyle/>
                    <a:p>
                      <a:endParaRPr lang="en-US" dirty="0"/>
                    </a:p>
                  </a:txBody>
                  <a:tcPr/>
                </a:tc>
                <a:tc>
                  <a:txBody>
                    <a:bodyPr/>
                    <a:lstStyle/>
                    <a:p>
                      <a:r>
                        <a:rPr lang="en-US" sz="1100" dirty="0"/>
                        <a:t>concurrent</a:t>
                      </a:r>
                    </a:p>
                  </a:txBody>
                  <a:tcPr/>
                </a:tc>
                <a:tc>
                  <a:txBody>
                    <a:bodyPr/>
                    <a:lstStyle/>
                    <a:p>
                      <a:r>
                        <a:rPr lang="en-US" sz="1100" dirty="0"/>
                        <a:t>319</a:t>
                      </a:r>
                    </a:p>
                  </a:txBody>
                  <a:tcPr/>
                </a:tc>
                <a:tc>
                  <a:txBody>
                    <a:bodyPr/>
                    <a:lstStyle/>
                    <a:p>
                      <a:r>
                        <a:rPr lang="en-US" sz="1100" dirty="0"/>
                        <a:t>319</a:t>
                      </a:r>
                    </a:p>
                  </a:txBody>
                  <a:tcPr/>
                </a:tc>
                <a:tc>
                  <a:txBody>
                    <a:bodyPr/>
                    <a:lstStyle/>
                    <a:p>
                      <a:r>
                        <a:rPr lang="en-US" sz="1100" dirty="0"/>
                        <a:t>0.51</a:t>
                      </a:r>
                    </a:p>
                  </a:txBody>
                  <a:tcPr/>
                </a:tc>
                <a:extLst>
                  <a:ext uri="{0D108BD9-81ED-4DB2-BD59-A6C34878D82A}">
                    <a16:rowId xmlns:a16="http://schemas.microsoft.com/office/drawing/2014/main" val="10004"/>
                  </a:ext>
                </a:extLst>
              </a:tr>
              <a:tr h="195659">
                <a:tc rowSpan="2">
                  <a:txBody>
                    <a:bodyPr/>
                    <a:lstStyle/>
                    <a:p>
                      <a:pPr algn="l"/>
                      <a:r>
                        <a:rPr lang="en-US" sz="1100" dirty="0"/>
                        <a:t>Google Functions</a:t>
                      </a:r>
                    </a:p>
                  </a:txBody>
                  <a:tcPr anchor="ctr"/>
                </a:tc>
                <a:tc>
                  <a:txBody>
                    <a:bodyPr/>
                    <a:lstStyle/>
                    <a:p>
                      <a:r>
                        <a:rPr lang="en-US" sz="1100" dirty="0"/>
                        <a:t>sequential</a:t>
                      </a:r>
                    </a:p>
                  </a:txBody>
                  <a:tcPr/>
                </a:tc>
                <a:tc>
                  <a:txBody>
                    <a:bodyPr/>
                    <a:lstStyle/>
                    <a:p>
                      <a:r>
                        <a:rPr lang="en-US" sz="1100" dirty="0"/>
                        <a:t>3.09</a:t>
                      </a:r>
                    </a:p>
                  </a:txBody>
                  <a:tcPr/>
                </a:tc>
                <a:tc>
                  <a:txBody>
                    <a:bodyPr/>
                    <a:lstStyle/>
                    <a:p>
                      <a:r>
                        <a:rPr lang="en-US" sz="1100" dirty="0"/>
                        <a:t>309</a:t>
                      </a:r>
                    </a:p>
                  </a:txBody>
                  <a:tcPr/>
                </a:tc>
                <a:tc>
                  <a:txBody>
                    <a:bodyPr/>
                    <a:lstStyle/>
                    <a:p>
                      <a:r>
                        <a:rPr lang="en-US" sz="1100" dirty="0"/>
                        <a:t>0.0090</a:t>
                      </a:r>
                    </a:p>
                  </a:txBody>
                  <a:tcPr/>
                </a:tc>
                <a:extLst>
                  <a:ext uri="{0D108BD9-81ED-4DB2-BD59-A6C34878D82A}">
                    <a16:rowId xmlns:a16="http://schemas.microsoft.com/office/drawing/2014/main" val="10005"/>
                  </a:ext>
                </a:extLst>
              </a:tr>
              <a:tr h="195659">
                <a:tc vMerge="1">
                  <a:txBody>
                    <a:bodyPr/>
                    <a:lstStyle/>
                    <a:p>
                      <a:endParaRPr lang="en-US" dirty="0"/>
                    </a:p>
                  </a:txBody>
                  <a:tcPr/>
                </a:tc>
                <a:tc>
                  <a:txBody>
                    <a:bodyPr/>
                    <a:lstStyle/>
                    <a:p>
                      <a:r>
                        <a:rPr lang="en-US" sz="1100" dirty="0"/>
                        <a:t>concurrent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18.8</a:t>
                      </a:r>
                    </a:p>
                  </a:txBody>
                  <a:tcPr/>
                </a:tc>
                <a:tc>
                  <a:txBody>
                    <a:bodyPr/>
                    <a:lstStyle/>
                    <a:p>
                      <a:r>
                        <a:rPr lang="en-US" sz="1100" dirty="0"/>
                        <a:t>18.8</a:t>
                      </a:r>
                    </a:p>
                  </a:txBody>
                  <a:tcPr/>
                </a:tc>
                <a:tc>
                  <a:txBody>
                    <a:bodyPr/>
                    <a:lstStyle/>
                    <a:p>
                      <a:r>
                        <a:rPr lang="en-US" sz="1100" dirty="0"/>
                        <a:t>0.054</a:t>
                      </a:r>
                    </a:p>
                  </a:txBody>
                  <a:tcPr/>
                </a:tc>
                <a:extLst>
                  <a:ext uri="{0D108BD9-81ED-4DB2-BD59-A6C34878D82A}">
                    <a16:rowId xmlns:a16="http://schemas.microsoft.com/office/drawing/2014/main" val="10006"/>
                  </a:ext>
                </a:extLst>
              </a:tr>
              <a:tr h="195659">
                <a:tc rowSpan="2">
                  <a:txBody>
                    <a:bodyPr/>
                    <a:lstStyle/>
                    <a:p>
                      <a:pPr algn="l"/>
                      <a:r>
                        <a:rPr lang="en-US" sz="1100" dirty="0"/>
                        <a:t>IBM </a:t>
                      </a:r>
                      <a:r>
                        <a:rPr lang="en-US" sz="1100" dirty="0" err="1"/>
                        <a:t>OpenWhisk</a:t>
                      </a:r>
                      <a:endParaRPr lang="en-US" sz="1100" dirty="0"/>
                    </a:p>
                  </a:txBody>
                  <a:tcPr anchor="ctr"/>
                </a:tc>
                <a:tc>
                  <a:txBody>
                    <a:bodyPr/>
                    <a:lstStyle/>
                    <a:p>
                      <a:r>
                        <a:rPr lang="en-US" sz="1100" dirty="0"/>
                        <a:t>sequential</a:t>
                      </a:r>
                    </a:p>
                  </a:txBody>
                  <a:tcPr/>
                </a:tc>
                <a:tc>
                  <a:txBody>
                    <a:bodyPr/>
                    <a:lstStyle/>
                    <a:p>
                      <a:r>
                        <a:rPr lang="en-US" sz="1100" dirty="0"/>
                        <a:t>3.79</a:t>
                      </a:r>
                    </a:p>
                  </a:txBody>
                  <a:tcPr/>
                </a:tc>
                <a:tc>
                  <a:txBody>
                    <a:bodyPr/>
                    <a:lstStyle/>
                    <a:p>
                      <a:r>
                        <a:rPr lang="en-US" sz="1100" dirty="0"/>
                        <a:t>379</a:t>
                      </a:r>
                    </a:p>
                  </a:txBody>
                  <a:tcPr/>
                </a:tc>
                <a:tc>
                  <a:txBody>
                    <a:bodyPr/>
                    <a:lstStyle/>
                    <a:p>
                      <a:r>
                        <a:rPr lang="en-US" sz="1100" dirty="0"/>
                        <a:t>0.0032</a:t>
                      </a:r>
                    </a:p>
                  </a:txBody>
                  <a:tcPr/>
                </a:tc>
                <a:extLst>
                  <a:ext uri="{0D108BD9-81ED-4DB2-BD59-A6C34878D82A}">
                    <a16:rowId xmlns:a16="http://schemas.microsoft.com/office/drawing/2014/main" val="10007"/>
                  </a:ext>
                </a:extLst>
              </a:tr>
              <a:tr h="195659">
                <a:tc vMerge="1">
                  <a:txBody>
                    <a:bodyPr/>
                    <a:lstStyle/>
                    <a:p>
                      <a:endParaRPr lang="en-US" dirty="0"/>
                    </a:p>
                  </a:txBody>
                  <a:tcPr/>
                </a:tc>
                <a:tc>
                  <a:txBody>
                    <a:bodyPr/>
                    <a:lstStyle/>
                    <a:p>
                      <a:r>
                        <a:rPr lang="en-US" sz="1100" dirty="0"/>
                        <a:t>concurrent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4.88</a:t>
                      </a:r>
                    </a:p>
                  </a:txBody>
                  <a:tcPr/>
                </a:tc>
                <a:tc>
                  <a:txBody>
                    <a:bodyPr/>
                    <a:lstStyle/>
                    <a:p>
                      <a:r>
                        <a:rPr lang="en-US" sz="1100" dirty="0"/>
                        <a:t>4.88</a:t>
                      </a:r>
                    </a:p>
                  </a:txBody>
                  <a:tcPr/>
                </a:tc>
                <a:tc>
                  <a:txBody>
                    <a:bodyPr/>
                    <a:lstStyle/>
                    <a:p>
                      <a:r>
                        <a:rPr lang="en-US" sz="1100" dirty="0"/>
                        <a:t>0.0041</a:t>
                      </a:r>
                    </a:p>
                  </a:txBody>
                  <a:tcPr/>
                </a:tc>
                <a:extLst>
                  <a:ext uri="{0D108BD9-81ED-4DB2-BD59-A6C34878D82A}">
                    <a16:rowId xmlns:a16="http://schemas.microsoft.com/office/drawing/2014/main" val="10008"/>
                  </a:ext>
                </a:extLst>
              </a:tr>
            </a:tbl>
          </a:graphicData>
        </a:graphic>
      </p:graphicFrame>
      <p:grpSp>
        <p:nvGrpSpPr>
          <p:cNvPr id="11" name="Group 10">
            <a:extLst>
              <a:ext uri="{FF2B5EF4-FFF2-40B4-BE49-F238E27FC236}">
                <a16:creationId xmlns:a16="http://schemas.microsoft.com/office/drawing/2014/main" id="{7D0D1CBE-122C-4560-8C1E-DF82D5909D0D}"/>
              </a:ext>
            </a:extLst>
          </p:cNvPr>
          <p:cNvGrpSpPr/>
          <p:nvPr/>
        </p:nvGrpSpPr>
        <p:grpSpPr>
          <a:xfrm>
            <a:off x="4437635" y="233806"/>
            <a:ext cx="4756372" cy="4199011"/>
            <a:chOff x="4437635" y="233806"/>
            <a:chExt cx="4756372" cy="4199011"/>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546" t="5890" r="669" b="5352"/>
            <a:stretch/>
          </p:blipFill>
          <p:spPr>
            <a:xfrm>
              <a:off x="4437635" y="780706"/>
              <a:ext cx="4756372" cy="3291572"/>
            </a:xfrm>
            <a:prstGeom prst="rect">
              <a:avLst/>
            </a:prstGeom>
          </p:spPr>
        </p:pic>
        <p:sp>
          <p:nvSpPr>
            <p:cNvPr id="9" name="TextBox 8"/>
            <p:cNvSpPr txBox="1"/>
            <p:nvPr/>
          </p:nvSpPr>
          <p:spPr>
            <a:xfrm>
              <a:off x="6052843" y="4186596"/>
              <a:ext cx="1774845" cy="2462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000" dirty="0"/>
                <a:t>Function Execution Time (s)</a:t>
              </a:r>
            </a:p>
          </p:txBody>
        </p:sp>
        <p:sp>
          <p:nvSpPr>
            <p:cNvPr id="10" name="TextBox 9">
              <a:extLst>
                <a:ext uri="{FF2B5EF4-FFF2-40B4-BE49-F238E27FC236}">
                  <a16:creationId xmlns:a16="http://schemas.microsoft.com/office/drawing/2014/main" id="{B7FD5AB6-28DD-4BC1-B82E-C47B2928DF42}"/>
                </a:ext>
              </a:extLst>
            </p:cNvPr>
            <p:cNvSpPr txBox="1"/>
            <p:nvPr/>
          </p:nvSpPr>
          <p:spPr>
            <a:xfrm>
              <a:off x="5629502" y="233806"/>
              <a:ext cx="2621529" cy="646331"/>
            </a:xfrm>
            <a:prstGeom prst="rect">
              <a:avLst/>
            </a:prstGeom>
            <a:noFill/>
          </p:spPr>
          <p:txBody>
            <a:bodyPr wrap="square" rtlCol="0">
              <a:spAutoFit/>
            </a:bodyPr>
            <a:lstStyle/>
            <a:p>
              <a:r>
                <a:rPr lang="en-US" dirty="0"/>
                <a:t>Smoothed Cumulative Distribution Function</a:t>
              </a:r>
            </a:p>
          </p:txBody>
        </p:sp>
      </p:grpSp>
      <p:sp>
        <p:nvSpPr>
          <p:cNvPr id="12" name="Content Placeholder 3">
            <a:extLst>
              <a:ext uri="{FF2B5EF4-FFF2-40B4-BE49-F238E27FC236}">
                <a16:creationId xmlns:a16="http://schemas.microsoft.com/office/drawing/2014/main" id="{FCA6E055-9013-445D-B684-D0407C8EB611}"/>
              </a:ext>
            </a:extLst>
          </p:cNvPr>
          <p:cNvSpPr txBox="1">
            <a:spLocks/>
          </p:cNvSpPr>
          <p:nvPr/>
        </p:nvSpPr>
        <p:spPr>
          <a:xfrm>
            <a:off x="4424999" y="4746654"/>
            <a:ext cx="4472301" cy="309534"/>
          </a:xfrm>
          <a:prstGeom prst="rect">
            <a:avLst/>
          </a:prstGeom>
        </p:spPr>
        <p:txBody>
          <a:bodyPr vert="horz" lIns="91440" tIns="45720" rIns="91440" bIns="45720" rtlCol="0">
            <a:no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kern="1200">
                <a:solidFill>
                  <a:srgbClr val="40404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Font typeface="+mj-lt"/>
              <a:buNone/>
            </a:pPr>
            <a:r>
              <a:rPr lang="en-US" sz="1600" dirty="0">
                <a:solidFill>
                  <a:schemeClr val="bg1"/>
                </a:solidFill>
              </a:rPr>
              <a:t>Note: Be careful with truncated different X-axes</a:t>
            </a:r>
          </a:p>
        </p:txBody>
      </p:sp>
    </p:spTree>
    <p:extLst>
      <p:ext uri="{BB962C8B-B14F-4D97-AF65-F5344CB8AC3E}">
        <p14:creationId xmlns:p14="http://schemas.microsoft.com/office/powerpoint/2010/main" val="2647265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965" y="-41837"/>
            <a:ext cx="8004391" cy="699065"/>
          </a:xfrm>
        </p:spPr>
        <p:txBody>
          <a:bodyPr/>
          <a:lstStyle/>
          <a:p>
            <a:r>
              <a:rPr lang="en-US" dirty="0"/>
              <a:t>Scaling Performance (CPU) II</a:t>
            </a:r>
          </a:p>
        </p:txBody>
      </p:sp>
      <p:sp>
        <p:nvSpPr>
          <p:cNvPr id="4" name="Content Placeholder 3">
            <a:extLst>
              <a:ext uri="{FF2B5EF4-FFF2-40B4-BE49-F238E27FC236}">
                <a16:creationId xmlns:a16="http://schemas.microsoft.com/office/drawing/2014/main" id="{90D3F312-54AF-4D6E-A208-73A6C8A62AF6}"/>
              </a:ext>
            </a:extLst>
          </p:cNvPr>
          <p:cNvSpPr>
            <a:spLocks noGrp="1"/>
          </p:cNvSpPr>
          <p:nvPr>
            <p:ph idx="1"/>
          </p:nvPr>
        </p:nvSpPr>
        <p:spPr>
          <a:xfrm>
            <a:off x="189499" y="1126164"/>
            <a:ext cx="4122197" cy="3305672"/>
          </a:xfrm>
        </p:spPr>
        <p:txBody>
          <a:bodyPr>
            <a:normAutofit fontScale="92500" lnSpcReduction="10000"/>
          </a:bodyPr>
          <a:lstStyle/>
          <a:p>
            <a:pPr>
              <a:buFont typeface="Arial" panose="020B0604020202020204" pitchFamily="34" charset="0"/>
              <a:buChar char="•"/>
            </a:pPr>
            <a:r>
              <a:rPr lang="en-US" dirty="0"/>
              <a:t>AWS Lambda shows big difference with other vendors especially when it's dealing with concurrent function calls. </a:t>
            </a:r>
          </a:p>
          <a:p>
            <a:pPr>
              <a:buFont typeface="Arial" panose="020B0604020202020204" pitchFamily="34" charset="0"/>
              <a:buChar char="•"/>
            </a:pPr>
            <a:r>
              <a:rPr lang="en-US" dirty="0"/>
              <a:t>AWS quickly adds more resources when there are many function calls (1 core to 2 functions ratio is observed as the maximum allocation) whereas other serverless takes a longer period of time to spin up more system processes for requested calls.</a:t>
            </a:r>
          </a:p>
        </p:txBody>
      </p:sp>
      <p:sp>
        <p:nvSpPr>
          <p:cNvPr id="8" name="Content Placeholder 3"/>
          <p:cNvSpPr txBox="1">
            <a:spLocks/>
          </p:cNvSpPr>
          <p:nvPr/>
        </p:nvSpPr>
        <p:spPr>
          <a:xfrm>
            <a:off x="4839974" y="4783672"/>
            <a:ext cx="4150253" cy="373176"/>
          </a:xfrm>
          <a:prstGeom prst="rect">
            <a:avLst/>
          </a:prstGeom>
        </p:spPr>
        <p:txBody>
          <a:bodyPr vert="horz" lIns="91440" tIns="45720" rIns="91440" bIns="45720" rtlCol="0">
            <a:no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kern="1200">
                <a:solidFill>
                  <a:srgbClr val="40404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Font typeface="+mj-lt"/>
              <a:buNone/>
            </a:pPr>
            <a:r>
              <a:rPr lang="en-US" sz="1600" dirty="0">
                <a:solidFill>
                  <a:schemeClr val="bg1"/>
                </a:solidFill>
              </a:rPr>
              <a:t>Note: Be careful with different x-axis ranges</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7499" y="241781"/>
            <a:ext cx="4966832" cy="4077629"/>
          </a:xfrm>
          <a:prstGeom prst="rect">
            <a:avLst/>
          </a:prstGeom>
        </p:spPr>
      </p:pic>
      <p:sp>
        <p:nvSpPr>
          <p:cNvPr id="6" name="TextBox 5">
            <a:extLst>
              <a:ext uri="{FF2B5EF4-FFF2-40B4-BE49-F238E27FC236}">
                <a16:creationId xmlns:a16="http://schemas.microsoft.com/office/drawing/2014/main" id="{846B98B6-270D-4F44-A135-77DB174BD404}"/>
              </a:ext>
            </a:extLst>
          </p:cNvPr>
          <p:cNvSpPr txBox="1"/>
          <p:nvPr/>
        </p:nvSpPr>
        <p:spPr>
          <a:xfrm>
            <a:off x="4572000" y="4321193"/>
            <a:ext cx="4544834" cy="369332"/>
          </a:xfrm>
          <a:prstGeom prst="rect">
            <a:avLst/>
          </a:prstGeom>
          <a:noFill/>
        </p:spPr>
        <p:txBody>
          <a:bodyPr wrap="none" rtlCol="0">
            <a:spAutoFit/>
          </a:bodyPr>
          <a:lstStyle/>
          <a:p>
            <a:r>
              <a:rPr lang="en-US" dirty="0"/>
              <a:t>Nominal versus observed (empirical) CDF)</a:t>
            </a:r>
          </a:p>
        </p:txBody>
      </p:sp>
    </p:spTree>
    <p:extLst>
      <p:ext uri="{BB962C8B-B14F-4D97-AF65-F5344CB8AC3E}">
        <p14:creationId xmlns:p14="http://schemas.microsoft.com/office/powerpoint/2010/main" val="682641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967" y="69566"/>
            <a:ext cx="8004391" cy="699065"/>
          </a:xfrm>
        </p:spPr>
        <p:txBody>
          <a:bodyPr/>
          <a:lstStyle/>
          <a:p>
            <a:r>
              <a:rPr lang="en-US" dirty="0"/>
              <a:t>Scaling Performance (Disk)</a:t>
            </a:r>
          </a:p>
        </p:txBody>
      </p:sp>
      <p:sp>
        <p:nvSpPr>
          <p:cNvPr id="4" name="Content Placeholder 3"/>
          <p:cNvSpPr>
            <a:spLocks noGrp="1"/>
          </p:cNvSpPr>
          <p:nvPr>
            <p:ph idx="1"/>
          </p:nvPr>
        </p:nvSpPr>
        <p:spPr>
          <a:xfrm>
            <a:off x="216927" y="655326"/>
            <a:ext cx="3915541" cy="699065"/>
          </a:xfrm>
        </p:spPr>
        <p:txBody>
          <a:bodyPr/>
          <a:lstStyle/>
          <a:p>
            <a:pPr marL="0" indent="0">
              <a:buNone/>
            </a:pPr>
            <a:r>
              <a:rPr lang="en-US" dirty="0"/>
              <a:t>Workload: File random read and random write of 100MB size of a file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2163" y="1016001"/>
            <a:ext cx="4940300" cy="37084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890554462"/>
              </p:ext>
            </p:extLst>
          </p:nvPr>
        </p:nvGraphicFramePr>
        <p:xfrm>
          <a:off x="57232" y="1940153"/>
          <a:ext cx="4292162" cy="2765442"/>
        </p:xfrm>
        <a:graphic>
          <a:graphicData uri="http://schemas.openxmlformats.org/drawingml/2006/table">
            <a:tbl>
              <a:tblPr firstRow="1" bandRow="1">
                <a:tableStyleId>{5C22544A-7EE6-4342-B048-85BDC9FD1C3A}</a:tableStyleId>
              </a:tblPr>
              <a:tblGrid>
                <a:gridCol w="792809">
                  <a:extLst>
                    <a:ext uri="{9D8B030D-6E8A-4147-A177-3AD203B41FA5}">
                      <a16:colId xmlns:a16="http://schemas.microsoft.com/office/drawing/2014/main" val="20000"/>
                    </a:ext>
                  </a:extLst>
                </a:gridCol>
                <a:gridCol w="922336">
                  <a:extLst>
                    <a:ext uri="{9D8B030D-6E8A-4147-A177-3AD203B41FA5}">
                      <a16:colId xmlns:a16="http://schemas.microsoft.com/office/drawing/2014/main" val="20001"/>
                    </a:ext>
                  </a:extLst>
                </a:gridCol>
                <a:gridCol w="725638">
                  <a:extLst>
                    <a:ext uri="{9D8B030D-6E8A-4147-A177-3AD203B41FA5}">
                      <a16:colId xmlns:a16="http://schemas.microsoft.com/office/drawing/2014/main" val="20002"/>
                    </a:ext>
                  </a:extLst>
                </a:gridCol>
                <a:gridCol w="534071">
                  <a:extLst>
                    <a:ext uri="{9D8B030D-6E8A-4147-A177-3AD203B41FA5}">
                      <a16:colId xmlns:a16="http://schemas.microsoft.com/office/drawing/2014/main" val="20003"/>
                    </a:ext>
                  </a:extLst>
                </a:gridCol>
                <a:gridCol w="658654">
                  <a:extLst>
                    <a:ext uri="{9D8B030D-6E8A-4147-A177-3AD203B41FA5}">
                      <a16:colId xmlns:a16="http://schemas.microsoft.com/office/drawing/2014/main" val="20004"/>
                    </a:ext>
                  </a:extLst>
                </a:gridCol>
                <a:gridCol w="658654">
                  <a:extLst>
                    <a:ext uri="{9D8B030D-6E8A-4147-A177-3AD203B41FA5}">
                      <a16:colId xmlns:a16="http://schemas.microsoft.com/office/drawing/2014/main" val="20005"/>
                    </a:ext>
                  </a:extLst>
                </a:gridCol>
              </a:tblGrid>
              <a:tr h="295512">
                <a:tc>
                  <a:txBody>
                    <a:bodyPr/>
                    <a:lstStyle/>
                    <a:p>
                      <a:pPr algn="l"/>
                      <a:r>
                        <a:rPr lang="en-US" sz="800" dirty="0"/>
                        <a:t>Platform</a:t>
                      </a:r>
                    </a:p>
                  </a:txBody>
                  <a:tcPr/>
                </a:tc>
                <a:tc>
                  <a:txBody>
                    <a:bodyPr/>
                    <a:lstStyle/>
                    <a:p>
                      <a:pPr algn="l"/>
                      <a:r>
                        <a:rPr lang="en-US" sz="800" dirty="0"/>
                        <a:t>Execution set</a:t>
                      </a:r>
                    </a:p>
                  </a:txBody>
                  <a:tcPr/>
                </a:tc>
                <a:tc>
                  <a:txBody>
                    <a:bodyPr/>
                    <a:lstStyle/>
                    <a:p>
                      <a:pPr algn="l"/>
                      <a:r>
                        <a:rPr lang="en-US" sz="800" dirty="0"/>
                        <a:t>Mean in sec (</a:t>
                      </a:r>
                      <a:r>
                        <a:rPr lang="en-US" sz="800" dirty="0" err="1"/>
                        <a:t>std</a:t>
                      </a:r>
                      <a:r>
                        <a:rPr lang="en-US" sz="800" dirty="0"/>
                        <a:t>)</a:t>
                      </a:r>
                    </a:p>
                  </a:txBody>
                  <a:tcPr/>
                </a:tc>
                <a:tc>
                  <a:txBody>
                    <a:bodyPr/>
                    <a:lstStyle/>
                    <a:p>
                      <a:pPr algn="l"/>
                      <a:r>
                        <a:rPr lang="en-US" sz="800" dirty="0"/>
                        <a:t>Total Time</a:t>
                      </a:r>
                    </a:p>
                  </a:txBody>
                  <a:tcPr/>
                </a:tc>
                <a:tc>
                  <a:txBody>
                    <a:bodyPr/>
                    <a:lstStyle/>
                    <a:p>
                      <a:pPr algn="l"/>
                      <a:r>
                        <a:rPr lang="en-US" sz="800" dirty="0"/>
                        <a:t>Read</a:t>
                      </a:r>
                      <a:r>
                        <a:rPr lang="en-US" sz="800" baseline="0" dirty="0"/>
                        <a:t> </a:t>
                      </a:r>
                      <a:r>
                        <a:rPr lang="en-US" sz="800" dirty="0"/>
                        <a:t>(MB/s)</a:t>
                      </a:r>
                    </a:p>
                  </a:txBody>
                  <a:tcPr/>
                </a:tc>
                <a:tc>
                  <a:txBody>
                    <a:bodyPr/>
                    <a:lstStyle/>
                    <a:p>
                      <a:pPr algn="l"/>
                      <a:r>
                        <a:rPr lang="en-US" sz="800" dirty="0"/>
                        <a:t>Write (MB/s)</a:t>
                      </a:r>
                    </a:p>
                  </a:txBody>
                  <a:tcPr/>
                </a:tc>
                <a:extLst>
                  <a:ext uri="{0D108BD9-81ED-4DB2-BD59-A6C34878D82A}">
                    <a16:rowId xmlns:a16="http://schemas.microsoft.com/office/drawing/2014/main" val="10000"/>
                  </a:ext>
                </a:extLst>
              </a:tr>
              <a:tr h="364524">
                <a:tc rowSpan="2">
                  <a:txBody>
                    <a:bodyPr/>
                    <a:lstStyle/>
                    <a:p>
                      <a:pPr algn="l"/>
                      <a:r>
                        <a:rPr lang="en-US" sz="800" dirty="0"/>
                        <a:t>AWS Lambda</a:t>
                      </a:r>
                    </a:p>
                  </a:txBody>
                  <a:tcPr anchor="ctr"/>
                </a:tc>
                <a:tc>
                  <a:txBody>
                    <a:bodyPr/>
                    <a:lstStyle/>
                    <a:p>
                      <a:r>
                        <a:rPr lang="en-US" sz="800" dirty="0"/>
                        <a:t>1x100</a:t>
                      </a:r>
                    </a:p>
                  </a:txBody>
                  <a:tcPr/>
                </a:tc>
                <a:tc>
                  <a:txBody>
                    <a:bodyPr/>
                    <a:lstStyle/>
                    <a:p>
                      <a:r>
                        <a:rPr lang="en-US" sz="800" dirty="0"/>
                        <a:t>1.88 (0.08)</a:t>
                      </a:r>
                    </a:p>
                  </a:txBody>
                  <a:tcPr/>
                </a:tc>
                <a:tc>
                  <a:txBody>
                    <a:bodyPr/>
                    <a:lstStyle/>
                    <a:p>
                      <a:r>
                        <a:rPr lang="en-US" sz="800" dirty="0"/>
                        <a:t>188</a:t>
                      </a:r>
                    </a:p>
                  </a:txBody>
                  <a:tcPr/>
                </a:tc>
                <a:tc>
                  <a:txBody>
                    <a:bodyPr/>
                    <a:lstStyle/>
                    <a:p>
                      <a:r>
                        <a:rPr lang="en-US" sz="800" dirty="0"/>
                        <a:t>152.98</a:t>
                      </a:r>
                    </a:p>
                  </a:txBody>
                  <a:tcPr/>
                </a:tc>
                <a:tc>
                  <a:txBody>
                    <a:bodyPr/>
                    <a:lstStyle/>
                    <a:p>
                      <a:r>
                        <a:rPr lang="en-US" sz="800" dirty="0"/>
                        <a:t>82.98</a:t>
                      </a:r>
                    </a:p>
                  </a:txBody>
                  <a:tcPr/>
                </a:tc>
                <a:extLst>
                  <a:ext uri="{0D108BD9-81ED-4DB2-BD59-A6C34878D82A}">
                    <a16:rowId xmlns:a16="http://schemas.microsoft.com/office/drawing/2014/main" val="10001"/>
                  </a:ext>
                </a:extLst>
              </a:tr>
              <a:tr h="364524">
                <a:tc vMerge="1">
                  <a:txBody>
                    <a:bodyPr/>
                    <a:lstStyle/>
                    <a:p>
                      <a:endParaRPr lang="en-US" dirty="0"/>
                    </a:p>
                  </a:txBody>
                  <a:tcPr/>
                </a:tc>
                <a:tc>
                  <a:txBody>
                    <a:bodyPr/>
                    <a:lstStyle/>
                    <a:p>
                      <a:r>
                        <a:rPr lang="en-US" sz="800" dirty="0"/>
                        <a:t>100x1</a:t>
                      </a:r>
                    </a:p>
                  </a:txBody>
                  <a:tcPr/>
                </a:tc>
                <a:tc>
                  <a:txBody>
                    <a:bodyPr/>
                    <a:lstStyle/>
                    <a:p>
                      <a:r>
                        <a:rPr lang="en-US" sz="800" dirty="0"/>
                        <a:t>3.61 (0.14)</a:t>
                      </a:r>
                    </a:p>
                  </a:txBody>
                  <a:tcPr/>
                </a:tc>
                <a:tc>
                  <a:txBody>
                    <a:bodyPr/>
                    <a:lstStyle/>
                    <a:p>
                      <a:r>
                        <a:rPr lang="en-US" sz="800" dirty="0"/>
                        <a:t>3.61</a:t>
                      </a:r>
                    </a:p>
                  </a:txBody>
                  <a:tcPr/>
                </a:tc>
                <a:tc>
                  <a:txBody>
                    <a:bodyPr/>
                    <a:lstStyle/>
                    <a:p>
                      <a:r>
                        <a:rPr lang="en-US" sz="800" dirty="0"/>
                        <a:t>92.95</a:t>
                      </a:r>
                    </a:p>
                  </a:txBody>
                  <a:tcPr/>
                </a:tc>
                <a:tc>
                  <a:txBody>
                    <a:bodyPr/>
                    <a:lstStyle/>
                    <a:p>
                      <a:r>
                        <a:rPr lang="en-US" sz="800" dirty="0"/>
                        <a:t>39.49</a:t>
                      </a:r>
                    </a:p>
                  </a:txBody>
                  <a:tcPr/>
                </a:tc>
                <a:extLst>
                  <a:ext uri="{0D108BD9-81ED-4DB2-BD59-A6C34878D82A}">
                    <a16:rowId xmlns:a16="http://schemas.microsoft.com/office/drawing/2014/main" val="10002"/>
                  </a:ext>
                </a:extLst>
              </a:tr>
              <a:tr h="267318">
                <a:tc rowSpan="2">
                  <a:txBody>
                    <a:bodyPr/>
                    <a:lstStyle/>
                    <a:p>
                      <a:pPr algn="l"/>
                      <a:r>
                        <a:rPr lang="en-US" sz="800" dirty="0"/>
                        <a:t>Azure Functions</a:t>
                      </a:r>
                    </a:p>
                  </a:txBody>
                  <a:tcPr anchor="ctr"/>
                </a:tc>
                <a:tc>
                  <a:txBody>
                    <a:bodyPr/>
                    <a:lstStyle/>
                    <a:p>
                      <a:r>
                        <a:rPr lang="en-US" sz="800" dirty="0"/>
                        <a:t>1x100</a:t>
                      </a:r>
                    </a:p>
                  </a:txBody>
                  <a:tcPr/>
                </a:tc>
                <a:tc>
                  <a:txBody>
                    <a:bodyPr/>
                    <a:lstStyle/>
                    <a:p>
                      <a:r>
                        <a:rPr lang="en-US" sz="800" dirty="0"/>
                        <a:t>3.44 (0.17)</a:t>
                      </a:r>
                    </a:p>
                  </a:txBody>
                  <a:tcPr/>
                </a:tc>
                <a:tc>
                  <a:txBody>
                    <a:bodyPr/>
                    <a:lstStyle/>
                    <a:p>
                      <a:r>
                        <a:rPr lang="en-US" sz="800" dirty="0"/>
                        <a:t>344</a:t>
                      </a:r>
                    </a:p>
                  </a:txBody>
                  <a:tcPr/>
                </a:tc>
                <a:tc>
                  <a:txBody>
                    <a:bodyPr/>
                    <a:lstStyle/>
                    <a:p>
                      <a:r>
                        <a:rPr lang="en-US" sz="800" dirty="0"/>
                        <a:t>423.92</a:t>
                      </a:r>
                    </a:p>
                  </a:txBody>
                  <a:tcPr/>
                </a:tc>
                <a:tc>
                  <a:txBody>
                    <a:bodyPr/>
                    <a:lstStyle/>
                    <a:p>
                      <a:r>
                        <a:rPr lang="en-US" sz="800" dirty="0"/>
                        <a:t>44.14</a:t>
                      </a:r>
                    </a:p>
                  </a:txBody>
                  <a:tcPr/>
                </a:tc>
                <a:extLst>
                  <a:ext uri="{0D108BD9-81ED-4DB2-BD59-A6C34878D82A}">
                    <a16:rowId xmlns:a16="http://schemas.microsoft.com/office/drawing/2014/main" val="10003"/>
                  </a:ext>
                </a:extLst>
              </a:tr>
              <a:tr h="364524">
                <a:tc vMerge="1">
                  <a:txBody>
                    <a:bodyPr/>
                    <a:lstStyle/>
                    <a:p>
                      <a:endParaRPr lang="en-US" dirty="0"/>
                    </a:p>
                  </a:txBody>
                  <a:tcPr/>
                </a:tc>
                <a:tc>
                  <a:txBody>
                    <a:bodyPr/>
                    <a:lstStyle/>
                    <a:p>
                      <a:r>
                        <a:rPr lang="en-US" sz="800" dirty="0"/>
                        <a:t>100x1</a:t>
                      </a:r>
                    </a:p>
                  </a:txBody>
                  <a:tcPr/>
                </a:tc>
                <a:tc>
                  <a:txBody>
                    <a:bodyPr/>
                    <a:lstStyle/>
                    <a:p>
                      <a:r>
                        <a:rPr lang="en-US" sz="800" dirty="0"/>
                        <a:t>failed</a:t>
                      </a:r>
                    </a:p>
                  </a:txBody>
                  <a:tcPr/>
                </a:tc>
                <a:tc>
                  <a:txBody>
                    <a:bodyPr/>
                    <a:lstStyle/>
                    <a:p>
                      <a:r>
                        <a:rPr lang="en-US" sz="800" dirty="0"/>
                        <a:t>failed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t>(device</a:t>
                      </a:r>
                      <a:r>
                        <a:rPr lang="en-US" sz="800" baseline="0" dirty="0"/>
                        <a:t> busy)</a:t>
                      </a:r>
                      <a:endParaRPr lang="en-US" sz="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t>(device</a:t>
                      </a:r>
                      <a:r>
                        <a:rPr lang="en-US" sz="800" baseline="0" dirty="0"/>
                        <a:t> busy)</a:t>
                      </a:r>
                    </a:p>
                  </a:txBody>
                  <a:tcPr/>
                </a:tc>
                <a:extLst>
                  <a:ext uri="{0D108BD9-81ED-4DB2-BD59-A6C34878D82A}">
                    <a16:rowId xmlns:a16="http://schemas.microsoft.com/office/drawing/2014/main" val="10004"/>
                  </a:ext>
                </a:extLst>
              </a:tr>
              <a:tr h="267318">
                <a:tc rowSpan="2">
                  <a:txBody>
                    <a:bodyPr/>
                    <a:lstStyle/>
                    <a:p>
                      <a:pPr algn="l"/>
                      <a:r>
                        <a:rPr lang="en-US" sz="800" dirty="0"/>
                        <a:t>Google Functions</a:t>
                      </a:r>
                    </a:p>
                  </a:txBody>
                  <a:tcPr anchor="ctr"/>
                </a:tc>
                <a:tc>
                  <a:txBody>
                    <a:bodyPr/>
                    <a:lstStyle/>
                    <a:p>
                      <a:r>
                        <a:rPr lang="en-US" sz="800" dirty="0"/>
                        <a:t>1x100</a:t>
                      </a:r>
                    </a:p>
                  </a:txBody>
                  <a:tcPr/>
                </a:tc>
                <a:tc>
                  <a:txBody>
                    <a:bodyPr/>
                    <a:lstStyle/>
                    <a:p>
                      <a:r>
                        <a:rPr lang="en-US" sz="800" dirty="0"/>
                        <a:t>12.3 (0.55)</a:t>
                      </a:r>
                    </a:p>
                  </a:txBody>
                  <a:tcPr/>
                </a:tc>
                <a:tc>
                  <a:txBody>
                    <a:bodyPr/>
                    <a:lstStyle/>
                    <a:p>
                      <a:r>
                        <a:rPr lang="en-US" sz="800" dirty="0"/>
                        <a:t>1226</a:t>
                      </a:r>
                    </a:p>
                  </a:txBody>
                  <a:tcPr/>
                </a:tc>
                <a:tc>
                  <a:txBody>
                    <a:bodyPr/>
                    <a:lstStyle/>
                    <a:p>
                      <a:r>
                        <a:rPr lang="en-US" sz="800" dirty="0"/>
                        <a:t>55.88</a:t>
                      </a:r>
                    </a:p>
                  </a:txBody>
                  <a:tcPr/>
                </a:tc>
                <a:tc>
                  <a:txBody>
                    <a:bodyPr/>
                    <a:lstStyle/>
                    <a:p>
                      <a:r>
                        <a:rPr lang="en-US" sz="800" dirty="0"/>
                        <a:t>9.44</a:t>
                      </a:r>
                    </a:p>
                  </a:txBody>
                  <a:tcPr/>
                </a:tc>
                <a:extLst>
                  <a:ext uri="{0D108BD9-81ED-4DB2-BD59-A6C34878D82A}">
                    <a16:rowId xmlns:a16="http://schemas.microsoft.com/office/drawing/2014/main" val="10005"/>
                  </a:ext>
                </a:extLst>
              </a:tr>
              <a:tr h="267318">
                <a:tc vMerge="1">
                  <a:txBody>
                    <a:bodyPr/>
                    <a:lstStyle/>
                    <a:p>
                      <a:endParaRPr lang="en-US" dirty="0"/>
                    </a:p>
                  </a:txBody>
                  <a:tcPr/>
                </a:tc>
                <a:tc>
                  <a:txBody>
                    <a:bodyPr/>
                    <a:lstStyle/>
                    <a:p>
                      <a:r>
                        <a:rPr lang="en-US" sz="800" dirty="0"/>
                        <a:t>100x1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30.1 (8.39)</a:t>
                      </a:r>
                    </a:p>
                  </a:txBody>
                  <a:tcPr/>
                </a:tc>
                <a:tc>
                  <a:txBody>
                    <a:bodyPr/>
                    <a:lstStyle/>
                    <a:p>
                      <a:r>
                        <a:rPr lang="en-US" sz="800" dirty="0"/>
                        <a:t>30.11</a:t>
                      </a:r>
                    </a:p>
                  </a:txBody>
                  <a:tcPr/>
                </a:tc>
                <a:tc>
                  <a:txBody>
                    <a:bodyPr/>
                    <a:lstStyle/>
                    <a:p>
                      <a:r>
                        <a:rPr lang="en-US" sz="800" dirty="0"/>
                        <a:t>54.14</a:t>
                      </a:r>
                    </a:p>
                  </a:txBody>
                  <a:tcPr/>
                </a:tc>
                <a:tc>
                  <a:txBody>
                    <a:bodyPr/>
                    <a:lstStyle/>
                    <a:p>
                      <a:r>
                        <a:rPr lang="en-US" sz="800" dirty="0"/>
                        <a:t>3.57</a:t>
                      </a:r>
                    </a:p>
                  </a:txBody>
                  <a:tcPr/>
                </a:tc>
                <a:extLst>
                  <a:ext uri="{0D108BD9-81ED-4DB2-BD59-A6C34878D82A}">
                    <a16:rowId xmlns:a16="http://schemas.microsoft.com/office/drawing/2014/main" val="10006"/>
                  </a:ext>
                </a:extLst>
              </a:tr>
              <a:tr h="267318">
                <a:tc rowSpan="2">
                  <a:txBody>
                    <a:bodyPr/>
                    <a:lstStyle/>
                    <a:p>
                      <a:pPr algn="l"/>
                      <a:r>
                        <a:rPr lang="en-US" sz="800" dirty="0"/>
                        <a:t>IBM </a:t>
                      </a:r>
                      <a:r>
                        <a:rPr lang="en-US" sz="800" dirty="0" err="1"/>
                        <a:t>OpenWhisk</a:t>
                      </a:r>
                      <a:endParaRPr lang="en-US" sz="800" dirty="0"/>
                    </a:p>
                  </a:txBody>
                  <a:tcPr anchor="ctr"/>
                </a:tc>
                <a:tc>
                  <a:txBody>
                    <a:bodyPr/>
                    <a:lstStyle/>
                    <a:p>
                      <a:r>
                        <a:rPr lang="en-US" sz="800" dirty="0"/>
                        <a:t>1x100</a:t>
                      </a:r>
                    </a:p>
                  </a:txBody>
                  <a:tcPr/>
                </a:tc>
                <a:tc>
                  <a:txBody>
                    <a:bodyPr/>
                    <a:lstStyle/>
                    <a:p>
                      <a:r>
                        <a:rPr lang="en-US" sz="800" dirty="0"/>
                        <a:t>14.0 (2.33)</a:t>
                      </a:r>
                    </a:p>
                  </a:txBody>
                  <a:tcPr/>
                </a:tc>
                <a:tc>
                  <a:txBody>
                    <a:bodyPr/>
                    <a:lstStyle/>
                    <a:p>
                      <a:r>
                        <a:rPr lang="en-US" sz="800" dirty="0"/>
                        <a:t>1404</a:t>
                      </a:r>
                    </a:p>
                  </a:txBody>
                  <a:tcPr/>
                </a:tc>
                <a:tc>
                  <a:txBody>
                    <a:bodyPr/>
                    <a:lstStyle/>
                    <a:p>
                      <a:r>
                        <a:rPr lang="en-US" sz="800" dirty="0"/>
                        <a:t>68.23</a:t>
                      </a:r>
                    </a:p>
                  </a:txBody>
                  <a:tcPr/>
                </a:tc>
                <a:tc>
                  <a:txBody>
                    <a:bodyPr/>
                    <a:lstStyle/>
                    <a:p>
                      <a:r>
                        <a:rPr lang="en-US" sz="800" dirty="0"/>
                        <a:t>7.86</a:t>
                      </a:r>
                    </a:p>
                  </a:txBody>
                  <a:tcPr/>
                </a:tc>
                <a:extLst>
                  <a:ext uri="{0D108BD9-81ED-4DB2-BD59-A6C34878D82A}">
                    <a16:rowId xmlns:a16="http://schemas.microsoft.com/office/drawing/2014/main" val="10007"/>
                  </a:ext>
                </a:extLst>
              </a:tr>
              <a:tr h="267318">
                <a:tc vMerge="1">
                  <a:txBody>
                    <a:bodyPr/>
                    <a:lstStyle/>
                    <a:p>
                      <a:endParaRPr lang="en-US" dirty="0"/>
                    </a:p>
                  </a:txBody>
                  <a:tcPr/>
                </a:tc>
                <a:tc>
                  <a:txBody>
                    <a:bodyPr/>
                    <a:lstStyle/>
                    <a:p>
                      <a:r>
                        <a:rPr lang="en-US" sz="800" dirty="0"/>
                        <a:t>100x1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61.6  (4.49)</a:t>
                      </a:r>
                    </a:p>
                  </a:txBody>
                  <a:tcPr/>
                </a:tc>
                <a:tc>
                  <a:txBody>
                    <a:bodyPr/>
                    <a:lstStyle/>
                    <a:p>
                      <a:r>
                        <a:rPr lang="en-US" sz="800" dirty="0"/>
                        <a:t>6155</a:t>
                      </a:r>
                    </a:p>
                  </a:txBody>
                  <a:tcPr/>
                </a:tc>
                <a:tc>
                  <a:txBody>
                    <a:bodyPr/>
                    <a:lstStyle/>
                    <a:p>
                      <a:r>
                        <a:rPr lang="en-US" sz="800" dirty="0"/>
                        <a:t>33.89</a:t>
                      </a:r>
                    </a:p>
                  </a:txBody>
                  <a:tcPr/>
                </a:tc>
                <a:tc>
                  <a:txBody>
                    <a:bodyPr/>
                    <a:lstStyle/>
                    <a:p>
                      <a:r>
                        <a:rPr lang="en-US" sz="800" dirty="0"/>
                        <a:t>0.50</a:t>
                      </a:r>
                    </a:p>
                  </a:txBody>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70C2E84B-3E4E-4F48-8639-EF77897602E1}"/>
              </a:ext>
            </a:extLst>
          </p:cNvPr>
          <p:cNvSpPr txBox="1"/>
          <p:nvPr/>
        </p:nvSpPr>
        <p:spPr>
          <a:xfrm>
            <a:off x="2995655" y="1298473"/>
            <a:ext cx="1442856" cy="646331"/>
          </a:xfrm>
          <a:prstGeom prst="rect">
            <a:avLst/>
          </a:prstGeom>
          <a:noFill/>
        </p:spPr>
        <p:txBody>
          <a:bodyPr wrap="square" rtlCol="0">
            <a:spAutoFit/>
          </a:bodyPr>
          <a:lstStyle/>
          <a:p>
            <a:r>
              <a:rPr lang="en-US" dirty="0"/>
              <a:t>Bandwidth per function</a:t>
            </a:r>
          </a:p>
        </p:txBody>
      </p:sp>
      <p:sp>
        <p:nvSpPr>
          <p:cNvPr id="9" name="Content Placeholder 3">
            <a:extLst>
              <a:ext uri="{FF2B5EF4-FFF2-40B4-BE49-F238E27FC236}">
                <a16:creationId xmlns:a16="http://schemas.microsoft.com/office/drawing/2014/main" id="{04C58CBD-94E1-4CE3-9E93-FA48E0713AFE}"/>
              </a:ext>
            </a:extLst>
          </p:cNvPr>
          <p:cNvSpPr txBox="1">
            <a:spLocks/>
          </p:cNvSpPr>
          <p:nvPr/>
        </p:nvSpPr>
        <p:spPr>
          <a:xfrm>
            <a:off x="4424999" y="4746654"/>
            <a:ext cx="4472301" cy="309534"/>
          </a:xfrm>
          <a:prstGeom prst="rect">
            <a:avLst/>
          </a:prstGeom>
        </p:spPr>
        <p:txBody>
          <a:bodyPr vert="horz" lIns="91440" tIns="45720" rIns="91440" bIns="45720" rtlCol="0">
            <a:no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kern="1200">
                <a:solidFill>
                  <a:srgbClr val="40404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Font typeface="+mj-lt"/>
              <a:buNone/>
            </a:pPr>
            <a:r>
              <a:rPr lang="en-US" sz="1600" dirty="0">
                <a:solidFill>
                  <a:schemeClr val="bg1"/>
                </a:solidFill>
              </a:rPr>
              <a:t>Note: Be careful with truncated different X-axes</a:t>
            </a:r>
          </a:p>
        </p:txBody>
      </p:sp>
    </p:spTree>
    <p:extLst>
      <p:ext uri="{BB962C8B-B14F-4D97-AF65-F5344CB8AC3E}">
        <p14:creationId xmlns:p14="http://schemas.microsoft.com/office/powerpoint/2010/main" val="1123487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616" y="542216"/>
            <a:ext cx="8004391" cy="699065"/>
          </a:xfrm>
        </p:spPr>
        <p:txBody>
          <a:bodyPr/>
          <a:lstStyle/>
          <a:p>
            <a:r>
              <a:rPr lang="en-US" dirty="0"/>
              <a:t>Scaling Performance (Network Bandwidth)</a:t>
            </a:r>
          </a:p>
        </p:txBody>
      </p:sp>
      <p:sp>
        <p:nvSpPr>
          <p:cNvPr id="4" name="Content Placeholder 3"/>
          <p:cNvSpPr>
            <a:spLocks noGrp="1"/>
          </p:cNvSpPr>
          <p:nvPr>
            <p:ph idx="1"/>
          </p:nvPr>
        </p:nvSpPr>
        <p:spPr>
          <a:xfrm>
            <a:off x="518824" y="1629404"/>
            <a:ext cx="3659476" cy="2810633"/>
          </a:xfrm>
        </p:spPr>
        <p:txBody>
          <a:bodyPr/>
          <a:lstStyle/>
          <a:p>
            <a:pPr marL="0" indent="0">
              <a:buNone/>
            </a:pPr>
            <a:r>
              <a:rPr lang="en-US" dirty="0"/>
              <a:t>Workload: Transferring 100MB size of a file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4037" y="994979"/>
            <a:ext cx="4940300" cy="37084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015733670"/>
              </p:ext>
            </p:extLst>
          </p:nvPr>
        </p:nvGraphicFramePr>
        <p:xfrm>
          <a:off x="265386" y="2325306"/>
          <a:ext cx="3821811" cy="2076184"/>
        </p:xfrm>
        <a:graphic>
          <a:graphicData uri="http://schemas.openxmlformats.org/drawingml/2006/table">
            <a:tbl>
              <a:tblPr firstRow="1" bandRow="1">
                <a:tableStyleId>{5C22544A-7EE6-4342-B048-85BDC9FD1C3A}</a:tableStyleId>
              </a:tblPr>
              <a:tblGrid>
                <a:gridCol w="955453">
                  <a:extLst>
                    <a:ext uri="{9D8B030D-6E8A-4147-A177-3AD203B41FA5}">
                      <a16:colId xmlns:a16="http://schemas.microsoft.com/office/drawing/2014/main" val="20000"/>
                    </a:ext>
                  </a:extLst>
                </a:gridCol>
                <a:gridCol w="1064933">
                  <a:extLst>
                    <a:ext uri="{9D8B030D-6E8A-4147-A177-3AD203B41FA5}">
                      <a16:colId xmlns:a16="http://schemas.microsoft.com/office/drawing/2014/main" val="20001"/>
                    </a:ext>
                  </a:extLst>
                </a:gridCol>
                <a:gridCol w="905690">
                  <a:extLst>
                    <a:ext uri="{9D8B030D-6E8A-4147-A177-3AD203B41FA5}">
                      <a16:colId xmlns:a16="http://schemas.microsoft.com/office/drawing/2014/main" val="20002"/>
                    </a:ext>
                  </a:extLst>
                </a:gridCol>
                <a:gridCol w="895735">
                  <a:extLst>
                    <a:ext uri="{9D8B030D-6E8A-4147-A177-3AD203B41FA5}">
                      <a16:colId xmlns:a16="http://schemas.microsoft.com/office/drawing/2014/main" val="20003"/>
                    </a:ext>
                  </a:extLst>
                </a:gridCol>
              </a:tblGrid>
              <a:tr h="0">
                <a:tc>
                  <a:txBody>
                    <a:bodyPr/>
                    <a:lstStyle/>
                    <a:p>
                      <a:pPr algn="l"/>
                      <a:r>
                        <a:rPr lang="en-US" sz="800" dirty="0"/>
                        <a:t>Platform</a:t>
                      </a:r>
                    </a:p>
                  </a:txBody>
                  <a:tcPr/>
                </a:tc>
                <a:tc>
                  <a:txBody>
                    <a:bodyPr/>
                    <a:lstStyle/>
                    <a:p>
                      <a:pPr algn="l"/>
                      <a:r>
                        <a:rPr lang="en-US" sz="800" dirty="0"/>
                        <a:t>Execution set</a:t>
                      </a:r>
                    </a:p>
                  </a:txBody>
                  <a:tcPr/>
                </a:tc>
                <a:tc>
                  <a:txBody>
                    <a:bodyPr/>
                    <a:lstStyle/>
                    <a:p>
                      <a:pPr algn="l"/>
                      <a:r>
                        <a:rPr lang="en-US" sz="800" dirty="0"/>
                        <a:t>Mean in sec</a:t>
                      </a:r>
                    </a:p>
                    <a:p>
                      <a:pPr algn="l"/>
                      <a:r>
                        <a:rPr lang="en-US" sz="800" dirty="0"/>
                        <a:t>(</a:t>
                      </a:r>
                      <a:r>
                        <a:rPr lang="en-US" sz="800" dirty="0" err="1"/>
                        <a:t>std</a:t>
                      </a:r>
                      <a:r>
                        <a:rPr lang="en-US" sz="800" dirty="0"/>
                        <a:t>)</a:t>
                      </a:r>
                    </a:p>
                  </a:txBody>
                  <a:tcPr/>
                </a:tc>
                <a:tc>
                  <a:txBody>
                    <a:bodyPr/>
                    <a:lstStyle/>
                    <a:p>
                      <a:pPr algn="l"/>
                      <a:r>
                        <a:rPr lang="en-US" sz="800" dirty="0"/>
                        <a:t>Total time</a:t>
                      </a:r>
                    </a:p>
                  </a:txBody>
                  <a:tcPr/>
                </a:tc>
                <a:extLst>
                  <a:ext uri="{0D108BD9-81ED-4DB2-BD59-A6C34878D82A}">
                    <a16:rowId xmlns:a16="http://schemas.microsoft.com/office/drawing/2014/main" val="10000"/>
                  </a:ext>
                </a:extLst>
              </a:tr>
              <a:tr h="247384">
                <a:tc rowSpan="2">
                  <a:txBody>
                    <a:bodyPr/>
                    <a:lstStyle/>
                    <a:p>
                      <a:pPr algn="l"/>
                      <a:r>
                        <a:rPr lang="en-US" sz="800" dirty="0"/>
                        <a:t>AWS Lambda</a:t>
                      </a:r>
                    </a:p>
                  </a:txBody>
                  <a:tcPr anchor="ctr"/>
                </a:tc>
                <a:tc>
                  <a:txBody>
                    <a:bodyPr/>
                    <a:lstStyle/>
                    <a:p>
                      <a:r>
                        <a:rPr lang="en-US" sz="800" dirty="0"/>
                        <a:t>1x100</a:t>
                      </a:r>
                    </a:p>
                  </a:txBody>
                  <a:tcPr/>
                </a:tc>
                <a:tc>
                  <a:txBody>
                    <a:bodyPr/>
                    <a:lstStyle/>
                    <a:p>
                      <a:r>
                        <a:rPr lang="en-US" sz="800" dirty="0"/>
                        <a:t>1.34 (0.06)</a:t>
                      </a:r>
                    </a:p>
                  </a:txBody>
                  <a:tcPr/>
                </a:tc>
                <a:tc>
                  <a:txBody>
                    <a:bodyPr/>
                    <a:lstStyle/>
                    <a:p>
                      <a:r>
                        <a:rPr lang="en-US" sz="800" dirty="0"/>
                        <a:t>134</a:t>
                      </a:r>
                    </a:p>
                  </a:txBody>
                  <a:tcPr/>
                </a:tc>
                <a:extLst>
                  <a:ext uri="{0D108BD9-81ED-4DB2-BD59-A6C34878D82A}">
                    <a16:rowId xmlns:a16="http://schemas.microsoft.com/office/drawing/2014/main" val="10001"/>
                  </a:ext>
                </a:extLst>
              </a:tr>
              <a:tr h="140704">
                <a:tc vMerge="1">
                  <a:txBody>
                    <a:bodyPr/>
                    <a:lstStyle/>
                    <a:p>
                      <a:endParaRPr lang="en-US" dirty="0"/>
                    </a:p>
                  </a:txBody>
                  <a:tcPr/>
                </a:tc>
                <a:tc>
                  <a:txBody>
                    <a:bodyPr/>
                    <a:lstStyle/>
                    <a:p>
                      <a:r>
                        <a:rPr lang="en-US" sz="800" dirty="0"/>
                        <a:t>100x1</a:t>
                      </a:r>
                    </a:p>
                  </a:txBody>
                  <a:tcPr/>
                </a:tc>
                <a:tc>
                  <a:txBody>
                    <a:bodyPr/>
                    <a:lstStyle/>
                    <a:p>
                      <a:r>
                        <a:rPr lang="en-US" sz="800" dirty="0"/>
                        <a:t>2.44 (0.21)</a:t>
                      </a:r>
                    </a:p>
                  </a:txBody>
                  <a:tcPr/>
                </a:tc>
                <a:tc>
                  <a:txBody>
                    <a:bodyPr/>
                    <a:lstStyle/>
                    <a:p>
                      <a:r>
                        <a:rPr lang="en-US" sz="800" dirty="0"/>
                        <a:t>2.44</a:t>
                      </a:r>
                    </a:p>
                  </a:txBody>
                  <a:tcPr/>
                </a:tc>
                <a:extLst>
                  <a:ext uri="{0D108BD9-81ED-4DB2-BD59-A6C34878D82A}">
                    <a16:rowId xmlns:a16="http://schemas.microsoft.com/office/drawing/2014/main" val="10002"/>
                  </a:ext>
                </a:extLst>
              </a:tr>
              <a:tr h="195659">
                <a:tc rowSpan="2">
                  <a:txBody>
                    <a:bodyPr/>
                    <a:lstStyle/>
                    <a:p>
                      <a:pPr algn="l"/>
                      <a:r>
                        <a:rPr lang="en-US" sz="800" dirty="0"/>
                        <a:t>Azure Functions</a:t>
                      </a:r>
                    </a:p>
                  </a:txBody>
                  <a:tcPr anchor="ctr"/>
                </a:tc>
                <a:tc>
                  <a:txBody>
                    <a:bodyPr/>
                    <a:lstStyle/>
                    <a:p>
                      <a:r>
                        <a:rPr lang="en-US" sz="800" dirty="0"/>
                        <a:t>1x100</a:t>
                      </a:r>
                    </a:p>
                  </a:txBody>
                  <a:tcPr/>
                </a:tc>
                <a:tc>
                  <a:txBody>
                    <a:bodyPr/>
                    <a:lstStyle/>
                    <a:p>
                      <a:r>
                        <a:rPr lang="en-US" sz="800" dirty="0"/>
                        <a:t>9.42 (1.93)</a:t>
                      </a:r>
                    </a:p>
                  </a:txBody>
                  <a:tcPr/>
                </a:tc>
                <a:tc>
                  <a:txBody>
                    <a:bodyPr/>
                    <a:lstStyle/>
                    <a:p>
                      <a:r>
                        <a:rPr lang="en-US" sz="800" dirty="0"/>
                        <a:t>942</a:t>
                      </a:r>
                    </a:p>
                  </a:txBody>
                  <a:tcPr/>
                </a:tc>
                <a:extLst>
                  <a:ext uri="{0D108BD9-81ED-4DB2-BD59-A6C34878D82A}">
                    <a16:rowId xmlns:a16="http://schemas.microsoft.com/office/drawing/2014/main" val="10003"/>
                  </a:ext>
                </a:extLst>
              </a:tr>
              <a:tr h="195659">
                <a:tc vMerge="1">
                  <a:txBody>
                    <a:bodyPr/>
                    <a:lstStyle/>
                    <a:p>
                      <a:endParaRPr lang="en-US" dirty="0"/>
                    </a:p>
                  </a:txBody>
                  <a:tcPr/>
                </a:tc>
                <a:tc>
                  <a:txBody>
                    <a:bodyPr/>
                    <a:lstStyle/>
                    <a:p>
                      <a:r>
                        <a:rPr lang="en-US" sz="800" dirty="0"/>
                        <a:t>100x1</a:t>
                      </a:r>
                    </a:p>
                  </a:txBody>
                  <a:tcPr/>
                </a:tc>
                <a:tc>
                  <a:txBody>
                    <a:bodyPr/>
                    <a:lstStyle/>
                    <a:p>
                      <a:r>
                        <a:rPr lang="en-US" sz="800" dirty="0"/>
                        <a:t>failed</a:t>
                      </a:r>
                    </a:p>
                  </a:txBody>
                  <a:tcPr/>
                </a:tc>
                <a:tc>
                  <a:txBody>
                    <a:bodyPr/>
                    <a:lstStyle/>
                    <a:p>
                      <a:r>
                        <a:rPr lang="en-US" sz="800" dirty="0"/>
                        <a:t>failed</a:t>
                      </a:r>
                    </a:p>
                  </a:txBody>
                  <a:tcPr/>
                </a:tc>
                <a:extLst>
                  <a:ext uri="{0D108BD9-81ED-4DB2-BD59-A6C34878D82A}">
                    <a16:rowId xmlns:a16="http://schemas.microsoft.com/office/drawing/2014/main" val="10004"/>
                  </a:ext>
                </a:extLst>
              </a:tr>
              <a:tr h="195659">
                <a:tc rowSpan="2">
                  <a:txBody>
                    <a:bodyPr/>
                    <a:lstStyle/>
                    <a:p>
                      <a:pPr algn="l"/>
                      <a:r>
                        <a:rPr lang="en-US" sz="800" dirty="0"/>
                        <a:t>Google Functions</a:t>
                      </a:r>
                    </a:p>
                  </a:txBody>
                  <a:tcPr anchor="ctr"/>
                </a:tc>
                <a:tc>
                  <a:txBody>
                    <a:bodyPr/>
                    <a:lstStyle/>
                    <a:p>
                      <a:r>
                        <a:rPr lang="en-US" sz="800" dirty="0"/>
                        <a:t>1x100</a:t>
                      </a:r>
                    </a:p>
                  </a:txBody>
                  <a:tcPr/>
                </a:tc>
                <a:tc>
                  <a:txBody>
                    <a:bodyPr/>
                    <a:lstStyle/>
                    <a:p>
                      <a:r>
                        <a:rPr lang="en-US" sz="800" dirty="0"/>
                        <a:t>5.12 (0.27)</a:t>
                      </a:r>
                    </a:p>
                  </a:txBody>
                  <a:tcPr/>
                </a:tc>
                <a:tc>
                  <a:txBody>
                    <a:bodyPr/>
                    <a:lstStyle/>
                    <a:p>
                      <a:r>
                        <a:rPr lang="en-US" sz="800" dirty="0"/>
                        <a:t>512</a:t>
                      </a:r>
                    </a:p>
                  </a:txBody>
                  <a:tcPr/>
                </a:tc>
                <a:extLst>
                  <a:ext uri="{0D108BD9-81ED-4DB2-BD59-A6C34878D82A}">
                    <a16:rowId xmlns:a16="http://schemas.microsoft.com/office/drawing/2014/main" val="10005"/>
                  </a:ext>
                </a:extLst>
              </a:tr>
              <a:tr h="195659">
                <a:tc vMerge="1">
                  <a:txBody>
                    <a:bodyPr/>
                    <a:lstStyle/>
                    <a:p>
                      <a:endParaRPr lang="en-US" dirty="0"/>
                    </a:p>
                  </a:txBody>
                  <a:tcPr/>
                </a:tc>
                <a:tc>
                  <a:txBody>
                    <a:bodyPr/>
                    <a:lstStyle/>
                    <a:p>
                      <a:r>
                        <a:rPr lang="en-US" sz="800" dirty="0"/>
                        <a:t>100x1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7.19 (1.37)</a:t>
                      </a:r>
                    </a:p>
                  </a:txBody>
                  <a:tcPr/>
                </a:tc>
                <a:tc>
                  <a:txBody>
                    <a:bodyPr/>
                    <a:lstStyle/>
                    <a:p>
                      <a:r>
                        <a:rPr lang="en-US" sz="800" dirty="0"/>
                        <a:t>7.19</a:t>
                      </a:r>
                    </a:p>
                  </a:txBody>
                  <a:tcPr/>
                </a:tc>
                <a:extLst>
                  <a:ext uri="{0D108BD9-81ED-4DB2-BD59-A6C34878D82A}">
                    <a16:rowId xmlns:a16="http://schemas.microsoft.com/office/drawing/2014/main" val="10006"/>
                  </a:ext>
                </a:extLst>
              </a:tr>
              <a:tr h="195659">
                <a:tc rowSpan="2">
                  <a:txBody>
                    <a:bodyPr/>
                    <a:lstStyle/>
                    <a:p>
                      <a:pPr algn="l"/>
                      <a:r>
                        <a:rPr lang="en-US" sz="800" dirty="0"/>
                        <a:t>IBM </a:t>
                      </a:r>
                      <a:r>
                        <a:rPr lang="en-US" sz="800" dirty="0" err="1"/>
                        <a:t>OpenWhisk</a:t>
                      </a:r>
                      <a:endParaRPr lang="en-US" sz="800" dirty="0"/>
                    </a:p>
                  </a:txBody>
                  <a:tcPr anchor="ctr"/>
                </a:tc>
                <a:tc>
                  <a:txBody>
                    <a:bodyPr/>
                    <a:lstStyle/>
                    <a:p>
                      <a:r>
                        <a:rPr lang="en-US" sz="800" dirty="0"/>
                        <a:t>1x100</a:t>
                      </a:r>
                    </a:p>
                  </a:txBody>
                  <a:tcPr/>
                </a:tc>
                <a:tc>
                  <a:txBody>
                    <a:bodyPr/>
                    <a:lstStyle/>
                    <a:p>
                      <a:r>
                        <a:rPr lang="en-US" sz="800" dirty="0"/>
                        <a:t>3.61 (0.26)</a:t>
                      </a:r>
                    </a:p>
                  </a:txBody>
                  <a:tcPr/>
                </a:tc>
                <a:tc>
                  <a:txBody>
                    <a:bodyPr/>
                    <a:lstStyle/>
                    <a:p>
                      <a:r>
                        <a:rPr lang="en-US" sz="800" dirty="0"/>
                        <a:t>361</a:t>
                      </a:r>
                    </a:p>
                  </a:txBody>
                  <a:tcPr/>
                </a:tc>
                <a:extLst>
                  <a:ext uri="{0D108BD9-81ED-4DB2-BD59-A6C34878D82A}">
                    <a16:rowId xmlns:a16="http://schemas.microsoft.com/office/drawing/2014/main" val="10007"/>
                  </a:ext>
                </a:extLst>
              </a:tr>
              <a:tr h="195659">
                <a:tc vMerge="1">
                  <a:txBody>
                    <a:bodyPr/>
                    <a:lstStyle/>
                    <a:p>
                      <a:endParaRPr lang="en-US" dirty="0"/>
                    </a:p>
                  </a:txBody>
                  <a:tcPr/>
                </a:tc>
                <a:tc>
                  <a:txBody>
                    <a:bodyPr/>
                    <a:lstStyle/>
                    <a:p>
                      <a:r>
                        <a:rPr lang="en-US" sz="800" dirty="0"/>
                        <a:t>100x1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28.0 (12.3)</a:t>
                      </a:r>
                    </a:p>
                  </a:txBody>
                  <a:tcPr/>
                </a:tc>
                <a:tc>
                  <a:txBody>
                    <a:bodyPr/>
                    <a:lstStyle/>
                    <a:p>
                      <a:r>
                        <a:rPr lang="en-US" sz="800" dirty="0"/>
                        <a:t>28.0</a:t>
                      </a:r>
                    </a:p>
                  </a:txBody>
                  <a:tcPr/>
                </a:tc>
                <a:extLst>
                  <a:ext uri="{0D108BD9-81ED-4DB2-BD59-A6C34878D82A}">
                    <a16:rowId xmlns:a16="http://schemas.microsoft.com/office/drawing/2014/main" val="10008"/>
                  </a:ext>
                </a:extLst>
              </a:tr>
            </a:tbl>
          </a:graphicData>
        </a:graphic>
      </p:graphicFrame>
      <p:sp>
        <p:nvSpPr>
          <p:cNvPr id="8" name="Content Placeholder 3">
            <a:extLst>
              <a:ext uri="{FF2B5EF4-FFF2-40B4-BE49-F238E27FC236}">
                <a16:creationId xmlns:a16="http://schemas.microsoft.com/office/drawing/2014/main" id="{027C3CBE-B126-4AA2-99C5-2CDD707847C8}"/>
              </a:ext>
            </a:extLst>
          </p:cNvPr>
          <p:cNvSpPr txBox="1">
            <a:spLocks/>
          </p:cNvSpPr>
          <p:nvPr/>
        </p:nvSpPr>
        <p:spPr>
          <a:xfrm>
            <a:off x="4424999" y="4746654"/>
            <a:ext cx="4472301" cy="309534"/>
          </a:xfrm>
          <a:prstGeom prst="rect">
            <a:avLst/>
          </a:prstGeom>
        </p:spPr>
        <p:txBody>
          <a:bodyPr vert="horz" lIns="91440" tIns="45720" rIns="91440" bIns="45720" rtlCol="0">
            <a:no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kern="1200">
                <a:solidFill>
                  <a:srgbClr val="40404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Font typeface="+mj-lt"/>
              <a:buNone/>
            </a:pPr>
            <a:r>
              <a:rPr lang="en-US" sz="1600" dirty="0">
                <a:solidFill>
                  <a:schemeClr val="bg1"/>
                </a:solidFill>
              </a:rPr>
              <a:t>Note: Be careful with truncated different X-axes</a:t>
            </a:r>
          </a:p>
        </p:txBody>
      </p:sp>
    </p:spTree>
    <p:extLst>
      <p:ext uri="{BB962C8B-B14F-4D97-AF65-F5344CB8AC3E}">
        <p14:creationId xmlns:p14="http://schemas.microsoft.com/office/powerpoint/2010/main" val="380633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Bare Metal Performance</a:t>
            </a:r>
          </a:p>
        </p:txBody>
      </p:sp>
    </p:spTree>
    <p:extLst>
      <p:ext uri="{BB962C8B-B14F-4D97-AF65-F5344CB8AC3E}">
        <p14:creationId xmlns:p14="http://schemas.microsoft.com/office/powerpoint/2010/main" val="1932520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 Overhead on high-end machines?</a:t>
            </a:r>
          </a:p>
        </p:txBody>
      </p:sp>
      <p:sp>
        <p:nvSpPr>
          <p:cNvPr id="3" name="Text Placeholder 2"/>
          <p:cNvSpPr>
            <a:spLocks noGrp="1"/>
          </p:cNvSpPr>
          <p:nvPr>
            <p:ph type="body" sz="quarter" idx="10"/>
          </p:nvPr>
        </p:nvSpPr>
        <p:spPr/>
        <p:txBody>
          <a:bodyPr/>
          <a:lstStyle/>
          <a:p>
            <a:endParaRPr lang="en-US"/>
          </a:p>
        </p:txBody>
      </p:sp>
      <p:sp>
        <p:nvSpPr>
          <p:cNvPr id="4" name="Content Placeholder 3"/>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Bare Metal with high performance storage</a:t>
            </a:r>
          </a:p>
          <a:p>
            <a:pPr marL="285750" marR="0" lvl="0" indent="-285750" defTabSz="914400" eaLnBrk="1" fontAlgn="auto" latinLnBrk="0" hangingPunct="1">
              <a:lnSpc>
                <a:spcPct val="100000"/>
              </a:lnSpc>
              <a:spcBef>
                <a:spcPts val="0"/>
              </a:spcBef>
              <a:spcAft>
                <a:spcPts val="0"/>
              </a:spcAft>
              <a:buClrTx/>
              <a:buSzTx/>
              <a:buFontTx/>
              <a:buChar char="-"/>
              <a:tabLst/>
              <a:defRPr/>
            </a:pPr>
            <a:r>
              <a:rPr lang="en-US" dirty="0"/>
              <a:t>Local NVMe</a:t>
            </a:r>
          </a:p>
          <a:p>
            <a:pPr marL="285750" marR="0" lvl="0" indent="-285750" defTabSz="914400" eaLnBrk="1" fontAlgn="auto" latinLnBrk="0" hangingPunct="1">
              <a:lnSpc>
                <a:spcPct val="100000"/>
              </a:lnSpc>
              <a:spcBef>
                <a:spcPts val="0"/>
              </a:spcBef>
              <a:spcAft>
                <a:spcPts val="0"/>
              </a:spcAft>
              <a:buClrTx/>
              <a:buSzTx/>
              <a:buFontTx/>
              <a:buChar char="-"/>
              <a:tabLst/>
              <a:defRPr/>
            </a:pPr>
            <a:r>
              <a:rPr lang="en-US" dirty="0"/>
              <a:t>High IOPS/throughput SSD type block storage</a:t>
            </a:r>
          </a:p>
          <a:p>
            <a:pPr marL="285750" marR="0" lvl="0" indent="-285750" defTabSz="914400" eaLnBrk="1" fontAlgn="auto" latinLnBrk="0" hangingPunct="1">
              <a:lnSpc>
                <a:spcPct val="100000"/>
              </a:lnSpc>
              <a:spcBef>
                <a:spcPts val="0"/>
              </a:spcBef>
              <a:spcAft>
                <a:spcPts val="0"/>
              </a:spcAft>
              <a:buClrTx/>
              <a:buSzTx/>
              <a:buFontTx/>
              <a:buChar char="-"/>
              <a:tabLst/>
              <a:defRPr/>
            </a:pPr>
            <a:endParaRPr lang="en-US" dirty="0"/>
          </a:p>
          <a:p>
            <a:pPr marL="285750" marR="0" lvl="0" indent="-285750" defTabSz="914400" eaLnBrk="1" fontAlgn="auto" latinLnBrk="0" hangingPunct="1">
              <a:lnSpc>
                <a:spcPct val="100000"/>
              </a:lnSpc>
              <a:spcBef>
                <a:spcPts val="0"/>
              </a:spcBef>
              <a:spcAft>
                <a:spcPts val="0"/>
              </a:spcAft>
              <a:buClrTx/>
              <a:buSzTx/>
              <a:buFontTx/>
              <a:buChar char="-"/>
              <a:tabLst/>
              <a:defRPr/>
            </a:pPr>
            <a:r>
              <a:rPr lang="en-US" dirty="0"/>
              <a:t>We look at direct </a:t>
            </a:r>
            <a:r>
              <a:rPr lang="en-US" dirty="0" err="1"/>
              <a:t>NVMe</a:t>
            </a:r>
            <a:r>
              <a:rPr lang="en-US" dirty="0"/>
              <a:t> and networked Block Storage – latter is SSD based in rest </a:t>
            </a:r>
            <a:r>
              <a:rPr lang="en-US"/>
              <a:t>of talk</a:t>
            </a:r>
            <a:endParaRPr lang="en-US" dirty="0"/>
          </a:p>
        </p:txBody>
      </p:sp>
    </p:spTree>
    <p:extLst>
      <p:ext uri="{BB962C8B-B14F-4D97-AF65-F5344CB8AC3E}">
        <p14:creationId xmlns:p14="http://schemas.microsoft.com/office/powerpoint/2010/main" val="607519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Outline</a:t>
            </a:r>
          </a:p>
        </p:txBody>
      </p:sp>
      <p:sp>
        <p:nvSpPr>
          <p:cNvPr id="4" name="Content Placeholder 3"/>
          <p:cNvSpPr>
            <a:spLocks noGrp="1"/>
          </p:cNvSpPr>
          <p:nvPr>
            <p:ph idx="1"/>
          </p:nvPr>
        </p:nvSpPr>
        <p:spPr/>
        <p:txBody>
          <a:bodyPr>
            <a:normAutofit/>
          </a:bodyPr>
          <a:lstStyle/>
          <a:p>
            <a:pPr marL="0" indent="0">
              <a:buNone/>
            </a:pPr>
            <a:r>
              <a:rPr lang="en-US" dirty="0"/>
              <a:t>Choosing the right system configuration for an application is challenging because of these:</a:t>
            </a:r>
          </a:p>
          <a:p>
            <a:pPr marL="285750" indent="-285750">
              <a:buFontTx/>
              <a:buChar char="-"/>
            </a:pPr>
            <a:r>
              <a:rPr lang="en-US" dirty="0"/>
              <a:t>Resource utilization</a:t>
            </a:r>
          </a:p>
          <a:p>
            <a:pPr marL="285750" indent="-285750">
              <a:buFontTx/>
              <a:buChar char="-"/>
            </a:pPr>
            <a:r>
              <a:rPr lang="en-US" dirty="0"/>
              <a:t>Performance</a:t>
            </a:r>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44012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38501" y="189145"/>
            <a:ext cx="4385115" cy="930008"/>
          </a:xfrm>
        </p:spPr>
        <p:txBody>
          <a:bodyPr>
            <a:normAutofit fontScale="90000"/>
          </a:bodyPr>
          <a:lstStyle/>
          <a:p>
            <a:r>
              <a:rPr lang="en-US" dirty="0"/>
              <a:t>Performance with Large data sizes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890" y="1361074"/>
            <a:ext cx="4920593" cy="3089473"/>
          </a:xfrm>
          <a:prstGeom prst="rect">
            <a:avLst/>
          </a:prstGeom>
        </p:spPr>
      </p:pic>
      <p:sp>
        <p:nvSpPr>
          <p:cNvPr id="4" name="Rectangle 3">
            <a:extLst>
              <a:ext uri="{FF2B5EF4-FFF2-40B4-BE49-F238E27FC236}">
                <a16:creationId xmlns:a16="http://schemas.microsoft.com/office/drawing/2014/main" id="{7A3F76BF-AEAF-4F23-813D-4AE5D26451E7}"/>
              </a:ext>
            </a:extLst>
          </p:cNvPr>
          <p:cNvSpPr/>
          <p:nvPr/>
        </p:nvSpPr>
        <p:spPr>
          <a:xfrm>
            <a:off x="163525" y="537359"/>
            <a:ext cx="4146520" cy="4124206"/>
          </a:xfrm>
          <a:prstGeom prst="rect">
            <a:avLst/>
          </a:prstGeom>
        </p:spPr>
        <p:txBody>
          <a:bodyPr wrap="square">
            <a:spAutoFit/>
          </a:bodyPr>
          <a:lstStyle/>
          <a:p>
            <a:pPr lvl="0" defTabSz="914400">
              <a:defRPr/>
            </a:pPr>
            <a:r>
              <a:rPr lang="en-US" sz="1600" dirty="0"/>
              <a:t>Similar configuration with:</a:t>
            </a:r>
          </a:p>
          <a:p>
            <a:pPr marL="285750" lvl="0" indent="-285750" defTabSz="914400">
              <a:buFontTx/>
              <a:buChar char="-"/>
              <a:defRPr/>
            </a:pPr>
            <a:r>
              <a:rPr lang="en-US" sz="1600" dirty="0"/>
              <a:t>6 VM servers (24vCPUs each) </a:t>
            </a:r>
            <a:br>
              <a:rPr lang="en-US" sz="1600" dirty="0"/>
            </a:br>
            <a:r>
              <a:rPr lang="en-US" sz="1600" dirty="0"/>
              <a:t>versus</a:t>
            </a:r>
          </a:p>
          <a:p>
            <a:pPr marL="285750" lvl="0" indent="-285750" defTabSz="914400">
              <a:buFontTx/>
              <a:buChar char="-"/>
              <a:defRPr/>
            </a:pPr>
            <a:r>
              <a:rPr lang="en-US" sz="1600" dirty="0"/>
              <a:t>3 BM servers (52vCPUs each)</a:t>
            </a:r>
          </a:p>
          <a:p>
            <a:pPr marL="285750" lvl="0" indent="-285750" defTabSz="914400">
              <a:buFontTx/>
              <a:buChar char="-"/>
              <a:defRPr/>
            </a:pPr>
            <a:endParaRPr lang="en-US" sz="1600" dirty="0"/>
          </a:p>
          <a:p>
            <a:pPr lvl="0" defTabSz="914400">
              <a:defRPr/>
            </a:pPr>
            <a:r>
              <a:rPr lang="en-US" sz="1600" dirty="0"/>
              <a:t>Cost per vCPUs: $0.1275</a:t>
            </a:r>
          </a:p>
          <a:p>
            <a:pPr marL="285750" lvl="0" indent="-285750" defTabSz="914400">
              <a:spcAft>
                <a:spcPts val="0"/>
              </a:spcAft>
              <a:buClrTx/>
              <a:buSzTx/>
              <a:buFontTx/>
              <a:buChar char="-"/>
              <a:defRPr/>
            </a:pPr>
            <a:r>
              <a:rPr lang="en-US" sz="1600" dirty="0"/>
              <a:t>6 VM servers: $18.36 (144 vCPUs)</a:t>
            </a:r>
          </a:p>
          <a:p>
            <a:pPr marL="285750" lvl="0" indent="-285750" defTabSz="914400">
              <a:spcAft>
                <a:spcPts val="0"/>
              </a:spcAft>
              <a:buClrTx/>
              <a:buSzTx/>
              <a:buFontTx/>
              <a:buChar char="-"/>
              <a:defRPr/>
            </a:pPr>
            <a:r>
              <a:rPr lang="en-US" sz="1600" dirty="0"/>
              <a:t>3 BM servers: $19.89 (156 vCPUs)</a:t>
            </a:r>
          </a:p>
          <a:p>
            <a:pPr marL="285750" lvl="0" indent="-285750" defTabSz="914400">
              <a:spcAft>
                <a:spcPts val="0"/>
              </a:spcAft>
              <a:buClrTx/>
              <a:buSzTx/>
              <a:buFontTx/>
              <a:buChar char="-"/>
              <a:defRPr/>
            </a:pPr>
            <a:endParaRPr lang="en-US" sz="1600" dirty="0"/>
          </a:p>
          <a:p>
            <a:pPr lvl="0" defTabSz="914400">
              <a:defRPr/>
            </a:pPr>
            <a:r>
              <a:rPr lang="en-US" sz="1600" dirty="0"/>
              <a:t>System: Oracle Cloud</a:t>
            </a:r>
          </a:p>
          <a:p>
            <a:pPr marL="285750" lvl="0" indent="-285750" defTabSz="914400">
              <a:buFontTx/>
              <a:buChar char="-"/>
              <a:defRPr/>
            </a:pPr>
            <a:r>
              <a:rPr lang="en-US" sz="1600" dirty="0"/>
              <a:t>VM.DenseIO2.24: 48 logical processors, 320GB memory, 24.6Gb Ethernet, 25.6TB </a:t>
            </a:r>
            <a:r>
              <a:rPr lang="en-US" sz="1600" dirty="0" err="1"/>
              <a:t>NVMe</a:t>
            </a:r>
            <a:endParaRPr lang="en-US" sz="1600" dirty="0"/>
          </a:p>
          <a:p>
            <a:pPr marL="285750" lvl="0" indent="-285750" defTabSz="914400">
              <a:buFontTx/>
              <a:buChar char="-"/>
              <a:defRPr/>
            </a:pPr>
            <a:r>
              <a:rPr lang="en-US" sz="1600" dirty="0"/>
              <a:t>BM.DenseIO2.52: 104 logical processors, 768GB memory, dual 25Gb Ethernet, 51.2TB </a:t>
            </a:r>
            <a:r>
              <a:rPr lang="en-US" sz="1600" dirty="0" err="1"/>
              <a:t>NVMe</a:t>
            </a:r>
            <a:endParaRPr lang="en-US" sz="1600" dirty="0"/>
          </a:p>
        </p:txBody>
      </p:sp>
    </p:spTree>
    <p:extLst>
      <p:ext uri="{BB962C8B-B14F-4D97-AF65-F5344CB8AC3E}">
        <p14:creationId xmlns:p14="http://schemas.microsoft.com/office/powerpoint/2010/main" val="815049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827" y="353930"/>
            <a:ext cx="8004391" cy="699065"/>
          </a:xfrm>
        </p:spPr>
        <p:txBody>
          <a:bodyPr/>
          <a:lstStyle/>
          <a:p>
            <a:r>
              <a:rPr lang="en-US" dirty="0"/>
              <a:t>Scaling Tests</a:t>
            </a:r>
          </a:p>
        </p:txBody>
      </p:sp>
      <p:sp>
        <p:nvSpPr>
          <p:cNvPr id="6" name="Content Placeholder 5"/>
          <p:cNvSpPr>
            <a:spLocks noGrp="1"/>
          </p:cNvSpPr>
          <p:nvPr>
            <p:ph idx="1"/>
          </p:nvPr>
        </p:nvSpPr>
        <p:spPr>
          <a:xfrm>
            <a:off x="157159" y="1629404"/>
            <a:ext cx="2831702" cy="2810633"/>
          </a:xfrm>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Strong Scaling: </a:t>
            </a:r>
            <a:r>
              <a:rPr lang="en-US" dirty="0"/>
              <a:t>Increased number of workers, constant benchmark data size (Left)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b="1" dirty="0"/>
              <a:t>Weak Scaling: </a:t>
            </a:r>
            <a:r>
              <a:rPr lang="en-US" dirty="0"/>
              <a:t>Benchmark data size proportional to the number of workers (Right)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6848" y="949053"/>
            <a:ext cx="6387151" cy="3420786"/>
          </a:xfrm>
          <a:prstGeom prst="rect">
            <a:avLst/>
          </a:prstGeom>
        </p:spPr>
      </p:pic>
    </p:spTree>
    <p:extLst>
      <p:ext uri="{BB962C8B-B14F-4D97-AF65-F5344CB8AC3E}">
        <p14:creationId xmlns:p14="http://schemas.microsoft.com/office/powerpoint/2010/main" val="2145421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9804" y="169063"/>
            <a:ext cx="8004391" cy="699065"/>
          </a:xfrm>
        </p:spPr>
        <p:txBody>
          <a:bodyPr/>
          <a:lstStyle/>
          <a:p>
            <a:r>
              <a:rPr lang="en-US" dirty="0"/>
              <a:t>IOPS (Block Storage for Hadoop Cluster)</a:t>
            </a:r>
          </a:p>
        </p:txBody>
      </p:sp>
      <p:sp>
        <p:nvSpPr>
          <p:cNvPr id="3" name="Text Placeholder 2"/>
          <p:cNvSpPr>
            <a:spLocks noGrp="1"/>
          </p:cNvSpPr>
          <p:nvPr>
            <p:ph type="body" sz="quarter" idx="10"/>
          </p:nvPr>
        </p:nvSpPr>
        <p:spPr/>
        <p:txBody>
          <a:bodyPr/>
          <a:lstStyle/>
          <a:p>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27322039"/>
              </p:ext>
            </p:extLst>
          </p:nvPr>
        </p:nvGraphicFramePr>
        <p:xfrm>
          <a:off x="1" y="787585"/>
          <a:ext cx="9144000" cy="365265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AFEE78C2-E482-4357-8A9B-BEE5AF278B7A}"/>
              </a:ext>
            </a:extLst>
          </p:cNvPr>
          <p:cNvSpPr txBox="1"/>
          <p:nvPr/>
        </p:nvSpPr>
        <p:spPr>
          <a:xfrm>
            <a:off x="2685753" y="4331752"/>
            <a:ext cx="4685898" cy="369332"/>
          </a:xfrm>
          <a:prstGeom prst="rect">
            <a:avLst/>
          </a:prstGeom>
          <a:noFill/>
        </p:spPr>
        <p:txBody>
          <a:bodyPr wrap="none" rtlCol="0">
            <a:spAutoFit/>
          </a:bodyPr>
          <a:lstStyle/>
          <a:p>
            <a:r>
              <a:rPr lang="en-US" dirty="0"/>
              <a:t>IOPS is multiplied by block size (4K) for rate</a:t>
            </a:r>
          </a:p>
        </p:txBody>
      </p:sp>
    </p:spTree>
    <p:extLst>
      <p:ext uri="{BB962C8B-B14F-4D97-AF65-F5344CB8AC3E}">
        <p14:creationId xmlns:p14="http://schemas.microsoft.com/office/powerpoint/2010/main" val="917299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IOPS (Direct </a:t>
            </a:r>
            <a:r>
              <a:rPr lang="en-US" dirty="0" err="1"/>
              <a:t>NVMe</a:t>
            </a:r>
            <a:r>
              <a:rPr lang="en-US" dirty="0"/>
              <a:t> compared to Block Storage from previous slide)</a:t>
            </a:r>
          </a:p>
        </p:txBody>
      </p:sp>
      <p:sp>
        <p:nvSpPr>
          <p:cNvPr id="3" name="Text Placeholder 2"/>
          <p:cNvSpPr>
            <a:spLocks noGrp="1"/>
          </p:cNvSpPr>
          <p:nvPr>
            <p:ph type="body" sz="quarter" idx="10"/>
          </p:nvPr>
        </p:nvSpPr>
        <p:spPr/>
        <p:txBody>
          <a:bodyPr/>
          <a:lstStyle/>
          <a:p>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7304616"/>
              </p:ext>
            </p:extLst>
          </p:nvPr>
        </p:nvGraphicFramePr>
        <p:xfrm>
          <a:off x="519113" y="1628775"/>
          <a:ext cx="8015287" cy="28114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BF614AE-69FC-4CAD-8DD2-78C48DA185C3}"/>
              </a:ext>
            </a:extLst>
          </p:cNvPr>
          <p:cNvSpPr txBox="1"/>
          <p:nvPr/>
        </p:nvSpPr>
        <p:spPr>
          <a:xfrm>
            <a:off x="2483068" y="4313027"/>
            <a:ext cx="3454792" cy="369332"/>
          </a:xfrm>
          <a:prstGeom prst="rect">
            <a:avLst/>
          </a:prstGeom>
          <a:noFill/>
        </p:spPr>
        <p:txBody>
          <a:bodyPr wrap="none" rtlCol="0">
            <a:spAutoFit/>
          </a:bodyPr>
          <a:lstStyle/>
          <a:p>
            <a:r>
              <a:rPr lang="en-US" dirty="0"/>
              <a:t>Much faster than Block storage</a:t>
            </a:r>
          </a:p>
        </p:txBody>
      </p:sp>
    </p:spTree>
    <p:extLst>
      <p:ext uri="{BB962C8B-B14F-4D97-AF65-F5344CB8AC3E}">
        <p14:creationId xmlns:p14="http://schemas.microsoft.com/office/powerpoint/2010/main" val="168960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a:t>Fio</a:t>
            </a:r>
            <a:r>
              <a:rPr lang="en-US" dirty="0"/>
              <a:t> - Flexible I/O Tester Synthetic Benchmark </a:t>
            </a:r>
            <a:br>
              <a:rPr lang="en-US" dirty="0"/>
            </a:br>
            <a:r>
              <a:rPr lang="en-US" dirty="0"/>
              <a:t>IOPS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33447377"/>
              </p:ext>
            </p:extLst>
          </p:nvPr>
        </p:nvGraphicFramePr>
        <p:xfrm>
          <a:off x="519113" y="1628775"/>
          <a:ext cx="8015287" cy="28114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780398" y="4335134"/>
            <a:ext cx="1492716" cy="369332"/>
          </a:xfrm>
          <a:prstGeom prst="rect">
            <a:avLst/>
          </a:prstGeom>
          <a:noFill/>
        </p:spPr>
        <p:txBody>
          <a:bodyPr wrap="none" rtlCol="0">
            <a:spAutoFit/>
          </a:bodyPr>
          <a:lstStyle/>
          <a:p>
            <a:r>
              <a:rPr lang="en-US"/>
              <a:t>IOPS: x1000</a:t>
            </a:r>
          </a:p>
        </p:txBody>
      </p:sp>
      <p:sp>
        <p:nvSpPr>
          <p:cNvPr id="4" name="TextBox 3">
            <a:extLst>
              <a:ext uri="{FF2B5EF4-FFF2-40B4-BE49-F238E27FC236}">
                <a16:creationId xmlns:a16="http://schemas.microsoft.com/office/drawing/2014/main" id="{75FF227F-47D7-415E-BB2E-CFECABEC84C7}"/>
              </a:ext>
            </a:extLst>
          </p:cNvPr>
          <p:cNvSpPr txBox="1"/>
          <p:nvPr/>
        </p:nvSpPr>
        <p:spPr>
          <a:xfrm>
            <a:off x="6240614" y="4011968"/>
            <a:ext cx="3030201" cy="646331"/>
          </a:xfrm>
          <a:prstGeom prst="rect">
            <a:avLst/>
          </a:prstGeom>
          <a:noFill/>
        </p:spPr>
        <p:txBody>
          <a:bodyPr wrap="square" rtlCol="0">
            <a:spAutoFit/>
          </a:bodyPr>
          <a:lstStyle/>
          <a:p>
            <a:r>
              <a:rPr lang="en-US" dirty="0"/>
              <a:t>AWS best at small sizes, Oracle at large block sizes</a:t>
            </a:r>
          </a:p>
        </p:txBody>
      </p:sp>
      <p:sp>
        <p:nvSpPr>
          <p:cNvPr id="7" name="TextBox 6">
            <a:extLst>
              <a:ext uri="{FF2B5EF4-FFF2-40B4-BE49-F238E27FC236}">
                <a16:creationId xmlns:a16="http://schemas.microsoft.com/office/drawing/2014/main" id="{7DD4A0D4-EF7B-4C03-905A-BF5738293B0F}"/>
              </a:ext>
            </a:extLst>
          </p:cNvPr>
          <p:cNvSpPr txBox="1"/>
          <p:nvPr/>
        </p:nvSpPr>
        <p:spPr>
          <a:xfrm>
            <a:off x="4572000" y="1358789"/>
            <a:ext cx="3104732" cy="369332"/>
          </a:xfrm>
          <a:prstGeom prst="rect">
            <a:avLst/>
          </a:prstGeom>
          <a:noFill/>
        </p:spPr>
        <p:txBody>
          <a:bodyPr wrap="square" rtlCol="0">
            <a:spAutoFit/>
          </a:bodyPr>
          <a:lstStyle/>
          <a:p>
            <a:r>
              <a:rPr lang="en-US" dirty="0"/>
              <a:t>Random read and write tests</a:t>
            </a:r>
          </a:p>
        </p:txBody>
      </p:sp>
      <p:sp>
        <p:nvSpPr>
          <p:cNvPr id="3" name="TextBox 2">
            <a:extLst>
              <a:ext uri="{FF2B5EF4-FFF2-40B4-BE49-F238E27FC236}">
                <a16:creationId xmlns:a16="http://schemas.microsoft.com/office/drawing/2014/main" id="{D46BF558-1D92-4F8A-AA35-0620A7F8ADBA}"/>
              </a:ext>
            </a:extLst>
          </p:cNvPr>
          <p:cNvSpPr txBox="1"/>
          <p:nvPr/>
        </p:nvSpPr>
        <p:spPr>
          <a:xfrm>
            <a:off x="206907" y="3981310"/>
            <a:ext cx="1864613" cy="646331"/>
          </a:xfrm>
          <a:prstGeom prst="rect">
            <a:avLst/>
          </a:prstGeom>
          <a:noFill/>
        </p:spPr>
        <p:txBody>
          <a:bodyPr wrap="none" rtlCol="0">
            <a:spAutoFit/>
          </a:bodyPr>
          <a:lstStyle/>
          <a:p>
            <a:r>
              <a:rPr lang="en-US" dirty="0" err="1"/>
              <a:t>Fio</a:t>
            </a:r>
            <a:r>
              <a:rPr lang="en-US" dirty="0"/>
              <a:t> Raw storage</a:t>
            </a:r>
          </a:p>
          <a:p>
            <a:r>
              <a:rPr lang="en-US" dirty="0" err="1"/>
              <a:t>DFSio</a:t>
            </a:r>
            <a:r>
              <a:rPr lang="en-US" dirty="0"/>
              <a:t> HDFS</a:t>
            </a:r>
          </a:p>
        </p:txBody>
      </p:sp>
    </p:spTree>
    <p:extLst>
      <p:ext uri="{BB962C8B-B14F-4D97-AF65-F5344CB8AC3E}">
        <p14:creationId xmlns:p14="http://schemas.microsoft.com/office/powerpoint/2010/main" val="244998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405" y="116178"/>
            <a:ext cx="3949528" cy="699065"/>
          </a:xfrm>
        </p:spPr>
        <p:txBody>
          <a:bodyPr>
            <a:normAutofit fontScale="90000"/>
          </a:bodyPr>
          <a:lstStyle/>
          <a:p>
            <a:r>
              <a:rPr lang="en-US" dirty="0"/>
              <a:t>Hadoop Block Storage Bare Metal Benchmark</a:t>
            </a:r>
          </a:p>
        </p:txBody>
      </p:sp>
      <p:sp>
        <p:nvSpPr>
          <p:cNvPr id="3" name="Text Placeholder 2"/>
          <p:cNvSpPr>
            <a:spLocks noGrp="1"/>
          </p:cNvSpPr>
          <p:nvPr>
            <p:ph type="body" sz="quarter" idx="10"/>
          </p:nvPr>
        </p:nvSpPr>
        <p:spPr/>
        <p:txBody>
          <a:body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57325" y="0"/>
            <a:ext cx="4716270" cy="2811463"/>
          </a:xfrm>
        </p:spPr>
      </p:pic>
      <p:sp>
        <p:nvSpPr>
          <p:cNvPr id="7" name="Content Placeholder 5"/>
          <p:cNvSpPr txBox="1">
            <a:spLocks/>
          </p:cNvSpPr>
          <p:nvPr/>
        </p:nvSpPr>
        <p:spPr>
          <a:xfrm>
            <a:off x="108567" y="946314"/>
            <a:ext cx="3819724" cy="3730298"/>
          </a:xfrm>
          <a:prstGeom prst="rect">
            <a:avLst/>
          </a:prstGeom>
        </p:spPr>
        <p:txBody>
          <a:bodyPr vert="horz" lIns="91440" tIns="45720" rIns="91440" bIns="45720" rtlCol="0">
            <a:normAutofit fontScale="92500" lnSpcReduction="10000"/>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kern="1200">
                <a:solidFill>
                  <a:srgbClr val="40404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Aft>
                <a:spcPts val="0"/>
              </a:spcAft>
              <a:buClrTx/>
              <a:buSzTx/>
              <a:buNone/>
              <a:defRPr/>
            </a:pPr>
            <a:r>
              <a:rPr lang="en-US" sz="1400" dirty="0"/>
              <a:t>The result shows block storage performance using Hadoop benchmark tools </a:t>
            </a:r>
          </a:p>
          <a:p>
            <a:pPr marL="0" indent="0" defTabSz="914400">
              <a:spcAft>
                <a:spcPts val="0"/>
              </a:spcAft>
              <a:buClrTx/>
              <a:buSzTx/>
              <a:buNone/>
              <a:defRPr/>
            </a:pPr>
            <a:endParaRPr lang="en-US" sz="1400" dirty="0"/>
          </a:p>
          <a:p>
            <a:pPr marL="0" indent="0" defTabSz="914400">
              <a:spcAft>
                <a:spcPts val="0"/>
              </a:spcAft>
              <a:buClrTx/>
              <a:buSzTx/>
              <a:buNone/>
              <a:defRPr/>
            </a:pPr>
            <a:r>
              <a:rPr lang="en-US" sz="1400" dirty="0"/>
              <a:t>Configurations:</a:t>
            </a:r>
          </a:p>
          <a:p>
            <a:pPr marL="285750" indent="-285750" defTabSz="914400">
              <a:spcAft>
                <a:spcPts val="0"/>
              </a:spcAft>
              <a:buClrTx/>
              <a:buSzTx/>
              <a:buFontTx/>
              <a:buChar char="-"/>
              <a:defRPr/>
            </a:pPr>
            <a:r>
              <a:rPr lang="en-US" sz="1400" dirty="0"/>
              <a:t>3 worker nodes</a:t>
            </a:r>
          </a:p>
          <a:p>
            <a:pPr marL="285750" indent="-285750" defTabSz="914400">
              <a:spcAft>
                <a:spcPts val="0"/>
              </a:spcAft>
              <a:buClrTx/>
              <a:buSzTx/>
              <a:buFontTx/>
              <a:buChar char="-"/>
              <a:defRPr/>
            </a:pPr>
            <a:r>
              <a:rPr lang="en-US" sz="1400" dirty="0"/>
              <a:t>Multiple block storages attached (HDFS mounts) for maximum IOPS and throughput per worker node</a:t>
            </a:r>
          </a:p>
          <a:p>
            <a:pPr marL="0" indent="0" defTabSz="914400">
              <a:spcAft>
                <a:spcPts val="0"/>
              </a:spcAft>
              <a:buClrTx/>
              <a:buSzTx/>
              <a:buFontTx/>
              <a:buNone/>
              <a:defRPr/>
            </a:pPr>
            <a:endParaRPr lang="en-US" sz="1400" dirty="0"/>
          </a:p>
          <a:p>
            <a:pPr marL="0" indent="0" defTabSz="914400">
              <a:spcAft>
                <a:spcPts val="0"/>
              </a:spcAft>
              <a:buClrTx/>
              <a:buSzTx/>
              <a:buFontTx/>
              <a:buNone/>
              <a:defRPr/>
            </a:pPr>
            <a:r>
              <a:rPr lang="en-US" sz="1400" dirty="0"/>
              <a:t>Five HDFS based Hadoop workloads</a:t>
            </a:r>
          </a:p>
          <a:p>
            <a:pPr marL="285750" indent="-285750" defTabSz="914400">
              <a:spcAft>
                <a:spcPts val="0"/>
              </a:spcAft>
              <a:buClrTx/>
              <a:buSzTx/>
              <a:buFontTx/>
              <a:buChar char="-"/>
              <a:defRPr/>
            </a:pPr>
            <a:r>
              <a:rPr lang="en-US" sz="1400" dirty="0" err="1"/>
              <a:t>Wordcount</a:t>
            </a:r>
            <a:endParaRPr lang="en-US" sz="1400" dirty="0"/>
          </a:p>
          <a:p>
            <a:pPr marL="285750" indent="-285750" defTabSz="914400">
              <a:spcAft>
                <a:spcPts val="0"/>
              </a:spcAft>
              <a:buClrTx/>
              <a:buSzTx/>
              <a:buFontTx/>
              <a:buChar char="-"/>
              <a:defRPr/>
            </a:pPr>
            <a:r>
              <a:rPr lang="en-US" sz="1400" dirty="0"/>
              <a:t>PageRank</a:t>
            </a:r>
          </a:p>
          <a:p>
            <a:pPr marL="285750" indent="-285750" defTabSz="914400">
              <a:spcAft>
                <a:spcPts val="0"/>
              </a:spcAft>
              <a:buClrTx/>
              <a:buSzTx/>
              <a:buFontTx/>
              <a:buChar char="-"/>
              <a:defRPr/>
            </a:pPr>
            <a:r>
              <a:rPr lang="en-US" sz="1400" dirty="0" err="1"/>
              <a:t>Kmeans</a:t>
            </a:r>
            <a:r>
              <a:rPr lang="en-US" sz="1400" dirty="0"/>
              <a:t> clustering</a:t>
            </a:r>
          </a:p>
          <a:p>
            <a:pPr marL="285750" indent="-285750" defTabSz="914400">
              <a:spcAft>
                <a:spcPts val="0"/>
              </a:spcAft>
              <a:buClrTx/>
              <a:buSzTx/>
              <a:buFontTx/>
              <a:buChar char="-"/>
              <a:defRPr/>
            </a:pPr>
            <a:r>
              <a:rPr lang="en-US" sz="1400" dirty="0" err="1"/>
              <a:t>Terasort</a:t>
            </a:r>
            <a:endParaRPr lang="en-US" sz="1400" dirty="0"/>
          </a:p>
          <a:p>
            <a:pPr marL="285750" indent="-285750" defTabSz="914400">
              <a:spcAft>
                <a:spcPts val="0"/>
              </a:spcAft>
              <a:buClrTx/>
              <a:buSzTx/>
              <a:buFontTx/>
              <a:buChar char="-"/>
              <a:defRPr/>
            </a:pPr>
            <a:r>
              <a:rPr lang="en-US" sz="1400" dirty="0"/>
              <a:t>DFSIO (Read/Write)</a:t>
            </a:r>
          </a:p>
          <a:p>
            <a:pPr marL="285750" indent="-285750" defTabSz="914400">
              <a:spcAft>
                <a:spcPts val="0"/>
              </a:spcAft>
              <a:buClrTx/>
              <a:buSzTx/>
              <a:buFontTx/>
              <a:buChar char="-"/>
              <a:defRPr/>
            </a:pPr>
            <a:endParaRPr lang="en-US" sz="1400" dirty="0"/>
          </a:p>
          <a:p>
            <a:pPr marL="0" indent="0" defTabSz="914400">
              <a:spcAft>
                <a:spcPts val="0"/>
              </a:spcAft>
              <a:buClrTx/>
              <a:buSzTx/>
              <a:buFontTx/>
              <a:buNone/>
              <a:defRPr/>
            </a:pPr>
            <a:r>
              <a:rPr lang="en-US" sz="1400" dirty="0"/>
              <a:t>Amazon </a:t>
            </a:r>
            <a:r>
              <a:rPr lang="en-US" sz="1400" dirty="0">
                <a:solidFill>
                  <a:srgbClr val="FF7F0E"/>
                </a:solidFill>
              </a:rPr>
              <a:t>(Orange bar)</a:t>
            </a:r>
          </a:p>
          <a:p>
            <a:pPr marL="0" indent="0" defTabSz="914400">
              <a:spcAft>
                <a:spcPts val="0"/>
              </a:spcAft>
              <a:buClrTx/>
              <a:buSzTx/>
              <a:buFontTx/>
              <a:buNone/>
              <a:defRPr/>
            </a:pPr>
            <a:r>
              <a:rPr lang="en-US" sz="1400" dirty="0"/>
              <a:t>Microsoft </a:t>
            </a:r>
            <a:r>
              <a:rPr lang="en-US" sz="1400" dirty="0">
                <a:solidFill>
                  <a:srgbClr val="D7392E"/>
                </a:solidFill>
              </a:rPr>
              <a:t>(Red bar)</a:t>
            </a:r>
          </a:p>
          <a:p>
            <a:pPr marL="0" indent="0" defTabSz="914400">
              <a:spcAft>
                <a:spcPts val="0"/>
              </a:spcAft>
              <a:buClrTx/>
              <a:buSzTx/>
              <a:buFontTx/>
              <a:buNone/>
              <a:defRPr/>
            </a:pPr>
            <a:r>
              <a:rPr lang="en-US" sz="1400" dirty="0"/>
              <a:t>Google </a:t>
            </a:r>
            <a:r>
              <a:rPr lang="en-US" sz="1400" dirty="0">
                <a:solidFill>
                  <a:srgbClr val="52A02E"/>
                </a:solidFill>
              </a:rPr>
              <a:t>(Green bar)</a:t>
            </a:r>
          </a:p>
          <a:p>
            <a:pPr marL="0" indent="0" defTabSz="914400">
              <a:spcAft>
                <a:spcPts val="0"/>
              </a:spcAft>
              <a:buClrTx/>
              <a:buSzTx/>
              <a:buFontTx/>
              <a:buNone/>
              <a:defRPr/>
            </a:pPr>
            <a:r>
              <a:rPr lang="en-US" sz="1400" dirty="0"/>
              <a:t>Oracle </a:t>
            </a:r>
            <a:r>
              <a:rPr lang="en-US" sz="1400" dirty="0">
                <a:solidFill>
                  <a:srgbClr val="1F77B4"/>
                </a:solidFill>
              </a:rPr>
              <a:t>(blue bar)</a:t>
            </a:r>
          </a:p>
        </p:txBody>
      </p:sp>
      <p:sp>
        <p:nvSpPr>
          <p:cNvPr id="4" name="TextBox 3"/>
          <p:cNvSpPr txBox="1"/>
          <p:nvPr/>
        </p:nvSpPr>
        <p:spPr>
          <a:xfrm rot="16200000">
            <a:off x="4367947" y="1601371"/>
            <a:ext cx="1704313" cy="230832"/>
          </a:xfrm>
          <a:prstGeom prst="rect">
            <a:avLst/>
          </a:prstGeom>
          <a:noFill/>
          <a:ln>
            <a:solidFill>
              <a:srgbClr val="52A02E"/>
            </a:solidFill>
          </a:ln>
        </p:spPr>
        <p:txBody>
          <a:bodyPr wrap="none" rtlCol="0">
            <a:spAutoFit/>
          </a:bodyPr>
          <a:lstStyle/>
          <a:p>
            <a:r>
              <a:rPr lang="en-US" sz="900" dirty="0"/>
              <a:t>GCE Failed due to disk errors</a:t>
            </a:r>
          </a:p>
        </p:txBody>
      </p:sp>
      <p:graphicFrame>
        <p:nvGraphicFramePr>
          <p:cNvPr id="5" name="Table 4"/>
          <p:cNvGraphicFramePr>
            <a:graphicFrameLocks noGrp="1"/>
          </p:cNvGraphicFramePr>
          <p:nvPr>
            <p:extLst>
              <p:ext uri="{D42A27DB-BD31-4B8C-83A1-F6EECF244321}">
                <p14:modId xmlns:p14="http://schemas.microsoft.com/office/powerpoint/2010/main" val="3502020764"/>
              </p:ext>
            </p:extLst>
          </p:nvPr>
        </p:nvGraphicFramePr>
        <p:xfrm>
          <a:off x="4086920" y="2931882"/>
          <a:ext cx="5057080" cy="2198187"/>
        </p:xfrm>
        <a:graphic>
          <a:graphicData uri="http://schemas.openxmlformats.org/drawingml/2006/table">
            <a:tbl>
              <a:tblPr/>
              <a:tblGrid>
                <a:gridCol w="1011416">
                  <a:extLst>
                    <a:ext uri="{9D8B030D-6E8A-4147-A177-3AD203B41FA5}">
                      <a16:colId xmlns:a16="http://schemas.microsoft.com/office/drawing/2014/main" val="20000"/>
                    </a:ext>
                  </a:extLst>
                </a:gridCol>
                <a:gridCol w="1011416">
                  <a:extLst>
                    <a:ext uri="{9D8B030D-6E8A-4147-A177-3AD203B41FA5}">
                      <a16:colId xmlns:a16="http://schemas.microsoft.com/office/drawing/2014/main" val="20001"/>
                    </a:ext>
                  </a:extLst>
                </a:gridCol>
                <a:gridCol w="1011416">
                  <a:extLst>
                    <a:ext uri="{9D8B030D-6E8A-4147-A177-3AD203B41FA5}">
                      <a16:colId xmlns:a16="http://schemas.microsoft.com/office/drawing/2014/main" val="20002"/>
                    </a:ext>
                  </a:extLst>
                </a:gridCol>
                <a:gridCol w="1011416">
                  <a:extLst>
                    <a:ext uri="{9D8B030D-6E8A-4147-A177-3AD203B41FA5}">
                      <a16:colId xmlns:a16="http://schemas.microsoft.com/office/drawing/2014/main" val="20003"/>
                    </a:ext>
                  </a:extLst>
                </a:gridCol>
                <a:gridCol w="1011416">
                  <a:extLst>
                    <a:ext uri="{9D8B030D-6E8A-4147-A177-3AD203B41FA5}">
                      <a16:colId xmlns:a16="http://schemas.microsoft.com/office/drawing/2014/main" val="20004"/>
                    </a:ext>
                  </a:extLst>
                </a:gridCol>
              </a:tblGrid>
              <a:tr h="0">
                <a:tc>
                  <a:txBody>
                    <a:bodyPr/>
                    <a:lstStyle/>
                    <a:p>
                      <a:endParaRPr lang="en-US" dirty="0"/>
                    </a:p>
                  </a:txBody>
                  <a:tcPr marL="55426" marR="55426" marT="27713" marB="27713" anchor="ctr">
                    <a:lnL>
                      <a:noFill/>
                    </a:lnL>
                    <a:lnR>
                      <a:noFill/>
                    </a:lnR>
                    <a:lnT>
                      <a:noFill/>
                    </a:lnT>
                    <a:lnB>
                      <a:noFill/>
                    </a:lnB>
                    <a:solidFill>
                      <a:srgbClr val="FFFFFF"/>
                    </a:solidFill>
                  </a:tcPr>
                </a:tc>
                <a:tc>
                  <a:txBody>
                    <a:bodyPr/>
                    <a:lstStyle/>
                    <a:p>
                      <a:pPr algn="r" fontAlgn="ctr"/>
                      <a:r>
                        <a:rPr lang="en-US" sz="800" b="1" dirty="0">
                          <a:effectLst/>
                        </a:rPr>
                        <a:t>AWS</a:t>
                      </a:r>
                    </a:p>
                  </a:txBody>
                  <a:tcPr marL="55426" marR="55426" marT="27713" marB="27713" anchor="ctr">
                    <a:lnL>
                      <a:noFill/>
                    </a:lnL>
                    <a:lnR>
                      <a:noFill/>
                    </a:lnR>
                    <a:lnT>
                      <a:noFill/>
                    </a:lnT>
                    <a:lnB>
                      <a:noFill/>
                    </a:lnB>
                    <a:solidFill>
                      <a:srgbClr val="FFFFFF"/>
                    </a:solidFill>
                  </a:tcPr>
                </a:tc>
                <a:tc>
                  <a:txBody>
                    <a:bodyPr/>
                    <a:lstStyle/>
                    <a:p>
                      <a:pPr algn="r" fontAlgn="ctr"/>
                      <a:r>
                        <a:rPr lang="en-US" sz="800" b="1" dirty="0">
                          <a:effectLst/>
                        </a:rPr>
                        <a:t>Azure</a:t>
                      </a:r>
                    </a:p>
                  </a:txBody>
                  <a:tcPr marL="55426" marR="55426" marT="27713" marB="27713" anchor="ctr">
                    <a:lnL>
                      <a:noFill/>
                    </a:lnL>
                    <a:lnR>
                      <a:noFill/>
                    </a:lnR>
                    <a:lnT>
                      <a:noFill/>
                    </a:lnT>
                    <a:lnB>
                      <a:noFill/>
                    </a:lnB>
                    <a:solidFill>
                      <a:srgbClr val="FFFFFF"/>
                    </a:solidFill>
                  </a:tcPr>
                </a:tc>
                <a:tc>
                  <a:txBody>
                    <a:bodyPr/>
                    <a:lstStyle/>
                    <a:p>
                      <a:pPr algn="r" fontAlgn="ctr"/>
                      <a:r>
                        <a:rPr lang="en-US" sz="800" b="1" dirty="0">
                          <a:effectLst/>
                        </a:rPr>
                        <a:t>GCE</a:t>
                      </a:r>
                    </a:p>
                  </a:txBody>
                  <a:tcPr marL="55426" marR="55426" marT="27713" marB="27713" anchor="ctr">
                    <a:lnL>
                      <a:noFill/>
                    </a:lnL>
                    <a:lnR>
                      <a:noFill/>
                    </a:lnR>
                    <a:lnT>
                      <a:noFill/>
                    </a:lnT>
                    <a:lnB>
                      <a:noFill/>
                    </a:lnB>
                    <a:solidFill>
                      <a:srgbClr val="FFFFFF"/>
                    </a:solidFill>
                  </a:tcPr>
                </a:tc>
                <a:tc>
                  <a:txBody>
                    <a:bodyPr/>
                    <a:lstStyle/>
                    <a:p>
                      <a:pPr algn="r" fontAlgn="ctr"/>
                      <a:r>
                        <a:rPr lang="en-US" sz="800" b="1" dirty="0">
                          <a:effectLst/>
                        </a:rPr>
                        <a:t>OCI</a:t>
                      </a:r>
                    </a:p>
                  </a:txBody>
                  <a:tcPr marL="55426" marR="55426" marT="27713" marB="27713" anchor="ctr">
                    <a:lnL>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26404">
                <a:tc>
                  <a:txBody>
                    <a:bodyPr/>
                    <a:lstStyle/>
                    <a:p>
                      <a:pPr algn="r" fontAlgn="ctr"/>
                      <a:r>
                        <a:rPr lang="en-US" sz="800" b="1">
                          <a:effectLst/>
                        </a:rPr>
                        <a:t>Wordcount\n(1.6TB)</a:t>
                      </a:r>
                    </a:p>
                  </a:txBody>
                  <a:tcPr marL="55426" marR="55426" marT="27713" marB="27713" anchor="ctr">
                    <a:lnL>
                      <a:noFill/>
                    </a:lnL>
                    <a:lnR>
                      <a:noFill/>
                    </a:lnR>
                    <a:lnT>
                      <a:noFill/>
                    </a:lnT>
                    <a:lnB>
                      <a:noFill/>
                    </a:lnB>
                    <a:solidFill>
                      <a:srgbClr val="F5F5F5"/>
                    </a:solidFill>
                  </a:tcPr>
                </a:tc>
                <a:tc>
                  <a:txBody>
                    <a:bodyPr/>
                    <a:lstStyle/>
                    <a:p>
                      <a:pPr algn="r" fontAlgn="ctr"/>
                      <a:r>
                        <a:rPr lang="en-US" sz="800">
                          <a:effectLst/>
                        </a:rPr>
                        <a:t>2917.403</a:t>
                      </a:r>
                    </a:p>
                  </a:txBody>
                  <a:tcPr marL="55426" marR="55426" marT="27713" marB="27713" anchor="ctr">
                    <a:lnL>
                      <a:noFill/>
                    </a:lnL>
                    <a:lnR>
                      <a:noFill/>
                    </a:lnR>
                    <a:lnT>
                      <a:noFill/>
                    </a:lnT>
                    <a:lnB>
                      <a:noFill/>
                    </a:lnB>
                    <a:solidFill>
                      <a:srgbClr val="F5F5F5"/>
                    </a:solidFill>
                  </a:tcPr>
                </a:tc>
                <a:tc>
                  <a:txBody>
                    <a:bodyPr/>
                    <a:lstStyle/>
                    <a:p>
                      <a:pPr algn="r" fontAlgn="ctr"/>
                      <a:r>
                        <a:rPr lang="en-US" sz="800">
                          <a:effectLst/>
                        </a:rPr>
                        <a:t>5203.261</a:t>
                      </a:r>
                    </a:p>
                  </a:txBody>
                  <a:tcPr marL="55426" marR="55426" marT="27713" marB="27713" anchor="ctr">
                    <a:lnL>
                      <a:noFill/>
                    </a:lnL>
                    <a:lnR>
                      <a:noFill/>
                    </a:lnR>
                    <a:lnT>
                      <a:noFill/>
                    </a:lnT>
                    <a:lnB>
                      <a:noFill/>
                    </a:lnB>
                    <a:solidFill>
                      <a:srgbClr val="F5F5F5"/>
                    </a:solidFill>
                  </a:tcPr>
                </a:tc>
                <a:tc>
                  <a:txBody>
                    <a:bodyPr/>
                    <a:lstStyle/>
                    <a:p>
                      <a:pPr algn="r" fontAlgn="ctr"/>
                      <a:r>
                        <a:rPr lang="en-US" sz="800">
                          <a:effectLst/>
                        </a:rPr>
                        <a:t>0.000</a:t>
                      </a:r>
                    </a:p>
                  </a:txBody>
                  <a:tcPr marL="55426" marR="55426" marT="27713" marB="27713" anchor="ctr">
                    <a:lnL>
                      <a:noFill/>
                    </a:lnL>
                    <a:lnR>
                      <a:noFill/>
                    </a:lnR>
                    <a:lnT>
                      <a:noFill/>
                    </a:lnT>
                    <a:lnB>
                      <a:noFill/>
                    </a:lnB>
                    <a:solidFill>
                      <a:srgbClr val="F5F5F5"/>
                    </a:solidFill>
                  </a:tcPr>
                </a:tc>
                <a:tc>
                  <a:txBody>
                    <a:bodyPr/>
                    <a:lstStyle/>
                    <a:p>
                      <a:pPr algn="r" fontAlgn="ctr"/>
                      <a:r>
                        <a:rPr lang="en-US" sz="800" dirty="0">
                          <a:effectLst/>
                        </a:rPr>
                        <a:t>2561.097</a:t>
                      </a:r>
                    </a:p>
                  </a:txBody>
                  <a:tcPr marL="55426" marR="55426" marT="27713" marB="27713" anchor="ctr">
                    <a:lnL>
                      <a:noFill/>
                    </a:lnL>
                    <a:lnR>
                      <a:noFill/>
                    </a:lnR>
                    <a:lnT w="12700" cmpd="sng">
                      <a:noFill/>
                      <a:prstDash val="solid"/>
                    </a:lnT>
                    <a:lnB>
                      <a:noFill/>
                    </a:lnB>
                    <a:solidFill>
                      <a:srgbClr val="F5F5F5"/>
                    </a:solidFill>
                  </a:tcPr>
                </a:tc>
                <a:extLst>
                  <a:ext uri="{0D108BD9-81ED-4DB2-BD59-A6C34878D82A}">
                    <a16:rowId xmlns:a16="http://schemas.microsoft.com/office/drawing/2014/main" val="10001"/>
                  </a:ext>
                </a:extLst>
              </a:tr>
              <a:tr h="323548">
                <a:tc>
                  <a:txBody>
                    <a:bodyPr/>
                    <a:lstStyle/>
                    <a:p>
                      <a:pPr algn="r" fontAlgn="ctr"/>
                      <a:r>
                        <a:rPr lang="en-US" sz="800" b="1" dirty="0" err="1">
                          <a:effectLst/>
                        </a:rPr>
                        <a:t>Pagerank</a:t>
                      </a:r>
                      <a:r>
                        <a:rPr lang="en-US" sz="800" b="1" dirty="0">
                          <a:effectLst/>
                        </a:rPr>
                        <a:t>\n(50M pages)</a:t>
                      </a:r>
                    </a:p>
                  </a:txBody>
                  <a:tcPr marL="55426" marR="55426" marT="27713" marB="27713" anchor="ctr">
                    <a:lnL>
                      <a:noFill/>
                    </a:lnL>
                    <a:lnR>
                      <a:noFill/>
                    </a:lnR>
                    <a:lnT>
                      <a:noFill/>
                    </a:lnT>
                    <a:lnB>
                      <a:noFill/>
                    </a:lnB>
                    <a:solidFill>
                      <a:srgbClr val="FFFFFF"/>
                    </a:solidFill>
                  </a:tcPr>
                </a:tc>
                <a:tc>
                  <a:txBody>
                    <a:bodyPr/>
                    <a:lstStyle/>
                    <a:p>
                      <a:pPr algn="r" fontAlgn="ctr"/>
                      <a:r>
                        <a:rPr lang="en-US" sz="800">
                          <a:effectLst/>
                        </a:rPr>
                        <a:t>427.872</a:t>
                      </a:r>
                    </a:p>
                  </a:txBody>
                  <a:tcPr marL="55426" marR="55426" marT="27713" marB="27713" anchor="ctr">
                    <a:lnL>
                      <a:noFill/>
                    </a:lnL>
                    <a:lnR>
                      <a:noFill/>
                    </a:lnR>
                    <a:lnT>
                      <a:noFill/>
                    </a:lnT>
                    <a:lnB>
                      <a:noFill/>
                    </a:lnB>
                    <a:solidFill>
                      <a:srgbClr val="FFFFFF"/>
                    </a:solidFill>
                  </a:tcPr>
                </a:tc>
                <a:tc>
                  <a:txBody>
                    <a:bodyPr/>
                    <a:lstStyle/>
                    <a:p>
                      <a:pPr algn="r" fontAlgn="ctr"/>
                      <a:r>
                        <a:rPr lang="en-US" sz="800">
                          <a:effectLst/>
                        </a:rPr>
                        <a:t>557.370</a:t>
                      </a:r>
                    </a:p>
                  </a:txBody>
                  <a:tcPr marL="55426" marR="55426" marT="27713" marB="27713" anchor="ctr">
                    <a:lnL>
                      <a:noFill/>
                    </a:lnL>
                    <a:lnR>
                      <a:noFill/>
                    </a:lnR>
                    <a:lnT>
                      <a:noFill/>
                    </a:lnT>
                    <a:lnB>
                      <a:noFill/>
                    </a:lnB>
                    <a:solidFill>
                      <a:srgbClr val="FFFFFF"/>
                    </a:solidFill>
                  </a:tcPr>
                </a:tc>
                <a:tc>
                  <a:txBody>
                    <a:bodyPr/>
                    <a:lstStyle/>
                    <a:p>
                      <a:pPr algn="r" fontAlgn="ctr"/>
                      <a:r>
                        <a:rPr lang="en-US" sz="800">
                          <a:effectLst/>
                        </a:rPr>
                        <a:t>485.084</a:t>
                      </a:r>
                    </a:p>
                  </a:txBody>
                  <a:tcPr marL="55426" marR="55426" marT="27713" marB="27713" anchor="ctr">
                    <a:lnL>
                      <a:noFill/>
                    </a:lnL>
                    <a:lnR>
                      <a:noFill/>
                    </a:lnR>
                    <a:lnT>
                      <a:noFill/>
                    </a:lnT>
                    <a:lnB>
                      <a:noFill/>
                    </a:lnB>
                    <a:solidFill>
                      <a:srgbClr val="FFFFFF"/>
                    </a:solidFill>
                  </a:tcPr>
                </a:tc>
                <a:tc>
                  <a:txBody>
                    <a:bodyPr/>
                    <a:lstStyle/>
                    <a:p>
                      <a:pPr algn="r" fontAlgn="ctr"/>
                      <a:r>
                        <a:rPr lang="en-US" sz="800">
                          <a:effectLst/>
                        </a:rPr>
                        <a:t>446.669</a:t>
                      </a:r>
                    </a:p>
                  </a:txBody>
                  <a:tcPr marL="55426" marR="55426" marT="27713" marB="27713" anchor="ctr">
                    <a:lnL>
                      <a:noFill/>
                    </a:lnL>
                    <a:lnR>
                      <a:noFill/>
                    </a:lnR>
                    <a:lnT>
                      <a:noFill/>
                    </a:lnT>
                    <a:lnB>
                      <a:noFill/>
                    </a:lnB>
                    <a:solidFill>
                      <a:srgbClr val="FFFFFF"/>
                    </a:solidFill>
                  </a:tcPr>
                </a:tc>
                <a:extLst>
                  <a:ext uri="{0D108BD9-81ED-4DB2-BD59-A6C34878D82A}">
                    <a16:rowId xmlns:a16="http://schemas.microsoft.com/office/drawing/2014/main" val="10002"/>
                  </a:ext>
                </a:extLst>
              </a:tr>
              <a:tr h="420691">
                <a:tc>
                  <a:txBody>
                    <a:bodyPr/>
                    <a:lstStyle/>
                    <a:p>
                      <a:pPr algn="r" fontAlgn="ctr"/>
                      <a:r>
                        <a:rPr lang="en-US" sz="800" b="1">
                          <a:effectLst/>
                        </a:rPr>
                        <a:t>K-means\n(1.2B samples)</a:t>
                      </a:r>
                    </a:p>
                  </a:txBody>
                  <a:tcPr marL="55426" marR="55426" marT="27713" marB="27713" anchor="ctr">
                    <a:lnL>
                      <a:noFill/>
                    </a:lnL>
                    <a:lnR>
                      <a:noFill/>
                    </a:lnR>
                    <a:lnT>
                      <a:noFill/>
                    </a:lnT>
                    <a:lnB>
                      <a:noFill/>
                    </a:lnB>
                    <a:solidFill>
                      <a:srgbClr val="F5F5F5"/>
                    </a:solidFill>
                  </a:tcPr>
                </a:tc>
                <a:tc>
                  <a:txBody>
                    <a:bodyPr/>
                    <a:lstStyle/>
                    <a:p>
                      <a:pPr algn="r" fontAlgn="ctr"/>
                      <a:r>
                        <a:rPr lang="en-US" sz="800">
                          <a:effectLst/>
                        </a:rPr>
                        <a:t>2733.394</a:t>
                      </a:r>
                    </a:p>
                  </a:txBody>
                  <a:tcPr marL="55426" marR="55426" marT="27713" marB="27713" anchor="ctr">
                    <a:lnL>
                      <a:noFill/>
                    </a:lnL>
                    <a:lnR>
                      <a:noFill/>
                    </a:lnR>
                    <a:lnT>
                      <a:noFill/>
                    </a:lnT>
                    <a:lnB>
                      <a:noFill/>
                    </a:lnB>
                    <a:solidFill>
                      <a:srgbClr val="F5F5F5"/>
                    </a:solidFill>
                  </a:tcPr>
                </a:tc>
                <a:tc>
                  <a:txBody>
                    <a:bodyPr/>
                    <a:lstStyle/>
                    <a:p>
                      <a:pPr algn="r" fontAlgn="ctr"/>
                      <a:r>
                        <a:rPr lang="en-US" sz="800">
                          <a:effectLst/>
                        </a:rPr>
                        <a:t>3854.514</a:t>
                      </a:r>
                    </a:p>
                  </a:txBody>
                  <a:tcPr marL="55426" marR="55426" marT="27713" marB="27713" anchor="ctr">
                    <a:lnL>
                      <a:noFill/>
                    </a:lnL>
                    <a:lnR>
                      <a:noFill/>
                    </a:lnR>
                    <a:lnT>
                      <a:noFill/>
                    </a:lnT>
                    <a:lnB>
                      <a:noFill/>
                    </a:lnB>
                    <a:solidFill>
                      <a:srgbClr val="F5F5F5"/>
                    </a:solidFill>
                  </a:tcPr>
                </a:tc>
                <a:tc>
                  <a:txBody>
                    <a:bodyPr/>
                    <a:lstStyle/>
                    <a:p>
                      <a:pPr algn="r" fontAlgn="ctr"/>
                      <a:r>
                        <a:rPr lang="en-US" sz="800" dirty="0">
                          <a:effectLst/>
                        </a:rPr>
                        <a:t>3577.521</a:t>
                      </a:r>
                    </a:p>
                  </a:txBody>
                  <a:tcPr marL="55426" marR="55426" marT="27713" marB="27713" anchor="ctr">
                    <a:lnL>
                      <a:noFill/>
                    </a:lnL>
                    <a:lnR>
                      <a:noFill/>
                    </a:lnR>
                    <a:lnT>
                      <a:noFill/>
                    </a:lnT>
                    <a:lnB>
                      <a:noFill/>
                    </a:lnB>
                    <a:solidFill>
                      <a:srgbClr val="F5F5F5"/>
                    </a:solidFill>
                  </a:tcPr>
                </a:tc>
                <a:tc>
                  <a:txBody>
                    <a:bodyPr/>
                    <a:lstStyle/>
                    <a:p>
                      <a:pPr algn="r" fontAlgn="ctr"/>
                      <a:r>
                        <a:rPr lang="en-US" sz="800">
                          <a:effectLst/>
                        </a:rPr>
                        <a:t>2824.252</a:t>
                      </a:r>
                    </a:p>
                  </a:txBody>
                  <a:tcPr marL="55426" marR="55426" marT="27713" marB="27713" anchor="ctr">
                    <a:lnL>
                      <a:noFill/>
                    </a:lnL>
                    <a:lnR>
                      <a:noFill/>
                    </a:lnR>
                    <a:lnT>
                      <a:noFill/>
                    </a:lnT>
                    <a:lnB>
                      <a:noFill/>
                    </a:lnB>
                    <a:solidFill>
                      <a:srgbClr val="F5F5F5"/>
                    </a:solidFill>
                  </a:tcPr>
                </a:tc>
                <a:extLst>
                  <a:ext uri="{0D108BD9-81ED-4DB2-BD59-A6C34878D82A}">
                    <a16:rowId xmlns:a16="http://schemas.microsoft.com/office/drawing/2014/main" val="10003"/>
                  </a:ext>
                </a:extLst>
              </a:tr>
              <a:tr h="226404">
                <a:tc>
                  <a:txBody>
                    <a:bodyPr/>
                    <a:lstStyle/>
                    <a:p>
                      <a:pPr algn="r" fontAlgn="ctr"/>
                      <a:r>
                        <a:rPr lang="en-US" sz="800" b="1">
                          <a:effectLst/>
                        </a:rPr>
                        <a:t>Terasort\n(600GB)</a:t>
                      </a:r>
                    </a:p>
                  </a:txBody>
                  <a:tcPr marL="55426" marR="55426" marT="27713" marB="27713" anchor="ctr">
                    <a:lnL>
                      <a:noFill/>
                    </a:lnL>
                    <a:lnR>
                      <a:noFill/>
                    </a:lnR>
                    <a:lnT>
                      <a:noFill/>
                    </a:lnT>
                    <a:lnB>
                      <a:noFill/>
                    </a:lnB>
                    <a:solidFill>
                      <a:srgbClr val="FFFFFF"/>
                    </a:solidFill>
                  </a:tcPr>
                </a:tc>
                <a:tc>
                  <a:txBody>
                    <a:bodyPr/>
                    <a:lstStyle/>
                    <a:p>
                      <a:pPr algn="r" fontAlgn="ctr"/>
                      <a:r>
                        <a:rPr lang="en-US" sz="800">
                          <a:effectLst/>
                        </a:rPr>
                        <a:t>517.907</a:t>
                      </a:r>
                    </a:p>
                  </a:txBody>
                  <a:tcPr marL="55426" marR="55426" marT="27713" marB="27713" anchor="ctr">
                    <a:lnL>
                      <a:noFill/>
                    </a:lnL>
                    <a:lnR>
                      <a:noFill/>
                    </a:lnR>
                    <a:lnT>
                      <a:noFill/>
                    </a:lnT>
                    <a:lnB>
                      <a:noFill/>
                    </a:lnB>
                    <a:solidFill>
                      <a:srgbClr val="FFFFFF"/>
                    </a:solidFill>
                  </a:tcPr>
                </a:tc>
                <a:tc>
                  <a:txBody>
                    <a:bodyPr/>
                    <a:lstStyle/>
                    <a:p>
                      <a:pPr algn="r" fontAlgn="ctr"/>
                      <a:r>
                        <a:rPr lang="en-US" sz="800">
                          <a:effectLst/>
                        </a:rPr>
                        <a:t>1431.441</a:t>
                      </a:r>
                    </a:p>
                  </a:txBody>
                  <a:tcPr marL="55426" marR="55426" marT="27713" marB="27713" anchor="ctr">
                    <a:lnL>
                      <a:noFill/>
                    </a:lnL>
                    <a:lnR>
                      <a:noFill/>
                    </a:lnR>
                    <a:lnT>
                      <a:noFill/>
                    </a:lnT>
                    <a:lnB>
                      <a:noFill/>
                    </a:lnB>
                    <a:solidFill>
                      <a:srgbClr val="FFFFFF"/>
                    </a:solidFill>
                  </a:tcPr>
                </a:tc>
                <a:tc>
                  <a:txBody>
                    <a:bodyPr/>
                    <a:lstStyle/>
                    <a:p>
                      <a:pPr algn="r" fontAlgn="ctr"/>
                      <a:r>
                        <a:rPr lang="en-US" sz="800">
                          <a:effectLst/>
                        </a:rPr>
                        <a:t>1481.658</a:t>
                      </a:r>
                    </a:p>
                  </a:txBody>
                  <a:tcPr marL="55426" marR="55426" marT="27713" marB="27713" anchor="ctr">
                    <a:lnL>
                      <a:noFill/>
                    </a:lnL>
                    <a:lnR>
                      <a:noFill/>
                    </a:lnR>
                    <a:lnT>
                      <a:noFill/>
                    </a:lnT>
                    <a:lnB>
                      <a:noFill/>
                    </a:lnB>
                    <a:solidFill>
                      <a:srgbClr val="FFFFFF"/>
                    </a:solidFill>
                  </a:tcPr>
                </a:tc>
                <a:tc>
                  <a:txBody>
                    <a:bodyPr/>
                    <a:lstStyle/>
                    <a:p>
                      <a:pPr algn="r" fontAlgn="ctr"/>
                      <a:r>
                        <a:rPr lang="en-US" sz="800">
                          <a:effectLst/>
                        </a:rPr>
                        <a:t>564.447</a:t>
                      </a:r>
                    </a:p>
                  </a:txBody>
                  <a:tcPr marL="55426" marR="55426" marT="27713" marB="27713" anchor="ctr">
                    <a:lnL>
                      <a:noFill/>
                    </a:lnL>
                    <a:lnR>
                      <a:noFill/>
                    </a:lnR>
                    <a:lnT>
                      <a:noFill/>
                    </a:lnT>
                    <a:lnB>
                      <a:noFill/>
                    </a:lnB>
                    <a:solidFill>
                      <a:srgbClr val="FFFFFF"/>
                    </a:solidFill>
                  </a:tcPr>
                </a:tc>
                <a:extLst>
                  <a:ext uri="{0D108BD9-81ED-4DB2-BD59-A6C34878D82A}">
                    <a16:rowId xmlns:a16="http://schemas.microsoft.com/office/drawing/2014/main" val="10004"/>
                  </a:ext>
                </a:extLst>
              </a:tr>
              <a:tr h="226404">
                <a:tc>
                  <a:txBody>
                    <a:bodyPr/>
                    <a:lstStyle/>
                    <a:p>
                      <a:pPr algn="r" fontAlgn="ctr"/>
                      <a:r>
                        <a:rPr lang="en-US" sz="800" b="1">
                          <a:effectLst/>
                        </a:rPr>
                        <a:t>DFSIO\n(2TB Write)</a:t>
                      </a:r>
                    </a:p>
                  </a:txBody>
                  <a:tcPr marL="55426" marR="55426" marT="27713" marB="27713" anchor="ctr">
                    <a:lnL>
                      <a:noFill/>
                    </a:lnL>
                    <a:lnR>
                      <a:noFill/>
                    </a:lnR>
                    <a:lnT>
                      <a:noFill/>
                    </a:lnT>
                    <a:lnB>
                      <a:noFill/>
                    </a:lnB>
                    <a:solidFill>
                      <a:srgbClr val="F5F5F5"/>
                    </a:solidFill>
                  </a:tcPr>
                </a:tc>
                <a:tc>
                  <a:txBody>
                    <a:bodyPr/>
                    <a:lstStyle/>
                    <a:p>
                      <a:pPr algn="r" fontAlgn="ctr"/>
                      <a:r>
                        <a:rPr lang="en-US" sz="800">
                          <a:effectLst/>
                        </a:rPr>
                        <a:t>1214.513</a:t>
                      </a:r>
                    </a:p>
                  </a:txBody>
                  <a:tcPr marL="55426" marR="55426" marT="27713" marB="27713" anchor="ctr">
                    <a:lnL>
                      <a:noFill/>
                    </a:lnL>
                    <a:lnR>
                      <a:noFill/>
                    </a:lnR>
                    <a:lnT>
                      <a:noFill/>
                    </a:lnT>
                    <a:lnB>
                      <a:noFill/>
                    </a:lnB>
                    <a:solidFill>
                      <a:srgbClr val="F5F5F5"/>
                    </a:solidFill>
                  </a:tcPr>
                </a:tc>
                <a:tc>
                  <a:txBody>
                    <a:bodyPr/>
                    <a:lstStyle/>
                    <a:p>
                      <a:pPr algn="r" fontAlgn="ctr"/>
                      <a:r>
                        <a:rPr lang="en-US" sz="800">
                          <a:effectLst/>
                        </a:rPr>
                        <a:t>1874.317</a:t>
                      </a:r>
                    </a:p>
                  </a:txBody>
                  <a:tcPr marL="55426" marR="55426" marT="27713" marB="27713" anchor="ctr">
                    <a:lnL>
                      <a:noFill/>
                    </a:lnL>
                    <a:lnR>
                      <a:noFill/>
                    </a:lnR>
                    <a:lnT>
                      <a:noFill/>
                    </a:lnT>
                    <a:lnB>
                      <a:noFill/>
                    </a:lnB>
                    <a:solidFill>
                      <a:srgbClr val="F5F5F5"/>
                    </a:solidFill>
                  </a:tcPr>
                </a:tc>
                <a:tc>
                  <a:txBody>
                    <a:bodyPr/>
                    <a:lstStyle/>
                    <a:p>
                      <a:pPr algn="r" fontAlgn="ctr"/>
                      <a:r>
                        <a:rPr lang="en-US" sz="800">
                          <a:effectLst/>
                        </a:rPr>
                        <a:t>5022.967</a:t>
                      </a:r>
                    </a:p>
                  </a:txBody>
                  <a:tcPr marL="55426" marR="55426" marT="27713" marB="27713" anchor="ctr">
                    <a:lnL>
                      <a:noFill/>
                    </a:lnL>
                    <a:lnR>
                      <a:noFill/>
                    </a:lnR>
                    <a:lnT>
                      <a:noFill/>
                    </a:lnT>
                    <a:lnB>
                      <a:noFill/>
                    </a:lnB>
                    <a:solidFill>
                      <a:srgbClr val="F5F5F5"/>
                    </a:solidFill>
                  </a:tcPr>
                </a:tc>
                <a:tc>
                  <a:txBody>
                    <a:bodyPr/>
                    <a:lstStyle/>
                    <a:p>
                      <a:pPr algn="r" fontAlgn="ctr"/>
                      <a:r>
                        <a:rPr lang="en-US" sz="800">
                          <a:effectLst/>
                        </a:rPr>
                        <a:t>946.954</a:t>
                      </a:r>
                    </a:p>
                  </a:txBody>
                  <a:tcPr marL="55426" marR="55426" marT="27713" marB="27713" anchor="ctr">
                    <a:lnL>
                      <a:noFill/>
                    </a:lnL>
                    <a:lnR>
                      <a:noFill/>
                    </a:lnR>
                    <a:lnT>
                      <a:noFill/>
                    </a:lnT>
                    <a:lnB>
                      <a:noFill/>
                    </a:lnB>
                    <a:solidFill>
                      <a:srgbClr val="F5F5F5"/>
                    </a:solidFill>
                  </a:tcPr>
                </a:tc>
                <a:extLst>
                  <a:ext uri="{0D108BD9-81ED-4DB2-BD59-A6C34878D82A}">
                    <a16:rowId xmlns:a16="http://schemas.microsoft.com/office/drawing/2014/main" val="10005"/>
                  </a:ext>
                </a:extLst>
              </a:tr>
              <a:tr h="226404">
                <a:tc>
                  <a:txBody>
                    <a:bodyPr/>
                    <a:lstStyle/>
                    <a:p>
                      <a:pPr algn="r" fontAlgn="ctr"/>
                      <a:r>
                        <a:rPr lang="en-US" sz="800" b="1" dirty="0">
                          <a:effectLst/>
                        </a:rPr>
                        <a:t>DFSIO\n(2TB Read)</a:t>
                      </a:r>
                    </a:p>
                  </a:txBody>
                  <a:tcPr marL="55426" marR="55426" marT="27713" marB="27713" anchor="ctr">
                    <a:lnL>
                      <a:noFill/>
                    </a:lnL>
                    <a:lnR>
                      <a:noFill/>
                    </a:lnR>
                    <a:lnT>
                      <a:noFill/>
                    </a:lnT>
                    <a:lnB>
                      <a:noFill/>
                    </a:lnB>
                    <a:solidFill>
                      <a:srgbClr val="FFFFFF"/>
                    </a:solidFill>
                  </a:tcPr>
                </a:tc>
                <a:tc>
                  <a:txBody>
                    <a:bodyPr/>
                    <a:lstStyle/>
                    <a:p>
                      <a:pPr algn="r" fontAlgn="ctr"/>
                      <a:r>
                        <a:rPr lang="en-US" sz="800" dirty="0">
                          <a:effectLst/>
                        </a:rPr>
                        <a:t>479.424</a:t>
                      </a:r>
                    </a:p>
                  </a:txBody>
                  <a:tcPr marL="55426" marR="55426" marT="27713" marB="27713" anchor="ctr">
                    <a:lnL>
                      <a:noFill/>
                    </a:lnL>
                    <a:lnR>
                      <a:noFill/>
                    </a:lnR>
                    <a:lnT>
                      <a:noFill/>
                    </a:lnT>
                    <a:lnB>
                      <a:noFill/>
                    </a:lnB>
                    <a:solidFill>
                      <a:srgbClr val="FFFFFF"/>
                    </a:solidFill>
                  </a:tcPr>
                </a:tc>
                <a:tc>
                  <a:txBody>
                    <a:bodyPr/>
                    <a:lstStyle/>
                    <a:p>
                      <a:pPr algn="r" fontAlgn="ctr"/>
                      <a:r>
                        <a:rPr lang="en-US" sz="800">
                          <a:effectLst/>
                        </a:rPr>
                        <a:t>859.940</a:t>
                      </a:r>
                    </a:p>
                  </a:txBody>
                  <a:tcPr marL="55426" marR="55426" marT="27713" marB="27713" anchor="ctr">
                    <a:lnL>
                      <a:noFill/>
                    </a:lnL>
                    <a:lnR>
                      <a:noFill/>
                    </a:lnR>
                    <a:lnT>
                      <a:noFill/>
                    </a:lnT>
                    <a:lnB>
                      <a:noFill/>
                    </a:lnB>
                    <a:solidFill>
                      <a:srgbClr val="FFFFFF"/>
                    </a:solidFill>
                  </a:tcPr>
                </a:tc>
                <a:tc>
                  <a:txBody>
                    <a:bodyPr/>
                    <a:lstStyle/>
                    <a:p>
                      <a:pPr algn="r" fontAlgn="ctr"/>
                      <a:r>
                        <a:rPr lang="en-US" sz="800">
                          <a:effectLst/>
                        </a:rPr>
                        <a:t>624.591</a:t>
                      </a:r>
                    </a:p>
                  </a:txBody>
                  <a:tcPr marL="55426" marR="55426" marT="27713" marB="27713" anchor="ctr">
                    <a:lnL>
                      <a:noFill/>
                    </a:lnL>
                    <a:lnR>
                      <a:noFill/>
                    </a:lnR>
                    <a:lnT>
                      <a:noFill/>
                    </a:lnT>
                    <a:lnB>
                      <a:noFill/>
                    </a:lnB>
                    <a:solidFill>
                      <a:srgbClr val="FFFFFF"/>
                    </a:solidFill>
                  </a:tcPr>
                </a:tc>
                <a:tc>
                  <a:txBody>
                    <a:bodyPr/>
                    <a:lstStyle/>
                    <a:p>
                      <a:pPr algn="r" fontAlgn="ctr"/>
                      <a:r>
                        <a:rPr lang="en-US" sz="800" dirty="0">
                          <a:effectLst/>
                        </a:rPr>
                        <a:t>221.298</a:t>
                      </a:r>
                    </a:p>
                  </a:txBody>
                  <a:tcPr marL="55426" marR="55426" marT="27713" marB="27713" anchor="ctr">
                    <a:lnL>
                      <a:noFill/>
                    </a:lnL>
                    <a:lnR>
                      <a:noFill/>
                    </a:lnR>
                    <a:lnT>
                      <a:noFill/>
                    </a:lnT>
                    <a:lnB>
                      <a:noFill/>
                    </a:lnB>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96648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828" y="537359"/>
            <a:ext cx="4404780" cy="699065"/>
          </a:xfrm>
        </p:spPr>
        <p:txBody>
          <a:bodyPr>
            <a:normAutofit fontScale="90000"/>
          </a:bodyPr>
          <a:lstStyle/>
          <a:p>
            <a:r>
              <a:rPr lang="en-US" dirty="0"/>
              <a:t>Details of</a:t>
            </a:r>
            <a:br>
              <a:rPr lang="en-US" dirty="0"/>
            </a:br>
            <a:r>
              <a:rPr lang="en-US" dirty="0"/>
              <a:t>Hadoop Block Storage Bare Metal Benchmark</a:t>
            </a:r>
          </a:p>
        </p:txBody>
      </p:sp>
      <p:sp>
        <p:nvSpPr>
          <p:cNvPr id="3" name="Text Placeholder 2"/>
          <p:cNvSpPr>
            <a:spLocks noGrp="1"/>
          </p:cNvSpPr>
          <p:nvPr>
            <p:ph type="body" sz="quarter" idx="10"/>
          </p:nvPr>
        </p:nvSpPr>
        <p:spPr/>
        <p:txBody>
          <a:bodyPr/>
          <a:lstStyle/>
          <a:p>
            <a:endParaRPr lang="en-US" dirty="0"/>
          </a:p>
        </p:txBody>
      </p:sp>
      <p:sp>
        <p:nvSpPr>
          <p:cNvPr id="7" name="Content Placeholder 5"/>
          <p:cNvSpPr txBox="1">
            <a:spLocks/>
          </p:cNvSpPr>
          <p:nvPr/>
        </p:nvSpPr>
        <p:spPr>
          <a:xfrm>
            <a:off x="445251" y="1587362"/>
            <a:ext cx="3990114" cy="3119391"/>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kern="1200">
                <a:solidFill>
                  <a:srgbClr val="40404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Aft>
                <a:spcPts val="0"/>
              </a:spcAft>
              <a:buClrTx/>
              <a:buSzTx/>
              <a:buNone/>
              <a:defRPr/>
            </a:pPr>
            <a:r>
              <a:rPr lang="en-US" dirty="0"/>
              <a:t>The result shows Hadoop benchmark with Map/Reduce progress as a function of time</a:t>
            </a:r>
          </a:p>
          <a:p>
            <a:pPr marL="0" indent="0" defTabSz="914400">
              <a:spcAft>
                <a:spcPts val="0"/>
              </a:spcAft>
              <a:buClrTx/>
              <a:buSzTx/>
              <a:buNone/>
              <a:defRPr/>
            </a:pPr>
            <a:endParaRPr lang="en-US" dirty="0"/>
          </a:p>
          <a:p>
            <a:pPr marL="0" indent="0" defTabSz="914400">
              <a:spcAft>
                <a:spcPts val="0"/>
              </a:spcAft>
              <a:buClrTx/>
              <a:buSzTx/>
              <a:buNone/>
              <a:defRPr/>
            </a:pPr>
            <a:r>
              <a:rPr lang="en-US" dirty="0"/>
              <a:t>AWS and Oracle in front</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23333" y="-33370"/>
            <a:ext cx="3742378" cy="5211520"/>
          </a:xfrm>
          <a:solidFill>
            <a:schemeClr val="bg1"/>
          </a:solidFill>
        </p:spPr>
      </p:pic>
      <p:sp>
        <p:nvSpPr>
          <p:cNvPr id="4" name="TextBox 3">
            <a:extLst>
              <a:ext uri="{FF2B5EF4-FFF2-40B4-BE49-F238E27FC236}">
                <a16:creationId xmlns:a16="http://schemas.microsoft.com/office/drawing/2014/main" id="{813F77BC-BFF3-4EE3-BF8E-6E25CF0F729D}"/>
              </a:ext>
            </a:extLst>
          </p:cNvPr>
          <p:cNvSpPr txBox="1"/>
          <p:nvPr/>
        </p:nvSpPr>
        <p:spPr>
          <a:xfrm flipH="1">
            <a:off x="7581342" y="103376"/>
            <a:ext cx="1542453" cy="307777"/>
          </a:xfrm>
          <a:prstGeom prst="rect">
            <a:avLst/>
          </a:prstGeom>
          <a:noFill/>
        </p:spPr>
        <p:txBody>
          <a:bodyPr wrap="square" rtlCol="0">
            <a:spAutoFit/>
          </a:bodyPr>
          <a:lstStyle/>
          <a:p>
            <a:r>
              <a:rPr lang="en-US" sz="1400" b="1" dirty="0"/>
              <a:t>Map       Reduce</a:t>
            </a:r>
          </a:p>
        </p:txBody>
      </p:sp>
    </p:spTree>
    <p:extLst>
      <p:ext uri="{BB962C8B-B14F-4D97-AF65-F5344CB8AC3E}">
        <p14:creationId xmlns:p14="http://schemas.microsoft.com/office/powerpoint/2010/main" val="2499154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Terasort</a:t>
            </a:r>
            <a:r>
              <a:rPr lang="en-US" dirty="0"/>
              <a:t> on Oracle Cloud</a:t>
            </a:r>
          </a:p>
        </p:txBody>
      </p:sp>
      <p:sp>
        <p:nvSpPr>
          <p:cNvPr id="3" name="Text Placeholder 2"/>
          <p:cNvSpPr>
            <a:spLocks noGrp="1"/>
          </p:cNvSpPr>
          <p:nvPr>
            <p:ph type="body" sz="quarter" idx="10"/>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96615" y="1855595"/>
            <a:ext cx="4170627" cy="1928129"/>
          </a:xfrm>
        </p:spPr>
      </p:pic>
      <p:sp>
        <p:nvSpPr>
          <p:cNvPr id="6" name="Content Placeholder 5"/>
          <p:cNvSpPr txBox="1">
            <a:spLocks/>
          </p:cNvSpPr>
          <p:nvPr/>
        </p:nvSpPr>
        <p:spPr>
          <a:xfrm>
            <a:off x="445251" y="1587363"/>
            <a:ext cx="3990114" cy="2810633"/>
          </a:xfrm>
          <a:prstGeom prst="rect">
            <a:avLst/>
          </a:prstGeom>
        </p:spPr>
        <p:txBody>
          <a:bodyPr vert="horz" lIns="91440" tIns="45720" rIns="91440" bIns="45720" rtlCol="0">
            <a:normAutofit fontScale="85000" lnSpcReduction="20000"/>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kern="1200">
                <a:solidFill>
                  <a:srgbClr val="40404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Aft>
                <a:spcPts val="0"/>
              </a:spcAft>
              <a:buClrTx/>
              <a:buSzTx/>
              <a:buFontTx/>
              <a:buNone/>
              <a:defRPr/>
            </a:pPr>
            <a:r>
              <a:rPr lang="en-US" dirty="0"/>
              <a:t>Workload: </a:t>
            </a:r>
            <a:r>
              <a:rPr lang="en-US" dirty="0" err="1"/>
              <a:t>Terasort</a:t>
            </a:r>
            <a:r>
              <a:rPr lang="en-US" dirty="0"/>
              <a:t> with 10TB (10</a:t>
            </a:r>
            <a:r>
              <a:rPr lang="en-US" baseline="30000" dirty="0"/>
              <a:t>13 </a:t>
            </a:r>
            <a:r>
              <a:rPr lang="en-US" dirty="0"/>
              <a:t>Bytes) size of data</a:t>
            </a:r>
          </a:p>
          <a:p>
            <a:pPr marL="285750" indent="-285750" defTabSz="914400">
              <a:spcAft>
                <a:spcPts val="0"/>
              </a:spcAft>
              <a:buClrTx/>
              <a:buSzTx/>
              <a:buFontTx/>
              <a:buChar char="-"/>
              <a:defRPr/>
            </a:pPr>
            <a:r>
              <a:rPr lang="en-US" dirty="0"/>
              <a:t>100 billion 100bytes records</a:t>
            </a:r>
          </a:p>
          <a:p>
            <a:pPr marL="285750" indent="-285750" defTabSz="914400">
              <a:spcAft>
                <a:spcPts val="0"/>
              </a:spcAft>
              <a:buClrTx/>
              <a:buSzTx/>
              <a:buFontTx/>
              <a:buChar char="-"/>
              <a:defRPr/>
            </a:pPr>
            <a:r>
              <a:rPr lang="en-US" dirty="0"/>
              <a:t>With 10 bytes key</a:t>
            </a:r>
          </a:p>
          <a:p>
            <a:pPr marL="0" indent="0" defTabSz="914400">
              <a:spcAft>
                <a:spcPts val="0"/>
              </a:spcAft>
              <a:buClrTx/>
              <a:buSzTx/>
              <a:buFontTx/>
              <a:buNone/>
              <a:defRPr/>
            </a:pPr>
            <a:endParaRPr lang="en-US" dirty="0"/>
          </a:p>
          <a:p>
            <a:pPr marL="0" indent="0" defTabSz="914400">
              <a:spcAft>
                <a:spcPts val="0"/>
              </a:spcAft>
              <a:buClrTx/>
              <a:buSzTx/>
              <a:buFontTx/>
              <a:buNone/>
              <a:defRPr/>
            </a:pPr>
            <a:r>
              <a:rPr lang="en-US" dirty="0"/>
              <a:t>System of each worker node: Oracle </a:t>
            </a:r>
            <a:r>
              <a:rPr lang="en-US" dirty="0" err="1"/>
              <a:t>BareMetal</a:t>
            </a:r>
            <a:r>
              <a:rPr lang="en-US" dirty="0"/>
              <a:t> (server name: BM.DenseIO2.52)</a:t>
            </a:r>
          </a:p>
          <a:p>
            <a:pPr marL="285750" indent="-285750" defTabSz="914400">
              <a:spcAft>
                <a:spcPts val="0"/>
              </a:spcAft>
              <a:buClrTx/>
              <a:buSzTx/>
              <a:buFontTx/>
              <a:buChar char="-"/>
              <a:defRPr/>
            </a:pPr>
            <a:r>
              <a:rPr lang="en-US" dirty="0"/>
              <a:t>104 logical processors, 768GB Memory, dual 25Gb Ethernet</a:t>
            </a:r>
          </a:p>
          <a:p>
            <a:pPr marL="285750" indent="-285750" defTabSz="914400">
              <a:spcAft>
                <a:spcPts val="0"/>
              </a:spcAft>
              <a:buClrTx/>
              <a:buSzTx/>
              <a:buFontTx/>
              <a:buChar char="-"/>
              <a:defRPr/>
            </a:pPr>
            <a:r>
              <a:rPr lang="en-US" dirty="0"/>
              <a:t>NVMe disks (1.3MM IOPS, 19.8GB/s throughput)</a:t>
            </a:r>
          </a:p>
          <a:p>
            <a:pPr marL="0" indent="0" defTabSz="914400">
              <a:spcAft>
                <a:spcPts val="0"/>
              </a:spcAft>
              <a:buClrTx/>
              <a:buSzTx/>
              <a:buFontTx/>
              <a:buNone/>
              <a:defRPr/>
            </a:pPr>
            <a:endParaRPr lang="en-US" dirty="0"/>
          </a:p>
          <a:p>
            <a:pPr marL="0" indent="0" defTabSz="914400">
              <a:spcAft>
                <a:spcPts val="0"/>
              </a:spcAft>
              <a:buClrTx/>
              <a:buSzTx/>
              <a:buFontTx/>
              <a:buNone/>
              <a:defRPr/>
            </a:pPr>
            <a:r>
              <a:rPr lang="en-US" dirty="0"/>
              <a:t>Good behavior. Should compare with traditional cloud nodes</a:t>
            </a:r>
          </a:p>
        </p:txBody>
      </p:sp>
    </p:spTree>
    <p:extLst>
      <p:ext uri="{BB962C8B-B14F-4D97-AF65-F5344CB8AC3E}">
        <p14:creationId xmlns:p14="http://schemas.microsoft.com/office/powerpoint/2010/main" val="1505370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783" y="46439"/>
            <a:ext cx="8004391" cy="699065"/>
          </a:xfrm>
        </p:spPr>
        <p:txBody>
          <a:bodyPr>
            <a:normAutofit fontScale="90000"/>
          </a:bodyPr>
          <a:lstStyle/>
          <a:p>
            <a:r>
              <a:rPr lang="en-US" dirty="0" err="1"/>
              <a:t>Terasort</a:t>
            </a:r>
            <a:r>
              <a:rPr lang="en-US" dirty="0"/>
              <a:t> on Oracle Cloud (System Resource)</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10960" y="993672"/>
            <a:ext cx="4233040" cy="3690059"/>
          </a:xfrm>
        </p:spPr>
      </p:pic>
      <p:sp>
        <p:nvSpPr>
          <p:cNvPr id="6" name="Content Placeholder 5"/>
          <p:cNvSpPr txBox="1">
            <a:spLocks/>
          </p:cNvSpPr>
          <p:nvPr/>
        </p:nvSpPr>
        <p:spPr>
          <a:xfrm>
            <a:off x="445250" y="1587363"/>
            <a:ext cx="4388706" cy="2810633"/>
          </a:xfrm>
          <a:prstGeom prst="rect">
            <a:avLst/>
          </a:prstGeom>
        </p:spPr>
        <p:txBody>
          <a:bodyPr vert="horz" lIns="91440" tIns="45720" rIns="91440" bIns="45720" rtlCol="0">
            <a:normAutofit fontScale="92500" lnSpcReduction="20000"/>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kern="1200">
                <a:solidFill>
                  <a:srgbClr val="40404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Aft>
                <a:spcPts val="0"/>
              </a:spcAft>
              <a:buClrTx/>
              <a:buSzTx/>
              <a:buFontTx/>
              <a:buNone/>
              <a:defRPr/>
            </a:pPr>
            <a:r>
              <a:rPr lang="en-US" dirty="0"/>
              <a:t>Monitoring system resource activity shows proper system configuration between CPU, storage and network bandwidth. Note difference between Map and Reduce phases</a:t>
            </a:r>
          </a:p>
          <a:p>
            <a:pPr marL="0" indent="0" defTabSz="914400">
              <a:spcAft>
                <a:spcPts val="0"/>
              </a:spcAft>
              <a:buClrTx/>
              <a:buSzTx/>
              <a:buFontTx/>
              <a:buNone/>
              <a:defRPr/>
            </a:pPr>
            <a:endParaRPr lang="en-US" dirty="0"/>
          </a:p>
          <a:p>
            <a:pPr marL="0" indent="0" defTabSz="914400">
              <a:spcAft>
                <a:spcPts val="0"/>
              </a:spcAft>
              <a:buClrTx/>
              <a:buSzTx/>
              <a:buFontTx/>
              <a:buNone/>
              <a:defRPr/>
            </a:pPr>
            <a:r>
              <a:rPr lang="en-US" dirty="0"/>
              <a:t>600 GB data</a:t>
            </a:r>
          </a:p>
          <a:p>
            <a:pPr marL="0" indent="0" defTabSz="914400">
              <a:spcAft>
                <a:spcPts val="0"/>
              </a:spcAft>
              <a:buClrTx/>
              <a:buSzTx/>
              <a:buFontTx/>
              <a:buNone/>
              <a:defRPr/>
            </a:pPr>
            <a:endParaRPr lang="en-US" dirty="0"/>
          </a:p>
          <a:p>
            <a:pPr marL="0" indent="0" defTabSz="914400">
              <a:spcAft>
                <a:spcPts val="0"/>
              </a:spcAft>
              <a:buClrTx/>
              <a:buSzTx/>
              <a:buFontTx/>
              <a:buNone/>
              <a:defRPr/>
            </a:pPr>
            <a:r>
              <a:rPr lang="en-US" u="sng" dirty="0"/>
              <a:t>High performance computing, networking and storage work together improving overall performance of mixed workloads i.e. </a:t>
            </a:r>
            <a:r>
              <a:rPr lang="en-US" u="sng" dirty="0" err="1"/>
              <a:t>terasort</a:t>
            </a:r>
            <a:endParaRPr lang="en-US" u="sng" dirty="0"/>
          </a:p>
        </p:txBody>
      </p:sp>
      <p:sp>
        <p:nvSpPr>
          <p:cNvPr id="4" name="TextBox 3">
            <a:extLst>
              <a:ext uri="{FF2B5EF4-FFF2-40B4-BE49-F238E27FC236}">
                <a16:creationId xmlns:a16="http://schemas.microsoft.com/office/drawing/2014/main" id="{0DA23B1F-8679-40A7-8134-17A00B9A5F74}"/>
              </a:ext>
            </a:extLst>
          </p:cNvPr>
          <p:cNvSpPr txBox="1"/>
          <p:nvPr/>
        </p:nvSpPr>
        <p:spPr>
          <a:xfrm>
            <a:off x="5021288" y="612435"/>
            <a:ext cx="3377848" cy="369332"/>
          </a:xfrm>
          <a:prstGeom prst="rect">
            <a:avLst/>
          </a:prstGeom>
          <a:noFill/>
        </p:spPr>
        <p:txBody>
          <a:bodyPr wrap="none" rtlCol="0">
            <a:spAutoFit/>
          </a:bodyPr>
          <a:lstStyle/>
          <a:p>
            <a:r>
              <a:rPr lang="en-US" dirty="0"/>
              <a:t>Map Phase       Reduce Phase</a:t>
            </a:r>
          </a:p>
        </p:txBody>
      </p:sp>
    </p:spTree>
    <p:extLst>
      <p:ext uri="{BB962C8B-B14F-4D97-AF65-F5344CB8AC3E}">
        <p14:creationId xmlns:p14="http://schemas.microsoft.com/office/powerpoint/2010/main" val="1854228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827" y="13911"/>
            <a:ext cx="8004391" cy="699065"/>
          </a:xfrm>
        </p:spPr>
        <p:txBody>
          <a:bodyPr/>
          <a:lstStyle/>
          <a:p>
            <a:r>
              <a:rPr lang="en-US" dirty="0"/>
              <a:t>Experiment  Setup</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3092474"/>
              </p:ext>
            </p:extLst>
          </p:nvPr>
        </p:nvGraphicFramePr>
        <p:xfrm>
          <a:off x="252251" y="662287"/>
          <a:ext cx="8797155" cy="4053840"/>
        </p:xfrm>
        <a:graphic>
          <a:graphicData uri="http://schemas.openxmlformats.org/drawingml/2006/table">
            <a:tbl>
              <a:tblPr firstRow="1" bandRow="1">
                <a:tableStyleId>{5C22544A-7EE6-4342-B048-85BDC9FD1C3A}</a:tableStyleId>
              </a:tblPr>
              <a:tblGrid>
                <a:gridCol w="1807777">
                  <a:extLst>
                    <a:ext uri="{9D8B030D-6E8A-4147-A177-3AD203B41FA5}">
                      <a16:colId xmlns:a16="http://schemas.microsoft.com/office/drawing/2014/main" val="20000"/>
                    </a:ext>
                  </a:extLst>
                </a:gridCol>
                <a:gridCol w="1711085">
                  <a:extLst>
                    <a:ext uri="{9D8B030D-6E8A-4147-A177-3AD203B41FA5}">
                      <a16:colId xmlns:a16="http://schemas.microsoft.com/office/drawing/2014/main" val="20001"/>
                    </a:ext>
                  </a:extLst>
                </a:gridCol>
                <a:gridCol w="1759431">
                  <a:extLst>
                    <a:ext uri="{9D8B030D-6E8A-4147-A177-3AD203B41FA5}">
                      <a16:colId xmlns:a16="http://schemas.microsoft.com/office/drawing/2014/main" val="20002"/>
                    </a:ext>
                  </a:extLst>
                </a:gridCol>
                <a:gridCol w="1759431">
                  <a:extLst>
                    <a:ext uri="{9D8B030D-6E8A-4147-A177-3AD203B41FA5}">
                      <a16:colId xmlns:a16="http://schemas.microsoft.com/office/drawing/2014/main" val="20003"/>
                    </a:ext>
                  </a:extLst>
                </a:gridCol>
                <a:gridCol w="1759431">
                  <a:extLst>
                    <a:ext uri="{9D8B030D-6E8A-4147-A177-3AD203B41FA5}">
                      <a16:colId xmlns:a16="http://schemas.microsoft.com/office/drawing/2014/main" val="20004"/>
                    </a:ext>
                  </a:extLst>
                </a:gridCol>
              </a:tblGrid>
              <a:tr h="370840">
                <a:tc>
                  <a:txBody>
                    <a:bodyPr/>
                    <a:lstStyle/>
                    <a:p>
                      <a:r>
                        <a:rPr lang="en-US" sz="1200" dirty="0"/>
                        <a:t>Item</a:t>
                      </a:r>
                    </a:p>
                  </a:txBody>
                  <a:tcPr/>
                </a:tc>
                <a:tc>
                  <a:txBody>
                    <a:bodyPr/>
                    <a:lstStyle/>
                    <a:p>
                      <a:r>
                        <a:rPr lang="en-US" sz="1200" dirty="0"/>
                        <a:t>AWS</a:t>
                      </a:r>
                    </a:p>
                  </a:txBody>
                  <a:tcPr/>
                </a:tc>
                <a:tc>
                  <a:txBody>
                    <a:bodyPr/>
                    <a:lstStyle/>
                    <a:p>
                      <a:r>
                        <a:rPr lang="en-US" sz="1200" dirty="0"/>
                        <a:t>Azure</a:t>
                      </a:r>
                    </a:p>
                  </a:txBody>
                  <a:tcPr/>
                </a:tc>
                <a:tc>
                  <a:txBody>
                    <a:bodyPr/>
                    <a:lstStyle/>
                    <a:p>
                      <a:r>
                        <a:rPr lang="en-US" sz="1200" dirty="0"/>
                        <a:t>GCE</a:t>
                      </a:r>
                    </a:p>
                  </a:txBody>
                  <a:tcPr/>
                </a:tc>
                <a:tc>
                  <a:txBody>
                    <a:bodyPr/>
                    <a:lstStyle/>
                    <a:p>
                      <a:r>
                        <a:rPr lang="en-US" sz="1200" dirty="0"/>
                        <a:t>OCI</a:t>
                      </a:r>
                    </a:p>
                  </a:txBody>
                  <a:tcPr/>
                </a:tc>
                <a:extLst>
                  <a:ext uri="{0D108BD9-81ED-4DB2-BD59-A6C34878D82A}">
                    <a16:rowId xmlns:a16="http://schemas.microsoft.com/office/drawing/2014/main" val="10000"/>
                  </a:ext>
                </a:extLst>
              </a:tr>
              <a:tr h="370840">
                <a:tc>
                  <a:txBody>
                    <a:bodyPr/>
                    <a:lstStyle/>
                    <a:p>
                      <a:endParaRPr lang="en-US" sz="1200" dirty="0"/>
                    </a:p>
                  </a:txBody>
                  <a:tcPr/>
                </a:tc>
                <a:tc>
                  <a:txBody>
                    <a:bodyPr/>
                    <a:lstStyle/>
                    <a:p>
                      <a:r>
                        <a:rPr lang="en-US" sz="1200" dirty="0"/>
                        <a:t>r5.24xlarge</a:t>
                      </a:r>
                    </a:p>
                  </a:txBody>
                  <a:tcPr/>
                </a:tc>
                <a:tc>
                  <a:txBody>
                    <a:bodyPr/>
                    <a:lstStyle/>
                    <a:p>
                      <a:r>
                        <a:rPr lang="en-US" sz="1200" dirty="0"/>
                        <a:t>E64s v3</a:t>
                      </a:r>
                    </a:p>
                  </a:txBody>
                  <a:tcPr/>
                </a:tc>
                <a:tc>
                  <a:txBody>
                    <a:bodyPr/>
                    <a:lstStyle/>
                    <a:p>
                      <a:r>
                        <a:rPr lang="en-US" sz="1200" dirty="0"/>
                        <a:t>n1-highmen-96</a:t>
                      </a:r>
                    </a:p>
                  </a:txBody>
                  <a:tcPr/>
                </a:tc>
                <a:tc>
                  <a:txBody>
                    <a:bodyPr/>
                    <a:lstStyle/>
                    <a:p>
                      <a:r>
                        <a:rPr lang="en-US" sz="1200" dirty="0"/>
                        <a:t>bm.standard.52</a:t>
                      </a:r>
                    </a:p>
                  </a:txBody>
                  <a:tcPr/>
                </a:tc>
                <a:extLst>
                  <a:ext uri="{0D108BD9-81ED-4DB2-BD59-A6C34878D82A}">
                    <a16:rowId xmlns:a16="http://schemas.microsoft.com/office/drawing/2014/main" val="10001"/>
                  </a:ext>
                </a:extLst>
              </a:tr>
              <a:tr h="370840">
                <a:tc>
                  <a:txBody>
                    <a:bodyPr/>
                    <a:lstStyle/>
                    <a:p>
                      <a:r>
                        <a:rPr lang="en-US" sz="1200" dirty="0"/>
                        <a:t>CPU</a:t>
                      </a:r>
                    </a:p>
                  </a:txBody>
                  <a:tcPr/>
                </a:tc>
                <a:tc>
                  <a:txBody>
                    <a:bodyPr/>
                    <a:lstStyle/>
                    <a:p>
                      <a:r>
                        <a:rPr lang="en-US" sz="1200" dirty="0"/>
                        <a:t>Xeon Platinum</a:t>
                      </a:r>
                      <a:r>
                        <a:rPr lang="en-US" sz="1200" baseline="0" dirty="0"/>
                        <a:t> </a:t>
                      </a:r>
                      <a:r>
                        <a:rPr lang="en-US" sz="1200" dirty="0"/>
                        <a:t>8175M</a:t>
                      </a:r>
                    </a:p>
                  </a:txBody>
                  <a:tcPr/>
                </a:tc>
                <a:tc>
                  <a:txBody>
                    <a:bodyPr/>
                    <a:lstStyle/>
                    <a:p>
                      <a:r>
                        <a:rPr lang="en-US" sz="1200" b="0" i="0" kern="1200" dirty="0">
                          <a:solidFill>
                            <a:schemeClr val="dk1"/>
                          </a:solidFill>
                          <a:effectLst/>
                          <a:latin typeface="+mn-lt"/>
                          <a:ea typeface="+mn-ea"/>
                          <a:cs typeface="+mn-cs"/>
                        </a:rPr>
                        <a:t>Xeon</a:t>
                      </a:r>
                      <a:r>
                        <a:rPr lang="en-US" sz="1200" b="0" i="0" kern="1200" baseline="0" dirty="0">
                          <a:solidFill>
                            <a:schemeClr val="dk1"/>
                          </a:solidFill>
                          <a:effectLst/>
                          <a:latin typeface="+mn-lt"/>
                          <a:ea typeface="+mn-ea"/>
                          <a:cs typeface="+mn-cs"/>
                        </a:rPr>
                        <a:t> </a:t>
                      </a:r>
                      <a:r>
                        <a:rPr lang="en-US" sz="1200" b="0" i="0" kern="1200" dirty="0">
                          <a:solidFill>
                            <a:schemeClr val="dk1"/>
                          </a:solidFill>
                          <a:effectLst/>
                          <a:latin typeface="+mn-lt"/>
                          <a:ea typeface="+mn-ea"/>
                          <a:cs typeface="+mn-cs"/>
                        </a:rPr>
                        <a:t>E5-2673</a:t>
                      </a:r>
                      <a:r>
                        <a:rPr lang="en-US" sz="1200" b="0" i="0" kern="1200" baseline="0" dirty="0">
                          <a:solidFill>
                            <a:schemeClr val="dk1"/>
                          </a:solidFill>
                          <a:effectLst/>
                          <a:latin typeface="+mn-lt"/>
                          <a:ea typeface="+mn-ea"/>
                          <a:cs typeface="+mn-cs"/>
                        </a:rPr>
                        <a:t> </a:t>
                      </a:r>
                      <a:r>
                        <a:rPr lang="en-US" sz="1200" b="0" i="0" kern="1200" dirty="0">
                          <a:solidFill>
                            <a:schemeClr val="dk1"/>
                          </a:solidFill>
                          <a:effectLst/>
                          <a:latin typeface="+mn-lt"/>
                          <a:ea typeface="+mn-ea"/>
                          <a:cs typeface="+mn-cs"/>
                        </a:rPr>
                        <a:t>v4</a:t>
                      </a:r>
                      <a:r>
                        <a:rPr lang="en-US" sz="1200" b="0" i="0" kern="1200" baseline="0" dirty="0">
                          <a:solidFill>
                            <a:schemeClr val="dk1"/>
                          </a:solidFill>
                          <a:effectLst/>
                          <a:latin typeface="+mn-lt"/>
                          <a:ea typeface="+mn-ea"/>
                          <a:cs typeface="+mn-cs"/>
                        </a:rPr>
                        <a:t> </a:t>
                      </a:r>
                      <a:r>
                        <a:rPr lang="en-US" sz="1200" b="0" i="0" kern="1200" dirty="0">
                          <a:solidFill>
                            <a:schemeClr val="dk1"/>
                          </a:solidFill>
                          <a:effectLst/>
                          <a:latin typeface="+mn-lt"/>
                          <a:ea typeface="+mn-ea"/>
                          <a:cs typeface="+mn-cs"/>
                        </a:rPr>
                        <a:t>(Broadwell)</a:t>
                      </a:r>
                    </a:p>
                  </a:txBody>
                  <a:tcPr/>
                </a:tc>
                <a:tc>
                  <a:txBody>
                    <a:bodyPr/>
                    <a:lstStyle/>
                    <a:p>
                      <a:r>
                        <a:rPr lang="en-US" sz="1200" dirty="0"/>
                        <a:t>Xeon </a:t>
                      </a:r>
                      <a:r>
                        <a:rPr lang="en-US" sz="1200" dirty="0" err="1"/>
                        <a:t>Skylake</a:t>
                      </a:r>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Xeon Platinum</a:t>
                      </a:r>
                      <a:r>
                        <a:rPr lang="en-US" sz="1200" baseline="0" dirty="0"/>
                        <a:t> </a:t>
                      </a:r>
                      <a:r>
                        <a:rPr lang="en-US" sz="1200" dirty="0"/>
                        <a:t>8167M</a:t>
                      </a:r>
                    </a:p>
                  </a:txBody>
                  <a:tcPr/>
                </a:tc>
                <a:extLst>
                  <a:ext uri="{0D108BD9-81ED-4DB2-BD59-A6C34878D82A}">
                    <a16:rowId xmlns:a16="http://schemas.microsoft.com/office/drawing/2014/main" val="10002"/>
                  </a:ext>
                </a:extLst>
              </a:tr>
              <a:tr h="370840">
                <a:tc>
                  <a:txBody>
                    <a:bodyPr/>
                    <a:lstStyle/>
                    <a:p>
                      <a:r>
                        <a:rPr lang="en-US" sz="1200" dirty="0"/>
                        <a:t>vCPU count</a:t>
                      </a:r>
                    </a:p>
                  </a:txBody>
                  <a:tcPr/>
                </a:tc>
                <a:tc>
                  <a:txBody>
                    <a:bodyPr/>
                    <a:lstStyle/>
                    <a:p>
                      <a:r>
                        <a:rPr lang="en-US" sz="1200" dirty="0"/>
                        <a:t>96</a:t>
                      </a:r>
                    </a:p>
                  </a:txBody>
                  <a:tcPr/>
                </a:tc>
                <a:tc>
                  <a:txBody>
                    <a:bodyPr/>
                    <a:lstStyle/>
                    <a:p>
                      <a:r>
                        <a:rPr lang="en-US" sz="1200" dirty="0"/>
                        <a:t>64</a:t>
                      </a:r>
                    </a:p>
                  </a:txBody>
                  <a:tcPr/>
                </a:tc>
                <a:tc>
                  <a:txBody>
                    <a:bodyPr/>
                    <a:lstStyle/>
                    <a:p>
                      <a:r>
                        <a:rPr lang="en-US" sz="1200" dirty="0"/>
                        <a:t>96</a:t>
                      </a:r>
                    </a:p>
                  </a:txBody>
                  <a:tcPr/>
                </a:tc>
                <a:tc>
                  <a:txBody>
                    <a:bodyPr/>
                    <a:lstStyle/>
                    <a:p>
                      <a:r>
                        <a:rPr lang="en-US" sz="1200" dirty="0"/>
                        <a:t>104</a:t>
                      </a:r>
                    </a:p>
                  </a:txBody>
                  <a:tcPr/>
                </a:tc>
                <a:extLst>
                  <a:ext uri="{0D108BD9-81ED-4DB2-BD59-A6C34878D82A}">
                    <a16:rowId xmlns:a16="http://schemas.microsoft.com/office/drawing/2014/main" val="10003"/>
                  </a:ext>
                </a:extLst>
              </a:tr>
              <a:tr h="370840">
                <a:tc>
                  <a:txBody>
                    <a:bodyPr/>
                    <a:lstStyle/>
                    <a:p>
                      <a:r>
                        <a:rPr lang="en-US" sz="1200" dirty="0"/>
                        <a:t>Memory</a:t>
                      </a:r>
                    </a:p>
                  </a:txBody>
                  <a:tcPr/>
                </a:tc>
                <a:tc>
                  <a:txBody>
                    <a:bodyPr/>
                    <a:lstStyle/>
                    <a:p>
                      <a:r>
                        <a:rPr lang="en-US" sz="1200" dirty="0"/>
                        <a:t>768GB</a:t>
                      </a:r>
                    </a:p>
                  </a:txBody>
                  <a:tcPr/>
                </a:tc>
                <a:tc>
                  <a:txBody>
                    <a:bodyPr/>
                    <a:lstStyle/>
                    <a:p>
                      <a:r>
                        <a:rPr lang="en-US" sz="1200" dirty="0"/>
                        <a:t>432GB</a:t>
                      </a:r>
                    </a:p>
                  </a:txBody>
                  <a:tcPr/>
                </a:tc>
                <a:tc>
                  <a:txBody>
                    <a:bodyPr/>
                    <a:lstStyle/>
                    <a:p>
                      <a:r>
                        <a:rPr lang="en-US" sz="1200" dirty="0"/>
                        <a:t>624GB</a:t>
                      </a:r>
                    </a:p>
                  </a:txBody>
                  <a:tcPr/>
                </a:tc>
                <a:tc>
                  <a:txBody>
                    <a:bodyPr/>
                    <a:lstStyle/>
                    <a:p>
                      <a:r>
                        <a:rPr lang="en-US" sz="1200" dirty="0"/>
                        <a:t>768GB</a:t>
                      </a:r>
                    </a:p>
                  </a:txBody>
                  <a:tcPr/>
                </a:tc>
                <a:extLst>
                  <a:ext uri="{0D108BD9-81ED-4DB2-BD59-A6C34878D82A}">
                    <a16:rowId xmlns:a16="http://schemas.microsoft.com/office/drawing/2014/main" val="10004"/>
                  </a:ext>
                </a:extLst>
              </a:tr>
              <a:tr h="370840">
                <a:tc>
                  <a:txBody>
                    <a:bodyPr/>
                    <a:lstStyle/>
                    <a:p>
                      <a:r>
                        <a:rPr lang="en-US" sz="1200" dirty="0"/>
                        <a:t>HDFS</a:t>
                      </a:r>
                      <a:r>
                        <a:rPr lang="en-US" sz="1200" baseline="0" dirty="0"/>
                        <a:t> Volumes</a:t>
                      </a:r>
                      <a:endParaRPr lang="en-US" sz="1200" dirty="0"/>
                    </a:p>
                  </a:txBody>
                  <a:tcPr/>
                </a:tc>
                <a:tc>
                  <a:txBody>
                    <a:bodyPr/>
                    <a:lstStyle/>
                    <a:p>
                      <a:r>
                        <a:rPr lang="en-US" sz="1200" dirty="0"/>
                        <a:t>2TB x</a:t>
                      </a:r>
                      <a:r>
                        <a:rPr lang="en-US" sz="1200" baseline="0" dirty="0"/>
                        <a:t> 7</a:t>
                      </a:r>
                      <a:endParaRPr lang="en-US" sz="1200" dirty="0"/>
                    </a:p>
                  </a:txBody>
                  <a:tcPr/>
                </a:tc>
                <a:tc>
                  <a:txBody>
                    <a:bodyPr/>
                    <a:lstStyle/>
                    <a:p>
                      <a:r>
                        <a:rPr lang="en-US" sz="1200" dirty="0"/>
                        <a:t>1TB x 7 </a:t>
                      </a:r>
                    </a:p>
                  </a:txBody>
                  <a:tcPr/>
                </a:tc>
                <a:tc>
                  <a:txBody>
                    <a:bodyPr/>
                    <a:lstStyle/>
                    <a:p>
                      <a:r>
                        <a:rPr lang="en-US" sz="1200" dirty="0"/>
                        <a:t>834GB x 8</a:t>
                      </a:r>
                    </a:p>
                  </a:txBody>
                  <a:tcPr/>
                </a:tc>
                <a:tc>
                  <a:txBody>
                    <a:bodyPr/>
                    <a:lstStyle/>
                    <a:p>
                      <a:r>
                        <a:rPr lang="en-US" sz="1200" dirty="0"/>
                        <a:t>700GB x 6</a:t>
                      </a:r>
                    </a:p>
                  </a:txBody>
                  <a:tcPr/>
                </a:tc>
                <a:extLst>
                  <a:ext uri="{0D108BD9-81ED-4DB2-BD59-A6C34878D82A}">
                    <a16:rowId xmlns:a16="http://schemas.microsoft.com/office/drawing/2014/main" val="10005"/>
                  </a:ext>
                </a:extLst>
              </a:tr>
              <a:tr h="370840">
                <a:tc>
                  <a:txBody>
                    <a:bodyPr/>
                    <a:lstStyle/>
                    <a:p>
                      <a:r>
                        <a:rPr lang="en-US" sz="1200" dirty="0"/>
                        <a:t>Max IOPS (per</a:t>
                      </a:r>
                      <a:r>
                        <a:rPr lang="en-US" sz="1200" baseline="0" dirty="0"/>
                        <a:t> </a:t>
                      </a:r>
                      <a:r>
                        <a:rPr lang="en-US" sz="1200" dirty="0"/>
                        <a:t>volume)</a:t>
                      </a:r>
                    </a:p>
                  </a:txBody>
                  <a:tcPr/>
                </a:tc>
                <a:tc>
                  <a:txBody>
                    <a:bodyPr/>
                    <a:lstStyle/>
                    <a:p>
                      <a:r>
                        <a:rPr lang="en-US" sz="1200" dirty="0"/>
                        <a:t>6,000</a:t>
                      </a:r>
                    </a:p>
                  </a:txBody>
                  <a:tcPr/>
                </a:tc>
                <a:tc>
                  <a:txBody>
                    <a:bodyPr/>
                    <a:lstStyle/>
                    <a:p>
                      <a:r>
                        <a:rPr lang="en-US" sz="1200" dirty="0"/>
                        <a:t>5,000</a:t>
                      </a:r>
                    </a:p>
                  </a:txBody>
                  <a:tcPr/>
                </a:tc>
                <a:tc>
                  <a:txBody>
                    <a:bodyPr/>
                    <a:lstStyle/>
                    <a:p>
                      <a:r>
                        <a:rPr lang="en-US" sz="1200" dirty="0"/>
                        <a:t>25,000</a:t>
                      </a:r>
                    </a:p>
                  </a:txBody>
                  <a:tcPr/>
                </a:tc>
                <a:tc>
                  <a:txBody>
                    <a:bodyPr/>
                    <a:lstStyle/>
                    <a:p>
                      <a:r>
                        <a:rPr lang="en-US" sz="1200" dirty="0"/>
                        <a:t>25,000</a:t>
                      </a:r>
                    </a:p>
                  </a:txBody>
                  <a:tcPr/>
                </a:tc>
                <a:extLst>
                  <a:ext uri="{0D108BD9-81ED-4DB2-BD59-A6C34878D82A}">
                    <a16:rowId xmlns:a16="http://schemas.microsoft.com/office/drawing/2014/main" val="10006"/>
                  </a:ext>
                </a:extLst>
              </a:tr>
              <a:tr h="370840">
                <a:tc>
                  <a:txBody>
                    <a:bodyPr/>
                    <a:lstStyle/>
                    <a:p>
                      <a:r>
                        <a:rPr lang="en-US" sz="1200" dirty="0"/>
                        <a:t>Max</a:t>
                      </a:r>
                      <a:r>
                        <a:rPr lang="en-US" sz="1200" baseline="0" dirty="0"/>
                        <a:t> IOPS (Per Server)</a:t>
                      </a:r>
                      <a:endParaRPr lang="en-US" sz="1200" dirty="0"/>
                    </a:p>
                  </a:txBody>
                  <a:tcPr/>
                </a:tc>
                <a:tc>
                  <a:txBody>
                    <a:bodyPr/>
                    <a:lstStyle/>
                    <a:p>
                      <a:r>
                        <a:rPr lang="en-US" sz="1200" dirty="0"/>
                        <a:t>42,000</a:t>
                      </a:r>
                    </a:p>
                  </a:txBody>
                  <a:tcPr/>
                </a:tc>
                <a:tc>
                  <a:txBody>
                    <a:bodyPr/>
                    <a:lstStyle/>
                    <a:p>
                      <a:r>
                        <a:rPr lang="en-US" sz="1200" dirty="0"/>
                        <a:t>35,000</a:t>
                      </a:r>
                    </a:p>
                  </a:txBody>
                  <a:tcPr/>
                </a:tc>
                <a:tc>
                  <a:txBody>
                    <a:bodyPr/>
                    <a:lstStyle/>
                    <a:p>
                      <a:r>
                        <a:rPr lang="en-US" sz="1200" dirty="0"/>
                        <a:t>60,000 (read)/</a:t>
                      </a:r>
                      <a:br>
                        <a:rPr lang="en-US" sz="1200" dirty="0"/>
                      </a:br>
                      <a:r>
                        <a:rPr lang="en-US" sz="1200" dirty="0"/>
                        <a:t>30,000(write)</a:t>
                      </a:r>
                    </a:p>
                  </a:txBody>
                  <a:tcPr/>
                </a:tc>
                <a:tc>
                  <a:txBody>
                    <a:bodyPr/>
                    <a:lstStyle/>
                    <a:p>
                      <a:r>
                        <a:rPr lang="en-US" sz="1200" dirty="0"/>
                        <a:t>150,000</a:t>
                      </a:r>
                    </a:p>
                  </a:txBody>
                  <a:tcPr/>
                </a:tc>
                <a:extLst>
                  <a:ext uri="{0D108BD9-81ED-4DB2-BD59-A6C34878D82A}">
                    <a16:rowId xmlns:a16="http://schemas.microsoft.com/office/drawing/2014/main" val="1000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Max Throughput (p</a:t>
                      </a:r>
                      <a:r>
                        <a:rPr lang="en-US" sz="1200" baseline="0" dirty="0"/>
                        <a:t>er volume)</a:t>
                      </a:r>
                      <a:endParaRPr lang="en-US" sz="1200" dirty="0"/>
                    </a:p>
                  </a:txBody>
                  <a:tcPr/>
                </a:tc>
                <a:tc>
                  <a:txBody>
                    <a:bodyPr/>
                    <a:lstStyle/>
                    <a:p>
                      <a:r>
                        <a:rPr lang="en-US" sz="1200" dirty="0"/>
                        <a:t>262MB/s</a:t>
                      </a:r>
                    </a:p>
                  </a:txBody>
                  <a:tcPr/>
                </a:tc>
                <a:tc>
                  <a:txBody>
                    <a:bodyPr/>
                    <a:lstStyle/>
                    <a:p>
                      <a:r>
                        <a:rPr lang="en-US" sz="1200" dirty="0"/>
                        <a:t>200MB/s</a:t>
                      </a:r>
                    </a:p>
                  </a:txBody>
                  <a:tcPr/>
                </a:tc>
                <a:tc>
                  <a:txBody>
                    <a:bodyPr/>
                    <a:lstStyle/>
                    <a:p>
                      <a:r>
                        <a:rPr lang="en-US" sz="1200" dirty="0"/>
                        <a:t>400MB/s</a:t>
                      </a:r>
                    </a:p>
                  </a:txBody>
                  <a:tcPr/>
                </a:tc>
                <a:tc>
                  <a:txBody>
                    <a:bodyPr/>
                    <a:lstStyle/>
                    <a:p>
                      <a:r>
                        <a:rPr lang="en-US" sz="1200" dirty="0"/>
                        <a:t>320MB/s</a:t>
                      </a:r>
                    </a:p>
                  </a:txBody>
                  <a:tcPr/>
                </a:tc>
                <a:extLst>
                  <a:ext uri="{0D108BD9-81ED-4DB2-BD59-A6C34878D82A}">
                    <a16:rowId xmlns:a16="http://schemas.microsoft.com/office/drawing/2014/main" val="10008"/>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Max Throughput</a:t>
                      </a:r>
                      <a:r>
                        <a:rPr lang="en-US" sz="1200" baseline="0" dirty="0"/>
                        <a:t> (per server)</a:t>
                      </a:r>
                      <a:endParaRPr lang="en-US" sz="1200" dirty="0"/>
                    </a:p>
                  </a:txBody>
                  <a:tcPr/>
                </a:tc>
                <a:tc>
                  <a:txBody>
                    <a:bodyPr/>
                    <a:lstStyle/>
                    <a:p>
                      <a:r>
                        <a:rPr lang="en-US" sz="1200" dirty="0"/>
                        <a:t>1750MB/s</a:t>
                      </a:r>
                    </a:p>
                  </a:txBody>
                  <a:tcPr/>
                </a:tc>
                <a:tc>
                  <a:txBody>
                    <a:bodyPr/>
                    <a:lstStyle/>
                    <a:p>
                      <a:r>
                        <a:rPr lang="en-US" sz="1200" dirty="0"/>
                        <a:t>1400MB/s</a:t>
                      </a:r>
                    </a:p>
                  </a:txBody>
                  <a:tcPr/>
                </a:tc>
                <a:tc>
                  <a:txBody>
                    <a:bodyPr/>
                    <a:lstStyle/>
                    <a:p>
                      <a:r>
                        <a:rPr lang="en-US" sz="1200" dirty="0"/>
                        <a:t>1200MB/s (read)/</a:t>
                      </a:r>
                      <a:br>
                        <a:rPr lang="en-US" sz="1200" dirty="0"/>
                      </a:br>
                      <a:r>
                        <a:rPr lang="en-US" sz="1200" dirty="0"/>
                        <a:t>400MB/s (write)</a:t>
                      </a:r>
                    </a:p>
                  </a:txBody>
                  <a:tcPr/>
                </a:tc>
                <a:tc>
                  <a:txBody>
                    <a:bodyPr/>
                    <a:lstStyle/>
                    <a:p>
                      <a:r>
                        <a:rPr lang="en-US" sz="1200" dirty="0"/>
                        <a:t>1920MB/s</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07378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Resource Utilization</a:t>
            </a:r>
          </a:p>
        </p:txBody>
      </p:sp>
      <p:sp>
        <p:nvSpPr>
          <p:cNvPr id="3" name="Text Placeholder 2"/>
          <p:cNvSpPr>
            <a:spLocks noGrp="1"/>
          </p:cNvSpPr>
          <p:nvPr>
            <p:ph type="body" sz="quarter" idx="10"/>
          </p:nvPr>
        </p:nvSpPr>
        <p:spPr>
          <a:xfrm>
            <a:off x="4833956" y="402043"/>
            <a:ext cx="3700462" cy="252412"/>
          </a:xfrm>
        </p:spPr>
        <p:txBody>
          <a:bodyPr/>
          <a:lstStyle/>
          <a:p>
            <a:endParaRPr lang="en-US"/>
          </a:p>
        </p:txBody>
      </p:sp>
      <p:sp>
        <p:nvSpPr>
          <p:cNvPr id="4" name="Content Placeholder 3"/>
          <p:cNvSpPr>
            <a:spLocks noGrp="1"/>
          </p:cNvSpPr>
          <p:nvPr>
            <p:ph idx="1"/>
          </p:nvPr>
        </p:nvSpPr>
        <p:spPr/>
        <p:txBody>
          <a:bodyPr/>
          <a:lstStyle/>
          <a:p>
            <a:pPr marL="0" indent="0">
              <a:buNone/>
            </a:pPr>
            <a:r>
              <a:rPr lang="en-US" dirty="0"/>
              <a:t>Utilization can be low because of:</a:t>
            </a:r>
          </a:p>
          <a:p>
            <a:pPr marL="285750" indent="-285750">
              <a:buFontTx/>
              <a:buChar char="-"/>
            </a:pPr>
            <a:r>
              <a:rPr lang="en-US" dirty="0"/>
              <a:t>Workloads</a:t>
            </a:r>
          </a:p>
          <a:p>
            <a:pPr marL="285750" indent="-285750">
              <a:buFontTx/>
              <a:buChar char="-"/>
            </a:pPr>
            <a:r>
              <a:rPr lang="en-US" dirty="0"/>
              <a:t>Server types</a:t>
            </a:r>
          </a:p>
        </p:txBody>
      </p:sp>
      <p:sp>
        <p:nvSpPr>
          <p:cNvPr id="5" name="TextBox 4"/>
          <p:cNvSpPr txBox="1"/>
          <p:nvPr/>
        </p:nvSpPr>
        <p:spPr>
          <a:xfrm>
            <a:off x="78059" y="4528564"/>
            <a:ext cx="8617261" cy="230832"/>
          </a:xfrm>
          <a:prstGeom prst="rect">
            <a:avLst/>
          </a:prstGeom>
          <a:noFill/>
        </p:spPr>
        <p:txBody>
          <a:bodyPr wrap="square" rtlCol="0">
            <a:spAutoFit/>
          </a:bodyPr>
          <a:lstStyle/>
          <a:p>
            <a:r>
              <a:rPr lang="en-US" sz="900" dirty="0"/>
              <a:t>ͤ  </a:t>
            </a:r>
            <a:r>
              <a:rPr lang="es-ES" sz="900" dirty="0"/>
              <a:t>LA Barroso, J </a:t>
            </a:r>
            <a:r>
              <a:rPr lang="es-ES" sz="900" dirty="0" err="1"/>
              <a:t>Clidaras</a:t>
            </a:r>
            <a:r>
              <a:rPr lang="es-ES" sz="900" dirty="0"/>
              <a:t>, U </a:t>
            </a:r>
            <a:r>
              <a:rPr lang="es-ES" sz="900" dirty="0" err="1"/>
              <a:t>Hölzle</a:t>
            </a:r>
            <a:r>
              <a:rPr lang="en-US" sz="900" dirty="0"/>
              <a:t>. (2013). The datacenter as a computer: An introduction to the design of warehouse-scale machines</a:t>
            </a:r>
          </a:p>
        </p:txBody>
      </p:sp>
      <p:sp>
        <p:nvSpPr>
          <p:cNvPr id="6" name="TextBox 5"/>
          <p:cNvSpPr txBox="1"/>
          <p:nvPr/>
        </p:nvSpPr>
        <p:spPr>
          <a:xfrm>
            <a:off x="5296830" y="3846617"/>
            <a:ext cx="3870543" cy="253916"/>
          </a:xfrm>
          <a:prstGeom prst="rect">
            <a:avLst/>
          </a:prstGeom>
          <a:noFill/>
        </p:spPr>
        <p:txBody>
          <a:bodyPr wrap="square" rtlCol="0">
            <a:spAutoFit/>
          </a:bodyPr>
          <a:lstStyle/>
          <a:p>
            <a:pPr marL="228600" indent="-228600">
              <a:buAutoNum type="alphaLcParenBoth"/>
            </a:pPr>
            <a:r>
              <a:rPr lang="en-US" sz="1050" dirty="0"/>
              <a:t>Mixed workloads                       (b) batch workloads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522" t="4466" r="1985" b="6269"/>
          <a:stretch/>
        </p:blipFill>
        <p:spPr>
          <a:xfrm>
            <a:off x="5340883" y="2530282"/>
            <a:ext cx="3534937" cy="1381591"/>
          </a:xfrm>
          <a:prstGeom prst="rect">
            <a:avLst/>
          </a:prstGeom>
        </p:spPr>
      </p:pic>
      <p:sp>
        <p:nvSpPr>
          <p:cNvPr id="10" name="TextBox 9"/>
          <p:cNvSpPr txBox="1"/>
          <p:nvPr/>
        </p:nvSpPr>
        <p:spPr>
          <a:xfrm>
            <a:off x="5888945" y="4031473"/>
            <a:ext cx="2686311" cy="253916"/>
          </a:xfrm>
          <a:prstGeom prst="rect">
            <a:avLst/>
          </a:prstGeom>
          <a:noFill/>
        </p:spPr>
        <p:txBody>
          <a:bodyPr wrap="square" rtlCol="0">
            <a:spAutoFit/>
          </a:bodyPr>
          <a:lstStyle/>
          <a:p>
            <a:r>
              <a:rPr lang="en-US" sz="1050" dirty="0"/>
              <a:t>at Google clusters over 20k+ machines ͤ</a:t>
            </a:r>
          </a:p>
        </p:txBody>
      </p:sp>
      <p:pic>
        <p:nvPicPr>
          <p:cNvPr id="9" name="Picture 8"/>
          <p:cNvPicPr>
            <a:picLocks noChangeAspect="1"/>
          </p:cNvPicPr>
          <p:nvPr/>
        </p:nvPicPr>
        <p:blipFill>
          <a:blip r:embed="rId4"/>
          <a:stretch>
            <a:fillRect/>
          </a:stretch>
        </p:blipFill>
        <p:spPr>
          <a:xfrm>
            <a:off x="5296830" y="1498025"/>
            <a:ext cx="3598329" cy="1024170"/>
          </a:xfrm>
          <a:prstGeom prst="rect">
            <a:avLst/>
          </a:prstGeom>
        </p:spPr>
      </p:pic>
      <p:sp>
        <p:nvSpPr>
          <p:cNvPr id="12" name="TextBox 11"/>
          <p:cNvSpPr txBox="1"/>
          <p:nvPr/>
        </p:nvSpPr>
        <p:spPr>
          <a:xfrm>
            <a:off x="6024658" y="2439548"/>
            <a:ext cx="2686311" cy="253916"/>
          </a:xfrm>
          <a:prstGeom prst="rect">
            <a:avLst/>
          </a:prstGeom>
          <a:noFill/>
        </p:spPr>
        <p:txBody>
          <a:bodyPr wrap="square" rtlCol="0">
            <a:spAutoFit/>
          </a:bodyPr>
          <a:lstStyle/>
          <a:p>
            <a:r>
              <a:rPr lang="en-US" sz="1050" dirty="0"/>
              <a:t>Alibaba cluster over 4k machines ͣ</a:t>
            </a:r>
          </a:p>
        </p:txBody>
      </p:sp>
      <p:sp>
        <p:nvSpPr>
          <p:cNvPr id="13" name="TextBox 12"/>
          <p:cNvSpPr txBox="1"/>
          <p:nvPr/>
        </p:nvSpPr>
        <p:spPr>
          <a:xfrm>
            <a:off x="78059" y="4234217"/>
            <a:ext cx="9015761" cy="369332"/>
          </a:xfrm>
          <a:prstGeom prst="rect">
            <a:avLst/>
          </a:prstGeom>
          <a:noFill/>
        </p:spPr>
        <p:txBody>
          <a:bodyPr wrap="square" rtlCol="0">
            <a:spAutoFit/>
          </a:bodyPr>
          <a:lstStyle/>
          <a:p>
            <a:r>
              <a:rPr lang="en-US" sz="900" dirty="0"/>
              <a:t>ͣ Jiang, C., Han, G., Lin, J., Jia, G., Shi, W., &amp; Wan, J. (2019). Characteristics of Co-allocated Online Services and Batch Jobs in Internet Data Centers: A Case Study from Alibaba Cloud. </a:t>
            </a:r>
          </a:p>
        </p:txBody>
      </p:sp>
      <p:pic>
        <p:nvPicPr>
          <p:cNvPr id="11" name="Picture 10"/>
          <p:cNvPicPr>
            <a:picLocks noChangeAspect="1"/>
          </p:cNvPicPr>
          <p:nvPr/>
        </p:nvPicPr>
        <p:blipFill>
          <a:blip r:embed="rId5"/>
          <a:stretch>
            <a:fillRect/>
          </a:stretch>
        </p:blipFill>
        <p:spPr>
          <a:xfrm>
            <a:off x="5296830" y="2746"/>
            <a:ext cx="2860288" cy="1270296"/>
          </a:xfrm>
          <a:prstGeom prst="rect">
            <a:avLst/>
          </a:prstGeom>
        </p:spPr>
      </p:pic>
      <p:sp>
        <p:nvSpPr>
          <p:cNvPr id="15" name="TextBox 14"/>
          <p:cNvSpPr txBox="1"/>
          <p:nvPr/>
        </p:nvSpPr>
        <p:spPr>
          <a:xfrm>
            <a:off x="5614621" y="1223408"/>
            <a:ext cx="3108147" cy="253916"/>
          </a:xfrm>
          <a:prstGeom prst="rect">
            <a:avLst/>
          </a:prstGeom>
          <a:noFill/>
        </p:spPr>
        <p:txBody>
          <a:bodyPr wrap="square" rtlCol="0">
            <a:spAutoFit/>
          </a:bodyPr>
          <a:lstStyle/>
          <a:p>
            <a:r>
              <a:rPr lang="en-US" sz="1050" dirty="0"/>
              <a:t>Workload diversification over 3 years at Google ͥ</a:t>
            </a:r>
          </a:p>
        </p:txBody>
      </p:sp>
      <p:sp>
        <p:nvSpPr>
          <p:cNvPr id="17" name="TextBox 16"/>
          <p:cNvSpPr txBox="1"/>
          <p:nvPr/>
        </p:nvSpPr>
        <p:spPr>
          <a:xfrm>
            <a:off x="78059" y="3893704"/>
            <a:ext cx="5218770" cy="369332"/>
          </a:xfrm>
          <a:prstGeom prst="rect">
            <a:avLst/>
          </a:prstGeom>
          <a:noFill/>
        </p:spPr>
        <p:txBody>
          <a:bodyPr wrap="square" rtlCol="0">
            <a:spAutoFit/>
          </a:bodyPr>
          <a:lstStyle/>
          <a:p>
            <a:r>
              <a:rPr lang="en-US" sz="900" dirty="0"/>
              <a:t>ͥ  </a:t>
            </a:r>
            <a:r>
              <a:rPr lang="en-US" sz="900" dirty="0" err="1"/>
              <a:t>Kanev</a:t>
            </a:r>
            <a:r>
              <a:rPr lang="en-US" sz="900" dirty="0"/>
              <a:t>, </a:t>
            </a:r>
            <a:r>
              <a:rPr lang="en-US" sz="900" dirty="0" err="1"/>
              <a:t>Svilen</a:t>
            </a:r>
            <a:r>
              <a:rPr lang="en-US" sz="900" dirty="0"/>
              <a:t>, et al. "Profiling a warehouse-scale computer." </a:t>
            </a:r>
            <a:r>
              <a:rPr lang="en-US" sz="900" i="1" dirty="0"/>
              <a:t>ACM SIGARCH Computer Architecture News</a:t>
            </a:r>
            <a:r>
              <a:rPr lang="en-US" sz="900" dirty="0"/>
              <a:t> 43.3 (2016): 158-169. </a:t>
            </a:r>
          </a:p>
        </p:txBody>
      </p:sp>
    </p:spTree>
    <p:extLst>
      <p:ext uri="{BB962C8B-B14F-4D97-AF65-F5344CB8AC3E}">
        <p14:creationId xmlns:p14="http://schemas.microsoft.com/office/powerpoint/2010/main" val="148233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0" dirty="0"/>
              <a:t>Oracle I/O Performance </a:t>
            </a:r>
            <a:r>
              <a:rPr lang="en-US" b="0" dirty="0" err="1"/>
              <a:t>NVMe</a:t>
            </a:r>
            <a:r>
              <a:rPr lang="en-US" b="0" dirty="0"/>
              <a:t> v. Block Storage </a:t>
            </a:r>
            <a:endParaRPr lang="en-US" dirty="0"/>
          </a:p>
        </p:txBody>
      </p:sp>
      <p:sp>
        <p:nvSpPr>
          <p:cNvPr id="3" name="Text Placeholder 2"/>
          <p:cNvSpPr>
            <a:spLocks noGrp="1"/>
          </p:cNvSpPr>
          <p:nvPr>
            <p:ph type="body" sz="quarter" idx="10"/>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81037151"/>
              </p:ext>
            </p:extLst>
          </p:nvPr>
        </p:nvGraphicFramePr>
        <p:xfrm>
          <a:off x="529825" y="1601596"/>
          <a:ext cx="8207156" cy="2941320"/>
        </p:xfrm>
        <a:graphic>
          <a:graphicData uri="http://schemas.openxmlformats.org/drawingml/2006/table">
            <a:tbl>
              <a:tblPr firstRow="1" bandRow="1">
                <a:tableStyleId>{5C22544A-7EE6-4342-B048-85BDC9FD1C3A}</a:tableStyleId>
              </a:tblPr>
              <a:tblGrid>
                <a:gridCol w="2140892">
                  <a:extLst>
                    <a:ext uri="{9D8B030D-6E8A-4147-A177-3AD203B41FA5}">
                      <a16:colId xmlns:a16="http://schemas.microsoft.com/office/drawing/2014/main" val="20000"/>
                    </a:ext>
                  </a:extLst>
                </a:gridCol>
                <a:gridCol w="1962686">
                  <a:extLst>
                    <a:ext uri="{9D8B030D-6E8A-4147-A177-3AD203B41FA5}">
                      <a16:colId xmlns:a16="http://schemas.microsoft.com/office/drawing/2014/main" val="20001"/>
                    </a:ext>
                  </a:extLst>
                </a:gridCol>
                <a:gridCol w="2051789">
                  <a:extLst>
                    <a:ext uri="{9D8B030D-6E8A-4147-A177-3AD203B41FA5}">
                      <a16:colId xmlns:a16="http://schemas.microsoft.com/office/drawing/2014/main" val="20002"/>
                    </a:ext>
                  </a:extLst>
                </a:gridCol>
                <a:gridCol w="2051789">
                  <a:extLst>
                    <a:ext uri="{9D8B030D-6E8A-4147-A177-3AD203B41FA5}">
                      <a16:colId xmlns:a16="http://schemas.microsoft.com/office/drawing/2014/main" val="20003"/>
                    </a:ext>
                  </a:extLst>
                </a:gridCol>
              </a:tblGrid>
              <a:tr h="370840">
                <a:tc>
                  <a:txBody>
                    <a:bodyPr/>
                    <a:lstStyle/>
                    <a:p>
                      <a:endParaRPr lang="en-US" sz="1200" b="0" i="0" u="none" dirty="0"/>
                    </a:p>
                  </a:txBody>
                  <a:tcPr/>
                </a:tc>
                <a:tc>
                  <a:txBody>
                    <a:bodyPr/>
                    <a:lstStyle/>
                    <a:p>
                      <a:r>
                        <a:rPr lang="en-US" sz="1200" b="0" i="0" u="none" dirty="0"/>
                        <a:t>1</a:t>
                      </a:r>
                      <a:r>
                        <a:rPr lang="sv-SE" sz="1200" b="0" i="0" u="none" kern="1200" dirty="0">
                          <a:solidFill>
                            <a:schemeClr val="lt1"/>
                          </a:solidFill>
                          <a:effectLst/>
                          <a:latin typeface="+mn-lt"/>
                          <a:ea typeface="+mn-ea"/>
                          <a:cs typeface="+mn-cs"/>
                        </a:rPr>
                        <a:t>2 x 700 GB</a:t>
                      </a:r>
                    </a:p>
                    <a:p>
                      <a:r>
                        <a:rPr lang="sv-SE" sz="1200" b="0" i="0" u="none" kern="1200" dirty="0">
                          <a:solidFill>
                            <a:schemeClr val="lt1"/>
                          </a:solidFill>
                          <a:effectLst/>
                          <a:latin typeface="+mn-lt"/>
                          <a:ea typeface="+mn-ea"/>
                          <a:cs typeface="+mn-cs"/>
                        </a:rPr>
                        <a:t>Block Storag</a:t>
                      </a:r>
                      <a:r>
                        <a:rPr lang="en-US" sz="1200" b="0" i="0" u="none" kern="1200" dirty="0">
                          <a:solidFill>
                            <a:schemeClr val="lt1"/>
                          </a:solidFill>
                          <a:effectLst/>
                          <a:latin typeface="+mn-lt"/>
                          <a:ea typeface="+mn-ea"/>
                          <a:cs typeface="+mn-cs"/>
                        </a:rPr>
                        <a:t>e</a:t>
                      </a:r>
                      <a:endParaRPr lang="sv-SE" sz="1200" b="0" i="0" u="none" kern="1200" dirty="0">
                        <a:solidFill>
                          <a:schemeClr val="lt1"/>
                        </a:solidFill>
                        <a:effectLst/>
                        <a:latin typeface="+mn-lt"/>
                        <a:ea typeface="+mn-ea"/>
                        <a:cs typeface="+mn-cs"/>
                      </a:endParaRPr>
                    </a:p>
                  </a:txBody>
                  <a:tcPr/>
                </a:tc>
                <a:tc>
                  <a:txBody>
                    <a:bodyPr/>
                    <a:lstStyle/>
                    <a:p>
                      <a:r>
                        <a:rPr lang="en-US" sz="1200" b="0" i="0" u="none" kern="1200" dirty="0">
                          <a:solidFill>
                            <a:schemeClr val="lt1"/>
                          </a:solidFill>
                          <a:effectLst/>
                          <a:latin typeface="+mn-lt"/>
                          <a:ea typeface="+mn-ea"/>
                          <a:cs typeface="+mn-cs"/>
                        </a:rPr>
                        <a:t>8 x 6.4 TB</a:t>
                      </a:r>
                    </a:p>
                    <a:p>
                      <a:r>
                        <a:rPr lang="en-US" sz="1200" b="0" i="0" u="none" kern="1200" dirty="0">
                          <a:solidFill>
                            <a:schemeClr val="lt1"/>
                          </a:solidFill>
                          <a:effectLst/>
                          <a:latin typeface="+mn-lt"/>
                          <a:ea typeface="+mn-ea"/>
                          <a:cs typeface="+mn-cs"/>
                        </a:rPr>
                        <a:t>Local NVMe</a:t>
                      </a:r>
                    </a:p>
                  </a:txBody>
                  <a:tcPr/>
                </a:tc>
                <a:tc>
                  <a:txBody>
                    <a:bodyPr/>
                    <a:lstStyle/>
                    <a:p>
                      <a:r>
                        <a:rPr lang="en-US" sz="1200" b="0" i="0" u="none" dirty="0"/>
                        <a:t>Difference</a:t>
                      </a:r>
                    </a:p>
                  </a:txBody>
                  <a:tcPr/>
                </a:tc>
                <a:extLst>
                  <a:ext uri="{0D108BD9-81ED-4DB2-BD59-A6C34878D82A}">
                    <a16:rowId xmlns:a16="http://schemas.microsoft.com/office/drawing/2014/main" val="10000"/>
                  </a:ext>
                </a:extLst>
              </a:tr>
              <a:tr h="370840">
                <a:tc>
                  <a:txBody>
                    <a:bodyPr/>
                    <a:lstStyle/>
                    <a:p>
                      <a:r>
                        <a:rPr lang="en-US" sz="1200" b="0" i="0" u="none" kern="1200" dirty="0">
                          <a:solidFill>
                            <a:schemeClr val="dk1"/>
                          </a:solidFill>
                          <a:effectLst/>
                          <a:latin typeface="+mn-lt"/>
                          <a:ea typeface="+mn-ea"/>
                          <a:cs typeface="+mn-cs"/>
                        </a:rPr>
                        <a:t>4K rand write IOPS</a:t>
                      </a:r>
                    </a:p>
                  </a:txBody>
                  <a:tcPr/>
                </a:tc>
                <a:tc>
                  <a:txBody>
                    <a:bodyPr/>
                    <a:lstStyle/>
                    <a:p>
                      <a:r>
                        <a:rPr lang="en-US" sz="1200" b="0" i="0" u="none" kern="1200" dirty="0">
                          <a:solidFill>
                            <a:schemeClr val="dk1"/>
                          </a:solidFill>
                          <a:effectLst/>
                          <a:latin typeface="+mn-lt"/>
                          <a:ea typeface="+mn-ea"/>
                          <a:cs typeface="+mn-cs"/>
                        </a:rPr>
                        <a:t>303,000</a:t>
                      </a:r>
                      <a:endParaRPr lang="en-US" sz="1200" b="0" i="0" u="none" dirty="0"/>
                    </a:p>
                  </a:txBody>
                  <a:tcPr/>
                </a:tc>
                <a:tc>
                  <a:txBody>
                    <a:bodyPr/>
                    <a:lstStyle/>
                    <a:p>
                      <a:r>
                        <a:rPr lang="en-US" sz="1200" b="0" i="0" u="none" kern="1200" dirty="0">
                          <a:solidFill>
                            <a:schemeClr val="dk1"/>
                          </a:solidFill>
                          <a:effectLst/>
                          <a:latin typeface="+mn-lt"/>
                          <a:ea typeface="+mn-ea"/>
                          <a:cs typeface="+mn-cs"/>
                        </a:rPr>
                        <a:t>1,098,000</a:t>
                      </a:r>
                    </a:p>
                    <a:p>
                      <a:endParaRPr lang="en-US" sz="1200" b="0" i="0" u="none" dirty="0"/>
                    </a:p>
                  </a:txBody>
                  <a:tcPr/>
                </a:tc>
                <a:tc>
                  <a:txBody>
                    <a:bodyPr/>
                    <a:lstStyle/>
                    <a:p>
                      <a:r>
                        <a:rPr lang="en-US" sz="1200" b="0" i="0" u="none" dirty="0"/>
                        <a:t>3.62x</a:t>
                      </a:r>
                    </a:p>
                  </a:txBody>
                  <a:tcPr/>
                </a:tc>
                <a:extLst>
                  <a:ext uri="{0D108BD9-81ED-4DB2-BD59-A6C34878D82A}">
                    <a16:rowId xmlns:a16="http://schemas.microsoft.com/office/drawing/2014/main" val="10001"/>
                  </a:ext>
                </a:extLst>
              </a:tr>
              <a:tr h="370840">
                <a:tc>
                  <a:txBody>
                    <a:bodyPr/>
                    <a:lstStyle/>
                    <a:p>
                      <a:r>
                        <a:rPr lang="en-US" sz="1200" b="0" i="0" u="none" kern="1200" dirty="0">
                          <a:solidFill>
                            <a:schemeClr val="dk1"/>
                          </a:solidFill>
                          <a:effectLst/>
                          <a:latin typeface="+mn-lt"/>
                          <a:ea typeface="+mn-ea"/>
                          <a:cs typeface="+mn-cs"/>
                        </a:rPr>
                        <a:t>4K rand read IOPS</a:t>
                      </a:r>
                      <a:endParaRPr lang="en-US" sz="1200" b="0" i="0" u="none" dirty="0"/>
                    </a:p>
                  </a:txBody>
                  <a:tcPr/>
                </a:tc>
                <a:tc>
                  <a:txBody>
                    <a:bodyPr/>
                    <a:lstStyle/>
                    <a:p>
                      <a:r>
                        <a:rPr lang="en-US" sz="1200" b="0" i="0" u="none" kern="1200" dirty="0">
                          <a:solidFill>
                            <a:schemeClr val="dk1"/>
                          </a:solidFill>
                          <a:effectLst/>
                          <a:latin typeface="+mn-lt"/>
                          <a:ea typeface="+mn-ea"/>
                          <a:cs typeface="+mn-cs"/>
                        </a:rPr>
                        <a:t>292,000</a:t>
                      </a:r>
                      <a:endParaRPr lang="en-US" sz="1200" b="0" i="0" u="none" dirty="0"/>
                    </a:p>
                  </a:txBody>
                  <a:tcPr/>
                </a:tc>
                <a:tc>
                  <a:txBody>
                    <a:bodyPr/>
                    <a:lstStyle/>
                    <a:p>
                      <a:r>
                        <a:rPr lang="en-US" sz="1200" b="0" i="0" u="none" kern="1200" dirty="0">
                          <a:solidFill>
                            <a:schemeClr val="dk1"/>
                          </a:solidFill>
                          <a:effectLst/>
                          <a:latin typeface="+mn-lt"/>
                          <a:ea typeface="+mn-ea"/>
                          <a:cs typeface="+mn-cs"/>
                        </a:rPr>
                        <a:t>1,334,000</a:t>
                      </a:r>
                    </a:p>
                  </a:txBody>
                  <a:tcPr/>
                </a:tc>
                <a:tc>
                  <a:txBody>
                    <a:bodyPr/>
                    <a:lstStyle/>
                    <a:p>
                      <a:r>
                        <a:rPr lang="en-US" sz="1200" b="0" i="0" u="none" dirty="0"/>
                        <a:t>4.56x</a:t>
                      </a:r>
                    </a:p>
                  </a:txBody>
                  <a:tcPr/>
                </a:tc>
                <a:extLst>
                  <a:ext uri="{0D108BD9-81ED-4DB2-BD59-A6C34878D82A}">
                    <a16:rowId xmlns:a16="http://schemas.microsoft.com/office/drawing/2014/main" val="10002"/>
                  </a:ext>
                </a:extLst>
              </a:tr>
              <a:tr h="370840">
                <a:tc>
                  <a:txBody>
                    <a:bodyPr/>
                    <a:lstStyle/>
                    <a:p>
                      <a:r>
                        <a:rPr lang="en-US" sz="1200" b="0" i="0" u="none" kern="1200" dirty="0">
                          <a:solidFill>
                            <a:schemeClr val="dk1"/>
                          </a:solidFill>
                          <a:effectLst/>
                          <a:latin typeface="+mn-lt"/>
                          <a:ea typeface="+mn-ea"/>
                          <a:cs typeface="+mn-cs"/>
                        </a:rPr>
                        <a:t>256K rand write Throughput</a:t>
                      </a:r>
                      <a:endParaRPr lang="en-US" sz="1200" b="0" i="0" u="none" dirty="0"/>
                    </a:p>
                  </a:txBody>
                  <a:tcPr/>
                </a:tc>
                <a:tc>
                  <a:txBody>
                    <a:bodyPr/>
                    <a:lstStyle/>
                    <a:p>
                      <a:r>
                        <a:rPr lang="en-US" sz="1200" b="0" i="0" u="none" kern="1200" dirty="0">
                          <a:solidFill>
                            <a:schemeClr val="dk1"/>
                          </a:solidFill>
                          <a:effectLst/>
                          <a:latin typeface="+mn-lt"/>
                          <a:ea typeface="+mn-ea"/>
                          <a:cs typeface="+mn-cs"/>
                        </a:rPr>
                        <a:t>3.0 GB/s</a:t>
                      </a:r>
                      <a:endParaRPr lang="en-US" sz="1200" b="0" i="0" u="none" dirty="0"/>
                    </a:p>
                  </a:txBody>
                  <a:tcPr/>
                </a:tc>
                <a:tc>
                  <a:txBody>
                    <a:bodyPr/>
                    <a:lstStyle/>
                    <a:p>
                      <a:r>
                        <a:rPr lang="en-US" sz="1200" b="0" i="0" u="none" kern="1200" dirty="0">
                          <a:solidFill>
                            <a:schemeClr val="dk1"/>
                          </a:solidFill>
                          <a:effectLst/>
                          <a:latin typeface="+mn-lt"/>
                          <a:ea typeface="+mn-ea"/>
                          <a:cs typeface="+mn-cs"/>
                        </a:rPr>
                        <a:t>18.0 GB/s</a:t>
                      </a:r>
                    </a:p>
                  </a:txBody>
                  <a:tcPr/>
                </a:tc>
                <a:tc>
                  <a:txBody>
                    <a:bodyPr/>
                    <a:lstStyle/>
                    <a:p>
                      <a:r>
                        <a:rPr lang="en-US" sz="1200" b="0" i="0" u="none" dirty="0"/>
                        <a:t>6x</a:t>
                      </a:r>
                    </a:p>
                  </a:txBody>
                  <a:tcPr/>
                </a:tc>
                <a:extLst>
                  <a:ext uri="{0D108BD9-81ED-4DB2-BD59-A6C34878D82A}">
                    <a16:rowId xmlns:a16="http://schemas.microsoft.com/office/drawing/2014/main" val="10003"/>
                  </a:ext>
                </a:extLst>
              </a:tr>
              <a:tr h="370840">
                <a:tc>
                  <a:txBody>
                    <a:bodyPr/>
                    <a:lstStyle/>
                    <a:p>
                      <a:r>
                        <a:rPr lang="en-US" sz="1200" b="0" i="0" u="none" kern="1200" dirty="0">
                          <a:solidFill>
                            <a:schemeClr val="dk1"/>
                          </a:solidFill>
                          <a:effectLst/>
                          <a:latin typeface="+mn-lt"/>
                          <a:ea typeface="+mn-ea"/>
                          <a:cs typeface="+mn-cs"/>
                        </a:rPr>
                        <a:t>256K rand read Throughput</a:t>
                      </a:r>
                      <a:endParaRPr lang="en-US" sz="1200" b="0" i="0" u="none" dirty="0"/>
                    </a:p>
                  </a:txBody>
                  <a:tcPr/>
                </a:tc>
                <a:tc>
                  <a:txBody>
                    <a:bodyPr/>
                    <a:lstStyle/>
                    <a:p>
                      <a:r>
                        <a:rPr lang="en-US" sz="1200" b="0" i="0" u="none" kern="1200" dirty="0">
                          <a:solidFill>
                            <a:schemeClr val="dk1"/>
                          </a:solidFill>
                          <a:effectLst/>
                          <a:latin typeface="+mn-lt"/>
                          <a:ea typeface="+mn-ea"/>
                          <a:cs typeface="+mn-cs"/>
                        </a:rPr>
                        <a:t>3.0 GB/s</a:t>
                      </a:r>
                      <a:endParaRPr lang="en-US" sz="1200" b="0" i="0" u="none" dirty="0"/>
                    </a:p>
                  </a:txBody>
                  <a:tcPr/>
                </a:tc>
                <a:tc>
                  <a:txBody>
                    <a:bodyPr/>
                    <a:lstStyle/>
                    <a:p>
                      <a:r>
                        <a:rPr lang="en-US" sz="1200" b="0" i="0" u="none" kern="1200" dirty="0">
                          <a:solidFill>
                            <a:schemeClr val="dk1"/>
                          </a:solidFill>
                          <a:effectLst/>
                          <a:latin typeface="+mn-lt"/>
                          <a:ea typeface="+mn-ea"/>
                          <a:cs typeface="+mn-cs"/>
                        </a:rPr>
                        <a:t>19.8 GB/s</a:t>
                      </a:r>
                    </a:p>
                  </a:txBody>
                  <a:tcPr/>
                </a:tc>
                <a:tc>
                  <a:txBody>
                    <a:bodyPr/>
                    <a:lstStyle/>
                    <a:p>
                      <a:r>
                        <a:rPr lang="en-US" sz="1200" b="0" i="0" u="none" dirty="0"/>
                        <a:t>6.6x</a:t>
                      </a:r>
                    </a:p>
                  </a:txBody>
                  <a:tcPr/>
                </a:tc>
                <a:extLst>
                  <a:ext uri="{0D108BD9-81ED-4DB2-BD59-A6C34878D82A}">
                    <a16:rowId xmlns:a16="http://schemas.microsoft.com/office/drawing/2014/main" val="10004"/>
                  </a:ext>
                </a:extLst>
              </a:tr>
              <a:tr h="370840">
                <a:tc>
                  <a:txBody>
                    <a:bodyPr/>
                    <a:lstStyle/>
                    <a:p>
                      <a:r>
                        <a:rPr lang="en-US" sz="1200" b="0" i="0" u="none" kern="1200" dirty="0">
                          <a:solidFill>
                            <a:schemeClr val="dk1"/>
                          </a:solidFill>
                          <a:effectLst/>
                          <a:latin typeface="+mn-lt"/>
                          <a:ea typeface="+mn-ea"/>
                          <a:cs typeface="+mn-cs"/>
                        </a:rPr>
                        <a:t>4k rand write Latency</a:t>
                      </a:r>
                      <a:endParaRPr lang="en-US" sz="1200" b="0" i="0" u="none" dirty="0"/>
                    </a:p>
                  </a:txBody>
                  <a:tcPr/>
                </a:tc>
                <a:tc>
                  <a:txBody>
                    <a:bodyPr/>
                    <a:lstStyle/>
                    <a:p>
                      <a:r>
                        <a:rPr lang="el-GR" sz="1200" b="0" i="0" u="none" kern="1200" dirty="0">
                          <a:solidFill>
                            <a:schemeClr val="dk1"/>
                          </a:solidFill>
                          <a:effectLst/>
                          <a:latin typeface="+mn-lt"/>
                          <a:ea typeface="+mn-ea"/>
                          <a:cs typeface="+mn-cs"/>
                        </a:rPr>
                        <a:t>7,908</a:t>
                      </a:r>
                    </a:p>
                    <a:p>
                      <a:r>
                        <a:rPr lang="el-GR" sz="1200" b="0" i="0" u="none" kern="1200" dirty="0">
                          <a:solidFill>
                            <a:schemeClr val="dk1"/>
                          </a:solidFill>
                          <a:effectLst/>
                          <a:latin typeface="+mn-lt"/>
                          <a:ea typeface="+mn-ea"/>
                          <a:cs typeface="+mn-cs"/>
                        </a:rPr>
                        <a:t>μ</a:t>
                      </a:r>
                      <a:r>
                        <a:rPr lang="en-US" sz="1200" b="0" i="0" u="none" kern="1200" dirty="0">
                          <a:solidFill>
                            <a:schemeClr val="dk1"/>
                          </a:solidFill>
                          <a:effectLst/>
                          <a:latin typeface="+mn-lt"/>
                          <a:ea typeface="+mn-ea"/>
                          <a:cs typeface="+mn-cs"/>
                        </a:rPr>
                        <a:t>sec</a:t>
                      </a:r>
                      <a:endParaRPr lang="en-US" sz="1200" b="0" i="0" u="none" dirty="0"/>
                    </a:p>
                  </a:txBody>
                  <a:tcPr/>
                </a:tc>
                <a:tc>
                  <a:txBody>
                    <a:bodyPr/>
                    <a:lstStyle/>
                    <a:p>
                      <a:r>
                        <a:rPr lang="en-US" sz="1200" b="0" i="0" u="none" kern="1200" dirty="0">
                          <a:solidFill>
                            <a:schemeClr val="dk1"/>
                          </a:solidFill>
                          <a:effectLst/>
                          <a:latin typeface="+mn-lt"/>
                          <a:ea typeface="+mn-ea"/>
                          <a:cs typeface="+mn-cs"/>
                        </a:rPr>
                        <a:t>1,455</a:t>
                      </a:r>
                    </a:p>
                    <a:p>
                      <a:r>
                        <a:rPr lang="el-GR" sz="1200" b="0" i="0" u="none" kern="1200" dirty="0">
                          <a:solidFill>
                            <a:schemeClr val="dk1"/>
                          </a:solidFill>
                          <a:effectLst/>
                          <a:latin typeface="+mn-lt"/>
                          <a:ea typeface="+mn-ea"/>
                          <a:cs typeface="+mn-cs"/>
                        </a:rPr>
                        <a:t>μ</a:t>
                      </a:r>
                      <a:r>
                        <a:rPr lang="en-US" sz="1200" b="0" i="0" u="none" kern="1200" dirty="0">
                          <a:solidFill>
                            <a:schemeClr val="dk1"/>
                          </a:solidFill>
                          <a:effectLst/>
                          <a:latin typeface="+mn-lt"/>
                          <a:ea typeface="+mn-ea"/>
                          <a:cs typeface="+mn-cs"/>
                        </a:rPr>
                        <a:t>sec</a:t>
                      </a:r>
                    </a:p>
                  </a:txBody>
                  <a:tcPr/>
                </a:tc>
                <a:tc>
                  <a:txBody>
                    <a:bodyPr/>
                    <a:lstStyle/>
                    <a:p>
                      <a:r>
                        <a:rPr lang="en-US" sz="1200" b="0" i="0" u="none" dirty="0"/>
                        <a:t>5.4x</a:t>
                      </a:r>
                    </a:p>
                  </a:txBody>
                  <a:tcPr/>
                </a:tc>
                <a:extLst>
                  <a:ext uri="{0D108BD9-81ED-4DB2-BD59-A6C34878D82A}">
                    <a16:rowId xmlns:a16="http://schemas.microsoft.com/office/drawing/2014/main" val="10005"/>
                  </a:ext>
                </a:extLst>
              </a:tr>
              <a:tr h="370840">
                <a:tc>
                  <a:txBody>
                    <a:bodyPr/>
                    <a:lstStyle/>
                    <a:p>
                      <a:r>
                        <a:rPr lang="en-US" sz="1200" b="0" i="0" u="none" kern="1200" dirty="0">
                          <a:solidFill>
                            <a:schemeClr val="dk1"/>
                          </a:solidFill>
                          <a:effectLst/>
                          <a:latin typeface="+mn-lt"/>
                          <a:ea typeface="+mn-ea"/>
                          <a:cs typeface="+mn-cs"/>
                        </a:rPr>
                        <a:t>4k rand read Latency</a:t>
                      </a:r>
                      <a:endParaRPr lang="en-US" sz="1200" b="0" i="0" u="none" dirty="0"/>
                    </a:p>
                  </a:txBody>
                  <a:tcPr/>
                </a:tc>
                <a:tc>
                  <a:txBody>
                    <a:bodyPr/>
                    <a:lstStyle/>
                    <a:p>
                      <a:r>
                        <a:rPr lang="el-GR" sz="1200" b="0" i="0" u="none" kern="1200" dirty="0">
                          <a:solidFill>
                            <a:schemeClr val="dk1"/>
                          </a:solidFill>
                          <a:effectLst/>
                          <a:latin typeface="+mn-lt"/>
                          <a:ea typeface="+mn-ea"/>
                          <a:cs typeface="+mn-cs"/>
                        </a:rPr>
                        <a:t>8,205</a:t>
                      </a:r>
                    </a:p>
                    <a:p>
                      <a:r>
                        <a:rPr lang="el-GR" sz="1200" b="0" i="0" u="none" kern="1200" dirty="0">
                          <a:solidFill>
                            <a:schemeClr val="dk1"/>
                          </a:solidFill>
                          <a:effectLst/>
                          <a:latin typeface="+mn-lt"/>
                          <a:ea typeface="+mn-ea"/>
                          <a:cs typeface="+mn-cs"/>
                        </a:rPr>
                        <a:t>μ</a:t>
                      </a:r>
                      <a:r>
                        <a:rPr lang="en-US" sz="1200" b="0" i="0" u="none" kern="1200" dirty="0">
                          <a:solidFill>
                            <a:schemeClr val="dk1"/>
                          </a:solidFill>
                          <a:effectLst/>
                          <a:latin typeface="+mn-lt"/>
                          <a:ea typeface="+mn-ea"/>
                          <a:cs typeface="+mn-cs"/>
                        </a:rPr>
                        <a:t>sec</a:t>
                      </a:r>
                    </a:p>
                  </a:txBody>
                  <a:tcPr/>
                </a:tc>
                <a:tc>
                  <a:txBody>
                    <a:bodyPr/>
                    <a:lstStyle/>
                    <a:p>
                      <a:r>
                        <a:rPr lang="en-US" sz="1200" b="0" i="0" u="none" kern="1200" dirty="0">
                          <a:solidFill>
                            <a:schemeClr val="dk1"/>
                          </a:solidFill>
                          <a:effectLst/>
                          <a:latin typeface="+mn-lt"/>
                          <a:ea typeface="+mn-ea"/>
                          <a:cs typeface="+mn-cs"/>
                        </a:rPr>
                        <a:t>1,198</a:t>
                      </a:r>
                    </a:p>
                    <a:p>
                      <a:r>
                        <a:rPr lang="el-GR" sz="1200" b="0" i="0" u="none" kern="1200" dirty="0">
                          <a:solidFill>
                            <a:schemeClr val="dk1"/>
                          </a:solidFill>
                          <a:effectLst/>
                          <a:latin typeface="+mn-lt"/>
                          <a:ea typeface="+mn-ea"/>
                          <a:cs typeface="+mn-cs"/>
                        </a:rPr>
                        <a:t>μ</a:t>
                      </a:r>
                      <a:r>
                        <a:rPr lang="en-US" sz="1200" b="0" i="0" u="none" kern="1200" dirty="0">
                          <a:solidFill>
                            <a:schemeClr val="dk1"/>
                          </a:solidFill>
                          <a:effectLst/>
                          <a:latin typeface="+mn-lt"/>
                          <a:ea typeface="+mn-ea"/>
                          <a:cs typeface="+mn-cs"/>
                        </a:rPr>
                        <a:t>sec</a:t>
                      </a:r>
                      <a:endParaRPr lang="en-US" sz="1200" b="0" i="0" u="none" dirty="0"/>
                    </a:p>
                  </a:txBody>
                  <a:tcPr/>
                </a:tc>
                <a:tc>
                  <a:txBody>
                    <a:bodyPr/>
                    <a:lstStyle/>
                    <a:p>
                      <a:r>
                        <a:rPr lang="en-US" sz="1200" b="0" i="0" u="none" kern="1200" dirty="0">
                          <a:solidFill>
                            <a:schemeClr val="dk1"/>
                          </a:solidFill>
                          <a:effectLst/>
                          <a:latin typeface="+mn-lt"/>
                          <a:ea typeface="+mn-ea"/>
                          <a:cs typeface="+mn-cs"/>
                        </a:rPr>
                        <a:t>6.8x</a:t>
                      </a:r>
                    </a:p>
                    <a:p>
                      <a:endParaRPr lang="en-US" sz="1200" b="0" i="0" u="none"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43346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827" y="51593"/>
            <a:ext cx="8004391" cy="699065"/>
          </a:xfrm>
        </p:spPr>
        <p:txBody>
          <a:bodyPr>
            <a:normAutofit fontScale="90000"/>
          </a:bodyPr>
          <a:lstStyle/>
          <a:p>
            <a:r>
              <a:rPr lang="en-US" dirty="0"/>
              <a:t>SSD Based Block Storage: Vendor limits on performance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10111568"/>
              </p:ext>
            </p:extLst>
          </p:nvPr>
        </p:nvGraphicFramePr>
        <p:xfrm>
          <a:off x="86058" y="813718"/>
          <a:ext cx="8659910" cy="3210560"/>
        </p:xfrm>
        <a:graphic>
          <a:graphicData uri="http://schemas.openxmlformats.org/drawingml/2006/table">
            <a:tbl>
              <a:tblPr firstRow="1" bandRow="1">
                <a:tableStyleId>{9D7B26C5-4107-4FEC-AEDC-1716B250A1EF}</a:tableStyleId>
              </a:tblPr>
              <a:tblGrid>
                <a:gridCol w="1226375">
                  <a:extLst>
                    <a:ext uri="{9D8B030D-6E8A-4147-A177-3AD203B41FA5}">
                      <a16:colId xmlns:a16="http://schemas.microsoft.com/office/drawing/2014/main" val="20000"/>
                    </a:ext>
                  </a:extLst>
                </a:gridCol>
                <a:gridCol w="1000461">
                  <a:extLst>
                    <a:ext uri="{9D8B030D-6E8A-4147-A177-3AD203B41FA5}">
                      <a16:colId xmlns:a16="http://schemas.microsoft.com/office/drawing/2014/main" val="20001"/>
                    </a:ext>
                  </a:extLst>
                </a:gridCol>
                <a:gridCol w="1020629">
                  <a:extLst>
                    <a:ext uri="{9D8B030D-6E8A-4147-A177-3AD203B41FA5}">
                      <a16:colId xmlns:a16="http://schemas.microsoft.com/office/drawing/2014/main" val="20002"/>
                    </a:ext>
                  </a:extLst>
                </a:gridCol>
                <a:gridCol w="1082489">
                  <a:extLst>
                    <a:ext uri="{9D8B030D-6E8A-4147-A177-3AD203B41FA5}">
                      <a16:colId xmlns:a16="http://schemas.microsoft.com/office/drawing/2014/main" val="20003"/>
                    </a:ext>
                  </a:extLst>
                </a:gridCol>
                <a:gridCol w="1082489">
                  <a:extLst>
                    <a:ext uri="{9D8B030D-6E8A-4147-A177-3AD203B41FA5}">
                      <a16:colId xmlns:a16="http://schemas.microsoft.com/office/drawing/2014/main" val="20004"/>
                    </a:ext>
                  </a:extLst>
                </a:gridCol>
                <a:gridCol w="1082489">
                  <a:extLst>
                    <a:ext uri="{9D8B030D-6E8A-4147-A177-3AD203B41FA5}">
                      <a16:colId xmlns:a16="http://schemas.microsoft.com/office/drawing/2014/main" val="20005"/>
                    </a:ext>
                  </a:extLst>
                </a:gridCol>
                <a:gridCol w="1082489">
                  <a:extLst>
                    <a:ext uri="{9D8B030D-6E8A-4147-A177-3AD203B41FA5}">
                      <a16:colId xmlns:a16="http://schemas.microsoft.com/office/drawing/2014/main" val="20006"/>
                    </a:ext>
                  </a:extLst>
                </a:gridCol>
                <a:gridCol w="1082489">
                  <a:extLst>
                    <a:ext uri="{9D8B030D-6E8A-4147-A177-3AD203B41FA5}">
                      <a16:colId xmlns:a16="http://schemas.microsoft.com/office/drawing/2014/main" val="20007"/>
                    </a:ext>
                  </a:extLst>
                </a:gridCol>
              </a:tblGrid>
              <a:tr h="370840">
                <a:tc>
                  <a:txBody>
                    <a:bodyPr/>
                    <a:lstStyle/>
                    <a:p>
                      <a:r>
                        <a:rPr lang="en-US" sz="1100" dirty="0"/>
                        <a:t>Provider</a:t>
                      </a:r>
                    </a:p>
                  </a:txBody>
                  <a:tcPr/>
                </a:tc>
                <a:tc>
                  <a:txBody>
                    <a:bodyPr/>
                    <a:lstStyle/>
                    <a:p>
                      <a:r>
                        <a:rPr lang="en-US" sz="1100" dirty="0"/>
                        <a:t>Pricing ($)</a:t>
                      </a:r>
                      <a:br>
                        <a:rPr lang="en-US" sz="1100" dirty="0"/>
                      </a:br>
                      <a:r>
                        <a:rPr lang="en-US" sz="1100" dirty="0"/>
                        <a:t>GB/month</a:t>
                      </a:r>
                    </a:p>
                  </a:txBody>
                  <a:tcPr/>
                </a:tc>
                <a:tc>
                  <a:txBody>
                    <a:bodyPr/>
                    <a:lstStyle/>
                    <a:p>
                      <a:r>
                        <a:rPr lang="en-US" sz="1100" dirty="0"/>
                        <a:t>Throughput</a:t>
                      </a:r>
                      <a:r>
                        <a:rPr lang="en-US" sz="1100" baseline="0" dirty="0"/>
                        <a:t> per volume </a:t>
                      </a:r>
                      <a:r>
                        <a:rPr lang="en-US" sz="1100" dirty="0"/>
                        <a:t>(</a:t>
                      </a:r>
                      <a:r>
                        <a:rPr lang="en-US" sz="1100" dirty="0" err="1"/>
                        <a:t>MiB</a:t>
                      </a:r>
                      <a:r>
                        <a:rPr lang="en-US" sz="1100" dirty="0"/>
                        <a:t>/s)</a:t>
                      </a:r>
                    </a:p>
                  </a:txBody>
                  <a:tcPr/>
                </a:tc>
                <a:tc>
                  <a:txBody>
                    <a:bodyPr/>
                    <a:lstStyle/>
                    <a:p>
                      <a:r>
                        <a:rPr lang="en-US" sz="1100" dirty="0"/>
                        <a:t>Throughput</a:t>
                      </a:r>
                      <a:r>
                        <a:rPr lang="en-US" sz="1100" baseline="0" dirty="0"/>
                        <a:t> per instance </a:t>
                      </a:r>
                      <a:r>
                        <a:rPr lang="en-US" sz="1100" dirty="0"/>
                        <a:t>(</a:t>
                      </a:r>
                      <a:r>
                        <a:rPr lang="en-US" sz="1100" dirty="0" err="1"/>
                        <a:t>MiB</a:t>
                      </a:r>
                      <a:r>
                        <a:rPr lang="en-US" sz="1100" dirty="0"/>
                        <a:t>/s)</a:t>
                      </a:r>
                    </a:p>
                  </a:txBody>
                  <a:tcPr/>
                </a:tc>
                <a:tc>
                  <a:txBody>
                    <a:bodyPr/>
                    <a:lstStyle/>
                    <a:p>
                      <a:r>
                        <a:rPr lang="en-US" sz="1100" dirty="0"/>
                        <a:t>IOPS per volume</a:t>
                      </a:r>
                    </a:p>
                  </a:txBody>
                  <a:tcPr/>
                </a:tc>
                <a:tc>
                  <a:txBody>
                    <a:bodyPr/>
                    <a:lstStyle/>
                    <a:p>
                      <a:r>
                        <a:rPr lang="en-US" sz="1100" dirty="0"/>
                        <a:t>IOPS per instance</a:t>
                      </a:r>
                    </a:p>
                  </a:txBody>
                  <a:tcPr/>
                </a:tc>
                <a:tc>
                  <a:txBody>
                    <a:bodyPr/>
                    <a:lstStyle/>
                    <a:p>
                      <a:r>
                        <a:rPr lang="en-US" sz="1100" dirty="0"/>
                        <a:t>IOPS ratio to volume</a:t>
                      </a:r>
                      <a:r>
                        <a:rPr lang="en-US" sz="1100" baseline="0" dirty="0"/>
                        <a:t> size</a:t>
                      </a:r>
                      <a:br>
                        <a:rPr lang="en-US" sz="1100" baseline="0" dirty="0"/>
                      </a:br>
                      <a:r>
                        <a:rPr lang="en-US" sz="1100" baseline="0" dirty="0"/>
                        <a:t>(IOPS/GB)</a:t>
                      </a:r>
                      <a:endParaRPr lang="en-US" sz="1100" dirty="0"/>
                    </a:p>
                  </a:txBody>
                  <a:tcPr/>
                </a:tc>
                <a:tc>
                  <a:txBody>
                    <a:bodyPr/>
                    <a:lstStyle/>
                    <a:p>
                      <a:r>
                        <a:rPr lang="en-US" sz="1100" dirty="0"/>
                        <a:t>Volume</a:t>
                      </a:r>
                      <a:r>
                        <a:rPr lang="en-US" sz="1100" baseline="0" dirty="0"/>
                        <a:t> capacity (</a:t>
                      </a:r>
                      <a:r>
                        <a:rPr lang="en-US" sz="1100" baseline="0" dirty="0" err="1"/>
                        <a:t>TiB</a:t>
                      </a:r>
                      <a:r>
                        <a:rPr lang="en-US" sz="1100" baseline="0" dirty="0"/>
                        <a:t>)</a:t>
                      </a:r>
                      <a:endParaRPr lang="en-US" sz="1100" dirty="0"/>
                    </a:p>
                  </a:txBody>
                  <a:tcPr/>
                </a:tc>
                <a:extLst>
                  <a:ext uri="{0D108BD9-81ED-4DB2-BD59-A6C34878D82A}">
                    <a16:rowId xmlns:a16="http://schemas.microsoft.com/office/drawing/2014/main" val="10000"/>
                  </a:ext>
                </a:extLst>
              </a:tr>
              <a:tr h="370840">
                <a:tc>
                  <a:txBody>
                    <a:bodyPr/>
                    <a:lstStyle/>
                    <a:p>
                      <a:r>
                        <a:rPr lang="en-US" sz="1100" dirty="0"/>
                        <a:t>AWS</a:t>
                      </a:r>
                      <a:r>
                        <a:rPr lang="en-US" sz="1100" baseline="0" dirty="0"/>
                        <a:t> base (gp2)</a:t>
                      </a:r>
                      <a:endParaRPr lang="en-US" sz="1100" dirty="0"/>
                    </a:p>
                  </a:txBody>
                  <a:tcPr/>
                </a:tc>
                <a:tc>
                  <a:txBody>
                    <a:bodyPr/>
                    <a:lstStyle/>
                    <a:p>
                      <a:r>
                        <a:rPr lang="en-US" sz="1100" dirty="0"/>
                        <a:t>0.1</a:t>
                      </a:r>
                    </a:p>
                  </a:txBody>
                  <a:tcPr/>
                </a:tc>
                <a:tc>
                  <a:txBody>
                    <a:bodyPr/>
                    <a:lstStyle/>
                    <a:p>
                      <a:r>
                        <a:rPr lang="en-US" sz="1100" dirty="0"/>
                        <a:t>250</a:t>
                      </a:r>
                    </a:p>
                  </a:txBody>
                  <a:tcPr/>
                </a:tc>
                <a:tc>
                  <a:txBody>
                    <a:bodyPr/>
                    <a:lstStyle/>
                    <a:p>
                      <a:r>
                        <a:rPr lang="en-US" sz="1100" dirty="0"/>
                        <a:t>1,750</a:t>
                      </a:r>
                    </a:p>
                  </a:txBody>
                  <a:tcPr/>
                </a:tc>
                <a:tc>
                  <a:txBody>
                    <a:bodyPr/>
                    <a:lstStyle/>
                    <a:p>
                      <a:r>
                        <a:rPr lang="en-US" sz="1100" dirty="0"/>
                        <a:t>16,000</a:t>
                      </a:r>
                    </a:p>
                  </a:txBody>
                  <a:tcPr/>
                </a:tc>
                <a:tc>
                  <a:txBody>
                    <a:bodyPr/>
                    <a:lstStyle/>
                    <a:p>
                      <a:r>
                        <a:rPr lang="en-US" sz="1100" dirty="0"/>
                        <a:t>80,000</a:t>
                      </a:r>
                    </a:p>
                  </a:txBody>
                  <a:tcPr/>
                </a:tc>
                <a:tc>
                  <a:txBody>
                    <a:bodyPr/>
                    <a:lstStyle/>
                    <a:p>
                      <a:r>
                        <a:rPr lang="en-US" sz="1100" dirty="0"/>
                        <a:t>3:1</a:t>
                      </a:r>
                    </a:p>
                  </a:txBody>
                  <a:tcPr/>
                </a:tc>
                <a:tc>
                  <a:txBody>
                    <a:bodyPr/>
                    <a:lstStyle/>
                    <a:p>
                      <a:r>
                        <a:rPr lang="en-US" sz="1100" dirty="0"/>
                        <a:t>16</a:t>
                      </a:r>
                    </a:p>
                  </a:txBody>
                  <a:tcPr/>
                </a:tc>
                <a:extLst>
                  <a:ext uri="{0D108BD9-81ED-4DB2-BD59-A6C34878D82A}">
                    <a16:rowId xmlns:a16="http://schemas.microsoft.com/office/drawing/2014/main" val="10001"/>
                  </a:ext>
                </a:extLst>
              </a:tr>
              <a:tr h="370840">
                <a:tc>
                  <a:txBody>
                    <a:bodyPr/>
                    <a:lstStyle/>
                    <a:p>
                      <a:r>
                        <a:rPr lang="en-US" sz="1100" dirty="0"/>
                        <a:t>AWS high end (io1)</a:t>
                      </a:r>
                    </a:p>
                  </a:txBody>
                  <a:tcPr/>
                </a:tc>
                <a:tc>
                  <a:txBody>
                    <a:bodyPr/>
                    <a:lstStyle/>
                    <a:p>
                      <a:r>
                        <a:rPr lang="en-US" sz="1100" dirty="0"/>
                        <a:t>0.125 + 0.065/IOPS</a:t>
                      </a:r>
                    </a:p>
                  </a:txBody>
                  <a:tcPr/>
                </a:tc>
                <a:tc>
                  <a:txBody>
                    <a:bodyPr/>
                    <a:lstStyle/>
                    <a:p>
                      <a:r>
                        <a:rPr lang="en-US" sz="1100" dirty="0"/>
                        <a:t>1,000</a:t>
                      </a:r>
                    </a:p>
                  </a:txBody>
                  <a:tcPr/>
                </a:tc>
                <a:tc>
                  <a:txBody>
                    <a:bodyPr/>
                    <a:lstStyle/>
                    <a:p>
                      <a:r>
                        <a:rPr lang="en-US" sz="1100" dirty="0"/>
                        <a:t>1,750</a:t>
                      </a:r>
                    </a:p>
                  </a:txBody>
                  <a:tcPr/>
                </a:tc>
                <a:tc>
                  <a:txBody>
                    <a:bodyPr/>
                    <a:lstStyle/>
                    <a:p>
                      <a:r>
                        <a:rPr lang="en-US" sz="1100" dirty="0"/>
                        <a:t>64,000</a:t>
                      </a:r>
                    </a:p>
                  </a:txBody>
                  <a:tcPr/>
                </a:tc>
                <a:tc>
                  <a:txBody>
                    <a:bodyPr/>
                    <a:lstStyle/>
                    <a:p>
                      <a:r>
                        <a:rPr lang="en-US" sz="1100" dirty="0"/>
                        <a:t>80,000</a:t>
                      </a:r>
                    </a:p>
                  </a:txBody>
                  <a:tcPr/>
                </a:tc>
                <a:tc>
                  <a:txBody>
                    <a:bodyPr/>
                    <a:lstStyle/>
                    <a:p>
                      <a:r>
                        <a:rPr lang="en-US" sz="1100" dirty="0"/>
                        <a:t>50:1</a:t>
                      </a:r>
                    </a:p>
                  </a:txBody>
                  <a:tcPr/>
                </a:tc>
                <a:tc>
                  <a:txBody>
                    <a:bodyPr/>
                    <a:lstStyle/>
                    <a:p>
                      <a:r>
                        <a:rPr lang="en-US" sz="1100" dirty="0"/>
                        <a:t>16</a:t>
                      </a:r>
                    </a:p>
                  </a:txBody>
                  <a:tcPr/>
                </a:tc>
                <a:extLst>
                  <a:ext uri="{0D108BD9-81ED-4DB2-BD59-A6C34878D82A}">
                    <a16:rowId xmlns:a16="http://schemas.microsoft.com/office/drawing/2014/main" val="10002"/>
                  </a:ext>
                </a:extLst>
              </a:tr>
              <a:tr h="370840">
                <a:tc>
                  <a:txBody>
                    <a:bodyPr/>
                    <a:lstStyle/>
                    <a:p>
                      <a:r>
                        <a:rPr lang="en-US" sz="1100" dirty="0"/>
                        <a:t>Azure base (premium </a:t>
                      </a:r>
                      <a:r>
                        <a:rPr lang="en-US" sz="1100" dirty="0" err="1"/>
                        <a:t>ssd</a:t>
                      </a:r>
                      <a:r>
                        <a:rPr lang="en-US" sz="1100" dirty="0"/>
                        <a:t>)</a:t>
                      </a:r>
                    </a:p>
                  </a:txBody>
                  <a:tcPr/>
                </a:tc>
                <a:tc>
                  <a:txBody>
                    <a:bodyPr/>
                    <a:lstStyle/>
                    <a:p>
                      <a:r>
                        <a:rPr lang="en-US" sz="1100" dirty="0"/>
                        <a:t>0.1</a:t>
                      </a:r>
                    </a:p>
                  </a:txBody>
                  <a:tcPr/>
                </a:tc>
                <a:tc>
                  <a:txBody>
                    <a:bodyPr/>
                    <a:lstStyle/>
                    <a:p>
                      <a:r>
                        <a:rPr lang="en-US" sz="1100" dirty="0"/>
                        <a:t>900</a:t>
                      </a:r>
                    </a:p>
                  </a:txBody>
                  <a:tcPr/>
                </a:tc>
                <a:tc>
                  <a:txBody>
                    <a:bodyPr/>
                    <a:lstStyle/>
                    <a:p>
                      <a:r>
                        <a:rPr lang="en-US" sz="1100" dirty="0"/>
                        <a:t>1,600</a:t>
                      </a:r>
                    </a:p>
                  </a:txBody>
                  <a:tcPr/>
                </a:tc>
                <a:tc>
                  <a:txBody>
                    <a:bodyPr/>
                    <a:lstStyle/>
                    <a:p>
                      <a:r>
                        <a:rPr lang="en-US" sz="1100" dirty="0"/>
                        <a:t>20,000</a:t>
                      </a:r>
                    </a:p>
                  </a:txBody>
                  <a:tcPr/>
                </a:tc>
                <a:tc>
                  <a:txBody>
                    <a:bodyPr/>
                    <a:lstStyle/>
                    <a:p>
                      <a:r>
                        <a:rPr lang="en-US" sz="1100" dirty="0"/>
                        <a:t>80,000</a:t>
                      </a:r>
                    </a:p>
                  </a:txBody>
                  <a:tcPr/>
                </a:tc>
                <a:tc>
                  <a:txBody>
                    <a:bodyPr/>
                    <a:lstStyle/>
                    <a:p>
                      <a:r>
                        <a:rPr lang="en-US" sz="1100" dirty="0"/>
                        <a:t>-</a:t>
                      </a:r>
                    </a:p>
                  </a:txBody>
                  <a:tcPr/>
                </a:tc>
                <a:tc>
                  <a:txBody>
                    <a:bodyPr/>
                    <a:lstStyle/>
                    <a:p>
                      <a:r>
                        <a:rPr lang="en-US" sz="1100" dirty="0"/>
                        <a:t>32</a:t>
                      </a:r>
                    </a:p>
                  </a:txBody>
                  <a:tcPr/>
                </a:tc>
                <a:extLst>
                  <a:ext uri="{0D108BD9-81ED-4DB2-BD59-A6C34878D82A}">
                    <a16:rowId xmlns:a16="http://schemas.microsoft.com/office/drawing/2014/main" val="10003"/>
                  </a:ext>
                </a:extLst>
              </a:tr>
              <a:tr h="370840">
                <a:tc>
                  <a:txBody>
                    <a:bodyPr/>
                    <a:lstStyle/>
                    <a:p>
                      <a:r>
                        <a:rPr lang="en-US" sz="1100" dirty="0"/>
                        <a:t>Azure high end (ultra </a:t>
                      </a:r>
                      <a:r>
                        <a:rPr lang="en-US" sz="1100" dirty="0" err="1"/>
                        <a:t>ssd</a:t>
                      </a:r>
                      <a:r>
                        <a:rPr lang="en-US" sz="1100" dirty="0"/>
                        <a:t> in preview)</a:t>
                      </a:r>
                    </a:p>
                  </a:txBody>
                  <a:tcPr/>
                </a:tc>
                <a:tc>
                  <a:txBody>
                    <a:bodyPr/>
                    <a:lstStyle/>
                    <a:p>
                      <a:r>
                        <a:rPr lang="en-US" sz="1100" dirty="0"/>
                        <a:t>0.05986 + 0.02482/IOPS + 0.5MB/s</a:t>
                      </a:r>
                    </a:p>
                  </a:txBody>
                  <a:tcPr/>
                </a:tc>
                <a:tc>
                  <a:txBody>
                    <a:bodyPr/>
                    <a:lstStyle/>
                    <a:p>
                      <a:r>
                        <a:rPr lang="en-US" sz="1100" b="1" u="sng" dirty="0"/>
                        <a:t>2,000</a:t>
                      </a:r>
                    </a:p>
                  </a:txBody>
                  <a:tcPr/>
                </a:tc>
                <a:tc>
                  <a:txBody>
                    <a:bodyPr/>
                    <a:lstStyle/>
                    <a:p>
                      <a:r>
                        <a:rPr lang="en-US" sz="1100" dirty="0"/>
                        <a:t>2,000</a:t>
                      </a:r>
                    </a:p>
                  </a:txBody>
                  <a:tcPr/>
                </a:tc>
                <a:tc>
                  <a:txBody>
                    <a:bodyPr/>
                    <a:lstStyle/>
                    <a:p>
                      <a:r>
                        <a:rPr lang="en-US" sz="1100" b="1" u="sng" dirty="0"/>
                        <a:t>160,000</a:t>
                      </a:r>
                    </a:p>
                  </a:txBody>
                  <a:tcPr/>
                </a:tc>
                <a:tc>
                  <a:txBody>
                    <a:bodyPr/>
                    <a:lstStyle/>
                    <a:p>
                      <a:r>
                        <a:rPr lang="en-US" sz="1100" dirty="0"/>
                        <a:t>160,000</a:t>
                      </a:r>
                    </a:p>
                  </a:txBody>
                  <a:tcPr/>
                </a:tc>
                <a:tc>
                  <a:txBody>
                    <a:bodyPr/>
                    <a:lstStyle/>
                    <a:p>
                      <a:r>
                        <a:rPr lang="en-US" sz="1100" dirty="0"/>
                        <a:t>-</a:t>
                      </a:r>
                    </a:p>
                  </a:txBody>
                  <a:tcPr/>
                </a:tc>
                <a:tc>
                  <a:txBody>
                    <a:bodyPr/>
                    <a:lstStyle/>
                    <a:p>
                      <a:r>
                        <a:rPr lang="en-US" sz="1100" b="1" u="sng" dirty="0"/>
                        <a:t>64</a:t>
                      </a:r>
                    </a:p>
                  </a:txBody>
                  <a:tcPr/>
                </a:tc>
                <a:extLst>
                  <a:ext uri="{0D108BD9-81ED-4DB2-BD59-A6C34878D82A}">
                    <a16:rowId xmlns:a16="http://schemas.microsoft.com/office/drawing/2014/main" val="10004"/>
                  </a:ext>
                </a:extLst>
              </a:tr>
              <a:tr h="370840">
                <a:tc>
                  <a:txBody>
                    <a:bodyPr/>
                    <a:lstStyle/>
                    <a:p>
                      <a:r>
                        <a:rPr lang="en-US" sz="1100" dirty="0"/>
                        <a:t>Google (persistent </a:t>
                      </a:r>
                      <a:r>
                        <a:rPr lang="en-US" sz="1100" dirty="0" err="1"/>
                        <a:t>ssd</a:t>
                      </a:r>
                      <a:r>
                        <a:rPr lang="en-US" sz="1100"/>
                        <a:t>)</a:t>
                      </a:r>
                      <a:endParaRPr lang="en-US" sz="1100" dirty="0"/>
                    </a:p>
                  </a:txBody>
                  <a:tcPr/>
                </a:tc>
                <a:tc>
                  <a:txBody>
                    <a:bodyPr/>
                    <a:lstStyle/>
                    <a:p>
                      <a:r>
                        <a:rPr lang="en-US" sz="1100" dirty="0"/>
                        <a:t>0.17 + 0.0057/IOPS</a:t>
                      </a:r>
                    </a:p>
                  </a:txBody>
                  <a:tcPr/>
                </a:tc>
                <a:tc>
                  <a:txBody>
                    <a:bodyPr/>
                    <a:lstStyle/>
                    <a:p>
                      <a:r>
                        <a:rPr lang="en-US" sz="1100" dirty="0"/>
                        <a:t>Write: 400</a:t>
                      </a:r>
                      <a:br>
                        <a:rPr lang="en-US" sz="1100" dirty="0"/>
                      </a:br>
                      <a:r>
                        <a:rPr lang="en-US" sz="1100" dirty="0"/>
                        <a:t>Read: 1,200</a:t>
                      </a:r>
                    </a:p>
                  </a:txBody>
                  <a:tcPr/>
                </a:tc>
                <a:tc>
                  <a:txBody>
                    <a:bodyPr/>
                    <a:lstStyle/>
                    <a:p>
                      <a:r>
                        <a:rPr lang="en-US" sz="1100" dirty="0"/>
                        <a:t>Write: 400</a:t>
                      </a:r>
                      <a:br>
                        <a:rPr lang="en-US" sz="1100" dirty="0"/>
                      </a:br>
                      <a:r>
                        <a:rPr lang="en-US" sz="1100" dirty="0"/>
                        <a:t>Read:</a:t>
                      </a:r>
                      <a:r>
                        <a:rPr lang="en-US" sz="1100" baseline="0" dirty="0"/>
                        <a:t> 1,200</a:t>
                      </a:r>
                      <a:endParaRPr lang="en-US" sz="1100" dirty="0"/>
                    </a:p>
                  </a:txBody>
                  <a:tcPr/>
                </a:tc>
                <a:tc>
                  <a:txBody>
                    <a:bodyPr/>
                    <a:lstStyle/>
                    <a:p>
                      <a:r>
                        <a:rPr lang="en-US" sz="1100" dirty="0"/>
                        <a:t>Write: 30,000</a:t>
                      </a:r>
                      <a:br>
                        <a:rPr lang="en-US" sz="1100" dirty="0"/>
                      </a:br>
                      <a:r>
                        <a:rPr lang="en-US" sz="1100" dirty="0"/>
                        <a:t>Read: 60,000</a:t>
                      </a:r>
                    </a:p>
                  </a:txBody>
                  <a:tcPr/>
                </a:tc>
                <a:tc>
                  <a:txBody>
                    <a:bodyPr/>
                    <a:lstStyle/>
                    <a:p>
                      <a:r>
                        <a:rPr lang="en-US" sz="1100" dirty="0"/>
                        <a:t>Write: 30,000</a:t>
                      </a:r>
                      <a:br>
                        <a:rPr lang="en-US" sz="1100" dirty="0"/>
                      </a:br>
                      <a:r>
                        <a:rPr lang="en-US" sz="1100" dirty="0"/>
                        <a:t>Read:</a:t>
                      </a:r>
                      <a:r>
                        <a:rPr lang="en-US" sz="1100" baseline="0" dirty="0"/>
                        <a:t> 60,000</a:t>
                      </a:r>
                      <a:endParaRPr lang="en-US" sz="1100" dirty="0"/>
                    </a:p>
                  </a:txBody>
                  <a:tcPr/>
                </a:tc>
                <a:tc>
                  <a:txBody>
                    <a:bodyPr/>
                    <a:lstStyle/>
                    <a:p>
                      <a:r>
                        <a:rPr lang="en-US" sz="1100" dirty="0"/>
                        <a:t>30:1</a:t>
                      </a:r>
                    </a:p>
                  </a:txBody>
                  <a:tcPr/>
                </a:tc>
                <a:tc>
                  <a:txBody>
                    <a:bodyPr/>
                    <a:lstStyle/>
                    <a:p>
                      <a:r>
                        <a:rPr lang="en-US" sz="1100" dirty="0"/>
                        <a:t>60</a:t>
                      </a:r>
                    </a:p>
                  </a:txBody>
                  <a:tcPr/>
                </a:tc>
                <a:extLst>
                  <a:ext uri="{0D108BD9-81ED-4DB2-BD59-A6C34878D82A}">
                    <a16:rowId xmlns:a16="http://schemas.microsoft.com/office/drawing/2014/main" val="10005"/>
                  </a:ext>
                </a:extLst>
              </a:tr>
              <a:tr h="370840">
                <a:tc>
                  <a:txBody>
                    <a:bodyPr/>
                    <a:lstStyle/>
                    <a:p>
                      <a:r>
                        <a:rPr lang="en-US" sz="1100" dirty="0"/>
                        <a:t>Oracle</a:t>
                      </a:r>
                    </a:p>
                  </a:txBody>
                  <a:tcPr/>
                </a:tc>
                <a:tc>
                  <a:txBody>
                    <a:bodyPr/>
                    <a:lstStyle/>
                    <a:p>
                      <a:r>
                        <a:rPr lang="en-US" sz="1100" b="1" u="sng" dirty="0"/>
                        <a:t>0.0425</a:t>
                      </a:r>
                    </a:p>
                  </a:txBody>
                  <a:tcPr/>
                </a:tc>
                <a:tc>
                  <a:txBody>
                    <a:bodyPr/>
                    <a:lstStyle/>
                    <a:p>
                      <a:r>
                        <a:rPr lang="en-US" sz="1100" dirty="0"/>
                        <a:t>320</a:t>
                      </a:r>
                    </a:p>
                  </a:txBody>
                  <a:tcPr/>
                </a:tc>
                <a:tc>
                  <a:txBody>
                    <a:bodyPr/>
                    <a:lstStyle/>
                    <a:p>
                      <a:r>
                        <a:rPr lang="en-US" sz="1100" b="1" i="0" u="sng" dirty="0"/>
                        <a:t>3,000</a:t>
                      </a:r>
                    </a:p>
                  </a:txBody>
                  <a:tcPr/>
                </a:tc>
                <a:tc>
                  <a:txBody>
                    <a:bodyPr/>
                    <a:lstStyle/>
                    <a:p>
                      <a:r>
                        <a:rPr lang="en-US" sz="1100" dirty="0"/>
                        <a:t>25,000</a:t>
                      </a:r>
                    </a:p>
                  </a:txBody>
                  <a:tcPr/>
                </a:tc>
                <a:tc>
                  <a:txBody>
                    <a:bodyPr/>
                    <a:lstStyle/>
                    <a:p>
                      <a:r>
                        <a:rPr lang="en-US" sz="1100" b="1" u="sng" dirty="0"/>
                        <a:t>400,000</a:t>
                      </a:r>
                    </a:p>
                  </a:txBody>
                  <a:tcPr/>
                </a:tc>
                <a:tc>
                  <a:txBody>
                    <a:bodyPr/>
                    <a:lstStyle/>
                    <a:p>
                      <a:r>
                        <a:rPr lang="en-US" sz="1100" b="1" u="sng" dirty="0"/>
                        <a:t>60:1</a:t>
                      </a:r>
                    </a:p>
                  </a:txBody>
                  <a:tcPr/>
                </a:tc>
                <a:tc>
                  <a:txBody>
                    <a:bodyPr/>
                    <a:lstStyle/>
                    <a:p>
                      <a:r>
                        <a:rPr lang="en-US" sz="1100" dirty="0"/>
                        <a:t>32</a:t>
                      </a:r>
                    </a:p>
                  </a:txBody>
                  <a:tcPr/>
                </a:tc>
                <a:extLst>
                  <a:ext uri="{0D108BD9-81ED-4DB2-BD59-A6C34878D82A}">
                    <a16:rowId xmlns:a16="http://schemas.microsoft.com/office/drawing/2014/main" val="10006"/>
                  </a:ext>
                </a:extLst>
              </a:tr>
            </a:tbl>
          </a:graphicData>
        </a:graphic>
      </p:graphicFrame>
      <p:sp>
        <p:nvSpPr>
          <p:cNvPr id="3" name="TextBox 2">
            <a:extLst>
              <a:ext uri="{FF2B5EF4-FFF2-40B4-BE49-F238E27FC236}">
                <a16:creationId xmlns:a16="http://schemas.microsoft.com/office/drawing/2014/main" id="{BE420574-F68D-4AB1-A684-B224FA81D424}"/>
              </a:ext>
            </a:extLst>
          </p:cNvPr>
          <p:cNvSpPr txBox="1"/>
          <p:nvPr/>
        </p:nvSpPr>
        <p:spPr>
          <a:xfrm>
            <a:off x="0" y="4051481"/>
            <a:ext cx="8641020" cy="338554"/>
          </a:xfrm>
          <a:prstGeom prst="rect">
            <a:avLst/>
          </a:prstGeom>
          <a:noFill/>
        </p:spPr>
        <p:txBody>
          <a:bodyPr wrap="none" rtlCol="0">
            <a:spAutoFit/>
          </a:bodyPr>
          <a:lstStyle/>
          <a:p>
            <a:r>
              <a:rPr lang="en-US" sz="1600" dirty="0"/>
              <a:t>AWS Limits </a:t>
            </a:r>
            <a:r>
              <a:rPr lang="en-US" sz="1600" dirty="0">
                <a:hlinkClick r:id="rId3"/>
              </a:rPr>
              <a:t>https://docs.aws.amazon.com/AWSEC2/latest/UserGuide/EBSVolumeTypes.html</a:t>
            </a:r>
            <a:endParaRPr lang="en-US" sz="1600" dirty="0"/>
          </a:p>
        </p:txBody>
      </p:sp>
    </p:spTree>
    <p:extLst>
      <p:ext uri="{BB962C8B-B14F-4D97-AF65-F5344CB8AC3E}">
        <p14:creationId xmlns:p14="http://schemas.microsoft.com/office/powerpoint/2010/main" val="1166133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IOPS by Volume Size (block storage)</a:t>
            </a:r>
          </a:p>
        </p:txBody>
      </p:sp>
      <p:sp>
        <p:nvSpPr>
          <p:cNvPr id="3" name="Text Placeholder 2"/>
          <p:cNvSpPr>
            <a:spLocks noGrp="1"/>
          </p:cNvSpPr>
          <p:nvPr>
            <p:ph type="body" sz="quarter" idx="10"/>
          </p:nvPr>
        </p:nvSpPr>
        <p:spPr/>
        <p:txBody>
          <a:bodyPr/>
          <a:lstStyle/>
          <a:p>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30192343"/>
              </p:ext>
            </p:extLst>
          </p:nvPr>
        </p:nvGraphicFramePr>
        <p:xfrm>
          <a:off x="3534937" y="1748840"/>
          <a:ext cx="5379255" cy="2838962"/>
        </p:xfrm>
        <a:graphic>
          <a:graphicData uri="http://schemas.openxmlformats.org/drawingml/2006/table">
            <a:tbl>
              <a:tblPr/>
              <a:tblGrid>
                <a:gridCol w="768465">
                  <a:extLst>
                    <a:ext uri="{9D8B030D-6E8A-4147-A177-3AD203B41FA5}">
                      <a16:colId xmlns:a16="http://schemas.microsoft.com/office/drawing/2014/main" val="20000"/>
                    </a:ext>
                  </a:extLst>
                </a:gridCol>
                <a:gridCol w="768465">
                  <a:extLst>
                    <a:ext uri="{9D8B030D-6E8A-4147-A177-3AD203B41FA5}">
                      <a16:colId xmlns:a16="http://schemas.microsoft.com/office/drawing/2014/main" val="20001"/>
                    </a:ext>
                  </a:extLst>
                </a:gridCol>
                <a:gridCol w="768465">
                  <a:extLst>
                    <a:ext uri="{9D8B030D-6E8A-4147-A177-3AD203B41FA5}">
                      <a16:colId xmlns:a16="http://schemas.microsoft.com/office/drawing/2014/main" val="20002"/>
                    </a:ext>
                  </a:extLst>
                </a:gridCol>
                <a:gridCol w="768465">
                  <a:extLst>
                    <a:ext uri="{9D8B030D-6E8A-4147-A177-3AD203B41FA5}">
                      <a16:colId xmlns:a16="http://schemas.microsoft.com/office/drawing/2014/main" val="20003"/>
                    </a:ext>
                  </a:extLst>
                </a:gridCol>
                <a:gridCol w="768465">
                  <a:extLst>
                    <a:ext uri="{9D8B030D-6E8A-4147-A177-3AD203B41FA5}">
                      <a16:colId xmlns:a16="http://schemas.microsoft.com/office/drawing/2014/main" val="20004"/>
                    </a:ext>
                  </a:extLst>
                </a:gridCol>
                <a:gridCol w="768465">
                  <a:extLst>
                    <a:ext uri="{9D8B030D-6E8A-4147-A177-3AD203B41FA5}">
                      <a16:colId xmlns:a16="http://schemas.microsoft.com/office/drawing/2014/main" val="20005"/>
                    </a:ext>
                  </a:extLst>
                </a:gridCol>
                <a:gridCol w="768465">
                  <a:extLst>
                    <a:ext uri="{9D8B030D-6E8A-4147-A177-3AD203B41FA5}">
                      <a16:colId xmlns:a16="http://schemas.microsoft.com/office/drawing/2014/main" val="20006"/>
                    </a:ext>
                  </a:extLst>
                </a:gridCol>
              </a:tblGrid>
              <a:tr h="913725">
                <a:tc>
                  <a:txBody>
                    <a:bodyPr/>
                    <a:lstStyle/>
                    <a:p>
                      <a:endParaRPr lang="en-US" dirty="0"/>
                    </a:p>
                  </a:txBody>
                  <a:tcPr marL="70287" marR="70287" marT="35143" marB="35143"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br>
                        <a:rPr lang="en-US" sz="1400" b="1" dirty="0">
                          <a:effectLst/>
                        </a:rPr>
                      </a:br>
                      <a:r>
                        <a:rPr lang="en-US" sz="1400" b="1" dirty="0" err="1">
                          <a:effectLst/>
                        </a:rPr>
                        <a:t>aws</a:t>
                      </a:r>
                      <a:r>
                        <a:rPr lang="en-US" sz="1400" b="1" dirty="0">
                          <a:effectLst/>
                        </a:rPr>
                        <a:t> (gp2) @ 4k</a:t>
                      </a: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dirty="0" err="1">
                          <a:effectLst/>
                        </a:rPr>
                        <a:t>oci</a:t>
                      </a:r>
                      <a:r>
                        <a:rPr lang="en-US" sz="1400" b="1" dirty="0">
                          <a:effectLst/>
                        </a:rPr>
                        <a:t> @ 4k</a:t>
                      </a: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a:effectLst/>
                        </a:rPr>
                        <a:t>aws (gp2) @ 16k</a:t>
                      </a: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a:effectLst/>
                        </a:rPr>
                        <a:t>oci @ 16k</a:t>
                      </a: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a:effectLst/>
                        </a:rPr>
                        <a:t>aws (gp2) @ 256k</a:t>
                      </a: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dirty="0" err="1">
                          <a:effectLst/>
                        </a:rPr>
                        <a:t>oci</a:t>
                      </a:r>
                      <a:r>
                        <a:rPr lang="en-US" sz="1400" b="1" dirty="0">
                          <a:effectLst/>
                        </a:rPr>
                        <a:t> @ 256k</a:t>
                      </a:r>
                    </a:p>
                  </a:txBody>
                  <a:tcPr marL="70287" marR="70287" marT="35143" marB="35143" anchor="ctr">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92006">
                <a:tc>
                  <a:txBody>
                    <a:bodyPr/>
                    <a:lstStyle/>
                    <a:p>
                      <a:pPr algn="r" fontAlgn="ctr"/>
                      <a:r>
                        <a:rPr lang="en-US" sz="1400" b="1" dirty="0">
                          <a:effectLst/>
                        </a:rPr>
                        <a:t>volume size</a:t>
                      </a:r>
                    </a:p>
                  </a:txBody>
                  <a:tcPr marL="70287" marR="70287" marT="35143" marB="35143"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endParaRPr lang="en-US" sz="1400" b="1" dirty="0">
                        <a:effectLst/>
                      </a:endParaRP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400" b="1" dirty="0">
                        <a:effectLst/>
                      </a:endParaRP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400" b="1" dirty="0">
                        <a:effectLst/>
                      </a:endParaRP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400" b="1">
                        <a:effectLst/>
                      </a:endParaRP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400" b="1">
                        <a:effectLst/>
                      </a:endParaRP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400" b="1" dirty="0">
                        <a:effectLst/>
                      </a:endParaRPr>
                    </a:p>
                  </a:txBody>
                  <a:tcPr marL="70287" marR="70287" marT="35143" marB="35143"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81146">
                <a:tc>
                  <a:txBody>
                    <a:bodyPr/>
                    <a:lstStyle/>
                    <a:p>
                      <a:pPr algn="r" fontAlgn="ctr"/>
                      <a:r>
                        <a:rPr lang="en-US" sz="1400" b="1" dirty="0">
                          <a:effectLst/>
                        </a:rPr>
                        <a:t>334GB</a:t>
                      </a:r>
                    </a:p>
                  </a:txBody>
                  <a:tcPr marL="70287" marR="70287" marT="35143" marB="35143"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algn="r" fontAlgn="ctr"/>
                      <a:r>
                        <a:rPr lang="en-US" sz="1400">
                          <a:effectLst/>
                        </a:rPr>
                        <a:t>1002</a:t>
                      </a: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ctr"/>
                      <a:r>
                        <a:rPr lang="en-US" sz="1400" dirty="0">
                          <a:effectLst/>
                        </a:rPr>
                        <a:t>20040</a:t>
                      </a: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ctr"/>
                      <a:r>
                        <a:rPr lang="en-US" sz="1400" dirty="0">
                          <a:effectLst/>
                        </a:rPr>
                        <a:t>1002</a:t>
                      </a: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ctr"/>
                      <a:r>
                        <a:rPr lang="en-US" sz="1400" dirty="0">
                          <a:effectLst/>
                        </a:rPr>
                        <a:t>10020</a:t>
                      </a: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ctr"/>
                      <a:r>
                        <a:rPr lang="en-US" sz="1400" b="1" u="sng" dirty="0">
                          <a:effectLst/>
                        </a:rPr>
                        <a:t>1002</a:t>
                      </a: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ctr"/>
                      <a:r>
                        <a:rPr lang="en-US" sz="1400" dirty="0">
                          <a:effectLst/>
                        </a:rPr>
                        <a:t>640</a:t>
                      </a:r>
                    </a:p>
                  </a:txBody>
                  <a:tcPr marL="70287" marR="70287" marT="35143" marB="35143"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extLst>
                  <a:ext uri="{0D108BD9-81ED-4DB2-BD59-A6C34878D82A}">
                    <a16:rowId xmlns:a16="http://schemas.microsoft.com/office/drawing/2014/main" val="10002"/>
                  </a:ext>
                </a:extLst>
              </a:tr>
              <a:tr h="281146">
                <a:tc>
                  <a:txBody>
                    <a:bodyPr/>
                    <a:lstStyle/>
                    <a:p>
                      <a:pPr algn="r" fontAlgn="ctr"/>
                      <a:r>
                        <a:rPr lang="en-US" sz="1400" b="1">
                          <a:effectLst/>
                        </a:rPr>
                        <a:t>417GB</a:t>
                      </a:r>
                    </a:p>
                  </a:txBody>
                  <a:tcPr marL="70287" marR="70287" marT="35143" marB="35143"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US" sz="1400">
                          <a:effectLst/>
                        </a:rPr>
                        <a:t>1251</a:t>
                      </a: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sng" dirty="0">
                          <a:effectLst/>
                        </a:rPr>
                        <a:t>25000</a:t>
                      </a: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dirty="0">
                          <a:effectLst/>
                        </a:rPr>
                        <a:t>1251</a:t>
                      </a: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dirty="0">
                          <a:effectLst/>
                        </a:rPr>
                        <a:t>12510</a:t>
                      </a: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dirty="0">
                          <a:effectLst/>
                        </a:rPr>
                        <a:t>1002</a:t>
                      </a: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dirty="0">
                          <a:effectLst/>
                        </a:rPr>
                        <a:t>800</a:t>
                      </a:r>
                    </a:p>
                  </a:txBody>
                  <a:tcPr marL="70287" marR="70287" marT="35143" marB="35143"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81146">
                <a:tc>
                  <a:txBody>
                    <a:bodyPr/>
                    <a:lstStyle/>
                    <a:p>
                      <a:pPr algn="r" fontAlgn="ctr"/>
                      <a:r>
                        <a:rPr lang="en-US" sz="1400" b="1">
                          <a:effectLst/>
                        </a:rPr>
                        <a:t>667GB</a:t>
                      </a:r>
                    </a:p>
                  </a:txBody>
                  <a:tcPr marL="70287" marR="70287" marT="35143" marB="35143"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algn="r" fontAlgn="ctr"/>
                      <a:r>
                        <a:rPr lang="en-US" sz="1400">
                          <a:effectLst/>
                        </a:rPr>
                        <a:t>2001</a:t>
                      </a: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ctr"/>
                      <a:r>
                        <a:rPr lang="en-US" sz="1400">
                          <a:effectLst/>
                        </a:rPr>
                        <a:t>25000</a:t>
                      </a: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ctr"/>
                      <a:r>
                        <a:rPr lang="en-US" sz="1400" dirty="0">
                          <a:effectLst/>
                        </a:rPr>
                        <a:t>2001</a:t>
                      </a: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ctr"/>
                      <a:r>
                        <a:rPr lang="en-US" sz="1400" b="1" u="sng" dirty="0">
                          <a:effectLst/>
                        </a:rPr>
                        <a:t>17800</a:t>
                      </a: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ctr"/>
                      <a:r>
                        <a:rPr lang="en-US" sz="1400" dirty="0">
                          <a:effectLst/>
                        </a:rPr>
                        <a:t>1002</a:t>
                      </a: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ctr"/>
                      <a:r>
                        <a:rPr lang="en-US" sz="1400" b="1" u="sng" dirty="0">
                          <a:effectLst/>
                        </a:rPr>
                        <a:t>1280</a:t>
                      </a:r>
                    </a:p>
                  </a:txBody>
                  <a:tcPr marL="70287" marR="70287" marT="35143" marB="35143"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extLst>
                  <a:ext uri="{0D108BD9-81ED-4DB2-BD59-A6C34878D82A}">
                    <a16:rowId xmlns:a16="http://schemas.microsoft.com/office/drawing/2014/main" val="10004"/>
                  </a:ext>
                </a:extLst>
              </a:tr>
              <a:tr h="281146">
                <a:tc>
                  <a:txBody>
                    <a:bodyPr/>
                    <a:lstStyle/>
                    <a:p>
                      <a:pPr algn="r" fontAlgn="ctr"/>
                      <a:r>
                        <a:rPr lang="en-US" sz="1400" b="1">
                          <a:effectLst/>
                        </a:rPr>
                        <a:t>1TB</a:t>
                      </a:r>
                    </a:p>
                  </a:txBody>
                  <a:tcPr marL="70287" marR="70287" marT="35143" marB="35143"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US" sz="1400">
                          <a:effectLst/>
                        </a:rPr>
                        <a:t>3000</a:t>
                      </a: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a:effectLst/>
                        </a:rPr>
                        <a:t>25000</a:t>
                      </a: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a:effectLst/>
                        </a:rPr>
                        <a:t>3000</a:t>
                      </a: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a:effectLst/>
                        </a:rPr>
                        <a:t>17800</a:t>
                      </a: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dirty="0">
                          <a:effectLst/>
                        </a:rPr>
                        <a:t>1002</a:t>
                      </a: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a:effectLst/>
                        </a:rPr>
                        <a:t>1280</a:t>
                      </a:r>
                    </a:p>
                  </a:txBody>
                  <a:tcPr marL="70287" marR="70287" marT="35143" marB="35143"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81146">
                <a:tc>
                  <a:txBody>
                    <a:bodyPr/>
                    <a:lstStyle/>
                    <a:p>
                      <a:pPr algn="r" fontAlgn="ctr"/>
                      <a:r>
                        <a:rPr lang="en-US" sz="1400" b="1">
                          <a:effectLst/>
                        </a:rPr>
                        <a:t>5.3TB</a:t>
                      </a:r>
                    </a:p>
                  </a:txBody>
                  <a:tcPr marL="70287" marR="70287" marT="35143" marB="35143"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5F5F5"/>
                    </a:solidFill>
                  </a:tcPr>
                </a:tc>
                <a:tc>
                  <a:txBody>
                    <a:bodyPr/>
                    <a:lstStyle/>
                    <a:p>
                      <a:pPr algn="r" fontAlgn="ctr"/>
                      <a:r>
                        <a:rPr lang="en-US" sz="1400" b="1" u="sng" dirty="0">
                          <a:effectLst/>
                        </a:rPr>
                        <a:t>16000</a:t>
                      </a: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5F5F5"/>
                    </a:solidFill>
                  </a:tcPr>
                </a:tc>
                <a:tc>
                  <a:txBody>
                    <a:bodyPr/>
                    <a:lstStyle/>
                    <a:p>
                      <a:pPr algn="r" fontAlgn="ctr"/>
                      <a:r>
                        <a:rPr lang="en-US" sz="1400">
                          <a:effectLst/>
                        </a:rPr>
                        <a:t>25000</a:t>
                      </a: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5F5F5"/>
                    </a:solidFill>
                  </a:tcPr>
                </a:tc>
                <a:tc>
                  <a:txBody>
                    <a:bodyPr/>
                    <a:lstStyle/>
                    <a:p>
                      <a:pPr algn="r" fontAlgn="ctr"/>
                      <a:r>
                        <a:rPr lang="en-US" sz="1400" b="1" u="sng" dirty="0">
                          <a:effectLst/>
                        </a:rPr>
                        <a:t>16000</a:t>
                      </a: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5F5F5"/>
                    </a:solidFill>
                  </a:tcPr>
                </a:tc>
                <a:tc>
                  <a:txBody>
                    <a:bodyPr/>
                    <a:lstStyle/>
                    <a:p>
                      <a:pPr algn="r" fontAlgn="ctr"/>
                      <a:r>
                        <a:rPr lang="en-US" sz="1400">
                          <a:effectLst/>
                        </a:rPr>
                        <a:t>17800</a:t>
                      </a: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5F5F5"/>
                    </a:solidFill>
                  </a:tcPr>
                </a:tc>
                <a:tc>
                  <a:txBody>
                    <a:bodyPr/>
                    <a:lstStyle/>
                    <a:p>
                      <a:pPr algn="r" fontAlgn="ctr"/>
                      <a:r>
                        <a:rPr lang="en-US" sz="1400">
                          <a:effectLst/>
                        </a:rPr>
                        <a:t>1002</a:t>
                      </a:r>
                    </a:p>
                  </a:txBody>
                  <a:tcPr marL="70287" marR="70287"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5F5F5"/>
                    </a:solidFill>
                  </a:tcPr>
                </a:tc>
                <a:tc>
                  <a:txBody>
                    <a:bodyPr/>
                    <a:lstStyle/>
                    <a:p>
                      <a:pPr algn="r" fontAlgn="ctr"/>
                      <a:r>
                        <a:rPr lang="en-US" sz="1400" dirty="0">
                          <a:effectLst/>
                        </a:rPr>
                        <a:t>1280</a:t>
                      </a:r>
                    </a:p>
                  </a:txBody>
                  <a:tcPr marL="70287" marR="70287" marT="35143" marB="35143"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5F5F5"/>
                    </a:solidFill>
                  </a:tcPr>
                </a:tc>
                <a:extLst>
                  <a:ext uri="{0D108BD9-81ED-4DB2-BD59-A6C34878D82A}">
                    <a16:rowId xmlns:a16="http://schemas.microsoft.com/office/drawing/2014/main" val="10006"/>
                  </a:ext>
                </a:extLst>
              </a:tr>
            </a:tbl>
          </a:graphicData>
        </a:graphic>
      </p:graphicFrame>
      <p:sp>
        <p:nvSpPr>
          <p:cNvPr id="9" name="TextBox 8"/>
          <p:cNvSpPr txBox="1"/>
          <p:nvPr/>
        </p:nvSpPr>
        <p:spPr>
          <a:xfrm>
            <a:off x="390294" y="1973765"/>
            <a:ext cx="2687444" cy="2585323"/>
          </a:xfrm>
          <a:prstGeom prst="rect">
            <a:avLst/>
          </a:prstGeom>
          <a:noFill/>
        </p:spPr>
        <p:txBody>
          <a:bodyPr wrap="square" rtlCol="0">
            <a:spAutoFit/>
          </a:bodyPr>
          <a:lstStyle/>
          <a:p>
            <a:r>
              <a:rPr lang="en-US" dirty="0"/>
              <a:t>High IOPS are offered at different volume sizes and block size (4K, 16K, 256K bytes)</a:t>
            </a:r>
          </a:p>
          <a:p>
            <a:endParaRPr lang="en-US" dirty="0"/>
          </a:p>
          <a:p>
            <a:r>
              <a:rPr lang="en-US" dirty="0"/>
              <a:t>Table (on the right) shows a comparison between Amazon and Oracle Block Storage</a:t>
            </a:r>
          </a:p>
        </p:txBody>
      </p:sp>
    </p:spTree>
    <p:extLst>
      <p:ext uri="{BB962C8B-B14F-4D97-AF65-F5344CB8AC3E}">
        <p14:creationId xmlns:p14="http://schemas.microsoft.com/office/powerpoint/2010/main" val="2854511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827" y="150830"/>
            <a:ext cx="4136441" cy="1307306"/>
          </a:xfrm>
        </p:spPr>
        <p:txBody>
          <a:bodyPr/>
          <a:lstStyle/>
          <a:p>
            <a:r>
              <a:rPr lang="en-US" dirty="0"/>
              <a:t>IOPS (System limits vs Provider limits)</a:t>
            </a:r>
          </a:p>
        </p:txBody>
      </p:sp>
      <p:sp>
        <p:nvSpPr>
          <p:cNvPr id="4" name="Content Placeholder 3"/>
          <p:cNvSpPr>
            <a:spLocks noGrp="1"/>
          </p:cNvSpPr>
          <p:nvPr>
            <p:ph idx="1"/>
          </p:nvPr>
        </p:nvSpPr>
        <p:spPr>
          <a:xfrm>
            <a:off x="518824" y="1629404"/>
            <a:ext cx="3902347" cy="2810633"/>
          </a:xfrm>
        </p:spPr>
        <p:txBody>
          <a:bodyPr>
            <a:normAutofit fontScale="92500" lnSpcReduction="10000"/>
          </a:bodyPr>
          <a:lstStyle/>
          <a:p>
            <a:pPr marL="0" indent="0">
              <a:buNone/>
            </a:pPr>
            <a:r>
              <a:rPr lang="en-US" dirty="0"/>
              <a:t>NVMe based storage has no provider limits and deliver up to device performance as in general it is physically attached to a server</a:t>
            </a:r>
          </a:p>
          <a:p>
            <a:pPr marL="0" indent="0">
              <a:buNone/>
            </a:pPr>
            <a:r>
              <a:rPr lang="en-US" dirty="0"/>
              <a:t>Network storage (e.g. AWS EBS) may not see full performance as cloud provider sets a performance limit by various factors i.e. server type, volume type, volume size and region.</a:t>
            </a:r>
          </a:p>
          <a:p>
            <a:pPr marL="0" indent="0">
              <a:buNone/>
            </a:pPr>
            <a:endParaRPr lang="en-US" dirty="0"/>
          </a:p>
        </p:txBody>
      </p:sp>
      <p:graphicFrame>
        <p:nvGraphicFramePr>
          <p:cNvPr id="5" name="Table 4"/>
          <p:cNvGraphicFramePr>
            <a:graphicFrameLocks noGrp="1"/>
          </p:cNvGraphicFramePr>
          <p:nvPr/>
        </p:nvGraphicFramePr>
        <p:xfrm>
          <a:off x="4421172" y="92524"/>
          <a:ext cx="4722830" cy="2160625"/>
        </p:xfrm>
        <a:graphic>
          <a:graphicData uri="http://schemas.openxmlformats.org/drawingml/2006/table">
            <a:tbl>
              <a:tblPr firstRow="1" bandRow="1">
                <a:tableStyleId>{9D7B26C5-4107-4FEC-AEDC-1716B250A1EF}</a:tableStyleId>
              </a:tblPr>
              <a:tblGrid>
                <a:gridCol w="965111">
                  <a:extLst>
                    <a:ext uri="{9D8B030D-6E8A-4147-A177-3AD203B41FA5}">
                      <a16:colId xmlns:a16="http://schemas.microsoft.com/office/drawing/2014/main" val="20000"/>
                    </a:ext>
                  </a:extLst>
                </a:gridCol>
                <a:gridCol w="889221">
                  <a:extLst>
                    <a:ext uri="{9D8B030D-6E8A-4147-A177-3AD203B41FA5}">
                      <a16:colId xmlns:a16="http://schemas.microsoft.com/office/drawing/2014/main" val="20001"/>
                    </a:ext>
                  </a:extLst>
                </a:gridCol>
                <a:gridCol w="1024108">
                  <a:extLst>
                    <a:ext uri="{9D8B030D-6E8A-4147-A177-3AD203B41FA5}">
                      <a16:colId xmlns:a16="http://schemas.microsoft.com/office/drawing/2014/main" val="20002"/>
                    </a:ext>
                  </a:extLst>
                </a:gridCol>
                <a:gridCol w="984336">
                  <a:extLst>
                    <a:ext uri="{9D8B030D-6E8A-4147-A177-3AD203B41FA5}">
                      <a16:colId xmlns:a16="http://schemas.microsoft.com/office/drawing/2014/main" val="20003"/>
                    </a:ext>
                  </a:extLst>
                </a:gridCol>
                <a:gridCol w="860054">
                  <a:extLst>
                    <a:ext uri="{9D8B030D-6E8A-4147-A177-3AD203B41FA5}">
                      <a16:colId xmlns:a16="http://schemas.microsoft.com/office/drawing/2014/main" val="20004"/>
                    </a:ext>
                  </a:extLst>
                </a:gridCol>
              </a:tblGrid>
              <a:tr h="279949">
                <a:tc>
                  <a:txBody>
                    <a:bodyPr/>
                    <a:lstStyle/>
                    <a:p>
                      <a:endParaRPr lang="en-US" sz="1000" dirty="0"/>
                    </a:p>
                  </a:txBody>
                  <a:tcPr/>
                </a:tc>
                <a:tc>
                  <a:txBody>
                    <a:bodyPr/>
                    <a:lstStyle/>
                    <a:p>
                      <a:r>
                        <a:rPr lang="en-US" sz="1000" dirty="0"/>
                        <a:t>AWS</a:t>
                      </a:r>
                    </a:p>
                  </a:txBody>
                  <a:tcPr/>
                </a:tc>
                <a:tc>
                  <a:txBody>
                    <a:bodyPr/>
                    <a:lstStyle/>
                    <a:p>
                      <a:r>
                        <a:rPr lang="en-US" sz="1000" dirty="0"/>
                        <a:t>Azure</a:t>
                      </a:r>
                    </a:p>
                  </a:txBody>
                  <a:tcPr/>
                </a:tc>
                <a:tc>
                  <a:txBody>
                    <a:bodyPr/>
                    <a:lstStyle/>
                    <a:p>
                      <a:r>
                        <a:rPr lang="en-US" sz="1000" dirty="0"/>
                        <a:t>GCE</a:t>
                      </a:r>
                    </a:p>
                  </a:txBody>
                  <a:tcPr/>
                </a:tc>
                <a:tc>
                  <a:txBody>
                    <a:bodyPr/>
                    <a:lstStyle/>
                    <a:p>
                      <a:r>
                        <a:rPr lang="en-US" sz="1000" dirty="0"/>
                        <a:t>OCI</a:t>
                      </a:r>
                    </a:p>
                  </a:txBody>
                  <a:tcPr/>
                </a:tc>
                <a:extLst>
                  <a:ext uri="{0D108BD9-81ED-4DB2-BD59-A6C34878D82A}">
                    <a16:rowId xmlns:a16="http://schemas.microsoft.com/office/drawing/2014/main" val="10000"/>
                  </a:ext>
                </a:extLst>
              </a:tr>
              <a:tr h="279949">
                <a:tc>
                  <a:txBody>
                    <a:bodyPr/>
                    <a:lstStyle/>
                    <a:p>
                      <a:r>
                        <a:rPr lang="en-US" sz="1000" dirty="0"/>
                        <a:t>Volume size</a:t>
                      </a:r>
                    </a:p>
                  </a:txBody>
                  <a:tcPr/>
                </a:tc>
                <a:tc>
                  <a:txBody>
                    <a:bodyPr/>
                    <a:lstStyle/>
                    <a:p>
                      <a:r>
                        <a:rPr lang="en-US" sz="1000" dirty="0"/>
                        <a:t>1.9TB</a:t>
                      </a:r>
                    </a:p>
                  </a:txBody>
                  <a:tcPr/>
                </a:tc>
                <a:tc>
                  <a:txBody>
                    <a:bodyPr/>
                    <a:lstStyle/>
                    <a:p>
                      <a:r>
                        <a:rPr lang="en-US" sz="1000" dirty="0"/>
                        <a:t>1.9TB</a:t>
                      </a:r>
                    </a:p>
                  </a:txBody>
                  <a:tcPr/>
                </a:tc>
                <a:tc>
                  <a:txBody>
                    <a:bodyPr/>
                    <a:lstStyle/>
                    <a:p>
                      <a:r>
                        <a:rPr lang="en-US" sz="1000" dirty="0"/>
                        <a:t>375GB</a:t>
                      </a:r>
                    </a:p>
                  </a:txBody>
                  <a:tcPr/>
                </a:tc>
                <a:tc>
                  <a:txBody>
                    <a:bodyPr/>
                    <a:lstStyle/>
                    <a:p>
                      <a:r>
                        <a:rPr lang="en-US" sz="1000" dirty="0"/>
                        <a:t>6TB</a:t>
                      </a:r>
                    </a:p>
                  </a:txBody>
                  <a:tcPr/>
                </a:tc>
                <a:extLst>
                  <a:ext uri="{0D108BD9-81ED-4DB2-BD59-A6C34878D82A}">
                    <a16:rowId xmlns:a16="http://schemas.microsoft.com/office/drawing/2014/main" val="10001"/>
                  </a:ext>
                </a:extLst>
              </a:tr>
              <a:tr h="279949">
                <a:tc>
                  <a:txBody>
                    <a:bodyPr/>
                    <a:lstStyle/>
                    <a:p>
                      <a:r>
                        <a:rPr lang="en-US" sz="1000" dirty="0"/>
                        <a:t>Interface</a:t>
                      </a:r>
                    </a:p>
                  </a:txBody>
                  <a:tcPr/>
                </a:tc>
                <a:tc>
                  <a:txBody>
                    <a:bodyPr/>
                    <a:lstStyle/>
                    <a:p>
                      <a:r>
                        <a:rPr lang="en-US" sz="1000" dirty="0"/>
                        <a:t>NVMe</a:t>
                      </a:r>
                    </a:p>
                  </a:txBody>
                  <a:tcPr/>
                </a:tc>
                <a:tc>
                  <a:txBody>
                    <a:bodyPr/>
                    <a:lstStyle/>
                    <a:p>
                      <a:r>
                        <a:rPr lang="en-US" sz="1000" dirty="0"/>
                        <a:t>NVMe</a:t>
                      </a:r>
                    </a:p>
                  </a:txBody>
                  <a:tcPr/>
                </a:tc>
                <a:tc>
                  <a:txBody>
                    <a:bodyPr/>
                    <a:lstStyle/>
                    <a:p>
                      <a:r>
                        <a:rPr lang="en-US" sz="1000" dirty="0"/>
                        <a:t>NVMe</a:t>
                      </a:r>
                    </a:p>
                  </a:txBody>
                  <a:tcPr/>
                </a:tc>
                <a:tc>
                  <a:txBody>
                    <a:bodyPr/>
                    <a:lstStyle/>
                    <a:p>
                      <a:r>
                        <a:rPr lang="en-US" sz="1000" dirty="0"/>
                        <a:t>NVMe</a:t>
                      </a:r>
                    </a:p>
                  </a:txBody>
                  <a:tcPr/>
                </a:tc>
                <a:extLst>
                  <a:ext uri="{0D108BD9-81ED-4DB2-BD59-A6C34878D82A}">
                    <a16:rowId xmlns:a16="http://schemas.microsoft.com/office/drawing/2014/main" val="10002"/>
                  </a:ext>
                </a:extLst>
              </a:tr>
              <a:tr h="381549">
                <a:tc>
                  <a:txBody>
                    <a:bodyPr/>
                    <a:lstStyle/>
                    <a:p>
                      <a:r>
                        <a:rPr lang="en-US" sz="1000" dirty="0"/>
                        <a:t>Performance limit</a:t>
                      </a:r>
                    </a:p>
                  </a:txBody>
                  <a:tcPr/>
                </a:tc>
                <a:tc>
                  <a:txBody>
                    <a:bodyPr/>
                    <a:lstStyle/>
                    <a:p>
                      <a:r>
                        <a:rPr lang="en-US" sz="1000" dirty="0"/>
                        <a:t>hardware</a:t>
                      </a:r>
                    </a:p>
                  </a:txBody>
                  <a:tcPr/>
                </a:tc>
                <a:tc>
                  <a:txBody>
                    <a:bodyPr/>
                    <a:lstStyle/>
                    <a:p>
                      <a:r>
                        <a:rPr lang="en-US" sz="1000" dirty="0"/>
                        <a:t>hardware</a:t>
                      </a:r>
                    </a:p>
                  </a:txBody>
                  <a:tcPr/>
                </a:tc>
                <a:tc>
                  <a:txBody>
                    <a:bodyPr/>
                    <a:lstStyle/>
                    <a:p>
                      <a:r>
                        <a:rPr lang="en-US" sz="1000" dirty="0"/>
                        <a:t>hardware</a:t>
                      </a:r>
                    </a:p>
                  </a:txBody>
                  <a:tcPr/>
                </a:tc>
                <a:tc>
                  <a:txBody>
                    <a:bodyPr/>
                    <a:lstStyle/>
                    <a:p>
                      <a:r>
                        <a:rPr lang="en-US" sz="1000" dirty="0"/>
                        <a:t>hardware</a:t>
                      </a:r>
                    </a:p>
                  </a:txBody>
                  <a:tcPr/>
                </a:tc>
                <a:extLst>
                  <a:ext uri="{0D108BD9-81ED-4DB2-BD59-A6C34878D82A}">
                    <a16:rowId xmlns:a16="http://schemas.microsoft.com/office/drawing/2014/main" val="10003"/>
                  </a:ext>
                </a:extLst>
              </a:tr>
              <a:tr h="381549">
                <a:tc>
                  <a:txBody>
                    <a:bodyPr/>
                    <a:lstStyle/>
                    <a:p>
                      <a:r>
                        <a:rPr lang="en-US" sz="1000" dirty="0"/>
                        <a:t>4K </a:t>
                      </a:r>
                      <a:r>
                        <a:rPr lang="en-US" sz="1000" dirty="0" err="1"/>
                        <a:t>randread</a:t>
                      </a:r>
                      <a:r>
                        <a:rPr lang="en-US" sz="1000" dirty="0"/>
                        <a:t> IOPS</a:t>
                      </a:r>
                    </a:p>
                  </a:txBody>
                  <a:tcPr/>
                </a:tc>
                <a:tc>
                  <a:txBody>
                    <a:bodyPr/>
                    <a:lstStyle/>
                    <a:p>
                      <a:r>
                        <a:rPr lang="en-US" sz="1000" dirty="0"/>
                        <a:t>256,000</a:t>
                      </a:r>
                    </a:p>
                  </a:txBody>
                  <a:tcPr/>
                </a:tc>
                <a:tc>
                  <a:txBody>
                    <a:bodyPr/>
                    <a:lstStyle/>
                    <a:p>
                      <a:r>
                        <a:rPr lang="en-US" sz="1000" dirty="0"/>
                        <a:t>110,750</a:t>
                      </a:r>
                    </a:p>
                  </a:txBody>
                  <a:tcPr/>
                </a:tc>
                <a:tc>
                  <a:txBody>
                    <a:bodyPr/>
                    <a:lstStyle/>
                    <a:p>
                      <a:r>
                        <a:rPr lang="en-US" sz="1000" dirty="0"/>
                        <a:t>34,496</a:t>
                      </a:r>
                    </a:p>
                  </a:txBody>
                  <a:tcPr/>
                </a:tc>
                <a:tc>
                  <a:txBody>
                    <a:bodyPr/>
                    <a:lstStyle/>
                    <a:p>
                      <a:r>
                        <a:rPr lang="en-US" sz="1000" dirty="0"/>
                        <a:t>166,750</a:t>
                      </a:r>
                    </a:p>
                  </a:txBody>
                  <a:tcPr/>
                </a:tc>
                <a:extLst>
                  <a:ext uri="{0D108BD9-81ED-4DB2-BD59-A6C34878D82A}">
                    <a16:rowId xmlns:a16="http://schemas.microsoft.com/office/drawing/2014/main" val="10004"/>
                  </a:ext>
                </a:extLst>
              </a:tr>
              <a:tr h="528298">
                <a:tc>
                  <a:txBody>
                    <a:bodyPr/>
                    <a:lstStyle/>
                    <a:p>
                      <a:r>
                        <a:rPr lang="en-US" sz="1000" dirty="0"/>
                        <a:t>256K rw50</a:t>
                      </a:r>
                      <a:r>
                        <a:rPr lang="en-US" sz="1000" baseline="0" dirty="0"/>
                        <a:t> Throughput</a:t>
                      </a:r>
                      <a:endParaRPr lang="en-US" sz="1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864.06MB/s</a:t>
                      </a:r>
                    </a:p>
                    <a:p>
                      <a:endParaRPr lang="en-US" sz="1000" dirty="0"/>
                    </a:p>
                  </a:txBody>
                  <a:tcPr/>
                </a:tc>
                <a:tc>
                  <a:txBody>
                    <a:bodyPr/>
                    <a:lstStyle/>
                    <a:p>
                      <a:r>
                        <a:rPr lang="en-US" sz="1000" dirty="0"/>
                        <a:t>1060.05MB/s</a:t>
                      </a:r>
                    </a:p>
                  </a:txBody>
                  <a:tcPr/>
                </a:tc>
                <a:tc>
                  <a:txBody>
                    <a:bodyPr/>
                    <a:lstStyle/>
                    <a:p>
                      <a:r>
                        <a:rPr lang="en-US" sz="1000" dirty="0"/>
                        <a:t>248.845MB/s</a:t>
                      </a:r>
                    </a:p>
                  </a:txBody>
                  <a:tcPr/>
                </a:tc>
                <a:tc>
                  <a:txBody>
                    <a:bodyPr/>
                    <a:lstStyle/>
                    <a:p>
                      <a:r>
                        <a:rPr lang="en-US" sz="1000" dirty="0"/>
                        <a:t>2525MB/s</a:t>
                      </a:r>
                    </a:p>
                  </a:txBody>
                  <a:tcPr/>
                </a:tc>
                <a:extLst>
                  <a:ext uri="{0D108BD9-81ED-4DB2-BD59-A6C34878D82A}">
                    <a16:rowId xmlns:a16="http://schemas.microsoft.com/office/drawing/2014/main" val="10005"/>
                  </a:ext>
                </a:extLst>
              </a:tr>
            </a:tbl>
          </a:graphicData>
        </a:graphic>
      </p:graphicFrame>
      <p:graphicFrame>
        <p:nvGraphicFramePr>
          <p:cNvPr id="6" name="Table 5"/>
          <p:cNvGraphicFramePr>
            <a:graphicFrameLocks noGrp="1"/>
          </p:cNvGraphicFramePr>
          <p:nvPr/>
        </p:nvGraphicFramePr>
        <p:xfrm>
          <a:off x="4666267" y="2439845"/>
          <a:ext cx="4477733" cy="2682240"/>
        </p:xfrm>
        <a:graphic>
          <a:graphicData uri="http://schemas.openxmlformats.org/drawingml/2006/table">
            <a:tbl>
              <a:tblPr firstRow="1" bandRow="1">
                <a:tableStyleId>{9D7B26C5-4107-4FEC-AEDC-1716B250A1EF}</a:tableStyleId>
              </a:tblPr>
              <a:tblGrid>
                <a:gridCol w="853126">
                  <a:extLst>
                    <a:ext uri="{9D8B030D-6E8A-4147-A177-3AD203B41FA5}">
                      <a16:colId xmlns:a16="http://schemas.microsoft.com/office/drawing/2014/main" val="20000"/>
                    </a:ext>
                  </a:extLst>
                </a:gridCol>
                <a:gridCol w="904973">
                  <a:extLst>
                    <a:ext uri="{9D8B030D-6E8A-4147-A177-3AD203B41FA5}">
                      <a16:colId xmlns:a16="http://schemas.microsoft.com/office/drawing/2014/main" val="20001"/>
                    </a:ext>
                  </a:extLst>
                </a:gridCol>
                <a:gridCol w="970961">
                  <a:extLst>
                    <a:ext uri="{9D8B030D-6E8A-4147-A177-3AD203B41FA5}">
                      <a16:colId xmlns:a16="http://schemas.microsoft.com/office/drawing/2014/main" val="20002"/>
                    </a:ext>
                  </a:extLst>
                </a:gridCol>
                <a:gridCol w="933253">
                  <a:extLst>
                    <a:ext uri="{9D8B030D-6E8A-4147-A177-3AD203B41FA5}">
                      <a16:colId xmlns:a16="http://schemas.microsoft.com/office/drawing/2014/main" val="20003"/>
                    </a:ext>
                  </a:extLst>
                </a:gridCol>
                <a:gridCol w="815420">
                  <a:extLst>
                    <a:ext uri="{9D8B030D-6E8A-4147-A177-3AD203B41FA5}">
                      <a16:colId xmlns:a16="http://schemas.microsoft.com/office/drawing/2014/main" val="20004"/>
                    </a:ext>
                  </a:extLst>
                </a:gridCol>
              </a:tblGrid>
              <a:tr h="290728">
                <a:tc>
                  <a:txBody>
                    <a:bodyPr/>
                    <a:lstStyle/>
                    <a:p>
                      <a:r>
                        <a:rPr lang="en-US" sz="1000" dirty="0"/>
                        <a:t>Provider limit by</a:t>
                      </a:r>
                    </a:p>
                  </a:txBody>
                  <a:tcPr/>
                </a:tc>
                <a:tc>
                  <a:txBody>
                    <a:bodyPr/>
                    <a:lstStyle/>
                    <a:p>
                      <a:r>
                        <a:rPr lang="en-US" sz="1000" dirty="0"/>
                        <a:t>AWS</a:t>
                      </a:r>
                    </a:p>
                  </a:txBody>
                  <a:tcPr/>
                </a:tc>
                <a:tc>
                  <a:txBody>
                    <a:bodyPr/>
                    <a:lstStyle/>
                    <a:p>
                      <a:r>
                        <a:rPr lang="en-US" sz="1000" dirty="0"/>
                        <a:t>Azure</a:t>
                      </a:r>
                    </a:p>
                  </a:txBody>
                  <a:tcPr/>
                </a:tc>
                <a:tc>
                  <a:txBody>
                    <a:bodyPr/>
                    <a:lstStyle/>
                    <a:p>
                      <a:r>
                        <a:rPr lang="en-US" sz="1000" dirty="0"/>
                        <a:t>GCE</a:t>
                      </a:r>
                    </a:p>
                  </a:txBody>
                  <a:tcPr/>
                </a:tc>
                <a:tc>
                  <a:txBody>
                    <a:bodyPr/>
                    <a:lstStyle/>
                    <a:p>
                      <a:r>
                        <a:rPr lang="en-US" sz="1000" dirty="0"/>
                        <a:t>OCI</a:t>
                      </a:r>
                    </a:p>
                  </a:txBody>
                  <a:tcPr/>
                </a:tc>
                <a:extLst>
                  <a:ext uri="{0D108BD9-81ED-4DB2-BD59-A6C34878D82A}">
                    <a16:rowId xmlns:a16="http://schemas.microsoft.com/office/drawing/2014/main" val="10000"/>
                  </a:ext>
                </a:extLst>
              </a:tr>
              <a:tr h="290728">
                <a:tc>
                  <a:txBody>
                    <a:bodyPr/>
                    <a:lstStyle/>
                    <a:p>
                      <a:r>
                        <a:rPr lang="en-US" sz="900" dirty="0"/>
                        <a:t>Server type</a:t>
                      </a:r>
                    </a:p>
                  </a:txBody>
                  <a:tcPr/>
                </a:tc>
                <a:tc>
                  <a:txBody>
                    <a:bodyPr/>
                    <a:lstStyle/>
                    <a:p>
                      <a:r>
                        <a:rPr lang="en-US" sz="900" dirty="0"/>
                        <a:t>Yes</a:t>
                      </a:r>
                      <a:br>
                        <a:rPr lang="en-US" sz="900" dirty="0"/>
                      </a:br>
                      <a:r>
                        <a:rPr lang="en-US" sz="900" dirty="0"/>
                        <a:t>(Nitro-based</a:t>
                      </a:r>
                      <a:r>
                        <a:rPr lang="en-US" sz="900" baseline="0" dirty="0"/>
                        <a:t> instance)</a:t>
                      </a:r>
                      <a:endParaRPr lang="en-US" sz="900" dirty="0"/>
                    </a:p>
                  </a:txBody>
                  <a:tcPr/>
                </a:tc>
                <a:tc>
                  <a:txBody>
                    <a:bodyPr/>
                    <a:lstStyle/>
                    <a:p>
                      <a:r>
                        <a:rPr lang="en-US" sz="900" dirty="0"/>
                        <a:t>No</a:t>
                      </a:r>
                    </a:p>
                  </a:txBody>
                  <a:tcPr/>
                </a:tc>
                <a:tc>
                  <a:txBody>
                    <a:bodyPr/>
                    <a:lstStyle/>
                    <a:p>
                      <a:r>
                        <a:rPr lang="en-US" sz="900" dirty="0"/>
                        <a:t>Yes </a:t>
                      </a:r>
                      <a:br>
                        <a:rPr lang="en-US" sz="900" dirty="0"/>
                      </a:br>
                      <a:r>
                        <a:rPr lang="en-US" sz="900" dirty="0"/>
                        <a:t>(32+ vCPUs)</a:t>
                      </a:r>
                    </a:p>
                  </a:txBody>
                  <a:tcPr/>
                </a:tc>
                <a:tc>
                  <a:txBody>
                    <a:bodyPr/>
                    <a:lstStyle/>
                    <a:p>
                      <a:r>
                        <a:rPr lang="en-US" sz="900" dirty="0"/>
                        <a:t>No</a:t>
                      </a:r>
                    </a:p>
                  </a:txBody>
                  <a:tcPr/>
                </a:tc>
                <a:extLst>
                  <a:ext uri="{0D108BD9-81ED-4DB2-BD59-A6C34878D82A}">
                    <a16:rowId xmlns:a16="http://schemas.microsoft.com/office/drawing/2014/main" val="10001"/>
                  </a:ext>
                </a:extLst>
              </a:tr>
              <a:tr h="290728">
                <a:tc>
                  <a:txBody>
                    <a:bodyPr/>
                    <a:lstStyle/>
                    <a:p>
                      <a:r>
                        <a:rPr lang="en-US" sz="900" dirty="0"/>
                        <a:t>Volume type</a:t>
                      </a:r>
                    </a:p>
                  </a:txBody>
                  <a:tcPr/>
                </a:tc>
                <a:tc>
                  <a:txBody>
                    <a:bodyPr/>
                    <a:lstStyle/>
                    <a:p>
                      <a:r>
                        <a:rPr lang="en-US" sz="900" dirty="0"/>
                        <a:t>Yes</a:t>
                      </a:r>
                      <a:br>
                        <a:rPr lang="en-US" sz="900" dirty="0"/>
                      </a:br>
                      <a:r>
                        <a:rPr lang="en-US" sz="900" dirty="0"/>
                        <a:t>(Provisioned SSD – io1)</a:t>
                      </a:r>
                    </a:p>
                  </a:txBody>
                  <a:tcPr/>
                </a:tc>
                <a:tc>
                  <a:txBody>
                    <a:bodyPr/>
                    <a:lstStyle/>
                    <a:p>
                      <a:r>
                        <a:rPr lang="en-US" sz="900" dirty="0"/>
                        <a:t>Yes</a:t>
                      </a:r>
                      <a:br>
                        <a:rPr lang="en-US" sz="900" dirty="0"/>
                      </a:br>
                      <a:r>
                        <a:rPr lang="en-US" sz="900" dirty="0"/>
                        <a:t>(Ultra SSD)</a:t>
                      </a:r>
                    </a:p>
                  </a:txBody>
                  <a:tcPr/>
                </a:tc>
                <a:tc>
                  <a:txBody>
                    <a:bodyPr/>
                    <a:lstStyle/>
                    <a:p>
                      <a:r>
                        <a:rPr lang="en-US" sz="900" dirty="0"/>
                        <a:t>Yes</a:t>
                      </a:r>
                      <a:br>
                        <a:rPr lang="en-US" sz="900" dirty="0"/>
                      </a:br>
                      <a:r>
                        <a:rPr lang="en-US" sz="900" dirty="0"/>
                        <a:t>(SSD Persistent disk)</a:t>
                      </a:r>
                    </a:p>
                  </a:txBody>
                  <a:tcPr/>
                </a:tc>
                <a:tc>
                  <a:txBody>
                    <a:bodyPr/>
                    <a:lstStyle/>
                    <a:p>
                      <a:r>
                        <a:rPr lang="en-US" sz="900" dirty="0"/>
                        <a:t>No</a:t>
                      </a:r>
                    </a:p>
                  </a:txBody>
                  <a:tcPr/>
                </a:tc>
                <a:extLst>
                  <a:ext uri="{0D108BD9-81ED-4DB2-BD59-A6C34878D82A}">
                    <a16:rowId xmlns:a16="http://schemas.microsoft.com/office/drawing/2014/main" val="10002"/>
                  </a:ext>
                </a:extLst>
              </a:tr>
              <a:tr h="380616">
                <a:tc>
                  <a:txBody>
                    <a:bodyPr/>
                    <a:lstStyle/>
                    <a:p>
                      <a:r>
                        <a:rPr lang="en-US" sz="900" dirty="0"/>
                        <a:t>Volume size</a:t>
                      </a:r>
                    </a:p>
                  </a:txBody>
                  <a:tcPr/>
                </a:tc>
                <a:tc>
                  <a:txBody>
                    <a:bodyPr/>
                    <a:lstStyle/>
                    <a:p>
                      <a:r>
                        <a:rPr lang="en-US" sz="900" dirty="0"/>
                        <a:t>Yes</a:t>
                      </a:r>
                      <a:br>
                        <a:rPr lang="en-US" sz="900" dirty="0"/>
                      </a:br>
                      <a:r>
                        <a:rPr lang="en-US" sz="900" dirty="0"/>
                        <a:t>(1,280GB</a:t>
                      </a:r>
                      <a:r>
                        <a:rPr lang="en-US" sz="900" baseline="0" dirty="0"/>
                        <a:t> Min. for Max. IOPS)</a:t>
                      </a:r>
                      <a:endParaRPr lang="en-US" sz="900" dirty="0"/>
                    </a:p>
                  </a:txBody>
                  <a:tcPr/>
                </a:tc>
                <a:tc>
                  <a:txBody>
                    <a:bodyPr/>
                    <a:lstStyle/>
                    <a:p>
                      <a:r>
                        <a:rPr lang="en-US" sz="900" dirty="0"/>
                        <a:t>Yes</a:t>
                      </a:r>
                      <a:br>
                        <a:rPr lang="en-US" sz="900" dirty="0"/>
                      </a:br>
                      <a:r>
                        <a:rPr lang="en-US" sz="900" dirty="0"/>
                        <a:t>(1TB Min.)</a:t>
                      </a:r>
                    </a:p>
                  </a:txBody>
                  <a:tcPr/>
                </a:tc>
                <a:tc>
                  <a:txBody>
                    <a:bodyPr/>
                    <a:lstStyle/>
                    <a:p>
                      <a:r>
                        <a:rPr lang="en-US" sz="900" dirty="0"/>
                        <a:t>Yes</a:t>
                      </a:r>
                      <a:br>
                        <a:rPr lang="en-US" sz="900" dirty="0"/>
                      </a:br>
                      <a:r>
                        <a:rPr lang="en-US" sz="900" dirty="0"/>
                        <a:t>(2TB Min.)</a:t>
                      </a:r>
                    </a:p>
                  </a:txBody>
                  <a:tcPr/>
                </a:tc>
                <a:tc>
                  <a:txBody>
                    <a:bodyPr/>
                    <a:lstStyle/>
                    <a:p>
                      <a:r>
                        <a:rPr lang="en-US" sz="900" dirty="0"/>
                        <a:t>Yes</a:t>
                      </a:r>
                      <a:br>
                        <a:rPr lang="en-US" sz="900" dirty="0"/>
                      </a:br>
                      <a:r>
                        <a:rPr lang="en-US" sz="900" dirty="0"/>
                        <a:t>(867GB Min.)</a:t>
                      </a:r>
                    </a:p>
                  </a:txBody>
                  <a:tcPr/>
                </a:tc>
                <a:extLst>
                  <a:ext uri="{0D108BD9-81ED-4DB2-BD59-A6C34878D82A}">
                    <a16:rowId xmlns:a16="http://schemas.microsoft.com/office/drawing/2014/main" val="10003"/>
                  </a:ext>
                </a:extLst>
              </a:tr>
              <a:tr h="290728">
                <a:tc>
                  <a:txBody>
                    <a:bodyPr/>
                    <a:lstStyle/>
                    <a:p>
                      <a:r>
                        <a:rPr lang="en-US" sz="900" dirty="0"/>
                        <a:t>Region</a:t>
                      </a:r>
                    </a:p>
                  </a:txBody>
                  <a:tcPr>
                    <a:solidFill>
                      <a:schemeClr val="bg1"/>
                    </a:solidFill>
                  </a:tcPr>
                </a:tc>
                <a:tc>
                  <a:txBody>
                    <a:bodyPr/>
                    <a:lstStyle/>
                    <a:p>
                      <a:r>
                        <a:rPr lang="en-US" sz="900" dirty="0"/>
                        <a:t>Yes</a:t>
                      </a:r>
                      <a:br>
                        <a:rPr lang="en-US" sz="900" dirty="0"/>
                      </a:br>
                      <a:r>
                        <a:rPr lang="en-US" sz="900" dirty="0"/>
                        <a:t>(Unavailable</a:t>
                      </a:r>
                      <a:r>
                        <a:rPr lang="en-US" sz="900" baseline="0" dirty="0"/>
                        <a:t> zones exist)</a:t>
                      </a:r>
                      <a:endParaRPr lang="en-US" sz="900" dirty="0"/>
                    </a:p>
                  </a:txBody>
                  <a:tcPr>
                    <a:solidFill>
                      <a:schemeClr val="bg1"/>
                    </a:solidFill>
                  </a:tcPr>
                </a:tc>
                <a:tc>
                  <a:txBody>
                    <a:bodyPr/>
                    <a:lstStyle/>
                    <a:p>
                      <a:r>
                        <a:rPr lang="en-US" sz="900" dirty="0"/>
                        <a:t>Yes</a:t>
                      </a:r>
                    </a:p>
                  </a:txBody>
                  <a:tcPr>
                    <a:solidFill>
                      <a:schemeClr val="bg1"/>
                    </a:solidFill>
                  </a:tcPr>
                </a:tc>
                <a:tc>
                  <a:txBody>
                    <a:bodyPr/>
                    <a:lstStyle/>
                    <a:p>
                      <a:r>
                        <a:rPr lang="en-US" sz="900" dirty="0"/>
                        <a:t>Yes</a:t>
                      </a:r>
                    </a:p>
                  </a:txBody>
                  <a:tcPr>
                    <a:solidFill>
                      <a:schemeClr val="bg1"/>
                    </a:solidFill>
                  </a:tcPr>
                </a:tc>
                <a:tc>
                  <a:txBody>
                    <a:bodyPr/>
                    <a:lstStyle/>
                    <a:p>
                      <a:r>
                        <a:rPr lang="en-US" sz="900" dirty="0"/>
                        <a:t>Yes</a:t>
                      </a:r>
                    </a:p>
                  </a:txBody>
                  <a:tcP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61861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Summary</a:t>
            </a:r>
          </a:p>
        </p:txBody>
      </p:sp>
      <p:sp>
        <p:nvSpPr>
          <p:cNvPr id="3" name="Text Placeholder 2"/>
          <p:cNvSpPr>
            <a:spLocks noGrp="1"/>
          </p:cNvSpPr>
          <p:nvPr>
            <p:ph type="body" sz="quarter" idx="10"/>
          </p:nvPr>
        </p:nvSpPr>
        <p:spPr/>
        <p:txBody>
          <a:bodyPr/>
          <a:lstStyle/>
          <a:p>
            <a:endParaRPr lang="en-US"/>
          </a:p>
        </p:txBody>
      </p:sp>
      <p:sp>
        <p:nvSpPr>
          <p:cNvPr id="4" name="Content Placeholder 3"/>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Principles established:</a:t>
            </a:r>
          </a:p>
          <a:p>
            <a:pPr marL="285750" lvl="0" indent="-285750" defTabSz="914400">
              <a:spcAft>
                <a:spcPts val="0"/>
              </a:spcAft>
              <a:buClrTx/>
              <a:buSzTx/>
              <a:buFontTx/>
              <a:buChar char="-"/>
            </a:pPr>
            <a:r>
              <a:rPr lang="en-US" dirty="0"/>
              <a:t>Workload should be placed on </a:t>
            </a:r>
            <a:r>
              <a:rPr lang="en-US" dirty="0">
                <a:solidFill>
                  <a:srgbClr val="C00000"/>
                </a:solidFill>
              </a:rPr>
              <a:t>scale-out systems for processing many small tasks</a:t>
            </a:r>
            <a:br>
              <a:rPr lang="en-US" dirty="0"/>
            </a:br>
            <a:r>
              <a:rPr lang="en-US" dirty="0"/>
              <a:t>&gt;&gt; Rapid bootstrap from </a:t>
            </a:r>
            <a:r>
              <a:rPr lang="en-US" dirty="0" err="1"/>
              <a:t>serverless</a:t>
            </a:r>
            <a:r>
              <a:rPr lang="en-US" dirty="0"/>
              <a:t> systems</a:t>
            </a:r>
          </a:p>
          <a:p>
            <a:pPr marL="285750" marR="0" lvl="0" indent="-285750" defTabSz="914400" eaLnBrk="1" fontAlgn="auto" latinLnBrk="0" hangingPunct="1">
              <a:lnSpc>
                <a:spcPct val="100000"/>
              </a:lnSpc>
              <a:spcBef>
                <a:spcPts val="0"/>
              </a:spcBef>
              <a:spcAft>
                <a:spcPts val="0"/>
              </a:spcAft>
              <a:buClr>
                <a:schemeClr val="tx1"/>
              </a:buClr>
              <a:buSzTx/>
              <a:buFontTx/>
              <a:buChar char="-"/>
              <a:tabLst/>
              <a:defRPr/>
            </a:pPr>
            <a:r>
              <a:rPr lang="en-US" dirty="0">
                <a:solidFill>
                  <a:srgbClr val="C00000"/>
                </a:solidFill>
              </a:rPr>
              <a:t>Data intensive tasks </a:t>
            </a:r>
            <a:r>
              <a:rPr lang="en-US" dirty="0"/>
              <a:t>can perform better on scale-up systems</a:t>
            </a:r>
            <a:br>
              <a:rPr lang="en-US" dirty="0"/>
            </a:br>
            <a:r>
              <a:rPr lang="en-US" dirty="0"/>
              <a:t>&gt;&gt; Low scaling overhead from </a:t>
            </a:r>
            <a:r>
              <a:rPr lang="en-US" dirty="0" err="1"/>
              <a:t>Baremetal</a:t>
            </a:r>
            <a:r>
              <a:rPr lang="en-US" dirty="0"/>
              <a:t> systems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But it depends on use case of course</a:t>
            </a:r>
          </a:p>
        </p:txBody>
      </p:sp>
    </p:spTree>
    <p:extLst>
      <p:ext uri="{BB962C8B-B14F-4D97-AF65-F5344CB8AC3E}">
        <p14:creationId xmlns:p14="http://schemas.microsoft.com/office/powerpoint/2010/main" val="752290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9804" y="274353"/>
            <a:ext cx="8004391" cy="699065"/>
          </a:xfrm>
        </p:spPr>
        <p:txBody>
          <a:bodyPr>
            <a:normAutofit fontScale="90000"/>
          </a:bodyPr>
          <a:lstStyle/>
          <a:p>
            <a:r>
              <a:rPr lang="en-US" dirty="0"/>
              <a:t>Heterogeneous </a:t>
            </a:r>
            <a:r>
              <a:rPr lang="en-US" sz="2700" dirty="0"/>
              <a:t>Workloads </a:t>
            </a:r>
            <a:r>
              <a:rPr lang="mr-IN" dirty="0"/>
              <a:t>–</a:t>
            </a:r>
            <a:r>
              <a:rPr lang="en-US" dirty="0"/>
              <a:t> Hadoop Benchmark </a:t>
            </a:r>
          </a:p>
        </p:txBody>
      </p:sp>
      <p:sp>
        <p:nvSpPr>
          <p:cNvPr id="3" name="Text Placeholder 2"/>
          <p:cNvSpPr>
            <a:spLocks noGrp="1"/>
          </p:cNvSpPr>
          <p:nvPr>
            <p:ph type="body" sz="quarter" idx="10"/>
          </p:nvPr>
        </p:nvSpPr>
        <p:spPr/>
        <p:txBody>
          <a:bodyPr/>
          <a:lstStyle/>
          <a:p>
            <a:endParaRPr lang="en-US"/>
          </a:p>
        </p:txBody>
      </p:sp>
      <p:sp>
        <p:nvSpPr>
          <p:cNvPr id="8" name="TextBox 7"/>
          <p:cNvSpPr txBox="1"/>
          <p:nvPr/>
        </p:nvSpPr>
        <p:spPr>
          <a:xfrm>
            <a:off x="-18338" y="1679846"/>
            <a:ext cx="2949854" cy="2308324"/>
          </a:xfrm>
          <a:prstGeom prst="rect">
            <a:avLst/>
          </a:prstGeom>
          <a:noFill/>
        </p:spPr>
        <p:txBody>
          <a:bodyPr wrap="square" rtlCol="0">
            <a:spAutoFit/>
          </a:bodyPr>
          <a:lstStyle/>
          <a:p>
            <a:r>
              <a:rPr lang="en-US" dirty="0"/>
              <a:t>Scaling behavior is not identical over different workloads</a:t>
            </a:r>
          </a:p>
          <a:p>
            <a:endParaRPr lang="en-US" dirty="0"/>
          </a:p>
          <a:p>
            <a:r>
              <a:rPr lang="en-US" dirty="0"/>
              <a:t>System: Oracle Bare Metal BM.DenseIO2.52 (104 vcores, 768GB mem, 51.2TB local NVMe)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8808" y="1376979"/>
            <a:ext cx="6412169" cy="3399416"/>
          </a:xfrm>
          <a:prstGeom prst="rect">
            <a:avLst/>
          </a:prstGeom>
        </p:spPr>
      </p:pic>
      <p:sp>
        <p:nvSpPr>
          <p:cNvPr id="7" name="TextBox 6"/>
          <p:cNvSpPr txBox="1"/>
          <p:nvPr/>
        </p:nvSpPr>
        <p:spPr>
          <a:xfrm>
            <a:off x="5678937" y="3173392"/>
            <a:ext cx="620683" cy="369332"/>
          </a:xfrm>
          <a:prstGeom prst="rect">
            <a:avLst/>
          </a:prstGeom>
          <a:noFill/>
        </p:spPr>
        <p:txBody>
          <a:bodyPr wrap="none" rtlCol="0">
            <a:spAutoFit/>
          </a:bodyPr>
          <a:lstStyle/>
          <a:p>
            <a:r>
              <a:rPr lang="en-US" dirty="0"/>
              <a:t>1.4x</a:t>
            </a:r>
          </a:p>
        </p:txBody>
      </p:sp>
      <p:cxnSp>
        <p:nvCxnSpPr>
          <p:cNvPr id="9" name="Straight Arrow Connector 8"/>
          <p:cNvCxnSpPr/>
          <p:nvPr/>
        </p:nvCxnSpPr>
        <p:spPr>
          <a:xfrm>
            <a:off x="5594780" y="3505938"/>
            <a:ext cx="0" cy="29576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5793253" y="3542725"/>
            <a:ext cx="339245" cy="568144"/>
          </a:xfrm>
          <a:prstGeom prst="rect">
            <a:avLst/>
          </a:prstGeom>
          <a:noFill/>
          <a:ln w="28575">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8065113" y="2007141"/>
            <a:ext cx="428322" cy="369332"/>
          </a:xfrm>
          <a:prstGeom prst="rect">
            <a:avLst/>
          </a:prstGeom>
          <a:noFill/>
        </p:spPr>
        <p:txBody>
          <a:bodyPr wrap="none" rtlCol="0">
            <a:spAutoFit/>
          </a:bodyPr>
          <a:lstStyle/>
          <a:p>
            <a:r>
              <a:rPr lang="en-US" dirty="0"/>
              <a:t>5x</a:t>
            </a:r>
          </a:p>
        </p:txBody>
      </p:sp>
      <p:cxnSp>
        <p:nvCxnSpPr>
          <p:cNvPr id="13" name="Straight Arrow Connector 12"/>
          <p:cNvCxnSpPr>
            <a:cxnSpLocks/>
          </p:cNvCxnSpPr>
          <p:nvPr/>
        </p:nvCxnSpPr>
        <p:spPr>
          <a:xfrm>
            <a:off x="7475888" y="1679846"/>
            <a:ext cx="0" cy="208285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7690887" y="1679846"/>
            <a:ext cx="308772" cy="2522097"/>
          </a:xfrm>
          <a:prstGeom prst="rect">
            <a:avLst/>
          </a:prstGeom>
          <a:noFill/>
          <a:ln w="28575">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uble Bracket 14"/>
          <p:cNvSpPr/>
          <p:nvPr/>
        </p:nvSpPr>
        <p:spPr>
          <a:xfrm rot="5400000">
            <a:off x="7080706" y="2493404"/>
            <a:ext cx="1581808" cy="147502"/>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 name="TextBox 15">
            <a:extLst>
              <a:ext uri="{FF2B5EF4-FFF2-40B4-BE49-F238E27FC236}">
                <a16:creationId xmlns:a16="http://schemas.microsoft.com/office/drawing/2014/main" id="{7D0265F9-36C8-4824-A7D0-FC1117572C67}"/>
              </a:ext>
            </a:extLst>
          </p:cNvPr>
          <p:cNvSpPr txBox="1"/>
          <p:nvPr/>
        </p:nvSpPr>
        <p:spPr>
          <a:xfrm>
            <a:off x="3598087" y="3097978"/>
            <a:ext cx="1492716" cy="923330"/>
          </a:xfrm>
          <a:prstGeom prst="rect">
            <a:avLst/>
          </a:prstGeom>
          <a:noFill/>
        </p:spPr>
        <p:txBody>
          <a:bodyPr wrap="none" rtlCol="0">
            <a:spAutoFit/>
          </a:bodyPr>
          <a:lstStyle/>
          <a:p>
            <a:r>
              <a:rPr lang="en-US" dirty="0"/>
              <a:t>Wordcount / </a:t>
            </a:r>
            <a:br>
              <a:rPr lang="en-US" dirty="0"/>
            </a:br>
            <a:r>
              <a:rPr lang="en-US" dirty="0" err="1"/>
              <a:t>pagerank</a:t>
            </a:r>
            <a:endParaRPr lang="en-US" dirty="0"/>
          </a:p>
          <a:p>
            <a:r>
              <a:rPr lang="en-US" dirty="0"/>
              <a:t>0.6x</a:t>
            </a:r>
          </a:p>
        </p:txBody>
      </p:sp>
    </p:spTree>
    <p:extLst>
      <p:ext uri="{BB962C8B-B14F-4D97-AF65-F5344CB8AC3E}">
        <p14:creationId xmlns:p14="http://schemas.microsoft.com/office/powerpoint/2010/main" val="2211770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Performance in </a:t>
            </a:r>
            <a:r>
              <a:rPr lang="en-US"/>
              <a:t>different I/O systems</a:t>
            </a:r>
            <a:endParaRPr lang="en-US" dirty="0"/>
          </a:p>
        </p:txBody>
      </p:sp>
      <p:sp>
        <p:nvSpPr>
          <p:cNvPr id="3" name="Text Placeholder 2"/>
          <p:cNvSpPr>
            <a:spLocks noGrp="1"/>
          </p:cNvSpPr>
          <p:nvPr>
            <p:ph type="body" sz="quarter" idx="10"/>
          </p:nvPr>
        </p:nvSpPr>
        <p:spPr/>
        <p:txBody>
          <a:bodyPr/>
          <a:lstStyle/>
          <a:p>
            <a:endParaRPr lang="en-US"/>
          </a:p>
        </p:txBody>
      </p:sp>
      <p:sp>
        <p:nvSpPr>
          <p:cNvPr id="7" name="TextBox 6"/>
          <p:cNvSpPr txBox="1"/>
          <p:nvPr/>
        </p:nvSpPr>
        <p:spPr>
          <a:xfrm>
            <a:off x="4263512" y="1399714"/>
            <a:ext cx="4748288" cy="338554"/>
          </a:xfrm>
          <a:prstGeom prst="rect">
            <a:avLst/>
          </a:prstGeom>
          <a:noFill/>
        </p:spPr>
        <p:txBody>
          <a:bodyPr wrap="none" rtlCol="0">
            <a:spAutoFit/>
          </a:bodyPr>
          <a:lstStyle/>
          <a:p>
            <a:r>
              <a:rPr lang="en-US" sz="1600" dirty="0"/>
              <a:t>Distributed Filesystem IO benchmark (TestDFSIO)</a:t>
            </a:r>
          </a:p>
        </p:txBody>
      </p:sp>
      <p:sp>
        <p:nvSpPr>
          <p:cNvPr id="8" name="TextBox 7"/>
          <p:cNvSpPr txBox="1"/>
          <p:nvPr/>
        </p:nvSpPr>
        <p:spPr>
          <a:xfrm>
            <a:off x="529827" y="1528063"/>
            <a:ext cx="3484796" cy="2585323"/>
          </a:xfrm>
          <a:prstGeom prst="rect">
            <a:avLst/>
          </a:prstGeom>
          <a:noFill/>
        </p:spPr>
        <p:txBody>
          <a:bodyPr wrap="square" rtlCol="0">
            <a:spAutoFit/>
          </a:bodyPr>
          <a:lstStyle/>
          <a:p>
            <a:r>
              <a:rPr lang="en-US" dirty="0"/>
              <a:t>Two similar server types:</a:t>
            </a:r>
          </a:p>
          <a:p>
            <a:pPr marL="285750" indent="-285750">
              <a:buFontTx/>
              <a:buChar char="-"/>
            </a:pPr>
            <a:r>
              <a:rPr lang="en-US" dirty="0"/>
              <a:t>Oracle Bare Metal:</a:t>
            </a:r>
          </a:p>
          <a:p>
            <a:pPr marL="742950" lvl="1" indent="-285750">
              <a:buFontTx/>
              <a:buChar char="-"/>
            </a:pPr>
            <a:r>
              <a:rPr lang="en-US" dirty="0"/>
              <a:t>104 cores</a:t>
            </a:r>
          </a:p>
          <a:p>
            <a:pPr marL="742950" lvl="1" indent="-285750">
              <a:buFontTx/>
              <a:buChar char="-"/>
            </a:pPr>
            <a:r>
              <a:rPr lang="en-US" dirty="0"/>
              <a:t>768 GB memory</a:t>
            </a:r>
          </a:p>
          <a:p>
            <a:pPr marL="285750" indent="-285750">
              <a:buFontTx/>
              <a:buChar char="-"/>
            </a:pPr>
            <a:r>
              <a:rPr lang="en-US" dirty="0"/>
              <a:t>network storage </a:t>
            </a:r>
            <a:r>
              <a:rPr lang="en-US" dirty="0">
                <a:solidFill>
                  <a:srgbClr val="1F77B4"/>
                </a:solidFill>
              </a:rPr>
              <a:t>(blue bar)</a:t>
            </a:r>
          </a:p>
          <a:p>
            <a:pPr marL="285750" indent="-285750">
              <a:buFontTx/>
              <a:buChar char="-"/>
            </a:pPr>
            <a:r>
              <a:rPr lang="en-US" dirty="0"/>
              <a:t>direct NVMe </a:t>
            </a:r>
            <a:r>
              <a:rPr lang="en-US" dirty="0">
                <a:solidFill>
                  <a:srgbClr val="FF7F0E"/>
                </a:solidFill>
              </a:rPr>
              <a:t>(orange bar)</a:t>
            </a:r>
          </a:p>
          <a:p>
            <a:endParaRPr lang="en-US" dirty="0"/>
          </a:p>
          <a:p>
            <a:r>
              <a:rPr lang="en-US" dirty="0"/>
              <a:t>TestDFSIO: Distributed HDFS Hadoop I/O Benchmark tool</a:t>
            </a: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14623" y="1679846"/>
            <a:ext cx="4997177" cy="2811463"/>
          </a:xfrm>
        </p:spPr>
      </p:pic>
    </p:spTree>
    <p:extLst>
      <p:ext uri="{BB962C8B-B14F-4D97-AF65-F5344CB8AC3E}">
        <p14:creationId xmlns:p14="http://schemas.microsoft.com/office/powerpoint/2010/main" val="89675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5131" y="187826"/>
            <a:ext cx="8004391" cy="699065"/>
          </a:xfrm>
        </p:spPr>
        <p:txBody>
          <a:bodyPr/>
          <a:lstStyle/>
          <a:p>
            <a:r>
              <a:rPr lang="en-US" dirty="0"/>
              <a:t>Performance in different I/O systems</a:t>
            </a:r>
          </a:p>
        </p:txBody>
      </p:sp>
      <p:sp>
        <p:nvSpPr>
          <p:cNvPr id="3" name="Text Placeholder 2"/>
          <p:cNvSpPr>
            <a:spLocks noGrp="1"/>
          </p:cNvSpPr>
          <p:nvPr>
            <p:ph type="body" sz="quarter" idx="10"/>
          </p:nvPr>
        </p:nvSpPr>
        <p:spPr/>
        <p:txBody>
          <a:bodyPr/>
          <a:lstStyle/>
          <a:p>
            <a:endParaRPr lang="en-US"/>
          </a:p>
        </p:txBody>
      </p:sp>
      <p:sp>
        <p:nvSpPr>
          <p:cNvPr id="7" name="TextBox 6"/>
          <p:cNvSpPr txBox="1"/>
          <p:nvPr/>
        </p:nvSpPr>
        <p:spPr>
          <a:xfrm>
            <a:off x="4071234" y="852068"/>
            <a:ext cx="4748288" cy="338554"/>
          </a:xfrm>
          <a:prstGeom prst="rect">
            <a:avLst/>
          </a:prstGeom>
          <a:noFill/>
        </p:spPr>
        <p:txBody>
          <a:bodyPr wrap="none" rtlCol="0">
            <a:spAutoFit/>
          </a:bodyPr>
          <a:lstStyle/>
          <a:p>
            <a:r>
              <a:rPr lang="en-US" sz="1600" dirty="0"/>
              <a:t>Distributed Filesystem IO benchmark (TestDFSIO)</a:t>
            </a:r>
          </a:p>
        </p:txBody>
      </p:sp>
      <p:sp>
        <p:nvSpPr>
          <p:cNvPr id="8" name="TextBox 7"/>
          <p:cNvSpPr txBox="1"/>
          <p:nvPr/>
        </p:nvSpPr>
        <p:spPr>
          <a:xfrm>
            <a:off x="529825" y="1528063"/>
            <a:ext cx="3663033" cy="2862322"/>
          </a:xfrm>
          <a:prstGeom prst="rect">
            <a:avLst/>
          </a:prstGeom>
          <a:noFill/>
        </p:spPr>
        <p:txBody>
          <a:bodyPr wrap="square" rtlCol="0">
            <a:spAutoFit/>
          </a:bodyPr>
          <a:lstStyle/>
          <a:p>
            <a:r>
              <a:rPr lang="en-US" dirty="0"/>
              <a:t>Two similar server types:</a:t>
            </a:r>
          </a:p>
          <a:p>
            <a:pPr marL="285750" indent="-285750">
              <a:buFontTx/>
              <a:buChar char="-"/>
            </a:pPr>
            <a:r>
              <a:rPr lang="en-US" dirty="0"/>
              <a:t>common:</a:t>
            </a:r>
          </a:p>
          <a:p>
            <a:pPr marL="742950" lvl="1" indent="-285750">
              <a:buFontTx/>
              <a:buChar char="-"/>
            </a:pPr>
            <a:r>
              <a:rPr lang="en-US" dirty="0"/>
              <a:t>104 cores</a:t>
            </a:r>
          </a:p>
          <a:p>
            <a:pPr marL="742950" lvl="1" indent="-285750">
              <a:buFontTx/>
              <a:buChar char="-"/>
            </a:pPr>
            <a:r>
              <a:rPr lang="en-US" dirty="0"/>
              <a:t>768 GB memory</a:t>
            </a:r>
          </a:p>
          <a:p>
            <a:pPr marL="285750" indent="-285750">
              <a:buFontTx/>
              <a:buChar char="-"/>
            </a:pPr>
            <a:r>
              <a:rPr lang="en-US" dirty="0">
                <a:solidFill>
                  <a:srgbClr val="0070C0"/>
                </a:solidFill>
              </a:rPr>
              <a:t>network storage (</a:t>
            </a:r>
            <a:r>
              <a:rPr lang="en-US" dirty="0">
                <a:solidFill>
                  <a:srgbClr val="1F77B4"/>
                </a:solidFill>
              </a:rPr>
              <a:t>blue bar)</a:t>
            </a:r>
          </a:p>
          <a:p>
            <a:pPr marL="285750" indent="-285750">
              <a:buFontTx/>
              <a:buChar char="-"/>
            </a:pPr>
            <a:r>
              <a:rPr lang="en-US" dirty="0">
                <a:solidFill>
                  <a:srgbClr val="FF7F0E"/>
                </a:solidFill>
              </a:rPr>
              <a:t>direct NVMe (orange bar)</a:t>
            </a:r>
          </a:p>
          <a:p>
            <a:pPr marL="285750" indent="-285750">
              <a:buFontTx/>
              <a:buChar char="-"/>
            </a:pPr>
            <a:endParaRPr lang="en-US" dirty="0">
              <a:solidFill>
                <a:srgbClr val="FF7F0E"/>
              </a:solidFill>
            </a:endParaRPr>
          </a:p>
          <a:p>
            <a:r>
              <a:rPr lang="en-US" dirty="0">
                <a:solidFill>
                  <a:srgbClr val="1F77B4"/>
                </a:solidFill>
              </a:rPr>
              <a:t>Network storage - </a:t>
            </a:r>
            <a:r>
              <a:rPr lang="en-US" dirty="0"/>
              <a:t>Read speed gets worse over increased data size</a:t>
            </a: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14623" y="1292192"/>
            <a:ext cx="4997177" cy="2811463"/>
          </a:xfrm>
        </p:spPr>
      </p:pic>
      <p:cxnSp>
        <p:nvCxnSpPr>
          <p:cNvPr id="11" name="Straight Arrow Connector 10"/>
          <p:cNvCxnSpPr/>
          <p:nvPr/>
        </p:nvCxnSpPr>
        <p:spPr>
          <a:xfrm>
            <a:off x="7683190" y="1942951"/>
            <a:ext cx="479503" cy="1103971"/>
          </a:xfrm>
          <a:prstGeom prst="straightConnector1">
            <a:avLst/>
          </a:prstGeom>
          <a:ln>
            <a:solidFill>
              <a:srgbClr val="C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153836" y="3882388"/>
            <a:ext cx="1782660" cy="646331"/>
          </a:xfrm>
          <a:prstGeom prst="rect">
            <a:avLst/>
          </a:prstGeom>
          <a:noFill/>
        </p:spPr>
        <p:txBody>
          <a:bodyPr wrap="square" rtlCol="0">
            <a:spAutoFit/>
          </a:bodyPr>
          <a:lstStyle/>
          <a:p>
            <a:r>
              <a:rPr lang="en-US" dirty="0">
                <a:solidFill>
                  <a:schemeClr val="accent1">
                    <a:lumMod val="75000"/>
                  </a:schemeClr>
                </a:solidFill>
              </a:rPr>
              <a:t>2.7x decreased for networked</a:t>
            </a:r>
          </a:p>
        </p:txBody>
      </p:sp>
      <p:sp>
        <p:nvSpPr>
          <p:cNvPr id="15" name="Freeform 14"/>
          <p:cNvSpPr/>
          <p:nvPr/>
        </p:nvSpPr>
        <p:spPr>
          <a:xfrm>
            <a:off x="4661210" y="1876044"/>
            <a:ext cx="1349297" cy="1728439"/>
          </a:xfrm>
          <a:custGeom>
            <a:avLst/>
            <a:gdLst>
              <a:gd name="connsiteX0" fmla="*/ 0 w 1349297"/>
              <a:gd name="connsiteY0" fmla="*/ 1728439 h 1728439"/>
              <a:gd name="connsiteX1" fmla="*/ 434897 w 1349297"/>
              <a:gd name="connsiteY1" fmla="*/ 1583473 h 1728439"/>
              <a:gd name="connsiteX2" fmla="*/ 858644 w 1349297"/>
              <a:gd name="connsiteY2" fmla="*/ 892097 h 1728439"/>
              <a:gd name="connsiteX3" fmla="*/ 1349297 w 1349297"/>
              <a:gd name="connsiteY3" fmla="*/ 0 h 1728439"/>
            </a:gdLst>
            <a:ahLst/>
            <a:cxnLst>
              <a:cxn ang="0">
                <a:pos x="connsiteX0" y="connsiteY0"/>
              </a:cxn>
              <a:cxn ang="0">
                <a:pos x="connsiteX1" y="connsiteY1"/>
              </a:cxn>
              <a:cxn ang="0">
                <a:pos x="connsiteX2" y="connsiteY2"/>
              </a:cxn>
              <a:cxn ang="0">
                <a:pos x="connsiteX3" y="connsiteY3"/>
              </a:cxn>
            </a:cxnLst>
            <a:rect l="l" t="t" r="r" b="b"/>
            <a:pathLst>
              <a:path w="1349297" h="1728439">
                <a:moveTo>
                  <a:pt x="0" y="1728439"/>
                </a:moveTo>
                <a:cubicBezTo>
                  <a:pt x="145895" y="1725651"/>
                  <a:pt x="291790" y="1722863"/>
                  <a:pt x="434897" y="1583473"/>
                </a:cubicBezTo>
                <a:cubicBezTo>
                  <a:pt x="578004" y="1444083"/>
                  <a:pt x="706244" y="1156009"/>
                  <a:pt x="858644" y="892097"/>
                </a:cubicBezTo>
                <a:cubicBezTo>
                  <a:pt x="1011044" y="628185"/>
                  <a:pt x="1245219" y="152400"/>
                  <a:pt x="1349297"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4817327" y="2846200"/>
            <a:ext cx="1349297" cy="769434"/>
          </a:xfrm>
          <a:custGeom>
            <a:avLst/>
            <a:gdLst>
              <a:gd name="connsiteX0" fmla="*/ 0 w 1349297"/>
              <a:gd name="connsiteY0" fmla="*/ 769434 h 769434"/>
              <a:gd name="connsiteX1" fmla="*/ 457200 w 1349297"/>
              <a:gd name="connsiteY1" fmla="*/ 613317 h 769434"/>
              <a:gd name="connsiteX2" fmla="*/ 892097 w 1349297"/>
              <a:gd name="connsiteY2" fmla="*/ 401444 h 769434"/>
              <a:gd name="connsiteX3" fmla="*/ 1349297 w 1349297"/>
              <a:gd name="connsiteY3" fmla="*/ 0 h 769434"/>
            </a:gdLst>
            <a:ahLst/>
            <a:cxnLst>
              <a:cxn ang="0">
                <a:pos x="connsiteX0" y="connsiteY0"/>
              </a:cxn>
              <a:cxn ang="0">
                <a:pos x="connsiteX1" y="connsiteY1"/>
              </a:cxn>
              <a:cxn ang="0">
                <a:pos x="connsiteX2" y="connsiteY2"/>
              </a:cxn>
              <a:cxn ang="0">
                <a:pos x="connsiteX3" y="connsiteY3"/>
              </a:cxn>
            </a:cxnLst>
            <a:rect l="l" t="t" r="r" b="b"/>
            <a:pathLst>
              <a:path w="1349297" h="769434">
                <a:moveTo>
                  <a:pt x="0" y="769434"/>
                </a:moveTo>
                <a:cubicBezTo>
                  <a:pt x="154258" y="722041"/>
                  <a:pt x="308517" y="674649"/>
                  <a:pt x="457200" y="613317"/>
                </a:cubicBezTo>
                <a:cubicBezTo>
                  <a:pt x="605883" y="551985"/>
                  <a:pt x="743414" y="503663"/>
                  <a:pt x="892097" y="401444"/>
                </a:cubicBezTo>
                <a:cubicBezTo>
                  <a:pt x="1040780" y="299225"/>
                  <a:pt x="1195038" y="149612"/>
                  <a:pt x="1349297" y="0"/>
                </a:cubicBezTo>
              </a:path>
            </a:pathLst>
          </a:custGeom>
          <a:noFill/>
          <a:ln>
            <a:solidFill>
              <a:srgbClr val="FF7F0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endCxn id="16" idx="2"/>
          </p:cNvCxnSpPr>
          <p:nvPr/>
        </p:nvCxnSpPr>
        <p:spPr>
          <a:xfrm>
            <a:off x="5559588" y="2772400"/>
            <a:ext cx="149836" cy="475244"/>
          </a:xfrm>
          <a:prstGeom prst="straightConnector1">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648260" y="3854508"/>
            <a:ext cx="1518364" cy="646331"/>
          </a:xfrm>
          <a:prstGeom prst="rect">
            <a:avLst/>
          </a:prstGeom>
          <a:noFill/>
        </p:spPr>
        <p:txBody>
          <a:bodyPr wrap="none" rtlCol="0">
            <a:spAutoFit/>
          </a:bodyPr>
          <a:lstStyle/>
          <a:p>
            <a:r>
              <a:rPr lang="en-US" dirty="0"/>
              <a:t>2x better</a:t>
            </a:r>
            <a:br>
              <a:rPr lang="en-US" dirty="0"/>
            </a:br>
            <a:r>
              <a:rPr lang="en-US" dirty="0"/>
              <a:t>direct NVMe </a:t>
            </a:r>
          </a:p>
        </p:txBody>
      </p:sp>
    </p:spTree>
    <p:extLst>
      <p:ext uri="{BB962C8B-B14F-4D97-AF65-F5344CB8AC3E}">
        <p14:creationId xmlns:p14="http://schemas.microsoft.com/office/powerpoint/2010/main" val="4258124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Serverless Performance</a:t>
            </a: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97458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Requirements</a:t>
            </a:r>
          </a:p>
        </p:txBody>
      </p:sp>
      <p:sp>
        <p:nvSpPr>
          <p:cNvPr id="3" name="Text Placeholder 2"/>
          <p:cNvSpPr>
            <a:spLocks noGrp="1"/>
          </p:cNvSpPr>
          <p:nvPr>
            <p:ph type="body" sz="quarter" idx="10"/>
          </p:nvPr>
        </p:nvSpPr>
        <p:spPr/>
        <p:txBody>
          <a:bodyPr/>
          <a:lstStyle/>
          <a:p>
            <a:endParaRPr lang="en-US"/>
          </a:p>
        </p:txBody>
      </p:sp>
      <p:sp>
        <p:nvSpPr>
          <p:cNvPr id="4" name="Content Placeholder 3"/>
          <p:cNvSpPr>
            <a:spLocks noGrp="1"/>
          </p:cNvSpPr>
          <p:nvPr>
            <p:ph idx="1"/>
          </p:nvPr>
        </p:nvSpPr>
        <p:spPr/>
        <p:txBody>
          <a:bodyPr/>
          <a:lstStyle/>
          <a:p>
            <a:pPr marL="0" indent="0">
              <a:buNone/>
            </a:pPr>
            <a:r>
              <a:rPr lang="en-US" dirty="0"/>
              <a:t>Dynamic infrastructure provisioning</a:t>
            </a:r>
          </a:p>
          <a:p>
            <a:pPr marL="285750" indent="-285750">
              <a:buFontTx/>
              <a:buChar char="-"/>
            </a:pPr>
            <a:r>
              <a:rPr lang="en-US" dirty="0"/>
              <a:t>Multi dimensional problem; CPU/memory/network/storage</a:t>
            </a:r>
          </a:p>
          <a:p>
            <a:pPr marL="285750" indent="-285750">
              <a:buFontTx/>
              <a:buChar char="-"/>
            </a:pPr>
            <a:r>
              <a:rPr lang="en-US" dirty="0"/>
              <a:t>Elasticity</a:t>
            </a:r>
          </a:p>
          <a:p>
            <a:pPr marL="285750" indent="-285750">
              <a:buFontTx/>
              <a:buChar char="-"/>
            </a:pPr>
            <a:r>
              <a:rPr lang="en-US" dirty="0"/>
              <a:t>Compatibility</a:t>
            </a:r>
          </a:p>
        </p:txBody>
      </p:sp>
    </p:spTree>
    <p:extLst>
      <p:ext uri="{BB962C8B-B14F-4D97-AF65-F5344CB8AC3E}">
        <p14:creationId xmlns:p14="http://schemas.microsoft.com/office/powerpoint/2010/main" val="3914426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Architecture Decision</a:t>
            </a:r>
          </a:p>
        </p:txBody>
      </p:sp>
      <p:sp>
        <p:nvSpPr>
          <p:cNvPr id="3" name="Text Placeholder 2"/>
          <p:cNvSpPr>
            <a:spLocks noGrp="1"/>
          </p:cNvSpPr>
          <p:nvPr>
            <p:ph type="body" sz="quarter" idx="10"/>
          </p:nvPr>
        </p:nvSpPr>
        <p:spPr/>
        <p:txBody>
          <a:bodyPr/>
          <a:lstStyle/>
          <a:p>
            <a:endParaRPr lang="en-US"/>
          </a:p>
        </p:txBody>
      </p:sp>
      <p:sp>
        <p:nvSpPr>
          <p:cNvPr id="4" name="Content Placeholder 3"/>
          <p:cNvSpPr>
            <a:spLocks noGrp="1"/>
          </p:cNvSpPr>
          <p:nvPr>
            <p:ph idx="1"/>
          </p:nvPr>
        </p:nvSpPr>
        <p:spPr>
          <a:xfrm>
            <a:off x="161365" y="1629404"/>
            <a:ext cx="8832027" cy="2810633"/>
          </a:xfrm>
        </p:spPr>
        <p:txBody>
          <a:bodyPr/>
          <a:lstStyle/>
          <a:p>
            <a:pPr marL="0" lvl="0" indent="0" defTabSz="914400">
              <a:spcAft>
                <a:spcPts val="0"/>
              </a:spcAft>
              <a:buClrTx/>
              <a:buSzTx/>
              <a:buNone/>
            </a:pPr>
            <a:r>
              <a:rPr lang="en-US" b="1" dirty="0"/>
              <a:t>Scale-out: </a:t>
            </a:r>
            <a:r>
              <a:rPr lang="en-US" dirty="0"/>
              <a:t>Large numbers of low-end servers: Serverless, Linux process level</a:t>
            </a:r>
            <a:br>
              <a:rPr lang="en-US" dirty="0"/>
            </a:br>
            <a:r>
              <a:rPr lang="en-US" dirty="0"/>
              <a:t>vs</a:t>
            </a:r>
            <a:br>
              <a:rPr lang="en-US" dirty="0"/>
            </a:br>
            <a:r>
              <a:rPr lang="en-US" b="1" dirty="0"/>
              <a:t>Scale-up: </a:t>
            </a:r>
            <a:r>
              <a:rPr lang="en-US" dirty="0"/>
              <a:t>Small numbers of high-end servers: </a:t>
            </a:r>
            <a:r>
              <a:rPr lang="en-US" dirty="0" err="1"/>
              <a:t>Baremetal</a:t>
            </a:r>
            <a:r>
              <a:rPr lang="en-US" dirty="0"/>
              <a:t>, high performance storage</a:t>
            </a:r>
          </a:p>
        </p:txBody>
      </p:sp>
    </p:spTree>
    <p:extLst>
      <p:ext uri="{BB962C8B-B14F-4D97-AF65-F5344CB8AC3E}">
        <p14:creationId xmlns:p14="http://schemas.microsoft.com/office/powerpoint/2010/main" val="449352345"/>
      </p:ext>
    </p:extLst>
  </p:cSld>
  <p:clrMapOvr>
    <a:masterClrMapping/>
  </p:clrMapOvr>
</p:sld>
</file>

<file path=ppt/theme/theme1.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Bloomington-template" id="{442B89A5-E1D6-184F-A554-257ED0F3CDD0}" vid="{43628B47-16EA-9748-9FE9-509C8BE953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IUBloomington-template</Template>
  <TotalTime>13098</TotalTime>
  <Words>2378</Words>
  <Application>Microsoft Office PowerPoint</Application>
  <PresentationFormat>On-screen Show (16:9)</PresentationFormat>
  <Paragraphs>635</Paragraphs>
  <Slides>34</Slides>
  <Notes>25</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Cambria Math</vt:lpstr>
      <vt:lpstr>Open Sans</vt:lpstr>
      <vt:lpstr>Wingdings</vt:lpstr>
      <vt:lpstr>Main</vt:lpstr>
      <vt:lpstr>Big Data Benchmarks of Commercial Bare Metal and Serverless Clouds</vt:lpstr>
      <vt:lpstr>Outline</vt:lpstr>
      <vt:lpstr>Resource Utilization</vt:lpstr>
      <vt:lpstr>Heterogeneous Workloads – Hadoop Benchmark </vt:lpstr>
      <vt:lpstr>Performance in different I/O systems</vt:lpstr>
      <vt:lpstr>Performance in different I/O systems</vt:lpstr>
      <vt:lpstr>Serverless Performance</vt:lpstr>
      <vt:lpstr>Requirements</vt:lpstr>
      <vt:lpstr>Architecture Decision</vt:lpstr>
      <vt:lpstr>Task Placement</vt:lpstr>
      <vt:lpstr>Serverless: Increased task granularity</vt:lpstr>
      <vt:lpstr>CPU Cost ($/TFLOP per hour)</vt:lpstr>
      <vt:lpstr>CPU Performance</vt:lpstr>
      <vt:lpstr>Scaling Performance (CPU) I</vt:lpstr>
      <vt:lpstr>Scaling Performance (CPU) II</vt:lpstr>
      <vt:lpstr>Scaling Performance (Disk)</vt:lpstr>
      <vt:lpstr>Scaling Performance (Network Bandwidth)</vt:lpstr>
      <vt:lpstr>Bare Metal Performance</vt:lpstr>
      <vt:lpstr>Less Overhead on high-end machines?</vt:lpstr>
      <vt:lpstr>Performance with Large data sizes</vt:lpstr>
      <vt:lpstr>Scaling Tests</vt:lpstr>
      <vt:lpstr>IOPS (Block Storage for Hadoop Cluster)</vt:lpstr>
      <vt:lpstr>IOPS (Direct NVMe compared to Block Storage from previous slide)</vt:lpstr>
      <vt:lpstr>Fio - Flexible I/O Tester Synthetic Benchmark  IOPS</vt:lpstr>
      <vt:lpstr>Hadoop Block Storage Bare Metal Benchmark</vt:lpstr>
      <vt:lpstr>Details of Hadoop Block Storage Bare Metal Benchmark</vt:lpstr>
      <vt:lpstr>Terasort on Oracle Cloud</vt:lpstr>
      <vt:lpstr>Terasort on Oracle Cloud (System Resource)</vt:lpstr>
      <vt:lpstr>Experiment  Setup</vt:lpstr>
      <vt:lpstr>Oracle I/O Performance NVMe v. Block Storage </vt:lpstr>
      <vt:lpstr>SSD Based Block Storage: Vendor limits on performance</vt:lpstr>
      <vt:lpstr>IOPS by Volume Size (block storage)</vt:lpstr>
      <vt:lpstr>IOPS (System limits vs Provider limits)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Unnecessarily extra long title of presentation</dc:title>
  <dc:creator>Hyungro Lee</dc:creator>
  <cp:lastModifiedBy>Geoffrey Fox</cp:lastModifiedBy>
  <cp:revision>284</cp:revision>
  <cp:lastPrinted>2014-06-24T16:10:50Z</cp:lastPrinted>
  <dcterms:created xsi:type="dcterms:W3CDTF">2019-05-28T15:21:15Z</dcterms:created>
  <dcterms:modified xsi:type="dcterms:W3CDTF">2019-07-10T06:32:25Z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