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257" r:id="rId3"/>
    <p:sldId id="326" r:id="rId4"/>
    <p:sldId id="265" r:id="rId5"/>
    <p:sldId id="258" r:id="rId6"/>
    <p:sldId id="260" r:id="rId7"/>
    <p:sldId id="271" r:id="rId8"/>
    <p:sldId id="283" r:id="rId9"/>
    <p:sldId id="262" r:id="rId10"/>
    <p:sldId id="286" r:id="rId11"/>
    <p:sldId id="287" r:id="rId12"/>
    <p:sldId id="288" r:id="rId13"/>
    <p:sldId id="371" r:id="rId14"/>
    <p:sldId id="327" r:id="rId15"/>
    <p:sldId id="289" r:id="rId16"/>
    <p:sldId id="295" r:id="rId17"/>
    <p:sldId id="298" r:id="rId18"/>
    <p:sldId id="299" r:id="rId19"/>
    <p:sldId id="301" r:id="rId20"/>
    <p:sldId id="291" r:id="rId21"/>
    <p:sldId id="296" r:id="rId22"/>
    <p:sldId id="308" r:id="rId23"/>
    <p:sldId id="311" r:id="rId24"/>
    <p:sldId id="292" r:id="rId25"/>
    <p:sldId id="313" r:id="rId26"/>
    <p:sldId id="315" r:id="rId27"/>
    <p:sldId id="314" r:id="rId28"/>
    <p:sldId id="372" r:id="rId29"/>
    <p:sldId id="329" r:id="rId30"/>
    <p:sldId id="347" r:id="rId31"/>
    <p:sldId id="294" r:id="rId32"/>
    <p:sldId id="317" r:id="rId33"/>
    <p:sldId id="321" r:id="rId34"/>
    <p:sldId id="318" r:id="rId35"/>
    <p:sldId id="374" r:id="rId36"/>
    <p:sldId id="320" r:id="rId37"/>
    <p:sldId id="316" r:id="rId38"/>
    <p:sldId id="330" r:id="rId39"/>
    <p:sldId id="331" r:id="rId40"/>
    <p:sldId id="332" r:id="rId41"/>
    <p:sldId id="344" r:id="rId42"/>
    <p:sldId id="373" r:id="rId43"/>
    <p:sldId id="328" r:id="rId44"/>
    <p:sldId id="375" r:id="rId45"/>
    <p:sldId id="322" r:id="rId46"/>
    <p:sldId id="323" r:id="rId47"/>
    <p:sldId id="324" r:id="rId48"/>
    <p:sldId id="380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76" r:id="rId62"/>
    <p:sldId id="377" r:id="rId63"/>
    <p:sldId id="378" r:id="rId64"/>
    <p:sldId id="379" r:id="rId65"/>
    <p:sldId id="361" r:id="rId66"/>
    <p:sldId id="362" r:id="rId67"/>
    <p:sldId id="363" r:id="rId68"/>
    <p:sldId id="364" r:id="rId69"/>
    <p:sldId id="365" r:id="rId70"/>
    <p:sldId id="366" r:id="rId71"/>
    <p:sldId id="367" r:id="rId72"/>
    <p:sldId id="369" r:id="rId73"/>
    <p:sldId id="370" r:id="rId74"/>
    <p:sldId id="382" r:id="rId75"/>
    <p:sldId id="38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85468" autoAdjust="0"/>
  </p:normalViewPr>
  <p:slideViewPr>
    <p:cSldViewPr>
      <p:cViewPr varScale="1">
        <p:scale>
          <a:sx n="78" d="100"/>
          <a:sy n="78" d="100"/>
        </p:scale>
        <p:origin x="-17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research\Execution%20Log\Twister%201GB%20127%20nodes%205%20switch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ngbj\Documents\Fouttee%20&amp;%20Cyclone%20Merge%20and%20Gather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1GB Data Broadcasting on 1 Gbps Ethernet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Multi-Chain</c:v>
          </c:tx>
          <c:xVal>
            <c:numRef>
              <c:f>chart!$B$8:$B$13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xVal>
          <c:yVal>
            <c:numRef>
              <c:f>chart!$D$8:$D$13</c:f>
              <c:numCache>
                <c:formatCode>General</c:formatCode>
                <c:ptCount val="6"/>
                <c:pt idx="0">
                  <c:v>8.74</c:v>
                </c:pt>
                <c:pt idx="1">
                  <c:v>10.71</c:v>
                </c:pt>
                <c:pt idx="2">
                  <c:v>11.51</c:v>
                </c:pt>
                <c:pt idx="3">
                  <c:v>12.41</c:v>
                </c:pt>
                <c:pt idx="4">
                  <c:v>13.13</c:v>
                </c:pt>
                <c:pt idx="5">
                  <c:v>14.17</c:v>
                </c:pt>
              </c:numCache>
            </c:numRef>
          </c:yVal>
          <c:smooth val="0"/>
        </c:ser>
        <c:ser>
          <c:idx val="1"/>
          <c:order val="1"/>
          <c:tx>
            <c:v>All-to-All-MST</c:v>
          </c:tx>
          <c:xVal>
            <c:numRef>
              <c:f>chart!$B$8:$B$13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xVal>
          <c:yVal>
            <c:numRef>
              <c:f>chart!$E$8:$E$13</c:f>
              <c:numCache>
                <c:formatCode>General</c:formatCode>
                <c:ptCount val="6"/>
                <c:pt idx="0">
                  <c:v>13.29</c:v>
                </c:pt>
                <c:pt idx="1">
                  <c:v>23.46</c:v>
                </c:pt>
                <c:pt idx="2">
                  <c:v>23.41</c:v>
                </c:pt>
                <c:pt idx="3">
                  <c:v>25.07</c:v>
                </c:pt>
                <c:pt idx="4">
                  <c:v>26.49</c:v>
                </c:pt>
                <c:pt idx="5">
                  <c:v>26.93</c:v>
                </c:pt>
              </c:numCache>
            </c:numRef>
          </c:yVal>
          <c:smooth val="0"/>
        </c:ser>
        <c:ser>
          <c:idx val="2"/>
          <c:order val="2"/>
          <c:tx>
            <c:v>All-to-All-BKT</c:v>
          </c:tx>
          <c:xVal>
            <c:numRef>
              <c:f>chart!$B$8:$B$13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xVal>
          <c:yVal>
            <c:numRef>
              <c:f>chart!$G$8:$G$13</c:f>
              <c:numCache>
                <c:formatCode>General</c:formatCode>
                <c:ptCount val="6"/>
                <c:pt idx="0">
                  <c:v>13.42</c:v>
                </c:pt>
                <c:pt idx="1">
                  <c:v>32.03</c:v>
                </c:pt>
                <c:pt idx="2">
                  <c:v>29.96</c:v>
                </c:pt>
                <c:pt idx="3">
                  <c:v>29.87</c:v>
                </c:pt>
                <c:pt idx="4">
                  <c:v>29.97</c:v>
                </c:pt>
                <c:pt idx="5">
                  <c:v>31.54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955264"/>
        <c:axId val="98957184"/>
      </c:scatterChart>
      <c:valAx>
        <c:axId val="98955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Nodes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957184"/>
        <c:crosses val="autoZero"/>
        <c:crossBetween val="midCat"/>
      </c:valAx>
      <c:valAx>
        <c:axId val="98957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(Unit: 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95526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Kmeans, 600 MB centroids bcast</a:t>
            </a:r>
            <a:r>
              <a:rPr lang="en-US" baseline="0"/>
              <a:t> </a:t>
            </a:r>
            <a:r>
              <a:rPr lang="en-US"/>
              <a:t>(150000 500D</a:t>
            </a:r>
            <a:r>
              <a:rPr lang="en-US" baseline="0"/>
              <a:t> points</a:t>
            </a:r>
            <a:r>
              <a:rPr lang="en-US"/>
              <a:t>), Total 640 data points</a:t>
            </a:r>
            <a:r>
              <a:rPr lang="en-US" baseline="0"/>
              <a:t> on</a:t>
            </a:r>
            <a:r>
              <a:rPr lang="en-US"/>
              <a:t> 80 nodes, 2 switches, MST Broadcasting, 50 iterations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Without Local Reduction</c:v>
                </c:pt>
                <c:pt idx="1">
                  <c:v>With Local Reduction &amp; Direct Download</c:v>
                </c:pt>
                <c:pt idx="2">
                  <c:v>With Local Reduction &amp; MST Gather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12675.407999999999</c:v>
                </c:pt>
                <c:pt idx="1">
                  <c:v>3054.9140000000002</c:v>
                </c:pt>
                <c:pt idx="2">
                  <c:v>3190.1669999999999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03776"/>
        <c:axId val="99005568"/>
      </c:barChart>
      <c:catAx>
        <c:axId val="9900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99005568"/>
        <c:crosses val="autoZero"/>
        <c:auto val="1"/>
        <c:lblAlgn val="ctr"/>
        <c:lblOffset val="100"/>
        <c:noMultiLvlLbl val="0"/>
      </c:catAx>
      <c:valAx>
        <c:axId val="99005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Execution Time (Unit: Seconds)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99003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1B432-7BF3-4AF6-9C21-1AE3C9695825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06D1B-D536-4587-AB38-EDF21333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42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A562-D370-484F-8C2A-D73E5244EFC6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23F16-65B5-4DEC-9D9E-850343773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0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9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HDFS client that opens a file for writing is granted a</a:t>
            </a:r>
            <a:r>
              <a:rPr lang="en-US" baseline="0" dirty="0" smtClean="0"/>
              <a:t> </a:t>
            </a:r>
            <a:r>
              <a:rPr lang="en-US" dirty="0" smtClean="0"/>
              <a:t>lease for the file; no other client can write to the file.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writing</a:t>
            </a:r>
            <a:r>
              <a:rPr lang="en-US" baseline="0" dirty="0" smtClean="0"/>
              <a:t> </a:t>
            </a:r>
            <a:r>
              <a:rPr lang="en-US" dirty="0" smtClean="0"/>
              <a:t>client periodically renews the lease by sending a heartbeat</a:t>
            </a:r>
            <a:r>
              <a:rPr lang="en-US" baseline="0" dirty="0" smtClean="0"/>
              <a:t> </a:t>
            </a:r>
            <a:r>
              <a:rPr lang="en-US" dirty="0" smtClean="0"/>
              <a:t>to the </a:t>
            </a:r>
            <a:r>
              <a:rPr lang="en-US" dirty="0" err="1" smtClean="0"/>
              <a:t>NameNode</a:t>
            </a:r>
            <a:r>
              <a:rPr lang="en-US" dirty="0" smtClean="0"/>
              <a:t>. When the file is closed, the lease is revoked.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writer's lease does not prevent other</a:t>
            </a:r>
            <a:r>
              <a:rPr lang="en-US" baseline="0" dirty="0" smtClean="0"/>
              <a:t> </a:t>
            </a:r>
            <a:r>
              <a:rPr lang="en-US" dirty="0" smtClean="0"/>
              <a:t>clients from reading the file; a file may have many concurrent</a:t>
            </a:r>
            <a:r>
              <a:rPr lang="en-US" baseline="0" dirty="0" smtClean="0"/>
              <a:t> </a:t>
            </a:r>
            <a:r>
              <a:rPr lang="en-US" dirty="0" smtClean="0"/>
              <a:t>readers.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Rack window: for non-local replicas, they are not random, but within a window of racks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Performance Improvement</a:t>
            </a:r>
            <a:r>
              <a:rPr lang="en-US" baseline="0" dirty="0" smtClean="0"/>
              <a:t> on </a:t>
            </a:r>
            <a:r>
              <a:rPr lang="en-US" dirty="0" smtClean="0"/>
              <a:t>HDFS </a:t>
            </a:r>
            <a:r>
              <a:rPr lang="en-US" dirty="0" err="1" smtClean="0"/>
              <a:t>realtime</a:t>
            </a:r>
            <a:r>
              <a:rPr lang="en-US" baseline="0" dirty="0" smtClean="0"/>
              <a:t> workload: RPC Timeout, Recover File Lease, Reads from Local Replicas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PVFS's default strategy is a round robin policy that</a:t>
            </a:r>
            <a:r>
              <a:rPr lang="en-US" baseline="0" dirty="0" smtClean="0"/>
              <a:t> </a:t>
            </a:r>
            <a:r>
              <a:rPr lang="en-US" dirty="0" smtClean="0"/>
              <a:t>stripes the three copies on three di</a:t>
            </a:r>
            <a:r>
              <a:rPr lang="en-US" baseline="0" dirty="0" smtClean="0"/>
              <a:t>ff</a:t>
            </a:r>
            <a:r>
              <a:rPr lang="en-US" dirty="0" smtClean="0"/>
              <a:t>erent servers. </a:t>
            </a:r>
          </a:p>
          <a:p>
            <a:r>
              <a:rPr lang="en-US" dirty="0" smtClean="0"/>
              <a:t>A third policy, called the hybrid layout, was created for PVFS, which places</a:t>
            </a:r>
          </a:p>
          <a:p>
            <a:r>
              <a:rPr lang="en-US" dirty="0" smtClean="0"/>
              <a:t>one copy on the writer's (local) data server and stripes the other two copies in a round-robin manner.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00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47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Application: Page Rank, Shortest Paths, Bipartite Matching and a Semi-Clustering algorithm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0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3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7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err="1" smtClean="0"/>
              <a:t>iHadoop</a:t>
            </a:r>
            <a:r>
              <a:rPr lang="en-US" dirty="0" smtClean="0"/>
              <a:t> has different versions,</a:t>
            </a:r>
            <a:r>
              <a:rPr lang="en-US" baseline="0" dirty="0" smtClean="0"/>
              <a:t> caching or without caching.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Reduce-map streaming in </a:t>
            </a:r>
            <a:r>
              <a:rPr lang="en-US" baseline="0" dirty="0" err="1" smtClean="0"/>
              <a:t>iHadoop</a:t>
            </a:r>
            <a:r>
              <a:rPr lang="en-US" baseline="0" dirty="0" smtClean="0"/>
              <a:t> can be 1:L, it has versions based on </a:t>
            </a:r>
            <a:r>
              <a:rPr lang="en-US" baseline="0" dirty="0" err="1" smtClean="0"/>
              <a:t>HaLoop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InTwister</a:t>
            </a:r>
            <a:r>
              <a:rPr lang="en-US" baseline="0" dirty="0" smtClean="0"/>
              <a:t>,  persistent task is thread level, For the other three, they are process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Pregel</a:t>
            </a:r>
            <a:r>
              <a:rPr lang="en-US" dirty="0" smtClean="0"/>
              <a:t>: </a:t>
            </a:r>
            <a:r>
              <a:rPr lang="en-US" sz="1200" baseline="0" dirty="0" smtClean="0"/>
              <a:t>Default partition is hash(ID) mod N where N is the number of partitions, ID is the vertex ID </a:t>
            </a:r>
            <a:r>
              <a:rPr lang="en-US" sz="1200" dirty="0" smtClean="0"/>
              <a:t>Confined Recovery is</a:t>
            </a:r>
            <a:r>
              <a:rPr lang="en-US" sz="1200" baseline="0" dirty="0" smtClean="0"/>
              <a:t> </a:t>
            </a:r>
            <a:r>
              <a:rPr lang="en-US" sz="1200" dirty="0" smtClean="0"/>
              <a:t>in development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Surfer:</a:t>
            </a:r>
            <a:r>
              <a:rPr lang="en-US" baseline="0" dirty="0" smtClean="0"/>
              <a:t> </a:t>
            </a:r>
            <a:r>
              <a:rPr lang="en-US" dirty="0" smtClean="0"/>
              <a:t>By explicitly</a:t>
            </a:r>
            <a:r>
              <a:rPr lang="en-US" baseline="0" dirty="0" smtClean="0"/>
              <a:t> </a:t>
            </a:r>
            <a:r>
              <a:rPr lang="en-US" dirty="0" smtClean="0"/>
              <a:t>exposing the cross-partition data transfer via </a:t>
            </a:r>
            <a:r>
              <a:rPr lang="en-US" dirty="0" err="1" smtClean="0"/>
              <a:t>edgeProc</a:t>
            </a:r>
            <a:r>
              <a:rPr lang="en-US" dirty="0" smtClean="0"/>
              <a:t>,</a:t>
            </a:r>
            <a:r>
              <a:rPr lang="en-US" baseline="0" dirty="0" smtClean="0"/>
              <a:t> t</a:t>
            </a:r>
            <a:r>
              <a:rPr lang="en-US" dirty="0" smtClean="0"/>
              <a:t>his</a:t>
            </a:r>
            <a:r>
              <a:rPr lang="en-US" baseline="0" dirty="0" smtClean="0"/>
              <a:t> </a:t>
            </a:r>
            <a:r>
              <a:rPr lang="en-US" dirty="0" smtClean="0"/>
              <a:t>facilitates us to develop automatic optimizations to exploit </a:t>
            </a:r>
            <a:r>
              <a:rPr lang="en-US" smtClean="0"/>
              <a:t>the data</a:t>
            </a:r>
            <a:r>
              <a:rPr lang="en-US" baseline="0" smtClean="0"/>
              <a:t> </a:t>
            </a:r>
            <a:r>
              <a:rPr lang="en-US" smtClean="0"/>
              <a:t>locality </a:t>
            </a:r>
            <a:r>
              <a:rPr lang="en-US" dirty="0" smtClean="0"/>
              <a:t>of graph partitions.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4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MATE-EC2:</a:t>
            </a:r>
            <a:r>
              <a:rPr lang="en-US" baseline="0" dirty="0" smtClean="0"/>
              <a:t> The number of </a:t>
            </a:r>
            <a:r>
              <a:rPr lang="en-US" sz="1200" dirty="0" smtClean="0"/>
              <a:t>Application data</a:t>
            </a:r>
            <a:r>
              <a:rPr lang="en-US" sz="1200" baseline="0" dirty="0" smtClean="0"/>
              <a:t> set </a:t>
            </a:r>
            <a:r>
              <a:rPr lang="en-US" baseline="0" dirty="0" smtClean="0"/>
              <a:t>split to data objects is based on the number of working processes.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MATE-EC2: Actually,</a:t>
            </a:r>
            <a:r>
              <a:rPr lang="en-US" baseline="0" dirty="0" smtClean="0"/>
              <a:t> fault tolerance is </a:t>
            </a:r>
            <a:r>
              <a:rPr lang="en-US" sz="1200" baseline="0" dirty="0" smtClean="0"/>
              <a:t>not mentioned explicitly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Selective Job</a:t>
            </a:r>
            <a:r>
              <a:rPr lang="en-US" sz="1200" baseline="0" dirty="0" smtClean="0"/>
              <a:t> Assignment : It is data object availability aware, depends on how many connections are already there on the data object.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Pooling mechanism: select appropriate jobs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err="1" smtClean="0"/>
              <a:t>FlumeJava</a:t>
            </a:r>
            <a:r>
              <a:rPr lang="en-US" dirty="0" smtClean="0"/>
              <a:t>: </a:t>
            </a:r>
            <a:r>
              <a:rPr lang="en-US" dirty="0" err="1" smtClean="0"/>
              <a:t>Paralleldo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GroupByKey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CombineValues</a:t>
            </a:r>
            <a:r>
              <a:rPr lang="en-US" baseline="0" dirty="0" smtClean="0"/>
              <a:t> and Flatten can be formed into single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, called MSCR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 smtClean="0"/>
              <a:t>FlumeJava</a:t>
            </a:r>
            <a:r>
              <a:rPr lang="en-US" dirty="0" smtClean="0"/>
              <a:t> </a:t>
            </a:r>
            <a:r>
              <a:rPr lang="en-US" sz="1200" baseline="0" dirty="0" smtClean="0">
                <a:latin typeface="+mn-lt"/>
                <a:cs typeface="Courier New" pitchFamily="49" charset="0"/>
              </a:rPr>
              <a:t>Derived Operations: </a:t>
            </a:r>
            <a:r>
              <a:rPr lang="en-US" sz="1200" baseline="0" dirty="0" smtClean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sz="1200" baseline="0" dirty="0" smtClean="0">
                <a:latin typeface="+mn-lt"/>
                <a:cs typeface="Courier New" pitchFamily="49" charset="0"/>
              </a:rPr>
              <a:t>, </a:t>
            </a:r>
            <a:r>
              <a:rPr lang="en-US" sz="1200" baseline="0" dirty="0" smtClean="0"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sz="1200" baseline="0" dirty="0" smtClean="0">
                <a:latin typeface="+mn-lt"/>
                <a:cs typeface="Courier New" pitchFamily="49" charset="0"/>
              </a:rPr>
              <a:t>, </a:t>
            </a:r>
            <a:r>
              <a:rPr lang="en-US" sz="1200" baseline="0" dirty="0" smtClean="0">
                <a:latin typeface="Courier New" pitchFamily="49" charset="0"/>
                <a:cs typeface="Courier New" pitchFamily="49" charset="0"/>
              </a:rPr>
              <a:t>top 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Dryad: Dynamic graph refinement can be used on Aggregation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D</a:t>
            </a:r>
            <a:r>
              <a:rPr lang="en-US" sz="1200" dirty="0" smtClean="0"/>
              <a:t>ata Channel</a:t>
            </a:r>
            <a:r>
              <a:rPr lang="en-US" sz="1200" baseline="0" dirty="0" smtClean="0"/>
              <a:t>: files, TCP pipes, shared memory FIFOs.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Dryad: </a:t>
            </a:r>
            <a:r>
              <a:rPr lang="en-US" sz="1200" dirty="0" smtClean="0"/>
              <a:t>Graph</a:t>
            </a:r>
            <a:r>
              <a:rPr lang="en-US" sz="1200" baseline="0" dirty="0" smtClean="0"/>
              <a:t> composition A&gt;=B, A&gt;&gt;B, A||B, stages are also called skeleton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2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Optimization on hypercube:</a:t>
            </a:r>
            <a:r>
              <a:rPr lang="en-US" baseline="0" dirty="0" smtClean="0"/>
              <a:t> </a:t>
            </a:r>
            <a:r>
              <a:rPr lang="en-US" dirty="0" smtClean="0"/>
              <a:t>View the nodes as a 𝑑 dimensional mesh, with two nodes in each dimension, </a:t>
            </a:r>
            <a:r>
              <a:rPr lang="en-US" baseline="0" dirty="0" smtClean="0"/>
              <a:t> </a:t>
            </a:r>
            <a:r>
              <a:rPr lang="en-US" dirty="0" smtClean="0"/>
              <a:t>and always use a long vector algorithm before a short vector algorithm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6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HCA failure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6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Master and chunk server communicate with Heartbeat message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Consistency</a:t>
            </a:r>
            <a:r>
              <a:rPr lang="en-US" baseline="0" dirty="0" smtClean="0"/>
              <a:t> Model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Consistent</a:t>
            </a:r>
            <a:r>
              <a:rPr lang="en-US" baseline="0" dirty="0" smtClean="0"/>
              <a:t>: all the clients see the same data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Defined: all the clients will always see what the mutation has written. T</a:t>
            </a:r>
            <a:r>
              <a:rPr lang="en-US" dirty="0" smtClean="0"/>
              <a:t>he mutated file region is guaranteed to be defined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23F16-65B5-4DEC-9D9E-8503437737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, Collective Communication, and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Oral Exam, </a:t>
            </a:r>
            <a:r>
              <a:rPr lang="en-US" dirty="0" err="1" smtClean="0"/>
              <a:t>Bingjing</a:t>
            </a:r>
            <a:r>
              <a:rPr lang="en-US" dirty="0" smtClean="0"/>
              <a:t> 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 &amp; Surfer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924185"/>
              </p:ext>
            </p:extLst>
          </p:nvPr>
        </p:nvGraphicFramePr>
        <p:xfrm>
          <a:off x="457200" y="1600200"/>
          <a:ext cx="8229600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3505200"/>
                <a:gridCol w="32766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Pregel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Surfer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Purpose</a:t>
                      </a:r>
                    </a:p>
                    <a:p>
                      <a:pPr algn="l"/>
                      <a:r>
                        <a:rPr lang="en-US" sz="1400" dirty="0" smtClean="0"/>
                        <a:t>/Implementation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Large scale graph processing</a:t>
                      </a:r>
                      <a:r>
                        <a:rPr lang="en-US" sz="1400" baseline="0" dirty="0" smtClean="0"/>
                        <a:t> in Google system/C++.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Large scale graph processing in the cloud (Microsoft)/C++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Work Model</a:t>
                      </a:r>
                    </a:p>
                    <a:p>
                      <a:pPr algn="l"/>
                      <a:r>
                        <a:rPr lang="en-US" sz="1400" dirty="0" smtClean="0"/>
                        <a:t>/Unit/Scheduling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Master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dirty="0" smtClean="0"/>
                        <a:t>worker/process/</a:t>
                      </a:r>
                      <a:r>
                        <a:rPr lang="en-US" sz="1400" baseline="0" dirty="0" smtClean="0"/>
                        <a:t>resource-aware scheduling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Job scheduler,</a:t>
                      </a:r>
                      <a:r>
                        <a:rPr lang="en-US" sz="1400" baseline="0" dirty="0" smtClean="0"/>
                        <a:t> job manager and slave nodes/process/resource-aware scheduling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Computation Model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SuperStep</a:t>
                      </a:r>
                      <a:r>
                        <a:rPr lang="en-US" sz="1400" dirty="0" smtClean="0"/>
                        <a:t> as iteration.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Computation is</a:t>
                      </a:r>
                      <a:r>
                        <a:rPr lang="en-US" sz="1400" baseline="0" dirty="0" smtClean="0"/>
                        <a:t> on vertices and m</a:t>
                      </a:r>
                      <a:r>
                        <a:rPr lang="en-US" sz="1400" dirty="0" smtClean="0"/>
                        <a:t>essage passing is between vertices. Topology mutation</a:t>
                      </a:r>
                      <a:r>
                        <a:rPr lang="en-US" sz="1400" baseline="0" dirty="0" smtClean="0"/>
                        <a:t> is supported.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Propagation : Transfer</a:t>
                      </a:r>
                      <a:r>
                        <a:rPr lang="en-US" sz="1400" baseline="0" dirty="0" smtClean="0"/>
                        <a:t> /Combine stages in iterations. </a:t>
                      </a:r>
                      <a:r>
                        <a:rPr lang="en-US" sz="1400" dirty="0" err="1" smtClean="0">
                          <a:latin typeface="Courier New" pitchFamily="49" charset="0"/>
                          <a:cs typeface="Courier New" pitchFamily="49" charset="0"/>
                        </a:rPr>
                        <a:t>vertexProc</a:t>
                      </a:r>
                      <a:r>
                        <a:rPr lang="en-US" sz="1400" dirty="0" smtClean="0"/>
                        <a:t> and </a:t>
                      </a:r>
                      <a:r>
                        <a:rPr lang="en-US" sz="1400" dirty="0" err="1" smtClean="0">
                          <a:latin typeface="Courier New" pitchFamily="49" charset="0"/>
                          <a:cs typeface="Courier New" pitchFamily="49" charset="0"/>
                        </a:rPr>
                        <a:t>edgeProc</a:t>
                      </a:r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Combiner: reduce several outgoing messages to the same vertex. Aggregator : tree-based global communication.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local propagation, local combination,  multi-iteration propagation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Graph partitioning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baseline="0" dirty="0" smtClean="0"/>
                        <a:t>Default partition is hash(ID) mod N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Bandwidth-aware graph</a:t>
                      </a:r>
                      <a:r>
                        <a:rPr lang="en-US" sz="1400" baseline="0" dirty="0" smtClean="0"/>
                        <a:t> partition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Data/Storage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Graph state: memory/Graph partition: worker machine/Persistent data: GFS, </a:t>
                      </a:r>
                      <a:r>
                        <a:rPr lang="en-US" sz="1400" baseline="0" dirty="0" err="1" smtClean="0"/>
                        <a:t>Bigtable</a:t>
                      </a: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Graph partition: slave machine, replicas provided on a GFS-like DFS.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Fault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Checkpointing</a:t>
                      </a:r>
                      <a:r>
                        <a:rPr lang="en-US" sz="1400" dirty="0" smtClean="0"/>
                        <a:t> and confined recovery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Automatic</a:t>
                      </a:r>
                      <a:r>
                        <a:rPr lang="en-US" sz="1400" baseline="0" dirty="0" smtClean="0"/>
                        <a:t>  task failure recovery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 algn="l"/>
            <a:r>
              <a:rPr lang="en-US" dirty="0" err="1" smtClean="0"/>
              <a:t>Grzegorz</a:t>
            </a:r>
            <a:r>
              <a:rPr lang="en-US" dirty="0" smtClean="0"/>
              <a:t> </a:t>
            </a:r>
            <a:r>
              <a:rPr lang="en-US" dirty="0" err="1" smtClean="0"/>
              <a:t>Malewicz</a:t>
            </a:r>
            <a:r>
              <a:rPr lang="en-US" dirty="0" smtClean="0"/>
              <a:t> et al. </a:t>
            </a:r>
            <a:r>
              <a:rPr lang="en-US" dirty="0" err="1" smtClean="0"/>
              <a:t>Pregel</a:t>
            </a:r>
            <a:r>
              <a:rPr lang="en-US" dirty="0" smtClean="0"/>
              <a:t>: A System for Large-Scale Graph Processing, 2010,</a:t>
            </a:r>
          </a:p>
          <a:p>
            <a:pPr algn="l"/>
            <a:r>
              <a:rPr lang="en-US" dirty="0" err="1" smtClean="0"/>
              <a:t>Rishan</a:t>
            </a:r>
            <a:r>
              <a:rPr lang="en-US" dirty="0" smtClean="0"/>
              <a:t> Chen et al. Improving the Efficiency of Large Graph Processing in the Cloud,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&amp; MATE-EC2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610941"/>
              </p:ext>
            </p:extLst>
          </p:nvPr>
        </p:nvGraphicFramePr>
        <p:xfrm>
          <a:off x="457200" y="1600200"/>
          <a:ext cx="8229600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895600"/>
                <a:gridCol w="38862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Spark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MATE-EC2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Purpose</a:t>
                      </a:r>
                    </a:p>
                    <a:p>
                      <a:pPr algn="l"/>
                      <a:r>
                        <a:rPr lang="en-US" sz="1400" dirty="0" smtClean="0"/>
                        <a:t>/Implementation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 </a:t>
                      </a:r>
                      <a:r>
                        <a:rPr lang="en-US" sz="1400" dirty="0" err="1" smtClean="0"/>
                        <a:t>surport</a:t>
                      </a:r>
                      <a:r>
                        <a:rPr lang="en-US" sz="1400" dirty="0" smtClean="0"/>
                        <a:t> iterative jobs /</a:t>
                      </a:r>
                      <a:r>
                        <a:rPr lang="en-US" sz="1400" baseline="0" dirty="0" err="1" smtClean="0"/>
                        <a:t>Scala</a:t>
                      </a:r>
                      <a:r>
                        <a:rPr lang="en-US" sz="1400" baseline="0" dirty="0" smtClean="0"/>
                        <a:t>, using </a:t>
                      </a:r>
                      <a:r>
                        <a:rPr lang="en-US" sz="1400" baseline="0" dirty="0" err="1" smtClean="0"/>
                        <a:t>Mesos</a:t>
                      </a:r>
                      <a:r>
                        <a:rPr lang="en-US" sz="1400" baseline="0" dirty="0" smtClean="0"/>
                        <a:t> 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MapReduce</a:t>
                      </a:r>
                      <a:r>
                        <a:rPr lang="en-US" sz="1400" dirty="0" smtClean="0"/>
                        <a:t> with alternate APIs over EC2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Work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Persistent process and 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Persistent  process and thread</a:t>
                      </a:r>
                      <a:endParaRPr lang="en-US" sz="1400" dirty="0"/>
                    </a:p>
                  </a:txBody>
                  <a:tcPr/>
                </a:tc>
              </a:tr>
              <a:tr h="5130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Computation Model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reduce,</a:t>
                      </a:r>
                      <a:r>
                        <a:rPr lang="en-US" sz="1400" baseline="0" dirty="0" smtClean="0">
                          <a:latin typeface="Courier New" pitchFamily="49" charset="0"/>
                          <a:cs typeface="Courier New" pitchFamily="49" charset="0"/>
                        </a:rPr>
                        <a:t> c</a:t>
                      </a:r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ollect,</a:t>
                      </a:r>
                      <a:r>
                        <a:rPr lang="en-US" sz="14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r>
                        <a:rPr lang="en-US" sz="1400" dirty="0" err="1" smtClean="0">
                          <a:latin typeface="Courier New" pitchFamily="49" charset="0"/>
                          <a:cs typeface="Courier New" pitchFamily="49" charset="0"/>
                        </a:rPr>
                        <a:t>oreach</a:t>
                      </a:r>
                      <a:endParaRPr lang="en-US" sz="14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 reduction,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Global reduction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Data/Storage</a:t>
                      </a:r>
                    </a:p>
                    <a:p>
                      <a:pPr algn="l"/>
                      <a:endParaRPr lang="en-US" sz="1400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RDD (for caching) and HDFS</a:t>
                      </a:r>
                    </a:p>
                    <a:p>
                      <a:r>
                        <a:rPr lang="en-US" sz="1400" dirty="0" smtClean="0"/>
                        <a:t>Shared variables (</a:t>
                      </a:r>
                      <a:r>
                        <a:rPr lang="en-US" sz="1400" dirty="0" err="1" smtClean="0"/>
                        <a:t>bcast</a:t>
                      </a:r>
                      <a:r>
                        <a:rPr lang="en-US" sz="1400" dirty="0" smtClean="0"/>
                        <a:t> value,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accumulators) in memory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Input data objects and reduction objects on S3. Application data</a:t>
                      </a:r>
                      <a:r>
                        <a:rPr lang="en-US" sz="1400" baseline="0" dirty="0" smtClean="0"/>
                        <a:t> set is split to </a:t>
                      </a:r>
                      <a:r>
                        <a:rPr lang="en-US" sz="1400" dirty="0" smtClean="0"/>
                        <a:t>data objects </a:t>
                      </a:r>
                      <a:r>
                        <a:rPr lang="en-US" sz="1400" baseline="0" dirty="0" smtClean="0"/>
                        <a:t> and organized as chunks.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Dynamic</a:t>
                      </a:r>
                      <a:r>
                        <a:rPr lang="en-US" sz="1400" baseline="0" dirty="0" smtClean="0"/>
                        <a:t> scheduling, managed by </a:t>
                      </a:r>
                      <a:r>
                        <a:rPr lang="en-US" sz="1400" baseline="0" dirty="0" err="1" smtClean="0"/>
                        <a:t>Mesos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Threaded data retrieval and selective </a:t>
                      </a:r>
                      <a:r>
                        <a:rPr lang="en-US" sz="1400" smtClean="0"/>
                        <a:t>Job</a:t>
                      </a:r>
                      <a:r>
                        <a:rPr lang="en-US" sz="1400" baseline="0" smtClean="0"/>
                        <a:t> Assignment, </a:t>
                      </a:r>
                      <a:r>
                        <a:rPr lang="en-US" sz="1400" baseline="0" dirty="0" smtClean="0"/>
                        <a:t>pooling mechanism to handle heterogeneity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Fault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 re-execution with lost RDD reconstruction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 re-execution</a:t>
                      </a:r>
                      <a:r>
                        <a:rPr lang="en-US" sz="1400" baseline="0" dirty="0" smtClean="0"/>
                        <a:t> as </a:t>
                      </a:r>
                      <a:r>
                        <a:rPr lang="en-US" sz="1400" baseline="0" dirty="0" err="1" smtClean="0"/>
                        <a:t>MapReduce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153400" cy="365125"/>
          </a:xfrm>
        </p:spPr>
        <p:txBody>
          <a:bodyPr/>
          <a:lstStyle/>
          <a:p>
            <a:pPr algn="l"/>
            <a:r>
              <a:rPr lang="en-US" dirty="0" err="1" smtClean="0"/>
              <a:t>Matei</a:t>
            </a:r>
            <a:r>
              <a:rPr lang="en-US" dirty="0" smtClean="0"/>
              <a:t> </a:t>
            </a:r>
            <a:r>
              <a:rPr lang="en-US" dirty="0" err="1" smtClean="0"/>
              <a:t>Zahariz</a:t>
            </a:r>
            <a:r>
              <a:rPr lang="en-US" dirty="0" smtClean="0"/>
              <a:t> et al. Spark</a:t>
            </a:r>
            <a:r>
              <a:rPr lang="en-US" dirty="0"/>
              <a:t>: Cluster Computing with Working Sets, </a:t>
            </a:r>
            <a:r>
              <a:rPr lang="en-US" dirty="0" smtClean="0"/>
              <a:t>2010</a:t>
            </a:r>
          </a:p>
          <a:p>
            <a:pPr algn="l"/>
            <a:r>
              <a:rPr lang="en-US" dirty="0" err="1" smtClean="0"/>
              <a:t>Tekin</a:t>
            </a:r>
            <a:r>
              <a:rPr lang="en-US" dirty="0" smtClean="0"/>
              <a:t> </a:t>
            </a:r>
            <a:r>
              <a:rPr lang="en-US" dirty="0" err="1" smtClean="0"/>
              <a:t>Bicer</a:t>
            </a:r>
            <a:r>
              <a:rPr lang="en-US" dirty="0" smtClean="0"/>
              <a:t> et al. MATE-EC2</a:t>
            </a:r>
            <a:r>
              <a:rPr lang="en-US" dirty="0"/>
              <a:t>: A Middleware for Processing Data with AWS, 2011</a:t>
            </a:r>
          </a:p>
        </p:txBody>
      </p:sp>
    </p:spTree>
    <p:extLst>
      <p:ext uri="{BB962C8B-B14F-4D97-AF65-F5344CB8AC3E}">
        <p14:creationId xmlns:p14="http://schemas.microsoft.com/office/powerpoint/2010/main" val="19212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FlumeJava</a:t>
            </a:r>
            <a:r>
              <a:rPr lang="en-US" dirty="0" smtClean="0"/>
              <a:t> &amp; Dryad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813558"/>
              </p:ext>
            </p:extLst>
          </p:nvPr>
        </p:nvGraphicFramePr>
        <p:xfrm>
          <a:off x="457200" y="1600200"/>
          <a:ext cx="8229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32766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FlumeJava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Dryad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Purpose</a:t>
                      </a:r>
                    </a:p>
                    <a:p>
                      <a:pPr algn="l"/>
                      <a:r>
                        <a:rPr lang="en-US" sz="1400" dirty="0" smtClean="0"/>
                        <a:t>/Implementation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higher level interface to control data-parallel </a:t>
                      </a:r>
                      <a:r>
                        <a:rPr lang="en-US" sz="1400" baseline="0" dirty="0" smtClean="0"/>
                        <a:t>pipeline/Java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 purpose distributed execution engine based on DAG model/C++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Work</a:t>
                      </a:r>
                      <a:r>
                        <a:rPr lang="en-US" sz="1400" baseline="0" dirty="0" smtClean="0"/>
                        <a:t> Model</a:t>
                      </a:r>
                    </a:p>
                    <a:p>
                      <a:pPr algn="l"/>
                      <a:r>
                        <a:rPr lang="en-US" sz="1400" baseline="0" dirty="0" smtClean="0"/>
                        <a:t>/</a:t>
                      </a:r>
                      <a:r>
                        <a:rPr lang="en-US" sz="1400" dirty="0" smtClean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Pipeline executor/Process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Job manager and daemons/Process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Computation Model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ourier New" pitchFamily="49" charset="0"/>
                        </a:rPr>
                        <a:t>Primitives: </a:t>
                      </a:r>
                      <a:r>
                        <a:rPr lang="en-US" sz="1400" dirty="0" err="1" smtClean="0">
                          <a:latin typeface="Courier New" pitchFamily="49" charset="0"/>
                          <a:cs typeface="Courier New" pitchFamily="49" charset="0"/>
                        </a:rPr>
                        <a:t>parallelDo</a:t>
                      </a:r>
                      <a:r>
                        <a:rPr lang="en-US" sz="1400" dirty="0" smtClean="0">
                          <a:latin typeface="+mn-lt"/>
                          <a:cs typeface="Courier New" pitchFamily="49" charset="0"/>
                        </a:rPr>
                        <a:t>,</a:t>
                      </a:r>
                      <a:r>
                        <a:rPr lang="en-US" sz="14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400" dirty="0" err="1" smtClean="0">
                          <a:latin typeface="Courier New" pitchFamily="49" charset="0"/>
                          <a:cs typeface="Courier New" pitchFamily="49" charset="0"/>
                        </a:rPr>
                        <a:t>groupByKey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combineValues</a:t>
                      </a:r>
                      <a:r>
                        <a:rPr lang="en-US" sz="1400" baseline="0" dirty="0" smtClean="0">
                          <a:latin typeface="+mn-lt"/>
                          <a:cs typeface="Courier New" pitchFamily="49" charset="0"/>
                        </a:rPr>
                        <a:t>, </a:t>
                      </a:r>
                      <a:r>
                        <a:rPr lang="en-US" sz="1400" baseline="0" dirty="0" smtClean="0">
                          <a:latin typeface="Courier New" pitchFamily="49" charset="0"/>
                          <a:cs typeface="Courier New" pitchFamily="49" charset="0"/>
                        </a:rPr>
                        <a:t>flatten</a:t>
                      </a:r>
                      <a:r>
                        <a:rPr lang="en-US" sz="1400" baseline="0" dirty="0" smtClean="0">
                          <a:latin typeface="+mn-lt"/>
                          <a:cs typeface="Courier New" pitchFamily="49" charset="0"/>
                        </a:rPr>
                        <a:t>. </a:t>
                      </a:r>
                      <a:endParaRPr lang="en-US" sz="1400" dirty="0"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Jobs specified by arbitrary directed acyclic graphs with each v</a:t>
                      </a:r>
                      <a:r>
                        <a:rPr lang="en-US" sz="1400" dirty="0" smtClean="0"/>
                        <a:t>ertex as a program and</a:t>
                      </a:r>
                      <a:r>
                        <a:rPr lang="en-US" sz="1400" baseline="0" dirty="0" smtClean="0"/>
                        <a:t> each edge as a d</a:t>
                      </a:r>
                      <a:r>
                        <a:rPr lang="en-US" sz="1400" dirty="0" smtClean="0"/>
                        <a:t>ata channel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  <a:cs typeface="Courier New" pitchFamily="49" charset="0"/>
                        </a:rPr>
                        <a:t>Deferred evaluation and execution plan: </a:t>
                      </a:r>
                      <a:r>
                        <a:rPr lang="en-US" sz="1400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parallelDo</a:t>
                      </a:r>
                      <a:r>
                        <a:rPr lang="en-US" sz="1400" baseline="0" dirty="0" smtClean="0">
                          <a:latin typeface="+mn-lt"/>
                          <a:cs typeface="Courier New" pitchFamily="49" charset="0"/>
                        </a:rPr>
                        <a:t> fusion , MSCR fusion</a:t>
                      </a:r>
                      <a:endParaRPr lang="en-US" sz="1400" dirty="0" smtClean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Graph</a:t>
                      </a:r>
                      <a:r>
                        <a:rPr lang="en-US" sz="1400" baseline="0" dirty="0" smtClean="0"/>
                        <a:t> composition, vertices are grouped into stages, pipelined execution, runtime dynamic graph refinement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Data/Storage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GFS, local disk cache, data objects is presented as </a:t>
                      </a:r>
                      <a:r>
                        <a:rPr lang="en-US" sz="1400" dirty="0" err="1" smtClean="0"/>
                        <a:t>PCollection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PTable</a:t>
                      </a:r>
                      <a:r>
                        <a:rPr lang="en-US" sz="1400" dirty="0" smtClean="0"/>
                        <a:t> and </a:t>
                      </a:r>
                      <a:r>
                        <a:rPr lang="en-US" sz="1400" dirty="0" err="1" smtClean="0"/>
                        <a:t>PObject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</a:t>
                      </a:r>
                      <a:r>
                        <a:rPr lang="en-US" sz="1400" baseline="0" dirty="0" smtClean="0"/>
                        <a:t> local disks and distributed file systems similar to GFS. </a:t>
                      </a:r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special data model.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Batch execution, </a:t>
                      </a:r>
                      <a:r>
                        <a:rPr lang="en-US" sz="1400" baseline="0" dirty="0" err="1" smtClean="0"/>
                        <a:t>MapReduce</a:t>
                      </a:r>
                      <a:r>
                        <a:rPr lang="en-US" sz="1400" baseline="0" dirty="0" smtClean="0"/>
                        <a:t> scheduling.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Scheduling decision is based on network locality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Fault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MapReduce</a:t>
                      </a:r>
                      <a:r>
                        <a:rPr lang="en-US" sz="1400" dirty="0" smtClean="0"/>
                        <a:t> fault</a:t>
                      </a:r>
                      <a:r>
                        <a:rPr lang="en-US" sz="1400" baseline="0" dirty="0" smtClean="0"/>
                        <a:t> tolerance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 re-execution  in  the context of pipeline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 algn="l"/>
            <a:r>
              <a:rPr lang="en-US" dirty="0" smtClean="0"/>
              <a:t>Michael </a:t>
            </a:r>
            <a:r>
              <a:rPr lang="en-US" dirty="0" err="1" smtClean="0"/>
              <a:t>Isard</a:t>
            </a:r>
            <a:r>
              <a:rPr lang="en-US" dirty="0" smtClean="0"/>
              <a:t> et al. Dryad: Distributed Data-Parallel Programs from Sequential Building Blocks, 2007</a:t>
            </a:r>
          </a:p>
          <a:p>
            <a:pPr algn="l"/>
            <a:r>
              <a:rPr lang="en-US" dirty="0" smtClean="0"/>
              <a:t>Craig Chambers et al. </a:t>
            </a:r>
            <a:r>
              <a:rPr lang="en-US" dirty="0" err="1" smtClean="0"/>
              <a:t>FlumeJava</a:t>
            </a:r>
            <a:r>
              <a:rPr lang="en-US" dirty="0" smtClean="0"/>
              <a:t>: Easy, Efficient Data-Parallel Pipelines,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omputation model and Application sets</a:t>
            </a:r>
          </a:p>
          <a:p>
            <a:pPr lvl="1"/>
            <a:r>
              <a:rPr lang="en-US" dirty="0" smtClean="0"/>
              <a:t>Different frameworks have different computation models which are strongly connected to what kinds of applications they support.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Data </a:t>
            </a:r>
            <a:r>
              <a:rPr lang="en-US" dirty="0" smtClean="0"/>
              <a:t>transmission, storage </a:t>
            </a:r>
            <a:r>
              <a:rPr lang="en-US" dirty="0"/>
              <a:t>and </a:t>
            </a:r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In Big Data problems, it is important to provide availability and performance optimization for data accessing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Communication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solve performance issue about collective communication on different architectures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</a:t>
            </a:r>
            <a:r>
              <a:rPr lang="en-US" dirty="0"/>
              <a:t>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Ethernet</a:t>
            </a:r>
          </a:p>
          <a:p>
            <a:pPr lvl="1"/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Topology</a:t>
            </a:r>
          </a:p>
          <a:p>
            <a:pPr lvl="1"/>
            <a:r>
              <a:rPr lang="en-US" dirty="0"/>
              <a:t>Linear </a:t>
            </a:r>
            <a:r>
              <a:rPr lang="en-US" dirty="0" smtClean="0"/>
              <a:t>Array</a:t>
            </a:r>
          </a:p>
          <a:p>
            <a:pPr lvl="1"/>
            <a:r>
              <a:rPr lang="en-US" dirty="0" smtClean="0"/>
              <a:t>Multidimensional Mesh, Torus, Hypercube, Fully </a:t>
            </a:r>
            <a:r>
              <a:rPr lang="en-US" dirty="0"/>
              <a:t>C</a:t>
            </a:r>
            <a:r>
              <a:rPr lang="en-US" dirty="0" smtClean="0"/>
              <a:t>onnected Architectures</a:t>
            </a:r>
          </a:p>
          <a:p>
            <a:pPr lvl="1"/>
            <a:r>
              <a:rPr lang="en-US" dirty="0"/>
              <a:t>Fat </a:t>
            </a:r>
            <a:r>
              <a:rPr lang="en-US" dirty="0" smtClean="0"/>
              <a:t>Tree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Runtime &amp; </a:t>
            </a:r>
            <a:r>
              <a:rPr lang="en-US" dirty="0"/>
              <a:t>Infrastructure</a:t>
            </a:r>
            <a:endParaRPr lang="en-US" dirty="0" smtClean="0"/>
          </a:p>
          <a:p>
            <a:pPr lvl="1"/>
            <a:r>
              <a:rPr lang="en-US" dirty="0" smtClean="0"/>
              <a:t>MPI, HPC and supercomputer</a:t>
            </a:r>
          </a:p>
          <a:p>
            <a:pPr lvl="1"/>
            <a:endParaRPr lang="en-US" dirty="0"/>
          </a:p>
          <a:p>
            <a:r>
              <a:rPr lang="en-US" dirty="0" smtClean="0"/>
              <a:t>Different architecture needs different designs on algorithms</a:t>
            </a:r>
          </a:p>
        </p:txBody>
      </p:sp>
    </p:spTree>
    <p:extLst>
      <p:ext uri="{BB962C8B-B14F-4D97-AF65-F5344CB8AC3E}">
        <p14:creationId xmlns:p14="http://schemas.microsoft.com/office/powerpoint/2010/main" val="29893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Pipelined Algorithms</a:t>
            </a:r>
          </a:p>
          <a:p>
            <a:pPr lvl="1"/>
            <a:r>
              <a:rPr lang="en-US" dirty="0" smtClean="0"/>
              <a:t>Use pipeline to accelerate broadcasting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Non-pipelined algorithms</a:t>
            </a:r>
          </a:p>
          <a:p>
            <a:pPr lvl="1"/>
            <a:r>
              <a:rPr lang="en-US" dirty="0" smtClean="0"/>
              <a:t>Tree based algorithms for all kinds of collective communications</a:t>
            </a:r>
          </a:p>
          <a:p>
            <a:pPr lvl="1"/>
            <a:r>
              <a:rPr lang="en-US" dirty="0" smtClean="0"/>
              <a:t>Minimum-spanning tree algorithms</a:t>
            </a:r>
          </a:p>
          <a:p>
            <a:pPr lvl="1"/>
            <a:r>
              <a:rPr lang="en-US" dirty="0" smtClean="0"/>
              <a:t>Bidirectional exchange algorithms</a:t>
            </a:r>
          </a:p>
          <a:p>
            <a:pPr lvl="1"/>
            <a:r>
              <a:rPr lang="en-US" dirty="0" smtClean="0"/>
              <a:t>Bucket algorithms</a:t>
            </a:r>
          </a:p>
          <a:p>
            <a:pPr lvl="1"/>
            <a:r>
              <a:rPr lang="en-US" dirty="0" smtClean="0"/>
              <a:t>Algorithm combination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Dynamic </a:t>
            </a:r>
            <a:r>
              <a:rPr lang="en-US" dirty="0"/>
              <a:t>A</a:t>
            </a:r>
            <a:r>
              <a:rPr lang="en-US" dirty="0" smtClean="0"/>
              <a:t>lgorithm Selection</a:t>
            </a:r>
          </a:p>
          <a:p>
            <a:pPr lvl="1"/>
            <a:r>
              <a:rPr lang="en-US" dirty="0" smtClean="0"/>
              <a:t>Test the environment and select a better algorithm than the others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Broadcast Theory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-node Linear Array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−1)(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communication startup time,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 is byte transfer time,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 the number of blocks.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i="1">
                        <a:latin typeface="Cambria Math"/>
                      </a:rPr>
                      <m:t>h𝑒𝑛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Dimensional-Order Pipeline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lternating between dimensions for multiple times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905" t="-1752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255350" y="1371600"/>
            <a:ext cx="3059580" cy="1745248"/>
            <a:chOff x="4876800" y="2311545"/>
            <a:chExt cx="3886200" cy="2306576"/>
          </a:xfrm>
        </p:grpSpPr>
        <p:grpSp>
          <p:nvGrpSpPr>
            <p:cNvPr id="10" name="Group 9"/>
            <p:cNvGrpSpPr/>
            <p:nvPr/>
          </p:nvGrpSpPr>
          <p:grpSpPr>
            <a:xfrm>
              <a:off x="4876800" y="2311545"/>
              <a:ext cx="609600" cy="1828800"/>
              <a:chOff x="4876800" y="2311545"/>
              <a:chExt cx="609600" cy="1828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876800" y="2311545"/>
                <a:ext cx="6096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876800" y="2768745"/>
                <a:ext cx="6096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876800" y="3225945"/>
                <a:ext cx="6096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76800" y="3683145"/>
                <a:ext cx="6096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943600" y="2311545"/>
              <a:ext cx="609600" cy="1828800"/>
              <a:chOff x="6019800" y="2362200"/>
              <a:chExt cx="609600" cy="18288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019800" y="2362200"/>
                <a:ext cx="6096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19800" y="2819400"/>
                <a:ext cx="6096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019800" y="3276600"/>
                <a:ext cx="6096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019800" y="37338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010400" y="2311545"/>
              <a:ext cx="609600" cy="1828800"/>
              <a:chOff x="7162800" y="2362200"/>
              <a:chExt cx="609600" cy="1828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162800" y="2362200"/>
                <a:ext cx="6096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162800" y="2819400"/>
                <a:ext cx="6096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162800" y="32766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162800" y="37338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153400" y="2311545"/>
              <a:ext cx="609600" cy="1828800"/>
              <a:chOff x="7162800" y="2362200"/>
              <a:chExt cx="609600" cy="18288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162800" y="2362200"/>
                <a:ext cx="6096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162800" y="28194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162800" y="32766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162800" y="37338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Arrow Connector 27"/>
            <p:cNvCxnSpPr>
              <a:stCxn id="17" idx="3"/>
              <a:endCxn id="21" idx="1"/>
            </p:cNvCxnSpPr>
            <p:nvPr/>
          </p:nvCxnSpPr>
          <p:spPr>
            <a:xfrm>
              <a:off x="5486400" y="391174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0" idx="3"/>
              <a:endCxn id="24" idx="1"/>
            </p:cNvCxnSpPr>
            <p:nvPr/>
          </p:nvCxnSpPr>
          <p:spPr>
            <a:xfrm>
              <a:off x="6553200" y="3454545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3" idx="3"/>
              <a:endCxn id="36" idx="1"/>
            </p:cNvCxnSpPr>
            <p:nvPr/>
          </p:nvCxnSpPr>
          <p:spPr>
            <a:xfrm>
              <a:off x="7620000" y="2997345"/>
              <a:ext cx="533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15345" y="424878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96000" y="424878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62800" y="424878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05800" y="424878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2982"/>
            <a:ext cx="4355555" cy="169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1587747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229600" cy="365125"/>
          </a:xfrm>
        </p:spPr>
        <p:txBody>
          <a:bodyPr/>
          <a:lstStyle/>
          <a:p>
            <a:pPr algn="l"/>
            <a:r>
              <a:rPr lang="en-US" dirty="0" err="1" smtClean="0"/>
              <a:t>Jerrell</a:t>
            </a:r>
            <a:r>
              <a:rPr lang="en-US" dirty="0" smtClean="0"/>
              <a:t> Watts et al. A Pipelined Broadcast for Multidimensional Meshes, 1995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Non-pipelined </a:t>
            </a:r>
            <a:r>
              <a:rPr lang="en-US" dirty="0" smtClean="0"/>
              <a:t>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Minimum-spanning tree algorithms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𝑀𝑆𝑇𝐵𝑐𝑎𝑠𝑡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𝑀𝑆𝑇</m:t>
                        </m:r>
                        <m:r>
                          <a:rPr lang="en-US" b="0" i="1" smtClean="0">
                            <a:latin typeface="Cambria Math"/>
                          </a:rPr>
                          <m:t>𝑆𝑐𝑎𝑡𝑡𝑒𝑟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Bidirectional exchange (or recursive doubling) algorithms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𝐵𝐷𝐸𝐴𝑙𝑙𝑔𝑎𝑡h𝑒𝑟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Problems arise when the number of nodes is not a power of two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Bucket algorithms</a:t>
                </a:r>
              </a:p>
              <a:p>
                <a:pPr lvl="1"/>
                <a:r>
                  <a:rPr lang="en-US" sz="2700" dirty="0" smtClean="0"/>
                  <a:t>embedded in a linear array by taking advantage of the fact that messages traversing a link in opposite direction do not conflict</a:t>
                </a:r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𝐾𝑇</m:t>
                        </m:r>
                        <m:r>
                          <a:rPr lang="en-US" i="1">
                            <a:latin typeface="Cambria Math"/>
                          </a:rPr>
                          <m:t>𝐴𝑙𝑙𝑔𝑎𝑡h𝑒𝑟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is the communication startup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byte transfer time,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is the size of data</a:t>
                </a:r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number of </a:t>
                </a:r>
                <a:r>
                  <a:rPr lang="en-US" dirty="0" smtClean="0"/>
                  <a:t>processes.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75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924800" cy="365125"/>
          </a:xfrm>
        </p:spPr>
        <p:txBody>
          <a:bodyPr/>
          <a:lstStyle/>
          <a:p>
            <a:pPr algn="l"/>
            <a:r>
              <a:rPr lang="en-US" dirty="0" smtClean="0"/>
              <a:t>Ernie Chan et al. Collective Communication: Theory, Practice, and Experience,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Combination </a:t>
            </a:r>
            <a:br>
              <a:rPr lang="en-US" dirty="0" smtClean="0"/>
            </a:br>
            <a:r>
              <a:rPr lang="en-US" dirty="0" smtClean="0"/>
              <a:t>and Dynamic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Algorithm Combination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broadcasting, use Scatter and </a:t>
            </a:r>
            <a:r>
              <a:rPr lang="en-US" dirty="0" err="1" smtClean="0"/>
              <a:t>Allgather</a:t>
            </a:r>
            <a:r>
              <a:rPr lang="en-US" dirty="0" smtClean="0"/>
              <a:t> for long vectors while use MST for short vectors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ombine short and long vector algorithms</a:t>
            </a:r>
          </a:p>
          <a:p>
            <a:pPr lvl="1"/>
            <a:endParaRPr lang="en-US" dirty="0"/>
          </a:p>
          <a:p>
            <a:r>
              <a:rPr lang="en-US" dirty="0"/>
              <a:t>Dynamic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Grouping Phase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enchmark parameters and apply them to performance model to find candidate algorithms</a:t>
            </a:r>
          </a:p>
          <a:p>
            <a:pPr lvl="1"/>
            <a:r>
              <a:rPr lang="en-US" dirty="0" smtClean="0"/>
              <a:t>Learning Phase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sample execution to find the fastest one</a:t>
            </a:r>
          </a:p>
          <a:p>
            <a:pPr lvl="1"/>
            <a:r>
              <a:rPr lang="en-US" dirty="0" smtClean="0"/>
              <a:t>Running Phase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fter 500 iterations, check if the algorithm still delivers the best performance, if not, fall back to learning phase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467600" cy="365125"/>
          </a:xfrm>
        </p:spPr>
        <p:txBody>
          <a:bodyPr/>
          <a:lstStyle/>
          <a:p>
            <a:pPr algn="l"/>
            <a:r>
              <a:rPr lang="en-US" dirty="0" err="1" smtClean="0"/>
              <a:t>Hyacinthe</a:t>
            </a:r>
            <a:r>
              <a:rPr lang="en-US" dirty="0" smtClean="0"/>
              <a:t> </a:t>
            </a:r>
            <a:r>
              <a:rPr lang="en-US" dirty="0" err="1" smtClean="0"/>
              <a:t>Mamadou</a:t>
            </a:r>
            <a:r>
              <a:rPr lang="en-US" dirty="0" smtClean="0"/>
              <a:t> et al. A Robust Dynamic Optimization for MPI </a:t>
            </a:r>
            <a:r>
              <a:rPr lang="en-US" dirty="0" err="1" smtClean="0"/>
              <a:t>AlltoAll</a:t>
            </a:r>
            <a:r>
              <a:rPr lang="en-US" dirty="0" smtClean="0"/>
              <a:t> Operation,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Frameworks</a:t>
            </a:r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Frameworks</a:t>
            </a:r>
          </a:p>
          <a:p>
            <a:pPr lvl="1"/>
            <a:r>
              <a:rPr lang="en-US" dirty="0" smtClean="0"/>
              <a:t>Frameworks Based on </a:t>
            </a:r>
            <a:r>
              <a:rPr lang="en-US" dirty="0" err="1" smtClean="0"/>
              <a:t>MapReduce</a:t>
            </a:r>
            <a:r>
              <a:rPr lang="en-US" dirty="0" smtClean="0"/>
              <a:t> and Alternatives</a:t>
            </a:r>
          </a:p>
          <a:p>
            <a:pPr lvl="1"/>
            <a:endParaRPr lang="en-US" dirty="0"/>
          </a:p>
          <a:p>
            <a:r>
              <a:rPr lang="en-US" dirty="0" smtClean="0"/>
              <a:t>Collective Communication</a:t>
            </a:r>
          </a:p>
          <a:p>
            <a:pPr lvl="1"/>
            <a:r>
              <a:rPr lang="en-US" dirty="0" smtClean="0"/>
              <a:t>Communication Environment</a:t>
            </a:r>
            <a:endParaRPr lang="en-US" dirty="0"/>
          </a:p>
          <a:p>
            <a:pPr lvl="1"/>
            <a:r>
              <a:rPr lang="en-US" dirty="0"/>
              <a:t>Collective </a:t>
            </a:r>
            <a:r>
              <a:rPr lang="en-US" dirty="0" smtClean="0"/>
              <a:t>operations and algorithms</a:t>
            </a:r>
            <a:endParaRPr lang="en-US" dirty="0"/>
          </a:p>
          <a:p>
            <a:pPr lvl="1"/>
            <a:r>
              <a:rPr lang="en-US" dirty="0" smtClean="0"/>
              <a:t>Optimizations </a:t>
            </a:r>
            <a:r>
              <a:rPr lang="en-US" dirty="0"/>
              <a:t>on Blue </a:t>
            </a:r>
            <a:r>
              <a:rPr lang="en-US" dirty="0" smtClean="0"/>
              <a:t>Gene/L/P and </a:t>
            </a:r>
            <a:r>
              <a:rPr lang="en-US" dirty="0"/>
              <a:t>TACC </a:t>
            </a:r>
            <a:r>
              <a:rPr lang="en-US" dirty="0" smtClean="0"/>
              <a:t>Ranger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Network, Coordination, and Storage Services</a:t>
            </a:r>
          </a:p>
          <a:p>
            <a:pPr lvl="1"/>
            <a:r>
              <a:rPr lang="en-US" dirty="0" smtClean="0"/>
              <a:t>Data Transfers Management </a:t>
            </a:r>
            <a:r>
              <a:rPr lang="en-US" dirty="0"/>
              <a:t>and </a:t>
            </a:r>
            <a:r>
              <a:rPr lang="en-US" dirty="0" smtClean="0"/>
              <a:t>Improvement</a:t>
            </a:r>
          </a:p>
          <a:p>
            <a:pPr lvl="1"/>
            <a:r>
              <a:rPr lang="en-US" dirty="0" smtClean="0"/>
              <a:t>Coordination Services</a:t>
            </a:r>
          </a:p>
          <a:p>
            <a:pPr lvl="1"/>
            <a:r>
              <a:rPr lang="en-US" dirty="0" smtClean="0"/>
              <a:t>Storage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on Blue Gene/L/P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Blue </a:t>
            </a:r>
            <a:r>
              <a:rPr lang="en-US" dirty="0" smtClean="0"/>
              <a:t>Gene are a series of supercomputers which uses 3D Torus network to connect cores</a:t>
            </a:r>
          </a:p>
          <a:p>
            <a:endParaRPr lang="en-US" dirty="0"/>
          </a:p>
          <a:p>
            <a:r>
              <a:rPr lang="en-US" dirty="0" smtClean="0"/>
              <a:t>Performance </a:t>
            </a:r>
            <a:r>
              <a:rPr lang="en-US" dirty="0"/>
              <a:t>degradation on communication happens </a:t>
            </a:r>
            <a:r>
              <a:rPr lang="en-US" dirty="0" smtClean="0"/>
              <a:t>in some cases</a:t>
            </a:r>
          </a:p>
          <a:p>
            <a:endParaRPr lang="en-US" dirty="0"/>
          </a:p>
          <a:p>
            <a:r>
              <a:rPr lang="en-US" dirty="0" smtClean="0"/>
              <a:t>Optimization on collective communication</a:t>
            </a:r>
          </a:p>
          <a:p>
            <a:pPr lvl="1"/>
            <a:r>
              <a:rPr lang="en-US" dirty="0"/>
              <a:t>Applications: Fast Fourier Transforms</a:t>
            </a:r>
          </a:p>
          <a:p>
            <a:endParaRPr lang="en-US" dirty="0"/>
          </a:p>
          <a:p>
            <a:r>
              <a:rPr lang="en-US" dirty="0"/>
              <a:t>Optimization on data </a:t>
            </a:r>
            <a:r>
              <a:rPr lang="en-US" dirty="0" smtClean="0"/>
              <a:t>staging through the collective network</a:t>
            </a:r>
          </a:p>
          <a:p>
            <a:pPr lvl="1"/>
            <a:r>
              <a:rPr lang="en-US" dirty="0"/>
              <a:t>Applications: </a:t>
            </a:r>
            <a:r>
              <a:rPr lang="en-US" dirty="0" smtClean="0"/>
              <a:t>FLASH, S3D, and PHASTA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 of All-to-all Communication on Blue Gene/L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Randomized adaptive routing</a:t>
                </a:r>
              </a:p>
              <a:p>
                <a:pPr lvl="1"/>
                <a:r>
                  <a:rPr lang="en-US" dirty="0" smtClean="0"/>
                  <a:t>Only work best on symmetric tori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Randomized Deterministic Routing</a:t>
                </a:r>
              </a:p>
              <a:p>
                <a:pPr lvl="1"/>
                <a:r>
                  <a:rPr lang="en-US" dirty="0" smtClean="0"/>
                  <a:t>Deterministic </a:t>
                </a:r>
                <a:r>
                  <a:rPr lang="en-US" dirty="0"/>
                  <a:t>routing, X-&gt;Y-&gt;</a:t>
                </a:r>
                <a:r>
                  <a:rPr lang="en-US" dirty="0" smtClean="0"/>
                  <a:t>Z</a:t>
                </a:r>
              </a:p>
              <a:p>
                <a:pPr lvl="1"/>
                <a:r>
                  <a:rPr lang="en-US" dirty="0" smtClean="0"/>
                  <a:t>Work best if X is the longest dimension</a:t>
                </a:r>
              </a:p>
              <a:p>
                <a:r>
                  <a:rPr lang="en-US" dirty="0" smtClean="0"/>
                  <a:t>Barrier Synchronization Strategy</a:t>
                </a:r>
              </a:p>
              <a:p>
                <a:pPr lvl="1"/>
                <a:r>
                  <a:rPr lang="en-US" dirty="0" smtClean="0"/>
                  <a:t>Balanced links, balanced phases and synchronization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Two Phase Schedule Indirect Strategy</a:t>
                </a:r>
              </a:p>
              <a:p>
                <a:pPr lvl="1"/>
                <a:r>
                  <a:rPr lang="en-US" dirty="0" smtClean="0"/>
                  <a:t>Each node sends packets along the linear dimension to intermediate nodes.</a:t>
                </a:r>
              </a:p>
              <a:p>
                <a:pPr lvl="1"/>
                <a:r>
                  <a:rPr lang="en-US" dirty="0" smtClean="0"/>
                  <a:t>Packets are forwarded from the intermediate nodes along the other two “planar” dimensions.</a:t>
                </a:r>
              </a:p>
              <a:p>
                <a:pPr lvl="1"/>
                <a:r>
                  <a:rPr lang="en-US" dirty="0" smtClean="0"/>
                  <a:t>Work best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asymmetric tori</a:t>
                </a:r>
              </a:p>
              <a:p>
                <a:pPr lvl="1"/>
                <a:r>
                  <a:rPr lang="en-US" dirty="0" smtClean="0"/>
                  <a:t>Optimization on 2D Virtual Mesh for short messages 1~64 bytes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7848600" cy="365125"/>
          </a:xfrm>
        </p:spPr>
        <p:txBody>
          <a:bodyPr/>
          <a:lstStyle/>
          <a:p>
            <a:pPr algn="l"/>
            <a:r>
              <a:rPr lang="en-US" dirty="0" smtClean="0"/>
              <a:t>Sameer Kumar et al. Optimization of All-to-all Communication on the Blue Gene/L Supercomputer,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Multicolor Bucket </a:t>
            </a:r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on Blue Gene/P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Multicolor Bucket algorithm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For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-dimensional torus, divide data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parts, performing </a:t>
                </a:r>
                <a:r>
                  <a:rPr lang="en-US" dirty="0" err="1" smtClean="0"/>
                  <a:t>Allgather</a:t>
                </a:r>
                <a:r>
                  <a:rPr lang="en-US" dirty="0" smtClean="0"/>
                  <a:t>/Reduce-scatter on each of these parts, where each needs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phases (along each of the dimension once).</a:t>
                </a:r>
              </a:p>
              <a:p>
                <a:pPr lvl="1"/>
                <a:r>
                  <a:rPr lang="en-US" dirty="0" smtClean="0"/>
                  <a:t>We can perform </a:t>
                </a:r>
                <a:r>
                  <a:rPr lang="en-US" dirty="0"/>
                  <a:t>the </a:t>
                </a:r>
                <a:r>
                  <a:rPr lang="en-US" dirty="0" smtClean="0"/>
                  <a:t>communication for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colors </a:t>
                </a:r>
                <a:r>
                  <a:rPr lang="en-US" dirty="0" err="1"/>
                  <a:t>parallely</a:t>
                </a:r>
                <a:r>
                  <a:rPr lang="en-US" dirty="0"/>
                  <a:t> in such a manner that </a:t>
                </a:r>
                <a:r>
                  <a:rPr lang="en-US" dirty="0" smtClean="0"/>
                  <a:t>in any </a:t>
                </a:r>
                <a:r>
                  <a:rPr lang="en-US" dirty="0"/>
                  <a:t>phase no two colors use the links lying along the </a:t>
                </a:r>
                <a:r>
                  <a:rPr lang="en-US" dirty="0" smtClean="0"/>
                  <a:t>same dimension.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Overlapping computation and communication by pipeline</a:t>
                </a:r>
                <a:endParaRPr lang="en-US" dirty="0"/>
              </a:p>
              <a:p>
                <a:r>
                  <a:rPr lang="en-US" dirty="0" smtClean="0"/>
                  <a:t>Parallelization with multi-cores</a:t>
                </a:r>
              </a:p>
              <a:p>
                <a:pPr lvl="1"/>
                <a:r>
                  <a:rPr lang="en-US" dirty="0" smtClean="0"/>
                  <a:t>Utilize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r>
                      <a:rPr lang="en-US" b="0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cores and bidirectional links, then each core handles one of the directions for a fix color.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01000" cy="365125"/>
          </a:xfrm>
        </p:spPr>
        <p:txBody>
          <a:bodyPr/>
          <a:lstStyle/>
          <a:p>
            <a:pPr algn="l"/>
            <a:r>
              <a:rPr lang="en-US" dirty="0" smtClean="0"/>
              <a:t>Nikhil Jain et al. Optimal Bucket algorithms for Large MPI Collectives on Torus Interconnects,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 of Data I/O with GLEAN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Exploiting BG/P network topology for I/O</a:t>
            </a:r>
          </a:p>
          <a:p>
            <a:pPr lvl="1"/>
            <a:r>
              <a:rPr lang="en-US" dirty="0" smtClean="0"/>
              <a:t>Aggregation traffic is strictly within the </a:t>
            </a:r>
            <a:r>
              <a:rPr lang="en-US" dirty="0" err="1" smtClean="0"/>
              <a:t>pset</a:t>
            </a:r>
            <a:r>
              <a:rPr lang="en-US" dirty="0" smtClean="0"/>
              <a:t> (a group of 64 nodes) boundary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Leveraging application data semantics</a:t>
            </a:r>
          </a:p>
          <a:p>
            <a:pPr lvl="1"/>
            <a:r>
              <a:rPr lang="en-US" dirty="0" smtClean="0"/>
              <a:t>Interfacing with the application data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Asynchronous data staging</a:t>
            </a:r>
          </a:p>
          <a:p>
            <a:pPr lvl="1"/>
            <a:r>
              <a:rPr lang="en-US" dirty="0"/>
              <a:t>moving the </a:t>
            </a:r>
            <a:r>
              <a:rPr lang="en-US" dirty="0" smtClean="0"/>
              <a:t>application's </a:t>
            </a:r>
            <a:r>
              <a:rPr lang="en-US" dirty="0"/>
              <a:t>I/O data </a:t>
            </a:r>
            <a:r>
              <a:rPr lang="en-US" dirty="0" smtClean="0"/>
              <a:t>asynchronously </a:t>
            </a:r>
            <a:r>
              <a:rPr lang="en-US" dirty="0"/>
              <a:t>while the </a:t>
            </a:r>
            <a:r>
              <a:rPr lang="en-US" dirty="0" smtClean="0"/>
              <a:t>application proceeds </a:t>
            </a:r>
            <a:r>
              <a:rPr lang="en-US" dirty="0"/>
              <a:t>ahead with its </a:t>
            </a:r>
            <a:r>
              <a:rPr lang="en-US" dirty="0" smtClean="0"/>
              <a:t>computation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20" y="1600200"/>
            <a:ext cx="35519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848600" cy="365125"/>
          </a:xfrm>
        </p:spPr>
        <p:txBody>
          <a:bodyPr/>
          <a:lstStyle/>
          <a:p>
            <a:pPr algn="l"/>
            <a:r>
              <a:rPr lang="en-US" dirty="0" err="1" smtClean="0"/>
              <a:t>Venkatram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r>
              <a:rPr lang="en-US" dirty="0" smtClean="0"/>
              <a:t> et al. Topology-aware data movement and staging for I/O acceleration on Blue Gene/P supercomputing systems,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 on </a:t>
            </a:r>
            <a:r>
              <a:rPr lang="en-US" dirty="0" err="1"/>
              <a:t>InfiniBand</a:t>
            </a:r>
            <a:r>
              <a:rPr lang="en-US" dirty="0"/>
              <a:t> </a:t>
            </a:r>
            <a:r>
              <a:rPr lang="en-US" dirty="0" smtClean="0"/>
              <a:t>Fat-Tree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Topology-aware Gather/</a:t>
            </a:r>
            <a:r>
              <a:rPr lang="en-US" dirty="0" err="1" smtClean="0"/>
              <a:t>Bcast</a:t>
            </a:r>
            <a:endParaRPr lang="en-US" dirty="0" smtClean="0"/>
          </a:p>
          <a:p>
            <a:pPr lvl="1"/>
            <a:r>
              <a:rPr lang="en-US" dirty="0" smtClean="0"/>
              <a:t>Traditional algorithm implementation didn’t consider the topology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delay caused by contention and the costs of multiple </a:t>
            </a:r>
            <a:r>
              <a:rPr lang="en-US" dirty="0" smtClean="0"/>
              <a:t>hops</a:t>
            </a:r>
          </a:p>
          <a:p>
            <a:pPr lvl="1"/>
            <a:r>
              <a:rPr lang="en-US" dirty="0" smtClean="0"/>
              <a:t>Topology detection</a:t>
            </a:r>
          </a:p>
          <a:p>
            <a:pPr lvl="1"/>
            <a:r>
              <a:rPr lang="en-US" dirty="0" smtClean="0"/>
              <a:t>To map tree-based algorithms to the real topology</a:t>
            </a:r>
          </a:p>
          <a:p>
            <a:endParaRPr lang="en-US" dirty="0" smtClean="0"/>
          </a:p>
          <a:p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When the system scale goes larger, the Mean-Time-Between-Failure is decreasing</a:t>
            </a:r>
          </a:p>
          <a:p>
            <a:pPr lvl="1"/>
            <a:r>
              <a:rPr lang="en-US" dirty="0" smtClean="0"/>
              <a:t>By providing a higher-level of resiliency, we are able to avoid aborting jobs in the case of network failures.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Topology-aware Gather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Phase 1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rack-leader processes independently </a:t>
                </a:r>
                <a:r>
                  <a:rPr lang="en-US" dirty="0" smtClean="0"/>
                  <a:t>perform an </a:t>
                </a:r>
                <a:r>
                  <a:rPr lang="en-US" dirty="0"/>
                  <a:t>intra-switch gather operation.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This </a:t>
                </a:r>
                <a:r>
                  <a:rPr lang="en-US" dirty="0"/>
                  <a:t>phase </a:t>
                </a:r>
                <a:r>
                  <a:rPr lang="en-US" dirty="0" smtClean="0"/>
                  <a:t>of the </a:t>
                </a:r>
                <a:r>
                  <a:rPr lang="en-US" dirty="0"/>
                  <a:t>algorithm does not involve any </a:t>
                </a:r>
                <a:r>
                  <a:rPr lang="en-US" dirty="0" smtClean="0"/>
                  <a:t>inter-switch exchanges.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Phase 2</a:t>
                </a:r>
              </a:p>
              <a:p>
                <a:pPr lvl="1"/>
                <a:r>
                  <a:rPr lang="en-US" dirty="0" smtClean="0"/>
                  <a:t>Once </a:t>
                </a:r>
                <a:r>
                  <a:rPr lang="en-US" dirty="0"/>
                  <a:t>the rack-leaders have completed the </a:t>
                </a:r>
                <a:r>
                  <a:rPr lang="en-US" dirty="0" smtClean="0"/>
                  <a:t>first phase</a:t>
                </a:r>
                <a:r>
                  <a:rPr lang="en-US" dirty="0"/>
                  <a:t>, the data is gathered at the root through </a:t>
                </a:r>
                <a:r>
                  <a:rPr lang="en-US" dirty="0" smtClean="0"/>
                  <a:t>an inter-switch </a:t>
                </a:r>
                <a:r>
                  <a:rPr lang="en-US" dirty="0"/>
                  <a:t>gather operation performed over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rack-leader processes.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772400" cy="365125"/>
          </a:xfrm>
        </p:spPr>
        <p:txBody>
          <a:bodyPr/>
          <a:lstStyle/>
          <a:p>
            <a:pPr algn="l"/>
            <a:r>
              <a:rPr lang="en-US" dirty="0" smtClean="0"/>
              <a:t>Krishna </a:t>
            </a:r>
            <a:r>
              <a:rPr lang="en-US" dirty="0" err="1" smtClean="0"/>
              <a:t>Kandalla</a:t>
            </a:r>
            <a:r>
              <a:rPr lang="en-US" dirty="0" smtClean="0"/>
              <a:t> et al. Designing topology-Aware Collective Communication Algorithms for Large Scale </a:t>
            </a:r>
            <a:r>
              <a:rPr lang="en-US" dirty="0" err="1" smtClean="0"/>
              <a:t>InfiniBand</a:t>
            </a:r>
            <a:r>
              <a:rPr lang="en-US" dirty="0" smtClean="0"/>
              <a:t> Clusters: Case Studies with Scatter and Gather,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Topology/Speed-Aware </a:t>
            </a:r>
            <a:r>
              <a:rPr lang="en-US" dirty="0" smtClean="0"/>
              <a:t>Broadcast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Designing topology detection service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 map </a:t>
                </a:r>
                <a:r>
                  <a:rPr lang="en-US" dirty="0"/>
                  <a:t>the logical broadcast tree </a:t>
                </a:r>
                <a:r>
                  <a:rPr lang="en-US" dirty="0" smtClean="0"/>
                  <a:t>to the </a:t>
                </a:r>
                <a:r>
                  <a:rPr lang="en-US" dirty="0"/>
                  <a:t>physical network </a:t>
                </a:r>
                <a:r>
                  <a:rPr lang="en-US" dirty="0" smtClean="0"/>
                  <a:t>topology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Create node-level-leaders, and create new communication graphs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Use DFT or BFT to discover critical regions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Make parent and child be close </a:t>
                </a:r>
              </a:p>
              <a:p>
                <a:endParaRPr lang="en-US" dirty="0"/>
              </a:p>
              <a:p>
                <a:r>
                  <a:rPr lang="en-US" dirty="0" smtClean="0"/>
                  <a:t>Define ‘closeness’ by using topology-aware or speed-aware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delay matrix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905" t="-1752" r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52269"/>
            <a:ext cx="4038600" cy="442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7924800" cy="365125"/>
          </a:xfrm>
        </p:spPr>
        <p:txBody>
          <a:bodyPr/>
          <a:lstStyle/>
          <a:p>
            <a:pPr algn="l"/>
            <a:r>
              <a:rPr lang="en-US" dirty="0" smtClean="0"/>
              <a:t>H. </a:t>
            </a:r>
            <a:r>
              <a:rPr lang="en-US" dirty="0" err="1" smtClean="0"/>
              <a:t>Subramoni</a:t>
            </a:r>
            <a:r>
              <a:rPr lang="en-US" dirty="0" smtClean="0"/>
              <a:t> et al. Design and Evaluation of Network Topology-/Speed- Aware Broadcast Algorithms for </a:t>
            </a:r>
            <a:r>
              <a:rPr lang="en-US" dirty="0" err="1" smtClean="0"/>
              <a:t>InfiniBand</a:t>
            </a:r>
            <a:r>
              <a:rPr lang="en-US" dirty="0" smtClean="0"/>
              <a:t> Clusters,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Performance and Resilient Message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Message Completion Acknowledgement</a:t>
            </a:r>
          </a:p>
          <a:p>
            <a:pPr lvl="1"/>
            <a:r>
              <a:rPr lang="en-US" dirty="0" smtClean="0"/>
              <a:t>Eager Protocol</a:t>
            </a:r>
          </a:p>
          <a:p>
            <a:pPr lvl="2"/>
            <a:r>
              <a:rPr lang="en-US" dirty="0" smtClean="0"/>
              <a:t>Used for small messages and ACK is piggybacked</a:t>
            </a:r>
            <a:r>
              <a:rPr lang="en-US" dirty="0"/>
              <a:t> </a:t>
            </a:r>
            <a:r>
              <a:rPr lang="en-US" dirty="0" smtClean="0"/>
              <a:t>or explicitly sent after a few of messages</a:t>
            </a:r>
          </a:p>
          <a:p>
            <a:pPr lvl="1"/>
            <a:r>
              <a:rPr lang="en-US" dirty="0" smtClean="0"/>
              <a:t>Rendezvous</a:t>
            </a:r>
          </a:p>
          <a:p>
            <a:pPr lvl="2"/>
            <a:r>
              <a:rPr lang="en-US" dirty="0" smtClean="0"/>
              <a:t>For large messages, and the communication must be synchronized</a:t>
            </a:r>
          </a:p>
          <a:p>
            <a:pPr lvl="2"/>
            <a:r>
              <a:rPr lang="en-US" dirty="0" err="1" smtClean="0"/>
              <a:t>Rput</a:t>
            </a:r>
            <a:r>
              <a:rPr lang="en-US" dirty="0" smtClean="0"/>
              <a:t>: sender performs RDMA</a:t>
            </a:r>
          </a:p>
          <a:p>
            <a:pPr lvl="2"/>
            <a:r>
              <a:rPr lang="en-US" dirty="0" err="1" smtClean="0"/>
              <a:t>Rget</a:t>
            </a:r>
            <a:r>
              <a:rPr lang="en-US" dirty="0" smtClean="0"/>
              <a:t>: receiver performs RDMA</a:t>
            </a:r>
          </a:p>
          <a:p>
            <a:endParaRPr lang="en-US" dirty="0" smtClean="0"/>
          </a:p>
          <a:p>
            <a:r>
              <a:rPr lang="en-US" dirty="0" smtClean="0"/>
              <a:t>Error Recovery</a:t>
            </a:r>
          </a:p>
          <a:p>
            <a:pPr lvl="1"/>
            <a:r>
              <a:rPr lang="en-US" dirty="0" smtClean="0"/>
              <a:t>Network Failure</a:t>
            </a:r>
          </a:p>
          <a:p>
            <a:pPr lvl="2"/>
            <a:r>
              <a:rPr lang="en-US" dirty="0" smtClean="0"/>
              <a:t>retry</a:t>
            </a:r>
          </a:p>
          <a:p>
            <a:pPr lvl="1"/>
            <a:r>
              <a:rPr lang="en-US" dirty="0" smtClean="0"/>
              <a:t>Fatal Event</a:t>
            </a:r>
          </a:p>
          <a:p>
            <a:pPr lvl="2"/>
            <a:r>
              <a:rPr lang="en-US" dirty="0" smtClean="0"/>
              <a:t>restart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696200" cy="365125"/>
          </a:xfrm>
        </p:spPr>
        <p:txBody>
          <a:bodyPr/>
          <a:lstStyle/>
          <a:p>
            <a:pPr algn="l"/>
            <a:r>
              <a:rPr lang="en-US" dirty="0" smtClean="0"/>
              <a:t>Matthew J. Koop et al. Designing High- Performance and Resilient Message Passing on </a:t>
            </a:r>
            <a:r>
              <a:rPr lang="en-US" dirty="0" err="1" smtClean="0"/>
              <a:t>InfiniBand</a:t>
            </a:r>
            <a:r>
              <a:rPr lang="en-US" dirty="0" smtClean="0"/>
              <a:t>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Collective communication algorithms</a:t>
            </a:r>
            <a:r>
              <a:rPr lang="en-US" dirty="0"/>
              <a:t> </a:t>
            </a:r>
            <a:r>
              <a:rPr lang="en-US" dirty="0" smtClean="0"/>
              <a:t>are well studied on many static structures such as mesh in Torus architecture.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Fat-tree architecture and topology-aware algorithms still needs more investigation</a:t>
            </a:r>
          </a:p>
          <a:p>
            <a:pPr lvl="1"/>
            <a:r>
              <a:rPr lang="en-US" dirty="0" smtClean="0"/>
              <a:t>Topology-aware gather/scatter and </a:t>
            </a:r>
            <a:r>
              <a:rPr lang="en-US" dirty="0" err="1" smtClean="0"/>
              <a:t>bcast</a:t>
            </a:r>
            <a:r>
              <a:rPr lang="en-US" dirty="0" smtClean="0"/>
              <a:t> on Torus where nodes can not  form a mesh</a:t>
            </a:r>
          </a:p>
          <a:p>
            <a:pPr lvl="1"/>
            <a:r>
              <a:rPr lang="en-US" dirty="0" smtClean="0"/>
              <a:t>All-to-all communication on Fat-tree</a:t>
            </a:r>
          </a:p>
          <a:p>
            <a:endParaRPr lang="en-US" dirty="0"/>
          </a:p>
          <a:p>
            <a:r>
              <a:rPr lang="en-US" dirty="0" smtClean="0"/>
              <a:t>Topology detection and fault tolerance needs enhancement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solve issues about network, coordination, and storage management in distributed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solve issues about runtime and programming interface in large data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</a:t>
            </a:r>
            <a:r>
              <a:rPr lang="en-US" dirty="0"/>
              <a:t>support </a:t>
            </a:r>
            <a:r>
              <a:rPr lang="en-US" dirty="0" err="1" smtClean="0"/>
              <a:t>MapReduce</a:t>
            </a:r>
            <a:r>
              <a:rPr lang="en-US" dirty="0" smtClean="0"/>
              <a:t> and other computing runtimes in large scale systems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Coordination services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coordinate components in the distributed environment</a:t>
            </a:r>
          </a:p>
          <a:p>
            <a:endParaRPr lang="en-US" dirty="0" smtClean="0"/>
          </a:p>
          <a:p>
            <a:r>
              <a:rPr lang="en-US" dirty="0" smtClean="0"/>
              <a:t>Distributed file systems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storage for availability and performance</a:t>
            </a:r>
          </a:p>
          <a:p>
            <a:endParaRPr lang="en-US" dirty="0" smtClean="0"/>
          </a:p>
          <a:p>
            <a:r>
              <a:rPr lang="en-US" dirty="0" smtClean="0"/>
              <a:t>Network services</a:t>
            </a:r>
          </a:p>
          <a:p>
            <a:pPr lvl="1"/>
            <a:r>
              <a:rPr lang="en-US" dirty="0" smtClean="0"/>
              <a:t>Manage data transmission and improve its performance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709555" y="4267200"/>
            <a:ext cx="1985158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Distributed File Systems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64976" y="4267200"/>
            <a:ext cx="1845624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Network Service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06586" y="3733834"/>
            <a:ext cx="3901045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/>
            <a:r>
              <a:rPr lang="en-US" dirty="0">
                <a:solidFill>
                  <a:prstClr val="black"/>
                </a:solidFill>
              </a:rPr>
              <a:t>Coordination Service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706586" y="2667000"/>
            <a:ext cx="3904014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Cross Platform Iterative </a:t>
            </a:r>
            <a:r>
              <a:rPr lang="en-US" dirty="0" err="1" smtClean="0">
                <a:solidFill>
                  <a:prstClr val="black"/>
                </a:solidFill>
              </a:rPr>
              <a:t>MapReduce</a:t>
            </a:r>
            <a:r>
              <a:rPr lang="en-US" dirty="0">
                <a:solidFill>
                  <a:prstClr val="black"/>
                </a:solidFill>
              </a:rPr>
              <a:t> (Collectives, Fault Tolerance, Scheduling)</a:t>
            </a:r>
          </a:p>
        </p:txBody>
      </p:sp>
    </p:spTree>
    <p:extLst>
      <p:ext uri="{BB962C8B-B14F-4D97-AF65-F5344CB8AC3E}">
        <p14:creationId xmlns:p14="http://schemas.microsoft.com/office/powerpoint/2010/main" val="14604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Transfers </a:t>
            </a:r>
            <a:r>
              <a:rPr lang="en-US" dirty="0"/>
              <a:t>Management and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Orchestra </a:t>
            </a:r>
            <a:endParaRPr lang="en-US" dirty="0" smtClean="0"/>
          </a:p>
          <a:p>
            <a:pPr lvl="1"/>
            <a:r>
              <a:rPr lang="en-US" dirty="0"/>
              <a:t>A global control architecture to manage intra and inter-transfer activities on </a:t>
            </a:r>
            <a:r>
              <a:rPr lang="en-US" dirty="0" smtClean="0"/>
              <a:t>Spark.</a:t>
            </a:r>
          </a:p>
          <a:p>
            <a:pPr lvl="1"/>
            <a:r>
              <a:rPr lang="en-US" dirty="0" smtClean="0"/>
              <a:t>Applications: Iterative algorithms such as logistic regression and collaborative filtering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Hadoop</a:t>
            </a:r>
            <a:r>
              <a:rPr lang="en-US" dirty="0" smtClean="0"/>
              <a:t>-A with RDMA</a:t>
            </a:r>
          </a:p>
          <a:p>
            <a:pPr lvl="1"/>
            <a:r>
              <a:rPr lang="en-US" dirty="0" smtClean="0"/>
              <a:t>An acceleration framework that optimizes </a:t>
            </a:r>
            <a:r>
              <a:rPr lang="en-US" dirty="0" err="1"/>
              <a:t>Hadoop</a:t>
            </a:r>
            <a:r>
              <a:rPr lang="en-US" dirty="0"/>
              <a:t> with plugin components implemented in C++ for performance enhancement and protocol optimization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Applications: </a:t>
            </a:r>
            <a:r>
              <a:rPr lang="en-US" dirty="0" err="1" smtClean="0"/>
              <a:t>Terasort</a:t>
            </a:r>
            <a:r>
              <a:rPr lang="en-US" dirty="0" smtClean="0"/>
              <a:t> and </a:t>
            </a:r>
            <a:r>
              <a:rPr lang="en-US" dirty="0" err="1"/>
              <a:t>w</a:t>
            </a:r>
            <a:r>
              <a:rPr lang="en-US" dirty="0" err="1" smtClean="0"/>
              <a:t>ordcount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Orchestra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Inter-transfer </a:t>
            </a:r>
            <a:r>
              <a:rPr lang="en-US" dirty="0"/>
              <a:t>Controller (</a:t>
            </a:r>
            <a:r>
              <a:rPr lang="en-US" dirty="0" smtClean="0"/>
              <a:t>ITC)</a:t>
            </a:r>
          </a:p>
          <a:p>
            <a:pPr lvl="1"/>
            <a:r>
              <a:rPr lang="en-US" dirty="0"/>
              <a:t>provides cross-transfer scheduling</a:t>
            </a:r>
            <a:endParaRPr lang="en-US" dirty="0" smtClean="0"/>
          </a:p>
          <a:p>
            <a:pPr lvl="1"/>
            <a:r>
              <a:rPr lang="en-US" dirty="0" smtClean="0"/>
              <a:t>Policies supported: (weighted) fair sharing, FIFO and priority</a:t>
            </a:r>
          </a:p>
          <a:p>
            <a:r>
              <a:rPr lang="en-US" dirty="0"/>
              <a:t>Transfer Controller (TC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manage each of transfers</a:t>
            </a:r>
          </a:p>
          <a:p>
            <a:pPr lvl="1"/>
            <a:r>
              <a:rPr lang="en-US" dirty="0" smtClean="0"/>
              <a:t>Mechanism selection for broadcasting and shuffling, monitoring and control</a:t>
            </a:r>
          </a:p>
          <a:p>
            <a:endParaRPr lang="en-US" dirty="0" smtClean="0"/>
          </a:p>
          <a:p>
            <a:r>
              <a:rPr lang="en-US" dirty="0" smtClean="0"/>
              <a:t>Broadcast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optimized </a:t>
            </a:r>
            <a:r>
              <a:rPr lang="en-US" dirty="0" err="1"/>
              <a:t>BitTorrent</a:t>
            </a:r>
            <a:r>
              <a:rPr lang="en-US" dirty="0"/>
              <a:t>-like </a:t>
            </a:r>
            <a:r>
              <a:rPr lang="en-US" dirty="0" smtClean="0"/>
              <a:t>protocol called </a:t>
            </a:r>
            <a:r>
              <a:rPr lang="en-US" dirty="0"/>
              <a:t>Cornet, augmented by an adaptive clustering </a:t>
            </a:r>
            <a:r>
              <a:rPr lang="en-US" dirty="0" smtClean="0"/>
              <a:t>algorithm to </a:t>
            </a:r>
            <a:r>
              <a:rPr lang="en-US" dirty="0"/>
              <a:t>take advantage of the hierarchical network </a:t>
            </a:r>
            <a:r>
              <a:rPr lang="en-US" dirty="0" smtClean="0"/>
              <a:t>topology.</a:t>
            </a:r>
          </a:p>
          <a:p>
            <a:r>
              <a:rPr lang="en-US" dirty="0" smtClean="0"/>
              <a:t>Shuffle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optimal </a:t>
            </a:r>
            <a:r>
              <a:rPr lang="en-US" dirty="0" smtClean="0"/>
              <a:t>algorithm called </a:t>
            </a:r>
            <a:r>
              <a:rPr lang="en-US" dirty="0"/>
              <a:t>Weighted Shuffle Scheduling (WSS</a:t>
            </a:r>
            <a:r>
              <a:rPr lang="en-US" dirty="0" smtClean="0"/>
              <a:t>) to set the weight of the flow to be proportional to the data size.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01000" cy="365125"/>
          </a:xfrm>
        </p:spPr>
        <p:txBody>
          <a:bodyPr/>
          <a:lstStyle/>
          <a:p>
            <a:pPr algn="l"/>
            <a:r>
              <a:rPr lang="en-US" dirty="0" err="1" smtClean="0"/>
              <a:t>Mosharaf</a:t>
            </a:r>
            <a:r>
              <a:rPr lang="en-US" dirty="0" smtClean="0"/>
              <a:t> </a:t>
            </a:r>
            <a:r>
              <a:rPr lang="en-US" dirty="0" err="1" smtClean="0"/>
              <a:t>Chowdhury</a:t>
            </a:r>
            <a:r>
              <a:rPr lang="en-US" dirty="0" smtClean="0"/>
              <a:t> et al. Managing Data Transfers in Computer Clusters with Orchestra,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novel network-levitated </a:t>
            </a:r>
            <a:r>
              <a:rPr lang="en-US" dirty="0" smtClean="0"/>
              <a:t>merge algorithm to </a:t>
            </a:r>
            <a:r>
              <a:rPr lang="en-US" dirty="0"/>
              <a:t>merge data without repetition and </a:t>
            </a:r>
            <a:r>
              <a:rPr lang="en-US" dirty="0" smtClean="0"/>
              <a:t>disk access.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eave data on remote disks until all headers arrive and are integrated </a:t>
            </a:r>
          </a:p>
          <a:p>
            <a:pPr lvl="1"/>
            <a:r>
              <a:rPr lang="en-US" dirty="0" smtClean="0"/>
              <a:t>Then continue merging and fetching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full pipeline </a:t>
            </a:r>
            <a:r>
              <a:rPr lang="en-US" dirty="0" smtClean="0"/>
              <a:t>to </a:t>
            </a:r>
            <a:r>
              <a:rPr lang="en-US" dirty="0"/>
              <a:t>overlap the </a:t>
            </a:r>
            <a:r>
              <a:rPr lang="en-US" dirty="0" smtClean="0"/>
              <a:t>shuffle, merge </a:t>
            </a:r>
            <a:r>
              <a:rPr lang="en-US" dirty="0"/>
              <a:t>and reduce </a:t>
            </a:r>
            <a:r>
              <a:rPr lang="en-US" dirty="0" smtClean="0"/>
              <a:t>phases</a:t>
            </a:r>
          </a:p>
          <a:p>
            <a:pPr lvl="1"/>
            <a:r>
              <a:rPr lang="en-US" dirty="0" smtClean="0"/>
              <a:t>Reduce starts as soon as the data is available</a:t>
            </a:r>
          </a:p>
          <a:p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alternative </a:t>
            </a:r>
            <a:r>
              <a:rPr lang="en-US" dirty="0" smtClean="0"/>
              <a:t>RDMA-based protocol to leverage RDMA interconnects for fast data shuffling.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01000" cy="365125"/>
          </a:xfrm>
        </p:spPr>
        <p:txBody>
          <a:bodyPr/>
          <a:lstStyle/>
          <a:p>
            <a:pPr algn="l"/>
            <a:r>
              <a:rPr lang="en-US" dirty="0" err="1" smtClean="0"/>
              <a:t>Yangdong</a:t>
            </a:r>
            <a:r>
              <a:rPr lang="en-US" dirty="0" smtClean="0"/>
              <a:t> Wang et al. </a:t>
            </a:r>
            <a:r>
              <a:rPr lang="en-US" dirty="0" err="1" smtClean="0"/>
              <a:t>Hadoop</a:t>
            </a:r>
            <a:r>
              <a:rPr lang="en-US" dirty="0" smtClean="0"/>
              <a:t> Acceleration Through Network Levitated Merge,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Chubby</a:t>
            </a:r>
          </a:p>
          <a:p>
            <a:pPr lvl="1"/>
            <a:r>
              <a:rPr lang="en-US" dirty="0" smtClean="0"/>
              <a:t>Coarse-grained locking as </a:t>
            </a:r>
            <a:r>
              <a:rPr lang="en-US" dirty="0"/>
              <a:t>well as reliable (though low-volume) storage </a:t>
            </a:r>
            <a:r>
              <a:rPr lang="en-US" dirty="0" smtClean="0"/>
              <a:t>for a </a:t>
            </a:r>
            <a:r>
              <a:rPr lang="en-US" dirty="0"/>
              <a:t>loosely-coupled distributed system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its clients to synchronize their activities and to agree on basic information about their environment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by GFS and Big </a:t>
            </a:r>
            <a:r>
              <a:rPr lang="en-US" dirty="0" smtClean="0"/>
              <a:t>Table</a:t>
            </a:r>
            <a:endParaRPr lang="en-US" b="1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Zookeeper</a:t>
            </a:r>
          </a:p>
          <a:p>
            <a:pPr lvl="1"/>
            <a:r>
              <a:rPr lang="en-US" dirty="0"/>
              <a:t>Incorporates group </a:t>
            </a:r>
            <a:r>
              <a:rPr lang="en-US" dirty="0" smtClean="0"/>
              <a:t>messaging, shared </a:t>
            </a:r>
            <a:r>
              <a:rPr lang="en-US" dirty="0"/>
              <a:t>registers, and distributed lock services in a </a:t>
            </a:r>
            <a:r>
              <a:rPr lang="en-US" dirty="0" smtClean="0"/>
              <a:t>replicated, centralized service</a:t>
            </a:r>
          </a:p>
          <a:p>
            <a:pPr lvl="1"/>
            <a:r>
              <a:rPr lang="en-US" dirty="0" smtClean="0"/>
              <a:t>Applications: HDFS, Yahoo! Message Broker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Chubby </a:t>
            </a:r>
            <a:r>
              <a:rPr lang="en-US" dirty="0" smtClean="0"/>
              <a:t>System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Exports a file system interface </a:t>
            </a:r>
          </a:p>
          <a:p>
            <a:pPr lvl="1"/>
            <a:r>
              <a:rPr lang="en-US" dirty="0" smtClean="0"/>
              <a:t>A strict tree </a:t>
            </a:r>
            <a:r>
              <a:rPr lang="en-US" dirty="0"/>
              <a:t>of files and </a:t>
            </a:r>
            <a:r>
              <a:rPr lang="en-US" dirty="0" smtClean="0"/>
              <a:t>directories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andles are provided for accessing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Chubby file and directory can act as a </a:t>
            </a:r>
            <a:r>
              <a:rPr lang="en-US" dirty="0" smtClean="0"/>
              <a:t>reader-writer advisory lock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client handle may hold the lock in </a:t>
            </a:r>
            <a:r>
              <a:rPr lang="en-US" dirty="0" smtClean="0"/>
              <a:t>exclusive (writer</a:t>
            </a:r>
            <a:r>
              <a:rPr lang="en-US" dirty="0"/>
              <a:t>) </a:t>
            </a:r>
            <a:r>
              <a:rPr lang="en-US" dirty="0" smtClean="0"/>
              <a:t>mode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number of client handles </a:t>
            </a:r>
            <a:r>
              <a:rPr lang="en-US" dirty="0" smtClean="0"/>
              <a:t>may hold </a:t>
            </a:r>
            <a:r>
              <a:rPr lang="en-US" dirty="0"/>
              <a:t>the lock in shared (reader) mode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Events, API</a:t>
            </a:r>
          </a:p>
          <a:p>
            <a:r>
              <a:rPr lang="en-US" dirty="0" smtClean="0"/>
              <a:t>Caching, Session and </a:t>
            </a:r>
            <a:r>
              <a:rPr lang="en-US" dirty="0" err="1" smtClean="0"/>
              <a:t>KeepAlive</a:t>
            </a:r>
            <a:endParaRPr lang="en-US" dirty="0" smtClean="0"/>
          </a:p>
          <a:p>
            <a:r>
              <a:rPr lang="en-US" dirty="0" smtClean="0"/>
              <a:t>Fail-over, Backup and Mirroring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12117"/>
            <a:ext cx="4038600" cy="250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53017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Main Components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8001000" cy="365125"/>
          </a:xfrm>
        </p:spPr>
        <p:txBody>
          <a:bodyPr/>
          <a:lstStyle/>
          <a:p>
            <a:pPr algn="l"/>
            <a:r>
              <a:rPr lang="en-US" dirty="0" err="1" smtClean="0"/>
              <a:t>Mik</a:t>
            </a:r>
            <a:r>
              <a:rPr lang="en-US" dirty="0" smtClean="0"/>
              <a:t> Burrows. The Chubby lock service for loosely-coupled distributed systems,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replicated, centralized service for coordinating processes of distributed applications</a:t>
            </a:r>
          </a:p>
          <a:p>
            <a:r>
              <a:rPr lang="en-US" dirty="0" smtClean="0"/>
              <a:t>Manipulates wait-free data objects organized hierarchically as in file systems</a:t>
            </a:r>
            <a:r>
              <a:rPr lang="en-US" dirty="0"/>
              <a:t>, but </a:t>
            </a:r>
            <a:r>
              <a:rPr lang="en-US" dirty="0" smtClean="0"/>
              <a:t>compared </a:t>
            </a:r>
            <a:r>
              <a:rPr lang="en-US" dirty="0"/>
              <a:t>with Chubby</a:t>
            </a:r>
            <a:r>
              <a:rPr lang="en-US" dirty="0" smtClean="0"/>
              <a:t>, no lock methods, open and close operations. </a:t>
            </a:r>
          </a:p>
          <a:p>
            <a:endParaRPr lang="en-US" dirty="0" smtClean="0"/>
          </a:p>
          <a:p>
            <a:r>
              <a:rPr lang="en-US" dirty="0" smtClean="0"/>
              <a:t>Order Guarantees</a:t>
            </a:r>
          </a:p>
          <a:p>
            <a:pPr lvl="1"/>
            <a:r>
              <a:rPr lang="en-US" dirty="0" smtClean="0"/>
              <a:t>FIFO client ordering and </a:t>
            </a:r>
            <a:r>
              <a:rPr lang="en-US" dirty="0" err="1" smtClean="0"/>
              <a:t>Linearizable</a:t>
            </a:r>
            <a:r>
              <a:rPr lang="en-US" dirty="0" smtClean="0"/>
              <a:t> writes</a:t>
            </a:r>
          </a:p>
          <a:p>
            <a:r>
              <a:rPr lang="en-US" dirty="0"/>
              <a:t>Replication, and cache for high availability and performance </a:t>
            </a:r>
          </a:p>
          <a:p>
            <a:endParaRPr lang="en-US" dirty="0" smtClean="0"/>
          </a:p>
          <a:p>
            <a:r>
              <a:rPr lang="en-US" dirty="0" smtClean="0"/>
              <a:t>Example primitives</a:t>
            </a:r>
          </a:p>
          <a:p>
            <a:pPr lvl="1"/>
            <a:r>
              <a:rPr lang="en-US" dirty="0" smtClean="0"/>
              <a:t>Configuration Management, Rendezvous, Group Membership, Simple Locks, Double Barrier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01000" cy="365125"/>
          </a:xfrm>
        </p:spPr>
        <p:txBody>
          <a:bodyPr/>
          <a:lstStyle/>
          <a:p>
            <a:pPr algn="l"/>
            <a:r>
              <a:rPr lang="en-US" dirty="0" smtClean="0"/>
              <a:t>Patrick Hunt et al. Zookeeper: Wait-free coordination for Internet-scale systems,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Storage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Google File System</a:t>
            </a:r>
          </a:p>
          <a:p>
            <a:pPr lvl="1"/>
            <a:r>
              <a:rPr lang="en-US" dirty="0" smtClean="0"/>
              <a:t>A scalable distributed file system for large distributed data-intensive applications</a:t>
            </a:r>
          </a:p>
          <a:p>
            <a:pPr lvl="1"/>
            <a:r>
              <a:rPr lang="en-US" dirty="0" smtClean="0"/>
              <a:t>Fault </a:t>
            </a:r>
            <a:r>
              <a:rPr lang="en-US" dirty="0"/>
              <a:t>tolerance, running on inexpensive commodity hardware</a:t>
            </a:r>
          </a:p>
          <a:p>
            <a:pPr lvl="1"/>
            <a:r>
              <a:rPr lang="en-US" dirty="0" smtClean="0"/>
              <a:t>High aggregate performance to a large number of clients</a:t>
            </a:r>
          </a:p>
          <a:p>
            <a:pPr lvl="1"/>
            <a:r>
              <a:rPr lang="en-US" dirty="0" smtClean="0"/>
              <a:t>Application: </a:t>
            </a:r>
            <a:r>
              <a:rPr lang="en-US" dirty="0" err="1" smtClean="0"/>
              <a:t>MapReduce</a:t>
            </a:r>
            <a:r>
              <a:rPr lang="en-US" dirty="0" smtClean="0"/>
              <a:t> Framework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HDFS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distributed file system similar to </a:t>
            </a:r>
            <a:r>
              <a:rPr lang="en-US" dirty="0" smtClean="0"/>
              <a:t>GFS</a:t>
            </a:r>
          </a:p>
          <a:p>
            <a:pPr lvl="1"/>
            <a:r>
              <a:rPr lang="en-US" dirty="0" smtClean="0"/>
              <a:t>Facebook enhance it  to be a more effective </a:t>
            </a:r>
            <a:r>
              <a:rPr lang="en-US" dirty="0" err="1" smtClean="0"/>
              <a:t>realtime</a:t>
            </a:r>
            <a:r>
              <a:rPr lang="en-US" dirty="0" smtClean="0"/>
              <a:t> system.</a:t>
            </a:r>
          </a:p>
          <a:p>
            <a:pPr lvl="1"/>
            <a:r>
              <a:rPr lang="en-US" dirty="0" smtClean="0"/>
              <a:t>Applications: Facebook Messaging, Facebook Insight, Facebook Metrics System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Integrate PVFS to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Let HPC </a:t>
            </a:r>
            <a:r>
              <a:rPr lang="en-US" dirty="0"/>
              <a:t> </a:t>
            </a:r>
            <a:r>
              <a:rPr lang="en-US" dirty="0" smtClean="0"/>
              <a:t>run </a:t>
            </a:r>
            <a:r>
              <a:rPr lang="en-US" dirty="0" err="1" smtClean="0"/>
              <a:t>Hadoop</a:t>
            </a:r>
            <a:r>
              <a:rPr lang="en-US" dirty="0" smtClean="0"/>
              <a:t> applications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Client Interface </a:t>
            </a:r>
          </a:p>
          <a:p>
            <a:pPr lvl="1"/>
            <a:r>
              <a:rPr lang="en-US" dirty="0" smtClean="0"/>
              <a:t>Not standard API as POSIX</a:t>
            </a:r>
          </a:p>
          <a:p>
            <a:pPr lvl="1"/>
            <a:r>
              <a:rPr lang="en-US" dirty="0" smtClean="0"/>
              <a:t>Create, delete, open, close, read and write and snapshot and record append</a:t>
            </a:r>
            <a:endParaRPr lang="en-US" dirty="0"/>
          </a:p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Single master and multiple chunk server</a:t>
            </a:r>
          </a:p>
          <a:p>
            <a:r>
              <a:rPr lang="en-US" dirty="0" smtClean="0"/>
              <a:t>Consistency Model</a:t>
            </a:r>
          </a:p>
          <a:p>
            <a:pPr lvl="1"/>
            <a:r>
              <a:rPr lang="en-US" dirty="0" smtClean="0"/>
              <a:t>“Consistent” and “Defined”</a:t>
            </a:r>
          </a:p>
          <a:p>
            <a:r>
              <a:rPr lang="en-US" dirty="0" smtClean="0"/>
              <a:t>Master operation</a:t>
            </a:r>
          </a:p>
          <a:p>
            <a:pPr lvl="1"/>
            <a:r>
              <a:rPr lang="en-US" dirty="0"/>
              <a:t>Chunk lease management, Namespace </a:t>
            </a:r>
            <a:r>
              <a:rPr lang="en-US" dirty="0" smtClean="0"/>
              <a:t>management and locking, Replica placement, Creation, Re-replication, Rebalancing, Garbage Collection, Stale Replica detection</a:t>
            </a:r>
          </a:p>
          <a:p>
            <a:r>
              <a:rPr lang="en-US" dirty="0" smtClean="0"/>
              <a:t>High availability</a:t>
            </a:r>
          </a:p>
          <a:p>
            <a:pPr lvl="1"/>
            <a:r>
              <a:rPr lang="en-US" dirty="0" smtClean="0"/>
              <a:t>Fast recovery and replication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7924800" cy="365125"/>
          </a:xfrm>
        </p:spPr>
        <p:txBody>
          <a:bodyPr/>
          <a:lstStyle/>
          <a:p>
            <a:pPr algn="l"/>
            <a:r>
              <a:rPr lang="en-US" dirty="0" smtClean="0"/>
              <a:t>Sanjay </a:t>
            </a:r>
            <a:r>
              <a:rPr lang="en-US" dirty="0" err="1" smtClean="0"/>
              <a:t>Ghemawat</a:t>
            </a:r>
            <a:r>
              <a:rPr lang="en-US" dirty="0" smtClean="0"/>
              <a:t> et al. The Google File System, 2003 </a:t>
            </a:r>
          </a:p>
          <a:p>
            <a:pPr algn="l"/>
            <a:r>
              <a:rPr lang="en-US" dirty="0" err="1" smtClean="0"/>
              <a:t>Luiz</a:t>
            </a:r>
            <a:r>
              <a:rPr lang="en-US" dirty="0" smtClean="0"/>
              <a:t> </a:t>
            </a:r>
            <a:r>
              <a:rPr lang="en-US" dirty="0" err="1" smtClean="0"/>
              <a:t>Barroso</a:t>
            </a:r>
            <a:r>
              <a:rPr lang="en-US" dirty="0" smtClean="0"/>
              <a:t> et al. Web Search for  a Planet: The Google Cluster Architecture,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Distributed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Name Node and Data Node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etadata management: image, checkpoint, journal</a:t>
            </a:r>
          </a:p>
          <a:p>
            <a:pPr lvl="1"/>
            <a:r>
              <a:rPr lang="en-US" dirty="0" smtClean="0"/>
              <a:t>Snapshot: to save the current state of the file system</a:t>
            </a:r>
            <a:endParaRPr lang="en-US" dirty="0"/>
          </a:p>
          <a:p>
            <a:r>
              <a:rPr lang="en-US" dirty="0" smtClean="0"/>
              <a:t>File I/O operations</a:t>
            </a:r>
          </a:p>
          <a:p>
            <a:pPr lvl="1"/>
            <a:r>
              <a:rPr lang="en-US" dirty="0" smtClean="0"/>
              <a:t>A single-writer, multiple-reader model</a:t>
            </a:r>
          </a:p>
          <a:p>
            <a:pPr lvl="1"/>
            <a:r>
              <a:rPr lang="en-US" dirty="0" smtClean="0"/>
              <a:t>Write in pipeline, checksums used to detect corruption</a:t>
            </a:r>
          </a:p>
          <a:p>
            <a:pPr lvl="1"/>
            <a:r>
              <a:rPr lang="en-US" dirty="0" smtClean="0"/>
              <a:t>Read from the closest replica first</a:t>
            </a:r>
          </a:p>
          <a:p>
            <a:r>
              <a:rPr lang="en-US" dirty="0" smtClean="0"/>
              <a:t>Replica </a:t>
            </a:r>
            <a:r>
              <a:rPr lang="en-US" dirty="0"/>
              <a:t>management</a:t>
            </a:r>
            <a:endParaRPr lang="en-US" dirty="0" smtClean="0"/>
          </a:p>
          <a:p>
            <a:pPr lvl="1"/>
            <a:r>
              <a:rPr lang="en-US" dirty="0" smtClean="0"/>
              <a:t>Configurable block placement policy with a default one: minimizing write cost and maximizing data reliability,  availability and aggregate read bandwidth</a:t>
            </a:r>
          </a:p>
          <a:p>
            <a:pPr lvl="1"/>
            <a:r>
              <a:rPr lang="en-US" dirty="0" smtClean="0"/>
              <a:t>Replication management</a:t>
            </a:r>
          </a:p>
          <a:p>
            <a:pPr lvl="1"/>
            <a:r>
              <a:rPr lang="en-US" dirty="0" smtClean="0"/>
              <a:t>Balancer: balancing disk space utilization on each node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848600" cy="365125"/>
          </a:xfrm>
        </p:spPr>
        <p:txBody>
          <a:bodyPr/>
          <a:lstStyle/>
          <a:p>
            <a:pPr algn="l"/>
            <a:r>
              <a:rPr lang="en-US" dirty="0" smtClean="0"/>
              <a:t>Konstantin </a:t>
            </a:r>
            <a:r>
              <a:rPr lang="en-US" dirty="0" err="1" smtClean="0"/>
              <a:t>Shvachko</a:t>
            </a:r>
            <a:r>
              <a:rPr lang="en-US" dirty="0" smtClean="0"/>
              <a:t> et al. The </a:t>
            </a:r>
            <a:r>
              <a:rPr lang="en-US" dirty="0" err="1" smtClean="0"/>
              <a:t>Hadoop</a:t>
            </a:r>
            <a:r>
              <a:rPr lang="en-US" dirty="0" smtClean="0"/>
              <a:t> Distributed File System,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Google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/>
              <a:t>Runtime </a:t>
            </a:r>
            <a:r>
              <a:rPr lang="en-US" dirty="0" smtClean="0"/>
              <a:t>running on Google cluster for Large data processing and easy programming interface</a:t>
            </a:r>
          </a:p>
          <a:p>
            <a:pPr lvl="1"/>
            <a:r>
              <a:rPr lang="en-US" dirty="0" smtClean="0"/>
              <a:t>Implemented in C++</a:t>
            </a:r>
          </a:p>
          <a:p>
            <a:pPr lvl="1"/>
            <a:r>
              <a:rPr lang="en-US" dirty="0" smtClean="0"/>
              <a:t>Applications: </a:t>
            </a:r>
            <a:r>
              <a:rPr lang="en-US" dirty="0" err="1" smtClean="0"/>
              <a:t>WordCount</a:t>
            </a:r>
            <a:r>
              <a:rPr lang="en-US" dirty="0" smtClean="0"/>
              <a:t>, </a:t>
            </a:r>
            <a:r>
              <a:rPr lang="en-US" dirty="0" err="1" smtClean="0"/>
              <a:t>Grep</a:t>
            </a:r>
            <a:r>
              <a:rPr lang="en-US" dirty="0" smtClean="0"/>
              <a:t>, Sort…</a:t>
            </a:r>
          </a:p>
          <a:p>
            <a:endParaRPr lang="en-US" b="1" dirty="0"/>
          </a:p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Open source implementation of Google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Implemented in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at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Realtime</a:t>
            </a:r>
            <a:r>
              <a:rPr lang="en-US" dirty="0" smtClean="0"/>
              <a:t> HDFS</a:t>
            </a:r>
          </a:p>
          <a:p>
            <a:pPr lvl="1"/>
            <a:r>
              <a:rPr lang="en-US" dirty="0" smtClean="0"/>
              <a:t>High Availability: </a:t>
            </a:r>
            <a:r>
              <a:rPr lang="en-US" dirty="0" err="1" smtClean="0"/>
              <a:t>NameNode</a:t>
            </a:r>
            <a:r>
              <a:rPr lang="en-US" dirty="0" smtClean="0"/>
              <a:t> -&gt; </a:t>
            </a:r>
            <a:r>
              <a:rPr lang="en-US" dirty="0" err="1" smtClean="0"/>
              <a:t>AvatarNode</a:t>
            </a:r>
            <a:endParaRPr lang="en-US" dirty="0" smtClean="0"/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RPC compatibility: Software version detection</a:t>
            </a:r>
          </a:p>
          <a:p>
            <a:pPr lvl="1"/>
            <a:r>
              <a:rPr lang="en-US" dirty="0" smtClean="0"/>
              <a:t>Block Availability: Placement Policy, rack window</a:t>
            </a:r>
          </a:p>
          <a:p>
            <a:pPr lvl="1"/>
            <a:r>
              <a:rPr lang="en-US" dirty="0" smtClean="0"/>
              <a:t>Performance Improvement for a </a:t>
            </a:r>
            <a:r>
              <a:rPr lang="en-US" dirty="0" err="1" smtClean="0"/>
              <a:t>Realtime</a:t>
            </a:r>
            <a:r>
              <a:rPr lang="en-US" dirty="0" smtClean="0"/>
              <a:t> workload</a:t>
            </a:r>
          </a:p>
          <a:p>
            <a:pPr lvl="1"/>
            <a:r>
              <a:rPr lang="en-US" dirty="0" smtClean="0"/>
              <a:t>New features: HDFS sync, and provision of concurrent readers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Production HBASE</a:t>
            </a:r>
          </a:p>
          <a:p>
            <a:pPr lvl="1"/>
            <a:r>
              <a:rPr lang="en-US" dirty="0" smtClean="0"/>
              <a:t>ACID Compliance: stronger consistency </a:t>
            </a:r>
          </a:p>
          <a:p>
            <a:pPr lvl="1"/>
            <a:r>
              <a:rPr lang="en-US" dirty="0" smtClean="0"/>
              <a:t>Availability Improvements: using Zookeeper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Improvements on </a:t>
            </a:r>
            <a:r>
              <a:rPr lang="en-US" dirty="0" err="1" smtClean="0"/>
              <a:t>HFiles</a:t>
            </a:r>
            <a:r>
              <a:rPr lang="en-US" dirty="0" smtClean="0"/>
              <a:t>: Compaction and Read Optimization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848600" cy="365125"/>
          </a:xfrm>
        </p:spPr>
        <p:txBody>
          <a:bodyPr/>
          <a:lstStyle/>
          <a:p>
            <a:pPr algn="l"/>
            <a:r>
              <a:rPr lang="en-US" dirty="0" err="1" smtClean="0"/>
              <a:t>Dhruba</a:t>
            </a:r>
            <a:r>
              <a:rPr lang="en-US" dirty="0" smtClean="0"/>
              <a:t> </a:t>
            </a:r>
            <a:r>
              <a:rPr lang="en-US" dirty="0" err="1" smtClean="0"/>
              <a:t>Borthakur</a:t>
            </a:r>
            <a:r>
              <a:rPr lang="en-US" dirty="0" smtClean="0"/>
              <a:t> et al. Apache </a:t>
            </a:r>
            <a:r>
              <a:rPr lang="en-US" dirty="0" err="1" smtClean="0"/>
              <a:t>Hadoop</a:t>
            </a:r>
            <a:r>
              <a:rPr lang="en-US" dirty="0" smtClean="0"/>
              <a:t> Goes </a:t>
            </a:r>
            <a:r>
              <a:rPr lang="en-US" dirty="0" err="1" smtClean="0"/>
              <a:t>Realtime</a:t>
            </a:r>
            <a:r>
              <a:rPr lang="en-US" dirty="0" smtClean="0"/>
              <a:t> at Facebook,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-PVFS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PVFS shim layer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Hadoop’s</a:t>
            </a:r>
            <a:r>
              <a:rPr lang="en-US" dirty="0" smtClean="0"/>
              <a:t> extensible abstract file system API</a:t>
            </a:r>
          </a:p>
          <a:p>
            <a:pPr lvl="1"/>
            <a:r>
              <a:rPr lang="en-US" dirty="0" err="1" smtClean="0"/>
              <a:t>Readahead</a:t>
            </a:r>
            <a:r>
              <a:rPr lang="en-US" dirty="0" smtClean="0"/>
              <a:t> buffering: </a:t>
            </a:r>
          </a:p>
          <a:p>
            <a:pPr lvl="2"/>
            <a:r>
              <a:rPr lang="en-US" dirty="0" smtClean="0"/>
              <a:t>make synchronous 4MB reading for every 4KB data request</a:t>
            </a:r>
          </a:p>
          <a:p>
            <a:pPr lvl="1"/>
            <a:r>
              <a:rPr lang="en-US" dirty="0" smtClean="0"/>
              <a:t>Data mapping and layout</a:t>
            </a:r>
          </a:p>
          <a:p>
            <a:pPr lvl="1"/>
            <a:r>
              <a:rPr lang="en-US" dirty="0" smtClean="0"/>
              <a:t>Replication emulator</a:t>
            </a:r>
          </a:p>
          <a:p>
            <a:pPr lvl="2"/>
            <a:r>
              <a:rPr lang="en-US" dirty="0" smtClean="0"/>
              <a:t>HDFS: random model</a:t>
            </a:r>
          </a:p>
          <a:p>
            <a:pPr lvl="2"/>
            <a:r>
              <a:rPr lang="en-US" dirty="0" smtClean="0"/>
              <a:t>PVFS: round robin and hybrid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PVFS extensions for client-side shim layer</a:t>
            </a:r>
          </a:p>
          <a:p>
            <a:pPr lvl="1"/>
            <a:r>
              <a:rPr lang="en-US" dirty="0" smtClean="0"/>
              <a:t>Replica placement: enable PVFS to write the first data object in the local server</a:t>
            </a:r>
          </a:p>
          <a:p>
            <a:pPr lvl="1"/>
            <a:r>
              <a:rPr lang="en-US" dirty="0" smtClean="0"/>
              <a:t>Disable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fsync</a:t>
            </a:r>
            <a:r>
              <a:rPr lang="en-US" dirty="0" smtClean="0"/>
              <a:t>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flush</a:t>
            </a:r>
            <a:r>
              <a:rPr lang="en-US" dirty="0" smtClean="0"/>
              <a:t> to enable fair comparison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620000" cy="365125"/>
          </a:xfrm>
        </p:spPr>
        <p:txBody>
          <a:bodyPr/>
          <a:lstStyle/>
          <a:p>
            <a:pPr algn="l"/>
            <a:r>
              <a:rPr lang="en-US" dirty="0" err="1" smtClean="0"/>
              <a:t>Wittawat</a:t>
            </a:r>
            <a:r>
              <a:rPr lang="en-US" dirty="0" smtClean="0"/>
              <a:t> </a:t>
            </a:r>
            <a:r>
              <a:rPr lang="en-US" dirty="0" err="1" smtClean="0"/>
              <a:t>Tantisiriroj</a:t>
            </a:r>
            <a:r>
              <a:rPr lang="en-US" dirty="0" smtClean="0"/>
              <a:t> et al. On the Duality of Data-intensive file System Design: Reconciling HDFS and PVFS,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Much research and engineering work are done in past to provide reliable services with high performance.</a:t>
            </a:r>
          </a:p>
          <a:p>
            <a:endParaRPr lang="en-US" dirty="0" smtClean="0"/>
          </a:p>
          <a:p>
            <a:r>
              <a:rPr lang="en-US" dirty="0"/>
              <a:t>How to effectively utilize different services </a:t>
            </a:r>
            <a:r>
              <a:rPr lang="en-US" dirty="0" smtClean="0"/>
              <a:t>in distributed computing still </a:t>
            </a:r>
            <a:r>
              <a:rPr lang="en-US" dirty="0"/>
              <a:t>needs investigation. </a:t>
            </a:r>
          </a:p>
          <a:p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MapReduce</a:t>
            </a:r>
            <a:r>
              <a:rPr lang="en-US" dirty="0" smtClean="0"/>
              <a:t> aspect, past work focused on scheduling of computation and data storage service. Network service such as Orchestra is still new.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 and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accelerate communication performance in Twister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Thilina</a:t>
            </a:r>
            <a:r>
              <a:rPr lang="en-US" dirty="0" smtClean="0"/>
              <a:t> </a:t>
            </a:r>
            <a:r>
              <a:rPr lang="en-US" dirty="0" err="1"/>
              <a:t>Gunarathne</a:t>
            </a:r>
            <a:r>
              <a:rPr lang="en-US" dirty="0"/>
              <a:t>, </a:t>
            </a:r>
            <a:r>
              <a:rPr lang="en-US" dirty="0" err="1"/>
              <a:t>Bingjing</a:t>
            </a:r>
            <a:r>
              <a:rPr lang="en-US" dirty="0"/>
              <a:t> Zhang, </a:t>
            </a:r>
            <a:r>
              <a:rPr lang="en-US" dirty="0" err="1"/>
              <a:t>Tak</a:t>
            </a:r>
            <a:r>
              <a:rPr lang="en-US" dirty="0"/>
              <a:t>-Lon Wu, Judy </a:t>
            </a:r>
            <a:r>
              <a:rPr lang="en-US" dirty="0" err="1"/>
              <a:t>Qiu</a:t>
            </a:r>
            <a:r>
              <a:rPr lang="en-US" dirty="0"/>
              <a:t>. Portable Parallel Programming on Cloud and HPC: Scientific Applications of Twister4Azure. 4th IEEE/ACM International Conference on Utility and Cloud Computing. 2011.</a:t>
            </a:r>
          </a:p>
          <a:p>
            <a:endParaRPr lang="en-US" dirty="0"/>
          </a:p>
          <a:p>
            <a:r>
              <a:rPr lang="en-US" dirty="0" err="1" smtClean="0"/>
              <a:t>Bingjing</a:t>
            </a:r>
            <a:r>
              <a:rPr lang="en-US" dirty="0" smtClean="0"/>
              <a:t> </a:t>
            </a:r>
            <a:r>
              <a:rPr lang="en-US" dirty="0"/>
              <a:t>Zhang, Yang </a:t>
            </a:r>
            <a:r>
              <a:rPr lang="en-US" dirty="0" err="1"/>
              <a:t>Ruan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-Lon Wu, Judy </a:t>
            </a:r>
            <a:r>
              <a:rPr lang="en-US" dirty="0" err="1"/>
              <a:t>Qiu</a:t>
            </a:r>
            <a:r>
              <a:rPr lang="en-US" dirty="0"/>
              <a:t>, Adam Hughes, Geoffrey Fox. Applying Twister to Scientific Applications. 2nd IEEE International Conference on Cloud Computing Technology and Science 2010, Indianapolis, Nov. 30-Dec. 3, 2010.</a:t>
            </a:r>
          </a:p>
          <a:p>
            <a:endParaRPr lang="en-US" dirty="0"/>
          </a:p>
          <a:p>
            <a:r>
              <a:rPr lang="en-US" dirty="0" smtClean="0"/>
              <a:t>Judy </a:t>
            </a:r>
            <a:r>
              <a:rPr lang="en-US" dirty="0" err="1"/>
              <a:t>Qiu</a:t>
            </a:r>
            <a:r>
              <a:rPr lang="en-US" dirty="0"/>
              <a:t>, </a:t>
            </a:r>
            <a:r>
              <a:rPr lang="en-US" dirty="0" err="1"/>
              <a:t>Jaliya</a:t>
            </a:r>
            <a:r>
              <a:rPr lang="en-US" dirty="0"/>
              <a:t> </a:t>
            </a:r>
            <a:r>
              <a:rPr lang="en-US" dirty="0" err="1"/>
              <a:t>Ekanayake</a:t>
            </a:r>
            <a:r>
              <a:rPr lang="en-US" dirty="0"/>
              <a:t>, </a:t>
            </a:r>
            <a:r>
              <a:rPr lang="en-US" dirty="0" err="1"/>
              <a:t>Thilina</a:t>
            </a:r>
            <a:r>
              <a:rPr lang="en-US" dirty="0"/>
              <a:t> </a:t>
            </a:r>
            <a:r>
              <a:rPr lang="en-US" dirty="0" err="1"/>
              <a:t>Gunarathne</a:t>
            </a:r>
            <a:r>
              <a:rPr lang="en-US" dirty="0"/>
              <a:t>, Jong </a:t>
            </a:r>
            <a:r>
              <a:rPr lang="en-US" dirty="0" err="1"/>
              <a:t>Youl</a:t>
            </a:r>
            <a:r>
              <a:rPr lang="en-US" dirty="0"/>
              <a:t> Choi, </a:t>
            </a:r>
            <a:r>
              <a:rPr lang="en-US" dirty="0" err="1"/>
              <a:t>Seung-Hee</a:t>
            </a:r>
            <a:r>
              <a:rPr lang="en-US" dirty="0"/>
              <a:t> </a:t>
            </a:r>
            <a:r>
              <a:rPr lang="en-US" dirty="0" err="1"/>
              <a:t>Bae</a:t>
            </a:r>
            <a:r>
              <a:rPr lang="en-US" dirty="0"/>
              <a:t>, </a:t>
            </a:r>
            <a:r>
              <a:rPr lang="en-US" dirty="0" err="1"/>
              <a:t>Hui</a:t>
            </a:r>
            <a:r>
              <a:rPr lang="en-US" dirty="0"/>
              <a:t> Li, </a:t>
            </a:r>
            <a:r>
              <a:rPr lang="en-US" dirty="0" err="1"/>
              <a:t>Bingjing</a:t>
            </a:r>
            <a:r>
              <a:rPr lang="en-US" dirty="0"/>
              <a:t> Zhang, </a:t>
            </a:r>
            <a:r>
              <a:rPr lang="en-US" dirty="0" err="1"/>
              <a:t>Tak</a:t>
            </a:r>
            <a:r>
              <a:rPr lang="en-US" dirty="0"/>
              <a:t>-Lon Wu, Yang Ryan, </a:t>
            </a:r>
            <a:r>
              <a:rPr lang="en-US" dirty="0" err="1"/>
              <a:t>Saliya</a:t>
            </a:r>
            <a:r>
              <a:rPr lang="en-US" dirty="0"/>
              <a:t> </a:t>
            </a:r>
            <a:r>
              <a:rPr lang="en-US" dirty="0" err="1"/>
              <a:t>Ekanayake</a:t>
            </a:r>
            <a:r>
              <a:rPr lang="en-US" dirty="0"/>
              <a:t>, Adam Hughes, Geoffrey Fox. Hybrid cloud and cluster computing paradigms for life science applications. Technical Report. BOSC 2010. </a:t>
            </a:r>
          </a:p>
          <a:p>
            <a:endParaRPr lang="en-US" dirty="0"/>
          </a:p>
          <a:p>
            <a:r>
              <a:rPr lang="en-US" dirty="0" err="1" smtClean="0"/>
              <a:t>Jaliya</a:t>
            </a:r>
            <a:r>
              <a:rPr lang="en-US" dirty="0" smtClean="0"/>
              <a:t> </a:t>
            </a:r>
            <a:r>
              <a:rPr lang="en-US" dirty="0" err="1"/>
              <a:t>Ekanayake</a:t>
            </a:r>
            <a:r>
              <a:rPr lang="en-US" dirty="0"/>
              <a:t>, </a:t>
            </a:r>
            <a:r>
              <a:rPr lang="en-US" dirty="0" err="1"/>
              <a:t>Hui</a:t>
            </a:r>
            <a:r>
              <a:rPr lang="en-US" dirty="0"/>
              <a:t> Li, </a:t>
            </a:r>
            <a:r>
              <a:rPr lang="en-US" dirty="0" err="1"/>
              <a:t>Bingjing</a:t>
            </a:r>
            <a:r>
              <a:rPr lang="en-US" dirty="0"/>
              <a:t> Zhang, </a:t>
            </a:r>
            <a:r>
              <a:rPr lang="en-US" dirty="0" err="1"/>
              <a:t>Thilina</a:t>
            </a:r>
            <a:r>
              <a:rPr lang="en-US" dirty="0"/>
              <a:t> </a:t>
            </a:r>
            <a:r>
              <a:rPr lang="en-US" dirty="0" err="1"/>
              <a:t>Gunarathne</a:t>
            </a:r>
            <a:r>
              <a:rPr lang="en-US" dirty="0"/>
              <a:t>, </a:t>
            </a:r>
            <a:r>
              <a:rPr lang="en-US" dirty="0" err="1"/>
              <a:t>Seung-Hee</a:t>
            </a:r>
            <a:r>
              <a:rPr lang="en-US" dirty="0"/>
              <a:t> </a:t>
            </a:r>
            <a:r>
              <a:rPr lang="en-US" dirty="0" err="1"/>
              <a:t>Bae</a:t>
            </a:r>
            <a:r>
              <a:rPr lang="en-US" dirty="0"/>
              <a:t>, Judy </a:t>
            </a:r>
            <a:r>
              <a:rPr lang="en-US" dirty="0" err="1"/>
              <a:t>Qiu</a:t>
            </a:r>
            <a:r>
              <a:rPr lang="en-US" dirty="0"/>
              <a:t>, Geoffrey Fox. Twister: A Runtime for Iterative </a:t>
            </a:r>
            <a:r>
              <a:rPr lang="en-US" dirty="0" err="1"/>
              <a:t>MapReduce</a:t>
            </a:r>
            <a:r>
              <a:rPr lang="en-US" dirty="0"/>
              <a:t>. Proceedings of 1st International Workshop on </a:t>
            </a:r>
            <a:r>
              <a:rPr lang="en-US" dirty="0" err="1"/>
              <a:t>MapReduce</a:t>
            </a:r>
            <a:r>
              <a:rPr lang="en-US" dirty="0"/>
              <a:t> and its Applications of ACM HPDC 2010 conference, Chicago, Illinois, June 20-25, 2010.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 Communication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Broadcasting </a:t>
            </a:r>
            <a:endParaRPr lang="en-US" dirty="0" smtClean="0"/>
          </a:p>
          <a:p>
            <a:pPr lvl="1"/>
            <a:r>
              <a:rPr lang="en-US" dirty="0" smtClean="0"/>
              <a:t>Multi-Chain</a:t>
            </a:r>
          </a:p>
          <a:p>
            <a:pPr lvl="1"/>
            <a:r>
              <a:rPr lang="en-US" dirty="0" smtClean="0"/>
              <a:t>Scatter-</a:t>
            </a:r>
            <a:r>
              <a:rPr lang="en-US" dirty="0" err="1" smtClean="0"/>
              <a:t>AllGather</a:t>
            </a:r>
            <a:r>
              <a:rPr lang="en-US" dirty="0" smtClean="0"/>
              <a:t>-MST</a:t>
            </a:r>
            <a:endParaRPr lang="en-US" dirty="0" smtClean="0"/>
          </a:p>
          <a:p>
            <a:pPr lvl="1"/>
            <a:r>
              <a:rPr lang="en-US" dirty="0" smtClean="0"/>
              <a:t>Scatter-</a:t>
            </a:r>
            <a:r>
              <a:rPr lang="en-US" dirty="0" err="1" smtClean="0"/>
              <a:t>AllGather</a:t>
            </a:r>
            <a:r>
              <a:rPr lang="en-US" dirty="0" smtClean="0"/>
              <a:t>-</a:t>
            </a:r>
            <a:r>
              <a:rPr lang="en-US" dirty="0"/>
              <a:t>-</a:t>
            </a:r>
            <a:r>
              <a:rPr lang="en-US" dirty="0" smtClean="0"/>
              <a:t>BKT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shuffling</a:t>
            </a:r>
          </a:p>
          <a:p>
            <a:pPr lvl="1"/>
            <a:r>
              <a:rPr lang="en-US" dirty="0"/>
              <a:t>Local </a:t>
            </a:r>
            <a:r>
              <a:rPr lang="en-US" dirty="0" smtClean="0"/>
              <a:t>reduction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Combine</a:t>
            </a:r>
            <a:endParaRPr lang="en-US" dirty="0"/>
          </a:p>
          <a:p>
            <a:pPr lvl="1"/>
            <a:r>
              <a:rPr lang="en-US" dirty="0"/>
              <a:t>Direct </a:t>
            </a:r>
            <a:r>
              <a:rPr lang="en-US" dirty="0" smtClean="0"/>
              <a:t>download</a:t>
            </a:r>
          </a:p>
          <a:p>
            <a:pPr lvl="1"/>
            <a:r>
              <a:rPr lang="en-US" dirty="0" smtClean="0"/>
              <a:t>MST </a:t>
            </a:r>
            <a:r>
              <a:rPr lang="en-US" dirty="0"/>
              <a:t>Gather</a:t>
            </a:r>
          </a:p>
          <a:p>
            <a:pPr lvl="1"/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4343400" y="1447800"/>
            <a:ext cx="4331527" cy="4952999"/>
            <a:chOff x="1285045" y="228600"/>
            <a:chExt cx="6230159" cy="6477000"/>
          </a:xfrm>
        </p:grpSpPr>
        <p:sp>
          <p:nvSpPr>
            <p:cNvPr id="70" name="Rounded Rectangle 69"/>
            <p:cNvSpPr/>
            <p:nvPr/>
          </p:nvSpPr>
          <p:spPr>
            <a:xfrm>
              <a:off x="5493491" y="1043577"/>
              <a:ext cx="2021713" cy="49381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395899" y="1043577"/>
              <a:ext cx="2021713" cy="49381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285045" y="1043577"/>
              <a:ext cx="2021713" cy="49381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35012" y="1371600"/>
              <a:ext cx="163349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Tasks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91759" y="1371600"/>
              <a:ext cx="1657747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Tasks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35012" y="2743200"/>
              <a:ext cx="166180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Collector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1790700" y="1810411"/>
              <a:ext cx="0" cy="91498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013247" y="1836889"/>
              <a:ext cx="0" cy="8885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6" idx="2"/>
              <a:endCxn id="79" idx="0"/>
            </p:cNvCxnSpPr>
            <p:nvPr/>
          </p:nvCxnSpPr>
          <p:spPr>
            <a:xfrm>
              <a:off x="2251759" y="1828800"/>
              <a:ext cx="14155" cy="9144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2514600" y="1853140"/>
              <a:ext cx="0" cy="8722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781300" y="1857998"/>
              <a:ext cx="0" cy="88520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9" idx="2"/>
              <a:endCxn id="104" idx="0"/>
            </p:cNvCxnSpPr>
            <p:nvPr/>
          </p:nvCxnSpPr>
          <p:spPr>
            <a:xfrm>
              <a:off x="2265914" y="3200400"/>
              <a:ext cx="2170187" cy="5748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98" idx="2"/>
              <a:endCxn id="88" idx="0"/>
            </p:cNvCxnSpPr>
            <p:nvPr/>
          </p:nvCxnSpPr>
          <p:spPr>
            <a:xfrm flipH="1">
              <a:off x="2295901" y="3182596"/>
              <a:ext cx="2140200" cy="5702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1435012" y="3752826"/>
              <a:ext cx="1721777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Tasks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391995" y="5191570"/>
              <a:ext cx="180937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Collector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1790700" y="4229100"/>
              <a:ext cx="0" cy="9624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2072355" y="4229100"/>
              <a:ext cx="0" cy="9624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8" idx="2"/>
              <a:endCxn id="89" idx="0"/>
            </p:cNvCxnSpPr>
            <p:nvPr/>
          </p:nvCxnSpPr>
          <p:spPr>
            <a:xfrm>
              <a:off x="2295901" y="4210026"/>
              <a:ext cx="781" cy="9815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572640" y="4210026"/>
              <a:ext cx="0" cy="9715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834355" y="4210026"/>
              <a:ext cx="0" cy="9715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9" idx="2"/>
              <a:endCxn id="96" idx="0"/>
            </p:cNvCxnSpPr>
            <p:nvPr/>
          </p:nvCxnSpPr>
          <p:spPr>
            <a:xfrm>
              <a:off x="2296682" y="5648770"/>
              <a:ext cx="2164658" cy="5996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3584347" y="6248400"/>
              <a:ext cx="17539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Gather</a:t>
              </a:r>
            </a:p>
          </p:txBody>
        </p:sp>
        <p:cxnSp>
          <p:nvCxnSpPr>
            <p:cNvPr id="97" name="Straight Arrow Connector 96"/>
            <p:cNvCxnSpPr>
              <a:stCxn id="119" idx="2"/>
              <a:endCxn id="96" idx="0"/>
            </p:cNvCxnSpPr>
            <p:nvPr/>
          </p:nvCxnSpPr>
          <p:spPr>
            <a:xfrm flipH="1">
              <a:off x="4461340" y="5664437"/>
              <a:ext cx="2043007" cy="5839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3599971" y="2725396"/>
              <a:ext cx="167225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Collector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3810000" y="1827987"/>
              <a:ext cx="0" cy="89740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4114800" y="1857998"/>
              <a:ext cx="0" cy="87527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7" idx="2"/>
              <a:endCxn id="98" idx="0"/>
            </p:cNvCxnSpPr>
            <p:nvPr/>
          </p:nvCxnSpPr>
          <p:spPr>
            <a:xfrm>
              <a:off x="4420633" y="1828800"/>
              <a:ext cx="15468" cy="896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4708733" y="1857998"/>
              <a:ext cx="0" cy="86739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966531" y="1857998"/>
              <a:ext cx="0" cy="86739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3560668" y="3775259"/>
              <a:ext cx="175086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Tasks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554347" y="5207237"/>
              <a:ext cx="176350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Collector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3886200" y="4258096"/>
              <a:ext cx="0" cy="949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4114800" y="4229100"/>
              <a:ext cx="0" cy="9525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4" idx="2"/>
              <a:endCxn id="105" idx="0"/>
            </p:cNvCxnSpPr>
            <p:nvPr/>
          </p:nvCxnSpPr>
          <p:spPr>
            <a:xfrm flipH="1">
              <a:off x="4436100" y="4232459"/>
              <a:ext cx="1" cy="974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5029200" y="4232459"/>
              <a:ext cx="0" cy="974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708733" y="4232459"/>
              <a:ext cx="4985" cy="974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5650027" y="1373659"/>
              <a:ext cx="173024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Tasks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662899" y="2725396"/>
              <a:ext cx="174466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Collector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902432" y="1752600"/>
              <a:ext cx="0" cy="1006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161518" y="1828800"/>
              <a:ext cx="0" cy="896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1" idx="2"/>
              <a:endCxn id="112" idx="0"/>
            </p:cNvCxnSpPr>
            <p:nvPr/>
          </p:nvCxnSpPr>
          <p:spPr>
            <a:xfrm>
              <a:off x="6515152" y="1830859"/>
              <a:ext cx="20080" cy="8945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6803176" y="1830859"/>
              <a:ext cx="0" cy="9123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7086600" y="1828800"/>
              <a:ext cx="0" cy="9305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5629948" y="3771900"/>
              <a:ext cx="1748801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Tasks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601996" y="5207237"/>
              <a:ext cx="1804701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Collector</a:t>
              </a: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5902432" y="4229100"/>
              <a:ext cx="0" cy="9525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6161518" y="4241361"/>
              <a:ext cx="0" cy="9402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8" idx="2"/>
              <a:endCxn id="119" idx="0"/>
            </p:cNvCxnSpPr>
            <p:nvPr/>
          </p:nvCxnSpPr>
          <p:spPr>
            <a:xfrm flipH="1">
              <a:off x="6504347" y="4229100"/>
              <a:ext cx="2" cy="9781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6783948" y="4241361"/>
              <a:ext cx="0" cy="9658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7080903" y="4251331"/>
              <a:ext cx="0" cy="9402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3688522" y="228600"/>
              <a:ext cx="1447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Broadcast</a:t>
              </a:r>
            </a:p>
          </p:txBody>
        </p:sp>
        <p:cxnSp>
          <p:nvCxnSpPr>
            <p:cNvPr id="126" name="Straight Arrow Connector 125"/>
            <p:cNvCxnSpPr>
              <a:stCxn id="125" idx="2"/>
              <a:endCxn id="76" idx="0"/>
            </p:cNvCxnSpPr>
            <p:nvPr/>
          </p:nvCxnSpPr>
          <p:spPr>
            <a:xfrm flipH="1">
              <a:off x="2251759" y="685800"/>
              <a:ext cx="2160663" cy="6858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25" idx="2"/>
              <a:endCxn id="77" idx="0"/>
            </p:cNvCxnSpPr>
            <p:nvPr/>
          </p:nvCxnSpPr>
          <p:spPr>
            <a:xfrm>
              <a:off x="4412422" y="685800"/>
              <a:ext cx="8211" cy="6858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25" idx="2"/>
              <a:endCxn id="111" idx="0"/>
            </p:cNvCxnSpPr>
            <p:nvPr/>
          </p:nvCxnSpPr>
          <p:spPr>
            <a:xfrm>
              <a:off x="4412422" y="685800"/>
              <a:ext cx="2102730" cy="6878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05" idx="2"/>
              <a:endCxn id="96" idx="0"/>
            </p:cNvCxnSpPr>
            <p:nvPr/>
          </p:nvCxnSpPr>
          <p:spPr>
            <a:xfrm>
              <a:off x="4436100" y="5664437"/>
              <a:ext cx="25240" cy="5839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79" idx="2"/>
              <a:endCxn id="118" idx="0"/>
            </p:cNvCxnSpPr>
            <p:nvPr/>
          </p:nvCxnSpPr>
          <p:spPr>
            <a:xfrm>
              <a:off x="2265914" y="3200400"/>
              <a:ext cx="4238435" cy="5715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98" idx="2"/>
              <a:endCxn id="118" idx="0"/>
            </p:cNvCxnSpPr>
            <p:nvPr/>
          </p:nvCxnSpPr>
          <p:spPr>
            <a:xfrm>
              <a:off x="4436101" y="3182596"/>
              <a:ext cx="2068248" cy="58930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12" idx="2"/>
              <a:endCxn id="88" idx="0"/>
            </p:cNvCxnSpPr>
            <p:nvPr/>
          </p:nvCxnSpPr>
          <p:spPr>
            <a:xfrm flipH="1">
              <a:off x="2295901" y="3182596"/>
              <a:ext cx="4239331" cy="5702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12" idx="2"/>
              <a:endCxn id="104" idx="0"/>
            </p:cNvCxnSpPr>
            <p:nvPr/>
          </p:nvCxnSpPr>
          <p:spPr>
            <a:xfrm flipH="1">
              <a:off x="4436101" y="3182596"/>
              <a:ext cx="2099131" cy="5926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5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1GB Data Broadcast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43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Shuffling Time difference </a:t>
            </a:r>
            <a:br>
              <a:rPr lang="en-US" dirty="0" smtClean="0"/>
            </a:br>
            <a:r>
              <a:rPr lang="en-US" dirty="0" smtClean="0"/>
              <a:t>on Sample Execution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224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04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Twister computation model needs to be detailed specified to support current applications we work on.</a:t>
            </a:r>
          </a:p>
          <a:p>
            <a:pPr lvl="1"/>
            <a:r>
              <a:rPr lang="en-US" dirty="0" smtClean="0"/>
              <a:t>To support multiple </a:t>
            </a:r>
            <a:r>
              <a:rPr lang="en-US" dirty="0" err="1" smtClean="0"/>
              <a:t>MapReduce</a:t>
            </a:r>
            <a:r>
              <a:rPr lang="en-US" dirty="0" smtClean="0"/>
              <a:t> task pairs in a single iteration</a:t>
            </a:r>
          </a:p>
          <a:p>
            <a:pPr lvl="1"/>
            <a:r>
              <a:rPr lang="en-US" dirty="0" smtClean="0"/>
              <a:t>To design shared data caching mechanism</a:t>
            </a:r>
          </a:p>
          <a:p>
            <a:pPr lvl="1"/>
            <a:r>
              <a:rPr lang="en-US" dirty="0" smtClean="0"/>
              <a:t>To add more job </a:t>
            </a:r>
            <a:r>
              <a:rPr lang="en-US" dirty="0"/>
              <a:t>status control </a:t>
            </a:r>
            <a:r>
              <a:rPr lang="en-US" dirty="0" smtClean="0"/>
              <a:t>for coordination needs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Improve collective communication on Fat-Tree topology</a:t>
            </a:r>
          </a:p>
          <a:p>
            <a:pPr lvl="1"/>
            <a:r>
              <a:rPr lang="en-US" dirty="0" smtClean="0"/>
              <a:t>Topology-aware and Speed-aware for Multi-chain algorithm</a:t>
            </a:r>
          </a:p>
          <a:p>
            <a:pPr lvl="1"/>
            <a:r>
              <a:rPr lang="en-US" dirty="0" smtClean="0"/>
              <a:t>Remove messaging brokers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Utilize coordination services to improve the fault tolerance of collective communication </a:t>
            </a:r>
          </a:p>
          <a:p>
            <a:pPr lvl="1"/>
            <a:r>
              <a:rPr lang="en-US" dirty="0" smtClean="0"/>
              <a:t>Add Zookeeper support to Twister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Slides: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"/>
              <a:cs typeface="Times"/>
            </a:endParaRP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5943600" y="4619670"/>
            <a:ext cx="990600" cy="40953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Worker</a:t>
            </a: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5943600" y="3732354"/>
            <a:ext cx="990600" cy="40953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Worker</a:t>
            </a: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1905000" y="3482221"/>
            <a:ext cx="990600" cy="40953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Worker</a:t>
            </a: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905000" y="4314870"/>
            <a:ext cx="990600" cy="40953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Worker</a:t>
            </a: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1905000" y="5080249"/>
            <a:ext cx="990600" cy="40953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Worker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2325969" y="2374223"/>
            <a:ext cx="867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(1) fork</a:t>
            </a:r>
            <a:endParaRPr lang="en-US" dirty="0"/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3711348" y="2456586"/>
            <a:ext cx="985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(1) fork</a:t>
            </a:r>
            <a:endParaRPr lang="en-US" dirty="0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5491602" y="2374223"/>
            <a:ext cx="867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(1) fork</a:t>
            </a:r>
            <a:endParaRPr lang="en-US" dirty="0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4076700" y="2813525"/>
            <a:ext cx="990600" cy="40953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Master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3034195" y="2761390"/>
            <a:ext cx="9547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(2) </a:t>
            </a:r>
          </a:p>
          <a:p>
            <a:r>
              <a:rPr lang="en-US" dirty="0" smtClean="0"/>
              <a:t>assign </a:t>
            </a:r>
          </a:p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5026251" y="2734270"/>
            <a:ext cx="8854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(2) </a:t>
            </a:r>
          </a:p>
          <a:p>
            <a:r>
              <a:rPr lang="en-US" dirty="0" smtClean="0"/>
              <a:t>assign</a:t>
            </a:r>
            <a:endParaRPr lang="en-US" dirty="0"/>
          </a:p>
          <a:p>
            <a:r>
              <a:rPr lang="en-US" dirty="0"/>
              <a:t>reduce</a:t>
            </a: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1175657" y="4076670"/>
            <a:ext cx="920750" cy="3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(3) read</a:t>
            </a:r>
            <a:endParaRPr lang="en-US" dirty="0"/>
          </a:p>
        </p:txBody>
      </p: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4185557" y="3471788"/>
            <a:ext cx="457200" cy="424543"/>
            <a:chOff x="2640" y="2160"/>
            <a:chExt cx="288" cy="288"/>
          </a:xfrm>
          <a:solidFill>
            <a:schemeClr val="bg1">
              <a:lumMod val="75000"/>
            </a:schemeClr>
          </a:solidFill>
        </p:grpSpPr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2640" y="2160"/>
              <a:ext cx="144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2784" y="2160"/>
              <a:ext cx="144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17"/>
          <p:cNvGrpSpPr>
            <a:grpSpLocks/>
          </p:cNvGrpSpPr>
          <p:nvPr/>
        </p:nvGrpSpPr>
        <p:grpSpPr bwMode="auto">
          <a:xfrm>
            <a:off x="4185557" y="4299857"/>
            <a:ext cx="457200" cy="424543"/>
            <a:chOff x="2640" y="2160"/>
            <a:chExt cx="288" cy="288"/>
          </a:xfrm>
          <a:solidFill>
            <a:schemeClr val="bg1">
              <a:lumMod val="75000"/>
            </a:schemeClr>
          </a:solidFill>
        </p:grpSpPr>
        <p:sp>
          <p:nvSpPr>
            <p:cNvPr id="46" name="Rectangle 18"/>
            <p:cNvSpPr>
              <a:spLocks noChangeArrowheads="1"/>
            </p:cNvSpPr>
            <p:nvPr/>
          </p:nvSpPr>
          <p:spPr bwMode="auto">
            <a:xfrm>
              <a:off x="2640" y="2160"/>
              <a:ext cx="144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2784" y="2160"/>
              <a:ext cx="144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20"/>
          <p:cNvGrpSpPr>
            <a:grpSpLocks/>
          </p:cNvGrpSpPr>
          <p:nvPr/>
        </p:nvGrpSpPr>
        <p:grpSpPr bwMode="auto">
          <a:xfrm>
            <a:off x="4185557" y="5072743"/>
            <a:ext cx="457200" cy="424543"/>
            <a:chOff x="2640" y="2160"/>
            <a:chExt cx="288" cy="288"/>
          </a:xfrm>
          <a:solidFill>
            <a:schemeClr val="bg1">
              <a:lumMod val="75000"/>
            </a:schemeClr>
          </a:solidFill>
        </p:grpSpPr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2640" y="2160"/>
              <a:ext cx="144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2784" y="2160"/>
              <a:ext cx="144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Text Box 50"/>
          <p:cNvSpPr txBox="1">
            <a:spLocks noChangeArrowheads="1"/>
          </p:cNvSpPr>
          <p:nvPr/>
        </p:nvSpPr>
        <p:spPr bwMode="auto">
          <a:xfrm>
            <a:off x="2746375" y="4082534"/>
            <a:ext cx="1673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(4) local write</a:t>
            </a:r>
            <a:endParaRPr lang="en-US" dirty="0"/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5034048" y="5105400"/>
            <a:ext cx="19001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(5) remote read</a:t>
            </a:r>
            <a:endParaRPr lang="en-US" dirty="0"/>
          </a:p>
        </p:txBody>
      </p: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7848600" y="3657600"/>
            <a:ext cx="914400" cy="58679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Output</a:t>
            </a:r>
          </a:p>
          <a:p>
            <a:pPr algn="ctr"/>
            <a:r>
              <a:rPr lang="en-US" dirty="0"/>
              <a:t>File 0</a:t>
            </a:r>
          </a:p>
        </p:txBody>
      </p:sp>
      <p:sp>
        <p:nvSpPr>
          <p:cNvPr id="60" name="Rectangle 28"/>
          <p:cNvSpPr>
            <a:spLocks noChangeArrowheads="1"/>
          </p:cNvSpPr>
          <p:nvPr/>
        </p:nvSpPr>
        <p:spPr bwMode="auto">
          <a:xfrm>
            <a:off x="7848600" y="4549636"/>
            <a:ext cx="914400" cy="58679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Output</a:t>
            </a:r>
          </a:p>
          <a:p>
            <a:pPr algn="ctr"/>
            <a:r>
              <a:rPr lang="en-US" dirty="0"/>
              <a:t>File 1</a:t>
            </a:r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6911897" y="3522419"/>
            <a:ext cx="9836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(6) write</a:t>
            </a:r>
            <a:endParaRPr lang="en-US" dirty="0"/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304800" y="4038600"/>
            <a:ext cx="838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Split 0</a:t>
            </a:r>
          </a:p>
        </p:txBody>
      </p:sp>
      <p:sp>
        <p:nvSpPr>
          <p:cNvPr id="68" name="Rectangle 10"/>
          <p:cNvSpPr>
            <a:spLocks noChangeArrowheads="1"/>
          </p:cNvSpPr>
          <p:nvPr/>
        </p:nvSpPr>
        <p:spPr bwMode="auto">
          <a:xfrm>
            <a:off x="304800" y="4343400"/>
            <a:ext cx="838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Split 1</a:t>
            </a: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304800" y="4648200"/>
            <a:ext cx="838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Split 2</a:t>
            </a:r>
          </a:p>
        </p:txBody>
      </p:sp>
      <p:sp>
        <p:nvSpPr>
          <p:cNvPr id="66" name="Text Box 69"/>
          <p:cNvSpPr txBox="1">
            <a:spLocks noChangeArrowheads="1"/>
          </p:cNvSpPr>
          <p:nvPr/>
        </p:nvSpPr>
        <p:spPr bwMode="auto">
          <a:xfrm>
            <a:off x="164291" y="5856966"/>
            <a:ext cx="1119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Input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61257" y="1692804"/>
            <a:ext cx="300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Mapper: split, read, emit intermediate </a:t>
            </a:r>
            <a:r>
              <a:rPr lang="en-US" dirty="0" err="1" smtClean="0"/>
              <a:t>KeyValue</a:t>
            </a:r>
            <a:r>
              <a:rPr lang="en-US" dirty="0" smtClean="0"/>
              <a:t> pairs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53100" y="1618174"/>
            <a:ext cx="299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Reducer: </a:t>
            </a:r>
            <a:r>
              <a:rPr lang="en-US" dirty="0" smtClean="0"/>
              <a:t>repartition, emits </a:t>
            </a:r>
            <a:r>
              <a:rPr lang="en-US" dirty="0"/>
              <a:t>final </a:t>
            </a:r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74" name="Oval 4"/>
          <p:cNvSpPr>
            <a:spLocks noChangeArrowheads="1"/>
          </p:cNvSpPr>
          <p:nvPr/>
        </p:nvSpPr>
        <p:spPr bwMode="auto">
          <a:xfrm>
            <a:off x="3755098" y="1679138"/>
            <a:ext cx="1447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User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80" name="Curved Connector 79"/>
          <p:cNvCxnSpPr>
            <a:stCxn id="74" idx="3"/>
            <a:endCxn id="23" idx="0"/>
          </p:cNvCxnSpPr>
          <p:nvPr/>
        </p:nvCxnSpPr>
        <p:spPr>
          <a:xfrm rot="5400000">
            <a:off x="2574854" y="2089952"/>
            <a:ext cx="1217716" cy="1566823"/>
          </a:xfrm>
          <a:prstGeom prst="curvedConnector3">
            <a:avLst>
              <a:gd name="adj1" fmla="val 37485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Curved Connector 87"/>
          <p:cNvCxnSpPr>
            <a:stCxn id="74" idx="5"/>
            <a:endCxn id="11" idx="0"/>
          </p:cNvCxnSpPr>
          <p:nvPr/>
        </p:nvCxnSpPr>
        <p:spPr>
          <a:xfrm rot="16200000" flipH="1">
            <a:off x="4980962" y="2274415"/>
            <a:ext cx="1467849" cy="1448027"/>
          </a:xfrm>
          <a:prstGeom prst="curvedConnector3">
            <a:avLst>
              <a:gd name="adj1" fmla="val 35168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2" name="Text Box 69"/>
          <p:cNvSpPr txBox="1">
            <a:spLocks noChangeArrowheads="1"/>
          </p:cNvSpPr>
          <p:nvPr/>
        </p:nvSpPr>
        <p:spPr bwMode="auto">
          <a:xfrm>
            <a:off x="1786991" y="5867626"/>
            <a:ext cx="1226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Map phase</a:t>
            </a:r>
            <a:endParaRPr lang="en-US" dirty="0"/>
          </a:p>
        </p:txBody>
      </p:sp>
      <p:sp>
        <p:nvSpPr>
          <p:cNvPr id="93" name="Text Box 69"/>
          <p:cNvSpPr txBox="1">
            <a:spLocks noChangeArrowheads="1"/>
          </p:cNvSpPr>
          <p:nvPr/>
        </p:nvSpPr>
        <p:spPr bwMode="auto">
          <a:xfrm>
            <a:off x="3586843" y="5729126"/>
            <a:ext cx="18922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Intermediate files </a:t>
            </a:r>
          </a:p>
          <a:p>
            <a:pPr algn="ctr"/>
            <a:r>
              <a:rPr lang="en-US" dirty="0" smtClean="0"/>
              <a:t>(on local disks)</a:t>
            </a:r>
            <a:endParaRPr lang="en-US" dirty="0"/>
          </a:p>
        </p:txBody>
      </p:sp>
      <p:sp>
        <p:nvSpPr>
          <p:cNvPr id="94" name="Text Box 69"/>
          <p:cNvSpPr txBox="1">
            <a:spLocks noChangeArrowheads="1"/>
          </p:cNvSpPr>
          <p:nvPr/>
        </p:nvSpPr>
        <p:spPr bwMode="auto">
          <a:xfrm>
            <a:off x="5693760" y="5856966"/>
            <a:ext cx="1490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Reduce phase</a:t>
            </a:r>
            <a:endParaRPr lang="en-US" dirty="0"/>
          </a:p>
        </p:txBody>
      </p:sp>
      <p:sp>
        <p:nvSpPr>
          <p:cNvPr id="95" name="Text Box 69"/>
          <p:cNvSpPr txBox="1">
            <a:spLocks noChangeArrowheads="1"/>
          </p:cNvSpPr>
          <p:nvPr/>
        </p:nvSpPr>
        <p:spPr bwMode="auto">
          <a:xfrm>
            <a:off x="7660431" y="5856966"/>
            <a:ext cx="1290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Output files</a:t>
            </a:r>
            <a:endParaRPr lang="en-US" dirty="0"/>
          </a:p>
        </p:txBody>
      </p:sp>
      <p:cxnSp>
        <p:nvCxnSpPr>
          <p:cNvPr id="99" name="Straight Arrow Connector 98"/>
          <p:cNvCxnSpPr>
            <a:stCxn id="67" idx="3"/>
            <a:endCxn id="23" idx="2"/>
          </p:cNvCxnSpPr>
          <p:nvPr/>
        </p:nvCxnSpPr>
        <p:spPr>
          <a:xfrm flipV="1">
            <a:off x="1143000" y="3686986"/>
            <a:ext cx="762000" cy="5040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>
            <a:stCxn id="68" idx="3"/>
            <a:endCxn id="24" idx="2"/>
          </p:cNvCxnSpPr>
          <p:nvPr/>
        </p:nvCxnSpPr>
        <p:spPr>
          <a:xfrm>
            <a:off x="1143000" y="4495800"/>
            <a:ext cx="762000" cy="238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stCxn id="69" idx="3"/>
            <a:endCxn id="25" idx="2"/>
          </p:cNvCxnSpPr>
          <p:nvPr/>
        </p:nvCxnSpPr>
        <p:spPr>
          <a:xfrm>
            <a:off x="1143000" y="4800600"/>
            <a:ext cx="762000" cy="4844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Curved Connector 117"/>
          <p:cNvCxnSpPr>
            <a:stCxn id="74" idx="4"/>
            <a:endCxn id="14" idx="0"/>
          </p:cNvCxnSpPr>
          <p:nvPr/>
        </p:nvCxnSpPr>
        <p:spPr>
          <a:xfrm rot="16200000" flipH="1">
            <a:off x="4301206" y="2542730"/>
            <a:ext cx="448587" cy="9300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Curved Connector 123"/>
          <p:cNvCxnSpPr>
            <a:stCxn id="14" idx="2"/>
            <a:endCxn id="23" idx="0"/>
          </p:cNvCxnSpPr>
          <p:nvPr/>
        </p:nvCxnSpPr>
        <p:spPr>
          <a:xfrm rot="10800000" flipV="1">
            <a:off x="2400300" y="3018289"/>
            <a:ext cx="1676400" cy="463931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" name="Curved Connector 127"/>
          <p:cNvCxnSpPr>
            <a:stCxn id="14" idx="6"/>
            <a:endCxn id="11" idx="0"/>
          </p:cNvCxnSpPr>
          <p:nvPr/>
        </p:nvCxnSpPr>
        <p:spPr>
          <a:xfrm>
            <a:off x="5067300" y="3018290"/>
            <a:ext cx="1371600" cy="714064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Arrow Connector 133"/>
          <p:cNvCxnSpPr>
            <a:stCxn id="23" idx="6"/>
            <a:endCxn id="48" idx="1"/>
          </p:cNvCxnSpPr>
          <p:nvPr/>
        </p:nvCxnSpPr>
        <p:spPr>
          <a:xfrm flipV="1">
            <a:off x="2895600" y="3684060"/>
            <a:ext cx="1289957" cy="2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Arrow Connector 136"/>
          <p:cNvCxnSpPr>
            <a:stCxn id="24" idx="6"/>
            <a:endCxn id="46" idx="1"/>
          </p:cNvCxnSpPr>
          <p:nvPr/>
        </p:nvCxnSpPr>
        <p:spPr>
          <a:xfrm flipV="1">
            <a:off x="2895600" y="4512129"/>
            <a:ext cx="1289957" cy="75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Arrow Connector 139"/>
          <p:cNvCxnSpPr>
            <a:stCxn id="25" idx="6"/>
            <a:endCxn id="44" idx="1"/>
          </p:cNvCxnSpPr>
          <p:nvPr/>
        </p:nvCxnSpPr>
        <p:spPr>
          <a:xfrm>
            <a:off x="2895600" y="5285014"/>
            <a:ext cx="1289957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5" name="Straight Arrow Connector 144"/>
          <p:cNvCxnSpPr>
            <a:stCxn id="49" idx="3"/>
            <a:endCxn id="11" idx="2"/>
          </p:cNvCxnSpPr>
          <p:nvPr/>
        </p:nvCxnSpPr>
        <p:spPr>
          <a:xfrm>
            <a:off x="4642757" y="3684060"/>
            <a:ext cx="1300843" cy="2530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8" name="Straight Arrow Connector 147"/>
          <p:cNvCxnSpPr>
            <a:stCxn id="49" idx="3"/>
            <a:endCxn id="10" idx="2"/>
          </p:cNvCxnSpPr>
          <p:nvPr/>
        </p:nvCxnSpPr>
        <p:spPr>
          <a:xfrm>
            <a:off x="4642757" y="3684060"/>
            <a:ext cx="1300843" cy="114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/>
          <p:cNvCxnSpPr>
            <a:stCxn id="47" idx="3"/>
            <a:endCxn id="11" idx="2"/>
          </p:cNvCxnSpPr>
          <p:nvPr/>
        </p:nvCxnSpPr>
        <p:spPr>
          <a:xfrm flipV="1">
            <a:off x="4642757" y="3937119"/>
            <a:ext cx="1300843" cy="5750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stCxn id="47" idx="3"/>
            <a:endCxn id="10" idx="2"/>
          </p:cNvCxnSpPr>
          <p:nvPr/>
        </p:nvCxnSpPr>
        <p:spPr>
          <a:xfrm>
            <a:off x="4642757" y="4512129"/>
            <a:ext cx="1300843" cy="3123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" name="Straight Arrow Connector 156"/>
          <p:cNvCxnSpPr>
            <a:stCxn id="45" idx="3"/>
            <a:endCxn id="10" idx="2"/>
          </p:cNvCxnSpPr>
          <p:nvPr/>
        </p:nvCxnSpPr>
        <p:spPr>
          <a:xfrm flipV="1">
            <a:off x="4642757" y="4824435"/>
            <a:ext cx="1300843" cy="4605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Straight Arrow Connector 159"/>
          <p:cNvCxnSpPr>
            <a:stCxn id="45" idx="3"/>
            <a:endCxn id="11" idx="2"/>
          </p:cNvCxnSpPr>
          <p:nvPr/>
        </p:nvCxnSpPr>
        <p:spPr>
          <a:xfrm flipV="1">
            <a:off x="4642757" y="3937119"/>
            <a:ext cx="1300843" cy="1347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3" name="Straight Arrow Connector 162"/>
          <p:cNvCxnSpPr>
            <a:stCxn id="11" idx="6"/>
            <a:endCxn id="59" idx="1"/>
          </p:cNvCxnSpPr>
          <p:nvPr/>
        </p:nvCxnSpPr>
        <p:spPr>
          <a:xfrm>
            <a:off x="6934200" y="3937119"/>
            <a:ext cx="914400" cy="138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8" name="Straight Arrow Connector 167"/>
          <p:cNvCxnSpPr>
            <a:stCxn id="10" idx="6"/>
            <a:endCxn id="60" idx="1"/>
          </p:cNvCxnSpPr>
          <p:nvPr/>
        </p:nvCxnSpPr>
        <p:spPr>
          <a:xfrm>
            <a:off x="6934200" y="4824435"/>
            <a:ext cx="914400" cy="185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4622" y="6356350"/>
            <a:ext cx="8025978" cy="365125"/>
          </a:xfrm>
        </p:spPr>
        <p:txBody>
          <a:bodyPr/>
          <a:lstStyle/>
          <a:p>
            <a:pPr algn="l"/>
            <a:r>
              <a:rPr lang="en-US" dirty="0" smtClean="0"/>
              <a:t>Jeffrey Dean et al. </a:t>
            </a:r>
            <a:r>
              <a:rPr lang="en-US" dirty="0" err="1" smtClean="0"/>
              <a:t>MapReduce</a:t>
            </a:r>
            <a:r>
              <a:rPr lang="en-US" dirty="0" smtClean="0"/>
              <a:t>: Simplified Data Processing on Large Clusters,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in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305800" cy="365125"/>
          </a:xfrm>
        </p:spPr>
        <p:txBody>
          <a:bodyPr/>
          <a:lstStyle/>
          <a:p>
            <a:pPr algn="l"/>
            <a:r>
              <a:rPr lang="en-US" dirty="0" smtClean="0"/>
              <a:t>http://www.michael-noll.com/wiki/Running_Hadoop_On_Ubuntu_Linux_(Multi-Node_Cluster) Author: Michael Noll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7400" y="1295400"/>
            <a:ext cx="5105400" cy="4953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1752600"/>
            <a:ext cx="2095500" cy="40386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62500" y="1752600"/>
            <a:ext cx="2095500" cy="403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733800"/>
            <a:ext cx="70866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2935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MapReduce</a:t>
            </a:r>
            <a:r>
              <a:rPr lang="en-US" dirty="0" smtClean="0"/>
              <a:t> Layer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3886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HDFS 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68386" y="2819400"/>
            <a:ext cx="952500" cy="8191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Job Tracker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68386" y="3886200"/>
            <a:ext cx="952500" cy="81915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Name Node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51389" y="5029200"/>
            <a:ext cx="786493" cy="655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ata node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2" idx="2"/>
            <a:endCxn id="23" idx="0"/>
          </p:cNvCxnSpPr>
          <p:nvPr/>
        </p:nvCxnSpPr>
        <p:spPr>
          <a:xfrm>
            <a:off x="3344636" y="4705350"/>
            <a:ext cx="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>
          <a:xfrm>
            <a:off x="5562600" y="5029200"/>
            <a:ext cx="786493" cy="655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ata node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2" idx="2"/>
            <a:endCxn id="30" idx="0"/>
          </p:cNvCxnSpPr>
          <p:nvPr/>
        </p:nvCxnSpPr>
        <p:spPr>
          <a:xfrm>
            <a:off x="3344636" y="4705350"/>
            <a:ext cx="2611211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Rectangle 33"/>
          <p:cNvSpPr/>
          <p:nvPr/>
        </p:nvSpPr>
        <p:spPr>
          <a:xfrm>
            <a:off x="5509533" y="1836973"/>
            <a:ext cx="839560" cy="655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Task tracker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09887" y="1836973"/>
            <a:ext cx="869497" cy="655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Task tracker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21" idx="0"/>
            <a:endCxn id="34" idx="2"/>
          </p:cNvCxnSpPr>
          <p:nvPr/>
        </p:nvCxnSpPr>
        <p:spPr>
          <a:xfrm flipV="1">
            <a:off x="3344636" y="2492837"/>
            <a:ext cx="2584677" cy="326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21" idx="0"/>
            <a:endCxn id="35" idx="2"/>
          </p:cNvCxnSpPr>
          <p:nvPr/>
        </p:nvCxnSpPr>
        <p:spPr>
          <a:xfrm flipV="1">
            <a:off x="3344636" y="2492837"/>
            <a:ext cx="0" cy="326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2506436" y="1317171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029200" y="1317171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Slave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657600" y="5812971"/>
            <a:ext cx="201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Multi-node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</a:t>
            </a:r>
            <a:endParaRPr lang="en-US" dirty="0"/>
          </a:p>
        </p:txBody>
      </p:sp>
      <p:grpSp>
        <p:nvGrpSpPr>
          <p:cNvPr id="367" name="Group 366"/>
          <p:cNvGrpSpPr/>
          <p:nvPr/>
        </p:nvGrpSpPr>
        <p:grpSpPr>
          <a:xfrm>
            <a:off x="457200" y="1371601"/>
            <a:ext cx="8458200" cy="5029201"/>
            <a:chOff x="457200" y="1447800"/>
            <a:chExt cx="8305800" cy="5257799"/>
          </a:xfrm>
        </p:grpSpPr>
        <p:sp>
          <p:nvSpPr>
            <p:cNvPr id="368" name="AutoShape 3"/>
            <p:cNvSpPr>
              <a:spLocks noChangeArrowheads="1"/>
            </p:cNvSpPr>
            <p:nvPr/>
          </p:nvSpPr>
          <p:spPr bwMode="auto">
            <a:xfrm>
              <a:off x="851665" y="1548841"/>
              <a:ext cx="7758936" cy="1456885"/>
            </a:xfrm>
            <a:prstGeom prst="roundRect">
              <a:avLst>
                <a:gd name="adj" fmla="val 1120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369" name="Text Box 4"/>
            <p:cNvSpPr txBox="1">
              <a:spLocks noChangeArrowheads="1"/>
            </p:cNvSpPr>
            <p:nvPr/>
          </p:nvSpPr>
          <p:spPr bwMode="auto">
            <a:xfrm>
              <a:off x="1291977" y="2077942"/>
              <a:ext cx="2251817" cy="272716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err="1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configureMaps</a:t>
              </a: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(…)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370" name="AutoShape 5"/>
            <p:cNvCxnSpPr>
              <a:cxnSpLocks noChangeShapeType="1"/>
              <a:stCxn id="369" idx="3"/>
            </p:cNvCxnSpPr>
            <p:nvPr/>
          </p:nvCxnSpPr>
          <p:spPr bwMode="auto">
            <a:xfrm flipV="1">
              <a:off x="3543794" y="1993840"/>
              <a:ext cx="723406" cy="2204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71" name="Text Box 7"/>
            <p:cNvSpPr txBox="1">
              <a:spLocks noChangeArrowheads="1"/>
            </p:cNvSpPr>
            <p:nvPr/>
          </p:nvSpPr>
          <p:spPr bwMode="auto">
            <a:xfrm>
              <a:off x="1278835" y="2496882"/>
              <a:ext cx="2397095" cy="272716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err="1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configureReduce</a:t>
              </a: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(…)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372" name="AutoShape 8"/>
            <p:cNvCxnSpPr>
              <a:cxnSpLocks noChangeShapeType="1"/>
              <a:stCxn id="371" idx="3"/>
            </p:cNvCxnSpPr>
            <p:nvPr/>
          </p:nvCxnSpPr>
          <p:spPr bwMode="auto">
            <a:xfrm flipV="1">
              <a:off x="3675930" y="2451918"/>
              <a:ext cx="591270" cy="1813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73" name="AutoShape 9"/>
            <p:cNvSpPr>
              <a:spLocks noChangeArrowheads="1"/>
            </p:cNvSpPr>
            <p:nvPr/>
          </p:nvSpPr>
          <p:spPr bwMode="auto">
            <a:xfrm>
              <a:off x="851665" y="3549315"/>
              <a:ext cx="7758936" cy="1977189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374" name="Oval 10"/>
            <p:cNvSpPr>
              <a:spLocks noChangeArrowheads="1"/>
            </p:cNvSpPr>
            <p:nvPr/>
          </p:nvSpPr>
          <p:spPr bwMode="auto">
            <a:xfrm>
              <a:off x="5803674" y="4493414"/>
              <a:ext cx="256866" cy="25073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375" name="Oval 11"/>
            <p:cNvSpPr>
              <a:spLocks noChangeArrowheads="1"/>
            </p:cNvSpPr>
            <p:nvPr/>
          </p:nvSpPr>
          <p:spPr bwMode="auto">
            <a:xfrm>
              <a:off x="6389328" y="4493414"/>
              <a:ext cx="256866" cy="25073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376" name="Oval 12"/>
            <p:cNvSpPr>
              <a:spLocks noChangeArrowheads="1"/>
            </p:cNvSpPr>
            <p:nvPr/>
          </p:nvSpPr>
          <p:spPr bwMode="auto">
            <a:xfrm>
              <a:off x="5481050" y="3856928"/>
              <a:ext cx="256866" cy="25073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377" name="Oval 13"/>
            <p:cNvSpPr>
              <a:spLocks noChangeArrowheads="1"/>
            </p:cNvSpPr>
            <p:nvPr/>
          </p:nvSpPr>
          <p:spPr bwMode="auto">
            <a:xfrm>
              <a:off x="7018135" y="4493414"/>
              <a:ext cx="256866" cy="25073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378" name="Oval 14"/>
            <p:cNvSpPr>
              <a:spLocks noChangeArrowheads="1"/>
            </p:cNvSpPr>
            <p:nvPr/>
          </p:nvSpPr>
          <p:spPr bwMode="auto">
            <a:xfrm>
              <a:off x="6060540" y="3856928"/>
              <a:ext cx="256866" cy="25073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379" name="Text Box 16"/>
            <p:cNvSpPr txBox="1">
              <a:spLocks noChangeArrowheads="1"/>
            </p:cNvSpPr>
            <p:nvPr/>
          </p:nvSpPr>
          <p:spPr bwMode="auto">
            <a:xfrm>
              <a:off x="1515569" y="3680625"/>
              <a:ext cx="2106300" cy="272459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err="1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runMapReduce</a:t>
              </a: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(...)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380" name="AutoShape 17"/>
            <p:cNvCxnSpPr>
              <a:cxnSpLocks noChangeShapeType="1"/>
              <a:stCxn id="379" idx="3"/>
            </p:cNvCxnSpPr>
            <p:nvPr/>
          </p:nvCxnSpPr>
          <p:spPr bwMode="auto">
            <a:xfrm flipV="1">
              <a:off x="3621869" y="3816854"/>
              <a:ext cx="64533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81" name="Oval 18"/>
            <p:cNvSpPr>
              <a:spLocks noChangeArrowheads="1"/>
            </p:cNvSpPr>
            <p:nvPr/>
          </p:nvSpPr>
          <p:spPr bwMode="auto">
            <a:xfrm>
              <a:off x="7326374" y="3856928"/>
              <a:ext cx="256866" cy="25073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382" name="Oval 19"/>
            <p:cNvSpPr>
              <a:spLocks noChangeArrowheads="1"/>
            </p:cNvSpPr>
            <p:nvPr/>
          </p:nvSpPr>
          <p:spPr bwMode="auto">
            <a:xfrm>
              <a:off x="6683182" y="3856928"/>
              <a:ext cx="256866" cy="25073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383" name="AutoShape 20"/>
            <p:cNvCxnSpPr>
              <a:cxnSpLocks noChangeShapeType="1"/>
            </p:cNvCxnSpPr>
            <p:nvPr/>
          </p:nvCxnSpPr>
          <p:spPr bwMode="auto">
            <a:xfrm>
              <a:off x="5916695" y="4348758"/>
              <a:ext cx="0" cy="1446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4" name="AutoShape 21"/>
            <p:cNvCxnSpPr>
              <a:cxnSpLocks noChangeShapeType="1"/>
            </p:cNvCxnSpPr>
            <p:nvPr/>
          </p:nvCxnSpPr>
          <p:spPr bwMode="auto">
            <a:xfrm>
              <a:off x="6518789" y="4348758"/>
              <a:ext cx="0" cy="1446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5" name="AutoShape 22"/>
            <p:cNvCxnSpPr>
              <a:cxnSpLocks noChangeShapeType="1"/>
            </p:cNvCxnSpPr>
            <p:nvPr/>
          </p:nvCxnSpPr>
          <p:spPr bwMode="auto">
            <a:xfrm>
              <a:off x="7124992" y="4348758"/>
              <a:ext cx="0" cy="1446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86" name="AutoShape 23"/>
            <p:cNvCxnSpPr>
              <a:cxnSpLocks noChangeShapeType="1"/>
            </p:cNvCxnSpPr>
            <p:nvPr/>
          </p:nvCxnSpPr>
          <p:spPr bwMode="auto">
            <a:xfrm>
              <a:off x="5655719" y="4107665"/>
              <a:ext cx="260976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7" name="AutoShape 24"/>
            <p:cNvCxnSpPr>
              <a:cxnSpLocks noChangeShapeType="1"/>
            </p:cNvCxnSpPr>
            <p:nvPr/>
          </p:nvCxnSpPr>
          <p:spPr bwMode="auto">
            <a:xfrm flipH="1">
              <a:off x="5916695" y="4107665"/>
              <a:ext cx="256866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8" name="AutoShape 25"/>
            <p:cNvCxnSpPr>
              <a:cxnSpLocks noChangeShapeType="1"/>
            </p:cNvCxnSpPr>
            <p:nvPr/>
          </p:nvCxnSpPr>
          <p:spPr bwMode="auto">
            <a:xfrm flipH="1">
              <a:off x="5916695" y="4107665"/>
              <a:ext cx="858959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9" name="AutoShape 26"/>
            <p:cNvCxnSpPr>
              <a:cxnSpLocks noChangeShapeType="1"/>
            </p:cNvCxnSpPr>
            <p:nvPr/>
          </p:nvCxnSpPr>
          <p:spPr bwMode="auto">
            <a:xfrm flipH="1">
              <a:off x="5916695" y="4107665"/>
              <a:ext cx="1520646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0" name="AutoShape 27"/>
            <p:cNvCxnSpPr>
              <a:cxnSpLocks noChangeShapeType="1"/>
            </p:cNvCxnSpPr>
            <p:nvPr/>
          </p:nvCxnSpPr>
          <p:spPr bwMode="auto">
            <a:xfrm>
              <a:off x="5655719" y="4107665"/>
              <a:ext cx="863069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1" name="AutoShape 28"/>
            <p:cNvCxnSpPr>
              <a:cxnSpLocks noChangeShapeType="1"/>
            </p:cNvCxnSpPr>
            <p:nvPr/>
          </p:nvCxnSpPr>
          <p:spPr bwMode="auto">
            <a:xfrm>
              <a:off x="6173561" y="4107665"/>
              <a:ext cx="345228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2" name="AutoShape 29"/>
            <p:cNvCxnSpPr>
              <a:cxnSpLocks noChangeShapeType="1"/>
            </p:cNvCxnSpPr>
            <p:nvPr/>
          </p:nvCxnSpPr>
          <p:spPr bwMode="auto">
            <a:xfrm flipH="1">
              <a:off x="6518789" y="4107665"/>
              <a:ext cx="256866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3" name="AutoShape 30"/>
            <p:cNvCxnSpPr>
              <a:cxnSpLocks noChangeShapeType="1"/>
            </p:cNvCxnSpPr>
            <p:nvPr/>
          </p:nvCxnSpPr>
          <p:spPr bwMode="auto">
            <a:xfrm flipH="1">
              <a:off x="6518789" y="4107665"/>
              <a:ext cx="863069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4" name="AutoShape 31"/>
            <p:cNvCxnSpPr>
              <a:cxnSpLocks noChangeShapeType="1"/>
            </p:cNvCxnSpPr>
            <p:nvPr/>
          </p:nvCxnSpPr>
          <p:spPr bwMode="auto">
            <a:xfrm>
              <a:off x="5655719" y="4107665"/>
              <a:ext cx="1469272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5" name="AutoShape 32"/>
            <p:cNvCxnSpPr>
              <a:cxnSpLocks noChangeShapeType="1"/>
            </p:cNvCxnSpPr>
            <p:nvPr/>
          </p:nvCxnSpPr>
          <p:spPr bwMode="auto">
            <a:xfrm>
              <a:off x="6173561" y="4107665"/>
              <a:ext cx="951431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6" name="AutoShape 33"/>
            <p:cNvCxnSpPr>
              <a:cxnSpLocks noChangeShapeType="1"/>
            </p:cNvCxnSpPr>
            <p:nvPr/>
          </p:nvCxnSpPr>
          <p:spPr bwMode="auto">
            <a:xfrm>
              <a:off x="6775654" y="4107665"/>
              <a:ext cx="349338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7" name="AutoShape 34"/>
            <p:cNvCxnSpPr>
              <a:cxnSpLocks noChangeShapeType="1"/>
            </p:cNvCxnSpPr>
            <p:nvPr/>
          </p:nvCxnSpPr>
          <p:spPr bwMode="auto">
            <a:xfrm flipH="1">
              <a:off x="7124992" y="4107665"/>
              <a:ext cx="312349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8" name="AutoShape 35"/>
            <p:cNvCxnSpPr>
              <a:cxnSpLocks noChangeShapeType="1"/>
            </p:cNvCxnSpPr>
            <p:nvPr/>
          </p:nvCxnSpPr>
          <p:spPr bwMode="auto">
            <a:xfrm>
              <a:off x="5587907" y="3615835"/>
              <a:ext cx="0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9" name="AutoShape 36"/>
            <p:cNvCxnSpPr>
              <a:cxnSpLocks noChangeShapeType="1"/>
            </p:cNvCxnSpPr>
            <p:nvPr/>
          </p:nvCxnSpPr>
          <p:spPr bwMode="auto">
            <a:xfrm>
              <a:off x="6173561" y="3615835"/>
              <a:ext cx="0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00" name="AutoShape 37"/>
            <p:cNvCxnSpPr>
              <a:cxnSpLocks noChangeShapeType="1"/>
            </p:cNvCxnSpPr>
            <p:nvPr/>
          </p:nvCxnSpPr>
          <p:spPr bwMode="auto">
            <a:xfrm>
              <a:off x="6775654" y="3606191"/>
              <a:ext cx="0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01" name="AutoShape 38"/>
            <p:cNvCxnSpPr>
              <a:cxnSpLocks noChangeShapeType="1"/>
            </p:cNvCxnSpPr>
            <p:nvPr/>
          </p:nvCxnSpPr>
          <p:spPr bwMode="auto">
            <a:xfrm>
              <a:off x="7437341" y="3606191"/>
              <a:ext cx="0" cy="2410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02" name="Text Box 39"/>
            <p:cNvSpPr txBox="1">
              <a:spLocks noChangeArrowheads="1"/>
            </p:cNvSpPr>
            <p:nvPr/>
          </p:nvSpPr>
          <p:spPr bwMode="auto">
            <a:xfrm>
              <a:off x="1371599" y="3124200"/>
              <a:ext cx="2251817" cy="350103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while(</a:t>
              </a:r>
              <a:r>
                <a:rPr lang="en-US" sz="1600" b="1" dirty="0" smtClean="0">
                  <a:solidFill>
                    <a:srgbClr val="7E110D"/>
                  </a:solidFill>
                  <a:latin typeface="Candara" pitchFamily="34" charset="0"/>
                  <a:cs typeface="Arial" pitchFamily="34" charset="0"/>
                </a:rPr>
                <a:t>condition</a:t>
              </a: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){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403" name="Oval 40"/>
            <p:cNvSpPr>
              <a:spLocks noChangeArrowheads="1"/>
            </p:cNvSpPr>
            <p:nvPr/>
          </p:nvSpPr>
          <p:spPr bwMode="auto">
            <a:xfrm>
              <a:off x="3337762" y="5100970"/>
              <a:ext cx="256866" cy="2507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404" name="AutoShape 41"/>
            <p:cNvCxnSpPr>
              <a:cxnSpLocks noChangeShapeType="1"/>
            </p:cNvCxnSpPr>
            <p:nvPr/>
          </p:nvCxnSpPr>
          <p:spPr bwMode="auto">
            <a:xfrm>
              <a:off x="3471333" y="4956313"/>
              <a:ext cx="0" cy="1446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05" name="AutoShape 42"/>
            <p:cNvCxnSpPr>
              <a:cxnSpLocks noChangeShapeType="1"/>
            </p:cNvCxnSpPr>
            <p:nvPr/>
          </p:nvCxnSpPr>
          <p:spPr bwMode="auto">
            <a:xfrm flipH="1">
              <a:off x="3471333" y="4956313"/>
              <a:ext cx="365365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06" name="Text Box 43"/>
            <p:cNvSpPr txBox="1">
              <a:spLocks noChangeArrowheads="1"/>
            </p:cNvSpPr>
            <p:nvPr/>
          </p:nvSpPr>
          <p:spPr bwMode="auto">
            <a:xfrm>
              <a:off x="1515569" y="5953338"/>
              <a:ext cx="1767237" cy="295062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} //end while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407" name="Text Box 44"/>
            <p:cNvSpPr txBox="1">
              <a:spLocks noChangeArrowheads="1"/>
            </p:cNvSpPr>
            <p:nvPr/>
          </p:nvSpPr>
          <p:spPr bwMode="auto">
            <a:xfrm>
              <a:off x="1515569" y="5594684"/>
              <a:ext cx="2179178" cy="272716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srgbClr val="7E110D"/>
                  </a:solidFill>
                  <a:latin typeface="Candara" pitchFamily="34" charset="0"/>
                  <a:cs typeface="Arial" pitchFamily="34" charset="0"/>
                </a:rPr>
                <a:t>updateCondition()</a:t>
              </a:r>
              <a:endParaRPr lang="en-US" sz="1600" dirty="0" smtClean="0">
                <a:solidFill>
                  <a:srgbClr val="7E110D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408" name="AutoShape 47"/>
            <p:cNvSpPr>
              <a:spLocks noChangeArrowheads="1"/>
            </p:cNvSpPr>
            <p:nvPr/>
          </p:nvSpPr>
          <p:spPr bwMode="auto">
            <a:xfrm>
              <a:off x="4876800" y="1854006"/>
              <a:ext cx="1290494" cy="993305"/>
            </a:xfrm>
            <a:prstGeom prst="roundRect">
              <a:avLst>
                <a:gd name="adj" fmla="val 16667"/>
              </a:avLst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09" name="Oval 48"/>
            <p:cNvSpPr>
              <a:spLocks noChangeArrowheads="1"/>
            </p:cNvSpPr>
            <p:nvPr/>
          </p:nvSpPr>
          <p:spPr bwMode="auto">
            <a:xfrm>
              <a:off x="4969272" y="2442274"/>
              <a:ext cx="256866" cy="25073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10" name="Oval 49"/>
            <p:cNvSpPr>
              <a:spLocks noChangeArrowheads="1"/>
            </p:cNvSpPr>
            <p:nvPr/>
          </p:nvSpPr>
          <p:spPr bwMode="auto">
            <a:xfrm>
              <a:off x="5076128" y="2442274"/>
              <a:ext cx="256866" cy="25073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11" name="Oval 50"/>
            <p:cNvSpPr>
              <a:spLocks noChangeArrowheads="1"/>
            </p:cNvSpPr>
            <p:nvPr/>
          </p:nvSpPr>
          <p:spPr bwMode="auto">
            <a:xfrm>
              <a:off x="5185039" y="2442274"/>
              <a:ext cx="256866" cy="25073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12" name="AutoShape 51"/>
            <p:cNvSpPr>
              <a:spLocks noChangeArrowheads="1"/>
            </p:cNvSpPr>
            <p:nvPr/>
          </p:nvSpPr>
          <p:spPr bwMode="auto">
            <a:xfrm>
              <a:off x="5694661" y="1950444"/>
              <a:ext cx="400711" cy="212162"/>
            </a:xfrm>
            <a:prstGeom prst="flowChartMagneticDisk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13" name="Oval 52"/>
            <p:cNvSpPr>
              <a:spLocks noChangeArrowheads="1"/>
            </p:cNvSpPr>
            <p:nvPr/>
          </p:nvSpPr>
          <p:spPr bwMode="auto">
            <a:xfrm>
              <a:off x="5622738" y="2451918"/>
              <a:ext cx="256866" cy="25073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14" name="Oval 53"/>
            <p:cNvSpPr>
              <a:spLocks noChangeArrowheads="1"/>
            </p:cNvSpPr>
            <p:nvPr/>
          </p:nvSpPr>
          <p:spPr bwMode="auto">
            <a:xfrm>
              <a:off x="5729595" y="2451918"/>
              <a:ext cx="256866" cy="25073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15" name="Oval 54"/>
            <p:cNvSpPr>
              <a:spLocks noChangeArrowheads="1"/>
            </p:cNvSpPr>
            <p:nvPr/>
          </p:nvSpPr>
          <p:spPr bwMode="auto">
            <a:xfrm>
              <a:off x="5838506" y="2451918"/>
              <a:ext cx="256866" cy="25073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416" name="AutoShape 55"/>
            <p:cNvCxnSpPr>
              <a:cxnSpLocks noChangeShapeType="1"/>
            </p:cNvCxnSpPr>
            <p:nvPr/>
          </p:nvCxnSpPr>
          <p:spPr bwMode="auto">
            <a:xfrm>
              <a:off x="5879604" y="2162606"/>
              <a:ext cx="0" cy="2893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7" name="AutoShape 56"/>
            <p:cNvCxnSpPr>
              <a:cxnSpLocks noChangeShapeType="1"/>
            </p:cNvCxnSpPr>
            <p:nvPr/>
          </p:nvCxnSpPr>
          <p:spPr bwMode="auto">
            <a:xfrm>
              <a:off x="5185039" y="1690063"/>
              <a:ext cx="0" cy="752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8" name="AutoShape 57"/>
            <p:cNvCxnSpPr>
              <a:cxnSpLocks noChangeShapeType="1"/>
            </p:cNvCxnSpPr>
            <p:nvPr/>
          </p:nvCxnSpPr>
          <p:spPr bwMode="auto">
            <a:xfrm>
              <a:off x="5185039" y="1690063"/>
              <a:ext cx="653467" cy="7618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9" name="AutoShape 58"/>
            <p:cNvCxnSpPr>
              <a:cxnSpLocks noChangeShapeType="1"/>
            </p:cNvCxnSpPr>
            <p:nvPr/>
          </p:nvCxnSpPr>
          <p:spPr bwMode="auto">
            <a:xfrm>
              <a:off x="5478894" y="2575358"/>
              <a:ext cx="108911" cy="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420" name="AutoShape 61"/>
            <p:cNvSpPr>
              <a:spLocks noChangeArrowheads="1"/>
            </p:cNvSpPr>
            <p:nvPr/>
          </p:nvSpPr>
          <p:spPr bwMode="auto">
            <a:xfrm>
              <a:off x="6649340" y="1854006"/>
              <a:ext cx="1290494" cy="993305"/>
            </a:xfrm>
            <a:prstGeom prst="roundRect">
              <a:avLst>
                <a:gd name="adj" fmla="val 16667"/>
              </a:avLst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21" name="Oval 62"/>
            <p:cNvSpPr>
              <a:spLocks noChangeArrowheads="1"/>
            </p:cNvSpPr>
            <p:nvPr/>
          </p:nvSpPr>
          <p:spPr bwMode="auto">
            <a:xfrm>
              <a:off x="6741812" y="2442274"/>
              <a:ext cx="256866" cy="25073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22" name="Oval 63"/>
            <p:cNvSpPr>
              <a:spLocks noChangeArrowheads="1"/>
            </p:cNvSpPr>
            <p:nvPr/>
          </p:nvSpPr>
          <p:spPr bwMode="auto">
            <a:xfrm>
              <a:off x="6848668" y="2442274"/>
              <a:ext cx="256866" cy="25073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23" name="Oval 64"/>
            <p:cNvSpPr>
              <a:spLocks noChangeArrowheads="1"/>
            </p:cNvSpPr>
            <p:nvPr/>
          </p:nvSpPr>
          <p:spPr bwMode="auto">
            <a:xfrm>
              <a:off x="6957579" y="2442274"/>
              <a:ext cx="256866" cy="250737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24" name="AutoShape 65"/>
            <p:cNvSpPr>
              <a:spLocks noChangeArrowheads="1"/>
            </p:cNvSpPr>
            <p:nvPr/>
          </p:nvSpPr>
          <p:spPr bwMode="auto">
            <a:xfrm>
              <a:off x="7467201" y="1950444"/>
              <a:ext cx="400711" cy="212162"/>
            </a:xfrm>
            <a:prstGeom prst="flowChartMagneticDisk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25" name="Oval 66"/>
            <p:cNvSpPr>
              <a:spLocks noChangeArrowheads="1"/>
            </p:cNvSpPr>
            <p:nvPr/>
          </p:nvSpPr>
          <p:spPr bwMode="auto">
            <a:xfrm>
              <a:off x="7395278" y="2451918"/>
              <a:ext cx="256866" cy="25073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26" name="Oval 67"/>
            <p:cNvSpPr>
              <a:spLocks noChangeArrowheads="1"/>
            </p:cNvSpPr>
            <p:nvPr/>
          </p:nvSpPr>
          <p:spPr bwMode="auto">
            <a:xfrm>
              <a:off x="7502135" y="2451918"/>
              <a:ext cx="256866" cy="25073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27" name="Oval 68"/>
            <p:cNvSpPr>
              <a:spLocks noChangeArrowheads="1"/>
            </p:cNvSpPr>
            <p:nvPr/>
          </p:nvSpPr>
          <p:spPr bwMode="auto">
            <a:xfrm>
              <a:off x="7611046" y="2451918"/>
              <a:ext cx="256866" cy="25073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cxnSp>
          <p:nvCxnSpPr>
            <p:cNvPr id="428" name="AutoShape 69"/>
            <p:cNvCxnSpPr>
              <a:cxnSpLocks noChangeShapeType="1"/>
            </p:cNvCxnSpPr>
            <p:nvPr/>
          </p:nvCxnSpPr>
          <p:spPr bwMode="auto">
            <a:xfrm>
              <a:off x="7652144" y="2162606"/>
              <a:ext cx="0" cy="2893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29" name="AutoShape 70"/>
            <p:cNvCxnSpPr>
              <a:cxnSpLocks noChangeShapeType="1"/>
            </p:cNvCxnSpPr>
            <p:nvPr/>
          </p:nvCxnSpPr>
          <p:spPr bwMode="auto">
            <a:xfrm>
              <a:off x="6957579" y="1690063"/>
              <a:ext cx="0" cy="752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30" name="AutoShape 71"/>
            <p:cNvCxnSpPr>
              <a:cxnSpLocks noChangeShapeType="1"/>
            </p:cNvCxnSpPr>
            <p:nvPr/>
          </p:nvCxnSpPr>
          <p:spPr bwMode="auto">
            <a:xfrm>
              <a:off x="6957579" y="1690063"/>
              <a:ext cx="653467" cy="7618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31" name="AutoShape 72"/>
            <p:cNvCxnSpPr>
              <a:cxnSpLocks noChangeShapeType="1"/>
            </p:cNvCxnSpPr>
            <p:nvPr/>
          </p:nvCxnSpPr>
          <p:spPr bwMode="auto">
            <a:xfrm>
              <a:off x="7265818" y="2575358"/>
              <a:ext cx="108911" cy="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432" name="AutoShape 73"/>
            <p:cNvCxnSpPr>
              <a:cxnSpLocks noChangeShapeType="1"/>
            </p:cNvCxnSpPr>
            <p:nvPr/>
          </p:nvCxnSpPr>
          <p:spPr bwMode="auto">
            <a:xfrm>
              <a:off x="5916695" y="4744151"/>
              <a:ext cx="0" cy="2121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33" name="AutoShape 74"/>
            <p:cNvCxnSpPr>
              <a:cxnSpLocks noChangeShapeType="1"/>
            </p:cNvCxnSpPr>
            <p:nvPr/>
          </p:nvCxnSpPr>
          <p:spPr bwMode="auto">
            <a:xfrm>
              <a:off x="6504404" y="4744151"/>
              <a:ext cx="0" cy="2121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34" name="AutoShape 75"/>
            <p:cNvCxnSpPr>
              <a:cxnSpLocks noChangeShapeType="1"/>
            </p:cNvCxnSpPr>
            <p:nvPr/>
          </p:nvCxnSpPr>
          <p:spPr bwMode="auto">
            <a:xfrm>
              <a:off x="7124992" y="4744151"/>
              <a:ext cx="0" cy="2121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35" name="Arc 76"/>
            <p:cNvSpPr>
              <a:spLocks/>
            </p:cNvSpPr>
            <p:nvPr/>
          </p:nvSpPr>
          <p:spPr bwMode="auto">
            <a:xfrm flipH="1" flipV="1">
              <a:off x="729224" y="2967788"/>
              <a:ext cx="642376" cy="3356812"/>
            </a:xfrm>
            <a:custGeom>
              <a:avLst/>
              <a:gdLst>
                <a:gd name="G0" fmla="+- 8892 0 0"/>
                <a:gd name="G1" fmla="+- 21600 0 0"/>
                <a:gd name="G2" fmla="+- 21600 0 0"/>
                <a:gd name="T0" fmla="*/ 0 w 30492"/>
                <a:gd name="T1" fmla="*/ 1915 h 43200"/>
                <a:gd name="T2" fmla="*/ 590 w 30492"/>
                <a:gd name="T3" fmla="*/ 41541 h 43200"/>
                <a:gd name="T4" fmla="*/ 8892 w 3049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92" h="43200" fill="none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</a:path>
                <a:path w="30492" h="43200" stroke="0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  <a:lnTo>
                    <a:pt x="8892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36" name="Text Box 77"/>
            <p:cNvSpPr txBox="1">
              <a:spLocks noChangeArrowheads="1"/>
            </p:cNvSpPr>
            <p:nvPr/>
          </p:nvSpPr>
          <p:spPr bwMode="auto">
            <a:xfrm>
              <a:off x="1515569" y="6324601"/>
              <a:ext cx="1767237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close()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437" name="Rectangle 78"/>
            <p:cNvSpPr>
              <a:spLocks noChangeArrowheads="1"/>
            </p:cNvSpPr>
            <p:nvPr/>
          </p:nvSpPr>
          <p:spPr bwMode="auto">
            <a:xfrm>
              <a:off x="457200" y="1447800"/>
              <a:ext cx="3670909" cy="5257799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38" name="Text Box 80"/>
            <p:cNvSpPr txBox="1">
              <a:spLocks noChangeArrowheads="1"/>
            </p:cNvSpPr>
            <p:nvPr/>
          </p:nvSpPr>
          <p:spPr bwMode="auto">
            <a:xfrm>
              <a:off x="2241961" y="4844715"/>
              <a:ext cx="1633666" cy="289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Combine() </a:t>
              </a:r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operation</a:t>
              </a:r>
            </a:p>
          </p:txBody>
        </p:sp>
        <p:sp>
          <p:nvSpPr>
            <p:cNvPr id="439" name="Text Box 81"/>
            <p:cNvSpPr txBox="1">
              <a:spLocks noChangeArrowheads="1"/>
            </p:cNvSpPr>
            <p:nvPr/>
          </p:nvSpPr>
          <p:spPr bwMode="auto">
            <a:xfrm>
              <a:off x="7377046" y="4475864"/>
              <a:ext cx="1045336" cy="35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Reduce()</a:t>
              </a:r>
            </a:p>
          </p:txBody>
        </p:sp>
        <p:sp>
          <p:nvSpPr>
            <p:cNvPr id="440" name="Text Box 82"/>
            <p:cNvSpPr txBox="1">
              <a:spLocks noChangeArrowheads="1"/>
            </p:cNvSpPr>
            <p:nvPr/>
          </p:nvSpPr>
          <p:spPr bwMode="auto">
            <a:xfrm>
              <a:off x="7675982" y="3837640"/>
              <a:ext cx="727444" cy="289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Map()</a:t>
              </a:r>
            </a:p>
          </p:txBody>
        </p:sp>
        <p:sp>
          <p:nvSpPr>
            <p:cNvPr id="441" name="Text Box 83"/>
            <p:cNvSpPr txBox="1">
              <a:spLocks noChangeArrowheads="1"/>
            </p:cNvSpPr>
            <p:nvPr/>
          </p:nvSpPr>
          <p:spPr bwMode="auto">
            <a:xfrm>
              <a:off x="5234030" y="1548841"/>
              <a:ext cx="1670703" cy="340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Worker Nodes</a:t>
              </a:r>
            </a:p>
          </p:txBody>
        </p:sp>
        <p:sp>
          <p:nvSpPr>
            <p:cNvPr id="442" name="Text Box 84"/>
            <p:cNvSpPr txBox="1">
              <a:spLocks noChangeArrowheads="1"/>
            </p:cNvSpPr>
            <p:nvPr/>
          </p:nvSpPr>
          <p:spPr bwMode="auto">
            <a:xfrm>
              <a:off x="4711696" y="4912894"/>
              <a:ext cx="3704602" cy="665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Communications/data transfers via the pub-sub broker network &amp; direct TCP</a:t>
              </a:r>
              <a:endPara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443" name="AutoShape 85"/>
            <p:cNvCxnSpPr>
              <a:cxnSpLocks noChangeShapeType="1"/>
            </p:cNvCxnSpPr>
            <p:nvPr/>
          </p:nvCxnSpPr>
          <p:spPr bwMode="auto">
            <a:xfrm>
              <a:off x="6300599" y="2428777"/>
              <a:ext cx="216851" cy="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444" name="Oval 87"/>
            <p:cNvSpPr>
              <a:spLocks noChangeArrowheads="1"/>
            </p:cNvSpPr>
            <p:nvPr/>
          </p:nvSpPr>
          <p:spPr bwMode="auto">
            <a:xfrm>
              <a:off x="498002" y="4170947"/>
              <a:ext cx="1266705" cy="47725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ndara" pitchFamily="34" charset="0"/>
              </a:endParaRPr>
            </a:p>
          </p:txBody>
        </p:sp>
        <p:sp>
          <p:nvSpPr>
            <p:cNvPr id="445" name="Text Box 88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1307507" cy="40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srgbClr val="C00000"/>
                  </a:solidFill>
                  <a:latin typeface="Candara" pitchFamily="34" charset="0"/>
                  <a:cs typeface="Arial" pitchFamily="34" charset="0"/>
                </a:rPr>
                <a:t>  </a:t>
              </a:r>
              <a:r>
                <a:rPr lang="en-US" altLang="zh-CN" b="1" dirty="0" smtClean="0">
                  <a:solidFill>
                    <a:srgbClr val="7E110D"/>
                  </a:solidFill>
                  <a:latin typeface="Candara" pitchFamily="34" charset="0"/>
                  <a:cs typeface="Arial" pitchFamily="34" charset="0"/>
                </a:rPr>
                <a:t>Iterations</a:t>
              </a:r>
              <a:endParaRPr lang="en-US" b="1" dirty="0" smtClean="0">
                <a:solidFill>
                  <a:srgbClr val="7E110D"/>
                </a:solidFill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446" name="Text Box 89"/>
            <p:cNvSpPr txBox="1">
              <a:spLocks noChangeArrowheads="1"/>
            </p:cNvSpPr>
            <p:nvPr/>
          </p:nvSpPr>
          <p:spPr bwMode="auto">
            <a:xfrm>
              <a:off x="2241244" y="3948942"/>
              <a:ext cx="3268766" cy="48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May scatter/broadcast &lt;Key,Value&gt; pairs directly</a:t>
              </a:r>
            </a:p>
          </p:txBody>
        </p:sp>
        <p:sp>
          <p:nvSpPr>
            <p:cNvPr id="447" name="Text Box 83"/>
            <p:cNvSpPr txBox="1">
              <a:spLocks noChangeArrowheads="1"/>
            </p:cNvSpPr>
            <p:nvPr/>
          </p:nvSpPr>
          <p:spPr bwMode="auto">
            <a:xfrm>
              <a:off x="7652144" y="2129427"/>
              <a:ext cx="1110856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Local Disk</a:t>
              </a:r>
            </a:p>
          </p:txBody>
        </p:sp>
        <p:sp>
          <p:nvSpPr>
            <p:cNvPr id="448" name="Text Box 83"/>
            <p:cNvSpPr txBox="1">
              <a:spLocks noChangeArrowheads="1"/>
            </p:cNvSpPr>
            <p:nvPr/>
          </p:nvSpPr>
          <p:spPr bwMode="auto">
            <a:xfrm>
              <a:off x="5031550" y="3124200"/>
              <a:ext cx="2971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Cacheable map/reduce tasks</a:t>
              </a:r>
            </a:p>
          </p:txBody>
        </p:sp>
        <p:cxnSp>
          <p:nvCxnSpPr>
            <p:cNvPr id="449" name="Straight Arrow Connector 448"/>
            <p:cNvCxnSpPr>
              <a:stCxn id="448" idx="0"/>
              <a:endCxn id="411" idx="4"/>
            </p:cNvCxnSpPr>
            <p:nvPr/>
          </p:nvCxnSpPr>
          <p:spPr>
            <a:xfrm flipH="1" flipV="1">
              <a:off x="5313472" y="2693011"/>
              <a:ext cx="1203978" cy="4311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Arrow Connector 449"/>
            <p:cNvCxnSpPr>
              <a:stCxn id="448" idx="0"/>
              <a:endCxn id="425" idx="4"/>
            </p:cNvCxnSpPr>
            <p:nvPr/>
          </p:nvCxnSpPr>
          <p:spPr>
            <a:xfrm flipV="1">
              <a:off x="6517450" y="2702655"/>
              <a:ext cx="1006261" cy="421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Arrow Connector 450"/>
            <p:cNvCxnSpPr>
              <a:stCxn id="448" idx="0"/>
              <a:endCxn id="421" idx="4"/>
            </p:cNvCxnSpPr>
            <p:nvPr/>
          </p:nvCxnSpPr>
          <p:spPr>
            <a:xfrm flipV="1">
              <a:off x="6517450" y="2693011"/>
              <a:ext cx="352795" cy="4311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/>
            <p:cNvCxnSpPr>
              <a:stCxn id="448" idx="0"/>
              <a:endCxn id="415" idx="4"/>
            </p:cNvCxnSpPr>
            <p:nvPr/>
          </p:nvCxnSpPr>
          <p:spPr>
            <a:xfrm flipH="1" flipV="1">
              <a:off x="5966939" y="2702655"/>
              <a:ext cx="550511" cy="421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TextBox 452"/>
            <p:cNvSpPr txBox="1"/>
            <p:nvPr/>
          </p:nvSpPr>
          <p:spPr>
            <a:xfrm>
              <a:off x="522848" y="1535668"/>
              <a:ext cx="32109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ndara" pitchFamily="34" charset="0"/>
                  <a:cs typeface="Arial" pitchFamily="34" charset="0"/>
                </a:rPr>
                <a:t>Main program’s process space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4" name="TextBox 453"/>
            <p:cNvSpPr txBox="1"/>
            <p:nvPr/>
          </p:nvSpPr>
          <p:spPr>
            <a:xfrm>
              <a:off x="4190999" y="5594684"/>
              <a:ext cx="4419601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en-US" dirty="0"/>
                <a:t>Main program may contain many </a:t>
              </a:r>
              <a:r>
                <a:rPr lang="en-US" dirty="0" err="1"/>
                <a:t>MapReduce</a:t>
              </a:r>
              <a:r>
                <a:rPr lang="en-US" dirty="0"/>
                <a:t> invocations or iterative </a:t>
              </a:r>
              <a:r>
                <a:rPr lang="en-US" dirty="0" err="1"/>
                <a:t>MapReduce</a:t>
              </a:r>
              <a:r>
                <a:rPr lang="en-US" dirty="0"/>
                <a:t> invocations</a:t>
              </a:r>
            </a:p>
          </p:txBody>
        </p:sp>
      </p:grpSp>
      <p:sp>
        <p:nvSpPr>
          <p:cNvPr id="455" name="Text Box 89"/>
          <p:cNvSpPr txBox="1">
            <a:spLocks noChangeArrowheads="1"/>
          </p:cNvSpPr>
          <p:nvPr/>
        </p:nvSpPr>
        <p:spPr bwMode="auto">
          <a:xfrm>
            <a:off x="3124199" y="4468885"/>
            <a:ext cx="3328743" cy="46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prstClr val="black"/>
                </a:solidFill>
                <a:latin typeface="Candara" pitchFamily="34" charset="0"/>
                <a:cs typeface="Arial" pitchFamily="34" charset="0"/>
              </a:rPr>
              <a:t>May merge data in shuffling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303004" cy="365125"/>
          </a:xfrm>
        </p:spPr>
        <p:txBody>
          <a:bodyPr/>
          <a:lstStyle/>
          <a:p>
            <a:pPr algn="l"/>
            <a:r>
              <a:rPr lang="en-US" dirty="0" err="1" smtClean="0"/>
              <a:t>Jaliya</a:t>
            </a:r>
            <a:r>
              <a:rPr lang="en-US" dirty="0" smtClean="0"/>
              <a:t> </a:t>
            </a:r>
            <a:r>
              <a:rPr lang="en-US" dirty="0" err="1" smtClean="0"/>
              <a:t>Ekanayake</a:t>
            </a:r>
            <a:r>
              <a:rPr lang="en-US" dirty="0" smtClean="0"/>
              <a:t> et al. Twister: A Runtime for Iterative </a:t>
            </a:r>
            <a:r>
              <a:rPr lang="en-US" dirty="0" err="1" smtClean="0"/>
              <a:t>MapReduce</a:t>
            </a:r>
            <a:r>
              <a:rPr lang="en-US" dirty="0" smtClean="0"/>
              <a:t>, 2010,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HaLoop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285750" indent="-285750"/>
                <a:r>
                  <a:rPr lang="en-US" dirty="0" smtClean="0"/>
                  <a:t>Based </a:t>
                </a:r>
                <a:r>
                  <a:rPr lang="en-US" dirty="0"/>
                  <a:t>on </a:t>
                </a:r>
                <a:r>
                  <a:rPr lang="en-US" dirty="0" err="1" smtClean="0"/>
                  <a:t>Hadoop</a:t>
                </a:r>
                <a:endParaRPr lang="en-US" dirty="0" smtClean="0"/>
              </a:p>
              <a:p>
                <a:pPr marL="285750" indent="-285750"/>
                <a:r>
                  <a:rPr lang="en-US" dirty="0" smtClean="0"/>
                  <a:t>Programming Model</a:t>
                </a:r>
                <a:endParaRPr lang="en-US" dirty="0"/>
              </a:p>
              <a:p>
                <a:pPr marL="685800"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marL="685800" lvl="1"/>
                <a:r>
                  <a:rPr lang="en-US" dirty="0">
                    <a:cs typeface="Courier New" pitchFamily="49" charset="0"/>
                  </a:rPr>
                  <a:t>Intra iteration multiple </a:t>
                </a:r>
                <a:r>
                  <a:rPr lang="en-US" dirty="0" smtClean="0">
                    <a:cs typeface="Courier New" pitchFamily="49" charset="0"/>
                  </a:rPr>
                  <a:t>tasks support</a:t>
                </a:r>
                <a:endParaRPr lang="en-US" dirty="0">
                  <a:cs typeface="Courier New" pitchFamily="49" charset="0"/>
                </a:endParaRPr>
              </a:p>
              <a:p>
                <a:pPr marL="685800" lvl="1"/>
                <a:r>
                  <a:rPr lang="en-US" dirty="0" smtClean="0"/>
                  <a:t>Intra and inter iteration inputs control</a:t>
                </a:r>
              </a:p>
              <a:p>
                <a:pPr marL="685800" lvl="1"/>
                <a:r>
                  <a:rPr lang="en-US" dirty="0" err="1" smtClean="0"/>
                  <a:t>Fixpoint</a:t>
                </a:r>
                <a:r>
                  <a:rPr lang="en-US" dirty="0" smtClean="0"/>
                  <a:t> evaluation </a:t>
                </a:r>
              </a:p>
              <a:p>
                <a:pPr marL="285750" indent="-285750"/>
                <a:r>
                  <a:rPr lang="en-US" dirty="0" smtClean="0"/>
                  <a:t>Loop-aware task scheduling</a:t>
                </a:r>
              </a:p>
              <a:p>
                <a:pPr marL="285750" indent="-285750"/>
                <a:r>
                  <a:rPr lang="en-US" dirty="0" smtClean="0"/>
                  <a:t>Caching</a:t>
                </a:r>
              </a:p>
              <a:p>
                <a:pPr marL="685800" lvl="1"/>
                <a:r>
                  <a:rPr lang="en-US" dirty="0" smtClean="0"/>
                  <a:t>Reduce input cache, Reduce output cache, Map Input cache</a:t>
                </a:r>
              </a:p>
              <a:p>
                <a:pPr marL="685800" lvl="1"/>
                <a:r>
                  <a:rPr lang="en-US" dirty="0" smtClean="0"/>
                  <a:t>Reconstructing </a:t>
                </a:r>
                <a:r>
                  <a:rPr lang="en-US" dirty="0"/>
                  <a:t>caching for </a:t>
                </a:r>
                <a:r>
                  <a:rPr lang="en-US" dirty="0" smtClean="0"/>
                  <a:t> node </a:t>
                </a:r>
                <a:r>
                  <a:rPr lang="en-US" dirty="0"/>
                  <a:t>failure or work node </a:t>
                </a:r>
                <a:r>
                  <a:rPr lang="en-US" dirty="0" smtClean="0"/>
                  <a:t>full load.</a:t>
                </a:r>
                <a:endParaRPr lang="en-US" dirty="0"/>
              </a:p>
              <a:p>
                <a:r>
                  <a:rPr lang="en-US" dirty="0" smtClean="0"/>
                  <a:t>Similar works with asynchronous iteration</a:t>
                </a:r>
              </a:p>
              <a:p>
                <a:pPr lvl="1"/>
                <a:r>
                  <a:rPr lang="en-US" dirty="0" err="1" smtClean="0"/>
                  <a:t>iMapReduce</a:t>
                </a:r>
                <a:r>
                  <a:rPr lang="en-US" dirty="0" smtClean="0"/>
                  <a:t>, </a:t>
                </a:r>
                <a:r>
                  <a:rPr lang="en-US" dirty="0" err="1"/>
                  <a:t>iHadoop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207" t="-1887" r="-603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01354"/>
            <a:ext cx="4038600" cy="352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8077200" cy="365125"/>
          </a:xfrm>
        </p:spPr>
        <p:txBody>
          <a:bodyPr/>
          <a:lstStyle/>
          <a:p>
            <a:pPr algn="l"/>
            <a:r>
              <a:rPr lang="en-US" dirty="0" err="1" smtClean="0"/>
              <a:t>Yingyi</a:t>
            </a:r>
            <a:r>
              <a:rPr lang="en-US" dirty="0" smtClean="0"/>
              <a:t> Bu et al. </a:t>
            </a:r>
            <a:r>
              <a:rPr lang="en-US" dirty="0" err="1" smtClean="0"/>
              <a:t>HaLoop</a:t>
            </a:r>
            <a:r>
              <a:rPr lang="en-US" dirty="0" smtClean="0"/>
              <a:t>: Efficient Iterative Data Processing on Large clusters,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Large scale graph processing, implemented in C</a:t>
            </a:r>
            <a:r>
              <a:rPr lang="en-US" sz="2000" dirty="0" smtClean="0"/>
              <a:t>++</a:t>
            </a:r>
          </a:p>
          <a:p>
            <a:r>
              <a:rPr lang="en-US" sz="2000" dirty="0"/>
              <a:t>Computation </a:t>
            </a:r>
            <a:r>
              <a:rPr lang="en-US" sz="2000" dirty="0" smtClean="0"/>
              <a:t>Model</a:t>
            </a:r>
          </a:p>
          <a:p>
            <a:pPr lvl="1"/>
            <a:r>
              <a:rPr lang="en-US" sz="1600" dirty="0" err="1" smtClean="0"/>
              <a:t>SuperStep</a:t>
            </a:r>
            <a:r>
              <a:rPr lang="en-US" sz="1600" dirty="0" smtClean="0"/>
              <a:t> </a:t>
            </a:r>
            <a:r>
              <a:rPr lang="en-US" sz="1600" dirty="0"/>
              <a:t>as </a:t>
            </a:r>
            <a:r>
              <a:rPr lang="en-US" sz="1600" dirty="0" smtClean="0"/>
              <a:t>iteration</a:t>
            </a:r>
          </a:p>
          <a:p>
            <a:pPr lvl="1"/>
            <a:r>
              <a:rPr lang="en-US" sz="1600" dirty="0"/>
              <a:t>Vertex state machine: Active and Inactive, vote to halt</a:t>
            </a:r>
          </a:p>
          <a:p>
            <a:pPr lvl="1"/>
            <a:r>
              <a:rPr lang="en-US" sz="1600" dirty="0"/>
              <a:t>Message passing between vertices</a:t>
            </a:r>
          </a:p>
          <a:p>
            <a:pPr lvl="1"/>
            <a:r>
              <a:rPr lang="en-US" sz="1600" dirty="0"/>
              <a:t>Combiners</a:t>
            </a:r>
          </a:p>
          <a:p>
            <a:pPr lvl="1"/>
            <a:r>
              <a:rPr lang="en-US" sz="1600" dirty="0"/>
              <a:t>Aggregators</a:t>
            </a:r>
          </a:p>
          <a:p>
            <a:pPr lvl="1"/>
            <a:r>
              <a:rPr lang="en-US" sz="1600" dirty="0"/>
              <a:t>Topology </a:t>
            </a:r>
            <a:r>
              <a:rPr lang="en-US" sz="1600" dirty="0" smtClean="0"/>
              <a:t>mutation</a:t>
            </a:r>
          </a:p>
          <a:p>
            <a:r>
              <a:rPr lang="en-US" sz="2100" dirty="0"/>
              <a:t>Master/worker </a:t>
            </a:r>
            <a:r>
              <a:rPr lang="en-US" sz="2100" dirty="0" smtClean="0"/>
              <a:t>model</a:t>
            </a:r>
            <a:endParaRPr lang="en-US" sz="2100" dirty="0"/>
          </a:p>
          <a:p>
            <a:r>
              <a:rPr lang="en-US" sz="2000" dirty="0" smtClean="0"/>
              <a:t>Graph </a:t>
            </a:r>
            <a:r>
              <a:rPr lang="en-US" sz="2000" dirty="0"/>
              <a:t>partition: hashing</a:t>
            </a:r>
          </a:p>
          <a:p>
            <a:r>
              <a:rPr lang="en-US" sz="2000" dirty="0"/>
              <a:t>Fault tolerance: </a:t>
            </a:r>
            <a:r>
              <a:rPr lang="en-US" sz="2000" dirty="0" err="1"/>
              <a:t>checkpointing</a:t>
            </a:r>
            <a:r>
              <a:rPr lang="en-US" sz="2000" dirty="0"/>
              <a:t> and confined recovery</a:t>
            </a:r>
          </a:p>
          <a:p>
            <a:r>
              <a:rPr lang="en-US" sz="2000" dirty="0"/>
              <a:t>Similar works with network locality: Surfer</a:t>
            </a:r>
            <a:endParaRPr lang="en-US" sz="2000" dirty="0" smtClean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4495800" y="2488897"/>
            <a:ext cx="434340" cy="410857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292090" y="2488897"/>
            <a:ext cx="434340" cy="410857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160770" y="2488897"/>
            <a:ext cx="434340" cy="410857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957060" y="2488897"/>
            <a:ext cx="434340" cy="410857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495800" y="3379087"/>
            <a:ext cx="434340" cy="410857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292090" y="3379087"/>
            <a:ext cx="434340" cy="4108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160770" y="3379087"/>
            <a:ext cx="434340" cy="4108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957060" y="3379087"/>
            <a:ext cx="434340" cy="410857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95800" y="4323740"/>
            <a:ext cx="434340" cy="4108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292090" y="4323740"/>
            <a:ext cx="434340" cy="4108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160770" y="4323740"/>
            <a:ext cx="434340" cy="410857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957060" y="4323740"/>
            <a:ext cx="434340" cy="4108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495800" y="5227943"/>
            <a:ext cx="434340" cy="4108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292090" y="5227943"/>
            <a:ext cx="434340" cy="4108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160770" y="5227943"/>
            <a:ext cx="434340" cy="4108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957060" y="5227943"/>
            <a:ext cx="434340" cy="4108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4930140" y="2694325"/>
            <a:ext cx="36195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595110" y="2694325"/>
            <a:ext cx="36195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3"/>
            <a:endCxn id="9" idx="5"/>
          </p:cNvCxnSpPr>
          <p:nvPr/>
        </p:nvCxnSpPr>
        <p:spPr>
          <a:xfrm rot="5400000">
            <a:off x="5943926" y="2558808"/>
            <a:ext cx="11413" cy="561555"/>
          </a:xfrm>
          <a:prstGeom prst="curvedConnector3">
            <a:avLst>
              <a:gd name="adj1" fmla="val 70720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9" idx="7"/>
            <a:endCxn id="11" idx="0"/>
          </p:cNvCxnSpPr>
          <p:nvPr/>
        </p:nvCxnSpPr>
        <p:spPr>
          <a:xfrm rot="5400000" flipH="1" flipV="1">
            <a:off x="6388442" y="1763278"/>
            <a:ext cx="60168" cy="1511407"/>
          </a:xfrm>
          <a:prstGeom prst="curvedConnector3">
            <a:avLst>
              <a:gd name="adj1" fmla="val 44142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930140" y="3584514"/>
            <a:ext cx="36195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595110" y="3584514"/>
            <a:ext cx="36195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5400000">
            <a:off x="5943926" y="3446397"/>
            <a:ext cx="11413" cy="561555"/>
          </a:xfrm>
          <a:prstGeom prst="curvedConnector3">
            <a:avLst>
              <a:gd name="adj1" fmla="val 70720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5400000" flipH="1" flipV="1">
            <a:off x="6388442" y="2653467"/>
            <a:ext cx="60168" cy="1511407"/>
          </a:xfrm>
          <a:prstGeom prst="curvedConnector3">
            <a:avLst>
              <a:gd name="adj1" fmla="val 44142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30140" y="4529167"/>
            <a:ext cx="36195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95110" y="4529167"/>
            <a:ext cx="36195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5400000">
            <a:off x="5943926" y="4405063"/>
            <a:ext cx="11413" cy="561555"/>
          </a:xfrm>
          <a:prstGeom prst="curvedConnector3">
            <a:avLst>
              <a:gd name="adj1" fmla="val 70720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5400000" flipH="1" flipV="1">
            <a:off x="6388442" y="3598120"/>
            <a:ext cx="60168" cy="1511407"/>
          </a:xfrm>
          <a:prstGeom prst="curvedConnector3">
            <a:avLst>
              <a:gd name="adj1" fmla="val 44142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30140" y="5433371"/>
            <a:ext cx="36195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595110" y="5433371"/>
            <a:ext cx="36195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>
            <a:off x="5943926" y="5297854"/>
            <a:ext cx="11413" cy="561555"/>
          </a:xfrm>
          <a:prstGeom prst="curvedConnector3">
            <a:avLst>
              <a:gd name="adj1" fmla="val 70720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5400000" flipH="1" flipV="1">
            <a:off x="6388442" y="4502324"/>
            <a:ext cx="60168" cy="1511407"/>
          </a:xfrm>
          <a:prstGeom prst="curvedConnector3">
            <a:avLst>
              <a:gd name="adj1" fmla="val 44142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" idx="5"/>
            <a:endCxn id="13" idx="1"/>
          </p:cNvCxnSpPr>
          <p:nvPr/>
        </p:nvCxnSpPr>
        <p:spPr>
          <a:xfrm>
            <a:off x="4866533" y="2839586"/>
            <a:ext cx="489165" cy="59967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3"/>
            <a:endCxn id="12" idx="7"/>
          </p:cNvCxnSpPr>
          <p:nvPr/>
        </p:nvCxnSpPr>
        <p:spPr>
          <a:xfrm flipH="1">
            <a:off x="4866533" y="2839586"/>
            <a:ext cx="489165" cy="59967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4"/>
            <a:endCxn id="13" idx="0"/>
          </p:cNvCxnSpPr>
          <p:nvPr/>
        </p:nvCxnSpPr>
        <p:spPr>
          <a:xfrm flipH="1">
            <a:off x="5509260" y="2899754"/>
            <a:ext cx="868680" cy="47933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9" idx="4"/>
            <a:endCxn id="15" idx="0"/>
          </p:cNvCxnSpPr>
          <p:nvPr/>
        </p:nvCxnSpPr>
        <p:spPr>
          <a:xfrm>
            <a:off x="5509260" y="2899754"/>
            <a:ext cx="1664970" cy="47933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1" idx="3"/>
            <a:endCxn id="14" idx="7"/>
          </p:cNvCxnSpPr>
          <p:nvPr/>
        </p:nvCxnSpPr>
        <p:spPr>
          <a:xfrm flipH="1">
            <a:off x="6531503" y="2839586"/>
            <a:ext cx="489165" cy="59967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2" idx="4"/>
            <a:endCxn id="17" idx="1"/>
          </p:cNvCxnSpPr>
          <p:nvPr/>
        </p:nvCxnSpPr>
        <p:spPr>
          <a:xfrm>
            <a:off x="4712970" y="3789944"/>
            <a:ext cx="642727" cy="5939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" idx="4"/>
            <a:endCxn id="14" idx="0"/>
          </p:cNvCxnSpPr>
          <p:nvPr/>
        </p:nvCxnSpPr>
        <p:spPr>
          <a:xfrm>
            <a:off x="6377940" y="2899754"/>
            <a:ext cx="0" cy="47933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5" idx="4"/>
            <a:endCxn id="18" idx="7"/>
          </p:cNvCxnSpPr>
          <p:nvPr/>
        </p:nvCxnSpPr>
        <p:spPr>
          <a:xfrm flipH="1">
            <a:off x="6531503" y="3789944"/>
            <a:ext cx="642727" cy="5939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8" idx="4"/>
            <a:endCxn id="21" idx="0"/>
          </p:cNvCxnSpPr>
          <p:nvPr/>
        </p:nvCxnSpPr>
        <p:spPr>
          <a:xfrm flipH="1">
            <a:off x="5509260" y="4734597"/>
            <a:ext cx="868680" cy="49334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8" idx="4"/>
            <a:endCxn id="23" idx="1"/>
          </p:cNvCxnSpPr>
          <p:nvPr/>
        </p:nvCxnSpPr>
        <p:spPr>
          <a:xfrm>
            <a:off x="6377940" y="4734597"/>
            <a:ext cx="642727" cy="55351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36180" y="2488898"/>
            <a:ext cx="130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Superstep</a:t>
            </a:r>
            <a:r>
              <a:rPr lang="en-US" i="1" dirty="0" smtClean="0"/>
              <a:t> 0</a:t>
            </a:r>
            <a:endParaRPr lang="en-US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7536180" y="3458048"/>
            <a:ext cx="130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Superstep</a:t>
            </a:r>
            <a:r>
              <a:rPr lang="en-US" i="1" dirty="0" smtClean="0"/>
              <a:t> 1</a:t>
            </a:r>
            <a:endParaRPr lang="en-US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7536180" y="4348238"/>
            <a:ext cx="130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Superstep</a:t>
            </a:r>
            <a:r>
              <a:rPr lang="en-US" i="1" dirty="0" smtClean="0"/>
              <a:t> 2</a:t>
            </a:r>
            <a:endParaRPr lang="en-US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7536180" y="5238428"/>
            <a:ext cx="130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Superstep</a:t>
            </a:r>
            <a:r>
              <a:rPr lang="en-US" i="1" dirty="0" smtClean="0"/>
              <a:t> 3</a:t>
            </a:r>
            <a:endParaRPr lang="en-US" i="1" dirty="0"/>
          </a:p>
        </p:txBody>
      </p:sp>
      <p:sp>
        <p:nvSpPr>
          <p:cNvPr id="93" name="Oval 92"/>
          <p:cNvSpPr/>
          <p:nvPr/>
        </p:nvSpPr>
        <p:spPr>
          <a:xfrm>
            <a:off x="4817163" y="1667183"/>
            <a:ext cx="434340" cy="4108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251503" y="1706664"/>
            <a:ext cx="109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Inactive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6418526" y="1667183"/>
            <a:ext cx="434340" cy="410857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852866" y="1677668"/>
            <a:ext cx="90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153400" cy="365125"/>
          </a:xfrm>
        </p:spPr>
        <p:txBody>
          <a:bodyPr/>
          <a:lstStyle/>
          <a:p>
            <a:pPr algn="l"/>
            <a:r>
              <a:rPr lang="en-US" dirty="0" err="1" smtClean="0"/>
              <a:t>Grzegorz</a:t>
            </a:r>
            <a:r>
              <a:rPr lang="en-US" dirty="0" smtClean="0"/>
              <a:t> </a:t>
            </a:r>
            <a:r>
              <a:rPr lang="en-US" dirty="0" err="1" smtClean="0"/>
              <a:t>Malewicz</a:t>
            </a:r>
            <a:r>
              <a:rPr lang="en-US" dirty="0" smtClean="0"/>
              <a:t> et al. </a:t>
            </a:r>
            <a:r>
              <a:rPr lang="en-US" dirty="0" err="1" smtClean="0"/>
              <a:t>Pregel</a:t>
            </a:r>
            <a:r>
              <a:rPr lang="en-US" dirty="0" smtClean="0"/>
              <a:t>: A System for Large-Scale Graph Processing, 2010,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computing framework which  supports iterative jobs, implemented in </a:t>
            </a:r>
            <a:r>
              <a:rPr lang="en-US" dirty="0" err="1" smtClean="0"/>
              <a:t>Scala</a:t>
            </a:r>
            <a:r>
              <a:rPr lang="en-US" dirty="0" smtClean="0"/>
              <a:t>, built on </a:t>
            </a:r>
            <a:r>
              <a:rPr lang="en-US" dirty="0" err="1" smtClean="0"/>
              <a:t>Mesos</a:t>
            </a:r>
            <a:r>
              <a:rPr lang="en-US" dirty="0" smtClean="0"/>
              <a:t> “cluster OS”.</a:t>
            </a:r>
          </a:p>
          <a:p>
            <a:r>
              <a:rPr lang="en-US" dirty="0" smtClean="0"/>
              <a:t>Resilient Distributed Dataset </a:t>
            </a:r>
            <a:r>
              <a:rPr lang="en-US" dirty="0"/>
              <a:t>(RDD) </a:t>
            </a:r>
            <a:endParaRPr lang="en-US" dirty="0" smtClean="0"/>
          </a:p>
          <a:p>
            <a:pPr lvl="1"/>
            <a:r>
              <a:rPr lang="en-US" dirty="0" smtClean="0"/>
              <a:t>Similar to static data in-memory cache in Twister </a:t>
            </a:r>
          </a:p>
          <a:p>
            <a:pPr lvl="1"/>
            <a:r>
              <a:rPr lang="en-US" dirty="0" smtClean="0"/>
              <a:t>Read only</a:t>
            </a:r>
          </a:p>
          <a:p>
            <a:pPr lvl="1"/>
            <a:r>
              <a:rPr lang="en-US" dirty="0" smtClean="0"/>
              <a:t>Cache/Save</a:t>
            </a:r>
          </a:p>
          <a:p>
            <a:pPr lvl="1"/>
            <a:r>
              <a:rPr lang="en-US" dirty="0" smtClean="0"/>
              <a:t>Can be constructed in 4 ways (e.g. HDFS), and can be rebuilt</a:t>
            </a:r>
            <a:endParaRPr lang="en-US" dirty="0"/>
          </a:p>
          <a:p>
            <a:r>
              <a:rPr lang="en-US" dirty="0" smtClean="0"/>
              <a:t>Parallel Operations</a:t>
            </a:r>
          </a:p>
          <a:p>
            <a:pPr lvl="1"/>
            <a:r>
              <a:rPr lang="en-US" dirty="0" smtClean="0"/>
              <a:t>Reduce (one task only, but maybe extended to multiple tasks now)</a:t>
            </a:r>
          </a:p>
          <a:p>
            <a:pPr lvl="1"/>
            <a:r>
              <a:rPr lang="en-US" dirty="0" smtClean="0"/>
              <a:t>Collect (Similar to Combiner in Twister)</a:t>
            </a:r>
          </a:p>
          <a:p>
            <a:pPr lvl="1"/>
            <a:r>
              <a:rPr lang="en-US" dirty="0" err="1" smtClean="0"/>
              <a:t>foreach</a:t>
            </a:r>
            <a:endParaRPr lang="en-US" dirty="0" smtClean="0"/>
          </a:p>
          <a:p>
            <a:r>
              <a:rPr lang="en-US" dirty="0" smtClean="0"/>
              <a:t>Shared variables</a:t>
            </a:r>
          </a:p>
          <a:p>
            <a:pPr lvl="1"/>
            <a:r>
              <a:rPr lang="en-US" dirty="0" smtClean="0"/>
              <a:t> broadcast variable</a:t>
            </a:r>
          </a:p>
          <a:p>
            <a:pPr lvl="1"/>
            <a:r>
              <a:rPr lang="en-US" dirty="0" smtClean="0"/>
              <a:t>accumulator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543800" cy="365125"/>
          </a:xfrm>
        </p:spPr>
        <p:txBody>
          <a:bodyPr/>
          <a:lstStyle/>
          <a:p>
            <a:pPr algn="l"/>
            <a:r>
              <a:rPr lang="en-US" dirty="0" err="1" smtClean="0"/>
              <a:t>Matei</a:t>
            </a:r>
            <a:r>
              <a:rPr lang="en-US" dirty="0" smtClean="0"/>
              <a:t> </a:t>
            </a:r>
            <a:r>
              <a:rPr lang="en-US" dirty="0" err="1" smtClean="0"/>
              <a:t>Zahariz</a:t>
            </a:r>
            <a:r>
              <a:rPr lang="en-US" dirty="0" smtClean="0"/>
              <a:t> et al. Spark: Cluster Computing with Working Sets,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MATE-EC2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Map-reduce with </a:t>
            </a:r>
            <a:r>
              <a:rPr lang="en-US" dirty="0" err="1" smtClean="0"/>
              <a:t>AlternaTE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over EC2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Reduction Object</a:t>
            </a:r>
          </a:p>
          <a:p>
            <a:r>
              <a:rPr lang="en-US" dirty="0" smtClean="0"/>
              <a:t>Local Reduction</a:t>
            </a:r>
          </a:p>
          <a:p>
            <a:pPr lvl="1"/>
            <a:r>
              <a:rPr lang="en-US" dirty="0" smtClean="0"/>
              <a:t>Reduce intermediate data size</a:t>
            </a:r>
          </a:p>
          <a:p>
            <a:r>
              <a:rPr lang="en-US" dirty="0" smtClean="0"/>
              <a:t>Global Reduction</a:t>
            </a:r>
          </a:p>
          <a:p>
            <a:pPr lvl="1"/>
            <a:r>
              <a:rPr lang="en-US" dirty="0" smtClean="0"/>
              <a:t>Multiple reduction objects are combined into a single reduction object</a:t>
            </a: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858" y="1600200"/>
            <a:ext cx="38192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924800" cy="365125"/>
          </a:xfrm>
        </p:spPr>
        <p:txBody>
          <a:bodyPr/>
          <a:lstStyle/>
          <a:p>
            <a:pPr algn="l"/>
            <a:r>
              <a:rPr lang="en-US" dirty="0" err="1" smtClean="0"/>
              <a:t>Tekin</a:t>
            </a:r>
            <a:r>
              <a:rPr lang="en-US" dirty="0" smtClean="0"/>
              <a:t> </a:t>
            </a:r>
            <a:r>
              <a:rPr lang="en-US" dirty="0" err="1" smtClean="0"/>
              <a:t>Bicer</a:t>
            </a:r>
            <a:r>
              <a:rPr lang="en-US" dirty="0" smtClean="0"/>
              <a:t> et al. MATE-EC2: A Middleware for Processing Data with AWS,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Present  a job as a directed acyclic graph</a:t>
            </a:r>
          </a:p>
          <a:p>
            <a:r>
              <a:rPr lang="en-US" dirty="0" smtClean="0"/>
              <a:t>Each vertex is a program</a:t>
            </a:r>
          </a:p>
          <a:p>
            <a:r>
              <a:rPr lang="en-US" dirty="0"/>
              <a:t>E</a:t>
            </a:r>
            <a:r>
              <a:rPr lang="en-US" dirty="0" smtClean="0"/>
              <a:t>ach edge is a data channel</a:t>
            </a:r>
            <a:endParaRPr lang="en-US" dirty="0"/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TCP pipes</a:t>
            </a:r>
          </a:p>
          <a:p>
            <a:pPr lvl="1"/>
            <a:r>
              <a:rPr lang="en-US" dirty="0"/>
              <a:t>Shared  memory </a:t>
            </a:r>
            <a:r>
              <a:rPr lang="en-US" dirty="0" smtClean="0"/>
              <a:t>FIFOs</a:t>
            </a:r>
          </a:p>
          <a:p>
            <a:r>
              <a:rPr lang="en-US" dirty="0" smtClean="0"/>
              <a:t>Graph composition and dynamic run-time graph refinement</a:t>
            </a:r>
          </a:p>
          <a:p>
            <a:endParaRPr lang="en-US" dirty="0" smtClean="0"/>
          </a:p>
          <a:p>
            <a:r>
              <a:rPr lang="en-US" dirty="0" smtClean="0"/>
              <a:t>Job manager/Daemons</a:t>
            </a:r>
          </a:p>
          <a:p>
            <a:r>
              <a:rPr lang="en-US" dirty="0" smtClean="0"/>
              <a:t>Locality-aware scheduling</a:t>
            </a:r>
            <a:endParaRPr lang="en-US" dirty="0"/>
          </a:p>
          <a:p>
            <a:r>
              <a:rPr lang="en-US" dirty="0" smtClean="0"/>
              <a:t>A distributed file system is used to provide data replication</a:t>
            </a:r>
          </a:p>
          <a:p>
            <a:endParaRPr lang="en-US" dirty="0"/>
          </a:p>
          <a:p>
            <a:r>
              <a:rPr lang="en-US" dirty="0" smtClean="0"/>
              <a:t>Another pipeline from Google: </a:t>
            </a:r>
            <a:r>
              <a:rPr lang="en-US" dirty="0" err="1" smtClean="0"/>
              <a:t>FlumeJava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91955"/>
            <a:ext cx="4038600" cy="2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8077200" cy="365125"/>
          </a:xfrm>
        </p:spPr>
        <p:txBody>
          <a:bodyPr/>
          <a:lstStyle/>
          <a:p>
            <a:pPr algn="l"/>
            <a:r>
              <a:rPr lang="en-US" dirty="0" smtClean="0"/>
              <a:t>Michael </a:t>
            </a:r>
            <a:r>
              <a:rPr lang="en-US" dirty="0" err="1" smtClean="0"/>
              <a:t>Isard</a:t>
            </a:r>
            <a:r>
              <a:rPr lang="en-US" dirty="0" smtClean="0"/>
              <a:t> et al. Dryad: Distributed Data-Parallel Programs from Sequential Building Blocks,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Slides: collective communication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Collective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redistribution operations</a:t>
            </a:r>
          </a:p>
          <a:p>
            <a:pPr lvl="1"/>
            <a:r>
              <a:rPr lang="en-US" dirty="0"/>
              <a:t>Broadcast, scatter, gather and </a:t>
            </a:r>
            <a:r>
              <a:rPr lang="en-US" dirty="0" err="1"/>
              <a:t>allgather</a:t>
            </a:r>
            <a:endParaRPr lang="en-US" dirty="0"/>
          </a:p>
          <a:p>
            <a:r>
              <a:rPr lang="en-US" dirty="0"/>
              <a:t>Data consolidation operations</a:t>
            </a:r>
          </a:p>
          <a:p>
            <a:pPr lvl="1"/>
            <a:r>
              <a:rPr lang="en-US" dirty="0"/>
              <a:t>Reduce(-to-one), reduce-scatter, </a:t>
            </a:r>
            <a:r>
              <a:rPr lang="en-US" dirty="0" err="1"/>
              <a:t>allreduce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Dual Operations</a:t>
            </a:r>
          </a:p>
          <a:p>
            <a:pPr lvl="1"/>
            <a:r>
              <a:rPr lang="en-US" dirty="0" smtClean="0"/>
              <a:t>Broadcast and reduce(-to-one)</a:t>
            </a:r>
          </a:p>
          <a:p>
            <a:pPr lvl="1"/>
            <a:r>
              <a:rPr lang="en-US" dirty="0" smtClean="0"/>
              <a:t>Scatter and gather</a:t>
            </a:r>
          </a:p>
          <a:p>
            <a:pPr lvl="1"/>
            <a:r>
              <a:rPr lang="en-US" dirty="0" err="1" smtClean="0"/>
              <a:t>Allgather</a:t>
            </a:r>
            <a:r>
              <a:rPr lang="en-US" dirty="0" smtClean="0"/>
              <a:t> and reduce-scatter</a:t>
            </a:r>
          </a:p>
          <a:p>
            <a:pPr lvl="1"/>
            <a:r>
              <a:rPr lang="en-US" dirty="0" err="1" smtClean="0"/>
              <a:t>Allreduce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Broadcast, Reduce, Scatter, Gather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02" y="1600200"/>
            <a:ext cx="72481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0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Iterative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dirty="0" smtClean="0"/>
              <a:t>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improve the performance of </a:t>
            </a:r>
            <a:r>
              <a:rPr lang="en-US" dirty="0" err="1" smtClean="0"/>
              <a:t>MapReduce</a:t>
            </a:r>
            <a:r>
              <a:rPr lang="en-US" dirty="0" smtClean="0"/>
              <a:t> on iterative algorithms</a:t>
            </a:r>
          </a:p>
          <a:p>
            <a:r>
              <a:rPr lang="en-US" dirty="0" smtClean="0"/>
              <a:t>Applications: </a:t>
            </a:r>
            <a:r>
              <a:rPr lang="en-US" dirty="0" err="1"/>
              <a:t>K</a:t>
            </a:r>
            <a:r>
              <a:rPr lang="en-US" dirty="0" err="1" smtClean="0"/>
              <a:t>means</a:t>
            </a:r>
            <a:r>
              <a:rPr lang="en-US" dirty="0" smtClean="0"/>
              <a:t> Clustering, PageRank, Multidimensional Scaling…</a:t>
            </a:r>
          </a:p>
          <a:p>
            <a:endParaRPr lang="en-US" dirty="0" smtClean="0"/>
          </a:p>
          <a:p>
            <a:r>
              <a:rPr lang="en-US" dirty="0" smtClean="0"/>
              <a:t>Synchronous iteration</a:t>
            </a:r>
          </a:p>
          <a:p>
            <a:pPr lvl="1"/>
            <a:r>
              <a:rPr lang="en-US" dirty="0" smtClean="0"/>
              <a:t>Twister</a:t>
            </a:r>
            <a:endParaRPr lang="en-US" dirty="0"/>
          </a:p>
          <a:p>
            <a:pPr lvl="1"/>
            <a:r>
              <a:rPr lang="en-US" dirty="0" err="1" smtClean="0"/>
              <a:t>HaLoop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Asynchronous iteration</a:t>
            </a:r>
          </a:p>
          <a:p>
            <a:pPr lvl="1"/>
            <a:r>
              <a:rPr lang="en-US" dirty="0" err="1" smtClean="0"/>
              <a:t>iMapReduce</a:t>
            </a:r>
            <a:endParaRPr lang="en-US" dirty="0"/>
          </a:p>
          <a:p>
            <a:pPr lvl="1"/>
            <a:r>
              <a:rPr lang="en-US" dirty="0" err="1" smtClean="0"/>
              <a:t>iHadoop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72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Allgather</a:t>
            </a:r>
            <a:r>
              <a:rPr lang="en-US" dirty="0" smtClean="0"/>
              <a:t>, Reduce-Scatter, </a:t>
            </a:r>
            <a:r>
              <a:rPr lang="en-US" dirty="0" err="1" smtClean="0"/>
              <a:t>Allreduce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7107"/>
            <a:ext cx="8229600" cy="409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1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Hypercubes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85" y="1600200"/>
            <a:ext cx="57356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5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MST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5158"/>
            <a:ext cx="8229600" cy="403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953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Allgather</a:t>
            </a:r>
            <a:r>
              <a:rPr lang="en-US" dirty="0"/>
              <a:t> </a:t>
            </a:r>
            <a:r>
              <a:rPr lang="en-US" dirty="0" smtClean="0"/>
              <a:t>Bidirectional Exchange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9606"/>
            <a:ext cx="82296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271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Allgather</a:t>
            </a:r>
            <a:r>
              <a:rPr lang="en-US" dirty="0" smtClean="0"/>
              <a:t> Bucket Algorithm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1458"/>
            <a:ext cx="8229600" cy="378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4585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on </a:t>
            </a:r>
            <a:r>
              <a:rPr lang="en-US" dirty="0" smtClean="0"/>
              <a:t>Linear Array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840887"/>
              </p:ext>
            </p:extLst>
          </p:nvPr>
        </p:nvGraphicFramePr>
        <p:xfrm>
          <a:off x="457200" y="1600200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048000"/>
                <a:gridCol w="34290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Short Vectors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Long Vectors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Broadcast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MST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MST Scatter,</a:t>
                      </a:r>
                      <a:r>
                        <a:rPr lang="en-US" sz="1600" baseline="0" dirty="0" smtClean="0"/>
                        <a:t> BKT </a:t>
                      </a:r>
                      <a:r>
                        <a:rPr lang="en-US" sz="1600" baseline="0" dirty="0" err="1" smtClean="0"/>
                        <a:t>Allgather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Reduce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BKT Reduce-scatter,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MST Gather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Scatter</a:t>
                      </a:r>
                    </a:p>
                    <a:p>
                      <a:r>
                        <a:rPr lang="en-US" sz="1600" dirty="0" smtClean="0"/>
                        <a:t>/Gather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Simple algorithm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Allgather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MST Gather,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MST </a:t>
                      </a:r>
                      <a:r>
                        <a:rPr lang="en-US" sz="1600" dirty="0" err="1" smtClean="0"/>
                        <a:t>Bcast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BKT algorithm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Reduce-scatter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MST Reduce,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MST Scatter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BKT algorithm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Allreduce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MST Reduce,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MST </a:t>
                      </a:r>
                      <a:r>
                        <a:rPr lang="en-US" sz="1600" dirty="0" err="1" smtClean="0"/>
                        <a:t>Bcast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BKT Reduce-scatter,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BKT </a:t>
                      </a:r>
                      <a:r>
                        <a:rPr lang="en-US" sz="1600" dirty="0" err="1" smtClean="0"/>
                        <a:t>Allgather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8077200" cy="365125"/>
          </a:xfrm>
        </p:spPr>
        <p:txBody>
          <a:bodyPr/>
          <a:lstStyle/>
          <a:p>
            <a:pPr algn="l"/>
            <a:r>
              <a:rPr lang="en-US" dirty="0" smtClean="0"/>
              <a:t>Ernie Chan et al. Collective Communication: Theory, Practice, and Experience,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on </a:t>
            </a:r>
            <a:r>
              <a:rPr lang="en-US" dirty="0" smtClean="0"/>
              <a:t>Multidimensional </a:t>
            </a:r>
            <a:r>
              <a:rPr lang="en-US" dirty="0"/>
              <a:t>Meshes (2D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157501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3048000"/>
                <a:gridCol w="38862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Short Vectors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Long Vectors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Broadcast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MST within columns,</a:t>
                      </a:r>
                      <a:r>
                        <a:rPr lang="en-US" sz="1400" baseline="0" dirty="0" smtClean="0"/>
                        <a:t> MST within rows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MST Scatter within columns,</a:t>
                      </a:r>
                      <a:r>
                        <a:rPr lang="en-US" sz="1400" baseline="0" dirty="0" smtClean="0"/>
                        <a:t> MST Scatter within rows, BKT </a:t>
                      </a:r>
                      <a:r>
                        <a:rPr lang="en-US" sz="1400" baseline="0" dirty="0" err="1" smtClean="0"/>
                        <a:t>Allgather</a:t>
                      </a:r>
                      <a:r>
                        <a:rPr lang="en-US" sz="1400" baseline="0" dirty="0" smtClean="0"/>
                        <a:t> within rows, BKT </a:t>
                      </a:r>
                      <a:r>
                        <a:rPr lang="en-US" sz="1400" baseline="0" dirty="0" err="1" smtClean="0"/>
                        <a:t>Allgather</a:t>
                      </a:r>
                      <a:r>
                        <a:rPr lang="en-US" sz="1400" baseline="0" dirty="0" smtClean="0"/>
                        <a:t> within columns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Reduce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MST within rows,</a:t>
                      </a:r>
                      <a:r>
                        <a:rPr lang="en-US" sz="1400" baseline="0" dirty="0" smtClean="0"/>
                        <a:t> MST within columns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BKT Reduce-scatter within rows, BKT Reduce-scatter within columns,</a:t>
                      </a:r>
                      <a:r>
                        <a:rPr lang="en-US" sz="1400" baseline="0" dirty="0" smtClean="0"/>
                        <a:t> MST Gather within columns, MST Gather within rows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Scatter/Gather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MST successively in each dimension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Simple algorithm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Allgather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MST Gather within rows, MST </a:t>
                      </a:r>
                      <a:r>
                        <a:rPr lang="en-US" sz="1400" dirty="0" err="1" smtClean="0"/>
                        <a:t>Bcast</a:t>
                      </a:r>
                      <a:r>
                        <a:rPr lang="en-US" sz="1400" dirty="0" smtClean="0"/>
                        <a:t> within rows, MST Gather within columns, MST </a:t>
                      </a:r>
                      <a:r>
                        <a:rPr lang="en-US" sz="1400" dirty="0" err="1" smtClean="0"/>
                        <a:t>Bcast</a:t>
                      </a:r>
                      <a:r>
                        <a:rPr lang="en-US" sz="1400" dirty="0" smtClean="0"/>
                        <a:t> within columns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BKT </a:t>
                      </a:r>
                      <a:r>
                        <a:rPr lang="en-US" sz="1400" dirty="0" err="1" smtClean="0"/>
                        <a:t>Allgather</a:t>
                      </a:r>
                      <a:r>
                        <a:rPr lang="en-US" sz="1400" dirty="0" smtClean="0"/>
                        <a:t> within rows, BKT </a:t>
                      </a:r>
                      <a:r>
                        <a:rPr lang="en-US" sz="1400" dirty="0" err="1" smtClean="0"/>
                        <a:t>Allgather</a:t>
                      </a:r>
                      <a:r>
                        <a:rPr lang="en-US" sz="1400" dirty="0" smtClean="0"/>
                        <a:t> within columns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Reduce-scatter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MST Reduce within columns,</a:t>
                      </a:r>
                      <a:r>
                        <a:rPr lang="en-US" sz="1400" baseline="0" dirty="0" smtClean="0"/>
                        <a:t> MST Scatter within columns, MST Reduce within rows, MST scatter within rows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BKT Reduce-scatter  within rows, BKT Reduce-scatter within columns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Allreduce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MST Reduce,</a:t>
                      </a:r>
                      <a:r>
                        <a:rPr lang="en-US" sz="1400" baseline="0" dirty="0" smtClean="0"/>
                        <a:t> MST </a:t>
                      </a:r>
                      <a:r>
                        <a:rPr lang="en-US" sz="1400" baseline="0" dirty="0" err="1" smtClean="0"/>
                        <a:t>Bcast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BKT Reduce-scatter, BKT </a:t>
                      </a:r>
                      <a:r>
                        <a:rPr lang="en-US" sz="1400" dirty="0" err="1" smtClean="0"/>
                        <a:t>Allgather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77200" cy="365125"/>
          </a:xfrm>
        </p:spPr>
        <p:txBody>
          <a:bodyPr/>
          <a:lstStyle/>
          <a:p>
            <a:pPr algn="l"/>
            <a:r>
              <a:rPr lang="en-US" dirty="0" smtClean="0"/>
              <a:t>Ernie Chan et al. Collective Communication: Theory, Practice, and Experience,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</a:t>
            </a:r>
            <a:r>
              <a:rPr lang="en-US" dirty="0" smtClean="0"/>
              <a:t>Gene/L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3D torus interconnect</a:t>
            </a:r>
          </a:p>
          <a:p>
            <a:r>
              <a:rPr lang="en-US" dirty="0" smtClean="0"/>
              <a:t>No DMA Engine, the cores are responsible for managing communication</a:t>
            </a:r>
          </a:p>
          <a:p>
            <a:r>
              <a:rPr lang="en-US" dirty="0" smtClean="0"/>
              <a:t>Routing protocols</a:t>
            </a:r>
          </a:p>
          <a:p>
            <a:pPr lvl="1"/>
            <a:r>
              <a:rPr lang="en-US" dirty="0" smtClean="0"/>
              <a:t>Deterministic routing, X-&gt;Y-&gt;Z</a:t>
            </a:r>
          </a:p>
          <a:p>
            <a:pPr lvl="1"/>
            <a:r>
              <a:rPr lang="en-US" dirty="0" smtClean="0"/>
              <a:t>Adaptive routing</a:t>
            </a:r>
          </a:p>
          <a:p>
            <a:r>
              <a:rPr lang="en-US" dirty="0" smtClean="0"/>
              <a:t>4 Virtual Channels</a:t>
            </a:r>
          </a:p>
          <a:p>
            <a:pPr lvl="1"/>
            <a:r>
              <a:rPr lang="en-US" dirty="0" smtClean="0"/>
              <a:t>Two dynamic (for adaptive routing) </a:t>
            </a:r>
          </a:p>
          <a:p>
            <a:pPr lvl="1"/>
            <a:r>
              <a:rPr lang="en-US" dirty="0" smtClean="0"/>
              <a:t>One “bubble normal” (for deterministic routing and deadlock prevention)</a:t>
            </a:r>
          </a:p>
          <a:p>
            <a:pPr lvl="1"/>
            <a:r>
              <a:rPr lang="en-US" dirty="0" smtClean="0"/>
              <a:t>For priority messages (typically not used)</a:t>
            </a:r>
          </a:p>
          <a:p>
            <a:pPr lvl="1"/>
            <a:r>
              <a:rPr lang="en-US" dirty="0" smtClean="0"/>
              <a:t>Each virtual channel can store 4 packages (each has 64 bytes)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Gene/P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3-D Torus Network</a:t>
            </a:r>
          </a:p>
          <a:p>
            <a:pPr lvl="1"/>
            <a:r>
              <a:rPr lang="en-US" dirty="0" smtClean="0"/>
              <a:t>Each node has 6 bidirectional links with only one shared DMA engine</a:t>
            </a:r>
          </a:p>
          <a:p>
            <a:r>
              <a:rPr lang="en-US" dirty="0" smtClean="0"/>
              <a:t>Global Collective Network</a:t>
            </a:r>
          </a:p>
          <a:p>
            <a:pPr lvl="1"/>
            <a:r>
              <a:rPr lang="en-US" dirty="0" smtClean="0"/>
              <a:t>A one-to-all network for compute and I/O nodes for MPI collective communication, cores need to directly handle sending/receiving packets</a:t>
            </a:r>
          </a:p>
          <a:p>
            <a:r>
              <a:rPr lang="en-US" dirty="0" smtClean="0"/>
              <a:t>Global Interrupt Network</a:t>
            </a:r>
          </a:p>
          <a:p>
            <a:pPr lvl="1"/>
            <a:r>
              <a:rPr lang="en-US" dirty="0" smtClean="0"/>
              <a:t>An extremely low-latency network that is specifically used for global barriers and interrupts</a:t>
            </a:r>
          </a:p>
          <a:p>
            <a:r>
              <a:rPr lang="en-US" dirty="0"/>
              <a:t>10-Gigabit </a:t>
            </a:r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File I/O</a:t>
            </a:r>
          </a:p>
          <a:p>
            <a:r>
              <a:rPr lang="en-US" dirty="0" smtClean="0"/>
              <a:t>1-Gigabit </a:t>
            </a:r>
            <a:r>
              <a:rPr lang="en-US" dirty="0"/>
              <a:t>Ethernet with JTAG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For system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Benchmarks on Blue Gene/P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Two-process </a:t>
            </a:r>
            <a:r>
              <a:rPr lang="en-US" dirty="0"/>
              <a:t>Point-to-point </a:t>
            </a:r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Intra-node communication bandwidth is about six-fold higher than the inter-node bandwidth </a:t>
            </a:r>
          </a:p>
          <a:p>
            <a:pPr lvl="1"/>
            <a:r>
              <a:rPr lang="en-US" dirty="0" smtClean="0"/>
              <a:t>Large impact on latency on crossing many hops but no impact on bandwidth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Multi-process Point-to-point </a:t>
            </a:r>
            <a:r>
              <a:rPr lang="en-US" dirty="0" smtClean="0"/>
              <a:t>Benchmarks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ender throttles the sending rate when it sees the link is busy</a:t>
            </a:r>
          </a:p>
          <a:p>
            <a:pPr lvl="1"/>
            <a:r>
              <a:rPr lang="en-US" dirty="0" smtClean="0"/>
              <a:t>Multicore is better then one-core for medium sized messages (100 bytes level) on </a:t>
            </a:r>
            <a:r>
              <a:rPr lang="en-US" dirty="0" err="1" smtClean="0"/>
              <a:t>multistream</a:t>
            </a:r>
            <a:r>
              <a:rPr lang="en-US" dirty="0" smtClean="0"/>
              <a:t> bandwidth test </a:t>
            </a:r>
          </a:p>
          <a:p>
            <a:pPr lvl="1"/>
            <a:r>
              <a:rPr lang="en-US" dirty="0" smtClean="0"/>
              <a:t>Bad in hotspot communication</a:t>
            </a:r>
          </a:p>
          <a:p>
            <a:pPr lvl="1"/>
            <a:r>
              <a:rPr lang="en-US" dirty="0" smtClean="0"/>
              <a:t>Performance is good on fan-in and fan-out communication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924800" cy="365125"/>
          </a:xfrm>
        </p:spPr>
        <p:txBody>
          <a:bodyPr/>
          <a:lstStyle/>
          <a:p>
            <a:pPr algn="l"/>
            <a:r>
              <a:rPr lang="en-US" dirty="0" smtClean="0"/>
              <a:t>P. </a:t>
            </a:r>
            <a:r>
              <a:rPr lang="en-US" dirty="0" err="1" smtClean="0"/>
              <a:t>Balaji</a:t>
            </a:r>
            <a:r>
              <a:rPr lang="en-US" dirty="0" smtClean="0"/>
              <a:t>, et al. Toward Message Passing for a Million Processes: Characterizing MPI on a Massive Scale Blue Gene/P,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62675"/>
              </p:ext>
            </p:extLst>
          </p:nvPr>
        </p:nvGraphicFramePr>
        <p:xfrm>
          <a:off x="457200" y="1600200"/>
          <a:ext cx="82296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600200"/>
                <a:gridCol w="1676400"/>
                <a:gridCol w="1828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Twister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HaLoop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iMapReduce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iHadoop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Implementation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Java/Messaging Broker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Java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en-US" sz="1400" dirty="0" smtClean="0"/>
                        <a:t>Based on </a:t>
                      </a:r>
                      <a:r>
                        <a:rPr lang="en-US" sz="1400" dirty="0" err="1" smtClean="0"/>
                        <a:t>Hadoop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Java/Based on </a:t>
                      </a:r>
                      <a:r>
                        <a:rPr lang="en-US" sz="1400" dirty="0" err="1" smtClean="0"/>
                        <a:t>Hadoop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Java/Based on </a:t>
                      </a:r>
                      <a:r>
                        <a:rPr lang="en-US" sz="1400" dirty="0" err="1" smtClean="0"/>
                        <a:t>Hadoop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HaLoop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Job/Iteration Control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MR task</a:t>
                      </a:r>
                      <a:r>
                        <a:rPr lang="en-US" sz="1400" baseline="0" dirty="0" smtClean="0"/>
                        <a:t> pair only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Multiple MR task pairs </a:t>
                      </a:r>
                      <a:r>
                        <a:rPr lang="en-US" sz="1400" baseline="0" dirty="0" smtClean="0"/>
                        <a:t>supported</a:t>
                      </a:r>
                      <a:endParaRPr lang="en-US" sz="1400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Single task</a:t>
                      </a:r>
                      <a:r>
                        <a:rPr lang="en-US" sz="1400" baseline="0" dirty="0" smtClean="0"/>
                        <a:t> pair, a</a:t>
                      </a:r>
                      <a:r>
                        <a:rPr lang="en-US" sz="1400" dirty="0" smtClean="0"/>
                        <a:t>synchronous</a:t>
                      </a:r>
                      <a:r>
                        <a:rPr lang="en-US" sz="1400" baseline="0" dirty="0" smtClean="0"/>
                        <a:t> iterations</a:t>
                      </a:r>
                      <a:endParaRPr lang="en-US" sz="1400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Multiple task</a:t>
                      </a:r>
                      <a:r>
                        <a:rPr lang="en-US" sz="1400" baseline="0" dirty="0" smtClean="0"/>
                        <a:t> pairs</a:t>
                      </a:r>
                      <a:r>
                        <a:rPr lang="en-US" sz="1400" dirty="0" smtClean="0"/>
                        <a:t>, asynchronous</a:t>
                      </a:r>
                      <a:r>
                        <a:rPr lang="en-US" sz="1400" baseline="0" dirty="0" smtClean="0"/>
                        <a:t> iterations</a:t>
                      </a:r>
                      <a:endParaRPr lang="en-US" sz="1400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Work</a:t>
                      </a:r>
                      <a:r>
                        <a:rPr lang="en-US" sz="1400" baseline="0" dirty="0" smtClean="0"/>
                        <a:t> Unit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Persistent thread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Process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Persistent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Persistent  process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Intra Iteration Task Conjunction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Data combined &amp; re-scattered</a:t>
                      </a:r>
                    </a:p>
                    <a:p>
                      <a:r>
                        <a:rPr lang="en-US" sz="1400" baseline="0" dirty="0" smtClean="0"/>
                        <a:t>/</a:t>
                      </a:r>
                      <a:r>
                        <a:rPr lang="en-US" sz="1400" baseline="0" dirty="0" err="1" smtClean="0"/>
                        <a:t>bcasted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Step input on HDFS specified in client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Static data and state data are joined and sent to Map tasks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Step input on HDFS specified in client 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Inter Iteration Task Conjunction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Data combined &amp; re-scattered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/</a:t>
                      </a:r>
                      <a:r>
                        <a:rPr lang="en-US" sz="1400" baseline="0" dirty="0" err="1" smtClean="0"/>
                        <a:t>bcasted</a:t>
                      </a:r>
                      <a:endParaRPr lang="en-US" sz="1400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Iteration</a:t>
                      </a:r>
                      <a:r>
                        <a:rPr lang="en-US" sz="1400" baseline="0" dirty="0" smtClean="0"/>
                        <a:t> input on HDFS specified in client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Asynchronous</a:t>
                      </a:r>
                      <a:r>
                        <a:rPr lang="en-US" sz="1400" baseline="0" dirty="0" smtClean="0"/>
                        <a:t> o</a:t>
                      </a:r>
                      <a:r>
                        <a:rPr lang="en-US" sz="1400" dirty="0" smtClean="0"/>
                        <a:t>ne-to-one Reduce</a:t>
                      </a:r>
                      <a:r>
                        <a:rPr lang="en-US" sz="1400" baseline="0" dirty="0" smtClean="0"/>
                        <a:t> to </a:t>
                      </a:r>
                      <a:r>
                        <a:rPr lang="en-US" sz="1400" dirty="0" smtClean="0"/>
                        <a:t>Map data streaming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Asynchronous Reducer-Mapper data streaming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Termination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number of iterations or  combine</a:t>
                      </a:r>
                      <a:r>
                        <a:rPr lang="en-US" sz="1400" baseline="0" dirty="0" smtClean="0"/>
                        <a:t> &amp; c</a:t>
                      </a:r>
                      <a:r>
                        <a:rPr lang="en-US" sz="1400" dirty="0" smtClean="0"/>
                        <a:t>heck in client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number of iterations or </a:t>
                      </a:r>
                      <a:r>
                        <a:rPr lang="en-US" sz="1400" dirty="0" err="1" smtClean="0"/>
                        <a:t>fixpoint</a:t>
                      </a:r>
                      <a:r>
                        <a:rPr lang="en-US" sz="1400" dirty="0" smtClean="0"/>
                        <a:t> evaluation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Fixed number of iterations or distance bound evaluation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Concurrent termination checking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 algn="l"/>
            <a:r>
              <a:rPr lang="en-US" dirty="0" err="1" smtClean="0"/>
              <a:t>Jaliya</a:t>
            </a:r>
            <a:r>
              <a:rPr lang="en-US" dirty="0" smtClean="0"/>
              <a:t> </a:t>
            </a:r>
            <a:r>
              <a:rPr lang="en-US" dirty="0" err="1" smtClean="0"/>
              <a:t>Ekanayake</a:t>
            </a:r>
            <a:r>
              <a:rPr lang="en-US" dirty="0" smtClean="0"/>
              <a:t> et al. Twister: A Runtime for Iterative </a:t>
            </a:r>
            <a:r>
              <a:rPr lang="en-US" dirty="0" err="1" smtClean="0"/>
              <a:t>MapReduce</a:t>
            </a:r>
            <a:r>
              <a:rPr lang="en-US" dirty="0" smtClean="0"/>
              <a:t>, 2010, </a:t>
            </a:r>
          </a:p>
          <a:p>
            <a:pPr algn="l"/>
            <a:r>
              <a:rPr lang="en-US" dirty="0" err="1" smtClean="0"/>
              <a:t>Yingyi</a:t>
            </a:r>
            <a:r>
              <a:rPr lang="en-US" dirty="0" smtClean="0"/>
              <a:t> Bu et al. </a:t>
            </a:r>
            <a:r>
              <a:rPr lang="en-US" dirty="0" err="1" smtClean="0"/>
              <a:t>HaLoop</a:t>
            </a:r>
            <a:r>
              <a:rPr lang="en-US" dirty="0" smtClean="0"/>
              <a:t>: Efficient Iterative Data Processing on Large clusters,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MPI Collective Communication Benchmarks on Blue Gene/P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MPI_Barrier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MPI_Bcast</a:t>
            </a:r>
            <a:endParaRPr lang="en-US" dirty="0"/>
          </a:p>
          <a:p>
            <a:pPr lvl="1"/>
            <a:r>
              <a:rPr lang="en-US" dirty="0"/>
              <a:t>standard MPI_COMM_WORLD is the best since it is handled by hardware</a:t>
            </a:r>
          </a:p>
          <a:p>
            <a:pPr lvl="1"/>
            <a:r>
              <a:rPr lang="en-US" dirty="0"/>
              <a:t>When the number of multiple communicators increases, performance gets better because of the message coalescing.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 smtClean="0"/>
              <a:t>Allreduce</a:t>
            </a:r>
            <a:endParaRPr lang="en-US" dirty="0"/>
          </a:p>
          <a:p>
            <a:pPr lvl="1"/>
            <a:r>
              <a:rPr lang="en-US" dirty="0" smtClean="0"/>
              <a:t>Performance doesn’t vary with multiple parallel communicators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Allgather</a:t>
            </a:r>
            <a:endParaRPr lang="en-US" dirty="0" smtClean="0"/>
          </a:p>
          <a:p>
            <a:pPr lvl="1"/>
            <a:r>
              <a:rPr lang="en-US" dirty="0" smtClean="0"/>
              <a:t>Performance is bad because it </a:t>
            </a:r>
            <a:r>
              <a:rPr lang="en-US" dirty="0"/>
              <a:t>is an accumulative operation where the </a:t>
            </a:r>
            <a:r>
              <a:rPr lang="en-US" dirty="0" smtClean="0"/>
              <a:t>total data </a:t>
            </a:r>
            <a:r>
              <a:rPr lang="en-US" dirty="0"/>
              <a:t>size increases with system size.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7924800" cy="365125"/>
          </a:xfrm>
        </p:spPr>
        <p:txBody>
          <a:bodyPr/>
          <a:lstStyle/>
          <a:p>
            <a:pPr algn="l"/>
            <a:r>
              <a:rPr lang="en-US" dirty="0" smtClean="0"/>
              <a:t>P. </a:t>
            </a:r>
            <a:r>
              <a:rPr lang="en-US" dirty="0" err="1" smtClean="0"/>
              <a:t>Balaji</a:t>
            </a:r>
            <a:r>
              <a:rPr lang="en-US" dirty="0" smtClean="0"/>
              <a:t>, et al. Toward Message Passing for a Million Processes: Characterizing MPI on a Massive Scale Blue Gene/P,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</a:t>
            </a:r>
            <a:r>
              <a:rPr lang="en-US" dirty="0" smtClean="0"/>
              <a:t>Slides: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946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GFS Architecture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543800" cy="294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32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GFS  Architecture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653687"/>
            <a:ext cx="3429000" cy="283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5200" y="460958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Control and Data Flow: To </a:t>
            </a:r>
            <a:r>
              <a:rPr lang="en-US" dirty="0"/>
              <a:t>fully utilize each machine’s network bandwidth, the data is pushed linearly along a chain of </a:t>
            </a:r>
            <a:r>
              <a:rPr lang="en-US" dirty="0" smtClean="0"/>
              <a:t>chunk servers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229600" cy="365125"/>
          </a:xfrm>
        </p:spPr>
        <p:txBody>
          <a:bodyPr/>
          <a:lstStyle/>
          <a:p>
            <a:pPr algn="l"/>
            <a:r>
              <a:rPr lang="en-US" dirty="0" smtClean="0"/>
              <a:t>Sanjay </a:t>
            </a:r>
            <a:r>
              <a:rPr lang="en-US" dirty="0" err="1" smtClean="0"/>
              <a:t>Ghemawat</a:t>
            </a:r>
            <a:r>
              <a:rPr lang="en-US" dirty="0" smtClean="0"/>
              <a:t> et al. The Google File System, 2003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&amp; PVFS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1366"/>
            <a:ext cx="8229600" cy="402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77200" cy="365125"/>
          </a:xfrm>
        </p:spPr>
        <p:txBody>
          <a:bodyPr/>
          <a:lstStyle/>
          <a:p>
            <a:pPr algn="l"/>
            <a:r>
              <a:rPr lang="en-US" dirty="0" err="1" smtClean="0"/>
              <a:t>Wittawat</a:t>
            </a:r>
            <a:r>
              <a:rPr lang="en-US" dirty="0" smtClean="0"/>
              <a:t> </a:t>
            </a:r>
            <a:r>
              <a:rPr lang="en-US" dirty="0" err="1" smtClean="0"/>
              <a:t>Tantisiriroj</a:t>
            </a:r>
            <a:r>
              <a:rPr lang="en-US" dirty="0" smtClean="0"/>
              <a:t> et al. On the Duality of Data-intensive file System Design: Reconciling HDFS and PVFS,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</a:t>
            </a:r>
            <a:r>
              <a:rPr lang="en-US" dirty="0" smtClean="0"/>
              <a:t>Slides: </a:t>
            </a:r>
            <a:r>
              <a:rPr lang="en-US" dirty="0" smtClean="0"/>
              <a:t>Current work and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91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Multi-Chain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2132816"/>
            <a:ext cx="6740153" cy="3429784"/>
            <a:chOff x="117847" y="1370816"/>
            <a:chExt cx="6740153" cy="342978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39854" y="1741702"/>
              <a:ext cx="0" cy="15691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948890" y="4226259"/>
              <a:ext cx="708710" cy="56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5800" y="4226259"/>
              <a:ext cx="708710" cy="56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49290" y="4234516"/>
              <a:ext cx="708710" cy="56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36569" y="1370816"/>
              <a:ext cx="5658570" cy="2775293"/>
              <a:chOff x="1047030" y="1603328"/>
              <a:chExt cx="5658570" cy="2775293"/>
            </a:xfrm>
          </p:grpSpPr>
          <p:cxnSp>
            <p:nvCxnSpPr>
              <p:cNvPr id="12" name="Straight Arrow Connector 11"/>
              <p:cNvCxnSpPr>
                <a:stCxn id="21" idx="6"/>
                <a:endCxn id="22" idx="2"/>
              </p:cNvCxnSpPr>
              <p:nvPr/>
            </p:nvCxnSpPr>
            <p:spPr>
              <a:xfrm>
                <a:off x="1809030" y="1974214"/>
                <a:ext cx="958522" cy="552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27" idx="6"/>
                <a:endCxn id="28" idx="2"/>
              </p:cNvCxnSpPr>
              <p:nvPr/>
            </p:nvCxnSpPr>
            <p:spPr>
              <a:xfrm>
                <a:off x="5105400" y="3015625"/>
                <a:ext cx="838200" cy="6075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22" idx="3"/>
                <a:endCxn id="25" idx="7"/>
              </p:cNvCxnSpPr>
              <p:nvPr/>
            </p:nvCxnSpPr>
            <p:spPr>
              <a:xfrm flipH="1">
                <a:off x="1697438" y="2291757"/>
                <a:ext cx="1181706" cy="31452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25" idx="6"/>
                <a:endCxn id="26" idx="2"/>
              </p:cNvCxnSpPr>
              <p:nvPr/>
            </p:nvCxnSpPr>
            <p:spPr>
              <a:xfrm>
                <a:off x="1809030" y="2868534"/>
                <a:ext cx="958522" cy="815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22" idx="6"/>
                <a:endCxn id="23" idx="2"/>
              </p:cNvCxnSpPr>
              <p:nvPr/>
            </p:nvCxnSpPr>
            <p:spPr>
              <a:xfrm>
                <a:off x="3529552" y="2029502"/>
                <a:ext cx="813848" cy="6089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23" idx="6"/>
                <a:endCxn id="24" idx="2"/>
              </p:cNvCxnSpPr>
              <p:nvPr/>
            </p:nvCxnSpPr>
            <p:spPr>
              <a:xfrm>
                <a:off x="5105400" y="2090392"/>
                <a:ext cx="838200" cy="58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26" idx="6"/>
                <a:endCxn id="27" idx="2"/>
              </p:cNvCxnSpPr>
              <p:nvPr/>
            </p:nvCxnSpPr>
            <p:spPr>
              <a:xfrm>
                <a:off x="3529552" y="2950098"/>
                <a:ext cx="813848" cy="655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23" idx="3"/>
                <a:endCxn id="26" idx="7"/>
              </p:cNvCxnSpPr>
              <p:nvPr/>
            </p:nvCxnSpPr>
            <p:spPr>
              <a:xfrm flipH="1">
                <a:off x="3417960" y="2352647"/>
                <a:ext cx="1037032" cy="3351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24" idx="3"/>
                <a:endCxn id="27" idx="7"/>
              </p:cNvCxnSpPr>
              <p:nvPr/>
            </p:nvCxnSpPr>
            <p:spPr>
              <a:xfrm flipH="1">
                <a:off x="4993808" y="2411614"/>
                <a:ext cx="1061384" cy="34175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1047030" y="1603328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767552" y="1658616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343400" y="1719506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943600" y="1778473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47030" y="2497648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767552" y="2579212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343400" y="2644739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943600" y="2705498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>
                <a:stCxn id="37" idx="6"/>
                <a:endCxn id="38" idx="2"/>
              </p:cNvCxnSpPr>
              <p:nvPr/>
            </p:nvCxnSpPr>
            <p:spPr>
              <a:xfrm>
                <a:off x="5105400" y="3946977"/>
                <a:ext cx="838200" cy="6075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6" idx="3"/>
                <a:endCxn id="35" idx="7"/>
              </p:cNvCxnSpPr>
              <p:nvPr/>
            </p:nvCxnSpPr>
            <p:spPr>
              <a:xfrm flipH="1">
                <a:off x="1697438" y="3212353"/>
                <a:ext cx="1181706" cy="3252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35" idx="6"/>
                <a:endCxn id="36" idx="2"/>
              </p:cNvCxnSpPr>
              <p:nvPr/>
            </p:nvCxnSpPr>
            <p:spPr>
              <a:xfrm>
                <a:off x="1809030" y="3799886"/>
                <a:ext cx="958522" cy="815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6" idx="6"/>
                <a:endCxn id="37" idx="2"/>
              </p:cNvCxnSpPr>
              <p:nvPr/>
            </p:nvCxnSpPr>
            <p:spPr>
              <a:xfrm>
                <a:off x="3529552" y="3881450"/>
                <a:ext cx="813848" cy="655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7" idx="3"/>
                <a:endCxn id="36" idx="7"/>
              </p:cNvCxnSpPr>
              <p:nvPr/>
            </p:nvCxnSpPr>
            <p:spPr>
              <a:xfrm flipH="1">
                <a:off x="3417960" y="3277880"/>
                <a:ext cx="1037032" cy="3413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28" idx="3"/>
                <a:endCxn id="37" idx="7"/>
              </p:cNvCxnSpPr>
              <p:nvPr/>
            </p:nvCxnSpPr>
            <p:spPr>
              <a:xfrm flipH="1">
                <a:off x="4993808" y="3338639"/>
                <a:ext cx="1061384" cy="3460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1047030" y="3429000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767552" y="3510564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343400" y="3576091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43600" y="3636850"/>
                <a:ext cx="762000" cy="74177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49350" y="4226259"/>
              <a:ext cx="708710" cy="56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847" y="2173188"/>
              <a:ext cx="708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114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– cont’d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645130"/>
              </p:ext>
            </p:extLst>
          </p:nvPr>
        </p:nvGraphicFramePr>
        <p:xfrm>
          <a:off x="457200" y="1600200"/>
          <a:ext cx="82296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828800"/>
                <a:gridCol w="1752600"/>
                <a:gridCol w="16764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Twister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HaLoop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iMapReduce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iHadoop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Invariant</a:t>
                      </a:r>
                      <a:r>
                        <a:rPr lang="en-US" sz="1400" baseline="0" dirty="0" smtClean="0"/>
                        <a:t> Data </a:t>
                      </a:r>
                      <a:r>
                        <a:rPr lang="en-US" sz="1400" dirty="0" smtClean="0"/>
                        <a:t>Caching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Static data are</a:t>
                      </a:r>
                      <a:r>
                        <a:rPr lang="en-US" sz="1400" baseline="0" dirty="0" smtClean="0"/>
                        <a:t> split and cached into persistent tasks in the configuration stage</a:t>
                      </a:r>
                      <a:endParaRPr lang="en-US" sz="1400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Invariant data</a:t>
                      </a:r>
                      <a:r>
                        <a:rPr lang="en-US" sz="1400" baseline="0" dirty="0" smtClean="0"/>
                        <a:t> are c</a:t>
                      </a:r>
                      <a:r>
                        <a:rPr lang="en-US" sz="1400" dirty="0" smtClean="0"/>
                        <a:t>ached and indexed</a:t>
                      </a:r>
                      <a:r>
                        <a:rPr lang="en-US" sz="1400" baseline="0" dirty="0" smtClean="0"/>
                        <a:t> from HDFS to l</a:t>
                      </a:r>
                      <a:r>
                        <a:rPr lang="en-US" sz="1400" dirty="0" smtClean="0"/>
                        <a:t>ocal disk in the first iteration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Static data are </a:t>
                      </a:r>
                      <a:r>
                        <a:rPr lang="en-US" sz="1400" baseline="0" dirty="0" smtClean="0"/>
                        <a:t>cached on local disk, and used for Map tasks after joining with state data 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  <a:r>
                        <a:rPr lang="en-US" sz="1400" baseline="0" dirty="0" smtClean="0"/>
                        <a:t> can be c</a:t>
                      </a:r>
                      <a:r>
                        <a:rPr lang="en-US" sz="1400" dirty="0" smtClean="0"/>
                        <a:t>ached and indexed</a:t>
                      </a:r>
                      <a:r>
                        <a:rPr lang="en-US" sz="1400" baseline="0" dirty="0" smtClean="0"/>
                        <a:t> on l</a:t>
                      </a:r>
                      <a:r>
                        <a:rPr lang="en-US" sz="1400" dirty="0" smtClean="0"/>
                        <a:t>ocal disk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Invariant</a:t>
                      </a:r>
                      <a:r>
                        <a:rPr lang="en-US" sz="1400" baseline="0" dirty="0" smtClean="0"/>
                        <a:t> Data S</a:t>
                      </a:r>
                      <a:r>
                        <a:rPr lang="en-US" sz="1400" dirty="0" smtClean="0"/>
                        <a:t>haring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 data sharing between tasks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can be shared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  <a:r>
                        <a:rPr lang="en-US" sz="1400" baseline="0" dirty="0" smtClean="0"/>
                        <a:t> cached for Map tasks only, no sharing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can be shared</a:t>
                      </a:r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Scheduling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/Load Balancing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Static scheduling</a:t>
                      </a:r>
                      <a:r>
                        <a:rPr lang="en-US" sz="1400" baseline="0" dirty="0" smtClean="0"/>
                        <a:t> for persistent tasks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Loop-aware task</a:t>
                      </a:r>
                      <a:r>
                        <a:rPr lang="en-US" sz="1400" baseline="0" dirty="0" smtClean="0"/>
                        <a:t> scheduling</a:t>
                      </a:r>
                      <a:r>
                        <a:rPr lang="en-US" sz="1400" dirty="0" smtClean="0"/>
                        <a:t>, leveraging</a:t>
                      </a:r>
                      <a:r>
                        <a:rPr lang="en-US" sz="1400" baseline="0" dirty="0" smtClean="0"/>
                        <a:t> inter-iteration locality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Periodical task migration for persistent tasks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Loop-aware</a:t>
                      </a:r>
                      <a:r>
                        <a:rPr lang="en-US" sz="1400" baseline="0" dirty="0" smtClean="0"/>
                        <a:t> task scheduling, keeping Reducer-Mapper relation locality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Fault</a:t>
                      </a:r>
                      <a:r>
                        <a:rPr lang="en-US" sz="1400" baseline="0" dirty="0" smtClean="0"/>
                        <a:t> Tolerance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Return to last iteration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 restarted</a:t>
                      </a:r>
                      <a:r>
                        <a:rPr lang="en-US" sz="1400" baseline="0" dirty="0" smtClean="0"/>
                        <a:t> with cache reloading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Return to last iteration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 restarted</a:t>
                      </a:r>
                      <a:r>
                        <a:rPr lang="en-US" sz="1400" baseline="0" dirty="0" smtClean="0"/>
                        <a:t> in the context of asynchronous iterations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077200" cy="365125"/>
          </a:xfrm>
        </p:spPr>
        <p:txBody>
          <a:bodyPr/>
          <a:lstStyle/>
          <a:p>
            <a:pPr algn="l"/>
            <a:r>
              <a:rPr lang="en-US" dirty="0" err="1" smtClean="0"/>
              <a:t>Yangfeng</a:t>
            </a:r>
            <a:r>
              <a:rPr lang="en-US" dirty="0" smtClean="0"/>
              <a:t> Zhang et al. </a:t>
            </a:r>
            <a:r>
              <a:rPr lang="en-US" dirty="0" err="1" smtClean="0"/>
              <a:t>iMapReduce</a:t>
            </a:r>
            <a:r>
              <a:rPr lang="en-US" dirty="0"/>
              <a:t>: A Distributed Computing framework for Iterative Computation, 2011, </a:t>
            </a:r>
            <a:endParaRPr lang="en-US" dirty="0" smtClean="0"/>
          </a:p>
          <a:p>
            <a:pPr algn="l"/>
            <a:r>
              <a:rPr lang="en-US" dirty="0" err="1" smtClean="0"/>
              <a:t>Eslan</a:t>
            </a:r>
            <a:r>
              <a:rPr lang="en-US" dirty="0" smtClean="0"/>
              <a:t> </a:t>
            </a:r>
            <a:r>
              <a:rPr lang="en-US" dirty="0" err="1" smtClean="0"/>
              <a:t>Elnikety</a:t>
            </a:r>
            <a:r>
              <a:rPr lang="en-US" dirty="0" smtClean="0"/>
              <a:t> et al. </a:t>
            </a:r>
            <a:r>
              <a:rPr lang="en-US" dirty="0" err="1" smtClean="0"/>
              <a:t>iHadoop</a:t>
            </a:r>
            <a:r>
              <a:rPr lang="en-US" dirty="0"/>
              <a:t>: Asynchronous Iterations for </a:t>
            </a:r>
            <a:r>
              <a:rPr lang="en-US" dirty="0" err="1"/>
              <a:t>MapReduce</a:t>
            </a:r>
            <a:r>
              <a:rPr lang="en-US" dirty="0"/>
              <a:t>, 2011 </a:t>
            </a:r>
          </a:p>
        </p:txBody>
      </p:sp>
    </p:spTree>
    <p:extLst>
      <p:ext uri="{BB962C8B-B14F-4D97-AF65-F5344CB8AC3E}">
        <p14:creationId xmlns:p14="http://schemas.microsoft.com/office/powerpoint/2010/main" val="25189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Frameworks Based </a:t>
            </a:r>
            <a:r>
              <a:rPr lang="en-US" dirty="0" smtClean="0"/>
              <a:t>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/>
              <a:t>MapReduce</a:t>
            </a:r>
            <a:r>
              <a:rPr lang="en-US" dirty="0"/>
              <a:t> and </a:t>
            </a:r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Large graph processing</a:t>
            </a:r>
          </a:p>
          <a:p>
            <a:pPr lvl="1"/>
            <a:r>
              <a:rPr lang="en-US" dirty="0" err="1" smtClean="0"/>
              <a:t>Pregel</a:t>
            </a:r>
            <a:r>
              <a:rPr lang="en-US" dirty="0" smtClean="0"/>
              <a:t> and Surfer</a:t>
            </a:r>
            <a:endParaRPr lang="en-US" dirty="0"/>
          </a:p>
          <a:p>
            <a:pPr lvl="1"/>
            <a:r>
              <a:rPr lang="en-US" dirty="0" smtClean="0"/>
              <a:t>Applications: PageRank, Shortest Path, Bipartite Marching, Semi-clustering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Frameworks focusing on special applications and systems</a:t>
            </a:r>
          </a:p>
          <a:p>
            <a:pPr lvl="1"/>
            <a:r>
              <a:rPr lang="en-US" dirty="0" smtClean="0"/>
              <a:t>Spark: focus on iterative algorithms but is different from iterative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MATE-EC2: focus on EC2 and performance optimization 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Task </a:t>
            </a:r>
            <a:r>
              <a:rPr lang="en-US" dirty="0"/>
              <a:t>p</a:t>
            </a:r>
            <a:r>
              <a:rPr lang="en-US" dirty="0" smtClean="0"/>
              <a:t>ipelines</a:t>
            </a:r>
          </a:p>
          <a:p>
            <a:pPr lvl="1"/>
            <a:r>
              <a:rPr lang="en-US" dirty="0" err="1"/>
              <a:t>FlumeJava</a:t>
            </a:r>
            <a:r>
              <a:rPr lang="en-US" dirty="0"/>
              <a:t> </a:t>
            </a:r>
            <a:r>
              <a:rPr lang="en-US" dirty="0" smtClean="0"/>
              <a:t> and Dryad</a:t>
            </a:r>
          </a:p>
          <a:p>
            <a:pPr lvl="1"/>
            <a:r>
              <a:rPr lang="en-US" dirty="0" smtClean="0"/>
              <a:t>Applications: Complicated data processing flows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096000"/>
            <a:ext cx="7772400" cy="625475"/>
          </a:xfrm>
        </p:spPr>
        <p:txBody>
          <a:bodyPr/>
          <a:lstStyle/>
          <a:p>
            <a:pPr algn="l"/>
            <a:r>
              <a:rPr lang="en-US" dirty="0" err="1" smtClean="0"/>
              <a:t>Grzegorz</a:t>
            </a:r>
            <a:r>
              <a:rPr lang="en-US" dirty="0" smtClean="0"/>
              <a:t> </a:t>
            </a:r>
            <a:r>
              <a:rPr lang="en-US" dirty="0" err="1" smtClean="0"/>
              <a:t>Malewicz</a:t>
            </a:r>
            <a:r>
              <a:rPr lang="en-US" dirty="0" smtClean="0"/>
              <a:t> et al. </a:t>
            </a:r>
            <a:r>
              <a:rPr lang="en-US" dirty="0" err="1" smtClean="0"/>
              <a:t>Pregel</a:t>
            </a:r>
            <a:r>
              <a:rPr lang="en-US" dirty="0" smtClean="0"/>
              <a:t>: A System for Large-Scale Graph Processing, 2010, </a:t>
            </a:r>
            <a:r>
              <a:rPr lang="en-US" dirty="0" err="1" smtClean="0"/>
              <a:t>Rishan</a:t>
            </a:r>
            <a:r>
              <a:rPr lang="en-US" dirty="0" smtClean="0"/>
              <a:t> Chen et al. Improving the Efficiency of Large Graph Processing in the Cloud, 2010, </a:t>
            </a:r>
            <a:r>
              <a:rPr lang="en-US" dirty="0" err="1" smtClean="0"/>
              <a:t>Matei</a:t>
            </a:r>
            <a:r>
              <a:rPr lang="en-US" dirty="0" smtClean="0"/>
              <a:t> </a:t>
            </a:r>
            <a:r>
              <a:rPr lang="en-US" dirty="0" err="1" smtClean="0"/>
              <a:t>Zahariz</a:t>
            </a:r>
            <a:r>
              <a:rPr lang="en-US" dirty="0" smtClean="0"/>
              <a:t> et al. Spark: Cluster Computing with Working Sets, 2010, </a:t>
            </a:r>
            <a:r>
              <a:rPr lang="en-US" dirty="0" err="1" smtClean="0"/>
              <a:t>Tekin</a:t>
            </a:r>
            <a:r>
              <a:rPr lang="en-US" dirty="0" smtClean="0"/>
              <a:t> </a:t>
            </a:r>
            <a:r>
              <a:rPr lang="en-US" dirty="0" err="1" smtClean="0"/>
              <a:t>Bicer</a:t>
            </a:r>
            <a:r>
              <a:rPr lang="en-US" dirty="0" smtClean="0"/>
              <a:t> et al. MATE-EC2: A Middleware for Processing Data with AWS, 2011, Michael </a:t>
            </a:r>
            <a:r>
              <a:rPr lang="en-US" dirty="0" err="1" smtClean="0"/>
              <a:t>Isard</a:t>
            </a:r>
            <a:r>
              <a:rPr lang="en-US" dirty="0" smtClean="0"/>
              <a:t> et al. Dryad: Distributed Data-Parallel Programs from Sequential Building Blocks, 2007, Craig Chambers et al. </a:t>
            </a:r>
            <a:r>
              <a:rPr lang="en-US" dirty="0" err="1" smtClean="0"/>
              <a:t>FlumeJava</a:t>
            </a:r>
            <a:r>
              <a:rPr lang="en-US" dirty="0" smtClean="0"/>
              <a:t>: Easy, Efficient Data-Parallel Pipelines, 2010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7086</TotalTime>
  <Words>5724</Words>
  <Application>Microsoft Office PowerPoint</Application>
  <PresentationFormat>On-screen Show (4:3)</PresentationFormat>
  <Paragraphs>931</Paragraphs>
  <Slides>75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MapReduce, Collective Communication, and Services</vt:lpstr>
      <vt:lpstr>Outline</vt:lpstr>
      <vt:lpstr>MapReduce</vt:lpstr>
      <vt:lpstr>MapReduce Frameworks</vt:lpstr>
      <vt:lpstr>Google MapReduce</vt:lpstr>
      <vt:lpstr>Iterative MapReduce Frameworks</vt:lpstr>
      <vt:lpstr>Comparison</vt:lpstr>
      <vt:lpstr>Comparison – cont’d</vt:lpstr>
      <vt:lpstr>Frameworks Based on  MapReduce and Alternatives</vt:lpstr>
      <vt:lpstr>Pregel &amp; Surfer</vt:lpstr>
      <vt:lpstr>Spark &amp; MATE-EC2</vt:lpstr>
      <vt:lpstr>FlumeJava &amp; Dryad </vt:lpstr>
      <vt:lpstr>Challenges</vt:lpstr>
      <vt:lpstr>Collective Communication</vt:lpstr>
      <vt:lpstr>Communication Environment</vt:lpstr>
      <vt:lpstr>General Algorithms</vt:lpstr>
      <vt:lpstr>Pipeline Broadcast Theory</vt:lpstr>
      <vt:lpstr>Non-pipelined algorithms</vt:lpstr>
      <vt:lpstr>Algorithm Combination  and Dynamic Optimization</vt:lpstr>
      <vt:lpstr>Optimization on Blue Gene/L/P</vt:lpstr>
      <vt:lpstr>Optimization of All-to-all Communication on Blue Gene/L</vt:lpstr>
      <vt:lpstr>Multicolor Bucket algorithm  on Blue Gene/P</vt:lpstr>
      <vt:lpstr>Improvement of Data I/O with GLEAN</vt:lpstr>
      <vt:lpstr>Optimization on InfiniBand Fat-Tree</vt:lpstr>
      <vt:lpstr>Topology-aware Gather</vt:lpstr>
      <vt:lpstr>Topology/Speed-Aware Broadcast</vt:lpstr>
      <vt:lpstr>High Performance and Resilient Message Passing</vt:lpstr>
      <vt:lpstr>Challenges</vt:lpstr>
      <vt:lpstr>services</vt:lpstr>
      <vt:lpstr>Motivation</vt:lpstr>
      <vt:lpstr>Data Transfers Management and Improvement</vt:lpstr>
      <vt:lpstr>Orchestra</vt:lpstr>
      <vt:lpstr>Hadoop-A</vt:lpstr>
      <vt:lpstr>Coordination Service</vt:lpstr>
      <vt:lpstr>Chubby System Structure</vt:lpstr>
      <vt:lpstr>ZooKeeper</vt:lpstr>
      <vt:lpstr>Storage Services</vt:lpstr>
      <vt:lpstr>Google File System</vt:lpstr>
      <vt:lpstr>Hadoop Distributed File System</vt:lpstr>
      <vt:lpstr>Hadoop at Facebook</vt:lpstr>
      <vt:lpstr>Hadoop-PVFS Extensions</vt:lpstr>
      <vt:lpstr>Challenges </vt:lpstr>
      <vt:lpstr>Current work and plan</vt:lpstr>
      <vt:lpstr>Publications</vt:lpstr>
      <vt:lpstr>Twister Communication Pattern</vt:lpstr>
      <vt:lpstr>1GB Data Broadcast</vt:lpstr>
      <vt:lpstr>Shuffling Time difference  on Sample Execution</vt:lpstr>
      <vt:lpstr>Future Work</vt:lpstr>
      <vt:lpstr>Backup Slides: MapReduce</vt:lpstr>
      <vt:lpstr>MapReduce in Hadoop</vt:lpstr>
      <vt:lpstr>Twister</vt:lpstr>
      <vt:lpstr>HaLoop</vt:lpstr>
      <vt:lpstr>Pregel</vt:lpstr>
      <vt:lpstr>Spark</vt:lpstr>
      <vt:lpstr>MATE-EC2</vt:lpstr>
      <vt:lpstr>Dryad</vt:lpstr>
      <vt:lpstr>Backup Slides: collective communication</vt:lpstr>
      <vt:lpstr>Collective Operations</vt:lpstr>
      <vt:lpstr>Broadcast, Reduce, Scatter, Gather</vt:lpstr>
      <vt:lpstr>Allgather, Reduce-Scatter, Allreduce</vt:lpstr>
      <vt:lpstr>Hypercubes</vt:lpstr>
      <vt:lpstr>Broadcast MST</vt:lpstr>
      <vt:lpstr>Allgather Bidirectional Exchange</vt:lpstr>
      <vt:lpstr>Allgather Bucket Algorithm </vt:lpstr>
      <vt:lpstr>Strategies on Linear Array</vt:lpstr>
      <vt:lpstr>Strategies on Multidimensional Meshes (2D)</vt:lpstr>
      <vt:lpstr>Blue Gene/L Machine</vt:lpstr>
      <vt:lpstr>Blue Gene/P Machine</vt:lpstr>
      <vt:lpstr>MPI Benchmarks on Blue Gene/P</vt:lpstr>
      <vt:lpstr>MPI Collective Communication Benchmarks on Blue Gene/P</vt:lpstr>
      <vt:lpstr>Backup Slides: services</vt:lpstr>
      <vt:lpstr>GFS Architecture</vt:lpstr>
      <vt:lpstr>Hadoop &amp; PVFS</vt:lpstr>
      <vt:lpstr>Backup Slides: Current work and plan</vt:lpstr>
      <vt:lpstr>Multi-Chain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zhangbj</dc:creator>
  <cp:lastModifiedBy>zhangbj</cp:lastModifiedBy>
  <cp:revision>1463</cp:revision>
  <dcterms:created xsi:type="dcterms:W3CDTF">2006-08-16T00:00:00Z</dcterms:created>
  <dcterms:modified xsi:type="dcterms:W3CDTF">2012-04-26T04:11:40Z</dcterms:modified>
</cp:coreProperties>
</file>