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6" r:id="rId3"/>
    <p:sldId id="272" r:id="rId4"/>
    <p:sldId id="292" r:id="rId5"/>
    <p:sldId id="293" r:id="rId6"/>
    <p:sldId id="294" r:id="rId7"/>
    <p:sldId id="295" r:id="rId8"/>
    <p:sldId id="29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4" autoAdjust="0"/>
    <p:restoredTop sz="83304" autoAdjust="0"/>
  </p:normalViewPr>
  <p:slideViewPr>
    <p:cSldViewPr>
      <p:cViewPr>
        <p:scale>
          <a:sx n="90" d="100"/>
          <a:sy n="90" d="100"/>
        </p:scale>
        <p:origin x="-10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5/13/2011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a:t>
            </a:fld>
            <a:endParaRPr lang="en-US"/>
          </a:p>
        </p:txBody>
      </p:sp>
    </p:spTree>
    <p:extLst>
      <p:ext uri="{BB962C8B-B14F-4D97-AF65-F5344CB8AC3E}">
        <p14:creationId xmlns:p14="http://schemas.microsoft.com/office/powerpoint/2010/main" val="153184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42EC38D-76F9-4D02-B218-3C9CB0039E20}" type="slidenum">
              <a:rPr lang="en-US" smtClean="0"/>
              <a:pPr/>
              <a:t>2</a:t>
            </a:fld>
            <a:endParaRPr lang="en-US"/>
          </a:p>
        </p:txBody>
      </p:sp>
    </p:spTree>
    <p:extLst>
      <p:ext uri="{BB962C8B-B14F-4D97-AF65-F5344CB8AC3E}">
        <p14:creationId xmlns:p14="http://schemas.microsoft.com/office/powerpoint/2010/main" val="215294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Azure Queues</a:t>
            </a:r>
            <a:r>
              <a:rPr lang="en-US" baseline="0" dirty="0" smtClean="0"/>
              <a:t> for scheduling, Tables to store meta-data and monitoring data, Blobs for input/output/intermediate data storage. </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86336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current work, we extend MR4Azure to support iterative </a:t>
            </a:r>
            <a:r>
              <a:rPr lang="en-US" baseline="0" dirty="0" err="1" smtClean="0"/>
              <a:t>mapreduce</a:t>
            </a:r>
            <a:r>
              <a:rPr lang="en-US" baseline="0" dirty="0" smtClean="0"/>
              <a:t> computations. We added an additional merge step to the programming model, where the computations decides whether to go for a new iteration or not. We also support in-memory caching of static data between iterations and we developed a hybrid scheduling strategy to perform cache aware scheduling.</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99189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 master node,</a:t>
            </a:r>
            <a:r>
              <a:rPr lang="en-US" baseline="0" dirty="0" smtClean="0"/>
              <a:t> who has the global knowledge about the cached data.. Hence in each iteration, tasks will be posted to the bulleting board, where workers will first check to identify any tasks that require a data product they have in cache. If not they fall back to the queue.</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93870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normalizeH="0" baseline="0" dirty="0" err="1" smtClean="0">
                <a:ln>
                  <a:noFill/>
                </a:ln>
                <a:solidFill>
                  <a:schemeClr val="tx1"/>
                </a:solidFill>
                <a:effectLst/>
                <a:latin typeface="+mn-lt"/>
                <a:ea typeface="+mn-ea"/>
                <a:cs typeface="Arial" pitchFamily="34" charset="0"/>
              </a:rPr>
              <a:t>KMeans</a:t>
            </a:r>
            <a:r>
              <a:rPr kumimoji="0" lang="en-US" sz="1200" i="0" u="none" strike="noStrike" kern="1200" cap="none" normalizeH="0" baseline="0" dirty="0" smtClean="0">
                <a:ln>
                  <a:noFill/>
                </a:ln>
                <a:solidFill>
                  <a:schemeClr val="tx1"/>
                </a:solidFill>
                <a:effectLst/>
                <a:latin typeface="+mn-lt"/>
                <a:ea typeface="+mn-ea"/>
                <a:cs typeface="Arial" pitchFamily="34" charset="0"/>
              </a:rPr>
              <a:t> iterative </a:t>
            </a:r>
            <a:r>
              <a:rPr kumimoji="0" lang="en-US" sz="1200" i="0" u="none" strike="noStrike" kern="1200" cap="none" normalizeH="0" baseline="0" dirty="0" err="1" smtClean="0">
                <a:ln>
                  <a:noFill/>
                </a:ln>
                <a:solidFill>
                  <a:schemeClr val="tx1"/>
                </a:solidFill>
                <a:effectLst/>
                <a:latin typeface="+mn-lt"/>
                <a:ea typeface="+mn-ea"/>
                <a:cs typeface="Arial" pitchFamily="34" charset="0"/>
              </a:rPr>
              <a:t>MapReduce</a:t>
            </a:r>
            <a:r>
              <a:rPr kumimoji="0" lang="en-US" sz="1200" i="0" u="none" strike="noStrike" kern="1200" cap="none" normalizeH="0" baseline="0" dirty="0" smtClean="0">
                <a:ln>
                  <a:noFill/>
                </a:ln>
                <a:solidFill>
                  <a:schemeClr val="tx1"/>
                </a:solidFill>
                <a:effectLst/>
                <a:latin typeface="+mn-lt"/>
                <a:ea typeface="+mn-ea"/>
                <a:cs typeface="Arial" pitchFamily="34" charset="0"/>
              </a:rPr>
              <a:t> performance.</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16 Azure Small instances,</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6 iterations,</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8</a:t>
            </a:r>
            <a:r>
              <a:rPr kumimoji="0" lang="en-US" sz="1200" i="0" u="none" strike="noStrike" kern="1200" cap="none" normalizeH="0" dirty="0" smtClean="0">
                <a:ln>
                  <a:noFill/>
                </a:ln>
                <a:solidFill>
                  <a:schemeClr val="tx1"/>
                </a:solidFill>
                <a:effectLst/>
                <a:latin typeface="+mn-lt"/>
                <a:ea typeface="+mn-ea"/>
                <a:cs typeface="Arial" pitchFamily="34" charset="0"/>
              </a:rPr>
              <a:t> to 48 million</a:t>
            </a:r>
            <a:r>
              <a:rPr kumimoji="0" lang="en-US" sz="1200" i="0" u="none" strike="noStrike" kern="1200" cap="none" normalizeH="0" baseline="0" dirty="0" smtClean="0">
                <a:ln>
                  <a:noFill/>
                </a:ln>
                <a:solidFill>
                  <a:schemeClr val="tx1"/>
                </a:solidFill>
                <a:effectLst/>
                <a:latin typeface="+mn-lt"/>
                <a:ea typeface="+mn-ea"/>
                <a:cs typeface="Arial" pitchFamily="34" charset="0"/>
              </a:rPr>
              <a:t> 20</a:t>
            </a:r>
            <a:r>
              <a:rPr lang="en-US" sz="1200" kern="1200" dirty="0" smtClean="0">
                <a:solidFill>
                  <a:schemeClr val="tx1"/>
                </a:solidFill>
                <a:latin typeface="+mn-lt"/>
                <a:ea typeface="+mn-ea"/>
                <a:cs typeface="Arial" pitchFamily="34" charset="0"/>
              </a:rPr>
              <a:t>-D </a:t>
            </a:r>
            <a:r>
              <a:rPr kumimoji="0" lang="en-US" sz="1200" i="0" u="none" strike="noStrike" kern="1200" cap="none" normalizeH="0" dirty="0" smtClean="0">
                <a:ln>
                  <a:noFill/>
                </a:ln>
                <a:solidFill>
                  <a:schemeClr val="tx1"/>
                </a:solidFill>
                <a:effectLst/>
                <a:latin typeface="+mn-lt"/>
                <a:ea typeface="+mn-ea"/>
                <a:cs typeface="Arial" pitchFamily="34" charset="0"/>
              </a:rPr>
              <a:t>data points.</a:t>
            </a:r>
            <a:br>
              <a:rPr kumimoji="0" lang="en-US" sz="1200" i="0" u="none" strike="noStrike" kern="1200" cap="none" normalizeH="0" dirty="0" smtClean="0">
                <a:ln>
                  <a:noFill/>
                </a:ln>
                <a:solidFill>
                  <a:schemeClr val="tx1"/>
                </a:solidFill>
                <a:effectLst/>
                <a:latin typeface="+mn-lt"/>
                <a:ea typeface="+mn-ea"/>
                <a:cs typeface="Arial" pitchFamily="34" charset="0"/>
              </a:rPr>
            </a:br>
            <a:r>
              <a:rPr lang="en-US" sz="1200" kern="1200" dirty="0" smtClean="0">
                <a:solidFill>
                  <a:schemeClr val="tx1"/>
                </a:solidFill>
                <a:latin typeface="+mn-lt"/>
                <a:ea typeface="+mn-ea"/>
                <a:cs typeface="Arial" pitchFamily="34" charset="0"/>
              </a:rPr>
              <a:t> </a:t>
            </a:r>
            <a:br>
              <a:rPr lang="en-US" sz="1200" kern="1200" dirty="0" smtClean="0">
                <a:solidFill>
                  <a:schemeClr val="tx1"/>
                </a:solidFill>
                <a:latin typeface="+mn-lt"/>
                <a:ea typeface="+mn-ea"/>
                <a:cs typeface="Arial" pitchFamily="34" charset="0"/>
              </a:rPr>
            </a:br>
            <a:r>
              <a:rPr lang="en-US" sz="1200" b="1" kern="1200" dirty="0" smtClean="0">
                <a:solidFill>
                  <a:schemeClr val="tx1"/>
                </a:solidFill>
                <a:latin typeface="+mn-lt"/>
                <a:ea typeface="+mn-ea"/>
                <a:cs typeface="Arial" pitchFamily="34" charset="0"/>
              </a:rPr>
              <a:t>Left</a:t>
            </a:r>
            <a:r>
              <a:rPr lang="en-US" sz="1200" kern="1200" dirty="0" smtClean="0">
                <a:solidFill>
                  <a:schemeClr val="tx1"/>
                </a:solidFill>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Performance </a:t>
            </a:r>
            <a:r>
              <a:rPr lang="en-US" sz="1200" kern="1200" dirty="0" smtClean="0">
                <a:solidFill>
                  <a:prstClr val="black"/>
                </a:solidFill>
                <a:latin typeface="+mn-lt"/>
                <a:ea typeface="+mn-ea"/>
                <a:cs typeface="Arial" pitchFamily="34" charset="0"/>
              </a:rPr>
              <a:t>with and without data caching</a:t>
            </a:r>
            <a:r>
              <a:rPr lang="en-US" sz="1200" dirty="0" smtClean="0">
                <a:solidFill>
                  <a:prstClr val="black"/>
                </a:solidFill>
                <a:cs typeface="Arial" pitchFamily="34" charset="0"/>
              </a:rPr>
              <a:t>.</a:t>
            </a:r>
            <a:r>
              <a:rPr lang="en-US" sz="1200" kern="1200" dirty="0" smtClean="0">
                <a:solidFill>
                  <a:prstClr val="black"/>
                </a:solidFill>
                <a:latin typeface="+mn-lt"/>
                <a:ea typeface="+mn-ea"/>
                <a:cs typeface="Arial" pitchFamily="34" charset="0"/>
              </a:rPr>
              <a:t> </a:t>
            </a:r>
            <a:br>
              <a:rPr lang="en-US" sz="1200" kern="1200" dirty="0" smtClean="0">
                <a:solidFill>
                  <a:prstClr val="black"/>
                </a:solidFill>
                <a:latin typeface="+mn-lt"/>
                <a:ea typeface="+mn-ea"/>
                <a:cs typeface="Arial" pitchFamily="34" charset="0"/>
              </a:rPr>
            </a:br>
            <a:r>
              <a:rPr lang="en-US" sz="1200" b="1" kern="1200" dirty="0" smtClean="0">
                <a:solidFill>
                  <a:prstClr val="black"/>
                </a:solidFill>
                <a:latin typeface="+mn-lt"/>
                <a:ea typeface="+mn-ea"/>
                <a:cs typeface="Arial" pitchFamily="34" charset="0"/>
              </a:rPr>
              <a:t>Right</a:t>
            </a:r>
            <a:r>
              <a:rPr lang="en-US" sz="1200" kern="1200" dirty="0" smtClean="0">
                <a:solidFill>
                  <a:prstClr val="black"/>
                </a:solidFill>
                <a:latin typeface="+mn-lt"/>
                <a:ea typeface="+mn-ea"/>
                <a:cs typeface="Arial" pitchFamily="34" charset="0"/>
              </a:rPr>
              <a:t>: Speedup obtained from using the data cache</a:t>
            </a:r>
            <a:endParaRPr kumimoji="0" lang="en-US" sz="3200" i="0" u="none" strike="noStrike" kern="1200" cap="none" normalizeH="0" baseline="0" dirty="0" smtClean="0">
              <a:ln>
                <a:noFill/>
              </a:ln>
              <a:solidFill>
                <a:schemeClr val="tx1"/>
              </a:solidFill>
              <a:effectLst/>
              <a:latin typeface="+mn-lt"/>
              <a:ea typeface="+mn-ea"/>
              <a:cs typeface="Arial" pitchFamily="34" charset="0"/>
            </a:endParaRPr>
          </a:p>
          <a:p>
            <a:endParaRPr lang="en-US" dirty="0" smtClean="0"/>
          </a:p>
          <a:p>
            <a:r>
              <a:rPr lang="en-US" sz="1200" b="1" dirty="0" smtClean="0">
                <a:solidFill>
                  <a:prstClr val="black"/>
                </a:solidFill>
                <a:cs typeface="Arial" pitchFamily="34" charset="0"/>
              </a:rPr>
              <a:t>Left</a:t>
            </a:r>
            <a:r>
              <a:rPr lang="en-US" sz="1200" dirty="0" smtClean="0">
                <a:solidFill>
                  <a:prstClr val="black"/>
                </a:solidFill>
                <a:cs typeface="Arial" pitchFamily="34" charset="0"/>
              </a:rPr>
              <a:t>: Scaling speedup with increasing number of instances (Azure Small) &amp; data for 10 iterations.</a:t>
            </a:r>
          </a:p>
          <a:p>
            <a:r>
              <a:rPr lang="en-US" sz="1200" b="1" dirty="0" smtClean="0">
                <a:solidFill>
                  <a:prstClr val="black"/>
                </a:solidFill>
                <a:cs typeface="Arial" pitchFamily="34" charset="0"/>
              </a:rPr>
              <a:t>Right</a:t>
            </a:r>
            <a:r>
              <a:rPr lang="en-US" sz="1200" dirty="0" smtClean="0">
                <a:solidFill>
                  <a:prstClr val="black"/>
                </a:solidFill>
                <a:cs typeface="Arial" pitchFamily="34" charset="0"/>
              </a:rPr>
              <a:t>: Increasing number of iterations using 16 million data points with caching using 16 Azure Small instances.</a:t>
            </a:r>
            <a:endParaRPr lang="en-US" dirty="0" smtClean="0"/>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365329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TI .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6750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36900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92018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3143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285064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CAD8E-9EFB-44BB-B480-F8DF2896A8EF}"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84827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CAD8E-9EFB-44BB-B480-F8DF2896A8EF}" type="datetimeFigureOut">
              <a:rPr lang="en-US" smtClean="0"/>
              <a:pPr/>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28651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CAD8E-9EFB-44BB-B480-F8DF2896A8EF}" type="datetimeFigureOut">
              <a:rPr lang="en-US" smtClean="0"/>
              <a:pPr/>
              <a:t>5/13/2011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37019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CAD8E-9EFB-44BB-B480-F8DF2896A8EF}" type="datetimeFigureOut">
              <a:rPr lang="en-US" smtClean="0"/>
              <a:pPr/>
              <a:t>5/13/2011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227336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CAD8E-9EFB-44BB-B480-F8DF2896A8EF}" type="datetimeFigureOut">
              <a:rPr lang="en-US" smtClean="0"/>
              <a:pPr/>
              <a:t>5/13/2011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66131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pPr/>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1093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pPr/>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p14="http://schemas.microsoft.com/office/powerpoint/2010/main" val="44509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477000" y="5833080"/>
            <a:ext cx="2667000" cy="838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CAD8E-9EFB-44BB-B480-F8DF2896A8EF}" type="datetimeFigureOut">
              <a:rPr lang="en-US" smtClean="0"/>
              <a:pPr/>
              <a:t>5/13/2011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B4386-2172-4514-93F3-4C0F6648711F}" type="slidenum">
              <a:rPr lang="en-US" smtClean="0"/>
              <a:pPr/>
              <a:t>‹#›</a:t>
            </a:fld>
            <a:endParaRPr lang="en-US"/>
          </a:p>
        </p:txBody>
      </p:sp>
      <p:pic>
        <p:nvPicPr>
          <p:cNvPr id="13" name="Picture 2"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15150" y="6189793"/>
            <a:ext cx="1314450" cy="3634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09600" y="1981200"/>
            <a:ext cx="2184643"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429000" y="6019800"/>
            <a:ext cx="2476500" cy="5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2438"/>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71280"/>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87300"/>
            <a:ext cx="8229600" cy="803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5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0" kern="1200">
          <a:solidFill>
            <a:srgbClr val="A6132B"/>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A6132B"/>
        </a:buClr>
        <a:buFont typeface="Webdings" pitchFamily="18" charset="2"/>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A6132B"/>
        </a:buClr>
        <a:buFont typeface="Webdings" pitchFamily="18" charset="2"/>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38349"/>
            <a:ext cx="9144000" cy="1466851"/>
          </a:xfrm>
        </p:spPr>
        <p:txBody>
          <a:bodyPr>
            <a:noAutofit/>
          </a:bodyPr>
          <a:lstStyle/>
          <a:p>
            <a:r>
              <a:rPr lang="en-US" b="1" dirty="0">
                <a:effectLst>
                  <a:outerShdw blurRad="38100" dist="38100" dir="2700000" algn="tl">
                    <a:srgbClr val="000000">
                      <a:alpha val="43137"/>
                    </a:srgbClr>
                  </a:outerShdw>
                </a:effectLst>
              </a:rPr>
              <a:t>Twister4Azure : </a:t>
            </a:r>
            <a:r>
              <a:rPr lang="en-US" dirty="0">
                <a:effectLst>
                  <a:outerShdw blurRad="38100" dist="38100" dir="2700000" algn="tl">
                    <a:srgbClr val="000000">
                      <a:alpha val="43137"/>
                    </a:srgbClr>
                  </a:outerShdw>
                </a:effectLst>
              </a:rPr>
              <a:t>Iterative </a:t>
            </a:r>
            <a:r>
              <a:rPr lang="en-US" dirty="0" err="1">
                <a:effectLst>
                  <a:outerShdw blurRad="38100" dist="38100" dir="2700000" algn="tl">
                    <a:srgbClr val="000000">
                      <a:alpha val="43137"/>
                    </a:srgbClr>
                  </a:outerShdw>
                </a:effectLst>
              </a:rPr>
              <a:t>MapReduce</a:t>
            </a:r>
            <a:r>
              <a:rPr lang="en-US" dirty="0">
                <a:effectLst>
                  <a:outerShdw blurRad="38100" dist="38100" dir="2700000" algn="tl">
                    <a:srgbClr val="000000">
                      <a:alpha val="43137"/>
                    </a:srgbClr>
                  </a:outerShdw>
                </a:effectLst>
              </a:rPr>
              <a:t> for Azure Cloud</a:t>
            </a:r>
            <a:endParaRPr lang="en-US" dirty="0"/>
          </a:p>
        </p:txBody>
      </p:sp>
      <p:sp>
        <p:nvSpPr>
          <p:cNvPr id="3" name="Subtitle 2"/>
          <p:cNvSpPr>
            <a:spLocks noGrp="1"/>
          </p:cNvSpPr>
          <p:nvPr>
            <p:ph type="subTitle" idx="1"/>
          </p:nvPr>
        </p:nvSpPr>
        <p:spPr>
          <a:xfrm>
            <a:off x="1371600" y="4800600"/>
            <a:ext cx="6400800" cy="1143000"/>
          </a:xfrm>
        </p:spPr>
        <p:txBody>
          <a:bodyPr>
            <a:normAutofit/>
          </a:bodyPr>
          <a:lstStyle/>
          <a:p>
            <a:r>
              <a:rPr lang="en-US" sz="2000" dirty="0" smtClean="0">
                <a:solidFill>
                  <a:schemeClr val="tx1">
                    <a:lumMod val="65000"/>
                    <a:lumOff val="35000"/>
                  </a:schemeClr>
                </a:solidFill>
              </a:rPr>
              <a:t>CCA 2011</a:t>
            </a:r>
          </a:p>
          <a:p>
            <a:r>
              <a:rPr lang="en-US" sz="2000" dirty="0" smtClean="0">
                <a:solidFill>
                  <a:schemeClr val="tx1">
                    <a:lumMod val="65000"/>
                    <a:lumOff val="35000"/>
                  </a:schemeClr>
                </a:solidFill>
              </a:rPr>
              <a:t>April 12 – 13, 2011</a:t>
            </a:r>
          </a:p>
        </p:txBody>
      </p:sp>
      <p:pic>
        <p:nvPicPr>
          <p:cNvPr id="2050"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791200"/>
            <a:ext cx="2446101"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6127" y="3887271"/>
            <a:ext cx="7010400" cy="707886"/>
          </a:xfrm>
          <a:prstGeom prst="rect">
            <a:avLst/>
          </a:prstGeom>
        </p:spPr>
        <p:txBody>
          <a:bodyPr wrap="square">
            <a:spAutoFit/>
          </a:bodyPr>
          <a:lstStyle/>
          <a:p>
            <a:pPr algn="ctr"/>
            <a:r>
              <a:rPr lang="en-US" sz="2000" dirty="0" err="1">
                <a:latin typeface="Tahoma" pitchFamily="34" charset="0"/>
                <a:ea typeface="Tahoma" pitchFamily="34" charset="0"/>
                <a:cs typeface="Tahoma" pitchFamily="34" charset="0"/>
              </a:rPr>
              <a:t>Thilina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Gunarathne</a:t>
            </a: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Judy </a:t>
            </a:r>
            <a:r>
              <a:rPr lang="en-US" sz="2000" dirty="0" err="1">
                <a:latin typeface="Tahoma" pitchFamily="34" charset="0"/>
                <a:ea typeface="Tahoma" pitchFamily="34" charset="0"/>
                <a:cs typeface="Tahoma" pitchFamily="34" charset="0"/>
              </a:rPr>
              <a:t>Qiu</a:t>
            </a:r>
            <a:r>
              <a:rPr lang="en-US" sz="2000" dirty="0">
                <a:latin typeface="Tahoma" pitchFamily="34" charset="0"/>
                <a:ea typeface="Tahoma" pitchFamily="34" charset="0"/>
                <a:cs typeface="Tahoma" pitchFamily="34" charset="0"/>
              </a:rPr>
              <a:t>, Geoffrey </a:t>
            </a:r>
            <a:r>
              <a:rPr lang="en-US" sz="2000" dirty="0" smtClean="0">
                <a:latin typeface="Tahoma" pitchFamily="34" charset="0"/>
                <a:ea typeface="Tahoma" pitchFamily="34" charset="0"/>
                <a:cs typeface="Tahoma" pitchFamily="34" charset="0"/>
              </a:rPr>
              <a:t>Fox</a:t>
            </a:r>
          </a:p>
          <a:p>
            <a:pPr algn="ctr"/>
            <a:r>
              <a:rPr lang="en-US" sz="2000" dirty="0"/>
              <a:t>{</a:t>
            </a:r>
            <a:r>
              <a:rPr lang="en-US" sz="2000" dirty="0" err="1" smtClean="0"/>
              <a:t>tgunarat</a:t>
            </a:r>
            <a:r>
              <a:rPr lang="en-US" sz="2000" dirty="0" smtClean="0"/>
              <a:t>, </a:t>
            </a:r>
            <a:r>
              <a:rPr lang="en-US" sz="2000" dirty="0" err="1"/>
              <a:t>xqiu,gcf</a:t>
            </a:r>
            <a:r>
              <a:rPr lang="en-US" sz="2000" dirty="0"/>
              <a:t>}@</a:t>
            </a:r>
            <a:r>
              <a:rPr lang="en-US" sz="2000" dirty="0" smtClean="0"/>
              <a:t>indiana.edu</a:t>
            </a:r>
            <a:endParaRPr lang="en-US" sz="2000" dirty="0"/>
          </a:p>
        </p:txBody>
      </p:sp>
    </p:spTree>
    <p:extLst>
      <p:ext uri="{BB962C8B-B14F-4D97-AF65-F5344CB8AC3E}">
        <p14:creationId xmlns:p14="http://schemas.microsoft.com/office/powerpoint/2010/main" val="938772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MapReduceRoles</a:t>
            </a:r>
            <a:r>
              <a:rPr lang="en-US" sz="3200" dirty="0" smtClean="0"/>
              <a:t> </a:t>
            </a:r>
            <a:r>
              <a:rPr lang="en-US" sz="3200" i="1" dirty="0" smtClean="0"/>
              <a:t>for</a:t>
            </a:r>
            <a:r>
              <a:rPr lang="en-US" sz="3200" dirty="0" smtClean="0"/>
              <a:t> Azure</a:t>
            </a:r>
            <a:endParaRPr lang="en-US" sz="3200" dirty="0"/>
          </a:p>
        </p:txBody>
      </p:sp>
      <p:sp>
        <p:nvSpPr>
          <p:cNvPr id="3" name="Content Placeholder 2"/>
          <p:cNvSpPr>
            <a:spLocks noGrp="1"/>
          </p:cNvSpPr>
          <p:nvPr>
            <p:ph idx="1"/>
          </p:nvPr>
        </p:nvSpPr>
        <p:spPr/>
        <p:txBody>
          <a:bodyPr>
            <a:normAutofit/>
          </a:bodyPr>
          <a:lstStyle/>
          <a:p>
            <a:r>
              <a:rPr lang="en-US" sz="2800" dirty="0">
                <a:latin typeface="+mj-lt"/>
              </a:rPr>
              <a:t>Familiar </a:t>
            </a:r>
            <a:r>
              <a:rPr lang="en-US" sz="2800" dirty="0" err="1">
                <a:latin typeface="+mj-lt"/>
              </a:rPr>
              <a:t>MapReduce</a:t>
            </a:r>
            <a:r>
              <a:rPr lang="en-US" sz="2800" dirty="0">
                <a:latin typeface="+mj-lt"/>
              </a:rPr>
              <a:t> programming </a:t>
            </a:r>
            <a:r>
              <a:rPr lang="en-US" sz="2800" dirty="0" smtClean="0">
                <a:latin typeface="+mj-lt"/>
              </a:rPr>
              <a:t>model</a:t>
            </a:r>
          </a:p>
          <a:p>
            <a:r>
              <a:rPr lang="en-US" sz="2800" dirty="0" smtClean="0">
                <a:latin typeface="+mj-lt"/>
              </a:rPr>
              <a:t>Built using highly-available and scalable Azure </a:t>
            </a:r>
            <a:r>
              <a:rPr lang="en-US" sz="2800" dirty="0">
                <a:latin typeface="+mj-lt"/>
              </a:rPr>
              <a:t>cloud services</a:t>
            </a:r>
          </a:p>
          <a:p>
            <a:r>
              <a:rPr lang="en-US" sz="2800" dirty="0" smtClean="0">
                <a:latin typeface="+mj-lt"/>
              </a:rPr>
              <a:t>Co-exist with eventual consistency &amp; high latency of cloud services</a:t>
            </a:r>
          </a:p>
          <a:p>
            <a:r>
              <a:rPr lang="en-US" sz="2800" dirty="0" smtClean="0">
                <a:latin typeface="+mj-lt"/>
              </a:rPr>
              <a:t>Decentralized control</a:t>
            </a:r>
          </a:p>
          <a:p>
            <a:pPr lvl="1"/>
            <a:r>
              <a:rPr lang="en-US" sz="2400" dirty="0">
                <a:latin typeface="+mj-lt"/>
              </a:rPr>
              <a:t>No single point of failure</a:t>
            </a:r>
            <a:r>
              <a:rPr lang="en-US" sz="2400" dirty="0" smtClean="0">
                <a:latin typeface="+mj-lt"/>
              </a:rPr>
              <a:t>.</a:t>
            </a:r>
          </a:p>
          <a:p>
            <a:r>
              <a:rPr lang="en-US" sz="2800" dirty="0" smtClean="0">
                <a:latin typeface="+mj-lt"/>
              </a:rPr>
              <a:t>Supports </a:t>
            </a:r>
            <a:r>
              <a:rPr lang="en-US" sz="2800" dirty="0">
                <a:latin typeface="+mj-lt"/>
              </a:rPr>
              <a:t>dynamically scaling up and down of the compute resources</a:t>
            </a:r>
            <a:r>
              <a:rPr lang="en-US" sz="2800" dirty="0" smtClean="0">
                <a:latin typeface="+mj-lt"/>
              </a:rPr>
              <a:t>.</a:t>
            </a:r>
          </a:p>
          <a:p>
            <a:r>
              <a:rPr lang="en-US" sz="2800" dirty="0" err="1" smtClean="0">
                <a:latin typeface="+mj-lt"/>
              </a:rPr>
              <a:t>MapReduce</a:t>
            </a:r>
            <a:r>
              <a:rPr lang="en-US" sz="2800" dirty="0" smtClean="0">
                <a:latin typeface="+mj-lt"/>
              </a:rPr>
              <a:t> fault </a:t>
            </a:r>
            <a:r>
              <a:rPr lang="en-US" sz="2800" dirty="0">
                <a:latin typeface="+mj-lt"/>
              </a:rPr>
              <a:t>t</a:t>
            </a:r>
            <a:r>
              <a:rPr lang="en-US" sz="2800" dirty="0" smtClean="0">
                <a:latin typeface="+mj-lt"/>
              </a:rPr>
              <a:t>olerance</a:t>
            </a:r>
            <a:endParaRPr lang="en-US" dirty="0">
              <a:latin typeface="+mj-lt"/>
            </a:endParaRPr>
          </a:p>
        </p:txBody>
      </p:sp>
    </p:spTree>
    <p:extLst>
      <p:ext uri="{BB962C8B-B14F-4D97-AF65-F5344CB8AC3E}">
        <p14:creationId xmlns:p14="http://schemas.microsoft.com/office/powerpoint/2010/main" val="213523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MapReduceRoles</a:t>
            </a:r>
            <a:r>
              <a:rPr lang="en-US" sz="3200" dirty="0" smtClean="0"/>
              <a:t> </a:t>
            </a:r>
            <a:r>
              <a:rPr lang="en-US" sz="3200" i="1" dirty="0" smtClean="0"/>
              <a:t>for</a:t>
            </a:r>
            <a:r>
              <a:rPr lang="en-US" sz="3200" dirty="0" smtClean="0"/>
              <a:t> Azure</a:t>
            </a:r>
            <a:endParaRPr lang="en-US" sz="32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066800"/>
            <a:ext cx="80162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58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Twister </a:t>
            </a:r>
            <a:r>
              <a:rPr lang="en-US" sz="3200" i="1" dirty="0" smtClean="0"/>
              <a:t>for</a:t>
            </a:r>
            <a:r>
              <a:rPr lang="en-US" sz="3200" dirty="0" smtClean="0"/>
              <a:t> Azure</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990601"/>
            <a:ext cx="6902928" cy="3124200"/>
          </a:xfrm>
          <a:prstGeom prst="rect">
            <a:avLst/>
          </a:prstGeom>
        </p:spPr>
      </p:pic>
      <p:sp>
        <p:nvSpPr>
          <p:cNvPr id="5" name="Rectangle 4"/>
          <p:cNvSpPr/>
          <p:nvPr/>
        </p:nvSpPr>
        <p:spPr>
          <a:xfrm>
            <a:off x="990600" y="4068395"/>
            <a:ext cx="7239000" cy="1646605"/>
          </a:xfrm>
          <a:prstGeom prst="rect">
            <a:avLst/>
          </a:prstGeom>
        </p:spPr>
        <p:txBody>
          <a:bodyPr wrap="square">
            <a:spAutoFit/>
          </a:bodyPr>
          <a:lstStyle/>
          <a:p>
            <a:pPr marL="514350" indent="-514350">
              <a:spcBef>
                <a:spcPts val="300"/>
              </a:spcBef>
              <a:buClr>
                <a:srgbClr val="C00000"/>
              </a:buClr>
              <a:buFont typeface="Wingdings" pitchFamily="2" charset="2"/>
              <a:buChar char="§"/>
            </a:pPr>
            <a:r>
              <a:rPr lang="en-US" sz="2400" dirty="0">
                <a:solidFill>
                  <a:srgbClr val="1F497D"/>
                </a:solidFill>
              </a:rPr>
              <a:t>Merge Step</a:t>
            </a:r>
          </a:p>
          <a:p>
            <a:pPr marL="514350" indent="-514350">
              <a:spcBef>
                <a:spcPts val="300"/>
              </a:spcBef>
              <a:buClr>
                <a:srgbClr val="C00000"/>
              </a:buClr>
              <a:buFont typeface="Wingdings" pitchFamily="2" charset="2"/>
              <a:buChar char="§"/>
            </a:pPr>
            <a:r>
              <a:rPr lang="en-US" sz="2400" dirty="0">
                <a:solidFill>
                  <a:srgbClr val="1F497D"/>
                </a:solidFill>
              </a:rPr>
              <a:t>In-Memory Caching of static data</a:t>
            </a:r>
          </a:p>
          <a:p>
            <a:pPr marL="514350" indent="-514350">
              <a:spcBef>
                <a:spcPts val="300"/>
              </a:spcBef>
              <a:buClr>
                <a:srgbClr val="C00000"/>
              </a:buClr>
              <a:buFont typeface="Wingdings" pitchFamily="2" charset="2"/>
              <a:buChar char="§"/>
            </a:pPr>
            <a:r>
              <a:rPr lang="en-US" sz="2400" dirty="0">
                <a:solidFill>
                  <a:srgbClr val="1F497D"/>
                </a:solidFill>
              </a:rPr>
              <a:t>Cache aware hybrid scheduling using Queues as well as </a:t>
            </a:r>
            <a:r>
              <a:rPr lang="en-US" sz="2400" dirty="0" smtClean="0">
                <a:solidFill>
                  <a:srgbClr val="1F497D"/>
                </a:solidFill>
              </a:rPr>
              <a:t>using a </a:t>
            </a:r>
            <a:r>
              <a:rPr lang="en-US" sz="2400" dirty="0">
                <a:solidFill>
                  <a:srgbClr val="1F497D"/>
                </a:solidFill>
              </a:rPr>
              <a:t>bulletin board (special table) </a:t>
            </a:r>
          </a:p>
        </p:txBody>
      </p:sp>
    </p:spTree>
    <p:extLst>
      <p:ext uri="{BB962C8B-B14F-4D97-AF65-F5344CB8AC3E}">
        <p14:creationId xmlns:p14="http://schemas.microsoft.com/office/powerpoint/2010/main" val="366476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Twister </a:t>
            </a:r>
            <a:r>
              <a:rPr lang="en-US" sz="3200" i="1" dirty="0" smtClean="0"/>
              <a:t>for</a:t>
            </a:r>
            <a:r>
              <a:rPr lang="en-US" sz="3200" dirty="0" smtClean="0"/>
              <a:t> Azure</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295400"/>
            <a:ext cx="4689374" cy="3505200"/>
          </a:xfrm>
          <a:prstGeom prst="rect">
            <a:avLst/>
          </a:prstGeom>
        </p:spPr>
      </p:pic>
    </p:spTree>
    <p:extLst>
      <p:ext uri="{BB962C8B-B14F-4D97-AF65-F5344CB8AC3E}">
        <p14:creationId xmlns:p14="http://schemas.microsoft.com/office/powerpoint/2010/main" val="322012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 </a:t>
            </a:r>
            <a:r>
              <a:rPr lang="en-US" sz="3600" dirty="0" err="1" smtClean="0"/>
              <a:t>Kmeans</a:t>
            </a:r>
            <a:r>
              <a:rPr lang="en-US" dirty="0" smtClean="0"/>
              <a:t> Clustering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429000"/>
            <a:ext cx="3017216" cy="19811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69" y="914400"/>
            <a:ext cx="3209231" cy="21335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1066801"/>
            <a:ext cx="2971800" cy="1905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3429000"/>
            <a:ext cx="3429000" cy="2057400"/>
          </a:xfrm>
          <a:prstGeom prst="rect">
            <a:avLst/>
          </a:prstGeom>
        </p:spPr>
      </p:pic>
      <p:sp>
        <p:nvSpPr>
          <p:cNvPr id="10" name="Rectangle 9"/>
          <p:cNvSpPr/>
          <p:nvPr/>
        </p:nvSpPr>
        <p:spPr>
          <a:xfrm>
            <a:off x="883490" y="2971800"/>
            <a:ext cx="3688510" cy="338554"/>
          </a:xfrm>
          <a:prstGeom prst="rect">
            <a:avLst/>
          </a:prstGeom>
        </p:spPr>
        <p:txBody>
          <a:bodyPr wrap="none">
            <a:spAutoFit/>
          </a:bodyPr>
          <a:lstStyle/>
          <a:p>
            <a:r>
              <a:rPr lang="en-US" sz="1600" b="1" dirty="0">
                <a:cs typeface="Arial" pitchFamily="34" charset="0"/>
              </a:rPr>
              <a:t>Performance </a:t>
            </a:r>
            <a:r>
              <a:rPr lang="en-US" sz="1600" b="1" dirty="0" smtClean="0">
                <a:solidFill>
                  <a:prstClr val="black"/>
                </a:solidFill>
                <a:cs typeface="Arial" pitchFamily="34" charset="0"/>
              </a:rPr>
              <a:t>with/without </a:t>
            </a:r>
            <a:r>
              <a:rPr lang="en-US" sz="1600" b="1" dirty="0">
                <a:solidFill>
                  <a:prstClr val="black"/>
                </a:solidFill>
                <a:cs typeface="Arial" pitchFamily="34" charset="0"/>
              </a:rPr>
              <a:t>data caching. </a:t>
            </a:r>
            <a:endParaRPr lang="en-US" sz="1600" b="1" dirty="0"/>
          </a:p>
        </p:txBody>
      </p:sp>
      <p:sp>
        <p:nvSpPr>
          <p:cNvPr id="11" name="Rectangle 10"/>
          <p:cNvSpPr/>
          <p:nvPr/>
        </p:nvSpPr>
        <p:spPr>
          <a:xfrm>
            <a:off x="5469114" y="2971800"/>
            <a:ext cx="3000501" cy="338554"/>
          </a:xfrm>
          <a:prstGeom prst="rect">
            <a:avLst/>
          </a:prstGeom>
        </p:spPr>
        <p:txBody>
          <a:bodyPr wrap="none">
            <a:spAutoFit/>
          </a:bodyPr>
          <a:lstStyle/>
          <a:p>
            <a:r>
              <a:rPr lang="en-US" sz="1600" b="1" dirty="0" smtClean="0">
                <a:cs typeface="Arial" pitchFamily="34" charset="0"/>
              </a:rPr>
              <a:t>Speedup gained using data cache</a:t>
            </a:r>
            <a:endParaRPr lang="en-US" sz="1600" b="1" dirty="0"/>
          </a:p>
        </p:txBody>
      </p:sp>
      <p:sp>
        <p:nvSpPr>
          <p:cNvPr id="12" name="Rectangle 11"/>
          <p:cNvSpPr/>
          <p:nvPr/>
        </p:nvSpPr>
        <p:spPr>
          <a:xfrm>
            <a:off x="1828800" y="5486400"/>
            <a:ext cx="1552413" cy="338554"/>
          </a:xfrm>
          <a:prstGeom prst="rect">
            <a:avLst/>
          </a:prstGeom>
        </p:spPr>
        <p:txBody>
          <a:bodyPr wrap="none">
            <a:spAutoFit/>
          </a:bodyPr>
          <a:lstStyle/>
          <a:p>
            <a:r>
              <a:rPr lang="en-US" sz="1600" b="1" dirty="0" smtClean="0">
                <a:cs typeface="Arial" pitchFamily="34" charset="0"/>
              </a:rPr>
              <a:t>Scaling speedup</a:t>
            </a:r>
            <a:endParaRPr lang="en-US" sz="1600" b="1" dirty="0"/>
          </a:p>
        </p:txBody>
      </p:sp>
      <p:sp>
        <p:nvSpPr>
          <p:cNvPr id="13" name="Rectangle 12"/>
          <p:cNvSpPr/>
          <p:nvPr/>
        </p:nvSpPr>
        <p:spPr>
          <a:xfrm>
            <a:off x="5486400" y="5410200"/>
            <a:ext cx="2853666" cy="338554"/>
          </a:xfrm>
          <a:prstGeom prst="rect">
            <a:avLst/>
          </a:prstGeom>
        </p:spPr>
        <p:txBody>
          <a:bodyPr wrap="none">
            <a:spAutoFit/>
          </a:bodyPr>
          <a:lstStyle/>
          <a:p>
            <a:r>
              <a:rPr lang="en-US" sz="1600" b="1" dirty="0" smtClean="0">
                <a:cs typeface="Arial" pitchFamily="34" charset="0"/>
              </a:rPr>
              <a:t>Increasing number of iterations</a:t>
            </a:r>
            <a:endParaRPr lang="en-US" sz="1600" b="1" dirty="0"/>
          </a:p>
        </p:txBody>
      </p:sp>
    </p:spTree>
    <p:extLst>
      <p:ext uri="{BB962C8B-B14F-4D97-AF65-F5344CB8AC3E}">
        <p14:creationId xmlns:p14="http://schemas.microsoft.com/office/powerpoint/2010/main" val="330015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Performance Comparisons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18" y="1219200"/>
            <a:ext cx="4015582"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362200"/>
            <a:ext cx="4191000" cy="23948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593305"/>
            <a:ext cx="4038600" cy="2334772"/>
          </a:xfrm>
          <a:prstGeom prst="rect">
            <a:avLst/>
          </a:prstGeom>
        </p:spPr>
      </p:pic>
      <p:sp>
        <p:nvSpPr>
          <p:cNvPr id="7" name="Rectangle 6"/>
          <p:cNvSpPr/>
          <p:nvPr/>
        </p:nvSpPr>
        <p:spPr>
          <a:xfrm>
            <a:off x="685800" y="990600"/>
            <a:ext cx="2194768" cy="338554"/>
          </a:xfrm>
          <a:prstGeom prst="rect">
            <a:avLst/>
          </a:prstGeom>
        </p:spPr>
        <p:txBody>
          <a:bodyPr wrap="none">
            <a:spAutoFit/>
          </a:bodyPr>
          <a:lstStyle/>
          <a:p>
            <a:r>
              <a:rPr lang="en-US" sz="1600" b="1" dirty="0" smtClean="0">
                <a:cs typeface="Arial" pitchFamily="34" charset="0"/>
              </a:rPr>
              <a:t>BLAST Sequence Search</a:t>
            </a:r>
            <a:endParaRPr lang="en-US" sz="1600" b="1" dirty="0"/>
          </a:p>
        </p:txBody>
      </p:sp>
      <p:sp>
        <p:nvSpPr>
          <p:cNvPr id="8" name="Rectangle 7"/>
          <p:cNvSpPr/>
          <p:nvPr/>
        </p:nvSpPr>
        <p:spPr>
          <a:xfrm>
            <a:off x="762000" y="3390351"/>
            <a:ext cx="2342308" cy="338554"/>
          </a:xfrm>
          <a:prstGeom prst="rect">
            <a:avLst/>
          </a:prstGeom>
        </p:spPr>
        <p:txBody>
          <a:bodyPr wrap="none">
            <a:spAutoFit/>
          </a:bodyPr>
          <a:lstStyle/>
          <a:p>
            <a:r>
              <a:rPr lang="en-US" sz="1600" b="1" dirty="0" smtClean="0">
                <a:cs typeface="Arial" pitchFamily="34" charset="0"/>
              </a:rPr>
              <a:t>Cap3 Sequence Assembly</a:t>
            </a:r>
            <a:endParaRPr lang="en-US" sz="1600" b="1" dirty="0"/>
          </a:p>
        </p:txBody>
      </p:sp>
      <p:sp>
        <p:nvSpPr>
          <p:cNvPr id="9" name="Rectangle 8"/>
          <p:cNvSpPr/>
          <p:nvPr/>
        </p:nvSpPr>
        <p:spPr>
          <a:xfrm>
            <a:off x="5105400" y="2099846"/>
            <a:ext cx="3535583" cy="338554"/>
          </a:xfrm>
          <a:prstGeom prst="rect">
            <a:avLst/>
          </a:prstGeom>
        </p:spPr>
        <p:txBody>
          <a:bodyPr wrap="none">
            <a:spAutoFit/>
          </a:bodyPr>
          <a:lstStyle/>
          <a:p>
            <a:r>
              <a:rPr lang="en-US" sz="1600" b="1" dirty="0" smtClean="0">
                <a:cs typeface="Arial" pitchFamily="34" charset="0"/>
              </a:rPr>
              <a:t>Smith </a:t>
            </a:r>
            <a:r>
              <a:rPr lang="en-US" sz="1600" b="1" dirty="0" err="1" smtClean="0">
                <a:cs typeface="Arial" pitchFamily="34" charset="0"/>
              </a:rPr>
              <a:t>Watermann</a:t>
            </a:r>
            <a:r>
              <a:rPr lang="en-US" sz="1600" b="1" dirty="0" smtClean="0">
                <a:cs typeface="Arial" pitchFamily="34" charset="0"/>
              </a:rPr>
              <a:t> Sequence Alignment</a:t>
            </a:r>
            <a:endParaRPr lang="en-US" sz="1600" b="1" dirty="0"/>
          </a:p>
        </p:txBody>
      </p:sp>
    </p:spTree>
    <p:extLst>
      <p:ext uri="{BB962C8B-B14F-4D97-AF65-F5344CB8AC3E}">
        <p14:creationId xmlns:p14="http://schemas.microsoft.com/office/powerpoint/2010/main" val="2705465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a:t>
            </a:r>
            <a:endParaRPr lang="en-US" sz="3200" dirty="0"/>
          </a:p>
        </p:txBody>
      </p:sp>
      <p:sp>
        <p:nvSpPr>
          <p:cNvPr id="3" name="Content Placeholder 2"/>
          <p:cNvSpPr>
            <a:spLocks noGrp="1"/>
          </p:cNvSpPr>
          <p:nvPr>
            <p:ph idx="1"/>
          </p:nvPr>
        </p:nvSpPr>
        <p:spPr/>
        <p:txBody>
          <a:bodyPr>
            <a:noAutofit/>
          </a:bodyPr>
          <a:lstStyle/>
          <a:p>
            <a:r>
              <a:rPr lang="en-US" sz="2800" dirty="0" smtClean="0">
                <a:latin typeface="+mn-lt"/>
              </a:rPr>
              <a:t>Enables users </a:t>
            </a:r>
            <a:r>
              <a:rPr lang="en-US" sz="2800" dirty="0">
                <a:latin typeface="+mn-lt"/>
              </a:rPr>
              <a:t>to easily and efficiently perform large scale iterative data analysis and scientific computations on Azure </a:t>
            </a:r>
            <a:r>
              <a:rPr lang="en-US" sz="2800" dirty="0" smtClean="0">
                <a:latin typeface="+mn-lt"/>
              </a:rPr>
              <a:t>cloud. </a:t>
            </a:r>
          </a:p>
          <a:p>
            <a:r>
              <a:rPr lang="en-US" sz="2800" dirty="0" smtClean="0">
                <a:latin typeface="+mn-lt"/>
              </a:rPr>
              <a:t>Utilizes </a:t>
            </a:r>
            <a:r>
              <a:rPr lang="en-US" sz="2800" dirty="0">
                <a:latin typeface="+mn-lt"/>
              </a:rPr>
              <a:t>a novel hybrid scheduling mechanism </a:t>
            </a:r>
            <a:r>
              <a:rPr lang="en-US" sz="2800" dirty="0" smtClean="0">
                <a:latin typeface="+mn-lt"/>
              </a:rPr>
              <a:t>to </a:t>
            </a:r>
            <a:r>
              <a:rPr lang="en-US" sz="2800" dirty="0">
                <a:latin typeface="+mn-lt"/>
              </a:rPr>
              <a:t>provide the caching of static data across </a:t>
            </a:r>
            <a:r>
              <a:rPr lang="en-US" sz="2800" dirty="0" smtClean="0">
                <a:latin typeface="+mn-lt"/>
              </a:rPr>
              <a:t>iterations. </a:t>
            </a:r>
          </a:p>
          <a:p>
            <a:r>
              <a:rPr lang="en-US" sz="2800" dirty="0" smtClean="0">
                <a:latin typeface="+mn-lt"/>
              </a:rPr>
              <a:t>Utilize </a:t>
            </a:r>
            <a:r>
              <a:rPr lang="en-US" sz="2800" dirty="0">
                <a:latin typeface="+mn-lt"/>
              </a:rPr>
              <a:t>cloud infrastructure services effectively to deliver robust and efficient applications</a:t>
            </a:r>
            <a:r>
              <a:rPr lang="en-US" sz="2800" dirty="0" smtClean="0">
                <a:latin typeface="+mn-lt"/>
              </a:rPr>
              <a:t>.</a:t>
            </a:r>
          </a:p>
          <a:p>
            <a:endParaRPr lang="en-US" sz="2800" dirty="0" smtClean="0">
              <a:latin typeface="+mn-lt"/>
            </a:endParaRPr>
          </a:p>
          <a:p>
            <a:pPr>
              <a:buNone/>
            </a:pPr>
            <a:r>
              <a:rPr lang="en-US" sz="2400" dirty="0" smtClean="0">
                <a:solidFill>
                  <a:schemeClr val="tx2"/>
                </a:solidFill>
                <a:latin typeface="+mn-lt"/>
              </a:rPr>
              <a:t>http://salsahpc.indiana.edu/twister4azure</a:t>
            </a:r>
            <a:endParaRPr lang="en-US" sz="2400" dirty="0">
              <a:solidFill>
                <a:schemeClr val="tx2"/>
              </a:solidFill>
              <a:latin typeface="+mn-lt"/>
            </a:endParaRPr>
          </a:p>
          <a:p>
            <a:endParaRPr lang="en-US" sz="2800" dirty="0">
              <a:latin typeface="+mn-lt"/>
            </a:endParaRPr>
          </a:p>
        </p:txBody>
      </p:sp>
    </p:spTree>
    <p:extLst>
      <p:ext uri="{BB962C8B-B14F-4D97-AF65-F5344CB8AC3E}">
        <p14:creationId xmlns:p14="http://schemas.microsoft.com/office/powerpoint/2010/main" val="133458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3577</TotalTime>
  <Words>361</Words>
  <Application>Microsoft Office PowerPoint</Application>
  <PresentationFormat>On-screen Show (4:3)</PresentationFormat>
  <Paragraphs>47</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Twister4Azure : Iterative MapReduce for Azure Cloud</vt:lpstr>
      <vt:lpstr>MapReduceRoles for Azure</vt:lpstr>
      <vt:lpstr>MapReduceRoles for Azure</vt:lpstr>
      <vt:lpstr>Twister for Azure</vt:lpstr>
      <vt:lpstr>Twister for Azure</vt:lpstr>
      <vt:lpstr>Performance – Kmeans Clustering</vt:lpstr>
      <vt:lpstr>Performance Comparisons</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thilina</cp:lastModifiedBy>
  <cp:revision>518</cp:revision>
  <dcterms:created xsi:type="dcterms:W3CDTF">2010-11-02T19:01:47Z</dcterms:created>
  <dcterms:modified xsi:type="dcterms:W3CDTF">2011-05-13T13:50:50Z</dcterms:modified>
</cp:coreProperties>
</file>