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0"/>
  </p:notesMasterIdLst>
  <p:sldIdLst>
    <p:sldId id="260" r:id="rId2"/>
    <p:sldId id="258" r:id="rId3"/>
    <p:sldId id="259" r:id="rId4"/>
    <p:sldId id="261" r:id="rId5"/>
    <p:sldId id="256" r:id="rId6"/>
    <p:sldId id="257" r:id="rId7"/>
    <p:sldId id="265" r:id="rId8"/>
    <p:sldId id="266" r:id="rId9"/>
    <p:sldId id="267" r:id="rId10"/>
    <p:sldId id="268" r:id="rId11"/>
    <p:sldId id="263" r:id="rId12"/>
    <p:sldId id="264" r:id="rId13"/>
    <p:sldId id="269" r:id="rId14"/>
    <p:sldId id="270" r:id="rId15"/>
    <p:sldId id="271" r:id="rId16"/>
    <p:sldId id="272" r:id="rId17"/>
    <p:sldId id="273" r:id="rId18"/>
    <p:sldId id="280" r:id="rId19"/>
    <p:sldId id="281" r:id="rId20"/>
    <p:sldId id="282" r:id="rId21"/>
    <p:sldId id="283" r:id="rId22"/>
    <p:sldId id="284" r:id="rId23"/>
    <p:sldId id="285" r:id="rId24"/>
    <p:sldId id="274" r:id="rId25"/>
    <p:sldId id="275" r:id="rId26"/>
    <p:sldId id="276" r:id="rId27"/>
    <p:sldId id="277" r:id="rId28"/>
    <p:sldId id="279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5" d="100"/>
          <a:sy n="55" d="100"/>
        </p:scale>
        <p:origin x="-872" y="-4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Untitled:Users:neu:Documents:fg-trend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HPC</c:v>
                </c:pt>
              </c:strCache>
            </c:strRef>
          </c:tx>
          <c:spPr>
            <a:ln w="3175" cmpd="sng"/>
          </c:spPr>
          <c:trendline>
            <c:spPr>
              <a:ln w="76200" cmpd="sng">
                <a:solidFill>
                  <a:schemeClr val="tx2">
                    <a:lumMod val="40000"/>
                    <a:lumOff val="60000"/>
                  </a:schemeClr>
                </a:solidFill>
              </a:ln>
            </c:spPr>
            <c:trendlineType val="poly"/>
            <c:order val="2"/>
            <c:dispRSqr val="0"/>
            <c:dispEq val="0"/>
          </c:trendline>
          <c:cat>
            <c:strRef>
              <c:f>Sheet1!$B$1:$N$1</c:f>
              <c:strCache>
                <c:ptCount val="13"/>
                <c:pt idx="0">
                  <c:v>10Q3</c:v>
                </c:pt>
                <c:pt idx="1">
                  <c:v>10Q4</c:v>
                </c:pt>
                <c:pt idx="2">
                  <c:v>11Q1</c:v>
                </c:pt>
                <c:pt idx="3">
                  <c:v>11Q2</c:v>
                </c:pt>
                <c:pt idx="4">
                  <c:v>11Q3</c:v>
                </c:pt>
                <c:pt idx="5">
                  <c:v>11Q4</c:v>
                </c:pt>
                <c:pt idx="6">
                  <c:v>12Q1</c:v>
                </c:pt>
                <c:pt idx="7">
                  <c:v>12Q2</c:v>
                </c:pt>
                <c:pt idx="8">
                  <c:v>12Q3</c:v>
                </c:pt>
                <c:pt idx="9">
                  <c:v>12Q4</c:v>
                </c:pt>
                <c:pt idx="10">
                  <c:v>13Q1</c:v>
                </c:pt>
                <c:pt idx="11">
                  <c:v>13Q2</c:v>
                </c:pt>
                <c:pt idx="12">
                  <c:v>13Q3</c:v>
                </c:pt>
              </c:strCache>
            </c:strRef>
          </c:cat>
          <c:val>
            <c:numRef>
              <c:f>Sheet1!$B$2:$N$2</c:f>
              <c:numCache>
                <c:formatCode>General</c:formatCode>
                <c:ptCount val="13"/>
                <c:pt idx="0">
                  <c:v>4.0</c:v>
                </c:pt>
                <c:pt idx="1">
                  <c:v>6.0</c:v>
                </c:pt>
                <c:pt idx="2">
                  <c:v>24.0</c:v>
                </c:pt>
                <c:pt idx="3">
                  <c:v>16.0</c:v>
                </c:pt>
                <c:pt idx="4">
                  <c:v>19.0</c:v>
                </c:pt>
                <c:pt idx="5">
                  <c:v>11.0</c:v>
                </c:pt>
                <c:pt idx="6">
                  <c:v>12.0</c:v>
                </c:pt>
                <c:pt idx="7">
                  <c:v>17.0</c:v>
                </c:pt>
                <c:pt idx="8">
                  <c:v>17.0</c:v>
                </c:pt>
                <c:pt idx="9">
                  <c:v>17.0</c:v>
                </c:pt>
                <c:pt idx="10">
                  <c:v>8.0</c:v>
                </c:pt>
                <c:pt idx="11">
                  <c:v>20.0</c:v>
                </c:pt>
                <c:pt idx="12">
                  <c:v>15.0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Eucalyptus</c:v>
                </c:pt>
              </c:strCache>
            </c:strRef>
          </c:tx>
          <c:spPr>
            <a:ln w="3175" cmpd="sng"/>
          </c:spPr>
          <c:trendline>
            <c:spPr>
              <a:ln w="76200" cmpd="sng">
                <a:solidFill>
                  <a:srgbClr val="FF0000"/>
                </a:solidFill>
              </a:ln>
            </c:spPr>
            <c:trendlineType val="poly"/>
            <c:order val="2"/>
            <c:dispRSqr val="0"/>
            <c:dispEq val="0"/>
          </c:trendline>
          <c:cat>
            <c:strRef>
              <c:f>Sheet1!$B$1:$N$1</c:f>
              <c:strCache>
                <c:ptCount val="13"/>
                <c:pt idx="0">
                  <c:v>10Q3</c:v>
                </c:pt>
                <c:pt idx="1">
                  <c:v>10Q4</c:v>
                </c:pt>
                <c:pt idx="2">
                  <c:v>11Q1</c:v>
                </c:pt>
                <c:pt idx="3">
                  <c:v>11Q2</c:v>
                </c:pt>
                <c:pt idx="4">
                  <c:v>11Q3</c:v>
                </c:pt>
                <c:pt idx="5">
                  <c:v>11Q4</c:v>
                </c:pt>
                <c:pt idx="6">
                  <c:v>12Q1</c:v>
                </c:pt>
                <c:pt idx="7">
                  <c:v>12Q2</c:v>
                </c:pt>
                <c:pt idx="8">
                  <c:v>12Q3</c:v>
                </c:pt>
                <c:pt idx="9">
                  <c:v>12Q4</c:v>
                </c:pt>
                <c:pt idx="10">
                  <c:v>13Q1</c:v>
                </c:pt>
                <c:pt idx="11">
                  <c:v>13Q2</c:v>
                </c:pt>
                <c:pt idx="12">
                  <c:v>13Q3</c:v>
                </c:pt>
              </c:strCache>
            </c:strRef>
          </c:cat>
          <c:val>
            <c:numRef>
              <c:f>Sheet1!$B$3:$N$3</c:f>
              <c:numCache>
                <c:formatCode>General</c:formatCode>
                <c:ptCount val="13"/>
                <c:pt idx="0">
                  <c:v>9.0</c:v>
                </c:pt>
                <c:pt idx="1">
                  <c:v>22.0</c:v>
                </c:pt>
                <c:pt idx="2">
                  <c:v>14.0</c:v>
                </c:pt>
                <c:pt idx="3">
                  <c:v>18.0</c:v>
                </c:pt>
                <c:pt idx="4">
                  <c:v>12.0</c:v>
                </c:pt>
                <c:pt idx="5">
                  <c:v>13.0</c:v>
                </c:pt>
                <c:pt idx="6">
                  <c:v>10.0</c:v>
                </c:pt>
                <c:pt idx="7">
                  <c:v>12.0</c:v>
                </c:pt>
                <c:pt idx="8">
                  <c:v>17.0</c:v>
                </c:pt>
                <c:pt idx="9">
                  <c:v>18.0</c:v>
                </c:pt>
                <c:pt idx="10">
                  <c:v>6.0</c:v>
                </c:pt>
                <c:pt idx="11">
                  <c:v>9.0</c:v>
                </c:pt>
                <c:pt idx="12">
                  <c:v>4.0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Nimbus</c:v>
                </c:pt>
              </c:strCache>
            </c:strRef>
          </c:tx>
          <c:spPr>
            <a:ln w="3175" cmpd="sng"/>
          </c:spPr>
          <c:trendline>
            <c:spPr>
              <a:ln w="76200" cmpd="sng">
                <a:solidFill>
                  <a:schemeClr val="accent3">
                    <a:lumMod val="75000"/>
                  </a:schemeClr>
                </a:solidFill>
              </a:ln>
            </c:spPr>
            <c:trendlineType val="poly"/>
            <c:order val="2"/>
            <c:dispRSqr val="0"/>
            <c:dispEq val="0"/>
          </c:trendline>
          <c:cat>
            <c:strRef>
              <c:f>Sheet1!$B$1:$N$1</c:f>
              <c:strCache>
                <c:ptCount val="13"/>
                <c:pt idx="0">
                  <c:v>10Q3</c:v>
                </c:pt>
                <c:pt idx="1">
                  <c:v>10Q4</c:v>
                </c:pt>
                <c:pt idx="2">
                  <c:v>11Q1</c:v>
                </c:pt>
                <c:pt idx="3">
                  <c:v>11Q2</c:v>
                </c:pt>
                <c:pt idx="4">
                  <c:v>11Q3</c:v>
                </c:pt>
                <c:pt idx="5">
                  <c:v>11Q4</c:v>
                </c:pt>
                <c:pt idx="6">
                  <c:v>12Q1</c:v>
                </c:pt>
                <c:pt idx="7">
                  <c:v>12Q2</c:v>
                </c:pt>
                <c:pt idx="8">
                  <c:v>12Q3</c:v>
                </c:pt>
                <c:pt idx="9">
                  <c:v>12Q4</c:v>
                </c:pt>
                <c:pt idx="10">
                  <c:v>13Q1</c:v>
                </c:pt>
                <c:pt idx="11">
                  <c:v>13Q2</c:v>
                </c:pt>
                <c:pt idx="12">
                  <c:v>13Q3</c:v>
                </c:pt>
              </c:strCache>
            </c:strRef>
          </c:cat>
          <c:val>
            <c:numRef>
              <c:f>Sheet1!$B$4:$N$4</c:f>
              <c:numCache>
                <c:formatCode>General</c:formatCode>
                <c:ptCount val="13"/>
                <c:pt idx="0">
                  <c:v>9.0</c:v>
                </c:pt>
                <c:pt idx="1">
                  <c:v>22.0</c:v>
                </c:pt>
                <c:pt idx="2">
                  <c:v>15.0</c:v>
                </c:pt>
                <c:pt idx="3">
                  <c:v>17.0</c:v>
                </c:pt>
                <c:pt idx="4">
                  <c:v>19.0</c:v>
                </c:pt>
                <c:pt idx="5">
                  <c:v>11.0</c:v>
                </c:pt>
                <c:pt idx="6">
                  <c:v>11.0</c:v>
                </c:pt>
                <c:pt idx="7">
                  <c:v>14.0</c:v>
                </c:pt>
                <c:pt idx="8">
                  <c:v>15.0</c:v>
                </c:pt>
                <c:pt idx="9">
                  <c:v>13.0</c:v>
                </c:pt>
                <c:pt idx="10">
                  <c:v>8.0</c:v>
                </c:pt>
                <c:pt idx="11">
                  <c:v>11.0</c:v>
                </c:pt>
                <c:pt idx="12">
                  <c:v>7.0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OpenNebula</c:v>
                </c:pt>
              </c:strCache>
            </c:strRef>
          </c:tx>
          <c:spPr>
            <a:ln w="3175" cmpd="sng"/>
          </c:spPr>
          <c:trendline>
            <c:spPr>
              <a:ln w="76200" cmpd="sng">
                <a:solidFill>
                  <a:schemeClr val="accent4">
                    <a:lumMod val="60000"/>
                    <a:lumOff val="40000"/>
                  </a:schemeClr>
                </a:solidFill>
              </a:ln>
            </c:spPr>
            <c:trendlineType val="poly"/>
            <c:order val="2"/>
            <c:dispRSqr val="0"/>
            <c:dispEq val="0"/>
          </c:trendline>
          <c:cat>
            <c:strRef>
              <c:f>Sheet1!$B$1:$N$1</c:f>
              <c:strCache>
                <c:ptCount val="13"/>
                <c:pt idx="0">
                  <c:v>10Q3</c:v>
                </c:pt>
                <c:pt idx="1">
                  <c:v>10Q4</c:v>
                </c:pt>
                <c:pt idx="2">
                  <c:v>11Q1</c:v>
                </c:pt>
                <c:pt idx="3">
                  <c:v>11Q2</c:v>
                </c:pt>
                <c:pt idx="4">
                  <c:v>11Q3</c:v>
                </c:pt>
                <c:pt idx="5">
                  <c:v>11Q4</c:v>
                </c:pt>
                <c:pt idx="6">
                  <c:v>12Q1</c:v>
                </c:pt>
                <c:pt idx="7">
                  <c:v>12Q2</c:v>
                </c:pt>
                <c:pt idx="8">
                  <c:v>12Q3</c:v>
                </c:pt>
                <c:pt idx="9">
                  <c:v>12Q4</c:v>
                </c:pt>
                <c:pt idx="10">
                  <c:v>13Q1</c:v>
                </c:pt>
                <c:pt idx="11">
                  <c:v>13Q2</c:v>
                </c:pt>
                <c:pt idx="12">
                  <c:v>13Q3</c:v>
                </c:pt>
              </c:strCache>
            </c:strRef>
          </c:cat>
          <c:val>
            <c:numRef>
              <c:f>Sheet1!$B$5:$N$5</c:f>
              <c:numCache>
                <c:formatCode>General</c:formatCode>
                <c:ptCount val="13"/>
                <c:pt idx="0">
                  <c:v>0.0</c:v>
                </c:pt>
                <c:pt idx="1">
                  <c:v>3.0</c:v>
                </c:pt>
                <c:pt idx="2">
                  <c:v>7.0</c:v>
                </c:pt>
                <c:pt idx="3">
                  <c:v>5.0</c:v>
                </c:pt>
                <c:pt idx="4">
                  <c:v>8.0</c:v>
                </c:pt>
                <c:pt idx="5">
                  <c:v>4.0</c:v>
                </c:pt>
                <c:pt idx="6">
                  <c:v>2.0</c:v>
                </c:pt>
                <c:pt idx="7">
                  <c:v>6.0</c:v>
                </c:pt>
                <c:pt idx="8">
                  <c:v>10.0</c:v>
                </c:pt>
                <c:pt idx="9">
                  <c:v>12.0</c:v>
                </c:pt>
                <c:pt idx="10">
                  <c:v>3.0</c:v>
                </c:pt>
                <c:pt idx="11">
                  <c:v>5.0</c:v>
                </c:pt>
                <c:pt idx="12">
                  <c:v>0.0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OpenStack</c:v>
                </c:pt>
              </c:strCache>
            </c:strRef>
          </c:tx>
          <c:spPr>
            <a:ln w="3175" cmpd="sng"/>
          </c:spPr>
          <c:trendline>
            <c:spPr>
              <a:ln w="76200" cmpd="sng">
                <a:solidFill>
                  <a:schemeClr val="accent1"/>
                </a:solidFill>
              </a:ln>
            </c:spPr>
            <c:trendlineType val="poly"/>
            <c:order val="2"/>
            <c:dispRSqr val="0"/>
            <c:dispEq val="0"/>
          </c:trendline>
          <c:cat>
            <c:strRef>
              <c:f>Sheet1!$B$1:$N$1</c:f>
              <c:strCache>
                <c:ptCount val="13"/>
                <c:pt idx="0">
                  <c:v>10Q3</c:v>
                </c:pt>
                <c:pt idx="1">
                  <c:v>10Q4</c:v>
                </c:pt>
                <c:pt idx="2">
                  <c:v>11Q1</c:v>
                </c:pt>
                <c:pt idx="3">
                  <c:v>11Q2</c:v>
                </c:pt>
                <c:pt idx="4">
                  <c:v>11Q3</c:v>
                </c:pt>
                <c:pt idx="5">
                  <c:v>11Q4</c:v>
                </c:pt>
                <c:pt idx="6">
                  <c:v>12Q1</c:v>
                </c:pt>
                <c:pt idx="7">
                  <c:v>12Q2</c:v>
                </c:pt>
                <c:pt idx="8">
                  <c:v>12Q3</c:v>
                </c:pt>
                <c:pt idx="9">
                  <c:v>12Q4</c:v>
                </c:pt>
                <c:pt idx="10">
                  <c:v>13Q1</c:v>
                </c:pt>
                <c:pt idx="11">
                  <c:v>13Q2</c:v>
                </c:pt>
                <c:pt idx="12">
                  <c:v>13Q3</c:v>
                </c:pt>
              </c:strCache>
            </c:strRef>
          </c:cat>
          <c:val>
            <c:numRef>
              <c:f>Sheet1!$B$6:$N$6</c:f>
              <c:numCache>
                <c:formatCode>General</c:formatCode>
                <c:ptCount val="13"/>
                <c:pt idx="0">
                  <c:v>0.0</c:v>
                </c:pt>
                <c:pt idx="1">
                  <c:v>3.0</c:v>
                </c:pt>
                <c:pt idx="2">
                  <c:v>10.0</c:v>
                </c:pt>
                <c:pt idx="3">
                  <c:v>6.0</c:v>
                </c:pt>
                <c:pt idx="4">
                  <c:v>5.0</c:v>
                </c:pt>
                <c:pt idx="5">
                  <c:v>6.0</c:v>
                </c:pt>
                <c:pt idx="6">
                  <c:v>3.0</c:v>
                </c:pt>
                <c:pt idx="7">
                  <c:v>8.0</c:v>
                </c:pt>
                <c:pt idx="8">
                  <c:v>20.0</c:v>
                </c:pt>
                <c:pt idx="9">
                  <c:v>19.0</c:v>
                </c:pt>
                <c:pt idx="10">
                  <c:v>10.0</c:v>
                </c:pt>
                <c:pt idx="11">
                  <c:v>18.0</c:v>
                </c:pt>
                <c:pt idx="12">
                  <c:v>12.0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Avg of the rest 16</c:v>
                </c:pt>
              </c:strCache>
            </c:strRef>
          </c:tx>
          <c:spPr>
            <a:ln w="3175" cmpd="sng"/>
          </c:spPr>
          <c:trendline>
            <c:spPr>
              <a:ln w="76200" cmpd="sng">
                <a:solidFill>
                  <a:schemeClr val="accent6">
                    <a:lumMod val="60000"/>
                    <a:lumOff val="40000"/>
                  </a:schemeClr>
                </a:solidFill>
              </a:ln>
            </c:spPr>
            <c:trendlineType val="poly"/>
            <c:order val="2"/>
            <c:dispRSqr val="0"/>
            <c:dispEq val="0"/>
          </c:trendline>
          <c:cat>
            <c:strRef>
              <c:f>Sheet1!$B$1:$N$1</c:f>
              <c:strCache>
                <c:ptCount val="13"/>
                <c:pt idx="0">
                  <c:v>10Q3</c:v>
                </c:pt>
                <c:pt idx="1">
                  <c:v>10Q4</c:v>
                </c:pt>
                <c:pt idx="2">
                  <c:v>11Q1</c:v>
                </c:pt>
                <c:pt idx="3">
                  <c:v>11Q2</c:v>
                </c:pt>
                <c:pt idx="4">
                  <c:v>11Q3</c:v>
                </c:pt>
                <c:pt idx="5">
                  <c:v>11Q4</c:v>
                </c:pt>
                <c:pt idx="6">
                  <c:v>12Q1</c:v>
                </c:pt>
                <c:pt idx="7">
                  <c:v>12Q2</c:v>
                </c:pt>
                <c:pt idx="8">
                  <c:v>12Q3</c:v>
                </c:pt>
                <c:pt idx="9">
                  <c:v>12Q4</c:v>
                </c:pt>
                <c:pt idx="10">
                  <c:v>13Q1</c:v>
                </c:pt>
                <c:pt idx="11">
                  <c:v>13Q2</c:v>
                </c:pt>
                <c:pt idx="12">
                  <c:v>13Q3</c:v>
                </c:pt>
              </c:strCache>
            </c:strRef>
          </c:cat>
          <c:val>
            <c:numRef>
              <c:f>Sheet1!$B$7:$N$7</c:f>
              <c:numCache>
                <c:formatCode>General</c:formatCode>
                <c:ptCount val="13"/>
                <c:pt idx="0">
                  <c:v>3.0</c:v>
                </c:pt>
                <c:pt idx="1">
                  <c:v>11.0</c:v>
                </c:pt>
                <c:pt idx="2">
                  <c:v>5.0</c:v>
                </c:pt>
                <c:pt idx="3">
                  <c:v>3.0</c:v>
                </c:pt>
                <c:pt idx="4">
                  <c:v>5.0</c:v>
                </c:pt>
                <c:pt idx="5">
                  <c:v>3.0</c:v>
                </c:pt>
                <c:pt idx="6">
                  <c:v>3.0</c:v>
                </c:pt>
                <c:pt idx="7">
                  <c:v>5.0</c:v>
                </c:pt>
                <c:pt idx="8">
                  <c:v>7.0</c:v>
                </c:pt>
                <c:pt idx="9">
                  <c:v>5.0</c:v>
                </c:pt>
                <c:pt idx="10">
                  <c:v>3.0</c:v>
                </c:pt>
                <c:pt idx="11">
                  <c:v>6.0</c:v>
                </c:pt>
                <c:pt idx="12">
                  <c:v>4.0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94902440"/>
        <c:axId val="-2094907640"/>
      </c:lineChart>
      <c:catAx>
        <c:axId val="-20949024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2400"/>
            </a:pPr>
            <a:endParaRPr lang="en-US"/>
          </a:p>
        </c:txPr>
        <c:crossAx val="-2094907640"/>
        <c:crosses val="autoZero"/>
        <c:auto val="1"/>
        <c:lblAlgn val="ctr"/>
        <c:lblOffset val="100"/>
        <c:noMultiLvlLbl val="0"/>
      </c:catAx>
      <c:valAx>
        <c:axId val="-2094907640"/>
        <c:scaling>
          <c:orientation val="minMax"/>
          <c:max val="25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-20949024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1718674054632"/>
          <c:y val="0.0307741169225355"/>
          <c:w val="0.297891635073394"/>
          <c:h val="0.958563497998504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9F2A18-750B-4B4C-A4EC-B99B3AD9147E}" type="doc">
      <dgm:prSet loTypeId="urn:microsoft.com/office/officeart/2009/3/layout/IncreasingArrowsProcess" loCatId="" qsTypeId="urn:microsoft.com/office/officeart/2005/8/quickstyle/3D4" qsCatId="3D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6CDF5F64-414F-D844-B808-8DE56011DFCC}">
      <dgm:prSet phldrT="[Text]"/>
      <dgm:spPr/>
      <dgm:t>
        <a:bodyPr/>
        <a:lstStyle/>
        <a:p>
          <a:r>
            <a:rPr lang="en-US" b="1" smtClean="0">
              <a:solidFill>
                <a:schemeClr val="tx1"/>
              </a:solidFill>
            </a:rPr>
            <a:t>IaaS</a:t>
          </a:r>
          <a:endParaRPr lang="en-US" b="1" dirty="0">
            <a:solidFill>
              <a:schemeClr val="tx1"/>
            </a:solidFill>
          </a:endParaRPr>
        </a:p>
      </dgm:t>
    </dgm:pt>
    <dgm:pt modelId="{C3D185EA-0AFB-3242-840B-C931260D2B60}" type="parTrans" cxnId="{BC4F0240-5CEA-9B43-BE7F-16F30CE567A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F6BCFDB-F6B4-B147-AE85-AA2A0CE3B3EB}" type="sibTrans" cxnId="{BC4F0240-5CEA-9B43-BE7F-16F30CE567A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77E39105-775B-3D4D-96C5-14E4CB4110EC}">
      <dgm:prSet phldrT="[Text]"/>
      <dgm:spPr/>
      <dgm:t>
        <a:bodyPr/>
        <a:lstStyle/>
        <a:p>
          <a:r>
            <a:rPr lang="en-US" b="1" smtClean="0">
              <a:solidFill>
                <a:schemeClr val="tx1"/>
              </a:solidFill>
            </a:rPr>
            <a:t>Nimbus</a:t>
          </a:r>
          <a:endParaRPr lang="en-US" b="1" dirty="0">
            <a:solidFill>
              <a:schemeClr val="tx1"/>
            </a:solidFill>
          </a:endParaRPr>
        </a:p>
      </dgm:t>
    </dgm:pt>
    <dgm:pt modelId="{1D851525-FC51-124E-BF61-6EAD15DECF8F}" type="parTrans" cxnId="{088B854B-B26F-8849-8CE3-A6EB7F5AB03B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A06103D-9205-AE42-86B4-F52C3CAB4109}" type="sibTrans" cxnId="{088B854B-B26F-8849-8CE3-A6EB7F5AB03B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5C0E77E8-8A50-054C-A4BF-0C8C401EC59E}">
      <dgm:prSet phldrT="[Text]"/>
      <dgm:spPr/>
      <dgm:t>
        <a:bodyPr/>
        <a:lstStyle/>
        <a:p>
          <a:r>
            <a:rPr lang="en-US" b="1" smtClean="0">
              <a:solidFill>
                <a:schemeClr val="tx1"/>
              </a:solidFill>
            </a:rPr>
            <a:t>Cloud PaaS</a:t>
          </a:r>
          <a:endParaRPr lang="en-US" b="1" dirty="0">
            <a:solidFill>
              <a:schemeClr val="tx1"/>
            </a:solidFill>
          </a:endParaRPr>
        </a:p>
      </dgm:t>
    </dgm:pt>
    <dgm:pt modelId="{358F9871-618B-FC42-807A-7E5B5464CE9B}" type="parTrans" cxnId="{1343413D-CAE2-C243-AAD4-C7F8096D7E7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ECA20274-7C5A-E84E-A279-F2B4D04FC6C8}" type="sibTrans" cxnId="{1343413D-CAE2-C243-AAD4-C7F8096D7E7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022D9ED-1E87-A541-B5E6-99C6F5FA8271}">
      <dgm:prSet phldrT="[Text]"/>
      <dgm:spPr/>
      <dgm:t>
        <a:bodyPr/>
        <a:lstStyle/>
        <a:p>
          <a:r>
            <a:rPr lang="en-US" b="1" smtClean="0">
              <a:solidFill>
                <a:schemeClr val="tx1"/>
              </a:solidFill>
            </a:rPr>
            <a:t>Hadoop</a:t>
          </a:r>
        </a:p>
        <a:p>
          <a:r>
            <a:rPr lang="en-US" b="1" smtClean="0">
              <a:solidFill>
                <a:schemeClr val="tx1"/>
              </a:solidFill>
            </a:rPr>
            <a:t>Iterative MapReduce</a:t>
          </a:r>
        </a:p>
        <a:p>
          <a:r>
            <a:rPr lang="en-US" b="1" smtClean="0">
              <a:solidFill>
                <a:schemeClr val="tx1"/>
              </a:solidFill>
            </a:rPr>
            <a:t>HDFS</a:t>
          </a:r>
        </a:p>
        <a:p>
          <a:r>
            <a:rPr lang="en-US" b="1" smtClean="0">
              <a:solidFill>
                <a:schemeClr val="tx1"/>
              </a:solidFill>
            </a:rPr>
            <a:t>Hbase</a:t>
          </a:r>
        </a:p>
        <a:p>
          <a:r>
            <a:rPr lang="en-US" b="1" smtClean="0">
              <a:solidFill>
                <a:schemeClr val="tx1"/>
              </a:solidFill>
            </a:rPr>
            <a:t>Swift Object Store</a:t>
          </a:r>
          <a:endParaRPr lang="en-US" b="1" dirty="0" smtClean="0">
            <a:solidFill>
              <a:schemeClr val="tx1"/>
            </a:solidFill>
          </a:endParaRPr>
        </a:p>
      </dgm:t>
    </dgm:pt>
    <dgm:pt modelId="{2DBB8F10-1685-754F-B1F7-626E4A8EE461}" type="parTrans" cxnId="{882E7AD6-9AD6-5F46-A0C8-EB036BDE974F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69800242-72AB-6643-84E0-3D961E57A8A8}" type="sibTrans" cxnId="{882E7AD6-9AD6-5F46-A0C8-EB036BDE974F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E385DA56-1A68-BD48-8B1C-E528C49559A4}">
      <dgm:prSet phldrT="[Text]"/>
      <dgm:spPr/>
      <dgm:t>
        <a:bodyPr/>
        <a:lstStyle/>
        <a:p>
          <a:r>
            <a:rPr lang="en-US" b="1" smtClean="0">
              <a:solidFill>
                <a:schemeClr val="tx1"/>
              </a:solidFill>
            </a:rPr>
            <a:t>MPI</a:t>
          </a:r>
          <a:endParaRPr lang="en-US" b="1" dirty="0">
            <a:solidFill>
              <a:schemeClr val="tx1"/>
            </a:solidFill>
          </a:endParaRPr>
        </a:p>
      </dgm:t>
    </dgm:pt>
    <dgm:pt modelId="{EAE8014A-57D1-9B46-8042-5B1097EBB4B9}" type="parTrans" cxnId="{41FFE48F-F19A-5746-9751-96CBBFC7A82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67F296C-430E-9844-8828-E585EFC2EF3C}" type="sibTrans" cxnId="{41FFE48F-F19A-5746-9751-96CBBFC7A82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00669E4-87A7-5C49-A5E1-84963CF81AAA}">
      <dgm:prSet phldrT="[Text]"/>
      <dgm:spPr/>
      <dgm:t>
        <a:bodyPr/>
        <a:lstStyle/>
        <a:p>
          <a:r>
            <a:rPr lang="en-US" b="1" smtClean="0">
              <a:solidFill>
                <a:schemeClr val="tx1"/>
              </a:solidFill>
            </a:rPr>
            <a:t>TestbedaaS</a:t>
          </a:r>
          <a:endParaRPr lang="en-US" b="1" dirty="0">
            <a:solidFill>
              <a:schemeClr val="tx1"/>
            </a:solidFill>
          </a:endParaRPr>
        </a:p>
      </dgm:t>
    </dgm:pt>
    <dgm:pt modelId="{48CB76D8-C95C-C542-8EAD-6936024C9B61}" type="parTrans" cxnId="{E99EE298-CD4F-4346-A4E9-C12A4312159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E735B69B-BF92-4F49-8A1E-28B0FBA8900F}" type="sibTrans" cxnId="{E99EE298-CD4F-4346-A4E9-C12A4312159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EABFDB4B-76EE-F049-B783-32FF7B78C31E}">
      <dgm:prSet phldrT="[Text]"/>
      <dgm:spPr>
        <a:ln w="3175" cmpd="sng">
          <a:solidFill>
            <a:schemeClr val="accent3"/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Infrastructure:  </a:t>
          </a:r>
          <a:r>
            <a:rPr lang="en-US" b="0" i="1" dirty="0" smtClean="0">
              <a:solidFill>
                <a:schemeClr val="tx1"/>
              </a:solidFill>
            </a:rPr>
            <a:t>Inca, Ganglia</a:t>
          </a:r>
        </a:p>
      </dgm:t>
    </dgm:pt>
    <dgm:pt modelId="{A6ED6357-12FB-3B4E-8FF5-428654C8A164}" type="parTrans" cxnId="{0018202D-690F-0245-959A-3FE684E0F963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971DEF7-5387-2C46-931F-E8207366730B}" type="sibTrans" cxnId="{0018202D-690F-0245-959A-3FE684E0F963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E1BC4AA-3D23-D343-9B78-C041D11A00F6}">
      <dgm:prSet phldrT="[Text]"/>
      <dgm:spPr/>
      <dgm:t>
        <a:bodyPr/>
        <a:lstStyle/>
        <a:p>
          <a:r>
            <a:rPr lang="en-US" b="1" smtClean="0">
              <a:solidFill>
                <a:schemeClr val="tx1"/>
              </a:solidFill>
            </a:rPr>
            <a:t>Eucalyptus</a:t>
          </a:r>
        </a:p>
        <a:p>
          <a:r>
            <a:rPr lang="en-US" b="1" smtClean="0">
              <a:solidFill>
                <a:schemeClr val="tx1"/>
              </a:solidFill>
            </a:rPr>
            <a:t>OpenStack</a:t>
          </a:r>
        </a:p>
        <a:p>
          <a:r>
            <a:rPr lang="en-US" b="1" smtClean="0">
              <a:solidFill>
                <a:schemeClr val="tx1"/>
              </a:solidFill>
            </a:rPr>
            <a:t>ViNE</a:t>
          </a:r>
          <a:endParaRPr lang="en-US" b="1" dirty="0">
            <a:solidFill>
              <a:schemeClr val="tx1"/>
            </a:solidFill>
          </a:endParaRPr>
        </a:p>
      </dgm:t>
    </dgm:pt>
    <dgm:pt modelId="{2EE16838-9F9A-794B-A322-BB401824A5EB}" type="parTrans" cxnId="{66A78A74-827D-2444-8460-011BCE18D1C1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128790BC-0A01-8F45-A7C7-2E241B3E26F9}" type="sibTrans" cxnId="{66A78A74-827D-2444-8460-011BCE18D1C1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5A7046D3-038A-0946-B8DA-75F41CDB8098}">
      <dgm:prSet phldrT="[Text]"/>
      <dgm:spPr/>
      <dgm:t>
        <a:bodyPr/>
        <a:lstStyle/>
        <a:p>
          <a:r>
            <a:rPr lang="en-US" b="1" smtClean="0">
              <a:solidFill>
                <a:schemeClr val="tx1"/>
              </a:solidFill>
            </a:rPr>
            <a:t>HPCaaS</a:t>
          </a:r>
          <a:endParaRPr lang="en-US" b="1" dirty="0">
            <a:solidFill>
              <a:schemeClr val="tx1"/>
            </a:solidFill>
          </a:endParaRPr>
        </a:p>
      </dgm:t>
    </dgm:pt>
    <dgm:pt modelId="{0419978C-A7C8-1543-85E4-1D569901ECA8}" type="parTrans" cxnId="{30A7B5DD-430C-6145-A16D-7C2FDE5CB5B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E685CBAC-3E38-B04B-BB70-1B815B7C700B}" type="sibTrans" cxnId="{30A7B5DD-430C-6145-A16D-7C2FDE5CB5B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065941A5-0E5F-0C49-AFA9-A922E2BA80E1}">
      <dgm:prSet phldrT="[Text]"/>
      <dgm:spPr/>
      <dgm:t>
        <a:bodyPr/>
        <a:lstStyle/>
        <a:p>
          <a:r>
            <a:rPr lang="en-US" b="1" smtClean="0">
              <a:solidFill>
                <a:schemeClr val="tx1"/>
              </a:solidFill>
            </a:rPr>
            <a:t>OpenMP</a:t>
          </a:r>
        </a:p>
        <a:p>
          <a:r>
            <a:rPr lang="en-US" b="1" smtClean="0">
              <a:solidFill>
                <a:schemeClr val="tx1"/>
              </a:solidFill>
            </a:rPr>
            <a:t>CUDA</a:t>
          </a:r>
          <a:endParaRPr lang="en-US" b="1" dirty="0">
            <a:solidFill>
              <a:schemeClr val="tx1"/>
            </a:solidFill>
          </a:endParaRPr>
        </a:p>
      </dgm:t>
    </dgm:pt>
    <dgm:pt modelId="{188DF1D5-2BAF-E940-B7BC-396FC0A0D14D}" type="parTrans" cxnId="{7049B422-A4E4-D642-B632-9777BB2AE022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76B550A4-8A47-9244-A523-778147389CDF}" type="sibTrans" cxnId="{7049B422-A4E4-D642-B632-9777BB2AE022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4D23F30-1676-4149-A194-9F660BF1A352}">
      <dgm:prSet phldrT="[Text]"/>
      <dgm:spPr/>
      <dgm:t>
        <a:bodyPr/>
        <a:lstStyle/>
        <a:p>
          <a:endParaRPr lang="en-US" b="1" dirty="0">
            <a:solidFill>
              <a:schemeClr val="tx1"/>
            </a:solidFill>
          </a:endParaRPr>
        </a:p>
      </dgm:t>
    </dgm:pt>
    <dgm:pt modelId="{66CF13D5-6723-9346-AA22-DDE3BF4412EF}" type="parTrans" cxnId="{500135F7-8CDF-EC4E-8692-948B6BEBC38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CF3534D-FDA1-484F-9BBE-7560EC043721}" type="sibTrans" cxnId="{500135F7-8CDF-EC4E-8692-948B6BEBC38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0978C417-F862-CD43-A9F3-06E174FE3968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GridaaS</a:t>
          </a:r>
          <a:endParaRPr lang="en-US" b="1" dirty="0" smtClean="0">
            <a:solidFill>
              <a:schemeClr val="tx1"/>
            </a:solidFill>
          </a:endParaRPr>
        </a:p>
      </dgm:t>
    </dgm:pt>
    <dgm:pt modelId="{26E577AA-4079-F64E-A353-21190E020C27}" type="parTrans" cxnId="{CC3DAE14-7994-254B-8724-8FCB090F70D9}">
      <dgm:prSet/>
      <dgm:spPr/>
      <dgm:t>
        <a:bodyPr/>
        <a:lstStyle/>
        <a:p>
          <a:endParaRPr lang="en-US" b="1"/>
        </a:p>
      </dgm:t>
    </dgm:pt>
    <dgm:pt modelId="{E78659F1-10F7-F149-935B-27EF599664DB}" type="sibTrans" cxnId="{CC3DAE14-7994-254B-8724-8FCB090F70D9}">
      <dgm:prSet/>
      <dgm:spPr/>
      <dgm:t>
        <a:bodyPr/>
        <a:lstStyle/>
        <a:p>
          <a:endParaRPr lang="en-US" b="1"/>
        </a:p>
      </dgm:t>
    </dgm:pt>
    <dgm:pt modelId="{3B86A249-6530-5146-AE38-057A914E849E}">
      <dgm:prSet phldrT="[Text]"/>
      <dgm:spPr/>
      <dgm:t>
        <a:bodyPr/>
        <a:lstStyle/>
        <a:p>
          <a:r>
            <a:rPr lang="en-US" b="1" smtClean="0">
              <a:solidFill>
                <a:schemeClr val="tx1"/>
              </a:solidFill>
            </a:rPr>
            <a:t>Unicore</a:t>
          </a:r>
        </a:p>
        <a:p>
          <a:r>
            <a:rPr lang="en-US" b="1" smtClean="0">
              <a:solidFill>
                <a:schemeClr val="tx1"/>
              </a:solidFill>
            </a:rPr>
            <a:t>SAGA</a:t>
          </a:r>
        </a:p>
        <a:p>
          <a:r>
            <a:rPr lang="en-US" b="1" smtClean="0">
              <a:solidFill>
                <a:schemeClr val="tx1"/>
              </a:solidFill>
            </a:rPr>
            <a:t>Globus</a:t>
          </a:r>
          <a:endParaRPr lang="en-US" b="1" dirty="0" smtClean="0">
            <a:solidFill>
              <a:schemeClr val="tx1"/>
            </a:solidFill>
          </a:endParaRPr>
        </a:p>
      </dgm:t>
    </dgm:pt>
    <dgm:pt modelId="{3A28BDC4-3CEB-CE40-985F-A9E850C1F520}" type="parTrans" cxnId="{662E901A-8BC6-2D44-ADD8-60B00AE45A5E}">
      <dgm:prSet/>
      <dgm:spPr/>
      <dgm:t>
        <a:bodyPr/>
        <a:lstStyle/>
        <a:p>
          <a:endParaRPr lang="en-US" b="1"/>
        </a:p>
      </dgm:t>
    </dgm:pt>
    <dgm:pt modelId="{C176D0C7-E6D0-244D-A7AC-EBB8137AFC61}" type="sibTrans" cxnId="{662E901A-8BC6-2D44-ADD8-60B00AE45A5E}">
      <dgm:prSet/>
      <dgm:spPr/>
      <dgm:t>
        <a:bodyPr/>
        <a:lstStyle/>
        <a:p>
          <a:endParaRPr lang="en-US" b="1"/>
        </a:p>
      </dgm:t>
    </dgm:pt>
    <dgm:pt modelId="{88F0A5CC-9F8E-174C-AE0C-29EEDDBD234C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Genesis </a:t>
          </a:r>
        </a:p>
      </dgm:t>
    </dgm:pt>
    <dgm:pt modelId="{8A2D67B5-79A1-8F46-993A-2E936B5B7683}" type="parTrans" cxnId="{0835E9E3-0068-D547-8CFA-E68BC901B1DE}">
      <dgm:prSet/>
      <dgm:spPr/>
      <dgm:t>
        <a:bodyPr/>
        <a:lstStyle/>
        <a:p>
          <a:endParaRPr lang="en-US" b="1"/>
        </a:p>
      </dgm:t>
    </dgm:pt>
    <dgm:pt modelId="{B55343E9-30DA-4C45-A556-6E4FDE0A7AFF}" type="sibTrans" cxnId="{0835E9E3-0068-D547-8CFA-E68BC901B1DE}">
      <dgm:prSet/>
      <dgm:spPr/>
      <dgm:t>
        <a:bodyPr/>
        <a:lstStyle/>
        <a:p>
          <a:endParaRPr lang="en-US" b="1"/>
        </a:p>
      </dgm:t>
    </dgm:pt>
    <dgm:pt modelId="{6BE56C36-6BB5-8244-A4E5-E42D1BEE3387}">
      <dgm:prSet phldrT="[Text]"/>
      <dgm:spPr>
        <a:ln w="3175" cmpd="sng">
          <a:solidFill>
            <a:schemeClr val="accent3"/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Provisioning</a:t>
          </a:r>
          <a:r>
            <a:rPr lang="en-US" b="0" dirty="0" smtClean="0">
              <a:solidFill>
                <a:schemeClr val="tx1"/>
              </a:solidFill>
            </a:rPr>
            <a:t>:  </a:t>
          </a:r>
          <a:r>
            <a:rPr lang="en-US" b="1" i="1" dirty="0" smtClean="0">
              <a:solidFill>
                <a:schemeClr val="tx1"/>
              </a:solidFill>
            </a:rPr>
            <a:t>RAIN, </a:t>
          </a:r>
          <a:r>
            <a:rPr lang="en-US" b="1" i="1" dirty="0" smtClean="0">
              <a:solidFill>
                <a:schemeClr val="tx1"/>
              </a:solidFill>
            </a:rPr>
            <a:t>Cloudmesh</a:t>
          </a:r>
          <a:endParaRPr lang="en-US" b="1" i="1" dirty="0" smtClean="0">
            <a:solidFill>
              <a:schemeClr val="tx1"/>
            </a:solidFill>
          </a:endParaRPr>
        </a:p>
        <a:p>
          <a:r>
            <a:rPr lang="en-US" b="1" dirty="0" smtClean="0">
              <a:solidFill>
                <a:schemeClr val="tx1"/>
              </a:solidFill>
            </a:rPr>
            <a:t>VMs:      </a:t>
          </a:r>
          <a:r>
            <a:rPr lang="en-US" b="0" i="1" dirty="0" smtClean="0">
              <a:solidFill>
                <a:schemeClr val="tx1"/>
              </a:solidFill>
            </a:rPr>
            <a:t>Phantom</a:t>
          </a:r>
          <a:r>
            <a:rPr lang="en-US" b="1" i="1" dirty="0" smtClean="0">
              <a:solidFill>
                <a:schemeClr val="tx1"/>
              </a:solidFill>
            </a:rPr>
            <a:t>, </a:t>
          </a:r>
          <a:r>
            <a:rPr lang="en-US" b="1" i="1" u="sng" dirty="0" smtClean="0">
              <a:solidFill>
                <a:schemeClr val="tx1"/>
              </a:solidFill>
            </a:rPr>
            <a:t>Cloudmesh</a:t>
          </a:r>
          <a:endParaRPr lang="en-US" b="1" i="1" u="sng" dirty="0" smtClean="0">
            <a:solidFill>
              <a:schemeClr val="tx1"/>
            </a:solidFill>
          </a:endParaRPr>
        </a:p>
        <a:p>
          <a:r>
            <a:rPr lang="en-US" b="1" dirty="0" smtClean="0">
              <a:solidFill>
                <a:schemeClr val="tx1"/>
              </a:solidFill>
            </a:rPr>
            <a:t>Experiments:  </a:t>
          </a:r>
          <a:r>
            <a:rPr lang="en-US" b="0" i="1" dirty="0" smtClean="0">
              <a:solidFill>
                <a:schemeClr val="tx1"/>
              </a:solidFill>
            </a:rPr>
            <a:t>Pegasus, </a:t>
          </a:r>
          <a:r>
            <a:rPr lang="en-US" b="0" i="1" dirty="0" err="1" smtClean="0">
              <a:solidFill>
                <a:schemeClr val="tx1"/>
              </a:solidFill>
            </a:rPr>
            <a:t>Precip</a:t>
          </a:r>
          <a:r>
            <a:rPr lang="en-US" b="0" i="1" dirty="0" smtClean="0">
              <a:solidFill>
                <a:schemeClr val="tx1"/>
              </a:solidFill>
            </a:rPr>
            <a:t>, </a:t>
          </a:r>
        </a:p>
        <a:p>
          <a:r>
            <a:rPr lang="en-US" b="0" i="1" dirty="0" smtClean="0">
              <a:solidFill>
                <a:schemeClr val="tx1"/>
              </a:solidFill>
            </a:rPr>
            <a:t>                          </a:t>
          </a:r>
          <a:r>
            <a:rPr lang="en-US" b="1" i="1" dirty="0" smtClean="0">
              <a:solidFill>
                <a:schemeClr val="tx1"/>
              </a:solidFill>
            </a:rPr>
            <a:t>Cloudmesh</a:t>
          </a:r>
        </a:p>
        <a:p>
          <a:r>
            <a:rPr lang="en-US" b="1" i="1" dirty="0" smtClean="0">
              <a:solidFill>
                <a:schemeClr val="tx1"/>
              </a:solidFill>
            </a:rPr>
            <a:t>Accounting:</a:t>
          </a:r>
          <a:r>
            <a:rPr lang="en-US" b="0" i="1" dirty="0" smtClean="0">
              <a:solidFill>
                <a:schemeClr val="tx1"/>
              </a:solidFill>
            </a:rPr>
            <a:t>    FG, XSEDE</a:t>
          </a:r>
        </a:p>
      </dgm:t>
    </dgm:pt>
    <dgm:pt modelId="{274E1044-09FE-4140-8E67-4E520C07606A}" type="parTrans" cxnId="{CBF2F9A1-EF90-F64A-B5AB-F7EC33AE29C4}">
      <dgm:prSet/>
      <dgm:spPr/>
      <dgm:t>
        <a:bodyPr/>
        <a:lstStyle/>
        <a:p>
          <a:endParaRPr lang="en-US" b="1"/>
        </a:p>
      </dgm:t>
    </dgm:pt>
    <dgm:pt modelId="{40F9981C-2A0D-4F43-98F1-D954C20ABF4B}" type="sibTrans" cxnId="{CBF2F9A1-EF90-F64A-B5AB-F7EC33AE29C4}">
      <dgm:prSet/>
      <dgm:spPr/>
      <dgm:t>
        <a:bodyPr/>
        <a:lstStyle/>
        <a:p>
          <a:endParaRPr lang="en-US" b="1"/>
        </a:p>
      </dgm:t>
    </dgm:pt>
    <dgm:pt modelId="{965C2627-9758-4643-9FBE-55143086510A}" type="pres">
      <dgm:prSet presAssocID="{BC9F2A18-750B-4B4C-A4EC-B99B3AD9147E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1F6C000-BD56-7B4F-B80D-4349F954432A}" type="pres">
      <dgm:prSet presAssocID="{5C0E77E8-8A50-054C-A4BF-0C8C401EC59E}" presName="parentText1" presStyleLbl="node1" presStyleIdx="0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9B3F43-B447-2E46-8542-2721C3CCA994}" type="pres">
      <dgm:prSet presAssocID="{5C0E77E8-8A50-054C-A4BF-0C8C401EC59E}" presName="childText1" presStyleLbl="solidAlignAcc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85D736-5D8C-2648-9245-8271052F4346}" type="pres">
      <dgm:prSet presAssocID="{6CDF5F64-414F-D844-B808-8DE56011DFCC}" presName="parentText2" presStyleLbl="node1" presStyleIdx="1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B464ED-33D5-3C42-9389-977FC034AD32}" type="pres">
      <dgm:prSet presAssocID="{6CDF5F64-414F-D844-B808-8DE56011DFCC}" presName="childText2" presStyleLbl="solidAlignAcc1" presStyleIdx="1" presStyleCnt="5" custScaleX="59309" custLinFactNeighborX="-166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5D51E9-B6DC-154D-B583-B4EBD21A9523}" type="pres">
      <dgm:prSet presAssocID="{0978C417-F862-CD43-A9F3-06E174FE3968}" presName="parentText3" presStyleLbl="node1" presStyleIdx="2" presStyleCnt="5" custScaleX="109695" custLinFactNeighborX="-5627" custLinFactNeighborY="249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51CF6D-0542-A945-8BD9-8B164A9FF6AF}" type="pres">
      <dgm:prSet presAssocID="{0978C417-F862-CD43-A9F3-06E174FE3968}" presName="childText3" presStyleLbl="solidAlignAcc1" presStyleIdx="2" presStyleCnt="5" custScaleX="47437" custLinFactNeighborX="-59763" custLinFactNeighborY="-13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FEE869-3260-8848-805B-21255263F0C6}" type="pres">
      <dgm:prSet presAssocID="{5A7046D3-038A-0946-B8DA-75F41CDB8098}" presName="parentText4" presStyleLbl="node1" presStyleIdx="3" presStyleCnt="5" custScaleX="135512" custLinFactNeighborX="-18267" custLinFactNeighborY="-1279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E35677-269D-7F46-82BA-4AC7CFDF4204}" type="pres">
      <dgm:prSet presAssocID="{5A7046D3-038A-0946-B8DA-75F41CDB8098}" presName="childText4" presStyleLbl="solidAlignAcc1" presStyleIdx="3" presStyleCnt="5" custLinFactNeighborX="-83276" custLinFactNeighborY="-6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24CEDB-B0EF-C743-825D-AA776BAE9D7F}" type="pres">
      <dgm:prSet presAssocID="{900669E4-87A7-5C49-A5E1-84963CF81AAA}" presName="parentText5" presStyleLbl="node1" presStyleIdx="4" presStyleCnt="5" custScaleX="153394" custLinFactNeighborX="-32296" custLinFactNeighborY="124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11D181-40CD-AA43-A283-DD58DD43E998}" type="pres">
      <dgm:prSet presAssocID="{900669E4-87A7-5C49-A5E1-84963CF81AAA}" presName="childText5" presStyleLbl="solidAlignAcc1" presStyleIdx="4" presStyleCnt="5" custScaleX="179444" custScaleY="104460" custLinFactNeighborX="-42658" custLinFactNeighborY="20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8B854B-B26F-8849-8CE3-A6EB7F5AB03B}" srcId="{6CDF5F64-414F-D844-B808-8DE56011DFCC}" destId="{77E39105-775B-3D4D-96C5-14E4CB4110EC}" srcOrd="0" destOrd="0" parTransId="{1D851525-FC51-124E-BF61-6EAD15DECF8F}" sibTransId="{4A06103D-9205-AE42-86B4-F52C3CAB4109}"/>
    <dgm:cxn modelId="{9189C86D-0D3A-CB45-901B-FAD423280C3F}" type="presOf" srcId="{C4D23F30-1676-4149-A194-9F660BF1A352}" destId="{25E35677-269D-7F46-82BA-4AC7CFDF4204}" srcOrd="0" destOrd="2" presId="urn:microsoft.com/office/officeart/2009/3/layout/IncreasingArrowsProcess"/>
    <dgm:cxn modelId="{37691368-93ED-FB48-9267-2A67210027CA}" type="presOf" srcId="{6CDF5F64-414F-D844-B808-8DE56011DFCC}" destId="{1685D736-5D8C-2648-9245-8271052F4346}" srcOrd="0" destOrd="0" presId="urn:microsoft.com/office/officeart/2009/3/layout/IncreasingArrowsProcess"/>
    <dgm:cxn modelId="{150A8102-1F85-084E-A518-9BF71C5379B1}" type="presOf" srcId="{6BE56C36-6BB5-8244-A4E5-E42D1BEE3387}" destId="{AE11D181-40CD-AA43-A283-DD58DD43E998}" srcOrd="0" destOrd="1" presId="urn:microsoft.com/office/officeart/2009/3/layout/IncreasingArrowsProcess"/>
    <dgm:cxn modelId="{0C0C3216-91F5-F049-B107-C0C9C45946F7}" type="presOf" srcId="{EABFDB4B-76EE-F049-B783-32FF7B78C31E}" destId="{AE11D181-40CD-AA43-A283-DD58DD43E998}" srcOrd="0" destOrd="0" presId="urn:microsoft.com/office/officeart/2009/3/layout/IncreasingArrowsProcess"/>
    <dgm:cxn modelId="{1343413D-CAE2-C243-AAD4-C7F8096D7E7E}" srcId="{BC9F2A18-750B-4B4C-A4EC-B99B3AD9147E}" destId="{5C0E77E8-8A50-054C-A4BF-0C8C401EC59E}" srcOrd="0" destOrd="0" parTransId="{358F9871-618B-FC42-807A-7E5B5464CE9B}" sibTransId="{ECA20274-7C5A-E84E-A279-F2B4D04FC6C8}"/>
    <dgm:cxn modelId="{CC3DAE14-7994-254B-8724-8FCB090F70D9}" srcId="{BC9F2A18-750B-4B4C-A4EC-B99B3AD9147E}" destId="{0978C417-F862-CD43-A9F3-06E174FE3968}" srcOrd="2" destOrd="0" parTransId="{26E577AA-4079-F64E-A353-21190E020C27}" sibTransId="{E78659F1-10F7-F149-935B-27EF599664DB}"/>
    <dgm:cxn modelId="{A32B003E-938A-6242-AE0E-3ECA6B4461A2}" type="presOf" srcId="{E385DA56-1A68-BD48-8B1C-E528C49559A4}" destId="{25E35677-269D-7F46-82BA-4AC7CFDF4204}" srcOrd="0" destOrd="0" presId="urn:microsoft.com/office/officeart/2009/3/layout/IncreasingArrowsProcess"/>
    <dgm:cxn modelId="{662E901A-8BC6-2D44-ADD8-60B00AE45A5E}" srcId="{0978C417-F862-CD43-A9F3-06E174FE3968}" destId="{3B86A249-6530-5146-AE38-057A914E849E}" srcOrd="1" destOrd="0" parTransId="{3A28BDC4-3CEB-CE40-985F-A9E850C1F520}" sibTransId="{C176D0C7-E6D0-244D-A7AC-EBB8137AFC61}"/>
    <dgm:cxn modelId="{1AF4AE14-F93C-AB46-96D2-6B815AD3C1C4}" type="presOf" srcId="{900669E4-87A7-5C49-A5E1-84963CF81AAA}" destId="{CB24CEDB-B0EF-C743-825D-AA776BAE9D7F}" srcOrd="0" destOrd="0" presId="urn:microsoft.com/office/officeart/2009/3/layout/IncreasingArrowsProcess"/>
    <dgm:cxn modelId="{882E7AD6-9AD6-5F46-A0C8-EB036BDE974F}" srcId="{5C0E77E8-8A50-054C-A4BF-0C8C401EC59E}" destId="{B022D9ED-1E87-A541-B5E6-99C6F5FA8271}" srcOrd="0" destOrd="0" parTransId="{2DBB8F10-1685-754F-B1F7-626E4A8EE461}" sibTransId="{69800242-72AB-6643-84E0-3D961E57A8A8}"/>
    <dgm:cxn modelId="{30A7B5DD-430C-6145-A16D-7C2FDE5CB5B7}" srcId="{BC9F2A18-750B-4B4C-A4EC-B99B3AD9147E}" destId="{5A7046D3-038A-0946-B8DA-75F41CDB8098}" srcOrd="3" destOrd="0" parTransId="{0419978C-A7C8-1543-85E4-1D569901ECA8}" sibTransId="{E685CBAC-3E38-B04B-BB70-1B815B7C700B}"/>
    <dgm:cxn modelId="{41FFE48F-F19A-5746-9751-96CBBFC7A824}" srcId="{5A7046D3-038A-0946-B8DA-75F41CDB8098}" destId="{E385DA56-1A68-BD48-8B1C-E528C49559A4}" srcOrd="0" destOrd="0" parTransId="{EAE8014A-57D1-9B46-8042-5B1097EBB4B9}" sibTransId="{C67F296C-430E-9844-8828-E585EFC2EF3C}"/>
    <dgm:cxn modelId="{E99EE298-CD4F-4346-A4E9-C12A4312159C}" srcId="{BC9F2A18-750B-4B4C-A4EC-B99B3AD9147E}" destId="{900669E4-87A7-5C49-A5E1-84963CF81AAA}" srcOrd="4" destOrd="0" parTransId="{48CB76D8-C95C-C542-8EAD-6936024C9B61}" sibTransId="{E735B69B-BF92-4F49-8A1E-28B0FBA8900F}"/>
    <dgm:cxn modelId="{099C6183-E711-4A4D-9454-27AEEAEF3BEF}" type="presOf" srcId="{77E39105-775B-3D4D-96C5-14E4CB4110EC}" destId="{FBB464ED-33D5-3C42-9389-977FC034AD32}" srcOrd="0" destOrd="0" presId="urn:microsoft.com/office/officeart/2009/3/layout/IncreasingArrowsProcess"/>
    <dgm:cxn modelId="{7049B422-A4E4-D642-B632-9777BB2AE022}" srcId="{5A7046D3-038A-0946-B8DA-75F41CDB8098}" destId="{065941A5-0E5F-0C49-AFA9-A922E2BA80E1}" srcOrd="1" destOrd="0" parTransId="{188DF1D5-2BAF-E940-B7BC-396FC0A0D14D}" sibTransId="{76B550A4-8A47-9244-A523-778147389CDF}"/>
    <dgm:cxn modelId="{9A310C86-8D6B-D64E-8C37-542BA10046F6}" type="presOf" srcId="{5A7046D3-038A-0946-B8DA-75F41CDB8098}" destId="{FCFEE869-3260-8848-805B-21255263F0C6}" srcOrd="0" destOrd="0" presId="urn:microsoft.com/office/officeart/2009/3/layout/IncreasingArrowsProcess"/>
    <dgm:cxn modelId="{500135F7-8CDF-EC4E-8692-948B6BEBC388}" srcId="{5A7046D3-038A-0946-B8DA-75F41CDB8098}" destId="{C4D23F30-1676-4149-A194-9F660BF1A352}" srcOrd="2" destOrd="0" parTransId="{66CF13D5-6723-9346-AA22-DDE3BF4412EF}" sibTransId="{BCF3534D-FDA1-484F-9BBE-7560EC043721}"/>
    <dgm:cxn modelId="{CDE1CF66-D3F7-AF44-A101-AD96CC506C5A}" type="presOf" srcId="{B022D9ED-1E87-A541-B5E6-99C6F5FA8271}" destId="{B49B3F43-B447-2E46-8542-2721C3CCA994}" srcOrd="0" destOrd="0" presId="urn:microsoft.com/office/officeart/2009/3/layout/IncreasingArrowsProcess"/>
    <dgm:cxn modelId="{3C5351CD-A990-6F4D-8385-C26BAEE6C801}" type="presOf" srcId="{0978C417-F862-CD43-A9F3-06E174FE3968}" destId="{065D51E9-B6DC-154D-B583-B4EBD21A9523}" srcOrd="0" destOrd="0" presId="urn:microsoft.com/office/officeart/2009/3/layout/IncreasingArrowsProcess"/>
    <dgm:cxn modelId="{FEC3325E-2B24-CA4C-968B-164AD4708EF6}" type="presOf" srcId="{5C0E77E8-8A50-054C-A4BF-0C8C401EC59E}" destId="{61F6C000-BD56-7B4F-B80D-4349F954432A}" srcOrd="0" destOrd="0" presId="urn:microsoft.com/office/officeart/2009/3/layout/IncreasingArrowsProcess"/>
    <dgm:cxn modelId="{4375512F-4C58-8043-BA8B-8923E61C9A6D}" type="presOf" srcId="{88F0A5CC-9F8E-174C-AE0C-29EEDDBD234C}" destId="{9851CF6D-0542-A945-8BD9-8B164A9FF6AF}" srcOrd="0" destOrd="0" presId="urn:microsoft.com/office/officeart/2009/3/layout/IncreasingArrowsProcess"/>
    <dgm:cxn modelId="{BC4F0240-5CEA-9B43-BE7F-16F30CE567AC}" srcId="{BC9F2A18-750B-4B4C-A4EC-B99B3AD9147E}" destId="{6CDF5F64-414F-D844-B808-8DE56011DFCC}" srcOrd="1" destOrd="0" parTransId="{C3D185EA-0AFB-3242-840B-C931260D2B60}" sibTransId="{9F6BCFDB-F6B4-B147-AE85-AA2A0CE3B3EB}"/>
    <dgm:cxn modelId="{C003DB92-3F27-6044-A1B1-697433991A73}" type="presOf" srcId="{065941A5-0E5F-0C49-AFA9-A922E2BA80E1}" destId="{25E35677-269D-7F46-82BA-4AC7CFDF4204}" srcOrd="0" destOrd="1" presId="urn:microsoft.com/office/officeart/2009/3/layout/IncreasingArrowsProcess"/>
    <dgm:cxn modelId="{961FCB8B-5313-1D48-8FE0-8F1C5EA1AB1D}" type="presOf" srcId="{9E1BC4AA-3D23-D343-9B78-C041D11A00F6}" destId="{FBB464ED-33D5-3C42-9389-977FC034AD32}" srcOrd="0" destOrd="1" presId="urn:microsoft.com/office/officeart/2009/3/layout/IncreasingArrowsProcess"/>
    <dgm:cxn modelId="{0018202D-690F-0245-959A-3FE684E0F963}" srcId="{900669E4-87A7-5C49-A5E1-84963CF81AAA}" destId="{EABFDB4B-76EE-F049-B783-32FF7B78C31E}" srcOrd="0" destOrd="0" parTransId="{A6ED6357-12FB-3B4E-8FF5-428654C8A164}" sibTransId="{C971DEF7-5387-2C46-931F-E8207366730B}"/>
    <dgm:cxn modelId="{66A78A74-827D-2444-8460-011BCE18D1C1}" srcId="{6CDF5F64-414F-D844-B808-8DE56011DFCC}" destId="{9E1BC4AA-3D23-D343-9B78-C041D11A00F6}" srcOrd="1" destOrd="0" parTransId="{2EE16838-9F9A-794B-A322-BB401824A5EB}" sibTransId="{128790BC-0A01-8F45-A7C7-2E241B3E26F9}"/>
    <dgm:cxn modelId="{0835E9E3-0068-D547-8CFA-E68BC901B1DE}" srcId="{0978C417-F862-CD43-A9F3-06E174FE3968}" destId="{88F0A5CC-9F8E-174C-AE0C-29EEDDBD234C}" srcOrd="0" destOrd="0" parTransId="{8A2D67B5-79A1-8F46-993A-2E936B5B7683}" sibTransId="{B55343E9-30DA-4C45-A556-6E4FDE0A7AFF}"/>
    <dgm:cxn modelId="{CBF2F9A1-EF90-F64A-B5AB-F7EC33AE29C4}" srcId="{900669E4-87A7-5C49-A5E1-84963CF81AAA}" destId="{6BE56C36-6BB5-8244-A4E5-E42D1BEE3387}" srcOrd="1" destOrd="0" parTransId="{274E1044-09FE-4140-8E67-4E520C07606A}" sibTransId="{40F9981C-2A0D-4F43-98F1-D954C20ABF4B}"/>
    <dgm:cxn modelId="{16189BD7-3947-4447-8AD6-61954AECCC05}" type="presOf" srcId="{3B86A249-6530-5146-AE38-057A914E849E}" destId="{9851CF6D-0542-A945-8BD9-8B164A9FF6AF}" srcOrd="0" destOrd="1" presId="urn:microsoft.com/office/officeart/2009/3/layout/IncreasingArrowsProcess"/>
    <dgm:cxn modelId="{9E1373AA-6CC4-A64A-9AE8-5E1F1A3874D7}" type="presOf" srcId="{BC9F2A18-750B-4B4C-A4EC-B99B3AD9147E}" destId="{965C2627-9758-4643-9FBE-55143086510A}" srcOrd="0" destOrd="0" presId="urn:microsoft.com/office/officeart/2009/3/layout/IncreasingArrowsProcess"/>
    <dgm:cxn modelId="{18617BE0-6380-4048-BF5B-B3AB29686E0A}" type="presParOf" srcId="{965C2627-9758-4643-9FBE-55143086510A}" destId="{61F6C000-BD56-7B4F-B80D-4349F954432A}" srcOrd="0" destOrd="0" presId="urn:microsoft.com/office/officeart/2009/3/layout/IncreasingArrowsProcess"/>
    <dgm:cxn modelId="{C7DF4DFC-1B32-A64B-AD59-EA72C0380E90}" type="presParOf" srcId="{965C2627-9758-4643-9FBE-55143086510A}" destId="{B49B3F43-B447-2E46-8542-2721C3CCA994}" srcOrd="1" destOrd="0" presId="urn:microsoft.com/office/officeart/2009/3/layout/IncreasingArrowsProcess"/>
    <dgm:cxn modelId="{8959F4A5-B0FD-E44D-B615-147B6114181A}" type="presParOf" srcId="{965C2627-9758-4643-9FBE-55143086510A}" destId="{1685D736-5D8C-2648-9245-8271052F4346}" srcOrd="2" destOrd="0" presId="urn:microsoft.com/office/officeart/2009/3/layout/IncreasingArrowsProcess"/>
    <dgm:cxn modelId="{62FC42EB-F376-1F49-9117-77AE2C45D990}" type="presParOf" srcId="{965C2627-9758-4643-9FBE-55143086510A}" destId="{FBB464ED-33D5-3C42-9389-977FC034AD32}" srcOrd="3" destOrd="0" presId="urn:microsoft.com/office/officeart/2009/3/layout/IncreasingArrowsProcess"/>
    <dgm:cxn modelId="{5B285404-E750-C249-A53A-F1AE1410A97E}" type="presParOf" srcId="{965C2627-9758-4643-9FBE-55143086510A}" destId="{065D51E9-B6DC-154D-B583-B4EBD21A9523}" srcOrd="4" destOrd="0" presId="urn:microsoft.com/office/officeart/2009/3/layout/IncreasingArrowsProcess"/>
    <dgm:cxn modelId="{EDD0D13F-45FE-4949-97E2-7ACE537D0938}" type="presParOf" srcId="{965C2627-9758-4643-9FBE-55143086510A}" destId="{9851CF6D-0542-A945-8BD9-8B164A9FF6AF}" srcOrd="5" destOrd="0" presId="urn:microsoft.com/office/officeart/2009/3/layout/IncreasingArrowsProcess"/>
    <dgm:cxn modelId="{B4991E83-0CAB-BA4F-94CA-9701ECED9B82}" type="presParOf" srcId="{965C2627-9758-4643-9FBE-55143086510A}" destId="{FCFEE869-3260-8848-805B-21255263F0C6}" srcOrd="6" destOrd="0" presId="urn:microsoft.com/office/officeart/2009/3/layout/IncreasingArrowsProcess"/>
    <dgm:cxn modelId="{02B4507E-437F-594A-802A-CD264749617A}" type="presParOf" srcId="{965C2627-9758-4643-9FBE-55143086510A}" destId="{25E35677-269D-7F46-82BA-4AC7CFDF4204}" srcOrd="7" destOrd="0" presId="urn:microsoft.com/office/officeart/2009/3/layout/IncreasingArrowsProcess"/>
    <dgm:cxn modelId="{DE161D60-C3D3-804D-82BD-A7AFB735EAE2}" type="presParOf" srcId="{965C2627-9758-4643-9FBE-55143086510A}" destId="{CB24CEDB-B0EF-C743-825D-AA776BAE9D7F}" srcOrd="8" destOrd="0" presId="urn:microsoft.com/office/officeart/2009/3/layout/IncreasingArrowsProcess"/>
    <dgm:cxn modelId="{5D849A1A-26FD-C642-A549-6F14B19D7D0E}" type="presParOf" srcId="{965C2627-9758-4643-9FBE-55143086510A}" destId="{AE11D181-40CD-AA43-A283-DD58DD43E998}" srcOrd="9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6C000-BD56-7B4F-B80D-4349F954432A}">
      <dsp:nvSpPr>
        <dsp:cNvPr id="0" name=""/>
        <dsp:cNvSpPr/>
      </dsp:nvSpPr>
      <dsp:spPr>
        <a:xfrm>
          <a:off x="-325492" y="377069"/>
          <a:ext cx="8229600" cy="1196814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999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>
              <a:solidFill>
                <a:schemeClr val="tx1"/>
              </a:solidFill>
            </a:rPr>
            <a:t>Cloud PaaS</a:t>
          </a:r>
          <a:endParaRPr lang="en-US" sz="2200" b="1" kern="1200" dirty="0">
            <a:solidFill>
              <a:schemeClr val="tx1"/>
            </a:solidFill>
          </a:endParaRPr>
        </a:p>
      </dsp:txBody>
      <dsp:txXfrm>
        <a:off x="-325492" y="676273"/>
        <a:ext cx="7930397" cy="598407"/>
      </dsp:txXfrm>
    </dsp:sp>
    <dsp:sp modelId="{B49B3F43-B447-2E46-8542-2721C3CCA994}">
      <dsp:nvSpPr>
        <dsp:cNvPr id="0" name=""/>
        <dsp:cNvSpPr/>
      </dsp:nvSpPr>
      <dsp:spPr>
        <a:xfrm>
          <a:off x="-325492" y="1298441"/>
          <a:ext cx="1520994" cy="21975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solidFill>
                <a:schemeClr val="tx1"/>
              </a:solidFill>
            </a:rPr>
            <a:t>Hadoop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solidFill>
                <a:schemeClr val="tx1"/>
              </a:solidFill>
            </a:rPr>
            <a:t>Iterative MapReduce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solidFill>
                <a:schemeClr val="tx1"/>
              </a:solidFill>
            </a:rPr>
            <a:t>HDFS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solidFill>
                <a:schemeClr val="tx1"/>
              </a:solidFill>
            </a:rPr>
            <a:t>Hbase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solidFill>
                <a:schemeClr val="tx1"/>
              </a:solidFill>
            </a:rPr>
            <a:t>Swift Object Store</a:t>
          </a:r>
          <a:endParaRPr lang="en-US" sz="1400" b="1" kern="1200" dirty="0" smtClean="0">
            <a:solidFill>
              <a:schemeClr val="tx1"/>
            </a:solidFill>
          </a:endParaRPr>
        </a:p>
      </dsp:txBody>
      <dsp:txXfrm>
        <a:off x="-325492" y="1298441"/>
        <a:ext cx="1520994" cy="2197543"/>
      </dsp:txXfrm>
    </dsp:sp>
    <dsp:sp modelId="{1685D736-5D8C-2648-9245-8271052F4346}">
      <dsp:nvSpPr>
        <dsp:cNvPr id="0" name=""/>
        <dsp:cNvSpPr/>
      </dsp:nvSpPr>
      <dsp:spPr>
        <a:xfrm>
          <a:off x="1195337" y="776161"/>
          <a:ext cx="6708769" cy="1196814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shade val="50000"/>
            <a:hueOff val="107022"/>
            <a:satOff val="-1708"/>
            <a:lumOff val="1644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999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>
              <a:solidFill>
                <a:schemeClr val="tx1"/>
              </a:solidFill>
            </a:rPr>
            <a:t>IaaS</a:t>
          </a:r>
          <a:endParaRPr lang="en-US" sz="2200" b="1" kern="1200" dirty="0">
            <a:solidFill>
              <a:schemeClr val="tx1"/>
            </a:solidFill>
          </a:endParaRPr>
        </a:p>
      </dsp:txBody>
      <dsp:txXfrm>
        <a:off x="1195337" y="1075365"/>
        <a:ext cx="6409566" cy="598407"/>
      </dsp:txXfrm>
    </dsp:sp>
    <dsp:sp modelId="{FBB464ED-33D5-3C42-9389-977FC034AD32}">
      <dsp:nvSpPr>
        <dsp:cNvPr id="0" name=""/>
        <dsp:cNvSpPr/>
      </dsp:nvSpPr>
      <dsp:spPr>
        <a:xfrm>
          <a:off x="1251469" y="1697533"/>
          <a:ext cx="902086" cy="21975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solidFill>
                <a:schemeClr val="tx1"/>
              </a:solidFill>
            </a:rPr>
            <a:t>Nimbus</a:t>
          </a:r>
          <a:endParaRPr lang="en-US" sz="1400" b="1" kern="1200" dirty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solidFill>
                <a:schemeClr val="tx1"/>
              </a:solidFill>
            </a:rPr>
            <a:t>Eucalyptus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solidFill>
                <a:schemeClr val="tx1"/>
              </a:solidFill>
            </a:rPr>
            <a:t>OpenStack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solidFill>
                <a:schemeClr val="tx1"/>
              </a:solidFill>
            </a:rPr>
            <a:t>ViNE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1251469" y="1697533"/>
        <a:ext cx="902086" cy="2197543"/>
      </dsp:txXfrm>
    </dsp:sp>
    <dsp:sp modelId="{065D51E9-B6DC-154D-B583-B4EBD21A9523}">
      <dsp:nvSpPr>
        <dsp:cNvPr id="0" name=""/>
        <dsp:cNvSpPr/>
      </dsp:nvSpPr>
      <dsp:spPr>
        <a:xfrm>
          <a:off x="2172756" y="1205053"/>
          <a:ext cx="5690910" cy="1196814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shade val="50000"/>
            <a:hueOff val="214045"/>
            <a:satOff val="-3415"/>
            <a:lumOff val="3288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999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solidFill>
                <a:schemeClr val="tx1"/>
              </a:solidFill>
            </a:rPr>
            <a:t>GridaaS</a:t>
          </a:r>
          <a:endParaRPr lang="en-US" sz="2200" b="1" kern="1200" dirty="0" smtClean="0">
            <a:solidFill>
              <a:schemeClr val="tx1"/>
            </a:solidFill>
          </a:endParaRPr>
        </a:p>
      </dsp:txBody>
      <dsp:txXfrm>
        <a:off x="2172756" y="1504257"/>
        <a:ext cx="5391707" cy="598407"/>
      </dsp:txXfrm>
    </dsp:sp>
    <dsp:sp modelId="{9851CF6D-0542-A945-8BD9-8B164A9FF6AF}">
      <dsp:nvSpPr>
        <dsp:cNvPr id="0" name=""/>
        <dsp:cNvSpPr/>
      </dsp:nvSpPr>
      <dsp:spPr>
        <a:xfrm>
          <a:off x="2206915" y="2066826"/>
          <a:ext cx="721514" cy="21975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Genesis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solidFill>
                <a:schemeClr val="tx1"/>
              </a:solidFill>
            </a:rPr>
            <a:t>Unicore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solidFill>
                <a:schemeClr val="tx1"/>
              </a:solidFill>
            </a:rPr>
            <a:t>SAGA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solidFill>
                <a:schemeClr val="tx1"/>
              </a:solidFill>
            </a:rPr>
            <a:t>Globus</a:t>
          </a:r>
          <a:endParaRPr lang="en-US" sz="1400" b="1" kern="1200" dirty="0" smtClean="0">
            <a:solidFill>
              <a:schemeClr val="tx1"/>
            </a:solidFill>
          </a:endParaRPr>
        </a:p>
      </dsp:txBody>
      <dsp:txXfrm>
        <a:off x="2206915" y="2066826"/>
        <a:ext cx="721514" cy="2197543"/>
      </dsp:txXfrm>
    </dsp:sp>
    <dsp:sp modelId="{FCFEE869-3260-8848-805B-21255263F0C6}">
      <dsp:nvSpPr>
        <dsp:cNvPr id="0" name=""/>
        <dsp:cNvSpPr/>
      </dsp:nvSpPr>
      <dsp:spPr>
        <a:xfrm>
          <a:off x="2917113" y="1559037"/>
          <a:ext cx="4968258" cy="1196814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shade val="50000"/>
            <a:hueOff val="214045"/>
            <a:satOff val="-3415"/>
            <a:lumOff val="3288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999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>
              <a:solidFill>
                <a:schemeClr val="tx1"/>
              </a:solidFill>
            </a:rPr>
            <a:t>HPCaaS</a:t>
          </a:r>
          <a:endParaRPr lang="en-US" sz="2200" b="1" kern="1200" dirty="0">
            <a:solidFill>
              <a:schemeClr val="tx1"/>
            </a:solidFill>
          </a:endParaRPr>
        </a:p>
      </dsp:txBody>
      <dsp:txXfrm>
        <a:off x="2917113" y="1858241"/>
        <a:ext cx="4669055" cy="598407"/>
      </dsp:txXfrm>
    </dsp:sp>
    <dsp:sp modelId="{25E35677-269D-7F46-82BA-4AC7CFDF4204}">
      <dsp:nvSpPr>
        <dsp:cNvPr id="0" name=""/>
        <dsp:cNvSpPr/>
      </dsp:nvSpPr>
      <dsp:spPr>
        <a:xfrm>
          <a:off x="2971196" y="2480817"/>
          <a:ext cx="1520994" cy="21975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solidFill>
                <a:schemeClr val="tx1"/>
              </a:solidFill>
            </a:rPr>
            <a:t>MPI</a:t>
          </a:r>
          <a:endParaRPr lang="en-US" sz="1400" b="1" kern="1200" dirty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solidFill>
                <a:schemeClr val="tx1"/>
              </a:solidFill>
            </a:rPr>
            <a:t>OpenMP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solidFill>
                <a:schemeClr val="tx1"/>
              </a:solidFill>
            </a:rPr>
            <a:t>CUDA</a:t>
          </a:r>
          <a:endParaRPr lang="en-US" sz="1400" b="1" kern="1200" dirty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>
            <a:solidFill>
              <a:schemeClr val="tx1"/>
            </a:solidFill>
          </a:endParaRPr>
        </a:p>
      </dsp:txBody>
      <dsp:txXfrm>
        <a:off x="2971196" y="2480817"/>
        <a:ext cx="1520994" cy="2197543"/>
      </dsp:txXfrm>
    </dsp:sp>
    <dsp:sp modelId="{CB24CEDB-B0EF-C743-825D-AA776BAE9D7F}">
      <dsp:nvSpPr>
        <dsp:cNvPr id="0" name=""/>
        <dsp:cNvSpPr/>
      </dsp:nvSpPr>
      <dsp:spPr>
        <a:xfrm>
          <a:off x="4492981" y="1988337"/>
          <a:ext cx="3291001" cy="1196814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shade val="50000"/>
            <a:hueOff val="107022"/>
            <a:satOff val="-1708"/>
            <a:lumOff val="1644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999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>
              <a:solidFill>
                <a:schemeClr val="tx1"/>
              </a:solidFill>
            </a:rPr>
            <a:t>TestbedaaS</a:t>
          </a:r>
          <a:endParaRPr lang="en-US" sz="2200" b="1" kern="1200" dirty="0">
            <a:solidFill>
              <a:schemeClr val="tx1"/>
            </a:solidFill>
          </a:endParaRPr>
        </a:p>
      </dsp:txBody>
      <dsp:txXfrm>
        <a:off x="4492981" y="2287541"/>
        <a:ext cx="2991798" cy="598407"/>
      </dsp:txXfrm>
    </dsp:sp>
    <dsp:sp modelId="{AE11D181-40CD-AA43-A283-DD58DD43E998}">
      <dsp:nvSpPr>
        <dsp:cNvPr id="0" name=""/>
        <dsp:cNvSpPr/>
      </dsp:nvSpPr>
      <dsp:spPr>
        <a:xfrm>
          <a:off x="4505654" y="2889776"/>
          <a:ext cx="2729333" cy="22955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Infrastructure:  </a:t>
          </a:r>
          <a:r>
            <a:rPr lang="en-US" sz="1400" b="0" i="1" kern="1200" dirty="0" smtClean="0">
              <a:solidFill>
                <a:schemeClr val="tx1"/>
              </a:solidFill>
            </a:rPr>
            <a:t>Inca, Ganglia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Provisioning</a:t>
          </a:r>
          <a:r>
            <a:rPr lang="en-US" sz="1400" b="0" kern="1200" dirty="0" smtClean="0">
              <a:solidFill>
                <a:schemeClr val="tx1"/>
              </a:solidFill>
            </a:rPr>
            <a:t>:  </a:t>
          </a:r>
          <a:r>
            <a:rPr lang="en-US" sz="1400" b="1" i="1" kern="1200" dirty="0" smtClean="0">
              <a:solidFill>
                <a:schemeClr val="tx1"/>
              </a:solidFill>
            </a:rPr>
            <a:t>RAIN, </a:t>
          </a:r>
          <a:r>
            <a:rPr lang="en-US" sz="1400" b="1" i="1" kern="1200" dirty="0" smtClean="0">
              <a:solidFill>
                <a:schemeClr val="tx1"/>
              </a:solidFill>
            </a:rPr>
            <a:t>Cloudmesh</a:t>
          </a:r>
          <a:endParaRPr lang="en-US" sz="1400" b="1" i="1" kern="1200" dirty="0" smtClean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VMs:      </a:t>
          </a:r>
          <a:r>
            <a:rPr lang="en-US" sz="1400" b="0" i="1" kern="1200" dirty="0" smtClean="0">
              <a:solidFill>
                <a:schemeClr val="tx1"/>
              </a:solidFill>
            </a:rPr>
            <a:t>Phantom</a:t>
          </a:r>
          <a:r>
            <a:rPr lang="en-US" sz="1400" b="1" i="1" kern="1200" dirty="0" smtClean="0">
              <a:solidFill>
                <a:schemeClr val="tx1"/>
              </a:solidFill>
            </a:rPr>
            <a:t>, </a:t>
          </a:r>
          <a:r>
            <a:rPr lang="en-US" sz="1400" b="1" i="1" u="sng" kern="1200" dirty="0" smtClean="0">
              <a:solidFill>
                <a:schemeClr val="tx1"/>
              </a:solidFill>
            </a:rPr>
            <a:t>Cloudmesh</a:t>
          </a:r>
          <a:endParaRPr lang="en-US" sz="1400" b="1" i="1" u="sng" kern="1200" dirty="0" smtClean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Experiments:  </a:t>
          </a:r>
          <a:r>
            <a:rPr lang="en-US" sz="1400" b="0" i="1" kern="1200" dirty="0" smtClean="0">
              <a:solidFill>
                <a:schemeClr val="tx1"/>
              </a:solidFill>
            </a:rPr>
            <a:t>Pegasus, </a:t>
          </a:r>
          <a:r>
            <a:rPr lang="en-US" sz="1400" b="0" i="1" kern="1200" dirty="0" err="1" smtClean="0">
              <a:solidFill>
                <a:schemeClr val="tx1"/>
              </a:solidFill>
            </a:rPr>
            <a:t>Precip</a:t>
          </a:r>
          <a:r>
            <a:rPr lang="en-US" sz="1400" b="0" i="1" kern="1200" dirty="0" smtClean="0">
              <a:solidFill>
                <a:schemeClr val="tx1"/>
              </a:solidFill>
            </a:rPr>
            <a:t>,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1" kern="1200" dirty="0" smtClean="0">
              <a:solidFill>
                <a:schemeClr val="tx1"/>
              </a:solidFill>
            </a:rPr>
            <a:t>                          </a:t>
          </a:r>
          <a:r>
            <a:rPr lang="en-US" sz="1400" b="1" i="1" kern="1200" dirty="0" smtClean="0">
              <a:solidFill>
                <a:schemeClr val="tx1"/>
              </a:solidFill>
            </a:rPr>
            <a:t>Cloudmesh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kern="1200" dirty="0" smtClean="0">
              <a:solidFill>
                <a:schemeClr val="tx1"/>
              </a:solidFill>
            </a:rPr>
            <a:t>Accounting:</a:t>
          </a:r>
          <a:r>
            <a:rPr lang="en-US" sz="1400" b="0" i="1" kern="1200" dirty="0" smtClean="0">
              <a:solidFill>
                <a:schemeClr val="tx1"/>
              </a:solidFill>
            </a:rPr>
            <a:t>    FG, XSEDE</a:t>
          </a:r>
        </a:p>
      </dsp:txBody>
      <dsp:txXfrm>
        <a:off x="4505654" y="2889776"/>
        <a:ext cx="2729333" cy="2295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CBB10-FBEF-1646-8971-70A2CCEC64CD}" type="datetimeFigureOut">
              <a:rPr lang="en-US" smtClean="0"/>
              <a:t>9/15/13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0975D-9ADB-B849-B906-B9F6EF22D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05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Multiple components are part of cloudmesh. Cloudmesh is an umbrella for it. We are still debating about its name as we </a:t>
            </a:r>
            <a:r>
              <a:rPr lang="en-US" dirty="0" err="1" smtClean="0"/>
              <a:t>aslo</a:t>
            </a:r>
            <a:r>
              <a:rPr lang="en-US" dirty="0" smtClean="0"/>
              <a:t> could have used RAIN. But rain was initially just a small component and deals predominantly so far with </a:t>
            </a:r>
            <a:r>
              <a:rPr lang="en-US" dirty="0" err="1" smtClean="0"/>
              <a:t>templated</a:t>
            </a:r>
            <a:r>
              <a:rPr lang="en-US" dirty="0" smtClean="0"/>
              <a:t> image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E643C-FD83-6F4D-8E31-C594BFF47C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41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D5FF1D-61CE-FD44-85F6-9B004A197956}" type="datetimeFigureOut">
              <a:rPr lang="en-US" smtClean="0"/>
              <a:t>9/15/13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684009-19D7-7547-9C62-0AE2050B0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96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D5FF1D-61CE-FD44-85F6-9B004A197956}" type="datetimeFigureOut">
              <a:rPr lang="en-US" smtClean="0"/>
              <a:t>9/15/13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684009-19D7-7547-9C62-0AE2050B0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26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D5FF1D-61CE-FD44-85F6-9B004A197956}" type="datetimeFigureOut">
              <a:rPr lang="en-US" smtClean="0"/>
              <a:t>9/15/13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684009-19D7-7547-9C62-0AE2050B0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31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D5FF1D-61CE-FD44-85F6-9B004A197956}" type="datetimeFigureOut">
              <a:rPr lang="en-US" smtClean="0"/>
              <a:t>9/15/13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684009-19D7-7547-9C62-0AE2050B0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69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D5FF1D-61CE-FD44-85F6-9B004A197956}" type="datetimeFigureOut">
              <a:rPr lang="en-US" smtClean="0"/>
              <a:t>9/15/13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684009-19D7-7547-9C62-0AE2050B0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90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D5FF1D-61CE-FD44-85F6-9B004A197956}" type="datetimeFigureOut">
              <a:rPr lang="en-US" smtClean="0"/>
              <a:t>9/15/13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684009-19D7-7547-9C62-0AE2050B0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79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D5FF1D-61CE-FD44-85F6-9B004A197956}" type="datetimeFigureOut">
              <a:rPr lang="en-US" smtClean="0"/>
              <a:t>9/15/13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684009-19D7-7547-9C62-0AE2050B0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83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D5FF1D-61CE-FD44-85F6-9B004A197956}" type="datetimeFigureOut">
              <a:rPr lang="en-US" smtClean="0"/>
              <a:t>9/15/13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684009-19D7-7547-9C62-0AE2050B0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19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D5FF1D-61CE-FD44-85F6-9B004A197956}" type="datetimeFigureOut">
              <a:rPr lang="en-US" smtClean="0"/>
              <a:t>9/15/13</a:t>
            </a:fld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684009-19D7-7547-9C62-0AE2050B0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96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D5FF1D-61CE-FD44-85F6-9B004A197956}" type="datetimeFigureOut">
              <a:rPr lang="en-US" smtClean="0"/>
              <a:t>9/15/13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684009-19D7-7547-9C62-0AE2050B0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333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D5FF1D-61CE-FD44-85F6-9B004A197956}" type="datetimeFigureOut">
              <a:rPr lang="en-US" smtClean="0"/>
              <a:t>9/15/13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684009-19D7-7547-9C62-0AE2050B0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81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385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9" tIns="45719" rIns="91439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34440"/>
            <a:ext cx="8229600" cy="489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09"/>
            <a:ext cx="2133124" cy="364331"/>
          </a:xfrm>
          <a:prstGeom prst="rect">
            <a:avLst/>
          </a:prstGeom>
        </p:spPr>
        <p:txBody>
          <a:bodyPr vert="horz" wrap="square" lIns="91439" tIns="45719" rIns="91439" bIns="45719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cs typeface="+mn-cs"/>
              </a:defRPr>
            </a:lvl1pPr>
          </a:lstStyle>
          <a:p>
            <a:fld id="{98D5FF1D-61CE-FD44-85F6-9B004A197956}" type="datetimeFigureOut">
              <a:rPr lang="en-US" smtClean="0"/>
              <a:t>9/15/13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677" y="6356509"/>
            <a:ext cx="2133123" cy="364331"/>
          </a:xfrm>
          <a:prstGeom prst="rect">
            <a:avLst/>
          </a:prstGeom>
        </p:spPr>
        <p:txBody>
          <a:bodyPr vert="horz" wrap="square" lIns="91439" tIns="45719" rIns="91439" bIns="45719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Calibri" charset="0"/>
                <a:cs typeface="+mn-cs"/>
              </a:defRPr>
            </a:lvl1pPr>
          </a:lstStyle>
          <a:p>
            <a:fld id="{4F684009-19D7-7547-9C62-0AE2050B06D1}" type="slidenum">
              <a:rPr lang="en-US" smtClean="0"/>
              <a:t>‹#›</a:t>
            </a:fld>
            <a:endParaRPr lang="en-US"/>
          </a:p>
        </p:txBody>
      </p:sp>
      <p:pic>
        <p:nvPicPr>
          <p:cNvPr id="1030" name="Picture 6" descr="pixture_reloaded_logo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" y="6172200"/>
            <a:ext cx="94297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"/>
          <p:cNvSpPr>
            <a:spLocks noChangeArrowheads="1"/>
          </p:cNvSpPr>
          <p:nvPr/>
        </p:nvSpPr>
        <p:spPr bwMode="auto">
          <a:xfrm>
            <a:off x="4914901" y="6377940"/>
            <a:ext cx="1984715" cy="33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/>
          <a:p>
            <a:r>
              <a:rPr lang="de-DE" sz="1600" dirty="0" smtClean="0">
                <a:latin typeface="+mn-lt"/>
              </a:rPr>
              <a:t>Gregor von Laszewski</a:t>
            </a:r>
            <a:endParaRPr lang="en-US" sz="1600" dirty="0">
              <a:latin typeface="+mn-lt"/>
            </a:endParaRPr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1211580" y="6309360"/>
            <a:ext cx="2560286" cy="33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/>
          <a:p>
            <a:r>
              <a:rPr lang="en-US" sz="1600" dirty="0">
                <a:latin typeface="+mn-lt"/>
              </a:rPr>
              <a:t>https://</a:t>
            </a:r>
            <a:r>
              <a:rPr lang="en-US" sz="1600" dirty="0" err="1">
                <a:latin typeface="+mn-lt"/>
              </a:rPr>
              <a:t>portal.futuregrid.org</a:t>
            </a:r>
            <a:endParaRPr lang="en-US" sz="1600" dirty="0">
              <a:latin typeface="+mn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677" y="6356509"/>
            <a:ext cx="2894648" cy="364331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5772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Times New Roman"/>
        </a:defRPr>
      </a:lvl1pPr>
      <a:lvl2pPr algn="ctr" defTabSz="455772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defTabSz="455772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defTabSz="455772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defTabSz="455772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196" algn="ctr" defTabSz="45719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91" algn="ctr" defTabSz="45719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87" algn="ctr" defTabSz="45719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82" algn="ctr" defTabSz="45719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1472" indent="-341472" algn="l" defTabSz="45577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Times New Roman"/>
        </a:defRPr>
      </a:lvl1pPr>
      <a:lvl2pPr marL="741522" indent="-284322" algn="l" defTabSz="455772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Times New Roman"/>
        </a:defRPr>
      </a:lvl2pPr>
      <a:lvl3pPr marL="1141572" indent="-227172" algn="l" defTabSz="45577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Times New Roman"/>
        </a:defRPr>
      </a:lvl3pPr>
      <a:lvl4pPr marL="1598772" indent="-227172" algn="l" defTabSz="455772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Times New Roman"/>
        </a:defRPr>
      </a:lvl4pPr>
      <a:lvl5pPr marL="2055972" indent="-227172" algn="l" defTabSz="455772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Times New Roman"/>
        </a:defRPr>
      </a:lvl5pPr>
      <a:lvl6pPr marL="2514575" indent="-228597" algn="l" defTabSz="45719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70" indent="-228597" algn="l" defTabSz="45719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66" indent="-228597" algn="l" defTabSz="45719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61" indent="-228597" algn="l" defTabSz="45719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Possibly useful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63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Cloudmesh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evolving  toolkit and service to </a:t>
            </a:r>
          </a:p>
          <a:p>
            <a:r>
              <a:rPr lang="en-US" dirty="0" smtClean="0"/>
              <a:t>build and interface with</a:t>
            </a:r>
          </a:p>
          <a:p>
            <a:r>
              <a:rPr lang="en-US" dirty="0" smtClean="0"/>
              <a:t> a </a:t>
            </a:r>
            <a:r>
              <a:rPr lang="en-US" dirty="0" err="1" smtClean="0"/>
              <a:t>testbed</a:t>
            </a:r>
            <a:r>
              <a:rPr lang="en-US" dirty="0" smtClean="0"/>
              <a:t> so that users can conduct advanced reproducible experiments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Gregor von Laszewski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C97DA1-B60F-0F41-ACBE-683AF5E4DF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4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Diagram group"/>
          <p:cNvGrpSpPr/>
          <p:nvPr/>
        </p:nvGrpSpPr>
        <p:grpSpPr>
          <a:xfrm>
            <a:off x="2455333" y="4692665"/>
            <a:ext cx="4205111" cy="1788899"/>
            <a:chOff x="0" y="1338791"/>
            <a:chExt cx="6095999" cy="892527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grpSp>
          <p:nvGrpSpPr>
            <p:cNvPr id="5" name="Group 4"/>
            <p:cNvGrpSpPr/>
            <p:nvPr/>
          </p:nvGrpSpPr>
          <p:grpSpPr>
            <a:xfrm>
              <a:off x="0" y="1338791"/>
              <a:ext cx="6095999" cy="892527"/>
              <a:chOff x="0" y="1338791"/>
              <a:chExt cx="6095999" cy="89252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0" y="1338791"/>
                <a:ext cx="6095999" cy="892527"/>
              </a:xfrm>
              <a:prstGeom prst="roundRect">
                <a:avLst>
                  <a:gd name="adj" fmla="val 10000"/>
                </a:avLst>
              </a:prstGeom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alpha val="8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alpha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Rounded Rectangle 4"/>
              <p:cNvSpPr/>
              <p:nvPr/>
            </p:nvSpPr>
            <p:spPr>
              <a:xfrm>
                <a:off x="26141" y="1364932"/>
                <a:ext cx="6043717" cy="84024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30480" rIns="45720" bIns="3048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kern="1200" dirty="0" smtClean="0"/>
                  <a:t>User On-Ramp</a:t>
                </a:r>
              </a:p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700" kern="1200" dirty="0" smtClean="0"/>
                  <a:t>Amazon, Azure, </a:t>
                </a:r>
                <a:r>
                  <a:rPr lang="en-US" sz="1700" kern="1200" dirty="0" err="1" smtClean="0"/>
                  <a:t>FutureGrid</a:t>
                </a:r>
                <a:r>
                  <a:rPr lang="en-US" sz="1700" kern="1200" dirty="0" smtClean="0"/>
                  <a:t>, XSEDE, </a:t>
                </a:r>
                <a:br>
                  <a:rPr lang="en-US" sz="1700" kern="1200" dirty="0" smtClean="0"/>
                </a:br>
                <a:r>
                  <a:rPr lang="en-US" sz="1700" kern="1200" dirty="0" err="1" smtClean="0"/>
                  <a:t>OpenCirrus</a:t>
                </a:r>
                <a:r>
                  <a:rPr lang="en-US" sz="1700" kern="1200" dirty="0" smtClean="0"/>
                  <a:t>, </a:t>
                </a:r>
                <a:r>
                  <a:rPr lang="en-US" sz="1700" kern="1200" dirty="0" err="1" smtClean="0"/>
                  <a:t>ExoGeni</a:t>
                </a:r>
                <a:r>
                  <a:rPr lang="en-US" sz="1700" kern="1200" dirty="0" smtClean="0"/>
                  <a:t>, Other Science Clouds</a:t>
                </a:r>
                <a:endParaRPr lang="en-US" sz="1700" kern="1200" dirty="0"/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318157" y="142875"/>
            <a:ext cx="8571187" cy="5517511"/>
            <a:chOff x="318157" y="423169"/>
            <a:chExt cx="8571187" cy="5237217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sp>
          <p:nvSpPr>
            <p:cNvPr id="9" name="Freeform 8"/>
            <p:cNvSpPr/>
            <p:nvPr/>
          </p:nvSpPr>
          <p:spPr>
            <a:xfrm>
              <a:off x="3383822" y="4121834"/>
              <a:ext cx="2439857" cy="1400485"/>
            </a:xfrm>
            <a:custGeom>
              <a:avLst/>
              <a:gdLst>
                <a:gd name="connsiteX0" fmla="*/ 0 w 2439857"/>
                <a:gd name="connsiteY0" fmla="*/ 700243 h 1400485"/>
                <a:gd name="connsiteX1" fmla="*/ 1219929 w 2439857"/>
                <a:gd name="connsiteY1" fmla="*/ 0 h 1400485"/>
                <a:gd name="connsiteX2" fmla="*/ 2439858 w 2439857"/>
                <a:gd name="connsiteY2" fmla="*/ 700243 h 1400485"/>
                <a:gd name="connsiteX3" fmla="*/ 1219929 w 2439857"/>
                <a:gd name="connsiteY3" fmla="*/ 1400486 h 1400485"/>
                <a:gd name="connsiteX4" fmla="*/ 0 w 2439857"/>
                <a:gd name="connsiteY4" fmla="*/ 700243 h 140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9857" h="1400485">
                  <a:moveTo>
                    <a:pt x="0" y="700243"/>
                  </a:moveTo>
                  <a:cubicBezTo>
                    <a:pt x="0" y="313509"/>
                    <a:pt x="546181" y="0"/>
                    <a:pt x="1219929" y="0"/>
                  </a:cubicBezTo>
                  <a:cubicBezTo>
                    <a:pt x="1893677" y="0"/>
                    <a:pt x="2439858" y="313509"/>
                    <a:pt x="2439858" y="700243"/>
                  </a:cubicBezTo>
                  <a:cubicBezTo>
                    <a:pt x="2439858" y="1086977"/>
                    <a:pt x="1893677" y="1400486"/>
                    <a:pt x="1219929" y="1400486"/>
                  </a:cubicBezTo>
                  <a:cubicBezTo>
                    <a:pt x="546181" y="1400486"/>
                    <a:pt x="0" y="1086977"/>
                    <a:pt x="0" y="700243"/>
                  </a:cubicBezTo>
                  <a:close/>
                </a:path>
              </a:pathLst>
            </a:custGeom>
            <a:sp3d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2549" tIns="220336" rIns="372549" bIns="220336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smtClean="0">
                  <a:latin typeface="Arial"/>
                  <a:cs typeface="Arial"/>
                </a:rPr>
                <a:t>Future Grid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smtClean="0">
                  <a:latin typeface="Arial"/>
                  <a:cs typeface="Arial"/>
                </a:rPr>
                <a:t>TaaS</a:t>
              </a:r>
              <a:endParaRPr lang="en-US" sz="2400" b="1" kern="1200" dirty="0">
                <a:latin typeface="Arial"/>
                <a:cs typeface="Arial"/>
              </a:endParaRPr>
            </a:p>
          </p:txBody>
        </p:sp>
        <p:sp>
          <p:nvSpPr>
            <p:cNvPr id="10" name="Left Arrow 9"/>
            <p:cNvSpPr/>
            <p:nvPr/>
          </p:nvSpPr>
          <p:spPr>
            <a:xfrm rot="10800000">
              <a:off x="1366044" y="4507710"/>
              <a:ext cx="1906799" cy="628732"/>
            </a:xfrm>
            <a:prstGeom prst="leftArrow">
              <a:avLst>
                <a:gd name="adj1" fmla="val 60000"/>
                <a:gd name="adj2" fmla="val 50000"/>
              </a:avLst>
            </a:prstGeom>
            <a:sp3d z="-54080" prstMaterial="plastic">
              <a:bevelT w="25400" h="25400"/>
              <a:bevelB w="25400" h="25400"/>
            </a:sp3d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318157" y="3983766"/>
              <a:ext cx="2095775" cy="1676620"/>
            </a:xfrm>
            <a:custGeom>
              <a:avLst/>
              <a:gdLst>
                <a:gd name="connsiteX0" fmla="*/ 0 w 2095775"/>
                <a:gd name="connsiteY0" fmla="*/ 167662 h 1676620"/>
                <a:gd name="connsiteX1" fmla="*/ 167662 w 2095775"/>
                <a:gd name="connsiteY1" fmla="*/ 0 h 1676620"/>
                <a:gd name="connsiteX2" fmla="*/ 1928113 w 2095775"/>
                <a:gd name="connsiteY2" fmla="*/ 0 h 1676620"/>
                <a:gd name="connsiteX3" fmla="*/ 2095775 w 2095775"/>
                <a:gd name="connsiteY3" fmla="*/ 167662 h 1676620"/>
                <a:gd name="connsiteX4" fmla="*/ 2095775 w 2095775"/>
                <a:gd name="connsiteY4" fmla="*/ 1508958 h 1676620"/>
                <a:gd name="connsiteX5" fmla="*/ 1928113 w 2095775"/>
                <a:gd name="connsiteY5" fmla="*/ 1676620 h 1676620"/>
                <a:gd name="connsiteX6" fmla="*/ 167662 w 2095775"/>
                <a:gd name="connsiteY6" fmla="*/ 1676620 h 1676620"/>
                <a:gd name="connsiteX7" fmla="*/ 0 w 2095775"/>
                <a:gd name="connsiteY7" fmla="*/ 1508958 h 1676620"/>
                <a:gd name="connsiteX8" fmla="*/ 0 w 2095775"/>
                <a:gd name="connsiteY8" fmla="*/ 167662 h 167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775" h="1676620">
                  <a:moveTo>
                    <a:pt x="0" y="167662"/>
                  </a:moveTo>
                  <a:cubicBezTo>
                    <a:pt x="0" y="75065"/>
                    <a:pt x="75065" y="0"/>
                    <a:pt x="167662" y="0"/>
                  </a:cubicBezTo>
                  <a:lnTo>
                    <a:pt x="1928113" y="0"/>
                  </a:lnTo>
                  <a:cubicBezTo>
                    <a:pt x="2020710" y="0"/>
                    <a:pt x="2095775" y="75065"/>
                    <a:pt x="2095775" y="167662"/>
                  </a:cubicBezTo>
                  <a:lnTo>
                    <a:pt x="2095775" y="1508958"/>
                  </a:lnTo>
                  <a:cubicBezTo>
                    <a:pt x="2095775" y="1601555"/>
                    <a:pt x="2020710" y="1676620"/>
                    <a:pt x="1928113" y="1676620"/>
                  </a:cubicBezTo>
                  <a:lnTo>
                    <a:pt x="167662" y="1676620"/>
                  </a:lnTo>
                  <a:cubicBezTo>
                    <a:pt x="75065" y="1676620"/>
                    <a:pt x="0" y="1601555"/>
                    <a:pt x="0" y="1508958"/>
                  </a:cubicBezTo>
                  <a:lnTo>
                    <a:pt x="0" y="167662"/>
                  </a:lnTo>
                  <a:close/>
                </a:path>
              </a:pathLst>
            </a:custGeom>
            <a:sp3d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827" tIns="94827" rIns="94827" bIns="94827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latin typeface="Arial"/>
                  <a:cs typeface="Arial"/>
                </a:rPr>
                <a:t>Information Services</a:t>
              </a:r>
              <a:endParaRPr lang="en-US" sz="2400" b="1" kern="1200" dirty="0">
                <a:latin typeface="Arial"/>
                <a:cs typeface="Arial"/>
              </a:endParaRP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b="1" kern="1200" dirty="0" err="1" smtClean="0">
                  <a:latin typeface="Arial"/>
                  <a:cs typeface="Arial"/>
                </a:rPr>
                <a:t>CloudMetrics</a:t>
              </a:r>
              <a:endParaRPr lang="en-US" sz="1900" b="1" kern="1200" dirty="0">
                <a:latin typeface="Arial"/>
                <a:cs typeface="Arial"/>
              </a:endParaRPr>
            </a:p>
          </p:txBody>
        </p:sp>
        <p:sp>
          <p:nvSpPr>
            <p:cNvPr id="12" name="Left Arrow 11"/>
            <p:cNvSpPr/>
            <p:nvPr/>
          </p:nvSpPr>
          <p:spPr>
            <a:xfrm rot="13089708">
              <a:off x="1572278" y="3092967"/>
              <a:ext cx="2462373" cy="628732"/>
            </a:xfrm>
            <a:prstGeom prst="leftArrow">
              <a:avLst>
                <a:gd name="adj1" fmla="val 60000"/>
                <a:gd name="adj2" fmla="val 50000"/>
              </a:avLst>
            </a:prstGeom>
            <a:sp3d z="-54080" prstMaterial="plastic">
              <a:bevelT w="25400" h="25400"/>
              <a:bevelB w="25400" h="25400"/>
            </a:sp3d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1116192"/>
                <a:satOff val="6725"/>
                <a:lumOff val="539"/>
                <a:alphaOff val="0"/>
              </a:schemeClr>
            </a:fillRef>
            <a:effectRef idx="2">
              <a:schemeClr val="accent4">
                <a:hueOff val="-1116192"/>
                <a:satOff val="6725"/>
                <a:lumOff val="539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531827" y="1808292"/>
              <a:ext cx="2607186" cy="1676620"/>
            </a:xfrm>
            <a:custGeom>
              <a:avLst/>
              <a:gdLst>
                <a:gd name="connsiteX0" fmla="*/ 0 w 2607186"/>
                <a:gd name="connsiteY0" fmla="*/ 167662 h 1676620"/>
                <a:gd name="connsiteX1" fmla="*/ 167662 w 2607186"/>
                <a:gd name="connsiteY1" fmla="*/ 0 h 1676620"/>
                <a:gd name="connsiteX2" fmla="*/ 2439524 w 2607186"/>
                <a:gd name="connsiteY2" fmla="*/ 0 h 1676620"/>
                <a:gd name="connsiteX3" fmla="*/ 2607186 w 2607186"/>
                <a:gd name="connsiteY3" fmla="*/ 167662 h 1676620"/>
                <a:gd name="connsiteX4" fmla="*/ 2607186 w 2607186"/>
                <a:gd name="connsiteY4" fmla="*/ 1508958 h 1676620"/>
                <a:gd name="connsiteX5" fmla="*/ 2439524 w 2607186"/>
                <a:gd name="connsiteY5" fmla="*/ 1676620 h 1676620"/>
                <a:gd name="connsiteX6" fmla="*/ 167662 w 2607186"/>
                <a:gd name="connsiteY6" fmla="*/ 1676620 h 1676620"/>
                <a:gd name="connsiteX7" fmla="*/ 0 w 2607186"/>
                <a:gd name="connsiteY7" fmla="*/ 1508958 h 1676620"/>
                <a:gd name="connsiteX8" fmla="*/ 0 w 2607186"/>
                <a:gd name="connsiteY8" fmla="*/ 167662 h 167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7186" h="1676620">
                  <a:moveTo>
                    <a:pt x="0" y="167662"/>
                  </a:moveTo>
                  <a:cubicBezTo>
                    <a:pt x="0" y="75065"/>
                    <a:pt x="75065" y="0"/>
                    <a:pt x="167662" y="0"/>
                  </a:cubicBezTo>
                  <a:lnTo>
                    <a:pt x="2439524" y="0"/>
                  </a:lnTo>
                  <a:cubicBezTo>
                    <a:pt x="2532121" y="0"/>
                    <a:pt x="2607186" y="75065"/>
                    <a:pt x="2607186" y="167662"/>
                  </a:cubicBezTo>
                  <a:lnTo>
                    <a:pt x="2607186" y="1508958"/>
                  </a:lnTo>
                  <a:cubicBezTo>
                    <a:pt x="2607186" y="1601555"/>
                    <a:pt x="2532121" y="1676620"/>
                    <a:pt x="2439524" y="1676620"/>
                  </a:cubicBezTo>
                  <a:lnTo>
                    <a:pt x="167662" y="1676620"/>
                  </a:lnTo>
                  <a:cubicBezTo>
                    <a:pt x="75065" y="1676620"/>
                    <a:pt x="0" y="1601555"/>
                    <a:pt x="0" y="1508958"/>
                  </a:cubicBezTo>
                  <a:lnTo>
                    <a:pt x="0" y="167662"/>
                  </a:lnTo>
                  <a:close/>
                </a:path>
              </a:pathLst>
            </a:custGeom>
            <a:sp3d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1116192"/>
                <a:satOff val="6725"/>
                <a:lumOff val="539"/>
                <a:alphaOff val="0"/>
              </a:schemeClr>
            </a:fillRef>
            <a:effectRef idx="2">
              <a:schemeClr val="accent4">
                <a:hueOff val="-1116192"/>
                <a:satOff val="6725"/>
                <a:lumOff val="53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827" tIns="94827" rIns="94827" bIns="94827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latin typeface="Arial"/>
                  <a:cs typeface="Arial"/>
                </a:rPr>
                <a:t>Provisioning Management</a:t>
              </a:r>
              <a:endParaRPr lang="en-US" sz="2400" b="1" kern="1200" dirty="0">
                <a:latin typeface="Arial"/>
                <a:cs typeface="Arial"/>
              </a:endParaRP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b="1" kern="1200" dirty="0" smtClean="0">
                  <a:latin typeface="Arial"/>
                  <a:cs typeface="Arial"/>
                </a:rPr>
                <a:t>Rain</a:t>
              </a: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b="1" dirty="0" smtClean="0">
                  <a:latin typeface="Arial"/>
                  <a:cs typeface="Arial"/>
                </a:rPr>
                <a:t>Cloud Shifting</a:t>
              </a: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b="1" kern="1200" dirty="0" smtClean="0">
                  <a:latin typeface="Arial"/>
                  <a:cs typeface="Arial"/>
                </a:rPr>
                <a:t>Cloud Bursting</a:t>
              </a:r>
              <a:endParaRPr lang="en-US" sz="1900" b="1" kern="1200" dirty="0">
                <a:latin typeface="Arial"/>
                <a:cs typeface="Arial"/>
              </a:endParaRPr>
            </a:p>
          </p:txBody>
        </p:sp>
        <p:sp>
          <p:nvSpPr>
            <p:cNvPr id="14" name="Left Arrow 13"/>
            <p:cNvSpPr/>
            <p:nvPr/>
          </p:nvSpPr>
          <p:spPr>
            <a:xfrm rot="16114334">
              <a:off x="3196720" y="2298664"/>
              <a:ext cx="2703942" cy="628732"/>
            </a:xfrm>
            <a:prstGeom prst="leftArrow">
              <a:avLst>
                <a:gd name="adj1" fmla="val 60000"/>
                <a:gd name="adj2" fmla="val 50000"/>
              </a:avLst>
            </a:prstGeom>
            <a:sp3d z="-54080" prstMaterial="plastic">
              <a:bevelT w="25400" h="25400"/>
              <a:bevelB w="25400" h="25400"/>
            </a:sp3d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232385"/>
                <a:satOff val="13449"/>
                <a:lumOff val="1078"/>
                <a:alphaOff val="0"/>
              </a:schemeClr>
            </a:fillRef>
            <a:effectRef idx="2">
              <a:schemeClr val="accent4">
                <a:hueOff val="-2232385"/>
                <a:satOff val="13449"/>
                <a:lumOff val="1078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3250519" y="423169"/>
              <a:ext cx="2528972" cy="1676620"/>
            </a:xfrm>
            <a:custGeom>
              <a:avLst/>
              <a:gdLst>
                <a:gd name="connsiteX0" fmla="*/ 0 w 2528972"/>
                <a:gd name="connsiteY0" fmla="*/ 167662 h 1676620"/>
                <a:gd name="connsiteX1" fmla="*/ 167662 w 2528972"/>
                <a:gd name="connsiteY1" fmla="*/ 0 h 1676620"/>
                <a:gd name="connsiteX2" fmla="*/ 2361310 w 2528972"/>
                <a:gd name="connsiteY2" fmla="*/ 0 h 1676620"/>
                <a:gd name="connsiteX3" fmla="*/ 2528972 w 2528972"/>
                <a:gd name="connsiteY3" fmla="*/ 167662 h 1676620"/>
                <a:gd name="connsiteX4" fmla="*/ 2528972 w 2528972"/>
                <a:gd name="connsiteY4" fmla="*/ 1508958 h 1676620"/>
                <a:gd name="connsiteX5" fmla="*/ 2361310 w 2528972"/>
                <a:gd name="connsiteY5" fmla="*/ 1676620 h 1676620"/>
                <a:gd name="connsiteX6" fmla="*/ 167662 w 2528972"/>
                <a:gd name="connsiteY6" fmla="*/ 1676620 h 1676620"/>
                <a:gd name="connsiteX7" fmla="*/ 0 w 2528972"/>
                <a:gd name="connsiteY7" fmla="*/ 1508958 h 1676620"/>
                <a:gd name="connsiteX8" fmla="*/ 0 w 2528972"/>
                <a:gd name="connsiteY8" fmla="*/ 167662 h 167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8972" h="1676620">
                  <a:moveTo>
                    <a:pt x="0" y="167662"/>
                  </a:moveTo>
                  <a:cubicBezTo>
                    <a:pt x="0" y="75065"/>
                    <a:pt x="75065" y="0"/>
                    <a:pt x="167662" y="0"/>
                  </a:cubicBezTo>
                  <a:lnTo>
                    <a:pt x="2361310" y="0"/>
                  </a:lnTo>
                  <a:cubicBezTo>
                    <a:pt x="2453907" y="0"/>
                    <a:pt x="2528972" y="75065"/>
                    <a:pt x="2528972" y="167662"/>
                  </a:cubicBezTo>
                  <a:lnTo>
                    <a:pt x="2528972" y="1508958"/>
                  </a:lnTo>
                  <a:cubicBezTo>
                    <a:pt x="2528972" y="1601555"/>
                    <a:pt x="2453907" y="1676620"/>
                    <a:pt x="2361310" y="1676620"/>
                  </a:cubicBezTo>
                  <a:lnTo>
                    <a:pt x="167662" y="1676620"/>
                  </a:lnTo>
                  <a:cubicBezTo>
                    <a:pt x="75065" y="1676620"/>
                    <a:pt x="0" y="1601555"/>
                    <a:pt x="0" y="1508958"/>
                  </a:cubicBezTo>
                  <a:lnTo>
                    <a:pt x="0" y="167662"/>
                  </a:lnTo>
                  <a:close/>
                </a:path>
              </a:pathLst>
            </a:custGeom>
            <a:sp3d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232385"/>
                <a:satOff val="13449"/>
                <a:lumOff val="1078"/>
                <a:alphaOff val="0"/>
              </a:schemeClr>
            </a:fillRef>
            <a:effectRef idx="2">
              <a:schemeClr val="accent4">
                <a:hueOff val="-2232385"/>
                <a:satOff val="13449"/>
                <a:lumOff val="107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827" tIns="94827" rIns="94827" bIns="94827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latin typeface="Arial"/>
                  <a:cs typeface="Arial"/>
                </a:rPr>
                <a:t>Virtual Machine</a:t>
              </a:r>
              <a:br>
                <a:rPr lang="en-US" sz="2400" b="1" kern="1200" dirty="0" smtClean="0">
                  <a:latin typeface="Arial"/>
                  <a:cs typeface="Arial"/>
                </a:rPr>
              </a:br>
              <a:r>
                <a:rPr lang="en-US" sz="2400" b="1" kern="1200" dirty="0" smtClean="0">
                  <a:latin typeface="Arial"/>
                  <a:cs typeface="Arial"/>
                </a:rPr>
                <a:t>Management</a:t>
              </a:r>
              <a:endParaRPr lang="en-US" sz="2400" b="1" kern="1200" dirty="0">
                <a:latin typeface="Arial"/>
                <a:cs typeface="Arial"/>
              </a:endParaRP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b="1" dirty="0" err="1" smtClean="0">
                  <a:latin typeface="Arial"/>
                  <a:cs typeface="Arial"/>
                </a:rPr>
                <a:t>IaaS</a:t>
              </a:r>
              <a:r>
                <a:rPr lang="en-US" sz="1900" b="1" dirty="0" smtClean="0">
                  <a:latin typeface="Arial"/>
                  <a:cs typeface="Arial"/>
                </a:rPr>
                <a:t> Abstraction</a:t>
              </a:r>
              <a:endParaRPr lang="en-US" sz="1900" b="1" kern="1200" dirty="0">
                <a:latin typeface="Arial"/>
                <a:cs typeface="Arial"/>
              </a:endParaRPr>
            </a:p>
          </p:txBody>
        </p:sp>
        <p:sp>
          <p:nvSpPr>
            <p:cNvPr id="16" name="Left Arrow 15"/>
            <p:cNvSpPr/>
            <p:nvPr/>
          </p:nvSpPr>
          <p:spPr>
            <a:xfrm rot="18900000">
              <a:off x="4974359" y="3013097"/>
              <a:ext cx="2248008" cy="628732"/>
            </a:xfrm>
            <a:prstGeom prst="leftArrow">
              <a:avLst>
                <a:gd name="adj1" fmla="val 60000"/>
                <a:gd name="adj2" fmla="val 50000"/>
              </a:avLst>
            </a:prstGeom>
            <a:sp3d z="-54080" prstMaterial="plastic">
              <a:bevelT w="25400" h="25400"/>
              <a:bevelB w="25400" h="25400"/>
            </a:sp3d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3348577"/>
                <a:satOff val="20174"/>
                <a:lumOff val="1617"/>
                <a:alphaOff val="0"/>
              </a:schemeClr>
            </a:fillRef>
            <a:effectRef idx="2">
              <a:schemeClr val="accent4">
                <a:hueOff val="-3348577"/>
                <a:satOff val="20174"/>
                <a:lumOff val="1617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 16"/>
            <p:cNvSpPr/>
            <p:nvPr/>
          </p:nvSpPr>
          <p:spPr>
            <a:xfrm>
              <a:off x="5845267" y="1694362"/>
              <a:ext cx="2095775" cy="1676620"/>
            </a:xfrm>
            <a:custGeom>
              <a:avLst/>
              <a:gdLst>
                <a:gd name="connsiteX0" fmla="*/ 0 w 2095775"/>
                <a:gd name="connsiteY0" fmla="*/ 167662 h 1676620"/>
                <a:gd name="connsiteX1" fmla="*/ 167662 w 2095775"/>
                <a:gd name="connsiteY1" fmla="*/ 0 h 1676620"/>
                <a:gd name="connsiteX2" fmla="*/ 1928113 w 2095775"/>
                <a:gd name="connsiteY2" fmla="*/ 0 h 1676620"/>
                <a:gd name="connsiteX3" fmla="*/ 2095775 w 2095775"/>
                <a:gd name="connsiteY3" fmla="*/ 167662 h 1676620"/>
                <a:gd name="connsiteX4" fmla="*/ 2095775 w 2095775"/>
                <a:gd name="connsiteY4" fmla="*/ 1508958 h 1676620"/>
                <a:gd name="connsiteX5" fmla="*/ 1928113 w 2095775"/>
                <a:gd name="connsiteY5" fmla="*/ 1676620 h 1676620"/>
                <a:gd name="connsiteX6" fmla="*/ 167662 w 2095775"/>
                <a:gd name="connsiteY6" fmla="*/ 1676620 h 1676620"/>
                <a:gd name="connsiteX7" fmla="*/ 0 w 2095775"/>
                <a:gd name="connsiteY7" fmla="*/ 1508958 h 1676620"/>
                <a:gd name="connsiteX8" fmla="*/ 0 w 2095775"/>
                <a:gd name="connsiteY8" fmla="*/ 167662 h 167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775" h="1676620">
                  <a:moveTo>
                    <a:pt x="0" y="167662"/>
                  </a:moveTo>
                  <a:cubicBezTo>
                    <a:pt x="0" y="75065"/>
                    <a:pt x="75065" y="0"/>
                    <a:pt x="167662" y="0"/>
                  </a:cubicBezTo>
                  <a:lnTo>
                    <a:pt x="1928113" y="0"/>
                  </a:lnTo>
                  <a:cubicBezTo>
                    <a:pt x="2020710" y="0"/>
                    <a:pt x="2095775" y="75065"/>
                    <a:pt x="2095775" y="167662"/>
                  </a:cubicBezTo>
                  <a:lnTo>
                    <a:pt x="2095775" y="1508958"/>
                  </a:lnTo>
                  <a:cubicBezTo>
                    <a:pt x="2095775" y="1601555"/>
                    <a:pt x="2020710" y="1676620"/>
                    <a:pt x="1928113" y="1676620"/>
                  </a:cubicBezTo>
                  <a:lnTo>
                    <a:pt x="167662" y="1676620"/>
                  </a:lnTo>
                  <a:cubicBezTo>
                    <a:pt x="75065" y="1676620"/>
                    <a:pt x="0" y="1601555"/>
                    <a:pt x="0" y="1508958"/>
                  </a:cubicBezTo>
                  <a:lnTo>
                    <a:pt x="0" y="167662"/>
                  </a:lnTo>
                  <a:close/>
                </a:path>
              </a:pathLst>
            </a:custGeom>
            <a:sp3d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3348577"/>
                <a:satOff val="20174"/>
                <a:lumOff val="1617"/>
                <a:alphaOff val="0"/>
              </a:schemeClr>
            </a:fillRef>
            <a:effectRef idx="2">
              <a:schemeClr val="accent4">
                <a:hueOff val="-3348577"/>
                <a:satOff val="20174"/>
                <a:lumOff val="161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827" tIns="94827" rIns="94827" bIns="94827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latin typeface="Arial"/>
                  <a:cs typeface="Arial"/>
                </a:rPr>
                <a:t>Experiment</a:t>
              </a:r>
              <a:br>
                <a:rPr lang="en-US" sz="2400" b="1" kern="1200" dirty="0" smtClean="0">
                  <a:latin typeface="Arial"/>
                  <a:cs typeface="Arial"/>
                </a:rPr>
              </a:br>
              <a:r>
                <a:rPr lang="en-US" sz="2400" b="1" kern="1200" dirty="0" smtClean="0">
                  <a:latin typeface="Arial"/>
                  <a:cs typeface="Arial"/>
                </a:rPr>
                <a:t>Management</a:t>
              </a:r>
              <a:endParaRPr lang="en-US" sz="2400" b="1" kern="1200" dirty="0">
                <a:latin typeface="Arial"/>
                <a:cs typeface="Arial"/>
              </a:endParaRP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b="1" kern="1200" dirty="0" smtClean="0">
                  <a:latin typeface="Arial"/>
                  <a:cs typeface="Arial"/>
                </a:rPr>
                <a:t>Shell</a:t>
              </a: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b="1" dirty="0" err="1" smtClean="0">
                  <a:latin typeface="Arial"/>
                  <a:cs typeface="Arial"/>
                </a:rPr>
                <a:t>IPython</a:t>
              </a:r>
              <a:endParaRPr lang="en-US" sz="1900" b="1" kern="1200" dirty="0">
                <a:latin typeface="Arial"/>
                <a:cs typeface="Arial"/>
              </a:endParaRPr>
            </a:p>
          </p:txBody>
        </p:sp>
        <p:sp>
          <p:nvSpPr>
            <p:cNvPr id="18" name="Left Arrow 17"/>
            <p:cNvSpPr/>
            <p:nvPr/>
          </p:nvSpPr>
          <p:spPr>
            <a:xfrm>
              <a:off x="5934657" y="4507710"/>
              <a:ext cx="1906799" cy="628732"/>
            </a:xfrm>
            <a:prstGeom prst="leftArrow">
              <a:avLst>
                <a:gd name="adj1" fmla="val 60000"/>
                <a:gd name="adj2" fmla="val 50000"/>
              </a:avLst>
            </a:prstGeom>
            <a:sp3d z="-54080" prstMaterial="plastic">
              <a:bevelT w="25400" h="25400"/>
              <a:bevelB w="25400" h="25400"/>
            </a:sp3d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2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Freeform 18"/>
            <p:cNvSpPr/>
            <p:nvPr/>
          </p:nvSpPr>
          <p:spPr>
            <a:xfrm>
              <a:off x="6793569" y="3983766"/>
              <a:ext cx="2095775" cy="1676620"/>
            </a:xfrm>
            <a:custGeom>
              <a:avLst/>
              <a:gdLst>
                <a:gd name="connsiteX0" fmla="*/ 0 w 2095775"/>
                <a:gd name="connsiteY0" fmla="*/ 167662 h 1676620"/>
                <a:gd name="connsiteX1" fmla="*/ 167662 w 2095775"/>
                <a:gd name="connsiteY1" fmla="*/ 0 h 1676620"/>
                <a:gd name="connsiteX2" fmla="*/ 1928113 w 2095775"/>
                <a:gd name="connsiteY2" fmla="*/ 0 h 1676620"/>
                <a:gd name="connsiteX3" fmla="*/ 2095775 w 2095775"/>
                <a:gd name="connsiteY3" fmla="*/ 167662 h 1676620"/>
                <a:gd name="connsiteX4" fmla="*/ 2095775 w 2095775"/>
                <a:gd name="connsiteY4" fmla="*/ 1508958 h 1676620"/>
                <a:gd name="connsiteX5" fmla="*/ 1928113 w 2095775"/>
                <a:gd name="connsiteY5" fmla="*/ 1676620 h 1676620"/>
                <a:gd name="connsiteX6" fmla="*/ 167662 w 2095775"/>
                <a:gd name="connsiteY6" fmla="*/ 1676620 h 1676620"/>
                <a:gd name="connsiteX7" fmla="*/ 0 w 2095775"/>
                <a:gd name="connsiteY7" fmla="*/ 1508958 h 1676620"/>
                <a:gd name="connsiteX8" fmla="*/ 0 w 2095775"/>
                <a:gd name="connsiteY8" fmla="*/ 167662 h 167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775" h="1676620">
                  <a:moveTo>
                    <a:pt x="0" y="167662"/>
                  </a:moveTo>
                  <a:cubicBezTo>
                    <a:pt x="0" y="75065"/>
                    <a:pt x="75065" y="0"/>
                    <a:pt x="167662" y="0"/>
                  </a:cubicBezTo>
                  <a:lnTo>
                    <a:pt x="1928113" y="0"/>
                  </a:lnTo>
                  <a:cubicBezTo>
                    <a:pt x="2020710" y="0"/>
                    <a:pt x="2095775" y="75065"/>
                    <a:pt x="2095775" y="167662"/>
                  </a:cubicBezTo>
                  <a:lnTo>
                    <a:pt x="2095775" y="1508958"/>
                  </a:lnTo>
                  <a:cubicBezTo>
                    <a:pt x="2095775" y="1601555"/>
                    <a:pt x="2020710" y="1676620"/>
                    <a:pt x="1928113" y="1676620"/>
                  </a:cubicBezTo>
                  <a:lnTo>
                    <a:pt x="167662" y="1676620"/>
                  </a:lnTo>
                  <a:cubicBezTo>
                    <a:pt x="75065" y="1676620"/>
                    <a:pt x="0" y="1601555"/>
                    <a:pt x="0" y="1508958"/>
                  </a:cubicBezTo>
                  <a:lnTo>
                    <a:pt x="0" y="167662"/>
                  </a:lnTo>
                  <a:close/>
                </a:path>
              </a:pathLst>
            </a:custGeom>
            <a:sp3d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2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827" tIns="94827" rIns="94827" bIns="94827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smtClean="0">
                  <a:latin typeface="Arial"/>
                  <a:cs typeface="Arial"/>
                </a:rPr>
                <a:t>Accounting</a:t>
              </a:r>
              <a:endParaRPr lang="en-US" sz="2400" b="1" kern="1200" dirty="0">
                <a:latin typeface="Arial"/>
                <a:cs typeface="Arial"/>
              </a:endParaRP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b="1" kern="1200" smtClean="0">
                  <a:latin typeface="Arial"/>
                  <a:cs typeface="Arial"/>
                </a:rPr>
                <a:t>FG Portal</a:t>
              </a:r>
              <a:endParaRPr lang="en-US" sz="1900" b="1" kern="1200" dirty="0">
                <a:latin typeface="Arial"/>
                <a:cs typeface="Arial"/>
              </a:endParaRPr>
            </a:p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b="1" kern="1200" smtClean="0">
                  <a:latin typeface="Arial"/>
                  <a:cs typeface="Arial"/>
                </a:rPr>
                <a:t>XSEDE Portal</a:t>
              </a:r>
              <a:endParaRPr lang="en-US" sz="1900" b="1" kern="1200" dirty="0">
                <a:latin typeface="Arial"/>
                <a:cs typeface="Aria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855"/>
            <a:ext cx="9143999" cy="10043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Cloudmesh </a:t>
            </a:r>
            <a:r>
              <a:rPr lang="en-US" sz="3600" u="sng" dirty="0" smtClean="0"/>
              <a:t>Functionality View 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Gregor von Laszewski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C97DA1-B60F-0F41-ACBE-683AF5E4DF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84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Cloudmesh </a:t>
            </a:r>
            <a:r>
              <a:rPr lang="en-US" u="sng" dirty="0" smtClean="0"/>
              <a:t>Layered Architecture View</a:t>
            </a:r>
            <a:endParaRPr lang="en-US" sz="20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48" y="1455679"/>
            <a:ext cx="8727470" cy="456561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Gregor von Laszewski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C97DA1-B60F-0F41-ACBE-683AF5E4DF2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19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Cloudmesh RAIN Move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dirty="0" smtClean="0"/>
              <a:t>Orchestrates resource re-allocation among different infrastructures</a:t>
            </a:r>
          </a:p>
          <a:p>
            <a:pPr>
              <a:defRPr/>
            </a:pPr>
            <a:r>
              <a:rPr lang="en-US" dirty="0" smtClean="0"/>
              <a:t>Command Line interface to ease the access to this service</a:t>
            </a:r>
          </a:p>
          <a:p>
            <a:pPr>
              <a:defRPr/>
            </a:pPr>
            <a:r>
              <a:rPr lang="en-US" dirty="0" smtClean="0"/>
              <a:t>Exclusive access to the service to prevent conflicts</a:t>
            </a:r>
          </a:p>
          <a:p>
            <a:pPr>
              <a:defRPr/>
            </a:pPr>
            <a:r>
              <a:rPr lang="en-US" dirty="0" smtClean="0"/>
              <a:t>Keep status information about the resources assigned to each infrastructure as well as the historical to be able to make predictions about the future needs</a:t>
            </a:r>
          </a:p>
          <a:p>
            <a:pPr>
              <a:defRPr/>
            </a:pPr>
            <a:r>
              <a:rPr lang="en-US" dirty="0" smtClean="0"/>
              <a:t>Scheduler that can dynamically re-allocate resources and support manually planning future re-allocations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Gregor von Laszewski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C97DA1-B60F-0F41-ACBE-683AF5E4DF2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67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Case: Move Resources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0864" r="-10864"/>
          <a:stretch>
            <a:fillRect/>
          </a:stretch>
        </p:blipFill>
        <p:spPr/>
      </p:pic>
      <p:sp>
        <p:nvSpPr>
          <p:cNvPr id="21" name="TextBox 20"/>
          <p:cNvSpPr txBox="1"/>
          <p:nvPr/>
        </p:nvSpPr>
        <p:spPr>
          <a:xfrm>
            <a:off x="3037417" y="1318712"/>
            <a:ext cx="306071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Autonomous Runtime Services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Gregor von Laszewski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C97DA1-B60F-0F41-ACBE-683AF5E4DF26}" type="slidenum">
              <a:rPr lang="en-US" smtClean="0"/>
              <a:t>14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625069" y="1831474"/>
            <a:ext cx="5123254" cy="2423022"/>
            <a:chOff x="1625069" y="1831474"/>
            <a:chExt cx="5123254" cy="2423022"/>
          </a:xfrm>
        </p:grpSpPr>
        <p:sp>
          <p:nvSpPr>
            <p:cNvPr id="3" name="TextBox 2"/>
            <p:cNvSpPr txBox="1"/>
            <p:nvPr/>
          </p:nvSpPr>
          <p:spPr>
            <a:xfrm>
              <a:off x="1871581" y="1871578"/>
              <a:ext cx="4695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CM</a:t>
              </a:r>
              <a:endParaRPr lang="en-US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24677" y="1881268"/>
              <a:ext cx="4695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CM</a:t>
              </a:r>
              <a:endParaRPr lang="en-US" sz="1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77773" y="1890958"/>
              <a:ext cx="4695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CM</a:t>
              </a:r>
              <a:endParaRPr lang="en-US" sz="16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78823" y="1831474"/>
              <a:ext cx="4695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CM</a:t>
              </a:r>
              <a:endParaRPr lang="en-US" sz="16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711158" y="3997158"/>
              <a:ext cx="307474" cy="200526"/>
            </a:xfrm>
            <a:prstGeom prst="rect">
              <a:avLst/>
            </a:prstGeom>
            <a:solidFill>
              <a:srgbClr val="FFCC66"/>
            </a:solidFill>
            <a:ln>
              <a:solidFill>
                <a:srgbClr val="FFCC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28715" y="3997158"/>
              <a:ext cx="307474" cy="200526"/>
            </a:xfrm>
            <a:prstGeom prst="rect">
              <a:avLst/>
            </a:prstGeom>
            <a:solidFill>
              <a:srgbClr val="FFCC66"/>
            </a:solidFill>
            <a:ln>
              <a:solidFill>
                <a:srgbClr val="FFCC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05648" y="3997158"/>
              <a:ext cx="307474" cy="200526"/>
            </a:xfrm>
            <a:prstGeom prst="rect">
              <a:avLst/>
            </a:prstGeom>
            <a:solidFill>
              <a:srgbClr val="FFCC66"/>
            </a:solidFill>
            <a:ln>
              <a:solidFill>
                <a:srgbClr val="FFCC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625069" y="3901567"/>
              <a:ext cx="4695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CM</a:t>
              </a:r>
              <a:endParaRPr lang="en-US" sz="16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80057" y="3915942"/>
              <a:ext cx="4695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CM</a:t>
              </a:r>
              <a:endParaRPr lang="en-US" sz="1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597094" y="3915942"/>
              <a:ext cx="4695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CM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33756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Case: Move Resources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0864" r="-10864"/>
          <a:stretch>
            <a:fillRect/>
          </a:stretch>
        </p:blipFill>
        <p:spPr/>
      </p:pic>
      <p:grpSp>
        <p:nvGrpSpPr>
          <p:cNvPr id="6" name="Group 5"/>
          <p:cNvGrpSpPr/>
          <p:nvPr/>
        </p:nvGrpSpPr>
        <p:grpSpPr>
          <a:xfrm>
            <a:off x="2148416" y="1994958"/>
            <a:ext cx="5185833" cy="1926167"/>
            <a:chOff x="2148416" y="1994958"/>
            <a:chExt cx="5185833" cy="1926167"/>
          </a:xfrm>
          <a:solidFill>
            <a:schemeClr val="bg1">
              <a:lumMod val="85000"/>
              <a:alpha val="61000"/>
            </a:schemeClr>
          </a:solidFill>
        </p:grpSpPr>
        <p:sp>
          <p:nvSpPr>
            <p:cNvPr id="5" name="Left-Right Arrow 4"/>
            <p:cNvSpPr/>
            <p:nvPr/>
          </p:nvSpPr>
          <p:spPr>
            <a:xfrm>
              <a:off x="2148416" y="3275541"/>
              <a:ext cx="5185833" cy="645584"/>
            </a:xfrm>
            <a:prstGeom prst="leftRightArrow">
              <a:avLst/>
            </a:prstGeom>
            <a:grpFill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Bent Arrow 2"/>
            <p:cNvSpPr/>
            <p:nvPr/>
          </p:nvSpPr>
          <p:spPr>
            <a:xfrm rot="5400000" flipV="1">
              <a:off x="3069167" y="2074333"/>
              <a:ext cx="1481667" cy="1322917"/>
            </a:xfrm>
            <a:prstGeom prst="bentArrow">
              <a:avLst/>
            </a:prstGeom>
            <a:grpFill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037417" y="1318712"/>
            <a:ext cx="306071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Autonomous Runtime Services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Gregor von Laszewski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C97DA1-B60F-0F41-ACBE-683AF5E4DF2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61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Case: Move Resources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0864" r="-10864"/>
          <a:stretch>
            <a:fillRect/>
          </a:stretch>
        </p:blipFill>
        <p:spPr/>
      </p:pic>
      <p:grpSp>
        <p:nvGrpSpPr>
          <p:cNvPr id="7" name="Group 6"/>
          <p:cNvGrpSpPr/>
          <p:nvPr/>
        </p:nvGrpSpPr>
        <p:grpSpPr>
          <a:xfrm>
            <a:off x="1965960" y="4594860"/>
            <a:ext cx="2057400" cy="1028700"/>
            <a:chOff x="1965960" y="4594860"/>
            <a:chExt cx="2057400" cy="1028700"/>
          </a:xfrm>
        </p:grpSpPr>
        <p:sp>
          <p:nvSpPr>
            <p:cNvPr id="8" name="Oval 7"/>
            <p:cNvSpPr/>
            <p:nvPr/>
          </p:nvSpPr>
          <p:spPr>
            <a:xfrm>
              <a:off x="1965960" y="4800600"/>
              <a:ext cx="411480" cy="4114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82292" tIns="41148" rIns="82292" bIns="41148"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9" name="&quot;No&quot; Symbol 8"/>
            <p:cNvSpPr/>
            <p:nvPr/>
          </p:nvSpPr>
          <p:spPr>
            <a:xfrm>
              <a:off x="1965960" y="5280660"/>
              <a:ext cx="342900" cy="342900"/>
            </a:xfrm>
            <a:prstGeom prst="noSmoking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82292" tIns="41148" rIns="82292" bIns="41148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406140" y="4594860"/>
              <a:ext cx="411480" cy="4114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82292" tIns="41148" rIns="82292" bIns="41148"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1" name="Sun 10"/>
            <p:cNvSpPr/>
            <p:nvPr/>
          </p:nvSpPr>
          <p:spPr>
            <a:xfrm>
              <a:off x="3680460" y="4869180"/>
              <a:ext cx="342900" cy="342900"/>
            </a:xfrm>
            <a:prstGeom prst="sun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82292" tIns="41148" rIns="82292" bIns="41148"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Elbow Connector 11"/>
            <p:cNvCxnSpPr>
              <a:stCxn id="13" idx="6"/>
              <a:endCxn id="14" idx="2"/>
            </p:cNvCxnSpPr>
            <p:nvPr/>
          </p:nvCxnSpPr>
          <p:spPr>
            <a:xfrm>
              <a:off x="2377440" y="5383530"/>
              <a:ext cx="1234440" cy="1143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2171700" y="5280660"/>
              <a:ext cx="205740" cy="2057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2292" tIns="41148" rIns="82292" bIns="41148"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611880" y="5280660"/>
              <a:ext cx="205740" cy="2057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2292" tIns="41148" rIns="82292" bIns="41148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741083" y="2111376"/>
            <a:ext cx="3082529" cy="2689224"/>
            <a:chOff x="2741083" y="2111376"/>
            <a:chExt cx="3082529" cy="2689224"/>
          </a:xfrm>
        </p:grpSpPr>
        <p:sp>
          <p:nvSpPr>
            <p:cNvPr id="17" name="Bent Arrow 16"/>
            <p:cNvSpPr/>
            <p:nvPr/>
          </p:nvSpPr>
          <p:spPr>
            <a:xfrm rot="16200000" flipH="1" flipV="1">
              <a:off x="4427867" y="2615340"/>
              <a:ext cx="1899709" cy="891781"/>
            </a:xfrm>
            <a:prstGeom prst="bentArrow">
              <a:avLst/>
            </a:prstGeom>
            <a:solidFill>
              <a:schemeClr val="bg1">
                <a:lumMod val="75000"/>
                <a:alpha val="26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Curved Down Arrow 17"/>
            <p:cNvSpPr/>
            <p:nvPr/>
          </p:nvSpPr>
          <p:spPr>
            <a:xfrm>
              <a:off x="2741083" y="4011083"/>
              <a:ext cx="1502834" cy="789517"/>
            </a:xfrm>
            <a:prstGeom prst="curvedDownArrow">
              <a:avLst/>
            </a:prstGeom>
            <a:solidFill>
              <a:schemeClr val="bg1">
                <a:lumMod val="75000"/>
                <a:alpha val="26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Left Arrow 18"/>
            <p:cNvSpPr/>
            <p:nvPr/>
          </p:nvSpPr>
          <p:spPr>
            <a:xfrm>
              <a:off x="4023360" y="3810000"/>
              <a:ext cx="1691640" cy="784860"/>
            </a:xfrm>
            <a:prstGeom prst="leftArrow">
              <a:avLst/>
            </a:prstGeom>
            <a:solidFill>
              <a:schemeClr val="bg1">
                <a:lumMod val="75000"/>
                <a:alpha val="26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037417" y="1318712"/>
            <a:ext cx="306071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Autonomous Runtime Services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Gregor von Laszewski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C97DA1-B60F-0F41-ACBE-683AF5E4DF26}" type="slidenum">
              <a:rPr lang="en-US" smtClean="0"/>
              <a:t>16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1625069" y="1831474"/>
            <a:ext cx="5123254" cy="2423022"/>
            <a:chOff x="1625069" y="1831474"/>
            <a:chExt cx="5123254" cy="2423022"/>
          </a:xfrm>
        </p:grpSpPr>
        <p:sp>
          <p:nvSpPr>
            <p:cNvPr id="23" name="TextBox 22"/>
            <p:cNvSpPr txBox="1"/>
            <p:nvPr/>
          </p:nvSpPr>
          <p:spPr>
            <a:xfrm>
              <a:off x="1871581" y="1871578"/>
              <a:ext cx="4695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CM</a:t>
              </a:r>
              <a:endParaRPr lang="en-US" sz="1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24677" y="1881268"/>
              <a:ext cx="4695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CM</a:t>
              </a:r>
              <a:endParaRPr lang="en-US" sz="16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377773" y="1890958"/>
              <a:ext cx="4695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CM</a:t>
              </a:r>
              <a:endParaRPr lang="en-US" sz="16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78823" y="1831474"/>
              <a:ext cx="4695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CM</a:t>
              </a:r>
              <a:endParaRPr lang="en-US" sz="16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711158" y="3997158"/>
              <a:ext cx="307474" cy="200526"/>
            </a:xfrm>
            <a:prstGeom prst="rect">
              <a:avLst/>
            </a:prstGeom>
            <a:solidFill>
              <a:srgbClr val="FFCC66"/>
            </a:solidFill>
            <a:ln>
              <a:solidFill>
                <a:srgbClr val="FFCC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828715" y="3997158"/>
              <a:ext cx="307474" cy="200526"/>
            </a:xfrm>
            <a:prstGeom prst="rect">
              <a:avLst/>
            </a:prstGeom>
            <a:solidFill>
              <a:srgbClr val="FFCC66"/>
            </a:solidFill>
            <a:ln>
              <a:solidFill>
                <a:srgbClr val="FFCC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705648" y="3997158"/>
              <a:ext cx="307474" cy="200526"/>
            </a:xfrm>
            <a:prstGeom prst="rect">
              <a:avLst/>
            </a:prstGeom>
            <a:solidFill>
              <a:srgbClr val="FFCC66"/>
            </a:solidFill>
            <a:ln>
              <a:solidFill>
                <a:srgbClr val="FFCC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25069" y="3901567"/>
              <a:ext cx="4695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CM</a:t>
              </a:r>
              <a:endParaRPr lang="en-US" sz="16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680057" y="3915942"/>
              <a:ext cx="4695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CM</a:t>
              </a:r>
              <a:endParaRPr lang="en-US" sz="16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597094" y="3915942"/>
              <a:ext cx="4695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CM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885049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Case: Move Resources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0864" r="-10864"/>
          <a:stretch>
            <a:fillRect/>
          </a:stretch>
        </p:blipFill>
        <p:spPr/>
      </p:pic>
      <p:grpSp>
        <p:nvGrpSpPr>
          <p:cNvPr id="7" name="Group 6"/>
          <p:cNvGrpSpPr/>
          <p:nvPr/>
        </p:nvGrpSpPr>
        <p:grpSpPr>
          <a:xfrm>
            <a:off x="1965960" y="4594860"/>
            <a:ext cx="2057400" cy="1028700"/>
            <a:chOff x="1965960" y="4594860"/>
            <a:chExt cx="2057400" cy="1028700"/>
          </a:xfrm>
        </p:grpSpPr>
        <p:sp>
          <p:nvSpPr>
            <p:cNvPr id="8" name="Oval 7"/>
            <p:cNvSpPr/>
            <p:nvPr/>
          </p:nvSpPr>
          <p:spPr>
            <a:xfrm>
              <a:off x="1965960" y="4800600"/>
              <a:ext cx="411480" cy="4114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82292" tIns="41148" rIns="82292" bIns="41148"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9" name="&quot;No&quot; Symbol 8"/>
            <p:cNvSpPr/>
            <p:nvPr/>
          </p:nvSpPr>
          <p:spPr>
            <a:xfrm>
              <a:off x="1965960" y="5280660"/>
              <a:ext cx="342900" cy="342900"/>
            </a:xfrm>
            <a:prstGeom prst="noSmoking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82292" tIns="41148" rIns="82292" bIns="41148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406140" y="4594860"/>
              <a:ext cx="411480" cy="4114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82292" tIns="41148" rIns="82292" bIns="41148"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1" name="Sun 10"/>
            <p:cNvSpPr/>
            <p:nvPr/>
          </p:nvSpPr>
          <p:spPr>
            <a:xfrm>
              <a:off x="3680460" y="4869180"/>
              <a:ext cx="342900" cy="342900"/>
            </a:xfrm>
            <a:prstGeom prst="sun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82292" tIns="41148" rIns="82292" bIns="41148"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Elbow Connector 11"/>
            <p:cNvCxnSpPr>
              <a:stCxn id="13" idx="6"/>
              <a:endCxn id="14" idx="2"/>
            </p:cNvCxnSpPr>
            <p:nvPr/>
          </p:nvCxnSpPr>
          <p:spPr>
            <a:xfrm>
              <a:off x="2377440" y="5383530"/>
              <a:ext cx="1234440" cy="1143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2171700" y="5280660"/>
              <a:ext cx="205740" cy="2057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2292" tIns="41148" rIns="82292" bIns="41148"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611880" y="5280660"/>
              <a:ext cx="205740" cy="2057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2292" tIns="41148" rIns="82292" bIns="41148"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Curved Down Arrow 17"/>
          <p:cNvSpPr/>
          <p:nvPr/>
        </p:nvSpPr>
        <p:spPr>
          <a:xfrm>
            <a:off x="2741083" y="4011083"/>
            <a:ext cx="1502834" cy="789517"/>
          </a:xfrm>
          <a:prstGeom prst="curvedDownArrow">
            <a:avLst/>
          </a:prstGeom>
          <a:solidFill>
            <a:schemeClr val="bg1">
              <a:lumMod val="75000"/>
              <a:alpha val="26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37417" y="1318712"/>
            <a:ext cx="306071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Autonomous Runtime Services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Gregor von Laszewski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C97DA1-B60F-0F41-ACBE-683AF5E4DF26}" type="slidenum">
              <a:rPr lang="en-US" smtClean="0"/>
              <a:t>17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625069" y="1831474"/>
            <a:ext cx="5123254" cy="2423022"/>
            <a:chOff x="1625069" y="1831474"/>
            <a:chExt cx="5123254" cy="2423022"/>
          </a:xfrm>
        </p:grpSpPr>
        <p:sp>
          <p:nvSpPr>
            <p:cNvPr id="19" name="TextBox 18"/>
            <p:cNvSpPr txBox="1"/>
            <p:nvPr/>
          </p:nvSpPr>
          <p:spPr>
            <a:xfrm>
              <a:off x="1871581" y="1871578"/>
              <a:ext cx="4695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CM</a:t>
              </a:r>
              <a:endParaRPr lang="en-US" sz="16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124677" y="1881268"/>
              <a:ext cx="4695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CM</a:t>
              </a:r>
              <a:endParaRPr lang="en-US" sz="16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377773" y="1890958"/>
              <a:ext cx="4695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CM</a:t>
              </a:r>
              <a:endParaRPr lang="en-US" sz="16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78823" y="1831474"/>
              <a:ext cx="4695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CM</a:t>
              </a:r>
              <a:endParaRPr lang="en-US" sz="16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711158" y="3997158"/>
              <a:ext cx="307474" cy="200526"/>
            </a:xfrm>
            <a:prstGeom prst="rect">
              <a:avLst/>
            </a:prstGeom>
            <a:solidFill>
              <a:srgbClr val="FFCC66"/>
            </a:solidFill>
            <a:ln>
              <a:solidFill>
                <a:srgbClr val="FFCC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828715" y="3997158"/>
              <a:ext cx="307474" cy="200526"/>
            </a:xfrm>
            <a:prstGeom prst="rect">
              <a:avLst/>
            </a:prstGeom>
            <a:solidFill>
              <a:srgbClr val="FFCC66"/>
            </a:solidFill>
            <a:ln>
              <a:solidFill>
                <a:srgbClr val="FFCC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705648" y="3997158"/>
              <a:ext cx="307474" cy="200526"/>
            </a:xfrm>
            <a:prstGeom prst="rect">
              <a:avLst/>
            </a:prstGeom>
            <a:solidFill>
              <a:srgbClr val="FFCC66"/>
            </a:solidFill>
            <a:ln>
              <a:solidFill>
                <a:srgbClr val="FFCC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625069" y="3901567"/>
              <a:ext cx="4695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CM</a:t>
              </a:r>
              <a:endParaRPr lang="en-US" sz="16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80057" y="3915942"/>
              <a:ext cx="4695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CM</a:t>
              </a:r>
              <a:endParaRPr lang="en-US" sz="16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597094" y="3915942"/>
              <a:ext cx="4695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CM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52484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Provisioning</a:t>
            </a:r>
          </a:p>
          <a:p>
            <a:pPr lvl="1"/>
            <a:r>
              <a:rPr lang="en-US" dirty="0" smtClean="0"/>
              <a:t>RAIN Bare Metal </a:t>
            </a:r>
          </a:p>
          <a:p>
            <a:pPr lvl="1"/>
            <a:r>
              <a:rPr lang="en-US" dirty="0" smtClean="0"/>
              <a:t>RAIN of VMs</a:t>
            </a:r>
          </a:p>
          <a:p>
            <a:pPr lvl="1"/>
            <a:r>
              <a:rPr lang="en-US" dirty="0" smtClean="0"/>
              <a:t>RAIN of Platforms</a:t>
            </a:r>
          </a:p>
          <a:p>
            <a:pPr lvl="1"/>
            <a:r>
              <a:rPr lang="en-US" dirty="0" err="1" smtClean="0"/>
              <a:t>Templated</a:t>
            </a:r>
            <a:r>
              <a:rPr lang="en-US" dirty="0" smtClean="0"/>
              <a:t> Image Management</a:t>
            </a:r>
          </a:p>
          <a:p>
            <a:r>
              <a:rPr lang="en-US" dirty="0" smtClean="0"/>
              <a:t>Resource Inventory</a:t>
            </a:r>
          </a:p>
          <a:p>
            <a:r>
              <a:rPr lang="en-US" dirty="0" smtClean="0"/>
              <a:t>Experiment Management with </a:t>
            </a:r>
            <a:r>
              <a:rPr lang="en-US" dirty="0" err="1" smtClean="0"/>
              <a:t>IPython</a:t>
            </a:r>
            <a:endParaRPr lang="en-US" dirty="0" smtClean="0"/>
          </a:p>
          <a:p>
            <a:r>
              <a:rPr lang="en-US" dirty="0" smtClean="0"/>
              <a:t>Integration of external clouds</a:t>
            </a:r>
            <a:endParaRPr lang="en-US" dirty="0"/>
          </a:p>
          <a:p>
            <a:r>
              <a:rPr lang="en-US" dirty="0" smtClean="0"/>
              <a:t>Integration of HPC resources</a:t>
            </a:r>
          </a:p>
          <a:p>
            <a:r>
              <a:rPr lang="en-US" dirty="0" smtClean="0"/>
              <a:t>Project, Role, and user based authorization framework</a:t>
            </a:r>
          </a:p>
        </p:txBody>
      </p:sp>
    </p:spTree>
    <p:extLst>
      <p:ext uri="{BB962C8B-B14F-4D97-AF65-F5344CB8AC3E}">
        <p14:creationId xmlns:p14="http://schemas.microsoft.com/office/powerpoint/2010/main" val="2192013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Cloudmesh Federation Aspects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Federate HPC services</a:t>
            </a:r>
          </a:p>
          <a:p>
            <a:pPr lvl="1"/>
            <a:r>
              <a:rPr lang="en-US" dirty="0" smtClean="0"/>
              <a:t>Covered by Grid technology </a:t>
            </a:r>
          </a:p>
          <a:p>
            <a:pPr lvl="1"/>
            <a:r>
              <a:rPr lang="en-US" dirty="0" smtClean="0"/>
              <a:t>Covered by Genesis II (often used)</a:t>
            </a:r>
          </a:p>
          <a:p>
            <a:r>
              <a:rPr lang="en-US" dirty="0" smtClean="0"/>
              <a:t>Thus: Should not be focus of our activities as addressed by others</a:t>
            </a:r>
            <a:endParaRPr lang="en-US" dirty="0"/>
          </a:p>
          <a:p>
            <a:pPr lvl="1"/>
            <a:r>
              <a:rPr lang="en-US" dirty="0" smtClean="0"/>
              <a:t>We provide users the ability to access HPC resources via key management</a:t>
            </a:r>
          </a:p>
          <a:p>
            <a:pPr lvl="1"/>
            <a:r>
              <a:rPr lang="en-US" dirty="0" smtClean="0"/>
              <a:t>This is logical as each HPC resource in FG is independent.</a:t>
            </a:r>
          </a:p>
        </p:txBody>
      </p:sp>
    </p:spTree>
    <p:extLst>
      <p:ext uri="{BB962C8B-B14F-4D97-AF65-F5344CB8AC3E}">
        <p14:creationId xmlns:p14="http://schemas.microsoft.com/office/powerpoint/2010/main" val="3574962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Services should we install?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look at statistics on what users request</a:t>
            </a:r>
          </a:p>
          <a:p>
            <a:r>
              <a:rPr lang="en-US" dirty="0" smtClean="0"/>
              <a:t>We look at interesting projects as part of the project description</a:t>
            </a:r>
          </a:p>
          <a:p>
            <a:r>
              <a:rPr lang="en-US" dirty="0" smtClean="0"/>
              <a:t>We look for projects which we intend to integrate with: e.g. XD TAS, XSEDE</a:t>
            </a:r>
          </a:p>
          <a:p>
            <a:r>
              <a:rPr lang="en-US" dirty="0" smtClean="0"/>
              <a:t>We look at community activities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Gregor von Laszewski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C97DA1-B60F-0F41-ACBE-683AF5E4DF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65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Federated </a:t>
            </a:r>
            <a:r>
              <a:rPr lang="en-US" dirty="0"/>
              <a:t>Cloud </a:t>
            </a:r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Data:</a:t>
            </a:r>
          </a:p>
          <a:p>
            <a:pPr lvl="2"/>
            <a:r>
              <a:rPr lang="en-US" dirty="0" smtClean="0"/>
              <a:t>No shared data services </a:t>
            </a:r>
            <a:endParaRPr lang="en-US" dirty="0"/>
          </a:p>
          <a:p>
            <a:pPr lvl="1"/>
            <a:r>
              <a:rPr lang="en-US" dirty="0"/>
              <a:t>Accounting </a:t>
            </a:r>
            <a:r>
              <a:rPr lang="en-US" dirty="0" smtClean="0"/>
              <a:t>(via cloudmesh)</a:t>
            </a:r>
          </a:p>
          <a:p>
            <a:pPr lvl="2"/>
            <a:r>
              <a:rPr lang="en-US" dirty="0" smtClean="0"/>
              <a:t>Uniform metric framework developed, that allows us to integrate with accounting. Example XSEDE integration will include accounting data from our cloud platforms.</a:t>
            </a:r>
            <a:endParaRPr lang="en-US" dirty="0"/>
          </a:p>
          <a:p>
            <a:pPr lvl="1"/>
            <a:r>
              <a:rPr lang="en-US" dirty="0"/>
              <a:t>Authentication &amp; Authorization (LDAP &amp; Project and Role based authentication, can integrate with various IAAS, Eucalyptus, </a:t>
            </a:r>
            <a:r>
              <a:rPr lang="en-US" dirty="0" err="1"/>
              <a:t>OpenStack</a:t>
            </a:r>
            <a:r>
              <a:rPr lang="en-US" dirty="0"/>
              <a:t>, (Nimbus does not support projects)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974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Federated Cloud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Templated</a:t>
            </a:r>
            <a:r>
              <a:rPr lang="en-US" dirty="0" smtClean="0"/>
              <a:t> images</a:t>
            </a:r>
          </a:p>
          <a:p>
            <a:pPr lvl="1"/>
            <a:r>
              <a:rPr lang="en-US" dirty="0" smtClean="0"/>
              <a:t>Cloudmesh will integrate with rain allowing access to a </a:t>
            </a:r>
            <a:r>
              <a:rPr lang="en-US" dirty="0" err="1" smtClean="0"/>
              <a:t>templated</a:t>
            </a:r>
            <a:r>
              <a:rPr lang="en-US" dirty="0" smtClean="0"/>
              <a:t> image library that allows to run images on multiple </a:t>
            </a:r>
            <a:r>
              <a:rPr lang="en-US" dirty="0" err="1" smtClean="0"/>
              <a:t>IaaS</a:t>
            </a:r>
            <a:r>
              <a:rPr lang="en-US" dirty="0" smtClean="0"/>
              <a:t> across its federation. </a:t>
            </a:r>
            <a:endParaRPr lang="en-US" dirty="0"/>
          </a:p>
          <a:p>
            <a:r>
              <a:rPr lang="en-US" dirty="0" smtClean="0"/>
              <a:t>VM Management</a:t>
            </a:r>
          </a:p>
          <a:p>
            <a:pPr lvl="1"/>
            <a:r>
              <a:rPr lang="en-US" dirty="0" smtClean="0"/>
              <a:t>Cloudmesh Users can manage easily all their VMs (even on different </a:t>
            </a:r>
            <a:r>
              <a:rPr lang="en-US" dirty="0" err="1" smtClean="0"/>
              <a:t>IaaS</a:t>
            </a:r>
            <a:r>
              <a:rPr lang="en-US" dirty="0" smtClean="0"/>
              <a:t>) through a single API, </a:t>
            </a:r>
            <a:r>
              <a:rPr lang="en-US" dirty="0" err="1" smtClean="0"/>
              <a:t>commandline</a:t>
            </a:r>
            <a:r>
              <a:rPr lang="en-US" dirty="0" smtClean="0"/>
              <a:t> and GUI</a:t>
            </a:r>
          </a:p>
          <a:p>
            <a:r>
              <a:rPr lang="en-US" dirty="0" smtClean="0"/>
              <a:t>Cloud Bursting</a:t>
            </a:r>
          </a:p>
          <a:p>
            <a:pPr lvl="1"/>
            <a:r>
              <a:rPr lang="en-US" dirty="0" smtClean="0"/>
              <a:t>HPC services will be augmented by cloud bursting services. Users of cloudmesh will not be aware of this detail, but we intend in a future version to add information services for it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194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Federated Cloud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Current: Cloud Shifting</a:t>
            </a:r>
          </a:p>
          <a:p>
            <a:pPr lvl="1"/>
            <a:r>
              <a:rPr lang="en-US" dirty="0" smtClean="0"/>
              <a:t>Administrators will be able to shift resources between </a:t>
            </a:r>
            <a:r>
              <a:rPr lang="en-US" dirty="0" err="1" smtClean="0"/>
              <a:t>IaaS</a:t>
            </a:r>
            <a:r>
              <a:rPr lang="en-US" dirty="0"/>
              <a:t> </a:t>
            </a:r>
            <a:r>
              <a:rPr lang="en-US" dirty="0" smtClean="0"/>
              <a:t>and HPC. This is done via bare metal provisioning. Cloudmesh will provide a convenient role based access to such a service.</a:t>
            </a:r>
          </a:p>
          <a:p>
            <a:pPr lvl="1"/>
            <a:r>
              <a:rPr lang="en-US" dirty="0" smtClean="0"/>
              <a:t>Administrators and users will be able to use bare metal provisioning via cloudmesh through role, project, and user based access</a:t>
            </a:r>
          </a:p>
          <a:p>
            <a:r>
              <a:rPr lang="en-US" dirty="0" smtClean="0"/>
              <a:t>Future: Autonomous Cloud Shifting</a:t>
            </a:r>
          </a:p>
          <a:p>
            <a:pPr lvl="1"/>
            <a:r>
              <a:rPr lang="en-US" dirty="0" smtClean="0"/>
              <a:t>Resources will be </a:t>
            </a:r>
            <a:r>
              <a:rPr lang="en-US" dirty="0" err="1" smtClean="0"/>
              <a:t>alliggned</a:t>
            </a:r>
            <a:r>
              <a:rPr lang="en-US" dirty="0" smtClean="0"/>
              <a:t> by an autonomous service that is guided by Metrics and user demand.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542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Screenshots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30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Side Federation with </a:t>
            </a:r>
            <a:br>
              <a:rPr lang="en-US" dirty="0" smtClean="0"/>
            </a:br>
            <a:r>
              <a:rPr lang="en-US" dirty="0" smtClean="0"/>
              <a:t>Cloud Mesh UI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3FFB49-A6E7-3947-8F55-F954CD7469F6}" type="slidenum">
              <a:rPr lang="en-US" smtClean="0"/>
              <a:t>24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Gregor von Laszewski</a:t>
            </a:r>
            <a:endParaRPr lang="en-US"/>
          </a:p>
        </p:txBody>
      </p:sp>
      <p:pic>
        <p:nvPicPr>
          <p:cNvPr id="7" name="Content Placeholder 6" descr="Screen Shot 2013-09-10 at 6.29.4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51" r="-12751"/>
          <a:stretch>
            <a:fillRect/>
          </a:stretch>
        </p:blipFill>
        <p:spPr>
          <a:xfrm>
            <a:off x="0" y="1238515"/>
            <a:ext cx="9325374" cy="5542338"/>
          </a:xfrm>
        </p:spPr>
      </p:pic>
    </p:spTree>
    <p:extLst>
      <p:ext uri="{BB962C8B-B14F-4D97-AF65-F5344CB8AC3E}">
        <p14:creationId xmlns:p14="http://schemas.microsoft.com/office/powerpoint/2010/main" val="1192297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Cloudmesh with </a:t>
            </a:r>
            <a:r>
              <a:rPr lang="en-US" dirty="0" err="1" smtClean="0"/>
              <a:t>IPython</a:t>
            </a:r>
            <a:endParaRPr lang="en-US" dirty="0"/>
          </a:p>
        </p:txBody>
      </p:sp>
      <p:pic>
        <p:nvPicPr>
          <p:cNvPr id="6" name="Content Placeholder 5" descr="Screen Shot 2013-09-10 at 10.59.1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8" b="3038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Gregor von Laszewski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C97DA1-B60F-0F41-ACBE-683AF5E4DF2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966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510" y="13855"/>
            <a:ext cx="9144000" cy="1143000"/>
          </a:xfrm>
        </p:spPr>
        <p:txBody>
          <a:bodyPr/>
          <a:lstStyle/>
          <a:p>
            <a:r>
              <a:rPr lang="en-US" dirty="0" err="1" smtClean="0"/>
              <a:t>CloudMesh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Example of Moving a Service </a:t>
            </a:r>
            <a:endParaRPr lang="en-US" dirty="0"/>
          </a:p>
        </p:txBody>
      </p:sp>
      <p:pic>
        <p:nvPicPr>
          <p:cNvPr id="9" name="Content Placeholder 8" descr="Screen Shot 2013-07-21 at 1.14.0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06" r="-5806"/>
          <a:stretch>
            <a:fillRect/>
          </a:stretch>
        </p:blipFill>
        <p:spPr/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Gregor von Laszewski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C97DA1-B60F-0F41-ACBE-683AF5E4DF2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34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Cloudmesh One Click Install</a:t>
            </a:r>
            <a:endParaRPr lang="en-US" dirty="0"/>
          </a:p>
        </p:txBody>
      </p:sp>
      <p:pic>
        <p:nvPicPr>
          <p:cNvPr id="5" name="Content Placeholder 4" descr="Screen Shot 2013-02-18 at 10.23.57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" b="380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3FFB49-A6E7-3947-8F55-F954CD7469F6}" type="slidenum">
              <a:rPr lang="en-US" smtClean="0"/>
              <a:t>27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24669" y="2328333"/>
            <a:ext cx="2596443" cy="36688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Hadoop</a:t>
            </a:r>
            <a:r>
              <a:rPr lang="en-US" b="1" dirty="0" smtClean="0"/>
              <a:t> one-click Install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Gregor von Laszewski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47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Registering External Clouds</a:t>
            </a:r>
            <a:endParaRPr lang="en-US" dirty="0"/>
          </a:p>
        </p:txBody>
      </p:sp>
      <p:pic>
        <p:nvPicPr>
          <p:cNvPr id="7" name="Content Placeholder 6" descr="Screen Shot 2013-09-11 at 8.53.1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6" b="6136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Gregor von Laszewski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C97DA1-B60F-0F41-ACBE-683AF5E4DF26}" type="slidenum">
              <a:rPr lang="en-US" smtClean="0"/>
              <a:t>28</a:t>
            </a:fld>
            <a:endParaRPr lang="en-US"/>
          </a:p>
        </p:txBody>
      </p:sp>
      <p:pic>
        <p:nvPicPr>
          <p:cNvPr id="8" name="Picture 7" descr="Screen Shot 2013-09-11 at 8.52.2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677" y="4057984"/>
            <a:ext cx="2449955" cy="11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1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ontent Placeholder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3942475"/>
              </p:ext>
            </p:extLst>
          </p:nvPr>
        </p:nvGraphicFramePr>
        <p:xfrm>
          <a:off x="457200" y="1235075"/>
          <a:ext cx="8229600" cy="4891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Requests per Quarter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3FFB49-A6E7-3947-8F55-F954CD7469F6}" type="slidenum">
              <a:rPr lang="en-US" smtClean="0"/>
              <a:t>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53570" y="6000709"/>
            <a:ext cx="5981067" cy="646323"/>
          </a:xfrm>
          <a:prstGeom prst="rect">
            <a:avLst/>
          </a:prstGeom>
          <a:solidFill>
            <a:schemeClr val="bg1"/>
          </a:solidFill>
        </p:spPr>
        <p:txBody>
          <a:bodyPr wrap="square" lIns="91436" tIns="45716" rIns="91436" bIns="45716">
            <a:spAutoFit/>
          </a:bodyPr>
          <a:lstStyle/>
          <a:p>
            <a:endParaRPr lang="en-US" sz="1200" dirty="0"/>
          </a:p>
          <a:p>
            <a:r>
              <a:rPr lang="en-US" sz="1200" dirty="0"/>
              <a:t>(c) It is not permissible to publish the above graph in a paper or report without </a:t>
            </a:r>
            <a:r>
              <a:rPr lang="en-US" sz="1200" dirty="0" smtClean="0"/>
              <a:t>permission and potential co-authorship to avoid misinterpretation. Please </a:t>
            </a:r>
            <a:r>
              <a:rPr lang="en-US" sz="1200" dirty="0"/>
              <a:t>contact </a:t>
            </a:r>
            <a:r>
              <a:rPr lang="en-US" sz="1200" dirty="0" err="1"/>
              <a:t>laszewski@gmail.com</a:t>
            </a:r>
            <a:r>
              <a:rPr lang="en-US" sz="1200" dirty="0"/>
              <a:t> 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909649" y="2785985"/>
            <a:ext cx="371832" cy="2679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036411" y="1597583"/>
            <a:ext cx="1122176" cy="1009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5909650" y="4878122"/>
            <a:ext cx="248937" cy="1604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5906885" y="4062420"/>
            <a:ext cx="251702" cy="5801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800522" y="4251668"/>
            <a:ext cx="35806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Gregor von Laszewski</a:t>
            </a:r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6486316" y="3017521"/>
            <a:ext cx="1010502" cy="29139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486316" y="1451888"/>
            <a:ext cx="1010502" cy="29139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9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/>
              <a:t>Selected List of Services Offered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8611216"/>
              </p:ext>
            </p:extLst>
          </p:nvPr>
        </p:nvGraphicFramePr>
        <p:xfrm>
          <a:off x="457200" y="964286"/>
          <a:ext cx="8229600" cy="5518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 rot="16200000">
            <a:off x="6563097" y="2699695"/>
            <a:ext cx="4203700" cy="46165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6" tIns="45716" rIns="91436" bIns="45716">
            <a:spAutoFit/>
          </a:bodyPr>
          <a:lstStyle/>
          <a:p>
            <a:pPr algn="ctr"/>
            <a:r>
              <a:rPr lang="en-US" sz="2400" i="1" spc="200" dirty="0" smtClean="0">
                <a:ln w="29210">
                  <a:solidFill>
                    <a:srgbClr val="A6A6A6"/>
                  </a:solidFill>
                </a:ln>
                <a:solidFill>
                  <a:schemeClr val="tx1"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FutureGrid</a:t>
            </a:r>
            <a:endParaRPr lang="en-US" sz="2400" i="1" spc="200" dirty="0">
              <a:ln w="29210">
                <a:solidFill>
                  <a:srgbClr val="A6A6A6"/>
                </a:solidFill>
              </a:ln>
              <a:solidFill>
                <a:schemeClr val="tx1"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Gregor von Laszewski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59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Cloudmesh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Gregor von Laszewski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079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004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 Confusion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To avoid confusion with the overloaded term</a:t>
            </a:r>
          </a:p>
          <a:p>
            <a:pPr marL="0" indent="0" algn="ctr">
              <a:buNone/>
            </a:pPr>
            <a:endParaRPr lang="en-US" dirty="0" smtClean="0"/>
          </a:p>
          <a:p>
            <a:pPr marL="457200" lvl="1" indent="0" algn="ctr">
              <a:buNone/>
            </a:pPr>
            <a:r>
              <a:rPr lang="en-US" i="1" dirty="0" smtClean="0"/>
              <a:t>Dynamic Provisioning</a:t>
            </a:r>
          </a:p>
          <a:p>
            <a:pPr marL="457200" lvl="1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</a:t>
            </a:r>
            <a:r>
              <a:rPr lang="en-US" dirty="0" smtClean="0"/>
              <a:t>e will use the term</a:t>
            </a:r>
            <a:endParaRPr lang="en-US" dirty="0"/>
          </a:p>
          <a:p>
            <a:pPr marL="457200" lvl="1" indent="0" algn="ctr">
              <a:buNone/>
            </a:pPr>
            <a:r>
              <a:rPr lang="en-US" sz="6000" b="1" i="1" dirty="0" smtClean="0"/>
              <a:t>RAIN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Gregor von Laszewski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C97DA1-B60F-0F41-ACBE-683AF5E4DF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88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apezoid 17"/>
          <p:cNvSpPr/>
          <p:nvPr/>
        </p:nvSpPr>
        <p:spPr>
          <a:xfrm>
            <a:off x="1143953" y="5173415"/>
            <a:ext cx="7025217" cy="978510"/>
          </a:xfrm>
          <a:prstGeom prst="trapezoid">
            <a:avLst>
              <a:gd name="adj" fmla="val 110294"/>
            </a:avLst>
          </a:prstGeom>
          <a:gradFill>
            <a:gsLst>
              <a:gs pos="0">
                <a:schemeClr val="tx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RAIN?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3FFB49-A6E7-3947-8F55-F954CD7469F6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rapezoid 5"/>
          <p:cNvSpPr/>
          <p:nvPr/>
        </p:nvSpPr>
        <p:spPr>
          <a:xfrm>
            <a:off x="991553" y="4627685"/>
            <a:ext cx="7025217" cy="978510"/>
          </a:xfrm>
          <a:prstGeom prst="trapezoid">
            <a:avLst>
              <a:gd name="adj" fmla="val 110294"/>
            </a:avLst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97262" y="5630636"/>
            <a:ext cx="1509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</a:rPr>
              <a:t>Resources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46522" y="4627685"/>
            <a:ext cx="1241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Hadoop</a:t>
            </a:r>
            <a:endParaRPr lang="en-US" sz="2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862568" y="4636588"/>
            <a:ext cx="2034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Virtual Cluster</a:t>
            </a:r>
            <a:endParaRPr lang="en-US" sz="24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684249" y="5141879"/>
            <a:ext cx="1453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OS Image</a:t>
            </a:r>
            <a:endParaRPr lang="en-US" sz="2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4074782" y="4726380"/>
            <a:ext cx="13426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/>
              <a:t>Virtual </a:t>
            </a:r>
            <a:r>
              <a:rPr lang="en-US" sz="2400" i="1" dirty="0"/>
              <a:t/>
            </a:r>
            <a:br>
              <a:rPr lang="en-US" sz="2400" i="1" dirty="0"/>
            </a:br>
            <a:r>
              <a:rPr lang="en-US" sz="2400" i="1" dirty="0" smtClean="0"/>
              <a:t>Machine</a:t>
            </a:r>
            <a:endParaRPr lang="en-US" sz="24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5681841" y="5141879"/>
            <a:ext cx="913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Other</a:t>
            </a:r>
            <a:endParaRPr lang="en-US" sz="2400" dirty="0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3753054" y="3942837"/>
            <a:ext cx="624416" cy="693751"/>
          </a:xfrm>
          <a:prstGeom prst="line">
            <a:avLst/>
          </a:prstGeom>
          <a:ln w="76200" cmpd="sng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074782" y="3978824"/>
            <a:ext cx="624416" cy="693751"/>
          </a:xfrm>
          <a:prstGeom prst="line">
            <a:avLst/>
          </a:prstGeom>
          <a:ln w="76200" cmpd="sng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396510" y="4014811"/>
            <a:ext cx="624416" cy="693751"/>
          </a:xfrm>
          <a:prstGeom prst="line">
            <a:avLst/>
          </a:prstGeom>
          <a:ln w="76200" cmpd="sng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loud 4"/>
          <p:cNvSpPr/>
          <p:nvPr/>
        </p:nvSpPr>
        <p:spPr>
          <a:xfrm>
            <a:off x="807461" y="1837539"/>
            <a:ext cx="7209309" cy="2211132"/>
          </a:xfrm>
          <a:prstGeom prst="cloud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effectLst>
            <a:outerShdw blurRad="40000" dist="73787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Gregor von Laszewski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54192" y="2220249"/>
            <a:ext cx="149001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Templates</a:t>
            </a:r>
          </a:p>
          <a:p>
            <a:pPr algn="ctr"/>
            <a:r>
              <a:rPr lang="en-US" sz="2400" dirty="0" smtClean="0"/>
              <a:t>&amp; </a:t>
            </a:r>
          </a:p>
          <a:p>
            <a:pPr algn="ctr"/>
            <a:r>
              <a:rPr lang="en-US" sz="2400" dirty="0" smtClean="0"/>
              <a:t>Services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7839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3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8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40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700"/>
                            </p:stCondLst>
                            <p:childTnLst>
                              <p:par>
                                <p:cTn id="3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935790"/>
            <a:ext cx="7772400" cy="45452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RAIN/RAINING</a:t>
            </a:r>
            <a:br>
              <a:rPr lang="en-US" dirty="0" smtClean="0"/>
            </a:br>
            <a:r>
              <a:rPr lang="en-US" b="0" i="1" dirty="0" smtClean="0"/>
              <a:t>is a Concept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Cloudmesh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0" i="1" dirty="0" smtClean="0"/>
              <a:t>is </a:t>
            </a:r>
            <a:r>
              <a:rPr lang="en-US" b="0" i="1" dirty="0"/>
              <a:t>a </a:t>
            </a:r>
            <a:r>
              <a:rPr lang="en-US" b="0" i="1" dirty="0" smtClean="0"/>
              <a:t>toolkit</a:t>
            </a:r>
            <a:r>
              <a:rPr lang="en-US" b="0" i="1" dirty="0" smtClean="0"/>
              <a:t> </a:t>
            </a:r>
            <a:r>
              <a:rPr lang="en-US" b="0" i="1" dirty="0"/>
              <a:t>implementing RAIN</a:t>
            </a:r>
            <a:br>
              <a:rPr lang="en-US" b="0" i="1" dirty="0"/>
            </a:br>
            <a:r>
              <a:rPr lang="en-US" b="0" i="1" dirty="0" smtClean="0"/>
              <a:t/>
            </a:r>
            <a:br>
              <a:rPr lang="en-US" b="0" i="1" dirty="0" smtClean="0"/>
            </a:br>
            <a:r>
              <a:rPr lang="en-US" sz="2700" b="0" i="1" dirty="0" smtClean="0"/>
              <a:t>It </a:t>
            </a:r>
            <a:r>
              <a:rPr lang="en-US" sz="2700" b="0" i="1" dirty="0" smtClean="0"/>
              <a:t>includes a </a:t>
            </a:r>
            <a:r>
              <a:rPr lang="en-US" sz="2700" b="0" i="1" dirty="0" smtClean="0"/>
              <a:t>component </a:t>
            </a:r>
            <a:r>
              <a:rPr lang="en-US" sz="2700" b="0" i="1" dirty="0" smtClean="0"/>
              <a:t>called </a:t>
            </a:r>
            <a:r>
              <a:rPr lang="en-US" sz="2700" b="0" i="1" dirty="0" smtClean="0"/>
              <a:t>Rain that is used to </a:t>
            </a:r>
            <a:r>
              <a:rPr lang="en-US" sz="2700" b="0" dirty="0" smtClean="0"/>
              <a:t>build </a:t>
            </a:r>
            <a:r>
              <a:rPr lang="en-US" sz="2700" b="0" dirty="0"/>
              <a:t>and interface </a:t>
            </a:r>
            <a:r>
              <a:rPr lang="en-US" sz="2700" b="0" dirty="0" smtClean="0"/>
              <a:t>with a </a:t>
            </a:r>
            <a:r>
              <a:rPr lang="en-US" sz="2700" b="0" dirty="0" err="1"/>
              <a:t>testbed</a:t>
            </a:r>
            <a:r>
              <a:rPr lang="en-US" sz="2700" b="0" dirty="0"/>
              <a:t> so that users can conduct </a:t>
            </a:r>
            <a:r>
              <a:rPr lang="en-US" sz="2700" b="0" dirty="0" smtClean="0"/>
              <a:t>advanced reproducible </a:t>
            </a:r>
            <a:r>
              <a:rPr lang="en-US" sz="2700" b="0" dirty="0"/>
              <a:t>experiments</a:t>
            </a:r>
            <a:br>
              <a:rPr lang="en-US" sz="2700" b="0" dirty="0"/>
            </a:br>
            <a:endParaRPr lang="en-US" sz="2700" b="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Gregor von Laszewski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C97DA1-B60F-0F41-ACBE-683AF5E4DF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64891"/>
      </p:ext>
    </p:extLst>
  </p:cSld>
  <p:clrMapOvr>
    <a:masterClrMapping/>
  </p:clrMapOvr>
</p:sld>
</file>

<file path=ppt/theme/theme1.xml><?xml version="1.0" encoding="utf-8"?>
<a:theme xmlns:a="http://schemas.openxmlformats.org/drawingml/2006/main" name="fg-tempal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fg-tempalte.thmx</Template>
  <TotalTime>1309</TotalTime>
  <Words>855</Words>
  <Application>Microsoft Macintosh PowerPoint</Application>
  <PresentationFormat>On-screen Show (4:3)</PresentationFormat>
  <Paragraphs>206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fg-tempalte</vt:lpstr>
      <vt:lpstr>Possibly useful slide</vt:lpstr>
      <vt:lpstr>Which Services should we install?</vt:lpstr>
      <vt:lpstr>Technology Requests per Quarter</vt:lpstr>
      <vt:lpstr>Selected List of Services Offered</vt:lpstr>
      <vt:lpstr>Cloudmesh</vt:lpstr>
      <vt:lpstr>Terminology</vt:lpstr>
      <vt:lpstr>Avoid Confusion</vt:lpstr>
      <vt:lpstr>What is RAIN?</vt:lpstr>
      <vt:lpstr>RAIN/RAINING is a Concept  Cloudmesh  is a toolkit implementing RAIN  It includes a component called Rain that is used to build and interface with a testbed so that users can conduct advanced reproducible experiments </vt:lpstr>
      <vt:lpstr>Cloudmesh</vt:lpstr>
      <vt:lpstr>Cloudmesh Functionality View </vt:lpstr>
      <vt:lpstr>Cloudmesh Layered Architecture View</vt:lpstr>
      <vt:lpstr>Cloudmesh RAIN Move</vt:lpstr>
      <vt:lpstr>Use Case: Move Resources</vt:lpstr>
      <vt:lpstr>Use Case: Move Resources</vt:lpstr>
      <vt:lpstr>Use Case: Move Resources</vt:lpstr>
      <vt:lpstr>Use Case: Move Resources</vt:lpstr>
      <vt:lpstr>Feature Summary</vt:lpstr>
      <vt:lpstr>Cloudmesh Federation Aspects</vt:lpstr>
      <vt:lpstr>Federated Cloud services</vt:lpstr>
      <vt:lpstr>Federated Cloud Services</vt:lpstr>
      <vt:lpstr>Federated Cloud Services</vt:lpstr>
      <vt:lpstr>Screenshots</vt:lpstr>
      <vt:lpstr>User Side Federation with  Cloud Mesh UI</vt:lpstr>
      <vt:lpstr>Interactive Cloudmesh with IPython</vt:lpstr>
      <vt:lpstr>CloudMesh:  Example of Moving a Service </vt:lpstr>
      <vt:lpstr>Cloudmesh One Click Install</vt:lpstr>
      <vt:lpstr>Registering External Clouds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Possibly useful slide</dc:title>
  <dc:creator>Gregor von Laszewski</dc:creator>
  <cp:lastModifiedBy>Gregor von Laszewski</cp:lastModifiedBy>
  <cp:revision>10</cp:revision>
  <dcterms:created xsi:type="dcterms:W3CDTF">2013-09-15T16:05:55Z</dcterms:created>
  <dcterms:modified xsi:type="dcterms:W3CDTF">2013-09-16T13:55:02Z</dcterms:modified>
</cp:coreProperties>
</file>