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3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35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(Twister)</a:t>
          </a:r>
        </a:p>
        <a:p>
          <a:r>
            <a:rPr lang="en-US" dirty="0" smtClean="0">
              <a:solidFill>
                <a:schemeClr val="tx1"/>
              </a:solidFill>
            </a:rPr>
            <a:t>(Sphere/Sector)</a:t>
          </a:r>
          <a:endParaRPr lang="en-US" dirty="0">
            <a:solidFill>
              <a:schemeClr val="tx1"/>
            </a:solidFill>
          </a:endParaRP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Others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0D42D5-988A-E24E-8304-26BAC3A825D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(</a:t>
          </a:r>
          <a:r>
            <a:rPr lang="en-US" dirty="0" err="1" smtClean="0">
              <a:solidFill>
                <a:schemeClr val="tx1"/>
              </a:solidFill>
            </a:rPr>
            <a:t>OpenStack</a:t>
          </a:r>
          <a:r>
            <a:rPr lang="en-US" dirty="0" smtClean="0">
              <a:solidFill>
                <a:schemeClr val="tx1"/>
              </a:solidFill>
            </a:rPr>
            <a:t>)</a:t>
          </a:r>
        </a:p>
        <a:p>
          <a:r>
            <a:rPr lang="en-US" dirty="0" smtClean="0">
              <a:solidFill>
                <a:schemeClr val="tx1"/>
              </a:solidFill>
            </a:rPr>
            <a:t>(</a:t>
          </a:r>
          <a:r>
            <a:rPr lang="en-US" dirty="0" err="1" smtClean="0">
              <a:solidFill>
                <a:schemeClr val="tx1"/>
              </a:solidFill>
            </a:rPr>
            <a:t>OpenNebula</a:t>
          </a:r>
          <a:r>
            <a:rPr lang="en-US" dirty="0" smtClean="0">
              <a:solidFill>
                <a:schemeClr val="tx1"/>
              </a:solidFill>
            </a:rPr>
            <a:t>)</a:t>
          </a:r>
        </a:p>
      </dgm:t>
    </dgm:pt>
    <dgm:pt modelId="{DAF69B01-D17A-D34D-975F-F08C618F5D8C}" type="parTrans" cxnId="{D9F3E9EA-A1A4-FF40-A181-134ACEF0F3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C555FE-206A-4548-9046-657AF06BC304}" type="sibTrans" cxnId="{D9F3E9EA-A1A4-FF40-A181-134ACEF0F3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HPCC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smtClean="0">
              <a:solidFill>
                <a:schemeClr val="tx1"/>
              </a:solidFill>
            </a:rPr>
            <a:t>(</a:t>
          </a:r>
          <a:r>
            <a:rPr lang="en-US" dirty="0" err="1" smtClean="0">
              <a:solidFill>
                <a:schemeClr val="tx1"/>
              </a:solidFill>
            </a:rPr>
            <a:t>Exper</a:t>
          </a:r>
          <a:r>
            <a:rPr lang="en-US" dirty="0" smtClean="0">
              <a:solidFill>
                <a:schemeClr val="tx1"/>
              </a:solidFill>
            </a:rPr>
            <a:t>. </a:t>
          </a:r>
          <a:r>
            <a:rPr lang="en-US" dirty="0" err="1" smtClean="0">
              <a:solidFill>
                <a:schemeClr val="tx1"/>
              </a:solidFill>
            </a:rPr>
            <a:t>Manag</a:t>
          </a:r>
          <a:r>
            <a:rPr lang="en-US" dirty="0" smtClean="0">
              <a:solidFill>
                <a:schemeClr val="tx1"/>
              </a:solidFill>
            </a:rPr>
            <a:t>./(Pegasus</a:t>
          </a:r>
        </a:p>
        <a:p>
          <a:r>
            <a:rPr lang="en-US" dirty="0" smtClean="0">
              <a:solidFill>
                <a:schemeClr val="tx1"/>
              </a:solidFill>
            </a:rPr>
            <a:t>(Rain)</a:t>
          </a:r>
          <a:endParaRPr lang="en-US" dirty="0">
            <a:solidFill>
              <a:schemeClr val="tx1"/>
            </a:solidFill>
          </a:endParaRP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ScaleMP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(XD Stack)</a:t>
          </a:r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Grid</a:t>
          </a: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40B38BEA-C622-364C-84B9-6140B9C5CEF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(Globus)</a:t>
          </a:r>
        </a:p>
      </dgm:t>
    </dgm:pt>
    <dgm:pt modelId="{A3AA7D62-58B5-D046-8EDD-92230266FE87}" type="parTrans" cxnId="{8E00A6C4-2934-6642-BFD2-07B2D3CC1CFD}">
      <dgm:prSet/>
      <dgm:spPr/>
      <dgm:t>
        <a:bodyPr/>
        <a:lstStyle/>
        <a:p>
          <a:endParaRPr lang="en-US"/>
        </a:p>
      </dgm:t>
    </dgm:pt>
    <dgm:pt modelId="{6B944954-F6FD-694D-82D7-45F56085484A}" type="sibTrans" cxnId="{8E00A6C4-2934-6642-BFD2-07B2D3CC1CFD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AC7CA2E0-44E9-A343-98CF-97E784A07D4B}" type="presOf" srcId="{B022D9ED-1E87-A541-B5E6-99C6F5FA8271}" destId="{B49B3F43-B447-2E46-8542-2721C3CCA994}" srcOrd="0" destOrd="0" presId="urn:microsoft.com/office/officeart/2009/3/layout/IncreasingArrowsProcess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F09F0D1C-9010-184F-8D48-B0315FF490B5}" type="presOf" srcId="{BC9F2A18-750B-4B4C-A4EC-B99B3AD9147E}" destId="{965C2627-9758-4643-9FBE-55143086510A}" srcOrd="0" destOrd="0" presId="urn:microsoft.com/office/officeart/2009/3/layout/IncreasingArrowsProcess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17A3A878-0736-B846-96A2-1C33448497E6}" type="presOf" srcId="{3B86A249-6530-5146-AE38-057A914E849E}" destId="{9851CF6D-0542-A945-8BD9-8B164A9FF6AF}" srcOrd="0" destOrd="1" presId="urn:microsoft.com/office/officeart/2009/3/layout/IncreasingArrowsProcess"/>
    <dgm:cxn modelId="{B422ECC1-9433-5D42-A143-D5C1AC7947FF}" type="presOf" srcId="{E385DA56-1A68-BD48-8B1C-E528C49559A4}" destId="{25E35677-269D-7F46-82BA-4AC7CFDF4204}" srcOrd="0" destOrd="0" presId="urn:microsoft.com/office/officeart/2009/3/layout/IncreasingArrowsProcess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53CD81BC-01B6-9F43-A397-66C745265CC3}" type="presOf" srcId="{B60D42D5-988A-E24E-8304-26BAC3A825D5}" destId="{FBB464ED-33D5-3C42-9389-977FC034AD32}" srcOrd="0" destOrd="2" presId="urn:microsoft.com/office/officeart/2009/3/layout/IncreasingArrowsProcess"/>
    <dgm:cxn modelId="{A8A29541-2B23-344B-A434-05CC147D64D0}" type="presOf" srcId="{5C0E77E8-8A50-054C-A4BF-0C8C401EC59E}" destId="{61F6C000-BD56-7B4F-B80D-4349F954432A}" srcOrd="0" destOrd="0" presId="urn:microsoft.com/office/officeart/2009/3/layout/IncreasingArrowsProcess"/>
    <dgm:cxn modelId="{5C369B43-FA94-1B42-8700-58F2FE24773F}" type="presOf" srcId="{88F0A5CC-9F8E-174C-AE0C-29EEDDBD234C}" destId="{9851CF6D-0542-A945-8BD9-8B164A9FF6AF}" srcOrd="0" destOrd="0" presId="urn:microsoft.com/office/officeart/2009/3/layout/IncreasingArrowsProcess"/>
    <dgm:cxn modelId="{986E90E7-D48C-5A42-BDBC-C01C29B98510}" type="presOf" srcId="{6CDF5F64-414F-D844-B808-8DE56011DFCC}" destId="{1685D736-5D8C-2648-9245-8271052F4346}" srcOrd="0" destOrd="0" presId="urn:microsoft.com/office/officeart/2009/3/layout/IncreasingArrowsProcess"/>
    <dgm:cxn modelId="{8E00A6C4-2934-6642-BFD2-07B2D3CC1CFD}" srcId="{0978C417-F862-CD43-A9F3-06E174FE3968}" destId="{40B38BEA-C622-364C-84B9-6140B9C5CEFC}" srcOrd="2" destOrd="0" parTransId="{A3AA7D62-58B5-D046-8EDD-92230266FE87}" sibTransId="{6B944954-F6FD-694D-82D7-45F56085484A}"/>
    <dgm:cxn modelId="{44D08713-D690-564D-9546-FB9D11EC936F}" type="presOf" srcId="{5A7046D3-038A-0946-B8DA-75F41CDB8098}" destId="{FCFEE869-3260-8848-805B-21255263F0C6}" srcOrd="0" destOrd="0" presId="urn:microsoft.com/office/officeart/2009/3/layout/IncreasingArrowsProcess"/>
    <dgm:cxn modelId="{D13ED5D8-9C84-EF42-9060-17C36A2D6F6D}" type="presOf" srcId="{40B38BEA-C622-364C-84B9-6140B9C5CEFC}" destId="{9851CF6D-0542-A945-8BD9-8B164A9FF6AF}" srcOrd="0" destOrd="2" presId="urn:microsoft.com/office/officeart/2009/3/layout/IncreasingArrowsProcess"/>
    <dgm:cxn modelId="{A63F934E-FFD1-2C4F-B1B0-7B362AB7D809}" type="presOf" srcId="{9E1BC4AA-3D23-D343-9B78-C041D11A00F6}" destId="{FBB464ED-33D5-3C42-9389-977FC034AD32}" srcOrd="0" destOrd="1" presId="urn:microsoft.com/office/officeart/2009/3/layout/IncreasingArrowsProcess"/>
    <dgm:cxn modelId="{B43DA2BD-8C46-5941-8886-DF4AC21F26FC}" type="presOf" srcId="{065941A5-0E5F-0C49-AFA9-A922E2BA80E1}" destId="{25E35677-269D-7F46-82BA-4AC7CFDF4204}" srcOrd="0" destOrd="1" presId="urn:microsoft.com/office/officeart/2009/3/layout/IncreasingArrowsProcess"/>
    <dgm:cxn modelId="{6A5D3B0B-FF5B-594F-AAE5-9AEABFFAE2A6}" type="presOf" srcId="{37731C80-0523-E749-9660-C07AA0EBA3FF}" destId="{AE11D181-40CD-AA43-A283-DD58DD43E998}" srcOrd="0" destOrd="1" presId="urn:microsoft.com/office/officeart/2009/3/layout/IncreasingArrowsProcess"/>
    <dgm:cxn modelId="{79F06708-CCF3-804B-B8F2-3D38508F0040}" type="presOf" srcId="{900669E4-87A7-5C49-A5E1-84963CF81AAA}" destId="{CB24CEDB-B0EF-C743-825D-AA776BAE9D7F}" srcOrd="0" destOrd="0" presId="urn:microsoft.com/office/officeart/2009/3/layout/IncreasingArrowsProcess"/>
    <dgm:cxn modelId="{1F77F7B6-B45F-9C49-A37C-28069C8FF625}" type="presOf" srcId="{0978C417-F862-CD43-A9F3-06E174FE3968}" destId="{065D51E9-B6DC-154D-B583-B4EBD21A9523}" srcOrd="0" destOrd="0" presId="urn:microsoft.com/office/officeart/2009/3/layout/IncreasingArrowsProcess"/>
    <dgm:cxn modelId="{5CFA1243-6E04-CE4D-8F3C-287E5713ACB1}" type="presOf" srcId="{77E39105-775B-3D4D-96C5-14E4CB4110EC}" destId="{FBB464ED-33D5-3C42-9389-977FC034AD32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06598AF3-CFB4-8D45-A3BB-CF098AD043DD}" type="presOf" srcId="{C4D23F30-1676-4149-A194-9F660BF1A352}" destId="{25E35677-269D-7F46-82BA-4AC7CFDF4204}" srcOrd="0" destOrd="2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C0E934BD-5790-D444-8FD4-94B658A8900C}" type="presOf" srcId="{EABFDB4B-76EE-F049-B783-32FF7B78C31E}" destId="{AE11D181-40CD-AA43-A283-DD58DD43E998}" srcOrd="0" destOrd="0" presId="urn:microsoft.com/office/officeart/2009/3/layout/IncreasingArrowsProcess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D9F3E9EA-A1A4-FF40-A181-134ACEF0F3F1}" srcId="{6CDF5F64-414F-D844-B808-8DE56011DFCC}" destId="{B60D42D5-988A-E24E-8304-26BAC3A825D5}" srcOrd="2" destOrd="0" parTransId="{DAF69B01-D17A-D34D-975F-F08C618F5D8C}" sibTransId="{B0C555FE-206A-4548-9046-657AF06BC304}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5F7DEC01-3A1F-FB4A-95B6-B4A0B446C62E}" type="presParOf" srcId="{965C2627-9758-4643-9FBE-55143086510A}" destId="{61F6C000-BD56-7B4F-B80D-4349F954432A}" srcOrd="0" destOrd="0" presId="urn:microsoft.com/office/officeart/2009/3/layout/IncreasingArrowsProcess"/>
    <dgm:cxn modelId="{7CB4AB0E-8AC6-B94E-920F-0AA4CD7D0123}" type="presParOf" srcId="{965C2627-9758-4643-9FBE-55143086510A}" destId="{B49B3F43-B447-2E46-8542-2721C3CCA994}" srcOrd="1" destOrd="0" presId="urn:microsoft.com/office/officeart/2009/3/layout/IncreasingArrowsProcess"/>
    <dgm:cxn modelId="{E6C08585-832D-3944-8310-F2D4FEF26807}" type="presParOf" srcId="{965C2627-9758-4643-9FBE-55143086510A}" destId="{1685D736-5D8C-2648-9245-8271052F4346}" srcOrd="2" destOrd="0" presId="urn:microsoft.com/office/officeart/2009/3/layout/IncreasingArrowsProcess"/>
    <dgm:cxn modelId="{5E4DA6AF-5A5A-F44A-BF48-3914CB8ADDDF}" type="presParOf" srcId="{965C2627-9758-4643-9FBE-55143086510A}" destId="{FBB464ED-33D5-3C42-9389-977FC034AD32}" srcOrd="3" destOrd="0" presId="urn:microsoft.com/office/officeart/2009/3/layout/IncreasingArrowsProcess"/>
    <dgm:cxn modelId="{78F87770-70C8-034E-977D-6F29A1D336FD}" type="presParOf" srcId="{965C2627-9758-4643-9FBE-55143086510A}" destId="{065D51E9-B6DC-154D-B583-B4EBD21A9523}" srcOrd="4" destOrd="0" presId="urn:microsoft.com/office/officeart/2009/3/layout/IncreasingArrowsProcess"/>
    <dgm:cxn modelId="{390A8B11-5A0C-1B42-8B27-BDBBE9BE7636}" type="presParOf" srcId="{965C2627-9758-4643-9FBE-55143086510A}" destId="{9851CF6D-0542-A945-8BD9-8B164A9FF6AF}" srcOrd="5" destOrd="0" presId="urn:microsoft.com/office/officeart/2009/3/layout/IncreasingArrowsProcess"/>
    <dgm:cxn modelId="{AD987016-2CA7-194A-AFBF-E5AC38A78F34}" type="presParOf" srcId="{965C2627-9758-4643-9FBE-55143086510A}" destId="{FCFEE869-3260-8848-805B-21255263F0C6}" srcOrd="6" destOrd="0" presId="urn:microsoft.com/office/officeart/2009/3/layout/IncreasingArrowsProcess"/>
    <dgm:cxn modelId="{489DD4EA-D017-944E-8AAA-D1ED4DECF906}" type="presParOf" srcId="{965C2627-9758-4643-9FBE-55143086510A}" destId="{25E35677-269D-7F46-82BA-4AC7CFDF4204}" srcOrd="7" destOrd="0" presId="urn:microsoft.com/office/officeart/2009/3/layout/IncreasingArrowsProcess"/>
    <dgm:cxn modelId="{605B6821-A53E-EE44-AC6B-12B9D2533F66}" type="presParOf" srcId="{965C2627-9758-4643-9FBE-55143086510A}" destId="{CB24CEDB-B0EF-C743-825D-AA776BAE9D7F}" srcOrd="8" destOrd="0" presId="urn:microsoft.com/office/officeart/2009/3/layout/IncreasingArrowsProcess"/>
    <dgm:cxn modelId="{7A3E5561-7C70-BF41-BFB0-DCC8E754B71E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337158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608658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173218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Hadoop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(Twister)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(Sphere/Sector)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0" y="1173218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699297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970797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535357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Nimbus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ViNE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</a:t>
          </a:r>
          <a:r>
            <a:rPr lang="en-US" sz="1400" kern="1200" dirty="0" err="1" smtClean="0">
              <a:solidFill>
                <a:schemeClr val="tx1"/>
              </a:solidFill>
            </a:rPr>
            <a:t>OpenStack</a:t>
          </a:r>
          <a:r>
            <a:rPr lang="en-US" sz="1400" kern="1200" dirty="0" smtClean="0">
              <a:solidFill>
                <a:schemeClr val="tx1"/>
              </a:solidFill>
            </a:rPr>
            <a:t>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</a:t>
          </a:r>
          <a:r>
            <a:rPr lang="en-US" sz="1400" kern="1200" dirty="0" err="1" smtClean="0">
              <a:solidFill>
                <a:schemeClr val="tx1"/>
              </a:solidFill>
            </a:rPr>
            <a:t>OpenNebula</a:t>
          </a:r>
          <a:r>
            <a:rPr lang="en-US" sz="1400" kern="1200" dirty="0" smtClean="0">
              <a:solidFill>
                <a:schemeClr val="tx1"/>
              </a:solidFill>
            </a:rPr>
            <a:t>)</a:t>
          </a:r>
        </a:p>
      </dsp:txBody>
      <dsp:txXfrm>
        <a:off x="1380012" y="1535357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1061436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Grid</a:t>
          </a:r>
        </a:p>
      </dsp:txBody>
      <dsp:txXfrm>
        <a:off x="2760024" y="1332936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897496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Unicore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(Globus)</a:t>
          </a:r>
        </a:p>
      </dsp:txBody>
      <dsp:txXfrm>
        <a:off x="2760024" y="1897496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423575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HPCC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695075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259635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MPI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OpenMP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ScaleMP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(XD Stack)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140784" y="2259635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785714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Others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2057214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20796" y="2621774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</a:t>
          </a:r>
          <a:r>
            <a:rPr lang="en-US" sz="1400" kern="1200" dirty="0" err="1" smtClean="0">
              <a:solidFill>
                <a:schemeClr val="tx1"/>
              </a:solidFill>
            </a:rPr>
            <a:t>Exper</a:t>
          </a:r>
          <a:r>
            <a:rPr lang="en-US" sz="1400" kern="1200" dirty="0" smtClean="0">
              <a:solidFill>
                <a:schemeClr val="tx1"/>
              </a:solidFill>
            </a:rPr>
            <a:t>. </a:t>
          </a:r>
          <a:r>
            <a:rPr lang="en-US" sz="1400" kern="1200" dirty="0" err="1" smtClean="0">
              <a:solidFill>
                <a:schemeClr val="tx1"/>
              </a:solidFill>
            </a:rPr>
            <a:t>Manag</a:t>
          </a:r>
          <a:r>
            <a:rPr lang="en-US" sz="1400" kern="1200" dirty="0" smtClean="0">
              <a:solidFill>
                <a:schemeClr val="tx1"/>
              </a:solidFill>
            </a:rPr>
            <a:t>./(Pegasus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(Rain)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20796" y="2621774"/>
        <a:ext cx="1380161" cy="199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589A5-9BDD-8B46-819B-86609A25FAC8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12F0-16BF-DF40-8FA7-9A68364F6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3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457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3645-E245-4B8F-B195-5B3F438EF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512E876-081B-1141-8EA3-DE1D691139E9}" type="datetimeFigureOut">
              <a:rPr lang="en-US" smtClean="0"/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EB8B87-E7C0-334D-BEA7-32F58CF9455F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196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96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96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96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96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96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91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87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82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6" indent="-342896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43" indent="-285747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88" indent="-228597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84" indent="-228597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79" indent="-228597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FutureGrid and </a:t>
            </a:r>
            <a:r>
              <a:rPr lang="en-US" dirty="0" err="1" smtClean="0"/>
              <a:t>Cybera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Gregor von Laszewski</a:t>
            </a:r>
          </a:p>
          <a:p>
            <a:r>
              <a:rPr lang="en-US" dirty="0" smtClean="0"/>
              <a:t>Indiana University</a:t>
            </a:r>
          </a:p>
          <a:p>
            <a:r>
              <a:rPr lang="en-US" dirty="0" err="1" smtClean="0"/>
              <a:t>laszewski@gmail.com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5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4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057400"/>
            <a:ext cx="3657600" cy="2407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List of Services Offered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68187"/>
              </p:ext>
            </p:extLst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7772400" y="1447800"/>
            <a:ext cx="12799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User</a:t>
            </a:r>
            <a:endParaRPr lang="en-US" sz="2400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6934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91400" y="1596464"/>
            <a:ext cx="304800" cy="1561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6248400"/>
            <a:ext cx="168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(will be added in future)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69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/>
          <a:lstStyle/>
          <a:p>
            <a:r>
              <a:rPr lang="en-US" dirty="0" smtClean="0"/>
              <a:t>Detailed 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2926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2743200" cy="1143000"/>
          </a:xfrm>
        </p:spPr>
        <p:txBody>
          <a:bodyPr/>
          <a:lstStyle/>
          <a:p>
            <a:r>
              <a:rPr lang="en-US" dirty="0" smtClean="0"/>
              <a:t>Services Offered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437143"/>
              </p:ext>
            </p:extLst>
          </p:nvPr>
        </p:nvGraphicFramePr>
        <p:xfrm>
          <a:off x="2971800" y="304800"/>
          <a:ext cx="5181600" cy="6477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00200"/>
                <a:gridCol w="533400"/>
                <a:gridCol w="609600"/>
                <a:gridCol w="533400"/>
                <a:gridCol w="533400"/>
                <a:gridCol w="533400"/>
                <a:gridCol w="457200"/>
                <a:gridCol w="381000"/>
              </a:tblGrid>
              <a:tr h="9144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India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Sierra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Hotel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Foxtrot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Alamo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Xray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Bravo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myHadoop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Nimbus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Eucalyptus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ViNe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Genesis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ScaleMP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Ganglia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Pegasus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Portal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Vampir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6764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ea typeface="Zapf Dingbats"/>
                <a:cs typeface="Zapf Dingbats"/>
                <a:sym typeface="Zapf Dingbats"/>
              </a:rPr>
              <a:t>ViNe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>
                <a:ea typeface="Zapf Dingbats"/>
                <a:cs typeface="Zapf Dingbats"/>
                <a:sym typeface="Zapf Dingbats"/>
              </a:rPr>
              <a:t>can be installed on the </a:t>
            </a:r>
            <a:br>
              <a:rPr lang="en-US" dirty="0">
                <a:ea typeface="Zapf Dingbats"/>
                <a:cs typeface="Zapf Dingbats"/>
                <a:sym typeface="Zapf Dingbats"/>
              </a:rPr>
            </a:br>
            <a:r>
              <a:rPr lang="en-US" dirty="0">
                <a:ea typeface="Zapf Dingbats"/>
                <a:cs typeface="Zapf Dingbats"/>
                <a:sym typeface="Zapf Dingbats"/>
              </a:rPr>
              <a:t>other resources via    </a:t>
            </a:r>
            <a:r>
              <a:rPr lang="en-US" dirty="0" smtClean="0">
                <a:ea typeface="Zapf Dingbats"/>
                <a:cs typeface="Zapf Dingbats"/>
                <a:sym typeface="Zapf Dingbats"/>
              </a:rPr>
              <a:t>Nimbus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en-US" dirty="0" smtClean="0">
              <a:ea typeface="Zapf Dingbats"/>
              <a:cs typeface="Zapf Dingbats"/>
              <a:sym typeface="Zapf Dingbat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Access to the resource is  requested through the portal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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ea typeface="Wingdings"/>
                <a:cs typeface="Wingdings"/>
                <a:sym typeface="Wingdings"/>
              </a:rPr>
              <a:t>Pegasus available via Nimbus and Eucalyptus images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3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demand influences service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Based on User input we focused on </a:t>
            </a:r>
          </a:p>
          <a:p>
            <a:pPr lvl="1"/>
            <a:r>
              <a:rPr lang="en-US" dirty="0" smtClean="0"/>
              <a:t>Nimbus (53%)</a:t>
            </a:r>
          </a:p>
          <a:p>
            <a:pPr lvl="1"/>
            <a:r>
              <a:rPr lang="en-US" dirty="0" smtClean="0"/>
              <a:t>Eucalyptus (51%)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(37%)</a:t>
            </a:r>
          </a:p>
          <a:p>
            <a:pPr lvl="1"/>
            <a:r>
              <a:rPr lang="en-US" dirty="0" smtClean="0"/>
              <a:t>HPC (36%)</a:t>
            </a:r>
            <a:endParaRPr lang="en-US" dirty="0"/>
          </a:p>
        </p:txBody>
      </p:sp>
      <p:pic>
        <p:nvPicPr>
          <p:cNvPr id="5" name="Content Placeholder 4" descr="chart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068" b="-62068"/>
          <a:stretch>
            <a:fillRect/>
          </a:stretch>
        </p:blipFill>
        <p:spPr>
          <a:xfrm>
            <a:off x="4648200" y="228600"/>
            <a:ext cx="4038600" cy="452596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3505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Eucalyptus: 64(50.8%)</a:t>
            </a:r>
          </a:p>
          <a:p>
            <a:r>
              <a:rPr lang="en-US" sz="1200" dirty="0"/>
              <a:t>High Performance Computing Environment: 45(35.7%)</a:t>
            </a:r>
          </a:p>
          <a:p>
            <a:r>
              <a:rPr lang="en-US" sz="1200" dirty="0"/>
              <a:t>Nimbus: 67(53.2%)</a:t>
            </a:r>
          </a:p>
          <a:p>
            <a:r>
              <a:rPr lang="en-US" sz="1200" dirty="0" err="1"/>
              <a:t>Hadoop</a:t>
            </a:r>
            <a:r>
              <a:rPr lang="en-US" sz="1200" dirty="0"/>
              <a:t>: 47(37.3%)</a:t>
            </a:r>
          </a:p>
          <a:p>
            <a:r>
              <a:rPr lang="en-US" sz="1200" dirty="0" err="1"/>
              <a:t>MapReduce</a:t>
            </a:r>
            <a:r>
              <a:rPr lang="en-US" sz="1200" dirty="0"/>
              <a:t>: 42(33.3%)</a:t>
            </a:r>
          </a:p>
          <a:p>
            <a:r>
              <a:rPr lang="en-US" sz="1200" dirty="0"/>
              <a:t>Twister: 20(15.9%)</a:t>
            </a:r>
          </a:p>
          <a:p>
            <a:r>
              <a:rPr lang="en-US" sz="1200" dirty="0" err="1"/>
              <a:t>OpenNebula</a:t>
            </a:r>
            <a:r>
              <a:rPr lang="en-US" sz="1200" dirty="0"/>
              <a:t>: 14(11.1%)</a:t>
            </a:r>
          </a:p>
          <a:p>
            <a:r>
              <a:rPr lang="en-US" sz="1200" dirty="0"/>
              <a:t>Genesis II: 21(16.7%)</a:t>
            </a:r>
          </a:p>
          <a:p>
            <a:r>
              <a:rPr lang="en-US" sz="1200" dirty="0"/>
              <a:t>Common </a:t>
            </a:r>
            <a:r>
              <a:rPr lang="en-US" sz="1200" dirty="0" err="1"/>
              <a:t>TeraGrid</a:t>
            </a:r>
            <a:r>
              <a:rPr lang="en-US" sz="1200" dirty="0"/>
              <a:t> Software Stack: 34(27%)</a:t>
            </a:r>
          </a:p>
          <a:p>
            <a:r>
              <a:rPr lang="en-US" sz="1200" dirty="0" err="1"/>
              <a:t>Unicore</a:t>
            </a:r>
            <a:r>
              <a:rPr lang="en-US" sz="1200" dirty="0"/>
              <a:t> 6: 13(10.3%)</a:t>
            </a:r>
          </a:p>
          <a:p>
            <a:r>
              <a:rPr lang="en-US" sz="1200" dirty="0" err="1"/>
              <a:t>gLite</a:t>
            </a:r>
            <a:r>
              <a:rPr lang="en-US" sz="1200" dirty="0"/>
              <a:t>: 12(9.5%)</a:t>
            </a:r>
          </a:p>
          <a:p>
            <a:r>
              <a:rPr lang="en-US" sz="1200" dirty="0" err="1"/>
              <a:t>OpenStack</a:t>
            </a:r>
            <a:r>
              <a:rPr lang="en-US" sz="1200" dirty="0"/>
              <a:t>: 16(12.7%)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1" y="556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Note: We will improve the way we gather statistics in order to avoid inaccuracy  during the information gathering at project and user registration time.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015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105156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cs typeface="+mj-cs"/>
              </a:rPr>
              <a:t>Rain in FutureGrid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64682" y="6458277"/>
            <a:ext cx="2814638" cy="16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100">
                <a:solidFill>
                  <a:srgbClr val="898989"/>
                </a:solidFill>
                <a:latin typeface="Arial" charset="0"/>
              </a:rPr>
              <a:t>http://futuregrid.org</a:t>
            </a:r>
          </a:p>
        </p:txBody>
      </p:sp>
      <p:sp>
        <p:nvSpPr>
          <p:cNvPr id="7" name="32-Point Star 6"/>
          <p:cNvSpPr/>
          <p:nvPr/>
        </p:nvSpPr>
        <p:spPr>
          <a:xfrm>
            <a:off x="7383780" y="137161"/>
            <a:ext cx="1633410" cy="551609"/>
          </a:xfrm>
          <a:prstGeom prst="star32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r>
              <a:rPr lang="en-US" sz="1100" dirty="0"/>
              <a:t>Technology Preview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0" y="1062990"/>
            <a:ext cx="6560820" cy="53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4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FG provides resources</a:t>
            </a:r>
          </a:p>
          <a:p>
            <a:r>
              <a:rPr lang="en-US" dirty="0" smtClean="0"/>
              <a:t>FG provides services</a:t>
            </a:r>
          </a:p>
          <a:p>
            <a:r>
              <a:rPr lang="en-US" dirty="0" smtClean="0"/>
              <a:t>Research and industry is welcome</a:t>
            </a:r>
          </a:p>
          <a:p>
            <a:r>
              <a:rPr lang="en-US" dirty="0" smtClean="0"/>
              <a:t>Technical collaboration</a:t>
            </a:r>
          </a:p>
          <a:p>
            <a:pPr lvl="1"/>
            <a:r>
              <a:rPr lang="en-US" dirty="0" smtClean="0"/>
              <a:t>Clouds (</a:t>
            </a:r>
            <a:r>
              <a:rPr lang="en-US" dirty="0" err="1" smtClean="0"/>
              <a:t>OpenStack</a:t>
            </a:r>
            <a:r>
              <a:rPr lang="en-US" dirty="0" smtClean="0"/>
              <a:t>, Crossbar, …)</a:t>
            </a:r>
          </a:p>
          <a:p>
            <a:r>
              <a:rPr lang="en-US" dirty="0" smtClean="0"/>
              <a:t>Collaborative projects between researchers, users</a:t>
            </a:r>
          </a:p>
          <a:p>
            <a:pPr lvl="1"/>
            <a:r>
              <a:rPr lang="en-US" dirty="0" smtClean="0"/>
              <a:t>How can we foster this?</a:t>
            </a:r>
          </a:p>
          <a:p>
            <a:pPr lvl="1"/>
            <a:r>
              <a:rPr lang="en-US" dirty="0" smtClean="0"/>
              <a:t>Build a distributed scientific knowledge cloud?</a:t>
            </a:r>
          </a:p>
          <a:p>
            <a:pPr lvl="2"/>
            <a:r>
              <a:rPr lang="en-US" dirty="0" smtClean="0"/>
              <a:t>The expert is a resource (1996, von Laszewski)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96033"/>
      </p:ext>
    </p:extLst>
  </p:cSld>
  <p:clrMapOvr>
    <a:masterClrMapping/>
  </p:clrMapOvr>
</p:sld>
</file>

<file path=ppt/theme/theme1.xml><?xml version="1.0" encoding="utf-8"?>
<a:theme xmlns:a="http://schemas.openxmlformats.org/drawingml/2006/main" name="fg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fg-theme.thmx</Template>
  <TotalTime>177</TotalTime>
  <Words>336</Words>
  <Application>Microsoft Office PowerPoint</Application>
  <PresentationFormat>On-screen Show (4:3)</PresentationFormat>
  <Paragraphs>149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fg-theme</vt:lpstr>
      <vt:lpstr>FutureGrid and Cybera</vt:lpstr>
      <vt:lpstr>FutureGrid:  a Grid/Cloud/HPC Testbed</vt:lpstr>
      <vt:lpstr>Selected List of Services Offered</vt:lpstr>
      <vt:lpstr>Detailed Software Architecture</vt:lpstr>
      <vt:lpstr>Services Offered</vt:lpstr>
      <vt:lpstr>User demand influences service deployment</vt:lpstr>
      <vt:lpstr>Rain in FutureGrid</vt:lpstr>
      <vt:lpstr>Opportunities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FutureGrid and Cyber a</dc:title>
  <dc:creator>Gregor von Laszewski</dc:creator>
  <cp:lastModifiedBy>Geoffrey Fox</cp:lastModifiedBy>
  <cp:revision>9</cp:revision>
  <dcterms:created xsi:type="dcterms:W3CDTF">2011-10-05T15:51:36Z</dcterms:created>
  <dcterms:modified xsi:type="dcterms:W3CDTF">2011-12-13T00:59:35Z</dcterms:modified>
</cp:coreProperties>
</file>