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diagrams/drawing2.xml" ContentType="application/vnd.ms-office.drawingml.diagramDrawing+xml"/>
  <Override PartName="/ppt/diagrams/drawing4.xml" ContentType="application/vnd.ms-office.drawingml.diagramDrawing+xml"/>
  <Override PartName="/ppt/diagrams/colors1.xml" ContentType="application/vnd.openxmlformats-officedocument.drawingml.diagramColors+xml"/>
  <Override PartName="/docProps/app.xml" ContentType="application/vnd.openxmlformats-officedocument.extended-properties+xml"/>
  <Override PartName="/ppt/notesSlides/notesSlide9.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charts/chart1.xml" ContentType="application/vnd.openxmlformats-officedocument.drawingml.chart+xml"/>
  <Override PartName="/ppt/slides/slide118.xml" ContentType="application/vnd.openxmlformats-officedocument.presentationml.slide+xml"/>
  <Override PartName="/ppt/slideLayouts/slideLayout3.xml" ContentType="application/vnd.openxmlformats-officedocument.presentationml.slideLayout+xml"/>
  <Override PartName="/ppt/diagrams/drawing5.xml" ContentType="application/vnd.ms-office.drawingml.diagramDrawing+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diagrams/data1.xml" ContentType="application/vnd.openxmlformats-officedocument.drawingml.diagramData+xml"/>
  <Override PartName="/ppt/notesSlides/notesSlide15.xml" ContentType="application/vnd.openxmlformats-officedocument.presentationml.notesSlide+xml"/>
  <Override PartName="/ppt/slides/slide94.xml" ContentType="application/vnd.openxmlformats-officedocument.presentationml.slide+xml"/>
  <Override PartName="/ppt/slides/slide92.xml" ContentType="application/vnd.openxmlformats-officedocument.presentationml.slide+xml"/>
  <Override PartName="/ppt/slides/slide124.xml" ContentType="application/vnd.openxmlformats-officedocument.presentationml.slide+xml"/>
  <Override PartName="/ppt/handoutMasters/handoutMaster1.xml" ContentType="application/vnd.openxmlformats-officedocument.presentationml.handoutMaster+xml"/>
  <Override PartName="/ppt/notesSlides/notesSlide23.xml" ContentType="application/vnd.openxmlformats-officedocument.presentationml.notesSlide+xml"/>
  <Default Extension="pict" ContentType="image/pict"/>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diagrams/data6.xml" ContentType="application/vnd.openxmlformats-officedocument.drawingml.diagramData+xml"/>
  <Override PartName="/ppt/slides/slide115.xml" ContentType="application/vnd.openxmlformats-officedocument.presentationml.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charts/chart4.xml" ContentType="application/vnd.openxmlformats-officedocument.drawingml.chart+xml"/>
  <Override PartName="/ppt/slides/slide33.xml" ContentType="application/vnd.openxmlformats-officedocument.presentationml.slide+xml"/>
  <Override PartName="/ppt/diagrams/quickStyle5.xml" ContentType="application/vnd.openxmlformats-officedocument.drawingml.diagramStyle+xml"/>
  <Default Extension="vml" ContentType="application/vnd.openxmlformats-officedocument.vmlDrawing"/>
  <Override PartName="/ppt/commentAuthors.xml" ContentType="application/vnd.openxmlformats-officedocument.presentationml.commentAuthors+xml"/>
  <Default Extension="png" ContentType="image/png"/>
  <Override PartName="/ppt/slides/slide83.xml" ContentType="application/vnd.openxmlformats-officedocument.presentationml.slide+xml"/>
  <Override PartName="/ppt/charts/chart5.xml" ContentType="application/vnd.openxmlformats-officedocument.drawingml.chart+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slides/slide128.xml" ContentType="application/vnd.openxmlformats-officedocument.presentationml.slide+xml"/>
  <Override PartName="/ppt/slides/slide45.xml" ContentType="application/vnd.openxmlformats-officedocument.presentationml.slide+xml"/>
  <Override PartName="/ppt/slides/slide101.xml" ContentType="application/vnd.openxmlformats-officedocument.presentationml.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54.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Default Extension="xlsx" ContentType="application/vnd.openxmlformats-officedocument.spreadsheetml.sheet"/>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embeddings/oleObject1.bin" ContentType="application/vnd.openxmlformats-officedocument.oleObject"/>
  <Override PartName="/ppt/diagrams/quickStyle4.xml" ContentType="application/vnd.openxmlformats-officedocument.drawingml.diagramStyle+xml"/>
  <Override PartName="/ppt/notesSlides/notesSlide26.xml" ContentType="application/vnd.openxmlformats-officedocument.presentationml.notesSlide+xml"/>
  <Override PartName="/ppt/slides/slide44.xml" ContentType="application/vnd.openxmlformats-officedocument.presentationml.slide+xml"/>
  <Override PartName="/ppt/slides/slide103.xml" ContentType="application/vnd.openxmlformats-officedocument.presentationml.slide+xml"/>
  <Override PartName="/ppt/diagrams/colors3.xml" ContentType="application/vnd.openxmlformats-officedocument.drawingml.diagramColors+xml"/>
  <Override PartName="/ppt/slides/slide49.xml" ContentType="application/vnd.openxmlformats-officedocument.presentationml.slide+xml"/>
  <Override PartName="/ppt/slides/slide70.xml" ContentType="application/vnd.openxmlformats-officedocument.presentationml.slide+xml"/>
  <Override PartName="/ppt/diagrams/layout5.xml" ContentType="application/vnd.openxmlformats-officedocument.drawingml.diagramLayout+xml"/>
  <Override PartName="/ppt/slides/slide48.xml" ContentType="application/vnd.openxmlformats-officedocument.presentationml.slide+xml"/>
  <Override PartName="/ppt/slides/slide120.xml" ContentType="application/vnd.openxmlformats-officedocument.presentationml.slide+xml"/>
  <Override PartName="/ppt/slides/slide125.xml" ContentType="application/vnd.openxmlformats-officedocument.presentationml.slide+xml"/>
  <Override PartName="/ppt/presentation.xml" ContentType="application/vnd.openxmlformats-officedocument.presentationml.presentation.main+xml"/>
  <Override PartName="/ppt/slides/slide122.xml" ContentType="application/vnd.openxmlformats-officedocument.presentationml.slide+xml"/>
  <Override PartName="/ppt/slides/slide77.xml" ContentType="application/vnd.openxmlformats-officedocument.presentationml.slide+xml"/>
  <Override PartName="/ppt/diagrams/quickStyle6.xml" ContentType="application/vnd.openxmlformats-officedocument.drawingml.diagramStyle+xml"/>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slides/slide3.xml" ContentType="application/vnd.openxmlformats-officedocument.presentationml.slide+xml"/>
  <Default Extension="tiff" ContentType="image/tiff"/>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diagrams/colors5.xml" ContentType="application/vnd.openxmlformats-officedocument.drawingml.diagramColors+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17.xml" ContentType="application/vnd.openxmlformats-officedocument.presentationml.slide+xml"/>
  <Override PartName="/ppt/slides/slide111.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13.xml" ContentType="application/vnd.openxmlformats-officedocument.presentationml.slide+xml"/>
  <Override PartName="/ppt/diagrams/colors6.xml" ContentType="application/vnd.openxmlformats-officedocument.drawingml.diagramColors+xml"/>
  <Override PartName="/ppt/slides/slide10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126.xml" ContentType="application/vnd.openxmlformats-officedocument.presentationml.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diagrams/layout1.xml" ContentType="application/vnd.openxmlformats-officedocument.drawingml.diagramLayout+xml"/>
  <Override PartName="/ppt/notesSlides/notesSlide1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123.xml" ContentType="application/vnd.openxmlformats-officedocument.presentationml.slide+xml"/>
  <Override PartName="/ppt/charts/chart2.xml" ContentType="application/vnd.openxmlformats-officedocument.drawingml.chart+xml"/>
  <Override PartName="/ppt/charts/chart3.xml" ContentType="application/vnd.openxmlformats-officedocument.drawingml.chart+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diagrams/quickStyle3.xml" ContentType="application/vnd.openxmlformats-officedocument.drawingml.diagramStyle+xml"/>
  <Override PartName="/ppt/diagrams/layout4.xml" ContentType="application/vnd.openxmlformats-officedocument.drawingml.diagramLayout+xml"/>
  <Override PartName="/ppt/notesSlides/notesSlide4.xml" ContentType="application/vnd.openxmlformats-officedocument.presentationml.notesSlide+xml"/>
  <Override PartName="/ppt/slides/slide13.xml" ContentType="application/vnd.openxmlformats-officedocument.presentationml.slide+xml"/>
  <Override PartName="/ppt/slides/slide121.xml" ContentType="application/vnd.openxmlformats-officedocument.presentationml.slide+xml"/>
  <Override PartName="/ppt/notesSlides/notesSlide17.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diagrams/data3.xml" ContentType="application/vnd.openxmlformats-officedocument.drawingml.diagramData+xml"/>
  <Override PartName="/ppt/diagrams/quickStyle1.xml" ContentType="application/vnd.openxmlformats-officedocument.drawingml.diagramStyle+xml"/>
  <Override PartName="/ppt/slideLayouts/slideLayout6.xml" ContentType="application/vnd.openxmlformats-officedocument.presentationml.slideLayout+xml"/>
  <Default Extension="emf" ContentType="image/x-emf"/>
  <Override PartName="/ppt/diagrams/quickStyle2.xml" ContentType="application/vnd.openxmlformats-officedocument.drawingml.diagramStyle+xml"/>
  <Override PartName="/ppt/slideLayouts/slideLayout14.xml" ContentType="application/vnd.openxmlformats-officedocument.presentationml.slideLayout+xml"/>
  <Override PartName="/ppt/presProps.xml" ContentType="application/vnd.openxmlformats-officedocument.presentationml.presProps+xml"/>
  <Override PartName="/ppt/notesSlides/notesSlide18.xml" ContentType="application/vnd.openxmlformats-officedocument.presentationml.notesSlide+xml"/>
  <Override PartName="/ppt/slides/slide127.xml" ContentType="application/vnd.openxmlformats-officedocument.presentationml.slide+xml"/>
  <Override PartName="/ppt/slides/slide27.xml" ContentType="application/vnd.openxmlformats-officedocument.presentationml.slide+xml"/>
  <Override PartName="/ppt/notesSlides/notesSlide10.xml" ContentType="application/vnd.openxmlformats-officedocument.presentationml.notes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charts/chart6.xml" ContentType="application/vnd.openxmlformats-officedocument.drawingml.chart+xml"/>
  <Override PartName="/ppt/notesSlides/notesSlide27.xml" ContentType="application/vnd.openxmlformats-officedocument.presentationml.notesSlide+xml"/>
  <Override PartName="/ppt/slides/slide84.xml" ContentType="application/vnd.openxmlformats-officedocument.presentationml.slide+xml"/>
  <Override PartName="/ppt/notesSlides/notesSlide28.xml" ContentType="application/vnd.openxmlformats-officedocument.presentationml.notes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diagrams/colors4.xml" ContentType="application/vnd.openxmlformats-officedocument.drawingml.diagramColors+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slides/slide116.xml" ContentType="application/vnd.openxmlformats-officedocument.presentationml.slide+xml"/>
  <Override PartName="/ppt/slides/slide119.xml" ContentType="application/vnd.openxmlformats-officedocument.presentationml.slide+xml"/>
  <Override PartName="/ppt/notesSlides/notesSlide7.xml" ContentType="application/vnd.openxmlformats-officedocument.presentationml.notesSlide+xml"/>
  <Override PartName="/ppt/slides/slide63.xml" ContentType="application/vnd.openxmlformats-officedocument.presentationml.slide+xml"/>
  <Override PartName="/ppt/slides/slide82.xml" ContentType="application/vnd.openxmlformats-officedocument.presentationml.slide+xml"/>
  <Override PartName="/ppt/diagrams/drawing3.xml" ContentType="application/vnd.ms-office.drawingml.diagramDrawing+xml"/>
  <Override PartName="/ppt/slides/slide34.xml" ContentType="application/vnd.openxmlformats-officedocument.presentationml.slide+xml"/>
  <Override PartName="/ppt/slides/slide112.xml" ContentType="application/vnd.openxmlformats-officedocument.presentationml.slide+xml"/>
  <Override PartName="/ppt/slides/slide106.xml" ContentType="application/vnd.openxmlformats-officedocument.presentationml.slide+xml"/>
  <Override PartName="/ppt/notesSlides/notesSlide12.xml" ContentType="application/vnd.openxmlformats-officedocument.presentationml.notesSlide+xml"/>
  <Override PartName="/ppt/diagrams/data5.xml" ContentType="application/vnd.openxmlformats-officedocument.drawingml.diagramData+xml"/>
  <Override PartName="/ppt/notesSlides/notesSlide5.xml" ContentType="application/vnd.openxmlformats-officedocument.presentationml.notesSlide+xml"/>
  <Override PartName="/ppt/diagrams/data4.xml" ContentType="application/vnd.openxmlformats-officedocument.drawingml.diagramData+xml"/>
  <Override PartName="/ppt/diagrams/drawing6.xml" ContentType="application/vnd.ms-office.drawingml.diagramDrawing+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slides/slide109.xml" ContentType="application/vnd.openxmlformats-officedocument.presentationml.slide+xml"/>
  <Override PartName="/ppt/slides/slide5.xml" ContentType="application/vnd.openxmlformats-officedocument.presentationml.slide+xml"/>
  <Override PartName="/ppt/diagrams/layout6.xml" ContentType="application/vnd.openxmlformats-officedocument.drawingml.diagramLayout+xml"/>
  <Override PartName="/ppt/slideLayouts/slideLayout7.xml" ContentType="application/vnd.openxmlformats-officedocument.presentationml.slideLayout+xml"/>
  <Override PartName="/ppt/slides/slide59.xml" ContentType="application/vnd.openxmlformats-officedocument.presentationml.slide+xml"/>
  <Override PartName="/ppt/slides/slide114.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slides/slide110.xml" ContentType="application/vnd.openxmlformats-officedocument.presentationml.slide+xml"/>
  <Override PartName="/ppt/slides/slide4.xml" ContentType="application/vnd.openxmlformats-officedocument.presentationml.slide+xml"/>
  <Override PartName="/ppt/slides/slide72.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102.xml" ContentType="application/vnd.openxmlformats-officedocument.presentationml.slide+xml"/>
  <Override PartName="/ppt/slides/slide60.xml" ContentType="application/vnd.openxmlformats-officedocument.presentationml.slide+xml"/>
  <Override PartName="/ppt/diagrams/drawing1.xml" ContentType="application/vnd.ms-office.drawingml.diagramDrawing+xml"/>
  <Override PartName="/ppt/slides/slide24.xml" ContentType="application/vnd.openxmlformats-officedocument.presentationml.slide+xml"/>
  <Override PartName="/ppt/diagrams/layout3.xml" ContentType="application/vnd.openxmlformats-officedocument.drawingml.diagramLayout+xml"/>
  <Override PartName="/ppt/diagrams/colors2.xml" ContentType="application/vnd.openxmlformats-officedocument.drawingml.diagramColors+xml"/>
  <Override PartName="/ppt/slides/slide71.xml" ContentType="application/vnd.openxmlformats-officedocument.presentationml.slide+xml"/>
  <Default Extension="pdf" ContentType="application/pdf"/>
  <Override PartName="/ppt/slides/slide6.xml" ContentType="application/vnd.openxmlformats-officedocument.presentationml.slide+xml"/>
  <Override PartName="/ppt/slideLayouts/slideLayout12.xml" ContentType="application/vnd.openxmlformats-officedocument.presentationml.slideLayout+xml"/>
  <Override PartName="/ppt/diagrams/data2.xml" ContentType="application/vnd.openxmlformats-officedocument.drawingml.diagramData+xml"/>
  <Override PartName="/ppt/notesSlides/notesSlide20.xml" ContentType="application/vnd.openxmlformats-officedocument.presentationml.notesSlide+xml"/>
  <Override PartName="/ppt/notesSlides/notesSlide30.xml" ContentType="application/vnd.openxmlformats-officedocument.presentationml.notes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130"/>
  </p:notesMasterIdLst>
  <p:handoutMasterIdLst>
    <p:handoutMasterId r:id="rId131"/>
  </p:handoutMasterIdLst>
  <p:sldIdLst>
    <p:sldId id="256" r:id="rId2"/>
    <p:sldId id="258" r:id="rId3"/>
    <p:sldId id="465" r:id="rId4"/>
    <p:sldId id="448" r:id="rId5"/>
    <p:sldId id="257" r:id="rId6"/>
    <p:sldId id="378" r:id="rId7"/>
    <p:sldId id="371" r:id="rId8"/>
    <p:sldId id="372" r:id="rId9"/>
    <p:sldId id="373" r:id="rId10"/>
    <p:sldId id="374" r:id="rId11"/>
    <p:sldId id="376" r:id="rId12"/>
    <p:sldId id="471" r:id="rId13"/>
    <p:sldId id="449" r:id="rId14"/>
    <p:sldId id="466" r:id="rId15"/>
    <p:sldId id="467" r:id="rId16"/>
    <p:sldId id="452" r:id="rId17"/>
    <p:sldId id="461" r:id="rId18"/>
    <p:sldId id="454" r:id="rId19"/>
    <p:sldId id="455" r:id="rId20"/>
    <p:sldId id="456" r:id="rId21"/>
    <p:sldId id="457" r:id="rId22"/>
    <p:sldId id="458" r:id="rId23"/>
    <p:sldId id="459" r:id="rId24"/>
    <p:sldId id="460" r:id="rId25"/>
    <p:sldId id="379" r:id="rId26"/>
    <p:sldId id="323" r:id="rId27"/>
    <p:sldId id="261" r:id="rId28"/>
    <p:sldId id="326" r:id="rId29"/>
    <p:sldId id="447" r:id="rId30"/>
    <p:sldId id="327" r:id="rId31"/>
    <p:sldId id="329" r:id="rId32"/>
    <p:sldId id="390" r:id="rId33"/>
    <p:sldId id="330" r:id="rId34"/>
    <p:sldId id="331" r:id="rId35"/>
    <p:sldId id="332" r:id="rId36"/>
    <p:sldId id="441" r:id="rId37"/>
    <p:sldId id="350" r:id="rId38"/>
    <p:sldId id="432" r:id="rId39"/>
    <p:sldId id="433" r:id="rId40"/>
    <p:sldId id="444" r:id="rId41"/>
    <p:sldId id="445" r:id="rId42"/>
    <p:sldId id="446" r:id="rId43"/>
    <p:sldId id="351" r:id="rId44"/>
    <p:sldId id="397" r:id="rId45"/>
    <p:sldId id="357" r:id="rId46"/>
    <p:sldId id="353" r:id="rId47"/>
    <p:sldId id="443" r:id="rId48"/>
    <p:sldId id="442" r:id="rId49"/>
    <p:sldId id="398" r:id="rId50"/>
    <p:sldId id="429" r:id="rId51"/>
    <p:sldId id="399" r:id="rId52"/>
    <p:sldId id="400" r:id="rId53"/>
    <p:sldId id="430" r:id="rId54"/>
    <p:sldId id="401" r:id="rId55"/>
    <p:sldId id="434" r:id="rId56"/>
    <p:sldId id="402" r:id="rId57"/>
    <p:sldId id="404" r:id="rId58"/>
    <p:sldId id="405" r:id="rId59"/>
    <p:sldId id="406" r:id="rId60"/>
    <p:sldId id="407" r:id="rId61"/>
    <p:sldId id="408" r:id="rId62"/>
    <p:sldId id="403" r:id="rId63"/>
    <p:sldId id="410" r:id="rId64"/>
    <p:sldId id="411" r:id="rId65"/>
    <p:sldId id="464" r:id="rId66"/>
    <p:sldId id="412" r:id="rId67"/>
    <p:sldId id="413" r:id="rId68"/>
    <p:sldId id="414" r:id="rId69"/>
    <p:sldId id="437" r:id="rId70"/>
    <p:sldId id="415" r:id="rId71"/>
    <p:sldId id="416" r:id="rId72"/>
    <p:sldId id="436" r:id="rId73"/>
    <p:sldId id="417" r:id="rId74"/>
    <p:sldId id="418" r:id="rId75"/>
    <p:sldId id="419" r:id="rId76"/>
    <p:sldId id="420" r:id="rId77"/>
    <p:sldId id="421" r:id="rId78"/>
    <p:sldId id="422" r:id="rId79"/>
    <p:sldId id="423" r:id="rId80"/>
    <p:sldId id="438" r:id="rId81"/>
    <p:sldId id="425" r:id="rId82"/>
    <p:sldId id="439" r:id="rId83"/>
    <p:sldId id="424" r:id="rId84"/>
    <p:sldId id="426" r:id="rId85"/>
    <p:sldId id="427" r:id="rId86"/>
    <p:sldId id="440" r:id="rId87"/>
    <p:sldId id="435" r:id="rId88"/>
    <p:sldId id="354" r:id="rId89"/>
    <p:sldId id="428" r:id="rId90"/>
    <p:sldId id="358" r:id="rId91"/>
    <p:sldId id="359" r:id="rId92"/>
    <p:sldId id="360" r:id="rId93"/>
    <p:sldId id="363" r:id="rId94"/>
    <p:sldId id="364" r:id="rId95"/>
    <p:sldId id="365" r:id="rId96"/>
    <p:sldId id="366" r:id="rId97"/>
    <p:sldId id="392" r:id="rId98"/>
    <p:sldId id="393" r:id="rId99"/>
    <p:sldId id="394" r:id="rId100"/>
    <p:sldId id="396" r:id="rId101"/>
    <p:sldId id="381" r:id="rId102"/>
    <p:sldId id="367" r:id="rId103"/>
    <p:sldId id="368" r:id="rId104"/>
    <p:sldId id="369" r:id="rId105"/>
    <p:sldId id="370" r:id="rId106"/>
    <p:sldId id="389" r:id="rId107"/>
    <p:sldId id="462" r:id="rId108"/>
    <p:sldId id="463" r:id="rId109"/>
    <p:sldId id="468" r:id="rId110"/>
    <p:sldId id="469" r:id="rId111"/>
    <p:sldId id="362" r:id="rId112"/>
    <p:sldId id="470" r:id="rId113"/>
    <p:sldId id="336" r:id="rId114"/>
    <p:sldId id="337" r:id="rId115"/>
    <p:sldId id="338" r:id="rId116"/>
    <p:sldId id="339" r:id="rId117"/>
    <p:sldId id="340" r:id="rId118"/>
    <p:sldId id="341" r:id="rId119"/>
    <p:sldId id="342" r:id="rId120"/>
    <p:sldId id="343" r:id="rId121"/>
    <p:sldId id="322" r:id="rId122"/>
    <p:sldId id="315" r:id="rId123"/>
    <p:sldId id="316" r:id="rId124"/>
    <p:sldId id="317" r:id="rId125"/>
    <p:sldId id="318" r:id="rId126"/>
    <p:sldId id="319" r:id="rId127"/>
    <p:sldId id="320" r:id="rId128"/>
    <p:sldId id="321" r:id="rId1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Andrew F Fitzgerald" initials="AFF"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Objects="1">
      <p:cViewPr varScale="1">
        <p:scale>
          <a:sx n="98" d="100"/>
          <a:sy n="98" d="100"/>
        </p:scale>
        <p:origin x="-520" y="-8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121" Type="http://schemas.openxmlformats.org/officeDocument/2006/relationships/slide" Target="slides/slide120.xml"/><Relationship Id="rId133" Type="http://schemas.openxmlformats.org/officeDocument/2006/relationships/commentAuthors" Target="commentAuthors.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25" Type="http://schemas.openxmlformats.org/officeDocument/2006/relationships/slide" Target="slides/slide24.xml"/><Relationship Id="rId106" Type="http://schemas.openxmlformats.org/officeDocument/2006/relationships/slide" Target="slides/slide105.xml"/><Relationship Id="rId122" Type="http://schemas.openxmlformats.org/officeDocument/2006/relationships/slide" Target="slides/slide121.xml"/><Relationship Id="rId116" Type="http://schemas.openxmlformats.org/officeDocument/2006/relationships/slide" Target="slides/slide115.xml"/><Relationship Id="rId119" Type="http://schemas.openxmlformats.org/officeDocument/2006/relationships/slide" Target="slides/slide118.xml"/><Relationship Id="rId96" Type="http://schemas.openxmlformats.org/officeDocument/2006/relationships/slide" Target="slides/slide95.xml"/><Relationship Id="rId10" Type="http://schemas.openxmlformats.org/officeDocument/2006/relationships/slide" Target="slides/slide9.xml"/><Relationship Id="rId50" Type="http://schemas.openxmlformats.org/officeDocument/2006/relationships/slide" Target="slides/slide49.xml"/><Relationship Id="rId118" Type="http://schemas.openxmlformats.org/officeDocument/2006/relationships/slide" Target="slides/slide117.xml"/><Relationship Id="rId128" Type="http://schemas.openxmlformats.org/officeDocument/2006/relationships/slide" Target="slides/slide127.xml"/><Relationship Id="rId17" Type="http://schemas.openxmlformats.org/officeDocument/2006/relationships/slide" Target="slides/slide16.xml"/><Relationship Id="rId107" Type="http://schemas.openxmlformats.org/officeDocument/2006/relationships/slide" Target="slides/slide10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114" Type="http://schemas.openxmlformats.org/officeDocument/2006/relationships/slide" Target="slides/slide113.xml"/><Relationship Id="rId88" Type="http://schemas.openxmlformats.org/officeDocument/2006/relationships/slide" Target="slides/slide87.xml"/><Relationship Id="rId82" Type="http://schemas.openxmlformats.org/officeDocument/2006/relationships/slide" Target="slides/slide81.xml"/><Relationship Id="rId124" Type="http://schemas.openxmlformats.org/officeDocument/2006/relationships/slide" Target="slides/slide123.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111" Type="http://schemas.openxmlformats.org/officeDocument/2006/relationships/slide" Target="slides/slide110.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132" Type="http://schemas.openxmlformats.org/officeDocument/2006/relationships/printerSettings" Target="printerSettings/printerSettings1.bin"/><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slide" Target="slides/slide100.xml"/><Relationship Id="rId23" Type="http://schemas.openxmlformats.org/officeDocument/2006/relationships/slide" Target="slides/slide22.xml"/><Relationship Id="rId136" Type="http://schemas.openxmlformats.org/officeDocument/2006/relationships/theme" Target="theme/theme1.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slide" Target="slides/slide103.xml"/><Relationship Id="rId130" Type="http://schemas.openxmlformats.org/officeDocument/2006/relationships/notesMaster" Target="notesMasters/notesMaster1.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slide" Target="slides/slide10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slide" Target="slides/slide102.xml"/><Relationship Id="rId127" Type="http://schemas.openxmlformats.org/officeDocument/2006/relationships/slide" Target="slides/slide126.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17" Type="http://schemas.openxmlformats.org/officeDocument/2006/relationships/slide" Target="slides/slide116.xml"/><Relationship Id="rId129" Type="http://schemas.openxmlformats.org/officeDocument/2006/relationships/slide" Target="slides/slide128.xml"/><Relationship Id="rId134" Type="http://schemas.openxmlformats.org/officeDocument/2006/relationships/presProps" Target="presProps.xml"/><Relationship Id="rId112" Type="http://schemas.openxmlformats.org/officeDocument/2006/relationships/slide" Target="slides/slide111.xml"/><Relationship Id="rId19" Type="http://schemas.openxmlformats.org/officeDocument/2006/relationships/slide" Target="slides/slide18.xml"/><Relationship Id="rId120" Type="http://schemas.openxmlformats.org/officeDocument/2006/relationships/slide" Target="slides/slide119.xml"/><Relationship Id="rId126" Type="http://schemas.openxmlformats.org/officeDocument/2006/relationships/slide" Target="slides/slide125.xml"/><Relationship Id="rId57" Type="http://schemas.openxmlformats.org/officeDocument/2006/relationships/slide" Target="slides/slide56.xml"/><Relationship Id="rId109" Type="http://schemas.openxmlformats.org/officeDocument/2006/relationships/slide" Target="slides/slide108.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135" Type="http://schemas.openxmlformats.org/officeDocument/2006/relationships/viewProps" Target="viewProps.xml"/><Relationship Id="rId36" Type="http://schemas.openxmlformats.org/officeDocument/2006/relationships/slide" Target="slides/slide35.xml"/><Relationship Id="rId125" Type="http://schemas.openxmlformats.org/officeDocument/2006/relationships/slide" Target="slides/slide124.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10" Type="http://schemas.openxmlformats.org/officeDocument/2006/relationships/slide" Target="slides/slide109.xml"/><Relationship Id="rId113" Type="http://schemas.openxmlformats.org/officeDocument/2006/relationships/slide" Target="slides/slide112.xml"/><Relationship Id="rId12" Type="http://schemas.openxmlformats.org/officeDocument/2006/relationships/slide" Target="slides/slide11.xml"/><Relationship Id="rId108" Type="http://schemas.openxmlformats.org/officeDocument/2006/relationships/slide" Target="slides/slide107.xml"/><Relationship Id="rId137" Type="http://schemas.openxmlformats.org/officeDocument/2006/relationships/tableStyles" Target="tableStyles.xml"/><Relationship Id="rId3" Type="http://schemas.openxmlformats.org/officeDocument/2006/relationships/slide" Target="slides/slide2.xml"/><Relationship Id="rId123" Type="http://schemas.openxmlformats.org/officeDocument/2006/relationships/slide" Target="slides/slide122.xml"/><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68" Type="http://schemas.openxmlformats.org/officeDocument/2006/relationships/slide" Target="slides/slide67.xml"/><Relationship Id="rId115" Type="http://schemas.openxmlformats.org/officeDocument/2006/relationships/slide" Target="slides/slide114.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131" Type="http://schemas.openxmlformats.org/officeDocument/2006/relationships/handoutMaster" Target="handoutMasters/handoutMaster1.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izhe:Desktop:Workbook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izhe:Desktop:Workbook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Lizhe:SVN:googlecode:cyberaide:papers:09-greenit-cluster09:resul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Lizhe:SVN:googlecode:cyberaide:papers:09-greenit-cluster09:resul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Lizhe:SVN:googlecode:cyberaide:papers:09-greenit-cluster09:cluster_resul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Lizhe:SVN:googlecode:cyberaide:papers:09-greenit-cluster09:cluster_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barChart>
        <c:barDir val="col"/>
        <c:grouping val="clustered"/>
        <c:ser>
          <c:idx val="0"/>
          <c:order val="0"/>
          <c:cat>
            <c:strRef>
              <c:f>Sheet1!$A$50:$A$55</c:f>
              <c:strCache>
                <c:ptCount val="6"/>
                <c:pt idx="0">
                  <c:v>FY01-02</c:v>
                </c:pt>
                <c:pt idx="1">
                  <c:v>FY02-03</c:v>
                </c:pt>
                <c:pt idx="2">
                  <c:v>FY03-04</c:v>
                </c:pt>
                <c:pt idx="3">
                  <c:v>FY04-05</c:v>
                </c:pt>
                <c:pt idx="4">
                  <c:v>FY05-06</c:v>
                </c:pt>
                <c:pt idx="5">
                  <c:v>FY06-07</c:v>
                </c:pt>
              </c:strCache>
            </c:strRef>
          </c:cat>
          <c:val>
            <c:numRef>
              <c:f>Sheet1!$B$50:$B$55</c:f>
              <c:numCache>
                <c:formatCode>General</c:formatCode>
                <c:ptCount val="6"/>
                <c:pt idx="0">
                  <c:v>241.0</c:v>
                </c:pt>
                <c:pt idx="1">
                  <c:v>249.0</c:v>
                </c:pt>
                <c:pt idx="2">
                  <c:v>253.0</c:v>
                </c:pt>
                <c:pt idx="3">
                  <c:v>230.0</c:v>
                </c:pt>
                <c:pt idx="4">
                  <c:v>236.0</c:v>
                </c:pt>
                <c:pt idx="5">
                  <c:v>240.0</c:v>
                </c:pt>
              </c:numCache>
            </c:numRef>
          </c:val>
        </c:ser>
        <c:axId val="623918680"/>
        <c:axId val="503383272"/>
      </c:barChart>
      <c:catAx>
        <c:axId val="623918680"/>
        <c:scaling>
          <c:orientation val="minMax"/>
        </c:scaling>
        <c:axPos val="b"/>
        <c:title>
          <c:tx>
            <c:rich>
              <a:bodyPr/>
              <a:lstStyle/>
              <a:p>
                <a:pPr>
                  <a:defRPr/>
                </a:pPr>
                <a:r>
                  <a:rPr lang="en-US"/>
                  <a:t>Year</a:t>
                </a:r>
              </a:p>
            </c:rich>
          </c:tx>
        </c:title>
        <c:tickLblPos val="nextTo"/>
        <c:crossAx val="503383272"/>
        <c:crosses val="autoZero"/>
        <c:auto val="1"/>
        <c:lblAlgn val="ctr"/>
        <c:lblOffset val="100"/>
      </c:catAx>
      <c:valAx>
        <c:axId val="503383272"/>
        <c:scaling>
          <c:orientation val="minMax"/>
        </c:scaling>
        <c:axPos val="l"/>
        <c:majorGridlines/>
        <c:title>
          <c:tx>
            <c:rich>
              <a:bodyPr/>
              <a:lstStyle/>
              <a:p>
                <a:pPr>
                  <a:defRPr/>
                </a:pPr>
                <a:r>
                  <a:rPr lang="en-US"/>
                  <a:t>power (M KWh)</a:t>
                </a:r>
              </a:p>
            </c:rich>
          </c:tx>
        </c:title>
        <c:numFmt formatCode="General" sourceLinked="1"/>
        <c:tickLblPos val="nextTo"/>
        <c:crossAx val="623918680"/>
        <c:crosses val="autoZero"/>
        <c:crossBetween val="between"/>
      </c:valAx>
    </c:plotArea>
    <c:plotVisOnly val="1"/>
  </c:chart>
  <c:txPr>
    <a:bodyPr/>
    <a:lstStyle/>
    <a:p>
      <a:pPr>
        <a:defRPr sz="16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areaChart>
        <c:grouping val="stacked"/>
        <c:ser>
          <c:idx val="0"/>
          <c:order val="0"/>
          <c:cat>
            <c:numRef>
              <c:f>'[Workbook1.xlsx]Sheet1'!$A$1:$A$9</c:f>
              <c:numCache>
                <c:formatCode>General</c:formatCode>
                <c:ptCount val="9"/>
                <c:pt idx="0">
                  <c:v>1990.0</c:v>
                </c:pt>
                <c:pt idx="1">
                  <c:v>1992.0</c:v>
                </c:pt>
                <c:pt idx="2">
                  <c:v>1994.0</c:v>
                </c:pt>
                <c:pt idx="3">
                  <c:v>1996.0</c:v>
                </c:pt>
                <c:pt idx="4">
                  <c:v>1998.0</c:v>
                </c:pt>
                <c:pt idx="5">
                  <c:v>2000.0</c:v>
                </c:pt>
                <c:pt idx="6">
                  <c:v>2002.0</c:v>
                </c:pt>
                <c:pt idx="7">
                  <c:v>2004.0</c:v>
                </c:pt>
                <c:pt idx="8">
                  <c:v>2006.0</c:v>
                </c:pt>
              </c:numCache>
            </c:numRef>
          </c:cat>
          <c:val>
            <c:numRef>
              <c:f>'[Workbook1.xlsx]Sheet1'!$B$1:$B$9</c:f>
              <c:numCache>
                <c:formatCode>General</c:formatCode>
                <c:ptCount val="9"/>
                <c:pt idx="0">
                  <c:v>200.0</c:v>
                </c:pt>
                <c:pt idx="1">
                  <c:v>218.0</c:v>
                </c:pt>
                <c:pt idx="2">
                  <c:v>228.0</c:v>
                </c:pt>
                <c:pt idx="3">
                  <c:v>238.0</c:v>
                </c:pt>
                <c:pt idx="4">
                  <c:v>242.0</c:v>
                </c:pt>
                <c:pt idx="5">
                  <c:v>240.0</c:v>
                </c:pt>
                <c:pt idx="6">
                  <c:v>239.0</c:v>
                </c:pt>
                <c:pt idx="7">
                  <c:v>243.0</c:v>
                </c:pt>
                <c:pt idx="8">
                  <c:v>249.0</c:v>
                </c:pt>
              </c:numCache>
            </c:numRef>
          </c:val>
        </c:ser>
        <c:axId val="439685096"/>
        <c:axId val="439701832"/>
      </c:areaChart>
      <c:catAx>
        <c:axId val="439685096"/>
        <c:scaling>
          <c:orientation val="minMax"/>
        </c:scaling>
        <c:axPos val="b"/>
        <c:title>
          <c:tx>
            <c:rich>
              <a:bodyPr/>
              <a:lstStyle/>
              <a:p>
                <a:pPr>
                  <a:defRPr/>
                </a:pPr>
                <a:r>
                  <a:rPr lang="en-US"/>
                  <a:t>year</a:t>
                </a:r>
              </a:p>
            </c:rich>
          </c:tx>
        </c:title>
        <c:numFmt formatCode="General" sourceLinked="1"/>
        <c:tickLblPos val="nextTo"/>
        <c:crossAx val="439701832"/>
        <c:crosses val="autoZero"/>
        <c:auto val="1"/>
        <c:lblAlgn val="ctr"/>
        <c:lblOffset val="100"/>
      </c:catAx>
      <c:valAx>
        <c:axId val="439701832"/>
        <c:scaling>
          <c:orientation val="minMax"/>
        </c:scaling>
        <c:axPos val="l"/>
        <c:majorGridlines/>
        <c:title>
          <c:tx>
            <c:rich>
              <a:bodyPr/>
              <a:lstStyle/>
              <a:p>
                <a:pPr>
                  <a:defRPr/>
                </a:pPr>
                <a:r>
                  <a:rPr lang="en-US"/>
                  <a:t>CO2 emission (1000 ton)</a:t>
                </a:r>
              </a:p>
            </c:rich>
          </c:tx>
        </c:title>
        <c:numFmt formatCode="General" sourceLinked="1"/>
        <c:tickLblPos val="nextTo"/>
        <c:crossAx val="439685096"/>
        <c:crosses val="autoZero"/>
        <c:crossBetween val="midCat"/>
      </c:valAx>
    </c:plotArea>
    <c:plotVisOnly val="1"/>
  </c:chart>
  <c:txPr>
    <a:bodyPr/>
    <a:lstStyle/>
    <a:p>
      <a:pPr>
        <a:defRPr sz="16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pieChart>
        <c:varyColors val="1"/>
        <c:ser>
          <c:idx val="0"/>
          <c:order val="0"/>
          <c:dLbls>
            <c:dLbl>
              <c:idx val="0"/>
              <c:layout>
                <c:manualLayout>
                  <c:x val="-0.154716351658915"/>
                  <c:y val="0.0831769941800753"/>
                </c:manualLayout>
              </c:layout>
              <c:tx>
                <c:rich>
                  <a:bodyPr/>
                  <a:lstStyle/>
                  <a:p>
                    <a:r>
                      <a:rPr lang="en-US"/>
                      <a:t>36%</a:t>
                    </a:r>
                  </a:p>
                </c:rich>
              </c:tx>
              <c:showVal val="1"/>
            </c:dLbl>
            <c:dLbl>
              <c:idx val="1"/>
              <c:layout>
                <c:manualLayout>
                  <c:x val="0.0400995106610183"/>
                  <c:y val="-0.00827156795617939"/>
                </c:manualLayout>
              </c:layout>
              <c:tx>
                <c:rich>
                  <a:bodyPr/>
                  <a:lstStyle/>
                  <a:p>
                    <a:r>
                      <a:rPr lang="en-US"/>
                      <a:t>2%</a:t>
                    </a:r>
                  </a:p>
                </c:rich>
              </c:tx>
              <c:showVal val="1"/>
            </c:dLbl>
            <c:dLbl>
              <c:idx val="2"/>
              <c:layout>
                <c:manualLayout>
                  <c:x val="-0.048759989204032"/>
                  <c:y val="-0.111582933926737"/>
                </c:manualLayout>
              </c:layout>
              <c:tx>
                <c:rich>
                  <a:bodyPr/>
                  <a:lstStyle/>
                  <a:p>
                    <a:r>
                      <a:rPr lang="en-US"/>
                      <a:t>5%</a:t>
                    </a:r>
                  </a:p>
                </c:rich>
              </c:tx>
              <c:showVal val="1"/>
            </c:dLbl>
            <c:dLbl>
              <c:idx val="3"/>
              <c:layout>
                <c:manualLayout>
                  <c:x val="0.054191040303086"/>
                  <c:y val="-0.176141304347826"/>
                </c:manualLayout>
              </c:layout>
              <c:tx>
                <c:rich>
                  <a:bodyPr/>
                  <a:lstStyle/>
                  <a:p>
                    <a:r>
                      <a:rPr lang="en-US"/>
                      <a:t>23%</a:t>
                    </a:r>
                  </a:p>
                </c:rich>
              </c:tx>
              <c:showVal val="1"/>
            </c:dLbl>
            <c:dLbl>
              <c:idx val="4"/>
              <c:layout>
                <c:manualLayout>
                  <c:x val="0.159747239853546"/>
                  <c:y val="0.128773108524478"/>
                </c:manualLayout>
              </c:layout>
              <c:tx>
                <c:rich>
                  <a:bodyPr/>
                  <a:lstStyle/>
                  <a:p>
                    <a:r>
                      <a:rPr lang="en-US"/>
                      <a:t>34%</a:t>
                    </a:r>
                  </a:p>
                </c:rich>
              </c:tx>
              <c:showVal val="1"/>
            </c:dLbl>
            <c:showVal val="1"/>
            <c:showLeaderLines val="1"/>
          </c:dLbls>
          <c:cat>
            <c:strRef>
              <c:f>'Macintosh HD:Users:Lizhe:SVN:googlecode:cyberaide:papers:09-greenit-cluster09:[result2.xlsx]Sheet1'!$A$1:$E$1</c:f>
              <c:strCache>
                <c:ptCount val="5"/>
                <c:pt idx="0">
                  <c:v>_x0010_0.6 GHz, 0.956 V</c:v>
                </c:pt>
                <c:pt idx="1">
                  <c:v>_x0010_0.8 GHz, 1.180 V</c:v>
                </c:pt>
                <c:pt idx="2">
                  <c:v>_x0010_1.0 GHz, 1.308 V</c:v>
                </c:pt>
                <c:pt idx="3">
                  <c:v>_x0010_1.2 GHz, 1.436 V</c:v>
                </c:pt>
                <c:pt idx="4">
                  <c:v>_x0010_1.4 GHz, 1.484 V</c:v>
                </c:pt>
              </c:strCache>
            </c:strRef>
          </c:cat>
          <c:val>
            <c:numRef>
              <c:f>'Macintosh HD:Users:Lizhe:SVN:googlecode:cyberaide:papers:09-greenit-cluster09:[result2.xlsx]Sheet1'!$A$2:$E$2</c:f>
              <c:numCache>
                <c:formatCode>General</c:formatCode>
                <c:ptCount val="5"/>
                <c:pt idx="0">
                  <c:v>0.36</c:v>
                </c:pt>
                <c:pt idx="1">
                  <c:v>0.02</c:v>
                </c:pt>
                <c:pt idx="2">
                  <c:v>0.05</c:v>
                </c:pt>
                <c:pt idx="3">
                  <c:v>0.23</c:v>
                </c:pt>
                <c:pt idx="4">
                  <c:v>0.34</c:v>
                </c:pt>
              </c:numCache>
            </c:numRef>
          </c:val>
        </c:ser>
        <c:dLbls>
          <c:showVal val="1"/>
        </c:dLbls>
        <c:firstSliceAng val="0"/>
      </c:pieChart>
    </c:plotArea>
    <c:legend>
      <c:legendPos val="r"/>
      <c:layout>
        <c:manualLayout>
          <c:xMode val="edge"/>
          <c:yMode val="edge"/>
          <c:x val="0.645547158772336"/>
          <c:y val="0.286077031068791"/>
          <c:w val="0.25032634333525"/>
          <c:h val="0.491383515919206"/>
        </c:manualLayout>
      </c:layout>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Sheet1!$A$9</c:f>
              <c:strCache>
                <c:ptCount val="1"/>
                <c:pt idx="0">
                  <c:v>vm=100</c:v>
                </c:pt>
              </c:strCache>
            </c:strRef>
          </c:tx>
          <c:cat>
            <c:numRef>
              <c:f>Sheet1!$B$8:$F$8</c:f>
              <c:numCache>
                <c:formatCode>General</c:formatCode>
                <c:ptCount val="5"/>
                <c:pt idx="0">
                  <c:v>10.0</c:v>
                </c:pt>
                <c:pt idx="1">
                  <c:v>20.0</c:v>
                </c:pt>
                <c:pt idx="2">
                  <c:v>30.0</c:v>
                </c:pt>
                <c:pt idx="3">
                  <c:v>40.0</c:v>
                </c:pt>
                <c:pt idx="4">
                  <c:v>50.0</c:v>
                </c:pt>
              </c:numCache>
            </c:numRef>
          </c:cat>
          <c:val>
            <c:numRef>
              <c:f>Sheet1!$B$9:$F$9</c:f>
              <c:numCache>
                <c:formatCode>General</c:formatCode>
                <c:ptCount val="5"/>
                <c:pt idx="0">
                  <c:v>0.72</c:v>
                </c:pt>
                <c:pt idx="1">
                  <c:v>0.62</c:v>
                </c:pt>
                <c:pt idx="2">
                  <c:v>0.58</c:v>
                </c:pt>
                <c:pt idx="3">
                  <c:v>0.54</c:v>
                </c:pt>
                <c:pt idx="4">
                  <c:v>0.43</c:v>
                </c:pt>
              </c:numCache>
            </c:numRef>
          </c:val>
        </c:ser>
        <c:ser>
          <c:idx val="1"/>
          <c:order val="1"/>
          <c:tx>
            <c:strRef>
              <c:f>Sheet1!$A$10</c:f>
              <c:strCache>
                <c:ptCount val="1"/>
                <c:pt idx="0">
                  <c:v>vm=200</c:v>
                </c:pt>
              </c:strCache>
            </c:strRef>
          </c:tx>
          <c:cat>
            <c:numRef>
              <c:f>Sheet1!$B$8:$F$8</c:f>
              <c:numCache>
                <c:formatCode>General</c:formatCode>
                <c:ptCount val="5"/>
                <c:pt idx="0">
                  <c:v>10.0</c:v>
                </c:pt>
                <c:pt idx="1">
                  <c:v>20.0</c:v>
                </c:pt>
                <c:pt idx="2">
                  <c:v>30.0</c:v>
                </c:pt>
                <c:pt idx="3">
                  <c:v>40.0</c:v>
                </c:pt>
                <c:pt idx="4">
                  <c:v>50.0</c:v>
                </c:pt>
              </c:numCache>
            </c:numRef>
          </c:cat>
          <c:val>
            <c:numRef>
              <c:f>Sheet1!$B$10:$F$10</c:f>
              <c:numCache>
                <c:formatCode>General</c:formatCode>
                <c:ptCount val="5"/>
                <c:pt idx="0">
                  <c:v>0.88</c:v>
                </c:pt>
                <c:pt idx="1">
                  <c:v>0.78</c:v>
                </c:pt>
                <c:pt idx="2">
                  <c:v>0.75</c:v>
                </c:pt>
                <c:pt idx="3">
                  <c:v>0.66</c:v>
                </c:pt>
                <c:pt idx="4">
                  <c:v>0.57</c:v>
                </c:pt>
              </c:numCache>
            </c:numRef>
          </c:val>
        </c:ser>
        <c:ser>
          <c:idx val="2"/>
          <c:order val="2"/>
          <c:tx>
            <c:strRef>
              <c:f>Sheet1!$A$11</c:f>
              <c:strCache>
                <c:ptCount val="1"/>
                <c:pt idx="0">
                  <c:v>vm=300</c:v>
                </c:pt>
              </c:strCache>
            </c:strRef>
          </c:tx>
          <c:cat>
            <c:numRef>
              <c:f>Sheet1!$B$8:$F$8</c:f>
              <c:numCache>
                <c:formatCode>General</c:formatCode>
                <c:ptCount val="5"/>
                <c:pt idx="0">
                  <c:v>10.0</c:v>
                </c:pt>
                <c:pt idx="1">
                  <c:v>20.0</c:v>
                </c:pt>
                <c:pt idx="2">
                  <c:v>30.0</c:v>
                </c:pt>
                <c:pt idx="3">
                  <c:v>40.0</c:v>
                </c:pt>
                <c:pt idx="4">
                  <c:v>50.0</c:v>
                </c:pt>
              </c:numCache>
            </c:numRef>
          </c:cat>
          <c:val>
            <c:numRef>
              <c:f>Sheet1!$B$11:$F$11</c:f>
              <c:numCache>
                <c:formatCode>General</c:formatCode>
                <c:ptCount val="5"/>
                <c:pt idx="0">
                  <c:v>0.93</c:v>
                </c:pt>
                <c:pt idx="1">
                  <c:v>0.86</c:v>
                </c:pt>
                <c:pt idx="2">
                  <c:v>0.8</c:v>
                </c:pt>
                <c:pt idx="3">
                  <c:v>0.74</c:v>
                </c:pt>
                <c:pt idx="4">
                  <c:v>0.67</c:v>
                </c:pt>
              </c:numCache>
            </c:numRef>
          </c:val>
        </c:ser>
        <c:ser>
          <c:idx val="3"/>
          <c:order val="3"/>
          <c:tx>
            <c:strRef>
              <c:f>Sheet1!$A$12</c:f>
              <c:strCache>
                <c:ptCount val="1"/>
                <c:pt idx="0">
                  <c:v>vm=400</c:v>
                </c:pt>
              </c:strCache>
            </c:strRef>
          </c:tx>
          <c:cat>
            <c:numRef>
              <c:f>Sheet1!$B$8:$F$8</c:f>
              <c:numCache>
                <c:formatCode>General</c:formatCode>
                <c:ptCount val="5"/>
                <c:pt idx="0">
                  <c:v>10.0</c:v>
                </c:pt>
                <c:pt idx="1">
                  <c:v>20.0</c:v>
                </c:pt>
                <c:pt idx="2">
                  <c:v>30.0</c:v>
                </c:pt>
                <c:pt idx="3">
                  <c:v>40.0</c:v>
                </c:pt>
                <c:pt idx="4">
                  <c:v>50.0</c:v>
                </c:pt>
              </c:numCache>
            </c:numRef>
          </c:cat>
          <c:val>
            <c:numRef>
              <c:f>Sheet1!$B$12:$F$12</c:f>
              <c:numCache>
                <c:formatCode>General</c:formatCode>
                <c:ptCount val="5"/>
                <c:pt idx="0">
                  <c:v>0.95</c:v>
                </c:pt>
                <c:pt idx="1">
                  <c:v>0.89</c:v>
                </c:pt>
                <c:pt idx="2">
                  <c:v>0.84</c:v>
                </c:pt>
                <c:pt idx="3">
                  <c:v>0.81</c:v>
                </c:pt>
                <c:pt idx="4">
                  <c:v>0.73</c:v>
                </c:pt>
              </c:numCache>
            </c:numRef>
          </c:val>
        </c:ser>
        <c:ser>
          <c:idx val="4"/>
          <c:order val="4"/>
          <c:tx>
            <c:strRef>
              <c:f>Sheet1!$A$13</c:f>
              <c:strCache>
                <c:ptCount val="1"/>
                <c:pt idx="0">
                  <c:v>vm=500</c:v>
                </c:pt>
              </c:strCache>
            </c:strRef>
          </c:tx>
          <c:cat>
            <c:numRef>
              <c:f>Sheet1!$B$8:$F$8</c:f>
              <c:numCache>
                <c:formatCode>General</c:formatCode>
                <c:ptCount val="5"/>
                <c:pt idx="0">
                  <c:v>10.0</c:v>
                </c:pt>
                <c:pt idx="1">
                  <c:v>20.0</c:v>
                </c:pt>
                <c:pt idx="2">
                  <c:v>30.0</c:v>
                </c:pt>
                <c:pt idx="3">
                  <c:v>40.0</c:v>
                </c:pt>
                <c:pt idx="4">
                  <c:v>50.0</c:v>
                </c:pt>
              </c:numCache>
            </c:numRef>
          </c:cat>
          <c:val>
            <c:numRef>
              <c:f>Sheet1!$B$13:$F$13</c:f>
              <c:numCache>
                <c:formatCode>General</c:formatCode>
                <c:ptCount val="5"/>
                <c:pt idx="0">
                  <c:v>0.96</c:v>
                </c:pt>
                <c:pt idx="1">
                  <c:v>0.92</c:v>
                </c:pt>
                <c:pt idx="2">
                  <c:v>0.87</c:v>
                </c:pt>
                <c:pt idx="3">
                  <c:v>0.84</c:v>
                </c:pt>
                <c:pt idx="4">
                  <c:v>0.77</c:v>
                </c:pt>
              </c:numCache>
            </c:numRef>
          </c:val>
        </c:ser>
        <c:axId val="466117128"/>
        <c:axId val="439682904"/>
      </c:barChart>
      <c:catAx>
        <c:axId val="466117128"/>
        <c:scaling>
          <c:orientation val="minMax"/>
        </c:scaling>
        <c:axPos val="b"/>
        <c:title>
          <c:tx>
            <c:rich>
              <a:bodyPr/>
              <a:lstStyle/>
              <a:p>
                <a:pPr>
                  <a:defRPr/>
                </a:pPr>
                <a:r>
                  <a:rPr lang="en-US"/>
                  <a:t>PE Number</a:t>
                </a:r>
              </a:p>
            </c:rich>
          </c:tx>
        </c:title>
        <c:numFmt formatCode="General" sourceLinked="1"/>
        <c:tickLblPos val="nextTo"/>
        <c:crossAx val="439682904"/>
        <c:crosses val="autoZero"/>
        <c:auto val="1"/>
        <c:lblAlgn val="ctr"/>
        <c:lblOffset val="100"/>
      </c:catAx>
      <c:valAx>
        <c:axId val="439682904"/>
        <c:scaling>
          <c:orientation val="minMax"/>
          <c:max val="1.0"/>
        </c:scaling>
        <c:axPos val="l"/>
        <c:majorGridlines/>
        <c:title>
          <c:tx>
            <c:rich>
              <a:bodyPr/>
              <a:lstStyle/>
              <a:p>
                <a:pPr>
                  <a:defRPr/>
                </a:pPr>
                <a:r>
                  <a:rPr lang="en-US"/>
                  <a:t>Normalized Power Consumption</a:t>
                </a:r>
              </a:p>
            </c:rich>
          </c:tx>
        </c:title>
        <c:numFmt formatCode="0%" sourceLinked="0"/>
        <c:tickLblPos val="nextTo"/>
        <c:crossAx val="466117128"/>
        <c:crosses val="autoZero"/>
        <c:crossBetween val="between"/>
        <c:majorUnit val="0.2"/>
      </c:valAx>
    </c:plotArea>
    <c:legend>
      <c:legendPos val="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barChart>
        <c:barDir val="col"/>
        <c:grouping val="clustered"/>
        <c:ser>
          <c:idx val="0"/>
          <c:order val="0"/>
          <c:tx>
            <c:strRef>
              <c:f>Sheet1!$A$27</c:f>
              <c:strCache>
                <c:ptCount val="1"/>
                <c:pt idx="0">
                  <c:v>1.6 GHz</c:v>
                </c:pt>
              </c:strCache>
            </c:strRef>
          </c:tx>
          <c:cat>
            <c:numRef>
              <c:f>Sheet1!$B$26:$D$26</c:f>
              <c:numCache>
                <c:formatCode>General</c:formatCode>
                <c:ptCount val="3"/>
                <c:pt idx="0">
                  <c:v>2.0</c:v>
                </c:pt>
                <c:pt idx="1">
                  <c:v>4.0</c:v>
                </c:pt>
                <c:pt idx="2">
                  <c:v>8.0</c:v>
                </c:pt>
              </c:numCache>
            </c:numRef>
          </c:cat>
          <c:val>
            <c:numRef>
              <c:f>Sheet1!$B$27:$D$27</c:f>
              <c:numCache>
                <c:formatCode>General</c:formatCode>
                <c:ptCount val="3"/>
                <c:pt idx="0">
                  <c:v>53.55</c:v>
                </c:pt>
                <c:pt idx="1">
                  <c:v>52.9</c:v>
                </c:pt>
                <c:pt idx="2">
                  <c:v>35.5</c:v>
                </c:pt>
              </c:numCache>
            </c:numRef>
          </c:val>
        </c:ser>
        <c:ser>
          <c:idx val="1"/>
          <c:order val="1"/>
          <c:tx>
            <c:strRef>
              <c:f>Sheet1!$A$28</c:f>
              <c:strCache>
                <c:ptCount val="1"/>
                <c:pt idx="0">
                  <c:v>1.867 GHz</c:v>
                </c:pt>
              </c:strCache>
            </c:strRef>
          </c:tx>
          <c:cat>
            <c:numRef>
              <c:f>Sheet1!$B$26:$D$26</c:f>
              <c:numCache>
                <c:formatCode>General</c:formatCode>
                <c:ptCount val="3"/>
                <c:pt idx="0">
                  <c:v>2.0</c:v>
                </c:pt>
                <c:pt idx="1">
                  <c:v>4.0</c:v>
                </c:pt>
                <c:pt idx="2">
                  <c:v>8.0</c:v>
                </c:pt>
              </c:numCache>
            </c:numRef>
          </c:cat>
          <c:val>
            <c:numRef>
              <c:f>Sheet1!$B$28:$D$28</c:f>
              <c:numCache>
                <c:formatCode>General</c:formatCode>
                <c:ptCount val="3"/>
                <c:pt idx="0">
                  <c:v>62.1</c:v>
                </c:pt>
                <c:pt idx="1">
                  <c:v>61.8</c:v>
                </c:pt>
                <c:pt idx="2">
                  <c:v>42.1</c:v>
                </c:pt>
              </c:numCache>
            </c:numRef>
          </c:val>
        </c:ser>
        <c:ser>
          <c:idx val="2"/>
          <c:order val="2"/>
          <c:tx>
            <c:strRef>
              <c:f>Sheet1!$A$29</c:f>
              <c:strCache>
                <c:ptCount val="1"/>
                <c:pt idx="0">
                  <c:v>2.133 GHz</c:v>
                </c:pt>
              </c:strCache>
            </c:strRef>
          </c:tx>
          <c:cat>
            <c:numRef>
              <c:f>Sheet1!$B$26:$D$26</c:f>
              <c:numCache>
                <c:formatCode>General</c:formatCode>
                <c:ptCount val="3"/>
                <c:pt idx="0">
                  <c:v>2.0</c:v>
                </c:pt>
                <c:pt idx="1">
                  <c:v>4.0</c:v>
                </c:pt>
                <c:pt idx="2">
                  <c:v>8.0</c:v>
                </c:pt>
              </c:numCache>
            </c:numRef>
          </c:cat>
          <c:val>
            <c:numRef>
              <c:f>Sheet1!$B$29:$D$29</c:f>
              <c:numCache>
                <c:formatCode>General</c:formatCode>
                <c:ptCount val="3"/>
                <c:pt idx="0">
                  <c:v>70.95</c:v>
                </c:pt>
                <c:pt idx="1">
                  <c:v>70.4</c:v>
                </c:pt>
                <c:pt idx="2">
                  <c:v>46.7</c:v>
                </c:pt>
              </c:numCache>
            </c:numRef>
          </c:val>
        </c:ser>
        <c:ser>
          <c:idx val="3"/>
          <c:order val="3"/>
          <c:tx>
            <c:strRef>
              <c:f>Sheet1!$A$30</c:f>
              <c:strCache>
                <c:ptCount val="1"/>
                <c:pt idx="0">
                  <c:v>2.533 GHz</c:v>
                </c:pt>
              </c:strCache>
            </c:strRef>
          </c:tx>
          <c:cat>
            <c:numRef>
              <c:f>Sheet1!$B$26:$D$26</c:f>
              <c:numCache>
                <c:formatCode>General</c:formatCode>
                <c:ptCount val="3"/>
                <c:pt idx="0">
                  <c:v>2.0</c:v>
                </c:pt>
                <c:pt idx="1">
                  <c:v>4.0</c:v>
                </c:pt>
                <c:pt idx="2">
                  <c:v>8.0</c:v>
                </c:pt>
              </c:numCache>
            </c:numRef>
          </c:cat>
          <c:val>
            <c:numRef>
              <c:f>Sheet1!$B$30:$D$30</c:f>
              <c:numCache>
                <c:formatCode>General</c:formatCode>
                <c:ptCount val="3"/>
                <c:pt idx="0">
                  <c:v>84.3</c:v>
                </c:pt>
                <c:pt idx="1">
                  <c:v>84.0</c:v>
                </c:pt>
                <c:pt idx="2">
                  <c:v>54.6</c:v>
                </c:pt>
              </c:numCache>
            </c:numRef>
          </c:val>
        </c:ser>
        <c:ser>
          <c:idx val="4"/>
          <c:order val="4"/>
          <c:tx>
            <c:strRef>
              <c:f>Sheet1!$A$31</c:f>
              <c:strCache>
                <c:ptCount val="1"/>
                <c:pt idx="0">
                  <c:v>2.668 GHz</c:v>
                </c:pt>
              </c:strCache>
            </c:strRef>
          </c:tx>
          <c:cat>
            <c:numRef>
              <c:f>Sheet1!$B$26:$D$26</c:f>
              <c:numCache>
                <c:formatCode>General</c:formatCode>
                <c:ptCount val="3"/>
                <c:pt idx="0">
                  <c:v>2.0</c:v>
                </c:pt>
                <c:pt idx="1">
                  <c:v>4.0</c:v>
                </c:pt>
                <c:pt idx="2">
                  <c:v>8.0</c:v>
                </c:pt>
              </c:numCache>
            </c:numRef>
          </c:cat>
          <c:val>
            <c:numRef>
              <c:f>Sheet1!$B$31:$D$31</c:f>
              <c:numCache>
                <c:formatCode>General</c:formatCode>
                <c:ptCount val="3"/>
                <c:pt idx="0">
                  <c:v>93.3</c:v>
                </c:pt>
                <c:pt idx="1">
                  <c:v>93.1</c:v>
                </c:pt>
                <c:pt idx="2">
                  <c:v>60.9</c:v>
                </c:pt>
              </c:numCache>
            </c:numRef>
          </c:val>
        </c:ser>
        <c:axId val="624813560"/>
        <c:axId val="595689272"/>
      </c:barChart>
      <c:catAx>
        <c:axId val="624813560"/>
        <c:scaling>
          <c:orientation val="minMax"/>
        </c:scaling>
        <c:axPos val="b"/>
        <c:title>
          <c:tx>
            <c:rich>
              <a:bodyPr/>
              <a:lstStyle/>
              <a:p>
                <a:pPr>
                  <a:defRPr/>
                </a:pPr>
                <a:r>
                  <a:rPr lang="en-US"/>
                  <a:t>Number of VMs</a:t>
                </a:r>
              </a:p>
            </c:rich>
          </c:tx>
        </c:title>
        <c:numFmt formatCode="General" sourceLinked="1"/>
        <c:tickLblPos val="nextTo"/>
        <c:crossAx val="595689272"/>
        <c:crosses val="autoZero"/>
        <c:auto val="1"/>
        <c:lblAlgn val="ctr"/>
        <c:lblOffset val="100"/>
      </c:catAx>
      <c:valAx>
        <c:axId val="595689272"/>
        <c:scaling>
          <c:orientation val="minMax"/>
        </c:scaling>
        <c:axPos val="l"/>
        <c:majorGridlines/>
        <c:title>
          <c:tx>
            <c:rich>
              <a:bodyPr/>
              <a:lstStyle/>
              <a:p>
                <a:pPr>
                  <a:defRPr/>
                </a:pPr>
                <a:r>
                  <a:rPr lang="en-US"/>
                  <a:t>nBench Integer Index</a:t>
                </a:r>
              </a:p>
            </c:rich>
          </c:tx>
        </c:title>
        <c:numFmt formatCode="General" sourceLinked="1"/>
        <c:tickLblPos val="nextTo"/>
        <c:crossAx val="624813560"/>
        <c:crosses val="autoZero"/>
        <c:crossBetween val="between"/>
      </c:valAx>
    </c:plotArea>
    <c:legend>
      <c:legendPos val="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barChart>
        <c:barDir val="col"/>
        <c:grouping val="clustered"/>
        <c:ser>
          <c:idx val="0"/>
          <c:order val="0"/>
          <c:tx>
            <c:strRef>
              <c:f>Sheet1!$A$19</c:f>
              <c:strCache>
                <c:ptCount val="1"/>
                <c:pt idx="0">
                  <c:v>1.6 GHz</c:v>
                </c:pt>
              </c:strCache>
            </c:strRef>
          </c:tx>
          <c:cat>
            <c:numRef>
              <c:f>Sheet1!$B$18:$D$18</c:f>
              <c:numCache>
                <c:formatCode>General</c:formatCode>
                <c:ptCount val="3"/>
                <c:pt idx="0">
                  <c:v>2.0</c:v>
                </c:pt>
                <c:pt idx="1">
                  <c:v>4.0</c:v>
                </c:pt>
                <c:pt idx="2">
                  <c:v>8.0</c:v>
                </c:pt>
              </c:numCache>
            </c:numRef>
          </c:cat>
          <c:val>
            <c:numRef>
              <c:f>Sheet1!$B$19:$D$19</c:f>
              <c:numCache>
                <c:formatCode>General</c:formatCode>
                <c:ptCount val="3"/>
                <c:pt idx="0">
                  <c:v>117.7</c:v>
                </c:pt>
                <c:pt idx="1">
                  <c:v>129.9</c:v>
                </c:pt>
                <c:pt idx="2">
                  <c:v>146.0</c:v>
                </c:pt>
              </c:numCache>
            </c:numRef>
          </c:val>
        </c:ser>
        <c:ser>
          <c:idx val="1"/>
          <c:order val="1"/>
          <c:tx>
            <c:strRef>
              <c:f>Sheet1!$A$20</c:f>
              <c:strCache>
                <c:ptCount val="1"/>
                <c:pt idx="0">
                  <c:v>1.867 GHz</c:v>
                </c:pt>
              </c:strCache>
            </c:strRef>
          </c:tx>
          <c:cat>
            <c:numRef>
              <c:f>Sheet1!$B$18:$D$18</c:f>
              <c:numCache>
                <c:formatCode>General</c:formatCode>
                <c:ptCount val="3"/>
                <c:pt idx="0">
                  <c:v>2.0</c:v>
                </c:pt>
                <c:pt idx="1">
                  <c:v>4.0</c:v>
                </c:pt>
                <c:pt idx="2">
                  <c:v>8.0</c:v>
                </c:pt>
              </c:numCache>
            </c:numRef>
          </c:cat>
          <c:val>
            <c:numRef>
              <c:f>Sheet1!$B$20:$D$20</c:f>
              <c:numCache>
                <c:formatCode>General</c:formatCode>
                <c:ptCount val="3"/>
                <c:pt idx="0">
                  <c:v>121.1</c:v>
                </c:pt>
                <c:pt idx="1">
                  <c:v>137.9</c:v>
                </c:pt>
                <c:pt idx="2">
                  <c:v>156.3</c:v>
                </c:pt>
              </c:numCache>
            </c:numRef>
          </c:val>
        </c:ser>
        <c:ser>
          <c:idx val="2"/>
          <c:order val="2"/>
          <c:tx>
            <c:strRef>
              <c:f>Sheet1!$A$21</c:f>
              <c:strCache>
                <c:ptCount val="1"/>
                <c:pt idx="0">
                  <c:v>2.133 GHz</c:v>
                </c:pt>
              </c:strCache>
            </c:strRef>
          </c:tx>
          <c:cat>
            <c:numRef>
              <c:f>Sheet1!$B$18:$D$18</c:f>
              <c:numCache>
                <c:formatCode>General</c:formatCode>
                <c:ptCount val="3"/>
                <c:pt idx="0">
                  <c:v>2.0</c:v>
                </c:pt>
                <c:pt idx="1">
                  <c:v>4.0</c:v>
                </c:pt>
                <c:pt idx="2">
                  <c:v>8.0</c:v>
                </c:pt>
              </c:numCache>
            </c:numRef>
          </c:cat>
          <c:val>
            <c:numRef>
              <c:f>Sheet1!$B$21:$D$21</c:f>
              <c:numCache>
                <c:formatCode>General</c:formatCode>
                <c:ptCount val="3"/>
                <c:pt idx="0">
                  <c:v>125.5</c:v>
                </c:pt>
                <c:pt idx="1">
                  <c:v>145.1</c:v>
                </c:pt>
                <c:pt idx="2">
                  <c:v>168.1</c:v>
                </c:pt>
              </c:numCache>
            </c:numRef>
          </c:val>
        </c:ser>
        <c:ser>
          <c:idx val="3"/>
          <c:order val="3"/>
          <c:tx>
            <c:strRef>
              <c:f>Sheet1!$A$22</c:f>
              <c:strCache>
                <c:ptCount val="1"/>
                <c:pt idx="0">
                  <c:v>2.533 GHz</c:v>
                </c:pt>
              </c:strCache>
            </c:strRef>
          </c:tx>
          <c:cat>
            <c:numRef>
              <c:f>Sheet1!$B$18:$D$18</c:f>
              <c:numCache>
                <c:formatCode>General</c:formatCode>
                <c:ptCount val="3"/>
                <c:pt idx="0">
                  <c:v>2.0</c:v>
                </c:pt>
                <c:pt idx="1">
                  <c:v>4.0</c:v>
                </c:pt>
                <c:pt idx="2">
                  <c:v>8.0</c:v>
                </c:pt>
              </c:numCache>
            </c:numRef>
          </c:cat>
          <c:val>
            <c:numRef>
              <c:f>Sheet1!$B$22:$D$22</c:f>
              <c:numCache>
                <c:formatCode>General</c:formatCode>
                <c:ptCount val="3"/>
                <c:pt idx="0">
                  <c:v>134.3</c:v>
                </c:pt>
                <c:pt idx="1">
                  <c:v>168.8</c:v>
                </c:pt>
                <c:pt idx="2">
                  <c:v>187.4</c:v>
                </c:pt>
              </c:numCache>
            </c:numRef>
          </c:val>
        </c:ser>
        <c:ser>
          <c:idx val="4"/>
          <c:order val="4"/>
          <c:tx>
            <c:strRef>
              <c:f>Sheet1!$A$23</c:f>
              <c:strCache>
                <c:ptCount val="1"/>
                <c:pt idx="0">
                  <c:v>2.688 GHz</c:v>
                </c:pt>
              </c:strCache>
            </c:strRef>
          </c:tx>
          <c:cat>
            <c:numRef>
              <c:f>Sheet1!$B$18:$D$18</c:f>
              <c:numCache>
                <c:formatCode>General</c:formatCode>
                <c:ptCount val="3"/>
                <c:pt idx="0">
                  <c:v>2.0</c:v>
                </c:pt>
                <c:pt idx="1">
                  <c:v>4.0</c:v>
                </c:pt>
                <c:pt idx="2">
                  <c:v>8.0</c:v>
                </c:pt>
              </c:numCache>
            </c:numRef>
          </c:cat>
          <c:val>
            <c:numRef>
              <c:f>Sheet1!$B$23:$D$23</c:f>
              <c:numCache>
                <c:formatCode>General</c:formatCode>
                <c:ptCount val="3"/>
                <c:pt idx="0">
                  <c:v>143.8</c:v>
                </c:pt>
                <c:pt idx="1">
                  <c:v>184.2</c:v>
                </c:pt>
                <c:pt idx="2">
                  <c:v>209.0</c:v>
                </c:pt>
              </c:numCache>
            </c:numRef>
          </c:val>
        </c:ser>
        <c:axId val="596428648"/>
        <c:axId val="624249064"/>
      </c:barChart>
      <c:catAx>
        <c:axId val="596428648"/>
        <c:scaling>
          <c:orientation val="minMax"/>
        </c:scaling>
        <c:axPos val="b"/>
        <c:title>
          <c:tx>
            <c:rich>
              <a:bodyPr/>
              <a:lstStyle/>
              <a:p>
                <a:pPr>
                  <a:defRPr/>
                </a:pPr>
                <a:r>
                  <a:rPr lang="en-US"/>
                  <a:t>Number of VMs</a:t>
                </a:r>
              </a:p>
            </c:rich>
          </c:tx>
        </c:title>
        <c:numFmt formatCode="General" sourceLinked="1"/>
        <c:tickLblPos val="nextTo"/>
        <c:crossAx val="624249064"/>
        <c:crosses val="autoZero"/>
        <c:auto val="1"/>
        <c:lblAlgn val="ctr"/>
        <c:lblOffset val="100"/>
      </c:catAx>
      <c:valAx>
        <c:axId val="624249064"/>
        <c:scaling>
          <c:orientation val="minMax"/>
        </c:scaling>
        <c:axPos val="l"/>
        <c:majorGridlines/>
        <c:title>
          <c:tx>
            <c:rich>
              <a:bodyPr/>
              <a:lstStyle/>
              <a:p>
                <a:pPr>
                  <a:defRPr/>
                </a:pPr>
                <a:r>
                  <a:rPr lang="en-US"/>
                  <a:t>Power Consumption (Watts)</a:t>
                </a:r>
              </a:p>
            </c:rich>
          </c:tx>
        </c:title>
        <c:numFmt formatCode="General" sourceLinked="1"/>
        <c:tickLblPos val="nextTo"/>
        <c:crossAx val="596428648"/>
        <c:crosses val="autoZero"/>
        <c:crossBetween val="between"/>
      </c:valAx>
    </c:plotArea>
    <c:legend>
      <c:legendPos val="r"/>
    </c:legend>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D1E32-7BCA-FB40-95EC-1768E75BA954}" type="doc">
      <dgm:prSet loTypeId="urn:microsoft.com/office/officeart/2005/8/layout/arrow2" loCatId="process" qsTypeId="urn:microsoft.com/office/officeart/2005/8/quickstyle/simple4" qsCatId="simple" csTypeId="urn:microsoft.com/office/officeart/2005/8/colors/accent0_2" csCatId="mainScheme" phldr="1"/>
      <dgm:spPr/>
      <dgm:t>
        <a:bodyPr/>
        <a:lstStyle/>
        <a:p>
          <a:endParaRPr lang="en-US"/>
        </a:p>
      </dgm:t>
    </dgm:pt>
    <dgm:pt modelId="{1BB676AC-89C7-4145-9353-48ABD3C18464}">
      <dgm:prSet phldrT="[Text]"/>
      <dgm:spPr/>
      <dgm:t>
        <a:bodyPr/>
        <a:lstStyle/>
        <a:p>
          <a:r>
            <a:rPr lang="en-US" dirty="0" smtClean="0"/>
            <a:t>von </a:t>
          </a:r>
          <a:r>
            <a:rPr lang="en-US" dirty="0" err="1" smtClean="0"/>
            <a:t>Laszewski’s</a:t>
          </a:r>
          <a:r>
            <a:rPr lang="en-US" dirty="0" smtClean="0"/>
            <a:t> </a:t>
          </a:r>
          <a:br>
            <a:rPr lang="en-US" dirty="0" smtClean="0"/>
          </a:br>
          <a:r>
            <a:rPr lang="en-US" dirty="0" smtClean="0"/>
            <a:t>Meta Computer</a:t>
          </a:r>
          <a:endParaRPr lang="en-US" dirty="0"/>
        </a:p>
      </dgm:t>
    </dgm:pt>
    <dgm:pt modelId="{43D328E0-9CD9-A248-B2DE-D1257ECD05F4}" type="parTrans" cxnId="{FAC8CF7B-6456-A441-A69B-7852C111B76A}">
      <dgm:prSet/>
      <dgm:spPr/>
      <dgm:t>
        <a:bodyPr/>
        <a:lstStyle/>
        <a:p>
          <a:endParaRPr lang="en-US"/>
        </a:p>
      </dgm:t>
    </dgm:pt>
    <dgm:pt modelId="{C158F40B-084F-F843-A485-06D4E112571B}" type="sibTrans" cxnId="{FAC8CF7B-6456-A441-A69B-7852C111B76A}">
      <dgm:prSet/>
      <dgm:spPr/>
      <dgm:t>
        <a:bodyPr/>
        <a:lstStyle/>
        <a:p>
          <a:endParaRPr lang="en-US"/>
        </a:p>
      </dgm:t>
    </dgm:pt>
    <dgm:pt modelId="{2A28E261-A6E7-F744-87B6-06BB1B72D367}">
      <dgm:prSet phldrT="[Text]"/>
      <dgm:spPr/>
      <dgm:t>
        <a:bodyPr/>
        <a:lstStyle/>
        <a:p>
          <a:r>
            <a:rPr lang="en-US" dirty="0" smtClean="0"/>
            <a:t>CoG Kit</a:t>
          </a:r>
          <a:endParaRPr lang="en-US" dirty="0"/>
        </a:p>
      </dgm:t>
    </dgm:pt>
    <dgm:pt modelId="{BE51A2E2-2FD8-534E-848F-CBD8018EC212}" type="parTrans" cxnId="{E76C1E19-517D-DF49-B575-A70B5C4D0661}">
      <dgm:prSet/>
      <dgm:spPr/>
      <dgm:t>
        <a:bodyPr/>
        <a:lstStyle/>
        <a:p>
          <a:endParaRPr lang="en-US"/>
        </a:p>
      </dgm:t>
    </dgm:pt>
    <dgm:pt modelId="{BDA7A162-F4B4-CB43-8B8E-FA38588586F4}" type="sibTrans" cxnId="{E76C1E19-517D-DF49-B575-A70B5C4D0661}">
      <dgm:prSet/>
      <dgm:spPr/>
      <dgm:t>
        <a:bodyPr/>
        <a:lstStyle/>
        <a:p>
          <a:endParaRPr lang="en-US"/>
        </a:p>
      </dgm:t>
    </dgm:pt>
    <dgm:pt modelId="{AD93469A-5CA7-EB40-B33F-AFAC6A64BB0E}">
      <dgm:prSet phldrT="[Text]"/>
      <dgm:spPr/>
      <dgm:t>
        <a:bodyPr/>
        <a:lstStyle/>
        <a:p>
          <a:r>
            <a:rPr lang="en-US" dirty="0" smtClean="0"/>
            <a:t>CoG Kit</a:t>
          </a:r>
          <a:endParaRPr lang="en-US" dirty="0"/>
        </a:p>
      </dgm:t>
    </dgm:pt>
    <dgm:pt modelId="{5E8ABC2C-D205-634E-8142-9826D08F8B95}" type="parTrans" cxnId="{707E5FEB-1758-8443-9B3D-1C3D832A6144}">
      <dgm:prSet/>
      <dgm:spPr/>
      <dgm:t>
        <a:bodyPr/>
        <a:lstStyle/>
        <a:p>
          <a:endParaRPr lang="en-US"/>
        </a:p>
      </dgm:t>
    </dgm:pt>
    <dgm:pt modelId="{E7A379C4-A4D0-1049-A3B9-3FF68716D651}" type="sibTrans" cxnId="{707E5FEB-1758-8443-9B3D-1C3D832A6144}">
      <dgm:prSet/>
      <dgm:spPr/>
      <dgm:t>
        <a:bodyPr/>
        <a:lstStyle/>
        <a:p>
          <a:endParaRPr lang="en-US"/>
        </a:p>
      </dgm:t>
    </dgm:pt>
    <dgm:pt modelId="{A4324B62-E045-3D4F-A486-500D247EF8A2}">
      <dgm:prSet phldrT="[Text]"/>
      <dgm:spPr/>
      <dgm:t>
        <a:bodyPr/>
        <a:lstStyle/>
        <a:p>
          <a:r>
            <a:rPr lang="en-US" dirty="0" smtClean="0"/>
            <a:t>CoG Karajan</a:t>
          </a:r>
          <a:endParaRPr lang="en-US" dirty="0"/>
        </a:p>
      </dgm:t>
    </dgm:pt>
    <dgm:pt modelId="{552076BE-526E-204B-B303-23FD3E4D0D2C}" type="parTrans" cxnId="{CB8ACD66-4172-3E45-BEE9-D20899A572AE}">
      <dgm:prSet/>
      <dgm:spPr/>
      <dgm:t>
        <a:bodyPr/>
        <a:lstStyle/>
        <a:p>
          <a:endParaRPr lang="en-US"/>
        </a:p>
      </dgm:t>
    </dgm:pt>
    <dgm:pt modelId="{A5135936-713A-A748-A700-F8024EF16B2F}" type="sibTrans" cxnId="{CB8ACD66-4172-3E45-BEE9-D20899A572AE}">
      <dgm:prSet/>
      <dgm:spPr/>
      <dgm:t>
        <a:bodyPr/>
        <a:lstStyle/>
        <a:p>
          <a:endParaRPr lang="en-US"/>
        </a:p>
      </dgm:t>
    </dgm:pt>
    <dgm:pt modelId="{3921DE24-6ACD-4B45-8983-204507843CDB}">
      <dgm:prSet phldrT="[Text]"/>
      <dgm:spPr/>
      <dgm:t>
        <a:bodyPr/>
        <a:lstStyle/>
        <a:p>
          <a:r>
            <a:rPr lang="en-US" dirty="0" smtClean="0"/>
            <a:t>Cyberaide</a:t>
          </a:r>
          <a:endParaRPr lang="en-US" dirty="0"/>
        </a:p>
      </dgm:t>
    </dgm:pt>
    <dgm:pt modelId="{A895022E-4200-FB47-A024-6DA39306B2E6}" type="parTrans" cxnId="{768B9189-C571-BE4C-B429-88EF7F325155}">
      <dgm:prSet/>
      <dgm:spPr/>
      <dgm:t>
        <a:bodyPr/>
        <a:lstStyle/>
        <a:p>
          <a:endParaRPr lang="en-US"/>
        </a:p>
      </dgm:t>
    </dgm:pt>
    <dgm:pt modelId="{4FC633D3-6A8D-2949-BBCC-CFC4BD356B56}" type="sibTrans" cxnId="{768B9189-C571-BE4C-B429-88EF7F325155}">
      <dgm:prSet/>
      <dgm:spPr/>
      <dgm:t>
        <a:bodyPr/>
        <a:lstStyle/>
        <a:p>
          <a:endParaRPr lang="en-US"/>
        </a:p>
      </dgm:t>
    </dgm:pt>
    <dgm:pt modelId="{7CB4B8C5-4201-714B-AF91-8DF8971C190E}">
      <dgm:prSet phldrT="[Text]"/>
      <dgm:spPr/>
      <dgm:t>
        <a:bodyPr/>
        <a:lstStyle/>
        <a:p>
          <a:r>
            <a:rPr lang="en-US" dirty="0" smtClean="0"/>
            <a:t>CoG Experiment</a:t>
          </a:r>
          <a:endParaRPr lang="en-US" dirty="0"/>
        </a:p>
      </dgm:t>
    </dgm:pt>
    <dgm:pt modelId="{DCDF56D7-6FAA-C945-B1ED-BA51401BE838}" type="parTrans" cxnId="{203E8AE2-F3A7-C04F-AA75-848529BC4412}">
      <dgm:prSet/>
      <dgm:spPr/>
      <dgm:t>
        <a:bodyPr/>
        <a:lstStyle/>
        <a:p>
          <a:endParaRPr lang="en-US"/>
        </a:p>
      </dgm:t>
    </dgm:pt>
    <dgm:pt modelId="{365FF3C8-E30F-EB41-B171-00C20B67840D}" type="sibTrans" cxnId="{203E8AE2-F3A7-C04F-AA75-848529BC4412}">
      <dgm:prSet/>
      <dgm:spPr/>
      <dgm:t>
        <a:bodyPr/>
        <a:lstStyle/>
        <a:p>
          <a:endParaRPr lang="en-US"/>
        </a:p>
      </dgm:t>
    </dgm:pt>
    <dgm:pt modelId="{304974BB-CAF0-7D43-8DA2-6A57A710D39A}">
      <dgm:prSet phldrT="[Text]"/>
      <dgm:spPr/>
      <dgm:t>
        <a:bodyPr/>
        <a:lstStyle/>
        <a:p>
          <a:r>
            <a:rPr lang="en-US" dirty="0" smtClean="0"/>
            <a:t>Grid Ant</a:t>
          </a:r>
          <a:endParaRPr lang="en-US" dirty="0"/>
        </a:p>
      </dgm:t>
    </dgm:pt>
    <dgm:pt modelId="{6C08F3D9-FAF4-5A41-A33F-BAF62A31BE78}" type="parTrans" cxnId="{EE32FB4B-11C1-A347-B8C8-AA91053F4CEA}">
      <dgm:prSet/>
      <dgm:spPr/>
      <dgm:t>
        <a:bodyPr/>
        <a:lstStyle/>
        <a:p>
          <a:endParaRPr lang="en-US"/>
        </a:p>
      </dgm:t>
    </dgm:pt>
    <dgm:pt modelId="{717D790F-AF99-9B4D-A0B8-6AA1184AC749}" type="sibTrans" cxnId="{EE32FB4B-11C1-A347-B8C8-AA91053F4CEA}">
      <dgm:prSet/>
      <dgm:spPr/>
      <dgm:t>
        <a:bodyPr/>
        <a:lstStyle/>
        <a:p>
          <a:endParaRPr lang="en-US"/>
        </a:p>
      </dgm:t>
    </dgm:pt>
    <dgm:pt modelId="{2A027B5D-B23A-C744-A5D6-47BB4DCB79F9}">
      <dgm:prSet phldrT="[Text]"/>
      <dgm:spPr/>
      <dgm:t>
        <a:bodyPr/>
        <a:lstStyle/>
        <a:p>
          <a:r>
            <a:rPr lang="en-US" dirty="0" smtClean="0"/>
            <a:t>Shell</a:t>
          </a:r>
          <a:endParaRPr lang="en-US" dirty="0"/>
        </a:p>
      </dgm:t>
    </dgm:pt>
    <dgm:pt modelId="{9908A190-392D-B64A-9BA6-2B05B2C14DA6}" type="parTrans" cxnId="{76DB64B3-F7A8-0544-BE0D-BE25F74A07FD}">
      <dgm:prSet/>
      <dgm:spPr/>
      <dgm:t>
        <a:bodyPr/>
        <a:lstStyle/>
        <a:p>
          <a:endParaRPr lang="en-US"/>
        </a:p>
      </dgm:t>
    </dgm:pt>
    <dgm:pt modelId="{9A3EF357-C595-C147-9E9F-CFD0605D638F}" type="sibTrans" cxnId="{76DB64B3-F7A8-0544-BE0D-BE25F74A07FD}">
      <dgm:prSet/>
      <dgm:spPr/>
      <dgm:t>
        <a:bodyPr/>
        <a:lstStyle/>
        <a:p>
          <a:endParaRPr lang="en-US"/>
        </a:p>
      </dgm:t>
    </dgm:pt>
    <dgm:pt modelId="{74386F28-AE40-0049-92D8-99185E80791A}">
      <dgm:prSet phldrT="[Text]"/>
      <dgm:spPr/>
      <dgm:t>
        <a:bodyPr/>
        <a:lstStyle/>
        <a:p>
          <a:r>
            <a:rPr lang="en-US" dirty="0" smtClean="0"/>
            <a:t>Project</a:t>
          </a:r>
          <a:endParaRPr lang="en-US" dirty="0"/>
        </a:p>
      </dgm:t>
    </dgm:pt>
    <dgm:pt modelId="{0948F20D-5015-8F49-85C2-8D58B8070752}" type="parTrans" cxnId="{43B9C343-A57A-614D-A12F-318060A24F7F}">
      <dgm:prSet/>
      <dgm:spPr/>
      <dgm:t>
        <a:bodyPr/>
        <a:lstStyle/>
        <a:p>
          <a:endParaRPr lang="en-US"/>
        </a:p>
      </dgm:t>
    </dgm:pt>
    <dgm:pt modelId="{7C52066E-1686-8348-A91D-B8B42981B061}" type="sibTrans" cxnId="{43B9C343-A57A-614D-A12F-318060A24F7F}">
      <dgm:prSet/>
      <dgm:spPr/>
      <dgm:t>
        <a:bodyPr/>
        <a:lstStyle/>
        <a:p>
          <a:endParaRPr lang="en-US"/>
        </a:p>
      </dgm:t>
    </dgm:pt>
    <dgm:pt modelId="{D78E6FBA-FA57-2549-A70F-DE4BA449D73B}">
      <dgm:prSet phldrT="[Text]"/>
      <dgm:spPr/>
      <dgm:t>
        <a:bodyPr/>
        <a:lstStyle/>
        <a:p>
          <a:r>
            <a:rPr lang="en-US" dirty="0" smtClean="0"/>
            <a:t>Experiment Management</a:t>
          </a:r>
          <a:endParaRPr lang="en-US" dirty="0"/>
        </a:p>
      </dgm:t>
    </dgm:pt>
    <dgm:pt modelId="{D3A2B0E1-319D-6E4B-8FCF-1B2E4839B0EC}" type="parTrans" cxnId="{089C15F4-C1E3-AB4B-8576-259FC603D4DE}">
      <dgm:prSet/>
      <dgm:spPr/>
      <dgm:t>
        <a:bodyPr/>
        <a:lstStyle/>
        <a:p>
          <a:endParaRPr lang="en-US"/>
        </a:p>
      </dgm:t>
    </dgm:pt>
    <dgm:pt modelId="{88B9FD56-1276-BC47-91E6-EE179E1BDAC5}" type="sibTrans" cxnId="{089C15F4-C1E3-AB4B-8576-259FC603D4DE}">
      <dgm:prSet/>
      <dgm:spPr/>
      <dgm:t>
        <a:bodyPr/>
        <a:lstStyle/>
        <a:p>
          <a:endParaRPr lang="en-US"/>
        </a:p>
      </dgm:t>
    </dgm:pt>
    <dgm:pt modelId="{84A70C9A-8F10-4F40-98EC-5360113DA387}">
      <dgm:prSet phldrT="[Text]"/>
      <dgm:spPr/>
      <dgm:t>
        <a:bodyPr/>
        <a:lstStyle/>
        <a:p>
          <a:r>
            <a:rPr lang="en-US" dirty="0" smtClean="0"/>
            <a:t>Mediator</a:t>
          </a:r>
          <a:endParaRPr lang="en-US" dirty="0"/>
        </a:p>
      </dgm:t>
    </dgm:pt>
    <dgm:pt modelId="{48FCE25D-CC8D-1740-B966-7D47DCBFA22C}" type="parTrans" cxnId="{16662D7E-D8C8-1E47-9B59-598029CE9108}">
      <dgm:prSet/>
      <dgm:spPr/>
      <dgm:t>
        <a:bodyPr/>
        <a:lstStyle/>
        <a:p>
          <a:endParaRPr lang="en-US"/>
        </a:p>
      </dgm:t>
    </dgm:pt>
    <dgm:pt modelId="{90E6CA4E-3057-1D47-8828-61422A3F0AD2}" type="sibTrans" cxnId="{16662D7E-D8C8-1E47-9B59-598029CE9108}">
      <dgm:prSet/>
      <dgm:spPr/>
      <dgm:t>
        <a:bodyPr/>
        <a:lstStyle/>
        <a:p>
          <a:endParaRPr lang="en-US"/>
        </a:p>
      </dgm:t>
    </dgm:pt>
    <dgm:pt modelId="{DB50A7C9-8221-F142-9836-4D7C437E9C1C}">
      <dgm:prSet phldrT="[Text]"/>
      <dgm:spPr/>
      <dgm:t>
        <a:bodyPr/>
        <a:lstStyle/>
        <a:p>
          <a:r>
            <a:rPr lang="en-US" dirty="0" smtClean="0"/>
            <a:t>Workflow Abstractions</a:t>
          </a:r>
          <a:endParaRPr lang="en-US" dirty="0"/>
        </a:p>
      </dgm:t>
    </dgm:pt>
    <dgm:pt modelId="{69702F5C-18E5-234B-AE11-4A3A4FD2B8B6}" type="parTrans" cxnId="{53B1F2ED-7C78-EA4B-A405-B81C47E0F614}">
      <dgm:prSet/>
      <dgm:spPr/>
      <dgm:t>
        <a:bodyPr/>
        <a:lstStyle/>
        <a:p>
          <a:endParaRPr lang="en-US"/>
        </a:p>
      </dgm:t>
    </dgm:pt>
    <dgm:pt modelId="{3F6D1709-654F-7A4D-80A7-08C05E400849}" type="sibTrans" cxnId="{53B1F2ED-7C78-EA4B-A405-B81C47E0F614}">
      <dgm:prSet/>
      <dgm:spPr/>
      <dgm:t>
        <a:bodyPr/>
        <a:lstStyle/>
        <a:p>
          <a:endParaRPr lang="en-US"/>
        </a:p>
      </dgm:t>
    </dgm:pt>
    <dgm:pt modelId="{D74CD4F0-436C-314B-BAB2-0289034D07FE}">
      <dgm:prSet phldrT="[Text]"/>
      <dgm:spPr/>
      <dgm:t>
        <a:bodyPr/>
        <a:lstStyle/>
        <a:p>
          <a:r>
            <a:rPr lang="en-US" dirty="0" smtClean="0"/>
            <a:t> Workflow &amp; resource utilization, fault tolerance</a:t>
          </a:r>
          <a:endParaRPr lang="en-US" dirty="0"/>
        </a:p>
      </dgm:t>
    </dgm:pt>
    <dgm:pt modelId="{AAA98E72-365E-0E4A-869C-50E32AF937FD}" type="parTrans" cxnId="{0A7FBBF0-869D-984D-84A1-1F57F809E0B2}">
      <dgm:prSet/>
      <dgm:spPr/>
      <dgm:t>
        <a:bodyPr/>
        <a:lstStyle/>
        <a:p>
          <a:endParaRPr lang="en-US"/>
        </a:p>
      </dgm:t>
    </dgm:pt>
    <dgm:pt modelId="{7BD88A88-47E6-AA44-BBB6-ABC5EEF2E4BB}" type="sibTrans" cxnId="{0A7FBBF0-869D-984D-84A1-1F57F809E0B2}">
      <dgm:prSet/>
      <dgm:spPr/>
      <dgm:t>
        <a:bodyPr/>
        <a:lstStyle/>
        <a:p>
          <a:endParaRPr lang="en-US"/>
        </a:p>
      </dgm:t>
    </dgm:pt>
    <dgm:pt modelId="{27EE4A40-B26C-BF46-AA55-4A72C8828193}">
      <dgm:prSet phldrT="[Text]"/>
      <dgm:spPr/>
      <dgm:t>
        <a:bodyPr/>
        <a:lstStyle/>
        <a:p>
          <a:r>
            <a:rPr lang="en-US" dirty="0" err="1" smtClean="0"/>
            <a:t>Adhoc</a:t>
          </a:r>
          <a:r>
            <a:rPr lang="en-US" dirty="0" smtClean="0"/>
            <a:t> Grids</a:t>
          </a:r>
          <a:endParaRPr lang="en-US" dirty="0"/>
        </a:p>
      </dgm:t>
    </dgm:pt>
    <dgm:pt modelId="{F4226ECD-74F9-D74F-8DBB-5380565B3C61}" type="parTrans" cxnId="{8A89E47F-0454-024D-8DB1-E950B023A86C}">
      <dgm:prSet/>
      <dgm:spPr/>
      <dgm:t>
        <a:bodyPr/>
        <a:lstStyle/>
        <a:p>
          <a:endParaRPr lang="en-US"/>
        </a:p>
      </dgm:t>
    </dgm:pt>
    <dgm:pt modelId="{1B99B3AD-A16C-AC4E-A184-1B883F40AF6C}" type="sibTrans" cxnId="{8A89E47F-0454-024D-8DB1-E950B023A86C}">
      <dgm:prSet/>
      <dgm:spPr/>
      <dgm:t>
        <a:bodyPr/>
        <a:lstStyle/>
        <a:p>
          <a:endParaRPr lang="en-US"/>
        </a:p>
      </dgm:t>
    </dgm:pt>
    <dgm:pt modelId="{32EB31DB-2B0A-0646-8340-A9E116FFA4F9}">
      <dgm:prSet phldrT="[Text]"/>
      <dgm:spPr/>
      <dgm:t>
        <a:bodyPr/>
        <a:lstStyle/>
        <a:p>
          <a:r>
            <a:rPr lang="en-US" dirty="0" smtClean="0"/>
            <a:t>Super-Gram</a:t>
          </a:r>
          <a:endParaRPr lang="en-US" dirty="0"/>
        </a:p>
      </dgm:t>
    </dgm:pt>
    <dgm:pt modelId="{94882C7F-42C7-A345-85F7-922615D00E6C}" type="parTrans" cxnId="{0EC6F5EA-B9B9-A04F-8C26-29808CED12B3}">
      <dgm:prSet/>
      <dgm:spPr/>
      <dgm:t>
        <a:bodyPr/>
        <a:lstStyle/>
        <a:p>
          <a:endParaRPr lang="en-US"/>
        </a:p>
      </dgm:t>
    </dgm:pt>
    <dgm:pt modelId="{4F7513F7-6F0E-3646-B74A-67D2BEAE8B24}" type="sibTrans" cxnId="{0EC6F5EA-B9B9-A04F-8C26-29808CED12B3}">
      <dgm:prSet/>
      <dgm:spPr/>
      <dgm:t>
        <a:bodyPr/>
        <a:lstStyle/>
        <a:p>
          <a:endParaRPr lang="en-US"/>
        </a:p>
      </dgm:t>
    </dgm:pt>
    <dgm:pt modelId="{1154FE44-BAD4-5C4E-A6B6-E66B4B6A8096}">
      <dgm:prSet phldrT="[Text]"/>
      <dgm:spPr/>
      <dgm:t>
        <a:bodyPr/>
        <a:lstStyle/>
        <a:p>
          <a:r>
            <a:rPr lang="en-US" b="1" u="sng" dirty="0" smtClean="0">
              <a:solidFill>
                <a:srgbClr val="008000"/>
              </a:solidFill>
            </a:rPr>
            <a:t>&gt; GreenIT</a:t>
          </a:r>
          <a:endParaRPr lang="en-US" b="1" u="sng" dirty="0">
            <a:solidFill>
              <a:srgbClr val="008000"/>
            </a:solidFill>
          </a:endParaRPr>
        </a:p>
      </dgm:t>
    </dgm:pt>
    <dgm:pt modelId="{519AE0BD-DE36-AF4C-B91B-E7FAF7D76351}" type="parTrans" cxnId="{8636D48B-F453-6748-B6C6-E2F692975106}">
      <dgm:prSet/>
      <dgm:spPr/>
      <dgm:t>
        <a:bodyPr/>
        <a:lstStyle/>
        <a:p>
          <a:endParaRPr lang="en-US"/>
        </a:p>
      </dgm:t>
    </dgm:pt>
    <dgm:pt modelId="{7110A394-F0B9-7A43-8700-5D0761F51180}" type="sibTrans" cxnId="{8636D48B-F453-6748-B6C6-E2F692975106}">
      <dgm:prSet/>
      <dgm:spPr/>
      <dgm:t>
        <a:bodyPr/>
        <a:lstStyle/>
        <a:p>
          <a:endParaRPr lang="en-US"/>
        </a:p>
      </dgm:t>
    </dgm:pt>
    <dgm:pt modelId="{52AAAB59-2973-F347-8FE6-D4E55526DFDD}" type="pres">
      <dgm:prSet presAssocID="{F67D1E32-7BCA-FB40-95EC-1768E75BA954}" presName="arrowDiagram" presStyleCnt="0">
        <dgm:presLayoutVars>
          <dgm:chMax val="5"/>
          <dgm:dir/>
          <dgm:resizeHandles val="exact"/>
        </dgm:presLayoutVars>
      </dgm:prSet>
      <dgm:spPr/>
      <dgm:t>
        <a:bodyPr/>
        <a:lstStyle/>
        <a:p>
          <a:endParaRPr lang="en-US"/>
        </a:p>
      </dgm:t>
    </dgm:pt>
    <dgm:pt modelId="{AD22D750-F232-2747-B4D9-A6AB650989CB}" type="pres">
      <dgm:prSet presAssocID="{F67D1E32-7BCA-FB40-95EC-1768E75BA954}" presName="arrow" presStyleLbl="bgShp" presStyleIdx="0" presStyleCnt="1"/>
      <dgm:spPr/>
      <dgm:t>
        <a:bodyPr/>
        <a:lstStyle/>
        <a:p>
          <a:endParaRPr lang="en-US"/>
        </a:p>
      </dgm:t>
    </dgm:pt>
    <dgm:pt modelId="{D1D40580-ABC3-C040-A3EC-805225A4E904}" type="pres">
      <dgm:prSet presAssocID="{F67D1E32-7BCA-FB40-95EC-1768E75BA954}" presName="arrowDiagram4" presStyleCnt="0"/>
      <dgm:spPr/>
      <dgm:t>
        <a:bodyPr/>
        <a:lstStyle/>
        <a:p>
          <a:endParaRPr lang="en-US"/>
        </a:p>
      </dgm:t>
    </dgm:pt>
    <dgm:pt modelId="{75144939-6639-6C4F-A749-A8BF4212EA02}" type="pres">
      <dgm:prSet presAssocID="{1BB676AC-89C7-4145-9353-48ABD3C18464}" presName="bullet4a" presStyleLbl="node1" presStyleIdx="0" presStyleCnt="4"/>
      <dgm:spPr/>
      <dgm:t>
        <a:bodyPr/>
        <a:lstStyle/>
        <a:p>
          <a:endParaRPr lang="en-US"/>
        </a:p>
      </dgm:t>
    </dgm:pt>
    <dgm:pt modelId="{EFF8CA5F-8945-4441-8D11-AE6F7AAE8DE2}" type="pres">
      <dgm:prSet presAssocID="{1BB676AC-89C7-4145-9353-48ABD3C18464}" presName="textBox4a" presStyleLbl="revTx" presStyleIdx="0" presStyleCnt="4" custScaleX="227142" custLinFactNeighborX="76643" custLinFactNeighborY="1137">
        <dgm:presLayoutVars>
          <dgm:bulletEnabled val="1"/>
        </dgm:presLayoutVars>
      </dgm:prSet>
      <dgm:spPr/>
      <dgm:t>
        <a:bodyPr/>
        <a:lstStyle/>
        <a:p>
          <a:endParaRPr lang="en-US"/>
        </a:p>
      </dgm:t>
    </dgm:pt>
    <dgm:pt modelId="{68383A32-E25E-0249-8B22-39181C29E021}" type="pres">
      <dgm:prSet presAssocID="{2A28E261-A6E7-F744-87B6-06BB1B72D367}" presName="bullet4b" presStyleLbl="node1" presStyleIdx="1" presStyleCnt="4"/>
      <dgm:spPr/>
      <dgm:t>
        <a:bodyPr/>
        <a:lstStyle/>
        <a:p>
          <a:endParaRPr lang="en-US"/>
        </a:p>
      </dgm:t>
    </dgm:pt>
    <dgm:pt modelId="{5380C017-09BB-5545-93AD-CEE772D344E8}" type="pres">
      <dgm:prSet presAssocID="{2A28E261-A6E7-F744-87B6-06BB1B72D367}" presName="textBox4b" presStyleLbl="revTx" presStyleIdx="1" presStyleCnt="4">
        <dgm:presLayoutVars>
          <dgm:bulletEnabled val="1"/>
        </dgm:presLayoutVars>
      </dgm:prSet>
      <dgm:spPr/>
      <dgm:t>
        <a:bodyPr/>
        <a:lstStyle/>
        <a:p>
          <a:endParaRPr lang="en-US"/>
        </a:p>
      </dgm:t>
    </dgm:pt>
    <dgm:pt modelId="{EEB91BED-A794-C342-8DEE-183ADA83E2D5}" type="pres">
      <dgm:prSet presAssocID="{AD93469A-5CA7-EB40-B33F-AFAC6A64BB0E}" presName="bullet4c" presStyleLbl="node1" presStyleIdx="2" presStyleCnt="4"/>
      <dgm:spPr/>
      <dgm:t>
        <a:bodyPr/>
        <a:lstStyle/>
        <a:p>
          <a:endParaRPr lang="en-US"/>
        </a:p>
      </dgm:t>
    </dgm:pt>
    <dgm:pt modelId="{61B00557-9DC9-094A-B48E-39ADABC94118}" type="pres">
      <dgm:prSet presAssocID="{AD93469A-5CA7-EB40-B33F-AFAC6A64BB0E}" presName="textBox4c" presStyleLbl="revTx" presStyleIdx="2" presStyleCnt="4">
        <dgm:presLayoutVars>
          <dgm:bulletEnabled val="1"/>
        </dgm:presLayoutVars>
      </dgm:prSet>
      <dgm:spPr/>
      <dgm:t>
        <a:bodyPr/>
        <a:lstStyle/>
        <a:p>
          <a:endParaRPr lang="en-US"/>
        </a:p>
      </dgm:t>
    </dgm:pt>
    <dgm:pt modelId="{D41CD49C-686E-854E-8275-96C3A214ABCE}" type="pres">
      <dgm:prSet presAssocID="{3921DE24-6ACD-4B45-8983-204507843CDB}" presName="bullet4d" presStyleLbl="node1" presStyleIdx="3" presStyleCnt="4"/>
      <dgm:spPr/>
      <dgm:t>
        <a:bodyPr/>
        <a:lstStyle/>
        <a:p>
          <a:endParaRPr lang="en-US"/>
        </a:p>
      </dgm:t>
    </dgm:pt>
    <dgm:pt modelId="{44CD58DD-1F91-D14C-B1A2-76C5A127AB24}" type="pres">
      <dgm:prSet presAssocID="{3921DE24-6ACD-4B45-8983-204507843CDB}" presName="textBox4d" presStyleLbl="revTx" presStyleIdx="3" presStyleCnt="4">
        <dgm:presLayoutVars>
          <dgm:bulletEnabled val="1"/>
        </dgm:presLayoutVars>
      </dgm:prSet>
      <dgm:spPr/>
      <dgm:t>
        <a:bodyPr/>
        <a:lstStyle/>
        <a:p>
          <a:endParaRPr lang="en-US"/>
        </a:p>
      </dgm:t>
    </dgm:pt>
  </dgm:ptLst>
  <dgm:cxnLst>
    <dgm:cxn modelId="{33D3AD5E-2F5F-4341-84B9-86E1F0D111AC}" type="presOf" srcId="{304974BB-CAF0-7D43-8DA2-6A57A710D39A}" destId="{61B00557-9DC9-094A-B48E-39ADABC94118}" srcOrd="0" destOrd="1" presId="urn:microsoft.com/office/officeart/2005/8/layout/arrow2"/>
    <dgm:cxn modelId="{B57C43C2-70B4-3D4D-B471-E25ADE17D070}" type="presOf" srcId="{AD93469A-5CA7-EB40-B33F-AFAC6A64BB0E}" destId="{61B00557-9DC9-094A-B48E-39ADABC94118}" srcOrd="0" destOrd="0" presId="urn:microsoft.com/office/officeart/2005/8/layout/arrow2"/>
    <dgm:cxn modelId="{2822DE21-F1FB-E247-BFDA-45168D64AD9E}" type="presOf" srcId="{32EB31DB-2B0A-0646-8340-A9E116FFA4F9}" destId="{61B00557-9DC9-094A-B48E-39ADABC94118}" srcOrd="0" destOrd="4" presId="urn:microsoft.com/office/officeart/2005/8/layout/arrow2"/>
    <dgm:cxn modelId="{90B98BFC-707F-4A4F-A72A-FAC4386EABBB}" type="presOf" srcId="{74386F28-AE40-0049-92D8-99185E80791A}" destId="{44CD58DD-1F91-D14C-B1A2-76C5A127AB24}" srcOrd="0" destOrd="2" presId="urn:microsoft.com/office/officeart/2005/8/layout/arrow2"/>
    <dgm:cxn modelId="{8A89E47F-0454-024D-8DB1-E950B023A86C}" srcId="{2A28E261-A6E7-F744-87B6-06BB1B72D367}" destId="{27EE4A40-B26C-BF46-AA55-4A72C8828193}" srcOrd="1" destOrd="0" parTransId="{F4226ECD-74F9-D74F-8DBB-5380565B3C61}" sibTransId="{1B99B3AD-A16C-AC4E-A184-1B883F40AF6C}"/>
    <dgm:cxn modelId="{B0B37B5A-6707-BE47-B46D-F2D69CCEA658}" type="presOf" srcId="{3921DE24-6ACD-4B45-8983-204507843CDB}" destId="{44CD58DD-1F91-D14C-B1A2-76C5A127AB24}" srcOrd="0" destOrd="0" presId="urn:microsoft.com/office/officeart/2005/8/layout/arrow2"/>
    <dgm:cxn modelId="{6BF50FD6-03D6-4D42-9B11-AFEA48146CB9}" type="presOf" srcId="{2A28E261-A6E7-F744-87B6-06BB1B72D367}" destId="{5380C017-09BB-5545-93AD-CEE772D344E8}" srcOrd="0" destOrd="0" presId="urn:microsoft.com/office/officeart/2005/8/layout/arrow2"/>
    <dgm:cxn modelId="{BCD3192A-88C8-9E48-B250-B936D6D4A2EC}" type="presOf" srcId="{F67D1E32-7BCA-FB40-95EC-1768E75BA954}" destId="{52AAAB59-2973-F347-8FE6-D4E55526DFDD}" srcOrd="0" destOrd="0" presId="urn:microsoft.com/office/officeart/2005/8/layout/arrow2"/>
    <dgm:cxn modelId="{43B9C343-A57A-614D-A12F-318060A24F7F}" srcId="{3921DE24-6ACD-4B45-8983-204507843CDB}" destId="{74386F28-AE40-0049-92D8-99185E80791A}" srcOrd="1" destOrd="0" parTransId="{0948F20D-5015-8F49-85C2-8D58B8070752}" sibTransId="{7C52066E-1686-8348-A91D-B8B42981B061}"/>
    <dgm:cxn modelId="{4C708D02-9950-7F4D-89C7-41625EC1271A}" type="presOf" srcId="{D74CD4F0-436C-314B-BAB2-0289034D07FE}" destId="{EFF8CA5F-8945-4441-8D11-AE6F7AAE8DE2}" srcOrd="0" destOrd="1" presId="urn:microsoft.com/office/officeart/2005/8/layout/arrow2"/>
    <dgm:cxn modelId="{CB8ACD66-4172-3E45-BEE9-D20899A572AE}" srcId="{AD93469A-5CA7-EB40-B33F-AFAC6A64BB0E}" destId="{A4324B62-E045-3D4F-A486-500D247EF8A2}" srcOrd="2" destOrd="0" parTransId="{552076BE-526E-204B-B303-23FD3E4D0D2C}" sibTransId="{A5135936-713A-A748-A700-F8024EF16B2F}"/>
    <dgm:cxn modelId="{CA6A4CED-A115-A04C-A421-69554BD93D83}" type="presOf" srcId="{A4324B62-E045-3D4F-A486-500D247EF8A2}" destId="{61B00557-9DC9-094A-B48E-39ADABC94118}" srcOrd="0" destOrd="3" presId="urn:microsoft.com/office/officeart/2005/8/layout/arrow2"/>
    <dgm:cxn modelId="{53B1F2ED-7C78-EA4B-A405-B81C47E0F614}" srcId="{2A28E261-A6E7-F744-87B6-06BB1B72D367}" destId="{DB50A7C9-8221-F142-9836-4D7C437E9C1C}" srcOrd="0" destOrd="0" parTransId="{69702F5C-18E5-234B-AE11-4A3A4FD2B8B6}" sibTransId="{3F6D1709-654F-7A4D-80A7-08C05E400849}"/>
    <dgm:cxn modelId="{2C089893-8305-6E45-9D5C-007081BD24A7}" type="presOf" srcId="{7CB4B8C5-4201-714B-AF91-8DF8971C190E}" destId="{61B00557-9DC9-094A-B48E-39ADABC94118}" srcOrd="0" destOrd="2" presId="urn:microsoft.com/office/officeart/2005/8/layout/arrow2"/>
    <dgm:cxn modelId="{39E12E5C-488A-4D4E-8F81-8BE36457B6DB}" type="presOf" srcId="{2A027B5D-B23A-C744-A5D6-47BB4DCB79F9}" destId="{44CD58DD-1F91-D14C-B1A2-76C5A127AB24}" srcOrd="0" destOrd="1" presId="urn:microsoft.com/office/officeart/2005/8/layout/arrow2"/>
    <dgm:cxn modelId="{0A7FBBF0-869D-984D-84A1-1F57F809E0B2}" srcId="{1BB676AC-89C7-4145-9353-48ABD3C18464}" destId="{D74CD4F0-436C-314B-BAB2-0289034D07FE}" srcOrd="0" destOrd="0" parTransId="{AAA98E72-365E-0E4A-869C-50E32AF937FD}" sibTransId="{7BD88A88-47E6-AA44-BBB6-ABC5EEF2E4BB}"/>
    <dgm:cxn modelId="{58C88FA6-B294-9047-A8FB-EE3CF614EB30}" type="presOf" srcId="{1154FE44-BAD4-5C4E-A6B6-E66B4B6A8096}" destId="{44CD58DD-1F91-D14C-B1A2-76C5A127AB24}" srcOrd="0" destOrd="5" presId="urn:microsoft.com/office/officeart/2005/8/layout/arrow2"/>
    <dgm:cxn modelId="{EB4C8C4E-3F00-6C44-A97B-31D5DD71D14D}" type="presOf" srcId="{DB50A7C9-8221-F142-9836-4D7C437E9C1C}" destId="{5380C017-09BB-5545-93AD-CEE772D344E8}" srcOrd="0" destOrd="1" presId="urn:microsoft.com/office/officeart/2005/8/layout/arrow2"/>
    <dgm:cxn modelId="{FAC8CF7B-6456-A441-A69B-7852C111B76A}" srcId="{F67D1E32-7BCA-FB40-95EC-1768E75BA954}" destId="{1BB676AC-89C7-4145-9353-48ABD3C18464}" srcOrd="0" destOrd="0" parTransId="{43D328E0-9CD9-A248-B2DE-D1257ECD05F4}" sibTransId="{C158F40B-084F-F843-A485-06D4E112571B}"/>
    <dgm:cxn modelId="{76AD278F-A1ED-D549-9C37-C747B3BDA8F7}" type="presOf" srcId="{84A70C9A-8F10-4F40-98EC-5360113DA387}" destId="{44CD58DD-1F91-D14C-B1A2-76C5A127AB24}" srcOrd="0" destOrd="4" presId="urn:microsoft.com/office/officeart/2005/8/layout/arrow2"/>
    <dgm:cxn modelId="{EE32FB4B-11C1-A347-B8C8-AA91053F4CEA}" srcId="{AD93469A-5CA7-EB40-B33F-AFAC6A64BB0E}" destId="{304974BB-CAF0-7D43-8DA2-6A57A710D39A}" srcOrd="0" destOrd="0" parTransId="{6C08F3D9-FAF4-5A41-A33F-BAF62A31BE78}" sibTransId="{717D790F-AF99-9B4D-A0B8-6AA1184AC749}"/>
    <dgm:cxn modelId="{89CC35FB-9FA5-604A-A2DC-25CDFA6CC520}" type="presOf" srcId="{27EE4A40-B26C-BF46-AA55-4A72C8828193}" destId="{5380C017-09BB-5545-93AD-CEE772D344E8}" srcOrd="0" destOrd="2" presId="urn:microsoft.com/office/officeart/2005/8/layout/arrow2"/>
    <dgm:cxn modelId="{95F156F5-E8C9-114C-8D3B-FF6B2B123DE5}" type="presOf" srcId="{D78E6FBA-FA57-2549-A70F-DE4BA449D73B}" destId="{44CD58DD-1F91-D14C-B1A2-76C5A127AB24}" srcOrd="0" destOrd="3" presId="urn:microsoft.com/office/officeart/2005/8/layout/arrow2"/>
    <dgm:cxn modelId="{089C15F4-C1E3-AB4B-8576-259FC603D4DE}" srcId="{3921DE24-6ACD-4B45-8983-204507843CDB}" destId="{D78E6FBA-FA57-2549-A70F-DE4BA449D73B}" srcOrd="2" destOrd="0" parTransId="{D3A2B0E1-319D-6E4B-8FCF-1B2E4839B0EC}" sibTransId="{88B9FD56-1276-BC47-91E6-EE179E1BDAC5}"/>
    <dgm:cxn modelId="{4DECF837-EF3B-024B-B0AB-9B861EC77AB8}" type="presOf" srcId="{1BB676AC-89C7-4145-9353-48ABD3C18464}" destId="{EFF8CA5F-8945-4441-8D11-AE6F7AAE8DE2}" srcOrd="0" destOrd="0" presId="urn:microsoft.com/office/officeart/2005/8/layout/arrow2"/>
    <dgm:cxn modelId="{76DB64B3-F7A8-0544-BE0D-BE25F74A07FD}" srcId="{3921DE24-6ACD-4B45-8983-204507843CDB}" destId="{2A027B5D-B23A-C744-A5D6-47BB4DCB79F9}" srcOrd="0" destOrd="0" parTransId="{9908A190-392D-B64A-9BA6-2B05B2C14DA6}" sibTransId="{9A3EF357-C595-C147-9E9F-CFD0605D638F}"/>
    <dgm:cxn modelId="{0EC6F5EA-B9B9-A04F-8C26-29808CED12B3}" srcId="{AD93469A-5CA7-EB40-B33F-AFAC6A64BB0E}" destId="{32EB31DB-2B0A-0646-8340-A9E116FFA4F9}" srcOrd="3" destOrd="0" parTransId="{94882C7F-42C7-A345-85F7-922615D00E6C}" sibTransId="{4F7513F7-6F0E-3646-B74A-67D2BEAE8B24}"/>
    <dgm:cxn modelId="{8636D48B-F453-6748-B6C6-E2F692975106}" srcId="{3921DE24-6ACD-4B45-8983-204507843CDB}" destId="{1154FE44-BAD4-5C4E-A6B6-E66B4B6A8096}" srcOrd="4" destOrd="0" parTransId="{519AE0BD-DE36-AF4C-B91B-E7FAF7D76351}" sibTransId="{7110A394-F0B9-7A43-8700-5D0761F51180}"/>
    <dgm:cxn modelId="{E76C1E19-517D-DF49-B575-A70B5C4D0661}" srcId="{F67D1E32-7BCA-FB40-95EC-1768E75BA954}" destId="{2A28E261-A6E7-F744-87B6-06BB1B72D367}" srcOrd="1" destOrd="0" parTransId="{BE51A2E2-2FD8-534E-848F-CBD8018EC212}" sibTransId="{BDA7A162-F4B4-CB43-8B8E-FA38588586F4}"/>
    <dgm:cxn modelId="{768B9189-C571-BE4C-B429-88EF7F325155}" srcId="{F67D1E32-7BCA-FB40-95EC-1768E75BA954}" destId="{3921DE24-6ACD-4B45-8983-204507843CDB}" srcOrd="3" destOrd="0" parTransId="{A895022E-4200-FB47-A024-6DA39306B2E6}" sibTransId="{4FC633D3-6A8D-2949-BBCC-CFC4BD356B56}"/>
    <dgm:cxn modelId="{707E5FEB-1758-8443-9B3D-1C3D832A6144}" srcId="{F67D1E32-7BCA-FB40-95EC-1768E75BA954}" destId="{AD93469A-5CA7-EB40-B33F-AFAC6A64BB0E}" srcOrd="2" destOrd="0" parTransId="{5E8ABC2C-D205-634E-8142-9826D08F8B95}" sibTransId="{E7A379C4-A4D0-1049-A3B9-3FF68716D651}"/>
    <dgm:cxn modelId="{203E8AE2-F3A7-C04F-AA75-848529BC4412}" srcId="{AD93469A-5CA7-EB40-B33F-AFAC6A64BB0E}" destId="{7CB4B8C5-4201-714B-AF91-8DF8971C190E}" srcOrd="1" destOrd="0" parTransId="{DCDF56D7-6FAA-C945-B1ED-BA51401BE838}" sibTransId="{365FF3C8-E30F-EB41-B171-00C20B67840D}"/>
    <dgm:cxn modelId="{16662D7E-D8C8-1E47-9B59-598029CE9108}" srcId="{3921DE24-6ACD-4B45-8983-204507843CDB}" destId="{84A70C9A-8F10-4F40-98EC-5360113DA387}" srcOrd="3" destOrd="0" parTransId="{48FCE25D-CC8D-1740-B966-7D47DCBFA22C}" sibTransId="{90E6CA4E-3057-1D47-8828-61422A3F0AD2}"/>
    <dgm:cxn modelId="{0828C5D2-5BE3-AB45-B2AA-69AC04D97428}" type="presParOf" srcId="{52AAAB59-2973-F347-8FE6-D4E55526DFDD}" destId="{AD22D750-F232-2747-B4D9-A6AB650989CB}" srcOrd="0" destOrd="0" presId="urn:microsoft.com/office/officeart/2005/8/layout/arrow2"/>
    <dgm:cxn modelId="{9A65BCDE-E425-A741-A68D-0CA8536CCC00}" type="presParOf" srcId="{52AAAB59-2973-F347-8FE6-D4E55526DFDD}" destId="{D1D40580-ABC3-C040-A3EC-805225A4E904}" srcOrd="1" destOrd="0" presId="urn:microsoft.com/office/officeart/2005/8/layout/arrow2"/>
    <dgm:cxn modelId="{8078127E-115D-E54D-AF9C-A9E5D7D3DA8A}" type="presParOf" srcId="{D1D40580-ABC3-C040-A3EC-805225A4E904}" destId="{75144939-6639-6C4F-A749-A8BF4212EA02}" srcOrd="0" destOrd="0" presId="urn:microsoft.com/office/officeart/2005/8/layout/arrow2"/>
    <dgm:cxn modelId="{BFCDE714-042B-5444-8178-ABAE119C0A21}" type="presParOf" srcId="{D1D40580-ABC3-C040-A3EC-805225A4E904}" destId="{EFF8CA5F-8945-4441-8D11-AE6F7AAE8DE2}" srcOrd="1" destOrd="0" presId="urn:microsoft.com/office/officeart/2005/8/layout/arrow2"/>
    <dgm:cxn modelId="{27608DE8-E27B-C346-82E6-462A20ABC4D3}" type="presParOf" srcId="{D1D40580-ABC3-C040-A3EC-805225A4E904}" destId="{68383A32-E25E-0249-8B22-39181C29E021}" srcOrd="2" destOrd="0" presId="urn:microsoft.com/office/officeart/2005/8/layout/arrow2"/>
    <dgm:cxn modelId="{F425EEED-9DFE-5B47-BA8E-DE391413CE1D}" type="presParOf" srcId="{D1D40580-ABC3-C040-A3EC-805225A4E904}" destId="{5380C017-09BB-5545-93AD-CEE772D344E8}" srcOrd="3" destOrd="0" presId="urn:microsoft.com/office/officeart/2005/8/layout/arrow2"/>
    <dgm:cxn modelId="{29D798C9-D19D-014D-A7F9-C29451AF9CE9}" type="presParOf" srcId="{D1D40580-ABC3-C040-A3EC-805225A4E904}" destId="{EEB91BED-A794-C342-8DEE-183ADA83E2D5}" srcOrd="4" destOrd="0" presId="urn:microsoft.com/office/officeart/2005/8/layout/arrow2"/>
    <dgm:cxn modelId="{F880A76F-3CC5-7A44-AD65-902E046A1CC6}" type="presParOf" srcId="{D1D40580-ABC3-C040-A3EC-805225A4E904}" destId="{61B00557-9DC9-094A-B48E-39ADABC94118}" srcOrd="5" destOrd="0" presId="urn:microsoft.com/office/officeart/2005/8/layout/arrow2"/>
    <dgm:cxn modelId="{4F85F27D-3DD1-2A4D-94D7-D66BF3727878}" type="presParOf" srcId="{D1D40580-ABC3-C040-A3EC-805225A4E904}" destId="{D41CD49C-686E-854E-8275-96C3A214ABCE}" srcOrd="6" destOrd="0" presId="urn:microsoft.com/office/officeart/2005/8/layout/arrow2"/>
    <dgm:cxn modelId="{1588AEED-FF35-7A40-BD98-CDA6C757A81F}" type="presParOf" srcId="{D1D40580-ABC3-C040-A3EC-805225A4E904}" destId="{44CD58DD-1F91-D14C-B1A2-76C5A127AB24}" srcOrd="7"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8020B4-D88F-9943-ACB6-98EF6CDF6068}" type="doc">
      <dgm:prSet loTypeId="urn:microsoft.com/office/officeart/2005/8/layout/cycle4" loCatId="relationship" qsTypeId="urn:microsoft.com/office/officeart/2005/8/quickstyle/simple1" qsCatId="simple" csTypeId="urn:microsoft.com/office/officeart/2005/8/colors/colorful4" csCatId="colorful" phldr="1"/>
      <dgm:spPr/>
      <dgm:t>
        <a:bodyPr/>
        <a:lstStyle/>
        <a:p>
          <a:endParaRPr lang="en-US"/>
        </a:p>
      </dgm:t>
    </dgm:pt>
    <dgm:pt modelId="{E7A84B57-CD7E-FE41-BC32-347BCC0999CC}">
      <dgm:prSet phldrT="[Text]"/>
      <dgm:spPr/>
      <dgm:t>
        <a:bodyPr/>
        <a:lstStyle/>
        <a:p>
          <a:r>
            <a:rPr lang="en-US" dirty="0" smtClean="0"/>
            <a:t>Hardware</a:t>
          </a:r>
          <a:endParaRPr lang="en-US" dirty="0"/>
        </a:p>
      </dgm:t>
    </dgm:pt>
    <dgm:pt modelId="{8555C753-FA74-C841-A2E9-B36087CA14CF}" type="parTrans" cxnId="{45BBE3BA-C5DD-F047-B147-6EFAC21BB2C8}">
      <dgm:prSet/>
      <dgm:spPr/>
      <dgm:t>
        <a:bodyPr/>
        <a:lstStyle/>
        <a:p>
          <a:endParaRPr lang="en-US"/>
        </a:p>
      </dgm:t>
    </dgm:pt>
    <dgm:pt modelId="{8CF8E722-9B3E-AC4F-91D3-4270296ADD51}" type="sibTrans" cxnId="{45BBE3BA-C5DD-F047-B147-6EFAC21BB2C8}">
      <dgm:prSet/>
      <dgm:spPr/>
      <dgm:t>
        <a:bodyPr/>
        <a:lstStyle/>
        <a:p>
          <a:endParaRPr lang="en-US"/>
        </a:p>
      </dgm:t>
    </dgm:pt>
    <dgm:pt modelId="{6BE15977-B8D4-E44C-AC22-78D808D3A5B7}">
      <dgm:prSet phldrT="[Text]"/>
      <dgm:spPr/>
      <dgm:t>
        <a:bodyPr/>
        <a:lstStyle/>
        <a:p>
          <a:r>
            <a:rPr lang="en-US" dirty="0" smtClean="0"/>
            <a:t>Processor</a:t>
          </a:r>
          <a:endParaRPr lang="en-US" dirty="0"/>
        </a:p>
      </dgm:t>
    </dgm:pt>
    <dgm:pt modelId="{6A619CA5-7D11-3B41-BEDE-0FD7AEB40F46}" type="parTrans" cxnId="{EDFD76C2-E27B-5F4F-ABE0-4264EDE6CEAD}">
      <dgm:prSet/>
      <dgm:spPr/>
      <dgm:t>
        <a:bodyPr/>
        <a:lstStyle/>
        <a:p>
          <a:endParaRPr lang="en-US"/>
        </a:p>
      </dgm:t>
    </dgm:pt>
    <dgm:pt modelId="{DA479D9E-C913-1643-AF34-6C3F24AD8F6B}" type="sibTrans" cxnId="{EDFD76C2-E27B-5F4F-ABE0-4264EDE6CEAD}">
      <dgm:prSet/>
      <dgm:spPr/>
      <dgm:t>
        <a:bodyPr/>
        <a:lstStyle/>
        <a:p>
          <a:endParaRPr lang="en-US"/>
        </a:p>
      </dgm:t>
    </dgm:pt>
    <dgm:pt modelId="{1ED3C913-C1DA-764A-9146-364BEB511BDA}">
      <dgm:prSet phldrT="[Text]"/>
      <dgm:spPr/>
      <dgm:t>
        <a:bodyPr/>
        <a:lstStyle/>
        <a:p>
          <a:r>
            <a:rPr lang="en-US" dirty="0" smtClean="0"/>
            <a:t>Software</a:t>
          </a:r>
          <a:endParaRPr lang="en-US" dirty="0"/>
        </a:p>
      </dgm:t>
    </dgm:pt>
    <dgm:pt modelId="{D1A1BD01-CDFE-4F42-A06C-8CEDC1440150}" type="parTrans" cxnId="{8B3C54AC-0A08-1A47-8ECD-B83E34D31D61}">
      <dgm:prSet/>
      <dgm:spPr/>
      <dgm:t>
        <a:bodyPr/>
        <a:lstStyle/>
        <a:p>
          <a:endParaRPr lang="en-US"/>
        </a:p>
      </dgm:t>
    </dgm:pt>
    <dgm:pt modelId="{76A92A1D-BC1C-FF4E-B32A-21C1D86FD475}" type="sibTrans" cxnId="{8B3C54AC-0A08-1A47-8ECD-B83E34D31D61}">
      <dgm:prSet/>
      <dgm:spPr/>
      <dgm:t>
        <a:bodyPr/>
        <a:lstStyle/>
        <a:p>
          <a:endParaRPr lang="en-US"/>
        </a:p>
      </dgm:t>
    </dgm:pt>
    <dgm:pt modelId="{425AD870-B91D-EA4E-857A-F184DF985399}">
      <dgm:prSet phldrT="[Text]"/>
      <dgm:spPr/>
      <dgm:t>
        <a:bodyPr/>
        <a:lstStyle/>
        <a:p>
          <a:r>
            <a:rPr lang="en-US" dirty="0" smtClean="0"/>
            <a:t>Behavior</a:t>
          </a:r>
          <a:endParaRPr lang="en-US" dirty="0"/>
        </a:p>
      </dgm:t>
    </dgm:pt>
    <dgm:pt modelId="{3354BD82-8117-9648-BDDA-E0DD8E6E907D}" type="parTrans" cxnId="{09C2B230-1AE4-4742-B441-8AD03054F98D}">
      <dgm:prSet/>
      <dgm:spPr/>
      <dgm:t>
        <a:bodyPr/>
        <a:lstStyle/>
        <a:p>
          <a:endParaRPr lang="en-US"/>
        </a:p>
      </dgm:t>
    </dgm:pt>
    <dgm:pt modelId="{8F833183-1D27-DD45-B875-2B3382E3B4F0}" type="sibTrans" cxnId="{09C2B230-1AE4-4742-B441-8AD03054F98D}">
      <dgm:prSet/>
      <dgm:spPr/>
      <dgm:t>
        <a:bodyPr/>
        <a:lstStyle/>
        <a:p>
          <a:endParaRPr lang="en-US"/>
        </a:p>
      </dgm:t>
    </dgm:pt>
    <dgm:pt modelId="{BA0CFD01-E1B8-E945-830D-8160149DB232}">
      <dgm:prSet phldrT="[Text]"/>
      <dgm:spPr/>
      <dgm:t>
        <a:bodyPr/>
        <a:lstStyle/>
        <a:p>
          <a:r>
            <a:rPr lang="en-US" dirty="0" smtClean="0"/>
            <a:t>Environment</a:t>
          </a:r>
          <a:endParaRPr lang="en-US" dirty="0"/>
        </a:p>
      </dgm:t>
    </dgm:pt>
    <dgm:pt modelId="{94DF632C-ACFE-AC4E-8EC1-D96F503682E0}" type="parTrans" cxnId="{12677FF8-525C-A74F-8D53-3E94370BD49C}">
      <dgm:prSet/>
      <dgm:spPr/>
      <dgm:t>
        <a:bodyPr/>
        <a:lstStyle/>
        <a:p>
          <a:endParaRPr lang="en-US"/>
        </a:p>
      </dgm:t>
    </dgm:pt>
    <dgm:pt modelId="{D19B7191-BFD0-BD4F-881D-67AF72D3A806}" type="sibTrans" cxnId="{12677FF8-525C-A74F-8D53-3E94370BD49C}">
      <dgm:prSet/>
      <dgm:spPr/>
      <dgm:t>
        <a:bodyPr/>
        <a:lstStyle/>
        <a:p>
          <a:endParaRPr lang="en-US"/>
        </a:p>
      </dgm:t>
    </dgm:pt>
    <dgm:pt modelId="{6985DD90-53B2-6C4D-992B-0F46AB1BC9B8}">
      <dgm:prSet phldrT="[Text]"/>
      <dgm:spPr/>
      <dgm:t>
        <a:bodyPr/>
        <a:lstStyle/>
        <a:p>
          <a:r>
            <a:rPr lang="en-US" dirty="0" smtClean="0"/>
            <a:t>Building</a:t>
          </a:r>
          <a:endParaRPr lang="en-US" dirty="0"/>
        </a:p>
      </dgm:t>
    </dgm:pt>
    <dgm:pt modelId="{01A4BB2D-7ABA-5446-A106-E50DC54537EB}" type="parTrans" cxnId="{9EFEF102-D73D-4C44-8B7C-FAC56AB05C43}">
      <dgm:prSet/>
      <dgm:spPr/>
      <dgm:t>
        <a:bodyPr/>
        <a:lstStyle/>
        <a:p>
          <a:endParaRPr lang="en-US"/>
        </a:p>
      </dgm:t>
    </dgm:pt>
    <dgm:pt modelId="{7540D25F-BFB7-0348-AF5C-C112041403AA}" type="sibTrans" cxnId="{9EFEF102-D73D-4C44-8B7C-FAC56AB05C43}">
      <dgm:prSet/>
      <dgm:spPr/>
      <dgm:t>
        <a:bodyPr/>
        <a:lstStyle/>
        <a:p>
          <a:endParaRPr lang="en-US"/>
        </a:p>
      </dgm:t>
    </dgm:pt>
    <dgm:pt modelId="{B90D222B-266A-794E-A18B-EC3346E40DFA}">
      <dgm:prSet phldrT="[Text]"/>
      <dgm:spPr/>
      <dgm:t>
        <a:bodyPr/>
        <a:lstStyle/>
        <a:p>
          <a:r>
            <a:rPr lang="en-US" dirty="0" smtClean="0"/>
            <a:t>Disk</a:t>
          </a:r>
          <a:endParaRPr lang="en-US" dirty="0"/>
        </a:p>
      </dgm:t>
    </dgm:pt>
    <dgm:pt modelId="{D97F6A27-AB33-4447-8E9E-59F0AC45D89F}" type="parTrans" cxnId="{FC055D83-7B9F-D447-A366-8BE2963A7995}">
      <dgm:prSet/>
      <dgm:spPr/>
      <dgm:t>
        <a:bodyPr/>
        <a:lstStyle/>
        <a:p>
          <a:endParaRPr lang="en-US"/>
        </a:p>
      </dgm:t>
    </dgm:pt>
    <dgm:pt modelId="{7E8D07AB-171D-E74F-8CE3-4D0182ADBD22}" type="sibTrans" cxnId="{FC055D83-7B9F-D447-A366-8BE2963A7995}">
      <dgm:prSet/>
      <dgm:spPr/>
      <dgm:t>
        <a:bodyPr/>
        <a:lstStyle/>
        <a:p>
          <a:endParaRPr lang="en-US"/>
        </a:p>
      </dgm:t>
    </dgm:pt>
    <dgm:pt modelId="{BCDAB243-EBC2-E842-BE09-FD2413800121}">
      <dgm:prSet phldrT="[Text]"/>
      <dgm:spPr/>
      <dgm:t>
        <a:bodyPr/>
        <a:lstStyle/>
        <a:p>
          <a:r>
            <a:rPr lang="en-US" dirty="0" smtClean="0"/>
            <a:t>HVAC</a:t>
          </a:r>
          <a:endParaRPr lang="en-US" dirty="0"/>
        </a:p>
      </dgm:t>
    </dgm:pt>
    <dgm:pt modelId="{57919755-4885-F54F-ADC3-1C1D5A2A3EEB}" type="parTrans" cxnId="{595133EA-D7A4-F14A-B059-6A4FBC90047A}">
      <dgm:prSet/>
      <dgm:spPr/>
      <dgm:t>
        <a:bodyPr/>
        <a:lstStyle/>
        <a:p>
          <a:endParaRPr lang="en-US"/>
        </a:p>
      </dgm:t>
    </dgm:pt>
    <dgm:pt modelId="{E2C0F0FE-71C0-2040-9879-9D7E7C4550E7}" type="sibTrans" cxnId="{595133EA-D7A4-F14A-B059-6A4FBC90047A}">
      <dgm:prSet/>
      <dgm:spPr/>
      <dgm:t>
        <a:bodyPr/>
        <a:lstStyle/>
        <a:p>
          <a:endParaRPr lang="en-US"/>
        </a:p>
      </dgm:t>
    </dgm:pt>
    <dgm:pt modelId="{3A5AAB9E-3DBA-4F40-AC19-3B77D7FA47F1}">
      <dgm:prSet phldrT="[Text]"/>
      <dgm:spPr/>
      <dgm:t>
        <a:bodyPr/>
        <a:lstStyle/>
        <a:p>
          <a:endParaRPr lang="en-US" dirty="0"/>
        </a:p>
      </dgm:t>
    </dgm:pt>
    <dgm:pt modelId="{B6428B83-521D-7545-9C54-BFF5C42AE059}" type="parTrans" cxnId="{37014700-1CF3-B54C-94BA-95161A68AFDF}">
      <dgm:prSet/>
      <dgm:spPr/>
      <dgm:t>
        <a:bodyPr/>
        <a:lstStyle/>
        <a:p>
          <a:endParaRPr lang="en-US"/>
        </a:p>
      </dgm:t>
    </dgm:pt>
    <dgm:pt modelId="{082B6451-430F-4D45-B82D-14D9AB9376F4}" type="sibTrans" cxnId="{37014700-1CF3-B54C-94BA-95161A68AFDF}">
      <dgm:prSet/>
      <dgm:spPr/>
      <dgm:t>
        <a:bodyPr/>
        <a:lstStyle/>
        <a:p>
          <a:endParaRPr lang="en-US"/>
        </a:p>
      </dgm:t>
    </dgm:pt>
    <dgm:pt modelId="{5F2F3EF6-1D97-F948-807F-5156583BB992}">
      <dgm:prSet phldrT="[Text]"/>
      <dgm:spPr/>
      <dgm:t>
        <a:bodyPr/>
        <a:lstStyle/>
        <a:p>
          <a:r>
            <a:rPr lang="en-US" dirty="0" smtClean="0"/>
            <a:t>Education</a:t>
          </a:r>
          <a:endParaRPr lang="en-US" dirty="0"/>
        </a:p>
      </dgm:t>
    </dgm:pt>
    <dgm:pt modelId="{E03BD70B-3A2E-4347-9590-9F506DD70E83}" type="parTrans" cxnId="{83A3804E-711D-2A43-95E5-B94A924902BB}">
      <dgm:prSet/>
      <dgm:spPr/>
      <dgm:t>
        <a:bodyPr/>
        <a:lstStyle/>
        <a:p>
          <a:endParaRPr lang="en-US"/>
        </a:p>
      </dgm:t>
    </dgm:pt>
    <dgm:pt modelId="{C55CE5A8-CFE9-C145-A3D6-29BE8E44E170}" type="sibTrans" cxnId="{83A3804E-711D-2A43-95E5-B94A924902BB}">
      <dgm:prSet/>
      <dgm:spPr/>
      <dgm:t>
        <a:bodyPr/>
        <a:lstStyle/>
        <a:p>
          <a:endParaRPr lang="en-US"/>
        </a:p>
      </dgm:t>
    </dgm:pt>
    <dgm:pt modelId="{EBAA03D3-E673-C440-94ED-429EAEE7BE3E}">
      <dgm:prSet phldrT="[Text]"/>
      <dgm:spPr/>
      <dgm:t>
        <a:bodyPr/>
        <a:lstStyle/>
        <a:p>
          <a:r>
            <a:rPr lang="en-US" dirty="0" smtClean="0"/>
            <a:t>Shutdown</a:t>
          </a:r>
          <a:endParaRPr lang="en-US" dirty="0"/>
        </a:p>
      </dgm:t>
    </dgm:pt>
    <dgm:pt modelId="{194CF85E-56D9-B94C-AF9D-4D4B65975D04}" type="parTrans" cxnId="{DD83C03A-AB2D-1147-97D0-8B85AA14AEA1}">
      <dgm:prSet/>
      <dgm:spPr/>
      <dgm:t>
        <a:bodyPr/>
        <a:lstStyle/>
        <a:p>
          <a:endParaRPr lang="en-US"/>
        </a:p>
      </dgm:t>
    </dgm:pt>
    <dgm:pt modelId="{F3AAD096-9267-774B-AEDC-EDCD28752446}" type="sibTrans" cxnId="{DD83C03A-AB2D-1147-97D0-8B85AA14AEA1}">
      <dgm:prSet/>
      <dgm:spPr/>
      <dgm:t>
        <a:bodyPr/>
        <a:lstStyle/>
        <a:p>
          <a:endParaRPr lang="en-US"/>
        </a:p>
      </dgm:t>
    </dgm:pt>
    <dgm:pt modelId="{9061AC93-5571-274A-878E-B0802EC12522}">
      <dgm:prSet phldrT="[Text]"/>
      <dgm:spPr/>
      <dgm:t>
        <a:bodyPr/>
        <a:lstStyle/>
        <a:p>
          <a:r>
            <a:rPr lang="en-US" dirty="0" smtClean="0"/>
            <a:t>Migration</a:t>
          </a:r>
          <a:endParaRPr lang="en-US" dirty="0"/>
        </a:p>
      </dgm:t>
    </dgm:pt>
    <dgm:pt modelId="{8DA0D2A3-4376-F945-8E79-93220C37F319}" type="parTrans" cxnId="{7ABC532A-3AF0-2A49-BFFA-2A14D1458527}">
      <dgm:prSet/>
      <dgm:spPr/>
      <dgm:t>
        <a:bodyPr/>
        <a:lstStyle/>
        <a:p>
          <a:endParaRPr lang="en-US"/>
        </a:p>
      </dgm:t>
    </dgm:pt>
    <dgm:pt modelId="{4C74FE57-2E15-3F48-BB11-6231A6A5ED26}" type="sibTrans" cxnId="{7ABC532A-3AF0-2A49-BFFA-2A14D1458527}">
      <dgm:prSet/>
      <dgm:spPr/>
      <dgm:t>
        <a:bodyPr/>
        <a:lstStyle/>
        <a:p>
          <a:endParaRPr lang="en-US"/>
        </a:p>
      </dgm:t>
    </dgm:pt>
    <dgm:pt modelId="{278B934A-E269-C54C-9E41-6C96CE10CD21}">
      <dgm:prSet phldrT="[Text]"/>
      <dgm:spPr/>
      <dgm:t>
        <a:bodyPr/>
        <a:lstStyle/>
        <a:p>
          <a:r>
            <a:rPr lang="en-US" dirty="0" smtClean="0"/>
            <a:t>Rack design</a:t>
          </a:r>
          <a:endParaRPr lang="en-US" dirty="0"/>
        </a:p>
      </dgm:t>
    </dgm:pt>
    <dgm:pt modelId="{ED3B76A0-DA8C-0045-B66F-7D2928F30792}" type="parTrans" cxnId="{951F51DF-DB6C-1B45-9A81-17C5B9E3C902}">
      <dgm:prSet/>
      <dgm:spPr/>
      <dgm:t>
        <a:bodyPr/>
        <a:lstStyle/>
        <a:p>
          <a:endParaRPr lang="en-US"/>
        </a:p>
      </dgm:t>
    </dgm:pt>
    <dgm:pt modelId="{D22AF6F9-4B7A-C44F-811B-0263BC75BB2C}" type="sibTrans" cxnId="{951F51DF-DB6C-1B45-9A81-17C5B9E3C902}">
      <dgm:prSet/>
      <dgm:spPr/>
      <dgm:t>
        <a:bodyPr/>
        <a:lstStyle/>
        <a:p>
          <a:endParaRPr lang="en-US"/>
        </a:p>
      </dgm:t>
    </dgm:pt>
    <dgm:pt modelId="{E25A35C6-BE4F-EB4D-AA04-244D438B76A7}">
      <dgm:prSet phldrT="[Text]"/>
      <dgm:spPr/>
      <dgm:t>
        <a:bodyPr/>
        <a:lstStyle/>
        <a:p>
          <a:r>
            <a:rPr lang="en-US" dirty="0" smtClean="0"/>
            <a:t>GPGPU</a:t>
          </a:r>
          <a:endParaRPr lang="en-US" dirty="0"/>
        </a:p>
      </dgm:t>
    </dgm:pt>
    <dgm:pt modelId="{491C7516-9B2C-C440-AF3F-0964E1C80B8E}" type="parTrans" cxnId="{D844E5E1-FDD2-ED48-AA0D-B7D635EFD0F0}">
      <dgm:prSet/>
      <dgm:spPr/>
      <dgm:t>
        <a:bodyPr/>
        <a:lstStyle/>
        <a:p>
          <a:endParaRPr lang="en-US"/>
        </a:p>
      </dgm:t>
    </dgm:pt>
    <dgm:pt modelId="{944F3737-EBE0-F043-9C43-2324D59A3BE3}" type="sibTrans" cxnId="{D844E5E1-FDD2-ED48-AA0D-B7D635EFD0F0}">
      <dgm:prSet/>
      <dgm:spPr/>
      <dgm:t>
        <a:bodyPr/>
        <a:lstStyle/>
        <a:p>
          <a:endParaRPr lang="en-US"/>
        </a:p>
      </dgm:t>
    </dgm:pt>
    <dgm:pt modelId="{5CFFC25E-04B6-C34E-99C2-79D7FCC1065D}">
      <dgm:prSet phldrT="[Text]"/>
      <dgm:spPr/>
      <dgm:t>
        <a:bodyPr/>
        <a:lstStyle/>
        <a:p>
          <a:r>
            <a:rPr lang="en-US" dirty="0" err="1" smtClean="0"/>
            <a:t>GreenSaaS/SaaI</a:t>
          </a:r>
          <a:endParaRPr lang="en-US" dirty="0"/>
        </a:p>
      </dgm:t>
    </dgm:pt>
    <dgm:pt modelId="{2F7DD930-C37B-754B-8E42-79B433E285C7}" type="parTrans" cxnId="{29ADF18A-4F74-C940-BA62-9D92364FE3D8}">
      <dgm:prSet/>
      <dgm:spPr/>
      <dgm:t>
        <a:bodyPr/>
        <a:lstStyle/>
        <a:p>
          <a:endParaRPr lang="en-US"/>
        </a:p>
      </dgm:t>
    </dgm:pt>
    <dgm:pt modelId="{A3D9E5D1-5A4A-524A-835E-D42DE3BBABBE}" type="sibTrans" cxnId="{29ADF18A-4F74-C940-BA62-9D92364FE3D8}">
      <dgm:prSet/>
      <dgm:spPr/>
      <dgm:t>
        <a:bodyPr/>
        <a:lstStyle/>
        <a:p>
          <a:endParaRPr lang="en-US"/>
        </a:p>
      </dgm:t>
    </dgm:pt>
    <dgm:pt modelId="{92F098BC-BBC4-4B44-B1CE-6FBD35111DD2}">
      <dgm:prSet phldrT="[Text]"/>
      <dgm:spPr/>
      <dgm:t>
        <a:bodyPr/>
        <a:lstStyle/>
        <a:p>
          <a:r>
            <a:rPr lang="en-US" dirty="0" smtClean="0"/>
            <a:t>Policies</a:t>
          </a:r>
          <a:endParaRPr lang="en-US" dirty="0"/>
        </a:p>
      </dgm:t>
    </dgm:pt>
    <dgm:pt modelId="{13762001-ADEE-6644-9DDB-B80C7101FC24}" type="parTrans" cxnId="{56C8569D-4774-854B-A282-5A0EAB4604D8}">
      <dgm:prSet/>
      <dgm:spPr/>
      <dgm:t>
        <a:bodyPr/>
        <a:lstStyle/>
        <a:p>
          <a:endParaRPr lang="en-US"/>
        </a:p>
      </dgm:t>
    </dgm:pt>
    <dgm:pt modelId="{F3EA76B1-FA14-E944-8490-515B700F0F5A}" type="sibTrans" cxnId="{56C8569D-4774-854B-A282-5A0EAB4604D8}">
      <dgm:prSet/>
      <dgm:spPr/>
      <dgm:t>
        <a:bodyPr/>
        <a:lstStyle/>
        <a:p>
          <a:endParaRPr lang="en-US"/>
        </a:p>
      </dgm:t>
    </dgm:pt>
    <dgm:pt modelId="{3218647F-5EB9-5847-A33B-2EBEF4E62D20}">
      <dgm:prSet phldrT="[Text]"/>
      <dgm:spPr/>
      <dgm:t>
        <a:bodyPr/>
        <a:lstStyle/>
        <a:p>
          <a:r>
            <a:rPr lang="en-US" dirty="0" smtClean="0"/>
            <a:t>Scheduling</a:t>
          </a:r>
          <a:endParaRPr lang="en-US" dirty="0"/>
        </a:p>
      </dgm:t>
    </dgm:pt>
    <dgm:pt modelId="{9E8788D7-F7F0-6942-AFC1-E97C00A9C558}" type="parTrans" cxnId="{6F162891-435E-D44F-860A-77FB803183C7}">
      <dgm:prSet/>
      <dgm:spPr/>
      <dgm:t>
        <a:bodyPr/>
        <a:lstStyle/>
        <a:p>
          <a:endParaRPr lang="en-US"/>
        </a:p>
      </dgm:t>
    </dgm:pt>
    <dgm:pt modelId="{22344C47-469E-9F4A-841C-A76027530A40}" type="sibTrans" cxnId="{6F162891-435E-D44F-860A-77FB803183C7}">
      <dgm:prSet/>
      <dgm:spPr/>
      <dgm:t>
        <a:bodyPr/>
        <a:lstStyle/>
        <a:p>
          <a:endParaRPr lang="en-US"/>
        </a:p>
      </dgm:t>
    </dgm:pt>
    <dgm:pt modelId="{A671A9C2-D5B1-7047-96D5-2F8FB56D4020}">
      <dgm:prSet phldrT="[Text]"/>
      <dgm:spPr/>
      <dgm:t>
        <a:bodyPr/>
        <a:lstStyle/>
        <a:p>
          <a:r>
            <a:rPr lang="en-US" dirty="0" smtClean="0"/>
            <a:t>People</a:t>
          </a:r>
          <a:endParaRPr lang="en-US" dirty="0"/>
        </a:p>
      </dgm:t>
    </dgm:pt>
    <dgm:pt modelId="{2AAEC66B-E1FA-2A47-BE38-91DB7F97446B}" type="parTrans" cxnId="{595DEC43-3333-F747-ADB7-347719A47E8A}">
      <dgm:prSet/>
      <dgm:spPr/>
      <dgm:t>
        <a:bodyPr/>
        <a:lstStyle/>
        <a:p>
          <a:endParaRPr lang="en-US"/>
        </a:p>
      </dgm:t>
    </dgm:pt>
    <dgm:pt modelId="{6D5A39D9-795D-FD4E-A98E-376B160B6A2C}" type="sibTrans" cxnId="{595DEC43-3333-F747-ADB7-347719A47E8A}">
      <dgm:prSet/>
      <dgm:spPr/>
      <dgm:t>
        <a:bodyPr/>
        <a:lstStyle/>
        <a:p>
          <a:endParaRPr lang="en-US"/>
        </a:p>
      </dgm:t>
    </dgm:pt>
    <dgm:pt modelId="{CC6C1F51-F61A-A047-A5C0-3ED22360285C}">
      <dgm:prSet phldrT="[Text]"/>
      <dgm:spPr/>
      <dgm:t>
        <a:bodyPr/>
        <a:lstStyle/>
        <a:p>
          <a:r>
            <a:rPr lang="en-US" dirty="0" smtClean="0"/>
            <a:t>(Metrics)</a:t>
          </a:r>
          <a:endParaRPr lang="en-US" dirty="0"/>
        </a:p>
      </dgm:t>
    </dgm:pt>
    <dgm:pt modelId="{B45D18D1-65E6-FE44-8943-4D7486DFD276}" type="parTrans" cxnId="{6FB14002-42A5-D04F-833C-9120D9F525A1}">
      <dgm:prSet/>
      <dgm:spPr/>
      <dgm:t>
        <a:bodyPr/>
        <a:lstStyle/>
        <a:p>
          <a:endParaRPr lang="en-US"/>
        </a:p>
      </dgm:t>
    </dgm:pt>
    <dgm:pt modelId="{E54E8F8D-748A-0B41-8D95-7C5750AA84FB}" type="sibTrans" cxnId="{6FB14002-42A5-D04F-833C-9120D9F525A1}">
      <dgm:prSet/>
      <dgm:spPr/>
      <dgm:t>
        <a:bodyPr/>
        <a:lstStyle/>
        <a:p>
          <a:endParaRPr lang="en-US"/>
        </a:p>
      </dgm:t>
    </dgm:pt>
    <dgm:pt modelId="{DC6ED625-D14F-434E-A56C-20A0723581D1}" type="pres">
      <dgm:prSet presAssocID="{388020B4-D88F-9943-ACB6-98EF6CDF6068}" presName="cycleMatrixDiagram" presStyleCnt="0">
        <dgm:presLayoutVars>
          <dgm:chMax val="1"/>
          <dgm:dir/>
          <dgm:animLvl val="lvl"/>
          <dgm:resizeHandles val="exact"/>
        </dgm:presLayoutVars>
      </dgm:prSet>
      <dgm:spPr/>
      <dgm:t>
        <a:bodyPr/>
        <a:lstStyle/>
        <a:p>
          <a:endParaRPr lang="en-US"/>
        </a:p>
      </dgm:t>
    </dgm:pt>
    <dgm:pt modelId="{2DECB81D-92C6-FD49-BBA5-95C07F7D0652}" type="pres">
      <dgm:prSet presAssocID="{388020B4-D88F-9943-ACB6-98EF6CDF6068}" presName="children" presStyleCnt="0"/>
      <dgm:spPr/>
      <dgm:t>
        <a:bodyPr/>
        <a:lstStyle/>
        <a:p>
          <a:endParaRPr lang="en-US"/>
        </a:p>
      </dgm:t>
    </dgm:pt>
    <dgm:pt modelId="{686E5FEA-1EA9-4F4A-B673-0B220602AE3E}" type="pres">
      <dgm:prSet presAssocID="{388020B4-D88F-9943-ACB6-98EF6CDF6068}" presName="child1group" presStyleCnt="0"/>
      <dgm:spPr/>
      <dgm:t>
        <a:bodyPr/>
        <a:lstStyle/>
        <a:p>
          <a:endParaRPr lang="en-US"/>
        </a:p>
      </dgm:t>
    </dgm:pt>
    <dgm:pt modelId="{20BACDE2-C5FA-3548-96DA-F9B8A67AF007}" type="pres">
      <dgm:prSet presAssocID="{388020B4-D88F-9943-ACB6-98EF6CDF6068}" presName="child1" presStyleLbl="bgAcc1" presStyleIdx="0" presStyleCnt="4"/>
      <dgm:spPr/>
      <dgm:t>
        <a:bodyPr/>
        <a:lstStyle/>
        <a:p>
          <a:endParaRPr lang="en-US"/>
        </a:p>
      </dgm:t>
    </dgm:pt>
    <dgm:pt modelId="{C2F65BE8-C720-E948-925D-79CE039C5E72}" type="pres">
      <dgm:prSet presAssocID="{388020B4-D88F-9943-ACB6-98EF6CDF6068}" presName="child1Text" presStyleLbl="bgAcc1" presStyleIdx="0" presStyleCnt="4">
        <dgm:presLayoutVars>
          <dgm:bulletEnabled val="1"/>
        </dgm:presLayoutVars>
      </dgm:prSet>
      <dgm:spPr/>
      <dgm:t>
        <a:bodyPr/>
        <a:lstStyle/>
        <a:p>
          <a:endParaRPr lang="en-US"/>
        </a:p>
      </dgm:t>
    </dgm:pt>
    <dgm:pt modelId="{C86CEBDE-F5A7-E348-B99E-3CB5C2A07775}" type="pres">
      <dgm:prSet presAssocID="{388020B4-D88F-9943-ACB6-98EF6CDF6068}" presName="child2group" presStyleCnt="0"/>
      <dgm:spPr/>
      <dgm:t>
        <a:bodyPr/>
        <a:lstStyle/>
        <a:p>
          <a:endParaRPr lang="en-US"/>
        </a:p>
      </dgm:t>
    </dgm:pt>
    <dgm:pt modelId="{39ACC9C5-3615-6741-93DC-4038D9105BBE}" type="pres">
      <dgm:prSet presAssocID="{388020B4-D88F-9943-ACB6-98EF6CDF6068}" presName="child2" presStyleLbl="bgAcc1" presStyleIdx="1" presStyleCnt="4"/>
      <dgm:spPr/>
      <dgm:t>
        <a:bodyPr/>
        <a:lstStyle/>
        <a:p>
          <a:endParaRPr lang="en-US"/>
        </a:p>
      </dgm:t>
    </dgm:pt>
    <dgm:pt modelId="{FD23FC1F-49ED-D24E-96E6-019EF60F001C}" type="pres">
      <dgm:prSet presAssocID="{388020B4-D88F-9943-ACB6-98EF6CDF6068}" presName="child2Text" presStyleLbl="bgAcc1" presStyleIdx="1" presStyleCnt="4">
        <dgm:presLayoutVars>
          <dgm:bulletEnabled val="1"/>
        </dgm:presLayoutVars>
      </dgm:prSet>
      <dgm:spPr/>
      <dgm:t>
        <a:bodyPr/>
        <a:lstStyle/>
        <a:p>
          <a:endParaRPr lang="en-US"/>
        </a:p>
      </dgm:t>
    </dgm:pt>
    <dgm:pt modelId="{F12C086A-84BB-C340-B2CE-DD08FEB9D257}" type="pres">
      <dgm:prSet presAssocID="{388020B4-D88F-9943-ACB6-98EF6CDF6068}" presName="child3group" presStyleCnt="0"/>
      <dgm:spPr/>
      <dgm:t>
        <a:bodyPr/>
        <a:lstStyle/>
        <a:p>
          <a:endParaRPr lang="en-US"/>
        </a:p>
      </dgm:t>
    </dgm:pt>
    <dgm:pt modelId="{7AD4BA81-CA6E-704A-BD8F-98EA4312DC3A}" type="pres">
      <dgm:prSet presAssocID="{388020B4-D88F-9943-ACB6-98EF6CDF6068}" presName="child3" presStyleLbl="bgAcc1" presStyleIdx="2" presStyleCnt="4"/>
      <dgm:spPr/>
      <dgm:t>
        <a:bodyPr/>
        <a:lstStyle/>
        <a:p>
          <a:endParaRPr lang="en-US"/>
        </a:p>
      </dgm:t>
    </dgm:pt>
    <dgm:pt modelId="{229FA7D1-AD4F-AB4C-AD73-139C72DCCBAC}" type="pres">
      <dgm:prSet presAssocID="{388020B4-D88F-9943-ACB6-98EF6CDF6068}" presName="child3Text" presStyleLbl="bgAcc1" presStyleIdx="2" presStyleCnt="4">
        <dgm:presLayoutVars>
          <dgm:bulletEnabled val="1"/>
        </dgm:presLayoutVars>
      </dgm:prSet>
      <dgm:spPr/>
      <dgm:t>
        <a:bodyPr/>
        <a:lstStyle/>
        <a:p>
          <a:endParaRPr lang="en-US"/>
        </a:p>
      </dgm:t>
    </dgm:pt>
    <dgm:pt modelId="{F95BB5A8-71B4-EB4C-8BAF-65E9EE241CE2}" type="pres">
      <dgm:prSet presAssocID="{388020B4-D88F-9943-ACB6-98EF6CDF6068}" presName="child4group" presStyleCnt="0"/>
      <dgm:spPr/>
      <dgm:t>
        <a:bodyPr/>
        <a:lstStyle/>
        <a:p>
          <a:endParaRPr lang="en-US"/>
        </a:p>
      </dgm:t>
    </dgm:pt>
    <dgm:pt modelId="{AEC1E5E5-BFD0-FC4D-964E-1D4935068512}" type="pres">
      <dgm:prSet presAssocID="{388020B4-D88F-9943-ACB6-98EF6CDF6068}" presName="child4" presStyleLbl="bgAcc1" presStyleIdx="3" presStyleCnt="4"/>
      <dgm:spPr/>
      <dgm:t>
        <a:bodyPr/>
        <a:lstStyle/>
        <a:p>
          <a:endParaRPr lang="en-US"/>
        </a:p>
      </dgm:t>
    </dgm:pt>
    <dgm:pt modelId="{86288656-CE7A-2844-9343-ECC0E09400AE}" type="pres">
      <dgm:prSet presAssocID="{388020B4-D88F-9943-ACB6-98EF6CDF6068}" presName="child4Text" presStyleLbl="bgAcc1" presStyleIdx="3" presStyleCnt="4">
        <dgm:presLayoutVars>
          <dgm:bulletEnabled val="1"/>
        </dgm:presLayoutVars>
      </dgm:prSet>
      <dgm:spPr/>
      <dgm:t>
        <a:bodyPr/>
        <a:lstStyle/>
        <a:p>
          <a:endParaRPr lang="en-US"/>
        </a:p>
      </dgm:t>
    </dgm:pt>
    <dgm:pt modelId="{D5025154-ABCD-1941-A966-F0942B35239C}" type="pres">
      <dgm:prSet presAssocID="{388020B4-D88F-9943-ACB6-98EF6CDF6068}" presName="childPlaceholder" presStyleCnt="0"/>
      <dgm:spPr/>
      <dgm:t>
        <a:bodyPr/>
        <a:lstStyle/>
        <a:p>
          <a:endParaRPr lang="en-US"/>
        </a:p>
      </dgm:t>
    </dgm:pt>
    <dgm:pt modelId="{BF5D446F-28D3-A542-A74B-E61C56B36DF3}" type="pres">
      <dgm:prSet presAssocID="{388020B4-D88F-9943-ACB6-98EF6CDF6068}" presName="circle" presStyleCnt="0"/>
      <dgm:spPr/>
      <dgm:t>
        <a:bodyPr/>
        <a:lstStyle/>
        <a:p>
          <a:endParaRPr lang="en-US"/>
        </a:p>
      </dgm:t>
    </dgm:pt>
    <dgm:pt modelId="{A8B4E43B-2F37-024A-A4FA-7A96B950C3FF}" type="pres">
      <dgm:prSet presAssocID="{388020B4-D88F-9943-ACB6-98EF6CDF6068}" presName="quadrant1" presStyleLbl="node1" presStyleIdx="0" presStyleCnt="4">
        <dgm:presLayoutVars>
          <dgm:chMax val="1"/>
          <dgm:bulletEnabled val="1"/>
        </dgm:presLayoutVars>
      </dgm:prSet>
      <dgm:spPr/>
      <dgm:t>
        <a:bodyPr/>
        <a:lstStyle/>
        <a:p>
          <a:endParaRPr lang="en-US"/>
        </a:p>
      </dgm:t>
    </dgm:pt>
    <dgm:pt modelId="{9ABB983F-50A0-1844-9A88-6C22634C3BE2}" type="pres">
      <dgm:prSet presAssocID="{388020B4-D88F-9943-ACB6-98EF6CDF6068}" presName="quadrant2" presStyleLbl="node1" presStyleIdx="1" presStyleCnt="4">
        <dgm:presLayoutVars>
          <dgm:chMax val="1"/>
          <dgm:bulletEnabled val="1"/>
        </dgm:presLayoutVars>
      </dgm:prSet>
      <dgm:spPr/>
      <dgm:t>
        <a:bodyPr/>
        <a:lstStyle/>
        <a:p>
          <a:endParaRPr lang="en-US"/>
        </a:p>
      </dgm:t>
    </dgm:pt>
    <dgm:pt modelId="{9627A2E5-7627-834B-A010-4625BB6B56DE}" type="pres">
      <dgm:prSet presAssocID="{388020B4-D88F-9943-ACB6-98EF6CDF6068}" presName="quadrant3" presStyleLbl="node1" presStyleIdx="2" presStyleCnt="4">
        <dgm:presLayoutVars>
          <dgm:chMax val="1"/>
          <dgm:bulletEnabled val="1"/>
        </dgm:presLayoutVars>
      </dgm:prSet>
      <dgm:spPr/>
      <dgm:t>
        <a:bodyPr/>
        <a:lstStyle/>
        <a:p>
          <a:endParaRPr lang="en-US"/>
        </a:p>
      </dgm:t>
    </dgm:pt>
    <dgm:pt modelId="{90D130C9-2D5D-0B41-8F31-53AC1BD9FF9C}" type="pres">
      <dgm:prSet presAssocID="{388020B4-D88F-9943-ACB6-98EF6CDF6068}" presName="quadrant4" presStyleLbl="node1" presStyleIdx="3" presStyleCnt="4">
        <dgm:presLayoutVars>
          <dgm:chMax val="1"/>
          <dgm:bulletEnabled val="1"/>
        </dgm:presLayoutVars>
      </dgm:prSet>
      <dgm:spPr/>
      <dgm:t>
        <a:bodyPr/>
        <a:lstStyle/>
        <a:p>
          <a:endParaRPr lang="en-US"/>
        </a:p>
      </dgm:t>
    </dgm:pt>
    <dgm:pt modelId="{940200E6-2150-5441-80F7-EE88F120488E}" type="pres">
      <dgm:prSet presAssocID="{388020B4-D88F-9943-ACB6-98EF6CDF6068}" presName="quadrantPlaceholder" presStyleCnt="0"/>
      <dgm:spPr/>
      <dgm:t>
        <a:bodyPr/>
        <a:lstStyle/>
        <a:p>
          <a:endParaRPr lang="en-US"/>
        </a:p>
      </dgm:t>
    </dgm:pt>
    <dgm:pt modelId="{208573A2-4103-FA4A-946B-69D6A65E04BA}" type="pres">
      <dgm:prSet presAssocID="{388020B4-D88F-9943-ACB6-98EF6CDF6068}" presName="center1" presStyleLbl="fgShp" presStyleIdx="0" presStyleCnt="2"/>
      <dgm:spPr/>
      <dgm:t>
        <a:bodyPr/>
        <a:lstStyle/>
        <a:p>
          <a:endParaRPr lang="en-US"/>
        </a:p>
      </dgm:t>
    </dgm:pt>
    <dgm:pt modelId="{16058D62-7609-0041-BE4B-E8434C99F6FE}" type="pres">
      <dgm:prSet presAssocID="{388020B4-D88F-9943-ACB6-98EF6CDF6068}" presName="center2" presStyleLbl="fgShp" presStyleIdx="1" presStyleCnt="2"/>
      <dgm:spPr/>
      <dgm:t>
        <a:bodyPr/>
        <a:lstStyle/>
        <a:p>
          <a:endParaRPr lang="en-US"/>
        </a:p>
      </dgm:t>
    </dgm:pt>
  </dgm:ptLst>
  <dgm:cxnLst>
    <dgm:cxn modelId="{BB15BCEC-0B71-C74D-8CF5-3FC2C11DE05D}" type="presOf" srcId="{6BE15977-B8D4-E44C-AC22-78D808D3A5B7}" destId="{20BACDE2-C5FA-3548-96DA-F9B8A67AF007}" srcOrd="0" destOrd="0" presId="urn:microsoft.com/office/officeart/2005/8/layout/cycle4"/>
    <dgm:cxn modelId="{01CF6D09-E75D-9A49-B65B-1A875CB29D60}" type="presOf" srcId="{5CFFC25E-04B6-C34E-99C2-79D7FCC1065D}" destId="{39ACC9C5-3615-6741-93DC-4038D9105BBE}" srcOrd="0" destOrd="3" presId="urn:microsoft.com/office/officeart/2005/8/layout/cycle4"/>
    <dgm:cxn modelId="{FD0199CE-3108-8E4F-B96A-AFA0D8AEA4F6}" type="presOf" srcId="{B90D222B-266A-794E-A18B-EC3346E40DFA}" destId="{C2F65BE8-C720-E948-925D-79CE039C5E72}" srcOrd="1" destOrd="1" presId="urn:microsoft.com/office/officeart/2005/8/layout/cycle4"/>
    <dgm:cxn modelId="{12677FF8-525C-A74F-8D53-3E94370BD49C}" srcId="{388020B4-D88F-9943-ACB6-98EF6CDF6068}" destId="{BA0CFD01-E1B8-E945-830D-8160149DB232}" srcOrd="3" destOrd="0" parTransId="{94DF632C-ACFE-AC4E-8EC1-D96F503682E0}" sibTransId="{D19B7191-BFD0-BD4F-881D-67AF72D3A806}"/>
    <dgm:cxn modelId="{C487EAD7-FE9A-F04A-AC39-6FBCDE9CD5D7}" type="presOf" srcId="{3A5AAB9E-3DBA-4F40-AC19-3B77D7FA47F1}" destId="{AEC1E5E5-BFD0-FC4D-964E-1D4935068512}" srcOrd="0" destOrd="3" presId="urn:microsoft.com/office/officeart/2005/8/layout/cycle4"/>
    <dgm:cxn modelId="{7BB6CEDA-7C41-0A43-8FD3-27FE6C2FA362}" type="presOf" srcId="{CC6C1F51-F61A-A047-A5C0-3ED22360285C}" destId="{229FA7D1-AD4F-AB4C-AD73-139C72DCCBAC}" srcOrd="1" destOrd="0" presId="urn:microsoft.com/office/officeart/2005/8/layout/cycle4"/>
    <dgm:cxn modelId="{1E5B1444-9DD9-CE42-8C87-420DB867A1B6}" type="presOf" srcId="{CC6C1F51-F61A-A047-A5C0-3ED22360285C}" destId="{7AD4BA81-CA6E-704A-BD8F-98EA4312DC3A}" srcOrd="0" destOrd="0" presId="urn:microsoft.com/office/officeart/2005/8/layout/cycle4"/>
    <dgm:cxn modelId="{4655E558-454F-CE4E-8A2E-A02372220A1B}" type="presOf" srcId="{6985DD90-53B2-6C4D-992B-0F46AB1BC9B8}" destId="{86288656-CE7A-2844-9343-ECC0E09400AE}" srcOrd="1" destOrd="0" presId="urn:microsoft.com/office/officeart/2005/8/layout/cycle4"/>
    <dgm:cxn modelId="{FC055D83-7B9F-D447-A366-8BE2963A7995}" srcId="{E7A84B57-CD7E-FE41-BC32-347BCC0999CC}" destId="{B90D222B-266A-794E-A18B-EC3346E40DFA}" srcOrd="1" destOrd="0" parTransId="{D97F6A27-AB33-4447-8E9E-59F0AC45D89F}" sibTransId="{7E8D07AB-171D-E74F-8CE3-4D0182ADBD22}"/>
    <dgm:cxn modelId="{6B5BA447-240A-1A41-B31B-4A32D26B6D73}" type="presOf" srcId="{1ED3C913-C1DA-764A-9146-364BEB511BDA}" destId="{9ABB983F-50A0-1844-9A88-6C22634C3BE2}" srcOrd="0" destOrd="0" presId="urn:microsoft.com/office/officeart/2005/8/layout/cycle4"/>
    <dgm:cxn modelId="{C83DE0F2-452F-B040-A30A-63F2646BAEBD}" type="presOf" srcId="{3218647F-5EB9-5847-A33B-2EBEF4E62D20}" destId="{39ACC9C5-3615-6741-93DC-4038D9105BBE}" srcOrd="0" destOrd="0" presId="urn:microsoft.com/office/officeart/2005/8/layout/cycle4"/>
    <dgm:cxn modelId="{45BBE3BA-C5DD-F047-B147-6EFAC21BB2C8}" srcId="{388020B4-D88F-9943-ACB6-98EF6CDF6068}" destId="{E7A84B57-CD7E-FE41-BC32-347BCC0999CC}" srcOrd="0" destOrd="0" parTransId="{8555C753-FA74-C841-A2E9-B36087CA14CF}" sibTransId="{8CF8E722-9B3E-AC4F-91D3-4270296ADD51}"/>
    <dgm:cxn modelId="{DB6E4E34-8CE9-C34E-B680-02AFED25B3D9}" type="presOf" srcId="{9061AC93-5571-274A-878E-B0802EC12522}" destId="{39ACC9C5-3615-6741-93DC-4038D9105BBE}" srcOrd="0" destOrd="2" presId="urn:microsoft.com/office/officeart/2005/8/layout/cycle4"/>
    <dgm:cxn modelId="{1CB64460-AB73-7F4E-8739-A2F7F64ABFB9}" type="presOf" srcId="{A671A9C2-D5B1-7047-96D5-2F8FB56D4020}" destId="{7AD4BA81-CA6E-704A-BD8F-98EA4312DC3A}" srcOrd="0" destOrd="1" presId="urn:microsoft.com/office/officeart/2005/8/layout/cycle4"/>
    <dgm:cxn modelId="{B5805952-FB7D-244E-AD64-AEEA3D804126}" type="presOf" srcId="{5F2F3EF6-1D97-F948-807F-5156583BB992}" destId="{229FA7D1-AD4F-AB4C-AD73-139C72DCCBAC}" srcOrd="1" destOrd="2" presId="urn:microsoft.com/office/officeart/2005/8/layout/cycle4"/>
    <dgm:cxn modelId="{A55BF226-B84F-034D-8C8C-40868D24DB6E}" type="presOf" srcId="{278B934A-E269-C54C-9E41-6C96CE10CD21}" destId="{86288656-CE7A-2844-9343-ECC0E09400AE}" srcOrd="1" destOrd="2" presId="urn:microsoft.com/office/officeart/2005/8/layout/cycle4"/>
    <dgm:cxn modelId="{6F162891-435E-D44F-860A-77FB803183C7}" srcId="{1ED3C913-C1DA-764A-9146-364BEB511BDA}" destId="{3218647F-5EB9-5847-A33B-2EBEF4E62D20}" srcOrd="0" destOrd="0" parTransId="{9E8788D7-F7F0-6942-AFC1-E97C00A9C558}" sibTransId="{22344C47-469E-9F4A-841C-A76027530A40}"/>
    <dgm:cxn modelId="{09C2B230-1AE4-4742-B441-8AD03054F98D}" srcId="{388020B4-D88F-9943-ACB6-98EF6CDF6068}" destId="{425AD870-B91D-EA4E-857A-F184DF985399}" srcOrd="2" destOrd="0" parTransId="{3354BD82-8117-9648-BDDA-E0DD8E6E907D}" sibTransId="{8F833183-1D27-DD45-B875-2B3382E3B4F0}"/>
    <dgm:cxn modelId="{73DE75F7-138F-0E46-968C-C981D5F89F0C}" type="presOf" srcId="{BCDAB243-EBC2-E842-BE09-FD2413800121}" destId="{AEC1E5E5-BFD0-FC4D-964E-1D4935068512}" srcOrd="0" destOrd="1" presId="urn:microsoft.com/office/officeart/2005/8/layout/cycle4"/>
    <dgm:cxn modelId="{56C8569D-4774-854B-A282-5A0EAB4604D8}" srcId="{425AD870-B91D-EA4E-857A-F184DF985399}" destId="{92F098BC-BBC4-4B44-B1CE-6FBD35111DD2}" srcOrd="3" destOrd="0" parTransId="{13762001-ADEE-6644-9DDB-B80C7101FC24}" sibTransId="{F3EA76B1-FA14-E944-8490-515B700F0F5A}"/>
    <dgm:cxn modelId="{DD83C03A-AB2D-1147-97D0-8B85AA14AEA1}" srcId="{1ED3C913-C1DA-764A-9146-364BEB511BDA}" destId="{EBAA03D3-E673-C440-94ED-429EAEE7BE3E}" srcOrd="1" destOrd="0" parTransId="{194CF85E-56D9-B94C-AF9D-4D4B65975D04}" sibTransId="{F3AAD096-9267-774B-AEDC-EDCD28752446}"/>
    <dgm:cxn modelId="{B28CA701-55EF-FF4A-B184-3FBDCD2EA927}" type="presOf" srcId="{9061AC93-5571-274A-878E-B0802EC12522}" destId="{FD23FC1F-49ED-D24E-96E6-019EF60F001C}" srcOrd="1" destOrd="2" presId="urn:microsoft.com/office/officeart/2005/8/layout/cycle4"/>
    <dgm:cxn modelId="{4F44E12A-E8B4-6A4B-A6C2-CF794299BB2D}" type="presOf" srcId="{EBAA03D3-E673-C440-94ED-429EAEE7BE3E}" destId="{39ACC9C5-3615-6741-93DC-4038D9105BBE}" srcOrd="0" destOrd="1" presId="urn:microsoft.com/office/officeart/2005/8/layout/cycle4"/>
    <dgm:cxn modelId="{D844E5E1-FDD2-ED48-AA0D-B7D635EFD0F0}" srcId="{E7A84B57-CD7E-FE41-BC32-347BCC0999CC}" destId="{E25A35C6-BE4F-EB4D-AA04-244D438B76A7}" srcOrd="2" destOrd="0" parTransId="{491C7516-9B2C-C440-AF3F-0964E1C80B8E}" sibTransId="{944F3737-EBE0-F043-9C43-2324D59A3BE3}"/>
    <dgm:cxn modelId="{4CED0986-01DF-9B44-ADDF-E18D36FC74C8}" type="presOf" srcId="{6BE15977-B8D4-E44C-AC22-78D808D3A5B7}" destId="{C2F65BE8-C720-E948-925D-79CE039C5E72}" srcOrd="1" destOrd="0" presId="urn:microsoft.com/office/officeart/2005/8/layout/cycle4"/>
    <dgm:cxn modelId="{83A3804E-711D-2A43-95E5-B94A924902BB}" srcId="{425AD870-B91D-EA4E-857A-F184DF985399}" destId="{5F2F3EF6-1D97-F948-807F-5156583BB992}" srcOrd="2" destOrd="0" parTransId="{E03BD70B-3A2E-4347-9590-9F506DD70E83}" sibTransId="{C55CE5A8-CFE9-C145-A3D6-29BE8E44E170}"/>
    <dgm:cxn modelId="{B7360056-9517-664E-BCDF-905377BCB0CA}" type="presOf" srcId="{3218647F-5EB9-5847-A33B-2EBEF4E62D20}" destId="{FD23FC1F-49ED-D24E-96E6-019EF60F001C}" srcOrd="1" destOrd="0" presId="urn:microsoft.com/office/officeart/2005/8/layout/cycle4"/>
    <dgm:cxn modelId="{630807D8-FFEC-E343-9AEA-4143B196D9A2}" type="presOf" srcId="{92F098BC-BBC4-4B44-B1CE-6FBD35111DD2}" destId="{229FA7D1-AD4F-AB4C-AD73-139C72DCCBAC}" srcOrd="1" destOrd="3" presId="urn:microsoft.com/office/officeart/2005/8/layout/cycle4"/>
    <dgm:cxn modelId="{45EAE115-6605-784B-951B-764E36DCF39F}" type="presOf" srcId="{A671A9C2-D5B1-7047-96D5-2F8FB56D4020}" destId="{229FA7D1-AD4F-AB4C-AD73-139C72DCCBAC}" srcOrd="1" destOrd="1" presId="urn:microsoft.com/office/officeart/2005/8/layout/cycle4"/>
    <dgm:cxn modelId="{8ACAED94-A0F2-EC49-9CFA-62DF91D1F366}" type="presOf" srcId="{278B934A-E269-C54C-9E41-6C96CE10CD21}" destId="{AEC1E5E5-BFD0-FC4D-964E-1D4935068512}" srcOrd="0" destOrd="2" presId="urn:microsoft.com/office/officeart/2005/8/layout/cycle4"/>
    <dgm:cxn modelId="{E570B0E8-C55E-5C4F-BA5D-26557FA02635}" type="presOf" srcId="{BCDAB243-EBC2-E842-BE09-FD2413800121}" destId="{86288656-CE7A-2844-9343-ECC0E09400AE}" srcOrd="1" destOrd="1" presId="urn:microsoft.com/office/officeart/2005/8/layout/cycle4"/>
    <dgm:cxn modelId="{DA898698-AC42-8548-BC56-7103F8E3F3F2}" type="presOf" srcId="{E7A84B57-CD7E-FE41-BC32-347BCC0999CC}" destId="{A8B4E43B-2F37-024A-A4FA-7A96B950C3FF}" srcOrd="0" destOrd="0" presId="urn:microsoft.com/office/officeart/2005/8/layout/cycle4"/>
    <dgm:cxn modelId="{951F51DF-DB6C-1B45-9A81-17C5B9E3C902}" srcId="{BA0CFD01-E1B8-E945-830D-8160149DB232}" destId="{278B934A-E269-C54C-9E41-6C96CE10CD21}" srcOrd="2" destOrd="0" parTransId="{ED3B76A0-DA8C-0045-B66F-7D2928F30792}" sibTransId="{D22AF6F9-4B7A-C44F-811B-0263BC75BB2C}"/>
    <dgm:cxn modelId="{85345FD3-9793-6346-92BA-91D7C87431BD}" type="presOf" srcId="{E25A35C6-BE4F-EB4D-AA04-244D438B76A7}" destId="{20BACDE2-C5FA-3548-96DA-F9B8A67AF007}" srcOrd="0" destOrd="2" presId="urn:microsoft.com/office/officeart/2005/8/layout/cycle4"/>
    <dgm:cxn modelId="{EA935CFB-0DCF-274F-88BA-4BE99D38C702}" type="presOf" srcId="{BA0CFD01-E1B8-E945-830D-8160149DB232}" destId="{90D130C9-2D5D-0B41-8F31-53AC1BD9FF9C}" srcOrd="0" destOrd="0" presId="urn:microsoft.com/office/officeart/2005/8/layout/cycle4"/>
    <dgm:cxn modelId="{2AA230FC-8701-FA46-AFC4-021D230AD8B0}" type="presOf" srcId="{5CFFC25E-04B6-C34E-99C2-79D7FCC1065D}" destId="{FD23FC1F-49ED-D24E-96E6-019EF60F001C}" srcOrd="1" destOrd="3" presId="urn:microsoft.com/office/officeart/2005/8/layout/cycle4"/>
    <dgm:cxn modelId="{6FB14002-42A5-D04F-833C-9120D9F525A1}" srcId="{425AD870-B91D-EA4E-857A-F184DF985399}" destId="{CC6C1F51-F61A-A047-A5C0-3ED22360285C}" srcOrd="0" destOrd="0" parTransId="{B45D18D1-65E6-FE44-8943-4D7486DFD276}" sibTransId="{E54E8F8D-748A-0B41-8D95-7C5750AA84FB}"/>
    <dgm:cxn modelId="{595133EA-D7A4-F14A-B059-6A4FBC90047A}" srcId="{BA0CFD01-E1B8-E945-830D-8160149DB232}" destId="{BCDAB243-EBC2-E842-BE09-FD2413800121}" srcOrd="1" destOrd="0" parTransId="{57919755-4885-F54F-ADC3-1C1D5A2A3EEB}" sibTransId="{E2C0F0FE-71C0-2040-9879-9D7E7C4550E7}"/>
    <dgm:cxn modelId="{ED15FE2D-1775-3645-839E-6EBB2A014AF2}" type="presOf" srcId="{3A5AAB9E-3DBA-4F40-AC19-3B77D7FA47F1}" destId="{86288656-CE7A-2844-9343-ECC0E09400AE}" srcOrd="1" destOrd="3" presId="urn:microsoft.com/office/officeart/2005/8/layout/cycle4"/>
    <dgm:cxn modelId="{923E320E-1C21-4E4E-8003-15E5826B9A41}" type="presOf" srcId="{92F098BC-BBC4-4B44-B1CE-6FBD35111DD2}" destId="{7AD4BA81-CA6E-704A-BD8F-98EA4312DC3A}" srcOrd="0" destOrd="3" presId="urn:microsoft.com/office/officeart/2005/8/layout/cycle4"/>
    <dgm:cxn modelId="{34F10F4F-9FF7-564D-BBC7-9F9D8E9A0363}" type="presOf" srcId="{EBAA03D3-E673-C440-94ED-429EAEE7BE3E}" destId="{FD23FC1F-49ED-D24E-96E6-019EF60F001C}" srcOrd="1" destOrd="1" presId="urn:microsoft.com/office/officeart/2005/8/layout/cycle4"/>
    <dgm:cxn modelId="{9EFEF102-D73D-4C44-8B7C-FAC56AB05C43}" srcId="{BA0CFD01-E1B8-E945-830D-8160149DB232}" destId="{6985DD90-53B2-6C4D-992B-0F46AB1BC9B8}" srcOrd="0" destOrd="0" parTransId="{01A4BB2D-7ABA-5446-A106-E50DC54537EB}" sibTransId="{7540D25F-BFB7-0348-AF5C-C112041403AA}"/>
    <dgm:cxn modelId="{0550D452-1882-4A40-A64D-C42EA6C3A411}" type="presOf" srcId="{B90D222B-266A-794E-A18B-EC3346E40DFA}" destId="{20BACDE2-C5FA-3548-96DA-F9B8A67AF007}" srcOrd="0" destOrd="1" presId="urn:microsoft.com/office/officeart/2005/8/layout/cycle4"/>
    <dgm:cxn modelId="{8321E016-703B-F041-9775-490CADD0FC09}" type="presOf" srcId="{6985DD90-53B2-6C4D-992B-0F46AB1BC9B8}" destId="{AEC1E5E5-BFD0-FC4D-964E-1D4935068512}" srcOrd="0" destOrd="0" presId="urn:microsoft.com/office/officeart/2005/8/layout/cycle4"/>
    <dgm:cxn modelId="{66F2DB1C-981A-C64A-A7A7-A6DEAADB7E25}" type="presOf" srcId="{388020B4-D88F-9943-ACB6-98EF6CDF6068}" destId="{DC6ED625-D14F-434E-A56C-20A0723581D1}" srcOrd="0" destOrd="0" presId="urn:microsoft.com/office/officeart/2005/8/layout/cycle4"/>
    <dgm:cxn modelId="{595DEC43-3333-F747-ADB7-347719A47E8A}" srcId="{425AD870-B91D-EA4E-857A-F184DF985399}" destId="{A671A9C2-D5B1-7047-96D5-2F8FB56D4020}" srcOrd="1" destOrd="0" parTransId="{2AAEC66B-E1FA-2A47-BE38-91DB7F97446B}" sibTransId="{6D5A39D9-795D-FD4E-A98E-376B160B6A2C}"/>
    <dgm:cxn modelId="{99D69789-51B9-F04E-B757-7DCD6E991580}" type="presOf" srcId="{E25A35C6-BE4F-EB4D-AA04-244D438B76A7}" destId="{C2F65BE8-C720-E948-925D-79CE039C5E72}" srcOrd="1" destOrd="2" presId="urn:microsoft.com/office/officeart/2005/8/layout/cycle4"/>
    <dgm:cxn modelId="{8B68B5D7-02FF-664E-8EBD-F257BAD72F39}" type="presOf" srcId="{425AD870-B91D-EA4E-857A-F184DF985399}" destId="{9627A2E5-7627-834B-A010-4625BB6B56DE}" srcOrd="0" destOrd="0" presId="urn:microsoft.com/office/officeart/2005/8/layout/cycle4"/>
    <dgm:cxn modelId="{37014700-1CF3-B54C-94BA-95161A68AFDF}" srcId="{BA0CFD01-E1B8-E945-830D-8160149DB232}" destId="{3A5AAB9E-3DBA-4F40-AC19-3B77D7FA47F1}" srcOrd="3" destOrd="0" parTransId="{B6428B83-521D-7545-9C54-BFF5C42AE059}" sibTransId="{082B6451-430F-4D45-B82D-14D9AB9376F4}"/>
    <dgm:cxn modelId="{484094D0-7A3E-7449-BF3A-2397CBA178B7}" type="presOf" srcId="{5F2F3EF6-1D97-F948-807F-5156583BB992}" destId="{7AD4BA81-CA6E-704A-BD8F-98EA4312DC3A}" srcOrd="0" destOrd="2" presId="urn:microsoft.com/office/officeart/2005/8/layout/cycle4"/>
    <dgm:cxn modelId="{8B3C54AC-0A08-1A47-8ECD-B83E34D31D61}" srcId="{388020B4-D88F-9943-ACB6-98EF6CDF6068}" destId="{1ED3C913-C1DA-764A-9146-364BEB511BDA}" srcOrd="1" destOrd="0" parTransId="{D1A1BD01-CDFE-4F42-A06C-8CEDC1440150}" sibTransId="{76A92A1D-BC1C-FF4E-B32A-21C1D86FD475}"/>
    <dgm:cxn modelId="{EDFD76C2-E27B-5F4F-ABE0-4264EDE6CEAD}" srcId="{E7A84B57-CD7E-FE41-BC32-347BCC0999CC}" destId="{6BE15977-B8D4-E44C-AC22-78D808D3A5B7}" srcOrd="0" destOrd="0" parTransId="{6A619CA5-7D11-3B41-BEDE-0FD7AEB40F46}" sibTransId="{DA479D9E-C913-1643-AF34-6C3F24AD8F6B}"/>
    <dgm:cxn modelId="{7ABC532A-3AF0-2A49-BFFA-2A14D1458527}" srcId="{1ED3C913-C1DA-764A-9146-364BEB511BDA}" destId="{9061AC93-5571-274A-878E-B0802EC12522}" srcOrd="2" destOrd="0" parTransId="{8DA0D2A3-4376-F945-8E79-93220C37F319}" sibTransId="{4C74FE57-2E15-3F48-BB11-6231A6A5ED26}"/>
    <dgm:cxn modelId="{29ADF18A-4F74-C940-BA62-9D92364FE3D8}" srcId="{1ED3C913-C1DA-764A-9146-364BEB511BDA}" destId="{5CFFC25E-04B6-C34E-99C2-79D7FCC1065D}" srcOrd="3" destOrd="0" parTransId="{2F7DD930-C37B-754B-8E42-79B433E285C7}" sibTransId="{A3D9E5D1-5A4A-524A-835E-D42DE3BBABBE}"/>
    <dgm:cxn modelId="{D64DBD05-3D1D-8C4A-AE02-0112CCEDFE43}" type="presParOf" srcId="{DC6ED625-D14F-434E-A56C-20A0723581D1}" destId="{2DECB81D-92C6-FD49-BBA5-95C07F7D0652}" srcOrd="0" destOrd="0" presId="urn:microsoft.com/office/officeart/2005/8/layout/cycle4"/>
    <dgm:cxn modelId="{7E3B72B8-EA57-154C-B84E-7127C14FF9B2}" type="presParOf" srcId="{2DECB81D-92C6-FD49-BBA5-95C07F7D0652}" destId="{686E5FEA-1EA9-4F4A-B673-0B220602AE3E}" srcOrd="0" destOrd="0" presId="urn:microsoft.com/office/officeart/2005/8/layout/cycle4"/>
    <dgm:cxn modelId="{C9428C1C-46B1-374D-BB1A-76C2563AE25D}" type="presParOf" srcId="{686E5FEA-1EA9-4F4A-B673-0B220602AE3E}" destId="{20BACDE2-C5FA-3548-96DA-F9B8A67AF007}" srcOrd="0" destOrd="0" presId="urn:microsoft.com/office/officeart/2005/8/layout/cycle4"/>
    <dgm:cxn modelId="{F6055F46-EEF1-4249-BD7E-FBA8B1EE13C5}" type="presParOf" srcId="{686E5FEA-1EA9-4F4A-B673-0B220602AE3E}" destId="{C2F65BE8-C720-E948-925D-79CE039C5E72}" srcOrd="1" destOrd="0" presId="urn:microsoft.com/office/officeart/2005/8/layout/cycle4"/>
    <dgm:cxn modelId="{510C9E5E-7826-0E45-8DEB-F9561A579F24}" type="presParOf" srcId="{2DECB81D-92C6-FD49-BBA5-95C07F7D0652}" destId="{C86CEBDE-F5A7-E348-B99E-3CB5C2A07775}" srcOrd="1" destOrd="0" presId="urn:microsoft.com/office/officeart/2005/8/layout/cycle4"/>
    <dgm:cxn modelId="{158876BE-4FCA-B644-B797-49B5C4C99956}" type="presParOf" srcId="{C86CEBDE-F5A7-E348-B99E-3CB5C2A07775}" destId="{39ACC9C5-3615-6741-93DC-4038D9105BBE}" srcOrd="0" destOrd="0" presId="urn:microsoft.com/office/officeart/2005/8/layout/cycle4"/>
    <dgm:cxn modelId="{C49AE7B8-A51D-604D-A2FF-CB15B420C130}" type="presParOf" srcId="{C86CEBDE-F5A7-E348-B99E-3CB5C2A07775}" destId="{FD23FC1F-49ED-D24E-96E6-019EF60F001C}" srcOrd="1" destOrd="0" presId="urn:microsoft.com/office/officeart/2005/8/layout/cycle4"/>
    <dgm:cxn modelId="{53114D22-F140-2A43-B62D-CC7A55E95BDE}" type="presParOf" srcId="{2DECB81D-92C6-FD49-BBA5-95C07F7D0652}" destId="{F12C086A-84BB-C340-B2CE-DD08FEB9D257}" srcOrd="2" destOrd="0" presId="urn:microsoft.com/office/officeart/2005/8/layout/cycle4"/>
    <dgm:cxn modelId="{682D6FCC-59D7-DA4A-B9BF-21DB0BCF1D3E}" type="presParOf" srcId="{F12C086A-84BB-C340-B2CE-DD08FEB9D257}" destId="{7AD4BA81-CA6E-704A-BD8F-98EA4312DC3A}" srcOrd="0" destOrd="0" presId="urn:microsoft.com/office/officeart/2005/8/layout/cycle4"/>
    <dgm:cxn modelId="{DBD28B1C-16E5-C548-AA88-F36E67C4A1F8}" type="presParOf" srcId="{F12C086A-84BB-C340-B2CE-DD08FEB9D257}" destId="{229FA7D1-AD4F-AB4C-AD73-139C72DCCBAC}" srcOrd="1" destOrd="0" presId="urn:microsoft.com/office/officeart/2005/8/layout/cycle4"/>
    <dgm:cxn modelId="{A82E293D-2FE1-ED4E-A64E-9714E0726B1F}" type="presParOf" srcId="{2DECB81D-92C6-FD49-BBA5-95C07F7D0652}" destId="{F95BB5A8-71B4-EB4C-8BAF-65E9EE241CE2}" srcOrd="3" destOrd="0" presId="urn:microsoft.com/office/officeart/2005/8/layout/cycle4"/>
    <dgm:cxn modelId="{1C236E36-7630-7740-BFB4-E77F63C15C99}" type="presParOf" srcId="{F95BB5A8-71B4-EB4C-8BAF-65E9EE241CE2}" destId="{AEC1E5E5-BFD0-FC4D-964E-1D4935068512}" srcOrd="0" destOrd="0" presId="urn:microsoft.com/office/officeart/2005/8/layout/cycle4"/>
    <dgm:cxn modelId="{6612E383-5AF3-FE4D-B440-BF361F004852}" type="presParOf" srcId="{F95BB5A8-71B4-EB4C-8BAF-65E9EE241CE2}" destId="{86288656-CE7A-2844-9343-ECC0E09400AE}" srcOrd="1" destOrd="0" presId="urn:microsoft.com/office/officeart/2005/8/layout/cycle4"/>
    <dgm:cxn modelId="{97047A4B-D6EE-1543-9CF5-30146D9B29C1}" type="presParOf" srcId="{2DECB81D-92C6-FD49-BBA5-95C07F7D0652}" destId="{D5025154-ABCD-1941-A966-F0942B35239C}" srcOrd="4" destOrd="0" presId="urn:microsoft.com/office/officeart/2005/8/layout/cycle4"/>
    <dgm:cxn modelId="{A975A644-1160-0642-982F-858A13D2640F}" type="presParOf" srcId="{DC6ED625-D14F-434E-A56C-20A0723581D1}" destId="{BF5D446F-28D3-A542-A74B-E61C56B36DF3}" srcOrd="1" destOrd="0" presId="urn:microsoft.com/office/officeart/2005/8/layout/cycle4"/>
    <dgm:cxn modelId="{F9172463-E7FA-7E45-9158-5D9220B66C7A}" type="presParOf" srcId="{BF5D446F-28D3-A542-A74B-E61C56B36DF3}" destId="{A8B4E43B-2F37-024A-A4FA-7A96B950C3FF}" srcOrd="0" destOrd="0" presId="urn:microsoft.com/office/officeart/2005/8/layout/cycle4"/>
    <dgm:cxn modelId="{6E0734C7-0602-804A-A599-82350022274D}" type="presParOf" srcId="{BF5D446F-28D3-A542-A74B-E61C56B36DF3}" destId="{9ABB983F-50A0-1844-9A88-6C22634C3BE2}" srcOrd="1" destOrd="0" presId="urn:microsoft.com/office/officeart/2005/8/layout/cycle4"/>
    <dgm:cxn modelId="{A11EE20A-A258-F741-BA59-01444576FF80}" type="presParOf" srcId="{BF5D446F-28D3-A542-A74B-E61C56B36DF3}" destId="{9627A2E5-7627-834B-A010-4625BB6B56DE}" srcOrd="2" destOrd="0" presId="urn:microsoft.com/office/officeart/2005/8/layout/cycle4"/>
    <dgm:cxn modelId="{336B281D-442E-194E-AF5D-24443A1F6F98}" type="presParOf" srcId="{BF5D446F-28D3-A542-A74B-E61C56B36DF3}" destId="{90D130C9-2D5D-0B41-8F31-53AC1BD9FF9C}" srcOrd="3" destOrd="0" presId="urn:microsoft.com/office/officeart/2005/8/layout/cycle4"/>
    <dgm:cxn modelId="{5B77BA16-8ABE-F541-8464-CFDC790C2DE3}" type="presParOf" srcId="{BF5D446F-28D3-A542-A74B-E61C56B36DF3}" destId="{940200E6-2150-5441-80F7-EE88F120488E}" srcOrd="4" destOrd="0" presId="urn:microsoft.com/office/officeart/2005/8/layout/cycle4"/>
    <dgm:cxn modelId="{7E8217B9-C356-5345-B8F7-EC2643C97CEC}" type="presParOf" srcId="{DC6ED625-D14F-434E-A56C-20A0723581D1}" destId="{208573A2-4103-FA4A-946B-69D6A65E04BA}" srcOrd="2" destOrd="0" presId="urn:microsoft.com/office/officeart/2005/8/layout/cycle4"/>
    <dgm:cxn modelId="{900087F1-9F1C-6842-AE5F-0F01C60CACEC}" type="presParOf" srcId="{DC6ED625-D14F-434E-A56C-20A0723581D1}" destId="{16058D62-7609-0041-BE4B-E8434C99F6FE}" srcOrd="3" destOrd="0" presId="urn:microsoft.com/office/officeart/2005/8/layout/cycle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8020B4-D88F-9943-ACB6-98EF6CDF6068}" type="doc">
      <dgm:prSet loTypeId="urn:microsoft.com/office/officeart/2005/8/layout/cycle4" loCatId="relationship" qsTypeId="urn:microsoft.com/office/officeart/2005/8/quickstyle/simple1" qsCatId="simple" csTypeId="urn:microsoft.com/office/officeart/2005/8/colors/colorful4" csCatId="colorful" phldr="1"/>
      <dgm:spPr/>
      <dgm:t>
        <a:bodyPr/>
        <a:lstStyle/>
        <a:p>
          <a:endParaRPr lang="en-US"/>
        </a:p>
      </dgm:t>
    </dgm:pt>
    <dgm:pt modelId="{E7A84B57-CD7E-FE41-BC32-347BCC0999CC}">
      <dgm:prSet phldrT="[Text]"/>
      <dgm:spPr/>
      <dgm:t>
        <a:bodyPr/>
        <a:lstStyle/>
        <a:p>
          <a:r>
            <a:rPr lang="en-US" dirty="0" smtClean="0"/>
            <a:t>Hardware</a:t>
          </a:r>
          <a:endParaRPr lang="en-US" dirty="0"/>
        </a:p>
      </dgm:t>
    </dgm:pt>
    <dgm:pt modelId="{8555C753-FA74-C841-A2E9-B36087CA14CF}" type="parTrans" cxnId="{45BBE3BA-C5DD-F047-B147-6EFAC21BB2C8}">
      <dgm:prSet/>
      <dgm:spPr/>
      <dgm:t>
        <a:bodyPr/>
        <a:lstStyle/>
        <a:p>
          <a:endParaRPr lang="en-US"/>
        </a:p>
      </dgm:t>
    </dgm:pt>
    <dgm:pt modelId="{8CF8E722-9B3E-AC4F-91D3-4270296ADD51}" type="sibTrans" cxnId="{45BBE3BA-C5DD-F047-B147-6EFAC21BB2C8}">
      <dgm:prSet/>
      <dgm:spPr/>
      <dgm:t>
        <a:bodyPr/>
        <a:lstStyle/>
        <a:p>
          <a:endParaRPr lang="en-US"/>
        </a:p>
      </dgm:t>
    </dgm:pt>
    <dgm:pt modelId="{6BE15977-B8D4-E44C-AC22-78D808D3A5B7}">
      <dgm:prSet phldrT="[Text]"/>
      <dgm:spPr/>
      <dgm:t>
        <a:bodyPr/>
        <a:lstStyle/>
        <a:p>
          <a:r>
            <a:rPr lang="en-US" dirty="0" smtClean="0"/>
            <a:t>Processor</a:t>
          </a:r>
          <a:endParaRPr lang="en-US" dirty="0"/>
        </a:p>
      </dgm:t>
    </dgm:pt>
    <dgm:pt modelId="{6A619CA5-7D11-3B41-BEDE-0FD7AEB40F46}" type="parTrans" cxnId="{EDFD76C2-E27B-5F4F-ABE0-4264EDE6CEAD}">
      <dgm:prSet/>
      <dgm:spPr/>
      <dgm:t>
        <a:bodyPr/>
        <a:lstStyle/>
        <a:p>
          <a:endParaRPr lang="en-US"/>
        </a:p>
      </dgm:t>
    </dgm:pt>
    <dgm:pt modelId="{DA479D9E-C913-1643-AF34-6C3F24AD8F6B}" type="sibTrans" cxnId="{EDFD76C2-E27B-5F4F-ABE0-4264EDE6CEAD}">
      <dgm:prSet/>
      <dgm:spPr/>
      <dgm:t>
        <a:bodyPr/>
        <a:lstStyle/>
        <a:p>
          <a:endParaRPr lang="en-US"/>
        </a:p>
      </dgm:t>
    </dgm:pt>
    <dgm:pt modelId="{1ED3C913-C1DA-764A-9146-364BEB511BDA}">
      <dgm:prSet phldrT="[Text]"/>
      <dgm:spPr/>
      <dgm:t>
        <a:bodyPr/>
        <a:lstStyle/>
        <a:p>
          <a:r>
            <a:rPr lang="en-US" dirty="0" smtClean="0"/>
            <a:t>Software</a:t>
          </a:r>
          <a:endParaRPr lang="en-US" dirty="0"/>
        </a:p>
      </dgm:t>
    </dgm:pt>
    <dgm:pt modelId="{D1A1BD01-CDFE-4F42-A06C-8CEDC1440150}" type="parTrans" cxnId="{8B3C54AC-0A08-1A47-8ECD-B83E34D31D61}">
      <dgm:prSet/>
      <dgm:spPr/>
      <dgm:t>
        <a:bodyPr/>
        <a:lstStyle/>
        <a:p>
          <a:endParaRPr lang="en-US"/>
        </a:p>
      </dgm:t>
    </dgm:pt>
    <dgm:pt modelId="{76A92A1D-BC1C-FF4E-B32A-21C1D86FD475}" type="sibTrans" cxnId="{8B3C54AC-0A08-1A47-8ECD-B83E34D31D61}">
      <dgm:prSet/>
      <dgm:spPr/>
      <dgm:t>
        <a:bodyPr/>
        <a:lstStyle/>
        <a:p>
          <a:endParaRPr lang="en-US"/>
        </a:p>
      </dgm:t>
    </dgm:pt>
    <dgm:pt modelId="{425AD870-B91D-EA4E-857A-F184DF985399}">
      <dgm:prSet phldrT="[Text]"/>
      <dgm:spPr/>
      <dgm:t>
        <a:bodyPr/>
        <a:lstStyle/>
        <a:p>
          <a:r>
            <a:rPr lang="en-US" dirty="0" smtClean="0"/>
            <a:t>Behavior</a:t>
          </a:r>
          <a:endParaRPr lang="en-US" dirty="0"/>
        </a:p>
      </dgm:t>
    </dgm:pt>
    <dgm:pt modelId="{3354BD82-8117-9648-BDDA-E0DD8E6E907D}" type="parTrans" cxnId="{09C2B230-1AE4-4742-B441-8AD03054F98D}">
      <dgm:prSet/>
      <dgm:spPr/>
      <dgm:t>
        <a:bodyPr/>
        <a:lstStyle/>
        <a:p>
          <a:endParaRPr lang="en-US"/>
        </a:p>
      </dgm:t>
    </dgm:pt>
    <dgm:pt modelId="{8F833183-1D27-DD45-B875-2B3382E3B4F0}" type="sibTrans" cxnId="{09C2B230-1AE4-4742-B441-8AD03054F98D}">
      <dgm:prSet/>
      <dgm:spPr/>
      <dgm:t>
        <a:bodyPr/>
        <a:lstStyle/>
        <a:p>
          <a:endParaRPr lang="en-US"/>
        </a:p>
      </dgm:t>
    </dgm:pt>
    <dgm:pt modelId="{BA0CFD01-E1B8-E945-830D-8160149DB232}">
      <dgm:prSet phldrT="[Text]"/>
      <dgm:spPr/>
      <dgm:t>
        <a:bodyPr/>
        <a:lstStyle/>
        <a:p>
          <a:r>
            <a:rPr lang="en-US" dirty="0" smtClean="0"/>
            <a:t>Environment</a:t>
          </a:r>
          <a:endParaRPr lang="en-US" dirty="0"/>
        </a:p>
      </dgm:t>
    </dgm:pt>
    <dgm:pt modelId="{94DF632C-ACFE-AC4E-8EC1-D96F503682E0}" type="parTrans" cxnId="{12677FF8-525C-A74F-8D53-3E94370BD49C}">
      <dgm:prSet/>
      <dgm:spPr/>
      <dgm:t>
        <a:bodyPr/>
        <a:lstStyle/>
        <a:p>
          <a:endParaRPr lang="en-US"/>
        </a:p>
      </dgm:t>
    </dgm:pt>
    <dgm:pt modelId="{D19B7191-BFD0-BD4F-881D-67AF72D3A806}" type="sibTrans" cxnId="{12677FF8-525C-A74F-8D53-3E94370BD49C}">
      <dgm:prSet/>
      <dgm:spPr/>
      <dgm:t>
        <a:bodyPr/>
        <a:lstStyle/>
        <a:p>
          <a:endParaRPr lang="en-US"/>
        </a:p>
      </dgm:t>
    </dgm:pt>
    <dgm:pt modelId="{6985DD90-53B2-6C4D-992B-0F46AB1BC9B8}">
      <dgm:prSet phldrT="[Text]"/>
      <dgm:spPr/>
      <dgm:t>
        <a:bodyPr/>
        <a:lstStyle/>
        <a:p>
          <a:r>
            <a:rPr lang="en-US" dirty="0" smtClean="0"/>
            <a:t>Building</a:t>
          </a:r>
          <a:endParaRPr lang="en-US" dirty="0"/>
        </a:p>
      </dgm:t>
    </dgm:pt>
    <dgm:pt modelId="{01A4BB2D-7ABA-5446-A106-E50DC54537EB}" type="parTrans" cxnId="{9EFEF102-D73D-4C44-8B7C-FAC56AB05C43}">
      <dgm:prSet/>
      <dgm:spPr/>
      <dgm:t>
        <a:bodyPr/>
        <a:lstStyle/>
        <a:p>
          <a:endParaRPr lang="en-US"/>
        </a:p>
      </dgm:t>
    </dgm:pt>
    <dgm:pt modelId="{7540D25F-BFB7-0348-AF5C-C112041403AA}" type="sibTrans" cxnId="{9EFEF102-D73D-4C44-8B7C-FAC56AB05C43}">
      <dgm:prSet/>
      <dgm:spPr/>
      <dgm:t>
        <a:bodyPr/>
        <a:lstStyle/>
        <a:p>
          <a:endParaRPr lang="en-US"/>
        </a:p>
      </dgm:t>
    </dgm:pt>
    <dgm:pt modelId="{B90D222B-266A-794E-A18B-EC3346E40DFA}">
      <dgm:prSet phldrT="[Text]"/>
      <dgm:spPr/>
      <dgm:t>
        <a:bodyPr/>
        <a:lstStyle/>
        <a:p>
          <a:r>
            <a:rPr lang="en-US" dirty="0" smtClean="0"/>
            <a:t>Disk</a:t>
          </a:r>
          <a:endParaRPr lang="en-US" dirty="0"/>
        </a:p>
      </dgm:t>
    </dgm:pt>
    <dgm:pt modelId="{D97F6A27-AB33-4447-8E9E-59F0AC45D89F}" type="parTrans" cxnId="{FC055D83-7B9F-D447-A366-8BE2963A7995}">
      <dgm:prSet/>
      <dgm:spPr/>
      <dgm:t>
        <a:bodyPr/>
        <a:lstStyle/>
        <a:p>
          <a:endParaRPr lang="en-US"/>
        </a:p>
      </dgm:t>
    </dgm:pt>
    <dgm:pt modelId="{7E8D07AB-171D-E74F-8CE3-4D0182ADBD22}" type="sibTrans" cxnId="{FC055D83-7B9F-D447-A366-8BE2963A7995}">
      <dgm:prSet/>
      <dgm:spPr/>
      <dgm:t>
        <a:bodyPr/>
        <a:lstStyle/>
        <a:p>
          <a:endParaRPr lang="en-US"/>
        </a:p>
      </dgm:t>
    </dgm:pt>
    <dgm:pt modelId="{BCDAB243-EBC2-E842-BE09-FD2413800121}">
      <dgm:prSet phldrT="[Text]"/>
      <dgm:spPr/>
      <dgm:t>
        <a:bodyPr/>
        <a:lstStyle/>
        <a:p>
          <a:r>
            <a:rPr lang="en-US" dirty="0" smtClean="0"/>
            <a:t>HVAC</a:t>
          </a:r>
          <a:endParaRPr lang="en-US" dirty="0"/>
        </a:p>
      </dgm:t>
    </dgm:pt>
    <dgm:pt modelId="{57919755-4885-F54F-ADC3-1C1D5A2A3EEB}" type="parTrans" cxnId="{595133EA-D7A4-F14A-B059-6A4FBC90047A}">
      <dgm:prSet/>
      <dgm:spPr/>
      <dgm:t>
        <a:bodyPr/>
        <a:lstStyle/>
        <a:p>
          <a:endParaRPr lang="en-US"/>
        </a:p>
      </dgm:t>
    </dgm:pt>
    <dgm:pt modelId="{E2C0F0FE-71C0-2040-9879-9D7E7C4550E7}" type="sibTrans" cxnId="{595133EA-D7A4-F14A-B059-6A4FBC90047A}">
      <dgm:prSet/>
      <dgm:spPr/>
      <dgm:t>
        <a:bodyPr/>
        <a:lstStyle/>
        <a:p>
          <a:endParaRPr lang="en-US"/>
        </a:p>
      </dgm:t>
    </dgm:pt>
    <dgm:pt modelId="{3A5AAB9E-3DBA-4F40-AC19-3B77D7FA47F1}">
      <dgm:prSet phldrT="[Text]"/>
      <dgm:spPr/>
      <dgm:t>
        <a:bodyPr/>
        <a:lstStyle/>
        <a:p>
          <a:endParaRPr lang="en-US" dirty="0"/>
        </a:p>
      </dgm:t>
    </dgm:pt>
    <dgm:pt modelId="{B6428B83-521D-7545-9C54-BFF5C42AE059}" type="parTrans" cxnId="{37014700-1CF3-B54C-94BA-95161A68AFDF}">
      <dgm:prSet/>
      <dgm:spPr/>
      <dgm:t>
        <a:bodyPr/>
        <a:lstStyle/>
        <a:p>
          <a:endParaRPr lang="en-US"/>
        </a:p>
      </dgm:t>
    </dgm:pt>
    <dgm:pt modelId="{082B6451-430F-4D45-B82D-14D9AB9376F4}" type="sibTrans" cxnId="{37014700-1CF3-B54C-94BA-95161A68AFDF}">
      <dgm:prSet/>
      <dgm:spPr/>
      <dgm:t>
        <a:bodyPr/>
        <a:lstStyle/>
        <a:p>
          <a:endParaRPr lang="en-US"/>
        </a:p>
      </dgm:t>
    </dgm:pt>
    <dgm:pt modelId="{5F2F3EF6-1D97-F948-807F-5156583BB992}">
      <dgm:prSet phldrT="[Text]"/>
      <dgm:spPr/>
      <dgm:t>
        <a:bodyPr/>
        <a:lstStyle/>
        <a:p>
          <a:r>
            <a:rPr lang="en-US" dirty="0" smtClean="0"/>
            <a:t>Education</a:t>
          </a:r>
          <a:endParaRPr lang="en-US" dirty="0"/>
        </a:p>
      </dgm:t>
    </dgm:pt>
    <dgm:pt modelId="{E03BD70B-3A2E-4347-9590-9F506DD70E83}" type="parTrans" cxnId="{83A3804E-711D-2A43-95E5-B94A924902BB}">
      <dgm:prSet/>
      <dgm:spPr/>
      <dgm:t>
        <a:bodyPr/>
        <a:lstStyle/>
        <a:p>
          <a:endParaRPr lang="en-US"/>
        </a:p>
      </dgm:t>
    </dgm:pt>
    <dgm:pt modelId="{C55CE5A8-CFE9-C145-A3D6-29BE8E44E170}" type="sibTrans" cxnId="{83A3804E-711D-2A43-95E5-B94A924902BB}">
      <dgm:prSet/>
      <dgm:spPr/>
      <dgm:t>
        <a:bodyPr/>
        <a:lstStyle/>
        <a:p>
          <a:endParaRPr lang="en-US"/>
        </a:p>
      </dgm:t>
    </dgm:pt>
    <dgm:pt modelId="{EBAA03D3-E673-C440-94ED-429EAEE7BE3E}">
      <dgm:prSet phldrT="[Text]"/>
      <dgm:spPr/>
      <dgm:t>
        <a:bodyPr/>
        <a:lstStyle/>
        <a:p>
          <a:r>
            <a:rPr lang="en-US" dirty="0" smtClean="0"/>
            <a:t>Shutdown</a:t>
          </a:r>
          <a:endParaRPr lang="en-US" dirty="0"/>
        </a:p>
      </dgm:t>
    </dgm:pt>
    <dgm:pt modelId="{194CF85E-56D9-B94C-AF9D-4D4B65975D04}" type="parTrans" cxnId="{DD83C03A-AB2D-1147-97D0-8B85AA14AEA1}">
      <dgm:prSet/>
      <dgm:spPr/>
      <dgm:t>
        <a:bodyPr/>
        <a:lstStyle/>
        <a:p>
          <a:endParaRPr lang="en-US"/>
        </a:p>
      </dgm:t>
    </dgm:pt>
    <dgm:pt modelId="{F3AAD096-9267-774B-AEDC-EDCD28752446}" type="sibTrans" cxnId="{DD83C03A-AB2D-1147-97D0-8B85AA14AEA1}">
      <dgm:prSet/>
      <dgm:spPr/>
      <dgm:t>
        <a:bodyPr/>
        <a:lstStyle/>
        <a:p>
          <a:endParaRPr lang="en-US"/>
        </a:p>
      </dgm:t>
    </dgm:pt>
    <dgm:pt modelId="{9061AC93-5571-274A-878E-B0802EC12522}">
      <dgm:prSet phldrT="[Text]"/>
      <dgm:spPr/>
      <dgm:t>
        <a:bodyPr/>
        <a:lstStyle/>
        <a:p>
          <a:r>
            <a:rPr lang="en-US" dirty="0" smtClean="0"/>
            <a:t>Migration</a:t>
          </a:r>
          <a:endParaRPr lang="en-US" dirty="0"/>
        </a:p>
      </dgm:t>
    </dgm:pt>
    <dgm:pt modelId="{8DA0D2A3-4376-F945-8E79-93220C37F319}" type="parTrans" cxnId="{7ABC532A-3AF0-2A49-BFFA-2A14D1458527}">
      <dgm:prSet/>
      <dgm:spPr/>
      <dgm:t>
        <a:bodyPr/>
        <a:lstStyle/>
        <a:p>
          <a:endParaRPr lang="en-US"/>
        </a:p>
      </dgm:t>
    </dgm:pt>
    <dgm:pt modelId="{4C74FE57-2E15-3F48-BB11-6231A6A5ED26}" type="sibTrans" cxnId="{7ABC532A-3AF0-2A49-BFFA-2A14D1458527}">
      <dgm:prSet/>
      <dgm:spPr/>
      <dgm:t>
        <a:bodyPr/>
        <a:lstStyle/>
        <a:p>
          <a:endParaRPr lang="en-US"/>
        </a:p>
      </dgm:t>
    </dgm:pt>
    <dgm:pt modelId="{278B934A-E269-C54C-9E41-6C96CE10CD21}">
      <dgm:prSet phldrT="[Text]"/>
      <dgm:spPr/>
      <dgm:t>
        <a:bodyPr/>
        <a:lstStyle/>
        <a:p>
          <a:r>
            <a:rPr lang="en-US" dirty="0" smtClean="0"/>
            <a:t>Rack design</a:t>
          </a:r>
          <a:endParaRPr lang="en-US" dirty="0"/>
        </a:p>
      </dgm:t>
    </dgm:pt>
    <dgm:pt modelId="{ED3B76A0-DA8C-0045-B66F-7D2928F30792}" type="parTrans" cxnId="{951F51DF-DB6C-1B45-9A81-17C5B9E3C902}">
      <dgm:prSet/>
      <dgm:spPr/>
      <dgm:t>
        <a:bodyPr/>
        <a:lstStyle/>
        <a:p>
          <a:endParaRPr lang="en-US"/>
        </a:p>
      </dgm:t>
    </dgm:pt>
    <dgm:pt modelId="{D22AF6F9-4B7A-C44F-811B-0263BC75BB2C}" type="sibTrans" cxnId="{951F51DF-DB6C-1B45-9A81-17C5B9E3C902}">
      <dgm:prSet/>
      <dgm:spPr/>
      <dgm:t>
        <a:bodyPr/>
        <a:lstStyle/>
        <a:p>
          <a:endParaRPr lang="en-US"/>
        </a:p>
      </dgm:t>
    </dgm:pt>
    <dgm:pt modelId="{E25A35C6-BE4F-EB4D-AA04-244D438B76A7}">
      <dgm:prSet phldrT="[Text]"/>
      <dgm:spPr/>
      <dgm:t>
        <a:bodyPr/>
        <a:lstStyle/>
        <a:p>
          <a:r>
            <a:rPr lang="en-US" dirty="0" smtClean="0"/>
            <a:t>GPGPU</a:t>
          </a:r>
          <a:endParaRPr lang="en-US" dirty="0"/>
        </a:p>
      </dgm:t>
    </dgm:pt>
    <dgm:pt modelId="{491C7516-9B2C-C440-AF3F-0964E1C80B8E}" type="parTrans" cxnId="{D844E5E1-FDD2-ED48-AA0D-B7D635EFD0F0}">
      <dgm:prSet/>
      <dgm:spPr/>
      <dgm:t>
        <a:bodyPr/>
        <a:lstStyle/>
        <a:p>
          <a:endParaRPr lang="en-US"/>
        </a:p>
      </dgm:t>
    </dgm:pt>
    <dgm:pt modelId="{944F3737-EBE0-F043-9C43-2324D59A3BE3}" type="sibTrans" cxnId="{D844E5E1-FDD2-ED48-AA0D-B7D635EFD0F0}">
      <dgm:prSet/>
      <dgm:spPr/>
      <dgm:t>
        <a:bodyPr/>
        <a:lstStyle/>
        <a:p>
          <a:endParaRPr lang="en-US"/>
        </a:p>
      </dgm:t>
    </dgm:pt>
    <dgm:pt modelId="{5CFFC25E-04B6-C34E-99C2-79D7FCC1065D}">
      <dgm:prSet phldrT="[Text]"/>
      <dgm:spPr/>
      <dgm:t>
        <a:bodyPr/>
        <a:lstStyle/>
        <a:p>
          <a:r>
            <a:rPr lang="en-US" dirty="0" err="1" smtClean="0"/>
            <a:t>GreenSaaS/SaaI</a:t>
          </a:r>
          <a:endParaRPr lang="en-US" dirty="0"/>
        </a:p>
      </dgm:t>
    </dgm:pt>
    <dgm:pt modelId="{2F7DD930-C37B-754B-8E42-79B433E285C7}" type="parTrans" cxnId="{29ADF18A-4F74-C940-BA62-9D92364FE3D8}">
      <dgm:prSet/>
      <dgm:spPr/>
      <dgm:t>
        <a:bodyPr/>
        <a:lstStyle/>
        <a:p>
          <a:endParaRPr lang="en-US"/>
        </a:p>
      </dgm:t>
    </dgm:pt>
    <dgm:pt modelId="{A3D9E5D1-5A4A-524A-835E-D42DE3BBABBE}" type="sibTrans" cxnId="{29ADF18A-4F74-C940-BA62-9D92364FE3D8}">
      <dgm:prSet/>
      <dgm:spPr/>
      <dgm:t>
        <a:bodyPr/>
        <a:lstStyle/>
        <a:p>
          <a:endParaRPr lang="en-US"/>
        </a:p>
      </dgm:t>
    </dgm:pt>
    <dgm:pt modelId="{92F098BC-BBC4-4B44-B1CE-6FBD35111DD2}">
      <dgm:prSet phldrT="[Text]"/>
      <dgm:spPr/>
      <dgm:t>
        <a:bodyPr/>
        <a:lstStyle/>
        <a:p>
          <a:r>
            <a:rPr lang="en-US" dirty="0" smtClean="0"/>
            <a:t>Policies</a:t>
          </a:r>
          <a:endParaRPr lang="en-US" dirty="0"/>
        </a:p>
      </dgm:t>
    </dgm:pt>
    <dgm:pt modelId="{13762001-ADEE-6644-9DDB-B80C7101FC24}" type="parTrans" cxnId="{56C8569D-4774-854B-A282-5A0EAB4604D8}">
      <dgm:prSet/>
      <dgm:spPr/>
      <dgm:t>
        <a:bodyPr/>
        <a:lstStyle/>
        <a:p>
          <a:endParaRPr lang="en-US"/>
        </a:p>
      </dgm:t>
    </dgm:pt>
    <dgm:pt modelId="{F3EA76B1-FA14-E944-8490-515B700F0F5A}" type="sibTrans" cxnId="{56C8569D-4774-854B-A282-5A0EAB4604D8}">
      <dgm:prSet/>
      <dgm:spPr/>
      <dgm:t>
        <a:bodyPr/>
        <a:lstStyle/>
        <a:p>
          <a:endParaRPr lang="en-US"/>
        </a:p>
      </dgm:t>
    </dgm:pt>
    <dgm:pt modelId="{3218647F-5EB9-5847-A33B-2EBEF4E62D20}">
      <dgm:prSet phldrT="[Text]"/>
      <dgm:spPr/>
      <dgm:t>
        <a:bodyPr/>
        <a:lstStyle/>
        <a:p>
          <a:r>
            <a:rPr lang="en-US" dirty="0" smtClean="0"/>
            <a:t>Scheduling</a:t>
          </a:r>
          <a:endParaRPr lang="en-US" dirty="0"/>
        </a:p>
      </dgm:t>
    </dgm:pt>
    <dgm:pt modelId="{9E8788D7-F7F0-6942-AFC1-E97C00A9C558}" type="parTrans" cxnId="{6F162891-435E-D44F-860A-77FB803183C7}">
      <dgm:prSet/>
      <dgm:spPr/>
    </dgm:pt>
    <dgm:pt modelId="{22344C47-469E-9F4A-841C-A76027530A40}" type="sibTrans" cxnId="{6F162891-435E-D44F-860A-77FB803183C7}">
      <dgm:prSet/>
      <dgm:spPr/>
    </dgm:pt>
    <dgm:pt modelId="{A671A9C2-D5B1-7047-96D5-2F8FB56D4020}">
      <dgm:prSet phldrT="[Text]"/>
      <dgm:spPr/>
      <dgm:t>
        <a:bodyPr/>
        <a:lstStyle/>
        <a:p>
          <a:r>
            <a:rPr lang="en-US" dirty="0" smtClean="0"/>
            <a:t>People</a:t>
          </a:r>
          <a:endParaRPr lang="en-US" dirty="0"/>
        </a:p>
      </dgm:t>
    </dgm:pt>
    <dgm:pt modelId="{2AAEC66B-E1FA-2A47-BE38-91DB7F97446B}" type="parTrans" cxnId="{595DEC43-3333-F747-ADB7-347719A47E8A}">
      <dgm:prSet/>
      <dgm:spPr/>
    </dgm:pt>
    <dgm:pt modelId="{6D5A39D9-795D-FD4E-A98E-376B160B6A2C}" type="sibTrans" cxnId="{595DEC43-3333-F747-ADB7-347719A47E8A}">
      <dgm:prSet/>
      <dgm:spPr/>
    </dgm:pt>
    <dgm:pt modelId="{CC6C1F51-F61A-A047-A5C0-3ED22360285C}">
      <dgm:prSet phldrT="[Text]"/>
      <dgm:spPr/>
      <dgm:t>
        <a:bodyPr/>
        <a:lstStyle/>
        <a:p>
          <a:r>
            <a:rPr lang="en-US" dirty="0" smtClean="0"/>
            <a:t>(Metrics)</a:t>
          </a:r>
          <a:endParaRPr lang="en-US" dirty="0"/>
        </a:p>
      </dgm:t>
    </dgm:pt>
    <dgm:pt modelId="{B45D18D1-65E6-FE44-8943-4D7486DFD276}" type="parTrans" cxnId="{6FB14002-42A5-D04F-833C-9120D9F525A1}">
      <dgm:prSet/>
      <dgm:spPr/>
    </dgm:pt>
    <dgm:pt modelId="{E54E8F8D-748A-0B41-8D95-7C5750AA84FB}" type="sibTrans" cxnId="{6FB14002-42A5-D04F-833C-9120D9F525A1}">
      <dgm:prSet/>
      <dgm:spPr/>
    </dgm:pt>
    <dgm:pt modelId="{DC6ED625-D14F-434E-A56C-20A0723581D1}" type="pres">
      <dgm:prSet presAssocID="{388020B4-D88F-9943-ACB6-98EF6CDF6068}" presName="cycleMatrixDiagram" presStyleCnt="0">
        <dgm:presLayoutVars>
          <dgm:chMax val="1"/>
          <dgm:dir/>
          <dgm:animLvl val="lvl"/>
          <dgm:resizeHandles val="exact"/>
        </dgm:presLayoutVars>
      </dgm:prSet>
      <dgm:spPr/>
      <dgm:t>
        <a:bodyPr/>
        <a:lstStyle/>
        <a:p>
          <a:endParaRPr lang="en-US"/>
        </a:p>
      </dgm:t>
    </dgm:pt>
    <dgm:pt modelId="{2DECB81D-92C6-FD49-BBA5-95C07F7D0652}" type="pres">
      <dgm:prSet presAssocID="{388020B4-D88F-9943-ACB6-98EF6CDF6068}" presName="children" presStyleCnt="0"/>
      <dgm:spPr/>
      <dgm:t>
        <a:bodyPr/>
        <a:lstStyle/>
        <a:p>
          <a:endParaRPr lang="en-US"/>
        </a:p>
      </dgm:t>
    </dgm:pt>
    <dgm:pt modelId="{686E5FEA-1EA9-4F4A-B673-0B220602AE3E}" type="pres">
      <dgm:prSet presAssocID="{388020B4-D88F-9943-ACB6-98EF6CDF6068}" presName="child1group" presStyleCnt="0"/>
      <dgm:spPr/>
      <dgm:t>
        <a:bodyPr/>
        <a:lstStyle/>
        <a:p>
          <a:endParaRPr lang="en-US"/>
        </a:p>
      </dgm:t>
    </dgm:pt>
    <dgm:pt modelId="{20BACDE2-C5FA-3548-96DA-F9B8A67AF007}" type="pres">
      <dgm:prSet presAssocID="{388020B4-D88F-9943-ACB6-98EF6CDF6068}" presName="child1" presStyleLbl="bgAcc1" presStyleIdx="0" presStyleCnt="4"/>
      <dgm:spPr/>
      <dgm:t>
        <a:bodyPr/>
        <a:lstStyle/>
        <a:p>
          <a:endParaRPr lang="en-US"/>
        </a:p>
      </dgm:t>
    </dgm:pt>
    <dgm:pt modelId="{C2F65BE8-C720-E948-925D-79CE039C5E72}" type="pres">
      <dgm:prSet presAssocID="{388020B4-D88F-9943-ACB6-98EF6CDF6068}" presName="child1Text" presStyleLbl="bgAcc1" presStyleIdx="0" presStyleCnt="4">
        <dgm:presLayoutVars>
          <dgm:bulletEnabled val="1"/>
        </dgm:presLayoutVars>
      </dgm:prSet>
      <dgm:spPr/>
      <dgm:t>
        <a:bodyPr/>
        <a:lstStyle/>
        <a:p>
          <a:endParaRPr lang="en-US"/>
        </a:p>
      </dgm:t>
    </dgm:pt>
    <dgm:pt modelId="{C86CEBDE-F5A7-E348-B99E-3CB5C2A07775}" type="pres">
      <dgm:prSet presAssocID="{388020B4-D88F-9943-ACB6-98EF6CDF6068}" presName="child2group" presStyleCnt="0"/>
      <dgm:spPr/>
      <dgm:t>
        <a:bodyPr/>
        <a:lstStyle/>
        <a:p>
          <a:endParaRPr lang="en-US"/>
        </a:p>
      </dgm:t>
    </dgm:pt>
    <dgm:pt modelId="{39ACC9C5-3615-6741-93DC-4038D9105BBE}" type="pres">
      <dgm:prSet presAssocID="{388020B4-D88F-9943-ACB6-98EF6CDF6068}" presName="child2" presStyleLbl="bgAcc1" presStyleIdx="1" presStyleCnt="4"/>
      <dgm:spPr/>
      <dgm:t>
        <a:bodyPr/>
        <a:lstStyle/>
        <a:p>
          <a:endParaRPr lang="en-US"/>
        </a:p>
      </dgm:t>
    </dgm:pt>
    <dgm:pt modelId="{FD23FC1F-49ED-D24E-96E6-019EF60F001C}" type="pres">
      <dgm:prSet presAssocID="{388020B4-D88F-9943-ACB6-98EF6CDF6068}" presName="child2Text" presStyleLbl="bgAcc1" presStyleIdx="1" presStyleCnt="4">
        <dgm:presLayoutVars>
          <dgm:bulletEnabled val="1"/>
        </dgm:presLayoutVars>
      </dgm:prSet>
      <dgm:spPr/>
      <dgm:t>
        <a:bodyPr/>
        <a:lstStyle/>
        <a:p>
          <a:endParaRPr lang="en-US"/>
        </a:p>
      </dgm:t>
    </dgm:pt>
    <dgm:pt modelId="{F12C086A-84BB-C340-B2CE-DD08FEB9D257}" type="pres">
      <dgm:prSet presAssocID="{388020B4-D88F-9943-ACB6-98EF6CDF6068}" presName="child3group" presStyleCnt="0"/>
      <dgm:spPr/>
      <dgm:t>
        <a:bodyPr/>
        <a:lstStyle/>
        <a:p>
          <a:endParaRPr lang="en-US"/>
        </a:p>
      </dgm:t>
    </dgm:pt>
    <dgm:pt modelId="{7AD4BA81-CA6E-704A-BD8F-98EA4312DC3A}" type="pres">
      <dgm:prSet presAssocID="{388020B4-D88F-9943-ACB6-98EF6CDF6068}" presName="child3" presStyleLbl="bgAcc1" presStyleIdx="2" presStyleCnt="4"/>
      <dgm:spPr/>
      <dgm:t>
        <a:bodyPr/>
        <a:lstStyle/>
        <a:p>
          <a:endParaRPr lang="en-US"/>
        </a:p>
      </dgm:t>
    </dgm:pt>
    <dgm:pt modelId="{229FA7D1-AD4F-AB4C-AD73-139C72DCCBAC}" type="pres">
      <dgm:prSet presAssocID="{388020B4-D88F-9943-ACB6-98EF6CDF6068}" presName="child3Text" presStyleLbl="bgAcc1" presStyleIdx="2" presStyleCnt="4">
        <dgm:presLayoutVars>
          <dgm:bulletEnabled val="1"/>
        </dgm:presLayoutVars>
      </dgm:prSet>
      <dgm:spPr/>
      <dgm:t>
        <a:bodyPr/>
        <a:lstStyle/>
        <a:p>
          <a:endParaRPr lang="en-US"/>
        </a:p>
      </dgm:t>
    </dgm:pt>
    <dgm:pt modelId="{F95BB5A8-71B4-EB4C-8BAF-65E9EE241CE2}" type="pres">
      <dgm:prSet presAssocID="{388020B4-D88F-9943-ACB6-98EF6CDF6068}" presName="child4group" presStyleCnt="0"/>
      <dgm:spPr/>
      <dgm:t>
        <a:bodyPr/>
        <a:lstStyle/>
        <a:p>
          <a:endParaRPr lang="en-US"/>
        </a:p>
      </dgm:t>
    </dgm:pt>
    <dgm:pt modelId="{AEC1E5E5-BFD0-FC4D-964E-1D4935068512}" type="pres">
      <dgm:prSet presAssocID="{388020B4-D88F-9943-ACB6-98EF6CDF6068}" presName="child4" presStyleLbl="bgAcc1" presStyleIdx="3" presStyleCnt="4"/>
      <dgm:spPr/>
      <dgm:t>
        <a:bodyPr/>
        <a:lstStyle/>
        <a:p>
          <a:endParaRPr lang="en-US"/>
        </a:p>
      </dgm:t>
    </dgm:pt>
    <dgm:pt modelId="{86288656-CE7A-2844-9343-ECC0E09400AE}" type="pres">
      <dgm:prSet presAssocID="{388020B4-D88F-9943-ACB6-98EF6CDF6068}" presName="child4Text" presStyleLbl="bgAcc1" presStyleIdx="3" presStyleCnt="4">
        <dgm:presLayoutVars>
          <dgm:bulletEnabled val="1"/>
        </dgm:presLayoutVars>
      </dgm:prSet>
      <dgm:spPr/>
      <dgm:t>
        <a:bodyPr/>
        <a:lstStyle/>
        <a:p>
          <a:endParaRPr lang="en-US"/>
        </a:p>
      </dgm:t>
    </dgm:pt>
    <dgm:pt modelId="{D5025154-ABCD-1941-A966-F0942B35239C}" type="pres">
      <dgm:prSet presAssocID="{388020B4-D88F-9943-ACB6-98EF6CDF6068}" presName="childPlaceholder" presStyleCnt="0"/>
      <dgm:spPr/>
      <dgm:t>
        <a:bodyPr/>
        <a:lstStyle/>
        <a:p>
          <a:endParaRPr lang="en-US"/>
        </a:p>
      </dgm:t>
    </dgm:pt>
    <dgm:pt modelId="{BF5D446F-28D3-A542-A74B-E61C56B36DF3}" type="pres">
      <dgm:prSet presAssocID="{388020B4-D88F-9943-ACB6-98EF6CDF6068}" presName="circle" presStyleCnt="0"/>
      <dgm:spPr/>
      <dgm:t>
        <a:bodyPr/>
        <a:lstStyle/>
        <a:p>
          <a:endParaRPr lang="en-US"/>
        </a:p>
      </dgm:t>
    </dgm:pt>
    <dgm:pt modelId="{A8B4E43B-2F37-024A-A4FA-7A96B950C3FF}" type="pres">
      <dgm:prSet presAssocID="{388020B4-D88F-9943-ACB6-98EF6CDF6068}" presName="quadrant1" presStyleLbl="node1" presStyleIdx="0" presStyleCnt="4">
        <dgm:presLayoutVars>
          <dgm:chMax val="1"/>
          <dgm:bulletEnabled val="1"/>
        </dgm:presLayoutVars>
      </dgm:prSet>
      <dgm:spPr/>
      <dgm:t>
        <a:bodyPr/>
        <a:lstStyle/>
        <a:p>
          <a:endParaRPr lang="en-US"/>
        </a:p>
      </dgm:t>
    </dgm:pt>
    <dgm:pt modelId="{9ABB983F-50A0-1844-9A88-6C22634C3BE2}" type="pres">
      <dgm:prSet presAssocID="{388020B4-D88F-9943-ACB6-98EF6CDF6068}" presName="quadrant2" presStyleLbl="node1" presStyleIdx="1" presStyleCnt="4">
        <dgm:presLayoutVars>
          <dgm:chMax val="1"/>
          <dgm:bulletEnabled val="1"/>
        </dgm:presLayoutVars>
      </dgm:prSet>
      <dgm:spPr/>
      <dgm:t>
        <a:bodyPr/>
        <a:lstStyle/>
        <a:p>
          <a:endParaRPr lang="en-US"/>
        </a:p>
      </dgm:t>
    </dgm:pt>
    <dgm:pt modelId="{9627A2E5-7627-834B-A010-4625BB6B56DE}" type="pres">
      <dgm:prSet presAssocID="{388020B4-D88F-9943-ACB6-98EF6CDF6068}" presName="quadrant3" presStyleLbl="node1" presStyleIdx="2" presStyleCnt="4">
        <dgm:presLayoutVars>
          <dgm:chMax val="1"/>
          <dgm:bulletEnabled val="1"/>
        </dgm:presLayoutVars>
      </dgm:prSet>
      <dgm:spPr/>
      <dgm:t>
        <a:bodyPr/>
        <a:lstStyle/>
        <a:p>
          <a:endParaRPr lang="en-US"/>
        </a:p>
      </dgm:t>
    </dgm:pt>
    <dgm:pt modelId="{90D130C9-2D5D-0B41-8F31-53AC1BD9FF9C}" type="pres">
      <dgm:prSet presAssocID="{388020B4-D88F-9943-ACB6-98EF6CDF6068}" presName="quadrant4" presStyleLbl="node1" presStyleIdx="3" presStyleCnt="4">
        <dgm:presLayoutVars>
          <dgm:chMax val="1"/>
          <dgm:bulletEnabled val="1"/>
        </dgm:presLayoutVars>
      </dgm:prSet>
      <dgm:spPr/>
      <dgm:t>
        <a:bodyPr/>
        <a:lstStyle/>
        <a:p>
          <a:endParaRPr lang="en-US"/>
        </a:p>
      </dgm:t>
    </dgm:pt>
    <dgm:pt modelId="{940200E6-2150-5441-80F7-EE88F120488E}" type="pres">
      <dgm:prSet presAssocID="{388020B4-D88F-9943-ACB6-98EF6CDF6068}" presName="quadrantPlaceholder" presStyleCnt="0"/>
      <dgm:spPr/>
      <dgm:t>
        <a:bodyPr/>
        <a:lstStyle/>
        <a:p>
          <a:endParaRPr lang="en-US"/>
        </a:p>
      </dgm:t>
    </dgm:pt>
    <dgm:pt modelId="{208573A2-4103-FA4A-946B-69D6A65E04BA}" type="pres">
      <dgm:prSet presAssocID="{388020B4-D88F-9943-ACB6-98EF6CDF6068}" presName="center1" presStyleLbl="fgShp" presStyleIdx="0" presStyleCnt="2"/>
      <dgm:spPr/>
      <dgm:t>
        <a:bodyPr/>
        <a:lstStyle/>
        <a:p>
          <a:endParaRPr lang="en-US"/>
        </a:p>
      </dgm:t>
    </dgm:pt>
    <dgm:pt modelId="{16058D62-7609-0041-BE4B-E8434C99F6FE}" type="pres">
      <dgm:prSet presAssocID="{388020B4-D88F-9943-ACB6-98EF6CDF6068}" presName="center2" presStyleLbl="fgShp" presStyleIdx="1" presStyleCnt="2"/>
      <dgm:spPr/>
      <dgm:t>
        <a:bodyPr/>
        <a:lstStyle/>
        <a:p>
          <a:endParaRPr lang="en-US"/>
        </a:p>
      </dgm:t>
    </dgm:pt>
  </dgm:ptLst>
  <dgm:cxnLst>
    <dgm:cxn modelId="{8F22CDD3-DE38-EF44-B997-999C2D098FFF}" type="presOf" srcId="{BA0CFD01-E1B8-E945-830D-8160149DB232}" destId="{90D130C9-2D5D-0B41-8F31-53AC1BD9FF9C}" srcOrd="0" destOrd="0" presId="urn:microsoft.com/office/officeart/2005/8/layout/cycle4"/>
    <dgm:cxn modelId="{7EEC8C13-4046-B742-A413-024DEF796C09}" type="presOf" srcId="{1ED3C913-C1DA-764A-9146-364BEB511BDA}" destId="{9ABB983F-50A0-1844-9A88-6C22634C3BE2}" srcOrd="0" destOrd="0" presId="urn:microsoft.com/office/officeart/2005/8/layout/cycle4"/>
    <dgm:cxn modelId="{71838A15-2C0C-244C-B64B-406A5206BE3A}" type="presOf" srcId="{CC6C1F51-F61A-A047-A5C0-3ED22360285C}" destId="{229FA7D1-AD4F-AB4C-AD73-139C72DCCBAC}" srcOrd="1" destOrd="0" presId="urn:microsoft.com/office/officeart/2005/8/layout/cycle4"/>
    <dgm:cxn modelId="{A8EABA42-69DD-F940-B030-D2E26CBA2859}" type="presOf" srcId="{CC6C1F51-F61A-A047-A5C0-3ED22360285C}" destId="{7AD4BA81-CA6E-704A-BD8F-98EA4312DC3A}" srcOrd="0" destOrd="0" presId="urn:microsoft.com/office/officeart/2005/8/layout/cycle4"/>
    <dgm:cxn modelId="{B3B90339-8F3C-2B4F-8CC7-17B7ED31C0BA}" type="presOf" srcId="{5CFFC25E-04B6-C34E-99C2-79D7FCC1065D}" destId="{FD23FC1F-49ED-D24E-96E6-019EF60F001C}" srcOrd="1" destOrd="3" presId="urn:microsoft.com/office/officeart/2005/8/layout/cycle4"/>
    <dgm:cxn modelId="{12677FF8-525C-A74F-8D53-3E94370BD49C}" srcId="{388020B4-D88F-9943-ACB6-98EF6CDF6068}" destId="{BA0CFD01-E1B8-E945-830D-8160149DB232}" srcOrd="3" destOrd="0" parTransId="{94DF632C-ACFE-AC4E-8EC1-D96F503682E0}" sibTransId="{D19B7191-BFD0-BD4F-881D-67AF72D3A806}"/>
    <dgm:cxn modelId="{55B122B1-B704-494B-B69D-2F6839AACACD}" type="presOf" srcId="{5F2F3EF6-1D97-F948-807F-5156583BB992}" destId="{229FA7D1-AD4F-AB4C-AD73-139C72DCCBAC}" srcOrd="1" destOrd="2" presId="urn:microsoft.com/office/officeart/2005/8/layout/cycle4"/>
    <dgm:cxn modelId="{709191CC-0ABE-CB46-AB03-4E3D1DFC87C2}" type="presOf" srcId="{EBAA03D3-E673-C440-94ED-429EAEE7BE3E}" destId="{FD23FC1F-49ED-D24E-96E6-019EF60F001C}" srcOrd="1" destOrd="1" presId="urn:microsoft.com/office/officeart/2005/8/layout/cycle4"/>
    <dgm:cxn modelId="{FC055D83-7B9F-D447-A366-8BE2963A7995}" srcId="{E7A84B57-CD7E-FE41-BC32-347BCC0999CC}" destId="{B90D222B-266A-794E-A18B-EC3346E40DFA}" srcOrd="1" destOrd="0" parTransId="{D97F6A27-AB33-4447-8E9E-59F0AC45D89F}" sibTransId="{7E8D07AB-171D-E74F-8CE3-4D0182ADBD22}"/>
    <dgm:cxn modelId="{45BBE3BA-C5DD-F047-B147-6EFAC21BB2C8}" srcId="{388020B4-D88F-9943-ACB6-98EF6CDF6068}" destId="{E7A84B57-CD7E-FE41-BC32-347BCC0999CC}" srcOrd="0" destOrd="0" parTransId="{8555C753-FA74-C841-A2E9-B36087CA14CF}" sibTransId="{8CF8E722-9B3E-AC4F-91D3-4270296ADD51}"/>
    <dgm:cxn modelId="{5F611E80-034D-0C47-9AB8-F9A414F87FC7}" type="presOf" srcId="{6BE15977-B8D4-E44C-AC22-78D808D3A5B7}" destId="{C2F65BE8-C720-E948-925D-79CE039C5E72}" srcOrd="1" destOrd="0" presId="urn:microsoft.com/office/officeart/2005/8/layout/cycle4"/>
    <dgm:cxn modelId="{43CFAF59-FA4B-8B41-BAD8-BB9FE7533DD3}" type="presOf" srcId="{5F2F3EF6-1D97-F948-807F-5156583BB992}" destId="{7AD4BA81-CA6E-704A-BD8F-98EA4312DC3A}" srcOrd="0" destOrd="2" presId="urn:microsoft.com/office/officeart/2005/8/layout/cycle4"/>
    <dgm:cxn modelId="{6F162891-435E-D44F-860A-77FB803183C7}" srcId="{1ED3C913-C1DA-764A-9146-364BEB511BDA}" destId="{3218647F-5EB9-5847-A33B-2EBEF4E62D20}" srcOrd="0" destOrd="0" parTransId="{9E8788D7-F7F0-6942-AFC1-E97C00A9C558}" sibTransId="{22344C47-469E-9F4A-841C-A76027530A40}"/>
    <dgm:cxn modelId="{1F4EBF24-AF05-D843-9C18-067629D69C22}" type="presOf" srcId="{3A5AAB9E-3DBA-4F40-AC19-3B77D7FA47F1}" destId="{86288656-CE7A-2844-9343-ECC0E09400AE}" srcOrd="1" destOrd="3" presId="urn:microsoft.com/office/officeart/2005/8/layout/cycle4"/>
    <dgm:cxn modelId="{09C2B230-1AE4-4742-B441-8AD03054F98D}" srcId="{388020B4-D88F-9943-ACB6-98EF6CDF6068}" destId="{425AD870-B91D-EA4E-857A-F184DF985399}" srcOrd="2" destOrd="0" parTransId="{3354BD82-8117-9648-BDDA-E0DD8E6E907D}" sibTransId="{8F833183-1D27-DD45-B875-2B3382E3B4F0}"/>
    <dgm:cxn modelId="{56B03708-6308-7343-8CA6-8C2ECBDB23C5}" type="presOf" srcId="{6985DD90-53B2-6C4D-992B-0F46AB1BC9B8}" destId="{AEC1E5E5-BFD0-FC4D-964E-1D4935068512}" srcOrd="0" destOrd="0" presId="urn:microsoft.com/office/officeart/2005/8/layout/cycle4"/>
    <dgm:cxn modelId="{7C507E72-0773-224E-9DA2-E152384BBA6A}" type="presOf" srcId="{A671A9C2-D5B1-7047-96D5-2F8FB56D4020}" destId="{229FA7D1-AD4F-AB4C-AD73-139C72DCCBAC}" srcOrd="1" destOrd="1" presId="urn:microsoft.com/office/officeart/2005/8/layout/cycle4"/>
    <dgm:cxn modelId="{96FC943F-363D-2448-8017-C358273EDADF}" type="presOf" srcId="{6BE15977-B8D4-E44C-AC22-78D808D3A5B7}" destId="{20BACDE2-C5FA-3548-96DA-F9B8A67AF007}" srcOrd="0" destOrd="0" presId="urn:microsoft.com/office/officeart/2005/8/layout/cycle4"/>
    <dgm:cxn modelId="{56C8569D-4774-854B-A282-5A0EAB4604D8}" srcId="{425AD870-B91D-EA4E-857A-F184DF985399}" destId="{92F098BC-BBC4-4B44-B1CE-6FBD35111DD2}" srcOrd="3" destOrd="0" parTransId="{13762001-ADEE-6644-9DDB-B80C7101FC24}" sibTransId="{F3EA76B1-FA14-E944-8490-515B700F0F5A}"/>
    <dgm:cxn modelId="{DD83C03A-AB2D-1147-97D0-8B85AA14AEA1}" srcId="{1ED3C913-C1DA-764A-9146-364BEB511BDA}" destId="{EBAA03D3-E673-C440-94ED-429EAEE7BE3E}" srcOrd="1" destOrd="0" parTransId="{194CF85E-56D9-B94C-AF9D-4D4B65975D04}" sibTransId="{F3AAD096-9267-774B-AEDC-EDCD28752446}"/>
    <dgm:cxn modelId="{F8A5594A-1D74-2744-AC5F-BE48AA47FD6B}" type="presOf" srcId="{278B934A-E269-C54C-9E41-6C96CE10CD21}" destId="{AEC1E5E5-BFD0-FC4D-964E-1D4935068512}" srcOrd="0" destOrd="2" presId="urn:microsoft.com/office/officeart/2005/8/layout/cycle4"/>
    <dgm:cxn modelId="{D844E5E1-FDD2-ED48-AA0D-B7D635EFD0F0}" srcId="{E7A84B57-CD7E-FE41-BC32-347BCC0999CC}" destId="{E25A35C6-BE4F-EB4D-AA04-244D438B76A7}" srcOrd="2" destOrd="0" parTransId="{491C7516-9B2C-C440-AF3F-0964E1C80B8E}" sibTransId="{944F3737-EBE0-F043-9C43-2324D59A3BE3}"/>
    <dgm:cxn modelId="{E3337AB0-FB22-734B-9D03-BD54DCB35226}" type="presOf" srcId="{B90D222B-266A-794E-A18B-EC3346E40DFA}" destId="{C2F65BE8-C720-E948-925D-79CE039C5E72}" srcOrd="1" destOrd="1" presId="urn:microsoft.com/office/officeart/2005/8/layout/cycle4"/>
    <dgm:cxn modelId="{83A3804E-711D-2A43-95E5-B94A924902BB}" srcId="{425AD870-B91D-EA4E-857A-F184DF985399}" destId="{5F2F3EF6-1D97-F948-807F-5156583BB992}" srcOrd="2" destOrd="0" parTransId="{E03BD70B-3A2E-4347-9590-9F506DD70E83}" sibTransId="{C55CE5A8-CFE9-C145-A3D6-29BE8E44E170}"/>
    <dgm:cxn modelId="{A533870A-59DF-8D42-85C3-6289D0060D5E}" type="presOf" srcId="{9061AC93-5571-274A-878E-B0802EC12522}" destId="{39ACC9C5-3615-6741-93DC-4038D9105BBE}" srcOrd="0" destOrd="2" presId="urn:microsoft.com/office/officeart/2005/8/layout/cycle4"/>
    <dgm:cxn modelId="{351FBEC5-A117-CB47-969C-19130AFE444C}" type="presOf" srcId="{3A5AAB9E-3DBA-4F40-AC19-3B77D7FA47F1}" destId="{AEC1E5E5-BFD0-FC4D-964E-1D4935068512}" srcOrd="0" destOrd="3" presId="urn:microsoft.com/office/officeart/2005/8/layout/cycle4"/>
    <dgm:cxn modelId="{D59E068F-5655-404D-AEA2-2B6CE516CAB2}" type="presOf" srcId="{425AD870-B91D-EA4E-857A-F184DF985399}" destId="{9627A2E5-7627-834B-A010-4625BB6B56DE}" srcOrd="0" destOrd="0" presId="urn:microsoft.com/office/officeart/2005/8/layout/cycle4"/>
    <dgm:cxn modelId="{450B27A7-6A1D-E34F-B270-7238996E4A2E}" type="presOf" srcId="{5CFFC25E-04B6-C34E-99C2-79D7FCC1065D}" destId="{39ACC9C5-3615-6741-93DC-4038D9105BBE}" srcOrd="0" destOrd="3" presId="urn:microsoft.com/office/officeart/2005/8/layout/cycle4"/>
    <dgm:cxn modelId="{951F51DF-DB6C-1B45-9A81-17C5B9E3C902}" srcId="{BA0CFD01-E1B8-E945-830D-8160149DB232}" destId="{278B934A-E269-C54C-9E41-6C96CE10CD21}" srcOrd="2" destOrd="0" parTransId="{ED3B76A0-DA8C-0045-B66F-7D2928F30792}" sibTransId="{D22AF6F9-4B7A-C44F-811B-0263BC75BB2C}"/>
    <dgm:cxn modelId="{6FB14002-42A5-D04F-833C-9120D9F525A1}" srcId="{425AD870-B91D-EA4E-857A-F184DF985399}" destId="{CC6C1F51-F61A-A047-A5C0-3ED22360285C}" srcOrd="0" destOrd="0" parTransId="{B45D18D1-65E6-FE44-8943-4D7486DFD276}" sibTransId="{E54E8F8D-748A-0B41-8D95-7C5750AA84FB}"/>
    <dgm:cxn modelId="{2602BCEA-9F19-6244-A470-C31497797836}" type="presOf" srcId="{388020B4-D88F-9943-ACB6-98EF6CDF6068}" destId="{DC6ED625-D14F-434E-A56C-20A0723581D1}" srcOrd="0" destOrd="0" presId="urn:microsoft.com/office/officeart/2005/8/layout/cycle4"/>
    <dgm:cxn modelId="{14218880-3E31-FF47-B8E5-E100225A5954}" type="presOf" srcId="{3218647F-5EB9-5847-A33B-2EBEF4E62D20}" destId="{FD23FC1F-49ED-D24E-96E6-019EF60F001C}" srcOrd="1" destOrd="0" presId="urn:microsoft.com/office/officeart/2005/8/layout/cycle4"/>
    <dgm:cxn modelId="{595133EA-D7A4-F14A-B059-6A4FBC90047A}" srcId="{BA0CFD01-E1B8-E945-830D-8160149DB232}" destId="{BCDAB243-EBC2-E842-BE09-FD2413800121}" srcOrd="1" destOrd="0" parTransId="{57919755-4885-F54F-ADC3-1C1D5A2A3EEB}" sibTransId="{E2C0F0FE-71C0-2040-9879-9D7E7C4550E7}"/>
    <dgm:cxn modelId="{571C3FE6-B7DB-5346-A0CC-1EB86C74894E}" type="presOf" srcId="{A671A9C2-D5B1-7047-96D5-2F8FB56D4020}" destId="{7AD4BA81-CA6E-704A-BD8F-98EA4312DC3A}" srcOrd="0" destOrd="1" presId="urn:microsoft.com/office/officeart/2005/8/layout/cycle4"/>
    <dgm:cxn modelId="{02D64E67-C58B-344E-AD18-702C2C04DD6A}" type="presOf" srcId="{BCDAB243-EBC2-E842-BE09-FD2413800121}" destId="{86288656-CE7A-2844-9343-ECC0E09400AE}" srcOrd="1" destOrd="1" presId="urn:microsoft.com/office/officeart/2005/8/layout/cycle4"/>
    <dgm:cxn modelId="{722C82C5-A208-8042-9294-64AA47E97CCB}" type="presOf" srcId="{E25A35C6-BE4F-EB4D-AA04-244D438B76A7}" destId="{20BACDE2-C5FA-3548-96DA-F9B8A67AF007}" srcOrd="0" destOrd="2" presId="urn:microsoft.com/office/officeart/2005/8/layout/cycle4"/>
    <dgm:cxn modelId="{CF65C346-30B7-0445-A8B7-1EAB0719C9D9}" type="presOf" srcId="{BCDAB243-EBC2-E842-BE09-FD2413800121}" destId="{AEC1E5E5-BFD0-FC4D-964E-1D4935068512}" srcOrd="0" destOrd="1" presId="urn:microsoft.com/office/officeart/2005/8/layout/cycle4"/>
    <dgm:cxn modelId="{25266E56-F4EB-F445-9A3F-311397E8902D}" type="presOf" srcId="{EBAA03D3-E673-C440-94ED-429EAEE7BE3E}" destId="{39ACC9C5-3615-6741-93DC-4038D9105BBE}" srcOrd="0" destOrd="1" presId="urn:microsoft.com/office/officeart/2005/8/layout/cycle4"/>
    <dgm:cxn modelId="{9EFEF102-D73D-4C44-8B7C-FAC56AB05C43}" srcId="{BA0CFD01-E1B8-E945-830D-8160149DB232}" destId="{6985DD90-53B2-6C4D-992B-0F46AB1BC9B8}" srcOrd="0" destOrd="0" parTransId="{01A4BB2D-7ABA-5446-A106-E50DC54537EB}" sibTransId="{7540D25F-BFB7-0348-AF5C-C112041403AA}"/>
    <dgm:cxn modelId="{C3283ECA-610B-2648-892E-08822804A727}" type="presOf" srcId="{E25A35C6-BE4F-EB4D-AA04-244D438B76A7}" destId="{C2F65BE8-C720-E948-925D-79CE039C5E72}" srcOrd="1" destOrd="2" presId="urn:microsoft.com/office/officeart/2005/8/layout/cycle4"/>
    <dgm:cxn modelId="{4D78105B-8191-7548-9B02-3AF37A151774}" type="presOf" srcId="{92F098BC-BBC4-4B44-B1CE-6FBD35111DD2}" destId="{7AD4BA81-CA6E-704A-BD8F-98EA4312DC3A}" srcOrd="0" destOrd="3" presId="urn:microsoft.com/office/officeart/2005/8/layout/cycle4"/>
    <dgm:cxn modelId="{24C22FB4-9406-D041-AEF2-60CD8FAF0A8A}" type="presOf" srcId="{278B934A-E269-C54C-9E41-6C96CE10CD21}" destId="{86288656-CE7A-2844-9343-ECC0E09400AE}" srcOrd="1" destOrd="2" presId="urn:microsoft.com/office/officeart/2005/8/layout/cycle4"/>
    <dgm:cxn modelId="{9155C75B-0893-5948-B14E-96174F664D12}" type="presOf" srcId="{3218647F-5EB9-5847-A33B-2EBEF4E62D20}" destId="{39ACC9C5-3615-6741-93DC-4038D9105BBE}" srcOrd="0" destOrd="0" presId="urn:microsoft.com/office/officeart/2005/8/layout/cycle4"/>
    <dgm:cxn modelId="{595DEC43-3333-F747-ADB7-347719A47E8A}" srcId="{425AD870-B91D-EA4E-857A-F184DF985399}" destId="{A671A9C2-D5B1-7047-96D5-2F8FB56D4020}" srcOrd="1" destOrd="0" parTransId="{2AAEC66B-E1FA-2A47-BE38-91DB7F97446B}" sibTransId="{6D5A39D9-795D-FD4E-A98E-376B160B6A2C}"/>
    <dgm:cxn modelId="{98C65668-7E58-3B45-8FCA-4FBC65A76D5E}" type="presOf" srcId="{B90D222B-266A-794E-A18B-EC3346E40DFA}" destId="{20BACDE2-C5FA-3548-96DA-F9B8A67AF007}" srcOrd="0" destOrd="1" presId="urn:microsoft.com/office/officeart/2005/8/layout/cycle4"/>
    <dgm:cxn modelId="{ECAC7892-1809-B143-8B80-341E0239A920}" type="presOf" srcId="{9061AC93-5571-274A-878E-B0802EC12522}" destId="{FD23FC1F-49ED-D24E-96E6-019EF60F001C}" srcOrd="1" destOrd="2" presId="urn:microsoft.com/office/officeart/2005/8/layout/cycle4"/>
    <dgm:cxn modelId="{2383C290-4FC2-7247-AC24-BF5E2227AD5C}" type="presOf" srcId="{6985DD90-53B2-6C4D-992B-0F46AB1BC9B8}" destId="{86288656-CE7A-2844-9343-ECC0E09400AE}" srcOrd="1" destOrd="0" presId="urn:microsoft.com/office/officeart/2005/8/layout/cycle4"/>
    <dgm:cxn modelId="{37014700-1CF3-B54C-94BA-95161A68AFDF}" srcId="{BA0CFD01-E1B8-E945-830D-8160149DB232}" destId="{3A5AAB9E-3DBA-4F40-AC19-3B77D7FA47F1}" srcOrd="3" destOrd="0" parTransId="{B6428B83-521D-7545-9C54-BFF5C42AE059}" sibTransId="{082B6451-430F-4D45-B82D-14D9AB9376F4}"/>
    <dgm:cxn modelId="{8B3C54AC-0A08-1A47-8ECD-B83E34D31D61}" srcId="{388020B4-D88F-9943-ACB6-98EF6CDF6068}" destId="{1ED3C913-C1DA-764A-9146-364BEB511BDA}" srcOrd="1" destOrd="0" parTransId="{D1A1BD01-CDFE-4F42-A06C-8CEDC1440150}" sibTransId="{76A92A1D-BC1C-FF4E-B32A-21C1D86FD475}"/>
    <dgm:cxn modelId="{EDFD76C2-E27B-5F4F-ABE0-4264EDE6CEAD}" srcId="{E7A84B57-CD7E-FE41-BC32-347BCC0999CC}" destId="{6BE15977-B8D4-E44C-AC22-78D808D3A5B7}" srcOrd="0" destOrd="0" parTransId="{6A619CA5-7D11-3B41-BEDE-0FD7AEB40F46}" sibTransId="{DA479D9E-C913-1643-AF34-6C3F24AD8F6B}"/>
    <dgm:cxn modelId="{EBD58C2F-4E46-044E-B32A-250D574D1C1A}" type="presOf" srcId="{E7A84B57-CD7E-FE41-BC32-347BCC0999CC}" destId="{A8B4E43B-2F37-024A-A4FA-7A96B950C3FF}" srcOrd="0" destOrd="0" presId="urn:microsoft.com/office/officeart/2005/8/layout/cycle4"/>
    <dgm:cxn modelId="{7ABC532A-3AF0-2A49-BFFA-2A14D1458527}" srcId="{1ED3C913-C1DA-764A-9146-364BEB511BDA}" destId="{9061AC93-5571-274A-878E-B0802EC12522}" srcOrd="2" destOrd="0" parTransId="{8DA0D2A3-4376-F945-8E79-93220C37F319}" sibTransId="{4C74FE57-2E15-3F48-BB11-6231A6A5ED26}"/>
    <dgm:cxn modelId="{00BD60FF-A0AF-654D-A30B-754F987E389F}" type="presOf" srcId="{92F098BC-BBC4-4B44-B1CE-6FBD35111DD2}" destId="{229FA7D1-AD4F-AB4C-AD73-139C72DCCBAC}" srcOrd="1" destOrd="3" presId="urn:microsoft.com/office/officeart/2005/8/layout/cycle4"/>
    <dgm:cxn modelId="{29ADF18A-4F74-C940-BA62-9D92364FE3D8}" srcId="{1ED3C913-C1DA-764A-9146-364BEB511BDA}" destId="{5CFFC25E-04B6-C34E-99C2-79D7FCC1065D}" srcOrd="3" destOrd="0" parTransId="{2F7DD930-C37B-754B-8E42-79B433E285C7}" sibTransId="{A3D9E5D1-5A4A-524A-835E-D42DE3BBABBE}"/>
    <dgm:cxn modelId="{7A394874-D00E-E849-A7B2-A46118EC5ACD}" type="presParOf" srcId="{DC6ED625-D14F-434E-A56C-20A0723581D1}" destId="{2DECB81D-92C6-FD49-BBA5-95C07F7D0652}" srcOrd="0" destOrd="0" presId="urn:microsoft.com/office/officeart/2005/8/layout/cycle4"/>
    <dgm:cxn modelId="{93B118AA-4846-E147-BBFE-706B2F4F0A6B}" type="presParOf" srcId="{2DECB81D-92C6-FD49-BBA5-95C07F7D0652}" destId="{686E5FEA-1EA9-4F4A-B673-0B220602AE3E}" srcOrd="0" destOrd="0" presId="urn:microsoft.com/office/officeart/2005/8/layout/cycle4"/>
    <dgm:cxn modelId="{F5F1B9E0-4347-4745-A41C-34447C6FB99B}" type="presParOf" srcId="{686E5FEA-1EA9-4F4A-B673-0B220602AE3E}" destId="{20BACDE2-C5FA-3548-96DA-F9B8A67AF007}" srcOrd="0" destOrd="0" presId="urn:microsoft.com/office/officeart/2005/8/layout/cycle4"/>
    <dgm:cxn modelId="{AD71394F-DAFA-0D42-97DE-55454B2A347E}" type="presParOf" srcId="{686E5FEA-1EA9-4F4A-B673-0B220602AE3E}" destId="{C2F65BE8-C720-E948-925D-79CE039C5E72}" srcOrd="1" destOrd="0" presId="urn:microsoft.com/office/officeart/2005/8/layout/cycle4"/>
    <dgm:cxn modelId="{FA6A3969-1997-0B42-BCE0-78FEEE2E26BF}" type="presParOf" srcId="{2DECB81D-92C6-FD49-BBA5-95C07F7D0652}" destId="{C86CEBDE-F5A7-E348-B99E-3CB5C2A07775}" srcOrd="1" destOrd="0" presId="urn:microsoft.com/office/officeart/2005/8/layout/cycle4"/>
    <dgm:cxn modelId="{013E8835-3ABF-7A44-9417-B567CFE6B185}" type="presParOf" srcId="{C86CEBDE-F5A7-E348-B99E-3CB5C2A07775}" destId="{39ACC9C5-3615-6741-93DC-4038D9105BBE}" srcOrd="0" destOrd="0" presId="urn:microsoft.com/office/officeart/2005/8/layout/cycle4"/>
    <dgm:cxn modelId="{D053B93D-7048-254C-BEA2-8DEF3042C536}" type="presParOf" srcId="{C86CEBDE-F5A7-E348-B99E-3CB5C2A07775}" destId="{FD23FC1F-49ED-D24E-96E6-019EF60F001C}" srcOrd="1" destOrd="0" presId="urn:microsoft.com/office/officeart/2005/8/layout/cycle4"/>
    <dgm:cxn modelId="{9223B546-4C1A-034C-B201-5E0D16C95FEA}" type="presParOf" srcId="{2DECB81D-92C6-FD49-BBA5-95C07F7D0652}" destId="{F12C086A-84BB-C340-B2CE-DD08FEB9D257}" srcOrd="2" destOrd="0" presId="urn:microsoft.com/office/officeart/2005/8/layout/cycle4"/>
    <dgm:cxn modelId="{7A04AF36-DAEE-E543-8324-72D8FE1770F1}" type="presParOf" srcId="{F12C086A-84BB-C340-B2CE-DD08FEB9D257}" destId="{7AD4BA81-CA6E-704A-BD8F-98EA4312DC3A}" srcOrd="0" destOrd="0" presId="urn:microsoft.com/office/officeart/2005/8/layout/cycle4"/>
    <dgm:cxn modelId="{17C31F01-C8A8-E74A-BAB2-750903C11C81}" type="presParOf" srcId="{F12C086A-84BB-C340-B2CE-DD08FEB9D257}" destId="{229FA7D1-AD4F-AB4C-AD73-139C72DCCBAC}" srcOrd="1" destOrd="0" presId="urn:microsoft.com/office/officeart/2005/8/layout/cycle4"/>
    <dgm:cxn modelId="{032C6960-56D2-154B-86A2-A3AF14507B25}" type="presParOf" srcId="{2DECB81D-92C6-FD49-BBA5-95C07F7D0652}" destId="{F95BB5A8-71B4-EB4C-8BAF-65E9EE241CE2}" srcOrd="3" destOrd="0" presId="urn:microsoft.com/office/officeart/2005/8/layout/cycle4"/>
    <dgm:cxn modelId="{0487C35C-076D-4846-9372-3E1457E51E9E}" type="presParOf" srcId="{F95BB5A8-71B4-EB4C-8BAF-65E9EE241CE2}" destId="{AEC1E5E5-BFD0-FC4D-964E-1D4935068512}" srcOrd="0" destOrd="0" presId="urn:microsoft.com/office/officeart/2005/8/layout/cycle4"/>
    <dgm:cxn modelId="{F09819B5-C119-9046-936A-5E1F3AF3C3F8}" type="presParOf" srcId="{F95BB5A8-71B4-EB4C-8BAF-65E9EE241CE2}" destId="{86288656-CE7A-2844-9343-ECC0E09400AE}" srcOrd="1" destOrd="0" presId="urn:microsoft.com/office/officeart/2005/8/layout/cycle4"/>
    <dgm:cxn modelId="{3BADD85D-5DF3-664E-A804-49DD7C9382AD}" type="presParOf" srcId="{2DECB81D-92C6-FD49-BBA5-95C07F7D0652}" destId="{D5025154-ABCD-1941-A966-F0942B35239C}" srcOrd="4" destOrd="0" presId="urn:microsoft.com/office/officeart/2005/8/layout/cycle4"/>
    <dgm:cxn modelId="{5AB29269-12AE-AC4D-9ADA-86C4B6EF8C92}" type="presParOf" srcId="{DC6ED625-D14F-434E-A56C-20A0723581D1}" destId="{BF5D446F-28D3-A542-A74B-E61C56B36DF3}" srcOrd="1" destOrd="0" presId="urn:microsoft.com/office/officeart/2005/8/layout/cycle4"/>
    <dgm:cxn modelId="{FDB22199-56AF-8F46-901C-4C4AC24F3463}" type="presParOf" srcId="{BF5D446F-28D3-A542-A74B-E61C56B36DF3}" destId="{A8B4E43B-2F37-024A-A4FA-7A96B950C3FF}" srcOrd="0" destOrd="0" presId="urn:microsoft.com/office/officeart/2005/8/layout/cycle4"/>
    <dgm:cxn modelId="{49E67D7C-A782-B54F-B62C-E25AE0197D4B}" type="presParOf" srcId="{BF5D446F-28D3-A542-A74B-E61C56B36DF3}" destId="{9ABB983F-50A0-1844-9A88-6C22634C3BE2}" srcOrd="1" destOrd="0" presId="urn:microsoft.com/office/officeart/2005/8/layout/cycle4"/>
    <dgm:cxn modelId="{EEF10B54-F738-C248-A182-3F2006D6486A}" type="presParOf" srcId="{BF5D446F-28D3-A542-A74B-E61C56B36DF3}" destId="{9627A2E5-7627-834B-A010-4625BB6B56DE}" srcOrd="2" destOrd="0" presId="urn:microsoft.com/office/officeart/2005/8/layout/cycle4"/>
    <dgm:cxn modelId="{C0AC39B7-43C3-C64C-826F-1F694AE2CB32}" type="presParOf" srcId="{BF5D446F-28D3-A542-A74B-E61C56B36DF3}" destId="{90D130C9-2D5D-0B41-8F31-53AC1BD9FF9C}" srcOrd="3" destOrd="0" presId="urn:microsoft.com/office/officeart/2005/8/layout/cycle4"/>
    <dgm:cxn modelId="{20327F52-B0E9-6146-A8F6-BA114CD58EB5}" type="presParOf" srcId="{BF5D446F-28D3-A542-A74B-E61C56B36DF3}" destId="{940200E6-2150-5441-80F7-EE88F120488E}" srcOrd="4" destOrd="0" presId="urn:microsoft.com/office/officeart/2005/8/layout/cycle4"/>
    <dgm:cxn modelId="{D090206A-E88A-074A-940D-3A64DBC12FAB}" type="presParOf" srcId="{DC6ED625-D14F-434E-A56C-20A0723581D1}" destId="{208573A2-4103-FA4A-946B-69D6A65E04BA}" srcOrd="2" destOrd="0" presId="urn:microsoft.com/office/officeart/2005/8/layout/cycle4"/>
    <dgm:cxn modelId="{EFF9986D-378D-2147-A635-97B73C9D2CA9}" type="presParOf" srcId="{DC6ED625-D14F-434E-A56C-20A0723581D1}" destId="{16058D62-7609-0041-BE4B-E8434C99F6FE}" srcOrd="3" destOrd="0" presId="urn:microsoft.com/office/officeart/2005/8/layout/cycle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8020B4-D88F-9943-ACB6-98EF6CDF6068}" type="doc">
      <dgm:prSet loTypeId="urn:microsoft.com/office/officeart/2005/8/layout/cycle4" loCatId="relationship" qsTypeId="urn:microsoft.com/office/officeart/2005/8/quickstyle/simple1" qsCatId="simple" csTypeId="urn:microsoft.com/office/officeart/2005/8/colors/colorful4" csCatId="colorful" phldr="1"/>
      <dgm:spPr/>
      <dgm:t>
        <a:bodyPr/>
        <a:lstStyle/>
        <a:p>
          <a:endParaRPr lang="en-US"/>
        </a:p>
      </dgm:t>
    </dgm:pt>
    <dgm:pt modelId="{E7A84B57-CD7E-FE41-BC32-347BCC0999CC}">
      <dgm:prSet phldrT="[Text]"/>
      <dgm:spPr/>
      <dgm:t>
        <a:bodyPr/>
        <a:lstStyle/>
        <a:p>
          <a:r>
            <a:rPr lang="en-US" dirty="0" smtClean="0"/>
            <a:t>Hardware</a:t>
          </a:r>
          <a:endParaRPr lang="en-US" dirty="0"/>
        </a:p>
      </dgm:t>
    </dgm:pt>
    <dgm:pt modelId="{8555C753-FA74-C841-A2E9-B36087CA14CF}" type="parTrans" cxnId="{45BBE3BA-C5DD-F047-B147-6EFAC21BB2C8}">
      <dgm:prSet/>
      <dgm:spPr/>
      <dgm:t>
        <a:bodyPr/>
        <a:lstStyle/>
        <a:p>
          <a:endParaRPr lang="en-US"/>
        </a:p>
      </dgm:t>
    </dgm:pt>
    <dgm:pt modelId="{8CF8E722-9B3E-AC4F-91D3-4270296ADD51}" type="sibTrans" cxnId="{45BBE3BA-C5DD-F047-B147-6EFAC21BB2C8}">
      <dgm:prSet/>
      <dgm:spPr/>
      <dgm:t>
        <a:bodyPr/>
        <a:lstStyle/>
        <a:p>
          <a:endParaRPr lang="en-US"/>
        </a:p>
      </dgm:t>
    </dgm:pt>
    <dgm:pt modelId="{6BE15977-B8D4-E44C-AC22-78D808D3A5B7}">
      <dgm:prSet phldrT="[Text]"/>
      <dgm:spPr/>
      <dgm:t>
        <a:bodyPr/>
        <a:lstStyle/>
        <a:p>
          <a:r>
            <a:rPr lang="en-US" dirty="0" smtClean="0"/>
            <a:t>Processor</a:t>
          </a:r>
          <a:endParaRPr lang="en-US" dirty="0"/>
        </a:p>
      </dgm:t>
    </dgm:pt>
    <dgm:pt modelId="{6A619CA5-7D11-3B41-BEDE-0FD7AEB40F46}" type="parTrans" cxnId="{EDFD76C2-E27B-5F4F-ABE0-4264EDE6CEAD}">
      <dgm:prSet/>
      <dgm:spPr/>
      <dgm:t>
        <a:bodyPr/>
        <a:lstStyle/>
        <a:p>
          <a:endParaRPr lang="en-US"/>
        </a:p>
      </dgm:t>
    </dgm:pt>
    <dgm:pt modelId="{DA479D9E-C913-1643-AF34-6C3F24AD8F6B}" type="sibTrans" cxnId="{EDFD76C2-E27B-5F4F-ABE0-4264EDE6CEAD}">
      <dgm:prSet/>
      <dgm:spPr/>
      <dgm:t>
        <a:bodyPr/>
        <a:lstStyle/>
        <a:p>
          <a:endParaRPr lang="en-US"/>
        </a:p>
      </dgm:t>
    </dgm:pt>
    <dgm:pt modelId="{1ED3C913-C1DA-764A-9146-364BEB511BDA}">
      <dgm:prSet phldrT="[Text]"/>
      <dgm:spPr/>
      <dgm:t>
        <a:bodyPr/>
        <a:lstStyle/>
        <a:p>
          <a:r>
            <a:rPr lang="en-US" dirty="0" smtClean="0"/>
            <a:t>Software</a:t>
          </a:r>
          <a:endParaRPr lang="en-US" dirty="0"/>
        </a:p>
      </dgm:t>
    </dgm:pt>
    <dgm:pt modelId="{D1A1BD01-CDFE-4F42-A06C-8CEDC1440150}" type="parTrans" cxnId="{8B3C54AC-0A08-1A47-8ECD-B83E34D31D61}">
      <dgm:prSet/>
      <dgm:spPr/>
      <dgm:t>
        <a:bodyPr/>
        <a:lstStyle/>
        <a:p>
          <a:endParaRPr lang="en-US"/>
        </a:p>
      </dgm:t>
    </dgm:pt>
    <dgm:pt modelId="{76A92A1D-BC1C-FF4E-B32A-21C1D86FD475}" type="sibTrans" cxnId="{8B3C54AC-0A08-1A47-8ECD-B83E34D31D61}">
      <dgm:prSet/>
      <dgm:spPr/>
      <dgm:t>
        <a:bodyPr/>
        <a:lstStyle/>
        <a:p>
          <a:endParaRPr lang="en-US"/>
        </a:p>
      </dgm:t>
    </dgm:pt>
    <dgm:pt modelId="{425AD870-B91D-EA4E-857A-F184DF985399}">
      <dgm:prSet phldrT="[Text]"/>
      <dgm:spPr/>
      <dgm:t>
        <a:bodyPr/>
        <a:lstStyle/>
        <a:p>
          <a:r>
            <a:rPr lang="en-US" dirty="0" smtClean="0"/>
            <a:t>Behavior</a:t>
          </a:r>
          <a:endParaRPr lang="en-US" dirty="0"/>
        </a:p>
      </dgm:t>
    </dgm:pt>
    <dgm:pt modelId="{3354BD82-8117-9648-BDDA-E0DD8E6E907D}" type="parTrans" cxnId="{09C2B230-1AE4-4742-B441-8AD03054F98D}">
      <dgm:prSet/>
      <dgm:spPr/>
      <dgm:t>
        <a:bodyPr/>
        <a:lstStyle/>
        <a:p>
          <a:endParaRPr lang="en-US"/>
        </a:p>
      </dgm:t>
    </dgm:pt>
    <dgm:pt modelId="{8F833183-1D27-DD45-B875-2B3382E3B4F0}" type="sibTrans" cxnId="{09C2B230-1AE4-4742-B441-8AD03054F98D}">
      <dgm:prSet/>
      <dgm:spPr/>
      <dgm:t>
        <a:bodyPr/>
        <a:lstStyle/>
        <a:p>
          <a:endParaRPr lang="en-US"/>
        </a:p>
      </dgm:t>
    </dgm:pt>
    <dgm:pt modelId="{BA0CFD01-E1B8-E945-830D-8160149DB232}">
      <dgm:prSet phldrT="[Text]"/>
      <dgm:spPr/>
      <dgm:t>
        <a:bodyPr/>
        <a:lstStyle/>
        <a:p>
          <a:r>
            <a:rPr lang="en-US" dirty="0" smtClean="0"/>
            <a:t>Environment</a:t>
          </a:r>
          <a:endParaRPr lang="en-US" dirty="0"/>
        </a:p>
      </dgm:t>
    </dgm:pt>
    <dgm:pt modelId="{94DF632C-ACFE-AC4E-8EC1-D96F503682E0}" type="parTrans" cxnId="{12677FF8-525C-A74F-8D53-3E94370BD49C}">
      <dgm:prSet/>
      <dgm:spPr/>
      <dgm:t>
        <a:bodyPr/>
        <a:lstStyle/>
        <a:p>
          <a:endParaRPr lang="en-US"/>
        </a:p>
      </dgm:t>
    </dgm:pt>
    <dgm:pt modelId="{D19B7191-BFD0-BD4F-881D-67AF72D3A806}" type="sibTrans" cxnId="{12677FF8-525C-A74F-8D53-3E94370BD49C}">
      <dgm:prSet/>
      <dgm:spPr/>
      <dgm:t>
        <a:bodyPr/>
        <a:lstStyle/>
        <a:p>
          <a:endParaRPr lang="en-US"/>
        </a:p>
      </dgm:t>
    </dgm:pt>
    <dgm:pt modelId="{6985DD90-53B2-6C4D-992B-0F46AB1BC9B8}">
      <dgm:prSet phldrT="[Text]"/>
      <dgm:spPr/>
      <dgm:t>
        <a:bodyPr/>
        <a:lstStyle/>
        <a:p>
          <a:r>
            <a:rPr lang="en-US" dirty="0" smtClean="0"/>
            <a:t>Building</a:t>
          </a:r>
          <a:endParaRPr lang="en-US" dirty="0"/>
        </a:p>
      </dgm:t>
    </dgm:pt>
    <dgm:pt modelId="{01A4BB2D-7ABA-5446-A106-E50DC54537EB}" type="parTrans" cxnId="{9EFEF102-D73D-4C44-8B7C-FAC56AB05C43}">
      <dgm:prSet/>
      <dgm:spPr/>
      <dgm:t>
        <a:bodyPr/>
        <a:lstStyle/>
        <a:p>
          <a:endParaRPr lang="en-US"/>
        </a:p>
      </dgm:t>
    </dgm:pt>
    <dgm:pt modelId="{7540D25F-BFB7-0348-AF5C-C112041403AA}" type="sibTrans" cxnId="{9EFEF102-D73D-4C44-8B7C-FAC56AB05C43}">
      <dgm:prSet/>
      <dgm:spPr/>
      <dgm:t>
        <a:bodyPr/>
        <a:lstStyle/>
        <a:p>
          <a:endParaRPr lang="en-US"/>
        </a:p>
      </dgm:t>
    </dgm:pt>
    <dgm:pt modelId="{B90D222B-266A-794E-A18B-EC3346E40DFA}">
      <dgm:prSet phldrT="[Text]"/>
      <dgm:spPr/>
      <dgm:t>
        <a:bodyPr/>
        <a:lstStyle/>
        <a:p>
          <a:r>
            <a:rPr lang="en-US" dirty="0" smtClean="0"/>
            <a:t>Disk</a:t>
          </a:r>
          <a:endParaRPr lang="en-US" dirty="0"/>
        </a:p>
      </dgm:t>
    </dgm:pt>
    <dgm:pt modelId="{D97F6A27-AB33-4447-8E9E-59F0AC45D89F}" type="parTrans" cxnId="{FC055D83-7B9F-D447-A366-8BE2963A7995}">
      <dgm:prSet/>
      <dgm:spPr/>
      <dgm:t>
        <a:bodyPr/>
        <a:lstStyle/>
        <a:p>
          <a:endParaRPr lang="en-US"/>
        </a:p>
      </dgm:t>
    </dgm:pt>
    <dgm:pt modelId="{7E8D07AB-171D-E74F-8CE3-4D0182ADBD22}" type="sibTrans" cxnId="{FC055D83-7B9F-D447-A366-8BE2963A7995}">
      <dgm:prSet/>
      <dgm:spPr/>
      <dgm:t>
        <a:bodyPr/>
        <a:lstStyle/>
        <a:p>
          <a:endParaRPr lang="en-US"/>
        </a:p>
      </dgm:t>
    </dgm:pt>
    <dgm:pt modelId="{BCDAB243-EBC2-E842-BE09-FD2413800121}">
      <dgm:prSet phldrT="[Text]"/>
      <dgm:spPr/>
      <dgm:t>
        <a:bodyPr/>
        <a:lstStyle/>
        <a:p>
          <a:r>
            <a:rPr lang="en-US" dirty="0" smtClean="0"/>
            <a:t>HVAC</a:t>
          </a:r>
          <a:endParaRPr lang="en-US" dirty="0"/>
        </a:p>
      </dgm:t>
    </dgm:pt>
    <dgm:pt modelId="{57919755-4885-F54F-ADC3-1C1D5A2A3EEB}" type="parTrans" cxnId="{595133EA-D7A4-F14A-B059-6A4FBC90047A}">
      <dgm:prSet/>
      <dgm:spPr/>
      <dgm:t>
        <a:bodyPr/>
        <a:lstStyle/>
        <a:p>
          <a:endParaRPr lang="en-US"/>
        </a:p>
      </dgm:t>
    </dgm:pt>
    <dgm:pt modelId="{E2C0F0FE-71C0-2040-9879-9D7E7C4550E7}" type="sibTrans" cxnId="{595133EA-D7A4-F14A-B059-6A4FBC90047A}">
      <dgm:prSet/>
      <dgm:spPr/>
      <dgm:t>
        <a:bodyPr/>
        <a:lstStyle/>
        <a:p>
          <a:endParaRPr lang="en-US"/>
        </a:p>
      </dgm:t>
    </dgm:pt>
    <dgm:pt modelId="{3A5AAB9E-3DBA-4F40-AC19-3B77D7FA47F1}">
      <dgm:prSet phldrT="[Text]"/>
      <dgm:spPr/>
      <dgm:t>
        <a:bodyPr/>
        <a:lstStyle/>
        <a:p>
          <a:endParaRPr lang="en-US" dirty="0"/>
        </a:p>
      </dgm:t>
    </dgm:pt>
    <dgm:pt modelId="{B6428B83-521D-7545-9C54-BFF5C42AE059}" type="parTrans" cxnId="{37014700-1CF3-B54C-94BA-95161A68AFDF}">
      <dgm:prSet/>
      <dgm:spPr/>
      <dgm:t>
        <a:bodyPr/>
        <a:lstStyle/>
        <a:p>
          <a:endParaRPr lang="en-US"/>
        </a:p>
      </dgm:t>
    </dgm:pt>
    <dgm:pt modelId="{082B6451-430F-4D45-B82D-14D9AB9376F4}" type="sibTrans" cxnId="{37014700-1CF3-B54C-94BA-95161A68AFDF}">
      <dgm:prSet/>
      <dgm:spPr/>
      <dgm:t>
        <a:bodyPr/>
        <a:lstStyle/>
        <a:p>
          <a:endParaRPr lang="en-US"/>
        </a:p>
      </dgm:t>
    </dgm:pt>
    <dgm:pt modelId="{5F2F3EF6-1D97-F948-807F-5156583BB992}">
      <dgm:prSet phldrT="[Text]"/>
      <dgm:spPr/>
      <dgm:t>
        <a:bodyPr/>
        <a:lstStyle/>
        <a:p>
          <a:r>
            <a:rPr lang="en-US" dirty="0" smtClean="0"/>
            <a:t>Education</a:t>
          </a:r>
          <a:endParaRPr lang="en-US" dirty="0"/>
        </a:p>
      </dgm:t>
    </dgm:pt>
    <dgm:pt modelId="{E03BD70B-3A2E-4347-9590-9F506DD70E83}" type="parTrans" cxnId="{83A3804E-711D-2A43-95E5-B94A924902BB}">
      <dgm:prSet/>
      <dgm:spPr/>
      <dgm:t>
        <a:bodyPr/>
        <a:lstStyle/>
        <a:p>
          <a:endParaRPr lang="en-US"/>
        </a:p>
      </dgm:t>
    </dgm:pt>
    <dgm:pt modelId="{C55CE5A8-CFE9-C145-A3D6-29BE8E44E170}" type="sibTrans" cxnId="{83A3804E-711D-2A43-95E5-B94A924902BB}">
      <dgm:prSet/>
      <dgm:spPr/>
      <dgm:t>
        <a:bodyPr/>
        <a:lstStyle/>
        <a:p>
          <a:endParaRPr lang="en-US"/>
        </a:p>
      </dgm:t>
    </dgm:pt>
    <dgm:pt modelId="{EBAA03D3-E673-C440-94ED-429EAEE7BE3E}">
      <dgm:prSet phldrT="[Text]"/>
      <dgm:spPr/>
      <dgm:t>
        <a:bodyPr/>
        <a:lstStyle/>
        <a:p>
          <a:r>
            <a:rPr lang="en-US" dirty="0" smtClean="0"/>
            <a:t>Shutdown</a:t>
          </a:r>
          <a:endParaRPr lang="en-US" dirty="0"/>
        </a:p>
      </dgm:t>
    </dgm:pt>
    <dgm:pt modelId="{194CF85E-56D9-B94C-AF9D-4D4B65975D04}" type="parTrans" cxnId="{DD83C03A-AB2D-1147-97D0-8B85AA14AEA1}">
      <dgm:prSet/>
      <dgm:spPr/>
      <dgm:t>
        <a:bodyPr/>
        <a:lstStyle/>
        <a:p>
          <a:endParaRPr lang="en-US"/>
        </a:p>
      </dgm:t>
    </dgm:pt>
    <dgm:pt modelId="{F3AAD096-9267-774B-AEDC-EDCD28752446}" type="sibTrans" cxnId="{DD83C03A-AB2D-1147-97D0-8B85AA14AEA1}">
      <dgm:prSet/>
      <dgm:spPr/>
      <dgm:t>
        <a:bodyPr/>
        <a:lstStyle/>
        <a:p>
          <a:endParaRPr lang="en-US"/>
        </a:p>
      </dgm:t>
    </dgm:pt>
    <dgm:pt modelId="{9061AC93-5571-274A-878E-B0802EC12522}">
      <dgm:prSet phldrT="[Text]"/>
      <dgm:spPr/>
      <dgm:t>
        <a:bodyPr/>
        <a:lstStyle/>
        <a:p>
          <a:r>
            <a:rPr lang="en-US" dirty="0" smtClean="0"/>
            <a:t>Migration</a:t>
          </a:r>
          <a:endParaRPr lang="en-US" dirty="0"/>
        </a:p>
      </dgm:t>
    </dgm:pt>
    <dgm:pt modelId="{8DA0D2A3-4376-F945-8E79-93220C37F319}" type="parTrans" cxnId="{7ABC532A-3AF0-2A49-BFFA-2A14D1458527}">
      <dgm:prSet/>
      <dgm:spPr/>
      <dgm:t>
        <a:bodyPr/>
        <a:lstStyle/>
        <a:p>
          <a:endParaRPr lang="en-US"/>
        </a:p>
      </dgm:t>
    </dgm:pt>
    <dgm:pt modelId="{4C74FE57-2E15-3F48-BB11-6231A6A5ED26}" type="sibTrans" cxnId="{7ABC532A-3AF0-2A49-BFFA-2A14D1458527}">
      <dgm:prSet/>
      <dgm:spPr/>
      <dgm:t>
        <a:bodyPr/>
        <a:lstStyle/>
        <a:p>
          <a:endParaRPr lang="en-US"/>
        </a:p>
      </dgm:t>
    </dgm:pt>
    <dgm:pt modelId="{278B934A-E269-C54C-9E41-6C96CE10CD21}">
      <dgm:prSet phldrT="[Text]"/>
      <dgm:spPr/>
      <dgm:t>
        <a:bodyPr/>
        <a:lstStyle/>
        <a:p>
          <a:r>
            <a:rPr lang="en-US" dirty="0" smtClean="0"/>
            <a:t>Rack design</a:t>
          </a:r>
          <a:endParaRPr lang="en-US" dirty="0"/>
        </a:p>
      </dgm:t>
    </dgm:pt>
    <dgm:pt modelId="{ED3B76A0-DA8C-0045-B66F-7D2928F30792}" type="parTrans" cxnId="{951F51DF-DB6C-1B45-9A81-17C5B9E3C902}">
      <dgm:prSet/>
      <dgm:spPr/>
      <dgm:t>
        <a:bodyPr/>
        <a:lstStyle/>
        <a:p>
          <a:endParaRPr lang="en-US"/>
        </a:p>
      </dgm:t>
    </dgm:pt>
    <dgm:pt modelId="{D22AF6F9-4B7A-C44F-811B-0263BC75BB2C}" type="sibTrans" cxnId="{951F51DF-DB6C-1B45-9A81-17C5B9E3C902}">
      <dgm:prSet/>
      <dgm:spPr/>
      <dgm:t>
        <a:bodyPr/>
        <a:lstStyle/>
        <a:p>
          <a:endParaRPr lang="en-US"/>
        </a:p>
      </dgm:t>
    </dgm:pt>
    <dgm:pt modelId="{E25A35C6-BE4F-EB4D-AA04-244D438B76A7}">
      <dgm:prSet phldrT="[Text]"/>
      <dgm:spPr/>
      <dgm:t>
        <a:bodyPr/>
        <a:lstStyle/>
        <a:p>
          <a:r>
            <a:rPr lang="en-US" dirty="0" smtClean="0"/>
            <a:t>GPGPU</a:t>
          </a:r>
          <a:endParaRPr lang="en-US" dirty="0"/>
        </a:p>
      </dgm:t>
    </dgm:pt>
    <dgm:pt modelId="{491C7516-9B2C-C440-AF3F-0964E1C80B8E}" type="parTrans" cxnId="{D844E5E1-FDD2-ED48-AA0D-B7D635EFD0F0}">
      <dgm:prSet/>
      <dgm:spPr/>
      <dgm:t>
        <a:bodyPr/>
        <a:lstStyle/>
        <a:p>
          <a:endParaRPr lang="en-US"/>
        </a:p>
      </dgm:t>
    </dgm:pt>
    <dgm:pt modelId="{944F3737-EBE0-F043-9C43-2324D59A3BE3}" type="sibTrans" cxnId="{D844E5E1-FDD2-ED48-AA0D-B7D635EFD0F0}">
      <dgm:prSet/>
      <dgm:spPr/>
      <dgm:t>
        <a:bodyPr/>
        <a:lstStyle/>
        <a:p>
          <a:endParaRPr lang="en-US"/>
        </a:p>
      </dgm:t>
    </dgm:pt>
    <dgm:pt modelId="{5CFFC25E-04B6-C34E-99C2-79D7FCC1065D}">
      <dgm:prSet phldrT="[Text]"/>
      <dgm:spPr/>
      <dgm:t>
        <a:bodyPr/>
        <a:lstStyle/>
        <a:p>
          <a:r>
            <a:rPr lang="en-US" dirty="0" err="1" smtClean="0"/>
            <a:t>GreenSaaS/SaaI</a:t>
          </a:r>
          <a:endParaRPr lang="en-US" dirty="0"/>
        </a:p>
      </dgm:t>
    </dgm:pt>
    <dgm:pt modelId="{2F7DD930-C37B-754B-8E42-79B433E285C7}" type="parTrans" cxnId="{29ADF18A-4F74-C940-BA62-9D92364FE3D8}">
      <dgm:prSet/>
      <dgm:spPr/>
      <dgm:t>
        <a:bodyPr/>
        <a:lstStyle/>
        <a:p>
          <a:endParaRPr lang="en-US"/>
        </a:p>
      </dgm:t>
    </dgm:pt>
    <dgm:pt modelId="{A3D9E5D1-5A4A-524A-835E-D42DE3BBABBE}" type="sibTrans" cxnId="{29ADF18A-4F74-C940-BA62-9D92364FE3D8}">
      <dgm:prSet/>
      <dgm:spPr/>
      <dgm:t>
        <a:bodyPr/>
        <a:lstStyle/>
        <a:p>
          <a:endParaRPr lang="en-US"/>
        </a:p>
      </dgm:t>
    </dgm:pt>
    <dgm:pt modelId="{92F098BC-BBC4-4B44-B1CE-6FBD35111DD2}">
      <dgm:prSet phldrT="[Text]"/>
      <dgm:spPr/>
      <dgm:t>
        <a:bodyPr/>
        <a:lstStyle/>
        <a:p>
          <a:r>
            <a:rPr lang="en-US" dirty="0" smtClean="0"/>
            <a:t>Policies</a:t>
          </a:r>
          <a:endParaRPr lang="en-US" dirty="0"/>
        </a:p>
      </dgm:t>
    </dgm:pt>
    <dgm:pt modelId="{13762001-ADEE-6644-9DDB-B80C7101FC24}" type="parTrans" cxnId="{56C8569D-4774-854B-A282-5A0EAB4604D8}">
      <dgm:prSet/>
      <dgm:spPr/>
      <dgm:t>
        <a:bodyPr/>
        <a:lstStyle/>
        <a:p>
          <a:endParaRPr lang="en-US"/>
        </a:p>
      </dgm:t>
    </dgm:pt>
    <dgm:pt modelId="{F3EA76B1-FA14-E944-8490-515B700F0F5A}" type="sibTrans" cxnId="{56C8569D-4774-854B-A282-5A0EAB4604D8}">
      <dgm:prSet/>
      <dgm:spPr/>
      <dgm:t>
        <a:bodyPr/>
        <a:lstStyle/>
        <a:p>
          <a:endParaRPr lang="en-US"/>
        </a:p>
      </dgm:t>
    </dgm:pt>
    <dgm:pt modelId="{3218647F-5EB9-5847-A33B-2EBEF4E62D20}">
      <dgm:prSet phldrT="[Text]"/>
      <dgm:spPr/>
      <dgm:t>
        <a:bodyPr/>
        <a:lstStyle/>
        <a:p>
          <a:r>
            <a:rPr lang="en-US" dirty="0" smtClean="0"/>
            <a:t>Scheduling</a:t>
          </a:r>
          <a:endParaRPr lang="en-US" dirty="0"/>
        </a:p>
      </dgm:t>
    </dgm:pt>
    <dgm:pt modelId="{9E8788D7-F7F0-6942-AFC1-E97C00A9C558}" type="parTrans" cxnId="{6F162891-435E-D44F-860A-77FB803183C7}">
      <dgm:prSet/>
      <dgm:spPr/>
      <dgm:t>
        <a:bodyPr/>
        <a:lstStyle/>
        <a:p>
          <a:endParaRPr lang="en-US"/>
        </a:p>
      </dgm:t>
    </dgm:pt>
    <dgm:pt modelId="{22344C47-469E-9F4A-841C-A76027530A40}" type="sibTrans" cxnId="{6F162891-435E-D44F-860A-77FB803183C7}">
      <dgm:prSet/>
      <dgm:spPr/>
      <dgm:t>
        <a:bodyPr/>
        <a:lstStyle/>
        <a:p>
          <a:endParaRPr lang="en-US"/>
        </a:p>
      </dgm:t>
    </dgm:pt>
    <dgm:pt modelId="{A671A9C2-D5B1-7047-96D5-2F8FB56D4020}">
      <dgm:prSet phldrT="[Text]"/>
      <dgm:spPr/>
      <dgm:t>
        <a:bodyPr/>
        <a:lstStyle/>
        <a:p>
          <a:r>
            <a:rPr lang="en-US" dirty="0" smtClean="0"/>
            <a:t>People</a:t>
          </a:r>
          <a:endParaRPr lang="en-US" dirty="0"/>
        </a:p>
      </dgm:t>
    </dgm:pt>
    <dgm:pt modelId="{2AAEC66B-E1FA-2A47-BE38-91DB7F97446B}" type="parTrans" cxnId="{595DEC43-3333-F747-ADB7-347719A47E8A}">
      <dgm:prSet/>
      <dgm:spPr/>
      <dgm:t>
        <a:bodyPr/>
        <a:lstStyle/>
        <a:p>
          <a:endParaRPr lang="en-US"/>
        </a:p>
      </dgm:t>
    </dgm:pt>
    <dgm:pt modelId="{6D5A39D9-795D-FD4E-A98E-376B160B6A2C}" type="sibTrans" cxnId="{595DEC43-3333-F747-ADB7-347719A47E8A}">
      <dgm:prSet/>
      <dgm:spPr/>
      <dgm:t>
        <a:bodyPr/>
        <a:lstStyle/>
        <a:p>
          <a:endParaRPr lang="en-US"/>
        </a:p>
      </dgm:t>
    </dgm:pt>
    <dgm:pt modelId="{CC6C1F51-F61A-A047-A5C0-3ED22360285C}">
      <dgm:prSet phldrT="[Text]"/>
      <dgm:spPr/>
      <dgm:t>
        <a:bodyPr/>
        <a:lstStyle/>
        <a:p>
          <a:r>
            <a:rPr lang="en-US" dirty="0" smtClean="0"/>
            <a:t>(Metrics)</a:t>
          </a:r>
          <a:endParaRPr lang="en-US" dirty="0"/>
        </a:p>
      </dgm:t>
    </dgm:pt>
    <dgm:pt modelId="{B45D18D1-65E6-FE44-8943-4D7486DFD276}" type="parTrans" cxnId="{6FB14002-42A5-D04F-833C-9120D9F525A1}">
      <dgm:prSet/>
      <dgm:spPr/>
      <dgm:t>
        <a:bodyPr/>
        <a:lstStyle/>
        <a:p>
          <a:endParaRPr lang="en-US"/>
        </a:p>
      </dgm:t>
    </dgm:pt>
    <dgm:pt modelId="{E54E8F8D-748A-0B41-8D95-7C5750AA84FB}" type="sibTrans" cxnId="{6FB14002-42A5-D04F-833C-9120D9F525A1}">
      <dgm:prSet/>
      <dgm:spPr/>
      <dgm:t>
        <a:bodyPr/>
        <a:lstStyle/>
        <a:p>
          <a:endParaRPr lang="en-US"/>
        </a:p>
      </dgm:t>
    </dgm:pt>
    <dgm:pt modelId="{DC6ED625-D14F-434E-A56C-20A0723581D1}" type="pres">
      <dgm:prSet presAssocID="{388020B4-D88F-9943-ACB6-98EF6CDF6068}" presName="cycleMatrixDiagram" presStyleCnt="0">
        <dgm:presLayoutVars>
          <dgm:chMax val="1"/>
          <dgm:dir/>
          <dgm:animLvl val="lvl"/>
          <dgm:resizeHandles val="exact"/>
        </dgm:presLayoutVars>
      </dgm:prSet>
      <dgm:spPr/>
      <dgm:t>
        <a:bodyPr/>
        <a:lstStyle/>
        <a:p>
          <a:endParaRPr lang="en-US"/>
        </a:p>
      </dgm:t>
    </dgm:pt>
    <dgm:pt modelId="{2DECB81D-92C6-FD49-BBA5-95C07F7D0652}" type="pres">
      <dgm:prSet presAssocID="{388020B4-D88F-9943-ACB6-98EF6CDF6068}" presName="children" presStyleCnt="0"/>
      <dgm:spPr/>
      <dgm:t>
        <a:bodyPr/>
        <a:lstStyle/>
        <a:p>
          <a:endParaRPr lang="en-US"/>
        </a:p>
      </dgm:t>
    </dgm:pt>
    <dgm:pt modelId="{686E5FEA-1EA9-4F4A-B673-0B220602AE3E}" type="pres">
      <dgm:prSet presAssocID="{388020B4-D88F-9943-ACB6-98EF6CDF6068}" presName="child1group" presStyleCnt="0"/>
      <dgm:spPr/>
      <dgm:t>
        <a:bodyPr/>
        <a:lstStyle/>
        <a:p>
          <a:endParaRPr lang="en-US"/>
        </a:p>
      </dgm:t>
    </dgm:pt>
    <dgm:pt modelId="{20BACDE2-C5FA-3548-96DA-F9B8A67AF007}" type="pres">
      <dgm:prSet presAssocID="{388020B4-D88F-9943-ACB6-98EF6CDF6068}" presName="child1" presStyleLbl="bgAcc1" presStyleIdx="0" presStyleCnt="4"/>
      <dgm:spPr/>
      <dgm:t>
        <a:bodyPr/>
        <a:lstStyle/>
        <a:p>
          <a:endParaRPr lang="en-US"/>
        </a:p>
      </dgm:t>
    </dgm:pt>
    <dgm:pt modelId="{C2F65BE8-C720-E948-925D-79CE039C5E72}" type="pres">
      <dgm:prSet presAssocID="{388020B4-D88F-9943-ACB6-98EF6CDF6068}" presName="child1Text" presStyleLbl="bgAcc1" presStyleIdx="0" presStyleCnt="4">
        <dgm:presLayoutVars>
          <dgm:bulletEnabled val="1"/>
        </dgm:presLayoutVars>
      </dgm:prSet>
      <dgm:spPr/>
      <dgm:t>
        <a:bodyPr/>
        <a:lstStyle/>
        <a:p>
          <a:endParaRPr lang="en-US"/>
        </a:p>
      </dgm:t>
    </dgm:pt>
    <dgm:pt modelId="{C86CEBDE-F5A7-E348-B99E-3CB5C2A07775}" type="pres">
      <dgm:prSet presAssocID="{388020B4-D88F-9943-ACB6-98EF6CDF6068}" presName="child2group" presStyleCnt="0"/>
      <dgm:spPr/>
      <dgm:t>
        <a:bodyPr/>
        <a:lstStyle/>
        <a:p>
          <a:endParaRPr lang="en-US"/>
        </a:p>
      </dgm:t>
    </dgm:pt>
    <dgm:pt modelId="{39ACC9C5-3615-6741-93DC-4038D9105BBE}" type="pres">
      <dgm:prSet presAssocID="{388020B4-D88F-9943-ACB6-98EF6CDF6068}" presName="child2" presStyleLbl="bgAcc1" presStyleIdx="1" presStyleCnt="4"/>
      <dgm:spPr/>
      <dgm:t>
        <a:bodyPr/>
        <a:lstStyle/>
        <a:p>
          <a:endParaRPr lang="en-US"/>
        </a:p>
      </dgm:t>
    </dgm:pt>
    <dgm:pt modelId="{FD23FC1F-49ED-D24E-96E6-019EF60F001C}" type="pres">
      <dgm:prSet presAssocID="{388020B4-D88F-9943-ACB6-98EF6CDF6068}" presName="child2Text" presStyleLbl="bgAcc1" presStyleIdx="1" presStyleCnt="4">
        <dgm:presLayoutVars>
          <dgm:bulletEnabled val="1"/>
        </dgm:presLayoutVars>
      </dgm:prSet>
      <dgm:spPr/>
      <dgm:t>
        <a:bodyPr/>
        <a:lstStyle/>
        <a:p>
          <a:endParaRPr lang="en-US"/>
        </a:p>
      </dgm:t>
    </dgm:pt>
    <dgm:pt modelId="{F12C086A-84BB-C340-B2CE-DD08FEB9D257}" type="pres">
      <dgm:prSet presAssocID="{388020B4-D88F-9943-ACB6-98EF6CDF6068}" presName="child3group" presStyleCnt="0"/>
      <dgm:spPr/>
      <dgm:t>
        <a:bodyPr/>
        <a:lstStyle/>
        <a:p>
          <a:endParaRPr lang="en-US"/>
        </a:p>
      </dgm:t>
    </dgm:pt>
    <dgm:pt modelId="{7AD4BA81-CA6E-704A-BD8F-98EA4312DC3A}" type="pres">
      <dgm:prSet presAssocID="{388020B4-D88F-9943-ACB6-98EF6CDF6068}" presName="child3" presStyleLbl="bgAcc1" presStyleIdx="2" presStyleCnt="4"/>
      <dgm:spPr/>
      <dgm:t>
        <a:bodyPr/>
        <a:lstStyle/>
        <a:p>
          <a:endParaRPr lang="en-US"/>
        </a:p>
      </dgm:t>
    </dgm:pt>
    <dgm:pt modelId="{229FA7D1-AD4F-AB4C-AD73-139C72DCCBAC}" type="pres">
      <dgm:prSet presAssocID="{388020B4-D88F-9943-ACB6-98EF6CDF6068}" presName="child3Text" presStyleLbl="bgAcc1" presStyleIdx="2" presStyleCnt="4">
        <dgm:presLayoutVars>
          <dgm:bulletEnabled val="1"/>
        </dgm:presLayoutVars>
      </dgm:prSet>
      <dgm:spPr/>
      <dgm:t>
        <a:bodyPr/>
        <a:lstStyle/>
        <a:p>
          <a:endParaRPr lang="en-US"/>
        </a:p>
      </dgm:t>
    </dgm:pt>
    <dgm:pt modelId="{F95BB5A8-71B4-EB4C-8BAF-65E9EE241CE2}" type="pres">
      <dgm:prSet presAssocID="{388020B4-D88F-9943-ACB6-98EF6CDF6068}" presName="child4group" presStyleCnt="0"/>
      <dgm:spPr/>
      <dgm:t>
        <a:bodyPr/>
        <a:lstStyle/>
        <a:p>
          <a:endParaRPr lang="en-US"/>
        </a:p>
      </dgm:t>
    </dgm:pt>
    <dgm:pt modelId="{AEC1E5E5-BFD0-FC4D-964E-1D4935068512}" type="pres">
      <dgm:prSet presAssocID="{388020B4-D88F-9943-ACB6-98EF6CDF6068}" presName="child4" presStyleLbl="bgAcc1" presStyleIdx="3" presStyleCnt="4"/>
      <dgm:spPr/>
      <dgm:t>
        <a:bodyPr/>
        <a:lstStyle/>
        <a:p>
          <a:endParaRPr lang="en-US"/>
        </a:p>
      </dgm:t>
    </dgm:pt>
    <dgm:pt modelId="{86288656-CE7A-2844-9343-ECC0E09400AE}" type="pres">
      <dgm:prSet presAssocID="{388020B4-D88F-9943-ACB6-98EF6CDF6068}" presName="child4Text" presStyleLbl="bgAcc1" presStyleIdx="3" presStyleCnt="4">
        <dgm:presLayoutVars>
          <dgm:bulletEnabled val="1"/>
        </dgm:presLayoutVars>
      </dgm:prSet>
      <dgm:spPr/>
      <dgm:t>
        <a:bodyPr/>
        <a:lstStyle/>
        <a:p>
          <a:endParaRPr lang="en-US"/>
        </a:p>
      </dgm:t>
    </dgm:pt>
    <dgm:pt modelId="{D5025154-ABCD-1941-A966-F0942B35239C}" type="pres">
      <dgm:prSet presAssocID="{388020B4-D88F-9943-ACB6-98EF6CDF6068}" presName="childPlaceholder" presStyleCnt="0"/>
      <dgm:spPr/>
      <dgm:t>
        <a:bodyPr/>
        <a:lstStyle/>
        <a:p>
          <a:endParaRPr lang="en-US"/>
        </a:p>
      </dgm:t>
    </dgm:pt>
    <dgm:pt modelId="{BF5D446F-28D3-A542-A74B-E61C56B36DF3}" type="pres">
      <dgm:prSet presAssocID="{388020B4-D88F-9943-ACB6-98EF6CDF6068}" presName="circle" presStyleCnt="0"/>
      <dgm:spPr/>
      <dgm:t>
        <a:bodyPr/>
        <a:lstStyle/>
        <a:p>
          <a:endParaRPr lang="en-US"/>
        </a:p>
      </dgm:t>
    </dgm:pt>
    <dgm:pt modelId="{A8B4E43B-2F37-024A-A4FA-7A96B950C3FF}" type="pres">
      <dgm:prSet presAssocID="{388020B4-D88F-9943-ACB6-98EF6CDF6068}" presName="quadrant1" presStyleLbl="node1" presStyleIdx="0" presStyleCnt="4">
        <dgm:presLayoutVars>
          <dgm:chMax val="1"/>
          <dgm:bulletEnabled val="1"/>
        </dgm:presLayoutVars>
      </dgm:prSet>
      <dgm:spPr/>
      <dgm:t>
        <a:bodyPr/>
        <a:lstStyle/>
        <a:p>
          <a:endParaRPr lang="en-US"/>
        </a:p>
      </dgm:t>
    </dgm:pt>
    <dgm:pt modelId="{9ABB983F-50A0-1844-9A88-6C22634C3BE2}" type="pres">
      <dgm:prSet presAssocID="{388020B4-D88F-9943-ACB6-98EF6CDF6068}" presName="quadrant2" presStyleLbl="node1" presStyleIdx="1" presStyleCnt="4">
        <dgm:presLayoutVars>
          <dgm:chMax val="1"/>
          <dgm:bulletEnabled val="1"/>
        </dgm:presLayoutVars>
      </dgm:prSet>
      <dgm:spPr/>
      <dgm:t>
        <a:bodyPr/>
        <a:lstStyle/>
        <a:p>
          <a:endParaRPr lang="en-US"/>
        </a:p>
      </dgm:t>
    </dgm:pt>
    <dgm:pt modelId="{9627A2E5-7627-834B-A010-4625BB6B56DE}" type="pres">
      <dgm:prSet presAssocID="{388020B4-D88F-9943-ACB6-98EF6CDF6068}" presName="quadrant3" presStyleLbl="node1" presStyleIdx="2" presStyleCnt="4">
        <dgm:presLayoutVars>
          <dgm:chMax val="1"/>
          <dgm:bulletEnabled val="1"/>
        </dgm:presLayoutVars>
      </dgm:prSet>
      <dgm:spPr/>
      <dgm:t>
        <a:bodyPr/>
        <a:lstStyle/>
        <a:p>
          <a:endParaRPr lang="en-US"/>
        </a:p>
      </dgm:t>
    </dgm:pt>
    <dgm:pt modelId="{90D130C9-2D5D-0B41-8F31-53AC1BD9FF9C}" type="pres">
      <dgm:prSet presAssocID="{388020B4-D88F-9943-ACB6-98EF6CDF6068}" presName="quadrant4" presStyleLbl="node1" presStyleIdx="3" presStyleCnt="4">
        <dgm:presLayoutVars>
          <dgm:chMax val="1"/>
          <dgm:bulletEnabled val="1"/>
        </dgm:presLayoutVars>
      </dgm:prSet>
      <dgm:spPr/>
      <dgm:t>
        <a:bodyPr/>
        <a:lstStyle/>
        <a:p>
          <a:endParaRPr lang="en-US"/>
        </a:p>
      </dgm:t>
    </dgm:pt>
    <dgm:pt modelId="{940200E6-2150-5441-80F7-EE88F120488E}" type="pres">
      <dgm:prSet presAssocID="{388020B4-D88F-9943-ACB6-98EF6CDF6068}" presName="quadrantPlaceholder" presStyleCnt="0"/>
      <dgm:spPr/>
      <dgm:t>
        <a:bodyPr/>
        <a:lstStyle/>
        <a:p>
          <a:endParaRPr lang="en-US"/>
        </a:p>
      </dgm:t>
    </dgm:pt>
    <dgm:pt modelId="{208573A2-4103-FA4A-946B-69D6A65E04BA}" type="pres">
      <dgm:prSet presAssocID="{388020B4-D88F-9943-ACB6-98EF6CDF6068}" presName="center1" presStyleLbl="fgShp" presStyleIdx="0" presStyleCnt="2"/>
      <dgm:spPr/>
      <dgm:t>
        <a:bodyPr/>
        <a:lstStyle/>
        <a:p>
          <a:endParaRPr lang="en-US"/>
        </a:p>
      </dgm:t>
    </dgm:pt>
    <dgm:pt modelId="{16058D62-7609-0041-BE4B-E8434C99F6FE}" type="pres">
      <dgm:prSet presAssocID="{388020B4-D88F-9943-ACB6-98EF6CDF6068}" presName="center2" presStyleLbl="fgShp" presStyleIdx="1" presStyleCnt="2"/>
      <dgm:spPr/>
      <dgm:t>
        <a:bodyPr/>
        <a:lstStyle/>
        <a:p>
          <a:endParaRPr lang="en-US"/>
        </a:p>
      </dgm:t>
    </dgm:pt>
  </dgm:ptLst>
  <dgm:cxnLst>
    <dgm:cxn modelId="{C0D048B2-1488-214C-BB89-5010420DA333}" type="presOf" srcId="{6BE15977-B8D4-E44C-AC22-78D808D3A5B7}" destId="{C2F65BE8-C720-E948-925D-79CE039C5E72}" srcOrd="1" destOrd="0" presId="urn:microsoft.com/office/officeart/2005/8/layout/cycle4"/>
    <dgm:cxn modelId="{D42DD89F-0F2C-484B-835F-3B2B5E037C23}" type="presOf" srcId="{278B934A-E269-C54C-9E41-6C96CE10CD21}" destId="{AEC1E5E5-BFD0-FC4D-964E-1D4935068512}" srcOrd="0" destOrd="2" presId="urn:microsoft.com/office/officeart/2005/8/layout/cycle4"/>
    <dgm:cxn modelId="{3DB5FE83-0368-694D-AD9D-34974E538650}" type="presOf" srcId="{425AD870-B91D-EA4E-857A-F184DF985399}" destId="{9627A2E5-7627-834B-A010-4625BB6B56DE}" srcOrd="0" destOrd="0" presId="urn:microsoft.com/office/officeart/2005/8/layout/cycle4"/>
    <dgm:cxn modelId="{922D7F3B-BB03-CE48-A390-C6A9D96DED9B}" type="presOf" srcId="{CC6C1F51-F61A-A047-A5C0-3ED22360285C}" destId="{229FA7D1-AD4F-AB4C-AD73-139C72DCCBAC}" srcOrd="1" destOrd="0" presId="urn:microsoft.com/office/officeart/2005/8/layout/cycle4"/>
    <dgm:cxn modelId="{1630B81D-06F9-5A42-8378-5606F7EB72D8}" type="presOf" srcId="{CC6C1F51-F61A-A047-A5C0-3ED22360285C}" destId="{7AD4BA81-CA6E-704A-BD8F-98EA4312DC3A}" srcOrd="0" destOrd="0" presId="urn:microsoft.com/office/officeart/2005/8/layout/cycle4"/>
    <dgm:cxn modelId="{CC3A7C1E-C499-2B4A-BA65-1785D5956D80}" type="presOf" srcId="{3A5AAB9E-3DBA-4F40-AC19-3B77D7FA47F1}" destId="{86288656-CE7A-2844-9343-ECC0E09400AE}" srcOrd="1" destOrd="3" presId="urn:microsoft.com/office/officeart/2005/8/layout/cycle4"/>
    <dgm:cxn modelId="{4669BC78-33A3-3D46-96B5-081EFF0F0EC3}" type="presOf" srcId="{92F098BC-BBC4-4B44-B1CE-6FBD35111DD2}" destId="{7AD4BA81-CA6E-704A-BD8F-98EA4312DC3A}" srcOrd="0" destOrd="3" presId="urn:microsoft.com/office/officeart/2005/8/layout/cycle4"/>
    <dgm:cxn modelId="{7CF1692E-F509-F942-9E35-BFAE79EBF897}" type="presOf" srcId="{EBAA03D3-E673-C440-94ED-429EAEE7BE3E}" destId="{FD23FC1F-49ED-D24E-96E6-019EF60F001C}" srcOrd="1" destOrd="1" presId="urn:microsoft.com/office/officeart/2005/8/layout/cycle4"/>
    <dgm:cxn modelId="{12677FF8-525C-A74F-8D53-3E94370BD49C}" srcId="{388020B4-D88F-9943-ACB6-98EF6CDF6068}" destId="{BA0CFD01-E1B8-E945-830D-8160149DB232}" srcOrd="3" destOrd="0" parTransId="{94DF632C-ACFE-AC4E-8EC1-D96F503682E0}" sibTransId="{D19B7191-BFD0-BD4F-881D-67AF72D3A806}"/>
    <dgm:cxn modelId="{BAB32AA4-318B-DE49-BED1-6E933736DCB3}" type="presOf" srcId="{5F2F3EF6-1D97-F948-807F-5156583BB992}" destId="{7AD4BA81-CA6E-704A-BD8F-98EA4312DC3A}" srcOrd="0" destOrd="2" presId="urn:microsoft.com/office/officeart/2005/8/layout/cycle4"/>
    <dgm:cxn modelId="{FC055D83-7B9F-D447-A366-8BE2963A7995}" srcId="{E7A84B57-CD7E-FE41-BC32-347BCC0999CC}" destId="{B90D222B-266A-794E-A18B-EC3346E40DFA}" srcOrd="1" destOrd="0" parTransId="{D97F6A27-AB33-4447-8E9E-59F0AC45D89F}" sibTransId="{7E8D07AB-171D-E74F-8CE3-4D0182ADBD22}"/>
    <dgm:cxn modelId="{91BEA54F-B86B-4D46-88BF-43544C13B565}" type="presOf" srcId="{388020B4-D88F-9943-ACB6-98EF6CDF6068}" destId="{DC6ED625-D14F-434E-A56C-20A0723581D1}" srcOrd="0" destOrd="0" presId="urn:microsoft.com/office/officeart/2005/8/layout/cycle4"/>
    <dgm:cxn modelId="{D4C274BD-6B68-904E-8926-D9361837DA77}" type="presOf" srcId="{6BE15977-B8D4-E44C-AC22-78D808D3A5B7}" destId="{20BACDE2-C5FA-3548-96DA-F9B8A67AF007}" srcOrd="0" destOrd="0" presId="urn:microsoft.com/office/officeart/2005/8/layout/cycle4"/>
    <dgm:cxn modelId="{0DB89999-F909-1440-BA61-B6B99203DA8E}" type="presOf" srcId="{3218647F-5EB9-5847-A33B-2EBEF4E62D20}" destId="{FD23FC1F-49ED-D24E-96E6-019EF60F001C}" srcOrd="1" destOrd="0" presId="urn:microsoft.com/office/officeart/2005/8/layout/cycle4"/>
    <dgm:cxn modelId="{45BBE3BA-C5DD-F047-B147-6EFAC21BB2C8}" srcId="{388020B4-D88F-9943-ACB6-98EF6CDF6068}" destId="{E7A84B57-CD7E-FE41-BC32-347BCC0999CC}" srcOrd="0" destOrd="0" parTransId="{8555C753-FA74-C841-A2E9-B36087CA14CF}" sibTransId="{8CF8E722-9B3E-AC4F-91D3-4270296ADD51}"/>
    <dgm:cxn modelId="{3F5D820E-52C8-C44C-B25D-19538658EA37}" type="presOf" srcId="{BCDAB243-EBC2-E842-BE09-FD2413800121}" destId="{86288656-CE7A-2844-9343-ECC0E09400AE}" srcOrd="1" destOrd="1" presId="urn:microsoft.com/office/officeart/2005/8/layout/cycle4"/>
    <dgm:cxn modelId="{C340A70F-464A-5146-8A4C-A9C16569F21C}" type="presOf" srcId="{5CFFC25E-04B6-C34E-99C2-79D7FCC1065D}" destId="{39ACC9C5-3615-6741-93DC-4038D9105BBE}" srcOrd="0" destOrd="3" presId="urn:microsoft.com/office/officeart/2005/8/layout/cycle4"/>
    <dgm:cxn modelId="{861460CA-CFFD-8B42-9094-E5248E6B2230}" type="presOf" srcId="{A671A9C2-D5B1-7047-96D5-2F8FB56D4020}" destId="{229FA7D1-AD4F-AB4C-AD73-139C72DCCBAC}" srcOrd="1" destOrd="1" presId="urn:microsoft.com/office/officeart/2005/8/layout/cycle4"/>
    <dgm:cxn modelId="{710190A8-3AD0-F24E-B67C-3016CC85E732}" type="presOf" srcId="{92F098BC-BBC4-4B44-B1CE-6FBD35111DD2}" destId="{229FA7D1-AD4F-AB4C-AD73-139C72DCCBAC}" srcOrd="1" destOrd="3" presId="urn:microsoft.com/office/officeart/2005/8/layout/cycle4"/>
    <dgm:cxn modelId="{6F162891-435E-D44F-860A-77FB803183C7}" srcId="{1ED3C913-C1DA-764A-9146-364BEB511BDA}" destId="{3218647F-5EB9-5847-A33B-2EBEF4E62D20}" srcOrd="0" destOrd="0" parTransId="{9E8788D7-F7F0-6942-AFC1-E97C00A9C558}" sibTransId="{22344C47-469E-9F4A-841C-A76027530A40}"/>
    <dgm:cxn modelId="{09C2B230-1AE4-4742-B441-8AD03054F98D}" srcId="{388020B4-D88F-9943-ACB6-98EF6CDF6068}" destId="{425AD870-B91D-EA4E-857A-F184DF985399}" srcOrd="2" destOrd="0" parTransId="{3354BD82-8117-9648-BDDA-E0DD8E6E907D}" sibTransId="{8F833183-1D27-DD45-B875-2B3382E3B4F0}"/>
    <dgm:cxn modelId="{56C8569D-4774-854B-A282-5A0EAB4604D8}" srcId="{425AD870-B91D-EA4E-857A-F184DF985399}" destId="{92F098BC-BBC4-4B44-B1CE-6FBD35111DD2}" srcOrd="3" destOrd="0" parTransId="{13762001-ADEE-6644-9DDB-B80C7101FC24}" sibTransId="{F3EA76B1-FA14-E944-8490-515B700F0F5A}"/>
    <dgm:cxn modelId="{DD83C03A-AB2D-1147-97D0-8B85AA14AEA1}" srcId="{1ED3C913-C1DA-764A-9146-364BEB511BDA}" destId="{EBAA03D3-E673-C440-94ED-429EAEE7BE3E}" srcOrd="1" destOrd="0" parTransId="{194CF85E-56D9-B94C-AF9D-4D4B65975D04}" sibTransId="{F3AAD096-9267-774B-AEDC-EDCD28752446}"/>
    <dgm:cxn modelId="{D844E5E1-FDD2-ED48-AA0D-B7D635EFD0F0}" srcId="{E7A84B57-CD7E-FE41-BC32-347BCC0999CC}" destId="{E25A35C6-BE4F-EB4D-AA04-244D438B76A7}" srcOrd="2" destOrd="0" parTransId="{491C7516-9B2C-C440-AF3F-0964E1C80B8E}" sibTransId="{944F3737-EBE0-F043-9C43-2324D59A3BE3}"/>
    <dgm:cxn modelId="{83A3804E-711D-2A43-95E5-B94A924902BB}" srcId="{425AD870-B91D-EA4E-857A-F184DF985399}" destId="{5F2F3EF6-1D97-F948-807F-5156583BB992}" srcOrd="2" destOrd="0" parTransId="{E03BD70B-3A2E-4347-9590-9F506DD70E83}" sibTransId="{C55CE5A8-CFE9-C145-A3D6-29BE8E44E170}"/>
    <dgm:cxn modelId="{51BFA96C-5626-174D-A2A6-29AF5868CE2C}" type="presOf" srcId="{278B934A-E269-C54C-9E41-6C96CE10CD21}" destId="{86288656-CE7A-2844-9343-ECC0E09400AE}" srcOrd="1" destOrd="2" presId="urn:microsoft.com/office/officeart/2005/8/layout/cycle4"/>
    <dgm:cxn modelId="{3661285C-B665-264B-B0AE-4DCEE51CC745}" type="presOf" srcId="{E25A35C6-BE4F-EB4D-AA04-244D438B76A7}" destId="{C2F65BE8-C720-E948-925D-79CE039C5E72}" srcOrd="1" destOrd="2" presId="urn:microsoft.com/office/officeart/2005/8/layout/cycle4"/>
    <dgm:cxn modelId="{A1112439-89F7-7C4B-9D41-C2CB99F79904}" type="presOf" srcId="{9061AC93-5571-274A-878E-B0802EC12522}" destId="{39ACC9C5-3615-6741-93DC-4038D9105BBE}" srcOrd="0" destOrd="2" presId="urn:microsoft.com/office/officeart/2005/8/layout/cycle4"/>
    <dgm:cxn modelId="{0D529077-730F-7344-BF36-F15A61BB13E7}" type="presOf" srcId="{5F2F3EF6-1D97-F948-807F-5156583BB992}" destId="{229FA7D1-AD4F-AB4C-AD73-139C72DCCBAC}" srcOrd="1" destOrd="2" presId="urn:microsoft.com/office/officeart/2005/8/layout/cycle4"/>
    <dgm:cxn modelId="{951F51DF-DB6C-1B45-9A81-17C5B9E3C902}" srcId="{BA0CFD01-E1B8-E945-830D-8160149DB232}" destId="{278B934A-E269-C54C-9E41-6C96CE10CD21}" srcOrd="2" destOrd="0" parTransId="{ED3B76A0-DA8C-0045-B66F-7D2928F30792}" sibTransId="{D22AF6F9-4B7A-C44F-811B-0263BC75BB2C}"/>
    <dgm:cxn modelId="{AD9FFD40-F598-6A47-A5AB-ABD8B2A5A3F9}" type="presOf" srcId="{6985DD90-53B2-6C4D-992B-0F46AB1BC9B8}" destId="{AEC1E5E5-BFD0-FC4D-964E-1D4935068512}" srcOrd="0" destOrd="0" presId="urn:microsoft.com/office/officeart/2005/8/layout/cycle4"/>
    <dgm:cxn modelId="{6FB14002-42A5-D04F-833C-9120D9F525A1}" srcId="{425AD870-B91D-EA4E-857A-F184DF985399}" destId="{CC6C1F51-F61A-A047-A5C0-3ED22360285C}" srcOrd="0" destOrd="0" parTransId="{B45D18D1-65E6-FE44-8943-4D7486DFD276}" sibTransId="{E54E8F8D-748A-0B41-8D95-7C5750AA84FB}"/>
    <dgm:cxn modelId="{398ED08C-B609-C04E-A38E-D15E0A3661B4}" type="presOf" srcId="{B90D222B-266A-794E-A18B-EC3346E40DFA}" destId="{20BACDE2-C5FA-3548-96DA-F9B8A67AF007}" srcOrd="0" destOrd="1" presId="urn:microsoft.com/office/officeart/2005/8/layout/cycle4"/>
    <dgm:cxn modelId="{921227DF-6163-8E41-BE3E-8C6A8E6ADFF2}" type="presOf" srcId="{3A5AAB9E-3DBA-4F40-AC19-3B77D7FA47F1}" destId="{AEC1E5E5-BFD0-FC4D-964E-1D4935068512}" srcOrd="0" destOrd="3" presId="urn:microsoft.com/office/officeart/2005/8/layout/cycle4"/>
    <dgm:cxn modelId="{595133EA-D7A4-F14A-B059-6A4FBC90047A}" srcId="{BA0CFD01-E1B8-E945-830D-8160149DB232}" destId="{BCDAB243-EBC2-E842-BE09-FD2413800121}" srcOrd="1" destOrd="0" parTransId="{57919755-4885-F54F-ADC3-1C1D5A2A3EEB}" sibTransId="{E2C0F0FE-71C0-2040-9879-9D7E7C4550E7}"/>
    <dgm:cxn modelId="{E194DF2B-82C4-EB43-8B63-7617A48BA48E}" type="presOf" srcId="{EBAA03D3-E673-C440-94ED-429EAEE7BE3E}" destId="{39ACC9C5-3615-6741-93DC-4038D9105BBE}" srcOrd="0" destOrd="1" presId="urn:microsoft.com/office/officeart/2005/8/layout/cycle4"/>
    <dgm:cxn modelId="{DADE1225-F8BE-7E4D-AF8D-F208E40EC054}" type="presOf" srcId="{E25A35C6-BE4F-EB4D-AA04-244D438B76A7}" destId="{20BACDE2-C5FA-3548-96DA-F9B8A67AF007}" srcOrd="0" destOrd="2" presId="urn:microsoft.com/office/officeart/2005/8/layout/cycle4"/>
    <dgm:cxn modelId="{9EFEF102-D73D-4C44-8B7C-FAC56AB05C43}" srcId="{BA0CFD01-E1B8-E945-830D-8160149DB232}" destId="{6985DD90-53B2-6C4D-992B-0F46AB1BC9B8}" srcOrd="0" destOrd="0" parTransId="{01A4BB2D-7ABA-5446-A106-E50DC54537EB}" sibTransId="{7540D25F-BFB7-0348-AF5C-C112041403AA}"/>
    <dgm:cxn modelId="{2F7DA961-1108-BB46-8AC9-5605A6255543}" type="presOf" srcId="{5CFFC25E-04B6-C34E-99C2-79D7FCC1065D}" destId="{FD23FC1F-49ED-D24E-96E6-019EF60F001C}" srcOrd="1" destOrd="3" presId="urn:microsoft.com/office/officeart/2005/8/layout/cycle4"/>
    <dgm:cxn modelId="{A3AC166D-CE87-3940-955F-27B3FCDCDD5A}" type="presOf" srcId="{3218647F-5EB9-5847-A33B-2EBEF4E62D20}" destId="{39ACC9C5-3615-6741-93DC-4038D9105BBE}" srcOrd="0" destOrd="0" presId="urn:microsoft.com/office/officeart/2005/8/layout/cycle4"/>
    <dgm:cxn modelId="{595DEC43-3333-F747-ADB7-347719A47E8A}" srcId="{425AD870-B91D-EA4E-857A-F184DF985399}" destId="{A671A9C2-D5B1-7047-96D5-2F8FB56D4020}" srcOrd="1" destOrd="0" parTransId="{2AAEC66B-E1FA-2A47-BE38-91DB7F97446B}" sibTransId="{6D5A39D9-795D-FD4E-A98E-376B160B6A2C}"/>
    <dgm:cxn modelId="{EC47BEC9-026D-BB45-9DE2-209780260063}" type="presOf" srcId="{1ED3C913-C1DA-764A-9146-364BEB511BDA}" destId="{9ABB983F-50A0-1844-9A88-6C22634C3BE2}" srcOrd="0" destOrd="0" presId="urn:microsoft.com/office/officeart/2005/8/layout/cycle4"/>
    <dgm:cxn modelId="{37014700-1CF3-B54C-94BA-95161A68AFDF}" srcId="{BA0CFD01-E1B8-E945-830D-8160149DB232}" destId="{3A5AAB9E-3DBA-4F40-AC19-3B77D7FA47F1}" srcOrd="3" destOrd="0" parTransId="{B6428B83-521D-7545-9C54-BFF5C42AE059}" sibTransId="{082B6451-430F-4D45-B82D-14D9AB9376F4}"/>
    <dgm:cxn modelId="{76628729-8DD2-1A4F-B9F0-E9A5F44DF93B}" type="presOf" srcId="{E7A84B57-CD7E-FE41-BC32-347BCC0999CC}" destId="{A8B4E43B-2F37-024A-A4FA-7A96B950C3FF}" srcOrd="0" destOrd="0" presId="urn:microsoft.com/office/officeart/2005/8/layout/cycle4"/>
    <dgm:cxn modelId="{8B3C54AC-0A08-1A47-8ECD-B83E34D31D61}" srcId="{388020B4-D88F-9943-ACB6-98EF6CDF6068}" destId="{1ED3C913-C1DA-764A-9146-364BEB511BDA}" srcOrd="1" destOrd="0" parTransId="{D1A1BD01-CDFE-4F42-A06C-8CEDC1440150}" sibTransId="{76A92A1D-BC1C-FF4E-B32A-21C1D86FD475}"/>
    <dgm:cxn modelId="{EDFD76C2-E27B-5F4F-ABE0-4264EDE6CEAD}" srcId="{E7A84B57-CD7E-FE41-BC32-347BCC0999CC}" destId="{6BE15977-B8D4-E44C-AC22-78D808D3A5B7}" srcOrd="0" destOrd="0" parTransId="{6A619CA5-7D11-3B41-BEDE-0FD7AEB40F46}" sibTransId="{DA479D9E-C913-1643-AF34-6C3F24AD8F6B}"/>
    <dgm:cxn modelId="{A7390F74-5E47-0241-8DCD-F7A016187EA4}" type="presOf" srcId="{BCDAB243-EBC2-E842-BE09-FD2413800121}" destId="{AEC1E5E5-BFD0-FC4D-964E-1D4935068512}" srcOrd="0" destOrd="1" presId="urn:microsoft.com/office/officeart/2005/8/layout/cycle4"/>
    <dgm:cxn modelId="{FF124653-5F17-3342-82B4-CFF2CA61754A}" type="presOf" srcId="{6985DD90-53B2-6C4D-992B-0F46AB1BC9B8}" destId="{86288656-CE7A-2844-9343-ECC0E09400AE}" srcOrd="1" destOrd="0" presId="urn:microsoft.com/office/officeart/2005/8/layout/cycle4"/>
    <dgm:cxn modelId="{2E1ACAD7-2764-614C-8FA2-1EA5A9E9BB6C}" type="presOf" srcId="{9061AC93-5571-274A-878E-B0802EC12522}" destId="{FD23FC1F-49ED-D24E-96E6-019EF60F001C}" srcOrd="1" destOrd="2" presId="urn:microsoft.com/office/officeart/2005/8/layout/cycle4"/>
    <dgm:cxn modelId="{7ABC532A-3AF0-2A49-BFFA-2A14D1458527}" srcId="{1ED3C913-C1DA-764A-9146-364BEB511BDA}" destId="{9061AC93-5571-274A-878E-B0802EC12522}" srcOrd="2" destOrd="0" parTransId="{8DA0D2A3-4376-F945-8E79-93220C37F319}" sibTransId="{4C74FE57-2E15-3F48-BB11-6231A6A5ED26}"/>
    <dgm:cxn modelId="{2433D506-248E-3D48-BD4B-DBED7792B0E6}" type="presOf" srcId="{BA0CFD01-E1B8-E945-830D-8160149DB232}" destId="{90D130C9-2D5D-0B41-8F31-53AC1BD9FF9C}" srcOrd="0" destOrd="0" presId="urn:microsoft.com/office/officeart/2005/8/layout/cycle4"/>
    <dgm:cxn modelId="{FF9DD664-E0C5-0740-82A7-AB3CCCF416E7}" type="presOf" srcId="{B90D222B-266A-794E-A18B-EC3346E40DFA}" destId="{C2F65BE8-C720-E948-925D-79CE039C5E72}" srcOrd="1" destOrd="1" presId="urn:microsoft.com/office/officeart/2005/8/layout/cycle4"/>
    <dgm:cxn modelId="{29ADF18A-4F74-C940-BA62-9D92364FE3D8}" srcId="{1ED3C913-C1DA-764A-9146-364BEB511BDA}" destId="{5CFFC25E-04B6-C34E-99C2-79D7FCC1065D}" srcOrd="3" destOrd="0" parTransId="{2F7DD930-C37B-754B-8E42-79B433E285C7}" sibTransId="{A3D9E5D1-5A4A-524A-835E-D42DE3BBABBE}"/>
    <dgm:cxn modelId="{F31A291E-D51A-604C-8A5F-827D02EC62CE}" type="presOf" srcId="{A671A9C2-D5B1-7047-96D5-2F8FB56D4020}" destId="{7AD4BA81-CA6E-704A-BD8F-98EA4312DC3A}" srcOrd="0" destOrd="1" presId="urn:microsoft.com/office/officeart/2005/8/layout/cycle4"/>
    <dgm:cxn modelId="{9133E148-D765-4C42-B700-9486165B3022}" type="presParOf" srcId="{DC6ED625-D14F-434E-A56C-20A0723581D1}" destId="{2DECB81D-92C6-FD49-BBA5-95C07F7D0652}" srcOrd="0" destOrd="0" presId="urn:microsoft.com/office/officeart/2005/8/layout/cycle4"/>
    <dgm:cxn modelId="{179EFDFF-A8C7-B747-93F5-2183BB0B69EA}" type="presParOf" srcId="{2DECB81D-92C6-FD49-BBA5-95C07F7D0652}" destId="{686E5FEA-1EA9-4F4A-B673-0B220602AE3E}" srcOrd="0" destOrd="0" presId="urn:microsoft.com/office/officeart/2005/8/layout/cycle4"/>
    <dgm:cxn modelId="{A9C6AE25-CB4F-4D4C-A8F2-505CF2B379E6}" type="presParOf" srcId="{686E5FEA-1EA9-4F4A-B673-0B220602AE3E}" destId="{20BACDE2-C5FA-3548-96DA-F9B8A67AF007}" srcOrd="0" destOrd="0" presId="urn:microsoft.com/office/officeart/2005/8/layout/cycle4"/>
    <dgm:cxn modelId="{333AE934-622A-C341-A503-106EB4883632}" type="presParOf" srcId="{686E5FEA-1EA9-4F4A-B673-0B220602AE3E}" destId="{C2F65BE8-C720-E948-925D-79CE039C5E72}" srcOrd="1" destOrd="0" presId="urn:microsoft.com/office/officeart/2005/8/layout/cycle4"/>
    <dgm:cxn modelId="{14369713-90D5-3442-B57D-90DF22061653}" type="presParOf" srcId="{2DECB81D-92C6-FD49-BBA5-95C07F7D0652}" destId="{C86CEBDE-F5A7-E348-B99E-3CB5C2A07775}" srcOrd="1" destOrd="0" presId="urn:microsoft.com/office/officeart/2005/8/layout/cycle4"/>
    <dgm:cxn modelId="{4E742F10-253E-1D4F-958E-6C951BAADFA0}" type="presParOf" srcId="{C86CEBDE-F5A7-E348-B99E-3CB5C2A07775}" destId="{39ACC9C5-3615-6741-93DC-4038D9105BBE}" srcOrd="0" destOrd="0" presId="urn:microsoft.com/office/officeart/2005/8/layout/cycle4"/>
    <dgm:cxn modelId="{8481519D-4DE8-BA4D-80AA-D3F114E1B341}" type="presParOf" srcId="{C86CEBDE-F5A7-E348-B99E-3CB5C2A07775}" destId="{FD23FC1F-49ED-D24E-96E6-019EF60F001C}" srcOrd="1" destOrd="0" presId="urn:microsoft.com/office/officeart/2005/8/layout/cycle4"/>
    <dgm:cxn modelId="{7D3D965F-66FA-D744-BC97-7726015AAD53}" type="presParOf" srcId="{2DECB81D-92C6-FD49-BBA5-95C07F7D0652}" destId="{F12C086A-84BB-C340-B2CE-DD08FEB9D257}" srcOrd="2" destOrd="0" presId="urn:microsoft.com/office/officeart/2005/8/layout/cycle4"/>
    <dgm:cxn modelId="{C080D403-5F85-F94A-A868-DE6CA1D60FB2}" type="presParOf" srcId="{F12C086A-84BB-C340-B2CE-DD08FEB9D257}" destId="{7AD4BA81-CA6E-704A-BD8F-98EA4312DC3A}" srcOrd="0" destOrd="0" presId="urn:microsoft.com/office/officeart/2005/8/layout/cycle4"/>
    <dgm:cxn modelId="{78D931FE-85E2-C74E-B837-EACFCA9C3DB6}" type="presParOf" srcId="{F12C086A-84BB-C340-B2CE-DD08FEB9D257}" destId="{229FA7D1-AD4F-AB4C-AD73-139C72DCCBAC}" srcOrd="1" destOrd="0" presId="urn:microsoft.com/office/officeart/2005/8/layout/cycle4"/>
    <dgm:cxn modelId="{D88D3C64-C1BA-9A42-8287-9A7BF8E01A59}" type="presParOf" srcId="{2DECB81D-92C6-FD49-BBA5-95C07F7D0652}" destId="{F95BB5A8-71B4-EB4C-8BAF-65E9EE241CE2}" srcOrd="3" destOrd="0" presId="urn:microsoft.com/office/officeart/2005/8/layout/cycle4"/>
    <dgm:cxn modelId="{D2EDA15F-5F07-A84E-967B-57F1A90E696B}" type="presParOf" srcId="{F95BB5A8-71B4-EB4C-8BAF-65E9EE241CE2}" destId="{AEC1E5E5-BFD0-FC4D-964E-1D4935068512}" srcOrd="0" destOrd="0" presId="urn:microsoft.com/office/officeart/2005/8/layout/cycle4"/>
    <dgm:cxn modelId="{359E8B50-8BB2-A04E-A62D-12BA7CE5BD33}" type="presParOf" srcId="{F95BB5A8-71B4-EB4C-8BAF-65E9EE241CE2}" destId="{86288656-CE7A-2844-9343-ECC0E09400AE}" srcOrd="1" destOrd="0" presId="urn:microsoft.com/office/officeart/2005/8/layout/cycle4"/>
    <dgm:cxn modelId="{7F836FEC-D415-3B48-B8C1-B3694DA0E09D}" type="presParOf" srcId="{2DECB81D-92C6-FD49-BBA5-95C07F7D0652}" destId="{D5025154-ABCD-1941-A966-F0942B35239C}" srcOrd="4" destOrd="0" presId="urn:microsoft.com/office/officeart/2005/8/layout/cycle4"/>
    <dgm:cxn modelId="{689D55ED-91DA-8D4F-890B-A0431563BDC1}" type="presParOf" srcId="{DC6ED625-D14F-434E-A56C-20A0723581D1}" destId="{BF5D446F-28D3-A542-A74B-E61C56B36DF3}" srcOrd="1" destOrd="0" presId="urn:microsoft.com/office/officeart/2005/8/layout/cycle4"/>
    <dgm:cxn modelId="{1668C164-8975-624D-81C8-93CC3CEBE8AC}" type="presParOf" srcId="{BF5D446F-28D3-A542-A74B-E61C56B36DF3}" destId="{A8B4E43B-2F37-024A-A4FA-7A96B950C3FF}" srcOrd="0" destOrd="0" presId="urn:microsoft.com/office/officeart/2005/8/layout/cycle4"/>
    <dgm:cxn modelId="{CD30A643-F61D-1F4E-8F5E-0C3F195FD2D2}" type="presParOf" srcId="{BF5D446F-28D3-A542-A74B-E61C56B36DF3}" destId="{9ABB983F-50A0-1844-9A88-6C22634C3BE2}" srcOrd="1" destOrd="0" presId="urn:microsoft.com/office/officeart/2005/8/layout/cycle4"/>
    <dgm:cxn modelId="{3D7C6028-86CB-2B4A-B00D-5D43467DB253}" type="presParOf" srcId="{BF5D446F-28D3-A542-A74B-E61C56B36DF3}" destId="{9627A2E5-7627-834B-A010-4625BB6B56DE}" srcOrd="2" destOrd="0" presId="urn:microsoft.com/office/officeart/2005/8/layout/cycle4"/>
    <dgm:cxn modelId="{550E1E08-3E13-6742-8DA7-B933E4A83717}" type="presParOf" srcId="{BF5D446F-28D3-A542-A74B-E61C56B36DF3}" destId="{90D130C9-2D5D-0B41-8F31-53AC1BD9FF9C}" srcOrd="3" destOrd="0" presId="urn:microsoft.com/office/officeart/2005/8/layout/cycle4"/>
    <dgm:cxn modelId="{36D48232-2587-1444-B53A-1B0F3FF55DE2}" type="presParOf" srcId="{BF5D446F-28D3-A542-A74B-E61C56B36DF3}" destId="{940200E6-2150-5441-80F7-EE88F120488E}" srcOrd="4" destOrd="0" presId="urn:microsoft.com/office/officeart/2005/8/layout/cycle4"/>
    <dgm:cxn modelId="{4DF5B453-ED96-804A-B5D4-18739DC0CE70}" type="presParOf" srcId="{DC6ED625-D14F-434E-A56C-20A0723581D1}" destId="{208573A2-4103-FA4A-946B-69D6A65E04BA}" srcOrd="2" destOrd="0" presId="urn:microsoft.com/office/officeart/2005/8/layout/cycle4"/>
    <dgm:cxn modelId="{141C25DF-2A99-5743-B403-3503EF122CBD}" type="presParOf" srcId="{DC6ED625-D14F-434E-A56C-20A0723581D1}" destId="{16058D62-7609-0041-BE4B-E8434C99F6FE}" srcOrd="3" destOrd="0" presId="urn:microsoft.com/office/officeart/2005/8/layout/cycle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8020B4-D88F-9943-ACB6-98EF6CDF6068}" type="doc">
      <dgm:prSet loTypeId="urn:microsoft.com/office/officeart/2005/8/layout/cycle4" loCatId="relationship" qsTypeId="urn:microsoft.com/office/officeart/2005/8/quickstyle/simple1" qsCatId="simple" csTypeId="urn:microsoft.com/office/officeart/2005/8/colors/colorful4" csCatId="colorful" phldr="1"/>
      <dgm:spPr/>
      <dgm:t>
        <a:bodyPr/>
        <a:lstStyle/>
        <a:p>
          <a:endParaRPr lang="en-US"/>
        </a:p>
      </dgm:t>
    </dgm:pt>
    <dgm:pt modelId="{E7A84B57-CD7E-FE41-BC32-347BCC0999CC}">
      <dgm:prSet phldrT="[Text]"/>
      <dgm:spPr/>
      <dgm:t>
        <a:bodyPr/>
        <a:lstStyle/>
        <a:p>
          <a:r>
            <a:rPr lang="en-US" dirty="0" smtClean="0"/>
            <a:t>Hardware</a:t>
          </a:r>
          <a:endParaRPr lang="en-US" dirty="0"/>
        </a:p>
      </dgm:t>
    </dgm:pt>
    <dgm:pt modelId="{8555C753-FA74-C841-A2E9-B36087CA14CF}" type="parTrans" cxnId="{45BBE3BA-C5DD-F047-B147-6EFAC21BB2C8}">
      <dgm:prSet/>
      <dgm:spPr/>
      <dgm:t>
        <a:bodyPr/>
        <a:lstStyle/>
        <a:p>
          <a:endParaRPr lang="en-US"/>
        </a:p>
      </dgm:t>
    </dgm:pt>
    <dgm:pt modelId="{8CF8E722-9B3E-AC4F-91D3-4270296ADD51}" type="sibTrans" cxnId="{45BBE3BA-C5DD-F047-B147-6EFAC21BB2C8}">
      <dgm:prSet/>
      <dgm:spPr/>
      <dgm:t>
        <a:bodyPr/>
        <a:lstStyle/>
        <a:p>
          <a:endParaRPr lang="en-US"/>
        </a:p>
      </dgm:t>
    </dgm:pt>
    <dgm:pt modelId="{6BE15977-B8D4-E44C-AC22-78D808D3A5B7}">
      <dgm:prSet phldrT="[Text]"/>
      <dgm:spPr/>
      <dgm:t>
        <a:bodyPr/>
        <a:lstStyle/>
        <a:p>
          <a:r>
            <a:rPr lang="en-US" dirty="0" smtClean="0"/>
            <a:t>Processor</a:t>
          </a:r>
          <a:endParaRPr lang="en-US" dirty="0"/>
        </a:p>
      </dgm:t>
    </dgm:pt>
    <dgm:pt modelId="{6A619CA5-7D11-3B41-BEDE-0FD7AEB40F46}" type="parTrans" cxnId="{EDFD76C2-E27B-5F4F-ABE0-4264EDE6CEAD}">
      <dgm:prSet/>
      <dgm:spPr/>
      <dgm:t>
        <a:bodyPr/>
        <a:lstStyle/>
        <a:p>
          <a:endParaRPr lang="en-US"/>
        </a:p>
      </dgm:t>
    </dgm:pt>
    <dgm:pt modelId="{DA479D9E-C913-1643-AF34-6C3F24AD8F6B}" type="sibTrans" cxnId="{EDFD76C2-E27B-5F4F-ABE0-4264EDE6CEAD}">
      <dgm:prSet/>
      <dgm:spPr/>
      <dgm:t>
        <a:bodyPr/>
        <a:lstStyle/>
        <a:p>
          <a:endParaRPr lang="en-US"/>
        </a:p>
      </dgm:t>
    </dgm:pt>
    <dgm:pt modelId="{1ED3C913-C1DA-764A-9146-364BEB511BDA}">
      <dgm:prSet phldrT="[Text]"/>
      <dgm:spPr/>
      <dgm:t>
        <a:bodyPr/>
        <a:lstStyle/>
        <a:p>
          <a:r>
            <a:rPr lang="en-US" dirty="0" smtClean="0"/>
            <a:t>Software</a:t>
          </a:r>
          <a:endParaRPr lang="en-US" dirty="0"/>
        </a:p>
      </dgm:t>
    </dgm:pt>
    <dgm:pt modelId="{D1A1BD01-CDFE-4F42-A06C-8CEDC1440150}" type="parTrans" cxnId="{8B3C54AC-0A08-1A47-8ECD-B83E34D31D61}">
      <dgm:prSet/>
      <dgm:spPr/>
      <dgm:t>
        <a:bodyPr/>
        <a:lstStyle/>
        <a:p>
          <a:endParaRPr lang="en-US"/>
        </a:p>
      </dgm:t>
    </dgm:pt>
    <dgm:pt modelId="{76A92A1D-BC1C-FF4E-B32A-21C1D86FD475}" type="sibTrans" cxnId="{8B3C54AC-0A08-1A47-8ECD-B83E34D31D61}">
      <dgm:prSet/>
      <dgm:spPr/>
      <dgm:t>
        <a:bodyPr/>
        <a:lstStyle/>
        <a:p>
          <a:endParaRPr lang="en-US"/>
        </a:p>
      </dgm:t>
    </dgm:pt>
    <dgm:pt modelId="{425AD870-B91D-EA4E-857A-F184DF985399}">
      <dgm:prSet phldrT="[Text]"/>
      <dgm:spPr/>
      <dgm:t>
        <a:bodyPr/>
        <a:lstStyle/>
        <a:p>
          <a:r>
            <a:rPr lang="en-US" dirty="0" smtClean="0"/>
            <a:t>Behavior</a:t>
          </a:r>
          <a:endParaRPr lang="en-US" dirty="0"/>
        </a:p>
      </dgm:t>
    </dgm:pt>
    <dgm:pt modelId="{3354BD82-8117-9648-BDDA-E0DD8E6E907D}" type="parTrans" cxnId="{09C2B230-1AE4-4742-B441-8AD03054F98D}">
      <dgm:prSet/>
      <dgm:spPr/>
      <dgm:t>
        <a:bodyPr/>
        <a:lstStyle/>
        <a:p>
          <a:endParaRPr lang="en-US"/>
        </a:p>
      </dgm:t>
    </dgm:pt>
    <dgm:pt modelId="{8F833183-1D27-DD45-B875-2B3382E3B4F0}" type="sibTrans" cxnId="{09C2B230-1AE4-4742-B441-8AD03054F98D}">
      <dgm:prSet/>
      <dgm:spPr/>
      <dgm:t>
        <a:bodyPr/>
        <a:lstStyle/>
        <a:p>
          <a:endParaRPr lang="en-US"/>
        </a:p>
      </dgm:t>
    </dgm:pt>
    <dgm:pt modelId="{BA0CFD01-E1B8-E945-830D-8160149DB232}">
      <dgm:prSet phldrT="[Text]"/>
      <dgm:spPr/>
      <dgm:t>
        <a:bodyPr/>
        <a:lstStyle/>
        <a:p>
          <a:r>
            <a:rPr lang="en-US" dirty="0" smtClean="0"/>
            <a:t>Environment</a:t>
          </a:r>
          <a:endParaRPr lang="en-US" dirty="0"/>
        </a:p>
      </dgm:t>
    </dgm:pt>
    <dgm:pt modelId="{94DF632C-ACFE-AC4E-8EC1-D96F503682E0}" type="parTrans" cxnId="{12677FF8-525C-A74F-8D53-3E94370BD49C}">
      <dgm:prSet/>
      <dgm:spPr/>
      <dgm:t>
        <a:bodyPr/>
        <a:lstStyle/>
        <a:p>
          <a:endParaRPr lang="en-US"/>
        </a:p>
      </dgm:t>
    </dgm:pt>
    <dgm:pt modelId="{D19B7191-BFD0-BD4F-881D-67AF72D3A806}" type="sibTrans" cxnId="{12677FF8-525C-A74F-8D53-3E94370BD49C}">
      <dgm:prSet/>
      <dgm:spPr/>
      <dgm:t>
        <a:bodyPr/>
        <a:lstStyle/>
        <a:p>
          <a:endParaRPr lang="en-US"/>
        </a:p>
      </dgm:t>
    </dgm:pt>
    <dgm:pt modelId="{6985DD90-53B2-6C4D-992B-0F46AB1BC9B8}">
      <dgm:prSet phldrT="[Text]"/>
      <dgm:spPr/>
      <dgm:t>
        <a:bodyPr/>
        <a:lstStyle/>
        <a:p>
          <a:r>
            <a:rPr lang="en-US" dirty="0" smtClean="0"/>
            <a:t>Building</a:t>
          </a:r>
          <a:endParaRPr lang="en-US" dirty="0"/>
        </a:p>
      </dgm:t>
    </dgm:pt>
    <dgm:pt modelId="{01A4BB2D-7ABA-5446-A106-E50DC54537EB}" type="parTrans" cxnId="{9EFEF102-D73D-4C44-8B7C-FAC56AB05C43}">
      <dgm:prSet/>
      <dgm:spPr/>
      <dgm:t>
        <a:bodyPr/>
        <a:lstStyle/>
        <a:p>
          <a:endParaRPr lang="en-US"/>
        </a:p>
      </dgm:t>
    </dgm:pt>
    <dgm:pt modelId="{7540D25F-BFB7-0348-AF5C-C112041403AA}" type="sibTrans" cxnId="{9EFEF102-D73D-4C44-8B7C-FAC56AB05C43}">
      <dgm:prSet/>
      <dgm:spPr/>
      <dgm:t>
        <a:bodyPr/>
        <a:lstStyle/>
        <a:p>
          <a:endParaRPr lang="en-US"/>
        </a:p>
      </dgm:t>
    </dgm:pt>
    <dgm:pt modelId="{B90D222B-266A-794E-A18B-EC3346E40DFA}">
      <dgm:prSet phldrT="[Text]"/>
      <dgm:spPr/>
      <dgm:t>
        <a:bodyPr/>
        <a:lstStyle/>
        <a:p>
          <a:r>
            <a:rPr lang="en-US" dirty="0" smtClean="0"/>
            <a:t>Disk</a:t>
          </a:r>
          <a:endParaRPr lang="en-US" dirty="0"/>
        </a:p>
      </dgm:t>
    </dgm:pt>
    <dgm:pt modelId="{D97F6A27-AB33-4447-8E9E-59F0AC45D89F}" type="parTrans" cxnId="{FC055D83-7B9F-D447-A366-8BE2963A7995}">
      <dgm:prSet/>
      <dgm:spPr/>
      <dgm:t>
        <a:bodyPr/>
        <a:lstStyle/>
        <a:p>
          <a:endParaRPr lang="en-US"/>
        </a:p>
      </dgm:t>
    </dgm:pt>
    <dgm:pt modelId="{7E8D07AB-171D-E74F-8CE3-4D0182ADBD22}" type="sibTrans" cxnId="{FC055D83-7B9F-D447-A366-8BE2963A7995}">
      <dgm:prSet/>
      <dgm:spPr/>
      <dgm:t>
        <a:bodyPr/>
        <a:lstStyle/>
        <a:p>
          <a:endParaRPr lang="en-US"/>
        </a:p>
      </dgm:t>
    </dgm:pt>
    <dgm:pt modelId="{BCDAB243-EBC2-E842-BE09-FD2413800121}">
      <dgm:prSet phldrT="[Text]"/>
      <dgm:spPr/>
      <dgm:t>
        <a:bodyPr/>
        <a:lstStyle/>
        <a:p>
          <a:r>
            <a:rPr lang="en-US" dirty="0" smtClean="0"/>
            <a:t>HVAC</a:t>
          </a:r>
          <a:endParaRPr lang="en-US" dirty="0"/>
        </a:p>
      </dgm:t>
    </dgm:pt>
    <dgm:pt modelId="{57919755-4885-F54F-ADC3-1C1D5A2A3EEB}" type="parTrans" cxnId="{595133EA-D7A4-F14A-B059-6A4FBC90047A}">
      <dgm:prSet/>
      <dgm:spPr/>
      <dgm:t>
        <a:bodyPr/>
        <a:lstStyle/>
        <a:p>
          <a:endParaRPr lang="en-US"/>
        </a:p>
      </dgm:t>
    </dgm:pt>
    <dgm:pt modelId="{E2C0F0FE-71C0-2040-9879-9D7E7C4550E7}" type="sibTrans" cxnId="{595133EA-D7A4-F14A-B059-6A4FBC90047A}">
      <dgm:prSet/>
      <dgm:spPr/>
      <dgm:t>
        <a:bodyPr/>
        <a:lstStyle/>
        <a:p>
          <a:endParaRPr lang="en-US"/>
        </a:p>
      </dgm:t>
    </dgm:pt>
    <dgm:pt modelId="{3A5AAB9E-3DBA-4F40-AC19-3B77D7FA47F1}">
      <dgm:prSet phldrT="[Text]"/>
      <dgm:spPr/>
      <dgm:t>
        <a:bodyPr/>
        <a:lstStyle/>
        <a:p>
          <a:endParaRPr lang="en-US" dirty="0"/>
        </a:p>
      </dgm:t>
    </dgm:pt>
    <dgm:pt modelId="{B6428B83-521D-7545-9C54-BFF5C42AE059}" type="parTrans" cxnId="{37014700-1CF3-B54C-94BA-95161A68AFDF}">
      <dgm:prSet/>
      <dgm:spPr/>
      <dgm:t>
        <a:bodyPr/>
        <a:lstStyle/>
        <a:p>
          <a:endParaRPr lang="en-US"/>
        </a:p>
      </dgm:t>
    </dgm:pt>
    <dgm:pt modelId="{082B6451-430F-4D45-B82D-14D9AB9376F4}" type="sibTrans" cxnId="{37014700-1CF3-B54C-94BA-95161A68AFDF}">
      <dgm:prSet/>
      <dgm:spPr/>
      <dgm:t>
        <a:bodyPr/>
        <a:lstStyle/>
        <a:p>
          <a:endParaRPr lang="en-US"/>
        </a:p>
      </dgm:t>
    </dgm:pt>
    <dgm:pt modelId="{5F2F3EF6-1D97-F948-807F-5156583BB992}">
      <dgm:prSet phldrT="[Text]"/>
      <dgm:spPr/>
      <dgm:t>
        <a:bodyPr/>
        <a:lstStyle/>
        <a:p>
          <a:r>
            <a:rPr lang="en-US" dirty="0" smtClean="0"/>
            <a:t>Education</a:t>
          </a:r>
          <a:endParaRPr lang="en-US" dirty="0"/>
        </a:p>
      </dgm:t>
    </dgm:pt>
    <dgm:pt modelId="{E03BD70B-3A2E-4347-9590-9F506DD70E83}" type="parTrans" cxnId="{83A3804E-711D-2A43-95E5-B94A924902BB}">
      <dgm:prSet/>
      <dgm:spPr/>
      <dgm:t>
        <a:bodyPr/>
        <a:lstStyle/>
        <a:p>
          <a:endParaRPr lang="en-US"/>
        </a:p>
      </dgm:t>
    </dgm:pt>
    <dgm:pt modelId="{C55CE5A8-CFE9-C145-A3D6-29BE8E44E170}" type="sibTrans" cxnId="{83A3804E-711D-2A43-95E5-B94A924902BB}">
      <dgm:prSet/>
      <dgm:spPr/>
      <dgm:t>
        <a:bodyPr/>
        <a:lstStyle/>
        <a:p>
          <a:endParaRPr lang="en-US"/>
        </a:p>
      </dgm:t>
    </dgm:pt>
    <dgm:pt modelId="{EBAA03D3-E673-C440-94ED-429EAEE7BE3E}">
      <dgm:prSet phldrT="[Text]"/>
      <dgm:spPr/>
      <dgm:t>
        <a:bodyPr/>
        <a:lstStyle/>
        <a:p>
          <a:r>
            <a:rPr lang="en-US" dirty="0" smtClean="0"/>
            <a:t>Shutdown</a:t>
          </a:r>
          <a:endParaRPr lang="en-US" dirty="0"/>
        </a:p>
      </dgm:t>
    </dgm:pt>
    <dgm:pt modelId="{194CF85E-56D9-B94C-AF9D-4D4B65975D04}" type="parTrans" cxnId="{DD83C03A-AB2D-1147-97D0-8B85AA14AEA1}">
      <dgm:prSet/>
      <dgm:spPr/>
      <dgm:t>
        <a:bodyPr/>
        <a:lstStyle/>
        <a:p>
          <a:endParaRPr lang="en-US"/>
        </a:p>
      </dgm:t>
    </dgm:pt>
    <dgm:pt modelId="{F3AAD096-9267-774B-AEDC-EDCD28752446}" type="sibTrans" cxnId="{DD83C03A-AB2D-1147-97D0-8B85AA14AEA1}">
      <dgm:prSet/>
      <dgm:spPr/>
      <dgm:t>
        <a:bodyPr/>
        <a:lstStyle/>
        <a:p>
          <a:endParaRPr lang="en-US"/>
        </a:p>
      </dgm:t>
    </dgm:pt>
    <dgm:pt modelId="{9061AC93-5571-274A-878E-B0802EC12522}">
      <dgm:prSet phldrT="[Text]"/>
      <dgm:spPr/>
      <dgm:t>
        <a:bodyPr/>
        <a:lstStyle/>
        <a:p>
          <a:r>
            <a:rPr lang="en-US" dirty="0" smtClean="0"/>
            <a:t>Migration</a:t>
          </a:r>
          <a:endParaRPr lang="en-US" dirty="0"/>
        </a:p>
      </dgm:t>
    </dgm:pt>
    <dgm:pt modelId="{8DA0D2A3-4376-F945-8E79-93220C37F319}" type="parTrans" cxnId="{7ABC532A-3AF0-2A49-BFFA-2A14D1458527}">
      <dgm:prSet/>
      <dgm:spPr/>
      <dgm:t>
        <a:bodyPr/>
        <a:lstStyle/>
        <a:p>
          <a:endParaRPr lang="en-US"/>
        </a:p>
      </dgm:t>
    </dgm:pt>
    <dgm:pt modelId="{4C74FE57-2E15-3F48-BB11-6231A6A5ED26}" type="sibTrans" cxnId="{7ABC532A-3AF0-2A49-BFFA-2A14D1458527}">
      <dgm:prSet/>
      <dgm:spPr/>
      <dgm:t>
        <a:bodyPr/>
        <a:lstStyle/>
        <a:p>
          <a:endParaRPr lang="en-US"/>
        </a:p>
      </dgm:t>
    </dgm:pt>
    <dgm:pt modelId="{278B934A-E269-C54C-9E41-6C96CE10CD21}">
      <dgm:prSet phldrT="[Text]"/>
      <dgm:spPr/>
      <dgm:t>
        <a:bodyPr/>
        <a:lstStyle/>
        <a:p>
          <a:r>
            <a:rPr lang="en-US" dirty="0" smtClean="0"/>
            <a:t>Rack design</a:t>
          </a:r>
          <a:endParaRPr lang="en-US" dirty="0"/>
        </a:p>
      </dgm:t>
    </dgm:pt>
    <dgm:pt modelId="{ED3B76A0-DA8C-0045-B66F-7D2928F30792}" type="parTrans" cxnId="{951F51DF-DB6C-1B45-9A81-17C5B9E3C902}">
      <dgm:prSet/>
      <dgm:spPr/>
      <dgm:t>
        <a:bodyPr/>
        <a:lstStyle/>
        <a:p>
          <a:endParaRPr lang="en-US"/>
        </a:p>
      </dgm:t>
    </dgm:pt>
    <dgm:pt modelId="{D22AF6F9-4B7A-C44F-811B-0263BC75BB2C}" type="sibTrans" cxnId="{951F51DF-DB6C-1B45-9A81-17C5B9E3C902}">
      <dgm:prSet/>
      <dgm:spPr/>
      <dgm:t>
        <a:bodyPr/>
        <a:lstStyle/>
        <a:p>
          <a:endParaRPr lang="en-US"/>
        </a:p>
      </dgm:t>
    </dgm:pt>
    <dgm:pt modelId="{E25A35C6-BE4F-EB4D-AA04-244D438B76A7}">
      <dgm:prSet phldrT="[Text]"/>
      <dgm:spPr/>
      <dgm:t>
        <a:bodyPr/>
        <a:lstStyle/>
        <a:p>
          <a:r>
            <a:rPr lang="en-US" dirty="0" smtClean="0"/>
            <a:t>GPGPU</a:t>
          </a:r>
          <a:endParaRPr lang="en-US" dirty="0"/>
        </a:p>
      </dgm:t>
    </dgm:pt>
    <dgm:pt modelId="{491C7516-9B2C-C440-AF3F-0964E1C80B8E}" type="parTrans" cxnId="{D844E5E1-FDD2-ED48-AA0D-B7D635EFD0F0}">
      <dgm:prSet/>
      <dgm:spPr/>
      <dgm:t>
        <a:bodyPr/>
        <a:lstStyle/>
        <a:p>
          <a:endParaRPr lang="en-US"/>
        </a:p>
      </dgm:t>
    </dgm:pt>
    <dgm:pt modelId="{944F3737-EBE0-F043-9C43-2324D59A3BE3}" type="sibTrans" cxnId="{D844E5E1-FDD2-ED48-AA0D-B7D635EFD0F0}">
      <dgm:prSet/>
      <dgm:spPr/>
      <dgm:t>
        <a:bodyPr/>
        <a:lstStyle/>
        <a:p>
          <a:endParaRPr lang="en-US"/>
        </a:p>
      </dgm:t>
    </dgm:pt>
    <dgm:pt modelId="{5CFFC25E-04B6-C34E-99C2-79D7FCC1065D}">
      <dgm:prSet phldrT="[Text]"/>
      <dgm:spPr/>
      <dgm:t>
        <a:bodyPr/>
        <a:lstStyle/>
        <a:p>
          <a:r>
            <a:rPr lang="en-US" dirty="0" err="1" smtClean="0"/>
            <a:t>GreenSaaS/SaaI</a:t>
          </a:r>
          <a:endParaRPr lang="en-US" dirty="0"/>
        </a:p>
      </dgm:t>
    </dgm:pt>
    <dgm:pt modelId="{2F7DD930-C37B-754B-8E42-79B433E285C7}" type="parTrans" cxnId="{29ADF18A-4F74-C940-BA62-9D92364FE3D8}">
      <dgm:prSet/>
      <dgm:spPr/>
      <dgm:t>
        <a:bodyPr/>
        <a:lstStyle/>
        <a:p>
          <a:endParaRPr lang="en-US"/>
        </a:p>
      </dgm:t>
    </dgm:pt>
    <dgm:pt modelId="{A3D9E5D1-5A4A-524A-835E-D42DE3BBABBE}" type="sibTrans" cxnId="{29ADF18A-4F74-C940-BA62-9D92364FE3D8}">
      <dgm:prSet/>
      <dgm:spPr/>
      <dgm:t>
        <a:bodyPr/>
        <a:lstStyle/>
        <a:p>
          <a:endParaRPr lang="en-US"/>
        </a:p>
      </dgm:t>
    </dgm:pt>
    <dgm:pt modelId="{92F098BC-BBC4-4B44-B1CE-6FBD35111DD2}">
      <dgm:prSet phldrT="[Text]"/>
      <dgm:spPr/>
      <dgm:t>
        <a:bodyPr/>
        <a:lstStyle/>
        <a:p>
          <a:r>
            <a:rPr lang="en-US" dirty="0" smtClean="0"/>
            <a:t>Policies</a:t>
          </a:r>
          <a:endParaRPr lang="en-US" dirty="0"/>
        </a:p>
      </dgm:t>
    </dgm:pt>
    <dgm:pt modelId="{13762001-ADEE-6644-9DDB-B80C7101FC24}" type="parTrans" cxnId="{56C8569D-4774-854B-A282-5A0EAB4604D8}">
      <dgm:prSet/>
      <dgm:spPr/>
      <dgm:t>
        <a:bodyPr/>
        <a:lstStyle/>
        <a:p>
          <a:endParaRPr lang="en-US"/>
        </a:p>
      </dgm:t>
    </dgm:pt>
    <dgm:pt modelId="{F3EA76B1-FA14-E944-8490-515B700F0F5A}" type="sibTrans" cxnId="{56C8569D-4774-854B-A282-5A0EAB4604D8}">
      <dgm:prSet/>
      <dgm:spPr/>
      <dgm:t>
        <a:bodyPr/>
        <a:lstStyle/>
        <a:p>
          <a:endParaRPr lang="en-US"/>
        </a:p>
      </dgm:t>
    </dgm:pt>
    <dgm:pt modelId="{3218647F-5EB9-5847-A33B-2EBEF4E62D20}">
      <dgm:prSet phldrT="[Text]"/>
      <dgm:spPr/>
      <dgm:t>
        <a:bodyPr/>
        <a:lstStyle/>
        <a:p>
          <a:r>
            <a:rPr lang="en-US" dirty="0" smtClean="0"/>
            <a:t>Scheduling</a:t>
          </a:r>
          <a:endParaRPr lang="en-US" dirty="0"/>
        </a:p>
      </dgm:t>
    </dgm:pt>
    <dgm:pt modelId="{9E8788D7-F7F0-6942-AFC1-E97C00A9C558}" type="parTrans" cxnId="{6F162891-435E-D44F-860A-77FB803183C7}">
      <dgm:prSet/>
      <dgm:spPr/>
    </dgm:pt>
    <dgm:pt modelId="{22344C47-469E-9F4A-841C-A76027530A40}" type="sibTrans" cxnId="{6F162891-435E-D44F-860A-77FB803183C7}">
      <dgm:prSet/>
      <dgm:spPr/>
    </dgm:pt>
    <dgm:pt modelId="{A671A9C2-D5B1-7047-96D5-2F8FB56D4020}">
      <dgm:prSet phldrT="[Text]"/>
      <dgm:spPr/>
      <dgm:t>
        <a:bodyPr/>
        <a:lstStyle/>
        <a:p>
          <a:r>
            <a:rPr lang="en-US" dirty="0" smtClean="0"/>
            <a:t>People</a:t>
          </a:r>
          <a:endParaRPr lang="en-US" dirty="0"/>
        </a:p>
      </dgm:t>
    </dgm:pt>
    <dgm:pt modelId="{2AAEC66B-E1FA-2A47-BE38-91DB7F97446B}" type="parTrans" cxnId="{595DEC43-3333-F747-ADB7-347719A47E8A}">
      <dgm:prSet/>
      <dgm:spPr/>
    </dgm:pt>
    <dgm:pt modelId="{6D5A39D9-795D-FD4E-A98E-376B160B6A2C}" type="sibTrans" cxnId="{595DEC43-3333-F747-ADB7-347719A47E8A}">
      <dgm:prSet/>
      <dgm:spPr/>
    </dgm:pt>
    <dgm:pt modelId="{CC6C1F51-F61A-A047-A5C0-3ED22360285C}">
      <dgm:prSet phldrT="[Text]"/>
      <dgm:spPr/>
      <dgm:t>
        <a:bodyPr/>
        <a:lstStyle/>
        <a:p>
          <a:r>
            <a:rPr lang="en-US" dirty="0" smtClean="0"/>
            <a:t>(Metrics)</a:t>
          </a:r>
          <a:endParaRPr lang="en-US" dirty="0"/>
        </a:p>
      </dgm:t>
    </dgm:pt>
    <dgm:pt modelId="{B45D18D1-65E6-FE44-8943-4D7486DFD276}" type="parTrans" cxnId="{6FB14002-42A5-D04F-833C-9120D9F525A1}">
      <dgm:prSet/>
      <dgm:spPr/>
    </dgm:pt>
    <dgm:pt modelId="{E54E8F8D-748A-0B41-8D95-7C5750AA84FB}" type="sibTrans" cxnId="{6FB14002-42A5-D04F-833C-9120D9F525A1}">
      <dgm:prSet/>
      <dgm:spPr/>
    </dgm:pt>
    <dgm:pt modelId="{DC6ED625-D14F-434E-A56C-20A0723581D1}" type="pres">
      <dgm:prSet presAssocID="{388020B4-D88F-9943-ACB6-98EF6CDF6068}" presName="cycleMatrixDiagram" presStyleCnt="0">
        <dgm:presLayoutVars>
          <dgm:chMax val="1"/>
          <dgm:dir/>
          <dgm:animLvl val="lvl"/>
          <dgm:resizeHandles val="exact"/>
        </dgm:presLayoutVars>
      </dgm:prSet>
      <dgm:spPr/>
      <dgm:t>
        <a:bodyPr/>
        <a:lstStyle/>
        <a:p>
          <a:endParaRPr lang="en-US"/>
        </a:p>
      </dgm:t>
    </dgm:pt>
    <dgm:pt modelId="{2DECB81D-92C6-FD49-BBA5-95C07F7D0652}" type="pres">
      <dgm:prSet presAssocID="{388020B4-D88F-9943-ACB6-98EF6CDF6068}" presName="children" presStyleCnt="0"/>
      <dgm:spPr/>
      <dgm:t>
        <a:bodyPr/>
        <a:lstStyle/>
        <a:p>
          <a:endParaRPr lang="en-US"/>
        </a:p>
      </dgm:t>
    </dgm:pt>
    <dgm:pt modelId="{686E5FEA-1EA9-4F4A-B673-0B220602AE3E}" type="pres">
      <dgm:prSet presAssocID="{388020B4-D88F-9943-ACB6-98EF6CDF6068}" presName="child1group" presStyleCnt="0"/>
      <dgm:spPr/>
      <dgm:t>
        <a:bodyPr/>
        <a:lstStyle/>
        <a:p>
          <a:endParaRPr lang="en-US"/>
        </a:p>
      </dgm:t>
    </dgm:pt>
    <dgm:pt modelId="{20BACDE2-C5FA-3548-96DA-F9B8A67AF007}" type="pres">
      <dgm:prSet presAssocID="{388020B4-D88F-9943-ACB6-98EF6CDF6068}" presName="child1" presStyleLbl="bgAcc1" presStyleIdx="0" presStyleCnt="4"/>
      <dgm:spPr/>
      <dgm:t>
        <a:bodyPr/>
        <a:lstStyle/>
        <a:p>
          <a:endParaRPr lang="en-US"/>
        </a:p>
      </dgm:t>
    </dgm:pt>
    <dgm:pt modelId="{C2F65BE8-C720-E948-925D-79CE039C5E72}" type="pres">
      <dgm:prSet presAssocID="{388020B4-D88F-9943-ACB6-98EF6CDF6068}" presName="child1Text" presStyleLbl="bgAcc1" presStyleIdx="0" presStyleCnt="4">
        <dgm:presLayoutVars>
          <dgm:bulletEnabled val="1"/>
        </dgm:presLayoutVars>
      </dgm:prSet>
      <dgm:spPr/>
      <dgm:t>
        <a:bodyPr/>
        <a:lstStyle/>
        <a:p>
          <a:endParaRPr lang="en-US"/>
        </a:p>
      </dgm:t>
    </dgm:pt>
    <dgm:pt modelId="{C86CEBDE-F5A7-E348-B99E-3CB5C2A07775}" type="pres">
      <dgm:prSet presAssocID="{388020B4-D88F-9943-ACB6-98EF6CDF6068}" presName="child2group" presStyleCnt="0"/>
      <dgm:spPr/>
      <dgm:t>
        <a:bodyPr/>
        <a:lstStyle/>
        <a:p>
          <a:endParaRPr lang="en-US"/>
        </a:p>
      </dgm:t>
    </dgm:pt>
    <dgm:pt modelId="{39ACC9C5-3615-6741-93DC-4038D9105BBE}" type="pres">
      <dgm:prSet presAssocID="{388020B4-D88F-9943-ACB6-98EF6CDF6068}" presName="child2" presStyleLbl="bgAcc1" presStyleIdx="1" presStyleCnt="4"/>
      <dgm:spPr/>
      <dgm:t>
        <a:bodyPr/>
        <a:lstStyle/>
        <a:p>
          <a:endParaRPr lang="en-US"/>
        </a:p>
      </dgm:t>
    </dgm:pt>
    <dgm:pt modelId="{FD23FC1F-49ED-D24E-96E6-019EF60F001C}" type="pres">
      <dgm:prSet presAssocID="{388020B4-D88F-9943-ACB6-98EF6CDF6068}" presName="child2Text" presStyleLbl="bgAcc1" presStyleIdx="1" presStyleCnt="4">
        <dgm:presLayoutVars>
          <dgm:bulletEnabled val="1"/>
        </dgm:presLayoutVars>
      </dgm:prSet>
      <dgm:spPr/>
      <dgm:t>
        <a:bodyPr/>
        <a:lstStyle/>
        <a:p>
          <a:endParaRPr lang="en-US"/>
        </a:p>
      </dgm:t>
    </dgm:pt>
    <dgm:pt modelId="{F12C086A-84BB-C340-B2CE-DD08FEB9D257}" type="pres">
      <dgm:prSet presAssocID="{388020B4-D88F-9943-ACB6-98EF6CDF6068}" presName="child3group" presStyleCnt="0"/>
      <dgm:spPr/>
      <dgm:t>
        <a:bodyPr/>
        <a:lstStyle/>
        <a:p>
          <a:endParaRPr lang="en-US"/>
        </a:p>
      </dgm:t>
    </dgm:pt>
    <dgm:pt modelId="{7AD4BA81-CA6E-704A-BD8F-98EA4312DC3A}" type="pres">
      <dgm:prSet presAssocID="{388020B4-D88F-9943-ACB6-98EF6CDF6068}" presName="child3" presStyleLbl="bgAcc1" presStyleIdx="2" presStyleCnt="4"/>
      <dgm:spPr/>
      <dgm:t>
        <a:bodyPr/>
        <a:lstStyle/>
        <a:p>
          <a:endParaRPr lang="en-US"/>
        </a:p>
      </dgm:t>
    </dgm:pt>
    <dgm:pt modelId="{229FA7D1-AD4F-AB4C-AD73-139C72DCCBAC}" type="pres">
      <dgm:prSet presAssocID="{388020B4-D88F-9943-ACB6-98EF6CDF6068}" presName="child3Text" presStyleLbl="bgAcc1" presStyleIdx="2" presStyleCnt="4">
        <dgm:presLayoutVars>
          <dgm:bulletEnabled val="1"/>
        </dgm:presLayoutVars>
      </dgm:prSet>
      <dgm:spPr/>
      <dgm:t>
        <a:bodyPr/>
        <a:lstStyle/>
        <a:p>
          <a:endParaRPr lang="en-US"/>
        </a:p>
      </dgm:t>
    </dgm:pt>
    <dgm:pt modelId="{F95BB5A8-71B4-EB4C-8BAF-65E9EE241CE2}" type="pres">
      <dgm:prSet presAssocID="{388020B4-D88F-9943-ACB6-98EF6CDF6068}" presName="child4group" presStyleCnt="0"/>
      <dgm:spPr/>
      <dgm:t>
        <a:bodyPr/>
        <a:lstStyle/>
        <a:p>
          <a:endParaRPr lang="en-US"/>
        </a:p>
      </dgm:t>
    </dgm:pt>
    <dgm:pt modelId="{AEC1E5E5-BFD0-FC4D-964E-1D4935068512}" type="pres">
      <dgm:prSet presAssocID="{388020B4-D88F-9943-ACB6-98EF6CDF6068}" presName="child4" presStyleLbl="bgAcc1" presStyleIdx="3" presStyleCnt="4"/>
      <dgm:spPr/>
      <dgm:t>
        <a:bodyPr/>
        <a:lstStyle/>
        <a:p>
          <a:endParaRPr lang="en-US"/>
        </a:p>
      </dgm:t>
    </dgm:pt>
    <dgm:pt modelId="{86288656-CE7A-2844-9343-ECC0E09400AE}" type="pres">
      <dgm:prSet presAssocID="{388020B4-D88F-9943-ACB6-98EF6CDF6068}" presName="child4Text" presStyleLbl="bgAcc1" presStyleIdx="3" presStyleCnt="4">
        <dgm:presLayoutVars>
          <dgm:bulletEnabled val="1"/>
        </dgm:presLayoutVars>
      </dgm:prSet>
      <dgm:spPr/>
      <dgm:t>
        <a:bodyPr/>
        <a:lstStyle/>
        <a:p>
          <a:endParaRPr lang="en-US"/>
        </a:p>
      </dgm:t>
    </dgm:pt>
    <dgm:pt modelId="{D5025154-ABCD-1941-A966-F0942B35239C}" type="pres">
      <dgm:prSet presAssocID="{388020B4-D88F-9943-ACB6-98EF6CDF6068}" presName="childPlaceholder" presStyleCnt="0"/>
      <dgm:spPr/>
      <dgm:t>
        <a:bodyPr/>
        <a:lstStyle/>
        <a:p>
          <a:endParaRPr lang="en-US"/>
        </a:p>
      </dgm:t>
    </dgm:pt>
    <dgm:pt modelId="{BF5D446F-28D3-A542-A74B-E61C56B36DF3}" type="pres">
      <dgm:prSet presAssocID="{388020B4-D88F-9943-ACB6-98EF6CDF6068}" presName="circle" presStyleCnt="0"/>
      <dgm:spPr/>
      <dgm:t>
        <a:bodyPr/>
        <a:lstStyle/>
        <a:p>
          <a:endParaRPr lang="en-US"/>
        </a:p>
      </dgm:t>
    </dgm:pt>
    <dgm:pt modelId="{A8B4E43B-2F37-024A-A4FA-7A96B950C3FF}" type="pres">
      <dgm:prSet presAssocID="{388020B4-D88F-9943-ACB6-98EF6CDF6068}" presName="quadrant1" presStyleLbl="node1" presStyleIdx="0" presStyleCnt="4">
        <dgm:presLayoutVars>
          <dgm:chMax val="1"/>
          <dgm:bulletEnabled val="1"/>
        </dgm:presLayoutVars>
      </dgm:prSet>
      <dgm:spPr/>
      <dgm:t>
        <a:bodyPr/>
        <a:lstStyle/>
        <a:p>
          <a:endParaRPr lang="en-US"/>
        </a:p>
      </dgm:t>
    </dgm:pt>
    <dgm:pt modelId="{9ABB983F-50A0-1844-9A88-6C22634C3BE2}" type="pres">
      <dgm:prSet presAssocID="{388020B4-D88F-9943-ACB6-98EF6CDF6068}" presName="quadrant2" presStyleLbl="node1" presStyleIdx="1" presStyleCnt="4">
        <dgm:presLayoutVars>
          <dgm:chMax val="1"/>
          <dgm:bulletEnabled val="1"/>
        </dgm:presLayoutVars>
      </dgm:prSet>
      <dgm:spPr/>
      <dgm:t>
        <a:bodyPr/>
        <a:lstStyle/>
        <a:p>
          <a:endParaRPr lang="en-US"/>
        </a:p>
      </dgm:t>
    </dgm:pt>
    <dgm:pt modelId="{9627A2E5-7627-834B-A010-4625BB6B56DE}" type="pres">
      <dgm:prSet presAssocID="{388020B4-D88F-9943-ACB6-98EF6CDF6068}" presName="quadrant3" presStyleLbl="node1" presStyleIdx="2" presStyleCnt="4">
        <dgm:presLayoutVars>
          <dgm:chMax val="1"/>
          <dgm:bulletEnabled val="1"/>
        </dgm:presLayoutVars>
      </dgm:prSet>
      <dgm:spPr/>
      <dgm:t>
        <a:bodyPr/>
        <a:lstStyle/>
        <a:p>
          <a:endParaRPr lang="en-US"/>
        </a:p>
      </dgm:t>
    </dgm:pt>
    <dgm:pt modelId="{90D130C9-2D5D-0B41-8F31-53AC1BD9FF9C}" type="pres">
      <dgm:prSet presAssocID="{388020B4-D88F-9943-ACB6-98EF6CDF6068}" presName="quadrant4" presStyleLbl="node1" presStyleIdx="3" presStyleCnt="4">
        <dgm:presLayoutVars>
          <dgm:chMax val="1"/>
          <dgm:bulletEnabled val="1"/>
        </dgm:presLayoutVars>
      </dgm:prSet>
      <dgm:spPr/>
      <dgm:t>
        <a:bodyPr/>
        <a:lstStyle/>
        <a:p>
          <a:endParaRPr lang="en-US"/>
        </a:p>
      </dgm:t>
    </dgm:pt>
    <dgm:pt modelId="{940200E6-2150-5441-80F7-EE88F120488E}" type="pres">
      <dgm:prSet presAssocID="{388020B4-D88F-9943-ACB6-98EF6CDF6068}" presName="quadrantPlaceholder" presStyleCnt="0"/>
      <dgm:spPr/>
      <dgm:t>
        <a:bodyPr/>
        <a:lstStyle/>
        <a:p>
          <a:endParaRPr lang="en-US"/>
        </a:p>
      </dgm:t>
    </dgm:pt>
    <dgm:pt modelId="{208573A2-4103-FA4A-946B-69D6A65E04BA}" type="pres">
      <dgm:prSet presAssocID="{388020B4-D88F-9943-ACB6-98EF6CDF6068}" presName="center1" presStyleLbl="fgShp" presStyleIdx="0" presStyleCnt="2"/>
      <dgm:spPr/>
      <dgm:t>
        <a:bodyPr/>
        <a:lstStyle/>
        <a:p>
          <a:endParaRPr lang="en-US"/>
        </a:p>
      </dgm:t>
    </dgm:pt>
    <dgm:pt modelId="{16058D62-7609-0041-BE4B-E8434C99F6FE}" type="pres">
      <dgm:prSet presAssocID="{388020B4-D88F-9943-ACB6-98EF6CDF6068}" presName="center2" presStyleLbl="fgShp" presStyleIdx="1" presStyleCnt="2"/>
      <dgm:spPr/>
      <dgm:t>
        <a:bodyPr/>
        <a:lstStyle/>
        <a:p>
          <a:endParaRPr lang="en-US"/>
        </a:p>
      </dgm:t>
    </dgm:pt>
  </dgm:ptLst>
  <dgm:cxnLst>
    <dgm:cxn modelId="{E5A2BD92-0B91-BA4C-B718-6A012811FA99}" type="presOf" srcId="{5F2F3EF6-1D97-F948-807F-5156583BB992}" destId="{7AD4BA81-CA6E-704A-BD8F-98EA4312DC3A}" srcOrd="0" destOrd="2" presId="urn:microsoft.com/office/officeart/2005/8/layout/cycle4"/>
    <dgm:cxn modelId="{AE07E315-800B-9F4E-9DCE-01F5042C6678}" type="presOf" srcId="{CC6C1F51-F61A-A047-A5C0-3ED22360285C}" destId="{7AD4BA81-CA6E-704A-BD8F-98EA4312DC3A}" srcOrd="0" destOrd="0" presId="urn:microsoft.com/office/officeart/2005/8/layout/cycle4"/>
    <dgm:cxn modelId="{165D9820-9BAF-044E-AD6C-0CBF7043D9DF}" type="presOf" srcId="{3A5AAB9E-3DBA-4F40-AC19-3B77D7FA47F1}" destId="{AEC1E5E5-BFD0-FC4D-964E-1D4935068512}" srcOrd="0" destOrd="3" presId="urn:microsoft.com/office/officeart/2005/8/layout/cycle4"/>
    <dgm:cxn modelId="{CC6BD062-DD1B-A14A-8CD8-63D8C9CB9D27}" type="presOf" srcId="{BCDAB243-EBC2-E842-BE09-FD2413800121}" destId="{86288656-CE7A-2844-9343-ECC0E09400AE}" srcOrd="1" destOrd="1" presId="urn:microsoft.com/office/officeart/2005/8/layout/cycle4"/>
    <dgm:cxn modelId="{EC258B70-E33E-D442-82A0-D45C9DBD232F}" type="presOf" srcId="{E7A84B57-CD7E-FE41-BC32-347BCC0999CC}" destId="{A8B4E43B-2F37-024A-A4FA-7A96B950C3FF}" srcOrd="0" destOrd="0" presId="urn:microsoft.com/office/officeart/2005/8/layout/cycle4"/>
    <dgm:cxn modelId="{20416084-79D5-E44E-8AC8-CC039359FE44}" type="presOf" srcId="{6BE15977-B8D4-E44C-AC22-78D808D3A5B7}" destId="{20BACDE2-C5FA-3548-96DA-F9B8A67AF007}" srcOrd="0" destOrd="0" presId="urn:microsoft.com/office/officeart/2005/8/layout/cycle4"/>
    <dgm:cxn modelId="{1507AA4D-A75A-D64F-B6D5-ECC13BB302B3}" type="presOf" srcId="{EBAA03D3-E673-C440-94ED-429EAEE7BE3E}" destId="{FD23FC1F-49ED-D24E-96E6-019EF60F001C}" srcOrd="1" destOrd="1" presId="urn:microsoft.com/office/officeart/2005/8/layout/cycle4"/>
    <dgm:cxn modelId="{B355C28D-612A-8B44-94D1-F3FE5C0CF11A}" type="presOf" srcId="{A671A9C2-D5B1-7047-96D5-2F8FB56D4020}" destId="{229FA7D1-AD4F-AB4C-AD73-139C72DCCBAC}" srcOrd="1" destOrd="1" presId="urn:microsoft.com/office/officeart/2005/8/layout/cycle4"/>
    <dgm:cxn modelId="{12677FF8-525C-A74F-8D53-3E94370BD49C}" srcId="{388020B4-D88F-9943-ACB6-98EF6CDF6068}" destId="{BA0CFD01-E1B8-E945-830D-8160149DB232}" srcOrd="3" destOrd="0" parTransId="{94DF632C-ACFE-AC4E-8EC1-D96F503682E0}" sibTransId="{D19B7191-BFD0-BD4F-881D-67AF72D3A806}"/>
    <dgm:cxn modelId="{EED63096-AD1C-4543-A38E-B90DD936C920}" type="presOf" srcId="{BCDAB243-EBC2-E842-BE09-FD2413800121}" destId="{AEC1E5E5-BFD0-FC4D-964E-1D4935068512}" srcOrd="0" destOrd="1" presId="urn:microsoft.com/office/officeart/2005/8/layout/cycle4"/>
    <dgm:cxn modelId="{A3515525-DCD8-5E49-A0E9-F706593D00EB}" type="presOf" srcId="{EBAA03D3-E673-C440-94ED-429EAEE7BE3E}" destId="{39ACC9C5-3615-6741-93DC-4038D9105BBE}" srcOrd="0" destOrd="1" presId="urn:microsoft.com/office/officeart/2005/8/layout/cycle4"/>
    <dgm:cxn modelId="{CA0C9166-F278-B842-A21C-B7B221E8CB43}" type="presOf" srcId="{5CFFC25E-04B6-C34E-99C2-79D7FCC1065D}" destId="{FD23FC1F-49ED-D24E-96E6-019EF60F001C}" srcOrd="1" destOrd="3" presId="urn:microsoft.com/office/officeart/2005/8/layout/cycle4"/>
    <dgm:cxn modelId="{FC055D83-7B9F-D447-A366-8BE2963A7995}" srcId="{E7A84B57-CD7E-FE41-BC32-347BCC0999CC}" destId="{B90D222B-266A-794E-A18B-EC3346E40DFA}" srcOrd="1" destOrd="0" parTransId="{D97F6A27-AB33-4447-8E9E-59F0AC45D89F}" sibTransId="{7E8D07AB-171D-E74F-8CE3-4D0182ADBD22}"/>
    <dgm:cxn modelId="{45BBE3BA-C5DD-F047-B147-6EFAC21BB2C8}" srcId="{388020B4-D88F-9943-ACB6-98EF6CDF6068}" destId="{E7A84B57-CD7E-FE41-BC32-347BCC0999CC}" srcOrd="0" destOrd="0" parTransId="{8555C753-FA74-C841-A2E9-B36087CA14CF}" sibTransId="{8CF8E722-9B3E-AC4F-91D3-4270296ADD51}"/>
    <dgm:cxn modelId="{078A1004-0765-0B47-B576-AF9A17391008}" type="presOf" srcId="{3218647F-5EB9-5847-A33B-2EBEF4E62D20}" destId="{39ACC9C5-3615-6741-93DC-4038D9105BBE}" srcOrd="0" destOrd="0" presId="urn:microsoft.com/office/officeart/2005/8/layout/cycle4"/>
    <dgm:cxn modelId="{6F162891-435E-D44F-860A-77FB803183C7}" srcId="{1ED3C913-C1DA-764A-9146-364BEB511BDA}" destId="{3218647F-5EB9-5847-A33B-2EBEF4E62D20}" srcOrd="0" destOrd="0" parTransId="{9E8788D7-F7F0-6942-AFC1-E97C00A9C558}" sibTransId="{22344C47-469E-9F4A-841C-A76027530A40}"/>
    <dgm:cxn modelId="{3A552C2F-A110-AC42-BE68-723D34372E4B}" type="presOf" srcId="{1ED3C913-C1DA-764A-9146-364BEB511BDA}" destId="{9ABB983F-50A0-1844-9A88-6C22634C3BE2}" srcOrd="0" destOrd="0" presId="urn:microsoft.com/office/officeart/2005/8/layout/cycle4"/>
    <dgm:cxn modelId="{9ABD05D9-3266-CB4F-9E5F-BFB621E40A0C}" type="presOf" srcId="{92F098BC-BBC4-4B44-B1CE-6FBD35111DD2}" destId="{229FA7D1-AD4F-AB4C-AD73-139C72DCCBAC}" srcOrd="1" destOrd="3" presId="urn:microsoft.com/office/officeart/2005/8/layout/cycle4"/>
    <dgm:cxn modelId="{09C2B230-1AE4-4742-B441-8AD03054F98D}" srcId="{388020B4-D88F-9943-ACB6-98EF6CDF6068}" destId="{425AD870-B91D-EA4E-857A-F184DF985399}" srcOrd="2" destOrd="0" parTransId="{3354BD82-8117-9648-BDDA-E0DD8E6E907D}" sibTransId="{8F833183-1D27-DD45-B875-2B3382E3B4F0}"/>
    <dgm:cxn modelId="{56C8569D-4774-854B-A282-5A0EAB4604D8}" srcId="{425AD870-B91D-EA4E-857A-F184DF985399}" destId="{92F098BC-BBC4-4B44-B1CE-6FBD35111DD2}" srcOrd="3" destOrd="0" parTransId="{13762001-ADEE-6644-9DDB-B80C7101FC24}" sibTransId="{F3EA76B1-FA14-E944-8490-515B700F0F5A}"/>
    <dgm:cxn modelId="{DD83C03A-AB2D-1147-97D0-8B85AA14AEA1}" srcId="{1ED3C913-C1DA-764A-9146-364BEB511BDA}" destId="{EBAA03D3-E673-C440-94ED-429EAEE7BE3E}" srcOrd="1" destOrd="0" parTransId="{194CF85E-56D9-B94C-AF9D-4D4B65975D04}" sibTransId="{F3AAD096-9267-774B-AEDC-EDCD28752446}"/>
    <dgm:cxn modelId="{3C302ACA-3777-6A4E-86F0-DBEB60579504}" type="presOf" srcId="{E25A35C6-BE4F-EB4D-AA04-244D438B76A7}" destId="{C2F65BE8-C720-E948-925D-79CE039C5E72}" srcOrd="1" destOrd="2" presId="urn:microsoft.com/office/officeart/2005/8/layout/cycle4"/>
    <dgm:cxn modelId="{D844E5E1-FDD2-ED48-AA0D-B7D635EFD0F0}" srcId="{E7A84B57-CD7E-FE41-BC32-347BCC0999CC}" destId="{E25A35C6-BE4F-EB4D-AA04-244D438B76A7}" srcOrd="2" destOrd="0" parTransId="{491C7516-9B2C-C440-AF3F-0964E1C80B8E}" sibTransId="{944F3737-EBE0-F043-9C43-2324D59A3BE3}"/>
    <dgm:cxn modelId="{83A3804E-711D-2A43-95E5-B94A924902BB}" srcId="{425AD870-B91D-EA4E-857A-F184DF985399}" destId="{5F2F3EF6-1D97-F948-807F-5156583BB992}" srcOrd="2" destOrd="0" parTransId="{E03BD70B-3A2E-4347-9590-9F506DD70E83}" sibTransId="{C55CE5A8-CFE9-C145-A3D6-29BE8E44E170}"/>
    <dgm:cxn modelId="{4156512B-AA4F-4946-9DCA-FB30B989C187}" type="presOf" srcId="{9061AC93-5571-274A-878E-B0802EC12522}" destId="{FD23FC1F-49ED-D24E-96E6-019EF60F001C}" srcOrd="1" destOrd="2" presId="urn:microsoft.com/office/officeart/2005/8/layout/cycle4"/>
    <dgm:cxn modelId="{1E61A7BE-3439-2644-9BC4-2CCFEA155B0E}" type="presOf" srcId="{388020B4-D88F-9943-ACB6-98EF6CDF6068}" destId="{DC6ED625-D14F-434E-A56C-20A0723581D1}" srcOrd="0" destOrd="0" presId="urn:microsoft.com/office/officeart/2005/8/layout/cycle4"/>
    <dgm:cxn modelId="{4FCE589F-559B-0A47-B5C7-F485660794EF}" type="presOf" srcId="{3218647F-5EB9-5847-A33B-2EBEF4E62D20}" destId="{FD23FC1F-49ED-D24E-96E6-019EF60F001C}" srcOrd="1" destOrd="0" presId="urn:microsoft.com/office/officeart/2005/8/layout/cycle4"/>
    <dgm:cxn modelId="{AA9A3470-8BEA-9943-B9E6-97E382CB257D}" type="presOf" srcId="{6985DD90-53B2-6C4D-992B-0F46AB1BC9B8}" destId="{AEC1E5E5-BFD0-FC4D-964E-1D4935068512}" srcOrd="0" destOrd="0" presId="urn:microsoft.com/office/officeart/2005/8/layout/cycle4"/>
    <dgm:cxn modelId="{E96A7AA6-144E-9D49-90E4-D9D7FF12C207}" type="presOf" srcId="{278B934A-E269-C54C-9E41-6C96CE10CD21}" destId="{86288656-CE7A-2844-9343-ECC0E09400AE}" srcOrd="1" destOrd="2" presId="urn:microsoft.com/office/officeart/2005/8/layout/cycle4"/>
    <dgm:cxn modelId="{951F51DF-DB6C-1B45-9A81-17C5B9E3C902}" srcId="{BA0CFD01-E1B8-E945-830D-8160149DB232}" destId="{278B934A-E269-C54C-9E41-6C96CE10CD21}" srcOrd="2" destOrd="0" parTransId="{ED3B76A0-DA8C-0045-B66F-7D2928F30792}" sibTransId="{D22AF6F9-4B7A-C44F-811B-0263BC75BB2C}"/>
    <dgm:cxn modelId="{6FB14002-42A5-D04F-833C-9120D9F525A1}" srcId="{425AD870-B91D-EA4E-857A-F184DF985399}" destId="{CC6C1F51-F61A-A047-A5C0-3ED22360285C}" srcOrd="0" destOrd="0" parTransId="{B45D18D1-65E6-FE44-8943-4D7486DFD276}" sibTransId="{E54E8F8D-748A-0B41-8D95-7C5750AA84FB}"/>
    <dgm:cxn modelId="{65E9674E-7346-5745-B9C0-E77628B4E10A}" type="presOf" srcId="{BA0CFD01-E1B8-E945-830D-8160149DB232}" destId="{90D130C9-2D5D-0B41-8F31-53AC1BD9FF9C}" srcOrd="0" destOrd="0" presId="urn:microsoft.com/office/officeart/2005/8/layout/cycle4"/>
    <dgm:cxn modelId="{595133EA-D7A4-F14A-B059-6A4FBC90047A}" srcId="{BA0CFD01-E1B8-E945-830D-8160149DB232}" destId="{BCDAB243-EBC2-E842-BE09-FD2413800121}" srcOrd="1" destOrd="0" parTransId="{57919755-4885-F54F-ADC3-1C1D5A2A3EEB}" sibTransId="{E2C0F0FE-71C0-2040-9879-9D7E7C4550E7}"/>
    <dgm:cxn modelId="{BA0BB62A-5491-DC42-9281-6E565D3B2B32}" type="presOf" srcId="{6985DD90-53B2-6C4D-992B-0F46AB1BC9B8}" destId="{86288656-CE7A-2844-9343-ECC0E09400AE}" srcOrd="1" destOrd="0" presId="urn:microsoft.com/office/officeart/2005/8/layout/cycle4"/>
    <dgm:cxn modelId="{50470696-5C5B-5D49-AA71-234B34712827}" type="presOf" srcId="{278B934A-E269-C54C-9E41-6C96CE10CD21}" destId="{AEC1E5E5-BFD0-FC4D-964E-1D4935068512}" srcOrd="0" destOrd="2" presId="urn:microsoft.com/office/officeart/2005/8/layout/cycle4"/>
    <dgm:cxn modelId="{5075EDAA-1BCC-8846-B789-F395881FD603}" type="presOf" srcId="{A671A9C2-D5B1-7047-96D5-2F8FB56D4020}" destId="{7AD4BA81-CA6E-704A-BD8F-98EA4312DC3A}" srcOrd="0" destOrd="1" presId="urn:microsoft.com/office/officeart/2005/8/layout/cycle4"/>
    <dgm:cxn modelId="{6C254E4A-686E-C44C-8D9D-E8247A186279}" type="presOf" srcId="{B90D222B-266A-794E-A18B-EC3346E40DFA}" destId="{20BACDE2-C5FA-3548-96DA-F9B8A67AF007}" srcOrd="0" destOrd="1" presId="urn:microsoft.com/office/officeart/2005/8/layout/cycle4"/>
    <dgm:cxn modelId="{9EFEF102-D73D-4C44-8B7C-FAC56AB05C43}" srcId="{BA0CFD01-E1B8-E945-830D-8160149DB232}" destId="{6985DD90-53B2-6C4D-992B-0F46AB1BC9B8}" srcOrd="0" destOrd="0" parTransId="{01A4BB2D-7ABA-5446-A106-E50DC54537EB}" sibTransId="{7540D25F-BFB7-0348-AF5C-C112041403AA}"/>
    <dgm:cxn modelId="{977845C4-A988-CB4B-8C75-D9D16F397340}" type="presOf" srcId="{B90D222B-266A-794E-A18B-EC3346E40DFA}" destId="{C2F65BE8-C720-E948-925D-79CE039C5E72}" srcOrd="1" destOrd="1" presId="urn:microsoft.com/office/officeart/2005/8/layout/cycle4"/>
    <dgm:cxn modelId="{64025994-97F3-4145-A511-088EDDDBB9B0}" type="presOf" srcId="{3A5AAB9E-3DBA-4F40-AC19-3B77D7FA47F1}" destId="{86288656-CE7A-2844-9343-ECC0E09400AE}" srcOrd="1" destOrd="3" presId="urn:microsoft.com/office/officeart/2005/8/layout/cycle4"/>
    <dgm:cxn modelId="{B56991AD-76F0-3A4F-A06C-D07A6860B77B}" type="presOf" srcId="{5F2F3EF6-1D97-F948-807F-5156583BB992}" destId="{229FA7D1-AD4F-AB4C-AD73-139C72DCCBAC}" srcOrd="1" destOrd="2" presId="urn:microsoft.com/office/officeart/2005/8/layout/cycle4"/>
    <dgm:cxn modelId="{595DEC43-3333-F747-ADB7-347719A47E8A}" srcId="{425AD870-B91D-EA4E-857A-F184DF985399}" destId="{A671A9C2-D5B1-7047-96D5-2F8FB56D4020}" srcOrd="1" destOrd="0" parTransId="{2AAEC66B-E1FA-2A47-BE38-91DB7F97446B}" sibTransId="{6D5A39D9-795D-FD4E-A98E-376B160B6A2C}"/>
    <dgm:cxn modelId="{F77AC712-60BC-5341-A616-CFC01B09C0E2}" type="presOf" srcId="{425AD870-B91D-EA4E-857A-F184DF985399}" destId="{9627A2E5-7627-834B-A010-4625BB6B56DE}" srcOrd="0" destOrd="0" presId="urn:microsoft.com/office/officeart/2005/8/layout/cycle4"/>
    <dgm:cxn modelId="{3717B860-CEBA-A240-A3C8-DFD501209400}" type="presOf" srcId="{E25A35C6-BE4F-EB4D-AA04-244D438B76A7}" destId="{20BACDE2-C5FA-3548-96DA-F9B8A67AF007}" srcOrd="0" destOrd="2" presId="urn:microsoft.com/office/officeart/2005/8/layout/cycle4"/>
    <dgm:cxn modelId="{1F81A50D-96F7-3845-A304-08BA35320928}" type="presOf" srcId="{5CFFC25E-04B6-C34E-99C2-79D7FCC1065D}" destId="{39ACC9C5-3615-6741-93DC-4038D9105BBE}" srcOrd="0" destOrd="3" presId="urn:microsoft.com/office/officeart/2005/8/layout/cycle4"/>
    <dgm:cxn modelId="{37014700-1CF3-B54C-94BA-95161A68AFDF}" srcId="{BA0CFD01-E1B8-E945-830D-8160149DB232}" destId="{3A5AAB9E-3DBA-4F40-AC19-3B77D7FA47F1}" srcOrd="3" destOrd="0" parTransId="{B6428B83-521D-7545-9C54-BFF5C42AE059}" sibTransId="{082B6451-430F-4D45-B82D-14D9AB9376F4}"/>
    <dgm:cxn modelId="{EA199CCE-DBFF-AE45-A7F5-C012A6EEF0A0}" type="presOf" srcId="{CC6C1F51-F61A-A047-A5C0-3ED22360285C}" destId="{229FA7D1-AD4F-AB4C-AD73-139C72DCCBAC}" srcOrd="1" destOrd="0" presId="urn:microsoft.com/office/officeart/2005/8/layout/cycle4"/>
    <dgm:cxn modelId="{5F164B0F-7DE1-5F4C-ADBE-F98CB2A2A9A4}" type="presOf" srcId="{92F098BC-BBC4-4B44-B1CE-6FBD35111DD2}" destId="{7AD4BA81-CA6E-704A-BD8F-98EA4312DC3A}" srcOrd="0" destOrd="3" presId="urn:microsoft.com/office/officeart/2005/8/layout/cycle4"/>
    <dgm:cxn modelId="{8B3C54AC-0A08-1A47-8ECD-B83E34D31D61}" srcId="{388020B4-D88F-9943-ACB6-98EF6CDF6068}" destId="{1ED3C913-C1DA-764A-9146-364BEB511BDA}" srcOrd="1" destOrd="0" parTransId="{D1A1BD01-CDFE-4F42-A06C-8CEDC1440150}" sibTransId="{76A92A1D-BC1C-FF4E-B32A-21C1D86FD475}"/>
    <dgm:cxn modelId="{EDFD76C2-E27B-5F4F-ABE0-4264EDE6CEAD}" srcId="{E7A84B57-CD7E-FE41-BC32-347BCC0999CC}" destId="{6BE15977-B8D4-E44C-AC22-78D808D3A5B7}" srcOrd="0" destOrd="0" parTransId="{6A619CA5-7D11-3B41-BEDE-0FD7AEB40F46}" sibTransId="{DA479D9E-C913-1643-AF34-6C3F24AD8F6B}"/>
    <dgm:cxn modelId="{D0DF0932-5D73-2D46-BA26-385754054F4E}" type="presOf" srcId="{9061AC93-5571-274A-878E-B0802EC12522}" destId="{39ACC9C5-3615-6741-93DC-4038D9105BBE}" srcOrd="0" destOrd="2" presId="urn:microsoft.com/office/officeart/2005/8/layout/cycle4"/>
    <dgm:cxn modelId="{7ABC532A-3AF0-2A49-BFFA-2A14D1458527}" srcId="{1ED3C913-C1DA-764A-9146-364BEB511BDA}" destId="{9061AC93-5571-274A-878E-B0802EC12522}" srcOrd="2" destOrd="0" parTransId="{8DA0D2A3-4376-F945-8E79-93220C37F319}" sibTransId="{4C74FE57-2E15-3F48-BB11-6231A6A5ED26}"/>
    <dgm:cxn modelId="{30F9F538-B666-C74E-AB98-573AD85B83E9}" type="presOf" srcId="{6BE15977-B8D4-E44C-AC22-78D808D3A5B7}" destId="{C2F65BE8-C720-E948-925D-79CE039C5E72}" srcOrd="1" destOrd="0" presId="urn:microsoft.com/office/officeart/2005/8/layout/cycle4"/>
    <dgm:cxn modelId="{29ADF18A-4F74-C940-BA62-9D92364FE3D8}" srcId="{1ED3C913-C1DA-764A-9146-364BEB511BDA}" destId="{5CFFC25E-04B6-C34E-99C2-79D7FCC1065D}" srcOrd="3" destOrd="0" parTransId="{2F7DD930-C37B-754B-8E42-79B433E285C7}" sibTransId="{A3D9E5D1-5A4A-524A-835E-D42DE3BBABBE}"/>
    <dgm:cxn modelId="{0ADFE661-AC8A-8148-A824-6F50807BDEA6}" type="presParOf" srcId="{DC6ED625-D14F-434E-A56C-20A0723581D1}" destId="{2DECB81D-92C6-FD49-BBA5-95C07F7D0652}" srcOrd="0" destOrd="0" presId="urn:microsoft.com/office/officeart/2005/8/layout/cycle4"/>
    <dgm:cxn modelId="{8593D759-4688-9645-8BB9-E77D5A1691CB}" type="presParOf" srcId="{2DECB81D-92C6-FD49-BBA5-95C07F7D0652}" destId="{686E5FEA-1EA9-4F4A-B673-0B220602AE3E}" srcOrd="0" destOrd="0" presId="urn:microsoft.com/office/officeart/2005/8/layout/cycle4"/>
    <dgm:cxn modelId="{C4F4F65B-BACB-E448-8CF3-4D7E5E26D9E2}" type="presParOf" srcId="{686E5FEA-1EA9-4F4A-B673-0B220602AE3E}" destId="{20BACDE2-C5FA-3548-96DA-F9B8A67AF007}" srcOrd="0" destOrd="0" presId="urn:microsoft.com/office/officeart/2005/8/layout/cycle4"/>
    <dgm:cxn modelId="{D0B9B803-29F1-D741-BDF5-086F8EF76AA5}" type="presParOf" srcId="{686E5FEA-1EA9-4F4A-B673-0B220602AE3E}" destId="{C2F65BE8-C720-E948-925D-79CE039C5E72}" srcOrd="1" destOrd="0" presId="urn:microsoft.com/office/officeart/2005/8/layout/cycle4"/>
    <dgm:cxn modelId="{543DD1CC-FC99-4E48-ACE2-02C1D0DB84EF}" type="presParOf" srcId="{2DECB81D-92C6-FD49-BBA5-95C07F7D0652}" destId="{C86CEBDE-F5A7-E348-B99E-3CB5C2A07775}" srcOrd="1" destOrd="0" presId="urn:microsoft.com/office/officeart/2005/8/layout/cycle4"/>
    <dgm:cxn modelId="{E9B6A6B0-6C6C-1149-B81E-362938F6ABEE}" type="presParOf" srcId="{C86CEBDE-F5A7-E348-B99E-3CB5C2A07775}" destId="{39ACC9C5-3615-6741-93DC-4038D9105BBE}" srcOrd="0" destOrd="0" presId="urn:microsoft.com/office/officeart/2005/8/layout/cycle4"/>
    <dgm:cxn modelId="{D881125B-5500-D142-B4A8-ED83FA43E844}" type="presParOf" srcId="{C86CEBDE-F5A7-E348-B99E-3CB5C2A07775}" destId="{FD23FC1F-49ED-D24E-96E6-019EF60F001C}" srcOrd="1" destOrd="0" presId="urn:microsoft.com/office/officeart/2005/8/layout/cycle4"/>
    <dgm:cxn modelId="{69C3A88D-F78E-424E-91CA-B3B6FE9CD436}" type="presParOf" srcId="{2DECB81D-92C6-FD49-BBA5-95C07F7D0652}" destId="{F12C086A-84BB-C340-B2CE-DD08FEB9D257}" srcOrd="2" destOrd="0" presId="urn:microsoft.com/office/officeart/2005/8/layout/cycle4"/>
    <dgm:cxn modelId="{7EA85B81-7A2B-3842-9BFB-8A54806CBA6C}" type="presParOf" srcId="{F12C086A-84BB-C340-B2CE-DD08FEB9D257}" destId="{7AD4BA81-CA6E-704A-BD8F-98EA4312DC3A}" srcOrd="0" destOrd="0" presId="urn:microsoft.com/office/officeart/2005/8/layout/cycle4"/>
    <dgm:cxn modelId="{89F93E05-A316-F743-8C66-6E6431E47E2C}" type="presParOf" srcId="{F12C086A-84BB-C340-B2CE-DD08FEB9D257}" destId="{229FA7D1-AD4F-AB4C-AD73-139C72DCCBAC}" srcOrd="1" destOrd="0" presId="urn:microsoft.com/office/officeart/2005/8/layout/cycle4"/>
    <dgm:cxn modelId="{6DFFD8EB-958C-ED4A-963B-8F6A1E47C9B8}" type="presParOf" srcId="{2DECB81D-92C6-FD49-BBA5-95C07F7D0652}" destId="{F95BB5A8-71B4-EB4C-8BAF-65E9EE241CE2}" srcOrd="3" destOrd="0" presId="urn:microsoft.com/office/officeart/2005/8/layout/cycle4"/>
    <dgm:cxn modelId="{500EA4B8-C35D-5143-A45A-BA5FFEF3FD9E}" type="presParOf" srcId="{F95BB5A8-71B4-EB4C-8BAF-65E9EE241CE2}" destId="{AEC1E5E5-BFD0-FC4D-964E-1D4935068512}" srcOrd="0" destOrd="0" presId="urn:microsoft.com/office/officeart/2005/8/layout/cycle4"/>
    <dgm:cxn modelId="{BEB4C9D4-1A69-5A47-86AB-614C92B1A483}" type="presParOf" srcId="{F95BB5A8-71B4-EB4C-8BAF-65E9EE241CE2}" destId="{86288656-CE7A-2844-9343-ECC0E09400AE}" srcOrd="1" destOrd="0" presId="urn:microsoft.com/office/officeart/2005/8/layout/cycle4"/>
    <dgm:cxn modelId="{6391D43A-C0EC-3B45-88FF-3B59008C2F90}" type="presParOf" srcId="{2DECB81D-92C6-FD49-BBA5-95C07F7D0652}" destId="{D5025154-ABCD-1941-A966-F0942B35239C}" srcOrd="4" destOrd="0" presId="urn:microsoft.com/office/officeart/2005/8/layout/cycle4"/>
    <dgm:cxn modelId="{947287F5-C245-0F4B-A562-FB64D4478731}" type="presParOf" srcId="{DC6ED625-D14F-434E-A56C-20A0723581D1}" destId="{BF5D446F-28D3-A542-A74B-E61C56B36DF3}" srcOrd="1" destOrd="0" presId="urn:microsoft.com/office/officeart/2005/8/layout/cycle4"/>
    <dgm:cxn modelId="{2C4EB2EA-1B8B-7D45-91D2-CB12E57194B4}" type="presParOf" srcId="{BF5D446F-28D3-A542-A74B-E61C56B36DF3}" destId="{A8B4E43B-2F37-024A-A4FA-7A96B950C3FF}" srcOrd="0" destOrd="0" presId="urn:microsoft.com/office/officeart/2005/8/layout/cycle4"/>
    <dgm:cxn modelId="{03E3C1A5-1D12-FC49-A6DD-A62B0D5D7E49}" type="presParOf" srcId="{BF5D446F-28D3-A542-A74B-E61C56B36DF3}" destId="{9ABB983F-50A0-1844-9A88-6C22634C3BE2}" srcOrd="1" destOrd="0" presId="urn:microsoft.com/office/officeart/2005/8/layout/cycle4"/>
    <dgm:cxn modelId="{F0E77B09-40C5-8D4A-9DA0-1302300E59A4}" type="presParOf" srcId="{BF5D446F-28D3-A542-A74B-E61C56B36DF3}" destId="{9627A2E5-7627-834B-A010-4625BB6B56DE}" srcOrd="2" destOrd="0" presId="urn:microsoft.com/office/officeart/2005/8/layout/cycle4"/>
    <dgm:cxn modelId="{5C8EB381-1505-7242-BAE8-D0D84E5E81F3}" type="presParOf" srcId="{BF5D446F-28D3-A542-A74B-E61C56B36DF3}" destId="{90D130C9-2D5D-0B41-8F31-53AC1BD9FF9C}" srcOrd="3" destOrd="0" presId="urn:microsoft.com/office/officeart/2005/8/layout/cycle4"/>
    <dgm:cxn modelId="{D473EA20-7C49-CB49-9751-0E6B1F13E4BF}" type="presParOf" srcId="{BF5D446F-28D3-A542-A74B-E61C56B36DF3}" destId="{940200E6-2150-5441-80F7-EE88F120488E}" srcOrd="4" destOrd="0" presId="urn:microsoft.com/office/officeart/2005/8/layout/cycle4"/>
    <dgm:cxn modelId="{4879EA7B-1E78-C242-BA3C-266E601D240B}" type="presParOf" srcId="{DC6ED625-D14F-434E-A56C-20A0723581D1}" destId="{208573A2-4103-FA4A-946B-69D6A65E04BA}" srcOrd="2" destOrd="0" presId="urn:microsoft.com/office/officeart/2005/8/layout/cycle4"/>
    <dgm:cxn modelId="{79D63DC1-0D06-ED40-BA1F-0AAF9D7CCF0F}" type="presParOf" srcId="{DC6ED625-D14F-434E-A56C-20A0723581D1}" destId="{16058D62-7609-0041-BE4B-E8434C99F6FE}" srcOrd="3" destOrd="0" presId="urn:microsoft.com/office/officeart/2005/8/layout/cycle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8020B4-D88F-9943-ACB6-98EF6CDF6068}" type="doc">
      <dgm:prSet loTypeId="urn:microsoft.com/office/officeart/2005/8/layout/cycle4" loCatId="relationship" qsTypeId="urn:microsoft.com/office/officeart/2005/8/quickstyle/simple1" qsCatId="simple" csTypeId="urn:microsoft.com/office/officeart/2005/8/colors/colorful4" csCatId="colorful" phldr="1"/>
      <dgm:spPr/>
      <dgm:t>
        <a:bodyPr/>
        <a:lstStyle/>
        <a:p>
          <a:endParaRPr lang="en-US"/>
        </a:p>
      </dgm:t>
    </dgm:pt>
    <dgm:pt modelId="{E7A84B57-CD7E-FE41-BC32-347BCC0999CC}">
      <dgm:prSet phldrT="[Text]"/>
      <dgm:spPr/>
      <dgm:t>
        <a:bodyPr/>
        <a:lstStyle/>
        <a:p>
          <a:r>
            <a:rPr lang="en-US" dirty="0" smtClean="0"/>
            <a:t>Hardware</a:t>
          </a:r>
          <a:endParaRPr lang="en-US" dirty="0"/>
        </a:p>
      </dgm:t>
    </dgm:pt>
    <dgm:pt modelId="{8555C753-FA74-C841-A2E9-B36087CA14CF}" type="parTrans" cxnId="{45BBE3BA-C5DD-F047-B147-6EFAC21BB2C8}">
      <dgm:prSet/>
      <dgm:spPr/>
      <dgm:t>
        <a:bodyPr/>
        <a:lstStyle/>
        <a:p>
          <a:endParaRPr lang="en-US"/>
        </a:p>
      </dgm:t>
    </dgm:pt>
    <dgm:pt modelId="{8CF8E722-9B3E-AC4F-91D3-4270296ADD51}" type="sibTrans" cxnId="{45BBE3BA-C5DD-F047-B147-6EFAC21BB2C8}">
      <dgm:prSet/>
      <dgm:spPr/>
      <dgm:t>
        <a:bodyPr/>
        <a:lstStyle/>
        <a:p>
          <a:endParaRPr lang="en-US"/>
        </a:p>
      </dgm:t>
    </dgm:pt>
    <dgm:pt modelId="{6BE15977-B8D4-E44C-AC22-78D808D3A5B7}">
      <dgm:prSet phldrT="[Text]"/>
      <dgm:spPr/>
      <dgm:t>
        <a:bodyPr/>
        <a:lstStyle/>
        <a:p>
          <a:r>
            <a:rPr lang="en-US" dirty="0" smtClean="0"/>
            <a:t>Processor</a:t>
          </a:r>
          <a:endParaRPr lang="en-US" dirty="0"/>
        </a:p>
      </dgm:t>
    </dgm:pt>
    <dgm:pt modelId="{6A619CA5-7D11-3B41-BEDE-0FD7AEB40F46}" type="parTrans" cxnId="{EDFD76C2-E27B-5F4F-ABE0-4264EDE6CEAD}">
      <dgm:prSet/>
      <dgm:spPr/>
      <dgm:t>
        <a:bodyPr/>
        <a:lstStyle/>
        <a:p>
          <a:endParaRPr lang="en-US"/>
        </a:p>
      </dgm:t>
    </dgm:pt>
    <dgm:pt modelId="{DA479D9E-C913-1643-AF34-6C3F24AD8F6B}" type="sibTrans" cxnId="{EDFD76C2-E27B-5F4F-ABE0-4264EDE6CEAD}">
      <dgm:prSet/>
      <dgm:spPr/>
      <dgm:t>
        <a:bodyPr/>
        <a:lstStyle/>
        <a:p>
          <a:endParaRPr lang="en-US"/>
        </a:p>
      </dgm:t>
    </dgm:pt>
    <dgm:pt modelId="{1ED3C913-C1DA-764A-9146-364BEB511BDA}">
      <dgm:prSet phldrT="[Text]"/>
      <dgm:spPr/>
      <dgm:t>
        <a:bodyPr/>
        <a:lstStyle/>
        <a:p>
          <a:r>
            <a:rPr lang="en-US" dirty="0" smtClean="0"/>
            <a:t>Software</a:t>
          </a:r>
          <a:endParaRPr lang="en-US" dirty="0"/>
        </a:p>
      </dgm:t>
    </dgm:pt>
    <dgm:pt modelId="{D1A1BD01-CDFE-4F42-A06C-8CEDC1440150}" type="parTrans" cxnId="{8B3C54AC-0A08-1A47-8ECD-B83E34D31D61}">
      <dgm:prSet/>
      <dgm:spPr/>
      <dgm:t>
        <a:bodyPr/>
        <a:lstStyle/>
        <a:p>
          <a:endParaRPr lang="en-US"/>
        </a:p>
      </dgm:t>
    </dgm:pt>
    <dgm:pt modelId="{76A92A1D-BC1C-FF4E-B32A-21C1D86FD475}" type="sibTrans" cxnId="{8B3C54AC-0A08-1A47-8ECD-B83E34D31D61}">
      <dgm:prSet/>
      <dgm:spPr/>
      <dgm:t>
        <a:bodyPr/>
        <a:lstStyle/>
        <a:p>
          <a:endParaRPr lang="en-US"/>
        </a:p>
      </dgm:t>
    </dgm:pt>
    <dgm:pt modelId="{425AD870-B91D-EA4E-857A-F184DF985399}">
      <dgm:prSet phldrT="[Text]"/>
      <dgm:spPr/>
      <dgm:t>
        <a:bodyPr/>
        <a:lstStyle/>
        <a:p>
          <a:r>
            <a:rPr lang="en-US" dirty="0" smtClean="0"/>
            <a:t>Behavior</a:t>
          </a:r>
          <a:endParaRPr lang="en-US" dirty="0"/>
        </a:p>
      </dgm:t>
    </dgm:pt>
    <dgm:pt modelId="{3354BD82-8117-9648-BDDA-E0DD8E6E907D}" type="parTrans" cxnId="{09C2B230-1AE4-4742-B441-8AD03054F98D}">
      <dgm:prSet/>
      <dgm:spPr/>
      <dgm:t>
        <a:bodyPr/>
        <a:lstStyle/>
        <a:p>
          <a:endParaRPr lang="en-US"/>
        </a:p>
      </dgm:t>
    </dgm:pt>
    <dgm:pt modelId="{8F833183-1D27-DD45-B875-2B3382E3B4F0}" type="sibTrans" cxnId="{09C2B230-1AE4-4742-B441-8AD03054F98D}">
      <dgm:prSet/>
      <dgm:spPr/>
      <dgm:t>
        <a:bodyPr/>
        <a:lstStyle/>
        <a:p>
          <a:endParaRPr lang="en-US"/>
        </a:p>
      </dgm:t>
    </dgm:pt>
    <dgm:pt modelId="{BA0CFD01-E1B8-E945-830D-8160149DB232}">
      <dgm:prSet phldrT="[Text]"/>
      <dgm:spPr/>
      <dgm:t>
        <a:bodyPr/>
        <a:lstStyle/>
        <a:p>
          <a:r>
            <a:rPr lang="en-US" dirty="0" smtClean="0"/>
            <a:t>Environment</a:t>
          </a:r>
          <a:endParaRPr lang="en-US" dirty="0"/>
        </a:p>
      </dgm:t>
    </dgm:pt>
    <dgm:pt modelId="{94DF632C-ACFE-AC4E-8EC1-D96F503682E0}" type="parTrans" cxnId="{12677FF8-525C-A74F-8D53-3E94370BD49C}">
      <dgm:prSet/>
      <dgm:spPr/>
      <dgm:t>
        <a:bodyPr/>
        <a:lstStyle/>
        <a:p>
          <a:endParaRPr lang="en-US"/>
        </a:p>
      </dgm:t>
    </dgm:pt>
    <dgm:pt modelId="{D19B7191-BFD0-BD4F-881D-67AF72D3A806}" type="sibTrans" cxnId="{12677FF8-525C-A74F-8D53-3E94370BD49C}">
      <dgm:prSet/>
      <dgm:spPr/>
      <dgm:t>
        <a:bodyPr/>
        <a:lstStyle/>
        <a:p>
          <a:endParaRPr lang="en-US"/>
        </a:p>
      </dgm:t>
    </dgm:pt>
    <dgm:pt modelId="{6985DD90-53B2-6C4D-992B-0F46AB1BC9B8}">
      <dgm:prSet phldrT="[Text]"/>
      <dgm:spPr/>
      <dgm:t>
        <a:bodyPr/>
        <a:lstStyle/>
        <a:p>
          <a:r>
            <a:rPr lang="en-US" dirty="0" smtClean="0"/>
            <a:t>Building</a:t>
          </a:r>
          <a:endParaRPr lang="en-US" dirty="0"/>
        </a:p>
      </dgm:t>
    </dgm:pt>
    <dgm:pt modelId="{01A4BB2D-7ABA-5446-A106-E50DC54537EB}" type="parTrans" cxnId="{9EFEF102-D73D-4C44-8B7C-FAC56AB05C43}">
      <dgm:prSet/>
      <dgm:spPr/>
      <dgm:t>
        <a:bodyPr/>
        <a:lstStyle/>
        <a:p>
          <a:endParaRPr lang="en-US"/>
        </a:p>
      </dgm:t>
    </dgm:pt>
    <dgm:pt modelId="{7540D25F-BFB7-0348-AF5C-C112041403AA}" type="sibTrans" cxnId="{9EFEF102-D73D-4C44-8B7C-FAC56AB05C43}">
      <dgm:prSet/>
      <dgm:spPr/>
      <dgm:t>
        <a:bodyPr/>
        <a:lstStyle/>
        <a:p>
          <a:endParaRPr lang="en-US"/>
        </a:p>
      </dgm:t>
    </dgm:pt>
    <dgm:pt modelId="{B90D222B-266A-794E-A18B-EC3346E40DFA}">
      <dgm:prSet phldrT="[Text]"/>
      <dgm:spPr/>
      <dgm:t>
        <a:bodyPr/>
        <a:lstStyle/>
        <a:p>
          <a:r>
            <a:rPr lang="en-US" dirty="0" smtClean="0"/>
            <a:t>Disk</a:t>
          </a:r>
          <a:endParaRPr lang="en-US" dirty="0"/>
        </a:p>
      </dgm:t>
    </dgm:pt>
    <dgm:pt modelId="{D97F6A27-AB33-4447-8E9E-59F0AC45D89F}" type="parTrans" cxnId="{FC055D83-7B9F-D447-A366-8BE2963A7995}">
      <dgm:prSet/>
      <dgm:spPr/>
      <dgm:t>
        <a:bodyPr/>
        <a:lstStyle/>
        <a:p>
          <a:endParaRPr lang="en-US"/>
        </a:p>
      </dgm:t>
    </dgm:pt>
    <dgm:pt modelId="{7E8D07AB-171D-E74F-8CE3-4D0182ADBD22}" type="sibTrans" cxnId="{FC055D83-7B9F-D447-A366-8BE2963A7995}">
      <dgm:prSet/>
      <dgm:spPr/>
      <dgm:t>
        <a:bodyPr/>
        <a:lstStyle/>
        <a:p>
          <a:endParaRPr lang="en-US"/>
        </a:p>
      </dgm:t>
    </dgm:pt>
    <dgm:pt modelId="{BCDAB243-EBC2-E842-BE09-FD2413800121}">
      <dgm:prSet phldrT="[Text]"/>
      <dgm:spPr/>
      <dgm:t>
        <a:bodyPr/>
        <a:lstStyle/>
        <a:p>
          <a:r>
            <a:rPr lang="en-US" dirty="0" smtClean="0"/>
            <a:t>HVAC</a:t>
          </a:r>
          <a:endParaRPr lang="en-US" dirty="0"/>
        </a:p>
      </dgm:t>
    </dgm:pt>
    <dgm:pt modelId="{57919755-4885-F54F-ADC3-1C1D5A2A3EEB}" type="parTrans" cxnId="{595133EA-D7A4-F14A-B059-6A4FBC90047A}">
      <dgm:prSet/>
      <dgm:spPr/>
      <dgm:t>
        <a:bodyPr/>
        <a:lstStyle/>
        <a:p>
          <a:endParaRPr lang="en-US"/>
        </a:p>
      </dgm:t>
    </dgm:pt>
    <dgm:pt modelId="{E2C0F0FE-71C0-2040-9879-9D7E7C4550E7}" type="sibTrans" cxnId="{595133EA-D7A4-F14A-B059-6A4FBC90047A}">
      <dgm:prSet/>
      <dgm:spPr/>
      <dgm:t>
        <a:bodyPr/>
        <a:lstStyle/>
        <a:p>
          <a:endParaRPr lang="en-US"/>
        </a:p>
      </dgm:t>
    </dgm:pt>
    <dgm:pt modelId="{3A5AAB9E-3DBA-4F40-AC19-3B77D7FA47F1}">
      <dgm:prSet phldrT="[Text]"/>
      <dgm:spPr/>
      <dgm:t>
        <a:bodyPr/>
        <a:lstStyle/>
        <a:p>
          <a:endParaRPr lang="en-US" dirty="0"/>
        </a:p>
      </dgm:t>
    </dgm:pt>
    <dgm:pt modelId="{B6428B83-521D-7545-9C54-BFF5C42AE059}" type="parTrans" cxnId="{37014700-1CF3-B54C-94BA-95161A68AFDF}">
      <dgm:prSet/>
      <dgm:spPr/>
      <dgm:t>
        <a:bodyPr/>
        <a:lstStyle/>
        <a:p>
          <a:endParaRPr lang="en-US"/>
        </a:p>
      </dgm:t>
    </dgm:pt>
    <dgm:pt modelId="{082B6451-430F-4D45-B82D-14D9AB9376F4}" type="sibTrans" cxnId="{37014700-1CF3-B54C-94BA-95161A68AFDF}">
      <dgm:prSet/>
      <dgm:spPr/>
      <dgm:t>
        <a:bodyPr/>
        <a:lstStyle/>
        <a:p>
          <a:endParaRPr lang="en-US"/>
        </a:p>
      </dgm:t>
    </dgm:pt>
    <dgm:pt modelId="{5F2F3EF6-1D97-F948-807F-5156583BB992}">
      <dgm:prSet phldrT="[Text]"/>
      <dgm:spPr/>
      <dgm:t>
        <a:bodyPr/>
        <a:lstStyle/>
        <a:p>
          <a:r>
            <a:rPr lang="en-US" dirty="0" smtClean="0"/>
            <a:t>Education</a:t>
          </a:r>
          <a:endParaRPr lang="en-US" dirty="0"/>
        </a:p>
      </dgm:t>
    </dgm:pt>
    <dgm:pt modelId="{E03BD70B-3A2E-4347-9590-9F506DD70E83}" type="parTrans" cxnId="{83A3804E-711D-2A43-95E5-B94A924902BB}">
      <dgm:prSet/>
      <dgm:spPr/>
      <dgm:t>
        <a:bodyPr/>
        <a:lstStyle/>
        <a:p>
          <a:endParaRPr lang="en-US"/>
        </a:p>
      </dgm:t>
    </dgm:pt>
    <dgm:pt modelId="{C55CE5A8-CFE9-C145-A3D6-29BE8E44E170}" type="sibTrans" cxnId="{83A3804E-711D-2A43-95E5-B94A924902BB}">
      <dgm:prSet/>
      <dgm:spPr/>
      <dgm:t>
        <a:bodyPr/>
        <a:lstStyle/>
        <a:p>
          <a:endParaRPr lang="en-US"/>
        </a:p>
      </dgm:t>
    </dgm:pt>
    <dgm:pt modelId="{EBAA03D3-E673-C440-94ED-429EAEE7BE3E}">
      <dgm:prSet phldrT="[Text]"/>
      <dgm:spPr/>
      <dgm:t>
        <a:bodyPr/>
        <a:lstStyle/>
        <a:p>
          <a:r>
            <a:rPr lang="en-US" dirty="0" smtClean="0"/>
            <a:t>Shutdown</a:t>
          </a:r>
          <a:endParaRPr lang="en-US" dirty="0"/>
        </a:p>
      </dgm:t>
    </dgm:pt>
    <dgm:pt modelId="{194CF85E-56D9-B94C-AF9D-4D4B65975D04}" type="parTrans" cxnId="{DD83C03A-AB2D-1147-97D0-8B85AA14AEA1}">
      <dgm:prSet/>
      <dgm:spPr/>
      <dgm:t>
        <a:bodyPr/>
        <a:lstStyle/>
        <a:p>
          <a:endParaRPr lang="en-US"/>
        </a:p>
      </dgm:t>
    </dgm:pt>
    <dgm:pt modelId="{F3AAD096-9267-774B-AEDC-EDCD28752446}" type="sibTrans" cxnId="{DD83C03A-AB2D-1147-97D0-8B85AA14AEA1}">
      <dgm:prSet/>
      <dgm:spPr/>
      <dgm:t>
        <a:bodyPr/>
        <a:lstStyle/>
        <a:p>
          <a:endParaRPr lang="en-US"/>
        </a:p>
      </dgm:t>
    </dgm:pt>
    <dgm:pt modelId="{9061AC93-5571-274A-878E-B0802EC12522}">
      <dgm:prSet phldrT="[Text]"/>
      <dgm:spPr/>
      <dgm:t>
        <a:bodyPr/>
        <a:lstStyle/>
        <a:p>
          <a:r>
            <a:rPr lang="en-US" dirty="0" smtClean="0"/>
            <a:t>Migration</a:t>
          </a:r>
          <a:endParaRPr lang="en-US" dirty="0"/>
        </a:p>
      </dgm:t>
    </dgm:pt>
    <dgm:pt modelId="{8DA0D2A3-4376-F945-8E79-93220C37F319}" type="parTrans" cxnId="{7ABC532A-3AF0-2A49-BFFA-2A14D1458527}">
      <dgm:prSet/>
      <dgm:spPr/>
      <dgm:t>
        <a:bodyPr/>
        <a:lstStyle/>
        <a:p>
          <a:endParaRPr lang="en-US"/>
        </a:p>
      </dgm:t>
    </dgm:pt>
    <dgm:pt modelId="{4C74FE57-2E15-3F48-BB11-6231A6A5ED26}" type="sibTrans" cxnId="{7ABC532A-3AF0-2A49-BFFA-2A14D1458527}">
      <dgm:prSet/>
      <dgm:spPr/>
      <dgm:t>
        <a:bodyPr/>
        <a:lstStyle/>
        <a:p>
          <a:endParaRPr lang="en-US"/>
        </a:p>
      </dgm:t>
    </dgm:pt>
    <dgm:pt modelId="{278B934A-E269-C54C-9E41-6C96CE10CD21}">
      <dgm:prSet phldrT="[Text]"/>
      <dgm:spPr/>
      <dgm:t>
        <a:bodyPr/>
        <a:lstStyle/>
        <a:p>
          <a:r>
            <a:rPr lang="en-US" dirty="0" smtClean="0"/>
            <a:t>Rack design</a:t>
          </a:r>
          <a:endParaRPr lang="en-US" dirty="0"/>
        </a:p>
      </dgm:t>
    </dgm:pt>
    <dgm:pt modelId="{ED3B76A0-DA8C-0045-B66F-7D2928F30792}" type="parTrans" cxnId="{951F51DF-DB6C-1B45-9A81-17C5B9E3C902}">
      <dgm:prSet/>
      <dgm:spPr/>
      <dgm:t>
        <a:bodyPr/>
        <a:lstStyle/>
        <a:p>
          <a:endParaRPr lang="en-US"/>
        </a:p>
      </dgm:t>
    </dgm:pt>
    <dgm:pt modelId="{D22AF6F9-4B7A-C44F-811B-0263BC75BB2C}" type="sibTrans" cxnId="{951F51DF-DB6C-1B45-9A81-17C5B9E3C902}">
      <dgm:prSet/>
      <dgm:spPr/>
      <dgm:t>
        <a:bodyPr/>
        <a:lstStyle/>
        <a:p>
          <a:endParaRPr lang="en-US"/>
        </a:p>
      </dgm:t>
    </dgm:pt>
    <dgm:pt modelId="{E25A35C6-BE4F-EB4D-AA04-244D438B76A7}">
      <dgm:prSet phldrT="[Text]"/>
      <dgm:spPr/>
      <dgm:t>
        <a:bodyPr/>
        <a:lstStyle/>
        <a:p>
          <a:r>
            <a:rPr lang="en-US" dirty="0" smtClean="0"/>
            <a:t>GPGPU</a:t>
          </a:r>
          <a:endParaRPr lang="en-US" dirty="0"/>
        </a:p>
      </dgm:t>
    </dgm:pt>
    <dgm:pt modelId="{491C7516-9B2C-C440-AF3F-0964E1C80B8E}" type="parTrans" cxnId="{D844E5E1-FDD2-ED48-AA0D-B7D635EFD0F0}">
      <dgm:prSet/>
      <dgm:spPr/>
      <dgm:t>
        <a:bodyPr/>
        <a:lstStyle/>
        <a:p>
          <a:endParaRPr lang="en-US"/>
        </a:p>
      </dgm:t>
    </dgm:pt>
    <dgm:pt modelId="{944F3737-EBE0-F043-9C43-2324D59A3BE3}" type="sibTrans" cxnId="{D844E5E1-FDD2-ED48-AA0D-B7D635EFD0F0}">
      <dgm:prSet/>
      <dgm:spPr/>
      <dgm:t>
        <a:bodyPr/>
        <a:lstStyle/>
        <a:p>
          <a:endParaRPr lang="en-US"/>
        </a:p>
      </dgm:t>
    </dgm:pt>
    <dgm:pt modelId="{5CFFC25E-04B6-C34E-99C2-79D7FCC1065D}">
      <dgm:prSet phldrT="[Text]"/>
      <dgm:spPr/>
      <dgm:t>
        <a:bodyPr/>
        <a:lstStyle/>
        <a:p>
          <a:r>
            <a:rPr lang="en-US" dirty="0" err="1" smtClean="0"/>
            <a:t>GreenSaaS/SaaI</a:t>
          </a:r>
          <a:endParaRPr lang="en-US" dirty="0"/>
        </a:p>
      </dgm:t>
    </dgm:pt>
    <dgm:pt modelId="{2F7DD930-C37B-754B-8E42-79B433E285C7}" type="parTrans" cxnId="{29ADF18A-4F74-C940-BA62-9D92364FE3D8}">
      <dgm:prSet/>
      <dgm:spPr/>
      <dgm:t>
        <a:bodyPr/>
        <a:lstStyle/>
        <a:p>
          <a:endParaRPr lang="en-US"/>
        </a:p>
      </dgm:t>
    </dgm:pt>
    <dgm:pt modelId="{A3D9E5D1-5A4A-524A-835E-D42DE3BBABBE}" type="sibTrans" cxnId="{29ADF18A-4F74-C940-BA62-9D92364FE3D8}">
      <dgm:prSet/>
      <dgm:spPr/>
      <dgm:t>
        <a:bodyPr/>
        <a:lstStyle/>
        <a:p>
          <a:endParaRPr lang="en-US"/>
        </a:p>
      </dgm:t>
    </dgm:pt>
    <dgm:pt modelId="{92F098BC-BBC4-4B44-B1CE-6FBD35111DD2}">
      <dgm:prSet phldrT="[Text]"/>
      <dgm:spPr/>
      <dgm:t>
        <a:bodyPr/>
        <a:lstStyle/>
        <a:p>
          <a:r>
            <a:rPr lang="en-US" dirty="0" smtClean="0"/>
            <a:t>Policies</a:t>
          </a:r>
          <a:endParaRPr lang="en-US" dirty="0"/>
        </a:p>
      </dgm:t>
    </dgm:pt>
    <dgm:pt modelId="{13762001-ADEE-6644-9DDB-B80C7101FC24}" type="parTrans" cxnId="{56C8569D-4774-854B-A282-5A0EAB4604D8}">
      <dgm:prSet/>
      <dgm:spPr/>
      <dgm:t>
        <a:bodyPr/>
        <a:lstStyle/>
        <a:p>
          <a:endParaRPr lang="en-US"/>
        </a:p>
      </dgm:t>
    </dgm:pt>
    <dgm:pt modelId="{F3EA76B1-FA14-E944-8490-515B700F0F5A}" type="sibTrans" cxnId="{56C8569D-4774-854B-A282-5A0EAB4604D8}">
      <dgm:prSet/>
      <dgm:spPr/>
      <dgm:t>
        <a:bodyPr/>
        <a:lstStyle/>
        <a:p>
          <a:endParaRPr lang="en-US"/>
        </a:p>
      </dgm:t>
    </dgm:pt>
    <dgm:pt modelId="{3218647F-5EB9-5847-A33B-2EBEF4E62D20}">
      <dgm:prSet phldrT="[Text]"/>
      <dgm:spPr/>
      <dgm:t>
        <a:bodyPr/>
        <a:lstStyle/>
        <a:p>
          <a:r>
            <a:rPr lang="en-US" dirty="0" smtClean="0"/>
            <a:t>Scheduling</a:t>
          </a:r>
          <a:endParaRPr lang="en-US" dirty="0"/>
        </a:p>
      </dgm:t>
    </dgm:pt>
    <dgm:pt modelId="{9E8788D7-F7F0-6942-AFC1-E97C00A9C558}" type="parTrans" cxnId="{6F162891-435E-D44F-860A-77FB803183C7}">
      <dgm:prSet/>
      <dgm:spPr/>
    </dgm:pt>
    <dgm:pt modelId="{22344C47-469E-9F4A-841C-A76027530A40}" type="sibTrans" cxnId="{6F162891-435E-D44F-860A-77FB803183C7}">
      <dgm:prSet/>
      <dgm:spPr/>
    </dgm:pt>
    <dgm:pt modelId="{A671A9C2-D5B1-7047-96D5-2F8FB56D4020}">
      <dgm:prSet phldrT="[Text]"/>
      <dgm:spPr/>
      <dgm:t>
        <a:bodyPr/>
        <a:lstStyle/>
        <a:p>
          <a:r>
            <a:rPr lang="en-US" dirty="0" smtClean="0"/>
            <a:t>People</a:t>
          </a:r>
          <a:endParaRPr lang="en-US" dirty="0"/>
        </a:p>
      </dgm:t>
    </dgm:pt>
    <dgm:pt modelId="{2AAEC66B-E1FA-2A47-BE38-91DB7F97446B}" type="parTrans" cxnId="{595DEC43-3333-F747-ADB7-347719A47E8A}">
      <dgm:prSet/>
      <dgm:spPr/>
    </dgm:pt>
    <dgm:pt modelId="{6D5A39D9-795D-FD4E-A98E-376B160B6A2C}" type="sibTrans" cxnId="{595DEC43-3333-F747-ADB7-347719A47E8A}">
      <dgm:prSet/>
      <dgm:spPr/>
    </dgm:pt>
    <dgm:pt modelId="{CC6C1F51-F61A-A047-A5C0-3ED22360285C}">
      <dgm:prSet phldrT="[Text]"/>
      <dgm:spPr/>
      <dgm:t>
        <a:bodyPr/>
        <a:lstStyle/>
        <a:p>
          <a:r>
            <a:rPr lang="en-US" dirty="0" smtClean="0"/>
            <a:t>(Metrics)</a:t>
          </a:r>
          <a:endParaRPr lang="en-US" dirty="0"/>
        </a:p>
      </dgm:t>
    </dgm:pt>
    <dgm:pt modelId="{B45D18D1-65E6-FE44-8943-4D7486DFD276}" type="parTrans" cxnId="{6FB14002-42A5-D04F-833C-9120D9F525A1}">
      <dgm:prSet/>
      <dgm:spPr/>
    </dgm:pt>
    <dgm:pt modelId="{E54E8F8D-748A-0B41-8D95-7C5750AA84FB}" type="sibTrans" cxnId="{6FB14002-42A5-D04F-833C-9120D9F525A1}">
      <dgm:prSet/>
      <dgm:spPr/>
    </dgm:pt>
    <dgm:pt modelId="{DC6ED625-D14F-434E-A56C-20A0723581D1}" type="pres">
      <dgm:prSet presAssocID="{388020B4-D88F-9943-ACB6-98EF6CDF6068}" presName="cycleMatrixDiagram" presStyleCnt="0">
        <dgm:presLayoutVars>
          <dgm:chMax val="1"/>
          <dgm:dir/>
          <dgm:animLvl val="lvl"/>
          <dgm:resizeHandles val="exact"/>
        </dgm:presLayoutVars>
      </dgm:prSet>
      <dgm:spPr/>
      <dgm:t>
        <a:bodyPr/>
        <a:lstStyle/>
        <a:p>
          <a:endParaRPr lang="en-US"/>
        </a:p>
      </dgm:t>
    </dgm:pt>
    <dgm:pt modelId="{2DECB81D-92C6-FD49-BBA5-95C07F7D0652}" type="pres">
      <dgm:prSet presAssocID="{388020B4-D88F-9943-ACB6-98EF6CDF6068}" presName="children" presStyleCnt="0"/>
      <dgm:spPr/>
      <dgm:t>
        <a:bodyPr/>
        <a:lstStyle/>
        <a:p>
          <a:endParaRPr lang="en-US"/>
        </a:p>
      </dgm:t>
    </dgm:pt>
    <dgm:pt modelId="{686E5FEA-1EA9-4F4A-B673-0B220602AE3E}" type="pres">
      <dgm:prSet presAssocID="{388020B4-D88F-9943-ACB6-98EF6CDF6068}" presName="child1group" presStyleCnt="0"/>
      <dgm:spPr/>
      <dgm:t>
        <a:bodyPr/>
        <a:lstStyle/>
        <a:p>
          <a:endParaRPr lang="en-US"/>
        </a:p>
      </dgm:t>
    </dgm:pt>
    <dgm:pt modelId="{20BACDE2-C5FA-3548-96DA-F9B8A67AF007}" type="pres">
      <dgm:prSet presAssocID="{388020B4-D88F-9943-ACB6-98EF6CDF6068}" presName="child1" presStyleLbl="bgAcc1" presStyleIdx="0" presStyleCnt="4"/>
      <dgm:spPr/>
      <dgm:t>
        <a:bodyPr/>
        <a:lstStyle/>
        <a:p>
          <a:endParaRPr lang="en-US"/>
        </a:p>
      </dgm:t>
    </dgm:pt>
    <dgm:pt modelId="{C2F65BE8-C720-E948-925D-79CE039C5E72}" type="pres">
      <dgm:prSet presAssocID="{388020B4-D88F-9943-ACB6-98EF6CDF6068}" presName="child1Text" presStyleLbl="bgAcc1" presStyleIdx="0" presStyleCnt="4">
        <dgm:presLayoutVars>
          <dgm:bulletEnabled val="1"/>
        </dgm:presLayoutVars>
      </dgm:prSet>
      <dgm:spPr/>
      <dgm:t>
        <a:bodyPr/>
        <a:lstStyle/>
        <a:p>
          <a:endParaRPr lang="en-US"/>
        </a:p>
      </dgm:t>
    </dgm:pt>
    <dgm:pt modelId="{C86CEBDE-F5A7-E348-B99E-3CB5C2A07775}" type="pres">
      <dgm:prSet presAssocID="{388020B4-D88F-9943-ACB6-98EF6CDF6068}" presName="child2group" presStyleCnt="0"/>
      <dgm:spPr/>
      <dgm:t>
        <a:bodyPr/>
        <a:lstStyle/>
        <a:p>
          <a:endParaRPr lang="en-US"/>
        </a:p>
      </dgm:t>
    </dgm:pt>
    <dgm:pt modelId="{39ACC9C5-3615-6741-93DC-4038D9105BBE}" type="pres">
      <dgm:prSet presAssocID="{388020B4-D88F-9943-ACB6-98EF6CDF6068}" presName="child2" presStyleLbl="bgAcc1" presStyleIdx="1" presStyleCnt="4"/>
      <dgm:spPr/>
      <dgm:t>
        <a:bodyPr/>
        <a:lstStyle/>
        <a:p>
          <a:endParaRPr lang="en-US"/>
        </a:p>
      </dgm:t>
    </dgm:pt>
    <dgm:pt modelId="{FD23FC1F-49ED-D24E-96E6-019EF60F001C}" type="pres">
      <dgm:prSet presAssocID="{388020B4-D88F-9943-ACB6-98EF6CDF6068}" presName="child2Text" presStyleLbl="bgAcc1" presStyleIdx="1" presStyleCnt="4">
        <dgm:presLayoutVars>
          <dgm:bulletEnabled val="1"/>
        </dgm:presLayoutVars>
      </dgm:prSet>
      <dgm:spPr/>
      <dgm:t>
        <a:bodyPr/>
        <a:lstStyle/>
        <a:p>
          <a:endParaRPr lang="en-US"/>
        </a:p>
      </dgm:t>
    </dgm:pt>
    <dgm:pt modelId="{F12C086A-84BB-C340-B2CE-DD08FEB9D257}" type="pres">
      <dgm:prSet presAssocID="{388020B4-D88F-9943-ACB6-98EF6CDF6068}" presName="child3group" presStyleCnt="0"/>
      <dgm:spPr/>
      <dgm:t>
        <a:bodyPr/>
        <a:lstStyle/>
        <a:p>
          <a:endParaRPr lang="en-US"/>
        </a:p>
      </dgm:t>
    </dgm:pt>
    <dgm:pt modelId="{7AD4BA81-CA6E-704A-BD8F-98EA4312DC3A}" type="pres">
      <dgm:prSet presAssocID="{388020B4-D88F-9943-ACB6-98EF6CDF6068}" presName="child3" presStyleLbl="bgAcc1" presStyleIdx="2" presStyleCnt="4"/>
      <dgm:spPr/>
      <dgm:t>
        <a:bodyPr/>
        <a:lstStyle/>
        <a:p>
          <a:endParaRPr lang="en-US"/>
        </a:p>
      </dgm:t>
    </dgm:pt>
    <dgm:pt modelId="{229FA7D1-AD4F-AB4C-AD73-139C72DCCBAC}" type="pres">
      <dgm:prSet presAssocID="{388020B4-D88F-9943-ACB6-98EF6CDF6068}" presName="child3Text" presStyleLbl="bgAcc1" presStyleIdx="2" presStyleCnt="4">
        <dgm:presLayoutVars>
          <dgm:bulletEnabled val="1"/>
        </dgm:presLayoutVars>
      </dgm:prSet>
      <dgm:spPr/>
      <dgm:t>
        <a:bodyPr/>
        <a:lstStyle/>
        <a:p>
          <a:endParaRPr lang="en-US"/>
        </a:p>
      </dgm:t>
    </dgm:pt>
    <dgm:pt modelId="{F95BB5A8-71B4-EB4C-8BAF-65E9EE241CE2}" type="pres">
      <dgm:prSet presAssocID="{388020B4-D88F-9943-ACB6-98EF6CDF6068}" presName="child4group" presStyleCnt="0"/>
      <dgm:spPr/>
      <dgm:t>
        <a:bodyPr/>
        <a:lstStyle/>
        <a:p>
          <a:endParaRPr lang="en-US"/>
        </a:p>
      </dgm:t>
    </dgm:pt>
    <dgm:pt modelId="{AEC1E5E5-BFD0-FC4D-964E-1D4935068512}" type="pres">
      <dgm:prSet presAssocID="{388020B4-D88F-9943-ACB6-98EF6CDF6068}" presName="child4" presStyleLbl="bgAcc1" presStyleIdx="3" presStyleCnt="4"/>
      <dgm:spPr/>
      <dgm:t>
        <a:bodyPr/>
        <a:lstStyle/>
        <a:p>
          <a:endParaRPr lang="en-US"/>
        </a:p>
      </dgm:t>
    </dgm:pt>
    <dgm:pt modelId="{86288656-CE7A-2844-9343-ECC0E09400AE}" type="pres">
      <dgm:prSet presAssocID="{388020B4-D88F-9943-ACB6-98EF6CDF6068}" presName="child4Text" presStyleLbl="bgAcc1" presStyleIdx="3" presStyleCnt="4">
        <dgm:presLayoutVars>
          <dgm:bulletEnabled val="1"/>
        </dgm:presLayoutVars>
      </dgm:prSet>
      <dgm:spPr/>
      <dgm:t>
        <a:bodyPr/>
        <a:lstStyle/>
        <a:p>
          <a:endParaRPr lang="en-US"/>
        </a:p>
      </dgm:t>
    </dgm:pt>
    <dgm:pt modelId="{D5025154-ABCD-1941-A966-F0942B35239C}" type="pres">
      <dgm:prSet presAssocID="{388020B4-D88F-9943-ACB6-98EF6CDF6068}" presName="childPlaceholder" presStyleCnt="0"/>
      <dgm:spPr/>
      <dgm:t>
        <a:bodyPr/>
        <a:lstStyle/>
        <a:p>
          <a:endParaRPr lang="en-US"/>
        </a:p>
      </dgm:t>
    </dgm:pt>
    <dgm:pt modelId="{BF5D446F-28D3-A542-A74B-E61C56B36DF3}" type="pres">
      <dgm:prSet presAssocID="{388020B4-D88F-9943-ACB6-98EF6CDF6068}" presName="circle" presStyleCnt="0"/>
      <dgm:spPr/>
      <dgm:t>
        <a:bodyPr/>
        <a:lstStyle/>
        <a:p>
          <a:endParaRPr lang="en-US"/>
        </a:p>
      </dgm:t>
    </dgm:pt>
    <dgm:pt modelId="{A8B4E43B-2F37-024A-A4FA-7A96B950C3FF}" type="pres">
      <dgm:prSet presAssocID="{388020B4-D88F-9943-ACB6-98EF6CDF6068}" presName="quadrant1" presStyleLbl="node1" presStyleIdx="0" presStyleCnt="4">
        <dgm:presLayoutVars>
          <dgm:chMax val="1"/>
          <dgm:bulletEnabled val="1"/>
        </dgm:presLayoutVars>
      </dgm:prSet>
      <dgm:spPr/>
      <dgm:t>
        <a:bodyPr/>
        <a:lstStyle/>
        <a:p>
          <a:endParaRPr lang="en-US"/>
        </a:p>
      </dgm:t>
    </dgm:pt>
    <dgm:pt modelId="{9ABB983F-50A0-1844-9A88-6C22634C3BE2}" type="pres">
      <dgm:prSet presAssocID="{388020B4-D88F-9943-ACB6-98EF6CDF6068}" presName="quadrant2" presStyleLbl="node1" presStyleIdx="1" presStyleCnt="4">
        <dgm:presLayoutVars>
          <dgm:chMax val="1"/>
          <dgm:bulletEnabled val="1"/>
        </dgm:presLayoutVars>
      </dgm:prSet>
      <dgm:spPr/>
      <dgm:t>
        <a:bodyPr/>
        <a:lstStyle/>
        <a:p>
          <a:endParaRPr lang="en-US"/>
        </a:p>
      </dgm:t>
    </dgm:pt>
    <dgm:pt modelId="{9627A2E5-7627-834B-A010-4625BB6B56DE}" type="pres">
      <dgm:prSet presAssocID="{388020B4-D88F-9943-ACB6-98EF6CDF6068}" presName="quadrant3" presStyleLbl="node1" presStyleIdx="2" presStyleCnt="4">
        <dgm:presLayoutVars>
          <dgm:chMax val="1"/>
          <dgm:bulletEnabled val="1"/>
        </dgm:presLayoutVars>
      </dgm:prSet>
      <dgm:spPr/>
      <dgm:t>
        <a:bodyPr/>
        <a:lstStyle/>
        <a:p>
          <a:endParaRPr lang="en-US"/>
        </a:p>
      </dgm:t>
    </dgm:pt>
    <dgm:pt modelId="{90D130C9-2D5D-0B41-8F31-53AC1BD9FF9C}" type="pres">
      <dgm:prSet presAssocID="{388020B4-D88F-9943-ACB6-98EF6CDF6068}" presName="quadrant4" presStyleLbl="node1" presStyleIdx="3" presStyleCnt="4">
        <dgm:presLayoutVars>
          <dgm:chMax val="1"/>
          <dgm:bulletEnabled val="1"/>
        </dgm:presLayoutVars>
      </dgm:prSet>
      <dgm:spPr/>
      <dgm:t>
        <a:bodyPr/>
        <a:lstStyle/>
        <a:p>
          <a:endParaRPr lang="en-US"/>
        </a:p>
      </dgm:t>
    </dgm:pt>
    <dgm:pt modelId="{940200E6-2150-5441-80F7-EE88F120488E}" type="pres">
      <dgm:prSet presAssocID="{388020B4-D88F-9943-ACB6-98EF6CDF6068}" presName="quadrantPlaceholder" presStyleCnt="0"/>
      <dgm:spPr/>
      <dgm:t>
        <a:bodyPr/>
        <a:lstStyle/>
        <a:p>
          <a:endParaRPr lang="en-US"/>
        </a:p>
      </dgm:t>
    </dgm:pt>
    <dgm:pt modelId="{208573A2-4103-FA4A-946B-69D6A65E04BA}" type="pres">
      <dgm:prSet presAssocID="{388020B4-D88F-9943-ACB6-98EF6CDF6068}" presName="center1" presStyleLbl="fgShp" presStyleIdx="0" presStyleCnt="2"/>
      <dgm:spPr/>
      <dgm:t>
        <a:bodyPr/>
        <a:lstStyle/>
        <a:p>
          <a:endParaRPr lang="en-US"/>
        </a:p>
      </dgm:t>
    </dgm:pt>
    <dgm:pt modelId="{16058D62-7609-0041-BE4B-E8434C99F6FE}" type="pres">
      <dgm:prSet presAssocID="{388020B4-D88F-9943-ACB6-98EF6CDF6068}" presName="center2" presStyleLbl="fgShp" presStyleIdx="1" presStyleCnt="2"/>
      <dgm:spPr/>
      <dgm:t>
        <a:bodyPr/>
        <a:lstStyle/>
        <a:p>
          <a:endParaRPr lang="en-US"/>
        </a:p>
      </dgm:t>
    </dgm:pt>
  </dgm:ptLst>
  <dgm:cxnLst>
    <dgm:cxn modelId="{A786CD50-A7D1-9E42-B2C3-6EA2F0E79AC2}" type="presOf" srcId="{92F098BC-BBC4-4B44-B1CE-6FBD35111DD2}" destId="{7AD4BA81-CA6E-704A-BD8F-98EA4312DC3A}" srcOrd="0" destOrd="3" presId="urn:microsoft.com/office/officeart/2005/8/layout/cycle4"/>
    <dgm:cxn modelId="{66556DC6-AA0A-5F42-9FE4-F7155CF852CE}" type="presOf" srcId="{388020B4-D88F-9943-ACB6-98EF6CDF6068}" destId="{DC6ED625-D14F-434E-A56C-20A0723581D1}" srcOrd="0" destOrd="0" presId="urn:microsoft.com/office/officeart/2005/8/layout/cycle4"/>
    <dgm:cxn modelId="{89DFCC1A-20BD-5443-965F-5664630F36D6}" type="presOf" srcId="{5CFFC25E-04B6-C34E-99C2-79D7FCC1065D}" destId="{39ACC9C5-3615-6741-93DC-4038D9105BBE}" srcOrd="0" destOrd="3" presId="urn:microsoft.com/office/officeart/2005/8/layout/cycle4"/>
    <dgm:cxn modelId="{12677FF8-525C-A74F-8D53-3E94370BD49C}" srcId="{388020B4-D88F-9943-ACB6-98EF6CDF6068}" destId="{BA0CFD01-E1B8-E945-830D-8160149DB232}" srcOrd="3" destOrd="0" parTransId="{94DF632C-ACFE-AC4E-8EC1-D96F503682E0}" sibTransId="{D19B7191-BFD0-BD4F-881D-67AF72D3A806}"/>
    <dgm:cxn modelId="{3D3849CA-BA7F-8143-BF51-B1EFB983A6E9}" type="presOf" srcId="{92F098BC-BBC4-4B44-B1CE-6FBD35111DD2}" destId="{229FA7D1-AD4F-AB4C-AD73-139C72DCCBAC}" srcOrd="1" destOrd="3" presId="urn:microsoft.com/office/officeart/2005/8/layout/cycle4"/>
    <dgm:cxn modelId="{FC055D83-7B9F-D447-A366-8BE2963A7995}" srcId="{E7A84B57-CD7E-FE41-BC32-347BCC0999CC}" destId="{B90D222B-266A-794E-A18B-EC3346E40DFA}" srcOrd="1" destOrd="0" parTransId="{D97F6A27-AB33-4447-8E9E-59F0AC45D89F}" sibTransId="{7E8D07AB-171D-E74F-8CE3-4D0182ADBD22}"/>
    <dgm:cxn modelId="{0767556C-FF82-F34C-B432-B29F59105A9E}" type="presOf" srcId="{278B934A-E269-C54C-9E41-6C96CE10CD21}" destId="{86288656-CE7A-2844-9343-ECC0E09400AE}" srcOrd="1" destOrd="2" presId="urn:microsoft.com/office/officeart/2005/8/layout/cycle4"/>
    <dgm:cxn modelId="{45BBE3BA-C5DD-F047-B147-6EFAC21BB2C8}" srcId="{388020B4-D88F-9943-ACB6-98EF6CDF6068}" destId="{E7A84B57-CD7E-FE41-BC32-347BCC0999CC}" srcOrd="0" destOrd="0" parTransId="{8555C753-FA74-C841-A2E9-B36087CA14CF}" sibTransId="{8CF8E722-9B3E-AC4F-91D3-4270296ADD51}"/>
    <dgm:cxn modelId="{6F2A5BF8-1992-3941-A11E-0B10C0018228}" type="presOf" srcId="{EBAA03D3-E673-C440-94ED-429EAEE7BE3E}" destId="{39ACC9C5-3615-6741-93DC-4038D9105BBE}" srcOrd="0" destOrd="1" presId="urn:microsoft.com/office/officeart/2005/8/layout/cycle4"/>
    <dgm:cxn modelId="{78975959-F4E9-B447-ACA1-CD0143F51912}" type="presOf" srcId="{BA0CFD01-E1B8-E945-830D-8160149DB232}" destId="{90D130C9-2D5D-0B41-8F31-53AC1BD9FF9C}" srcOrd="0" destOrd="0" presId="urn:microsoft.com/office/officeart/2005/8/layout/cycle4"/>
    <dgm:cxn modelId="{4ED2C820-A812-2A4C-BED0-68F9D54585EA}" type="presOf" srcId="{5F2F3EF6-1D97-F948-807F-5156583BB992}" destId="{229FA7D1-AD4F-AB4C-AD73-139C72DCCBAC}" srcOrd="1" destOrd="2" presId="urn:microsoft.com/office/officeart/2005/8/layout/cycle4"/>
    <dgm:cxn modelId="{0A3B6C76-17B6-3845-8F77-26AD11F1D851}" type="presOf" srcId="{BCDAB243-EBC2-E842-BE09-FD2413800121}" destId="{AEC1E5E5-BFD0-FC4D-964E-1D4935068512}" srcOrd="0" destOrd="1" presId="urn:microsoft.com/office/officeart/2005/8/layout/cycle4"/>
    <dgm:cxn modelId="{6F162891-435E-D44F-860A-77FB803183C7}" srcId="{1ED3C913-C1DA-764A-9146-364BEB511BDA}" destId="{3218647F-5EB9-5847-A33B-2EBEF4E62D20}" srcOrd="0" destOrd="0" parTransId="{9E8788D7-F7F0-6942-AFC1-E97C00A9C558}" sibTransId="{22344C47-469E-9F4A-841C-A76027530A40}"/>
    <dgm:cxn modelId="{454E2071-3E39-E64E-877B-EFC466C3E586}" type="presOf" srcId="{6985DD90-53B2-6C4D-992B-0F46AB1BC9B8}" destId="{86288656-CE7A-2844-9343-ECC0E09400AE}" srcOrd="1" destOrd="0" presId="urn:microsoft.com/office/officeart/2005/8/layout/cycle4"/>
    <dgm:cxn modelId="{09C2B230-1AE4-4742-B441-8AD03054F98D}" srcId="{388020B4-D88F-9943-ACB6-98EF6CDF6068}" destId="{425AD870-B91D-EA4E-857A-F184DF985399}" srcOrd="2" destOrd="0" parTransId="{3354BD82-8117-9648-BDDA-E0DD8E6E907D}" sibTransId="{8F833183-1D27-DD45-B875-2B3382E3B4F0}"/>
    <dgm:cxn modelId="{D45859BC-F538-D04A-8602-68B2029191A7}" type="presOf" srcId="{A671A9C2-D5B1-7047-96D5-2F8FB56D4020}" destId="{229FA7D1-AD4F-AB4C-AD73-139C72DCCBAC}" srcOrd="1" destOrd="1" presId="urn:microsoft.com/office/officeart/2005/8/layout/cycle4"/>
    <dgm:cxn modelId="{56C8569D-4774-854B-A282-5A0EAB4604D8}" srcId="{425AD870-B91D-EA4E-857A-F184DF985399}" destId="{92F098BC-BBC4-4B44-B1CE-6FBD35111DD2}" srcOrd="3" destOrd="0" parTransId="{13762001-ADEE-6644-9DDB-B80C7101FC24}" sibTransId="{F3EA76B1-FA14-E944-8490-515B700F0F5A}"/>
    <dgm:cxn modelId="{DD83C03A-AB2D-1147-97D0-8B85AA14AEA1}" srcId="{1ED3C913-C1DA-764A-9146-364BEB511BDA}" destId="{EBAA03D3-E673-C440-94ED-429EAEE7BE3E}" srcOrd="1" destOrd="0" parTransId="{194CF85E-56D9-B94C-AF9D-4D4B65975D04}" sibTransId="{F3AAD096-9267-774B-AEDC-EDCD28752446}"/>
    <dgm:cxn modelId="{D844E5E1-FDD2-ED48-AA0D-B7D635EFD0F0}" srcId="{E7A84B57-CD7E-FE41-BC32-347BCC0999CC}" destId="{E25A35C6-BE4F-EB4D-AA04-244D438B76A7}" srcOrd="2" destOrd="0" parTransId="{491C7516-9B2C-C440-AF3F-0964E1C80B8E}" sibTransId="{944F3737-EBE0-F043-9C43-2324D59A3BE3}"/>
    <dgm:cxn modelId="{B9157B82-32DF-4F4C-BA45-BBE768F521F4}" type="presOf" srcId="{3218647F-5EB9-5847-A33B-2EBEF4E62D20}" destId="{39ACC9C5-3615-6741-93DC-4038D9105BBE}" srcOrd="0" destOrd="0" presId="urn:microsoft.com/office/officeart/2005/8/layout/cycle4"/>
    <dgm:cxn modelId="{83A3804E-711D-2A43-95E5-B94A924902BB}" srcId="{425AD870-B91D-EA4E-857A-F184DF985399}" destId="{5F2F3EF6-1D97-F948-807F-5156583BB992}" srcOrd="2" destOrd="0" parTransId="{E03BD70B-3A2E-4347-9590-9F506DD70E83}" sibTransId="{C55CE5A8-CFE9-C145-A3D6-29BE8E44E170}"/>
    <dgm:cxn modelId="{9DCA8911-D254-BF41-B70B-56F0926F712D}" type="presOf" srcId="{3218647F-5EB9-5847-A33B-2EBEF4E62D20}" destId="{FD23FC1F-49ED-D24E-96E6-019EF60F001C}" srcOrd="1" destOrd="0" presId="urn:microsoft.com/office/officeart/2005/8/layout/cycle4"/>
    <dgm:cxn modelId="{1E44B2FD-1146-DB4D-B6D9-EDDD15A87208}" type="presOf" srcId="{CC6C1F51-F61A-A047-A5C0-3ED22360285C}" destId="{7AD4BA81-CA6E-704A-BD8F-98EA4312DC3A}" srcOrd="0" destOrd="0" presId="urn:microsoft.com/office/officeart/2005/8/layout/cycle4"/>
    <dgm:cxn modelId="{333ECE32-A139-6E4C-A6F7-F0D132F1F9BE}" type="presOf" srcId="{BCDAB243-EBC2-E842-BE09-FD2413800121}" destId="{86288656-CE7A-2844-9343-ECC0E09400AE}" srcOrd="1" destOrd="1" presId="urn:microsoft.com/office/officeart/2005/8/layout/cycle4"/>
    <dgm:cxn modelId="{4709B56D-D4DC-F446-9191-14C3F3959FC9}" type="presOf" srcId="{EBAA03D3-E673-C440-94ED-429EAEE7BE3E}" destId="{FD23FC1F-49ED-D24E-96E6-019EF60F001C}" srcOrd="1" destOrd="1" presId="urn:microsoft.com/office/officeart/2005/8/layout/cycle4"/>
    <dgm:cxn modelId="{D2BE0110-53C1-304C-8DA6-9AEC0CABB62E}" type="presOf" srcId="{6985DD90-53B2-6C4D-992B-0F46AB1BC9B8}" destId="{AEC1E5E5-BFD0-FC4D-964E-1D4935068512}" srcOrd="0" destOrd="0" presId="urn:microsoft.com/office/officeart/2005/8/layout/cycle4"/>
    <dgm:cxn modelId="{F2DAF7DE-0604-1045-893C-FF9F80B11CA8}" type="presOf" srcId="{3A5AAB9E-3DBA-4F40-AC19-3B77D7FA47F1}" destId="{AEC1E5E5-BFD0-FC4D-964E-1D4935068512}" srcOrd="0" destOrd="3" presId="urn:microsoft.com/office/officeart/2005/8/layout/cycle4"/>
    <dgm:cxn modelId="{562C9369-9C2C-E644-BC57-7A63814B3607}" type="presOf" srcId="{6BE15977-B8D4-E44C-AC22-78D808D3A5B7}" destId="{C2F65BE8-C720-E948-925D-79CE039C5E72}" srcOrd="1" destOrd="0" presId="urn:microsoft.com/office/officeart/2005/8/layout/cycle4"/>
    <dgm:cxn modelId="{4154C453-EE49-064E-8163-E23CE84E4778}" type="presOf" srcId="{E25A35C6-BE4F-EB4D-AA04-244D438B76A7}" destId="{20BACDE2-C5FA-3548-96DA-F9B8A67AF007}" srcOrd="0" destOrd="2" presId="urn:microsoft.com/office/officeart/2005/8/layout/cycle4"/>
    <dgm:cxn modelId="{951F51DF-DB6C-1B45-9A81-17C5B9E3C902}" srcId="{BA0CFD01-E1B8-E945-830D-8160149DB232}" destId="{278B934A-E269-C54C-9E41-6C96CE10CD21}" srcOrd="2" destOrd="0" parTransId="{ED3B76A0-DA8C-0045-B66F-7D2928F30792}" sibTransId="{D22AF6F9-4B7A-C44F-811B-0263BC75BB2C}"/>
    <dgm:cxn modelId="{6FB14002-42A5-D04F-833C-9120D9F525A1}" srcId="{425AD870-B91D-EA4E-857A-F184DF985399}" destId="{CC6C1F51-F61A-A047-A5C0-3ED22360285C}" srcOrd="0" destOrd="0" parTransId="{B45D18D1-65E6-FE44-8943-4D7486DFD276}" sibTransId="{E54E8F8D-748A-0B41-8D95-7C5750AA84FB}"/>
    <dgm:cxn modelId="{595133EA-D7A4-F14A-B059-6A4FBC90047A}" srcId="{BA0CFD01-E1B8-E945-830D-8160149DB232}" destId="{BCDAB243-EBC2-E842-BE09-FD2413800121}" srcOrd="1" destOrd="0" parTransId="{57919755-4885-F54F-ADC3-1C1D5A2A3EEB}" sibTransId="{E2C0F0FE-71C0-2040-9879-9D7E7C4550E7}"/>
    <dgm:cxn modelId="{496B76B0-CA55-7342-AADB-AA417B870479}" type="presOf" srcId="{9061AC93-5571-274A-878E-B0802EC12522}" destId="{FD23FC1F-49ED-D24E-96E6-019EF60F001C}" srcOrd="1" destOrd="2" presId="urn:microsoft.com/office/officeart/2005/8/layout/cycle4"/>
    <dgm:cxn modelId="{5DF91FE1-5A54-E549-A8D9-BADCF10E9715}" type="presOf" srcId="{5CFFC25E-04B6-C34E-99C2-79D7FCC1065D}" destId="{FD23FC1F-49ED-D24E-96E6-019EF60F001C}" srcOrd="1" destOrd="3" presId="urn:microsoft.com/office/officeart/2005/8/layout/cycle4"/>
    <dgm:cxn modelId="{9EFEF102-D73D-4C44-8B7C-FAC56AB05C43}" srcId="{BA0CFD01-E1B8-E945-830D-8160149DB232}" destId="{6985DD90-53B2-6C4D-992B-0F46AB1BC9B8}" srcOrd="0" destOrd="0" parTransId="{01A4BB2D-7ABA-5446-A106-E50DC54537EB}" sibTransId="{7540D25F-BFB7-0348-AF5C-C112041403AA}"/>
    <dgm:cxn modelId="{E4812CEE-9A6A-6B43-B9DF-BB8B1ECC96AC}" type="presOf" srcId="{278B934A-E269-C54C-9E41-6C96CE10CD21}" destId="{AEC1E5E5-BFD0-FC4D-964E-1D4935068512}" srcOrd="0" destOrd="2" presId="urn:microsoft.com/office/officeart/2005/8/layout/cycle4"/>
    <dgm:cxn modelId="{AE43C813-1D76-0840-B021-7B3E913A09AF}" type="presOf" srcId="{425AD870-B91D-EA4E-857A-F184DF985399}" destId="{9627A2E5-7627-834B-A010-4625BB6B56DE}" srcOrd="0" destOrd="0" presId="urn:microsoft.com/office/officeart/2005/8/layout/cycle4"/>
    <dgm:cxn modelId="{E1A9C683-5ABF-2E40-8424-BB14EE6C11DE}" type="presOf" srcId="{6BE15977-B8D4-E44C-AC22-78D808D3A5B7}" destId="{20BACDE2-C5FA-3548-96DA-F9B8A67AF007}" srcOrd="0" destOrd="0" presId="urn:microsoft.com/office/officeart/2005/8/layout/cycle4"/>
    <dgm:cxn modelId="{87AC8DD9-206D-F94C-8A8E-9333E2AB3D0F}" type="presOf" srcId="{E25A35C6-BE4F-EB4D-AA04-244D438B76A7}" destId="{C2F65BE8-C720-E948-925D-79CE039C5E72}" srcOrd="1" destOrd="2" presId="urn:microsoft.com/office/officeart/2005/8/layout/cycle4"/>
    <dgm:cxn modelId="{00889F04-04EF-814C-9868-4736BD58FA61}" type="presOf" srcId="{CC6C1F51-F61A-A047-A5C0-3ED22360285C}" destId="{229FA7D1-AD4F-AB4C-AD73-139C72DCCBAC}" srcOrd="1" destOrd="0" presId="urn:microsoft.com/office/officeart/2005/8/layout/cycle4"/>
    <dgm:cxn modelId="{595DEC43-3333-F747-ADB7-347719A47E8A}" srcId="{425AD870-B91D-EA4E-857A-F184DF985399}" destId="{A671A9C2-D5B1-7047-96D5-2F8FB56D4020}" srcOrd="1" destOrd="0" parTransId="{2AAEC66B-E1FA-2A47-BE38-91DB7F97446B}" sibTransId="{6D5A39D9-795D-FD4E-A98E-376B160B6A2C}"/>
    <dgm:cxn modelId="{0D890ED8-4DC8-D94C-8F3C-7A792FD637E1}" type="presOf" srcId="{5F2F3EF6-1D97-F948-807F-5156583BB992}" destId="{7AD4BA81-CA6E-704A-BD8F-98EA4312DC3A}" srcOrd="0" destOrd="2" presId="urn:microsoft.com/office/officeart/2005/8/layout/cycle4"/>
    <dgm:cxn modelId="{2FADBEE9-7C46-DE49-B991-EA2A8A3DB055}" type="presOf" srcId="{B90D222B-266A-794E-A18B-EC3346E40DFA}" destId="{C2F65BE8-C720-E948-925D-79CE039C5E72}" srcOrd="1" destOrd="1" presId="urn:microsoft.com/office/officeart/2005/8/layout/cycle4"/>
    <dgm:cxn modelId="{64192B51-6FAD-7C44-9E0F-A7317273041D}" type="presOf" srcId="{E7A84B57-CD7E-FE41-BC32-347BCC0999CC}" destId="{A8B4E43B-2F37-024A-A4FA-7A96B950C3FF}" srcOrd="0" destOrd="0" presId="urn:microsoft.com/office/officeart/2005/8/layout/cycle4"/>
    <dgm:cxn modelId="{37014700-1CF3-B54C-94BA-95161A68AFDF}" srcId="{BA0CFD01-E1B8-E945-830D-8160149DB232}" destId="{3A5AAB9E-3DBA-4F40-AC19-3B77D7FA47F1}" srcOrd="3" destOrd="0" parTransId="{B6428B83-521D-7545-9C54-BFF5C42AE059}" sibTransId="{082B6451-430F-4D45-B82D-14D9AB9376F4}"/>
    <dgm:cxn modelId="{886D1F74-AD80-2B44-BD82-57FC30A59E4B}" type="presOf" srcId="{9061AC93-5571-274A-878E-B0802EC12522}" destId="{39ACC9C5-3615-6741-93DC-4038D9105BBE}" srcOrd="0" destOrd="2" presId="urn:microsoft.com/office/officeart/2005/8/layout/cycle4"/>
    <dgm:cxn modelId="{1155C733-1219-C249-AF21-19AB089BF827}" type="presOf" srcId="{A671A9C2-D5B1-7047-96D5-2F8FB56D4020}" destId="{7AD4BA81-CA6E-704A-BD8F-98EA4312DC3A}" srcOrd="0" destOrd="1" presId="urn:microsoft.com/office/officeart/2005/8/layout/cycle4"/>
    <dgm:cxn modelId="{8B3C54AC-0A08-1A47-8ECD-B83E34D31D61}" srcId="{388020B4-D88F-9943-ACB6-98EF6CDF6068}" destId="{1ED3C913-C1DA-764A-9146-364BEB511BDA}" srcOrd="1" destOrd="0" parTransId="{D1A1BD01-CDFE-4F42-A06C-8CEDC1440150}" sibTransId="{76A92A1D-BC1C-FF4E-B32A-21C1D86FD475}"/>
    <dgm:cxn modelId="{BF67AFEE-A21D-8940-88BD-A613F9FFA9DC}" type="presOf" srcId="{B90D222B-266A-794E-A18B-EC3346E40DFA}" destId="{20BACDE2-C5FA-3548-96DA-F9B8A67AF007}" srcOrd="0" destOrd="1" presId="urn:microsoft.com/office/officeart/2005/8/layout/cycle4"/>
    <dgm:cxn modelId="{EDFD76C2-E27B-5F4F-ABE0-4264EDE6CEAD}" srcId="{E7A84B57-CD7E-FE41-BC32-347BCC0999CC}" destId="{6BE15977-B8D4-E44C-AC22-78D808D3A5B7}" srcOrd="0" destOrd="0" parTransId="{6A619CA5-7D11-3B41-BEDE-0FD7AEB40F46}" sibTransId="{DA479D9E-C913-1643-AF34-6C3F24AD8F6B}"/>
    <dgm:cxn modelId="{7ABC532A-3AF0-2A49-BFFA-2A14D1458527}" srcId="{1ED3C913-C1DA-764A-9146-364BEB511BDA}" destId="{9061AC93-5571-274A-878E-B0802EC12522}" srcOrd="2" destOrd="0" parTransId="{8DA0D2A3-4376-F945-8E79-93220C37F319}" sibTransId="{4C74FE57-2E15-3F48-BB11-6231A6A5ED26}"/>
    <dgm:cxn modelId="{FEA39EF8-0426-3D42-8026-AC367DF13347}" type="presOf" srcId="{3A5AAB9E-3DBA-4F40-AC19-3B77D7FA47F1}" destId="{86288656-CE7A-2844-9343-ECC0E09400AE}" srcOrd="1" destOrd="3" presId="urn:microsoft.com/office/officeart/2005/8/layout/cycle4"/>
    <dgm:cxn modelId="{29ADF18A-4F74-C940-BA62-9D92364FE3D8}" srcId="{1ED3C913-C1DA-764A-9146-364BEB511BDA}" destId="{5CFFC25E-04B6-C34E-99C2-79D7FCC1065D}" srcOrd="3" destOrd="0" parTransId="{2F7DD930-C37B-754B-8E42-79B433E285C7}" sibTransId="{A3D9E5D1-5A4A-524A-835E-D42DE3BBABBE}"/>
    <dgm:cxn modelId="{301E5A3C-A940-8B4D-AAFD-6C5BC71DAEC0}" type="presOf" srcId="{1ED3C913-C1DA-764A-9146-364BEB511BDA}" destId="{9ABB983F-50A0-1844-9A88-6C22634C3BE2}" srcOrd="0" destOrd="0" presId="urn:microsoft.com/office/officeart/2005/8/layout/cycle4"/>
    <dgm:cxn modelId="{DEEB5EB2-B120-FA47-83BE-6A6807EEB15B}" type="presParOf" srcId="{DC6ED625-D14F-434E-A56C-20A0723581D1}" destId="{2DECB81D-92C6-FD49-BBA5-95C07F7D0652}" srcOrd="0" destOrd="0" presId="urn:microsoft.com/office/officeart/2005/8/layout/cycle4"/>
    <dgm:cxn modelId="{B06507C9-EB6E-2648-9647-5130A3C79C5D}" type="presParOf" srcId="{2DECB81D-92C6-FD49-BBA5-95C07F7D0652}" destId="{686E5FEA-1EA9-4F4A-B673-0B220602AE3E}" srcOrd="0" destOrd="0" presId="urn:microsoft.com/office/officeart/2005/8/layout/cycle4"/>
    <dgm:cxn modelId="{1B1CC7E8-232C-1044-ADDF-11F577DF9021}" type="presParOf" srcId="{686E5FEA-1EA9-4F4A-B673-0B220602AE3E}" destId="{20BACDE2-C5FA-3548-96DA-F9B8A67AF007}" srcOrd="0" destOrd="0" presId="urn:microsoft.com/office/officeart/2005/8/layout/cycle4"/>
    <dgm:cxn modelId="{998DA358-8017-6644-BFE8-3EF3EFB18398}" type="presParOf" srcId="{686E5FEA-1EA9-4F4A-B673-0B220602AE3E}" destId="{C2F65BE8-C720-E948-925D-79CE039C5E72}" srcOrd="1" destOrd="0" presId="urn:microsoft.com/office/officeart/2005/8/layout/cycle4"/>
    <dgm:cxn modelId="{45C12C5C-D08B-9747-81B0-914A824E28C2}" type="presParOf" srcId="{2DECB81D-92C6-FD49-BBA5-95C07F7D0652}" destId="{C86CEBDE-F5A7-E348-B99E-3CB5C2A07775}" srcOrd="1" destOrd="0" presId="urn:microsoft.com/office/officeart/2005/8/layout/cycle4"/>
    <dgm:cxn modelId="{8C1606B2-66C9-EB46-A07F-F9BA51C08B56}" type="presParOf" srcId="{C86CEBDE-F5A7-E348-B99E-3CB5C2A07775}" destId="{39ACC9C5-3615-6741-93DC-4038D9105BBE}" srcOrd="0" destOrd="0" presId="urn:microsoft.com/office/officeart/2005/8/layout/cycle4"/>
    <dgm:cxn modelId="{D5762D9D-40AA-C045-8735-86530F4E2C74}" type="presParOf" srcId="{C86CEBDE-F5A7-E348-B99E-3CB5C2A07775}" destId="{FD23FC1F-49ED-D24E-96E6-019EF60F001C}" srcOrd="1" destOrd="0" presId="urn:microsoft.com/office/officeart/2005/8/layout/cycle4"/>
    <dgm:cxn modelId="{DA202BB1-7881-124C-B051-08E9C88AF9A2}" type="presParOf" srcId="{2DECB81D-92C6-FD49-BBA5-95C07F7D0652}" destId="{F12C086A-84BB-C340-B2CE-DD08FEB9D257}" srcOrd="2" destOrd="0" presId="urn:microsoft.com/office/officeart/2005/8/layout/cycle4"/>
    <dgm:cxn modelId="{A2E17603-0397-5347-8103-5D6E013390A8}" type="presParOf" srcId="{F12C086A-84BB-C340-B2CE-DD08FEB9D257}" destId="{7AD4BA81-CA6E-704A-BD8F-98EA4312DC3A}" srcOrd="0" destOrd="0" presId="urn:microsoft.com/office/officeart/2005/8/layout/cycle4"/>
    <dgm:cxn modelId="{387D4091-E1EF-F044-87B5-1BC52EBDE75A}" type="presParOf" srcId="{F12C086A-84BB-C340-B2CE-DD08FEB9D257}" destId="{229FA7D1-AD4F-AB4C-AD73-139C72DCCBAC}" srcOrd="1" destOrd="0" presId="urn:microsoft.com/office/officeart/2005/8/layout/cycle4"/>
    <dgm:cxn modelId="{DE3E3144-1AC4-0A40-A30A-13545571726D}" type="presParOf" srcId="{2DECB81D-92C6-FD49-BBA5-95C07F7D0652}" destId="{F95BB5A8-71B4-EB4C-8BAF-65E9EE241CE2}" srcOrd="3" destOrd="0" presId="urn:microsoft.com/office/officeart/2005/8/layout/cycle4"/>
    <dgm:cxn modelId="{A08D2760-AC90-5B44-9727-BADBCD89B7B5}" type="presParOf" srcId="{F95BB5A8-71B4-EB4C-8BAF-65E9EE241CE2}" destId="{AEC1E5E5-BFD0-FC4D-964E-1D4935068512}" srcOrd="0" destOrd="0" presId="urn:microsoft.com/office/officeart/2005/8/layout/cycle4"/>
    <dgm:cxn modelId="{2AD579C4-5678-E246-AF7F-52AA5BE4555F}" type="presParOf" srcId="{F95BB5A8-71B4-EB4C-8BAF-65E9EE241CE2}" destId="{86288656-CE7A-2844-9343-ECC0E09400AE}" srcOrd="1" destOrd="0" presId="urn:microsoft.com/office/officeart/2005/8/layout/cycle4"/>
    <dgm:cxn modelId="{2680F77D-0C98-5F47-AF02-725E0C69B75C}" type="presParOf" srcId="{2DECB81D-92C6-FD49-BBA5-95C07F7D0652}" destId="{D5025154-ABCD-1941-A966-F0942B35239C}" srcOrd="4" destOrd="0" presId="urn:microsoft.com/office/officeart/2005/8/layout/cycle4"/>
    <dgm:cxn modelId="{AB3D3A5F-8B91-444E-925C-587415F76991}" type="presParOf" srcId="{DC6ED625-D14F-434E-A56C-20A0723581D1}" destId="{BF5D446F-28D3-A542-A74B-E61C56B36DF3}" srcOrd="1" destOrd="0" presId="urn:microsoft.com/office/officeart/2005/8/layout/cycle4"/>
    <dgm:cxn modelId="{B8999056-5724-E347-862A-528AA68E69B0}" type="presParOf" srcId="{BF5D446F-28D3-A542-A74B-E61C56B36DF3}" destId="{A8B4E43B-2F37-024A-A4FA-7A96B950C3FF}" srcOrd="0" destOrd="0" presId="urn:microsoft.com/office/officeart/2005/8/layout/cycle4"/>
    <dgm:cxn modelId="{A7ABCB37-AB6C-3049-BE8C-01AA251319AA}" type="presParOf" srcId="{BF5D446F-28D3-A542-A74B-E61C56B36DF3}" destId="{9ABB983F-50A0-1844-9A88-6C22634C3BE2}" srcOrd="1" destOrd="0" presId="urn:microsoft.com/office/officeart/2005/8/layout/cycle4"/>
    <dgm:cxn modelId="{6DA13A94-97E9-FD48-B5C7-68C20044BDB9}" type="presParOf" srcId="{BF5D446F-28D3-A542-A74B-E61C56B36DF3}" destId="{9627A2E5-7627-834B-A010-4625BB6B56DE}" srcOrd="2" destOrd="0" presId="urn:microsoft.com/office/officeart/2005/8/layout/cycle4"/>
    <dgm:cxn modelId="{8E8196E6-FDAA-3A4A-BBC6-96F4FDACD43E}" type="presParOf" srcId="{BF5D446F-28D3-A542-A74B-E61C56B36DF3}" destId="{90D130C9-2D5D-0B41-8F31-53AC1BD9FF9C}" srcOrd="3" destOrd="0" presId="urn:microsoft.com/office/officeart/2005/8/layout/cycle4"/>
    <dgm:cxn modelId="{7AB00F08-981E-C640-9762-9B5D0B674D73}" type="presParOf" srcId="{BF5D446F-28D3-A542-A74B-E61C56B36DF3}" destId="{940200E6-2150-5441-80F7-EE88F120488E}" srcOrd="4" destOrd="0" presId="urn:microsoft.com/office/officeart/2005/8/layout/cycle4"/>
    <dgm:cxn modelId="{EC717984-852E-8E45-ABCC-17E2BE0B22FF}" type="presParOf" srcId="{DC6ED625-D14F-434E-A56C-20A0723581D1}" destId="{208573A2-4103-FA4A-946B-69D6A65E04BA}" srcOrd="2" destOrd="0" presId="urn:microsoft.com/office/officeart/2005/8/layout/cycle4"/>
    <dgm:cxn modelId="{EE38F47D-A03A-8B4B-A1B0-BE7D633AB578}" type="presParOf" srcId="{DC6ED625-D14F-434E-A56C-20A0723581D1}" destId="{16058D62-7609-0041-BE4B-E8434C99F6FE}" srcOrd="3" destOrd="0" presId="urn:microsoft.com/office/officeart/2005/8/layout/cycle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22D750-F232-2747-B4D9-A6AB650989CB}">
      <dsp:nvSpPr>
        <dsp:cNvPr id="0" name=""/>
        <dsp:cNvSpPr/>
      </dsp:nvSpPr>
      <dsp:spPr>
        <a:xfrm>
          <a:off x="0" y="26987"/>
          <a:ext cx="8229600" cy="5143500"/>
        </a:xfrm>
        <a:prstGeom prst="swooshArrow">
          <a:avLst>
            <a:gd name="adj1" fmla="val 25000"/>
            <a:gd name="adj2" fmla="val 25000"/>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5144939-6639-6C4F-A749-A8BF4212EA02}">
      <dsp:nvSpPr>
        <dsp:cNvPr id="0" name=""/>
        <dsp:cNvSpPr/>
      </dsp:nvSpPr>
      <dsp:spPr>
        <a:xfrm>
          <a:off x="810615" y="3851694"/>
          <a:ext cx="189280" cy="189280"/>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FF8CA5F-8945-4441-8D11-AE6F7AAE8DE2}">
      <dsp:nvSpPr>
        <dsp:cNvPr id="0" name=""/>
        <dsp:cNvSpPr/>
      </dsp:nvSpPr>
      <dsp:spPr>
        <a:xfrm>
          <a:off x="1089213" y="3960253"/>
          <a:ext cx="3196482" cy="122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96" tIns="0" rIns="0" bIns="0" numCol="1" spcCol="1270" anchor="t" anchorCtr="0">
          <a:noAutofit/>
        </a:bodyPr>
        <a:lstStyle/>
        <a:p>
          <a:pPr lvl="0" algn="l" defTabSz="977900">
            <a:lnSpc>
              <a:spcPct val="90000"/>
            </a:lnSpc>
            <a:spcBef>
              <a:spcPct val="0"/>
            </a:spcBef>
            <a:spcAft>
              <a:spcPct val="35000"/>
            </a:spcAft>
          </a:pPr>
          <a:r>
            <a:rPr lang="en-US" sz="2200" kern="1200" dirty="0" smtClean="0"/>
            <a:t>von </a:t>
          </a:r>
          <a:r>
            <a:rPr lang="en-US" sz="2200" kern="1200" dirty="0" err="1" smtClean="0"/>
            <a:t>Laszewski’s</a:t>
          </a:r>
          <a:r>
            <a:rPr lang="en-US" sz="2200" kern="1200" dirty="0" smtClean="0"/>
            <a:t> </a:t>
          </a:r>
          <a:br>
            <a:rPr lang="en-US" sz="2200" kern="1200" dirty="0" smtClean="0"/>
          </a:br>
          <a:r>
            <a:rPr lang="en-US" sz="2200" kern="1200" dirty="0" smtClean="0"/>
            <a:t>Meta Computer</a:t>
          </a:r>
          <a:endParaRPr lang="en-US" sz="2200" kern="1200" dirty="0"/>
        </a:p>
        <a:p>
          <a:pPr marL="171450" lvl="1" indent="-171450" algn="l" defTabSz="755650">
            <a:lnSpc>
              <a:spcPct val="90000"/>
            </a:lnSpc>
            <a:spcBef>
              <a:spcPct val="0"/>
            </a:spcBef>
            <a:spcAft>
              <a:spcPct val="15000"/>
            </a:spcAft>
            <a:buChar char="••"/>
          </a:pPr>
          <a:r>
            <a:rPr lang="en-US" sz="1700" kern="1200" dirty="0" smtClean="0"/>
            <a:t> Workflow &amp; resource utilization, fault tolerance</a:t>
          </a:r>
          <a:endParaRPr lang="en-US" sz="1700" kern="1200" dirty="0"/>
        </a:p>
      </dsp:txBody>
      <dsp:txXfrm>
        <a:off x="1089213" y="3960253"/>
        <a:ext cx="3196482" cy="1224153"/>
      </dsp:txXfrm>
    </dsp:sp>
    <dsp:sp modelId="{68383A32-E25E-0249-8B22-39181C29E021}">
      <dsp:nvSpPr>
        <dsp:cNvPr id="0" name=""/>
        <dsp:cNvSpPr/>
      </dsp:nvSpPr>
      <dsp:spPr>
        <a:xfrm>
          <a:off x="2147925" y="2655315"/>
          <a:ext cx="329184" cy="329184"/>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380C017-09BB-5545-93AD-CEE772D344E8}">
      <dsp:nvSpPr>
        <dsp:cNvPr id="0" name=""/>
        <dsp:cNvSpPr/>
      </dsp:nvSpPr>
      <dsp:spPr>
        <a:xfrm>
          <a:off x="2312517" y="2819907"/>
          <a:ext cx="1728216" cy="235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428" tIns="0" rIns="0" bIns="0" numCol="1" spcCol="1270" anchor="t" anchorCtr="0">
          <a:noAutofit/>
        </a:bodyPr>
        <a:lstStyle/>
        <a:p>
          <a:pPr lvl="0" algn="l" defTabSz="977900">
            <a:lnSpc>
              <a:spcPct val="90000"/>
            </a:lnSpc>
            <a:spcBef>
              <a:spcPct val="0"/>
            </a:spcBef>
            <a:spcAft>
              <a:spcPct val="35000"/>
            </a:spcAft>
          </a:pPr>
          <a:r>
            <a:rPr lang="en-US" sz="2200" kern="1200" dirty="0" smtClean="0"/>
            <a:t>CoG Kit</a:t>
          </a:r>
          <a:endParaRPr lang="en-US" sz="2200" kern="1200" dirty="0"/>
        </a:p>
        <a:p>
          <a:pPr marL="171450" lvl="1" indent="-171450" algn="l" defTabSz="755650">
            <a:lnSpc>
              <a:spcPct val="90000"/>
            </a:lnSpc>
            <a:spcBef>
              <a:spcPct val="0"/>
            </a:spcBef>
            <a:spcAft>
              <a:spcPct val="15000"/>
            </a:spcAft>
            <a:buChar char="••"/>
          </a:pPr>
          <a:r>
            <a:rPr lang="en-US" sz="1700" kern="1200" dirty="0" smtClean="0"/>
            <a:t>Workflow Abstractions</a:t>
          </a:r>
          <a:endParaRPr lang="en-US" sz="1700" kern="1200" dirty="0"/>
        </a:p>
        <a:p>
          <a:pPr marL="171450" lvl="1" indent="-171450" algn="l" defTabSz="755650">
            <a:lnSpc>
              <a:spcPct val="90000"/>
            </a:lnSpc>
            <a:spcBef>
              <a:spcPct val="0"/>
            </a:spcBef>
            <a:spcAft>
              <a:spcPct val="15000"/>
            </a:spcAft>
            <a:buChar char="••"/>
          </a:pPr>
          <a:r>
            <a:rPr lang="en-US" sz="1700" kern="1200" dirty="0" err="1" smtClean="0"/>
            <a:t>Adhoc</a:t>
          </a:r>
          <a:r>
            <a:rPr lang="en-US" sz="1700" kern="1200" dirty="0" smtClean="0"/>
            <a:t> Grids</a:t>
          </a:r>
          <a:endParaRPr lang="en-US" sz="1700" kern="1200" dirty="0"/>
        </a:p>
      </dsp:txBody>
      <dsp:txXfrm>
        <a:off x="2312517" y="2819907"/>
        <a:ext cx="1728216" cy="2350579"/>
      </dsp:txXfrm>
    </dsp:sp>
    <dsp:sp modelId="{EEB91BED-A794-C342-8DEE-183ADA83E2D5}">
      <dsp:nvSpPr>
        <dsp:cNvPr id="0" name=""/>
        <dsp:cNvSpPr/>
      </dsp:nvSpPr>
      <dsp:spPr>
        <a:xfrm>
          <a:off x="3855567" y="1773720"/>
          <a:ext cx="436168" cy="436168"/>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1B00557-9DC9-094A-B48E-39ADABC94118}">
      <dsp:nvSpPr>
        <dsp:cNvPr id="0" name=""/>
        <dsp:cNvSpPr/>
      </dsp:nvSpPr>
      <dsp:spPr>
        <a:xfrm>
          <a:off x="4073652" y="1991804"/>
          <a:ext cx="1728216" cy="3178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117" tIns="0" rIns="0" bIns="0" numCol="1" spcCol="1270" anchor="t" anchorCtr="0">
          <a:noAutofit/>
        </a:bodyPr>
        <a:lstStyle/>
        <a:p>
          <a:pPr lvl="0" algn="l" defTabSz="977900">
            <a:lnSpc>
              <a:spcPct val="90000"/>
            </a:lnSpc>
            <a:spcBef>
              <a:spcPct val="0"/>
            </a:spcBef>
            <a:spcAft>
              <a:spcPct val="35000"/>
            </a:spcAft>
          </a:pPr>
          <a:r>
            <a:rPr lang="en-US" sz="2200" kern="1200" dirty="0" smtClean="0"/>
            <a:t>CoG Kit</a:t>
          </a:r>
          <a:endParaRPr lang="en-US" sz="2200" kern="1200" dirty="0"/>
        </a:p>
        <a:p>
          <a:pPr marL="171450" lvl="1" indent="-171450" algn="l" defTabSz="755650">
            <a:lnSpc>
              <a:spcPct val="90000"/>
            </a:lnSpc>
            <a:spcBef>
              <a:spcPct val="0"/>
            </a:spcBef>
            <a:spcAft>
              <a:spcPct val="15000"/>
            </a:spcAft>
            <a:buChar char="••"/>
          </a:pPr>
          <a:r>
            <a:rPr lang="en-US" sz="1700" kern="1200" dirty="0" smtClean="0"/>
            <a:t>Grid Ant</a:t>
          </a:r>
          <a:endParaRPr lang="en-US" sz="1700" kern="1200" dirty="0"/>
        </a:p>
        <a:p>
          <a:pPr marL="171450" lvl="1" indent="-171450" algn="l" defTabSz="755650">
            <a:lnSpc>
              <a:spcPct val="90000"/>
            </a:lnSpc>
            <a:spcBef>
              <a:spcPct val="0"/>
            </a:spcBef>
            <a:spcAft>
              <a:spcPct val="15000"/>
            </a:spcAft>
            <a:buChar char="••"/>
          </a:pPr>
          <a:r>
            <a:rPr lang="en-US" sz="1700" kern="1200" dirty="0" smtClean="0"/>
            <a:t>CoG Experiment</a:t>
          </a:r>
          <a:endParaRPr lang="en-US" sz="1700" kern="1200" dirty="0"/>
        </a:p>
        <a:p>
          <a:pPr marL="171450" lvl="1" indent="-171450" algn="l" defTabSz="755650">
            <a:lnSpc>
              <a:spcPct val="90000"/>
            </a:lnSpc>
            <a:spcBef>
              <a:spcPct val="0"/>
            </a:spcBef>
            <a:spcAft>
              <a:spcPct val="15000"/>
            </a:spcAft>
            <a:buChar char="••"/>
          </a:pPr>
          <a:r>
            <a:rPr lang="en-US" sz="1700" kern="1200" dirty="0" smtClean="0"/>
            <a:t>CoG Karajan</a:t>
          </a:r>
          <a:endParaRPr lang="en-US" sz="1700" kern="1200" dirty="0"/>
        </a:p>
        <a:p>
          <a:pPr marL="171450" lvl="1" indent="-171450" algn="l" defTabSz="755650">
            <a:lnSpc>
              <a:spcPct val="90000"/>
            </a:lnSpc>
            <a:spcBef>
              <a:spcPct val="0"/>
            </a:spcBef>
            <a:spcAft>
              <a:spcPct val="15000"/>
            </a:spcAft>
            <a:buChar char="••"/>
          </a:pPr>
          <a:r>
            <a:rPr lang="en-US" sz="1700" kern="1200" dirty="0" smtClean="0"/>
            <a:t>Super-Gram</a:t>
          </a:r>
          <a:endParaRPr lang="en-US" sz="1700" kern="1200" dirty="0"/>
        </a:p>
      </dsp:txBody>
      <dsp:txXfrm>
        <a:off x="4073652" y="1991804"/>
        <a:ext cx="1728216" cy="3178683"/>
      </dsp:txXfrm>
    </dsp:sp>
    <dsp:sp modelId="{D41CD49C-686E-854E-8275-96C3A214ABCE}">
      <dsp:nvSpPr>
        <dsp:cNvPr id="0" name=""/>
        <dsp:cNvSpPr/>
      </dsp:nvSpPr>
      <dsp:spPr>
        <a:xfrm>
          <a:off x="5715457" y="1190447"/>
          <a:ext cx="584301" cy="584301"/>
        </a:xfrm>
        <a:prstGeom prst="ellips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CD58DD-1F91-D14C-B1A2-76C5A127AB24}">
      <dsp:nvSpPr>
        <dsp:cNvPr id="0" name=""/>
        <dsp:cNvSpPr/>
      </dsp:nvSpPr>
      <dsp:spPr>
        <a:xfrm>
          <a:off x="6007608" y="1482597"/>
          <a:ext cx="1728216" cy="368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609" tIns="0" rIns="0" bIns="0" numCol="1" spcCol="1270" anchor="t" anchorCtr="0">
          <a:noAutofit/>
        </a:bodyPr>
        <a:lstStyle/>
        <a:p>
          <a:pPr lvl="0" algn="l" defTabSz="977900">
            <a:lnSpc>
              <a:spcPct val="90000"/>
            </a:lnSpc>
            <a:spcBef>
              <a:spcPct val="0"/>
            </a:spcBef>
            <a:spcAft>
              <a:spcPct val="35000"/>
            </a:spcAft>
          </a:pPr>
          <a:r>
            <a:rPr lang="en-US" sz="2200" kern="1200" dirty="0" smtClean="0"/>
            <a:t>Cyberaide</a:t>
          </a:r>
          <a:endParaRPr lang="en-US" sz="2200" kern="1200" dirty="0"/>
        </a:p>
        <a:p>
          <a:pPr marL="171450" lvl="1" indent="-171450" algn="l" defTabSz="755650">
            <a:lnSpc>
              <a:spcPct val="90000"/>
            </a:lnSpc>
            <a:spcBef>
              <a:spcPct val="0"/>
            </a:spcBef>
            <a:spcAft>
              <a:spcPct val="15000"/>
            </a:spcAft>
            <a:buChar char="••"/>
          </a:pPr>
          <a:r>
            <a:rPr lang="en-US" sz="1700" kern="1200" dirty="0" smtClean="0"/>
            <a:t>Shell</a:t>
          </a:r>
          <a:endParaRPr lang="en-US" sz="1700" kern="1200" dirty="0"/>
        </a:p>
        <a:p>
          <a:pPr marL="171450" lvl="1" indent="-171450" algn="l" defTabSz="755650">
            <a:lnSpc>
              <a:spcPct val="90000"/>
            </a:lnSpc>
            <a:spcBef>
              <a:spcPct val="0"/>
            </a:spcBef>
            <a:spcAft>
              <a:spcPct val="15000"/>
            </a:spcAft>
            <a:buChar char="••"/>
          </a:pPr>
          <a:r>
            <a:rPr lang="en-US" sz="1700" kern="1200" dirty="0" smtClean="0"/>
            <a:t>Project</a:t>
          </a:r>
          <a:endParaRPr lang="en-US" sz="1700" kern="1200" dirty="0"/>
        </a:p>
        <a:p>
          <a:pPr marL="171450" lvl="1" indent="-171450" algn="l" defTabSz="755650">
            <a:lnSpc>
              <a:spcPct val="90000"/>
            </a:lnSpc>
            <a:spcBef>
              <a:spcPct val="0"/>
            </a:spcBef>
            <a:spcAft>
              <a:spcPct val="15000"/>
            </a:spcAft>
            <a:buChar char="••"/>
          </a:pPr>
          <a:r>
            <a:rPr lang="en-US" sz="1700" kern="1200" dirty="0" smtClean="0"/>
            <a:t>Experiment Management</a:t>
          </a:r>
          <a:endParaRPr lang="en-US" sz="1700" kern="1200" dirty="0"/>
        </a:p>
        <a:p>
          <a:pPr marL="171450" lvl="1" indent="-171450" algn="l" defTabSz="755650">
            <a:lnSpc>
              <a:spcPct val="90000"/>
            </a:lnSpc>
            <a:spcBef>
              <a:spcPct val="0"/>
            </a:spcBef>
            <a:spcAft>
              <a:spcPct val="15000"/>
            </a:spcAft>
            <a:buChar char="••"/>
          </a:pPr>
          <a:r>
            <a:rPr lang="en-US" sz="1700" kern="1200" dirty="0" smtClean="0"/>
            <a:t>Mediator</a:t>
          </a:r>
          <a:endParaRPr lang="en-US" sz="1700" kern="1200" dirty="0"/>
        </a:p>
        <a:p>
          <a:pPr marL="171450" lvl="1" indent="-171450" algn="l" defTabSz="755650">
            <a:lnSpc>
              <a:spcPct val="90000"/>
            </a:lnSpc>
            <a:spcBef>
              <a:spcPct val="0"/>
            </a:spcBef>
            <a:spcAft>
              <a:spcPct val="15000"/>
            </a:spcAft>
            <a:buChar char="••"/>
          </a:pPr>
          <a:r>
            <a:rPr lang="en-US" sz="1700" b="1" u="sng" kern="1200" dirty="0" smtClean="0">
              <a:solidFill>
                <a:srgbClr val="008000"/>
              </a:solidFill>
            </a:rPr>
            <a:t>&gt; GreenIT</a:t>
          </a:r>
          <a:endParaRPr lang="en-US" sz="1700" b="1" u="sng" kern="1200" dirty="0">
            <a:solidFill>
              <a:srgbClr val="008000"/>
            </a:solidFill>
          </a:endParaRPr>
        </a:p>
      </dsp:txBody>
      <dsp:txXfrm>
        <a:off x="6007608" y="1482597"/>
        <a:ext cx="1728216" cy="368788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BDE731-7296-A24A-BB30-85DE9AAD7D85}" type="datetimeFigureOut">
              <a:rPr lang="en-US" smtClean="0"/>
              <a:pPr/>
              <a:t>11/4/09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AAD032-F43E-DD47-87D2-0CB16ACD690D}"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64D118-28DA-134E-9B04-23237444ECCF}" type="datetimeFigureOut">
              <a:rPr lang="en-US" smtClean="0"/>
              <a:pPr/>
              <a:t>11/4/09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8483A6-56B7-5F4E-A5ED-94AEF4B0947F}"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project has been developed </a:t>
            </a:r>
            <a:endParaRPr lang="en-US" dirty="0"/>
          </a:p>
        </p:txBody>
      </p:sp>
      <p:sp>
        <p:nvSpPr>
          <p:cNvPr id="4" name="Slide Number Placeholder 3"/>
          <p:cNvSpPr>
            <a:spLocks noGrp="1"/>
          </p:cNvSpPr>
          <p:nvPr>
            <p:ph type="sldNum" sz="quarter" idx="10"/>
          </p:nvPr>
        </p:nvSpPr>
        <p:spPr/>
        <p:txBody>
          <a:bodyPr/>
          <a:lstStyle/>
          <a:p>
            <a:fld id="{93513985-5BD9-4810-B8AB-B8112AAD7E53}" type="slidenum">
              <a:rPr lang="en-US" smtClean="0"/>
              <a:pPr/>
              <a:t>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r>
              <a:rPr lang="en-US" dirty="0" smtClean="0"/>
              <a:t>ref: </a:t>
            </a:r>
          </a:p>
          <a:p>
            <a:r>
              <a:rPr lang="en-US" dirty="0" smtClean="0"/>
              <a:t>http://www.globus.org/grid_software/security/voms.php – </a:t>
            </a:r>
            <a:r>
              <a:rPr lang="en-US" dirty="0" err="1" smtClean="0"/>
              <a:t>globus</a:t>
            </a:r>
            <a:r>
              <a:rPr lang="en-US" dirty="0" smtClean="0"/>
              <a:t> alliance ... basic definition</a:t>
            </a:r>
          </a:p>
          <a:p>
            <a:r>
              <a:rPr lang="en-US" dirty="0" smtClean="0"/>
              <a:t>http://vdt.cs.wisc.edu/components/voms.html – virtual data toolkit (</a:t>
            </a:r>
            <a:r>
              <a:rPr lang="en-US" dirty="0" err="1" smtClean="0"/>
              <a:t>osg</a:t>
            </a:r>
            <a:r>
              <a:rPr lang="en-US" dirty="0" smtClean="0"/>
              <a:t>) – grid middleware</a:t>
            </a:r>
          </a:p>
          <a:p>
            <a:r>
              <a:rPr lang="en-US" dirty="0" smtClean="0"/>
              <a:t>http://edg-wp2.web.cern.ch/edg-wp2/security/voms/voms.html – (</a:t>
            </a:r>
            <a:r>
              <a:rPr lang="en-US" dirty="0" err="1" smtClean="0"/>
              <a:t>datagrid</a:t>
            </a:r>
            <a:r>
              <a:rPr lang="en-US" dirty="0"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31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34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35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36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0EE2AC6-7B55-B540-A825-9F99D874E2F8}" type="slidenum">
              <a:rPr lang="en-US"/>
              <a:pPr/>
              <a:t>90</a:t>
            </a:fld>
            <a:endParaRPr lang="en-US"/>
          </a:p>
        </p:txBody>
      </p:sp>
      <p:sp>
        <p:nvSpPr>
          <p:cNvPr id="716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7170"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325952E1-1BF4-874B-9191-B41C72F2453F}" type="slidenum">
              <a:rPr lang="en-US" smtClean="0"/>
              <a:pPr/>
              <a:t>12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9399EB3-E0A4-014B-95AE-19AB131B3708}" type="slidenum">
              <a:rPr lang="en-US"/>
              <a:pPr/>
              <a:t>91</a:t>
            </a:fld>
            <a:endParaRPr lang="en-US"/>
          </a:p>
        </p:txBody>
      </p:sp>
      <p:sp>
        <p:nvSpPr>
          <p:cNvPr id="81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8194"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FAEC9FA-5D43-684F-8F24-71C04EC1F4B7}" type="slidenum">
              <a:rPr lang="en-US"/>
              <a:pPr/>
              <a:t>92</a:t>
            </a:fld>
            <a:endParaRPr lang="en-US"/>
          </a:p>
        </p:txBody>
      </p:sp>
      <p:sp>
        <p:nvSpPr>
          <p:cNvPr id="921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9218"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113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114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115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116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117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118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119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6588CD-763E-984A-A2AD-72BA4EDACF20}" type="slidenum">
              <a:rPr lang="en-US" smtClean="0"/>
              <a:pPr/>
              <a:t>120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16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p:spPr>
        <p:txBody>
          <a:bodyPr/>
          <a:lstStyle/>
          <a:p>
            <a:endParaRPr lang="en-US"/>
          </a:p>
        </p:txBody>
      </p:sp>
      <p:sp>
        <p:nvSpPr>
          <p:cNvPr id="26628" name="Slide Number Placeholder 3"/>
          <p:cNvSpPr>
            <a:spLocks noGrp="1"/>
          </p:cNvSpPr>
          <p:nvPr>
            <p:ph type="sldNum" sz="quarter" idx="5"/>
          </p:nvPr>
        </p:nvSpPr>
        <p:spPr>
          <a:noFill/>
        </p:spPr>
        <p:txBody>
          <a:bodyPr/>
          <a:lstStyle/>
          <a:p>
            <a:fld id="{C2BDAA27-683E-E746-8AAF-FC835153D115}" type="slidenum">
              <a:rPr lang="en-US" smtClean="0"/>
              <a:pPr/>
              <a:t>121</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DB18E9-3E31-C54A-AFC1-42BB7AF1A712}" type="slidenum">
              <a:rPr lang="en-US" smtClean="0"/>
              <a:pPr/>
              <a:t>123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DB18E9-3E31-C54A-AFC1-42BB7AF1A712}" type="slidenum">
              <a:rPr lang="en-US" smtClean="0"/>
              <a:pPr/>
              <a:t>124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DB18E9-3E31-C54A-AFC1-42BB7AF1A712}" type="slidenum">
              <a:rPr lang="en-US" smtClean="0"/>
              <a:pPr/>
              <a:t>125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325952E1-1BF4-874B-9191-B41C72F2453F}" type="slidenum">
              <a:rPr lang="en-US" smtClean="0"/>
              <a:pPr/>
              <a:t>126</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a:ln/>
        </p:spPr>
      </p:sp>
      <p:sp>
        <p:nvSpPr>
          <p:cNvPr id="57347" name="Notes Placeholder 2"/>
          <p:cNvSpPr>
            <a:spLocks noGrp="1"/>
          </p:cNvSpPr>
          <p:nvPr>
            <p:ph type="body" idx="1"/>
          </p:nvPr>
        </p:nvSpPr>
        <p:spPr>
          <a:noFill/>
          <a:ln/>
        </p:spPr>
        <p:txBody>
          <a:bodyPr/>
          <a:lstStyle/>
          <a:p>
            <a:endParaRPr lang="en-US"/>
          </a:p>
        </p:txBody>
      </p:sp>
      <p:sp>
        <p:nvSpPr>
          <p:cNvPr id="57348" name="Slide Number Placeholder 3"/>
          <p:cNvSpPr>
            <a:spLocks noGrp="1"/>
          </p:cNvSpPr>
          <p:nvPr>
            <p:ph type="sldNum" sz="quarter" idx="5"/>
          </p:nvPr>
        </p:nvSpPr>
        <p:spPr>
          <a:noFill/>
        </p:spPr>
        <p:txBody>
          <a:bodyPr/>
          <a:lstStyle/>
          <a:p>
            <a:fld id="{A278E70C-B082-9141-8B23-4C2F94D1E402}" type="slidenum">
              <a:rPr lang="en-US" smtClean="0"/>
              <a:pPr/>
              <a:t>127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A9A85A-D972-4217-AD24-12F19178816F}"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577588-DEE6-E246-B191-414BD403074B}" type="datetime1">
              <a:rPr lang="en-US" smtClean="0"/>
              <a:pPr/>
              <a:t>11/4/09</a:t>
            </a:fld>
            <a:endParaRPr lang="en-US"/>
          </a:p>
        </p:txBody>
      </p:sp>
      <p:sp>
        <p:nvSpPr>
          <p:cNvPr id="5" name="Footer Placeholder 4"/>
          <p:cNvSpPr>
            <a:spLocks noGrp="1"/>
          </p:cNvSpPr>
          <p:nvPr>
            <p:ph type="ftr" sz="quarter" idx="11"/>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12"/>
          </p:nvPr>
        </p:nvSpPr>
        <p:spPr/>
        <p:txBody>
          <a:bodyPr/>
          <a:lstStyle/>
          <a:p>
            <a:fld id="{C53075B1-7B30-404B-8E37-C3D48FD8F81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E9308FCE-4D9C-234C-A212-448E00FD22F3}" type="datetime1">
              <a:rPr lang="en-US" smtClean="0"/>
              <a:pPr/>
              <a:t>11/4/09</a:t>
            </a:fld>
            <a:endParaRPr lang="en-US"/>
          </a:p>
        </p:txBody>
      </p:sp>
      <p:sp>
        <p:nvSpPr>
          <p:cNvPr id="11"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1D91A6FD-3910-0C4D-A429-4EA7F8B824D2}" type="datetime1">
              <a:rPr lang="en-US" smtClean="0"/>
              <a:pPr/>
              <a:t>11/4/09</a:t>
            </a:fld>
            <a:endParaRPr lang="en-US"/>
          </a:p>
        </p:txBody>
      </p:sp>
      <p:sp>
        <p:nvSpPr>
          <p:cNvPr id="8"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9"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6480" y="1604329"/>
            <a:ext cx="4043520" cy="45249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38241" y="1604329"/>
            <a:ext cx="4044960" cy="4524955"/>
          </a:xfrm>
        </p:spPr>
        <p:txBody>
          <a:bodyPr/>
          <a:lstStyle/>
          <a:p>
            <a:endParaRPr lang="en-US"/>
          </a:p>
        </p:txBody>
      </p:sp>
      <p:sp>
        <p:nvSpPr>
          <p:cNvPr id="5" name="Date Placeholder 4"/>
          <p:cNvSpPr>
            <a:spLocks noGrp="1"/>
          </p:cNvSpPr>
          <p:nvPr>
            <p:ph type="dt" idx="10"/>
          </p:nvPr>
        </p:nvSpPr>
        <p:spPr>
          <a:xfrm>
            <a:off x="456481" y="6247376"/>
            <a:ext cx="2128320" cy="470930"/>
          </a:xfrm>
        </p:spPr>
        <p:txBody>
          <a:bodyPr/>
          <a:lstStyle>
            <a:lvl1pPr>
              <a:defRPr/>
            </a:lvl1pPr>
          </a:lstStyle>
          <a:p>
            <a:fld id="{3BC00025-2497-F641-9BC0-BE3F97A28979}" type="datetime1">
              <a:rPr lang="en-US" smtClean="0"/>
              <a:pPr/>
              <a:t>11/4/09</a:t>
            </a:fld>
            <a:endParaRPr lang="en-US"/>
          </a:p>
        </p:txBody>
      </p:sp>
      <p:sp>
        <p:nvSpPr>
          <p:cNvPr id="6" name="Footer Placeholder 5"/>
          <p:cNvSpPr>
            <a:spLocks noGrp="1"/>
          </p:cNvSpPr>
          <p:nvPr>
            <p:ph type="ftr" idx="11"/>
          </p:nvPr>
        </p:nvSpPr>
        <p:spPr>
          <a:xfrm>
            <a:off x="3127680" y="6247376"/>
            <a:ext cx="2897280" cy="470930"/>
          </a:xfrm>
        </p:spPr>
        <p:txBody>
          <a:bodyPr/>
          <a:lstStyle>
            <a:lvl1pPr>
              <a:defRPr/>
            </a:lvl1pPr>
          </a:lstStyle>
          <a:p>
            <a:r>
              <a:rPr lang="en-US" smtClean="0"/>
              <a:t>Gregor von Laszewski, laszewski@gmail.com</a:t>
            </a:r>
            <a:endParaRPr lang="en-US"/>
          </a:p>
        </p:txBody>
      </p:sp>
      <p:sp>
        <p:nvSpPr>
          <p:cNvPr id="7" name="Slide Number Placeholder 6"/>
          <p:cNvSpPr>
            <a:spLocks noGrp="1"/>
          </p:cNvSpPr>
          <p:nvPr>
            <p:ph type="sldNum" idx="12"/>
          </p:nvPr>
        </p:nvSpPr>
        <p:spPr>
          <a:xfrm>
            <a:off x="6554880" y="6247376"/>
            <a:ext cx="2128320" cy="470930"/>
          </a:xfrm>
        </p:spPr>
        <p:txBody>
          <a:bodyPr/>
          <a:lstStyle>
            <a:lvl1pPr>
              <a:defRPr smtClean="0"/>
            </a:lvl1pPr>
          </a:lstStyle>
          <a:p>
            <a:fld id="{821240B9-932A-784E-81DE-6AFE2ED6FB6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9144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9144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4290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172200"/>
            <a:ext cx="1905000" cy="457200"/>
          </a:xfrm>
        </p:spPr>
        <p:txBody>
          <a:bodyPr/>
          <a:lstStyle>
            <a:lvl1pPr algn="l">
              <a:defRPr/>
            </a:lvl1pPr>
          </a:lstStyle>
          <a:p>
            <a:pPr>
              <a:defRPr/>
            </a:pPr>
            <a:fld id="{8F425F3D-B30C-394A-A7C8-43702B8C9B87}" type="datetime1">
              <a:rPr lang="en-US" smtClean="0"/>
              <a:pPr>
                <a:defRPr/>
              </a:pPr>
              <a:t>11/4/09</a:t>
            </a:fld>
            <a:endParaRPr lang="en-US"/>
          </a:p>
        </p:txBody>
      </p:sp>
      <p:sp>
        <p:nvSpPr>
          <p:cNvPr id="7" name="Footer Placeholder 6"/>
          <p:cNvSpPr>
            <a:spLocks noGrp="1"/>
          </p:cNvSpPr>
          <p:nvPr>
            <p:ph type="ftr" sz="quarter" idx="11"/>
          </p:nvPr>
        </p:nvSpPr>
        <p:spPr>
          <a:xfrm>
            <a:off x="2667000" y="6248400"/>
            <a:ext cx="3810000" cy="457200"/>
          </a:xfrm>
        </p:spPr>
        <p:txBody>
          <a:bodyPr/>
          <a:lstStyle>
            <a:lvl1pPr>
              <a:defRPr/>
            </a:lvl1pPr>
          </a:lstStyle>
          <a:p>
            <a:pPr>
              <a:defRPr/>
            </a:pPr>
            <a:r>
              <a:rPr lang="en-US" smtClean="0"/>
              <a:t>Gregor von Laszewski, laszewski@gmail.com</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F139E177-31EC-4192-825A-39B43BCA5A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6425"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4963"/>
            <a:ext cx="8226425" cy="4524375"/>
          </a:xfrm>
        </p:spPr>
        <p:txBody>
          <a:bodyPr/>
          <a:lstStyle/>
          <a:p>
            <a:endParaRPr lang="en-US"/>
          </a:p>
        </p:txBody>
      </p:sp>
      <p:sp>
        <p:nvSpPr>
          <p:cNvPr id="4" name="Date Placeholder 3"/>
          <p:cNvSpPr>
            <a:spLocks noGrp="1"/>
          </p:cNvSpPr>
          <p:nvPr>
            <p:ph type="dt" idx="10"/>
          </p:nvPr>
        </p:nvSpPr>
        <p:spPr>
          <a:xfrm>
            <a:off x="457200" y="6246813"/>
            <a:ext cx="2125663" cy="473075"/>
          </a:xfrm>
        </p:spPr>
        <p:txBody>
          <a:bodyPr/>
          <a:lstStyle>
            <a:lvl1pPr>
              <a:defRPr/>
            </a:lvl1pPr>
          </a:lstStyle>
          <a:p>
            <a:fld id="{1CF38E74-0795-4C1D-94D5-E9F826DF6C89}" type="datetimeFigureOut">
              <a:rPr lang="en-GB"/>
              <a:pPr/>
              <a:t>11/4/09</a:t>
            </a:fld>
            <a:endParaRPr lang="en-GB"/>
          </a:p>
        </p:txBody>
      </p:sp>
      <p:sp>
        <p:nvSpPr>
          <p:cNvPr id="5" name="Footer Placeholder 4"/>
          <p:cNvSpPr>
            <a:spLocks noGrp="1"/>
          </p:cNvSpPr>
          <p:nvPr>
            <p:ph type="ftr" idx="11"/>
          </p:nvPr>
        </p:nvSpPr>
        <p:spPr>
          <a:xfrm>
            <a:off x="3127375" y="6246813"/>
            <a:ext cx="2895600" cy="473075"/>
          </a:xfrm>
        </p:spPr>
        <p:txBody>
          <a:bodyPr/>
          <a:lstStyle>
            <a:lvl1pPr>
              <a:defRPr/>
            </a:lvl1pPr>
          </a:lstStyle>
          <a:p>
            <a:endParaRPr lang="en-GB"/>
          </a:p>
        </p:txBody>
      </p:sp>
      <p:sp>
        <p:nvSpPr>
          <p:cNvPr id="6" name="Slide Number Placeholder 5"/>
          <p:cNvSpPr>
            <a:spLocks noGrp="1"/>
          </p:cNvSpPr>
          <p:nvPr>
            <p:ph type="sldNum" idx="12"/>
          </p:nvPr>
        </p:nvSpPr>
        <p:spPr>
          <a:xfrm>
            <a:off x="7016750" y="6384925"/>
            <a:ext cx="2127250" cy="473075"/>
          </a:xfrm>
          <a:solidFill>
            <a:srgbClr val="DEE7F8"/>
          </a:solidFill>
        </p:spPr>
        <p:txBody>
          <a:bodyPr/>
          <a:lstStyle>
            <a:lvl1pPr>
              <a:defRPr/>
            </a:lvl1pPr>
          </a:lstStyle>
          <a:p>
            <a:fld id="{487E03E8-23EC-4C7C-B218-7D94F2E08843}"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effectLst>
                  <a:outerShdw blurRad="50800" dist="38100" dir="2700000">
                    <a:srgbClr val="000000">
                      <a:alpha val="43000"/>
                    </a:srgbClr>
                  </a:outerShdw>
                </a:effectLst>
              </a:defRPr>
            </a:lvl1pPr>
          </a:lstStyle>
          <a:p>
            <a:fld id="{F60895C6-A727-984E-AB63-71F44D1D66C8}" type="datetime1">
              <a:rPr lang="en-US" smtClean="0"/>
              <a:pPr/>
              <a:t>11/4/09</a:t>
            </a:fld>
            <a:endParaRPr lang="en-US"/>
          </a:p>
        </p:txBody>
      </p:sp>
      <p:sp>
        <p:nvSpPr>
          <p:cNvPr id="11"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effectLst>
                  <a:outerShdw blurRad="50800" dist="38100" dir="2700000">
                    <a:srgbClr val="000000">
                      <a:alpha val="43000"/>
                    </a:srgbClr>
                  </a:outerShdw>
                </a:effectLst>
              </a:defRPr>
            </a:lvl1pPr>
          </a:lstStyle>
          <a:p>
            <a:r>
              <a:rPr lang="en-US" smtClean="0"/>
              <a:t>Gregor von Laszewski, laszewski@gmail.com</a:t>
            </a:r>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effectLst>
                  <a:outerShdw blurRad="50800" dist="38100" dir="2700000">
                    <a:srgbClr val="000000">
                      <a:alpha val="43000"/>
                    </a:srgbClr>
                  </a:outerShdw>
                </a:effectLst>
              </a:defRPr>
            </a:lvl1pPr>
          </a:lstStyle>
          <a:p>
            <a:fld id="{C53075B1-7B30-404B-8E37-C3D48FD8F81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060490-8C8C-DD4A-9BEB-96827B07BDFC}" type="datetime1">
              <a:rPr lang="en-US" smtClean="0"/>
              <a:pPr/>
              <a:t>11/4/09</a:t>
            </a:fld>
            <a:endParaRPr lang="en-US"/>
          </a:p>
        </p:txBody>
      </p:sp>
      <p:sp>
        <p:nvSpPr>
          <p:cNvPr id="5" name="Footer Placeholder 4"/>
          <p:cNvSpPr>
            <a:spLocks noGrp="1"/>
          </p:cNvSpPr>
          <p:nvPr>
            <p:ph type="ftr" sz="quarter" idx="11"/>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12"/>
          </p:nvPr>
        </p:nvSpPr>
        <p:spPr/>
        <p:txBody>
          <a:bodyPr/>
          <a:lstStyle/>
          <a:p>
            <a:fld id="{C53075B1-7B30-404B-8E37-C3D48FD8F81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92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92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0D29322E-9DDC-D84E-85ED-A09E43261362}" type="datetime1">
              <a:rPr lang="en-US" smtClean="0"/>
              <a:pPr/>
              <a:t>11/4/09</a:t>
            </a:fld>
            <a:endParaRPr lang="en-US"/>
          </a:p>
        </p:txBody>
      </p:sp>
      <p:sp>
        <p:nvSpPr>
          <p:cNvPr id="12"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13"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431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431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59B7A295-242D-8E4F-BE14-6E671D8D0E2B}" type="datetime1">
              <a:rPr lang="en-US" smtClean="0"/>
              <a:pPr/>
              <a:t>11/4/09</a:t>
            </a:fld>
            <a:endParaRPr lang="en-US"/>
          </a:p>
        </p:txBody>
      </p:sp>
      <p:sp>
        <p:nvSpPr>
          <p:cNvPr id="14" name="Footer Placeholder 4"/>
          <p:cNvSpPr>
            <a:spLocks noGrp="1"/>
          </p:cNvSpPr>
          <p:nvPr>
            <p:ph type="ftr" sz="quarter" idx="11"/>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15" name="Slide Number Placeholder 5"/>
          <p:cNvSpPr>
            <a:spLocks noGrp="1"/>
          </p:cNvSpPr>
          <p:nvPr>
            <p:ph type="sldNum" sz="quarter" idx="12"/>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28BD0A-6A96-C74C-95E1-C3B3384EA0A6}" type="datetime1">
              <a:rPr lang="en-US" smtClean="0"/>
              <a:pPr/>
              <a:t>11/4/09</a:t>
            </a:fld>
            <a:endParaRPr lang="en-US"/>
          </a:p>
        </p:txBody>
      </p:sp>
      <p:sp>
        <p:nvSpPr>
          <p:cNvPr id="4" name="Footer Placeholder 3"/>
          <p:cNvSpPr>
            <a:spLocks noGrp="1"/>
          </p:cNvSpPr>
          <p:nvPr>
            <p:ph type="ftr" sz="quarter" idx="11"/>
          </p:nvPr>
        </p:nvSpPr>
        <p:spPr/>
        <p:txBody>
          <a:bodyPr/>
          <a:lstStyle/>
          <a:p>
            <a:r>
              <a:rPr lang="en-US" smtClean="0"/>
              <a:t>Gregor von Laszewski, laszewski@gmail.com</a:t>
            </a:r>
            <a:endParaRPr lang="en-US"/>
          </a:p>
        </p:txBody>
      </p:sp>
      <p:sp>
        <p:nvSpPr>
          <p:cNvPr id="5" name="Slide Number Placeholder 4"/>
          <p:cNvSpPr>
            <a:spLocks noGrp="1"/>
          </p:cNvSpPr>
          <p:nvPr>
            <p:ph type="sldNum" sz="quarter" idx="12"/>
          </p:nvPr>
        </p:nvSpPr>
        <p:spPr/>
        <p:txBody>
          <a:bodyPr/>
          <a:lstStyle/>
          <a:p>
            <a:fld id="{C53075B1-7B30-404B-8E37-C3D48FD8F8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A529FB00-EAF5-4343-9107-C5C786EA5E62}" type="datetime1">
              <a:rPr lang="en-US" smtClean="0"/>
              <a:pPr/>
              <a:t>11/4/09</a:t>
            </a:fld>
            <a:endParaRPr lang="en-US"/>
          </a:p>
        </p:txBody>
      </p:sp>
      <p:sp>
        <p:nvSpPr>
          <p:cNvPr id="6"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7"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28B46D5B-FFAD-514B-9E41-E7CB7CB110F9}" type="datetime1">
              <a:rPr lang="en-US" smtClean="0"/>
              <a:pPr/>
              <a:t>11/4/09</a:t>
            </a:fld>
            <a:endParaRPr lang="en-US"/>
          </a:p>
        </p:txBody>
      </p:sp>
      <p:sp>
        <p:nvSpPr>
          <p:cNvPr id="9"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10"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1FC06428-482A-3C4E-A0CC-03057E35A0EB}" type="datetime1">
              <a:rPr lang="en-US" smtClean="0"/>
              <a:pPr/>
              <a:t>11/4/09</a:t>
            </a:fld>
            <a:endParaRPr lang="en-US"/>
          </a:p>
        </p:txBody>
      </p:sp>
      <p:sp>
        <p:nvSpPr>
          <p:cNvPr id="9"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Gregor von Laszewski, laszewski@gmail.com</a:t>
            </a:r>
            <a:endParaRPr lang="en-US"/>
          </a:p>
        </p:txBody>
      </p:sp>
      <p:sp>
        <p:nvSpPr>
          <p:cNvPr id="10"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C53075B1-7B30-404B-8E37-C3D48FD8F81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1.png"/><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theme" Target="../theme/theme1.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image" Target="../media/image3.tiff"/></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52550" y="0"/>
            <a:ext cx="7791450" cy="1143000"/>
          </a:xfrm>
          <a:prstGeom prst="rect">
            <a:avLst/>
          </a:prstGeom>
          <a:solidFill>
            <a:schemeClr val="bg1"/>
          </a:solidFill>
          <a:effectLst/>
        </p:spPr>
        <p:txBody>
          <a:bodyPr vert="horz" lIns="91440" tIns="45720" rIns="91440" bIns="45720" rtlCol="0" anchor="ctr">
            <a:normAutofit/>
          </a:bodyPr>
          <a:lstStyle/>
          <a:p>
            <a:r>
              <a:rPr lang="en-US" dirty="0" smtClean="0"/>
              <a:t>Click to edit Master title style</a:t>
            </a:r>
            <a:endParaRPr lang="en-US" dirty="0"/>
          </a:p>
        </p:txBody>
      </p:sp>
      <p:grpSp>
        <p:nvGrpSpPr>
          <p:cNvPr id="10" name="Group 9"/>
          <p:cNvGrpSpPr/>
          <p:nvPr userDrawn="1"/>
        </p:nvGrpSpPr>
        <p:grpSpPr>
          <a:xfrm>
            <a:off x="-1352550" y="-692150"/>
            <a:ext cx="2705100" cy="1606550"/>
            <a:chOff x="-1352550" y="-692150"/>
            <a:chExt cx="2705100" cy="1606550"/>
          </a:xfrm>
        </p:grpSpPr>
        <p:sp>
          <p:nvSpPr>
            <p:cNvPr id="9" name="Pie 8"/>
            <p:cNvSpPr/>
            <p:nvPr userDrawn="1"/>
          </p:nvSpPr>
          <p:spPr>
            <a:xfrm>
              <a:off x="-1352550" y="-692150"/>
              <a:ext cx="2705100" cy="1377950"/>
            </a:xfrm>
            <a:prstGeom prst="pie">
              <a:avLst>
                <a:gd name="adj1" fmla="val 0"/>
                <a:gd name="adj2" fmla="val 540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 name="Picture 6" descr="logo_96.png"/>
            <p:cNvPicPr>
              <a:picLocks noChangeAspect="1"/>
            </p:cNvPicPr>
            <p:nvPr userDrawn="1"/>
          </p:nvPicPr>
          <p:blipFill>
            <a:blip r:embed="rId16"/>
            <a:stretch>
              <a:fillRect/>
            </a:stretch>
          </p:blipFill>
          <p:spPr>
            <a:xfrm>
              <a:off x="76200" y="-228600"/>
              <a:ext cx="1143000" cy="1143000"/>
            </a:xfrm>
            <a:prstGeom prst="rect">
              <a:avLst/>
            </a:prstGeom>
            <a:effectLst>
              <a:outerShdw blurRad="50800" dist="38100" dir="2700000">
                <a:srgbClr val="000000">
                  <a:alpha val="43000"/>
                </a:srgbClr>
              </a:outerShdw>
            </a:effectLst>
          </p:spPr>
        </p:pic>
      </p:grpSp>
      <p:sp>
        <p:nvSpPr>
          <p:cNvPr id="5" name="Footer Placeholder 4"/>
          <p:cNvSpPr>
            <a:spLocks noGrp="1"/>
          </p:cNvSpPr>
          <p:nvPr>
            <p:ph type="ftr" sz="quarter" idx="3"/>
          </p:nvPr>
        </p:nvSpPr>
        <p:spPr>
          <a:xfrm>
            <a:off x="2590800" y="6492875"/>
            <a:ext cx="3962400" cy="365125"/>
          </a:xfrm>
          <a:prstGeom prst="rect">
            <a:avLst/>
          </a:prstGeom>
          <a:effectLst>
            <a:outerShdw blurRad="50800" dist="38100" dir="2700000">
              <a:srgbClr val="000000">
                <a:alpha val="43000"/>
              </a:srgbClr>
            </a:outerShdw>
          </a:effectLst>
        </p:spPr>
        <p:txBody>
          <a:bodyPr vert="horz" lIns="91440" tIns="45720" rIns="91440" bIns="45720" rtlCol="0" anchor="ctr"/>
          <a:lstStyle>
            <a:lvl1pPr algn="ctr">
              <a:defRPr sz="1200" b="0">
                <a:solidFill>
                  <a:srgbClr val="000000"/>
                </a:solidFill>
                <a:effectLst>
                  <a:outerShdw blurRad="50800" dist="38100" dir="2700000">
                    <a:srgbClr val="000000">
                      <a:alpha val="43000"/>
                    </a:srgbClr>
                  </a:outerShdw>
                </a:effectLst>
              </a:defRPr>
            </a:lvl1pPr>
          </a:lstStyle>
          <a:p>
            <a:r>
              <a:rPr lang="en-US" smtClean="0"/>
              <a:t>Gregor von Laszewski, laszewski@gmail.com</a:t>
            </a:r>
            <a:endParaRPr lang="en-US"/>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b="0">
                <a:solidFill>
                  <a:srgbClr val="000000"/>
                </a:solidFill>
                <a:effectLst>
                  <a:outerShdw blurRad="50800" dist="38100" dir="2700000">
                    <a:srgbClr val="000000">
                      <a:alpha val="43000"/>
                    </a:srgbClr>
                  </a:outerShdw>
                </a:effectLst>
              </a:defRPr>
            </a:lvl1pPr>
          </a:lstStyle>
          <a:p>
            <a:fld id="{C53075B1-7B30-404B-8E37-C3D48FD8F813}" type="slidenum">
              <a:rPr lang="en-US" smtClean="0"/>
              <a:pPr/>
              <a:t>‹#›</a:t>
            </a:fld>
            <a:endParaRPr lang="en-US"/>
          </a:p>
        </p:txBody>
      </p:sp>
      <p:sp>
        <p:nvSpPr>
          <p:cNvPr id="4" name="Date Placeholder 3"/>
          <p:cNvSpPr>
            <a:spLocks noGrp="1"/>
          </p:cNvSpPr>
          <p:nvPr>
            <p:ph type="dt" sz="half" idx="2"/>
          </p:nvPr>
        </p:nvSpPr>
        <p:spPr>
          <a:xfrm>
            <a:off x="457200" y="6492875"/>
            <a:ext cx="2133600" cy="365125"/>
          </a:xfrm>
          <a:prstGeom prst="rect">
            <a:avLst/>
          </a:prstGeom>
          <a:effectLst>
            <a:outerShdw blurRad="50800" dist="38100" dir="2700000">
              <a:srgbClr val="000000">
                <a:alpha val="43000"/>
              </a:srgbClr>
            </a:outerShdw>
          </a:effectLst>
        </p:spPr>
        <p:txBody>
          <a:bodyPr vert="horz" lIns="91440" tIns="45720" rIns="91440" bIns="45720" rtlCol="0" anchor="ctr"/>
          <a:lstStyle>
            <a:lvl1pPr algn="l">
              <a:defRPr sz="1200" b="0">
                <a:solidFill>
                  <a:srgbClr val="000000"/>
                </a:solidFill>
              </a:defRPr>
            </a:lvl1pPr>
          </a:lstStyle>
          <a:p>
            <a:fld id="{8962AD22-AD44-5C46-B214-2CA2ACDEBD71}" type="datetime1">
              <a:rPr lang="en-US" smtClean="0"/>
              <a:pPr/>
              <a:t>11/4/09</a:t>
            </a:fld>
            <a:endParaRPr lang="en-US"/>
          </a:p>
        </p:txBody>
      </p:sp>
      <p:pic>
        <p:nvPicPr>
          <p:cNvPr id="12" name="Picture 11" descr="fg-logo-prelim.png"/>
          <p:cNvPicPr>
            <a:picLocks noChangeAspect="1"/>
          </p:cNvPicPr>
          <p:nvPr userDrawn="1"/>
        </p:nvPicPr>
        <p:blipFill>
          <a:blip r:embed="rId17"/>
          <a:stretch>
            <a:fillRect/>
          </a:stretch>
        </p:blipFill>
        <p:spPr>
          <a:xfrm>
            <a:off x="0" y="6019800"/>
            <a:ext cx="1198418" cy="838200"/>
          </a:xfrm>
          <a:prstGeom prst="rect">
            <a:avLst/>
          </a:prstGeom>
        </p:spPr>
      </p:pic>
      <p:pic>
        <p:nvPicPr>
          <p:cNvPr id="11" name="Picture 10" descr="IU_PrvTchInst.H.CMYK.tif"/>
          <p:cNvPicPr>
            <a:picLocks noChangeAspect="1"/>
          </p:cNvPicPr>
          <p:nvPr userDrawn="1"/>
        </p:nvPicPr>
        <p:blipFill>
          <a:blip r:embed="rId18"/>
          <a:stretch>
            <a:fillRect/>
          </a:stretch>
        </p:blipFill>
        <p:spPr>
          <a:xfrm>
            <a:off x="7791450" y="0"/>
            <a:ext cx="1352550" cy="228600"/>
          </a:xfrm>
          <a:prstGeom prst="rect">
            <a:avLst/>
          </a:prstGeom>
        </p:spPr>
      </p:pic>
      <p:sp>
        <p:nvSpPr>
          <p:cNvPr id="3" name="Text Placeholder 2"/>
          <p:cNvSpPr>
            <a:spLocks noGrp="1"/>
          </p:cNvSpPr>
          <p:nvPr>
            <p:ph type="body" idx="1"/>
          </p:nvPr>
        </p:nvSpPr>
        <p:spPr>
          <a:xfrm>
            <a:off x="457200" y="1295399"/>
            <a:ext cx="8229600" cy="51974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p:txStyles>
    <p:titleStyle>
      <a:lvl1pPr algn="ctr" defTabSz="457200" rtl="0" eaLnBrk="1" latinLnBrk="0" hangingPunct="1">
        <a:spcBef>
          <a:spcPct val="0"/>
        </a:spcBef>
        <a:buNone/>
        <a:defRPr sz="4400" kern="1200">
          <a:solidFill>
            <a:schemeClr val="tx1"/>
          </a:solidFill>
          <a:effectLst>
            <a:outerShdw blurRad="50800" dist="38100" dir="270000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8.png"/><Relationship Id="rId3" Type="http://schemas.openxmlformats.org/officeDocument/2006/relationships/image" Target="../media/image5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8.png"/><Relationship Id="rId3" Type="http://schemas.openxmlformats.org/officeDocument/2006/relationships/image" Target="../media/image1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9.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9.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54.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df"/><Relationship Id="rId3"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2.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hyperlink" Target="http://cyberaide.org" TargetMode="External"/><Relationship Id="rId1" Type="http://schemas.openxmlformats.org/officeDocument/2006/relationships/slideLayout" Target="../slideLayouts/slideLayout2.xml"/><Relationship Id="rId2" Type="http://schemas.openxmlformats.org/officeDocument/2006/relationships/hyperlink" Target="http://futuregrid.org" TargetMode="External"/><Relationship Id="rId3" Type="http://schemas.openxmlformats.org/officeDocument/2006/relationships/hyperlink" Target="http://www.cogkits.org" TargetMode="External"/><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package" Target="../embeddings/Microsoft_Excel_Sheet1.xlsx"/><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hyperlink" Target="http://www.apcmedia.com/salestools/WTOL-7DJLN9_R0_EN.sw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hyperlink" Target="http://www.apcmedia.com/salestools/WTOL-7DJLN9_R0_EN.swf"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npr.org/templates/story/story.php?storyId=110997398"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6" Type="http://schemas.microsoft.com/office/2007/relationships/diagramDrawing" Target="../diagrams/drawing2.xml"/><Relationship Id="rId4" Type="http://schemas.openxmlformats.org/officeDocument/2006/relationships/diagramQuickStyle" Target="../diagrams/quickStyle2.xml"/><Relationship Id="rId1" Type="http://schemas.openxmlformats.org/officeDocument/2006/relationships/slideLayout" Target="../slideLayouts/slideLayout2.xml"/><Relationship Id="rId2" Type="http://schemas.openxmlformats.org/officeDocument/2006/relationships/diagramData" Target="../diagrams/data2.xml"/><Relationship Id="rId3" Type="http://schemas.openxmlformats.org/officeDocument/2006/relationships/diagramLayout" Target="../diagrams/layout2.xml"/><Relationship Id="rId5" Type="http://schemas.openxmlformats.org/officeDocument/2006/relationships/diagramColors" Target="../diagrams/colors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6" Type="http://schemas.microsoft.com/office/2007/relationships/diagramDrawing" Target="../diagrams/drawing3.xml"/><Relationship Id="rId4" Type="http://schemas.openxmlformats.org/officeDocument/2006/relationships/diagramQuickStyle" Target="../diagrams/quickStyle3.xml"/><Relationship Id="rId1" Type="http://schemas.openxmlformats.org/officeDocument/2006/relationships/slideLayout" Target="../slideLayouts/slideLayout2.xml"/><Relationship Id="rId2" Type="http://schemas.openxmlformats.org/officeDocument/2006/relationships/diagramData" Target="../diagrams/data3.xml"/><Relationship Id="rId3" Type="http://schemas.openxmlformats.org/officeDocument/2006/relationships/diagramLayout" Target="../diagrams/layout3.xml"/><Relationship Id="rId5" Type="http://schemas.openxmlformats.org/officeDocument/2006/relationships/diagramColors" Target="../diagrams/colors3.xml"/></Relationships>
</file>

<file path=ppt/slides/_rels/slide46.xml.rels><?xml version="1.0" encoding="UTF-8" standalone="yes"?>
<Relationships xmlns="http://schemas.openxmlformats.org/package/2006/relationships"><Relationship Id="rId6" Type="http://schemas.microsoft.com/office/2007/relationships/diagramDrawing" Target="../diagrams/drawing4.xml"/><Relationship Id="rId4" Type="http://schemas.openxmlformats.org/officeDocument/2006/relationships/diagramQuickStyle" Target="../diagrams/quickStyle4.xml"/><Relationship Id="rId1" Type="http://schemas.openxmlformats.org/officeDocument/2006/relationships/slideLayout" Target="../slideLayouts/slideLayout6.xml"/><Relationship Id="rId2" Type="http://schemas.openxmlformats.org/officeDocument/2006/relationships/diagramData" Target="../diagrams/data4.xml"/><Relationship Id="rId3" Type="http://schemas.openxmlformats.org/officeDocument/2006/relationships/diagramLayout" Target="../diagrams/layout4.xml"/><Relationship Id="rId5" Type="http://schemas.openxmlformats.org/officeDocument/2006/relationships/diagramColors" Target="../diagrams/colors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pdf"/><Relationship Id="rId3"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4"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chart" Target="../charts/chart3.xml"/><Relationship Id="rId3" Type="http://schemas.openxmlformats.org/officeDocument/2006/relationships/chart" Target="../charts/chart4.xml"/><Relationship Id="rId5" Type="http://schemas.openxmlformats.org/officeDocument/2006/relationships/chart" Target="../charts/char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d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4" Type="http://schemas.openxmlformats.org/officeDocument/2006/relationships/image" Target="../media/image28.pdf"/><Relationship Id="rId5" Type="http://schemas.openxmlformats.org/officeDocument/2006/relationships/image" Target="../media/image29.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6.pdf"/><Relationship Id="rId3" Type="http://schemas.openxmlformats.org/officeDocument/2006/relationships/image" Target="../media/image27.png"/><Relationship Id="rId6" Type="http://schemas.openxmlformats.org/officeDocument/2006/relationships/image" Target="../media/image30.pdf"/></Relationships>
</file>

<file path=ppt/slides/_rels/slide62.xml.rels><?xml version="1.0" encoding="UTF-8" standalone="yes"?>
<Relationships xmlns="http://schemas.openxmlformats.org/package/2006/relationships"><Relationship Id="rId4" Type="http://schemas.openxmlformats.org/officeDocument/2006/relationships/image" Target="../media/image34.pdf"/><Relationship Id="rId1" Type="http://schemas.openxmlformats.org/officeDocument/2006/relationships/slideLayout" Target="../slideLayouts/slideLayout6.xml"/><Relationship Id="rId2" Type="http://schemas.openxmlformats.org/officeDocument/2006/relationships/image" Target="../media/image32.pdf"/><Relationship Id="rId3" Type="http://schemas.openxmlformats.org/officeDocument/2006/relationships/image" Target="../media/image33.png"/><Relationship Id="rId5" Type="http://schemas.openxmlformats.org/officeDocument/2006/relationships/image" Target="../media/image35.png"/></Relationships>
</file>

<file path=ppt/slides/_rels/slide63.xml.rels><?xml version="1.0" encoding="UTF-8" standalone="yes"?>
<Relationships xmlns="http://schemas.openxmlformats.org/package/2006/relationships"><Relationship Id="rId2" Type="http://schemas.openxmlformats.org/officeDocument/2006/relationships/image" Target="../media/image36.pdf"/><Relationship Id="rId3"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3"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3" Type="http://schemas.openxmlformats.org/officeDocument/2006/relationships/image" Target="../media/image4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6" Type="http://schemas.microsoft.com/office/2007/relationships/diagramDrawing" Target="../diagrams/drawing5.xml"/><Relationship Id="rId4" Type="http://schemas.openxmlformats.org/officeDocument/2006/relationships/diagramQuickStyle" Target="../diagrams/quickStyle5.xml"/><Relationship Id="rId1" Type="http://schemas.openxmlformats.org/officeDocument/2006/relationships/slideLayout" Target="../slideLayouts/slideLayout2.xml"/><Relationship Id="rId2" Type="http://schemas.openxmlformats.org/officeDocument/2006/relationships/diagramData" Target="../diagrams/data5.xml"/><Relationship Id="rId3" Type="http://schemas.openxmlformats.org/officeDocument/2006/relationships/diagramLayout" Target="../diagrams/layout5.xml"/><Relationship Id="rId5" Type="http://schemas.openxmlformats.org/officeDocument/2006/relationships/diagramColors" Target="../diagrams/colors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diagramLayout" Target="../diagrams/layout1.xml"/><Relationship Id="rId5" Type="http://schemas.openxmlformats.org/officeDocument/2006/relationships/diagramQuickStyle" Target="../diagrams/quickStyle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diagramData" Target="../diagrams/data1.xml"/><Relationship Id="rId6" Type="http://schemas.openxmlformats.org/officeDocument/2006/relationships/diagramColors" Target="../diagrams/colors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4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6.pdf"/><Relationship Id="rId3" Type="http://schemas.openxmlformats.org/officeDocument/2006/relationships/image" Target="../media/image4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6" Type="http://schemas.microsoft.com/office/2007/relationships/diagramDrawing" Target="../diagrams/drawing6.xml"/><Relationship Id="rId4" Type="http://schemas.openxmlformats.org/officeDocument/2006/relationships/diagramQuickStyle" Target="../diagrams/quickStyle6.xml"/><Relationship Id="rId1" Type="http://schemas.openxmlformats.org/officeDocument/2006/relationships/slideLayout" Target="../slideLayouts/slideLayout2.xml"/><Relationship Id="rId2" Type="http://schemas.openxmlformats.org/officeDocument/2006/relationships/diagramData" Target="../diagrams/data6.xml"/><Relationship Id="rId3" Type="http://schemas.openxmlformats.org/officeDocument/2006/relationships/diagramLayout" Target="../diagrams/layout6.xml"/><Relationship Id="rId5" Type="http://schemas.openxmlformats.org/officeDocument/2006/relationships/diagramColors" Target="../diagrams/colors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smtClean="0"/>
              <a:t>FutureGrid</a:t>
            </a:r>
            <a:r>
              <a:rPr lang="en-US" dirty="0" smtClean="0"/>
              <a:t> </a:t>
            </a:r>
            <a:br>
              <a:rPr lang="en-US" dirty="0" smtClean="0"/>
            </a:br>
            <a:r>
              <a:rPr lang="en-US" dirty="0" smtClean="0"/>
              <a:t>and </a:t>
            </a:r>
            <a:br>
              <a:rPr lang="en-US" dirty="0" smtClean="0"/>
            </a:br>
            <a:r>
              <a:rPr lang="en-US" dirty="0" smtClean="0"/>
              <a:t>Green Aware Computing</a:t>
            </a:r>
            <a:endParaRPr lang="en-US" dirty="0"/>
          </a:p>
        </p:txBody>
      </p:sp>
      <p:sp>
        <p:nvSpPr>
          <p:cNvPr id="3" name="Subtitle 2"/>
          <p:cNvSpPr>
            <a:spLocks noGrp="1"/>
          </p:cNvSpPr>
          <p:nvPr>
            <p:ph type="subTitle" idx="1"/>
          </p:nvPr>
        </p:nvSpPr>
        <p:spPr/>
        <p:txBody>
          <a:bodyPr/>
          <a:lstStyle/>
          <a:p>
            <a:r>
              <a:rPr lang="en-US" dirty="0" smtClean="0"/>
              <a:t>Gregor von Laszewski</a:t>
            </a:r>
          </a:p>
          <a:p>
            <a:r>
              <a:rPr lang="en-US" dirty="0" err="1" smtClean="0"/>
              <a:t>laszewski@gmail.com</a:t>
            </a:r>
            <a:endParaRPr lang="en-US" dirty="0" smtClean="0"/>
          </a:p>
          <a:p>
            <a:r>
              <a:rPr lang="en-US" dirty="0" smtClean="0"/>
              <a:t>Indiana University</a:t>
            </a:r>
            <a:endParaRPr lang="en-US" dirty="0"/>
          </a:p>
        </p:txBody>
      </p:sp>
      <p:sp>
        <p:nvSpPr>
          <p:cNvPr id="4" name="Date Placeholder 3"/>
          <p:cNvSpPr>
            <a:spLocks noGrp="1"/>
          </p:cNvSpPr>
          <p:nvPr>
            <p:ph type="dt" sz="half" idx="10"/>
          </p:nvPr>
        </p:nvSpPr>
        <p:spPr/>
        <p:txBody>
          <a:bodyPr/>
          <a:lstStyle/>
          <a:p>
            <a:fld id="{607E9049-7C28-0D4B-9099-7D99925BE32D}" type="datetime1">
              <a:rPr lang="en-US" smtClean="0"/>
              <a:pPr/>
              <a:t>11/4/09</a:t>
            </a:fld>
            <a:endParaRPr lang="en-US"/>
          </a:p>
        </p:txBody>
      </p:sp>
      <p:sp>
        <p:nvSpPr>
          <p:cNvPr id="5" name="Slide Number Placeholder 4"/>
          <p:cNvSpPr>
            <a:spLocks noGrp="1"/>
          </p:cNvSpPr>
          <p:nvPr>
            <p:ph type="sldNum" sz="quarter" idx="12"/>
          </p:nvPr>
        </p:nvSpPr>
        <p:spPr/>
        <p:txBody>
          <a:bodyPr/>
          <a:lstStyle/>
          <a:p>
            <a:fld id="{C53075B1-7B30-404B-8E37-C3D48FD8F813}" type="slidenum">
              <a:rPr lang="en-US" smtClean="0"/>
              <a:pPr/>
              <a:t>1</a:t>
            </a:fld>
            <a:endParaRPr lang="en-US"/>
          </a:p>
        </p:txBody>
      </p:sp>
      <p:sp>
        <p:nvSpPr>
          <p:cNvPr id="6" name="Footer Placeholder 5"/>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Cyberaide.org</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352550" y="1143000"/>
            <a:ext cx="7334250" cy="5710936"/>
          </a:xfrm>
          <a:prstGeom prst="rect">
            <a:avLst/>
          </a:prstGeom>
        </p:spPr>
      </p:pic>
      <p:sp>
        <p:nvSpPr>
          <p:cNvPr id="5" name="Date Placeholder 4"/>
          <p:cNvSpPr>
            <a:spLocks noGrp="1"/>
          </p:cNvSpPr>
          <p:nvPr>
            <p:ph type="dt" sz="half" idx="2"/>
          </p:nvPr>
        </p:nvSpPr>
        <p:spPr/>
        <p:txBody>
          <a:bodyPr/>
          <a:lstStyle/>
          <a:p>
            <a:fld id="{A923ACF6-1D96-C54D-B57E-5B8649DBC4A8}" type="datetime1">
              <a:rPr lang="en-US" smtClean="0"/>
              <a:pPr/>
              <a:t>11/4/09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10</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Result</a:t>
            </a:r>
            <a:endParaRPr lang="en-US" dirty="0"/>
          </a:p>
        </p:txBody>
      </p:sp>
      <p:sp>
        <p:nvSpPr>
          <p:cNvPr id="5" name="Subtitle 4"/>
          <p:cNvSpPr>
            <a:spLocks noGrp="1"/>
          </p:cNvSpPr>
          <p:nvPr>
            <p:ph type="subTitle" idx="1"/>
          </p:nvPr>
        </p:nvSpPr>
        <p:spPr/>
        <p:txBody>
          <a:bodyPr/>
          <a:lstStyle/>
          <a:p>
            <a:r>
              <a:rPr lang="en-US" dirty="0" smtClean="0"/>
              <a:t>Better resource planning can reduce environmental impact</a:t>
            </a:r>
            <a:endParaRPr lang="en-US" dirty="0"/>
          </a:p>
        </p:txBody>
      </p:sp>
      <p:sp>
        <p:nvSpPr>
          <p:cNvPr id="6" name="Date Placeholder 5"/>
          <p:cNvSpPr>
            <a:spLocks noGrp="1"/>
          </p:cNvSpPr>
          <p:nvPr>
            <p:ph type="dt" sz="half" idx="10"/>
          </p:nvPr>
        </p:nvSpPr>
        <p:spPr/>
        <p:txBody>
          <a:bodyPr/>
          <a:lstStyle/>
          <a:p>
            <a:fld id="{ABBDE763-03AF-8549-8801-7E096F74E969}" type="datetime1">
              <a:rPr lang="en-US" smtClean="0"/>
              <a:pPr/>
              <a:t>11/4/09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100</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Impact through Easy Monitoring</a:t>
            </a:r>
            <a:endParaRPr lang="en-US" dirty="0"/>
          </a:p>
        </p:txBody>
      </p:sp>
      <p:sp>
        <p:nvSpPr>
          <p:cNvPr id="5" name="Subtitle 4"/>
          <p:cNvSpPr>
            <a:spLocks noGrp="1"/>
          </p:cNvSpPr>
          <p:nvPr>
            <p:ph type="subTitle" idx="1"/>
          </p:nvPr>
        </p:nvSpPr>
        <p:spPr/>
        <p:txBody>
          <a:bodyPr/>
          <a:lstStyle/>
          <a:p>
            <a:endParaRPr lang="en-US"/>
          </a:p>
        </p:txBody>
      </p:sp>
      <p:sp>
        <p:nvSpPr>
          <p:cNvPr id="6" name="Date Placeholder 5"/>
          <p:cNvSpPr>
            <a:spLocks noGrp="1"/>
          </p:cNvSpPr>
          <p:nvPr>
            <p:ph type="dt" sz="half" idx="10"/>
          </p:nvPr>
        </p:nvSpPr>
        <p:spPr/>
        <p:txBody>
          <a:bodyPr/>
          <a:lstStyle/>
          <a:p>
            <a:fld id="{65D8DB81-9752-1443-9B16-C94971635A16}" type="datetime1">
              <a:rPr lang="en-US" smtClean="0"/>
              <a:pPr/>
              <a:t>11/4/09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101</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GreenIT Portal</a:t>
            </a:r>
            <a:endParaRPr lang="en-US" dirty="0"/>
          </a:p>
        </p:txBody>
      </p:sp>
      <p:pic>
        <p:nvPicPr>
          <p:cNvPr id="4" name="Content Placeholder 3" descr="Picture 23.png"/>
          <p:cNvPicPr>
            <a:picLocks noGrp="1" noChangeAspect="1"/>
          </p:cNvPicPr>
          <p:nvPr>
            <p:ph idx="1"/>
          </p:nvPr>
        </p:nvPicPr>
        <p:blipFill>
          <a:blip r:embed="rId2"/>
          <a:srcRect l="-5384" r="-5384"/>
          <a:stretch>
            <a:fillRect/>
          </a:stretch>
        </p:blipFill>
        <p:spPr/>
      </p:pic>
      <p:sp>
        <p:nvSpPr>
          <p:cNvPr id="5" name="Date Placeholder 4"/>
          <p:cNvSpPr>
            <a:spLocks noGrp="1"/>
          </p:cNvSpPr>
          <p:nvPr>
            <p:ph type="dt" sz="half" idx="2"/>
          </p:nvPr>
        </p:nvSpPr>
        <p:spPr/>
        <p:txBody>
          <a:bodyPr/>
          <a:lstStyle/>
          <a:p>
            <a:fld id="{18022A21-2A85-F74E-99D9-D4C4029D89BC}" type="datetime1">
              <a:rPr lang="en-US" smtClean="0"/>
              <a:pPr/>
              <a:t>11/4/09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102</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
        <p:nvSpPr>
          <p:cNvPr id="8" name="Rectangle 7"/>
          <p:cNvSpPr/>
          <p:nvPr/>
        </p:nvSpPr>
        <p:spPr>
          <a:xfrm>
            <a:off x="1962150" y="1702316"/>
            <a:ext cx="6343650" cy="156155"/>
          </a:xfrm>
          <a:prstGeom prst="rect">
            <a:avLst/>
          </a:prstGeom>
          <a:solidFill>
            <a:schemeClr val="accent3">
              <a:lumMod val="5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GreenIT Portal: Temperature Profile</a:t>
            </a:r>
            <a:endParaRPr lang="en-US" dirty="0"/>
          </a:p>
        </p:txBody>
      </p:sp>
      <p:pic>
        <p:nvPicPr>
          <p:cNvPr id="4" name="Content Placeholder 3" descr="Picture 24.png"/>
          <p:cNvPicPr>
            <a:picLocks noGrp="1" noChangeAspect="1"/>
          </p:cNvPicPr>
          <p:nvPr>
            <p:ph idx="1"/>
          </p:nvPr>
        </p:nvPicPr>
        <p:blipFill>
          <a:blip r:embed="rId2"/>
          <a:srcRect l="-1171" r="-1171"/>
          <a:stretch>
            <a:fillRect/>
          </a:stretch>
        </p:blipFill>
        <p:spPr>
          <a:xfrm>
            <a:off x="609600" y="1295400"/>
            <a:ext cx="8229600" cy="5197475"/>
          </a:xfrm>
        </p:spPr>
      </p:pic>
      <p:sp>
        <p:nvSpPr>
          <p:cNvPr id="5" name="Date Placeholder 4"/>
          <p:cNvSpPr>
            <a:spLocks noGrp="1"/>
          </p:cNvSpPr>
          <p:nvPr>
            <p:ph type="dt" sz="half" idx="2"/>
          </p:nvPr>
        </p:nvSpPr>
        <p:spPr/>
        <p:txBody>
          <a:bodyPr/>
          <a:lstStyle/>
          <a:p>
            <a:fld id="{22EC2DCE-BE88-E14A-BE47-AF80E98B6314}" type="datetime1">
              <a:rPr lang="en-US" smtClean="0"/>
              <a:pPr/>
              <a:t>11/4/09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103</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
        <p:nvSpPr>
          <p:cNvPr id="10" name="Rectangle 9"/>
          <p:cNvSpPr/>
          <p:nvPr/>
        </p:nvSpPr>
        <p:spPr>
          <a:xfrm>
            <a:off x="1962150" y="1728232"/>
            <a:ext cx="6724650" cy="156155"/>
          </a:xfrm>
          <a:prstGeom prst="rect">
            <a:avLst/>
          </a:prstGeom>
          <a:solidFill>
            <a:schemeClr val="accent3">
              <a:lumMod val="5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GreenIT Portal: Heat Map</a:t>
            </a:r>
            <a:endParaRPr lang="en-US" dirty="0"/>
          </a:p>
        </p:txBody>
      </p:sp>
      <p:pic>
        <p:nvPicPr>
          <p:cNvPr id="4" name="Content Placeholder 3" descr="Picture 23.png"/>
          <p:cNvPicPr>
            <a:picLocks noGrp="1" noChangeAspect="1"/>
          </p:cNvPicPr>
          <p:nvPr>
            <p:ph idx="1"/>
          </p:nvPr>
        </p:nvPicPr>
        <p:blipFill>
          <a:blip r:embed="rId2"/>
          <a:srcRect l="-5384" r="-5384"/>
          <a:stretch>
            <a:fillRect/>
          </a:stretch>
        </p:blipFill>
        <p:spPr/>
      </p:pic>
      <p:pic>
        <p:nvPicPr>
          <p:cNvPr id="5" name="Picture 2"/>
          <p:cNvPicPr>
            <a:picLocks noChangeAspect="1" noChangeArrowheads="1"/>
          </p:cNvPicPr>
          <p:nvPr/>
        </p:nvPicPr>
        <p:blipFill>
          <a:blip r:embed="rId3"/>
          <a:srcRect/>
          <a:stretch>
            <a:fillRect/>
          </a:stretch>
        </p:blipFill>
        <p:spPr bwMode="auto">
          <a:xfrm>
            <a:off x="2971800" y="2514600"/>
            <a:ext cx="5105400" cy="3733800"/>
          </a:xfrm>
          <a:prstGeom prst="rect">
            <a:avLst/>
          </a:prstGeom>
          <a:noFill/>
          <a:ln w="9525">
            <a:noFill/>
            <a:miter lim="800000"/>
            <a:headEnd/>
            <a:tailEnd/>
          </a:ln>
          <a:effectLst/>
        </p:spPr>
      </p:pic>
      <p:sp>
        <p:nvSpPr>
          <p:cNvPr id="6" name="Date Placeholder 5"/>
          <p:cNvSpPr>
            <a:spLocks noGrp="1"/>
          </p:cNvSpPr>
          <p:nvPr>
            <p:ph type="dt" sz="half" idx="2"/>
          </p:nvPr>
        </p:nvSpPr>
        <p:spPr/>
        <p:txBody>
          <a:bodyPr/>
          <a:lstStyle/>
          <a:p>
            <a:fld id="{4072552C-9E1B-0948-BF61-AB2E9DF8C1D2}" type="datetime1">
              <a:rPr lang="en-US" smtClean="0"/>
              <a:pPr/>
              <a:t>11/4/09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104</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
        <p:nvSpPr>
          <p:cNvPr id="9" name="Rectangle 8"/>
          <p:cNvSpPr/>
          <p:nvPr/>
        </p:nvSpPr>
        <p:spPr>
          <a:xfrm>
            <a:off x="1962150" y="1702316"/>
            <a:ext cx="6343650" cy="156155"/>
          </a:xfrm>
          <a:prstGeom prst="rect">
            <a:avLst/>
          </a:prstGeom>
          <a:solidFill>
            <a:schemeClr val="accent3">
              <a:lumMod val="5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GreenIT Portal: Proxies</a:t>
            </a:r>
            <a:endParaRPr lang="en-US" dirty="0"/>
          </a:p>
        </p:txBody>
      </p:sp>
      <p:pic>
        <p:nvPicPr>
          <p:cNvPr id="4" name="Content Placeholder 3" descr="Picture 23.png"/>
          <p:cNvPicPr>
            <a:picLocks noGrp="1" noChangeAspect="1"/>
          </p:cNvPicPr>
          <p:nvPr>
            <p:ph idx="1"/>
          </p:nvPr>
        </p:nvPicPr>
        <p:blipFill>
          <a:blip r:embed="rId2"/>
          <a:srcRect l="-5384" r="-5384"/>
          <a:stretch>
            <a:fillRect/>
          </a:stretch>
        </p:blipFill>
        <p:spPr/>
      </p:pic>
      <p:pic>
        <p:nvPicPr>
          <p:cNvPr id="6" name="Picture 2"/>
          <p:cNvPicPr>
            <a:picLocks noChangeAspect="1" noChangeArrowheads="1"/>
          </p:cNvPicPr>
          <p:nvPr/>
        </p:nvPicPr>
        <p:blipFill>
          <a:blip r:embed="rId3"/>
          <a:srcRect/>
          <a:stretch>
            <a:fillRect/>
          </a:stretch>
        </p:blipFill>
        <p:spPr bwMode="auto">
          <a:xfrm>
            <a:off x="2971800" y="2514600"/>
            <a:ext cx="5102538" cy="3733800"/>
          </a:xfrm>
          <a:prstGeom prst="rect">
            <a:avLst/>
          </a:prstGeom>
          <a:noFill/>
          <a:ln w="9525">
            <a:noFill/>
            <a:miter lim="800000"/>
            <a:headEnd/>
            <a:tailEnd/>
          </a:ln>
          <a:effectLst/>
        </p:spPr>
      </p:pic>
      <p:sp>
        <p:nvSpPr>
          <p:cNvPr id="5" name="Date Placeholder 4"/>
          <p:cNvSpPr>
            <a:spLocks noGrp="1"/>
          </p:cNvSpPr>
          <p:nvPr>
            <p:ph type="dt" sz="half" idx="2"/>
          </p:nvPr>
        </p:nvSpPr>
        <p:spPr/>
        <p:txBody>
          <a:bodyPr/>
          <a:lstStyle/>
          <a:p>
            <a:fld id="{8B4D57D0-4433-7A49-964F-D5CB29BF478B}" type="datetime1">
              <a:rPr lang="en-US" smtClean="0"/>
              <a:pPr/>
              <a:t>11/4/09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105</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
        <p:nvSpPr>
          <p:cNvPr id="9" name="Rectangle 8"/>
          <p:cNvSpPr/>
          <p:nvPr/>
        </p:nvSpPr>
        <p:spPr>
          <a:xfrm>
            <a:off x="1962150" y="1689358"/>
            <a:ext cx="6343650" cy="156155"/>
          </a:xfrm>
          <a:prstGeom prst="rect">
            <a:avLst/>
          </a:prstGeom>
          <a:solidFill>
            <a:schemeClr val="accent3">
              <a:lumMod val="5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Result</a:t>
            </a:r>
            <a:endParaRPr lang="en-US" dirty="0"/>
          </a:p>
        </p:txBody>
      </p:sp>
      <p:sp>
        <p:nvSpPr>
          <p:cNvPr id="5" name="Subtitle 4"/>
          <p:cNvSpPr>
            <a:spLocks noGrp="1"/>
          </p:cNvSpPr>
          <p:nvPr>
            <p:ph type="subTitle" idx="1"/>
          </p:nvPr>
        </p:nvSpPr>
        <p:spPr/>
        <p:txBody>
          <a:bodyPr>
            <a:normAutofit fontScale="85000" lnSpcReduction="20000"/>
          </a:bodyPr>
          <a:lstStyle/>
          <a:p>
            <a:r>
              <a:rPr lang="en-US" dirty="0" smtClean="0"/>
              <a:t>Monitoring helps raising awareness</a:t>
            </a:r>
          </a:p>
          <a:p>
            <a:endParaRPr lang="en-US" dirty="0" smtClean="0"/>
          </a:p>
          <a:p>
            <a:r>
              <a:rPr lang="en-US" dirty="0" smtClean="0"/>
              <a:t>Automatic alarms and feedback</a:t>
            </a:r>
          </a:p>
          <a:p>
            <a:r>
              <a:rPr lang="en-US" dirty="0" smtClean="0"/>
              <a:t>have immediate impact</a:t>
            </a:r>
            <a:endParaRPr lang="en-US" dirty="0"/>
          </a:p>
        </p:txBody>
      </p:sp>
      <p:sp>
        <p:nvSpPr>
          <p:cNvPr id="6" name="Date Placeholder 5"/>
          <p:cNvSpPr>
            <a:spLocks noGrp="1"/>
          </p:cNvSpPr>
          <p:nvPr>
            <p:ph type="dt" sz="half" idx="10"/>
          </p:nvPr>
        </p:nvSpPr>
        <p:spPr/>
        <p:txBody>
          <a:bodyPr/>
          <a:lstStyle/>
          <a:p>
            <a:fld id="{A7E0ECF6-DA70-1C42-A42C-B72C884B8AE7}" type="datetime1">
              <a:rPr lang="en-US" smtClean="0"/>
              <a:pPr/>
              <a:t>11/4/09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106</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Cheeseburger Footprint</a:t>
            </a:r>
            <a:endParaRPr lang="en-US" dirty="0"/>
          </a:p>
        </p:txBody>
      </p:sp>
      <p:pic>
        <p:nvPicPr>
          <p:cNvPr id="7" name="Content Placeholder 6" descr="Picture 57.png"/>
          <p:cNvPicPr>
            <a:picLocks noGrp="1" noChangeAspect="1"/>
          </p:cNvPicPr>
          <p:nvPr>
            <p:ph idx="1"/>
          </p:nvPr>
        </p:nvPicPr>
        <p:blipFill>
          <a:blip r:embed="rId2"/>
          <a:srcRect l="-80801" r="-80801"/>
          <a:stretch>
            <a:fillRect/>
          </a:stretch>
        </p:blipFill>
        <p:spPr>
          <a:xfrm>
            <a:off x="1143000" y="1295400"/>
            <a:ext cx="8229600" cy="5197475"/>
          </a:xfrm>
        </p:spPr>
      </p:pic>
      <p:sp>
        <p:nvSpPr>
          <p:cNvPr id="4" name="Date Placeholder 3"/>
          <p:cNvSpPr>
            <a:spLocks noGrp="1"/>
          </p:cNvSpPr>
          <p:nvPr>
            <p:ph type="dt" sz="half" idx="2"/>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107</a:t>
            </a:fld>
            <a:endParaRPr lang="en-US"/>
          </a:p>
        </p:txBody>
      </p:sp>
      <p:sp>
        <p:nvSpPr>
          <p:cNvPr id="8" name="Rectangle 7"/>
          <p:cNvSpPr/>
          <p:nvPr/>
        </p:nvSpPr>
        <p:spPr>
          <a:xfrm>
            <a:off x="457200" y="4953000"/>
            <a:ext cx="4572000" cy="646331"/>
          </a:xfrm>
          <a:prstGeom prst="rect">
            <a:avLst/>
          </a:prstGeom>
        </p:spPr>
        <p:txBody>
          <a:bodyPr>
            <a:spAutoFit/>
          </a:bodyPr>
          <a:lstStyle/>
          <a:p>
            <a:r>
              <a:rPr lang="en-US" dirty="0" smtClean="0"/>
              <a:t>http://</a:t>
            </a:r>
            <a:r>
              <a:rPr lang="en-US" dirty="0" err="1" smtClean="0"/>
              <a:t>openthefuture.com/cheeseburger_CF.html</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Price vs. Impact</a:t>
            </a:r>
            <a:endParaRPr lang="en-US" dirty="0"/>
          </a:p>
        </p:txBody>
      </p:sp>
      <p:pic>
        <p:nvPicPr>
          <p:cNvPr id="7" name="Content Placeholder 6" descr="Picture 59.png"/>
          <p:cNvPicPr>
            <a:picLocks noGrp="1" noChangeAspect="1"/>
          </p:cNvPicPr>
          <p:nvPr>
            <p:ph idx="1"/>
          </p:nvPr>
        </p:nvPicPr>
        <p:blipFill>
          <a:blip r:embed="rId2"/>
          <a:srcRect t="-13392" b="-13392"/>
          <a:stretch>
            <a:fillRect/>
          </a:stretch>
        </p:blipFill>
        <p:spPr/>
      </p:pic>
      <p:sp>
        <p:nvSpPr>
          <p:cNvPr id="4" name="Date Placeholder 3"/>
          <p:cNvSpPr>
            <a:spLocks noGrp="1"/>
          </p:cNvSpPr>
          <p:nvPr>
            <p:ph type="dt" sz="half" idx="2"/>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108</a:t>
            </a:fld>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FutureGrid</a:t>
            </a:r>
            <a:r>
              <a:rPr lang="en-US" dirty="0" smtClean="0"/>
              <a:t> &amp; </a:t>
            </a:r>
            <a:r>
              <a:rPr lang="en-US" dirty="0" err="1" smtClean="0"/>
              <a:t>GreenIT</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FutureGrid</a:t>
            </a:r>
            <a:r>
              <a:rPr lang="en-US" dirty="0" smtClean="0"/>
              <a:t> allows us to experiment with environmental sensors</a:t>
            </a:r>
          </a:p>
          <a:p>
            <a:r>
              <a:rPr lang="en-US" dirty="0" smtClean="0"/>
              <a:t>We can use OS &amp; Hardware sensors</a:t>
            </a:r>
          </a:p>
          <a:p>
            <a:r>
              <a:rPr lang="en-US" dirty="0" smtClean="0"/>
              <a:t>HW sensors need to be considered as we do not know which OS and environment the user will be using on the system.</a:t>
            </a:r>
          </a:p>
          <a:p>
            <a:r>
              <a:rPr lang="en-US" dirty="0" smtClean="0"/>
              <a:t>Normal users do typically do not have access to this, so we will provide this as a service</a:t>
            </a:r>
          </a:p>
          <a:p>
            <a:r>
              <a:rPr lang="en-US" dirty="0" smtClean="0"/>
              <a:t>We plan to do dynamic provisioning based on environmental factors.</a:t>
            </a:r>
          </a:p>
          <a:p>
            <a:r>
              <a:rPr lang="en-US" dirty="0" err="1" smtClean="0"/>
              <a:t>GreenIT</a:t>
            </a:r>
            <a:r>
              <a:rPr lang="en-US" dirty="0" smtClean="0"/>
              <a:t> is just one Application domain</a:t>
            </a:r>
            <a:endParaRPr lang="en-US" dirty="0"/>
          </a:p>
        </p:txBody>
      </p:sp>
      <p:sp>
        <p:nvSpPr>
          <p:cNvPr id="4" name="Date Placeholder 3"/>
          <p:cNvSpPr>
            <a:spLocks noGrp="1"/>
          </p:cNvSpPr>
          <p:nvPr>
            <p:ph type="dt" sz="half" idx="2"/>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Adhoc</a:t>
            </a:r>
            <a:r>
              <a:rPr lang="en-US" dirty="0" smtClean="0"/>
              <a:t> </a:t>
            </a:r>
            <a:r>
              <a:rPr lang="en-US" dirty="0" err="1" smtClean="0"/>
              <a:t>Cyberinfrastucture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57250" y="1666874"/>
            <a:ext cx="7429500" cy="4826000"/>
          </a:xfrm>
          <a:prstGeom prst="rect">
            <a:avLst/>
          </a:prstGeom>
        </p:spPr>
      </p:pic>
      <p:sp>
        <p:nvSpPr>
          <p:cNvPr id="5" name="Date Placeholder 4"/>
          <p:cNvSpPr>
            <a:spLocks noGrp="1"/>
          </p:cNvSpPr>
          <p:nvPr>
            <p:ph type="dt" sz="half" idx="2"/>
          </p:nvPr>
        </p:nvSpPr>
        <p:spPr/>
        <p:txBody>
          <a:bodyPr/>
          <a:lstStyle/>
          <a:p>
            <a:fld id="{BB60A9CA-5624-3B46-87AD-B34444B927D8}" type="datetime1">
              <a:rPr lang="en-US" smtClean="0"/>
              <a:pPr/>
              <a:t>11/4/09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11</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idx="1"/>
          </p:nvPr>
        </p:nvSpPr>
        <p:spPr/>
        <p:txBody>
          <a:bodyPr/>
          <a:lstStyle/>
          <a:p>
            <a:r>
              <a:rPr lang="en-US" dirty="0" err="1" smtClean="0"/>
              <a:t>Futuregrid.org</a:t>
            </a:r>
            <a:endParaRPr lang="en-US" dirty="0" smtClean="0"/>
          </a:p>
          <a:p>
            <a:r>
              <a:rPr lang="en-US" dirty="0" err="1" smtClean="0"/>
              <a:t>Cyberaide.org</a:t>
            </a:r>
            <a:endParaRPr lang="en-US" dirty="0"/>
          </a:p>
        </p:txBody>
      </p:sp>
      <p:sp>
        <p:nvSpPr>
          <p:cNvPr id="4" name="Date Placeholder 3"/>
          <p:cNvSpPr>
            <a:spLocks noGrp="1"/>
          </p:cNvSpPr>
          <p:nvPr>
            <p:ph type="dt" sz="half" idx="2"/>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110</a:t>
            </a:fld>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END</a:t>
            </a:r>
            <a:endParaRPr lang="en-US" dirty="0"/>
          </a:p>
        </p:txBody>
      </p:sp>
      <p:sp>
        <p:nvSpPr>
          <p:cNvPr id="4" name="Subtitle 3"/>
          <p:cNvSpPr>
            <a:spLocks noGrp="1"/>
          </p:cNvSpPr>
          <p:nvPr>
            <p:ph type="subTitle" idx="1"/>
          </p:nvPr>
        </p:nvSpPr>
        <p:spPr/>
        <p:txBody>
          <a:bodyPr/>
          <a:lstStyle/>
          <a:p>
            <a:endParaRPr lang="en-US"/>
          </a:p>
        </p:txBody>
      </p:sp>
      <p:sp>
        <p:nvSpPr>
          <p:cNvPr id="5" name="Date Placeholder 4"/>
          <p:cNvSpPr>
            <a:spLocks noGrp="1"/>
          </p:cNvSpPr>
          <p:nvPr>
            <p:ph type="dt" sz="half" idx="10"/>
          </p:nvPr>
        </p:nvSpPr>
        <p:spPr/>
        <p:txBody>
          <a:bodyPr/>
          <a:lstStyle/>
          <a:p>
            <a:fld id="{0037BE6E-4FA5-9746-BA2A-E2F37587BE72}" type="datetime1">
              <a:rPr lang="en-US" smtClean="0"/>
              <a:pPr/>
              <a:t>11/4/09</a:t>
            </a:fld>
            <a:endParaRPr lang="en-US"/>
          </a:p>
        </p:txBody>
      </p:sp>
      <p:sp>
        <p:nvSpPr>
          <p:cNvPr id="6" name="Slide Number Placeholder 5"/>
          <p:cNvSpPr>
            <a:spLocks noGrp="1"/>
          </p:cNvSpPr>
          <p:nvPr>
            <p:ph type="sldNum" sz="quarter" idx="12"/>
          </p:nvPr>
        </p:nvSpPr>
        <p:spPr/>
        <p:txBody>
          <a:bodyPr/>
          <a:lstStyle/>
          <a:p>
            <a:fld id="{C53075B1-7B30-404B-8E37-C3D48FD8F813}" type="slidenum">
              <a:rPr lang="en-US" smtClean="0"/>
              <a:pPr/>
              <a:t>111</a:t>
            </a:fld>
            <a:endParaRPr lang="en-US"/>
          </a:p>
        </p:txBody>
      </p:sp>
      <p:sp>
        <p:nvSpPr>
          <p:cNvPr id="7" name="Footer Placeholder 6"/>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Backup slides in case questions occur</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11"/>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12"/>
          </p:nvPr>
        </p:nvSpPr>
        <p:spPr/>
        <p:txBody>
          <a:bodyPr/>
          <a:lstStyle/>
          <a:p>
            <a:fld id="{C53075B1-7B30-404B-8E37-C3D48FD8F813}" type="slidenum">
              <a:rPr lang="en-US" smtClean="0"/>
              <a:pPr/>
              <a:t>112</a:t>
            </a:fld>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Based Task Scheduling </a:t>
            </a:r>
            <a:endParaRPr lang="en-US" dirty="0"/>
          </a:p>
        </p:txBody>
      </p:sp>
      <p:sp>
        <p:nvSpPr>
          <p:cNvPr id="3" name="Content Placeholder 2"/>
          <p:cNvSpPr>
            <a:spLocks noGrp="1"/>
          </p:cNvSpPr>
          <p:nvPr>
            <p:ph idx="1"/>
          </p:nvPr>
        </p:nvSpPr>
        <p:spPr/>
        <p:txBody>
          <a:bodyPr/>
          <a:lstStyle/>
          <a:p>
            <a:r>
              <a:rPr lang="en-US" dirty="0" smtClean="0"/>
              <a:t>The main intention of these algorithms is to reduce the heat generated by  IT equipments.</a:t>
            </a:r>
          </a:p>
          <a:p>
            <a:r>
              <a:rPr lang="en-US" dirty="0" smtClean="0"/>
              <a:t>This is done by Thermal Based Task Scheduling.</a:t>
            </a:r>
          </a:p>
          <a:p>
            <a:r>
              <a:rPr lang="en-US" dirty="0" smtClean="0"/>
              <a:t>So the tasks are assigned to the nodes in the data center based on temperature.</a:t>
            </a:r>
            <a:endParaRPr lang="en-US" smtClean="0"/>
          </a:p>
          <a:p>
            <a:endParaRPr lang="en-US" smtClean="0"/>
          </a:p>
        </p:txBody>
      </p:sp>
      <p:sp>
        <p:nvSpPr>
          <p:cNvPr id="5" name="Slide Number Placeholder 4"/>
          <p:cNvSpPr>
            <a:spLocks noGrp="1"/>
          </p:cNvSpPr>
          <p:nvPr>
            <p:ph type="sldNum" sz="quarter" idx="4"/>
          </p:nvPr>
        </p:nvSpPr>
        <p:spPr/>
        <p:txBody>
          <a:bodyPr/>
          <a:lstStyle/>
          <a:p>
            <a:fld id="{85EB031C-C0E9-5B47-85BB-D9E51043B32D}" type="slidenum">
              <a:rPr lang="en-US" smtClean="0"/>
              <a:pPr/>
              <a:t>113</a:t>
            </a:fld>
            <a:endParaRPr lang="en-US"/>
          </a:p>
        </p:txBody>
      </p:sp>
      <p:sp>
        <p:nvSpPr>
          <p:cNvPr id="6" name="Date Placeholder 5"/>
          <p:cNvSpPr>
            <a:spLocks noGrp="1"/>
          </p:cNvSpPr>
          <p:nvPr>
            <p:ph type="dt" sz="half" idx="2"/>
          </p:nvPr>
        </p:nvSpPr>
        <p:spPr/>
        <p:txBody>
          <a:bodyPr/>
          <a:lstStyle/>
          <a:p>
            <a:fld id="{167885CC-6FAD-1143-A4E7-2A85D80F7806}" type="datetime1">
              <a:rPr lang="en-US" smtClean="0"/>
              <a:pPr/>
              <a:t>11/4/09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Based Task Scheduling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 Uniform Outlet Profile: This approach is based on the inlet temperature of each computing node. The algorithm assigns more tasks to the node that have a low inlet temperature and fewer tasks to nodes that have high inlet temperature. By this a uniform outlet temperature distribution is achieved.</a:t>
            </a:r>
          </a:p>
          <a:p>
            <a:endParaRPr lang="en-US" dirty="0" smtClean="0"/>
          </a:p>
          <a:p>
            <a:r>
              <a:rPr lang="en-US" dirty="0" smtClean="0"/>
              <a:t>2. Minimal Computing Energy: In this approach all the tasks are given to the active servers and the idle servers are turned off.</a:t>
            </a:r>
          </a:p>
          <a:p>
            <a:endParaRPr lang="en-US" dirty="0" smtClean="0"/>
          </a:p>
          <a:p>
            <a:r>
              <a:rPr lang="en-US" dirty="0" smtClean="0"/>
              <a:t>3. Uniform Task: With Uniform Task scheme all nodes are assigned same amount of tasks i.e. uniform workload. </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114</a:t>
            </a:fld>
            <a:endParaRPr lang="en-US"/>
          </a:p>
        </p:txBody>
      </p:sp>
      <p:sp>
        <p:nvSpPr>
          <p:cNvPr id="6" name="Date Placeholder 5"/>
          <p:cNvSpPr>
            <a:spLocks noGrp="1"/>
          </p:cNvSpPr>
          <p:nvPr>
            <p:ph type="dt" sz="half" idx="2"/>
          </p:nvPr>
        </p:nvSpPr>
        <p:spPr/>
        <p:txBody>
          <a:bodyPr/>
          <a:lstStyle/>
          <a:p>
            <a:fld id="{480AC452-BA22-4B41-A646-C82718D3E993}" type="datetime1">
              <a:rPr lang="en-US" smtClean="0"/>
              <a:pPr/>
              <a:t>11/4/09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Based Task Scheduling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Thermal based aware task scheduling to solve this problem which is called minimizing the peak inlet temperature within a data center through task assignment (MPIT-TA).</a:t>
            </a:r>
          </a:p>
          <a:p>
            <a:r>
              <a:rPr lang="en-US" dirty="0" smtClean="0"/>
              <a:t> This shows how to distribute an incoming task among the servers in order to maximize the supply temperature while respecting the redline temperatures and thus minimize the cooling requirement. </a:t>
            </a:r>
          </a:p>
          <a:p>
            <a:r>
              <a:rPr lang="en-US" dirty="0" smtClean="0"/>
              <a:t>MPIT-TA problem takes the heat recirculation in to consideration.</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115</a:t>
            </a:fld>
            <a:endParaRPr lang="en-US"/>
          </a:p>
        </p:txBody>
      </p:sp>
      <p:sp>
        <p:nvSpPr>
          <p:cNvPr id="6" name="Date Placeholder 5"/>
          <p:cNvSpPr>
            <a:spLocks noGrp="1"/>
          </p:cNvSpPr>
          <p:nvPr>
            <p:ph type="dt" sz="half" idx="2"/>
          </p:nvPr>
        </p:nvSpPr>
        <p:spPr/>
        <p:txBody>
          <a:bodyPr/>
          <a:lstStyle/>
          <a:p>
            <a:fld id="{7DA886B4-33D3-B44B-9163-FF7FE2958DB0}" type="datetime1">
              <a:rPr lang="en-US" smtClean="0"/>
              <a:pPr/>
              <a:t>11/4/09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Other Approach</a:t>
            </a:r>
            <a:endParaRPr lang="en-US" dirty="0"/>
          </a:p>
        </p:txBody>
      </p:sp>
      <p:sp>
        <p:nvSpPr>
          <p:cNvPr id="3" name="Content Placeholder 2"/>
          <p:cNvSpPr>
            <a:spLocks noGrp="1"/>
          </p:cNvSpPr>
          <p:nvPr>
            <p:ph idx="1"/>
          </p:nvPr>
        </p:nvSpPr>
        <p:spPr/>
        <p:txBody>
          <a:bodyPr/>
          <a:lstStyle/>
          <a:p>
            <a:r>
              <a:rPr lang="en-US" dirty="0" smtClean="0"/>
              <a:t>The other way to reduce the energy used by data centers is to reduce the energy used by the IT equipments.</a:t>
            </a:r>
          </a:p>
          <a:p>
            <a:endParaRPr lang="en-US" dirty="0" smtClean="0"/>
          </a:p>
          <a:p>
            <a:r>
              <a:rPr lang="en-US" dirty="0" smtClean="0"/>
              <a:t>This can be achieved through Virtualization.</a:t>
            </a:r>
          </a:p>
        </p:txBody>
      </p:sp>
      <p:sp>
        <p:nvSpPr>
          <p:cNvPr id="5" name="Slide Number Placeholder 4"/>
          <p:cNvSpPr>
            <a:spLocks noGrp="1"/>
          </p:cNvSpPr>
          <p:nvPr>
            <p:ph type="sldNum" sz="quarter" idx="4"/>
          </p:nvPr>
        </p:nvSpPr>
        <p:spPr/>
        <p:txBody>
          <a:bodyPr/>
          <a:lstStyle/>
          <a:p>
            <a:fld id="{85EB031C-C0E9-5B47-85BB-D9E51043B32D}" type="slidenum">
              <a:rPr lang="en-US" smtClean="0"/>
              <a:pPr/>
              <a:t>116</a:t>
            </a:fld>
            <a:endParaRPr lang="en-US"/>
          </a:p>
        </p:txBody>
      </p:sp>
      <p:sp>
        <p:nvSpPr>
          <p:cNvPr id="6" name="Date Placeholder 5"/>
          <p:cNvSpPr>
            <a:spLocks noGrp="1"/>
          </p:cNvSpPr>
          <p:nvPr>
            <p:ph type="dt" sz="half" idx="2"/>
          </p:nvPr>
        </p:nvSpPr>
        <p:spPr/>
        <p:txBody>
          <a:bodyPr/>
          <a:lstStyle/>
          <a:p>
            <a:fld id="{24DC51DD-5CED-6D4D-B2D3-3EC12F23846C}" type="datetime1">
              <a:rPr lang="en-US" smtClean="0"/>
              <a:pPr/>
              <a:t>11/4/09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Virtualization</a:t>
            </a:r>
            <a:endParaRPr lang="en-US" dirty="0"/>
          </a:p>
        </p:txBody>
      </p:sp>
      <p:sp>
        <p:nvSpPr>
          <p:cNvPr id="3" name="Content Placeholder 2"/>
          <p:cNvSpPr>
            <a:spLocks noGrp="1"/>
          </p:cNvSpPr>
          <p:nvPr>
            <p:ph idx="1"/>
          </p:nvPr>
        </p:nvSpPr>
        <p:spPr/>
        <p:txBody>
          <a:bodyPr/>
          <a:lstStyle/>
          <a:p>
            <a:r>
              <a:rPr lang="en-US" dirty="0" smtClean="0"/>
              <a:t>Virtualization refers to having an abstraction of software from the underlying hardware implementation. </a:t>
            </a:r>
          </a:p>
          <a:p>
            <a:r>
              <a:rPr lang="en-US" dirty="0" smtClean="0"/>
              <a:t>Virtualization is a form of server consolidation.</a:t>
            </a:r>
          </a:p>
          <a:p>
            <a:r>
              <a:rPr lang="en-US" dirty="0" smtClean="0"/>
              <a:t>The process of Virtualization encapsulates the operating system and application in to a Virtual Machine (VM).</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117</a:t>
            </a:fld>
            <a:endParaRPr lang="en-US"/>
          </a:p>
        </p:txBody>
      </p:sp>
      <p:sp>
        <p:nvSpPr>
          <p:cNvPr id="6" name="Date Placeholder 5"/>
          <p:cNvSpPr>
            <a:spLocks noGrp="1"/>
          </p:cNvSpPr>
          <p:nvPr>
            <p:ph type="dt" sz="half" idx="2"/>
          </p:nvPr>
        </p:nvSpPr>
        <p:spPr/>
        <p:txBody>
          <a:bodyPr/>
          <a:lstStyle/>
          <a:p>
            <a:fld id="{D108E1CF-86F3-BC42-99D5-345DC69930C1}" type="datetime1">
              <a:rPr lang="en-US" smtClean="0"/>
              <a:pPr/>
              <a:t>11/4/09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Virtualization?</a:t>
            </a:r>
            <a:endParaRPr lang="en-US" dirty="0"/>
          </a:p>
        </p:txBody>
      </p:sp>
      <p:sp>
        <p:nvSpPr>
          <p:cNvPr id="3" name="Content Placeholder 2"/>
          <p:cNvSpPr>
            <a:spLocks noGrp="1"/>
          </p:cNvSpPr>
          <p:nvPr>
            <p:ph idx="1"/>
          </p:nvPr>
        </p:nvSpPr>
        <p:spPr/>
        <p:txBody>
          <a:bodyPr/>
          <a:lstStyle/>
          <a:p>
            <a:r>
              <a:rPr lang="en-US" sz="2400" dirty="0" smtClean="0"/>
              <a:t>On an average in a data centers the servers are utilized below 5% of their capacity.</a:t>
            </a:r>
          </a:p>
          <a:p>
            <a:r>
              <a:rPr lang="en-US" sz="2400" dirty="0" smtClean="0"/>
              <a:t>The energy consumption of server is not of linear function to the server's utilization. For example an idle server can consume more 40% of the energy consumed by the full utilized server.</a:t>
            </a:r>
          </a:p>
          <a:p>
            <a:r>
              <a:rPr lang="en-US" sz="2400" dirty="0" smtClean="0"/>
              <a:t>Also at 10% utilization server used 173 watts of power and at 100% processor utilization server used 276 watts.</a:t>
            </a:r>
          </a:p>
          <a:p>
            <a:r>
              <a:rPr lang="en-US" sz="2400" dirty="0" smtClean="0"/>
              <a:t>Thus there is much scope to combine the workloads of the server so that active server is utilized more than 50% .</a:t>
            </a:r>
          </a:p>
          <a:p>
            <a:r>
              <a:rPr lang="en-US" sz="2400" dirty="0" smtClean="0"/>
              <a:t>And if the idle or underutilized server are switched off, the total energy saved will be quite large.</a:t>
            </a:r>
          </a:p>
          <a:p>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118</a:t>
            </a:fld>
            <a:endParaRPr lang="en-US"/>
          </a:p>
        </p:txBody>
      </p:sp>
      <p:sp>
        <p:nvSpPr>
          <p:cNvPr id="6" name="Date Placeholder 5"/>
          <p:cNvSpPr>
            <a:spLocks noGrp="1"/>
          </p:cNvSpPr>
          <p:nvPr>
            <p:ph type="dt" sz="half" idx="2"/>
          </p:nvPr>
        </p:nvSpPr>
        <p:spPr/>
        <p:txBody>
          <a:bodyPr/>
          <a:lstStyle/>
          <a:p>
            <a:fld id="{58F08301-3046-584B-91D5-EC9594B7ED20}" type="datetime1">
              <a:rPr lang="en-US" smtClean="0"/>
              <a:pPr/>
              <a:t>11/4/09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Virtualization Technologies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Hypervisor Virtual machine</a:t>
            </a:r>
          </a:p>
          <a:p>
            <a:pPr lvl="1"/>
            <a:r>
              <a:rPr lang="en-US" dirty="0" smtClean="0"/>
              <a:t>Hypervisor is software that is capable of hosting multiple virtual machines. Hypervisor software allows operating systems and applications to run on a server shared with number of other operating systems and applications. Hypervisors account for 90% of the virtual machines deployment on Linux.</a:t>
            </a:r>
          </a:p>
          <a:p>
            <a:r>
              <a:rPr lang="en-US" dirty="0" smtClean="0"/>
              <a:t>Aggregated Virtualization</a:t>
            </a:r>
          </a:p>
          <a:p>
            <a:pPr lvl="1"/>
            <a:r>
              <a:rPr lang="en-US" dirty="0" smtClean="0"/>
              <a:t>This technology enables distributed computing resources such as processors, memory and input/output processors to be aggregated for use by a single instance of an operating system.</a:t>
            </a:r>
          </a:p>
          <a:p>
            <a:r>
              <a:rPr lang="en-US" dirty="0" smtClean="0"/>
              <a:t>Shared Operating System Virtualization</a:t>
            </a:r>
          </a:p>
          <a:p>
            <a:pPr lvl="1"/>
            <a:r>
              <a:rPr lang="en-US" dirty="0" smtClean="0"/>
              <a:t> By Shared Operating System the operation of multiple applications can be done using single instance of an operating system and resources are dynamically allocated to the applications such that it does not affect the operation of other applications.</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119</a:t>
            </a:fld>
            <a:endParaRPr lang="en-US"/>
          </a:p>
        </p:txBody>
      </p:sp>
      <p:sp>
        <p:nvSpPr>
          <p:cNvPr id="6" name="Date Placeholder 5"/>
          <p:cNvSpPr>
            <a:spLocks noGrp="1"/>
          </p:cNvSpPr>
          <p:nvPr>
            <p:ph type="dt" sz="half" idx="2"/>
          </p:nvPr>
        </p:nvSpPr>
        <p:spPr/>
        <p:txBody>
          <a:bodyPr/>
          <a:lstStyle/>
          <a:p>
            <a:fld id="{3C2AA6F5-5F3A-A84C-82A0-613B5C6DE145}" type="datetime1">
              <a:rPr lang="en-US" smtClean="0"/>
              <a:pPr/>
              <a:t>11/4/09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smtClean="0"/>
              <a:t>The Portal: Mimics a Desktop</a:t>
            </a:r>
          </a:p>
        </p:txBody>
      </p:sp>
      <p:sp>
        <p:nvSpPr>
          <p:cNvPr id="50179" name="Date Placeholder 2"/>
          <p:cNvSpPr>
            <a:spLocks noGrp="1"/>
          </p:cNvSpPr>
          <p:nvPr>
            <p:ph type="dt" sz="quarter" idx="10"/>
          </p:nvPr>
        </p:nvSpPr>
        <p:spPr/>
        <p:txBody>
          <a:bodyPr/>
          <a:lstStyle/>
          <a:p>
            <a:pPr>
              <a:defRPr/>
            </a:pPr>
            <a:fld id="{5AC5B40E-D867-274C-BB6D-D8B58AA9017B}" type="datetime1">
              <a:rPr lang="en-US" smtClean="0"/>
              <a:pPr>
                <a:defRPr/>
              </a:pPr>
              <a:t>11/4/09</a:t>
            </a:fld>
            <a:endParaRPr lang="en-US"/>
          </a:p>
        </p:txBody>
      </p:sp>
      <p:sp>
        <p:nvSpPr>
          <p:cNvPr id="50180" name="Footer Placeholder 3"/>
          <p:cNvSpPr>
            <a:spLocks noGrp="1"/>
          </p:cNvSpPr>
          <p:nvPr>
            <p:ph type="ftr" sz="quarter" idx="11"/>
          </p:nvPr>
        </p:nvSpPr>
        <p:spPr/>
        <p:txBody>
          <a:bodyPr/>
          <a:lstStyle/>
          <a:p>
            <a:pPr>
              <a:defRPr/>
            </a:pPr>
            <a:r>
              <a:rPr lang="en-US" smtClean="0"/>
              <a:t>Gregor von Laszewski, laszewski@gmail.com</a:t>
            </a:r>
            <a:endParaRPr lang="en-US"/>
          </a:p>
        </p:txBody>
      </p:sp>
      <p:sp>
        <p:nvSpPr>
          <p:cNvPr id="50181" name="Slide Number Placeholder 4"/>
          <p:cNvSpPr>
            <a:spLocks noGrp="1"/>
          </p:cNvSpPr>
          <p:nvPr>
            <p:ph type="sldNum" sz="quarter" idx="12"/>
          </p:nvPr>
        </p:nvSpPr>
        <p:spPr/>
        <p:txBody>
          <a:bodyPr/>
          <a:lstStyle/>
          <a:p>
            <a:pPr>
              <a:defRPr/>
            </a:pPr>
            <a:fld id="{2D3CE495-8C99-514C-8C72-48D6359074DB}" type="slidenum">
              <a:rPr lang="en-US" smtClean="0"/>
              <a:pPr>
                <a:defRPr/>
              </a:pPr>
              <a:t>12</a:t>
            </a:fld>
            <a:endParaRPr lang="en-US"/>
          </a:p>
        </p:txBody>
      </p:sp>
      <p:pic>
        <p:nvPicPr>
          <p:cNvPr id="52230" name="Picture 6" descr="grid manual users portal1_3.png"/>
          <p:cNvPicPr>
            <a:picLocks noChangeAspect="1"/>
          </p:cNvPicPr>
          <p:nvPr/>
        </p:nvPicPr>
        <p:blipFill>
          <a:blip r:embed="rId3"/>
          <a:srcRect/>
          <a:stretch>
            <a:fillRect/>
          </a:stretch>
        </p:blipFill>
        <p:spPr bwMode="auto">
          <a:xfrm>
            <a:off x="1143000" y="990600"/>
            <a:ext cx="6781800" cy="545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Machines</a:t>
            </a:r>
            <a:endParaRPr lang="en-US" dirty="0"/>
          </a:p>
        </p:txBody>
      </p:sp>
      <p:sp>
        <p:nvSpPr>
          <p:cNvPr id="3" name="Content Placeholder 2"/>
          <p:cNvSpPr>
            <a:spLocks noGrp="1"/>
          </p:cNvSpPr>
          <p:nvPr>
            <p:ph idx="1"/>
          </p:nvPr>
        </p:nvSpPr>
        <p:spPr/>
        <p:txBody>
          <a:bodyPr/>
          <a:lstStyle/>
          <a:p>
            <a:r>
              <a:rPr lang="en-US" sz="2200" dirty="0" smtClean="0"/>
              <a:t> Full Virtualization: Virtual machines based on full virtualization feature a Virtualization layer that permits multiple operating system instances to coexist on a single server. The operating systems can also be incompatible. But performance is affected because of the mediating layer. Also there cannot be cooperative resource sharing between the 2 VMs running on the same server. VMware servers are the most popular full Virtualization based VMs.</a:t>
            </a:r>
          </a:p>
          <a:p>
            <a:pPr>
              <a:lnSpc>
                <a:spcPct val="100000"/>
              </a:lnSpc>
            </a:pPr>
            <a:endParaRPr lang="en-US" sz="2200" dirty="0" smtClean="0"/>
          </a:p>
          <a:p>
            <a:r>
              <a:rPr lang="en-US" sz="2200" dirty="0" smtClean="0"/>
              <a:t> </a:t>
            </a:r>
            <a:r>
              <a:rPr lang="en-US" sz="2200" dirty="0" err="1" smtClean="0"/>
              <a:t>Paravirtualization</a:t>
            </a:r>
            <a:r>
              <a:rPr lang="en-US" sz="2200" dirty="0" smtClean="0"/>
              <a:t>: In this case the virtualized operating systems instances are modified to be aware of the Virtualization layer. It also allows for memory sharing between the 2 VMs running on the single server.</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120</a:t>
            </a:fld>
            <a:endParaRPr lang="en-US"/>
          </a:p>
        </p:txBody>
      </p:sp>
      <p:sp>
        <p:nvSpPr>
          <p:cNvPr id="6" name="Date Placeholder 5"/>
          <p:cNvSpPr>
            <a:spLocks noGrp="1"/>
          </p:cNvSpPr>
          <p:nvPr>
            <p:ph type="dt" sz="half" idx="2"/>
          </p:nvPr>
        </p:nvSpPr>
        <p:spPr/>
        <p:txBody>
          <a:bodyPr/>
          <a:lstStyle/>
          <a:p>
            <a:fld id="{96714411-0A34-3F44-8BD2-B2BA6809FA20}" type="datetime1">
              <a:rPr lang="en-US" smtClean="0"/>
              <a:pPr/>
              <a:t>11/4/09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ctrTitle"/>
          </p:nvPr>
        </p:nvSpPr>
        <p:spPr/>
        <p:txBody>
          <a:bodyPr/>
          <a:lstStyle/>
          <a:p>
            <a:pPr eaLnBrk="1" hangingPunct="1"/>
            <a:r>
              <a:rPr lang="en-US" smtClean="0"/>
              <a:t>Cyberaide JavaScript: </a:t>
            </a:r>
            <a:br>
              <a:rPr lang="en-US" smtClean="0"/>
            </a:br>
            <a:r>
              <a:rPr lang="en-US" smtClean="0"/>
              <a:t>A JavaScript Commodity Grid Kit</a:t>
            </a:r>
          </a:p>
        </p:txBody>
      </p:sp>
      <p:sp>
        <p:nvSpPr>
          <p:cNvPr id="23555" name="Subtitle 2"/>
          <p:cNvSpPr>
            <a:spLocks noGrp="1"/>
          </p:cNvSpPr>
          <p:nvPr>
            <p:ph type="subTitle" idx="1"/>
          </p:nvPr>
        </p:nvSpPr>
        <p:spPr/>
        <p:txBody>
          <a:bodyPr>
            <a:normAutofit fontScale="70000" lnSpcReduction="20000"/>
          </a:bodyPr>
          <a:lstStyle/>
          <a:p>
            <a:pPr eaLnBrk="1" hangingPunct="1">
              <a:defRPr/>
            </a:pPr>
            <a:r>
              <a:rPr lang="en-US" dirty="0" smtClean="0"/>
              <a:t>Gregor von Laszewski</a:t>
            </a:r>
          </a:p>
          <a:p>
            <a:pPr eaLnBrk="1" hangingPunct="1">
              <a:defRPr/>
            </a:pPr>
            <a:r>
              <a:rPr lang="en-US" dirty="0" err="1" smtClean="0"/>
              <a:t>laszewski@gmail.com</a:t>
            </a:r>
            <a:r>
              <a:rPr lang="en-US" dirty="0" smtClean="0"/>
              <a:t>, (585) 298 5285</a:t>
            </a:r>
          </a:p>
          <a:p>
            <a:pPr eaLnBrk="1" hangingPunct="1">
              <a:defRPr/>
            </a:pPr>
            <a:endParaRPr lang="en-US" dirty="0" smtClean="0"/>
          </a:p>
          <a:p>
            <a:pPr eaLnBrk="1" hangingPunct="1">
              <a:defRPr/>
            </a:pPr>
            <a:r>
              <a:rPr lang="en-US" dirty="0" smtClean="0"/>
              <a:t>Fugang Wang</a:t>
            </a:r>
          </a:p>
          <a:p>
            <a:pPr eaLnBrk="1" hangingPunct="1">
              <a:defRPr/>
            </a:pPr>
            <a:r>
              <a:rPr lang="en-US" dirty="0" smtClean="0"/>
              <a:t>http://</a:t>
            </a:r>
            <a:r>
              <a:rPr lang="en-US" dirty="0" err="1" smtClean="0"/>
              <a:t>www.cyberaide.org</a:t>
            </a:r>
            <a:endParaRPr lang="en-US" dirty="0" smtClean="0"/>
          </a:p>
        </p:txBody>
      </p:sp>
      <p:sp>
        <p:nvSpPr>
          <p:cNvPr id="23557" name="Footer Placeholder 4"/>
          <p:cNvSpPr>
            <a:spLocks noGrp="1"/>
          </p:cNvSpPr>
          <p:nvPr>
            <p:ph type="ftr" sz="quarter" idx="10"/>
          </p:nvPr>
        </p:nvSpPr>
        <p:spPr/>
        <p:txBody>
          <a:bodyPr/>
          <a:lstStyle/>
          <a:p>
            <a:pPr>
              <a:defRPr/>
            </a:pPr>
            <a:r>
              <a:rPr lang="en-US" smtClean="0"/>
              <a:t>Gregor von Laszewski, laszewski@gmail.com</a:t>
            </a:r>
            <a:endParaRPr lang="en-US" dirty="0"/>
          </a:p>
        </p:txBody>
      </p:sp>
      <p:sp>
        <p:nvSpPr>
          <p:cNvPr id="23558" name="Slide Number Placeholder 5"/>
          <p:cNvSpPr>
            <a:spLocks noGrp="1"/>
          </p:cNvSpPr>
          <p:nvPr>
            <p:ph type="sldNum" sz="quarter" idx="11"/>
          </p:nvPr>
        </p:nvSpPr>
        <p:spPr/>
        <p:txBody>
          <a:bodyPr/>
          <a:lstStyle/>
          <a:p>
            <a:pPr>
              <a:defRPr/>
            </a:pPr>
            <a:fld id="{83E250DF-CEE1-A048-BD43-5F2C860B8865}" type="slidenum">
              <a:rPr lang="en-US" smtClean="0"/>
              <a:pPr>
                <a:defRPr/>
              </a:pPr>
              <a:t>121</a:t>
            </a:fld>
            <a:endParaRPr lang="en-US"/>
          </a:p>
        </p:txBody>
      </p:sp>
      <p:sp>
        <p:nvSpPr>
          <p:cNvPr id="23556" name="Date Placeholder 3"/>
          <p:cNvSpPr>
            <a:spLocks noGrp="1"/>
          </p:cNvSpPr>
          <p:nvPr>
            <p:ph type="dt" sz="quarter" idx="12"/>
          </p:nvPr>
        </p:nvSpPr>
        <p:spPr/>
        <p:txBody>
          <a:bodyPr/>
          <a:lstStyle/>
          <a:p>
            <a:pPr>
              <a:defRPr/>
            </a:pPr>
            <a:fld id="{BF5D64C2-E989-3C4F-AB96-028EFEA6B134}" type="datetime1">
              <a:rPr lang="en-US" smtClean="0"/>
              <a:pPr>
                <a:defRPr/>
              </a:pPr>
              <a:t>11/4/09</a:t>
            </a:fld>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Use the JavaScript API to interact with Grid</a:t>
            </a:r>
            <a:endParaRPr lang="en-US" dirty="0"/>
          </a:p>
        </p:txBody>
      </p:sp>
      <p:sp>
        <p:nvSpPr>
          <p:cNvPr id="8" name="Content Placeholder 7"/>
          <p:cNvSpPr>
            <a:spLocks noGrp="1"/>
          </p:cNvSpPr>
          <p:nvPr>
            <p:ph sz="half" idx="1"/>
          </p:nvPr>
        </p:nvSpPr>
        <p:spPr/>
        <p:txBody>
          <a:bodyPr>
            <a:normAutofit/>
          </a:bodyPr>
          <a:lstStyle/>
          <a:p>
            <a:r>
              <a:rPr lang="en-US" dirty="0" smtClean="0"/>
              <a:t>The usage of the Cyberaide JavaScript toolkit is shown through code skeletons</a:t>
            </a:r>
          </a:p>
          <a:p>
            <a:r>
              <a:rPr lang="en-US" dirty="0" smtClean="0"/>
              <a:t>Put the skeletons into your code and modify them</a:t>
            </a:r>
          </a:p>
          <a:p>
            <a:r>
              <a:rPr lang="en-US" dirty="0" smtClean="0"/>
              <a:t>We developed a </a:t>
            </a:r>
            <a:r>
              <a:rPr lang="en-US" dirty="0" err="1" smtClean="0"/>
              <a:t>Teragrid</a:t>
            </a:r>
            <a:r>
              <a:rPr lang="en-US" dirty="0" smtClean="0"/>
              <a:t> portal interface that mimics a desktop</a:t>
            </a:r>
          </a:p>
        </p:txBody>
      </p:sp>
      <p:sp>
        <p:nvSpPr>
          <p:cNvPr id="4" name="Date Placeholder 3"/>
          <p:cNvSpPr>
            <a:spLocks noGrp="1"/>
          </p:cNvSpPr>
          <p:nvPr>
            <p:ph type="dt" sz="half" idx="10"/>
          </p:nvPr>
        </p:nvSpPr>
        <p:spPr/>
        <p:txBody>
          <a:bodyPr/>
          <a:lstStyle/>
          <a:p>
            <a:fld id="{09DD820C-735F-134B-B0BB-098272F4253E}" type="datetime1">
              <a:rPr lang="en-US" smtClean="0"/>
              <a:pPr/>
              <a:t>11/4/09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BF28DAAC-ADAF-3B4A-A6AE-9CB2CE1851E8}" type="slidenum">
              <a:rPr lang="en-US" smtClean="0"/>
              <a:pPr/>
              <a:t>122</a:t>
            </a:fld>
            <a:endParaRPr lang="en-US"/>
          </a:p>
        </p:txBody>
      </p:sp>
      <p:pic>
        <p:nvPicPr>
          <p:cNvPr id="11" name="Content Placeholder 10" descr="jsportalRss.png"/>
          <p:cNvPicPr>
            <a:picLocks noGrp="1" noChangeAspect="1"/>
          </p:cNvPicPr>
          <p:nvPr>
            <p:ph sz="half" idx="2"/>
          </p:nvPr>
        </p:nvPicPr>
        <p:blipFill>
          <a:blip r:embed="rId2"/>
          <a:srcRect t="-23734" b="-23734"/>
          <a:stretch>
            <a:fillRect/>
          </a:stretch>
        </p:blip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
          <p:cNvGrpSpPr/>
          <p:nvPr/>
        </p:nvGrpSpPr>
        <p:grpSpPr>
          <a:xfrm>
            <a:off x="-1352550" y="-692150"/>
            <a:ext cx="2705100" cy="1606550"/>
            <a:chOff x="-1352550" y="-692150"/>
            <a:chExt cx="2705100" cy="1606550"/>
          </a:xfrm>
        </p:grpSpPr>
        <p:sp>
          <p:nvSpPr>
            <p:cNvPr id="9" name="Pie 8"/>
            <p:cNvSpPr/>
            <p:nvPr/>
          </p:nvSpPr>
          <p:spPr>
            <a:xfrm>
              <a:off x="-1352550" y="-692150"/>
              <a:ext cx="2705100" cy="1377950"/>
            </a:xfrm>
            <a:prstGeom prst="pie">
              <a:avLst>
                <a:gd name="adj1" fmla="val 0"/>
                <a:gd name="adj2" fmla="val 54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 name="Picture 9" descr="logo_96.png"/>
            <p:cNvPicPr>
              <a:picLocks noChangeAspect="1"/>
            </p:cNvPicPr>
            <p:nvPr/>
          </p:nvPicPr>
          <p:blipFill>
            <a:blip r:embed="rId3"/>
            <a:stretch>
              <a:fillRect/>
            </a:stretch>
          </p:blipFill>
          <p:spPr>
            <a:xfrm>
              <a:off x="76200" y="-228600"/>
              <a:ext cx="1143000" cy="1143000"/>
            </a:xfrm>
            <a:prstGeom prst="rect">
              <a:avLst/>
            </a:prstGeom>
            <a:effectLst>
              <a:outerShdw blurRad="50800" dist="38100" dir="2700000">
                <a:srgbClr val="000000">
                  <a:alpha val="43000"/>
                </a:srgbClr>
              </a:outerShdw>
            </a:effectLst>
          </p:spPr>
        </p:pic>
      </p:grpSp>
      <p:sp>
        <p:nvSpPr>
          <p:cNvPr id="14" name="Title 13"/>
          <p:cNvSpPr>
            <a:spLocks noGrp="1"/>
          </p:cNvSpPr>
          <p:nvPr>
            <p:ph type="title"/>
          </p:nvPr>
        </p:nvSpPr>
        <p:spPr/>
        <p:txBody>
          <a:bodyPr>
            <a:normAutofit/>
          </a:bodyPr>
          <a:lstStyle/>
          <a:p>
            <a:r>
              <a:rPr lang="en-US" dirty="0" smtClean="0"/>
              <a:t>Job Submission</a:t>
            </a:r>
            <a:endParaRPr lang="en-US" dirty="0"/>
          </a:p>
        </p:txBody>
      </p:sp>
      <p:sp>
        <p:nvSpPr>
          <p:cNvPr id="15" name="Content Placeholder 14"/>
          <p:cNvSpPr>
            <a:spLocks noGrp="1"/>
          </p:cNvSpPr>
          <p:nvPr>
            <p:ph idx="1"/>
          </p:nvPr>
        </p:nvSpPr>
        <p:spPr>
          <a:xfrm>
            <a:off x="457200" y="1143000"/>
            <a:ext cx="8229600" cy="5197475"/>
          </a:xfrm>
        </p:spPr>
        <p:txBody>
          <a:bodyPr>
            <a:normAutofit fontScale="85000" lnSpcReduction="20000"/>
          </a:bodyPr>
          <a:lstStyle/>
          <a:p>
            <a:pPr rtl="0" eaLnBrk="1" latinLnBrk="0" hangingPunct="1"/>
            <a:r>
              <a:rPr lang="en-US" sz="3200" kern="1200" dirty="0" smtClean="0">
                <a:solidFill>
                  <a:schemeClr val="tx1"/>
                </a:solidFill>
                <a:latin typeface="+mn-lt"/>
                <a:ea typeface="+mn-ea"/>
                <a:cs typeface="+mn-cs"/>
              </a:rPr>
              <a:t>How to submit a job to remote machine to execute?</a:t>
            </a:r>
            <a:r>
              <a:rPr lang="en-US" dirty="0" smtClean="0"/>
              <a:t/>
            </a:r>
            <a:br>
              <a:rPr lang="en-US" dirty="0" smtClean="0"/>
            </a:br>
            <a:r>
              <a:rPr lang="en-US" dirty="0" smtClean="0"/>
              <a:t/>
            </a:r>
            <a:br>
              <a:rPr lang="en-US" dirty="0" smtClean="0"/>
            </a:br>
            <a:r>
              <a:rPr lang="en-US" sz="3200" kern="1200" dirty="0" smtClean="0">
                <a:solidFill>
                  <a:srgbClr val="000090"/>
                </a:solidFill>
                <a:latin typeface="+mn-lt"/>
                <a:ea typeface="+mn-ea"/>
                <a:cs typeface="+mn-cs"/>
              </a:rPr>
              <a:t>// </a:t>
            </a:r>
            <a:r>
              <a:rPr lang="en-US" sz="3200" b="1" kern="1200" dirty="0" smtClean="0">
                <a:solidFill>
                  <a:srgbClr val="000090"/>
                </a:solidFill>
                <a:latin typeface="+mn-lt"/>
                <a:ea typeface="+mn-ea"/>
                <a:cs typeface="+mn-cs"/>
              </a:rPr>
              <a:t>define the job object</a:t>
            </a:r>
            <a:r>
              <a:rPr lang="en-US" sz="3200" kern="1200" dirty="0" smtClean="0">
                <a:solidFill>
                  <a:srgbClr val="000090"/>
                </a:solidFill>
                <a:latin typeface="+mn-lt"/>
                <a:ea typeface="+mn-ea"/>
                <a:cs typeface="+mn-cs"/>
              </a:rPr>
              <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make sure to use the attributes keys specified here</a:t>
            </a:r>
          </a:p>
          <a:p>
            <a:pPr rtl="0" eaLnBrk="1" latinLnBrk="0" hangingPunct="1">
              <a:buNone/>
            </a:pP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var</a:t>
            </a: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execObj</a:t>
            </a:r>
            <a:r>
              <a:rPr lang="en-US" sz="3200" kern="1200" dirty="0" smtClean="0">
                <a:solidFill>
                  <a:schemeClr val="tx1"/>
                </a:solidFill>
                <a:latin typeface="+mn-lt"/>
                <a:ea typeface="+mn-ea"/>
                <a:cs typeface="+mn-cs"/>
              </a:rPr>
              <a:t> = new </a:t>
            </a:r>
            <a:r>
              <a:rPr lang="en-US" sz="3200" kern="1200" dirty="0" err="1" smtClean="0">
                <a:solidFill>
                  <a:schemeClr val="tx1"/>
                </a:solidFill>
                <a:latin typeface="+mn-lt"/>
                <a:ea typeface="+mn-ea"/>
                <a:cs typeface="+mn-cs"/>
              </a:rPr>
              <a:t>org.cyberaide.js.jsExecutable</a:t>
            </a:r>
            <a:r>
              <a:rPr lang="en-US" sz="3200" kern="1200" dirty="0" smtClean="0">
                <a:solidFill>
                  <a:schemeClr val="tx1"/>
                </a:solidFill>
                <a:latin typeface="+mn-lt"/>
                <a:ea typeface="+mn-ea"/>
                <a:cs typeface="+mn-cs"/>
              </a:rPr>
              <a:t>();</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execObj.setAttribute("cmd</a:t>
            </a:r>
            <a:r>
              <a:rPr lang="en-US" sz="3200" kern="1200" dirty="0" smtClean="0">
                <a:solidFill>
                  <a:schemeClr val="tx1"/>
                </a:solidFill>
                <a:latin typeface="+mn-lt"/>
                <a:ea typeface="+mn-ea"/>
                <a:cs typeface="+mn-cs"/>
              </a:rPr>
              <a:t>", "/bin/</a:t>
            </a:r>
            <a:r>
              <a:rPr lang="en-US" sz="3200" kern="1200" dirty="0" err="1" smtClean="0">
                <a:solidFill>
                  <a:schemeClr val="tx1"/>
                </a:solidFill>
                <a:latin typeface="+mn-lt"/>
                <a:ea typeface="+mn-ea"/>
                <a:cs typeface="+mn-cs"/>
              </a:rPr>
              <a:t>ls</a:t>
            </a:r>
            <a:r>
              <a:rPr lang="en-US" sz="3200" kern="1200" dirty="0" smtClean="0">
                <a:solidFill>
                  <a:schemeClr val="tx1"/>
                </a:solidFill>
                <a:latin typeface="+mn-lt"/>
                <a:ea typeface="+mn-ea"/>
                <a:cs typeface="+mn-cs"/>
              </a:rPr>
              <a:t>");</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execObj.setAttribute("arg</a:t>
            </a: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l</a:t>
            </a:r>
            <a:r>
              <a:rPr lang="en-US" sz="3200" kern="1200" dirty="0" smtClean="0">
                <a:solidFill>
                  <a:schemeClr val="tx1"/>
                </a:solidFill>
                <a:latin typeface="+mn-lt"/>
                <a:ea typeface="+mn-ea"/>
                <a:cs typeface="+mn-cs"/>
              </a:rPr>
              <a:t>");</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execObj.setAttribute(”host</a:t>
            </a:r>
            <a:r>
              <a:rPr lang="en-US" sz="3200" kern="1200" dirty="0" smtClean="0">
                <a:solidFill>
                  <a:schemeClr val="tx1"/>
                </a:solidFill>
                <a:latin typeface="+mn-lt"/>
                <a:ea typeface="+mn-ea"/>
                <a:cs typeface="+mn-cs"/>
              </a:rPr>
              <a:t>", 'REMOTEHOST');</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execObj.setAttribute("stdout</a:t>
            </a: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lsoutput</a:t>
            </a:r>
            <a:r>
              <a:rPr lang="en-US" sz="3200" kern="1200" dirty="0" smtClean="0">
                <a:solidFill>
                  <a:schemeClr val="tx1"/>
                </a:solidFill>
                <a:latin typeface="+mn-lt"/>
                <a:ea typeface="+mn-ea"/>
                <a:cs typeface="+mn-cs"/>
              </a:rPr>
              <a:t>");</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execObj.setAttribute("provider</a:t>
            </a:r>
            <a:r>
              <a:rPr lang="en-US" sz="3200" kern="1200" dirty="0" smtClean="0">
                <a:solidFill>
                  <a:schemeClr val="tx1"/>
                </a:solidFill>
                <a:latin typeface="+mn-lt"/>
                <a:ea typeface="+mn-ea"/>
                <a:cs typeface="+mn-cs"/>
              </a:rPr>
              <a:t>", "GT4");</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rgbClr val="000090"/>
                </a:solidFill>
                <a:latin typeface="+mn-lt"/>
                <a:ea typeface="+mn-ea"/>
                <a:cs typeface="+mn-cs"/>
              </a:rPr>
              <a:t>// </a:t>
            </a:r>
            <a:r>
              <a:rPr lang="en-US" sz="3200" b="1" kern="1200" dirty="0" smtClean="0">
                <a:solidFill>
                  <a:srgbClr val="000090"/>
                </a:solidFill>
                <a:latin typeface="+mn-lt"/>
                <a:ea typeface="+mn-ea"/>
                <a:cs typeface="+mn-cs"/>
              </a:rPr>
              <a:t>construct a cyberaide object </a:t>
            </a:r>
            <a:r>
              <a:rPr lang="en-US" sz="3200" kern="1200" dirty="0" smtClean="0">
                <a:solidFill>
                  <a:srgbClr val="000090"/>
                </a:solidFill>
                <a:latin typeface="+mn-lt"/>
                <a:ea typeface="+mn-ea"/>
                <a:cs typeface="+mn-cs"/>
              </a:rPr>
              <a:t>by pointing to the</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agent service's </a:t>
            </a:r>
            <a:r>
              <a:rPr lang="en-US" sz="3200" kern="1200" dirty="0" err="1" smtClean="0">
                <a:solidFill>
                  <a:srgbClr val="000090"/>
                </a:solidFill>
                <a:latin typeface="+mn-lt"/>
                <a:ea typeface="+mn-ea"/>
                <a:cs typeface="+mn-cs"/>
              </a:rPr>
              <a:t>url</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var</a:t>
            </a:r>
            <a:r>
              <a:rPr lang="en-US" sz="3200" kern="1200" dirty="0" smtClean="0">
                <a:solidFill>
                  <a:schemeClr val="tx1"/>
                </a:solidFill>
                <a:latin typeface="+mn-lt"/>
                <a:ea typeface="+mn-ea"/>
                <a:cs typeface="+mn-cs"/>
              </a:rPr>
              <a:t> cyberaide = new </a:t>
            </a:r>
            <a:r>
              <a:rPr lang="en-US" sz="3200" kern="1200" dirty="0" err="1" smtClean="0">
                <a:solidFill>
                  <a:schemeClr val="tx1"/>
                </a:solidFill>
                <a:latin typeface="+mn-lt"/>
                <a:ea typeface="+mn-ea"/>
                <a:cs typeface="+mn-cs"/>
              </a:rPr>
              <a:t>org.cyberaide.js.jsUtil(url</a:t>
            </a:r>
            <a:r>
              <a:rPr lang="en-US" sz="3200" kern="1200" dirty="0" smtClean="0">
                <a:solidFill>
                  <a:schemeClr val="tx1"/>
                </a:solidFill>
                <a:latin typeface="+mn-lt"/>
                <a:ea typeface="+mn-ea"/>
                <a:cs typeface="+mn-cs"/>
              </a:rPr>
              <a:t>);</a:t>
            </a:r>
          </a:p>
        </p:txBody>
      </p:sp>
      <p:sp>
        <p:nvSpPr>
          <p:cNvPr id="11" name="Date Placeholder 3"/>
          <p:cNvSpPr>
            <a:spLocks noGrp="1"/>
          </p:cNvSpPr>
          <p:nvPr>
            <p:ph type="dt" sz="half" idx="2"/>
          </p:nvPr>
        </p:nvSpPr>
        <p:spPr/>
        <p:txBody>
          <a:bodyPr/>
          <a:lstStyle/>
          <a:p>
            <a:fld id="{52D637CB-E468-454A-BE79-F2862E992422}" type="datetime1">
              <a:rPr lang="en-US" smtClean="0"/>
              <a:pPr/>
              <a:t>11/4/09</a:t>
            </a:fld>
            <a:endParaRPr lang="en-US"/>
          </a:p>
        </p:txBody>
      </p:sp>
      <p:sp>
        <p:nvSpPr>
          <p:cNvPr id="12" name="Footer Placeholder 4"/>
          <p:cNvSpPr>
            <a:spLocks noGrp="1"/>
          </p:cNvSpPr>
          <p:nvPr>
            <p:ph type="ftr" sz="quarter" idx="3"/>
          </p:nvPr>
        </p:nvSpPr>
        <p:spPr/>
        <p:txBody>
          <a:bodyPr/>
          <a:lstStyle/>
          <a:p>
            <a:r>
              <a:rPr lang="en-US" smtClean="0"/>
              <a:t>Gregor von Laszewski, laszewski@gmail.com</a:t>
            </a:r>
            <a:endParaRPr lang="en-US" dirty="0"/>
          </a:p>
        </p:txBody>
      </p:sp>
      <p:sp>
        <p:nvSpPr>
          <p:cNvPr id="13" name="Slide Number Placeholder 5"/>
          <p:cNvSpPr>
            <a:spLocks noGrp="1"/>
          </p:cNvSpPr>
          <p:nvPr>
            <p:ph type="sldNum" sz="quarter" idx="4"/>
          </p:nvPr>
        </p:nvSpPr>
        <p:spPr/>
        <p:txBody>
          <a:bodyPr/>
          <a:lstStyle/>
          <a:p>
            <a:fld id="{BFEE0F70-E5A2-5A47-822D-C8965D5F9053}" type="slidenum">
              <a:rPr lang="en-US" smtClean="0"/>
              <a:pPr/>
              <a:t>123</a:t>
            </a:fld>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
          <p:cNvGrpSpPr/>
          <p:nvPr/>
        </p:nvGrpSpPr>
        <p:grpSpPr>
          <a:xfrm>
            <a:off x="-1352550" y="-692150"/>
            <a:ext cx="2705100" cy="1606550"/>
            <a:chOff x="-1352550" y="-692150"/>
            <a:chExt cx="2705100" cy="1606550"/>
          </a:xfrm>
        </p:grpSpPr>
        <p:sp>
          <p:nvSpPr>
            <p:cNvPr id="9" name="Pie 8"/>
            <p:cNvSpPr/>
            <p:nvPr/>
          </p:nvSpPr>
          <p:spPr>
            <a:xfrm>
              <a:off x="-1352550" y="-692150"/>
              <a:ext cx="2705100" cy="1377950"/>
            </a:xfrm>
            <a:prstGeom prst="pie">
              <a:avLst>
                <a:gd name="adj1" fmla="val 0"/>
                <a:gd name="adj2" fmla="val 54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 name="Picture 9" descr="logo_96.png"/>
            <p:cNvPicPr>
              <a:picLocks noChangeAspect="1"/>
            </p:cNvPicPr>
            <p:nvPr/>
          </p:nvPicPr>
          <p:blipFill>
            <a:blip r:embed="rId3"/>
            <a:stretch>
              <a:fillRect/>
            </a:stretch>
          </p:blipFill>
          <p:spPr>
            <a:xfrm>
              <a:off x="76200" y="-228600"/>
              <a:ext cx="1143000" cy="1143000"/>
            </a:xfrm>
            <a:prstGeom prst="rect">
              <a:avLst/>
            </a:prstGeom>
            <a:effectLst>
              <a:outerShdw blurRad="50800" dist="38100" dir="2700000">
                <a:srgbClr val="000000">
                  <a:alpha val="43000"/>
                </a:srgbClr>
              </a:outerShdw>
            </a:effectLst>
          </p:spPr>
        </p:pic>
      </p:grpSp>
      <p:sp>
        <p:nvSpPr>
          <p:cNvPr id="14" name="Title 13"/>
          <p:cNvSpPr>
            <a:spLocks noGrp="1"/>
          </p:cNvSpPr>
          <p:nvPr>
            <p:ph type="title"/>
          </p:nvPr>
        </p:nvSpPr>
        <p:spPr/>
        <p:txBody>
          <a:bodyPr>
            <a:normAutofit/>
          </a:bodyPr>
          <a:lstStyle/>
          <a:p>
            <a:r>
              <a:rPr lang="en-US" dirty="0" smtClean="0"/>
              <a:t>Job Submission (cont.)</a:t>
            </a:r>
            <a:endParaRPr lang="en-US" dirty="0"/>
          </a:p>
        </p:txBody>
      </p:sp>
      <p:sp>
        <p:nvSpPr>
          <p:cNvPr id="15" name="Content Placeholder 14"/>
          <p:cNvSpPr>
            <a:spLocks noGrp="1"/>
          </p:cNvSpPr>
          <p:nvPr>
            <p:ph idx="1"/>
          </p:nvPr>
        </p:nvSpPr>
        <p:spPr>
          <a:xfrm>
            <a:off x="457200" y="1143000"/>
            <a:ext cx="8229600" cy="5197475"/>
          </a:xfrm>
        </p:spPr>
        <p:txBody>
          <a:bodyPr>
            <a:normAutofit fontScale="85000" lnSpcReduction="10000"/>
          </a:bodyPr>
          <a:lstStyle/>
          <a:p>
            <a:pPr rtl="0" eaLnBrk="1" latinLnBrk="0" hangingPunct="1">
              <a:buNone/>
            </a:pP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rgbClr val="000090"/>
                </a:solidFill>
                <a:latin typeface="+mn-lt"/>
                <a:ea typeface="+mn-ea"/>
                <a:cs typeface="+mn-cs"/>
              </a:rPr>
              <a:t>// </a:t>
            </a:r>
            <a:r>
              <a:rPr lang="en-US" sz="3200" b="1" kern="1200" dirty="0" smtClean="0">
                <a:solidFill>
                  <a:srgbClr val="000090"/>
                </a:solidFill>
                <a:latin typeface="+mn-lt"/>
                <a:ea typeface="+mn-ea"/>
                <a:cs typeface="+mn-cs"/>
              </a:rPr>
              <a:t>construct a remote job </a:t>
            </a:r>
            <a:r>
              <a:rPr lang="en-US" sz="3200" kern="1200" dirty="0" smtClean="0">
                <a:solidFill>
                  <a:srgbClr val="000090"/>
                </a:solidFill>
                <a:latin typeface="+mn-lt"/>
                <a:ea typeface="+mn-ea"/>
                <a:cs typeface="+mn-cs"/>
              </a:rPr>
              <a:t>through the executable</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object</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var</a:t>
            </a:r>
            <a:r>
              <a:rPr lang="en-US" sz="3200" kern="1200" dirty="0" smtClean="0">
                <a:solidFill>
                  <a:schemeClr val="tx1"/>
                </a:solidFill>
                <a:latin typeface="+mn-lt"/>
                <a:ea typeface="+mn-ea"/>
                <a:cs typeface="+mn-cs"/>
              </a:rPr>
              <a:t> job= </a:t>
            </a:r>
            <a:r>
              <a:rPr lang="en-US" sz="3200" kern="1200" dirty="0" err="1" smtClean="0">
                <a:solidFill>
                  <a:schemeClr val="tx1"/>
                </a:solidFill>
                <a:latin typeface="+mn-lt"/>
                <a:ea typeface="+mn-ea"/>
                <a:cs typeface="+mn-cs"/>
              </a:rPr>
              <a:t>cyberaide.constructRemoteJob(execObj</a:t>
            </a:r>
            <a:r>
              <a:rPr lang="en-US" sz="3200" kern="1200" dirty="0" smtClean="0">
                <a:solidFill>
                  <a:schemeClr val="tx1"/>
                </a:solidFill>
                <a:latin typeface="+mn-lt"/>
                <a:ea typeface="+mn-ea"/>
                <a:cs typeface="+mn-cs"/>
              </a:rPr>
              <a:t>);</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rgbClr val="000090"/>
                </a:solidFill>
                <a:latin typeface="+mn-lt"/>
                <a:ea typeface="+mn-ea"/>
                <a:cs typeface="+mn-cs"/>
              </a:rPr>
              <a:t>// </a:t>
            </a:r>
            <a:r>
              <a:rPr lang="en-US" sz="3200" b="1" kern="1200" dirty="0" smtClean="0">
                <a:solidFill>
                  <a:srgbClr val="000090"/>
                </a:solidFill>
                <a:latin typeface="+mn-lt"/>
                <a:ea typeface="+mn-ea"/>
                <a:cs typeface="+mn-cs"/>
              </a:rPr>
              <a:t>submit the job </a:t>
            </a:r>
            <a:r>
              <a:rPr lang="en-US" sz="3200" kern="1200" dirty="0" smtClean="0">
                <a:solidFill>
                  <a:srgbClr val="000090"/>
                </a:solidFill>
                <a:latin typeface="+mn-lt"/>
                <a:ea typeface="+mn-ea"/>
                <a:cs typeface="+mn-cs"/>
              </a:rPr>
              <a:t>by specifying constructed job</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specification, callback function.</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you must be in authenticated status and in a valid</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session.</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err="1" smtClean="0">
                <a:solidFill>
                  <a:schemeClr val="tx1"/>
                </a:solidFill>
                <a:latin typeface="+mn-lt"/>
                <a:ea typeface="+mn-ea"/>
                <a:cs typeface="+mn-cs"/>
              </a:rPr>
              <a:t>cyberaide.submit(job</a:t>
            </a: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submitResponse</a:t>
            </a:r>
            <a:r>
              <a:rPr lang="en-US" sz="3200" kern="1200" dirty="0" smtClean="0">
                <a:solidFill>
                  <a:schemeClr val="tx1"/>
                </a:solidFill>
                <a:latin typeface="+mn-lt"/>
                <a:ea typeface="+mn-ea"/>
                <a:cs typeface="+mn-cs"/>
              </a:rPr>
              <a:t>);</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rgbClr val="000090"/>
                </a:solidFill>
                <a:latin typeface="+mn-lt"/>
                <a:ea typeface="+mn-ea"/>
                <a:cs typeface="+mn-cs"/>
              </a:rPr>
              <a:t>// </a:t>
            </a:r>
            <a:r>
              <a:rPr lang="en-US" sz="3200" kern="1200" dirty="0" err="1" smtClean="0">
                <a:solidFill>
                  <a:srgbClr val="000090"/>
                </a:solidFill>
                <a:latin typeface="+mn-lt"/>
                <a:ea typeface="+mn-ea"/>
                <a:cs typeface="+mn-cs"/>
              </a:rPr>
              <a:t>submitResponse</a:t>
            </a:r>
            <a:r>
              <a:rPr lang="en-US" sz="3200" kern="1200" dirty="0" smtClean="0">
                <a:solidFill>
                  <a:srgbClr val="000090"/>
                </a:solidFill>
                <a:latin typeface="+mn-lt"/>
                <a:ea typeface="+mn-ea"/>
                <a:cs typeface="+mn-cs"/>
              </a:rPr>
              <a:t> is the </a:t>
            </a:r>
            <a:r>
              <a:rPr lang="en-US" sz="3200" b="1" kern="1200" dirty="0" smtClean="0">
                <a:solidFill>
                  <a:srgbClr val="000090"/>
                </a:solidFill>
                <a:latin typeface="+mn-lt"/>
                <a:ea typeface="+mn-ea"/>
                <a:cs typeface="+mn-cs"/>
              </a:rPr>
              <a:t>callback function </a:t>
            </a:r>
            <a:r>
              <a:rPr lang="en-US" sz="3200" kern="1200" dirty="0" smtClean="0">
                <a:solidFill>
                  <a:srgbClr val="000090"/>
                </a:solidFill>
                <a:latin typeface="+mn-lt"/>
                <a:ea typeface="+mn-ea"/>
                <a:cs typeface="+mn-cs"/>
              </a:rPr>
              <a:t>handler</a:t>
            </a:r>
            <a:endParaRPr lang="en-US" dirty="0" smtClean="0">
              <a:solidFill>
                <a:srgbClr val="000090"/>
              </a:solidFill>
            </a:endParaRPr>
          </a:p>
        </p:txBody>
      </p:sp>
      <p:sp>
        <p:nvSpPr>
          <p:cNvPr id="11" name="Date Placeholder 3"/>
          <p:cNvSpPr>
            <a:spLocks noGrp="1"/>
          </p:cNvSpPr>
          <p:nvPr>
            <p:ph type="dt" sz="half" idx="2"/>
          </p:nvPr>
        </p:nvSpPr>
        <p:spPr/>
        <p:txBody>
          <a:bodyPr/>
          <a:lstStyle/>
          <a:p>
            <a:fld id="{1A71C409-0980-D648-BA91-89CC3B123B27}" type="datetime1">
              <a:rPr lang="en-US" smtClean="0"/>
              <a:pPr/>
              <a:t>11/4/09</a:t>
            </a:fld>
            <a:endParaRPr lang="en-US"/>
          </a:p>
        </p:txBody>
      </p:sp>
      <p:sp>
        <p:nvSpPr>
          <p:cNvPr id="12" name="Footer Placeholder 4"/>
          <p:cNvSpPr>
            <a:spLocks noGrp="1"/>
          </p:cNvSpPr>
          <p:nvPr>
            <p:ph type="ftr" sz="quarter" idx="3"/>
          </p:nvPr>
        </p:nvSpPr>
        <p:spPr/>
        <p:txBody>
          <a:bodyPr/>
          <a:lstStyle/>
          <a:p>
            <a:r>
              <a:rPr lang="en-US" smtClean="0"/>
              <a:t>Gregor von Laszewski, laszewski@gmail.com</a:t>
            </a:r>
            <a:endParaRPr lang="en-US" dirty="0"/>
          </a:p>
        </p:txBody>
      </p:sp>
      <p:sp>
        <p:nvSpPr>
          <p:cNvPr id="13" name="Slide Number Placeholder 5"/>
          <p:cNvSpPr>
            <a:spLocks noGrp="1"/>
          </p:cNvSpPr>
          <p:nvPr>
            <p:ph type="sldNum" sz="quarter" idx="4"/>
          </p:nvPr>
        </p:nvSpPr>
        <p:spPr/>
        <p:txBody>
          <a:bodyPr/>
          <a:lstStyle/>
          <a:p>
            <a:fld id="{BFEE0F70-E5A2-5A47-822D-C8965D5F9053}" type="slidenum">
              <a:rPr lang="en-US" smtClean="0"/>
              <a:pPr/>
              <a:t>124</a:t>
            </a:fld>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
          <p:cNvGrpSpPr/>
          <p:nvPr/>
        </p:nvGrpSpPr>
        <p:grpSpPr>
          <a:xfrm>
            <a:off x="-1352550" y="-692150"/>
            <a:ext cx="2705100" cy="1606550"/>
            <a:chOff x="-1352550" y="-692150"/>
            <a:chExt cx="2705100" cy="1606550"/>
          </a:xfrm>
        </p:grpSpPr>
        <p:sp>
          <p:nvSpPr>
            <p:cNvPr id="9" name="Pie 8"/>
            <p:cNvSpPr/>
            <p:nvPr/>
          </p:nvSpPr>
          <p:spPr>
            <a:xfrm>
              <a:off x="-1352550" y="-692150"/>
              <a:ext cx="2705100" cy="1377950"/>
            </a:xfrm>
            <a:prstGeom prst="pie">
              <a:avLst>
                <a:gd name="adj1" fmla="val 0"/>
                <a:gd name="adj2" fmla="val 54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 name="Picture 9" descr="logo_96.png"/>
            <p:cNvPicPr>
              <a:picLocks noChangeAspect="1"/>
            </p:cNvPicPr>
            <p:nvPr/>
          </p:nvPicPr>
          <p:blipFill>
            <a:blip r:embed="rId3"/>
            <a:stretch>
              <a:fillRect/>
            </a:stretch>
          </p:blipFill>
          <p:spPr>
            <a:xfrm>
              <a:off x="76200" y="-228600"/>
              <a:ext cx="1143000" cy="1143000"/>
            </a:xfrm>
            <a:prstGeom prst="rect">
              <a:avLst/>
            </a:prstGeom>
            <a:effectLst>
              <a:outerShdw blurRad="50800" dist="38100" dir="2700000">
                <a:srgbClr val="000000">
                  <a:alpha val="43000"/>
                </a:srgbClr>
              </a:outerShdw>
            </a:effectLst>
          </p:spPr>
        </p:pic>
      </p:grpSp>
      <p:sp>
        <p:nvSpPr>
          <p:cNvPr id="14" name="Title 13"/>
          <p:cNvSpPr>
            <a:spLocks noGrp="1"/>
          </p:cNvSpPr>
          <p:nvPr>
            <p:ph type="title"/>
          </p:nvPr>
        </p:nvSpPr>
        <p:spPr/>
        <p:txBody>
          <a:bodyPr>
            <a:normAutofit/>
          </a:bodyPr>
          <a:lstStyle/>
          <a:p>
            <a:r>
              <a:rPr lang="en-US" dirty="0" smtClean="0"/>
              <a:t>Job Submission (cont.)</a:t>
            </a:r>
            <a:endParaRPr lang="en-US" dirty="0"/>
          </a:p>
        </p:txBody>
      </p:sp>
      <p:sp>
        <p:nvSpPr>
          <p:cNvPr id="15" name="Content Placeholder 14"/>
          <p:cNvSpPr>
            <a:spLocks noGrp="1"/>
          </p:cNvSpPr>
          <p:nvPr>
            <p:ph idx="1"/>
          </p:nvPr>
        </p:nvSpPr>
        <p:spPr>
          <a:xfrm>
            <a:off x="457200" y="1143000"/>
            <a:ext cx="8229600" cy="5197475"/>
          </a:xfrm>
        </p:spPr>
        <p:txBody>
          <a:bodyPr>
            <a:normAutofit fontScale="85000" lnSpcReduction="20000"/>
          </a:bodyPr>
          <a:lstStyle/>
          <a:p>
            <a:pPr rtl="0" eaLnBrk="1" latinLnBrk="0" hangingPunct="1">
              <a:buNone/>
            </a:pP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rgbClr val="000090"/>
                </a:solidFill>
                <a:latin typeface="+mn-lt"/>
                <a:ea typeface="+mn-ea"/>
                <a:cs typeface="+mn-cs"/>
              </a:rPr>
              <a:t>// callback function of submission</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function </a:t>
            </a:r>
            <a:r>
              <a:rPr lang="en-US" sz="3200" kern="1200" dirty="0" err="1" smtClean="0">
                <a:solidFill>
                  <a:schemeClr val="tx1"/>
                </a:solidFill>
                <a:latin typeface="+mn-lt"/>
                <a:ea typeface="+mn-ea"/>
                <a:cs typeface="+mn-cs"/>
              </a:rPr>
              <a:t>submitResponse(ret</a:t>
            </a:r>
            <a:r>
              <a:rPr lang="en-US" sz="3200" kern="1200" dirty="0" smtClean="0">
                <a:solidFill>
                  <a:schemeClr val="tx1"/>
                </a:solidFill>
                <a:latin typeface="+mn-lt"/>
                <a:ea typeface="+mn-ea"/>
                <a:cs typeface="+mn-cs"/>
              </a:rPr>
              <a:t>)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t>
            </a:r>
            <a:r>
              <a:rPr lang="en-US" sz="3200" kern="1200" dirty="0" err="1" smtClean="0">
                <a:solidFill>
                  <a:schemeClr val="tx1"/>
                </a:solidFill>
                <a:latin typeface="+mn-lt"/>
                <a:ea typeface="+mn-ea"/>
                <a:cs typeface="+mn-cs"/>
              </a:rPr>
              <a:t>if(ret</a:t>
            </a:r>
            <a:r>
              <a:rPr lang="en-US" sz="3200" kern="1200" dirty="0" smtClean="0">
                <a:solidFill>
                  <a:schemeClr val="tx1"/>
                </a:solidFill>
                <a:latin typeface="+mn-lt"/>
                <a:ea typeface="+mn-ea"/>
                <a:cs typeface="+mn-cs"/>
              </a:rPr>
              <a:t> &gt; 0){</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t>
            </a:r>
            <a:r>
              <a:rPr lang="en-US" sz="3200" kern="1200" dirty="0" smtClean="0">
                <a:solidFill>
                  <a:srgbClr val="000090"/>
                </a:solidFill>
                <a:latin typeface="+mn-lt"/>
                <a:ea typeface="+mn-ea"/>
                <a:cs typeface="+mn-cs"/>
              </a:rPr>
              <a:t>//job submitted and job id returned.</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//your job id is 'ret', in Number format</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//do something here.</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 else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t>
            </a:r>
            <a:r>
              <a:rPr lang="en-US" sz="3200" kern="1200" dirty="0" smtClean="0">
                <a:solidFill>
                  <a:srgbClr val="000090"/>
                </a:solidFill>
                <a:latin typeface="+mn-lt"/>
                <a:ea typeface="+mn-ea"/>
                <a:cs typeface="+mn-cs"/>
              </a:rPr>
              <a:t>//job submission failed.</a:t>
            </a:r>
            <a:br>
              <a:rPr lang="en-US" sz="3200" kern="1200" dirty="0" smtClean="0">
                <a:solidFill>
                  <a:srgbClr val="000090"/>
                </a:solidFill>
                <a:latin typeface="+mn-lt"/>
                <a:ea typeface="+mn-ea"/>
                <a:cs typeface="+mn-cs"/>
              </a:rPr>
            </a:br>
            <a:r>
              <a:rPr lang="en-US" sz="3200" kern="1200" dirty="0" smtClean="0">
                <a:solidFill>
                  <a:srgbClr val="000090"/>
                </a:solidFill>
                <a:latin typeface="+mn-lt"/>
                <a:ea typeface="+mn-ea"/>
                <a:cs typeface="+mn-cs"/>
              </a:rPr>
              <a:t>        //do something here.</a:t>
            </a:r>
            <a:r>
              <a:rPr lang="en-US" sz="3200" kern="1200" dirty="0" smtClean="0">
                <a:solidFill>
                  <a:schemeClr val="tx1"/>
                </a:solidFill>
                <a:latin typeface="+mn-lt"/>
                <a:ea typeface="+mn-ea"/>
                <a:cs typeface="+mn-cs"/>
              </a:rPr>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    }</a:t>
            </a:r>
            <a:br>
              <a:rPr lang="en-US" sz="3200" kern="1200" dirty="0" smtClean="0">
                <a:solidFill>
                  <a:schemeClr val="tx1"/>
                </a:solidFill>
                <a:latin typeface="+mn-lt"/>
                <a:ea typeface="+mn-ea"/>
                <a:cs typeface="+mn-cs"/>
              </a:rPr>
            </a:br>
            <a:r>
              <a:rPr lang="en-US" sz="3200" kern="1200" dirty="0" smtClean="0">
                <a:solidFill>
                  <a:schemeClr val="tx1"/>
                </a:solidFill>
                <a:latin typeface="+mn-lt"/>
                <a:ea typeface="+mn-ea"/>
                <a:cs typeface="+mn-cs"/>
              </a:rPr>
              <a:t>}</a:t>
            </a:r>
          </a:p>
        </p:txBody>
      </p:sp>
      <p:sp>
        <p:nvSpPr>
          <p:cNvPr id="11" name="Date Placeholder 3"/>
          <p:cNvSpPr>
            <a:spLocks noGrp="1"/>
          </p:cNvSpPr>
          <p:nvPr>
            <p:ph type="dt" sz="half" idx="2"/>
          </p:nvPr>
        </p:nvSpPr>
        <p:spPr/>
        <p:txBody>
          <a:bodyPr/>
          <a:lstStyle/>
          <a:p>
            <a:fld id="{CD7AE9EA-A674-9042-9606-B64AD25F1F13}" type="datetime1">
              <a:rPr lang="en-US" smtClean="0"/>
              <a:pPr/>
              <a:t>11/4/09</a:t>
            </a:fld>
            <a:endParaRPr lang="en-US"/>
          </a:p>
        </p:txBody>
      </p:sp>
      <p:sp>
        <p:nvSpPr>
          <p:cNvPr id="12" name="Footer Placeholder 4"/>
          <p:cNvSpPr>
            <a:spLocks noGrp="1"/>
          </p:cNvSpPr>
          <p:nvPr>
            <p:ph type="ftr" sz="quarter" idx="3"/>
          </p:nvPr>
        </p:nvSpPr>
        <p:spPr/>
        <p:txBody>
          <a:bodyPr/>
          <a:lstStyle/>
          <a:p>
            <a:r>
              <a:rPr lang="en-US" smtClean="0"/>
              <a:t>Gregor von Laszewski, laszewski@gmail.com</a:t>
            </a:r>
            <a:endParaRPr lang="en-US" dirty="0"/>
          </a:p>
        </p:txBody>
      </p:sp>
      <p:sp>
        <p:nvSpPr>
          <p:cNvPr id="13" name="Slide Number Placeholder 5"/>
          <p:cNvSpPr>
            <a:spLocks noGrp="1"/>
          </p:cNvSpPr>
          <p:nvPr>
            <p:ph type="sldNum" sz="quarter" idx="4"/>
          </p:nvPr>
        </p:nvSpPr>
        <p:spPr/>
        <p:txBody>
          <a:bodyPr/>
          <a:lstStyle/>
          <a:p>
            <a:fld id="{BFEE0F70-E5A2-5A47-822D-C8965D5F9053}" type="slidenum">
              <a:rPr lang="en-US" smtClean="0"/>
              <a:pPr/>
              <a:t>125</a:t>
            </a:fld>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smtClean="0"/>
              <a:t>The Portal: Mimics a Desktop</a:t>
            </a:r>
          </a:p>
        </p:txBody>
      </p:sp>
      <p:sp>
        <p:nvSpPr>
          <p:cNvPr id="50179" name="Date Placeholder 2"/>
          <p:cNvSpPr>
            <a:spLocks noGrp="1"/>
          </p:cNvSpPr>
          <p:nvPr>
            <p:ph type="dt" sz="quarter" idx="10"/>
          </p:nvPr>
        </p:nvSpPr>
        <p:spPr/>
        <p:txBody>
          <a:bodyPr/>
          <a:lstStyle/>
          <a:p>
            <a:pPr>
              <a:defRPr/>
            </a:pPr>
            <a:fld id="{5AC5B40E-D867-274C-BB6D-D8B58AA9017B}" type="datetime1">
              <a:rPr lang="en-US" smtClean="0"/>
              <a:pPr>
                <a:defRPr/>
              </a:pPr>
              <a:t>11/4/09</a:t>
            </a:fld>
            <a:endParaRPr lang="en-US"/>
          </a:p>
        </p:txBody>
      </p:sp>
      <p:sp>
        <p:nvSpPr>
          <p:cNvPr id="50180" name="Footer Placeholder 3"/>
          <p:cNvSpPr>
            <a:spLocks noGrp="1"/>
          </p:cNvSpPr>
          <p:nvPr>
            <p:ph type="ftr" sz="quarter" idx="11"/>
          </p:nvPr>
        </p:nvSpPr>
        <p:spPr/>
        <p:txBody>
          <a:bodyPr/>
          <a:lstStyle/>
          <a:p>
            <a:pPr>
              <a:defRPr/>
            </a:pPr>
            <a:r>
              <a:rPr lang="en-US" smtClean="0"/>
              <a:t>Gregor von Laszewski, laszewski@gmail.com</a:t>
            </a:r>
            <a:endParaRPr lang="en-US"/>
          </a:p>
        </p:txBody>
      </p:sp>
      <p:sp>
        <p:nvSpPr>
          <p:cNvPr id="50181" name="Slide Number Placeholder 4"/>
          <p:cNvSpPr>
            <a:spLocks noGrp="1"/>
          </p:cNvSpPr>
          <p:nvPr>
            <p:ph type="sldNum" sz="quarter" idx="12"/>
          </p:nvPr>
        </p:nvSpPr>
        <p:spPr/>
        <p:txBody>
          <a:bodyPr/>
          <a:lstStyle/>
          <a:p>
            <a:pPr>
              <a:defRPr/>
            </a:pPr>
            <a:fld id="{2D3CE495-8C99-514C-8C72-48D6359074DB}" type="slidenum">
              <a:rPr lang="en-US" smtClean="0"/>
              <a:pPr>
                <a:defRPr/>
              </a:pPr>
              <a:t>126</a:t>
            </a:fld>
            <a:endParaRPr lang="en-US"/>
          </a:p>
        </p:txBody>
      </p:sp>
      <p:pic>
        <p:nvPicPr>
          <p:cNvPr id="52230" name="Picture 6" descr="grid manual users portal1_3.png"/>
          <p:cNvPicPr>
            <a:picLocks noChangeAspect="1"/>
          </p:cNvPicPr>
          <p:nvPr/>
        </p:nvPicPr>
        <p:blipFill>
          <a:blip r:embed="rId3"/>
          <a:srcRect/>
          <a:stretch>
            <a:fillRect/>
          </a:stretch>
        </p:blipFill>
        <p:spPr bwMode="auto">
          <a:xfrm>
            <a:off x="1143000" y="990600"/>
            <a:ext cx="6781800" cy="545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mtClean="0"/>
              <a:t>Job Management</a:t>
            </a:r>
          </a:p>
        </p:txBody>
      </p:sp>
      <p:sp>
        <p:nvSpPr>
          <p:cNvPr id="54275" name="Date Placeholder 2"/>
          <p:cNvSpPr>
            <a:spLocks noGrp="1"/>
          </p:cNvSpPr>
          <p:nvPr>
            <p:ph type="dt" sz="quarter" idx="10"/>
          </p:nvPr>
        </p:nvSpPr>
        <p:spPr/>
        <p:txBody>
          <a:bodyPr/>
          <a:lstStyle/>
          <a:p>
            <a:pPr>
              <a:defRPr/>
            </a:pPr>
            <a:fld id="{DDD501E2-0751-E549-B7AC-DE8446A05A79}" type="datetime1">
              <a:rPr lang="en-US" smtClean="0"/>
              <a:pPr>
                <a:defRPr/>
              </a:pPr>
              <a:t>11/4/09</a:t>
            </a:fld>
            <a:endParaRPr lang="en-US"/>
          </a:p>
        </p:txBody>
      </p:sp>
      <p:sp>
        <p:nvSpPr>
          <p:cNvPr id="54276" name="Footer Placeholder 3"/>
          <p:cNvSpPr>
            <a:spLocks noGrp="1"/>
          </p:cNvSpPr>
          <p:nvPr>
            <p:ph type="ftr" sz="quarter" idx="11"/>
          </p:nvPr>
        </p:nvSpPr>
        <p:spPr/>
        <p:txBody>
          <a:bodyPr/>
          <a:lstStyle/>
          <a:p>
            <a:pPr>
              <a:defRPr/>
            </a:pPr>
            <a:r>
              <a:rPr lang="en-US" smtClean="0"/>
              <a:t>Gregor von Laszewski, laszewski@gmail.com</a:t>
            </a:r>
            <a:endParaRPr lang="en-US"/>
          </a:p>
        </p:txBody>
      </p:sp>
      <p:sp>
        <p:nvSpPr>
          <p:cNvPr id="54277" name="Slide Number Placeholder 4"/>
          <p:cNvSpPr>
            <a:spLocks noGrp="1"/>
          </p:cNvSpPr>
          <p:nvPr>
            <p:ph type="sldNum" sz="quarter" idx="12"/>
          </p:nvPr>
        </p:nvSpPr>
        <p:spPr/>
        <p:txBody>
          <a:bodyPr/>
          <a:lstStyle/>
          <a:p>
            <a:pPr>
              <a:defRPr/>
            </a:pPr>
            <a:fld id="{38A82C16-2A8C-144B-AAF5-335F43A4451E}" type="slidenum">
              <a:rPr lang="en-US" smtClean="0"/>
              <a:pPr>
                <a:defRPr/>
              </a:pPr>
              <a:t>127</a:t>
            </a:fld>
            <a:endParaRPr lang="en-US"/>
          </a:p>
        </p:txBody>
      </p:sp>
      <p:pic>
        <p:nvPicPr>
          <p:cNvPr id="56326" name="Picture 7" descr="grid manual users portal6_3.png"/>
          <p:cNvPicPr>
            <a:picLocks noChangeAspect="1"/>
          </p:cNvPicPr>
          <p:nvPr/>
        </p:nvPicPr>
        <p:blipFill>
          <a:blip r:embed="rId3"/>
          <a:srcRect/>
          <a:stretch>
            <a:fillRect/>
          </a:stretch>
        </p:blipFill>
        <p:spPr bwMode="auto">
          <a:xfrm>
            <a:off x="1066800" y="914400"/>
            <a:ext cx="7080250" cy="5697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t>Cyberaide.org</a:t>
            </a:r>
          </a:p>
        </p:txBody>
      </p:sp>
      <p:sp>
        <p:nvSpPr>
          <p:cNvPr id="58371" name="Date Placeholder 2"/>
          <p:cNvSpPr>
            <a:spLocks noGrp="1"/>
          </p:cNvSpPr>
          <p:nvPr>
            <p:ph type="dt" sz="quarter" idx="10"/>
          </p:nvPr>
        </p:nvSpPr>
        <p:spPr/>
        <p:txBody>
          <a:bodyPr/>
          <a:lstStyle/>
          <a:p>
            <a:fld id="{44073626-4AE4-E949-91E7-58E538D80CA6}" type="datetime1">
              <a:rPr lang="en-US" smtClean="0"/>
              <a:pPr/>
              <a:t>11/4/09</a:t>
            </a:fld>
            <a:endParaRPr lang="en-US"/>
          </a:p>
        </p:txBody>
      </p:sp>
      <p:sp>
        <p:nvSpPr>
          <p:cNvPr id="58372" name="Footer Placeholder 3"/>
          <p:cNvSpPr>
            <a:spLocks noGrp="1"/>
          </p:cNvSpPr>
          <p:nvPr>
            <p:ph type="ftr" sz="quarter" idx="11"/>
          </p:nvPr>
        </p:nvSpPr>
        <p:spPr/>
        <p:txBody>
          <a:bodyPr/>
          <a:lstStyle/>
          <a:p>
            <a:r>
              <a:rPr lang="en-US" smtClean="0"/>
              <a:t>Gregor von Laszewski, laszewski@gmail.com</a:t>
            </a:r>
            <a:endParaRPr lang="en-US"/>
          </a:p>
        </p:txBody>
      </p:sp>
      <p:sp>
        <p:nvSpPr>
          <p:cNvPr id="58373" name="Slide Number Placeholder 4"/>
          <p:cNvSpPr>
            <a:spLocks noGrp="1"/>
          </p:cNvSpPr>
          <p:nvPr>
            <p:ph type="sldNum" sz="quarter" idx="12"/>
          </p:nvPr>
        </p:nvSpPr>
        <p:spPr/>
        <p:txBody>
          <a:bodyPr/>
          <a:lstStyle/>
          <a:p>
            <a:fld id="{B49619DA-05F6-C949-8A9E-4B139FDE2950}" type="slidenum">
              <a:rPr lang="en-US" smtClean="0"/>
              <a:pPr/>
              <a:t>128</a:t>
            </a:fld>
            <a:endParaRPr lang="en-US"/>
          </a:p>
        </p:txBody>
      </p:sp>
      <p:pic>
        <p:nvPicPr>
          <p:cNvPr id="60422" name="Picture 5" descr="programmingartifacts.pdf"/>
          <p:cNvPicPr>
            <a:picLocks noChangeAspect="1"/>
          </p:cNvPicPr>
          <p:nvPr/>
        </p:nvPicPr>
        <p:blipFill>
          <a:blip r:embed="rId2"/>
          <a:srcRect/>
          <a:stretch>
            <a:fillRect/>
          </a:stretch>
        </p:blipFill>
        <p:spPr bwMode="auto">
          <a:xfrm>
            <a:off x="1504950" y="973138"/>
            <a:ext cx="6800850" cy="55800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err="1" smtClean="0"/>
              <a:t>Futuregrid</a:t>
            </a:r>
            <a:endParaRPr lang="en-US" dirty="0"/>
          </a:p>
        </p:txBody>
      </p:sp>
      <p:sp>
        <p:nvSpPr>
          <p:cNvPr id="8" name="Subtitle 7"/>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11"/>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12"/>
          </p:nvPr>
        </p:nvSpPr>
        <p:spPr/>
        <p:txBody>
          <a:bodyPr/>
          <a:lstStyle/>
          <a:p>
            <a:fld id="{C53075B1-7B30-404B-8E37-C3D48FD8F813}"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Gregor</a:t>
            </a:r>
            <a:r>
              <a:rPr lang="en-US" dirty="0" smtClean="0"/>
              <a:t>: a User</a:t>
            </a:r>
            <a:endParaRPr lang="en-US" dirty="0"/>
          </a:p>
        </p:txBody>
      </p:sp>
      <p:sp>
        <p:nvSpPr>
          <p:cNvPr id="3" name="Content Placeholder 2"/>
          <p:cNvSpPr>
            <a:spLocks noGrp="1"/>
          </p:cNvSpPr>
          <p:nvPr>
            <p:ph idx="1"/>
          </p:nvPr>
        </p:nvSpPr>
        <p:spPr/>
        <p:txBody>
          <a:bodyPr/>
          <a:lstStyle/>
          <a:p>
            <a:r>
              <a:rPr lang="en-US" dirty="0" smtClean="0"/>
              <a:t>No available HW at previous educational institution. 386 cluster ;-)</a:t>
            </a:r>
          </a:p>
          <a:p>
            <a:r>
              <a:rPr lang="en-US" dirty="0" err="1" smtClean="0"/>
              <a:t>Cyberinfrastructure</a:t>
            </a:r>
            <a:r>
              <a:rPr lang="en-US" dirty="0" smtClean="0"/>
              <a:t> should be easier</a:t>
            </a:r>
          </a:p>
          <a:p>
            <a:r>
              <a:rPr lang="en-US" dirty="0" err="1" smtClean="0"/>
              <a:t>Testbeds</a:t>
            </a:r>
            <a:r>
              <a:rPr lang="en-US" dirty="0" smtClean="0"/>
              <a:t> and production platforms provided limited features and accessibility</a:t>
            </a:r>
          </a:p>
          <a:p>
            <a:r>
              <a:rPr lang="en-US" dirty="0" smtClean="0"/>
              <a:t>Integration of dynamic provisioning of </a:t>
            </a:r>
            <a:r>
              <a:rPr lang="en-US" dirty="0" err="1" smtClean="0"/>
              <a:t>cyberinfrastructure</a:t>
            </a:r>
            <a:r>
              <a:rPr lang="en-US" dirty="0" smtClean="0"/>
              <a:t> is not the model typically deployed at the centers</a:t>
            </a:r>
            <a:endParaRPr lang="en-US" dirty="0"/>
          </a:p>
        </p:txBody>
      </p:sp>
      <p:sp>
        <p:nvSpPr>
          <p:cNvPr id="4" name="Date Placeholder 3"/>
          <p:cNvSpPr>
            <a:spLocks noGrp="1"/>
          </p:cNvSpPr>
          <p:nvPr>
            <p:ph type="dt" sz="half" idx="2"/>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Future Grid to the Rescue …</a:t>
            </a:r>
            <a:endParaRPr lang="en-US" dirty="0"/>
          </a:p>
        </p:txBody>
      </p:sp>
      <p:sp>
        <p:nvSpPr>
          <p:cNvPr id="8" name="Subtitle 7"/>
          <p:cNvSpPr>
            <a:spLocks noGrp="1"/>
          </p:cNvSpPr>
          <p:nvPr>
            <p:ph type="subTitle" idx="1"/>
          </p:nvPr>
        </p:nvSpPr>
        <p:spPr/>
        <p:txBody>
          <a:bodyPr/>
          <a:lstStyle/>
          <a:p>
            <a:r>
              <a:rPr lang="en-US" dirty="0" smtClean="0"/>
              <a:t>For me and others …</a:t>
            </a:r>
            <a:endParaRPr lang="en-US" dirty="0"/>
          </a:p>
        </p:txBody>
      </p:sp>
      <p:sp>
        <p:nvSpPr>
          <p:cNvPr id="4" name="Date Placeholder 3"/>
          <p:cNvSpPr>
            <a:spLocks noGrp="1"/>
          </p:cNvSpPr>
          <p:nvPr>
            <p:ph type="dt" sz="half" idx="10"/>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11"/>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12"/>
          </p:nvPr>
        </p:nvSpPr>
        <p:spPr/>
        <p:txBody>
          <a:bodyPr/>
          <a:lstStyle/>
          <a:p>
            <a:fld id="{C53075B1-7B30-404B-8E37-C3D48FD8F813}"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FutureGrid</a:t>
            </a:r>
            <a:endParaRPr lang="en-US" dirty="0"/>
          </a:p>
        </p:txBody>
      </p:sp>
      <p:sp>
        <p:nvSpPr>
          <p:cNvPr id="3" name="Content Placeholder 2"/>
          <p:cNvSpPr>
            <a:spLocks noGrp="1"/>
          </p:cNvSpPr>
          <p:nvPr>
            <p:ph idx="1"/>
          </p:nvPr>
        </p:nvSpPr>
        <p:spPr/>
        <p:txBody>
          <a:bodyPr>
            <a:normAutofit fontScale="85000" lnSpcReduction="10000"/>
          </a:bodyPr>
          <a:lstStyle/>
          <a:p>
            <a:r>
              <a:rPr lang="en-US" smtClean="0"/>
              <a:t>The goal of FutureGrid is to support the research that will invent the future of distributed, grid, and cloud computing. </a:t>
            </a:r>
          </a:p>
          <a:p>
            <a:r>
              <a:rPr lang="en-US" smtClean="0"/>
              <a:t>FutureGrid will build a robustly managed simulation environment or testbed to support the development and early use in science of new technologies at all levels of the software stack: from networking to middleware to scientific applications. </a:t>
            </a:r>
          </a:p>
          <a:p>
            <a:r>
              <a:rPr lang="en-US" smtClean="0"/>
              <a:t>The environment will mimic TeraGrid and/or general parallel and distributed systems</a:t>
            </a:r>
          </a:p>
          <a:p>
            <a:r>
              <a:rPr lang="en-US" smtClean="0"/>
              <a:t>This test-bed will enable dramatic advances in science and engineering through collaborative evolution of science applications and related software.</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FutureGrid_map_editabl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461126"/>
          </a:xfrm>
          <a:prstGeom prst="rect">
            <a:avLst/>
          </a:prstGeom>
        </p:spPr>
      </p:pic>
      <p:sp>
        <p:nvSpPr>
          <p:cNvPr id="7" name="Oval 6"/>
          <p:cNvSpPr/>
          <p:nvPr/>
        </p:nvSpPr>
        <p:spPr>
          <a:xfrm>
            <a:off x="6495255" y="3263227"/>
            <a:ext cx="209005" cy="241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636411" y="3022102"/>
            <a:ext cx="209005" cy="241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22783" y="5923164"/>
            <a:ext cx="2377574" cy="861774"/>
          </a:xfrm>
          <a:prstGeom prst="rect">
            <a:avLst/>
          </a:prstGeom>
          <a:noFill/>
        </p:spPr>
        <p:txBody>
          <a:bodyPr wrap="none" rtlCol="0">
            <a:spAutoFit/>
          </a:bodyPr>
          <a:lstStyle/>
          <a:p>
            <a:r>
              <a:rPr lang="en-US" sz="1000" b="1" dirty="0"/>
              <a:t>University of Virginia (UV</a:t>
            </a:r>
            <a:r>
              <a:rPr lang="en-US" sz="1000" b="1" dirty="0" smtClean="0"/>
              <a:t>)</a:t>
            </a:r>
          </a:p>
          <a:p>
            <a:r>
              <a:rPr lang="en-US" sz="1000" b="1" dirty="0" smtClean="0"/>
              <a:t>Technical University Dresden</a:t>
            </a:r>
          </a:p>
          <a:p>
            <a:r>
              <a:rPr lang="en-US" sz="1000" b="1" dirty="0"/>
              <a:t>GWT-TUD </a:t>
            </a:r>
            <a:r>
              <a:rPr lang="en-US" sz="1000" b="1" dirty="0" smtClean="0"/>
              <a:t>GmbH, Germany</a:t>
            </a:r>
          </a:p>
          <a:p>
            <a:r>
              <a:rPr lang="en-US" sz="1000" b="1" dirty="0" smtClean="0"/>
              <a:t>University of Tennessee – Knoxville (UTK) </a:t>
            </a:r>
          </a:p>
          <a:p>
            <a:r>
              <a:rPr lang="en-US" sz="1000" b="1" dirty="0" smtClean="0"/>
              <a:t> </a:t>
            </a:r>
            <a:endParaRPr lang="en-US" sz="1000" b="1" dirty="0"/>
          </a:p>
        </p:txBody>
      </p:sp>
      <p:sp>
        <p:nvSpPr>
          <p:cNvPr id="11" name="TextBox 10"/>
          <p:cNvSpPr txBox="1"/>
          <p:nvPr/>
        </p:nvSpPr>
        <p:spPr>
          <a:xfrm>
            <a:off x="4266651" y="5676943"/>
            <a:ext cx="1352980" cy="246221"/>
          </a:xfrm>
          <a:prstGeom prst="rect">
            <a:avLst/>
          </a:prstGeom>
          <a:noFill/>
        </p:spPr>
        <p:txBody>
          <a:bodyPr wrap="none" rtlCol="0">
            <a:spAutoFit/>
          </a:bodyPr>
          <a:lstStyle/>
          <a:p>
            <a:r>
              <a:rPr lang="en-US" sz="1000" dirty="0" smtClean="0"/>
              <a:t>Other Participant Sites</a:t>
            </a:r>
            <a:endParaRPr lang="en-US" sz="1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02"/>
            <a:ext cx="8226425" cy="892727"/>
          </a:xfrm>
        </p:spPr>
        <p:txBody>
          <a:bodyPr/>
          <a:lstStyle/>
          <a:p>
            <a:r>
              <a:rPr lang="en-US" dirty="0" smtClean="0"/>
              <a:t>FutureGrid Hardware</a:t>
            </a:r>
            <a:endParaRPr lang="en-US" dirty="0"/>
          </a:p>
        </p:txBody>
      </p:sp>
      <p:pic>
        <p:nvPicPr>
          <p:cNvPr id="6145" name="Picture 1"/>
          <p:cNvPicPr>
            <a:picLocks noChangeAspect="1" noChangeArrowheads="1"/>
          </p:cNvPicPr>
          <p:nvPr/>
        </p:nvPicPr>
        <p:blipFill>
          <a:blip r:embed="rId3"/>
          <a:srcRect/>
          <a:stretch>
            <a:fillRect/>
          </a:stretch>
        </p:blipFill>
        <p:spPr bwMode="auto">
          <a:xfrm>
            <a:off x="457200" y="1295302"/>
            <a:ext cx="8226425" cy="42143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FutureGrid Partners</a:t>
            </a:r>
            <a:endParaRPr lang="en-US" dirty="0"/>
          </a:p>
        </p:txBody>
      </p:sp>
      <p:sp>
        <p:nvSpPr>
          <p:cNvPr id="5" name="Content Placeholder 4"/>
          <p:cNvSpPr>
            <a:spLocks noGrp="1"/>
          </p:cNvSpPr>
          <p:nvPr>
            <p:ph idx="1"/>
          </p:nvPr>
        </p:nvSpPr>
        <p:spPr/>
        <p:txBody>
          <a:bodyPr>
            <a:normAutofit fontScale="85000" lnSpcReduction="20000"/>
          </a:bodyPr>
          <a:lstStyle/>
          <a:p>
            <a:r>
              <a:rPr lang="en-US" smtClean="0"/>
              <a:t>Indiana University</a:t>
            </a:r>
          </a:p>
          <a:p>
            <a:r>
              <a:rPr lang="en-US" smtClean="0"/>
              <a:t>Purdue University</a:t>
            </a:r>
          </a:p>
          <a:p>
            <a:r>
              <a:rPr lang="en-US" smtClean="0"/>
              <a:t>San Diego Supercomputer Center at University of California San Diego</a:t>
            </a:r>
          </a:p>
          <a:p>
            <a:r>
              <a:rPr lang="en-US" smtClean="0"/>
              <a:t>University of Chicago/Argonne National Labs</a:t>
            </a:r>
          </a:p>
          <a:p>
            <a:r>
              <a:rPr lang="en-US" smtClean="0"/>
              <a:t>University of Florida</a:t>
            </a:r>
          </a:p>
          <a:p>
            <a:r>
              <a:rPr lang="en-US" smtClean="0"/>
              <a:t>University of Southern California Information Sciences Institute, University of Tennessee Knoxville</a:t>
            </a:r>
          </a:p>
          <a:p>
            <a:r>
              <a:rPr lang="en-US" smtClean="0"/>
              <a:t>University of Texas at Austin/Texas Advanced Computing Center</a:t>
            </a:r>
          </a:p>
          <a:p>
            <a:r>
              <a:rPr lang="en-US" smtClean="0"/>
              <a:t>University of Virginia</a:t>
            </a:r>
          </a:p>
          <a:p>
            <a:r>
              <a:rPr lang="en-US" smtClean="0"/>
              <a:t>Center for Information Services and GWT-TUD from Technische Universtität Dresden.</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Biography</a:t>
            </a:r>
            <a:endParaRPr lang="en-US" dirty="0"/>
          </a:p>
        </p:txBody>
      </p:sp>
      <p:sp>
        <p:nvSpPr>
          <p:cNvPr id="3" name="Content Placeholder 2"/>
          <p:cNvSpPr>
            <a:spLocks noGrp="1"/>
          </p:cNvSpPr>
          <p:nvPr>
            <p:ph idx="1"/>
          </p:nvPr>
        </p:nvSpPr>
        <p:spPr>
          <a:xfrm>
            <a:off x="228600" y="1295399"/>
            <a:ext cx="7467600" cy="5197475"/>
          </a:xfrm>
        </p:spPr>
        <p:txBody>
          <a:bodyPr>
            <a:normAutofit fontScale="62500" lnSpcReduction="20000"/>
          </a:bodyPr>
          <a:lstStyle/>
          <a:p>
            <a:pPr>
              <a:buNone/>
            </a:pPr>
            <a:endParaRPr lang="en-US" dirty="0" smtClean="0"/>
          </a:p>
          <a:p>
            <a:r>
              <a:rPr lang="en-US" dirty="0" smtClean="0"/>
              <a:t>Gregor von Laszewski is conducting research in Cloud computing and GreenIT at Indiana University as part of </a:t>
            </a:r>
            <a:r>
              <a:rPr lang="en-US" dirty="0" smtClean="0">
                <a:hlinkClick r:id="rId2"/>
              </a:rPr>
              <a:t>http://futuregrid.org</a:t>
            </a:r>
            <a:r>
              <a:rPr lang="en-US" dirty="0" smtClean="0"/>
              <a:t>. During a less than 2 year leave of absence from Argonne National Laboratory he was an Associate Professor at Rochester Institute of Technology. Prior to this, he worked between 1996 and 2007 for Argonne National Laboratory where he was last a tenured scientist and a fellow of the Computation Institute at University of Chicago. He received a Masters Degree in 1989/90 from the University of Bonn, Germany, and a Ph.D. in 1996 from Syracuse University in computer science. He is involved in Grid computing since the term was coined. Current research interests are in the areas of GreenIT, Grid &amp; Cloud computing, and </a:t>
            </a:r>
            <a:r>
              <a:rPr lang="en-US" dirty="0" err="1" smtClean="0"/>
              <a:t>GPGPUs</a:t>
            </a:r>
            <a:r>
              <a:rPr lang="en-US" dirty="0" smtClean="0"/>
              <a:t>. He is best known for his efforts in making Grids usable and initiating the Java Commodity Grid Kit which provides a basis for many Grid related projects including the Globus toolkit (</a:t>
            </a:r>
            <a:r>
              <a:rPr lang="en-US" dirty="0" smtClean="0">
                <a:hlinkClick r:id="rId3" tooltip="http://www.cogkits.org"/>
              </a:rPr>
              <a:t>http://www.cogkits.org</a:t>
            </a:r>
            <a:r>
              <a:rPr lang="en-US" dirty="0" smtClean="0"/>
              <a:t>). </a:t>
            </a:r>
          </a:p>
          <a:p>
            <a:pPr>
              <a:buNone/>
            </a:pPr>
            <a:r>
              <a:rPr lang="en-US" dirty="0" smtClean="0"/>
              <a:t/>
            </a:r>
            <a:br>
              <a:rPr lang="en-US" dirty="0" smtClean="0"/>
            </a:br>
            <a:r>
              <a:rPr lang="en-US" dirty="0" smtClean="0"/>
              <a:t>His Web page is located at </a:t>
            </a:r>
            <a:r>
              <a:rPr lang="en-US" dirty="0" smtClean="0">
                <a:hlinkClick r:id="rId4" tooltip="http://cyberaide.org"/>
              </a:rPr>
              <a:t>http://cyberaide.org</a:t>
            </a:r>
            <a:r>
              <a:rPr lang="en-US" dirty="0" smtClean="0"/>
              <a:t>.</a:t>
            </a:r>
          </a:p>
          <a:p>
            <a:pPr>
              <a:buNone/>
            </a:pPr>
            <a:endParaRPr lang="en-US" dirty="0"/>
          </a:p>
        </p:txBody>
      </p:sp>
      <p:pic>
        <p:nvPicPr>
          <p:cNvPr id="4" name="Picture 3"/>
          <p:cNvPicPr>
            <a:picLocks noChangeAspect="1"/>
          </p:cNvPicPr>
          <p:nvPr/>
        </p:nvPicPr>
        <p:blipFill>
          <a:blip r:embed="rId5"/>
          <a:stretch>
            <a:fillRect/>
          </a:stretch>
        </p:blipFill>
        <p:spPr>
          <a:xfrm>
            <a:off x="7696200" y="228600"/>
            <a:ext cx="1270000" cy="1828800"/>
          </a:xfrm>
          <a:prstGeom prst="rect">
            <a:avLst/>
          </a:prstGeom>
        </p:spPr>
      </p:pic>
      <p:sp>
        <p:nvSpPr>
          <p:cNvPr id="5" name="Date Placeholder 4"/>
          <p:cNvSpPr>
            <a:spLocks noGrp="1"/>
          </p:cNvSpPr>
          <p:nvPr>
            <p:ph type="dt" sz="half" idx="2"/>
          </p:nvPr>
        </p:nvSpPr>
        <p:spPr/>
        <p:txBody>
          <a:bodyPr/>
          <a:lstStyle/>
          <a:p>
            <a:fld id="{AE22655C-9694-6149-AF9D-611C2A681ECB}" type="datetime1">
              <a:rPr lang="en-US" smtClean="0"/>
              <a:pPr/>
              <a:t>11/4/09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2</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Other Important Collaborators</a:t>
            </a:r>
            <a:endParaRPr lang="en-US" dirty="0"/>
          </a:p>
        </p:txBody>
      </p:sp>
      <p:sp>
        <p:nvSpPr>
          <p:cNvPr id="3" name="Content Placeholder 2"/>
          <p:cNvSpPr>
            <a:spLocks noGrp="1"/>
          </p:cNvSpPr>
          <p:nvPr>
            <p:ph idx="1"/>
          </p:nvPr>
        </p:nvSpPr>
        <p:spPr/>
        <p:txBody>
          <a:bodyPr>
            <a:normAutofit fontScale="85000" lnSpcReduction="10000"/>
          </a:bodyPr>
          <a:lstStyle/>
          <a:p>
            <a:r>
              <a:rPr lang="en-US" smtClean="0"/>
              <a:t>Early users from an application and computer science perspective and from both research and education</a:t>
            </a:r>
          </a:p>
          <a:p>
            <a:r>
              <a:rPr lang="en-US" smtClean="0"/>
              <a:t>Grid5000/Aladin and D-Grid in Europe</a:t>
            </a:r>
          </a:p>
          <a:p>
            <a:r>
              <a:rPr lang="en-US" smtClean="0"/>
              <a:t>Commercial partners such as</a:t>
            </a:r>
          </a:p>
          <a:p>
            <a:pPr lvl="1"/>
            <a:r>
              <a:rPr lang="en-US" smtClean="0"/>
              <a:t>Eucalyptus</a:t>
            </a:r>
          </a:p>
          <a:p>
            <a:pPr lvl="1"/>
            <a:r>
              <a:rPr lang="en-US" smtClean="0"/>
              <a:t>Microsoft (Dryad + Azure) – Note Azure external to FutureGrid like GPU systems</a:t>
            </a:r>
          </a:p>
          <a:p>
            <a:pPr lvl="1"/>
            <a:r>
              <a:rPr lang="en-US" smtClean="0"/>
              <a:t>We should identify other partners – should we have  a formal Corporate Partners program?</a:t>
            </a:r>
          </a:p>
          <a:p>
            <a:r>
              <a:rPr lang="en-US" smtClean="0"/>
              <a:t>TeraGrid </a:t>
            </a:r>
          </a:p>
          <a:p>
            <a:r>
              <a:rPr lang="en-US" smtClean="0"/>
              <a:t>Open Grid Forum</a:t>
            </a:r>
          </a:p>
          <a:p>
            <a:r>
              <a:rPr lang="en-US" smtClean="0"/>
              <a:t>NSF</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FutureGrid Architecture</a:t>
            </a:r>
            <a:endParaRPr lang="en-US" dirty="0"/>
          </a:p>
        </p:txBody>
      </p:sp>
      <p:sp>
        <p:nvSpPr>
          <p:cNvPr id="5" name="Content Placeholder 4"/>
          <p:cNvSpPr>
            <a:spLocks noGrp="1"/>
          </p:cNvSpPr>
          <p:nvPr>
            <p:ph idx="1"/>
          </p:nvPr>
        </p:nvSpPr>
        <p:spPr/>
        <p:txBody>
          <a:bodyPr/>
          <a:lstStyle/>
          <a:p>
            <a:endParaRPr lang="en-US"/>
          </a:p>
        </p:txBody>
      </p:sp>
      <p:graphicFrame>
        <p:nvGraphicFramePr>
          <p:cNvPr id="1026" name="Object 2"/>
          <p:cNvGraphicFramePr>
            <a:graphicFrameLocks noChangeAspect="1"/>
          </p:cNvGraphicFramePr>
          <p:nvPr/>
        </p:nvGraphicFramePr>
        <p:xfrm>
          <a:off x="457200" y="891218"/>
          <a:ext cx="8371223" cy="5474989"/>
        </p:xfrm>
        <a:graphic>
          <a:graphicData uri="http://schemas.openxmlformats.org/presentationml/2006/ole">
            <p:oleObj spid="_x0000_s171010" name="Acrobat Document" r:id="rId4" imgW="7848600" imgH="5080000" progId="">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FutureGrid</a:t>
            </a:r>
            <a:r>
              <a:rPr lang="en-US" dirty="0" smtClean="0"/>
              <a:t> Architecture</a:t>
            </a:r>
            <a:endParaRPr lang="en-US" dirty="0"/>
          </a:p>
        </p:txBody>
      </p:sp>
      <p:sp>
        <p:nvSpPr>
          <p:cNvPr id="3" name="Content Placeholder 2"/>
          <p:cNvSpPr>
            <a:spLocks noGrp="1"/>
          </p:cNvSpPr>
          <p:nvPr>
            <p:ph idx="1"/>
          </p:nvPr>
        </p:nvSpPr>
        <p:spPr/>
        <p:txBody>
          <a:bodyPr/>
          <a:lstStyle/>
          <a:p>
            <a:r>
              <a:rPr lang="en-US" dirty="0" smtClean="0"/>
              <a:t>Open Architecture allows to configure resources based on images</a:t>
            </a:r>
          </a:p>
          <a:p>
            <a:r>
              <a:rPr lang="en-US" dirty="0" smtClean="0"/>
              <a:t>Shared images allows to create similar experiment environments</a:t>
            </a:r>
          </a:p>
          <a:p>
            <a:r>
              <a:rPr lang="en-US" dirty="0" smtClean="0"/>
              <a:t>Experiment management allows management of reproducible activities</a:t>
            </a:r>
          </a:p>
          <a:p>
            <a:r>
              <a:rPr lang="en-US" dirty="0" smtClean="0"/>
              <a:t>Through our “stratosphere” design we allow different clouds and images to be “rained” upon hardware.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FutureGrid Usage Scenarios</a:t>
            </a:r>
            <a:endParaRPr lang="en-US" dirty="0"/>
          </a:p>
        </p:txBody>
      </p:sp>
      <p:sp>
        <p:nvSpPr>
          <p:cNvPr id="3" name="Content Placeholder 2"/>
          <p:cNvSpPr>
            <a:spLocks noGrp="1"/>
          </p:cNvSpPr>
          <p:nvPr>
            <p:ph idx="1"/>
          </p:nvPr>
        </p:nvSpPr>
        <p:spPr/>
        <p:txBody>
          <a:bodyPr>
            <a:normAutofit fontScale="77500" lnSpcReduction="20000"/>
          </a:bodyPr>
          <a:lstStyle/>
          <a:p>
            <a:pPr lvl="0"/>
            <a:r>
              <a:rPr lang="en-US" dirty="0" smtClean="0"/>
              <a:t>Developers of end-user applications who want to develop new applications in cloud or grid environments, including analogs of commercial cloud environments such as Amazon or Google.</a:t>
            </a:r>
          </a:p>
          <a:p>
            <a:pPr lvl="1"/>
            <a:r>
              <a:rPr lang="en-US" dirty="0" smtClean="0"/>
              <a:t>Is a Science Cloud for me?</a:t>
            </a:r>
          </a:p>
          <a:p>
            <a:pPr lvl="0"/>
            <a:r>
              <a:rPr lang="en-US" dirty="0" smtClean="0"/>
              <a:t>Developers of end-user applications who want to experiment with multiple hardware environments. </a:t>
            </a:r>
          </a:p>
          <a:p>
            <a:pPr lvl="0"/>
            <a:r>
              <a:rPr lang="en-US" dirty="0" smtClean="0"/>
              <a:t>Grid middleware developers who want to evaluate new versions of middleware or new systems. </a:t>
            </a:r>
          </a:p>
          <a:p>
            <a:pPr lvl="0"/>
            <a:r>
              <a:rPr lang="en-US" dirty="0" smtClean="0"/>
              <a:t>Networking researchers who want to test and compare different networking solutions in support of grid and cloud applications and middleware. (Some types of networking research will likely best be done via through the GENI program.)</a:t>
            </a:r>
          </a:p>
          <a:p>
            <a:pPr lvl="0"/>
            <a:r>
              <a:rPr lang="en-US" dirty="0" smtClean="0"/>
              <a:t>Interest in performance requires that bare metal important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Selected FutureGrid Timeline</a:t>
            </a:r>
            <a:endParaRPr lang="en-US" dirty="0"/>
          </a:p>
        </p:txBody>
      </p:sp>
      <p:sp>
        <p:nvSpPr>
          <p:cNvPr id="3" name="Content Placeholder 2"/>
          <p:cNvSpPr>
            <a:spLocks noGrp="1"/>
          </p:cNvSpPr>
          <p:nvPr>
            <p:ph idx="1"/>
          </p:nvPr>
        </p:nvSpPr>
        <p:spPr/>
        <p:txBody>
          <a:bodyPr>
            <a:normAutofit lnSpcReduction="10000"/>
          </a:bodyPr>
          <a:lstStyle/>
          <a:p>
            <a:r>
              <a:rPr lang="en-US" dirty="0" smtClean="0"/>
              <a:t>October 1 2009 Project Starts</a:t>
            </a:r>
          </a:p>
          <a:p>
            <a:r>
              <a:rPr lang="en-US" dirty="0" smtClean="0"/>
              <a:t>November 16-19 SC09 Demo/F2F Committee Meetings</a:t>
            </a:r>
          </a:p>
          <a:p>
            <a:r>
              <a:rPr lang="en-US" dirty="0" smtClean="0"/>
              <a:t>March 2010 </a:t>
            </a:r>
            <a:r>
              <a:rPr lang="en-US" dirty="0" err="1" smtClean="0"/>
              <a:t>FutureGrid</a:t>
            </a:r>
            <a:r>
              <a:rPr lang="en-US" dirty="0" smtClean="0"/>
              <a:t> network complete</a:t>
            </a:r>
          </a:p>
          <a:p>
            <a:r>
              <a:rPr lang="en-US" dirty="0" smtClean="0"/>
              <a:t>March 2010 </a:t>
            </a:r>
            <a:r>
              <a:rPr lang="en-US" dirty="0" err="1" smtClean="0"/>
              <a:t>FutureGrid</a:t>
            </a:r>
            <a:r>
              <a:rPr lang="en-US" dirty="0" smtClean="0"/>
              <a:t> Annual Meeting</a:t>
            </a:r>
          </a:p>
          <a:p>
            <a:r>
              <a:rPr lang="en-US" dirty="0" smtClean="0"/>
              <a:t>September 2010 All hardware (except Track IIC lookalike) accepted</a:t>
            </a:r>
          </a:p>
          <a:p>
            <a:r>
              <a:rPr lang="en-US" dirty="0" smtClean="0"/>
              <a:t>October 1 2011 </a:t>
            </a:r>
            <a:r>
              <a:rPr lang="en-US" dirty="0" err="1" smtClean="0"/>
              <a:t>FutureGrid</a:t>
            </a:r>
            <a:r>
              <a:rPr lang="en-US" dirty="0" smtClean="0"/>
              <a:t> </a:t>
            </a:r>
            <a:r>
              <a:rPr lang="en-US" dirty="0" err="1" smtClean="0"/>
              <a:t>allocatable</a:t>
            </a:r>
            <a:r>
              <a:rPr lang="en-US" dirty="0" smtClean="0"/>
              <a:t> via </a:t>
            </a:r>
            <a:r>
              <a:rPr lang="en-US" dirty="0" err="1" smtClean="0"/>
              <a:t>TeraGrid</a:t>
            </a:r>
            <a:r>
              <a:rPr lang="en-US" dirty="0" smtClean="0"/>
              <a:t> process – first two years by user/science board led by Andrew </a:t>
            </a:r>
            <a:r>
              <a:rPr lang="en-US" dirty="0" err="1" smtClean="0"/>
              <a:t>Grimshaw</a:t>
            </a:r>
            <a:endParaRPr lang="en-US" dirty="0" smtClean="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GreenIT</a:t>
            </a:r>
            <a:r>
              <a:rPr lang="en-US" dirty="0" smtClean="0"/>
              <a:t>, an application within </a:t>
            </a:r>
            <a:r>
              <a:rPr lang="en-US" dirty="0" err="1" smtClean="0"/>
              <a:t>FutureGrid</a:t>
            </a:r>
            <a:endParaRPr lang="en-US" dirty="0"/>
          </a:p>
        </p:txBody>
      </p:sp>
      <p:sp>
        <p:nvSpPr>
          <p:cNvPr id="5" name="Subtitle 4"/>
          <p:cNvSpPr>
            <a:spLocks noGrp="1"/>
          </p:cNvSpPr>
          <p:nvPr>
            <p:ph type="subTitle" idx="1"/>
          </p:nvPr>
        </p:nvSpPr>
        <p:spPr/>
        <p:txBody>
          <a:bodyPr/>
          <a:lstStyle/>
          <a:p>
            <a:r>
              <a:rPr lang="en-US" dirty="0" smtClean="0"/>
              <a:t>I expect that we integrate lessens learned from </a:t>
            </a:r>
            <a:r>
              <a:rPr lang="en-US" dirty="0" err="1" smtClean="0"/>
              <a:t>Cyberaide</a:t>
            </a:r>
            <a:r>
              <a:rPr lang="en-US" dirty="0" smtClean="0"/>
              <a:t> </a:t>
            </a:r>
            <a:r>
              <a:rPr lang="en-US" dirty="0" err="1" smtClean="0"/>
              <a:t>GreenIT</a:t>
            </a:r>
            <a:r>
              <a:rPr lang="en-US" dirty="0" smtClean="0"/>
              <a:t> into </a:t>
            </a:r>
            <a:r>
              <a:rPr lang="en-US" dirty="0" err="1" smtClean="0"/>
              <a:t>FutureGrid</a:t>
            </a:r>
            <a:endParaRPr lang="en-US" dirty="0"/>
          </a:p>
        </p:txBody>
      </p:sp>
      <p:sp>
        <p:nvSpPr>
          <p:cNvPr id="6" name="Date Placeholder 5"/>
          <p:cNvSpPr>
            <a:spLocks noGrp="1"/>
          </p:cNvSpPr>
          <p:nvPr>
            <p:ph type="dt" sz="half" idx="10"/>
          </p:nvPr>
        </p:nvSpPr>
        <p:spPr/>
        <p:txBody>
          <a:bodyPr/>
          <a:lstStyle/>
          <a:p>
            <a:fld id="{C0DB53C4-5972-4F48-A482-AB3A240E152F}" type="datetime1">
              <a:rPr lang="en-US" smtClean="0"/>
              <a:pPr/>
              <a:t>11/4/09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25</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Green IT?</a:t>
            </a:r>
            <a:endParaRPr lang="en-US" dirty="0"/>
          </a:p>
        </p:txBody>
      </p:sp>
      <p:sp>
        <p:nvSpPr>
          <p:cNvPr id="3" name="Content Placeholder 2"/>
          <p:cNvSpPr>
            <a:spLocks noGrp="1"/>
          </p:cNvSpPr>
          <p:nvPr>
            <p:ph idx="1"/>
          </p:nvPr>
        </p:nvSpPr>
        <p:spPr/>
        <p:txBody>
          <a:bodyPr>
            <a:normAutofit/>
          </a:bodyPr>
          <a:lstStyle/>
          <a:p>
            <a:pPr algn="just"/>
            <a:r>
              <a:rPr lang="en-US" i="1" dirty="0" smtClean="0"/>
              <a:t>Green IT</a:t>
            </a:r>
            <a:r>
              <a:rPr lang="en-US" dirty="0" smtClean="0"/>
              <a:t> also referred as </a:t>
            </a:r>
            <a:r>
              <a:rPr lang="en-US" i="1" dirty="0" smtClean="0"/>
              <a:t>Green computing</a:t>
            </a:r>
            <a:r>
              <a:rPr lang="en-US" dirty="0" smtClean="0"/>
              <a:t> is a study and practice of using computing resources in an efficient manner such that its impact on the environment is as less hazardous as possible. </a:t>
            </a:r>
            <a:br>
              <a:rPr lang="en-US" dirty="0" smtClean="0"/>
            </a:br>
            <a:endParaRPr lang="en-US" dirty="0" smtClean="0"/>
          </a:p>
          <a:p>
            <a:pPr lvl="1" algn="just"/>
            <a:r>
              <a:rPr lang="en-US" dirty="0" smtClean="0"/>
              <a:t>least amount of hazardous materials are used</a:t>
            </a:r>
          </a:p>
          <a:p>
            <a:pPr lvl="1" algn="just"/>
            <a:r>
              <a:rPr lang="en-US" b="1" dirty="0" smtClean="0"/>
              <a:t>computing resources are used efficiently in terms of energy </a:t>
            </a:r>
            <a:r>
              <a:rPr lang="en-US" dirty="0" smtClean="0"/>
              <a:t>and to promote recyclability</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26</a:t>
            </a:fld>
            <a:endParaRPr lang="en-US"/>
          </a:p>
        </p:txBody>
      </p:sp>
      <p:sp>
        <p:nvSpPr>
          <p:cNvPr id="6" name="TextBox 5"/>
          <p:cNvSpPr txBox="1"/>
          <p:nvPr/>
        </p:nvSpPr>
        <p:spPr>
          <a:xfrm>
            <a:off x="3657600" y="6126163"/>
            <a:ext cx="4625497" cy="369332"/>
          </a:xfrm>
          <a:prstGeom prst="rect">
            <a:avLst/>
          </a:prstGeom>
          <a:noFill/>
        </p:spPr>
        <p:txBody>
          <a:bodyPr wrap="none" rtlCol="0">
            <a:spAutoFit/>
          </a:bodyPr>
          <a:lstStyle/>
          <a:p>
            <a:r>
              <a:rPr lang="en-US" dirty="0" smtClean="0"/>
              <a:t>http://en.wikipedia.org/wiki/Green_computing</a:t>
            </a:r>
            <a:endParaRPr lang="en-US" dirty="0"/>
          </a:p>
        </p:txBody>
      </p:sp>
      <p:sp>
        <p:nvSpPr>
          <p:cNvPr id="7" name="Date Placeholder 6"/>
          <p:cNvSpPr>
            <a:spLocks noGrp="1"/>
          </p:cNvSpPr>
          <p:nvPr>
            <p:ph type="dt" sz="half" idx="2"/>
          </p:nvPr>
        </p:nvSpPr>
        <p:spPr/>
        <p:txBody>
          <a:bodyPr/>
          <a:lstStyle/>
          <a:p>
            <a:fld id="{A01D4961-6BA5-C84A-B913-D3D982D9C905}" type="datetime1">
              <a:rPr lang="en-US" smtClean="0"/>
              <a:pPr/>
              <a:t>11/4/09</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sz="half" idx="1"/>
          </p:nvPr>
        </p:nvSpPr>
        <p:spPr/>
        <p:txBody>
          <a:bodyPr>
            <a:normAutofit fontScale="70000" lnSpcReduction="20000"/>
          </a:bodyPr>
          <a:lstStyle/>
          <a:p>
            <a:r>
              <a:rPr lang="en-US" dirty="0" smtClean="0"/>
              <a:t>Cost:</a:t>
            </a:r>
          </a:p>
          <a:p>
            <a:pPr lvl="1"/>
            <a:r>
              <a:rPr lang="en-US" dirty="0" smtClean="0"/>
              <a:t>A supercomputer with 360-Tflops with conventional processors requires 20 MW to operate, which is approximately equal to the sum of 22,000 US households power consumption</a:t>
            </a:r>
          </a:p>
          <a:p>
            <a:pPr lvl="1"/>
            <a:r>
              <a:rPr lang="en-US" dirty="0" smtClean="0"/>
              <a:t>Servers consume 0.5 percent of the world’s total electricity usage</a:t>
            </a:r>
          </a:p>
          <a:p>
            <a:pPr lvl="1"/>
            <a:r>
              <a:rPr lang="en-US" dirty="0" smtClean="0"/>
              <a:t>Energy usage will quadruple by 2020</a:t>
            </a:r>
          </a:p>
          <a:p>
            <a:pPr lvl="1"/>
            <a:r>
              <a:rPr lang="en-US" dirty="0" smtClean="0"/>
              <a:t>The total estimated energy bill for data centers in 2010 is $11.5 billion</a:t>
            </a:r>
          </a:p>
          <a:p>
            <a:r>
              <a:rPr lang="en-US" dirty="0" smtClean="0"/>
              <a:t>Reliability:</a:t>
            </a:r>
          </a:p>
          <a:p>
            <a:pPr lvl="1"/>
            <a:r>
              <a:rPr lang="en-US" dirty="0" smtClean="0"/>
              <a:t>Every 10C increase of temperature leads to a doubling of the system failure rate</a:t>
            </a:r>
            <a:endParaRPr lang="en-US" dirty="0"/>
          </a:p>
        </p:txBody>
      </p:sp>
      <p:sp>
        <p:nvSpPr>
          <p:cNvPr id="4" name="Content Placeholder 3"/>
          <p:cNvSpPr>
            <a:spLocks noGrp="1"/>
          </p:cNvSpPr>
          <p:nvPr>
            <p:ph sz="half" idx="2"/>
          </p:nvPr>
        </p:nvSpPr>
        <p:spPr/>
        <p:txBody>
          <a:bodyPr>
            <a:normAutofit fontScale="70000" lnSpcReduction="20000"/>
          </a:bodyPr>
          <a:lstStyle/>
          <a:p>
            <a:r>
              <a:rPr lang="en-US" dirty="0" smtClean="0"/>
              <a:t>Environment:</a:t>
            </a:r>
          </a:p>
          <a:p>
            <a:pPr lvl="1" algn="just"/>
            <a:r>
              <a:rPr lang="en-US" dirty="0" smtClean="0"/>
              <a:t>A typical desktop computer consumes 200-300W of power</a:t>
            </a:r>
          </a:p>
          <a:p>
            <a:pPr lvl="1" algn="just"/>
            <a:r>
              <a:rPr lang="en-US" dirty="0" smtClean="0"/>
              <a:t>This results in emission of about 220Kg of CO2/annum</a:t>
            </a:r>
          </a:p>
          <a:p>
            <a:pPr lvl="1" algn="just"/>
            <a:r>
              <a:rPr lang="en-US" dirty="0" smtClean="0"/>
              <a:t>Data Centers produce 170 million metric tons of CO2 worldwide currently per year</a:t>
            </a:r>
          </a:p>
          <a:p>
            <a:pPr lvl="1" algn="just"/>
            <a:r>
              <a:rPr lang="en-US" dirty="0" smtClean="0"/>
              <a:t>670 million metric tons of CO2 are expected to be emitted by data centers worldwide annually by 2020</a:t>
            </a:r>
          </a:p>
          <a:p>
            <a:pPr algn="just"/>
            <a:r>
              <a:rPr lang="en-US" dirty="0" smtClean="0"/>
              <a:t>Utilization</a:t>
            </a:r>
          </a:p>
          <a:p>
            <a:pPr lvl="1" algn="just"/>
            <a:r>
              <a:rPr lang="en-US" dirty="0" smtClean="0"/>
              <a:t>32 percent of all servers are running at or below 3 percent peak and average utilizations, wasting energy spinning and cooling, and doing virtually no work.</a:t>
            </a:r>
          </a:p>
          <a:p>
            <a:pPr lvl="1" algn="just"/>
            <a:endParaRPr lang="en-US" dirty="0" smtClean="0"/>
          </a:p>
          <a:p>
            <a:pPr lvl="1" algn="just"/>
            <a:endParaRPr lang="en-US" dirty="0"/>
          </a:p>
        </p:txBody>
      </p:sp>
      <p:sp>
        <p:nvSpPr>
          <p:cNvPr id="5" name="Date Placeholder 4"/>
          <p:cNvSpPr>
            <a:spLocks noGrp="1"/>
          </p:cNvSpPr>
          <p:nvPr>
            <p:ph type="dt" sz="half" idx="10"/>
          </p:nvPr>
        </p:nvSpPr>
        <p:spPr/>
        <p:txBody>
          <a:bodyPr/>
          <a:lstStyle/>
          <a:p>
            <a:fld id="{A02EFC03-3C5D-4543-B615-128EFE7AE9DC}" type="datetime1">
              <a:rPr lang="en-US" smtClean="0"/>
              <a:pPr/>
              <a:t>11/4/09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27</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dirty="0" smtClean="0"/>
              <a:t>A  Typical Google Search </a:t>
            </a:r>
          </a:p>
        </p:txBody>
      </p:sp>
      <p:sp>
        <p:nvSpPr>
          <p:cNvPr id="25603" name="Rectangle 5"/>
          <p:cNvSpPr>
            <a:spLocks noGrp="1" noChangeArrowheads="1"/>
          </p:cNvSpPr>
          <p:nvPr>
            <p:ph idx="1"/>
          </p:nvPr>
        </p:nvSpPr>
        <p:spPr/>
        <p:txBody>
          <a:bodyPr>
            <a:noAutofit/>
          </a:bodyPr>
          <a:lstStyle/>
          <a:p>
            <a:pPr algn="just"/>
            <a:r>
              <a:rPr lang="en-US" sz="2000" dirty="0" smtClean="0"/>
              <a:t>Google spends about 0.0003 kWh per search</a:t>
            </a:r>
          </a:p>
          <a:p>
            <a:pPr lvl="1" algn="just"/>
            <a:r>
              <a:rPr lang="en-US" sz="2000" dirty="0" smtClean="0"/>
              <a:t>1 kilo-watt-hour (kWh) of electricity = 7.12 x 10-4 metric tons CO2 = 0.712 kg or 712g of CO2</a:t>
            </a:r>
          </a:p>
          <a:p>
            <a:pPr lvl="1" algn="just"/>
            <a:r>
              <a:rPr lang="en-US" sz="2000" dirty="0" smtClean="0"/>
              <a:t>=&gt; 213mg CO2 emitted</a:t>
            </a:r>
          </a:p>
          <a:p>
            <a:pPr algn="just"/>
            <a:endParaRPr lang="en-US" sz="2000" dirty="0" smtClean="0"/>
          </a:p>
          <a:p>
            <a:pPr algn="just"/>
            <a:r>
              <a:rPr lang="en-US" sz="2000" dirty="0" smtClean="0"/>
              <a:t>The number of Google searches worldwide amounts to 200-500 million per day.</a:t>
            </a:r>
          </a:p>
          <a:p>
            <a:pPr lvl="1" algn="just"/>
            <a:r>
              <a:rPr lang="en-US" sz="2000" dirty="0" smtClean="0"/>
              <a:t>total carbon emitted per day:</a:t>
            </a:r>
          </a:p>
          <a:p>
            <a:pPr lvl="1" algn="just"/>
            <a:r>
              <a:rPr lang="en-US" sz="2000" dirty="0" smtClean="0"/>
              <a:t>= 500 million x 0.000213 kg </a:t>
            </a:r>
            <a:br>
              <a:rPr lang="en-US" sz="2000" dirty="0" smtClean="0"/>
            </a:br>
            <a:r>
              <a:rPr lang="en-US" sz="2000" dirty="0" smtClean="0"/>
              <a:t>per search = 106500kg or 106.5 metric ton </a:t>
            </a:r>
          </a:p>
          <a:p>
            <a:pPr algn="just"/>
            <a:endParaRPr lang="en-US" sz="2000" dirty="0" smtClean="0"/>
          </a:p>
          <a:p>
            <a:pPr algn="just">
              <a:buNone/>
            </a:pPr>
            <a:r>
              <a:rPr lang="en-US" sz="1400" dirty="0" smtClean="0"/>
              <a:t>Source: http://prsmruti.rediffiland.com/blogs/2009/01/19/How-much-cabondioxide-CO2-emitted.html</a:t>
            </a:r>
          </a:p>
        </p:txBody>
      </p:sp>
      <p:sp>
        <p:nvSpPr>
          <p:cNvPr id="4" name="Slide Number Placeholder 3"/>
          <p:cNvSpPr>
            <a:spLocks noGrp="1"/>
          </p:cNvSpPr>
          <p:nvPr>
            <p:ph type="sldNum" sz="quarter" idx="4"/>
          </p:nvPr>
        </p:nvSpPr>
        <p:spPr/>
        <p:txBody>
          <a:bodyPr/>
          <a:lstStyle/>
          <a:p>
            <a:fld id="{85EB031C-C0E9-5B47-85BB-D9E51043B32D}" type="slidenum">
              <a:rPr lang="en-US" smtClean="0"/>
              <a:pPr/>
              <a:t>28</a:t>
            </a:fld>
            <a:endParaRPr lang="en-US"/>
          </a:p>
        </p:txBody>
      </p:sp>
      <p:sp>
        <p:nvSpPr>
          <p:cNvPr id="5" name="Date Placeholder 4"/>
          <p:cNvSpPr>
            <a:spLocks noGrp="1"/>
          </p:cNvSpPr>
          <p:nvPr>
            <p:ph type="dt" sz="half" idx="2"/>
          </p:nvPr>
        </p:nvSpPr>
        <p:spPr/>
        <p:txBody>
          <a:bodyPr/>
          <a:lstStyle/>
          <a:p>
            <a:fld id="{8C6FD994-05EE-5542-B62F-07AFD0C47820}" type="datetime1">
              <a:rPr lang="en-US" smtClean="0"/>
              <a:pPr/>
              <a:t>11/4/09</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it mean?</a:t>
            </a:r>
            <a:endParaRPr lang="en-US" dirty="0"/>
          </a:p>
        </p:txBody>
      </p:sp>
      <p:pic>
        <p:nvPicPr>
          <p:cNvPr id="7" name="Content Placeholder 6" descr="Picture 56.png"/>
          <p:cNvPicPr>
            <a:picLocks noGrp="1" noChangeAspect="1"/>
          </p:cNvPicPr>
          <p:nvPr>
            <p:ph idx="1"/>
          </p:nvPr>
        </p:nvPicPr>
        <p:blipFill>
          <a:blip r:embed="rId3"/>
          <a:srcRect l="-36163" r="-36163"/>
          <a:stretch>
            <a:fillRect/>
          </a:stretch>
        </p:blipFill>
        <p:spPr>
          <a:xfrm>
            <a:off x="-914400" y="1143000"/>
            <a:ext cx="8229600" cy="5197475"/>
          </a:xfrm>
        </p:spPr>
      </p:pic>
      <p:sp>
        <p:nvSpPr>
          <p:cNvPr id="4" name="Date Placeholder 3"/>
          <p:cNvSpPr>
            <a:spLocks noGrp="1"/>
          </p:cNvSpPr>
          <p:nvPr>
            <p:ph type="dt" sz="half" idx="2"/>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29</a:t>
            </a:fld>
            <a:endParaRPr lang="en-US"/>
          </a:p>
        </p:txBody>
      </p:sp>
      <p:graphicFrame>
        <p:nvGraphicFramePr>
          <p:cNvPr id="8" name="Object 7"/>
          <p:cNvGraphicFramePr>
            <a:graphicFrameLocks noChangeAspect="1"/>
          </p:cNvGraphicFramePr>
          <p:nvPr/>
        </p:nvGraphicFramePr>
        <p:xfrm>
          <a:off x="5586412" y="1143000"/>
          <a:ext cx="3457575" cy="2438400"/>
        </p:xfrm>
        <a:graphic>
          <a:graphicData uri="http://schemas.openxmlformats.org/presentationml/2006/ole">
            <p:oleObj spid="_x0000_s50178" name="Worksheet" r:id="rId4" imgW="4864100" imgH="3975100" progId="Excel.Sheet.12">
              <p:embed/>
            </p:oleObj>
          </a:graphicData>
        </a:graphic>
      </p:graphicFrame>
      <p:sp>
        <p:nvSpPr>
          <p:cNvPr id="9" name="Oval Callout 8"/>
          <p:cNvSpPr/>
          <p:nvPr/>
        </p:nvSpPr>
        <p:spPr>
          <a:xfrm>
            <a:off x="6172200" y="2743200"/>
            <a:ext cx="2514600" cy="1676400"/>
          </a:xfrm>
          <a:prstGeom prst="wedgeEllipseCallout">
            <a:avLst>
              <a:gd name="adj1" fmla="val 21546"/>
              <a:gd name="adj2" fmla="val -1249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10282 times around the world with a 21m/g car</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2"/>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3</a:t>
            </a:fld>
            <a:endParaRPr lang="en-US"/>
          </a:p>
        </p:txBody>
      </p:sp>
      <p:sp>
        <p:nvSpPr>
          <p:cNvPr id="7" name="Rounded Rectangular Callout 6"/>
          <p:cNvSpPr/>
          <p:nvPr/>
        </p:nvSpPr>
        <p:spPr>
          <a:xfrm>
            <a:off x="838200" y="914400"/>
            <a:ext cx="2590800" cy="2362200"/>
          </a:xfrm>
          <a:prstGeom prst="wedgeRoundRectCallout">
            <a:avLst>
              <a:gd name="adj1" fmla="val -44842"/>
              <a:gd name="adj2" fmla="val -65313"/>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Cyberaide</a:t>
            </a:r>
            <a:endParaRPr lang="en-US" dirty="0" smtClean="0"/>
          </a:p>
          <a:p>
            <a:pPr algn="ctr"/>
            <a:endParaRPr lang="en-US" dirty="0" smtClean="0"/>
          </a:p>
          <a:p>
            <a:pPr algn="ctr"/>
            <a:r>
              <a:rPr lang="en-US" dirty="0" smtClean="0"/>
              <a:t>A project that aims to make advanced </a:t>
            </a:r>
            <a:r>
              <a:rPr lang="en-US" dirty="0" err="1" smtClean="0"/>
              <a:t>cyberinfrastructure</a:t>
            </a:r>
            <a:r>
              <a:rPr lang="en-US" dirty="0" smtClean="0"/>
              <a:t> easier to use</a:t>
            </a:r>
            <a:endParaRPr lang="en-US" dirty="0"/>
          </a:p>
        </p:txBody>
      </p:sp>
      <p:sp>
        <p:nvSpPr>
          <p:cNvPr id="8" name="Rounded Rectangular Callout 7"/>
          <p:cNvSpPr/>
          <p:nvPr/>
        </p:nvSpPr>
        <p:spPr>
          <a:xfrm>
            <a:off x="838200" y="3429000"/>
            <a:ext cx="2590800" cy="2590800"/>
          </a:xfrm>
          <a:prstGeom prst="wedgeRoundRectCallout">
            <a:avLst>
              <a:gd name="adj1" fmla="val -39340"/>
              <a:gd name="adj2" fmla="val 6359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Future Grid</a:t>
            </a:r>
          </a:p>
          <a:p>
            <a:pPr algn="ctr"/>
            <a:endParaRPr lang="en-US" dirty="0" smtClean="0"/>
          </a:p>
          <a:p>
            <a:pPr algn="ctr"/>
            <a:r>
              <a:rPr lang="en-US" dirty="0" smtClean="0"/>
              <a:t>A newly funded project to provide a </a:t>
            </a:r>
            <a:r>
              <a:rPr lang="en-US" dirty="0" err="1" smtClean="0"/>
              <a:t>testbed</a:t>
            </a:r>
            <a:r>
              <a:rPr lang="en-US" dirty="0" smtClean="0"/>
              <a:t> that integrates the ability of dynamic provisioning of resources.</a:t>
            </a:r>
          </a:p>
          <a:p>
            <a:pPr algn="ctr"/>
            <a:r>
              <a:rPr lang="en-US" dirty="0" smtClean="0"/>
              <a:t>(Geoffrey C. Fox is PI) </a:t>
            </a:r>
            <a:endParaRPr lang="en-US" dirty="0"/>
          </a:p>
        </p:txBody>
      </p:sp>
      <p:pic>
        <p:nvPicPr>
          <p:cNvPr id="9" name="Picture 8"/>
          <p:cNvPicPr>
            <a:picLocks noChangeAspect="1"/>
          </p:cNvPicPr>
          <p:nvPr/>
        </p:nvPicPr>
        <p:blipFill>
          <a:blip r:embed="rId2"/>
          <a:stretch>
            <a:fillRect/>
          </a:stretch>
        </p:blipFill>
        <p:spPr>
          <a:xfrm>
            <a:off x="8013784" y="0"/>
            <a:ext cx="1107633" cy="1004254"/>
          </a:xfrm>
          <a:prstGeom prst="rect">
            <a:avLst/>
          </a:prstGeom>
        </p:spPr>
      </p:pic>
      <p:pic>
        <p:nvPicPr>
          <p:cNvPr id="14" name="Picture 13" descr="Picture 67.png"/>
          <p:cNvPicPr>
            <a:picLocks noChangeAspect="1"/>
          </p:cNvPicPr>
          <p:nvPr/>
        </p:nvPicPr>
        <p:blipFill>
          <a:blip r:embed="rId3"/>
          <a:stretch>
            <a:fillRect/>
          </a:stretch>
        </p:blipFill>
        <p:spPr>
          <a:xfrm>
            <a:off x="8448401" y="5654780"/>
            <a:ext cx="673016" cy="838095"/>
          </a:xfrm>
          <a:prstGeom prst="rect">
            <a:avLst/>
          </a:prstGeom>
        </p:spPr>
      </p:pic>
      <p:sp>
        <p:nvSpPr>
          <p:cNvPr id="15" name="Rounded Rectangular Callout 14"/>
          <p:cNvSpPr/>
          <p:nvPr/>
        </p:nvSpPr>
        <p:spPr>
          <a:xfrm>
            <a:off x="5857601" y="914400"/>
            <a:ext cx="2590800" cy="2362200"/>
          </a:xfrm>
          <a:prstGeom prst="wedgeRoundRectCallout">
            <a:avLst>
              <a:gd name="adj1" fmla="val 38854"/>
              <a:gd name="adj2" fmla="val -6531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smtClean="0"/>
              <a:t>GreenIT</a:t>
            </a:r>
            <a:r>
              <a:rPr lang="en-US" dirty="0" smtClean="0"/>
              <a:t> &amp; </a:t>
            </a:r>
            <a:r>
              <a:rPr lang="en-US" dirty="0" err="1" smtClean="0"/>
              <a:t>Cyberaide</a:t>
            </a:r>
            <a:endParaRPr lang="en-US" dirty="0" smtClean="0"/>
          </a:p>
          <a:p>
            <a:pPr algn="ctr"/>
            <a:endParaRPr lang="en-US" dirty="0" smtClean="0"/>
          </a:p>
          <a:p>
            <a:pPr algn="ctr"/>
            <a:r>
              <a:rPr lang="en-US" dirty="0" smtClean="0"/>
              <a:t>How do we use advanced </a:t>
            </a:r>
            <a:r>
              <a:rPr lang="en-US" dirty="0" err="1" smtClean="0"/>
              <a:t>cyberinfrastructure</a:t>
            </a:r>
            <a:r>
              <a:rPr lang="en-US" dirty="0" smtClean="0"/>
              <a:t> in an efficient way</a:t>
            </a:r>
            <a:endParaRPr lang="en-US" dirty="0"/>
          </a:p>
        </p:txBody>
      </p:sp>
      <p:sp>
        <p:nvSpPr>
          <p:cNvPr id="16" name="Rounded Rectangular Callout 15"/>
          <p:cNvSpPr/>
          <p:nvPr/>
        </p:nvSpPr>
        <p:spPr>
          <a:xfrm>
            <a:off x="5857601" y="3657600"/>
            <a:ext cx="2590800" cy="2362200"/>
          </a:xfrm>
          <a:prstGeom prst="wedgeRoundRectCallout">
            <a:avLst>
              <a:gd name="adj1" fmla="val 46028"/>
              <a:gd name="adj2" fmla="val 6058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GPGPU’s</a:t>
            </a:r>
            <a:endParaRPr lang="en-US" dirty="0" smtClean="0"/>
          </a:p>
          <a:p>
            <a:pPr algn="ctr"/>
            <a:endParaRPr lang="en-US" dirty="0" smtClean="0"/>
          </a:p>
          <a:p>
            <a:pPr algn="ctr"/>
            <a:r>
              <a:rPr lang="en-US" dirty="0" smtClean="0"/>
              <a:t>Application use of special purpose hardware as part of the </a:t>
            </a:r>
            <a:r>
              <a:rPr lang="en-US" dirty="0" err="1" smtClean="0"/>
              <a:t>cyberinfrastructure</a:t>
            </a:r>
            <a:endParaRPr lang="en-US" dirty="0"/>
          </a:p>
        </p:txBody>
      </p:sp>
      <p:sp>
        <p:nvSpPr>
          <p:cNvPr id="17" name="Sun 16"/>
          <p:cNvSpPr/>
          <p:nvPr/>
        </p:nvSpPr>
        <p:spPr>
          <a:xfrm>
            <a:off x="3429000" y="2171700"/>
            <a:ext cx="2428601" cy="2514600"/>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is power used in Data Centers?</a:t>
            </a:r>
            <a:endParaRPr lang="en-US" dirty="0"/>
          </a:p>
        </p:txBody>
      </p:sp>
      <p:sp>
        <p:nvSpPr>
          <p:cNvPr id="3" name="Content Placeholder 2"/>
          <p:cNvSpPr>
            <a:spLocks noGrp="1"/>
          </p:cNvSpPr>
          <p:nvPr>
            <p:ph idx="1"/>
          </p:nvPr>
        </p:nvSpPr>
        <p:spPr/>
        <p:txBody>
          <a:bodyPr/>
          <a:lstStyle/>
          <a:p>
            <a:pPr algn="just"/>
            <a:r>
              <a:rPr lang="en-US" dirty="0" smtClean="0"/>
              <a:t>Data center uses large amount of electricity for 3 main components:</a:t>
            </a:r>
          </a:p>
          <a:p>
            <a:pPr lvl="1" algn="just"/>
            <a:r>
              <a:rPr lang="en-US" dirty="0" smtClean="0"/>
              <a:t> IT Equipment</a:t>
            </a:r>
          </a:p>
          <a:p>
            <a:pPr lvl="1" algn="just"/>
            <a:r>
              <a:rPr lang="en-US" dirty="0" smtClean="0"/>
              <a:t>Cooling </a:t>
            </a:r>
          </a:p>
          <a:p>
            <a:pPr lvl="1" algn="just"/>
            <a:r>
              <a:rPr lang="en-US" dirty="0" smtClean="0"/>
              <a:t>Power Delivery</a:t>
            </a:r>
          </a:p>
          <a:p>
            <a:pPr lvl="1" algn="just"/>
            <a:endParaRPr lang="en-US" dirty="0" smtClean="0"/>
          </a:p>
          <a:p>
            <a:pPr algn="just"/>
            <a:r>
              <a:rPr lang="en-US" dirty="0" smtClean="0"/>
              <a:t>Power Usage Effectiveness (PUE) </a:t>
            </a:r>
          </a:p>
          <a:p>
            <a:pPr lvl="1" algn="just"/>
            <a:r>
              <a:rPr lang="en-US" dirty="0" smtClean="0"/>
              <a:t>PUE = Total Facility Power/IT Equipment Power </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30</a:t>
            </a:fld>
            <a:endParaRPr lang="en-US"/>
          </a:p>
        </p:txBody>
      </p:sp>
      <p:sp>
        <p:nvSpPr>
          <p:cNvPr id="6" name="Date Placeholder 5"/>
          <p:cNvSpPr>
            <a:spLocks noGrp="1"/>
          </p:cNvSpPr>
          <p:nvPr>
            <p:ph type="dt" sz="half" idx="2"/>
          </p:nvPr>
        </p:nvSpPr>
        <p:spPr/>
        <p:txBody>
          <a:bodyPr/>
          <a:lstStyle/>
          <a:p>
            <a:fld id="{39814C3E-9BE4-1A4D-92A9-7C144CD919E3}" type="datetime1">
              <a:rPr lang="en-US" smtClean="0"/>
              <a:pPr/>
              <a:t>11/4/09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r>
              <a:rPr lang="en-US" dirty="0" smtClean="0"/>
              <a:t>What does PUE mean?</a:t>
            </a:r>
          </a:p>
        </p:txBody>
      </p:sp>
      <p:sp>
        <p:nvSpPr>
          <p:cNvPr id="27651" name="Rectangle 3"/>
          <p:cNvSpPr>
            <a:spLocks noGrp="1" noChangeArrowheads="1"/>
          </p:cNvSpPr>
          <p:nvPr>
            <p:ph idx="1"/>
          </p:nvPr>
        </p:nvSpPr>
        <p:spPr>
          <a:xfrm>
            <a:off x="457200" y="1143000"/>
            <a:ext cx="8229600" cy="5197475"/>
          </a:xfrm>
        </p:spPr>
        <p:txBody>
          <a:bodyPr>
            <a:normAutofit fontScale="92500" lnSpcReduction="20000"/>
          </a:bodyPr>
          <a:lstStyle/>
          <a:p>
            <a:pPr algn="just"/>
            <a:r>
              <a:rPr lang="en-US" dirty="0" smtClean="0"/>
              <a:t>PUE shows the relation between the energy used by IT equipment and energy used by other facilities such as cooling needed for operating the IT equipment. </a:t>
            </a:r>
          </a:p>
          <a:p>
            <a:pPr algn="just"/>
            <a:r>
              <a:rPr lang="en-US" dirty="0" smtClean="0"/>
              <a:t>For example, a PUE of 2.0 indicates that for every watt of IT power, an additional watt is consumed to cool and distribute power to the IT equipment. </a:t>
            </a:r>
          </a:p>
          <a:p>
            <a:pPr algn="just"/>
            <a:r>
              <a:rPr lang="en-US" dirty="0" smtClean="0"/>
              <a:t>At present the PUE of a typical enterprise data center is around between 1 to 3.</a:t>
            </a:r>
            <a:br>
              <a:rPr lang="en-US" dirty="0" smtClean="0"/>
            </a:br>
            <a:endParaRPr lang="en-US" dirty="0" smtClean="0"/>
          </a:p>
          <a:p>
            <a:pPr algn="just"/>
            <a:r>
              <a:rPr lang="en-US" dirty="0" smtClean="0"/>
              <a:t>PUE does not indicate if how efficient the individual equipment is.</a:t>
            </a:r>
          </a:p>
          <a:p>
            <a:pPr algn="just"/>
            <a:endParaRPr lang="en-US" dirty="0" smtClean="0"/>
          </a:p>
          <a:p>
            <a:pPr algn="just">
              <a:buNone/>
            </a:pPr>
            <a:endParaRPr lang="en-US" sz="1800" dirty="0" smtClean="0">
              <a:cs typeface="Times New Roman" pitchFamily="16" charset="0"/>
            </a:endParaRPr>
          </a:p>
          <a:p>
            <a:pPr algn="just">
              <a:buNone/>
            </a:pPr>
            <a:endParaRPr lang="en-US" dirty="0" smtClean="0"/>
          </a:p>
        </p:txBody>
      </p:sp>
      <p:sp>
        <p:nvSpPr>
          <p:cNvPr id="4" name="Slide Number Placeholder 3"/>
          <p:cNvSpPr>
            <a:spLocks noGrp="1"/>
          </p:cNvSpPr>
          <p:nvPr>
            <p:ph type="sldNum" sz="quarter" idx="4"/>
          </p:nvPr>
        </p:nvSpPr>
        <p:spPr/>
        <p:txBody>
          <a:bodyPr/>
          <a:lstStyle/>
          <a:p>
            <a:pPr>
              <a:defRPr/>
            </a:pPr>
            <a:fld id="{F139E177-31EC-4192-825A-39B43BCA5A9D}" type="slidenum">
              <a:rPr lang="en-US" smtClean="0"/>
              <a:pPr>
                <a:defRPr/>
              </a:pPr>
              <a:t>31</a:t>
            </a:fld>
            <a:endParaRPr lang="en-US"/>
          </a:p>
        </p:txBody>
      </p:sp>
      <p:sp>
        <p:nvSpPr>
          <p:cNvPr id="5" name="Date Placeholder 4"/>
          <p:cNvSpPr>
            <a:spLocks noGrp="1"/>
          </p:cNvSpPr>
          <p:nvPr>
            <p:ph type="dt" sz="half" idx="2"/>
          </p:nvPr>
        </p:nvSpPr>
        <p:spPr/>
        <p:txBody>
          <a:bodyPr/>
          <a:lstStyle/>
          <a:p>
            <a:fld id="{5D1FB9FD-6323-384B-8889-4DDE287A1130}" type="datetime1">
              <a:rPr lang="en-US" smtClean="0"/>
              <a:pPr/>
              <a:t>11/4/09</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Result</a:t>
            </a:r>
            <a:endParaRPr lang="en-US" dirty="0"/>
          </a:p>
        </p:txBody>
      </p:sp>
      <p:sp>
        <p:nvSpPr>
          <p:cNvPr id="5" name="Subtitle 4"/>
          <p:cNvSpPr>
            <a:spLocks noGrp="1"/>
          </p:cNvSpPr>
          <p:nvPr>
            <p:ph type="subTitle" idx="1"/>
          </p:nvPr>
        </p:nvSpPr>
        <p:spPr/>
        <p:txBody>
          <a:bodyPr>
            <a:normAutofit fontScale="92500" lnSpcReduction="20000"/>
          </a:bodyPr>
          <a:lstStyle/>
          <a:p>
            <a:r>
              <a:rPr lang="en-US" dirty="0" smtClean="0"/>
              <a:t>Evaluate Metrics carefully</a:t>
            </a:r>
          </a:p>
          <a:p>
            <a:endParaRPr lang="en-US" dirty="0" smtClean="0"/>
          </a:p>
          <a:p>
            <a:r>
              <a:rPr lang="en-US" dirty="0" smtClean="0"/>
              <a:t>A Datacenter with PUE close to 1 does not mean it produces the fewest CO2</a:t>
            </a:r>
            <a:endParaRPr lang="en-US" dirty="0"/>
          </a:p>
        </p:txBody>
      </p:sp>
      <p:sp>
        <p:nvSpPr>
          <p:cNvPr id="6" name="Date Placeholder 5"/>
          <p:cNvSpPr>
            <a:spLocks noGrp="1"/>
          </p:cNvSpPr>
          <p:nvPr>
            <p:ph type="dt" sz="half" idx="10"/>
          </p:nvPr>
        </p:nvSpPr>
        <p:spPr/>
        <p:txBody>
          <a:bodyPr/>
          <a:lstStyle/>
          <a:p>
            <a:fld id="{92AFE83B-8E3F-BF44-A95D-864356FAEB24}" type="datetime1">
              <a:rPr lang="en-US" smtClean="0"/>
              <a:pPr/>
              <a:t>11/4/09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32</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improve this?</a:t>
            </a:r>
            <a:endParaRPr lang="en-US" dirty="0"/>
          </a:p>
        </p:txBody>
      </p:sp>
      <p:sp>
        <p:nvSpPr>
          <p:cNvPr id="3" name="Content Placeholder 2"/>
          <p:cNvSpPr>
            <a:spLocks noGrp="1"/>
          </p:cNvSpPr>
          <p:nvPr>
            <p:ph idx="1"/>
          </p:nvPr>
        </p:nvSpPr>
        <p:spPr/>
        <p:txBody>
          <a:bodyPr/>
          <a:lstStyle/>
          <a:p>
            <a:r>
              <a:rPr lang="en-US" dirty="0" smtClean="0"/>
              <a:t>Use metrics and proxies we understand</a:t>
            </a:r>
          </a:p>
          <a:p>
            <a:pPr lvl="1">
              <a:buNone/>
            </a:pPr>
            <a:endParaRPr lang="en-US" dirty="0" smtClean="0"/>
          </a:p>
          <a:p>
            <a:r>
              <a:rPr lang="en-US" dirty="0" smtClean="0"/>
              <a:t>Energy and Carbon Calculator</a:t>
            </a:r>
            <a:endParaRPr lang="en-US" dirty="0" smtClean="0">
              <a:hlinkClick r:id="rId3"/>
            </a:endParaRPr>
          </a:p>
          <a:p>
            <a:pPr lvl="1"/>
            <a:r>
              <a:rPr lang="en-US" dirty="0" smtClean="0">
                <a:hlinkClick r:id="rId3"/>
              </a:rPr>
              <a:t>http://www.apcmedia.com/salestools/WTOL-7DJLN9_R0_EN.swf</a:t>
            </a:r>
            <a:endParaRPr lang="en-US" dirty="0" smtClean="0"/>
          </a:p>
          <a:p>
            <a:r>
              <a:rPr lang="en-US" dirty="0" smtClean="0"/>
              <a:t>Google Energy Calculator for Desktops</a:t>
            </a:r>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33</a:t>
            </a:fld>
            <a:endParaRPr lang="en-US"/>
          </a:p>
        </p:txBody>
      </p:sp>
      <p:sp>
        <p:nvSpPr>
          <p:cNvPr id="6" name="Date Placeholder 5"/>
          <p:cNvSpPr>
            <a:spLocks noGrp="1"/>
          </p:cNvSpPr>
          <p:nvPr>
            <p:ph type="dt" sz="half" idx="2"/>
          </p:nvPr>
        </p:nvSpPr>
        <p:spPr/>
        <p:txBody>
          <a:bodyPr/>
          <a:lstStyle/>
          <a:p>
            <a:fld id="{633BB556-E127-9845-917B-8BFEBB925DDF}" type="datetime1">
              <a:rPr lang="en-US" smtClean="0"/>
              <a:pPr/>
              <a:t>11/4/09</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Datacenter Carbon Calculator</a:t>
            </a:r>
            <a:endParaRPr lang="en-US" dirty="0"/>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4"/>
          </p:nvPr>
        </p:nvSpPr>
        <p:spPr/>
        <p:txBody>
          <a:bodyPr/>
          <a:lstStyle/>
          <a:p>
            <a:fld id="{85EB031C-C0E9-5B47-85BB-D9E51043B32D}" type="slidenum">
              <a:rPr lang="en-US" smtClean="0"/>
              <a:pPr/>
              <a:t>34</a:t>
            </a:fld>
            <a:endParaRPr lang="en-US"/>
          </a:p>
        </p:txBody>
      </p:sp>
      <p:pic>
        <p:nvPicPr>
          <p:cNvPr id="1026" name="Picture 2"/>
          <p:cNvPicPr>
            <a:picLocks noChangeAspect="1" noChangeArrowheads="1"/>
          </p:cNvPicPr>
          <p:nvPr/>
        </p:nvPicPr>
        <p:blipFill>
          <a:blip r:embed="rId3"/>
          <a:srcRect/>
          <a:stretch>
            <a:fillRect/>
          </a:stretch>
        </p:blipFill>
        <p:spPr bwMode="auto">
          <a:xfrm>
            <a:off x="914401" y="1082382"/>
            <a:ext cx="7162800" cy="4979314"/>
          </a:xfrm>
          <a:prstGeom prst="rect">
            <a:avLst/>
          </a:prstGeom>
          <a:noFill/>
          <a:ln w="9525">
            <a:noFill/>
            <a:miter lim="800000"/>
            <a:headEnd/>
            <a:tailEnd/>
          </a:ln>
          <a:effectLst/>
        </p:spPr>
      </p:pic>
      <p:sp>
        <p:nvSpPr>
          <p:cNvPr id="6" name="Rectangle 5"/>
          <p:cNvSpPr/>
          <p:nvPr/>
        </p:nvSpPr>
        <p:spPr>
          <a:xfrm>
            <a:off x="1352550" y="6061696"/>
            <a:ext cx="7467600" cy="369332"/>
          </a:xfrm>
          <a:prstGeom prst="rect">
            <a:avLst/>
          </a:prstGeom>
        </p:spPr>
        <p:txBody>
          <a:bodyPr wrap="square">
            <a:spAutoFit/>
          </a:bodyPr>
          <a:lstStyle/>
          <a:p>
            <a:r>
              <a:rPr lang="en-US" dirty="0" smtClean="0">
                <a:hlinkClick r:id="rId4"/>
              </a:rPr>
              <a:t>http://www.apcmedia.com/salestools/WTOL-7DJLN9_R0_EN.swf</a:t>
            </a:r>
            <a:endParaRPr lang="en-US" dirty="0" smtClean="0"/>
          </a:p>
        </p:txBody>
      </p:sp>
      <p:sp>
        <p:nvSpPr>
          <p:cNvPr id="7" name="Date Placeholder 6"/>
          <p:cNvSpPr>
            <a:spLocks noGrp="1"/>
          </p:cNvSpPr>
          <p:nvPr>
            <p:ph type="dt" sz="half" idx="2"/>
          </p:nvPr>
        </p:nvSpPr>
        <p:spPr/>
        <p:txBody>
          <a:bodyPr/>
          <a:lstStyle/>
          <a:p>
            <a:fld id="{804AD738-530F-8A46-8C4C-BD90CD95FA1D}" type="datetime1">
              <a:rPr lang="en-US" smtClean="0"/>
              <a:pPr/>
              <a:t>11/4/09</a:t>
            </a:fld>
            <a:endParaRPr lang="en-US"/>
          </a:p>
        </p:txBody>
      </p:sp>
      <p:sp>
        <p:nvSpPr>
          <p:cNvPr id="8" name="Footer Placeholder 7"/>
          <p:cNvSpPr>
            <a:spLocks noGrp="1"/>
          </p:cNvSpPr>
          <p:nvPr>
            <p:ph type="ftr" sz="quarter" idx="3"/>
          </p:nvPr>
        </p:nvSpPr>
        <p:spPr/>
        <p:txBody>
          <a:bodyPr/>
          <a:lstStyle/>
          <a:p>
            <a:r>
              <a:rPr lang="en-US" dirty="0" smtClean="0"/>
              <a:t>Gregor von Laszewski, </a:t>
            </a:r>
            <a:r>
              <a:rPr lang="en-US" dirty="0" err="1" smtClean="0"/>
              <a:t>laszewski@gmail.com</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p:txBody>
          <a:bodyPr/>
          <a:lstStyle/>
          <a:p>
            <a:r>
              <a:rPr lang="en-US" dirty="0" smtClean="0"/>
              <a:t>So what can we do?</a:t>
            </a:r>
          </a:p>
        </p:txBody>
      </p:sp>
      <p:sp>
        <p:nvSpPr>
          <p:cNvPr id="7" name="Content Placeholder 6"/>
          <p:cNvSpPr>
            <a:spLocks noGrp="1"/>
          </p:cNvSpPr>
          <p:nvPr>
            <p:ph type="subTitle" idx="1"/>
          </p:nvPr>
        </p:nvSpPr>
        <p:spPr/>
        <p:txBody>
          <a:bodyPr>
            <a:normAutofit/>
          </a:bodyPr>
          <a:lstStyle/>
          <a:p>
            <a:pPr algn="just"/>
            <a:endParaRPr lang="en-US" dirty="0" smtClean="0"/>
          </a:p>
        </p:txBody>
      </p:sp>
      <p:sp>
        <p:nvSpPr>
          <p:cNvPr id="4" name="Slide Number Placeholder 3"/>
          <p:cNvSpPr>
            <a:spLocks noGrp="1"/>
          </p:cNvSpPr>
          <p:nvPr>
            <p:ph type="sldNum" sz="quarter" idx="12"/>
          </p:nvPr>
        </p:nvSpPr>
        <p:spPr/>
        <p:txBody>
          <a:bodyPr/>
          <a:lstStyle/>
          <a:p>
            <a:fld id="{85EB031C-C0E9-5B47-85BB-D9E51043B32D}" type="slidenum">
              <a:rPr lang="en-US" smtClean="0"/>
              <a:pPr/>
              <a:t>35</a:t>
            </a:fld>
            <a:endParaRPr lang="en-US"/>
          </a:p>
        </p:txBody>
      </p:sp>
      <p:sp>
        <p:nvSpPr>
          <p:cNvPr id="5" name="Date Placeholder 4"/>
          <p:cNvSpPr>
            <a:spLocks noGrp="1"/>
          </p:cNvSpPr>
          <p:nvPr>
            <p:ph type="dt" sz="half" idx="10"/>
          </p:nvPr>
        </p:nvSpPr>
        <p:spPr/>
        <p:txBody>
          <a:bodyPr/>
          <a:lstStyle/>
          <a:p>
            <a:fld id="{9DF3F9E5-CFB4-094F-B81A-4657D8478EA0}" type="datetime1">
              <a:rPr lang="en-US" smtClean="0"/>
              <a:pPr/>
              <a:t>11/4/09</a:t>
            </a:fld>
            <a:endParaRPr lang="en-US"/>
          </a:p>
        </p:txBody>
      </p:sp>
      <p:sp>
        <p:nvSpPr>
          <p:cNvPr id="6" name="Footer Placeholder 5"/>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smtClean="0"/>
              <a:t>So what can we do?</a:t>
            </a:r>
          </a:p>
        </p:txBody>
      </p:sp>
      <p:sp>
        <p:nvSpPr>
          <p:cNvPr id="8" name="Content Placeholder 7"/>
          <p:cNvSpPr>
            <a:spLocks noGrp="1"/>
          </p:cNvSpPr>
          <p:nvPr>
            <p:ph idx="1"/>
          </p:nvPr>
        </p:nvSpPr>
        <p:spPr/>
        <p:txBody>
          <a:bodyPr>
            <a:normAutofit/>
          </a:bodyPr>
          <a:lstStyle/>
          <a:p>
            <a:r>
              <a:rPr lang="en-US" dirty="0" smtClean="0"/>
              <a:t>Doing less </a:t>
            </a:r>
            <a:r>
              <a:rPr lang="en-US" dirty="0" err="1" smtClean="0"/>
              <a:t>google</a:t>
            </a:r>
            <a:r>
              <a:rPr lang="en-US" dirty="0" smtClean="0"/>
              <a:t> searches ;-)</a:t>
            </a:r>
          </a:p>
          <a:p>
            <a:r>
              <a:rPr lang="en-US" dirty="0" smtClean="0"/>
              <a:t>Doing meaningful things ;-)</a:t>
            </a:r>
          </a:p>
          <a:p>
            <a:endParaRPr lang="en-US" dirty="0" smtClean="0"/>
          </a:p>
          <a:p>
            <a:r>
              <a:rPr lang="en-US" dirty="0" smtClean="0"/>
              <a:t>Create an infrastructure that supports use and monitoring of activities costing less environmental impact. </a:t>
            </a:r>
          </a:p>
          <a:p>
            <a:r>
              <a:rPr lang="en-US" dirty="0" smtClean="0"/>
              <a:t>Seek services that advertise clearly their impact on the environment</a:t>
            </a:r>
          </a:p>
          <a:p>
            <a:r>
              <a:rPr lang="en-US" dirty="0" smtClean="0"/>
              <a:t>Augment them with Service Level Agreements</a:t>
            </a:r>
            <a:endParaRPr lang="en-US" dirty="0"/>
          </a:p>
        </p:txBody>
      </p:sp>
      <p:sp>
        <p:nvSpPr>
          <p:cNvPr id="5" name="Date Placeholder 4"/>
          <p:cNvSpPr>
            <a:spLocks noGrp="1"/>
          </p:cNvSpPr>
          <p:nvPr>
            <p:ph type="dt" sz="half" idx="2"/>
          </p:nvPr>
        </p:nvSpPr>
        <p:spPr/>
        <p:txBody>
          <a:bodyPr/>
          <a:lstStyle/>
          <a:p>
            <a:fld id="{9DF3F9E5-CFB4-094F-B81A-4657D8478EA0}" type="datetime1">
              <a:rPr lang="en-US" smtClean="0"/>
              <a:pPr/>
              <a:t>11/4/09</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
        <p:nvSpPr>
          <p:cNvPr id="4" name="Slide Number Placeholder 3"/>
          <p:cNvSpPr>
            <a:spLocks noGrp="1"/>
          </p:cNvSpPr>
          <p:nvPr>
            <p:ph type="sldNum" sz="quarter" idx="4"/>
          </p:nvPr>
        </p:nvSpPr>
        <p:spPr/>
        <p:txBody>
          <a:bodyPr/>
          <a:lstStyle/>
          <a:p>
            <a:fld id="{85EB031C-C0E9-5B47-85BB-D9E51043B32D}"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GreenIT Taxonomy</a:t>
            </a:r>
            <a:endParaRPr lang="en-US" dirty="0"/>
          </a:p>
        </p:txBody>
      </p:sp>
      <p:sp>
        <p:nvSpPr>
          <p:cNvPr id="10" name="Content Placeholder 9"/>
          <p:cNvSpPr>
            <a:spLocks noGrp="1"/>
          </p:cNvSpPr>
          <p:nvPr>
            <p:ph sz="half" idx="1"/>
          </p:nvPr>
        </p:nvSpPr>
        <p:spPr/>
        <p:txBody>
          <a:bodyPr>
            <a:normAutofit fontScale="92500"/>
          </a:bodyPr>
          <a:lstStyle/>
          <a:p>
            <a:r>
              <a:rPr lang="en-US" dirty="0" smtClean="0"/>
              <a:t>We are actively developing a Taxonomy</a:t>
            </a:r>
          </a:p>
          <a:p>
            <a:r>
              <a:rPr lang="en-US" dirty="0" smtClean="0"/>
              <a:t>Helps assessing where to focus research activities</a:t>
            </a:r>
          </a:p>
          <a:p>
            <a:endParaRPr lang="en-US" dirty="0" smtClean="0"/>
          </a:p>
          <a:p>
            <a:r>
              <a:rPr lang="en-US" dirty="0" smtClean="0"/>
              <a:t>Will be resulting in </a:t>
            </a:r>
          </a:p>
          <a:p>
            <a:pPr lvl="1"/>
            <a:r>
              <a:rPr lang="en-US" dirty="0" smtClean="0"/>
              <a:t>What to Monitor?</a:t>
            </a:r>
          </a:p>
          <a:p>
            <a:pPr lvl="1"/>
            <a:r>
              <a:rPr lang="en-US" dirty="0" smtClean="0"/>
              <a:t>What Software?</a:t>
            </a:r>
          </a:p>
          <a:p>
            <a:pPr lvl="1"/>
            <a:r>
              <a:rPr lang="en-US" dirty="0" smtClean="0"/>
              <a:t>Which Services?</a:t>
            </a:r>
          </a:p>
          <a:p>
            <a:pPr lvl="1"/>
            <a:r>
              <a:rPr lang="en-US" dirty="0" smtClean="0"/>
              <a:t>What to Optimize?</a:t>
            </a:r>
          </a:p>
          <a:p>
            <a:pPr lvl="1"/>
            <a:r>
              <a:rPr lang="en-US" dirty="0" smtClean="0"/>
              <a:t>At what cost ($,CO2,perf)?</a:t>
            </a:r>
          </a:p>
          <a:p>
            <a:pPr lvl="1"/>
            <a:endParaRPr lang="en-US" dirty="0"/>
          </a:p>
        </p:txBody>
      </p:sp>
      <p:sp>
        <p:nvSpPr>
          <p:cNvPr id="11" name="Content Placeholder 10"/>
          <p:cNvSpPr>
            <a:spLocks noGrp="1"/>
          </p:cNvSpPr>
          <p:nvPr>
            <p:ph sz="half" idx="2"/>
          </p:nvPr>
        </p:nvSpPr>
        <p:spPr/>
        <p:txBody>
          <a:bodyPr>
            <a:normAutofit fontScale="92500"/>
          </a:bodyPr>
          <a:lstStyle/>
          <a:p>
            <a:endParaRPr lang="en-US"/>
          </a:p>
        </p:txBody>
      </p:sp>
      <p:pic>
        <p:nvPicPr>
          <p:cNvPr id="12" name="Picture 11"/>
          <p:cNvPicPr>
            <a:picLocks noChangeAspect="1"/>
          </p:cNvPicPr>
          <p:nvPr/>
        </p:nvPicPr>
        <p:blipFill>
          <a:blip r:embed="rId2"/>
          <a:stretch>
            <a:fillRect/>
          </a:stretch>
        </p:blipFill>
        <p:spPr>
          <a:xfrm>
            <a:off x="4363296" y="1235074"/>
            <a:ext cx="4552104" cy="5257801"/>
          </a:xfrm>
          <a:prstGeom prst="rect">
            <a:avLst/>
          </a:prstGeom>
        </p:spPr>
      </p:pic>
      <p:sp>
        <p:nvSpPr>
          <p:cNvPr id="6" name="Date Placeholder 5"/>
          <p:cNvSpPr>
            <a:spLocks noGrp="1"/>
          </p:cNvSpPr>
          <p:nvPr>
            <p:ph type="dt" sz="half" idx="10"/>
          </p:nvPr>
        </p:nvSpPr>
        <p:spPr/>
        <p:txBody>
          <a:bodyPr/>
          <a:lstStyle/>
          <a:p>
            <a:fld id="{AA8FE4C2-EDC4-E54A-9EBE-D441E2A29AA0}" type="datetime1">
              <a:rPr lang="en-US" smtClean="0"/>
              <a:pPr/>
              <a:t>11/4/09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37</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Cost/environment Factors in </a:t>
            </a:r>
            <a:br>
              <a:rPr lang="en-US" dirty="0" smtClean="0"/>
            </a:br>
            <a:r>
              <a:rPr lang="en-US" dirty="0" smtClean="0"/>
              <a:t>Data Centers</a:t>
            </a:r>
            <a:endParaRPr lang="en-US" dirty="0"/>
          </a:p>
        </p:txBody>
      </p:sp>
      <p:sp>
        <p:nvSpPr>
          <p:cNvPr id="4" name="Content Placeholder 3"/>
          <p:cNvSpPr>
            <a:spLocks noGrp="1"/>
          </p:cNvSpPr>
          <p:nvPr>
            <p:ph sz="half" idx="1"/>
          </p:nvPr>
        </p:nvSpPr>
        <p:spPr/>
        <p:txBody>
          <a:bodyPr/>
          <a:lstStyle/>
          <a:p>
            <a:r>
              <a:rPr lang="en-US" dirty="0" smtClean="0"/>
              <a:t>Temperature</a:t>
            </a:r>
          </a:p>
          <a:p>
            <a:pPr lvl="1"/>
            <a:r>
              <a:rPr lang="en-US" dirty="0" smtClean="0"/>
              <a:t>Indirect but large impact on power</a:t>
            </a:r>
            <a:endParaRPr lang="en-US" dirty="0"/>
          </a:p>
        </p:txBody>
      </p:sp>
      <p:sp>
        <p:nvSpPr>
          <p:cNvPr id="5" name="Content Placeholder 4"/>
          <p:cNvSpPr>
            <a:spLocks noGrp="1"/>
          </p:cNvSpPr>
          <p:nvPr>
            <p:ph sz="half" idx="2"/>
          </p:nvPr>
        </p:nvSpPr>
        <p:spPr/>
        <p:txBody>
          <a:bodyPr/>
          <a:lstStyle/>
          <a:p>
            <a:r>
              <a:rPr lang="en-US" dirty="0" smtClean="0"/>
              <a:t>Power usage</a:t>
            </a:r>
          </a:p>
          <a:p>
            <a:pPr lvl="1"/>
            <a:r>
              <a:rPr lang="en-US" dirty="0" smtClean="0"/>
              <a:t>Direct impact on power</a:t>
            </a:r>
            <a:endParaRPr lang="en-US" dirty="0"/>
          </a:p>
        </p:txBody>
      </p:sp>
      <p:sp>
        <p:nvSpPr>
          <p:cNvPr id="6" name="Date Placeholder 5"/>
          <p:cNvSpPr>
            <a:spLocks noGrp="1"/>
          </p:cNvSpPr>
          <p:nvPr>
            <p:ph type="dt" sz="half" idx="10"/>
          </p:nvPr>
        </p:nvSpPr>
        <p:spPr/>
        <p:txBody>
          <a:bodyPr/>
          <a:lstStyle/>
          <a:p>
            <a:fld id="{E3F110E6-90DB-E146-827A-5105D14CC210}" type="datetime1">
              <a:rPr lang="en-US" smtClean="0"/>
              <a:pPr/>
              <a:t>11/4/09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38</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t>Cooling Cost of Data Center</a:t>
            </a:r>
          </a:p>
        </p:txBody>
      </p:sp>
      <p:sp>
        <p:nvSpPr>
          <p:cNvPr id="34" name="Content Placeholder 33"/>
          <p:cNvSpPr>
            <a:spLocks noGrp="1"/>
          </p:cNvSpPr>
          <p:nvPr>
            <p:ph idx="1"/>
          </p:nvPr>
        </p:nvSpPr>
        <p:spPr/>
        <p:txBody>
          <a:bodyPr>
            <a:normAutofit fontScale="92500" lnSpcReduction="10000"/>
          </a:bodyPr>
          <a:lstStyle/>
          <a:p>
            <a:r>
              <a:rPr lang="en-US" dirty="0" smtClean="0"/>
              <a:t>For large data centers cooling cost of the data center contribute to about half of the total energy cost for running the data centers.</a:t>
            </a:r>
          </a:p>
          <a:p>
            <a:endParaRPr lang="en-US" dirty="0" smtClean="0"/>
          </a:p>
          <a:p>
            <a:r>
              <a:rPr lang="en-US" dirty="0" smtClean="0"/>
              <a:t>If the energy required for cooling is reduced than the total energy cost of data centers reduces</a:t>
            </a:r>
          </a:p>
          <a:p>
            <a:r>
              <a:rPr lang="en-US" dirty="0" smtClean="0"/>
              <a:t>Reasoning for cooling</a:t>
            </a:r>
          </a:p>
          <a:p>
            <a:pPr lvl="1"/>
            <a:r>
              <a:rPr lang="en-US" dirty="0" smtClean="0"/>
              <a:t>Keep temperature at optimum operation temperature (avoids failure)</a:t>
            </a:r>
          </a:p>
          <a:p>
            <a:pPr lvl="1"/>
            <a:r>
              <a:rPr lang="en-US" dirty="0" smtClean="0"/>
              <a:t>Air conditioning cooling is complex</a:t>
            </a:r>
          </a:p>
          <a:p>
            <a:pPr lvl="2"/>
            <a:r>
              <a:rPr lang="en-US" dirty="0" smtClean="0"/>
              <a:t>Keep temperatures balanced</a:t>
            </a:r>
          </a:p>
          <a:p>
            <a:pPr lvl="1"/>
            <a:endParaRPr lang="en-US" dirty="0" smtClean="0"/>
          </a:p>
          <a:p>
            <a:endParaRPr lang="en-US" dirty="0"/>
          </a:p>
        </p:txBody>
      </p:sp>
      <p:sp>
        <p:nvSpPr>
          <p:cNvPr id="4" name="Slide Number Placeholder 3"/>
          <p:cNvSpPr>
            <a:spLocks noGrp="1"/>
          </p:cNvSpPr>
          <p:nvPr>
            <p:ph type="sldNum" sz="quarter" idx="4"/>
          </p:nvPr>
        </p:nvSpPr>
        <p:spPr/>
        <p:txBody>
          <a:bodyPr/>
          <a:lstStyle/>
          <a:p>
            <a:fld id="{85EB031C-C0E9-5B47-85BB-D9E51043B32D}" type="slidenum">
              <a:rPr lang="en-US" smtClean="0"/>
              <a:pPr/>
              <a:t>39</a:t>
            </a:fld>
            <a:endParaRPr lang="en-US"/>
          </a:p>
        </p:txBody>
      </p:sp>
      <p:sp>
        <p:nvSpPr>
          <p:cNvPr id="5" name="Date Placeholder 4"/>
          <p:cNvSpPr>
            <a:spLocks noGrp="1"/>
          </p:cNvSpPr>
          <p:nvPr>
            <p:ph type="dt" sz="half" idx="2"/>
          </p:nvPr>
        </p:nvSpPr>
        <p:spPr/>
        <p:txBody>
          <a:bodyPr/>
          <a:lstStyle/>
          <a:p>
            <a:fld id="{9B2CA864-EF58-2444-8324-28B03E5331F7}" type="datetime1">
              <a:rPr lang="en-US" smtClean="0"/>
              <a:pPr/>
              <a:t>11/4/09</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Where do I come from?</a:t>
            </a:r>
          </a:p>
          <a:p>
            <a:r>
              <a:rPr lang="en-US" dirty="0" smtClean="0"/>
              <a:t>What is </a:t>
            </a:r>
            <a:r>
              <a:rPr lang="en-US" dirty="0" err="1" smtClean="0"/>
              <a:t>GreenIT</a:t>
            </a:r>
            <a:r>
              <a:rPr lang="en-US" dirty="0" smtClean="0"/>
              <a:t> and why should we care?</a:t>
            </a:r>
          </a:p>
          <a:p>
            <a:r>
              <a:rPr lang="en-US" dirty="0" err="1" smtClean="0"/>
              <a:t>FutureGrid</a:t>
            </a:r>
            <a:endParaRPr lang="en-US" dirty="0" smtClean="0"/>
          </a:p>
          <a:p>
            <a:r>
              <a:rPr lang="en-US" dirty="0" err="1" smtClean="0"/>
              <a:t>Cyberaide</a:t>
            </a:r>
            <a:endParaRPr lang="en-US" dirty="0"/>
          </a:p>
        </p:txBody>
      </p:sp>
      <p:sp>
        <p:nvSpPr>
          <p:cNvPr id="4" name="Date Placeholder 3"/>
          <p:cNvSpPr>
            <a:spLocks noGrp="1"/>
          </p:cNvSpPr>
          <p:nvPr>
            <p:ph type="dt" sz="half" idx="2"/>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Cyberinfrastructure</a:t>
            </a:r>
            <a:r>
              <a:rPr lang="en-US" dirty="0" smtClean="0"/>
              <a:t> @ IU: </a:t>
            </a:r>
            <a:br>
              <a:rPr lang="en-US" dirty="0" smtClean="0"/>
            </a:br>
            <a:r>
              <a:rPr lang="en-US" dirty="0" smtClean="0"/>
              <a:t>“green” status </a:t>
            </a:r>
            <a:endParaRPr lang="en-US" dirty="0"/>
          </a:p>
        </p:txBody>
      </p:sp>
      <p:sp>
        <p:nvSpPr>
          <p:cNvPr id="3" name="Content Placeholder 2"/>
          <p:cNvSpPr>
            <a:spLocks noGrp="1"/>
          </p:cNvSpPr>
          <p:nvPr>
            <p:ph idx="1"/>
          </p:nvPr>
        </p:nvSpPr>
        <p:spPr/>
        <p:txBody>
          <a:bodyPr>
            <a:normAutofit/>
          </a:bodyPr>
          <a:lstStyle/>
          <a:p>
            <a:r>
              <a:rPr lang="en-US" dirty="0" smtClean="0"/>
              <a:t>Electrical power source distribution</a:t>
            </a:r>
          </a:p>
          <a:p>
            <a:pPr lvl="1"/>
            <a:r>
              <a:rPr lang="en-US" dirty="0" smtClean="0"/>
              <a:t>Coal: 94%</a:t>
            </a:r>
          </a:p>
          <a:p>
            <a:pPr lvl="1"/>
            <a:r>
              <a:rPr lang="en-US" dirty="0" smtClean="0"/>
              <a:t>hydro: &lt;1%</a:t>
            </a:r>
          </a:p>
          <a:p>
            <a:pPr lvl="1"/>
            <a:r>
              <a:rPr lang="en-US" dirty="0" smtClean="0"/>
              <a:t>oil: &lt;1%</a:t>
            </a:r>
          </a:p>
          <a:p>
            <a:pPr lvl="1"/>
            <a:r>
              <a:rPr lang="en-US" dirty="0" smtClean="0"/>
              <a:t>Biomass : &lt;1%</a:t>
            </a:r>
          </a:p>
          <a:p>
            <a:pPr lvl="1"/>
            <a:r>
              <a:rPr lang="en-US" dirty="0" smtClean="0"/>
              <a:t>other: 2%</a:t>
            </a:r>
          </a:p>
          <a:p>
            <a:pPr lvl="1">
              <a:buNone/>
            </a:pPr>
            <a:r>
              <a:rPr lang="en-US" dirty="0" smtClean="0"/>
              <a:t>source </a:t>
            </a:r>
            <a:r>
              <a:rPr lang="en-US" u="sng" dirty="0" smtClean="0">
                <a:hlinkClick r:id="rId2"/>
              </a:rPr>
              <a:t>http://www.npr.org/templates/story/story.php?storyId=110997398</a:t>
            </a:r>
            <a:endParaRPr lang="en-US" dirty="0" smtClean="0"/>
          </a:p>
          <a:p>
            <a:r>
              <a:rPr lang="en-US" dirty="0" smtClean="0"/>
              <a:t>More opportunities to reduce CO2 emission</a:t>
            </a:r>
          </a:p>
          <a:p>
            <a:pPr lvl="1"/>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IU Power Consumption</a:t>
            </a:r>
            <a:endParaRPr lang="en-US" dirty="0"/>
          </a:p>
        </p:txBody>
      </p:sp>
      <p:graphicFrame>
        <p:nvGraphicFramePr>
          <p:cNvPr id="4" name="Chart 3"/>
          <p:cNvGraphicFramePr/>
          <p:nvPr/>
        </p:nvGraphicFramePr>
        <p:xfrm>
          <a:off x="1066800" y="1752600"/>
          <a:ext cx="69342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295400" y="5835134"/>
            <a:ext cx="5289917" cy="923330"/>
          </a:xfrm>
          <a:prstGeom prst="rect">
            <a:avLst/>
          </a:prstGeom>
          <a:noFill/>
        </p:spPr>
        <p:txBody>
          <a:bodyPr wrap="none" rtlCol="0">
            <a:spAutoFit/>
          </a:bodyPr>
          <a:lstStyle/>
          <a:p>
            <a:r>
              <a:rPr lang="en-US" dirty="0" smtClean="0"/>
              <a:t>Source: </a:t>
            </a:r>
          </a:p>
          <a:p>
            <a:r>
              <a:rPr lang="en-US" dirty="0" smtClean="0"/>
              <a:t>Campus Sustainability Report, </a:t>
            </a:r>
          </a:p>
          <a:p>
            <a:r>
              <a:rPr lang="en-US" dirty="0" smtClean="0"/>
              <a:t>Indiana University Task Force on Campus Sustainability </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52550" y="228600"/>
            <a:ext cx="7791450" cy="1143000"/>
          </a:xfrm>
        </p:spPr>
        <p:txBody>
          <a:bodyPr>
            <a:normAutofit fontScale="90000"/>
          </a:bodyPr>
          <a:lstStyle/>
          <a:p>
            <a:r>
              <a:rPr lang="en-US" dirty="0" smtClean="0"/>
              <a:t>CO2 emission </a:t>
            </a:r>
            <a:br>
              <a:rPr lang="en-US" dirty="0" smtClean="0"/>
            </a:br>
            <a:r>
              <a:rPr lang="en-US" dirty="0" smtClean="0"/>
              <a:t>from purchased electricity @ IU</a:t>
            </a:r>
            <a:br>
              <a:rPr lang="en-US" dirty="0" smtClean="0"/>
            </a:br>
            <a:endParaRPr lang="en-US" dirty="0"/>
          </a:p>
        </p:txBody>
      </p:sp>
      <p:graphicFrame>
        <p:nvGraphicFramePr>
          <p:cNvPr id="5" name="Chart 4"/>
          <p:cNvGraphicFramePr/>
          <p:nvPr/>
        </p:nvGraphicFramePr>
        <p:xfrm>
          <a:off x="1295400" y="1752600"/>
          <a:ext cx="6553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295400" y="5835134"/>
            <a:ext cx="5289917" cy="923330"/>
          </a:xfrm>
          <a:prstGeom prst="rect">
            <a:avLst/>
          </a:prstGeom>
          <a:noFill/>
        </p:spPr>
        <p:txBody>
          <a:bodyPr wrap="none" rtlCol="0">
            <a:spAutoFit/>
          </a:bodyPr>
          <a:lstStyle/>
          <a:p>
            <a:r>
              <a:rPr lang="en-US" dirty="0" smtClean="0"/>
              <a:t>Source: </a:t>
            </a:r>
          </a:p>
          <a:p>
            <a:r>
              <a:rPr lang="en-US" dirty="0" smtClean="0"/>
              <a:t>Campus Sustainability Report, </a:t>
            </a:r>
          </a:p>
          <a:p>
            <a:r>
              <a:rPr lang="en-US" dirty="0" smtClean="0"/>
              <a:t>Indiana University Task Force on Campus Sustainability </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Green Aware Computing </a:t>
            </a:r>
            <a:endParaRPr lang="en-US" dirty="0"/>
          </a:p>
        </p:txBody>
      </p:sp>
      <p:graphicFrame>
        <p:nvGraphicFramePr>
          <p:cNvPr id="7" name="Content Placeholder 6"/>
          <p:cNvGraphicFramePr>
            <a:graphicFrameLocks noGrp="1"/>
          </p:cNvGraphicFramePr>
          <p:nvPr>
            <p:ph idx="1"/>
          </p:nvPr>
        </p:nvGraphicFramePr>
        <p:xfrm>
          <a:off x="457200" y="1295400"/>
          <a:ext cx="8229600" cy="519747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2"/>
          </p:nvPr>
        </p:nvSpPr>
        <p:spPr/>
        <p:txBody>
          <a:bodyPr/>
          <a:lstStyle/>
          <a:p>
            <a:fld id="{3A3A4964-A613-3C43-8940-1A10CD5C8D6D}" type="datetime1">
              <a:rPr lang="en-US" smtClean="0"/>
              <a:pPr/>
              <a:t>11/4/09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43</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Aware Computing</a:t>
            </a:r>
            <a:endParaRPr lang="en-US" dirty="0"/>
          </a:p>
        </p:txBody>
      </p:sp>
      <p:sp>
        <p:nvSpPr>
          <p:cNvPr id="3" name="Content Placeholder 2"/>
          <p:cNvSpPr>
            <a:spLocks noGrp="1"/>
          </p:cNvSpPr>
          <p:nvPr>
            <p:ph idx="1"/>
          </p:nvPr>
        </p:nvSpPr>
        <p:spPr/>
        <p:txBody>
          <a:bodyPr>
            <a:normAutofit lnSpcReduction="10000"/>
          </a:bodyPr>
          <a:lstStyle/>
          <a:p>
            <a:r>
              <a:rPr lang="en-US" dirty="0" smtClean="0"/>
              <a:t>Metrics</a:t>
            </a:r>
          </a:p>
          <a:p>
            <a:pPr lvl="1"/>
            <a:r>
              <a:rPr lang="en-US" dirty="0" smtClean="0"/>
              <a:t>Power, Temperature, CO2, …</a:t>
            </a:r>
          </a:p>
          <a:p>
            <a:r>
              <a:rPr lang="en-US" dirty="0" smtClean="0"/>
              <a:t>Computing system</a:t>
            </a:r>
          </a:p>
          <a:p>
            <a:pPr lvl="1"/>
            <a:r>
              <a:rPr lang="en-US" dirty="0" smtClean="0"/>
              <a:t>Many-cores, Clusters, GPGPU</a:t>
            </a:r>
          </a:p>
          <a:p>
            <a:r>
              <a:rPr lang="en-US" dirty="0" smtClean="0"/>
              <a:t>Algorithms and models</a:t>
            </a:r>
          </a:p>
          <a:p>
            <a:pPr lvl="1"/>
            <a:r>
              <a:rPr lang="en-US" dirty="0" smtClean="0"/>
              <a:t>task scheduling, CFD model, …</a:t>
            </a:r>
          </a:p>
          <a:p>
            <a:r>
              <a:rPr lang="en-US" dirty="0" smtClean="0"/>
              <a:t>Middleware </a:t>
            </a:r>
          </a:p>
          <a:p>
            <a:pPr lvl="1"/>
            <a:r>
              <a:rPr lang="en-US" dirty="0" smtClean="0"/>
              <a:t>auditing &amp; insertion service, green resource management service, virtualization, Grids and Clouds, …</a:t>
            </a:r>
            <a:endParaRPr lang="en-US" dirty="0"/>
          </a:p>
        </p:txBody>
      </p:sp>
      <p:sp>
        <p:nvSpPr>
          <p:cNvPr id="4" name="Date Placeholder 3"/>
          <p:cNvSpPr>
            <a:spLocks noGrp="1"/>
          </p:cNvSpPr>
          <p:nvPr>
            <p:ph type="dt" sz="half" idx="2"/>
          </p:nvPr>
        </p:nvSpPr>
        <p:spPr/>
        <p:txBody>
          <a:bodyPr/>
          <a:lstStyle/>
          <a:p>
            <a:fld id="{556F9127-986E-2B44-A567-CF6B3AE67191}"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44</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Green Aware Computing </a:t>
            </a:r>
            <a:endParaRPr lang="en-US" dirty="0"/>
          </a:p>
        </p:txBody>
      </p:sp>
      <p:graphicFrame>
        <p:nvGraphicFramePr>
          <p:cNvPr id="7" name="Content Placeholder 6"/>
          <p:cNvGraphicFramePr>
            <a:graphicFrameLocks noGrp="1"/>
          </p:cNvGraphicFramePr>
          <p:nvPr>
            <p:ph idx="1"/>
          </p:nvPr>
        </p:nvGraphicFramePr>
        <p:xfrm>
          <a:off x="457200" y="1295400"/>
          <a:ext cx="8229600" cy="519747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Rounded Rectangle 3"/>
          <p:cNvSpPr/>
          <p:nvPr/>
        </p:nvSpPr>
        <p:spPr>
          <a:xfrm>
            <a:off x="685800" y="3894136"/>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Date Placeholder 5"/>
          <p:cNvSpPr>
            <a:spLocks noGrp="1"/>
          </p:cNvSpPr>
          <p:nvPr>
            <p:ph type="dt" sz="half" idx="2"/>
          </p:nvPr>
        </p:nvSpPr>
        <p:spPr/>
        <p:txBody>
          <a:bodyPr/>
          <a:lstStyle/>
          <a:p>
            <a:fld id="{F418AD61-45D7-9E4D-BA8F-A23E64FAD38C}" type="datetime1">
              <a:rPr lang="en-US" smtClean="0"/>
              <a:pPr/>
              <a:t>11/4/09</a:t>
            </a:fld>
            <a:endParaRPr lang="en-US"/>
          </a:p>
        </p:txBody>
      </p:sp>
      <p:sp>
        <p:nvSpPr>
          <p:cNvPr id="8" name="Slide Number Placeholder 7"/>
          <p:cNvSpPr>
            <a:spLocks noGrp="1"/>
          </p:cNvSpPr>
          <p:nvPr>
            <p:ph type="sldNum" sz="quarter" idx="4"/>
          </p:nvPr>
        </p:nvSpPr>
        <p:spPr/>
        <p:txBody>
          <a:bodyPr/>
          <a:lstStyle/>
          <a:p>
            <a:fld id="{C53075B1-7B30-404B-8E37-C3D48FD8F813}" type="slidenum">
              <a:rPr lang="en-US" smtClean="0"/>
              <a:pPr/>
              <a:t>45</a:t>
            </a:fld>
            <a:endParaRPr lang="en-US"/>
          </a:p>
        </p:txBody>
      </p:sp>
      <p:sp>
        <p:nvSpPr>
          <p:cNvPr id="9" name="Footer Placeholder 8"/>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Green Aware Computing </a:t>
            </a:r>
            <a:endParaRPr lang="en-US" dirty="0"/>
          </a:p>
        </p:txBody>
      </p:sp>
      <p:graphicFrame>
        <p:nvGraphicFramePr>
          <p:cNvPr id="7" name="Content Placeholder 6"/>
          <p:cNvGraphicFramePr>
            <a:graphicFrameLocks noGrp="1"/>
          </p:cNvGraphicFramePr>
          <p:nvPr>
            <p:ph idx="4294967295"/>
          </p:nvPr>
        </p:nvGraphicFramePr>
        <p:xfrm>
          <a:off x="0" y="1295400"/>
          <a:ext cx="8229600" cy="519747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8" name="Rounded Rectangle 7"/>
          <p:cNvSpPr/>
          <p:nvPr/>
        </p:nvSpPr>
        <p:spPr>
          <a:xfrm>
            <a:off x="228600" y="3894136"/>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ounded Rectangle 8"/>
          <p:cNvSpPr/>
          <p:nvPr/>
        </p:nvSpPr>
        <p:spPr>
          <a:xfrm>
            <a:off x="228600" y="914400"/>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Rounded Rectangle 10"/>
          <p:cNvSpPr/>
          <p:nvPr/>
        </p:nvSpPr>
        <p:spPr>
          <a:xfrm>
            <a:off x="4114800" y="3846517"/>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Rounded Rectangle 3"/>
          <p:cNvSpPr/>
          <p:nvPr/>
        </p:nvSpPr>
        <p:spPr>
          <a:xfrm>
            <a:off x="3810000" y="914400"/>
            <a:ext cx="3886200" cy="3200400"/>
          </a:xfrm>
          <a:prstGeom prst="roundRect">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ate Placeholder 11"/>
          <p:cNvSpPr>
            <a:spLocks noGrp="1"/>
          </p:cNvSpPr>
          <p:nvPr>
            <p:ph type="dt" sz="half" idx="10"/>
          </p:nvPr>
        </p:nvSpPr>
        <p:spPr/>
        <p:txBody>
          <a:bodyPr/>
          <a:lstStyle/>
          <a:p>
            <a:fld id="{F5335E8C-7EA4-D447-866F-B5E994751659}" type="datetime1">
              <a:rPr lang="en-US" smtClean="0"/>
              <a:pPr/>
              <a:t>11/4/09</a:t>
            </a:fld>
            <a:endParaRPr lang="en-US"/>
          </a:p>
        </p:txBody>
      </p:sp>
      <p:sp>
        <p:nvSpPr>
          <p:cNvPr id="13" name="Slide Number Placeholder 12"/>
          <p:cNvSpPr>
            <a:spLocks noGrp="1"/>
          </p:cNvSpPr>
          <p:nvPr>
            <p:ph type="sldNum" sz="quarter" idx="12"/>
          </p:nvPr>
        </p:nvSpPr>
        <p:spPr/>
        <p:txBody>
          <a:bodyPr/>
          <a:lstStyle/>
          <a:p>
            <a:fld id="{C53075B1-7B30-404B-8E37-C3D48FD8F813}" type="slidenum">
              <a:rPr lang="en-US" smtClean="0"/>
              <a:pPr/>
              <a:t>46</a:t>
            </a:fld>
            <a:endParaRPr lang="en-US"/>
          </a:p>
        </p:txBody>
      </p:sp>
      <p:sp>
        <p:nvSpPr>
          <p:cNvPr id="14" name="Footer Placeholder 13"/>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methodology</a:t>
            </a:r>
            <a:endParaRPr lang="en-US" dirty="0"/>
          </a:p>
        </p:txBody>
      </p:sp>
      <p:sp>
        <p:nvSpPr>
          <p:cNvPr id="3" name="Content Placeholder 2"/>
          <p:cNvSpPr>
            <a:spLocks noGrp="1"/>
          </p:cNvSpPr>
          <p:nvPr>
            <p:ph idx="1"/>
          </p:nvPr>
        </p:nvSpPr>
        <p:spPr>
          <a:xfrm>
            <a:off x="457200" y="1600200"/>
            <a:ext cx="8229600" cy="5257800"/>
          </a:xfrm>
        </p:spPr>
        <p:txBody>
          <a:bodyPr>
            <a:normAutofit fontScale="62500" lnSpcReduction="20000"/>
          </a:bodyPr>
          <a:lstStyle/>
          <a:p>
            <a:r>
              <a:rPr lang="en-US" dirty="0" smtClean="0"/>
              <a:t>Performance metrics</a:t>
            </a:r>
          </a:p>
          <a:p>
            <a:pPr lvl="1"/>
            <a:r>
              <a:rPr lang="en-US" dirty="0" smtClean="0"/>
              <a:t>Power consumption, CO2, …</a:t>
            </a:r>
          </a:p>
          <a:p>
            <a:r>
              <a:rPr lang="en-US" dirty="0" smtClean="0"/>
              <a:t>Resource operation</a:t>
            </a:r>
          </a:p>
          <a:p>
            <a:pPr lvl="1"/>
            <a:r>
              <a:rPr lang="en-US" dirty="0" smtClean="0"/>
              <a:t>Virtual machine migration</a:t>
            </a:r>
          </a:p>
          <a:p>
            <a:pPr lvl="1"/>
            <a:r>
              <a:rPr lang="en-US" dirty="0" smtClean="0"/>
              <a:t>Smart cooling system operation</a:t>
            </a:r>
          </a:p>
          <a:p>
            <a:pPr lvl="1"/>
            <a:r>
              <a:rPr lang="en-US" dirty="0" smtClean="0"/>
              <a:t>Server consolidation </a:t>
            </a:r>
          </a:p>
          <a:p>
            <a:pPr lvl="1">
              <a:buNone/>
            </a:pPr>
            <a:r>
              <a:rPr lang="en-US" dirty="0" smtClean="0"/>
              <a:t>      &amp; power management </a:t>
            </a:r>
          </a:p>
          <a:p>
            <a:r>
              <a:rPr lang="en-US" dirty="0" smtClean="0"/>
              <a:t>“Green” infrastructure </a:t>
            </a:r>
          </a:p>
          <a:p>
            <a:pPr lvl="1"/>
            <a:r>
              <a:rPr lang="en-US" dirty="0" smtClean="0"/>
              <a:t>Low power &amp; high density computing resource</a:t>
            </a:r>
          </a:p>
          <a:p>
            <a:pPr lvl="1"/>
            <a:r>
              <a:rPr lang="en-US" dirty="0" smtClean="0"/>
              <a:t>Virtualized infrastructure </a:t>
            </a:r>
          </a:p>
          <a:p>
            <a:r>
              <a:rPr lang="en-US" dirty="0" smtClean="0"/>
              <a:t>“Green” service &amp; middleware</a:t>
            </a:r>
          </a:p>
          <a:p>
            <a:pPr lvl="1"/>
            <a:r>
              <a:rPr lang="en-US" dirty="0" smtClean="0"/>
              <a:t>Auditing &amp; insertion system</a:t>
            </a:r>
          </a:p>
          <a:p>
            <a:pPr lvl="1"/>
            <a:r>
              <a:rPr lang="en-US" dirty="0" smtClean="0"/>
              <a:t>Power aware task scheduling</a:t>
            </a:r>
          </a:p>
          <a:p>
            <a:pPr lvl="1"/>
            <a:r>
              <a:rPr lang="en-US" dirty="0" smtClean="0"/>
              <a:t>Temperature aware workload placement</a:t>
            </a:r>
          </a:p>
          <a:p>
            <a:r>
              <a:rPr lang="en-US" dirty="0" smtClean="0"/>
              <a:t>“Green” application support environment</a:t>
            </a:r>
          </a:p>
          <a:p>
            <a:pPr lvl="1"/>
            <a:r>
              <a:rPr lang="en-US" dirty="0" smtClean="0"/>
              <a:t>SDKs and APIs for energy aware programming</a:t>
            </a:r>
          </a:p>
          <a:p>
            <a:pPr lvl="1"/>
            <a:r>
              <a:rPr lang="en-US" dirty="0" smtClean="0"/>
              <a:t>Interfaces for “green” performance tuning </a:t>
            </a:r>
          </a:p>
          <a:p>
            <a:pPr lvl="1"/>
            <a:endParaRPr lang="en-US" dirty="0" smtClean="0"/>
          </a:p>
          <a:p>
            <a:pPr>
              <a:buNone/>
            </a:pPr>
            <a:endParaRPr lang="en-US" dirty="0" smtClean="0"/>
          </a:p>
          <a:p>
            <a:endParaRPr lang="en-US" dirty="0"/>
          </a:p>
        </p:txBody>
      </p:sp>
      <p:sp>
        <p:nvSpPr>
          <p:cNvPr id="5" name="Rectangle 4"/>
          <p:cNvSpPr/>
          <p:nvPr/>
        </p:nvSpPr>
        <p:spPr>
          <a:xfrm>
            <a:off x="5638800" y="1417638"/>
            <a:ext cx="2819400"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mj-lt"/>
              </a:rPr>
              <a:t>Green Application </a:t>
            </a:r>
          </a:p>
          <a:p>
            <a:pPr algn="ctr"/>
            <a:r>
              <a:rPr lang="en-US" dirty="0">
                <a:latin typeface="+mj-lt"/>
              </a:rPr>
              <a:t>s</a:t>
            </a:r>
            <a:r>
              <a:rPr lang="en-US" dirty="0" smtClean="0">
                <a:latin typeface="+mj-lt"/>
              </a:rPr>
              <a:t>upport environment</a:t>
            </a:r>
            <a:endParaRPr lang="en-US" dirty="0">
              <a:latin typeface="+mj-lt"/>
            </a:endParaRPr>
          </a:p>
        </p:txBody>
      </p:sp>
      <p:sp>
        <p:nvSpPr>
          <p:cNvPr id="6" name="Rectangle 5"/>
          <p:cNvSpPr/>
          <p:nvPr/>
        </p:nvSpPr>
        <p:spPr>
          <a:xfrm>
            <a:off x="5638800" y="2179638"/>
            <a:ext cx="2819400"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mj-lt"/>
              </a:rPr>
              <a:t>Green </a:t>
            </a:r>
          </a:p>
          <a:p>
            <a:pPr algn="ctr"/>
            <a:r>
              <a:rPr lang="en-US" dirty="0" smtClean="0">
                <a:latin typeface="+mj-lt"/>
              </a:rPr>
              <a:t>service &amp; middleware</a:t>
            </a:r>
            <a:endParaRPr lang="en-US" dirty="0">
              <a:latin typeface="+mj-lt"/>
            </a:endParaRPr>
          </a:p>
        </p:txBody>
      </p:sp>
      <p:sp>
        <p:nvSpPr>
          <p:cNvPr id="7" name="Rectangle 6"/>
          <p:cNvSpPr/>
          <p:nvPr/>
        </p:nvSpPr>
        <p:spPr>
          <a:xfrm>
            <a:off x="5638800" y="2941638"/>
            <a:ext cx="2819400"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mj-lt"/>
              </a:rPr>
              <a:t>Green Infrastructure</a:t>
            </a:r>
            <a:endParaRPr lang="en-US" dirty="0">
              <a:latin typeface="+mj-lt"/>
            </a:endParaRPr>
          </a:p>
        </p:txBody>
      </p:sp>
      <p:sp>
        <p:nvSpPr>
          <p:cNvPr id="8" name="Rectangle 7"/>
          <p:cNvSpPr/>
          <p:nvPr/>
        </p:nvSpPr>
        <p:spPr>
          <a:xfrm rot="5400000">
            <a:off x="7543800" y="2332038"/>
            <a:ext cx="22860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mj-lt"/>
              </a:rPr>
              <a:t>Operation</a:t>
            </a:r>
          </a:p>
        </p:txBody>
      </p:sp>
      <p:sp>
        <p:nvSpPr>
          <p:cNvPr id="9" name="Rectangle 8"/>
          <p:cNvSpPr/>
          <p:nvPr/>
        </p:nvSpPr>
        <p:spPr>
          <a:xfrm rot="5400000">
            <a:off x="4267200" y="2332038"/>
            <a:ext cx="22860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Metrics</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GreenIT</a:t>
            </a:r>
            <a:r>
              <a:rPr lang="en-US" dirty="0" smtClean="0"/>
              <a:t> as a Service (</a:t>
            </a:r>
            <a:r>
              <a:rPr lang="en-US" dirty="0" err="1" smtClean="0"/>
              <a:t>GaaS</a:t>
            </a:r>
            <a:r>
              <a:rPr lang="en-US" dirty="0" smtClean="0"/>
              <a:t>)</a:t>
            </a:r>
            <a:endParaRPr lang="en-US" dirty="0"/>
          </a:p>
        </p:txBody>
      </p:sp>
      <p:pic>
        <p:nvPicPr>
          <p:cNvPr id="4" name="Content Placeholder 3" descr="architecture-new.pdf"/>
          <p:cNvPicPr>
            <a:picLocks noGrp="1" noChangeAspect="1"/>
          </p:cNvPicPr>
          <p:nvPr>
            <p:ph idx="1"/>
          </p:nvPr>
        </p:nvPicPr>
        <mc:AlternateContent>
          <mc:Choice xmlns:ma="http://schemas.microsoft.com/office/mac/drawingml/2008/main" Requires="ma">
            <p:blipFill>
              <a:blip r:embed="rId2"/>
              <a:srcRect l="-15052" r="-15052"/>
              <a:stretch>
                <a:fillRect/>
              </a:stretch>
            </p:blipFill>
          </mc:Choice>
          <mc:Fallback>
            <p:blipFill>
              <a:blip r:embed="rId3"/>
              <a:srcRect l="-15052" r="-15052"/>
              <a:stretch>
                <a:fillRect/>
              </a:stretch>
            </p:blipFill>
          </mc:Fallback>
        </mc:AlternateConten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Green Aware </a:t>
            </a:r>
            <a:r>
              <a:rPr lang="en-US" u="sng" dirty="0" smtClean="0"/>
              <a:t>Power</a:t>
            </a:r>
            <a:r>
              <a:rPr lang="en-US" dirty="0" smtClean="0"/>
              <a:t> Scheduling</a:t>
            </a:r>
            <a:endParaRPr lang="en-US" dirty="0"/>
          </a:p>
        </p:txBody>
      </p:sp>
      <p:sp>
        <p:nvSpPr>
          <p:cNvPr id="3" name="Content Placeholder 2"/>
          <p:cNvSpPr>
            <a:spLocks noGrp="1"/>
          </p:cNvSpPr>
          <p:nvPr>
            <p:ph idx="1"/>
          </p:nvPr>
        </p:nvSpPr>
        <p:spPr/>
        <p:txBody>
          <a:bodyPr>
            <a:normAutofit/>
          </a:bodyPr>
          <a:lstStyle/>
          <a:p>
            <a:r>
              <a:rPr lang="en-US" dirty="0" smtClean="0"/>
              <a:t>Focus on virtual machine scheduling</a:t>
            </a:r>
          </a:p>
          <a:p>
            <a:pPr lvl="1"/>
            <a:r>
              <a:rPr lang="en-US" dirty="0" smtClean="0"/>
              <a:t>Many advantages for operation</a:t>
            </a:r>
          </a:p>
          <a:p>
            <a:pPr lvl="1"/>
            <a:r>
              <a:rPr lang="en-US" dirty="0" smtClean="0"/>
              <a:t>New programming uses model</a:t>
            </a:r>
          </a:p>
          <a:p>
            <a:pPr lvl="1"/>
            <a:r>
              <a:rPr lang="en-US" dirty="0" smtClean="0"/>
              <a:t>Software as a Service </a:t>
            </a:r>
          </a:p>
          <a:p>
            <a:pPr lvl="2"/>
            <a:r>
              <a:rPr lang="en-US" dirty="0" smtClean="0"/>
              <a:t>Application specific</a:t>
            </a:r>
          </a:p>
          <a:p>
            <a:pPr lvl="1"/>
            <a:r>
              <a:rPr lang="en-US" dirty="0" smtClean="0"/>
              <a:t>Software as an Infrastructure</a:t>
            </a:r>
          </a:p>
          <a:p>
            <a:pPr lvl="2"/>
            <a:r>
              <a:rPr lang="en-US" dirty="0" err="1" smtClean="0"/>
              <a:t>Middelware</a:t>
            </a:r>
            <a:r>
              <a:rPr lang="en-US" dirty="0" smtClean="0"/>
              <a:t> specific</a:t>
            </a:r>
          </a:p>
          <a:p>
            <a:pPr lvl="2"/>
            <a:endParaRPr lang="en-US" dirty="0" smtClean="0"/>
          </a:p>
          <a:p>
            <a:r>
              <a:rPr lang="en-US" dirty="0" smtClean="0"/>
              <a:t>Voltage is related to Power</a:t>
            </a:r>
          </a:p>
        </p:txBody>
      </p:sp>
      <p:sp>
        <p:nvSpPr>
          <p:cNvPr id="4" name="Date Placeholder 3"/>
          <p:cNvSpPr>
            <a:spLocks noGrp="1"/>
          </p:cNvSpPr>
          <p:nvPr>
            <p:ph type="dt" sz="half" idx="2"/>
          </p:nvPr>
        </p:nvSpPr>
        <p:spPr/>
        <p:txBody>
          <a:bodyPr/>
          <a:lstStyle/>
          <a:p>
            <a:fld id="{8BBE458F-56F8-F145-A0C4-A009DFC2967F}"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49</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a:t>
            </a:r>
            <a:endParaRPr lang="en-US" dirty="0"/>
          </a:p>
        </p:txBody>
      </p:sp>
      <p:sp>
        <p:nvSpPr>
          <p:cNvPr id="4" name="Content Placeholder 3"/>
          <p:cNvSpPr>
            <a:spLocks noGrp="1"/>
          </p:cNvSpPr>
          <p:nvPr>
            <p:ph sz="half" idx="1"/>
          </p:nvPr>
        </p:nvSpPr>
        <p:spPr/>
        <p:txBody>
          <a:bodyPr/>
          <a:lstStyle/>
          <a:p>
            <a:r>
              <a:rPr lang="en-US" dirty="0" smtClean="0"/>
              <a:t>Cyberaide</a:t>
            </a:r>
          </a:p>
          <a:p>
            <a:pPr lvl="1"/>
            <a:r>
              <a:rPr lang="en-US" dirty="0" err="1" smtClean="0"/>
              <a:t>Lizhe</a:t>
            </a:r>
            <a:r>
              <a:rPr lang="en-US" dirty="0" smtClean="0"/>
              <a:t> Wang (</a:t>
            </a:r>
            <a:r>
              <a:rPr lang="en-US" dirty="0" err="1" smtClean="0"/>
              <a:t>PostDoc</a:t>
            </a:r>
            <a:r>
              <a:rPr lang="en-US" dirty="0" smtClean="0"/>
              <a:t>)</a:t>
            </a:r>
          </a:p>
          <a:p>
            <a:pPr lvl="1"/>
            <a:r>
              <a:rPr lang="en-US" dirty="0" smtClean="0"/>
              <a:t>Andrew Younge</a:t>
            </a:r>
          </a:p>
          <a:p>
            <a:pPr lvl="1"/>
            <a:r>
              <a:rPr lang="en-US" dirty="0" smtClean="0"/>
              <a:t>Xi He</a:t>
            </a:r>
          </a:p>
          <a:p>
            <a:pPr lvl="1"/>
            <a:r>
              <a:rPr lang="en-US" dirty="0" smtClean="0"/>
              <a:t>Jai </a:t>
            </a:r>
            <a:r>
              <a:rPr lang="en-US" dirty="0" err="1" smtClean="0"/>
              <a:t>Dayal</a:t>
            </a:r>
            <a:endParaRPr lang="en-US" dirty="0" smtClean="0"/>
          </a:p>
          <a:p>
            <a:pPr lvl="1"/>
            <a:r>
              <a:rPr lang="en-US" dirty="0" smtClean="0"/>
              <a:t>Casey </a:t>
            </a:r>
            <a:r>
              <a:rPr lang="en-US" dirty="0" err="1" smtClean="0"/>
              <a:t>Rathborne</a:t>
            </a:r>
            <a:endParaRPr lang="en-US" dirty="0" smtClean="0"/>
          </a:p>
          <a:p>
            <a:pPr lvl="1">
              <a:buNone/>
            </a:pPr>
            <a:endParaRPr lang="en-US" dirty="0" smtClean="0"/>
          </a:p>
          <a:p>
            <a:pPr lvl="1">
              <a:buNone/>
            </a:pPr>
            <a:endParaRPr lang="en-US" dirty="0" smtClean="0"/>
          </a:p>
          <a:p>
            <a:pPr lvl="1">
              <a:buNone/>
            </a:pPr>
            <a:r>
              <a:rPr lang="en-US" dirty="0" smtClean="0"/>
              <a:t>Support by NSF </a:t>
            </a:r>
          </a:p>
          <a:p>
            <a:endParaRPr lang="en-US" dirty="0"/>
          </a:p>
        </p:txBody>
      </p:sp>
      <p:sp>
        <p:nvSpPr>
          <p:cNvPr id="5" name="Content Placeholder 4"/>
          <p:cNvSpPr>
            <a:spLocks noGrp="1"/>
          </p:cNvSpPr>
          <p:nvPr>
            <p:ph sz="half" idx="2"/>
          </p:nvPr>
        </p:nvSpPr>
        <p:spPr/>
        <p:txBody>
          <a:bodyPr/>
          <a:lstStyle/>
          <a:p>
            <a:r>
              <a:rPr lang="en-US" dirty="0" smtClean="0"/>
              <a:t>Biostatistics</a:t>
            </a:r>
          </a:p>
          <a:p>
            <a:pPr lvl="1"/>
            <a:r>
              <a:rPr lang="en-US" dirty="0" smtClean="0"/>
              <a:t>James </a:t>
            </a:r>
            <a:r>
              <a:rPr lang="en-US" dirty="0" err="1" smtClean="0"/>
              <a:t>Cavenaugh</a:t>
            </a:r>
            <a:r>
              <a:rPr lang="en-US" dirty="0" smtClean="0"/>
              <a:t> (</a:t>
            </a:r>
            <a:r>
              <a:rPr lang="en-US" dirty="0" err="1" smtClean="0"/>
              <a:t>PostDoc</a:t>
            </a:r>
            <a:r>
              <a:rPr lang="en-US" dirty="0" smtClean="0"/>
              <a:t>, UR)</a:t>
            </a:r>
          </a:p>
          <a:p>
            <a:pPr lvl="1"/>
            <a:r>
              <a:rPr lang="en-US" dirty="0" smtClean="0"/>
              <a:t>Andrew </a:t>
            </a:r>
            <a:r>
              <a:rPr lang="en-US" dirty="0" err="1" smtClean="0"/>
              <a:t>Pangborn</a:t>
            </a:r>
            <a:r>
              <a:rPr lang="en-US" dirty="0" smtClean="0"/>
              <a:t> (RIT)</a:t>
            </a:r>
          </a:p>
          <a:p>
            <a:pPr lvl="1"/>
            <a:r>
              <a:rPr lang="en-US" dirty="0" err="1" smtClean="0"/>
              <a:t>Jeremey</a:t>
            </a:r>
            <a:r>
              <a:rPr lang="en-US" dirty="0" smtClean="0"/>
              <a:t> </a:t>
            </a:r>
            <a:r>
              <a:rPr lang="en-US" dirty="0" err="1" smtClean="0"/>
              <a:t>Espenshade</a:t>
            </a:r>
            <a:r>
              <a:rPr lang="en-US" dirty="0" smtClean="0"/>
              <a:t> (now Microsoft HPC)</a:t>
            </a:r>
          </a:p>
          <a:p>
            <a:endParaRPr lang="en-US" dirty="0"/>
          </a:p>
        </p:txBody>
      </p:sp>
      <p:sp>
        <p:nvSpPr>
          <p:cNvPr id="6" name="Date Placeholder 5"/>
          <p:cNvSpPr>
            <a:spLocks noGrp="1"/>
          </p:cNvSpPr>
          <p:nvPr>
            <p:ph type="dt" sz="half" idx="10"/>
          </p:nvPr>
        </p:nvSpPr>
        <p:spPr/>
        <p:txBody>
          <a:bodyPr/>
          <a:lstStyle/>
          <a:p>
            <a:fld id="{825D6807-E0F6-C946-AB22-C2CE67139635}" type="datetime1">
              <a:rPr lang="en-US" smtClean="0"/>
              <a:pPr/>
              <a:t>11/4/09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5</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Green Aware DVFS Scheduling </a:t>
            </a:r>
            <a:br>
              <a:rPr lang="en-US" dirty="0" smtClean="0"/>
            </a:br>
            <a:r>
              <a:rPr lang="en-US" dirty="0" smtClean="0"/>
              <a:t>for </a:t>
            </a:r>
            <a:r>
              <a:rPr lang="en-US" dirty="0" err="1" smtClean="0"/>
              <a:t>VMs</a:t>
            </a:r>
            <a:endParaRPr lang="en-US" dirty="0"/>
          </a:p>
        </p:txBody>
      </p:sp>
      <p:sp>
        <p:nvSpPr>
          <p:cNvPr id="3" name="Content Placeholder 2"/>
          <p:cNvSpPr>
            <a:spLocks noGrp="1"/>
          </p:cNvSpPr>
          <p:nvPr>
            <p:ph idx="1"/>
          </p:nvPr>
        </p:nvSpPr>
        <p:spPr>
          <a:xfrm>
            <a:off x="457200" y="1295399"/>
            <a:ext cx="6553200" cy="5197475"/>
          </a:xfrm>
        </p:spPr>
        <p:txBody>
          <a:bodyPr>
            <a:normAutofit lnSpcReduction="10000"/>
          </a:bodyPr>
          <a:lstStyle/>
          <a:p>
            <a:r>
              <a:rPr lang="en-US" dirty="0" smtClean="0"/>
              <a:t>How to reduce energy consumption?</a:t>
            </a:r>
          </a:p>
          <a:p>
            <a:pPr lvl="1"/>
            <a:r>
              <a:rPr lang="en-US" dirty="0" smtClean="0"/>
              <a:t>Many ways exist …</a:t>
            </a:r>
          </a:p>
          <a:p>
            <a:pPr lvl="1"/>
            <a:r>
              <a:rPr lang="en-US" dirty="0" smtClean="0"/>
              <a:t>Can we use dynamic voltages to reduce energy consumption</a:t>
            </a:r>
          </a:p>
          <a:p>
            <a:pPr lvl="1">
              <a:buNone/>
            </a:pPr>
            <a:endParaRPr lang="en-US" dirty="0" smtClean="0"/>
          </a:p>
          <a:p>
            <a:r>
              <a:rPr lang="en-US" dirty="0" smtClean="0"/>
              <a:t>Objective: dynamically scale voltages for virtual machines in a cluster</a:t>
            </a:r>
          </a:p>
          <a:p>
            <a:pPr lvl="1"/>
            <a:r>
              <a:rPr lang="en-US" dirty="0" smtClean="0"/>
              <a:t>Dynamic Voltage Frequency Scheduling (DVFS)</a:t>
            </a:r>
          </a:p>
          <a:p>
            <a:endParaRPr lang="en-US" dirty="0"/>
          </a:p>
        </p:txBody>
      </p:sp>
      <p:pic>
        <p:nvPicPr>
          <p:cNvPr id="4" name="Picture 3" descr="Picture 25.png"/>
          <p:cNvPicPr>
            <a:picLocks noChangeAspect="1"/>
          </p:cNvPicPr>
          <p:nvPr/>
        </p:nvPicPr>
        <p:blipFill>
          <a:blip r:embed="rId2"/>
          <a:stretch>
            <a:fillRect/>
          </a:stretch>
        </p:blipFill>
        <p:spPr>
          <a:xfrm>
            <a:off x="6324600" y="1295399"/>
            <a:ext cx="2534920" cy="3342752"/>
          </a:xfrm>
          <a:prstGeom prst="rect">
            <a:avLst/>
          </a:prstGeom>
        </p:spPr>
      </p:pic>
      <p:sp>
        <p:nvSpPr>
          <p:cNvPr id="5" name="TextBox 4"/>
          <p:cNvSpPr txBox="1"/>
          <p:nvPr/>
        </p:nvSpPr>
        <p:spPr>
          <a:xfrm>
            <a:off x="6781800" y="4638151"/>
            <a:ext cx="1833968" cy="369332"/>
          </a:xfrm>
          <a:prstGeom prst="rect">
            <a:avLst/>
          </a:prstGeom>
          <a:noFill/>
        </p:spPr>
        <p:txBody>
          <a:bodyPr wrap="none" rtlCol="0">
            <a:spAutoFit/>
          </a:bodyPr>
          <a:lstStyle/>
          <a:p>
            <a:r>
              <a:rPr lang="en-US" dirty="0" smtClean="0"/>
              <a:t>Cluster Aug. 2009</a:t>
            </a:r>
            <a:endParaRPr lang="en-US" dirty="0"/>
          </a:p>
        </p:txBody>
      </p:sp>
      <p:sp>
        <p:nvSpPr>
          <p:cNvPr id="6" name="Date Placeholder 5"/>
          <p:cNvSpPr>
            <a:spLocks noGrp="1"/>
          </p:cNvSpPr>
          <p:nvPr>
            <p:ph type="dt" sz="half" idx="2"/>
          </p:nvPr>
        </p:nvSpPr>
        <p:spPr/>
        <p:txBody>
          <a:bodyPr/>
          <a:lstStyle/>
          <a:p>
            <a:fld id="{5038C820-14AE-2B45-99F1-A6A9E181856E}" type="datetime1">
              <a:rPr lang="en-US" smtClean="0"/>
              <a:pPr/>
              <a:t>11/4/09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50</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virtual machines</a:t>
            </a:r>
            <a:endParaRPr lang="en-US" dirty="0"/>
          </a:p>
        </p:txBody>
      </p:sp>
      <p:sp>
        <p:nvSpPr>
          <p:cNvPr id="4" name="Rectangle 3"/>
          <p:cNvSpPr/>
          <p:nvPr/>
        </p:nvSpPr>
        <p:spPr>
          <a:xfrm>
            <a:off x="6862213" y="4298180"/>
            <a:ext cx="1143000" cy="2286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7143196" y="5441033"/>
            <a:ext cx="5334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PE</a:t>
            </a:r>
            <a:endParaRPr lang="en-US" dirty="0">
              <a:solidFill>
                <a:schemeClr val="tx1"/>
              </a:solidFill>
            </a:endParaRPr>
          </a:p>
        </p:txBody>
      </p:sp>
      <p:sp>
        <p:nvSpPr>
          <p:cNvPr id="8" name="Rectangle 7"/>
          <p:cNvSpPr/>
          <p:nvPr/>
        </p:nvSpPr>
        <p:spPr>
          <a:xfrm>
            <a:off x="7143196" y="4526633"/>
            <a:ext cx="5334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PE</a:t>
            </a:r>
            <a:endParaRPr lang="en-US" dirty="0">
              <a:solidFill>
                <a:schemeClr val="tx1"/>
              </a:solidFill>
            </a:endParaRPr>
          </a:p>
        </p:txBody>
      </p:sp>
      <p:sp>
        <p:nvSpPr>
          <p:cNvPr id="9" name="Rectangle 8"/>
          <p:cNvSpPr/>
          <p:nvPr/>
        </p:nvSpPr>
        <p:spPr>
          <a:xfrm>
            <a:off x="7143196" y="4983833"/>
            <a:ext cx="5334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PE</a:t>
            </a:r>
            <a:endParaRPr lang="en-US" dirty="0">
              <a:solidFill>
                <a:schemeClr val="tx1"/>
              </a:solidFill>
            </a:endParaRPr>
          </a:p>
        </p:txBody>
      </p:sp>
      <p:sp>
        <p:nvSpPr>
          <p:cNvPr id="10" name="Rectangle 9"/>
          <p:cNvSpPr/>
          <p:nvPr/>
        </p:nvSpPr>
        <p:spPr>
          <a:xfrm>
            <a:off x="7143196" y="5898233"/>
            <a:ext cx="5334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PE</a:t>
            </a:r>
            <a:endParaRPr lang="en-US" dirty="0">
              <a:solidFill>
                <a:schemeClr val="tx1"/>
              </a:solidFill>
            </a:endParaRPr>
          </a:p>
        </p:txBody>
      </p:sp>
      <p:cxnSp>
        <p:nvCxnSpPr>
          <p:cNvPr id="11" name="Straight Connector 10"/>
          <p:cNvCxnSpPr/>
          <p:nvPr/>
        </p:nvCxnSpPr>
        <p:spPr>
          <a:xfrm flipV="1">
            <a:off x="2862505" y="5180167"/>
            <a:ext cx="1371600" cy="23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862505" y="5713567"/>
            <a:ext cx="13716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3968199" y="5446073"/>
            <a:ext cx="5318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3512190" y="5444088"/>
            <a:ext cx="53101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3285575" y="5444485"/>
            <a:ext cx="53022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2904178" y="5442500"/>
            <a:ext cx="52784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4839734" y="5105400"/>
            <a:ext cx="1365245" cy="6842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Scheduling             </a:t>
            </a:r>
          </a:p>
          <a:p>
            <a:pPr algn="ctr"/>
            <a:r>
              <a:rPr lang="en-US" dirty="0" smtClean="0">
                <a:solidFill>
                  <a:schemeClr val="tx1"/>
                </a:solidFill>
              </a:rPr>
              <a:t>algorithm    </a:t>
            </a:r>
            <a:endParaRPr lang="en-US" dirty="0">
              <a:solidFill>
                <a:schemeClr val="tx1"/>
              </a:solidFill>
            </a:endParaRPr>
          </a:p>
        </p:txBody>
      </p:sp>
      <p:cxnSp>
        <p:nvCxnSpPr>
          <p:cNvPr id="18" name="Straight Arrow Connector 17"/>
          <p:cNvCxnSpPr>
            <a:endCxn id="17" idx="1"/>
          </p:cNvCxnSpPr>
          <p:nvPr/>
        </p:nvCxnSpPr>
        <p:spPr>
          <a:xfrm>
            <a:off x="4233311" y="5447506"/>
            <a:ext cx="60642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 name="Group 27"/>
          <p:cNvGrpSpPr/>
          <p:nvPr/>
        </p:nvGrpSpPr>
        <p:grpSpPr>
          <a:xfrm>
            <a:off x="683417" y="4930613"/>
            <a:ext cx="1297783" cy="1207290"/>
            <a:chOff x="1218247" y="1573141"/>
            <a:chExt cx="1297783" cy="1207290"/>
          </a:xfrm>
          <a:effectLst>
            <a:outerShdw blurRad="50800" dist="38100" dir="2700000">
              <a:srgbClr val="000000">
                <a:alpha val="43000"/>
              </a:srgbClr>
            </a:outerShdw>
          </a:effectLst>
        </p:grpSpPr>
        <p:sp>
          <p:nvSpPr>
            <p:cNvPr id="19" name="Rounded Rectangle 18"/>
            <p:cNvSpPr/>
            <p:nvPr/>
          </p:nvSpPr>
          <p:spPr>
            <a:xfrm>
              <a:off x="1218247" y="1573141"/>
              <a:ext cx="688183" cy="5976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20" name="Rounded Rectangle 19"/>
            <p:cNvSpPr/>
            <p:nvPr/>
          </p:nvSpPr>
          <p:spPr>
            <a:xfrm>
              <a:off x="1370647" y="1725541"/>
              <a:ext cx="688183" cy="5976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21" name="Rounded Rectangle 20"/>
            <p:cNvSpPr/>
            <p:nvPr/>
          </p:nvSpPr>
          <p:spPr>
            <a:xfrm>
              <a:off x="1523047" y="1877941"/>
              <a:ext cx="688183" cy="5976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22" name="Rounded Rectangle 21"/>
            <p:cNvSpPr/>
            <p:nvPr/>
          </p:nvSpPr>
          <p:spPr>
            <a:xfrm>
              <a:off x="1675447" y="2030341"/>
              <a:ext cx="688183" cy="5976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23" name="Rounded Rectangle 22"/>
            <p:cNvSpPr/>
            <p:nvPr/>
          </p:nvSpPr>
          <p:spPr>
            <a:xfrm>
              <a:off x="1827847" y="2182741"/>
              <a:ext cx="688183" cy="5976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VM</a:t>
              </a:r>
              <a:endParaRPr lang="en-US" dirty="0">
                <a:solidFill>
                  <a:schemeClr val="tx1"/>
                </a:solidFill>
              </a:endParaRPr>
            </a:p>
          </p:txBody>
        </p:sp>
      </p:grpSp>
      <p:cxnSp>
        <p:nvCxnSpPr>
          <p:cNvPr id="24" name="Curved Connector 23"/>
          <p:cNvCxnSpPr/>
          <p:nvPr/>
        </p:nvCxnSpPr>
        <p:spPr>
          <a:xfrm>
            <a:off x="2165743" y="5436148"/>
            <a:ext cx="653657" cy="158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862213" y="6945868"/>
            <a:ext cx="1119183" cy="369332"/>
          </a:xfrm>
          <a:prstGeom prst="rect">
            <a:avLst/>
          </a:prstGeom>
          <a:noFill/>
        </p:spPr>
        <p:txBody>
          <a:bodyPr wrap="square" rtlCol="0">
            <a:spAutoFit/>
          </a:bodyPr>
          <a:lstStyle/>
          <a:p>
            <a:pPr algn="ctr"/>
            <a:r>
              <a:rPr lang="en-US" dirty="0" smtClean="0"/>
              <a:t>cluster</a:t>
            </a:r>
            <a:endParaRPr lang="en-US" dirty="0"/>
          </a:p>
        </p:txBody>
      </p:sp>
      <p:sp>
        <p:nvSpPr>
          <p:cNvPr id="26" name="TextBox 25"/>
          <p:cNvSpPr txBox="1"/>
          <p:nvPr/>
        </p:nvSpPr>
        <p:spPr>
          <a:xfrm>
            <a:off x="3160791" y="5879068"/>
            <a:ext cx="778203" cy="369332"/>
          </a:xfrm>
          <a:prstGeom prst="rect">
            <a:avLst/>
          </a:prstGeom>
          <a:noFill/>
        </p:spPr>
        <p:txBody>
          <a:bodyPr wrap="none" rtlCol="0">
            <a:spAutoFit/>
          </a:bodyPr>
          <a:lstStyle/>
          <a:p>
            <a:r>
              <a:rPr lang="en-US" dirty="0" smtClean="0"/>
              <a:t>queue</a:t>
            </a:r>
            <a:endParaRPr lang="en-US" dirty="0"/>
          </a:p>
        </p:txBody>
      </p:sp>
      <p:cxnSp>
        <p:nvCxnSpPr>
          <p:cNvPr id="27" name="Straight Arrow Connector 26"/>
          <p:cNvCxnSpPr>
            <a:stCxn id="17" idx="3"/>
            <a:endCxn id="4" idx="1"/>
          </p:cNvCxnSpPr>
          <p:nvPr/>
        </p:nvCxnSpPr>
        <p:spPr>
          <a:xfrm flipV="1">
            <a:off x="6204979" y="5441180"/>
            <a:ext cx="657234" cy="63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ounded Rectangle 31"/>
          <p:cNvSpPr/>
          <p:nvPr/>
        </p:nvSpPr>
        <p:spPr>
          <a:xfrm>
            <a:off x="2705894" y="2636020"/>
            <a:ext cx="533400" cy="4119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chemeClr val="tx1"/>
                </a:solidFill>
              </a:rPr>
              <a:t>vm</a:t>
            </a:r>
            <a:endParaRPr lang="en-US" dirty="0">
              <a:solidFill>
                <a:schemeClr val="tx1"/>
              </a:solidFill>
            </a:endParaRPr>
          </a:p>
        </p:txBody>
      </p:sp>
      <p:sp>
        <p:nvSpPr>
          <p:cNvPr id="33" name="Rounded Rectangle 32"/>
          <p:cNvSpPr/>
          <p:nvPr/>
        </p:nvSpPr>
        <p:spPr>
          <a:xfrm>
            <a:off x="3391694" y="2636020"/>
            <a:ext cx="533400" cy="4119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chemeClr val="tx1"/>
                </a:solidFill>
              </a:rPr>
              <a:t>vm</a:t>
            </a:r>
            <a:endParaRPr lang="en-US" dirty="0">
              <a:solidFill>
                <a:schemeClr val="tx1"/>
              </a:solidFill>
            </a:endParaRPr>
          </a:p>
        </p:txBody>
      </p:sp>
      <p:sp>
        <p:nvSpPr>
          <p:cNvPr id="35" name="Rounded Rectangle 34"/>
          <p:cNvSpPr/>
          <p:nvPr/>
        </p:nvSpPr>
        <p:spPr>
          <a:xfrm>
            <a:off x="2020094" y="2636020"/>
            <a:ext cx="533400" cy="4119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chemeClr val="tx1"/>
                </a:solidFill>
              </a:rPr>
              <a:t>vm</a:t>
            </a:r>
            <a:endParaRPr lang="en-US" dirty="0">
              <a:solidFill>
                <a:schemeClr val="tx1"/>
              </a:solidFill>
            </a:endParaRPr>
          </a:p>
        </p:txBody>
      </p:sp>
      <p:sp>
        <p:nvSpPr>
          <p:cNvPr id="36" name="Rectangle 35"/>
          <p:cNvSpPr/>
          <p:nvPr/>
        </p:nvSpPr>
        <p:spPr>
          <a:xfrm>
            <a:off x="572294" y="3150632"/>
            <a:ext cx="2667000" cy="685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Compute node</a:t>
            </a:r>
          </a:p>
          <a:p>
            <a:pPr algn="ctr"/>
            <a:r>
              <a:rPr lang="en-US" dirty="0" smtClean="0">
                <a:solidFill>
                  <a:schemeClr val="tx1"/>
                </a:solidFill>
              </a:rPr>
              <a:t>PE</a:t>
            </a:r>
            <a:endParaRPr lang="en-US" dirty="0">
              <a:solidFill>
                <a:schemeClr val="tx1"/>
              </a:solidFill>
            </a:endParaRPr>
          </a:p>
        </p:txBody>
      </p:sp>
      <p:sp>
        <p:nvSpPr>
          <p:cNvPr id="37" name="Rounded Rectangle 36"/>
          <p:cNvSpPr/>
          <p:nvPr/>
        </p:nvSpPr>
        <p:spPr>
          <a:xfrm>
            <a:off x="4077494" y="2636020"/>
            <a:ext cx="533400" cy="4119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chemeClr val="tx1"/>
                </a:solidFill>
              </a:rPr>
              <a:t>vm</a:t>
            </a:r>
            <a:endParaRPr lang="en-US" dirty="0">
              <a:solidFill>
                <a:schemeClr val="tx1"/>
              </a:solidFill>
            </a:endParaRPr>
          </a:p>
        </p:txBody>
      </p:sp>
      <p:sp>
        <p:nvSpPr>
          <p:cNvPr id="38" name="Rectangle 37"/>
          <p:cNvSpPr/>
          <p:nvPr/>
        </p:nvSpPr>
        <p:spPr>
          <a:xfrm>
            <a:off x="6724096" y="2502932"/>
            <a:ext cx="838200" cy="12954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File</a:t>
            </a:r>
          </a:p>
          <a:p>
            <a:pPr algn="ctr"/>
            <a:r>
              <a:rPr lang="en-US" dirty="0">
                <a:solidFill>
                  <a:schemeClr val="tx1"/>
                </a:solidFill>
              </a:rPr>
              <a:t>s</a:t>
            </a:r>
            <a:r>
              <a:rPr lang="en-US" dirty="0" smtClean="0">
                <a:solidFill>
                  <a:schemeClr val="tx1"/>
                </a:solidFill>
              </a:rPr>
              <a:t>erver</a:t>
            </a:r>
            <a:endParaRPr lang="en-US" dirty="0">
              <a:solidFill>
                <a:schemeClr val="tx1"/>
              </a:solidFill>
            </a:endParaRPr>
          </a:p>
        </p:txBody>
      </p:sp>
      <p:sp>
        <p:nvSpPr>
          <p:cNvPr id="39" name="Rectangle 38"/>
          <p:cNvSpPr/>
          <p:nvPr/>
        </p:nvSpPr>
        <p:spPr>
          <a:xfrm>
            <a:off x="7676596" y="2502932"/>
            <a:ext cx="838200" cy="12954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Head</a:t>
            </a:r>
          </a:p>
          <a:p>
            <a:pPr algn="ctr"/>
            <a:r>
              <a:rPr lang="en-US" dirty="0" smtClean="0">
                <a:solidFill>
                  <a:schemeClr val="tx1"/>
                </a:solidFill>
              </a:rPr>
              <a:t>node</a:t>
            </a:r>
            <a:endParaRPr lang="en-US" dirty="0">
              <a:solidFill>
                <a:schemeClr val="tx1"/>
              </a:solidFill>
            </a:endParaRPr>
          </a:p>
        </p:txBody>
      </p:sp>
      <p:sp>
        <p:nvSpPr>
          <p:cNvPr id="40" name="Rounded Rectangle 39"/>
          <p:cNvSpPr/>
          <p:nvPr/>
        </p:nvSpPr>
        <p:spPr>
          <a:xfrm>
            <a:off x="1258094" y="2636020"/>
            <a:ext cx="533400" cy="4119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chemeClr val="tx1"/>
                </a:solidFill>
              </a:rPr>
              <a:t>vm</a:t>
            </a:r>
            <a:endParaRPr lang="en-US" dirty="0">
              <a:solidFill>
                <a:schemeClr val="tx1"/>
              </a:solidFill>
            </a:endParaRPr>
          </a:p>
        </p:txBody>
      </p:sp>
      <p:sp>
        <p:nvSpPr>
          <p:cNvPr id="41" name="Rounded Rectangle 40"/>
          <p:cNvSpPr/>
          <p:nvPr/>
        </p:nvSpPr>
        <p:spPr>
          <a:xfrm>
            <a:off x="572294" y="2636020"/>
            <a:ext cx="533400" cy="4119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chemeClr val="tx1"/>
                </a:solidFill>
              </a:rPr>
              <a:t>vm</a:t>
            </a:r>
            <a:endParaRPr lang="en-US" dirty="0">
              <a:solidFill>
                <a:schemeClr val="tx1"/>
              </a:solidFill>
            </a:endParaRPr>
          </a:p>
        </p:txBody>
      </p:sp>
      <p:sp>
        <p:nvSpPr>
          <p:cNvPr id="42" name="Oval 41"/>
          <p:cNvSpPr/>
          <p:nvPr/>
        </p:nvSpPr>
        <p:spPr>
          <a:xfrm>
            <a:off x="6020589" y="1143000"/>
            <a:ext cx="533400" cy="533400"/>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schemeClr val="tx1"/>
              </a:solidFill>
            </a:endParaRPr>
          </a:p>
        </p:txBody>
      </p:sp>
      <p:sp>
        <p:nvSpPr>
          <p:cNvPr id="43" name="Oval 42"/>
          <p:cNvSpPr/>
          <p:nvPr/>
        </p:nvSpPr>
        <p:spPr>
          <a:xfrm>
            <a:off x="2022475" y="1225034"/>
            <a:ext cx="533400" cy="533400"/>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cxnSp>
        <p:nvCxnSpPr>
          <p:cNvPr id="44" name="Curved Connector 43"/>
          <p:cNvCxnSpPr/>
          <p:nvPr/>
        </p:nvCxnSpPr>
        <p:spPr>
          <a:xfrm rot="5400000">
            <a:off x="6039641" y="1924048"/>
            <a:ext cx="495299" cy="3"/>
          </a:xfrm>
          <a:prstGeom prst="curvedConnector3">
            <a:avLst>
              <a:gd name="adj1" fmla="val 50000"/>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5410994" y="1225034"/>
            <a:ext cx="533400" cy="369332"/>
          </a:xfrm>
          <a:prstGeom prst="rect">
            <a:avLst/>
          </a:prstGeom>
          <a:noFill/>
          <a:ln>
            <a:noFill/>
          </a:ln>
        </p:spPr>
        <p:txBody>
          <a:bodyPr wrap="square" rtlCol="0">
            <a:spAutoFit/>
          </a:bodyPr>
          <a:lstStyle/>
          <a:p>
            <a:r>
              <a:rPr lang="en-US" dirty="0" smtClean="0"/>
              <a:t>job</a:t>
            </a:r>
            <a:endParaRPr lang="en-US" dirty="0"/>
          </a:p>
        </p:txBody>
      </p:sp>
      <p:cxnSp>
        <p:nvCxnSpPr>
          <p:cNvPr id="46" name="Curved Connector 45"/>
          <p:cNvCxnSpPr>
            <a:stCxn id="38" idx="0"/>
            <a:endCxn id="35" idx="0"/>
          </p:cNvCxnSpPr>
          <p:nvPr/>
        </p:nvCxnSpPr>
        <p:spPr>
          <a:xfrm rot="16200000" flipH="1" flipV="1">
            <a:off x="4648451" y="141275"/>
            <a:ext cx="133088" cy="4856402"/>
          </a:xfrm>
          <a:prstGeom prst="curvedConnector3">
            <a:avLst>
              <a:gd name="adj1" fmla="val -171766"/>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47" name="Curved Connector 46"/>
          <p:cNvCxnSpPr>
            <a:endCxn id="43" idx="6"/>
          </p:cNvCxnSpPr>
          <p:nvPr/>
        </p:nvCxnSpPr>
        <p:spPr>
          <a:xfrm rot="10800000">
            <a:off x="2555875" y="1491734"/>
            <a:ext cx="3491556" cy="533400"/>
          </a:xfrm>
          <a:prstGeom prst="curvedConnector3">
            <a:avLst>
              <a:gd name="adj1" fmla="val 39608"/>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16200000" flipH="1">
            <a:off x="2041130" y="2026284"/>
            <a:ext cx="495297" cy="793"/>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010694" y="1904997"/>
            <a:ext cx="1600200" cy="369332"/>
          </a:xfrm>
          <a:prstGeom prst="rect">
            <a:avLst/>
          </a:prstGeom>
          <a:solidFill>
            <a:schemeClr val="bg1"/>
          </a:solidFill>
          <a:ln>
            <a:noFill/>
          </a:ln>
        </p:spPr>
        <p:txBody>
          <a:bodyPr wrap="square" rtlCol="0">
            <a:spAutoFit/>
          </a:bodyPr>
          <a:lstStyle/>
          <a:p>
            <a:r>
              <a:rPr lang="en-US" dirty="0" smtClean="0"/>
              <a:t>     Start a </a:t>
            </a:r>
            <a:r>
              <a:rPr lang="en-US" dirty="0" err="1" smtClean="0"/>
              <a:t>vm</a:t>
            </a:r>
            <a:endParaRPr lang="en-US" dirty="0"/>
          </a:p>
        </p:txBody>
      </p:sp>
      <p:sp>
        <p:nvSpPr>
          <p:cNvPr id="50" name="TextBox 49"/>
          <p:cNvSpPr txBox="1"/>
          <p:nvPr/>
        </p:nvSpPr>
        <p:spPr>
          <a:xfrm>
            <a:off x="3010694" y="1409699"/>
            <a:ext cx="2248694" cy="369332"/>
          </a:xfrm>
          <a:prstGeom prst="rect">
            <a:avLst/>
          </a:prstGeom>
          <a:solidFill>
            <a:schemeClr val="bg1"/>
          </a:solidFill>
          <a:ln>
            <a:noFill/>
          </a:ln>
          <a:effectLst/>
        </p:spPr>
        <p:txBody>
          <a:bodyPr wrap="square" rtlCol="0">
            <a:spAutoFit/>
          </a:bodyPr>
          <a:lstStyle/>
          <a:p>
            <a:r>
              <a:rPr lang="en-US" dirty="0" smtClean="0"/>
              <a:t>Execute job in a  </a:t>
            </a:r>
            <a:r>
              <a:rPr lang="en-US" dirty="0" err="1" smtClean="0"/>
              <a:t>vm</a:t>
            </a:r>
            <a:endParaRPr lang="en-US" dirty="0"/>
          </a:p>
        </p:txBody>
      </p:sp>
      <p:sp>
        <p:nvSpPr>
          <p:cNvPr id="51" name="Rounded Rectangle 50"/>
          <p:cNvSpPr/>
          <p:nvPr/>
        </p:nvSpPr>
        <p:spPr>
          <a:xfrm>
            <a:off x="228600" y="1143000"/>
            <a:ext cx="8686800" cy="2926433"/>
          </a:xfrm>
          <a:prstGeom prst="roundRect">
            <a:avLst/>
          </a:prstGeom>
          <a:noFill/>
          <a:ln w="76200" cap="flat" cmpd="sng" algn="ctr">
            <a:solidFill>
              <a:schemeClr val="accent1">
                <a:shade val="95000"/>
                <a:satMod val="105000"/>
              </a:scheme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Date Placeholder 60"/>
          <p:cNvSpPr>
            <a:spLocks noGrp="1"/>
          </p:cNvSpPr>
          <p:nvPr>
            <p:ph type="dt" sz="half" idx="2"/>
          </p:nvPr>
        </p:nvSpPr>
        <p:spPr/>
        <p:txBody>
          <a:bodyPr/>
          <a:lstStyle/>
          <a:p>
            <a:fld id="{1586D445-65CA-AC40-93C3-33CE0514B9D4}" type="datetime1">
              <a:rPr lang="en-US" smtClean="0"/>
              <a:pPr/>
              <a:t>11/4/09</a:t>
            </a:fld>
            <a:endParaRPr lang="en-US"/>
          </a:p>
        </p:txBody>
      </p:sp>
      <p:sp>
        <p:nvSpPr>
          <p:cNvPr id="62" name="Slide Number Placeholder 61"/>
          <p:cNvSpPr>
            <a:spLocks noGrp="1"/>
          </p:cNvSpPr>
          <p:nvPr>
            <p:ph type="sldNum" sz="quarter" idx="4"/>
          </p:nvPr>
        </p:nvSpPr>
        <p:spPr/>
        <p:txBody>
          <a:bodyPr/>
          <a:lstStyle/>
          <a:p>
            <a:fld id="{C53075B1-7B30-404B-8E37-C3D48FD8F813}" type="slidenum">
              <a:rPr lang="en-US" smtClean="0"/>
              <a:pPr/>
              <a:t>51</a:t>
            </a:fld>
            <a:endParaRPr lang="en-US"/>
          </a:p>
        </p:txBody>
      </p:sp>
      <p:sp>
        <p:nvSpPr>
          <p:cNvPr id="63" name="Footer Placeholder 62"/>
          <p:cNvSpPr>
            <a:spLocks noGrp="1"/>
          </p:cNvSpPr>
          <p:nvPr>
            <p:ph type="ftr" sz="quarter" idx="3"/>
          </p:nvPr>
        </p:nvSpPr>
        <p:spPr/>
        <p:txBody>
          <a:bodyPr/>
          <a:lstStyle/>
          <a:p>
            <a:r>
              <a:rPr lang="en-US" smtClean="0"/>
              <a:t>Gregor von Laszewski, laszewski@gmail.com</a:t>
            </a:r>
            <a:endParaRPr lang="en-US"/>
          </a:p>
        </p:txBody>
      </p:sp>
      <p:sp>
        <p:nvSpPr>
          <p:cNvPr id="65" name="Rectangle 64"/>
          <p:cNvSpPr/>
          <p:nvPr/>
        </p:nvSpPr>
        <p:spPr>
          <a:xfrm>
            <a:off x="3380431" y="3150632"/>
            <a:ext cx="2667000" cy="685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Compute node</a:t>
            </a:r>
          </a:p>
          <a:p>
            <a:pPr algn="ctr"/>
            <a:r>
              <a:rPr lang="en-US" dirty="0" smtClean="0">
                <a:solidFill>
                  <a:schemeClr val="tx1"/>
                </a:solidFill>
              </a:rPr>
              <a:t>PE</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 aware scheduling algorithm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Sort </a:t>
            </a:r>
            <a:r>
              <a:rPr lang="en-US" dirty="0" err="1" smtClean="0"/>
              <a:t>VMs</a:t>
            </a:r>
            <a:r>
              <a:rPr lang="en-US" dirty="0" smtClean="0"/>
              <a:t> in a decreasing order of required CPU speed (e.g. deadline requirement)</a:t>
            </a:r>
          </a:p>
          <a:p>
            <a:pPr marL="514350" indent="-514350">
              <a:buFont typeface="+mj-lt"/>
              <a:buAutoNum type="arabicPeriod"/>
            </a:pPr>
            <a:r>
              <a:rPr lang="en-US" dirty="0" smtClean="0"/>
              <a:t>Set </a:t>
            </a:r>
            <a:r>
              <a:rPr lang="en-US" dirty="0" err="1" smtClean="0"/>
              <a:t>PEs</a:t>
            </a:r>
            <a:r>
              <a:rPr lang="en-US" dirty="0" smtClean="0"/>
              <a:t> to lowest voltages</a:t>
            </a:r>
          </a:p>
          <a:p>
            <a:pPr marL="514350" indent="-514350">
              <a:buFont typeface="+mj-lt"/>
              <a:buAutoNum type="arabicPeriod"/>
            </a:pPr>
            <a:r>
              <a:rPr lang="en-US" dirty="0" smtClean="0"/>
              <a:t>put </a:t>
            </a:r>
            <a:r>
              <a:rPr lang="en-US" dirty="0" err="1" smtClean="0"/>
              <a:t>VMs</a:t>
            </a:r>
            <a:r>
              <a:rPr lang="en-US" dirty="0" smtClean="0"/>
              <a:t> to </a:t>
            </a:r>
            <a:r>
              <a:rPr lang="en-US" dirty="0" err="1" smtClean="0"/>
              <a:t>PEs</a:t>
            </a:r>
            <a:endParaRPr lang="en-US" dirty="0" smtClean="0"/>
          </a:p>
          <a:p>
            <a:pPr marL="514350" indent="-514350">
              <a:buFont typeface="+mj-lt"/>
              <a:buAutoNum type="arabicPeriod"/>
            </a:pPr>
            <a:r>
              <a:rPr lang="en-US" dirty="0" smtClean="0"/>
              <a:t>If cannot accommodate increase PE voltages</a:t>
            </a:r>
          </a:p>
          <a:p>
            <a:pPr marL="514350" indent="-514350">
              <a:buFont typeface="+mj-lt"/>
              <a:buAutoNum type="arabicPeriod"/>
            </a:pPr>
            <a:r>
              <a:rPr lang="en-US" dirty="0" smtClean="0"/>
              <a:t>Reduce PE voltages whenever it is possible to accommodate </a:t>
            </a:r>
            <a:r>
              <a:rPr lang="en-US" dirty="0" err="1" smtClean="0"/>
              <a:t>VMs</a:t>
            </a:r>
            <a:endParaRPr lang="en-US" dirty="0" smtClean="0"/>
          </a:p>
          <a:p>
            <a:pPr marL="514350" indent="-514350">
              <a:buFont typeface="+mj-lt"/>
              <a:buAutoNum type="arabicPeriod"/>
            </a:pPr>
            <a:r>
              <a:rPr lang="en-US" dirty="0" smtClean="0"/>
              <a:t>Return to 3.</a:t>
            </a:r>
            <a:endParaRPr lang="en-US" dirty="0"/>
          </a:p>
        </p:txBody>
      </p:sp>
      <p:sp>
        <p:nvSpPr>
          <p:cNvPr id="4" name="Date Placeholder 3"/>
          <p:cNvSpPr>
            <a:spLocks noGrp="1"/>
          </p:cNvSpPr>
          <p:nvPr>
            <p:ph type="dt" sz="half" idx="2"/>
          </p:nvPr>
        </p:nvSpPr>
        <p:spPr/>
        <p:txBody>
          <a:bodyPr/>
          <a:lstStyle/>
          <a:p>
            <a:fld id="{A84A1485-2A97-5A4E-B5AC-368ACA5A26C2}"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52</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Simulations are based on job data we got form Buffalo, …</a:t>
            </a:r>
          </a:p>
          <a:p>
            <a:endParaRPr lang="en-US" dirty="0" smtClean="0"/>
          </a:p>
          <a:p>
            <a:r>
              <a:rPr lang="en-US" dirty="0" smtClean="0"/>
              <a:t>Server: </a:t>
            </a:r>
            <a:br>
              <a:rPr lang="en-US" dirty="0" smtClean="0"/>
            </a:br>
            <a:r>
              <a:rPr lang="en-US" dirty="0" err="1" smtClean="0"/>
              <a:t>iCore</a:t>
            </a:r>
            <a:r>
              <a:rPr lang="en-US" dirty="0" smtClean="0"/>
              <a:t> 7</a:t>
            </a:r>
            <a:br>
              <a:rPr lang="en-US" dirty="0" smtClean="0"/>
            </a:br>
            <a:r>
              <a:rPr lang="en-US" dirty="0" smtClean="0"/>
              <a:t>under</a:t>
            </a:r>
            <a:br>
              <a:rPr lang="en-US" dirty="0" smtClean="0"/>
            </a:br>
            <a:r>
              <a:rPr lang="en-US" dirty="0" smtClean="0"/>
              <a:t>load</a:t>
            </a:r>
          </a:p>
          <a:p>
            <a:pPr>
              <a:buNone/>
            </a:pPr>
            <a:endParaRPr lang="en-US" dirty="0" smtClean="0"/>
          </a:p>
          <a:p>
            <a:endParaRPr lang="en-US" dirty="0" smtClean="0"/>
          </a:p>
          <a:p>
            <a:pPr>
              <a:buNone/>
            </a:pPr>
            <a:endParaRPr lang="en-US" dirty="0" smtClean="0"/>
          </a:p>
          <a:p>
            <a:r>
              <a:rPr lang="en-US" dirty="0" smtClean="0"/>
              <a:t>Intel Nehalem 920 </a:t>
            </a:r>
            <a:r>
              <a:rPr lang="en-US" dirty="0" err="1" smtClean="0"/>
              <a:t>Quadcore</a:t>
            </a:r>
            <a:r>
              <a:rPr lang="en-US" dirty="0" smtClean="0"/>
              <a:t> (2 per board)</a:t>
            </a:r>
          </a:p>
        </p:txBody>
      </p:sp>
      <p:pic>
        <p:nvPicPr>
          <p:cNvPr id="4" name="Picture 3" descr="Picture 26.png"/>
          <p:cNvPicPr>
            <a:picLocks noChangeAspect="1"/>
          </p:cNvPicPr>
          <p:nvPr/>
        </p:nvPicPr>
        <p:blipFill>
          <a:blip r:embed="rId2"/>
          <a:stretch>
            <a:fillRect/>
          </a:stretch>
        </p:blipFill>
        <p:spPr>
          <a:xfrm>
            <a:off x="2608600" y="2590800"/>
            <a:ext cx="5740028" cy="3276600"/>
          </a:xfrm>
          <a:prstGeom prst="rect">
            <a:avLst/>
          </a:prstGeom>
        </p:spPr>
      </p:pic>
      <p:sp>
        <p:nvSpPr>
          <p:cNvPr id="5" name="Date Placeholder 4"/>
          <p:cNvSpPr>
            <a:spLocks noGrp="1"/>
          </p:cNvSpPr>
          <p:nvPr>
            <p:ph type="dt" sz="half" idx="2"/>
          </p:nvPr>
        </p:nvSpPr>
        <p:spPr/>
        <p:txBody>
          <a:bodyPr/>
          <a:lstStyle/>
          <a:p>
            <a:fld id="{B7546534-F045-4445-B155-A5D10E25CF34}" type="datetime1">
              <a:rPr lang="en-US" smtClean="0"/>
              <a:pPr/>
              <a:t>11/4/09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53</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Results</a:t>
            </a:r>
            <a:endParaRPr lang="en-US" dirty="0"/>
          </a:p>
        </p:txBody>
      </p:sp>
      <p:graphicFrame>
        <p:nvGraphicFramePr>
          <p:cNvPr id="7" name="Chart 6"/>
          <p:cNvGraphicFramePr/>
          <p:nvPr/>
        </p:nvGraphicFramePr>
        <p:xfrm>
          <a:off x="4724400" y="3581400"/>
          <a:ext cx="4648200" cy="3098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nvGraphicFramePr>
        <p:xfrm>
          <a:off x="152400" y="3759200"/>
          <a:ext cx="4800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4572000" y="11430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nvGraphicFramePr>
        <p:xfrm>
          <a:off x="152400" y="11430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p:cNvSpPr/>
          <p:nvPr/>
        </p:nvSpPr>
        <p:spPr>
          <a:xfrm>
            <a:off x="4572000" y="6179234"/>
            <a:ext cx="4572000" cy="646331"/>
          </a:xfrm>
          <a:prstGeom prst="rect">
            <a:avLst/>
          </a:prstGeom>
        </p:spPr>
        <p:txBody>
          <a:bodyPr>
            <a:spAutoFit/>
          </a:bodyPr>
          <a:lstStyle/>
          <a:p>
            <a:r>
              <a:rPr lang="en-US" dirty="0" smtClean="0"/>
              <a:t>Overall operating point distribution </a:t>
            </a:r>
            <a:br>
              <a:rPr lang="en-US" dirty="0" smtClean="0"/>
            </a:br>
            <a:r>
              <a:rPr lang="en-US" dirty="0" smtClean="0"/>
              <a:t>(VM No.= 200, PE No.= 40)</a:t>
            </a:r>
            <a:endParaRPr lang="en-US" dirty="0"/>
          </a:p>
        </p:txBody>
      </p:sp>
      <p:sp>
        <p:nvSpPr>
          <p:cNvPr id="10" name="Date Placeholder 9"/>
          <p:cNvSpPr>
            <a:spLocks noGrp="1"/>
          </p:cNvSpPr>
          <p:nvPr>
            <p:ph type="dt" sz="half" idx="2"/>
          </p:nvPr>
        </p:nvSpPr>
        <p:spPr/>
        <p:txBody>
          <a:bodyPr/>
          <a:lstStyle/>
          <a:p>
            <a:fld id="{DA3E15C1-E782-5143-BA21-86BD5F527F18}" type="datetime1">
              <a:rPr lang="en-US" smtClean="0"/>
              <a:pPr/>
              <a:t>11/4/09</a:t>
            </a:fld>
            <a:endParaRPr lang="en-US"/>
          </a:p>
        </p:txBody>
      </p:sp>
      <p:sp>
        <p:nvSpPr>
          <p:cNvPr id="11" name="Slide Number Placeholder 10"/>
          <p:cNvSpPr>
            <a:spLocks noGrp="1"/>
          </p:cNvSpPr>
          <p:nvPr>
            <p:ph type="sldNum" sz="quarter" idx="4"/>
          </p:nvPr>
        </p:nvSpPr>
        <p:spPr/>
        <p:txBody>
          <a:bodyPr/>
          <a:lstStyle/>
          <a:p>
            <a:fld id="{C53075B1-7B30-404B-8E37-C3D48FD8F813}" type="slidenum">
              <a:rPr lang="en-US" smtClean="0"/>
              <a:pPr/>
              <a:t>54</a:t>
            </a:fld>
            <a:endParaRPr lang="en-US"/>
          </a:p>
        </p:txBody>
      </p:sp>
      <p:sp>
        <p:nvSpPr>
          <p:cNvPr id="12" name="Footer Placeholder 11"/>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a:bodyPr>
          <a:lstStyle/>
          <a:p>
            <a:r>
              <a:rPr lang="en-US" dirty="0" smtClean="0"/>
              <a:t>For compute intense calculations on a quad core machine</a:t>
            </a:r>
          </a:p>
          <a:p>
            <a:r>
              <a:rPr lang="en-US" dirty="0" smtClean="0"/>
              <a:t>Although you get slower speed with more cores, the overall throughput is more efficient</a:t>
            </a:r>
          </a:p>
          <a:p>
            <a:pPr lvl="1"/>
            <a:r>
              <a:rPr lang="en-US" dirty="0" smtClean="0"/>
              <a:t>While the performance of each individual VM is only approximately 67% as fast when using 8 </a:t>
            </a:r>
            <a:r>
              <a:rPr lang="en-US" dirty="0" err="1" smtClean="0"/>
              <a:t>VMs</a:t>
            </a:r>
            <a:r>
              <a:rPr lang="en-US" dirty="0" smtClean="0"/>
              <a:t> instead of 4, there are twice as many </a:t>
            </a:r>
            <a:r>
              <a:rPr lang="en-US" dirty="0" err="1" smtClean="0"/>
              <a:t>VMs</a:t>
            </a:r>
            <a:r>
              <a:rPr lang="en-US" dirty="0" smtClean="0"/>
              <a:t> to contribute to an overall performance improvement of 34%</a:t>
            </a:r>
          </a:p>
          <a:p>
            <a:r>
              <a:rPr lang="en-US" dirty="0" smtClean="0"/>
              <a:t>Put as much on the machine as you can</a:t>
            </a:r>
          </a:p>
        </p:txBody>
      </p:sp>
      <p:sp>
        <p:nvSpPr>
          <p:cNvPr id="4" name="Date Placeholder 3"/>
          <p:cNvSpPr>
            <a:spLocks noGrp="1"/>
          </p:cNvSpPr>
          <p:nvPr>
            <p:ph type="dt" sz="half" idx="2"/>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t>Thermal</a:t>
            </a:r>
            <a:r>
              <a:rPr lang="en-US" dirty="0" smtClean="0"/>
              <a:t> aware workload scheduling in data centers</a:t>
            </a:r>
            <a:endParaRPr lang="en-US" dirty="0"/>
          </a:p>
        </p:txBody>
      </p:sp>
      <p:sp>
        <p:nvSpPr>
          <p:cNvPr id="3" name="Content Placeholder 2"/>
          <p:cNvSpPr>
            <a:spLocks noGrp="1"/>
          </p:cNvSpPr>
          <p:nvPr>
            <p:ph idx="1"/>
          </p:nvPr>
        </p:nvSpPr>
        <p:spPr>
          <a:xfrm>
            <a:off x="457200" y="1295399"/>
            <a:ext cx="5334001" cy="5197475"/>
          </a:xfrm>
        </p:spPr>
        <p:txBody>
          <a:bodyPr/>
          <a:lstStyle/>
          <a:p>
            <a:r>
              <a:rPr lang="en-US" dirty="0" smtClean="0"/>
              <a:t>Job-temperature model</a:t>
            </a:r>
          </a:p>
          <a:p>
            <a:r>
              <a:rPr lang="en-US" dirty="0" smtClean="0"/>
              <a:t>Data center resource model</a:t>
            </a:r>
          </a:p>
          <a:p>
            <a:r>
              <a:rPr lang="en-US" dirty="0" smtClean="0"/>
              <a:t>Thermal aware scheduling algorithm</a:t>
            </a:r>
          </a:p>
          <a:p>
            <a:r>
              <a:rPr lang="en-US" dirty="0" smtClean="0"/>
              <a:t>Thermal aware workload scheduling framework</a:t>
            </a:r>
          </a:p>
          <a:p>
            <a:r>
              <a:rPr lang="en-US" dirty="0" smtClean="0"/>
              <a:t>Simulation </a:t>
            </a:r>
            <a:endParaRPr lang="en-US" dirty="0"/>
          </a:p>
        </p:txBody>
      </p:sp>
      <p:sp>
        <p:nvSpPr>
          <p:cNvPr id="4" name="Date Placeholder 3"/>
          <p:cNvSpPr>
            <a:spLocks noGrp="1"/>
          </p:cNvSpPr>
          <p:nvPr>
            <p:ph type="dt" sz="half" idx="2"/>
          </p:nvPr>
        </p:nvSpPr>
        <p:spPr/>
        <p:txBody>
          <a:bodyPr/>
          <a:lstStyle/>
          <a:p>
            <a:fld id="{CC98D662-6382-9344-9D7B-6F4E53C27B36}"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56</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pic>
        <p:nvPicPr>
          <p:cNvPr id="7" name="Picture 6" descr="Picture 27.png"/>
          <p:cNvPicPr>
            <a:picLocks noChangeAspect="1"/>
          </p:cNvPicPr>
          <p:nvPr/>
        </p:nvPicPr>
        <p:blipFill>
          <a:blip r:embed="rId2"/>
          <a:stretch>
            <a:fillRect/>
          </a:stretch>
        </p:blipFill>
        <p:spPr>
          <a:xfrm>
            <a:off x="5791201" y="1524000"/>
            <a:ext cx="2895600" cy="3839470"/>
          </a:xfrm>
          <a:prstGeom prst="rect">
            <a:avLst/>
          </a:prstGeom>
        </p:spPr>
      </p:pic>
      <p:sp>
        <p:nvSpPr>
          <p:cNvPr id="8" name="TextBox 7"/>
          <p:cNvSpPr txBox="1"/>
          <p:nvPr/>
        </p:nvSpPr>
        <p:spPr>
          <a:xfrm>
            <a:off x="6553200" y="5363470"/>
            <a:ext cx="1691614" cy="369332"/>
          </a:xfrm>
          <a:prstGeom prst="rect">
            <a:avLst/>
          </a:prstGeom>
          <a:noFill/>
        </p:spPr>
        <p:txBody>
          <a:bodyPr wrap="none" rtlCol="0">
            <a:spAutoFit/>
          </a:bodyPr>
          <a:lstStyle/>
          <a:p>
            <a:r>
              <a:rPr lang="en-US" dirty="0" smtClean="0"/>
              <a:t>To be submitted</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Data center </a:t>
            </a:r>
            <a:r>
              <a:rPr lang="en-US" sz="4400" dirty="0" smtClean="0">
                <a:latin typeface="+mj-lt"/>
                <a:ea typeface="+mj-ea"/>
                <a:cs typeface="+mj-cs"/>
              </a:rPr>
              <a:t>model</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9" name="Picture 28" descr="datacenter2.png"/>
          <p:cNvPicPr>
            <a:picLocks noChangeAspect="1"/>
          </p:cNvPicPr>
          <p:nvPr/>
        </p:nvPicPr>
        <p:blipFill>
          <a:blip r:embed="rId2"/>
          <a:stretch>
            <a:fillRect/>
          </a:stretch>
        </p:blipFill>
        <p:spPr>
          <a:xfrm>
            <a:off x="228601" y="3733800"/>
            <a:ext cx="4634560" cy="2620962"/>
          </a:xfrm>
          <a:prstGeom prst="rect">
            <a:avLst/>
          </a:prstGeom>
        </p:spPr>
      </p:pic>
      <p:pic>
        <p:nvPicPr>
          <p:cNvPr id="31" name="Picture 30" descr="thermal-map.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863160" y="3733800"/>
            <a:ext cx="4064939" cy="2908300"/>
          </a:xfrm>
          <a:prstGeom prst="rect">
            <a:avLst/>
          </a:prstGeom>
        </p:spPr>
      </p:pic>
      <p:cxnSp>
        <p:nvCxnSpPr>
          <p:cNvPr id="6" name="Straight Arrow Connector 5"/>
          <p:cNvCxnSpPr/>
          <p:nvPr/>
        </p:nvCxnSpPr>
        <p:spPr>
          <a:xfrm flipV="1">
            <a:off x="286728" y="1169953"/>
            <a:ext cx="3091259" cy="20971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Cube 6"/>
          <p:cNvSpPr/>
          <p:nvPr/>
        </p:nvSpPr>
        <p:spPr>
          <a:xfrm>
            <a:off x="286716" y="2283354"/>
            <a:ext cx="5009816" cy="1283551"/>
          </a:xfrm>
          <a:prstGeom prst="cube">
            <a:avLst>
              <a:gd name="adj" fmla="val 7699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800"/>
          </a:p>
        </p:txBody>
      </p:sp>
      <p:sp>
        <p:nvSpPr>
          <p:cNvPr id="8" name="Cube 7"/>
          <p:cNvSpPr/>
          <p:nvPr/>
        </p:nvSpPr>
        <p:spPr>
          <a:xfrm>
            <a:off x="2559571" y="1361114"/>
            <a:ext cx="545606" cy="1113714"/>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a:p>
        </p:txBody>
      </p:sp>
      <p:sp>
        <p:nvSpPr>
          <p:cNvPr id="9" name="Cube 3"/>
          <p:cNvSpPr/>
          <p:nvPr/>
        </p:nvSpPr>
        <p:spPr>
          <a:xfrm>
            <a:off x="2971256" y="1361114"/>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a:p>
        </p:txBody>
      </p:sp>
      <p:sp>
        <p:nvSpPr>
          <p:cNvPr id="10" name="Cube 3"/>
          <p:cNvSpPr/>
          <p:nvPr/>
        </p:nvSpPr>
        <p:spPr>
          <a:xfrm>
            <a:off x="3377987" y="1363730"/>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a:p>
        </p:txBody>
      </p:sp>
      <p:sp>
        <p:nvSpPr>
          <p:cNvPr id="11" name="Cube 3"/>
          <p:cNvSpPr/>
          <p:nvPr/>
        </p:nvSpPr>
        <p:spPr>
          <a:xfrm>
            <a:off x="3749991" y="1361114"/>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a:p>
        </p:txBody>
      </p:sp>
      <p:grpSp>
        <p:nvGrpSpPr>
          <p:cNvPr id="2" name="Group 187"/>
          <p:cNvGrpSpPr/>
          <p:nvPr/>
        </p:nvGrpSpPr>
        <p:grpSpPr>
          <a:xfrm>
            <a:off x="281566" y="1685906"/>
            <a:ext cx="4187633" cy="1589598"/>
            <a:chOff x="1296989" y="1939514"/>
            <a:chExt cx="5875330" cy="3853277"/>
          </a:xfrm>
        </p:grpSpPr>
        <p:cxnSp>
          <p:nvCxnSpPr>
            <p:cNvPr id="33" name="Straight Arrow Connector 32"/>
            <p:cNvCxnSpPr/>
            <p:nvPr/>
          </p:nvCxnSpPr>
          <p:spPr>
            <a:xfrm>
              <a:off x="1304919" y="5791200"/>
              <a:ext cx="5867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flipH="1" flipV="1">
              <a:off x="-625683" y="3862186"/>
              <a:ext cx="3853277" cy="79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3532930" y="1087150"/>
            <a:ext cx="217508" cy="147431"/>
          </a:xfrm>
          <a:prstGeom prst="rect">
            <a:avLst/>
          </a:prstGeom>
          <a:noFill/>
        </p:spPr>
        <p:txBody>
          <a:bodyPr wrap="none" rtlCol="0">
            <a:spAutoFit/>
          </a:bodyPr>
          <a:lstStyle/>
          <a:p>
            <a:r>
              <a:rPr lang="en-US" sz="800" dirty="0" smtClean="0"/>
              <a:t>Y</a:t>
            </a:r>
            <a:endParaRPr lang="en-US" sz="800" dirty="0"/>
          </a:p>
        </p:txBody>
      </p:sp>
      <p:sp>
        <p:nvSpPr>
          <p:cNvPr id="14" name="TextBox 13"/>
          <p:cNvSpPr txBox="1"/>
          <p:nvPr/>
        </p:nvSpPr>
        <p:spPr>
          <a:xfrm>
            <a:off x="367600" y="1685710"/>
            <a:ext cx="217508" cy="147431"/>
          </a:xfrm>
          <a:prstGeom prst="rect">
            <a:avLst/>
          </a:prstGeom>
          <a:noFill/>
        </p:spPr>
        <p:txBody>
          <a:bodyPr wrap="none" rtlCol="0">
            <a:spAutoFit/>
          </a:bodyPr>
          <a:lstStyle/>
          <a:p>
            <a:r>
              <a:rPr lang="en-US" sz="800" dirty="0" smtClean="0"/>
              <a:t>Z</a:t>
            </a:r>
            <a:endParaRPr lang="en-US" sz="800" dirty="0"/>
          </a:p>
        </p:txBody>
      </p:sp>
      <p:sp>
        <p:nvSpPr>
          <p:cNvPr id="15" name="Cube 14"/>
          <p:cNvSpPr/>
          <p:nvPr/>
        </p:nvSpPr>
        <p:spPr>
          <a:xfrm>
            <a:off x="2132248" y="1685711"/>
            <a:ext cx="545606" cy="1113714"/>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a:p>
        </p:txBody>
      </p:sp>
      <p:sp>
        <p:nvSpPr>
          <p:cNvPr id="16" name="Cube 3"/>
          <p:cNvSpPr/>
          <p:nvPr/>
        </p:nvSpPr>
        <p:spPr>
          <a:xfrm>
            <a:off x="2511581" y="1685710"/>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a:p>
        </p:txBody>
      </p:sp>
      <p:sp>
        <p:nvSpPr>
          <p:cNvPr id="17" name="Cube 3"/>
          <p:cNvSpPr/>
          <p:nvPr/>
        </p:nvSpPr>
        <p:spPr>
          <a:xfrm>
            <a:off x="2858520" y="1685711"/>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a:p>
        </p:txBody>
      </p:sp>
      <p:sp>
        <p:nvSpPr>
          <p:cNvPr id="18" name="Cube 3"/>
          <p:cNvSpPr/>
          <p:nvPr/>
        </p:nvSpPr>
        <p:spPr>
          <a:xfrm>
            <a:off x="3277291" y="1685710"/>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a:p>
        </p:txBody>
      </p:sp>
      <p:sp>
        <p:nvSpPr>
          <p:cNvPr id="19" name="TextBox 18"/>
          <p:cNvSpPr txBox="1"/>
          <p:nvPr/>
        </p:nvSpPr>
        <p:spPr>
          <a:xfrm flipH="1" flipV="1">
            <a:off x="4469199" y="3191399"/>
            <a:ext cx="248003" cy="147431"/>
          </a:xfrm>
          <a:prstGeom prst="rect">
            <a:avLst/>
          </a:prstGeom>
          <a:noFill/>
        </p:spPr>
        <p:txBody>
          <a:bodyPr wrap="square" rtlCol="0">
            <a:spAutoFit/>
          </a:bodyPr>
          <a:lstStyle/>
          <a:p>
            <a:r>
              <a:rPr lang="en-US" sz="800" dirty="0" smtClean="0"/>
              <a:t>X</a:t>
            </a:r>
            <a:endParaRPr lang="en-US" sz="800" dirty="0"/>
          </a:p>
        </p:txBody>
      </p:sp>
      <p:sp>
        <p:nvSpPr>
          <p:cNvPr id="20" name="Cube 19"/>
          <p:cNvSpPr/>
          <p:nvPr/>
        </p:nvSpPr>
        <p:spPr>
          <a:xfrm>
            <a:off x="1672575" y="2018700"/>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smtClean="0"/>
          </a:p>
          <a:p>
            <a:pPr algn="ctr"/>
            <a:endParaRPr lang="en-US" sz="800" dirty="0" smtClean="0"/>
          </a:p>
          <a:p>
            <a:pPr algn="ctr"/>
            <a:endParaRPr lang="en-US" sz="800" dirty="0" smtClean="0"/>
          </a:p>
          <a:p>
            <a:pPr algn="ctr"/>
            <a:endParaRPr lang="en-US" sz="800" dirty="0" smtClean="0"/>
          </a:p>
          <a:p>
            <a:pPr algn="ctr"/>
            <a:r>
              <a:rPr lang="en-US" sz="800" dirty="0" smtClean="0"/>
              <a:t>Rack</a:t>
            </a:r>
          </a:p>
          <a:p>
            <a:pPr algn="ctr"/>
            <a:endParaRPr lang="en-US" sz="800" dirty="0" smtClean="0"/>
          </a:p>
          <a:p>
            <a:pPr algn="ctr"/>
            <a:endParaRPr lang="en-US" sz="800" dirty="0" smtClean="0"/>
          </a:p>
          <a:p>
            <a:pPr algn="ctr"/>
            <a:endParaRPr lang="en-US" sz="800" dirty="0" smtClean="0"/>
          </a:p>
          <a:p>
            <a:pPr algn="ctr"/>
            <a:endParaRPr lang="en-US" sz="800" dirty="0" smtClean="0"/>
          </a:p>
          <a:p>
            <a:pPr algn="ctr"/>
            <a:endParaRPr lang="en-US" sz="800" dirty="0"/>
          </a:p>
        </p:txBody>
      </p:sp>
      <p:sp>
        <p:nvSpPr>
          <p:cNvPr id="21" name="TextBox 20"/>
          <p:cNvSpPr txBox="1"/>
          <p:nvPr/>
        </p:nvSpPr>
        <p:spPr>
          <a:xfrm rot="16200000">
            <a:off x="1126807" y="2119710"/>
            <a:ext cx="370313" cy="198595"/>
          </a:xfrm>
          <a:prstGeom prst="rect">
            <a:avLst/>
          </a:prstGeom>
          <a:noFill/>
        </p:spPr>
        <p:txBody>
          <a:bodyPr wrap="square" rtlCol="0">
            <a:spAutoFit/>
          </a:bodyPr>
          <a:lstStyle/>
          <a:p>
            <a:r>
              <a:rPr lang="en-US" sz="800" dirty="0" smtClean="0">
                <a:solidFill>
                  <a:schemeClr val="bg1"/>
                </a:solidFill>
              </a:rPr>
              <a:t>Hot air</a:t>
            </a:r>
            <a:endParaRPr lang="en-US" sz="800" dirty="0">
              <a:solidFill>
                <a:schemeClr val="bg1"/>
              </a:solidFill>
            </a:endParaRPr>
          </a:p>
        </p:txBody>
      </p:sp>
      <p:sp>
        <p:nvSpPr>
          <p:cNvPr id="22" name="TextBox 21"/>
          <p:cNvSpPr txBox="1"/>
          <p:nvPr/>
        </p:nvSpPr>
        <p:spPr>
          <a:xfrm rot="16200000">
            <a:off x="2069000" y="2073228"/>
            <a:ext cx="463276" cy="198595"/>
          </a:xfrm>
          <a:prstGeom prst="rect">
            <a:avLst/>
          </a:prstGeom>
          <a:noFill/>
        </p:spPr>
        <p:txBody>
          <a:bodyPr wrap="square" rtlCol="0">
            <a:spAutoFit/>
          </a:bodyPr>
          <a:lstStyle/>
          <a:p>
            <a:r>
              <a:rPr lang="en-US" sz="800" dirty="0" smtClean="0">
                <a:solidFill>
                  <a:schemeClr val="bg1"/>
                </a:solidFill>
              </a:rPr>
              <a:t>Hot air</a:t>
            </a:r>
            <a:endParaRPr lang="en-US" sz="800" dirty="0">
              <a:solidFill>
                <a:schemeClr val="bg1"/>
              </a:solidFill>
            </a:endParaRPr>
          </a:p>
        </p:txBody>
      </p:sp>
      <p:sp>
        <p:nvSpPr>
          <p:cNvPr id="23" name="Cube 22"/>
          <p:cNvSpPr/>
          <p:nvPr/>
        </p:nvSpPr>
        <p:spPr>
          <a:xfrm>
            <a:off x="2089365" y="2018700"/>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smtClean="0"/>
          </a:p>
          <a:p>
            <a:pPr algn="ctr"/>
            <a:endParaRPr lang="en-US" sz="800" dirty="0" smtClean="0"/>
          </a:p>
          <a:p>
            <a:pPr algn="ctr"/>
            <a:endParaRPr lang="en-US" sz="800" dirty="0" smtClean="0"/>
          </a:p>
          <a:p>
            <a:pPr algn="ctr"/>
            <a:endParaRPr lang="en-US" sz="800" dirty="0" smtClean="0"/>
          </a:p>
          <a:p>
            <a:pPr algn="ctr"/>
            <a:r>
              <a:rPr lang="en-US" sz="800" dirty="0" smtClean="0"/>
              <a:t>Rack</a:t>
            </a:r>
          </a:p>
          <a:p>
            <a:pPr algn="ctr"/>
            <a:endParaRPr lang="en-US" sz="800" dirty="0" smtClean="0"/>
          </a:p>
          <a:p>
            <a:pPr algn="ctr"/>
            <a:endParaRPr lang="en-US" sz="800" dirty="0" smtClean="0"/>
          </a:p>
          <a:p>
            <a:pPr algn="ctr"/>
            <a:endParaRPr lang="en-US" sz="800" dirty="0" smtClean="0"/>
          </a:p>
          <a:p>
            <a:pPr algn="ctr"/>
            <a:endParaRPr lang="en-US" sz="800" dirty="0" smtClean="0"/>
          </a:p>
          <a:p>
            <a:pPr algn="ctr"/>
            <a:endParaRPr lang="en-US" sz="800" dirty="0"/>
          </a:p>
        </p:txBody>
      </p:sp>
      <p:sp>
        <p:nvSpPr>
          <p:cNvPr id="24" name="Cube 23"/>
          <p:cNvSpPr/>
          <p:nvPr/>
        </p:nvSpPr>
        <p:spPr>
          <a:xfrm>
            <a:off x="2492330" y="2018700"/>
            <a:ext cx="545606" cy="1098623"/>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smtClean="0"/>
          </a:p>
          <a:p>
            <a:pPr algn="ctr"/>
            <a:endParaRPr lang="en-US" sz="800" dirty="0" smtClean="0"/>
          </a:p>
          <a:p>
            <a:pPr algn="ctr"/>
            <a:endParaRPr lang="en-US" sz="800" dirty="0" smtClean="0"/>
          </a:p>
          <a:p>
            <a:pPr algn="ctr"/>
            <a:endParaRPr lang="en-US" sz="800" dirty="0" smtClean="0"/>
          </a:p>
          <a:p>
            <a:pPr algn="ctr"/>
            <a:r>
              <a:rPr lang="en-US" sz="800" dirty="0" smtClean="0"/>
              <a:t>Rack</a:t>
            </a:r>
          </a:p>
          <a:p>
            <a:pPr algn="ctr"/>
            <a:endParaRPr lang="en-US" sz="800" dirty="0" smtClean="0"/>
          </a:p>
          <a:p>
            <a:pPr algn="ctr"/>
            <a:endParaRPr lang="en-US" sz="800" dirty="0" smtClean="0"/>
          </a:p>
          <a:p>
            <a:pPr algn="ctr"/>
            <a:endParaRPr lang="en-US" sz="800" dirty="0" smtClean="0"/>
          </a:p>
          <a:p>
            <a:pPr algn="ctr"/>
            <a:endParaRPr lang="en-US" sz="800" dirty="0" smtClean="0"/>
          </a:p>
          <a:p>
            <a:pPr algn="ctr"/>
            <a:endParaRPr lang="en-US" sz="800" dirty="0"/>
          </a:p>
        </p:txBody>
      </p:sp>
      <p:grpSp>
        <p:nvGrpSpPr>
          <p:cNvPr id="3" name="Group 219"/>
          <p:cNvGrpSpPr/>
          <p:nvPr/>
        </p:nvGrpSpPr>
        <p:grpSpPr>
          <a:xfrm>
            <a:off x="2911100" y="2018700"/>
            <a:ext cx="545606" cy="1098623"/>
            <a:chOff x="7467600" y="2460319"/>
            <a:chExt cx="838200" cy="2450141"/>
          </a:xfrm>
        </p:grpSpPr>
        <p:sp>
          <p:nvSpPr>
            <p:cNvPr id="26" name="Cube 25"/>
            <p:cNvSpPr/>
            <p:nvPr/>
          </p:nvSpPr>
          <p:spPr>
            <a:xfrm>
              <a:off x="7467600" y="4167829"/>
              <a:ext cx="838200" cy="742631"/>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smtClean="0"/>
            </a:p>
          </p:txBody>
        </p:sp>
        <p:sp>
          <p:nvSpPr>
            <p:cNvPr id="27" name="Cube 26"/>
            <p:cNvSpPr/>
            <p:nvPr/>
          </p:nvSpPr>
          <p:spPr>
            <a:xfrm>
              <a:off x="7467600" y="3577598"/>
              <a:ext cx="838200" cy="742631"/>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smtClean="0"/>
            </a:p>
          </p:txBody>
        </p:sp>
        <p:sp>
          <p:nvSpPr>
            <p:cNvPr id="28" name="Cube 27"/>
            <p:cNvSpPr/>
            <p:nvPr/>
          </p:nvSpPr>
          <p:spPr>
            <a:xfrm>
              <a:off x="7467600" y="3050550"/>
              <a:ext cx="838200" cy="742631"/>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800" dirty="0" smtClean="0"/>
                <a:t>Node</a:t>
              </a:r>
            </a:p>
            <a:p>
              <a:pPr algn="ctr"/>
              <a:r>
                <a:rPr lang="en-US" sz="800" dirty="0" smtClean="0"/>
                <a:t>(</a:t>
              </a:r>
              <a:r>
                <a:rPr lang="en-US" sz="800" dirty="0" err="1" smtClean="0"/>
                <a:t>x,y,z</a:t>
              </a:r>
              <a:r>
                <a:rPr lang="en-US" sz="800" dirty="0" smtClean="0"/>
                <a:t>)</a:t>
              </a:r>
            </a:p>
          </p:txBody>
        </p:sp>
        <p:sp>
          <p:nvSpPr>
            <p:cNvPr id="32" name="Cube 31"/>
            <p:cNvSpPr/>
            <p:nvPr/>
          </p:nvSpPr>
          <p:spPr>
            <a:xfrm>
              <a:off x="7467600" y="2460319"/>
              <a:ext cx="838200" cy="742631"/>
            </a:xfrm>
            <a:prstGeom prst="cub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smtClean="0"/>
            </a:p>
          </p:txBody>
        </p:sp>
      </p:grpSp>
      <p:sp>
        <p:nvSpPr>
          <p:cNvPr id="35" name="Date Placeholder 34"/>
          <p:cNvSpPr>
            <a:spLocks noGrp="1"/>
          </p:cNvSpPr>
          <p:nvPr>
            <p:ph type="dt" sz="half" idx="10"/>
          </p:nvPr>
        </p:nvSpPr>
        <p:spPr/>
        <p:txBody>
          <a:bodyPr/>
          <a:lstStyle/>
          <a:p>
            <a:fld id="{6FEA1341-F661-334E-B1FD-1C4341FB316E}" type="datetime1">
              <a:rPr lang="en-US" smtClean="0"/>
              <a:pPr/>
              <a:t>11/4/09</a:t>
            </a:fld>
            <a:endParaRPr lang="en-US"/>
          </a:p>
        </p:txBody>
      </p:sp>
      <p:sp>
        <p:nvSpPr>
          <p:cNvPr id="36" name="Slide Number Placeholder 35"/>
          <p:cNvSpPr>
            <a:spLocks noGrp="1"/>
          </p:cNvSpPr>
          <p:nvPr>
            <p:ph type="sldNum" sz="quarter" idx="12"/>
          </p:nvPr>
        </p:nvSpPr>
        <p:spPr/>
        <p:txBody>
          <a:bodyPr/>
          <a:lstStyle/>
          <a:p>
            <a:fld id="{C53075B1-7B30-404B-8E37-C3D48FD8F813}" type="slidenum">
              <a:rPr lang="en-US" smtClean="0"/>
              <a:pPr/>
              <a:t>57</a:t>
            </a:fld>
            <a:endParaRPr lang="en-US"/>
          </a:p>
        </p:txBody>
      </p:sp>
      <p:sp>
        <p:nvSpPr>
          <p:cNvPr id="37" name="Footer Placeholder 36"/>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 name="Title 1"/>
          <p:cNvSpPr txBox="1">
            <a:spLocks/>
          </p:cNvSpPr>
          <p:nvPr/>
        </p:nvSpPr>
        <p:spPr>
          <a:xfrm>
            <a:off x="3277392" y="274638"/>
            <a:ext cx="5409407"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0" name="Title 29"/>
          <p:cNvSpPr>
            <a:spLocks noGrp="1"/>
          </p:cNvSpPr>
          <p:nvPr>
            <p:ph type="title"/>
          </p:nvPr>
        </p:nvSpPr>
        <p:spPr/>
        <p:txBody>
          <a:bodyPr>
            <a:normAutofit fontScale="90000"/>
          </a:bodyPr>
          <a:lstStyle/>
          <a:p>
            <a:r>
              <a:rPr lang="en-US" dirty="0" smtClean="0"/>
              <a:t>Thermal aware scheduling framework</a:t>
            </a:r>
            <a:endParaRPr lang="en-US" dirty="0"/>
          </a:p>
        </p:txBody>
      </p:sp>
      <p:sp>
        <p:nvSpPr>
          <p:cNvPr id="32" name="Date Placeholder 31"/>
          <p:cNvSpPr>
            <a:spLocks noGrp="1"/>
          </p:cNvSpPr>
          <p:nvPr>
            <p:ph type="dt" sz="half" idx="10"/>
          </p:nvPr>
        </p:nvSpPr>
        <p:spPr/>
        <p:txBody>
          <a:bodyPr/>
          <a:lstStyle/>
          <a:p>
            <a:fld id="{3E0B62C3-19BA-9443-A14A-083BD0036C2B}" type="datetime1">
              <a:rPr lang="en-US" smtClean="0"/>
              <a:pPr/>
              <a:t>11/4/09</a:t>
            </a:fld>
            <a:endParaRPr lang="en-US"/>
          </a:p>
        </p:txBody>
      </p:sp>
      <p:sp>
        <p:nvSpPr>
          <p:cNvPr id="35" name="Slide Number Placeholder 34"/>
          <p:cNvSpPr>
            <a:spLocks noGrp="1"/>
          </p:cNvSpPr>
          <p:nvPr>
            <p:ph type="sldNum" sz="quarter" idx="12"/>
          </p:nvPr>
        </p:nvSpPr>
        <p:spPr/>
        <p:txBody>
          <a:bodyPr/>
          <a:lstStyle/>
          <a:p>
            <a:fld id="{C53075B1-7B30-404B-8E37-C3D48FD8F813}" type="slidenum">
              <a:rPr lang="en-US" smtClean="0"/>
              <a:pPr/>
              <a:t>58</a:t>
            </a:fld>
            <a:endParaRPr lang="en-US"/>
          </a:p>
        </p:txBody>
      </p:sp>
      <p:sp>
        <p:nvSpPr>
          <p:cNvPr id="41" name="Footer Placeholder 40"/>
          <p:cNvSpPr>
            <a:spLocks noGrp="1"/>
          </p:cNvSpPr>
          <p:nvPr>
            <p:ph type="ftr" sz="quarter" idx="11"/>
          </p:nvPr>
        </p:nvSpPr>
        <p:spPr/>
        <p:txBody>
          <a:bodyPr/>
          <a:lstStyle/>
          <a:p>
            <a:r>
              <a:rPr lang="en-US" smtClean="0"/>
              <a:t>Gregor von Laszewski, laszewski@gmail.com</a:t>
            </a:r>
            <a:endParaRPr lang="en-US"/>
          </a:p>
        </p:txBody>
      </p:sp>
      <p:grpSp>
        <p:nvGrpSpPr>
          <p:cNvPr id="2" name="Group 27"/>
          <p:cNvGrpSpPr/>
          <p:nvPr/>
        </p:nvGrpSpPr>
        <p:grpSpPr>
          <a:xfrm>
            <a:off x="762000" y="990600"/>
            <a:ext cx="7577928" cy="5410200"/>
            <a:chOff x="759616" y="306388"/>
            <a:chExt cx="7580312" cy="6551612"/>
          </a:xfrm>
          <a:solidFill>
            <a:schemeClr val="bg2"/>
          </a:solidFill>
          <a:effectLst>
            <a:outerShdw blurRad="50800" dist="38100" dir="2700000">
              <a:srgbClr val="000000">
                <a:alpha val="43000"/>
              </a:srgbClr>
            </a:outerShdw>
          </a:effectLst>
        </p:grpSpPr>
        <p:sp>
          <p:nvSpPr>
            <p:cNvPr id="5" name="Rectangle 4"/>
            <p:cNvSpPr/>
            <p:nvPr/>
          </p:nvSpPr>
          <p:spPr>
            <a:xfrm>
              <a:off x="760411" y="1321426"/>
              <a:ext cx="1867694" cy="940461"/>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Task-temperature profile</a:t>
              </a:r>
              <a:endParaRPr lang="en-US" dirty="0">
                <a:solidFill>
                  <a:schemeClr val="tx1"/>
                </a:solidFill>
              </a:endParaRPr>
            </a:p>
          </p:txBody>
        </p:sp>
        <p:sp>
          <p:nvSpPr>
            <p:cNvPr id="12" name="Rectangle 11"/>
            <p:cNvSpPr/>
            <p:nvPr/>
          </p:nvSpPr>
          <p:spPr>
            <a:xfrm>
              <a:off x="760410" y="2669381"/>
              <a:ext cx="1865312" cy="1066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Online </a:t>
              </a:r>
            </a:p>
            <a:p>
              <a:pPr algn="ctr"/>
              <a:r>
                <a:rPr lang="en-US" dirty="0" smtClean="0">
                  <a:solidFill>
                    <a:schemeClr val="tx1"/>
                  </a:solidFill>
                </a:rPr>
                <a:t>task-temperature calculation</a:t>
              </a:r>
              <a:endParaRPr lang="en-US" dirty="0">
                <a:solidFill>
                  <a:schemeClr val="tx1"/>
                </a:solidFill>
              </a:endParaRPr>
            </a:p>
          </p:txBody>
        </p:sp>
        <p:sp>
          <p:nvSpPr>
            <p:cNvPr id="15" name="Rectangle 14"/>
            <p:cNvSpPr/>
            <p:nvPr/>
          </p:nvSpPr>
          <p:spPr>
            <a:xfrm>
              <a:off x="760411" y="4177349"/>
              <a:ext cx="1867694" cy="83512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RC-thermal model</a:t>
              </a:r>
              <a:endParaRPr lang="en-US" dirty="0">
                <a:solidFill>
                  <a:schemeClr val="tx1"/>
                </a:solidFill>
              </a:endParaRPr>
            </a:p>
          </p:txBody>
        </p:sp>
        <p:sp>
          <p:nvSpPr>
            <p:cNvPr id="16" name="Rectangle 15"/>
            <p:cNvSpPr/>
            <p:nvPr/>
          </p:nvSpPr>
          <p:spPr>
            <a:xfrm>
              <a:off x="3277392" y="1136874"/>
              <a:ext cx="2095500" cy="6858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Workload model</a:t>
              </a:r>
              <a:endParaRPr lang="en-US" dirty="0">
                <a:solidFill>
                  <a:schemeClr val="tx1"/>
                </a:solidFill>
              </a:endParaRPr>
            </a:p>
          </p:txBody>
        </p:sp>
        <p:sp>
          <p:nvSpPr>
            <p:cNvPr id="17" name="Rectangle 16"/>
            <p:cNvSpPr/>
            <p:nvPr/>
          </p:nvSpPr>
          <p:spPr>
            <a:xfrm>
              <a:off x="3275010" y="4867499"/>
              <a:ext cx="2097882" cy="808609"/>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Thermal map</a:t>
              </a:r>
              <a:endParaRPr lang="en-US" dirty="0">
                <a:solidFill>
                  <a:schemeClr val="tx1"/>
                </a:solidFill>
              </a:endParaRPr>
            </a:p>
          </p:txBody>
        </p:sp>
        <p:sp>
          <p:nvSpPr>
            <p:cNvPr id="18" name="Rectangle 17"/>
            <p:cNvSpPr/>
            <p:nvPr/>
          </p:nvSpPr>
          <p:spPr>
            <a:xfrm>
              <a:off x="3275010" y="3713186"/>
              <a:ext cx="2095500" cy="85560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Datacenter model</a:t>
              </a:r>
              <a:endParaRPr lang="en-US" dirty="0">
                <a:solidFill>
                  <a:schemeClr val="tx1"/>
                </a:solidFill>
              </a:endParaRPr>
            </a:p>
          </p:txBody>
        </p:sp>
        <p:sp>
          <p:nvSpPr>
            <p:cNvPr id="19" name="Rectangle 18"/>
            <p:cNvSpPr/>
            <p:nvPr/>
          </p:nvSpPr>
          <p:spPr>
            <a:xfrm>
              <a:off x="3275010" y="2319562"/>
              <a:ext cx="2095500" cy="1066006"/>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Thermal aware workload scheduling algorithm</a:t>
              </a:r>
              <a:endParaRPr lang="en-US" dirty="0">
                <a:solidFill>
                  <a:schemeClr val="tx1"/>
                </a:solidFill>
              </a:endParaRPr>
            </a:p>
          </p:txBody>
        </p:sp>
        <p:cxnSp>
          <p:nvCxnSpPr>
            <p:cNvPr id="24" name="Straight Arrow Connector 23"/>
            <p:cNvCxnSpPr>
              <a:stCxn id="16" idx="2"/>
              <a:endCxn id="19" idx="0"/>
            </p:cNvCxnSpPr>
            <p:nvPr/>
          </p:nvCxnSpPr>
          <p:spPr>
            <a:xfrm rot="5400000">
              <a:off x="4075508" y="2069927"/>
              <a:ext cx="496888" cy="2382"/>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29" name="Straight Arrow Connector 28"/>
            <p:cNvCxnSpPr>
              <a:stCxn id="18" idx="0"/>
              <a:endCxn id="19" idx="2"/>
            </p:cNvCxnSpPr>
            <p:nvPr/>
          </p:nvCxnSpPr>
          <p:spPr>
            <a:xfrm rot="5400000" flipH="1" flipV="1">
              <a:off x="4158952" y="3549545"/>
              <a:ext cx="327618" cy="1588"/>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31" name="Straight Arrow Connector 30"/>
            <p:cNvCxnSpPr/>
            <p:nvPr/>
          </p:nvCxnSpPr>
          <p:spPr>
            <a:xfrm>
              <a:off x="2627310" y="3202384"/>
              <a:ext cx="648494" cy="1588"/>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33" name="Straight Arrow Connector 32"/>
            <p:cNvCxnSpPr>
              <a:stCxn id="17" idx="0"/>
              <a:endCxn id="18" idx="2"/>
            </p:cNvCxnSpPr>
            <p:nvPr/>
          </p:nvCxnSpPr>
          <p:spPr>
            <a:xfrm rot="16200000" flipV="1">
              <a:off x="4174003" y="4717551"/>
              <a:ext cx="298706" cy="119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sp>
          <p:nvSpPr>
            <p:cNvPr id="34" name="Rounded Rectangle 33"/>
            <p:cNvSpPr/>
            <p:nvPr/>
          </p:nvSpPr>
          <p:spPr>
            <a:xfrm>
              <a:off x="762000" y="306388"/>
              <a:ext cx="1866106" cy="68580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Profiling tool</a:t>
              </a:r>
              <a:endParaRPr lang="en-US" dirty="0">
                <a:solidFill>
                  <a:schemeClr val="tx1"/>
                </a:solidFill>
              </a:endParaRPr>
            </a:p>
          </p:txBody>
        </p:sp>
        <p:cxnSp>
          <p:nvCxnSpPr>
            <p:cNvPr id="36" name="Straight Arrow Connector 35"/>
            <p:cNvCxnSpPr>
              <a:stCxn id="34" idx="2"/>
              <a:endCxn id="5" idx="0"/>
            </p:cNvCxnSpPr>
            <p:nvPr/>
          </p:nvCxnSpPr>
          <p:spPr>
            <a:xfrm rot="5400000">
              <a:off x="1530037" y="1156410"/>
              <a:ext cx="329238" cy="794"/>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sp>
          <p:nvSpPr>
            <p:cNvPr id="39" name="Rounded Rectangle 38"/>
            <p:cNvSpPr/>
            <p:nvPr/>
          </p:nvSpPr>
          <p:spPr>
            <a:xfrm>
              <a:off x="3277392" y="6248400"/>
              <a:ext cx="2095500" cy="60960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Monitoring service </a:t>
              </a:r>
              <a:endParaRPr lang="en-US" dirty="0">
                <a:solidFill>
                  <a:schemeClr val="tx1"/>
                </a:solidFill>
              </a:endParaRPr>
            </a:p>
          </p:txBody>
        </p:sp>
        <p:cxnSp>
          <p:nvCxnSpPr>
            <p:cNvPr id="37" name="Straight Arrow Connector 36"/>
            <p:cNvCxnSpPr>
              <a:stCxn id="15" idx="0"/>
              <a:endCxn id="12" idx="2"/>
            </p:cNvCxnSpPr>
            <p:nvPr/>
          </p:nvCxnSpPr>
          <p:spPr>
            <a:xfrm rot="16200000" flipV="1">
              <a:off x="1473079" y="3956169"/>
              <a:ext cx="441168" cy="1192"/>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sp>
          <p:nvSpPr>
            <p:cNvPr id="27" name="Rounded Rectangle 26"/>
            <p:cNvSpPr/>
            <p:nvPr/>
          </p:nvSpPr>
          <p:spPr>
            <a:xfrm>
              <a:off x="6246812" y="3736183"/>
              <a:ext cx="2093116" cy="745967"/>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Cooling system control</a:t>
              </a:r>
              <a:endParaRPr lang="en-US" dirty="0">
                <a:solidFill>
                  <a:schemeClr val="tx1"/>
                </a:solidFill>
              </a:endParaRPr>
            </a:p>
          </p:txBody>
        </p:sp>
        <p:cxnSp>
          <p:nvCxnSpPr>
            <p:cNvPr id="46" name="Straight Arrow Connector 45"/>
            <p:cNvCxnSpPr>
              <a:stCxn id="57" idx="3"/>
              <a:endCxn id="17" idx="1"/>
            </p:cNvCxnSpPr>
            <p:nvPr/>
          </p:nvCxnSpPr>
          <p:spPr>
            <a:xfrm flipV="1">
              <a:off x="2625722" y="5271803"/>
              <a:ext cx="649288" cy="721306"/>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9" name="Straight Arrow Connector 48"/>
            <p:cNvCxnSpPr>
              <a:stCxn id="39" idx="0"/>
              <a:endCxn id="17" idx="2"/>
            </p:cNvCxnSpPr>
            <p:nvPr/>
          </p:nvCxnSpPr>
          <p:spPr>
            <a:xfrm rot="16200000" flipV="1">
              <a:off x="4038401" y="5961658"/>
              <a:ext cx="572293" cy="1191"/>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sp>
          <p:nvSpPr>
            <p:cNvPr id="57" name="Rectangle 56"/>
            <p:cNvSpPr/>
            <p:nvPr/>
          </p:nvSpPr>
          <p:spPr>
            <a:xfrm>
              <a:off x="759616" y="5589599"/>
              <a:ext cx="1866106" cy="8070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CFD model</a:t>
              </a:r>
              <a:endParaRPr lang="en-US" dirty="0">
                <a:solidFill>
                  <a:schemeClr val="tx1"/>
                </a:solidFill>
              </a:endParaRPr>
            </a:p>
          </p:txBody>
        </p:sp>
        <p:sp>
          <p:nvSpPr>
            <p:cNvPr id="58" name="Rounded Rectangle 57"/>
            <p:cNvSpPr/>
            <p:nvPr/>
          </p:nvSpPr>
          <p:spPr>
            <a:xfrm>
              <a:off x="6246812" y="1505979"/>
              <a:ext cx="2093116" cy="837803"/>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rPr>
                <a:t>Workload placement</a:t>
              </a:r>
              <a:endParaRPr lang="en-US" dirty="0">
                <a:solidFill>
                  <a:schemeClr val="tx1"/>
                </a:solidFill>
              </a:endParaRPr>
            </a:p>
          </p:txBody>
        </p:sp>
        <p:cxnSp>
          <p:nvCxnSpPr>
            <p:cNvPr id="76" name="Shape 75"/>
            <p:cNvCxnSpPr>
              <a:stCxn id="27" idx="2"/>
              <a:endCxn id="17" idx="3"/>
            </p:cNvCxnSpPr>
            <p:nvPr/>
          </p:nvCxnSpPr>
          <p:spPr>
            <a:xfrm rot="5400000">
              <a:off x="5938305" y="3916737"/>
              <a:ext cx="789653" cy="1920478"/>
            </a:xfrm>
            <a:prstGeom prst="bentConnector2">
              <a:avLst/>
            </a:prstGeom>
            <a:ln>
              <a:tailEnd type="arrow"/>
            </a:ln>
          </p:spPr>
          <p:style>
            <a:lnRef idx="1">
              <a:schemeClr val="accent1"/>
            </a:lnRef>
            <a:fillRef idx="2">
              <a:schemeClr val="accent1"/>
            </a:fillRef>
            <a:effectRef idx="1">
              <a:schemeClr val="accent1"/>
            </a:effectRef>
            <a:fontRef idx="minor">
              <a:schemeClr val="dk1"/>
            </a:fontRef>
          </p:style>
        </p:cxnSp>
        <p:cxnSp>
          <p:nvCxnSpPr>
            <p:cNvPr id="78" name="Straight Arrow Connector 77"/>
            <p:cNvCxnSpPr>
              <a:stCxn id="19" idx="3"/>
              <a:endCxn id="27" idx="1"/>
            </p:cNvCxnSpPr>
            <p:nvPr/>
          </p:nvCxnSpPr>
          <p:spPr>
            <a:xfrm>
              <a:off x="5370510" y="2852565"/>
              <a:ext cx="876302" cy="1256601"/>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80" name="Straight Arrow Connector 79"/>
            <p:cNvCxnSpPr>
              <a:stCxn id="19" idx="3"/>
              <a:endCxn id="58" idx="1"/>
            </p:cNvCxnSpPr>
            <p:nvPr/>
          </p:nvCxnSpPr>
          <p:spPr>
            <a:xfrm flipV="1">
              <a:off x="5370510" y="1924880"/>
              <a:ext cx="876302" cy="927685"/>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0" name="Straight Arrow Connector 39"/>
            <p:cNvCxnSpPr>
              <a:stCxn id="5" idx="2"/>
              <a:endCxn id="12" idx="0"/>
            </p:cNvCxnSpPr>
            <p:nvPr/>
          </p:nvCxnSpPr>
          <p:spPr>
            <a:xfrm rot="5400000">
              <a:off x="1489916" y="2465037"/>
              <a:ext cx="407494" cy="1192"/>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cxnSp>
          <p:nvCxnSpPr>
            <p:cNvPr id="48" name="Straight Arrow Connector 47"/>
            <p:cNvCxnSpPr/>
            <p:nvPr/>
          </p:nvCxnSpPr>
          <p:spPr>
            <a:xfrm rot="16200000" flipV="1">
              <a:off x="2210195" y="4153297"/>
              <a:ext cx="1482725" cy="651670"/>
            </a:xfrm>
            <a:prstGeom prst="straightConnector1">
              <a:avLst/>
            </a:prstGeom>
            <a:ln>
              <a:tailEnd type="arrow"/>
            </a:ln>
          </p:spPr>
          <p:style>
            <a:lnRef idx="1">
              <a:schemeClr val="accent1"/>
            </a:lnRef>
            <a:fillRef idx="2">
              <a:schemeClr val="accent1"/>
            </a:fillRef>
            <a:effectRef idx="1">
              <a:schemeClr val="accent1"/>
            </a:effectRef>
            <a:fontRef idx="minor">
              <a:schemeClr val="dk1"/>
            </a:fontRef>
          </p:style>
        </p:cxn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Thermal aware scheduling algorithm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Get thermal field of data center</a:t>
            </a:r>
          </a:p>
          <a:p>
            <a:pPr marL="514350" indent="-514350">
              <a:buFont typeface="+mj-lt"/>
              <a:buAutoNum type="arabicPeriod"/>
            </a:pPr>
            <a:r>
              <a:rPr lang="en-US" dirty="0" smtClean="0"/>
              <a:t>Get compute node temperature </a:t>
            </a:r>
          </a:p>
          <a:p>
            <a:pPr marL="514350" indent="-514350">
              <a:buFont typeface="+mj-lt"/>
              <a:buAutoNum type="arabicPeriod"/>
            </a:pPr>
            <a:r>
              <a:rPr lang="en-US" dirty="0" smtClean="0"/>
              <a:t>Put hottest job to coldest resources</a:t>
            </a:r>
          </a:p>
          <a:p>
            <a:pPr marL="514350" indent="-514350">
              <a:buFont typeface="+mj-lt"/>
              <a:buAutoNum type="arabicPeriod"/>
            </a:pPr>
            <a:r>
              <a:rPr lang="en-US" dirty="0" smtClean="0"/>
              <a:t>Predict the compute node temperature after job execution</a:t>
            </a:r>
          </a:p>
          <a:p>
            <a:pPr marL="514350" indent="-514350">
              <a:buFont typeface="+mj-lt"/>
              <a:buAutoNum type="arabicPeriod"/>
            </a:pPr>
            <a:r>
              <a:rPr lang="en-US" dirty="0" smtClean="0"/>
              <a:t>If a compute node temperature &gt; “redline”, set it idle</a:t>
            </a:r>
          </a:p>
          <a:p>
            <a:pPr marL="514350" indent="-514350">
              <a:buFont typeface="+mj-lt"/>
              <a:buAutoNum type="arabicPeriod"/>
            </a:pPr>
            <a:r>
              <a:rPr lang="en-US" dirty="0" smtClean="0"/>
              <a:t>thermal aware backfilling when it is possible</a:t>
            </a:r>
          </a:p>
          <a:p>
            <a:pPr marL="514350" indent="-514350">
              <a:buFont typeface="+mj-lt"/>
              <a:buAutoNum type="arabicPeriod"/>
            </a:pPr>
            <a:endParaRPr lang="en-US" dirty="0"/>
          </a:p>
        </p:txBody>
      </p:sp>
      <p:sp>
        <p:nvSpPr>
          <p:cNvPr id="4" name="Date Placeholder 3"/>
          <p:cNvSpPr>
            <a:spLocks noGrp="1"/>
          </p:cNvSpPr>
          <p:nvPr>
            <p:ph type="dt" sz="half" idx="2"/>
          </p:nvPr>
        </p:nvSpPr>
        <p:spPr/>
        <p:txBody>
          <a:bodyPr/>
          <a:lstStyle/>
          <a:p>
            <a:fld id="{6D12A615-688D-FE49-BCD9-2DFACB2BFF79}"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59</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Where do I come from?</a:t>
            </a:r>
            <a:endParaRPr lang="en-US" dirty="0"/>
          </a:p>
        </p:txBody>
      </p:sp>
      <p:sp>
        <p:nvSpPr>
          <p:cNvPr id="6" name="Subtitle 5"/>
          <p:cNvSpPr>
            <a:spLocks noGrp="1"/>
          </p:cNvSpPr>
          <p:nvPr>
            <p:ph type="subTitle" idx="1"/>
          </p:nvPr>
        </p:nvSpPr>
        <p:spPr/>
        <p:txBody>
          <a:bodyPr/>
          <a:lstStyle/>
          <a:p>
            <a:endParaRPr lang="en-US"/>
          </a:p>
        </p:txBody>
      </p:sp>
      <p:sp>
        <p:nvSpPr>
          <p:cNvPr id="7" name="Date Placeholder 6"/>
          <p:cNvSpPr>
            <a:spLocks noGrp="1"/>
          </p:cNvSpPr>
          <p:nvPr>
            <p:ph type="dt" sz="half" idx="10"/>
          </p:nvPr>
        </p:nvSpPr>
        <p:spPr/>
        <p:txBody>
          <a:bodyPr/>
          <a:lstStyle/>
          <a:p>
            <a:fld id="{53A1A0D2-9C68-D940-8633-88494395E244}" type="datetime1">
              <a:rPr lang="en-US" smtClean="0"/>
              <a:pPr/>
              <a:t>11/4/09</a:t>
            </a:fld>
            <a:endParaRPr lang="en-US"/>
          </a:p>
        </p:txBody>
      </p:sp>
      <p:sp>
        <p:nvSpPr>
          <p:cNvPr id="8" name="Slide Number Placeholder 7"/>
          <p:cNvSpPr>
            <a:spLocks noGrp="1"/>
          </p:cNvSpPr>
          <p:nvPr>
            <p:ph type="sldNum" sz="quarter" idx="12"/>
          </p:nvPr>
        </p:nvSpPr>
        <p:spPr/>
        <p:txBody>
          <a:bodyPr/>
          <a:lstStyle/>
          <a:p>
            <a:fld id="{C53075B1-7B30-404B-8E37-C3D48FD8F813}" type="slidenum">
              <a:rPr lang="en-US" smtClean="0"/>
              <a:pPr/>
              <a:t>6</a:t>
            </a:fld>
            <a:endParaRPr lang="en-US"/>
          </a:p>
        </p:txBody>
      </p:sp>
      <p:sp>
        <p:nvSpPr>
          <p:cNvPr id="9" name="Footer Placeholder 8"/>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a:t>
            </a:r>
            <a:endParaRPr lang="en-US" dirty="0"/>
          </a:p>
        </p:txBody>
      </p:sp>
      <p:sp>
        <p:nvSpPr>
          <p:cNvPr id="3" name="Content Placeholder 2"/>
          <p:cNvSpPr>
            <a:spLocks noGrp="1"/>
          </p:cNvSpPr>
          <p:nvPr>
            <p:ph idx="1"/>
          </p:nvPr>
        </p:nvSpPr>
        <p:spPr/>
        <p:txBody>
          <a:bodyPr/>
          <a:lstStyle/>
          <a:p>
            <a:r>
              <a:rPr lang="en-US" dirty="0" smtClean="0"/>
              <a:t>Real workload logged in CCR @ Buffalo Univ.</a:t>
            </a:r>
          </a:p>
          <a:p>
            <a:r>
              <a:rPr lang="en-US" dirty="0" smtClean="0"/>
              <a:t>Temperature logged </a:t>
            </a:r>
          </a:p>
          <a:p>
            <a:r>
              <a:rPr lang="en-US" dirty="0" smtClean="0"/>
              <a:t>CCR @ Buffalo Univ.</a:t>
            </a:r>
          </a:p>
        </p:txBody>
      </p:sp>
      <p:sp>
        <p:nvSpPr>
          <p:cNvPr id="4" name="Date Placeholder 3"/>
          <p:cNvSpPr>
            <a:spLocks noGrp="1"/>
          </p:cNvSpPr>
          <p:nvPr>
            <p:ph type="dt" sz="half" idx="2"/>
          </p:nvPr>
        </p:nvSpPr>
        <p:spPr/>
        <p:txBody>
          <a:bodyPr/>
          <a:lstStyle/>
          <a:p>
            <a:fld id="{1323DEEB-48A1-B442-8E57-C5A0F343A847}"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60</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Workload in CCR</a:t>
            </a:r>
            <a:endParaRPr lang="en-US" dirty="0"/>
          </a:p>
        </p:txBody>
      </p:sp>
      <p:pic>
        <p:nvPicPr>
          <p:cNvPr id="4" name="Picture 3" descr="ex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524000" y="1219200"/>
            <a:ext cx="2819400" cy="2373956"/>
          </a:xfrm>
          <a:prstGeom prst="rect">
            <a:avLst/>
          </a:prstGeom>
        </p:spPr>
      </p:pic>
      <p:pic>
        <p:nvPicPr>
          <p:cNvPr id="5" name="Picture 4" descr="size.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105400" y="1143000"/>
            <a:ext cx="3048000" cy="2608935"/>
          </a:xfrm>
          <a:prstGeom prst="rect">
            <a:avLst/>
          </a:prstGeom>
        </p:spPr>
      </p:pic>
      <p:pic>
        <p:nvPicPr>
          <p:cNvPr id="6" name="Picture 5" descr="arrive.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524000" y="3593156"/>
            <a:ext cx="3352800" cy="3352800"/>
          </a:xfrm>
          <a:prstGeom prst="rect">
            <a:avLst/>
          </a:prstGeom>
        </p:spPr>
      </p:pic>
      <p:sp>
        <p:nvSpPr>
          <p:cNvPr id="7" name="Date Placeholder 6"/>
          <p:cNvSpPr>
            <a:spLocks noGrp="1"/>
          </p:cNvSpPr>
          <p:nvPr>
            <p:ph type="dt" sz="half" idx="2"/>
          </p:nvPr>
        </p:nvSpPr>
        <p:spPr/>
        <p:txBody>
          <a:bodyPr/>
          <a:lstStyle/>
          <a:p>
            <a:fld id="{A379438C-FC79-2949-B731-74363A9F5A24}" type="datetime1">
              <a:rPr lang="en-US" smtClean="0"/>
              <a:pPr/>
              <a:t>11/4/09</a:t>
            </a:fld>
            <a:endParaRPr lang="en-US"/>
          </a:p>
        </p:txBody>
      </p:sp>
      <p:sp>
        <p:nvSpPr>
          <p:cNvPr id="8" name="Slide Number Placeholder 7"/>
          <p:cNvSpPr>
            <a:spLocks noGrp="1"/>
          </p:cNvSpPr>
          <p:nvPr>
            <p:ph type="sldNum" sz="quarter" idx="4"/>
          </p:nvPr>
        </p:nvSpPr>
        <p:spPr/>
        <p:txBody>
          <a:bodyPr/>
          <a:lstStyle/>
          <a:p>
            <a:fld id="{C53075B1-7B30-404B-8E37-C3D48FD8F813}" type="slidenum">
              <a:rPr lang="en-US" smtClean="0"/>
              <a:pPr/>
              <a:t>61</a:t>
            </a:fld>
            <a:endParaRPr lang="en-US"/>
          </a:p>
        </p:txBody>
      </p:sp>
      <p:sp>
        <p:nvSpPr>
          <p:cNvPr id="9" name="Footer Placeholder 8"/>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temp_workload.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57200" y="-1295400"/>
            <a:ext cx="8686800" cy="11242354"/>
          </a:xfrm>
          <a:prstGeom prst="rect">
            <a:avLst/>
          </a:prstGeom>
        </p:spPr>
      </p:pic>
      <p:sp>
        <p:nvSpPr>
          <p:cNvPr id="2" name="Title 1"/>
          <p:cNvSpPr>
            <a:spLocks noGrp="1"/>
          </p:cNvSpPr>
          <p:nvPr>
            <p:ph type="title"/>
          </p:nvPr>
        </p:nvSpPr>
        <p:spPr/>
        <p:txBody>
          <a:bodyPr/>
          <a:lstStyle/>
          <a:p>
            <a:r>
              <a:rPr lang="en-US" dirty="0" smtClean="0"/>
              <a:t>Job-temperature profile</a:t>
            </a:r>
            <a:endParaRPr lang="en-US" dirty="0"/>
          </a:p>
        </p:txBody>
      </p:sp>
      <p:pic>
        <p:nvPicPr>
          <p:cNvPr id="5" name="Content Placeholder 4" descr="crafty.pdf"/>
          <p:cNvPicPr>
            <a:picLocks noGrp="1" noChangeAspect="1"/>
          </p:cNvPicPr>
          <p:nvPr>
            <p:ph idx="4294967295"/>
          </p:nvPr>
        </p:nvPicPr>
        <mc:AlternateContent>
          <mc:Choice xmlns:ma="http://schemas.microsoft.com/office/mac/drawingml/2008/main" Requires="ma">
            <p:blipFill>
              <a:blip r:embed="rId4"/>
              <a:srcRect l="-22631" r="-22631"/>
              <a:stretch>
                <a:fillRect/>
              </a:stretch>
            </p:blipFill>
          </mc:Choice>
          <mc:Fallback>
            <p:blipFill>
              <a:blip r:embed="rId5"/>
              <a:srcRect l="-22631" r="-22631"/>
              <a:stretch>
                <a:fillRect/>
              </a:stretch>
            </p:blipFill>
          </mc:Fallback>
        </mc:AlternateContent>
        <p:spPr>
          <a:xfrm>
            <a:off x="5541963" y="0"/>
            <a:ext cx="3602037" cy="1981200"/>
          </a:xfrm>
          <a:solidFill>
            <a:schemeClr val="bg1"/>
          </a:solidFill>
        </p:spPr>
      </p:pic>
      <p:sp>
        <p:nvSpPr>
          <p:cNvPr id="6" name="Date Placeholder 5"/>
          <p:cNvSpPr>
            <a:spLocks noGrp="1"/>
          </p:cNvSpPr>
          <p:nvPr>
            <p:ph type="dt" sz="half" idx="10"/>
          </p:nvPr>
        </p:nvSpPr>
        <p:spPr/>
        <p:txBody>
          <a:bodyPr/>
          <a:lstStyle/>
          <a:p>
            <a:fld id="{E9452C37-CE40-8745-8696-BC3DE1939BD1}" type="datetime1">
              <a:rPr lang="en-US" smtClean="0"/>
              <a:pPr/>
              <a:t>11/4/09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62</a:t>
            </a:fld>
            <a:endParaRPr lang="en-US"/>
          </a:p>
        </p:txBody>
      </p:sp>
      <p:sp>
        <p:nvSpPr>
          <p:cNvPr id="9" name="Footer Placeholder 8"/>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 (1)</a:t>
            </a:r>
            <a:endParaRPr lang="en-US" dirty="0"/>
          </a:p>
        </p:txBody>
      </p:sp>
      <p:sp>
        <p:nvSpPr>
          <p:cNvPr id="3" name="Content Placeholder 2"/>
          <p:cNvSpPr>
            <a:spLocks noGrp="1"/>
          </p:cNvSpPr>
          <p:nvPr>
            <p:ph idx="1"/>
          </p:nvPr>
        </p:nvSpPr>
        <p:spPr/>
        <p:txBody>
          <a:bodyPr/>
          <a:lstStyle/>
          <a:p>
            <a:r>
              <a:rPr lang="en-US" dirty="0" smtClean="0"/>
              <a:t>Reduce max temperature: 6 F</a:t>
            </a:r>
          </a:p>
          <a:p>
            <a:r>
              <a:rPr lang="en-US" dirty="0" smtClean="0"/>
              <a:t>Reduce average temperature: 15 F</a:t>
            </a:r>
          </a:p>
          <a:p>
            <a:r>
              <a:rPr lang="en-US" dirty="0" smtClean="0"/>
              <a:t>Reduce power consumption 4000 kW/</a:t>
            </a:r>
            <a:r>
              <a:rPr lang="en-US" dirty="0" err="1" smtClean="0"/>
              <a:t>h</a:t>
            </a:r>
            <a:endParaRPr lang="en-US" dirty="0" smtClean="0"/>
          </a:p>
          <a:p>
            <a:r>
              <a:rPr lang="en-US" dirty="0" smtClean="0"/>
              <a:t>Reduce CO2 emission 19 000 kg/</a:t>
            </a:r>
            <a:r>
              <a:rPr lang="en-US" dirty="0" err="1" smtClean="0"/>
              <a:t>h</a:t>
            </a:r>
            <a:endParaRPr lang="en-US" dirty="0" smtClean="0"/>
          </a:p>
          <a:p>
            <a:endParaRPr lang="en-US" dirty="0"/>
          </a:p>
        </p:txBody>
      </p:sp>
      <p:pic>
        <p:nvPicPr>
          <p:cNvPr id="5" name="Picture 4" descr="temperatur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33400" y="4227871"/>
            <a:ext cx="8153400" cy="2630129"/>
          </a:xfrm>
          <a:prstGeom prst="rect">
            <a:avLst/>
          </a:prstGeom>
        </p:spPr>
      </p:pic>
      <p:sp>
        <p:nvSpPr>
          <p:cNvPr id="6" name="Date Placeholder 5"/>
          <p:cNvSpPr>
            <a:spLocks noGrp="1"/>
          </p:cNvSpPr>
          <p:nvPr>
            <p:ph type="dt" sz="half" idx="2"/>
          </p:nvPr>
        </p:nvSpPr>
        <p:spPr/>
        <p:txBody>
          <a:bodyPr/>
          <a:lstStyle/>
          <a:p>
            <a:fld id="{6555D33A-0018-8945-AA46-A50DD6585DA0}" type="datetime1">
              <a:rPr lang="en-US" smtClean="0"/>
              <a:pPr/>
              <a:t>11/4/09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63</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 (2)</a:t>
            </a:r>
            <a:endParaRPr lang="en-US" dirty="0"/>
          </a:p>
        </p:txBody>
      </p:sp>
      <p:sp>
        <p:nvSpPr>
          <p:cNvPr id="3" name="Content Placeholder 2"/>
          <p:cNvSpPr>
            <a:spLocks noGrp="1"/>
          </p:cNvSpPr>
          <p:nvPr>
            <p:ph idx="1"/>
          </p:nvPr>
        </p:nvSpPr>
        <p:spPr/>
        <p:txBody>
          <a:bodyPr/>
          <a:lstStyle/>
          <a:p>
            <a:r>
              <a:rPr lang="en-US" dirty="0" smtClean="0"/>
              <a:t>Response time increase 13%</a:t>
            </a:r>
          </a:p>
          <a:p>
            <a:endParaRPr lang="en-US" dirty="0"/>
          </a:p>
        </p:txBody>
      </p:sp>
      <p:pic>
        <p:nvPicPr>
          <p:cNvPr id="4" name="Picture 3" descr="response-fcfs.png"/>
          <p:cNvPicPr>
            <a:picLocks noChangeAspect="1"/>
          </p:cNvPicPr>
          <p:nvPr/>
        </p:nvPicPr>
        <p:blipFill>
          <a:blip r:embed="rId2"/>
          <a:stretch>
            <a:fillRect/>
          </a:stretch>
        </p:blipFill>
        <p:spPr>
          <a:xfrm>
            <a:off x="304800" y="2362200"/>
            <a:ext cx="4191000" cy="4191000"/>
          </a:xfrm>
          <a:prstGeom prst="rect">
            <a:avLst/>
          </a:prstGeom>
        </p:spPr>
      </p:pic>
      <p:pic>
        <p:nvPicPr>
          <p:cNvPr id="5" name="Picture 4" descr="response-tasa.png"/>
          <p:cNvPicPr>
            <a:picLocks noChangeAspect="1"/>
          </p:cNvPicPr>
          <p:nvPr/>
        </p:nvPicPr>
        <p:blipFill>
          <a:blip r:embed="rId3"/>
          <a:stretch>
            <a:fillRect/>
          </a:stretch>
        </p:blipFill>
        <p:spPr>
          <a:xfrm>
            <a:off x="4495800" y="2362200"/>
            <a:ext cx="4191000" cy="4191000"/>
          </a:xfrm>
          <a:prstGeom prst="rect">
            <a:avLst/>
          </a:prstGeom>
        </p:spPr>
      </p:pic>
      <p:sp>
        <p:nvSpPr>
          <p:cNvPr id="6" name="Date Placeholder 5"/>
          <p:cNvSpPr>
            <a:spLocks noGrp="1"/>
          </p:cNvSpPr>
          <p:nvPr>
            <p:ph type="dt" sz="half" idx="2"/>
          </p:nvPr>
        </p:nvSpPr>
        <p:spPr/>
        <p:txBody>
          <a:bodyPr/>
          <a:lstStyle/>
          <a:p>
            <a:fld id="{8E39DDAF-A4E0-EF42-8155-84331C881B60}" type="datetime1">
              <a:rPr lang="en-US" smtClean="0"/>
              <a:pPr/>
              <a:t>11/4/09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64</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Skip to slide 83</a:t>
            </a:r>
            <a:endParaRPr lang="en-US" dirty="0"/>
          </a:p>
        </p:txBody>
      </p:sp>
      <p:sp>
        <p:nvSpPr>
          <p:cNvPr id="7" name="Subtitle 6"/>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11"/>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12"/>
          </p:nvPr>
        </p:nvSpPr>
        <p:spPr/>
        <p:txBody>
          <a:bodyPr/>
          <a:lstStyle/>
          <a:p>
            <a:fld id="{C53075B1-7B30-404B-8E37-C3D48FD8F813}"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Green Data Center Computing framework</a:t>
            </a:r>
            <a:endParaRPr lang="en-US" dirty="0"/>
          </a:p>
        </p:txBody>
      </p:sp>
      <p:sp>
        <p:nvSpPr>
          <p:cNvPr id="5" name="Rectangle 4"/>
          <p:cNvSpPr/>
          <p:nvPr/>
        </p:nvSpPr>
        <p:spPr>
          <a:xfrm>
            <a:off x="362398" y="3939960"/>
            <a:ext cx="13716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Software sensor</a:t>
            </a:r>
            <a:endParaRPr lang="en-US" dirty="0"/>
          </a:p>
        </p:txBody>
      </p:sp>
      <p:sp>
        <p:nvSpPr>
          <p:cNvPr id="8" name="Rectangle 7"/>
          <p:cNvSpPr/>
          <p:nvPr/>
        </p:nvSpPr>
        <p:spPr>
          <a:xfrm>
            <a:off x="1733998" y="3939960"/>
            <a:ext cx="1371600" cy="7620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Physical sensor</a:t>
            </a:r>
            <a:endParaRPr lang="en-US" dirty="0"/>
          </a:p>
        </p:txBody>
      </p:sp>
      <p:sp>
        <p:nvSpPr>
          <p:cNvPr id="9" name="Rectangle 8"/>
          <p:cNvSpPr/>
          <p:nvPr/>
        </p:nvSpPr>
        <p:spPr>
          <a:xfrm>
            <a:off x="3105598" y="3939961"/>
            <a:ext cx="13716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Monitoring service</a:t>
            </a:r>
            <a:endParaRPr lang="en-US" dirty="0"/>
          </a:p>
        </p:txBody>
      </p:sp>
      <p:sp>
        <p:nvSpPr>
          <p:cNvPr id="10" name="Rectangle 9"/>
          <p:cNvSpPr/>
          <p:nvPr/>
        </p:nvSpPr>
        <p:spPr>
          <a:xfrm>
            <a:off x="362398" y="1635357"/>
            <a:ext cx="41148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CFD model</a:t>
            </a:r>
            <a:endParaRPr lang="en-US" dirty="0"/>
          </a:p>
        </p:txBody>
      </p:sp>
      <p:sp>
        <p:nvSpPr>
          <p:cNvPr id="13" name="Up Arrow 12"/>
          <p:cNvSpPr/>
          <p:nvPr/>
        </p:nvSpPr>
        <p:spPr>
          <a:xfrm>
            <a:off x="2229298" y="2549757"/>
            <a:ext cx="342900" cy="609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Right Arrow 13"/>
          <p:cNvSpPr/>
          <p:nvPr/>
        </p:nvSpPr>
        <p:spPr>
          <a:xfrm>
            <a:off x="4743002" y="1863957"/>
            <a:ext cx="723004" cy="3048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p:cNvSpPr/>
          <p:nvPr/>
        </p:nvSpPr>
        <p:spPr>
          <a:xfrm>
            <a:off x="362398" y="3146688"/>
            <a:ext cx="4114800" cy="7620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Auditing &amp; Insertion service</a:t>
            </a:r>
            <a:endParaRPr lang="en-US" dirty="0"/>
          </a:p>
        </p:txBody>
      </p:sp>
      <p:sp>
        <p:nvSpPr>
          <p:cNvPr id="20" name="Rectangle 19"/>
          <p:cNvSpPr/>
          <p:nvPr/>
        </p:nvSpPr>
        <p:spPr>
          <a:xfrm>
            <a:off x="362398" y="5445357"/>
            <a:ext cx="8229600" cy="7620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Cooling system and compute resources in a data center</a:t>
            </a:r>
            <a:endParaRPr lang="en-US" dirty="0"/>
          </a:p>
        </p:txBody>
      </p:sp>
      <p:sp>
        <p:nvSpPr>
          <p:cNvPr id="22" name="Rectangle 21"/>
          <p:cNvSpPr/>
          <p:nvPr/>
        </p:nvSpPr>
        <p:spPr>
          <a:xfrm rot="5400000">
            <a:off x="4784964" y="2489193"/>
            <a:ext cx="2469671"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Thermal aware resource management</a:t>
            </a:r>
            <a:endParaRPr lang="en-US" dirty="0"/>
          </a:p>
        </p:txBody>
      </p:sp>
      <p:sp>
        <p:nvSpPr>
          <p:cNvPr id="23" name="Rectangle 22"/>
          <p:cNvSpPr/>
          <p:nvPr/>
        </p:nvSpPr>
        <p:spPr>
          <a:xfrm rot="5400000">
            <a:off x="6971273" y="2453039"/>
            <a:ext cx="2479449"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Workload model</a:t>
            </a:r>
          </a:p>
        </p:txBody>
      </p:sp>
      <p:sp>
        <p:nvSpPr>
          <p:cNvPr id="24" name="Right Arrow 23"/>
          <p:cNvSpPr/>
          <p:nvPr/>
        </p:nvSpPr>
        <p:spPr>
          <a:xfrm>
            <a:off x="6745491" y="1863957"/>
            <a:ext cx="723004" cy="3048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5" name="Up Arrow 24"/>
          <p:cNvSpPr/>
          <p:nvPr/>
        </p:nvSpPr>
        <p:spPr>
          <a:xfrm rot="10800000">
            <a:off x="5867400" y="4429374"/>
            <a:ext cx="342900" cy="609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6" name="Up Arrow 25"/>
          <p:cNvSpPr/>
          <p:nvPr/>
        </p:nvSpPr>
        <p:spPr>
          <a:xfrm rot="10800000">
            <a:off x="8077200" y="4429373"/>
            <a:ext cx="342900" cy="609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7" name="Up Arrow 26"/>
          <p:cNvSpPr/>
          <p:nvPr/>
        </p:nvSpPr>
        <p:spPr>
          <a:xfrm>
            <a:off x="2210248" y="4835757"/>
            <a:ext cx="342900" cy="609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Date Placeholder 17"/>
          <p:cNvSpPr>
            <a:spLocks noGrp="1"/>
          </p:cNvSpPr>
          <p:nvPr>
            <p:ph type="dt" sz="half" idx="2"/>
          </p:nvPr>
        </p:nvSpPr>
        <p:spPr/>
        <p:txBody>
          <a:bodyPr/>
          <a:lstStyle/>
          <a:p>
            <a:fld id="{F9D4EACA-720A-EF48-95A9-FAFE5030CABC}" type="datetime1">
              <a:rPr lang="en-US" smtClean="0"/>
              <a:pPr/>
              <a:t>11/4/09</a:t>
            </a:fld>
            <a:endParaRPr lang="en-US"/>
          </a:p>
        </p:txBody>
      </p:sp>
      <p:sp>
        <p:nvSpPr>
          <p:cNvPr id="19" name="Slide Number Placeholder 18"/>
          <p:cNvSpPr>
            <a:spLocks noGrp="1"/>
          </p:cNvSpPr>
          <p:nvPr>
            <p:ph type="sldNum" sz="quarter" idx="4"/>
          </p:nvPr>
        </p:nvSpPr>
        <p:spPr/>
        <p:txBody>
          <a:bodyPr/>
          <a:lstStyle/>
          <a:p>
            <a:fld id="{C53075B1-7B30-404B-8E37-C3D48FD8F813}" type="slidenum">
              <a:rPr lang="en-US" smtClean="0"/>
              <a:pPr/>
              <a:t>66</a:t>
            </a:fld>
            <a:endParaRPr lang="en-US"/>
          </a:p>
        </p:txBody>
      </p:sp>
      <p:sp>
        <p:nvSpPr>
          <p:cNvPr id="21" name="Footer Placeholder 20"/>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 name="Process 51"/>
          <p:cNvSpPr/>
          <p:nvPr/>
        </p:nvSpPr>
        <p:spPr>
          <a:xfrm>
            <a:off x="2628900" y="3036073"/>
            <a:ext cx="16383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a:solidFill>
                  <a:srgbClr val="000000"/>
                </a:solidFill>
              </a:rPr>
              <a:t>Command Line</a:t>
            </a:r>
          </a:p>
        </p:txBody>
      </p:sp>
      <p:sp>
        <p:nvSpPr>
          <p:cNvPr id="44" name="Up Arrow 43"/>
          <p:cNvSpPr/>
          <p:nvPr/>
        </p:nvSpPr>
        <p:spPr>
          <a:xfrm>
            <a:off x="6248400" y="4868842"/>
            <a:ext cx="457200" cy="932656"/>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Down Arrow 44"/>
          <p:cNvSpPr/>
          <p:nvPr/>
        </p:nvSpPr>
        <p:spPr>
          <a:xfrm>
            <a:off x="3505200" y="4868842"/>
            <a:ext cx="533400" cy="91043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TextBox 35"/>
          <p:cNvSpPr txBox="1">
            <a:spLocks noChangeArrowheads="1"/>
          </p:cNvSpPr>
          <p:nvPr/>
        </p:nvSpPr>
        <p:spPr bwMode="auto">
          <a:xfrm>
            <a:off x="3429000" y="5010130"/>
            <a:ext cx="1066800" cy="369888"/>
          </a:xfrm>
          <a:prstGeom prst="rect">
            <a:avLst/>
          </a:prstGeom>
          <a:noFill/>
          <a:ln w="9525">
            <a:noFill/>
            <a:miter lim="800000"/>
            <a:headEnd/>
            <a:tailEnd/>
          </a:ln>
        </p:spPr>
        <p:txBody>
          <a:bodyPr>
            <a:spAutoFit/>
          </a:bodyPr>
          <a:lstStyle/>
          <a:p>
            <a:endParaRPr lang="en-US" altLang="zh-CN">
              <a:latin typeface="Calibri" pitchFamily="34" charset="0"/>
            </a:endParaRPr>
          </a:p>
        </p:txBody>
      </p:sp>
      <p:sp>
        <p:nvSpPr>
          <p:cNvPr id="47" name="TextBox 36"/>
          <p:cNvSpPr txBox="1">
            <a:spLocks noChangeArrowheads="1"/>
          </p:cNvSpPr>
          <p:nvPr/>
        </p:nvSpPr>
        <p:spPr bwMode="auto">
          <a:xfrm>
            <a:off x="5791200" y="5238730"/>
            <a:ext cx="1828800" cy="369332"/>
          </a:xfrm>
          <a:prstGeom prst="rect">
            <a:avLst/>
          </a:prstGeom>
          <a:solidFill>
            <a:schemeClr val="bg1"/>
          </a:solidFill>
          <a:ln w="9525">
            <a:noFill/>
            <a:miter lim="800000"/>
            <a:headEnd/>
            <a:tailEnd/>
          </a:ln>
        </p:spPr>
        <p:txBody>
          <a:bodyPr>
            <a:spAutoFit/>
          </a:bodyPr>
          <a:lstStyle/>
          <a:p>
            <a:r>
              <a:rPr lang="en-US" altLang="zh-CN" dirty="0" smtClean="0">
                <a:latin typeface="Calibri" pitchFamily="34" charset="0"/>
              </a:rPr>
              <a:t>Information</a:t>
            </a:r>
            <a:endParaRPr lang="en-US" altLang="zh-CN" dirty="0">
              <a:latin typeface="Calibri" pitchFamily="34" charset="0"/>
            </a:endParaRPr>
          </a:p>
        </p:txBody>
      </p:sp>
      <p:sp>
        <p:nvSpPr>
          <p:cNvPr id="48" name="TextBox 37"/>
          <p:cNvSpPr txBox="1">
            <a:spLocks noChangeArrowheads="1"/>
          </p:cNvSpPr>
          <p:nvPr/>
        </p:nvSpPr>
        <p:spPr bwMode="auto">
          <a:xfrm>
            <a:off x="2895600" y="5053786"/>
            <a:ext cx="1828800" cy="369887"/>
          </a:xfrm>
          <a:prstGeom prst="rect">
            <a:avLst/>
          </a:prstGeom>
          <a:solidFill>
            <a:schemeClr val="bg1"/>
          </a:solidFill>
          <a:ln w="9525">
            <a:noFill/>
            <a:miter lim="800000"/>
            <a:headEnd/>
            <a:tailEnd/>
          </a:ln>
        </p:spPr>
        <p:txBody>
          <a:bodyPr>
            <a:spAutoFit/>
          </a:bodyPr>
          <a:lstStyle/>
          <a:p>
            <a:r>
              <a:rPr lang="en-US" altLang="zh-CN" dirty="0">
                <a:latin typeface="Calibri" pitchFamily="34" charset="0"/>
              </a:rPr>
              <a:t>Task Submission</a:t>
            </a:r>
          </a:p>
        </p:txBody>
      </p:sp>
      <p:sp>
        <p:nvSpPr>
          <p:cNvPr id="49" name="TextBox 39"/>
          <p:cNvSpPr txBox="1">
            <a:spLocks noChangeArrowheads="1"/>
          </p:cNvSpPr>
          <p:nvPr/>
        </p:nvSpPr>
        <p:spPr bwMode="auto">
          <a:xfrm>
            <a:off x="6362700" y="2894786"/>
            <a:ext cx="2057400" cy="366712"/>
          </a:xfrm>
          <a:prstGeom prst="rect">
            <a:avLst/>
          </a:prstGeom>
          <a:noFill/>
          <a:ln w="9525">
            <a:noFill/>
            <a:miter lim="800000"/>
            <a:headEnd/>
            <a:tailEnd/>
          </a:ln>
        </p:spPr>
        <p:txBody>
          <a:bodyPr>
            <a:spAutoFit/>
          </a:bodyPr>
          <a:lstStyle/>
          <a:p>
            <a:r>
              <a:rPr lang="en-US" altLang="zh-CN" dirty="0">
                <a:latin typeface="Calibri" pitchFamily="34" charset="0"/>
              </a:rPr>
              <a:t>Cyberaide Shell</a:t>
            </a:r>
          </a:p>
        </p:txBody>
      </p:sp>
      <p:sp>
        <p:nvSpPr>
          <p:cNvPr id="51" name="Process 50"/>
          <p:cNvSpPr/>
          <p:nvPr/>
        </p:nvSpPr>
        <p:spPr>
          <a:xfrm>
            <a:off x="2628900" y="3417073"/>
            <a:ext cx="51435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a:solidFill>
                  <a:schemeClr val="tx1"/>
                </a:solidFill>
              </a:rPr>
              <a:t>Authentication and Authority</a:t>
            </a:r>
          </a:p>
        </p:txBody>
      </p:sp>
      <p:sp>
        <p:nvSpPr>
          <p:cNvPr id="54" name="Process 53"/>
          <p:cNvSpPr/>
          <p:nvPr/>
        </p:nvSpPr>
        <p:spPr>
          <a:xfrm>
            <a:off x="2590800" y="1238805"/>
            <a:ext cx="14478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a:solidFill>
                  <a:srgbClr val="000000"/>
                </a:solidFill>
              </a:rPr>
              <a:t>Java CoG Kit </a:t>
            </a:r>
          </a:p>
        </p:txBody>
      </p:sp>
      <p:sp>
        <p:nvSpPr>
          <p:cNvPr id="55" name="Up-Down Arrow 54"/>
          <p:cNvSpPr/>
          <p:nvPr/>
        </p:nvSpPr>
        <p:spPr>
          <a:xfrm>
            <a:off x="4953000" y="1886723"/>
            <a:ext cx="304800" cy="792161"/>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6" name="Straight Connector 55"/>
          <p:cNvCxnSpPr/>
          <p:nvPr/>
        </p:nvCxnSpPr>
        <p:spPr>
          <a:xfrm>
            <a:off x="876300" y="4867254"/>
            <a:ext cx="7620000" cy="1588"/>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876300" y="5779274"/>
            <a:ext cx="7620000" cy="23811"/>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876300" y="5380018"/>
            <a:ext cx="2209800" cy="369888"/>
          </a:xfrm>
          <a:prstGeom prst="rect">
            <a:avLst/>
          </a:prstGeom>
          <a:solidFill>
            <a:schemeClr val="bg1"/>
          </a:solidFill>
        </p:spPr>
        <p:txBody>
          <a:bodyPr>
            <a:spAutoFit/>
          </a:bodyPr>
          <a:lstStyle/>
          <a:p>
            <a:pPr fontAlgn="auto">
              <a:spcBef>
                <a:spcPts val="0"/>
              </a:spcBef>
              <a:spcAft>
                <a:spcPts val="0"/>
              </a:spcAft>
              <a:defRPr/>
            </a:pPr>
            <a:r>
              <a:rPr lang="en-US" dirty="0">
                <a:solidFill>
                  <a:schemeClr val="accent6">
                    <a:lumMod val="50000"/>
                  </a:schemeClr>
                </a:solidFill>
                <a:latin typeface="+mn-lt"/>
                <a:ea typeface="+mn-ea"/>
              </a:rPr>
              <a:t>Secure Web Service</a:t>
            </a:r>
          </a:p>
        </p:txBody>
      </p:sp>
      <p:cxnSp>
        <p:nvCxnSpPr>
          <p:cNvPr id="59" name="Straight Connector 58"/>
          <p:cNvCxnSpPr/>
          <p:nvPr/>
        </p:nvCxnSpPr>
        <p:spPr>
          <a:xfrm>
            <a:off x="876300" y="1885136"/>
            <a:ext cx="7620000" cy="1588"/>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876300" y="2677298"/>
            <a:ext cx="7620000" cy="1587"/>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876300" y="2307410"/>
            <a:ext cx="2209800" cy="369888"/>
          </a:xfrm>
          <a:prstGeom prst="rect">
            <a:avLst/>
          </a:prstGeom>
          <a:noFill/>
        </p:spPr>
        <p:txBody>
          <a:bodyPr>
            <a:spAutoFit/>
          </a:bodyPr>
          <a:lstStyle/>
          <a:p>
            <a:pPr fontAlgn="auto">
              <a:spcBef>
                <a:spcPts val="0"/>
              </a:spcBef>
              <a:spcAft>
                <a:spcPts val="0"/>
              </a:spcAft>
              <a:defRPr/>
            </a:pPr>
            <a:r>
              <a:rPr lang="en-US" dirty="0">
                <a:solidFill>
                  <a:schemeClr val="accent6">
                    <a:lumMod val="50000"/>
                  </a:schemeClr>
                </a:solidFill>
                <a:latin typeface="+mn-lt"/>
                <a:ea typeface="+mn-ea"/>
              </a:rPr>
              <a:t>Secure Web Service</a:t>
            </a:r>
          </a:p>
        </p:txBody>
      </p:sp>
      <p:sp>
        <p:nvSpPr>
          <p:cNvPr id="63" name="Process 62"/>
          <p:cNvSpPr/>
          <p:nvPr/>
        </p:nvSpPr>
        <p:spPr>
          <a:xfrm>
            <a:off x="5981700" y="1238805"/>
            <a:ext cx="18288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smtClean="0">
                <a:solidFill>
                  <a:srgbClr val="000000"/>
                </a:solidFill>
              </a:rPr>
              <a:t>Cyberaide Portal </a:t>
            </a:r>
            <a:endParaRPr lang="en-US" b="1" dirty="0">
              <a:solidFill>
                <a:srgbClr val="000000"/>
              </a:solidFill>
            </a:endParaRPr>
          </a:p>
        </p:txBody>
      </p:sp>
      <p:sp>
        <p:nvSpPr>
          <p:cNvPr id="64" name="Process 63"/>
          <p:cNvSpPr/>
          <p:nvPr/>
        </p:nvSpPr>
        <p:spPr>
          <a:xfrm>
            <a:off x="4191000" y="1237436"/>
            <a:ext cx="15240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a:solidFill>
                  <a:srgbClr val="000000"/>
                </a:solidFill>
              </a:rPr>
              <a:t>Python Client </a:t>
            </a:r>
          </a:p>
        </p:txBody>
      </p:sp>
      <p:sp>
        <p:nvSpPr>
          <p:cNvPr id="65" name="TextBox 56"/>
          <p:cNvSpPr txBox="1">
            <a:spLocks noChangeArrowheads="1"/>
          </p:cNvSpPr>
          <p:nvPr/>
        </p:nvSpPr>
        <p:spPr bwMode="auto">
          <a:xfrm>
            <a:off x="876300" y="1237436"/>
            <a:ext cx="1295400" cy="369332"/>
          </a:xfrm>
          <a:prstGeom prst="rect">
            <a:avLst/>
          </a:prstGeom>
          <a:noFill/>
          <a:ln w="9525">
            <a:noFill/>
            <a:miter lim="800000"/>
            <a:headEnd/>
            <a:tailEnd/>
          </a:ln>
        </p:spPr>
        <p:txBody>
          <a:bodyPr>
            <a:spAutoFit/>
          </a:bodyPr>
          <a:lstStyle/>
          <a:p>
            <a:r>
              <a:rPr lang="en-US" altLang="zh-CN" dirty="0">
                <a:latin typeface="Calibri" pitchFamily="34" charset="0"/>
              </a:rPr>
              <a:t>Client</a:t>
            </a:r>
            <a:r>
              <a:rPr lang="en-US" altLang="zh-CN" dirty="0" smtClean="0">
                <a:latin typeface="Calibri" pitchFamily="34" charset="0"/>
              </a:rPr>
              <a:t> Layer</a:t>
            </a:r>
            <a:endParaRPr lang="en-US" altLang="zh-CN" dirty="0">
              <a:latin typeface="Calibri" pitchFamily="34" charset="0"/>
            </a:endParaRPr>
          </a:p>
        </p:txBody>
      </p:sp>
      <p:sp>
        <p:nvSpPr>
          <p:cNvPr id="66" name="TextBox 57"/>
          <p:cNvSpPr txBox="1">
            <a:spLocks noChangeArrowheads="1"/>
          </p:cNvSpPr>
          <p:nvPr/>
        </p:nvSpPr>
        <p:spPr bwMode="auto">
          <a:xfrm>
            <a:off x="800100" y="3532742"/>
            <a:ext cx="1676400" cy="646331"/>
          </a:xfrm>
          <a:prstGeom prst="rect">
            <a:avLst/>
          </a:prstGeom>
          <a:noFill/>
          <a:ln w="9525">
            <a:noFill/>
            <a:miter lim="800000"/>
            <a:headEnd/>
            <a:tailEnd/>
          </a:ln>
        </p:spPr>
        <p:txBody>
          <a:bodyPr>
            <a:spAutoFit/>
          </a:bodyPr>
          <a:lstStyle/>
          <a:p>
            <a:r>
              <a:rPr lang="en-US" altLang="zh-CN" dirty="0" smtClean="0">
                <a:latin typeface="Calibri" pitchFamily="34" charset="0"/>
              </a:rPr>
              <a:t>Middleware</a:t>
            </a:r>
          </a:p>
          <a:p>
            <a:r>
              <a:rPr lang="en-US" altLang="zh-CN" dirty="0" smtClean="0">
                <a:latin typeface="Calibri" pitchFamily="34" charset="0"/>
              </a:rPr>
              <a:t>Layer</a:t>
            </a:r>
            <a:endParaRPr lang="en-US" altLang="zh-CN" dirty="0">
              <a:latin typeface="Calibri" pitchFamily="34" charset="0"/>
            </a:endParaRPr>
          </a:p>
        </p:txBody>
      </p:sp>
      <p:sp>
        <p:nvSpPr>
          <p:cNvPr id="67" name="TextBox 58"/>
          <p:cNvSpPr txBox="1">
            <a:spLocks noChangeArrowheads="1"/>
          </p:cNvSpPr>
          <p:nvPr/>
        </p:nvSpPr>
        <p:spPr bwMode="auto">
          <a:xfrm>
            <a:off x="800100" y="6007318"/>
            <a:ext cx="1828800" cy="369888"/>
          </a:xfrm>
          <a:prstGeom prst="rect">
            <a:avLst/>
          </a:prstGeom>
          <a:noFill/>
          <a:ln w="9525">
            <a:noFill/>
            <a:miter lim="800000"/>
            <a:headEnd/>
            <a:tailEnd/>
          </a:ln>
        </p:spPr>
        <p:txBody>
          <a:bodyPr>
            <a:spAutoFit/>
          </a:bodyPr>
          <a:lstStyle/>
          <a:p>
            <a:r>
              <a:rPr lang="en-US" altLang="zh-CN">
                <a:latin typeface="Calibri" pitchFamily="34" charset="0"/>
              </a:rPr>
              <a:t>Resource Layer</a:t>
            </a:r>
          </a:p>
        </p:txBody>
      </p:sp>
      <p:sp>
        <p:nvSpPr>
          <p:cNvPr id="70" name="Process 69"/>
          <p:cNvSpPr/>
          <p:nvPr/>
        </p:nvSpPr>
        <p:spPr>
          <a:xfrm>
            <a:off x="2628900" y="3798073"/>
            <a:ext cx="34290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a:solidFill>
                  <a:schemeClr val="tx1"/>
                </a:solidFill>
              </a:rPr>
              <a:t>Workflow</a:t>
            </a:r>
          </a:p>
        </p:txBody>
      </p:sp>
      <p:sp>
        <p:nvSpPr>
          <p:cNvPr id="78" name="Process 77"/>
          <p:cNvSpPr/>
          <p:nvPr/>
        </p:nvSpPr>
        <p:spPr>
          <a:xfrm>
            <a:off x="6057900" y="3798073"/>
            <a:ext cx="1714500" cy="762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smtClean="0">
                <a:solidFill>
                  <a:schemeClr val="tx1"/>
                </a:solidFill>
              </a:rPr>
              <a:t>Information</a:t>
            </a:r>
          </a:p>
          <a:p>
            <a:pPr algn="ctr" fontAlgn="auto">
              <a:spcBef>
                <a:spcPts val="0"/>
              </a:spcBef>
              <a:spcAft>
                <a:spcPts val="0"/>
              </a:spcAft>
              <a:defRPr/>
            </a:pPr>
            <a:r>
              <a:rPr lang="en-US" b="1" dirty="0" smtClean="0">
                <a:solidFill>
                  <a:schemeClr val="tx1"/>
                </a:solidFill>
              </a:rPr>
              <a:t>collector</a:t>
            </a:r>
            <a:endParaRPr lang="en-US" b="1" dirty="0">
              <a:solidFill>
                <a:schemeClr val="tx1"/>
              </a:solidFill>
            </a:endParaRPr>
          </a:p>
        </p:txBody>
      </p:sp>
      <p:sp>
        <p:nvSpPr>
          <p:cNvPr id="80" name="Process 79"/>
          <p:cNvSpPr/>
          <p:nvPr/>
        </p:nvSpPr>
        <p:spPr>
          <a:xfrm>
            <a:off x="2895600" y="6007318"/>
            <a:ext cx="1981200" cy="40378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smtClean="0">
                <a:solidFill>
                  <a:srgbClr val="000000"/>
                </a:solidFill>
              </a:rPr>
              <a:t>Data Center</a:t>
            </a:r>
            <a:endParaRPr lang="en-US" b="1" dirty="0">
              <a:solidFill>
                <a:srgbClr val="000000"/>
              </a:solidFill>
            </a:endParaRPr>
          </a:p>
        </p:txBody>
      </p:sp>
      <p:sp>
        <p:nvSpPr>
          <p:cNvPr id="81" name="Process 80"/>
          <p:cNvSpPr/>
          <p:nvPr/>
        </p:nvSpPr>
        <p:spPr>
          <a:xfrm>
            <a:off x="5410200" y="6007318"/>
            <a:ext cx="1981200" cy="40378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smtClean="0">
                <a:solidFill>
                  <a:srgbClr val="000000"/>
                </a:solidFill>
              </a:rPr>
              <a:t>Data Center</a:t>
            </a:r>
            <a:endParaRPr lang="en-US" b="1" dirty="0">
              <a:solidFill>
                <a:srgbClr val="000000"/>
              </a:solidFill>
            </a:endParaRPr>
          </a:p>
        </p:txBody>
      </p:sp>
      <p:sp>
        <p:nvSpPr>
          <p:cNvPr id="40" name="Title 1"/>
          <p:cNvSpPr>
            <a:spLocks noGrp="1"/>
          </p:cNvSpPr>
          <p:nvPr>
            <p:ph type="title"/>
          </p:nvPr>
        </p:nvSpPr>
        <p:spPr/>
        <p:txBody>
          <a:bodyPr>
            <a:normAutofit fontScale="90000"/>
          </a:bodyPr>
          <a:lstStyle/>
          <a:p>
            <a:r>
              <a:rPr lang="en-US" smtClean="0"/>
              <a:t>Cyberaide Green: Software achitecture</a:t>
            </a:r>
            <a:endParaRPr lang="en-US" dirty="0"/>
          </a:p>
        </p:txBody>
      </p:sp>
      <p:sp>
        <p:nvSpPr>
          <p:cNvPr id="50" name="Process 49"/>
          <p:cNvSpPr/>
          <p:nvPr/>
        </p:nvSpPr>
        <p:spPr>
          <a:xfrm>
            <a:off x="2628900" y="4179073"/>
            <a:ext cx="3429000" cy="381000"/>
          </a:xfrm>
          <a:prstGeom prst="flowChartProcess">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b="1" dirty="0">
                <a:solidFill>
                  <a:schemeClr val="tx1"/>
                </a:solidFill>
              </a:rPr>
              <a:t>Thermal-Aware Meta Scheduler</a:t>
            </a:r>
          </a:p>
        </p:txBody>
      </p:sp>
      <p:sp>
        <p:nvSpPr>
          <p:cNvPr id="29" name="Date Placeholder 28"/>
          <p:cNvSpPr>
            <a:spLocks noGrp="1"/>
          </p:cNvSpPr>
          <p:nvPr>
            <p:ph type="dt" sz="half" idx="10"/>
          </p:nvPr>
        </p:nvSpPr>
        <p:spPr/>
        <p:txBody>
          <a:bodyPr/>
          <a:lstStyle/>
          <a:p>
            <a:fld id="{3506B44D-005C-B84E-BB4E-3A94C53AE26E}" type="datetime1">
              <a:rPr lang="en-US" smtClean="0"/>
              <a:pPr/>
              <a:t>11/4/09</a:t>
            </a:fld>
            <a:endParaRPr lang="en-US"/>
          </a:p>
        </p:txBody>
      </p:sp>
      <p:sp>
        <p:nvSpPr>
          <p:cNvPr id="30" name="Slide Number Placeholder 29"/>
          <p:cNvSpPr>
            <a:spLocks noGrp="1"/>
          </p:cNvSpPr>
          <p:nvPr>
            <p:ph type="sldNum" sz="quarter" idx="12"/>
          </p:nvPr>
        </p:nvSpPr>
        <p:spPr/>
        <p:txBody>
          <a:bodyPr/>
          <a:lstStyle/>
          <a:p>
            <a:fld id="{C53075B1-7B30-404B-8E37-C3D48FD8F813}" type="slidenum">
              <a:rPr lang="en-US" smtClean="0"/>
              <a:pPr/>
              <a:t>67</a:t>
            </a:fld>
            <a:endParaRPr lang="en-US"/>
          </a:p>
        </p:txBody>
      </p:sp>
      <p:sp>
        <p:nvSpPr>
          <p:cNvPr id="31" name="Footer Placeholder 30"/>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171234" y="1447800"/>
            <a:ext cx="1219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Command line</a:t>
            </a:r>
            <a:endParaRPr lang="en-US" sz="1400" dirty="0">
              <a:solidFill>
                <a:schemeClr val="tx1"/>
              </a:solidFill>
            </a:endParaRPr>
          </a:p>
        </p:txBody>
      </p:sp>
      <p:sp>
        <p:nvSpPr>
          <p:cNvPr id="5" name="Rounded Rectangle 4"/>
          <p:cNvSpPr/>
          <p:nvPr/>
        </p:nvSpPr>
        <p:spPr>
          <a:xfrm>
            <a:off x="4089100" y="1447800"/>
            <a:ext cx="1122514"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Portal</a:t>
            </a:r>
            <a:endParaRPr lang="en-US" sz="1400" dirty="0">
              <a:solidFill>
                <a:schemeClr val="tx1"/>
              </a:solidFill>
            </a:endParaRPr>
          </a:p>
        </p:txBody>
      </p:sp>
      <p:sp>
        <p:nvSpPr>
          <p:cNvPr id="6" name="Rounded Rectangle 5"/>
          <p:cNvSpPr/>
          <p:nvPr/>
        </p:nvSpPr>
        <p:spPr>
          <a:xfrm>
            <a:off x="5972175" y="1447800"/>
            <a:ext cx="11049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Web service</a:t>
            </a:r>
          </a:p>
        </p:txBody>
      </p:sp>
      <p:sp>
        <p:nvSpPr>
          <p:cNvPr id="7" name="Rounded Rectangle 6"/>
          <p:cNvSpPr/>
          <p:nvPr/>
        </p:nvSpPr>
        <p:spPr>
          <a:xfrm>
            <a:off x="4624872" y="29718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Shell</a:t>
            </a:r>
            <a:endParaRPr lang="en-US" sz="1400" dirty="0">
              <a:solidFill>
                <a:schemeClr val="tx1"/>
              </a:solidFill>
            </a:endParaRPr>
          </a:p>
        </p:txBody>
      </p:sp>
      <p:sp>
        <p:nvSpPr>
          <p:cNvPr id="8" name="Rounded Rectangle 7"/>
          <p:cNvSpPr/>
          <p:nvPr/>
        </p:nvSpPr>
        <p:spPr>
          <a:xfrm>
            <a:off x="4624872" y="34290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Service</a:t>
            </a:r>
            <a:endParaRPr lang="en-US" sz="1400" dirty="0">
              <a:solidFill>
                <a:schemeClr val="tx1"/>
              </a:solidFill>
            </a:endParaRPr>
          </a:p>
        </p:txBody>
      </p:sp>
      <p:sp>
        <p:nvSpPr>
          <p:cNvPr id="9" name="Rounded Rectangle 8"/>
          <p:cNvSpPr/>
          <p:nvPr/>
        </p:nvSpPr>
        <p:spPr>
          <a:xfrm>
            <a:off x="6507013" y="34290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Farm</a:t>
            </a:r>
            <a:endParaRPr lang="en-US" sz="1400" dirty="0">
              <a:solidFill>
                <a:schemeClr val="tx1"/>
              </a:solidFill>
            </a:endParaRPr>
          </a:p>
        </p:txBody>
      </p:sp>
      <p:sp>
        <p:nvSpPr>
          <p:cNvPr id="10" name="Rounded Rectangle 9"/>
          <p:cNvSpPr/>
          <p:nvPr/>
        </p:nvSpPr>
        <p:spPr>
          <a:xfrm>
            <a:off x="6507013" y="29718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Studio</a:t>
            </a:r>
            <a:endParaRPr lang="en-US" sz="1400" dirty="0">
              <a:solidFill>
                <a:schemeClr val="tx1"/>
              </a:solidFill>
            </a:endParaRPr>
          </a:p>
        </p:txBody>
      </p:sp>
      <p:sp>
        <p:nvSpPr>
          <p:cNvPr id="11" name="Rounded Rectangle 10"/>
          <p:cNvSpPr/>
          <p:nvPr/>
        </p:nvSpPr>
        <p:spPr>
          <a:xfrm>
            <a:off x="1554012" y="2819400"/>
            <a:ext cx="106680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endParaRPr lang="en-US" sz="1400" dirty="0" smtClean="0">
              <a:solidFill>
                <a:schemeClr val="tx1"/>
              </a:solidFill>
            </a:endParaRPr>
          </a:p>
          <a:p>
            <a:pPr algn="ctr"/>
            <a:r>
              <a:rPr lang="en-US" sz="1400" dirty="0" smtClean="0">
                <a:solidFill>
                  <a:schemeClr val="tx1"/>
                </a:solidFill>
              </a:rPr>
              <a:t>Virtual Appliance</a:t>
            </a:r>
            <a:endParaRPr lang="en-US" sz="1400" dirty="0">
              <a:solidFill>
                <a:schemeClr val="tx1"/>
              </a:solidFill>
            </a:endParaRPr>
          </a:p>
        </p:txBody>
      </p:sp>
      <p:sp>
        <p:nvSpPr>
          <p:cNvPr id="12" name="Rounded Rectangle 11"/>
          <p:cNvSpPr/>
          <p:nvPr/>
        </p:nvSpPr>
        <p:spPr>
          <a:xfrm>
            <a:off x="1539705" y="3429000"/>
            <a:ext cx="1081107"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a:t>
            </a:r>
            <a:r>
              <a:rPr lang="en-US" sz="1400" dirty="0" err="1" smtClean="0">
                <a:solidFill>
                  <a:schemeClr val="tx1"/>
                </a:solidFill>
              </a:rPr>
              <a:t>OnServ</a:t>
            </a:r>
            <a:endParaRPr lang="en-US" sz="1400" dirty="0">
              <a:solidFill>
                <a:schemeClr val="tx1"/>
              </a:solidFill>
            </a:endParaRPr>
          </a:p>
        </p:txBody>
      </p:sp>
      <p:sp>
        <p:nvSpPr>
          <p:cNvPr id="13" name="Rounded Rectangle 12"/>
          <p:cNvSpPr/>
          <p:nvPr/>
        </p:nvSpPr>
        <p:spPr>
          <a:xfrm>
            <a:off x="3154213" y="3200400"/>
            <a:ext cx="1143001"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Creative</a:t>
            </a:r>
            <a:endParaRPr lang="en-US" sz="1400" dirty="0">
              <a:solidFill>
                <a:schemeClr val="tx1"/>
              </a:solidFill>
            </a:endParaRPr>
          </a:p>
        </p:txBody>
      </p:sp>
      <p:sp>
        <p:nvSpPr>
          <p:cNvPr id="15" name="Rounded Rectangle 14"/>
          <p:cNvSpPr/>
          <p:nvPr/>
        </p:nvSpPr>
        <p:spPr>
          <a:xfrm>
            <a:off x="4089100" y="5943600"/>
            <a:ext cx="1140125"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schemeClr val="tx1"/>
                </a:solidFill>
              </a:rPr>
              <a:t>Grids</a:t>
            </a:r>
            <a:endParaRPr lang="en-US" sz="1400" dirty="0">
              <a:solidFill>
                <a:schemeClr val="tx1"/>
              </a:solidFill>
            </a:endParaRPr>
          </a:p>
        </p:txBody>
      </p:sp>
      <p:sp>
        <p:nvSpPr>
          <p:cNvPr id="16" name="Rounded Rectangle 15"/>
          <p:cNvSpPr/>
          <p:nvPr/>
        </p:nvSpPr>
        <p:spPr>
          <a:xfrm>
            <a:off x="2171234"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Clouds</a:t>
            </a:r>
            <a:endParaRPr lang="en-US" sz="1400" dirty="0">
              <a:solidFill>
                <a:schemeClr val="tx1"/>
              </a:solidFill>
            </a:endParaRPr>
          </a:p>
        </p:txBody>
      </p:sp>
      <p:sp>
        <p:nvSpPr>
          <p:cNvPr id="17" name="Rounded Rectangle 16"/>
          <p:cNvSpPr/>
          <p:nvPr/>
        </p:nvSpPr>
        <p:spPr>
          <a:xfrm>
            <a:off x="5936950"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Clusters</a:t>
            </a:r>
            <a:endParaRPr lang="en-US" sz="1400" dirty="0">
              <a:solidFill>
                <a:schemeClr val="tx1"/>
              </a:solidFill>
            </a:endParaRPr>
          </a:p>
        </p:txBody>
      </p:sp>
      <p:sp>
        <p:nvSpPr>
          <p:cNvPr id="18" name="Rectangle 17"/>
          <p:cNvSpPr/>
          <p:nvPr/>
        </p:nvSpPr>
        <p:spPr>
          <a:xfrm>
            <a:off x="1554012" y="5791200"/>
            <a:ext cx="5957908" cy="762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539705" y="1295400"/>
            <a:ext cx="5957908" cy="83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2075" y="2133600"/>
            <a:ext cx="198118" cy="7239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wn Arrow 22"/>
          <p:cNvSpPr/>
          <p:nvPr/>
        </p:nvSpPr>
        <p:spPr>
          <a:xfrm>
            <a:off x="5082074" y="4038600"/>
            <a:ext cx="198119" cy="17526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wn Arrow 23"/>
          <p:cNvSpPr/>
          <p:nvPr/>
        </p:nvSpPr>
        <p:spPr>
          <a:xfrm>
            <a:off x="1991231" y="2133600"/>
            <a:ext cx="180003"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Down Arrow 35"/>
          <p:cNvSpPr/>
          <p:nvPr/>
        </p:nvSpPr>
        <p:spPr>
          <a:xfrm>
            <a:off x="1991231"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Down Arrow 36"/>
          <p:cNvSpPr/>
          <p:nvPr/>
        </p:nvSpPr>
        <p:spPr>
          <a:xfrm>
            <a:off x="3627587" y="2133600"/>
            <a:ext cx="180003"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Down Arrow 37"/>
          <p:cNvSpPr/>
          <p:nvPr/>
        </p:nvSpPr>
        <p:spPr>
          <a:xfrm>
            <a:off x="6888013" y="2133600"/>
            <a:ext cx="180003"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Down Arrow 38"/>
          <p:cNvSpPr/>
          <p:nvPr/>
        </p:nvSpPr>
        <p:spPr>
          <a:xfrm>
            <a:off x="3627587"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6888013" y="4038600"/>
            <a:ext cx="189062"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77715" y="5022502"/>
            <a:ext cx="1303020" cy="461665"/>
          </a:xfrm>
          <a:prstGeom prst="rect">
            <a:avLst/>
          </a:prstGeom>
          <a:solidFill>
            <a:schemeClr val="bg1"/>
          </a:solidFill>
        </p:spPr>
        <p:txBody>
          <a:bodyPr wrap="square" rtlCol="0">
            <a:spAutoFit/>
          </a:bodyPr>
          <a:lstStyle/>
          <a:p>
            <a:r>
              <a:rPr lang="en-US" sz="1200" dirty="0" smtClean="0"/>
              <a:t>Access resource</a:t>
            </a:r>
          </a:p>
          <a:p>
            <a:r>
              <a:rPr lang="en-US" sz="1200" dirty="0" smtClean="0"/>
              <a:t> job submission</a:t>
            </a:r>
            <a:endParaRPr lang="en-US" sz="1200" dirty="0"/>
          </a:p>
        </p:txBody>
      </p:sp>
      <p:sp>
        <p:nvSpPr>
          <p:cNvPr id="43" name="TextBox 42"/>
          <p:cNvSpPr txBox="1"/>
          <p:nvPr/>
        </p:nvSpPr>
        <p:spPr>
          <a:xfrm>
            <a:off x="2819400" y="5022502"/>
            <a:ext cx="1828801" cy="461665"/>
          </a:xfrm>
          <a:prstGeom prst="rect">
            <a:avLst/>
          </a:prstGeom>
          <a:solidFill>
            <a:schemeClr val="bg1"/>
          </a:solidFill>
        </p:spPr>
        <p:txBody>
          <a:bodyPr wrap="square" rtlCol="0">
            <a:spAutoFit/>
          </a:bodyPr>
          <a:lstStyle/>
          <a:p>
            <a:pPr algn="ctr"/>
            <a:r>
              <a:rPr lang="en-US" sz="1200" dirty="0" smtClean="0"/>
              <a:t> On demand</a:t>
            </a:r>
          </a:p>
          <a:p>
            <a:pPr algn="ctr"/>
            <a:r>
              <a:rPr lang="en-US" sz="1200" dirty="0" smtClean="0"/>
              <a:t> Infrastructure provision</a:t>
            </a:r>
            <a:endParaRPr lang="en-US" sz="1200" dirty="0"/>
          </a:p>
        </p:txBody>
      </p:sp>
      <p:sp>
        <p:nvSpPr>
          <p:cNvPr id="44" name="TextBox 43"/>
          <p:cNvSpPr txBox="1"/>
          <p:nvPr/>
        </p:nvSpPr>
        <p:spPr>
          <a:xfrm>
            <a:off x="5981109" y="5024735"/>
            <a:ext cx="2191932" cy="461665"/>
          </a:xfrm>
          <a:prstGeom prst="rect">
            <a:avLst/>
          </a:prstGeom>
          <a:solidFill>
            <a:schemeClr val="bg1"/>
          </a:solidFill>
        </p:spPr>
        <p:txBody>
          <a:bodyPr wrap="square" rtlCol="0">
            <a:spAutoFit/>
          </a:bodyPr>
          <a:lstStyle/>
          <a:p>
            <a:r>
              <a:rPr lang="en-US" sz="1200" dirty="0" smtClean="0"/>
              <a:t>               Map/Reduce, </a:t>
            </a:r>
          </a:p>
          <a:p>
            <a:r>
              <a:rPr lang="en-US" sz="1200" dirty="0" smtClean="0"/>
              <a:t>program Grids, clusters &amp; clouds</a:t>
            </a:r>
            <a:endParaRPr lang="en-US" sz="1200" dirty="0"/>
          </a:p>
        </p:txBody>
      </p:sp>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itle 30"/>
          <p:cNvSpPr>
            <a:spLocks noGrp="1"/>
          </p:cNvSpPr>
          <p:nvPr>
            <p:ph type="title"/>
          </p:nvPr>
        </p:nvSpPr>
        <p:spPr>
          <a:xfrm>
            <a:off x="1352550" y="0"/>
            <a:ext cx="7791450" cy="1143000"/>
          </a:xfrm>
        </p:spPr>
        <p:txBody>
          <a:bodyPr>
            <a:normAutofit fontScale="90000"/>
          </a:bodyPr>
          <a:lstStyle/>
          <a:p>
            <a:pPr lvl="0"/>
            <a:r>
              <a:rPr lang="en-US" dirty="0" smtClean="0"/>
              <a:t>Cyberaide Abstractions</a:t>
            </a:r>
            <a:br>
              <a:rPr lang="en-US" dirty="0" smtClean="0"/>
            </a:br>
            <a:r>
              <a:rPr lang="en-US" dirty="0" smtClean="0"/>
              <a:t>for Clusters, Grids &amp; Clouds</a:t>
            </a:r>
            <a:endParaRPr lang="en-US" dirty="0"/>
          </a:p>
        </p:txBody>
      </p:sp>
      <p:sp>
        <p:nvSpPr>
          <p:cNvPr id="32" name="Date Placeholder 31"/>
          <p:cNvSpPr>
            <a:spLocks noGrp="1"/>
          </p:cNvSpPr>
          <p:nvPr>
            <p:ph type="dt" sz="half" idx="10"/>
          </p:nvPr>
        </p:nvSpPr>
        <p:spPr/>
        <p:txBody>
          <a:bodyPr/>
          <a:lstStyle/>
          <a:p>
            <a:fld id="{7BBE92F1-9D03-9549-9EDF-0100A909D451}" type="datetime1">
              <a:rPr lang="en-US" smtClean="0"/>
              <a:pPr/>
              <a:t>11/4/09</a:t>
            </a:fld>
            <a:endParaRPr lang="en-US"/>
          </a:p>
        </p:txBody>
      </p:sp>
      <p:sp>
        <p:nvSpPr>
          <p:cNvPr id="33" name="Slide Number Placeholder 32"/>
          <p:cNvSpPr>
            <a:spLocks noGrp="1"/>
          </p:cNvSpPr>
          <p:nvPr>
            <p:ph type="sldNum" sz="quarter" idx="12"/>
          </p:nvPr>
        </p:nvSpPr>
        <p:spPr/>
        <p:txBody>
          <a:bodyPr/>
          <a:lstStyle/>
          <a:p>
            <a:fld id="{C53075B1-7B30-404B-8E37-C3D48FD8F813}" type="slidenum">
              <a:rPr lang="en-US" smtClean="0"/>
              <a:pPr/>
              <a:t>68</a:t>
            </a:fld>
            <a:endParaRPr lang="en-US"/>
          </a:p>
        </p:txBody>
      </p:sp>
      <p:sp>
        <p:nvSpPr>
          <p:cNvPr id="34" name="Footer Placeholder 33"/>
          <p:cNvSpPr>
            <a:spLocks noGrp="1"/>
          </p:cNvSpPr>
          <p:nvPr>
            <p:ph type="ftr" sz="quarter" idx="11"/>
          </p:nvPr>
        </p:nvSpPr>
        <p:spPr/>
        <p:txBody>
          <a:bodyPr/>
          <a:lstStyle/>
          <a:p>
            <a:r>
              <a:rPr lang="en-US" smtClean="0"/>
              <a:t>Gregor von Laszewski, laszewski@gmail.com</a:t>
            </a:r>
            <a:endParaRPr lang="en-US"/>
          </a:p>
        </p:txBody>
      </p:sp>
      <p:sp>
        <p:nvSpPr>
          <p:cNvPr id="35" name="Rounded Rectangle 34"/>
          <p:cNvSpPr/>
          <p:nvPr/>
        </p:nvSpPr>
        <p:spPr>
          <a:xfrm>
            <a:off x="533400" y="2514600"/>
            <a:ext cx="7924800" cy="1900533"/>
          </a:xfrm>
          <a:prstGeom prst="roundRect">
            <a:avLst/>
          </a:prstGeom>
          <a:noFill/>
          <a:ln w="7620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b"/>
          <a:lstStyle/>
          <a:p>
            <a:pPr algn="ctr"/>
            <a:endParaRPr lang="en-US" dirty="0"/>
          </a:p>
        </p:txBody>
      </p:sp>
      <p:sp>
        <p:nvSpPr>
          <p:cNvPr id="42" name="TextBox 41"/>
          <p:cNvSpPr txBox="1"/>
          <p:nvPr/>
        </p:nvSpPr>
        <p:spPr>
          <a:xfrm>
            <a:off x="914400" y="5022501"/>
            <a:ext cx="2000668" cy="461665"/>
          </a:xfrm>
          <a:prstGeom prst="rect">
            <a:avLst/>
          </a:prstGeom>
          <a:solidFill>
            <a:schemeClr val="bg1"/>
          </a:solidFill>
        </p:spPr>
        <p:txBody>
          <a:bodyPr wrap="square" rtlCol="0">
            <a:spAutoFit/>
          </a:bodyPr>
          <a:lstStyle/>
          <a:p>
            <a:pPr algn="ctr"/>
            <a:r>
              <a:rPr lang="en-US" sz="1200" dirty="0" smtClean="0"/>
              <a:t>On demand service </a:t>
            </a:r>
            <a:br>
              <a:rPr lang="en-US" sz="1200" dirty="0" smtClean="0"/>
            </a:br>
            <a:r>
              <a:rPr lang="en-US" sz="1200" dirty="0" smtClean="0"/>
              <a:t>provision</a:t>
            </a:r>
          </a:p>
        </p:txBody>
      </p:sp>
      <p:sp>
        <p:nvSpPr>
          <p:cNvPr id="45" name="Rounded Rectangle 44"/>
          <p:cNvSpPr/>
          <p:nvPr/>
        </p:nvSpPr>
        <p:spPr>
          <a:xfrm>
            <a:off x="533400" y="2514601"/>
            <a:ext cx="819150" cy="1900532"/>
          </a:xfrm>
          <a:prstGeom prst="roundRect">
            <a:avLst>
              <a:gd name="adj" fmla="val 35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Logic</a:t>
            </a:r>
            <a:endParaRPr lang="en-US" sz="1400" dirty="0">
              <a:solidFill>
                <a:schemeClr val="tx1"/>
              </a:solidFill>
            </a:endParaRPr>
          </a:p>
        </p:txBody>
      </p:sp>
      <p:sp>
        <p:nvSpPr>
          <p:cNvPr id="46" name="Rectangle 45"/>
          <p:cNvSpPr/>
          <p:nvPr/>
        </p:nvSpPr>
        <p:spPr>
          <a:xfrm>
            <a:off x="2347893" y="4271667"/>
            <a:ext cx="4357707" cy="376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Thermal Aware Resource Scheduler</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171234" y="1447800"/>
            <a:ext cx="1219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Command line</a:t>
            </a:r>
            <a:endParaRPr lang="en-US" sz="1400" dirty="0">
              <a:solidFill>
                <a:schemeClr val="tx1"/>
              </a:solidFill>
            </a:endParaRPr>
          </a:p>
        </p:txBody>
      </p:sp>
      <p:sp>
        <p:nvSpPr>
          <p:cNvPr id="5" name="Rounded Rectangle 4"/>
          <p:cNvSpPr/>
          <p:nvPr/>
        </p:nvSpPr>
        <p:spPr>
          <a:xfrm>
            <a:off x="4089100" y="1447800"/>
            <a:ext cx="1122514"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Portal</a:t>
            </a:r>
            <a:endParaRPr lang="en-US" sz="1400" dirty="0">
              <a:solidFill>
                <a:schemeClr val="tx1"/>
              </a:solidFill>
            </a:endParaRPr>
          </a:p>
        </p:txBody>
      </p:sp>
      <p:sp>
        <p:nvSpPr>
          <p:cNvPr id="6" name="Rounded Rectangle 5"/>
          <p:cNvSpPr/>
          <p:nvPr/>
        </p:nvSpPr>
        <p:spPr>
          <a:xfrm>
            <a:off x="5972175" y="1447800"/>
            <a:ext cx="11049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Web service</a:t>
            </a:r>
          </a:p>
        </p:txBody>
      </p:sp>
      <p:sp>
        <p:nvSpPr>
          <p:cNvPr id="7" name="Rounded Rectangle 6"/>
          <p:cNvSpPr/>
          <p:nvPr/>
        </p:nvSpPr>
        <p:spPr>
          <a:xfrm>
            <a:off x="4624872" y="29718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Shell</a:t>
            </a:r>
            <a:endParaRPr lang="en-US" sz="1400" dirty="0">
              <a:solidFill>
                <a:schemeClr val="tx1"/>
              </a:solidFill>
            </a:endParaRPr>
          </a:p>
        </p:txBody>
      </p:sp>
      <p:sp>
        <p:nvSpPr>
          <p:cNvPr id="8" name="Rounded Rectangle 7"/>
          <p:cNvSpPr/>
          <p:nvPr/>
        </p:nvSpPr>
        <p:spPr>
          <a:xfrm>
            <a:off x="4624872" y="34290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Service</a:t>
            </a:r>
            <a:endParaRPr lang="en-US" sz="1400" dirty="0">
              <a:solidFill>
                <a:schemeClr val="tx1"/>
              </a:solidFill>
            </a:endParaRPr>
          </a:p>
        </p:txBody>
      </p:sp>
      <p:sp>
        <p:nvSpPr>
          <p:cNvPr id="9" name="Rounded Rectangle 8"/>
          <p:cNvSpPr/>
          <p:nvPr/>
        </p:nvSpPr>
        <p:spPr>
          <a:xfrm>
            <a:off x="6507013" y="34290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Farm</a:t>
            </a:r>
            <a:endParaRPr lang="en-US" sz="1400" dirty="0">
              <a:solidFill>
                <a:schemeClr val="tx1"/>
              </a:solidFill>
            </a:endParaRPr>
          </a:p>
        </p:txBody>
      </p:sp>
      <p:sp>
        <p:nvSpPr>
          <p:cNvPr id="10" name="Rounded Rectangle 9"/>
          <p:cNvSpPr/>
          <p:nvPr/>
        </p:nvSpPr>
        <p:spPr>
          <a:xfrm>
            <a:off x="6507013" y="29718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Studio</a:t>
            </a:r>
            <a:endParaRPr lang="en-US" sz="1400" dirty="0">
              <a:solidFill>
                <a:schemeClr val="tx1"/>
              </a:solidFill>
            </a:endParaRPr>
          </a:p>
        </p:txBody>
      </p:sp>
      <p:sp>
        <p:nvSpPr>
          <p:cNvPr id="11" name="Rounded Rectangle 10"/>
          <p:cNvSpPr/>
          <p:nvPr/>
        </p:nvSpPr>
        <p:spPr>
          <a:xfrm>
            <a:off x="1554012" y="2819400"/>
            <a:ext cx="106680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endParaRPr lang="en-US" sz="1400" dirty="0" smtClean="0">
              <a:solidFill>
                <a:schemeClr val="tx1"/>
              </a:solidFill>
            </a:endParaRPr>
          </a:p>
          <a:p>
            <a:pPr algn="ctr"/>
            <a:r>
              <a:rPr lang="en-US" sz="1400" dirty="0" smtClean="0">
                <a:solidFill>
                  <a:schemeClr val="tx1"/>
                </a:solidFill>
              </a:rPr>
              <a:t>Virtual Appliance</a:t>
            </a:r>
            <a:endParaRPr lang="en-US" sz="1400" dirty="0">
              <a:solidFill>
                <a:schemeClr val="tx1"/>
              </a:solidFill>
            </a:endParaRPr>
          </a:p>
        </p:txBody>
      </p:sp>
      <p:sp>
        <p:nvSpPr>
          <p:cNvPr id="12" name="Rounded Rectangle 11"/>
          <p:cNvSpPr/>
          <p:nvPr/>
        </p:nvSpPr>
        <p:spPr>
          <a:xfrm>
            <a:off x="1539705" y="3429000"/>
            <a:ext cx="1081107"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a:t>
            </a:r>
            <a:r>
              <a:rPr lang="en-US" sz="1400" dirty="0" err="1" smtClean="0">
                <a:solidFill>
                  <a:schemeClr val="tx1"/>
                </a:solidFill>
              </a:rPr>
              <a:t>OnServ</a:t>
            </a:r>
            <a:endParaRPr lang="en-US" sz="1400" dirty="0">
              <a:solidFill>
                <a:schemeClr val="tx1"/>
              </a:solidFill>
            </a:endParaRPr>
          </a:p>
        </p:txBody>
      </p:sp>
      <p:sp>
        <p:nvSpPr>
          <p:cNvPr id="13" name="Rounded Rectangle 12"/>
          <p:cNvSpPr/>
          <p:nvPr/>
        </p:nvSpPr>
        <p:spPr>
          <a:xfrm>
            <a:off x="3154213" y="3200400"/>
            <a:ext cx="1143001"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Creative</a:t>
            </a:r>
            <a:endParaRPr lang="en-US" sz="1400" dirty="0">
              <a:solidFill>
                <a:schemeClr val="tx1"/>
              </a:solidFill>
            </a:endParaRPr>
          </a:p>
        </p:txBody>
      </p:sp>
      <p:sp>
        <p:nvSpPr>
          <p:cNvPr id="15" name="Rounded Rectangle 14"/>
          <p:cNvSpPr/>
          <p:nvPr/>
        </p:nvSpPr>
        <p:spPr>
          <a:xfrm>
            <a:off x="4089100" y="5943600"/>
            <a:ext cx="1140125"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schemeClr val="tx1"/>
                </a:solidFill>
              </a:rPr>
              <a:t>Grids</a:t>
            </a:r>
            <a:endParaRPr lang="en-US" sz="1400" dirty="0">
              <a:solidFill>
                <a:schemeClr val="tx1"/>
              </a:solidFill>
            </a:endParaRPr>
          </a:p>
        </p:txBody>
      </p:sp>
      <p:sp>
        <p:nvSpPr>
          <p:cNvPr id="16" name="Rounded Rectangle 15"/>
          <p:cNvSpPr/>
          <p:nvPr/>
        </p:nvSpPr>
        <p:spPr>
          <a:xfrm>
            <a:off x="2171234"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Clouds</a:t>
            </a:r>
            <a:endParaRPr lang="en-US" sz="1400" dirty="0">
              <a:solidFill>
                <a:schemeClr val="tx1"/>
              </a:solidFill>
            </a:endParaRPr>
          </a:p>
        </p:txBody>
      </p:sp>
      <p:sp>
        <p:nvSpPr>
          <p:cNvPr id="17" name="Rounded Rectangle 16"/>
          <p:cNvSpPr/>
          <p:nvPr/>
        </p:nvSpPr>
        <p:spPr>
          <a:xfrm>
            <a:off x="5936950"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Clusters</a:t>
            </a:r>
            <a:endParaRPr lang="en-US" sz="1400" dirty="0">
              <a:solidFill>
                <a:schemeClr val="tx1"/>
              </a:solidFill>
            </a:endParaRPr>
          </a:p>
        </p:txBody>
      </p:sp>
      <p:sp>
        <p:nvSpPr>
          <p:cNvPr id="18" name="Rectangle 17"/>
          <p:cNvSpPr/>
          <p:nvPr/>
        </p:nvSpPr>
        <p:spPr>
          <a:xfrm>
            <a:off x="1554012" y="5791200"/>
            <a:ext cx="5957908" cy="762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539705" y="1295400"/>
            <a:ext cx="5957908" cy="83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2075" y="2133600"/>
            <a:ext cx="198118" cy="7239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wn Arrow 22"/>
          <p:cNvSpPr/>
          <p:nvPr/>
        </p:nvSpPr>
        <p:spPr>
          <a:xfrm>
            <a:off x="5082074" y="4038600"/>
            <a:ext cx="198119" cy="17526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wn Arrow 23"/>
          <p:cNvSpPr/>
          <p:nvPr/>
        </p:nvSpPr>
        <p:spPr>
          <a:xfrm>
            <a:off x="1991231" y="2133600"/>
            <a:ext cx="180003"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Down Arrow 35"/>
          <p:cNvSpPr/>
          <p:nvPr/>
        </p:nvSpPr>
        <p:spPr>
          <a:xfrm>
            <a:off x="1991231"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Down Arrow 36"/>
          <p:cNvSpPr/>
          <p:nvPr/>
        </p:nvSpPr>
        <p:spPr>
          <a:xfrm>
            <a:off x="3627587" y="2133600"/>
            <a:ext cx="180003"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Down Arrow 37"/>
          <p:cNvSpPr/>
          <p:nvPr/>
        </p:nvSpPr>
        <p:spPr>
          <a:xfrm>
            <a:off x="6888013" y="2133600"/>
            <a:ext cx="180003"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Down Arrow 38"/>
          <p:cNvSpPr/>
          <p:nvPr/>
        </p:nvSpPr>
        <p:spPr>
          <a:xfrm>
            <a:off x="3627587"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6888013" y="4038600"/>
            <a:ext cx="189062"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77715" y="5022502"/>
            <a:ext cx="1303020" cy="461665"/>
          </a:xfrm>
          <a:prstGeom prst="rect">
            <a:avLst/>
          </a:prstGeom>
          <a:solidFill>
            <a:schemeClr val="bg1"/>
          </a:solidFill>
        </p:spPr>
        <p:txBody>
          <a:bodyPr wrap="square" rtlCol="0">
            <a:spAutoFit/>
          </a:bodyPr>
          <a:lstStyle/>
          <a:p>
            <a:r>
              <a:rPr lang="en-US" sz="1200" dirty="0" smtClean="0"/>
              <a:t>Access resource</a:t>
            </a:r>
          </a:p>
          <a:p>
            <a:r>
              <a:rPr lang="en-US" sz="1200" dirty="0" smtClean="0"/>
              <a:t> job submission</a:t>
            </a:r>
            <a:endParaRPr lang="en-US" sz="1200" dirty="0"/>
          </a:p>
        </p:txBody>
      </p:sp>
      <p:sp>
        <p:nvSpPr>
          <p:cNvPr id="43" name="TextBox 42"/>
          <p:cNvSpPr txBox="1"/>
          <p:nvPr/>
        </p:nvSpPr>
        <p:spPr>
          <a:xfrm>
            <a:off x="2819400" y="5022502"/>
            <a:ext cx="1828801" cy="461665"/>
          </a:xfrm>
          <a:prstGeom prst="rect">
            <a:avLst/>
          </a:prstGeom>
          <a:solidFill>
            <a:schemeClr val="bg1"/>
          </a:solidFill>
        </p:spPr>
        <p:txBody>
          <a:bodyPr wrap="square" rtlCol="0">
            <a:spAutoFit/>
          </a:bodyPr>
          <a:lstStyle/>
          <a:p>
            <a:pPr algn="ctr"/>
            <a:r>
              <a:rPr lang="en-US" sz="1200" dirty="0" smtClean="0"/>
              <a:t> On demand</a:t>
            </a:r>
          </a:p>
          <a:p>
            <a:pPr algn="ctr"/>
            <a:r>
              <a:rPr lang="en-US" sz="1200" dirty="0" smtClean="0"/>
              <a:t> Infrastructure provision</a:t>
            </a:r>
            <a:endParaRPr lang="en-US" sz="1200" dirty="0"/>
          </a:p>
        </p:txBody>
      </p:sp>
      <p:sp>
        <p:nvSpPr>
          <p:cNvPr id="44" name="TextBox 43"/>
          <p:cNvSpPr txBox="1"/>
          <p:nvPr/>
        </p:nvSpPr>
        <p:spPr>
          <a:xfrm>
            <a:off x="5981109" y="5024735"/>
            <a:ext cx="2191932" cy="461665"/>
          </a:xfrm>
          <a:prstGeom prst="rect">
            <a:avLst/>
          </a:prstGeom>
          <a:solidFill>
            <a:schemeClr val="bg1"/>
          </a:solidFill>
        </p:spPr>
        <p:txBody>
          <a:bodyPr wrap="square" rtlCol="0">
            <a:spAutoFit/>
          </a:bodyPr>
          <a:lstStyle/>
          <a:p>
            <a:r>
              <a:rPr lang="en-US" sz="1200" dirty="0" smtClean="0"/>
              <a:t>               Map/Reduce, </a:t>
            </a:r>
          </a:p>
          <a:p>
            <a:r>
              <a:rPr lang="en-US" sz="1200" dirty="0" smtClean="0"/>
              <a:t>program Grids, clusters &amp; clouds</a:t>
            </a:r>
            <a:endParaRPr lang="en-US" sz="1200" dirty="0"/>
          </a:p>
        </p:txBody>
      </p:sp>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itle 30"/>
          <p:cNvSpPr>
            <a:spLocks noGrp="1"/>
          </p:cNvSpPr>
          <p:nvPr>
            <p:ph type="title"/>
          </p:nvPr>
        </p:nvSpPr>
        <p:spPr>
          <a:xfrm>
            <a:off x="1352550" y="0"/>
            <a:ext cx="7791450" cy="1143000"/>
          </a:xfrm>
        </p:spPr>
        <p:txBody>
          <a:bodyPr>
            <a:normAutofit fontScale="90000"/>
          </a:bodyPr>
          <a:lstStyle/>
          <a:p>
            <a:pPr lvl="0"/>
            <a:r>
              <a:rPr lang="en-US" dirty="0" smtClean="0"/>
              <a:t>Cyberaide Abstractions</a:t>
            </a:r>
            <a:br>
              <a:rPr lang="en-US" dirty="0" smtClean="0"/>
            </a:br>
            <a:r>
              <a:rPr lang="en-US" dirty="0" smtClean="0"/>
              <a:t>for Clusters, Grids &amp; Clouds</a:t>
            </a:r>
            <a:endParaRPr lang="en-US" dirty="0"/>
          </a:p>
        </p:txBody>
      </p:sp>
      <p:sp>
        <p:nvSpPr>
          <p:cNvPr id="32" name="Date Placeholder 31"/>
          <p:cNvSpPr>
            <a:spLocks noGrp="1"/>
          </p:cNvSpPr>
          <p:nvPr>
            <p:ph type="dt" sz="half" idx="10"/>
          </p:nvPr>
        </p:nvSpPr>
        <p:spPr/>
        <p:txBody>
          <a:bodyPr/>
          <a:lstStyle/>
          <a:p>
            <a:fld id="{7BBE92F1-9D03-9549-9EDF-0100A909D451}" type="datetime1">
              <a:rPr lang="en-US" smtClean="0"/>
              <a:pPr/>
              <a:t>11/4/09</a:t>
            </a:fld>
            <a:endParaRPr lang="en-US"/>
          </a:p>
        </p:txBody>
      </p:sp>
      <p:sp>
        <p:nvSpPr>
          <p:cNvPr id="33" name="Slide Number Placeholder 32"/>
          <p:cNvSpPr>
            <a:spLocks noGrp="1"/>
          </p:cNvSpPr>
          <p:nvPr>
            <p:ph type="sldNum" sz="quarter" idx="12"/>
          </p:nvPr>
        </p:nvSpPr>
        <p:spPr/>
        <p:txBody>
          <a:bodyPr/>
          <a:lstStyle/>
          <a:p>
            <a:fld id="{C53075B1-7B30-404B-8E37-C3D48FD8F813}" type="slidenum">
              <a:rPr lang="en-US" smtClean="0"/>
              <a:pPr/>
              <a:t>69</a:t>
            </a:fld>
            <a:endParaRPr lang="en-US"/>
          </a:p>
        </p:txBody>
      </p:sp>
      <p:sp>
        <p:nvSpPr>
          <p:cNvPr id="34" name="Footer Placeholder 33"/>
          <p:cNvSpPr>
            <a:spLocks noGrp="1"/>
          </p:cNvSpPr>
          <p:nvPr>
            <p:ph type="ftr" sz="quarter" idx="11"/>
          </p:nvPr>
        </p:nvSpPr>
        <p:spPr/>
        <p:txBody>
          <a:bodyPr/>
          <a:lstStyle/>
          <a:p>
            <a:r>
              <a:rPr lang="en-US" smtClean="0"/>
              <a:t>Gregor von Laszewski, laszewski@gmail.com</a:t>
            </a:r>
            <a:endParaRPr lang="en-US"/>
          </a:p>
        </p:txBody>
      </p:sp>
      <p:sp>
        <p:nvSpPr>
          <p:cNvPr id="35" name="Rounded Rectangle 34"/>
          <p:cNvSpPr/>
          <p:nvPr/>
        </p:nvSpPr>
        <p:spPr>
          <a:xfrm>
            <a:off x="533400" y="2514600"/>
            <a:ext cx="7924800" cy="1900533"/>
          </a:xfrm>
          <a:prstGeom prst="roundRect">
            <a:avLst/>
          </a:prstGeom>
          <a:noFill/>
          <a:ln w="7620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b"/>
          <a:lstStyle/>
          <a:p>
            <a:pPr algn="ctr"/>
            <a:endParaRPr lang="en-US" dirty="0"/>
          </a:p>
        </p:txBody>
      </p:sp>
      <p:sp>
        <p:nvSpPr>
          <p:cNvPr id="42" name="TextBox 41"/>
          <p:cNvSpPr txBox="1"/>
          <p:nvPr/>
        </p:nvSpPr>
        <p:spPr>
          <a:xfrm>
            <a:off x="914400" y="5022501"/>
            <a:ext cx="2000668" cy="461665"/>
          </a:xfrm>
          <a:prstGeom prst="rect">
            <a:avLst/>
          </a:prstGeom>
          <a:solidFill>
            <a:schemeClr val="bg1"/>
          </a:solidFill>
        </p:spPr>
        <p:txBody>
          <a:bodyPr wrap="square" rtlCol="0">
            <a:spAutoFit/>
          </a:bodyPr>
          <a:lstStyle/>
          <a:p>
            <a:pPr algn="ctr"/>
            <a:r>
              <a:rPr lang="en-US" sz="1200" dirty="0" smtClean="0"/>
              <a:t>On demand service </a:t>
            </a:r>
            <a:br>
              <a:rPr lang="en-US" sz="1200" dirty="0" smtClean="0"/>
            </a:br>
            <a:r>
              <a:rPr lang="en-US" sz="1200" dirty="0" smtClean="0"/>
              <a:t>provision</a:t>
            </a:r>
          </a:p>
        </p:txBody>
      </p:sp>
      <p:sp>
        <p:nvSpPr>
          <p:cNvPr id="45" name="Rounded Rectangle 44"/>
          <p:cNvSpPr/>
          <p:nvPr/>
        </p:nvSpPr>
        <p:spPr>
          <a:xfrm>
            <a:off x="533400" y="2514601"/>
            <a:ext cx="819150" cy="1900532"/>
          </a:xfrm>
          <a:prstGeom prst="roundRect">
            <a:avLst>
              <a:gd name="adj" fmla="val 35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Logic</a:t>
            </a:r>
            <a:endParaRPr lang="en-US" sz="1400" dirty="0">
              <a:solidFill>
                <a:schemeClr val="tx1"/>
              </a:solidFill>
            </a:endParaRPr>
          </a:p>
        </p:txBody>
      </p:sp>
      <p:sp>
        <p:nvSpPr>
          <p:cNvPr id="46" name="Rectangle 45"/>
          <p:cNvSpPr/>
          <p:nvPr/>
        </p:nvSpPr>
        <p:spPr>
          <a:xfrm>
            <a:off x="2347893" y="4271667"/>
            <a:ext cx="4357707" cy="376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Thermal Aware Resource Scheduler</a:t>
            </a:r>
            <a:endParaRPr lang="en-US" dirty="0"/>
          </a:p>
        </p:txBody>
      </p:sp>
      <p:grpSp>
        <p:nvGrpSpPr>
          <p:cNvPr id="51" name="Group 50"/>
          <p:cNvGrpSpPr/>
          <p:nvPr/>
        </p:nvGrpSpPr>
        <p:grpSpPr>
          <a:xfrm>
            <a:off x="533400" y="1123950"/>
            <a:ext cx="2286000" cy="2533650"/>
            <a:chOff x="533400" y="1123950"/>
            <a:chExt cx="2286000" cy="2533650"/>
          </a:xfrm>
        </p:grpSpPr>
        <p:cxnSp>
          <p:nvCxnSpPr>
            <p:cNvPr id="48" name="Straight Arrow Connector 47"/>
            <p:cNvCxnSpPr/>
            <p:nvPr/>
          </p:nvCxnSpPr>
          <p:spPr>
            <a:xfrm rot="16200000" flipH="1">
              <a:off x="300756" y="1356594"/>
              <a:ext cx="1562100" cy="1096812"/>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1352551" y="2514600"/>
              <a:ext cx="1466849" cy="1143000"/>
            </a:xfrm>
            <a:prstGeom prst="ellipse">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Introduction - Background</a:t>
            </a:r>
          </a:p>
        </p:txBody>
      </p:sp>
      <p:sp>
        <p:nvSpPr>
          <p:cNvPr id="26627" name="Content Placeholder 2"/>
          <p:cNvSpPr>
            <a:spLocks noGrp="1"/>
          </p:cNvSpPr>
          <p:nvPr>
            <p:ph sz="half" idx="1"/>
          </p:nvPr>
        </p:nvSpPr>
        <p:spPr/>
        <p:txBody>
          <a:bodyPr/>
          <a:lstStyle/>
          <a:p>
            <a:r>
              <a:rPr lang="en-US" sz="2400" b="1" dirty="0" smtClean="0"/>
              <a:t>E-Science</a:t>
            </a:r>
            <a:r>
              <a:rPr lang="en-US" sz="2400" dirty="0" smtClean="0"/>
              <a:t> is computationally or data intensive science, carried out in a distributed computing environment</a:t>
            </a:r>
          </a:p>
          <a:p>
            <a:pPr>
              <a:buFontTx/>
              <a:buNone/>
            </a:pPr>
            <a:endParaRPr lang="en-US" sz="2400" dirty="0" smtClean="0"/>
          </a:p>
          <a:p>
            <a:r>
              <a:rPr lang="en-US" sz="2400" b="1" dirty="0" smtClean="0"/>
              <a:t>Cyberinfrastructure</a:t>
            </a:r>
            <a:r>
              <a:rPr lang="en-US" sz="2400" dirty="0" smtClean="0"/>
              <a:t> is a research environment supporting advanced data acquisition and information processing services over the internet</a:t>
            </a:r>
          </a:p>
          <a:p>
            <a:endParaRPr lang="en-US" sz="2400" dirty="0" smtClean="0"/>
          </a:p>
        </p:txBody>
      </p:sp>
      <p:sp>
        <p:nvSpPr>
          <p:cNvPr id="26628" name="Content Placeholder 3"/>
          <p:cNvSpPr>
            <a:spLocks noGrp="1"/>
          </p:cNvSpPr>
          <p:nvPr>
            <p:ph sz="half" idx="2"/>
          </p:nvPr>
        </p:nvSpPr>
        <p:spPr/>
        <p:txBody>
          <a:bodyPr/>
          <a:lstStyle/>
          <a:p>
            <a:r>
              <a:rPr lang="en-US" sz="2400" b="1" smtClean="0"/>
              <a:t>Experiment Management</a:t>
            </a:r>
            <a:r>
              <a:rPr lang="en-US" sz="2400" smtClean="0"/>
              <a:t> is the management of a large number of experiments over Cyberinfrastructure</a:t>
            </a:r>
          </a:p>
        </p:txBody>
      </p:sp>
      <p:sp>
        <p:nvSpPr>
          <p:cNvPr id="26629" name="Date Placeholder 4"/>
          <p:cNvSpPr>
            <a:spLocks noGrp="1"/>
          </p:cNvSpPr>
          <p:nvPr>
            <p:ph type="dt" sz="half" idx="10"/>
          </p:nvPr>
        </p:nvSpPr>
        <p:spPr>
          <a:noFill/>
        </p:spPr>
        <p:txBody>
          <a:bodyPr/>
          <a:lstStyle/>
          <a:p>
            <a:fld id="{8A8270A4-3192-A349-A728-BF3F9BE754B1}" type="datetime1">
              <a:rPr lang="en-US" smtClean="0"/>
              <a:pPr/>
              <a:t>11/4/09</a:t>
            </a:fld>
            <a:endParaRPr lang="en-US"/>
          </a:p>
        </p:txBody>
      </p:sp>
      <p:sp>
        <p:nvSpPr>
          <p:cNvPr id="26631" name="Footer Placeholder 6"/>
          <p:cNvSpPr>
            <a:spLocks noGrp="1"/>
          </p:cNvSpPr>
          <p:nvPr>
            <p:ph type="ftr" sz="quarter" idx="3"/>
          </p:nvPr>
        </p:nvSpPr>
        <p:spPr>
          <a:xfrm>
            <a:off x="1219200" y="6553200"/>
            <a:ext cx="5791200" cy="228600"/>
          </a:xfrm>
          <a:prstGeom prst="rect">
            <a:avLst/>
          </a:prstGeom>
          <a:noFill/>
        </p:spPr>
        <p:txBody>
          <a:bodyPr/>
          <a:lstStyle/>
          <a:p>
            <a:r>
              <a:rPr lang="en-US" smtClean="0"/>
              <a:t>Gregor von Laszewski, laszewski@gmail.com</a:t>
            </a:r>
            <a:endParaRPr lang="en-US"/>
          </a:p>
        </p:txBody>
      </p:sp>
      <p:sp>
        <p:nvSpPr>
          <p:cNvPr id="26630" name="Slide Number Placeholder 5"/>
          <p:cNvSpPr>
            <a:spLocks noGrp="1"/>
          </p:cNvSpPr>
          <p:nvPr>
            <p:ph type="sldNum" sz="quarter" idx="4"/>
          </p:nvPr>
        </p:nvSpPr>
        <p:spPr>
          <a:xfrm>
            <a:off x="7086600" y="6553200"/>
            <a:ext cx="1905000" cy="228600"/>
          </a:xfrm>
          <a:prstGeom prst="rect">
            <a:avLst/>
          </a:prstGeom>
          <a:noFill/>
        </p:spPr>
        <p:txBody>
          <a:bodyPr/>
          <a:lstStyle/>
          <a:p>
            <a:fld id="{18C05258-C6BC-4FE6-83E7-4CFA6CEA6576}" type="slidenum">
              <a:rPr lang="en-US"/>
              <a:pPr/>
              <a:t>7</a:t>
            </a:fld>
            <a:endParaRPr 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000" dirty="0" err="1"/>
              <a:t>Cyberaide</a:t>
            </a:r>
            <a:r>
              <a:rPr lang="de-DE" sz="4000" dirty="0"/>
              <a:t> </a:t>
            </a:r>
            <a:r>
              <a:rPr lang="de-DE" sz="4000" dirty="0" err="1"/>
              <a:t>Virtual</a:t>
            </a:r>
            <a:r>
              <a:rPr lang="de-DE" sz="4000" dirty="0"/>
              <a:t> </a:t>
            </a:r>
            <a:r>
              <a:rPr lang="de-DE" sz="4000" dirty="0" err="1"/>
              <a:t>Appliance</a:t>
            </a:r>
            <a:r>
              <a:rPr lang="de-DE" sz="4000" dirty="0"/>
              <a:t>:</a:t>
            </a:r>
            <a:r>
              <a:rPr lang="de-DE" sz="4000" dirty="0" smtClean="0"/>
              <a:t> </a:t>
            </a:r>
            <a:br>
              <a:rPr lang="de-DE" sz="4000" dirty="0" smtClean="0"/>
            </a:br>
            <a:r>
              <a:rPr lang="de-DE" sz="4000" dirty="0" smtClean="0"/>
              <a:t>On </a:t>
            </a:r>
            <a:r>
              <a:rPr lang="de-DE" sz="4000" dirty="0" err="1"/>
              <a:t>Demand</a:t>
            </a:r>
            <a:r>
              <a:rPr lang="de-DE" sz="4000" dirty="0" smtClean="0"/>
              <a:t> </a:t>
            </a:r>
            <a:r>
              <a:rPr lang="de-DE" sz="4000" dirty="0" err="1" smtClean="0"/>
              <a:t>Production</a:t>
            </a:r>
            <a:r>
              <a:rPr lang="de-DE" sz="4000" dirty="0" smtClean="0"/>
              <a:t> </a:t>
            </a:r>
            <a:r>
              <a:rPr lang="de-DE" sz="4000" dirty="0" err="1"/>
              <a:t>Grids</a:t>
            </a:r>
            <a:endParaRPr lang="de-DE" sz="4000" dirty="0"/>
          </a:p>
        </p:txBody>
      </p:sp>
      <p:sp>
        <p:nvSpPr>
          <p:cNvPr id="6" name="Inhaltsplatzhalter 5"/>
          <p:cNvSpPr>
            <a:spLocks noGrp="1"/>
          </p:cNvSpPr>
          <p:nvPr>
            <p:ph idx="1"/>
          </p:nvPr>
        </p:nvSpPr>
        <p:spPr/>
        <p:txBody>
          <a:bodyPr>
            <a:normAutofit/>
          </a:bodyPr>
          <a:lstStyle/>
          <a:p>
            <a:pPr>
              <a:lnSpc>
                <a:spcPct val="80000"/>
              </a:lnSpc>
            </a:pPr>
            <a:r>
              <a:rPr lang="en-US" sz="2000" dirty="0"/>
              <a:t>Virtual appliance for Cyberaide that configures </a:t>
            </a:r>
            <a:r>
              <a:rPr lang="en-US" sz="2000" dirty="0" smtClean="0"/>
              <a:t>itself</a:t>
            </a:r>
          </a:p>
          <a:p>
            <a:pPr lvl="1">
              <a:lnSpc>
                <a:spcPct val="80000"/>
              </a:lnSpc>
            </a:pPr>
            <a:r>
              <a:rPr lang="en-US" sz="1800" dirty="0"/>
              <a:t>F</a:t>
            </a:r>
            <a:r>
              <a:rPr lang="en-US" sz="1800" dirty="0" smtClean="0"/>
              <a:t>acilitates </a:t>
            </a:r>
            <a:r>
              <a:rPr lang="en-US" sz="1800" dirty="0"/>
              <a:t>the installation and the deployment of the Cyberaide toolkit</a:t>
            </a:r>
            <a:endParaRPr lang="en-US" sz="1800" dirty="0" smtClean="0"/>
          </a:p>
          <a:p>
            <a:pPr lvl="1">
              <a:lnSpc>
                <a:spcPct val="80000"/>
              </a:lnSpc>
            </a:pPr>
            <a:r>
              <a:rPr lang="de-DE" sz="1800" dirty="0" err="1"/>
              <a:t>E</a:t>
            </a:r>
            <a:r>
              <a:rPr lang="de-DE" sz="1800" dirty="0" err="1" smtClean="0"/>
              <a:t>nables</a:t>
            </a:r>
            <a:r>
              <a:rPr lang="de-DE" sz="1800" dirty="0" smtClean="0"/>
              <a:t> </a:t>
            </a:r>
            <a:r>
              <a:rPr lang="de-DE" sz="1800" dirty="0" err="1" smtClean="0"/>
              <a:t>unexperienced</a:t>
            </a:r>
            <a:r>
              <a:rPr lang="de-DE" sz="1800" dirty="0" smtClean="0"/>
              <a:t> </a:t>
            </a:r>
            <a:r>
              <a:rPr lang="de-DE" sz="1800" dirty="0" err="1" smtClean="0"/>
              <a:t>users</a:t>
            </a:r>
            <a:endParaRPr lang="de-DE" sz="1800" dirty="0" smtClean="0"/>
          </a:p>
          <a:p>
            <a:pPr lvl="1">
              <a:lnSpc>
                <a:spcPct val="80000"/>
              </a:lnSpc>
            </a:pPr>
            <a:endParaRPr lang="en-US" sz="1800" dirty="0"/>
          </a:p>
          <a:p>
            <a:pPr>
              <a:lnSpc>
                <a:spcPct val="80000"/>
              </a:lnSpc>
            </a:pPr>
            <a:r>
              <a:rPr lang="en-US" sz="2000" dirty="0" err="1"/>
              <a:t>JeOSVMBuilder</a:t>
            </a:r>
            <a:r>
              <a:rPr lang="en-US" sz="2000" dirty="0"/>
              <a:t> to create virtual appliance</a:t>
            </a:r>
            <a:endParaRPr lang="en-US" sz="2000" dirty="0" smtClean="0"/>
          </a:p>
          <a:p>
            <a:pPr>
              <a:lnSpc>
                <a:spcPct val="80000"/>
              </a:lnSpc>
            </a:pPr>
            <a:r>
              <a:rPr lang="de-DE" sz="2000" dirty="0" err="1" smtClean="0"/>
              <a:t>Four</a:t>
            </a:r>
            <a:r>
              <a:rPr lang="de-DE" sz="2000" dirty="0" smtClean="0"/>
              <a:t> </a:t>
            </a:r>
            <a:r>
              <a:rPr lang="de-DE" sz="2000" dirty="0" err="1"/>
              <a:t>configuration</a:t>
            </a:r>
            <a:r>
              <a:rPr lang="de-DE" sz="2000" dirty="0"/>
              <a:t> </a:t>
            </a:r>
            <a:r>
              <a:rPr lang="de-DE" sz="2000" dirty="0" err="1"/>
              <a:t>files</a:t>
            </a:r>
            <a:r>
              <a:rPr lang="de-DE" sz="2000" dirty="0"/>
              <a:t>:</a:t>
            </a:r>
          </a:p>
          <a:p>
            <a:pPr lvl="1">
              <a:lnSpc>
                <a:spcPct val="80000"/>
              </a:lnSpc>
            </a:pPr>
            <a:r>
              <a:rPr lang="en-US" sz="1800" dirty="0"/>
              <a:t>Basic configuration file - basic parameters such as:</a:t>
            </a:r>
          </a:p>
          <a:p>
            <a:pPr lvl="2">
              <a:lnSpc>
                <a:spcPct val="80000"/>
              </a:lnSpc>
            </a:pPr>
            <a:r>
              <a:rPr lang="en-US" sz="1500" dirty="0"/>
              <a:t>platform type (i386)</a:t>
            </a:r>
          </a:p>
          <a:p>
            <a:pPr lvl="2">
              <a:lnSpc>
                <a:spcPct val="80000"/>
              </a:lnSpc>
            </a:pPr>
            <a:r>
              <a:rPr lang="en-US" sz="1500" dirty="0"/>
              <a:t>amount of memory of the virtual appliance</a:t>
            </a:r>
            <a:endParaRPr lang="en-US" sz="1500" dirty="0" smtClean="0"/>
          </a:p>
          <a:p>
            <a:pPr lvl="2">
              <a:lnSpc>
                <a:spcPct val="80000"/>
              </a:lnSpc>
            </a:pPr>
            <a:r>
              <a:rPr lang="en-US" sz="1500" dirty="0" smtClean="0"/>
              <a:t>etc.</a:t>
            </a:r>
          </a:p>
          <a:p>
            <a:pPr lvl="1">
              <a:lnSpc>
                <a:spcPct val="80000"/>
              </a:lnSpc>
            </a:pPr>
            <a:r>
              <a:rPr lang="en-US" sz="1800" dirty="0"/>
              <a:t>Hard-disk configuration file:</a:t>
            </a:r>
          </a:p>
          <a:p>
            <a:pPr lvl="2">
              <a:lnSpc>
                <a:spcPct val="80000"/>
              </a:lnSpc>
            </a:pPr>
            <a:r>
              <a:rPr lang="en-US" sz="1500" dirty="0"/>
              <a:t>Defines size of each available (virtual) hard-disk </a:t>
            </a:r>
          </a:p>
          <a:p>
            <a:pPr lvl="2">
              <a:lnSpc>
                <a:spcPct val="80000"/>
              </a:lnSpc>
            </a:pPr>
            <a:r>
              <a:rPr lang="en-US" sz="1500" dirty="0"/>
              <a:t>number and size of all the partitions that will be created on these hard-disks.</a:t>
            </a:r>
          </a:p>
          <a:p>
            <a:pPr lvl="1">
              <a:lnSpc>
                <a:spcPct val="80000"/>
              </a:lnSpc>
            </a:pPr>
            <a:r>
              <a:rPr lang="en-US" sz="1800" dirty="0" err="1"/>
              <a:t>Boot.sh</a:t>
            </a:r>
            <a:r>
              <a:rPr lang="en-US" sz="1800" dirty="0"/>
              <a:t>:  Shell script that will be executed during the first boot of the new </a:t>
            </a:r>
            <a:r>
              <a:rPr lang="de-DE" sz="1800" dirty="0" err="1"/>
              <a:t>appliance</a:t>
            </a:r>
            <a:r>
              <a:rPr lang="de-DE" sz="1800" dirty="0"/>
              <a:t>.</a:t>
            </a:r>
          </a:p>
          <a:p>
            <a:pPr lvl="1">
              <a:lnSpc>
                <a:spcPct val="80000"/>
              </a:lnSpc>
            </a:pPr>
            <a:r>
              <a:rPr lang="en-US" sz="1800" dirty="0" err="1"/>
              <a:t>Login.sh</a:t>
            </a:r>
            <a:r>
              <a:rPr lang="en-US" sz="1800" dirty="0"/>
              <a:t>:  Shell script that will be executed after the first logon in the new </a:t>
            </a:r>
            <a:r>
              <a:rPr lang="de-DE" sz="1800" dirty="0" err="1"/>
              <a:t>appliance</a:t>
            </a:r>
            <a:r>
              <a:rPr lang="de-DE" sz="1800" dirty="0"/>
              <a:t>.</a:t>
            </a:r>
            <a:endParaRPr lang="en-US" sz="1800" dirty="0"/>
          </a:p>
        </p:txBody>
      </p:sp>
      <p:sp>
        <p:nvSpPr>
          <p:cNvPr id="4" name="Date Placeholder 3"/>
          <p:cNvSpPr>
            <a:spLocks noGrp="1"/>
          </p:cNvSpPr>
          <p:nvPr>
            <p:ph type="dt" sz="half" idx="2"/>
          </p:nvPr>
        </p:nvSpPr>
        <p:spPr/>
        <p:txBody>
          <a:bodyPr/>
          <a:lstStyle/>
          <a:p>
            <a:fld id="{3F8DA7C9-9F03-A441-A0A6-43F220FA07A6}"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70</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000" dirty="0" err="1"/>
              <a:t>Cyberaide</a:t>
            </a:r>
            <a:r>
              <a:rPr lang="de-DE" sz="4000" dirty="0"/>
              <a:t> </a:t>
            </a:r>
            <a:r>
              <a:rPr lang="de-DE" sz="4000" dirty="0" err="1"/>
              <a:t>Virtual</a:t>
            </a:r>
            <a:r>
              <a:rPr lang="de-DE" sz="4000" dirty="0"/>
              <a:t> </a:t>
            </a:r>
            <a:r>
              <a:rPr lang="de-DE" sz="4000" dirty="0" err="1"/>
              <a:t>Appliance</a:t>
            </a:r>
            <a:r>
              <a:rPr lang="de-DE" sz="4000" dirty="0"/>
              <a:t>:</a:t>
            </a:r>
            <a:r>
              <a:rPr lang="de-DE" sz="4000" dirty="0" smtClean="0"/>
              <a:t> </a:t>
            </a:r>
            <a:br>
              <a:rPr lang="de-DE" sz="4000" dirty="0" smtClean="0"/>
            </a:br>
            <a:r>
              <a:rPr lang="de-DE" sz="4000" dirty="0" smtClean="0"/>
              <a:t>On </a:t>
            </a:r>
            <a:r>
              <a:rPr lang="de-DE" sz="4000" dirty="0" err="1"/>
              <a:t>Demand</a:t>
            </a:r>
            <a:r>
              <a:rPr lang="de-DE" sz="4000" dirty="0" smtClean="0"/>
              <a:t> </a:t>
            </a:r>
            <a:r>
              <a:rPr lang="de-DE" sz="4000" dirty="0" err="1" smtClean="0"/>
              <a:t>Production</a:t>
            </a:r>
            <a:r>
              <a:rPr lang="de-DE" sz="4000" dirty="0" smtClean="0"/>
              <a:t> </a:t>
            </a:r>
            <a:r>
              <a:rPr lang="de-DE" sz="4000" dirty="0" err="1"/>
              <a:t>Grids</a:t>
            </a:r>
            <a:endParaRPr lang="de-DE" sz="4000" dirty="0"/>
          </a:p>
        </p:txBody>
      </p:sp>
      <p:pic>
        <p:nvPicPr>
          <p:cNvPr id="5124" name="Picture 2"/>
          <p:cNvPicPr>
            <a:picLocks noGrp="1" noChangeAspect="1" noChangeArrowheads="1"/>
          </p:cNvPicPr>
          <p:nvPr>
            <p:ph sz="half" idx="1"/>
          </p:nvPr>
        </p:nvPicPr>
        <p:blipFill>
          <a:blip r:embed="rId2"/>
          <a:srcRect t="-25781" b="-25781"/>
          <a:stretch>
            <a:fillRect/>
          </a:stretch>
        </p:blipFill>
        <p:spPr>
          <a:noFill/>
        </p:spPr>
      </p:pic>
      <p:sp>
        <p:nvSpPr>
          <p:cNvPr id="4" name="Inhaltsplatzhalter 3"/>
          <p:cNvSpPr>
            <a:spLocks noGrp="1"/>
          </p:cNvSpPr>
          <p:nvPr>
            <p:ph sz="half" idx="2"/>
          </p:nvPr>
        </p:nvSpPr>
        <p:spPr/>
        <p:txBody>
          <a:bodyPr>
            <a:normAutofit/>
          </a:bodyPr>
          <a:lstStyle/>
          <a:p>
            <a:pPr>
              <a:lnSpc>
                <a:spcPct val="80000"/>
              </a:lnSpc>
            </a:pPr>
            <a:r>
              <a:rPr lang="en-US" sz="2200"/>
              <a:t>Installation process:</a:t>
            </a:r>
          </a:p>
          <a:p>
            <a:pPr lvl="1">
              <a:lnSpc>
                <a:spcPct val="80000"/>
              </a:lnSpc>
            </a:pPr>
            <a:r>
              <a:rPr lang="en-US" sz="1900"/>
              <a:t>User starts a script, passing some parameters such as proxy-host and proxy-port to it. This adapts the VMbuilder configuration files and starts the </a:t>
            </a:r>
            <a:r>
              <a:rPr lang="de-DE" sz="1900"/>
              <a:t>VMbuilderscript.</a:t>
            </a:r>
          </a:p>
          <a:p>
            <a:pPr lvl="1">
              <a:lnSpc>
                <a:spcPct val="80000"/>
              </a:lnSpc>
            </a:pPr>
            <a:r>
              <a:rPr lang="en-US" sz="1900"/>
              <a:t>VMbuilder then creates a virtual machine and installs some basic packages in </a:t>
            </a:r>
            <a:r>
              <a:rPr lang="de-DE" sz="1900"/>
              <a:t>it.</a:t>
            </a:r>
          </a:p>
          <a:p>
            <a:pPr lvl="1">
              <a:lnSpc>
                <a:spcPct val="80000"/>
              </a:lnSpc>
            </a:pPr>
            <a:r>
              <a:rPr lang="en-US" sz="1900"/>
              <a:t>The virtual machine files are moved to the VMserver and the appliance is started for the first time.</a:t>
            </a:r>
            <a:endParaRPr lang="de-DE" sz="1900"/>
          </a:p>
          <a:p>
            <a:pPr>
              <a:lnSpc>
                <a:spcPct val="80000"/>
              </a:lnSpc>
            </a:pPr>
            <a:r>
              <a:rPr lang="en-US" sz="2200"/>
              <a:t>Not much time required (~1h) </a:t>
            </a:r>
          </a:p>
          <a:p>
            <a:pPr>
              <a:lnSpc>
                <a:spcPct val="80000"/>
              </a:lnSpc>
            </a:pPr>
            <a:r>
              <a:rPr lang="en-US" sz="2200"/>
              <a:t>Very few user interactions necessary</a:t>
            </a:r>
          </a:p>
        </p:txBody>
      </p:sp>
      <p:sp>
        <p:nvSpPr>
          <p:cNvPr id="5" name="Date Placeholder 4"/>
          <p:cNvSpPr>
            <a:spLocks noGrp="1"/>
          </p:cNvSpPr>
          <p:nvPr>
            <p:ph type="dt" sz="half" idx="10"/>
          </p:nvPr>
        </p:nvSpPr>
        <p:spPr/>
        <p:txBody>
          <a:bodyPr/>
          <a:lstStyle/>
          <a:p>
            <a:fld id="{D39DD1C2-5B13-F24B-BB02-4DAAE7AB6743}" type="datetime1">
              <a:rPr lang="en-US" smtClean="0"/>
              <a:pPr/>
              <a:t>11/4/09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71</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171234" y="1447800"/>
            <a:ext cx="1219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Command line</a:t>
            </a:r>
            <a:endParaRPr lang="en-US" sz="1400" dirty="0">
              <a:solidFill>
                <a:schemeClr val="tx1"/>
              </a:solidFill>
            </a:endParaRPr>
          </a:p>
        </p:txBody>
      </p:sp>
      <p:sp>
        <p:nvSpPr>
          <p:cNvPr id="5" name="Rounded Rectangle 4"/>
          <p:cNvSpPr/>
          <p:nvPr/>
        </p:nvSpPr>
        <p:spPr>
          <a:xfrm>
            <a:off x="4089100" y="1447800"/>
            <a:ext cx="1122514"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Portal</a:t>
            </a:r>
            <a:endParaRPr lang="en-US" sz="1400" dirty="0">
              <a:solidFill>
                <a:schemeClr val="tx1"/>
              </a:solidFill>
            </a:endParaRPr>
          </a:p>
        </p:txBody>
      </p:sp>
      <p:sp>
        <p:nvSpPr>
          <p:cNvPr id="6" name="Rounded Rectangle 5"/>
          <p:cNvSpPr/>
          <p:nvPr/>
        </p:nvSpPr>
        <p:spPr>
          <a:xfrm>
            <a:off x="5972175" y="1447800"/>
            <a:ext cx="11049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Web service</a:t>
            </a:r>
          </a:p>
        </p:txBody>
      </p:sp>
      <p:sp>
        <p:nvSpPr>
          <p:cNvPr id="7" name="Rounded Rectangle 6"/>
          <p:cNvSpPr/>
          <p:nvPr/>
        </p:nvSpPr>
        <p:spPr>
          <a:xfrm>
            <a:off x="4624872" y="29718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Shell</a:t>
            </a:r>
            <a:endParaRPr lang="en-US" sz="1400" dirty="0">
              <a:solidFill>
                <a:schemeClr val="tx1"/>
              </a:solidFill>
            </a:endParaRPr>
          </a:p>
        </p:txBody>
      </p:sp>
      <p:sp>
        <p:nvSpPr>
          <p:cNvPr id="8" name="Rounded Rectangle 7"/>
          <p:cNvSpPr/>
          <p:nvPr/>
        </p:nvSpPr>
        <p:spPr>
          <a:xfrm>
            <a:off x="4624872" y="34290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Service</a:t>
            </a:r>
            <a:endParaRPr lang="en-US" sz="1400" dirty="0">
              <a:solidFill>
                <a:schemeClr val="tx1"/>
              </a:solidFill>
            </a:endParaRPr>
          </a:p>
        </p:txBody>
      </p:sp>
      <p:sp>
        <p:nvSpPr>
          <p:cNvPr id="9" name="Rounded Rectangle 8"/>
          <p:cNvSpPr/>
          <p:nvPr/>
        </p:nvSpPr>
        <p:spPr>
          <a:xfrm>
            <a:off x="6507013" y="34290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Farm</a:t>
            </a:r>
            <a:endParaRPr lang="en-US" sz="1400" dirty="0">
              <a:solidFill>
                <a:schemeClr val="tx1"/>
              </a:solidFill>
            </a:endParaRPr>
          </a:p>
        </p:txBody>
      </p:sp>
      <p:sp>
        <p:nvSpPr>
          <p:cNvPr id="10" name="Rounded Rectangle 9"/>
          <p:cNvSpPr/>
          <p:nvPr/>
        </p:nvSpPr>
        <p:spPr>
          <a:xfrm>
            <a:off x="6507013" y="29718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Studio</a:t>
            </a:r>
            <a:endParaRPr lang="en-US" sz="1400" dirty="0">
              <a:solidFill>
                <a:schemeClr val="tx1"/>
              </a:solidFill>
            </a:endParaRPr>
          </a:p>
        </p:txBody>
      </p:sp>
      <p:sp>
        <p:nvSpPr>
          <p:cNvPr id="11" name="Rounded Rectangle 10"/>
          <p:cNvSpPr/>
          <p:nvPr/>
        </p:nvSpPr>
        <p:spPr>
          <a:xfrm>
            <a:off x="1554012" y="2819400"/>
            <a:ext cx="106680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endParaRPr lang="en-US" sz="1400" dirty="0" smtClean="0">
              <a:solidFill>
                <a:schemeClr val="tx1"/>
              </a:solidFill>
            </a:endParaRPr>
          </a:p>
          <a:p>
            <a:pPr algn="ctr"/>
            <a:r>
              <a:rPr lang="en-US" sz="1400" dirty="0" smtClean="0">
                <a:solidFill>
                  <a:schemeClr val="tx1"/>
                </a:solidFill>
              </a:rPr>
              <a:t>Virtual Appliance</a:t>
            </a:r>
            <a:endParaRPr lang="en-US" sz="1400" dirty="0">
              <a:solidFill>
                <a:schemeClr val="tx1"/>
              </a:solidFill>
            </a:endParaRPr>
          </a:p>
        </p:txBody>
      </p:sp>
      <p:sp>
        <p:nvSpPr>
          <p:cNvPr id="12" name="Rounded Rectangle 11"/>
          <p:cNvSpPr/>
          <p:nvPr/>
        </p:nvSpPr>
        <p:spPr>
          <a:xfrm>
            <a:off x="1539705" y="3429000"/>
            <a:ext cx="1081107"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a:t>
            </a:r>
            <a:r>
              <a:rPr lang="en-US" sz="1400" dirty="0" err="1" smtClean="0">
                <a:solidFill>
                  <a:schemeClr val="tx1"/>
                </a:solidFill>
              </a:rPr>
              <a:t>OnServ</a:t>
            </a:r>
            <a:endParaRPr lang="en-US" sz="1400" dirty="0">
              <a:solidFill>
                <a:schemeClr val="tx1"/>
              </a:solidFill>
            </a:endParaRPr>
          </a:p>
        </p:txBody>
      </p:sp>
      <p:sp>
        <p:nvSpPr>
          <p:cNvPr id="13" name="Rounded Rectangle 12"/>
          <p:cNvSpPr/>
          <p:nvPr/>
        </p:nvSpPr>
        <p:spPr>
          <a:xfrm>
            <a:off x="3154213" y="3200400"/>
            <a:ext cx="1143001"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Creative</a:t>
            </a:r>
            <a:endParaRPr lang="en-US" sz="1400" dirty="0">
              <a:solidFill>
                <a:schemeClr val="tx1"/>
              </a:solidFill>
            </a:endParaRPr>
          </a:p>
        </p:txBody>
      </p:sp>
      <p:sp>
        <p:nvSpPr>
          <p:cNvPr id="15" name="Rounded Rectangle 14"/>
          <p:cNvSpPr/>
          <p:nvPr/>
        </p:nvSpPr>
        <p:spPr>
          <a:xfrm>
            <a:off x="4089100" y="5943600"/>
            <a:ext cx="1140125"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schemeClr val="tx1"/>
                </a:solidFill>
              </a:rPr>
              <a:t>Grids</a:t>
            </a:r>
            <a:endParaRPr lang="en-US" sz="1400" dirty="0">
              <a:solidFill>
                <a:schemeClr val="tx1"/>
              </a:solidFill>
            </a:endParaRPr>
          </a:p>
        </p:txBody>
      </p:sp>
      <p:sp>
        <p:nvSpPr>
          <p:cNvPr id="16" name="Rounded Rectangle 15"/>
          <p:cNvSpPr/>
          <p:nvPr/>
        </p:nvSpPr>
        <p:spPr>
          <a:xfrm>
            <a:off x="2171234"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Clouds</a:t>
            </a:r>
            <a:endParaRPr lang="en-US" sz="1400" dirty="0">
              <a:solidFill>
                <a:schemeClr val="tx1"/>
              </a:solidFill>
            </a:endParaRPr>
          </a:p>
        </p:txBody>
      </p:sp>
      <p:sp>
        <p:nvSpPr>
          <p:cNvPr id="17" name="Rounded Rectangle 16"/>
          <p:cNvSpPr/>
          <p:nvPr/>
        </p:nvSpPr>
        <p:spPr>
          <a:xfrm>
            <a:off x="5936950"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Clusters</a:t>
            </a:r>
            <a:endParaRPr lang="en-US" sz="1400" dirty="0">
              <a:solidFill>
                <a:schemeClr val="tx1"/>
              </a:solidFill>
            </a:endParaRPr>
          </a:p>
        </p:txBody>
      </p:sp>
      <p:sp>
        <p:nvSpPr>
          <p:cNvPr id="18" name="Rectangle 17"/>
          <p:cNvSpPr/>
          <p:nvPr/>
        </p:nvSpPr>
        <p:spPr>
          <a:xfrm>
            <a:off x="1554012" y="5791200"/>
            <a:ext cx="5957908" cy="762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539705" y="1295400"/>
            <a:ext cx="5957908" cy="83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2075" y="2133600"/>
            <a:ext cx="198118" cy="7239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wn Arrow 22"/>
          <p:cNvSpPr/>
          <p:nvPr/>
        </p:nvSpPr>
        <p:spPr>
          <a:xfrm>
            <a:off x="5082074" y="4038600"/>
            <a:ext cx="198119" cy="17526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wn Arrow 23"/>
          <p:cNvSpPr/>
          <p:nvPr/>
        </p:nvSpPr>
        <p:spPr>
          <a:xfrm>
            <a:off x="1991231" y="2133600"/>
            <a:ext cx="180003"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Down Arrow 35"/>
          <p:cNvSpPr/>
          <p:nvPr/>
        </p:nvSpPr>
        <p:spPr>
          <a:xfrm>
            <a:off x="1991231"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Down Arrow 36"/>
          <p:cNvSpPr/>
          <p:nvPr/>
        </p:nvSpPr>
        <p:spPr>
          <a:xfrm>
            <a:off x="3627587" y="2133600"/>
            <a:ext cx="180003"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Down Arrow 37"/>
          <p:cNvSpPr/>
          <p:nvPr/>
        </p:nvSpPr>
        <p:spPr>
          <a:xfrm>
            <a:off x="6888013" y="2133600"/>
            <a:ext cx="180003"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Down Arrow 38"/>
          <p:cNvSpPr/>
          <p:nvPr/>
        </p:nvSpPr>
        <p:spPr>
          <a:xfrm>
            <a:off x="3627587"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6888013" y="4038600"/>
            <a:ext cx="189062"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77715" y="5022502"/>
            <a:ext cx="1303020" cy="461665"/>
          </a:xfrm>
          <a:prstGeom prst="rect">
            <a:avLst/>
          </a:prstGeom>
          <a:solidFill>
            <a:schemeClr val="bg1"/>
          </a:solidFill>
        </p:spPr>
        <p:txBody>
          <a:bodyPr wrap="square" rtlCol="0">
            <a:spAutoFit/>
          </a:bodyPr>
          <a:lstStyle/>
          <a:p>
            <a:r>
              <a:rPr lang="en-US" sz="1200" dirty="0" smtClean="0"/>
              <a:t>Access resource</a:t>
            </a:r>
          </a:p>
          <a:p>
            <a:r>
              <a:rPr lang="en-US" sz="1200" dirty="0" smtClean="0"/>
              <a:t> job submission</a:t>
            </a:r>
            <a:endParaRPr lang="en-US" sz="1200" dirty="0"/>
          </a:p>
        </p:txBody>
      </p:sp>
      <p:sp>
        <p:nvSpPr>
          <p:cNvPr id="43" name="TextBox 42"/>
          <p:cNvSpPr txBox="1"/>
          <p:nvPr/>
        </p:nvSpPr>
        <p:spPr>
          <a:xfrm>
            <a:off x="2819400" y="5022502"/>
            <a:ext cx="1828801" cy="461665"/>
          </a:xfrm>
          <a:prstGeom prst="rect">
            <a:avLst/>
          </a:prstGeom>
          <a:solidFill>
            <a:schemeClr val="bg1"/>
          </a:solidFill>
        </p:spPr>
        <p:txBody>
          <a:bodyPr wrap="square" rtlCol="0">
            <a:spAutoFit/>
          </a:bodyPr>
          <a:lstStyle/>
          <a:p>
            <a:pPr algn="ctr"/>
            <a:r>
              <a:rPr lang="en-US" sz="1200" dirty="0" smtClean="0"/>
              <a:t> On demand</a:t>
            </a:r>
          </a:p>
          <a:p>
            <a:pPr algn="ctr"/>
            <a:r>
              <a:rPr lang="en-US" sz="1200" dirty="0" smtClean="0"/>
              <a:t> Infrastructure provision</a:t>
            </a:r>
            <a:endParaRPr lang="en-US" sz="1200" dirty="0"/>
          </a:p>
        </p:txBody>
      </p:sp>
      <p:sp>
        <p:nvSpPr>
          <p:cNvPr id="44" name="TextBox 43"/>
          <p:cNvSpPr txBox="1"/>
          <p:nvPr/>
        </p:nvSpPr>
        <p:spPr>
          <a:xfrm>
            <a:off x="5981109" y="5024735"/>
            <a:ext cx="2191932" cy="461665"/>
          </a:xfrm>
          <a:prstGeom prst="rect">
            <a:avLst/>
          </a:prstGeom>
          <a:solidFill>
            <a:schemeClr val="bg1"/>
          </a:solidFill>
        </p:spPr>
        <p:txBody>
          <a:bodyPr wrap="square" rtlCol="0">
            <a:spAutoFit/>
          </a:bodyPr>
          <a:lstStyle/>
          <a:p>
            <a:r>
              <a:rPr lang="en-US" sz="1200" dirty="0" smtClean="0"/>
              <a:t>               Map/Reduce, </a:t>
            </a:r>
          </a:p>
          <a:p>
            <a:r>
              <a:rPr lang="en-US" sz="1200" dirty="0" smtClean="0"/>
              <a:t>program Grids, clusters &amp; clouds</a:t>
            </a:r>
            <a:endParaRPr lang="en-US" sz="1200" dirty="0"/>
          </a:p>
        </p:txBody>
      </p:sp>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itle 30"/>
          <p:cNvSpPr>
            <a:spLocks noGrp="1"/>
          </p:cNvSpPr>
          <p:nvPr>
            <p:ph type="title"/>
          </p:nvPr>
        </p:nvSpPr>
        <p:spPr>
          <a:xfrm>
            <a:off x="1352550" y="0"/>
            <a:ext cx="7791450" cy="1143000"/>
          </a:xfrm>
        </p:spPr>
        <p:txBody>
          <a:bodyPr>
            <a:normAutofit fontScale="90000"/>
          </a:bodyPr>
          <a:lstStyle/>
          <a:p>
            <a:pPr lvl="0"/>
            <a:r>
              <a:rPr lang="en-US" dirty="0" smtClean="0"/>
              <a:t>Cyberaide Abstractions</a:t>
            </a:r>
            <a:br>
              <a:rPr lang="en-US" dirty="0" smtClean="0"/>
            </a:br>
            <a:r>
              <a:rPr lang="en-US" dirty="0" smtClean="0"/>
              <a:t>for Clusters, Grids &amp; Clouds</a:t>
            </a:r>
            <a:endParaRPr lang="en-US" dirty="0"/>
          </a:p>
        </p:txBody>
      </p:sp>
      <p:sp>
        <p:nvSpPr>
          <p:cNvPr id="32" name="Date Placeholder 31"/>
          <p:cNvSpPr>
            <a:spLocks noGrp="1"/>
          </p:cNvSpPr>
          <p:nvPr>
            <p:ph type="dt" sz="half" idx="10"/>
          </p:nvPr>
        </p:nvSpPr>
        <p:spPr/>
        <p:txBody>
          <a:bodyPr/>
          <a:lstStyle/>
          <a:p>
            <a:fld id="{7BBE92F1-9D03-9549-9EDF-0100A909D451}" type="datetime1">
              <a:rPr lang="en-US" smtClean="0"/>
              <a:pPr/>
              <a:t>11/4/09</a:t>
            </a:fld>
            <a:endParaRPr lang="en-US"/>
          </a:p>
        </p:txBody>
      </p:sp>
      <p:sp>
        <p:nvSpPr>
          <p:cNvPr id="33" name="Slide Number Placeholder 32"/>
          <p:cNvSpPr>
            <a:spLocks noGrp="1"/>
          </p:cNvSpPr>
          <p:nvPr>
            <p:ph type="sldNum" sz="quarter" idx="12"/>
          </p:nvPr>
        </p:nvSpPr>
        <p:spPr/>
        <p:txBody>
          <a:bodyPr/>
          <a:lstStyle/>
          <a:p>
            <a:fld id="{C53075B1-7B30-404B-8E37-C3D48FD8F813}" type="slidenum">
              <a:rPr lang="en-US" smtClean="0"/>
              <a:pPr/>
              <a:t>72</a:t>
            </a:fld>
            <a:endParaRPr lang="en-US"/>
          </a:p>
        </p:txBody>
      </p:sp>
      <p:sp>
        <p:nvSpPr>
          <p:cNvPr id="34" name="Footer Placeholder 33"/>
          <p:cNvSpPr>
            <a:spLocks noGrp="1"/>
          </p:cNvSpPr>
          <p:nvPr>
            <p:ph type="ftr" sz="quarter" idx="11"/>
          </p:nvPr>
        </p:nvSpPr>
        <p:spPr/>
        <p:txBody>
          <a:bodyPr/>
          <a:lstStyle/>
          <a:p>
            <a:r>
              <a:rPr lang="en-US" smtClean="0"/>
              <a:t>Gregor von Laszewski, laszewski@gmail.com</a:t>
            </a:r>
            <a:endParaRPr lang="en-US"/>
          </a:p>
        </p:txBody>
      </p:sp>
      <p:sp>
        <p:nvSpPr>
          <p:cNvPr id="35" name="Rounded Rectangle 34"/>
          <p:cNvSpPr/>
          <p:nvPr/>
        </p:nvSpPr>
        <p:spPr>
          <a:xfrm>
            <a:off x="533400" y="2514600"/>
            <a:ext cx="7924800" cy="1900533"/>
          </a:xfrm>
          <a:prstGeom prst="roundRect">
            <a:avLst/>
          </a:prstGeom>
          <a:noFill/>
          <a:ln w="7620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b"/>
          <a:lstStyle/>
          <a:p>
            <a:pPr algn="ctr"/>
            <a:endParaRPr lang="en-US" dirty="0"/>
          </a:p>
        </p:txBody>
      </p:sp>
      <p:sp>
        <p:nvSpPr>
          <p:cNvPr id="42" name="TextBox 41"/>
          <p:cNvSpPr txBox="1"/>
          <p:nvPr/>
        </p:nvSpPr>
        <p:spPr>
          <a:xfrm>
            <a:off x="914400" y="5022501"/>
            <a:ext cx="2000668" cy="461665"/>
          </a:xfrm>
          <a:prstGeom prst="rect">
            <a:avLst/>
          </a:prstGeom>
          <a:solidFill>
            <a:schemeClr val="bg1"/>
          </a:solidFill>
        </p:spPr>
        <p:txBody>
          <a:bodyPr wrap="square" rtlCol="0">
            <a:spAutoFit/>
          </a:bodyPr>
          <a:lstStyle/>
          <a:p>
            <a:pPr algn="ctr"/>
            <a:r>
              <a:rPr lang="en-US" sz="1200" dirty="0" smtClean="0"/>
              <a:t>On demand service </a:t>
            </a:r>
            <a:br>
              <a:rPr lang="en-US" sz="1200" dirty="0" smtClean="0"/>
            </a:br>
            <a:r>
              <a:rPr lang="en-US" sz="1200" dirty="0" smtClean="0"/>
              <a:t>provision</a:t>
            </a:r>
          </a:p>
        </p:txBody>
      </p:sp>
      <p:sp>
        <p:nvSpPr>
          <p:cNvPr id="45" name="Rounded Rectangle 44"/>
          <p:cNvSpPr/>
          <p:nvPr/>
        </p:nvSpPr>
        <p:spPr>
          <a:xfrm>
            <a:off x="533400" y="2514601"/>
            <a:ext cx="819150" cy="1900532"/>
          </a:xfrm>
          <a:prstGeom prst="roundRect">
            <a:avLst>
              <a:gd name="adj" fmla="val 35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Logic</a:t>
            </a:r>
            <a:endParaRPr lang="en-US" sz="1400" dirty="0">
              <a:solidFill>
                <a:schemeClr val="tx1"/>
              </a:solidFill>
            </a:endParaRPr>
          </a:p>
        </p:txBody>
      </p:sp>
      <p:sp>
        <p:nvSpPr>
          <p:cNvPr id="46" name="Rectangle 45"/>
          <p:cNvSpPr/>
          <p:nvPr/>
        </p:nvSpPr>
        <p:spPr>
          <a:xfrm>
            <a:off x="2347893" y="4271667"/>
            <a:ext cx="4357707" cy="376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Thermal Aware Resource Scheduler</a:t>
            </a:r>
            <a:endParaRPr lang="en-US" dirty="0"/>
          </a:p>
        </p:txBody>
      </p:sp>
      <p:grpSp>
        <p:nvGrpSpPr>
          <p:cNvPr id="47" name="Group 46"/>
          <p:cNvGrpSpPr/>
          <p:nvPr/>
        </p:nvGrpSpPr>
        <p:grpSpPr>
          <a:xfrm>
            <a:off x="487213" y="1704975"/>
            <a:ext cx="2286000" cy="2533650"/>
            <a:chOff x="533400" y="1123950"/>
            <a:chExt cx="2286000" cy="2533650"/>
          </a:xfrm>
        </p:grpSpPr>
        <p:cxnSp>
          <p:nvCxnSpPr>
            <p:cNvPr id="48" name="Straight Arrow Connector 47"/>
            <p:cNvCxnSpPr/>
            <p:nvPr/>
          </p:nvCxnSpPr>
          <p:spPr>
            <a:xfrm rot="16200000" flipH="1">
              <a:off x="300756" y="1356594"/>
              <a:ext cx="1562100" cy="1096812"/>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352551" y="2514600"/>
              <a:ext cx="1466849" cy="1143000"/>
            </a:xfrm>
            <a:prstGeom prst="ellipse">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658488" y="1600200"/>
            <a:ext cx="1609344" cy="54133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solidFill>
                  <a:srgbClr val="000000"/>
                </a:solidFill>
              </a:rPr>
              <a:t>Cyberaide</a:t>
            </a:r>
            <a:r>
              <a:rPr lang="en-US" dirty="0" smtClean="0">
                <a:solidFill>
                  <a:srgbClr val="000000"/>
                </a:solidFill>
              </a:rPr>
              <a:t> Web portal</a:t>
            </a:r>
            <a:endParaRPr lang="en-US" dirty="0">
              <a:solidFill>
                <a:srgbClr val="000000"/>
              </a:solidFill>
            </a:endParaRPr>
          </a:p>
        </p:txBody>
      </p:sp>
      <p:sp>
        <p:nvSpPr>
          <p:cNvPr id="6" name="Rectangle 5"/>
          <p:cNvSpPr/>
          <p:nvPr/>
        </p:nvSpPr>
        <p:spPr>
          <a:xfrm>
            <a:off x="2439194" y="3940616"/>
            <a:ext cx="37338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Cyberaide Mediator</a:t>
            </a:r>
            <a:endParaRPr lang="en-US" dirty="0">
              <a:solidFill>
                <a:srgbClr val="000000"/>
              </a:solidFill>
            </a:endParaRPr>
          </a:p>
        </p:txBody>
      </p:sp>
      <p:sp>
        <p:nvSpPr>
          <p:cNvPr id="7" name="Rectangle 6"/>
          <p:cNvSpPr/>
          <p:nvPr/>
        </p:nvSpPr>
        <p:spPr>
          <a:xfrm>
            <a:off x="612263" y="5638802"/>
            <a:ext cx="7386073"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Production Grids (</a:t>
            </a:r>
            <a:r>
              <a:rPr lang="en-US" dirty="0" err="1" smtClean="0">
                <a:solidFill>
                  <a:srgbClr val="000000"/>
                </a:solidFill>
              </a:rPr>
              <a:t>TeraGrid</a:t>
            </a:r>
            <a:r>
              <a:rPr lang="en-US" dirty="0" smtClean="0">
                <a:solidFill>
                  <a:srgbClr val="000000"/>
                </a:solidFill>
              </a:rPr>
              <a:t>, EGEE, LCG, D-Grid)</a:t>
            </a:r>
            <a:endParaRPr lang="en-US" dirty="0">
              <a:solidFill>
                <a:srgbClr val="000000"/>
              </a:solidFill>
            </a:endParaRPr>
          </a:p>
        </p:txBody>
      </p:sp>
      <p:sp>
        <p:nvSpPr>
          <p:cNvPr id="8" name="Can 7"/>
          <p:cNvSpPr/>
          <p:nvPr/>
        </p:nvSpPr>
        <p:spPr>
          <a:xfrm>
            <a:off x="6931536" y="3805961"/>
            <a:ext cx="1066800" cy="876300"/>
          </a:xfrm>
          <a:prstGeom prst="ca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rgbClr val="000000"/>
                </a:solidFill>
              </a:rPr>
              <a:t>DB</a:t>
            </a:r>
            <a:endParaRPr lang="en-US" dirty="0">
              <a:solidFill>
                <a:srgbClr val="000000"/>
              </a:solidFill>
            </a:endParaRPr>
          </a:p>
        </p:txBody>
      </p:sp>
      <p:cxnSp>
        <p:nvCxnSpPr>
          <p:cNvPr id="10" name="Straight Arrow Connector 9"/>
          <p:cNvCxnSpPr>
            <a:stCxn id="4" idx="2"/>
            <a:endCxn id="8" idx="1"/>
          </p:cNvCxnSpPr>
          <p:nvPr/>
        </p:nvCxnSpPr>
        <p:spPr>
          <a:xfrm rot="16200000" flipH="1">
            <a:off x="6631837" y="2972861"/>
            <a:ext cx="1664423" cy="177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3"/>
          </p:cNvCxnSpPr>
          <p:nvPr/>
        </p:nvCxnSpPr>
        <p:spPr>
          <a:xfrm rot="16200000" flipH="1">
            <a:off x="6988395" y="5158801"/>
            <a:ext cx="956541" cy="3459"/>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170331" y="4158808"/>
            <a:ext cx="761205" cy="15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2" name="Can 21"/>
          <p:cNvSpPr/>
          <p:nvPr/>
        </p:nvSpPr>
        <p:spPr>
          <a:xfrm>
            <a:off x="612263" y="3748592"/>
            <a:ext cx="1066800" cy="933669"/>
          </a:xfrm>
          <a:prstGeom prst="ca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rgbClr val="000000"/>
                </a:solidFill>
              </a:rPr>
              <a:t>UDDI</a:t>
            </a:r>
            <a:endParaRPr lang="en-US" dirty="0">
              <a:solidFill>
                <a:srgbClr val="000000"/>
              </a:solidFill>
            </a:endParaRPr>
          </a:p>
        </p:txBody>
      </p:sp>
      <p:cxnSp>
        <p:nvCxnSpPr>
          <p:cNvPr id="24" name="Straight Arrow Connector 23"/>
          <p:cNvCxnSpPr/>
          <p:nvPr/>
        </p:nvCxnSpPr>
        <p:spPr>
          <a:xfrm rot="10800000" flipV="1">
            <a:off x="1679063" y="4157219"/>
            <a:ext cx="760131" cy="158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897880" y="5074920"/>
            <a:ext cx="3124199" cy="369332"/>
          </a:xfrm>
          <a:prstGeom prst="rect">
            <a:avLst/>
          </a:prstGeom>
          <a:solidFill>
            <a:schemeClr val="bg1"/>
          </a:solidFill>
          <a:ln>
            <a:noFill/>
          </a:ln>
        </p:spPr>
        <p:txBody>
          <a:bodyPr wrap="square" rtlCol="0">
            <a:spAutoFit/>
          </a:bodyPr>
          <a:lstStyle/>
          <a:p>
            <a:r>
              <a:rPr lang="en-US" dirty="0" smtClean="0">
                <a:solidFill>
                  <a:srgbClr val="000000"/>
                </a:solidFill>
              </a:rPr>
              <a:t>    java executable/ </a:t>
            </a:r>
            <a:r>
              <a:rPr lang="en-US" dirty="0" err="1" smtClean="0">
                <a:solidFill>
                  <a:srgbClr val="000000"/>
                </a:solidFill>
              </a:rPr>
              <a:t>GridFTP</a:t>
            </a:r>
            <a:endParaRPr lang="en-US" dirty="0">
              <a:solidFill>
                <a:srgbClr val="000000"/>
              </a:solidFill>
            </a:endParaRPr>
          </a:p>
        </p:txBody>
      </p:sp>
      <p:sp>
        <p:nvSpPr>
          <p:cNvPr id="25" name="Rectangle 24"/>
          <p:cNvSpPr/>
          <p:nvPr/>
        </p:nvSpPr>
        <p:spPr>
          <a:xfrm>
            <a:off x="2458344" y="2579121"/>
            <a:ext cx="1638109" cy="94363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User-required Web Service1</a:t>
            </a:r>
            <a:endParaRPr lang="en-US" dirty="0">
              <a:solidFill>
                <a:srgbClr val="000000"/>
              </a:solidFill>
            </a:endParaRPr>
          </a:p>
        </p:txBody>
      </p:sp>
      <p:sp>
        <p:nvSpPr>
          <p:cNvPr id="46" name="Rectangle 45"/>
          <p:cNvSpPr/>
          <p:nvPr/>
        </p:nvSpPr>
        <p:spPr>
          <a:xfrm>
            <a:off x="4551372" y="2579121"/>
            <a:ext cx="1638109" cy="94363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00"/>
                </a:solidFill>
              </a:rPr>
              <a:t>User-required Web Service2</a:t>
            </a:r>
            <a:endParaRPr lang="en-US" dirty="0">
              <a:solidFill>
                <a:srgbClr val="000000"/>
              </a:solidFill>
            </a:endParaRPr>
          </a:p>
        </p:txBody>
      </p:sp>
      <p:cxnSp>
        <p:nvCxnSpPr>
          <p:cNvPr id="51" name="Straight Arrow Connector 50"/>
          <p:cNvCxnSpPr>
            <a:stCxn id="6" idx="2"/>
            <a:endCxn id="7" idx="0"/>
          </p:cNvCxnSpPr>
          <p:nvPr/>
        </p:nvCxnSpPr>
        <p:spPr>
          <a:xfrm rot="5400000">
            <a:off x="3723304" y="5056012"/>
            <a:ext cx="1164786" cy="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16200000" flipH="1">
            <a:off x="5111050" y="3716869"/>
            <a:ext cx="447493" cy="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rot="16200000" flipH="1">
            <a:off x="3053650" y="3716870"/>
            <a:ext cx="447493" cy="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endCxn id="25" idx="0"/>
          </p:cNvCxnSpPr>
          <p:nvPr/>
        </p:nvCxnSpPr>
        <p:spPr>
          <a:xfrm rot="5400000">
            <a:off x="2993827" y="2294755"/>
            <a:ext cx="567938" cy="79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46" idx="0"/>
          </p:cNvCxnSpPr>
          <p:nvPr/>
        </p:nvCxnSpPr>
        <p:spPr>
          <a:xfrm rot="5400000">
            <a:off x="5086458" y="2295152"/>
            <a:ext cx="567938" cy="158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7" name="Rounded Rectangle 76"/>
          <p:cNvSpPr/>
          <p:nvPr/>
        </p:nvSpPr>
        <p:spPr>
          <a:xfrm>
            <a:off x="304800" y="2362200"/>
            <a:ext cx="8153400" cy="2532333"/>
          </a:xfrm>
          <a:prstGeom prst="round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84" name="TextBox 83"/>
          <p:cNvSpPr txBox="1"/>
          <p:nvPr/>
        </p:nvSpPr>
        <p:spPr>
          <a:xfrm>
            <a:off x="553344" y="2579915"/>
            <a:ext cx="1905000" cy="646331"/>
          </a:xfrm>
          <a:prstGeom prst="rect">
            <a:avLst/>
          </a:prstGeom>
          <a:noFill/>
        </p:spPr>
        <p:txBody>
          <a:bodyPr wrap="square" rtlCol="0">
            <a:spAutoFit/>
          </a:bodyPr>
          <a:lstStyle/>
          <a:p>
            <a:r>
              <a:rPr lang="en-US" dirty="0" err="1" smtClean="0">
                <a:solidFill>
                  <a:srgbClr val="000000"/>
                </a:solidFill>
              </a:rPr>
              <a:t>Cyberaide</a:t>
            </a:r>
            <a:endParaRPr lang="en-US" dirty="0" smtClean="0">
              <a:solidFill>
                <a:srgbClr val="000000"/>
              </a:solidFill>
            </a:endParaRPr>
          </a:p>
          <a:p>
            <a:r>
              <a:rPr lang="en-US" dirty="0" smtClean="0">
                <a:solidFill>
                  <a:srgbClr val="000000"/>
                </a:solidFill>
              </a:rPr>
              <a:t>Virtual Appliance</a:t>
            </a:r>
            <a:endParaRPr lang="en-US" dirty="0">
              <a:solidFill>
                <a:srgbClr val="000000"/>
              </a:solidFill>
            </a:endParaRPr>
          </a:p>
        </p:txBody>
      </p:sp>
      <p:sp>
        <p:nvSpPr>
          <p:cNvPr id="23" name="Rectangle 22"/>
          <p:cNvSpPr/>
          <p:nvPr/>
        </p:nvSpPr>
        <p:spPr>
          <a:xfrm>
            <a:off x="2459138" y="1600200"/>
            <a:ext cx="1638110" cy="54133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rgbClr val="000000"/>
                </a:solidFill>
              </a:rPr>
              <a:t>User’s Web service1 clients</a:t>
            </a:r>
            <a:endParaRPr lang="en-US" dirty="0">
              <a:solidFill>
                <a:srgbClr val="000000"/>
              </a:solidFill>
            </a:endParaRPr>
          </a:p>
        </p:txBody>
      </p:sp>
      <p:sp>
        <p:nvSpPr>
          <p:cNvPr id="26" name="Rectangle 25"/>
          <p:cNvSpPr/>
          <p:nvPr/>
        </p:nvSpPr>
        <p:spPr>
          <a:xfrm>
            <a:off x="4572905" y="1600200"/>
            <a:ext cx="1638110" cy="54133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rgbClr val="000000"/>
                </a:solidFill>
              </a:rPr>
              <a:t>User’s Web service2 clients</a:t>
            </a:r>
            <a:endParaRPr lang="en-US" dirty="0">
              <a:solidFill>
                <a:srgbClr val="000000"/>
              </a:solidFill>
            </a:endParaRPr>
          </a:p>
        </p:txBody>
      </p:sp>
      <p:sp>
        <p:nvSpPr>
          <p:cNvPr id="41" name="TextBox 40"/>
          <p:cNvSpPr txBox="1"/>
          <p:nvPr/>
        </p:nvSpPr>
        <p:spPr>
          <a:xfrm>
            <a:off x="6658488" y="3039087"/>
            <a:ext cx="1676400" cy="369332"/>
          </a:xfrm>
          <a:prstGeom prst="rect">
            <a:avLst/>
          </a:prstGeom>
          <a:solidFill>
            <a:schemeClr val="bg1"/>
          </a:solidFill>
        </p:spPr>
        <p:txBody>
          <a:bodyPr wrap="square" rtlCol="0">
            <a:spAutoFit/>
          </a:bodyPr>
          <a:lstStyle/>
          <a:p>
            <a:r>
              <a:rPr lang="en-US" dirty="0" smtClean="0">
                <a:solidFill>
                  <a:srgbClr val="000000"/>
                </a:solidFill>
              </a:rPr>
              <a:t>Java executable</a:t>
            </a:r>
            <a:endParaRPr lang="en-US" dirty="0">
              <a:solidFill>
                <a:srgbClr val="000000"/>
              </a:solidFill>
            </a:endParaRPr>
          </a:p>
        </p:txBody>
      </p:sp>
      <p:sp>
        <p:nvSpPr>
          <p:cNvPr id="43" name="TextBox 42"/>
          <p:cNvSpPr txBox="1"/>
          <p:nvPr/>
        </p:nvSpPr>
        <p:spPr>
          <a:xfrm>
            <a:off x="3276605" y="5074920"/>
            <a:ext cx="2057395" cy="369332"/>
          </a:xfrm>
          <a:prstGeom prst="rect">
            <a:avLst/>
          </a:prstGeom>
          <a:solidFill>
            <a:schemeClr val="bg1"/>
          </a:solidFill>
          <a:ln>
            <a:noFill/>
          </a:ln>
        </p:spPr>
        <p:txBody>
          <a:bodyPr wrap="square" rtlCol="0">
            <a:spAutoFit/>
          </a:bodyPr>
          <a:lstStyle/>
          <a:p>
            <a:r>
              <a:rPr lang="en-US" dirty="0" smtClean="0">
                <a:solidFill>
                  <a:srgbClr val="000000"/>
                </a:solidFill>
              </a:rPr>
              <a:t>    java submission</a:t>
            </a:r>
            <a:endParaRPr lang="en-US" dirty="0">
              <a:solidFill>
                <a:srgbClr val="000000"/>
              </a:solidFill>
            </a:endParaRPr>
          </a:p>
        </p:txBody>
      </p:sp>
      <p:sp>
        <p:nvSpPr>
          <p:cNvPr id="44" name="Title 1"/>
          <p:cNvSpPr>
            <a:spLocks noGrp="1"/>
          </p:cNvSpPr>
          <p:nvPr>
            <p:ph type="title"/>
          </p:nvPr>
        </p:nvSpPr>
        <p:spPr/>
        <p:txBody>
          <a:bodyPr>
            <a:normAutofit fontScale="90000"/>
          </a:bodyPr>
          <a:lstStyle/>
          <a:p>
            <a:r>
              <a:rPr lang="en-US" dirty="0" err="1" smtClean="0">
                <a:solidFill>
                  <a:srgbClr val="000000"/>
                </a:solidFill>
              </a:rPr>
              <a:t>Cyberaide</a:t>
            </a:r>
            <a:r>
              <a:rPr lang="en-US" dirty="0" smtClean="0">
                <a:solidFill>
                  <a:srgbClr val="000000"/>
                </a:solidFill>
              </a:rPr>
              <a:t> </a:t>
            </a:r>
            <a:r>
              <a:rPr lang="en-US" dirty="0" err="1" smtClean="0">
                <a:solidFill>
                  <a:srgbClr val="000000"/>
                </a:solidFill>
              </a:rPr>
              <a:t>onServ</a:t>
            </a:r>
            <a:r>
              <a:rPr lang="en-US" dirty="0" smtClean="0">
                <a:solidFill>
                  <a:srgbClr val="000000"/>
                </a:solidFill>
              </a:rPr>
              <a:t>: (1)</a:t>
            </a:r>
            <a:br>
              <a:rPr lang="en-US" dirty="0" smtClean="0">
                <a:solidFill>
                  <a:srgbClr val="000000"/>
                </a:solidFill>
              </a:rPr>
            </a:br>
            <a:r>
              <a:rPr lang="en-US" dirty="0" err="1" smtClean="0">
                <a:solidFill>
                  <a:srgbClr val="000000"/>
                </a:solidFill>
              </a:rPr>
              <a:t>SaaS</a:t>
            </a:r>
            <a:r>
              <a:rPr lang="en-US" dirty="0" smtClean="0">
                <a:solidFill>
                  <a:srgbClr val="000000"/>
                </a:solidFill>
              </a:rPr>
              <a:t> on production Grids</a:t>
            </a:r>
            <a:endParaRPr lang="en-US" dirty="0">
              <a:solidFill>
                <a:srgbClr val="000000"/>
              </a:solidFill>
            </a:endParaRPr>
          </a:p>
        </p:txBody>
      </p:sp>
      <p:sp>
        <p:nvSpPr>
          <p:cNvPr id="27" name="Date Placeholder 26"/>
          <p:cNvSpPr>
            <a:spLocks noGrp="1"/>
          </p:cNvSpPr>
          <p:nvPr>
            <p:ph type="dt" sz="half" idx="2"/>
          </p:nvPr>
        </p:nvSpPr>
        <p:spPr/>
        <p:txBody>
          <a:bodyPr/>
          <a:lstStyle/>
          <a:p>
            <a:fld id="{5208D037-0250-314F-8BE6-878F37FE4D0D}" type="datetime1">
              <a:rPr lang="en-US" smtClean="0"/>
              <a:pPr/>
              <a:t>11/4/09</a:t>
            </a:fld>
            <a:endParaRPr lang="en-US"/>
          </a:p>
        </p:txBody>
      </p:sp>
      <p:sp>
        <p:nvSpPr>
          <p:cNvPr id="28" name="Slide Number Placeholder 27"/>
          <p:cNvSpPr>
            <a:spLocks noGrp="1"/>
          </p:cNvSpPr>
          <p:nvPr>
            <p:ph type="sldNum" sz="quarter" idx="4"/>
          </p:nvPr>
        </p:nvSpPr>
        <p:spPr/>
        <p:txBody>
          <a:bodyPr/>
          <a:lstStyle/>
          <a:p>
            <a:fld id="{C53075B1-7B30-404B-8E37-C3D48FD8F813}" type="slidenum">
              <a:rPr lang="en-US" smtClean="0"/>
              <a:pPr/>
              <a:t>73</a:t>
            </a:fld>
            <a:endParaRPr lang="en-US"/>
          </a:p>
        </p:txBody>
      </p:sp>
      <p:sp>
        <p:nvSpPr>
          <p:cNvPr id="29" name="Footer Placeholder 28"/>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Cyberaide</a:t>
            </a:r>
            <a:r>
              <a:rPr lang="en-US" dirty="0" smtClean="0"/>
              <a:t> </a:t>
            </a:r>
            <a:r>
              <a:rPr lang="en-US" dirty="0" err="1" smtClean="0"/>
              <a:t>onServ</a:t>
            </a:r>
            <a:r>
              <a:rPr lang="en-US" dirty="0" smtClean="0"/>
              <a:t> (2): Overview</a:t>
            </a:r>
            <a:endParaRPr lang="en-US" dirty="0"/>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r>
              <a:rPr lang="en-US" dirty="0" smtClean="0"/>
              <a:t>Users have some compiled java executables, they want to dynamically deploy Web services based on their java executables, then execute their Web services on production Grids.</a:t>
            </a:r>
          </a:p>
          <a:p>
            <a:r>
              <a:rPr lang="en-US" dirty="0" smtClean="0"/>
              <a:t>As currently, production Grids have strict interfaces, they only accept for example, Globus commands, they use the job submission model. However, users want to dynamically start web service or applications, they use the utility model. We need to translate the utility model to job submission model.</a:t>
            </a:r>
          </a:p>
          <a:p>
            <a:r>
              <a:rPr lang="en-US" dirty="0" smtClean="0"/>
              <a:t> The </a:t>
            </a:r>
            <a:r>
              <a:rPr lang="en-US" dirty="0" err="1" smtClean="0"/>
              <a:t>SaaS</a:t>
            </a:r>
            <a:r>
              <a:rPr lang="en-US" dirty="0" smtClean="0"/>
              <a:t> is built as follows: </a:t>
            </a:r>
          </a:p>
          <a:p>
            <a:pPr lvl="1"/>
            <a:r>
              <a:rPr lang="en-US" dirty="0" smtClean="0"/>
              <a:t>The  </a:t>
            </a:r>
            <a:r>
              <a:rPr lang="en-US" dirty="0" err="1" smtClean="0"/>
              <a:t>cyberaide</a:t>
            </a:r>
            <a:r>
              <a:rPr lang="en-US" dirty="0" smtClean="0"/>
              <a:t> virtual appliance contains a UDDI server as the index service, a FTP server for users to upload java executable (java classes). </a:t>
            </a:r>
          </a:p>
          <a:p>
            <a:pPr lvl="1"/>
            <a:r>
              <a:rPr lang="en-US" dirty="0" smtClean="0"/>
              <a:t>Users on demand start a </a:t>
            </a:r>
            <a:r>
              <a:rPr lang="en-US" dirty="0" err="1" smtClean="0"/>
              <a:t>cyberaide</a:t>
            </a:r>
            <a:r>
              <a:rPr lang="en-US" dirty="0" smtClean="0"/>
              <a:t> server with </a:t>
            </a:r>
            <a:r>
              <a:rPr lang="en-US" dirty="0" err="1" smtClean="0"/>
              <a:t>cyberaide</a:t>
            </a:r>
            <a:r>
              <a:rPr lang="en-US" dirty="0" smtClean="0"/>
              <a:t> virtual appliance, therefore they knows the URI of </a:t>
            </a:r>
            <a:r>
              <a:rPr lang="en-US" dirty="0" err="1" smtClean="0"/>
              <a:t>cyberaide</a:t>
            </a:r>
            <a:r>
              <a:rPr lang="en-US" dirty="0" smtClean="0"/>
              <a:t> UDDI and </a:t>
            </a:r>
            <a:r>
              <a:rPr lang="en-US" dirty="0" err="1" smtClean="0"/>
              <a:t>cyberaide</a:t>
            </a:r>
            <a:r>
              <a:rPr lang="en-US" dirty="0" smtClean="0"/>
              <a:t> FTP server.</a:t>
            </a:r>
          </a:p>
          <a:p>
            <a:pPr lvl="1"/>
            <a:r>
              <a:rPr lang="en-US" dirty="0" smtClean="0"/>
              <a:t>Users submit their java executables to </a:t>
            </a:r>
            <a:r>
              <a:rPr lang="en-US" dirty="0" err="1" smtClean="0"/>
              <a:t>cyberaide</a:t>
            </a:r>
            <a:r>
              <a:rPr lang="en-US" dirty="0" smtClean="0"/>
              <a:t> FTP server. </a:t>
            </a:r>
          </a:p>
          <a:p>
            <a:pPr lvl="1"/>
            <a:r>
              <a:rPr lang="en-US" dirty="0" smtClean="0"/>
              <a:t>Then </a:t>
            </a:r>
            <a:r>
              <a:rPr lang="en-US" dirty="0" err="1" smtClean="0"/>
              <a:t>cyberaide</a:t>
            </a:r>
            <a:r>
              <a:rPr lang="en-US" dirty="0" smtClean="0"/>
              <a:t> server find a suitable production Grid resource, submit the java executables to the remove Grid resource via </a:t>
            </a:r>
            <a:r>
              <a:rPr lang="en-US" dirty="0" err="1" smtClean="0"/>
              <a:t>GridFTP</a:t>
            </a:r>
            <a:r>
              <a:rPr lang="en-US" dirty="0" smtClean="0"/>
              <a:t>.</a:t>
            </a:r>
          </a:p>
          <a:p>
            <a:pPr lvl="1"/>
            <a:r>
              <a:rPr lang="en-US" dirty="0" smtClean="0"/>
              <a:t>The </a:t>
            </a:r>
            <a:r>
              <a:rPr lang="en-US" dirty="0" err="1" smtClean="0"/>
              <a:t>cyberaide</a:t>
            </a:r>
            <a:r>
              <a:rPr lang="en-US" dirty="0" smtClean="0"/>
              <a:t> server records the Grid resource information and java executables in the UDDI or other index service.</a:t>
            </a:r>
          </a:p>
          <a:p>
            <a:pPr lvl="1"/>
            <a:r>
              <a:rPr lang="en-US" dirty="0" smtClean="0"/>
              <a:t>The </a:t>
            </a:r>
            <a:r>
              <a:rPr lang="en-US" dirty="0" err="1" smtClean="0"/>
              <a:t>cyberaide</a:t>
            </a:r>
            <a:r>
              <a:rPr lang="en-US" dirty="0" smtClean="0"/>
              <a:t> server dynamically starts a web service, the web service interface is the java executable invocation interface.</a:t>
            </a:r>
          </a:p>
          <a:p>
            <a:pPr lvl="1"/>
            <a:r>
              <a:rPr lang="en-US" dirty="0" smtClean="0"/>
              <a:t> The </a:t>
            </a:r>
            <a:r>
              <a:rPr lang="en-US" dirty="0" err="1" smtClean="0"/>
              <a:t>cyberaide</a:t>
            </a:r>
            <a:r>
              <a:rPr lang="en-US" dirty="0" smtClean="0"/>
              <a:t> server also records Web service information in the </a:t>
            </a:r>
            <a:r>
              <a:rPr lang="en-US" dirty="0" err="1" smtClean="0"/>
              <a:t>UDDI.The</a:t>
            </a:r>
            <a:r>
              <a:rPr lang="en-US" dirty="0" smtClean="0"/>
              <a:t> implementation of the Web service is to translate the web service requirements to remotely execute java executables on the Grid resources, then return the results.</a:t>
            </a:r>
            <a:endParaRPr lang="en-US" dirty="0"/>
          </a:p>
        </p:txBody>
      </p:sp>
      <p:sp>
        <p:nvSpPr>
          <p:cNvPr id="4" name="Date Placeholder 3"/>
          <p:cNvSpPr>
            <a:spLocks noGrp="1"/>
          </p:cNvSpPr>
          <p:nvPr>
            <p:ph type="dt" sz="half" idx="2"/>
          </p:nvPr>
        </p:nvSpPr>
        <p:spPr/>
        <p:txBody>
          <a:bodyPr/>
          <a:lstStyle/>
          <a:p>
            <a:fld id="{70051472-DB7C-A940-8EA0-82D5983CE99B}"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74</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Cyberaide</a:t>
            </a:r>
            <a:r>
              <a:rPr lang="en-US" dirty="0" smtClean="0"/>
              <a:t> </a:t>
            </a:r>
            <a:r>
              <a:rPr lang="en-US" dirty="0" err="1" smtClean="0"/>
              <a:t>onServ</a:t>
            </a:r>
            <a:r>
              <a:rPr lang="en-US" dirty="0" smtClean="0"/>
              <a:t> (3): Implementation</a:t>
            </a:r>
            <a:endParaRPr lang="en-US" dirty="0"/>
          </a:p>
        </p:txBody>
      </p:sp>
      <p:sp>
        <p:nvSpPr>
          <p:cNvPr id="3" name="Content Placeholder 2"/>
          <p:cNvSpPr>
            <a:spLocks noGrp="1"/>
          </p:cNvSpPr>
          <p:nvPr>
            <p:ph idx="1"/>
          </p:nvPr>
        </p:nvSpPr>
        <p:spPr>
          <a:xfrm>
            <a:off x="457200" y="1600200"/>
            <a:ext cx="8229600" cy="5257800"/>
          </a:xfrm>
        </p:spPr>
        <p:txBody>
          <a:bodyPr>
            <a:normAutofit fontScale="47500" lnSpcReduction="20000"/>
          </a:bodyPr>
          <a:lstStyle/>
          <a:p>
            <a:r>
              <a:rPr lang="en-US" dirty="0" smtClean="0"/>
              <a:t>suppose that user starts a </a:t>
            </a:r>
            <a:r>
              <a:rPr lang="en-US" dirty="0" err="1" smtClean="0"/>
              <a:t>cyberaide</a:t>
            </a:r>
            <a:r>
              <a:rPr lang="en-US" dirty="0" smtClean="0"/>
              <a:t> virtual appliance server.</a:t>
            </a:r>
          </a:p>
          <a:p>
            <a:r>
              <a:rPr lang="en-US" dirty="0" smtClean="0"/>
              <a:t>implement a new function in the </a:t>
            </a:r>
            <a:r>
              <a:rPr lang="en-US" dirty="0" err="1" smtClean="0"/>
              <a:t>cyberaide</a:t>
            </a:r>
            <a:r>
              <a:rPr lang="en-US" dirty="0" smtClean="0"/>
              <a:t> portal, for example, a new button on the </a:t>
            </a:r>
            <a:r>
              <a:rPr lang="en-US" dirty="0" err="1" smtClean="0"/>
              <a:t>cyberaide</a:t>
            </a:r>
            <a:r>
              <a:rPr lang="en-US" dirty="0" smtClean="0"/>
              <a:t> portal, after you click on it, an upload menu shows,</a:t>
            </a:r>
          </a:p>
          <a:p>
            <a:r>
              <a:rPr lang="en-US" dirty="0" smtClean="0"/>
              <a:t>this function is used to upload Java executable (for example, Java Executable) from user's local hard disk to </a:t>
            </a:r>
            <a:r>
              <a:rPr lang="en-US" dirty="0" err="1" smtClean="0"/>
              <a:t>cyberaide</a:t>
            </a:r>
            <a:r>
              <a:rPr lang="en-US" dirty="0" smtClean="0"/>
              <a:t> virtual appliance server. The upload files is supposed to be stored in the agent web container directory,</a:t>
            </a:r>
          </a:p>
          <a:p>
            <a:r>
              <a:rPr lang="en-US" dirty="0" smtClean="0"/>
              <a:t>Then mediator call </a:t>
            </a:r>
            <a:r>
              <a:rPr lang="en-US" dirty="0" err="1" smtClean="0"/>
              <a:t>GridFTP</a:t>
            </a:r>
            <a:r>
              <a:rPr lang="en-US" dirty="0" smtClean="0"/>
              <a:t> command to send the java executable to the remote desired Grid resource (for example, </a:t>
            </a:r>
            <a:r>
              <a:rPr lang="en-US" dirty="0" err="1" smtClean="0"/>
              <a:t>GridHost</a:t>
            </a:r>
            <a:r>
              <a:rPr lang="en-US" dirty="0" smtClean="0"/>
              <a:t>). </a:t>
            </a:r>
          </a:p>
          <a:p>
            <a:r>
              <a:rPr lang="en-US" dirty="0" smtClean="0"/>
              <a:t>program a UDDI service, you can use following UDDI implementations, I suggest JUDDI. </a:t>
            </a:r>
          </a:p>
          <a:p>
            <a:r>
              <a:rPr lang="en-US" dirty="0" smtClean="0"/>
              <a:t>now we need to dynamically compose and deploy a web service, which receive java executable's parameters, and translate the Web service execution to a grid job which is to be submitted to the mediator.</a:t>
            </a:r>
          </a:p>
          <a:p>
            <a:r>
              <a:rPr lang="en-US" dirty="0" smtClean="0"/>
              <a:t>use Maven to dynamically generate a WAR, and start the web service, this could be implemented with a script. </a:t>
            </a:r>
          </a:p>
          <a:p>
            <a:r>
              <a:rPr lang="en-US" dirty="0" smtClean="0"/>
              <a:t>remember, this web service is to get java executable's parameters and construct a grid job with java executable, then forward the grid job to mediator </a:t>
            </a:r>
          </a:p>
          <a:p>
            <a:r>
              <a:rPr lang="en-US" dirty="0" smtClean="0"/>
              <a:t>after the web service is deployed, the web service should be recorded in the UDDI server, the Grid Host should also be recorded in the UDDI server.</a:t>
            </a:r>
          </a:p>
          <a:p>
            <a:r>
              <a:rPr lang="en-US" dirty="0" smtClean="0"/>
              <a:t>then end user is returned with web service URI for invocation.</a:t>
            </a:r>
          </a:p>
          <a:p>
            <a:r>
              <a:rPr lang="en-US" dirty="0" smtClean="0"/>
              <a:t>explain: why we host dynamic web service on </a:t>
            </a:r>
            <a:r>
              <a:rPr lang="en-US" dirty="0" err="1" smtClean="0"/>
              <a:t>cyberaide</a:t>
            </a:r>
            <a:r>
              <a:rPr lang="en-US" dirty="0" smtClean="0"/>
              <a:t> mediator? because the dynamic web service only need to construct a Grid job then pass to </a:t>
            </a:r>
            <a:r>
              <a:rPr lang="en-US" dirty="0" err="1" smtClean="0"/>
              <a:t>cyberaide</a:t>
            </a:r>
            <a:r>
              <a:rPr lang="en-US" dirty="0" smtClean="0"/>
              <a:t> mediator. The </a:t>
            </a:r>
            <a:r>
              <a:rPr lang="en-US" dirty="0" err="1" smtClean="0"/>
              <a:t>cyberaide</a:t>
            </a:r>
            <a:r>
              <a:rPr lang="en-US" dirty="0" smtClean="0"/>
              <a:t> mediator handles everything for job submission to Grid resources, like resource selection, authentication, job result notification, etc. </a:t>
            </a:r>
            <a:endParaRPr lang="en-US" dirty="0"/>
          </a:p>
        </p:txBody>
      </p:sp>
      <p:sp>
        <p:nvSpPr>
          <p:cNvPr id="4" name="Date Placeholder 3"/>
          <p:cNvSpPr>
            <a:spLocks noGrp="1"/>
          </p:cNvSpPr>
          <p:nvPr>
            <p:ph type="dt" sz="half" idx="2"/>
          </p:nvPr>
        </p:nvSpPr>
        <p:spPr/>
        <p:txBody>
          <a:bodyPr/>
          <a:lstStyle/>
          <a:p>
            <a:fld id="{0EB38A22-5F33-D04A-B9E8-2096FD6910AA}"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75</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Cyberaide Creative (1): On demand cyberinfrastructure provision</a:t>
            </a:r>
            <a:endParaRPr lang="en-US" sz="3600" dirty="0"/>
          </a:p>
        </p:txBody>
      </p:sp>
      <p:pic>
        <p:nvPicPr>
          <p:cNvPr id="5" name="Picture 4" descr="OD_diagram3.png"/>
          <p:cNvPicPr>
            <a:picLocks noChangeAspect="1"/>
          </p:cNvPicPr>
          <p:nvPr/>
        </p:nvPicPr>
        <p:blipFill>
          <a:blip r:embed="rId2"/>
          <a:stretch>
            <a:fillRect/>
          </a:stretch>
        </p:blipFill>
        <p:spPr>
          <a:xfrm>
            <a:off x="2286000" y="1828800"/>
            <a:ext cx="4887203" cy="4138850"/>
          </a:xfrm>
          <a:prstGeom prst="rect">
            <a:avLst/>
          </a:prstGeom>
        </p:spPr>
      </p:pic>
      <p:sp>
        <p:nvSpPr>
          <p:cNvPr id="4" name="Date Placeholder 3"/>
          <p:cNvSpPr>
            <a:spLocks noGrp="1"/>
          </p:cNvSpPr>
          <p:nvPr>
            <p:ph type="dt" sz="half" idx="2"/>
          </p:nvPr>
        </p:nvSpPr>
        <p:spPr/>
        <p:txBody>
          <a:bodyPr/>
          <a:lstStyle/>
          <a:p>
            <a:fld id="{7924BA23-0776-9D41-9EBF-3C921E08B5A7}" type="datetime1">
              <a:rPr lang="en-US" smtClean="0"/>
              <a:pPr/>
              <a:t>11/4/09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76</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Cyberaide Philosophy: </a:t>
            </a:r>
            <a:br>
              <a:rPr lang="en-US" dirty="0" smtClean="0"/>
            </a:br>
            <a:r>
              <a:rPr lang="en-US" dirty="0" smtClean="0"/>
              <a:t>On Demand and On Access</a:t>
            </a:r>
            <a:endParaRPr lang="en-US" dirty="0"/>
          </a:p>
        </p:txBody>
      </p:sp>
      <p:sp>
        <p:nvSpPr>
          <p:cNvPr id="3" name="Content Placeholder 2"/>
          <p:cNvSpPr>
            <a:spLocks noGrp="1"/>
          </p:cNvSpPr>
          <p:nvPr>
            <p:ph idx="1"/>
          </p:nvPr>
        </p:nvSpPr>
        <p:spPr/>
        <p:txBody>
          <a:bodyPr>
            <a:normAutofit/>
          </a:bodyPr>
          <a:lstStyle/>
          <a:p>
            <a:r>
              <a:rPr lang="en-US" dirty="0" smtClean="0"/>
              <a:t>Users send requirement to Cyberaide creative to demand </a:t>
            </a:r>
            <a:r>
              <a:rPr lang="en-US" dirty="0" err="1" smtClean="0"/>
              <a:t>cyberinfrastructures</a:t>
            </a:r>
            <a:r>
              <a:rPr lang="en-US" dirty="0" smtClean="0"/>
              <a:t> from Clouds </a:t>
            </a:r>
          </a:p>
          <a:p>
            <a:pPr lvl="1"/>
            <a:r>
              <a:rPr lang="en-US" dirty="0" smtClean="0"/>
              <a:t>a condor cluster, or a computational Grid with Globus Toolkit as a middleware. </a:t>
            </a:r>
          </a:p>
          <a:p>
            <a:r>
              <a:rPr lang="en-US" dirty="0" err="1" smtClean="0"/>
              <a:t>Cyberadie</a:t>
            </a:r>
            <a:r>
              <a:rPr lang="en-US" dirty="0" smtClean="0"/>
              <a:t> creative then constructs a cyberinfrastructure for users </a:t>
            </a:r>
          </a:p>
          <a:p>
            <a:pPr lvl="1"/>
            <a:r>
              <a:rPr lang="en-US" dirty="0" smtClean="0"/>
              <a:t>pre-installs some Grid middleware, like condor, Globus and Cyberaide shell. </a:t>
            </a:r>
          </a:p>
          <a:p>
            <a:r>
              <a:rPr lang="en-US" dirty="0" smtClean="0"/>
              <a:t>Users access the cyberinfrastructure with cyberaide shell as an aide.</a:t>
            </a:r>
            <a:endParaRPr lang="en-US" dirty="0"/>
          </a:p>
        </p:txBody>
      </p:sp>
      <p:sp>
        <p:nvSpPr>
          <p:cNvPr id="4" name="Date Placeholder 3"/>
          <p:cNvSpPr>
            <a:spLocks noGrp="1"/>
          </p:cNvSpPr>
          <p:nvPr>
            <p:ph type="dt" sz="half" idx="2"/>
          </p:nvPr>
        </p:nvSpPr>
        <p:spPr/>
        <p:txBody>
          <a:bodyPr/>
          <a:lstStyle/>
          <a:p>
            <a:fld id="{A9B53FAF-6D53-5B4D-A052-39507F2182F3}"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77</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Cyberaide</a:t>
            </a:r>
            <a:r>
              <a:rPr lang="en-US" dirty="0" smtClean="0"/>
              <a:t> Creative (2): use case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scientist recognizes that the project requires a significant amount of resources to complete in a timely manner. The scientist proceeds to log onto the on-demand web interface and specify the job and required resources.</a:t>
            </a:r>
          </a:p>
          <a:p>
            <a:r>
              <a:rPr lang="en-US" dirty="0" smtClean="0"/>
              <a:t>The web service uses these job requirements to deter- mine the allocation of available resources. Then contacting the </a:t>
            </a:r>
            <a:r>
              <a:rPr lang="en-US" dirty="0" err="1" smtClean="0"/>
              <a:t>ESXi</a:t>
            </a:r>
            <a:r>
              <a:rPr lang="en-US" dirty="0" smtClean="0"/>
              <a:t> server and virtual machine repository. </a:t>
            </a:r>
          </a:p>
          <a:p>
            <a:r>
              <a:rPr lang="en-US" dirty="0" smtClean="0"/>
              <a:t>The </a:t>
            </a:r>
            <a:r>
              <a:rPr lang="en-US" dirty="0" err="1" smtClean="0"/>
              <a:t>ESXi</a:t>
            </a:r>
            <a:r>
              <a:rPr lang="en-US" dirty="0" smtClean="0"/>
              <a:t> server obtains the appropriate virtual machine image. </a:t>
            </a:r>
          </a:p>
          <a:p>
            <a:r>
              <a:rPr lang="en-US" dirty="0" smtClean="0"/>
              <a:t>The </a:t>
            </a:r>
            <a:r>
              <a:rPr lang="en-US" dirty="0" err="1" smtClean="0"/>
              <a:t>ESXi</a:t>
            </a:r>
            <a:r>
              <a:rPr lang="en-US" dirty="0" smtClean="0"/>
              <a:t> server then instantiates the cluster on the cloud identifying a cluster controller for the scientist to interface with. The host controller will be created with a Cyberaide </a:t>
            </a:r>
            <a:r>
              <a:rPr lang="en-US" dirty="0" err="1" smtClean="0"/>
              <a:t>Gridshell</a:t>
            </a:r>
            <a:r>
              <a:rPr lang="en-US" dirty="0" smtClean="0"/>
              <a:t> and will be exposed directly to the scientist. </a:t>
            </a:r>
          </a:p>
          <a:p>
            <a:endParaRPr lang="en-US" dirty="0"/>
          </a:p>
        </p:txBody>
      </p:sp>
      <p:sp>
        <p:nvSpPr>
          <p:cNvPr id="4" name="Date Placeholder 3"/>
          <p:cNvSpPr>
            <a:spLocks noGrp="1"/>
          </p:cNvSpPr>
          <p:nvPr>
            <p:ph type="dt" sz="half" idx="2"/>
          </p:nvPr>
        </p:nvSpPr>
        <p:spPr/>
        <p:txBody>
          <a:bodyPr/>
          <a:lstStyle/>
          <a:p>
            <a:fld id="{D8B87C4C-F04F-A04D-A0FF-0EDB24C94588}"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78</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Cyberaide</a:t>
            </a:r>
            <a:r>
              <a:rPr lang="en-US" dirty="0" smtClean="0"/>
              <a:t> Creative (3): performance</a:t>
            </a:r>
            <a:endParaRPr lang="en-US" dirty="0"/>
          </a:p>
        </p:txBody>
      </p:sp>
      <p:pic>
        <p:nvPicPr>
          <p:cNvPr id="4" name="Content Placeholder 3" descr="overhead_results.png"/>
          <p:cNvPicPr>
            <a:picLocks noGrp="1" noChangeAspect="1"/>
          </p:cNvPicPr>
          <p:nvPr>
            <p:ph idx="1"/>
          </p:nvPr>
        </p:nvPicPr>
        <p:blipFill>
          <a:blip r:embed="rId2"/>
          <a:srcRect t="-214" b="-214"/>
          <a:stretch>
            <a:fillRect/>
          </a:stretch>
        </p:blipFill>
        <p:spPr>
          <a:xfrm>
            <a:off x="457200" y="1600201"/>
            <a:ext cx="4849428" cy="2666999"/>
          </a:xfrm>
        </p:spPr>
      </p:pic>
      <p:sp>
        <p:nvSpPr>
          <p:cNvPr id="5" name="TextBox 4"/>
          <p:cNvSpPr txBox="1"/>
          <p:nvPr/>
        </p:nvSpPr>
        <p:spPr>
          <a:xfrm>
            <a:off x="5638800" y="1905000"/>
            <a:ext cx="3048000" cy="3693319"/>
          </a:xfrm>
          <a:prstGeom prst="rect">
            <a:avLst/>
          </a:prstGeom>
          <a:noFill/>
        </p:spPr>
        <p:txBody>
          <a:bodyPr wrap="square" rtlCol="0">
            <a:spAutoFit/>
          </a:bodyPr>
          <a:lstStyle/>
          <a:p>
            <a:r>
              <a:rPr lang="en-US" dirty="0" smtClean="0"/>
              <a:t>Performance of cyberaide creative. </a:t>
            </a:r>
          </a:p>
          <a:p>
            <a:endParaRPr lang="en-US" dirty="0" smtClean="0"/>
          </a:p>
          <a:p>
            <a:r>
              <a:rPr lang="en-US" dirty="0" smtClean="0"/>
              <a:t>The </a:t>
            </a:r>
            <a:r>
              <a:rPr lang="en-US" b="1" dirty="0" smtClean="0"/>
              <a:t>blue</a:t>
            </a:r>
            <a:r>
              <a:rPr lang="en-US" dirty="0" smtClean="0"/>
              <a:t> column is the time for real machine boot</a:t>
            </a:r>
          </a:p>
          <a:p>
            <a:endParaRPr lang="en-US" dirty="0" smtClean="0"/>
          </a:p>
          <a:p>
            <a:r>
              <a:rPr lang="en-US" dirty="0" smtClean="0"/>
              <a:t>And the </a:t>
            </a:r>
            <a:r>
              <a:rPr lang="en-US" b="1" dirty="0" smtClean="0"/>
              <a:t>red</a:t>
            </a:r>
            <a:r>
              <a:rPr lang="en-US" dirty="0" smtClean="0"/>
              <a:t> column is the time for virtual machine (virtual cluster) boot. </a:t>
            </a:r>
          </a:p>
          <a:p>
            <a:endParaRPr lang="en-US" dirty="0" smtClean="0"/>
          </a:p>
          <a:p>
            <a:r>
              <a:rPr lang="en-US" dirty="0" smtClean="0"/>
              <a:t>Up to 8 virtual machine boot simultaneously, the overhead is up to 14% </a:t>
            </a:r>
            <a:endParaRPr lang="en-US" dirty="0"/>
          </a:p>
        </p:txBody>
      </p:sp>
      <p:sp>
        <p:nvSpPr>
          <p:cNvPr id="6" name="Date Placeholder 5"/>
          <p:cNvSpPr>
            <a:spLocks noGrp="1"/>
          </p:cNvSpPr>
          <p:nvPr>
            <p:ph type="dt" sz="half" idx="2"/>
          </p:nvPr>
        </p:nvSpPr>
        <p:spPr/>
        <p:txBody>
          <a:bodyPr/>
          <a:lstStyle/>
          <a:p>
            <a:fld id="{C017881A-C6F7-E14B-A2E5-B2169964E8E2}" type="datetime1">
              <a:rPr lang="en-US" smtClean="0"/>
              <a:pPr/>
              <a:t>11/4/09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79</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Introduction – Motivation </a:t>
            </a:r>
          </a:p>
        </p:txBody>
      </p:sp>
      <p:sp>
        <p:nvSpPr>
          <p:cNvPr id="27651" name="Content Placeholder 2"/>
          <p:cNvSpPr>
            <a:spLocks noGrp="1"/>
          </p:cNvSpPr>
          <p:nvPr>
            <p:ph idx="1"/>
          </p:nvPr>
        </p:nvSpPr>
        <p:spPr/>
        <p:txBody>
          <a:bodyPr/>
          <a:lstStyle/>
          <a:p>
            <a:r>
              <a:rPr lang="en-US" sz="2400" dirty="0" smtClean="0"/>
              <a:t>There is a high entry barrier into Grid computing.</a:t>
            </a:r>
          </a:p>
          <a:p>
            <a:r>
              <a:rPr lang="en-US" sz="2400" dirty="0" smtClean="0"/>
              <a:t>Experiment Management on the Grid or Cyberinfrastructure is a complicated affair.</a:t>
            </a:r>
          </a:p>
          <a:p>
            <a:pPr>
              <a:buFontTx/>
              <a:buNone/>
            </a:pPr>
            <a:endParaRPr lang="en-US" sz="2400" dirty="0" smtClean="0"/>
          </a:p>
          <a:p>
            <a:r>
              <a:rPr lang="en-US" sz="2400" dirty="0" smtClean="0"/>
              <a:t>Issues include:</a:t>
            </a:r>
          </a:p>
          <a:p>
            <a:pPr lvl="1"/>
            <a:r>
              <a:rPr lang="en-US" sz="2400" dirty="0" smtClean="0"/>
              <a:t>Application Design</a:t>
            </a:r>
          </a:p>
          <a:p>
            <a:pPr lvl="1"/>
            <a:r>
              <a:rPr lang="en-US" sz="2400" dirty="0" smtClean="0"/>
              <a:t>Scheduling of Large Scale Resources</a:t>
            </a:r>
          </a:p>
          <a:p>
            <a:pPr lvl="1"/>
            <a:r>
              <a:rPr lang="en-US" sz="2400" dirty="0" smtClean="0"/>
              <a:t>Orchestration of Activity</a:t>
            </a:r>
          </a:p>
          <a:p>
            <a:pPr lvl="1"/>
            <a:r>
              <a:rPr lang="en-US" sz="2400" dirty="0" smtClean="0"/>
              <a:t>Monitoring Execution and Quality of Service</a:t>
            </a:r>
          </a:p>
          <a:p>
            <a:pPr lvl="1"/>
            <a:r>
              <a:rPr lang="en-US" sz="2400" dirty="0" smtClean="0"/>
              <a:t>Data Acquisition</a:t>
            </a:r>
          </a:p>
          <a:p>
            <a:pPr lvl="1"/>
            <a:endParaRPr lang="en-US" sz="2400" dirty="0" smtClean="0"/>
          </a:p>
          <a:p>
            <a:pPr lvl="1">
              <a:buNone/>
            </a:pPr>
            <a:endParaRPr lang="en-US" sz="2400" dirty="0" smtClean="0"/>
          </a:p>
          <a:p>
            <a:pPr lvl="1"/>
            <a:endParaRPr lang="en-US" sz="2400" dirty="0" smtClean="0"/>
          </a:p>
          <a:p>
            <a:endParaRPr lang="en-US" sz="2400" dirty="0" smtClean="0"/>
          </a:p>
        </p:txBody>
      </p:sp>
      <p:sp>
        <p:nvSpPr>
          <p:cNvPr id="27652" name="Date Placeholder 3"/>
          <p:cNvSpPr>
            <a:spLocks noGrp="1"/>
          </p:cNvSpPr>
          <p:nvPr>
            <p:ph type="dt" sz="half" idx="2"/>
          </p:nvPr>
        </p:nvSpPr>
        <p:spPr>
          <a:xfrm>
            <a:off x="152400" y="6553200"/>
            <a:ext cx="990600" cy="228600"/>
          </a:xfrm>
          <a:prstGeom prst="rect">
            <a:avLst/>
          </a:prstGeom>
          <a:noFill/>
        </p:spPr>
        <p:txBody>
          <a:bodyPr/>
          <a:lstStyle/>
          <a:p>
            <a:fld id="{CEC98463-7117-0946-9621-99833C053B9C}" type="datetime1">
              <a:rPr lang="en-US" smtClean="0"/>
              <a:pPr/>
              <a:t>11/4/09</a:t>
            </a:fld>
            <a:endParaRPr lang="en-US"/>
          </a:p>
        </p:txBody>
      </p:sp>
      <p:sp>
        <p:nvSpPr>
          <p:cNvPr id="27654" name="Footer Placeholder 5"/>
          <p:cNvSpPr>
            <a:spLocks noGrp="1"/>
          </p:cNvSpPr>
          <p:nvPr>
            <p:ph type="ftr" sz="quarter" idx="3"/>
          </p:nvPr>
        </p:nvSpPr>
        <p:spPr>
          <a:xfrm>
            <a:off x="1219200" y="6553200"/>
            <a:ext cx="5791200" cy="228600"/>
          </a:xfrm>
          <a:prstGeom prst="rect">
            <a:avLst/>
          </a:prstGeom>
          <a:noFill/>
        </p:spPr>
        <p:txBody>
          <a:bodyPr/>
          <a:lstStyle/>
          <a:p>
            <a:r>
              <a:rPr lang="en-US" smtClean="0"/>
              <a:t>Gregor von Laszewski, laszewski@gmail.com</a:t>
            </a:r>
            <a:endParaRPr lang="en-US"/>
          </a:p>
        </p:txBody>
      </p:sp>
      <p:sp>
        <p:nvSpPr>
          <p:cNvPr id="27653" name="Slide Number Placeholder 4"/>
          <p:cNvSpPr>
            <a:spLocks noGrp="1"/>
          </p:cNvSpPr>
          <p:nvPr>
            <p:ph type="sldNum" sz="quarter" idx="4"/>
          </p:nvPr>
        </p:nvSpPr>
        <p:spPr>
          <a:xfrm>
            <a:off x="7086600" y="6553200"/>
            <a:ext cx="1905000" cy="228600"/>
          </a:xfrm>
          <a:prstGeom prst="rect">
            <a:avLst/>
          </a:prstGeom>
          <a:noFill/>
        </p:spPr>
        <p:txBody>
          <a:bodyPr/>
          <a:lstStyle/>
          <a:p>
            <a:fld id="{C077C654-50A0-4D39-9C25-D9043894FBC0}" type="slidenum">
              <a:rPr lang="en-US"/>
              <a:pPr/>
              <a:t>8</a:t>
            </a:fld>
            <a:endParaRPr 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171234" y="1447800"/>
            <a:ext cx="1219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Command line</a:t>
            </a:r>
            <a:endParaRPr lang="en-US" sz="1400" dirty="0">
              <a:solidFill>
                <a:schemeClr val="tx1"/>
              </a:solidFill>
            </a:endParaRPr>
          </a:p>
        </p:txBody>
      </p:sp>
      <p:sp>
        <p:nvSpPr>
          <p:cNvPr id="5" name="Rounded Rectangle 4"/>
          <p:cNvSpPr/>
          <p:nvPr/>
        </p:nvSpPr>
        <p:spPr>
          <a:xfrm>
            <a:off x="4089100" y="1447800"/>
            <a:ext cx="1122514"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Portal</a:t>
            </a:r>
            <a:endParaRPr lang="en-US" sz="1400" dirty="0">
              <a:solidFill>
                <a:schemeClr val="tx1"/>
              </a:solidFill>
            </a:endParaRPr>
          </a:p>
        </p:txBody>
      </p:sp>
      <p:sp>
        <p:nvSpPr>
          <p:cNvPr id="6" name="Rounded Rectangle 5"/>
          <p:cNvSpPr/>
          <p:nvPr/>
        </p:nvSpPr>
        <p:spPr>
          <a:xfrm>
            <a:off x="5972175" y="1447800"/>
            <a:ext cx="11049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Web service</a:t>
            </a:r>
          </a:p>
        </p:txBody>
      </p:sp>
      <p:sp>
        <p:nvSpPr>
          <p:cNvPr id="7" name="Rounded Rectangle 6"/>
          <p:cNvSpPr/>
          <p:nvPr/>
        </p:nvSpPr>
        <p:spPr>
          <a:xfrm>
            <a:off x="4624872" y="29718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Shell</a:t>
            </a:r>
            <a:endParaRPr lang="en-US" sz="1400" dirty="0">
              <a:solidFill>
                <a:schemeClr val="tx1"/>
              </a:solidFill>
            </a:endParaRPr>
          </a:p>
        </p:txBody>
      </p:sp>
      <p:sp>
        <p:nvSpPr>
          <p:cNvPr id="8" name="Rounded Rectangle 7"/>
          <p:cNvSpPr/>
          <p:nvPr/>
        </p:nvSpPr>
        <p:spPr>
          <a:xfrm>
            <a:off x="4624872" y="34290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Service</a:t>
            </a:r>
            <a:endParaRPr lang="en-US" sz="1400" dirty="0">
              <a:solidFill>
                <a:schemeClr val="tx1"/>
              </a:solidFill>
            </a:endParaRPr>
          </a:p>
        </p:txBody>
      </p:sp>
      <p:sp>
        <p:nvSpPr>
          <p:cNvPr id="9" name="Rounded Rectangle 8"/>
          <p:cNvSpPr/>
          <p:nvPr/>
        </p:nvSpPr>
        <p:spPr>
          <a:xfrm>
            <a:off x="6507013" y="34290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Farm</a:t>
            </a:r>
            <a:endParaRPr lang="en-US" sz="1400" dirty="0">
              <a:solidFill>
                <a:schemeClr val="tx1"/>
              </a:solidFill>
            </a:endParaRPr>
          </a:p>
        </p:txBody>
      </p:sp>
      <p:sp>
        <p:nvSpPr>
          <p:cNvPr id="10" name="Rounded Rectangle 9"/>
          <p:cNvSpPr/>
          <p:nvPr/>
        </p:nvSpPr>
        <p:spPr>
          <a:xfrm>
            <a:off x="6507013" y="29718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Studio</a:t>
            </a:r>
            <a:endParaRPr lang="en-US" sz="1400" dirty="0">
              <a:solidFill>
                <a:schemeClr val="tx1"/>
              </a:solidFill>
            </a:endParaRPr>
          </a:p>
        </p:txBody>
      </p:sp>
      <p:sp>
        <p:nvSpPr>
          <p:cNvPr id="11" name="Rounded Rectangle 10"/>
          <p:cNvSpPr/>
          <p:nvPr/>
        </p:nvSpPr>
        <p:spPr>
          <a:xfrm>
            <a:off x="1554012" y="2819400"/>
            <a:ext cx="106680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endParaRPr lang="en-US" sz="1400" dirty="0" smtClean="0">
              <a:solidFill>
                <a:schemeClr val="tx1"/>
              </a:solidFill>
            </a:endParaRPr>
          </a:p>
          <a:p>
            <a:pPr algn="ctr"/>
            <a:r>
              <a:rPr lang="en-US" sz="1400" dirty="0" smtClean="0">
                <a:solidFill>
                  <a:schemeClr val="tx1"/>
                </a:solidFill>
              </a:rPr>
              <a:t>Virtual Appliance</a:t>
            </a:r>
            <a:endParaRPr lang="en-US" sz="1400" dirty="0">
              <a:solidFill>
                <a:schemeClr val="tx1"/>
              </a:solidFill>
            </a:endParaRPr>
          </a:p>
        </p:txBody>
      </p:sp>
      <p:sp>
        <p:nvSpPr>
          <p:cNvPr id="12" name="Rounded Rectangle 11"/>
          <p:cNvSpPr/>
          <p:nvPr/>
        </p:nvSpPr>
        <p:spPr>
          <a:xfrm>
            <a:off x="1539705" y="3429000"/>
            <a:ext cx="1081107"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a:t>
            </a:r>
            <a:r>
              <a:rPr lang="en-US" sz="1400" dirty="0" err="1" smtClean="0">
                <a:solidFill>
                  <a:schemeClr val="tx1"/>
                </a:solidFill>
              </a:rPr>
              <a:t>OnServ</a:t>
            </a:r>
            <a:endParaRPr lang="en-US" sz="1400" dirty="0">
              <a:solidFill>
                <a:schemeClr val="tx1"/>
              </a:solidFill>
            </a:endParaRPr>
          </a:p>
        </p:txBody>
      </p:sp>
      <p:sp>
        <p:nvSpPr>
          <p:cNvPr id="13" name="Rounded Rectangle 12"/>
          <p:cNvSpPr/>
          <p:nvPr/>
        </p:nvSpPr>
        <p:spPr>
          <a:xfrm>
            <a:off x="3154213" y="3200400"/>
            <a:ext cx="1143001"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Creative</a:t>
            </a:r>
            <a:endParaRPr lang="en-US" sz="1400" dirty="0">
              <a:solidFill>
                <a:schemeClr val="tx1"/>
              </a:solidFill>
            </a:endParaRPr>
          </a:p>
        </p:txBody>
      </p:sp>
      <p:sp>
        <p:nvSpPr>
          <p:cNvPr id="15" name="Rounded Rectangle 14"/>
          <p:cNvSpPr/>
          <p:nvPr/>
        </p:nvSpPr>
        <p:spPr>
          <a:xfrm>
            <a:off x="4089100" y="5943600"/>
            <a:ext cx="1140125"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schemeClr val="tx1"/>
                </a:solidFill>
              </a:rPr>
              <a:t>Grids</a:t>
            </a:r>
            <a:endParaRPr lang="en-US" sz="1400" dirty="0">
              <a:solidFill>
                <a:schemeClr val="tx1"/>
              </a:solidFill>
            </a:endParaRPr>
          </a:p>
        </p:txBody>
      </p:sp>
      <p:sp>
        <p:nvSpPr>
          <p:cNvPr id="16" name="Rounded Rectangle 15"/>
          <p:cNvSpPr/>
          <p:nvPr/>
        </p:nvSpPr>
        <p:spPr>
          <a:xfrm>
            <a:off x="2171234"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Clouds</a:t>
            </a:r>
            <a:endParaRPr lang="en-US" sz="1400" dirty="0">
              <a:solidFill>
                <a:schemeClr val="tx1"/>
              </a:solidFill>
            </a:endParaRPr>
          </a:p>
        </p:txBody>
      </p:sp>
      <p:sp>
        <p:nvSpPr>
          <p:cNvPr id="17" name="Rounded Rectangle 16"/>
          <p:cNvSpPr/>
          <p:nvPr/>
        </p:nvSpPr>
        <p:spPr>
          <a:xfrm>
            <a:off x="5936950"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Clusters</a:t>
            </a:r>
            <a:endParaRPr lang="en-US" sz="1400" dirty="0">
              <a:solidFill>
                <a:schemeClr val="tx1"/>
              </a:solidFill>
            </a:endParaRPr>
          </a:p>
        </p:txBody>
      </p:sp>
      <p:sp>
        <p:nvSpPr>
          <p:cNvPr id="18" name="Rectangle 17"/>
          <p:cNvSpPr/>
          <p:nvPr/>
        </p:nvSpPr>
        <p:spPr>
          <a:xfrm>
            <a:off x="1554012" y="5791200"/>
            <a:ext cx="5957908" cy="762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539705" y="1295400"/>
            <a:ext cx="5957908" cy="83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2075" y="2133600"/>
            <a:ext cx="198118" cy="7239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wn Arrow 22"/>
          <p:cNvSpPr/>
          <p:nvPr/>
        </p:nvSpPr>
        <p:spPr>
          <a:xfrm>
            <a:off x="5082074" y="4038600"/>
            <a:ext cx="198119" cy="17526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wn Arrow 23"/>
          <p:cNvSpPr/>
          <p:nvPr/>
        </p:nvSpPr>
        <p:spPr>
          <a:xfrm>
            <a:off x="1991231" y="2133600"/>
            <a:ext cx="180003"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Down Arrow 35"/>
          <p:cNvSpPr/>
          <p:nvPr/>
        </p:nvSpPr>
        <p:spPr>
          <a:xfrm>
            <a:off x="1991231"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Down Arrow 36"/>
          <p:cNvSpPr/>
          <p:nvPr/>
        </p:nvSpPr>
        <p:spPr>
          <a:xfrm>
            <a:off x="3627587" y="2133600"/>
            <a:ext cx="180003"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Down Arrow 37"/>
          <p:cNvSpPr/>
          <p:nvPr/>
        </p:nvSpPr>
        <p:spPr>
          <a:xfrm>
            <a:off x="6888013" y="2133600"/>
            <a:ext cx="180003"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Down Arrow 38"/>
          <p:cNvSpPr/>
          <p:nvPr/>
        </p:nvSpPr>
        <p:spPr>
          <a:xfrm>
            <a:off x="3627587"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6888013" y="4038600"/>
            <a:ext cx="189062"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77715" y="5022502"/>
            <a:ext cx="1303020" cy="461665"/>
          </a:xfrm>
          <a:prstGeom prst="rect">
            <a:avLst/>
          </a:prstGeom>
          <a:solidFill>
            <a:schemeClr val="bg1"/>
          </a:solidFill>
        </p:spPr>
        <p:txBody>
          <a:bodyPr wrap="square" rtlCol="0">
            <a:spAutoFit/>
          </a:bodyPr>
          <a:lstStyle/>
          <a:p>
            <a:r>
              <a:rPr lang="en-US" sz="1200" dirty="0" smtClean="0"/>
              <a:t>Access resource</a:t>
            </a:r>
          </a:p>
          <a:p>
            <a:r>
              <a:rPr lang="en-US" sz="1200" dirty="0" smtClean="0"/>
              <a:t> job submission</a:t>
            </a:r>
            <a:endParaRPr lang="en-US" sz="1200" dirty="0"/>
          </a:p>
        </p:txBody>
      </p:sp>
      <p:sp>
        <p:nvSpPr>
          <p:cNvPr id="43" name="TextBox 42"/>
          <p:cNvSpPr txBox="1"/>
          <p:nvPr/>
        </p:nvSpPr>
        <p:spPr>
          <a:xfrm>
            <a:off x="2819400" y="5022502"/>
            <a:ext cx="1828801" cy="461665"/>
          </a:xfrm>
          <a:prstGeom prst="rect">
            <a:avLst/>
          </a:prstGeom>
          <a:solidFill>
            <a:schemeClr val="bg1"/>
          </a:solidFill>
        </p:spPr>
        <p:txBody>
          <a:bodyPr wrap="square" rtlCol="0">
            <a:spAutoFit/>
          </a:bodyPr>
          <a:lstStyle/>
          <a:p>
            <a:pPr algn="ctr"/>
            <a:r>
              <a:rPr lang="en-US" sz="1200" dirty="0" smtClean="0"/>
              <a:t> On demand</a:t>
            </a:r>
          </a:p>
          <a:p>
            <a:pPr algn="ctr"/>
            <a:r>
              <a:rPr lang="en-US" sz="1200" dirty="0" smtClean="0"/>
              <a:t> Infrastructure provision</a:t>
            </a:r>
            <a:endParaRPr lang="en-US" sz="1200" dirty="0"/>
          </a:p>
        </p:txBody>
      </p:sp>
      <p:sp>
        <p:nvSpPr>
          <p:cNvPr id="44" name="TextBox 43"/>
          <p:cNvSpPr txBox="1"/>
          <p:nvPr/>
        </p:nvSpPr>
        <p:spPr>
          <a:xfrm>
            <a:off x="5981109" y="5024735"/>
            <a:ext cx="2191932" cy="461665"/>
          </a:xfrm>
          <a:prstGeom prst="rect">
            <a:avLst/>
          </a:prstGeom>
          <a:solidFill>
            <a:schemeClr val="bg1"/>
          </a:solidFill>
        </p:spPr>
        <p:txBody>
          <a:bodyPr wrap="square" rtlCol="0">
            <a:spAutoFit/>
          </a:bodyPr>
          <a:lstStyle/>
          <a:p>
            <a:r>
              <a:rPr lang="en-US" sz="1200" dirty="0" smtClean="0"/>
              <a:t>               Map/Reduce, </a:t>
            </a:r>
          </a:p>
          <a:p>
            <a:r>
              <a:rPr lang="en-US" sz="1200" dirty="0" smtClean="0"/>
              <a:t>program Grids, clusters &amp; clouds</a:t>
            </a:r>
            <a:endParaRPr lang="en-US" sz="1200" dirty="0"/>
          </a:p>
        </p:txBody>
      </p:sp>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itle 30"/>
          <p:cNvSpPr>
            <a:spLocks noGrp="1"/>
          </p:cNvSpPr>
          <p:nvPr>
            <p:ph type="title"/>
          </p:nvPr>
        </p:nvSpPr>
        <p:spPr>
          <a:xfrm>
            <a:off x="1352550" y="0"/>
            <a:ext cx="7791450" cy="1143000"/>
          </a:xfrm>
        </p:spPr>
        <p:txBody>
          <a:bodyPr>
            <a:normAutofit fontScale="90000"/>
          </a:bodyPr>
          <a:lstStyle/>
          <a:p>
            <a:pPr lvl="0"/>
            <a:r>
              <a:rPr lang="en-US" dirty="0" smtClean="0"/>
              <a:t>Cyberaide Abstractions</a:t>
            </a:r>
            <a:br>
              <a:rPr lang="en-US" dirty="0" smtClean="0"/>
            </a:br>
            <a:r>
              <a:rPr lang="en-US" dirty="0" smtClean="0"/>
              <a:t>for Clusters, Grids &amp; Clouds</a:t>
            </a:r>
            <a:endParaRPr lang="en-US" dirty="0"/>
          </a:p>
        </p:txBody>
      </p:sp>
      <p:sp>
        <p:nvSpPr>
          <p:cNvPr id="32" name="Date Placeholder 31"/>
          <p:cNvSpPr>
            <a:spLocks noGrp="1"/>
          </p:cNvSpPr>
          <p:nvPr>
            <p:ph type="dt" sz="half" idx="10"/>
          </p:nvPr>
        </p:nvSpPr>
        <p:spPr/>
        <p:txBody>
          <a:bodyPr/>
          <a:lstStyle/>
          <a:p>
            <a:fld id="{7BBE92F1-9D03-9549-9EDF-0100A909D451}" type="datetime1">
              <a:rPr lang="en-US" smtClean="0"/>
              <a:pPr/>
              <a:t>11/4/09</a:t>
            </a:fld>
            <a:endParaRPr lang="en-US"/>
          </a:p>
        </p:txBody>
      </p:sp>
      <p:sp>
        <p:nvSpPr>
          <p:cNvPr id="33" name="Slide Number Placeholder 32"/>
          <p:cNvSpPr>
            <a:spLocks noGrp="1"/>
          </p:cNvSpPr>
          <p:nvPr>
            <p:ph type="sldNum" sz="quarter" idx="12"/>
          </p:nvPr>
        </p:nvSpPr>
        <p:spPr/>
        <p:txBody>
          <a:bodyPr/>
          <a:lstStyle/>
          <a:p>
            <a:fld id="{C53075B1-7B30-404B-8E37-C3D48FD8F813}" type="slidenum">
              <a:rPr lang="en-US" smtClean="0"/>
              <a:pPr/>
              <a:t>80</a:t>
            </a:fld>
            <a:endParaRPr lang="en-US"/>
          </a:p>
        </p:txBody>
      </p:sp>
      <p:sp>
        <p:nvSpPr>
          <p:cNvPr id="34" name="Footer Placeholder 33"/>
          <p:cNvSpPr>
            <a:spLocks noGrp="1"/>
          </p:cNvSpPr>
          <p:nvPr>
            <p:ph type="ftr" sz="quarter" idx="11"/>
          </p:nvPr>
        </p:nvSpPr>
        <p:spPr/>
        <p:txBody>
          <a:bodyPr/>
          <a:lstStyle/>
          <a:p>
            <a:r>
              <a:rPr lang="en-US" smtClean="0"/>
              <a:t>Gregor von Laszewski, laszewski@gmail.com</a:t>
            </a:r>
            <a:endParaRPr lang="en-US"/>
          </a:p>
        </p:txBody>
      </p:sp>
      <p:sp>
        <p:nvSpPr>
          <p:cNvPr id="35" name="Rounded Rectangle 34"/>
          <p:cNvSpPr/>
          <p:nvPr/>
        </p:nvSpPr>
        <p:spPr>
          <a:xfrm>
            <a:off x="533400" y="2514600"/>
            <a:ext cx="7924800" cy="1900533"/>
          </a:xfrm>
          <a:prstGeom prst="roundRect">
            <a:avLst/>
          </a:prstGeom>
          <a:noFill/>
          <a:ln w="7620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b"/>
          <a:lstStyle/>
          <a:p>
            <a:pPr algn="ctr"/>
            <a:endParaRPr lang="en-US" dirty="0"/>
          </a:p>
        </p:txBody>
      </p:sp>
      <p:sp>
        <p:nvSpPr>
          <p:cNvPr id="42" name="TextBox 41"/>
          <p:cNvSpPr txBox="1"/>
          <p:nvPr/>
        </p:nvSpPr>
        <p:spPr>
          <a:xfrm>
            <a:off x="914400" y="5022501"/>
            <a:ext cx="2000668" cy="461665"/>
          </a:xfrm>
          <a:prstGeom prst="rect">
            <a:avLst/>
          </a:prstGeom>
          <a:solidFill>
            <a:schemeClr val="bg1"/>
          </a:solidFill>
        </p:spPr>
        <p:txBody>
          <a:bodyPr wrap="square" rtlCol="0">
            <a:spAutoFit/>
          </a:bodyPr>
          <a:lstStyle/>
          <a:p>
            <a:pPr algn="ctr"/>
            <a:r>
              <a:rPr lang="en-US" sz="1200" dirty="0" smtClean="0"/>
              <a:t>On demand service </a:t>
            </a:r>
            <a:br>
              <a:rPr lang="en-US" sz="1200" dirty="0" smtClean="0"/>
            </a:br>
            <a:r>
              <a:rPr lang="en-US" sz="1200" dirty="0" smtClean="0"/>
              <a:t>provision</a:t>
            </a:r>
          </a:p>
        </p:txBody>
      </p:sp>
      <p:sp>
        <p:nvSpPr>
          <p:cNvPr id="45" name="Rounded Rectangle 44"/>
          <p:cNvSpPr/>
          <p:nvPr/>
        </p:nvSpPr>
        <p:spPr>
          <a:xfrm>
            <a:off x="533400" y="2514601"/>
            <a:ext cx="819150" cy="1900532"/>
          </a:xfrm>
          <a:prstGeom prst="roundRect">
            <a:avLst>
              <a:gd name="adj" fmla="val 35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Logic</a:t>
            </a:r>
            <a:endParaRPr lang="en-US" sz="1400" dirty="0">
              <a:solidFill>
                <a:schemeClr val="tx1"/>
              </a:solidFill>
            </a:endParaRPr>
          </a:p>
        </p:txBody>
      </p:sp>
      <p:sp>
        <p:nvSpPr>
          <p:cNvPr id="46" name="Rectangle 45"/>
          <p:cNvSpPr/>
          <p:nvPr/>
        </p:nvSpPr>
        <p:spPr>
          <a:xfrm>
            <a:off x="2347893" y="4271667"/>
            <a:ext cx="4357707" cy="376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Thermal Aware Resource Scheduler</a:t>
            </a:r>
            <a:endParaRPr lang="en-US" dirty="0"/>
          </a:p>
        </p:txBody>
      </p:sp>
      <p:grpSp>
        <p:nvGrpSpPr>
          <p:cNvPr id="2" name="Group 46"/>
          <p:cNvGrpSpPr/>
          <p:nvPr/>
        </p:nvGrpSpPr>
        <p:grpSpPr>
          <a:xfrm flipH="1">
            <a:off x="6248400" y="1295400"/>
            <a:ext cx="2209800" cy="2533650"/>
            <a:chOff x="533400" y="1123950"/>
            <a:chExt cx="2286000" cy="2533650"/>
          </a:xfrm>
        </p:grpSpPr>
        <p:cxnSp>
          <p:nvCxnSpPr>
            <p:cNvPr id="48" name="Straight Arrow Connector 47"/>
            <p:cNvCxnSpPr/>
            <p:nvPr/>
          </p:nvCxnSpPr>
          <p:spPr>
            <a:xfrm rot="16200000" flipH="1">
              <a:off x="300756" y="1356594"/>
              <a:ext cx="1562100" cy="1096812"/>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352551" y="2514600"/>
              <a:ext cx="1466849" cy="1143000"/>
            </a:xfrm>
            <a:prstGeom prst="ellipse">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Cyberaide</a:t>
            </a:r>
            <a:r>
              <a:rPr lang="en-US" dirty="0" smtClean="0"/>
              <a:t> Studio: programming interface for Map/Reduce on Grids</a:t>
            </a:r>
            <a:endParaRPr lang="en-US" dirty="0"/>
          </a:p>
        </p:txBody>
      </p:sp>
      <p:sp>
        <p:nvSpPr>
          <p:cNvPr id="3" name="Content Placeholder 2"/>
          <p:cNvSpPr>
            <a:spLocks noGrp="1"/>
          </p:cNvSpPr>
          <p:nvPr>
            <p:ph idx="1"/>
          </p:nvPr>
        </p:nvSpPr>
        <p:spPr/>
        <p:txBody>
          <a:bodyPr/>
          <a:lstStyle/>
          <a:p>
            <a:r>
              <a:rPr lang="en-US" dirty="0" smtClean="0"/>
              <a:t>Provides </a:t>
            </a:r>
            <a:r>
              <a:rPr lang="en-US" dirty="0" err="1" smtClean="0"/>
              <a:t>Hadoop</a:t>
            </a:r>
            <a:r>
              <a:rPr lang="en-US" dirty="0" smtClean="0"/>
              <a:t> similar user interface and management interface</a:t>
            </a:r>
          </a:p>
          <a:p>
            <a:r>
              <a:rPr lang="en-US" dirty="0" smtClean="0"/>
              <a:t>Provide GUI for managing Grid File replicas and transfers</a:t>
            </a:r>
          </a:p>
          <a:p>
            <a:r>
              <a:rPr lang="en-US" dirty="0" smtClean="0"/>
              <a:t>Contains a bundle of client interfaces, </a:t>
            </a:r>
            <a:r>
              <a:rPr lang="en-US" dirty="0" err="1" smtClean="0"/>
              <a:t>libs</a:t>
            </a:r>
            <a:r>
              <a:rPr lang="en-US" dirty="0" smtClean="0"/>
              <a:t>, SDKs </a:t>
            </a:r>
            <a:endParaRPr lang="en-US" dirty="0"/>
          </a:p>
        </p:txBody>
      </p:sp>
      <p:sp>
        <p:nvSpPr>
          <p:cNvPr id="4" name="Date Placeholder 3"/>
          <p:cNvSpPr>
            <a:spLocks noGrp="1"/>
          </p:cNvSpPr>
          <p:nvPr>
            <p:ph type="dt" sz="half" idx="2"/>
          </p:nvPr>
        </p:nvSpPr>
        <p:spPr/>
        <p:txBody>
          <a:bodyPr/>
          <a:lstStyle/>
          <a:p>
            <a:fld id="{325ECABC-1C0D-E64A-83FE-C113859F035D}"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81</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171234" y="1447800"/>
            <a:ext cx="1219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Command line</a:t>
            </a:r>
            <a:endParaRPr lang="en-US" sz="1400" dirty="0">
              <a:solidFill>
                <a:schemeClr val="tx1"/>
              </a:solidFill>
            </a:endParaRPr>
          </a:p>
        </p:txBody>
      </p:sp>
      <p:sp>
        <p:nvSpPr>
          <p:cNvPr id="5" name="Rounded Rectangle 4"/>
          <p:cNvSpPr/>
          <p:nvPr/>
        </p:nvSpPr>
        <p:spPr>
          <a:xfrm>
            <a:off x="4089100" y="1447800"/>
            <a:ext cx="1122514"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Portal</a:t>
            </a:r>
            <a:endParaRPr lang="en-US" sz="1400" dirty="0">
              <a:solidFill>
                <a:schemeClr val="tx1"/>
              </a:solidFill>
            </a:endParaRPr>
          </a:p>
        </p:txBody>
      </p:sp>
      <p:sp>
        <p:nvSpPr>
          <p:cNvPr id="6" name="Rounded Rectangle 5"/>
          <p:cNvSpPr/>
          <p:nvPr/>
        </p:nvSpPr>
        <p:spPr>
          <a:xfrm>
            <a:off x="5972175" y="1447800"/>
            <a:ext cx="11049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Web service</a:t>
            </a:r>
          </a:p>
        </p:txBody>
      </p:sp>
      <p:sp>
        <p:nvSpPr>
          <p:cNvPr id="7" name="Rounded Rectangle 6"/>
          <p:cNvSpPr/>
          <p:nvPr/>
        </p:nvSpPr>
        <p:spPr>
          <a:xfrm>
            <a:off x="4624872" y="29718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Shell</a:t>
            </a:r>
            <a:endParaRPr lang="en-US" sz="1400" dirty="0">
              <a:solidFill>
                <a:schemeClr val="tx1"/>
              </a:solidFill>
            </a:endParaRPr>
          </a:p>
        </p:txBody>
      </p:sp>
      <p:sp>
        <p:nvSpPr>
          <p:cNvPr id="8" name="Rounded Rectangle 7"/>
          <p:cNvSpPr/>
          <p:nvPr/>
        </p:nvSpPr>
        <p:spPr>
          <a:xfrm>
            <a:off x="4624872" y="34290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Service</a:t>
            </a:r>
            <a:endParaRPr lang="en-US" sz="1400" dirty="0">
              <a:solidFill>
                <a:schemeClr val="tx1"/>
              </a:solidFill>
            </a:endParaRPr>
          </a:p>
        </p:txBody>
      </p:sp>
      <p:sp>
        <p:nvSpPr>
          <p:cNvPr id="9" name="Rounded Rectangle 8"/>
          <p:cNvSpPr/>
          <p:nvPr/>
        </p:nvSpPr>
        <p:spPr>
          <a:xfrm>
            <a:off x="6507013" y="34290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Farm</a:t>
            </a:r>
            <a:endParaRPr lang="en-US" sz="1400" dirty="0">
              <a:solidFill>
                <a:schemeClr val="tx1"/>
              </a:solidFill>
            </a:endParaRPr>
          </a:p>
        </p:txBody>
      </p:sp>
      <p:sp>
        <p:nvSpPr>
          <p:cNvPr id="10" name="Rounded Rectangle 9"/>
          <p:cNvSpPr/>
          <p:nvPr/>
        </p:nvSpPr>
        <p:spPr>
          <a:xfrm>
            <a:off x="6507013" y="29718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Studio</a:t>
            </a:r>
            <a:endParaRPr lang="en-US" sz="1400" dirty="0">
              <a:solidFill>
                <a:schemeClr val="tx1"/>
              </a:solidFill>
            </a:endParaRPr>
          </a:p>
        </p:txBody>
      </p:sp>
      <p:sp>
        <p:nvSpPr>
          <p:cNvPr id="11" name="Rounded Rectangle 10"/>
          <p:cNvSpPr/>
          <p:nvPr/>
        </p:nvSpPr>
        <p:spPr>
          <a:xfrm>
            <a:off x="1554012" y="2819400"/>
            <a:ext cx="106680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endParaRPr lang="en-US" sz="1400" dirty="0" smtClean="0">
              <a:solidFill>
                <a:schemeClr val="tx1"/>
              </a:solidFill>
            </a:endParaRPr>
          </a:p>
          <a:p>
            <a:pPr algn="ctr"/>
            <a:r>
              <a:rPr lang="en-US" sz="1400" dirty="0" smtClean="0">
                <a:solidFill>
                  <a:schemeClr val="tx1"/>
                </a:solidFill>
              </a:rPr>
              <a:t>Virtual Appliance</a:t>
            </a:r>
            <a:endParaRPr lang="en-US" sz="1400" dirty="0">
              <a:solidFill>
                <a:schemeClr val="tx1"/>
              </a:solidFill>
            </a:endParaRPr>
          </a:p>
        </p:txBody>
      </p:sp>
      <p:sp>
        <p:nvSpPr>
          <p:cNvPr id="12" name="Rounded Rectangle 11"/>
          <p:cNvSpPr/>
          <p:nvPr/>
        </p:nvSpPr>
        <p:spPr>
          <a:xfrm>
            <a:off x="1539705" y="3429000"/>
            <a:ext cx="1081107"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a:t>
            </a:r>
            <a:r>
              <a:rPr lang="en-US" sz="1400" dirty="0" err="1" smtClean="0">
                <a:solidFill>
                  <a:schemeClr val="tx1"/>
                </a:solidFill>
              </a:rPr>
              <a:t>OnServ</a:t>
            </a:r>
            <a:endParaRPr lang="en-US" sz="1400" dirty="0">
              <a:solidFill>
                <a:schemeClr val="tx1"/>
              </a:solidFill>
            </a:endParaRPr>
          </a:p>
        </p:txBody>
      </p:sp>
      <p:sp>
        <p:nvSpPr>
          <p:cNvPr id="13" name="Rounded Rectangle 12"/>
          <p:cNvSpPr/>
          <p:nvPr/>
        </p:nvSpPr>
        <p:spPr>
          <a:xfrm>
            <a:off x="3154213" y="3200400"/>
            <a:ext cx="1143001"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Creative</a:t>
            </a:r>
            <a:endParaRPr lang="en-US" sz="1400" dirty="0">
              <a:solidFill>
                <a:schemeClr val="tx1"/>
              </a:solidFill>
            </a:endParaRPr>
          </a:p>
        </p:txBody>
      </p:sp>
      <p:sp>
        <p:nvSpPr>
          <p:cNvPr id="15" name="Rounded Rectangle 14"/>
          <p:cNvSpPr/>
          <p:nvPr/>
        </p:nvSpPr>
        <p:spPr>
          <a:xfrm>
            <a:off x="4089100" y="5943600"/>
            <a:ext cx="1140125"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schemeClr val="tx1"/>
                </a:solidFill>
              </a:rPr>
              <a:t>Grids</a:t>
            </a:r>
            <a:endParaRPr lang="en-US" sz="1400" dirty="0">
              <a:solidFill>
                <a:schemeClr val="tx1"/>
              </a:solidFill>
            </a:endParaRPr>
          </a:p>
        </p:txBody>
      </p:sp>
      <p:sp>
        <p:nvSpPr>
          <p:cNvPr id="16" name="Rounded Rectangle 15"/>
          <p:cNvSpPr/>
          <p:nvPr/>
        </p:nvSpPr>
        <p:spPr>
          <a:xfrm>
            <a:off x="2171234"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Clouds</a:t>
            </a:r>
            <a:endParaRPr lang="en-US" sz="1400" dirty="0">
              <a:solidFill>
                <a:schemeClr val="tx1"/>
              </a:solidFill>
            </a:endParaRPr>
          </a:p>
        </p:txBody>
      </p:sp>
      <p:sp>
        <p:nvSpPr>
          <p:cNvPr id="17" name="Rounded Rectangle 16"/>
          <p:cNvSpPr/>
          <p:nvPr/>
        </p:nvSpPr>
        <p:spPr>
          <a:xfrm>
            <a:off x="5936950"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Clusters</a:t>
            </a:r>
            <a:endParaRPr lang="en-US" sz="1400" dirty="0">
              <a:solidFill>
                <a:schemeClr val="tx1"/>
              </a:solidFill>
            </a:endParaRPr>
          </a:p>
        </p:txBody>
      </p:sp>
      <p:sp>
        <p:nvSpPr>
          <p:cNvPr id="18" name="Rectangle 17"/>
          <p:cNvSpPr/>
          <p:nvPr/>
        </p:nvSpPr>
        <p:spPr>
          <a:xfrm>
            <a:off x="1554012" y="5791200"/>
            <a:ext cx="5957908" cy="762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539705" y="1295400"/>
            <a:ext cx="5957908" cy="83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2075" y="2133600"/>
            <a:ext cx="198118" cy="7239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wn Arrow 22"/>
          <p:cNvSpPr/>
          <p:nvPr/>
        </p:nvSpPr>
        <p:spPr>
          <a:xfrm>
            <a:off x="5082074" y="4038600"/>
            <a:ext cx="198119" cy="17526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wn Arrow 23"/>
          <p:cNvSpPr/>
          <p:nvPr/>
        </p:nvSpPr>
        <p:spPr>
          <a:xfrm>
            <a:off x="1991231" y="2133600"/>
            <a:ext cx="180003"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Down Arrow 35"/>
          <p:cNvSpPr/>
          <p:nvPr/>
        </p:nvSpPr>
        <p:spPr>
          <a:xfrm>
            <a:off x="1991231"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Down Arrow 36"/>
          <p:cNvSpPr/>
          <p:nvPr/>
        </p:nvSpPr>
        <p:spPr>
          <a:xfrm>
            <a:off x="3627587" y="2133600"/>
            <a:ext cx="180003"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Down Arrow 37"/>
          <p:cNvSpPr/>
          <p:nvPr/>
        </p:nvSpPr>
        <p:spPr>
          <a:xfrm>
            <a:off x="6888013" y="2133600"/>
            <a:ext cx="180003"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Down Arrow 38"/>
          <p:cNvSpPr/>
          <p:nvPr/>
        </p:nvSpPr>
        <p:spPr>
          <a:xfrm>
            <a:off x="3627587"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6888013" y="4038600"/>
            <a:ext cx="189062"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77715" y="5022502"/>
            <a:ext cx="1303020" cy="461665"/>
          </a:xfrm>
          <a:prstGeom prst="rect">
            <a:avLst/>
          </a:prstGeom>
          <a:solidFill>
            <a:schemeClr val="bg1"/>
          </a:solidFill>
        </p:spPr>
        <p:txBody>
          <a:bodyPr wrap="square" rtlCol="0">
            <a:spAutoFit/>
          </a:bodyPr>
          <a:lstStyle/>
          <a:p>
            <a:r>
              <a:rPr lang="en-US" sz="1200" dirty="0" smtClean="0"/>
              <a:t>Access resource</a:t>
            </a:r>
          </a:p>
          <a:p>
            <a:r>
              <a:rPr lang="en-US" sz="1200" dirty="0" smtClean="0"/>
              <a:t> job submission</a:t>
            </a:r>
            <a:endParaRPr lang="en-US" sz="1200" dirty="0"/>
          </a:p>
        </p:txBody>
      </p:sp>
      <p:sp>
        <p:nvSpPr>
          <p:cNvPr id="43" name="TextBox 42"/>
          <p:cNvSpPr txBox="1"/>
          <p:nvPr/>
        </p:nvSpPr>
        <p:spPr>
          <a:xfrm>
            <a:off x="2819400" y="5022502"/>
            <a:ext cx="1828801" cy="461665"/>
          </a:xfrm>
          <a:prstGeom prst="rect">
            <a:avLst/>
          </a:prstGeom>
          <a:solidFill>
            <a:schemeClr val="bg1"/>
          </a:solidFill>
        </p:spPr>
        <p:txBody>
          <a:bodyPr wrap="square" rtlCol="0">
            <a:spAutoFit/>
          </a:bodyPr>
          <a:lstStyle/>
          <a:p>
            <a:pPr algn="ctr"/>
            <a:r>
              <a:rPr lang="en-US" sz="1200" dirty="0" smtClean="0"/>
              <a:t> On demand</a:t>
            </a:r>
          </a:p>
          <a:p>
            <a:pPr algn="ctr"/>
            <a:r>
              <a:rPr lang="en-US" sz="1200" dirty="0" smtClean="0"/>
              <a:t> Infrastructure provision</a:t>
            </a:r>
            <a:endParaRPr lang="en-US" sz="1200" dirty="0"/>
          </a:p>
        </p:txBody>
      </p:sp>
      <p:sp>
        <p:nvSpPr>
          <p:cNvPr id="44" name="TextBox 43"/>
          <p:cNvSpPr txBox="1"/>
          <p:nvPr/>
        </p:nvSpPr>
        <p:spPr>
          <a:xfrm>
            <a:off x="5981109" y="5024735"/>
            <a:ext cx="2191932" cy="461665"/>
          </a:xfrm>
          <a:prstGeom prst="rect">
            <a:avLst/>
          </a:prstGeom>
          <a:solidFill>
            <a:schemeClr val="bg1"/>
          </a:solidFill>
        </p:spPr>
        <p:txBody>
          <a:bodyPr wrap="square" rtlCol="0">
            <a:spAutoFit/>
          </a:bodyPr>
          <a:lstStyle/>
          <a:p>
            <a:r>
              <a:rPr lang="en-US" sz="1200" dirty="0" smtClean="0"/>
              <a:t>               Map/Reduce, </a:t>
            </a:r>
          </a:p>
          <a:p>
            <a:r>
              <a:rPr lang="en-US" sz="1200" dirty="0" smtClean="0"/>
              <a:t>program Grids, clusters &amp; clouds</a:t>
            </a:r>
            <a:endParaRPr lang="en-US" sz="1200" dirty="0"/>
          </a:p>
        </p:txBody>
      </p:sp>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itle 30"/>
          <p:cNvSpPr>
            <a:spLocks noGrp="1"/>
          </p:cNvSpPr>
          <p:nvPr>
            <p:ph type="title"/>
          </p:nvPr>
        </p:nvSpPr>
        <p:spPr>
          <a:xfrm>
            <a:off x="1352550" y="0"/>
            <a:ext cx="7791450" cy="1143000"/>
          </a:xfrm>
        </p:spPr>
        <p:txBody>
          <a:bodyPr>
            <a:normAutofit fontScale="90000"/>
          </a:bodyPr>
          <a:lstStyle/>
          <a:p>
            <a:pPr lvl="0"/>
            <a:r>
              <a:rPr lang="en-US" dirty="0" smtClean="0"/>
              <a:t>Cyberaide Abstractions</a:t>
            </a:r>
            <a:br>
              <a:rPr lang="en-US" dirty="0" smtClean="0"/>
            </a:br>
            <a:r>
              <a:rPr lang="en-US" dirty="0" smtClean="0"/>
              <a:t>for Clusters, Grids &amp; Clouds</a:t>
            </a:r>
            <a:endParaRPr lang="en-US" dirty="0"/>
          </a:p>
        </p:txBody>
      </p:sp>
      <p:sp>
        <p:nvSpPr>
          <p:cNvPr id="32" name="Date Placeholder 31"/>
          <p:cNvSpPr>
            <a:spLocks noGrp="1"/>
          </p:cNvSpPr>
          <p:nvPr>
            <p:ph type="dt" sz="half" idx="10"/>
          </p:nvPr>
        </p:nvSpPr>
        <p:spPr/>
        <p:txBody>
          <a:bodyPr/>
          <a:lstStyle/>
          <a:p>
            <a:fld id="{7BBE92F1-9D03-9549-9EDF-0100A909D451}" type="datetime1">
              <a:rPr lang="en-US" smtClean="0"/>
              <a:pPr/>
              <a:t>11/4/09</a:t>
            </a:fld>
            <a:endParaRPr lang="en-US"/>
          </a:p>
        </p:txBody>
      </p:sp>
      <p:sp>
        <p:nvSpPr>
          <p:cNvPr id="33" name="Slide Number Placeholder 32"/>
          <p:cNvSpPr>
            <a:spLocks noGrp="1"/>
          </p:cNvSpPr>
          <p:nvPr>
            <p:ph type="sldNum" sz="quarter" idx="12"/>
          </p:nvPr>
        </p:nvSpPr>
        <p:spPr/>
        <p:txBody>
          <a:bodyPr/>
          <a:lstStyle/>
          <a:p>
            <a:fld id="{C53075B1-7B30-404B-8E37-C3D48FD8F813}" type="slidenum">
              <a:rPr lang="en-US" smtClean="0"/>
              <a:pPr/>
              <a:t>82</a:t>
            </a:fld>
            <a:endParaRPr lang="en-US"/>
          </a:p>
        </p:txBody>
      </p:sp>
      <p:sp>
        <p:nvSpPr>
          <p:cNvPr id="34" name="Footer Placeholder 33"/>
          <p:cNvSpPr>
            <a:spLocks noGrp="1"/>
          </p:cNvSpPr>
          <p:nvPr>
            <p:ph type="ftr" sz="quarter" idx="11"/>
          </p:nvPr>
        </p:nvSpPr>
        <p:spPr/>
        <p:txBody>
          <a:bodyPr/>
          <a:lstStyle/>
          <a:p>
            <a:r>
              <a:rPr lang="en-US" smtClean="0"/>
              <a:t>Gregor von Laszewski, laszewski@gmail.com</a:t>
            </a:r>
            <a:endParaRPr lang="en-US"/>
          </a:p>
        </p:txBody>
      </p:sp>
      <p:sp>
        <p:nvSpPr>
          <p:cNvPr id="35" name="Rounded Rectangle 34"/>
          <p:cNvSpPr/>
          <p:nvPr/>
        </p:nvSpPr>
        <p:spPr>
          <a:xfrm>
            <a:off x="533400" y="2514600"/>
            <a:ext cx="7924800" cy="1900533"/>
          </a:xfrm>
          <a:prstGeom prst="roundRect">
            <a:avLst/>
          </a:prstGeom>
          <a:noFill/>
          <a:ln w="7620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b"/>
          <a:lstStyle/>
          <a:p>
            <a:pPr algn="ctr"/>
            <a:endParaRPr lang="en-US" dirty="0"/>
          </a:p>
        </p:txBody>
      </p:sp>
      <p:sp>
        <p:nvSpPr>
          <p:cNvPr id="42" name="TextBox 41"/>
          <p:cNvSpPr txBox="1"/>
          <p:nvPr/>
        </p:nvSpPr>
        <p:spPr>
          <a:xfrm>
            <a:off x="914400" y="5022501"/>
            <a:ext cx="2000668" cy="461665"/>
          </a:xfrm>
          <a:prstGeom prst="rect">
            <a:avLst/>
          </a:prstGeom>
          <a:solidFill>
            <a:schemeClr val="bg1"/>
          </a:solidFill>
        </p:spPr>
        <p:txBody>
          <a:bodyPr wrap="square" rtlCol="0">
            <a:spAutoFit/>
          </a:bodyPr>
          <a:lstStyle/>
          <a:p>
            <a:pPr algn="ctr"/>
            <a:r>
              <a:rPr lang="en-US" sz="1200" dirty="0" smtClean="0"/>
              <a:t>On demand service </a:t>
            </a:r>
            <a:br>
              <a:rPr lang="en-US" sz="1200" dirty="0" smtClean="0"/>
            </a:br>
            <a:r>
              <a:rPr lang="en-US" sz="1200" dirty="0" smtClean="0"/>
              <a:t>provision</a:t>
            </a:r>
          </a:p>
        </p:txBody>
      </p:sp>
      <p:sp>
        <p:nvSpPr>
          <p:cNvPr id="45" name="Rounded Rectangle 44"/>
          <p:cNvSpPr/>
          <p:nvPr/>
        </p:nvSpPr>
        <p:spPr>
          <a:xfrm>
            <a:off x="533400" y="2514601"/>
            <a:ext cx="819150" cy="1900532"/>
          </a:xfrm>
          <a:prstGeom prst="roundRect">
            <a:avLst>
              <a:gd name="adj" fmla="val 35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Logic</a:t>
            </a:r>
            <a:endParaRPr lang="en-US" sz="1400" dirty="0">
              <a:solidFill>
                <a:schemeClr val="tx1"/>
              </a:solidFill>
            </a:endParaRPr>
          </a:p>
        </p:txBody>
      </p:sp>
      <p:sp>
        <p:nvSpPr>
          <p:cNvPr id="46" name="Rectangle 45"/>
          <p:cNvSpPr/>
          <p:nvPr/>
        </p:nvSpPr>
        <p:spPr>
          <a:xfrm>
            <a:off x="2347893" y="4271667"/>
            <a:ext cx="4357707" cy="376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Thermal Aware Resource Scheduler</a:t>
            </a:r>
            <a:endParaRPr lang="en-US" dirty="0"/>
          </a:p>
        </p:txBody>
      </p:sp>
      <p:grpSp>
        <p:nvGrpSpPr>
          <p:cNvPr id="2" name="Group 46"/>
          <p:cNvGrpSpPr/>
          <p:nvPr/>
        </p:nvGrpSpPr>
        <p:grpSpPr>
          <a:xfrm flipH="1">
            <a:off x="6248400" y="1295400"/>
            <a:ext cx="2209800" cy="2533650"/>
            <a:chOff x="533400" y="1123950"/>
            <a:chExt cx="2286000" cy="2533650"/>
          </a:xfrm>
        </p:grpSpPr>
        <p:cxnSp>
          <p:nvCxnSpPr>
            <p:cNvPr id="48" name="Straight Arrow Connector 47"/>
            <p:cNvCxnSpPr/>
            <p:nvPr/>
          </p:nvCxnSpPr>
          <p:spPr>
            <a:xfrm rot="16200000" flipH="1">
              <a:off x="300756" y="1356594"/>
              <a:ext cx="1562100" cy="1096812"/>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352551" y="2514600"/>
              <a:ext cx="1466849" cy="1143000"/>
            </a:xfrm>
            <a:prstGeom prst="ellipse">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Cyberaide</a:t>
            </a:r>
            <a:r>
              <a:rPr lang="en-US" dirty="0" smtClean="0"/>
              <a:t> Farm:</a:t>
            </a:r>
            <a:br>
              <a:rPr lang="en-US" dirty="0" smtClean="0"/>
            </a:br>
            <a:r>
              <a:rPr lang="en-US" dirty="0" smtClean="0"/>
              <a:t>map/reduce for Grid computing</a:t>
            </a:r>
            <a:endParaRPr lang="en-US" dirty="0"/>
          </a:p>
        </p:txBody>
      </p:sp>
      <p:sp>
        <p:nvSpPr>
          <p:cNvPr id="4" name="Rectangle 3"/>
          <p:cNvSpPr/>
          <p:nvPr/>
        </p:nvSpPr>
        <p:spPr>
          <a:xfrm>
            <a:off x="1925701" y="2133600"/>
            <a:ext cx="4724400" cy="6096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err="1" smtClean="0">
                <a:solidFill>
                  <a:schemeClr val="tx1">
                    <a:lumMod val="95000"/>
                    <a:lumOff val="5000"/>
                  </a:schemeClr>
                </a:solidFill>
              </a:rPr>
              <a:t>Cyberaide</a:t>
            </a:r>
            <a:r>
              <a:rPr lang="en-US" sz="2400" dirty="0" smtClean="0">
                <a:solidFill>
                  <a:schemeClr val="tx1">
                    <a:lumMod val="95000"/>
                    <a:lumOff val="5000"/>
                  </a:schemeClr>
                </a:solidFill>
              </a:rPr>
              <a:t> studio</a:t>
            </a:r>
            <a:endParaRPr lang="en-US" sz="2400" dirty="0">
              <a:solidFill>
                <a:schemeClr val="tx1">
                  <a:lumMod val="95000"/>
                  <a:lumOff val="5000"/>
                </a:schemeClr>
              </a:solidFill>
            </a:endParaRPr>
          </a:p>
        </p:txBody>
      </p:sp>
      <p:sp>
        <p:nvSpPr>
          <p:cNvPr id="8" name="Rectangle 7"/>
          <p:cNvSpPr/>
          <p:nvPr/>
        </p:nvSpPr>
        <p:spPr>
          <a:xfrm>
            <a:off x="1925701" y="5631180"/>
            <a:ext cx="4724400" cy="6096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smtClean="0">
                <a:solidFill>
                  <a:srgbClr val="0D0D0D"/>
                </a:solidFill>
              </a:rPr>
              <a:t>Production Grids</a:t>
            </a:r>
            <a:endParaRPr lang="en-US" sz="2400" dirty="0">
              <a:solidFill>
                <a:srgbClr val="0D0D0D"/>
              </a:solidFill>
            </a:endParaRPr>
          </a:p>
        </p:txBody>
      </p:sp>
      <p:sp>
        <p:nvSpPr>
          <p:cNvPr id="11" name="Rectangle 10"/>
          <p:cNvSpPr/>
          <p:nvPr/>
        </p:nvSpPr>
        <p:spPr>
          <a:xfrm>
            <a:off x="1925701" y="3886200"/>
            <a:ext cx="4724400" cy="5334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smtClean="0">
                <a:solidFill>
                  <a:schemeClr val="tx1">
                    <a:lumMod val="95000"/>
                    <a:lumOff val="5000"/>
                  </a:schemeClr>
                </a:solidFill>
              </a:rPr>
              <a:t>Cyberaide</a:t>
            </a:r>
            <a:r>
              <a:rPr lang="en-US" sz="2400" dirty="0" smtClean="0">
                <a:solidFill>
                  <a:schemeClr val="tx1">
                    <a:lumMod val="95000"/>
                    <a:lumOff val="5000"/>
                  </a:schemeClr>
                </a:solidFill>
              </a:rPr>
              <a:t> Farm </a:t>
            </a:r>
            <a:r>
              <a:rPr lang="en-US" sz="2400" dirty="0" err="1" smtClean="0">
                <a:solidFill>
                  <a:schemeClr val="tx1">
                    <a:lumMod val="95000"/>
                    <a:lumOff val="5000"/>
                  </a:schemeClr>
                </a:solidFill>
              </a:rPr>
              <a:t>Libs</a:t>
            </a:r>
            <a:r>
              <a:rPr lang="en-US" sz="2400" dirty="0" smtClean="0">
                <a:solidFill>
                  <a:schemeClr val="tx1">
                    <a:lumMod val="95000"/>
                    <a:lumOff val="5000"/>
                  </a:schemeClr>
                </a:solidFill>
              </a:rPr>
              <a:t> &amp; SDKs</a:t>
            </a:r>
            <a:endParaRPr lang="en-US" sz="2400" dirty="0">
              <a:solidFill>
                <a:schemeClr val="tx1">
                  <a:lumMod val="95000"/>
                  <a:lumOff val="5000"/>
                </a:schemeClr>
              </a:solidFill>
            </a:endParaRPr>
          </a:p>
        </p:txBody>
      </p:sp>
      <p:sp>
        <p:nvSpPr>
          <p:cNvPr id="14" name="Down Arrow 13"/>
          <p:cNvSpPr/>
          <p:nvPr/>
        </p:nvSpPr>
        <p:spPr>
          <a:xfrm>
            <a:off x="4142401" y="3048000"/>
            <a:ext cx="471001"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Down Arrow 21"/>
          <p:cNvSpPr/>
          <p:nvPr/>
        </p:nvSpPr>
        <p:spPr>
          <a:xfrm>
            <a:off x="4142401" y="4800600"/>
            <a:ext cx="471001"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Date Placeholder 8"/>
          <p:cNvSpPr>
            <a:spLocks noGrp="1"/>
          </p:cNvSpPr>
          <p:nvPr>
            <p:ph type="dt" sz="half" idx="2"/>
          </p:nvPr>
        </p:nvSpPr>
        <p:spPr/>
        <p:txBody>
          <a:bodyPr/>
          <a:lstStyle/>
          <a:p>
            <a:fld id="{F9D7F6CE-7FFA-8448-9E53-1704274446EF}" type="datetime1">
              <a:rPr lang="en-US" smtClean="0"/>
              <a:pPr/>
              <a:t>11/4/09</a:t>
            </a:fld>
            <a:endParaRPr lang="en-US"/>
          </a:p>
        </p:txBody>
      </p:sp>
      <p:sp>
        <p:nvSpPr>
          <p:cNvPr id="10" name="Slide Number Placeholder 9"/>
          <p:cNvSpPr>
            <a:spLocks noGrp="1"/>
          </p:cNvSpPr>
          <p:nvPr>
            <p:ph type="sldNum" sz="quarter" idx="4"/>
          </p:nvPr>
        </p:nvSpPr>
        <p:spPr/>
        <p:txBody>
          <a:bodyPr/>
          <a:lstStyle/>
          <a:p>
            <a:fld id="{C53075B1-7B30-404B-8E37-C3D48FD8F813}" type="slidenum">
              <a:rPr lang="en-US" smtClean="0"/>
              <a:pPr/>
              <a:t>83</a:t>
            </a:fld>
            <a:endParaRPr lang="en-US"/>
          </a:p>
        </p:txBody>
      </p:sp>
      <p:sp>
        <p:nvSpPr>
          <p:cNvPr id="12" name="Footer Placeholder 11"/>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Cyberaide</a:t>
            </a:r>
            <a:r>
              <a:rPr lang="en-US" dirty="0" smtClean="0"/>
              <a:t> Farm: implementation</a:t>
            </a:r>
            <a:endParaRPr lang="en-US" dirty="0"/>
          </a:p>
        </p:txBody>
      </p:sp>
      <p:sp>
        <p:nvSpPr>
          <p:cNvPr id="4" name="Rectangle 3"/>
          <p:cNvSpPr/>
          <p:nvPr/>
        </p:nvSpPr>
        <p:spPr>
          <a:xfrm>
            <a:off x="2286000" y="6019800"/>
            <a:ext cx="3789299" cy="5334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smtClean="0"/>
              <a:t>GFarm</a:t>
            </a:r>
            <a:r>
              <a:rPr lang="en-US" sz="2400" dirty="0" smtClean="0"/>
              <a:t>: a Grid File System</a:t>
            </a:r>
            <a:endParaRPr lang="en-US" sz="2400" dirty="0"/>
          </a:p>
        </p:txBody>
      </p:sp>
      <p:sp>
        <p:nvSpPr>
          <p:cNvPr id="5" name="Rectangle 4"/>
          <p:cNvSpPr/>
          <p:nvPr/>
        </p:nvSpPr>
        <p:spPr>
          <a:xfrm>
            <a:off x="2286000" y="4953000"/>
            <a:ext cx="3789299" cy="5334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smtClean="0"/>
              <a:t>Hadoop</a:t>
            </a:r>
            <a:r>
              <a:rPr lang="en-US" sz="2400" dirty="0" smtClean="0"/>
              <a:t> interface </a:t>
            </a:r>
            <a:endParaRPr lang="en-US" sz="2400" dirty="0"/>
          </a:p>
        </p:txBody>
      </p:sp>
      <p:sp>
        <p:nvSpPr>
          <p:cNvPr id="6" name="Rectangle 5"/>
          <p:cNvSpPr/>
          <p:nvPr/>
        </p:nvSpPr>
        <p:spPr>
          <a:xfrm>
            <a:off x="2286000" y="5486400"/>
            <a:ext cx="3789299" cy="533400"/>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err="1" smtClean="0">
                <a:solidFill>
                  <a:schemeClr val="tx1">
                    <a:lumMod val="95000"/>
                    <a:lumOff val="5000"/>
                  </a:schemeClr>
                </a:solidFill>
              </a:rPr>
              <a:t>Cyberaide</a:t>
            </a:r>
            <a:r>
              <a:rPr lang="en-US" sz="2400" dirty="0" smtClean="0">
                <a:solidFill>
                  <a:schemeClr val="tx1">
                    <a:lumMod val="95000"/>
                    <a:lumOff val="5000"/>
                  </a:schemeClr>
                </a:solidFill>
              </a:rPr>
              <a:t> Farm </a:t>
            </a:r>
            <a:r>
              <a:rPr lang="en-US" sz="2400" dirty="0" err="1" smtClean="0">
                <a:solidFill>
                  <a:schemeClr val="tx1">
                    <a:lumMod val="95000"/>
                    <a:lumOff val="5000"/>
                  </a:schemeClr>
                </a:solidFill>
              </a:rPr>
              <a:t>Libs</a:t>
            </a:r>
            <a:r>
              <a:rPr lang="en-US" sz="2400" dirty="0" smtClean="0">
                <a:solidFill>
                  <a:schemeClr val="tx1">
                    <a:lumMod val="95000"/>
                    <a:lumOff val="5000"/>
                  </a:schemeClr>
                </a:solidFill>
              </a:rPr>
              <a:t> &amp; SDKs</a:t>
            </a:r>
            <a:endParaRPr lang="en-US" sz="2400" dirty="0">
              <a:solidFill>
                <a:schemeClr val="tx1">
                  <a:lumMod val="95000"/>
                  <a:lumOff val="5000"/>
                </a:schemeClr>
              </a:solidFill>
            </a:endParaRPr>
          </a:p>
        </p:txBody>
      </p:sp>
      <p:sp>
        <p:nvSpPr>
          <p:cNvPr id="7" name="TextBox 6"/>
          <p:cNvSpPr txBox="1"/>
          <p:nvPr/>
        </p:nvSpPr>
        <p:spPr>
          <a:xfrm>
            <a:off x="647620" y="1639312"/>
            <a:ext cx="7810580" cy="3046988"/>
          </a:xfrm>
          <a:prstGeom prst="rect">
            <a:avLst/>
          </a:prstGeom>
          <a:noFill/>
        </p:spPr>
        <p:txBody>
          <a:bodyPr wrap="square" rtlCol="0">
            <a:spAutoFit/>
          </a:bodyPr>
          <a:lstStyle/>
          <a:p>
            <a:pPr marL="342900" indent="-342900">
              <a:buAutoNum type="arabicPeriod"/>
            </a:pPr>
            <a:r>
              <a:rPr lang="en-US" sz="2400" dirty="0" smtClean="0"/>
              <a:t>Keep </a:t>
            </a:r>
            <a:r>
              <a:rPr lang="en-US" sz="2400" dirty="0" err="1" smtClean="0"/>
              <a:t>Hadoop</a:t>
            </a:r>
            <a:r>
              <a:rPr lang="en-US" sz="2400" dirty="0" smtClean="0"/>
              <a:t> programming interfaces, APIs</a:t>
            </a:r>
          </a:p>
          <a:p>
            <a:pPr marL="342900" indent="-342900">
              <a:buAutoNum type="arabicPeriod"/>
            </a:pPr>
            <a:r>
              <a:rPr lang="en-US" sz="2400" dirty="0" smtClean="0"/>
              <a:t>Use </a:t>
            </a:r>
            <a:r>
              <a:rPr lang="en-US" sz="2400" dirty="0" err="1" smtClean="0"/>
              <a:t>Gfarm</a:t>
            </a:r>
            <a:r>
              <a:rPr lang="en-US" sz="2400" dirty="0" smtClean="0"/>
              <a:t> as Grid File System, replace </a:t>
            </a:r>
            <a:r>
              <a:rPr lang="en-US" sz="2400" dirty="0" err="1" smtClean="0"/>
              <a:t>Hadoop</a:t>
            </a:r>
            <a:r>
              <a:rPr lang="en-US" sz="2400" dirty="0" smtClean="0"/>
              <a:t> Distributed File System</a:t>
            </a:r>
          </a:p>
          <a:p>
            <a:pPr marL="342900" indent="-342900">
              <a:buAutoNum type="arabicPeriod"/>
            </a:pPr>
            <a:r>
              <a:rPr lang="en-US" sz="2400" dirty="0" smtClean="0"/>
              <a:t>Use distributed Grid resources as slaves, replace </a:t>
            </a:r>
            <a:r>
              <a:rPr lang="en-US" sz="2400" dirty="0" err="1" smtClean="0"/>
              <a:t>Hadoop</a:t>
            </a:r>
            <a:r>
              <a:rPr lang="en-US" sz="2400" dirty="0" smtClean="0"/>
              <a:t> cluster slave nodes</a:t>
            </a:r>
          </a:p>
          <a:p>
            <a:pPr marL="342900" indent="-342900">
              <a:buAutoNum type="arabicPeriod"/>
            </a:pPr>
            <a:r>
              <a:rPr lang="en-US" sz="2400" dirty="0" smtClean="0"/>
              <a:t>Use </a:t>
            </a:r>
            <a:r>
              <a:rPr lang="en-US" sz="2400" dirty="0" err="1" smtClean="0"/>
              <a:t>globus</a:t>
            </a:r>
            <a:r>
              <a:rPr lang="en-US" sz="2400" dirty="0" smtClean="0"/>
              <a:t>-job-run as remote job execution, </a:t>
            </a:r>
            <a:r>
              <a:rPr lang="en-US" sz="2400" dirty="0" err="1" smtClean="0"/>
              <a:t>ireplace</a:t>
            </a:r>
            <a:r>
              <a:rPr lang="en-US" sz="2400" dirty="0" smtClean="0"/>
              <a:t> “</a:t>
            </a:r>
            <a:r>
              <a:rPr lang="en-US" sz="2400" dirty="0" err="1" smtClean="0"/>
              <a:t>ssh</a:t>
            </a:r>
            <a:r>
              <a:rPr lang="en-US" sz="2400" dirty="0" smtClean="0"/>
              <a:t>” in </a:t>
            </a:r>
            <a:r>
              <a:rPr lang="en-US" sz="2400" dirty="0" err="1" smtClean="0"/>
              <a:t>Hadoop</a:t>
            </a:r>
            <a:endParaRPr lang="en-US" sz="2400" dirty="0" smtClean="0"/>
          </a:p>
          <a:p>
            <a:pPr marL="342900" indent="-342900">
              <a:buAutoNum type="arabicPeriod"/>
            </a:pPr>
            <a:r>
              <a:rPr lang="en-US" sz="2400" dirty="0" err="1" smtClean="0"/>
              <a:t>Cyberaide</a:t>
            </a:r>
            <a:r>
              <a:rPr lang="en-US" sz="2400" dirty="0" smtClean="0"/>
              <a:t> Farm </a:t>
            </a:r>
            <a:r>
              <a:rPr lang="en-US" sz="2400" dirty="0" err="1" smtClean="0"/>
              <a:t>Libs</a:t>
            </a:r>
            <a:r>
              <a:rPr lang="en-US" sz="2400" dirty="0" smtClean="0"/>
              <a:t> and SDKs  link </a:t>
            </a:r>
            <a:r>
              <a:rPr lang="en-US" sz="2400" dirty="0" err="1" smtClean="0"/>
              <a:t>Hadoop</a:t>
            </a:r>
            <a:r>
              <a:rPr lang="en-US" sz="2400" dirty="0" smtClean="0"/>
              <a:t> to </a:t>
            </a:r>
            <a:r>
              <a:rPr lang="en-US" sz="2400" dirty="0" err="1" smtClean="0"/>
              <a:t>Gfarm</a:t>
            </a:r>
            <a:r>
              <a:rPr lang="en-US" sz="2400" dirty="0" smtClean="0"/>
              <a:t>  </a:t>
            </a:r>
            <a:endParaRPr lang="en-US" sz="2400" dirty="0"/>
          </a:p>
        </p:txBody>
      </p:sp>
      <p:sp>
        <p:nvSpPr>
          <p:cNvPr id="8" name="Date Placeholder 7"/>
          <p:cNvSpPr>
            <a:spLocks noGrp="1"/>
          </p:cNvSpPr>
          <p:nvPr>
            <p:ph type="dt" sz="half" idx="2"/>
          </p:nvPr>
        </p:nvSpPr>
        <p:spPr/>
        <p:txBody>
          <a:bodyPr/>
          <a:lstStyle/>
          <a:p>
            <a:fld id="{DF545AB5-6A07-9A4E-A77E-11C6135342D9}" type="datetime1">
              <a:rPr lang="en-US" smtClean="0"/>
              <a:pPr/>
              <a:t>11/4/09</a:t>
            </a:fld>
            <a:endParaRPr lang="en-US"/>
          </a:p>
        </p:txBody>
      </p:sp>
      <p:sp>
        <p:nvSpPr>
          <p:cNvPr id="9" name="Slide Number Placeholder 8"/>
          <p:cNvSpPr>
            <a:spLocks noGrp="1"/>
          </p:cNvSpPr>
          <p:nvPr>
            <p:ph type="sldNum" sz="quarter" idx="4"/>
          </p:nvPr>
        </p:nvSpPr>
        <p:spPr/>
        <p:txBody>
          <a:bodyPr/>
          <a:lstStyle/>
          <a:p>
            <a:fld id="{C53075B1-7B30-404B-8E37-C3D48FD8F813}" type="slidenum">
              <a:rPr lang="en-US" smtClean="0"/>
              <a:pPr/>
              <a:t>84</a:t>
            </a:fld>
            <a:endParaRPr lang="en-US"/>
          </a:p>
        </p:txBody>
      </p:sp>
      <p:sp>
        <p:nvSpPr>
          <p:cNvPr id="10" name="Footer Placeholder 9"/>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HDFS -&gt; </a:t>
            </a:r>
            <a:r>
              <a:rPr lang="en-US" dirty="0" err="1" smtClean="0"/>
              <a:t>GFarm</a:t>
            </a:r>
            <a:endParaRPr lang="en-US" dirty="0"/>
          </a:p>
        </p:txBody>
      </p:sp>
      <p:pic>
        <p:nvPicPr>
          <p:cNvPr id="5" name="Picture 4"/>
          <p:cNvPicPr>
            <a:picLocks noChangeAspect="1"/>
          </p:cNvPicPr>
          <p:nvPr/>
        </p:nvPicPr>
        <p:blipFill>
          <a:blip r:embed="rId2"/>
          <a:stretch>
            <a:fillRect/>
          </a:stretch>
        </p:blipFill>
        <p:spPr>
          <a:xfrm>
            <a:off x="4888323" y="1417638"/>
            <a:ext cx="4203700" cy="2286000"/>
          </a:xfrm>
          <a:prstGeom prst="rect">
            <a:avLst/>
          </a:prstGeom>
        </p:spPr>
      </p:pic>
      <p:pic>
        <p:nvPicPr>
          <p:cNvPr id="6" name="Picture 5"/>
          <p:cNvPicPr>
            <a:picLocks noChangeAspect="1"/>
          </p:cNvPicPr>
          <p:nvPr/>
        </p:nvPicPr>
        <p:blipFill>
          <a:blip r:embed="rId3"/>
          <a:stretch>
            <a:fillRect/>
          </a:stretch>
        </p:blipFill>
        <p:spPr>
          <a:xfrm>
            <a:off x="0" y="3479800"/>
            <a:ext cx="4888323" cy="3378200"/>
          </a:xfrm>
          <a:prstGeom prst="rect">
            <a:avLst/>
          </a:prstGeom>
        </p:spPr>
      </p:pic>
      <p:sp>
        <p:nvSpPr>
          <p:cNvPr id="7" name="Bent Arrow 6"/>
          <p:cNvSpPr/>
          <p:nvPr/>
        </p:nvSpPr>
        <p:spPr>
          <a:xfrm>
            <a:off x="2209800" y="1828800"/>
            <a:ext cx="1447800" cy="9144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3875756" y="1828800"/>
            <a:ext cx="1012567" cy="461665"/>
          </a:xfrm>
          <a:prstGeom prst="rect">
            <a:avLst/>
          </a:prstGeom>
        </p:spPr>
        <p:txBody>
          <a:bodyPr wrap="none">
            <a:spAutoFit/>
          </a:bodyPr>
          <a:lstStyle/>
          <a:p>
            <a:r>
              <a:rPr lang="en-US" sz="2400" dirty="0" err="1" smtClean="0"/>
              <a:t>GFarm</a:t>
            </a:r>
            <a:endParaRPr lang="en-US" sz="2400" dirty="0"/>
          </a:p>
        </p:txBody>
      </p:sp>
      <p:sp>
        <p:nvSpPr>
          <p:cNvPr id="9" name="Date Placeholder 8"/>
          <p:cNvSpPr>
            <a:spLocks noGrp="1"/>
          </p:cNvSpPr>
          <p:nvPr>
            <p:ph type="dt" sz="half" idx="2"/>
          </p:nvPr>
        </p:nvSpPr>
        <p:spPr/>
        <p:txBody>
          <a:bodyPr/>
          <a:lstStyle/>
          <a:p>
            <a:fld id="{CFF3CBA8-053B-0747-9479-7826098870AF}" type="datetime1">
              <a:rPr lang="en-US" smtClean="0"/>
              <a:pPr/>
              <a:t>11/4/09</a:t>
            </a:fld>
            <a:endParaRPr lang="en-US"/>
          </a:p>
        </p:txBody>
      </p:sp>
      <p:sp>
        <p:nvSpPr>
          <p:cNvPr id="10" name="Slide Number Placeholder 9"/>
          <p:cNvSpPr>
            <a:spLocks noGrp="1"/>
          </p:cNvSpPr>
          <p:nvPr>
            <p:ph type="sldNum" sz="quarter" idx="4"/>
          </p:nvPr>
        </p:nvSpPr>
        <p:spPr/>
        <p:txBody>
          <a:bodyPr/>
          <a:lstStyle/>
          <a:p>
            <a:fld id="{C53075B1-7B30-404B-8E37-C3D48FD8F813}" type="slidenum">
              <a:rPr lang="en-US" smtClean="0"/>
              <a:pPr/>
              <a:t>85</a:t>
            </a:fld>
            <a:endParaRPr lang="en-US"/>
          </a:p>
        </p:txBody>
      </p:sp>
      <p:sp>
        <p:nvSpPr>
          <p:cNvPr id="11" name="Footer Placeholder 10"/>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171234" y="1447800"/>
            <a:ext cx="12192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Command line</a:t>
            </a:r>
            <a:endParaRPr lang="en-US" sz="1400" dirty="0">
              <a:solidFill>
                <a:schemeClr val="tx1"/>
              </a:solidFill>
            </a:endParaRPr>
          </a:p>
        </p:txBody>
      </p:sp>
      <p:sp>
        <p:nvSpPr>
          <p:cNvPr id="5" name="Rounded Rectangle 4"/>
          <p:cNvSpPr/>
          <p:nvPr/>
        </p:nvSpPr>
        <p:spPr>
          <a:xfrm>
            <a:off x="4089100" y="1447800"/>
            <a:ext cx="1122514"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Portal</a:t>
            </a:r>
            <a:endParaRPr lang="en-US" sz="1400" dirty="0">
              <a:solidFill>
                <a:schemeClr val="tx1"/>
              </a:solidFill>
            </a:endParaRPr>
          </a:p>
        </p:txBody>
      </p:sp>
      <p:sp>
        <p:nvSpPr>
          <p:cNvPr id="6" name="Rounded Rectangle 5"/>
          <p:cNvSpPr/>
          <p:nvPr/>
        </p:nvSpPr>
        <p:spPr>
          <a:xfrm>
            <a:off x="5972175" y="1447800"/>
            <a:ext cx="11049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Web service</a:t>
            </a:r>
          </a:p>
        </p:txBody>
      </p:sp>
      <p:sp>
        <p:nvSpPr>
          <p:cNvPr id="7" name="Rounded Rectangle 6"/>
          <p:cNvSpPr/>
          <p:nvPr/>
        </p:nvSpPr>
        <p:spPr>
          <a:xfrm>
            <a:off x="4624872" y="29718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Shell</a:t>
            </a:r>
            <a:endParaRPr lang="en-US" sz="1400" dirty="0">
              <a:solidFill>
                <a:schemeClr val="tx1"/>
              </a:solidFill>
            </a:endParaRPr>
          </a:p>
        </p:txBody>
      </p:sp>
      <p:sp>
        <p:nvSpPr>
          <p:cNvPr id="8" name="Rounded Rectangle 7"/>
          <p:cNvSpPr/>
          <p:nvPr/>
        </p:nvSpPr>
        <p:spPr>
          <a:xfrm>
            <a:off x="4624872" y="3429000"/>
            <a:ext cx="1034880"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Service</a:t>
            </a:r>
            <a:endParaRPr lang="en-US" sz="1400" dirty="0">
              <a:solidFill>
                <a:schemeClr val="tx1"/>
              </a:solidFill>
            </a:endParaRPr>
          </a:p>
        </p:txBody>
      </p:sp>
      <p:sp>
        <p:nvSpPr>
          <p:cNvPr id="9" name="Rounded Rectangle 8"/>
          <p:cNvSpPr/>
          <p:nvPr/>
        </p:nvSpPr>
        <p:spPr>
          <a:xfrm>
            <a:off x="6507013" y="34290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Farm</a:t>
            </a:r>
            <a:endParaRPr lang="en-US" sz="1400" dirty="0">
              <a:solidFill>
                <a:schemeClr val="tx1"/>
              </a:solidFill>
            </a:endParaRPr>
          </a:p>
        </p:txBody>
      </p:sp>
      <p:sp>
        <p:nvSpPr>
          <p:cNvPr id="10" name="Rounded Rectangle 9"/>
          <p:cNvSpPr/>
          <p:nvPr/>
        </p:nvSpPr>
        <p:spPr>
          <a:xfrm>
            <a:off x="6507013" y="2971800"/>
            <a:ext cx="9906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Studio</a:t>
            </a:r>
            <a:endParaRPr lang="en-US" sz="1400" dirty="0">
              <a:solidFill>
                <a:schemeClr val="tx1"/>
              </a:solidFill>
            </a:endParaRPr>
          </a:p>
        </p:txBody>
      </p:sp>
      <p:sp>
        <p:nvSpPr>
          <p:cNvPr id="11" name="Rounded Rectangle 10"/>
          <p:cNvSpPr/>
          <p:nvPr/>
        </p:nvSpPr>
        <p:spPr>
          <a:xfrm>
            <a:off x="1554012" y="2819400"/>
            <a:ext cx="1066801"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endParaRPr lang="en-US" sz="1400" dirty="0" smtClean="0">
              <a:solidFill>
                <a:schemeClr val="tx1"/>
              </a:solidFill>
            </a:endParaRPr>
          </a:p>
          <a:p>
            <a:pPr algn="ctr"/>
            <a:r>
              <a:rPr lang="en-US" sz="1400" dirty="0" smtClean="0">
                <a:solidFill>
                  <a:schemeClr val="tx1"/>
                </a:solidFill>
              </a:rPr>
              <a:t>Virtual Appliance</a:t>
            </a:r>
            <a:endParaRPr lang="en-US" sz="1400" dirty="0">
              <a:solidFill>
                <a:schemeClr val="tx1"/>
              </a:solidFill>
            </a:endParaRPr>
          </a:p>
        </p:txBody>
      </p:sp>
      <p:sp>
        <p:nvSpPr>
          <p:cNvPr id="12" name="Rounded Rectangle 11"/>
          <p:cNvSpPr/>
          <p:nvPr/>
        </p:nvSpPr>
        <p:spPr>
          <a:xfrm>
            <a:off x="1539705" y="3429000"/>
            <a:ext cx="1081107"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a:t>
            </a:r>
            <a:r>
              <a:rPr lang="en-US" sz="1400" dirty="0" err="1" smtClean="0">
                <a:solidFill>
                  <a:schemeClr val="tx1"/>
                </a:solidFill>
              </a:rPr>
              <a:t>OnServ</a:t>
            </a:r>
            <a:endParaRPr lang="en-US" sz="1400" dirty="0">
              <a:solidFill>
                <a:schemeClr val="tx1"/>
              </a:solidFill>
            </a:endParaRPr>
          </a:p>
        </p:txBody>
      </p:sp>
      <p:sp>
        <p:nvSpPr>
          <p:cNvPr id="13" name="Rounded Rectangle 12"/>
          <p:cNvSpPr/>
          <p:nvPr/>
        </p:nvSpPr>
        <p:spPr>
          <a:xfrm>
            <a:off x="3154213" y="3200400"/>
            <a:ext cx="1143001"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smtClean="0">
                <a:solidFill>
                  <a:schemeClr val="tx1"/>
                </a:solidFill>
              </a:rPr>
              <a:t>Cyberaide</a:t>
            </a:r>
            <a:r>
              <a:rPr lang="en-US" sz="1400" dirty="0" smtClean="0">
                <a:solidFill>
                  <a:schemeClr val="tx1"/>
                </a:solidFill>
              </a:rPr>
              <a:t> Creative</a:t>
            </a:r>
            <a:endParaRPr lang="en-US" sz="1400" dirty="0">
              <a:solidFill>
                <a:schemeClr val="tx1"/>
              </a:solidFill>
            </a:endParaRPr>
          </a:p>
        </p:txBody>
      </p:sp>
      <p:sp>
        <p:nvSpPr>
          <p:cNvPr id="15" name="Rounded Rectangle 14"/>
          <p:cNvSpPr/>
          <p:nvPr/>
        </p:nvSpPr>
        <p:spPr>
          <a:xfrm>
            <a:off x="4089100" y="5943600"/>
            <a:ext cx="1140125" cy="4572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solidFill>
                  <a:schemeClr val="tx1"/>
                </a:solidFill>
              </a:rPr>
              <a:t>Grids</a:t>
            </a:r>
            <a:endParaRPr lang="en-US" sz="1400" dirty="0">
              <a:solidFill>
                <a:schemeClr val="tx1"/>
              </a:solidFill>
            </a:endParaRPr>
          </a:p>
        </p:txBody>
      </p:sp>
      <p:sp>
        <p:nvSpPr>
          <p:cNvPr id="16" name="Rounded Rectangle 15"/>
          <p:cNvSpPr/>
          <p:nvPr/>
        </p:nvSpPr>
        <p:spPr>
          <a:xfrm>
            <a:off x="2171234"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Clouds</a:t>
            </a:r>
            <a:endParaRPr lang="en-US" sz="1400" dirty="0">
              <a:solidFill>
                <a:schemeClr val="tx1"/>
              </a:solidFill>
            </a:endParaRPr>
          </a:p>
        </p:txBody>
      </p:sp>
      <p:sp>
        <p:nvSpPr>
          <p:cNvPr id="17" name="Rounded Rectangle 16"/>
          <p:cNvSpPr/>
          <p:nvPr/>
        </p:nvSpPr>
        <p:spPr>
          <a:xfrm>
            <a:off x="5936950" y="5943600"/>
            <a:ext cx="1140125"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solidFill>
                  <a:schemeClr val="tx1"/>
                </a:solidFill>
              </a:rPr>
              <a:t>Clusters</a:t>
            </a:r>
            <a:endParaRPr lang="en-US" sz="1400" dirty="0">
              <a:solidFill>
                <a:schemeClr val="tx1"/>
              </a:solidFill>
            </a:endParaRPr>
          </a:p>
        </p:txBody>
      </p:sp>
      <p:sp>
        <p:nvSpPr>
          <p:cNvPr id="18" name="Rectangle 17"/>
          <p:cNvSpPr/>
          <p:nvPr/>
        </p:nvSpPr>
        <p:spPr>
          <a:xfrm>
            <a:off x="1554012" y="5791200"/>
            <a:ext cx="5957908" cy="762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1539705" y="1295400"/>
            <a:ext cx="5957908" cy="83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Down Arrow 21"/>
          <p:cNvSpPr/>
          <p:nvPr/>
        </p:nvSpPr>
        <p:spPr>
          <a:xfrm>
            <a:off x="5082075" y="2133600"/>
            <a:ext cx="198118" cy="7239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Down Arrow 22"/>
          <p:cNvSpPr/>
          <p:nvPr/>
        </p:nvSpPr>
        <p:spPr>
          <a:xfrm>
            <a:off x="5082074" y="4038600"/>
            <a:ext cx="198119" cy="1752600"/>
          </a:xfrm>
          <a:prstGeom prst="down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Down Arrow 23"/>
          <p:cNvSpPr/>
          <p:nvPr/>
        </p:nvSpPr>
        <p:spPr>
          <a:xfrm>
            <a:off x="1991231" y="2133600"/>
            <a:ext cx="180003"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Down Arrow 35"/>
          <p:cNvSpPr/>
          <p:nvPr/>
        </p:nvSpPr>
        <p:spPr>
          <a:xfrm>
            <a:off x="1991231"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Down Arrow 36"/>
          <p:cNvSpPr/>
          <p:nvPr/>
        </p:nvSpPr>
        <p:spPr>
          <a:xfrm>
            <a:off x="3627587" y="2133600"/>
            <a:ext cx="180003"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Down Arrow 37"/>
          <p:cNvSpPr/>
          <p:nvPr/>
        </p:nvSpPr>
        <p:spPr>
          <a:xfrm>
            <a:off x="6888013" y="2133600"/>
            <a:ext cx="180003" cy="685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Down Arrow 38"/>
          <p:cNvSpPr/>
          <p:nvPr/>
        </p:nvSpPr>
        <p:spPr>
          <a:xfrm>
            <a:off x="3627587" y="4038600"/>
            <a:ext cx="180003"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Down Arrow 39"/>
          <p:cNvSpPr/>
          <p:nvPr/>
        </p:nvSpPr>
        <p:spPr>
          <a:xfrm>
            <a:off x="6888013" y="4038600"/>
            <a:ext cx="189062" cy="1752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577715" y="5022502"/>
            <a:ext cx="1303020" cy="461665"/>
          </a:xfrm>
          <a:prstGeom prst="rect">
            <a:avLst/>
          </a:prstGeom>
          <a:solidFill>
            <a:schemeClr val="bg1"/>
          </a:solidFill>
        </p:spPr>
        <p:txBody>
          <a:bodyPr wrap="square" rtlCol="0">
            <a:spAutoFit/>
          </a:bodyPr>
          <a:lstStyle/>
          <a:p>
            <a:r>
              <a:rPr lang="en-US" sz="1200" dirty="0" smtClean="0"/>
              <a:t>Access resource</a:t>
            </a:r>
          </a:p>
          <a:p>
            <a:r>
              <a:rPr lang="en-US" sz="1200" dirty="0" smtClean="0"/>
              <a:t> job submission</a:t>
            </a:r>
            <a:endParaRPr lang="en-US" sz="1200" dirty="0"/>
          </a:p>
        </p:txBody>
      </p:sp>
      <p:sp>
        <p:nvSpPr>
          <p:cNvPr id="43" name="TextBox 42"/>
          <p:cNvSpPr txBox="1"/>
          <p:nvPr/>
        </p:nvSpPr>
        <p:spPr>
          <a:xfrm>
            <a:off x="2819400" y="5022502"/>
            <a:ext cx="1828801" cy="461665"/>
          </a:xfrm>
          <a:prstGeom prst="rect">
            <a:avLst/>
          </a:prstGeom>
          <a:solidFill>
            <a:schemeClr val="bg1"/>
          </a:solidFill>
        </p:spPr>
        <p:txBody>
          <a:bodyPr wrap="square" rtlCol="0">
            <a:spAutoFit/>
          </a:bodyPr>
          <a:lstStyle/>
          <a:p>
            <a:pPr algn="ctr"/>
            <a:r>
              <a:rPr lang="en-US" sz="1200" dirty="0" smtClean="0"/>
              <a:t> On demand</a:t>
            </a:r>
          </a:p>
          <a:p>
            <a:pPr algn="ctr"/>
            <a:r>
              <a:rPr lang="en-US" sz="1200" dirty="0" smtClean="0"/>
              <a:t> Infrastructure provision</a:t>
            </a:r>
            <a:endParaRPr lang="en-US" sz="1200" dirty="0"/>
          </a:p>
        </p:txBody>
      </p:sp>
      <p:sp>
        <p:nvSpPr>
          <p:cNvPr id="44" name="TextBox 43"/>
          <p:cNvSpPr txBox="1"/>
          <p:nvPr/>
        </p:nvSpPr>
        <p:spPr>
          <a:xfrm>
            <a:off x="5981109" y="5024735"/>
            <a:ext cx="2191932" cy="461665"/>
          </a:xfrm>
          <a:prstGeom prst="rect">
            <a:avLst/>
          </a:prstGeom>
          <a:solidFill>
            <a:schemeClr val="bg1"/>
          </a:solidFill>
        </p:spPr>
        <p:txBody>
          <a:bodyPr wrap="square" rtlCol="0">
            <a:spAutoFit/>
          </a:bodyPr>
          <a:lstStyle/>
          <a:p>
            <a:r>
              <a:rPr lang="en-US" sz="1200" dirty="0" smtClean="0"/>
              <a:t>               Map/Reduce, </a:t>
            </a:r>
          </a:p>
          <a:p>
            <a:r>
              <a:rPr lang="en-US" sz="1200" dirty="0" smtClean="0"/>
              <a:t>program Grids, clusters &amp; clouds</a:t>
            </a:r>
            <a:endParaRPr lang="en-US" sz="1200" dirty="0"/>
          </a:p>
        </p:txBody>
      </p:sp>
      <p:sp>
        <p:nvSpPr>
          <p:cNvPr id="30"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1" name="Title 30"/>
          <p:cNvSpPr>
            <a:spLocks noGrp="1"/>
          </p:cNvSpPr>
          <p:nvPr>
            <p:ph type="title"/>
          </p:nvPr>
        </p:nvSpPr>
        <p:spPr>
          <a:xfrm>
            <a:off x="1352550" y="0"/>
            <a:ext cx="7791450" cy="1143000"/>
          </a:xfrm>
        </p:spPr>
        <p:txBody>
          <a:bodyPr>
            <a:normAutofit fontScale="90000"/>
          </a:bodyPr>
          <a:lstStyle/>
          <a:p>
            <a:pPr lvl="0"/>
            <a:r>
              <a:rPr lang="en-US" dirty="0" smtClean="0"/>
              <a:t>Cyberaide Abstractions</a:t>
            </a:r>
            <a:br>
              <a:rPr lang="en-US" dirty="0" smtClean="0"/>
            </a:br>
            <a:r>
              <a:rPr lang="en-US" dirty="0" smtClean="0"/>
              <a:t>for Clusters, Grids &amp; Clouds</a:t>
            </a:r>
            <a:endParaRPr lang="en-US" dirty="0"/>
          </a:p>
        </p:txBody>
      </p:sp>
      <p:sp>
        <p:nvSpPr>
          <p:cNvPr id="32" name="Date Placeholder 31"/>
          <p:cNvSpPr>
            <a:spLocks noGrp="1"/>
          </p:cNvSpPr>
          <p:nvPr>
            <p:ph type="dt" sz="half" idx="10"/>
          </p:nvPr>
        </p:nvSpPr>
        <p:spPr/>
        <p:txBody>
          <a:bodyPr/>
          <a:lstStyle/>
          <a:p>
            <a:fld id="{7BBE92F1-9D03-9549-9EDF-0100A909D451}" type="datetime1">
              <a:rPr lang="en-US" smtClean="0"/>
              <a:pPr/>
              <a:t>11/4/09</a:t>
            </a:fld>
            <a:endParaRPr lang="en-US"/>
          </a:p>
        </p:txBody>
      </p:sp>
      <p:sp>
        <p:nvSpPr>
          <p:cNvPr id="33" name="Slide Number Placeholder 32"/>
          <p:cNvSpPr>
            <a:spLocks noGrp="1"/>
          </p:cNvSpPr>
          <p:nvPr>
            <p:ph type="sldNum" sz="quarter" idx="12"/>
          </p:nvPr>
        </p:nvSpPr>
        <p:spPr/>
        <p:txBody>
          <a:bodyPr/>
          <a:lstStyle/>
          <a:p>
            <a:fld id="{C53075B1-7B30-404B-8E37-C3D48FD8F813}" type="slidenum">
              <a:rPr lang="en-US" smtClean="0"/>
              <a:pPr/>
              <a:t>86</a:t>
            </a:fld>
            <a:endParaRPr lang="en-US"/>
          </a:p>
        </p:txBody>
      </p:sp>
      <p:sp>
        <p:nvSpPr>
          <p:cNvPr id="34" name="Footer Placeholder 33"/>
          <p:cNvSpPr>
            <a:spLocks noGrp="1"/>
          </p:cNvSpPr>
          <p:nvPr>
            <p:ph type="ftr" sz="quarter" idx="11"/>
          </p:nvPr>
        </p:nvSpPr>
        <p:spPr/>
        <p:txBody>
          <a:bodyPr/>
          <a:lstStyle/>
          <a:p>
            <a:r>
              <a:rPr lang="en-US" smtClean="0"/>
              <a:t>Gregor von Laszewski, laszewski@gmail.com</a:t>
            </a:r>
            <a:endParaRPr lang="en-US"/>
          </a:p>
        </p:txBody>
      </p:sp>
      <p:sp>
        <p:nvSpPr>
          <p:cNvPr id="35" name="Rounded Rectangle 34"/>
          <p:cNvSpPr/>
          <p:nvPr/>
        </p:nvSpPr>
        <p:spPr>
          <a:xfrm>
            <a:off x="533400" y="2514600"/>
            <a:ext cx="7924800" cy="1900533"/>
          </a:xfrm>
          <a:prstGeom prst="roundRect">
            <a:avLst/>
          </a:prstGeom>
          <a:noFill/>
          <a:ln w="76200" cap="flat" cmpd="sng" algn="ctr">
            <a:solidFill>
              <a:srgbClr val="FF6600"/>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b"/>
          <a:lstStyle/>
          <a:p>
            <a:pPr algn="ctr"/>
            <a:endParaRPr lang="en-US" dirty="0"/>
          </a:p>
        </p:txBody>
      </p:sp>
      <p:sp>
        <p:nvSpPr>
          <p:cNvPr id="42" name="TextBox 41"/>
          <p:cNvSpPr txBox="1"/>
          <p:nvPr/>
        </p:nvSpPr>
        <p:spPr>
          <a:xfrm>
            <a:off x="914400" y="5022501"/>
            <a:ext cx="2000668" cy="461665"/>
          </a:xfrm>
          <a:prstGeom prst="rect">
            <a:avLst/>
          </a:prstGeom>
          <a:solidFill>
            <a:schemeClr val="bg1"/>
          </a:solidFill>
        </p:spPr>
        <p:txBody>
          <a:bodyPr wrap="square" rtlCol="0">
            <a:spAutoFit/>
          </a:bodyPr>
          <a:lstStyle/>
          <a:p>
            <a:pPr algn="ctr"/>
            <a:r>
              <a:rPr lang="en-US" sz="1200" dirty="0" smtClean="0"/>
              <a:t>On demand service </a:t>
            </a:r>
            <a:br>
              <a:rPr lang="en-US" sz="1200" dirty="0" smtClean="0"/>
            </a:br>
            <a:r>
              <a:rPr lang="en-US" sz="1200" dirty="0" smtClean="0"/>
              <a:t>provision</a:t>
            </a:r>
          </a:p>
        </p:txBody>
      </p:sp>
      <p:sp>
        <p:nvSpPr>
          <p:cNvPr id="45" name="Rounded Rectangle 44"/>
          <p:cNvSpPr/>
          <p:nvPr/>
        </p:nvSpPr>
        <p:spPr>
          <a:xfrm>
            <a:off x="533400" y="2514601"/>
            <a:ext cx="819150" cy="1900532"/>
          </a:xfrm>
          <a:prstGeom prst="roundRect">
            <a:avLst>
              <a:gd name="adj" fmla="val 35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chemeClr val="tx1"/>
                </a:solidFill>
              </a:rPr>
              <a:t>Logic</a:t>
            </a:r>
            <a:endParaRPr lang="en-US" sz="1400" dirty="0">
              <a:solidFill>
                <a:schemeClr val="tx1"/>
              </a:solidFill>
            </a:endParaRPr>
          </a:p>
        </p:txBody>
      </p:sp>
      <p:sp>
        <p:nvSpPr>
          <p:cNvPr id="46" name="Rectangle 45"/>
          <p:cNvSpPr/>
          <p:nvPr/>
        </p:nvSpPr>
        <p:spPr>
          <a:xfrm>
            <a:off x="2347893" y="4271667"/>
            <a:ext cx="4357707" cy="37653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Thermal Aware Resource Scheduler</a:t>
            </a:r>
            <a:endParaRPr lang="en-US" dirty="0"/>
          </a:p>
        </p:txBody>
      </p:sp>
      <p:grpSp>
        <p:nvGrpSpPr>
          <p:cNvPr id="2" name="Group 46"/>
          <p:cNvGrpSpPr/>
          <p:nvPr/>
        </p:nvGrpSpPr>
        <p:grpSpPr>
          <a:xfrm flipH="1">
            <a:off x="6248400" y="1295400"/>
            <a:ext cx="2209800" cy="2533650"/>
            <a:chOff x="533400" y="1123950"/>
            <a:chExt cx="2286000" cy="2533650"/>
          </a:xfrm>
        </p:grpSpPr>
        <p:cxnSp>
          <p:nvCxnSpPr>
            <p:cNvPr id="48" name="Straight Arrow Connector 47"/>
            <p:cNvCxnSpPr/>
            <p:nvPr/>
          </p:nvCxnSpPr>
          <p:spPr>
            <a:xfrm rot="16200000" flipH="1">
              <a:off x="300756" y="1356594"/>
              <a:ext cx="1562100" cy="1096812"/>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352551" y="2514600"/>
              <a:ext cx="1466849" cy="1143000"/>
            </a:xfrm>
            <a:prstGeom prst="ellipse">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We can do a lot with scheduling algorithms</a:t>
            </a:r>
          </a:p>
          <a:p>
            <a:r>
              <a:rPr lang="en-US" dirty="0" smtClean="0"/>
              <a:t>We are moving towards scheduling virtual machines with green data</a:t>
            </a:r>
          </a:p>
          <a:p>
            <a:r>
              <a:rPr lang="en-US" dirty="0" smtClean="0"/>
              <a:t>To do so we need lots of infrastructure</a:t>
            </a:r>
          </a:p>
          <a:p>
            <a:r>
              <a:rPr lang="en-US" dirty="0" smtClean="0"/>
              <a:t>Using existing middleware makes our mission possible</a:t>
            </a:r>
          </a:p>
          <a:p>
            <a:r>
              <a:rPr lang="en-US" dirty="0" smtClean="0"/>
              <a:t>What we do does not exist in the current middleware</a:t>
            </a:r>
            <a:endParaRPr lang="en-US" dirty="0"/>
          </a:p>
        </p:txBody>
      </p:sp>
      <p:sp>
        <p:nvSpPr>
          <p:cNvPr id="4" name="Date Placeholder 3"/>
          <p:cNvSpPr>
            <a:spLocks noGrp="1"/>
          </p:cNvSpPr>
          <p:nvPr>
            <p:ph type="dt" sz="half" idx="2"/>
          </p:nvPr>
        </p:nvSpPr>
        <p:spPr/>
        <p:txBody>
          <a:bodyPr/>
          <a:lstStyle/>
          <a:p>
            <a:fld id="{F60895C6-A727-984E-AB63-71F44D1D66C8}" type="datetime1">
              <a:rPr lang="en-US" smtClean="0"/>
              <a:pPr/>
              <a:t>11/4/09</a:t>
            </a:fld>
            <a:endParaRPr lang="en-US"/>
          </a:p>
        </p:txBody>
      </p:sp>
      <p:sp>
        <p:nvSpPr>
          <p:cNvPr id="5" name="Footer Placeholder 4"/>
          <p:cNvSpPr>
            <a:spLocks noGrp="1"/>
          </p:cNvSpPr>
          <p:nvPr>
            <p:ph type="ftr" sz="quarter" idx="3"/>
          </p:nvPr>
        </p:nvSpPr>
        <p:spPr/>
        <p:txBody>
          <a:bodyPr/>
          <a:lstStyle/>
          <a:p>
            <a:r>
              <a:rPr lang="en-US" smtClean="0"/>
              <a:t>Gregor von Laszewski, laszewski@gmail.com</a:t>
            </a:r>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Green Aware Computing </a:t>
            </a:r>
            <a:endParaRPr lang="en-US" dirty="0"/>
          </a:p>
        </p:txBody>
      </p:sp>
      <p:graphicFrame>
        <p:nvGraphicFramePr>
          <p:cNvPr id="7" name="Content Placeholder 6"/>
          <p:cNvGraphicFramePr>
            <a:graphicFrameLocks noGrp="1"/>
          </p:cNvGraphicFramePr>
          <p:nvPr>
            <p:ph idx="1"/>
          </p:nvPr>
        </p:nvGraphicFramePr>
        <p:xfrm>
          <a:off x="457200" y="1295400"/>
          <a:ext cx="8229600" cy="519747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685800" y="3910009"/>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ounded Rectangle 8"/>
          <p:cNvSpPr/>
          <p:nvPr/>
        </p:nvSpPr>
        <p:spPr>
          <a:xfrm>
            <a:off x="4572000" y="914400"/>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ounded Rectangle 9"/>
          <p:cNvSpPr/>
          <p:nvPr/>
        </p:nvSpPr>
        <p:spPr>
          <a:xfrm>
            <a:off x="4572000" y="3862390"/>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Rounded Rectangle 3"/>
          <p:cNvSpPr/>
          <p:nvPr/>
        </p:nvSpPr>
        <p:spPr>
          <a:xfrm>
            <a:off x="990600" y="1066800"/>
            <a:ext cx="3886200" cy="3200400"/>
          </a:xfrm>
          <a:prstGeom prst="roundRect">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2"/>
          </p:nvPr>
        </p:nvSpPr>
        <p:spPr/>
        <p:txBody>
          <a:bodyPr/>
          <a:lstStyle/>
          <a:p>
            <a:fld id="{511DA7EA-0E5D-DC45-A255-439ABC0ECC73}" type="datetime1">
              <a:rPr lang="en-US" smtClean="0"/>
              <a:pPr/>
              <a:t>11/4/09</a:t>
            </a:fld>
            <a:endParaRPr lang="en-US"/>
          </a:p>
        </p:txBody>
      </p:sp>
      <p:sp>
        <p:nvSpPr>
          <p:cNvPr id="12" name="Slide Number Placeholder 11"/>
          <p:cNvSpPr>
            <a:spLocks noGrp="1"/>
          </p:cNvSpPr>
          <p:nvPr>
            <p:ph type="sldNum" sz="quarter" idx="4"/>
          </p:nvPr>
        </p:nvSpPr>
        <p:spPr/>
        <p:txBody>
          <a:bodyPr/>
          <a:lstStyle/>
          <a:p>
            <a:fld id="{C53075B1-7B30-404B-8E37-C3D48FD8F813}" type="slidenum">
              <a:rPr lang="en-US" smtClean="0"/>
              <a:pPr/>
              <a:t>88</a:t>
            </a:fld>
            <a:endParaRPr lang="en-US"/>
          </a:p>
        </p:txBody>
      </p:sp>
      <p:sp>
        <p:nvSpPr>
          <p:cNvPr id="13" name="Footer Placeholder 12"/>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Green Aware Computing</a:t>
            </a:r>
            <a:endParaRPr lang="en-US" dirty="0"/>
          </a:p>
        </p:txBody>
      </p:sp>
      <p:sp>
        <p:nvSpPr>
          <p:cNvPr id="5" name="Subtitle 4"/>
          <p:cNvSpPr>
            <a:spLocks noGrp="1"/>
          </p:cNvSpPr>
          <p:nvPr>
            <p:ph type="subTitle" idx="1"/>
          </p:nvPr>
        </p:nvSpPr>
        <p:spPr/>
        <p:txBody>
          <a:bodyPr/>
          <a:lstStyle/>
          <a:p>
            <a:r>
              <a:rPr lang="en-US" dirty="0" smtClean="0"/>
              <a:t>Specialized Hardware</a:t>
            </a:r>
            <a:endParaRPr lang="en-US" dirty="0"/>
          </a:p>
        </p:txBody>
      </p:sp>
      <p:sp>
        <p:nvSpPr>
          <p:cNvPr id="6" name="Date Placeholder 5"/>
          <p:cNvSpPr>
            <a:spLocks noGrp="1"/>
          </p:cNvSpPr>
          <p:nvPr>
            <p:ph type="dt" sz="half" idx="10"/>
          </p:nvPr>
        </p:nvSpPr>
        <p:spPr/>
        <p:txBody>
          <a:bodyPr/>
          <a:lstStyle/>
          <a:p>
            <a:fld id="{72CCE49F-8098-6349-A5D2-CD7576E7D890}" type="datetime1">
              <a:rPr lang="en-US" smtClean="0"/>
              <a:pPr/>
              <a:t>11/4/09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89</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7"/>
          <p:cNvSpPr>
            <a:spLocks noGrp="1"/>
          </p:cNvSpPr>
          <p:nvPr>
            <p:ph type="title"/>
          </p:nvPr>
        </p:nvSpPr>
        <p:spPr/>
        <p:txBody>
          <a:bodyPr/>
          <a:lstStyle/>
          <a:p>
            <a:r>
              <a:rPr lang="en-US" sz="3600" dirty="0" smtClean="0"/>
              <a:t>e-Science Experiment Management</a:t>
            </a:r>
          </a:p>
        </p:txBody>
      </p:sp>
      <p:graphicFrame>
        <p:nvGraphicFramePr>
          <p:cNvPr id="10" name="Content Placeholder 9"/>
          <p:cNvGraphicFramePr>
            <a:graphicFrameLocks noGrp="1"/>
          </p:cNvGraphicFramePr>
          <p:nvPr>
            <p:ph idx="1"/>
          </p:nvPr>
        </p:nvGraphicFramePr>
        <p:xfrm>
          <a:off x="457200" y="1295400"/>
          <a:ext cx="8229600" cy="519747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8677" name="Footer Placeholder 5"/>
          <p:cNvSpPr>
            <a:spLocks noGrp="1"/>
          </p:cNvSpPr>
          <p:nvPr>
            <p:ph type="ftr" sz="quarter" idx="3"/>
          </p:nvPr>
        </p:nvSpPr>
        <p:spPr>
          <a:noFill/>
        </p:spPr>
        <p:txBody>
          <a:bodyPr/>
          <a:lstStyle/>
          <a:p>
            <a:r>
              <a:rPr lang="en-US" smtClean="0"/>
              <a:t>Gregor von Laszewski, laszewski@gmail.com</a:t>
            </a:r>
            <a:endParaRPr lang="en-US" dirty="0"/>
          </a:p>
        </p:txBody>
      </p:sp>
      <p:sp>
        <p:nvSpPr>
          <p:cNvPr id="28678" name="Slide Number Placeholder 6"/>
          <p:cNvSpPr>
            <a:spLocks noGrp="1"/>
          </p:cNvSpPr>
          <p:nvPr>
            <p:ph type="sldNum" sz="quarter" idx="4"/>
          </p:nvPr>
        </p:nvSpPr>
        <p:spPr>
          <a:noFill/>
        </p:spPr>
        <p:txBody>
          <a:bodyPr/>
          <a:lstStyle/>
          <a:p>
            <a:fld id="{309856B5-9C5C-4709-960A-99AB3758B0F2}" type="slidenum">
              <a:rPr lang="en-US"/>
              <a:pPr/>
              <a:t>9</a:t>
            </a:fld>
            <a:endParaRPr lang="en-US"/>
          </a:p>
        </p:txBody>
      </p:sp>
      <p:sp>
        <p:nvSpPr>
          <p:cNvPr id="28679" name="TextBox 10"/>
          <p:cNvSpPr txBox="1">
            <a:spLocks noChangeArrowheads="1"/>
          </p:cNvSpPr>
          <p:nvPr/>
        </p:nvSpPr>
        <p:spPr bwMode="auto">
          <a:xfrm>
            <a:off x="304800" y="3810000"/>
            <a:ext cx="1365250" cy="830263"/>
          </a:xfrm>
          <a:prstGeom prst="rect">
            <a:avLst/>
          </a:prstGeom>
          <a:noFill/>
          <a:ln w="9525">
            <a:noFill/>
            <a:miter lim="800000"/>
            <a:headEnd/>
            <a:tailEnd/>
          </a:ln>
        </p:spPr>
        <p:txBody>
          <a:bodyPr wrap="none">
            <a:spAutoFit/>
          </a:bodyPr>
          <a:lstStyle/>
          <a:p>
            <a:pPr eaLnBrk="0" hangingPunct="0"/>
            <a:r>
              <a:rPr lang="en-US"/>
              <a:t>Queuing</a:t>
            </a:r>
          </a:p>
          <a:p>
            <a:pPr eaLnBrk="0" hangingPunct="0"/>
            <a:r>
              <a:rPr lang="en-US"/>
              <a:t>Systems </a:t>
            </a:r>
          </a:p>
        </p:txBody>
      </p:sp>
      <p:sp>
        <p:nvSpPr>
          <p:cNvPr id="28680" name="TextBox 11"/>
          <p:cNvSpPr txBox="1">
            <a:spLocks noChangeArrowheads="1"/>
          </p:cNvSpPr>
          <p:nvPr/>
        </p:nvSpPr>
        <p:spPr bwMode="auto">
          <a:xfrm>
            <a:off x="1600200" y="1905000"/>
            <a:ext cx="3006725" cy="830263"/>
          </a:xfrm>
          <a:prstGeom prst="rect">
            <a:avLst/>
          </a:prstGeom>
          <a:noFill/>
          <a:ln w="9525">
            <a:noFill/>
            <a:miter lim="800000"/>
            <a:headEnd/>
            <a:tailEnd/>
          </a:ln>
        </p:spPr>
        <p:txBody>
          <a:bodyPr wrap="none">
            <a:spAutoFit/>
          </a:bodyPr>
          <a:lstStyle/>
          <a:p>
            <a:pPr eaLnBrk="0" hangingPunct="0"/>
            <a:r>
              <a:rPr lang="en-US"/>
              <a:t>Globus</a:t>
            </a:r>
          </a:p>
          <a:p>
            <a:pPr eaLnBrk="0" hangingPunct="0"/>
            <a:r>
              <a:rPr lang="en-US"/>
              <a:t>(Condor,Unicore, …)</a:t>
            </a:r>
          </a:p>
        </p:txBody>
      </p:sp>
      <p:sp>
        <p:nvSpPr>
          <p:cNvPr id="28681" name="TextBox 12"/>
          <p:cNvSpPr txBox="1">
            <a:spLocks noChangeArrowheads="1"/>
          </p:cNvSpPr>
          <p:nvPr/>
        </p:nvSpPr>
        <p:spPr bwMode="auto">
          <a:xfrm>
            <a:off x="6172200" y="990600"/>
            <a:ext cx="2390775" cy="830263"/>
          </a:xfrm>
          <a:prstGeom prst="rect">
            <a:avLst/>
          </a:prstGeom>
          <a:noFill/>
          <a:ln w="9525">
            <a:noFill/>
            <a:miter lim="800000"/>
            <a:headEnd/>
            <a:tailEnd/>
          </a:ln>
        </p:spPr>
        <p:txBody>
          <a:bodyPr wrap="none">
            <a:spAutoFit/>
          </a:bodyPr>
          <a:lstStyle/>
          <a:p>
            <a:pPr eaLnBrk="0" hangingPunct="0"/>
            <a:r>
              <a:rPr lang="en-US"/>
              <a:t>Social Networks</a:t>
            </a:r>
          </a:p>
          <a:p>
            <a:pPr eaLnBrk="0" hangingPunct="0"/>
            <a:r>
              <a:rPr lang="en-US"/>
              <a:t>Clouds</a:t>
            </a:r>
          </a:p>
        </p:txBody>
      </p:sp>
      <p:sp>
        <p:nvSpPr>
          <p:cNvPr id="9" name="Date Placeholder 8"/>
          <p:cNvSpPr>
            <a:spLocks noGrp="1"/>
          </p:cNvSpPr>
          <p:nvPr>
            <p:ph type="dt" sz="half" idx="2"/>
          </p:nvPr>
        </p:nvSpPr>
        <p:spPr/>
        <p:txBody>
          <a:bodyPr/>
          <a:lstStyle/>
          <a:p>
            <a:fld id="{8D4DD1CA-B90E-1C4B-AE45-2109E6EB17BA}" type="datetime1">
              <a:rPr lang="en-US" smtClean="0"/>
              <a:pPr/>
              <a:t>11/4/09</a:t>
            </a:fld>
            <a:endParaRPr lang="en-US"/>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Clustering in flow cytometry</a:t>
            </a:r>
          </a:p>
        </p:txBody>
      </p:sp>
      <p:sp>
        <p:nvSpPr>
          <p:cNvPr id="3074" name="Rectangle 2"/>
          <p:cNvSpPr>
            <a:spLocks noGrp="1" noChangeArrowheads="1"/>
          </p:cNvSpPr>
          <p:nvPr>
            <p:ph idx="1"/>
          </p:nvPr>
        </p:nvSpPr>
        <p:spPr>
          <a:xfrm>
            <a:off x="457200" y="1295399"/>
            <a:ext cx="3897360" cy="5197475"/>
          </a:xfrm>
          <a:ln/>
        </p:spPr>
        <p:txBody>
          <a:bodyPr/>
          <a:lstStyle/>
          <a:p>
            <a:pPr marL="391686" indent="-293764">
              <a:buSzPct val="45000"/>
              <a:buFont typeface="Wingdings" charset="2"/>
              <a:buChar char=""/>
              <a:tabLst>
                <a:tab pos="656650" algn="l"/>
                <a:tab pos="1313299" algn="l"/>
                <a:tab pos="1969949" algn="l"/>
                <a:tab pos="2626599" algn="l"/>
                <a:tab pos="3283248" algn="l"/>
                <a:tab pos="3939898" algn="l"/>
              </a:tabLst>
            </a:pPr>
            <a:r>
              <a:rPr lang="en-US" sz="1800" dirty="0"/>
              <a:t>Flow cytometry (FC) is a technology in which optical measurements on fluorescently labeled cells are rapidly acquired (~ 10</a:t>
            </a:r>
            <a:r>
              <a:rPr lang="en-US" sz="1800" baseline="33000" dirty="0"/>
              <a:t>4</a:t>
            </a:r>
            <a:r>
              <a:rPr lang="en-US" sz="1800" dirty="0"/>
              <a:t> s</a:t>
            </a:r>
            <a:r>
              <a:rPr lang="en-US" sz="1800" baseline="33000" dirty="0"/>
              <a:t>-1</a:t>
            </a:r>
            <a:r>
              <a:rPr lang="en-US" sz="1800" dirty="0"/>
              <a:t>), giving datasets in ~20 dimensions and millions of events.</a:t>
            </a:r>
          </a:p>
          <a:p>
            <a:pPr marL="391686" indent="-293764">
              <a:buSzPct val="45000"/>
              <a:buFont typeface="Wingdings" charset="2"/>
              <a:buChar char=""/>
              <a:tabLst>
                <a:tab pos="656650" algn="l"/>
                <a:tab pos="1313299" algn="l"/>
                <a:tab pos="1969949" algn="l"/>
                <a:tab pos="2626599" algn="l"/>
                <a:tab pos="3283248" algn="l"/>
                <a:tab pos="3939898" algn="l"/>
              </a:tabLst>
            </a:pPr>
            <a:r>
              <a:rPr lang="en-US" sz="1800" dirty="0"/>
              <a:t>The dimensionality of the data is expected to continue to increase.</a:t>
            </a:r>
          </a:p>
          <a:p>
            <a:pPr marL="391686" indent="-293764">
              <a:buSzPct val="45000"/>
              <a:buFont typeface="Wingdings" charset="2"/>
              <a:buChar char=""/>
              <a:tabLst>
                <a:tab pos="656650" algn="l"/>
                <a:tab pos="1313299" algn="l"/>
                <a:tab pos="1969949" algn="l"/>
                <a:tab pos="2626599" algn="l"/>
                <a:tab pos="3283248" algn="l"/>
                <a:tab pos="3939898" algn="l"/>
              </a:tabLst>
            </a:pPr>
            <a:r>
              <a:rPr lang="en-US" sz="1800" dirty="0"/>
              <a:t>Current analysis methods commonly include manual sequential </a:t>
            </a:r>
            <a:r>
              <a:rPr lang="en-US" sz="1800" dirty="0" err="1"/>
              <a:t>bivariate</a:t>
            </a:r>
            <a:r>
              <a:rPr lang="en-US" sz="1800" dirty="0"/>
              <a:t> gating to narrow down populations of interest.  This is unsatisfactory for many reasons.</a:t>
            </a:r>
          </a:p>
        </p:txBody>
      </p:sp>
      <p:pic>
        <p:nvPicPr>
          <p:cNvPr id="3075" name="Picture 3"/>
          <p:cNvPicPr>
            <a:picLocks noChangeAspect="1" noChangeArrowheads="1"/>
          </p:cNvPicPr>
          <p:nvPr/>
        </p:nvPicPr>
        <p:blipFill>
          <a:blip r:embed="rId3"/>
          <a:srcRect/>
          <a:stretch>
            <a:fillRect/>
          </a:stretch>
        </p:blipFill>
        <p:spPr bwMode="auto">
          <a:xfrm>
            <a:off x="4354560" y="1866436"/>
            <a:ext cx="4789440" cy="3732872"/>
          </a:xfrm>
          <a:prstGeom prst="rect">
            <a:avLst/>
          </a:prstGeom>
          <a:noFill/>
          <a:ln w="9525">
            <a:noFill/>
            <a:round/>
            <a:headEnd/>
            <a:tailEnd/>
          </a:ln>
          <a:effectLst/>
        </p:spPr>
      </p:pic>
      <p:sp>
        <p:nvSpPr>
          <p:cNvPr id="3076" name="Text Box 4"/>
          <p:cNvSpPr txBox="1">
            <a:spLocks noChangeArrowheads="1"/>
          </p:cNvSpPr>
          <p:nvPr/>
        </p:nvSpPr>
        <p:spPr bwMode="auto">
          <a:xfrm>
            <a:off x="4354560" y="5184545"/>
            <a:ext cx="4789440" cy="527095"/>
          </a:xfrm>
          <a:prstGeom prst="rect">
            <a:avLst/>
          </a:prstGeom>
          <a:solidFill>
            <a:srgbClr val="FFFFFF"/>
          </a:solidFill>
          <a:ln w="9525">
            <a:noFill/>
            <a:round/>
            <a:headEnd/>
            <a:tailEnd/>
          </a:ln>
          <a:effectLst/>
        </p:spPr>
        <p:txBody>
          <a:bodyPr lIns="81639" tIns="40820" rIns="81639" bIns="40820">
            <a:prstTxWarp prst="textNoShape">
              <a:avLst/>
            </a:prstTxWarp>
          </a:bodyPr>
          <a:lstStyle/>
          <a:p>
            <a:pPr>
              <a:tabLst>
                <a:tab pos="656650" algn="l"/>
                <a:tab pos="1313299" algn="l"/>
                <a:tab pos="1969949" algn="l"/>
                <a:tab pos="2626599" algn="l"/>
                <a:tab pos="3283248" algn="l"/>
                <a:tab pos="3939898" algn="l"/>
                <a:tab pos="4596548" algn="l"/>
              </a:tabLst>
            </a:pPr>
            <a:r>
              <a:rPr lang="en-US" sz="1200" dirty="0">
                <a:solidFill>
                  <a:srgbClr val="000000"/>
                </a:solidFill>
                <a:ea typeface="Luxi Sans" charset="0"/>
                <a:cs typeface="Luxi Sans" charset="0"/>
              </a:rPr>
              <a:t>From </a:t>
            </a:r>
            <a:r>
              <a:rPr lang="en-US" sz="1200" i="1" dirty="0">
                <a:solidFill>
                  <a:srgbClr val="000000"/>
                </a:solidFill>
                <a:ea typeface="Luxi Sans" charset="0"/>
                <a:cs typeface="Luxi Sans" charset="0"/>
              </a:rPr>
              <a:t>Introduction to Flow Cytometry: </a:t>
            </a:r>
          </a:p>
          <a:p>
            <a:pPr>
              <a:tabLst>
                <a:tab pos="656650" algn="l"/>
                <a:tab pos="1313299" algn="l"/>
                <a:tab pos="1969949" algn="l"/>
                <a:tab pos="2626599" algn="l"/>
                <a:tab pos="3283248" algn="l"/>
                <a:tab pos="3939898" algn="l"/>
                <a:tab pos="4596548" algn="l"/>
              </a:tabLst>
            </a:pPr>
            <a:r>
              <a:rPr lang="en-US" sz="1200" i="1" dirty="0">
                <a:solidFill>
                  <a:srgbClr val="000000"/>
                </a:solidFill>
                <a:ea typeface="Luxi Sans" charset="0"/>
                <a:cs typeface="Luxi Sans" charset="0"/>
              </a:rPr>
              <a:t>A Learning Guide</a:t>
            </a:r>
            <a:r>
              <a:rPr lang="en-US" sz="1200" dirty="0">
                <a:solidFill>
                  <a:srgbClr val="000000"/>
                </a:solidFill>
                <a:ea typeface="Luxi Sans" charset="0"/>
                <a:cs typeface="Luxi Sans" charset="0"/>
              </a:rPr>
              <a:t>, BD Biosciences, 2004</a:t>
            </a:r>
          </a:p>
        </p:txBody>
      </p:sp>
      <p:sp>
        <p:nvSpPr>
          <p:cNvPr id="6" name="Date Placeholder 5"/>
          <p:cNvSpPr>
            <a:spLocks noGrp="1"/>
          </p:cNvSpPr>
          <p:nvPr>
            <p:ph type="dt" sz="half" idx="2"/>
          </p:nvPr>
        </p:nvSpPr>
        <p:spPr/>
        <p:txBody>
          <a:bodyPr/>
          <a:lstStyle/>
          <a:p>
            <a:fld id="{2EDF3E14-5877-EF44-904C-7486E92AF48F}" type="datetime1">
              <a:rPr lang="en-US" smtClean="0"/>
              <a:pPr/>
              <a:t>11/4/09</a:t>
            </a:fld>
            <a:endParaRPr lang="en-US"/>
          </a:p>
        </p:txBody>
      </p:sp>
      <p:sp>
        <p:nvSpPr>
          <p:cNvPr id="7" name="Slide Number Placeholder 6"/>
          <p:cNvSpPr>
            <a:spLocks noGrp="1"/>
          </p:cNvSpPr>
          <p:nvPr>
            <p:ph type="sldNum" sz="quarter" idx="4"/>
          </p:nvPr>
        </p:nvSpPr>
        <p:spPr/>
        <p:txBody>
          <a:bodyPr/>
          <a:lstStyle/>
          <a:p>
            <a:fld id="{C53075B1-7B30-404B-8E37-C3D48FD8F813}" type="slidenum">
              <a:rPr lang="en-US" smtClean="0"/>
              <a:pPr/>
              <a:t>90</a:t>
            </a:fld>
            <a:endParaRPr lang="en-US"/>
          </a:p>
        </p:txBody>
      </p:sp>
      <p:sp>
        <p:nvSpPr>
          <p:cNvPr id="8" name="Footer Placeholder 7"/>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p:txBody>
          <a:bodyPr/>
          <a:lstStyle/>
          <a:p>
            <a:r>
              <a:rPr lang="en-US" smtClean="0"/>
              <a:t>Clustering in flow cytometry</a:t>
            </a:r>
            <a:endParaRPr lang="en-US" dirty="0"/>
          </a:p>
        </p:txBody>
      </p:sp>
      <p:sp>
        <p:nvSpPr>
          <p:cNvPr id="4098" name="Rectangle 2"/>
          <p:cNvSpPr>
            <a:spLocks noGrp="1" noChangeArrowheads="1"/>
          </p:cNvSpPr>
          <p:nvPr>
            <p:ph type="body" idx="1"/>
          </p:nvPr>
        </p:nvSpPr>
        <p:spPr/>
        <p:txBody>
          <a:bodyPr>
            <a:normAutofit fontScale="70000" lnSpcReduction="20000"/>
          </a:bodyPr>
          <a:lstStyle/>
          <a:p>
            <a:r>
              <a:rPr lang="en-US" smtClean="0"/>
              <a:t>Each cluster is a cell population and is therefore directly relevant biologically.</a:t>
            </a:r>
          </a:p>
          <a:p>
            <a:r>
              <a:rPr lang="en-US" smtClean="0"/>
              <a:t>Although progress has been made recently on clustering FC data, important problems remain.  No generally satisfactory software exists for rapidly, accurately, completely, validly (using information theoretic metrics among others), and conveniently identifying clusters, their memberships, and characteristics.  An even more important problem lies in extending this across datasets for doing statistical inference between samples.</a:t>
            </a:r>
          </a:p>
          <a:p>
            <a:r>
              <a:rPr lang="en-US" smtClean="0"/>
              <a:t>FC data are difficult to cluster due to high dimensionality and very widely varying cluster size, shape, and density.  Additional complications are the very wide dynamic range and negative values (after compensation), precluding simple use of log transformation.</a:t>
            </a:r>
          </a:p>
          <a:p>
            <a:r>
              <a:rPr lang="en-US" smtClean="0"/>
              <a:t>The number of clusters expected in typical blood samples is unknown but probably in the range 100-300.  It is not practical to find all clusters using manual gating.</a:t>
            </a:r>
            <a:endParaRPr lang="en-US" dirty="0"/>
          </a:p>
        </p:txBody>
      </p:sp>
      <p:sp>
        <p:nvSpPr>
          <p:cNvPr id="4" name="Date Placeholder 3"/>
          <p:cNvSpPr>
            <a:spLocks noGrp="1"/>
          </p:cNvSpPr>
          <p:nvPr>
            <p:ph type="dt" sz="half" idx="2"/>
          </p:nvPr>
        </p:nvSpPr>
        <p:spPr/>
        <p:txBody>
          <a:bodyPr/>
          <a:lstStyle/>
          <a:p>
            <a:fld id="{38057D79-543D-3849-9957-873CEDB21CC9}"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91</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p:txBody>
          <a:bodyPr/>
          <a:lstStyle/>
          <a:p>
            <a:r>
              <a:rPr lang="en-US" smtClean="0"/>
              <a:t>Clustering in flow cytometry</a:t>
            </a:r>
            <a:endParaRPr lang="en-US" dirty="0"/>
          </a:p>
        </p:txBody>
      </p:sp>
      <p:sp>
        <p:nvSpPr>
          <p:cNvPr id="5122" name="Rectangle 2"/>
          <p:cNvSpPr>
            <a:spLocks noGrp="1" noChangeArrowheads="1"/>
          </p:cNvSpPr>
          <p:nvPr>
            <p:ph type="body" idx="1"/>
          </p:nvPr>
        </p:nvSpPr>
        <p:spPr/>
        <p:txBody>
          <a:bodyPr>
            <a:normAutofit fontScale="70000" lnSpcReduction="20000"/>
          </a:bodyPr>
          <a:lstStyle/>
          <a:p>
            <a:r>
              <a:rPr lang="en-US" smtClean="0"/>
              <a:t>Complementary approaches are likely to be useful for different goals:</a:t>
            </a:r>
          </a:p>
          <a:p>
            <a:pPr lvl="1"/>
            <a:r>
              <a:rPr lang="en-US" smtClean="0"/>
              <a:t>Finding and monitoring cell populations known a priori to be of interest</a:t>
            </a:r>
          </a:p>
          <a:p>
            <a:pPr lvl="1"/>
            <a:r>
              <a:rPr lang="en-US" smtClean="0"/>
              <a:t>Exhaustive search for discovery of unknown cell populations</a:t>
            </a:r>
          </a:p>
          <a:p>
            <a:r>
              <a:rPr lang="en-US" smtClean="0"/>
              <a:t>Current approaches include extensions of fuzzy c-means using scatter matrices and Gath-Geva algorithm, and Gaussian mixture models.</a:t>
            </a:r>
          </a:p>
          <a:p>
            <a:r>
              <a:rPr lang="en-US" smtClean="0"/>
              <a:t>Minimum description length (MDL) and Bayesian information criterion are used for assessing the number of clusters.</a:t>
            </a:r>
          </a:p>
          <a:p>
            <a:r>
              <a:rPr lang="en-US" smtClean="0"/>
              <a:t>Future work will include extending the repertoire of low-dimensional clustering techniques and applying them in exhaustive bottom-up projection clustering, comparing them against subspace clustering techniques, integration of database management of clustering results with visualization, and statistical inference using Bayesian and smoothing and nonparametric approaches.</a:t>
            </a:r>
            <a:endParaRPr lang="en-US" dirty="0"/>
          </a:p>
        </p:txBody>
      </p:sp>
      <p:sp>
        <p:nvSpPr>
          <p:cNvPr id="4" name="Date Placeholder 3"/>
          <p:cNvSpPr>
            <a:spLocks noGrp="1"/>
          </p:cNvSpPr>
          <p:nvPr>
            <p:ph type="dt" sz="half" idx="2"/>
          </p:nvPr>
        </p:nvSpPr>
        <p:spPr/>
        <p:txBody>
          <a:bodyPr/>
          <a:lstStyle/>
          <a:p>
            <a:fld id="{CF3BB0B9-2D0A-C844-BDDB-C9DAC395E807}"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92</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Speedup</a:t>
            </a:r>
            <a:endParaRPr lang="en-US" dirty="0"/>
          </a:p>
        </p:txBody>
      </p:sp>
      <p:pic>
        <p:nvPicPr>
          <p:cNvPr id="4" name="Content Placeholder 3" descr="cmeans_speedup_clusters.pdf"/>
          <p:cNvPicPr>
            <a:picLocks noGrp="1" noChangeAspect="1"/>
          </p:cNvPicPr>
          <p:nvPr>
            <p:ph idx="1"/>
          </p:nvPr>
        </p:nvPicPr>
        <mc:AlternateContent>
          <mc:Choice xmlns:ma="http://schemas.microsoft.com/office/mac/drawingml/2008/main" Requires="ma">
            <p:blipFill>
              <a:blip r:embed="rId2"/>
              <a:srcRect l="-7247" r="-7247"/>
              <a:stretch>
                <a:fillRect/>
              </a:stretch>
            </p:blipFill>
          </mc:Choice>
          <mc:Fallback>
            <p:blipFill>
              <a:blip r:embed="rId3"/>
              <a:srcRect l="-7247" r="-7247"/>
              <a:stretch>
                <a:fillRect/>
              </a:stretch>
            </p:blipFill>
          </mc:Fallback>
        </mc:AlternateContent>
        <p:spPr/>
      </p:pic>
      <p:sp>
        <p:nvSpPr>
          <p:cNvPr id="5" name="Date Placeholder 4"/>
          <p:cNvSpPr>
            <a:spLocks noGrp="1"/>
          </p:cNvSpPr>
          <p:nvPr>
            <p:ph type="dt" sz="half" idx="2"/>
          </p:nvPr>
        </p:nvSpPr>
        <p:spPr/>
        <p:txBody>
          <a:bodyPr/>
          <a:lstStyle/>
          <a:p>
            <a:fld id="{64E82DA6-2041-3348-89BB-DD9370CB70EC}" type="datetime1">
              <a:rPr lang="en-US" smtClean="0"/>
              <a:pPr/>
              <a:t>11/4/09</a:t>
            </a:fld>
            <a:endParaRPr lang="en-US"/>
          </a:p>
        </p:txBody>
      </p:sp>
      <p:sp>
        <p:nvSpPr>
          <p:cNvPr id="6" name="Slide Number Placeholder 5"/>
          <p:cNvSpPr>
            <a:spLocks noGrp="1"/>
          </p:cNvSpPr>
          <p:nvPr>
            <p:ph type="sldNum" sz="quarter" idx="4"/>
          </p:nvPr>
        </p:nvSpPr>
        <p:spPr/>
        <p:txBody>
          <a:bodyPr/>
          <a:lstStyle/>
          <a:p>
            <a:fld id="{C53075B1-7B30-404B-8E37-C3D48FD8F813}" type="slidenum">
              <a:rPr lang="en-US" smtClean="0"/>
              <a:pPr/>
              <a:t>93</a:t>
            </a:fld>
            <a:endParaRPr lang="en-US"/>
          </a:p>
        </p:txBody>
      </p:sp>
      <p:sp>
        <p:nvSpPr>
          <p:cNvPr id="7" name="Footer Placeholder 6"/>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dirty="0" smtClean="0"/>
              <a:t>A speedup of 40-70 will naturally be significant in reducing power and CO2</a:t>
            </a:r>
          </a:p>
          <a:p>
            <a:endParaRPr lang="en-US" dirty="0" smtClean="0"/>
          </a:p>
          <a:p>
            <a:r>
              <a:rPr lang="en-US" dirty="0" smtClean="0"/>
              <a:t>E.g. one server with CUDA cards vs.</a:t>
            </a:r>
          </a:p>
          <a:p>
            <a:r>
              <a:rPr lang="en-US" dirty="0" smtClean="0"/>
              <a:t>70 single processors</a:t>
            </a:r>
          </a:p>
          <a:p>
            <a:endParaRPr lang="en-US" dirty="0" smtClean="0"/>
          </a:p>
          <a:p>
            <a:r>
              <a:rPr lang="en-US" dirty="0" smtClean="0"/>
              <a:t>Current work:</a:t>
            </a:r>
          </a:p>
          <a:p>
            <a:pPr lvl="1"/>
            <a:r>
              <a:rPr lang="en-US" dirty="0" smtClean="0"/>
              <a:t>Energy consumption</a:t>
            </a:r>
          </a:p>
          <a:p>
            <a:pPr lvl="1"/>
            <a:r>
              <a:rPr lang="en-US" dirty="0" smtClean="0"/>
              <a:t>Multi/many core systems vs. CUDA</a:t>
            </a:r>
          </a:p>
        </p:txBody>
      </p:sp>
      <p:sp>
        <p:nvSpPr>
          <p:cNvPr id="4" name="Date Placeholder 3"/>
          <p:cNvSpPr>
            <a:spLocks noGrp="1"/>
          </p:cNvSpPr>
          <p:nvPr>
            <p:ph type="dt" sz="half" idx="2"/>
          </p:nvPr>
        </p:nvSpPr>
        <p:spPr/>
        <p:txBody>
          <a:bodyPr/>
          <a:lstStyle/>
          <a:p>
            <a:fld id="{B8F39873-3DF5-8246-BBA7-9F22E3C840B0}"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94</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Green Aware Computing </a:t>
            </a:r>
            <a:endParaRPr lang="en-US" dirty="0"/>
          </a:p>
        </p:txBody>
      </p:sp>
      <p:graphicFrame>
        <p:nvGraphicFramePr>
          <p:cNvPr id="7" name="Content Placeholder 6"/>
          <p:cNvGraphicFramePr>
            <a:graphicFrameLocks noGrp="1"/>
          </p:cNvGraphicFramePr>
          <p:nvPr>
            <p:ph idx="1"/>
          </p:nvPr>
        </p:nvGraphicFramePr>
        <p:xfrm>
          <a:off x="457200" y="1295400"/>
          <a:ext cx="8229600" cy="519747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11" name="Rounded Rectangle 10"/>
          <p:cNvSpPr/>
          <p:nvPr/>
        </p:nvSpPr>
        <p:spPr>
          <a:xfrm>
            <a:off x="685800" y="3910009"/>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Rounded Rectangle 11"/>
          <p:cNvSpPr/>
          <p:nvPr/>
        </p:nvSpPr>
        <p:spPr>
          <a:xfrm>
            <a:off x="685800" y="930273"/>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ounded Rectangle 12"/>
          <p:cNvSpPr/>
          <p:nvPr/>
        </p:nvSpPr>
        <p:spPr>
          <a:xfrm>
            <a:off x="4572000" y="914400"/>
            <a:ext cx="3886200" cy="2963863"/>
          </a:xfrm>
          <a:prstGeom prst="roundRect">
            <a:avLst>
              <a:gd name="adj" fmla="val 4568"/>
            </a:avLst>
          </a:prstGeom>
          <a:solidFill>
            <a:srgbClr val="FFFFFF">
              <a:alpha val="54000"/>
            </a:srgbClr>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Rounded Rectangle 3"/>
          <p:cNvSpPr/>
          <p:nvPr/>
        </p:nvSpPr>
        <p:spPr>
          <a:xfrm>
            <a:off x="4267200" y="3505200"/>
            <a:ext cx="3886200" cy="3200400"/>
          </a:xfrm>
          <a:prstGeom prst="roundRect">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p:cNvSpPr>
            <a:spLocks noGrp="1"/>
          </p:cNvSpPr>
          <p:nvPr>
            <p:ph type="dt" sz="half" idx="2"/>
          </p:nvPr>
        </p:nvSpPr>
        <p:spPr/>
        <p:txBody>
          <a:bodyPr/>
          <a:lstStyle/>
          <a:p>
            <a:fld id="{99086D94-47FB-B04B-AC4E-4635C2B5C29A}" type="datetime1">
              <a:rPr lang="en-US" smtClean="0"/>
              <a:pPr/>
              <a:t>11/4/09</a:t>
            </a:fld>
            <a:endParaRPr lang="en-US"/>
          </a:p>
        </p:txBody>
      </p:sp>
      <p:sp>
        <p:nvSpPr>
          <p:cNvPr id="9" name="Slide Number Placeholder 8"/>
          <p:cNvSpPr>
            <a:spLocks noGrp="1"/>
          </p:cNvSpPr>
          <p:nvPr>
            <p:ph type="sldNum" sz="quarter" idx="4"/>
          </p:nvPr>
        </p:nvSpPr>
        <p:spPr/>
        <p:txBody>
          <a:bodyPr/>
          <a:lstStyle/>
          <a:p>
            <a:fld id="{C53075B1-7B30-404B-8E37-C3D48FD8F813}" type="slidenum">
              <a:rPr lang="en-US" smtClean="0"/>
              <a:pPr/>
              <a:t>95</a:t>
            </a:fld>
            <a:endParaRPr lang="en-US"/>
          </a:p>
        </p:txBody>
      </p:sp>
      <p:sp>
        <p:nvSpPr>
          <p:cNvPr id="10" name="Footer Placeholder 9"/>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Behavior </a:t>
            </a:r>
            <a:endParaRPr lang="en-US" dirty="0"/>
          </a:p>
        </p:txBody>
      </p:sp>
      <p:sp>
        <p:nvSpPr>
          <p:cNvPr id="3" name="Content Placeholder 2"/>
          <p:cNvSpPr>
            <a:spLocks noGrp="1"/>
          </p:cNvSpPr>
          <p:nvPr>
            <p:ph idx="1"/>
          </p:nvPr>
        </p:nvSpPr>
        <p:spPr/>
        <p:txBody>
          <a:bodyPr/>
          <a:lstStyle/>
          <a:p>
            <a:r>
              <a:rPr lang="en-US" dirty="0" smtClean="0"/>
              <a:t>Making you aware of issues</a:t>
            </a:r>
          </a:p>
          <a:p>
            <a:r>
              <a:rPr lang="en-US" dirty="0" smtClean="0"/>
              <a:t>Provide easy monitoring and comparison tools</a:t>
            </a:r>
          </a:p>
          <a:p>
            <a:r>
              <a:rPr lang="en-US" dirty="0" smtClean="0"/>
              <a:t>Provide supporting tools to make it easy to not only do computing based on </a:t>
            </a:r>
          </a:p>
          <a:p>
            <a:endParaRPr lang="en-US" dirty="0" smtClean="0"/>
          </a:p>
          <a:p>
            <a:pPr lvl="1"/>
            <a:r>
              <a:rPr lang="en-US" dirty="0" smtClean="0"/>
              <a:t>Performance vs. environmental impact</a:t>
            </a:r>
          </a:p>
          <a:p>
            <a:pPr lvl="1"/>
            <a:endParaRPr lang="en-US" dirty="0" smtClean="0"/>
          </a:p>
          <a:p>
            <a:pPr lvl="1"/>
            <a:endParaRPr lang="en-US" dirty="0" smtClean="0"/>
          </a:p>
          <a:p>
            <a:pPr>
              <a:buNone/>
            </a:pPr>
            <a:endParaRPr lang="en-US" dirty="0" smtClean="0"/>
          </a:p>
          <a:p>
            <a:endParaRPr lang="en-US" dirty="0"/>
          </a:p>
        </p:txBody>
      </p:sp>
      <p:sp>
        <p:nvSpPr>
          <p:cNvPr id="4" name="Date Placeholder 3"/>
          <p:cNvSpPr>
            <a:spLocks noGrp="1"/>
          </p:cNvSpPr>
          <p:nvPr>
            <p:ph type="dt" sz="half" idx="2"/>
          </p:nvPr>
        </p:nvSpPr>
        <p:spPr/>
        <p:txBody>
          <a:bodyPr/>
          <a:lstStyle/>
          <a:p>
            <a:fld id="{271DFC6F-0DDB-F04A-8C50-C6FA6803AC70}" type="datetime1">
              <a:rPr lang="en-US" smtClean="0"/>
              <a:pPr/>
              <a:t>11/4/09</a:t>
            </a:fld>
            <a:endParaRPr lang="en-US"/>
          </a:p>
        </p:txBody>
      </p:sp>
      <p:sp>
        <p:nvSpPr>
          <p:cNvPr id="5" name="Slide Number Placeholder 4"/>
          <p:cNvSpPr>
            <a:spLocks noGrp="1"/>
          </p:cNvSpPr>
          <p:nvPr>
            <p:ph type="sldNum" sz="quarter" idx="4"/>
          </p:nvPr>
        </p:nvSpPr>
        <p:spPr/>
        <p:txBody>
          <a:bodyPr/>
          <a:lstStyle/>
          <a:p>
            <a:fld id="{C53075B1-7B30-404B-8E37-C3D48FD8F813}" type="slidenum">
              <a:rPr lang="en-US" smtClean="0"/>
              <a:pPr/>
              <a:t>96</a:t>
            </a:fld>
            <a:endParaRPr lang="en-US"/>
          </a:p>
        </p:txBody>
      </p:sp>
      <p:sp>
        <p:nvSpPr>
          <p:cNvPr id="6" name="Footer Placeholder 5"/>
          <p:cNvSpPr>
            <a:spLocks noGrp="1"/>
          </p:cNvSpPr>
          <p:nvPr>
            <p:ph type="ftr" sz="quarter" idx="3"/>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Impact through Easy Resource Utilization/Planning</a:t>
            </a:r>
            <a:endParaRPr lang="en-US" dirty="0"/>
          </a:p>
        </p:txBody>
      </p:sp>
      <p:sp>
        <p:nvSpPr>
          <p:cNvPr id="5" name="Subtitle 4"/>
          <p:cNvSpPr>
            <a:spLocks noGrp="1"/>
          </p:cNvSpPr>
          <p:nvPr>
            <p:ph type="subTitle" idx="1"/>
          </p:nvPr>
        </p:nvSpPr>
        <p:spPr/>
        <p:txBody>
          <a:bodyPr/>
          <a:lstStyle/>
          <a:p>
            <a:endParaRPr lang="en-US"/>
          </a:p>
        </p:txBody>
      </p:sp>
      <p:sp>
        <p:nvSpPr>
          <p:cNvPr id="6" name="Date Placeholder 5"/>
          <p:cNvSpPr>
            <a:spLocks noGrp="1"/>
          </p:cNvSpPr>
          <p:nvPr>
            <p:ph type="dt" sz="half" idx="10"/>
          </p:nvPr>
        </p:nvSpPr>
        <p:spPr/>
        <p:txBody>
          <a:bodyPr/>
          <a:lstStyle/>
          <a:p>
            <a:fld id="{107E0255-C0DC-E644-BE16-CF9F5CC46C6E}" type="datetime1">
              <a:rPr lang="en-US" smtClean="0"/>
              <a:pPr/>
              <a:t>11/4/09</a:t>
            </a:fld>
            <a:endParaRPr lang="en-US"/>
          </a:p>
        </p:txBody>
      </p:sp>
      <p:sp>
        <p:nvSpPr>
          <p:cNvPr id="7" name="Slide Number Placeholder 6"/>
          <p:cNvSpPr>
            <a:spLocks noGrp="1"/>
          </p:cNvSpPr>
          <p:nvPr>
            <p:ph type="sldNum" sz="quarter" idx="12"/>
          </p:nvPr>
        </p:nvSpPr>
        <p:spPr/>
        <p:txBody>
          <a:bodyPr/>
          <a:lstStyle/>
          <a:p>
            <a:fld id="{C53075B1-7B30-404B-8E37-C3D48FD8F813}" type="slidenum">
              <a:rPr lang="en-US" smtClean="0"/>
              <a:pPr/>
              <a:t>97</a:t>
            </a:fld>
            <a:endParaRPr lang="en-US"/>
          </a:p>
        </p:txBody>
      </p:sp>
      <p:sp>
        <p:nvSpPr>
          <p:cNvPr id="8" name="Footer Placeholder 7"/>
          <p:cNvSpPr>
            <a:spLocks noGrp="1"/>
          </p:cNvSpPr>
          <p:nvPr>
            <p:ph type="ftr" sz="quarter" idx="11"/>
          </p:nvPr>
        </p:nvSpPr>
        <p:spPr/>
        <p:txBody>
          <a:bodyPr/>
          <a:lstStyle/>
          <a:p>
            <a:r>
              <a:rPr lang="en-US" smtClean="0"/>
              <a:t>Gregor von Laszewski, laszewski@gmail.com</a:t>
            </a: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Microsoft Project</a:t>
            </a:r>
          </a:p>
        </p:txBody>
      </p:sp>
      <p:sp>
        <p:nvSpPr>
          <p:cNvPr id="31747" name="Content Placeholder 2"/>
          <p:cNvSpPr>
            <a:spLocks noGrp="1"/>
          </p:cNvSpPr>
          <p:nvPr>
            <p:ph idx="1"/>
          </p:nvPr>
        </p:nvSpPr>
        <p:spPr/>
        <p:txBody>
          <a:bodyPr>
            <a:normAutofit lnSpcReduction="10000"/>
          </a:bodyPr>
          <a:lstStyle/>
          <a:p>
            <a:pPr>
              <a:lnSpc>
                <a:spcPct val="150000"/>
              </a:lnSpc>
            </a:pPr>
            <a:r>
              <a:rPr lang="en-US" sz="2400" dirty="0" smtClean="0"/>
              <a:t>Is used for planning a project.</a:t>
            </a:r>
          </a:p>
          <a:p>
            <a:pPr>
              <a:lnSpc>
                <a:spcPct val="150000"/>
              </a:lnSpc>
            </a:pPr>
            <a:r>
              <a:rPr lang="en-US" sz="2400" dirty="0" smtClean="0"/>
              <a:t>Familiar to many</a:t>
            </a:r>
          </a:p>
          <a:p>
            <a:pPr>
              <a:lnSpc>
                <a:spcPct val="150000"/>
              </a:lnSpc>
            </a:pPr>
            <a:r>
              <a:rPr lang="en-US" sz="2400" dirty="0" smtClean="0"/>
              <a:t>Allows resource </a:t>
            </a:r>
            <a:r>
              <a:rPr lang="en-US" sz="2400" dirty="0" err="1" smtClean="0"/>
              <a:t>planing</a:t>
            </a:r>
            <a:endParaRPr lang="en-US" sz="2400" dirty="0" smtClean="0"/>
          </a:p>
          <a:p>
            <a:pPr>
              <a:lnSpc>
                <a:spcPct val="150000"/>
              </a:lnSpc>
            </a:pPr>
            <a:r>
              <a:rPr lang="en-US" sz="2400" b="1" dirty="0" smtClean="0"/>
              <a:t>Workflow</a:t>
            </a:r>
            <a:r>
              <a:rPr lang="en-US" sz="2400" dirty="0" smtClean="0"/>
              <a:t> – a set of operations which contain the following:</a:t>
            </a:r>
            <a:endParaRPr lang="en-US" sz="2400" b="1" dirty="0" smtClean="0"/>
          </a:p>
          <a:p>
            <a:pPr lvl="1">
              <a:lnSpc>
                <a:spcPct val="150000"/>
              </a:lnSpc>
            </a:pPr>
            <a:r>
              <a:rPr lang="en-US" sz="2000" b="1" dirty="0" smtClean="0"/>
              <a:t>Task</a:t>
            </a:r>
            <a:r>
              <a:rPr lang="en-US" sz="2000" dirty="0" smtClean="0"/>
              <a:t> – </a:t>
            </a:r>
            <a:r>
              <a:rPr lang="en-US" sz="2000" i="1" dirty="0" smtClean="0"/>
              <a:t>a unit of work.</a:t>
            </a:r>
          </a:p>
          <a:p>
            <a:pPr lvl="1">
              <a:lnSpc>
                <a:spcPct val="150000"/>
              </a:lnSpc>
            </a:pPr>
            <a:r>
              <a:rPr lang="en-US" sz="2000" b="1" dirty="0" smtClean="0"/>
              <a:t>Dependency</a:t>
            </a:r>
            <a:r>
              <a:rPr lang="en-US" sz="2000" dirty="0" smtClean="0"/>
              <a:t> – </a:t>
            </a:r>
            <a:r>
              <a:rPr lang="en-US" sz="2000" i="1" dirty="0" smtClean="0"/>
              <a:t>among two tasks, used to specify ordering</a:t>
            </a:r>
            <a:r>
              <a:rPr lang="en-US" sz="2000" dirty="0" smtClean="0"/>
              <a:t>.</a:t>
            </a:r>
          </a:p>
          <a:p>
            <a:pPr lvl="1">
              <a:lnSpc>
                <a:spcPct val="150000"/>
              </a:lnSpc>
            </a:pPr>
            <a:r>
              <a:rPr lang="en-US" sz="2000" b="1" dirty="0" smtClean="0"/>
              <a:t>Resource</a:t>
            </a:r>
            <a:r>
              <a:rPr lang="en-US" sz="2000" dirty="0" smtClean="0"/>
              <a:t> – </a:t>
            </a:r>
            <a:r>
              <a:rPr lang="en-US" sz="2000" i="1" dirty="0" smtClean="0"/>
              <a:t>people or machines used to carry out work.</a:t>
            </a:r>
            <a:endParaRPr lang="en-US" sz="2000" b="1" i="1" dirty="0" smtClean="0"/>
          </a:p>
          <a:p>
            <a:pPr lvl="1">
              <a:lnSpc>
                <a:spcPct val="150000"/>
              </a:lnSpc>
            </a:pPr>
            <a:r>
              <a:rPr lang="en-US" sz="2000" b="1" dirty="0" smtClean="0"/>
              <a:t>Assignment /Mapping </a:t>
            </a:r>
            <a:r>
              <a:rPr lang="en-US" sz="2000" dirty="0" smtClean="0"/>
              <a:t>– </a:t>
            </a:r>
            <a:r>
              <a:rPr lang="en-US" sz="2000" i="1" dirty="0" smtClean="0"/>
              <a:t>of resources to tasks, to execute the workflow. </a:t>
            </a:r>
          </a:p>
          <a:p>
            <a:pPr lvl="2">
              <a:lnSpc>
                <a:spcPct val="150000"/>
              </a:lnSpc>
            </a:pPr>
            <a:r>
              <a:rPr lang="en-US" sz="1600" b="1" i="1" dirty="0" smtClean="0"/>
              <a:t>This makes it a job</a:t>
            </a:r>
            <a:endParaRPr lang="en-US" sz="1600" b="1" dirty="0" smtClean="0"/>
          </a:p>
        </p:txBody>
      </p:sp>
      <p:sp>
        <p:nvSpPr>
          <p:cNvPr id="31748" name="Date Placeholder 3"/>
          <p:cNvSpPr>
            <a:spLocks noGrp="1"/>
          </p:cNvSpPr>
          <p:nvPr>
            <p:ph type="dt" sz="half" idx="2"/>
          </p:nvPr>
        </p:nvSpPr>
        <p:spPr>
          <a:xfrm>
            <a:off x="152400" y="6553200"/>
            <a:ext cx="990600" cy="228600"/>
          </a:xfrm>
          <a:prstGeom prst="rect">
            <a:avLst/>
          </a:prstGeom>
          <a:noFill/>
        </p:spPr>
        <p:txBody>
          <a:bodyPr/>
          <a:lstStyle/>
          <a:p>
            <a:fld id="{A5F40955-6521-6049-99CC-BE20992CA8E7}" type="datetime1">
              <a:rPr lang="en-US" smtClean="0"/>
              <a:pPr/>
              <a:t>11/4/09</a:t>
            </a:fld>
            <a:endParaRPr lang="en-US"/>
          </a:p>
        </p:txBody>
      </p:sp>
      <p:sp>
        <p:nvSpPr>
          <p:cNvPr id="31750" name="Footer Placeholder 5"/>
          <p:cNvSpPr>
            <a:spLocks noGrp="1"/>
          </p:cNvSpPr>
          <p:nvPr>
            <p:ph type="ftr" sz="quarter" idx="3"/>
          </p:nvPr>
        </p:nvSpPr>
        <p:spPr>
          <a:xfrm>
            <a:off x="1219200" y="6553200"/>
            <a:ext cx="5791200" cy="228600"/>
          </a:xfrm>
          <a:prstGeom prst="rect">
            <a:avLst/>
          </a:prstGeom>
          <a:noFill/>
        </p:spPr>
        <p:txBody>
          <a:bodyPr/>
          <a:lstStyle/>
          <a:p>
            <a:r>
              <a:rPr lang="en-US" smtClean="0"/>
              <a:t>Gregor von Laszewski, laszewski@gmail.com</a:t>
            </a:r>
            <a:endParaRPr lang="en-US"/>
          </a:p>
        </p:txBody>
      </p:sp>
      <p:sp>
        <p:nvSpPr>
          <p:cNvPr id="31749" name="Slide Number Placeholder 4"/>
          <p:cNvSpPr>
            <a:spLocks noGrp="1"/>
          </p:cNvSpPr>
          <p:nvPr>
            <p:ph type="sldNum" sz="quarter" idx="4"/>
          </p:nvPr>
        </p:nvSpPr>
        <p:spPr>
          <a:xfrm>
            <a:off x="7086600" y="6553200"/>
            <a:ext cx="1905000" cy="228600"/>
          </a:xfrm>
          <a:prstGeom prst="rect">
            <a:avLst/>
          </a:prstGeom>
          <a:noFill/>
        </p:spPr>
        <p:txBody>
          <a:bodyPr/>
          <a:lstStyle/>
          <a:p>
            <a:fld id="{8F44765A-6CBE-471D-A934-407F6F391900}" type="slidenum">
              <a:rPr lang="en-US"/>
              <a:pPr/>
              <a:t>98</a:t>
            </a:fld>
            <a:endParaRPr lang="en-US"/>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t>Features</a:t>
            </a:r>
          </a:p>
        </p:txBody>
      </p:sp>
      <p:sp>
        <p:nvSpPr>
          <p:cNvPr id="47107" name="Content Placeholder 2"/>
          <p:cNvSpPr>
            <a:spLocks noGrp="1"/>
          </p:cNvSpPr>
          <p:nvPr>
            <p:ph idx="1"/>
          </p:nvPr>
        </p:nvSpPr>
        <p:spPr/>
        <p:txBody>
          <a:bodyPr/>
          <a:lstStyle/>
          <a:p>
            <a:r>
              <a:rPr lang="en-US" dirty="0" smtClean="0"/>
              <a:t>Microsoft Project: Familiarity, Usability, Productivity</a:t>
            </a:r>
          </a:p>
          <a:p>
            <a:pPr lvl="1"/>
            <a:r>
              <a:rPr lang="en-US" dirty="0" smtClean="0"/>
              <a:t>Task Table in Spreadsheet Format</a:t>
            </a:r>
          </a:p>
          <a:p>
            <a:pPr lvl="1"/>
            <a:r>
              <a:rPr lang="en-US" dirty="0" smtClean="0"/>
              <a:t>Easy Navigation &amp; Viewing</a:t>
            </a:r>
          </a:p>
          <a:p>
            <a:r>
              <a:rPr lang="en-US" dirty="0" smtClean="0"/>
              <a:t>Resource Mapping -&gt; Jobs</a:t>
            </a:r>
          </a:p>
          <a:p>
            <a:r>
              <a:rPr lang="en-US" dirty="0" smtClean="0"/>
              <a:t>Integration with TeraGrid</a:t>
            </a:r>
          </a:p>
          <a:p>
            <a:pPr lvl="1"/>
            <a:r>
              <a:rPr lang="en-US" dirty="0" smtClean="0"/>
              <a:t>through CoG Kit to TeraGrid</a:t>
            </a:r>
          </a:p>
          <a:p>
            <a:pPr lvl="1"/>
            <a:r>
              <a:rPr lang="en-US" dirty="0" smtClean="0"/>
              <a:t>We have are developing a Grid mediator 	(e.g. a Super Gram Service) </a:t>
            </a:r>
          </a:p>
        </p:txBody>
      </p:sp>
      <p:sp>
        <p:nvSpPr>
          <p:cNvPr id="47109" name="Footer Placeholder 4"/>
          <p:cNvSpPr>
            <a:spLocks noGrp="1"/>
          </p:cNvSpPr>
          <p:nvPr>
            <p:ph type="ftr" sz="quarter" idx="3"/>
          </p:nvPr>
        </p:nvSpPr>
        <p:spPr>
          <a:noFill/>
        </p:spPr>
        <p:txBody>
          <a:bodyPr/>
          <a:lstStyle/>
          <a:p>
            <a:r>
              <a:rPr lang="en-US" smtClean="0"/>
              <a:t>Gregor von Laszewski, laszewski@gmail.com</a:t>
            </a:r>
            <a:endParaRPr lang="en-US" dirty="0"/>
          </a:p>
        </p:txBody>
      </p:sp>
      <p:sp>
        <p:nvSpPr>
          <p:cNvPr id="47110" name="Slide Number Placeholder 5"/>
          <p:cNvSpPr>
            <a:spLocks noGrp="1"/>
          </p:cNvSpPr>
          <p:nvPr>
            <p:ph type="sldNum" sz="quarter" idx="4"/>
          </p:nvPr>
        </p:nvSpPr>
        <p:spPr>
          <a:noFill/>
        </p:spPr>
        <p:txBody>
          <a:bodyPr/>
          <a:lstStyle/>
          <a:p>
            <a:fld id="{7BBC0412-56A7-4B00-B23E-581A40EA1D3B}" type="slidenum">
              <a:rPr lang="en-US"/>
              <a:pPr/>
              <a:t>99</a:t>
            </a:fld>
            <a:endParaRPr lang="en-US" dirty="0"/>
          </a:p>
        </p:txBody>
      </p:sp>
      <p:sp>
        <p:nvSpPr>
          <p:cNvPr id="6" name="Date Placeholder 5"/>
          <p:cNvSpPr>
            <a:spLocks noGrp="1"/>
          </p:cNvSpPr>
          <p:nvPr>
            <p:ph type="dt" sz="half" idx="2"/>
          </p:nvPr>
        </p:nvSpPr>
        <p:spPr/>
        <p:txBody>
          <a:bodyPr/>
          <a:lstStyle/>
          <a:p>
            <a:fld id="{98C3C7B0-6583-7C49-B220-E9C57E9D3990}" type="datetime1">
              <a:rPr lang="en-US" smtClean="0"/>
              <a:pPr/>
              <a:t>11/4/09</a:t>
            </a:fld>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yberaide-slid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cyberaide-slide-template.pptx</Template>
  <TotalTime>4715</TotalTime>
  <Words>7703</Words>
  <Application>Microsoft Macintosh PowerPoint</Application>
  <PresentationFormat>On-screen Show (4:3)</PresentationFormat>
  <Paragraphs>1343</Paragraphs>
  <Slides>128</Slides>
  <Notes>35</Notes>
  <HiddenSlides>1</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128</vt:i4>
      </vt:variant>
    </vt:vector>
  </HeadingPairs>
  <TitlesOfParts>
    <vt:vector size="131" baseType="lpstr">
      <vt:lpstr>cyberaide-slide-template</vt:lpstr>
      <vt:lpstr>Acrobat Document</vt:lpstr>
      <vt:lpstr>Worksheet</vt:lpstr>
      <vt:lpstr>FutureGrid  and  Green Aware Computing</vt:lpstr>
      <vt:lpstr>Biography</vt:lpstr>
      <vt:lpstr>Outline</vt:lpstr>
      <vt:lpstr>Outline</vt:lpstr>
      <vt:lpstr>Acknowledgement</vt:lpstr>
      <vt:lpstr>Where do I come from?</vt:lpstr>
      <vt:lpstr>Introduction - Background</vt:lpstr>
      <vt:lpstr>Introduction – Motivation </vt:lpstr>
      <vt:lpstr>e-Science Experiment Management</vt:lpstr>
      <vt:lpstr>Cyberaide.org</vt:lpstr>
      <vt:lpstr>Adhoc Cyberinfrastucture</vt:lpstr>
      <vt:lpstr>The Portal: Mimics a Desktop</vt:lpstr>
      <vt:lpstr>Futuregrid</vt:lpstr>
      <vt:lpstr>Gregor: a User</vt:lpstr>
      <vt:lpstr>Future Grid to the Rescue …</vt:lpstr>
      <vt:lpstr>FutureGrid</vt:lpstr>
      <vt:lpstr>Slide 17</vt:lpstr>
      <vt:lpstr>FutureGrid Hardware</vt:lpstr>
      <vt:lpstr>FutureGrid Partners</vt:lpstr>
      <vt:lpstr> Other Important Collaborators</vt:lpstr>
      <vt:lpstr>FutureGrid Architecture</vt:lpstr>
      <vt:lpstr>FutureGrid Architecture</vt:lpstr>
      <vt:lpstr>FutureGrid Usage Scenarios</vt:lpstr>
      <vt:lpstr>Selected FutureGrid Timeline</vt:lpstr>
      <vt:lpstr>GreenIT, an application within FutureGrid</vt:lpstr>
      <vt:lpstr>What is Green IT?</vt:lpstr>
      <vt:lpstr>Motivation</vt:lpstr>
      <vt:lpstr>A  Typical Google Search </vt:lpstr>
      <vt:lpstr>What does it mean?</vt:lpstr>
      <vt:lpstr>Where is power used in Data Centers?</vt:lpstr>
      <vt:lpstr>What does PUE mean?</vt:lpstr>
      <vt:lpstr>Result</vt:lpstr>
      <vt:lpstr>How to improve this?</vt:lpstr>
      <vt:lpstr>Datacenter Carbon Calculator</vt:lpstr>
      <vt:lpstr>So what can we do?</vt:lpstr>
      <vt:lpstr>So what can we do?</vt:lpstr>
      <vt:lpstr>GreenIT Taxonomy</vt:lpstr>
      <vt:lpstr>Cost/environment Factors in  Data Centers</vt:lpstr>
      <vt:lpstr>Cooling Cost of Data Center</vt:lpstr>
      <vt:lpstr>Cyberinfrastructure @ IU:  “green” status </vt:lpstr>
      <vt:lpstr>IU Power Consumption</vt:lpstr>
      <vt:lpstr>CO2 emission  from purchased electricity @ IU </vt:lpstr>
      <vt:lpstr>Green Aware Computing </vt:lpstr>
      <vt:lpstr>Green Aware Computing</vt:lpstr>
      <vt:lpstr>Green Aware Computing </vt:lpstr>
      <vt:lpstr>Green Aware Computing </vt:lpstr>
      <vt:lpstr>Research methodology</vt:lpstr>
      <vt:lpstr>GreenIT as a Service (GaaS)</vt:lpstr>
      <vt:lpstr>Green Aware Power Scheduling</vt:lpstr>
      <vt:lpstr>Green Aware DVFS Scheduling  for VMs</vt:lpstr>
      <vt:lpstr>Scheduling virtual machines</vt:lpstr>
      <vt:lpstr>Power aware scheduling algorithm</vt:lpstr>
      <vt:lpstr>Simulations</vt:lpstr>
      <vt:lpstr>Simulation Results</vt:lpstr>
      <vt:lpstr>Results</vt:lpstr>
      <vt:lpstr>Thermal aware workload scheduling in data centers</vt:lpstr>
      <vt:lpstr>Slide 57</vt:lpstr>
      <vt:lpstr>Thermal aware scheduling framework</vt:lpstr>
      <vt:lpstr>Thermal aware scheduling algorithm</vt:lpstr>
      <vt:lpstr>Simulation </vt:lpstr>
      <vt:lpstr>Workload in CCR</vt:lpstr>
      <vt:lpstr>Job-temperature profile</vt:lpstr>
      <vt:lpstr>Simulation Result (1)</vt:lpstr>
      <vt:lpstr>Simulation Result (2)</vt:lpstr>
      <vt:lpstr>Skip to slide 83</vt:lpstr>
      <vt:lpstr>Green Data Center Computing framework</vt:lpstr>
      <vt:lpstr>Cyberaide Green: Software achitecture</vt:lpstr>
      <vt:lpstr>Cyberaide Abstractions for Clusters, Grids &amp; Clouds</vt:lpstr>
      <vt:lpstr>Cyberaide Abstractions for Clusters, Grids &amp; Clouds</vt:lpstr>
      <vt:lpstr>Cyberaide Virtual Appliance:  On Demand Production Grids</vt:lpstr>
      <vt:lpstr>Cyberaide Virtual Appliance:  On Demand Production Grids</vt:lpstr>
      <vt:lpstr>Cyberaide Abstractions for Clusters, Grids &amp; Clouds</vt:lpstr>
      <vt:lpstr>Cyberaide onServ: (1) SaaS on production Grids</vt:lpstr>
      <vt:lpstr>Cyberaide onServ (2): Overview</vt:lpstr>
      <vt:lpstr>Cyberaide onServ (3): Implementation</vt:lpstr>
      <vt:lpstr>Cyberaide Creative (1): On demand cyberinfrastructure provision</vt:lpstr>
      <vt:lpstr>Cyberaide Philosophy:  On Demand and On Access</vt:lpstr>
      <vt:lpstr>Cyberaide Creative (2): use case</vt:lpstr>
      <vt:lpstr>Cyberaide Creative (3): performance</vt:lpstr>
      <vt:lpstr>Cyberaide Abstractions for Clusters, Grids &amp; Clouds</vt:lpstr>
      <vt:lpstr>Cyberaide Studio: programming interface for Map/Reduce on Grids</vt:lpstr>
      <vt:lpstr>Cyberaide Abstractions for Clusters, Grids &amp; Clouds</vt:lpstr>
      <vt:lpstr>Cyberaide Farm: map/reduce for Grid computing</vt:lpstr>
      <vt:lpstr>Cyberaide Farm: implementation</vt:lpstr>
      <vt:lpstr>HDFS -&gt; GFarm</vt:lpstr>
      <vt:lpstr>Cyberaide Abstractions for Clusters, Grids &amp; Clouds</vt:lpstr>
      <vt:lpstr>Results</vt:lpstr>
      <vt:lpstr>Green Aware Computing </vt:lpstr>
      <vt:lpstr>Green Aware Computing</vt:lpstr>
      <vt:lpstr>Clustering in flow cytometry</vt:lpstr>
      <vt:lpstr>Clustering in flow cytometry</vt:lpstr>
      <vt:lpstr>Clustering in flow cytometry</vt:lpstr>
      <vt:lpstr>Speedup</vt:lpstr>
      <vt:lpstr>Evaluation</vt:lpstr>
      <vt:lpstr>Green Aware Computing </vt:lpstr>
      <vt:lpstr>Changing Behavior </vt:lpstr>
      <vt:lpstr>Impact through Easy Resource Utilization/Planning</vt:lpstr>
      <vt:lpstr>Microsoft Project</vt:lpstr>
      <vt:lpstr>Features</vt:lpstr>
      <vt:lpstr>Result</vt:lpstr>
      <vt:lpstr>Impact through Easy Monitoring</vt:lpstr>
      <vt:lpstr>GreenIT Portal</vt:lpstr>
      <vt:lpstr>GreenIT Portal: Temperature Profile</vt:lpstr>
      <vt:lpstr>GreenIT Portal: Heat Map</vt:lpstr>
      <vt:lpstr>GreenIT Portal: Proxies</vt:lpstr>
      <vt:lpstr>Result</vt:lpstr>
      <vt:lpstr>Cheeseburger Footprint</vt:lpstr>
      <vt:lpstr>Price vs. Impact</vt:lpstr>
      <vt:lpstr>FutureGrid &amp; GreenIT</vt:lpstr>
      <vt:lpstr>More information</vt:lpstr>
      <vt:lpstr>END</vt:lpstr>
      <vt:lpstr>Backup slides in case questions occur</vt:lpstr>
      <vt:lpstr>Thermal Based Task Scheduling </vt:lpstr>
      <vt:lpstr>Thermal Based Task Scheduling </vt:lpstr>
      <vt:lpstr>Thermal Based Task Scheduling </vt:lpstr>
      <vt:lpstr>The Other Approach</vt:lpstr>
      <vt:lpstr>Virtualization</vt:lpstr>
      <vt:lpstr>Why Virtualization?</vt:lpstr>
      <vt:lpstr>Virtualization Technologies</vt:lpstr>
      <vt:lpstr>Virtual Machines</vt:lpstr>
      <vt:lpstr>Cyberaide JavaScript:  A JavaScript Commodity Grid Kit</vt:lpstr>
      <vt:lpstr>Use the JavaScript API to interact with Grid</vt:lpstr>
      <vt:lpstr>Job Submission</vt:lpstr>
      <vt:lpstr>Job Submission (cont.)</vt:lpstr>
      <vt:lpstr>Job Submission (cont.)</vt:lpstr>
      <vt:lpstr>The Portal: Mimics a Desktop</vt:lpstr>
      <vt:lpstr>Job Management</vt:lpstr>
      <vt:lpstr>Cyberaide.org</vt:lpstr>
    </vt:vector>
  </TitlesOfParts>
  <Company>RIT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Gregor von Laszewski</dc:title>
  <dc:creator>Gregor von Laszewski</dc:creator>
  <cp:lastModifiedBy>Gregor von Laszewski</cp:lastModifiedBy>
  <cp:revision>137</cp:revision>
  <dcterms:created xsi:type="dcterms:W3CDTF">2009-11-04T22:48:18Z</dcterms:created>
  <dcterms:modified xsi:type="dcterms:W3CDTF">2009-11-04T22:49:44Z</dcterms:modified>
</cp:coreProperties>
</file>