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56" r:id="rId2"/>
    <p:sldId id="257" r:id="rId3"/>
    <p:sldId id="260" r:id="rId4"/>
    <p:sldId id="285" r:id="rId5"/>
    <p:sldId id="261" r:id="rId6"/>
    <p:sldId id="282" r:id="rId7"/>
    <p:sldId id="269" r:id="rId8"/>
    <p:sldId id="266" r:id="rId9"/>
    <p:sldId id="268" r:id="rId10"/>
    <p:sldId id="283" r:id="rId11"/>
    <p:sldId id="275" r:id="rId12"/>
    <p:sldId id="270" r:id="rId13"/>
    <p:sldId id="271" r:id="rId14"/>
    <p:sldId id="272" r:id="rId15"/>
    <p:sldId id="274" r:id="rId16"/>
    <p:sldId id="284" r:id="rId17"/>
    <p:sldId id="280" r:id="rId18"/>
    <p:sldId id="263" r:id="rId19"/>
    <p:sldId id="265" r:id="rId20"/>
    <p:sldId id="281" r:id="rId21"/>
    <p:sldId id="277" r:id="rId22"/>
    <p:sldId id="287" r:id="rId23"/>
    <p:sldId id="286" r:id="rId24"/>
    <p:sldId id="25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2" autoAdjust="0"/>
    <p:restoredTop sz="90150" autoAdjust="0"/>
  </p:normalViewPr>
  <p:slideViewPr>
    <p:cSldViewPr>
      <p:cViewPr>
        <p:scale>
          <a:sx n="84" d="100"/>
          <a:sy n="84" d="100"/>
        </p:scale>
        <p:origin x="-76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5D01B-D66C-4E86-AA88-80FFB81D9100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2A98D-46BD-4205-84F7-E129B68F3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21A95-2B47-4C43-AE9C-4DB76839D2B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</a:t>
            </a:r>
            <a:r>
              <a:rPr lang="en-US" baseline="0" dirty="0" smtClean="0"/>
              <a:t> solution 1, need to decide which rows/columns to purge without impacting the optimality.</a:t>
            </a:r>
          </a:p>
          <a:p>
            <a:r>
              <a:rPr lang="en-US" dirty="0" smtClean="0"/>
              <a:t>Linear Sum Assignment Problem: Given n items and n workers, the assignment of an item to a worker incurs a known cost. Each item is assigned to one worker and each worker has one item assigned.  Find the assignment that minimizes the sum of cost.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2A98D-46BD-4205-84F7-E129B68F3DE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Randomly generate tasks.</a:t>
            </a:r>
          </a:p>
          <a:p>
            <a:endParaRPr lang="en-US" dirty="0" smtClean="0"/>
          </a:p>
          <a:p>
            <a:r>
              <a:rPr lang="en-US" dirty="0" smtClean="0"/>
              <a:t>For (a) and (b), 1 slot per node. For (c), 4 slots per node.</a:t>
            </a:r>
          </a:p>
          <a:p>
            <a:r>
              <a:rPr lang="en-US" dirty="0" smtClean="0"/>
              <a:t>For</a:t>
            </a:r>
            <a:r>
              <a:rPr lang="en-US" baseline="0" dirty="0" smtClean="0"/>
              <a:t> (a), rep factor is 5. For (c), rep factor is 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2A98D-46BD-4205-84F7-E129B68F3DE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Application: input-sink.</a:t>
            </a:r>
            <a:r>
              <a:rPr lang="en-US" baseline="0" dirty="0" smtClean="0"/>
              <a:t> IO-intensive, read input data and throw them away.</a:t>
            </a:r>
          </a:p>
          <a:p>
            <a:r>
              <a:rPr lang="en-US" baseline="0" dirty="0" smtClean="0"/>
              <a:t>Cross-cluster: 5 nodes in Hotel, and 5 nodes in India. Each node has 8 cores.</a:t>
            </a:r>
          </a:p>
          <a:p>
            <a:r>
              <a:rPr lang="en-US" baseline="0" dirty="0" smtClean="0"/>
              <a:t>HPC-style: 10 nodes in Hotel (HDFS), and 10 nodes in India (MapReduce)</a:t>
            </a:r>
          </a:p>
          <a:p>
            <a:r>
              <a:rPr lang="en-US" baseline="0" dirty="0" err="1" smtClean="0"/>
              <a:t>ViNe</a:t>
            </a:r>
            <a:r>
              <a:rPr lang="en-US" baseline="0" dirty="0" smtClean="0"/>
              <a:t> 1 – 10Mbps cross-cluster bandwidth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2A98D-46BD-4205-84F7-E129B68F3DE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Indiana University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622" y="5967814"/>
            <a:ext cx="2362200" cy="8252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6" descr="Indiana_University_logo_parti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98924" y="0"/>
            <a:ext cx="545076" cy="6800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 of Data Locality in MapReduce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Zhenhua </a:t>
            </a:r>
            <a:r>
              <a:rPr lang="en-US" b="1" dirty="0" err="1" smtClean="0"/>
              <a:t>Guo</a:t>
            </a:r>
            <a:r>
              <a:rPr lang="en-US" dirty="0" smtClean="0"/>
              <a:t>, Geoffrey Fox, Mo Zhou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and Motivation</a:t>
            </a:r>
          </a:p>
          <a:p>
            <a:r>
              <a:rPr lang="en-US" dirty="0" smtClean="0"/>
              <a:t>Analysis of Data Locality</a:t>
            </a:r>
          </a:p>
          <a:p>
            <a:r>
              <a:rPr lang="en-US" b="1" dirty="0" smtClean="0"/>
              <a:t>Optimality of Data Locality (Scheduling)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Non-optimality of default Hadoop sched.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82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Problem: given a set of tasks and a set of idle slots, assign tasks to idle slots</a:t>
            </a:r>
          </a:p>
          <a:p>
            <a:r>
              <a:rPr lang="en-US" dirty="0" smtClean="0"/>
              <a:t>Hadoop schedules tasks one by one</a:t>
            </a:r>
          </a:p>
          <a:p>
            <a:pPr lvl="1"/>
            <a:r>
              <a:rPr lang="en-US" dirty="0" smtClean="0"/>
              <a:t>Consider one idle slot each time</a:t>
            </a:r>
          </a:p>
          <a:p>
            <a:pPr lvl="2"/>
            <a:r>
              <a:rPr lang="en-US" dirty="0" smtClean="0"/>
              <a:t>Given an idle slot, schedule the task that yields the “best” data locality(from task queue)</a:t>
            </a:r>
          </a:p>
          <a:p>
            <a:pPr lvl="1"/>
            <a:r>
              <a:rPr lang="en-US" dirty="0" smtClean="0"/>
              <a:t>Achieve local optimum; global optimum is not guaranteed</a:t>
            </a:r>
          </a:p>
          <a:p>
            <a:pPr lvl="2"/>
            <a:r>
              <a:rPr lang="en-US" dirty="0" smtClean="0"/>
              <a:t>Each task is scheduled without considering its impact on other tasks</a:t>
            </a:r>
          </a:p>
          <a:p>
            <a:endParaRPr 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1219200" y="3048000"/>
          <a:ext cx="6630537" cy="3733800"/>
        </p:xfrm>
        <a:graphic>
          <a:graphicData uri="http://schemas.openxmlformats.org/presentationml/2006/ole">
            <p:oleObj spid="_x0000_s27649" name="Visio" r:id="rId3" imgW="6925925" imgH="476762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Optimal Data 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idle slots need to be considered at once to achieve global optimum</a:t>
            </a:r>
          </a:p>
          <a:p>
            <a:r>
              <a:rPr lang="en-US" dirty="0" smtClean="0"/>
              <a:t>We propose an algorithm </a:t>
            </a:r>
            <a:r>
              <a:rPr lang="en-US" i="1" dirty="0" smtClean="0"/>
              <a:t>lsap-sched </a:t>
            </a:r>
            <a:r>
              <a:rPr lang="en-US" dirty="0" smtClean="0"/>
              <a:t>which yields </a:t>
            </a:r>
            <a:r>
              <a:rPr lang="en-US" dirty="0" smtClean="0">
                <a:solidFill>
                  <a:srgbClr val="FF0000"/>
                </a:solidFill>
              </a:rPr>
              <a:t>optimal</a:t>
            </a:r>
            <a:r>
              <a:rPr lang="en-US" dirty="0" smtClean="0"/>
              <a:t> data locality</a:t>
            </a:r>
          </a:p>
          <a:p>
            <a:pPr lvl="1"/>
            <a:r>
              <a:rPr lang="en-US" dirty="0" smtClean="0"/>
              <a:t>Reformulate the problem</a:t>
            </a:r>
          </a:p>
          <a:p>
            <a:pPr lvl="2"/>
            <a:r>
              <a:rPr lang="en-US" dirty="0" smtClean="0"/>
              <a:t>Use a cost matrix to capture data locality information</a:t>
            </a:r>
          </a:p>
          <a:p>
            <a:pPr lvl="1"/>
            <a:r>
              <a:rPr lang="en-US" dirty="0" smtClean="0"/>
              <a:t>Find a similar mathematical problem: Linear Sum Assignment Problem (LSAP)</a:t>
            </a:r>
          </a:p>
          <a:p>
            <a:pPr lvl="1"/>
            <a:r>
              <a:rPr lang="en-US" dirty="0" smtClean="0"/>
              <a:t>Convert the scheduling problem to LSAP (not directly mapped)</a:t>
            </a:r>
          </a:p>
          <a:p>
            <a:pPr lvl="1"/>
            <a:r>
              <a:rPr lang="en-US" dirty="0" smtClean="0"/>
              <a:t>Prove the optimality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Optimal Data Locality – Reformulation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781800" cy="4937760"/>
          </a:xfrm>
        </p:spPr>
        <p:txBody>
          <a:bodyPr>
            <a:normAutofit/>
          </a:bodyPr>
          <a:lstStyle/>
          <a:p>
            <a:r>
              <a:rPr lang="en-US" i="1" dirty="0" smtClean="0"/>
              <a:t>m</a:t>
            </a:r>
            <a:r>
              <a:rPr lang="en-US" dirty="0" smtClean="0"/>
              <a:t> idle map slots {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i="1" dirty="0" smtClean="0"/>
              <a:t>,…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m</a:t>
            </a:r>
            <a:r>
              <a:rPr lang="en-US" dirty="0" smtClean="0"/>
              <a:t>} and </a:t>
            </a:r>
            <a:r>
              <a:rPr lang="en-US" i="1" dirty="0" smtClean="0"/>
              <a:t>n</a:t>
            </a:r>
            <a:r>
              <a:rPr lang="en-US" dirty="0" smtClean="0"/>
              <a:t> tasks {</a:t>
            </a:r>
            <a:r>
              <a:rPr lang="en-US" i="1" dirty="0" smtClean="0"/>
              <a:t>T</a:t>
            </a:r>
            <a:r>
              <a:rPr lang="en-US" i="1" baseline="-25000" dirty="0" smtClean="0"/>
              <a:t>1</a:t>
            </a:r>
            <a:r>
              <a:rPr lang="en-US" i="1" dirty="0" smtClean="0"/>
              <a:t>,…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n</a:t>
            </a:r>
            <a:r>
              <a:rPr lang="en-US" dirty="0" smtClean="0"/>
              <a:t>}</a:t>
            </a:r>
          </a:p>
          <a:p>
            <a:r>
              <a:rPr lang="en-US" dirty="0" smtClean="0"/>
              <a:t>Construct a cost matrix </a:t>
            </a:r>
            <a:r>
              <a:rPr lang="en-US" i="1" dirty="0" smtClean="0"/>
              <a:t>C</a:t>
            </a:r>
          </a:p>
          <a:p>
            <a:r>
              <a:rPr lang="en-US" dirty="0" smtClean="0"/>
              <a:t>Cell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i,j</a:t>
            </a:r>
            <a:r>
              <a:rPr lang="en-US" dirty="0" smtClean="0"/>
              <a:t> is the incurred cost if task </a:t>
            </a:r>
            <a:r>
              <a:rPr lang="en-US" i="1" dirty="0" smtClean="0"/>
              <a:t>T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</a:t>
            </a:r>
            <a:br>
              <a:rPr lang="en-US" dirty="0" smtClean="0"/>
            </a:br>
            <a:r>
              <a:rPr lang="en-US" dirty="0" smtClean="0"/>
              <a:t>assigned to idle slot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dirty="0" smtClean="0"/>
              <a:t>:  if compute and data are co-located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dirty="0" smtClean="0"/>
              <a:t>:  otherwise </a:t>
            </a:r>
            <a:r>
              <a:rPr lang="en-US" baseline="30000" dirty="0" smtClean="0"/>
              <a:t>*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Reflects data locality</a:t>
            </a:r>
            <a:endParaRPr lang="en-US" i="1" baseline="-25000" dirty="0" smtClean="0"/>
          </a:p>
          <a:p>
            <a:r>
              <a:rPr lang="en-US" dirty="0" smtClean="0"/>
              <a:t>Represent task assignment with a function </a:t>
            </a:r>
            <a:r>
              <a:rPr lang="el-GR" dirty="0" smtClean="0">
                <a:latin typeface="Times New Roman"/>
                <a:cs typeface="Times New Roman"/>
              </a:rPr>
              <a:t>Φ</a:t>
            </a:r>
            <a:endParaRPr lang="en-US" dirty="0" smtClean="0">
              <a:latin typeface="Times New Roman"/>
              <a:cs typeface="Times New Roman"/>
            </a:endParaRPr>
          </a:p>
          <a:p>
            <a:pPr lvl="1"/>
            <a:r>
              <a:rPr lang="en-US" dirty="0" smtClean="0"/>
              <a:t>Given task </a:t>
            </a:r>
            <a:r>
              <a:rPr lang="en-US" i="1" dirty="0" err="1" smtClean="0"/>
              <a:t>i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l-GR" dirty="0" smtClean="0">
                <a:latin typeface="Times New Roman"/>
                <a:cs typeface="Times New Roman"/>
              </a:rPr>
              <a:t>Φ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) is the slot where it is assigned</a:t>
            </a:r>
            <a:endParaRPr lang="en-US" dirty="0" smtClean="0"/>
          </a:p>
          <a:p>
            <a:pPr lvl="1"/>
            <a:r>
              <a:rPr lang="en-US" dirty="0" smtClean="0"/>
              <a:t>Cost sum:</a:t>
            </a:r>
          </a:p>
          <a:p>
            <a:r>
              <a:rPr lang="en-US" dirty="0" smtClean="0"/>
              <a:t>Find an assignment to minimize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sum</a:t>
            </a:r>
            <a:endParaRPr lang="en-US" i="1" baseline="-25000" dirty="0" smtClean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6248400" y="1828800"/>
          <a:ext cx="2848731" cy="2236512"/>
        </p:xfrm>
        <a:graphic>
          <a:graphicData uri="http://schemas.openxmlformats.org/drawingml/2006/table">
            <a:tbl>
              <a:tblPr/>
              <a:tblGrid>
                <a:gridCol w="419360"/>
                <a:gridCol w="428147"/>
                <a:gridCol w="500306"/>
                <a:gridCol w="500306"/>
                <a:gridCol w="500306"/>
                <a:gridCol w="500306"/>
              </a:tblGrid>
              <a:tr h="3683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900" b="1" i="1" spc="-5" dirty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900" b="1" i="1" spc="-5" baseline="-25000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9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9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m-1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900" b="1" i="1" spc="-5" dirty="0" err="1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900" b="1" i="1" spc="-5" baseline="-25000" dirty="0" err="1" smtClean="0">
                          <a:latin typeface="Times New Roman"/>
                          <a:ea typeface="宋体"/>
                          <a:cs typeface="Times New Roman"/>
                        </a:rPr>
                        <a:t>m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9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900" b="1" i="1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en-US" sz="1900" b="1" i="1" baseline="-250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9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n-1</a:t>
                      </a:r>
                      <a:endParaRPr lang="en-US" sz="1900" baseline="-250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i="1" spc="-5" dirty="0" err="1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900" b="1" i="1" spc="-5" baseline="-25000" dirty="0" err="1" smtClean="0"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900" baseline="-250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438400" y="4974266"/>
          <a:ext cx="2514600" cy="649605"/>
        </p:xfrm>
        <a:graphic>
          <a:graphicData uri="http://schemas.openxmlformats.org/presentationml/2006/ole">
            <p:oleObj spid="_x0000_s31746" name="Equation" r:id="rId3" imgW="1143000" imgH="292100" progId="Equation.DSMT4">
              <p:embed/>
            </p:oleObj>
          </a:graphicData>
        </a:graphic>
      </p:graphicFrame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1524001" y="5943600"/>
          <a:ext cx="2209800" cy="465221"/>
        </p:xfrm>
        <a:graphic>
          <a:graphicData uri="http://schemas.openxmlformats.org/presentationml/2006/ole">
            <p:oleObj spid="_x0000_s31745" name="Equation" r:id="rId4" imgW="901309" imgH="190417" progId="Equation.DSMT4">
              <p:embed/>
            </p:oleObj>
          </a:graphicData>
        </a:graphic>
      </p:graphicFrame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76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r"/>
              </a:tabLst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r"/>
              </a:tabLst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955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r"/>
              </a:tabLst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Data Locality – LSAP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667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LSAP: matrix </a:t>
            </a:r>
            <a:r>
              <a:rPr lang="en-US" i="1" dirty="0" smtClean="0"/>
              <a:t>C</a:t>
            </a:r>
            <a:r>
              <a:rPr lang="en-US" dirty="0" smtClean="0"/>
              <a:t> must be square</a:t>
            </a:r>
          </a:p>
          <a:p>
            <a:r>
              <a:rPr lang="en-US" dirty="0" smtClean="0"/>
              <a:t>When a cost matrix </a:t>
            </a:r>
            <a:r>
              <a:rPr lang="en-US" i="1" dirty="0" smtClean="0"/>
              <a:t>C </a:t>
            </a:r>
            <a:r>
              <a:rPr lang="en-US" dirty="0" smtClean="0"/>
              <a:t>is not square, cannot apply LSAP</a:t>
            </a:r>
          </a:p>
          <a:p>
            <a:r>
              <a:rPr lang="en-US" dirty="0" smtClean="0"/>
              <a:t>Solution 1: shrink </a:t>
            </a:r>
            <a:r>
              <a:rPr lang="en-US" i="1" dirty="0" smtClean="0"/>
              <a:t>C</a:t>
            </a:r>
            <a:r>
              <a:rPr lang="en-US" dirty="0" smtClean="0"/>
              <a:t> to a square matrix by removing rows/columns </a:t>
            </a:r>
            <a:r>
              <a:rPr lang="en-US" b="1" dirty="0" smtClean="0">
                <a:solidFill>
                  <a:srgbClr val="FF0000"/>
                </a:solidFill>
                <a:latin typeface="Wingdings" pitchFamily="2" charset="2"/>
                <a:ea typeface="Cambria Math"/>
              </a:rPr>
              <a:t>û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Solution 2: expand </a:t>
            </a:r>
            <a:r>
              <a:rPr lang="en-US" i="1" dirty="0" smtClean="0"/>
              <a:t>C</a:t>
            </a:r>
            <a:r>
              <a:rPr lang="en-US" dirty="0" smtClean="0"/>
              <a:t> to a square matrix  </a:t>
            </a:r>
            <a:r>
              <a:rPr lang="en-US" b="1" dirty="0" smtClean="0">
                <a:solidFill>
                  <a:srgbClr val="FF0000"/>
                </a:solidFill>
                <a:latin typeface="Wingdings" pitchFamily="2" charset="2"/>
                <a:ea typeface="Cambria Math"/>
              </a:rPr>
              <a:t>ü</a:t>
            </a:r>
            <a:endParaRPr lang="en-US" b="1" dirty="0" smtClean="0">
              <a:solidFill>
                <a:srgbClr val="FF0000"/>
              </a:solidFill>
              <a:latin typeface="Wingdings" pitchFamily="2" charset="2"/>
            </a:endParaRPr>
          </a:p>
          <a:p>
            <a:pPr lvl="1"/>
            <a:r>
              <a:rPr lang="en-US" dirty="0" smtClean="0"/>
              <a:t>If n &lt; m, create </a:t>
            </a:r>
            <a:r>
              <a:rPr lang="en-US" i="1" dirty="0" smtClean="0"/>
              <a:t>m-n</a:t>
            </a:r>
            <a:r>
              <a:rPr lang="en-US" dirty="0" smtClean="0"/>
              <a:t> dummy tasks, and use constant cost 1</a:t>
            </a:r>
          </a:p>
          <a:p>
            <a:pPr lvl="2"/>
            <a:r>
              <a:rPr lang="en-US" dirty="0" smtClean="0"/>
              <a:t>Apply LSAP, and filter out the assignment of dummy tasks</a:t>
            </a:r>
          </a:p>
          <a:p>
            <a:pPr lvl="1"/>
            <a:r>
              <a:rPr lang="en-US" dirty="0" smtClean="0"/>
              <a:t>If n &gt; m, create </a:t>
            </a:r>
            <a:r>
              <a:rPr lang="en-US" i="1" dirty="0" smtClean="0"/>
              <a:t>n-m</a:t>
            </a:r>
            <a:r>
              <a:rPr lang="en-US" dirty="0" smtClean="0"/>
              <a:t> dummy slots, and use constant cost 1</a:t>
            </a:r>
          </a:p>
          <a:p>
            <a:pPr lvl="2"/>
            <a:r>
              <a:rPr lang="en-US" dirty="0" smtClean="0"/>
              <a:t>Apply LSAP, and filter our the tasks assigned to dummy slots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1295399" y="3886200"/>
          <a:ext cx="2620132" cy="2319772"/>
        </p:xfrm>
        <a:graphic>
          <a:graphicData uri="http://schemas.openxmlformats.org/drawingml/2006/table">
            <a:tbl>
              <a:tblPr/>
              <a:tblGrid>
                <a:gridCol w="490597"/>
                <a:gridCol w="425907"/>
                <a:gridCol w="425907"/>
                <a:gridCol w="425907"/>
                <a:gridCol w="425907"/>
                <a:gridCol w="425907"/>
              </a:tblGrid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700" b="1" i="1" spc="-5" dirty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700" b="1" i="1" spc="-5" baseline="-25000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7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7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m-1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700" b="1" i="1" spc="-5" dirty="0" err="1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700" b="1" i="1" spc="-5" baseline="-25000" dirty="0" err="1" smtClean="0">
                          <a:latin typeface="Times New Roman"/>
                          <a:ea typeface="宋体"/>
                          <a:cs typeface="Times New Roman"/>
                        </a:rPr>
                        <a:t>m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7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err="1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700" b="1" i="1" spc="-5" baseline="-25000" dirty="0" err="1" smtClean="0"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700" baseline="-250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7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n+1</a:t>
                      </a:r>
                      <a:endParaRPr lang="en-US" sz="1700" baseline="-250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7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m</a:t>
                      </a:r>
                      <a:endParaRPr lang="en-US" sz="1700" baseline="-250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4588813" y="3886200"/>
          <a:ext cx="3259787" cy="2319772"/>
        </p:xfrm>
        <a:graphic>
          <a:graphicData uri="http://schemas.openxmlformats.org/drawingml/2006/table">
            <a:tbl>
              <a:tblPr/>
              <a:tblGrid>
                <a:gridCol w="525023"/>
                <a:gridCol w="455794"/>
                <a:gridCol w="455794"/>
                <a:gridCol w="455794"/>
                <a:gridCol w="455794"/>
                <a:gridCol w="455794"/>
                <a:gridCol w="455794"/>
              </a:tblGrid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700" b="1" i="1" spc="-5" dirty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700" b="1" i="1" spc="-5" baseline="-25000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err="1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700" b="1" i="1" spc="-5" baseline="-25000" dirty="0" err="1" smtClean="0">
                          <a:latin typeface="Times New Roman"/>
                          <a:ea typeface="宋体"/>
                          <a:cs typeface="Times New Roman"/>
                        </a:rPr>
                        <a:t>m</a:t>
                      </a:r>
                      <a:endParaRPr lang="en-US" sz="17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7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m+1</a:t>
                      </a:r>
                      <a:endParaRPr lang="en-US" sz="17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700" b="1" i="1" spc="-5" dirty="0" err="1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700" b="1" i="1" spc="-5" baseline="-25000" dirty="0" err="1" smtClean="0"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7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7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i</a:t>
                      </a:r>
                      <a:endParaRPr lang="en-US" sz="1700" baseline="-250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7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i+1</a:t>
                      </a:r>
                      <a:endParaRPr lang="en-US" sz="1700" baseline="-250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err="1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700" b="1" i="1" spc="-5" baseline="-25000" dirty="0" err="1" smtClean="0"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700" baseline="-250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076479" y="6198418"/>
            <a:ext cx="1352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(a) n &lt; 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81600" y="6198418"/>
            <a:ext cx="1321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(b) n &gt; m</a:t>
            </a:r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>
            <a:off x="1066800" y="5280378"/>
            <a:ext cx="76200" cy="83820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" y="5334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dummy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tasks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 rot="16200000">
            <a:off x="7071078" y="5753101"/>
            <a:ext cx="183444" cy="121920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77000" y="631369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dummy slots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Data Locality –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>
                <a:ea typeface="宋体"/>
              </a:rPr>
              <a:t>Do our transformations preserve optimality? Yes!</a:t>
            </a:r>
          </a:p>
          <a:p>
            <a:r>
              <a:rPr lang="en-US" sz="2800" dirty="0" smtClean="0">
                <a:ea typeface="宋体"/>
              </a:rPr>
              <a:t>Assume LSAP algorithms give optimal assignments (for square matrices)</a:t>
            </a:r>
          </a:p>
          <a:p>
            <a:r>
              <a:rPr lang="en-US" sz="2800" dirty="0" smtClean="0">
                <a:ea typeface="宋体"/>
              </a:rPr>
              <a:t>Proof sketch (by contradiction):</a:t>
            </a:r>
          </a:p>
          <a:p>
            <a:pPr marL="731520" lvl="1" indent="-457200">
              <a:lnSpc>
                <a:spcPct val="120000"/>
              </a:lnSpc>
              <a:buFont typeface="+mj-lt"/>
              <a:buAutoNum type="arabicParenR"/>
            </a:pPr>
            <a:r>
              <a:rPr lang="en-US" sz="2500" dirty="0" smtClean="0">
                <a:ea typeface="宋体"/>
              </a:rPr>
              <a:t>The assignment function found by lsap-sched is </a:t>
            </a:r>
            <a:r>
              <a:rPr lang="en-US" sz="2500" i="1" dirty="0" smtClean="0">
                <a:ea typeface="宋体"/>
              </a:rPr>
              <a:t>φ-lsap</a:t>
            </a:r>
            <a:r>
              <a:rPr lang="en-US" sz="2500" dirty="0" smtClean="0">
                <a:ea typeface="宋体"/>
              </a:rPr>
              <a:t>. Its cost sum is</a:t>
            </a:r>
            <a:br>
              <a:rPr lang="en-US" sz="2500" dirty="0" smtClean="0">
                <a:ea typeface="宋体"/>
              </a:rPr>
            </a:br>
            <a:r>
              <a:rPr lang="en-US" sz="2500" i="1" dirty="0" err="1" smtClean="0">
                <a:solidFill>
                  <a:srgbClr val="0070C0"/>
                </a:solidFill>
                <a:ea typeface="宋体"/>
              </a:rPr>
              <a:t>C</a:t>
            </a:r>
            <a:r>
              <a:rPr lang="en-US" sz="2500" i="1" baseline="-25000" dirty="0" err="1" smtClean="0">
                <a:solidFill>
                  <a:srgbClr val="0070C0"/>
                </a:solidFill>
                <a:ea typeface="宋体"/>
              </a:rPr>
              <a:t>sum</a:t>
            </a:r>
            <a:r>
              <a:rPr lang="en-US" sz="2500" dirty="0" smtClean="0">
                <a:solidFill>
                  <a:srgbClr val="0070C0"/>
                </a:solidFill>
                <a:ea typeface="宋体"/>
              </a:rPr>
              <a:t>(</a:t>
            </a:r>
            <a:r>
              <a:rPr lang="en-US" sz="2500" i="1" dirty="0" smtClean="0">
                <a:solidFill>
                  <a:srgbClr val="0070C0"/>
                </a:solidFill>
                <a:ea typeface="宋体"/>
              </a:rPr>
              <a:t>φ-lsap</a:t>
            </a:r>
            <a:r>
              <a:rPr lang="en-US" sz="2500" dirty="0" smtClean="0">
                <a:solidFill>
                  <a:srgbClr val="0070C0"/>
                </a:solidFill>
                <a:ea typeface="宋体"/>
              </a:rPr>
              <a:t>) </a:t>
            </a:r>
          </a:p>
          <a:p>
            <a:pPr marL="731520" lvl="1" indent="-457200">
              <a:lnSpc>
                <a:spcPct val="120000"/>
              </a:lnSpc>
              <a:buFont typeface="+mj-lt"/>
              <a:buAutoNum type="arabicParenR"/>
            </a:pPr>
            <a:r>
              <a:rPr lang="en-US" sz="2500" dirty="0" smtClean="0">
                <a:ea typeface="宋体"/>
              </a:rPr>
              <a:t>The total assignment cost given by LSAP algorithms for the expanded square matrix is </a:t>
            </a:r>
            <a:r>
              <a:rPr lang="en-US" sz="2500" i="1" dirty="0" err="1" smtClean="0">
                <a:solidFill>
                  <a:srgbClr val="0070C0"/>
                </a:solidFill>
                <a:ea typeface="宋体"/>
              </a:rPr>
              <a:t>C</a:t>
            </a:r>
            <a:r>
              <a:rPr lang="en-US" sz="2500" i="1" baseline="-25000" dirty="0" err="1" smtClean="0">
                <a:solidFill>
                  <a:srgbClr val="0070C0"/>
                </a:solidFill>
                <a:ea typeface="宋体"/>
              </a:rPr>
              <a:t>sum</a:t>
            </a:r>
            <a:r>
              <a:rPr lang="en-US" sz="2500" dirty="0" smtClean="0">
                <a:solidFill>
                  <a:srgbClr val="0070C0"/>
                </a:solidFill>
                <a:ea typeface="宋体"/>
              </a:rPr>
              <a:t>(</a:t>
            </a:r>
            <a:r>
              <a:rPr lang="en-US" sz="2500" i="1" dirty="0" smtClean="0">
                <a:solidFill>
                  <a:srgbClr val="0070C0"/>
                </a:solidFill>
                <a:ea typeface="宋体"/>
              </a:rPr>
              <a:t>φ-lsap</a:t>
            </a:r>
            <a:r>
              <a:rPr lang="en-US" sz="2500" dirty="0" smtClean="0">
                <a:solidFill>
                  <a:srgbClr val="0070C0"/>
                </a:solidFill>
                <a:ea typeface="宋体"/>
              </a:rPr>
              <a:t>) + |</a:t>
            </a:r>
            <a:r>
              <a:rPr lang="en-US" sz="2500" i="1" dirty="0" smtClean="0">
                <a:solidFill>
                  <a:srgbClr val="0070C0"/>
                </a:solidFill>
                <a:ea typeface="宋体"/>
              </a:rPr>
              <a:t>n - m|</a:t>
            </a:r>
            <a:r>
              <a:rPr lang="en-US" sz="2500" dirty="0" smtClean="0">
                <a:ea typeface="宋体"/>
              </a:rPr>
              <a:t/>
            </a:r>
            <a:br>
              <a:rPr lang="en-US" sz="2500" dirty="0" smtClean="0">
                <a:ea typeface="宋体"/>
              </a:rPr>
            </a:br>
            <a:r>
              <a:rPr lang="en-US" sz="2500" dirty="0" smtClean="0">
                <a:ea typeface="宋体"/>
              </a:rPr>
              <a:t>The key point is that the total assignment cost of dummy tasks is </a:t>
            </a:r>
            <a:r>
              <a:rPr lang="en-US" sz="2500" i="1" dirty="0" smtClean="0">
                <a:ea typeface="宋体"/>
              </a:rPr>
              <a:t>|n-m|</a:t>
            </a:r>
            <a:r>
              <a:rPr lang="en-US" sz="2500" dirty="0" smtClean="0">
                <a:ea typeface="宋体"/>
              </a:rPr>
              <a:t> no matter where they are assigned.  </a:t>
            </a:r>
          </a:p>
          <a:p>
            <a:pPr marL="731520" lvl="1" indent="-457200">
              <a:lnSpc>
                <a:spcPct val="120000"/>
              </a:lnSpc>
              <a:buFont typeface="+mj-lt"/>
              <a:buAutoNum type="arabicParenR"/>
            </a:pPr>
            <a:r>
              <a:rPr lang="en-US" sz="2800" dirty="0" smtClean="0">
                <a:ea typeface="宋体"/>
              </a:rPr>
              <a:t>Assume that </a:t>
            </a:r>
            <a:r>
              <a:rPr lang="en-US" sz="2800" i="1" dirty="0" smtClean="0">
                <a:ea typeface="宋体"/>
              </a:rPr>
              <a:t>φ-lsap</a:t>
            </a:r>
            <a:r>
              <a:rPr lang="en-US" sz="2800" dirty="0" smtClean="0">
                <a:ea typeface="宋体"/>
              </a:rPr>
              <a:t> is not optimal.</a:t>
            </a:r>
            <a:br>
              <a:rPr lang="en-US" sz="2800" dirty="0" smtClean="0">
                <a:ea typeface="宋体"/>
              </a:rPr>
            </a:br>
            <a:r>
              <a:rPr lang="en-US" sz="2800" dirty="0" smtClean="0">
                <a:ea typeface="宋体"/>
              </a:rPr>
              <a:t>Another function </a:t>
            </a:r>
            <a:r>
              <a:rPr lang="en-US" sz="2800" i="1" dirty="0" smtClean="0">
                <a:ea typeface="宋体"/>
              </a:rPr>
              <a:t>φ-opt</a:t>
            </a:r>
            <a:r>
              <a:rPr lang="en-US" sz="2800" dirty="0" smtClean="0">
                <a:ea typeface="宋体"/>
              </a:rPr>
              <a:t> gives smaller assignment cost.  </a:t>
            </a:r>
            <a:br>
              <a:rPr lang="en-US" sz="2800" dirty="0" smtClean="0">
                <a:ea typeface="宋体"/>
              </a:rPr>
            </a:br>
            <a:r>
              <a:rPr lang="en-US" sz="2800" dirty="0" smtClean="0">
                <a:ea typeface="宋体"/>
              </a:rPr>
              <a:t>         </a:t>
            </a:r>
            <a:r>
              <a:rPr lang="en-US" sz="2500" i="1" dirty="0" err="1" smtClean="0">
                <a:solidFill>
                  <a:srgbClr val="0070C0"/>
                </a:solidFill>
                <a:ea typeface="宋体"/>
              </a:rPr>
              <a:t>C</a:t>
            </a:r>
            <a:r>
              <a:rPr lang="en-US" sz="2500" i="1" baseline="-25000" dirty="0" err="1" smtClean="0">
                <a:solidFill>
                  <a:srgbClr val="0070C0"/>
                </a:solidFill>
                <a:ea typeface="宋体"/>
              </a:rPr>
              <a:t>sum</a:t>
            </a:r>
            <a:r>
              <a:rPr lang="en-US" sz="2500" dirty="0" smtClean="0">
                <a:solidFill>
                  <a:srgbClr val="0070C0"/>
                </a:solidFill>
                <a:ea typeface="宋体"/>
              </a:rPr>
              <a:t>(</a:t>
            </a:r>
            <a:r>
              <a:rPr lang="en-US" sz="2500" i="1" dirty="0" smtClean="0">
                <a:solidFill>
                  <a:srgbClr val="0070C0"/>
                </a:solidFill>
                <a:ea typeface="宋体"/>
              </a:rPr>
              <a:t>φ-opt</a:t>
            </a:r>
            <a:r>
              <a:rPr lang="en-US" sz="2500" dirty="0" smtClean="0">
                <a:solidFill>
                  <a:srgbClr val="0070C0"/>
                </a:solidFill>
                <a:ea typeface="宋体"/>
              </a:rPr>
              <a:t>)  &lt;  </a:t>
            </a:r>
            <a:r>
              <a:rPr lang="en-US" sz="2500" i="1" dirty="0" err="1" smtClean="0">
                <a:solidFill>
                  <a:srgbClr val="0070C0"/>
                </a:solidFill>
                <a:ea typeface="宋体"/>
              </a:rPr>
              <a:t>C</a:t>
            </a:r>
            <a:r>
              <a:rPr lang="en-US" sz="2500" i="1" baseline="-25000" dirty="0" err="1" smtClean="0">
                <a:solidFill>
                  <a:srgbClr val="0070C0"/>
                </a:solidFill>
                <a:ea typeface="宋体"/>
              </a:rPr>
              <a:t>sum</a:t>
            </a:r>
            <a:r>
              <a:rPr lang="en-US" sz="2500" dirty="0" smtClean="0">
                <a:solidFill>
                  <a:srgbClr val="0070C0"/>
                </a:solidFill>
                <a:ea typeface="宋体"/>
              </a:rPr>
              <a:t>(</a:t>
            </a:r>
            <a:r>
              <a:rPr lang="en-US" sz="2500" i="1" dirty="0" smtClean="0">
                <a:solidFill>
                  <a:srgbClr val="0070C0"/>
                </a:solidFill>
                <a:ea typeface="宋体"/>
              </a:rPr>
              <a:t>φ-lsap</a:t>
            </a:r>
            <a:r>
              <a:rPr lang="en-US" sz="2500" dirty="0" smtClean="0">
                <a:solidFill>
                  <a:srgbClr val="0070C0"/>
                </a:solidFill>
                <a:ea typeface="宋体"/>
              </a:rPr>
              <a:t>).</a:t>
            </a:r>
          </a:p>
          <a:p>
            <a:pPr marL="731520" lvl="1" indent="-457200">
              <a:lnSpc>
                <a:spcPct val="120000"/>
              </a:lnSpc>
              <a:buFont typeface="+mj-lt"/>
              <a:buAutoNum type="arabicParenR"/>
            </a:pPr>
            <a:r>
              <a:rPr lang="en-US" sz="2500" dirty="0" smtClean="0">
                <a:ea typeface="宋体"/>
              </a:rPr>
              <a:t>We extend function </a:t>
            </a:r>
            <a:r>
              <a:rPr lang="en-US" sz="2500" i="1" dirty="0" smtClean="0">
                <a:ea typeface="宋体"/>
              </a:rPr>
              <a:t>φ-opt</a:t>
            </a:r>
            <a:r>
              <a:rPr lang="en-US" sz="2500" dirty="0" smtClean="0">
                <a:ea typeface="宋体"/>
              </a:rPr>
              <a:t>, cost sum is </a:t>
            </a:r>
            <a:r>
              <a:rPr lang="en-US" sz="2500" i="1" dirty="0" err="1" smtClean="0">
                <a:ea typeface="宋体"/>
              </a:rPr>
              <a:t>C</a:t>
            </a:r>
            <a:r>
              <a:rPr lang="en-US" sz="2500" i="1" baseline="-25000" dirty="0" err="1" smtClean="0">
                <a:ea typeface="宋体"/>
              </a:rPr>
              <a:t>sum</a:t>
            </a:r>
            <a:r>
              <a:rPr lang="en-US" sz="2500" dirty="0" smtClean="0">
                <a:ea typeface="宋体"/>
              </a:rPr>
              <a:t>(</a:t>
            </a:r>
            <a:r>
              <a:rPr lang="en-US" sz="2500" i="1" dirty="0" smtClean="0">
                <a:ea typeface="宋体"/>
              </a:rPr>
              <a:t>φ-opt</a:t>
            </a:r>
            <a:r>
              <a:rPr lang="en-US" sz="2500" dirty="0" smtClean="0">
                <a:ea typeface="宋体"/>
              </a:rPr>
              <a:t>) + |n-m|</a:t>
            </a:r>
            <a:br>
              <a:rPr lang="en-US" sz="2500" dirty="0" smtClean="0">
                <a:ea typeface="宋体"/>
              </a:rPr>
            </a:br>
            <a:r>
              <a:rPr lang="en-US" sz="2500" dirty="0" smtClean="0">
                <a:ea typeface="宋体"/>
              </a:rPr>
              <a:t>       </a:t>
            </a:r>
            <a:r>
              <a:rPr lang="en-US" sz="2500" i="1" dirty="0" err="1" smtClean="0">
                <a:ea typeface="宋体"/>
              </a:rPr>
              <a:t>C</a:t>
            </a:r>
            <a:r>
              <a:rPr lang="en-US" sz="2500" i="1" baseline="-25000" dirty="0" err="1" smtClean="0">
                <a:ea typeface="宋体"/>
              </a:rPr>
              <a:t>sum</a:t>
            </a:r>
            <a:r>
              <a:rPr lang="en-US" sz="2500" dirty="0" smtClean="0">
                <a:ea typeface="宋体"/>
              </a:rPr>
              <a:t>(</a:t>
            </a:r>
            <a:r>
              <a:rPr lang="en-US" sz="2500" i="1" dirty="0" smtClean="0">
                <a:ea typeface="宋体"/>
              </a:rPr>
              <a:t>φ-opt</a:t>
            </a:r>
            <a:r>
              <a:rPr lang="en-US" sz="2500" dirty="0" smtClean="0">
                <a:ea typeface="宋体"/>
              </a:rPr>
              <a:t>) &lt; </a:t>
            </a:r>
            <a:r>
              <a:rPr lang="en-US" sz="2500" i="1" dirty="0" err="1" smtClean="0">
                <a:ea typeface="宋体"/>
              </a:rPr>
              <a:t>C</a:t>
            </a:r>
            <a:r>
              <a:rPr lang="en-US" sz="2500" i="1" baseline="-25000" dirty="0" err="1" smtClean="0">
                <a:ea typeface="宋体"/>
              </a:rPr>
              <a:t>sum</a:t>
            </a:r>
            <a:r>
              <a:rPr lang="en-US" sz="2500" dirty="0" smtClean="0">
                <a:ea typeface="宋体"/>
              </a:rPr>
              <a:t>(</a:t>
            </a:r>
            <a:r>
              <a:rPr lang="en-US" sz="2500" i="1" dirty="0" smtClean="0">
                <a:ea typeface="宋体"/>
              </a:rPr>
              <a:t>φ-lsap</a:t>
            </a:r>
            <a:r>
              <a:rPr lang="en-US" sz="2500" dirty="0" smtClean="0">
                <a:ea typeface="宋体"/>
              </a:rPr>
              <a:t>) </a:t>
            </a:r>
            <a:br>
              <a:rPr lang="en-US" sz="2500" dirty="0" smtClean="0">
                <a:ea typeface="宋体"/>
              </a:rPr>
            </a:br>
            <a:r>
              <a:rPr lang="en-US" sz="2500" dirty="0" smtClean="0">
                <a:ea typeface="宋体"/>
              </a:rPr>
              <a:t>   </a:t>
            </a:r>
            <a:r>
              <a:rPr lang="en-US" sz="2500" dirty="0" smtClean="0">
                <a:solidFill>
                  <a:srgbClr val="0070C0"/>
                </a:solidFill>
                <a:latin typeface="Cambria Math"/>
                <a:ea typeface="Cambria Math"/>
              </a:rPr>
              <a:t>⇨</a:t>
            </a:r>
            <a:r>
              <a:rPr lang="en-US" sz="2500" dirty="0" smtClean="0">
                <a:ea typeface="宋体"/>
              </a:rPr>
              <a:t> </a:t>
            </a:r>
            <a:r>
              <a:rPr lang="en-US" sz="2500" i="1" dirty="0" err="1" smtClean="0">
                <a:ea typeface="宋体"/>
              </a:rPr>
              <a:t>C</a:t>
            </a:r>
            <a:r>
              <a:rPr lang="en-US" sz="2500" i="1" baseline="-25000" dirty="0" err="1" smtClean="0">
                <a:ea typeface="宋体"/>
              </a:rPr>
              <a:t>sum</a:t>
            </a:r>
            <a:r>
              <a:rPr lang="en-US" sz="2500" dirty="0" smtClean="0">
                <a:ea typeface="宋体"/>
              </a:rPr>
              <a:t>(</a:t>
            </a:r>
            <a:r>
              <a:rPr lang="en-US" sz="2500" i="1" dirty="0" smtClean="0">
                <a:ea typeface="宋体"/>
              </a:rPr>
              <a:t>φ-opt</a:t>
            </a:r>
            <a:r>
              <a:rPr lang="en-US" sz="2500" dirty="0" smtClean="0">
                <a:ea typeface="宋体"/>
              </a:rPr>
              <a:t>) + |n-m| &lt; </a:t>
            </a:r>
            <a:r>
              <a:rPr lang="en-US" sz="2500" i="1" dirty="0" err="1" smtClean="0">
                <a:ea typeface="宋体"/>
              </a:rPr>
              <a:t>C</a:t>
            </a:r>
            <a:r>
              <a:rPr lang="en-US" sz="2500" i="1" baseline="-25000" dirty="0" err="1" smtClean="0">
                <a:ea typeface="宋体"/>
              </a:rPr>
              <a:t>sum</a:t>
            </a:r>
            <a:r>
              <a:rPr lang="en-US" sz="2500" dirty="0" smtClean="0">
                <a:ea typeface="宋体"/>
              </a:rPr>
              <a:t>(</a:t>
            </a:r>
            <a:r>
              <a:rPr lang="en-US" sz="2500" i="1" dirty="0" smtClean="0">
                <a:ea typeface="宋体"/>
              </a:rPr>
              <a:t>φ-lsap</a:t>
            </a:r>
            <a:r>
              <a:rPr lang="en-US" sz="2500" dirty="0" smtClean="0">
                <a:ea typeface="宋体"/>
              </a:rPr>
              <a:t>) + |n-m|</a:t>
            </a:r>
            <a:br>
              <a:rPr lang="en-US" sz="2500" dirty="0" smtClean="0">
                <a:ea typeface="宋体"/>
              </a:rPr>
            </a:br>
            <a:r>
              <a:rPr lang="en-US" sz="2500" dirty="0" smtClean="0">
                <a:ea typeface="宋体"/>
              </a:rPr>
              <a:t>   </a:t>
            </a:r>
            <a:r>
              <a:rPr lang="en-US" sz="2500" dirty="0" smtClean="0">
                <a:solidFill>
                  <a:srgbClr val="0070C0"/>
                </a:solidFill>
                <a:latin typeface="Cambria Math"/>
                <a:ea typeface="Cambria Math"/>
              </a:rPr>
              <a:t>⇨ </a:t>
            </a:r>
            <a:r>
              <a:rPr lang="en-US" sz="2500" dirty="0" smtClean="0">
                <a:ea typeface="宋体"/>
              </a:rPr>
              <a:t>The solution given by LSAP algorithm is not optimal.  </a:t>
            </a:r>
            <a:br>
              <a:rPr lang="en-US" sz="2500" dirty="0" smtClean="0">
                <a:ea typeface="宋体"/>
              </a:rPr>
            </a:br>
            <a:r>
              <a:rPr lang="en-US" sz="2500" dirty="0" smtClean="0">
                <a:ea typeface="宋体"/>
              </a:rPr>
              <a:t>   </a:t>
            </a:r>
            <a:r>
              <a:rPr lang="en-US" sz="2500" dirty="0" smtClean="0">
                <a:solidFill>
                  <a:srgbClr val="0070C0"/>
                </a:solidFill>
                <a:latin typeface="Cambria Math"/>
                <a:ea typeface="Cambria Math"/>
              </a:rPr>
              <a:t>⇨ </a:t>
            </a:r>
            <a:r>
              <a:rPr lang="en-US" sz="2500" dirty="0" smtClean="0">
                <a:ea typeface="宋体"/>
              </a:rPr>
              <a:t>This contradicts our assumption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Analysis of Data Locality</a:t>
            </a:r>
          </a:p>
          <a:p>
            <a:r>
              <a:rPr lang="en-US" dirty="0" smtClean="0"/>
              <a:t>Optimality of Data Locality</a:t>
            </a:r>
          </a:p>
          <a:p>
            <a:r>
              <a:rPr lang="en-US" b="1" dirty="0" smtClean="0"/>
              <a:t>Experiments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– The Goodness of DL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57965" y="3033829"/>
          <a:ext cx="8458200" cy="3200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461435"/>
                <a:gridCol w="1447800"/>
                <a:gridCol w="2590800"/>
                <a:gridCol w="1958165"/>
              </a:tblGrid>
              <a:tr h="8951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Parameter</a:t>
                      </a:r>
                      <a:endParaRPr lang="en-US" sz="17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Default value</a:t>
                      </a:r>
                      <a:endParaRPr lang="en-US" sz="1700" b="1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Range (used when a factor is tested)</a:t>
                      </a:r>
                      <a:endParaRPr lang="en-US" sz="17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Env. in Delay Sched. Paper</a:t>
                      </a:r>
                      <a:endParaRPr lang="en-US" sz="1700" b="1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967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num. of nodes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1000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[300, 5000]; step 100</a:t>
                      </a:r>
                      <a:endParaRPr lang="en-US" sz="17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1500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271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/>
                        <a:t>Num. of slots </a:t>
                      </a:r>
                      <a:r>
                        <a:rPr lang="en-US" sz="1700" dirty="0"/>
                        <a:t>per node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2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[1, 32]; step 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2</a:t>
                      </a:r>
                      <a:endParaRPr lang="en-US" sz="17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271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num. of tasks</a:t>
                      </a:r>
                      <a:endParaRPr lang="en-US" sz="17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300</a:t>
                      </a:r>
                      <a:endParaRPr lang="en-US" sz="17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(2</a:t>
                      </a:r>
                      <a:r>
                        <a:rPr lang="en-US" sz="1700" baseline="30000" dirty="0"/>
                        <a:t>0</a:t>
                      </a:r>
                      <a:r>
                        <a:rPr lang="en-US" sz="1700" dirty="0"/>
                        <a:t>, 2</a:t>
                      </a:r>
                      <a:r>
                        <a:rPr lang="en-US" sz="1700" baseline="30000" dirty="0"/>
                        <a:t>1</a:t>
                      </a:r>
                      <a:r>
                        <a:rPr lang="en-US" sz="1700" dirty="0"/>
                        <a:t>, …, 2</a:t>
                      </a:r>
                      <a:r>
                        <a:rPr lang="en-US" sz="1700" baseline="30000" dirty="0"/>
                        <a:t>13</a:t>
                      </a:r>
                      <a:r>
                        <a:rPr lang="en-US" sz="1700" dirty="0"/>
                        <a:t>)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(2</a:t>
                      </a:r>
                      <a:r>
                        <a:rPr lang="en-US" sz="1700" baseline="30000"/>
                        <a:t>4</a:t>
                      </a:r>
                      <a:r>
                        <a:rPr lang="en-US" sz="1700"/>
                        <a:t>, …, 2</a:t>
                      </a:r>
                      <a:r>
                        <a:rPr lang="en-US" sz="1700" baseline="30000"/>
                        <a:t>13</a:t>
                      </a:r>
                      <a:r>
                        <a:rPr lang="en-US" sz="1700"/>
                        <a:t>)</a:t>
                      </a:r>
                      <a:endParaRPr lang="en-US" sz="17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271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ratio of idle slots</a:t>
                      </a:r>
                      <a:endParaRPr lang="en-US" sz="17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0.1</a:t>
                      </a:r>
                      <a:endParaRPr lang="en-US" sz="17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[0.01, 1]; step  0.02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0.01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271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replication factor</a:t>
                      </a:r>
                      <a:endParaRPr lang="en-US" sz="17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3</a:t>
                      </a:r>
                      <a:endParaRPr lang="en-US" sz="17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[1, 20]; step 1</a:t>
                      </a:r>
                      <a:endParaRPr lang="en-US" sz="17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3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219200"/>
            <a:ext cx="82296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 the relationship between system factors and data locality and verify our simulation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600" dirty="0" smtClean="0"/>
              <a:t>In each test, one factor is varied while others are fixed.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2590800"/>
            <a:ext cx="25731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System configuration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– The Goodness of DL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406F-3C19-4048-9698-48B7B83A788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y-axis: the ratio of map tasks that achieve data locality.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86200" y="62484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* </a:t>
            </a:r>
            <a:r>
              <a:rPr lang="en-US" sz="1400" dirty="0" smtClean="0"/>
              <a:t>M. </a:t>
            </a:r>
            <a:r>
              <a:rPr lang="en-US" sz="1400" dirty="0" err="1" smtClean="0"/>
              <a:t>Zaharia</a:t>
            </a:r>
            <a:r>
              <a:rPr lang="en-US" sz="1400" dirty="0" smtClean="0"/>
              <a:t>, et al, “Delay scheduling: a simple technique for achieving locality and fairness in cluster scheduling,” </a:t>
            </a:r>
            <a:r>
              <a:rPr lang="en-US" sz="1400" dirty="0" err="1" smtClean="0"/>
              <a:t>EuroSys</a:t>
            </a:r>
            <a:r>
              <a:rPr lang="en-US" sz="1400" dirty="0" smtClean="0"/>
              <a:t> 2010</a:t>
            </a:r>
            <a:endParaRPr lang="en-US" sz="14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27555" y="1828800"/>
            <a:ext cx="9162618" cy="4187049"/>
            <a:chOff x="27555" y="2209800"/>
            <a:chExt cx="9162618" cy="4187049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555" y="2438400"/>
              <a:ext cx="8811646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Arrow Connector 8"/>
            <p:cNvCxnSpPr/>
            <p:nvPr/>
          </p:nvCxnSpPr>
          <p:spPr>
            <a:xfrm flipV="1">
              <a:off x="8943320" y="2486680"/>
              <a:ext cx="0" cy="145478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617580" y="2209800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better</a:t>
              </a:r>
              <a:endParaRPr lang="en-US" sz="1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38400" y="3973689"/>
              <a:ext cx="2133600" cy="3657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(b) Number 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of slots per node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8600" y="3973689"/>
              <a:ext cx="2133600" cy="3657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(a) Number 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of tasks (normal scale)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9778" y="2396067"/>
              <a:ext cx="1752600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Number of tasks (log scale)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52360" y="5881301"/>
              <a:ext cx="2133600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en-US" sz="9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66320" y="4350321"/>
              <a:ext cx="2133600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900" dirty="0" smtClean="0">
                  <a:latin typeface="Times New Roman" pitchFamily="18" charset="0"/>
                  <a:cs typeface="Times New Roman" pitchFamily="18" charset="0"/>
                </a:rPr>
                <a:t>Num. of idle slots / num. of tasks (redraw e)</a:t>
              </a:r>
              <a:endParaRPr lang="en-US" sz="9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648200" y="3955062"/>
              <a:ext cx="1981200" cy="3657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(c) Replication 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factor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58000" y="3996267"/>
              <a:ext cx="1981200" cy="3657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(d) Ratio 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of idle slots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9889" y="6031089"/>
              <a:ext cx="1981200" cy="3657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(e) Number 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of nodes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09800" y="6018014"/>
              <a:ext cx="2362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(f) Num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. of idle slots / num. of tasks (redraw 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a and e)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83289" y="5985933"/>
              <a:ext cx="2057400" cy="3657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(g) Real Trace*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16889" y="5995436"/>
              <a:ext cx="20574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(h) </a:t>
              </a:r>
              <a:r>
                <a:rPr lang="en-US" sz="1200" dirty="0" err="1" smtClean="0">
                  <a:latin typeface="Times New Roman" pitchFamily="18" charset="0"/>
                  <a:cs typeface="Times New Roman" pitchFamily="18" charset="0"/>
                </a:rPr>
                <a:t>Simu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. Results w/ similar </a:t>
              </a:r>
              <a:r>
                <a:rPr lang="en-US" sz="1200" dirty="0" err="1" smtClean="0">
                  <a:latin typeface="Times New Roman" pitchFamily="18" charset="0"/>
                  <a:cs typeface="Times New Roman" pitchFamily="18" charset="0"/>
                </a:rPr>
                <a:t>config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Rounded Rectangle 31"/>
          <p:cNvSpPr/>
          <p:nvPr/>
        </p:nvSpPr>
        <p:spPr>
          <a:xfrm>
            <a:off x="4419600" y="3962400"/>
            <a:ext cx="4495800" cy="2286000"/>
          </a:xfrm>
          <a:prstGeom prst="roundRect">
            <a:avLst>
              <a:gd name="adj" fmla="val 14022"/>
            </a:avLst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019800" y="5879068"/>
            <a:ext cx="2328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relevance of simulation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– lsap-sched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406F-3C19-4048-9698-48B7B83A788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1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Measure the performance advantage of our proposed algorithm</a:t>
            </a:r>
          </a:p>
          <a:p>
            <a:r>
              <a:rPr lang="en-US" dirty="0" smtClean="0"/>
              <a:t>y-axis: data locality improvement (%) over native Hadoop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2514600"/>
            <a:ext cx="270138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# of tasks ≤  # of idle </a:t>
            </a:r>
            <a:r>
              <a:rPr lang="en-US" dirty="0" smtClean="0"/>
              <a:t>slot*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# of nodes: 100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# of idle slots: 50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Ratio of idle slots: 50%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Vary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# of tasks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replication factor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# of nodes</a:t>
            </a:r>
            <a:endParaRPr lang="en-US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962803"/>
            <a:ext cx="6315075" cy="479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</a:p>
          <a:p>
            <a:r>
              <a:rPr lang="en-US" dirty="0" smtClean="0"/>
              <a:t>Analysis of Data Locality</a:t>
            </a:r>
          </a:p>
          <a:p>
            <a:r>
              <a:rPr lang="en-US" dirty="0" smtClean="0"/>
              <a:t>Optimality of Data Locality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 – </a:t>
            </a:r>
            <a:r>
              <a:rPr lang="en-US" dirty="0" smtClean="0"/>
              <a:t>Measurement on </a:t>
            </a:r>
            <a:r>
              <a:rPr lang="en-US" dirty="0" err="1" smtClean="0"/>
              <a:t>FutureGrid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267200" cy="2209800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 smtClean="0"/>
              <a:t>Measure the impact of DL on job exec.</a:t>
            </a:r>
          </a:p>
          <a:p>
            <a:r>
              <a:rPr lang="en-US" sz="2800" dirty="0" smtClean="0"/>
              <a:t>Dev</a:t>
            </a:r>
            <a:r>
              <a:rPr lang="en-US" sz="2800" dirty="0" smtClean="0"/>
              <a:t>. a random scheduler.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Parameter </a:t>
            </a:r>
            <a:r>
              <a:rPr lang="en-US" sz="2800" i="1" dirty="0" smtClean="0"/>
              <a:t>r</a:t>
            </a:r>
            <a:r>
              <a:rPr lang="en-US" sz="2500" i="1" dirty="0" smtClean="0"/>
              <a:t>andomness</a:t>
            </a:r>
          </a:p>
          <a:p>
            <a:pPr lvl="1"/>
            <a:r>
              <a:rPr lang="en-US" sz="2500" dirty="0" smtClean="0"/>
              <a:t>0: degenerates to default sched.</a:t>
            </a:r>
          </a:p>
          <a:p>
            <a:pPr lvl="1"/>
            <a:r>
              <a:rPr lang="en-US" sz="2500" dirty="0" smtClean="0"/>
              <a:t>1: randomly schedule all tasks</a:t>
            </a:r>
          </a:p>
          <a:p>
            <a:pPr lvl="1"/>
            <a:r>
              <a:rPr lang="en-US" sz="2500" dirty="0" smtClean="0"/>
              <a:t>0.5: half random, half default sched.</a:t>
            </a:r>
          </a:p>
          <a:p>
            <a:r>
              <a:rPr lang="en-US" dirty="0" smtClean="0"/>
              <a:t>Compare efficiency on </a:t>
            </a:r>
            <a:r>
              <a:rPr lang="en-US" dirty="0" err="1" smtClean="0"/>
              <a:t>FutureGrid</a:t>
            </a:r>
            <a:r>
              <a:rPr lang="en-US" dirty="0" smtClean="0"/>
              <a:t> clusters</a:t>
            </a:r>
            <a:endParaRPr lang="en-US" dirty="0"/>
          </a:p>
        </p:txBody>
      </p:sp>
      <p:pic>
        <p:nvPicPr>
          <p:cNvPr id="40962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0"/>
            <a:ext cx="3988304" cy="249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1600200"/>
            <a:ext cx="3153368" cy="217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4221129"/>
            <a:ext cx="2819400" cy="2090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103859" y="3776246"/>
            <a:ext cx="3278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(a) with high-speed cross-cluster net 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6214646"/>
            <a:ext cx="3343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(b) with drastically heterogeneous net</a:t>
            </a:r>
            <a:endParaRPr lang="en-US" sz="16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953000" y="1219200"/>
            <a:ext cx="3733800" cy="5334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Cross-cluster performance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3505200"/>
            <a:ext cx="3733800" cy="4572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Single-cluster performance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96955" y="35052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1-10Gbps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39210" y="58674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1-10Mbps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Hadoop scheduling favors data locality</a:t>
            </a:r>
          </a:p>
          <a:p>
            <a:r>
              <a:rPr lang="en-US" dirty="0" smtClean="0"/>
              <a:t>Deduced closed-form formulas to depict the relationship between system factors and data locality</a:t>
            </a:r>
          </a:p>
          <a:p>
            <a:r>
              <a:rPr lang="en-US" dirty="0" smtClean="0"/>
              <a:t>Hadoop scheduling is not optimal</a:t>
            </a:r>
          </a:p>
          <a:p>
            <a:r>
              <a:rPr lang="en-US" dirty="0" smtClean="0"/>
              <a:t>We propose a new algorithm yielding optimal data locality</a:t>
            </a:r>
          </a:p>
          <a:p>
            <a:r>
              <a:rPr lang="en-US" dirty="0" smtClean="0"/>
              <a:t>Conducted experiments to demonstrate the effectiveness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More practical evaluation is part of 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700" dirty="0" smtClean="0"/>
              <a:t>Questions?</a:t>
            </a:r>
            <a:endParaRPr lang="en-US" sz="4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Input &amp; Output:  a set of key/value pairs</a:t>
            </a:r>
          </a:p>
          <a:p>
            <a:r>
              <a:rPr lang="en-US" dirty="0" smtClean="0"/>
              <a:t>Two primitive operations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map</a:t>
            </a:r>
            <a:r>
              <a:rPr lang="en-US" dirty="0" smtClean="0"/>
              <a:t>: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(k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     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list(k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,v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reduce</a:t>
            </a:r>
            <a:r>
              <a:rPr lang="en-US" dirty="0" smtClean="0"/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(k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,list(v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list(k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3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,v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3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Each map operation processes one input key/value pair and produces a set of key/value pairs</a:t>
            </a:r>
          </a:p>
          <a:p>
            <a:r>
              <a:rPr lang="en-US" dirty="0" smtClean="0"/>
              <a:t>Each reduce operation</a:t>
            </a:r>
          </a:p>
          <a:p>
            <a:pPr lvl="1"/>
            <a:r>
              <a:rPr lang="en-US" dirty="0" smtClean="0"/>
              <a:t>Merges all intermediate values (produced by map ops) for a particular key</a:t>
            </a:r>
          </a:p>
          <a:p>
            <a:pPr lvl="1"/>
            <a:r>
              <a:rPr lang="en-US" dirty="0" smtClean="0"/>
              <a:t>Produce final key/value pairs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Operations</a:t>
            </a:r>
            <a:r>
              <a:rPr lang="en-US" dirty="0" smtClean="0"/>
              <a:t> are organized into </a:t>
            </a:r>
            <a:r>
              <a:rPr lang="en-US" dirty="0" smtClean="0">
                <a:solidFill>
                  <a:srgbClr val="FF0000"/>
                </a:solidFill>
              </a:rPr>
              <a:t>tasks</a:t>
            </a:r>
          </a:p>
          <a:p>
            <a:pPr lvl="1"/>
            <a:r>
              <a:rPr lang="en-US" dirty="0" smtClean="0"/>
              <a:t>Map tasks: apply map operation to a set of key/value pairs</a:t>
            </a:r>
          </a:p>
          <a:p>
            <a:pPr lvl="1"/>
            <a:r>
              <a:rPr lang="en-US" dirty="0" smtClean="0"/>
              <a:t>Reduce tasks: apply reduce operation to intermediate key/value pairs</a:t>
            </a:r>
          </a:p>
          <a:p>
            <a:pPr lvl="1"/>
            <a:r>
              <a:rPr lang="en-US" dirty="0" smtClean="0"/>
              <a:t>Each MapReduce job comprises a set of map and reduce (optional) tasks.</a:t>
            </a:r>
          </a:p>
          <a:p>
            <a:r>
              <a:rPr lang="en-US" dirty="0" smtClean="0"/>
              <a:t>Use Google File System to store data</a:t>
            </a:r>
          </a:p>
          <a:p>
            <a:pPr lvl="1"/>
            <a:r>
              <a:rPr lang="en-US" dirty="0" smtClean="0"/>
              <a:t>Optimized for large files and write-once-read-many access patterns</a:t>
            </a:r>
          </a:p>
          <a:p>
            <a:pPr lvl="1"/>
            <a:r>
              <a:rPr lang="en-US" dirty="0" smtClean="0"/>
              <a:t>HDFS is an open source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MapReduce Execution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406F-3C19-4048-9698-48B7B83A788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Picture 4" descr="index-auto-0007-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6400800" cy="441400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430171" y="1155248"/>
            <a:ext cx="1980029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Google File System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1752600"/>
            <a:ext cx="1641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input data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Data locality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 rot="20252263">
            <a:off x="6843271" y="2143724"/>
            <a:ext cx="676005" cy="116456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8760" y="2479700"/>
            <a:ext cx="1099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 tasks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 rot="166679">
            <a:off x="7093867" y="2602844"/>
            <a:ext cx="523344" cy="127748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86118" y="3068940"/>
            <a:ext cx="1450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Stored locally</a:t>
            </a:r>
            <a:endParaRPr lang="en-US" dirty="0"/>
          </a:p>
        </p:txBody>
      </p:sp>
      <p:sp>
        <p:nvSpPr>
          <p:cNvPr id="13" name="Left Arrow 12"/>
          <p:cNvSpPr/>
          <p:nvPr/>
        </p:nvSpPr>
        <p:spPr>
          <a:xfrm>
            <a:off x="7162800" y="3209671"/>
            <a:ext cx="602308" cy="152401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91031" y="3657600"/>
            <a:ext cx="2271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Shuffle between map </a:t>
            </a:r>
            <a:br>
              <a:rPr lang="en-US" dirty="0" smtClean="0"/>
            </a:br>
            <a:r>
              <a:rPr lang="en-US" dirty="0" smtClean="0"/>
              <a:t>tasks and reduce tasks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15200" y="4953000"/>
            <a:ext cx="1351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reduce tasks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5854874" y="5106444"/>
            <a:ext cx="1442773" cy="153270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27726" y="5741096"/>
            <a:ext cx="148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Stored in GFS</a:t>
            </a:r>
            <a:endParaRPr lang="en-US" dirty="0"/>
          </a:p>
        </p:txBody>
      </p:sp>
      <p:sp>
        <p:nvSpPr>
          <p:cNvPr id="18" name="Left Arrow 17"/>
          <p:cNvSpPr/>
          <p:nvPr/>
        </p:nvSpPr>
        <p:spPr>
          <a:xfrm>
            <a:off x="5854874" y="5893496"/>
            <a:ext cx="1442773" cy="153270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5013960" y="3886200"/>
            <a:ext cx="1442773" cy="153270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167890" y="184046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0" y="18404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457575" y="18404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62000" y="1840468"/>
            <a:ext cx="100059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Input file</a:t>
            </a:r>
            <a:endParaRPr lang="en-US" dirty="0"/>
          </a:p>
        </p:txBody>
      </p:sp>
      <p:sp>
        <p:nvSpPr>
          <p:cNvPr id="25" name="Left Arrow 24"/>
          <p:cNvSpPr/>
          <p:nvPr/>
        </p:nvSpPr>
        <p:spPr>
          <a:xfrm rot="19861563">
            <a:off x="3188360" y="1596535"/>
            <a:ext cx="739281" cy="159213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Arrow 25"/>
          <p:cNvSpPr/>
          <p:nvPr/>
        </p:nvSpPr>
        <p:spPr>
          <a:xfrm rot="1738437" flipH="1">
            <a:off x="4831020" y="1596535"/>
            <a:ext cx="739281" cy="159213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276600" y="6400800"/>
            <a:ext cx="1980029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Google File System</a:t>
            </a:r>
            <a:endParaRPr lang="en-US" dirty="0"/>
          </a:p>
        </p:txBody>
      </p:sp>
      <p:sp>
        <p:nvSpPr>
          <p:cNvPr id="28" name="Left Arrow 27"/>
          <p:cNvSpPr/>
          <p:nvPr/>
        </p:nvSpPr>
        <p:spPr>
          <a:xfrm rot="1738437" flipH="1">
            <a:off x="3083659" y="6147014"/>
            <a:ext cx="739281" cy="159213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>
          <a:xfrm rot="19861563">
            <a:off x="4726319" y="6147014"/>
            <a:ext cx="739281" cy="159213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Hadoop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406F-3C19-4048-9698-48B7B83A788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81000" y="4038600"/>
            <a:ext cx="2286000" cy="1981200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1" y="5461967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756" y="5383696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5486400"/>
            <a:ext cx="487846" cy="48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660" y="5486400"/>
            <a:ext cx="4857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>
          <a:xfrm>
            <a:off x="457200" y="53340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1802" y="4953000"/>
            <a:ext cx="185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Operating System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48768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95400" y="41910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Hadoop</a:t>
            </a:r>
            <a:endParaRPr lang="en-US" dirty="0"/>
          </a:p>
        </p:txBody>
      </p:sp>
      <p:sp>
        <p:nvSpPr>
          <p:cNvPr id="22" name="Pentagon 21"/>
          <p:cNvSpPr/>
          <p:nvPr/>
        </p:nvSpPr>
        <p:spPr>
          <a:xfrm rot="16200000">
            <a:off x="1638299" y="4417943"/>
            <a:ext cx="533401" cy="15240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entagon 22"/>
          <p:cNvSpPr/>
          <p:nvPr/>
        </p:nvSpPr>
        <p:spPr>
          <a:xfrm rot="16200000">
            <a:off x="1943099" y="4417943"/>
            <a:ext cx="533401" cy="15240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entagon 23"/>
          <p:cNvSpPr/>
          <p:nvPr/>
        </p:nvSpPr>
        <p:spPr>
          <a:xfrm rot="16200000">
            <a:off x="2247899" y="4417943"/>
            <a:ext cx="533401" cy="15240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>
            <a:off x="533400" y="4267200"/>
            <a:ext cx="152400" cy="4572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>
            <a:off x="838200" y="4267200"/>
            <a:ext cx="152400" cy="4572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an 26"/>
          <p:cNvSpPr/>
          <p:nvPr/>
        </p:nvSpPr>
        <p:spPr>
          <a:xfrm>
            <a:off x="1143000" y="4267200"/>
            <a:ext cx="152400" cy="4572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962400" y="4038601"/>
            <a:ext cx="2286000" cy="1981200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1" y="546196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2156" y="5383697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5486401"/>
            <a:ext cx="487846" cy="48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05060" y="5486401"/>
            <a:ext cx="4857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Connector 32"/>
          <p:cNvCxnSpPr/>
          <p:nvPr/>
        </p:nvCxnSpPr>
        <p:spPr>
          <a:xfrm>
            <a:off x="4038600" y="5334001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90999" y="4953001"/>
            <a:ext cx="185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Operating System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038600" y="4876801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76800" y="4191001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Hadoop</a:t>
            </a:r>
            <a:endParaRPr lang="en-US" dirty="0"/>
          </a:p>
        </p:txBody>
      </p:sp>
      <p:sp>
        <p:nvSpPr>
          <p:cNvPr id="37" name="Pentagon 36"/>
          <p:cNvSpPr/>
          <p:nvPr/>
        </p:nvSpPr>
        <p:spPr>
          <a:xfrm rot="16200000">
            <a:off x="5219699" y="4417944"/>
            <a:ext cx="533401" cy="15240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Pentagon 37"/>
          <p:cNvSpPr/>
          <p:nvPr/>
        </p:nvSpPr>
        <p:spPr>
          <a:xfrm rot="16200000">
            <a:off x="5524499" y="4417944"/>
            <a:ext cx="533401" cy="15240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entagon 38"/>
          <p:cNvSpPr/>
          <p:nvPr/>
        </p:nvSpPr>
        <p:spPr>
          <a:xfrm rot="16200000">
            <a:off x="5829299" y="4417944"/>
            <a:ext cx="533401" cy="15240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an 39"/>
          <p:cNvSpPr/>
          <p:nvPr/>
        </p:nvSpPr>
        <p:spPr>
          <a:xfrm>
            <a:off x="4114800" y="4267201"/>
            <a:ext cx="152400" cy="4572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an 40"/>
          <p:cNvSpPr/>
          <p:nvPr/>
        </p:nvSpPr>
        <p:spPr>
          <a:xfrm>
            <a:off x="4419600" y="4267201"/>
            <a:ext cx="152400" cy="4572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an 41"/>
          <p:cNvSpPr/>
          <p:nvPr/>
        </p:nvSpPr>
        <p:spPr>
          <a:xfrm>
            <a:off x="4724400" y="4267201"/>
            <a:ext cx="152400" cy="4572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1180181" y="1371600"/>
            <a:ext cx="1905000" cy="990600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25400" y="1487269"/>
            <a:ext cx="119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HDFS</a:t>
            </a:r>
          </a:p>
          <a:p>
            <a:r>
              <a:rPr lang="en-US" sz="1600" dirty="0" smtClean="0"/>
              <a:t>Name node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1240220" y="137160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Metadata mgmt.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240220" y="1676400"/>
            <a:ext cx="18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Replication mgmt.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240220" y="1981200"/>
            <a:ext cx="172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placement</a:t>
            </a:r>
            <a:endParaRPr lang="en-US" dirty="0"/>
          </a:p>
        </p:txBody>
      </p:sp>
      <p:sp>
        <p:nvSpPr>
          <p:cNvPr id="50" name="Down Arrow 49"/>
          <p:cNvSpPr/>
          <p:nvPr/>
        </p:nvSpPr>
        <p:spPr>
          <a:xfrm rot="1469512">
            <a:off x="1105296" y="2371757"/>
            <a:ext cx="205797" cy="1821542"/>
          </a:xfrm>
          <a:prstGeom prst="downArrow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 rot="18288060" flipH="1">
            <a:off x="3216759" y="1623610"/>
            <a:ext cx="163642" cy="3280521"/>
          </a:xfrm>
          <a:prstGeom prst="downArrow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 rot="2926739" flipH="1">
            <a:off x="3042008" y="1961661"/>
            <a:ext cx="215056" cy="2580804"/>
          </a:xfrm>
          <a:prstGeom prst="downArrow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 rot="19180063">
            <a:off x="4903956" y="2158046"/>
            <a:ext cx="206042" cy="2278806"/>
          </a:xfrm>
          <a:prstGeom prst="downArrow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3505200" y="1371600"/>
            <a:ext cx="1676400" cy="990600"/>
          </a:xfrm>
          <a:prstGeom prst="roundRect">
            <a:avLst>
              <a:gd name="adj" fmla="val 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5181600" y="1524000"/>
            <a:ext cx="1269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MapReduce</a:t>
            </a:r>
          </a:p>
          <a:p>
            <a:r>
              <a:rPr lang="en-US" dirty="0" smtClean="0"/>
              <a:t>Job tracker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505200" y="1371600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Task scheduler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05200" y="1653208"/>
            <a:ext cx="158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Fault tolerance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550403" y="1295400"/>
            <a:ext cx="27249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Storage</a:t>
            </a:r>
            <a:r>
              <a:rPr lang="en-US" dirty="0" smtClean="0"/>
              <a:t>:  HDFS</a:t>
            </a:r>
          </a:p>
          <a:p>
            <a:r>
              <a:rPr lang="en-US" dirty="0" smtClean="0"/>
              <a:t>- Files are split into blocks. </a:t>
            </a:r>
          </a:p>
          <a:p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Each block has replicas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All blocks are managed </a:t>
            </a:r>
            <a:br>
              <a:rPr lang="en-US" dirty="0" smtClean="0"/>
            </a:br>
            <a:r>
              <a:rPr lang="en-US" dirty="0" smtClean="0"/>
              <a:t>by central name node.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558780" y="3200400"/>
            <a:ext cx="25090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Compute</a:t>
            </a:r>
            <a:r>
              <a:rPr lang="en-US" dirty="0" smtClean="0"/>
              <a:t>:  MapReduce</a:t>
            </a:r>
          </a:p>
          <a:p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 Each node has map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and reduce slots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Tasks are scheduled to</a:t>
            </a:r>
            <a:br>
              <a:rPr lang="en-US" dirty="0" smtClean="0"/>
            </a:br>
            <a:r>
              <a:rPr lang="en-US" dirty="0" smtClean="0"/>
              <a:t>task slots</a:t>
            </a:r>
          </a:p>
          <a:p>
            <a:pPr>
              <a:buFontTx/>
              <a:buChar char="-"/>
            </a:pPr>
            <a:r>
              <a:rPr lang="en-US" dirty="0" smtClean="0"/>
              <a:t> # of tasks &lt;= # of slots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5800" y="6019800"/>
            <a:ext cx="1551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Worker node 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7200" y="6019800"/>
            <a:ext cx="1589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Worker node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19400" y="4800600"/>
            <a:ext cx="9541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……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62400" y="19050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……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" name="Pentagon 63"/>
          <p:cNvSpPr/>
          <p:nvPr/>
        </p:nvSpPr>
        <p:spPr>
          <a:xfrm rot="16200000">
            <a:off x="6896100" y="5372101"/>
            <a:ext cx="533401" cy="15240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315200" y="5269469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slot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315201" y="5879069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block</a:t>
            </a:r>
          </a:p>
        </p:txBody>
      </p:sp>
      <p:sp>
        <p:nvSpPr>
          <p:cNvPr id="68" name="Can 67"/>
          <p:cNvSpPr/>
          <p:nvPr/>
        </p:nvSpPr>
        <p:spPr>
          <a:xfrm>
            <a:off x="7086600" y="5867400"/>
            <a:ext cx="152400" cy="4572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“Distance” between compute and data</a:t>
            </a:r>
          </a:p>
          <a:p>
            <a:r>
              <a:rPr lang="en-US" dirty="0" smtClean="0"/>
              <a:t>Different levels: node-level, rack-level, etc.</a:t>
            </a:r>
          </a:p>
          <a:p>
            <a:r>
              <a:rPr lang="en-US" dirty="0" smtClean="0"/>
              <a:t>For data-intensive computing, data locality is </a:t>
            </a:r>
            <a:r>
              <a:rPr lang="en-US" dirty="0" smtClean="0"/>
              <a:t>important</a:t>
            </a:r>
          </a:p>
          <a:p>
            <a:pPr lvl="1"/>
            <a:r>
              <a:rPr lang="en-US" dirty="0" smtClean="0"/>
              <a:t>Energy</a:t>
            </a:r>
          </a:p>
          <a:p>
            <a:pPr lvl="1"/>
            <a:r>
              <a:rPr lang="en-US" dirty="0" smtClean="0"/>
              <a:t>Network traffic</a:t>
            </a:r>
          </a:p>
          <a:p>
            <a:r>
              <a:rPr lang="en-US" dirty="0" smtClean="0"/>
              <a:t>Research </a:t>
            </a:r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Evaluate how system factors impact data locality and theoretically deduce their relationship</a:t>
            </a:r>
          </a:p>
          <a:p>
            <a:pPr lvl="1"/>
            <a:r>
              <a:rPr lang="en-US" dirty="0" smtClean="0"/>
              <a:t>Analyze state-of-the-art scheduling algorithms in MapReduce</a:t>
            </a:r>
          </a:p>
          <a:p>
            <a:pPr lvl="1"/>
            <a:r>
              <a:rPr lang="en-US" dirty="0" smtClean="0"/>
              <a:t>Propose a scheduling algorithm achieving optimal data </a:t>
            </a:r>
            <a:r>
              <a:rPr lang="en-US" dirty="0" smtClean="0"/>
              <a:t>locality</a:t>
            </a:r>
          </a:p>
          <a:p>
            <a:r>
              <a:rPr lang="en-US" dirty="0" smtClean="0"/>
              <a:t>Mainly theoretical study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406F-3C19-4048-9698-48B7B83A788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b="1" dirty="0" smtClean="0"/>
              <a:t>Analysis of Data Locality</a:t>
            </a:r>
          </a:p>
          <a:p>
            <a:r>
              <a:rPr lang="en-US" dirty="0" smtClean="0"/>
              <a:t>Optimality of Data Locality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Goodness of Data Locality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14400"/>
          </a:xfrm>
        </p:spPr>
        <p:txBody>
          <a:bodyPr/>
          <a:lstStyle/>
          <a:p>
            <a:r>
              <a:rPr lang="en-US" dirty="0" smtClean="0"/>
              <a:t>Theoretical deduction of relationship between system factors and data locality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2133600"/>
          <a:ext cx="8229600" cy="356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5562600"/>
              </a:tblGrid>
              <a:tr h="3818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Symbol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 </a:t>
                      </a:r>
                      <a:endParaRPr lang="en-US" dirty="0"/>
                    </a:p>
                  </a:txBody>
                  <a:tcPr anchor="ctr"/>
                </a:tc>
              </a:tr>
              <a:tr h="381816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number of nodes </a:t>
                      </a:r>
                      <a:endParaRPr lang="en-US" dirty="0"/>
                    </a:p>
                  </a:txBody>
                  <a:tcPr anchor="ctr"/>
                </a:tc>
              </a:tr>
              <a:tr h="381816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S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number of map slots on each node </a:t>
                      </a:r>
                    </a:p>
                  </a:txBody>
                  <a:tcPr anchor="ctr"/>
                </a:tc>
              </a:tr>
              <a:tr h="381816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I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ratio of idle slots </a:t>
                      </a:r>
                      <a:endParaRPr lang="en-US" dirty="0"/>
                    </a:p>
                  </a:txBody>
                  <a:tcPr anchor="ctr"/>
                </a:tc>
              </a:tr>
              <a:tr h="381816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number of tasks to be executed </a:t>
                      </a:r>
                      <a:endParaRPr lang="en-US" dirty="0"/>
                    </a:p>
                  </a:txBody>
                  <a:tcPr anchor="ctr"/>
                </a:tc>
              </a:tr>
              <a:tr h="381816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C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replication factor </a:t>
                      </a:r>
                      <a:endParaRPr lang="en-US" dirty="0"/>
                    </a:p>
                  </a:txBody>
                  <a:tcPr anchor="ctr"/>
                </a:tc>
              </a:tr>
              <a:tr h="381816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IS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number of idle map slots (</a:t>
                      </a:r>
                      <a:r>
                        <a:rPr lang="en-US" i="1" dirty="0" smtClean="0"/>
                        <a:t>N</a:t>
                      </a:r>
                      <a:r>
                        <a:rPr lang="en-US" dirty="0" smtClean="0"/>
                        <a:t> * </a:t>
                      </a:r>
                      <a:r>
                        <a:rPr lang="en-US" i="1" dirty="0" smtClean="0"/>
                        <a:t>S</a:t>
                      </a:r>
                      <a:r>
                        <a:rPr lang="en-US" dirty="0" smtClean="0"/>
                        <a:t> * </a:t>
                      </a:r>
                      <a:r>
                        <a:rPr lang="en-US" i="1" dirty="0" smtClean="0"/>
                        <a:t>I</a:t>
                      </a:r>
                      <a:r>
                        <a:rPr lang="en-US" dirty="0" smtClean="0"/>
                        <a:t>) </a:t>
                      </a:r>
                      <a:endParaRPr lang="en-US" dirty="0"/>
                    </a:p>
                  </a:txBody>
                  <a:tcPr anchor="ctr"/>
                </a:tc>
              </a:tr>
              <a:tr h="3818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p(k, T)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probability that </a:t>
                      </a:r>
                      <a:r>
                        <a:rPr lang="en-US" i="1" dirty="0" smtClean="0"/>
                        <a:t>k</a:t>
                      </a:r>
                      <a:r>
                        <a:rPr lang="en-US" dirty="0" smtClean="0"/>
                        <a:t> out of  </a:t>
                      </a:r>
                      <a:r>
                        <a:rPr lang="en-US" i="1" dirty="0" smtClean="0"/>
                        <a:t>T</a:t>
                      </a:r>
                      <a:r>
                        <a:rPr lang="en-US" dirty="0" smtClean="0"/>
                        <a:t> tasks can gain data locality </a:t>
                      </a:r>
                    </a:p>
                  </a:txBody>
                  <a:tcPr anchor="ctr"/>
                </a:tc>
              </a:tr>
              <a:tr h="5134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goodness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data locality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percent of map tasks that gain node-level data locality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715000"/>
            <a:ext cx="8229600" cy="6858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800" dirty="0" smtClean="0"/>
              <a:t>The goodness of data locality depends on scheduling strategy, dist. of input, resource availability,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Goodness of Data Locality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838200"/>
          </a:xfrm>
        </p:spPr>
        <p:txBody>
          <a:bodyPr>
            <a:normAutofit fontScale="62500" lnSpcReduction="20000"/>
          </a:bodyPr>
          <a:lstStyle/>
          <a:p>
            <a:pPr lvl="0">
              <a:defRPr/>
            </a:pPr>
            <a:r>
              <a:rPr lang="en-US" sz="2400" dirty="0" smtClean="0"/>
              <a:t>Hadoop scheduling is analyzed</a:t>
            </a:r>
          </a:p>
          <a:p>
            <a:pPr lvl="0">
              <a:defRPr/>
            </a:pPr>
            <a:r>
              <a:rPr lang="en-US" sz="2400" dirty="0" smtClean="0"/>
              <a:t>d</a:t>
            </a:r>
            <a:r>
              <a:rPr lang="en-US" dirty="0" smtClean="0">
                <a:cs typeface="Times New Roman" pitchFamily="18" charset="0"/>
              </a:rPr>
              <a:t>ata are randomly placed across nodes</a:t>
            </a:r>
          </a:p>
          <a:p>
            <a:pPr lvl="0">
              <a:defRPr/>
            </a:pPr>
            <a:r>
              <a:rPr lang="en-US" dirty="0" smtClean="0">
                <a:cs typeface="Times New Roman" pitchFamily="18" charset="0"/>
              </a:rPr>
              <a:t>Idle slots are randomly chosen from all slots</a:t>
            </a:r>
          </a:p>
        </p:txBody>
      </p:sp>
      <p:pic>
        <p:nvPicPr>
          <p:cNvPr id="7" name="Picture 6" descr="math_deduction_datalocality_graysca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4832" y="1905000"/>
            <a:ext cx="7272967" cy="45073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664" y="5486400"/>
            <a:ext cx="16097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Split tasks into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two groups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64" y="2362200"/>
            <a:ext cx="189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Idle and busy slots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665" y="3581400"/>
            <a:ext cx="1685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 out of </a:t>
            </a:r>
            <a:r>
              <a:rPr lang="en-US" i="1" dirty="0" smtClean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 tasks can achieve data locality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Goodness of Data Locality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simplicity</a:t>
            </a:r>
          </a:p>
          <a:p>
            <a:pPr lvl="1"/>
            <a:r>
              <a:rPr lang="en-US" dirty="0" smtClean="0"/>
              <a:t>Replication factor </a:t>
            </a:r>
            <a:r>
              <a:rPr lang="en-US" i="1" dirty="0" smtClean="0"/>
              <a:t>C </a:t>
            </a:r>
            <a:r>
              <a:rPr lang="en-US" dirty="0" smtClean="0"/>
              <a:t>is 1</a:t>
            </a:r>
          </a:p>
          <a:p>
            <a:pPr lvl="1"/>
            <a:r>
              <a:rPr lang="en-US" dirty="0" smtClean="0"/>
              <a:t># of slots on each node </a:t>
            </a:r>
            <a:r>
              <a:rPr lang="en-US" i="1" dirty="0" smtClean="0"/>
              <a:t>S </a:t>
            </a:r>
            <a:r>
              <a:rPr lang="en-US" dirty="0" smtClean="0"/>
              <a:t>is 1</a:t>
            </a:r>
          </a:p>
          <a:p>
            <a:r>
              <a:rPr lang="en-US" i="1" dirty="0" smtClean="0"/>
              <a:t>T</a:t>
            </a:r>
            <a:r>
              <a:rPr lang="en-US" dirty="0" smtClean="0"/>
              <a:t> tasks, </a:t>
            </a:r>
            <a:r>
              <a:rPr lang="en-US" i="1" dirty="0" smtClean="0"/>
              <a:t>N</a:t>
            </a:r>
            <a:r>
              <a:rPr lang="en-US" dirty="0" smtClean="0"/>
              <a:t> nodes, </a:t>
            </a:r>
            <a:r>
              <a:rPr lang="en-US" i="1" dirty="0" smtClean="0"/>
              <a:t>IS</a:t>
            </a:r>
            <a:r>
              <a:rPr lang="en-US" dirty="0" smtClean="0"/>
              <a:t> idle slots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157427" y="3048000"/>
            <a:ext cx="6834173" cy="2514600"/>
            <a:chOff x="1143000" y="3200400"/>
            <a:chExt cx="6135014" cy="2257348"/>
          </a:xfrm>
        </p:grpSpPr>
        <p:graphicFrame>
          <p:nvGraphicFramePr>
            <p:cNvPr id="3085" name="Object 13"/>
            <p:cNvGraphicFramePr>
              <a:graphicFrameLocks noChangeAspect="1"/>
            </p:cNvGraphicFramePr>
            <p:nvPr/>
          </p:nvGraphicFramePr>
          <p:xfrm>
            <a:off x="1143000" y="3200400"/>
            <a:ext cx="2424986" cy="352349"/>
          </p:xfrm>
          <a:graphic>
            <a:graphicData uri="http://schemas.openxmlformats.org/presentationml/2006/ole">
              <p:oleObj spid="_x0000_s3085" name="Equation" r:id="rId3" imgW="1117115" imgH="165028" progId="Equation.DSMT4">
                <p:embed/>
              </p:oleObj>
            </a:graphicData>
          </a:graphic>
        </p:graphicFrame>
        <p:graphicFrame>
          <p:nvGraphicFramePr>
            <p:cNvPr id="3084" name="Object 12"/>
            <p:cNvGraphicFramePr>
              <a:graphicFrameLocks noChangeAspect="1"/>
            </p:cNvGraphicFramePr>
            <p:nvPr/>
          </p:nvGraphicFramePr>
          <p:xfrm>
            <a:off x="1143000" y="3641953"/>
            <a:ext cx="6135014" cy="642519"/>
          </p:xfrm>
          <a:graphic>
            <a:graphicData uri="http://schemas.openxmlformats.org/presentationml/2006/ole">
              <p:oleObj spid="_x0000_s3084" name="Equation" r:id="rId4" imgW="2794000" imgH="292100" progId="Equation.DSMT4">
                <p:embed/>
              </p:oleObj>
            </a:graphicData>
          </a:graphic>
        </p:graphicFrame>
        <p:graphicFrame>
          <p:nvGraphicFramePr>
            <p:cNvPr id="3083" name="Object 11"/>
            <p:cNvGraphicFramePr>
              <a:graphicFrameLocks noChangeAspect="1"/>
            </p:cNvGraphicFramePr>
            <p:nvPr/>
          </p:nvGraphicFramePr>
          <p:xfrm>
            <a:off x="1143000" y="4373676"/>
            <a:ext cx="2590800" cy="642519"/>
          </p:xfrm>
          <a:graphic>
            <a:graphicData uri="http://schemas.openxmlformats.org/presentationml/2006/ole">
              <p:oleObj spid="_x0000_s3083" name="Equation" r:id="rId5" imgW="1193800" imgH="292100" progId="Equation.DSMT4">
                <p:embed/>
              </p:oleObj>
            </a:graphicData>
          </a:graphic>
        </p:graphicFrame>
        <p:graphicFrame>
          <p:nvGraphicFramePr>
            <p:cNvPr id="3082" name="Object 10"/>
            <p:cNvGraphicFramePr>
              <a:graphicFrameLocks noChangeAspect="1"/>
            </p:cNvGraphicFramePr>
            <p:nvPr/>
          </p:nvGraphicFramePr>
          <p:xfrm>
            <a:off x="1143000" y="5105400"/>
            <a:ext cx="1119224" cy="352348"/>
          </p:xfrm>
          <a:graphic>
            <a:graphicData uri="http://schemas.openxmlformats.org/presentationml/2006/ole">
              <p:oleObj spid="_x0000_s3082" name="Equation" r:id="rId6" imgW="520474" imgH="165028" progId="Equation.DSMT4">
                <p:embed/>
              </p:oleObj>
            </a:graphicData>
          </a:graphic>
        </p:graphicFrame>
      </p:grp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63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r"/>
              </a:tabLst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r"/>
              </a:tabLst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927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r"/>
              </a:tabLst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r"/>
              </a:tabLst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1222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r"/>
              </a:tabLst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r"/>
              </a:tabLst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8600" y="3528536"/>
            <a:ext cx="1600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The prob. that </a:t>
            </a:r>
            <a:r>
              <a:rPr lang="en-US" sz="1400" i="1" dirty="0" smtClean="0"/>
              <a:t>k</a:t>
            </a:r>
            <a:r>
              <a:rPr lang="en-US" sz="1400" dirty="0" smtClean="0"/>
              <a:t> out of  </a:t>
            </a:r>
            <a:r>
              <a:rPr lang="en-US" sz="1400" i="1" dirty="0" smtClean="0"/>
              <a:t>T</a:t>
            </a:r>
            <a:r>
              <a:rPr lang="en-US" sz="1400" dirty="0" smtClean="0"/>
              <a:t> tasks gain data locality 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228600" y="4492823"/>
            <a:ext cx="152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The expectation 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228600" y="5000625"/>
            <a:ext cx="137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The goodness of data locality</a:t>
            </a:r>
            <a:endParaRPr lang="en-US" sz="1400" dirty="0"/>
          </a:p>
        </p:txBody>
      </p:sp>
      <p:sp>
        <p:nvSpPr>
          <p:cNvPr id="31" name="Right Arrow 30"/>
          <p:cNvSpPr/>
          <p:nvPr/>
        </p:nvSpPr>
        <p:spPr>
          <a:xfrm>
            <a:off x="1733550" y="3810000"/>
            <a:ext cx="476250" cy="1524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1600200" y="4572000"/>
            <a:ext cx="533400" cy="1524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1447800" y="5210175"/>
            <a:ext cx="685800" cy="1524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5638800"/>
            <a:ext cx="8229600" cy="76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Working on the general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cases where </a:t>
            </a:r>
            <a:r>
              <a:rPr kumimoji="0" lang="en-US" sz="2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</a:t>
            </a:r>
            <a:r>
              <a:rPr kumimoji="0" lang="en-US" sz="2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not 1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3738</TotalTime>
  <Words>1626</Words>
  <Application>Microsoft Office PowerPoint</Application>
  <PresentationFormat>On-screen Show (4:3)</PresentationFormat>
  <Paragraphs>405</Paragraphs>
  <Slides>24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Origin</vt:lpstr>
      <vt:lpstr>Equation</vt:lpstr>
      <vt:lpstr>Visio</vt:lpstr>
      <vt:lpstr>Investigation of Data Locality in MapReduce</vt:lpstr>
      <vt:lpstr>Outline</vt:lpstr>
      <vt:lpstr>MapReduce Execution Overview</vt:lpstr>
      <vt:lpstr>Hadoop Implementation</vt:lpstr>
      <vt:lpstr>Data Locality</vt:lpstr>
      <vt:lpstr>Outline</vt:lpstr>
      <vt:lpstr>The Goodness of Data Locality (1/3)</vt:lpstr>
      <vt:lpstr>The Goodness of Data Locality (2/3)</vt:lpstr>
      <vt:lpstr>The Goodness of Data Locality (3/3)</vt:lpstr>
      <vt:lpstr>Outline</vt:lpstr>
      <vt:lpstr>Non-optimality of default Hadoop sched.</vt:lpstr>
      <vt:lpstr>Optimal Data Locality</vt:lpstr>
      <vt:lpstr>Optimal Data Locality – Reformulation</vt:lpstr>
      <vt:lpstr>Optimal Data Locality – LSAP</vt:lpstr>
      <vt:lpstr>Optimal Data Locality – Proof</vt:lpstr>
      <vt:lpstr>Outline</vt:lpstr>
      <vt:lpstr>Experiment – The Goodness of DL</vt:lpstr>
      <vt:lpstr>Experiment – The Goodness of DL</vt:lpstr>
      <vt:lpstr>Experiment – lsap-sched</vt:lpstr>
      <vt:lpstr>Experiment – Measurement on FutureGrid</vt:lpstr>
      <vt:lpstr>Conclusions</vt:lpstr>
      <vt:lpstr>Questions?</vt:lpstr>
      <vt:lpstr>Backup slides</vt:lpstr>
      <vt:lpstr>MapReduce Model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zhguo</dc:creator>
  <cp:lastModifiedBy>Zhenhua Guo</cp:lastModifiedBy>
  <cp:revision>379</cp:revision>
  <dcterms:created xsi:type="dcterms:W3CDTF">2006-08-16T00:00:00Z</dcterms:created>
  <dcterms:modified xsi:type="dcterms:W3CDTF">2012-05-14T01:56:06Z</dcterms:modified>
</cp:coreProperties>
</file>