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311" r:id="rId4"/>
    <p:sldId id="306" r:id="rId5"/>
    <p:sldId id="318" r:id="rId6"/>
    <p:sldId id="317" r:id="rId7"/>
    <p:sldId id="326" r:id="rId8"/>
    <p:sldId id="267" r:id="rId9"/>
    <p:sldId id="290" r:id="rId10"/>
    <p:sldId id="291" r:id="rId11"/>
    <p:sldId id="261" r:id="rId12"/>
    <p:sldId id="268" r:id="rId13"/>
    <p:sldId id="297" r:id="rId14"/>
    <p:sldId id="320" r:id="rId15"/>
    <p:sldId id="325" r:id="rId16"/>
    <p:sldId id="278" r:id="rId17"/>
    <p:sldId id="298" r:id="rId18"/>
    <p:sldId id="299" r:id="rId19"/>
    <p:sldId id="283" r:id="rId20"/>
    <p:sldId id="307" r:id="rId21"/>
    <p:sldId id="292" r:id="rId22"/>
    <p:sldId id="301" r:id="rId23"/>
    <p:sldId id="296" r:id="rId24"/>
    <p:sldId id="293" r:id="rId25"/>
    <p:sldId id="294" r:id="rId26"/>
    <p:sldId id="303" r:id="rId27"/>
    <p:sldId id="302" r:id="rId28"/>
    <p:sldId id="279" r:id="rId29"/>
    <p:sldId id="262" r:id="rId30"/>
    <p:sldId id="321" r:id="rId31"/>
    <p:sldId id="308" r:id="rId32"/>
    <p:sldId id="309" r:id="rId33"/>
    <p:sldId id="316" r:id="rId34"/>
    <p:sldId id="295" r:id="rId35"/>
    <p:sldId id="300" r:id="rId36"/>
    <p:sldId id="304" r:id="rId37"/>
    <p:sldId id="263" r:id="rId38"/>
    <p:sldId id="285" r:id="rId39"/>
    <p:sldId id="264" r:id="rId40"/>
    <p:sldId id="286" r:id="rId41"/>
    <p:sldId id="287" r:id="rId42"/>
    <p:sldId id="288" r:id="rId43"/>
    <p:sldId id="259" r:id="rId44"/>
    <p:sldId id="323" r:id="rId45"/>
    <p:sldId id="269" r:id="rId46"/>
    <p:sldId id="280" r:id="rId47"/>
    <p:sldId id="281" r:id="rId48"/>
    <p:sldId id="324" r:id="rId49"/>
    <p:sldId id="305" r:id="rId50"/>
    <p:sldId id="31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9" d="100"/>
          <a:sy n="119" d="100"/>
        </p:scale>
        <p:origin x="13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87987707367352"/>
          <c:y val="6.9969743365412645E-2"/>
          <c:w val="0.81501350144013285"/>
          <c:h val="0.74415682414698159"/>
        </c:manualLayout>
      </c:layout>
      <c:scatterChart>
        <c:scatterStyle val="smoothMarker"/>
        <c:varyColors val="0"/>
        <c:ser>
          <c:idx val="0"/>
          <c:order val="0"/>
          <c:tx>
            <c:strRef>
              <c:f>Sheet1!$A$4</c:f>
              <c:strCache>
                <c:ptCount val="1"/>
                <c:pt idx="0">
                  <c:v>Reduction-Tree</c:v>
                </c:pt>
              </c:strCache>
            </c:strRef>
          </c:tx>
          <c:spPr>
            <a:ln w="19050"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xVal>
            <c:numRef>
              <c:f>Sheet1!$B$3:$F$3</c:f>
              <c:numCache>
                <c:formatCode>General</c:formatCode>
                <c:ptCount val="5"/>
                <c:pt idx="0">
                  <c:v>2</c:v>
                </c:pt>
                <c:pt idx="1">
                  <c:v>4</c:v>
                </c:pt>
                <c:pt idx="2">
                  <c:v>8</c:v>
                </c:pt>
                <c:pt idx="3">
                  <c:v>16</c:v>
                </c:pt>
                <c:pt idx="4">
                  <c:v>32</c:v>
                </c:pt>
              </c:numCache>
            </c:numRef>
          </c:xVal>
          <c:yVal>
            <c:numRef>
              <c:f>Sheet1!$B$4:$F$4</c:f>
              <c:numCache>
                <c:formatCode>General</c:formatCode>
                <c:ptCount val="5"/>
                <c:pt idx="0">
                  <c:v>6.8</c:v>
                </c:pt>
                <c:pt idx="1">
                  <c:v>6.8</c:v>
                </c:pt>
                <c:pt idx="2">
                  <c:v>7.4</c:v>
                </c:pt>
                <c:pt idx="3">
                  <c:v>8.3000000000000007</c:v>
                </c:pt>
                <c:pt idx="4">
                  <c:v>10.8</c:v>
                </c:pt>
              </c:numCache>
            </c:numRef>
          </c:yVal>
          <c:smooth val="1"/>
        </c:ser>
        <c:ser>
          <c:idx val="1"/>
          <c:order val="1"/>
          <c:tx>
            <c:strRef>
              <c:f>Sheet1!$A$5</c:f>
              <c:strCache>
                <c:ptCount val="1"/>
                <c:pt idx="0">
                  <c:v>Reduction-Serial</c:v>
                </c:pt>
              </c:strCache>
            </c:strRef>
          </c:tx>
          <c:spPr>
            <a:ln w="19050" cap="rnd">
              <a:solidFill>
                <a:schemeClr val="accent1">
                  <a:lumMod val="75000"/>
                </a:schemeClr>
              </a:solidFill>
              <a:round/>
            </a:ln>
            <a:effectLst/>
          </c:spPr>
          <c:marker>
            <c:symbol val="circle"/>
            <c:size val="5"/>
            <c:spPr>
              <a:solidFill>
                <a:schemeClr val="accent1">
                  <a:lumMod val="60000"/>
                  <a:lumOff val="40000"/>
                </a:schemeClr>
              </a:solidFill>
              <a:ln w="9525">
                <a:solidFill>
                  <a:schemeClr val="accent1">
                    <a:lumMod val="75000"/>
                  </a:schemeClr>
                </a:solidFill>
              </a:ln>
              <a:effectLst/>
            </c:spPr>
          </c:marker>
          <c:xVal>
            <c:numRef>
              <c:f>Sheet1!$B$3:$F$3</c:f>
              <c:numCache>
                <c:formatCode>General</c:formatCode>
                <c:ptCount val="5"/>
                <c:pt idx="0">
                  <c:v>2</c:v>
                </c:pt>
                <c:pt idx="1">
                  <c:v>4</c:v>
                </c:pt>
                <c:pt idx="2">
                  <c:v>8</c:v>
                </c:pt>
                <c:pt idx="3">
                  <c:v>16</c:v>
                </c:pt>
                <c:pt idx="4">
                  <c:v>32</c:v>
                </c:pt>
              </c:numCache>
            </c:numRef>
          </c:xVal>
          <c:yVal>
            <c:numRef>
              <c:f>Sheet1!$B$5:$F$5</c:f>
              <c:numCache>
                <c:formatCode>General</c:formatCode>
                <c:ptCount val="5"/>
                <c:pt idx="0">
                  <c:v>7.2</c:v>
                </c:pt>
                <c:pt idx="1">
                  <c:v>21.5</c:v>
                </c:pt>
                <c:pt idx="2">
                  <c:v>68.7</c:v>
                </c:pt>
                <c:pt idx="3">
                  <c:v>134</c:v>
                </c:pt>
                <c:pt idx="4">
                  <c:v>193.8</c:v>
                </c:pt>
              </c:numCache>
            </c:numRef>
          </c:yVal>
          <c:smooth val="1"/>
        </c:ser>
        <c:dLbls>
          <c:showLegendKey val="0"/>
          <c:showVal val="0"/>
          <c:showCatName val="0"/>
          <c:showSerName val="0"/>
          <c:showPercent val="0"/>
          <c:showBubbleSize val="0"/>
        </c:dLbls>
        <c:axId val="159890608"/>
        <c:axId val="159896768"/>
      </c:scatterChart>
      <c:valAx>
        <c:axId val="159890608"/>
        <c:scaling>
          <c:orientation val="minMax"/>
          <c:max val="34"/>
          <c:min val="0"/>
        </c:scaling>
        <c:delete val="0"/>
        <c:axPos val="b"/>
        <c:majorGridlines>
          <c:spPr>
            <a:ln w="9525" cap="flat" cmpd="sng" algn="ctr">
              <a:solidFill>
                <a:schemeClr val="bg1">
                  <a:lumMod val="7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a:t>Message size in KB</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59896768"/>
        <c:crosses val="autoZero"/>
        <c:crossBetween val="midCat"/>
      </c:valAx>
      <c:valAx>
        <c:axId val="159896768"/>
        <c:scaling>
          <c:logBase val="10"/>
          <c:orientation val="minMax"/>
          <c:min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dirty="0" smtClean="0"/>
                  <a:t>Latency </a:t>
                </a:r>
                <a:r>
                  <a:rPr lang="en-US" dirty="0"/>
                  <a:t>(</a:t>
                </a:r>
                <a:r>
                  <a:rPr lang="en-US" dirty="0" err="1"/>
                  <a:t>ms</a:t>
                </a:r>
                <a:r>
                  <a:rPr lang="en-US" dirty="0" smtClean="0"/>
                  <a:t>) log scale</a:t>
                </a:r>
                <a:endParaRPr lang="en-US" dirty="0"/>
              </a:p>
            </c:rich>
          </c:tx>
          <c:layout/>
          <c:overlay val="0"/>
          <c:spPr>
            <a:noFill/>
            <a:ln>
              <a:noFill/>
            </a:ln>
            <a:effectLst/>
          </c:spPr>
          <c:txPr>
            <a:bodyPr rot="-54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General" sourceLinked="0"/>
        <c:majorTickMark val="in"/>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95000"/>
                    <a:lumOff val="5000"/>
                  </a:schemeClr>
                </a:solidFill>
                <a:latin typeface="+mn-lt"/>
                <a:ea typeface="+mn-ea"/>
                <a:cs typeface="+mn-cs"/>
              </a:defRPr>
            </a:pPr>
            <a:endParaRPr lang="en-US"/>
          </a:p>
        </c:txPr>
        <c:crossAx val="159890608"/>
        <c:crosses val="autoZero"/>
        <c:crossBetween val="midCat"/>
      </c:valAx>
      <c:spPr>
        <a:noFill/>
        <a:ln>
          <a:solidFill>
            <a:sysClr val="windowText" lastClr="000000"/>
          </a:solidFill>
        </a:ln>
        <a:effectLst/>
      </c:spPr>
    </c:plotArea>
    <c:legend>
      <c:legendPos val="b"/>
      <c:layout>
        <c:manualLayout>
          <c:xMode val="edge"/>
          <c:yMode val="edge"/>
          <c:x val="0.16650809273840769"/>
          <c:y val="8.6159594634004077E-2"/>
          <c:w val="0.36146429839541883"/>
          <c:h val="0.1512795275590551"/>
        </c:manualLayout>
      </c:layout>
      <c:overlay val="0"/>
      <c:spPr>
        <a:noFill/>
        <a:ln>
          <a:solidFill>
            <a:schemeClr val="tx1"/>
          </a:solid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7/5/2017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41</a:t>
            </a:fld>
            <a:endParaRPr lang="en-US"/>
          </a:p>
        </p:txBody>
      </p:sp>
    </p:spTree>
    <p:extLst>
      <p:ext uri="{BB962C8B-B14F-4D97-AF65-F5344CB8AC3E}">
        <p14:creationId xmlns:p14="http://schemas.microsoft.com/office/powerpoint/2010/main" val="31975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Note the differences</a:t>
            </a:r>
            <a:r>
              <a:rPr lang="en-US" baseline="0" dirty="0"/>
              <a:t> in communication architectures</a:t>
            </a:r>
          </a:p>
          <a:p>
            <a:pPr marL="232943" indent="-232943">
              <a:buAutoNum type="arabicPeriod"/>
            </a:pPr>
            <a:r>
              <a:rPr lang="en-US" baseline="0" dirty="0"/>
              <a:t>Note times are in log scale</a:t>
            </a:r>
          </a:p>
          <a:p>
            <a:pPr marL="232943" indent="-232943">
              <a:buAutoNum type="arabicPeriod"/>
            </a:pPr>
            <a:r>
              <a:rPr lang="en-US" baseline="0" dirty="0"/>
              <a:t>Bars indicate compute only times, which is similar across these frameworks</a:t>
            </a:r>
          </a:p>
          <a:p>
            <a:pPr marL="232943" indent="-232943">
              <a:buAutoNum type="arabicPeriod"/>
            </a:pPr>
            <a:r>
              <a:rPr lang="en-US" baseline="0" dirty="0"/>
              <a:t>Overhead is dominated by communications in </a:t>
            </a:r>
            <a:r>
              <a:rPr lang="en-US" baseline="0" dirty="0" err="1"/>
              <a:t>Flink</a:t>
            </a:r>
            <a:r>
              <a:rPr lang="en-US" baseline="0" dirty="0"/>
              <a:t> and Spark</a:t>
            </a:r>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629804DD-E327-412A-BEC9-AE4F0CAF37FE}" type="slidenum">
              <a:rPr lang="en-US" smtClean="0"/>
              <a:t>42</a:t>
            </a:fld>
            <a:endParaRPr lang="en-US"/>
          </a:p>
        </p:txBody>
      </p:sp>
    </p:spTree>
    <p:extLst>
      <p:ext uri="{BB962C8B-B14F-4D97-AF65-F5344CB8AC3E}">
        <p14:creationId xmlns:p14="http://schemas.microsoft.com/office/powerpoint/2010/main" val="628398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82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98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5649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11098590" y="6291944"/>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
        <p:nvSpPr>
          <p:cNvPr id="5" name="Date Placeholder 1"/>
          <p:cNvSpPr>
            <a:spLocks noGrp="1"/>
          </p:cNvSpPr>
          <p:nvPr>
            <p:ph type="dt" sz="half" idx="2"/>
          </p:nvPr>
        </p:nvSpPr>
        <p:spPr>
          <a:xfrm>
            <a:off x="7620000" y="62463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srgbClr val="000000">
                  <a:tint val="75000"/>
                </a:srgbClr>
              </a:solidFill>
            </a:endParaRPr>
          </a:p>
        </p:txBody>
      </p:sp>
    </p:spTree>
    <p:extLst>
      <p:ext uri="{BB962C8B-B14F-4D97-AF65-F5344CB8AC3E}">
        <p14:creationId xmlns:p14="http://schemas.microsoft.com/office/powerpoint/2010/main" val="870527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31282"/>
            <a:ext cx="12168221" cy="717082"/>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012357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7"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8"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10"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6"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pic>
        <p:nvPicPr>
          <p:cNvPr id="5" name="Picture 2" descr="Supercomputing-Background-1.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011864"/>
            <a:ext cx="121920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080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89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757FC-133A-4C19-94ED-A37D9C6C3D62}" type="datetimeFigureOut">
              <a:rPr lang="en-US" smtClean="0">
                <a:solidFill>
                  <a:prstClr val="black">
                    <a:tint val="75000"/>
                  </a:prstClr>
                </a:solidFill>
              </a:rPr>
              <a:pPr/>
              <a:t>7/5/2017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image" Target="../media/image18.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5.pn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Designing Efficient Programming Environment </a:t>
            </a:r>
            <a:r>
              <a:rPr lang="en-US" sz="3200" dirty="0" smtClean="0"/>
              <a:t>Toolkits for Big Data: </a:t>
            </a:r>
            <a:r>
              <a:rPr lang="en-US" sz="3200" dirty="0"/>
              <a:t>Integrating Parallel and Distributed Computing</a:t>
            </a:r>
          </a:p>
        </p:txBody>
      </p:sp>
      <p:sp>
        <p:nvSpPr>
          <p:cNvPr id="3" name="Subtitle 2"/>
          <p:cNvSpPr>
            <a:spLocks noGrp="1"/>
          </p:cNvSpPr>
          <p:nvPr>
            <p:ph type="subTitle" idx="1"/>
          </p:nvPr>
        </p:nvSpPr>
        <p:spPr/>
        <p:txBody>
          <a:bodyPr>
            <a:normAutofit/>
          </a:bodyPr>
          <a:lstStyle/>
          <a:p>
            <a:r>
              <a:rPr lang="en-US" sz="2000" dirty="0" smtClean="0"/>
              <a:t>Ph.D. Thesis Proposal</a:t>
            </a:r>
          </a:p>
          <a:p>
            <a:r>
              <a:rPr lang="en-US" sz="2000" dirty="0" smtClean="0"/>
              <a:t>Supun </a:t>
            </a:r>
            <a:r>
              <a:rPr lang="en-US" sz="2000" dirty="0" err="1" smtClean="0"/>
              <a:t>Kamburugamuve</a:t>
            </a:r>
            <a:endParaRPr lang="en-US" sz="2000" dirty="0" smtClean="0"/>
          </a:p>
          <a:p>
            <a:r>
              <a:rPr lang="en-US" sz="2000" dirty="0" smtClean="0"/>
              <a:t>Advisor: Prof. Geoffrey Fox</a:t>
            </a:r>
          </a:p>
          <a:p>
            <a:r>
              <a:rPr lang="en-US" sz="2000" dirty="0" smtClean="0"/>
              <a:t>Committee: Prof. Judy </a:t>
            </a:r>
            <a:r>
              <a:rPr lang="en-US" sz="2000" dirty="0" err="1" smtClean="0"/>
              <a:t>Qiu</a:t>
            </a:r>
            <a:r>
              <a:rPr lang="en-US" sz="2000" dirty="0" smtClean="0"/>
              <a:t>, Prof. Martin </a:t>
            </a:r>
            <a:r>
              <a:rPr lang="en-US" sz="2000" dirty="0" err="1" smtClean="0"/>
              <a:t>Swany</a:t>
            </a:r>
            <a:r>
              <a:rPr lang="en-US" sz="2000" dirty="0" smtClean="0"/>
              <a:t>, Prof. </a:t>
            </a:r>
            <a:r>
              <a:rPr lang="en-US" sz="2000" dirty="0" err="1" smtClean="0"/>
              <a:t>Minje</a:t>
            </a:r>
            <a:r>
              <a:rPr lang="en-US" sz="2000" dirty="0" smtClean="0"/>
              <a:t> Kim, Prof. Ryan Newton</a:t>
            </a:r>
            <a:endParaRPr lang="en-US" sz="2000" dirty="0"/>
          </a:p>
        </p:txBody>
      </p:sp>
    </p:spTree>
    <p:extLst>
      <p:ext uri="{BB962C8B-B14F-4D97-AF65-F5344CB8AC3E}">
        <p14:creationId xmlns:p14="http://schemas.microsoft.com/office/powerpoint/2010/main" val="104662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Applications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26306" y="1413576"/>
            <a:ext cx="5289431" cy="2073994"/>
          </a:xfrm>
        </p:spPr>
      </p:pic>
      <p:sp>
        <p:nvSpPr>
          <p:cNvPr id="5" name="TextBox 4"/>
          <p:cNvSpPr txBox="1"/>
          <p:nvPr/>
        </p:nvSpPr>
        <p:spPr>
          <a:xfrm>
            <a:off x="6625389" y="3487570"/>
            <a:ext cx="4515854" cy="461665"/>
          </a:xfrm>
          <a:prstGeom prst="rect">
            <a:avLst/>
          </a:prstGeom>
          <a:noFill/>
        </p:spPr>
        <p:txBody>
          <a:bodyPr wrap="square" rtlCol="0">
            <a:spAutoFit/>
          </a:bodyPr>
          <a:lstStyle/>
          <a:p>
            <a:pPr algn="ctr"/>
            <a:r>
              <a:rPr lang="en-US" sz="1200" dirty="0" smtClean="0"/>
              <a:t>HPC application with components written in MPI and orchestrated by a workflow engine</a:t>
            </a:r>
            <a:endParaRPr lang="en-US" sz="1200" dirty="0"/>
          </a:p>
        </p:txBody>
      </p:sp>
      <p:sp>
        <p:nvSpPr>
          <p:cNvPr id="6" name="Content Placeholder 2"/>
          <p:cNvSpPr txBox="1">
            <a:spLocks/>
          </p:cNvSpPr>
          <p:nvPr/>
        </p:nvSpPr>
        <p:spPr>
          <a:xfrm>
            <a:off x="838200" y="1504783"/>
            <a:ext cx="5129463" cy="396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Tightly synchronized parallel operations</a:t>
            </a:r>
          </a:p>
          <a:p>
            <a:r>
              <a:rPr lang="en-US" sz="2000" dirty="0" smtClean="0"/>
              <a:t>Efficient communications (µs latency)</a:t>
            </a:r>
          </a:p>
          <a:p>
            <a:pPr lvl="1"/>
            <a:r>
              <a:rPr lang="en-US" sz="1600" dirty="0" smtClean="0"/>
              <a:t>Use of advanced hardware </a:t>
            </a:r>
          </a:p>
          <a:p>
            <a:r>
              <a:rPr lang="en-US" sz="2000" dirty="0" smtClean="0"/>
              <a:t>In place communications and computations</a:t>
            </a:r>
          </a:p>
          <a:p>
            <a:pPr lvl="1"/>
            <a:r>
              <a:rPr lang="en-US" sz="1600" dirty="0" smtClean="0"/>
              <a:t>Process scope state</a:t>
            </a:r>
          </a:p>
          <a:p>
            <a:r>
              <a:rPr lang="en-US" sz="2000" dirty="0" smtClean="0"/>
              <a:t>HPC applications are orchestrated by workflow engines</a:t>
            </a:r>
          </a:p>
          <a:p>
            <a:r>
              <a:rPr lang="en-US" sz="2000" dirty="0" smtClean="0"/>
              <a:t>Can expect curated, balanced data</a:t>
            </a:r>
          </a:p>
          <a:p>
            <a:r>
              <a:rPr lang="en-US" sz="2000" dirty="0" smtClean="0"/>
              <a:t>User is required to manage threads, caches, NUMA boundaries</a:t>
            </a:r>
          </a:p>
          <a:p>
            <a:endParaRPr lang="en-US" sz="2000" dirty="0" smtClean="0"/>
          </a:p>
        </p:txBody>
      </p:sp>
    </p:spTree>
    <p:extLst>
      <p:ext uri="{BB962C8B-B14F-4D97-AF65-F5344CB8AC3E}">
        <p14:creationId xmlns:p14="http://schemas.microsoft.com/office/powerpoint/2010/main" val="1755543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 Imbalance &amp; Velocity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09805" y="1634540"/>
            <a:ext cx="2788437" cy="2834988"/>
          </a:xfrm>
        </p:spPr>
      </p:pic>
      <p:sp>
        <p:nvSpPr>
          <p:cNvPr id="5" name="Content Placeholder 2"/>
          <p:cNvSpPr txBox="1">
            <a:spLocks/>
          </p:cNvSpPr>
          <p:nvPr/>
        </p:nvSpPr>
        <p:spPr>
          <a:xfrm>
            <a:off x="838200" y="1504783"/>
            <a:ext cx="5129463" cy="3965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Data in raw form are not load balanced</a:t>
            </a:r>
          </a:p>
          <a:p>
            <a:pPr lvl="1"/>
            <a:r>
              <a:rPr lang="en-US" sz="1600" dirty="0" smtClean="0"/>
              <a:t>HDFS, </a:t>
            </a:r>
            <a:r>
              <a:rPr lang="en-US" sz="1600" dirty="0" err="1" smtClean="0"/>
              <a:t>NoSQL</a:t>
            </a:r>
            <a:r>
              <a:rPr lang="en-US" sz="1600" dirty="0" smtClean="0"/>
              <a:t>, Streaming data</a:t>
            </a:r>
          </a:p>
          <a:p>
            <a:r>
              <a:rPr lang="en-US" sz="2000" dirty="0" smtClean="0"/>
              <a:t>MPI style tightly synchronized operations need sophisticated load balancing?</a:t>
            </a:r>
          </a:p>
          <a:p>
            <a:r>
              <a:rPr lang="en-US" sz="2000" dirty="0" smtClean="0"/>
              <a:t>Asynchronous Many Task Runtime suitable?</a:t>
            </a:r>
          </a:p>
          <a:p>
            <a:endParaRPr lang="en-US" sz="2000" dirty="0" smtClean="0"/>
          </a:p>
        </p:txBody>
      </p:sp>
    </p:spTree>
    <p:extLst>
      <p:ext uri="{BB962C8B-B14F-4D97-AF65-F5344CB8AC3E}">
        <p14:creationId xmlns:p14="http://schemas.microsoft.com/office/powerpoint/2010/main" val="1237277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Partitioning</a:t>
            </a:r>
            <a:endParaRPr lang="en-US" dirty="0"/>
          </a:p>
        </p:txBody>
      </p:sp>
      <p:sp>
        <p:nvSpPr>
          <p:cNvPr id="3" name="Content Placeholder 2"/>
          <p:cNvSpPr>
            <a:spLocks noGrp="1"/>
          </p:cNvSpPr>
          <p:nvPr>
            <p:ph idx="1"/>
          </p:nvPr>
        </p:nvSpPr>
        <p:spPr>
          <a:xfrm>
            <a:off x="838200" y="1690688"/>
            <a:ext cx="5666874" cy="5088522"/>
          </a:xfrm>
        </p:spPr>
        <p:txBody>
          <a:bodyPr/>
          <a:lstStyle/>
          <a:p>
            <a:r>
              <a:rPr lang="en-US" sz="2000" dirty="0"/>
              <a:t>Cannot process the complete data set in memory</a:t>
            </a:r>
          </a:p>
          <a:p>
            <a:r>
              <a:rPr lang="en-US" sz="2000" dirty="0"/>
              <a:t>Data partitioned across the tasks</a:t>
            </a:r>
          </a:p>
          <a:p>
            <a:pPr lvl="1"/>
            <a:r>
              <a:rPr lang="en-US" sz="1800" dirty="0"/>
              <a:t>Each task partitions the data </a:t>
            </a:r>
            <a:r>
              <a:rPr lang="en-US" sz="1800" dirty="0" smtClean="0"/>
              <a:t>further</a:t>
            </a:r>
          </a:p>
          <a:p>
            <a:r>
              <a:rPr lang="en-US" sz="2000" dirty="0" smtClean="0"/>
              <a:t>Need to program specifically to handle such partitioning</a:t>
            </a:r>
            <a:endParaRPr lang="en-US" sz="2000" dirty="0"/>
          </a:p>
          <a:p>
            <a:r>
              <a:rPr lang="en-US" sz="2000" dirty="0"/>
              <a:t>Sometimes need to align partitions of different datasets</a:t>
            </a:r>
          </a:p>
          <a:p>
            <a:pPr lvl="1"/>
            <a:r>
              <a:rPr lang="en-US" sz="1800" dirty="0"/>
              <a:t>Supported in past by HPF but not now?</a:t>
            </a:r>
          </a:p>
          <a:p>
            <a:endParaRPr lang="en-US" sz="2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588" y="1620812"/>
            <a:ext cx="4273666" cy="1883827"/>
          </a:xfrm>
          <a:prstGeom prst="rect">
            <a:avLst/>
          </a:prstGeom>
        </p:spPr>
      </p:pic>
      <p:sp>
        <p:nvSpPr>
          <p:cNvPr id="5" name="TextBox 4"/>
          <p:cNvSpPr txBox="1"/>
          <p:nvPr/>
        </p:nvSpPr>
        <p:spPr>
          <a:xfrm>
            <a:off x="7126705" y="3697175"/>
            <a:ext cx="4010526" cy="646331"/>
          </a:xfrm>
          <a:prstGeom prst="rect">
            <a:avLst/>
          </a:prstGeom>
          <a:noFill/>
        </p:spPr>
        <p:txBody>
          <a:bodyPr wrap="square" rtlCol="0">
            <a:spAutoFit/>
          </a:bodyPr>
          <a:lstStyle/>
          <a:p>
            <a:pPr algn="ctr"/>
            <a:r>
              <a:rPr lang="en-US" dirty="0" smtClean="0"/>
              <a:t>Need this type of partitioning to overlap computations and IO</a:t>
            </a:r>
            <a:endParaRPr lang="en-US" dirty="0"/>
          </a:p>
        </p:txBody>
      </p:sp>
    </p:spTree>
    <p:extLst>
      <p:ext uri="{BB962C8B-B14F-4D97-AF65-F5344CB8AC3E}">
        <p14:creationId xmlns:p14="http://schemas.microsoft.com/office/powerpoint/2010/main" val="295636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Applications</a:t>
            </a:r>
            <a:endParaRPr lang="en-US" dirty="0"/>
          </a:p>
        </p:txBody>
      </p:sp>
      <p:sp>
        <p:nvSpPr>
          <p:cNvPr id="3" name="Content Placeholder 2"/>
          <p:cNvSpPr>
            <a:spLocks noGrp="1"/>
          </p:cNvSpPr>
          <p:nvPr>
            <p:ph idx="1"/>
          </p:nvPr>
        </p:nvSpPr>
        <p:spPr>
          <a:xfrm>
            <a:off x="838200" y="1578586"/>
            <a:ext cx="6472674" cy="4351338"/>
          </a:xfrm>
        </p:spPr>
        <p:txBody>
          <a:bodyPr>
            <a:normAutofit/>
          </a:bodyPr>
          <a:lstStyle/>
          <a:p>
            <a:r>
              <a:rPr lang="en-US" sz="2000" dirty="0" smtClean="0"/>
              <a:t>Model a computation as a graph</a:t>
            </a:r>
          </a:p>
          <a:p>
            <a:pPr lvl="1"/>
            <a:r>
              <a:rPr lang="en-US" sz="1800" dirty="0" smtClean="0"/>
              <a:t>Nodes does computations - Task</a:t>
            </a:r>
          </a:p>
          <a:p>
            <a:pPr lvl="1"/>
            <a:r>
              <a:rPr lang="en-US" sz="1800" dirty="0" smtClean="0"/>
              <a:t>Edges communications</a:t>
            </a:r>
          </a:p>
          <a:p>
            <a:r>
              <a:rPr lang="en-US" sz="2000" dirty="0" smtClean="0"/>
              <a:t>A computation is activated when its input data dependencies are satisfied</a:t>
            </a:r>
          </a:p>
          <a:p>
            <a:pPr lvl="1"/>
            <a:r>
              <a:rPr lang="en-US" sz="1600" dirty="0" smtClean="0"/>
              <a:t>Data driven</a:t>
            </a:r>
          </a:p>
          <a:p>
            <a:r>
              <a:rPr lang="en-US" sz="2000" dirty="0" smtClean="0"/>
              <a:t>Asynchronous execution of tasks</a:t>
            </a:r>
          </a:p>
          <a:p>
            <a:r>
              <a:rPr lang="en-US" sz="2000" dirty="0" smtClean="0"/>
              <a:t>Tasks can only communicate through their input and output edges </a:t>
            </a:r>
          </a:p>
          <a:p>
            <a:pPr lvl="1"/>
            <a:r>
              <a:rPr lang="en-US" sz="1600" dirty="0" smtClean="0"/>
              <a:t>To preserve asynchronous nature of computation</a:t>
            </a:r>
          </a:p>
          <a:p>
            <a:pPr lvl="1"/>
            <a:r>
              <a:rPr lang="en-US" sz="1600" dirty="0" smtClean="0"/>
              <a:t>Otherwise become MPI </a:t>
            </a:r>
          </a:p>
          <a:p>
            <a:r>
              <a:rPr lang="en-US" sz="2000" dirty="0" smtClean="0"/>
              <a:t>User focus on application logic rather than low level details of the computer architecture</a:t>
            </a:r>
            <a:endParaRPr lang="en-US" sz="2000" dirty="0"/>
          </a:p>
        </p:txBody>
      </p:sp>
      <p:grpSp>
        <p:nvGrpSpPr>
          <p:cNvPr id="4" name="Group 3"/>
          <p:cNvGrpSpPr/>
          <p:nvPr/>
        </p:nvGrpSpPr>
        <p:grpSpPr>
          <a:xfrm>
            <a:off x="7310878" y="1392155"/>
            <a:ext cx="3679796" cy="372862"/>
            <a:chOff x="2289699" y="1811045"/>
            <a:chExt cx="3679796" cy="372862"/>
          </a:xfrm>
        </p:grpSpPr>
        <p:sp>
          <p:nvSpPr>
            <p:cNvPr id="5" name="Rounded Rectangle 4"/>
            <p:cNvSpPr/>
            <p:nvPr/>
          </p:nvSpPr>
          <p:spPr>
            <a:xfrm>
              <a:off x="2689194"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a:t>
              </a:r>
              <a:endParaRPr lang="en-US" dirty="0"/>
            </a:p>
          </p:txBody>
        </p:sp>
        <p:sp>
          <p:nvSpPr>
            <p:cNvPr id="6" name="Rounded Rectangle 5"/>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7" name="Rounded Rectangle 6"/>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a:t>
              </a:r>
              <a:endParaRPr lang="en-US" dirty="0"/>
            </a:p>
          </p:txBody>
        </p:sp>
        <p:cxnSp>
          <p:nvCxnSpPr>
            <p:cNvPr id="8" name="Straight Arrow Connector 7"/>
            <p:cNvCxnSpPr>
              <a:stCxn id="5" idx="3"/>
              <a:endCxn id="6" idx="1"/>
            </p:cNvCxnSpPr>
            <p:nvPr/>
          </p:nvCxnSpPr>
          <p:spPr>
            <a:xfrm>
              <a:off x="3381652"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3"/>
              <a:endCxn id="7"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9699"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7310877" y="2978478"/>
            <a:ext cx="3679798" cy="1834714"/>
            <a:chOff x="2289697" y="2647765"/>
            <a:chExt cx="3679798" cy="1834714"/>
          </a:xfrm>
        </p:grpSpPr>
        <p:grpSp>
          <p:nvGrpSpPr>
            <p:cNvPr id="13" name="Group 12"/>
            <p:cNvGrpSpPr/>
            <p:nvPr/>
          </p:nvGrpSpPr>
          <p:grpSpPr>
            <a:xfrm>
              <a:off x="2289698" y="2870446"/>
              <a:ext cx="3679797" cy="859655"/>
              <a:chOff x="2289698" y="1324252"/>
              <a:chExt cx="3679797" cy="859655"/>
            </a:xfrm>
          </p:grpSpPr>
          <p:sp>
            <p:nvSpPr>
              <p:cNvPr id="25" name="Rounded Rectangle 24"/>
              <p:cNvSpPr/>
              <p:nvPr/>
            </p:nvSpPr>
            <p:spPr>
              <a:xfrm>
                <a:off x="2689194" y="1324252"/>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a:t>
                </a:r>
                <a:endParaRPr lang="en-US" dirty="0"/>
              </a:p>
            </p:txBody>
          </p:sp>
          <p:sp>
            <p:nvSpPr>
              <p:cNvPr id="26" name="Rounded Rectangle 25"/>
              <p:cNvSpPr/>
              <p:nvPr/>
            </p:nvSpPr>
            <p:spPr>
              <a:xfrm>
                <a:off x="3783368"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27" name="Rounded Rectangle 26"/>
              <p:cNvSpPr/>
              <p:nvPr/>
            </p:nvSpPr>
            <p:spPr>
              <a:xfrm>
                <a:off x="4877542" y="181104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a:t>
                </a:r>
                <a:endParaRPr lang="en-US" dirty="0"/>
              </a:p>
            </p:txBody>
          </p:sp>
          <p:cxnSp>
            <p:nvCxnSpPr>
              <p:cNvPr id="28" name="Straight Arrow Connector 27"/>
              <p:cNvCxnSpPr>
                <a:stCxn id="25" idx="3"/>
                <a:endCxn id="26" idx="1"/>
              </p:cNvCxnSpPr>
              <p:nvPr/>
            </p:nvCxnSpPr>
            <p:spPr>
              <a:xfrm>
                <a:off x="3381652" y="1510683"/>
                <a:ext cx="401716" cy="486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3"/>
                <a:endCxn id="27" idx="1"/>
              </p:cNvCxnSpPr>
              <p:nvPr/>
            </p:nvCxnSpPr>
            <p:spPr>
              <a:xfrm>
                <a:off x="4475826" y="1997476"/>
                <a:ext cx="4017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289698" y="1503285"/>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570000" y="1997476"/>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4" name="Rounded Rectangle 13"/>
            <p:cNvSpPr/>
            <p:nvPr/>
          </p:nvSpPr>
          <p:spPr>
            <a:xfrm>
              <a:off x="2689194" y="3730100"/>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a:t>
              </a:r>
              <a:endParaRPr lang="en-US" dirty="0"/>
            </a:p>
          </p:txBody>
        </p:sp>
        <p:sp>
          <p:nvSpPr>
            <p:cNvPr id="15" name="Rounded Rectangle 14"/>
            <p:cNvSpPr/>
            <p:nvPr/>
          </p:nvSpPr>
          <p:spPr>
            <a:xfrm>
              <a:off x="3783368" y="2647765"/>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sp>
          <p:nvSpPr>
            <p:cNvPr id="16" name="Rounded Rectangle 15"/>
            <p:cNvSpPr/>
            <p:nvPr/>
          </p:nvSpPr>
          <p:spPr>
            <a:xfrm>
              <a:off x="3783368" y="4109617"/>
              <a:ext cx="692458" cy="3728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W</a:t>
              </a:r>
            </a:p>
          </p:txBody>
        </p:sp>
        <p:cxnSp>
          <p:nvCxnSpPr>
            <p:cNvPr id="17" name="Straight Arrow Connector 16"/>
            <p:cNvCxnSpPr/>
            <p:nvPr/>
          </p:nvCxnSpPr>
          <p:spPr>
            <a:xfrm>
              <a:off x="2289697" y="3916531"/>
              <a:ext cx="3994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5" idx="3"/>
              <a:endCxn id="15" idx="1"/>
            </p:cNvCxnSpPr>
            <p:nvPr/>
          </p:nvCxnSpPr>
          <p:spPr>
            <a:xfrm flipV="1">
              <a:off x="3381652" y="2834196"/>
              <a:ext cx="401716" cy="22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5" idx="3"/>
              <a:endCxn id="16" idx="1"/>
            </p:cNvCxnSpPr>
            <p:nvPr/>
          </p:nvCxnSpPr>
          <p:spPr>
            <a:xfrm>
              <a:off x="3381652" y="3056877"/>
              <a:ext cx="401716" cy="12391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4" idx="3"/>
              <a:endCxn id="16" idx="1"/>
            </p:cNvCxnSpPr>
            <p:nvPr/>
          </p:nvCxnSpPr>
          <p:spPr>
            <a:xfrm>
              <a:off x="3381652" y="3916531"/>
              <a:ext cx="401716" cy="379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a:endCxn id="26" idx="1"/>
            </p:cNvCxnSpPr>
            <p:nvPr/>
          </p:nvCxnSpPr>
          <p:spPr>
            <a:xfrm flipV="1">
              <a:off x="3381652" y="3543670"/>
              <a:ext cx="401716" cy="372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3"/>
              <a:endCxn id="15" idx="1"/>
            </p:cNvCxnSpPr>
            <p:nvPr/>
          </p:nvCxnSpPr>
          <p:spPr>
            <a:xfrm flipV="1">
              <a:off x="3381652" y="2834196"/>
              <a:ext cx="401716" cy="1082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7" idx="1"/>
            </p:cNvCxnSpPr>
            <p:nvPr/>
          </p:nvCxnSpPr>
          <p:spPr>
            <a:xfrm>
              <a:off x="4483963" y="2844553"/>
              <a:ext cx="393579" cy="69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3"/>
              <a:endCxn id="27" idx="1"/>
            </p:cNvCxnSpPr>
            <p:nvPr/>
          </p:nvCxnSpPr>
          <p:spPr>
            <a:xfrm flipV="1">
              <a:off x="4475826" y="3543670"/>
              <a:ext cx="401716" cy="752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8526379" y="1968481"/>
            <a:ext cx="1453988" cy="369332"/>
          </a:xfrm>
          <a:prstGeom prst="rect">
            <a:avLst/>
          </a:prstGeom>
          <a:noFill/>
        </p:spPr>
        <p:txBody>
          <a:bodyPr wrap="none" rtlCol="0">
            <a:spAutoFit/>
          </a:bodyPr>
          <a:lstStyle/>
          <a:p>
            <a:r>
              <a:rPr lang="en-US" dirty="0" smtClean="0"/>
              <a:t>Logical Graph</a:t>
            </a:r>
            <a:endParaRPr lang="en-US" dirty="0"/>
          </a:p>
        </p:txBody>
      </p:sp>
      <p:sp>
        <p:nvSpPr>
          <p:cNvPr id="33" name="TextBox 32"/>
          <p:cNvSpPr txBox="1"/>
          <p:nvPr/>
        </p:nvSpPr>
        <p:spPr>
          <a:xfrm>
            <a:off x="8389803" y="5008042"/>
            <a:ext cx="1727139" cy="369332"/>
          </a:xfrm>
          <a:prstGeom prst="rect">
            <a:avLst/>
          </a:prstGeom>
          <a:noFill/>
        </p:spPr>
        <p:txBody>
          <a:bodyPr wrap="none" rtlCol="0">
            <a:spAutoFit/>
          </a:bodyPr>
          <a:lstStyle/>
          <a:p>
            <a:r>
              <a:rPr lang="en-US" dirty="0" smtClean="0"/>
              <a:t>Execution Graph</a:t>
            </a:r>
            <a:endParaRPr lang="en-US" dirty="0"/>
          </a:p>
        </p:txBody>
      </p:sp>
    </p:spTree>
    <p:extLst>
      <p:ext uri="{BB962C8B-B14F-4D97-AF65-F5344CB8AC3E}">
        <p14:creationId xmlns:p14="http://schemas.microsoft.com/office/powerpoint/2010/main" val="4046617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205656" y="224760"/>
                <a:ext cx="1218667" cy="670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e>
                              </m:d>
                            </m:e>
                            <m:sup>
                              <m:r>
                                <a:rPr lang="en-US" b="0" i="1" smtClean="0">
                                  <a:latin typeface="Cambria Math" panose="02040503050406030204" pitchFamily="18" charset="0"/>
                                </a:rPr>
                                <m:t>2</m:t>
                              </m:r>
                            </m:sup>
                          </m:sSup>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05656" y="224760"/>
                <a:ext cx="1218667" cy="670761"/>
              </a:xfrm>
              <a:prstGeom prst="rect">
                <a:avLst/>
              </a:prstGeom>
              <a:blipFill rotWithShape="0">
                <a:blip r:embed="rId2"/>
                <a:stretch>
                  <a:fillRect/>
                </a:stretch>
              </a:blipFill>
            </p:spPr>
            <p:txBody>
              <a:bodyPr/>
              <a:lstStyle/>
              <a:p>
                <a:r>
                  <a:rPr lang="en-US">
                    <a:noFill/>
                  </a:rPr>
                  <a:t> </a:t>
                </a:r>
              </a:p>
            </p:txBody>
          </p:sp>
        </mc:Fallback>
      </mc:AlternateContent>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0986" t="30877" r="44606" b="17661"/>
          <a:stretch/>
        </p:blipFill>
        <p:spPr>
          <a:xfrm>
            <a:off x="4580549" y="633633"/>
            <a:ext cx="6304020" cy="5303574"/>
          </a:xfrm>
          <a:prstGeom prst="rect">
            <a:avLst/>
          </a:prstGeom>
        </p:spPr>
      </p:pic>
      <p:sp>
        <p:nvSpPr>
          <p:cNvPr id="9" name="Rounded Rectangle 8"/>
          <p:cNvSpPr/>
          <p:nvPr/>
        </p:nvSpPr>
        <p:spPr>
          <a:xfrm>
            <a:off x="1848586" y="1684421"/>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9"/>
          <p:cNvSpPr/>
          <p:nvPr/>
        </p:nvSpPr>
        <p:spPr>
          <a:xfrm>
            <a:off x="2514334" y="1684421"/>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1" name="Rounded Rectangle 10"/>
          <p:cNvSpPr/>
          <p:nvPr/>
        </p:nvSpPr>
        <p:spPr>
          <a:xfrm>
            <a:off x="3180082" y="1684421"/>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3" name="Rounded Rectangle 12"/>
          <p:cNvSpPr/>
          <p:nvPr/>
        </p:nvSpPr>
        <p:spPr>
          <a:xfrm>
            <a:off x="2510591" y="2839452"/>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15" name="Rounded Rectangle 14"/>
          <p:cNvSpPr/>
          <p:nvPr/>
        </p:nvSpPr>
        <p:spPr>
          <a:xfrm>
            <a:off x="2510590" y="2292015"/>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cxnSp>
        <p:nvCxnSpPr>
          <p:cNvPr id="17" name="Straight Arrow Connector 16"/>
          <p:cNvCxnSpPr>
            <a:stCxn id="9" idx="2"/>
            <a:endCxn id="15" idx="0"/>
          </p:cNvCxnSpPr>
          <p:nvPr/>
        </p:nvCxnSpPr>
        <p:spPr>
          <a:xfrm>
            <a:off x="2053123" y="2085473"/>
            <a:ext cx="662004" cy="206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0" idx="2"/>
            <a:endCxn id="15" idx="0"/>
          </p:cNvCxnSpPr>
          <p:nvPr/>
        </p:nvCxnSpPr>
        <p:spPr>
          <a:xfrm flipH="1">
            <a:off x="2715127" y="2085473"/>
            <a:ext cx="3744" cy="206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2"/>
            <a:endCxn id="15" idx="0"/>
          </p:cNvCxnSpPr>
          <p:nvPr/>
        </p:nvCxnSpPr>
        <p:spPr>
          <a:xfrm flipH="1">
            <a:off x="2715127" y="2085473"/>
            <a:ext cx="669492" cy="206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5480" y="2292015"/>
            <a:ext cx="877933" cy="369332"/>
          </a:xfrm>
          <a:prstGeom prst="rect">
            <a:avLst/>
          </a:prstGeom>
          <a:noFill/>
        </p:spPr>
        <p:txBody>
          <a:bodyPr wrap="none" rtlCol="0">
            <a:spAutoFit/>
          </a:bodyPr>
          <a:lstStyle/>
          <a:p>
            <a:r>
              <a:rPr lang="en-US" dirty="0" smtClean="0"/>
              <a:t>Reduce</a:t>
            </a:r>
            <a:endParaRPr lang="en-US" dirty="0"/>
          </a:p>
        </p:txBody>
      </p:sp>
      <p:cxnSp>
        <p:nvCxnSpPr>
          <p:cNvPr id="26" name="Straight Arrow Connector 25"/>
          <p:cNvCxnSpPr>
            <a:stCxn id="15" idx="2"/>
            <a:endCxn id="13" idx="0"/>
          </p:cNvCxnSpPr>
          <p:nvPr/>
        </p:nvCxnSpPr>
        <p:spPr>
          <a:xfrm>
            <a:off x="2715127" y="2693067"/>
            <a:ext cx="1" cy="146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5480" y="2871172"/>
            <a:ext cx="614271" cy="369332"/>
          </a:xfrm>
          <a:prstGeom prst="rect">
            <a:avLst/>
          </a:prstGeom>
          <a:noFill/>
        </p:spPr>
        <p:txBody>
          <a:bodyPr wrap="none" rtlCol="0">
            <a:spAutoFit/>
          </a:bodyPr>
          <a:lstStyle/>
          <a:p>
            <a:r>
              <a:rPr lang="en-US" dirty="0" smtClean="0"/>
              <a:t>Map</a:t>
            </a:r>
            <a:endParaRPr lang="en-US" dirty="0"/>
          </a:p>
        </p:txBody>
      </p:sp>
      <p:sp>
        <p:nvSpPr>
          <p:cNvPr id="30" name="Rectangle 29"/>
          <p:cNvSpPr/>
          <p:nvPr/>
        </p:nvSpPr>
        <p:spPr>
          <a:xfrm>
            <a:off x="1848586" y="1187115"/>
            <a:ext cx="1740569" cy="312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TextBox 30"/>
          <p:cNvSpPr txBox="1"/>
          <p:nvPr/>
        </p:nvSpPr>
        <p:spPr>
          <a:xfrm>
            <a:off x="805480" y="1149611"/>
            <a:ext cx="1043106" cy="369332"/>
          </a:xfrm>
          <a:prstGeom prst="rect">
            <a:avLst/>
          </a:prstGeom>
          <a:noFill/>
        </p:spPr>
        <p:txBody>
          <a:bodyPr wrap="none" rtlCol="0">
            <a:spAutoFit/>
          </a:bodyPr>
          <a:lstStyle/>
          <a:p>
            <a:r>
              <a:rPr lang="en-US" dirty="0" smtClean="0"/>
              <a:t>Numbers</a:t>
            </a:r>
            <a:endParaRPr lang="en-US" dirty="0"/>
          </a:p>
        </p:txBody>
      </p:sp>
      <p:cxnSp>
        <p:nvCxnSpPr>
          <p:cNvPr id="33" name="Straight Arrow Connector 32"/>
          <p:cNvCxnSpPr/>
          <p:nvPr/>
        </p:nvCxnSpPr>
        <p:spPr>
          <a:xfrm>
            <a:off x="1685759" y="2085473"/>
            <a:ext cx="0" cy="60759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1685759" y="2693067"/>
            <a:ext cx="0" cy="547437"/>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2384125" y="1187115"/>
            <a:ext cx="0" cy="312821"/>
          </a:xfrm>
          <a:prstGeom prst="line">
            <a:avLst/>
          </a:prstGeom>
          <a:ln w="1905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3049873" y="1187115"/>
            <a:ext cx="0" cy="312821"/>
          </a:xfrm>
          <a:prstGeom prst="line">
            <a:avLst/>
          </a:prstGeom>
          <a:ln w="19050"/>
        </p:spPr>
        <p:style>
          <a:lnRef idx="1">
            <a:schemeClr val="dk1"/>
          </a:lnRef>
          <a:fillRef idx="0">
            <a:schemeClr val="dk1"/>
          </a:fillRef>
          <a:effectRef idx="0">
            <a:schemeClr val="dk1"/>
          </a:effectRef>
          <a:fontRef idx="minor">
            <a:schemeClr val="tx1"/>
          </a:fontRef>
        </p:style>
      </p:cxnSp>
      <p:sp>
        <p:nvSpPr>
          <p:cNvPr id="41" name="Rectangle 40"/>
          <p:cNvSpPr/>
          <p:nvPr/>
        </p:nvSpPr>
        <p:spPr>
          <a:xfrm>
            <a:off x="2510590" y="3433840"/>
            <a:ext cx="409073" cy="2887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42" name="TextBox 41"/>
          <p:cNvSpPr txBox="1"/>
          <p:nvPr/>
        </p:nvSpPr>
        <p:spPr>
          <a:xfrm>
            <a:off x="1764098" y="3393552"/>
            <a:ext cx="1092736" cy="369332"/>
          </a:xfrm>
          <a:prstGeom prst="rect">
            <a:avLst/>
          </a:prstGeom>
          <a:noFill/>
        </p:spPr>
        <p:txBody>
          <a:bodyPr wrap="square" rtlCol="0">
            <a:spAutoFit/>
          </a:bodyPr>
          <a:lstStyle/>
          <a:p>
            <a:r>
              <a:rPr lang="en-US" dirty="0" smtClean="0"/>
              <a:t>Mean</a:t>
            </a:r>
            <a:endParaRPr lang="en-US" dirty="0"/>
          </a:p>
        </p:txBody>
      </p:sp>
      <p:sp>
        <p:nvSpPr>
          <p:cNvPr id="43" name="Rounded Rectangle 42"/>
          <p:cNvSpPr/>
          <p:nvPr/>
        </p:nvSpPr>
        <p:spPr>
          <a:xfrm>
            <a:off x="1820862" y="4139346"/>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ounded Rectangle 43"/>
          <p:cNvSpPr/>
          <p:nvPr/>
        </p:nvSpPr>
        <p:spPr>
          <a:xfrm>
            <a:off x="2486610" y="4139346"/>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45" name="Rounded Rectangle 44"/>
          <p:cNvSpPr/>
          <p:nvPr/>
        </p:nvSpPr>
        <p:spPr>
          <a:xfrm>
            <a:off x="3152358" y="4139346"/>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50" name="TextBox 49"/>
          <p:cNvSpPr txBox="1"/>
          <p:nvPr/>
        </p:nvSpPr>
        <p:spPr>
          <a:xfrm>
            <a:off x="805480" y="1712858"/>
            <a:ext cx="614271" cy="369332"/>
          </a:xfrm>
          <a:prstGeom prst="rect">
            <a:avLst/>
          </a:prstGeom>
          <a:noFill/>
        </p:spPr>
        <p:txBody>
          <a:bodyPr wrap="none" rtlCol="0">
            <a:spAutoFit/>
          </a:bodyPr>
          <a:lstStyle/>
          <a:p>
            <a:r>
              <a:rPr lang="en-US" dirty="0" smtClean="0"/>
              <a:t>Map</a:t>
            </a:r>
            <a:endParaRPr lang="en-US" dirty="0"/>
          </a:p>
        </p:txBody>
      </p:sp>
      <p:sp>
        <p:nvSpPr>
          <p:cNvPr id="51" name="TextBox 50"/>
          <p:cNvSpPr txBox="1"/>
          <p:nvPr/>
        </p:nvSpPr>
        <p:spPr>
          <a:xfrm>
            <a:off x="805480" y="4211917"/>
            <a:ext cx="614271" cy="369332"/>
          </a:xfrm>
          <a:prstGeom prst="rect">
            <a:avLst/>
          </a:prstGeom>
          <a:noFill/>
        </p:spPr>
        <p:txBody>
          <a:bodyPr wrap="none" rtlCol="0">
            <a:spAutoFit/>
          </a:bodyPr>
          <a:lstStyle/>
          <a:p>
            <a:r>
              <a:rPr lang="en-US" dirty="0" smtClean="0"/>
              <a:t>Map</a:t>
            </a:r>
            <a:endParaRPr lang="en-US" dirty="0"/>
          </a:p>
        </p:txBody>
      </p:sp>
      <p:cxnSp>
        <p:nvCxnSpPr>
          <p:cNvPr id="52" name="Straight Arrow Connector 51"/>
          <p:cNvCxnSpPr/>
          <p:nvPr/>
        </p:nvCxnSpPr>
        <p:spPr>
          <a:xfrm>
            <a:off x="2715126" y="3223584"/>
            <a:ext cx="1" cy="146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stCxn id="30" idx="3"/>
            <a:endCxn id="45" idx="3"/>
          </p:cNvCxnSpPr>
          <p:nvPr/>
        </p:nvCxnSpPr>
        <p:spPr>
          <a:xfrm flipH="1">
            <a:off x="3561431" y="1343526"/>
            <a:ext cx="27724" cy="2996346"/>
          </a:xfrm>
          <a:prstGeom prst="bentConnector3">
            <a:avLst>
              <a:gd name="adj1" fmla="val -1374261"/>
            </a:avLst>
          </a:prstGeom>
          <a:ln w="19050">
            <a:tailEnd type="triangle"/>
          </a:ln>
        </p:spPr>
        <p:style>
          <a:lnRef idx="1">
            <a:schemeClr val="dk1"/>
          </a:lnRef>
          <a:fillRef idx="0">
            <a:schemeClr val="dk1"/>
          </a:fillRef>
          <a:effectRef idx="0">
            <a:schemeClr val="dk1"/>
          </a:effectRef>
          <a:fontRef idx="minor">
            <a:schemeClr val="tx1"/>
          </a:fontRef>
        </p:style>
      </p:cxnSp>
      <p:cxnSp>
        <p:nvCxnSpPr>
          <p:cNvPr id="59" name="Elbow Connector 58"/>
          <p:cNvCxnSpPr>
            <a:stCxn id="30" idx="3"/>
            <a:endCxn id="11" idx="3"/>
          </p:cNvCxnSpPr>
          <p:nvPr/>
        </p:nvCxnSpPr>
        <p:spPr>
          <a:xfrm>
            <a:off x="3589155" y="1343526"/>
            <a:ext cx="12700" cy="541421"/>
          </a:xfrm>
          <a:prstGeom prst="bentConnector3">
            <a:avLst>
              <a:gd name="adj1" fmla="val 180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61" name="Straight Arrow Connector 60"/>
          <p:cNvCxnSpPr>
            <a:endCxn id="43" idx="0"/>
          </p:cNvCxnSpPr>
          <p:nvPr/>
        </p:nvCxnSpPr>
        <p:spPr>
          <a:xfrm flipH="1">
            <a:off x="2025399" y="3722597"/>
            <a:ext cx="660108" cy="416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44" idx="0"/>
          </p:cNvCxnSpPr>
          <p:nvPr/>
        </p:nvCxnSpPr>
        <p:spPr>
          <a:xfrm>
            <a:off x="2691147" y="3714749"/>
            <a:ext cx="0" cy="424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45" idx="0"/>
          </p:cNvCxnSpPr>
          <p:nvPr/>
        </p:nvCxnSpPr>
        <p:spPr>
          <a:xfrm>
            <a:off x="2715126" y="3722597"/>
            <a:ext cx="641769" cy="4167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805480" y="3714749"/>
            <a:ext cx="1111010" cy="369332"/>
          </a:xfrm>
          <a:prstGeom prst="rect">
            <a:avLst/>
          </a:prstGeom>
          <a:noFill/>
        </p:spPr>
        <p:txBody>
          <a:bodyPr wrap="none" rtlCol="0">
            <a:spAutoFit/>
          </a:bodyPr>
          <a:lstStyle/>
          <a:p>
            <a:r>
              <a:rPr lang="en-US" dirty="0" smtClean="0"/>
              <a:t>Broadcast</a:t>
            </a:r>
            <a:endParaRPr lang="en-US" dirty="0"/>
          </a:p>
        </p:txBody>
      </p:sp>
      <p:sp>
        <p:nvSpPr>
          <p:cNvPr id="72" name="Rounded Rectangle 71"/>
          <p:cNvSpPr/>
          <p:nvPr/>
        </p:nvSpPr>
        <p:spPr>
          <a:xfrm>
            <a:off x="2486958" y="4767824"/>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cxnSp>
        <p:nvCxnSpPr>
          <p:cNvPr id="73" name="Straight Arrow Connector 72"/>
          <p:cNvCxnSpPr>
            <a:stCxn id="43" idx="2"/>
            <a:endCxn id="72" idx="0"/>
          </p:cNvCxnSpPr>
          <p:nvPr/>
        </p:nvCxnSpPr>
        <p:spPr>
          <a:xfrm>
            <a:off x="2025399" y="4540398"/>
            <a:ext cx="666096" cy="227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4" idx="2"/>
            <a:endCxn id="72" idx="0"/>
          </p:cNvCxnSpPr>
          <p:nvPr/>
        </p:nvCxnSpPr>
        <p:spPr>
          <a:xfrm>
            <a:off x="2691147" y="4540398"/>
            <a:ext cx="348" cy="227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45" idx="2"/>
            <a:endCxn id="72" idx="0"/>
          </p:cNvCxnSpPr>
          <p:nvPr/>
        </p:nvCxnSpPr>
        <p:spPr>
          <a:xfrm flipH="1">
            <a:off x="2691495" y="4540398"/>
            <a:ext cx="665400" cy="227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19765" y="309666"/>
            <a:ext cx="1042465" cy="369332"/>
          </a:xfrm>
          <a:prstGeom prst="rect">
            <a:avLst/>
          </a:prstGeom>
          <a:noFill/>
        </p:spPr>
        <p:txBody>
          <a:bodyPr wrap="none" rtlCol="0">
            <a:spAutoFit/>
          </a:bodyPr>
          <a:lstStyle/>
          <a:p>
            <a:r>
              <a:rPr lang="en-US" dirty="0" smtClean="0"/>
              <a:t>Calculate</a:t>
            </a:r>
            <a:endParaRPr lang="en-US" dirty="0"/>
          </a:p>
        </p:txBody>
      </p:sp>
      <p:sp>
        <p:nvSpPr>
          <p:cNvPr id="83" name="TextBox 82"/>
          <p:cNvSpPr txBox="1"/>
          <p:nvPr/>
        </p:nvSpPr>
        <p:spPr>
          <a:xfrm>
            <a:off x="805480" y="4736431"/>
            <a:ext cx="877933" cy="369332"/>
          </a:xfrm>
          <a:prstGeom prst="rect">
            <a:avLst/>
          </a:prstGeom>
          <a:noFill/>
        </p:spPr>
        <p:txBody>
          <a:bodyPr wrap="none" rtlCol="0">
            <a:spAutoFit/>
          </a:bodyPr>
          <a:lstStyle/>
          <a:p>
            <a:r>
              <a:rPr lang="en-US" dirty="0" smtClean="0"/>
              <a:t>Reduce</a:t>
            </a:r>
            <a:endParaRPr lang="en-US" dirty="0"/>
          </a:p>
        </p:txBody>
      </p:sp>
      <p:cxnSp>
        <p:nvCxnSpPr>
          <p:cNvPr id="84" name="Straight Arrow Connector 83"/>
          <p:cNvCxnSpPr/>
          <p:nvPr/>
        </p:nvCxnSpPr>
        <p:spPr>
          <a:xfrm>
            <a:off x="1695117" y="4529889"/>
            <a:ext cx="0" cy="607594"/>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85" name="Rectangle 84"/>
          <p:cNvSpPr/>
          <p:nvPr/>
        </p:nvSpPr>
        <p:spPr>
          <a:xfrm>
            <a:off x="2476447" y="5348217"/>
            <a:ext cx="409073" cy="2887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dk1"/>
              </a:solidFill>
            </a:endParaRPr>
          </a:p>
        </p:txBody>
      </p:sp>
      <p:sp>
        <p:nvSpPr>
          <p:cNvPr id="86" name="TextBox 85"/>
          <p:cNvSpPr txBox="1"/>
          <p:nvPr/>
        </p:nvSpPr>
        <p:spPr>
          <a:xfrm>
            <a:off x="1729955" y="5307929"/>
            <a:ext cx="1092736" cy="369332"/>
          </a:xfrm>
          <a:prstGeom prst="rect">
            <a:avLst/>
          </a:prstGeom>
          <a:noFill/>
        </p:spPr>
        <p:txBody>
          <a:bodyPr wrap="square" rtlCol="0">
            <a:spAutoFit/>
          </a:bodyPr>
          <a:lstStyle/>
          <a:p>
            <a:r>
              <a:rPr lang="en-US" dirty="0" smtClean="0"/>
              <a:t>Mean</a:t>
            </a:r>
            <a:endParaRPr lang="en-US" dirty="0"/>
          </a:p>
        </p:txBody>
      </p:sp>
      <p:cxnSp>
        <p:nvCxnSpPr>
          <p:cNvPr id="87" name="Straight Arrow Connector 86"/>
          <p:cNvCxnSpPr>
            <a:stCxn id="72" idx="2"/>
          </p:cNvCxnSpPr>
          <p:nvPr/>
        </p:nvCxnSpPr>
        <p:spPr>
          <a:xfrm flipH="1">
            <a:off x="2685507" y="5168876"/>
            <a:ext cx="5988" cy="179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3390" y="5752541"/>
            <a:ext cx="1471428" cy="369332"/>
          </a:xfrm>
          <a:prstGeom prst="rect">
            <a:avLst/>
          </a:prstGeom>
          <a:noFill/>
        </p:spPr>
        <p:txBody>
          <a:bodyPr wrap="none" rtlCol="0">
            <a:spAutoFit/>
          </a:bodyPr>
          <a:lstStyle/>
          <a:p>
            <a:r>
              <a:rPr lang="en-US" dirty="0" err="1" smtClean="0"/>
              <a:t>Flink</a:t>
            </a:r>
            <a:r>
              <a:rPr lang="en-US" dirty="0" smtClean="0"/>
              <a:t> Program</a:t>
            </a:r>
            <a:endParaRPr lang="en-US" dirty="0"/>
          </a:p>
        </p:txBody>
      </p:sp>
      <p:sp>
        <p:nvSpPr>
          <p:cNvPr id="3" name="TextBox 2"/>
          <p:cNvSpPr txBox="1"/>
          <p:nvPr/>
        </p:nvSpPr>
        <p:spPr>
          <a:xfrm>
            <a:off x="4122820" y="78833"/>
            <a:ext cx="1308307" cy="461665"/>
          </a:xfrm>
          <a:prstGeom prst="rect">
            <a:avLst/>
          </a:prstGeom>
          <a:noFill/>
        </p:spPr>
        <p:txBody>
          <a:bodyPr wrap="none" rtlCol="0">
            <a:spAutoFit/>
          </a:bodyPr>
          <a:lstStyle/>
          <a:p>
            <a:r>
              <a:rPr lang="en-US" sz="2400" dirty="0" smtClean="0"/>
              <a:t>Dataflow</a:t>
            </a:r>
            <a:endParaRPr lang="en-US" sz="2400" dirty="0"/>
          </a:p>
        </p:txBody>
      </p:sp>
    </p:spTree>
    <p:extLst>
      <p:ext uri="{BB962C8B-B14F-4D97-AF65-F5344CB8AC3E}">
        <p14:creationId xmlns:p14="http://schemas.microsoft.com/office/powerpoint/2010/main" val="178207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205656" y="224760"/>
                <a:ext cx="1218667" cy="670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𝑋</m:t>
                                      </m:r>
                                    </m:e>
                                  </m:acc>
                                </m:e>
                              </m:d>
                            </m:e>
                            <m:sup>
                              <m:r>
                                <a:rPr lang="en-US" b="0" i="1" smtClean="0">
                                  <a:latin typeface="Cambria Math" panose="02040503050406030204" pitchFamily="18" charset="0"/>
                                </a:rPr>
                                <m:t>2</m:t>
                              </m:r>
                            </m:sup>
                          </m:sSup>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205656" y="224760"/>
                <a:ext cx="1218667" cy="670761"/>
              </a:xfrm>
              <a:prstGeom prst="rect">
                <a:avLst/>
              </a:prstGeom>
              <a:blipFill rotWithShape="0">
                <a:blip r:embed="rId2"/>
                <a:stretch>
                  <a:fillRect/>
                </a:stretch>
              </a:blipFill>
            </p:spPr>
            <p:txBody>
              <a:bodyPr/>
              <a:lstStyle/>
              <a:p>
                <a:r>
                  <a:rPr lang="en-US">
                    <a:noFill/>
                  </a:rPr>
                  <a:t> </a:t>
                </a:r>
              </a:p>
            </p:txBody>
          </p:sp>
        </mc:Fallback>
      </mc:AlternateContent>
      <p:sp>
        <p:nvSpPr>
          <p:cNvPr id="5" name="TextBox 4"/>
          <p:cNvSpPr txBox="1"/>
          <p:nvPr/>
        </p:nvSpPr>
        <p:spPr>
          <a:xfrm>
            <a:off x="619765" y="309666"/>
            <a:ext cx="1042465" cy="369332"/>
          </a:xfrm>
          <a:prstGeom prst="rect">
            <a:avLst/>
          </a:prstGeom>
          <a:noFill/>
        </p:spPr>
        <p:txBody>
          <a:bodyPr wrap="none" rtlCol="0">
            <a:spAutoFit/>
          </a:bodyPr>
          <a:lstStyle/>
          <a:p>
            <a:r>
              <a:rPr lang="en-US" dirty="0" smtClean="0"/>
              <a:t>Calculate</a:t>
            </a:r>
            <a:endParaRPr lang="en-US" dirty="0"/>
          </a:p>
        </p:txBody>
      </p:sp>
      <p:sp>
        <p:nvSpPr>
          <p:cNvPr id="6" name="TextBox 5"/>
          <p:cNvSpPr txBox="1"/>
          <p:nvPr/>
        </p:nvSpPr>
        <p:spPr>
          <a:xfrm>
            <a:off x="4652209" y="176634"/>
            <a:ext cx="683200" cy="461665"/>
          </a:xfrm>
          <a:prstGeom prst="rect">
            <a:avLst/>
          </a:prstGeom>
          <a:noFill/>
        </p:spPr>
        <p:txBody>
          <a:bodyPr wrap="none" rtlCol="0">
            <a:spAutoFit/>
          </a:bodyPr>
          <a:lstStyle/>
          <a:p>
            <a:r>
              <a:rPr lang="en-US" sz="2400" dirty="0" smtClean="0"/>
              <a:t>MPI</a:t>
            </a:r>
            <a:endParaRPr lang="en-US" sz="2400" dirty="0"/>
          </a:p>
        </p:txBody>
      </p:sp>
      <p:sp>
        <p:nvSpPr>
          <p:cNvPr id="7" name="Rectangle 6"/>
          <p:cNvSpPr/>
          <p:nvPr/>
        </p:nvSpPr>
        <p:spPr>
          <a:xfrm>
            <a:off x="653720" y="1233153"/>
            <a:ext cx="8000995" cy="3970318"/>
          </a:xfrm>
          <a:prstGeom prst="rect">
            <a:avLst/>
          </a:prstGeom>
          <a:ln>
            <a:noFill/>
          </a:ln>
        </p:spPr>
        <p:txBody>
          <a:bodyPr wrap="square">
            <a:spAutoFit/>
          </a:bodyPr>
          <a:lstStyle/>
          <a:p>
            <a:r>
              <a:rPr lang="en-US" dirty="0"/>
              <a:t>List&lt;Double&gt; numbers = </a:t>
            </a:r>
            <a:r>
              <a:rPr lang="en-US" dirty="0" err="1"/>
              <a:t>loadPartition</a:t>
            </a:r>
            <a:r>
              <a:rPr lang="en-US" dirty="0"/>
              <a:t>(rank);</a:t>
            </a:r>
          </a:p>
          <a:p>
            <a:r>
              <a:rPr lang="en-US" dirty="0"/>
              <a:t>double </a:t>
            </a:r>
            <a:r>
              <a:rPr lang="en-US" dirty="0" err="1"/>
              <a:t>localAverage</a:t>
            </a:r>
            <a:r>
              <a:rPr lang="en-US" dirty="0"/>
              <a:t> = 0, </a:t>
            </a:r>
            <a:r>
              <a:rPr lang="en-US" dirty="0" err="1"/>
              <a:t>std</a:t>
            </a:r>
            <a:r>
              <a:rPr lang="en-US" dirty="0"/>
              <a:t> = 0, </a:t>
            </a:r>
            <a:r>
              <a:rPr lang="en-US" dirty="0" err="1"/>
              <a:t>globalAverage</a:t>
            </a:r>
            <a:r>
              <a:rPr lang="en-US" dirty="0"/>
              <a:t> = 0;</a:t>
            </a:r>
          </a:p>
          <a:p>
            <a:r>
              <a:rPr lang="en-US" dirty="0"/>
              <a:t>for (</a:t>
            </a:r>
            <a:r>
              <a:rPr lang="en-US" dirty="0" err="1"/>
              <a:t>int</a:t>
            </a:r>
            <a:r>
              <a:rPr lang="en-US" dirty="0"/>
              <a:t> </a:t>
            </a:r>
            <a:r>
              <a:rPr lang="en-US" dirty="0" err="1"/>
              <a:t>i</a:t>
            </a:r>
            <a:r>
              <a:rPr lang="en-US" dirty="0"/>
              <a:t> = 0; </a:t>
            </a:r>
            <a:r>
              <a:rPr lang="en-US" dirty="0" err="1"/>
              <a:t>i</a:t>
            </a:r>
            <a:r>
              <a:rPr lang="en-US" dirty="0"/>
              <a:t> &lt; </a:t>
            </a:r>
            <a:r>
              <a:rPr lang="en-US" dirty="0" err="1"/>
              <a:t>numbers.size</a:t>
            </a:r>
            <a:r>
              <a:rPr lang="en-US" dirty="0"/>
              <a:t>(); </a:t>
            </a:r>
            <a:r>
              <a:rPr lang="en-US" dirty="0" err="1"/>
              <a:t>i</a:t>
            </a:r>
            <a:r>
              <a:rPr lang="en-US" dirty="0"/>
              <a:t>++) {</a:t>
            </a:r>
          </a:p>
          <a:p>
            <a:r>
              <a:rPr lang="en-US" dirty="0"/>
              <a:t>  </a:t>
            </a:r>
            <a:r>
              <a:rPr lang="en-US" dirty="0" err="1"/>
              <a:t>localAverage</a:t>
            </a:r>
            <a:r>
              <a:rPr lang="en-US" dirty="0"/>
              <a:t> += </a:t>
            </a:r>
            <a:r>
              <a:rPr lang="en-US" dirty="0" err="1"/>
              <a:t>numbers.get</a:t>
            </a:r>
            <a:r>
              <a:rPr lang="en-US" dirty="0"/>
              <a:t>(</a:t>
            </a:r>
            <a:r>
              <a:rPr lang="en-US" dirty="0" err="1"/>
              <a:t>i</a:t>
            </a:r>
            <a:r>
              <a:rPr lang="en-US" dirty="0"/>
              <a:t>);</a:t>
            </a:r>
          </a:p>
          <a:p>
            <a:r>
              <a:rPr lang="en-US" dirty="0"/>
              <a:t>}</a:t>
            </a:r>
          </a:p>
          <a:p>
            <a:endParaRPr lang="en-US" dirty="0"/>
          </a:p>
          <a:p>
            <a:r>
              <a:rPr lang="en-US" dirty="0" err="1"/>
              <a:t>localAverage</a:t>
            </a:r>
            <a:r>
              <a:rPr lang="en-US" dirty="0"/>
              <a:t> = </a:t>
            </a:r>
            <a:r>
              <a:rPr lang="en-US" dirty="0" err="1"/>
              <a:t>localAverage</a:t>
            </a:r>
            <a:r>
              <a:rPr lang="en-US" dirty="0"/>
              <a:t> / </a:t>
            </a:r>
            <a:r>
              <a:rPr lang="en-US" dirty="0" err="1"/>
              <a:t>numbers.size</a:t>
            </a:r>
            <a:r>
              <a:rPr lang="en-US" dirty="0"/>
              <a:t>();</a:t>
            </a:r>
          </a:p>
          <a:p>
            <a:endParaRPr lang="en-US" dirty="0"/>
          </a:p>
          <a:p>
            <a:r>
              <a:rPr lang="en-US" dirty="0" err="1">
                <a:solidFill>
                  <a:schemeClr val="accent1">
                    <a:lumMod val="60000"/>
                    <a:lumOff val="40000"/>
                  </a:schemeClr>
                </a:solidFill>
              </a:rPr>
              <a:t>MPI.allReduce</a:t>
            </a:r>
            <a:r>
              <a:rPr lang="en-US" dirty="0">
                <a:solidFill>
                  <a:schemeClr val="accent1">
                    <a:lumMod val="60000"/>
                    <a:lumOff val="40000"/>
                  </a:schemeClr>
                </a:solidFill>
              </a:rPr>
              <a:t>(</a:t>
            </a:r>
            <a:r>
              <a:rPr lang="en-US" dirty="0" err="1">
                <a:solidFill>
                  <a:schemeClr val="accent1">
                    <a:lumMod val="60000"/>
                    <a:lumOff val="40000"/>
                  </a:schemeClr>
                </a:solidFill>
              </a:rPr>
              <a:t>globalAverage</a:t>
            </a:r>
            <a:r>
              <a:rPr lang="en-US" dirty="0">
                <a:solidFill>
                  <a:schemeClr val="accent1">
                    <a:lumMod val="60000"/>
                    <a:lumOff val="40000"/>
                  </a:schemeClr>
                </a:solidFill>
              </a:rPr>
              <a:t>, </a:t>
            </a:r>
            <a:r>
              <a:rPr lang="en-US" dirty="0" err="1">
                <a:solidFill>
                  <a:schemeClr val="accent1">
                    <a:lumMod val="60000"/>
                    <a:lumOff val="40000"/>
                  </a:schemeClr>
                </a:solidFill>
              </a:rPr>
              <a:t>localAverage</a:t>
            </a:r>
            <a:r>
              <a:rPr lang="en-US" dirty="0">
                <a:solidFill>
                  <a:schemeClr val="accent1">
                    <a:lumMod val="60000"/>
                    <a:lumOff val="40000"/>
                  </a:schemeClr>
                </a:solidFill>
              </a:rPr>
              <a:t>, SUM);</a:t>
            </a:r>
          </a:p>
          <a:p>
            <a:r>
              <a:rPr lang="en-US" dirty="0" err="1"/>
              <a:t>globalAverage</a:t>
            </a:r>
            <a:r>
              <a:rPr lang="en-US" dirty="0"/>
              <a:t> /= </a:t>
            </a:r>
            <a:r>
              <a:rPr lang="en-US" dirty="0" err="1"/>
              <a:t>worldSize</a:t>
            </a:r>
            <a:r>
              <a:rPr lang="en-US" dirty="0"/>
              <a:t>;</a:t>
            </a:r>
          </a:p>
          <a:p>
            <a:endParaRPr lang="en-US" dirty="0"/>
          </a:p>
          <a:p>
            <a:r>
              <a:rPr lang="en-US" dirty="0"/>
              <a:t>for (</a:t>
            </a:r>
            <a:r>
              <a:rPr lang="en-US" dirty="0" err="1"/>
              <a:t>int</a:t>
            </a:r>
            <a:r>
              <a:rPr lang="en-US" dirty="0"/>
              <a:t> </a:t>
            </a:r>
            <a:r>
              <a:rPr lang="en-US" dirty="0" err="1"/>
              <a:t>i</a:t>
            </a:r>
            <a:r>
              <a:rPr lang="en-US" dirty="0"/>
              <a:t> = 0; </a:t>
            </a:r>
            <a:r>
              <a:rPr lang="en-US" dirty="0" err="1"/>
              <a:t>i</a:t>
            </a:r>
            <a:r>
              <a:rPr lang="en-US" dirty="0"/>
              <a:t> &lt; </a:t>
            </a:r>
            <a:r>
              <a:rPr lang="en-US" dirty="0" err="1"/>
              <a:t>numbers.size</a:t>
            </a:r>
            <a:r>
              <a:rPr lang="en-US" dirty="0"/>
              <a:t>(); </a:t>
            </a:r>
            <a:r>
              <a:rPr lang="en-US" dirty="0" err="1"/>
              <a:t>i</a:t>
            </a:r>
            <a:r>
              <a:rPr lang="en-US" dirty="0"/>
              <a:t>++) {</a:t>
            </a:r>
          </a:p>
          <a:p>
            <a:r>
              <a:rPr lang="en-US" dirty="0"/>
              <a:t>  </a:t>
            </a:r>
            <a:r>
              <a:rPr lang="en-US" dirty="0" err="1"/>
              <a:t>std</a:t>
            </a:r>
            <a:r>
              <a:rPr lang="en-US" dirty="0"/>
              <a:t> += (</a:t>
            </a:r>
            <a:r>
              <a:rPr lang="en-US" dirty="0" err="1"/>
              <a:t>globalAverage</a:t>
            </a:r>
            <a:r>
              <a:rPr lang="en-US" dirty="0"/>
              <a:t> - </a:t>
            </a:r>
            <a:r>
              <a:rPr lang="en-US" dirty="0" err="1"/>
              <a:t>numbers.get</a:t>
            </a:r>
            <a:r>
              <a:rPr lang="en-US" dirty="0"/>
              <a:t>(</a:t>
            </a:r>
            <a:r>
              <a:rPr lang="en-US" dirty="0" err="1"/>
              <a:t>i</a:t>
            </a:r>
            <a:r>
              <a:rPr lang="en-US" dirty="0"/>
              <a:t>)) * (</a:t>
            </a:r>
            <a:r>
              <a:rPr lang="en-US" dirty="0" err="1"/>
              <a:t>globalAverage</a:t>
            </a:r>
            <a:r>
              <a:rPr lang="en-US" dirty="0"/>
              <a:t> - </a:t>
            </a:r>
            <a:r>
              <a:rPr lang="en-US" dirty="0" err="1"/>
              <a:t>numbers.get</a:t>
            </a:r>
            <a:r>
              <a:rPr lang="en-US" dirty="0"/>
              <a:t>(</a:t>
            </a:r>
            <a:r>
              <a:rPr lang="en-US" dirty="0" err="1"/>
              <a:t>i</a:t>
            </a:r>
            <a:r>
              <a:rPr lang="en-US" dirty="0"/>
              <a:t>));</a:t>
            </a:r>
          </a:p>
          <a:p>
            <a:r>
              <a:rPr lang="en-US" dirty="0"/>
              <a:t>}</a:t>
            </a:r>
          </a:p>
        </p:txBody>
      </p:sp>
      <p:sp>
        <p:nvSpPr>
          <p:cNvPr id="8" name="TextBox 7"/>
          <p:cNvSpPr txBox="1"/>
          <p:nvPr/>
        </p:nvSpPr>
        <p:spPr>
          <a:xfrm>
            <a:off x="6833937" y="1233153"/>
            <a:ext cx="4539916" cy="646331"/>
          </a:xfrm>
          <a:prstGeom prst="rect">
            <a:avLst/>
          </a:prstGeom>
          <a:noFill/>
        </p:spPr>
        <p:txBody>
          <a:bodyPr wrap="square" rtlCol="0">
            <a:spAutoFit/>
          </a:bodyPr>
          <a:lstStyle/>
          <a:p>
            <a:r>
              <a:rPr lang="en-US" dirty="0" smtClean="0"/>
              <a:t>This simple program can get complicated when used with threads</a:t>
            </a:r>
            <a:endParaRPr lang="en-US" dirty="0"/>
          </a:p>
        </p:txBody>
      </p:sp>
    </p:spTree>
    <p:extLst>
      <p:ext uri="{BB962C8B-B14F-4D97-AF65-F5344CB8AC3E}">
        <p14:creationId xmlns:p14="http://schemas.microsoft.com/office/powerpoint/2010/main" val="695786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Streaming - Dataflow </a:t>
            </a:r>
            <a:r>
              <a:rPr lang="en-US" dirty="0"/>
              <a:t>Applications</a:t>
            </a:r>
          </a:p>
        </p:txBody>
      </p:sp>
      <p:sp>
        <p:nvSpPr>
          <p:cNvPr id="3" name="Content Placeholder 2"/>
          <p:cNvSpPr>
            <a:spLocks noGrp="1"/>
          </p:cNvSpPr>
          <p:nvPr>
            <p:ph idx="1"/>
          </p:nvPr>
        </p:nvSpPr>
        <p:spPr>
          <a:xfrm>
            <a:off x="838200" y="1690688"/>
            <a:ext cx="6409267" cy="4351338"/>
          </a:xfrm>
        </p:spPr>
        <p:txBody>
          <a:bodyPr>
            <a:normAutofit/>
          </a:bodyPr>
          <a:lstStyle/>
          <a:p>
            <a:r>
              <a:rPr lang="en-US" sz="2000" dirty="0" smtClean="0"/>
              <a:t>Streaming is a natural fit for dataflow</a:t>
            </a:r>
          </a:p>
          <a:p>
            <a:r>
              <a:rPr lang="en-US" sz="2000" dirty="0" smtClean="0"/>
              <a:t>Partitions of the data is called Streams</a:t>
            </a:r>
          </a:p>
          <a:p>
            <a:r>
              <a:rPr lang="en-US" sz="2000" dirty="0" smtClean="0"/>
              <a:t>Streams are unbounded, ordered data tuples</a:t>
            </a:r>
          </a:p>
          <a:p>
            <a:r>
              <a:rPr lang="en-US" sz="2000" dirty="0" smtClean="0"/>
              <a:t>Order of events important</a:t>
            </a:r>
          </a:p>
          <a:p>
            <a:r>
              <a:rPr lang="en-US" sz="2000" dirty="0"/>
              <a:t>Group data into windows</a:t>
            </a:r>
          </a:p>
          <a:p>
            <a:pPr lvl="1"/>
            <a:r>
              <a:rPr lang="en-US" sz="1800" dirty="0"/>
              <a:t>Count based</a:t>
            </a:r>
          </a:p>
          <a:p>
            <a:pPr lvl="1"/>
            <a:r>
              <a:rPr lang="en-US" sz="1800" dirty="0"/>
              <a:t>Time based</a:t>
            </a:r>
          </a:p>
          <a:p>
            <a:r>
              <a:rPr lang="en-US" sz="2000" dirty="0"/>
              <a:t>Types of windows</a:t>
            </a:r>
          </a:p>
          <a:p>
            <a:pPr lvl="1"/>
            <a:r>
              <a:rPr lang="en-US" sz="1800" dirty="0"/>
              <a:t>Sliding Windows</a:t>
            </a:r>
          </a:p>
          <a:p>
            <a:pPr lvl="1"/>
            <a:r>
              <a:rPr lang="en-US" sz="1800" dirty="0"/>
              <a:t>Tumbling Windows</a:t>
            </a:r>
          </a:p>
          <a:p>
            <a:endParaRPr lang="en-US" sz="2000" dirty="0" smtClean="0"/>
          </a:p>
          <a:p>
            <a:endParaRPr lang="en-US" sz="2000" dirty="0"/>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333" y="1825625"/>
            <a:ext cx="3879932" cy="1901322"/>
          </a:xfrm>
          <a:prstGeom prst="rect">
            <a:avLst/>
          </a:prstGeom>
        </p:spPr>
      </p:pic>
      <p:sp>
        <p:nvSpPr>
          <p:cNvPr id="25" name="TextBox 24"/>
          <p:cNvSpPr txBox="1"/>
          <p:nvPr/>
        </p:nvSpPr>
        <p:spPr>
          <a:xfrm>
            <a:off x="7850196" y="3888898"/>
            <a:ext cx="2996205" cy="369332"/>
          </a:xfrm>
          <a:prstGeom prst="rect">
            <a:avLst/>
          </a:prstGeom>
          <a:noFill/>
        </p:spPr>
        <p:txBody>
          <a:bodyPr wrap="none" rtlCol="0">
            <a:spAutoFit/>
          </a:bodyPr>
          <a:lstStyle/>
          <a:p>
            <a:r>
              <a:rPr lang="en-US" dirty="0" smtClean="0"/>
              <a:t>Continuously Executing Graph</a:t>
            </a:r>
            <a:endParaRPr lang="en-US" dirty="0"/>
          </a:p>
        </p:txBody>
      </p:sp>
    </p:spTree>
    <p:extLst>
      <p:ext uri="{BB962C8B-B14F-4D97-AF65-F5344CB8AC3E}">
        <p14:creationId xmlns:p14="http://schemas.microsoft.com/office/powerpoint/2010/main" val="111303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Pipelines – Dataflow Applications</a:t>
            </a:r>
            <a:endParaRPr lang="en-US" dirty="0"/>
          </a:p>
        </p:txBody>
      </p:sp>
      <p:sp>
        <p:nvSpPr>
          <p:cNvPr id="3" name="Content Placeholder 2"/>
          <p:cNvSpPr>
            <a:spLocks noGrp="1"/>
          </p:cNvSpPr>
          <p:nvPr>
            <p:ph idx="1"/>
          </p:nvPr>
        </p:nvSpPr>
        <p:spPr>
          <a:xfrm>
            <a:off x="838200" y="1825625"/>
            <a:ext cx="6329077" cy="4351338"/>
          </a:xfrm>
        </p:spPr>
        <p:txBody>
          <a:bodyPr>
            <a:normAutofit/>
          </a:bodyPr>
          <a:lstStyle/>
          <a:p>
            <a:r>
              <a:rPr lang="en-US" sz="2000" dirty="0" smtClean="0"/>
              <a:t>Similar to streaming applications</a:t>
            </a:r>
          </a:p>
          <a:p>
            <a:r>
              <a:rPr lang="en-US" sz="2000" dirty="0" smtClean="0"/>
              <a:t>Finite amount of data </a:t>
            </a:r>
          </a:p>
          <a:p>
            <a:pPr lvl="1"/>
            <a:r>
              <a:rPr lang="en-US" sz="1800" dirty="0" smtClean="0"/>
              <a:t>Partitioned hierarchically similar to streaming</a:t>
            </a:r>
          </a:p>
          <a:p>
            <a:r>
              <a:rPr lang="en-US" sz="2000" dirty="0" smtClean="0"/>
              <a:t>Mostly pleasingly parallel, but some form of communications can be required</a:t>
            </a:r>
          </a:p>
          <a:p>
            <a:pPr lvl="1"/>
            <a:r>
              <a:rPr lang="en-US" sz="1600" dirty="0" smtClean="0"/>
              <a:t>Reduce, Join</a:t>
            </a:r>
            <a:endParaRPr lang="en-US" sz="1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277" y="1825625"/>
            <a:ext cx="3890190" cy="2475928"/>
          </a:xfrm>
          <a:prstGeom prst="rect">
            <a:avLst/>
          </a:prstGeom>
        </p:spPr>
      </p:pic>
    </p:spTree>
    <p:extLst>
      <p:ext uri="{BB962C8B-B14F-4D97-AF65-F5344CB8AC3E}">
        <p14:creationId xmlns:p14="http://schemas.microsoft.com/office/powerpoint/2010/main" val="3801071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 – Dataflow Applications</a:t>
            </a:r>
            <a:endParaRPr lang="en-US" dirty="0"/>
          </a:p>
        </p:txBody>
      </p:sp>
      <p:sp>
        <p:nvSpPr>
          <p:cNvPr id="7" name="Content Placeholder 2"/>
          <p:cNvSpPr>
            <a:spLocks noGrp="1"/>
          </p:cNvSpPr>
          <p:nvPr>
            <p:ph idx="1"/>
          </p:nvPr>
        </p:nvSpPr>
        <p:spPr>
          <a:xfrm>
            <a:off x="838200" y="1504783"/>
            <a:ext cx="6460958" cy="4351338"/>
          </a:xfrm>
        </p:spPr>
        <p:txBody>
          <a:bodyPr>
            <a:normAutofit/>
          </a:bodyPr>
          <a:lstStyle/>
          <a:p>
            <a:r>
              <a:rPr lang="en-US" sz="2000" dirty="0" smtClean="0"/>
              <a:t>Need fine grain control of the graph to express complex operations</a:t>
            </a:r>
          </a:p>
          <a:p>
            <a:r>
              <a:rPr lang="en-US" sz="2000" dirty="0" smtClean="0"/>
              <a:t>Iterative computations</a:t>
            </a:r>
          </a:p>
          <a:p>
            <a:r>
              <a:rPr lang="en-US" sz="2000" dirty="0" smtClean="0"/>
              <a:t>Model </a:t>
            </a:r>
            <a:r>
              <a:rPr lang="en-US" sz="2000" dirty="0" err="1" smtClean="0"/>
              <a:t>vs</a:t>
            </a:r>
            <a:r>
              <a:rPr lang="en-US" sz="2000" dirty="0" smtClean="0"/>
              <a:t> Data, only communicate model</a:t>
            </a:r>
          </a:p>
          <a:p>
            <a:r>
              <a:rPr lang="en-US" sz="2000" dirty="0" smtClean="0"/>
              <a:t>Complex communication operations such as AllReduce</a:t>
            </a:r>
          </a:p>
          <a:p>
            <a:pPr marL="0" indent="0">
              <a:buNone/>
            </a:pPr>
            <a:endParaRPr lang="en-US" sz="2000" dirty="0" smtClean="0"/>
          </a:p>
          <a:p>
            <a:endParaRPr lang="en-US" sz="20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7650" y="1560930"/>
            <a:ext cx="3517657" cy="2414010"/>
          </a:xfrm>
          <a:prstGeom prst="rect">
            <a:avLst/>
          </a:prstGeom>
        </p:spPr>
      </p:pic>
      <p:sp>
        <p:nvSpPr>
          <p:cNvPr id="3" name="Rectangle 2"/>
          <p:cNvSpPr/>
          <p:nvPr/>
        </p:nvSpPr>
        <p:spPr>
          <a:xfrm>
            <a:off x="838200" y="4655792"/>
            <a:ext cx="10856495" cy="1051570"/>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000" dirty="0"/>
              <a:t>Harp has shown value of Map-Collective for Machine Learning and how to get good performance. </a:t>
            </a:r>
          </a:p>
          <a:p>
            <a:pPr marL="228600" indent="-228600">
              <a:lnSpc>
                <a:spcPct val="90000"/>
              </a:lnSpc>
              <a:spcBef>
                <a:spcPts val="1000"/>
              </a:spcBef>
              <a:buFont typeface="Arial" panose="020B0604020202020204" pitchFamily="34" charset="0"/>
              <a:buChar char="•"/>
            </a:pPr>
            <a:r>
              <a:rPr lang="en-US" sz="2000" dirty="0"/>
              <a:t>We focus on making programming environment a toolkit with common abstractions but different implementations that reduces to Harp for ML</a:t>
            </a:r>
          </a:p>
        </p:txBody>
      </p:sp>
    </p:spTree>
    <p:extLst>
      <p:ext uri="{BB962C8B-B14F-4D97-AF65-F5344CB8AC3E}">
        <p14:creationId xmlns:p14="http://schemas.microsoft.com/office/powerpoint/2010/main" val="183924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Transformation API</a:t>
            </a:r>
            <a:endParaRPr lang="en-US" dirty="0"/>
          </a:p>
        </p:txBody>
      </p:sp>
      <p:sp>
        <p:nvSpPr>
          <p:cNvPr id="3" name="Content Placeholder 2"/>
          <p:cNvSpPr>
            <a:spLocks noGrp="1"/>
          </p:cNvSpPr>
          <p:nvPr>
            <p:ph idx="1"/>
          </p:nvPr>
        </p:nvSpPr>
        <p:spPr>
          <a:xfrm>
            <a:off x="838200" y="1523116"/>
            <a:ext cx="6992718" cy="4351338"/>
          </a:xfrm>
        </p:spPr>
        <p:txBody>
          <a:bodyPr>
            <a:normAutofit/>
          </a:bodyPr>
          <a:lstStyle/>
          <a:p>
            <a:r>
              <a:rPr lang="en-US" sz="2000" dirty="0" smtClean="0"/>
              <a:t>The operators in API define the computation as well how nodes are connected</a:t>
            </a:r>
          </a:p>
          <a:p>
            <a:pPr lvl="1"/>
            <a:r>
              <a:rPr lang="en-US" sz="1800" dirty="0" smtClean="0"/>
              <a:t>For example lets take map and reduce operators and our initial data set is A</a:t>
            </a:r>
          </a:p>
          <a:p>
            <a:pPr lvl="1"/>
            <a:r>
              <a:rPr lang="en-US" sz="1800" dirty="0" smtClean="0"/>
              <a:t>Map function produces a distributed dataset B by applying the user defined operator on each partition of A. If A had N partitions, B can contain N elements.</a:t>
            </a:r>
          </a:p>
          <a:p>
            <a:pPr lvl="1"/>
            <a:r>
              <a:rPr lang="en-US" sz="1800" dirty="0" smtClean="0"/>
              <a:t>The Reduce function is applied on B, producing a data set with a single partition. </a:t>
            </a:r>
          </a:p>
          <a:p>
            <a:endParaRPr lang="en-US" sz="2000" dirty="0"/>
          </a:p>
        </p:txBody>
      </p:sp>
      <p:sp>
        <p:nvSpPr>
          <p:cNvPr id="4" name="TextBox 3"/>
          <p:cNvSpPr txBox="1"/>
          <p:nvPr/>
        </p:nvSpPr>
        <p:spPr>
          <a:xfrm>
            <a:off x="3196894" y="4191332"/>
            <a:ext cx="3325654" cy="1384995"/>
          </a:xfrm>
          <a:prstGeom prst="rect">
            <a:avLst/>
          </a:prstGeom>
          <a:noFill/>
        </p:spPr>
        <p:txBody>
          <a:bodyPr wrap="none" rtlCol="0">
            <a:spAutoFit/>
          </a:bodyPr>
          <a:lstStyle/>
          <a:p>
            <a:r>
              <a:rPr lang="en-US" sz="1200" dirty="0" smtClean="0"/>
              <a:t>B = </a:t>
            </a:r>
            <a:r>
              <a:rPr lang="en-US" sz="1200" dirty="0" err="1" smtClean="0"/>
              <a:t>A.map</a:t>
            </a:r>
            <a:r>
              <a:rPr lang="en-US" sz="1200" dirty="0" smtClean="0"/>
              <a:t>() {</a:t>
            </a:r>
          </a:p>
          <a:p>
            <a:r>
              <a:rPr lang="en-US" sz="1200" dirty="0" smtClean="0"/>
              <a:t>    User defined code to execute on a partition of A</a:t>
            </a:r>
            <a:endParaRPr lang="en-US" sz="1200" dirty="0"/>
          </a:p>
          <a:p>
            <a:r>
              <a:rPr lang="en-US" sz="1200" dirty="0" smtClean="0"/>
              <a:t>};</a:t>
            </a:r>
          </a:p>
          <a:p>
            <a:endParaRPr lang="en-US" sz="1200" dirty="0" smtClean="0"/>
          </a:p>
          <a:p>
            <a:r>
              <a:rPr lang="en-US" sz="1200" dirty="0" smtClean="0"/>
              <a:t>C = </a:t>
            </a:r>
            <a:r>
              <a:rPr lang="en-US" sz="1200" dirty="0" err="1" smtClean="0"/>
              <a:t>B.reduce</a:t>
            </a:r>
            <a:r>
              <a:rPr lang="en-US" sz="1200" dirty="0" smtClean="0"/>
              <a:t>() {</a:t>
            </a:r>
          </a:p>
          <a:p>
            <a:r>
              <a:rPr lang="en-US" sz="1200" dirty="0"/>
              <a:t> </a:t>
            </a:r>
            <a:r>
              <a:rPr lang="en-US" sz="1200" dirty="0" smtClean="0"/>
              <a:t>   User defined code </a:t>
            </a:r>
            <a:r>
              <a:rPr lang="en-US" sz="1200" dirty="0"/>
              <a:t>t</a:t>
            </a:r>
            <a:r>
              <a:rPr lang="en-US" sz="1200" dirty="0" smtClean="0"/>
              <a:t>o reduce two elements in B</a:t>
            </a:r>
          </a:p>
          <a:p>
            <a:r>
              <a:rPr lang="en-US" sz="1200" dirty="0"/>
              <a:t>}</a:t>
            </a:r>
            <a:endParaRPr lang="en-US" sz="1200" dirty="0" smtClean="0"/>
          </a:p>
        </p:txBody>
      </p:sp>
      <p:sp>
        <p:nvSpPr>
          <p:cNvPr id="8" name="Oval 7"/>
          <p:cNvSpPr/>
          <p:nvPr/>
        </p:nvSpPr>
        <p:spPr>
          <a:xfrm>
            <a:off x="8810344" y="2527199"/>
            <a:ext cx="741405" cy="74140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Map</a:t>
            </a:r>
            <a:endParaRPr lang="en-US" sz="1100" dirty="0"/>
          </a:p>
        </p:txBody>
      </p:sp>
      <p:cxnSp>
        <p:nvCxnSpPr>
          <p:cNvPr id="10" name="Straight Arrow Connector 9"/>
          <p:cNvCxnSpPr>
            <a:stCxn id="11" idx="2"/>
            <a:endCxn id="8" idx="2"/>
          </p:cNvCxnSpPr>
          <p:nvPr/>
        </p:nvCxnSpPr>
        <p:spPr>
          <a:xfrm>
            <a:off x="8217084" y="2876742"/>
            <a:ext cx="593260" cy="21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065440" y="2538188"/>
            <a:ext cx="303288" cy="338554"/>
          </a:xfrm>
          <a:prstGeom prst="rect">
            <a:avLst/>
          </a:prstGeom>
          <a:noFill/>
        </p:spPr>
        <p:txBody>
          <a:bodyPr wrap="none" rtlCol="0">
            <a:spAutoFit/>
          </a:bodyPr>
          <a:lstStyle/>
          <a:p>
            <a:r>
              <a:rPr lang="en-US" sz="1600" dirty="0" smtClean="0"/>
              <a:t>A</a:t>
            </a:r>
            <a:endParaRPr lang="en-US" sz="1600" dirty="0"/>
          </a:p>
        </p:txBody>
      </p:sp>
      <p:sp>
        <p:nvSpPr>
          <p:cNvPr id="12" name="Oval 11"/>
          <p:cNvSpPr/>
          <p:nvPr/>
        </p:nvSpPr>
        <p:spPr>
          <a:xfrm>
            <a:off x="10309642" y="2488660"/>
            <a:ext cx="801128" cy="80112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Reduce</a:t>
            </a:r>
            <a:endParaRPr lang="en-US" sz="1200" dirty="0"/>
          </a:p>
        </p:txBody>
      </p:sp>
      <p:cxnSp>
        <p:nvCxnSpPr>
          <p:cNvPr id="13" name="Straight Arrow Connector 12"/>
          <p:cNvCxnSpPr>
            <a:stCxn id="8" idx="6"/>
            <a:endCxn id="12" idx="2"/>
          </p:cNvCxnSpPr>
          <p:nvPr/>
        </p:nvCxnSpPr>
        <p:spPr>
          <a:xfrm flipV="1">
            <a:off x="9551749" y="2889224"/>
            <a:ext cx="757893" cy="8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652120" y="2538188"/>
            <a:ext cx="296876" cy="338554"/>
          </a:xfrm>
          <a:prstGeom prst="rect">
            <a:avLst/>
          </a:prstGeom>
          <a:noFill/>
        </p:spPr>
        <p:txBody>
          <a:bodyPr wrap="none" rtlCol="0">
            <a:spAutoFit/>
          </a:bodyPr>
          <a:lstStyle/>
          <a:p>
            <a:r>
              <a:rPr lang="en-US" sz="1600" dirty="0" smtClean="0"/>
              <a:t>B</a:t>
            </a:r>
            <a:endParaRPr lang="en-US" sz="1600" dirty="0"/>
          </a:p>
        </p:txBody>
      </p:sp>
      <p:sp>
        <p:nvSpPr>
          <p:cNvPr id="18" name="TextBox 17"/>
          <p:cNvSpPr txBox="1"/>
          <p:nvPr/>
        </p:nvSpPr>
        <p:spPr>
          <a:xfrm>
            <a:off x="9234252" y="3318370"/>
            <a:ext cx="1142942" cy="307777"/>
          </a:xfrm>
          <a:prstGeom prst="rect">
            <a:avLst/>
          </a:prstGeom>
          <a:noFill/>
        </p:spPr>
        <p:txBody>
          <a:bodyPr wrap="none" rtlCol="0">
            <a:spAutoFit/>
          </a:bodyPr>
          <a:lstStyle/>
          <a:p>
            <a:r>
              <a:rPr lang="en-US" sz="1400" dirty="0" smtClean="0"/>
              <a:t>Logical graph</a:t>
            </a:r>
            <a:endParaRPr lang="en-US" sz="1400" dirty="0"/>
          </a:p>
        </p:txBody>
      </p:sp>
      <p:cxnSp>
        <p:nvCxnSpPr>
          <p:cNvPr id="19" name="Straight Arrow Connector 18"/>
          <p:cNvCxnSpPr>
            <a:stCxn id="12" idx="6"/>
          </p:cNvCxnSpPr>
          <p:nvPr/>
        </p:nvCxnSpPr>
        <p:spPr>
          <a:xfrm>
            <a:off x="11110770" y="2889224"/>
            <a:ext cx="5035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132860" y="2538188"/>
            <a:ext cx="293670" cy="338554"/>
          </a:xfrm>
          <a:prstGeom prst="rect">
            <a:avLst/>
          </a:prstGeom>
          <a:noFill/>
        </p:spPr>
        <p:txBody>
          <a:bodyPr wrap="none" rtlCol="0">
            <a:spAutoFit/>
          </a:bodyPr>
          <a:lstStyle/>
          <a:p>
            <a:r>
              <a:rPr lang="en-US" sz="1600" dirty="0" smtClean="0"/>
              <a:t>C</a:t>
            </a:r>
            <a:endParaRPr lang="en-US" sz="1600" dirty="0"/>
          </a:p>
        </p:txBody>
      </p:sp>
      <p:sp>
        <p:nvSpPr>
          <p:cNvPr id="22" name="Oval 21"/>
          <p:cNvSpPr/>
          <p:nvPr/>
        </p:nvSpPr>
        <p:spPr>
          <a:xfrm>
            <a:off x="8788785" y="3865587"/>
            <a:ext cx="713047" cy="71304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p>
        </p:txBody>
      </p:sp>
      <p:cxnSp>
        <p:nvCxnSpPr>
          <p:cNvPr id="23" name="Straight Arrow Connector 22"/>
          <p:cNvCxnSpPr>
            <a:endCxn id="22" idx="2"/>
          </p:cNvCxnSpPr>
          <p:nvPr/>
        </p:nvCxnSpPr>
        <p:spPr>
          <a:xfrm>
            <a:off x="8101343" y="4222110"/>
            <a:ext cx="6874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52752" y="3852778"/>
            <a:ext cx="489236" cy="338554"/>
          </a:xfrm>
          <a:prstGeom prst="rect">
            <a:avLst/>
          </a:prstGeom>
          <a:noFill/>
        </p:spPr>
        <p:txBody>
          <a:bodyPr wrap="none" rtlCol="0">
            <a:spAutoFit/>
          </a:bodyPr>
          <a:lstStyle/>
          <a:p>
            <a:r>
              <a:rPr lang="en-US" sz="1600" dirty="0"/>
              <a:t>a</a:t>
            </a:r>
            <a:r>
              <a:rPr lang="en-US" sz="1600" dirty="0" smtClean="0"/>
              <a:t>_1</a:t>
            </a:r>
            <a:endParaRPr lang="en-US" sz="1600" dirty="0"/>
          </a:p>
        </p:txBody>
      </p:sp>
      <p:sp>
        <p:nvSpPr>
          <p:cNvPr id="25" name="Oval 24"/>
          <p:cNvSpPr/>
          <p:nvPr/>
        </p:nvSpPr>
        <p:spPr>
          <a:xfrm>
            <a:off x="10342232" y="4345080"/>
            <a:ext cx="768538" cy="7685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t>Reduce</a:t>
            </a:r>
            <a:endParaRPr lang="en-US" sz="1100" dirty="0"/>
          </a:p>
        </p:txBody>
      </p:sp>
      <p:cxnSp>
        <p:nvCxnSpPr>
          <p:cNvPr id="26" name="Straight Arrow Connector 25"/>
          <p:cNvCxnSpPr>
            <a:stCxn id="22" idx="6"/>
            <a:endCxn id="25" idx="2"/>
          </p:cNvCxnSpPr>
          <p:nvPr/>
        </p:nvCxnSpPr>
        <p:spPr>
          <a:xfrm>
            <a:off x="9501832" y="4222111"/>
            <a:ext cx="840400" cy="507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612788" y="4030682"/>
            <a:ext cx="498855" cy="338554"/>
          </a:xfrm>
          <a:prstGeom prst="rect">
            <a:avLst/>
          </a:prstGeom>
          <a:noFill/>
        </p:spPr>
        <p:txBody>
          <a:bodyPr wrap="none" rtlCol="0">
            <a:spAutoFit/>
          </a:bodyPr>
          <a:lstStyle/>
          <a:p>
            <a:r>
              <a:rPr lang="en-US" sz="1600" dirty="0" smtClean="0"/>
              <a:t>b_1</a:t>
            </a:r>
            <a:endParaRPr lang="en-US" sz="1600" dirty="0"/>
          </a:p>
        </p:txBody>
      </p:sp>
      <p:sp>
        <p:nvSpPr>
          <p:cNvPr id="28" name="TextBox 27"/>
          <p:cNvSpPr txBox="1"/>
          <p:nvPr/>
        </p:nvSpPr>
        <p:spPr>
          <a:xfrm>
            <a:off x="9234252" y="5500549"/>
            <a:ext cx="1357679" cy="307777"/>
          </a:xfrm>
          <a:prstGeom prst="rect">
            <a:avLst/>
          </a:prstGeom>
          <a:noFill/>
        </p:spPr>
        <p:txBody>
          <a:bodyPr wrap="none" rtlCol="0">
            <a:spAutoFit/>
          </a:bodyPr>
          <a:lstStyle/>
          <a:p>
            <a:r>
              <a:rPr lang="en-US" sz="1400" dirty="0" smtClean="0"/>
              <a:t>Execution graph</a:t>
            </a:r>
            <a:endParaRPr lang="en-US" sz="1400" dirty="0"/>
          </a:p>
        </p:txBody>
      </p:sp>
      <p:cxnSp>
        <p:nvCxnSpPr>
          <p:cNvPr id="29" name="Straight Arrow Connector 28"/>
          <p:cNvCxnSpPr/>
          <p:nvPr/>
        </p:nvCxnSpPr>
        <p:spPr>
          <a:xfrm>
            <a:off x="11110770" y="4730051"/>
            <a:ext cx="4007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1149316" y="4307048"/>
            <a:ext cx="293670" cy="338554"/>
          </a:xfrm>
          <a:prstGeom prst="rect">
            <a:avLst/>
          </a:prstGeom>
          <a:noFill/>
        </p:spPr>
        <p:txBody>
          <a:bodyPr wrap="none" rtlCol="0">
            <a:spAutoFit/>
          </a:bodyPr>
          <a:lstStyle/>
          <a:p>
            <a:r>
              <a:rPr lang="en-US" sz="1600" dirty="0" smtClean="0"/>
              <a:t>C</a:t>
            </a:r>
            <a:endParaRPr lang="en-US" sz="1600" dirty="0"/>
          </a:p>
        </p:txBody>
      </p:sp>
      <p:sp>
        <p:nvSpPr>
          <p:cNvPr id="31" name="Oval 30"/>
          <p:cNvSpPr/>
          <p:nvPr/>
        </p:nvSpPr>
        <p:spPr>
          <a:xfrm>
            <a:off x="8810344" y="4823177"/>
            <a:ext cx="675012" cy="66868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900" dirty="0"/>
          </a:p>
        </p:txBody>
      </p:sp>
      <p:sp>
        <p:nvSpPr>
          <p:cNvPr id="35" name="TextBox 34"/>
          <p:cNvSpPr txBox="1"/>
          <p:nvPr/>
        </p:nvSpPr>
        <p:spPr>
          <a:xfrm>
            <a:off x="8204648" y="4721551"/>
            <a:ext cx="492443" cy="338554"/>
          </a:xfrm>
          <a:prstGeom prst="rect">
            <a:avLst/>
          </a:prstGeom>
          <a:noFill/>
        </p:spPr>
        <p:txBody>
          <a:bodyPr wrap="none" rtlCol="0">
            <a:spAutoFit/>
          </a:bodyPr>
          <a:lstStyle/>
          <a:p>
            <a:r>
              <a:rPr lang="en-US" sz="1600" dirty="0" err="1" smtClean="0"/>
              <a:t>a_n</a:t>
            </a:r>
            <a:endParaRPr lang="en-US" sz="1600" dirty="0"/>
          </a:p>
        </p:txBody>
      </p:sp>
      <p:cxnSp>
        <p:nvCxnSpPr>
          <p:cNvPr id="38" name="Straight Arrow Connector 37"/>
          <p:cNvCxnSpPr>
            <a:stCxn id="31" idx="6"/>
            <a:endCxn id="25" idx="2"/>
          </p:cNvCxnSpPr>
          <p:nvPr/>
        </p:nvCxnSpPr>
        <p:spPr>
          <a:xfrm flipV="1">
            <a:off x="9485356" y="4729349"/>
            <a:ext cx="856876" cy="428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669660" y="4952597"/>
            <a:ext cx="502061" cy="338554"/>
          </a:xfrm>
          <a:prstGeom prst="rect">
            <a:avLst/>
          </a:prstGeom>
          <a:noFill/>
        </p:spPr>
        <p:txBody>
          <a:bodyPr wrap="none" rtlCol="0">
            <a:spAutoFit/>
          </a:bodyPr>
          <a:lstStyle/>
          <a:p>
            <a:r>
              <a:rPr lang="en-US" sz="1600" dirty="0" err="1" smtClean="0"/>
              <a:t>b_n</a:t>
            </a:r>
            <a:endParaRPr lang="en-US" sz="1600" dirty="0"/>
          </a:p>
        </p:txBody>
      </p:sp>
      <p:cxnSp>
        <p:nvCxnSpPr>
          <p:cNvPr id="45" name="Straight Connector 44"/>
          <p:cNvCxnSpPr>
            <a:stCxn id="22" idx="4"/>
            <a:endCxn id="31" idx="0"/>
          </p:cNvCxnSpPr>
          <p:nvPr/>
        </p:nvCxnSpPr>
        <p:spPr>
          <a:xfrm>
            <a:off x="9145309" y="4578634"/>
            <a:ext cx="2541" cy="244543"/>
          </a:xfrm>
          <a:prstGeom prst="line">
            <a:avLst/>
          </a:prstGeom>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8101972" y="5157516"/>
            <a:ext cx="68744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805845" y="4034796"/>
            <a:ext cx="715260" cy="338554"/>
          </a:xfrm>
          <a:prstGeom prst="rect">
            <a:avLst/>
          </a:prstGeom>
          <a:noFill/>
        </p:spPr>
        <p:txBody>
          <a:bodyPr wrap="none" rtlCol="0">
            <a:spAutoFit/>
          </a:bodyPr>
          <a:lstStyle/>
          <a:p>
            <a:r>
              <a:rPr lang="en-US" sz="1600" dirty="0" smtClean="0"/>
              <a:t>Map 1</a:t>
            </a:r>
            <a:endParaRPr lang="en-US" sz="1600" dirty="0"/>
          </a:p>
        </p:txBody>
      </p:sp>
      <p:sp>
        <p:nvSpPr>
          <p:cNvPr id="32" name="TextBox 31"/>
          <p:cNvSpPr txBox="1"/>
          <p:nvPr/>
        </p:nvSpPr>
        <p:spPr>
          <a:xfrm>
            <a:off x="8810344" y="4986134"/>
            <a:ext cx="718466" cy="338554"/>
          </a:xfrm>
          <a:prstGeom prst="rect">
            <a:avLst/>
          </a:prstGeom>
          <a:noFill/>
        </p:spPr>
        <p:txBody>
          <a:bodyPr wrap="none" rtlCol="0">
            <a:spAutoFit/>
          </a:bodyPr>
          <a:lstStyle/>
          <a:p>
            <a:r>
              <a:rPr lang="en-US" sz="1600" dirty="0" smtClean="0"/>
              <a:t>Map n</a:t>
            </a:r>
            <a:endParaRPr lang="en-US" sz="1600" dirty="0"/>
          </a:p>
        </p:txBody>
      </p:sp>
    </p:spTree>
    <p:extLst>
      <p:ext uri="{BB962C8B-B14F-4D97-AF65-F5344CB8AC3E}">
        <p14:creationId xmlns:p14="http://schemas.microsoft.com/office/powerpoint/2010/main" val="85623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Statement</a:t>
            </a:r>
            <a:endParaRPr lang="en-US" dirty="0"/>
          </a:p>
        </p:txBody>
      </p:sp>
      <p:sp>
        <p:nvSpPr>
          <p:cNvPr id="4" name="Content Placeholder 3"/>
          <p:cNvSpPr>
            <a:spLocks noGrp="1"/>
          </p:cNvSpPr>
          <p:nvPr>
            <p:ph idx="1"/>
          </p:nvPr>
        </p:nvSpPr>
        <p:spPr/>
        <p:txBody>
          <a:bodyPr>
            <a:normAutofit/>
          </a:bodyPr>
          <a:lstStyle/>
          <a:p>
            <a:pPr marL="0" indent="0" algn="ctr">
              <a:buNone/>
            </a:pPr>
            <a:r>
              <a:rPr lang="en-US" dirty="0" smtClean="0"/>
              <a:t>Design </a:t>
            </a:r>
            <a:r>
              <a:rPr lang="en-US" dirty="0"/>
              <a:t>a dataflow event-driven framework running across application and geographic domains. Use interoperable common abstractions but multiple polymorphic implementations</a:t>
            </a:r>
            <a:r>
              <a:rPr lang="en-US" dirty="0" smtClean="0"/>
              <a:t>.</a:t>
            </a:r>
          </a:p>
          <a:p>
            <a:pPr marL="0" indent="0">
              <a:buNone/>
            </a:pPr>
            <a:endParaRPr lang="en-US" sz="2000" dirty="0"/>
          </a:p>
          <a:p>
            <a:pPr marL="0" indent="0">
              <a:buNone/>
            </a:pPr>
            <a:endParaRPr lang="en-US" sz="2000" dirty="0" smtClean="0"/>
          </a:p>
          <a:p>
            <a:pPr lvl="1"/>
            <a:endParaRPr lang="en-US" sz="1600" dirty="0"/>
          </a:p>
        </p:txBody>
      </p:sp>
    </p:spTree>
    <p:extLst>
      <p:ext uri="{BB962C8B-B14F-4D97-AF65-F5344CB8AC3E}">
        <p14:creationId xmlns:p14="http://schemas.microsoft.com/office/powerpoint/2010/main" val="319419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Runtime General Architecture</a:t>
            </a:r>
            <a:endParaRPr lang="en-US" dirty="0"/>
          </a:p>
        </p:txBody>
      </p:sp>
      <p:sp>
        <p:nvSpPr>
          <p:cNvPr id="5" name="Content Placeholder 2"/>
          <p:cNvSpPr txBox="1">
            <a:spLocks/>
          </p:cNvSpPr>
          <p:nvPr/>
        </p:nvSpPr>
        <p:spPr>
          <a:xfrm>
            <a:off x="838200" y="1504783"/>
            <a:ext cx="4656221" cy="33319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Resource scheduler allocates resources</a:t>
            </a:r>
          </a:p>
          <a:p>
            <a:r>
              <a:rPr lang="en-US" sz="2000" dirty="0" smtClean="0"/>
              <a:t>A Master program controls the deployment and monitoring of the application</a:t>
            </a:r>
          </a:p>
          <a:p>
            <a:r>
              <a:rPr lang="en-US" sz="2000" dirty="0" smtClean="0"/>
              <a:t>A centralized scheduler or distributed scheduler schedules the tasks of the dataflow graph</a:t>
            </a:r>
          </a:p>
          <a:p>
            <a:r>
              <a:rPr lang="en-US" sz="2000" dirty="0" smtClean="0"/>
              <a:t>An executor process runs the tasks using threads</a:t>
            </a:r>
          </a:p>
          <a:p>
            <a:r>
              <a:rPr lang="en-US" sz="2000" dirty="0" smtClean="0"/>
              <a:t>A communication layer manages the inter-process and inter-node communications </a:t>
            </a:r>
          </a:p>
          <a:p>
            <a:pPr marL="0" indent="0">
              <a:buFont typeface="Arial" panose="020B0604020202020204" pitchFamily="34" charset="0"/>
              <a:buNone/>
            </a:pPr>
            <a:endParaRPr lang="en-US" sz="2000" dirty="0" smtClean="0"/>
          </a:p>
          <a:p>
            <a:endParaRPr lang="en-US" sz="20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0588" y="1553802"/>
            <a:ext cx="3676361" cy="2524435"/>
          </a:xfrm>
          <a:prstGeom prst="rect">
            <a:avLst/>
          </a:prstGeom>
        </p:spPr>
      </p:pic>
      <p:sp>
        <p:nvSpPr>
          <p:cNvPr id="4" name="TextBox 3"/>
          <p:cNvSpPr txBox="1"/>
          <p:nvPr/>
        </p:nvSpPr>
        <p:spPr>
          <a:xfrm>
            <a:off x="5772548" y="4161263"/>
            <a:ext cx="2134110" cy="369332"/>
          </a:xfrm>
          <a:prstGeom prst="rect">
            <a:avLst/>
          </a:prstGeom>
          <a:noFill/>
        </p:spPr>
        <p:txBody>
          <a:bodyPr wrap="none" rtlCol="0">
            <a:spAutoFit/>
          </a:bodyPr>
          <a:lstStyle/>
          <a:p>
            <a:r>
              <a:rPr lang="en-US" dirty="0" smtClean="0"/>
              <a:t>Layered Architecture</a:t>
            </a:r>
            <a:endParaRPr lang="en-US" dirty="0"/>
          </a:p>
        </p:txBody>
      </p:sp>
      <p:sp>
        <p:nvSpPr>
          <p:cNvPr id="7" name="TextBox 6"/>
          <p:cNvSpPr txBox="1"/>
          <p:nvPr/>
        </p:nvSpPr>
        <p:spPr>
          <a:xfrm>
            <a:off x="8579190" y="4166105"/>
            <a:ext cx="3239156" cy="369332"/>
          </a:xfrm>
          <a:prstGeom prst="rect">
            <a:avLst/>
          </a:prstGeom>
          <a:noFill/>
        </p:spPr>
        <p:txBody>
          <a:bodyPr wrap="none" rtlCol="0">
            <a:spAutoFit/>
          </a:bodyPr>
          <a:lstStyle/>
          <a:p>
            <a:r>
              <a:rPr lang="en-US" dirty="0" smtClean="0"/>
              <a:t>Process View of Dataflow Engine</a:t>
            </a:r>
            <a:endParaRPr lang="en-US" dirty="0"/>
          </a:p>
        </p:txBody>
      </p:sp>
      <p:sp>
        <p:nvSpPr>
          <p:cNvPr id="8" name="Rectangle 7"/>
          <p:cNvSpPr/>
          <p:nvPr/>
        </p:nvSpPr>
        <p:spPr>
          <a:xfrm>
            <a:off x="5665144" y="3404924"/>
            <a:ext cx="2382474" cy="2922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Resource Scheduling (Yarn, </a:t>
            </a:r>
            <a:r>
              <a:rPr lang="en-US" sz="1200" dirty="0" err="1" smtClean="0"/>
              <a:t>Mesos</a:t>
            </a:r>
            <a:r>
              <a:rPr lang="en-US" sz="1200" dirty="0"/>
              <a:t>)</a:t>
            </a:r>
          </a:p>
        </p:txBody>
      </p:sp>
      <p:sp>
        <p:nvSpPr>
          <p:cNvPr id="9" name="Rectangle 8"/>
          <p:cNvSpPr/>
          <p:nvPr/>
        </p:nvSpPr>
        <p:spPr>
          <a:xfrm>
            <a:off x="5665146" y="3033158"/>
            <a:ext cx="2382472" cy="3018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Network Communication</a:t>
            </a:r>
            <a:endParaRPr lang="en-US" sz="1200" dirty="0"/>
          </a:p>
        </p:txBody>
      </p:sp>
      <p:sp>
        <p:nvSpPr>
          <p:cNvPr id="10" name="Rectangle 9"/>
          <p:cNvSpPr/>
          <p:nvPr/>
        </p:nvSpPr>
        <p:spPr>
          <a:xfrm>
            <a:off x="5673533" y="2304353"/>
            <a:ext cx="1166070" cy="3018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Executors</a:t>
            </a:r>
            <a:endParaRPr lang="en-US" sz="1200" dirty="0"/>
          </a:p>
        </p:txBody>
      </p:sp>
      <p:sp>
        <p:nvSpPr>
          <p:cNvPr id="11" name="Rectangle 10"/>
          <p:cNvSpPr/>
          <p:nvPr/>
        </p:nvSpPr>
        <p:spPr>
          <a:xfrm>
            <a:off x="5665145" y="1573331"/>
            <a:ext cx="2382473" cy="3018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User Graph API</a:t>
            </a:r>
            <a:endParaRPr lang="en-US" sz="1200" dirty="0"/>
          </a:p>
        </p:txBody>
      </p:sp>
      <p:sp>
        <p:nvSpPr>
          <p:cNvPr id="12" name="Rectangle 11"/>
          <p:cNvSpPr/>
          <p:nvPr/>
        </p:nvSpPr>
        <p:spPr>
          <a:xfrm>
            <a:off x="5665146" y="1942494"/>
            <a:ext cx="2382472" cy="3018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Execution Graph </a:t>
            </a:r>
            <a:endParaRPr lang="en-US" sz="1200" dirty="0"/>
          </a:p>
        </p:txBody>
      </p:sp>
      <p:sp>
        <p:nvSpPr>
          <p:cNvPr id="13" name="Rectangle 12"/>
          <p:cNvSpPr/>
          <p:nvPr/>
        </p:nvSpPr>
        <p:spPr>
          <a:xfrm>
            <a:off x="5665145" y="3774088"/>
            <a:ext cx="2382473" cy="3018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File Systems (HDFS, Local, </a:t>
            </a:r>
            <a:r>
              <a:rPr lang="en-US" sz="1200" dirty="0" err="1" smtClean="0"/>
              <a:t>Lustre</a:t>
            </a:r>
            <a:r>
              <a:rPr lang="en-US" sz="1200" dirty="0" smtClean="0"/>
              <a:t>)</a:t>
            </a:r>
            <a:endParaRPr lang="en-US" sz="1200" dirty="0"/>
          </a:p>
        </p:txBody>
      </p:sp>
      <p:sp>
        <p:nvSpPr>
          <p:cNvPr id="14" name="Rectangle 13"/>
          <p:cNvSpPr/>
          <p:nvPr/>
        </p:nvSpPr>
        <p:spPr>
          <a:xfrm>
            <a:off x="5665144" y="2673605"/>
            <a:ext cx="1174459" cy="3018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Task Scheduler</a:t>
            </a:r>
            <a:endParaRPr lang="en-US" sz="1200" dirty="0"/>
          </a:p>
        </p:txBody>
      </p:sp>
      <p:sp>
        <p:nvSpPr>
          <p:cNvPr id="15" name="Rectangle 14"/>
          <p:cNvSpPr/>
          <p:nvPr/>
        </p:nvSpPr>
        <p:spPr>
          <a:xfrm>
            <a:off x="6881548" y="2302047"/>
            <a:ext cx="1166070" cy="65417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State</a:t>
            </a:r>
          </a:p>
          <a:p>
            <a:pPr algn="ctr"/>
            <a:r>
              <a:rPr lang="en-US" sz="1200" dirty="0" smtClean="0"/>
              <a:t>DSM, Local</a:t>
            </a:r>
            <a:endParaRPr lang="en-US" sz="1200" dirty="0"/>
          </a:p>
        </p:txBody>
      </p:sp>
    </p:spTree>
    <p:extLst>
      <p:ext uri="{BB962C8B-B14F-4D97-AF65-F5344CB8AC3E}">
        <p14:creationId xmlns:p14="http://schemas.microsoft.com/office/powerpoint/2010/main" val="1452435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6518"/>
            <a:ext cx="10515600" cy="1325563"/>
          </a:xfrm>
        </p:spPr>
        <p:txBody>
          <a:bodyPr/>
          <a:lstStyle/>
          <a:p>
            <a:r>
              <a:rPr lang="en-US" dirty="0" smtClean="0"/>
              <a:t>Communications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6070" y="3444956"/>
            <a:ext cx="2820056" cy="2074573"/>
          </a:xfrm>
        </p:spPr>
      </p:pic>
      <p:sp>
        <p:nvSpPr>
          <p:cNvPr id="5" name="TextBox 4"/>
          <p:cNvSpPr txBox="1"/>
          <p:nvPr/>
        </p:nvSpPr>
        <p:spPr>
          <a:xfrm>
            <a:off x="8211503" y="5519529"/>
            <a:ext cx="2189189" cy="369332"/>
          </a:xfrm>
          <a:prstGeom prst="rect">
            <a:avLst/>
          </a:prstGeom>
          <a:noFill/>
        </p:spPr>
        <p:txBody>
          <a:bodyPr wrap="none" rtlCol="0">
            <a:spAutoFit/>
          </a:bodyPr>
          <a:lstStyle/>
          <a:p>
            <a:r>
              <a:rPr lang="en-US" dirty="0" smtClean="0"/>
              <a:t>MPI Communications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094" y="741310"/>
            <a:ext cx="3960503" cy="1826512"/>
          </a:xfrm>
          <a:prstGeom prst="rect">
            <a:avLst/>
          </a:prstGeom>
        </p:spPr>
      </p:pic>
      <p:sp>
        <p:nvSpPr>
          <p:cNvPr id="7" name="TextBox 6"/>
          <p:cNvSpPr txBox="1"/>
          <p:nvPr/>
        </p:nvSpPr>
        <p:spPr>
          <a:xfrm>
            <a:off x="8343284" y="2567822"/>
            <a:ext cx="2659702" cy="369332"/>
          </a:xfrm>
          <a:prstGeom prst="rect">
            <a:avLst/>
          </a:prstGeom>
          <a:noFill/>
        </p:spPr>
        <p:txBody>
          <a:bodyPr wrap="none" rtlCol="0">
            <a:spAutoFit/>
          </a:bodyPr>
          <a:lstStyle/>
          <a:p>
            <a:r>
              <a:rPr lang="en-US" dirty="0" smtClean="0"/>
              <a:t>Dataflow Communications</a:t>
            </a:r>
            <a:endParaRPr lang="en-US" dirty="0"/>
          </a:p>
        </p:txBody>
      </p:sp>
      <p:sp>
        <p:nvSpPr>
          <p:cNvPr id="8" name="Content Placeholder 2"/>
          <p:cNvSpPr txBox="1">
            <a:spLocks/>
          </p:cNvSpPr>
          <p:nvPr/>
        </p:nvSpPr>
        <p:spPr>
          <a:xfrm>
            <a:off x="838200" y="1273580"/>
            <a:ext cx="5618747" cy="45270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P2P Communications</a:t>
            </a:r>
          </a:p>
          <a:p>
            <a:r>
              <a:rPr lang="en-US" sz="2000" dirty="0" smtClean="0"/>
              <a:t>Collective Communications</a:t>
            </a:r>
          </a:p>
          <a:p>
            <a:pPr lvl="1"/>
            <a:r>
              <a:rPr lang="en-US" sz="1800" dirty="0" smtClean="0"/>
              <a:t>Can </a:t>
            </a:r>
            <a:r>
              <a:rPr lang="en-US" sz="1800" dirty="0"/>
              <a:t>involve more than 2 </a:t>
            </a:r>
            <a:r>
              <a:rPr lang="en-US" sz="1800" dirty="0" smtClean="0"/>
              <a:t>parties</a:t>
            </a:r>
          </a:p>
          <a:p>
            <a:pPr lvl="1"/>
            <a:r>
              <a:rPr lang="en-US" sz="1800" dirty="0" smtClean="0"/>
              <a:t>Can be optimized with algorithms for latency and throughput</a:t>
            </a:r>
          </a:p>
          <a:p>
            <a:r>
              <a:rPr lang="en-US" sz="2000" dirty="0" smtClean="0"/>
              <a:t>MPI Communications</a:t>
            </a:r>
          </a:p>
          <a:p>
            <a:pPr lvl="1"/>
            <a:r>
              <a:rPr lang="en-US" sz="1800" dirty="0" smtClean="0"/>
              <a:t>In place communications</a:t>
            </a:r>
          </a:p>
          <a:p>
            <a:pPr lvl="1"/>
            <a:r>
              <a:rPr lang="en-US" sz="1800" dirty="0" smtClean="0"/>
              <a:t>Asynchronous and Synchronous</a:t>
            </a:r>
          </a:p>
          <a:p>
            <a:pPr lvl="1"/>
            <a:r>
              <a:rPr lang="en-US" sz="1800" dirty="0" smtClean="0"/>
              <a:t>One sided communications</a:t>
            </a:r>
          </a:p>
          <a:p>
            <a:r>
              <a:rPr lang="en-US" sz="2200" dirty="0" smtClean="0"/>
              <a:t>Dataflow </a:t>
            </a:r>
          </a:p>
          <a:p>
            <a:pPr lvl="1"/>
            <a:r>
              <a:rPr lang="en-US" sz="1800" dirty="0" smtClean="0"/>
              <a:t>A computation in a task activated upon its input dependencies are satisfied</a:t>
            </a:r>
          </a:p>
          <a:p>
            <a:pPr lvl="1"/>
            <a:r>
              <a:rPr lang="en-US" sz="1800" dirty="0" smtClean="0"/>
              <a:t>A Task communicates after it finishes computation</a:t>
            </a:r>
          </a:p>
          <a:p>
            <a:pPr lvl="1"/>
            <a:endParaRPr lang="en-US" sz="1800" dirty="0"/>
          </a:p>
          <a:p>
            <a:pPr marL="457200" lvl="1" indent="0">
              <a:buNone/>
            </a:pPr>
            <a:endParaRPr lang="en-US" sz="1200" dirty="0" smtClean="0"/>
          </a:p>
          <a:p>
            <a:pPr marL="0" indent="0">
              <a:buFont typeface="Arial" panose="020B0604020202020204" pitchFamily="34" charset="0"/>
              <a:buNone/>
            </a:pPr>
            <a:endParaRPr lang="en-US" sz="2000" dirty="0" smtClean="0"/>
          </a:p>
          <a:p>
            <a:endParaRPr lang="en-US" sz="2000" dirty="0" smtClean="0"/>
          </a:p>
        </p:txBody>
      </p:sp>
    </p:spTree>
    <p:extLst>
      <p:ext uri="{BB962C8B-B14F-4D97-AF65-F5344CB8AC3E}">
        <p14:creationId xmlns:p14="http://schemas.microsoft.com/office/powerpoint/2010/main" val="197596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602"/>
            <a:ext cx="10515600" cy="1325563"/>
          </a:xfrm>
        </p:spPr>
        <p:txBody>
          <a:bodyPr>
            <a:normAutofit/>
          </a:bodyPr>
          <a:lstStyle/>
          <a:p>
            <a:r>
              <a:rPr lang="en-US" sz="4000" dirty="0" smtClean="0"/>
              <a:t>Communication Primitives</a:t>
            </a:r>
            <a:endParaRPr lang="en-US" sz="4000"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28" b="5505"/>
          <a:stretch/>
        </p:blipFill>
        <p:spPr>
          <a:xfrm>
            <a:off x="5095367" y="1199918"/>
            <a:ext cx="6631411" cy="4556932"/>
          </a:xfrm>
        </p:spPr>
      </p:pic>
      <p:sp>
        <p:nvSpPr>
          <p:cNvPr id="5" name="Content Placeholder 2"/>
          <p:cNvSpPr txBox="1">
            <a:spLocks/>
          </p:cNvSpPr>
          <p:nvPr/>
        </p:nvSpPr>
        <p:spPr>
          <a:xfrm>
            <a:off x="838200" y="1184271"/>
            <a:ext cx="4257167" cy="42543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Big data systems do no implement optimized communications</a:t>
            </a:r>
          </a:p>
          <a:p>
            <a:r>
              <a:rPr lang="en-US" sz="2000" dirty="0" smtClean="0"/>
              <a:t>It is interesting to see no AllReduce implementations</a:t>
            </a:r>
          </a:p>
          <a:p>
            <a:pPr lvl="1"/>
            <a:r>
              <a:rPr lang="en-US" sz="1800" dirty="0" smtClean="0"/>
              <a:t>AllReduce has to be done with Reduce + Broadcast</a:t>
            </a:r>
          </a:p>
          <a:p>
            <a:r>
              <a:rPr lang="en-US" sz="2000" dirty="0" smtClean="0"/>
              <a:t>No consideration of RDMA</a:t>
            </a:r>
            <a:endParaRPr lang="en-US" sz="2000" dirty="0"/>
          </a:p>
          <a:p>
            <a:pPr marL="457200" lvl="1" indent="0">
              <a:buNone/>
            </a:pPr>
            <a:endParaRPr lang="en-US" sz="1200" dirty="0" smtClean="0"/>
          </a:p>
          <a:p>
            <a:pPr marL="0" indent="0">
              <a:buFont typeface="Arial" panose="020B0604020202020204" pitchFamily="34" charset="0"/>
              <a:buNone/>
            </a:pPr>
            <a:endParaRPr lang="en-US" sz="2000" dirty="0" smtClean="0"/>
          </a:p>
          <a:p>
            <a:endParaRPr lang="en-US" sz="2000" dirty="0" smtClean="0"/>
          </a:p>
        </p:txBody>
      </p:sp>
      <p:sp>
        <p:nvSpPr>
          <p:cNvPr id="6" name="Rectangle 5"/>
          <p:cNvSpPr/>
          <p:nvPr/>
        </p:nvSpPr>
        <p:spPr>
          <a:xfrm>
            <a:off x="838200" y="5433684"/>
            <a:ext cx="3940404" cy="646331"/>
          </a:xfrm>
          <a:prstGeom prst="rect">
            <a:avLst/>
          </a:prstGeom>
        </p:spPr>
        <p:txBody>
          <a:bodyPr wrap="square">
            <a:spAutoFit/>
          </a:bodyPr>
          <a:lstStyle/>
          <a:p>
            <a:pPr algn="ctr"/>
            <a:r>
              <a:rPr lang="en-US" dirty="0" smtClean="0"/>
              <a:t>Reduce, 640 </a:t>
            </a:r>
            <a:r>
              <a:rPr lang="en-US" dirty="0"/>
              <a:t>parallel tasks in 32 nodes. Integer </a:t>
            </a:r>
            <a:r>
              <a:rPr lang="en-US" dirty="0" smtClean="0"/>
              <a:t>Array</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622" y="3551983"/>
            <a:ext cx="3137560" cy="1881701"/>
          </a:xfrm>
          <a:prstGeom prst="rect">
            <a:avLst/>
          </a:prstGeom>
        </p:spPr>
      </p:pic>
    </p:spTree>
    <p:extLst>
      <p:ext uri="{BB962C8B-B14F-4D97-AF65-F5344CB8AC3E}">
        <p14:creationId xmlns:p14="http://schemas.microsoft.com/office/powerpoint/2010/main" val="1254816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Performance Interconnects</a:t>
            </a:r>
            <a:endParaRPr lang="en-US" dirty="0"/>
          </a:p>
        </p:txBody>
      </p:sp>
      <p:sp>
        <p:nvSpPr>
          <p:cNvPr id="3" name="Content Placeholder 2"/>
          <p:cNvSpPr>
            <a:spLocks noGrp="1"/>
          </p:cNvSpPr>
          <p:nvPr>
            <p:ph idx="1"/>
          </p:nvPr>
        </p:nvSpPr>
        <p:spPr>
          <a:xfrm>
            <a:off x="838200" y="1825625"/>
            <a:ext cx="10515600" cy="4351338"/>
          </a:xfrm>
        </p:spPr>
        <p:txBody>
          <a:bodyPr>
            <a:normAutofit/>
          </a:bodyPr>
          <a:lstStyle/>
          <a:p>
            <a:r>
              <a:rPr lang="en-US" sz="2000" dirty="0" smtClean="0"/>
              <a:t>MPI excels in RDMA (Remote direct memory access) communications</a:t>
            </a:r>
          </a:p>
          <a:p>
            <a:r>
              <a:rPr lang="en-US" sz="2000" dirty="0" smtClean="0"/>
              <a:t>Big data systems have not taken RDMA seriously</a:t>
            </a:r>
          </a:p>
          <a:p>
            <a:pPr lvl="1"/>
            <a:r>
              <a:rPr lang="en-US" sz="1800" dirty="0" smtClean="0"/>
              <a:t>There are some implementations as plugins to existing systems </a:t>
            </a:r>
          </a:p>
          <a:p>
            <a:r>
              <a:rPr lang="en-US" sz="2200" dirty="0" smtClean="0"/>
              <a:t>Different hardware and protocols</a:t>
            </a:r>
          </a:p>
          <a:p>
            <a:pPr lvl="1"/>
            <a:r>
              <a:rPr lang="en-US" sz="1800" dirty="0" err="1" smtClean="0"/>
              <a:t>Infiniband</a:t>
            </a:r>
            <a:endParaRPr lang="en-US" sz="1800" dirty="0" smtClean="0"/>
          </a:p>
          <a:p>
            <a:pPr lvl="1"/>
            <a:r>
              <a:rPr lang="en-US" sz="1800" dirty="0" smtClean="0"/>
              <a:t>Intel Omni-Path</a:t>
            </a:r>
          </a:p>
          <a:p>
            <a:pPr lvl="1"/>
            <a:r>
              <a:rPr lang="en-US" sz="1800" dirty="0"/>
              <a:t>Aries </a:t>
            </a:r>
            <a:r>
              <a:rPr lang="en-US" sz="1800" dirty="0" smtClean="0"/>
              <a:t>interconnect</a:t>
            </a:r>
          </a:p>
          <a:p>
            <a:r>
              <a:rPr lang="en-US" sz="2000" dirty="0"/>
              <a:t>Open source High Performance Libraries such as </a:t>
            </a:r>
            <a:r>
              <a:rPr lang="en-US" sz="2000" dirty="0" err="1"/>
              <a:t>Libfabric</a:t>
            </a:r>
            <a:r>
              <a:rPr lang="en-US" sz="2000" dirty="0"/>
              <a:t> and Photon should make the integration </a:t>
            </a:r>
            <a:r>
              <a:rPr lang="en-US" sz="2000" dirty="0" smtClean="0"/>
              <a:t>smooth</a:t>
            </a:r>
            <a:endParaRPr lang="en-US" sz="2000" dirty="0"/>
          </a:p>
          <a:p>
            <a:pPr marL="0" indent="0">
              <a:buNone/>
            </a:pPr>
            <a:endParaRPr lang="en-US" sz="2000" dirty="0" smtClean="0"/>
          </a:p>
          <a:p>
            <a:endParaRPr lang="en-US" sz="2000" dirty="0"/>
          </a:p>
        </p:txBody>
      </p:sp>
    </p:spTree>
    <p:extLst>
      <p:ext uri="{BB962C8B-B14F-4D97-AF65-F5344CB8AC3E}">
        <p14:creationId xmlns:p14="http://schemas.microsoft.com/office/powerpoint/2010/main" val="3601039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Proposed Optimized Dataflow Communications</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856" y="2614269"/>
            <a:ext cx="5976581" cy="2398888"/>
          </a:xfrm>
          <a:prstGeom prst="rect">
            <a:avLst/>
          </a:prstGeom>
        </p:spPr>
      </p:pic>
      <p:sp>
        <p:nvSpPr>
          <p:cNvPr id="4" name="Content Placeholder 2"/>
          <p:cNvSpPr>
            <a:spLocks noGrp="1"/>
          </p:cNvSpPr>
          <p:nvPr>
            <p:ph idx="1"/>
          </p:nvPr>
        </p:nvSpPr>
        <p:spPr>
          <a:xfrm>
            <a:off x="838200" y="1825625"/>
            <a:ext cx="4648200" cy="4351338"/>
          </a:xfrm>
        </p:spPr>
        <p:txBody>
          <a:bodyPr>
            <a:normAutofit/>
          </a:bodyPr>
          <a:lstStyle/>
          <a:p>
            <a:r>
              <a:rPr lang="en-US" sz="2000" dirty="0" smtClean="0"/>
              <a:t>Optimize the dataflow graph to facilitate different algorithms</a:t>
            </a:r>
          </a:p>
          <a:p>
            <a:r>
              <a:rPr lang="en-US" sz="2200" dirty="0" smtClean="0"/>
              <a:t>Example - Reduce </a:t>
            </a:r>
          </a:p>
          <a:p>
            <a:pPr lvl="1"/>
            <a:r>
              <a:rPr lang="en-US" sz="1800" dirty="0" smtClean="0"/>
              <a:t>Add subtasks and arrange them according to a optimized algorithm</a:t>
            </a:r>
          </a:p>
          <a:p>
            <a:pPr lvl="1"/>
            <a:r>
              <a:rPr lang="en-US" sz="1800" dirty="0" smtClean="0"/>
              <a:t>Trees, Pipelines</a:t>
            </a:r>
          </a:p>
          <a:p>
            <a:r>
              <a:rPr lang="en-US" sz="2000" dirty="0" smtClean="0"/>
              <a:t>Preserves the asynchronous nature of dataflow computation</a:t>
            </a:r>
          </a:p>
          <a:p>
            <a:pPr marL="0" indent="0">
              <a:buNone/>
            </a:pPr>
            <a:endParaRPr lang="en-US" sz="2000" dirty="0" smtClean="0"/>
          </a:p>
          <a:p>
            <a:endParaRPr lang="en-US" sz="2000" dirty="0"/>
          </a:p>
        </p:txBody>
      </p:sp>
      <p:sp>
        <p:nvSpPr>
          <p:cNvPr id="3" name="TextBox 2"/>
          <p:cNvSpPr txBox="1"/>
          <p:nvPr/>
        </p:nvSpPr>
        <p:spPr>
          <a:xfrm>
            <a:off x="6657475" y="5173318"/>
            <a:ext cx="3713747" cy="646331"/>
          </a:xfrm>
          <a:prstGeom prst="rect">
            <a:avLst/>
          </a:prstGeom>
          <a:noFill/>
        </p:spPr>
        <p:txBody>
          <a:bodyPr wrap="square" rtlCol="0">
            <a:spAutoFit/>
          </a:bodyPr>
          <a:lstStyle/>
          <a:p>
            <a:pPr algn="ctr"/>
            <a:r>
              <a:rPr lang="en-US" dirty="0" smtClean="0"/>
              <a:t>Reduce communication as a dataflow graph modification</a:t>
            </a:r>
            <a:endParaRPr lang="en-US" dirty="0"/>
          </a:p>
        </p:txBody>
      </p:sp>
      <p:pic>
        <p:nvPicPr>
          <p:cNvPr id="7"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97386" y="1184764"/>
            <a:ext cx="1903646" cy="1935426"/>
          </a:xfrm>
          <a:prstGeom prst="rect">
            <a:avLst/>
          </a:prstGeom>
        </p:spPr>
      </p:pic>
    </p:spTree>
    <p:extLst>
      <p:ext uri="{BB962C8B-B14F-4D97-AF65-F5344CB8AC3E}">
        <p14:creationId xmlns:p14="http://schemas.microsoft.com/office/powerpoint/2010/main" val="468444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Optimized Communications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656" y="2060817"/>
            <a:ext cx="6532555" cy="3007493"/>
          </a:xfrm>
          <a:prstGeom prst="rect">
            <a:avLst/>
          </a:prstGeom>
        </p:spPr>
      </p:pic>
      <p:sp>
        <p:nvSpPr>
          <p:cNvPr id="5" name="Content Placeholder 2"/>
          <p:cNvSpPr>
            <a:spLocks noGrp="1"/>
          </p:cNvSpPr>
          <p:nvPr>
            <p:ph idx="1"/>
          </p:nvPr>
        </p:nvSpPr>
        <p:spPr>
          <a:xfrm>
            <a:off x="838200" y="1825625"/>
            <a:ext cx="4648200" cy="4351338"/>
          </a:xfrm>
        </p:spPr>
        <p:txBody>
          <a:bodyPr>
            <a:normAutofit/>
          </a:bodyPr>
          <a:lstStyle/>
          <a:p>
            <a:r>
              <a:rPr lang="en-US" sz="2000" dirty="0" smtClean="0"/>
              <a:t>AllReduce Communication</a:t>
            </a:r>
          </a:p>
          <a:p>
            <a:pPr lvl="1"/>
            <a:r>
              <a:rPr lang="en-US" sz="1800" dirty="0" smtClean="0"/>
              <a:t>As a Reduce + Broadcast</a:t>
            </a:r>
          </a:p>
          <a:p>
            <a:pPr lvl="1"/>
            <a:r>
              <a:rPr lang="en-US" sz="1800" dirty="0" smtClean="0"/>
              <a:t>More algorithms available</a:t>
            </a:r>
            <a:endParaRPr lang="en-US" sz="1600" dirty="0" smtClean="0"/>
          </a:p>
          <a:p>
            <a:pPr marL="0" indent="0">
              <a:buNone/>
            </a:pPr>
            <a:endParaRPr lang="en-US" sz="2000" dirty="0" smtClean="0"/>
          </a:p>
          <a:p>
            <a:endParaRPr lang="en-US" sz="2000" dirty="0"/>
          </a:p>
        </p:txBody>
      </p:sp>
      <p:sp>
        <p:nvSpPr>
          <p:cNvPr id="3" name="TextBox 2"/>
          <p:cNvSpPr txBox="1"/>
          <p:nvPr/>
        </p:nvSpPr>
        <p:spPr>
          <a:xfrm>
            <a:off x="7307179" y="5253304"/>
            <a:ext cx="2658035" cy="369332"/>
          </a:xfrm>
          <a:prstGeom prst="rect">
            <a:avLst/>
          </a:prstGeom>
          <a:noFill/>
        </p:spPr>
        <p:txBody>
          <a:bodyPr wrap="none" rtlCol="0">
            <a:spAutoFit/>
          </a:bodyPr>
          <a:lstStyle/>
          <a:p>
            <a:r>
              <a:rPr lang="en-US" dirty="0" smtClean="0"/>
              <a:t>AllReduce Communication</a:t>
            </a:r>
            <a:endParaRPr lang="en-US" dirty="0"/>
          </a:p>
        </p:txBody>
      </p:sp>
    </p:spTree>
    <p:extLst>
      <p:ext uri="{BB962C8B-B14F-4D97-AF65-F5344CB8AC3E}">
        <p14:creationId xmlns:p14="http://schemas.microsoft.com/office/powerpoint/2010/main" val="204292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of Dataflow Collectives</a:t>
            </a:r>
            <a:endParaRPr lang="en-US" dirty="0"/>
          </a:p>
        </p:txBody>
      </p:sp>
      <p:sp>
        <p:nvSpPr>
          <p:cNvPr id="3" name="Content Placeholder 2"/>
          <p:cNvSpPr>
            <a:spLocks noGrp="1"/>
          </p:cNvSpPr>
          <p:nvPr>
            <p:ph idx="1"/>
          </p:nvPr>
        </p:nvSpPr>
        <p:spPr>
          <a:xfrm>
            <a:off x="838200" y="1825625"/>
            <a:ext cx="8979568" cy="4351338"/>
          </a:xfrm>
        </p:spPr>
        <p:txBody>
          <a:bodyPr>
            <a:normAutofit/>
          </a:bodyPr>
          <a:lstStyle/>
          <a:p>
            <a:r>
              <a:rPr lang="en-US" sz="2000" dirty="0" smtClean="0"/>
              <a:t>The </a:t>
            </a:r>
            <a:r>
              <a:rPr lang="en-US" sz="2000" dirty="0"/>
              <a:t>communication and the underlying algorithm should be driven by data </a:t>
            </a:r>
            <a:endParaRPr lang="en-US" sz="2000" dirty="0" smtClean="0"/>
          </a:p>
          <a:p>
            <a:r>
              <a:rPr lang="en-US" sz="2000" dirty="0" smtClean="0"/>
              <a:t>The </a:t>
            </a:r>
            <a:r>
              <a:rPr lang="en-US" sz="2000" dirty="0"/>
              <a:t>algorithm should be able to use disks when the amount of data is larger than the available </a:t>
            </a:r>
            <a:r>
              <a:rPr lang="en-US" sz="2000" dirty="0" smtClean="0"/>
              <a:t>memory</a:t>
            </a:r>
          </a:p>
          <a:p>
            <a:r>
              <a:rPr lang="en-US" sz="2000" dirty="0" smtClean="0"/>
              <a:t>The </a:t>
            </a:r>
            <a:r>
              <a:rPr lang="en-US" sz="2000" dirty="0"/>
              <a:t>collective communication should </a:t>
            </a:r>
            <a:r>
              <a:rPr lang="en-US" sz="2000" dirty="0" smtClean="0"/>
              <a:t>handle hierarchical partitions </a:t>
            </a:r>
            <a:r>
              <a:rPr lang="en-US" sz="2000" dirty="0"/>
              <a:t>of </a:t>
            </a:r>
            <a:r>
              <a:rPr lang="en-US" sz="2000" dirty="0" smtClean="0"/>
              <a:t>data</a:t>
            </a:r>
          </a:p>
          <a:p>
            <a:pPr lvl="1"/>
            <a:r>
              <a:rPr lang="en-US" sz="1800" dirty="0" smtClean="0"/>
              <a:t>In batch case the communication should finish after the partitions are handled</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6746" y="4001294"/>
            <a:ext cx="4273666" cy="1883827"/>
          </a:xfrm>
          <a:prstGeom prst="rect">
            <a:avLst/>
          </a:prstGeom>
        </p:spPr>
      </p:pic>
    </p:spTree>
    <p:extLst>
      <p:ext uri="{BB962C8B-B14F-4D97-AF65-F5344CB8AC3E}">
        <p14:creationId xmlns:p14="http://schemas.microsoft.com/office/powerpoint/2010/main" val="4279224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Graph State &amp; Scheduling</a:t>
            </a:r>
            <a:endParaRPr lang="en-US" dirty="0"/>
          </a:p>
        </p:txBody>
      </p:sp>
      <p:sp>
        <p:nvSpPr>
          <p:cNvPr id="3" name="Content Placeholder 2"/>
          <p:cNvSpPr>
            <a:spLocks noGrp="1"/>
          </p:cNvSpPr>
          <p:nvPr>
            <p:ph idx="1"/>
          </p:nvPr>
        </p:nvSpPr>
        <p:spPr>
          <a:xfrm>
            <a:off x="838200" y="1690688"/>
            <a:ext cx="9845842" cy="4351338"/>
          </a:xfrm>
        </p:spPr>
        <p:txBody>
          <a:bodyPr>
            <a:normAutofit/>
          </a:bodyPr>
          <a:lstStyle/>
          <a:p>
            <a:r>
              <a:rPr lang="en-US" sz="2000" b="1" dirty="0"/>
              <a:t>State </a:t>
            </a:r>
            <a:r>
              <a:rPr lang="en-US" sz="2000" dirty="0"/>
              <a:t>is a key issue and handled differently in systems</a:t>
            </a:r>
            <a:endParaRPr lang="en-US" sz="2600" dirty="0"/>
          </a:p>
          <a:p>
            <a:pPr lvl="1"/>
            <a:r>
              <a:rPr lang="en-US" sz="1800" dirty="0"/>
              <a:t>CORBA, AMT, MPI and Storm/Heron have long running tasks that preserve state</a:t>
            </a:r>
          </a:p>
          <a:p>
            <a:pPr lvl="1"/>
            <a:r>
              <a:rPr lang="en-US" sz="1800" dirty="0"/>
              <a:t>Spark and </a:t>
            </a:r>
            <a:r>
              <a:rPr lang="en-US" sz="1800" dirty="0" err="1"/>
              <a:t>Flink</a:t>
            </a:r>
            <a:r>
              <a:rPr lang="en-US" sz="1800" dirty="0"/>
              <a:t> preserve datasets across dataflow node</a:t>
            </a:r>
          </a:p>
          <a:p>
            <a:pPr lvl="1"/>
            <a:r>
              <a:rPr lang="en-US" sz="1800" dirty="0"/>
              <a:t>All systems agree on coarse grain dataflow; only  keep state in exchanged data</a:t>
            </a:r>
            <a:r>
              <a:rPr lang="en-US" sz="1800" dirty="0" smtClean="0"/>
              <a:t>.</a:t>
            </a:r>
            <a:endParaRPr lang="en-US" sz="1900" dirty="0" smtClean="0"/>
          </a:p>
          <a:p>
            <a:r>
              <a:rPr lang="en-US" sz="2000" b="1" dirty="0" smtClean="0"/>
              <a:t>Scheduling</a:t>
            </a:r>
            <a:r>
              <a:rPr lang="en-US" sz="2000" dirty="0" smtClean="0"/>
              <a:t> is one key area where dataflow systems differ</a:t>
            </a:r>
          </a:p>
          <a:p>
            <a:pPr lvl="1"/>
            <a:r>
              <a:rPr lang="en-US" sz="1800" dirty="0" smtClean="0"/>
              <a:t>Dynamic Scheduling</a:t>
            </a:r>
          </a:p>
          <a:p>
            <a:pPr lvl="2"/>
            <a:r>
              <a:rPr lang="en-US" sz="1600" dirty="0" smtClean="0"/>
              <a:t>Fine grain control of dataflow graph</a:t>
            </a:r>
          </a:p>
          <a:p>
            <a:pPr lvl="2"/>
            <a:r>
              <a:rPr lang="en-US" sz="1600" dirty="0" smtClean="0"/>
              <a:t>Graph cannot be optimized</a:t>
            </a:r>
          </a:p>
          <a:p>
            <a:pPr lvl="1"/>
            <a:r>
              <a:rPr lang="en-US" sz="1800" dirty="0" smtClean="0"/>
              <a:t>Static Scheduling</a:t>
            </a:r>
          </a:p>
          <a:p>
            <a:pPr lvl="2"/>
            <a:r>
              <a:rPr lang="en-US" sz="1600" dirty="0" smtClean="0"/>
              <a:t>Less control of the dataflow graph</a:t>
            </a:r>
          </a:p>
          <a:p>
            <a:pPr lvl="2"/>
            <a:r>
              <a:rPr lang="en-US" sz="1600" dirty="0" smtClean="0"/>
              <a:t>Graph can be optimized</a:t>
            </a:r>
            <a:endParaRPr lang="en-US" sz="1600" dirty="0"/>
          </a:p>
        </p:txBody>
      </p:sp>
    </p:spTree>
    <p:extLst>
      <p:ext uri="{BB962C8B-B14F-4D97-AF65-F5344CB8AC3E}">
        <p14:creationId xmlns:p14="http://schemas.microsoft.com/office/powerpoint/2010/main" val="2971552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Graph Task Scheduling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5674" y="1480720"/>
            <a:ext cx="9827337" cy="4291122"/>
          </a:xfrm>
        </p:spPr>
      </p:pic>
    </p:spTree>
    <p:extLst>
      <p:ext uri="{BB962C8B-B14F-4D97-AF65-F5344CB8AC3E}">
        <p14:creationId xmlns:p14="http://schemas.microsoft.com/office/powerpoint/2010/main" val="2924665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between Stream &amp; Batch Analytics</a:t>
            </a:r>
            <a:endParaRPr lang="en-US" dirty="0"/>
          </a:p>
        </p:txBody>
      </p:sp>
      <p:sp>
        <p:nvSpPr>
          <p:cNvPr id="3" name="Content Placeholder 2"/>
          <p:cNvSpPr>
            <a:spLocks noGrp="1"/>
          </p:cNvSpPr>
          <p:nvPr>
            <p:ph idx="1"/>
          </p:nvPr>
        </p:nvSpPr>
        <p:spPr>
          <a:xfrm>
            <a:off x="968567" y="1736833"/>
            <a:ext cx="5381119" cy="4351338"/>
          </a:xfrm>
        </p:spPr>
        <p:txBody>
          <a:bodyPr>
            <a:normAutofit/>
          </a:bodyPr>
          <a:lstStyle/>
          <a:p>
            <a:r>
              <a:rPr lang="en-US" sz="2000" dirty="0" smtClean="0"/>
              <a:t>Stream analytics</a:t>
            </a:r>
          </a:p>
          <a:p>
            <a:pPr lvl="1"/>
            <a:r>
              <a:rPr lang="en-US" sz="1800" dirty="0" smtClean="0"/>
              <a:t>Latency vs Throughput</a:t>
            </a:r>
          </a:p>
          <a:p>
            <a:pPr lvl="1"/>
            <a:r>
              <a:rPr lang="en-US" sz="1800" dirty="0" smtClean="0"/>
              <a:t>Often latency is more important</a:t>
            </a:r>
          </a:p>
          <a:p>
            <a:r>
              <a:rPr lang="en-US" sz="2000" dirty="0" smtClean="0"/>
              <a:t>Example </a:t>
            </a:r>
          </a:p>
          <a:p>
            <a:pPr lvl="1"/>
            <a:r>
              <a:rPr lang="en-US" sz="1600" dirty="0" smtClean="0"/>
              <a:t>Assume message rate of 1 </a:t>
            </a:r>
            <a:r>
              <a:rPr lang="en-US" sz="1600" dirty="0" err="1" smtClean="0"/>
              <a:t>msg</a:t>
            </a:r>
            <a:r>
              <a:rPr lang="en-US" sz="1600" dirty="0" smtClean="0"/>
              <a:t> per </a:t>
            </a:r>
            <a:r>
              <a:rPr lang="en-US" sz="1600" i="1" dirty="0"/>
              <a:t>t</a:t>
            </a:r>
            <a:r>
              <a:rPr lang="en-US" sz="1600" dirty="0" smtClean="0"/>
              <a:t> Units of CPU time</a:t>
            </a:r>
          </a:p>
          <a:p>
            <a:pPr lvl="1"/>
            <a:r>
              <a:rPr lang="en-US" sz="1800" dirty="0" smtClean="0"/>
              <a:t>Assume we have 4 tasks to be executed on an incoming message each consuming </a:t>
            </a:r>
            <a:r>
              <a:rPr lang="en-US" sz="1800" i="1" dirty="0" smtClean="0"/>
              <a:t>t</a:t>
            </a:r>
            <a:r>
              <a:rPr lang="en-US" sz="1800" dirty="0" smtClean="0"/>
              <a:t> units of CPU time</a:t>
            </a:r>
          </a:p>
          <a:p>
            <a:pPr lvl="1"/>
            <a:r>
              <a:rPr lang="en-US" sz="1800" dirty="0" smtClean="0"/>
              <a:t>Now lets say we have a machine with 4 CPUs. </a:t>
            </a:r>
          </a:p>
          <a:p>
            <a:pPr lvl="1"/>
            <a:r>
              <a:rPr lang="en-US" sz="1600" dirty="0" smtClean="0"/>
              <a:t>There are two possible schedules of the tasks</a:t>
            </a:r>
            <a:endParaRPr lang="en-US" sz="1200" dirty="0"/>
          </a:p>
          <a:p>
            <a:pPr marL="1257300" lvl="2" indent="-342900">
              <a:buFont typeface="+mj-lt"/>
              <a:buAutoNum type="arabicPeriod"/>
            </a:pPr>
            <a:r>
              <a:rPr lang="en-US" sz="1200" dirty="0" smtClean="0"/>
              <a:t>Schedule each task on each CPU</a:t>
            </a:r>
          </a:p>
          <a:p>
            <a:pPr marL="1257300" lvl="2" indent="-342900">
              <a:buFont typeface="+mj-lt"/>
              <a:buAutoNum type="arabicPeriod"/>
            </a:pPr>
            <a:r>
              <a:rPr lang="en-US" sz="1200" dirty="0" smtClean="0"/>
              <a:t>For each message run the 4 tasks one after other on a CPU and load balance between </a:t>
            </a:r>
            <a:r>
              <a:rPr lang="en-US" sz="1200" dirty="0" err="1" smtClean="0"/>
              <a:t>CPUsC</a:t>
            </a:r>
            <a:endParaRPr lang="en-US" sz="1200" dirty="0" smtClean="0"/>
          </a:p>
        </p:txBody>
      </p:sp>
      <p:sp>
        <p:nvSpPr>
          <p:cNvPr id="63" name="Rectangle 62"/>
          <p:cNvSpPr/>
          <p:nvPr/>
        </p:nvSpPr>
        <p:spPr>
          <a:xfrm>
            <a:off x="7413097" y="5268427"/>
            <a:ext cx="3841272" cy="646331"/>
          </a:xfrm>
          <a:prstGeom prst="rect">
            <a:avLst/>
          </a:prstGeom>
        </p:spPr>
        <p:txBody>
          <a:bodyPr wrap="square">
            <a:spAutoFit/>
          </a:bodyPr>
          <a:lstStyle/>
          <a:p>
            <a:pPr lvl="1" algn="ctr"/>
            <a:r>
              <a:rPr lang="en-US" sz="1200" dirty="0" smtClean="0"/>
              <a:t>Cannot run the stream on single CPU, need to load balance between the 4 CPUs, preserve data locality, but out of order processing of stream</a:t>
            </a:r>
            <a:endParaRPr lang="en-US" sz="1200" dirty="0"/>
          </a:p>
        </p:txBody>
      </p:sp>
      <p:sp>
        <p:nvSpPr>
          <p:cNvPr id="75" name="Rectangle 74"/>
          <p:cNvSpPr/>
          <p:nvPr/>
        </p:nvSpPr>
        <p:spPr>
          <a:xfrm>
            <a:off x="7505511" y="3003419"/>
            <a:ext cx="3841272" cy="461665"/>
          </a:xfrm>
          <a:prstGeom prst="rect">
            <a:avLst/>
          </a:prstGeom>
        </p:spPr>
        <p:txBody>
          <a:bodyPr wrap="square">
            <a:spAutoFit/>
          </a:bodyPr>
          <a:lstStyle/>
          <a:p>
            <a:pPr lvl="1" algn="ctr"/>
            <a:r>
              <a:rPr lang="en-US" sz="1200" dirty="0" smtClean="0"/>
              <a:t>Can process the stream with 4 CPUs, preserve task locality</a:t>
            </a:r>
            <a:endParaRPr lang="en-US" sz="1200"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5136" y="1484270"/>
            <a:ext cx="3144192" cy="152022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369" y="3725584"/>
            <a:ext cx="2794728" cy="1542843"/>
          </a:xfrm>
          <a:prstGeom prst="rect">
            <a:avLst/>
          </a:prstGeom>
        </p:spPr>
      </p:pic>
    </p:spTree>
    <p:extLst>
      <p:ext uri="{BB962C8B-B14F-4D97-AF65-F5344CB8AC3E}">
        <p14:creationId xmlns:p14="http://schemas.microsoft.com/office/powerpoint/2010/main" val="34250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a:extLst>
              <a:ext uri="{FF2B5EF4-FFF2-40B4-BE49-F238E27FC236}">
                <a16:creationId xmlns="" xmlns:a16="http://schemas.microsoft.com/office/drawing/2014/main" id="{81BF276B-E4F9-4373-886C-DAC1D55CE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664" y="1634541"/>
            <a:ext cx="8126672" cy="3913971"/>
          </a:xfrm>
          <a:prstGeom prst="rect">
            <a:avLst/>
          </a:prstGeom>
        </p:spPr>
      </p:pic>
      <p:sp>
        <p:nvSpPr>
          <p:cNvPr id="5" name="TextBox 4"/>
          <p:cNvSpPr txBox="1"/>
          <p:nvPr/>
        </p:nvSpPr>
        <p:spPr>
          <a:xfrm>
            <a:off x="4563979" y="5548512"/>
            <a:ext cx="2196692" cy="461665"/>
          </a:xfrm>
          <a:prstGeom prst="rect">
            <a:avLst/>
          </a:prstGeom>
          <a:noFill/>
        </p:spPr>
        <p:txBody>
          <a:bodyPr wrap="none" rtlCol="0">
            <a:spAutoFit/>
          </a:bodyPr>
          <a:lstStyle/>
          <a:p>
            <a:r>
              <a:rPr lang="en-US" sz="2400" dirty="0" smtClean="0"/>
              <a:t>Trillion Devices?</a:t>
            </a:r>
            <a:endParaRPr lang="en-US" sz="2400" dirty="0"/>
          </a:p>
        </p:txBody>
      </p:sp>
    </p:spTree>
    <p:extLst>
      <p:ext uri="{BB962C8B-B14F-4D97-AF65-F5344CB8AC3E}">
        <p14:creationId xmlns:p14="http://schemas.microsoft.com/office/powerpoint/2010/main" val="1838788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Shared Memory</a:t>
            </a:r>
            <a:endParaRPr lang="en-US" dirty="0"/>
          </a:p>
        </p:txBody>
      </p:sp>
      <p:sp>
        <p:nvSpPr>
          <p:cNvPr id="3" name="Content Placeholder 2"/>
          <p:cNvSpPr>
            <a:spLocks noGrp="1"/>
          </p:cNvSpPr>
          <p:nvPr>
            <p:ph idx="1"/>
          </p:nvPr>
        </p:nvSpPr>
        <p:spPr>
          <a:xfrm>
            <a:off x="838200" y="1597025"/>
            <a:ext cx="10515600" cy="4351338"/>
          </a:xfrm>
        </p:spPr>
        <p:txBody>
          <a:bodyPr>
            <a:normAutofit/>
          </a:bodyPr>
          <a:lstStyle/>
          <a:p>
            <a:r>
              <a:rPr lang="en-US" sz="2000" dirty="0" smtClean="0"/>
              <a:t>AMT systems support fully featured distributed shared memory (DSM)</a:t>
            </a:r>
            <a:endParaRPr lang="en-US" sz="2400" dirty="0" smtClean="0"/>
          </a:p>
          <a:p>
            <a:pPr lvl="1"/>
            <a:r>
              <a:rPr lang="en-US" sz="1800" dirty="0" smtClean="0"/>
              <a:t>Partitioned Global Address Space (PGAS)</a:t>
            </a:r>
            <a:endParaRPr lang="en-US" sz="2000" dirty="0" smtClean="0"/>
          </a:p>
          <a:p>
            <a:r>
              <a:rPr lang="en-US" sz="2000" dirty="0" smtClean="0"/>
              <a:t>Big data systems use relaxed version of DSM</a:t>
            </a:r>
          </a:p>
          <a:p>
            <a:pPr lvl="1"/>
            <a:r>
              <a:rPr lang="en-US" sz="1800" dirty="0" smtClean="0"/>
              <a:t>Only coarse grained operations are allowed</a:t>
            </a:r>
          </a:p>
          <a:p>
            <a:pPr lvl="1"/>
            <a:r>
              <a:rPr lang="en-US" sz="1800" dirty="0" smtClean="0"/>
              <a:t>Immutable DSM</a:t>
            </a:r>
          </a:p>
          <a:p>
            <a:pPr lvl="1"/>
            <a:r>
              <a:rPr lang="en-US" sz="1800" dirty="0" smtClean="0"/>
              <a:t>Examples include Spark RDD and </a:t>
            </a:r>
            <a:r>
              <a:rPr lang="en-US" sz="1800" dirty="0" err="1" smtClean="0"/>
              <a:t>Flink</a:t>
            </a:r>
            <a:r>
              <a:rPr lang="en-US" sz="1800" dirty="0" smtClean="0"/>
              <a:t> </a:t>
            </a:r>
            <a:r>
              <a:rPr lang="en-US" sz="1800" dirty="0" err="1" smtClean="0"/>
              <a:t>DataSet</a:t>
            </a:r>
            <a:endParaRPr lang="en-US" sz="1800" dirty="0" smtClean="0"/>
          </a:p>
          <a:p>
            <a:r>
              <a:rPr lang="en-US" sz="2000" dirty="0" smtClean="0"/>
              <a:t>Resilient Distributed Data</a:t>
            </a:r>
          </a:p>
          <a:p>
            <a:pPr lvl="1"/>
            <a:r>
              <a:rPr lang="en-US" sz="1600" dirty="0"/>
              <a:t>In memory representation of the partitions of a distributed data </a:t>
            </a:r>
            <a:r>
              <a:rPr lang="en-US" sz="1600" dirty="0" smtClean="0"/>
              <a:t>set</a:t>
            </a:r>
          </a:p>
          <a:p>
            <a:pPr lvl="1"/>
            <a:r>
              <a:rPr lang="en-US" sz="1800" dirty="0" smtClean="0"/>
              <a:t>RDD is created using coarse grain dataflow operations</a:t>
            </a:r>
          </a:p>
          <a:p>
            <a:pPr lvl="1"/>
            <a:r>
              <a:rPr lang="en-US" sz="1800" dirty="0" smtClean="0"/>
              <a:t>Once created they cannot be changed</a:t>
            </a:r>
          </a:p>
          <a:p>
            <a:pPr lvl="1"/>
            <a:r>
              <a:rPr lang="en-US" sz="1800" dirty="0" smtClean="0"/>
              <a:t>Has </a:t>
            </a:r>
            <a:r>
              <a:rPr lang="en-US" sz="1800" dirty="0"/>
              <a:t>a high level language type (Integer, Double, custom Class)</a:t>
            </a:r>
          </a:p>
          <a:p>
            <a:pPr lvl="1"/>
            <a:r>
              <a:rPr lang="en-US" sz="1800" dirty="0" smtClean="0"/>
              <a:t>Lazy </a:t>
            </a:r>
            <a:r>
              <a:rPr lang="en-US" sz="1800" dirty="0"/>
              <a:t>loading</a:t>
            </a:r>
          </a:p>
          <a:p>
            <a:pPr lvl="1"/>
            <a:r>
              <a:rPr lang="en-US" sz="1800" dirty="0"/>
              <a:t>Partitions are loaded in the tasks</a:t>
            </a:r>
            <a:endParaRPr lang="en-US" sz="1100" dirty="0"/>
          </a:p>
        </p:txBody>
      </p:sp>
      <p:grpSp>
        <p:nvGrpSpPr>
          <p:cNvPr id="22" name="Group 21"/>
          <p:cNvGrpSpPr/>
          <p:nvPr/>
        </p:nvGrpSpPr>
        <p:grpSpPr>
          <a:xfrm>
            <a:off x="8315579" y="2147976"/>
            <a:ext cx="3038221" cy="1743902"/>
            <a:chOff x="8132612" y="2212144"/>
            <a:chExt cx="3038221" cy="1743902"/>
          </a:xfrm>
        </p:grpSpPr>
        <p:sp>
          <p:nvSpPr>
            <p:cNvPr id="4" name="Rounded Rectangle 3"/>
            <p:cNvSpPr/>
            <p:nvPr/>
          </p:nvSpPr>
          <p:spPr>
            <a:xfrm>
              <a:off x="9430264" y="2883569"/>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Rounded Rectangle 4"/>
            <p:cNvSpPr/>
            <p:nvPr/>
          </p:nvSpPr>
          <p:spPr>
            <a:xfrm>
              <a:off x="10096012" y="2883569"/>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6" name="Rounded Rectangle 5"/>
            <p:cNvSpPr/>
            <p:nvPr/>
          </p:nvSpPr>
          <p:spPr>
            <a:xfrm>
              <a:off x="10761760" y="2883569"/>
              <a:ext cx="409073" cy="40105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dk1"/>
                </a:solidFill>
              </a:endParaRPr>
            </a:p>
          </p:txBody>
        </p:sp>
        <p:sp>
          <p:nvSpPr>
            <p:cNvPr id="7" name="Rectangle 6"/>
            <p:cNvSpPr/>
            <p:nvPr/>
          </p:nvSpPr>
          <p:spPr>
            <a:xfrm>
              <a:off x="9430264" y="2386263"/>
              <a:ext cx="1740569" cy="312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 name="Straight Connector 7"/>
            <p:cNvCxnSpPr/>
            <p:nvPr/>
          </p:nvCxnSpPr>
          <p:spPr>
            <a:xfrm>
              <a:off x="9965803" y="2386263"/>
              <a:ext cx="0" cy="312821"/>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0631551" y="2386263"/>
              <a:ext cx="0" cy="312821"/>
            </a:xfrm>
            <a:prstGeom prst="line">
              <a:avLst/>
            </a:prstGeom>
            <a:ln w="19050"/>
          </p:spPr>
          <p:style>
            <a:lnRef idx="1">
              <a:schemeClr val="dk1"/>
            </a:lnRef>
            <a:fillRef idx="0">
              <a:schemeClr val="dk1"/>
            </a:fillRef>
            <a:effectRef idx="0">
              <a:schemeClr val="dk1"/>
            </a:effectRef>
            <a:fontRef idx="minor">
              <a:schemeClr val="tx1"/>
            </a:fontRef>
          </p:style>
        </p:cxnSp>
        <p:sp>
          <p:nvSpPr>
            <p:cNvPr id="10" name="Rectangle 9"/>
            <p:cNvSpPr/>
            <p:nvPr/>
          </p:nvSpPr>
          <p:spPr>
            <a:xfrm>
              <a:off x="9430264" y="3469106"/>
              <a:ext cx="1740569" cy="3128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p:nvPr/>
          </p:nvCxnSpPr>
          <p:spPr>
            <a:xfrm>
              <a:off x="9965803" y="3469106"/>
              <a:ext cx="0" cy="312821"/>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10631551" y="3469106"/>
              <a:ext cx="0" cy="312821"/>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9635271" y="3309715"/>
              <a:ext cx="0" cy="1593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9635271" y="2699084"/>
              <a:ext cx="0" cy="1593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0307789" y="3309715"/>
              <a:ext cx="0" cy="1593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10307789" y="2699084"/>
              <a:ext cx="0" cy="1593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10945352" y="3309715"/>
              <a:ext cx="0" cy="1593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10945352" y="2699084"/>
              <a:ext cx="0" cy="15939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8630845" y="2899429"/>
              <a:ext cx="671081" cy="369332"/>
            </a:xfrm>
            <a:prstGeom prst="rect">
              <a:avLst/>
            </a:prstGeom>
            <a:noFill/>
          </p:spPr>
          <p:txBody>
            <a:bodyPr wrap="none" rtlCol="0">
              <a:spAutoFit/>
            </a:bodyPr>
            <a:lstStyle/>
            <a:p>
              <a:r>
                <a:rPr lang="en-US" dirty="0" smtClean="0"/>
                <a:t>Tasks</a:t>
              </a:r>
              <a:endParaRPr lang="en-US" dirty="0"/>
            </a:p>
          </p:txBody>
        </p:sp>
        <p:sp>
          <p:nvSpPr>
            <p:cNvPr id="20" name="TextBox 19"/>
            <p:cNvSpPr txBox="1"/>
            <p:nvPr/>
          </p:nvSpPr>
          <p:spPr>
            <a:xfrm>
              <a:off x="8132612" y="2212144"/>
              <a:ext cx="1234890" cy="646331"/>
            </a:xfrm>
            <a:prstGeom prst="rect">
              <a:avLst/>
            </a:prstGeom>
            <a:noFill/>
          </p:spPr>
          <p:txBody>
            <a:bodyPr wrap="square" rtlCol="0">
              <a:spAutoFit/>
            </a:bodyPr>
            <a:lstStyle/>
            <a:p>
              <a:pPr algn="ctr"/>
              <a:r>
                <a:rPr lang="en-US" dirty="0" smtClean="0"/>
                <a:t>Partitioned Data Set</a:t>
              </a:r>
              <a:endParaRPr lang="en-US" dirty="0"/>
            </a:p>
          </p:txBody>
        </p:sp>
        <p:sp>
          <p:nvSpPr>
            <p:cNvPr id="21" name="TextBox 20"/>
            <p:cNvSpPr txBox="1"/>
            <p:nvPr/>
          </p:nvSpPr>
          <p:spPr>
            <a:xfrm>
              <a:off x="8147072" y="3309715"/>
              <a:ext cx="1234890" cy="646331"/>
            </a:xfrm>
            <a:prstGeom prst="rect">
              <a:avLst/>
            </a:prstGeom>
            <a:noFill/>
          </p:spPr>
          <p:txBody>
            <a:bodyPr wrap="square" rtlCol="0">
              <a:spAutoFit/>
            </a:bodyPr>
            <a:lstStyle/>
            <a:p>
              <a:pPr algn="ctr"/>
              <a:r>
                <a:rPr lang="en-US" dirty="0" smtClean="0"/>
                <a:t>Partitioned Data Set</a:t>
              </a:r>
              <a:endParaRPr lang="en-US" dirty="0"/>
            </a:p>
          </p:txBody>
        </p:sp>
      </p:grpSp>
    </p:spTree>
    <p:extLst>
      <p:ext uri="{BB962C8B-B14F-4D97-AF65-F5344CB8AC3E}">
        <p14:creationId xmlns:p14="http://schemas.microsoft.com/office/powerpoint/2010/main" val="824444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Tolerance		</a:t>
            </a:r>
            <a:endParaRPr lang="en-US" dirty="0"/>
          </a:p>
        </p:txBody>
      </p:sp>
      <p:sp>
        <p:nvSpPr>
          <p:cNvPr id="3" name="Content Placeholder 2"/>
          <p:cNvSpPr>
            <a:spLocks noGrp="1"/>
          </p:cNvSpPr>
          <p:nvPr>
            <p:ph idx="1"/>
          </p:nvPr>
        </p:nvSpPr>
        <p:spPr>
          <a:xfrm>
            <a:off x="838200" y="1690688"/>
            <a:ext cx="10515600" cy="4351338"/>
          </a:xfrm>
        </p:spPr>
        <p:txBody>
          <a:bodyPr/>
          <a:lstStyle/>
          <a:p>
            <a:r>
              <a:rPr lang="en-US" sz="2000" dirty="0" smtClean="0"/>
              <a:t>Form of check-pointing mechanism is used</a:t>
            </a:r>
          </a:p>
          <a:p>
            <a:pPr lvl="1"/>
            <a:r>
              <a:rPr lang="en-US" sz="1800" dirty="0" smtClean="0"/>
              <a:t>MPI, </a:t>
            </a:r>
            <a:r>
              <a:rPr lang="en-US" sz="1800" dirty="0" err="1" smtClean="0"/>
              <a:t>Flink</a:t>
            </a:r>
            <a:r>
              <a:rPr lang="en-US" sz="1800" dirty="0" smtClean="0"/>
              <a:t>, Spark</a:t>
            </a:r>
          </a:p>
          <a:p>
            <a:pPr lvl="1"/>
            <a:r>
              <a:rPr lang="en-US" sz="1800" dirty="0" smtClean="0"/>
              <a:t>MPI </a:t>
            </a:r>
            <a:r>
              <a:rPr lang="en-US" sz="1800" dirty="0"/>
              <a:t>is a bit harder due to richer </a:t>
            </a:r>
            <a:r>
              <a:rPr lang="en-US" sz="1800" dirty="0" smtClean="0"/>
              <a:t>state</a:t>
            </a:r>
            <a:endParaRPr lang="en-US" sz="1800" b="1" dirty="0" smtClean="0"/>
          </a:p>
          <a:p>
            <a:r>
              <a:rPr lang="en-US" sz="2000" dirty="0" smtClean="0"/>
              <a:t>Checkpoint possible after each stage of the dataflow graph</a:t>
            </a:r>
          </a:p>
          <a:p>
            <a:pPr lvl="1"/>
            <a:r>
              <a:rPr lang="en-US" sz="1800" dirty="0" smtClean="0"/>
              <a:t>Natural synchronization point</a:t>
            </a:r>
          </a:p>
          <a:p>
            <a:pPr lvl="1"/>
            <a:r>
              <a:rPr lang="en-US" sz="1800" dirty="0" smtClean="0"/>
              <a:t>Generally allows user to choose when to checkpoint</a:t>
            </a:r>
          </a:p>
          <a:p>
            <a:r>
              <a:rPr lang="en-US" sz="2000" dirty="0" smtClean="0"/>
              <a:t>Tasks don’t have external state, can be considered as coarse grained operations</a:t>
            </a:r>
          </a:p>
          <a:p>
            <a:endParaRPr lang="en-US" sz="2000" dirty="0" smtClean="0"/>
          </a:p>
          <a:p>
            <a:pPr lvl="1"/>
            <a:endParaRPr lang="en-US" sz="1600" dirty="0" smtClean="0"/>
          </a:p>
          <a:p>
            <a:pPr marL="0" indent="0">
              <a:buNone/>
            </a:pPr>
            <a:endParaRPr lang="en-US" dirty="0"/>
          </a:p>
        </p:txBody>
      </p:sp>
    </p:spTree>
    <p:extLst>
      <p:ext uri="{BB962C8B-B14F-4D97-AF65-F5344CB8AC3E}">
        <p14:creationId xmlns:p14="http://schemas.microsoft.com/office/powerpoint/2010/main" val="1808147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Runtime Architectures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185" y="2685349"/>
            <a:ext cx="3932310" cy="165166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200" y="2166152"/>
            <a:ext cx="2916322" cy="21708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474" y="3151611"/>
            <a:ext cx="2691063" cy="1185399"/>
          </a:xfrm>
          <a:prstGeom prst="rect">
            <a:avLst/>
          </a:prstGeom>
        </p:spPr>
      </p:pic>
      <p:sp>
        <p:nvSpPr>
          <p:cNvPr id="7" name="TextBox 6"/>
          <p:cNvSpPr txBox="1"/>
          <p:nvPr/>
        </p:nvSpPr>
        <p:spPr>
          <a:xfrm>
            <a:off x="1524000" y="1505839"/>
            <a:ext cx="707245" cy="369332"/>
          </a:xfrm>
          <a:prstGeom prst="rect">
            <a:avLst/>
          </a:prstGeom>
          <a:noFill/>
        </p:spPr>
        <p:txBody>
          <a:bodyPr wrap="none" rtlCol="0">
            <a:spAutoFit/>
          </a:bodyPr>
          <a:lstStyle/>
          <a:p>
            <a:r>
              <a:rPr lang="en-US" dirty="0" smtClean="0"/>
              <a:t>Spark</a:t>
            </a:r>
            <a:endParaRPr lang="en-US" dirty="0"/>
          </a:p>
        </p:txBody>
      </p:sp>
      <p:sp>
        <p:nvSpPr>
          <p:cNvPr id="8" name="TextBox 7"/>
          <p:cNvSpPr txBox="1"/>
          <p:nvPr/>
        </p:nvSpPr>
        <p:spPr>
          <a:xfrm>
            <a:off x="5115738" y="1505839"/>
            <a:ext cx="622286" cy="369332"/>
          </a:xfrm>
          <a:prstGeom prst="rect">
            <a:avLst/>
          </a:prstGeom>
          <a:noFill/>
        </p:spPr>
        <p:txBody>
          <a:bodyPr wrap="none" rtlCol="0">
            <a:spAutoFit/>
          </a:bodyPr>
          <a:lstStyle/>
          <a:p>
            <a:r>
              <a:rPr lang="en-US" dirty="0" err="1" smtClean="0"/>
              <a:t>Flink</a:t>
            </a:r>
            <a:endParaRPr lang="en-US" dirty="0"/>
          </a:p>
        </p:txBody>
      </p:sp>
      <p:sp>
        <p:nvSpPr>
          <p:cNvPr id="9" name="TextBox 8"/>
          <p:cNvSpPr txBox="1"/>
          <p:nvPr/>
        </p:nvSpPr>
        <p:spPr>
          <a:xfrm>
            <a:off x="8889120" y="1535987"/>
            <a:ext cx="764440" cy="369332"/>
          </a:xfrm>
          <a:prstGeom prst="rect">
            <a:avLst/>
          </a:prstGeom>
          <a:noFill/>
        </p:spPr>
        <p:txBody>
          <a:bodyPr wrap="none" rtlCol="0">
            <a:spAutoFit/>
          </a:bodyPr>
          <a:lstStyle/>
          <a:p>
            <a:r>
              <a:rPr lang="en-US" dirty="0" smtClean="0"/>
              <a:t>Heron</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895" y="4528284"/>
            <a:ext cx="3770209" cy="640224"/>
          </a:xfrm>
          <a:prstGeom prst="rect">
            <a:avLst/>
          </a:prstGeom>
        </p:spPr>
      </p:pic>
    </p:spTree>
    <p:extLst>
      <p:ext uri="{BB962C8B-B14F-4D97-AF65-F5344CB8AC3E}">
        <p14:creationId xmlns:p14="http://schemas.microsoft.com/office/powerpoint/2010/main" val="1880574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0873D298-C755-4DCA-84AC-8058FAC16C58}"/>
              </a:ext>
            </a:extLst>
          </p:cNvPr>
          <p:cNvPicPr>
            <a:picLocks noChangeAspect="1"/>
          </p:cNvPicPr>
          <p:nvPr/>
        </p:nvPicPr>
        <p:blipFill>
          <a:blip r:embed="rId2"/>
          <a:stretch>
            <a:fillRect/>
          </a:stretch>
        </p:blipFill>
        <p:spPr>
          <a:xfrm>
            <a:off x="0" y="60300"/>
            <a:ext cx="12057681" cy="6813298"/>
          </a:xfrm>
          <a:prstGeom prst="rect">
            <a:avLst/>
          </a:prstGeom>
        </p:spPr>
      </p:pic>
      <p:sp>
        <p:nvSpPr>
          <p:cNvPr id="2" name="Title 1"/>
          <p:cNvSpPr>
            <a:spLocks noGrp="1"/>
          </p:cNvSpPr>
          <p:nvPr>
            <p:ph type="title"/>
          </p:nvPr>
        </p:nvSpPr>
        <p:spPr>
          <a:xfrm>
            <a:off x="3564610" y="16871"/>
            <a:ext cx="8627390" cy="882031"/>
          </a:xfrm>
        </p:spPr>
        <p:txBody>
          <a:bodyPr>
            <a:normAutofit/>
          </a:bodyPr>
          <a:lstStyle/>
          <a:p>
            <a:r>
              <a:rPr lang="en-US" sz="2800" b="1" dirty="0"/>
              <a:t>Dataflow for a linear algebra kernel</a:t>
            </a:r>
          </a:p>
        </p:txBody>
      </p:sp>
      <p:sp>
        <p:nvSpPr>
          <p:cNvPr id="5" name="TextBox 4"/>
          <p:cNvSpPr txBox="1"/>
          <p:nvPr/>
        </p:nvSpPr>
        <p:spPr>
          <a:xfrm>
            <a:off x="3318109" y="5795406"/>
            <a:ext cx="4380751" cy="830997"/>
          </a:xfrm>
          <a:prstGeom prst="rect">
            <a:avLst/>
          </a:prstGeom>
          <a:noFill/>
        </p:spPr>
        <p:txBody>
          <a:bodyPr wrap="none" rtlCol="0">
            <a:spAutoFit/>
          </a:bodyPr>
          <a:lstStyle/>
          <a:p>
            <a:r>
              <a:rPr lang="en-US" sz="2400" dirty="0"/>
              <a:t>Typical target of HPC AMT System</a:t>
            </a:r>
          </a:p>
          <a:p>
            <a:r>
              <a:rPr lang="en-US" sz="2400" dirty="0" err="1"/>
              <a:t>Danalis</a:t>
            </a:r>
            <a:r>
              <a:rPr lang="en-US" sz="2400" dirty="0"/>
              <a:t> 2016</a:t>
            </a:r>
          </a:p>
        </p:txBody>
      </p:sp>
      <p:sp>
        <p:nvSpPr>
          <p:cNvPr id="3" name="Slide Number Placeholder 2">
            <a:extLst>
              <a:ext uri="{FF2B5EF4-FFF2-40B4-BE49-F238E27FC236}">
                <a16:creationId xmlns="" xmlns:a16="http://schemas.microsoft.com/office/drawing/2014/main" id="{77B32D22-D567-4C70-9B6C-BA61D4A53E5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447684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60325"/>
            <a:ext cx="10515600" cy="1325563"/>
          </a:xfrm>
        </p:spPr>
        <p:txBody>
          <a:bodyPr/>
          <a:lstStyle/>
          <a:p>
            <a:r>
              <a:rPr lang="en-US" dirty="0" smtClean="0"/>
              <a:t>Dataflow Frameworks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630447" y="1084053"/>
            <a:ext cx="6373961" cy="4855912"/>
          </a:xfrm>
        </p:spPr>
      </p:pic>
      <p:sp>
        <p:nvSpPr>
          <p:cNvPr id="7" name="Content Placeholder 2"/>
          <p:cNvSpPr txBox="1">
            <a:spLocks/>
          </p:cNvSpPr>
          <p:nvPr/>
        </p:nvSpPr>
        <p:spPr>
          <a:xfrm>
            <a:off x="693821" y="1499289"/>
            <a:ext cx="5381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Every major big data framework is designed according to dataflow model</a:t>
            </a:r>
          </a:p>
          <a:p>
            <a:r>
              <a:rPr lang="en-US" sz="2000" dirty="0" smtClean="0"/>
              <a:t>Batch Systems</a:t>
            </a:r>
          </a:p>
          <a:p>
            <a:pPr lvl="1"/>
            <a:r>
              <a:rPr lang="en-US" sz="1600" dirty="0" smtClean="0"/>
              <a:t>Hadoop, Spark, </a:t>
            </a:r>
            <a:r>
              <a:rPr lang="en-US" sz="1600" dirty="0" err="1" smtClean="0"/>
              <a:t>Flink</a:t>
            </a:r>
            <a:r>
              <a:rPr lang="en-US" sz="1600" dirty="0" smtClean="0"/>
              <a:t>, Apex</a:t>
            </a:r>
          </a:p>
          <a:p>
            <a:r>
              <a:rPr lang="en-US" sz="2000" dirty="0" smtClean="0"/>
              <a:t>Streaming Systems</a:t>
            </a:r>
          </a:p>
          <a:p>
            <a:pPr lvl="1"/>
            <a:r>
              <a:rPr lang="en-US" sz="1600" dirty="0" smtClean="0"/>
              <a:t>Storm, Heron, </a:t>
            </a:r>
            <a:r>
              <a:rPr lang="en-US" sz="1600" dirty="0" err="1" smtClean="0"/>
              <a:t>Samza</a:t>
            </a:r>
            <a:r>
              <a:rPr lang="en-US" sz="1600" dirty="0" smtClean="0"/>
              <a:t>, </a:t>
            </a:r>
            <a:r>
              <a:rPr lang="en-US" sz="1600" dirty="0" err="1" smtClean="0"/>
              <a:t>Flink</a:t>
            </a:r>
            <a:r>
              <a:rPr lang="en-US" sz="1600" dirty="0" smtClean="0"/>
              <a:t>, Apex</a:t>
            </a:r>
          </a:p>
          <a:p>
            <a:r>
              <a:rPr lang="en-US" sz="2000" dirty="0" smtClean="0"/>
              <a:t>HPC AMT Systems</a:t>
            </a:r>
          </a:p>
          <a:p>
            <a:pPr lvl="1"/>
            <a:r>
              <a:rPr lang="en-US" sz="1600" dirty="0" smtClean="0"/>
              <a:t>Legion, Charm++, HPX-5, </a:t>
            </a:r>
            <a:r>
              <a:rPr lang="en-US" sz="1600" dirty="0" err="1" smtClean="0"/>
              <a:t>Dague</a:t>
            </a:r>
            <a:r>
              <a:rPr lang="en-US" sz="1600" dirty="0" smtClean="0"/>
              <a:t>, COMPs</a:t>
            </a:r>
          </a:p>
          <a:p>
            <a:r>
              <a:rPr lang="en-US" sz="2000" dirty="0" smtClean="0"/>
              <a:t>Design choices in dataflow </a:t>
            </a:r>
          </a:p>
          <a:p>
            <a:pPr lvl="1"/>
            <a:r>
              <a:rPr lang="en-US" sz="1600" dirty="0" smtClean="0"/>
              <a:t>Efficient in different application areas</a:t>
            </a:r>
          </a:p>
        </p:txBody>
      </p:sp>
    </p:spTree>
    <p:extLst>
      <p:ext uri="{BB962C8B-B14F-4D97-AF65-F5344CB8AC3E}">
        <p14:creationId xmlns:p14="http://schemas.microsoft.com/office/powerpoint/2010/main" val="4042614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Toolkit</a:t>
            </a:r>
            <a:endParaRPr lang="en-US" dirty="0"/>
          </a:p>
        </p:txBody>
      </p:sp>
      <p:sp>
        <p:nvSpPr>
          <p:cNvPr id="5" name="Content Placeholder 2"/>
          <p:cNvSpPr txBox="1">
            <a:spLocks/>
          </p:cNvSpPr>
          <p:nvPr/>
        </p:nvSpPr>
        <p:spPr>
          <a:xfrm>
            <a:off x="6406841" y="-2827986"/>
            <a:ext cx="5381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200" dirty="0" smtClean="0"/>
          </a:p>
        </p:txBody>
      </p:sp>
      <p:sp>
        <p:nvSpPr>
          <p:cNvPr id="7" name="Content Placeholder 2"/>
          <p:cNvSpPr txBox="1">
            <a:spLocks/>
          </p:cNvSpPr>
          <p:nvPr/>
        </p:nvSpPr>
        <p:spPr>
          <a:xfrm>
            <a:off x="838200" y="1523352"/>
            <a:ext cx="538111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Most important aspects</a:t>
            </a:r>
          </a:p>
          <a:p>
            <a:pPr lvl="1"/>
            <a:r>
              <a:rPr lang="en-US" sz="1600" dirty="0" smtClean="0"/>
              <a:t>Collective communication</a:t>
            </a:r>
          </a:p>
          <a:p>
            <a:pPr lvl="1"/>
            <a:r>
              <a:rPr lang="en-US" sz="1600" dirty="0" smtClean="0"/>
              <a:t>Scheduler</a:t>
            </a:r>
          </a:p>
          <a:p>
            <a:pPr lvl="1"/>
            <a:r>
              <a:rPr lang="en-US" sz="1600" dirty="0" smtClean="0"/>
              <a:t>State/Data management</a:t>
            </a:r>
          </a:p>
          <a:p>
            <a:pPr lvl="1"/>
            <a:r>
              <a:rPr lang="en-US" sz="1600" dirty="0" smtClean="0"/>
              <a:t>Executors</a:t>
            </a:r>
          </a:p>
          <a:p>
            <a:pPr marL="457200" lvl="1" indent="0">
              <a:buNone/>
            </a:pPr>
            <a:endParaRPr lang="en-US" sz="1800" dirty="0"/>
          </a:p>
          <a:p>
            <a:pPr marL="0" indent="0">
              <a:buNone/>
            </a:pPr>
            <a:endParaRPr lang="en-US" sz="2000" dirty="0" smtClean="0"/>
          </a:p>
        </p:txBody>
      </p:sp>
      <p:sp>
        <p:nvSpPr>
          <p:cNvPr id="6" name="Rectangle 5"/>
          <p:cNvSpPr/>
          <p:nvPr/>
        </p:nvSpPr>
        <p:spPr>
          <a:xfrm>
            <a:off x="7985958" y="3829449"/>
            <a:ext cx="3498209" cy="2922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Resource Scheduling (Yarn, </a:t>
            </a:r>
            <a:r>
              <a:rPr lang="en-US" sz="1200" dirty="0" err="1" smtClean="0"/>
              <a:t>Mesos</a:t>
            </a:r>
            <a:r>
              <a:rPr lang="en-US" sz="1200" dirty="0"/>
              <a:t>)</a:t>
            </a:r>
          </a:p>
        </p:txBody>
      </p:sp>
      <p:sp>
        <p:nvSpPr>
          <p:cNvPr id="8" name="Rectangle 7"/>
          <p:cNvSpPr/>
          <p:nvPr/>
        </p:nvSpPr>
        <p:spPr>
          <a:xfrm>
            <a:off x="7985958" y="3216843"/>
            <a:ext cx="3498209" cy="5426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Network Communication </a:t>
            </a:r>
          </a:p>
          <a:p>
            <a:pPr algn="ctr"/>
            <a:r>
              <a:rPr lang="en-US" sz="1200" dirty="0" smtClean="0">
                <a:solidFill>
                  <a:schemeClr val="accent6">
                    <a:lumMod val="75000"/>
                  </a:schemeClr>
                </a:solidFill>
              </a:rPr>
              <a:t>Harp, MPI Style, Dataflow Collectives</a:t>
            </a:r>
            <a:endParaRPr lang="en-US" sz="1200" dirty="0">
              <a:solidFill>
                <a:schemeClr val="accent6">
                  <a:lumMod val="75000"/>
                </a:schemeClr>
              </a:solidFill>
            </a:endParaRPr>
          </a:p>
        </p:txBody>
      </p:sp>
      <p:sp>
        <p:nvSpPr>
          <p:cNvPr id="9" name="Rectangle 8"/>
          <p:cNvSpPr/>
          <p:nvPr/>
        </p:nvSpPr>
        <p:spPr>
          <a:xfrm>
            <a:off x="7969181" y="1961750"/>
            <a:ext cx="2046913" cy="5759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Executors </a:t>
            </a:r>
          </a:p>
          <a:p>
            <a:pPr algn="ctr"/>
            <a:r>
              <a:rPr lang="en-US" sz="1200" dirty="0">
                <a:solidFill>
                  <a:schemeClr val="accent6">
                    <a:lumMod val="75000"/>
                  </a:schemeClr>
                </a:solidFill>
              </a:rPr>
              <a:t>User Threads, Kernel Threads</a:t>
            </a:r>
          </a:p>
        </p:txBody>
      </p:sp>
      <p:sp>
        <p:nvSpPr>
          <p:cNvPr id="10" name="Rectangle 9"/>
          <p:cNvSpPr/>
          <p:nvPr/>
        </p:nvSpPr>
        <p:spPr>
          <a:xfrm>
            <a:off x="7969181" y="874769"/>
            <a:ext cx="3514986" cy="5015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User Graph API</a:t>
            </a:r>
          </a:p>
          <a:p>
            <a:pPr algn="ctr"/>
            <a:r>
              <a:rPr lang="en-US" sz="1200" dirty="0">
                <a:solidFill>
                  <a:schemeClr val="accent6">
                    <a:lumMod val="75000"/>
                  </a:schemeClr>
                </a:solidFill>
              </a:rPr>
              <a:t>Data transformation API, Task based API</a:t>
            </a:r>
          </a:p>
        </p:txBody>
      </p:sp>
      <p:sp>
        <p:nvSpPr>
          <p:cNvPr id="11" name="Rectangle 10"/>
          <p:cNvSpPr/>
          <p:nvPr/>
        </p:nvSpPr>
        <p:spPr>
          <a:xfrm>
            <a:off x="7969181" y="1446215"/>
            <a:ext cx="3514986" cy="4386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Execution Graph</a:t>
            </a:r>
          </a:p>
          <a:p>
            <a:pPr algn="ctr"/>
            <a:r>
              <a:rPr lang="en-US" sz="1200" dirty="0">
                <a:solidFill>
                  <a:schemeClr val="accent6">
                    <a:lumMod val="75000"/>
                  </a:schemeClr>
                </a:solidFill>
              </a:rPr>
              <a:t>Graph optimizer </a:t>
            </a:r>
          </a:p>
        </p:txBody>
      </p:sp>
      <p:sp>
        <p:nvSpPr>
          <p:cNvPr id="12" name="Rectangle 11"/>
          <p:cNvSpPr/>
          <p:nvPr/>
        </p:nvSpPr>
        <p:spPr>
          <a:xfrm>
            <a:off x="7985958" y="4198613"/>
            <a:ext cx="3498209" cy="3018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File Systems (HDFS, Local, </a:t>
            </a:r>
            <a:r>
              <a:rPr lang="en-US" sz="1200" dirty="0" err="1" smtClean="0"/>
              <a:t>Lustre</a:t>
            </a:r>
            <a:r>
              <a:rPr lang="en-US" sz="1200" dirty="0" smtClean="0"/>
              <a:t>)</a:t>
            </a:r>
            <a:endParaRPr lang="en-US" sz="1200" dirty="0"/>
          </a:p>
        </p:txBody>
      </p:sp>
      <p:sp>
        <p:nvSpPr>
          <p:cNvPr id="13" name="Rectangle 12"/>
          <p:cNvSpPr/>
          <p:nvPr/>
        </p:nvSpPr>
        <p:spPr>
          <a:xfrm>
            <a:off x="7985959" y="2614655"/>
            <a:ext cx="2030135" cy="53226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Task Scheduler </a:t>
            </a:r>
          </a:p>
          <a:p>
            <a:pPr algn="ctr"/>
            <a:r>
              <a:rPr lang="en-US" sz="1200" dirty="0">
                <a:solidFill>
                  <a:schemeClr val="accent6">
                    <a:lumMod val="75000"/>
                  </a:schemeClr>
                </a:solidFill>
              </a:rPr>
              <a:t>Static Batch, Static Streaming, Dynamic Batch</a:t>
            </a:r>
          </a:p>
        </p:txBody>
      </p:sp>
      <p:sp>
        <p:nvSpPr>
          <p:cNvPr id="14" name="Rectangle 13"/>
          <p:cNvSpPr/>
          <p:nvPr/>
        </p:nvSpPr>
        <p:spPr>
          <a:xfrm>
            <a:off x="10091595" y="1961750"/>
            <a:ext cx="1392572" cy="11781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solidFill>
                  <a:schemeClr val="dk1"/>
                </a:solidFill>
              </a:rPr>
              <a:t>State</a:t>
            </a:r>
          </a:p>
          <a:p>
            <a:pPr algn="ctr"/>
            <a:r>
              <a:rPr lang="en-US" sz="1200" dirty="0">
                <a:solidFill>
                  <a:schemeClr val="accent6">
                    <a:lumMod val="75000"/>
                  </a:schemeClr>
                </a:solidFill>
              </a:rPr>
              <a:t>Coarse Grain DSM</a:t>
            </a:r>
          </a:p>
          <a:p>
            <a:pPr algn="ctr"/>
            <a:r>
              <a:rPr lang="en-US" sz="1200" dirty="0">
                <a:solidFill>
                  <a:schemeClr val="accent6">
                    <a:lumMod val="75000"/>
                  </a:schemeClr>
                </a:solidFill>
              </a:rPr>
              <a:t>Fine Grain DSM</a:t>
            </a:r>
          </a:p>
          <a:p>
            <a:pPr algn="ctr"/>
            <a:r>
              <a:rPr lang="en-US" sz="1200" dirty="0">
                <a:solidFill>
                  <a:schemeClr val="accent6">
                    <a:lumMod val="75000"/>
                  </a:schemeClr>
                </a:solidFill>
              </a:rPr>
              <a:t>No DSM</a:t>
            </a:r>
          </a:p>
        </p:txBody>
      </p:sp>
      <p:graphicFrame>
        <p:nvGraphicFramePr>
          <p:cNvPr id="17" name="Table 16"/>
          <p:cNvGraphicFramePr>
            <a:graphicFrameLocks noGrp="1"/>
          </p:cNvGraphicFramePr>
          <p:nvPr>
            <p:extLst>
              <p:ext uri="{D42A27DB-BD31-4B8C-83A1-F6EECF244321}">
                <p14:modId xmlns:p14="http://schemas.microsoft.com/office/powerpoint/2010/main" val="2175355170"/>
              </p:ext>
            </p:extLst>
          </p:nvPr>
        </p:nvGraphicFramePr>
        <p:xfrm>
          <a:off x="940953" y="3389413"/>
          <a:ext cx="6350184" cy="1920240"/>
        </p:xfrm>
        <a:graphic>
          <a:graphicData uri="http://schemas.openxmlformats.org/drawingml/2006/table">
            <a:tbl>
              <a:tblPr firstRow="1" bandRow="1">
                <a:tableStyleId>{C083E6E3-FA7D-4D7B-A595-EF9225AFEA82}</a:tableStyleId>
              </a:tblPr>
              <a:tblGrid>
                <a:gridCol w="1948259"/>
                <a:gridCol w="1226833"/>
                <a:gridCol w="1587546"/>
                <a:gridCol w="1587546"/>
              </a:tblGrid>
              <a:tr h="208167">
                <a:tc rowSpan="2">
                  <a:txBody>
                    <a:bodyPr/>
                    <a:lstStyle/>
                    <a:p>
                      <a:pPr algn="ctr"/>
                      <a:r>
                        <a:rPr lang="en-US" sz="1200" dirty="0" smtClean="0"/>
                        <a:t>Types of applications</a:t>
                      </a:r>
                      <a:endParaRPr lang="en-US" sz="1200" dirty="0"/>
                    </a:p>
                  </a:txBody>
                  <a:tcPr>
                    <a:lnR w="12700" cap="flat" cmpd="sng" algn="ctr">
                      <a:solidFill>
                        <a:schemeClr val="tx1"/>
                      </a:solidFill>
                      <a:prstDash val="solid"/>
                      <a:round/>
                      <a:headEnd type="none" w="med" len="med"/>
                      <a:tailEnd type="none" w="med" len="med"/>
                    </a:lnR>
                  </a:tcPr>
                </a:tc>
                <a:tc gridSpan="3">
                  <a:txBody>
                    <a:bodyPr/>
                    <a:lstStyle/>
                    <a:p>
                      <a:pPr algn="ctr"/>
                      <a:r>
                        <a:rPr lang="en-US" sz="1200" dirty="0" smtClean="0"/>
                        <a:t>Capabilities</a:t>
                      </a:r>
                      <a:endParaRPr lang="en-US" sz="1200" dirty="0"/>
                    </a:p>
                  </a:txBody>
                  <a:tcPr>
                    <a:lnL w="1270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r>
              <a:tr h="208167">
                <a:tc vMerge="1">
                  <a:txBody>
                    <a:bodyPr/>
                    <a:lstStyle/>
                    <a:p>
                      <a:endParaRPr lang="en-US"/>
                    </a:p>
                  </a:txBody>
                  <a:tcPr/>
                </a:tc>
                <a:tc>
                  <a:txBody>
                    <a:bodyPr/>
                    <a:lstStyle/>
                    <a:p>
                      <a:pPr algn="ctr"/>
                      <a:r>
                        <a:rPr lang="en-US" sz="1200" dirty="0" smtClean="0"/>
                        <a:t>Scheduling</a:t>
                      </a:r>
                      <a:endParaRPr lang="en-US" sz="1200" dirty="0"/>
                    </a:p>
                  </a:txBody>
                  <a:tcPr/>
                </a:tc>
                <a:tc>
                  <a:txBody>
                    <a:bodyPr/>
                    <a:lstStyle/>
                    <a:p>
                      <a:pPr algn="ctr"/>
                      <a:r>
                        <a:rPr lang="en-US" sz="1200" dirty="0" smtClean="0"/>
                        <a:t>Communications</a:t>
                      </a:r>
                      <a:endParaRPr lang="en-US" sz="1200" dirty="0"/>
                    </a:p>
                  </a:txBody>
                  <a:tcPr/>
                </a:tc>
                <a:tc>
                  <a:txBody>
                    <a:bodyPr/>
                    <a:lstStyle/>
                    <a:p>
                      <a:pPr algn="ctr"/>
                      <a:r>
                        <a:rPr lang="en-US" sz="1200" dirty="0" smtClean="0"/>
                        <a:t>State</a:t>
                      </a:r>
                      <a:endParaRPr lang="en-US" sz="1200" dirty="0"/>
                    </a:p>
                  </a:txBody>
                  <a:tcPr/>
                </a:tc>
              </a:tr>
              <a:tr h="422115">
                <a:tc>
                  <a:txBody>
                    <a:bodyPr/>
                    <a:lstStyle/>
                    <a:p>
                      <a:pPr algn="ctr"/>
                      <a:r>
                        <a:rPr lang="en-US" sz="1200" dirty="0" smtClean="0"/>
                        <a:t>Streaming</a:t>
                      </a:r>
                      <a:endParaRPr lang="en-US" sz="1200" dirty="0"/>
                    </a:p>
                  </a:txBody>
                  <a:tcPr/>
                </a:tc>
                <a:tc>
                  <a:txBody>
                    <a:bodyPr/>
                    <a:lstStyle/>
                    <a:p>
                      <a:pPr algn="ctr"/>
                      <a:r>
                        <a:rPr lang="en-US" sz="1200" dirty="0" smtClean="0"/>
                        <a:t>Static</a:t>
                      </a:r>
                      <a:r>
                        <a:rPr lang="en-US" sz="1200" baseline="0" dirty="0" smtClean="0"/>
                        <a:t> Streaming</a:t>
                      </a:r>
                      <a:endParaRPr lang="en-US" sz="1200" dirty="0"/>
                    </a:p>
                  </a:txBody>
                  <a:tcPr/>
                </a:tc>
                <a:tc>
                  <a:txBody>
                    <a:bodyPr/>
                    <a:lstStyle/>
                    <a:p>
                      <a:pPr algn="ctr"/>
                      <a:r>
                        <a:rPr lang="en-US" sz="1200" dirty="0" smtClean="0"/>
                        <a:t>Optimized Dataflow Collectives</a:t>
                      </a:r>
                      <a:endParaRPr lang="en-US" sz="1200" dirty="0"/>
                    </a:p>
                  </a:txBody>
                  <a:tcPr/>
                </a:tc>
                <a:tc>
                  <a:txBody>
                    <a:bodyPr/>
                    <a:lstStyle/>
                    <a:p>
                      <a:pPr algn="ctr"/>
                      <a:r>
                        <a:rPr lang="en-US" sz="1200" dirty="0" smtClean="0"/>
                        <a:t>Coarse Grain DSM, Local</a:t>
                      </a:r>
                      <a:endParaRPr lang="en-US" sz="1200" dirty="0"/>
                    </a:p>
                  </a:txBody>
                  <a:tcPr/>
                </a:tc>
              </a:tr>
              <a:tr h="422115">
                <a:tc>
                  <a:txBody>
                    <a:bodyPr/>
                    <a:lstStyle/>
                    <a:p>
                      <a:pPr algn="ctr"/>
                      <a:r>
                        <a:rPr lang="en-US" sz="1200" dirty="0" smtClean="0"/>
                        <a:t>Data Pipelines</a:t>
                      </a:r>
                      <a:endParaRPr lang="en-US" sz="1200" dirty="0"/>
                    </a:p>
                  </a:txBody>
                  <a:tcPr/>
                </a:tc>
                <a:tc>
                  <a:txBody>
                    <a:bodyPr/>
                    <a:lstStyle/>
                    <a:p>
                      <a:pPr algn="ctr"/>
                      <a:r>
                        <a:rPr lang="en-US" sz="1200" dirty="0" smtClean="0"/>
                        <a:t>Static</a:t>
                      </a:r>
                      <a:r>
                        <a:rPr lang="en-US" sz="1200" baseline="0" dirty="0" smtClean="0"/>
                        <a:t> or Dynamic</a:t>
                      </a:r>
                      <a:endParaRPr lang="en-US" sz="1200" dirty="0"/>
                    </a:p>
                  </a:txBody>
                  <a:tcPr/>
                </a:tc>
                <a:tc>
                  <a:txBody>
                    <a:bodyPr/>
                    <a:lstStyle/>
                    <a:p>
                      <a:pPr algn="ctr"/>
                      <a:r>
                        <a:rPr lang="en-US" sz="1200" dirty="0" smtClean="0"/>
                        <a:t>Optimized Dataflow Collectives</a:t>
                      </a:r>
                      <a:endParaRPr lang="en-US" sz="1200" dirty="0"/>
                    </a:p>
                  </a:txBody>
                  <a:tcPr/>
                </a:tc>
                <a:tc>
                  <a:txBody>
                    <a:bodyPr/>
                    <a:lstStyle/>
                    <a:p>
                      <a:pPr algn="ctr"/>
                      <a:r>
                        <a:rPr lang="en-US" sz="1200" dirty="0" smtClean="0"/>
                        <a:t>Coarse Grain DSM,</a:t>
                      </a:r>
                    </a:p>
                    <a:p>
                      <a:pPr algn="ctr"/>
                      <a:r>
                        <a:rPr lang="en-US" sz="1200" dirty="0" smtClean="0"/>
                        <a:t>Local</a:t>
                      </a:r>
                      <a:endParaRPr lang="en-US" sz="1200" dirty="0"/>
                    </a:p>
                  </a:txBody>
                  <a:tcPr/>
                </a:tc>
              </a:tr>
              <a:tr h="422115">
                <a:tc>
                  <a:txBody>
                    <a:bodyPr/>
                    <a:lstStyle/>
                    <a:p>
                      <a:pPr algn="ctr"/>
                      <a:r>
                        <a:rPr lang="en-US" sz="1200" dirty="0" smtClean="0"/>
                        <a:t>Machine Learning</a:t>
                      </a:r>
                      <a:endParaRPr lang="en-US" sz="1200" dirty="0"/>
                    </a:p>
                  </a:txBody>
                  <a:tcPr/>
                </a:tc>
                <a:tc>
                  <a:txBody>
                    <a:bodyPr/>
                    <a:lstStyle/>
                    <a:p>
                      <a:pPr algn="ctr"/>
                      <a:r>
                        <a:rPr lang="en-US" sz="1200" dirty="0" smtClean="0"/>
                        <a:t>Dynamic</a:t>
                      </a:r>
                      <a:endParaRPr lang="en-US" sz="1200" dirty="0"/>
                    </a:p>
                  </a:txBody>
                  <a:tcPr/>
                </a:tc>
                <a:tc>
                  <a:txBody>
                    <a:bodyPr/>
                    <a:lstStyle/>
                    <a:p>
                      <a:pPr algn="ctr"/>
                      <a:r>
                        <a:rPr lang="en-US" sz="1200" dirty="0" smtClean="0"/>
                        <a:t>Harp, MPI, Optimized Dataflow Collectives</a:t>
                      </a:r>
                      <a:endParaRPr lang="en-US" sz="1200" dirty="0"/>
                    </a:p>
                  </a:txBody>
                  <a:tcPr/>
                </a:tc>
                <a:tc>
                  <a:txBody>
                    <a:bodyPr/>
                    <a:lstStyle/>
                    <a:p>
                      <a:pPr algn="ctr"/>
                      <a:r>
                        <a:rPr lang="en-US" sz="1200" dirty="0" smtClean="0"/>
                        <a:t>Fine Grain DSM,</a:t>
                      </a:r>
                    </a:p>
                    <a:p>
                      <a:pPr algn="ctr"/>
                      <a:r>
                        <a:rPr lang="en-US" sz="1200" dirty="0" smtClean="0"/>
                        <a:t>Local</a:t>
                      </a:r>
                      <a:endParaRPr lang="en-US" sz="1200" dirty="0"/>
                    </a:p>
                  </a:txBody>
                  <a:tcPr/>
                </a:tc>
              </a:tr>
            </a:tbl>
          </a:graphicData>
        </a:graphic>
      </p:graphicFrame>
    </p:spTree>
    <p:extLst>
      <p:ext uri="{BB962C8B-B14F-4D97-AF65-F5344CB8AC3E}">
        <p14:creationId xmlns:p14="http://schemas.microsoft.com/office/powerpoint/2010/main" val="836722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 Spark and </a:t>
            </a:r>
            <a:r>
              <a:rPr lang="en-US" dirty="0" err="1" smtClean="0"/>
              <a:t>Flink</a:t>
            </a:r>
            <a:endParaRPr lang="en-US" dirty="0"/>
          </a:p>
        </p:txBody>
      </p:sp>
      <p:sp>
        <p:nvSpPr>
          <p:cNvPr id="3" name="Content Placeholder 2"/>
          <p:cNvSpPr>
            <a:spLocks noGrp="1"/>
          </p:cNvSpPr>
          <p:nvPr>
            <p:ph idx="1"/>
          </p:nvPr>
        </p:nvSpPr>
        <p:spPr/>
        <p:txBody>
          <a:bodyPr/>
          <a:lstStyle/>
          <a:p>
            <a:r>
              <a:rPr lang="en-US" sz="2000" dirty="0" smtClean="0"/>
              <a:t>Three algorithms implemented in three runtimes (MPI, Spark, </a:t>
            </a:r>
            <a:r>
              <a:rPr lang="en-US" sz="2000" dirty="0" err="1" smtClean="0"/>
              <a:t>Flink</a:t>
            </a:r>
            <a:r>
              <a:rPr lang="en-US" sz="2000" dirty="0" smtClean="0"/>
              <a:t>)</a:t>
            </a:r>
          </a:p>
          <a:p>
            <a:pPr lvl="1"/>
            <a:r>
              <a:rPr lang="en-US" sz="1800" dirty="0" smtClean="0"/>
              <a:t>Multidimensional Scaling (MDS)</a:t>
            </a:r>
          </a:p>
          <a:p>
            <a:pPr lvl="1"/>
            <a:r>
              <a:rPr lang="en-US" sz="1800" dirty="0" smtClean="0"/>
              <a:t>K-Means</a:t>
            </a:r>
          </a:p>
          <a:p>
            <a:pPr lvl="1"/>
            <a:r>
              <a:rPr lang="en-US" sz="1800" dirty="0" err="1"/>
              <a:t>Terasort</a:t>
            </a:r>
            <a:endParaRPr lang="en-US" sz="1800" dirty="0" smtClean="0"/>
          </a:p>
          <a:p>
            <a:r>
              <a:rPr lang="en-US" sz="2000" dirty="0" smtClean="0"/>
              <a:t>Implementation in Java</a:t>
            </a:r>
          </a:p>
          <a:p>
            <a:r>
              <a:rPr lang="en-US" sz="2000" dirty="0" smtClean="0"/>
              <a:t>MDS is the most complex algorithm - three nested parallel loops</a:t>
            </a:r>
          </a:p>
          <a:p>
            <a:r>
              <a:rPr lang="en-US" sz="2000" dirty="0" smtClean="0"/>
              <a:t>K-Means - one parallel loop</a:t>
            </a:r>
          </a:p>
          <a:p>
            <a:r>
              <a:rPr lang="en-US" sz="2000" dirty="0" err="1" smtClean="0"/>
              <a:t>Terasort</a:t>
            </a:r>
            <a:r>
              <a:rPr lang="en-US" sz="2000" dirty="0"/>
              <a:t> </a:t>
            </a:r>
            <a:r>
              <a:rPr lang="en-US" sz="2000" dirty="0" smtClean="0"/>
              <a:t>- no iterations</a:t>
            </a:r>
          </a:p>
          <a:p>
            <a:pPr lvl="1"/>
            <a:endParaRPr lang="en-US" dirty="0"/>
          </a:p>
        </p:txBody>
      </p:sp>
    </p:spTree>
    <p:extLst>
      <p:ext uri="{BB962C8B-B14F-4D97-AF65-F5344CB8AC3E}">
        <p14:creationId xmlns:p14="http://schemas.microsoft.com/office/powerpoint/2010/main" val="1748826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Scaling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923" y="1690688"/>
            <a:ext cx="3466877" cy="23545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250" y="1690688"/>
            <a:ext cx="3918881" cy="235458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957136"/>
            <a:ext cx="1909960" cy="3434298"/>
          </a:xfrm>
          <a:prstGeom prst="rect">
            <a:avLst/>
          </a:prstGeom>
        </p:spPr>
      </p:pic>
      <p:sp>
        <p:nvSpPr>
          <p:cNvPr id="7" name="Rectangle 6"/>
          <p:cNvSpPr/>
          <p:nvPr/>
        </p:nvSpPr>
        <p:spPr>
          <a:xfrm>
            <a:off x="3141310" y="4222850"/>
            <a:ext cx="4098759" cy="461665"/>
          </a:xfrm>
          <a:prstGeom prst="rect">
            <a:avLst/>
          </a:prstGeom>
        </p:spPr>
        <p:txBody>
          <a:bodyPr wrap="square">
            <a:spAutoFit/>
          </a:bodyPr>
          <a:lstStyle/>
          <a:p>
            <a:pPr algn="ctr"/>
            <a:r>
              <a:rPr lang="en-US" sz="1200" dirty="0"/>
              <a:t>MDS execution time on 16 nodes with 20 processes in each node with varying number of points</a:t>
            </a:r>
          </a:p>
        </p:txBody>
      </p:sp>
      <p:sp>
        <p:nvSpPr>
          <p:cNvPr id="8" name="Rectangle 7"/>
          <p:cNvSpPr/>
          <p:nvPr/>
        </p:nvSpPr>
        <p:spPr>
          <a:xfrm>
            <a:off x="7949531" y="4222850"/>
            <a:ext cx="3341660" cy="461665"/>
          </a:xfrm>
          <a:prstGeom prst="rect">
            <a:avLst/>
          </a:prstGeom>
        </p:spPr>
        <p:txBody>
          <a:bodyPr wrap="square">
            <a:spAutoFit/>
          </a:bodyPr>
          <a:lstStyle/>
          <a:p>
            <a:pPr algn="ctr"/>
            <a:r>
              <a:rPr lang="en-US" sz="1200" dirty="0"/>
              <a:t>MDS execution time with 32000 points on varying number of nodes. Each node runs 20 parallel tasks</a:t>
            </a:r>
          </a:p>
        </p:txBody>
      </p:sp>
      <p:sp>
        <p:nvSpPr>
          <p:cNvPr id="3" name="TextBox 2"/>
          <p:cNvSpPr txBox="1"/>
          <p:nvPr/>
        </p:nvSpPr>
        <p:spPr>
          <a:xfrm>
            <a:off x="3309752" y="4862090"/>
            <a:ext cx="3761873" cy="646331"/>
          </a:xfrm>
          <a:prstGeom prst="rect">
            <a:avLst/>
          </a:prstGeom>
          <a:noFill/>
        </p:spPr>
        <p:txBody>
          <a:bodyPr wrap="square" rtlCol="0">
            <a:spAutoFit/>
          </a:bodyPr>
          <a:lstStyle/>
          <a:p>
            <a:pPr algn="ctr"/>
            <a:r>
              <a:rPr lang="en-US" dirty="0" err="1" smtClean="0"/>
              <a:t>Flink</a:t>
            </a:r>
            <a:r>
              <a:rPr lang="en-US" dirty="0" smtClean="0"/>
              <a:t> data alignment issues</a:t>
            </a:r>
          </a:p>
          <a:p>
            <a:pPr algn="ctr"/>
            <a:r>
              <a:rPr lang="en-US" dirty="0" smtClean="0"/>
              <a:t>No support of nested iterations </a:t>
            </a:r>
            <a:endParaRPr lang="en-US" dirty="0"/>
          </a:p>
        </p:txBody>
      </p:sp>
    </p:spTree>
    <p:extLst>
      <p:ext uri="{BB962C8B-B14F-4D97-AF65-F5344CB8AC3E}">
        <p14:creationId xmlns:p14="http://schemas.microsoft.com/office/powerpoint/2010/main" val="2437939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Flink</a:t>
            </a:r>
            <a:r>
              <a:rPr lang="en-US" dirty="0"/>
              <a:t> MDS Dataflow Graph</a:t>
            </a:r>
          </a:p>
        </p:txBody>
      </p:sp>
      <p:pic>
        <p:nvPicPr>
          <p:cNvPr id="9"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8055" t="7789" r="50492" b="4412"/>
          <a:stretch/>
        </p:blipFill>
        <p:spPr>
          <a:xfrm>
            <a:off x="962787" y="1264151"/>
            <a:ext cx="7170298" cy="4751151"/>
          </a:xfrm>
          <a:prstGeom prst="rect">
            <a:avLst/>
          </a:prstGeom>
        </p:spPr>
      </p:pic>
      <p:sp>
        <p:nvSpPr>
          <p:cNvPr id="3" name="TextBox 2"/>
          <p:cNvSpPr txBox="1"/>
          <p:nvPr/>
        </p:nvSpPr>
        <p:spPr>
          <a:xfrm>
            <a:off x="8361945" y="1690688"/>
            <a:ext cx="3517233" cy="646331"/>
          </a:xfrm>
          <a:prstGeom prst="rect">
            <a:avLst/>
          </a:prstGeom>
          <a:noFill/>
        </p:spPr>
        <p:txBody>
          <a:bodyPr wrap="square" rtlCol="0">
            <a:spAutoFit/>
          </a:bodyPr>
          <a:lstStyle/>
          <a:p>
            <a:r>
              <a:rPr lang="en-US" dirty="0" smtClean="0"/>
              <a:t>Hard to reason about the performance of applications</a:t>
            </a:r>
            <a:endParaRPr lang="en-US" dirty="0"/>
          </a:p>
        </p:txBody>
      </p:sp>
      <p:sp>
        <p:nvSpPr>
          <p:cNvPr id="5" name="TextBox 4"/>
          <p:cNvSpPr txBox="1"/>
          <p:nvPr/>
        </p:nvSpPr>
        <p:spPr>
          <a:xfrm>
            <a:off x="8361945" y="2783305"/>
            <a:ext cx="3517233" cy="923330"/>
          </a:xfrm>
          <a:prstGeom prst="rect">
            <a:avLst/>
          </a:prstGeom>
          <a:noFill/>
        </p:spPr>
        <p:txBody>
          <a:bodyPr wrap="square" rtlCol="0">
            <a:spAutoFit/>
          </a:bodyPr>
          <a:lstStyle/>
          <a:p>
            <a:r>
              <a:rPr lang="en-US" dirty="0" smtClean="0"/>
              <a:t>Easy to develop, compared to MPI, surprisingly less number of bugs once developed</a:t>
            </a:r>
            <a:endParaRPr lang="en-US" dirty="0"/>
          </a:p>
        </p:txBody>
      </p:sp>
    </p:spTree>
    <p:extLst>
      <p:ext uri="{BB962C8B-B14F-4D97-AF65-F5344CB8AC3E}">
        <p14:creationId xmlns:p14="http://schemas.microsoft.com/office/powerpoint/2010/main" val="1891439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Terasort</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2382" y="577807"/>
            <a:ext cx="2710048" cy="11628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904" y="2159997"/>
            <a:ext cx="3938526" cy="25890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7756" y="2054332"/>
            <a:ext cx="3719887" cy="3007671"/>
          </a:xfrm>
          <a:prstGeom prst="rect">
            <a:avLst/>
          </a:prstGeom>
        </p:spPr>
      </p:pic>
      <p:sp>
        <p:nvSpPr>
          <p:cNvPr id="6" name="TextBox 5"/>
          <p:cNvSpPr txBox="1"/>
          <p:nvPr/>
        </p:nvSpPr>
        <p:spPr>
          <a:xfrm>
            <a:off x="1477756" y="1491552"/>
            <a:ext cx="2725233" cy="369332"/>
          </a:xfrm>
          <a:prstGeom prst="rect">
            <a:avLst/>
          </a:prstGeom>
          <a:noFill/>
        </p:spPr>
        <p:txBody>
          <a:bodyPr wrap="none" rtlCol="0">
            <a:spAutoFit/>
          </a:bodyPr>
          <a:lstStyle/>
          <a:p>
            <a:r>
              <a:rPr lang="en-US" dirty="0" smtClean="0"/>
              <a:t>Sorting 1TB of data records</a:t>
            </a:r>
            <a:endParaRPr lang="en-US" dirty="0"/>
          </a:p>
        </p:txBody>
      </p:sp>
      <p:sp>
        <p:nvSpPr>
          <p:cNvPr id="7" name="TextBox 6"/>
          <p:cNvSpPr txBox="1"/>
          <p:nvPr/>
        </p:nvSpPr>
        <p:spPr>
          <a:xfrm>
            <a:off x="6893904" y="4960397"/>
            <a:ext cx="3938526" cy="1015663"/>
          </a:xfrm>
          <a:prstGeom prst="rect">
            <a:avLst/>
          </a:prstGeom>
          <a:noFill/>
        </p:spPr>
        <p:txBody>
          <a:bodyPr wrap="square" rtlCol="0">
            <a:spAutoFit/>
          </a:bodyPr>
          <a:lstStyle/>
          <a:p>
            <a:pPr algn="ctr"/>
            <a:r>
              <a:rPr lang="en-US" sz="1200" dirty="0" err="1"/>
              <a:t>Terasort</a:t>
            </a:r>
            <a:r>
              <a:rPr lang="en-US" sz="1200" dirty="0"/>
              <a:t> execution time in 64 and 32 nodes. Only MPI shows the sorting time and communication time as other two frameworks doesn't provide a viable method to accurately measure them. Sorting time includes data save time. MPI-IB - MPI with </a:t>
            </a:r>
            <a:r>
              <a:rPr lang="en-US" sz="1200" dirty="0" err="1"/>
              <a:t>Infiniband</a:t>
            </a:r>
            <a:endParaRPr lang="en-US" sz="1200" dirty="0"/>
          </a:p>
        </p:txBody>
      </p:sp>
      <p:sp>
        <p:nvSpPr>
          <p:cNvPr id="10" name="TextBox 9"/>
          <p:cNvSpPr txBox="1"/>
          <p:nvPr/>
        </p:nvSpPr>
        <p:spPr>
          <a:xfrm>
            <a:off x="1477756" y="5070785"/>
            <a:ext cx="3033266" cy="276999"/>
          </a:xfrm>
          <a:prstGeom prst="rect">
            <a:avLst/>
          </a:prstGeom>
          <a:noFill/>
        </p:spPr>
        <p:txBody>
          <a:bodyPr wrap="none" rtlCol="0">
            <a:spAutoFit/>
          </a:bodyPr>
          <a:lstStyle/>
          <a:p>
            <a:r>
              <a:rPr lang="en-US" sz="1200" dirty="0" smtClean="0"/>
              <a:t>Partition the data using a sample and regroup</a:t>
            </a:r>
            <a:endParaRPr lang="en-US" sz="1200" dirty="0"/>
          </a:p>
        </p:txBody>
      </p:sp>
      <p:sp>
        <p:nvSpPr>
          <p:cNvPr id="11" name="TextBox 10"/>
          <p:cNvSpPr txBox="1"/>
          <p:nvPr/>
        </p:nvSpPr>
        <p:spPr>
          <a:xfrm>
            <a:off x="8495466" y="1777333"/>
            <a:ext cx="1646220" cy="276999"/>
          </a:xfrm>
          <a:prstGeom prst="rect">
            <a:avLst/>
          </a:prstGeom>
          <a:noFill/>
        </p:spPr>
        <p:txBody>
          <a:bodyPr wrap="none" rtlCol="0">
            <a:spAutoFit/>
          </a:bodyPr>
          <a:lstStyle/>
          <a:p>
            <a:r>
              <a:rPr lang="en-US" sz="1200" dirty="0" smtClean="0"/>
              <a:t>Transfer data using MPI</a:t>
            </a:r>
            <a:endParaRPr lang="en-US" sz="1200" dirty="0"/>
          </a:p>
        </p:txBody>
      </p:sp>
    </p:spTree>
    <p:extLst>
      <p:ext uri="{BB962C8B-B14F-4D97-AF65-F5344CB8AC3E}">
        <p14:creationId xmlns:p14="http://schemas.microsoft.com/office/powerpoint/2010/main" val="2273241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r>
              <a:rPr lang="en-US" sz="2000" dirty="0" smtClean="0"/>
              <a:t>Explosion of Internet of Things and Cloud Computing </a:t>
            </a:r>
          </a:p>
          <a:p>
            <a:pPr lvl="1"/>
            <a:r>
              <a:rPr lang="en-US" sz="1600" dirty="0"/>
              <a:t>Clouds will continue to grow and will include more use cases </a:t>
            </a:r>
            <a:endParaRPr lang="en-US" sz="1600" dirty="0" smtClean="0"/>
          </a:p>
          <a:p>
            <a:r>
              <a:rPr lang="en-US" sz="2000" dirty="0" smtClean="0"/>
              <a:t>Edge Computing is adding an additional dimension to Cloud Computing</a:t>
            </a:r>
          </a:p>
          <a:p>
            <a:pPr lvl="1"/>
            <a:r>
              <a:rPr lang="en-US" sz="1600" dirty="0"/>
              <a:t>Device --- Fog </a:t>
            </a:r>
            <a:r>
              <a:rPr lang="en-US" sz="1600" dirty="0" smtClean="0"/>
              <a:t>--- Cloud</a:t>
            </a:r>
          </a:p>
          <a:p>
            <a:r>
              <a:rPr lang="en-US" sz="2000" dirty="0" smtClean="0"/>
              <a:t>Event driven computing is becoming dominant</a:t>
            </a:r>
          </a:p>
          <a:p>
            <a:pPr lvl="1"/>
            <a:r>
              <a:rPr lang="en-US" sz="1600" dirty="0"/>
              <a:t>Signal generated by a Sensor is an edge event</a:t>
            </a:r>
          </a:p>
          <a:p>
            <a:pPr lvl="1"/>
            <a:r>
              <a:rPr lang="en-US" sz="1600" dirty="0"/>
              <a:t>Accessing a HPC linear algebra function could be event driven and replace traditional libraries by </a:t>
            </a:r>
            <a:r>
              <a:rPr lang="en-US" sz="1600" dirty="0" err="1"/>
              <a:t>FaaS</a:t>
            </a:r>
            <a:endParaRPr lang="en-US" sz="1600" dirty="0" smtClean="0"/>
          </a:p>
          <a:p>
            <a:r>
              <a:rPr lang="en-US" sz="2000" dirty="0"/>
              <a:t>Services will be packaged as a powerful Function as a  Service </a:t>
            </a:r>
            <a:r>
              <a:rPr lang="en-US" sz="2000" dirty="0" err="1" smtClean="0"/>
              <a:t>FaaS</a:t>
            </a:r>
            <a:endParaRPr lang="en-US" sz="2000" b="1" dirty="0" smtClean="0"/>
          </a:p>
          <a:p>
            <a:r>
              <a:rPr lang="en-US" sz="2000" dirty="0" smtClean="0"/>
              <a:t>Applications will span from Edge to </a:t>
            </a:r>
            <a:r>
              <a:rPr lang="en-US" sz="2000" dirty="0"/>
              <a:t>M</a:t>
            </a:r>
            <a:r>
              <a:rPr lang="en-US" sz="2000" dirty="0" smtClean="0"/>
              <a:t>ultiple </a:t>
            </a:r>
            <a:r>
              <a:rPr lang="en-US" sz="2000" dirty="0"/>
              <a:t>C</a:t>
            </a:r>
            <a:r>
              <a:rPr lang="en-US" sz="2000" dirty="0" smtClean="0"/>
              <a:t>louds </a:t>
            </a:r>
            <a:endParaRPr lang="en-US" sz="2000" dirty="0"/>
          </a:p>
        </p:txBody>
      </p:sp>
    </p:spTree>
    <p:extLst>
      <p:ext uri="{BB962C8B-B14F-4D97-AF65-F5344CB8AC3E}">
        <p14:creationId xmlns:p14="http://schemas.microsoft.com/office/powerpoint/2010/main" val="2036001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K-Means</a:t>
            </a:r>
            <a:endParaRPr lang="en-US" dirty="0"/>
          </a:p>
        </p:txBody>
      </p:sp>
      <p:sp>
        <p:nvSpPr>
          <p:cNvPr id="3" name="Content Placeholder 2"/>
          <p:cNvSpPr>
            <a:spLocks noGrp="1"/>
          </p:cNvSpPr>
          <p:nvPr>
            <p:ph idx="1"/>
          </p:nvPr>
        </p:nvSpPr>
        <p:spPr>
          <a:xfrm>
            <a:off x="838200" y="1494378"/>
            <a:ext cx="10515600" cy="4351338"/>
          </a:xfrm>
        </p:spPr>
        <p:txBody>
          <a:bodyPr>
            <a:normAutofit/>
          </a:bodyPr>
          <a:lstStyle/>
          <a:p>
            <a:r>
              <a:rPr lang="en-US" sz="2000" dirty="0" smtClean="0"/>
              <a:t>Point data set is partitioned and loaded to multiple map tasks</a:t>
            </a:r>
          </a:p>
          <a:p>
            <a:pPr lvl="1"/>
            <a:r>
              <a:rPr lang="en-US" sz="1800" dirty="0" smtClean="0"/>
              <a:t>Custom input format for loading the data as block of points</a:t>
            </a:r>
          </a:p>
          <a:p>
            <a:r>
              <a:rPr lang="en-US" sz="2000" dirty="0" smtClean="0"/>
              <a:t>Full centroid data set is loaded at each map task</a:t>
            </a:r>
          </a:p>
          <a:p>
            <a:r>
              <a:rPr lang="en-US" sz="2000" dirty="0" smtClean="0"/>
              <a:t>Iterate over the centroids</a:t>
            </a:r>
          </a:p>
          <a:p>
            <a:pPr lvl="1"/>
            <a:r>
              <a:rPr lang="en-US" sz="1800" dirty="0" smtClean="0"/>
              <a:t>Calculate the local point average at each map task </a:t>
            </a:r>
          </a:p>
          <a:p>
            <a:pPr lvl="1"/>
            <a:r>
              <a:rPr lang="en-US" sz="1800" dirty="0" smtClean="0"/>
              <a:t>Reduce (sum) the centroid averages to get a global centroids</a:t>
            </a:r>
          </a:p>
          <a:p>
            <a:pPr lvl="1"/>
            <a:r>
              <a:rPr lang="en-US" sz="1800" dirty="0" smtClean="0"/>
              <a:t>Broadcast the new centroids back to the map tasks</a:t>
            </a:r>
          </a:p>
          <a:p>
            <a:pPr lvl="1"/>
            <a:endParaRPr lang="en-US" sz="2000" dirty="0" smtClean="0"/>
          </a:p>
          <a:p>
            <a:endParaRPr lang="en-US" sz="2400" dirty="0"/>
          </a:p>
        </p:txBody>
      </p:sp>
      <p:grpSp>
        <p:nvGrpSpPr>
          <p:cNvPr id="4" name="Canvas 4"/>
          <p:cNvGrpSpPr/>
          <p:nvPr/>
        </p:nvGrpSpPr>
        <p:grpSpPr>
          <a:xfrm>
            <a:off x="3183675" y="4075180"/>
            <a:ext cx="5253500" cy="1770536"/>
            <a:chOff x="0" y="0"/>
            <a:chExt cx="4777740" cy="1752600"/>
          </a:xfrm>
        </p:grpSpPr>
        <p:sp>
          <p:nvSpPr>
            <p:cNvPr id="5" name="Rectangle 4"/>
            <p:cNvSpPr/>
            <p:nvPr/>
          </p:nvSpPr>
          <p:spPr>
            <a:xfrm>
              <a:off x="0" y="0"/>
              <a:ext cx="4777740" cy="1752600"/>
            </a:xfrm>
            <a:prstGeom prst="rect">
              <a:avLst/>
            </a:prstGeom>
            <a:solidFill>
              <a:schemeClr val="bg1"/>
            </a:solidFill>
          </p:spPr>
        </p:sp>
        <p:sp>
          <p:nvSpPr>
            <p:cNvPr id="6" name="Hexagon 5"/>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dirty="0">
                  <a:effectLst/>
                  <a:ea typeface="Calibri" panose="020F0502020204030204" pitchFamily="34" charset="0"/>
                  <a:cs typeface="Arial Unicode MS" panose="020B0604020202020204" pitchFamily="34" charset="-128"/>
                </a:rPr>
                <a:t>Map (nearest centroid calculation)</a:t>
              </a:r>
              <a:endParaRPr lang="en-US" sz="1400" dirty="0">
                <a:effectLst/>
                <a:ea typeface="Calibri" panose="020F0502020204030204" pitchFamily="34" charset="0"/>
                <a:cs typeface="Arial Unicode MS" panose="020B0604020202020204" pitchFamily="34" charset="-128"/>
              </a:endParaRPr>
            </a:p>
          </p:txBody>
        </p:sp>
        <p:sp>
          <p:nvSpPr>
            <p:cNvPr id="7" name="Hexagon 6"/>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dirty="0">
                  <a:effectLst/>
                  <a:ea typeface="Calibri" panose="020F0502020204030204" pitchFamily="34" charset="0"/>
                  <a:cs typeface="Arial Unicode MS" panose="020B0604020202020204" pitchFamily="34" charset="-128"/>
                </a:rPr>
                <a:t>Reduce (update centroids)</a:t>
              </a:r>
              <a:endParaRPr lang="en-US" sz="1400" dirty="0">
                <a:effectLst/>
                <a:ea typeface="Calibri" panose="020F0502020204030204" pitchFamily="34" charset="0"/>
                <a:cs typeface="Arial Unicode MS" panose="020B0604020202020204" pitchFamily="34" charset="-128"/>
              </a:endParaRPr>
            </a:p>
          </p:txBody>
        </p:sp>
        <p:cxnSp>
          <p:nvCxnSpPr>
            <p:cNvPr id="8" name="Straight Arrow Connector 7"/>
            <p:cNvCxnSpPr>
              <a:stCxn id="6" idx="0"/>
              <a:endCxn id="7"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Curved Connector 8"/>
            <p:cNvCxnSpPr>
              <a:stCxn id="15" idx="2"/>
              <a:endCxn id="6"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Rectangle 9"/>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a:effectLst/>
                  <a:ea typeface="Calibri" panose="020F0502020204030204" pitchFamily="34" charset="0"/>
                  <a:cs typeface="Arial Unicode MS" panose="020B0604020202020204" pitchFamily="34" charset="-128"/>
                </a:rPr>
                <a:t>Data Set &lt;Points&gt;</a:t>
              </a:r>
              <a:endParaRPr lang="en-US" sz="1400">
                <a:effectLst/>
                <a:ea typeface="Calibri" panose="020F0502020204030204" pitchFamily="34" charset="0"/>
                <a:cs typeface="Arial Unicode MS" panose="020B0604020202020204" pitchFamily="34" charset="-128"/>
              </a:endParaRPr>
            </a:p>
          </p:txBody>
        </p:sp>
        <p:cxnSp>
          <p:nvCxnSpPr>
            <p:cNvPr id="11" name="Straight Arrow Connector 10"/>
            <p:cNvCxnSpPr>
              <a:stCxn id="10" idx="3"/>
              <a:endCxn id="6"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dirty="0">
                  <a:effectLst/>
                  <a:ea typeface="Calibri" panose="020F0502020204030204" pitchFamily="34" charset="0"/>
                  <a:cs typeface="Arial Unicode MS" panose="020B0604020202020204" pitchFamily="34" charset="-128"/>
                </a:rPr>
                <a:t>Data Set &lt;Initial Centroids&gt;</a:t>
              </a:r>
              <a:endParaRPr lang="en-US" sz="1400" dirty="0">
                <a:effectLst/>
                <a:ea typeface="Calibri" panose="020F0502020204030204" pitchFamily="34" charset="0"/>
                <a:cs typeface="Arial Unicode MS" panose="020B0604020202020204" pitchFamily="34" charset="-128"/>
              </a:endParaRPr>
            </a:p>
          </p:txBody>
        </p:sp>
        <p:cxnSp>
          <p:nvCxnSpPr>
            <p:cNvPr id="13" name="Straight Arrow Connector 12"/>
            <p:cNvCxnSpPr>
              <a:stCxn id="12" idx="3"/>
              <a:endCxn id="6"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15" name="Rectangle 14"/>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050" dirty="0">
                  <a:effectLst/>
                  <a:ea typeface="Calibri" panose="020F0502020204030204" pitchFamily="34" charset="0"/>
                  <a:cs typeface="Arial Unicode MS" panose="020B0604020202020204" pitchFamily="34" charset="-128"/>
                </a:rPr>
                <a:t>Data Set &lt;Updated Centroids&gt;</a:t>
              </a:r>
              <a:endParaRPr lang="en-US" sz="1400" dirty="0">
                <a:effectLst/>
                <a:ea typeface="Calibri" panose="020F0502020204030204" pitchFamily="34" charset="0"/>
                <a:cs typeface="Arial Unicode MS" panose="020B0604020202020204" pitchFamily="34" charset="-128"/>
              </a:endParaRPr>
            </a:p>
          </p:txBody>
        </p:sp>
        <p:cxnSp>
          <p:nvCxnSpPr>
            <p:cNvPr id="16" name="Straight Arrow Connector 15"/>
            <p:cNvCxnSpPr>
              <a:stCxn id="7" idx="0"/>
              <a:endCxn id="15"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7"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a:effectLst/>
                  <a:ea typeface="Calibri" panose="020F0502020204030204" pitchFamily="34" charset="0"/>
                  <a:cs typeface="Arial Unicode MS" panose="020B0604020202020204" pitchFamily="34" charset="-128"/>
                </a:rPr>
                <a:t>Broadcast</a:t>
              </a:r>
            </a:p>
          </p:txBody>
        </p:sp>
      </p:grpSp>
    </p:spTree>
    <p:extLst>
      <p:ext uri="{BB962C8B-B14F-4D97-AF65-F5344CB8AC3E}">
        <p14:creationId xmlns:p14="http://schemas.microsoft.com/office/powerpoint/2010/main" val="6555945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9" y="331274"/>
            <a:ext cx="12168221" cy="717082"/>
          </a:xfrm>
        </p:spPr>
        <p:txBody>
          <a:bodyPr>
            <a:normAutofit/>
          </a:bodyPr>
          <a:lstStyle/>
          <a:p>
            <a:r>
              <a:rPr lang="en-US" dirty="0"/>
              <a:t>K-Means Clustering in Spark, Flink, MPI</a:t>
            </a:r>
          </a:p>
        </p:txBody>
      </p:sp>
      <p:grpSp>
        <p:nvGrpSpPr>
          <p:cNvPr id="4" name="Group 3"/>
          <p:cNvGrpSpPr/>
          <p:nvPr/>
        </p:nvGrpSpPr>
        <p:grpSpPr>
          <a:xfrm>
            <a:off x="3573162" y="1128898"/>
            <a:ext cx="4572000" cy="1380352"/>
            <a:chOff x="16322" y="660476"/>
            <a:chExt cx="9053250" cy="2676374"/>
          </a:xfrm>
        </p:grpSpPr>
        <p:grpSp>
          <p:nvGrpSpPr>
            <p:cNvPr id="12" name="Canvas 4"/>
            <p:cNvGrpSpPr/>
            <p:nvPr/>
          </p:nvGrpSpPr>
          <p:grpSpPr>
            <a:xfrm>
              <a:off x="16322" y="660476"/>
              <a:ext cx="9053250" cy="2676374"/>
              <a:chOff x="0" y="0"/>
              <a:chExt cx="4777740" cy="1752600"/>
            </a:xfrm>
          </p:grpSpPr>
          <p:sp>
            <p:nvSpPr>
              <p:cNvPr id="13" name="Rectangle 12"/>
              <p:cNvSpPr/>
              <p:nvPr/>
            </p:nvSpPr>
            <p:spPr>
              <a:xfrm>
                <a:off x="0" y="0"/>
                <a:ext cx="4777740" cy="1752600"/>
              </a:xfrm>
              <a:prstGeom prst="rect">
                <a:avLst/>
              </a:prstGeom>
              <a:solidFill>
                <a:schemeClr val="bg1"/>
              </a:solidFill>
            </p:spPr>
          </p:sp>
          <p:sp>
            <p:nvSpPr>
              <p:cNvPr id="14" name="Hexagon 13"/>
              <p:cNvSpPr/>
              <p:nvPr/>
            </p:nvSpPr>
            <p:spPr>
              <a:xfrm>
                <a:off x="1169997" y="609600"/>
                <a:ext cx="1100763"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Map (nearest centroid calculation)</a:t>
                </a:r>
                <a:endParaRPr lang="en-US" sz="1050" dirty="0">
                  <a:ea typeface="Calibri" panose="020F0502020204030204" pitchFamily="34" charset="0"/>
                  <a:cs typeface="Arial Unicode MS" panose="020B0604020202020204" pitchFamily="34" charset="-128"/>
                </a:endParaRPr>
              </a:p>
            </p:txBody>
          </p:sp>
          <p:sp>
            <p:nvSpPr>
              <p:cNvPr id="15" name="Hexagon 14"/>
              <p:cNvSpPr/>
              <p:nvPr/>
            </p:nvSpPr>
            <p:spPr>
              <a:xfrm>
                <a:off x="2781300" y="609600"/>
                <a:ext cx="914400" cy="640080"/>
              </a:xfrm>
              <a:prstGeom prst="hexagon">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Reduce (update centroids)</a:t>
                </a:r>
                <a:endParaRPr lang="en-US" sz="1050" dirty="0">
                  <a:ea typeface="Calibri" panose="020F0502020204030204" pitchFamily="34" charset="0"/>
                  <a:cs typeface="Arial Unicode MS" panose="020B0604020202020204" pitchFamily="34" charset="-128"/>
                </a:endParaRPr>
              </a:p>
            </p:txBody>
          </p:sp>
          <p:cxnSp>
            <p:nvCxnSpPr>
              <p:cNvPr id="16" name="Straight Arrow Connector 15"/>
              <p:cNvCxnSpPr>
                <a:stCxn id="14" idx="0"/>
                <a:endCxn id="15" idx="3"/>
              </p:cNvCxnSpPr>
              <p:nvPr/>
            </p:nvCxnSpPr>
            <p:spPr>
              <a:xfrm>
                <a:off x="2270760" y="929641"/>
                <a:ext cx="5105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7" name="Curved Connector 16"/>
              <p:cNvCxnSpPr>
                <a:stCxn id="23" idx="2"/>
                <a:endCxn id="14" idx="1"/>
              </p:cNvCxnSpPr>
              <p:nvPr/>
            </p:nvCxnSpPr>
            <p:spPr>
              <a:xfrm rot="5400000">
                <a:off x="3215555" y="66427"/>
                <a:ext cx="91441" cy="2275066"/>
              </a:xfrm>
              <a:prstGeom prst="curvedConnector3">
                <a:avLst>
                  <a:gd name="adj1" fmla="val 347464"/>
                </a:avLst>
              </a:prstGeom>
              <a:ln>
                <a:tailEnd type="triangle"/>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a:xfrm>
                <a:off x="436153" y="0"/>
                <a:ext cx="668747"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&lt;Points&gt;</a:t>
                </a:r>
                <a:endParaRPr lang="en-US" sz="1050">
                  <a:ea typeface="Calibri" panose="020F0502020204030204" pitchFamily="34" charset="0"/>
                  <a:cs typeface="Arial Unicode MS" panose="020B0604020202020204" pitchFamily="34" charset="-128"/>
                </a:endParaRPr>
              </a:p>
            </p:txBody>
          </p:sp>
          <p:cxnSp>
            <p:nvCxnSpPr>
              <p:cNvPr id="19" name="Straight Arrow Connector 18"/>
              <p:cNvCxnSpPr>
                <a:stCxn id="18" idx="3"/>
                <a:endCxn id="14" idx="4"/>
              </p:cNvCxnSpPr>
              <p:nvPr/>
            </p:nvCxnSpPr>
            <p:spPr>
              <a:xfrm>
                <a:off x="1104900" y="228601"/>
                <a:ext cx="212116"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0" y="701040"/>
                <a:ext cx="845821"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a:ea typeface="Calibri" panose="020F0502020204030204" pitchFamily="34" charset="0"/>
                    <a:cs typeface="Arial Unicode MS" panose="020B0604020202020204" pitchFamily="34" charset="-128"/>
                  </a:rPr>
                  <a:t>Data Set &lt;Initial Centroids&gt;</a:t>
                </a:r>
                <a:endParaRPr lang="en-US" sz="1050">
                  <a:ea typeface="Calibri" panose="020F0502020204030204" pitchFamily="34" charset="0"/>
                  <a:cs typeface="Arial Unicode MS" panose="020B0604020202020204" pitchFamily="34" charset="-128"/>
                </a:endParaRPr>
              </a:p>
            </p:txBody>
          </p:sp>
          <p:cxnSp>
            <p:nvCxnSpPr>
              <p:cNvPr id="21" name="Straight Arrow Connector 20"/>
              <p:cNvCxnSpPr>
                <a:stCxn id="20" idx="3"/>
                <a:endCxn id="14" idx="3"/>
              </p:cNvCxnSpPr>
              <p:nvPr/>
            </p:nvCxnSpPr>
            <p:spPr>
              <a:xfrm>
                <a:off x="845821" y="929640"/>
                <a:ext cx="32417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3604260" y="891540"/>
                <a:ext cx="144780" cy="99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US"/>
              </a:p>
            </p:txBody>
          </p:sp>
          <p:sp>
            <p:nvSpPr>
              <p:cNvPr id="23" name="Rectangle 22"/>
              <p:cNvSpPr/>
              <p:nvPr/>
            </p:nvSpPr>
            <p:spPr>
              <a:xfrm>
                <a:off x="4019877" y="701040"/>
                <a:ext cx="757863"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r>
                  <a:rPr lang="en-US" sz="788" dirty="0">
                    <a:ea typeface="Calibri" panose="020F0502020204030204" pitchFamily="34" charset="0"/>
                    <a:cs typeface="Arial Unicode MS" panose="020B0604020202020204" pitchFamily="34" charset="-128"/>
                  </a:rPr>
                  <a:t>Data Set &lt;Updated Centroids&gt;</a:t>
                </a:r>
                <a:endParaRPr lang="en-US" sz="1050" dirty="0">
                  <a:ea typeface="Calibri" panose="020F0502020204030204" pitchFamily="34" charset="0"/>
                  <a:cs typeface="Arial Unicode MS" panose="020B0604020202020204" pitchFamily="34" charset="-128"/>
                </a:endParaRPr>
              </a:p>
            </p:txBody>
          </p:sp>
          <p:cxnSp>
            <p:nvCxnSpPr>
              <p:cNvPr id="24" name="Straight Arrow Connector 23"/>
              <p:cNvCxnSpPr>
                <a:stCxn id="15" idx="0"/>
                <a:endCxn id="23" idx="1"/>
              </p:cNvCxnSpPr>
              <p:nvPr/>
            </p:nvCxnSpPr>
            <p:spPr>
              <a:xfrm>
                <a:off x="3695699" y="929640"/>
                <a:ext cx="324178"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 Box 105"/>
              <p:cNvSpPr txBox="1"/>
              <p:nvPr/>
            </p:nvSpPr>
            <p:spPr>
              <a:xfrm>
                <a:off x="2947670" y="1470656"/>
                <a:ext cx="572770" cy="2362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ctr" anchorCtr="0" forceAA="0" compatLnSpc="1">
                <a:prstTxWarp prst="textNoShape">
                  <a:avLst/>
                </a:prstTxWarp>
                <a:noAutofit/>
              </a:bodyPr>
              <a:lstStyle/>
              <a:p>
                <a:pPr>
                  <a:lnSpc>
                    <a:spcPct val="107000"/>
                  </a:lnSpc>
                  <a:spcAft>
                    <a:spcPts val="600"/>
                  </a:spcAft>
                </a:pPr>
                <a:r>
                  <a:rPr lang="en-US" sz="1050">
                    <a:ea typeface="Calibri" panose="020F0502020204030204" pitchFamily="34" charset="0"/>
                    <a:cs typeface="Arial Unicode MS" panose="020B0604020202020204" pitchFamily="34" charset="-128"/>
                  </a:rPr>
                  <a:t>Broadcast</a:t>
                </a:r>
              </a:p>
            </p:txBody>
          </p:sp>
        </p:grpSp>
        <p:sp>
          <p:nvSpPr>
            <p:cNvPr id="3" name="TextBox 2"/>
            <p:cNvSpPr txBox="1"/>
            <p:nvPr/>
          </p:nvSpPr>
          <p:spPr>
            <a:xfrm>
              <a:off x="4040563" y="899245"/>
              <a:ext cx="3044809" cy="537075"/>
            </a:xfrm>
            <a:prstGeom prst="rect">
              <a:avLst/>
            </a:prstGeom>
            <a:noFill/>
          </p:spPr>
          <p:txBody>
            <a:bodyPr wrap="none" rtlCol="0">
              <a:spAutoFit/>
            </a:bodyPr>
            <a:lstStyle/>
            <a:p>
              <a:r>
                <a:rPr lang="en-US" sz="1200" dirty="0"/>
                <a:t>Dataflow for K-means</a:t>
              </a:r>
            </a:p>
          </p:txBody>
        </p:sp>
      </p:grpSp>
      <p:pic>
        <p:nvPicPr>
          <p:cNvPr id="2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5335" y="2670334"/>
            <a:ext cx="4077294" cy="267774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218" y="2685539"/>
            <a:ext cx="3851081" cy="2711803"/>
          </a:xfrm>
          <a:prstGeom prst="rect">
            <a:avLst/>
          </a:prstGeom>
        </p:spPr>
      </p:pic>
      <p:sp>
        <p:nvSpPr>
          <p:cNvPr id="28" name="Rectangle 27"/>
          <p:cNvSpPr/>
          <p:nvPr/>
        </p:nvSpPr>
        <p:spPr>
          <a:xfrm>
            <a:off x="1936923" y="5518714"/>
            <a:ext cx="4075706" cy="553998"/>
          </a:xfrm>
          <a:prstGeom prst="rect">
            <a:avLst/>
          </a:prstGeom>
        </p:spPr>
        <p:txBody>
          <a:bodyPr wrap="square">
            <a:spAutoFit/>
          </a:bodyPr>
          <a:lstStyle/>
          <a:p>
            <a:r>
              <a:rPr lang="en-US" sz="1000" dirty="0"/>
              <a:t>K-Means execution time on 16 nodes with 20 parallel tasks in each node with 10 million points and varying number of centroids. Each point has 100 attributes.</a:t>
            </a:r>
          </a:p>
        </p:txBody>
      </p:sp>
      <p:sp>
        <p:nvSpPr>
          <p:cNvPr id="29" name="Rectangle 28"/>
          <p:cNvSpPr/>
          <p:nvPr/>
        </p:nvSpPr>
        <p:spPr>
          <a:xfrm>
            <a:off x="6259766" y="5497322"/>
            <a:ext cx="4402372" cy="577081"/>
          </a:xfrm>
          <a:prstGeom prst="rect">
            <a:avLst/>
          </a:prstGeom>
        </p:spPr>
        <p:txBody>
          <a:bodyPr wrap="square">
            <a:spAutoFit/>
          </a:bodyPr>
          <a:lstStyle/>
          <a:p>
            <a:r>
              <a:rPr lang="en-US" sz="1050" dirty="0"/>
              <a:t>K-Means execution time on varying number of nodes with 20 processes in each node with 10 million points and 16000 centroids. Each point has 100 attributes.</a:t>
            </a:r>
          </a:p>
        </p:txBody>
      </p:sp>
    </p:spTree>
    <p:extLst>
      <p:ext uri="{BB962C8B-B14F-4D97-AF65-F5344CB8AC3E}">
        <p14:creationId xmlns:p14="http://schemas.microsoft.com/office/powerpoint/2010/main" val="3561543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135"/>
            <a:ext cx="12168221" cy="717082"/>
          </a:xfrm>
        </p:spPr>
        <p:txBody>
          <a:bodyPr>
            <a:normAutofit/>
          </a:bodyPr>
          <a:lstStyle/>
          <a:p>
            <a:r>
              <a:rPr lang="en-US" dirty="0"/>
              <a:t>K-Means Clustering in Spark, Flink, MPI</a:t>
            </a:r>
          </a:p>
        </p:txBody>
      </p:sp>
      <p:pic>
        <p:nvPicPr>
          <p:cNvPr id="30"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87" y="1371061"/>
            <a:ext cx="3273892" cy="2184809"/>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3385" y="1371062"/>
            <a:ext cx="3074004" cy="2197614"/>
          </a:xfrm>
          <a:prstGeom prst="rect">
            <a:avLst/>
          </a:prstGeom>
        </p:spPr>
      </p:pic>
      <p:sp>
        <p:nvSpPr>
          <p:cNvPr id="32" name="Rectangle 31"/>
          <p:cNvSpPr/>
          <p:nvPr/>
        </p:nvSpPr>
        <p:spPr>
          <a:xfrm>
            <a:off x="468438" y="3678743"/>
            <a:ext cx="3901384" cy="600164"/>
          </a:xfrm>
          <a:prstGeom prst="rect">
            <a:avLst/>
          </a:prstGeom>
        </p:spPr>
        <p:txBody>
          <a:bodyPr wrap="square">
            <a:spAutoFit/>
          </a:bodyPr>
          <a:lstStyle/>
          <a:p>
            <a:r>
              <a:rPr lang="en-US" sz="1100" dirty="0"/>
              <a:t>K-Means execution time on 8 nodes with 20 processes in each node with 1 million points and varying number of centroids. Each point has 2 attributes.</a:t>
            </a:r>
          </a:p>
        </p:txBody>
      </p:sp>
      <p:sp>
        <p:nvSpPr>
          <p:cNvPr id="33" name="Rectangle 32"/>
          <p:cNvSpPr/>
          <p:nvPr/>
        </p:nvSpPr>
        <p:spPr>
          <a:xfrm>
            <a:off x="4279386" y="3661028"/>
            <a:ext cx="3810000" cy="577081"/>
          </a:xfrm>
          <a:prstGeom prst="rect">
            <a:avLst/>
          </a:prstGeom>
        </p:spPr>
        <p:txBody>
          <a:bodyPr wrap="square">
            <a:spAutoFit/>
          </a:bodyPr>
          <a:lstStyle/>
          <a:p>
            <a:r>
              <a:rPr lang="en-US" sz="1050" dirty="0"/>
              <a:t>K-Means execution time on varying number of nodes with 20 processes in each node with 1 million points and 64000 centroids. Each point has 2 attributes.</a:t>
            </a:r>
          </a:p>
        </p:txBody>
      </p:sp>
      <p:sp>
        <p:nvSpPr>
          <p:cNvPr id="34" name="TextBox 33"/>
          <p:cNvSpPr txBox="1"/>
          <p:nvPr/>
        </p:nvSpPr>
        <p:spPr>
          <a:xfrm>
            <a:off x="468438" y="4517317"/>
            <a:ext cx="7684476" cy="1477328"/>
          </a:xfrm>
          <a:prstGeom prst="rect">
            <a:avLst/>
          </a:prstGeom>
          <a:noFill/>
        </p:spPr>
        <p:txBody>
          <a:bodyPr wrap="square" rtlCol="0">
            <a:spAutoFit/>
          </a:bodyPr>
          <a:lstStyle/>
          <a:p>
            <a:r>
              <a:rPr lang="en-US" dirty="0"/>
              <a:t>K-Means performed well on all three platforms when the computation time is high and communication time is low as illustrated in 10 million points and 10 iterations case. After lowering the computation and increasing the communication by setting the points to1 million and iterations to 100, the performance gap between MPI and the other two platforms increased.</a:t>
            </a:r>
          </a:p>
        </p:txBody>
      </p:sp>
      <p:pic>
        <p:nvPicPr>
          <p:cNvPr id="8"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2817" y="4238109"/>
            <a:ext cx="3842238" cy="1768910"/>
          </a:xfrm>
          <a:prstGeom prst="rect">
            <a:avLst/>
          </a:prstGeom>
        </p:spPr>
      </p:pic>
      <p:sp>
        <p:nvSpPr>
          <p:cNvPr id="3" name="TextBox 2"/>
          <p:cNvSpPr txBox="1"/>
          <p:nvPr/>
        </p:nvSpPr>
        <p:spPr>
          <a:xfrm>
            <a:off x="8622632" y="6063916"/>
            <a:ext cx="3030188" cy="369332"/>
          </a:xfrm>
          <a:prstGeom prst="rect">
            <a:avLst/>
          </a:prstGeom>
          <a:noFill/>
        </p:spPr>
        <p:txBody>
          <a:bodyPr wrap="none" rtlCol="0">
            <a:spAutoFit/>
          </a:bodyPr>
          <a:lstStyle/>
          <a:p>
            <a:r>
              <a:rPr lang="en-US" dirty="0" smtClean="0"/>
              <a:t>Optimized Dataflow AllReduce</a:t>
            </a:r>
            <a:endParaRPr lang="en-US" dirty="0"/>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10337" y="1274150"/>
            <a:ext cx="3112168" cy="2530388"/>
          </a:xfrm>
          <a:prstGeom prst="rect">
            <a:avLst/>
          </a:prstGeom>
        </p:spPr>
      </p:pic>
    </p:spTree>
    <p:extLst>
      <p:ext uri="{BB962C8B-B14F-4D97-AF65-F5344CB8AC3E}">
        <p14:creationId xmlns:p14="http://schemas.microsoft.com/office/powerpoint/2010/main" val="3846769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Heron Architecture</a:t>
            </a:r>
            <a:endParaRPr lang="en-US" dirty="0"/>
          </a:p>
        </p:txBody>
      </p:sp>
      <p:sp>
        <p:nvSpPr>
          <p:cNvPr id="5" name="TextBox 4"/>
          <p:cNvSpPr txBox="1"/>
          <p:nvPr/>
        </p:nvSpPr>
        <p:spPr>
          <a:xfrm>
            <a:off x="645695" y="1748588"/>
            <a:ext cx="6460957"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Each topology runs as a single standalone Job </a:t>
            </a:r>
          </a:p>
          <a:p>
            <a:pPr marL="285750" indent="-285750">
              <a:buFont typeface="Arial" panose="020B0604020202020204" pitchFamily="34" charset="0"/>
              <a:buChar char="•"/>
            </a:pPr>
            <a:r>
              <a:rPr lang="en-US" sz="2000" dirty="0" smtClean="0"/>
              <a:t>Topology Master handles the Job</a:t>
            </a:r>
          </a:p>
          <a:p>
            <a:pPr marL="285750" indent="-285750">
              <a:buFont typeface="Arial" panose="020B0604020202020204" pitchFamily="34" charset="0"/>
              <a:buChar char="•"/>
            </a:pPr>
            <a:r>
              <a:rPr lang="en-US" sz="2000" dirty="0" smtClean="0"/>
              <a:t>Can run on any resource scheduler (</a:t>
            </a:r>
            <a:r>
              <a:rPr lang="en-US" sz="2000" dirty="0" err="1" smtClean="0"/>
              <a:t>Mesos</a:t>
            </a:r>
            <a:r>
              <a:rPr lang="en-US" sz="2000" dirty="0" smtClean="0"/>
              <a:t>, Yarn, </a:t>
            </a:r>
            <a:r>
              <a:rPr lang="en-US" sz="2000" dirty="0" err="1" smtClean="0"/>
              <a:t>Slurm</a:t>
            </a:r>
            <a:r>
              <a:rPr lang="en-US" sz="2000" dirty="0" smtClean="0"/>
              <a:t>)</a:t>
            </a:r>
          </a:p>
          <a:p>
            <a:pPr marL="285750" indent="-285750">
              <a:buFont typeface="Arial" panose="020B0604020202020204" pitchFamily="34" charset="0"/>
              <a:buChar char="•"/>
            </a:pPr>
            <a:r>
              <a:rPr lang="en-US" sz="2000" dirty="0" smtClean="0"/>
              <a:t>Each task run as a separate Java Process (Instance)</a:t>
            </a:r>
          </a:p>
          <a:p>
            <a:pPr marL="285750" indent="-285750">
              <a:buFont typeface="Arial" panose="020B0604020202020204" pitchFamily="34" charset="0"/>
              <a:buChar char="•"/>
            </a:pPr>
            <a:r>
              <a:rPr lang="en-US" sz="2000" dirty="0" smtClean="0"/>
              <a:t>Stream manager acts as a network router/bridge between tasks in different containers</a:t>
            </a:r>
          </a:p>
          <a:p>
            <a:pPr marL="285750" indent="-285750">
              <a:buFont typeface="Arial" panose="020B0604020202020204" pitchFamily="34" charset="0"/>
              <a:buChar char="•"/>
            </a:pPr>
            <a:r>
              <a:rPr lang="en-US" sz="2000" dirty="0" smtClean="0"/>
              <a:t>Every task in a container connects to a stream manager running in that container</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038" y="1835118"/>
            <a:ext cx="3932310" cy="165166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038" y="3782326"/>
            <a:ext cx="3770209" cy="640224"/>
          </a:xfrm>
          <a:prstGeom prst="rect">
            <a:avLst/>
          </a:prstGeom>
        </p:spPr>
      </p:pic>
    </p:spTree>
    <p:extLst>
      <p:ext uri="{BB962C8B-B14F-4D97-AF65-F5344CB8AC3E}">
        <p14:creationId xmlns:p14="http://schemas.microsoft.com/office/powerpoint/2010/main" val="1604664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5871" y="205365"/>
            <a:ext cx="6946453" cy="701731"/>
          </a:xfrm>
          <a:prstGeom prst="rect">
            <a:avLst/>
          </a:prstGeom>
        </p:spPr>
        <p:txBody>
          <a:bodyPr vert="horz" lIns="91440" tIns="45720" rIns="91440" bIns="45720" rtlCol="0" anchor="ctr">
            <a:normAutofit/>
          </a:bodyPr>
          <a:lstStyle>
            <a:lvl1pPr>
              <a:lnSpc>
                <a:spcPct val="90000"/>
              </a:lnSpc>
              <a:spcBef>
                <a:spcPct val="0"/>
              </a:spcBef>
              <a:buNone/>
              <a:defRPr sz="4400">
                <a:latin typeface="+mj-lt"/>
                <a:ea typeface="+mj-ea"/>
                <a:cs typeface="+mj-cs"/>
              </a:defRPr>
            </a:lvl1pPr>
          </a:lstStyle>
          <a:p>
            <a:r>
              <a:rPr lang="en-US" dirty="0"/>
              <a:t>Heron Streaming Architecture</a:t>
            </a:r>
          </a:p>
        </p:txBody>
      </p:sp>
      <p:grpSp>
        <p:nvGrpSpPr>
          <p:cNvPr id="7" name="Group 6"/>
          <p:cNvGrpSpPr/>
          <p:nvPr/>
        </p:nvGrpSpPr>
        <p:grpSpPr>
          <a:xfrm>
            <a:off x="5603714" y="764213"/>
            <a:ext cx="6188920" cy="2378711"/>
            <a:chOff x="56854" y="659873"/>
            <a:chExt cx="6188920" cy="237871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59873"/>
              <a:ext cx="6017174" cy="2378711"/>
            </a:xfrm>
            <a:prstGeom prst="rect">
              <a:avLst/>
            </a:prstGeom>
          </p:spPr>
        </p:pic>
        <p:sp>
          <p:nvSpPr>
            <p:cNvPr id="5" name="TextBox 4"/>
            <p:cNvSpPr txBox="1"/>
            <p:nvPr/>
          </p:nvSpPr>
          <p:spPr>
            <a:xfrm>
              <a:off x="4953000" y="692989"/>
              <a:ext cx="1165897" cy="369332"/>
            </a:xfrm>
            <a:prstGeom prst="rect">
              <a:avLst/>
            </a:prstGeom>
            <a:noFill/>
          </p:spPr>
          <p:txBody>
            <a:bodyPr wrap="none" rtlCol="0">
              <a:spAutoFit/>
            </a:bodyPr>
            <a:lstStyle/>
            <a:p>
              <a:r>
                <a:rPr lang="en-US" dirty="0"/>
                <a:t>Inter node</a:t>
              </a:r>
            </a:p>
          </p:txBody>
        </p:sp>
        <p:sp>
          <p:nvSpPr>
            <p:cNvPr id="6" name="TextBox 5"/>
            <p:cNvSpPr txBox="1"/>
            <p:nvPr/>
          </p:nvSpPr>
          <p:spPr>
            <a:xfrm>
              <a:off x="56854" y="1295399"/>
              <a:ext cx="1105944" cy="369332"/>
            </a:xfrm>
            <a:prstGeom prst="rect">
              <a:avLst/>
            </a:prstGeom>
            <a:noFill/>
          </p:spPr>
          <p:txBody>
            <a:bodyPr wrap="none" rtlCol="0">
              <a:spAutoFit/>
            </a:bodyPr>
            <a:lstStyle/>
            <a:p>
              <a:r>
                <a:rPr lang="en-US" dirty="0"/>
                <a:t>Intranode</a:t>
              </a:r>
            </a:p>
          </p:txBody>
        </p:sp>
      </p:grpSp>
      <p:grpSp>
        <p:nvGrpSpPr>
          <p:cNvPr id="10" name="Group 9"/>
          <p:cNvGrpSpPr/>
          <p:nvPr/>
        </p:nvGrpSpPr>
        <p:grpSpPr>
          <a:xfrm>
            <a:off x="654832" y="3046437"/>
            <a:ext cx="6257073" cy="3084529"/>
            <a:chOff x="421257" y="2895600"/>
            <a:chExt cx="5297883" cy="254687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57" y="3200400"/>
              <a:ext cx="5297883" cy="1767993"/>
            </a:xfrm>
            <a:prstGeom prst="rect">
              <a:avLst/>
            </a:prstGeom>
          </p:spPr>
        </p:pic>
        <p:sp>
          <p:nvSpPr>
            <p:cNvPr id="8" name="TextBox 7"/>
            <p:cNvSpPr txBox="1"/>
            <p:nvPr/>
          </p:nvSpPr>
          <p:spPr>
            <a:xfrm>
              <a:off x="446330" y="2895600"/>
              <a:ext cx="3746025" cy="369332"/>
            </a:xfrm>
            <a:prstGeom prst="rect">
              <a:avLst/>
            </a:prstGeom>
            <a:noFill/>
          </p:spPr>
          <p:txBody>
            <a:bodyPr wrap="none" rtlCol="0">
              <a:spAutoFit/>
            </a:bodyPr>
            <a:lstStyle/>
            <a:p>
              <a:r>
                <a:rPr lang="en-US" b="1" dirty="0"/>
                <a:t>Typical Dataflow Processing Topology</a:t>
              </a:r>
            </a:p>
          </p:txBody>
        </p:sp>
        <p:sp>
          <p:nvSpPr>
            <p:cNvPr id="9" name="TextBox 8"/>
            <p:cNvSpPr txBox="1"/>
            <p:nvPr/>
          </p:nvSpPr>
          <p:spPr>
            <a:xfrm>
              <a:off x="1190925" y="5042360"/>
              <a:ext cx="2469266" cy="400110"/>
            </a:xfrm>
            <a:prstGeom prst="rect">
              <a:avLst/>
            </a:prstGeom>
            <a:noFill/>
          </p:spPr>
          <p:txBody>
            <a:bodyPr wrap="none" rtlCol="0">
              <a:spAutoFit/>
            </a:bodyPr>
            <a:lstStyle/>
            <a:p>
              <a:r>
                <a:rPr lang="en-US" sz="2000" dirty="0"/>
                <a:t>Parallelism 2; 4 stages</a:t>
              </a:r>
            </a:p>
          </p:txBody>
        </p:sp>
      </p:grpSp>
      <p:sp>
        <p:nvSpPr>
          <p:cNvPr id="11" name="TextBox 10"/>
          <p:cNvSpPr txBox="1"/>
          <p:nvPr/>
        </p:nvSpPr>
        <p:spPr>
          <a:xfrm>
            <a:off x="3783369" y="799575"/>
            <a:ext cx="1877791" cy="1200329"/>
          </a:xfrm>
          <a:prstGeom prst="rect">
            <a:avLst/>
          </a:prstGeom>
          <a:noFill/>
        </p:spPr>
        <p:txBody>
          <a:bodyPr wrap="square" rtlCol="0">
            <a:spAutoFit/>
          </a:bodyPr>
          <a:lstStyle/>
          <a:p>
            <a:r>
              <a:rPr lang="en-US" sz="2400" b="1" dirty="0"/>
              <a:t>Add HPC</a:t>
            </a:r>
          </a:p>
          <a:p>
            <a:r>
              <a:rPr lang="en-US" sz="2400" dirty="0" err="1"/>
              <a:t>Infiniband</a:t>
            </a:r>
            <a:endParaRPr lang="en-US" sz="2400" dirty="0"/>
          </a:p>
          <a:p>
            <a:r>
              <a:rPr lang="en-US" sz="2400" dirty="0" err="1"/>
              <a:t>Omnipath</a:t>
            </a:r>
            <a:endParaRPr lang="en-US" sz="2400" dirty="0"/>
          </a:p>
        </p:txBody>
      </p:sp>
      <p:sp>
        <p:nvSpPr>
          <p:cNvPr id="12" name="Arrow: Left 11"/>
          <p:cNvSpPr/>
          <p:nvPr/>
        </p:nvSpPr>
        <p:spPr bwMode="auto">
          <a:xfrm rot="10800000">
            <a:off x="5496221" y="1000904"/>
            <a:ext cx="2082449" cy="223505"/>
          </a:xfrm>
          <a:prstGeom prst="lef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i="1">
              <a:latin typeface="Arial" charset="0"/>
              <a:ea typeface="ＭＳ Ｐゴシック" charset="-128"/>
            </a:endParaRPr>
          </a:p>
        </p:txBody>
      </p:sp>
      <p:sp>
        <p:nvSpPr>
          <p:cNvPr id="13" name="TextBox 12">
            <a:extLst>
              <a:ext uri="{FF2B5EF4-FFF2-40B4-BE49-F238E27FC236}">
                <a16:creationId xmlns="" xmlns:a16="http://schemas.microsoft.com/office/drawing/2014/main" id="{DBFA471C-BFD5-49E5-B979-091B3701223B}"/>
              </a:ext>
            </a:extLst>
          </p:cNvPr>
          <p:cNvSpPr txBox="1"/>
          <p:nvPr/>
        </p:nvSpPr>
        <p:spPr>
          <a:xfrm>
            <a:off x="7640903" y="302548"/>
            <a:ext cx="2858957" cy="461665"/>
          </a:xfrm>
          <a:prstGeom prst="rect">
            <a:avLst/>
          </a:prstGeom>
          <a:noFill/>
        </p:spPr>
        <p:txBody>
          <a:bodyPr wrap="square" rtlCol="0">
            <a:spAutoFit/>
          </a:bodyPr>
          <a:lstStyle/>
          <a:p>
            <a:r>
              <a:rPr lang="en-US" sz="2400" dirty="0"/>
              <a:t>System Management</a:t>
            </a:r>
          </a:p>
        </p:txBody>
      </p:sp>
      <p:sp>
        <p:nvSpPr>
          <p:cNvPr id="14" name="TextBox 13">
            <a:extLst>
              <a:ext uri="{FF2B5EF4-FFF2-40B4-BE49-F238E27FC236}">
                <a16:creationId xmlns="" xmlns:a16="http://schemas.microsoft.com/office/drawing/2014/main" id="{5A2A87C0-311D-48BE-A4B2-9D9680569780}"/>
              </a:ext>
            </a:extLst>
          </p:cNvPr>
          <p:cNvSpPr txBox="1"/>
          <p:nvPr/>
        </p:nvSpPr>
        <p:spPr>
          <a:xfrm>
            <a:off x="7282558" y="3987149"/>
            <a:ext cx="4383199"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User Specified Dataflow</a:t>
            </a:r>
          </a:p>
          <a:p>
            <a:pPr marL="342900" indent="-342900">
              <a:buFont typeface="Arial" panose="020B0604020202020204" pitchFamily="34" charset="0"/>
              <a:buChar char="•"/>
            </a:pPr>
            <a:r>
              <a:rPr lang="en-US" sz="2400" dirty="0"/>
              <a:t>All Tasks Long running</a:t>
            </a:r>
          </a:p>
          <a:p>
            <a:pPr marL="342900" indent="-342900">
              <a:buFont typeface="Arial" panose="020B0604020202020204" pitchFamily="34" charset="0"/>
              <a:buChar char="•"/>
            </a:pPr>
            <a:r>
              <a:rPr lang="en-US" sz="2400" dirty="0"/>
              <a:t>No context shared apart from dataflow</a:t>
            </a:r>
          </a:p>
        </p:txBody>
      </p:sp>
      <p:sp>
        <p:nvSpPr>
          <p:cNvPr id="15" name="Slide Number Placeholder 14">
            <a:extLst>
              <a:ext uri="{FF2B5EF4-FFF2-40B4-BE49-F238E27FC236}">
                <a16:creationId xmlns="" xmlns:a16="http://schemas.microsoft.com/office/drawing/2014/main" id="{DF81DC13-AA9B-4EFA-88AC-8FB021FDE6D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val="368961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Heron High Performance Interconnects	</a:t>
            </a:r>
            <a:endParaRPr lang="en-US" dirty="0"/>
          </a:p>
        </p:txBody>
      </p:sp>
      <p:sp>
        <p:nvSpPr>
          <p:cNvPr id="3" name="Content Placeholder 2"/>
          <p:cNvSpPr>
            <a:spLocks noGrp="1"/>
          </p:cNvSpPr>
          <p:nvPr>
            <p:ph idx="1"/>
          </p:nvPr>
        </p:nvSpPr>
        <p:spPr>
          <a:xfrm>
            <a:off x="838200" y="1568951"/>
            <a:ext cx="5065295" cy="4351338"/>
          </a:xfrm>
        </p:spPr>
        <p:txBody>
          <a:bodyPr>
            <a:normAutofit/>
          </a:bodyPr>
          <a:lstStyle/>
          <a:p>
            <a:r>
              <a:rPr lang="en-US" sz="2000" dirty="0" err="1" smtClean="0"/>
              <a:t>Infiniband</a:t>
            </a:r>
            <a:r>
              <a:rPr lang="en-US" sz="2000" dirty="0" smtClean="0"/>
              <a:t> &amp; Intel Omni-Path integrations</a:t>
            </a:r>
          </a:p>
          <a:p>
            <a:r>
              <a:rPr lang="en-US" sz="2000" dirty="0" smtClean="0"/>
              <a:t>Using </a:t>
            </a:r>
            <a:r>
              <a:rPr lang="en-US" sz="2000" dirty="0" err="1" smtClean="0"/>
              <a:t>Libfabric</a:t>
            </a:r>
            <a:r>
              <a:rPr lang="en-US" sz="2000" dirty="0" smtClean="0"/>
              <a:t> as a library</a:t>
            </a:r>
          </a:p>
          <a:p>
            <a:r>
              <a:rPr lang="en-US" sz="2000" dirty="0" smtClean="0"/>
              <a:t>Natively integrated to Heron through Stream Manager without needing to go through JNI</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4373" y="3584459"/>
            <a:ext cx="2549427" cy="15022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2816" y="1502115"/>
            <a:ext cx="2601268" cy="15033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4373" y="1502115"/>
            <a:ext cx="2549427" cy="153177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2816" y="3554847"/>
            <a:ext cx="2549523" cy="15318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058" y="3431357"/>
            <a:ext cx="4391759" cy="1736151"/>
          </a:xfrm>
          <a:prstGeom prst="rect">
            <a:avLst/>
          </a:prstGeom>
        </p:spPr>
      </p:pic>
      <p:sp>
        <p:nvSpPr>
          <p:cNvPr id="8" name="TextBox 7"/>
          <p:cNvSpPr txBox="1"/>
          <p:nvPr/>
        </p:nvSpPr>
        <p:spPr>
          <a:xfrm>
            <a:off x="8133347" y="5451428"/>
            <a:ext cx="952505" cy="369332"/>
          </a:xfrm>
          <a:prstGeom prst="rect">
            <a:avLst/>
          </a:prstGeom>
          <a:noFill/>
        </p:spPr>
        <p:txBody>
          <a:bodyPr wrap="none" rtlCol="0">
            <a:spAutoFit/>
          </a:bodyPr>
          <a:lstStyle/>
          <a:p>
            <a:r>
              <a:rPr lang="en-US" dirty="0" smtClean="0"/>
              <a:t>8 Nodes</a:t>
            </a:r>
            <a:endParaRPr lang="en-US" dirty="0"/>
          </a:p>
        </p:txBody>
      </p:sp>
    </p:spTree>
    <p:extLst>
      <p:ext uri="{BB962C8B-B14F-4D97-AF65-F5344CB8AC3E}">
        <p14:creationId xmlns:p14="http://schemas.microsoft.com/office/powerpoint/2010/main" val="3714369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Storm Broadcast</a:t>
            </a:r>
            <a:endParaRPr lang="en-US" dirty="0"/>
          </a:p>
        </p:txBody>
      </p:sp>
      <p:sp>
        <p:nvSpPr>
          <p:cNvPr id="8" name="Content Placeholder 7"/>
          <p:cNvSpPr>
            <a:spLocks noGrp="1"/>
          </p:cNvSpPr>
          <p:nvPr>
            <p:ph idx="1"/>
          </p:nvPr>
        </p:nvSpPr>
        <p:spPr>
          <a:xfrm>
            <a:off x="838200" y="1536867"/>
            <a:ext cx="10515600" cy="4351338"/>
          </a:xfrm>
        </p:spPr>
        <p:txBody>
          <a:bodyPr/>
          <a:lstStyle/>
          <a:p>
            <a:pPr marL="285750" indent="-285750"/>
            <a:r>
              <a:rPr lang="en-US" sz="2000" dirty="0"/>
              <a:t>Three </a:t>
            </a:r>
            <a:r>
              <a:rPr lang="en-US" sz="2000" dirty="0" smtClean="0"/>
              <a:t>broadcast algorithms </a:t>
            </a:r>
            <a:r>
              <a:rPr lang="en-US" sz="2000" dirty="0"/>
              <a:t>implemented as an optimization of dataflow graph</a:t>
            </a:r>
          </a:p>
          <a:p>
            <a:pPr marL="742950" lvl="1" indent="-285750"/>
            <a:r>
              <a:rPr lang="en-US" sz="1800" dirty="0"/>
              <a:t>Flat tree</a:t>
            </a:r>
          </a:p>
          <a:p>
            <a:pPr marL="742950" lvl="1" indent="-285750"/>
            <a:r>
              <a:rPr lang="en-US" sz="1800" dirty="0"/>
              <a:t>Binary tree</a:t>
            </a:r>
          </a:p>
          <a:p>
            <a:pPr marL="742950" lvl="1" indent="-285750"/>
            <a:r>
              <a:rPr lang="en-US" sz="1800" dirty="0"/>
              <a:t>Ring</a:t>
            </a:r>
          </a:p>
          <a:p>
            <a:r>
              <a:rPr lang="en-US" sz="2000" dirty="0" smtClean="0"/>
              <a:t>Measure performance for latency and throughput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7101" y="1982412"/>
            <a:ext cx="2615411" cy="13595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975" y="3787483"/>
            <a:ext cx="7320421" cy="1799557"/>
          </a:xfrm>
          <a:prstGeom prst="rect">
            <a:avLst/>
          </a:prstGeom>
        </p:spPr>
      </p:pic>
      <p:sp>
        <p:nvSpPr>
          <p:cNvPr id="7"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p:txBody>
      </p:sp>
    </p:spTree>
    <p:extLst>
      <p:ext uri="{BB962C8B-B14F-4D97-AF65-F5344CB8AC3E}">
        <p14:creationId xmlns:p14="http://schemas.microsoft.com/office/powerpoint/2010/main" val="950833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&amp; Throughput of the System</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221" y="1584757"/>
            <a:ext cx="5357485" cy="382309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090" t="6056" r="6844" b="2966"/>
          <a:stretch/>
        </p:blipFill>
        <p:spPr>
          <a:xfrm>
            <a:off x="6096000" y="1821511"/>
            <a:ext cx="4904831" cy="3455514"/>
          </a:xfrm>
          <a:prstGeom prst="rect">
            <a:avLst/>
          </a:prstGeom>
        </p:spPr>
      </p:pic>
      <p:sp>
        <p:nvSpPr>
          <p:cNvPr id="5" name="TextBox 4"/>
          <p:cNvSpPr txBox="1"/>
          <p:nvPr/>
        </p:nvSpPr>
        <p:spPr>
          <a:xfrm>
            <a:off x="3136964" y="1477071"/>
            <a:ext cx="904607" cy="369332"/>
          </a:xfrm>
          <a:prstGeom prst="rect">
            <a:avLst/>
          </a:prstGeom>
          <a:noFill/>
        </p:spPr>
        <p:txBody>
          <a:bodyPr wrap="none" rtlCol="0">
            <a:spAutoFit/>
          </a:bodyPr>
          <a:lstStyle/>
          <a:p>
            <a:r>
              <a:rPr lang="en-US" dirty="0" smtClean="0"/>
              <a:t>Latency</a:t>
            </a:r>
            <a:endParaRPr lang="en-US" dirty="0"/>
          </a:p>
        </p:txBody>
      </p:sp>
      <p:sp>
        <p:nvSpPr>
          <p:cNvPr id="6" name="TextBox 5"/>
          <p:cNvSpPr txBox="1"/>
          <p:nvPr/>
        </p:nvSpPr>
        <p:spPr>
          <a:xfrm>
            <a:off x="7845630" y="1477071"/>
            <a:ext cx="1290225" cy="369332"/>
          </a:xfrm>
          <a:prstGeom prst="rect">
            <a:avLst/>
          </a:prstGeom>
          <a:noFill/>
        </p:spPr>
        <p:txBody>
          <a:bodyPr wrap="none" rtlCol="0">
            <a:spAutoFit/>
          </a:bodyPr>
          <a:lstStyle/>
          <a:p>
            <a:r>
              <a:rPr lang="en-US" dirty="0" smtClean="0"/>
              <a:t>Throughput</a:t>
            </a:r>
            <a:endParaRPr lang="en-US" dirty="0"/>
          </a:p>
        </p:txBody>
      </p:sp>
      <p:sp>
        <p:nvSpPr>
          <p:cNvPr id="7" name="TextBox 6"/>
          <p:cNvSpPr txBox="1"/>
          <p:nvPr/>
        </p:nvSpPr>
        <p:spPr>
          <a:xfrm>
            <a:off x="3740555" y="5301917"/>
            <a:ext cx="5106666" cy="369332"/>
          </a:xfrm>
          <a:prstGeom prst="rect">
            <a:avLst/>
          </a:prstGeom>
          <a:noFill/>
        </p:spPr>
        <p:txBody>
          <a:bodyPr wrap="square" rtlCol="0">
            <a:spAutoFit/>
          </a:bodyPr>
          <a:lstStyle/>
          <a:p>
            <a:r>
              <a:rPr lang="en-US" dirty="0" smtClean="0"/>
              <a:t>8 Nodes with 32 executors, parallelism 10, 30, 60</a:t>
            </a:r>
            <a:endParaRPr lang="en-US" dirty="0"/>
          </a:p>
        </p:txBody>
      </p:sp>
    </p:spTree>
    <p:extLst>
      <p:ext uri="{BB962C8B-B14F-4D97-AF65-F5344CB8AC3E}">
        <p14:creationId xmlns:p14="http://schemas.microsoft.com/office/powerpoint/2010/main" val="2346661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Dataflow Collectives</a:t>
            </a:r>
            <a:endParaRPr lang="en-US" dirty="0"/>
          </a:p>
        </p:txBody>
      </p:sp>
      <p:sp>
        <p:nvSpPr>
          <p:cNvPr id="3" name="Content Placeholder 2"/>
          <p:cNvSpPr>
            <a:spLocks noGrp="1"/>
          </p:cNvSpPr>
          <p:nvPr>
            <p:ph idx="1"/>
          </p:nvPr>
        </p:nvSpPr>
        <p:spPr>
          <a:xfrm>
            <a:off x="838200" y="1576972"/>
            <a:ext cx="10515600" cy="4351338"/>
          </a:xfrm>
        </p:spPr>
        <p:txBody>
          <a:bodyPr/>
          <a:lstStyle/>
          <a:p>
            <a:r>
              <a:rPr lang="en-US" sz="2000" dirty="0" smtClean="0"/>
              <a:t>Implement collective operations for Heron streaming engine</a:t>
            </a:r>
          </a:p>
          <a:p>
            <a:pPr lvl="1"/>
            <a:r>
              <a:rPr lang="en-US" sz="1800" dirty="0" smtClean="0"/>
              <a:t>Broadcast</a:t>
            </a:r>
          </a:p>
          <a:p>
            <a:pPr lvl="1"/>
            <a:r>
              <a:rPr lang="en-US" sz="1800" dirty="0" smtClean="0"/>
              <a:t>Reduce, AllReduce</a:t>
            </a:r>
          </a:p>
          <a:p>
            <a:pPr lvl="1"/>
            <a:r>
              <a:rPr lang="en-US" sz="1800" dirty="0" smtClean="0"/>
              <a:t>Gather, AllGather</a:t>
            </a:r>
          </a:p>
          <a:p>
            <a:r>
              <a:rPr lang="en-US" sz="2000" dirty="0" smtClean="0"/>
              <a:t>Implement various algorithms and testing methodologies for measuring the effectiveness </a:t>
            </a:r>
          </a:p>
          <a:p>
            <a:endParaRPr lang="en-US" sz="2200" dirty="0" smtClean="0"/>
          </a:p>
          <a:p>
            <a:pPr marL="0" indent="0">
              <a:buNone/>
            </a:pPr>
            <a:endParaRPr lang="en-US" sz="2200" dirty="0" smtClean="0"/>
          </a:p>
          <a:p>
            <a:pPr marL="0" indent="0">
              <a:buNone/>
            </a:pPr>
            <a:endParaRPr lang="en-US" sz="2200" dirty="0" smtClean="0"/>
          </a:p>
          <a:p>
            <a:endParaRPr lang="en-US" dirty="0"/>
          </a:p>
        </p:txBody>
      </p:sp>
    </p:spTree>
    <p:extLst>
      <p:ext uri="{BB962C8B-B14F-4D97-AF65-F5344CB8AC3E}">
        <p14:creationId xmlns:p14="http://schemas.microsoft.com/office/powerpoint/2010/main" val="2766744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Heron Optimized Collective Implementation</a:t>
            </a:r>
            <a:endParaRPr lang="en-US" dirty="0"/>
          </a:p>
        </p:txBody>
      </p:sp>
      <p:sp>
        <p:nvSpPr>
          <p:cNvPr id="3" name="Content Placeholder 2"/>
          <p:cNvSpPr>
            <a:spLocks noGrp="1"/>
          </p:cNvSpPr>
          <p:nvPr>
            <p:ph idx="1"/>
          </p:nvPr>
        </p:nvSpPr>
        <p:spPr/>
        <p:txBody>
          <a:bodyPr>
            <a:normAutofit/>
          </a:bodyPr>
          <a:lstStyle/>
          <a:p>
            <a:r>
              <a:rPr lang="en-US" sz="2000" dirty="0" smtClean="0"/>
              <a:t>Initial stages</a:t>
            </a:r>
          </a:p>
          <a:p>
            <a:r>
              <a:rPr lang="en-US" sz="2000" dirty="0" smtClean="0"/>
              <a:t>Reduce implementation</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83" y="2979872"/>
            <a:ext cx="6450127" cy="2566638"/>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5465955"/>
              </p:ext>
            </p:extLst>
          </p:nvPr>
        </p:nvGraphicFramePr>
        <p:xfrm>
          <a:off x="7644064" y="2898398"/>
          <a:ext cx="3906253" cy="22057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435516" y="5261811"/>
            <a:ext cx="4593630" cy="369332"/>
          </a:xfrm>
          <a:prstGeom prst="rect">
            <a:avLst/>
          </a:prstGeom>
          <a:noFill/>
        </p:spPr>
        <p:txBody>
          <a:bodyPr wrap="none" rtlCol="0">
            <a:spAutoFit/>
          </a:bodyPr>
          <a:lstStyle/>
          <a:p>
            <a:r>
              <a:rPr lang="en-US" dirty="0" smtClean="0"/>
              <a:t>Reduction on 16 nodes with 128 parallel tasks</a:t>
            </a:r>
            <a:endParaRPr lang="en-US" dirty="0"/>
          </a:p>
        </p:txBody>
      </p:sp>
    </p:spTree>
    <p:extLst>
      <p:ext uri="{BB962C8B-B14F-4D97-AF65-F5344CB8AC3E}">
        <p14:creationId xmlns:p14="http://schemas.microsoft.com/office/powerpoint/2010/main" val="281271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4" name="TextBox 3"/>
          <p:cNvSpPr txBox="1"/>
          <p:nvPr/>
        </p:nvSpPr>
        <p:spPr>
          <a:xfrm>
            <a:off x="3623994" y="1626519"/>
            <a:ext cx="2069541" cy="369332"/>
          </a:xfrm>
          <a:prstGeom prst="rect">
            <a:avLst/>
          </a:prstGeom>
          <a:noFill/>
        </p:spPr>
        <p:txBody>
          <a:bodyPr wrap="none" rtlCol="0">
            <a:spAutoFit/>
          </a:bodyPr>
          <a:lstStyle/>
          <a:p>
            <a:r>
              <a:rPr lang="en-US" dirty="0" smtClean="0"/>
              <a:t>Gonzales et al. 2014</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17956863"/>
              </p:ext>
            </p:extLst>
          </p:nvPr>
        </p:nvGraphicFramePr>
        <p:xfrm>
          <a:off x="941136" y="2348870"/>
          <a:ext cx="4376822" cy="2102812"/>
        </p:xfrm>
        <a:graphic>
          <a:graphicData uri="http://schemas.openxmlformats.org/drawingml/2006/table">
            <a:tbl>
              <a:tblPr firstRow="1" bandRow="1">
                <a:tableStyleId>{F5AB1C69-6EDB-4FF4-983F-18BD219EF322}</a:tableStyleId>
              </a:tblPr>
              <a:tblGrid>
                <a:gridCol w="1272675"/>
                <a:gridCol w="914400"/>
                <a:gridCol w="1050757"/>
                <a:gridCol w="1138990"/>
              </a:tblGrid>
              <a:tr h="303707">
                <a:tc>
                  <a:txBody>
                    <a:bodyPr/>
                    <a:lstStyle/>
                    <a:p>
                      <a:r>
                        <a:rPr lang="en-US" sz="1200" dirty="0" smtClean="0"/>
                        <a:t>PR</a:t>
                      </a:r>
                      <a:r>
                        <a:rPr lang="en-US" sz="1200" baseline="0" dirty="0" smtClean="0"/>
                        <a:t> </a:t>
                      </a:r>
                      <a:r>
                        <a:rPr lang="en-US" sz="1200" dirty="0" smtClean="0"/>
                        <a:t>20</a:t>
                      </a:r>
                      <a:r>
                        <a:rPr lang="en-US" sz="1200" baseline="0" dirty="0" smtClean="0"/>
                        <a:t> Iterations</a:t>
                      </a:r>
                      <a:endParaRPr lang="en-US" sz="1200" dirty="0"/>
                    </a:p>
                  </a:txBody>
                  <a:tcPr/>
                </a:tc>
                <a:tc>
                  <a:txBody>
                    <a:bodyPr/>
                    <a:lstStyle/>
                    <a:p>
                      <a:r>
                        <a:rPr lang="en-US" sz="1200" dirty="0" smtClean="0"/>
                        <a:t>Cores</a:t>
                      </a:r>
                      <a:endParaRPr lang="en-US" sz="1200" dirty="0"/>
                    </a:p>
                  </a:txBody>
                  <a:tcPr/>
                </a:tc>
                <a:tc>
                  <a:txBody>
                    <a:bodyPr/>
                    <a:lstStyle/>
                    <a:p>
                      <a:r>
                        <a:rPr lang="en-US" sz="1200" dirty="0" err="1" smtClean="0"/>
                        <a:t>Twitter_rv</a:t>
                      </a:r>
                      <a:endParaRPr lang="en-US" sz="1200" dirty="0"/>
                    </a:p>
                  </a:txBody>
                  <a:tcPr/>
                </a:tc>
                <a:tc>
                  <a:txBody>
                    <a:bodyPr/>
                    <a:lstStyle/>
                    <a:p>
                      <a:r>
                        <a:rPr lang="en-US" sz="1200" dirty="0" smtClean="0"/>
                        <a:t>Uk_2007_05</a:t>
                      </a:r>
                      <a:endParaRPr lang="en-US" sz="1200" dirty="0"/>
                    </a:p>
                  </a:txBody>
                  <a:tcPr/>
                </a:tc>
              </a:tr>
              <a:tr h="359821">
                <a:tc>
                  <a:txBody>
                    <a:bodyPr/>
                    <a:lstStyle/>
                    <a:p>
                      <a:r>
                        <a:rPr lang="en-US" sz="1400" dirty="0" smtClean="0"/>
                        <a:t>Spark</a:t>
                      </a:r>
                      <a:endParaRPr lang="en-US" sz="1400" dirty="0"/>
                    </a:p>
                  </a:txBody>
                  <a:tcPr/>
                </a:tc>
                <a:tc>
                  <a:txBody>
                    <a:bodyPr/>
                    <a:lstStyle/>
                    <a:p>
                      <a:r>
                        <a:rPr lang="en-US" sz="1400" dirty="0" smtClean="0"/>
                        <a:t>128</a:t>
                      </a:r>
                      <a:endParaRPr lang="en-US" sz="1400" dirty="0"/>
                    </a:p>
                  </a:txBody>
                  <a:tcPr/>
                </a:tc>
                <a:tc>
                  <a:txBody>
                    <a:bodyPr/>
                    <a:lstStyle/>
                    <a:p>
                      <a:r>
                        <a:rPr lang="en-US" sz="1400" dirty="0" smtClean="0"/>
                        <a:t>857s</a:t>
                      </a:r>
                      <a:endParaRPr lang="en-US" sz="1400" dirty="0"/>
                    </a:p>
                  </a:txBody>
                  <a:tcPr/>
                </a:tc>
                <a:tc>
                  <a:txBody>
                    <a:bodyPr/>
                    <a:lstStyle/>
                    <a:p>
                      <a:r>
                        <a:rPr lang="en-US" sz="1400" dirty="0" smtClean="0"/>
                        <a:t>1759s</a:t>
                      </a:r>
                      <a:endParaRPr lang="en-US" sz="1400" dirty="0"/>
                    </a:p>
                  </a:txBody>
                  <a:tcPr/>
                </a:tc>
              </a:tr>
              <a:tr h="359821">
                <a:tc>
                  <a:txBody>
                    <a:bodyPr/>
                    <a:lstStyle/>
                    <a:p>
                      <a:r>
                        <a:rPr lang="en-US" sz="1400" dirty="0" err="1" smtClean="0"/>
                        <a:t>Giraph</a:t>
                      </a:r>
                      <a:endParaRPr lang="en-US" sz="1400" dirty="0"/>
                    </a:p>
                  </a:txBody>
                  <a:tcPr/>
                </a:tc>
                <a:tc>
                  <a:txBody>
                    <a:bodyPr/>
                    <a:lstStyle/>
                    <a:p>
                      <a:r>
                        <a:rPr lang="en-US" sz="1400" dirty="0" smtClean="0"/>
                        <a:t>128</a:t>
                      </a:r>
                      <a:endParaRPr lang="en-US" sz="1400" dirty="0"/>
                    </a:p>
                  </a:txBody>
                  <a:tcPr/>
                </a:tc>
                <a:tc>
                  <a:txBody>
                    <a:bodyPr/>
                    <a:lstStyle/>
                    <a:p>
                      <a:r>
                        <a:rPr lang="en-US" sz="1400" dirty="0" smtClean="0"/>
                        <a:t>596s</a:t>
                      </a:r>
                      <a:endParaRPr lang="en-US" sz="1400" dirty="0"/>
                    </a:p>
                  </a:txBody>
                  <a:tcPr/>
                </a:tc>
                <a:tc>
                  <a:txBody>
                    <a:bodyPr/>
                    <a:lstStyle/>
                    <a:p>
                      <a:r>
                        <a:rPr lang="en-US" sz="1400" dirty="0" smtClean="0"/>
                        <a:t>1235s</a:t>
                      </a:r>
                      <a:endParaRPr lang="en-US" sz="1400" dirty="0"/>
                    </a:p>
                  </a:txBody>
                  <a:tcPr/>
                </a:tc>
              </a:tr>
              <a:tr h="359821">
                <a:tc>
                  <a:txBody>
                    <a:bodyPr/>
                    <a:lstStyle/>
                    <a:p>
                      <a:r>
                        <a:rPr lang="en-US" sz="1400" dirty="0" err="1" smtClean="0"/>
                        <a:t>GraphLab</a:t>
                      </a:r>
                      <a:endParaRPr lang="en-US" sz="1400" dirty="0"/>
                    </a:p>
                  </a:txBody>
                  <a:tcPr/>
                </a:tc>
                <a:tc>
                  <a:txBody>
                    <a:bodyPr/>
                    <a:lstStyle/>
                    <a:p>
                      <a:r>
                        <a:rPr lang="en-US" sz="1400" dirty="0" smtClean="0"/>
                        <a:t>128</a:t>
                      </a:r>
                      <a:endParaRPr lang="en-US" sz="1400" dirty="0"/>
                    </a:p>
                  </a:txBody>
                  <a:tcPr/>
                </a:tc>
                <a:tc>
                  <a:txBody>
                    <a:bodyPr/>
                    <a:lstStyle/>
                    <a:p>
                      <a:r>
                        <a:rPr lang="en-US" sz="1400" dirty="0" smtClean="0"/>
                        <a:t>249s</a:t>
                      </a:r>
                      <a:endParaRPr lang="en-US" sz="1400" dirty="0"/>
                    </a:p>
                  </a:txBody>
                  <a:tcPr/>
                </a:tc>
                <a:tc>
                  <a:txBody>
                    <a:bodyPr/>
                    <a:lstStyle/>
                    <a:p>
                      <a:r>
                        <a:rPr lang="en-US" sz="1400" dirty="0" smtClean="0"/>
                        <a:t>833s</a:t>
                      </a:r>
                      <a:endParaRPr lang="en-US" sz="1400" dirty="0"/>
                    </a:p>
                  </a:txBody>
                  <a:tcPr/>
                </a:tc>
              </a:tr>
              <a:tr h="359821">
                <a:tc>
                  <a:txBody>
                    <a:bodyPr/>
                    <a:lstStyle/>
                    <a:p>
                      <a:r>
                        <a:rPr lang="en-US" sz="1400" dirty="0" err="1" smtClean="0"/>
                        <a:t>GraphX</a:t>
                      </a:r>
                      <a:endParaRPr lang="en-US" sz="1400" dirty="0"/>
                    </a:p>
                  </a:txBody>
                  <a:tcPr/>
                </a:tc>
                <a:tc>
                  <a:txBody>
                    <a:bodyPr/>
                    <a:lstStyle/>
                    <a:p>
                      <a:r>
                        <a:rPr lang="en-US" sz="1400" dirty="0" smtClean="0"/>
                        <a:t>128</a:t>
                      </a:r>
                      <a:endParaRPr lang="en-US" sz="1400" dirty="0"/>
                    </a:p>
                  </a:txBody>
                  <a:tcPr/>
                </a:tc>
                <a:tc>
                  <a:txBody>
                    <a:bodyPr/>
                    <a:lstStyle/>
                    <a:p>
                      <a:r>
                        <a:rPr lang="en-US" sz="1400" dirty="0" smtClean="0"/>
                        <a:t>419s</a:t>
                      </a:r>
                      <a:endParaRPr lang="en-US" sz="1400" dirty="0"/>
                    </a:p>
                  </a:txBody>
                  <a:tcPr/>
                </a:tc>
                <a:tc>
                  <a:txBody>
                    <a:bodyPr/>
                    <a:lstStyle/>
                    <a:p>
                      <a:r>
                        <a:rPr lang="en-US" sz="1400" dirty="0" smtClean="0"/>
                        <a:t>462s</a:t>
                      </a:r>
                      <a:endParaRPr lang="en-US" sz="1400" dirty="0"/>
                    </a:p>
                  </a:txBody>
                  <a:tcPr/>
                </a:tc>
              </a:tr>
              <a:tr h="359821">
                <a:tc>
                  <a:txBody>
                    <a:bodyPr/>
                    <a:lstStyle/>
                    <a:p>
                      <a:r>
                        <a:rPr lang="en-US" sz="1400" dirty="0" smtClean="0"/>
                        <a:t>Laptop</a:t>
                      </a:r>
                      <a:endParaRPr lang="en-US" sz="1400" dirty="0"/>
                    </a:p>
                  </a:txBody>
                  <a:tcPr>
                    <a:solidFill>
                      <a:schemeClr val="accent1">
                        <a:lumMod val="40000"/>
                        <a:lumOff val="60000"/>
                      </a:schemeClr>
                    </a:solidFill>
                  </a:tcPr>
                </a:tc>
                <a:tc>
                  <a:txBody>
                    <a:bodyPr/>
                    <a:lstStyle/>
                    <a:p>
                      <a:r>
                        <a:rPr lang="en-US" sz="1400" dirty="0" smtClean="0"/>
                        <a:t>1</a:t>
                      </a:r>
                      <a:endParaRPr lang="en-US" sz="1400" dirty="0"/>
                    </a:p>
                  </a:txBody>
                  <a:tcPr>
                    <a:solidFill>
                      <a:schemeClr val="accent1">
                        <a:lumMod val="40000"/>
                        <a:lumOff val="60000"/>
                      </a:schemeClr>
                    </a:solidFill>
                  </a:tcPr>
                </a:tc>
                <a:tc>
                  <a:txBody>
                    <a:bodyPr/>
                    <a:lstStyle/>
                    <a:p>
                      <a:r>
                        <a:rPr lang="en-US" sz="1400" dirty="0" smtClean="0"/>
                        <a:t>110s</a:t>
                      </a:r>
                      <a:endParaRPr lang="en-US" sz="1400" dirty="0"/>
                    </a:p>
                  </a:txBody>
                  <a:tcPr>
                    <a:solidFill>
                      <a:schemeClr val="accent1">
                        <a:lumMod val="40000"/>
                        <a:lumOff val="60000"/>
                      </a:schemeClr>
                    </a:solidFill>
                  </a:tcPr>
                </a:tc>
                <a:tc>
                  <a:txBody>
                    <a:bodyPr/>
                    <a:lstStyle/>
                    <a:p>
                      <a:r>
                        <a:rPr lang="en-US" sz="1400" dirty="0" smtClean="0"/>
                        <a:t>256s</a:t>
                      </a:r>
                      <a:endParaRPr lang="en-US" sz="1400" dirty="0"/>
                    </a:p>
                  </a:txBody>
                  <a:tcPr>
                    <a:solidFill>
                      <a:schemeClr val="accent1">
                        <a:lumMod val="40000"/>
                        <a:lumOff val="60000"/>
                      </a:schemeClr>
                    </a:solidFill>
                  </a:tcPr>
                </a:tc>
              </a:tr>
            </a:tbl>
          </a:graphicData>
        </a:graphic>
      </p:graphicFrame>
      <p:sp>
        <p:nvSpPr>
          <p:cNvPr id="6" name="Rectangle 5"/>
          <p:cNvSpPr/>
          <p:nvPr/>
        </p:nvSpPr>
        <p:spPr>
          <a:xfrm>
            <a:off x="914400" y="5350406"/>
            <a:ext cx="4996368" cy="369332"/>
          </a:xfrm>
          <a:prstGeom prst="rect">
            <a:avLst/>
          </a:prstGeom>
        </p:spPr>
        <p:txBody>
          <a:bodyPr wrap="none">
            <a:spAutoFit/>
          </a:bodyPr>
          <a:lstStyle/>
          <a:p>
            <a:r>
              <a:rPr lang="en-US" dirty="0"/>
              <a:t>https://www.youtube.com/watch?v=OcoYFFVNp1o</a:t>
            </a:r>
          </a:p>
        </p:txBody>
      </p:sp>
      <p:sp>
        <p:nvSpPr>
          <p:cNvPr id="7" name="TextBox 6"/>
          <p:cNvSpPr txBox="1"/>
          <p:nvPr/>
        </p:nvSpPr>
        <p:spPr>
          <a:xfrm>
            <a:off x="838200" y="1626519"/>
            <a:ext cx="2701573" cy="369332"/>
          </a:xfrm>
          <a:prstGeom prst="rect">
            <a:avLst/>
          </a:prstGeom>
          <a:noFill/>
        </p:spPr>
        <p:txBody>
          <a:bodyPr wrap="none" rtlCol="0">
            <a:spAutoFit/>
          </a:bodyPr>
          <a:lstStyle/>
          <a:p>
            <a:r>
              <a:rPr lang="en-US" dirty="0" smtClean="0"/>
              <a:t>Results from </a:t>
            </a:r>
            <a:r>
              <a:rPr lang="en-US" dirty="0" err="1" smtClean="0"/>
              <a:t>GraphX</a:t>
            </a:r>
            <a:r>
              <a:rPr lang="en-US" dirty="0" smtClean="0"/>
              <a:t> Paper</a:t>
            </a:r>
            <a:endParaRPr lang="en-US" dirty="0"/>
          </a:p>
        </p:txBody>
      </p:sp>
      <p:sp>
        <p:nvSpPr>
          <p:cNvPr id="8" name="TextBox 7"/>
          <p:cNvSpPr txBox="1"/>
          <p:nvPr/>
        </p:nvSpPr>
        <p:spPr>
          <a:xfrm>
            <a:off x="914400" y="4930806"/>
            <a:ext cx="4954433" cy="369332"/>
          </a:xfrm>
          <a:prstGeom prst="rect">
            <a:avLst/>
          </a:prstGeom>
          <a:noFill/>
        </p:spPr>
        <p:txBody>
          <a:bodyPr wrap="none" rtlCol="0">
            <a:spAutoFit/>
          </a:bodyPr>
          <a:lstStyle/>
          <a:p>
            <a:r>
              <a:rPr lang="en-US" dirty="0" smtClean="0"/>
              <a:t>Talk by </a:t>
            </a:r>
            <a:r>
              <a:rPr lang="en-US" b="1" dirty="0" smtClean="0"/>
              <a:t>Frank </a:t>
            </a:r>
            <a:r>
              <a:rPr lang="en-US" b="1" dirty="0" err="1" smtClean="0"/>
              <a:t>McSherry</a:t>
            </a:r>
            <a:r>
              <a:rPr lang="en-US" dirty="0" smtClean="0"/>
              <a:t> (Microsoft Naiad architect)</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5117200"/>
              </p:ext>
            </p:extLst>
          </p:nvPr>
        </p:nvGraphicFramePr>
        <p:xfrm>
          <a:off x="6280484" y="2316559"/>
          <a:ext cx="4376822" cy="2102812"/>
        </p:xfrm>
        <a:graphic>
          <a:graphicData uri="http://schemas.openxmlformats.org/drawingml/2006/table">
            <a:tbl>
              <a:tblPr firstRow="1" bandRow="1">
                <a:tableStyleId>{F5AB1C69-6EDB-4FF4-983F-18BD219EF322}</a:tableStyleId>
              </a:tblPr>
              <a:tblGrid>
                <a:gridCol w="1094206"/>
                <a:gridCol w="948490"/>
                <a:gridCol w="1018674"/>
                <a:gridCol w="1315452"/>
              </a:tblGrid>
              <a:tr h="303707">
                <a:tc>
                  <a:txBody>
                    <a:bodyPr/>
                    <a:lstStyle/>
                    <a:p>
                      <a:r>
                        <a:rPr lang="en-US" sz="1200" dirty="0" smtClean="0"/>
                        <a:t>Connectivity</a:t>
                      </a:r>
                      <a:endParaRPr lang="en-US" sz="1200" dirty="0"/>
                    </a:p>
                  </a:txBody>
                  <a:tcPr/>
                </a:tc>
                <a:tc>
                  <a:txBody>
                    <a:bodyPr/>
                    <a:lstStyle/>
                    <a:p>
                      <a:r>
                        <a:rPr lang="en-US" sz="1200" dirty="0" smtClean="0"/>
                        <a:t>Cores</a:t>
                      </a:r>
                      <a:endParaRPr lang="en-US" sz="1200" dirty="0"/>
                    </a:p>
                  </a:txBody>
                  <a:tcPr/>
                </a:tc>
                <a:tc>
                  <a:txBody>
                    <a:bodyPr/>
                    <a:lstStyle/>
                    <a:p>
                      <a:r>
                        <a:rPr lang="en-US" sz="1200" dirty="0" err="1" smtClean="0"/>
                        <a:t>Twitter_rv</a:t>
                      </a:r>
                      <a:endParaRPr lang="en-US" sz="1200" dirty="0"/>
                    </a:p>
                  </a:txBody>
                  <a:tcPr/>
                </a:tc>
                <a:tc>
                  <a:txBody>
                    <a:bodyPr/>
                    <a:lstStyle/>
                    <a:p>
                      <a:r>
                        <a:rPr lang="en-US" sz="1200" dirty="0" smtClean="0"/>
                        <a:t>Uk_2007_05</a:t>
                      </a:r>
                      <a:endParaRPr lang="en-US" sz="1200" dirty="0"/>
                    </a:p>
                  </a:txBody>
                  <a:tcPr/>
                </a:tc>
              </a:tr>
              <a:tr h="359821">
                <a:tc>
                  <a:txBody>
                    <a:bodyPr/>
                    <a:lstStyle/>
                    <a:p>
                      <a:r>
                        <a:rPr lang="en-US" sz="1400" dirty="0" smtClean="0"/>
                        <a:t>Spark</a:t>
                      </a:r>
                      <a:endParaRPr lang="en-US" sz="1400" dirty="0"/>
                    </a:p>
                  </a:txBody>
                  <a:tcPr/>
                </a:tc>
                <a:tc>
                  <a:txBody>
                    <a:bodyPr/>
                    <a:lstStyle/>
                    <a:p>
                      <a:r>
                        <a:rPr lang="en-US" sz="1400" dirty="0" smtClean="0"/>
                        <a:t>128</a:t>
                      </a:r>
                      <a:endParaRPr lang="en-US" sz="1400" dirty="0"/>
                    </a:p>
                  </a:txBody>
                  <a:tcPr/>
                </a:tc>
                <a:tc>
                  <a:txBody>
                    <a:bodyPr/>
                    <a:lstStyle/>
                    <a:p>
                      <a:r>
                        <a:rPr lang="en-US" sz="1400" dirty="0" smtClean="0"/>
                        <a:t>1784s</a:t>
                      </a:r>
                      <a:endParaRPr lang="en-US" sz="1400" dirty="0"/>
                    </a:p>
                  </a:txBody>
                  <a:tcPr/>
                </a:tc>
                <a:tc>
                  <a:txBody>
                    <a:bodyPr/>
                    <a:lstStyle/>
                    <a:p>
                      <a:r>
                        <a:rPr lang="en-US" sz="1400" dirty="0" smtClean="0"/>
                        <a:t>8000+</a:t>
                      </a:r>
                      <a:endParaRPr lang="en-US" sz="1400" dirty="0"/>
                    </a:p>
                  </a:txBody>
                  <a:tcPr/>
                </a:tc>
              </a:tr>
              <a:tr h="359821">
                <a:tc>
                  <a:txBody>
                    <a:bodyPr/>
                    <a:lstStyle/>
                    <a:p>
                      <a:r>
                        <a:rPr lang="en-US" sz="1400" dirty="0" err="1" smtClean="0"/>
                        <a:t>Giraph</a:t>
                      </a:r>
                      <a:endParaRPr lang="en-US" sz="1400" dirty="0"/>
                    </a:p>
                  </a:txBody>
                  <a:tcPr/>
                </a:tc>
                <a:tc>
                  <a:txBody>
                    <a:bodyPr/>
                    <a:lstStyle/>
                    <a:p>
                      <a:r>
                        <a:rPr lang="en-US" sz="1400" dirty="0" smtClean="0"/>
                        <a:t>128</a:t>
                      </a:r>
                      <a:endParaRPr lang="en-US" sz="1400" dirty="0"/>
                    </a:p>
                  </a:txBody>
                  <a:tcPr/>
                </a:tc>
                <a:tc>
                  <a:txBody>
                    <a:bodyPr/>
                    <a:lstStyle/>
                    <a:p>
                      <a:r>
                        <a:rPr lang="en-US" sz="1400" dirty="0" smtClean="0"/>
                        <a:t>200s</a:t>
                      </a:r>
                      <a:endParaRPr lang="en-US" sz="1400" dirty="0"/>
                    </a:p>
                  </a:txBody>
                  <a:tcPr/>
                </a:tc>
                <a:tc>
                  <a:txBody>
                    <a:bodyPr/>
                    <a:lstStyle/>
                    <a:p>
                      <a:r>
                        <a:rPr lang="en-US" sz="1400" dirty="0" smtClean="0"/>
                        <a:t>8000+</a:t>
                      </a:r>
                      <a:endParaRPr lang="en-US" sz="1400" dirty="0"/>
                    </a:p>
                  </a:txBody>
                  <a:tcPr/>
                </a:tc>
              </a:tr>
              <a:tr h="359821">
                <a:tc>
                  <a:txBody>
                    <a:bodyPr/>
                    <a:lstStyle/>
                    <a:p>
                      <a:r>
                        <a:rPr lang="en-US" sz="1400" dirty="0" err="1" smtClean="0"/>
                        <a:t>GraphLab</a:t>
                      </a:r>
                      <a:endParaRPr lang="en-US" sz="1400" dirty="0"/>
                    </a:p>
                  </a:txBody>
                  <a:tcPr/>
                </a:tc>
                <a:tc>
                  <a:txBody>
                    <a:bodyPr/>
                    <a:lstStyle/>
                    <a:p>
                      <a:r>
                        <a:rPr lang="en-US" sz="1400" dirty="0" smtClean="0"/>
                        <a:t>128</a:t>
                      </a:r>
                      <a:endParaRPr lang="en-US" sz="1400" dirty="0"/>
                    </a:p>
                  </a:txBody>
                  <a:tcPr/>
                </a:tc>
                <a:tc>
                  <a:txBody>
                    <a:bodyPr/>
                    <a:lstStyle/>
                    <a:p>
                      <a:r>
                        <a:rPr lang="en-US" sz="1400" dirty="0" smtClean="0"/>
                        <a:t>242s</a:t>
                      </a:r>
                      <a:endParaRPr lang="en-US" sz="1400" dirty="0"/>
                    </a:p>
                  </a:txBody>
                  <a:tcPr/>
                </a:tc>
                <a:tc>
                  <a:txBody>
                    <a:bodyPr/>
                    <a:lstStyle/>
                    <a:p>
                      <a:r>
                        <a:rPr lang="en-US" sz="1400" dirty="0" smtClean="0"/>
                        <a:t>714s</a:t>
                      </a:r>
                      <a:endParaRPr lang="en-US" sz="1400" dirty="0"/>
                    </a:p>
                  </a:txBody>
                  <a:tcPr/>
                </a:tc>
              </a:tr>
              <a:tr h="359821">
                <a:tc>
                  <a:txBody>
                    <a:bodyPr/>
                    <a:lstStyle/>
                    <a:p>
                      <a:r>
                        <a:rPr lang="en-US" sz="1400" dirty="0" err="1" smtClean="0"/>
                        <a:t>GraphX</a:t>
                      </a:r>
                      <a:endParaRPr lang="en-US" sz="1400" dirty="0"/>
                    </a:p>
                  </a:txBody>
                  <a:tcPr/>
                </a:tc>
                <a:tc>
                  <a:txBody>
                    <a:bodyPr/>
                    <a:lstStyle/>
                    <a:p>
                      <a:r>
                        <a:rPr lang="en-US" sz="1400" dirty="0" smtClean="0"/>
                        <a:t>128</a:t>
                      </a:r>
                      <a:endParaRPr lang="en-US" sz="1400" dirty="0"/>
                    </a:p>
                  </a:txBody>
                  <a:tcPr/>
                </a:tc>
                <a:tc>
                  <a:txBody>
                    <a:bodyPr/>
                    <a:lstStyle/>
                    <a:p>
                      <a:r>
                        <a:rPr lang="en-US" sz="1400" dirty="0" smtClean="0"/>
                        <a:t>251s</a:t>
                      </a:r>
                      <a:endParaRPr lang="en-US" sz="1400" dirty="0"/>
                    </a:p>
                  </a:txBody>
                  <a:tcPr/>
                </a:tc>
                <a:tc>
                  <a:txBody>
                    <a:bodyPr/>
                    <a:lstStyle/>
                    <a:p>
                      <a:r>
                        <a:rPr lang="en-US" sz="1400" dirty="0" smtClean="0"/>
                        <a:t>800s</a:t>
                      </a:r>
                      <a:endParaRPr lang="en-US" sz="1400" dirty="0"/>
                    </a:p>
                  </a:txBody>
                  <a:tcPr/>
                </a:tc>
              </a:tr>
              <a:tr h="359821">
                <a:tc>
                  <a:txBody>
                    <a:bodyPr/>
                    <a:lstStyle/>
                    <a:p>
                      <a:r>
                        <a:rPr lang="en-US" sz="1400" dirty="0" smtClean="0"/>
                        <a:t>Laptop</a:t>
                      </a:r>
                      <a:endParaRPr lang="en-US" sz="1400" dirty="0"/>
                    </a:p>
                  </a:txBody>
                  <a:tcPr>
                    <a:solidFill>
                      <a:schemeClr val="accent1">
                        <a:lumMod val="40000"/>
                        <a:lumOff val="60000"/>
                      </a:schemeClr>
                    </a:solidFill>
                  </a:tcPr>
                </a:tc>
                <a:tc>
                  <a:txBody>
                    <a:bodyPr/>
                    <a:lstStyle/>
                    <a:p>
                      <a:r>
                        <a:rPr lang="en-US" sz="1400" dirty="0" smtClean="0"/>
                        <a:t>1</a:t>
                      </a:r>
                      <a:endParaRPr lang="en-US" sz="1400" dirty="0"/>
                    </a:p>
                  </a:txBody>
                  <a:tcPr>
                    <a:solidFill>
                      <a:schemeClr val="accent1">
                        <a:lumMod val="40000"/>
                        <a:lumOff val="60000"/>
                      </a:schemeClr>
                    </a:solidFill>
                  </a:tcPr>
                </a:tc>
                <a:tc>
                  <a:txBody>
                    <a:bodyPr/>
                    <a:lstStyle/>
                    <a:p>
                      <a:r>
                        <a:rPr lang="en-US" sz="1400" dirty="0" smtClean="0"/>
                        <a:t>15s</a:t>
                      </a:r>
                      <a:endParaRPr lang="en-US" sz="1400" dirty="0"/>
                    </a:p>
                  </a:txBody>
                  <a:tcPr>
                    <a:solidFill>
                      <a:schemeClr val="accent1">
                        <a:lumMod val="40000"/>
                        <a:lumOff val="60000"/>
                      </a:schemeClr>
                    </a:solidFill>
                  </a:tcPr>
                </a:tc>
                <a:tc>
                  <a:txBody>
                    <a:bodyPr/>
                    <a:lstStyle/>
                    <a:p>
                      <a:r>
                        <a:rPr lang="en-US" sz="1400" dirty="0" smtClean="0"/>
                        <a:t>30s</a:t>
                      </a:r>
                      <a:endParaRPr lang="en-US" sz="1400" dirty="0"/>
                    </a:p>
                  </a:txBody>
                  <a:tcPr>
                    <a:solidFill>
                      <a:schemeClr val="accent1">
                        <a:lumMod val="40000"/>
                        <a:lumOff val="60000"/>
                      </a:schemeClr>
                    </a:solidFill>
                  </a:tcPr>
                </a:tc>
              </a:tr>
            </a:tbl>
          </a:graphicData>
        </a:graphic>
      </p:graphicFrame>
      <p:sp>
        <p:nvSpPr>
          <p:cNvPr id="3" name="Right Arrow 2"/>
          <p:cNvSpPr/>
          <p:nvPr/>
        </p:nvSpPr>
        <p:spPr>
          <a:xfrm>
            <a:off x="609600" y="4159195"/>
            <a:ext cx="228600" cy="22832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981700" y="4159195"/>
            <a:ext cx="228600" cy="22832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66021" y="4888741"/>
            <a:ext cx="3393173" cy="923330"/>
          </a:xfrm>
          <a:prstGeom prst="rect">
            <a:avLst/>
          </a:prstGeom>
          <a:noFill/>
        </p:spPr>
        <p:txBody>
          <a:bodyPr wrap="none" rtlCol="0">
            <a:spAutoFit/>
          </a:bodyPr>
          <a:lstStyle/>
          <a:p>
            <a:r>
              <a:rPr lang="en-US" dirty="0" smtClean="0"/>
              <a:t>Too simple programming models?</a:t>
            </a:r>
          </a:p>
          <a:p>
            <a:endParaRPr lang="en-US" dirty="0" smtClean="0"/>
          </a:p>
          <a:p>
            <a:r>
              <a:rPr lang="en-US" dirty="0" smtClean="0"/>
              <a:t>Sub performing implementations?</a:t>
            </a:r>
            <a:endParaRPr lang="en-US" dirty="0"/>
          </a:p>
        </p:txBody>
      </p:sp>
      <p:sp>
        <p:nvSpPr>
          <p:cNvPr id="12" name="TextBox 11"/>
          <p:cNvSpPr txBox="1"/>
          <p:nvPr/>
        </p:nvSpPr>
        <p:spPr>
          <a:xfrm>
            <a:off x="914400" y="4519409"/>
            <a:ext cx="5213671" cy="369332"/>
          </a:xfrm>
          <a:prstGeom prst="rect">
            <a:avLst/>
          </a:prstGeom>
          <a:noFill/>
        </p:spPr>
        <p:txBody>
          <a:bodyPr wrap="none" rtlCol="0">
            <a:spAutoFit/>
          </a:bodyPr>
          <a:lstStyle/>
          <a:p>
            <a:r>
              <a:rPr lang="en-US" dirty="0" smtClean="0"/>
              <a:t>The serial implementation on Laptop ran much better</a:t>
            </a:r>
            <a:endParaRPr lang="en-US" dirty="0"/>
          </a:p>
        </p:txBody>
      </p:sp>
    </p:spTree>
    <p:extLst>
      <p:ext uri="{BB962C8B-B14F-4D97-AF65-F5344CB8AC3E}">
        <p14:creationId xmlns:p14="http://schemas.microsoft.com/office/powerpoint/2010/main" val="1340722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Plan</a:t>
            </a:r>
            <a:endParaRPr lang="en-US" dirty="0"/>
          </a:p>
        </p:txBody>
      </p:sp>
      <p:sp>
        <p:nvSpPr>
          <p:cNvPr id="3" name="Content Placeholder 2"/>
          <p:cNvSpPr>
            <a:spLocks noGrp="1"/>
          </p:cNvSpPr>
          <p:nvPr>
            <p:ph idx="1"/>
          </p:nvPr>
        </p:nvSpPr>
        <p:spPr>
          <a:xfrm>
            <a:off x="838200" y="1571101"/>
            <a:ext cx="10515600" cy="4351338"/>
          </a:xfrm>
        </p:spPr>
        <p:txBody>
          <a:bodyPr>
            <a:normAutofit/>
          </a:bodyPr>
          <a:lstStyle/>
          <a:p>
            <a:r>
              <a:rPr lang="en-US" sz="2000" dirty="0" smtClean="0"/>
              <a:t>Research </a:t>
            </a:r>
            <a:r>
              <a:rPr lang="en-US" sz="2000" dirty="0"/>
              <a:t>into efficient </a:t>
            </a:r>
            <a:r>
              <a:rPr lang="en-US" sz="2000" dirty="0" smtClean="0"/>
              <a:t>architectures for Big data applications</a:t>
            </a:r>
          </a:p>
          <a:p>
            <a:pPr lvl="1"/>
            <a:r>
              <a:rPr lang="en-US" sz="1800" dirty="0" smtClean="0"/>
              <a:t>Scheduling</a:t>
            </a:r>
          </a:p>
          <a:p>
            <a:pPr lvl="1"/>
            <a:r>
              <a:rPr lang="en-US" sz="1800" dirty="0" smtClean="0"/>
              <a:t>Distributed Shared Memory </a:t>
            </a:r>
          </a:p>
          <a:p>
            <a:pPr lvl="1"/>
            <a:r>
              <a:rPr lang="en-US" sz="1800" dirty="0" smtClean="0"/>
              <a:t>State management</a:t>
            </a:r>
          </a:p>
          <a:p>
            <a:pPr lvl="1"/>
            <a:r>
              <a:rPr lang="en-US" sz="1800" dirty="0" smtClean="0"/>
              <a:t>Fault tolerance</a:t>
            </a:r>
          </a:p>
          <a:p>
            <a:pPr lvl="1"/>
            <a:r>
              <a:rPr lang="en-US" sz="1800" dirty="0" smtClean="0"/>
              <a:t>Thread management</a:t>
            </a:r>
          </a:p>
          <a:p>
            <a:pPr lvl="1"/>
            <a:r>
              <a:rPr lang="en-US" sz="1800" dirty="0" smtClean="0"/>
              <a:t>Collective communication</a:t>
            </a:r>
          </a:p>
          <a:p>
            <a:r>
              <a:rPr lang="en-US" sz="2000" dirty="0" smtClean="0"/>
              <a:t>Collective Communications</a:t>
            </a:r>
          </a:p>
          <a:p>
            <a:pPr lvl="1"/>
            <a:r>
              <a:rPr lang="en-US" sz="1800" dirty="0" smtClean="0"/>
              <a:t>Research </a:t>
            </a:r>
            <a:r>
              <a:rPr lang="en-US" sz="1800" dirty="0"/>
              <a:t>into the applicability and semantics of various parallel communication patterns involving many tasks in dataflow </a:t>
            </a:r>
            <a:r>
              <a:rPr lang="en-US" sz="1800" dirty="0" smtClean="0"/>
              <a:t>programs.</a:t>
            </a:r>
          </a:p>
          <a:p>
            <a:pPr lvl="1"/>
            <a:r>
              <a:rPr lang="en-US" sz="1800" dirty="0" smtClean="0"/>
              <a:t>Research </a:t>
            </a:r>
            <a:r>
              <a:rPr lang="en-US" sz="1800" dirty="0"/>
              <a:t>into algorithms that can make such communications efficient in a dataflow setting, especially focusing on </a:t>
            </a:r>
            <a:r>
              <a:rPr lang="en-US" sz="1800" dirty="0" smtClean="0"/>
              <a:t>streaming/edge </a:t>
            </a:r>
            <a:r>
              <a:rPr lang="en-US" sz="1800" dirty="0"/>
              <a:t>applications. </a:t>
            </a:r>
            <a:endParaRPr lang="en-US" sz="1800" dirty="0" smtClean="0"/>
          </a:p>
          <a:p>
            <a:pPr lvl="1"/>
            <a:r>
              <a:rPr lang="en-US" sz="1800" dirty="0" smtClean="0"/>
              <a:t>Implement </a:t>
            </a:r>
            <a:r>
              <a:rPr lang="en-US" sz="1800" dirty="0"/>
              <a:t>and measure the performance characteristics of such algorithms to improve dataflow engine </a:t>
            </a:r>
            <a:r>
              <a:rPr lang="en-US" sz="1800" dirty="0" smtClean="0"/>
              <a:t>performance</a:t>
            </a:r>
            <a:endParaRPr lang="en-US" sz="1800" dirty="0"/>
          </a:p>
        </p:txBody>
      </p:sp>
    </p:spTree>
    <p:extLst>
      <p:ext uri="{BB962C8B-B14F-4D97-AF65-F5344CB8AC3E}">
        <p14:creationId xmlns:p14="http://schemas.microsoft.com/office/powerpoint/2010/main" val="109214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Architecture</a:t>
            </a:r>
            <a:endParaRPr lang="en-US" dirty="0"/>
          </a:p>
        </p:txBody>
      </p:sp>
      <p:pic>
        <p:nvPicPr>
          <p:cNvPr id="71" name="Content Placeholder 7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3088" y="1464679"/>
            <a:ext cx="7705823" cy="4351338"/>
          </a:xfrm>
        </p:spPr>
      </p:pic>
    </p:spTree>
    <p:extLst>
      <p:ext uri="{BB962C8B-B14F-4D97-AF65-F5344CB8AC3E}">
        <p14:creationId xmlns:p14="http://schemas.microsoft.com/office/powerpoint/2010/main" val="247660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Toolkit for </a:t>
            </a:r>
            <a:r>
              <a:rPr lang="en-US" dirty="0" err="1" smtClean="0"/>
              <a:t>BigData</a:t>
            </a:r>
            <a:endParaRPr lang="en-US" dirty="0"/>
          </a:p>
        </p:txBody>
      </p:sp>
      <p:sp>
        <p:nvSpPr>
          <p:cNvPr id="3" name="Content Placeholder 2"/>
          <p:cNvSpPr>
            <a:spLocks noGrp="1"/>
          </p:cNvSpPr>
          <p:nvPr>
            <p:ph idx="1"/>
          </p:nvPr>
        </p:nvSpPr>
        <p:spPr>
          <a:xfrm>
            <a:off x="838200" y="1538288"/>
            <a:ext cx="10515600" cy="4351338"/>
          </a:xfrm>
        </p:spPr>
        <p:txBody>
          <a:bodyPr>
            <a:normAutofit/>
          </a:bodyPr>
          <a:lstStyle/>
          <a:p>
            <a:r>
              <a:rPr lang="en-US" sz="2000" dirty="0" smtClean="0"/>
              <a:t>Tackle big data with common abstractions but different implementations</a:t>
            </a:r>
          </a:p>
          <a:p>
            <a:r>
              <a:rPr lang="en-US" sz="2000" dirty="0" smtClean="0"/>
              <a:t>Modular approach for building a runtime with different components</a:t>
            </a:r>
          </a:p>
          <a:p>
            <a:r>
              <a:rPr lang="en-US" sz="2000" dirty="0" smtClean="0"/>
              <a:t>Current big data systems are monolithic</a:t>
            </a:r>
          </a:p>
          <a:p>
            <a:pPr lvl="1"/>
            <a:r>
              <a:rPr lang="en-US" sz="1600" dirty="0" smtClean="0"/>
              <a:t>Everything coupled together</a:t>
            </a:r>
          </a:p>
          <a:p>
            <a:pPr lvl="1"/>
            <a:r>
              <a:rPr lang="en-US" sz="1800" dirty="0"/>
              <a:t>H</a:t>
            </a:r>
            <a:r>
              <a:rPr lang="en-US" sz="1800" dirty="0" smtClean="0"/>
              <a:t>ard to intergrade different functions</a:t>
            </a:r>
          </a:p>
          <a:p>
            <a:r>
              <a:rPr lang="en-US" sz="2000" dirty="0" smtClean="0"/>
              <a:t>Components can be switched from Cloud to HPC</a:t>
            </a:r>
          </a:p>
          <a:p>
            <a:pPr lvl="1"/>
            <a:r>
              <a:rPr lang="en-US" sz="1600" dirty="0" smtClean="0"/>
              <a:t>RDMA Communications</a:t>
            </a:r>
          </a:p>
          <a:p>
            <a:pPr lvl="1"/>
            <a:r>
              <a:rPr lang="en-US" sz="1600" dirty="0" smtClean="0"/>
              <a:t>TCP Communications</a:t>
            </a:r>
          </a:p>
          <a:p>
            <a:r>
              <a:rPr lang="en-US" sz="2000" dirty="0" smtClean="0"/>
              <a:t>Ability to support big data analytics as well as applications</a:t>
            </a:r>
          </a:p>
          <a:p>
            <a:pPr lvl="1"/>
            <a:r>
              <a:rPr lang="en-US" sz="1800" dirty="0" smtClean="0"/>
              <a:t>Function as a service (</a:t>
            </a:r>
            <a:r>
              <a:rPr lang="en-US" sz="1800" dirty="0" err="1" smtClean="0"/>
              <a:t>FaaS</a:t>
            </a:r>
            <a:r>
              <a:rPr lang="en-US" sz="1800" dirty="0" smtClean="0"/>
              <a:t>)</a:t>
            </a:r>
          </a:p>
          <a:p>
            <a:endParaRPr lang="en-US" sz="2000" dirty="0"/>
          </a:p>
        </p:txBody>
      </p:sp>
    </p:spTree>
    <p:extLst>
      <p:ext uri="{BB962C8B-B14F-4D97-AF65-F5344CB8AC3E}">
        <p14:creationId xmlns:p14="http://schemas.microsoft.com/office/powerpoint/2010/main" val="3053466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Applications </a:t>
            </a:r>
            <a:endParaRPr lang="en-US" dirty="0"/>
          </a:p>
        </p:txBody>
      </p:sp>
      <p:sp>
        <p:nvSpPr>
          <p:cNvPr id="3" name="Content Placeholder 2"/>
          <p:cNvSpPr>
            <a:spLocks noGrp="1"/>
          </p:cNvSpPr>
          <p:nvPr>
            <p:ph idx="1"/>
          </p:nvPr>
        </p:nvSpPr>
        <p:spPr>
          <a:xfrm>
            <a:off x="838200" y="1601035"/>
            <a:ext cx="10515600" cy="4351338"/>
          </a:xfrm>
        </p:spPr>
        <p:txBody>
          <a:bodyPr>
            <a:noAutofit/>
          </a:bodyPr>
          <a:lstStyle/>
          <a:p>
            <a:r>
              <a:rPr lang="en-US" sz="2400" dirty="0" smtClean="0"/>
              <a:t>Big Data</a:t>
            </a:r>
          </a:p>
          <a:p>
            <a:pPr lvl="1"/>
            <a:r>
              <a:rPr lang="en-US" sz="2000" dirty="0"/>
              <a:t>Large </a:t>
            </a:r>
            <a:r>
              <a:rPr lang="en-US" sz="2000" dirty="0" smtClean="0"/>
              <a:t>data</a:t>
            </a:r>
          </a:p>
          <a:p>
            <a:pPr lvl="1"/>
            <a:r>
              <a:rPr lang="en-US" sz="2000" dirty="0"/>
              <a:t>H</a:t>
            </a:r>
            <a:r>
              <a:rPr lang="en-US" sz="2000" dirty="0" smtClean="0"/>
              <a:t>eterogeneous </a:t>
            </a:r>
            <a:r>
              <a:rPr lang="en-US" sz="2000" dirty="0"/>
              <a:t>sources </a:t>
            </a:r>
            <a:endParaRPr lang="en-US" sz="2000" dirty="0" smtClean="0"/>
          </a:p>
          <a:p>
            <a:pPr lvl="2"/>
            <a:r>
              <a:rPr lang="en-US" sz="1600" dirty="0" smtClean="0"/>
              <a:t>Unstructured </a:t>
            </a:r>
            <a:r>
              <a:rPr lang="en-US" sz="1600" dirty="0"/>
              <a:t>data in raw </a:t>
            </a:r>
            <a:r>
              <a:rPr lang="en-US" sz="1600" dirty="0" smtClean="0"/>
              <a:t>storage</a:t>
            </a:r>
          </a:p>
          <a:p>
            <a:pPr lvl="2"/>
            <a:r>
              <a:rPr lang="en-US" sz="1600" dirty="0" smtClean="0"/>
              <a:t>Semi-structured </a:t>
            </a:r>
            <a:r>
              <a:rPr lang="en-US" sz="1600" dirty="0"/>
              <a:t>data in </a:t>
            </a:r>
            <a:r>
              <a:rPr lang="en-US" sz="1600" dirty="0" err="1"/>
              <a:t>NoSQL</a:t>
            </a:r>
            <a:r>
              <a:rPr lang="en-US" sz="1600" dirty="0"/>
              <a:t> </a:t>
            </a:r>
            <a:r>
              <a:rPr lang="en-US" sz="1600" dirty="0" smtClean="0"/>
              <a:t>databases</a:t>
            </a:r>
          </a:p>
          <a:p>
            <a:pPr lvl="2"/>
            <a:r>
              <a:rPr lang="en-US" sz="1600" dirty="0" smtClean="0"/>
              <a:t>Raw streaming data</a:t>
            </a:r>
          </a:p>
          <a:p>
            <a:r>
              <a:rPr lang="en-US" sz="2400" dirty="0" smtClean="0"/>
              <a:t>Important characteristics affecting processing requirements</a:t>
            </a:r>
          </a:p>
          <a:p>
            <a:pPr lvl="1"/>
            <a:r>
              <a:rPr lang="en-US" sz="2000" dirty="0" smtClean="0"/>
              <a:t>Data can be too big to load into even a large cluster</a:t>
            </a:r>
            <a:endParaRPr lang="en-US" sz="2000" dirty="0"/>
          </a:p>
          <a:p>
            <a:pPr lvl="1"/>
            <a:r>
              <a:rPr lang="en-US" sz="2000" dirty="0" smtClean="0"/>
              <a:t>Data may not be load balanced</a:t>
            </a:r>
            <a:endParaRPr lang="en-US" sz="1600" dirty="0" smtClean="0"/>
          </a:p>
          <a:p>
            <a:pPr lvl="1"/>
            <a:r>
              <a:rPr lang="en-US" sz="2000" dirty="0" smtClean="0"/>
              <a:t>Streaming data needs to be analyzed before storing to disk</a:t>
            </a:r>
            <a:endParaRPr lang="en-US" sz="2000" dirty="0"/>
          </a:p>
        </p:txBody>
      </p:sp>
    </p:spTree>
    <p:extLst>
      <p:ext uri="{BB962C8B-B14F-4D97-AF65-F5344CB8AC3E}">
        <p14:creationId xmlns:p14="http://schemas.microsoft.com/office/powerpoint/2010/main" val="361527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Applications</a:t>
            </a:r>
            <a:endParaRPr lang="en-US" dirty="0"/>
          </a:p>
        </p:txBody>
      </p:sp>
      <p:sp>
        <p:nvSpPr>
          <p:cNvPr id="3" name="Content Placeholder 2"/>
          <p:cNvSpPr>
            <a:spLocks noGrp="1"/>
          </p:cNvSpPr>
          <p:nvPr>
            <p:ph idx="1"/>
          </p:nvPr>
        </p:nvSpPr>
        <p:spPr>
          <a:xfrm>
            <a:off x="838200" y="1504783"/>
            <a:ext cx="10515600" cy="4351338"/>
          </a:xfrm>
        </p:spPr>
        <p:txBody>
          <a:bodyPr>
            <a:normAutofit/>
          </a:bodyPr>
          <a:lstStyle/>
          <a:p>
            <a:r>
              <a:rPr lang="en-US" sz="2000" dirty="0" smtClean="0"/>
              <a:t>Streaming applications	</a:t>
            </a:r>
          </a:p>
          <a:p>
            <a:pPr lvl="1"/>
            <a:r>
              <a:rPr lang="en-US" sz="1800" dirty="0" smtClean="0"/>
              <a:t>High rate of data </a:t>
            </a:r>
          </a:p>
          <a:p>
            <a:pPr lvl="1"/>
            <a:r>
              <a:rPr lang="en-US" sz="1800" dirty="0" smtClean="0"/>
              <a:t>Low latency processing requirements</a:t>
            </a:r>
          </a:p>
          <a:p>
            <a:pPr lvl="1"/>
            <a:r>
              <a:rPr lang="en-US" sz="1800" dirty="0" smtClean="0"/>
              <a:t>Simple queries to complex online analytics</a:t>
            </a:r>
          </a:p>
          <a:p>
            <a:r>
              <a:rPr lang="en-US" sz="2000" dirty="0" smtClean="0"/>
              <a:t>Data pipelines</a:t>
            </a:r>
          </a:p>
          <a:p>
            <a:pPr lvl="1"/>
            <a:r>
              <a:rPr lang="en-US" sz="1800" dirty="0" smtClean="0"/>
              <a:t>Raw data or semi structured data in NoSQL databases</a:t>
            </a:r>
          </a:p>
          <a:p>
            <a:pPr lvl="1"/>
            <a:r>
              <a:rPr lang="en-US" sz="1800" dirty="0"/>
              <a:t>Extract, transform and load (ETL) </a:t>
            </a:r>
            <a:r>
              <a:rPr lang="en-US" sz="1800" dirty="0" smtClean="0"/>
              <a:t>operations</a:t>
            </a:r>
          </a:p>
          <a:p>
            <a:r>
              <a:rPr lang="en-US" sz="2000" dirty="0" smtClean="0"/>
              <a:t>Machine learning</a:t>
            </a:r>
          </a:p>
          <a:p>
            <a:pPr lvl="1"/>
            <a:r>
              <a:rPr lang="en-US" sz="1800" dirty="0" smtClean="0"/>
              <a:t>Mostly deal with curated data</a:t>
            </a:r>
          </a:p>
          <a:p>
            <a:pPr lvl="1"/>
            <a:r>
              <a:rPr lang="en-US" sz="1800" dirty="0" smtClean="0"/>
              <a:t>Complex algebraic operations </a:t>
            </a:r>
          </a:p>
          <a:p>
            <a:pPr lvl="1"/>
            <a:r>
              <a:rPr lang="en-US" sz="1800" dirty="0" smtClean="0"/>
              <a:t>Iterative computations with tight synchronizations</a:t>
            </a:r>
          </a:p>
        </p:txBody>
      </p:sp>
    </p:spTree>
    <p:extLst>
      <p:ext uri="{BB962C8B-B14F-4D97-AF65-F5344CB8AC3E}">
        <p14:creationId xmlns:p14="http://schemas.microsoft.com/office/powerpoint/2010/main" val="283082900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7079</TotalTime>
  <Words>2768</Words>
  <Application>Microsoft Office PowerPoint</Application>
  <PresentationFormat>Widescreen</PresentationFormat>
  <Paragraphs>539</Paragraphs>
  <Slides>50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 Unicode MS</vt:lpstr>
      <vt:lpstr>ＭＳ Ｐゴシック</vt:lpstr>
      <vt:lpstr>Arial</vt:lpstr>
      <vt:lpstr>Calibri</vt:lpstr>
      <vt:lpstr>Calibri Light</vt:lpstr>
      <vt:lpstr>Cambria Math</vt:lpstr>
      <vt:lpstr>Franklin Gothic Demi</vt:lpstr>
      <vt:lpstr>Franklin Gothic Medium</vt:lpstr>
      <vt:lpstr>1_Office Theme</vt:lpstr>
      <vt:lpstr>Designing Efficient Programming Environment Toolkits for Big Data: Integrating Parallel and Distributed Computing</vt:lpstr>
      <vt:lpstr>Problem Statement</vt:lpstr>
      <vt:lpstr>Motivation</vt:lpstr>
      <vt:lpstr>Motivation</vt:lpstr>
      <vt:lpstr>Motivation</vt:lpstr>
      <vt:lpstr>Cloud Architecture</vt:lpstr>
      <vt:lpstr>Programming Toolkit for BigData</vt:lpstr>
      <vt:lpstr>Big Data Applications </vt:lpstr>
      <vt:lpstr>Big Data Applications</vt:lpstr>
      <vt:lpstr>MPI Applications</vt:lpstr>
      <vt:lpstr>Load Imbalance &amp; Velocity</vt:lpstr>
      <vt:lpstr>Data Partitioning</vt:lpstr>
      <vt:lpstr>Dataflow Applications</vt:lpstr>
      <vt:lpstr>PowerPoint Presentation</vt:lpstr>
      <vt:lpstr>PowerPoint Presentation</vt:lpstr>
      <vt:lpstr>Streaming - Dataflow Applications</vt:lpstr>
      <vt:lpstr>Data Pipelines – Dataflow Applications</vt:lpstr>
      <vt:lpstr>Machine Learning – Dataflow Applications</vt:lpstr>
      <vt:lpstr>Data Transformation API</vt:lpstr>
      <vt:lpstr>Dataflow Runtime General Architecture</vt:lpstr>
      <vt:lpstr>Communications</vt:lpstr>
      <vt:lpstr>Communication Primitives</vt:lpstr>
      <vt:lpstr>High Performance Interconnects</vt:lpstr>
      <vt:lpstr>Proposed Optimized Dataflow Communications</vt:lpstr>
      <vt:lpstr>Optimized Communications</vt:lpstr>
      <vt:lpstr>Requirements of Dataflow Collectives</vt:lpstr>
      <vt:lpstr>Dataflow Graph State &amp; Scheduling</vt:lpstr>
      <vt:lpstr>Dataflow Graph Task Scheduling</vt:lpstr>
      <vt:lpstr>Difference between Stream &amp; Batch Analytics</vt:lpstr>
      <vt:lpstr>Distributed Shared Memory</vt:lpstr>
      <vt:lpstr>Fault Tolerance  </vt:lpstr>
      <vt:lpstr>Runtime Architectures</vt:lpstr>
      <vt:lpstr>Dataflow for a linear algebra kernel</vt:lpstr>
      <vt:lpstr>Dataflow Frameworks</vt:lpstr>
      <vt:lpstr>Dataflow Toolkit</vt:lpstr>
      <vt:lpstr>MPI, Spark and Flink</vt:lpstr>
      <vt:lpstr>Multidimensional Scaling</vt:lpstr>
      <vt:lpstr>Flink MDS Dataflow Graph</vt:lpstr>
      <vt:lpstr>Terasort</vt:lpstr>
      <vt:lpstr>K-Means</vt:lpstr>
      <vt:lpstr>K-Means Clustering in Spark, Flink, MPI</vt:lpstr>
      <vt:lpstr>K-Means Clustering in Spark, Flink, MPI</vt:lpstr>
      <vt:lpstr>Heron Architecture</vt:lpstr>
      <vt:lpstr>PowerPoint Presentation</vt:lpstr>
      <vt:lpstr>Heron High Performance Interconnects </vt:lpstr>
      <vt:lpstr>Apache Storm Broadcast</vt:lpstr>
      <vt:lpstr>Latency &amp; Throughput of the System</vt:lpstr>
      <vt:lpstr>Proposed Dataflow Collectives</vt:lpstr>
      <vt:lpstr>Heron Optimized Collective Implementation</vt:lpstr>
      <vt:lpstr>Research Plan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supun</cp:lastModifiedBy>
  <cp:revision>154</cp:revision>
  <dcterms:created xsi:type="dcterms:W3CDTF">2017-06-12T19:54:34Z</dcterms:created>
  <dcterms:modified xsi:type="dcterms:W3CDTF">2017-07-06T01:27:16Z</dcterms:modified>
</cp:coreProperties>
</file>