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tags/tag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57" r:id="rId2"/>
    <p:sldMasterId id="2147483665" r:id="rId3"/>
    <p:sldMasterId id="2147483674" r:id="rId4"/>
  </p:sldMasterIdLst>
  <p:notesMasterIdLst>
    <p:notesMasterId r:id="rId67"/>
  </p:notesMasterIdLst>
  <p:sldIdLst>
    <p:sldId id="256" r:id="rId5"/>
    <p:sldId id="361" r:id="rId6"/>
    <p:sldId id="362" r:id="rId7"/>
    <p:sldId id="418" r:id="rId8"/>
    <p:sldId id="303" r:id="rId9"/>
    <p:sldId id="366" r:id="rId10"/>
    <p:sldId id="423" r:id="rId11"/>
    <p:sldId id="421" r:id="rId12"/>
    <p:sldId id="419" r:id="rId13"/>
    <p:sldId id="420" r:id="rId14"/>
    <p:sldId id="375" r:id="rId15"/>
    <p:sldId id="376" r:id="rId16"/>
    <p:sldId id="422" r:id="rId17"/>
    <p:sldId id="363" r:id="rId18"/>
    <p:sldId id="383" r:id="rId19"/>
    <p:sldId id="411" r:id="rId20"/>
    <p:sldId id="414" r:id="rId21"/>
    <p:sldId id="415" r:id="rId22"/>
    <p:sldId id="412" r:id="rId23"/>
    <p:sldId id="413" r:id="rId24"/>
    <p:sldId id="417" r:id="rId25"/>
    <p:sldId id="424" r:id="rId26"/>
    <p:sldId id="428" r:id="rId27"/>
    <p:sldId id="430" r:id="rId28"/>
    <p:sldId id="437" r:id="rId29"/>
    <p:sldId id="429" r:id="rId30"/>
    <p:sldId id="381" r:id="rId31"/>
    <p:sldId id="435" r:id="rId32"/>
    <p:sldId id="434" r:id="rId33"/>
    <p:sldId id="433" r:id="rId34"/>
    <p:sldId id="436" r:id="rId35"/>
    <p:sldId id="438" r:id="rId36"/>
    <p:sldId id="439" r:id="rId37"/>
    <p:sldId id="382" r:id="rId38"/>
    <p:sldId id="450" r:id="rId39"/>
    <p:sldId id="477" r:id="rId40"/>
    <p:sldId id="431" r:id="rId41"/>
    <p:sldId id="402" r:id="rId42"/>
    <p:sldId id="453" r:id="rId43"/>
    <p:sldId id="452" r:id="rId44"/>
    <p:sldId id="451" r:id="rId45"/>
    <p:sldId id="410" r:id="rId46"/>
    <p:sldId id="454" r:id="rId47"/>
    <p:sldId id="455" r:id="rId48"/>
    <p:sldId id="368" r:id="rId49"/>
    <p:sldId id="371" r:id="rId50"/>
    <p:sldId id="369" r:id="rId51"/>
    <p:sldId id="306" r:id="rId52"/>
    <p:sldId id="307" r:id="rId53"/>
    <p:sldId id="479" r:id="rId54"/>
    <p:sldId id="478" r:id="rId55"/>
    <p:sldId id="476" r:id="rId56"/>
    <p:sldId id="372" r:id="rId57"/>
    <p:sldId id="458" r:id="rId58"/>
    <p:sldId id="459" r:id="rId59"/>
    <p:sldId id="460" r:id="rId60"/>
    <p:sldId id="461" r:id="rId61"/>
    <p:sldId id="462" r:id="rId62"/>
    <p:sldId id="463" r:id="rId63"/>
    <p:sldId id="464" r:id="rId64"/>
    <p:sldId id="465" r:id="rId65"/>
    <p:sldId id="466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CC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74820" autoAdjust="0"/>
  </p:normalViewPr>
  <p:slideViewPr>
    <p:cSldViewPr snapToGrid="0" snapToObjects="1">
      <p:cViewPr>
        <p:scale>
          <a:sx n="70" d="100"/>
          <a:sy n="70" d="100"/>
        </p:scale>
        <p:origin x="-157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ECMLS_Journal\ecmls_journal_results_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38741736142183"/>
          <c:y val="4.2099868720380615E-2"/>
          <c:w val="0.76244646418450757"/>
          <c:h val="0.73112924633726051"/>
        </c:manualLayout>
      </c:layout>
      <c:scatterChart>
        <c:scatterStyle val="smoothMarker"/>
        <c:varyColors val="0"/>
        <c:ser>
          <c:idx val="0"/>
          <c:order val="0"/>
          <c:tx>
            <c:v>DryadLINQ</c:v>
          </c:tx>
          <c:xVal>
            <c:numRef>
              <c:f>'Cap3'!$A$3:$A$11</c:f>
              <c:numCache>
                <c:formatCode>General</c:formatCode>
                <c:ptCount val="9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2560</c:v>
                </c:pt>
                <c:pt idx="6">
                  <c:v>3072</c:v>
                </c:pt>
                <c:pt idx="7">
                  <c:v>3584</c:v>
                </c:pt>
                <c:pt idx="8">
                  <c:v>4096</c:v>
                </c:pt>
              </c:numCache>
            </c:numRef>
          </c:xVal>
          <c:yVal>
            <c:numRef>
              <c:f>'Cap3'!$E$3:$E$11</c:f>
              <c:numCache>
                <c:formatCode>General</c:formatCode>
                <c:ptCount val="9"/>
                <c:pt idx="0">
                  <c:v>0.83451265649670781</c:v>
                </c:pt>
                <c:pt idx="1">
                  <c:v>0.83805663790074447</c:v>
                </c:pt>
                <c:pt idx="2">
                  <c:v>0.93123166194262896</c:v>
                </c:pt>
                <c:pt idx="3">
                  <c:v>0.90118606511131705</c:v>
                </c:pt>
                <c:pt idx="4">
                  <c:v>0.86272993595346925</c:v>
                </c:pt>
                <c:pt idx="5">
                  <c:v>0.89029340152380376</c:v>
                </c:pt>
                <c:pt idx="6">
                  <c:v>0.89078101223970951</c:v>
                </c:pt>
                <c:pt idx="7">
                  <c:v>0.91879270055096796</c:v>
                </c:pt>
                <c:pt idx="8">
                  <c:v>0.95884171104304783</c:v>
                </c:pt>
              </c:numCache>
            </c:numRef>
          </c:yVal>
          <c:smooth val="1"/>
        </c:ser>
        <c:ser>
          <c:idx val="1"/>
          <c:order val="1"/>
          <c:tx>
            <c:v>Hadoop</c:v>
          </c:tx>
          <c:xVal>
            <c:numRef>
              <c:f>'Cap3'!$A$18:$A$22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3072</c:v>
                </c:pt>
                <c:pt idx="4">
                  <c:v>4096</c:v>
                </c:pt>
              </c:numCache>
            </c:numRef>
          </c:xVal>
          <c:yVal>
            <c:numRef>
              <c:f>'Cap3'!$E$18:$E$22</c:f>
              <c:numCache>
                <c:formatCode>General</c:formatCode>
                <c:ptCount val="5"/>
                <c:pt idx="0">
                  <c:v>0.87666304797118366</c:v>
                </c:pt>
                <c:pt idx="1">
                  <c:v>0.91488706122158747</c:v>
                </c:pt>
                <c:pt idx="2">
                  <c:v>0.93533582433133189</c:v>
                </c:pt>
                <c:pt idx="3">
                  <c:v>0.94316725010547509</c:v>
                </c:pt>
                <c:pt idx="4">
                  <c:v>0.94882957201886842</c:v>
                </c:pt>
              </c:numCache>
            </c:numRef>
          </c:yVal>
          <c:smooth val="1"/>
        </c:ser>
        <c:ser>
          <c:idx val="2"/>
          <c:order val="2"/>
          <c:tx>
            <c:v>EC2</c:v>
          </c:tx>
          <c:xVal>
            <c:numRef>
              <c:f>'Cap3'!$A$28:$A$34</c:f>
              <c:numCache>
                <c:formatCode>General</c:formatCode>
                <c:ptCount val="7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3072</c:v>
                </c:pt>
                <c:pt idx="6">
                  <c:v>4096</c:v>
                </c:pt>
              </c:numCache>
            </c:numRef>
          </c:xVal>
          <c:yVal>
            <c:numRef>
              <c:f>'Cap3'!$E$28:$E$34</c:f>
              <c:numCache>
                <c:formatCode>General</c:formatCode>
                <c:ptCount val="7"/>
                <c:pt idx="0">
                  <c:v>0.83401221913248225</c:v>
                </c:pt>
                <c:pt idx="1">
                  <c:v>0.85868022709066216</c:v>
                </c:pt>
                <c:pt idx="2">
                  <c:v>0.88179624334054052</c:v>
                </c:pt>
                <c:pt idx="3">
                  <c:v>0.92410496612980131</c:v>
                </c:pt>
                <c:pt idx="4">
                  <c:v>0.91460268119728472</c:v>
                </c:pt>
                <c:pt idx="5">
                  <c:v>0.95578470392020487</c:v>
                </c:pt>
                <c:pt idx="6">
                  <c:v>0.95432984821093414</c:v>
                </c:pt>
              </c:numCache>
            </c:numRef>
          </c:yVal>
          <c:smooth val="1"/>
        </c:ser>
        <c:ser>
          <c:idx val="3"/>
          <c:order val="3"/>
          <c:tx>
            <c:v>Azure</c:v>
          </c:tx>
          <c:xVal>
            <c:numRef>
              <c:f>'Cap3'!$C$40:$C$45</c:f>
              <c:numCache>
                <c:formatCode>General</c:formatCode>
                <c:ptCount val="6"/>
                <c:pt idx="0">
                  <c:v>512</c:v>
                </c:pt>
                <c:pt idx="1">
                  <c:v>1024</c:v>
                </c:pt>
                <c:pt idx="2">
                  <c:v>1536</c:v>
                </c:pt>
                <c:pt idx="3">
                  <c:v>2048</c:v>
                </c:pt>
                <c:pt idx="4">
                  <c:v>3072</c:v>
                </c:pt>
                <c:pt idx="5">
                  <c:v>4096</c:v>
                </c:pt>
              </c:numCache>
            </c:numRef>
          </c:xVal>
          <c:yVal>
            <c:numRef>
              <c:f>'Cap3'!$E$40:$E$45</c:f>
              <c:numCache>
                <c:formatCode>General</c:formatCode>
                <c:ptCount val="6"/>
                <c:pt idx="0">
                  <c:v>0.92268492849191808</c:v>
                </c:pt>
                <c:pt idx="1">
                  <c:v>0.94444047317334168</c:v>
                </c:pt>
                <c:pt idx="2">
                  <c:v>0.96293084345527269</c:v>
                </c:pt>
                <c:pt idx="3">
                  <c:v>0.95810330704958568</c:v>
                </c:pt>
                <c:pt idx="4">
                  <c:v>0.94888292250136563</c:v>
                </c:pt>
                <c:pt idx="5">
                  <c:v>0.98572061603016847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759168"/>
        <c:axId val="104022592"/>
      </c:scatterChart>
      <c:valAx>
        <c:axId val="97759168"/>
        <c:scaling>
          <c:orientation val="minMax"/>
          <c:max val="4096"/>
          <c:min val="512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Number of Files</a:t>
                </a:r>
              </a:p>
            </c:rich>
          </c:tx>
          <c:layout>
            <c:manualLayout>
              <c:xMode val="edge"/>
              <c:yMode val="edge"/>
              <c:x val="0.3868741867667056"/>
              <c:y val="0.896491606483909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4022592"/>
        <c:crosses val="autoZero"/>
        <c:crossBetween val="midCat"/>
      </c:valAx>
      <c:valAx>
        <c:axId val="104022592"/>
        <c:scaling>
          <c:orientation val="minMax"/>
          <c:max val="1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Parallel Efficiency</a:t>
                </a:r>
                <a:endParaRPr lang="en-US" sz="1200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9775916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2473556001099275"/>
          <c:y val="0.42128673631067237"/>
          <c:w val="0.47508215112854113"/>
          <c:h val="0.375344194730257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28195148762709"/>
          <c:y val="7.4507638266262985E-2"/>
          <c:w val="0.77655193005830248"/>
          <c:h val="0.6972898989505234"/>
        </c:manualLayout>
      </c:layout>
      <c:scatterChart>
        <c:scatterStyle val="smoothMarker"/>
        <c:varyColors val="0"/>
        <c:ser>
          <c:idx val="0"/>
          <c:order val="0"/>
          <c:tx>
            <c:v>DryadLINQ</c:v>
          </c:tx>
          <c:xVal>
            <c:numRef>
              <c:f>'Cap3'!$A$3:$A$11</c:f>
              <c:numCache>
                <c:formatCode>General</c:formatCode>
                <c:ptCount val="9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2560</c:v>
                </c:pt>
                <c:pt idx="6">
                  <c:v>3072</c:v>
                </c:pt>
                <c:pt idx="7">
                  <c:v>3584</c:v>
                </c:pt>
                <c:pt idx="8">
                  <c:v>4096</c:v>
                </c:pt>
              </c:numCache>
            </c:numRef>
          </c:xVal>
          <c:yVal>
            <c:numRef>
              <c:f>'Cap3'!$D$3:$D$13</c:f>
              <c:numCache>
                <c:formatCode>General</c:formatCode>
                <c:ptCount val="11"/>
                <c:pt idx="0">
                  <c:v>101.25670275</c:v>
                </c:pt>
                <c:pt idx="1">
                  <c:v>100.8285075</c:v>
                </c:pt>
                <c:pt idx="2">
                  <c:v>90.740041875000003</c:v>
                </c:pt>
                <c:pt idx="3">
                  <c:v>93.765320250000002</c:v>
                </c:pt>
                <c:pt idx="4">
                  <c:v>97.944903124999996</c:v>
                </c:pt>
                <c:pt idx="5">
                  <c:v>94.912530919999995</c:v>
                </c:pt>
                <c:pt idx="6">
                  <c:v>94.860576100000003</c:v>
                </c:pt>
                <c:pt idx="7">
                  <c:v>91.968514714285703</c:v>
                </c:pt>
                <c:pt idx="8">
                  <c:v>88.127163249999995</c:v>
                </c:pt>
                <c:pt idx="9">
                  <c:v>88.428308711111114</c:v>
                </c:pt>
                <c:pt idx="10">
                  <c:v>89.342924324999998</c:v>
                </c:pt>
              </c:numCache>
            </c:numRef>
          </c:yVal>
          <c:smooth val="1"/>
        </c:ser>
        <c:ser>
          <c:idx val="1"/>
          <c:order val="1"/>
          <c:tx>
            <c:v>Hadoop</c:v>
          </c:tx>
          <c:xVal>
            <c:numRef>
              <c:f>'Cap3'!$A$18:$A$22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3072</c:v>
                </c:pt>
                <c:pt idx="4">
                  <c:v>4096</c:v>
                </c:pt>
              </c:numCache>
            </c:numRef>
          </c:xVal>
          <c:yVal>
            <c:numRef>
              <c:f>'Cap3'!$D$18:$D$23</c:f>
              <c:numCache>
                <c:formatCode>General</c:formatCode>
                <c:ptCount val="6"/>
                <c:pt idx="0">
                  <c:v>110.0765</c:v>
                </c:pt>
                <c:pt idx="1">
                  <c:v>105.47750000000001</c:v>
                </c:pt>
                <c:pt idx="2">
                  <c:v>103.17149999999999</c:v>
                </c:pt>
                <c:pt idx="3">
                  <c:v>102.31483333333334</c:v>
                </c:pt>
                <c:pt idx="4">
                  <c:v>101.70425</c:v>
                </c:pt>
                <c:pt idx="5">
                  <c:v>101.42175</c:v>
                </c:pt>
              </c:numCache>
            </c:numRef>
          </c:yVal>
          <c:smooth val="1"/>
        </c:ser>
        <c:ser>
          <c:idx val="2"/>
          <c:order val="2"/>
          <c:tx>
            <c:v>EC2</c:v>
          </c:tx>
          <c:xVal>
            <c:numRef>
              <c:f>'Cap3'!$A$28:$A$34</c:f>
              <c:numCache>
                <c:formatCode>General</c:formatCode>
                <c:ptCount val="7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3072</c:v>
                </c:pt>
                <c:pt idx="6">
                  <c:v>4096</c:v>
                </c:pt>
              </c:numCache>
            </c:numRef>
          </c:xVal>
          <c:yVal>
            <c:numRef>
              <c:f>'Cap3'!$D$28:$D$34</c:f>
              <c:numCache>
                <c:formatCode>General</c:formatCode>
                <c:ptCount val="7"/>
                <c:pt idx="0">
                  <c:v>123.1675</c:v>
                </c:pt>
                <c:pt idx="1">
                  <c:v>119.62916666666666</c:v>
                </c:pt>
                <c:pt idx="2">
                  <c:v>116.49312500000001</c:v>
                </c:pt>
                <c:pt idx="3">
                  <c:v>111.15966666666667</c:v>
                </c:pt>
                <c:pt idx="4">
                  <c:v>112.31456249999999</c:v>
                </c:pt>
                <c:pt idx="5">
                  <c:v>107.47525</c:v>
                </c:pt>
                <c:pt idx="6">
                  <c:v>107.63909375</c:v>
                </c:pt>
              </c:numCache>
            </c:numRef>
          </c:yVal>
          <c:smooth val="1"/>
        </c:ser>
        <c:ser>
          <c:idx val="3"/>
          <c:order val="3"/>
          <c:tx>
            <c:v>Azure</c:v>
          </c:tx>
          <c:xVal>
            <c:numRef>
              <c:f>'Cap3'!$C$40:$C$45</c:f>
              <c:numCache>
                <c:formatCode>General</c:formatCode>
                <c:ptCount val="6"/>
                <c:pt idx="0">
                  <c:v>512</c:v>
                </c:pt>
                <c:pt idx="1">
                  <c:v>1024</c:v>
                </c:pt>
                <c:pt idx="2">
                  <c:v>1536</c:v>
                </c:pt>
                <c:pt idx="3">
                  <c:v>2048</c:v>
                </c:pt>
                <c:pt idx="4">
                  <c:v>3072</c:v>
                </c:pt>
                <c:pt idx="5">
                  <c:v>4096</c:v>
                </c:pt>
              </c:numCache>
            </c:numRef>
          </c:xVal>
          <c:yVal>
            <c:numRef>
              <c:f>'Cap3'!$D$40:$D$45</c:f>
              <c:numCache>
                <c:formatCode>General</c:formatCode>
                <c:ptCount val="6"/>
                <c:pt idx="0">
                  <c:v>118.1335</c:v>
                </c:pt>
                <c:pt idx="1">
                  <c:v>115.41225</c:v>
                </c:pt>
                <c:pt idx="2">
                  <c:v>113.19608333333333</c:v>
                </c:pt>
                <c:pt idx="3">
                  <c:v>113.76643749999999</c:v>
                </c:pt>
                <c:pt idx="4">
                  <c:v>114.87191666666668</c:v>
                </c:pt>
                <c:pt idx="5">
                  <c:v>110.57899999999999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24320"/>
        <c:axId val="104024896"/>
      </c:scatterChart>
      <c:valAx>
        <c:axId val="104024320"/>
        <c:scaling>
          <c:orientation val="minMax"/>
          <c:max val="4096"/>
          <c:min val="512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Number of Files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4024896"/>
        <c:crosses val="autoZero"/>
        <c:crossBetween val="midCat"/>
        <c:majorUnit val="512"/>
      </c:valAx>
      <c:valAx>
        <c:axId val="104024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 Core Per File Time (s)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1040243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68914436658184841"/>
          <c:y val="0.41186389289535119"/>
          <c:w val="0.31074000562181858"/>
          <c:h val="0.357103999099087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F33D7-AA6A-4F47-9145-B0ADAF092D59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2" csCatId="colorful" phldr="1"/>
      <dgm:spPr/>
    </dgm:pt>
    <dgm:pt modelId="{42AA37F9-86AA-4A14-AE4A-93EB9349E184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upfront cost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4FD1A4-F10B-4A12-931E-C062DD0E7D1B}" type="parTrans" cxnId="{435A89DD-9349-4385-9617-8163B0F92BCE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008B8E-EE8D-46F5-9C7E-0AEC78A9F872}" type="sibTrans" cxnId="{435A89DD-9349-4385-9617-8163B0F92BCE}">
      <dgm:prSet custT="1"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4DC90-F45E-4D74-A12B-CD2AD90499C7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Horizontal scalability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296DA-1C65-45D6-99D4-0043B8B5F1D0}" type="parTrans" cxnId="{0A2BCC8F-24EC-456C-B5A9-DBF286EE50BC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053AA-2E46-4A47-842E-E0D8EC2B8938}" type="sibTrans" cxnId="{0A2BCC8F-24EC-456C-B5A9-DBF286EE50BC}">
      <dgm:prSet custT="1"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874F6A-DFBC-4070-913B-45FEF3C862DD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maintenance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3032A0-84B5-405D-B0B3-B87A49D410A0}" type="parTrans" cxnId="{A01D98A2-3729-47BB-91B9-A4F82B00EE63}">
      <dgm:prSet/>
      <dgm:spPr/>
      <dgm:t>
        <a:bodyPr/>
        <a:lstStyle/>
        <a:p>
          <a:endParaRPr lang="en-US"/>
        </a:p>
      </dgm:t>
    </dgm:pt>
    <dgm:pt modelId="{3B121310-5815-47F4-8165-3AD6E2E8FC83}" type="sibTrans" cxnId="{A01D98A2-3729-47BB-91B9-A4F82B00EE63}">
      <dgm:prSet/>
      <dgm:spPr/>
      <dgm:t>
        <a:bodyPr/>
        <a:lstStyle/>
        <a:p>
          <a:endParaRPr lang="en-US"/>
        </a:p>
      </dgm:t>
    </dgm:pt>
    <dgm:pt modelId="{E4E0EF1F-0B3B-4DDA-A5B4-E5DBF826F787}">
      <dgm:prSet phldrT="[Text]" custT="1"/>
      <dgm:spPr/>
      <dgm:t>
        <a:bodyPr/>
        <a:lstStyle/>
        <a:p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67D3BA-1B0B-4A7C-BED4-171AC1838404}" type="sibTrans" cxnId="{5D23D723-EE6A-405F-BC40-55CBF3A1D6F3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D5E543-4DA9-439B-9944-816E311943EF}" type="parTrans" cxnId="{5D23D723-EE6A-405F-BC40-55CBF3A1D6F3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8165A8-F28F-47C8-B7B3-5DCDCEDBB009}" type="pres">
      <dgm:prSet presAssocID="{ABEF33D7-AA6A-4F47-9145-B0ADAF092D59}" presName="linearFlow" presStyleCnt="0">
        <dgm:presLayoutVars>
          <dgm:dir/>
          <dgm:resizeHandles val="exact"/>
        </dgm:presLayoutVars>
      </dgm:prSet>
      <dgm:spPr/>
    </dgm:pt>
    <dgm:pt modelId="{519C7777-6442-4DB9-A594-3C712FA8671E}" type="pres">
      <dgm:prSet presAssocID="{42AA37F9-86AA-4A14-AE4A-93EB9349E1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A3A52-50F6-41F7-96A1-DAFABADACE79}" type="pres">
      <dgm:prSet presAssocID="{BB008B8E-EE8D-46F5-9C7E-0AEC78A9F872}" presName="spacerL" presStyleCnt="0"/>
      <dgm:spPr/>
    </dgm:pt>
    <dgm:pt modelId="{4C450465-914C-4242-BEEC-FAB7261F6571}" type="pres">
      <dgm:prSet presAssocID="{BB008B8E-EE8D-46F5-9C7E-0AEC78A9F87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357DEA9-0915-4119-A870-37AB3148A869}" type="pres">
      <dgm:prSet presAssocID="{BB008B8E-EE8D-46F5-9C7E-0AEC78A9F872}" presName="spacerR" presStyleCnt="0"/>
      <dgm:spPr/>
    </dgm:pt>
    <dgm:pt modelId="{8804AFCA-845B-4E1E-97CC-41E8F73EE4A3}" type="pres">
      <dgm:prSet presAssocID="{8FF4DC90-F45E-4D74-A12B-CD2AD90499C7}" presName="node" presStyleLbl="node1" presStyleIdx="1" presStyleCnt="4" custScaleX="124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2D773-332C-4226-9F1A-6F3697B31C6B}" type="pres">
      <dgm:prSet presAssocID="{40C053AA-2E46-4A47-842E-E0D8EC2B8938}" presName="spacerL" presStyleCnt="0"/>
      <dgm:spPr/>
    </dgm:pt>
    <dgm:pt modelId="{328E0988-1928-4CFA-9132-538CD497CA7D}" type="pres">
      <dgm:prSet presAssocID="{40C053AA-2E46-4A47-842E-E0D8EC2B893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F845CB-D1F6-4EA8-9E0C-684AC8557A04}" type="pres">
      <dgm:prSet presAssocID="{40C053AA-2E46-4A47-842E-E0D8EC2B8938}" presName="spacerR" presStyleCnt="0"/>
      <dgm:spPr/>
    </dgm:pt>
    <dgm:pt modelId="{EE5478CE-37C5-44F3-8BF0-AB7EC20523C6}" type="pres">
      <dgm:prSet presAssocID="{9D874F6A-DFBC-4070-913B-45FEF3C862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C4E88-B9A6-4CC6-992E-D98A80583407}" type="pres">
      <dgm:prSet presAssocID="{3B121310-5815-47F4-8165-3AD6E2E8FC83}" presName="spacerL" presStyleCnt="0"/>
      <dgm:spPr/>
    </dgm:pt>
    <dgm:pt modelId="{1F218F09-7B33-44A5-AC0E-52CF65B2362E}" type="pres">
      <dgm:prSet presAssocID="{3B121310-5815-47F4-8165-3AD6E2E8FC8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DFF4F17-D757-498A-BB96-FCAA1A72951F}" type="pres">
      <dgm:prSet presAssocID="{3B121310-5815-47F4-8165-3AD6E2E8FC83}" presName="spacerR" presStyleCnt="0"/>
      <dgm:spPr/>
    </dgm:pt>
    <dgm:pt modelId="{75D9B54B-3617-43AA-AE6F-FB06C202D836}" type="pres">
      <dgm:prSet presAssocID="{E4E0EF1F-0B3B-4DDA-A5B4-E5DBF826F787}" presName="node" presStyleLbl="node1" presStyleIdx="3" presStyleCnt="4" custScaleX="3153" custScaleY="5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FED389-9D11-44F4-A33D-9B95E2F10068}" type="presOf" srcId="{42AA37F9-86AA-4A14-AE4A-93EB9349E184}" destId="{519C7777-6442-4DB9-A594-3C712FA8671E}" srcOrd="0" destOrd="0" presId="urn:microsoft.com/office/officeart/2005/8/layout/equation1"/>
    <dgm:cxn modelId="{8FAF14B9-FD74-440C-BC2A-6E1618C4644C}" type="presOf" srcId="{E4E0EF1F-0B3B-4DDA-A5B4-E5DBF826F787}" destId="{75D9B54B-3617-43AA-AE6F-FB06C202D836}" srcOrd="0" destOrd="0" presId="urn:microsoft.com/office/officeart/2005/8/layout/equation1"/>
    <dgm:cxn modelId="{23F9E403-51FF-44BE-8F39-2BEEC2C46136}" type="presOf" srcId="{40C053AA-2E46-4A47-842E-E0D8EC2B8938}" destId="{328E0988-1928-4CFA-9132-538CD497CA7D}" srcOrd="0" destOrd="0" presId="urn:microsoft.com/office/officeart/2005/8/layout/equation1"/>
    <dgm:cxn modelId="{990FB249-A29D-4A87-8509-B407DFFF3D03}" type="presOf" srcId="{3B121310-5815-47F4-8165-3AD6E2E8FC83}" destId="{1F218F09-7B33-44A5-AC0E-52CF65B2362E}" srcOrd="0" destOrd="0" presId="urn:microsoft.com/office/officeart/2005/8/layout/equation1"/>
    <dgm:cxn modelId="{5817834F-8323-45E1-B93C-F91D7EF852F3}" type="presOf" srcId="{8FF4DC90-F45E-4D74-A12B-CD2AD90499C7}" destId="{8804AFCA-845B-4E1E-97CC-41E8F73EE4A3}" srcOrd="0" destOrd="0" presId="urn:microsoft.com/office/officeart/2005/8/layout/equation1"/>
    <dgm:cxn modelId="{D9827B6E-6982-429B-B2AC-2B8232F8C35A}" type="presOf" srcId="{BB008B8E-EE8D-46F5-9C7E-0AEC78A9F872}" destId="{4C450465-914C-4242-BEEC-FAB7261F6571}" srcOrd="0" destOrd="0" presId="urn:microsoft.com/office/officeart/2005/8/layout/equation1"/>
    <dgm:cxn modelId="{E973866B-188C-41A8-9A14-ACC6BF289396}" type="presOf" srcId="{ABEF33D7-AA6A-4F47-9145-B0ADAF092D59}" destId="{748165A8-F28F-47C8-B7B3-5DCDCEDBB009}" srcOrd="0" destOrd="0" presId="urn:microsoft.com/office/officeart/2005/8/layout/equation1"/>
    <dgm:cxn modelId="{A01D98A2-3729-47BB-91B9-A4F82B00EE63}" srcId="{ABEF33D7-AA6A-4F47-9145-B0ADAF092D59}" destId="{9D874F6A-DFBC-4070-913B-45FEF3C862DD}" srcOrd="2" destOrd="0" parTransId="{AC3032A0-84B5-405D-B0B3-B87A49D410A0}" sibTransId="{3B121310-5815-47F4-8165-3AD6E2E8FC83}"/>
    <dgm:cxn modelId="{435A89DD-9349-4385-9617-8163B0F92BCE}" srcId="{ABEF33D7-AA6A-4F47-9145-B0ADAF092D59}" destId="{42AA37F9-86AA-4A14-AE4A-93EB9349E184}" srcOrd="0" destOrd="0" parTransId="{6F4FD1A4-F10B-4A12-931E-C062DD0E7D1B}" sibTransId="{BB008B8E-EE8D-46F5-9C7E-0AEC78A9F872}"/>
    <dgm:cxn modelId="{5D23D723-EE6A-405F-BC40-55CBF3A1D6F3}" srcId="{ABEF33D7-AA6A-4F47-9145-B0ADAF092D59}" destId="{E4E0EF1F-0B3B-4DDA-A5B4-E5DBF826F787}" srcOrd="3" destOrd="0" parTransId="{CBD5E543-4DA9-439B-9944-816E311943EF}" sibTransId="{9E67D3BA-1B0B-4A7C-BED4-171AC1838404}"/>
    <dgm:cxn modelId="{9E0B7498-2635-4242-B8AD-6A14C03BB1CD}" type="presOf" srcId="{9D874F6A-DFBC-4070-913B-45FEF3C862DD}" destId="{EE5478CE-37C5-44F3-8BF0-AB7EC20523C6}" srcOrd="0" destOrd="0" presId="urn:microsoft.com/office/officeart/2005/8/layout/equation1"/>
    <dgm:cxn modelId="{0A2BCC8F-24EC-456C-B5A9-DBF286EE50BC}" srcId="{ABEF33D7-AA6A-4F47-9145-B0ADAF092D59}" destId="{8FF4DC90-F45E-4D74-A12B-CD2AD90499C7}" srcOrd="1" destOrd="0" parTransId="{6FB296DA-1C65-45D6-99D4-0043B8B5F1D0}" sibTransId="{40C053AA-2E46-4A47-842E-E0D8EC2B8938}"/>
    <dgm:cxn modelId="{CC8E13BF-22B4-47D7-94A3-E061626448AE}" type="presParOf" srcId="{748165A8-F28F-47C8-B7B3-5DCDCEDBB009}" destId="{519C7777-6442-4DB9-A594-3C712FA8671E}" srcOrd="0" destOrd="0" presId="urn:microsoft.com/office/officeart/2005/8/layout/equation1"/>
    <dgm:cxn modelId="{98F1B5E2-7E15-4D0E-956C-E12733BA9203}" type="presParOf" srcId="{748165A8-F28F-47C8-B7B3-5DCDCEDBB009}" destId="{982A3A52-50F6-41F7-96A1-DAFABADACE79}" srcOrd="1" destOrd="0" presId="urn:microsoft.com/office/officeart/2005/8/layout/equation1"/>
    <dgm:cxn modelId="{B5614951-989A-4179-BA7E-480016C6FF5C}" type="presParOf" srcId="{748165A8-F28F-47C8-B7B3-5DCDCEDBB009}" destId="{4C450465-914C-4242-BEEC-FAB7261F6571}" srcOrd="2" destOrd="0" presId="urn:microsoft.com/office/officeart/2005/8/layout/equation1"/>
    <dgm:cxn modelId="{487E1DF5-FC6B-4254-9654-63D15C816A37}" type="presParOf" srcId="{748165A8-F28F-47C8-B7B3-5DCDCEDBB009}" destId="{C357DEA9-0915-4119-A870-37AB3148A869}" srcOrd="3" destOrd="0" presId="urn:microsoft.com/office/officeart/2005/8/layout/equation1"/>
    <dgm:cxn modelId="{B57ED34E-9204-46A1-910D-0F0DD3BF63A4}" type="presParOf" srcId="{748165A8-F28F-47C8-B7B3-5DCDCEDBB009}" destId="{8804AFCA-845B-4E1E-97CC-41E8F73EE4A3}" srcOrd="4" destOrd="0" presId="urn:microsoft.com/office/officeart/2005/8/layout/equation1"/>
    <dgm:cxn modelId="{5D8B58AF-D725-4333-8AAD-D084FF69FD49}" type="presParOf" srcId="{748165A8-F28F-47C8-B7B3-5DCDCEDBB009}" destId="{8372D773-332C-4226-9F1A-6F3697B31C6B}" srcOrd="5" destOrd="0" presId="urn:microsoft.com/office/officeart/2005/8/layout/equation1"/>
    <dgm:cxn modelId="{568D1FAF-B178-48C2-8BF5-29955FFE32AB}" type="presParOf" srcId="{748165A8-F28F-47C8-B7B3-5DCDCEDBB009}" destId="{328E0988-1928-4CFA-9132-538CD497CA7D}" srcOrd="6" destOrd="0" presId="urn:microsoft.com/office/officeart/2005/8/layout/equation1"/>
    <dgm:cxn modelId="{76D21352-CD7C-428E-91F0-8F6B6621D3B2}" type="presParOf" srcId="{748165A8-F28F-47C8-B7B3-5DCDCEDBB009}" destId="{83F845CB-D1F6-4EA8-9E0C-684AC8557A04}" srcOrd="7" destOrd="0" presId="urn:microsoft.com/office/officeart/2005/8/layout/equation1"/>
    <dgm:cxn modelId="{54CF5B18-4015-49F5-9B0A-0F5B3469D7C2}" type="presParOf" srcId="{748165A8-F28F-47C8-B7B3-5DCDCEDBB009}" destId="{EE5478CE-37C5-44F3-8BF0-AB7EC20523C6}" srcOrd="8" destOrd="0" presId="urn:microsoft.com/office/officeart/2005/8/layout/equation1"/>
    <dgm:cxn modelId="{F30B30C3-AAB7-4F78-95AD-93ADAEDA9F95}" type="presParOf" srcId="{748165A8-F28F-47C8-B7B3-5DCDCEDBB009}" destId="{3D6C4E88-B9A6-4CC6-992E-D98A80583407}" srcOrd="9" destOrd="0" presId="urn:microsoft.com/office/officeart/2005/8/layout/equation1"/>
    <dgm:cxn modelId="{4035F39B-49AD-4781-9197-08A3D23D93A7}" type="presParOf" srcId="{748165A8-F28F-47C8-B7B3-5DCDCEDBB009}" destId="{1F218F09-7B33-44A5-AC0E-52CF65B2362E}" srcOrd="10" destOrd="0" presId="urn:microsoft.com/office/officeart/2005/8/layout/equation1"/>
    <dgm:cxn modelId="{126457B5-9C97-4046-87F0-379533A16059}" type="presParOf" srcId="{748165A8-F28F-47C8-B7B3-5DCDCEDBB009}" destId="{FDFF4F17-D757-498A-BB96-FCAA1A72951F}" srcOrd="11" destOrd="0" presId="urn:microsoft.com/office/officeart/2005/8/layout/equation1"/>
    <dgm:cxn modelId="{A17A49D1-D4F7-4371-9479-5E147E7CD877}" type="presParOf" srcId="{748165A8-F28F-47C8-B7B3-5DCDCEDBB009}" destId="{75D9B54B-3617-43AA-AE6F-FB06C202D836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C646A-4191-4EEF-9505-388470A5EE0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A26AA7-F8A3-46F3-BA5B-9A3FF8283FBB}">
      <dgm:prSet phldrT="[Text]"/>
      <dgm:spPr/>
      <dgm:t>
        <a:bodyPr/>
        <a:lstStyle/>
        <a:p>
          <a:r>
            <a:rPr lang="en-US" dirty="0" smtClean="0"/>
            <a:t>Compute, storage and other services</a:t>
          </a:r>
          <a:endParaRPr lang="en-US" dirty="0"/>
        </a:p>
      </dgm:t>
    </dgm:pt>
    <dgm:pt modelId="{9E0D28DF-A954-4234-B27D-6F601A558A43}" type="parTrans" cxnId="{29C14738-EA7F-43F3-A981-D2BED1A5AE57}">
      <dgm:prSet/>
      <dgm:spPr/>
      <dgm:t>
        <a:bodyPr/>
        <a:lstStyle/>
        <a:p>
          <a:endParaRPr lang="en-US"/>
        </a:p>
      </dgm:t>
    </dgm:pt>
    <dgm:pt modelId="{F74F6204-9CD4-4259-8AFC-70442660B5E9}" type="sibTrans" cxnId="{29C14738-EA7F-43F3-A981-D2BED1A5AE57}">
      <dgm:prSet/>
      <dgm:spPr/>
      <dgm:t>
        <a:bodyPr/>
        <a:lstStyle/>
        <a:p>
          <a:endParaRPr lang="en-US"/>
        </a:p>
      </dgm:t>
    </dgm:pt>
    <dgm:pt modelId="{64118816-7079-40A4-8502-B5BD072FFDAA}">
      <dgm:prSet phldrT="[Text]"/>
      <dgm:spPr/>
      <dgm:t>
        <a:bodyPr/>
        <a:lstStyle/>
        <a:p>
          <a:r>
            <a:rPr lang="en-US" dirty="0" smtClean="0"/>
            <a:t>Loose service guarantees</a:t>
          </a:r>
          <a:endParaRPr lang="en-US" dirty="0"/>
        </a:p>
      </dgm:t>
    </dgm:pt>
    <dgm:pt modelId="{D94EF9E9-0DF1-4F1E-886F-719024574D34}" type="parTrans" cxnId="{CDCA75A5-F7AA-4C4F-91BD-A9A31EB7E867}">
      <dgm:prSet/>
      <dgm:spPr/>
      <dgm:t>
        <a:bodyPr/>
        <a:lstStyle/>
        <a:p>
          <a:endParaRPr lang="en-US"/>
        </a:p>
      </dgm:t>
    </dgm:pt>
    <dgm:pt modelId="{ED06627E-BF61-4776-A5D0-F9CAAA71B621}" type="sibTrans" cxnId="{CDCA75A5-F7AA-4C4F-91BD-A9A31EB7E867}">
      <dgm:prSet/>
      <dgm:spPr/>
      <dgm:t>
        <a:bodyPr/>
        <a:lstStyle/>
        <a:p>
          <a:endParaRPr lang="en-US"/>
        </a:p>
      </dgm:t>
    </dgm:pt>
    <dgm:pt modelId="{4B9E4220-13FB-4524-933E-2CD7AFD7F1FD}">
      <dgm:prSet phldrT="[Text]" custT="1"/>
      <dgm:spPr/>
      <dgm:t>
        <a:bodyPr/>
        <a:lstStyle/>
        <a:p>
          <a:r>
            <a:rPr lang="en-US" sz="2300" dirty="0" smtClean="0"/>
            <a:t>Not trivial to utilize effectively </a:t>
          </a:r>
          <a:r>
            <a:rPr lang="en-US" sz="2400" dirty="0" smtClean="0">
              <a:solidFill>
                <a:srgbClr val="FFFF00"/>
              </a:solidFill>
              <a:sym typeface="Wingdings" pitchFamily="2" charset="2"/>
            </a:rPr>
            <a:t></a:t>
          </a:r>
          <a:endParaRPr lang="en-US" sz="2400" dirty="0">
            <a:solidFill>
              <a:srgbClr val="FFFF00"/>
            </a:solidFill>
          </a:endParaRPr>
        </a:p>
      </dgm:t>
    </dgm:pt>
    <dgm:pt modelId="{1B8C75A8-0412-498A-98B1-F63493619166}" type="parTrans" cxnId="{BC57A6A9-8E5F-46DD-9776-F3C22872DC71}">
      <dgm:prSet/>
      <dgm:spPr/>
      <dgm:t>
        <a:bodyPr/>
        <a:lstStyle/>
        <a:p>
          <a:endParaRPr lang="en-US"/>
        </a:p>
      </dgm:t>
    </dgm:pt>
    <dgm:pt modelId="{D15951C0-B065-4D9C-822E-4543AE06D624}" type="sibTrans" cxnId="{BC57A6A9-8E5F-46DD-9776-F3C22872DC71}">
      <dgm:prSet/>
      <dgm:spPr/>
      <dgm:t>
        <a:bodyPr/>
        <a:lstStyle/>
        <a:p>
          <a:endParaRPr lang="en-US"/>
        </a:p>
      </dgm:t>
    </dgm:pt>
    <dgm:pt modelId="{2373940E-1242-46F7-8CA4-1FE54BF82D38}" type="pres">
      <dgm:prSet presAssocID="{1A3C646A-4191-4EEF-9505-388470A5EE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EF9812-66B5-4405-8E36-F9839637AB66}" type="pres">
      <dgm:prSet presAssocID="{1A3C646A-4191-4EEF-9505-388470A5EE0E}" presName="Name1" presStyleCnt="0"/>
      <dgm:spPr/>
    </dgm:pt>
    <dgm:pt modelId="{293DA553-89D1-44F9-938A-1E297F20105D}" type="pres">
      <dgm:prSet presAssocID="{1A3C646A-4191-4EEF-9505-388470A5EE0E}" presName="cycle" presStyleCnt="0"/>
      <dgm:spPr/>
    </dgm:pt>
    <dgm:pt modelId="{F148B285-D1F2-4751-9B4F-D9699E363A23}" type="pres">
      <dgm:prSet presAssocID="{1A3C646A-4191-4EEF-9505-388470A5EE0E}" presName="srcNode" presStyleLbl="node1" presStyleIdx="0" presStyleCnt="3"/>
      <dgm:spPr/>
    </dgm:pt>
    <dgm:pt modelId="{DAE3D951-E755-4DC1-82D7-16FB5A2D46AD}" type="pres">
      <dgm:prSet presAssocID="{1A3C646A-4191-4EEF-9505-388470A5EE0E}" presName="conn" presStyleLbl="parChTrans1D2" presStyleIdx="0" presStyleCnt="1"/>
      <dgm:spPr/>
      <dgm:t>
        <a:bodyPr/>
        <a:lstStyle/>
        <a:p>
          <a:endParaRPr lang="en-US"/>
        </a:p>
      </dgm:t>
    </dgm:pt>
    <dgm:pt modelId="{F2B85F2F-E76B-40FF-9D9F-EE92E9AA3902}" type="pres">
      <dgm:prSet presAssocID="{1A3C646A-4191-4EEF-9505-388470A5EE0E}" presName="extraNode" presStyleLbl="node1" presStyleIdx="0" presStyleCnt="3"/>
      <dgm:spPr/>
    </dgm:pt>
    <dgm:pt modelId="{3D02C7D1-347A-4DD2-B83C-A36A298CF237}" type="pres">
      <dgm:prSet presAssocID="{1A3C646A-4191-4EEF-9505-388470A5EE0E}" presName="dstNode" presStyleLbl="node1" presStyleIdx="0" presStyleCnt="3"/>
      <dgm:spPr/>
    </dgm:pt>
    <dgm:pt modelId="{2C15152E-8041-44F7-A1FA-E201C6B0BEB6}" type="pres">
      <dgm:prSet presAssocID="{13A26AA7-F8A3-46F3-BA5B-9A3FF8283FB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E0EF1-2F5B-4050-9A28-216E2BE9C196}" type="pres">
      <dgm:prSet presAssocID="{13A26AA7-F8A3-46F3-BA5B-9A3FF8283FBB}" presName="accent_1" presStyleCnt="0"/>
      <dgm:spPr/>
    </dgm:pt>
    <dgm:pt modelId="{39475583-AE99-44BE-957F-D0FA06BF5D0B}" type="pres">
      <dgm:prSet presAssocID="{13A26AA7-F8A3-46F3-BA5B-9A3FF8283FBB}" presName="accentRepeatNode" presStyleLbl="solidFgAcc1" presStyleIdx="0" presStyleCnt="3"/>
      <dgm:spPr/>
    </dgm:pt>
    <dgm:pt modelId="{1F0E81B5-9434-4792-9AFA-50203074F433}" type="pres">
      <dgm:prSet presAssocID="{64118816-7079-40A4-8502-B5BD072FFDA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83F7-9392-4906-B3C2-499970A6CBC6}" type="pres">
      <dgm:prSet presAssocID="{64118816-7079-40A4-8502-B5BD072FFDAA}" presName="accent_2" presStyleCnt="0"/>
      <dgm:spPr/>
    </dgm:pt>
    <dgm:pt modelId="{473E9318-7DE4-426E-B208-CD4C3E4851B8}" type="pres">
      <dgm:prSet presAssocID="{64118816-7079-40A4-8502-B5BD072FFDAA}" presName="accentRepeatNode" presStyleLbl="solidFgAcc1" presStyleIdx="1" presStyleCnt="3"/>
      <dgm:spPr/>
    </dgm:pt>
    <dgm:pt modelId="{F5E5FC9D-1DA2-40E4-9D46-35BD36070DD4}" type="pres">
      <dgm:prSet presAssocID="{4B9E4220-13FB-4524-933E-2CD7AFD7F1F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8364-EEFD-4605-B6F5-7244746EC745}" type="pres">
      <dgm:prSet presAssocID="{4B9E4220-13FB-4524-933E-2CD7AFD7F1FD}" presName="accent_3" presStyleCnt="0"/>
      <dgm:spPr/>
    </dgm:pt>
    <dgm:pt modelId="{48E04CE2-696A-4466-8351-0F8948304ED5}" type="pres">
      <dgm:prSet presAssocID="{4B9E4220-13FB-4524-933E-2CD7AFD7F1FD}" presName="accentRepeatNode" presStyleLbl="solidFgAcc1" presStyleIdx="2" presStyleCnt="3"/>
      <dgm:spPr/>
    </dgm:pt>
  </dgm:ptLst>
  <dgm:cxnLst>
    <dgm:cxn modelId="{CDCA75A5-F7AA-4C4F-91BD-A9A31EB7E867}" srcId="{1A3C646A-4191-4EEF-9505-388470A5EE0E}" destId="{64118816-7079-40A4-8502-B5BD072FFDAA}" srcOrd="1" destOrd="0" parTransId="{D94EF9E9-0DF1-4F1E-886F-719024574D34}" sibTransId="{ED06627E-BF61-4776-A5D0-F9CAAA71B621}"/>
    <dgm:cxn modelId="{77A27E80-E585-4848-98D4-8763BE4655F0}" type="presOf" srcId="{64118816-7079-40A4-8502-B5BD072FFDAA}" destId="{1F0E81B5-9434-4792-9AFA-50203074F433}" srcOrd="0" destOrd="0" presId="urn:microsoft.com/office/officeart/2008/layout/VerticalCurvedList"/>
    <dgm:cxn modelId="{6A0DFD65-7188-4C9B-8FFE-E5895079EDF3}" type="presOf" srcId="{4B9E4220-13FB-4524-933E-2CD7AFD7F1FD}" destId="{F5E5FC9D-1DA2-40E4-9D46-35BD36070DD4}" srcOrd="0" destOrd="0" presId="urn:microsoft.com/office/officeart/2008/layout/VerticalCurvedList"/>
    <dgm:cxn modelId="{0D5282A9-E9A9-41D9-9E17-4593A0E64B8A}" type="presOf" srcId="{13A26AA7-F8A3-46F3-BA5B-9A3FF8283FBB}" destId="{2C15152E-8041-44F7-A1FA-E201C6B0BEB6}" srcOrd="0" destOrd="0" presId="urn:microsoft.com/office/officeart/2008/layout/VerticalCurvedList"/>
    <dgm:cxn modelId="{29C14738-EA7F-43F3-A981-D2BED1A5AE57}" srcId="{1A3C646A-4191-4EEF-9505-388470A5EE0E}" destId="{13A26AA7-F8A3-46F3-BA5B-9A3FF8283FBB}" srcOrd="0" destOrd="0" parTransId="{9E0D28DF-A954-4234-B27D-6F601A558A43}" sibTransId="{F74F6204-9CD4-4259-8AFC-70442660B5E9}"/>
    <dgm:cxn modelId="{BC57A6A9-8E5F-46DD-9776-F3C22872DC71}" srcId="{1A3C646A-4191-4EEF-9505-388470A5EE0E}" destId="{4B9E4220-13FB-4524-933E-2CD7AFD7F1FD}" srcOrd="2" destOrd="0" parTransId="{1B8C75A8-0412-498A-98B1-F63493619166}" sibTransId="{D15951C0-B065-4D9C-822E-4543AE06D624}"/>
    <dgm:cxn modelId="{DAC5AE77-CBFC-40D8-A95D-7452ADEBAF8B}" type="presOf" srcId="{F74F6204-9CD4-4259-8AFC-70442660B5E9}" destId="{DAE3D951-E755-4DC1-82D7-16FB5A2D46AD}" srcOrd="0" destOrd="0" presId="urn:microsoft.com/office/officeart/2008/layout/VerticalCurvedList"/>
    <dgm:cxn modelId="{9C395361-85D5-4C73-9E44-1E52A9A42B26}" type="presOf" srcId="{1A3C646A-4191-4EEF-9505-388470A5EE0E}" destId="{2373940E-1242-46F7-8CA4-1FE54BF82D38}" srcOrd="0" destOrd="0" presId="urn:microsoft.com/office/officeart/2008/layout/VerticalCurvedList"/>
    <dgm:cxn modelId="{F5B14CD1-CD71-4D3B-855D-865075E1CC48}" type="presParOf" srcId="{2373940E-1242-46F7-8CA4-1FE54BF82D38}" destId="{90EF9812-66B5-4405-8E36-F9839637AB66}" srcOrd="0" destOrd="0" presId="urn:microsoft.com/office/officeart/2008/layout/VerticalCurvedList"/>
    <dgm:cxn modelId="{8BE442F8-2956-4430-9B13-19C4AE43ED90}" type="presParOf" srcId="{90EF9812-66B5-4405-8E36-F9839637AB66}" destId="{293DA553-89D1-44F9-938A-1E297F20105D}" srcOrd="0" destOrd="0" presId="urn:microsoft.com/office/officeart/2008/layout/VerticalCurvedList"/>
    <dgm:cxn modelId="{6AAAB394-C784-4075-9F2F-E32A8E486270}" type="presParOf" srcId="{293DA553-89D1-44F9-938A-1E297F20105D}" destId="{F148B285-D1F2-4751-9B4F-D9699E363A23}" srcOrd="0" destOrd="0" presId="urn:microsoft.com/office/officeart/2008/layout/VerticalCurvedList"/>
    <dgm:cxn modelId="{92B4B285-8E7A-41E3-B589-50A5019C7E18}" type="presParOf" srcId="{293DA553-89D1-44F9-938A-1E297F20105D}" destId="{DAE3D951-E755-4DC1-82D7-16FB5A2D46AD}" srcOrd="1" destOrd="0" presId="urn:microsoft.com/office/officeart/2008/layout/VerticalCurvedList"/>
    <dgm:cxn modelId="{01871BFC-BBCB-4FFA-A017-3183F1B88ED5}" type="presParOf" srcId="{293DA553-89D1-44F9-938A-1E297F20105D}" destId="{F2B85F2F-E76B-40FF-9D9F-EE92E9AA3902}" srcOrd="2" destOrd="0" presId="urn:microsoft.com/office/officeart/2008/layout/VerticalCurvedList"/>
    <dgm:cxn modelId="{42D3294D-E173-4823-97F2-EFBE62275D41}" type="presParOf" srcId="{293DA553-89D1-44F9-938A-1E297F20105D}" destId="{3D02C7D1-347A-4DD2-B83C-A36A298CF237}" srcOrd="3" destOrd="0" presId="urn:microsoft.com/office/officeart/2008/layout/VerticalCurvedList"/>
    <dgm:cxn modelId="{FDB9859A-1834-4AED-AB00-A3CD125EA50F}" type="presParOf" srcId="{90EF9812-66B5-4405-8E36-F9839637AB66}" destId="{2C15152E-8041-44F7-A1FA-E201C6B0BEB6}" srcOrd="1" destOrd="0" presId="urn:microsoft.com/office/officeart/2008/layout/VerticalCurvedList"/>
    <dgm:cxn modelId="{49CBDED4-7921-4781-8B13-148E267BCC90}" type="presParOf" srcId="{90EF9812-66B5-4405-8E36-F9839637AB66}" destId="{60DE0EF1-2F5B-4050-9A28-216E2BE9C196}" srcOrd="2" destOrd="0" presId="urn:microsoft.com/office/officeart/2008/layout/VerticalCurvedList"/>
    <dgm:cxn modelId="{BCF67A0A-45CE-440F-9742-ACC1BC56CDA2}" type="presParOf" srcId="{60DE0EF1-2F5B-4050-9A28-216E2BE9C196}" destId="{39475583-AE99-44BE-957F-D0FA06BF5D0B}" srcOrd="0" destOrd="0" presId="urn:microsoft.com/office/officeart/2008/layout/VerticalCurvedList"/>
    <dgm:cxn modelId="{DC0CB236-1772-4021-A56A-7DB326FBF183}" type="presParOf" srcId="{90EF9812-66B5-4405-8E36-F9839637AB66}" destId="{1F0E81B5-9434-4792-9AFA-50203074F433}" srcOrd="3" destOrd="0" presId="urn:microsoft.com/office/officeart/2008/layout/VerticalCurvedList"/>
    <dgm:cxn modelId="{8495049A-65D8-49E0-A141-D0E10647A37F}" type="presParOf" srcId="{90EF9812-66B5-4405-8E36-F9839637AB66}" destId="{51EB83F7-9392-4906-B3C2-499970A6CBC6}" srcOrd="4" destOrd="0" presId="urn:microsoft.com/office/officeart/2008/layout/VerticalCurvedList"/>
    <dgm:cxn modelId="{AE6E182C-8A97-4014-9737-8F2D09937CB8}" type="presParOf" srcId="{51EB83F7-9392-4906-B3C2-499970A6CBC6}" destId="{473E9318-7DE4-426E-B208-CD4C3E4851B8}" srcOrd="0" destOrd="0" presId="urn:microsoft.com/office/officeart/2008/layout/VerticalCurvedList"/>
    <dgm:cxn modelId="{2E973E4A-214B-4D05-9CAD-1C5FDB0FFF69}" type="presParOf" srcId="{90EF9812-66B5-4405-8E36-F9839637AB66}" destId="{F5E5FC9D-1DA2-40E4-9D46-35BD36070DD4}" srcOrd="5" destOrd="0" presId="urn:microsoft.com/office/officeart/2008/layout/VerticalCurvedList"/>
    <dgm:cxn modelId="{2FC811AC-4E24-4094-A46A-2F39B9266957}" type="presParOf" srcId="{90EF9812-66B5-4405-8E36-F9839637AB66}" destId="{A22B8364-EEFD-4605-B6F5-7244746EC745}" srcOrd="6" destOrd="0" presId="urn:microsoft.com/office/officeart/2008/layout/VerticalCurvedList"/>
    <dgm:cxn modelId="{C47BFEE1-2B98-4EC6-93C5-732E18153571}" type="presParOf" srcId="{A22B8364-EEFD-4605-B6F5-7244746EC745}" destId="{48E04CE2-696A-4466-8351-0F8948304E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46B7D-AB8A-4DE5-B940-05A9C151A9E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4F6032-79F2-4A70-A0A3-15707EF3F9CC}">
      <dgm:prSet phldrT="[Text]" custT="1"/>
      <dgm:spPr/>
      <dgm:t>
        <a:bodyPr/>
        <a:lstStyle/>
        <a:p>
          <a:r>
            <a:rPr lang="en-US" sz="2800" b="1" dirty="0" smtClean="0">
              <a:effectLst/>
            </a:rPr>
            <a:t>Scalable Parallel Computing on Clouds</a:t>
          </a:r>
          <a:endParaRPr lang="en-US" sz="2800" b="1" dirty="0">
            <a:effectLst/>
          </a:endParaRPr>
        </a:p>
      </dgm:t>
    </dgm:pt>
    <dgm:pt modelId="{55FE7AA1-E78F-4BD4-B8DF-03C487E91D4F}" type="parTrans" cxnId="{B501B9F5-33E7-4EB7-9234-773AE00C1CE9}">
      <dgm:prSet/>
      <dgm:spPr/>
      <dgm:t>
        <a:bodyPr/>
        <a:lstStyle/>
        <a:p>
          <a:endParaRPr lang="en-US"/>
        </a:p>
      </dgm:t>
    </dgm:pt>
    <dgm:pt modelId="{2AD11760-945E-494D-87C9-B0A7E69F7605}" type="sibTrans" cxnId="{B501B9F5-33E7-4EB7-9234-773AE00C1CE9}">
      <dgm:prSet/>
      <dgm:spPr/>
      <dgm:t>
        <a:bodyPr/>
        <a:lstStyle/>
        <a:p>
          <a:endParaRPr lang="en-US"/>
        </a:p>
      </dgm:t>
    </dgm:pt>
    <dgm:pt modelId="{A018DB35-2CFA-4B71-90AB-ECD465F55860}">
      <dgm:prSet phldrT="[Text]"/>
      <dgm:spPr/>
      <dgm:t>
        <a:bodyPr/>
        <a:lstStyle/>
        <a:p>
          <a:r>
            <a:rPr lang="en-US" dirty="0" smtClean="0"/>
            <a:t>Programming Models</a:t>
          </a:r>
          <a:endParaRPr lang="en-US" dirty="0"/>
        </a:p>
      </dgm:t>
    </dgm:pt>
    <dgm:pt modelId="{3C58F744-2D21-46C1-8B94-61C63A3DC8D1}" type="parTrans" cxnId="{43BD354D-A682-484D-939B-1D375E612921}">
      <dgm:prSet/>
      <dgm:spPr/>
      <dgm:t>
        <a:bodyPr/>
        <a:lstStyle/>
        <a:p>
          <a:endParaRPr lang="en-US"/>
        </a:p>
      </dgm:t>
    </dgm:pt>
    <dgm:pt modelId="{C0688553-9328-47CD-A4C4-75FAAC246EB3}" type="sibTrans" cxnId="{43BD354D-A682-484D-939B-1D375E612921}">
      <dgm:prSet/>
      <dgm:spPr/>
      <dgm:t>
        <a:bodyPr/>
        <a:lstStyle/>
        <a:p>
          <a:endParaRPr lang="en-US"/>
        </a:p>
      </dgm:t>
    </dgm:pt>
    <dgm:pt modelId="{B7DCC319-55B2-4B79-A613-7A8C005E1671}">
      <dgm:prSet/>
      <dgm:spPr/>
      <dgm:t>
        <a:bodyPr/>
        <a:lstStyle/>
        <a:p>
          <a:r>
            <a:rPr lang="en-US" smtClean="0"/>
            <a:t>Scalability</a:t>
          </a:r>
          <a:endParaRPr lang="en-US" dirty="0"/>
        </a:p>
      </dgm:t>
    </dgm:pt>
    <dgm:pt modelId="{63528446-DE2A-41A9-9318-9B18DEA513FB}" type="parTrans" cxnId="{FFD44D7C-7EF9-474A-843F-615269DC244F}">
      <dgm:prSet/>
      <dgm:spPr/>
      <dgm:t>
        <a:bodyPr/>
        <a:lstStyle/>
        <a:p>
          <a:endParaRPr lang="en-US"/>
        </a:p>
      </dgm:t>
    </dgm:pt>
    <dgm:pt modelId="{78724A33-A812-4E52-9DBC-832A39F34331}" type="sibTrans" cxnId="{FFD44D7C-7EF9-474A-843F-615269DC244F}">
      <dgm:prSet/>
      <dgm:spPr/>
      <dgm:t>
        <a:bodyPr/>
        <a:lstStyle/>
        <a:p>
          <a:endParaRPr lang="en-US"/>
        </a:p>
      </dgm:t>
    </dgm:pt>
    <dgm:pt modelId="{AD5B000C-1F89-4351-B6D8-920B48097F31}">
      <dgm:prSet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7790391A-6496-48FB-9E8B-50A925FC7C46}" type="parTrans" cxnId="{6E948137-8712-4A73-AD75-3E9871A3DBBF}">
      <dgm:prSet/>
      <dgm:spPr/>
      <dgm:t>
        <a:bodyPr/>
        <a:lstStyle/>
        <a:p>
          <a:endParaRPr lang="en-US"/>
        </a:p>
      </dgm:t>
    </dgm:pt>
    <dgm:pt modelId="{5F1163EC-2DCD-445D-AA2F-3D0EA6868040}" type="sibTrans" cxnId="{6E948137-8712-4A73-AD75-3E9871A3DBBF}">
      <dgm:prSet/>
      <dgm:spPr/>
      <dgm:t>
        <a:bodyPr/>
        <a:lstStyle/>
        <a:p>
          <a:endParaRPr lang="en-US"/>
        </a:p>
      </dgm:t>
    </dgm:pt>
    <dgm:pt modelId="{B1FD9441-56FF-441C-BBAF-17BDE2D6DC90}">
      <dgm:prSet/>
      <dgm:spPr/>
      <dgm:t>
        <a:bodyPr/>
        <a:lstStyle/>
        <a:p>
          <a:r>
            <a:rPr lang="en-US" dirty="0" smtClean="0"/>
            <a:t>Fault Tolerance</a:t>
          </a:r>
          <a:endParaRPr lang="en-US" dirty="0"/>
        </a:p>
      </dgm:t>
    </dgm:pt>
    <dgm:pt modelId="{4AA4BE4C-2E37-4137-AB8E-60EF7A724DEB}" type="parTrans" cxnId="{619CE39B-6379-4A3F-8998-566D344B471A}">
      <dgm:prSet/>
      <dgm:spPr/>
      <dgm:t>
        <a:bodyPr/>
        <a:lstStyle/>
        <a:p>
          <a:endParaRPr lang="en-US"/>
        </a:p>
      </dgm:t>
    </dgm:pt>
    <dgm:pt modelId="{0BD9866E-624C-499B-B26E-48E7D4B96C86}" type="sibTrans" cxnId="{619CE39B-6379-4A3F-8998-566D344B471A}">
      <dgm:prSet/>
      <dgm:spPr/>
      <dgm:t>
        <a:bodyPr/>
        <a:lstStyle/>
        <a:p>
          <a:endParaRPr lang="en-US"/>
        </a:p>
      </dgm:t>
    </dgm:pt>
    <dgm:pt modelId="{204645D3-0714-43E0-8BEB-FE92B5B3E691}">
      <dgm:prSet/>
      <dgm:spPr/>
      <dgm:t>
        <a:bodyPr/>
        <a:lstStyle/>
        <a:p>
          <a:r>
            <a:rPr lang="en-US" dirty="0" smtClean="0"/>
            <a:t>Monitoring</a:t>
          </a:r>
          <a:endParaRPr lang="en-US" dirty="0"/>
        </a:p>
      </dgm:t>
    </dgm:pt>
    <dgm:pt modelId="{1F9FA986-4FE4-4BAD-858D-42E5B0401B6A}" type="parTrans" cxnId="{3C1989DA-183D-4173-A97D-FD38FF92C873}">
      <dgm:prSet/>
      <dgm:spPr/>
      <dgm:t>
        <a:bodyPr/>
        <a:lstStyle/>
        <a:p>
          <a:endParaRPr lang="en-US"/>
        </a:p>
      </dgm:t>
    </dgm:pt>
    <dgm:pt modelId="{09847701-C252-43EA-A296-025CA16653D0}" type="sibTrans" cxnId="{3C1989DA-183D-4173-A97D-FD38FF92C873}">
      <dgm:prSet/>
      <dgm:spPr/>
      <dgm:t>
        <a:bodyPr/>
        <a:lstStyle/>
        <a:p>
          <a:endParaRPr lang="en-US"/>
        </a:p>
      </dgm:t>
    </dgm:pt>
    <dgm:pt modelId="{F0859FC6-1289-495D-98CA-4BA40F81B99B}" type="pres">
      <dgm:prSet presAssocID="{74046B7D-AB8A-4DE5-B940-05A9C151A9E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4E08E8-3749-44E2-8DD4-95CB5F4D5FCD}" type="pres">
      <dgm:prSet presAssocID="{604F6032-79F2-4A70-A0A3-15707EF3F9CC}" presName="thickLine" presStyleLbl="alignNode1" presStyleIdx="0" presStyleCnt="1"/>
      <dgm:spPr/>
    </dgm:pt>
    <dgm:pt modelId="{58DB5F60-697E-4E83-82F9-812AB0912FE4}" type="pres">
      <dgm:prSet presAssocID="{604F6032-79F2-4A70-A0A3-15707EF3F9CC}" presName="horz1" presStyleCnt="0"/>
      <dgm:spPr/>
    </dgm:pt>
    <dgm:pt modelId="{9852B504-489A-47DA-ACAC-31F0C7810289}" type="pres">
      <dgm:prSet presAssocID="{604F6032-79F2-4A70-A0A3-15707EF3F9CC}" presName="tx1" presStyleLbl="revTx" presStyleIdx="0" presStyleCnt="6" custScaleX="134710"/>
      <dgm:spPr/>
      <dgm:t>
        <a:bodyPr/>
        <a:lstStyle/>
        <a:p>
          <a:endParaRPr lang="en-US"/>
        </a:p>
      </dgm:t>
    </dgm:pt>
    <dgm:pt modelId="{6136FB4D-F3DE-442E-BC83-B1C2E1E61278}" type="pres">
      <dgm:prSet presAssocID="{604F6032-79F2-4A70-A0A3-15707EF3F9CC}" presName="vert1" presStyleCnt="0"/>
      <dgm:spPr/>
    </dgm:pt>
    <dgm:pt modelId="{DFD7F3DA-B8B2-4039-852A-A780CE8A0C05}" type="pres">
      <dgm:prSet presAssocID="{A018DB35-2CFA-4B71-90AB-ECD465F55860}" presName="vertSpace2a" presStyleCnt="0"/>
      <dgm:spPr/>
    </dgm:pt>
    <dgm:pt modelId="{D8A33F44-5A65-444C-AD45-715254C2184F}" type="pres">
      <dgm:prSet presAssocID="{A018DB35-2CFA-4B71-90AB-ECD465F55860}" presName="horz2" presStyleCnt="0"/>
      <dgm:spPr/>
    </dgm:pt>
    <dgm:pt modelId="{20749D7E-E54B-4AF8-8773-C010560B47B2}" type="pres">
      <dgm:prSet presAssocID="{A018DB35-2CFA-4B71-90AB-ECD465F55860}" presName="horzSpace2" presStyleCnt="0"/>
      <dgm:spPr/>
    </dgm:pt>
    <dgm:pt modelId="{32779545-39BA-4B84-93C3-4739A0694119}" type="pres">
      <dgm:prSet presAssocID="{A018DB35-2CFA-4B71-90AB-ECD465F55860}" presName="tx2" presStyleLbl="revTx" presStyleIdx="1" presStyleCnt="6"/>
      <dgm:spPr/>
      <dgm:t>
        <a:bodyPr/>
        <a:lstStyle/>
        <a:p>
          <a:endParaRPr lang="en-US"/>
        </a:p>
      </dgm:t>
    </dgm:pt>
    <dgm:pt modelId="{42A47D86-FD34-4977-9890-FEEDD6F63FE2}" type="pres">
      <dgm:prSet presAssocID="{A018DB35-2CFA-4B71-90AB-ECD465F55860}" presName="vert2" presStyleCnt="0"/>
      <dgm:spPr/>
    </dgm:pt>
    <dgm:pt modelId="{BE1725F7-96CE-4A1C-A959-E42C8728764B}" type="pres">
      <dgm:prSet presAssocID="{A018DB35-2CFA-4B71-90AB-ECD465F55860}" presName="thinLine2b" presStyleLbl="callout" presStyleIdx="0" presStyleCnt="5"/>
      <dgm:spPr/>
    </dgm:pt>
    <dgm:pt modelId="{FE914F48-D5D0-4A90-84B3-3293A516AF28}" type="pres">
      <dgm:prSet presAssocID="{A018DB35-2CFA-4B71-90AB-ECD465F55860}" presName="vertSpace2b" presStyleCnt="0"/>
      <dgm:spPr/>
    </dgm:pt>
    <dgm:pt modelId="{B369516C-576D-4E5A-A84F-BA5BD12A5F71}" type="pres">
      <dgm:prSet presAssocID="{B7DCC319-55B2-4B79-A613-7A8C005E1671}" presName="horz2" presStyleCnt="0"/>
      <dgm:spPr/>
    </dgm:pt>
    <dgm:pt modelId="{3F828A9B-8905-40EB-B13F-978642EC92E8}" type="pres">
      <dgm:prSet presAssocID="{B7DCC319-55B2-4B79-A613-7A8C005E1671}" presName="horzSpace2" presStyleCnt="0"/>
      <dgm:spPr/>
    </dgm:pt>
    <dgm:pt modelId="{63C3329F-DA12-4E37-A213-59C9D7A04B89}" type="pres">
      <dgm:prSet presAssocID="{B7DCC319-55B2-4B79-A613-7A8C005E1671}" presName="tx2" presStyleLbl="revTx" presStyleIdx="2" presStyleCnt="6"/>
      <dgm:spPr/>
      <dgm:t>
        <a:bodyPr/>
        <a:lstStyle/>
        <a:p>
          <a:endParaRPr lang="en-US"/>
        </a:p>
      </dgm:t>
    </dgm:pt>
    <dgm:pt modelId="{EF348D27-8E8B-4333-9B1D-106F5175887D}" type="pres">
      <dgm:prSet presAssocID="{B7DCC319-55B2-4B79-A613-7A8C005E1671}" presName="vert2" presStyleCnt="0"/>
      <dgm:spPr/>
    </dgm:pt>
    <dgm:pt modelId="{5FECD033-7D18-4FA6-B970-F185E73BF9B9}" type="pres">
      <dgm:prSet presAssocID="{B7DCC319-55B2-4B79-A613-7A8C005E1671}" presName="thinLine2b" presStyleLbl="callout" presStyleIdx="1" presStyleCnt="5"/>
      <dgm:spPr/>
    </dgm:pt>
    <dgm:pt modelId="{929D03CD-B1F5-4955-9DC8-3A2E794ADAB8}" type="pres">
      <dgm:prSet presAssocID="{B7DCC319-55B2-4B79-A613-7A8C005E1671}" presName="vertSpace2b" presStyleCnt="0"/>
      <dgm:spPr/>
    </dgm:pt>
    <dgm:pt modelId="{F637EDB4-75AE-47EE-B2AC-DB9C3E1D0866}" type="pres">
      <dgm:prSet presAssocID="{AD5B000C-1F89-4351-B6D8-920B48097F31}" presName="horz2" presStyleCnt="0"/>
      <dgm:spPr/>
    </dgm:pt>
    <dgm:pt modelId="{7279D7C9-5330-4A40-B390-691EE9AF48F0}" type="pres">
      <dgm:prSet presAssocID="{AD5B000C-1F89-4351-B6D8-920B48097F31}" presName="horzSpace2" presStyleCnt="0"/>
      <dgm:spPr/>
    </dgm:pt>
    <dgm:pt modelId="{28317786-022B-4668-B7D1-107D0A7772DD}" type="pres">
      <dgm:prSet presAssocID="{AD5B000C-1F89-4351-B6D8-920B48097F31}" presName="tx2" presStyleLbl="revTx" presStyleIdx="3" presStyleCnt="6"/>
      <dgm:spPr/>
      <dgm:t>
        <a:bodyPr/>
        <a:lstStyle/>
        <a:p>
          <a:endParaRPr lang="en-US"/>
        </a:p>
      </dgm:t>
    </dgm:pt>
    <dgm:pt modelId="{5B561AFD-6A27-4DC5-B595-EDBBC7C615C4}" type="pres">
      <dgm:prSet presAssocID="{AD5B000C-1F89-4351-B6D8-920B48097F31}" presName="vert2" presStyleCnt="0"/>
      <dgm:spPr/>
    </dgm:pt>
    <dgm:pt modelId="{78CE3F29-3677-4342-A940-20E9D03CEDFC}" type="pres">
      <dgm:prSet presAssocID="{AD5B000C-1F89-4351-B6D8-920B48097F31}" presName="thinLine2b" presStyleLbl="callout" presStyleIdx="2" presStyleCnt="5"/>
      <dgm:spPr/>
    </dgm:pt>
    <dgm:pt modelId="{7B88C69E-A464-4F5F-B773-6F36C68A366B}" type="pres">
      <dgm:prSet presAssocID="{AD5B000C-1F89-4351-B6D8-920B48097F31}" presName="vertSpace2b" presStyleCnt="0"/>
      <dgm:spPr/>
    </dgm:pt>
    <dgm:pt modelId="{4CA85936-EDEB-4154-B96B-85E4257721E7}" type="pres">
      <dgm:prSet presAssocID="{B1FD9441-56FF-441C-BBAF-17BDE2D6DC90}" presName="horz2" presStyleCnt="0"/>
      <dgm:spPr/>
    </dgm:pt>
    <dgm:pt modelId="{A445238F-9AAF-4E2C-BB2E-9518B3A64F84}" type="pres">
      <dgm:prSet presAssocID="{B1FD9441-56FF-441C-BBAF-17BDE2D6DC90}" presName="horzSpace2" presStyleCnt="0"/>
      <dgm:spPr/>
    </dgm:pt>
    <dgm:pt modelId="{B854A6A3-3CBC-453B-A1AC-9C644466527F}" type="pres">
      <dgm:prSet presAssocID="{B1FD9441-56FF-441C-BBAF-17BDE2D6DC90}" presName="tx2" presStyleLbl="revTx" presStyleIdx="4" presStyleCnt="6"/>
      <dgm:spPr/>
      <dgm:t>
        <a:bodyPr/>
        <a:lstStyle/>
        <a:p>
          <a:endParaRPr lang="en-US"/>
        </a:p>
      </dgm:t>
    </dgm:pt>
    <dgm:pt modelId="{9D6B820B-2720-4448-A388-2D9CF1954FAE}" type="pres">
      <dgm:prSet presAssocID="{B1FD9441-56FF-441C-BBAF-17BDE2D6DC90}" presName="vert2" presStyleCnt="0"/>
      <dgm:spPr/>
    </dgm:pt>
    <dgm:pt modelId="{EE8715A5-A158-40A0-9E77-F09570C0E707}" type="pres">
      <dgm:prSet presAssocID="{B1FD9441-56FF-441C-BBAF-17BDE2D6DC90}" presName="thinLine2b" presStyleLbl="callout" presStyleIdx="3" presStyleCnt="5"/>
      <dgm:spPr/>
    </dgm:pt>
    <dgm:pt modelId="{49FD82FA-9BBB-4FD6-B3F0-99D76690A3DA}" type="pres">
      <dgm:prSet presAssocID="{B1FD9441-56FF-441C-BBAF-17BDE2D6DC90}" presName="vertSpace2b" presStyleCnt="0"/>
      <dgm:spPr/>
    </dgm:pt>
    <dgm:pt modelId="{4BC5B02E-74FF-4CE3-AD83-9E5E473628DE}" type="pres">
      <dgm:prSet presAssocID="{204645D3-0714-43E0-8BEB-FE92B5B3E691}" presName="horz2" presStyleCnt="0"/>
      <dgm:spPr/>
    </dgm:pt>
    <dgm:pt modelId="{B1EBEE02-C0B1-4A80-87A2-C9C15F5606ED}" type="pres">
      <dgm:prSet presAssocID="{204645D3-0714-43E0-8BEB-FE92B5B3E691}" presName="horzSpace2" presStyleCnt="0"/>
      <dgm:spPr/>
    </dgm:pt>
    <dgm:pt modelId="{7C66BD33-C143-4CBC-88CB-9E59FC50AFCD}" type="pres">
      <dgm:prSet presAssocID="{204645D3-0714-43E0-8BEB-FE92B5B3E691}" presName="tx2" presStyleLbl="revTx" presStyleIdx="5" presStyleCnt="6"/>
      <dgm:spPr/>
      <dgm:t>
        <a:bodyPr/>
        <a:lstStyle/>
        <a:p>
          <a:endParaRPr lang="en-US"/>
        </a:p>
      </dgm:t>
    </dgm:pt>
    <dgm:pt modelId="{581A0E26-62D5-4EE2-875B-68D734D9A388}" type="pres">
      <dgm:prSet presAssocID="{204645D3-0714-43E0-8BEB-FE92B5B3E691}" presName="vert2" presStyleCnt="0"/>
      <dgm:spPr/>
    </dgm:pt>
    <dgm:pt modelId="{56466B30-96C6-4C7B-8CFD-25968C3A0E25}" type="pres">
      <dgm:prSet presAssocID="{204645D3-0714-43E0-8BEB-FE92B5B3E691}" presName="thinLine2b" presStyleLbl="callout" presStyleIdx="4" presStyleCnt="5"/>
      <dgm:spPr/>
    </dgm:pt>
    <dgm:pt modelId="{D5EF3934-ABC7-4B18-9945-8EF1FA02DBD1}" type="pres">
      <dgm:prSet presAssocID="{204645D3-0714-43E0-8BEB-FE92B5B3E691}" presName="vertSpace2b" presStyleCnt="0"/>
      <dgm:spPr/>
    </dgm:pt>
  </dgm:ptLst>
  <dgm:cxnLst>
    <dgm:cxn modelId="{6E948137-8712-4A73-AD75-3E9871A3DBBF}" srcId="{604F6032-79F2-4A70-A0A3-15707EF3F9CC}" destId="{AD5B000C-1F89-4351-B6D8-920B48097F31}" srcOrd="2" destOrd="0" parTransId="{7790391A-6496-48FB-9E8B-50A925FC7C46}" sibTransId="{5F1163EC-2DCD-445D-AA2F-3D0EA6868040}"/>
    <dgm:cxn modelId="{3C1989DA-183D-4173-A97D-FD38FF92C873}" srcId="{604F6032-79F2-4A70-A0A3-15707EF3F9CC}" destId="{204645D3-0714-43E0-8BEB-FE92B5B3E691}" srcOrd="4" destOrd="0" parTransId="{1F9FA986-4FE4-4BAD-858D-42E5B0401B6A}" sibTransId="{09847701-C252-43EA-A296-025CA16653D0}"/>
    <dgm:cxn modelId="{11C87599-A027-4380-B9C1-A7820407C7D2}" type="presOf" srcId="{AD5B000C-1F89-4351-B6D8-920B48097F31}" destId="{28317786-022B-4668-B7D1-107D0A7772DD}" srcOrd="0" destOrd="0" presId="urn:microsoft.com/office/officeart/2008/layout/LinedList"/>
    <dgm:cxn modelId="{B501B9F5-33E7-4EB7-9234-773AE00C1CE9}" srcId="{74046B7D-AB8A-4DE5-B940-05A9C151A9E8}" destId="{604F6032-79F2-4A70-A0A3-15707EF3F9CC}" srcOrd="0" destOrd="0" parTransId="{55FE7AA1-E78F-4BD4-B8DF-03C487E91D4F}" sibTransId="{2AD11760-945E-494D-87C9-B0A7E69F7605}"/>
    <dgm:cxn modelId="{8207E208-9537-4084-B4C2-AAA8DD438CA7}" type="presOf" srcId="{B7DCC319-55B2-4B79-A613-7A8C005E1671}" destId="{63C3329F-DA12-4E37-A213-59C9D7A04B89}" srcOrd="0" destOrd="0" presId="urn:microsoft.com/office/officeart/2008/layout/LinedList"/>
    <dgm:cxn modelId="{619CE39B-6379-4A3F-8998-566D344B471A}" srcId="{604F6032-79F2-4A70-A0A3-15707EF3F9CC}" destId="{B1FD9441-56FF-441C-BBAF-17BDE2D6DC90}" srcOrd="3" destOrd="0" parTransId="{4AA4BE4C-2E37-4137-AB8E-60EF7A724DEB}" sibTransId="{0BD9866E-624C-499B-B26E-48E7D4B96C86}"/>
    <dgm:cxn modelId="{ADFA3831-01C9-470C-ADE9-123445B2DA5F}" type="presOf" srcId="{204645D3-0714-43E0-8BEB-FE92B5B3E691}" destId="{7C66BD33-C143-4CBC-88CB-9E59FC50AFCD}" srcOrd="0" destOrd="0" presId="urn:microsoft.com/office/officeart/2008/layout/LinedList"/>
    <dgm:cxn modelId="{DE202BCB-5829-4B44-AF17-81B7260E13AC}" type="presOf" srcId="{604F6032-79F2-4A70-A0A3-15707EF3F9CC}" destId="{9852B504-489A-47DA-ACAC-31F0C7810289}" srcOrd="0" destOrd="0" presId="urn:microsoft.com/office/officeart/2008/layout/LinedList"/>
    <dgm:cxn modelId="{FFD44D7C-7EF9-474A-843F-615269DC244F}" srcId="{604F6032-79F2-4A70-A0A3-15707EF3F9CC}" destId="{B7DCC319-55B2-4B79-A613-7A8C005E1671}" srcOrd="1" destOrd="0" parTransId="{63528446-DE2A-41A9-9318-9B18DEA513FB}" sibTransId="{78724A33-A812-4E52-9DBC-832A39F34331}"/>
    <dgm:cxn modelId="{011D9404-C3A5-49B6-B852-07681DA140CB}" type="presOf" srcId="{B1FD9441-56FF-441C-BBAF-17BDE2D6DC90}" destId="{B854A6A3-3CBC-453B-A1AC-9C644466527F}" srcOrd="0" destOrd="0" presId="urn:microsoft.com/office/officeart/2008/layout/LinedList"/>
    <dgm:cxn modelId="{7105BB03-381E-4F89-BC52-5B2C5C22FD68}" type="presOf" srcId="{74046B7D-AB8A-4DE5-B940-05A9C151A9E8}" destId="{F0859FC6-1289-495D-98CA-4BA40F81B99B}" srcOrd="0" destOrd="0" presId="urn:microsoft.com/office/officeart/2008/layout/LinedList"/>
    <dgm:cxn modelId="{43EC814A-F0E1-461F-861C-0FA302C510FB}" type="presOf" srcId="{A018DB35-2CFA-4B71-90AB-ECD465F55860}" destId="{32779545-39BA-4B84-93C3-4739A0694119}" srcOrd="0" destOrd="0" presId="urn:microsoft.com/office/officeart/2008/layout/LinedList"/>
    <dgm:cxn modelId="{43BD354D-A682-484D-939B-1D375E612921}" srcId="{604F6032-79F2-4A70-A0A3-15707EF3F9CC}" destId="{A018DB35-2CFA-4B71-90AB-ECD465F55860}" srcOrd="0" destOrd="0" parTransId="{3C58F744-2D21-46C1-8B94-61C63A3DC8D1}" sibTransId="{C0688553-9328-47CD-A4C4-75FAAC246EB3}"/>
    <dgm:cxn modelId="{4E4DD6F0-4A73-4F0D-89E7-A08ADA290F5F}" type="presParOf" srcId="{F0859FC6-1289-495D-98CA-4BA40F81B99B}" destId="{E24E08E8-3749-44E2-8DD4-95CB5F4D5FCD}" srcOrd="0" destOrd="0" presId="urn:microsoft.com/office/officeart/2008/layout/LinedList"/>
    <dgm:cxn modelId="{27FB505D-3601-41ED-93C5-8B38B62629BB}" type="presParOf" srcId="{F0859FC6-1289-495D-98CA-4BA40F81B99B}" destId="{58DB5F60-697E-4E83-82F9-812AB0912FE4}" srcOrd="1" destOrd="0" presId="urn:microsoft.com/office/officeart/2008/layout/LinedList"/>
    <dgm:cxn modelId="{8DFDC563-1041-47E7-8329-102FEA4EB389}" type="presParOf" srcId="{58DB5F60-697E-4E83-82F9-812AB0912FE4}" destId="{9852B504-489A-47DA-ACAC-31F0C7810289}" srcOrd="0" destOrd="0" presId="urn:microsoft.com/office/officeart/2008/layout/LinedList"/>
    <dgm:cxn modelId="{4FCAD854-8AD8-4F99-B10C-DC3B040CDBFD}" type="presParOf" srcId="{58DB5F60-697E-4E83-82F9-812AB0912FE4}" destId="{6136FB4D-F3DE-442E-BC83-B1C2E1E61278}" srcOrd="1" destOrd="0" presId="urn:microsoft.com/office/officeart/2008/layout/LinedList"/>
    <dgm:cxn modelId="{662572DC-8DDC-4A24-B822-8DAD4B23C695}" type="presParOf" srcId="{6136FB4D-F3DE-442E-BC83-B1C2E1E61278}" destId="{DFD7F3DA-B8B2-4039-852A-A780CE8A0C05}" srcOrd="0" destOrd="0" presId="urn:microsoft.com/office/officeart/2008/layout/LinedList"/>
    <dgm:cxn modelId="{E2A1E2EB-2D97-419A-A0EE-E947122DBD7D}" type="presParOf" srcId="{6136FB4D-F3DE-442E-BC83-B1C2E1E61278}" destId="{D8A33F44-5A65-444C-AD45-715254C2184F}" srcOrd="1" destOrd="0" presId="urn:microsoft.com/office/officeart/2008/layout/LinedList"/>
    <dgm:cxn modelId="{8E631068-F6FD-4473-B4DA-4AB0498B33E4}" type="presParOf" srcId="{D8A33F44-5A65-444C-AD45-715254C2184F}" destId="{20749D7E-E54B-4AF8-8773-C010560B47B2}" srcOrd="0" destOrd="0" presId="urn:microsoft.com/office/officeart/2008/layout/LinedList"/>
    <dgm:cxn modelId="{2483493D-F78B-41AE-B168-005FC48EB4E3}" type="presParOf" srcId="{D8A33F44-5A65-444C-AD45-715254C2184F}" destId="{32779545-39BA-4B84-93C3-4739A0694119}" srcOrd="1" destOrd="0" presId="urn:microsoft.com/office/officeart/2008/layout/LinedList"/>
    <dgm:cxn modelId="{DD9DE637-358A-4D53-BF67-B8BFFB5A11C9}" type="presParOf" srcId="{D8A33F44-5A65-444C-AD45-715254C2184F}" destId="{42A47D86-FD34-4977-9890-FEEDD6F63FE2}" srcOrd="2" destOrd="0" presId="urn:microsoft.com/office/officeart/2008/layout/LinedList"/>
    <dgm:cxn modelId="{8962D01C-6012-45D9-AC04-1EA5305179A8}" type="presParOf" srcId="{6136FB4D-F3DE-442E-BC83-B1C2E1E61278}" destId="{BE1725F7-96CE-4A1C-A959-E42C8728764B}" srcOrd="2" destOrd="0" presId="urn:microsoft.com/office/officeart/2008/layout/LinedList"/>
    <dgm:cxn modelId="{9B09F9E2-4EDD-4DC4-8A20-43AC52F288A5}" type="presParOf" srcId="{6136FB4D-F3DE-442E-BC83-B1C2E1E61278}" destId="{FE914F48-D5D0-4A90-84B3-3293A516AF28}" srcOrd="3" destOrd="0" presId="urn:microsoft.com/office/officeart/2008/layout/LinedList"/>
    <dgm:cxn modelId="{909891D6-61B8-4C4F-A30C-F20D58608B7A}" type="presParOf" srcId="{6136FB4D-F3DE-442E-BC83-B1C2E1E61278}" destId="{B369516C-576D-4E5A-A84F-BA5BD12A5F71}" srcOrd="4" destOrd="0" presId="urn:microsoft.com/office/officeart/2008/layout/LinedList"/>
    <dgm:cxn modelId="{622C8574-6E7F-4CF6-B154-28563CBCE70E}" type="presParOf" srcId="{B369516C-576D-4E5A-A84F-BA5BD12A5F71}" destId="{3F828A9B-8905-40EB-B13F-978642EC92E8}" srcOrd="0" destOrd="0" presId="urn:microsoft.com/office/officeart/2008/layout/LinedList"/>
    <dgm:cxn modelId="{A80921AA-D859-4051-813C-877CDBB547EC}" type="presParOf" srcId="{B369516C-576D-4E5A-A84F-BA5BD12A5F71}" destId="{63C3329F-DA12-4E37-A213-59C9D7A04B89}" srcOrd="1" destOrd="0" presId="urn:microsoft.com/office/officeart/2008/layout/LinedList"/>
    <dgm:cxn modelId="{5FA54B5A-D79F-4C66-A7B5-DA5E51C339AC}" type="presParOf" srcId="{B369516C-576D-4E5A-A84F-BA5BD12A5F71}" destId="{EF348D27-8E8B-4333-9B1D-106F5175887D}" srcOrd="2" destOrd="0" presId="urn:microsoft.com/office/officeart/2008/layout/LinedList"/>
    <dgm:cxn modelId="{BE47A1F8-0F7B-4DB6-8F95-DB0DDE72F381}" type="presParOf" srcId="{6136FB4D-F3DE-442E-BC83-B1C2E1E61278}" destId="{5FECD033-7D18-4FA6-B970-F185E73BF9B9}" srcOrd="5" destOrd="0" presId="urn:microsoft.com/office/officeart/2008/layout/LinedList"/>
    <dgm:cxn modelId="{35AD63EF-7E0E-4BB4-B380-ABA9E03DA1AE}" type="presParOf" srcId="{6136FB4D-F3DE-442E-BC83-B1C2E1E61278}" destId="{929D03CD-B1F5-4955-9DC8-3A2E794ADAB8}" srcOrd="6" destOrd="0" presId="urn:microsoft.com/office/officeart/2008/layout/LinedList"/>
    <dgm:cxn modelId="{985B7085-596C-4DFC-80D2-35D69E4DB684}" type="presParOf" srcId="{6136FB4D-F3DE-442E-BC83-B1C2E1E61278}" destId="{F637EDB4-75AE-47EE-B2AC-DB9C3E1D0866}" srcOrd="7" destOrd="0" presId="urn:microsoft.com/office/officeart/2008/layout/LinedList"/>
    <dgm:cxn modelId="{2206B25F-22FC-493E-A5E5-D464EB5E74E3}" type="presParOf" srcId="{F637EDB4-75AE-47EE-B2AC-DB9C3E1D0866}" destId="{7279D7C9-5330-4A40-B390-691EE9AF48F0}" srcOrd="0" destOrd="0" presId="urn:microsoft.com/office/officeart/2008/layout/LinedList"/>
    <dgm:cxn modelId="{13FEA796-338C-4526-BDC9-B32EF1DB8F5C}" type="presParOf" srcId="{F637EDB4-75AE-47EE-B2AC-DB9C3E1D0866}" destId="{28317786-022B-4668-B7D1-107D0A7772DD}" srcOrd="1" destOrd="0" presId="urn:microsoft.com/office/officeart/2008/layout/LinedList"/>
    <dgm:cxn modelId="{F3742F15-A5F4-471B-8975-F66BF8F45C1F}" type="presParOf" srcId="{F637EDB4-75AE-47EE-B2AC-DB9C3E1D0866}" destId="{5B561AFD-6A27-4DC5-B595-EDBBC7C615C4}" srcOrd="2" destOrd="0" presId="urn:microsoft.com/office/officeart/2008/layout/LinedList"/>
    <dgm:cxn modelId="{81DF72D7-3112-4EE2-935A-857105E83702}" type="presParOf" srcId="{6136FB4D-F3DE-442E-BC83-B1C2E1E61278}" destId="{78CE3F29-3677-4342-A940-20E9D03CEDFC}" srcOrd="8" destOrd="0" presId="urn:microsoft.com/office/officeart/2008/layout/LinedList"/>
    <dgm:cxn modelId="{CCDC4F31-4915-4048-ACEF-7BC050136C11}" type="presParOf" srcId="{6136FB4D-F3DE-442E-BC83-B1C2E1E61278}" destId="{7B88C69E-A464-4F5F-B773-6F36C68A366B}" srcOrd="9" destOrd="0" presId="urn:microsoft.com/office/officeart/2008/layout/LinedList"/>
    <dgm:cxn modelId="{FA60F3DD-A170-4505-A1AF-A58CE056A258}" type="presParOf" srcId="{6136FB4D-F3DE-442E-BC83-B1C2E1E61278}" destId="{4CA85936-EDEB-4154-B96B-85E4257721E7}" srcOrd="10" destOrd="0" presId="urn:microsoft.com/office/officeart/2008/layout/LinedList"/>
    <dgm:cxn modelId="{52DC30DE-2223-4FFF-BCAE-BB9C171F0CC1}" type="presParOf" srcId="{4CA85936-EDEB-4154-B96B-85E4257721E7}" destId="{A445238F-9AAF-4E2C-BB2E-9518B3A64F84}" srcOrd="0" destOrd="0" presId="urn:microsoft.com/office/officeart/2008/layout/LinedList"/>
    <dgm:cxn modelId="{3F98E5A9-FEEC-48F5-A960-6FF83A206FED}" type="presParOf" srcId="{4CA85936-EDEB-4154-B96B-85E4257721E7}" destId="{B854A6A3-3CBC-453B-A1AC-9C644466527F}" srcOrd="1" destOrd="0" presId="urn:microsoft.com/office/officeart/2008/layout/LinedList"/>
    <dgm:cxn modelId="{D7078E12-499C-421E-81E4-A9EDBE89D177}" type="presParOf" srcId="{4CA85936-EDEB-4154-B96B-85E4257721E7}" destId="{9D6B820B-2720-4448-A388-2D9CF1954FAE}" srcOrd="2" destOrd="0" presId="urn:microsoft.com/office/officeart/2008/layout/LinedList"/>
    <dgm:cxn modelId="{5BB7836A-B9DB-4534-82BA-A0625E4232C3}" type="presParOf" srcId="{6136FB4D-F3DE-442E-BC83-B1C2E1E61278}" destId="{EE8715A5-A158-40A0-9E77-F09570C0E707}" srcOrd="11" destOrd="0" presId="urn:microsoft.com/office/officeart/2008/layout/LinedList"/>
    <dgm:cxn modelId="{ED56A575-BDA7-4A1D-96D0-73FFF465573D}" type="presParOf" srcId="{6136FB4D-F3DE-442E-BC83-B1C2E1E61278}" destId="{49FD82FA-9BBB-4FD6-B3F0-99D76690A3DA}" srcOrd="12" destOrd="0" presId="urn:microsoft.com/office/officeart/2008/layout/LinedList"/>
    <dgm:cxn modelId="{59632EED-F1A8-4ED8-A240-B99E78187304}" type="presParOf" srcId="{6136FB4D-F3DE-442E-BC83-B1C2E1E61278}" destId="{4BC5B02E-74FF-4CE3-AD83-9E5E473628DE}" srcOrd="13" destOrd="0" presId="urn:microsoft.com/office/officeart/2008/layout/LinedList"/>
    <dgm:cxn modelId="{5F3A779F-DE8B-4109-A098-5A08CCCBD959}" type="presParOf" srcId="{4BC5B02E-74FF-4CE3-AD83-9E5E473628DE}" destId="{B1EBEE02-C0B1-4A80-87A2-C9C15F5606ED}" srcOrd="0" destOrd="0" presId="urn:microsoft.com/office/officeart/2008/layout/LinedList"/>
    <dgm:cxn modelId="{412AD001-9C6B-4BEC-B207-4AA7FC3050F6}" type="presParOf" srcId="{4BC5B02E-74FF-4CE3-AD83-9E5E473628DE}" destId="{7C66BD33-C143-4CBC-88CB-9E59FC50AFCD}" srcOrd="1" destOrd="0" presId="urn:microsoft.com/office/officeart/2008/layout/LinedList"/>
    <dgm:cxn modelId="{C11A70C7-C994-4E15-B3B0-8C9A44BAD91B}" type="presParOf" srcId="{4BC5B02E-74FF-4CE3-AD83-9E5E473628DE}" destId="{581A0E26-62D5-4EE2-875B-68D734D9A388}" srcOrd="2" destOrd="0" presId="urn:microsoft.com/office/officeart/2008/layout/LinedList"/>
    <dgm:cxn modelId="{59719EE8-68CC-476B-9E6A-F7008E7FA0E9}" type="presParOf" srcId="{6136FB4D-F3DE-442E-BC83-B1C2E1E61278}" destId="{56466B30-96C6-4C7B-8CFD-25968C3A0E25}" srcOrd="14" destOrd="0" presId="urn:microsoft.com/office/officeart/2008/layout/LinedList"/>
    <dgm:cxn modelId="{3732BA35-397A-4F10-A6BC-BFCE8DF3EC51}" type="presParOf" srcId="{6136FB4D-F3DE-442E-BC83-B1C2E1E61278}" destId="{D5EF3934-ABC7-4B18-9945-8EF1FA02DBD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1208FC-6D49-4808-8ABA-10F58D78791B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068382-8D28-4B2B-B53C-BCB2F9516A1D}">
      <dgm:prSet phldrT="[Text]" custT="1"/>
      <dgm:spPr/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8EE9A-6A11-4A6C-B3FE-05D8E9EC4105}" type="parTrans" cxnId="{6A4749C1-6CC9-4A61-8B92-F1ADB6103E95}">
      <dgm:prSet/>
      <dgm:spPr/>
      <dgm:t>
        <a:bodyPr/>
        <a:lstStyle/>
        <a:p>
          <a:endParaRPr lang="en-US" sz="1800"/>
        </a:p>
      </dgm:t>
    </dgm:pt>
    <dgm:pt modelId="{8644B3D0-3419-4EC4-9089-0C074C2D2393}" type="sibTrans" cxnId="{6A4749C1-6CC9-4A61-8B92-F1ADB6103E95}">
      <dgm:prSet/>
      <dgm:spPr/>
      <dgm:t>
        <a:bodyPr/>
        <a:lstStyle/>
        <a:p>
          <a:endParaRPr lang="en-US" sz="1800"/>
        </a:p>
      </dgm:t>
    </dgm:pt>
    <dgm:pt modelId="{4E478053-AE57-48AA-8E50-F2DEBE0A83E0}">
      <dgm:prSet phldrT="[Text]" custT="1"/>
      <dgm:spPr/>
      <dgm:t>
        <a:bodyPr/>
        <a:lstStyle/>
        <a:p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33403-2F60-407B-91F6-59DBB5D2B09D}" type="parTrans" cxnId="{2BA02E7D-046D-474A-A228-13A76EE32AF5}">
      <dgm:prSet/>
      <dgm:spPr/>
      <dgm:t>
        <a:bodyPr/>
        <a:lstStyle/>
        <a:p>
          <a:endParaRPr lang="en-US" sz="1800"/>
        </a:p>
      </dgm:t>
    </dgm:pt>
    <dgm:pt modelId="{097F8BBB-E483-4B2D-8A70-A1D8A9B164FC}" type="sibTrans" cxnId="{2BA02E7D-046D-474A-A228-13A76EE32AF5}">
      <dgm:prSet/>
      <dgm:spPr/>
      <dgm:t>
        <a:bodyPr/>
        <a:lstStyle/>
        <a:p>
          <a:endParaRPr lang="en-US" sz="1800"/>
        </a:p>
      </dgm:t>
    </dgm:pt>
    <dgm:pt modelId="{F1E51896-3287-4B91-B2C7-B3DFCAF11E02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5D8DB-B550-4034-ABF3-32F6077D2793}" type="parTrans" cxnId="{99374516-E73D-49E2-85D3-54D0E80440D5}">
      <dgm:prSet/>
      <dgm:spPr/>
      <dgm:t>
        <a:bodyPr/>
        <a:lstStyle/>
        <a:p>
          <a:endParaRPr lang="en-US" sz="1800"/>
        </a:p>
      </dgm:t>
    </dgm:pt>
    <dgm:pt modelId="{8A9FFCA7-4644-4CD9-ADDB-0B4022457AB1}" type="sibTrans" cxnId="{99374516-E73D-49E2-85D3-54D0E80440D5}">
      <dgm:prSet/>
      <dgm:spPr/>
      <dgm:t>
        <a:bodyPr/>
        <a:lstStyle/>
        <a:p>
          <a:endParaRPr lang="en-US" sz="1800"/>
        </a:p>
      </dgm:t>
    </dgm:pt>
    <dgm:pt modelId="{38B69BF1-B1B2-4307-B135-A6E80260CBE7}">
      <dgm:prSet phldrT="[Text]" custT="1"/>
      <dgm:spPr/>
      <dgm:t>
        <a:bodyPr/>
        <a:lstStyle/>
        <a:p>
          <a:r>
            <a:rPr lang="en-U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3FD5BE-E0DA-4262-BE2E-1E1564BBDA8A}" type="parTrans" cxnId="{A51E6621-0ADD-4484-BAF1-C87E29D8AE8E}">
      <dgm:prSet/>
      <dgm:spPr/>
      <dgm:t>
        <a:bodyPr/>
        <a:lstStyle/>
        <a:p>
          <a:endParaRPr lang="en-US" sz="1800"/>
        </a:p>
      </dgm:t>
    </dgm:pt>
    <dgm:pt modelId="{71ABF36F-B83C-4E99-8433-BD7BCB763B78}" type="sibTrans" cxnId="{A51E6621-0ADD-4484-BAF1-C87E29D8AE8E}">
      <dgm:prSet/>
      <dgm:spPr/>
      <dgm:t>
        <a:bodyPr/>
        <a:lstStyle/>
        <a:p>
          <a:endParaRPr lang="en-US" sz="1800"/>
        </a:p>
      </dgm:t>
    </dgm:pt>
    <dgm:pt modelId="{B27046CA-132B-412C-8C08-D67822BBCB20}">
      <dgm:prSet phldrT="[Text]" custT="1"/>
      <dgm:spPr/>
      <dgm:t>
        <a:bodyPr/>
        <a:lstStyle/>
        <a:p>
          <a:r>
            <a:rPr 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D17448-EE92-434E-B9E0-24A808C47770}" type="parTrans" cxnId="{651D614D-5500-46DC-9AAD-5CB85A18C640}">
      <dgm:prSet/>
      <dgm:spPr/>
      <dgm:t>
        <a:bodyPr/>
        <a:lstStyle/>
        <a:p>
          <a:endParaRPr lang="en-US" sz="1800"/>
        </a:p>
      </dgm:t>
    </dgm:pt>
    <dgm:pt modelId="{527017C5-E429-49CA-AC39-2036A55F7B78}" type="sibTrans" cxnId="{651D614D-5500-46DC-9AAD-5CB85A18C640}">
      <dgm:prSet/>
      <dgm:spPr/>
      <dgm:t>
        <a:bodyPr/>
        <a:lstStyle/>
        <a:p>
          <a:endParaRPr lang="en-US" sz="1800"/>
        </a:p>
      </dgm:t>
    </dgm:pt>
    <dgm:pt modelId="{E1B58393-0BF6-4FC0-AB4E-BFFDB2130360}" type="pres">
      <dgm:prSet presAssocID="{CE1208FC-6D49-4808-8ABA-10F58D7879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22ADD-454B-401A-AFB6-70A771D78B0F}" type="pres">
      <dgm:prSet presAssocID="{CE1208FC-6D49-4808-8ABA-10F58D78791B}" presName="radial" presStyleCnt="0">
        <dgm:presLayoutVars>
          <dgm:animLvl val="ctr"/>
        </dgm:presLayoutVars>
      </dgm:prSet>
      <dgm:spPr/>
    </dgm:pt>
    <dgm:pt modelId="{C3FFCF84-C567-424A-9FD9-CD039FCB63CC}" type="pres">
      <dgm:prSet presAssocID="{65068382-8D28-4B2B-B53C-BCB2F9516A1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C3EDE77-0776-4DCE-9A81-F71842BD78E6}" type="pres">
      <dgm:prSet presAssocID="{4E478053-AE57-48AA-8E50-F2DEBE0A83E0}" presName="node" presStyleLbl="vennNode1" presStyleIdx="1" presStyleCnt="5" custScaleX="12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D89B1-125C-4FE4-9701-5D73D88B7BAC}" type="pres">
      <dgm:prSet presAssocID="{F1E51896-3287-4B91-B2C7-B3DFCAF11E02}" presName="node" presStyleLbl="vennNode1" presStyleIdx="2" presStyleCnt="5" custScaleX="118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72458-7CE4-4F26-BCDE-644DA8F20C90}" type="pres">
      <dgm:prSet presAssocID="{38B69BF1-B1B2-4307-B135-A6E80260CBE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B5774-1C03-4875-87C0-594E79528B13}" type="pres">
      <dgm:prSet presAssocID="{B27046CA-132B-412C-8C08-D67822BBCB2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E6621-0ADD-4484-BAF1-C87E29D8AE8E}" srcId="{65068382-8D28-4B2B-B53C-BCB2F9516A1D}" destId="{38B69BF1-B1B2-4307-B135-A6E80260CBE7}" srcOrd="2" destOrd="0" parTransId="{803FD5BE-E0DA-4262-BE2E-1E1564BBDA8A}" sibTransId="{71ABF36F-B83C-4E99-8433-BD7BCB763B78}"/>
    <dgm:cxn modelId="{29FC00E2-1D57-4149-B11C-975AFE07D687}" type="presOf" srcId="{F1E51896-3287-4B91-B2C7-B3DFCAF11E02}" destId="{CD4D89B1-125C-4FE4-9701-5D73D88B7BAC}" srcOrd="0" destOrd="0" presId="urn:microsoft.com/office/officeart/2005/8/layout/radial3"/>
    <dgm:cxn modelId="{6A4749C1-6CC9-4A61-8B92-F1ADB6103E95}" srcId="{CE1208FC-6D49-4808-8ABA-10F58D78791B}" destId="{65068382-8D28-4B2B-B53C-BCB2F9516A1D}" srcOrd="0" destOrd="0" parTransId="{CBE8EE9A-6A11-4A6C-B3FE-05D8E9EC4105}" sibTransId="{8644B3D0-3419-4EC4-9089-0C074C2D2393}"/>
    <dgm:cxn modelId="{2584ECC5-567B-4DA6-9D6C-1D66706753F9}" type="presOf" srcId="{CE1208FC-6D49-4808-8ABA-10F58D78791B}" destId="{E1B58393-0BF6-4FC0-AB4E-BFFDB2130360}" srcOrd="0" destOrd="0" presId="urn:microsoft.com/office/officeart/2005/8/layout/radial3"/>
    <dgm:cxn modelId="{7758289D-CC3C-412A-A759-AAEA808ED494}" type="presOf" srcId="{B27046CA-132B-412C-8C08-D67822BBCB20}" destId="{3D8B5774-1C03-4875-87C0-594E79528B13}" srcOrd="0" destOrd="0" presId="urn:microsoft.com/office/officeart/2005/8/layout/radial3"/>
    <dgm:cxn modelId="{BD90139A-7B0B-4C11-B34B-8A01C112F342}" type="presOf" srcId="{65068382-8D28-4B2B-B53C-BCB2F9516A1D}" destId="{C3FFCF84-C567-424A-9FD9-CD039FCB63CC}" srcOrd="0" destOrd="0" presId="urn:microsoft.com/office/officeart/2005/8/layout/radial3"/>
    <dgm:cxn modelId="{562F4FB8-3347-4AEE-AAE0-C12E05A9371F}" type="presOf" srcId="{38B69BF1-B1B2-4307-B135-A6E80260CBE7}" destId="{FBD72458-7CE4-4F26-BCDE-644DA8F20C90}" srcOrd="0" destOrd="0" presId="urn:microsoft.com/office/officeart/2005/8/layout/radial3"/>
    <dgm:cxn modelId="{651D614D-5500-46DC-9AAD-5CB85A18C640}" srcId="{65068382-8D28-4B2B-B53C-BCB2F9516A1D}" destId="{B27046CA-132B-412C-8C08-D67822BBCB20}" srcOrd="3" destOrd="0" parTransId="{01D17448-EE92-434E-B9E0-24A808C47770}" sibTransId="{527017C5-E429-49CA-AC39-2036A55F7B78}"/>
    <dgm:cxn modelId="{6E584550-3632-45DC-A682-F9DB4DA97B62}" type="presOf" srcId="{4E478053-AE57-48AA-8E50-F2DEBE0A83E0}" destId="{4C3EDE77-0776-4DCE-9A81-F71842BD78E6}" srcOrd="0" destOrd="0" presId="urn:microsoft.com/office/officeart/2005/8/layout/radial3"/>
    <dgm:cxn modelId="{99374516-E73D-49E2-85D3-54D0E80440D5}" srcId="{65068382-8D28-4B2B-B53C-BCB2F9516A1D}" destId="{F1E51896-3287-4B91-B2C7-B3DFCAF11E02}" srcOrd="1" destOrd="0" parTransId="{71B5D8DB-B550-4034-ABF3-32F6077D2793}" sibTransId="{8A9FFCA7-4644-4CD9-ADDB-0B4022457AB1}"/>
    <dgm:cxn modelId="{2BA02E7D-046D-474A-A228-13A76EE32AF5}" srcId="{65068382-8D28-4B2B-B53C-BCB2F9516A1D}" destId="{4E478053-AE57-48AA-8E50-F2DEBE0A83E0}" srcOrd="0" destOrd="0" parTransId="{33433403-2F60-407B-91F6-59DBB5D2B09D}" sibTransId="{097F8BBB-E483-4B2D-8A70-A1D8A9B164FC}"/>
    <dgm:cxn modelId="{A47F73BC-9151-44D2-98E6-5A0EE0FADF9B}" type="presParOf" srcId="{E1B58393-0BF6-4FC0-AB4E-BFFDB2130360}" destId="{10122ADD-454B-401A-AFB6-70A771D78B0F}" srcOrd="0" destOrd="0" presId="urn:microsoft.com/office/officeart/2005/8/layout/radial3"/>
    <dgm:cxn modelId="{EB02F182-D15F-4D0E-BAF7-C665E4E71479}" type="presParOf" srcId="{10122ADD-454B-401A-AFB6-70A771D78B0F}" destId="{C3FFCF84-C567-424A-9FD9-CD039FCB63CC}" srcOrd="0" destOrd="0" presId="urn:microsoft.com/office/officeart/2005/8/layout/radial3"/>
    <dgm:cxn modelId="{75258F27-B498-4396-9EF4-C0FB8EC5D08A}" type="presParOf" srcId="{10122ADD-454B-401A-AFB6-70A771D78B0F}" destId="{4C3EDE77-0776-4DCE-9A81-F71842BD78E6}" srcOrd="1" destOrd="0" presId="urn:microsoft.com/office/officeart/2005/8/layout/radial3"/>
    <dgm:cxn modelId="{226B7B67-AA08-4196-83EE-72737CFB37E2}" type="presParOf" srcId="{10122ADD-454B-401A-AFB6-70A771D78B0F}" destId="{CD4D89B1-125C-4FE4-9701-5D73D88B7BAC}" srcOrd="2" destOrd="0" presId="urn:microsoft.com/office/officeart/2005/8/layout/radial3"/>
    <dgm:cxn modelId="{7E9DE8F3-3FCA-4147-913B-02054CF3C2DC}" type="presParOf" srcId="{10122ADD-454B-401A-AFB6-70A771D78B0F}" destId="{FBD72458-7CE4-4F26-BCDE-644DA8F20C90}" srcOrd="3" destOrd="0" presId="urn:microsoft.com/office/officeart/2005/8/layout/radial3"/>
    <dgm:cxn modelId="{7D69FC7F-E0AA-46EE-9A97-028A12167258}" type="presParOf" srcId="{10122ADD-454B-401A-AFB6-70A771D78B0F}" destId="{3D8B5774-1C03-4875-87C0-594E79528B1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B7AC1-3D55-44C7-B2B9-2A70EC9982F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94A95A6-0B22-4896-9F00-53F06DEEE94E}">
      <dgm:prSet phldrT="[Text]"/>
      <dgm:spPr/>
      <dgm:t>
        <a:bodyPr/>
        <a:lstStyle/>
        <a:p>
          <a:pPr algn="ctr"/>
          <a:r>
            <a:rPr lang="en-US" b="1"/>
            <a:t>Map</a:t>
          </a:r>
          <a:endParaRPr lang="en-US"/>
        </a:p>
      </dgm:t>
    </dgm:pt>
    <dgm:pt modelId="{7C40BF12-F074-4361-87BD-D6FB1FC2B073}" type="parTrans" cxnId="{2D8F22F3-11B0-463A-912A-593E6657C3FD}">
      <dgm:prSet/>
      <dgm:spPr/>
      <dgm:t>
        <a:bodyPr/>
        <a:lstStyle/>
        <a:p>
          <a:pPr algn="ctr"/>
          <a:endParaRPr lang="en-US"/>
        </a:p>
      </dgm:t>
    </dgm:pt>
    <dgm:pt modelId="{D2547967-BB6D-4E52-BDFE-30851F1383F8}" type="sibTrans" cxnId="{2D8F22F3-11B0-463A-912A-593E6657C3FD}">
      <dgm:prSet/>
      <dgm:spPr/>
      <dgm:t>
        <a:bodyPr/>
        <a:lstStyle/>
        <a:p>
          <a:pPr algn="ctr"/>
          <a:endParaRPr lang="en-US"/>
        </a:p>
      </dgm:t>
    </dgm:pt>
    <dgm:pt modelId="{5421B56E-01D6-45B7-924B-E9E668A90737}">
      <dgm:prSet phldrT="[Text]"/>
      <dgm:spPr/>
      <dgm:t>
        <a:bodyPr/>
        <a:lstStyle/>
        <a:p>
          <a:pPr algn="ctr"/>
          <a:r>
            <a:rPr lang="en-US" b="1"/>
            <a:t>Combine</a:t>
          </a:r>
          <a:endParaRPr lang="en-US"/>
        </a:p>
      </dgm:t>
    </dgm:pt>
    <dgm:pt modelId="{8AB4B421-9372-4D11-95C5-3A1B6BD529E6}" type="parTrans" cxnId="{112C22B3-FE73-4DC6-98FB-7D39417F585D}">
      <dgm:prSet/>
      <dgm:spPr/>
      <dgm:t>
        <a:bodyPr/>
        <a:lstStyle/>
        <a:p>
          <a:pPr algn="ctr"/>
          <a:endParaRPr lang="en-US"/>
        </a:p>
      </dgm:t>
    </dgm:pt>
    <dgm:pt modelId="{EC457111-5019-4235-9066-6E14C044DCBA}" type="sibTrans" cxnId="{112C22B3-FE73-4DC6-98FB-7D39417F585D}">
      <dgm:prSet/>
      <dgm:spPr/>
      <dgm:t>
        <a:bodyPr/>
        <a:lstStyle/>
        <a:p>
          <a:pPr algn="ctr"/>
          <a:endParaRPr lang="en-US"/>
        </a:p>
      </dgm:t>
    </dgm:pt>
    <dgm:pt modelId="{64C03A0C-2BC7-47A5-9E1D-FA37517C9DA1}">
      <dgm:prSet phldrT="[Text]"/>
      <dgm:spPr/>
      <dgm:t>
        <a:bodyPr/>
        <a:lstStyle/>
        <a:p>
          <a:pPr algn="ctr"/>
          <a:r>
            <a:rPr lang="en-US" b="1"/>
            <a:t>Shuffle</a:t>
          </a:r>
          <a:endParaRPr lang="en-US"/>
        </a:p>
      </dgm:t>
    </dgm:pt>
    <dgm:pt modelId="{F9BBD594-5C8B-4AB8-B34F-D326E3412F33}" type="parTrans" cxnId="{7C5E04FF-AD0A-42C2-9701-446829659EAA}">
      <dgm:prSet/>
      <dgm:spPr/>
      <dgm:t>
        <a:bodyPr/>
        <a:lstStyle/>
        <a:p>
          <a:pPr algn="ctr"/>
          <a:endParaRPr lang="en-US"/>
        </a:p>
      </dgm:t>
    </dgm:pt>
    <dgm:pt modelId="{5191AA0B-EB14-4B0E-9070-62002FFB27AB}" type="sibTrans" cxnId="{7C5E04FF-AD0A-42C2-9701-446829659EAA}">
      <dgm:prSet/>
      <dgm:spPr/>
      <dgm:t>
        <a:bodyPr/>
        <a:lstStyle/>
        <a:p>
          <a:pPr algn="ctr"/>
          <a:endParaRPr lang="en-US"/>
        </a:p>
      </dgm:t>
    </dgm:pt>
    <dgm:pt modelId="{DDF38CB2-4976-4F8D-BBA0-B73BFBF44C18}">
      <dgm:prSet phldrT="[Text]"/>
      <dgm:spPr/>
      <dgm:t>
        <a:bodyPr/>
        <a:lstStyle/>
        <a:p>
          <a:pPr algn="ctr"/>
          <a:r>
            <a:rPr lang="en-US" b="1"/>
            <a:t>Sort</a:t>
          </a:r>
          <a:endParaRPr lang="en-US"/>
        </a:p>
      </dgm:t>
    </dgm:pt>
    <dgm:pt modelId="{39C299ED-804E-47CF-BE4C-89731767CB97}" type="parTrans" cxnId="{FBCEB236-6A5B-4E82-9D76-B95E5523A80D}">
      <dgm:prSet/>
      <dgm:spPr/>
      <dgm:t>
        <a:bodyPr/>
        <a:lstStyle/>
        <a:p>
          <a:pPr algn="ctr"/>
          <a:endParaRPr lang="en-US"/>
        </a:p>
      </dgm:t>
    </dgm:pt>
    <dgm:pt modelId="{CC6B3ACB-1AA6-4F72-9027-C3F237099413}" type="sibTrans" cxnId="{FBCEB236-6A5B-4E82-9D76-B95E5523A80D}">
      <dgm:prSet/>
      <dgm:spPr/>
      <dgm:t>
        <a:bodyPr/>
        <a:lstStyle/>
        <a:p>
          <a:pPr algn="ctr"/>
          <a:endParaRPr lang="en-US"/>
        </a:p>
      </dgm:t>
    </dgm:pt>
    <dgm:pt modelId="{DD9E9126-C4A9-4F91-B7EF-21BFCA993B18}">
      <dgm:prSet phldrT="[Text]"/>
      <dgm:spPr/>
      <dgm:t>
        <a:bodyPr/>
        <a:lstStyle/>
        <a:p>
          <a:pPr algn="ctr"/>
          <a:r>
            <a:rPr lang="en-US" b="1"/>
            <a:t>Reduce</a:t>
          </a:r>
          <a:endParaRPr lang="en-US"/>
        </a:p>
      </dgm:t>
    </dgm:pt>
    <dgm:pt modelId="{27744AF4-73FB-4923-A24F-1EE5E18396DA}" type="parTrans" cxnId="{971AC289-8D99-48C4-9E96-36117C800982}">
      <dgm:prSet/>
      <dgm:spPr/>
      <dgm:t>
        <a:bodyPr/>
        <a:lstStyle/>
        <a:p>
          <a:pPr algn="ctr"/>
          <a:endParaRPr lang="en-US"/>
        </a:p>
      </dgm:t>
    </dgm:pt>
    <dgm:pt modelId="{4E15895D-E39B-44D0-8268-BA964D930FA4}" type="sibTrans" cxnId="{971AC289-8D99-48C4-9E96-36117C800982}">
      <dgm:prSet/>
      <dgm:spPr/>
      <dgm:t>
        <a:bodyPr/>
        <a:lstStyle/>
        <a:p>
          <a:pPr algn="ctr"/>
          <a:endParaRPr lang="en-US"/>
        </a:p>
      </dgm:t>
    </dgm:pt>
    <dgm:pt modelId="{47E037A7-EC34-431F-A46C-4F51064F6FB2}">
      <dgm:prSet phldrT="[Text]"/>
      <dgm:spPr/>
      <dgm:t>
        <a:bodyPr/>
        <a:lstStyle/>
        <a:p>
          <a:pPr algn="ctr"/>
          <a:r>
            <a:rPr lang="en-US" b="1" dirty="0"/>
            <a:t>Merge</a:t>
          </a:r>
          <a:endParaRPr lang="en-US" dirty="0"/>
        </a:p>
      </dgm:t>
    </dgm:pt>
    <dgm:pt modelId="{DC84DA1F-C957-41D9-86B8-26A7A3BD7847}" type="parTrans" cxnId="{345748F3-0FA0-4104-84DA-AF303913E017}">
      <dgm:prSet/>
      <dgm:spPr/>
      <dgm:t>
        <a:bodyPr/>
        <a:lstStyle/>
        <a:p>
          <a:pPr algn="ctr"/>
          <a:endParaRPr lang="en-US"/>
        </a:p>
      </dgm:t>
    </dgm:pt>
    <dgm:pt modelId="{E9C16759-FD76-43E3-B52E-6C4643367582}" type="sibTrans" cxnId="{345748F3-0FA0-4104-84DA-AF303913E017}">
      <dgm:prSet/>
      <dgm:spPr/>
      <dgm:t>
        <a:bodyPr/>
        <a:lstStyle/>
        <a:p>
          <a:pPr algn="ctr"/>
          <a:endParaRPr lang="en-US"/>
        </a:p>
      </dgm:t>
    </dgm:pt>
    <dgm:pt modelId="{98A11962-7DFA-444E-98FB-08A0AE81AD44}">
      <dgm:prSet phldrT="[Text]"/>
      <dgm:spPr/>
      <dgm:t>
        <a:bodyPr/>
        <a:lstStyle/>
        <a:p>
          <a:pPr algn="ctr"/>
          <a:r>
            <a:rPr lang="en-US" dirty="0" smtClean="0"/>
            <a:t>Broadcast</a:t>
          </a:r>
          <a:endParaRPr lang="en-US" dirty="0"/>
        </a:p>
      </dgm:t>
    </dgm:pt>
    <dgm:pt modelId="{4E6A044D-A532-4153-B4D0-D0B7A20BDD68}" type="parTrans" cxnId="{3C4692F6-8D32-424E-B5F4-9D9FEE469D48}">
      <dgm:prSet/>
      <dgm:spPr/>
      <dgm:t>
        <a:bodyPr/>
        <a:lstStyle/>
        <a:p>
          <a:endParaRPr lang="en-US"/>
        </a:p>
      </dgm:t>
    </dgm:pt>
    <dgm:pt modelId="{D8FD56CF-418B-440F-8D23-A8F0F90B39CE}" type="sibTrans" cxnId="{3C4692F6-8D32-424E-B5F4-9D9FEE469D48}">
      <dgm:prSet/>
      <dgm:spPr/>
      <dgm:t>
        <a:bodyPr/>
        <a:lstStyle/>
        <a:p>
          <a:endParaRPr lang="en-US"/>
        </a:p>
      </dgm:t>
    </dgm:pt>
    <dgm:pt modelId="{C7AD671A-006D-4444-8EF8-64344EA52AD1}" type="pres">
      <dgm:prSet presAssocID="{588B7AC1-3D55-44C7-B2B9-2A70EC9982F6}" presName="Name0" presStyleCnt="0">
        <dgm:presLayoutVars>
          <dgm:dir/>
          <dgm:resizeHandles val="exact"/>
        </dgm:presLayoutVars>
      </dgm:prSet>
      <dgm:spPr/>
    </dgm:pt>
    <dgm:pt modelId="{8A2711DA-CD12-4D61-A8BB-6A67787246A6}" type="pres">
      <dgm:prSet presAssocID="{994A95A6-0B22-4896-9F00-53F06DEEE94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99F4D-9027-4A7A-8FFB-3E509AB9E118}" type="pres">
      <dgm:prSet presAssocID="{D2547967-BB6D-4E52-BDFE-30851F1383F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701C508-E976-4455-B4F8-A8E3AB1C59F8}" type="pres">
      <dgm:prSet presAssocID="{D2547967-BB6D-4E52-BDFE-30851F1383F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92ADE4F-FEF2-4BB4-B808-A2ADA58E0393}" type="pres">
      <dgm:prSet presAssocID="{5421B56E-01D6-45B7-924B-E9E668A907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EB2F5-E4F4-4122-AD1B-C4B1153C4205}" type="pres">
      <dgm:prSet presAssocID="{EC457111-5019-4235-9066-6E14C044DCB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7DD1091-B7E5-4ACD-A044-68C4CE0377E3}" type="pres">
      <dgm:prSet presAssocID="{EC457111-5019-4235-9066-6E14C044DCB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B08F17F-0277-474A-869E-9BB7E2B12FAF}" type="pres">
      <dgm:prSet presAssocID="{64C03A0C-2BC7-47A5-9E1D-FA37517C9DA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E9CEA-1CC2-49EA-886C-8E719AE1E082}" type="pres">
      <dgm:prSet presAssocID="{5191AA0B-EB14-4B0E-9070-62002FFB27A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A34CBC1-84F2-4371-B249-2BD1B06FAB82}" type="pres">
      <dgm:prSet presAssocID="{5191AA0B-EB14-4B0E-9070-62002FFB27A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F126916-5171-43C0-B0C7-C012565E255A}" type="pres">
      <dgm:prSet presAssocID="{DDF38CB2-4976-4F8D-BBA0-B73BFBF44C1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D7A8B-316E-45CA-891F-3ADCA0FB5E67}" type="pres">
      <dgm:prSet presAssocID="{CC6B3ACB-1AA6-4F72-9027-C3F23709941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7DA38A1-7CCD-4F97-9864-084128069C52}" type="pres">
      <dgm:prSet presAssocID="{CC6B3ACB-1AA6-4F72-9027-C3F23709941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BCCE1B7-F6AF-489F-8A94-CE84FC342B1D}" type="pres">
      <dgm:prSet presAssocID="{DD9E9126-C4A9-4F91-B7EF-21BFCA993B1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3E378-638E-4644-A341-E43828F4966F}" type="pres">
      <dgm:prSet presAssocID="{4E15895D-E39B-44D0-8268-BA964D930FA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153A25B-E959-4D4D-97B7-BAAA7E8E8355}" type="pres">
      <dgm:prSet presAssocID="{4E15895D-E39B-44D0-8268-BA964D930FA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41EAA45-52F4-493F-BB81-557E5389EF55}" type="pres">
      <dgm:prSet presAssocID="{47E037A7-EC34-431F-A46C-4F51064F6FB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F8CAB-2499-4C2D-AFBB-C14A6DA0274C}" type="pres">
      <dgm:prSet presAssocID="{E9C16759-FD76-43E3-B52E-6C4643367582}" presName="sibTrans" presStyleLbl="sibTrans2D1" presStyleIdx="5" presStyleCnt="6"/>
      <dgm:spPr/>
      <dgm:t>
        <a:bodyPr/>
        <a:lstStyle/>
        <a:p>
          <a:endParaRPr lang="en-US"/>
        </a:p>
      </dgm:t>
    </dgm:pt>
    <dgm:pt modelId="{37D2955A-C56B-4B0D-9501-2E6D203FE0A9}" type="pres">
      <dgm:prSet presAssocID="{E9C16759-FD76-43E3-B52E-6C464336758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51B0D20-D535-48BA-99E9-3F1C41298B04}" type="pres">
      <dgm:prSet presAssocID="{98A11962-7DFA-444E-98FB-08A0AE81AD4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798BF-C6D8-491E-B224-2435B38AB5B1}" type="presOf" srcId="{588B7AC1-3D55-44C7-B2B9-2A70EC9982F6}" destId="{C7AD671A-006D-4444-8EF8-64344EA52AD1}" srcOrd="0" destOrd="0" presId="urn:microsoft.com/office/officeart/2005/8/layout/process1"/>
    <dgm:cxn modelId="{209DF2C4-90CF-4328-8BB7-79E9DFBAB35E}" type="presOf" srcId="{5191AA0B-EB14-4B0E-9070-62002FFB27AB}" destId="{C04E9CEA-1CC2-49EA-886C-8E719AE1E082}" srcOrd="0" destOrd="0" presId="urn:microsoft.com/office/officeart/2005/8/layout/process1"/>
    <dgm:cxn modelId="{A4DB091F-E534-4225-9459-D686BF5CFEF8}" type="presOf" srcId="{DD9E9126-C4A9-4F91-B7EF-21BFCA993B18}" destId="{8BCCE1B7-F6AF-489F-8A94-CE84FC342B1D}" srcOrd="0" destOrd="0" presId="urn:microsoft.com/office/officeart/2005/8/layout/process1"/>
    <dgm:cxn modelId="{FA4E8E75-ECA0-494E-BCB7-D5937DB3C0A9}" type="presOf" srcId="{EC457111-5019-4235-9066-6E14C044DCBA}" destId="{3B4EB2F5-E4F4-4122-AD1B-C4B1153C4205}" srcOrd="0" destOrd="0" presId="urn:microsoft.com/office/officeart/2005/8/layout/process1"/>
    <dgm:cxn modelId="{345748F3-0FA0-4104-84DA-AF303913E017}" srcId="{588B7AC1-3D55-44C7-B2B9-2A70EC9982F6}" destId="{47E037A7-EC34-431F-A46C-4F51064F6FB2}" srcOrd="5" destOrd="0" parTransId="{DC84DA1F-C957-41D9-86B8-26A7A3BD7847}" sibTransId="{E9C16759-FD76-43E3-B52E-6C4643367582}"/>
    <dgm:cxn modelId="{C5DB2B45-D676-48EB-92CC-A818E790A639}" type="presOf" srcId="{E9C16759-FD76-43E3-B52E-6C4643367582}" destId="{37D2955A-C56B-4B0D-9501-2E6D203FE0A9}" srcOrd="1" destOrd="0" presId="urn:microsoft.com/office/officeart/2005/8/layout/process1"/>
    <dgm:cxn modelId="{581F17DE-6456-4E35-9383-8394E0201001}" type="presOf" srcId="{D2547967-BB6D-4E52-BDFE-30851F1383F8}" destId="{6701C508-E976-4455-B4F8-A8E3AB1C59F8}" srcOrd="1" destOrd="0" presId="urn:microsoft.com/office/officeart/2005/8/layout/process1"/>
    <dgm:cxn modelId="{7C5E04FF-AD0A-42C2-9701-446829659EAA}" srcId="{588B7AC1-3D55-44C7-B2B9-2A70EC9982F6}" destId="{64C03A0C-2BC7-47A5-9E1D-FA37517C9DA1}" srcOrd="2" destOrd="0" parTransId="{F9BBD594-5C8B-4AB8-B34F-D326E3412F33}" sibTransId="{5191AA0B-EB14-4B0E-9070-62002FFB27AB}"/>
    <dgm:cxn modelId="{FBCEB236-6A5B-4E82-9D76-B95E5523A80D}" srcId="{588B7AC1-3D55-44C7-B2B9-2A70EC9982F6}" destId="{DDF38CB2-4976-4F8D-BBA0-B73BFBF44C18}" srcOrd="3" destOrd="0" parTransId="{39C299ED-804E-47CF-BE4C-89731767CB97}" sibTransId="{CC6B3ACB-1AA6-4F72-9027-C3F237099413}"/>
    <dgm:cxn modelId="{BD6234EF-E6AB-4350-BB2C-56D54B698313}" type="presOf" srcId="{CC6B3ACB-1AA6-4F72-9027-C3F237099413}" destId="{821D7A8B-316E-45CA-891F-3ADCA0FB5E67}" srcOrd="0" destOrd="0" presId="urn:microsoft.com/office/officeart/2005/8/layout/process1"/>
    <dgm:cxn modelId="{864A5019-7463-40E7-82BF-FD3F9F7EC0FF}" type="presOf" srcId="{47E037A7-EC34-431F-A46C-4F51064F6FB2}" destId="{041EAA45-52F4-493F-BB81-557E5389EF55}" srcOrd="0" destOrd="0" presId="urn:microsoft.com/office/officeart/2005/8/layout/process1"/>
    <dgm:cxn modelId="{EBC6D09C-892F-4870-B554-983DD6514F9E}" type="presOf" srcId="{5421B56E-01D6-45B7-924B-E9E668A90737}" destId="{B92ADE4F-FEF2-4BB4-B808-A2ADA58E0393}" srcOrd="0" destOrd="0" presId="urn:microsoft.com/office/officeart/2005/8/layout/process1"/>
    <dgm:cxn modelId="{4BFE6826-980F-48DF-8322-D2576C17D695}" type="presOf" srcId="{EC457111-5019-4235-9066-6E14C044DCBA}" destId="{17DD1091-B7E5-4ACD-A044-68C4CE0377E3}" srcOrd="1" destOrd="0" presId="urn:microsoft.com/office/officeart/2005/8/layout/process1"/>
    <dgm:cxn modelId="{E947A55A-D91A-4DC8-A871-5C1003ACDD1D}" type="presOf" srcId="{CC6B3ACB-1AA6-4F72-9027-C3F237099413}" destId="{B7DA38A1-7CCD-4F97-9864-084128069C52}" srcOrd="1" destOrd="0" presId="urn:microsoft.com/office/officeart/2005/8/layout/process1"/>
    <dgm:cxn modelId="{2B9008F9-949C-46D3-91DA-58B928B473B4}" type="presOf" srcId="{64C03A0C-2BC7-47A5-9E1D-FA37517C9DA1}" destId="{BB08F17F-0277-474A-869E-9BB7E2B12FAF}" srcOrd="0" destOrd="0" presId="urn:microsoft.com/office/officeart/2005/8/layout/process1"/>
    <dgm:cxn modelId="{AC81BDE2-827B-428A-80B6-1BF7831C0E38}" type="presOf" srcId="{D2547967-BB6D-4E52-BDFE-30851F1383F8}" destId="{C3599F4D-9027-4A7A-8FFB-3E509AB9E118}" srcOrd="0" destOrd="0" presId="urn:microsoft.com/office/officeart/2005/8/layout/process1"/>
    <dgm:cxn modelId="{08C79990-9A65-49B2-8B95-B28522A4B018}" type="presOf" srcId="{98A11962-7DFA-444E-98FB-08A0AE81AD44}" destId="{751B0D20-D535-48BA-99E9-3F1C41298B04}" srcOrd="0" destOrd="0" presId="urn:microsoft.com/office/officeart/2005/8/layout/process1"/>
    <dgm:cxn modelId="{A9CD660B-3E20-4CE3-ADAD-CA3971076188}" type="presOf" srcId="{DDF38CB2-4976-4F8D-BBA0-B73BFBF44C18}" destId="{CF126916-5171-43C0-B0C7-C012565E255A}" srcOrd="0" destOrd="0" presId="urn:microsoft.com/office/officeart/2005/8/layout/process1"/>
    <dgm:cxn modelId="{9A8C4D5E-B74D-43E8-8EB4-18AE6277F05B}" type="presOf" srcId="{4E15895D-E39B-44D0-8268-BA964D930FA4}" destId="{2B53E378-638E-4644-A341-E43828F4966F}" srcOrd="0" destOrd="0" presId="urn:microsoft.com/office/officeart/2005/8/layout/process1"/>
    <dgm:cxn modelId="{F0DF8887-102E-4C80-86FE-6DBA55509898}" type="presOf" srcId="{E9C16759-FD76-43E3-B52E-6C4643367582}" destId="{704F8CAB-2499-4C2D-AFBB-C14A6DA0274C}" srcOrd="0" destOrd="0" presId="urn:microsoft.com/office/officeart/2005/8/layout/process1"/>
    <dgm:cxn modelId="{2D8F22F3-11B0-463A-912A-593E6657C3FD}" srcId="{588B7AC1-3D55-44C7-B2B9-2A70EC9982F6}" destId="{994A95A6-0B22-4896-9F00-53F06DEEE94E}" srcOrd="0" destOrd="0" parTransId="{7C40BF12-F074-4361-87BD-D6FB1FC2B073}" sibTransId="{D2547967-BB6D-4E52-BDFE-30851F1383F8}"/>
    <dgm:cxn modelId="{3C4692F6-8D32-424E-B5F4-9D9FEE469D48}" srcId="{588B7AC1-3D55-44C7-B2B9-2A70EC9982F6}" destId="{98A11962-7DFA-444E-98FB-08A0AE81AD44}" srcOrd="6" destOrd="0" parTransId="{4E6A044D-A532-4153-B4D0-D0B7A20BDD68}" sibTransId="{D8FD56CF-418B-440F-8D23-A8F0F90B39CE}"/>
    <dgm:cxn modelId="{194EDF94-4B6B-4CA3-8FFB-0CB1B0510E2F}" type="presOf" srcId="{994A95A6-0B22-4896-9F00-53F06DEEE94E}" destId="{8A2711DA-CD12-4D61-A8BB-6A67787246A6}" srcOrd="0" destOrd="0" presId="urn:microsoft.com/office/officeart/2005/8/layout/process1"/>
    <dgm:cxn modelId="{112C22B3-FE73-4DC6-98FB-7D39417F585D}" srcId="{588B7AC1-3D55-44C7-B2B9-2A70EC9982F6}" destId="{5421B56E-01D6-45B7-924B-E9E668A90737}" srcOrd="1" destOrd="0" parTransId="{8AB4B421-9372-4D11-95C5-3A1B6BD529E6}" sibTransId="{EC457111-5019-4235-9066-6E14C044DCBA}"/>
    <dgm:cxn modelId="{971AC289-8D99-48C4-9E96-36117C800982}" srcId="{588B7AC1-3D55-44C7-B2B9-2A70EC9982F6}" destId="{DD9E9126-C4A9-4F91-B7EF-21BFCA993B18}" srcOrd="4" destOrd="0" parTransId="{27744AF4-73FB-4923-A24F-1EE5E18396DA}" sibTransId="{4E15895D-E39B-44D0-8268-BA964D930FA4}"/>
    <dgm:cxn modelId="{E399B2E3-33AA-4472-8733-723EA890B325}" type="presOf" srcId="{4E15895D-E39B-44D0-8268-BA964D930FA4}" destId="{8153A25B-E959-4D4D-97B7-BAAA7E8E8355}" srcOrd="1" destOrd="0" presId="urn:microsoft.com/office/officeart/2005/8/layout/process1"/>
    <dgm:cxn modelId="{2B1CDD39-96B1-4B09-B0C3-9FB7677FC869}" type="presOf" srcId="{5191AA0B-EB14-4B0E-9070-62002FFB27AB}" destId="{2A34CBC1-84F2-4371-B249-2BD1B06FAB82}" srcOrd="1" destOrd="0" presId="urn:microsoft.com/office/officeart/2005/8/layout/process1"/>
    <dgm:cxn modelId="{33F88B74-894D-4B7B-9223-CE4F93B32814}" type="presParOf" srcId="{C7AD671A-006D-4444-8EF8-64344EA52AD1}" destId="{8A2711DA-CD12-4D61-A8BB-6A67787246A6}" srcOrd="0" destOrd="0" presId="urn:microsoft.com/office/officeart/2005/8/layout/process1"/>
    <dgm:cxn modelId="{C3783210-1867-4FA7-AEB0-00E31B133EED}" type="presParOf" srcId="{C7AD671A-006D-4444-8EF8-64344EA52AD1}" destId="{C3599F4D-9027-4A7A-8FFB-3E509AB9E118}" srcOrd="1" destOrd="0" presId="urn:microsoft.com/office/officeart/2005/8/layout/process1"/>
    <dgm:cxn modelId="{BE84E6A8-081E-42F3-B39E-FA0E03433655}" type="presParOf" srcId="{C3599F4D-9027-4A7A-8FFB-3E509AB9E118}" destId="{6701C508-E976-4455-B4F8-A8E3AB1C59F8}" srcOrd="0" destOrd="0" presId="urn:microsoft.com/office/officeart/2005/8/layout/process1"/>
    <dgm:cxn modelId="{12E59F54-FB5D-499C-B8AF-BEE0A118F7DC}" type="presParOf" srcId="{C7AD671A-006D-4444-8EF8-64344EA52AD1}" destId="{B92ADE4F-FEF2-4BB4-B808-A2ADA58E0393}" srcOrd="2" destOrd="0" presId="urn:microsoft.com/office/officeart/2005/8/layout/process1"/>
    <dgm:cxn modelId="{ABE89BD6-435D-4F11-9E9C-50BD17AB2D34}" type="presParOf" srcId="{C7AD671A-006D-4444-8EF8-64344EA52AD1}" destId="{3B4EB2F5-E4F4-4122-AD1B-C4B1153C4205}" srcOrd="3" destOrd="0" presId="urn:microsoft.com/office/officeart/2005/8/layout/process1"/>
    <dgm:cxn modelId="{6E45AB08-DA0C-45F9-A973-FAC4FBFA16F8}" type="presParOf" srcId="{3B4EB2F5-E4F4-4122-AD1B-C4B1153C4205}" destId="{17DD1091-B7E5-4ACD-A044-68C4CE0377E3}" srcOrd="0" destOrd="0" presId="urn:microsoft.com/office/officeart/2005/8/layout/process1"/>
    <dgm:cxn modelId="{CABC1B73-D995-4EFE-8A89-230E23CBEB2C}" type="presParOf" srcId="{C7AD671A-006D-4444-8EF8-64344EA52AD1}" destId="{BB08F17F-0277-474A-869E-9BB7E2B12FAF}" srcOrd="4" destOrd="0" presId="urn:microsoft.com/office/officeart/2005/8/layout/process1"/>
    <dgm:cxn modelId="{A02226A4-423D-4FED-928C-2293B0D613B9}" type="presParOf" srcId="{C7AD671A-006D-4444-8EF8-64344EA52AD1}" destId="{C04E9CEA-1CC2-49EA-886C-8E719AE1E082}" srcOrd="5" destOrd="0" presId="urn:microsoft.com/office/officeart/2005/8/layout/process1"/>
    <dgm:cxn modelId="{0C26BE9D-39EE-45DE-ADC7-2854CF57FDA4}" type="presParOf" srcId="{C04E9CEA-1CC2-49EA-886C-8E719AE1E082}" destId="{2A34CBC1-84F2-4371-B249-2BD1B06FAB82}" srcOrd="0" destOrd="0" presId="urn:microsoft.com/office/officeart/2005/8/layout/process1"/>
    <dgm:cxn modelId="{9945B026-DB55-430A-A05A-EFC42E61B36D}" type="presParOf" srcId="{C7AD671A-006D-4444-8EF8-64344EA52AD1}" destId="{CF126916-5171-43C0-B0C7-C012565E255A}" srcOrd="6" destOrd="0" presId="urn:microsoft.com/office/officeart/2005/8/layout/process1"/>
    <dgm:cxn modelId="{A705AD6A-0AB5-4D4B-8EAD-ED8A53D73275}" type="presParOf" srcId="{C7AD671A-006D-4444-8EF8-64344EA52AD1}" destId="{821D7A8B-316E-45CA-891F-3ADCA0FB5E67}" srcOrd="7" destOrd="0" presId="urn:microsoft.com/office/officeart/2005/8/layout/process1"/>
    <dgm:cxn modelId="{50BBA252-8563-4A32-AE7A-9B1657365302}" type="presParOf" srcId="{821D7A8B-316E-45CA-891F-3ADCA0FB5E67}" destId="{B7DA38A1-7CCD-4F97-9864-084128069C52}" srcOrd="0" destOrd="0" presId="urn:microsoft.com/office/officeart/2005/8/layout/process1"/>
    <dgm:cxn modelId="{A860CF12-C5E9-42C3-BA28-AF549DDBC2E7}" type="presParOf" srcId="{C7AD671A-006D-4444-8EF8-64344EA52AD1}" destId="{8BCCE1B7-F6AF-489F-8A94-CE84FC342B1D}" srcOrd="8" destOrd="0" presId="urn:microsoft.com/office/officeart/2005/8/layout/process1"/>
    <dgm:cxn modelId="{4F2D597F-F4B4-42E0-A3C5-6441F5160BDB}" type="presParOf" srcId="{C7AD671A-006D-4444-8EF8-64344EA52AD1}" destId="{2B53E378-638E-4644-A341-E43828F4966F}" srcOrd="9" destOrd="0" presId="urn:microsoft.com/office/officeart/2005/8/layout/process1"/>
    <dgm:cxn modelId="{2391B924-D5E4-459B-91CE-0FEBAF266AF8}" type="presParOf" srcId="{2B53E378-638E-4644-A341-E43828F4966F}" destId="{8153A25B-E959-4D4D-97B7-BAAA7E8E8355}" srcOrd="0" destOrd="0" presId="urn:microsoft.com/office/officeart/2005/8/layout/process1"/>
    <dgm:cxn modelId="{28D04FB9-A060-412C-B536-D897C90C1E7E}" type="presParOf" srcId="{C7AD671A-006D-4444-8EF8-64344EA52AD1}" destId="{041EAA45-52F4-493F-BB81-557E5389EF55}" srcOrd="10" destOrd="0" presId="urn:microsoft.com/office/officeart/2005/8/layout/process1"/>
    <dgm:cxn modelId="{95FF6C95-F52A-446F-AEAF-04D73FE695D3}" type="presParOf" srcId="{C7AD671A-006D-4444-8EF8-64344EA52AD1}" destId="{704F8CAB-2499-4C2D-AFBB-C14A6DA0274C}" srcOrd="11" destOrd="0" presId="urn:microsoft.com/office/officeart/2005/8/layout/process1"/>
    <dgm:cxn modelId="{A6124598-3AE7-488A-BC87-B3104B543145}" type="presParOf" srcId="{704F8CAB-2499-4C2D-AFBB-C14A6DA0274C}" destId="{37D2955A-C56B-4B0D-9501-2E6D203FE0A9}" srcOrd="0" destOrd="0" presId="urn:microsoft.com/office/officeart/2005/8/layout/process1"/>
    <dgm:cxn modelId="{C76FEADE-7CB4-49F5-806D-C0E7DA442A1B}" type="presParOf" srcId="{C7AD671A-006D-4444-8EF8-64344EA52AD1}" destId="{751B0D20-D535-48BA-99E9-3F1C41298B04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4633A5-2D9F-446D-8F7B-62BA35AAEEE1}" type="doc">
      <dgm:prSet loTypeId="urn:microsoft.com/office/officeart/2005/8/layout/gear1" loCatId="process" qsTypeId="urn:microsoft.com/office/officeart/2005/8/quickstyle/3d3" qsCatId="3D" csTypeId="urn:microsoft.com/office/officeart/2005/8/colors/accent0_1" csCatId="mainScheme" phldr="1"/>
      <dgm:spPr/>
    </dgm:pt>
    <dgm:pt modelId="{F14F9EA5-7E72-4A6C-8208-325C3BD64C25}">
      <dgm:prSet phldrT="[Text]"/>
      <dgm:spPr/>
      <dgm:t>
        <a:bodyPr/>
        <a:lstStyle/>
        <a:p>
          <a:r>
            <a:rPr lang="en-US" dirty="0" smtClean="0"/>
            <a:t> exe</a:t>
          </a:r>
          <a:endParaRPr lang="en-US" dirty="0"/>
        </a:p>
      </dgm:t>
    </dgm:pt>
    <dgm:pt modelId="{C0C376DC-61AC-4E3D-AE1A-7F0883CDF79C}" type="parTrans" cxnId="{FA7964A6-2A1F-4974-AA25-9B0CC5AF6010}">
      <dgm:prSet/>
      <dgm:spPr/>
      <dgm:t>
        <a:bodyPr/>
        <a:lstStyle/>
        <a:p>
          <a:endParaRPr lang="en-US"/>
        </a:p>
      </dgm:t>
    </dgm:pt>
    <dgm:pt modelId="{C95BCF05-99DF-482D-8571-9DC4CDF89313}" type="sibTrans" cxnId="{FA7964A6-2A1F-4974-AA25-9B0CC5AF6010}">
      <dgm:prSet/>
      <dgm:spPr/>
      <dgm:t>
        <a:bodyPr/>
        <a:lstStyle/>
        <a:p>
          <a:endParaRPr lang="en-US"/>
        </a:p>
      </dgm:t>
    </dgm:pt>
    <dgm:pt modelId="{DA666F09-3C61-4837-891E-73D8E604D5C1}" type="pres">
      <dgm:prSet presAssocID="{7A4633A5-2D9F-446D-8F7B-62BA35AAEE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644CA4-2964-4573-A37B-9D5814C8DA11}" type="pres">
      <dgm:prSet presAssocID="{F14F9EA5-7E72-4A6C-8208-325C3BD64C25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F1AA3-9F9F-4B34-83C8-D828D758E96F}" type="pres">
      <dgm:prSet presAssocID="{F14F9EA5-7E72-4A6C-8208-325C3BD64C25}" presName="gear1srcNode" presStyleLbl="node1" presStyleIdx="0" presStyleCnt="1"/>
      <dgm:spPr/>
      <dgm:t>
        <a:bodyPr/>
        <a:lstStyle/>
        <a:p>
          <a:endParaRPr lang="en-US"/>
        </a:p>
      </dgm:t>
    </dgm:pt>
    <dgm:pt modelId="{76CEECF4-525F-41C8-9171-8B53BC8D9FF5}" type="pres">
      <dgm:prSet presAssocID="{F14F9EA5-7E72-4A6C-8208-325C3BD64C25}" presName="gear1dstNode" presStyleLbl="node1" presStyleIdx="0" presStyleCnt="1"/>
      <dgm:spPr/>
      <dgm:t>
        <a:bodyPr/>
        <a:lstStyle/>
        <a:p>
          <a:endParaRPr lang="en-US"/>
        </a:p>
      </dgm:t>
    </dgm:pt>
    <dgm:pt modelId="{8A623E76-B080-41ED-9007-16C36080A552}" type="pres">
      <dgm:prSet presAssocID="{C95BCF05-99DF-482D-8571-9DC4CDF89313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FA7964A6-2A1F-4974-AA25-9B0CC5AF6010}" srcId="{7A4633A5-2D9F-446D-8F7B-62BA35AAEEE1}" destId="{F14F9EA5-7E72-4A6C-8208-325C3BD64C25}" srcOrd="0" destOrd="0" parTransId="{C0C376DC-61AC-4E3D-AE1A-7F0883CDF79C}" sibTransId="{C95BCF05-99DF-482D-8571-9DC4CDF89313}"/>
    <dgm:cxn modelId="{C7A1D7CA-FEA9-43EE-8224-180CC4AA0369}" type="presOf" srcId="{F14F9EA5-7E72-4A6C-8208-325C3BD64C25}" destId="{E72F1AA3-9F9F-4B34-83C8-D828D758E96F}" srcOrd="1" destOrd="0" presId="urn:microsoft.com/office/officeart/2005/8/layout/gear1"/>
    <dgm:cxn modelId="{E5C85D9D-4F51-4D02-B2CD-CE6F7BC9EF49}" type="presOf" srcId="{F14F9EA5-7E72-4A6C-8208-325C3BD64C25}" destId="{EB644CA4-2964-4573-A37B-9D5814C8DA11}" srcOrd="0" destOrd="0" presId="urn:microsoft.com/office/officeart/2005/8/layout/gear1"/>
    <dgm:cxn modelId="{AF85915F-F8D8-4557-9587-56311849E977}" type="presOf" srcId="{C95BCF05-99DF-482D-8571-9DC4CDF89313}" destId="{8A623E76-B080-41ED-9007-16C36080A552}" srcOrd="0" destOrd="0" presId="urn:microsoft.com/office/officeart/2005/8/layout/gear1"/>
    <dgm:cxn modelId="{097C1A70-C585-4F2F-AA77-5F15DBFAD990}" type="presOf" srcId="{F14F9EA5-7E72-4A6C-8208-325C3BD64C25}" destId="{76CEECF4-525F-41C8-9171-8B53BC8D9FF5}" srcOrd="2" destOrd="0" presId="urn:microsoft.com/office/officeart/2005/8/layout/gear1"/>
    <dgm:cxn modelId="{C9D5B1AE-9119-4FFF-B579-BCC2D8BD0072}" type="presOf" srcId="{7A4633A5-2D9F-446D-8F7B-62BA35AAEEE1}" destId="{DA666F09-3C61-4837-891E-73D8E604D5C1}" srcOrd="0" destOrd="0" presId="urn:microsoft.com/office/officeart/2005/8/layout/gear1"/>
    <dgm:cxn modelId="{EEE3E304-14A5-420A-B899-E8EFE92305DA}" type="presParOf" srcId="{DA666F09-3C61-4837-891E-73D8E604D5C1}" destId="{EB644CA4-2964-4573-A37B-9D5814C8DA11}" srcOrd="0" destOrd="0" presId="urn:microsoft.com/office/officeart/2005/8/layout/gear1"/>
    <dgm:cxn modelId="{23F7C10F-D6D4-4BA9-81EA-1487B86B781E}" type="presParOf" srcId="{DA666F09-3C61-4837-891E-73D8E604D5C1}" destId="{E72F1AA3-9F9F-4B34-83C8-D828D758E96F}" srcOrd="1" destOrd="0" presId="urn:microsoft.com/office/officeart/2005/8/layout/gear1"/>
    <dgm:cxn modelId="{A1287256-64E1-4FB1-88E2-9D157A92775C}" type="presParOf" srcId="{DA666F09-3C61-4837-891E-73D8E604D5C1}" destId="{76CEECF4-525F-41C8-9171-8B53BC8D9FF5}" srcOrd="2" destOrd="0" presId="urn:microsoft.com/office/officeart/2005/8/layout/gear1"/>
    <dgm:cxn modelId="{CB0E8D0B-6331-4E1B-980C-69949CD4DB2A}" type="presParOf" srcId="{DA666F09-3C61-4837-891E-73D8E604D5C1}" destId="{8A623E76-B080-41ED-9007-16C36080A5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4633A5-2D9F-446D-8F7B-62BA35AAEEE1}" type="doc">
      <dgm:prSet loTypeId="urn:microsoft.com/office/officeart/2005/8/layout/gear1" loCatId="process" qsTypeId="urn:microsoft.com/office/officeart/2005/8/quickstyle/3d3" qsCatId="3D" csTypeId="urn:microsoft.com/office/officeart/2005/8/colors/accent0_1" csCatId="mainScheme" phldr="1"/>
      <dgm:spPr/>
    </dgm:pt>
    <dgm:pt modelId="{F14F9EA5-7E72-4A6C-8208-325C3BD64C25}">
      <dgm:prSet phldrT="[Text]"/>
      <dgm:spPr/>
      <dgm:t>
        <a:bodyPr/>
        <a:lstStyle/>
        <a:p>
          <a:r>
            <a:rPr lang="en-US" dirty="0" smtClean="0"/>
            <a:t> exe</a:t>
          </a:r>
          <a:endParaRPr lang="en-US" dirty="0"/>
        </a:p>
      </dgm:t>
    </dgm:pt>
    <dgm:pt modelId="{C0C376DC-61AC-4E3D-AE1A-7F0883CDF79C}" type="parTrans" cxnId="{FA7964A6-2A1F-4974-AA25-9B0CC5AF6010}">
      <dgm:prSet/>
      <dgm:spPr/>
      <dgm:t>
        <a:bodyPr/>
        <a:lstStyle/>
        <a:p>
          <a:endParaRPr lang="en-US"/>
        </a:p>
      </dgm:t>
    </dgm:pt>
    <dgm:pt modelId="{C95BCF05-99DF-482D-8571-9DC4CDF89313}" type="sibTrans" cxnId="{FA7964A6-2A1F-4974-AA25-9B0CC5AF6010}">
      <dgm:prSet/>
      <dgm:spPr/>
      <dgm:t>
        <a:bodyPr/>
        <a:lstStyle/>
        <a:p>
          <a:endParaRPr lang="en-US"/>
        </a:p>
      </dgm:t>
    </dgm:pt>
    <dgm:pt modelId="{DA666F09-3C61-4837-891E-73D8E604D5C1}" type="pres">
      <dgm:prSet presAssocID="{7A4633A5-2D9F-446D-8F7B-62BA35AAEE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644CA4-2964-4573-A37B-9D5814C8DA11}" type="pres">
      <dgm:prSet presAssocID="{F14F9EA5-7E72-4A6C-8208-325C3BD64C25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F1AA3-9F9F-4B34-83C8-D828D758E96F}" type="pres">
      <dgm:prSet presAssocID="{F14F9EA5-7E72-4A6C-8208-325C3BD64C25}" presName="gear1srcNode" presStyleLbl="node1" presStyleIdx="0" presStyleCnt="1"/>
      <dgm:spPr/>
      <dgm:t>
        <a:bodyPr/>
        <a:lstStyle/>
        <a:p>
          <a:endParaRPr lang="en-US"/>
        </a:p>
      </dgm:t>
    </dgm:pt>
    <dgm:pt modelId="{76CEECF4-525F-41C8-9171-8B53BC8D9FF5}" type="pres">
      <dgm:prSet presAssocID="{F14F9EA5-7E72-4A6C-8208-325C3BD64C25}" presName="gear1dstNode" presStyleLbl="node1" presStyleIdx="0" presStyleCnt="1"/>
      <dgm:spPr/>
      <dgm:t>
        <a:bodyPr/>
        <a:lstStyle/>
        <a:p>
          <a:endParaRPr lang="en-US"/>
        </a:p>
      </dgm:t>
    </dgm:pt>
    <dgm:pt modelId="{8A623E76-B080-41ED-9007-16C36080A552}" type="pres">
      <dgm:prSet presAssocID="{C95BCF05-99DF-482D-8571-9DC4CDF89313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AB50D696-99E1-4DE4-B2B9-17E7E9FCD021}" type="presOf" srcId="{C95BCF05-99DF-482D-8571-9DC4CDF89313}" destId="{8A623E76-B080-41ED-9007-16C36080A552}" srcOrd="0" destOrd="0" presId="urn:microsoft.com/office/officeart/2005/8/layout/gear1"/>
    <dgm:cxn modelId="{FA7964A6-2A1F-4974-AA25-9B0CC5AF6010}" srcId="{7A4633A5-2D9F-446D-8F7B-62BA35AAEEE1}" destId="{F14F9EA5-7E72-4A6C-8208-325C3BD64C25}" srcOrd="0" destOrd="0" parTransId="{C0C376DC-61AC-4E3D-AE1A-7F0883CDF79C}" sibTransId="{C95BCF05-99DF-482D-8571-9DC4CDF89313}"/>
    <dgm:cxn modelId="{761ED977-F871-4246-8D00-9F465DD60B37}" type="presOf" srcId="{F14F9EA5-7E72-4A6C-8208-325C3BD64C25}" destId="{76CEECF4-525F-41C8-9171-8B53BC8D9FF5}" srcOrd="2" destOrd="0" presId="urn:microsoft.com/office/officeart/2005/8/layout/gear1"/>
    <dgm:cxn modelId="{62590652-6607-4533-AE55-5E1B1F801049}" type="presOf" srcId="{F14F9EA5-7E72-4A6C-8208-325C3BD64C25}" destId="{EB644CA4-2964-4573-A37B-9D5814C8DA11}" srcOrd="0" destOrd="0" presId="urn:microsoft.com/office/officeart/2005/8/layout/gear1"/>
    <dgm:cxn modelId="{980F1598-8485-4E1B-A293-4ABC36D0742E}" type="presOf" srcId="{7A4633A5-2D9F-446D-8F7B-62BA35AAEEE1}" destId="{DA666F09-3C61-4837-891E-73D8E604D5C1}" srcOrd="0" destOrd="0" presId="urn:microsoft.com/office/officeart/2005/8/layout/gear1"/>
    <dgm:cxn modelId="{ABCB3872-D686-4635-9DCD-7FA893CCAB3B}" type="presOf" srcId="{F14F9EA5-7E72-4A6C-8208-325C3BD64C25}" destId="{E72F1AA3-9F9F-4B34-83C8-D828D758E96F}" srcOrd="1" destOrd="0" presId="urn:microsoft.com/office/officeart/2005/8/layout/gear1"/>
    <dgm:cxn modelId="{C4B63C96-7247-457E-ABA2-B9D43FFC8E19}" type="presParOf" srcId="{DA666F09-3C61-4837-891E-73D8E604D5C1}" destId="{EB644CA4-2964-4573-A37B-9D5814C8DA11}" srcOrd="0" destOrd="0" presId="urn:microsoft.com/office/officeart/2005/8/layout/gear1"/>
    <dgm:cxn modelId="{BB5003FB-5AB5-4BF1-ABC4-FFA2C7651246}" type="presParOf" srcId="{DA666F09-3C61-4837-891E-73D8E604D5C1}" destId="{E72F1AA3-9F9F-4B34-83C8-D828D758E96F}" srcOrd="1" destOrd="0" presId="urn:microsoft.com/office/officeart/2005/8/layout/gear1"/>
    <dgm:cxn modelId="{FDC4703D-677C-49AA-88A0-02DAB401214D}" type="presParOf" srcId="{DA666F09-3C61-4837-891E-73D8E604D5C1}" destId="{76CEECF4-525F-41C8-9171-8B53BC8D9FF5}" srcOrd="2" destOrd="0" presId="urn:microsoft.com/office/officeart/2005/8/layout/gear1"/>
    <dgm:cxn modelId="{38717880-A92B-4097-A7BE-833AE1DE6EFC}" type="presParOf" srcId="{DA666F09-3C61-4837-891E-73D8E604D5C1}" destId="{8A623E76-B080-41ED-9007-16C36080A5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A12198-0063-4029-ABA2-A6B763CFD14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4B1729-00CD-4D11-98CC-0BFFB9EEEEA5}">
      <dgm:prSet phldrT="[Text]" custT="1"/>
      <dgm:spPr/>
      <dgm:t>
        <a:bodyPr/>
        <a:lstStyle/>
        <a:p>
          <a:r>
            <a:rPr lang="en-US" sz="2800" dirty="0" smtClean="0"/>
            <a:t>Azure Cloud Services</a:t>
          </a:r>
          <a:endParaRPr lang="en-US" sz="2800" dirty="0"/>
        </a:p>
      </dgm:t>
    </dgm:pt>
    <dgm:pt modelId="{CA97E313-A71F-4EF0-AD46-9C676257711E}" type="parTrans" cxnId="{2D8F5B7D-C456-4B70-8CBA-B14928BE8B78}">
      <dgm:prSet/>
      <dgm:spPr/>
      <dgm:t>
        <a:bodyPr/>
        <a:lstStyle/>
        <a:p>
          <a:endParaRPr lang="en-US" sz="2000"/>
        </a:p>
      </dgm:t>
    </dgm:pt>
    <dgm:pt modelId="{7A4783B5-482B-483B-A5CC-A9BE4E4E4C89}" type="sibTrans" cxnId="{2D8F5B7D-C456-4B70-8CBA-B14928BE8B78}">
      <dgm:prSet/>
      <dgm:spPr/>
      <dgm:t>
        <a:bodyPr/>
        <a:lstStyle/>
        <a:p>
          <a:endParaRPr lang="en-US" sz="2000"/>
        </a:p>
      </dgm:t>
    </dgm:pt>
    <dgm:pt modelId="{2D75043D-2F5F-463A-A9E4-DCAF4399C1FD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Highly-available and scalable</a:t>
          </a:r>
          <a:endParaRPr lang="en-US" sz="2000" dirty="0"/>
        </a:p>
      </dgm:t>
    </dgm:pt>
    <dgm:pt modelId="{988DEEE3-A1C8-4584-8247-ABDADC435A5D}" type="parTrans" cxnId="{DA2D89ED-0B06-491C-824B-5F1239FF9190}">
      <dgm:prSet/>
      <dgm:spPr/>
      <dgm:t>
        <a:bodyPr/>
        <a:lstStyle/>
        <a:p>
          <a:endParaRPr lang="en-US" sz="2000"/>
        </a:p>
      </dgm:t>
    </dgm:pt>
    <dgm:pt modelId="{7A86E2A6-E90C-44B5-BCE3-BE841AB311F1}" type="sibTrans" cxnId="{DA2D89ED-0B06-491C-824B-5F1239FF9190}">
      <dgm:prSet/>
      <dgm:spPr/>
      <dgm:t>
        <a:bodyPr/>
        <a:lstStyle/>
        <a:p>
          <a:endParaRPr lang="en-US" sz="2000"/>
        </a:p>
      </dgm:t>
    </dgm:pt>
    <dgm:pt modelId="{CB051014-2927-46C7-96B8-ECB88E7B4E18}">
      <dgm:prSet phldrT="[Text]" custT="1"/>
      <dgm:spPr/>
      <dgm:t>
        <a:bodyPr/>
        <a:lstStyle/>
        <a:p>
          <a:r>
            <a:rPr lang="en-US" sz="2800" dirty="0" smtClean="0"/>
            <a:t>Decentralized</a:t>
          </a:r>
          <a:endParaRPr lang="en-US" sz="2800" dirty="0"/>
        </a:p>
      </dgm:t>
    </dgm:pt>
    <dgm:pt modelId="{B124753E-A22B-4988-8651-CE760424A982}" type="parTrans" cxnId="{7CA1EABC-DBF9-4EFE-909F-886C8BDE0DA7}">
      <dgm:prSet/>
      <dgm:spPr/>
      <dgm:t>
        <a:bodyPr/>
        <a:lstStyle/>
        <a:p>
          <a:endParaRPr lang="en-US" sz="2000"/>
        </a:p>
      </dgm:t>
    </dgm:pt>
    <dgm:pt modelId="{A348E131-0759-4FBC-B4DE-ED01E4DB3214}" type="sibTrans" cxnId="{7CA1EABC-DBF9-4EFE-909F-886C8BDE0DA7}">
      <dgm:prSet/>
      <dgm:spPr/>
      <dgm:t>
        <a:bodyPr/>
        <a:lstStyle/>
        <a:p>
          <a:endParaRPr lang="en-US" sz="2000"/>
        </a:p>
      </dgm:t>
    </dgm:pt>
    <dgm:pt modelId="{DF016C61-CE94-4611-9284-7A210AD16559}">
      <dgm:prSet phldrT="[Text]" custT="1"/>
      <dgm:spPr/>
      <dgm:t>
        <a:bodyPr/>
        <a:lstStyle/>
        <a:p>
          <a:r>
            <a:rPr lang="en-US" sz="2000" dirty="0" smtClean="0"/>
            <a:t>Avoids Single Point of Failure</a:t>
          </a:r>
          <a:endParaRPr lang="en-US" sz="2000" dirty="0"/>
        </a:p>
      </dgm:t>
    </dgm:pt>
    <dgm:pt modelId="{CFC6D07A-39F5-45C2-B966-50B20BFF212B}" type="parTrans" cxnId="{CC13F167-605C-496C-9C4C-3F9469708823}">
      <dgm:prSet/>
      <dgm:spPr/>
      <dgm:t>
        <a:bodyPr/>
        <a:lstStyle/>
        <a:p>
          <a:endParaRPr lang="en-US" sz="2000"/>
        </a:p>
      </dgm:t>
    </dgm:pt>
    <dgm:pt modelId="{3B73C4FA-AC5E-4D46-8CB8-B1DE9C754057}" type="sibTrans" cxnId="{CC13F167-605C-496C-9C4C-3F9469708823}">
      <dgm:prSet/>
      <dgm:spPr/>
      <dgm:t>
        <a:bodyPr/>
        <a:lstStyle/>
        <a:p>
          <a:endParaRPr lang="en-US" sz="2000"/>
        </a:p>
      </dgm:t>
    </dgm:pt>
    <dgm:pt modelId="{E36FEEEB-B627-4CA3-89F5-EFAE9B5F51C2}">
      <dgm:prSet phldrT="[Text]" custT="1"/>
      <dgm:spPr/>
      <dgm:t>
        <a:bodyPr/>
        <a:lstStyle/>
        <a:p>
          <a:r>
            <a:rPr lang="en-US" sz="2000" dirty="0" smtClean="0"/>
            <a:t>Utilize eventually-consistent , high-latency  cloud services effectively</a:t>
          </a:r>
          <a:endParaRPr lang="en-US" sz="2000" dirty="0"/>
        </a:p>
      </dgm:t>
    </dgm:pt>
    <dgm:pt modelId="{43C2E228-01C7-4942-B103-2A44B827AA13}" type="parTrans" cxnId="{B6E5A3C7-C2ED-4551-A72A-C8D3095ECCC0}">
      <dgm:prSet/>
      <dgm:spPr/>
      <dgm:t>
        <a:bodyPr/>
        <a:lstStyle/>
        <a:p>
          <a:endParaRPr lang="en-US" sz="2000"/>
        </a:p>
      </dgm:t>
    </dgm:pt>
    <dgm:pt modelId="{1F8E1A9E-F313-4177-B6BD-E086ACD47F97}" type="sibTrans" cxnId="{B6E5A3C7-C2ED-4551-A72A-C8D3095ECCC0}">
      <dgm:prSet/>
      <dgm:spPr/>
      <dgm:t>
        <a:bodyPr/>
        <a:lstStyle/>
        <a:p>
          <a:endParaRPr lang="en-US" sz="2000"/>
        </a:p>
      </dgm:t>
    </dgm:pt>
    <dgm:pt modelId="{795DDFF3-899B-4410-BAE7-F4E344F267C6}">
      <dgm:prSet phldrT="[Text]" custT="1"/>
      <dgm:spPr/>
      <dgm:t>
        <a:bodyPr/>
        <a:lstStyle/>
        <a:p>
          <a:r>
            <a:rPr lang="en-US" sz="2000" dirty="0" smtClean="0"/>
            <a:t>Minimal maintenance and management overhead</a:t>
          </a:r>
          <a:endParaRPr lang="en-US" sz="2000" dirty="0"/>
        </a:p>
      </dgm:t>
    </dgm:pt>
    <dgm:pt modelId="{2322AD45-0B57-4A9F-BB56-2F2EED439307}" type="parTrans" cxnId="{682D8F9F-444D-4822-8C26-474FCB4DFF94}">
      <dgm:prSet/>
      <dgm:spPr/>
      <dgm:t>
        <a:bodyPr/>
        <a:lstStyle/>
        <a:p>
          <a:endParaRPr lang="en-US" sz="2000"/>
        </a:p>
      </dgm:t>
    </dgm:pt>
    <dgm:pt modelId="{369571F0-08D7-4F1F-B599-CC961D508913}" type="sibTrans" cxnId="{682D8F9F-444D-4822-8C26-474FCB4DFF94}">
      <dgm:prSet/>
      <dgm:spPr/>
      <dgm:t>
        <a:bodyPr/>
        <a:lstStyle/>
        <a:p>
          <a:endParaRPr lang="en-US" sz="2000"/>
        </a:p>
      </dgm:t>
    </dgm:pt>
    <dgm:pt modelId="{A52901FD-58D4-4E3F-B5AC-FF6161F11EE7}">
      <dgm:prSet phldrT="[Text]" custT="1"/>
      <dgm:spPr/>
      <dgm:t>
        <a:bodyPr/>
        <a:lstStyle/>
        <a:p>
          <a:r>
            <a:rPr lang="en-US" sz="2000" dirty="0" smtClean="0"/>
            <a:t>Dynamically scale up/down</a:t>
          </a:r>
          <a:endParaRPr lang="en-US" sz="2000" dirty="0"/>
        </a:p>
      </dgm:t>
    </dgm:pt>
    <dgm:pt modelId="{B56CD1B8-70C4-44D6-B613-E55DECD2AC10}" type="parTrans" cxnId="{5ACA989B-F4F6-4F33-90B2-253E86DA1E4A}">
      <dgm:prSet/>
      <dgm:spPr/>
      <dgm:t>
        <a:bodyPr/>
        <a:lstStyle/>
        <a:p>
          <a:endParaRPr lang="en-US" sz="2000"/>
        </a:p>
      </dgm:t>
    </dgm:pt>
    <dgm:pt modelId="{8A3E8ADD-AD3B-4109-B0C9-63810BE0FD54}" type="sibTrans" cxnId="{5ACA989B-F4F6-4F33-90B2-253E86DA1E4A}">
      <dgm:prSet/>
      <dgm:spPr/>
      <dgm:t>
        <a:bodyPr/>
        <a:lstStyle/>
        <a:p>
          <a:endParaRPr lang="en-US" sz="2000"/>
        </a:p>
      </dgm:t>
    </dgm:pt>
    <dgm:pt modelId="{4758E93B-D615-43EE-AB19-480BA644FA66}">
      <dgm:prSet phldrT="[Text]" custT="1"/>
      <dgm:spPr/>
      <dgm:t>
        <a:bodyPr/>
        <a:lstStyle/>
        <a:p>
          <a:r>
            <a:rPr lang="en-US" sz="2000" dirty="0" smtClean="0"/>
            <a:t>Global queue based dynamic scheduling</a:t>
          </a:r>
          <a:endParaRPr lang="en-US" sz="2000" dirty="0"/>
        </a:p>
      </dgm:t>
    </dgm:pt>
    <dgm:pt modelId="{FC7F2A6C-13A6-4E13-AA69-D9B13466A2F6}" type="parTrans" cxnId="{EB4B0BDB-17BF-42E0-A18A-1ACDF3EFA972}">
      <dgm:prSet/>
      <dgm:spPr/>
      <dgm:t>
        <a:bodyPr/>
        <a:lstStyle/>
        <a:p>
          <a:endParaRPr lang="en-US" sz="2000"/>
        </a:p>
      </dgm:t>
    </dgm:pt>
    <dgm:pt modelId="{F92D4D1E-DA8E-43B1-A389-F829F0B17570}" type="sibTrans" cxnId="{EB4B0BDB-17BF-42E0-A18A-1ACDF3EFA972}">
      <dgm:prSet/>
      <dgm:spPr/>
      <dgm:t>
        <a:bodyPr/>
        <a:lstStyle/>
        <a:p>
          <a:endParaRPr lang="en-US" sz="2000"/>
        </a:p>
      </dgm:t>
    </dgm:pt>
    <dgm:pt modelId="{49F727B1-A7C4-40D0-AFB4-8507584FF383}">
      <dgm:prSet custT="1"/>
      <dgm:spPr/>
      <dgm:t>
        <a:bodyPr/>
        <a:lstStyle/>
        <a:p>
          <a:r>
            <a:rPr lang="en-US" sz="2800" dirty="0" err="1" smtClean="0"/>
            <a:t>MapReduce</a:t>
          </a:r>
          <a:endParaRPr lang="en-US" sz="2800" dirty="0" smtClean="0"/>
        </a:p>
      </dgm:t>
    </dgm:pt>
    <dgm:pt modelId="{E9BA0C0B-2600-40EF-BE42-4E206AF43DF8}" type="parTrans" cxnId="{2C8A46A7-0AB1-466B-8E81-24DA38180A1E}">
      <dgm:prSet/>
      <dgm:spPr/>
      <dgm:t>
        <a:bodyPr/>
        <a:lstStyle/>
        <a:p>
          <a:endParaRPr lang="en-US" sz="2000"/>
        </a:p>
      </dgm:t>
    </dgm:pt>
    <dgm:pt modelId="{AD8232F8-DC69-4C34-BEFB-CAD300BB1A51}" type="sibTrans" cxnId="{2C8A46A7-0AB1-466B-8E81-24DA38180A1E}">
      <dgm:prSet/>
      <dgm:spPr/>
      <dgm:t>
        <a:bodyPr/>
        <a:lstStyle/>
        <a:p>
          <a:endParaRPr lang="en-US" sz="2000"/>
        </a:p>
      </dgm:t>
    </dgm:pt>
    <dgm:pt modelId="{1C36F49C-CFA7-4B5C-8405-E9C7321F65D5}">
      <dgm:prSet custT="1"/>
      <dgm:spPr/>
      <dgm:t>
        <a:bodyPr/>
        <a:lstStyle/>
        <a:p>
          <a:r>
            <a:rPr lang="en-US" sz="2000" dirty="0" smtClean="0"/>
            <a:t>First pure </a:t>
          </a:r>
          <a:r>
            <a:rPr lang="en-US" sz="2000" dirty="0" err="1" smtClean="0"/>
            <a:t>MapReduce</a:t>
          </a:r>
          <a:r>
            <a:rPr lang="en-US" sz="2000" dirty="0" smtClean="0"/>
            <a:t> for Azure</a:t>
          </a:r>
        </a:p>
      </dgm:t>
    </dgm:pt>
    <dgm:pt modelId="{31217AFE-0292-43CE-ABAA-928F5B7BCD20}" type="parTrans" cxnId="{0D8D116B-3EA1-4A65-85CE-EC43BEE9B180}">
      <dgm:prSet/>
      <dgm:spPr/>
      <dgm:t>
        <a:bodyPr/>
        <a:lstStyle/>
        <a:p>
          <a:endParaRPr lang="en-US" sz="2000"/>
        </a:p>
      </dgm:t>
    </dgm:pt>
    <dgm:pt modelId="{04D36436-380E-4DA7-AA8C-45373FE5A66D}" type="sibTrans" cxnId="{0D8D116B-3EA1-4A65-85CE-EC43BEE9B180}">
      <dgm:prSet/>
      <dgm:spPr/>
      <dgm:t>
        <a:bodyPr/>
        <a:lstStyle/>
        <a:p>
          <a:endParaRPr lang="en-US" sz="2000"/>
        </a:p>
      </dgm:t>
    </dgm:pt>
    <dgm:pt modelId="{1B75DD5F-594B-4D35-8712-69FA62A541E1}">
      <dgm:prSet custT="1"/>
      <dgm:spPr/>
      <dgm:t>
        <a:bodyPr/>
        <a:lstStyle/>
        <a:p>
          <a:r>
            <a:rPr lang="en-US" sz="2000" dirty="0" smtClean="0"/>
            <a:t>Typical </a:t>
          </a:r>
          <a:r>
            <a:rPr lang="en-US" sz="2000" dirty="0" err="1" smtClean="0"/>
            <a:t>MapReduce</a:t>
          </a:r>
          <a:r>
            <a:rPr lang="en-US" sz="2000" dirty="0" smtClean="0"/>
            <a:t> fault tolerance</a:t>
          </a:r>
        </a:p>
      </dgm:t>
    </dgm:pt>
    <dgm:pt modelId="{B96581E3-5886-430E-94D4-541572EAFD19}" type="parTrans" cxnId="{30CC7EBA-5666-4433-BD03-49A0B9035511}">
      <dgm:prSet/>
      <dgm:spPr/>
      <dgm:t>
        <a:bodyPr/>
        <a:lstStyle/>
        <a:p>
          <a:endParaRPr lang="en-US" sz="2000"/>
        </a:p>
      </dgm:t>
    </dgm:pt>
    <dgm:pt modelId="{BE2ECF13-6633-459A-A809-5278B585DA4F}" type="sibTrans" cxnId="{30CC7EBA-5666-4433-BD03-49A0B9035511}">
      <dgm:prSet/>
      <dgm:spPr/>
      <dgm:t>
        <a:bodyPr/>
        <a:lstStyle/>
        <a:p>
          <a:endParaRPr lang="en-US" sz="2000"/>
        </a:p>
      </dgm:t>
    </dgm:pt>
    <dgm:pt modelId="{79377868-602C-4927-B149-9B12C7DB4DEA}" type="pres">
      <dgm:prSet presAssocID="{DFA12198-0063-4029-ABA2-A6B763CFD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883D04-AA1C-4CCD-9DD8-44CBE7A43E70}" type="pres">
      <dgm:prSet presAssocID="{E54B1729-00CD-4D11-98CC-0BFFB9EEEE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41D22-7139-4209-A098-420A6A33B294}" type="pres">
      <dgm:prSet presAssocID="{E54B1729-00CD-4D11-98CC-0BFFB9EEEEA5}" presName="childText" presStyleLbl="revTx" presStyleIdx="0" presStyleCnt="3" custScaleY="64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320A6-0ED6-487F-8C09-4062A9956A71}" type="pres">
      <dgm:prSet presAssocID="{CB051014-2927-46C7-96B8-ECB88E7B4E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0D785-016A-44D9-8769-5362F15E9136}" type="pres">
      <dgm:prSet presAssocID="{CB051014-2927-46C7-96B8-ECB88E7B4E1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D800E-5960-4B69-94FD-F722F1C1C685}" type="pres">
      <dgm:prSet presAssocID="{49F727B1-A7C4-40D0-AFB4-8507584FF3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94683-084A-493B-AD16-8C521FE26026}" type="pres">
      <dgm:prSet presAssocID="{49F727B1-A7C4-40D0-AFB4-8507584FF38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3F167-605C-496C-9C4C-3F9469708823}" srcId="{CB051014-2927-46C7-96B8-ECB88E7B4E18}" destId="{DF016C61-CE94-4611-9284-7A210AD16559}" srcOrd="0" destOrd="0" parTransId="{CFC6D07A-39F5-45C2-B966-50B20BFF212B}" sibTransId="{3B73C4FA-AC5E-4D46-8CB8-B1DE9C754057}"/>
    <dgm:cxn modelId="{8ACC2F56-C9C5-44C2-AE9B-217CE08D1EBD}" type="presOf" srcId="{2D75043D-2F5F-463A-A9E4-DCAF4399C1FD}" destId="{CE441D22-7139-4209-A098-420A6A33B294}" srcOrd="0" destOrd="0" presId="urn:microsoft.com/office/officeart/2005/8/layout/vList2"/>
    <dgm:cxn modelId="{90094817-E1F2-429C-B23E-1943A46EA283}" type="presOf" srcId="{4758E93B-D615-43EE-AB19-480BA644FA66}" destId="{23A0D785-016A-44D9-8769-5362F15E9136}" srcOrd="0" destOrd="1" presId="urn:microsoft.com/office/officeart/2005/8/layout/vList2"/>
    <dgm:cxn modelId="{2C8A46A7-0AB1-466B-8E81-24DA38180A1E}" srcId="{DFA12198-0063-4029-ABA2-A6B763CFD146}" destId="{49F727B1-A7C4-40D0-AFB4-8507584FF383}" srcOrd="2" destOrd="0" parTransId="{E9BA0C0B-2600-40EF-BE42-4E206AF43DF8}" sibTransId="{AD8232F8-DC69-4C34-BEFB-CAD300BB1A51}"/>
    <dgm:cxn modelId="{0D8D116B-3EA1-4A65-85CE-EC43BEE9B180}" srcId="{49F727B1-A7C4-40D0-AFB4-8507584FF383}" destId="{1C36F49C-CFA7-4B5C-8405-E9C7321F65D5}" srcOrd="0" destOrd="0" parTransId="{31217AFE-0292-43CE-ABAA-928F5B7BCD20}" sibTransId="{04D36436-380E-4DA7-AA8C-45373FE5A66D}"/>
    <dgm:cxn modelId="{7CA1EABC-DBF9-4EFE-909F-886C8BDE0DA7}" srcId="{DFA12198-0063-4029-ABA2-A6B763CFD146}" destId="{CB051014-2927-46C7-96B8-ECB88E7B4E18}" srcOrd="1" destOrd="0" parTransId="{B124753E-A22B-4988-8651-CE760424A982}" sibTransId="{A348E131-0759-4FBC-B4DE-ED01E4DB3214}"/>
    <dgm:cxn modelId="{19928E05-54A6-4109-9831-F42077D1DAE2}" type="presOf" srcId="{E36FEEEB-B627-4CA3-89F5-EFAE9B5F51C2}" destId="{CE441D22-7139-4209-A098-420A6A33B294}" srcOrd="0" destOrd="1" presId="urn:microsoft.com/office/officeart/2005/8/layout/vList2"/>
    <dgm:cxn modelId="{FE8F3D61-8CD9-40EA-8BC8-2D9CF7FB4419}" type="presOf" srcId="{795DDFF3-899B-4410-BAE7-F4E344F267C6}" destId="{CE441D22-7139-4209-A098-420A6A33B294}" srcOrd="0" destOrd="2" presId="urn:microsoft.com/office/officeart/2005/8/layout/vList2"/>
    <dgm:cxn modelId="{D96FC03E-B1E6-4639-B03D-27C45CA712EA}" type="presOf" srcId="{1C36F49C-CFA7-4B5C-8405-E9C7321F65D5}" destId="{99E94683-084A-493B-AD16-8C521FE26026}" srcOrd="0" destOrd="0" presId="urn:microsoft.com/office/officeart/2005/8/layout/vList2"/>
    <dgm:cxn modelId="{B6E5A3C7-C2ED-4551-A72A-C8D3095ECCC0}" srcId="{E54B1729-00CD-4D11-98CC-0BFFB9EEEEA5}" destId="{E36FEEEB-B627-4CA3-89F5-EFAE9B5F51C2}" srcOrd="1" destOrd="0" parTransId="{43C2E228-01C7-4942-B103-2A44B827AA13}" sibTransId="{1F8E1A9E-F313-4177-B6BD-E086ACD47F97}"/>
    <dgm:cxn modelId="{30CC7EBA-5666-4433-BD03-49A0B9035511}" srcId="{49F727B1-A7C4-40D0-AFB4-8507584FF383}" destId="{1B75DD5F-594B-4D35-8712-69FA62A541E1}" srcOrd="1" destOrd="0" parTransId="{B96581E3-5886-430E-94D4-541572EAFD19}" sibTransId="{BE2ECF13-6633-459A-A809-5278B585DA4F}"/>
    <dgm:cxn modelId="{5ACA989B-F4F6-4F33-90B2-253E86DA1E4A}" srcId="{CB051014-2927-46C7-96B8-ECB88E7B4E18}" destId="{A52901FD-58D4-4E3F-B5AC-FF6161F11EE7}" srcOrd="2" destOrd="0" parTransId="{B56CD1B8-70C4-44D6-B613-E55DECD2AC10}" sibTransId="{8A3E8ADD-AD3B-4109-B0C9-63810BE0FD54}"/>
    <dgm:cxn modelId="{2D8F5B7D-C456-4B70-8CBA-B14928BE8B78}" srcId="{DFA12198-0063-4029-ABA2-A6B763CFD146}" destId="{E54B1729-00CD-4D11-98CC-0BFFB9EEEEA5}" srcOrd="0" destOrd="0" parTransId="{CA97E313-A71F-4EF0-AD46-9C676257711E}" sibTransId="{7A4783B5-482B-483B-A5CC-A9BE4E4E4C89}"/>
    <dgm:cxn modelId="{14B69898-D79B-4000-8B25-689BA12BB476}" type="presOf" srcId="{1B75DD5F-594B-4D35-8712-69FA62A541E1}" destId="{99E94683-084A-493B-AD16-8C521FE26026}" srcOrd="0" destOrd="1" presId="urn:microsoft.com/office/officeart/2005/8/layout/vList2"/>
    <dgm:cxn modelId="{43051575-7B6F-4512-97CC-51EABCE30D36}" type="presOf" srcId="{DFA12198-0063-4029-ABA2-A6B763CFD146}" destId="{79377868-602C-4927-B149-9B12C7DB4DEA}" srcOrd="0" destOrd="0" presId="urn:microsoft.com/office/officeart/2005/8/layout/vList2"/>
    <dgm:cxn modelId="{0617AC20-DA7E-4F72-9211-C2EAF3F319BA}" type="presOf" srcId="{49F727B1-A7C4-40D0-AFB4-8507584FF383}" destId="{A80D800E-5960-4B69-94FD-F722F1C1C685}" srcOrd="0" destOrd="0" presId="urn:microsoft.com/office/officeart/2005/8/layout/vList2"/>
    <dgm:cxn modelId="{DA2D89ED-0B06-491C-824B-5F1239FF9190}" srcId="{E54B1729-00CD-4D11-98CC-0BFFB9EEEEA5}" destId="{2D75043D-2F5F-463A-A9E4-DCAF4399C1FD}" srcOrd="0" destOrd="0" parTransId="{988DEEE3-A1C8-4584-8247-ABDADC435A5D}" sibTransId="{7A86E2A6-E90C-44B5-BCE3-BE841AB311F1}"/>
    <dgm:cxn modelId="{50F64BB8-C62D-44F9-8694-AFBB634082D4}" type="presOf" srcId="{DF016C61-CE94-4611-9284-7A210AD16559}" destId="{23A0D785-016A-44D9-8769-5362F15E9136}" srcOrd="0" destOrd="0" presId="urn:microsoft.com/office/officeart/2005/8/layout/vList2"/>
    <dgm:cxn modelId="{254270A2-B49A-470A-BC8B-F79E4FFCF16E}" type="presOf" srcId="{E54B1729-00CD-4D11-98CC-0BFFB9EEEEA5}" destId="{BF883D04-AA1C-4CCD-9DD8-44CBE7A43E70}" srcOrd="0" destOrd="0" presId="urn:microsoft.com/office/officeart/2005/8/layout/vList2"/>
    <dgm:cxn modelId="{89A51A88-F6D3-45F2-BB1E-CBAABA6E3E75}" type="presOf" srcId="{A52901FD-58D4-4E3F-B5AC-FF6161F11EE7}" destId="{23A0D785-016A-44D9-8769-5362F15E9136}" srcOrd="0" destOrd="2" presId="urn:microsoft.com/office/officeart/2005/8/layout/vList2"/>
    <dgm:cxn modelId="{EB4B0BDB-17BF-42E0-A18A-1ACDF3EFA972}" srcId="{CB051014-2927-46C7-96B8-ECB88E7B4E18}" destId="{4758E93B-D615-43EE-AB19-480BA644FA66}" srcOrd="1" destOrd="0" parTransId="{FC7F2A6C-13A6-4E13-AA69-D9B13466A2F6}" sibTransId="{F92D4D1E-DA8E-43B1-A389-F829F0B17570}"/>
    <dgm:cxn modelId="{682D8F9F-444D-4822-8C26-474FCB4DFF94}" srcId="{E54B1729-00CD-4D11-98CC-0BFFB9EEEEA5}" destId="{795DDFF3-899B-4410-BAE7-F4E344F267C6}" srcOrd="2" destOrd="0" parTransId="{2322AD45-0B57-4A9F-BB56-2F2EED439307}" sibTransId="{369571F0-08D7-4F1F-B599-CC961D508913}"/>
    <dgm:cxn modelId="{7940CD00-6CE0-469A-B1D9-910C7B6368C3}" type="presOf" srcId="{CB051014-2927-46C7-96B8-ECB88E7B4E18}" destId="{E94320A6-0ED6-487F-8C09-4062A9956A71}" srcOrd="0" destOrd="0" presId="urn:microsoft.com/office/officeart/2005/8/layout/vList2"/>
    <dgm:cxn modelId="{80D6A9C3-56AC-4E3D-A062-BBC079E6D17D}" type="presParOf" srcId="{79377868-602C-4927-B149-9B12C7DB4DEA}" destId="{BF883D04-AA1C-4CCD-9DD8-44CBE7A43E70}" srcOrd="0" destOrd="0" presId="urn:microsoft.com/office/officeart/2005/8/layout/vList2"/>
    <dgm:cxn modelId="{416F29EC-A10B-4E4E-B505-AEDB0D7B86B6}" type="presParOf" srcId="{79377868-602C-4927-B149-9B12C7DB4DEA}" destId="{CE441D22-7139-4209-A098-420A6A33B294}" srcOrd="1" destOrd="0" presId="urn:microsoft.com/office/officeart/2005/8/layout/vList2"/>
    <dgm:cxn modelId="{400E4A3C-FCF4-4553-8013-C261C3498BB9}" type="presParOf" srcId="{79377868-602C-4927-B149-9B12C7DB4DEA}" destId="{E94320A6-0ED6-487F-8C09-4062A9956A71}" srcOrd="2" destOrd="0" presId="urn:microsoft.com/office/officeart/2005/8/layout/vList2"/>
    <dgm:cxn modelId="{60F8FD9D-A8DE-49CA-B43B-66377FB68EC5}" type="presParOf" srcId="{79377868-602C-4927-B149-9B12C7DB4DEA}" destId="{23A0D785-016A-44D9-8769-5362F15E9136}" srcOrd="3" destOrd="0" presId="urn:microsoft.com/office/officeart/2005/8/layout/vList2"/>
    <dgm:cxn modelId="{20632E37-3B03-41FC-B9B1-AB6B50251D68}" type="presParOf" srcId="{79377868-602C-4927-B149-9B12C7DB4DEA}" destId="{A80D800E-5960-4B69-94FD-F722F1C1C685}" srcOrd="4" destOrd="0" presId="urn:microsoft.com/office/officeart/2005/8/layout/vList2"/>
    <dgm:cxn modelId="{15B86592-4C6B-44BB-BDB0-8173667CB0F3}" type="presParOf" srcId="{79377868-602C-4927-B149-9B12C7DB4DEA}" destId="{99E94683-084A-493B-AD16-8C521FE2602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7777-6442-4DB9-A594-3C712FA8671E}">
      <dsp:nvSpPr>
        <dsp:cNvPr id="0" name=""/>
        <dsp:cNvSpPr/>
      </dsp:nvSpPr>
      <dsp:spPr>
        <a:xfrm>
          <a:off x="3310" y="147705"/>
          <a:ext cx="1218079" cy="12180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upfront cost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694" y="326089"/>
        <a:ext cx="861311" cy="861311"/>
      </dsp:txXfrm>
    </dsp:sp>
    <dsp:sp modelId="{4C450465-914C-4242-BEEC-FAB7261F6571}">
      <dsp:nvSpPr>
        <dsp:cNvPr id="0" name=""/>
        <dsp:cNvSpPr/>
      </dsp:nvSpPr>
      <dsp:spPr>
        <a:xfrm>
          <a:off x="1320298" y="403501"/>
          <a:ext cx="706486" cy="70648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3943" y="673661"/>
        <a:ext cx="519196" cy="166166"/>
      </dsp:txXfrm>
    </dsp:sp>
    <dsp:sp modelId="{8804AFCA-845B-4E1E-97CC-41E8F73EE4A3}">
      <dsp:nvSpPr>
        <dsp:cNvPr id="0" name=""/>
        <dsp:cNvSpPr/>
      </dsp:nvSpPr>
      <dsp:spPr>
        <a:xfrm>
          <a:off x="2125692" y="147705"/>
          <a:ext cx="1520918" cy="1218079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Horizontal scalability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48425" y="326089"/>
        <a:ext cx="1075452" cy="861311"/>
      </dsp:txXfrm>
    </dsp:sp>
    <dsp:sp modelId="{328E0988-1928-4CFA-9132-538CD497CA7D}">
      <dsp:nvSpPr>
        <dsp:cNvPr id="0" name=""/>
        <dsp:cNvSpPr/>
      </dsp:nvSpPr>
      <dsp:spPr>
        <a:xfrm>
          <a:off x="3745519" y="403501"/>
          <a:ext cx="706486" cy="706486"/>
        </a:xfrm>
        <a:prstGeom prst="mathPlus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9164" y="673661"/>
        <a:ext cx="519196" cy="166166"/>
      </dsp:txXfrm>
    </dsp:sp>
    <dsp:sp modelId="{EE5478CE-37C5-44F3-8BF0-AB7EC20523C6}">
      <dsp:nvSpPr>
        <dsp:cNvPr id="0" name=""/>
        <dsp:cNvSpPr/>
      </dsp:nvSpPr>
      <dsp:spPr>
        <a:xfrm>
          <a:off x="4550913" y="147705"/>
          <a:ext cx="1218079" cy="1218079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maintenance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9297" y="326089"/>
        <a:ext cx="861311" cy="861311"/>
      </dsp:txXfrm>
    </dsp:sp>
    <dsp:sp modelId="{1F218F09-7B33-44A5-AC0E-52CF65B2362E}">
      <dsp:nvSpPr>
        <dsp:cNvPr id="0" name=""/>
        <dsp:cNvSpPr/>
      </dsp:nvSpPr>
      <dsp:spPr>
        <a:xfrm>
          <a:off x="5867900" y="403501"/>
          <a:ext cx="706486" cy="706486"/>
        </a:xfrm>
        <a:prstGeom prst="mathEqual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961545" y="549037"/>
        <a:ext cx="519196" cy="415414"/>
      </dsp:txXfrm>
    </dsp:sp>
    <dsp:sp modelId="{75D9B54B-3617-43AA-AE6F-FB06C202D836}">
      <dsp:nvSpPr>
        <dsp:cNvPr id="0" name=""/>
        <dsp:cNvSpPr/>
      </dsp:nvSpPr>
      <dsp:spPr>
        <a:xfrm>
          <a:off x="6673295" y="723059"/>
          <a:ext cx="38406" cy="67371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8919" y="732925"/>
        <a:ext cx="27158" cy="47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3D951-E755-4DC1-82D7-16FB5A2D46AD}">
      <dsp:nvSpPr>
        <dsp:cNvPr id="0" name=""/>
        <dsp:cNvSpPr/>
      </dsp:nvSpPr>
      <dsp:spPr>
        <a:xfrm>
          <a:off x="-2739448" y="-422416"/>
          <a:ext cx="3269344" cy="3269344"/>
        </a:xfrm>
        <a:prstGeom prst="blockArc">
          <a:avLst>
            <a:gd name="adj1" fmla="val 18900000"/>
            <a:gd name="adj2" fmla="val 2700000"/>
            <a:gd name="adj3" fmla="val 66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5152E-8041-44F7-A1FA-E201C6B0BEB6}">
      <dsp:nvSpPr>
        <dsp:cNvPr id="0" name=""/>
        <dsp:cNvSpPr/>
      </dsp:nvSpPr>
      <dsp:spPr>
        <a:xfrm>
          <a:off x="340687" y="242451"/>
          <a:ext cx="4895695" cy="4849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89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Compute, storage and other services</a:t>
          </a:r>
          <a:endParaRPr lang="en-US" sz="2300" kern="1200" dirty="0"/>
        </a:p>
      </dsp:txBody>
      <dsp:txXfrm>
        <a:off x="340687" y="242451"/>
        <a:ext cx="4895695" cy="484902"/>
      </dsp:txXfrm>
    </dsp:sp>
    <dsp:sp modelId="{39475583-AE99-44BE-957F-D0FA06BF5D0B}">
      <dsp:nvSpPr>
        <dsp:cNvPr id="0" name=""/>
        <dsp:cNvSpPr/>
      </dsp:nvSpPr>
      <dsp:spPr>
        <a:xfrm>
          <a:off x="37623" y="181838"/>
          <a:ext cx="606128" cy="606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E81B5-9434-4792-9AFA-50203074F433}">
      <dsp:nvSpPr>
        <dsp:cNvPr id="0" name=""/>
        <dsp:cNvSpPr/>
      </dsp:nvSpPr>
      <dsp:spPr>
        <a:xfrm>
          <a:off x="516949" y="969804"/>
          <a:ext cx="4719433" cy="48490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89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Loose service guarantees</a:t>
          </a:r>
          <a:endParaRPr lang="en-US" sz="2300" kern="1200" dirty="0"/>
        </a:p>
      </dsp:txBody>
      <dsp:txXfrm>
        <a:off x="516949" y="969804"/>
        <a:ext cx="4719433" cy="484902"/>
      </dsp:txXfrm>
    </dsp:sp>
    <dsp:sp modelId="{473E9318-7DE4-426E-B208-CD4C3E4851B8}">
      <dsp:nvSpPr>
        <dsp:cNvPr id="0" name=""/>
        <dsp:cNvSpPr/>
      </dsp:nvSpPr>
      <dsp:spPr>
        <a:xfrm>
          <a:off x="213885" y="909192"/>
          <a:ext cx="606128" cy="606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5FC9D-1DA2-40E4-9D46-35BD36070DD4}">
      <dsp:nvSpPr>
        <dsp:cNvPr id="0" name=""/>
        <dsp:cNvSpPr/>
      </dsp:nvSpPr>
      <dsp:spPr>
        <a:xfrm>
          <a:off x="340687" y="1697158"/>
          <a:ext cx="4895695" cy="48490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89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Not trivial to utilize effectively </a:t>
          </a:r>
          <a:r>
            <a:rPr lang="en-US" sz="2400" kern="1200" dirty="0" smtClean="0">
              <a:solidFill>
                <a:srgbClr val="FFFF00"/>
              </a:solidFill>
              <a:sym typeface="Wingdings" pitchFamily="2" charset="2"/>
            </a:rPr>
            <a:t>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340687" y="1697158"/>
        <a:ext cx="4895695" cy="484902"/>
      </dsp:txXfrm>
    </dsp:sp>
    <dsp:sp modelId="{48E04CE2-696A-4466-8351-0F8948304ED5}">
      <dsp:nvSpPr>
        <dsp:cNvPr id="0" name=""/>
        <dsp:cNvSpPr/>
      </dsp:nvSpPr>
      <dsp:spPr>
        <a:xfrm>
          <a:off x="37623" y="1636545"/>
          <a:ext cx="606128" cy="606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E08E8-3749-44E2-8DD4-95CB5F4D5FCD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2B504-489A-47DA-ACAC-31F0C7810289}">
      <dsp:nvSpPr>
        <dsp:cNvPr id="0" name=""/>
        <dsp:cNvSpPr/>
      </dsp:nvSpPr>
      <dsp:spPr>
        <a:xfrm>
          <a:off x="0" y="0"/>
          <a:ext cx="2072146" cy="414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</a:rPr>
            <a:t>Scalable Parallel Computing on Clouds</a:t>
          </a:r>
          <a:endParaRPr lang="en-US" sz="2800" b="1" kern="1200" dirty="0">
            <a:effectLst/>
          </a:endParaRPr>
        </a:p>
      </dsp:txBody>
      <dsp:txXfrm>
        <a:off x="0" y="0"/>
        <a:ext cx="2072146" cy="4146550"/>
      </dsp:txXfrm>
    </dsp:sp>
    <dsp:sp modelId="{32779545-39BA-4B84-93C3-4739A0694119}">
      <dsp:nvSpPr>
        <dsp:cNvPr id="0" name=""/>
        <dsp:cNvSpPr/>
      </dsp:nvSpPr>
      <dsp:spPr>
        <a:xfrm>
          <a:off x="2187513" y="39076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Programming Models</a:t>
          </a:r>
          <a:endParaRPr lang="en-US" sz="3600" kern="1200" dirty="0"/>
        </a:p>
      </dsp:txBody>
      <dsp:txXfrm>
        <a:off x="2187513" y="39076"/>
        <a:ext cx="6037544" cy="781527"/>
      </dsp:txXfrm>
    </dsp:sp>
    <dsp:sp modelId="{BE1725F7-96CE-4A1C-A959-E42C8728764B}">
      <dsp:nvSpPr>
        <dsp:cNvPr id="0" name=""/>
        <dsp:cNvSpPr/>
      </dsp:nvSpPr>
      <dsp:spPr>
        <a:xfrm>
          <a:off x="2072146" y="820603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3329F-DA12-4E37-A213-59C9D7A04B89}">
      <dsp:nvSpPr>
        <dsp:cNvPr id="0" name=""/>
        <dsp:cNvSpPr/>
      </dsp:nvSpPr>
      <dsp:spPr>
        <a:xfrm>
          <a:off x="2187513" y="859680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Scalability</a:t>
          </a:r>
          <a:endParaRPr lang="en-US" sz="3600" kern="1200" dirty="0"/>
        </a:p>
      </dsp:txBody>
      <dsp:txXfrm>
        <a:off x="2187513" y="859680"/>
        <a:ext cx="6037544" cy="781527"/>
      </dsp:txXfrm>
    </dsp:sp>
    <dsp:sp modelId="{5FECD033-7D18-4FA6-B970-F185E73BF9B9}">
      <dsp:nvSpPr>
        <dsp:cNvPr id="0" name=""/>
        <dsp:cNvSpPr/>
      </dsp:nvSpPr>
      <dsp:spPr>
        <a:xfrm>
          <a:off x="2072146" y="1641207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17786-022B-4668-B7D1-107D0A7772DD}">
      <dsp:nvSpPr>
        <dsp:cNvPr id="0" name=""/>
        <dsp:cNvSpPr/>
      </dsp:nvSpPr>
      <dsp:spPr>
        <a:xfrm>
          <a:off x="2187513" y="1680284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Performance</a:t>
          </a:r>
          <a:endParaRPr lang="en-US" sz="3600" kern="1200" dirty="0"/>
        </a:p>
      </dsp:txBody>
      <dsp:txXfrm>
        <a:off x="2187513" y="1680284"/>
        <a:ext cx="6037544" cy="781527"/>
      </dsp:txXfrm>
    </dsp:sp>
    <dsp:sp modelId="{78CE3F29-3677-4342-A940-20E9D03CEDFC}">
      <dsp:nvSpPr>
        <dsp:cNvPr id="0" name=""/>
        <dsp:cNvSpPr/>
      </dsp:nvSpPr>
      <dsp:spPr>
        <a:xfrm>
          <a:off x="2072146" y="2461811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4A6A3-3CBC-453B-A1AC-9C644466527F}">
      <dsp:nvSpPr>
        <dsp:cNvPr id="0" name=""/>
        <dsp:cNvSpPr/>
      </dsp:nvSpPr>
      <dsp:spPr>
        <a:xfrm>
          <a:off x="2187513" y="2500887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Fault Tolerance</a:t>
          </a:r>
          <a:endParaRPr lang="en-US" sz="3600" kern="1200" dirty="0"/>
        </a:p>
      </dsp:txBody>
      <dsp:txXfrm>
        <a:off x="2187513" y="2500887"/>
        <a:ext cx="6037544" cy="781527"/>
      </dsp:txXfrm>
    </dsp:sp>
    <dsp:sp modelId="{EE8715A5-A158-40A0-9E77-F09570C0E707}">
      <dsp:nvSpPr>
        <dsp:cNvPr id="0" name=""/>
        <dsp:cNvSpPr/>
      </dsp:nvSpPr>
      <dsp:spPr>
        <a:xfrm>
          <a:off x="2072146" y="3282415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6BD33-C143-4CBC-88CB-9E59FC50AFCD}">
      <dsp:nvSpPr>
        <dsp:cNvPr id="0" name=""/>
        <dsp:cNvSpPr/>
      </dsp:nvSpPr>
      <dsp:spPr>
        <a:xfrm>
          <a:off x="2187513" y="3321491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Monitoring</a:t>
          </a:r>
          <a:endParaRPr lang="en-US" sz="3600" kern="1200" dirty="0"/>
        </a:p>
      </dsp:txBody>
      <dsp:txXfrm>
        <a:off x="2187513" y="3321491"/>
        <a:ext cx="6037544" cy="781527"/>
      </dsp:txXfrm>
    </dsp:sp>
    <dsp:sp modelId="{56466B30-96C6-4C7B-8CFD-25968C3A0E25}">
      <dsp:nvSpPr>
        <dsp:cNvPr id="0" name=""/>
        <dsp:cNvSpPr/>
      </dsp:nvSpPr>
      <dsp:spPr>
        <a:xfrm>
          <a:off x="2072146" y="4103019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FCF84-C567-424A-9FD9-CD039FCB63CC}">
      <dsp:nvSpPr>
        <dsp:cNvPr id="0" name=""/>
        <dsp:cNvSpPr/>
      </dsp:nvSpPr>
      <dsp:spPr>
        <a:xfrm>
          <a:off x="3048703" y="1168926"/>
          <a:ext cx="2912063" cy="29120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5165" y="1595388"/>
        <a:ext cx="2059139" cy="2059139"/>
      </dsp:txXfrm>
    </dsp:sp>
    <dsp:sp modelId="{4C3EDE77-0776-4DCE-9A81-F71842BD78E6}">
      <dsp:nvSpPr>
        <dsp:cNvPr id="0" name=""/>
        <dsp:cNvSpPr/>
      </dsp:nvSpPr>
      <dsp:spPr>
        <a:xfrm>
          <a:off x="3610302" y="519"/>
          <a:ext cx="1788865" cy="14560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2275" y="213750"/>
        <a:ext cx="1264919" cy="1029569"/>
      </dsp:txXfrm>
    </dsp:sp>
    <dsp:sp modelId="{CD4D89B1-125C-4FE4-9701-5D73D88B7BAC}">
      <dsp:nvSpPr>
        <dsp:cNvPr id="0" name=""/>
        <dsp:cNvSpPr/>
      </dsp:nvSpPr>
      <dsp:spPr>
        <a:xfrm>
          <a:off x="5538611" y="1896942"/>
          <a:ext cx="1725091" cy="14560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1245" y="2110173"/>
        <a:ext cx="1219823" cy="1029569"/>
      </dsp:txXfrm>
    </dsp:sp>
    <dsp:sp modelId="{FBD72458-7CE4-4F26-BCDE-644DA8F20C90}">
      <dsp:nvSpPr>
        <dsp:cNvPr id="0" name=""/>
        <dsp:cNvSpPr/>
      </dsp:nvSpPr>
      <dsp:spPr>
        <a:xfrm>
          <a:off x="3776719" y="3793365"/>
          <a:ext cx="1456031" cy="14560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9950" y="4006596"/>
        <a:ext cx="1029569" cy="1029569"/>
      </dsp:txXfrm>
    </dsp:sp>
    <dsp:sp modelId="{3D8B5774-1C03-4875-87C0-594E79528B13}">
      <dsp:nvSpPr>
        <dsp:cNvPr id="0" name=""/>
        <dsp:cNvSpPr/>
      </dsp:nvSpPr>
      <dsp:spPr>
        <a:xfrm>
          <a:off x="1880296" y="1896942"/>
          <a:ext cx="1456031" cy="14560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3527" y="2110173"/>
        <a:ext cx="1029569" cy="10295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711DA-CD12-4D61-A8BB-6A67787246A6}">
      <dsp:nvSpPr>
        <dsp:cNvPr id="0" name=""/>
        <dsp:cNvSpPr/>
      </dsp:nvSpPr>
      <dsp:spPr>
        <a:xfrm>
          <a:off x="1817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Map</a:t>
          </a:r>
          <a:endParaRPr lang="en-US" sz="1100" kern="1200"/>
        </a:p>
      </dsp:txBody>
      <dsp:txXfrm>
        <a:off x="12920" y="11103"/>
        <a:ext cx="665923" cy="356889"/>
      </dsp:txXfrm>
    </dsp:sp>
    <dsp:sp modelId="{C3599F4D-9027-4A7A-8FFB-3E509AB9E118}">
      <dsp:nvSpPr>
        <dsp:cNvPr id="0" name=""/>
        <dsp:cNvSpPr/>
      </dsp:nvSpPr>
      <dsp:spPr>
        <a:xfrm>
          <a:off x="758759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58759" y="138350"/>
        <a:ext cx="102118" cy="102394"/>
      </dsp:txXfrm>
    </dsp:sp>
    <dsp:sp modelId="{B92ADE4F-FEF2-4BB4-B808-A2ADA58E0393}">
      <dsp:nvSpPr>
        <dsp:cNvPr id="0" name=""/>
        <dsp:cNvSpPr/>
      </dsp:nvSpPr>
      <dsp:spPr>
        <a:xfrm>
          <a:off x="965198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Combine</a:t>
          </a:r>
          <a:endParaRPr lang="en-US" sz="1100" kern="1200"/>
        </a:p>
      </dsp:txBody>
      <dsp:txXfrm>
        <a:off x="976301" y="11103"/>
        <a:ext cx="665923" cy="356889"/>
      </dsp:txXfrm>
    </dsp:sp>
    <dsp:sp modelId="{3B4EB2F5-E4F4-4122-AD1B-C4B1153C4205}">
      <dsp:nvSpPr>
        <dsp:cNvPr id="0" name=""/>
        <dsp:cNvSpPr/>
      </dsp:nvSpPr>
      <dsp:spPr>
        <a:xfrm>
          <a:off x="1722140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22140" y="138350"/>
        <a:ext cx="102118" cy="102394"/>
      </dsp:txXfrm>
    </dsp:sp>
    <dsp:sp modelId="{BB08F17F-0277-474A-869E-9BB7E2B12FAF}">
      <dsp:nvSpPr>
        <dsp:cNvPr id="0" name=""/>
        <dsp:cNvSpPr/>
      </dsp:nvSpPr>
      <dsp:spPr>
        <a:xfrm>
          <a:off x="1928579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Shuffle</a:t>
          </a:r>
          <a:endParaRPr lang="en-US" sz="1100" kern="1200"/>
        </a:p>
      </dsp:txBody>
      <dsp:txXfrm>
        <a:off x="1939682" y="11103"/>
        <a:ext cx="665923" cy="356889"/>
      </dsp:txXfrm>
    </dsp:sp>
    <dsp:sp modelId="{C04E9CEA-1CC2-49EA-886C-8E719AE1E082}">
      <dsp:nvSpPr>
        <dsp:cNvPr id="0" name=""/>
        <dsp:cNvSpPr/>
      </dsp:nvSpPr>
      <dsp:spPr>
        <a:xfrm>
          <a:off x="2685522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685522" y="138350"/>
        <a:ext cx="102118" cy="102394"/>
      </dsp:txXfrm>
    </dsp:sp>
    <dsp:sp modelId="{CF126916-5171-43C0-B0C7-C012565E255A}">
      <dsp:nvSpPr>
        <dsp:cNvPr id="0" name=""/>
        <dsp:cNvSpPr/>
      </dsp:nvSpPr>
      <dsp:spPr>
        <a:xfrm>
          <a:off x="2891961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Sort</a:t>
          </a:r>
          <a:endParaRPr lang="en-US" sz="1100" kern="1200"/>
        </a:p>
      </dsp:txBody>
      <dsp:txXfrm>
        <a:off x="2903064" y="11103"/>
        <a:ext cx="665923" cy="356889"/>
      </dsp:txXfrm>
    </dsp:sp>
    <dsp:sp modelId="{821D7A8B-316E-45CA-891F-3ADCA0FB5E67}">
      <dsp:nvSpPr>
        <dsp:cNvPr id="0" name=""/>
        <dsp:cNvSpPr/>
      </dsp:nvSpPr>
      <dsp:spPr>
        <a:xfrm>
          <a:off x="3648903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48903" y="138350"/>
        <a:ext cx="102118" cy="102394"/>
      </dsp:txXfrm>
    </dsp:sp>
    <dsp:sp modelId="{8BCCE1B7-F6AF-489F-8A94-CE84FC342B1D}">
      <dsp:nvSpPr>
        <dsp:cNvPr id="0" name=""/>
        <dsp:cNvSpPr/>
      </dsp:nvSpPr>
      <dsp:spPr>
        <a:xfrm>
          <a:off x="3855342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Reduce</a:t>
          </a:r>
          <a:endParaRPr lang="en-US" sz="1100" kern="1200"/>
        </a:p>
      </dsp:txBody>
      <dsp:txXfrm>
        <a:off x="3866445" y="11103"/>
        <a:ext cx="665923" cy="356889"/>
      </dsp:txXfrm>
    </dsp:sp>
    <dsp:sp modelId="{2B53E378-638E-4644-A341-E43828F4966F}">
      <dsp:nvSpPr>
        <dsp:cNvPr id="0" name=""/>
        <dsp:cNvSpPr/>
      </dsp:nvSpPr>
      <dsp:spPr>
        <a:xfrm>
          <a:off x="4612285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612285" y="138350"/>
        <a:ext cx="102118" cy="102394"/>
      </dsp:txXfrm>
    </dsp:sp>
    <dsp:sp modelId="{041EAA45-52F4-493F-BB81-557E5389EF55}">
      <dsp:nvSpPr>
        <dsp:cNvPr id="0" name=""/>
        <dsp:cNvSpPr/>
      </dsp:nvSpPr>
      <dsp:spPr>
        <a:xfrm>
          <a:off x="4818723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Merge</a:t>
          </a:r>
          <a:endParaRPr lang="en-US" sz="1100" kern="1200" dirty="0"/>
        </a:p>
      </dsp:txBody>
      <dsp:txXfrm>
        <a:off x="4829826" y="11103"/>
        <a:ext cx="665923" cy="356889"/>
      </dsp:txXfrm>
    </dsp:sp>
    <dsp:sp modelId="{704F8CAB-2499-4C2D-AFBB-C14A6DA0274C}">
      <dsp:nvSpPr>
        <dsp:cNvPr id="0" name=""/>
        <dsp:cNvSpPr/>
      </dsp:nvSpPr>
      <dsp:spPr>
        <a:xfrm>
          <a:off x="5575666" y="104219"/>
          <a:ext cx="145883" cy="170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575666" y="138350"/>
        <a:ext cx="102118" cy="102394"/>
      </dsp:txXfrm>
    </dsp:sp>
    <dsp:sp modelId="{751B0D20-D535-48BA-99E9-3F1C41298B04}">
      <dsp:nvSpPr>
        <dsp:cNvPr id="0" name=""/>
        <dsp:cNvSpPr/>
      </dsp:nvSpPr>
      <dsp:spPr>
        <a:xfrm>
          <a:off x="5782105" y="0"/>
          <a:ext cx="688129" cy="379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Broadcast</a:t>
          </a:r>
          <a:endParaRPr lang="en-US" sz="1100" kern="1200" dirty="0"/>
        </a:p>
      </dsp:txBody>
      <dsp:txXfrm>
        <a:off x="5793208" y="11103"/>
        <a:ext cx="665923" cy="3568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4CA4-2964-4573-A37B-9D5814C8DA11}">
      <dsp:nvSpPr>
        <dsp:cNvPr id="0" name=""/>
        <dsp:cNvSpPr/>
      </dsp:nvSpPr>
      <dsp:spPr>
        <a:xfrm>
          <a:off x="144344" y="385058"/>
          <a:ext cx="324344" cy="32434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exe</a:t>
          </a:r>
          <a:endParaRPr lang="en-US" sz="800" kern="1200" dirty="0"/>
        </a:p>
      </dsp:txBody>
      <dsp:txXfrm>
        <a:off x="209552" y="461034"/>
        <a:ext cx="193928" cy="166720"/>
      </dsp:txXfrm>
    </dsp:sp>
    <dsp:sp modelId="{8A623E76-B080-41ED-9007-16C36080A552}">
      <dsp:nvSpPr>
        <dsp:cNvPr id="0" name=""/>
        <dsp:cNvSpPr/>
      </dsp:nvSpPr>
      <dsp:spPr>
        <a:xfrm>
          <a:off x="116725" y="350952"/>
          <a:ext cx="398943" cy="398943"/>
        </a:xfrm>
        <a:prstGeom prst="circularArrow">
          <a:avLst>
            <a:gd name="adj1" fmla="val 4878"/>
            <a:gd name="adj2" fmla="val 312630"/>
            <a:gd name="adj3" fmla="val 2479984"/>
            <a:gd name="adj4" fmla="val 16651668"/>
            <a:gd name="adj5" fmla="val 569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4CA4-2964-4573-A37B-9D5814C8DA11}">
      <dsp:nvSpPr>
        <dsp:cNvPr id="0" name=""/>
        <dsp:cNvSpPr/>
      </dsp:nvSpPr>
      <dsp:spPr>
        <a:xfrm>
          <a:off x="144344" y="385058"/>
          <a:ext cx="324344" cy="32434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exe</a:t>
          </a:r>
          <a:endParaRPr lang="en-US" sz="800" kern="1200" dirty="0"/>
        </a:p>
      </dsp:txBody>
      <dsp:txXfrm>
        <a:off x="209552" y="461034"/>
        <a:ext cx="193928" cy="166720"/>
      </dsp:txXfrm>
    </dsp:sp>
    <dsp:sp modelId="{8A623E76-B080-41ED-9007-16C36080A552}">
      <dsp:nvSpPr>
        <dsp:cNvPr id="0" name=""/>
        <dsp:cNvSpPr/>
      </dsp:nvSpPr>
      <dsp:spPr>
        <a:xfrm>
          <a:off x="116725" y="350952"/>
          <a:ext cx="398943" cy="398943"/>
        </a:xfrm>
        <a:prstGeom prst="circularArrow">
          <a:avLst>
            <a:gd name="adj1" fmla="val 4878"/>
            <a:gd name="adj2" fmla="val 312630"/>
            <a:gd name="adj3" fmla="val 2479984"/>
            <a:gd name="adj4" fmla="val 16651668"/>
            <a:gd name="adj5" fmla="val 569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83D04-AA1C-4CCD-9DD8-44CBE7A43E70}">
      <dsp:nvSpPr>
        <dsp:cNvPr id="0" name=""/>
        <dsp:cNvSpPr/>
      </dsp:nvSpPr>
      <dsp:spPr>
        <a:xfrm>
          <a:off x="0" y="8934"/>
          <a:ext cx="8103477" cy="878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Azure Cloud Services</a:t>
          </a:r>
          <a:endParaRPr lang="en-US" sz="2800" kern="1200" dirty="0"/>
        </a:p>
      </dsp:txBody>
      <dsp:txXfrm>
        <a:off x="42908" y="51842"/>
        <a:ext cx="8017661" cy="793164"/>
      </dsp:txXfrm>
    </dsp:sp>
    <dsp:sp modelId="{CE441D22-7139-4209-A098-420A6A33B294}">
      <dsp:nvSpPr>
        <dsp:cNvPr id="0" name=""/>
        <dsp:cNvSpPr/>
      </dsp:nvSpPr>
      <dsp:spPr>
        <a:xfrm>
          <a:off x="0" y="887915"/>
          <a:ext cx="8103477" cy="65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+mj-lt"/>
            </a:rPr>
            <a:t>Highly-available and scalable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Utilize eventually-consistent , high-latency  cloud services effectively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Minimal maintenance and management overhead</a:t>
          </a:r>
          <a:endParaRPr lang="en-US" sz="2000" kern="1200" dirty="0"/>
        </a:p>
      </dsp:txBody>
      <dsp:txXfrm>
        <a:off x="0" y="887915"/>
        <a:ext cx="8103477" cy="655109"/>
      </dsp:txXfrm>
    </dsp:sp>
    <dsp:sp modelId="{E94320A6-0ED6-487F-8C09-4062A9956A71}">
      <dsp:nvSpPr>
        <dsp:cNvPr id="0" name=""/>
        <dsp:cNvSpPr/>
      </dsp:nvSpPr>
      <dsp:spPr>
        <a:xfrm>
          <a:off x="0" y="1543024"/>
          <a:ext cx="8103477" cy="878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Decentralized</a:t>
          </a:r>
          <a:endParaRPr lang="en-US" sz="2800" kern="1200" dirty="0"/>
        </a:p>
      </dsp:txBody>
      <dsp:txXfrm>
        <a:off x="42908" y="1585932"/>
        <a:ext cx="8017661" cy="793164"/>
      </dsp:txXfrm>
    </dsp:sp>
    <dsp:sp modelId="{23A0D785-016A-44D9-8769-5362F15E9136}">
      <dsp:nvSpPr>
        <dsp:cNvPr id="0" name=""/>
        <dsp:cNvSpPr/>
      </dsp:nvSpPr>
      <dsp:spPr>
        <a:xfrm>
          <a:off x="0" y="2422005"/>
          <a:ext cx="8103477" cy="102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Avoids Single Point of Failure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Global queue based dynamic scheduling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Dynamically scale up/down</a:t>
          </a:r>
          <a:endParaRPr lang="en-US" sz="2000" kern="1200" dirty="0"/>
        </a:p>
      </dsp:txBody>
      <dsp:txXfrm>
        <a:off x="0" y="2422005"/>
        <a:ext cx="8103477" cy="1020547"/>
      </dsp:txXfrm>
    </dsp:sp>
    <dsp:sp modelId="{A80D800E-5960-4B69-94FD-F722F1C1C685}">
      <dsp:nvSpPr>
        <dsp:cNvPr id="0" name=""/>
        <dsp:cNvSpPr/>
      </dsp:nvSpPr>
      <dsp:spPr>
        <a:xfrm>
          <a:off x="0" y="3442553"/>
          <a:ext cx="8103477" cy="8789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MapReduce</a:t>
          </a:r>
          <a:endParaRPr lang="en-US" sz="2800" kern="1200" dirty="0" smtClean="0"/>
        </a:p>
      </dsp:txBody>
      <dsp:txXfrm>
        <a:off x="42908" y="3485461"/>
        <a:ext cx="8017661" cy="793164"/>
      </dsp:txXfrm>
    </dsp:sp>
    <dsp:sp modelId="{99E94683-084A-493B-AD16-8C521FE26026}">
      <dsp:nvSpPr>
        <dsp:cNvPr id="0" name=""/>
        <dsp:cNvSpPr/>
      </dsp:nvSpPr>
      <dsp:spPr>
        <a:xfrm>
          <a:off x="0" y="4321533"/>
          <a:ext cx="8103477" cy="77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First pure </a:t>
          </a:r>
          <a:r>
            <a:rPr lang="en-US" sz="2000" kern="1200" dirty="0" err="1" smtClean="0"/>
            <a:t>MapReduce</a:t>
          </a:r>
          <a:r>
            <a:rPr lang="en-US" sz="2000" kern="1200" dirty="0" smtClean="0"/>
            <a:t> for Azure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Typical </a:t>
          </a:r>
          <a:r>
            <a:rPr lang="en-US" sz="2000" kern="1200" dirty="0" err="1" smtClean="0"/>
            <a:t>MapReduce</a:t>
          </a:r>
          <a:r>
            <a:rPr lang="en-US" sz="2000" kern="1200" dirty="0" smtClean="0"/>
            <a:t> fault tolerance</a:t>
          </a:r>
        </a:p>
      </dsp:txBody>
      <dsp:txXfrm>
        <a:off x="0" y="4321533"/>
        <a:ext cx="8103477" cy="777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C6246-8F88-4B58-9C7B-4A55B0F9A91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7A4A8-66EE-4213-8177-E27493F0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Reliability </a:t>
            </a:r>
            <a:r>
              <a:rPr lang="en-US" dirty="0" err="1" smtClean="0"/>
              <a:t>vs</a:t>
            </a:r>
            <a:r>
              <a:rPr lang="en-US" dirty="0" smtClean="0"/>
              <a:t> fault-tolerance?</a:t>
            </a:r>
            <a:r>
              <a:rPr lang="en-US" baseline="0" dirty="0" smtClean="0"/>
              <a:t> Are they two side of the same coin?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300" b="1" dirty="0" smtClean="0"/>
              <a:t>Related Works</a:t>
            </a:r>
          </a:p>
          <a:p>
            <a:pPr lvl="1"/>
            <a:r>
              <a:rPr lang="en-US" dirty="0" smtClean="0"/>
              <a:t>Twister, Daytona : In-memory data caching</a:t>
            </a:r>
          </a:p>
          <a:p>
            <a:pPr lvl="1"/>
            <a:r>
              <a:rPr lang="en-US" dirty="0" err="1" smtClean="0"/>
              <a:t>Haloop</a:t>
            </a:r>
            <a:r>
              <a:rPr lang="en-US" dirty="0" smtClean="0"/>
              <a:t> : On disk caching</a:t>
            </a:r>
          </a:p>
          <a:p>
            <a:pPr lvl="1"/>
            <a:r>
              <a:rPr lang="en-US" dirty="0" smtClean="0"/>
              <a:t>Amazon EMR</a:t>
            </a:r>
          </a:p>
          <a:p>
            <a:pPr lvl="2"/>
            <a:r>
              <a:rPr lang="en-US" dirty="0" smtClean="0"/>
              <a:t>S3 for input/output data , instance storage for intermediate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Overcoming the bandwidth and latency limitations, when accessing large data products from cloud and other storages.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 (where to store, when to store, whether to store) for output and intermediate data storage.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Clouds offer a variety of storage options. We need to choose the storage option best-suited for the particular data product and the particular use case.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8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300" b="1" dirty="0" smtClean="0"/>
              <a:t>Related Works</a:t>
            </a:r>
          </a:p>
          <a:p>
            <a:pPr lvl="1"/>
            <a:r>
              <a:rPr lang="en-US" dirty="0" smtClean="0"/>
              <a:t>Twister, </a:t>
            </a:r>
            <a:r>
              <a:rPr lang="en-US" dirty="0" err="1" smtClean="0"/>
              <a:t>Haloop</a:t>
            </a:r>
            <a:r>
              <a:rPr lang="en-US" dirty="0" smtClean="0"/>
              <a:t>, Daytona</a:t>
            </a:r>
          </a:p>
          <a:p>
            <a:pPr lvl="2"/>
            <a:r>
              <a:rPr lang="en-US" dirty="0" smtClean="0"/>
              <a:t>Centralized controller based static scheduling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18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Related Works</a:t>
            </a:r>
          </a:p>
          <a:p>
            <a:pPr lvl="1"/>
            <a:r>
              <a:rPr lang="en-US" dirty="0" smtClean="0"/>
              <a:t>Mate-EC2, </a:t>
            </a:r>
            <a:r>
              <a:rPr lang="en-US" dirty="0" err="1" smtClean="0"/>
              <a:t>Hadoop</a:t>
            </a:r>
            <a:r>
              <a:rPr lang="en-US" dirty="0" smtClean="0"/>
              <a:t> Network levitated Merge,  Asynchronous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Orchestra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34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/>
              <a:t>Related Works</a:t>
            </a:r>
          </a:p>
          <a:p>
            <a:pPr lvl="1"/>
            <a:r>
              <a:rPr lang="en-US" sz="2200" dirty="0" smtClean="0"/>
              <a:t>Google </a:t>
            </a:r>
            <a:r>
              <a:rPr lang="en-US" sz="2200" dirty="0" err="1" smtClean="0"/>
              <a:t>MapReduce</a:t>
            </a:r>
            <a:r>
              <a:rPr lang="en-US" sz="2200" dirty="0" smtClean="0"/>
              <a:t>, </a:t>
            </a:r>
            <a:r>
              <a:rPr lang="en-US" sz="2200" dirty="0" err="1" smtClean="0"/>
              <a:t>Hadoop</a:t>
            </a:r>
            <a:r>
              <a:rPr lang="en-US" sz="2200" dirty="0" smtClean="0"/>
              <a:t>, Dryad</a:t>
            </a:r>
          </a:p>
          <a:p>
            <a:pPr lvl="1"/>
            <a:r>
              <a:rPr lang="en-US" sz="2200" dirty="0" smtClean="0"/>
              <a:t>Twister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b="1" dirty="0" smtClean="0"/>
              <a:t>Related Works</a:t>
            </a:r>
          </a:p>
          <a:p>
            <a:pPr lvl="1"/>
            <a:r>
              <a:rPr lang="en-US" dirty="0" smtClean="0"/>
              <a:t>Dynamic scheduling </a:t>
            </a:r>
            <a:r>
              <a:rPr lang="en-US" dirty="0" err="1" smtClean="0"/>
              <a:t>vs</a:t>
            </a:r>
            <a:r>
              <a:rPr lang="en-US" dirty="0" smtClean="0"/>
              <a:t> static scheduling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focus</a:t>
            </a:r>
            <a:r>
              <a:rPr lang="en-US" baseline="0" dirty="0" smtClean="0"/>
              <a:t> is on the previous once…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03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MapReduce</a:t>
            </a:r>
            <a:r>
              <a:rPr lang="en-US" dirty="0" smtClean="0"/>
              <a:t> provides</a:t>
            </a:r>
            <a:r>
              <a:rPr lang="en-US" baseline="0" dirty="0" smtClean="0"/>
              <a:t> a easy to use programming model together with very good fault tolerance and scalability for large scale applications.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model  is proving to be </a:t>
            </a:r>
            <a:r>
              <a:rPr lang="en-US" sz="2400" b="1" dirty="0" smtClean="0"/>
              <a:t>Ideal for data intensive pleasingly parallel applications in </a:t>
            </a:r>
            <a:r>
              <a:rPr lang="en-US" sz="2400" b="1" baseline="0" dirty="0" smtClean="0"/>
              <a:t> commodity hardware and in clouds.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4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Ability to dynamically scale up/down</a:t>
            </a:r>
          </a:p>
          <a:p>
            <a:r>
              <a:rPr lang="en-US" sz="1200" dirty="0" smtClean="0"/>
              <a:t>Fault Tolerance</a:t>
            </a:r>
          </a:p>
          <a:p>
            <a:r>
              <a:rPr lang="en-US" sz="2000" dirty="0" smtClean="0"/>
              <a:t>Avoids Single Point of Failure</a:t>
            </a:r>
          </a:p>
          <a:p>
            <a:r>
              <a:rPr lang="en-US" sz="2000" dirty="0" smtClean="0"/>
              <a:t>Global queue based dynamic scheduling</a:t>
            </a:r>
          </a:p>
          <a:p>
            <a:r>
              <a:rPr lang="en-US" sz="2000" dirty="0" smtClean="0"/>
              <a:t>Barrier implementation</a:t>
            </a:r>
            <a:r>
              <a:rPr lang="en-US" sz="2000" baseline="0" dirty="0" smtClean="0"/>
              <a:t> with eventual consistent services..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0"/>
            <a:r>
              <a:rPr lang="en-US" sz="2800" dirty="0" smtClean="0"/>
              <a:t>Azure Cloud Services</a:t>
            </a:r>
          </a:p>
          <a:p>
            <a:pPr lvl="1"/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Highly-available and scalable</a:t>
            </a:r>
            <a:endParaRPr lang="en-US" sz="2000" dirty="0" smtClean="0"/>
          </a:p>
          <a:p>
            <a:pPr lvl="1"/>
            <a:r>
              <a:rPr lang="en-US" sz="2000" dirty="0" smtClean="0"/>
              <a:t>Utilize eventually-consistent , high-latency  cloud services effectively</a:t>
            </a:r>
          </a:p>
          <a:p>
            <a:pPr lvl="1"/>
            <a:r>
              <a:rPr lang="en-US" sz="2000" dirty="0" smtClean="0"/>
              <a:t>Minimal maintenance and management overhead</a:t>
            </a:r>
          </a:p>
          <a:p>
            <a:pPr lvl="0"/>
            <a:r>
              <a:rPr lang="en-US" sz="2800" dirty="0" smtClean="0"/>
              <a:t>Decentralized</a:t>
            </a:r>
          </a:p>
          <a:p>
            <a:pPr lvl="1"/>
            <a:r>
              <a:rPr lang="en-US" sz="2000" dirty="0" smtClean="0"/>
              <a:t>Avoids Single Point of Failure</a:t>
            </a:r>
          </a:p>
          <a:p>
            <a:pPr lvl="1"/>
            <a:r>
              <a:rPr lang="en-US" sz="2000" dirty="0" smtClean="0"/>
              <a:t>Global queue based dynamic scheduling</a:t>
            </a:r>
          </a:p>
          <a:p>
            <a:pPr lvl="1"/>
            <a:r>
              <a:rPr lang="en-US" sz="2000" dirty="0" smtClean="0"/>
              <a:t>Dynamically scale up/down</a:t>
            </a:r>
          </a:p>
          <a:p>
            <a:pPr lvl="0"/>
            <a:r>
              <a:rPr lang="en-US" sz="2800" dirty="0" err="1" smtClean="0"/>
              <a:t>MapReduce</a:t>
            </a:r>
            <a:endParaRPr lang="en-US" sz="2800" dirty="0" smtClean="0"/>
          </a:p>
          <a:p>
            <a:pPr lvl="1"/>
            <a:r>
              <a:rPr lang="en-US" sz="2000" dirty="0" smtClean="0"/>
              <a:t>First pure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for Azure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fault tolerance</a:t>
            </a:r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sz="1200" dirty="0" smtClean="0"/>
              <a:t>Easy testing and deployment </a:t>
            </a:r>
          </a:p>
          <a:p>
            <a:r>
              <a:rPr lang="en-US" sz="1200" dirty="0" smtClean="0"/>
              <a:t>Combiner step</a:t>
            </a:r>
          </a:p>
          <a:p>
            <a:r>
              <a:rPr lang="en-US" sz="1200" dirty="0" smtClean="0"/>
              <a:t>Web based monitoring console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0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Iterative computations are at the core of the vast majority of data intensive scientific computations. 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to process massive amounts of data and the emergence of data intensive computational fields, such as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bioinformatics, chemical informatics and web mining.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39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of these</a:t>
            </a:r>
            <a:r>
              <a:rPr lang="en-US" dirty="0" smtClean="0"/>
              <a:t> applications consists of iterative computation and communication steps</a:t>
            </a:r>
            <a:r>
              <a:rPr lang="en-US" baseline="0" dirty="0" smtClean="0"/>
              <a:t> where single iterations can easily be specified as 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</a:t>
            </a:r>
            <a:endParaRPr lang="en-US" dirty="0" smtClean="0"/>
          </a:p>
          <a:p>
            <a:r>
              <a:rPr lang="en-US" dirty="0" smtClean="0"/>
              <a:t>Large input</a:t>
            </a:r>
            <a:r>
              <a:rPr lang="en-US" baseline="0" dirty="0" smtClean="0"/>
              <a:t> data sizes which are loop-invariant and can be reused across iterations.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Loop-variant results.. Orders of magnitude smaller…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these can be performed</a:t>
            </a:r>
            <a:r>
              <a:rPr lang="en-US" baseline="0" dirty="0" smtClean="0"/>
              <a:t> using traditional </a:t>
            </a:r>
            <a:r>
              <a:rPr lang="en-US" dirty="0" err="1" smtClean="0"/>
              <a:t>MapReduce</a:t>
            </a:r>
            <a:r>
              <a:rPr lang="en-US" dirty="0" smtClean="0"/>
              <a:t> frameworks, Traditional</a:t>
            </a:r>
            <a:r>
              <a:rPr lang="en-US" baseline="0" dirty="0" smtClean="0"/>
              <a:t> is not efficient for these types of computations. MR leaves lot of room for improvements in terms of iterative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utility computing model introduced by cloud computing combined with the rich set of cloud infrastructure services offers a very viable environment for the scientists to process massive amounts of data.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Absence of upfront infrastructure spending and zero maintenance cost coupled with the ability to horizontally scale makes scientists very happy.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clouds offer unique reliability and sustained performance challenges for large scale parallel computations due to the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virtualization,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multi-tenancy,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non-dedicated commodity connectivity and etc..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the cloud services offer unique loose services guarantees such as eventual consistency.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makes it necessary to have specialized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 parallel computing frameworks build specifically for cloud characteristics to harness the power of clouds both easily and effectively.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7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: 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Haloop</a:t>
            </a:r>
            <a:r>
              <a:rPr lang="en-US" baseline="0" dirty="0" smtClean="0"/>
              <a:t> paper</a:t>
            </a:r>
          </a:p>
          <a:p>
            <a:r>
              <a:rPr lang="en-US" baseline="0" dirty="0" smtClean="0"/>
              <a:t>	* keep scalability, ease of use and fault tolerance of map reduce.. Support more patterns..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Loop invariant data (static data) – traditional MR key-value pairs</a:t>
            </a:r>
          </a:p>
          <a:p>
            <a:pPr lvl="1"/>
            <a:r>
              <a:rPr lang="en-US" dirty="0" smtClean="0"/>
              <a:t>Comparatively larger sized data</a:t>
            </a:r>
          </a:p>
          <a:p>
            <a:pPr lvl="1"/>
            <a:r>
              <a:rPr lang="en-US" dirty="0" smtClean="0"/>
              <a:t>Cached between iterations</a:t>
            </a:r>
          </a:p>
          <a:p>
            <a:r>
              <a:rPr lang="en-US" dirty="0" smtClean="0"/>
              <a:t>Loop variant data (dynamic data) – broadcast to all the map tasks in beginning of the iteration</a:t>
            </a:r>
          </a:p>
          <a:p>
            <a:pPr lvl="1"/>
            <a:r>
              <a:rPr lang="en-US" dirty="0" smtClean="0"/>
              <a:t>Comparatively smaller sized data</a:t>
            </a:r>
          </a:p>
          <a:p>
            <a:pPr marL="457200" lvl="1" indent="0">
              <a:buNone/>
            </a:pPr>
            <a:r>
              <a:rPr lang="en-US" sz="19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Map(Key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Value, List of </a:t>
            </a:r>
            <a:r>
              <a:rPr lang="en-US" sz="17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KeyValue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-Pairs(broadcast data) ,…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/>
              <a:t>Can be specified even for non-iterative MR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7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 invariant data (static data) – traditional MR key-value pairs</a:t>
            </a:r>
          </a:p>
          <a:p>
            <a:pPr lvl="1"/>
            <a:r>
              <a:rPr lang="en-US" dirty="0" smtClean="0"/>
              <a:t>Comparatively larger sized data</a:t>
            </a:r>
          </a:p>
          <a:p>
            <a:pPr lvl="1"/>
            <a:r>
              <a:rPr lang="en-US" dirty="0" smtClean="0"/>
              <a:t>Cached between iterations</a:t>
            </a:r>
          </a:p>
          <a:p>
            <a:r>
              <a:rPr lang="en-US" dirty="0" smtClean="0"/>
              <a:t>Avoids the data download, loading and parsing cost between iterations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support in-memory caching of static loop-invariant data between iterations. We achieved this by having cacheable input formats, requiring no changes to the map reduce programming model. </a:t>
            </a:r>
          </a:p>
          <a:p>
            <a:endParaRPr lang="en-US" dirty="0" smtClean="0"/>
          </a:p>
          <a:p>
            <a:r>
              <a:rPr lang="en-US" dirty="0" smtClean="0"/>
              <a:t>Often</a:t>
            </a:r>
            <a:r>
              <a:rPr lang="en-US" baseline="0" dirty="0" smtClean="0"/>
              <a:t> input data needs to be uploaded to cloud. Which is not valuable if it’s for a single pass..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optimize workflows, where the outputs of the previous Jobs can be cached and used in the next. But we do not focus on such optimizations as they are obvious.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tasks need to be scheduled with cache awareness</a:t>
            </a:r>
          </a:p>
          <a:p>
            <a:pPr lvl="1"/>
            <a:r>
              <a:rPr lang="en-US" dirty="0" smtClean="0"/>
              <a:t>Map task which process data ‘X’ needs to be scheduled to the worker with ‘X’ in the Cache</a:t>
            </a:r>
          </a:p>
          <a:p>
            <a:r>
              <a:rPr lang="en-US" dirty="0" smtClean="0"/>
              <a:t>Nobody has global view of the data products cached in workers </a:t>
            </a:r>
          </a:p>
          <a:p>
            <a:pPr lvl="1"/>
            <a:r>
              <a:rPr lang="en-US" dirty="0" smtClean="0"/>
              <a:t>Decentralized architecture</a:t>
            </a:r>
          </a:p>
          <a:p>
            <a:pPr lvl="1"/>
            <a:r>
              <a:rPr lang="en-US" dirty="0" smtClean="0"/>
              <a:t>Impossible to do cache aware assigning of tasks to workers</a:t>
            </a:r>
          </a:p>
          <a:p>
            <a:r>
              <a:rPr lang="en-US" dirty="0" smtClean="0"/>
              <a:t>Solution: workers pick tasks based on the data they have in the cache and the execution histories</a:t>
            </a:r>
          </a:p>
          <a:p>
            <a:pPr lvl="1"/>
            <a:r>
              <a:rPr lang="en-US" dirty="0" smtClean="0"/>
              <a:t>Job Bulletin Board : advertise the new iterations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First iteration load balanced. Rest is a challenge.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Multiple </a:t>
            </a:r>
            <a:r>
              <a:rPr lang="en-US" sz="1200" dirty="0" err="1" smtClean="0">
                <a:solidFill>
                  <a:schemeClr val="tx2"/>
                </a:solidFill>
              </a:rPr>
              <a:t>MapReduce</a:t>
            </a:r>
            <a:r>
              <a:rPr lang="en-US" sz="1200" dirty="0" smtClean="0">
                <a:solidFill>
                  <a:schemeClr val="tx2"/>
                </a:solidFill>
              </a:rPr>
              <a:t> applications within an iteration supporting</a:t>
            </a:r>
            <a:r>
              <a:rPr lang="en-US" sz="1200" baseline="0" dirty="0" smtClean="0">
                <a:solidFill>
                  <a:schemeClr val="tx2"/>
                </a:solidFill>
              </a:rPr>
              <a:t> much richer application patterns..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2"/>
                </a:solidFill>
              </a:rPr>
              <a:t>Supports multiple waves..</a:t>
            </a:r>
            <a:endParaRPr lang="en-US" sz="12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93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tasks of iterative computations are much finer grained and the intermediate data are relatively smaller than typical map reduce computations. We added support for </a:t>
            </a:r>
            <a:r>
              <a:rPr lang="en-US" baseline="0" dirty="0" err="1" smtClean="0"/>
              <a:t>hydrid</a:t>
            </a:r>
            <a:r>
              <a:rPr lang="en-US" baseline="0" dirty="0" smtClean="0"/>
              <a:t> transfer of intermediate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6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Duplicate execution</a:t>
            </a:r>
            <a:r>
              <a:rPr lang="en-US" baseline="0" dirty="0" smtClean="0"/>
              <a:t> can be slow as data needs to be downloaded.. Cache sharing?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74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more examples…</a:t>
            </a:r>
          </a:p>
          <a:p>
            <a:r>
              <a:rPr lang="en-US" dirty="0" smtClean="0"/>
              <a:t>	Multi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OpReduce</a:t>
            </a:r>
            <a:r>
              <a:rPr lang="en-US" baseline="0" dirty="0" smtClean="0"/>
              <a:t>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pipeline.. But we don’t focus that in our current research as the gains are less for our applications.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5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 first step was to build</a:t>
            </a:r>
            <a:r>
              <a:rPr lang="en-US" baseline="0" dirty="0" smtClean="0"/>
              <a:t> a pleasingly computing framework for cloud environments to process embarrassingly parallel applications. This would be similar to a simple job submission framework. </a:t>
            </a:r>
          </a:p>
          <a:p>
            <a:r>
              <a:rPr lang="en-US" baseline="0" dirty="0" smtClean="0"/>
              <a:t>We implemented several applications including sequence assembly, Blast sequence search and couple of dimensional scaling interpolation algorithms . We were able to achieve comparable performance.  This motivated us to go a step further and extend our work to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type applications..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9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Distributed, highly scalable &amp; highly available services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Minimal management / maintenance overhead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footprint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0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~123 million sequence alignments, for under 30$ with zero up front hardware cost,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call-outs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8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Collective communications increasing the performance and</a:t>
            </a:r>
            <a:r>
              <a:rPr lang="en-US" baseline="0" dirty="0" smtClean="0"/>
              <a:t> </a:t>
            </a:r>
            <a:r>
              <a:rPr lang="en-US" dirty="0" smtClean="0"/>
              <a:t>giving</a:t>
            </a:r>
            <a:r>
              <a:rPr lang="en-US" baseline="0" dirty="0" smtClean="0"/>
              <a:t> users more easy options to perform their computations.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7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</a:t>
            </a:r>
            <a:r>
              <a:rPr lang="en-US" baseline="0" dirty="0" smtClean="0"/>
              <a:t> most of the cloud usage is for pleasingly parallel and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workloads..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MPI more</a:t>
            </a:r>
            <a:r>
              <a:rPr lang="en-US" baseline="0" dirty="0" smtClean="0"/>
              <a:t> low level </a:t>
            </a:r>
            <a:r>
              <a:rPr lang="en-US" baseline="0" dirty="0" err="1" smtClean="0"/>
              <a:t>interface..More</a:t>
            </a:r>
            <a:r>
              <a:rPr lang="en-US" baseline="0" dirty="0" smtClean="0"/>
              <a:t> flexible… but Makes things more complex.. Fault tolerance issues. More susceptible to jitter, etc…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Cloud : no guarantee things will deploy </a:t>
            </a:r>
            <a:r>
              <a:rPr lang="en-US" baseline="0" dirty="0" err="1" smtClean="0"/>
              <a:t>nearby..or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communicaitpon</a:t>
            </a:r>
            <a:r>
              <a:rPr lang="en-US" baseline="0" dirty="0" smtClean="0"/>
              <a:t>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are lot of applications that fall in between MR and MPI..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Iterative with map reduce is </a:t>
            </a:r>
            <a:r>
              <a:rPr lang="en-US" baseline="0" dirty="0" err="1" smtClean="0"/>
              <a:t>ineficient</a:t>
            </a:r>
            <a:r>
              <a:rPr lang="en-US" baseline="0" dirty="0" smtClean="0"/>
              <a:t>.. Programmer have to manually issue multiple MR jobs </a:t>
            </a:r>
            <a:r>
              <a:rPr lang="en-US" baseline="0" dirty="0" err="1" smtClean="0"/>
              <a:t>uisig</a:t>
            </a:r>
            <a:r>
              <a:rPr lang="en-US" baseline="0" dirty="0" smtClean="0"/>
              <a:t> drivers..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believe there is a need to fill this gap and come up with solutions specifically designed for clouds, taking in to account the unique </a:t>
            </a:r>
            <a:r>
              <a:rPr lang="en-US" baseline="0" dirty="0" err="1" smtClean="0"/>
              <a:t>characteristis</a:t>
            </a:r>
            <a:r>
              <a:rPr lang="en-US" baseline="0" dirty="0" smtClean="0"/>
              <a:t> of clouds.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92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Right(c):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128 million data points in 128 Azure small instances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KMeansClustering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Scalability.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Left(a):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parallel efficiency of strong scaling using 128 million data points.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Center(b):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scaling. Workload per core is kept constant (ideal is a straight horizontal line).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Java HPC Twister experiment was performed in a dedicated large-memory cluster of Intel(R) Xeon(R) CPU E5620 (2.4GHz) x 8 cores with 192GB memory per compute node and with Gigabit Ethernet on Linux. Java HPC Twister results do not include the initial data distribution time.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 large instances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4 workers per instances is used. 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mapped based caching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AllGather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primitive are used.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 where workload per core is ~constant. Ideal is a straight horizontal line. X axis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size scaling with 128 Azure small instances/cores, 20 iterations.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adjusted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depicts the performance of Twister4Azure normalized according to the sequential MDS BC calculation and Stress calculation performance ratio between the Azure(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Cluster(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environments used for Java HPC Twister. It is calculated using t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This estimation however does not account for the overheads that remain constant irrespective of the computation time. Hence Twister4Azure seems to perform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better, but in reality when the task execution times become smaller, twister4Azure overheads will become relatively larger and the performance would not be as good as shown in the adjusted curve.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94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Performance comparison of applications in Clouds, VM environments and in bare metal.</a:t>
            </a:r>
          </a:p>
          <a:p>
            <a:r>
              <a:rPr lang="en-US" dirty="0" smtClean="0"/>
              <a:t>Exploration of the effect of data inhomogeneity for different map reduce run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0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5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Overcoming the bandwidth and latency limitations, when accessing large data products from cloud and other storages.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 (where to store, when to store, whether to store) for output and intermediate data storage.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Clouds offer a variety of storage options. We need to choose the storage option best-suited for the particular data product and the particular use case.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81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We believe</a:t>
            </a:r>
            <a:r>
              <a:rPr lang="en-US" b="1" baseline="0" dirty="0" smtClean="0"/>
              <a:t> there is a need for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scalable parallel programming frameworks specifically designed for cloud environments to support efficient, reliable and user friendly execution of data intensive iterative computations.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includes designing suitable programming models,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achieving good scalability and good performance,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framework managed fault tolerance ensuring eventual completion of the computations and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good monitoring tools to perform scalable parallel computing on clouds.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1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r>
              <a:rPr lang="en-US" baseline="0" dirty="0" smtClean="0"/>
              <a:t> such as MPI on cloud, other frameworks?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3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8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iMapReduce</a:t>
            </a:r>
            <a:r>
              <a:rPr lang="en-US" dirty="0" smtClean="0"/>
              <a:t>, Twister</a:t>
            </a:r>
            <a:r>
              <a:rPr lang="en-US" baseline="0" dirty="0" smtClean="0"/>
              <a:t> -&gt; single wave..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: </a:t>
            </a:r>
            <a:r>
              <a:rPr lang="en-US" dirty="0" err="1" smtClean="0"/>
              <a:t>Haloop</a:t>
            </a:r>
            <a:r>
              <a:rPr lang="en-US" dirty="0" smtClean="0"/>
              <a:t>, Twister @IU, Spark</a:t>
            </a:r>
          </a:p>
          <a:p>
            <a:pPr lvl="1"/>
            <a:r>
              <a:rPr lang="en-US" dirty="0" smtClean="0"/>
              <a:t>Map-Reduce-Merge: enable processing heterogeneous data sets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online: online aggregation, and continuous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Orchestra : Broadcast and shuffle improvements…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b="1" dirty="0" smtClean="0"/>
              <a:t>Related Works</a:t>
            </a:r>
          </a:p>
          <a:p>
            <a:pPr lvl="1"/>
            <a:r>
              <a:rPr lang="en-US" sz="3300" dirty="0" err="1" smtClean="0"/>
              <a:t>MapReduce</a:t>
            </a:r>
            <a:r>
              <a:rPr lang="en-US" sz="3300" dirty="0" smtClean="0"/>
              <a:t>, Dryad, Twister, Mate-EC2,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T_topmotto_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76700"/>
            <a:ext cx="6400800" cy="113665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  <p:pic>
        <p:nvPicPr>
          <p:cNvPr id="6" name="Picture 5" descr="RT_IU-UITS-PTI.V.201_s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994" y="5368767"/>
            <a:ext cx="1828800" cy="1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AC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08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08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C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C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9614"/>
            <a:ext cx="8229600" cy="42502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877598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CACR 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is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affiliated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with the Office of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Vice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President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for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Information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Technology,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Maurer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School of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Law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, and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Pervasive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Institute</a:t>
            </a:r>
            <a:endParaRPr lang="en-US" sz="1600" i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10" name="Picture 9" descr="CYBER_SEC_IU.H.201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7" y="5968849"/>
            <a:ext cx="2286000" cy="6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2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49569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CYBER_SEC_IU.H.201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7" y="5968849"/>
            <a:ext cx="2286000" cy="6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1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TI_IU.V.CMYK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700" y="5823768"/>
            <a:ext cx="1828800" cy="779971"/>
          </a:xfrm>
          <a:prstGeom prst="rect">
            <a:avLst/>
          </a:prstGeom>
        </p:spPr>
      </p:pic>
      <p:pic>
        <p:nvPicPr>
          <p:cNvPr id="4" name="Picture 3" descr="d2i_topmotto_ne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97338"/>
            <a:ext cx="6400800" cy="138112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5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2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DTI_IU_PTI.H.201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8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2I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TI_IU_PTI.H.201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2I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TI_IU_PTI.H.201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9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2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71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RT_IU-UITS-PTI.H.201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7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027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TI_IU_PTI.H.201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027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TI_IU_PTI.H.201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14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topmotto_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pic>
        <p:nvPicPr>
          <p:cNvPr id="9" name="Picture 8" descr="PTI_IU.V.CMYK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700" y="5823768"/>
            <a:ext cx="1828800" cy="77997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116388"/>
            <a:ext cx="6400800" cy="139382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23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DSC_IU_PTI.H.201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5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SC_IU_PTI.H.201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7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DSC_IU_PTI.H.201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01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6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231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SC_IU_PTI.H.201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4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231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SC_IU_PTI.H.201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2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2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RT_IU-UITS-PTI.H.201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0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T_IU-UITS-PTI.H.201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Acks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9614"/>
            <a:ext cx="8229600" cy="4260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877598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Research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Technologies is a division of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University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Information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Services and is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affiliated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with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Pervasive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Institute</a:t>
            </a:r>
            <a:endParaRPr lang="en-US" sz="1600" i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9" name="Picture 8" descr="RT_IU-UITS-PTI.H.201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49876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RT_IU-UITS-PTI.H.201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92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65588"/>
            <a:ext cx="6400800" cy="1320800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06" y="5780903"/>
            <a:ext cx="18288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041" y="5838386"/>
            <a:ext cx="2857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5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C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4651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sz="3100">
                <a:latin typeface="Calibri" pitchFamily="34" charset="0"/>
                <a:cs typeface="Calibri" pitchFamily="34" charset="0"/>
              </a:defRPr>
            </a:lvl2pPr>
            <a:lvl3pPr>
              <a:defRPr sz="3000">
                <a:latin typeface="Calibri" pitchFamily="34" charset="0"/>
                <a:cs typeface="Calibri" pitchFamily="34" charset="0"/>
              </a:defRPr>
            </a:lvl3pPr>
            <a:lvl4pPr>
              <a:defRPr sz="2800">
                <a:latin typeface="Calibri" pitchFamily="34" charset="0"/>
                <a:cs typeface="Calibri" pitchFamily="34" charset="0"/>
              </a:defRPr>
            </a:lvl4pPr>
            <a:lvl5pPr>
              <a:defRPr sz="2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7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89" r:id="rId4"/>
    <p:sldLayoutId id="2147483690" r:id="rId5"/>
    <p:sldLayoutId id="2147483702" r:id="rId6"/>
    <p:sldLayoutId id="2147483703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cr_blan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3" r:id="rId4"/>
    <p:sldLayoutId id="2147483664" r:id="rId5"/>
    <p:sldLayoutId id="2147483704" r:id="rId6"/>
    <p:sldLayoutId id="2147483705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2i_blan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8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1" r:id="rId4"/>
    <p:sldLayoutId id="2147483672" r:id="rId5"/>
    <p:sldLayoutId id="2147483707" r:id="rId6"/>
    <p:sldLayoutId id="2147483706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blan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0" r:id="rId4"/>
    <p:sldLayoutId id="2147483681" r:id="rId5"/>
    <p:sldLayoutId id="2147483709" r:id="rId6"/>
    <p:sldLayoutId id="2147483708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4.xml"/><Relationship Id="rId9" Type="http://schemas.openxmlformats.org/officeDocument/2006/relationships/hyperlink" Target="http://4.bp.blogspot.com/_Xu_KuovUZlw/TTDEfp51-ZI/AAAAAAAADdg/00wuEyCEFb4/s1600/hadoop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1.em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34.emf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chart" Target="../charts/chart2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3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2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1.jpeg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2.xml"/><Relationship Id="rId10" Type="http://schemas.openxmlformats.org/officeDocument/2006/relationships/image" Target="../media/image20.png"/><Relationship Id="rId19" Type="http://schemas.microsoft.com/office/2007/relationships/diagramDrawing" Target="../diagrams/drawing2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matei/papers/2011/sigcomm_orchestra.pdf" TargetMode="External"/><Relationship Id="rId2" Type="http://schemas.openxmlformats.org/officeDocument/2006/relationships/hyperlink" Target="http://research.microsoft.com/en-us/projects/daytona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code.google.com/p/appengine-mapreduce" TargetMode="External"/><Relationship Id="rId4" Type="http://schemas.openxmlformats.org/officeDocument/2006/relationships/hyperlink" Target="http://www.cs.berkeley.edu/~matei/papers/2010/hotcloud_spark.pdf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ids.ucs.indiana.edu/ptliupages/publications/presentations/USCClouds-Feb24-2012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94589"/>
            <a:ext cx="7772400" cy="1778003"/>
          </a:xfrm>
        </p:spPr>
        <p:txBody>
          <a:bodyPr>
            <a:noAutofit/>
          </a:bodyPr>
          <a:lstStyle/>
          <a:p>
            <a:r>
              <a:rPr lang="en-US" sz="3600" dirty="0" smtClean="0"/>
              <a:t>Scalable Parallel Computing on Clouds</a:t>
            </a:r>
            <a:br>
              <a:rPr lang="en-US" sz="3600" dirty="0" smtClean="0"/>
            </a:br>
            <a:r>
              <a:rPr lang="en-US" sz="2400" dirty="0" smtClean="0"/>
              <a:t>(Dissertation Proposal)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01567" y="4065588"/>
            <a:ext cx="6676631" cy="1320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Thilina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Gunarathne</a:t>
            </a:r>
            <a:r>
              <a:rPr lang="en-US" b="1" dirty="0" smtClean="0">
                <a:solidFill>
                  <a:schemeClr val="tx1"/>
                </a:solidFill>
              </a:rPr>
              <a:t> (tgunarat@indiana.edu)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Advisor : </a:t>
            </a:r>
            <a:r>
              <a:rPr lang="en-US" dirty="0" err="1" smtClean="0">
                <a:solidFill>
                  <a:schemeClr val="tx1"/>
                </a:solidFill>
              </a:rPr>
              <a:t>Prof.Geoffrey</a:t>
            </a:r>
            <a:r>
              <a:rPr lang="en-US" dirty="0" smtClean="0">
                <a:solidFill>
                  <a:schemeClr val="tx1"/>
                </a:solidFill>
              </a:rPr>
              <a:t> Fox (gcf@indiana.edu)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Committee : </a:t>
            </a:r>
            <a:r>
              <a:rPr lang="en-US" dirty="0" err="1" smtClean="0">
                <a:solidFill>
                  <a:schemeClr val="tx1"/>
                </a:solidFill>
              </a:rPr>
              <a:t>Prof.Judy</a:t>
            </a:r>
            <a:r>
              <a:rPr lang="en-US" dirty="0" smtClean="0">
                <a:solidFill>
                  <a:schemeClr val="tx1"/>
                </a:solidFill>
              </a:rPr>
              <a:t> Qui, </a:t>
            </a:r>
            <a:r>
              <a:rPr lang="en-US" dirty="0" err="1" smtClean="0">
                <a:solidFill>
                  <a:schemeClr val="tx1"/>
                </a:solidFill>
              </a:rPr>
              <a:t>Prof.Beth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Plale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Prof.David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Leake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980" y="6058894"/>
            <a:ext cx="1323750" cy="3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198447"/>
              </p:ext>
            </p:extLst>
          </p:nvPr>
        </p:nvGraphicFramePr>
        <p:xfrm>
          <a:off x="54592" y="663910"/>
          <a:ext cx="8915401" cy="4822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100"/>
                <a:gridCol w="1420585"/>
                <a:gridCol w="1894114"/>
                <a:gridCol w="2130878"/>
                <a:gridCol w="2288724"/>
              </a:tblGrid>
              <a:tr h="52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Feature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Failure Handling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Monitoring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Language Support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Execution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Environment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</a:tr>
              <a:tr h="1177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>
                          <a:effectLst/>
                        </a:rPr>
                        <a:t>Hadoop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Re-execution </a:t>
                      </a:r>
                      <a:r>
                        <a:rPr lang="en-US" sz="1800" u="none" strike="noStrike" dirty="0">
                          <a:effectLst/>
                        </a:rPr>
                        <a:t>of map and reduce </a:t>
                      </a:r>
                      <a:r>
                        <a:rPr lang="en-US" sz="1800" u="none" strike="noStrike" dirty="0" smtClean="0">
                          <a:effectLst/>
                        </a:rPr>
                        <a:t>tasks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effectLst/>
                        </a:rPr>
                        <a:t>Web based Monitoring UI,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API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effectLst/>
                        </a:rPr>
                        <a:t>Java, 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Executables</a:t>
                      </a:r>
                      <a:r>
                        <a:rPr lang="en-US" sz="2000" u="none" strike="noStrike" dirty="0" smtClean="0">
                          <a:effectLst/>
                        </a:rPr>
                        <a:t> are </a:t>
                      </a:r>
                      <a:r>
                        <a:rPr lang="en-US" sz="2000" u="none" strike="noStrike" dirty="0">
                          <a:effectLst/>
                        </a:rPr>
                        <a:t>supported via </a:t>
                      </a:r>
                      <a:r>
                        <a:rPr lang="en-US" sz="2000" u="none" strike="noStrike" dirty="0" err="1">
                          <a:effectLst/>
                        </a:rPr>
                        <a:t>Hadoop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Streaming,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PigLatin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Linux cluster, Amazon Elastic </a:t>
                      </a:r>
                      <a:r>
                        <a:rPr lang="en-US" sz="2000" dirty="0" err="1" smtClean="0"/>
                        <a:t>MapReduce</a:t>
                      </a:r>
                      <a:r>
                        <a:rPr lang="en-US" sz="2000" dirty="0" smtClean="0"/>
                        <a:t>, Future Grid</a:t>
                      </a:r>
                      <a:endParaRPr lang="en-US" sz="2000" dirty="0" smtClean="0">
                        <a:latin typeface="+mn-lt"/>
                        <a:ea typeface="Times New Roman"/>
                      </a:endParaRPr>
                    </a:p>
                  </a:txBody>
                  <a:tcPr marL="3799" marR="3799" marT="3799" marB="0" anchor="ctr"/>
                </a:tc>
              </a:tr>
              <a:tr h="1021281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Dryad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[1]</a:t>
                      </a:r>
                      <a:endParaRPr lang="en-US" sz="1800" b="1" i="0" u="none" strike="noStrike" baseline="30000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Re-execution of vertices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effectLst/>
                        </a:rPr>
                        <a:t>C# + LINQ (through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DryadLINQ</a:t>
                      </a:r>
                      <a:r>
                        <a:rPr lang="en-US" sz="2000" u="none" strike="noStrike" dirty="0" smtClean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Windows HPCS cluster</a:t>
                      </a:r>
                      <a:endParaRPr lang="en-US" sz="2000" dirty="0" smtClean="0">
                        <a:latin typeface="+mn-lt"/>
                        <a:ea typeface="Times New Roman"/>
                      </a:endParaRPr>
                    </a:p>
                  </a:txBody>
                  <a:tcPr marL="3799" marR="3799" marT="3799" marB="0" anchor="ctr"/>
                </a:tc>
              </a:tr>
              <a:tr h="91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Twister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[2]</a:t>
                      </a:r>
                      <a:endParaRPr lang="en-US" sz="1800" b="1" i="0" u="none" strike="noStrike" baseline="3000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Re-execution of iterations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effectLst/>
                        </a:rPr>
                        <a:t>API to </a:t>
                      </a:r>
                      <a:r>
                        <a:rPr lang="en-US" sz="2000" u="none" strike="noStrike" dirty="0">
                          <a:effectLst/>
                        </a:rPr>
                        <a:t>monitor the progress of jobs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effectLst/>
                        </a:rPr>
                        <a:t>Java,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en-US" sz="2000" u="none" strike="noStrike" dirty="0" smtClean="0">
                          <a:effectLst/>
                        </a:rPr>
                        <a:t>Executable via </a:t>
                      </a:r>
                      <a:r>
                        <a:rPr lang="en-US" sz="2000" u="none" strike="noStrike" dirty="0">
                          <a:effectLst/>
                        </a:rPr>
                        <a:t>Java wrappers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Linux Cluster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FutureGrid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9" marR="3799" marT="3799" marB="0" anchor="ctr"/>
                </a:tc>
              </a:tr>
              <a:tr h="1046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MPI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Program level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Check </a:t>
                      </a:r>
                      <a:r>
                        <a:rPr lang="en-US" sz="1800" u="none" strike="noStrike" dirty="0" smtClean="0">
                          <a:effectLst/>
                        </a:rPr>
                        <a:t>pointing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Minimal support for task level monitoring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C, C++, Fortran, Java, C</a:t>
                      </a:r>
                      <a:r>
                        <a:rPr lang="en-US" sz="2000" u="none" strike="noStrike" dirty="0" smtClean="0">
                          <a:effectLst/>
                        </a:rPr>
                        <a:t>#</a:t>
                      </a: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effectLst/>
                        </a:rPr>
                        <a:t>Linux/Windows cluster</a:t>
                      </a:r>
                    </a:p>
                  </a:txBody>
                  <a:tcPr marL="3799" marR="3799" marT="37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7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142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Twister</a:t>
            </a:r>
            <a:r>
              <a:rPr lang="en-US" baseline="30000" dirty="0" smtClean="0"/>
              <a:t>[1]</a:t>
            </a:r>
            <a:endParaRPr lang="en-US" baseline="30000" dirty="0" smtClean="0"/>
          </a:p>
          <a:p>
            <a:pPr lvl="1"/>
            <a:r>
              <a:rPr lang="en-US" dirty="0" smtClean="0"/>
              <a:t>Map-&gt;Reduce-&gt;Combine-&gt;Broadcast</a:t>
            </a:r>
          </a:p>
          <a:p>
            <a:pPr lvl="1"/>
            <a:r>
              <a:rPr lang="en-US" dirty="0" smtClean="0"/>
              <a:t>Long running map tasks (data in memory)</a:t>
            </a:r>
          </a:p>
          <a:p>
            <a:pPr lvl="1"/>
            <a:r>
              <a:rPr lang="en-US" dirty="0"/>
              <a:t>Centralized driver based, statically scheduled. </a:t>
            </a:r>
            <a:endParaRPr lang="en-US" dirty="0" smtClean="0"/>
          </a:p>
          <a:p>
            <a:r>
              <a:rPr lang="en-US" dirty="0" smtClean="0"/>
              <a:t>Daytona</a:t>
            </a:r>
            <a:r>
              <a:rPr lang="en-US" baseline="30000" dirty="0" smtClean="0"/>
              <a:t>[3]</a:t>
            </a:r>
            <a:endParaRPr lang="en-US" baseline="30000" dirty="0" smtClean="0"/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on Azure using cloud services</a:t>
            </a:r>
          </a:p>
          <a:p>
            <a:pPr lvl="1"/>
            <a:r>
              <a:rPr lang="en-US" dirty="0" smtClean="0"/>
              <a:t>Architecture similar to Twister</a:t>
            </a:r>
          </a:p>
          <a:p>
            <a:r>
              <a:rPr lang="en-US" dirty="0" err="1" smtClean="0"/>
              <a:t>Haloop</a:t>
            </a:r>
            <a:r>
              <a:rPr lang="en-US" baseline="30000" dirty="0" smtClean="0"/>
              <a:t>[4]</a:t>
            </a:r>
            <a:endParaRPr lang="en-US" baseline="30000" dirty="0" smtClean="0"/>
          </a:p>
          <a:p>
            <a:pPr lvl="1"/>
            <a:r>
              <a:rPr lang="en-US" dirty="0" smtClean="0"/>
              <a:t>On disk caching, Map/reduce input caching, reduce output caching</a:t>
            </a:r>
            <a:endParaRPr lang="en-US" dirty="0"/>
          </a:p>
          <a:p>
            <a:r>
              <a:rPr lang="en-US" dirty="0" err="1" smtClean="0"/>
              <a:t>iMapReduce</a:t>
            </a:r>
            <a:r>
              <a:rPr lang="en-US" baseline="30000" dirty="0" smtClean="0"/>
              <a:t>[5]</a:t>
            </a:r>
            <a:endParaRPr lang="en-US" baseline="30000" dirty="0" smtClean="0"/>
          </a:p>
          <a:p>
            <a:pPr lvl="1"/>
            <a:r>
              <a:rPr lang="en-US" dirty="0" err="1" smtClean="0"/>
              <a:t>Async</a:t>
            </a:r>
            <a:r>
              <a:rPr lang="en-US" dirty="0" smtClean="0"/>
              <a:t> iterations, One to one map &amp; reduce mapping, automatically joins loop-variant and invariant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646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Mate-EC2</a:t>
            </a:r>
            <a:r>
              <a:rPr lang="en-US" baseline="30000" dirty="0" smtClean="0"/>
              <a:t>[6]</a:t>
            </a:r>
            <a:endParaRPr lang="en-US" baseline="30000" dirty="0" smtClean="0"/>
          </a:p>
          <a:p>
            <a:pPr lvl="1"/>
            <a:r>
              <a:rPr lang="en-US" dirty="0" smtClean="0"/>
              <a:t>Local reduction object</a:t>
            </a:r>
          </a:p>
          <a:p>
            <a:r>
              <a:rPr lang="en-US" dirty="0" smtClean="0"/>
              <a:t>Network Levitated </a:t>
            </a:r>
            <a:r>
              <a:rPr lang="en-US" dirty="0" smtClean="0"/>
              <a:t>Merge</a:t>
            </a:r>
            <a:r>
              <a:rPr lang="en-US" baseline="30000" dirty="0" smtClean="0"/>
              <a:t>[7]</a:t>
            </a:r>
            <a:endParaRPr lang="en-US" baseline="30000" dirty="0" smtClean="0"/>
          </a:p>
          <a:p>
            <a:pPr lvl="1"/>
            <a:r>
              <a:rPr lang="en-US" dirty="0" smtClean="0"/>
              <a:t>RDMA/</a:t>
            </a:r>
            <a:r>
              <a:rPr lang="en-US" dirty="0" err="1" smtClean="0"/>
              <a:t>infiniband</a:t>
            </a:r>
            <a:r>
              <a:rPr lang="en-US" dirty="0" smtClean="0"/>
              <a:t> based shuffle &amp; merge</a:t>
            </a:r>
          </a:p>
          <a:p>
            <a:r>
              <a:rPr lang="en-US" dirty="0" smtClean="0"/>
              <a:t>Asynchronous Algorithms in </a:t>
            </a:r>
            <a:r>
              <a:rPr lang="en-US" dirty="0" err="1" smtClean="0"/>
              <a:t>MapReduce</a:t>
            </a:r>
            <a:r>
              <a:rPr lang="en-US" baseline="30000" dirty="0" smtClean="0"/>
              <a:t>[8]</a:t>
            </a:r>
            <a:endParaRPr lang="en-US" baseline="30000" dirty="0" smtClean="0"/>
          </a:p>
          <a:p>
            <a:pPr lvl="1"/>
            <a:r>
              <a:rPr lang="en-US" dirty="0" smtClean="0"/>
              <a:t>Local &amp; global reduce 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smtClean="0"/>
              <a:t>online</a:t>
            </a:r>
            <a:r>
              <a:rPr lang="en-US" baseline="30000" dirty="0" smtClean="0"/>
              <a:t>[9]</a:t>
            </a:r>
            <a:endParaRPr lang="en-US" baseline="30000" dirty="0" smtClean="0"/>
          </a:p>
          <a:p>
            <a:pPr lvl="1"/>
            <a:r>
              <a:rPr lang="en-US" dirty="0" smtClean="0"/>
              <a:t>online </a:t>
            </a:r>
            <a:r>
              <a:rPr lang="en-US" dirty="0"/>
              <a:t>aggregation, and continuous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Push data from Map to Reduce</a:t>
            </a:r>
          </a:p>
          <a:p>
            <a:r>
              <a:rPr lang="en-US" dirty="0" smtClean="0"/>
              <a:t>Orchestra</a:t>
            </a:r>
            <a:r>
              <a:rPr lang="en-US" baseline="30000" dirty="0" smtClean="0"/>
              <a:t>[10]</a:t>
            </a:r>
            <a:endParaRPr lang="en-US" baseline="30000" dirty="0"/>
          </a:p>
          <a:p>
            <a:pPr lvl="1"/>
            <a:r>
              <a:rPr lang="en-US" dirty="0" smtClean="0"/>
              <a:t>Data transfer improvements for MR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Spark</a:t>
            </a:r>
            <a:r>
              <a:rPr lang="en-US" baseline="30000" dirty="0" smtClean="0"/>
              <a:t>[11]</a:t>
            </a:r>
            <a:endParaRPr lang="en-US" baseline="30000" dirty="0" smtClean="0"/>
          </a:p>
          <a:p>
            <a:pPr lvl="1"/>
            <a:r>
              <a:rPr lang="en-US" dirty="0" smtClean="0"/>
              <a:t>Distributed querying with working </a:t>
            </a:r>
            <a:r>
              <a:rPr lang="en-US" dirty="0" smtClean="0"/>
              <a:t>sets</a:t>
            </a:r>
          </a:p>
          <a:p>
            <a:r>
              <a:rPr lang="en-US" dirty="0" err="1" smtClean="0"/>
              <a:t>CloudMapReduce</a:t>
            </a:r>
            <a:r>
              <a:rPr lang="en-US" baseline="30000" dirty="0" smtClean="0"/>
              <a:t>[12] </a:t>
            </a:r>
            <a:r>
              <a:rPr lang="en-US" dirty="0" smtClean="0"/>
              <a:t>&amp; Google </a:t>
            </a:r>
            <a:r>
              <a:rPr lang="en-US" dirty="0" err="1" smtClean="0"/>
              <a:t>AppEngine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baseline="30000" dirty="0" smtClean="0"/>
              <a:t>[13]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frameworks utilizing cloud infrastructure services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Related </a:t>
            </a:r>
            <a:r>
              <a:rPr lang="en-US" dirty="0"/>
              <a:t>works</a:t>
            </a:r>
          </a:p>
          <a:p>
            <a:r>
              <a:rPr lang="en-US" b="1" dirty="0" smtClean="0"/>
              <a:t>Research Challenges</a:t>
            </a:r>
          </a:p>
          <a:p>
            <a:pPr lvl="1"/>
            <a:r>
              <a:rPr lang="en-US" b="1" dirty="0" smtClean="0"/>
              <a:t>Programming Model</a:t>
            </a:r>
          </a:p>
          <a:p>
            <a:pPr lvl="1"/>
            <a:r>
              <a:rPr lang="en-US" b="1" dirty="0" smtClean="0"/>
              <a:t>Data Storage</a:t>
            </a:r>
          </a:p>
          <a:p>
            <a:pPr lvl="1"/>
            <a:r>
              <a:rPr lang="en-US" b="1" dirty="0" smtClean="0"/>
              <a:t>Task Scheduling</a:t>
            </a:r>
          </a:p>
          <a:p>
            <a:pPr lvl="1"/>
            <a:r>
              <a:rPr lang="en-US" b="1" dirty="0" smtClean="0"/>
              <a:t>Data Communication</a:t>
            </a:r>
          </a:p>
          <a:p>
            <a:pPr lvl="1"/>
            <a:r>
              <a:rPr lang="en-US" b="1" dirty="0" smtClean="0"/>
              <a:t>Fault Tolerance</a:t>
            </a:r>
          </a:p>
          <a:p>
            <a:r>
              <a:rPr lang="en-US" dirty="0" smtClean="0"/>
              <a:t>Proposed Solutions</a:t>
            </a:r>
          </a:p>
          <a:p>
            <a:r>
              <a:rPr lang="en-US" dirty="0" smtClean="0"/>
              <a:t>Research Agenda</a:t>
            </a:r>
          </a:p>
          <a:p>
            <a:r>
              <a:rPr lang="en-US" dirty="0" smtClean="0"/>
              <a:t>Current progress</a:t>
            </a:r>
          </a:p>
          <a:p>
            <a:r>
              <a:rPr lang="en-US" dirty="0" smtClean="0"/>
              <a:t>Publications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Programming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122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Express </a:t>
            </a:r>
            <a:r>
              <a:rPr lang="en-US" sz="3400" dirty="0"/>
              <a:t>a sufficiently large and useful subset of large-scale data intensive computations</a:t>
            </a:r>
          </a:p>
          <a:p>
            <a:r>
              <a:rPr lang="en-US" sz="3400" dirty="0" smtClean="0"/>
              <a:t>Simple</a:t>
            </a:r>
            <a:r>
              <a:rPr lang="en-US" sz="3400" dirty="0"/>
              <a:t>, easy-to-use and </a:t>
            </a:r>
            <a:r>
              <a:rPr lang="en-US" sz="3400" dirty="0" smtClean="0"/>
              <a:t>familiar</a:t>
            </a:r>
          </a:p>
          <a:p>
            <a:r>
              <a:rPr lang="en-US" sz="3400" dirty="0" smtClean="0"/>
              <a:t>Suitable </a:t>
            </a:r>
            <a:r>
              <a:rPr lang="en-US" sz="3400" dirty="0"/>
              <a:t>for efficient execution in cloud </a:t>
            </a:r>
            <a:r>
              <a:rPr lang="en-US" sz="3400" dirty="0" smtClean="0"/>
              <a:t>environments</a:t>
            </a:r>
          </a:p>
          <a:p>
            <a:pPr lvl="2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36225"/>
          </a:xfrm>
        </p:spPr>
        <p:txBody>
          <a:bodyPr>
            <a:normAutofit/>
          </a:bodyPr>
          <a:lstStyle/>
          <a:p>
            <a:r>
              <a:rPr lang="en-US" sz="3300" dirty="0"/>
              <a:t>Overcoming the bandwidth and latency </a:t>
            </a:r>
            <a:r>
              <a:rPr lang="en-US" sz="3300" dirty="0" smtClean="0"/>
              <a:t>limitations of cloud storage</a:t>
            </a:r>
          </a:p>
          <a:p>
            <a:r>
              <a:rPr lang="en-US" sz="3300" dirty="0" smtClean="0"/>
              <a:t>Strategies for </a:t>
            </a:r>
            <a:r>
              <a:rPr lang="en-US" sz="3300" dirty="0"/>
              <a:t>output and intermediate data storage</a:t>
            </a:r>
            <a:r>
              <a:rPr lang="en-US" sz="3300" dirty="0" smtClean="0"/>
              <a:t>.</a:t>
            </a:r>
          </a:p>
          <a:p>
            <a:pPr lvl="1"/>
            <a:r>
              <a:rPr lang="en-US" sz="2800" dirty="0"/>
              <a:t>W</a:t>
            </a:r>
            <a:r>
              <a:rPr lang="en-US" sz="2800" dirty="0" smtClean="0"/>
              <a:t>here </a:t>
            </a:r>
            <a:r>
              <a:rPr lang="en-US" sz="2800" dirty="0"/>
              <a:t>to store, when to store, whether to store</a:t>
            </a:r>
          </a:p>
          <a:p>
            <a:r>
              <a:rPr lang="en-US" sz="3300" dirty="0" smtClean="0"/>
              <a:t>Choosing the right </a:t>
            </a:r>
            <a:r>
              <a:rPr lang="en-US" sz="3300" dirty="0"/>
              <a:t>storage option </a:t>
            </a:r>
            <a:r>
              <a:rPr lang="en-US" sz="3300" dirty="0" smtClean="0"/>
              <a:t>for </a:t>
            </a:r>
            <a:r>
              <a:rPr lang="en-US" sz="3300" dirty="0"/>
              <a:t>the particular data </a:t>
            </a:r>
            <a:r>
              <a:rPr lang="en-US" sz="3300" dirty="0" smtClean="0"/>
              <a:t>product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Scheduling </a:t>
            </a:r>
            <a:r>
              <a:rPr lang="en-US" sz="3300" dirty="0"/>
              <a:t>tasks efficiently with an awareness of data availability and locality.  </a:t>
            </a:r>
          </a:p>
          <a:p>
            <a:r>
              <a:rPr lang="en-US" sz="3300" dirty="0"/>
              <a:t>Support dynamic load balancing of computations and dynamically scaling of the compute resources</a:t>
            </a:r>
            <a:r>
              <a:rPr lang="en-US" sz="33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12474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Cloud infrastructures </a:t>
            </a:r>
            <a:r>
              <a:rPr lang="en-US" sz="3200" dirty="0" smtClean="0"/>
              <a:t>exhibit </a:t>
            </a:r>
            <a:r>
              <a:rPr lang="en-US" sz="3200" dirty="0"/>
              <a:t>inter-node I/O performance </a:t>
            </a:r>
            <a:r>
              <a:rPr lang="en-US" sz="3200" dirty="0" smtClean="0"/>
              <a:t>fluctuations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Frameworks </a:t>
            </a:r>
            <a:r>
              <a:rPr lang="en-US" sz="3200" dirty="0"/>
              <a:t>should be designed with considerations for these fluctuations. </a:t>
            </a:r>
            <a:endParaRPr lang="en-US" sz="3200" dirty="0" smtClean="0"/>
          </a:p>
          <a:p>
            <a:pPr marL="742950" lvl="2" indent="-342900"/>
            <a:r>
              <a:rPr lang="en-US" dirty="0" smtClean="0"/>
              <a:t>Minimizing the </a:t>
            </a:r>
            <a:r>
              <a:rPr lang="en-US" dirty="0"/>
              <a:t>amount of communication </a:t>
            </a:r>
            <a:r>
              <a:rPr lang="en-US" dirty="0" smtClean="0"/>
              <a:t>required</a:t>
            </a:r>
          </a:p>
          <a:p>
            <a:pPr marL="742950" lvl="2" indent="-342900"/>
            <a:r>
              <a:rPr lang="en-US" dirty="0" smtClean="0"/>
              <a:t>Overlapping </a:t>
            </a:r>
            <a:r>
              <a:rPr lang="en-US" dirty="0"/>
              <a:t>communication with computation </a:t>
            </a:r>
            <a:endParaRPr lang="en-US" dirty="0" smtClean="0"/>
          </a:p>
          <a:p>
            <a:pPr marL="742950" lvl="2" indent="-342900"/>
            <a:r>
              <a:rPr lang="en-US" dirty="0" smtClean="0"/>
              <a:t>Identifying </a:t>
            </a:r>
            <a:r>
              <a:rPr lang="en-US" dirty="0"/>
              <a:t>communication patterns which are better suited for the particular cloud environment,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64973"/>
          </a:xfrm>
        </p:spPr>
        <p:txBody>
          <a:bodyPr>
            <a:noAutofit/>
          </a:bodyPr>
          <a:lstStyle/>
          <a:p>
            <a:r>
              <a:rPr lang="en-US" sz="2800" dirty="0"/>
              <a:t>Ensuring the eventual completion of the computations through framework managed fault-tolerance mechanisms. </a:t>
            </a:r>
            <a:endParaRPr lang="en-US" sz="2800" dirty="0" smtClean="0"/>
          </a:p>
          <a:p>
            <a:pPr lvl="1"/>
            <a:r>
              <a:rPr lang="en-US" sz="2400" dirty="0" smtClean="0"/>
              <a:t>Restore </a:t>
            </a:r>
            <a:r>
              <a:rPr lang="en-US" sz="2400" dirty="0"/>
              <a:t>and complete the computations as efficiently as possible.  </a:t>
            </a:r>
          </a:p>
          <a:p>
            <a:r>
              <a:rPr lang="en-US" sz="2800" dirty="0" smtClean="0"/>
              <a:t>Handling </a:t>
            </a:r>
            <a:r>
              <a:rPr lang="en-US" sz="2800" dirty="0"/>
              <a:t>of the tail of slow tasks to optimize the computations. </a:t>
            </a:r>
          </a:p>
          <a:p>
            <a:r>
              <a:rPr lang="en-US" sz="2800" dirty="0" smtClean="0"/>
              <a:t>Avoid </a:t>
            </a:r>
            <a:r>
              <a:rPr lang="en-US" sz="2800" dirty="0"/>
              <a:t>single point of failures when a node </a:t>
            </a:r>
            <a:r>
              <a:rPr lang="en-US" sz="2800" dirty="0" smtClean="0"/>
              <a:t>fails</a:t>
            </a:r>
            <a:endParaRPr lang="en-US" sz="2800" dirty="0"/>
          </a:p>
          <a:p>
            <a:pPr lvl="1"/>
            <a:r>
              <a:rPr lang="en-US" sz="2400" dirty="0" smtClean="0"/>
              <a:t>Probability of node failure is relatively high in clouds, </a:t>
            </a:r>
            <a:r>
              <a:rPr lang="en-US" sz="2400" dirty="0"/>
              <a:t>where virtual instances are running on top of non-dedicated hardware.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618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9976"/>
          </a:xfrm>
        </p:spPr>
        <p:txBody>
          <a:bodyPr>
            <a:normAutofit/>
          </a:bodyPr>
          <a:lstStyle/>
          <a:p>
            <a:r>
              <a:rPr lang="en-US" sz="3300" dirty="0" smtClean="0"/>
              <a:t>Computations </a:t>
            </a:r>
            <a:r>
              <a:rPr lang="en-US" sz="3300" dirty="0"/>
              <a:t>should scale well with increasing amount of compute resources. </a:t>
            </a:r>
            <a:endParaRPr lang="en-US" sz="3300" dirty="0" smtClean="0"/>
          </a:p>
          <a:p>
            <a:pPr lvl="1"/>
            <a:r>
              <a:rPr lang="en-US" dirty="0" smtClean="0"/>
              <a:t>Inter-process </a:t>
            </a:r>
            <a:r>
              <a:rPr lang="en-US" dirty="0"/>
              <a:t>communication and coordination overheads </a:t>
            </a:r>
            <a:r>
              <a:rPr lang="en-US" dirty="0" smtClean="0"/>
              <a:t>needs to scale well.</a:t>
            </a:r>
          </a:p>
          <a:p>
            <a:r>
              <a:rPr lang="en-US" sz="3400" dirty="0" smtClean="0"/>
              <a:t>Computations </a:t>
            </a:r>
            <a:r>
              <a:rPr lang="en-US" sz="3400" dirty="0"/>
              <a:t>should scale well with different input data sizes</a:t>
            </a:r>
            <a:r>
              <a:rPr lang="en-US" sz="3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2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930"/>
            <a:ext cx="8229600" cy="3739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Cloud computing environments can be used to perform large-scale parallel computations efficiently with good </a:t>
            </a:r>
            <a:r>
              <a:rPr lang="en-US" sz="2800" b="1" dirty="0" smtClean="0"/>
              <a:t>scalability, </a:t>
            </a:r>
            <a:r>
              <a:rPr lang="en-US" sz="2800" b="1" dirty="0"/>
              <a:t>fault-tolerance and ease-of-use.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997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19352"/>
          </a:xfrm>
        </p:spPr>
        <p:txBody>
          <a:bodyPr>
            <a:normAutofit lnSpcReduction="10000"/>
          </a:bodyPr>
          <a:lstStyle/>
          <a:p>
            <a:r>
              <a:rPr lang="en-US" sz="3300" dirty="0" smtClean="0"/>
              <a:t>Achieving </a:t>
            </a:r>
            <a:r>
              <a:rPr lang="en-US" sz="3300" dirty="0"/>
              <a:t>good parallel efficiencies for most of the commonly used application patterns. </a:t>
            </a:r>
            <a:endParaRPr lang="en-US" sz="3300" dirty="0" smtClean="0"/>
          </a:p>
          <a:p>
            <a:r>
              <a:rPr lang="en-US" sz="3300" dirty="0" smtClean="0"/>
              <a:t>Framework overheads needs to be minimized relative to the compute time</a:t>
            </a:r>
          </a:p>
          <a:p>
            <a:pPr lvl="1"/>
            <a:r>
              <a:rPr lang="en-US" dirty="0" smtClean="0"/>
              <a:t>scheduling</a:t>
            </a:r>
            <a:r>
              <a:rPr lang="en-US" dirty="0"/>
              <a:t>, data staging, and intermediate data transfer </a:t>
            </a:r>
            <a:endParaRPr lang="en-US" dirty="0" smtClean="0"/>
          </a:p>
          <a:p>
            <a:r>
              <a:rPr lang="en-US" sz="3400" dirty="0" smtClean="0"/>
              <a:t>Maximum utilization of compute resources (Load balancing)</a:t>
            </a:r>
          </a:p>
          <a:p>
            <a:r>
              <a:rPr lang="en-US" dirty="0" smtClean="0"/>
              <a:t>Handling slow tasks</a:t>
            </a:r>
          </a:p>
        </p:txBody>
      </p:sp>
    </p:spTree>
    <p:extLst>
      <p:ext uri="{BB962C8B-B14F-4D97-AF65-F5344CB8AC3E}">
        <p14:creationId xmlns:p14="http://schemas.microsoft.com/office/powerpoint/2010/main" val="37814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701"/>
            <a:ext cx="8229600" cy="3659675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Monitoring, Logging and Metadata storage</a:t>
            </a:r>
          </a:p>
          <a:p>
            <a:pPr lvl="1"/>
            <a:r>
              <a:rPr lang="en-US" sz="1800" dirty="0" smtClean="0"/>
              <a:t>Capabilities </a:t>
            </a:r>
            <a:r>
              <a:rPr lang="en-US" sz="1800" dirty="0"/>
              <a:t>to monitor the </a:t>
            </a:r>
            <a:r>
              <a:rPr lang="en-US" sz="1800" dirty="0" smtClean="0"/>
              <a:t>progress/errors </a:t>
            </a:r>
            <a:r>
              <a:rPr lang="en-US" sz="1800" dirty="0"/>
              <a:t>of </a:t>
            </a:r>
            <a:r>
              <a:rPr lang="en-US" sz="1800" dirty="0" smtClean="0"/>
              <a:t>the computations</a:t>
            </a:r>
            <a:endParaRPr lang="en-US" sz="1800" dirty="0"/>
          </a:p>
          <a:p>
            <a:pPr lvl="1"/>
            <a:r>
              <a:rPr lang="en-US" sz="1800" dirty="0" smtClean="0"/>
              <a:t>Where to log?</a:t>
            </a:r>
          </a:p>
          <a:p>
            <a:pPr lvl="2"/>
            <a:r>
              <a:rPr lang="en-US" sz="1600" dirty="0" smtClean="0"/>
              <a:t>Instance storage not persistent </a:t>
            </a:r>
            <a:r>
              <a:rPr lang="en-US" sz="1600" dirty="0"/>
              <a:t>after the instance </a:t>
            </a:r>
            <a:r>
              <a:rPr lang="en-US" sz="1600" dirty="0" smtClean="0"/>
              <a:t>termination</a:t>
            </a:r>
          </a:p>
          <a:p>
            <a:pPr lvl="2"/>
            <a:r>
              <a:rPr lang="en-US" sz="1600" dirty="0" smtClean="0"/>
              <a:t>Off-instance storages are bandwidth limited and costly</a:t>
            </a:r>
            <a:endParaRPr lang="en-US" sz="1600" dirty="0"/>
          </a:p>
          <a:p>
            <a:pPr lvl="1"/>
            <a:r>
              <a:rPr lang="en-US" sz="1800" dirty="0" smtClean="0"/>
              <a:t>Metadata is needed to </a:t>
            </a:r>
            <a:r>
              <a:rPr lang="en-US" sz="1800" dirty="0"/>
              <a:t>manage and coordinate the jobs </a:t>
            </a:r>
            <a:r>
              <a:rPr lang="en-US" sz="1800" dirty="0" smtClean="0"/>
              <a:t>/ </a:t>
            </a:r>
            <a:r>
              <a:rPr lang="en-US" sz="1800" dirty="0"/>
              <a:t>infrastructure. </a:t>
            </a:r>
            <a:endParaRPr lang="en-US" sz="1800" dirty="0" smtClean="0"/>
          </a:p>
          <a:p>
            <a:pPr lvl="2"/>
            <a:r>
              <a:rPr lang="en-US" sz="1600" dirty="0" smtClean="0"/>
              <a:t>Needs to store </a:t>
            </a:r>
            <a:r>
              <a:rPr lang="en-US" sz="1600" dirty="0"/>
              <a:t>reliably while ensuring good scalability and the accessibility to avoid single point of failures and performance bottlenecks</a:t>
            </a:r>
            <a:r>
              <a:rPr lang="en-US" sz="1600" dirty="0" smtClean="0"/>
              <a:t>.</a:t>
            </a:r>
            <a:endParaRPr lang="en-US" sz="1600" dirty="0"/>
          </a:p>
          <a:p>
            <a:pPr lvl="0"/>
            <a:r>
              <a:rPr lang="en-US" sz="2000" dirty="0"/>
              <a:t>Cost effective</a:t>
            </a:r>
          </a:p>
          <a:p>
            <a:pPr lvl="1"/>
            <a:r>
              <a:rPr lang="en-US" sz="1800" dirty="0" smtClean="0"/>
              <a:t>Minimizing </a:t>
            </a:r>
            <a:r>
              <a:rPr lang="en-US" sz="1800" dirty="0"/>
              <a:t>the cost </a:t>
            </a:r>
            <a:r>
              <a:rPr lang="en-US" sz="1800" dirty="0" smtClean="0"/>
              <a:t>for cloud services.</a:t>
            </a:r>
            <a:endParaRPr lang="en-US" sz="1800" dirty="0"/>
          </a:p>
          <a:p>
            <a:pPr lvl="1"/>
            <a:r>
              <a:rPr lang="en-US" sz="1800" dirty="0"/>
              <a:t>Choosing </a:t>
            </a:r>
            <a:r>
              <a:rPr lang="en-US" sz="1800" dirty="0" smtClean="0"/>
              <a:t>suitable </a:t>
            </a:r>
            <a:r>
              <a:rPr lang="en-US" sz="1800" dirty="0"/>
              <a:t>instance </a:t>
            </a:r>
            <a:r>
              <a:rPr lang="en-US" sz="1800" dirty="0" smtClean="0"/>
              <a:t>types</a:t>
            </a:r>
          </a:p>
          <a:p>
            <a:pPr lvl="1"/>
            <a:r>
              <a:rPr lang="en-US" sz="1800" dirty="0" smtClean="0"/>
              <a:t>Opportunistic environments (</a:t>
            </a:r>
            <a:r>
              <a:rPr lang="en-US" sz="1800" dirty="0" err="1" smtClean="0"/>
              <a:t>eg</a:t>
            </a:r>
            <a:r>
              <a:rPr lang="en-US" sz="1800" dirty="0" smtClean="0"/>
              <a:t>: Amazon EC2 spot instances)</a:t>
            </a:r>
          </a:p>
          <a:p>
            <a:pPr lvl="0"/>
            <a:r>
              <a:rPr lang="en-US" sz="2000" dirty="0" smtClean="0"/>
              <a:t>Ease </a:t>
            </a:r>
            <a:r>
              <a:rPr lang="en-US" sz="2000" dirty="0"/>
              <a:t>of usage</a:t>
            </a:r>
          </a:p>
          <a:p>
            <a:pPr lvl="1"/>
            <a:r>
              <a:rPr lang="en-US" sz="1800" dirty="0" err="1" smtClean="0"/>
              <a:t>Ablity</a:t>
            </a:r>
            <a:r>
              <a:rPr lang="en-US" sz="1800" dirty="0" smtClean="0"/>
              <a:t> </a:t>
            </a:r>
            <a:r>
              <a:rPr lang="en-US" sz="1800" dirty="0"/>
              <a:t>to develop, debug and deploy programs with ease without the need for extensive upfront system specific knowledge.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-68240" y="64064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 We </a:t>
            </a:r>
            <a:r>
              <a:rPr lang="en-US" sz="1400" dirty="0"/>
              <a:t>are not focusing on these research issues in the current proposed research. However, the frameworks we develop provide industry standard solutions for each issue.</a:t>
            </a:r>
          </a:p>
        </p:txBody>
      </p:sp>
    </p:spTree>
    <p:extLst>
      <p:ext uri="{BB962C8B-B14F-4D97-AF65-F5344CB8AC3E}">
        <p14:creationId xmlns:p14="http://schemas.microsoft.com/office/powerpoint/2010/main" val="35778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Related Works</a:t>
            </a:r>
            <a:endParaRPr lang="en-US" dirty="0"/>
          </a:p>
          <a:p>
            <a:r>
              <a:rPr lang="en-US" dirty="0" smtClean="0"/>
              <a:t>Research Challenges</a:t>
            </a:r>
          </a:p>
          <a:p>
            <a:r>
              <a:rPr lang="en-US" b="1" dirty="0" smtClean="0"/>
              <a:t>Proposed Solutions</a:t>
            </a:r>
          </a:p>
          <a:p>
            <a:pPr lvl="1"/>
            <a:r>
              <a:rPr lang="en-US" b="1" dirty="0" smtClean="0"/>
              <a:t>Iterative Programming Model</a:t>
            </a:r>
          </a:p>
          <a:p>
            <a:pPr lvl="1"/>
            <a:r>
              <a:rPr lang="en-US" b="1" dirty="0" smtClean="0"/>
              <a:t>Data Caching &amp; Cache Aware </a:t>
            </a:r>
            <a:r>
              <a:rPr lang="en-US" b="1" dirty="0"/>
              <a:t>S</a:t>
            </a:r>
            <a:r>
              <a:rPr lang="en-US" b="1" dirty="0" smtClean="0"/>
              <a:t>cheduling</a:t>
            </a:r>
          </a:p>
          <a:p>
            <a:pPr lvl="1"/>
            <a:r>
              <a:rPr lang="en-US" b="1" dirty="0" smtClean="0"/>
              <a:t>Communication Primitives</a:t>
            </a:r>
          </a:p>
          <a:p>
            <a:r>
              <a:rPr lang="en-US" dirty="0"/>
              <a:t>Current </a:t>
            </a:r>
            <a:r>
              <a:rPr lang="en-US" dirty="0" smtClean="0"/>
              <a:t>Progress</a:t>
            </a:r>
          </a:p>
          <a:p>
            <a:r>
              <a:rPr lang="en-US" dirty="0" smtClean="0"/>
              <a:t>Research Agenda</a:t>
            </a:r>
          </a:p>
          <a:p>
            <a:r>
              <a:rPr lang="en-US" dirty="0" smtClean="0"/>
              <a:t>Publications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586259"/>
              </p:ext>
            </p:extLst>
          </p:nvPr>
        </p:nvGraphicFramePr>
        <p:xfrm>
          <a:off x="0" y="425669"/>
          <a:ext cx="9144000" cy="52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412014" y="1079939"/>
            <a:ext cx="8229600" cy="4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r>
              <a:rPr lang="en-US" dirty="0" smtClean="0"/>
              <a:t>Simple programming model</a:t>
            </a:r>
          </a:p>
          <a:p>
            <a:pPr lvl="1"/>
            <a:r>
              <a:rPr lang="en-US" dirty="0" smtClean="0"/>
              <a:t>Excellent fault tolerance</a:t>
            </a:r>
          </a:p>
          <a:p>
            <a:pPr lvl="1"/>
            <a:r>
              <a:rPr lang="en-US" dirty="0" smtClean="0"/>
              <a:t>Moving computations to data</a:t>
            </a:r>
          </a:p>
          <a:p>
            <a:pPr lvl="1"/>
            <a:r>
              <a:rPr lang="en-US" dirty="0" smtClean="0"/>
              <a:t>Works very well for data intensive pleasingly parallel 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386" y="5951714"/>
            <a:ext cx="78512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Ideal for </a:t>
            </a:r>
            <a:r>
              <a:rPr lang="en-US" sz="2400" b="1" dirty="0"/>
              <a:t>data intensive pleasingly parallel applications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318" y="5269723"/>
            <a:ext cx="1362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4.bp.blogspot.com/_Xu_KuovUZlw/TTDEfp51-ZI/AAAAAAAADdg/00wuEyCEFb4/s1600/hadoop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160" y="4381788"/>
            <a:ext cx="1072347" cy="8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390" y="5318526"/>
            <a:ext cx="1832610" cy="53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" y="4664395"/>
            <a:ext cx="1880104" cy="539947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485" y="5350081"/>
            <a:ext cx="1909728" cy="4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7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Decentralized </a:t>
            </a:r>
            <a:r>
              <a:rPr lang="en-US" dirty="0" err="1"/>
              <a:t>MapReduce</a:t>
            </a:r>
            <a:r>
              <a:rPr lang="en-US" dirty="0"/>
              <a:t> Architecture on Cloud services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50" y="1601187"/>
            <a:ext cx="801621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875" y="6090544"/>
            <a:ext cx="8383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Cloud Queues </a:t>
            </a:r>
            <a:r>
              <a:rPr lang="en-US" dirty="0"/>
              <a:t>for scheduling, Tables to store meta-data and monitoring data, Blobs for input/output/intermediate data storage.</a:t>
            </a:r>
          </a:p>
        </p:txBody>
      </p:sp>
    </p:spTree>
    <p:extLst>
      <p:ext uri="{BB962C8B-B14F-4D97-AF65-F5344CB8AC3E}">
        <p14:creationId xmlns:p14="http://schemas.microsoft.com/office/powerpoint/2010/main" val="5447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Intensive Iterative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72689"/>
            <a:ext cx="8389916" cy="221177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Growing class of applications</a:t>
            </a:r>
          </a:p>
          <a:p>
            <a:pPr lvl="1"/>
            <a:r>
              <a:rPr lang="en-US" dirty="0"/>
              <a:t>Clustering, data mining, machine learning &amp; dimension reduction applications</a:t>
            </a:r>
          </a:p>
          <a:p>
            <a:pPr lvl="1"/>
            <a:r>
              <a:rPr lang="en-US" dirty="0"/>
              <a:t>Driven by data deluge &amp; emerging computation fields</a:t>
            </a:r>
          </a:p>
          <a:p>
            <a:pPr lvl="1"/>
            <a:r>
              <a:rPr lang="en-US" dirty="0"/>
              <a:t>Lots of scientific applications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71937" y="3401922"/>
            <a:ext cx="4655139" cy="3123932"/>
            <a:chOff x="2885690" y="3458139"/>
            <a:chExt cx="4655139" cy="3123932"/>
          </a:xfrm>
        </p:grpSpPr>
        <p:sp>
          <p:nvSpPr>
            <p:cNvPr id="9" name="Rectangle 8"/>
            <p:cNvSpPr/>
            <p:nvPr/>
          </p:nvSpPr>
          <p:spPr>
            <a:xfrm>
              <a:off x="2885690" y="3458139"/>
              <a:ext cx="4500762" cy="31239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65861" y="4227617"/>
              <a:ext cx="4337463" cy="22681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59776" y="4548249"/>
              <a:ext cx="3972295" cy="92627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59777" y="5570607"/>
              <a:ext cx="3972294" cy="367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68829" y="3458139"/>
              <a:ext cx="4572000" cy="31239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lvl="0"/>
              <a:r>
                <a:rPr lang="en-US" sz="1600" dirty="0"/>
                <a:t>k ← 0;</a:t>
              </a:r>
            </a:p>
            <a:p>
              <a:pPr lvl="0"/>
              <a:r>
                <a:rPr lang="en-US" sz="1600" dirty="0"/>
                <a:t>MAX ← maximum iterations</a:t>
              </a:r>
            </a:p>
            <a:p>
              <a:pPr lvl="0"/>
              <a:r>
                <a:rPr lang="en-US" sz="1600" dirty="0"/>
                <a:t>δ</a:t>
              </a:r>
              <a:r>
                <a:rPr lang="en-US" sz="1600" baseline="30000" dirty="0"/>
                <a:t>[0] </a:t>
              </a:r>
              <a:r>
                <a:rPr lang="en-US" sz="1600" dirty="0"/>
                <a:t>← initial delta value</a:t>
              </a:r>
            </a:p>
            <a:p>
              <a:pPr lvl="0"/>
              <a:r>
                <a:rPr lang="en-US" sz="2000" b="1" dirty="0" smtClean="0"/>
                <a:t>while</a:t>
              </a:r>
              <a:r>
                <a:rPr lang="en-US" sz="2000" dirty="0" smtClean="0"/>
                <a:t> </a:t>
              </a:r>
              <a:r>
                <a:rPr lang="en-US" sz="2000" dirty="0"/>
                <a:t>( </a:t>
              </a:r>
              <a:r>
                <a:rPr lang="en-US" dirty="0"/>
                <a:t>k&lt; MAX_ITER || f(δ</a:t>
              </a:r>
              <a:r>
                <a:rPr lang="en-US" baseline="30000" dirty="0"/>
                <a:t>[k]</a:t>
              </a:r>
              <a:r>
                <a:rPr lang="en-US" dirty="0"/>
                <a:t>, δ</a:t>
              </a:r>
              <a:r>
                <a:rPr lang="en-US" baseline="30000" dirty="0"/>
                <a:t>[k-1]</a:t>
              </a:r>
              <a:r>
                <a:rPr lang="en-US" sz="2000" dirty="0"/>
                <a:t>) )</a:t>
              </a:r>
            </a:p>
            <a:p>
              <a:pPr lvl="0"/>
              <a:r>
                <a:rPr lang="en-US" sz="2000" dirty="0"/>
                <a:t>     </a:t>
              </a:r>
              <a:r>
                <a:rPr lang="en-US" sz="2000" dirty="0" smtClean="0"/>
                <a:t> </a:t>
              </a:r>
              <a:r>
                <a:rPr lang="en-US" sz="2000" b="1" dirty="0" err="1" smtClean="0"/>
                <a:t>foreach</a:t>
              </a:r>
              <a:r>
                <a:rPr lang="en-US" sz="2000" dirty="0" smtClean="0"/>
                <a:t> </a:t>
              </a:r>
              <a:r>
                <a:rPr lang="en-US" sz="2000" dirty="0"/>
                <a:t>datum in data</a:t>
              </a:r>
            </a:p>
            <a:p>
              <a:pPr lvl="0"/>
              <a:r>
                <a:rPr lang="en-US" sz="2000" dirty="0"/>
                <a:t>           </a:t>
              </a:r>
              <a:r>
                <a:rPr lang="en-US" sz="2000" dirty="0" smtClean="0"/>
                <a:t> β[datum</a:t>
              </a:r>
              <a:r>
                <a:rPr lang="en-US" sz="2000" dirty="0"/>
                <a:t>] ← process (datum, δ</a:t>
              </a:r>
              <a:r>
                <a:rPr lang="en-US" sz="2000" baseline="30000" dirty="0"/>
                <a:t>[k]</a:t>
              </a:r>
              <a:r>
                <a:rPr lang="en-US" sz="2000" dirty="0"/>
                <a:t>)</a:t>
              </a:r>
            </a:p>
            <a:p>
              <a:pPr lvl="0"/>
              <a:r>
                <a:rPr lang="en-US" sz="2000" dirty="0"/>
                <a:t>    </a:t>
              </a:r>
              <a:r>
                <a:rPr lang="en-US" sz="2000" b="1" dirty="0"/>
                <a:t> </a:t>
              </a:r>
              <a:r>
                <a:rPr lang="en-US" sz="2000" b="1" dirty="0" smtClean="0"/>
                <a:t> end </a:t>
              </a:r>
              <a:r>
                <a:rPr lang="en-US" sz="2000" b="1" dirty="0" err="1" smtClean="0"/>
                <a:t>foreach</a:t>
              </a:r>
              <a:r>
                <a:rPr lang="en-US" sz="2000" b="1" dirty="0" smtClean="0"/>
                <a:t/>
              </a:r>
              <a:br>
                <a:rPr lang="en-US" sz="2000" b="1" dirty="0" smtClean="0"/>
              </a:br>
              <a:endParaRPr lang="en-US" sz="900" dirty="0"/>
            </a:p>
            <a:p>
              <a:pPr lvl="0"/>
              <a:r>
                <a:rPr lang="en-US" sz="2000" dirty="0"/>
                <a:t>     </a:t>
              </a:r>
              <a:r>
                <a:rPr lang="en-US" sz="2000" dirty="0" smtClean="0"/>
                <a:t> δ</a:t>
              </a:r>
              <a:r>
                <a:rPr lang="en-US" sz="2000" baseline="30000" dirty="0" smtClean="0"/>
                <a:t>[k+1</a:t>
              </a:r>
              <a:r>
                <a:rPr lang="en-US" sz="2000" baseline="30000" dirty="0"/>
                <a:t>]</a:t>
              </a:r>
              <a:r>
                <a:rPr lang="en-US" sz="2000" dirty="0"/>
                <a:t> ← combine(β[])</a:t>
              </a:r>
            </a:p>
            <a:p>
              <a:pPr lvl="0"/>
              <a:r>
                <a:rPr lang="en-US" sz="2000" dirty="0"/>
                <a:t>     </a:t>
              </a:r>
              <a:r>
                <a:rPr lang="en-US" sz="2000" dirty="0" smtClean="0"/>
                <a:t> </a:t>
              </a:r>
              <a:r>
                <a:rPr lang="en-US" sz="1600" dirty="0" smtClean="0"/>
                <a:t>k </a:t>
              </a:r>
              <a:r>
                <a:rPr lang="en-US" sz="1600" dirty="0"/>
                <a:t>← k+1</a:t>
              </a:r>
            </a:p>
            <a:p>
              <a:r>
                <a:rPr lang="en-US" sz="2000" b="1" dirty="0" smtClean="0"/>
                <a:t>end </a:t>
              </a:r>
              <a:r>
                <a:rPr lang="en-US" sz="2000" b="1" dirty="0"/>
                <a:t>while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5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Intensive Iterative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2629"/>
            <a:ext cx="8449294" cy="185254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Growing </a:t>
            </a:r>
            <a:r>
              <a:rPr lang="en-US" dirty="0" smtClean="0"/>
              <a:t>class of </a:t>
            </a:r>
            <a:r>
              <a:rPr lang="en-US" dirty="0"/>
              <a:t>applications</a:t>
            </a:r>
          </a:p>
          <a:p>
            <a:pPr lvl="1"/>
            <a:r>
              <a:rPr lang="en-US" dirty="0"/>
              <a:t>Clustering, data mining, machine learning &amp; dimension reduction applications</a:t>
            </a:r>
          </a:p>
          <a:p>
            <a:pPr lvl="1"/>
            <a:r>
              <a:rPr lang="en-US" dirty="0"/>
              <a:t>Driven by data deluge &amp; emerging computation </a:t>
            </a:r>
            <a:r>
              <a:rPr lang="en-US" dirty="0" smtClean="0"/>
              <a:t>fields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2467" y="1592664"/>
            <a:ext cx="6873897" cy="2610786"/>
            <a:chOff x="1448402" y="1343697"/>
            <a:chExt cx="6316144" cy="2200443"/>
          </a:xfrm>
        </p:grpSpPr>
        <p:sp>
          <p:nvSpPr>
            <p:cNvPr id="52" name="Rounded Rectangle 51"/>
            <p:cNvSpPr/>
            <p:nvPr/>
          </p:nvSpPr>
          <p:spPr>
            <a:xfrm>
              <a:off x="3160648" y="1705444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60648" y="2155261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160648" y="2983213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89015" y="1933040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989015" y="2732318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606764" y="2597910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32523" y="2387339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2" idx="3"/>
            </p:cNvCxnSpPr>
            <p:nvPr/>
          </p:nvCxnSpPr>
          <p:spPr>
            <a:xfrm>
              <a:off x="4052878" y="1861357"/>
              <a:ext cx="1936138" cy="2939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3" idx="3"/>
            </p:cNvCxnSpPr>
            <p:nvPr/>
          </p:nvCxnSpPr>
          <p:spPr>
            <a:xfrm flipV="1">
              <a:off x="4052878" y="2275332"/>
              <a:ext cx="1936138" cy="35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4" idx="3"/>
            </p:cNvCxnSpPr>
            <p:nvPr/>
          </p:nvCxnSpPr>
          <p:spPr>
            <a:xfrm flipV="1">
              <a:off x="4052878" y="2324525"/>
              <a:ext cx="1936138" cy="814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2" idx="3"/>
              <a:endCxn id="56" idx="1"/>
            </p:cNvCxnSpPr>
            <p:nvPr/>
          </p:nvCxnSpPr>
          <p:spPr>
            <a:xfrm>
              <a:off x="4052878" y="1861357"/>
              <a:ext cx="2036748" cy="926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4" idx="3"/>
              <a:endCxn id="56" idx="2"/>
            </p:cNvCxnSpPr>
            <p:nvPr/>
          </p:nvCxnSpPr>
          <p:spPr>
            <a:xfrm flipV="1">
              <a:off x="4052878" y="2921385"/>
              <a:ext cx="1936138" cy="217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61545" y="2467086"/>
              <a:ext cx="80300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64546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125671" y="3544140"/>
              <a:ext cx="5638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125670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25670" y="2467086"/>
              <a:ext cx="85653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18493" y="1343697"/>
              <a:ext cx="96282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Compute</a:t>
              </a:r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4436" y="1355446"/>
              <a:ext cx="1534459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Communication</a:t>
              </a:r>
              <a:endParaRPr lang="en-US" sz="16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40251" y="1355446"/>
              <a:ext cx="152977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Reduce/ barrier</a:t>
              </a:r>
              <a:endParaRPr lang="en-US" sz="1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8402" y="2104229"/>
              <a:ext cx="135453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New Iteration</a:t>
              </a:r>
              <a:endParaRPr lang="en-US" sz="1600" b="1" dirty="0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3828742" y="181984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3828741" y="226778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3828740" y="3107013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7156039" y="2355304"/>
              <a:ext cx="181155" cy="223564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3795347" y="4085111"/>
            <a:ext cx="2218192" cy="1045029"/>
          </a:xfrm>
          <a:prstGeom prst="wedgeEllipseCallout">
            <a:avLst>
              <a:gd name="adj1" fmla="val -45477"/>
              <a:gd name="adj2" fmla="val -71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Larger Loop-Invariant Data</a:t>
            </a:r>
            <a:endParaRPr lang="en-US" b="1" dirty="0"/>
          </a:p>
        </p:txBody>
      </p:sp>
      <p:sp>
        <p:nvSpPr>
          <p:cNvPr id="34" name="Oval Callout 33"/>
          <p:cNvSpPr/>
          <p:nvPr/>
        </p:nvSpPr>
        <p:spPr>
          <a:xfrm>
            <a:off x="6962453" y="1499355"/>
            <a:ext cx="2108696" cy="1045029"/>
          </a:xfrm>
          <a:prstGeom prst="wedgeEllipseCallout">
            <a:avLst>
              <a:gd name="adj1" fmla="val -35341"/>
              <a:gd name="adj2" fmla="val 717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Smaller Loop-Variant Data</a:t>
            </a:r>
            <a:endParaRPr lang="en-US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0022" y="1650833"/>
            <a:ext cx="1299414" cy="600254"/>
          </a:xfrm>
          <a:prstGeom prst="wedgeRoundRectCallout">
            <a:avLst>
              <a:gd name="adj1" fmla="val 100414"/>
              <a:gd name="adj2" fmla="val 1436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Broadcast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9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Iterative </a:t>
            </a:r>
            <a:r>
              <a:rPr lang="en-US" sz="3200" dirty="0" err="1" smtClean="0"/>
              <a:t>MapReduce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066"/>
            <a:ext cx="8229600" cy="515685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MapReduceMerge</a:t>
            </a:r>
            <a:endParaRPr lang="en-US" sz="2800" dirty="0" smtClean="0"/>
          </a:p>
          <a:p>
            <a:endParaRPr lang="en-US" dirty="0"/>
          </a:p>
          <a:p>
            <a:r>
              <a:rPr lang="en-US" sz="2800" dirty="0" smtClean="0"/>
              <a:t>Extensions to support additional broadcast (+other) input data</a:t>
            </a:r>
          </a:p>
          <a:p>
            <a:pPr marL="1257300" lvl="3" indent="0">
              <a:buNone/>
            </a:pPr>
            <a:r>
              <a:rPr lang="en-US" sz="1600" b="1" dirty="0" smtClean="0"/>
              <a:t>Map</a:t>
            </a:r>
            <a:r>
              <a:rPr lang="en-US" sz="1600" b="1" dirty="0"/>
              <a:t>(&lt;key&gt;, &lt;value&gt;, </a:t>
            </a:r>
            <a:r>
              <a:rPr lang="en-US" sz="1600" b="1" dirty="0" err="1"/>
              <a:t>list_of</a:t>
            </a:r>
            <a:r>
              <a:rPr lang="en-US" sz="1600" b="1" dirty="0"/>
              <a:t> &lt;</a:t>
            </a:r>
            <a:r>
              <a:rPr lang="en-US" sz="1600" b="1" dirty="0" err="1"/>
              <a:t>key,value</a:t>
            </a:r>
            <a:r>
              <a:rPr lang="en-US" sz="1600" b="1" dirty="0"/>
              <a:t>&gt;)</a:t>
            </a:r>
            <a:endParaRPr lang="en-US" sz="1600" dirty="0"/>
          </a:p>
          <a:p>
            <a:pPr marL="1257300" lvl="3" indent="0">
              <a:buNone/>
            </a:pPr>
            <a:r>
              <a:rPr lang="en-US" sz="1600" b="1" dirty="0"/>
              <a:t>Reduce(&lt;key&gt;, </a:t>
            </a:r>
            <a:r>
              <a:rPr lang="en-US" sz="1600" b="1" dirty="0" err="1"/>
              <a:t>list_of</a:t>
            </a:r>
            <a:r>
              <a:rPr lang="en-US" sz="1600" b="1" dirty="0"/>
              <a:t> &lt;value&gt;, </a:t>
            </a:r>
            <a:r>
              <a:rPr lang="en-US" sz="1600" b="1" dirty="0" err="1"/>
              <a:t>list_of</a:t>
            </a:r>
            <a:r>
              <a:rPr lang="en-US" sz="1600" b="1" dirty="0"/>
              <a:t> &lt;</a:t>
            </a:r>
            <a:r>
              <a:rPr lang="en-US" sz="1600" b="1" dirty="0" err="1"/>
              <a:t>key,value</a:t>
            </a:r>
            <a:r>
              <a:rPr lang="en-US" sz="1600" b="1" dirty="0" smtClean="0"/>
              <a:t>&gt;)</a:t>
            </a:r>
          </a:p>
          <a:p>
            <a:pPr marL="1257300" lvl="3" indent="0">
              <a:buNone/>
            </a:pPr>
            <a:r>
              <a:rPr lang="en-US" sz="1600" b="1" dirty="0"/>
              <a:t>Merge(</a:t>
            </a:r>
            <a:r>
              <a:rPr lang="en-US" sz="1600" b="1" dirty="0" err="1"/>
              <a:t>list_of</a:t>
            </a:r>
            <a:r>
              <a:rPr lang="en-US" sz="1600" b="1" dirty="0"/>
              <a:t> &lt;</a:t>
            </a:r>
            <a:r>
              <a:rPr lang="en-US" sz="1600" b="1" dirty="0" err="1"/>
              <a:t>key,list_of</a:t>
            </a:r>
            <a:r>
              <a:rPr lang="en-US" sz="1600" b="1" dirty="0"/>
              <a:t>&lt;value&gt;&gt;,</a:t>
            </a:r>
            <a:r>
              <a:rPr lang="en-US" sz="1600" b="1" dirty="0" err="1"/>
              <a:t>list_of</a:t>
            </a:r>
            <a:r>
              <a:rPr lang="en-US" sz="1600" b="1" dirty="0"/>
              <a:t> &lt;</a:t>
            </a:r>
            <a:r>
              <a:rPr lang="en-US" sz="1600" b="1" dirty="0" err="1"/>
              <a:t>key,value</a:t>
            </a:r>
            <a:r>
              <a:rPr lang="en-US" sz="1600" b="1" dirty="0" smtClean="0"/>
              <a:t>&gt;)</a:t>
            </a:r>
            <a:endParaRPr lang="en-US" sz="1600" dirty="0"/>
          </a:p>
          <a:p>
            <a:pPr marL="400050" lvl="1" indent="0">
              <a:buNone/>
            </a:pPr>
            <a:endParaRPr lang="en-US" sz="3500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845" y="4258237"/>
            <a:ext cx="6059612" cy="233256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58963209"/>
              </p:ext>
            </p:extLst>
          </p:nvPr>
        </p:nvGraphicFramePr>
        <p:xfrm>
          <a:off x="1211283" y="1873790"/>
          <a:ext cx="6472052" cy="379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41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Extension to the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programming model to support iterative applications</a:t>
            </a:r>
          </a:p>
          <a:p>
            <a:pPr lvl="1"/>
            <a:r>
              <a:rPr lang="en-US" sz="1600" dirty="0" smtClean="0"/>
              <a:t>Map -&gt; Combine -&gt; Shuffle -&gt; Sort -&gt; Reduce -&gt; Merge</a:t>
            </a:r>
          </a:p>
          <a:p>
            <a:r>
              <a:rPr lang="en-US" sz="2400" dirty="0" smtClean="0"/>
              <a:t>Receives all the Reduce outputs and the broadcast data for the current iteration</a:t>
            </a:r>
          </a:p>
          <a:p>
            <a:r>
              <a:rPr lang="en-US" sz="2400" dirty="0" smtClean="0"/>
              <a:t>User can add a new iteration or schedule a new MR job from the Merge task.</a:t>
            </a:r>
          </a:p>
          <a:p>
            <a:pPr lvl="1"/>
            <a:r>
              <a:rPr lang="en-US" sz="2000" dirty="0" smtClean="0"/>
              <a:t>Serve as the “loop-test” in the decentralized architecture</a:t>
            </a:r>
          </a:p>
          <a:p>
            <a:pPr lvl="2"/>
            <a:r>
              <a:rPr lang="en-US" sz="2000" dirty="0" smtClean="0"/>
              <a:t>Number of iterations </a:t>
            </a:r>
          </a:p>
          <a:p>
            <a:pPr lvl="2"/>
            <a:r>
              <a:rPr lang="en-US" sz="2000" dirty="0" smtClean="0"/>
              <a:t>Comparison of result from previous iteration and current iteration</a:t>
            </a:r>
          </a:p>
          <a:p>
            <a:pPr lvl="1"/>
            <a:r>
              <a:rPr lang="en-US" sz="2000" dirty="0" smtClean="0"/>
              <a:t> Possible to make the output of merge the broadcast data of the next iteration</a:t>
            </a:r>
          </a:p>
          <a:p>
            <a:pPr marL="1371600" lvl="3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28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0" y="1349439"/>
            <a:ext cx="7911708" cy="3582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96351" y="3238530"/>
            <a:ext cx="8208264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In-Memory </a:t>
            </a:r>
            <a:r>
              <a:rPr lang="en-US" sz="2400" dirty="0">
                <a:solidFill>
                  <a:schemeClr val="tx2"/>
                </a:solidFill>
              </a:rPr>
              <a:t>Caching of static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Programming </a:t>
            </a:r>
            <a:r>
              <a:rPr lang="en-US" sz="2400" dirty="0">
                <a:solidFill>
                  <a:schemeClr val="tx2"/>
                </a:solidFill>
              </a:rPr>
              <a:t>model extensions to support broadcast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Merge </a:t>
            </a:r>
            <a:r>
              <a:rPr lang="en-US" sz="2400" dirty="0" smtClean="0">
                <a:solidFill>
                  <a:schemeClr val="tx2"/>
                </a:solidFill>
              </a:rPr>
              <a:t>Step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Hybrid intermediate data transfer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>
              <a:solidFill>
                <a:schemeClr val="tx2"/>
              </a:solidFill>
            </a:endParaRP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01880" y="2778826"/>
            <a:ext cx="2113808" cy="902524"/>
          </a:xfrm>
          <a:prstGeom prst="wedgeRoundRectCallout">
            <a:avLst>
              <a:gd name="adj1" fmla="val 63778"/>
              <a:gd name="adj2" fmla="val 801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In-Memory/Disk caching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static </a:t>
            </a: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Multi-Level Caching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4904508"/>
            <a:ext cx="8229600" cy="1816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Caching BLOB data on disk</a:t>
            </a:r>
          </a:p>
          <a:p>
            <a:r>
              <a:rPr lang="en-US" dirty="0" smtClean="0"/>
              <a:t>Caching loop-invariant data in-memory</a:t>
            </a:r>
          </a:p>
          <a:p>
            <a:pPr lvl="1"/>
            <a:r>
              <a:rPr lang="en-US" sz="2800" dirty="0" smtClean="0"/>
              <a:t>Cache-eviction policies?</a:t>
            </a:r>
          </a:p>
          <a:p>
            <a:pPr lvl="1"/>
            <a:r>
              <a:rPr lang="en-US" sz="2800" dirty="0" smtClean="0"/>
              <a:t>Effects of large memory usage on computations?</a:t>
            </a:r>
          </a:p>
        </p:txBody>
      </p:sp>
    </p:spTree>
    <p:extLst>
      <p:ext uri="{BB962C8B-B14F-4D97-AF65-F5344CB8AC3E}">
        <p14:creationId xmlns:p14="http://schemas.microsoft.com/office/powerpoint/2010/main" val="22045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6133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400" dirty="0"/>
              <a:t>Understanding the </a:t>
            </a:r>
            <a:r>
              <a:rPr lang="en-US" sz="3400" b="1" dirty="0"/>
              <a:t>challenges and bottlenecks </a:t>
            </a:r>
            <a:r>
              <a:rPr lang="en-US" sz="3400" dirty="0"/>
              <a:t>to perform scalable parallel computing on cloud environments </a:t>
            </a:r>
            <a:endParaRPr lang="en-US" sz="3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400" dirty="0" smtClean="0"/>
              <a:t>Proposing </a:t>
            </a:r>
            <a:r>
              <a:rPr lang="en-US" sz="3400" b="1" dirty="0"/>
              <a:t>solutions</a:t>
            </a:r>
            <a:r>
              <a:rPr lang="en-US" sz="3400" dirty="0"/>
              <a:t> to </a:t>
            </a:r>
            <a:r>
              <a:rPr lang="en-US" sz="3400" dirty="0" smtClean="0"/>
              <a:t>those </a:t>
            </a:r>
            <a:r>
              <a:rPr lang="en-US" sz="3400" dirty="0"/>
              <a:t>challenges and bottlenecks </a:t>
            </a:r>
            <a:endParaRPr lang="en-US" sz="3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400" dirty="0" smtClean="0"/>
              <a:t>Development of </a:t>
            </a:r>
            <a:r>
              <a:rPr lang="en-US" sz="3400" b="1" dirty="0"/>
              <a:t>scalable parallel programming frameworks</a:t>
            </a:r>
            <a:r>
              <a:rPr lang="en-US" sz="3400" dirty="0"/>
              <a:t> specifically designed for cloud environments to support efficient, reliable and user friendly execution of data intensive computations on cloud environments.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400" dirty="0" smtClean="0"/>
              <a:t>Implement </a:t>
            </a:r>
            <a:r>
              <a:rPr lang="en-US" sz="3400" b="1" dirty="0" smtClean="0"/>
              <a:t>data </a:t>
            </a:r>
            <a:r>
              <a:rPr lang="en-US" sz="3400" b="1" dirty="0"/>
              <a:t>intensive scientific applications </a:t>
            </a:r>
            <a:r>
              <a:rPr lang="en-US" sz="3400" dirty="0"/>
              <a:t>using </a:t>
            </a:r>
            <a:r>
              <a:rPr lang="en-US" sz="3400" dirty="0" smtClean="0"/>
              <a:t>those frameworks and demonstrate that these applications can be executed on cloud environments in an efficient scalable manner.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 Aware Task Scheduling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072" y="1777750"/>
            <a:ext cx="3783162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Cache </a:t>
            </a:r>
            <a:r>
              <a:rPr lang="en-US" sz="2400" dirty="0">
                <a:solidFill>
                  <a:schemeClr val="tx2"/>
                </a:solidFill>
              </a:rPr>
              <a:t>aware hybrid </a:t>
            </a:r>
            <a:r>
              <a:rPr lang="en-US" sz="2400" dirty="0" smtClean="0">
                <a:solidFill>
                  <a:schemeClr val="tx2"/>
                </a:solidFill>
              </a:rPr>
              <a:t>scheduling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Decentralized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Fault tolerant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Multiple </a:t>
            </a:r>
            <a:r>
              <a:rPr lang="en-US" sz="2400" dirty="0" err="1" smtClean="0">
                <a:solidFill>
                  <a:schemeClr val="tx2"/>
                </a:solidFill>
              </a:rPr>
              <a:t>MapReduce</a:t>
            </a:r>
            <a:r>
              <a:rPr lang="en-US" sz="2400" dirty="0" smtClean="0">
                <a:solidFill>
                  <a:schemeClr val="tx2"/>
                </a:solidFill>
              </a:rPr>
              <a:t> applications within an iteration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Load balancing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Multiple waves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131016"/>
            <a:ext cx="4749391" cy="368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479787" y="1246909"/>
            <a:ext cx="2208494" cy="779424"/>
          </a:xfrm>
          <a:prstGeom prst="wedgeRoundRectCallout">
            <a:avLst>
              <a:gd name="adj1" fmla="val -8163"/>
              <a:gd name="adj2" fmla="val 73568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iteration through queues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453406" y="5928968"/>
            <a:ext cx="2469750" cy="902524"/>
          </a:xfrm>
          <a:prstGeom prst="wedgeRoundRectCallout">
            <a:avLst>
              <a:gd name="adj1" fmla="val 20206"/>
              <a:gd name="adj2" fmla="val -89590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iteration in Job Bulleting Board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148944" y="5261970"/>
            <a:ext cx="1867645" cy="1118260"/>
          </a:xfrm>
          <a:prstGeom prst="wedgeRoundRectCallout">
            <a:avLst>
              <a:gd name="adj1" fmla="val -51147"/>
              <a:gd name="adj2" fmla="val -93952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 cache + Task meta data history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44912" y="4465146"/>
            <a:ext cx="2469750" cy="902524"/>
          </a:xfrm>
          <a:prstGeom prst="wedgeRoundRectCallout">
            <a:avLst>
              <a:gd name="adj1" fmla="val 88003"/>
              <a:gd name="adj2" fmla="val -9616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over tasks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35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most of the iterative computations tasks </a:t>
            </a:r>
            <a:r>
              <a:rPr lang="en-US" sz="2400" dirty="0"/>
              <a:t>are finer grained and the intermediate data are relatively smaller than traditional map reduce computations</a:t>
            </a:r>
          </a:p>
          <a:p>
            <a:r>
              <a:rPr lang="en-US" sz="2400" dirty="0" smtClean="0"/>
              <a:t>Hybrid Data Transfer based on the use case</a:t>
            </a:r>
          </a:p>
          <a:p>
            <a:pPr lvl="1"/>
            <a:r>
              <a:rPr lang="en-US" sz="2300" dirty="0" smtClean="0"/>
              <a:t>Blob </a:t>
            </a:r>
            <a:r>
              <a:rPr lang="en-US" sz="2300" dirty="0"/>
              <a:t>storage based </a:t>
            </a:r>
            <a:r>
              <a:rPr lang="en-US" sz="2300" dirty="0" smtClean="0"/>
              <a:t>transport</a:t>
            </a:r>
          </a:p>
          <a:p>
            <a:pPr lvl="1"/>
            <a:r>
              <a:rPr lang="en-US" sz="2300" dirty="0" smtClean="0"/>
              <a:t>Table based transport</a:t>
            </a:r>
          </a:p>
          <a:p>
            <a:pPr lvl="1"/>
            <a:r>
              <a:rPr lang="en-US" sz="2300" dirty="0" smtClean="0"/>
              <a:t>Direct TCP Transport</a:t>
            </a:r>
          </a:p>
          <a:p>
            <a:pPr lvl="2"/>
            <a:r>
              <a:rPr lang="en-US" sz="2100" dirty="0" smtClean="0"/>
              <a:t>Push data from Map to Reduce </a:t>
            </a:r>
          </a:p>
          <a:p>
            <a:r>
              <a:rPr lang="en-US" sz="2400" dirty="0" smtClean="0"/>
              <a:t>Optimized data broadcasting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62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Fault Tolerance For Iterative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362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Iteration Level</a:t>
            </a:r>
          </a:p>
          <a:p>
            <a:pPr lvl="1"/>
            <a:r>
              <a:rPr lang="en-US" dirty="0" smtClean="0"/>
              <a:t>Role back iterations</a:t>
            </a:r>
          </a:p>
          <a:p>
            <a:r>
              <a:rPr lang="en-US" dirty="0" smtClean="0"/>
              <a:t>Task Level</a:t>
            </a:r>
          </a:p>
          <a:p>
            <a:pPr lvl="1"/>
            <a:r>
              <a:rPr lang="en-US" dirty="0" smtClean="0"/>
              <a:t>Re-execute the failed tasks</a:t>
            </a:r>
          </a:p>
          <a:p>
            <a:r>
              <a:rPr lang="en-US" dirty="0"/>
              <a:t>Hybrid data communication utilizing a combination of faster non-persistent and slower persistent mediums</a:t>
            </a:r>
          </a:p>
          <a:p>
            <a:pPr lvl="1"/>
            <a:r>
              <a:rPr lang="en-US" dirty="0" smtClean="0"/>
              <a:t>Direct TCP (non persistent), blob uploading in the background.</a:t>
            </a:r>
          </a:p>
          <a:p>
            <a:pPr lvl="0"/>
            <a:r>
              <a:rPr lang="en-US" dirty="0"/>
              <a:t>Decentralized control avoiding single point of failures</a:t>
            </a:r>
          </a:p>
          <a:p>
            <a:pPr lvl="0"/>
            <a:r>
              <a:rPr lang="en-US" dirty="0"/>
              <a:t>D</a:t>
            </a:r>
            <a:r>
              <a:rPr lang="en-US" dirty="0" smtClean="0"/>
              <a:t>uplicate-execution </a:t>
            </a:r>
            <a:r>
              <a:rPr lang="en-US" dirty="0"/>
              <a:t>of slow tasks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79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Collective Communication Primitives for Iterative </a:t>
            </a:r>
            <a:r>
              <a:rPr lang="en-US" sz="3600" dirty="0" err="1" smtClean="0"/>
              <a:t>MapReduce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3731"/>
          </a:xfrm>
        </p:spPr>
        <p:txBody>
          <a:bodyPr>
            <a:noAutofit/>
          </a:bodyPr>
          <a:lstStyle/>
          <a:p>
            <a:r>
              <a:rPr lang="en-US" sz="2000" dirty="0"/>
              <a:t>Supports common higher-level communication </a:t>
            </a:r>
            <a:r>
              <a:rPr lang="en-US" sz="2000" dirty="0" smtClean="0"/>
              <a:t>patterns</a:t>
            </a:r>
          </a:p>
          <a:p>
            <a:r>
              <a:rPr lang="en-US" sz="2000" dirty="0" smtClean="0"/>
              <a:t>Performance</a:t>
            </a:r>
            <a:endParaRPr lang="en-US" sz="2000" dirty="0"/>
          </a:p>
          <a:p>
            <a:pPr lvl="1"/>
            <a:r>
              <a:rPr lang="en-US" sz="1800" dirty="0"/>
              <a:t>Framework can optimize these operations transparently to </a:t>
            </a:r>
            <a:r>
              <a:rPr lang="en-US" sz="1800" dirty="0" smtClean="0"/>
              <a:t>the users</a:t>
            </a:r>
          </a:p>
          <a:p>
            <a:pPr lvl="2"/>
            <a:r>
              <a:rPr lang="en-US" sz="1800" dirty="0" smtClean="0"/>
              <a:t>Multi-algorithm</a:t>
            </a:r>
          </a:p>
          <a:p>
            <a:pPr lvl="1"/>
            <a:r>
              <a:rPr lang="en-US" sz="1800" dirty="0" smtClean="0"/>
              <a:t>Avoids unnecessary steps in traditional MR and iterative MR</a:t>
            </a:r>
            <a:endParaRPr lang="en-US" sz="1800" dirty="0"/>
          </a:p>
          <a:p>
            <a:r>
              <a:rPr lang="en-US" sz="2000" dirty="0"/>
              <a:t>Ease of </a:t>
            </a:r>
            <a:r>
              <a:rPr lang="en-US" sz="2000" dirty="0" smtClean="0"/>
              <a:t>use</a:t>
            </a:r>
          </a:p>
          <a:p>
            <a:pPr lvl="1"/>
            <a:r>
              <a:rPr lang="en-US" sz="1800" dirty="0" smtClean="0"/>
              <a:t>Users do not have to manually implement these logic  (</a:t>
            </a:r>
            <a:r>
              <a:rPr lang="en-US" sz="1800" dirty="0" err="1" smtClean="0"/>
              <a:t>eg</a:t>
            </a:r>
            <a:r>
              <a:rPr lang="en-US" sz="1800" dirty="0" smtClean="0"/>
              <a:t>: Reduce and Merge tasks)</a:t>
            </a:r>
          </a:p>
          <a:p>
            <a:pPr lvl="1"/>
            <a:r>
              <a:rPr lang="en-US" sz="1800" dirty="0" smtClean="0"/>
              <a:t>Preserves the Map &amp; Reduce API’s</a:t>
            </a:r>
          </a:p>
          <a:p>
            <a:r>
              <a:rPr lang="en-US" sz="2000" dirty="0" err="1" smtClean="0"/>
              <a:t>AllGather</a:t>
            </a:r>
            <a:endParaRPr lang="en-US" sz="2000" dirty="0" smtClean="0"/>
          </a:p>
          <a:p>
            <a:r>
              <a:rPr lang="en-US" sz="2000" dirty="0" err="1"/>
              <a:t>OpReduce</a:t>
            </a:r>
            <a:endParaRPr lang="en-US" sz="2000" dirty="0"/>
          </a:p>
          <a:p>
            <a:pPr lvl="1"/>
            <a:r>
              <a:rPr lang="en-US" sz="1800" dirty="0"/>
              <a:t>MDS </a:t>
            </a:r>
            <a:r>
              <a:rPr lang="en-US" sz="1800" dirty="0" err="1"/>
              <a:t>StressCalc</a:t>
            </a:r>
            <a:r>
              <a:rPr lang="en-US" sz="1800" dirty="0"/>
              <a:t>, Fixed point calculations, PageRank with shared PageRank vector, Descendent query</a:t>
            </a:r>
          </a:p>
          <a:p>
            <a:r>
              <a:rPr lang="en-US" sz="2000" dirty="0"/>
              <a:t>Scatter</a:t>
            </a:r>
          </a:p>
          <a:p>
            <a:pPr lvl="1"/>
            <a:r>
              <a:rPr lang="en-US" sz="1800" dirty="0"/>
              <a:t>PageRank with distributed PageRank vector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05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AllGather</a:t>
            </a:r>
            <a:r>
              <a:rPr lang="en-US" sz="3200" dirty="0" smtClean="0"/>
              <a:t> Primitive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066"/>
            <a:ext cx="8229600" cy="5156859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AllGather</a:t>
            </a:r>
            <a:endParaRPr lang="en-US" dirty="0" smtClean="0"/>
          </a:p>
          <a:p>
            <a:pPr lvl="1"/>
            <a:r>
              <a:rPr lang="en-US" sz="2100" dirty="0" smtClean="0"/>
              <a:t>MDS </a:t>
            </a:r>
            <a:r>
              <a:rPr lang="en-US" sz="2100" dirty="0" err="1" smtClean="0"/>
              <a:t>BCCalc</a:t>
            </a:r>
            <a:r>
              <a:rPr lang="en-US" sz="2100" dirty="0" smtClean="0"/>
              <a:t>, PageRank (with in-links matrix)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62" y="2493818"/>
            <a:ext cx="5941245" cy="3467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9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Related </a:t>
            </a:r>
            <a:r>
              <a:rPr lang="en-US" dirty="0"/>
              <a:t>works</a:t>
            </a:r>
          </a:p>
          <a:p>
            <a:r>
              <a:rPr lang="en-US" dirty="0" smtClean="0"/>
              <a:t>Research Challenges</a:t>
            </a:r>
          </a:p>
          <a:p>
            <a:r>
              <a:rPr lang="en-US" dirty="0" smtClean="0"/>
              <a:t>Proposed Solutions</a:t>
            </a:r>
          </a:p>
          <a:p>
            <a:r>
              <a:rPr lang="en-US" dirty="0" smtClean="0"/>
              <a:t>Research Agenda</a:t>
            </a:r>
          </a:p>
          <a:p>
            <a:r>
              <a:rPr lang="en-US" b="1" dirty="0" smtClean="0"/>
              <a:t>Current progress</a:t>
            </a:r>
          </a:p>
          <a:p>
            <a:pPr lvl="1"/>
            <a:r>
              <a:rPr lang="en-US" b="1" dirty="0" smtClean="0"/>
              <a:t>MRRoles4Azure</a:t>
            </a:r>
          </a:p>
          <a:p>
            <a:pPr lvl="1"/>
            <a:r>
              <a:rPr lang="en-US" b="1" dirty="0" smtClean="0"/>
              <a:t>Twister4Azure</a:t>
            </a:r>
          </a:p>
          <a:p>
            <a:pPr lvl="1"/>
            <a:r>
              <a:rPr lang="en-US" b="1" dirty="0" smtClean="0"/>
              <a:t>Applications</a:t>
            </a:r>
          </a:p>
          <a:p>
            <a:r>
              <a:rPr lang="en-US" dirty="0" smtClean="0"/>
              <a:t>Publications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Pleasingly Parallel Frameworks</a:t>
            </a:r>
            <a:endParaRPr lang="en-US" dirty="0"/>
          </a:p>
        </p:txBody>
      </p:sp>
      <p:pic>
        <p:nvPicPr>
          <p:cNvPr id="4" name="Picture 3" descr="C:\Users\thilina\Documents\papers\pubchem\classic_cloud_1.e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76" y="1379200"/>
            <a:ext cx="3137337" cy="46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0395406" y="897030"/>
            <a:ext cx="3556620" cy="4132888"/>
            <a:chOff x="2503947" y="1714500"/>
            <a:chExt cx="4136105" cy="3429000"/>
          </a:xfrm>
        </p:grpSpPr>
        <p:sp>
          <p:nvSpPr>
            <p:cNvPr id="6" name="Rounded Rectangle 5"/>
            <p:cNvSpPr/>
            <p:nvPr/>
          </p:nvSpPr>
          <p:spPr>
            <a:xfrm>
              <a:off x="3646947" y="2705100"/>
              <a:ext cx="6096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Map()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42347" y="2705100"/>
              <a:ext cx="6096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Map()</a:t>
              </a:r>
            </a:p>
          </p:txBody>
        </p:sp>
        <p:cxnSp>
          <p:nvCxnSpPr>
            <p:cNvPr id="8" name="Straight Arrow Connector 7"/>
            <p:cNvCxnSpPr>
              <a:endCxn id="6" idx="0"/>
            </p:cNvCxnSpPr>
            <p:nvPr/>
          </p:nvCxnSpPr>
          <p:spPr>
            <a:xfrm rot="5400000">
              <a:off x="3532647" y="22860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905041" y="2285206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180347" y="3695700"/>
              <a:ext cx="914400" cy="5334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Reduce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2"/>
              <a:endCxn id="10" idx="0"/>
            </p:cNvCxnSpPr>
            <p:nvPr/>
          </p:nvCxnSpPr>
          <p:spPr>
            <a:xfrm rot="16200000" flipH="1">
              <a:off x="4066047" y="3124200"/>
              <a:ext cx="457200" cy="6858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Straight Arrow Connector 11"/>
            <p:cNvCxnSpPr>
              <a:stCxn id="7" idx="2"/>
              <a:endCxn id="10" idx="0"/>
            </p:cNvCxnSpPr>
            <p:nvPr/>
          </p:nvCxnSpPr>
          <p:spPr>
            <a:xfrm rot="5400000">
              <a:off x="4713747" y="3162300"/>
              <a:ext cx="457200" cy="609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" name="Can 12"/>
            <p:cNvSpPr/>
            <p:nvPr/>
          </p:nvSpPr>
          <p:spPr>
            <a:xfrm>
              <a:off x="3723147" y="4686300"/>
              <a:ext cx="1828800" cy="4572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Results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6" idx="2"/>
            </p:cNvCxnSpPr>
            <p:nvPr/>
          </p:nvCxnSpPr>
          <p:spPr>
            <a:xfrm rot="16200000" flipH="1">
              <a:off x="3342147" y="3848100"/>
              <a:ext cx="1447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Straight Arrow Connector 14"/>
            <p:cNvCxnSpPr>
              <a:stCxn id="7" idx="2"/>
            </p:cNvCxnSpPr>
            <p:nvPr/>
          </p:nvCxnSpPr>
          <p:spPr>
            <a:xfrm rot="5400000">
              <a:off x="4447047" y="3886200"/>
              <a:ext cx="1447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Arrow Connector 15"/>
            <p:cNvCxnSpPr>
              <a:stCxn id="10" idx="4"/>
              <a:endCxn id="13" idx="1"/>
            </p:cNvCxnSpPr>
            <p:nvPr/>
          </p:nvCxnSpPr>
          <p:spPr>
            <a:xfrm rot="5400000">
              <a:off x="4408947" y="4457700"/>
              <a:ext cx="457200" cy="158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32747" y="3009900"/>
              <a:ext cx="533400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8" name="Can 17"/>
            <p:cNvSpPr/>
            <p:nvPr/>
          </p:nvSpPr>
          <p:spPr>
            <a:xfrm>
              <a:off x="3570747" y="1714500"/>
              <a:ext cx="1981200" cy="4572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smtClean="0"/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3418347" y="3390900"/>
              <a:ext cx="228600" cy="11430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30"/>
            <p:cNvSpPr txBox="1"/>
            <p:nvPr/>
          </p:nvSpPr>
          <p:spPr>
            <a:xfrm>
              <a:off x="2503947" y="3543300"/>
              <a:ext cx="9947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Optional</a:t>
              </a:r>
            </a:p>
            <a:p>
              <a:r>
                <a:rPr lang="en-US" dirty="0" smtClean="0"/>
                <a:t>Reduce</a:t>
              </a:r>
            </a:p>
            <a:p>
              <a:pPr algn="ctr"/>
              <a:r>
                <a:rPr lang="en-US" dirty="0" smtClean="0"/>
                <a:t>Phase</a:t>
              </a:r>
              <a:endParaRPr lang="en-US" dirty="0"/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3418347" y="4610100"/>
              <a:ext cx="228600" cy="5334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2656347" y="4774168"/>
              <a:ext cx="67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HDFS</a:t>
              </a:r>
              <a:endParaRPr lang="en-US" dirty="0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3265947" y="1714500"/>
              <a:ext cx="228600" cy="5334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35"/>
            <p:cNvSpPr txBox="1"/>
            <p:nvPr/>
          </p:nvSpPr>
          <p:spPr>
            <a:xfrm>
              <a:off x="2586017" y="1790700"/>
              <a:ext cx="67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HDFS</a:t>
              </a:r>
              <a:endParaRPr lang="en-US" dirty="0"/>
            </a:p>
          </p:txBody>
        </p:sp>
        <p:graphicFrame>
          <p:nvGraphicFramePr>
            <p:cNvPr id="25" name="Diagram 24"/>
            <p:cNvGraphicFramePr/>
            <p:nvPr/>
          </p:nvGraphicFramePr>
          <p:xfrm>
            <a:off x="3833343" y="2654300"/>
            <a:ext cx="685800" cy="88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26" name="Diagram 25"/>
            <p:cNvGraphicFramePr/>
            <p:nvPr/>
          </p:nvGraphicFramePr>
          <p:xfrm>
            <a:off x="5170947" y="2628900"/>
            <a:ext cx="685800" cy="88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7" name="Flowchart: Multidocument 26"/>
            <p:cNvSpPr/>
            <p:nvPr/>
          </p:nvSpPr>
          <p:spPr>
            <a:xfrm>
              <a:off x="4104147" y="1885950"/>
              <a:ext cx="228600" cy="228600"/>
            </a:xfrm>
            <a:prstGeom prst="flowChartMultidocumen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lowchart: Multidocument 27"/>
            <p:cNvSpPr/>
            <p:nvPr/>
          </p:nvSpPr>
          <p:spPr>
            <a:xfrm>
              <a:off x="4447047" y="1885950"/>
              <a:ext cx="228600" cy="228600"/>
            </a:xfrm>
            <a:prstGeom prst="flowChartMultidocumen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lowchart: Multidocument 28"/>
            <p:cNvSpPr/>
            <p:nvPr/>
          </p:nvSpPr>
          <p:spPr>
            <a:xfrm>
              <a:off x="4789947" y="1885950"/>
              <a:ext cx="228600" cy="228600"/>
            </a:xfrm>
            <a:prstGeom prst="flowChartMultidocumen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99347" y="1790700"/>
              <a:ext cx="1523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Input Data Set</a:t>
              </a:r>
            </a:p>
          </p:txBody>
        </p:sp>
        <p:sp>
          <p:nvSpPr>
            <p:cNvPr id="31" name="Flowchart: Multidocument 30"/>
            <p:cNvSpPr/>
            <p:nvPr/>
          </p:nvSpPr>
          <p:spPr>
            <a:xfrm>
              <a:off x="3875547" y="2247900"/>
              <a:ext cx="152400" cy="228600"/>
            </a:xfrm>
            <a:prstGeom prst="flowChartMultidocumen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lowchart: Multidocument 31"/>
            <p:cNvSpPr/>
            <p:nvPr/>
          </p:nvSpPr>
          <p:spPr>
            <a:xfrm>
              <a:off x="5247147" y="2247900"/>
              <a:ext cx="152400" cy="228600"/>
            </a:xfrm>
            <a:prstGeom prst="flowChartMultidocumen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TextBox 50"/>
            <p:cNvSpPr txBox="1"/>
            <p:nvPr/>
          </p:nvSpPr>
          <p:spPr>
            <a:xfrm>
              <a:off x="5342306" y="2212687"/>
              <a:ext cx="79066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 smtClean="0"/>
                <a:t>Data File</a:t>
              </a:r>
            </a:p>
          </p:txBody>
        </p:sp>
        <p:sp>
          <p:nvSpPr>
            <p:cNvPr id="34" name="TextBox 51"/>
            <p:cNvSpPr txBox="1"/>
            <p:nvPr/>
          </p:nvSpPr>
          <p:spPr>
            <a:xfrm>
              <a:off x="5704347" y="2933700"/>
              <a:ext cx="9357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 smtClean="0"/>
                <a:t>Executable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35575" y="6074624"/>
            <a:ext cx="29210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Classic Cloud Frameworks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148933" y="6549415"/>
            <a:ext cx="136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Reduce</a:t>
            </a:r>
            <a:endParaRPr lang="en-US" dirty="0"/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289947"/>
              </p:ext>
            </p:extLst>
          </p:nvPr>
        </p:nvGraphicFramePr>
        <p:xfrm>
          <a:off x="4540469" y="1849890"/>
          <a:ext cx="4333781" cy="23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6574221" y="1275020"/>
            <a:ext cx="1813033" cy="621649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Cap3 Sequence Assembly</a:t>
            </a:r>
            <a:endParaRPr lang="en-US" dirty="0"/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052526"/>
              </p:ext>
            </p:extLst>
          </p:nvPr>
        </p:nvGraphicFramePr>
        <p:xfrm>
          <a:off x="4540469" y="4295182"/>
          <a:ext cx="4333781" cy="230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41680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MRRoles4Azure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7012720"/>
              </p:ext>
            </p:extLst>
          </p:nvPr>
        </p:nvGraphicFramePr>
        <p:xfrm>
          <a:off x="583323" y="1292772"/>
          <a:ext cx="8103477" cy="510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249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SWG Sequence Alignment</a:t>
            </a:r>
            <a:endParaRPr lang="en-US" dirty="0"/>
          </a:p>
        </p:txBody>
      </p:sp>
      <p:pic>
        <p:nvPicPr>
          <p:cNvPr id="2050" name="Picture 2" descr="swg_all_in_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" y="1192475"/>
            <a:ext cx="9067800" cy="47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6225846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Smith-Waterman-GOTOH to calculate all-pairs dissimilarity</a:t>
            </a:r>
          </a:p>
        </p:txBody>
      </p:sp>
    </p:spTree>
    <p:extLst>
      <p:ext uri="{BB962C8B-B14F-4D97-AF65-F5344CB8AC3E}">
        <p14:creationId xmlns:p14="http://schemas.microsoft.com/office/powerpoint/2010/main" val="33956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956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Twister4Azure – Iterative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MapReduce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231"/>
            <a:ext cx="8229600" cy="5353336"/>
          </a:xfrm>
        </p:spPr>
        <p:txBody>
          <a:bodyPr>
            <a:normAutofit/>
          </a:bodyPr>
          <a:lstStyle/>
          <a:p>
            <a:r>
              <a:rPr lang="en-US" sz="2800" b="1" dirty="0"/>
              <a:t>Decentralized iterative </a:t>
            </a:r>
            <a:r>
              <a:rPr lang="en-US" sz="2800" b="1" dirty="0" smtClean="0"/>
              <a:t>MR architecture </a:t>
            </a:r>
            <a:r>
              <a:rPr lang="en-US" sz="2800" b="1" dirty="0"/>
              <a:t>for </a:t>
            </a:r>
            <a:r>
              <a:rPr lang="en-US" sz="2800" b="1" dirty="0" smtClean="0"/>
              <a:t>clouds</a:t>
            </a:r>
          </a:p>
          <a:p>
            <a:pPr lvl="1"/>
            <a:r>
              <a:rPr lang="en-US" sz="2400" b="1" dirty="0" smtClean="0"/>
              <a:t>Utilize highly available and scalable Cloud services</a:t>
            </a:r>
            <a:endParaRPr lang="en-US" sz="2400" b="1" dirty="0"/>
          </a:p>
          <a:p>
            <a:r>
              <a:rPr lang="en-US" sz="2800" b="1" dirty="0"/>
              <a:t>Extends the MR programming model </a:t>
            </a:r>
            <a:endParaRPr lang="en-US" sz="2800" b="1" dirty="0" smtClean="0"/>
          </a:p>
          <a:p>
            <a:r>
              <a:rPr lang="en-US" sz="2800" b="1" dirty="0" smtClean="0"/>
              <a:t>Multi-level data caching </a:t>
            </a:r>
          </a:p>
          <a:p>
            <a:pPr lvl="1"/>
            <a:r>
              <a:rPr lang="en-US" sz="2400" b="1" dirty="0" smtClean="0"/>
              <a:t>Cache </a:t>
            </a:r>
            <a:r>
              <a:rPr lang="en-US" sz="2400" b="1" dirty="0"/>
              <a:t>aware hybrid scheduling</a:t>
            </a:r>
          </a:p>
          <a:p>
            <a:r>
              <a:rPr lang="en-US" sz="2800" b="1" dirty="0"/>
              <a:t>Multiple MR applications per </a:t>
            </a:r>
            <a:r>
              <a:rPr lang="en-US" sz="2800" b="1" dirty="0" smtClean="0"/>
              <a:t>job</a:t>
            </a:r>
          </a:p>
          <a:p>
            <a:r>
              <a:rPr lang="en-US" sz="2800" b="1" dirty="0"/>
              <a:t>Collective </a:t>
            </a:r>
            <a:r>
              <a:rPr lang="en-US" sz="2800" b="1" smtClean="0"/>
              <a:t>communication primitives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Outperforms </a:t>
            </a:r>
            <a:r>
              <a:rPr lang="en-US" sz="2800" b="1" dirty="0" err="1"/>
              <a:t>Hadoop</a:t>
            </a:r>
            <a:r>
              <a:rPr lang="en-US" sz="2800" b="1" dirty="0"/>
              <a:t> in local cluster by 2 to 4 </a:t>
            </a:r>
            <a:r>
              <a:rPr lang="en-US" sz="2800" b="1" dirty="0" smtClean="0"/>
              <a:t>times</a:t>
            </a:r>
            <a:endParaRPr lang="en-US" sz="2800" b="1" dirty="0"/>
          </a:p>
          <a:p>
            <a:r>
              <a:rPr lang="en-US" sz="2400" b="1" dirty="0"/>
              <a:t>Sustain features of </a:t>
            </a:r>
            <a:r>
              <a:rPr lang="en-US" sz="2400" b="1" dirty="0" smtClean="0"/>
              <a:t>MRRoles4Azure</a:t>
            </a:r>
          </a:p>
          <a:p>
            <a:pPr lvl="1"/>
            <a:r>
              <a:rPr lang="en-US" sz="2000" b="1" dirty="0" smtClean="0"/>
              <a:t>dynamic </a:t>
            </a:r>
            <a:r>
              <a:rPr lang="en-US" sz="2000" b="1" dirty="0"/>
              <a:t>scheduling, load balancing, fault </a:t>
            </a:r>
            <a:r>
              <a:rPr lang="en-US" sz="2000" b="1" dirty="0" smtClean="0"/>
              <a:t>tolerance, monitoring, local testing/debugging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174" y="6585047"/>
            <a:ext cx="628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Thilina</a:t>
            </a:r>
            <a:r>
              <a:rPr lang="en-US" b="1" dirty="0" smtClean="0"/>
              <a:t> </a:t>
            </a:r>
            <a:r>
              <a:rPr lang="en-US" b="1" dirty="0" err="1" smtClean="0"/>
              <a:t>Gunarathne</a:t>
            </a:r>
            <a:r>
              <a:rPr lang="en-US" b="1" dirty="0" smtClean="0"/>
              <a:t>, </a:t>
            </a:r>
            <a:r>
              <a:rPr lang="en-US" b="1" dirty="0" err="1" smtClean="0"/>
              <a:t>Tak-lon</a:t>
            </a:r>
            <a:r>
              <a:rPr lang="en-US" b="1" dirty="0" smtClean="0"/>
              <a:t> Wu, Judy Qui, Geoffrey Fox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62600" y="6291197"/>
            <a:ext cx="4356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http://salsahpc.indiana.edu/twister4azure/</a:t>
            </a:r>
          </a:p>
        </p:txBody>
      </p:sp>
    </p:spTree>
    <p:extLst>
      <p:ext uri="{BB962C8B-B14F-4D97-AF65-F5344CB8AC3E}">
        <p14:creationId xmlns:p14="http://schemas.microsoft.com/office/powerpoint/2010/main" val="5331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Motivation</a:t>
            </a:r>
          </a:p>
          <a:p>
            <a:r>
              <a:rPr lang="en-US" dirty="0" smtClean="0"/>
              <a:t>Related </a:t>
            </a:r>
            <a:r>
              <a:rPr lang="en-US" dirty="0"/>
              <a:t>W</a:t>
            </a:r>
            <a:r>
              <a:rPr lang="en-US" dirty="0" smtClean="0"/>
              <a:t>orks</a:t>
            </a:r>
            <a:endParaRPr lang="en-US" dirty="0"/>
          </a:p>
          <a:p>
            <a:r>
              <a:rPr lang="en-US" dirty="0" smtClean="0"/>
              <a:t>Research Challenges</a:t>
            </a:r>
          </a:p>
          <a:p>
            <a:r>
              <a:rPr lang="en-US" dirty="0" smtClean="0"/>
              <a:t>Proposed Solutions</a:t>
            </a:r>
          </a:p>
          <a:p>
            <a:r>
              <a:rPr lang="en-US" dirty="0" smtClean="0"/>
              <a:t>Research Agenda</a:t>
            </a:r>
          </a:p>
          <a:p>
            <a:r>
              <a:rPr lang="en-US" dirty="0" smtClean="0"/>
              <a:t>Current Progress</a:t>
            </a:r>
          </a:p>
          <a:p>
            <a:r>
              <a:rPr lang="en-US" dirty="0" smtClean="0"/>
              <a:t>Publications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Performance – </a:t>
            </a:r>
            <a:r>
              <a:rPr lang="en-US" sz="3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Kmeans</a:t>
            </a:r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Clustering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257800" y="329132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Number of Executing Map Task Histogram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57200" y="6122494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Strong Scaling with 128M </a:t>
            </a:r>
            <a:r>
              <a:rPr lang="en-US" sz="1400" b="1" dirty="0">
                <a:cs typeface="Arial" pitchFamily="34" charset="0"/>
              </a:rPr>
              <a:t>D</a:t>
            </a:r>
            <a:r>
              <a:rPr lang="en-US" sz="1400" b="1" dirty="0" smtClean="0">
                <a:cs typeface="Arial" pitchFamily="34" charset="0"/>
              </a:rPr>
              <a:t>ata </a:t>
            </a:r>
            <a:r>
              <a:rPr lang="en-US" sz="1400" b="1" dirty="0">
                <a:cs typeface="Arial" pitchFamily="34" charset="0"/>
              </a:rPr>
              <a:t>P</a:t>
            </a:r>
            <a:r>
              <a:rPr lang="en-US" sz="1400" b="1" dirty="0" smtClean="0">
                <a:cs typeface="Arial" pitchFamily="34" charset="0"/>
              </a:rPr>
              <a:t>oints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5143500" y="6352316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990600" y="328327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Task Execution Time Histogram</a:t>
            </a:r>
            <a:endParaRPr lang="en-US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87068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687112"/>
            <a:ext cx="9109075" cy="278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373084" y="1067373"/>
            <a:ext cx="2895600" cy="439387"/>
          </a:xfrm>
          <a:prstGeom prst="wedgeRoundRectCallout">
            <a:avLst>
              <a:gd name="adj1" fmla="val -21252"/>
              <a:gd name="adj2" fmla="val 1192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First iteration performs the initial data fetch</a:t>
            </a:r>
            <a:endParaRPr lang="en-US" sz="1600" b="1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5246826" y="847681"/>
            <a:ext cx="2895600" cy="439387"/>
          </a:xfrm>
          <a:prstGeom prst="wedgeRoundRectCallout">
            <a:avLst>
              <a:gd name="adj1" fmla="val -22482"/>
              <a:gd name="adj2" fmla="val 976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Overhead between iterations</a:t>
            </a:r>
            <a:endParaRPr lang="en-US" sz="1600" b="1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1257300" y="5082056"/>
            <a:ext cx="2895600" cy="439387"/>
          </a:xfrm>
          <a:prstGeom prst="wedgeRoundRectCallout">
            <a:avLst>
              <a:gd name="adj1" fmla="val -22893"/>
              <a:gd name="adj2" fmla="val -126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Scales better than </a:t>
            </a:r>
            <a:r>
              <a:rPr lang="en-US" sz="1600" b="1" dirty="0" err="1" smtClean="0"/>
              <a:t>Hadoop</a:t>
            </a:r>
            <a:r>
              <a:rPr lang="en-US" sz="1600" b="1" dirty="0" smtClean="0"/>
              <a:t> on bare metal 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4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" y="3122547"/>
            <a:ext cx="4650903" cy="30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25" y="3119673"/>
            <a:ext cx="4441475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Performance – Multi Dimensional Scaling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6162936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5343531" y="6111064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Data Size Scaling</a:t>
            </a:r>
            <a:endParaRPr lang="en-US" sz="1400" b="1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5821555" y="5024671"/>
            <a:ext cx="3493413" cy="439387"/>
          </a:xfrm>
          <a:prstGeom prst="wedgeRoundRectCallout">
            <a:avLst>
              <a:gd name="adj1" fmla="val -25674"/>
              <a:gd name="adj2" fmla="val -1282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Performance adjusted for sequential performance difference</a:t>
            </a:r>
            <a:endParaRPr lang="en-US" sz="1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483789" y="1401879"/>
            <a:ext cx="2057400" cy="838200"/>
            <a:chOff x="1066800" y="4267200"/>
            <a:chExt cx="2057400" cy="838200"/>
          </a:xfrm>
        </p:grpSpPr>
        <p:sp>
          <p:nvSpPr>
            <p:cNvPr id="20" name="Rectangle 19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/>
                <a:t>Calculate </a:t>
              </a:r>
              <a:r>
                <a:rPr lang="en-US" b="1" dirty="0" err="1" smtClean="0"/>
                <a:t>invV</a:t>
              </a:r>
              <a:r>
                <a:rPr lang="en-US" b="1" dirty="0" smtClean="0"/>
                <a:t> (BX)</a:t>
              </a:r>
              <a:endParaRPr lang="en-US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9189" y="1401879"/>
            <a:ext cx="2057400" cy="838200"/>
            <a:chOff x="1066800" y="4267200"/>
            <a:chExt cx="2057400" cy="838200"/>
          </a:xfrm>
        </p:grpSpPr>
        <p:sp>
          <p:nvSpPr>
            <p:cNvPr id="30" name="Rectangle 29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/>
                <a:t>Calculate BX </a:t>
              </a:r>
              <a:endParaRPr lang="en-US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98389" y="1401879"/>
            <a:ext cx="2057400" cy="838200"/>
            <a:chOff x="1066800" y="4267200"/>
            <a:chExt cx="2057400" cy="838200"/>
          </a:xfrm>
        </p:grpSpPr>
        <p:sp>
          <p:nvSpPr>
            <p:cNvPr id="37" name="Rectangle 36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2993932" y="1706679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508532" y="1706679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Elbow Connector 44"/>
          <p:cNvCxnSpPr>
            <a:stCxn id="37" idx="3"/>
            <a:endCxn id="30" idx="1"/>
          </p:cNvCxnSpPr>
          <p:nvPr/>
        </p:nvCxnSpPr>
        <p:spPr>
          <a:xfrm flipH="1">
            <a:off x="969189" y="1820979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50306" y="2604454"/>
            <a:ext cx="120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New Iteration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-16821" y="6386733"/>
            <a:ext cx="895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Scalable Parallel Scientific Computing Using Twister4Azure. </a:t>
            </a:r>
            <a:r>
              <a:rPr lang="en-US" sz="1400" dirty="0" err="1"/>
              <a:t>Thilina</a:t>
            </a:r>
            <a:r>
              <a:rPr lang="en-US" sz="1400" dirty="0"/>
              <a:t> </a:t>
            </a:r>
            <a:r>
              <a:rPr lang="en-US" sz="1400" dirty="0" err="1"/>
              <a:t>Gunarathne</a:t>
            </a:r>
            <a:r>
              <a:rPr lang="en-US" sz="1400" dirty="0"/>
              <a:t>, </a:t>
            </a:r>
            <a:r>
              <a:rPr lang="en-US" sz="1400" dirty="0" err="1"/>
              <a:t>BingJing</a:t>
            </a:r>
            <a:r>
              <a:rPr lang="en-US" sz="1400" dirty="0"/>
              <a:t> </a:t>
            </a:r>
            <a:r>
              <a:rPr lang="en-US" sz="1400" dirty="0" err="1"/>
              <a:t>Zang</a:t>
            </a:r>
            <a:r>
              <a:rPr lang="en-US" sz="1400" dirty="0"/>
              <a:t>, </a:t>
            </a:r>
            <a:r>
              <a:rPr lang="en-US" sz="1400" dirty="0" err="1"/>
              <a:t>Tak</a:t>
            </a:r>
            <a:r>
              <a:rPr lang="en-US" sz="1400" dirty="0"/>
              <a:t>-Lon Wu and Judy </a:t>
            </a:r>
            <a:r>
              <a:rPr lang="en-US" sz="1400" dirty="0" err="1"/>
              <a:t>Qiu</a:t>
            </a:r>
            <a:r>
              <a:rPr lang="en-US" sz="1400" dirty="0"/>
              <a:t>. </a:t>
            </a:r>
            <a:r>
              <a:rPr lang="en-US" sz="1400" dirty="0" smtClean="0"/>
              <a:t>Submitted to Journal </a:t>
            </a:r>
            <a:r>
              <a:rPr lang="en-US" sz="1400" dirty="0"/>
              <a:t>of Future Generation Computer Systems. (Invited as one of the best 6 papers of UCC </a:t>
            </a:r>
            <a:r>
              <a:rPr lang="en-US" sz="1400" dirty="0" smtClean="0"/>
              <a:t>2011)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5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Performance Comparisons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46" y="3538845"/>
            <a:ext cx="8300347" cy="262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13209" y="1940557"/>
            <a:ext cx="2194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BLAST Sequence Search</a:t>
            </a:r>
            <a:endParaRPr lang="en-US" sz="1600" b="1" dirty="0"/>
          </a:p>
        </p:txBody>
      </p:sp>
      <p:grpSp>
        <p:nvGrpSpPr>
          <p:cNvPr id="5" name="Group 4"/>
          <p:cNvGrpSpPr/>
          <p:nvPr/>
        </p:nvGrpSpPr>
        <p:grpSpPr>
          <a:xfrm rot="20440883">
            <a:off x="3698921" y="1432274"/>
            <a:ext cx="1846600" cy="1693670"/>
            <a:chOff x="3611885" y="1498699"/>
            <a:chExt cx="2005144" cy="1905000"/>
          </a:xfrm>
        </p:grpSpPr>
        <p:pic>
          <p:nvPicPr>
            <p:cNvPr id="10" name="Picture 9" descr="D:\academic\phd\Publications\CloudComp09\figures\cap3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885" y="1498699"/>
              <a:ext cx="2005144" cy="1905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999512" y="2279111"/>
              <a:ext cx="617517" cy="345336"/>
            </a:xfrm>
            <a:prstGeom prst="rect">
              <a:avLst/>
            </a:prstGeom>
            <a:solidFill>
              <a:srgbClr val="FFCC66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BLAST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04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/>
    </mc:Choice>
    <mc:Fallback xmlns="">
      <p:transition spd="slow" advTm="857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643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Current Sample Applications</a:t>
            </a:r>
          </a:p>
          <a:p>
            <a:pPr lvl="1"/>
            <a:r>
              <a:rPr lang="en-US" b="1" dirty="0" smtClean="0"/>
              <a:t>Multidimensional Scaling</a:t>
            </a:r>
          </a:p>
          <a:p>
            <a:pPr lvl="1"/>
            <a:r>
              <a:rPr lang="en-US" b="1" dirty="0" err="1" smtClean="0"/>
              <a:t>KMeans</a:t>
            </a:r>
            <a:r>
              <a:rPr lang="en-US" b="1" dirty="0" smtClean="0"/>
              <a:t> Clustering</a:t>
            </a:r>
          </a:p>
          <a:p>
            <a:pPr lvl="1"/>
            <a:r>
              <a:rPr lang="en-US" b="1" dirty="0" smtClean="0"/>
              <a:t>PageRank</a:t>
            </a:r>
          </a:p>
          <a:p>
            <a:pPr lvl="1"/>
            <a:r>
              <a:rPr lang="en-US" dirty="0" err="1" smtClean="0"/>
              <a:t>SmithWatermann</a:t>
            </a:r>
            <a:r>
              <a:rPr lang="en-US" dirty="0" smtClean="0"/>
              <a:t>-GOTOH sequence alignment</a:t>
            </a:r>
          </a:p>
          <a:p>
            <a:pPr lvl="1"/>
            <a:r>
              <a:rPr lang="en-US" dirty="0" err="1" smtClean="0"/>
              <a:t>WordCount</a:t>
            </a:r>
            <a:endParaRPr lang="en-US" dirty="0" smtClean="0"/>
          </a:p>
          <a:p>
            <a:pPr lvl="1"/>
            <a:r>
              <a:rPr lang="en-US" dirty="0" smtClean="0"/>
              <a:t>Cap3 sequence assembly</a:t>
            </a:r>
          </a:p>
          <a:p>
            <a:pPr lvl="1"/>
            <a:r>
              <a:rPr lang="en-US" dirty="0" smtClean="0"/>
              <a:t>Blast sequence search</a:t>
            </a:r>
          </a:p>
          <a:p>
            <a:pPr lvl="1"/>
            <a:r>
              <a:rPr lang="en-US" dirty="0" smtClean="0"/>
              <a:t>GTM &amp; MDS interpolation</a:t>
            </a:r>
          </a:p>
          <a:p>
            <a:r>
              <a:rPr lang="en-US" dirty="0" smtClean="0"/>
              <a:t>Under Development</a:t>
            </a:r>
          </a:p>
          <a:p>
            <a:pPr lvl="1"/>
            <a:r>
              <a:rPr lang="en-US" b="1" dirty="0" smtClean="0"/>
              <a:t>Latent </a:t>
            </a:r>
            <a:r>
              <a:rPr lang="en-US" b="1" dirty="0" err="1"/>
              <a:t>Dirichlet</a:t>
            </a:r>
            <a:r>
              <a:rPr lang="en-US" b="1" dirty="0"/>
              <a:t> A</a:t>
            </a:r>
            <a:r>
              <a:rPr lang="en-US" b="1" dirty="0" smtClean="0"/>
              <a:t>llocation</a:t>
            </a:r>
          </a:p>
          <a:p>
            <a:pPr lvl="1"/>
            <a:r>
              <a:rPr lang="en-US" b="1" dirty="0" smtClean="0"/>
              <a:t>Descendent Query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5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Related </a:t>
            </a:r>
            <a:r>
              <a:rPr lang="en-US" dirty="0"/>
              <a:t>W</a:t>
            </a:r>
            <a:r>
              <a:rPr lang="en-US" dirty="0" smtClean="0"/>
              <a:t>orks</a:t>
            </a:r>
            <a:endParaRPr lang="en-US" dirty="0"/>
          </a:p>
          <a:p>
            <a:r>
              <a:rPr lang="en-US" dirty="0" smtClean="0"/>
              <a:t>Research Challenges</a:t>
            </a:r>
          </a:p>
          <a:p>
            <a:r>
              <a:rPr lang="en-US" dirty="0" smtClean="0"/>
              <a:t>Proposed Solutions</a:t>
            </a:r>
          </a:p>
          <a:p>
            <a:r>
              <a:rPr lang="en-US" dirty="0" smtClean="0"/>
              <a:t>Current Progress</a:t>
            </a:r>
          </a:p>
          <a:p>
            <a:r>
              <a:rPr lang="en-US" b="1" dirty="0"/>
              <a:t>Research </a:t>
            </a:r>
            <a:r>
              <a:rPr lang="en-US" b="1" dirty="0" smtClean="0"/>
              <a:t>Agenda</a:t>
            </a:r>
          </a:p>
          <a:p>
            <a:r>
              <a:rPr lang="en-US" dirty="0" smtClean="0"/>
              <a:t>Publications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32611"/>
          </a:xfrm>
        </p:spPr>
        <p:txBody>
          <a:bodyPr>
            <a:noAutofit/>
          </a:bodyPr>
          <a:lstStyle/>
          <a:p>
            <a:pPr lvl="0"/>
            <a:r>
              <a:rPr lang="en-US" sz="2500" dirty="0"/>
              <a:t>Implementing collective communication operations and the respective programming model extensions </a:t>
            </a:r>
            <a:endParaRPr lang="en-US" sz="2500" dirty="0" smtClean="0"/>
          </a:p>
          <a:p>
            <a:pPr lvl="0"/>
            <a:r>
              <a:rPr lang="en-US" sz="2500" dirty="0" smtClean="0"/>
              <a:t>Implementing </a:t>
            </a:r>
            <a:r>
              <a:rPr lang="en-US" sz="2500" dirty="0"/>
              <a:t>the Twister4Azure architecture for </a:t>
            </a:r>
            <a:r>
              <a:rPr lang="en-US" sz="2500" dirty="0" err="1" smtClean="0"/>
              <a:t>Amazom</a:t>
            </a:r>
            <a:r>
              <a:rPr lang="en-US" sz="2500" dirty="0" smtClean="0"/>
              <a:t> AWS cloud. </a:t>
            </a:r>
          </a:p>
          <a:p>
            <a:pPr lvl="0"/>
            <a:r>
              <a:rPr lang="en-US" sz="2500" dirty="0" smtClean="0"/>
              <a:t>Performing </a:t>
            </a:r>
            <a:r>
              <a:rPr lang="en-US" sz="2500" dirty="0"/>
              <a:t>micro-benchmarks to understand bottlenecks to further improve the </a:t>
            </a:r>
            <a:r>
              <a:rPr lang="en-US" sz="2500" dirty="0" smtClean="0"/>
              <a:t>performance</a:t>
            </a:r>
            <a:r>
              <a:rPr lang="en-US" sz="2500" dirty="0"/>
              <a:t>.</a:t>
            </a:r>
          </a:p>
          <a:p>
            <a:pPr lvl="0"/>
            <a:r>
              <a:rPr lang="en-US" sz="2500" dirty="0"/>
              <a:t>Improving the intermediate data communication performance by using direct and hybrid communication mechanisms.</a:t>
            </a:r>
          </a:p>
          <a:p>
            <a:pPr lvl="0"/>
            <a:r>
              <a:rPr lang="en-US" sz="2500" dirty="0"/>
              <a:t>Implement/evaluate more data intensive iterative applications to confirm our conclusions/decisions hold for them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500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51"/>
            <a:ext cx="8229600" cy="511791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err="1" smtClean="0"/>
              <a:t>Thilina</a:t>
            </a:r>
            <a:r>
              <a:rPr lang="en-US" sz="1600" dirty="0" smtClean="0"/>
              <a:t> </a:t>
            </a:r>
            <a:r>
              <a:rPr lang="en-US" sz="1600" dirty="0" err="1"/>
              <a:t>Gunarathne</a:t>
            </a:r>
            <a:r>
              <a:rPr lang="en-US" sz="1600" dirty="0"/>
              <a:t>, </a:t>
            </a:r>
            <a:r>
              <a:rPr lang="en-US" sz="1600" dirty="0" err="1"/>
              <a:t>BingJing</a:t>
            </a:r>
            <a:r>
              <a:rPr lang="en-US" sz="1600" dirty="0"/>
              <a:t> </a:t>
            </a:r>
            <a:r>
              <a:rPr lang="en-US" sz="1600" dirty="0" err="1"/>
              <a:t>Zang</a:t>
            </a:r>
            <a:r>
              <a:rPr lang="en-US" sz="1600" dirty="0"/>
              <a:t>, </a:t>
            </a:r>
            <a:r>
              <a:rPr lang="en-US" sz="1600" dirty="0" err="1"/>
              <a:t>Tak</a:t>
            </a:r>
            <a:r>
              <a:rPr lang="en-US" sz="1600" dirty="0"/>
              <a:t>-Lon Wu and Judy </a:t>
            </a:r>
            <a:r>
              <a:rPr lang="en-US" sz="1600" dirty="0" err="1"/>
              <a:t>Qiu</a:t>
            </a:r>
            <a:r>
              <a:rPr lang="en-US" sz="1600" dirty="0"/>
              <a:t>. </a:t>
            </a:r>
            <a:r>
              <a:rPr lang="en-US" sz="1600" b="1" dirty="0"/>
              <a:t>Portable Parallel Programming on Cloud and HPC: Scientific Applications of Twister4Azure</a:t>
            </a:r>
            <a:r>
              <a:rPr lang="en-US" sz="1600" dirty="0"/>
              <a:t>. </a:t>
            </a:r>
            <a:r>
              <a:rPr lang="en-US" sz="1600" dirty="0" smtClean="0"/>
              <a:t>4th IEEE/ACM </a:t>
            </a:r>
            <a:r>
              <a:rPr lang="en-US" sz="1600" dirty="0"/>
              <a:t>International Conference on Utility and Cloud Computing (UCC 2011</a:t>
            </a:r>
            <a:r>
              <a:rPr lang="en-US" sz="1600" dirty="0" smtClean="0"/>
              <a:t>), Mel., </a:t>
            </a:r>
            <a:r>
              <a:rPr lang="en-US" sz="1600" dirty="0"/>
              <a:t>Australia. </a:t>
            </a:r>
            <a:r>
              <a:rPr lang="en-US" sz="1600" dirty="0" smtClean="0"/>
              <a:t>2011.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 smtClean="0"/>
              <a:t>Gunarathne</a:t>
            </a:r>
            <a:r>
              <a:rPr lang="en-US" sz="1600" dirty="0"/>
              <a:t>, T.; </a:t>
            </a:r>
            <a:r>
              <a:rPr lang="en-US" sz="1600" dirty="0" err="1"/>
              <a:t>Tak</a:t>
            </a:r>
            <a:r>
              <a:rPr lang="en-US" sz="1600" dirty="0"/>
              <a:t>-Lon Wu; </a:t>
            </a:r>
            <a:r>
              <a:rPr lang="en-US" sz="1600" dirty="0" err="1"/>
              <a:t>Qiu</a:t>
            </a:r>
            <a:r>
              <a:rPr lang="en-US" sz="1600" dirty="0"/>
              <a:t>, J.; Fox, G.; </a:t>
            </a:r>
            <a:r>
              <a:rPr lang="en-US" sz="1600" b="1" dirty="0" err="1"/>
              <a:t>MapReduce</a:t>
            </a:r>
            <a:r>
              <a:rPr lang="en-US" sz="1600" b="1" dirty="0"/>
              <a:t> in the Clouds for Science</a:t>
            </a:r>
            <a:r>
              <a:rPr lang="en-US" sz="1600" dirty="0"/>
              <a:t>, </a:t>
            </a:r>
            <a:r>
              <a:rPr lang="en-US" sz="1600" i="1" dirty="0" smtClean="0"/>
              <a:t>2010 </a:t>
            </a:r>
            <a:r>
              <a:rPr lang="en-US" sz="1600" i="1" dirty="0"/>
              <a:t>IEEE Second International Conference on</a:t>
            </a:r>
            <a:r>
              <a:rPr lang="en-US" sz="1600" dirty="0"/>
              <a:t> </a:t>
            </a:r>
            <a:r>
              <a:rPr lang="en-US" sz="1600" i="1" dirty="0"/>
              <a:t>Cloud Computing Technology and Science (</a:t>
            </a:r>
            <a:r>
              <a:rPr lang="en-US" sz="1600" i="1" dirty="0" err="1"/>
              <a:t>CloudCom</a:t>
            </a:r>
            <a:r>
              <a:rPr lang="en-US" sz="1600" i="1" dirty="0"/>
              <a:t>), </a:t>
            </a:r>
            <a:r>
              <a:rPr lang="en-US" sz="1600" dirty="0" smtClean="0"/>
              <a:t>Nov</a:t>
            </a:r>
            <a:r>
              <a:rPr lang="en-US" sz="1600" dirty="0"/>
              <a:t>. 30 2010-Dec. 3 2010. </a:t>
            </a:r>
            <a:r>
              <a:rPr lang="en-US" sz="1600" dirty="0" err="1"/>
              <a:t>doi</a:t>
            </a:r>
            <a:r>
              <a:rPr lang="en-US" sz="1600" dirty="0"/>
              <a:t>: </a:t>
            </a:r>
            <a:r>
              <a:rPr lang="en-US" sz="1600" dirty="0" smtClean="0"/>
              <a:t>10.1109/CloudCom.2010.107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Gunarathne</a:t>
            </a:r>
            <a:r>
              <a:rPr lang="en-US" sz="1600" dirty="0"/>
              <a:t>, </a:t>
            </a:r>
            <a:r>
              <a:rPr lang="en-US" sz="1600" dirty="0" smtClean="0"/>
              <a:t>T., Wu, T.-L., Choi, J. Y., </a:t>
            </a:r>
            <a:r>
              <a:rPr lang="en-US" sz="1600" dirty="0" err="1" smtClean="0"/>
              <a:t>Bae</a:t>
            </a:r>
            <a:r>
              <a:rPr lang="en-US" sz="1600" dirty="0" smtClean="0"/>
              <a:t>, S.-H. and </a:t>
            </a:r>
            <a:r>
              <a:rPr lang="en-US" sz="1600" dirty="0" err="1" smtClean="0"/>
              <a:t>Qiu</a:t>
            </a:r>
            <a:r>
              <a:rPr lang="en-US" sz="1600" dirty="0" smtClean="0"/>
              <a:t>, J. </a:t>
            </a:r>
            <a:r>
              <a:rPr lang="en-US" sz="1600" b="1" dirty="0"/>
              <a:t>Cloud computing paradigms for pleasingly parallel biomedical applications</a:t>
            </a:r>
            <a:r>
              <a:rPr lang="en-US" sz="1600" dirty="0"/>
              <a:t>. Concurrency and Computation: Practice and Experience. </a:t>
            </a:r>
            <a:r>
              <a:rPr lang="en-US" sz="1600" dirty="0" err="1"/>
              <a:t>doi</a:t>
            </a:r>
            <a:r>
              <a:rPr lang="en-US" sz="1600" dirty="0"/>
              <a:t>: </a:t>
            </a:r>
            <a:r>
              <a:rPr lang="en-US" sz="1600" dirty="0" smtClean="0"/>
              <a:t>10.1002/cpe.1780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Ekanayake</a:t>
            </a:r>
            <a:r>
              <a:rPr lang="en-US" sz="1600" dirty="0"/>
              <a:t>, J.; </a:t>
            </a:r>
            <a:r>
              <a:rPr lang="en-US" sz="1600" dirty="0" err="1"/>
              <a:t>Gunarathne</a:t>
            </a:r>
            <a:r>
              <a:rPr lang="en-US" sz="1600" dirty="0"/>
              <a:t>, T.; </a:t>
            </a:r>
            <a:r>
              <a:rPr lang="en-US" sz="1600" dirty="0" err="1"/>
              <a:t>Qiu</a:t>
            </a:r>
            <a:r>
              <a:rPr lang="en-US" sz="1600" dirty="0"/>
              <a:t>, J.; , </a:t>
            </a:r>
            <a:r>
              <a:rPr lang="en-US" sz="1600" b="1" dirty="0"/>
              <a:t>Cloud Technologies for Bioinformatics Applications</a:t>
            </a:r>
            <a:r>
              <a:rPr lang="en-US" sz="1600" dirty="0"/>
              <a:t>, </a:t>
            </a:r>
            <a:r>
              <a:rPr lang="en-US" sz="1600" i="1" dirty="0"/>
              <a:t>Parallel and Distributed Systems, IEEE Transactions on</a:t>
            </a:r>
            <a:r>
              <a:rPr lang="en-US" sz="1600" dirty="0"/>
              <a:t> , vol.22, no.6, pp.998-1011, June 2011. </a:t>
            </a:r>
            <a:r>
              <a:rPr lang="en-US" sz="1600" dirty="0" err="1"/>
              <a:t>doi</a:t>
            </a:r>
            <a:r>
              <a:rPr lang="en-US" sz="1600" dirty="0"/>
              <a:t>: </a:t>
            </a:r>
            <a:r>
              <a:rPr lang="en-US" sz="1600" dirty="0" smtClean="0"/>
              <a:t>10.1109/TPDS.2010.178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Thilina</a:t>
            </a:r>
            <a:r>
              <a:rPr lang="en-US" sz="1600" dirty="0"/>
              <a:t> </a:t>
            </a:r>
            <a:r>
              <a:rPr lang="en-US" sz="1600" dirty="0" err="1"/>
              <a:t>Gunarathne</a:t>
            </a:r>
            <a:r>
              <a:rPr lang="en-US" sz="1600" dirty="0"/>
              <a:t>, </a:t>
            </a:r>
            <a:r>
              <a:rPr lang="en-US" sz="1600" dirty="0" err="1"/>
              <a:t>BingJing</a:t>
            </a:r>
            <a:r>
              <a:rPr lang="en-US" sz="1600" dirty="0"/>
              <a:t> </a:t>
            </a:r>
            <a:r>
              <a:rPr lang="en-US" sz="1600" dirty="0" err="1"/>
              <a:t>Zang</a:t>
            </a:r>
            <a:r>
              <a:rPr lang="en-US" sz="1600" dirty="0"/>
              <a:t>, </a:t>
            </a:r>
            <a:r>
              <a:rPr lang="en-US" sz="1600" dirty="0" err="1"/>
              <a:t>Tak</a:t>
            </a:r>
            <a:r>
              <a:rPr lang="en-US" sz="1600" dirty="0"/>
              <a:t>-Lon Wu and Judy </a:t>
            </a:r>
            <a:r>
              <a:rPr lang="en-US" sz="1600" dirty="0" err="1"/>
              <a:t>Qiu</a:t>
            </a:r>
            <a:r>
              <a:rPr lang="en-US" sz="1600" dirty="0"/>
              <a:t>. </a:t>
            </a:r>
            <a:r>
              <a:rPr lang="en-US" sz="1600" b="1" dirty="0"/>
              <a:t>Scalable Parallel Scientific Computing Using Twister4Azure</a:t>
            </a:r>
            <a:r>
              <a:rPr lang="en-US" sz="1600" dirty="0"/>
              <a:t>. Future Generation Computer Systems. 2012 Feb (under </a:t>
            </a:r>
            <a:r>
              <a:rPr lang="en-US" sz="1600" dirty="0" smtClean="0"/>
              <a:t>review – Invited as one of the best papers of UCC 2011)</a:t>
            </a:r>
          </a:p>
          <a:p>
            <a:pPr marL="0" indent="0">
              <a:buNone/>
            </a:pPr>
            <a:r>
              <a:rPr lang="en-US" sz="1600" b="1" dirty="0" smtClean="0"/>
              <a:t>Short Papers / Posters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Gunarathne</a:t>
            </a:r>
            <a:r>
              <a:rPr lang="en-US" sz="1600" dirty="0"/>
              <a:t>, T., J. </a:t>
            </a:r>
            <a:r>
              <a:rPr lang="en-US" sz="1600" dirty="0" err="1"/>
              <a:t>Qiu</a:t>
            </a:r>
            <a:r>
              <a:rPr lang="en-US" sz="1600" dirty="0"/>
              <a:t>, and G. Fox,</a:t>
            </a:r>
            <a:r>
              <a:rPr lang="en-US" sz="1600" b="1" dirty="0"/>
              <a:t> Iterative </a:t>
            </a:r>
            <a:r>
              <a:rPr lang="en-US" sz="1600" b="1" dirty="0" err="1"/>
              <a:t>MapReduce</a:t>
            </a:r>
            <a:r>
              <a:rPr lang="en-US" sz="1600" b="1" dirty="0"/>
              <a:t> for Azure Cloud, </a:t>
            </a:r>
            <a:r>
              <a:rPr lang="en-US" sz="1600" dirty="0"/>
              <a:t>Cloud Computing and Its Applications, Argonne National Laboratory, Argonne, IL, 04/12-13/2011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Thilina</a:t>
            </a:r>
            <a:r>
              <a:rPr lang="en-US" sz="1600" dirty="0"/>
              <a:t> </a:t>
            </a:r>
            <a:r>
              <a:rPr lang="en-US" sz="1600" dirty="0" err="1"/>
              <a:t>Gunarathne</a:t>
            </a:r>
            <a:r>
              <a:rPr lang="en-US" sz="1600" dirty="0"/>
              <a:t> (adviser Geoffrey Fox),</a:t>
            </a:r>
            <a:r>
              <a:rPr lang="en-US" sz="1600" b="1" dirty="0"/>
              <a:t> Architectures for Iterative Data Intensive Analysis Computations on Clouds and Heterogeneous Environments. </a:t>
            </a:r>
            <a:r>
              <a:rPr lang="en-US" sz="1600" dirty="0"/>
              <a:t>Doctoral Show case at </a:t>
            </a:r>
            <a:r>
              <a:rPr lang="en-US" sz="1600" dirty="0" smtClean="0"/>
              <a:t>SC11, </a:t>
            </a:r>
            <a:r>
              <a:rPr lang="en-US" sz="1600" dirty="0"/>
              <a:t>Seattle November 15 2011.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48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Selected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500" dirty="0" err="1" smtClean="0"/>
              <a:t>Thilina</a:t>
            </a:r>
            <a:r>
              <a:rPr lang="en-US" sz="1500" dirty="0" smtClean="0"/>
              <a:t> </a:t>
            </a:r>
            <a:r>
              <a:rPr lang="en-US" sz="1500" dirty="0" err="1"/>
              <a:t>Gunarathne</a:t>
            </a:r>
            <a:r>
              <a:rPr lang="en-US" sz="1500" dirty="0"/>
              <a:t>, </a:t>
            </a:r>
            <a:r>
              <a:rPr lang="en-US" sz="1500" dirty="0" err="1"/>
              <a:t>Bimalee</a:t>
            </a:r>
            <a:r>
              <a:rPr lang="en-US" sz="1500" dirty="0"/>
              <a:t> </a:t>
            </a:r>
            <a:r>
              <a:rPr lang="en-US" sz="1500" dirty="0" err="1"/>
              <a:t>Salpitikorala</a:t>
            </a:r>
            <a:r>
              <a:rPr lang="en-US" sz="1500" dirty="0"/>
              <a:t>, </a:t>
            </a:r>
            <a:r>
              <a:rPr lang="en-US" sz="1500" dirty="0" err="1"/>
              <a:t>Arun</a:t>
            </a:r>
            <a:r>
              <a:rPr lang="en-US" sz="1500" dirty="0"/>
              <a:t> </a:t>
            </a:r>
            <a:r>
              <a:rPr lang="en-US" sz="1500" dirty="0" err="1"/>
              <a:t>Chauhan</a:t>
            </a:r>
            <a:r>
              <a:rPr lang="en-US" sz="1500" dirty="0"/>
              <a:t> and Geoffrey Fox. </a:t>
            </a:r>
            <a:r>
              <a:rPr lang="en-US" sz="1500" b="1" dirty="0" smtClean="0"/>
              <a:t>Iterative </a:t>
            </a:r>
            <a:r>
              <a:rPr lang="en-US" sz="1500" b="1" dirty="0"/>
              <a:t>Statistical Kernels on Contemporary </a:t>
            </a:r>
            <a:r>
              <a:rPr lang="en-US" sz="1500" b="1" dirty="0" smtClean="0"/>
              <a:t>GPUs</a:t>
            </a:r>
            <a:r>
              <a:rPr lang="en-US" sz="1500" dirty="0" smtClean="0"/>
              <a:t>.</a:t>
            </a:r>
            <a:r>
              <a:rPr lang="en-US" sz="1500" b="1" dirty="0"/>
              <a:t> </a:t>
            </a:r>
            <a:r>
              <a:rPr lang="en-US" sz="1500" dirty="0"/>
              <a:t>International Journal of Computational Science and </a:t>
            </a:r>
            <a:r>
              <a:rPr lang="en-US" sz="1500" dirty="0" smtClean="0"/>
              <a:t>Engineering (IJCSE).</a:t>
            </a:r>
            <a:r>
              <a:rPr lang="en-US" sz="1500" b="1" dirty="0" smtClean="0"/>
              <a:t> </a:t>
            </a:r>
            <a:r>
              <a:rPr lang="en-US" sz="1500" dirty="0" smtClean="0"/>
              <a:t>(to appear)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 err="1" smtClean="0"/>
              <a:t>Thilina</a:t>
            </a:r>
            <a:r>
              <a:rPr lang="en-US" sz="1500" dirty="0" smtClean="0"/>
              <a:t> </a:t>
            </a:r>
            <a:r>
              <a:rPr lang="en-US" sz="1500" dirty="0" err="1"/>
              <a:t>Gunarathne</a:t>
            </a:r>
            <a:r>
              <a:rPr lang="en-US" sz="1500" dirty="0"/>
              <a:t>, </a:t>
            </a:r>
            <a:r>
              <a:rPr lang="en-US" sz="1500" dirty="0" err="1"/>
              <a:t>Bimalee</a:t>
            </a:r>
            <a:r>
              <a:rPr lang="en-US" sz="1500" dirty="0"/>
              <a:t> </a:t>
            </a:r>
            <a:r>
              <a:rPr lang="en-US" sz="1500" dirty="0" err="1"/>
              <a:t>Salpitikorala</a:t>
            </a:r>
            <a:r>
              <a:rPr lang="en-US" sz="1500" dirty="0"/>
              <a:t>, </a:t>
            </a:r>
            <a:r>
              <a:rPr lang="en-US" sz="1500" dirty="0" err="1" smtClean="0"/>
              <a:t>Arun</a:t>
            </a:r>
            <a:r>
              <a:rPr lang="en-US" sz="1500" dirty="0" smtClean="0"/>
              <a:t> </a:t>
            </a:r>
            <a:r>
              <a:rPr lang="en-US" sz="1500" dirty="0" err="1" smtClean="0"/>
              <a:t>Chauhan</a:t>
            </a:r>
            <a:r>
              <a:rPr lang="en-US" sz="1500" dirty="0" smtClean="0"/>
              <a:t> and Geoffrey Fox. </a:t>
            </a:r>
            <a:r>
              <a:rPr lang="en-US" sz="1500" b="1" dirty="0"/>
              <a:t>Optimizing </a:t>
            </a:r>
            <a:r>
              <a:rPr lang="en-US" sz="1500" b="1" dirty="0" err="1"/>
              <a:t>OpenCL</a:t>
            </a:r>
            <a:r>
              <a:rPr lang="en-US" sz="1500" b="1" dirty="0"/>
              <a:t> Kernels for Iterative Statistical Algorithms on GPUs</a:t>
            </a:r>
            <a:r>
              <a:rPr lang="en-US" sz="1500" dirty="0"/>
              <a:t>. In Proceedings of the Second International Workshop on GPUs and Scientific Applications (</a:t>
            </a:r>
            <a:r>
              <a:rPr lang="en-US" sz="1500" dirty="0" err="1"/>
              <a:t>GPUScA</a:t>
            </a:r>
            <a:r>
              <a:rPr lang="en-US" sz="1500" dirty="0"/>
              <a:t>), Galveston Island, TX. </a:t>
            </a:r>
            <a:r>
              <a:rPr lang="en-US" sz="1500" dirty="0" smtClean="0"/>
              <a:t>Oct 2011</a:t>
            </a:r>
            <a:r>
              <a:rPr lang="en-US" sz="1500" dirty="0"/>
              <a:t>. 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dirty="0" err="1"/>
              <a:t>Jaiya</a:t>
            </a:r>
            <a:r>
              <a:rPr lang="en-US" sz="1500" dirty="0"/>
              <a:t> </a:t>
            </a:r>
            <a:r>
              <a:rPr lang="en-US" sz="1500" dirty="0" err="1"/>
              <a:t>Ekanayake</a:t>
            </a:r>
            <a:r>
              <a:rPr lang="en-US" sz="1500" dirty="0"/>
              <a:t>, </a:t>
            </a:r>
            <a:r>
              <a:rPr lang="en-US" sz="1500" dirty="0" err="1"/>
              <a:t>Thilina</a:t>
            </a:r>
            <a:r>
              <a:rPr lang="en-US" sz="1500" dirty="0"/>
              <a:t> </a:t>
            </a:r>
            <a:r>
              <a:rPr lang="en-US" sz="1500" dirty="0" err="1"/>
              <a:t>Gunarathne</a:t>
            </a:r>
            <a:r>
              <a:rPr lang="en-US" sz="1500" dirty="0"/>
              <a:t>, </a:t>
            </a:r>
            <a:r>
              <a:rPr lang="en-US" sz="1500" dirty="0" err="1"/>
              <a:t>Atilla</a:t>
            </a:r>
            <a:r>
              <a:rPr lang="en-US" sz="1500" dirty="0"/>
              <a:t> S. </a:t>
            </a:r>
            <a:r>
              <a:rPr lang="en-US" sz="1500" dirty="0" err="1"/>
              <a:t>Balkir</a:t>
            </a:r>
            <a:r>
              <a:rPr lang="en-US" sz="1500" dirty="0"/>
              <a:t>, Geoffrey C. Fox, Christopher </a:t>
            </a:r>
            <a:r>
              <a:rPr lang="en-US" sz="1500" dirty="0" err="1"/>
              <a:t>Poulain</a:t>
            </a:r>
            <a:r>
              <a:rPr lang="en-US" sz="1500" dirty="0"/>
              <a:t>, Nelson </a:t>
            </a:r>
            <a:r>
              <a:rPr lang="en-US" sz="1500" dirty="0" err="1"/>
              <a:t>Araujo</a:t>
            </a:r>
            <a:r>
              <a:rPr lang="en-US" sz="1500" dirty="0"/>
              <a:t>, and Roger </a:t>
            </a:r>
            <a:r>
              <a:rPr lang="en-US" sz="1500" dirty="0" err="1"/>
              <a:t>Barga</a:t>
            </a:r>
            <a:r>
              <a:rPr lang="en-US" sz="1500" dirty="0"/>
              <a:t>, </a:t>
            </a:r>
            <a:r>
              <a:rPr lang="en-US" sz="1500" b="1" dirty="0" err="1"/>
              <a:t>DryadLINQ</a:t>
            </a:r>
            <a:r>
              <a:rPr lang="en-US" sz="1500" b="1" dirty="0"/>
              <a:t> for Scientific Analyses</a:t>
            </a:r>
            <a:r>
              <a:rPr lang="en-US" sz="1500" dirty="0"/>
              <a:t>. 5th IEEE International Conference on e-Science, Oxford UK, 12/9-11/2009.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 err="1"/>
              <a:t>Gunarathne</a:t>
            </a:r>
            <a:r>
              <a:rPr lang="en-US" sz="1500" dirty="0"/>
              <a:t>, T., C. </a:t>
            </a:r>
            <a:r>
              <a:rPr lang="en-US" sz="1500" dirty="0" err="1"/>
              <a:t>Herath</a:t>
            </a:r>
            <a:r>
              <a:rPr lang="en-US" sz="1500" dirty="0"/>
              <a:t>, E. </a:t>
            </a:r>
            <a:r>
              <a:rPr lang="en-US" sz="1500" dirty="0" err="1"/>
              <a:t>Chinthaka</a:t>
            </a:r>
            <a:r>
              <a:rPr lang="en-US" sz="1500" dirty="0"/>
              <a:t>, and S. </a:t>
            </a:r>
            <a:r>
              <a:rPr lang="en-US" sz="1500" dirty="0" err="1"/>
              <a:t>Marru</a:t>
            </a:r>
            <a:r>
              <a:rPr lang="en-US" sz="1500" dirty="0"/>
              <a:t>, </a:t>
            </a:r>
            <a:r>
              <a:rPr lang="en-US" sz="1500" b="1" dirty="0"/>
              <a:t>Experience with Adapting a WS-BPEL Runtime for </a:t>
            </a:r>
            <a:r>
              <a:rPr lang="en-US" sz="1500" b="1" dirty="0" err="1"/>
              <a:t>eScience</a:t>
            </a:r>
            <a:r>
              <a:rPr lang="en-US" sz="1500" b="1" dirty="0"/>
              <a:t> Workflows</a:t>
            </a:r>
            <a:r>
              <a:rPr lang="en-US" sz="1500" dirty="0"/>
              <a:t>. The International Conference for High Performance Computing, Networking, Storage and Analysis (SC'09), Portland, OR, ACM Press, pp. 7, 11/20/2009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Judy </a:t>
            </a:r>
            <a:r>
              <a:rPr lang="en-US" sz="1500" dirty="0" err="1"/>
              <a:t>Qiu</a:t>
            </a:r>
            <a:r>
              <a:rPr lang="en-US" sz="1500" dirty="0"/>
              <a:t>, </a:t>
            </a:r>
            <a:r>
              <a:rPr lang="en-US" sz="1500" dirty="0" err="1"/>
              <a:t>Jaliya</a:t>
            </a:r>
            <a:r>
              <a:rPr lang="en-US" sz="1500" dirty="0"/>
              <a:t> </a:t>
            </a:r>
            <a:r>
              <a:rPr lang="en-US" sz="1500" dirty="0" err="1"/>
              <a:t>Ekanayake</a:t>
            </a:r>
            <a:r>
              <a:rPr lang="en-US" sz="1500" dirty="0"/>
              <a:t>, </a:t>
            </a:r>
            <a:r>
              <a:rPr lang="en-US" sz="1500" dirty="0" err="1"/>
              <a:t>Thilina</a:t>
            </a:r>
            <a:r>
              <a:rPr lang="en-US" sz="1500" dirty="0"/>
              <a:t> </a:t>
            </a:r>
            <a:r>
              <a:rPr lang="en-US" sz="1500" dirty="0" err="1"/>
              <a:t>Gunarathne</a:t>
            </a:r>
            <a:r>
              <a:rPr lang="en-US" sz="1500" dirty="0"/>
              <a:t>, Jong </a:t>
            </a:r>
            <a:r>
              <a:rPr lang="en-US" sz="1500" dirty="0" err="1"/>
              <a:t>Youl</a:t>
            </a:r>
            <a:r>
              <a:rPr lang="en-US" sz="1500" dirty="0"/>
              <a:t> Choi, </a:t>
            </a:r>
            <a:r>
              <a:rPr lang="en-US" sz="1500" dirty="0" err="1"/>
              <a:t>Seung-Hee</a:t>
            </a:r>
            <a:r>
              <a:rPr lang="en-US" sz="1500" dirty="0"/>
              <a:t> </a:t>
            </a:r>
            <a:r>
              <a:rPr lang="en-US" sz="1500" dirty="0" err="1"/>
              <a:t>Bae</a:t>
            </a:r>
            <a:r>
              <a:rPr lang="en-US" sz="1500" dirty="0"/>
              <a:t>, Yang </a:t>
            </a:r>
            <a:r>
              <a:rPr lang="en-US" sz="1500" dirty="0" err="1"/>
              <a:t>Ruan</a:t>
            </a:r>
            <a:r>
              <a:rPr lang="en-US" sz="1500" dirty="0"/>
              <a:t>, </a:t>
            </a:r>
            <a:r>
              <a:rPr lang="en-US" sz="1500" dirty="0" err="1"/>
              <a:t>Saliya</a:t>
            </a:r>
            <a:r>
              <a:rPr lang="en-US" sz="1500" dirty="0"/>
              <a:t> </a:t>
            </a:r>
            <a:r>
              <a:rPr lang="en-US" sz="1500" dirty="0" err="1"/>
              <a:t>Ekanayake</a:t>
            </a:r>
            <a:r>
              <a:rPr lang="en-US" sz="1500" dirty="0"/>
              <a:t>, Stephen Wu, Scott </a:t>
            </a:r>
            <a:r>
              <a:rPr lang="en-US" sz="1500" dirty="0" err="1"/>
              <a:t>Beason</a:t>
            </a:r>
            <a:r>
              <a:rPr lang="en-US" sz="1500" dirty="0"/>
              <a:t>, Geoffrey Fox, Mina Rho, </a:t>
            </a:r>
            <a:r>
              <a:rPr lang="en-US" sz="1500" dirty="0" err="1"/>
              <a:t>Haixu</a:t>
            </a:r>
            <a:r>
              <a:rPr lang="en-US" sz="1500" dirty="0"/>
              <a:t> Tang. </a:t>
            </a:r>
            <a:r>
              <a:rPr lang="en-US" sz="1500" b="1" dirty="0"/>
              <a:t>Data Intensive Computing for Bioinformatics,</a:t>
            </a:r>
            <a:r>
              <a:rPr lang="en-US" sz="1500" dirty="0"/>
              <a:t> Data Intensive Distributed Computing, </a:t>
            </a:r>
            <a:r>
              <a:rPr lang="en-US" sz="1500" dirty="0" err="1"/>
              <a:t>Tevik</a:t>
            </a:r>
            <a:r>
              <a:rPr lang="en-US" sz="1500" dirty="0"/>
              <a:t> </a:t>
            </a:r>
            <a:r>
              <a:rPr lang="en-US" sz="1500" dirty="0" err="1"/>
              <a:t>Kosar</a:t>
            </a:r>
            <a:r>
              <a:rPr lang="en-US" sz="1500" dirty="0"/>
              <a:t>, Editor. 2011, IGI Publishers</a:t>
            </a:r>
            <a:r>
              <a:rPr lang="en-US" sz="15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 err="1"/>
              <a:t>Thilina</a:t>
            </a:r>
            <a:r>
              <a:rPr lang="en-US" sz="1500" dirty="0"/>
              <a:t> </a:t>
            </a:r>
            <a:r>
              <a:rPr lang="en-US" sz="1500" dirty="0" err="1"/>
              <a:t>Gunarathne</a:t>
            </a:r>
            <a:r>
              <a:rPr lang="en-US" sz="1500" dirty="0"/>
              <a:t>, </a:t>
            </a:r>
            <a:r>
              <a:rPr lang="en-US" sz="1500" dirty="0" smtClean="0"/>
              <a:t>et al. </a:t>
            </a:r>
            <a:r>
              <a:rPr lang="en-US" sz="1500" b="1" dirty="0"/>
              <a:t>BPEL-Mora: Lightweight Embeddable Extensible BPEL Engine</a:t>
            </a:r>
            <a:r>
              <a:rPr lang="en-US" sz="1500" dirty="0"/>
              <a:t>. Workshop in Emerging web services technology (WEWST 2006), ECOWS, Zurich, Switzerland. 2006. 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191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57" y="1353790"/>
            <a:ext cx="1741583" cy="150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66" y="453837"/>
            <a:ext cx="7227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Clouds for scientific computations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793308"/>
              </p:ext>
            </p:extLst>
          </p:nvPr>
        </p:nvGraphicFramePr>
        <p:xfrm>
          <a:off x="441435" y="1387365"/>
          <a:ext cx="6715012" cy="151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676" y="5828364"/>
            <a:ext cx="1740776" cy="644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04" y="5714311"/>
            <a:ext cx="1572904" cy="758140"/>
          </a:xfrm>
          <a:prstGeom prst="rect">
            <a:avLst/>
          </a:prstGeom>
        </p:spPr>
      </p:pic>
      <p:pic>
        <p:nvPicPr>
          <p:cNvPr id="1031" name="Picture 7" descr="http://www.etondigital.com/wp-content/uploads/2008/05/google-app-engine.jpe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326" y="3629056"/>
            <a:ext cx="1184197" cy="11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gigaom2.files.wordpress.com/2010/10/openstacklogo-jpg.png?w=290&amp;h=30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46" y="4404455"/>
            <a:ext cx="1020792" cy="10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noc.futuregrid.org/uploads/1f/08/1f0887642b1e25a2f1455dbc0785f8a5/pixture_reloaded_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397" y="5535975"/>
            <a:ext cx="145732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news.cnet.com/i/bto/20091215/Eucalyptus_Logo_small_text_300_270x213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008" y="5665291"/>
            <a:ext cx="1165384" cy="9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09678317"/>
              </p:ext>
            </p:extLst>
          </p:nvPr>
        </p:nvGraphicFramePr>
        <p:xfrm>
          <a:off x="15771" y="3097782"/>
          <a:ext cx="5265676" cy="242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678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007"/>
            <a:ext cx="8229600" cy="414651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100" dirty="0"/>
              <a:t>M. </a:t>
            </a:r>
            <a:r>
              <a:rPr lang="en-US" sz="1100" dirty="0" err="1"/>
              <a:t>Isard</a:t>
            </a:r>
            <a:r>
              <a:rPr lang="en-US" sz="1100" dirty="0"/>
              <a:t>, M. </a:t>
            </a:r>
            <a:r>
              <a:rPr lang="en-US" sz="1100" dirty="0" err="1"/>
              <a:t>Budiu</a:t>
            </a:r>
            <a:r>
              <a:rPr lang="en-US" sz="1100" dirty="0"/>
              <a:t>, Y. Yu, A. </a:t>
            </a:r>
            <a:r>
              <a:rPr lang="en-US" sz="1100" dirty="0" err="1"/>
              <a:t>Birrell</a:t>
            </a:r>
            <a:r>
              <a:rPr lang="en-US" sz="1100" dirty="0"/>
              <a:t>, D. </a:t>
            </a:r>
            <a:r>
              <a:rPr lang="en-US" sz="1100" dirty="0" err="1"/>
              <a:t>Fetterly</a:t>
            </a:r>
            <a:r>
              <a:rPr lang="en-US" sz="1100" dirty="0"/>
              <a:t>, Dryad: Distributed data-parallel programs from sequential building blocks, in:  ACM SIGOPS Operating Systems Review, ACM Press, 2007, pp. </a:t>
            </a:r>
            <a:r>
              <a:rPr lang="en-US" sz="1100" dirty="0" smtClean="0"/>
              <a:t>59-72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/>
              <a:t>J.Ekanayake</a:t>
            </a:r>
            <a:r>
              <a:rPr lang="en-US" sz="1100" dirty="0"/>
              <a:t>, </a:t>
            </a:r>
            <a:r>
              <a:rPr lang="en-US" sz="1100" dirty="0" err="1"/>
              <a:t>H.Li</a:t>
            </a:r>
            <a:r>
              <a:rPr lang="en-US" sz="1100" dirty="0"/>
              <a:t>, </a:t>
            </a:r>
            <a:r>
              <a:rPr lang="en-US" sz="1100" dirty="0" err="1"/>
              <a:t>B.Zhang</a:t>
            </a:r>
            <a:r>
              <a:rPr lang="en-US" sz="1100" dirty="0"/>
              <a:t>, </a:t>
            </a:r>
            <a:r>
              <a:rPr lang="en-US" sz="1100" dirty="0" err="1"/>
              <a:t>T.Gunarathne</a:t>
            </a:r>
            <a:r>
              <a:rPr lang="en-US" sz="1100" dirty="0"/>
              <a:t>, </a:t>
            </a:r>
            <a:r>
              <a:rPr lang="en-US" sz="1100" dirty="0" err="1"/>
              <a:t>S.Bae</a:t>
            </a:r>
            <a:r>
              <a:rPr lang="en-US" sz="1100" dirty="0"/>
              <a:t>, </a:t>
            </a:r>
            <a:r>
              <a:rPr lang="en-US" sz="1100" dirty="0" err="1"/>
              <a:t>J.Qiu</a:t>
            </a:r>
            <a:r>
              <a:rPr lang="en-US" sz="1100" dirty="0"/>
              <a:t>, </a:t>
            </a:r>
            <a:r>
              <a:rPr lang="en-US" sz="1100" dirty="0" err="1"/>
              <a:t>G.Fox</a:t>
            </a:r>
            <a:r>
              <a:rPr lang="en-US" sz="1100" dirty="0"/>
              <a:t>, Twister: A Runtime for iterative </a:t>
            </a:r>
            <a:r>
              <a:rPr lang="en-US" sz="1100" dirty="0" err="1"/>
              <a:t>MapReduce</a:t>
            </a:r>
            <a:r>
              <a:rPr lang="en-US" sz="1100" dirty="0"/>
              <a:t>, in:  Proceedings of the First International Workshop on </a:t>
            </a:r>
            <a:r>
              <a:rPr lang="en-US" sz="1100" dirty="0" err="1"/>
              <a:t>MapReduce</a:t>
            </a:r>
            <a:r>
              <a:rPr lang="en-US" sz="1100" dirty="0"/>
              <a:t> and its Applications of ACM HPDC 2010 conference June 20-25, 2010, ACM, Chicago,  Illinois, </a:t>
            </a:r>
            <a:r>
              <a:rPr lang="en-US" sz="1100" dirty="0" smtClean="0"/>
              <a:t>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smtClean="0"/>
              <a:t>Daytona </a:t>
            </a:r>
            <a:r>
              <a:rPr lang="en-US" sz="1100" dirty="0"/>
              <a:t>iterative map-reduce </a:t>
            </a:r>
            <a:r>
              <a:rPr lang="en-US" sz="1100" dirty="0" smtClean="0"/>
              <a:t>framework. </a:t>
            </a:r>
            <a:r>
              <a:rPr lang="en-US" sz="1100" dirty="0" smtClean="0">
                <a:hlinkClick r:id="rId2"/>
              </a:rPr>
              <a:t>http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research.microsoft.com/en-us/projects/daytona/</a:t>
            </a:r>
            <a:r>
              <a:rPr lang="en-US" sz="11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/>
              <a:t>Y. Bu, B. Howe, M. </a:t>
            </a:r>
            <a:r>
              <a:rPr lang="en-US" sz="1100" dirty="0" err="1"/>
              <a:t>Balazinska</a:t>
            </a:r>
            <a:r>
              <a:rPr lang="en-US" sz="1100" dirty="0"/>
              <a:t>, M.D. Ernst, </a:t>
            </a:r>
            <a:r>
              <a:rPr lang="en-US" sz="1100" dirty="0" err="1"/>
              <a:t>HaLoop</a:t>
            </a:r>
            <a:r>
              <a:rPr lang="en-US" sz="1100" dirty="0"/>
              <a:t>: Efficient Iterative Data Processing on Large Clusters, in:  The 36th International Conference on Very Large Data Bases, VLDB Endowment, Singapore, 2010</a:t>
            </a:r>
            <a:r>
              <a:rPr lang="en-US" sz="11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 smtClean="0"/>
              <a:t>Yanfeng</a:t>
            </a:r>
            <a:r>
              <a:rPr lang="en-US" sz="1100" dirty="0" smtClean="0"/>
              <a:t> Zhang , </a:t>
            </a:r>
            <a:r>
              <a:rPr lang="en-US" sz="1100" dirty="0" err="1" smtClean="0"/>
              <a:t>Qinxin</a:t>
            </a:r>
            <a:r>
              <a:rPr lang="en-US" sz="1100" dirty="0" smtClean="0"/>
              <a:t> </a:t>
            </a:r>
            <a:r>
              <a:rPr lang="en-US" sz="1100" dirty="0" err="1" smtClean="0"/>
              <a:t>Gao</a:t>
            </a:r>
            <a:r>
              <a:rPr lang="en-US" sz="1100" dirty="0" smtClean="0"/>
              <a:t> , </a:t>
            </a:r>
            <a:r>
              <a:rPr lang="en-US" sz="1100" dirty="0" err="1" smtClean="0"/>
              <a:t>Lixin</a:t>
            </a:r>
            <a:r>
              <a:rPr lang="en-US" sz="1100" dirty="0" smtClean="0"/>
              <a:t> </a:t>
            </a:r>
            <a:r>
              <a:rPr lang="en-US" sz="1100" dirty="0" err="1" smtClean="0"/>
              <a:t>Gao</a:t>
            </a:r>
            <a:r>
              <a:rPr lang="en-US" sz="1100" dirty="0" smtClean="0"/>
              <a:t> , </a:t>
            </a:r>
            <a:r>
              <a:rPr lang="en-US" sz="1100" dirty="0" err="1" smtClean="0"/>
              <a:t>Cuirong</a:t>
            </a:r>
            <a:r>
              <a:rPr lang="en-US" sz="1100" dirty="0" smtClean="0"/>
              <a:t> Wang, </a:t>
            </a:r>
            <a:r>
              <a:rPr lang="en-US" sz="1100" dirty="0" err="1" smtClean="0"/>
              <a:t>iMapReduce</a:t>
            </a:r>
            <a:r>
              <a:rPr lang="en-US" sz="1100" dirty="0" smtClean="0"/>
              <a:t>: A Distributed Computing Framework for Iterative Computation, Proceedings of the 2011 IEEE International Symposium on Parallel and Distributed Processing Workshops and PhD Forum, p.1112-1121, May 16-20, 2011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 smtClean="0"/>
              <a:t>Tekin</a:t>
            </a:r>
            <a:r>
              <a:rPr lang="en-US" sz="1100" dirty="0" smtClean="0"/>
              <a:t> </a:t>
            </a:r>
            <a:r>
              <a:rPr lang="en-US" sz="1100" dirty="0" err="1" smtClean="0"/>
              <a:t>Bicer</a:t>
            </a:r>
            <a:r>
              <a:rPr lang="en-US" sz="1100" dirty="0" smtClean="0"/>
              <a:t>, David Chiu, and </a:t>
            </a:r>
            <a:r>
              <a:rPr lang="en-US" sz="1100" dirty="0" err="1" smtClean="0"/>
              <a:t>Gagan</a:t>
            </a:r>
            <a:r>
              <a:rPr lang="en-US" sz="1100" dirty="0" smtClean="0"/>
              <a:t>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. 2011. MATE-EC2: a middleware for processing data with AWS. In </a:t>
            </a:r>
            <a:r>
              <a:rPr lang="en-US" sz="1100" i="1" dirty="0" smtClean="0"/>
              <a:t>Proceedings of the 2011 ACM international workshop on Many task computing on grids and supercomputers</a:t>
            </a:r>
            <a:r>
              <a:rPr lang="en-US" sz="1100" dirty="0" smtClean="0"/>
              <a:t> (MTAGS '11). ACM, New York, NY, USA, 59-68.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 smtClean="0"/>
              <a:t>Yandong</a:t>
            </a:r>
            <a:r>
              <a:rPr lang="en-US" sz="1100" dirty="0" smtClean="0"/>
              <a:t> Wang, </a:t>
            </a:r>
            <a:r>
              <a:rPr lang="en-US" sz="1100" dirty="0" err="1" smtClean="0"/>
              <a:t>Xinyu</a:t>
            </a:r>
            <a:r>
              <a:rPr lang="en-US" sz="1100" dirty="0" smtClean="0"/>
              <a:t> </a:t>
            </a:r>
            <a:r>
              <a:rPr lang="en-US" sz="1100" dirty="0" err="1" smtClean="0"/>
              <a:t>Que</a:t>
            </a:r>
            <a:r>
              <a:rPr lang="en-US" sz="1100" dirty="0" smtClean="0"/>
              <a:t>, </a:t>
            </a:r>
            <a:r>
              <a:rPr lang="en-US" sz="1100" dirty="0" err="1" smtClean="0"/>
              <a:t>Weikuan</a:t>
            </a:r>
            <a:r>
              <a:rPr lang="en-US" sz="1100" dirty="0" smtClean="0"/>
              <a:t> Yu, </a:t>
            </a:r>
            <a:r>
              <a:rPr lang="en-US" sz="1100" dirty="0" err="1" smtClean="0"/>
              <a:t>Dror</a:t>
            </a:r>
            <a:r>
              <a:rPr lang="en-US" sz="1100" dirty="0" smtClean="0"/>
              <a:t> Goldenberg, and </a:t>
            </a:r>
            <a:r>
              <a:rPr lang="en-US" sz="1100" dirty="0" err="1" smtClean="0"/>
              <a:t>Dhiraj</a:t>
            </a:r>
            <a:r>
              <a:rPr lang="en-US" sz="1100" dirty="0" smtClean="0"/>
              <a:t> </a:t>
            </a:r>
            <a:r>
              <a:rPr lang="en-US" sz="1100" dirty="0" err="1" smtClean="0"/>
              <a:t>Sehgal</a:t>
            </a:r>
            <a:r>
              <a:rPr lang="en-US" sz="1100" dirty="0" smtClean="0"/>
              <a:t>. 2011. </a:t>
            </a:r>
            <a:r>
              <a:rPr lang="en-US" sz="1100" dirty="0" err="1" smtClean="0"/>
              <a:t>Hadoop</a:t>
            </a:r>
            <a:r>
              <a:rPr lang="en-US" sz="1100" dirty="0" smtClean="0"/>
              <a:t> acceleration through network levitated merge. In </a:t>
            </a:r>
            <a:r>
              <a:rPr lang="en-US" sz="1100" i="1" dirty="0" smtClean="0"/>
              <a:t>Proceedings of 2011 International Conference for High Performance Computing, Networking, Storage and Analysis</a:t>
            </a:r>
            <a:r>
              <a:rPr lang="en-US" sz="1100" dirty="0" smtClean="0"/>
              <a:t> (SC '11). ACM, New York, NY, USA, , Article 57 , 10 pages.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 smtClean="0"/>
              <a:t>Karthik</a:t>
            </a:r>
            <a:r>
              <a:rPr lang="en-US" sz="1100" dirty="0" smtClean="0"/>
              <a:t> </a:t>
            </a:r>
            <a:r>
              <a:rPr lang="en-US" sz="1100" dirty="0" err="1"/>
              <a:t>Kambatla</a:t>
            </a:r>
            <a:r>
              <a:rPr lang="en-US" sz="1100" dirty="0"/>
              <a:t>, </a:t>
            </a:r>
            <a:r>
              <a:rPr lang="en-US" sz="1100" dirty="0" err="1"/>
              <a:t>Naresh</a:t>
            </a:r>
            <a:r>
              <a:rPr lang="en-US" sz="1100" dirty="0"/>
              <a:t> </a:t>
            </a:r>
            <a:r>
              <a:rPr lang="en-US" sz="1100" dirty="0" err="1"/>
              <a:t>Rapolu</a:t>
            </a:r>
            <a:r>
              <a:rPr lang="en-US" sz="1100" dirty="0"/>
              <a:t>, Suresh </a:t>
            </a:r>
            <a:r>
              <a:rPr lang="en-US" sz="1100" dirty="0" err="1"/>
              <a:t>Jagannathan</a:t>
            </a:r>
            <a:r>
              <a:rPr lang="en-US" sz="1100" dirty="0"/>
              <a:t>, and </a:t>
            </a:r>
            <a:r>
              <a:rPr lang="en-US" sz="1100" dirty="0" err="1"/>
              <a:t>Ananth</a:t>
            </a:r>
            <a:r>
              <a:rPr lang="en-US" sz="1100" dirty="0"/>
              <a:t> </a:t>
            </a:r>
            <a:r>
              <a:rPr lang="en-US" sz="1100" dirty="0" err="1" smtClean="0"/>
              <a:t>Grama</a:t>
            </a:r>
            <a:r>
              <a:rPr lang="en-US" sz="1100" dirty="0" smtClean="0"/>
              <a:t>. Asynchronous </a:t>
            </a:r>
            <a:r>
              <a:rPr lang="en-US" sz="1100" dirty="0"/>
              <a:t>Algorithms in </a:t>
            </a:r>
            <a:r>
              <a:rPr lang="en-US" sz="1100" dirty="0" err="1"/>
              <a:t>MapReduce</a:t>
            </a:r>
            <a:r>
              <a:rPr lang="en-US" sz="1100" dirty="0"/>
              <a:t>. In </a:t>
            </a:r>
            <a:r>
              <a:rPr lang="en-US" sz="1100" i="1" dirty="0"/>
              <a:t>IEEE International Conference </a:t>
            </a:r>
            <a:r>
              <a:rPr lang="en-US" sz="1100" i="1" dirty="0" smtClean="0"/>
              <a:t>on Cluster </a:t>
            </a:r>
            <a:r>
              <a:rPr lang="en-US" sz="1100" i="1" dirty="0"/>
              <a:t>Computing (CLUSTER)</a:t>
            </a:r>
            <a:r>
              <a:rPr lang="en-US" sz="1100" dirty="0"/>
              <a:t>, </a:t>
            </a:r>
            <a:r>
              <a:rPr lang="en-US" sz="1100" dirty="0" smtClean="0"/>
              <a:t>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smtClean="0"/>
              <a:t>T</a:t>
            </a:r>
            <a:r>
              <a:rPr lang="en-US" sz="1100" dirty="0"/>
              <a:t>. </a:t>
            </a:r>
            <a:r>
              <a:rPr lang="en-US" sz="1100" dirty="0" err="1"/>
              <a:t>Condie</a:t>
            </a:r>
            <a:r>
              <a:rPr lang="en-US" sz="1100" dirty="0"/>
              <a:t>, N. Conway, P. Alvaro, J. M. </a:t>
            </a:r>
            <a:r>
              <a:rPr lang="en-US" sz="1100" dirty="0" err="1"/>
              <a:t>Hellerstein</a:t>
            </a:r>
            <a:r>
              <a:rPr lang="en-US" sz="1100" dirty="0"/>
              <a:t>, K. </a:t>
            </a:r>
            <a:r>
              <a:rPr lang="en-US" sz="1100" dirty="0" err="1" smtClean="0"/>
              <a:t>Elmleegy</a:t>
            </a:r>
            <a:r>
              <a:rPr lang="en-US" sz="1100" dirty="0" smtClean="0"/>
              <a:t>, and </a:t>
            </a:r>
            <a:r>
              <a:rPr lang="en-US" sz="1100" dirty="0"/>
              <a:t>R. Sears. </a:t>
            </a:r>
            <a:r>
              <a:rPr lang="en-US" sz="1100" dirty="0" err="1"/>
              <a:t>Mapreduce</a:t>
            </a:r>
            <a:r>
              <a:rPr lang="en-US" sz="1100" dirty="0"/>
              <a:t> online. In NSDI, 2010</a:t>
            </a:r>
            <a:r>
              <a:rPr lang="en-US" sz="11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smtClean="0"/>
              <a:t>M. </a:t>
            </a:r>
            <a:r>
              <a:rPr lang="en-US" sz="1100" dirty="0" err="1" smtClean="0"/>
              <a:t>Chowdhury</a:t>
            </a:r>
            <a:r>
              <a:rPr lang="en-US" sz="1100" dirty="0" smtClean="0"/>
              <a:t>, M. </a:t>
            </a:r>
            <a:r>
              <a:rPr lang="en-US" sz="1100" dirty="0" err="1" smtClean="0"/>
              <a:t>Zaharia</a:t>
            </a:r>
            <a:r>
              <a:rPr lang="en-US" sz="1100" dirty="0" smtClean="0"/>
              <a:t>, J. Ma, M.I. Jordan and I. </a:t>
            </a:r>
            <a:r>
              <a:rPr lang="en-US" sz="1100" dirty="0" err="1" smtClean="0"/>
              <a:t>Stoica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3"/>
              </a:rPr>
              <a:t>Managing Data Transfers in Computer Clusters with Orchestra</a:t>
            </a:r>
            <a:r>
              <a:rPr lang="en-US" sz="1100" dirty="0" smtClean="0"/>
              <a:t> </a:t>
            </a:r>
            <a:r>
              <a:rPr lang="en-US" sz="1100" i="1" dirty="0" smtClean="0"/>
              <a:t>SIGCOMM 2011</a:t>
            </a:r>
            <a:r>
              <a:rPr lang="en-US" sz="1100" dirty="0" smtClean="0"/>
              <a:t>, August 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smtClean="0"/>
              <a:t>M. </a:t>
            </a:r>
            <a:r>
              <a:rPr lang="en-US" sz="1100" dirty="0" err="1" smtClean="0"/>
              <a:t>Zaharia</a:t>
            </a:r>
            <a:r>
              <a:rPr lang="en-US" sz="1100" dirty="0" smtClean="0"/>
              <a:t>, M. </a:t>
            </a:r>
            <a:r>
              <a:rPr lang="en-US" sz="1100" dirty="0" err="1" smtClean="0"/>
              <a:t>Chowdhury</a:t>
            </a:r>
            <a:r>
              <a:rPr lang="en-US" sz="1100" dirty="0" smtClean="0"/>
              <a:t>, M.J. Franklin, S. </a:t>
            </a:r>
            <a:r>
              <a:rPr lang="en-US" sz="1100" dirty="0" err="1" smtClean="0"/>
              <a:t>Shenker</a:t>
            </a:r>
            <a:r>
              <a:rPr lang="en-US" sz="1100" dirty="0" smtClean="0"/>
              <a:t> and I. </a:t>
            </a:r>
            <a:r>
              <a:rPr lang="en-US" sz="1100" dirty="0" err="1" smtClean="0"/>
              <a:t>Stoica</a:t>
            </a:r>
            <a:r>
              <a:rPr lang="en-US" sz="1100" dirty="0" smtClean="0"/>
              <a:t>. </a:t>
            </a:r>
            <a:r>
              <a:rPr lang="en-US" sz="1100" dirty="0" smtClean="0">
                <a:hlinkClick r:id="rId4"/>
              </a:rPr>
              <a:t>Spark: Cluster Computing with Working Sets</a:t>
            </a:r>
            <a:r>
              <a:rPr lang="en-US" sz="1100" dirty="0" smtClean="0"/>
              <a:t>, </a:t>
            </a:r>
            <a:r>
              <a:rPr lang="en-US" sz="1100" i="1" dirty="0" err="1" smtClean="0"/>
              <a:t>HotCloud</a:t>
            </a:r>
            <a:r>
              <a:rPr lang="en-US" sz="1100" i="1" dirty="0" smtClean="0"/>
              <a:t> 2010</a:t>
            </a:r>
            <a:r>
              <a:rPr lang="en-US" sz="1100" dirty="0" smtClean="0"/>
              <a:t>, June 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 smtClean="0"/>
              <a:t>Huan</a:t>
            </a:r>
            <a:r>
              <a:rPr lang="en-US" sz="1100" dirty="0" smtClean="0"/>
              <a:t> </a:t>
            </a:r>
            <a:r>
              <a:rPr lang="en-US" sz="1100" dirty="0"/>
              <a:t>Liu and Dan </a:t>
            </a:r>
            <a:r>
              <a:rPr lang="en-US" sz="1100" dirty="0" err="1"/>
              <a:t>Orban</a:t>
            </a:r>
            <a:r>
              <a:rPr lang="en-US" sz="1100" dirty="0"/>
              <a:t>. Cloud </a:t>
            </a:r>
            <a:r>
              <a:rPr lang="en-US" sz="1100" dirty="0" err="1"/>
              <a:t>MapReduce</a:t>
            </a:r>
            <a:r>
              <a:rPr lang="en-US" sz="1100" dirty="0"/>
              <a:t>: a </a:t>
            </a:r>
            <a:r>
              <a:rPr lang="en-US" sz="1100" dirty="0" err="1"/>
              <a:t>MapReduce</a:t>
            </a:r>
            <a:r>
              <a:rPr lang="en-US" sz="1100" dirty="0"/>
              <a:t> </a:t>
            </a:r>
            <a:r>
              <a:rPr lang="en-US" sz="1100" dirty="0" smtClean="0"/>
              <a:t>Implementation on </a:t>
            </a:r>
            <a:r>
              <a:rPr lang="en-US" sz="1100" dirty="0"/>
              <a:t>top of a Cloud Operating System. In 11th IEEE/ACM </a:t>
            </a:r>
            <a:r>
              <a:rPr lang="en-US" sz="1100" dirty="0" smtClean="0"/>
              <a:t>International Symposium </a:t>
            </a:r>
            <a:r>
              <a:rPr lang="en-US" sz="1100" dirty="0"/>
              <a:t>on Cluster, Cloud and Grid Computing, pages 464–474, </a:t>
            </a:r>
            <a:r>
              <a:rPr lang="en-US" sz="1100" dirty="0" smtClean="0"/>
              <a:t>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/>
              <a:t>AppEngine</a:t>
            </a:r>
            <a:r>
              <a:rPr lang="en-US" sz="1100" dirty="0"/>
              <a:t> </a:t>
            </a:r>
            <a:r>
              <a:rPr lang="en-US" sz="1100" dirty="0" err="1"/>
              <a:t>MapReduce</a:t>
            </a:r>
            <a:r>
              <a:rPr lang="en-US" sz="1100" dirty="0"/>
              <a:t>, July 25th 2011; </a:t>
            </a:r>
            <a:r>
              <a:rPr lang="en-US" sz="1100" u="sng" dirty="0">
                <a:hlinkClick r:id="rId5"/>
              </a:rPr>
              <a:t>http://code.google.com/p/appengine-mapreduce</a:t>
            </a:r>
            <a:r>
              <a:rPr lang="en-US" sz="11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smtClean="0"/>
              <a:t>J</a:t>
            </a:r>
            <a:r>
              <a:rPr lang="en-US" sz="1100" dirty="0"/>
              <a:t>. Dean, S. </a:t>
            </a:r>
            <a:r>
              <a:rPr lang="en-US" sz="1100" dirty="0" err="1"/>
              <a:t>Ghemawat</a:t>
            </a:r>
            <a:r>
              <a:rPr lang="en-US" sz="1100" dirty="0"/>
              <a:t>, </a:t>
            </a:r>
            <a:r>
              <a:rPr lang="en-US" sz="1100" dirty="0" err="1"/>
              <a:t>MapReduce</a:t>
            </a:r>
            <a:r>
              <a:rPr lang="en-US" sz="1100" dirty="0"/>
              <a:t>: simplified data processing on large clusters, </a:t>
            </a:r>
            <a:r>
              <a:rPr lang="en-US" sz="1100" dirty="0" err="1"/>
              <a:t>Commun</a:t>
            </a:r>
            <a:r>
              <a:rPr lang="en-US" sz="1100" dirty="0"/>
              <a:t>. ACM, 51 (2008) 107-113.</a:t>
            </a:r>
          </a:p>
          <a:p>
            <a:pPr marL="514350" indent="-514350">
              <a:buFont typeface="+mj-lt"/>
              <a:buAutoNum type="arabicPeriod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554228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62494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42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87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Highly </a:t>
            </a:r>
            <a:r>
              <a:rPr lang="en-US" dirty="0"/>
              <a:t>available, scalable </a:t>
            </a:r>
            <a:r>
              <a:rPr lang="en-US" dirty="0" smtClean="0"/>
              <a:t>decentralized </a:t>
            </a:r>
            <a:r>
              <a:rPr lang="en-US" dirty="0"/>
              <a:t>iterative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dirty="0" smtClean="0"/>
              <a:t>architecture on </a:t>
            </a:r>
            <a:r>
              <a:rPr lang="en-US" dirty="0"/>
              <a:t>eventual consistent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More natural Iterative programming model extensions to </a:t>
            </a:r>
            <a:r>
              <a:rPr lang="en-US" dirty="0" err="1" smtClean="0"/>
              <a:t>MapReduce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Collective communication primitives</a:t>
            </a:r>
          </a:p>
          <a:p>
            <a:r>
              <a:rPr lang="en-US" dirty="0"/>
              <a:t>Multi-level data </a:t>
            </a:r>
            <a:r>
              <a:rPr lang="en-US" dirty="0" smtClean="0"/>
              <a:t>caching for iterative computations</a:t>
            </a:r>
          </a:p>
          <a:p>
            <a:r>
              <a:rPr lang="en-US" dirty="0"/>
              <a:t>Decentralized </a:t>
            </a:r>
            <a:r>
              <a:rPr lang="en-US" dirty="0" smtClean="0"/>
              <a:t>low overhead cache </a:t>
            </a:r>
            <a:r>
              <a:rPr lang="en-US" dirty="0"/>
              <a:t>aware </a:t>
            </a:r>
            <a:r>
              <a:rPr lang="en-US" dirty="0" smtClean="0"/>
              <a:t>task scheduling algorithm.</a:t>
            </a:r>
          </a:p>
          <a:p>
            <a:r>
              <a:rPr lang="en-US" dirty="0" smtClean="0"/>
              <a:t>Data transfer improvements</a:t>
            </a:r>
          </a:p>
          <a:p>
            <a:pPr lvl="1"/>
            <a:r>
              <a:rPr lang="en-US" dirty="0" smtClean="0"/>
              <a:t>Hybrid with performance and fault-tolerance implications</a:t>
            </a:r>
          </a:p>
          <a:p>
            <a:pPr lvl="1"/>
            <a:r>
              <a:rPr lang="en-US" dirty="0" smtClean="0"/>
              <a:t>Broadcast, All-gather </a:t>
            </a:r>
          </a:p>
          <a:p>
            <a:r>
              <a:rPr lang="en-US" dirty="0" smtClean="0"/>
              <a:t>Leveraging eventual consistent cloud services for large scale coordinated computations</a:t>
            </a:r>
          </a:p>
          <a:p>
            <a:r>
              <a:rPr lang="en-US" dirty="0" smtClean="0"/>
              <a:t>Implementation of data mining and scientific applications for Azure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Planned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Thilina</a:t>
            </a:r>
            <a:r>
              <a:rPr lang="en-US" sz="1800" dirty="0"/>
              <a:t> </a:t>
            </a:r>
            <a:r>
              <a:rPr lang="en-US" sz="1800" dirty="0" err="1"/>
              <a:t>Gunarathne</a:t>
            </a:r>
            <a:r>
              <a:rPr lang="en-US" sz="1800" dirty="0"/>
              <a:t>, </a:t>
            </a:r>
            <a:r>
              <a:rPr lang="en-US" sz="1800" dirty="0" err="1"/>
              <a:t>BingJing</a:t>
            </a:r>
            <a:r>
              <a:rPr lang="en-US" sz="1800" dirty="0"/>
              <a:t> </a:t>
            </a:r>
            <a:r>
              <a:rPr lang="en-US" sz="1800" dirty="0" err="1"/>
              <a:t>Zang</a:t>
            </a:r>
            <a:r>
              <a:rPr lang="en-US" sz="1800" dirty="0"/>
              <a:t>, </a:t>
            </a:r>
            <a:r>
              <a:rPr lang="en-US" sz="1800" dirty="0" err="1"/>
              <a:t>Tak</a:t>
            </a:r>
            <a:r>
              <a:rPr lang="en-US" sz="1800" dirty="0"/>
              <a:t>-Lon Wu and Judy </a:t>
            </a:r>
            <a:r>
              <a:rPr lang="en-US" sz="1800" dirty="0" err="1"/>
              <a:t>Qiu</a:t>
            </a:r>
            <a:r>
              <a:rPr lang="en-US" sz="1800" dirty="0"/>
              <a:t>. </a:t>
            </a:r>
            <a:r>
              <a:rPr lang="en-US" sz="1800" b="1" dirty="0"/>
              <a:t>Scalable Parallel Scientific Computing Using Twister4Azure</a:t>
            </a:r>
            <a:r>
              <a:rPr lang="en-US" sz="1800" dirty="0" smtClean="0"/>
              <a:t>. Future Generation Computer Systems. 2012 Feb (under review)</a:t>
            </a:r>
          </a:p>
          <a:p>
            <a:r>
              <a:rPr lang="en-US" sz="1800" dirty="0" smtClean="0"/>
              <a:t>Collective Communication Patterns for Iterative </a:t>
            </a:r>
            <a:r>
              <a:rPr lang="en-US" sz="1800" dirty="0" err="1" smtClean="0"/>
              <a:t>MapReduce</a:t>
            </a:r>
            <a:r>
              <a:rPr lang="en-US" sz="1800" dirty="0" smtClean="0"/>
              <a:t>, May/June 2012</a:t>
            </a:r>
          </a:p>
          <a:p>
            <a:r>
              <a:rPr lang="en-US" sz="1800" dirty="0" err="1" smtClean="0"/>
              <a:t>IterativeMapReduce</a:t>
            </a:r>
            <a:r>
              <a:rPr lang="en-US" sz="1800" dirty="0" smtClean="0"/>
              <a:t> for Amazon Cloud, August 2012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41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Loop invariant data (static data) – traditional MR key-value pairs</a:t>
            </a:r>
          </a:p>
          <a:p>
            <a:pPr lvl="1"/>
            <a:r>
              <a:rPr lang="en-US" dirty="0" smtClean="0"/>
              <a:t>Comparatively larger sized data</a:t>
            </a:r>
          </a:p>
          <a:p>
            <a:pPr lvl="1"/>
            <a:r>
              <a:rPr lang="en-US" dirty="0" smtClean="0"/>
              <a:t>Cached between iterations</a:t>
            </a:r>
          </a:p>
          <a:p>
            <a:r>
              <a:rPr lang="en-US" dirty="0" smtClean="0"/>
              <a:t>Loop variant data (dynamic data) – broadcast to all the map tasks in beginning of the iteration</a:t>
            </a:r>
          </a:p>
          <a:p>
            <a:pPr lvl="1"/>
            <a:r>
              <a:rPr lang="en-US" dirty="0" smtClean="0"/>
              <a:t>Comparatively smaller sized data</a:t>
            </a:r>
          </a:p>
          <a:p>
            <a:pPr marL="457200" lvl="1" indent="0">
              <a:buNone/>
            </a:pPr>
            <a:r>
              <a:rPr lang="en-US" sz="19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Map(Key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Value, List of </a:t>
            </a:r>
            <a:r>
              <a:rPr lang="en-US" sz="17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KeyValue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-Pairs(broadcast data) ,…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/>
              <a:t>Can be specified even for non-iterative MR jobs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Data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Caches the loop-invariant (static) data across iterations</a:t>
            </a:r>
          </a:p>
          <a:p>
            <a:pPr lvl="1"/>
            <a:r>
              <a:rPr lang="en-US" dirty="0" smtClean="0"/>
              <a:t>Data that are reused in subsequent iterations</a:t>
            </a:r>
          </a:p>
          <a:p>
            <a:r>
              <a:rPr lang="en-US" dirty="0" smtClean="0"/>
              <a:t>Avoids the data download, loading and parsing cost between iterations</a:t>
            </a:r>
          </a:p>
          <a:p>
            <a:pPr lvl="1"/>
            <a:r>
              <a:rPr lang="en-US" dirty="0" smtClean="0"/>
              <a:t>Significant speedups for data-intensive iterative </a:t>
            </a:r>
            <a:r>
              <a:rPr lang="en-US" dirty="0" err="1" smtClean="0"/>
              <a:t>MapReduce</a:t>
            </a:r>
            <a:r>
              <a:rPr lang="en-US" dirty="0" smtClean="0"/>
              <a:t> applications</a:t>
            </a:r>
          </a:p>
          <a:p>
            <a:r>
              <a:rPr lang="en-US" dirty="0" smtClean="0"/>
              <a:t>Cached data can be reused by any MR application within the job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 smtClean="0"/>
              <a:t>Aware </a:t>
            </a:r>
            <a:r>
              <a:rPr lang="en-US" dirty="0"/>
              <a:t>S</a:t>
            </a:r>
            <a:r>
              <a:rPr lang="en-US" dirty="0" smtClean="0"/>
              <a:t>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Map tasks need to be scheduled with cache awareness</a:t>
            </a:r>
          </a:p>
          <a:p>
            <a:pPr lvl="1"/>
            <a:r>
              <a:rPr lang="en-US" dirty="0" smtClean="0"/>
              <a:t>Map task which process data ‘X’ needs to be scheduled to the worker with ‘X’ in the Cache</a:t>
            </a:r>
          </a:p>
          <a:p>
            <a:r>
              <a:rPr lang="en-US" dirty="0" smtClean="0"/>
              <a:t>Nobody has global view of the data products cached in workers </a:t>
            </a:r>
          </a:p>
          <a:p>
            <a:pPr lvl="1"/>
            <a:r>
              <a:rPr lang="en-US" dirty="0" smtClean="0"/>
              <a:t>Decentralized architecture</a:t>
            </a:r>
          </a:p>
          <a:p>
            <a:pPr lvl="1"/>
            <a:r>
              <a:rPr lang="en-US" dirty="0" smtClean="0"/>
              <a:t>Impossible to do cache aware assigning of tasks to workers</a:t>
            </a:r>
          </a:p>
          <a:p>
            <a:r>
              <a:rPr lang="en-US" dirty="0" smtClean="0"/>
              <a:t>Solution: workers pick tasks based on the data they have in the cache</a:t>
            </a:r>
          </a:p>
          <a:p>
            <a:pPr lvl="1"/>
            <a:r>
              <a:rPr lang="en-US" dirty="0" smtClean="0"/>
              <a:t>Job Bulletin Board : advertise the new iterations</a:t>
            </a:r>
          </a:p>
        </p:txBody>
      </p:sp>
    </p:spTree>
    <p:extLst>
      <p:ext uri="{BB962C8B-B14F-4D97-AF65-F5344CB8AC3E}">
        <p14:creationId xmlns:p14="http://schemas.microsoft.com/office/powerpoint/2010/main" val="41579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Applications per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deploy multiple Map Reduce applications in a single deployment</a:t>
            </a:r>
          </a:p>
          <a:p>
            <a:r>
              <a:rPr lang="en-US" dirty="0" smtClean="0"/>
              <a:t>Possible to invoke different MR applications in a single job</a:t>
            </a:r>
          </a:p>
          <a:p>
            <a:r>
              <a:rPr lang="en-US" dirty="0" smtClean="0"/>
              <a:t>Support for many application invocations in a workflow without redeployment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Storage – Proposed 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3622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Multi-level caching of data to overcome latencies and bandwidth issues of Cloud Storages</a:t>
            </a:r>
          </a:p>
          <a:p>
            <a:r>
              <a:rPr lang="en-US" dirty="0"/>
              <a:t>Hybrid Storage of intermediate data on different cloud storages based on the size of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Task </a:t>
            </a:r>
            <a:r>
              <a:rPr lang="en-US" sz="3600" dirty="0" smtClean="0"/>
              <a:t>Scheduling – Proposed 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Decentralized scheduling</a:t>
            </a:r>
          </a:p>
          <a:p>
            <a:pPr lvl="1"/>
            <a:r>
              <a:rPr lang="en-US" dirty="0" smtClean="0"/>
              <a:t>No centralized entity with global knowledge</a:t>
            </a:r>
          </a:p>
          <a:p>
            <a:pPr lvl="0"/>
            <a:r>
              <a:rPr lang="en-US" dirty="0" smtClean="0"/>
              <a:t>Global </a:t>
            </a:r>
            <a:r>
              <a:rPr lang="en-US" dirty="0"/>
              <a:t>queue based dynamic scheduling</a:t>
            </a:r>
          </a:p>
          <a:p>
            <a:pPr lvl="0"/>
            <a:r>
              <a:rPr lang="en-US" dirty="0" smtClean="0"/>
              <a:t>Cache </a:t>
            </a:r>
            <a:r>
              <a:rPr lang="en-US" dirty="0"/>
              <a:t>aware execution history based scheduling </a:t>
            </a:r>
          </a:p>
          <a:p>
            <a:r>
              <a:rPr lang="en-US" dirty="0"/>
              <a:t>Communication primitive based scheduling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92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8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72" y="1381833"/>
            <a:ext cx="8229600" cy="4146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5681" y="642367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Slide from Geoffrey </a:t>
            </a:r>
            <a:r>
              <a:rPr lang="en-US" sz="1400" dirty="0"/>
              <a:t>Fox </a:t>
            </a:r>
            <a:r>
              <a:rPr lang="en-US" sz="1400" dirty="0">
                <a:hlinkClick r:id="rId3"/>
              </a:rPr>
              <a:t>Advances in Clouds and their application to Data Intensive problems</a:t>
            </a:r>
            <a:r>
              <a:rPr lang="en-US" sz="1400" dirty="0"/>
              <a:t> University of Southern California Seminar February 24 2012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20271" y="6494722"/>
            <a:ext cx="2328767" cy="4089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Canvas 17"/>
          <p:cNvGrpSpPr/>
          <p:nvPr/>
        </p:nvGrpSpPr>
        <p:grpSpPr>
          <a:xfrm>
            <a:off x="350414" y="750623"/>
            <a:ext cx="8483366" cy="5653395"/>
            <a:chOff x="0" y="0"/>
            <a:chExt cx="6191250" cy="3514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6191250" cy="35147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</a:t>
              </a:r>
              <a:r>
                <a:rPr lang="en-US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) Pleasingly Parallel</a:t>
              </a:r>
              <a:endParaRPr lang="en-US" sz="2400" b="1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79435" y="57151"/>
              <a:ext cx="1628427" cy="48605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5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</a:t>
              </a:r>
              <a:r>
                <a:rPr lang="en-US" sz="15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Data Intensive Iterative Computations</a:t>
              </a:r>
              <a:endParaRPr lang="en-US" sz="15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28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488648" y="592084"/>
              <a:ext cx="1621694" cy="1252943"/>
              <a:chOff x="4697170" y="1719596"/>
              <a:chExt cx="1622044" cy="1316378"/>
            </a:xfrm>
          </p:grpSpPr>
          <p:sp>
            <p:nvSpPr>
              <p:cNvPr id="79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2" name="Group 81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3" name="TextBox 48"/>
              <p:cNvSpPr txBox="1"/>
              <p:nvPr/>
            </p:nvSpPr>
            <p:spPr>
              <a:xfrm>
                <a:off x="5834738" y="2005819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4" name="Straight Arrow Connector 83"/>
              <p:cNvCxnSpPr>
                <a:stCxn id="80" idx="4"/>
                <a:endCxn id="92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7" name="Straight Arrow Connector 86"/>
              <p:cNvCxnSpPr>
                <a:stCxn id="85" idx="4"/>
                <a:endCxn id="91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0" name="Straight Arrow Connector 89"/>
              <p:cNvCxnSpPr>
                <a:stCxn id="88" idx="4"/>
                <a:endCxn id="91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4" name="Straight Arrow Connector 93"/>
              <p:cNvCxnSpPr>
                <a:stCxn id="85" idx="4"/>
                <a:endCxn id="92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88" idx="4"/>
                <a:endCxn id="92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6" name="Straight Arrow Connector 95"/>
              <p:cNvCxnSpPr>
                <a:stCxn id="80" idx="4"/>
                <a:endCxn id="91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7" name="TextBox 48"/>
              <p:cNvSpPr txBox="1"/>
              <p:nvPr/>
            </p:nvSpPr>
            <p:spPr>
              <a:xfrm>
                <a:off x="5732474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9" name="Straight Arrow Connector 98"/>
              <p:cNvCxnSpPr>
                <a:stCxn id="92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67247" y="539684"/>
              <a:ext cx="1564537" cy="1366075"/>
              <a:chOff x="4658943" y="1765169"/>
              <a:chExt cx="1564875" cy="1435231"/>
            </a:xfrm>
          </p:grpSpPr>
          <p:sp>
            <p:nvSpPr>
              <p:cNvPr id="52" name="Arc 51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6" name="Group 55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7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8" name="Straight Arrow Connector 67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1" name="TextBox 48"/>
              <p:cNvSpPr txBox="1"/>
              <p:nvPr/>
            </p:nvSpPr>
            <p:spPr>
              <a:xfrm>
                <a:off x="4658943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4" name="TextBox 36"/>
              <p:cNvSpPr txBox="1"/>
              <p:nvPr/>
            </p:nvSpPr>
            <p:spPr>
              <a:xfrm>
                <a:off x="5318971" y="1778126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9" name="Straight Arrow Connector 38"/>
              <p:cNvCxnSpPr>
                <a:endCxn id="38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0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2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3" name="Straight Arrow Connector 42"/>
              <p:cNvCxnSpPr>
                <a:stCxn id="38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1" name="Arc 20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90090" y="1904806"/>
              <a:ext cx="1360465" cy="136954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BLAST Analysis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Smith-Waterman Distances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Parametric sweeps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PolarGrid Matlab data analysis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46245" y="1906661"/>
              <a:ext cx="1533071" cy="135862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Distributed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search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Distributed sorting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Information retrieval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07862" y="1900603"/>
              <a:ext cx="1383363" cy="136468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Many MPI scientific applications such as solving differential equations and particle dynamics</a:t>
              </a:r>
              <a:endParaRPr lang="en-US" sz="16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208035" y="3274350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175816" y="3265284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2979437" y="1906662"/>
              <a:ext cx="1628425" cy="135862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Expectation maximization clustering e.g.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Kmeans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Linear Algebra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Multimensional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 Scaling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Page Rank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300" dirty="0"/>
              <a:t>Proposed Solution</a:t>
            </a:r>
          </a:p>
          <a:p>
            <a:pPr lvl="1"/>
            <a:r>
              <a:rPr lang="en-US" dirty="0"/>
              <a:t>Primitives optimize the inter-process data communication and coordination.</a:t>
            </a:r>
          </a:p>
          <a:p>
            <a:pPr lvl="1"/>
            <a:r>
              <a:rPr lang="en-US" dirty="0"/>
              <a:t>Decentralized architecture facilitates dynamic scalability and avoids single point bottlenecks.</a:t>
            </a:r>
          </a:p>
          <a:p>
            <a:pPr lvl="1"/>
            <a:r>
              <a:rPr lang="en-US" dirty="0"/>
              <a:t>Hybrid data transfers to overcome Azure service scalability issues</a:t>
            </a:r>
          </a:p>
          <a:p>
            <a:pPr lvl="1"/>
            <a:r>
              <a:rPr lang="en-US" dirty="0"/>
              <a:t>Hybrid scheduling to reduce scheduling overhead with increasing amount of tasks and compute resources.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Efficiency – Proposed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19352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Execution history based scheduling to reduce scheduling overheads</a:t>
            </a:r>
          </a:p>
          <a:p>
            <a:pPr lvl="0"/>
            <a:r>
              <a:rPr lang="en-US" sz="2400" dirty="0"/>
              <a:t>Multi-level data caching to reduce the data staging overheads</a:t>
            </a:r>
          </a:p>
          <a:p>
            <a:pPr lvl="0"/>
            <a:r>
              <a:rPr lang="en-US" sz="2400" dirty="0"/>
              <a:t>Direct TCP data transfers to increase data transfer performance</a:t>
            </a:r>
          </a:p>
          <a:p>
            <a:r>
              <a:rPr lang="en-US" sz="2400" dirty="0"/>
              <a:t>Support for multiple waves of map tasks improving load balancing as well as allows the overlapping communication with computation.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Hybrid data transfers using either or a combination of </a:t>
            </a:r>
            <a:r>
              <a:rPr lang="en-US" dirty="0" smtClean="0"/>
              <a:t>Blob Storages, Tables </a:t>
            </a:r>
            <a:r>
              <a:rPr lang="en-US" dirty="0"/>
              <a:t>and direct TCP communication.</a:t>
            </a:r>
          </a:p>
          <a:p>
            <a:r>
              <a:rPr lang="en-US" dirty="0"/>
              <a:t>Data reuse across applications, reducing the amount of data transfers</a:t>
            </a:r>
          </a:p>
        </p:txBody>
      </p:sp>
    </p:spTree>
    <p:extLst>
      <p:ext uri="{BB962C8B-B14F-4D97-AF65-F5344CB8AC3E}">
        <p14:creationId xmlns:p14="http://schemas.microsoft.com/office/powerpoint/2010/main" val="34224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713321"/>
              </p:ext>
            </p:extLst>
          </p:nvPr>
        </p:nvGraphicFramePr>
        <p:xfrm>
          <a:off x="457200" y="1600200"/>
          <a:ext cx="8229600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53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b="1" dirty="0" smtClean="0"/>
              <a:t>Related Works</a:t>
            </a:r>
          </a:p>
          <a:p>
            <a:pPr lvl="1"/>
            <a:r>
              <a:rPr lang="en-US" b="1" dirty="0" err="1" smtClean="0"/>
              <a:t>MapReduce</a:t>
            </a:r>
            <a:r>
              <a:rPr lang="en-US" b="1" dirty="0" smtClean="0"/>
              <a:t> technologies</a:t>
            </a:r>
          </a:p>
          <a:p>
            <a:pPr lvl="1"/>
            <a:r>
              <a:rPr lang="en-US" b="1" dirty="0" smtClean="0"/>
              <a:t>Iterative </a:t>
            </a:r>
            <a:r>
              <a:rPr lang="en-US" b="1" dirty="0" err="1" smtClean="0"/>
              <a:t>MapReduce</a:t>
            </a:r>
            <a:r>
              <a:rPr lang="en-US" b="1" dirty="0" smtClean="0"/>
              <a:t> technologies</a:t>
            </a:r>
          </a:p>
          <a:p>
            <a:pPr lvl="1"/>
            <a:r>
              <a:rPr lang="en-US" b="1" dirty="0" smtClean="0"/>
              <a:t>Data Transfer Improvements</a:t>
            </a:r>
            <a:endParaRPr lang="en-US" b="1" dirty="0"/>
          </a:p>
          <a:p>
            <a:r>
              <a:rPr lang="en-US" dirty="0" smtClean="0"/>
              <a:t>Research Challenges</a:t>
            </a:r>
          </a:p>
          <a:p>
            <a:r>
              <a:rPr lang="en-US" dirty="0" smtClean="0"/>
              <a:t>Proposed Solutions</a:t>
            </a:r>
          </a:p>
          <a:p>
            <a:r>
              <a:rPr lang="en-US" dirty="0" smtClean="0"/>
              <a:t>Current Progress</a:t>
            </a:r>
          </a:p>
          <a:p>
            <a:r>
              <a:rPr lang="en-US" dirty="0"/>
              <a:t>Research </a:t>
            </a:r>
            <a:r>
              <a:rPr lang="en-US" dirty="0" smtClean="0"/>
              <a:t>Agenda</a:t>
            </a:r>
          </a:p>
          <a:p>
            <a:r>
              <a:rPr lang="en-US" dirty="0" smtClean="0"/>
              <a:t>Publications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578340"/>
              </p:ext>
            </p:extLst>
          </p:nvPr>
        </p:nvGraphicFramePr>
        <p:xfrm>
          <a:off x="76200" y="667632"/>
          <a:ext cx="8915400" cy="531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893"/>
                <a:gridCol w="1446893"/>
                <a:gridCol w="1373414"/>
                <a:gridCol w="2133600"/>
                <a:gridCol w="2514600"/>
              </a:tblGrid>
              <a:tr h="76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Feature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Programming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Data </a:t>
                      </a:r>
                      <a:r>
                        <a:rPr lang="en-US" sz="1800" u="none" strike="noStrike" dirty="0" smtClean="0">
                          <a:effectLst/>
                        </a:rPr>
                        <a:t>Storage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Communication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Scheduling &amp; Load Balancing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>
                          <a:effectLst/>
                        </a:rPr>
                        <a:t>Hadoop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err="1">
                          <a:effectLst/>
                        </a:rPr>
                        <a:t>MapReduce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HDFS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TCP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Data </a:t>
                      </a:r>
                      <a:r>
                        <a:rPr lang="en-US" sz="1800" u="none" strike="noStrike" dirty="0" smtClean="0">
                          <a:effectLst/>
                        </a:rPr>
                        <a:t>locality,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Rack aware </a:t>
                      </a:r>
                      <a:r>
                        <a:rPr lang="en-US" sz="1800" dirty="0" smtClean="0"/>
                        <a:t>dynamic task scheduling through a global queue,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natural load balancing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</a:tr>
              <a:tr h="742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Dryad 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[1]</a:t>
                      </a:r>
                      <a:endParaRPr lang="en-US" sz="1800" b="1" i="0" u="none" strike="noStrike" baseline="3000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DAG based execution flows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Windows Shared directories</a:t>
                      </a: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Shared Files/TCP </a:t>
                      </a:r>
                      <a:r>
                        <a:rPr lang="en-US" sz="1800" u="none" strike="noStrike" dirty="0">
                          <a:effectLst/>
                        </a:rPr>
                        <a:t>pipes/ Shared memory FIFO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Data locality/ Network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topology based run time graph </a:t>
                      </a:r>
                      <a:r>
                        <a:rPr lang="en-US" sz="1800" u="none" strike="noStrike" dirty="0" smtClean="0">
                          <a:effectLst/>
                        </a:rPr>
                        <a:t>optimizations, Static scheduling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</a:tr>
              <a:tr h="937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Twister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[2]</a:t>
                      </a:r>
                      <a:endParaRPr lang="en-US" sz="1800" b="1" i="0" u="none" strike="noStrike" baseline="3000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Iterative MapReduce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Shared file system / Local disks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Content Distribution </a:t>
                      </a:r>
                      <a:r>
                        <a:rPr lang="en-US" sz="1800" u="none" strike="noStrike" dirty="0" smtClean="0">
                          <a:effectLst/>
                        </a:rPr>
                        <a:t>Network/Direct TCP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Data </a:t>
                      </a:r>
                      <a:r>
                        <a:rPr lang="en-US" sz="1800" u="none" strike="noStrike" dirty="0" smtClean="0">
                          <a:effectLst/>
                        </a:rPr>
                        <a:t>locality,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based static scheduling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MPI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Variety of topologies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Shared file systems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Low latency communication channels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Available processing </a:t>
                      </a:r>
                      <a:r>
                        <a:rPr lang="en-US" sz="1800" u="none" strike="noStrike" dirty="0" smtClean="0">
                          <a:effectLst/>
                        </a:rPr>
                        <a:t>capabilities/ User controlled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9" marR="3799" marT="37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2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7|0.7|0.8"/>
</p:tagLst>
</file>

<file path=ppt/theme/theme1.xml><?xml version="1.0" encoding="utf-8"?>
<a:theme xmlns:a="http://schemas.openxmlformats.org/drawingml/2006/main" name="RT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CR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2I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SC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PTI.thmx</Template>
  <TotalTime>13119</TotalTime>
  <Words>5142</Words>
  <Application>Microsoft Office PowerPoint</Application>
  <PresentationFormat>On-screen Show (4:3)</PresentationFormat>
  <Paragraphs>794</Paragraphs>
  <Slides>62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RT Master</vt:lpstr>
      <vt:lpstr>CACR Master</vt:lpstr>
      <vt:lpstr>D2I Master</vt:lpstr>
      <vt:lpstr>DSC Master</vt:lpstr>
      <vt:lpstr>Scalable Parallel Computing on Clouds (Dissertation Proposal)</vt:lpstr>
      <vt:lpstr>Research Statement</vt:lpstr>
      <vt:lpstr>Outcomes</vt:lpstr>
      <vt:lpstr>Outline</vt:lpstr>
      <vt:lpstr>PowerPoint Presentation</vt:lpstr>
      <vt:lpstr>Application Types</vt:lpstr>
      <vt:lpstr>PowerPoint Presentation</vt:lpstr>
      <vt:lpstr>Outline</vt:lpstr>
      <vt:lpstr>PowerPoint Presentation</vt:lpstr>
      <vt:lpstr>PowerPoint Presentation</vt:lpstr>
      <vt:lpstr>Iterative MapReduce Frameworks</vt:lpstr>
      <vt:lpstr>Other</vt:lpstr>
      <vt:lpstr>Outline</vt:lpstr>
      <vt:lpstr>Programming model</vt:lpstr>
      <vt:lpstr>Data Storage</vt:lpstr>
      <vt:lpstr>Task Scheduling</vt:lpstr>
      <vt:lpstr>Data Communication</vt:lpstr>
      <vt:lpstr>Fault-Tolerance</vt:lpstr>
      <vt:lpstr>Scalability</vt:lpstr>
      <vt:lpstr>Efficiency</vt:lpstr>
      <vt:lpstr>Other Challenges</vt:lpstr>
      <vt:lpstr>Outline</vt:lpstr>
      <vt:lpstr>PowerPoint Presentation</vt:lpstr>
      <vt:lpstr>Decentralized MapReduce Architecture on Cloud services</vt:lpstr>
      <vt:lpstr>Data Intensive Iterative Applications</vt:lpstr>
      <vt:lpstr>Data Intensive Iterative Applications</vt:lpstr>
      <vt:lpstr>Iterative MapReduce</vt:lpstr>
      <vt:lpstr>Merge Step</vt:lpstr>
      <vt:lpstr>Multi-Level Caching</vt:lpstr>
      <vt:lpstr>Cache Aware Task Scheduling</vt:lpstr>
      <vt:lpstr>Intermediate Data Transfer</vt:lpstr>
      <vt:lpstr>Fault Tolerance For Iterative MapReduce</vt:lpstr>
      <vt:lpstr>Collective Communication Primitives for Iterative MapReduce</vt:lpstr>
      <vt:lpstr>AllGather Primitive</vt:lpstr>
      <vt:lpstr>Outline</vt:lpstr>
      <vt:lpstr>Pleasingly Parallel Frameworks</vt:lpstr>
      <vt:lpstr>MRRoles4Azure</vt:lpstr>
      <vt:lpstr>SWG Sequence Alignment</vt:lpstr>
      <vt:lpstr>Twister4Azure – Iterative MapReduce</vt:lpstr>
      <vt:lpstr>Performance – Kmeans Clustering</vt:lpstr>
      <vt:lpstr>Performance – Multi Dimensional Scaling</vt:lpstr>
      <vt:lpstr>Performance Comparisons</vt:lpstr>
      <vt:lpstr>Applications</vt:lpstr>
      <vt:lpstr>Outline</vt:lpstr>
      <vt:lpstr>Research Agenda</vt:lpstr>
      <vt:lpstr>Thesis Related Publications</vt:lpstr>
      <vt:lpstr>Other Selected Publications</vt:lpstr>
      <vt:lpstr>Questions</vt:lpstr>
      <vt:lpstr>Thank You!</vt:lpstr>
      <vt:lpstr>References</vt:lpstr>
      <vt:lpstr>Backup Slides</vt:lpstr>
      <vt:lpstr>Contributions</vt:lpstr>
      <vt:lpstr>Future Planned Publications</vt:lpstr>
      <vt:lpstr>Broadcast Data</vt:lpstr>
      <vt:lpstr>In-Memory Data Cache</vt:lpstr>
      <vt:lpstr>Cache Aware Scheduling</vt:lpstr>
      <vt:lpstr>Multiple Applications per Deployment</vt:lpstr>
      <vt:lpstr>Data Storage – Proposed Solution</vt:lpstr>
      <vt:lpstr>Task Scheduling – Proposed Solution</vt:lpstr>
      <vt:lpstr>scalability</vt:lpstr>
      <vt:lpstr>Efficiency – Proposed Solutions</vt:lpstr>
      <vt:lpstr>Data Communication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Thilina Gunarathne</dc:creator>
  <cp:lastModifiedBy>thilina</cp:lastModifiedBy>
  <cp:revision>827</cp:revision>
  <dcterms:created xsi:type="dcterms:W3CDTF">2011-08-02T14:14:27Z</dcterms:created>
  <dcterms:modified xsi:type="dcterms:W3CDTF">2012-04-24T15:38:04Z</dcterms:modified>
</cp:coreProperties>
</file>