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sldIdLst>
    <p:sldId id="256" r:id="rId2"/>
    <p:sldId id="276" r:id="rId3"/>
    <p:sldId id="277" r:id="rId4"/>
    <p:sldId id="325" r:id="rId5"/>
    <p:sldId id="324" r:id="rId6"/>
    <p:sldId id="330" r:id="rId7"/>
    <p:sldId id="296" r:id="rId8"/>
    <p:sldId id="285" r:id="rId9"/>
    <p:sldId id="331" r:id="rId10"/>
    <p:sldId id="286" r:id="rId11"/>
    <p:sldId id="287" r:id="rId12"/>
    <p:sldId id="288" r:id="rId13"/>
    <p:sldId id="298" r:id="rId14"/>
    <p:sldId id="299" r:id="rId15"/>
    <p:sldId id="292" r:id="rId16"/>
    <p:sldId id="332" r:id="rId17"/>
    <p:sldId id="310" r:id="rId18"/>
    <p:sldId id="308" r:id="rId19"/>
    <p:sldId id="301" r:id="rId20"/>
    <p:sldId id="323" r:id="rId21"/>
    <p:sldId id="309" r:id="rId22"/>
    <p:sldId id="305" r:id="rId23"/>
    <p:sldId id="306" r:id="rId24"/>
    <p:sldId id="320" r:id="rId25"/>
    <p:sldId id="307" r:id="rId2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E7"/>
    <a:srgbClr val="EBF2C0"/>
    <a:srgbClr val="FFFF00"/>
    <a:srgbClr val="FFFF66"/>
    <a:srgbClr val="E4FC8E"/>
    <a:srgbClr val="FFFF99"/>
    <a:srgbClr val="66FF66"/>
    <a:srgbClr val="CCFFFF"/>
    <a:srgbClr val="E6CF7A"/>
    <a:srgbClr val="FF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06" autoAdjust="0"/>
    <p:restoredTop sz="93982" autoAdjust="0"/>
  </p:normalViewPr>
  <p:slideViewPr>
    <p:cSldViewPr>
      <p:cViewPr>
        <p:scale>
          <a:sx n="70" d="100"/>
          <a:sy n="70" d="100"/>
        </p:scale>
        <p:origin x="-109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586" y="-10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3014B-FA0C-4BAC-B41E-538C49A832C3}" type="datetimeFigureOut">
              <a:rPr lang="en-US" smtClean="0"/>
              <a:pPr/>
              <a:t>12/11/2008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4E154-269A-4290-AE4F-63F589F828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E154-269A-4290-AE4F-63F589F8282A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9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1981200"/>
            <a:ext cx="7772400" cy="1600200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200025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C00000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038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fld id="{F9C22581-0988-4BDB-B43C-F337EC97BB87}" type="datetime1">
              <a:rPr lang="en-US" smtClean="0"/>
              <a:pPr/>
              <a:t>12/11/2008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r>
              <a:rPr lang="en-US" dirty="0" smtClean="0"/>
              <a:t>Jaliya Ekanayake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fld id="{0DECB351-1D49-4142-888C-7EC9D46797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188-FAA4-4608-8314-6D459BCABEBD}" type="datetime1">
              <a:rPr lang="en-US" smtClean="0"/>
              <a:pPr/>
              <a:t>12/11/2008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Jaliya Ekanayake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B351-1D49-4142-888C-7EC9D46797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78C0-0D5A-405E-AFC3-0DD4B7125F06}" type="datetime1">
              <a:rPr lang="en-US" smtClean="0"/>
              <a:pPr/>
              <a:t>12/11/2008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Jaliya Ekanayake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B351-1D49-4142-888C-7EC9D46797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6858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A40000"/>
                </a:solidFill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A0C1C52B-CC8F-453A-8469-3DA951D0EC53}" type="datetime1">
              <a:rPr lang="en-US" smtClean="0"/>
              <a:pPr/>
              <a:t>12/11/2008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Jaliya Ekanayake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0DECB351-1D49-4142-888C-7EC9D46797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3B17-B554-4CFF-8858-0B80596E9EED}" type="datetime1">
              <a:rPr lang="en-US" smtClean="0"/>
              <a:pPr/>
              <a:t>12/11/2008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Jaliya Ekanayake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B351-1D49-4142-888C-7EC9D46797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8B98-85A6-42BA-A6FA-DC78C579C116}" type="datetime1">
              <a:rPr lang="en-US" smtClean="0"/>
              <a:pPr/>
              <a:t>12/11/2008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Jaliya Ekanayake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B351-1D49-4142-888C-7EC9D46797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8160C-E90D-4455-A1E2-ED5C06A67974}" type="datetime1">
              <a:rPr lang="en-US" smtClean="0"/>
              <a:pPr/>
              <a:t>12/11/2008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Jaliya Ekanayake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B351-1D49-4142-888C-7EC9D46797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4F3E-C33D-4B33-9CA6-6968F3F71F22}" type="datetime1">
              <a:rPr lang="en-US" smtClean="0"/>
              <a:pPr/>
              <a:t>12/11/2008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Jaliya Ekanayake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B351-1D49-4142-888C-7EC9D46797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8C54-2418-4E4E-A766-8DFA669FE89D}" type="datetime1">
              <a:rPr lang="en-US" smtClean="0"/>
              <a:pPr/>
              <a:t>12/11/2008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Jaliya Ekanayake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B351-1D49-4142-888C-7EC9D46797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AD1D-4E6F-4B93-8560-326ECC1EC74C}" type="datetime1">
              <a:rPr lang="en-US" smtClean="0"/>
              <a:pPr/>
              <a:t>12/11/2008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Jaliya Ekanayake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B351-1D49-4142-888C-7EC9D46797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D460-5C58-446D-87AD-C66E7102AE90}" type="datetime1">
              <a:rPr lang="en-US" smtClean="0"/>
              <a:pPr/>
              <a:t>12/11/2008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Jaliya Ekanayake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B351-1D49-4142-888C-7EC9D46797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AE7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60814-D9D7-4948-A99E-6411BEA7B027}" type="datetime1">
              <a:rPr lang="en-US" smtClean="0"/>
              <a:pPr/>
              <a:t>12/11/2008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Jaliya Ekanayake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CB351-1D49-4142-888C-7EC9D46797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research.microsoft.com/research/sv/Drya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600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MapReduce for Data Intensive Scientific Analyses </a:t>
            </a:r>
            <a:r>
              <a:rPr lang="en-US" sz="3200" i="1" dirty="0" smtClean="0"/>
              <a:t/>
            </a:r>
            <a:br>
              <a:rPr lang="en-US" sz="3200" i="1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038600"/>
            <a:ext cx="6096000" cy="1508760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Jaliya Ekanayake</a:t>
            </a:r>
          </a:p>
          <a:p>
            <a:pPr algn="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Shrideep Pallickara</a:t>
            </a:r>
          </a:p>
          <a:p>
            <a:pPr algn="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Geoffrey Fox </a:t>
            </a:r>
          </a:p>
          <a:p>
            <a:pPr algn="r"/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Department of Computer Science </a:t>
            </a:r>
          </a:p>
          <a:p>
            <a:pPr algn="r"/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Indiana University Bloomington, IN, 47405 </a:t>
            </a:r>
          </a:p>
        </p:txBody>
      </p:sp>
      <p:pic>
        <p:nvPicPr>
          <p:cNvPr id="4" name="Picture 3" descr="IU_logo_137by1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228600"/>
            <a:ext cx="1066800" cy="872128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PTL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228602"/>
            <a:ext cx="1524000" cy="863711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7283-51DD-4ED0-B4B3-A1E2BC924E7F}" type="datetime1">
              <a:rPr lang="en-US" smtClean="0"/>
              <a:pPr/>
              <a:t>12/12/2008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B351-1D49-4142-888C-7EC9D46797E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Jaliya Ekanayake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CGL-MapReduce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581400"/>
            <a:ext cx="8839200" cy="2971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 streaming based MapReduce runtime implemented in Java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All the communications(control/intermediate results) are routed via a content dissemination network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Intermediate results are directly transferred from the map tasks to the reduce tasks –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eliminates local files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MRDriver 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Maintains the state of the system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Controls the execution of map/reduce tasks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User Program is the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composer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of MapReduce computations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Support both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single step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iterative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MapReduce computations</a:t>
            </a:r>
          </a:p>
          <a:p>
            <a:pPr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C52B-CC8F-453A-8469-3DA951D0EC53}" type="datetime1">
              <a:rPr lang="en-US" smtClean="0"/>
              <a:pPr/>
              <a:t>12/12/2008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Jaliya Ekanayake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B351-1D49-4142-888C-7EC9D46797E6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1066800" y="609600"/>
            <a:ext cx="4572000" cy="2438400"/>
            <a:chOff x="1371600" y="762000"/>
            <a:chExt cx="4572000" cy="2438400"/>
          </a:xfrm>
        </p:grpSpPr>
        <p:sp>
          <p:nvSpPr>
            <p:cNvPr id="8" name="Rounded Rectangle 7"/>
            <p:cNvSpPr/>
            <p:nvPr/>
          </p:nvSpPr>
          <p:spPr>
            <a:xfrm>
              <a:off x="1371600" y="1524000"/>
              <a:ext cx="1066800" cy="914400"/>
            </a:xfrm>
            <a:prstGeom prst="roundRect">
              <a:avLst>
                <a:gd name="adj" fmla="val 128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371600" y="762000"/>
              <a:ext cx="4495800" cy="3810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371600" y="2743200"/>
              <a:ext cx="4495800" cy="4572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47800" y="2819400"/>
              <a:ext cx="2209800" cy="304800"/>
            </a:xfrm>
            <a:prstGeom prst="rect">
              <a:avLst/>
            </a:prstGeom>
            <a:solidFill>
              <a:srgbClr val="E6CF7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Data Split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038600" y="1524000"/>
              <a:ext cx="838200" cy="6858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029200" y="1524000"/>
              <a:ext cx="838200" cy="6858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526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D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38600" y="1524000"/>
              <a:ext cx="834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MR</a:t>
              </a:r>
            </a:p>
            <a:p>
              <a:pPr algn="ctr"/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Driver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53000" y="15240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User</a:t>
              </a:r>
            </a:p>
            <a:p>
              <a:pPr algn="ctr"/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Program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47800" y="762000"/>
              <a:ext cx="449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Content Dissemination Network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667000" y="1524000"/>
              <a:ext cx="1066800" cy="914400"/>
            </a:xfrm>
            <a:prstGeom prst="roundRect">
              <a:avLst>
                <a:gd name="adj" fmla="val 128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480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D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3276600" y="2971800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26677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28963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038600" y="2743200"/>
              <a:ext cx="1253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File System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>
              <a:off x="1639094" y="1332706"/>
              <a:ext cx="381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>
              <a:off x="3010694" y="1332706"/>
              <a:ext cx="381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>
              <a:off x="4306094" y="1332706"/>
              <a:ext cx="381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5220494" y="1332706"/>
              <a:ext cx="381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Up-Down Arrow 27"/>
            <p:cNvSpPr/>
            <p:nvPr/>
          </p:nvSpPr>
          <p:spPr>
            <a:xfrm>
              <a:off x="18288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Up-Down Arrow 28"/>
            <p:cNvSpPr/>
            <p:nvPr/>
          </p:nvSpPr>
          <p:spPr>
            <a:xfrm>
              <a:off x="31242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Up-Down Arrow 29"/>
            <p:cNvSpPr/>
            <p:nvPr/>
          </p:nvSpPr>
          <p:spPr>
            <a:xfrm>
              <a:off x="5334000" y="2209800"/>
              <a:ext cx="152400" cy="5334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Hexagon 30"/>
            <p:cNvSpPr/>
            <p:nvPr/>
          </p:nvSpPr>
          <p:spPr>
            <a:xfrm>
              <a:off x="1447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</a:rPr>
                <a:t>M</a:t>
              </a:r>
              <a:endParaRPr lang="en-US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4478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</a:rPr>
                <a:t>R</a:t>
              </a:r>
              <a:endParaRPr lang="en-US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3" name="Hexagon 32"/>
            <p:cNvSpPr/>
            <p:nvPr/>
          </p:nvSpPr>
          <p:spPr>
            <a:xfrm>
              <a:off x="20574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</a:rPr>
                <a:t>M</a:t>
              </a:r>
              <a:endParaRPr lang="en-US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1336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</a:rPr>
                <a:t>R</a:t>
              </a:r>
              <a:endParaRPr lang="en-US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5" name="Hexagon 34"/>
            <p:cNvSpPr/>
            <p:nvPr/>
          </p:nvSpPr>
          <p:spPr>
            <a:xfrm>
              <a:off x="27432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</a:rPr>
                <a:t>M</a:t>
              </a:r>
              <a:endParaRPr lang="en-US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7432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</a:rPr>
                <a:t>R</a:t>
              </a:r>
              <a:endParaRPr lang="en-US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7" name="Hexagon 36"/>
            <p:cNvSpPr/>
            <p:nvPr/>
          </p:nvSpPr>
          <p:spPr>
            <a:xfrm>
              <a:off x="3352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</a:rPr>
                <a:t>M</a:t>
              </a:r>
              <a:endParaRPr lang="en-US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4290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</a:rPr>
                <a:t>R</a:t>
              </a:r>
              <a:endParaRPr lang="en-US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18288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lowchart: Connector 39"/>
            <p:cNvSpPr/>
            <p:nvPr/>
          </p:nvSpPr>
          <p:spPr>
            <a:xfrm>
              <a:off x="19050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lowchart: Connector 40"/>
            <p:cNvSpPr/>
            <p:nvPr/>
          </p:nvSpPr>
          <p:spPr>
            <a:xfrm>
              <a:off x="18288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19050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2514600" y="1981200"/>
              <a:ext cx="121919" cy="45719"/>
              <a:chOff x="3200400" y="3352800"/>
              <a:chExt cx="121919" cy="45719"/>
            </a:xfrm>
          </p:grpSpPr>
          <p:sp>
            <p:nvSpPr>
              <p:cNvPr id="44" name="Flowchart: Connector 43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Connector 44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3124200" y="1905000"/>
              <a:ext cx="121919" cy="45719"/>
              <a:chOff x="3200400" y="3352800"/>
              <a:chExt cx="121919" cy="45719"/>
            </a:xfrm>
          </p:grpSpPr>
          <p:sp>
            <p:nvSpPr>
              <p:cNvPr id="47" name="Flowchart: Connector 46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Flowchart: Connector 47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3124200" y="2209800"/>
              <a:ext cx="121919" cy="45719"/>
              <a:chOff x="3200400" y="3352800"/>
              <a:chExt cx="121919" cy="45719"/>
            </a:xfrm>
          </p:grpSpPr>
          <p:sp>
            <p:nvSpPr>
              <p:cNvPr id="50" name="Flowchart: Connector 49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Flowchart: Connector 50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3200400" y="2971800"/>
              <a:ext cx="121919" cy="45719"/>
              <a:chOff x="3200400" y="3352800"/>
              <a:chExt cx="121919" cy="45719"/>
            </a:xfrm>
          </p:grpSpPr>
          <p:sp>
            <p:nvSpPr>
              <p:cNvPr id="53" name="Flowchart: Connector 52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Flowchart: Connector 53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1828800" y="1219200"/>
              <a:ext cx="14021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</a:rPr>
                <a:t>Worker Nodes</a:t>
              </a:r>
              <a:endParaRPr lang="en-US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57" name="Hexagon 56"/>
          <p:cNvSpPr/>
          <p:nvPr/>
        </p:nvSpPr>
        <p:spPr>
          <a:xfrm>
            <a:off x="5867400" y="914400"/>
            <a:ext cx="304800" cy="228600"/>
          </a:xfrm>
          <a:prstGeom prst="hexagon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M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5867400" y="1295400"/>
            <a:ext cx="228600" cy="228600"/>
          </a:xfrm>
          <a:prstGeom prst="ellipse">
            <a:avLst/>
          </a:prstGeom>
          <a:solidFill>
            <a:srgbClr val="FF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0" name="Up-Down Arrow 59"/>
          <p:cNvSpPr/>
          <p:nvPr/>
        </p:nvSpPr>
        <p:spPr>
          <a:xfrm>
            <a:off x="5943600" y="2133600"/>
            <a:ext cx="152400" cy="304800"/>
          </a:xfrm>
          <a:prstGeom prst="upDownArrow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5867400" y="1752600"/>
            <a:ext cx="3048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172200" y="838200"/>
            <a:ext cx="135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 Worker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6172200" y="1219200"/>
            <a:ext cx="1620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 Worker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172200" y="1676400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MRDeamon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6172200" y="2057400"/>
            <a:ext cx="1753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Data Read/Write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5400000">
            <a:off x="5868194" y="2742406"/>
            <a:ext cx="30480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172200" y="2514600"/>
            <a:ext cx="167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Communication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47800" y="3124200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Architecture of CGL-MapReduce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CGL-MapReduce – The Flow of Execution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C52B-CC8F-453A-8469-3DA951D0EC53}" type="datetime1">
              <a:rPr lang="en-US" smtClean="0"/>
              <a:pPr/>
              <a:t>12/12/2008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Jaliya Ekanayake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B351-1D49-4142-888C-7EC9D46797E6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103" name="Straight Connector 102"/>
          <p:cNvCxnSpPr/>
          <p:nvPr/>
        </p:nvCxnSpPr>
        <p:spPr>
          <a:xfrm rot="5400000">
            <a:off x="-2361406" y="3428206"/>
            <a:ext cx="5486400" cy="1588"/>
          </a:xfrm>
          <a:prstGeom prst="line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>
            <a:off x="228600" y="838200"/>
            <a:ext cx="304800" cy="304800"/>
          </a:xfrm>
          <a:prstGeom prst="ellipse">
            <a:avLst/>
          </a:prstGeom>
          <a:solidFill>
            <a:schemeClr val="bg1"/>
          </a:solidFill>
          <a:ln w="508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228600" y="2286000"/>
            <a:ext cx="304800" cy="304800"/>
          </a:xfrm>
          <a:prstGeom prst="ellipse">
            <a:avLst/>
          </a:prstGeom>
          <a:solidFill>
            <a:schemeClr val="bg1"/>
          </a:solidFill>
          <a:ln w="508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228600" y="3276600"/>
            <a:ext cx="304800" cy="304800"/>
          </a:xfrm>
          <a:prstGeom prst="ellipse">
            <a:avLst/>
          </a:prstGeom>
          <a:solidFill>
            <a:schemeClr val="bg1"/>
          </a:solidFill>
          <a:ln w="508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228600" y="4191000"/>
            <a:ext cx="304800" cy="304800"/>
          </a:xfrm>
          <a:prstGeom prst="ellipse">
            <a:avLst/>
          </a:prstGeom>
          <a:solidFill>
            <a:schemeClr val="bg1"/>
          </a:solidFill>
          <a:ln w="508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228600" y="5105400"/>
            <a:ext cx="304800" cy="304800"/>
          </a:xfrm>
          <a:prstGeom prst="ellipse">
            <a:avLst/>
          </a:prstGeom>
          <a:solidFill>
            <a:schemeClr val="bg1"/>
          </a:solidFill>
          <a:ln w="508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4800600" y="914400"/>
            <a:ext cx="1219200" cy="30480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Initialize</a:t>
            </a:r>
            <a:endParaRPr lang="en-US" dirty="0"/>
          </a:p>
        </p:txBody>
      </p:sp>
      <p:sp>
        <p:nvSpPr>
          <p:cNvPr id="116" name="Rounded Rectangle 115"/>
          <p:cNvSpPr/>
          <p:nvPr/>
        </p:nvSpPr>
        <p:spPr>
          <a:xfrm>
            <a:off x="4800600" y="1447800"/>
            <a:ext cx="1219200" cy="304800"/>
          </a:xfrm>
          <a:prstGeom prst="roundRect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map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4800600" y="1981200"/>
            <a:ext cx="1219200" cy="304800"/>
          </a:xfrm>
          <a:prstGeom prst="roundRect">
            <a:avLst/>
          </a:prstGeom>
          <a:solidFill>
            <a:srgbClr val="FF66FF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reduce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4800600" y="2514600"/>
            <a:ext cx="1219200" cy="304800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combine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4800600" y="3048000"/>
            <a:ext cx="1219200" cy="30480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Terminate</a:t>
            </a:r>
            <a:endParaRPr lang="en-US" dirty="0"/>
          </a:p>
        </p:txBody>
      </p:sp>
      <p:cxnSp>
        <p:nvCxnSpPr>
          <p:cNvPr id="121" name="Straight Arrow Connector 120"/>
          <p:cNvCxnSpPr>
            <a:stCxn id="112" idx="2"/>
            <a:endCxn id="116" idx="0"/>
          </p:cNvCxnSpPr>
          <p:nvPr/>
        </p:nvCxnSpPr>
        <p:spPr>
          <a:xfrm rot="5400000">
            <a:off x="5295900" y="1333500"/>
            <a:ext cx="228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5400000">
            <a:off x="5296694" y="1866106"/>
            <a:ext cx="228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rot="5400000">
            <a:off x="5296694" y="2399506"/>
            <a:ext cx="228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5400000">
            <a:off x="5296694" y="2932906"/>
            <a:ext cx="228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6400800" y="1143000"/>
            <a:ext cx="1436483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Variable Data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400800" y="685800"/>
            <a:ext cx="1162691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Fixed Data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29" name="Straight Arrow Connector 128"/>
          <p:cNvCxnSpPr>
            <a:stCxn id="127" idx="1"/>
          </p:cNvCxnSpPr>
          <p:nvPr/>
        </p:nvCxnSpPr>
        <p:spPr>
          <a:xfrm rot="10800000" flipV="1">
            <a:off x="6019800" y="870466"/>
            <a:ext cx="381000" cy="43934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125" idx="1"/>
          </p:cNvCxnSpPr>
          <p:nvPr/>
        </p:nvCxnSpPr>
        <p:spPr>
          <a:xfrm rot="10800000" flipV="1">
            <a:off x="6019800" y="1327666"/>
            <a:ext cx="381000" cy="43934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Curved Left Arrow 143"/>
          <p:cNvSpPr/>
          <p:nvPr/>
        </p:nvSpPr>
        <p:spPr>
          <a:xfrm rot="10800000" flipH="1">
            <a:off x="6096000" y="1447800"/>
            <a:ext cx="381000" cy="1295400"/>
          </a:xfrm>
          <a:prstGeom prst="curvedLeftArrow">
            <a:avLst>
              <a:gd name="adj1" fmla="val 25000"/>
              <a:gd name="adj2" fmla="val 10205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172200" y="1981200"/>
            <a:ext cx="22098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Iterative MapReduce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33400" y="762000"/>
            <a:ext cx="35052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Initialization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Start the map/reduce workers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Configure both map/reduce tasks (for configurations/fixed data)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33400" y="2209800"/>
            <a:ext cx="32766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Map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Execute map tasks passing &lt;key, value&gt; pairs</a:t>
            </a:r>
          </a:p>
          <a:p>
            <a:endParaRPr lang="en-US" dirty="0"/>
          </a:p>
        </p:txBody>
      </p:sp>
      <p:sp>
        <p:nvSpPr>
          <p:cNvPr id="148" name="TextBox 147"/>
          <p:cNvSpPr txBox="1"/>
          <p:nvPr/>
        </p:nvSpPr>
        <p:spPr>
          <a:xfrm>
            <a:off x="533400" y="3200400"/>
            <a:ext cx="32766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Reduce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Execute reduce tasks passing &lt;key, List&lt;values&gt;&gt;</a:t>
            </a:r>
          </a:p>
          <a:p>
            <a:endParaRPr lang="en-US" dirty="0"/>
          </a:p>
        </p:txBody>
      </p:sp>
      <p:sp>
        <p:nvSpPr>
          <p:cNvPr id="149" name="TextBox 148"/>
          <p:cNvSpPr txBox="1"/>
          <p:nvPr/>
        </p:nvSpPr>
        <p:spPr>
          <a:xfrm>
            <a:off x="533400" y="4114800"/>
            <a:ext cx="32766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Combine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Combine the outputs of all the reduce tasks</a:t>
            </a:r>
          </a:p>
          <a:p>
            <a:endParaRPr lang="en-US" dirty="0"/>
          </a:p>
        </p:txBody>
      </p:sp>
      <p:sp>
        <p:nvSpPr>
          <p:cNvPr id="150" name="TextBox 149"/>
          <p:cNvSpPr txBox="1"/>
          <p:nvPr/>
        </p:nvSpPr>
        <p:spPr>
          <a:xfrm>
            <a:off x="533400" y="5029200"/>
            <a:ext cx="32766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Termination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Terminate the map/reduce workers</a:t>
            </a:r>
          </a:p>
          <a:p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4495800" y="6172200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CGL-MapReduce, the flow of execution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4191000" y="3733800"/>
            <a:ext cx="4572000" cy="2438400"/>
            <a:chOff x="1371600" y="762000"/>
            <a:chExt cx="4572000" cy="2438400"/>
          </a:xfrm>
        </p:grpSpPr>
        <p:sp>
          <p:nvSpPr>
            <p:cNvPr id="82" name="Rounded Rectangle 81"/>
            <p:cNvSpPr/>
            <p:nvPr/>
          </p:nvSpPr>
          <p:spPr>
            <a:xfrm>
              <a:off x="1371600" y="1524000"/>
              <a:ext cx="1066800" cy="914400"/>
            </a:xfrm>
            <a:prstGeom prst="roundRect">
              <a:avLst>
                <a:gd name="adj" fmla="val 128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1371600" y="762000"/>
              <a:ext cx="4495800" cy="3810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1371600" y="2743200"/>
              <a:ext cx="4495800" cy="4572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447800" y="2819400"/>
              <a:ext cx="2209800" cy="304800"/>
            </a:xfrm>
            <a:prstGeom prst="rect">
              <a:avLst/>
            </a:prstGeom>
            <a:solidFill>
              <a:srgbClr val="E6CF7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Data Split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038600" y="1524000"/>
              <a:ext cx="838200" cy="6858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5029200" y="1524000"/>
              <a:ext cx="838200" cy="6858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7526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D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962400" y="1524000"/>
              <a:ext cx="910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MR</a:t>
              </a:r>
            </a:p>
            <a:p>
              <a:pPr algn="ctr"/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Driver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953000" y="15240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User</a:t>
              </a:r>
            </a:p>
            <a:p>
              <a:pPr algn="ctr"/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Program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447800" y="762000"/>
              <a:ext cx="449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Content Dissemination Network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667000" y="1524000"/>
              <a:ext cx="1066800" cy="914400"/>
            </a:xfrm>
            <a:prstGeom prst="roundRect">
              <a:avLst>
                <a:gd name="adj" fmla="val 128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30480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D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20" name="Straight Connector 119"/>
            <p:cNvCxnSpPr/>
            <p:nvPr/>
          </p:nvCxnSpPr>
          <p:spPr>
            <a:xfrm rot="5400000">
              <a:off x="3276600" y="2971800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>
              <a:off x="26677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28963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4038600" y="2743200"/>
              <a:ext cx="1253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File System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133" name="Straight Arrow Connector 132"/>
            <p:cNvCxnSpPr/>
            <p:nvPr/>
          </p:nvCxnSpPr>
          <p:spPr>
            <a:xfrm rot="5400000">
              <a:off x="1639094" y="1332706"/>
              <a:ext cx="381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 rot="5400000">
              <a:off x="3010694" y="1332706"/>
              <a:ext cx="381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rot="5400000">
              <a:off x="4306094" y="1332706"/>
              <a:ext cx="381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 rot="5400000">
              <a:off x="5220494" y="1332706"/>
              <a:ext cx="381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Up-Down Arrow 136"/>
            <p:cNvSpPr/>
            <p:nvPr/>
          </p:nvSpPr>
          <p:spPr>
            <a:xfrm>
              <a:off x="18288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Up-Down Arrow 137"/>
            <p:cNvSpPr/>
            <p:nvPr/>
          </p:nvSpPr>
          <p:spPr>
            <a:xfrm>
              <a:off x="31242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Up-Down Arrow 138"/>
            <p:cNvSpPr/>
            <p:nvPr/>
          </p:nvSpPr>
          <p:spPr>
            <a:xfrm>
              <a:off x="5334000" y="2209800"/>
              <a:ext cx="152400" cy="5334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Hexagon 139"/>
            <p:cNvSpPr/>
            <p:nvPr/>
          </p:nvSpPr>
          <p:spPr>
            <a:xfrm>
              <a:off x="1447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</a:rPr>
                <a:t>M</a:t>
              </a:r>
              <a:endParaRPr lang="en-US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14478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</a:rPr>
                <a:t>R</a:t>
              </a:r>
              <a:endParaRPr lang="en-US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2" name="Hexagon 141"/>
            <p:cNvSpPr/>
            <p:nvPr/>
          </p:nvSpPr>
          <p:spPr>
            <a:xfrm>
              <a:off x="20574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</a:rPr>
                <a:t>M</a:t>
              </a:r>
              <a:endParaRPr lang="en-US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21336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</a:rPr>
                <a:t>R</a:t>
              </a:r>
              <a:endParaRPr lang="en-US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5" name="Hexagon 144"/>
            <p:cNvSpPr/>
            <p:nvPr/>
          </p:nvSpPr>
          <p:spPr>
            <a:xfrm>
              <a:off x="27432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</a:rPr>
                <a:t>M</a:t>
              </a:r>
              <a:endParaRPr lang="en-US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27432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</a:rPr>
                <a:t>R</a:t>
              </a:r>
              <a:endParaRPr lang="en-US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2" name="Hexagon 151"/>
            <p:cNvSpPr/>
            <p:nvPr/>
          </p:nvSpPr>
          <p:spPr>
            <a:xfrm>
              <a:off x="3352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</a:rPr>
                <a:t>M</a:t>
              </a:r>
              <a:endParaRPr lang="en-US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34290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</a:rPr>
                <a:t>R</a:t>
              </a:r>
              <a:endParaRPr lang="en-US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4" name="Flowchart: Connector 153"/>
            <p:cNvSpPr/>
            <p:nvPr/>
          </p:nvSpPr>
          <p:spPr>
            <a:xfrm>
              <a:off x="18288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Flowchart: Connector 154"/>
            <p:cNvSpPr/>
            <p:nvPr/>
          </p:nvSpPr>
          <p:spPr>
            <a:xfrm>
              <a:off x="19050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Flowchart: Connector 155"/>
            <p:cNvSpPr/>
            <p:nvPr/>
          </p:nvSpPr>
          <p:spPr>
            <a:xfrm>
              <a:off x="18288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Flowchart: Connector 156"/>
            <p:cNvSpPr/>
            <p:nvPr/>
          </p:nvSpPr>
          <p:spPr>
            <a:xfrm>
              <a:off x="19050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2514600" y="1981200"/>
              <a:ext cx="121919" cy="45719"/>
              <a:chOff x="3200400" y="3352800"/>
              <a:chExt cx="121919" cy="45719"/>
            </a:xfrm>
          </p:grpSpPr>
          <p:sp>
            <p:nvSpPr>
              <p:cNvPr id="169" name="Flowchart: Connector 43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Flowchart: Connector 44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9" name="Group 45"/>
            <p:cNvGrpSpPr/>
            <p:nvPr/>
          </p:nvGrpSpPr>
          <p:grpSpPr>
            <a:xfrm>
              <a:off x="3124200" y="1905000"/>
              <a:ext cx="121919" cy="45719"/>
              <a:chOff x="3200400" y="3352800"/>
              <a:chExt cx="121919" cy="45719"/>
            </a:xfrm>
          </p:grpSpPr>
          <p:sp>
            <p:nvSpPr>
              <p:cNvPr id="167" name="Flowchart: Connector 166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Flowchart: Connector 167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0" name="Group 48"/>
            <p:cNvGrpSpPr/>
            <p:nvPr/>
          </p:nvGrpSpPr>
          <p:grpSpPr>
            <a:xfrm>
              <a:off x="3124200" y="2209800"/>
              <a:ext cx="121919" cy="45719"/>
              <a:chOff x="3200400" y="3352800"/>
              <a:chExt cx="121919" cy="45719"/>
            </a:xfrm>
          </p:grpSpPr>
          <p:sp>
            <p:nvSpPr>
              <p:cNvPr id="165" name="Flowchart: Connector 164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Flowchart: Connector 165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1" name="Group 51"/>
            <p:cNvGrpSpPr/>
            <p:nvPr/>
          </p:nvGrpSpPr>
          <p:grpSpPr>
            <a:xfrm>
              <a:off x="3200400" y="2971800"/>
              <a:ext cx="121919" cy="45719"/>
              <a:chOff x="3200400" y="3352800"/>
              <a:chExt cx="121919" cy="45719"/>
            </a:xfrm>
          </p:grpSpPr>
          <p:sp>
            <p:nvSpPr>
              <p:cNvPr id="163" name="Flowchart: Connector 162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Flowchart: Connector 163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2" name="TextBox 161"/>
            <p:cNvSpPr txBox="1"/>
            <p:nvPr/>
          </p:nvSpPr>
          <p:spPr>
            <a:xfrm>
              <a:off x="1828800" y="1219200"/>
              <a:ext cx="13797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Worker Nodes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6" grpId="0" animBg="1"/>
      <p:bldP spid="107" grpId="0" animBg="1"/>
      <p:bldP spid="108" grpId="0" animBg="1"/>
      <p:bldP spid="146" grpId="0"/>
      <p:bldP spid="147" grpId="0"/>
      <p:bldP spid="148" grpId="0"/>
      <p:bldP spid="149" grpId="0"/>
      <p:bldP spid="1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hep_cgl_ha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1" y="609600"/>
            <a:ext cx="5078435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 Data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C52B-CC8F-453A-8469-3DA951D0EC53}" type="datetime1">
              <a:rPr lang="en-US" smtClean="0"/>
              <a:pPr/>
              <a:t>12/12/2008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Jaliya Ekanayake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B351-1D49-4142-888C-7EC9D46797E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191000" y="0"/>
            <a:ext cx="472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55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81000" y="4724400"/>
            <a:ext cx="83820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Hadoop and CGL-MapReduce both show similar performance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amount of data accessed in each analysis is extremely large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Performance is limited by the I/O bandwidth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overhead induced by the MapReduce implementations has negligible effect on the overall computation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685802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Data: </a:t>
            </a:r>
            <a:r>
              <a:rPr lang="en-US" sz="1400" dirty="0" smtClean="0"/>
              <a:t>Up to 1 terabytes of data, placed in IU Data Capacitor</a:t>
            </a:r>
          </a:p>
          <a:p>
            <a:r>
              <a:rPr lang="en-US" sz="1400" b="1" dirty="0" smtClean="0"/>
              <a:t>Processing:</a:t>
            </a:r>
            <a:r>
              <a:rPr lang="en-US" sz="1400" dirty="0" smtClean="0"/>
              <a:t>12 dedicated computing nodes from Quarry (total of 96 processing cores)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" y="3581400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MapReduce for HEP data analysis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4800" y="41148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HEP data analysis, execution time vs. the volume of data (fixed compute resources)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13" name="Picture 12" descr="HEP_col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38200"/>
            <a:ext cx="3643648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HEP Data Analysis Scalability and Speedup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C52B-CC8F-453A-8469-3DA951D0EC53}" type="datetime1">
              <a:rPr lang="en-US" smtClean="0"/>
              <a:pPr/>
              <a:t>12/12/2008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Jaliya Ekanayake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B351-1D49-4142-888C-7EC9D46797E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Content Placeholder 9" descr="hep_sca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1" y="762000"/>
            <a:ext cx="4311123" cy="2971800"/>
          </a:xfrm>
        </p:spPr>
      </p:pic>
      <p:pic>
        <p:nvPicPr>
          <p:cNvPr id="11" name="Picture 10" descr="hep_speedu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762000"/>
            <a:ext cx="4306957" cy="2971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37338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Execution time vs. the number of compute nodes (fixed data)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05400" y="3810002"/>
            <a:ext cx="3425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Speedup for 100GB of HEP data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81000" y="4419600"/>
            <a:ext cx="80010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 GB of data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900" dirty="0" smtClean="0">
                <a:solidFill>
                  <a:schemeClr val="tx2">
                    <a:lumMod val="50000"/>
                  </a:schemeClr>
                </a:solidFill>
              </a:rPr>
              <a:t>One core of each node is used (Performance is limited by the I/O bandwidth)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900" dirty="0" smtClean="0">
                <a:solidFill>
                  <a:schemeClr val="tx2">
                    <a:lumMod val="50000"/>
                  </a:schemeClr>
                </a:solidFill>
              </a:rPr>
              <a:t>Speedup = MapReduce Time / Sequential Time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chemeClr val="tx2">
                    <a:lumMod val="50000"/>
                  </a:schemeClr>
                </a:solidFill>
              </a:rPr>
              <a:t>Speed gain diminish after a certain number of parallel processing units (after around 10 units)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Kmeans Clustering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C52B-CC8F-453A-8469-3DA951D0EC53}" type="datetime1">
              <a:rPr lang="en-US" smtClean="0"/>
              <a:pPr/>
              <a:t>12/12/2008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Jaliya Ekanayake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B351-1D49-4142-888C-7EC9D46797E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Picture 8" descr="k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609600"/>
            <a:ext cx="4724400" cy="325983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4648200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three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implementations perform the same Kmeans clustering algorithm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Each test is performed using 5 compute nodes (Total of 40 processor cores)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CGL-MapReduce shows a performance close to the MPI implementation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Hadoop’s high execution time is due to: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Lack of support for iterative MapReduce computation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Overhead associated with the file system based communication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8862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MapReduce for Kmeans Clustering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3886200"/>
            <a:ext cx="495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Kmeans Clustering, execution time vs. the number of 2D data points (Both axes are in log scale)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2050" name="Picture 2" descr="D:\Academic\Ph.D\eScience2008\images\eps\kmeans_colo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9" y="762000"/>
            <a:ext cx="3558013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Overheads of Different Runtimes</a:t>
            </a:r>
            <a:endParaRPr lang="en-US" dirty="0"/>
          </a:p>
        </p:txBody>
      </p:sp>
      <p:pic>
        <p:nvPicPr>
          <p:cNvPr id="6" name="Content Placeholder 5" descr="km_o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5181600" cy="3575304"/>
          </a:xfrm>
        </p:spPr>
      </p:pic>
      <p:sp>
        <p:nvSpPr>
          <p:cNvPr id="7" name="Rectangle 6"/>
          <p:cNvSpPr/>
          <p:nvPr/>
        </p:nvSpPr>
        <p:spPr>
          <a:xfrm>
            <a:off x="5105400" y="1219200"/>
            <a:ext cx="4038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Overhead f(P)= [P T(P)–T(1)]/T(1)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 - The number of hardware processing units</a:t>
            </a:r>
          </a:p>
          <a:p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T(P)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– The time as a function of P</a:t>
            </a:r>
          </a:p>
          <a:p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T(1)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– The time when a sequential program is used (P=1)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495800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Overhead diminishes with the amount of computation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Loosely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synchronous MapReduce (CGL-MapReduce) also shows overheads close to MPI for sufficiently large problems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Hadoop’s higher overheads may limit its use for these types(iterative MapReduce) of computations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114800"/>
            <a:ext cx="4267200" cy="2133600"/>
          </a:xfrm>
        </p:spPr>
        <p:txBody>
          <a:bodyPr>
            <a:normAutofit fontScale="92500" lnSpcReduction="20000"/>
          </a:bodyPr>
          <a:lstStyle/>
          <a:p>
            <a:r>
              <a:rPr lang="en-US" sz="2300" dirty="0" smtClean="0"/>
              <a:t>Matrix multiplication -&gt; iterative algorithm</a:t>
            </a:r>
          </a:p>
          <a:p>
            <a:r>
              <a:rPr lang="en-US" sz="2300" dirty="0" smtClean="0"/>
              <a:t>Histogramming words -&gt; simple MapReduce application</a:t>
            </a:r>
          </a:p>
          <a:p>
            <a:r>
              <a:rPr lang="en-US" sz="2300" dirty="0" smtClean="0"/>
              <a:t>Streaming approach provide better performance in both applications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C52B-CC8F-453A-8469-3DA951D0EC53}" type="datetime1">
              <a:rPr lang="en-US" smtClean="0"/>
              <a:pPr/>
              <a:t>12/12/2008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Jaliya Ekanayake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B351-1D49-4142-888C-7EC9D46797E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6" name="Picture 2" descr="D:\Academic\Ph.D\eScience2008\poster\poster-2\images\mat-mult-tim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28600"/>
            <a:ext cx="4572000" cy="3130929"/>
          </a:xfrm>
          <a:prstGeom prst="rect">
            <a:avLst/>
          </a:prstGeom>
          <a:noFill/>
        </p:spPr>
      </p:pic>
      <p:pic>
        <p:nvPicPr>
          <p:cNvPr id="1028" name="Picture 4" descr="D:\Projects\phdworkspace\cglmr\wc_grep\wordhisto_tim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81401"/>
            <a:ext cx="4452690" cy="3048000"/>
          </a:xfrm>
          <a:prstGeom prst="rect">
            <a:avLst/>
          </a:prstGeom>
          <a:noFill/>
        </p:spPr>
      </p:pic>
      <p:pic>
        <p:nvPicPr>
          <p:cNvPr id="1029" name="Picture 5" descr="D:\Academic\Ph.D\eScience2008\poster\poster-2\images\matrixmul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685800"/>
            <a:ext cx="2724150" cy="289877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28600" y="3581400"/>
            <a:ext cx="495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MapReduce for Matrix Multiplication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0" y="152400"/>
            <a:ext cx="1353191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Matrix Multiply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3505200"/>
            <a:ext cx="1844544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Histogramming Words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Multicore and the Runtimes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0"/>
            <a:ext cx="8763000" cy="17526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The papers [1] and [2] evaluate the performance of MapReduce using Multicore computers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Our results show the converging results for different runtimes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The right hand side graph could be a snapshot of this convergence path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Easiness to program could be a consideration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Still, threads are faster in shared memory systems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C52B-CC8F-453A-8469-3DA951D0EC53}" type="datetime1">
              <a:rPr lang="en-US" smtClean="0"/>
              <a:pPr/>
              <a:t>12/12/2008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Jaliya Ekanayake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B351-1D49-4142-888C-7EC9D46797E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8" name="Picture 4" descr="D:\Academic\Ph.D\PropsalDefence\images\multi-co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09600"/>
            <a:ext cx="4800600" cy="3201967"/>
          </a:xfrm>
          <a:prstGeom prst="rect">
            <a:avLst/>
          </a:prstGeom>
          <a:noFill/>
        </p:spPr>
      </p:pic>
      <p:pic>
        <p:nvPicPr>
          <p:cNvPr id="1029" name="Picture 5" descr="D:\Academic\Ph.D\PropsalDefence\images\phoeni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762000"/>
            <a:ext cx="3998413" cy="2667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2400" y="58674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[1]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Evaluating MapReduce for Multi-core and Multiprocessor Systems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. By C. Ranger et al.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[2]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Map-Reduce for Machine Learning on Multicore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by C. Chu et al.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4876800" y="609600"/>
            <a:ext cx="4038600" cy="1981200"/>
          </a:xfrm>
          <a:prstGeom prst="cloud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077200" cy="3276600"/>
          </a:xfrm>
        </p:spPr>
        <p:txBody>
          <a:bodyPr>
            <a:normAutofit fontScale="85000" lnSpcReduction="20000"/>
          </a:bodyPr>
          <a:lstStyle/>
          <a:p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Given sufficiently large problems, all runtimes converge in performance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Streaming-based map reduce implementations provide faster performance necessary for most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composable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applications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Support for iterative MapReduce computations expands the usability of MapReduce runtimes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143000"/>
            <a:ext cx="3406382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Parallel Algorithms with: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Fine grained sub computations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Tight synchronization constraints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1143000"/>
            <a:ext cx="34774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Parallel Algorithms with: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Corse grained sub computations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Loose synchronization constraints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533400"/>
            <a:ext cx="202472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MapReduce /Cloud</a:t>
            </a:r>
            <a:endParaRPr lang="en-US" b="1" dirty="0"/>
          </a:p>
        </p:txBody>
      </p:sp>
      <p:sp>
        <p:nvSpPr>
          <p:cNvPr id="8" name="Right Arrow 7"/>
          <p:cNvSpPr/>
          <p:nvPr/>
        </p:nvSpPr>
        <p:spPr>
          <a:xfrm>
            <a:off x="4191000" y="15240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9530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Research on different fault tolerance strategies for CGL-MapReduce  and come up with  a set of architectural recommendations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Integration of a distributed file system such as HDFS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Applicability for cloud computing environments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C52B-CC8F-453A-8469-3DA951D0EC53}" type="datetime1">
              <a:rPr lang="en-US" smtClean="0"/>
              <a:pPr/>
              <a:t>12/12/2008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Jaliya Ekanayake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B351-1D49-4142-888C-7EC9D46797E6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MapReduce and the Current Implementations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Current Limitations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Our Solution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Evaluation and the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Results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Future Work and Conclusion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C52B-CC8F-453A-8469-3DA951D0EC53}" type="datetime1">
              <a:rPr lang="en-US" smtClean="0"/>
              <a:pPr/>
              <a:t>12/12/2008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Jaliya Ekanayake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B351-1D49-4142-888C-7EC9D46797E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200025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Thank You!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C52B-CC8F-453A-8469-3DA951D0EC53}" type="datetime1">
              <a:rPr lang="en-US" smtClean="0"/>
              <a:pPr/>
              <a:t>12/12/2008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Jaliya Ekanayake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B351-1D49-4142-888C-7EC9D46797E6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Hadoop vs. CGL-MapReduce</a:t>
            </a:r>
            <a:endParaRPr lang="en-US" dirty="0" smtClean="0"/>
          </a:p>
          <a:p>
            <a:pPr lvl="1"/>
            <a:r>
              <a:rPr lang="en-US" sz="2400" dirty="0" smtClean="0">
                <a:hlinkClick r:id="rId3" action="ppaction://hlinksldjump"/>
              </a:rPr>
              <a:t>Is it fair to compare Hadoop with CGL-MapReduce ?</a:t>
            </a:r>
            <a:endParaRPr lang="en-US" sz="2400" dirty="0" smtClean="0"/>
          </a:p>
          <a:p>
            <a:r>
              <a:rPr lang="en-US" dirty="0" smtClean="0">
                <a:hlinkClick r:id="rId4" action="ppaction://hlinksldjump"/>
              </a:rPr>
              <a:t>DRYAD</a:t>
            </a:r>
            <a:endParaRPr lang="en-US" dirty="0" smtClean="0"/>
          </a:p>
          <a:p>
            <a:r>
              <a:rPr lang="en-US" dirty="0" smtClean="0">
                <a:hlinkClick r:id="rId5" action="ppaction://hlinksldjump"/>
              </a:rPr>
              <a:t>Fault Tolerance</a:t>
            </a:r>
            <a:endParaRPr lang="en-US" dirty="0" smtClean="0"/>
          </a:p>
          <a:p>
            <a:r>
              <a:rPr lang="en-US" dirty="0" smtClean="0">
                <a:hlinkClick r:id="" action="ppaction://noaction"/>
              </a:rPr>
              <a:t>Rootlet Architecture</a:t>
            </a:r>
            <a:endParaRPr lang="en-US" dirty="0" smtClean="0"/>
          </a:p>
          <a:p>
            <a:r>
              <a:rPr lang="en-US" dirty="0" smtClean="0">
                <a:hlinkClick r:id="" action="ppaction://noaction"/>
              </a:rPr>
              <a:t>Nimbus vs. Eucalyptus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C52B-CC8F-453A-8469-3DA951D0EC53}" type="datetime1">
              <a:rPr lang="en-US" smtClean="0"/>
              <a:pPr/>
              <a:t>12/12/2008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Jaliya Ekanayake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B351-1D49-4142-888C-7EC9D46797E6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vs. CGL-MapReduce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C52B-CC8F-453A-8469-3DA951D0EC53}" type="datetime1">
              <a:rPr lang="en-US" smtClean="0"/>
              <a:pPr/>
              <a:t>12/11/2008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Jaliya Ekanayake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B351-1D49-4142-888C-7EC9D46797E6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685800"/>
            <a:ext cx="2819399" cy="151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56" descr="cglmr-acrhitectu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685800"/>
            <a:ext cx="2859109" cy="1524000"/>
          </a:xfrm>
          <a:prstGeom prst="rect">
            <a:avLst/>
          </a:prstGeom>
        </p:spPr>
      </p:pic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228600" y="2286001"/>
          <a:ext cx="87630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8227"/>
                <a:gridCol w="2621973"/>
                <a:gridCol w="3352800"/>
              </a:tblGrid>
              <a:tr h="326849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Hadoop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CGL-MapReduce</a:t>
                      </a:r>
                      <a:endParaRPr lang="en-US" dirty="0"/>
                    </a:p>
                  </a:txBody>
                  <a:tcPr/>
                </a:tc>
              </a:tr>
              <a:tr h="32684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Implementation Language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Java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Java</a:t>
                      </a:r>
                      <a:endParaRPr lang="en-US" sz="1600" dirty="0"/>
                    </a:p>
                  </a:txBody>
                  <a:tcPr/>
                </a:tc>
              </a:tr>
              <a:tr h="57198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Other Language</a:t>
                      </a:r>
                      <a:r>
                        <a:rPr lang="en-US" sz="1600" baseline="0" dirty="0" smtClean="0"/>
                        <a:t> Support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Uses Hadoop Streaming</a:t>
                      </a:r>
                      <a:r>
                        <a:rPr lang="en-US" sz="1600" baseline="0" dirty="0" smtClean="0"/>
                        <a:t> (Text Data only)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Requires</a:t>
                      </a:r>
                      <a:r>
                        <a:rPr lang="en-US" sz="1600" baseline="0" dirty="0" smtClean="0"/>
                        <a:t> a Java wrapper classes</a:t>
                      </a:r>
                      <a:endParaRPr lang="en-US" sz="1600" dirty="0"/>
                    </a:p>
                  </a:txBody>
                  <a:tcPr/>
                </a:tc>
              </a:tr>
              <a:tr h="57198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Distributed File System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HDFS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Currently assumes</a:t>
                      </a:r>
                      <a:r>
                        <a:rPr lang="en-US" sz="1600" baseline="0" dirty="0" smtClean="0"/>
                        <a:t> a shared file system between nodes</a:t>
                      </a:r>
                      <a:endParaRPr lang="en-US" sz="1600" dirty="0"/>
                    </a:p>
                  </a:txBody>
                  <a:tcPr/>
                </a:tc>
              </a:tr>
              <a:tr h="57198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Accessing binary data from other languages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Currently</a:t>
                      </a:r>
                      <a:r>
                        <a:rPr lang="en-US" sz="1600" baseline="0" dirty="0" smtClean="0"/>
                        <a:t> only a Java interface is available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Shared file system enables this functionality</a:t>
                      </a:r>
                      <a:endParaRPr lang="en-US" sz="1600" dirty="0"/>
                    </a:p>
                  </a:txBody>
                  <a:tcPr/>
                </a:tc>
              </a:tr>
              <a:tr h="57198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Fault Tolerance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Support failures of nodes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Currently does</a:t>
                      </a:r>
                      <a:r>
                        <a:rPr lang="en-US" sz="1600" baseline="0" dirty="0" smtClean="0"/>
                        <a:t> not support fault tolerance</a:t>
                      </a:r>
                      <a:endParaRPr lang="en-US" sz="1600" dirty="0"/>
                    </a:p>
                  </a:txBody>
                  <a:tcPr/>
                </a:tc>
              </a:tr>
              <a:tr h="32684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Iterative Computations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 supported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Supports</a:t>
                      </a:r>
                      <a:r>
                        <a:rPr lang="en-US" sz="1600" baseline="0" dirty="0" smtClean="0"/>
                        <a:t> Iterative MapReduce</a:t>
                      </a:r>
                      <a:endParaRPr lang="en-US" sz="1600" dirty="0"/>
                    </a:p>
                  </a:txBody>
                  <a:tcPr/>
                </a:tc>
              </a:tr>
              <a:tr h="57198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Daemon Initialization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Requires ssh public</a:t>
                      </a:r>
                      <a:r>
                        <a:rPr lang="en-US" sz="1600" baseline="0" dirty="0" smtClean="0"/>
                        <a:t> key access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Requires ssh public</a:t>
                      </a:r>
                      <a:r>
                        <a:rPr lang="en-US" sz="1600" baseline="0" dirty="0" smtClean="0"/>
                        <a:t> key access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0" name="Content Placeholder 5" descr="km_oh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09600" y="609600"/>
            <a:ext cx="2429565" cy="167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685800"/>
          </a:xfrm>
        </p:spPr>
        <p:txBody>
          <a:bodyPr>
            <a:noAutofit/>
          </a:bodyPr>
          <a:lstStyle/>
          <a:p>
            <a:r>
              <a:rPr lang="en-US" sz="2600" dirty="0" smtClean="0"/>
              <a:t>Is it fair to compare Hadoop with CGL-MapReduce ?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86200"/>
            <a:ext cx="8534400" cy="2743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Hadoop access data via a distributed file system</a:t>
            </a:r>
          </a:p>
          <a:p>
            <a:r>
              <a:rPr lang="en-US" dirty="0" smtClean="0"/>
              <a:t>Hadoop stores all the intermediate results in this file system to ensure fault tolerance</a:t>
            </a:r>
          </a:p>
          <a:p>
            <a:r>
              <a:rPr lang="en-US" dirty="0" smtClean="0"/>
              <a:t>Is this is the optimum strategy?</a:t>
            </a:r>
          </a:p>
          <a:p>
            <a:r>
              <a:rPr lang="en-US" dirty="0" smtClean="0"/>
              <a:t>Can we use Hadoop for only “single pass” MapReduce computations?</a:t>
            </a:r>
          </a:p>
          <a:p>
            <a:r>
              <a:rPr lang="en-US" dirty="0" smtClean="0"/>
              <a:t>Writing the intermediate results at the Reduce task will be a better strategy?</a:t>
            </a:r>
          </a:p>
          <a:p>
            <a:pPr lvl="1"/>
            <a:r>
              <a:rPr lang="en-US" dirty="0" smtClean="0"/>
              <a:t>Considerable reduction in data from map -&gt; reduce</a:t>
            </a:r>
          </a:p>
          <a:p>
            <a:pPr lvl="1"/>
            <a:r>
              <a:rPr lang="en-US" dirty="0" smtClean="0"/>
              <a:t>Possibility of using duplicate reduce tasks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C52B-CC8F-453A-8469-3DA951D0EC53}" type="datetime1">
              <a:rPr lang="en-US" smtClean="0"/>
              <a:pPr/>
              <a:t>12/11/2008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Jaliya Ekanayake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B351-1D49-4142-888C-7EC9D46797E6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Content Placeholder 5" descr="km_o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838200"/>
            <a:ext cx="3733800" cy="2576322"/>
          </a:xfrm>
          <a:prstGeom prst="rect">
            <a:avLst/>
          </a:prstGeom>
        </p:spPr>
      </p:pic>
      <p:pic>
        <p:nvPicPr>
          <p:cNvPr id="9" name="Picture 8" descr="k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838200"/>
            <a:ext cx="3657600" cy="2523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Hadoop/Google Fault Tolerance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Data (input, output, and intermediate) are stored in HDFS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HDFS uses replications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Task tracker is a single point of failure (Checkpointing)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Re-executing failed map/reduce tasks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CGL-MapReduce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Integration of HDFS or similar parallel file system for input/output data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MRDriver is a single point of failure (Checkpointing)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Re-executing failed map tasks (</a:t>
            </a:r>
            <a:r>
              <a:rPr lang="en-US" dirty="0" smtClean="0"/>
              <a:t>Considerable reduction in data from map -&gt; reduce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Redundant reduce tasks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Amazon model S3, EC2 and SQS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Reliable Queues</a:t>
            </a: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C52B-CC8F-453A-8469-3DA951D0EC53}" type="datetime1">
              <a:rPr lang="en-US" smtClean="0"/>
              <a:pPr/>
              <a:t>12/11/2008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Jaliya Ekanayake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B351-1D49-4142-888C-7EC9D46797E6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DRYAD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590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computation is structured as a directed graph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 Dryad job is a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graph generator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which can synthesize any directed acyclic graph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These graphs can even change during execution, in response to important events in the computation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Dryad handles job creation and management, resource management, job monitoring and visualization, fault tolerance, re-execution, scheduling, and accounting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How to support iterative computations?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C52B-CC8F-453A-8469-3DA951D0EC53}" type="datetime1">
              <a:rPr lang="en-US" smtClean="0"/>
              <a:pPr/>
              <a:t>12/11/2008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Jaliya Ekanayake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B351-1D49-4142-888C-7EC9D46797E6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57200"/>
            <a:ext cx="385735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Data/Compute Intensive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73914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Computation and data intensive applications are increasingly prevalent</a:t>
            </a:r>
          </a:p>
          <a:p>
            <a:pPr>
              <a:buNone/>
            </a:pPr>
            <a:endParaRPr lang="en-US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data volumes are already in peta-scale 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High Energy Physics (HEP)</a:t>
            </a:r>
          </a:p>
          <a:p>
            <a:pPr lvl="2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Large Hadron Collider (LHC) - Tens of Petabytes of data annually 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Astronomy</a:t>
            </a:r>
          </a:p>
          <a:p>
            <a:pPr lvl="2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Large Synoptic Survey Telescope -Nightly rate of  20 Terabytes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Information Retrieval</a:t>
            </a:r>
          </a:p>
          <a:p>
            <a:pPr lvl="2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Google, MSN, Yahoo, Wal-Mart etc..</a:t>
            </a:r>
          </a:p>
          <a:p>
            <a:pPr lvl="2">
              <a:buNone/>
            </a:pPr>
            <a:endParaRPr lang="en-US" sz="13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Many compute intensive applications and domains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HEP, Astronomy, chemistry, biology, and seismology etc..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Clustering </a:t>
            </a:r>
          </a:p>
          <a:p>
            <a:pPr lvl="2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Kmeans, Deterministic Annealing, Pair-wise clustering etc… 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Multi Dimensional Scaling (MDS) for visualizing high dimensional data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C52B-CC8F-453A-8469-3DA951D0EC53}" type="datetime1">
              <a:rPr lang="en-US" smtClean="0"/>
              <a:pPr/>
              <a:t>12/12/2008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Jaliya Ekanayake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B351-1D49-4142-888C-7EC9D46797E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8545" y="1447800"/>
            <a:ext cx="138545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2531" y="2590800"/>
            <a:ext cx="1451469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3048" y="3733800"/>
            <a:ext cx="133095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Composable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382000" cy="5562600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How do we support these large scale applications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Efficient parallel/concurrent algorithms and implementation techniques</a:t>
            </a:r>
          </a:p>
          <a:p>
            <a:pPr lvl="1"/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Some key observations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Most of these applications are:</a:t>
            </a:r>
          </a:p>
          <a:p>
            <a:pPr lvl="2"/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A Single Program Multiple Data (SPMD) program</a:t>
            </a:r>
          </a:p>
          <a:p>
            <a:pPr lvl="2"/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or a collection of SPMDs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Exhibits the 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</a:rPr>
              <a:t>composable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property</a:t>
            </a:r>
          </a:p>
          <a:p>
            <a:pPr lvl="2"/>
            <a:r>
              <a:rPr lang="en-US" sz="2900" dirty="0" smtClean="0">
                <a:solidFill>
                  <a:schemeClr val="tx2">
                    <a:lumMod val="50000"/>
                  </a:schemeClr>
                </a:solidFill>
              </a:rPr>
              <a:t>Processing can be split into small sub computations</a:t>
            </a:r>
            <a:endParaRPr lang="en-US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2"/>
            <a:r>
              <a:rPr lang="en-US" sz="2900" dirty="0" smtClean="0">
                <a:solidFill>
                  <a:schemeClr val="tx2">
                    <a:lumMod val="50000"/>
                  </a:schemeClr>
                </a:solidFill>
              </a:rPr>
              <a:t>The partial-results of these computations are merged after some post-processing</a:t>
            </a:r>
          </a:p>
          <a:p>
            <a:pPr lvl="2"/>
            <a:r>
              <a:rPr lang="en-US" sz="2900" dirty="0" smtClean="0">
                <a:solidFill>
                  <a:schemeClr val="tx2">
                    <a:lumMod val="50000"/>
                  </a:schemeClr>
                </a:solidFill>
              </a:rPr>
              <a:t>Loosely synchronized (Can withstand communication latencies typically experienced over wide area networks)</a:t>
            </a:r>
            <a:endParaRPr lang="en-US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2"/>
            <a:r>
              <a:rPr lang="en-US" sz="2900" dirty="0" smtClean="0">
                <a:solidFill>
                  <a:schemeClr val="tx2">
                    <a:lumMod val="50000"/>
                  </a:schemeClr>
                </a:solidFill>
              </a:rPr>
              <a:t>Distinct from the closely coupled parallel applications and totally decoupled applications</a:t>
            </a:r>
          </a:p>
          <a:p>
            <a:pPr lvl="2">
              <a:buNone/>
            </a:pPr>
            <a:endParaRPr lang="en-US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With large volumes of data and higher computation requirements, even closely coupled parallel applications can withstand higher communication latencies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C52B-CC8F-453A-8469-3DA951D0EC53}" type="datetime1">
              <a:rPr lang="en-US" smtClean="0"/>
              <a:pPr/>
              <a:t>12/12/2008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Jaliya Ekanayake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B351-1D49-4142-888C-7EC9D46797E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Composable Class of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066800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Composable class can be implemented in high-level</a:t>
            </a:r>
          </a:p>
          <a:p>
            <a:pPr lvl="0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programming models  such as MapReduce and Dryad</a:t>
            </a:r>
            <a:endParaRPr lang="en-US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C52B-CC8F-453A-8469-3DA951D0EC53}" type="datetime1">
              <a:rPr lang="en-US" smtClean="0"/>
              <a:pPr/>
              <a:t>12/12/2008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Jaliya Ekanayake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B351-1D49-4142-888C-7EC9D46797E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6576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Cannon’s Algorithm for</a:t>
            </a:r>
          </a:p>
          <a:p>
            <a:pPr algn="ctr"/>
            <a:r>
              <a:rPr lang="en-US" b="1" dirty="0" smtClean="0"/>
              <a:t>matrix multiplication – </a:t>
            </a:r>
          </a:p>
          <a:p>
            <a:pPr algn="ctr"/>
            <a:r>
              <a:rPr lang="en-US" b="1" dirty="0" smtClean="0"/>
              <a:t>tightly coupled application</a:t>
            </a:r>
            <a:endParaRPr lang="en-US" b="1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953000" y="2286000"/>
            <a:ext cx="1676400" cy="914400"/>
          </a:xfrm>
          <a:prstGeom prst="wedgeRoundRectCallout">
            <a:avLst>
              <a:gd name="adj1" fmla="val -86844"/>
              <a:gd name="adj2" fmla="val -60222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Loosely synchronized (milliseconds)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029200" y="1143000"/>
            <a:ext cx="914400" cy="533400"/>
          </a:xfrm>
          <a:prstGeom prst="wedgeRoundRectCallout">
            <a:avLst>
              <a:gd name="adj1" fmla="val -84166"/>
              <a:gd name="adj2" fmla="val 59921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SPMDs</a:t>
            </a:r>
          </a:p>
        </p:txBody>
      </p:sp>
      <p:grpSp>
        <p:nvGrpSpPr>
          <p:cNvPr id="13" name="Group 58"/>
          <p:cNvGrpSpPr/>
          <p:nvPr/>
        </p:nvGrpSpPr>
        <p:grpSpPr>
          <a:xfrm>
            <a:off x="2895600" y="1143000"/>
            <a:ext cx="1854200" cy="2667000"/>
            <a:chOff x="3708400" y="2514600"/>
            <a:chExt cx="1854200" cy="2667000"/>
          </a:xfrm>
        </p:grpSpPr>
        <p:sp>
          <p:nvSpPr>
            <p:cNvPr id="14" name="Freeform 7"/>
            <p:cNvSpPr/>
            <p:nvPr/>
          </p:nvSpPr>
          <p:spPr>
            <a:xfrm>
              <a:off x="3708400" y="2855913"/>
              <a:ext cx="873125" cy="1293812"/>
            </a:xfrm>
            <a:custGeom>
              <a:avLst/>
              <a:gdLst>
                <a:gd name="connsiteX0" fmla="*/ 739775 w 873125"/>
                <a:gd name="connsiteY0" fmla="*/ 1135062 h 1293812"/>
                <a:gd name="connsiteX1" fmla="*/ 206375 w 873125"/>
                <a:gd name="connsiteY1" fmla="*/ 1154112 h 1293812"/>
                <a:gd name="connsiteX2" fmla="*/ 82550 w 873125"/>
                <a:gd name="connsiteY2" fmla="*/ 296862 h 1293812"/>
                <a:gd name="connsiteX3" fmla="*/ 701675 w 873125"/>
                <a:gd name="connsiteY3" fmla="*/ 1587 h 1293812"/>
                <a:gd name="connsiteX4" fmla="*/ 873125 w 873125"/>
                <a:gd name="connsiteY4" fmla="*/ 287337 h 129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125" h="1293812">
                  <a:moveTo>
                    <a:pt x="739775" y="1135062"/>
                  </a:moveTo>
                  <a:cubicBezTo>
                    <a:pt x="527844" y="1214437"/>
                    <a:pt x="315913" y="1293812"/>
                    <a:pt x="206375" y="1154112"/>
                  </a:cubicBezTo>
                  <a:cubicBezTo>
                    <a:pt x="96838" y="1014412"/>
                    <a:pt x="0" y="488949"/>
                    <a:pt x="82550" y="296862"/>
                  </a:cubicBezTo>
                  <a:cubicBezTo>
                    <a:pt x="165100" y="104775"/>
                    <a:pt x="569913" y="3174"/>
                    <a:pt x="701675" y="1587"/>
                  </a:cubicBezTo>
                  <a:cubicBezTo>
                    <a:pt x="833437" y="0"/>
                    <a:pt x="853281" y="143668"/>
                    <a:pt x="873125" y="287337"/>
                  </a:cubicBezTo>
                </a:path>
              </a:pathLst>
            </a:custGeom>
            <a:ln w="254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267200" y="3200400"/>
              <a:ext cx="152400" cy="1524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4648200" y="3200400"/>
              <a:ext cx="152400" cy="1524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257800" y="3200400"/>
              <a:ext cx="152400" cy="1524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4419600" y="3657600"/>
              <a:ext cx="152400" cy="1524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4953000" y="3657600"/>
              <a:ext cx="152400" cy="1524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4191000" y="4267200"/>
              <a:ext cx="152400" cy="1524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648200" y="4267200"/>
              <a:ext cx="152400" cy="1524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5257800" y="4267200"/>
              <a:ext cx="152400" cy="1524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4572000" y="4724400"/>
              <a:ext cx="152400" cy="1524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/>
            <p:cNvCxnSpPr>
              <a:stCxn id="15" idx="4"/>
              <a:endCxn id="18" idx="0"/>
            </p:cNvCxnSpPr>
            <p:nvPr/>
          </p:nvCxnSpPr>
          <p:spPr>
            <a:xfrm rot="16200000" flipH="1">
              <a:off x="4267200" y="3429000"/>
              <a:ext cx="304800" cy="152400"/>
            </a:xfrm>
            <a:prstGeom prst="line">
              <a:avLst/>
            </a:prstGeom>
            <a:ln w="158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6" idx="4"/>
              <a:endCxn id="18" idx="0"/>
            </p:cNvCxnSpPr>
            <p:nvPr/>
          </p:nvCxnSpPr>
          <p:spPr>
            <a:xfrm rot="5400000">
              <a:off x="4457700" y="3390900"/>
              <a:ext cx="304800" cy="228600"/>
            </a:xfrm>
            <a:prstGeom prst="line">
              <a:avLst/>
            </a:prstGeom>
            <a:ln w="158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7" idx="4"/>
              <a:endCxn id="19" idx="0"/>
            </p:cNvCxnSpPr>
            <p:nvPr/>
          </p:nvCxnSpPr>
          <p:spPr>
            <a:xfrm rot="5400000">
              <a:off x="5029200" y="3352800"/>
              <a:ext cx="304800" cy="304800"/>
            </a:xfrm>
            <a:prstGeom prst="line">
              <a:avLst/>
            </a:prstGeom>
            <a:ln w="158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6" idx="4"/>
              <a:endCxn id="19" idx="1"/>
            </p:cNvCxnSpPr>
            <p:nvPr/>
          </p:nvCxnSpPr>
          <p:spPr>
            <a:xfrm rot="16200000" flipH="1">
              <a:off x="4686300" y="3390900"/>
              <a:ext cx="327118" cy="250918"/>
            </a:xfrm>
            <a:prstGeom prst="line">
              <a:avLst/>
            </a:prstGeom>
            <a:ln w="158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5" idx="4"/>
              <a:endCxn id="19" idx="1"/>
            </p:cNvCxnSpPr>
            <p:nvPr/>
          </p:nvCxnSpPr>
          <p:spPr>
            <a:xfrm rot="16200000" flipH="1">
              <a:off x="4495800" y="3200400"/>
              <a:ext cx="327118" cy="631918"/>
            </a:xfrm>
            <a:prstGeom prst="line">
              <a:avLst/>
            </a:prstGeom>
            <a:ln w="158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18" idx="0"/>
            </p:cNvCxnSpPr>
            <p:nvPr/>
          </p:nvCxnSpPr>
          <p:spPr>
            <a:xfrm rot="5400000">
              <a:off x="4762500" y="3086100"/>
              <a:ext cx="304800" cy="838200"/>
            </a:xfrm>
            <a:prstGeom prst="line">
              <a:avLst/>
            </a:prstGeom>
            <a:ln w="158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0" idx="5"/>
              <a:endCxn id="23" idx="1"/>
            </p:cNvCxnSpPr>
            <p:nvPr/>
          </p:nvCxnSpPr>
          <p:spPr>
            <a:xfrm rot="16200000" flipH="1">
              <a:off x="4282982" y="4435382"/>
              <a:ext cx="349436" cy="273236"/>
            </a:xfrm>
            <a:prstGeom prst="line">
              <a:avLst/>
            </a:prstGeom>
            <a:ln w="158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1" idx="4"/>
              <a:endCxn id="23" idx="0"/>
            </p:cNvCxnSpPr>
            <p:nvPr/>
          </p:nvCxnSpPr>
          <p:spPr>
            <a:xfrm rot="5400000">
              <a:off x="4533900" y="4533900"/>
              <a:ext cx="304800" cy="76200"/>
            </a:xfrm>
            <a:prstGeom prst="line">
              <a:avLst/>
            </a:prstGeom>
            <a:ln w="158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2" idx="3"/>
              <a:endCxn id="23" idx="7"/>
            </p:cNvCxnSpPr>
            <p:nvPr/>
          </p:nvCxnSpPr>
          <p:spPr>
            <a:xfrm rot="5400000">
              <a:off x="4816382" y="4282982"/>
              <a:ext cx="349436" cy="578036"/>
            </a:xfrm>
            <a:prstGeom prst="line">
              <a:avLst/>
            </a:prstGeom>
            <a:ln w="158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51"/>
            <p:cNvGrpSpPr/>
            <p:nvPr/>
          </p:nvGrpSpPr>
          <p:grpSpPr>
            <a:xfrm>
              <a:off x="4953000" y="3276600"/>
              <a:ext cx="121919" cy="45719"/>
              <a:chOff x="3200400" y="3352800"/>
              <a:chExt cx="121919" cy="45719"/>
            </a:xfrm>
          </p:grpSpPr>
          <p:sp>
            <p:nvSpPr>
              <p:cNvPr id="45" name="Flowchart: Connector 27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Flowchart: Connector 28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4" name="Group 51"/>
            <p:cNvGrpSpPr/>
            <p:nvPr/>
          </p:nvGrpSpPr>
          <p:grpSpPr>
            <a:xfrm>
              <a:off x="4953000" y="4343400"/>
              <a:ext cx="121919" cy="45719"/>
              <a:chOff x="3200400" y="3352800"/>
              <a:chExt cx="121919" cy="45719"/>
            </a:xfrm>
          </p:grpSpPr>
          <p:sp>
            <p:nvSpPr>
              <p:cNvPr id="43" name="Flowchart: Connector 42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Flowchart: Connector 43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5" name="Group 51"/>
            <p:cNvGrpSpPr/>
            <p:nvPr/>
          </p:nvGrpSpPr>
          <p:grpSpPr>
            <a:xfrm rot="16200000">
              <a:off x="4686300" y="4000500"/>
              <a:ext cx="121919" cy="45719"/>
              <a:chOff x="3200400" y="3352800"/>
              <a:chExt cx="121919" cy="45719"/>
            </a:xfrm>
          </p:grpSpPr>
          <p:sp>
            <p:nvSpPr>
              <p:cNvPr id="41" name="Flowchart: Connector 40"/>
              <p:cNvSpPr/>
              <p:nvPr/>
            </p:nvSpPr>
            <p:spPr>
              <a:xfrm rot="16200000"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Flowchart: Connector 41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4114800" y="3124200"/>
              <a:ext cx="1447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114800" y="3581400"/>
              <a:ext cx="1447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114800" y="4191000"/>
              <a:ext cx="1447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Down Arrow Callout 38"/>
            <p:cNvSpPr/>
            <p:nvPr/>
          </p:nvSpPr>
          <p:spPr>
            <a:xfrm>
              <a:off x="4419600" y="2514600"/>
              <a:ext cx="838200" cy="533400"/>
            </a:xfrm>
            <a:prstGeom prst="downArrowCallou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Input</a:t>
              </a:r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0" name="Down Arrow 39"/>
            <p:cNvSpPr/>
            <p:nvPr/>
          </p:nvSpPr>
          <p:spPr>
            <a:xfrm>
              <a:off x="4495800" y="4953000"/>
              <a:ext cx="228600" cy="228600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352800" y="3810000"/>
            <a:ext cx="257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Composable application</a:t>
            </a:r>
            <a:endParaRPr lang="en-US" b="1" dirty="0"/>
          </a:p>
        </p:txBody>
      </p:sp>
      <p:grpSp>
        <p:nvGrpSpPr>
          <p:cNvPr id="47" name="Group 258"/>
          <p:cNvGrpSpPr/>
          <p:nvPr/>
        </p:nvGrpSpPr>
        <p:grpSpPr>
          <a:xfrm>
            <a:off x="7162800" y="1981200"/>
            <a:ext cx="1219200" cy="152400"/>
            <a:chOff x="6934200" y="1752600"/>
            <a:chExt cx="1219200" cy="152400"/>
          </a:xfrm>
        </p:grpSpPr>
        <p:sp>
          <p:nvSpPr>
            <p:cNvPr id="48" name="Oval 47"/>
            <p:cNvSpPr/>
            <p:nvPr/>
          </p:nvSpPr>
          <p:spPr>
            <a:xfrm>
              <a:off x="6934200" y="1752600"/>
              <a:ext cx="152400" cy="1524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7391400" y="1752600"/>
              <a:ext cx="152400" cy="1524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8001000" y="1752600"/>
              <a:ext cx="152400" cy="1524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1"/>
            <p:cNvGrpSpPr/>
            <p:nvPr/>
          </p:nvGrpSpPr>
          <p:grpSpPr>
            <a:xfrm>
              <a:off x="7696200" y="1828800"/>
              <a:ext cx="121919" cy="45719"/>
              <a:chOff x="3200400" y="3352800"/>
              <a:chExt cx="121919" cy="45719"/>
            </a:xfrm>
          </p:grpSpPr>
          <p:sp>
            <p:nvSpPr>
              <p:cNvPr id="52" name="Flowchart: Connector 51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Flowchart: Connector 52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4" name="Down Arrow Callout 53"/>
          <p:cNvSpPr/>
          <p:nvPr/>
        </p:nvSpPr>
        <p:spPr>
          <a:xfrm>
            <a:off x="7010400" y="1066800"/>
            <a:ext cx="1447800" cy="838200"/>
          </a:xfrm>
          <a:prstGeom prst="downArrow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Set of TIF files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5" name="Down Arrow 45"/>
          <p:cNvSpPr/>
          <p:nvPr/>
        </p:nvSpPr>
        <p:spPr>
          <a:xfrm>
            <a:off x="7620000" y="2286000"/>
            <a:ext cx="228600" cy="2286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858000" y="3429000"/>
            <a:ext cx="1996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Totally decoupled </a:t>
            </a:r>
          </a:p>
          <a:p>
            <a:r>
              <a:rPr lang="en-US" b="1" dirty="0" smtClean="0"/>
              <a:t>application</a:t>
            </a:r>
            <a:endParaRPr lang="en-US" b="1" dirty="0"/>
          </a:p>
        </p:txBody>
      </p:sp>
      <p:pic>
        <p:nvPicPr>
          <p:cNvPr id="57" name="Content Placeholder 6" descr="cannoal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28800"/>
            <a:ext cx="1868557" cy="1803632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7239000" y="2667000"/>
            <a:ext cx="1021433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PDF Files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9" name="Rounded Rectangular Callout 58"/>
          <p:cNvSpPr/>
          <p:nvPr/>
        </p:nvSpPr>
        <p:spPr>
          <a:xfrm>
            <a:off x="228600" y="838200"/>
            <a:ext cx="1676400" cy="914400"/>
          </a:xfrm>
          <a:prstGeom prst="wedgeRoundRectCallout">
            <a:avLst>
              <a:gd name="adj1" fmla="val 34473"/>
              <a:gd name="adj2" fmla="val 63916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Tightly  synchronized (microseconds)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C52B-CC8F-453A-8469-3DA951D0EC53}" type="datetime1">
              <a:rPr lang="en-US" smtClean="0"/>
              <a:pPr/>
              <a:t>12/12/2008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Jaliya Ekanayake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B351-1D49-4142-888C-7EC9D46797E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990600"/>
            <a:ext cx="716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“MapReduce is a programming model and an associated implementation for processing and generating large data sets. Users specify a map function that processes a key/value pair to generate a set of intermediate key/value pairs, and a reduce function that merges all intermediate values associated with the same intermediate key.”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2590800"/>
            <a:ext cx="5686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MapReduce: Simplified Data Processing on Large Clusters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Jeffrey Dean and Sanjay Ghemawat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00"/>
            <a:ext cx="8686800" cy="1524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framework supports: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Splitting of data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Passing the output of map functions to reduce functions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Sorting the inputs to the reduce function based on the intermediate keys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Quality of services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C52B-CC8F-453A-8469-3DA951D0EC53}" type="datetime1">
              <a:rPr lang="en-US" smtClean="0"/>
              <a:pPr/>
              <a:t>12/12/2008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Jaliya Ekanayake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B351-1D49-4142-888C-7EC9D46797E6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1066800" y="1371600"/>
            <a:ext cx="4876800" cy="2355701"/>
            <a:chOff x="2057400" y="1447800"/>
            <a:chExt cx="5181600" cy="2502932"/>
          </a:xfrm>
        </p:grpSpPr>
        <p:sp>
          <p:nvSpPr>
            <p:cNvPr id="9" name="Oval 8"/>
            <p:cNvSpPr/>
            <p:nvPr/>
          </p:nvSpPr>
          <p:spPr>
            <a:xfrm>
              <a:off x="6781800" y="2590800"/>
              <a:ext cx="457200" cy="381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781800" y="1676400"/>
              <a:ext cx="457200" cy="381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057400" y="1704935"/>
              <a:ext cx="800100" cy="141926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16200000" flipH="1">
              <a:off x="4263131" y="2510533"/>
              <a:ext cx="2133602" cy="8135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3200400" y="2971800"/>
              <a:ext cx="457200" cy="381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>
              <a:off x="2819401" y="2514601"/>
              <a:ext cx="2133600" cy="3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3200400" y="1447800"/>
              <a:ext cx="457200" cy="381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81800" y="1676400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O</a:t>
              </a:r>
              <a:r>
                <a:rPr lang="en-US" sz="1400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5" idx="6"/>
              <a:endCxn id="44" idx="1"/>
            </p:cNvCxnSpPr>
            <p:nvPr/>
          </p:nvCxnSpPr>
          <p:spPr>
            <a:xfrm>
              <a:off x="3657600" y="1638300"/>
              <a:ext cx="457200" cy="1588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3" idx="6"/>
              <a:endCxn id="45" idx="1"/>
            </p:cNvCxnSpPr>
            <p:nvPr/>
          </p:nvCxnSpPr>
          <p:spPr>
            <a:xfrm>
              <a:off x="3657600" y="3162300"/>
              <a:ext cx="457200" cy="1588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200400" y="1447800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</a:t>
              </a:r>
              <a:r>
                <a:rPr lang="en-US" sz="1600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200400" y="2057400"/>
              <a:ext cx="457200" cy="381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00400" y="2057400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</a:t>
              </a:r>
              <a:r>
                <a:rPr lang="en-US" sz="1600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00400" y="2971800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</a:t>
              </a:r>
              <a:r>
                <a:rPr lang="en-US" sz="1600" dirty="0" smtClean="0">
                  <a:solidFill>
                    <a:schemeClr val="bg1"/>
                  </a:solidFill>
                </a:rPr>
                <a:t>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81800" y="2590800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O</a:t>
              </a:r>
              <a:r>
                <a:rPr lang="en-US" sz="1400" dirty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11" idx="7"/>
              <a:endCxn id="15" idx="2"/>
            </p:cNvCxnSpPr>
            <p:nvPr/>
          </p:nvCxnSpPr>
          <p:spPr>
            <a:xfrm rot="5400000" flipH="1" flipV="1">
              <a:off x="2833124" y="1545505"/>
              <a:ext cx="274481" cy="460072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819400" y="2209800"/>
              <a:ext cx="381000" cy="1588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1" idx="5"/>
              <a:endCxn id="13" idx="2"/>
            </p:cNvCxnSpPr>
            <p:nvPr/>
          </p:nvCxnSpPr>
          <p:spPr>
            <a:xfrm rot="16200000" flipH="1">
              <a:off x="2847391" y="2809291"/>
              <a:ext cx="245946" cy="460072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1905001" y="2514600"/>
              <a:ext cx="2133599" cy="1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133600" y="2209800"/>
              <a:ext cx="620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Data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20" idx="6"/>
            </p:cNvCxnSpPr>
            <p:nvPr/>
          </p:nvCxnSpPr>
          <p:spPr>
            <a:xfrm>
              <a:off x="3657600" y="2247900"/>
              <a:ext cx="457200" cy="1588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31"/>
            <p:cNvGrpSpPr/>
            <p:nvPr/>
          </p:nvGrpSpPr>
          <p:grpSpPr>
            <a:xfrm>
              <a:off x="5943600" y="2209800"/>
              <a:ext cx="66675" cy="205708"/>
              <a:chOff x="2724150" y="2278154"/>
              <a:chExt cx="66675" cy="205708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2724150" y="2278154"/>
                <a:ext cx="66675" cy="5142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724150" y="2432435"/>
                <a:ext cx="66675" cy="5142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31" name="Straight Arrow Connector 30"/>
            <p:cNvCxnSpPr/>
            <p:nvPr/>
          </p:nvCxnSpPr>
          <p:spPr>
            <a:xfrm>
              <a:off x="5257800" y="1828800"/>
              <a:ext cx="304800" cy="1588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257800" y="2286000"/>
              <a:ext cx="304800" cy="1588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257800" y="2743200"/>
              <a:ext cx="304800" cy="1588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44" idx="3"/>
            </p:cNvCxnSpPr>
            <p:nvPr/>
          </p:nvCxnSpPr>
          <p:spPr>
            <a:xfrm>
              <a:off x="4781550" y="1638300"/>
              <a:ext cx="476250" cy="19050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4781550" y="1828800"/>
              <a:ext cx="476250" cy="41910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45" idx="3"/>
            </p:cNvCxnSpPr>
            <p:nvPr/>
          </p:nvCxnSpPr>
          <p:spPr>
            <a:xfrm flipV="1">
              <a:off x="4781550" y="1828800"/>
              <a:ext cx="476250" cy="133350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44" idx="3"/>
            </p:cNvCxnSpPr>
            <p:nvPr/>
          </p:nvCxnSpPr>
          <p:spPr>
            <a:xfrm rot="16200000" flipV="1">
              <a:off x="4695825" y="1724025"/>
              <a:ext cx="647700" cy="47625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endCxn id="44" idx="3"/>
            </p:cNvCxnSpPr>
            <p:nvPr/>
          </p:nvCxnSpPr>
          <p:spPr>
            <a:xfrm rot="16200000" flipV="1">
              <a:off x="4467225" y="1952625"/>
              <a:ext cx="1104900" cy="47625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0800000">
              <a:off x="4781550" y="2247900"/>
              <a:ext cx="476250" cy="3810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781550" y="2247900"/>
              <a:ext cx="476250" cy="49530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45" idx="3"/>
            </p:cNvCxnSpPr>
            <p:nvPr/>
          </p:nvCxnSpPr>
          <p:spPr>
            <a:xfrm flipV="1">
              <a:off x="4781550" y="2286000"/>
              <a:ext cx="476250" cy="87630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45" idx="3"/>
            </p:cNvCxnSpPr>
            <p:nvPr/>
          </p:nvCxnSpPr>
          <p:spPr>
            <a:xfrm flipV="1">
              <a:off x="4781550" y="2743200"/>
              <a:ext cx="476250" cy="41910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28"/>
            <p:cNvSpPr/>
            <p:nvPr/>
          </p:nvSpPr>
          <p:spPr>
            <a:xfrm>
              <a:off x="4114800" y="2133600"/>
              <a:ext cx="666750" cy="228600"/>
            </a:xfrm>
            <a:prstGeom prst="roundRect">
              <a:avLst/>
            </a:prstGeom>
            <a:solidFill>
              <a:srgbClr val="66FF66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map</a:t>
              </a:r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114800" y="1524000"/>
              <a:ext cx="666750" cy="228600"/>
            </a:xfrm>
            <a:prstGeom prst="roundRect">
              <a:avLst/>
            </a:prstGeom>
            <a:solidFill>
              <a:srgbClr val="66FF66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map</a:t>
              </a:r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14800" y="3048000"/>
              <a:ext cx="666750" cy="228600"/>
            </a:xfrm>
            <a:prstGeom prst="roundRect">
              <a:avLst/>
            </a:prstGeom>
            <a:solidFill>
              <a:srgbClr val="66FF66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map</a:t>
              </a:r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grpSp>
          <p:nvGrpSpPr>
            <p:cNvPr id="46" name="Group 9"/>
            <p:cNvGrpSpPr/>
            <p:nvPr/>
          </p:nvGrpSpPr>
          <p:grpSpPr>
            <a:xfrm>
              <a:off x="4419600" y="2590800"/>
              <a:ext cx="66675" cy="205708"/>
              <a:chOff x="2724150" y="2278154"/>
              <a:chExt cx="66675" cy="205708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2724150" y="2278154"/>
                <a:ext cx="66675" cy="5142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724150" y="2432435"/>
                <a:ext cx="66675" cy="5142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47" name="Straight Arrow Connector 46"/>
            <p:cNvCxnSpPr/>
            <p:nvPr/>
          </p:nvCxnSpPr>
          <p:spPr>
            <a:xfrm>
              <a:off x="6477000" y="1828800"/>
              <a:ext cx="304800" cy="1588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6477000" y="2743200"/>
              <a:ext cx="304800" cy="1588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ounded Rectangle 48"/>
            <p:cNvSpPr/>
            <p:nvPr/>
          </p:nvSpPr>
          <p:spPr>
            <a:xfrm>
              <a:off x="5562600" y="1752600"/>
              <a:ext cx="914400" cy="228600"/>
            </a:xfrm>
            <a:prstGeom prst="roundRect">
              <a:avLst/>
            </a:prstGeom>
            <a:solidFill>
              <a:srgbClr val="FF66FF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reduce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5562600" y="2667000"/>
              <a:ext cx="914400" cy="228600"/>
            </a:xfrm>
            <a:prstGeom prst="roundRect">
              <a:avLst/>
            </a:prstGeom>
            <a:solidFill>
              <a:srgbClr val="FF66FF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reduce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971800" y="3581400"/>
              <a:ext cx="1046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data split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343400" y="3581400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map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638800" y="3581400"/>
              <a:ext cx="83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reduce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5" name="Right Brace 54"/>
            <p:cNvSpPr/>
            <p:nvPr/>
          </p:nvSpPr>
          <p:spPr>
            <a:xfrm rot="5400000">
              <a:off x="4520103" y="2871297"/>
              <a:ext cx="179994" cy="1447800"/>
            </a:xfrm>
            <a:prstGeom prst="rightBrace">
              <a:avLst>
                <a:gd name="adj1" fmla="val 34817"/>
                <a:gd name="adj2" fmla="val 50000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ight Brace 55"/>
            <p:cNvSpPr/>
            <p:nvPr/>
          </p:nvSpPr>
          <p:spPr>
            <a:xfrm rot="5400000">
              <a:off x="5891703" y="2947498"/>
              <a:ext cx="179994" cy="1295400"/>
            </a:xfrm>
            <a:prstGeom prst="rightBrace">
              <a:avLst>
                <a:gd name="adj1" fmla="val 37225"/>
                <a:gd name="adj2" fmla="val 50000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16200000" flipH="1">
              <a:off x="5566667" y="2510534"/>
              <a:ext cx="2133602" cy="8135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ight Brace 64"/>
            <p:cNvSpPr/>
            <p:nvPr/>
          </p:nvSpPr>
          <p:spPr>
            <a:xfrm rot="5400000">
              <a:off x="3339003" y="3137997"/>
              <a:ext cx="179994" cy="914400"/>
            </a:xfrm>
            <a:prstGeom prst="rightBrace">
              <a:avLst>
                <a:gd name="adj1" fmla="val 54078"/>
                <a:gd name="adj2" fmla="val 50000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28600" y="685800"/>
            <a:ext cx="1981200" cy="838200"/>
            <a:chOff x="228600" y="685800"/>
            <a:chExt cx="1981200" cy="838200"/>
          </a:xfrm>
        </p:grpSpPr>
        <p:sp>
          <p:nvSpPr>
            <p:cNvPr id="64" name="Rectangular Callout 63"/>
            <p:cNvSpPr/>
            <p:nvPr/>
          </p:nvSpPr>
          <p:spPr>
            <a:xfrm>
              <a:off x="381000" y="685800"/>
              <a:ext cx="1828800" cy="609600"/>
            </a:xfrm>
            <a:prstGeom prst="wedgeRectCallout">
              <a:avLst>
                <a:gd name="adj1" fmla="val 61392"/>
                <a:gd name="adj2" fmla="val 54272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Data is split into </a:t>
              </a:r>
              <a:r>
                <a:rPr lang="en-US" b="1" dirty="0" smtClean="0">
                  <a:solidFill>
                    <a:srgbClr val="990000"/>
                  </a:solidFill>
                </a:rPr>
                <a:t>m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parts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228600" y="1066800"/>
              <a:ext cx="457200" cy="457200"/>
            </a:xfrm>
            <a:prstGeom prst="ellipse">
              <a:avLst/>
            </a:prstGeom>
            <a:solidFill>
              <a:srgbClr val="CCFFFF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1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57200" y="3505200"/>
            <a:ext cx="2819400" cy="1295400"/>
            <a:chOff x="457200" y="3505200"/>
            <a:chExt cx="2819400" cy="1295400"/>
          </a:xfrm>
        </p:grpSpPr>
        <p:sp>
          <p:nvSpPr>
            <p:cNvPr id="67" name="Rectangular Callout 66"/>
            <p:cNvSpPr/>
            <p:nvPr/>
          </p:nvSpPr>
          <p:spPr>
            <a:xfrm>
              <a:off x="609600" y="3733800"/>
              <a:ext cx="2667000" cy="1066800"/>
            </a:xfrm>
            <a:prstGeom prst="wedgeRectCallout">
              <a:avLst>
                <a:gd name="adj1" fmla="val 59355"/>
                <a:gd name="adj2" fmla="val -53051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990000"/>
                  </a:solidFill>
                </a:rPr>
                <a:t>map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function is performed on each of these data parts concurrently</a:t>
              </a:r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457200" y="3505200"/>
              <a:ext cx="457200" cy="457200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2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038600" y="304800"/>
            <a:ext cx="3810000" cy="1066800"/>
            <a:chOff x="4038600" y="304800"/>
            <a:chExt cx="3810000" cy="1066800"/>
          </a:xfrm>
        </p:grpSpPr>
        <p:sp>
          <p:nvSpPr>
            <p:cNvPr id="69" name="Rectangular Callout 68"/>
            <p:cNvSpPr/>
            <p:nvPr/>
          </p:nvSpPr>
          <p:spPr>
            <a:xfrm>
              <a:off x="4267200" y="609600"/>
              <a:ext cx="3581400" cy="762000"/>
            </a:xfrm>
            <a:prstGeom prst="wedgeRectCallout">
              <a:avLst>
                <a:gd name="adj1" fmla="val -56294"/>
                <a:gd name="adj2" fmla="val 55448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A hash function maps the results of the map tasks to </a:t>
              </a:r>
              <a:r>
                <a:rPr lang="en-US" b="1" dirty="0" smtClean="0">
                  <a:solidFill>
                    <a:schemeClr val="tx2">
                      <a:lumMod val="50000"/>
                    </a:schemeClr>
                  </a:solidFill>
                </a:rPr>
                <a:t>r </a:t>
              </a:r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b="1" dirty="0" smtClean="0">
                  <a:solidFill>
                    <a:schemeClr val="tx2">
                      <a:lumMod val="50000"/>
                    </a:schemeClr>
                  </a:solidFill>
                </a:rPr>
                <a:t>reduce</a:t>
              </a:r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 tasks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4038600" y="304800"/>
              <a:ext cx="457200" cy="457200"/>
            </a:xfrm>
            <a:prstGeom prst="ellipse">
              <a:avLst/>
            </a:prstGeom>
            <a:solidFill>
              <a:srgbClr val="CCFFFF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3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419600" y="3733800"/>
            <a:ext cx="2971800" cy="1371600"/>
            <a:chOff x="4419600" y="3733800"/>
            <a:chExt cx="2971800" cy="1371600"/>
          </a:xfrm>
        </p:grpSpPr>
        <p:sp>
          <p:nvSpPr>
            <p:cNvPr id="73" name="Rectangular Callout 72"/>
            <p:cNvSpPr/>
            <p:nvPr/>
          </p:nvSpPr>
          <p:spPr>
            <a:xfrm>
              <a:off x="4724400" y="3886200"/>
              <a:ext cx="2667000" cy="1219200"/>
            </a:xfrm>
            <a:prstGeom prst="wedgeRectCallout">
              <a:avLst>
                <a:gd name="adj1" fmla="val -43068"/>
                <a:gd name="adj2" fmla="val -72581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Once all the results for a particular</a:t>
              </a:r>
              <a:r>
                <a:rPr lang="en-US" b="1" dirty="0" smtClean="0">
                  <a:solidFill>
                    <a:srgbClr val="990000"/>
                  </a:solidFill>
                </a:rPr>
                <a:t> reduce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task is available, the framework executes the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b="1" dirty="0" smtClean="0">
                  <a:solidFill>
                    <a:srgbClr val="990000"/>
                  </a:solidFill>
                </a:rPr>
                <a:t>reduce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task</a:t>
              </a:r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4419600" y="3733800"/>
              <a:ext cx="457200" cy="457200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4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248400" y="1524000"/>
            <a:ext cx="2514600" cy="1905000"/>
            <a:chOff x="6248400" y="1524000"/>
            <a:chExt cx="2514600" cy="1905000"/>
          </a:xfrm>
        </p:grpSpPr>
        <p:sp>
          <p:nvSpPr>
            <p:cNvPr id="75" name="Rectangular Callout 74"/>
            <p:cNvSpPr/>
            <p:nvPr/>
          </p:nvSpPr>
          <p:spPr>
            <a:xfrm>
              <a:off x="6477000" y="1828800"/>
              <a:ext cx="2286000" cy="1600200"/>
            </a:xfrm>
            <a:prstGeom prst="wedgeRectCallout">
              <a:avLst>
                <a:gd name="adj1" fmla="val -61296"/>
                <a:gd name="adj2" fmla="val -24841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A </a:t>
              </a:r>
              <a:r>
                <a:rPr lang="en-US" b="1" dirty="0" smtClean="0">
                  <a:solidFill>
                    <a:srgbClr val="990000"/>
                  </a:solidFill>
                </a:rPr>
                <a:t>combine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task may be necessary to combine all the outputs of the reduce functions together</a:t>
              </a:r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6248400" y="1524000"/>
              <a:ext cx="457200" cy="457200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5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Example: Word Count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C52B-CC8F-453A-8469-3DA951D0EC53}" type="datetime1">
              <a:rPr lang="en-US" smtClean="0"/>
              <a:pPr/>
              <a:t>12/12/2008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Jaliya Ekanayake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B351-1D49-4142-888C-7EC9D46797E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2514603"/>
            <a:ext cx="2819400" cy="403859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Task Trackers Execute Map tasks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Output of map tasks are written to local files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Retrieve map results via HTTP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Sort the outputs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Execute reduce tasks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0" y="2590800"/>
            <a:ext cx="2743200" cy="1524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0401" y="2971800"/>
            <a:ext cx="364435" cy="32084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401" y="3429000"/>
            <a:ext cx="364435" cy="32084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91002" y="3886200"/>
            <a:ext cx="510209" cy="3208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TT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2" y="3886200"/>
            <a:ext cx="510209" cy="3208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DN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8400" y="2590800"/>
            <a:ext cx="2743200" cy="1524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0801" y="3429000"/>
            <a:ext cx="364435" cy="32084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91402" y="3886200"/>
            <a:ext cx="510209" cy="3208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TT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2" y="3886200"/>
            <a:ext cx="510209" cy="3208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DN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4267200"/>
            <a:ext cx="22645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Data/Compute Nodes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00801" y="2971800"/>
            <a:ext cx="364435" cy="32084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62401" y="2743200"/>
            <a:ext cx="364435" cy="304800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10401" y="2743200"/>
            <a:ext cx="364435" cy="304800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0" y="4648200"/>
            <a:ext cx="2743200" cy="1524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00401" y="5029200"/>
            <a:ext cx="364435" cy="32084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1" y="5486400"/>
            <a:ext cx="364435" cy="32084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91002" y="5943600"/>
            <a:ext cx="510209" cy="3208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TT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00402" y="5943600"/>
            <a:ext cx="510209" cy="3208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DN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48400" y="4648200"/>
            <a:ext cx="2743200" cy="1524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00801" y="5486400"/>
            <a:ext cx="364435" cy="32084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91402" y="5943600"/>
            <a:ext cx="510209" cy="3208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TT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00802" y="5943600"/>
            <a:ext cx="510209" cy="3208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DN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400801" y="5029200"/>
            <a:ext cx="364435" cy="32084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62401" y="4800600"/>
            <a:ext cx="364435" cy="304800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10401" y="4800600"/>
            <a:ext cx="364435" cy="304800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495800" y="2819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4800600" y="2819400"/>
            <a:ext cx="152400" cy="1524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105400" y="2819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696200" y="4876800"/>
            <a:ext cx="152400" cy="1524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8001000" y="4876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305800" y="4876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620000" y="2819400"/>
            <a:ext cx="152400" cy="1524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924800" y="2819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8229600" y="2819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4495800" y="4876800"/>
            <a:ext cx="152400" cy="1524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800600" y="4876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8534400" y="2819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001001" y="3352800"/>
            <a:ext cx="364435" cy="320842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953001" y="3276600"/>
            <a:ext cx="364435" cy="320842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001001" y="5410200"/>
            <a:ext cx="364435" cy="320842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191000" y="3352800"/>
            <a:ext cx="152400" cy="1524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3962400" y="3352800"/>
            <a:ext cx="152400" cy="1524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4419600" y="3352800"/>
            <a:ext cx="152400" cy="1524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648200" y="3352800"/>
            <a:ext cx="152400" cy="1524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7315200" y="3429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7086600" y="3429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7543800" y="3429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7772400" y="3429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7315200" y="5486400"/>
            <a:ext cx="152400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7086600" y="5486400"/>
            <a:ext cx="152400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7543800" y="5486400"/>
            <a:ext cx="152400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7772400" y="5486400"/>
            <a:ext cx="152400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0" name="Straight Arrow Connector 59"/>
          <p:cNvCxnSpPr>
            <a:stCxn id="9" idx="3"/>
            <a:endCxn id="19" idx="1"/>
          </p:cNvCxnSpPr>
          <p:nvPr/>
        </p:nvCxnSpPr>
        <p:spPr>
          <a:xfrm flipV="1">
            <a:off x="3564836" y="2895602"/>
            <a:ext cx="397565" cy="23662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3581400" y="4953000"/>
            <a:ext cx="397565" cy="228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8" idx="3"/>
            <a:endCxn id="20" idx="1"/>
          </p:cNvCxnSpPr>
          <p:nvPr/>
        </p:nvCxnSpPr>
        <p:spPr>
          <a:xfrm flipV="1">
            <a:off x="6765236" y="2895602"/>
            <a:ext cx="245165" cy="23662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6781800" y="4953000"/>
            <a:ext cx="245165" cy="228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5486400" y="3352800"/>
            <a:ext cx="152400" cy="152400"/>
          </a:xfrm>
          <a:prstGeom prst="ellipse">
            <a:avLst/>
          </a:prstGeom>
          <a:solidFill>
            <a:srgbClr val="17EA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8534400" y="3429000"/>
            <a:ext cx="152400" cy="152400"/>
          </a:xfrm>
          <a:prstGeom prst="ellipse">
            <a:avLst/>
          </a:prstGeom>
          <a:solidFill>
            <a:srgbClr val="17EA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8534400" y="5486400"/>
            <a:ext cx="152400" cy="152400"/>
          </a:xfrm>
          <a:prstGeom prst="ellipse">
            <a:avLst/>
          </a:prstGeom>
          <a:solidFill>
            <a:srgbClr val="17EA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762000" y="762000"/>
            <a:ext cx="7818159" cy="1304330"/>
            <a:chOff x="5181600" y="4038599"/>
            <a:chExt cx="7818159" cy="1304330"/>
          </a:xfrm>
        </p:grpSpPr>
        <p:sp>
          <p:nvSpPr>
            <p:cNvPr id="71" name="TextBox 70"/>
            <p:cNvSpPr txBox="1"/>
            <p:nvPr/>
          </p:nvSpPr>
          <p:spPr>
            <a:xfrm>
              <a:off x="5486400" y="4419599"/>
              <a:ext cx="2914644" cy="92333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map(String key, String value):</a:t>
              </a:r>
            </a:p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// key: document name</a:t>
              </a:r>
            </a:p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// value: document contents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9601200" y="4419599"/>
              <a:ext cx="3398559" cy="92333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reduce(String key, Iterator values):</a:t>
              </a:r>
            </a:p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// key: a word</a:t>
              </a:r>
            </a:p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// values: a list of counts</a:t>
              </a:r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181600" y="4038599"/>
              <a:ext cx="1762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E.g. Word Count </a:t>
              </a:r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4" name="Right Arrow 73"/>
            <p:cNvSpPr/>
            <p:nvPr/>
          </p:nvSpPr>
          <p:spPr>
            <a:xfrm>
              <a:off x="8839200" y="4648199"/>
              <a:ext cx="381000" cy="381000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1" grpId="0" animBg="1"/>
      <p:bldP spid="32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4" grpId="0" animBg="1"/>
      <p:bldP spid="65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Limitations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C52B-CC8F-453A-8469-3DA951D0EC53}" type="datetime1">
              <a:rPr lang="en-US" smtClean="0"/>
              <a:pPr/>
              <a:t>12/12/2008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Jaliya Ekanayake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B351-1D49-4142-888C-7EC9D46797E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914400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7620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The MapReduce programming model could be applied to most composable applications but;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Current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MapReduce model and the runtimes focus on “Single Step” MapReduce computations only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noProof="0" dirty="0" smtClean="0">
                <a:solidFill>
                  <a:schemeClr val="tx2">
                    <a:lumMod val="50000"/>
                  </a:schemeClr>
                </a:solidFill>
              </a:rPr>
              <a:t>Intermediate data is stored and accessed via file systems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Inefficient for the iterative</a:t>
            </a: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computations to which the MapReduce technique could be applied</a:t>
            </a:r>
            <a:endParaRPr kumimoji="0" lang="en-US" sz="3200" b="0" i="0" u="none" strike="noStrike" kern="1200" cap="none" spc="0" normalizeH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No performance model to compare with other high-level or low-level parallel runtimes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36754</TotalTime>
  <Words>1818</Words>
  <Application>Microsoft Office PowerPoint</Application>
  <PresentationFormat>On-screen Show (4:3)</PresentationFormat>
  <Paragraphs>414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MapReduce for Data Intensive Scientific Analyses  </vt:lpstr>
      <vt:lpstr>Presentation Outline</vt:lpstr>
      <vt:lpstr>Data/Compute Intensive Applications</vt:lpstr>
      <vt:lpstr>Composable Applications</vt:lpstr>
      <vt:lpstr>The Composable Class of Applications</vt:lpstr>
      <vt:lpstr>MapReduce</vt:lpstr>
      <vt:lpstr>MapReduce</vt:lpstr>
      <vt:lpstr>Hadoop Example: Word Count</vt:lpstr>
      <vt:lpstr>Current Limitations</vt:lpstr>
      <vt:lpstr>CGL-MapReduce</vt:lpstr>
      <vt:lpstr>CGL-MapReduce – The Flow of Execution</vt:lpstr>
      <vt:lpstr>HEP Data Analysis</vt:lpstr>
      <vt:lpstr>HEP Data Analysis Scalability and Speedup</vt:lpstr>
      <vt:lpstr>Kmeans Clustering</vt:lpstr>
      <vt:lpstr>Overheads of Different Runtimes</vt:lpstr>
      <vt:lpstr>More Applications</vt:lpstr>
      <vt:lpstr>Multicore and the Runtimes</vt:lpstr>
      <vt:lpstr>Conclusions</vt:lpstr>
      <vt:lpstr>Future Work</vt:lpstr>
      <vt:lpstr> Questions? </vt:lpstr>
      <vt:lpstr>Links</vt:lpstr>
      <vt:lpstr>Hadoop vs. CGL-MapReduce</vt:lpstr>
      <vt:lpstr>Is it fair to compare Hadoop with CGL-MapReduce ?</vt:lpstr>
      <vt:lpstr>Fault Tolerance</vt:lpstr>
      <vt:lpstr>DRYAD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collaborative framework for scientific data analysis and visualization</dc:title>
  <dc:creator>Jaliya Ekanayake</dc:creator>
  <cp:lastModifiedBy>Jaliya Ekanayake</cp:lastModifiedBy>
  <cp:revision>1139</cp:revision>
  <dcterms:created xsi:type="dcterms:W3CDTF">2008-04-29T16:16:23Z</dcterms:created>
  <dcterms:modified xsi:type="dcterms:W3CDTF">2008-12-12T14:09:03Z</dcterms:modified>
</cp:coreProperties>
</file>